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16" r:id="rId2"/>
    <p:sldId id="317" r:id="rId3"/>
    <p:sldId id="318" r:id="rId4"/>
    <p:sldId id="319" r:id="rId5"/>
    <p:sldId id="256" r:id="rId6"/>
    <p:sldId id="257" r:id="rId7"/>
    <p:sldId id="334" r:id="rId8"/>
    <p:sldId id="259" r:id="rId9"/>
    <p:sldId id="263" r:id="rId10"/>
    <p:sldId id="335" r:id="rId11"/>
    <p:sldId id="265" r:id="rId12"/>
    <p:sldId id="264" r:id="rId13"/>
    <p:sldId id="262" r:id="rId14"/>
    <p:sldId id="336" r:id="rId15"/>
    <p:sldId id="261" r:id="rId16"/>
    <p:sldId id="260" r:id="rId17"/>
    <p:sldId id="258" r:id="rId18"/>
    <p:sldId id="320" r:id="rId19"/>
    <p:sldId id="266" r:id="rId20"/>
    <p:sldId id="267" r:id="rId21"/>
    <p:sldId id="268" r:id="rId22"/>
    <p:sldId id="269" r:id="rId23"/>
    <p:sldId id="270" r:id="rId24"/>
    <p:sldId id="337" r:id="rId25"/>
    <p:sldId id="271" r:id="rId26"/>
    <p:sldId id="272" r:id="rId27"/>
    <p:sldId id="273" r:id="rId28"/>
    <p:sldId id="322" r:id="rId29"/>
    <p:sldId id="274" r:id="rId30"/>
    <p:sldId id="338" r:id="rId31"/>
    <p:sldId id="275" r:id="rId32"/>
    <p:sldId id="323" r:id="rId33"/>
    <p:sldId id="276" r:id="rId34"/>
    <p:sldId id="324" r:id="rId35"/>
    <p:sldId id="277" r:id="rId36"/>
    <p:sldId id="325" r:id="rId37"/>
    <p:sldId id="278" r:id="rId38"/>
    <p:sldId id="326" r:id="rId39"/>
    <p:sldId id="279" r:id="rId40"/>
    <p:sldId id="339" r:id="rId41"/>
    <p:sldId id="280" r:id="rId42"/>
    <p:sldId id="321" r:id="rId43"/>
    <p:sldId id="281" r:id="rId44"/>
    <p:sldId id="340" r:id="rId45"/>
    <p:sldId id="282" r:id="rId46"/>
    <p:sldId id="283" r:id="rId47"/>
    <p:sldId id="327" r:id="rId48"/>
    <p:sldId id="341" r:id="rId49"/>
    <p:sldId id="284" r:id="rId50"/>
    <p:sldId id="328" r:id="rId51"/>
    <p:sldId id="342" r:id="rId52"/>
    <p:sldId id="285" r:id="rId53"/>
    <p:sldId id="343" r:id="rId54"/>
    <p:sldId id="286" r:id="rId55"/>
    <p:sldId id="329" r:id="rId56"/>
    <p:sldId id="287" r:id="rId57"/>
    <p:sldId id="330" r:id="rId58"/>
    <p:sldId id="288" r:id="rId59"/>
    <p:sldId id="331" r:id="rId60"/>
    <p:sldId id="289" r:id="rId61"/>
    <p:sldId id="290" r:id="rId62"/>
    <p:sldId id="291" r:id="rId63"/>
    <p:sldId id="344" r:id="rId64"/>
    <p:sldId id="292" r:id="rId65"/>
    <p:sldId id="345" r:id="rId66"/>
    <p:sldId id="293" r:id="rId67"/>
    <p:sldId id="294" r:id="rId68"/>
    <p:sldId id="332" r:id="rId69"/>
    <p:sldId id="295" r:id="rId70"/>
    <p:sldId id="333" r:id="rId71"/>
    <p:sldId id="300" r:id="rId72"/>
    <p:sldId id="301" r:id="rId7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574" autoAdjust="0"/>
    <p:restoredTop sz="94660"/>
  </p:normalViewPr>
  <p:slideViewPr>
    <p:cSldViewPr snapToGrid="0">
      <p:cViewPr varScale="1">
        <p:scale>
          <a:sx n="74" d="100"/>
          <a:sy n="74" d="100"/>
        </p:scale>
        <p:origin x="-678"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6" name="Rounded Rectangle 15"/>
          <p:cNvSpPr/>
          <p:nvPr/>
        </p:nvSpPr>
        <p:spPr>
          <a:xfrm>
            <a:off x="304800" y="228600"/>
            <a:ext cx="11594592"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82220" y="5353963"/>
            <a:ext cx="11631168"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914400" y="1600200"/>
            <a:ext cx="10363200" cy="1780108"/>
          </a:xfrm>
        </p:spPr>
        <p:txBody>
          <a:bodyPr anchor="b">
            <a:normAutofit/>
          </a:bodyPr>
          <a:lstStyle>
            <a:lvl1pPr>
              <a:defRPr sz="4400">
                <a:solidFill>
                  <a:srgbClr val="FFFFFF"/>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828800" y="3556001"/>
            <a:ext cx="85344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39A7A094-E668-4858-8025-E280F1F740BB}" type="datetimeFigureOut">
              <a:rPr lang="tr-TR" smtClean="0"/>
              <a:t>14.04.2021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A818387-A8C5-4FD0-BD73-44D427FF0757}"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39A7A094-E668-4858-8025-E280F1F740BB}" type="datetimeFigureOut">
              <a:rPr lang="tr-TR" smtClean="0"/>
              <a:t>14.04.2021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A818387-A8C5-4FD0-BD73-44D427FF0757}"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1" name="Rounded Rectangle 20"/>
          <p:cNvSpPr/>
          <p:nvPr/>
        </p:nvSpPr>
        <p:spPr bwMode="hidden">
          <a:xfrm>
            <a:off x="304800" y="228600"/>
            <a:ext cx="11594592"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39A7A094-E668-4858-8025-E280F1F740BB}" type="datetimeFigureOut">
              <a:rPr lang="tr-TR" smtClean="0"/>
              <a:t>14.04.2021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A818387-A8C5-4FD0-BD73-44D427FF0757}" type="slidenum">
              <a:rPr lang="tr-TR" smtClean="0"/>
              <a:t>‹#›</a:t>
            </a:fld>
            <a:endParaRPr lang="tr-TR"/>
          </a:p>
        </p:txBody>
      </p:sp>
      <p:grpSp>
        <p:nvGrpSpPr>
          <p:cNvPr id="15" name="Group 14"/>
          <p:cNvGrpSpPr>
            <a:grpSpLocks noChangeAspect="1"/>
          </p:cNvGrpSpPr>
          <p:nvPr/>
        </p:nvGrpSpPr>
        <p:grpSpPr bwMode="hidden">
          <a:xfrm>
            <a:off x="282220" y="714191"/>
            <a:ext cx="11631168"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8839200" y="1447801"/>
            <a:ext cx="2743200" cy="4487333"/>
          </a:xfrm>
        </p:spPr>
        <p:txBody>
          <a:bodyPr vert="eaVert" anchor="ctr"/>
          <a:lstStyle>
            <a:lvl1pPr algn="l">
              <a:defRPr>
                <a:solidFill>
                  <a:schemeClr val="tx2"/>
                </a:solidFil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09600" y="1447800"/>
            <a:ext cx="80264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39A7A094-E668-4858-8025-E280F1F740BB}" type="datetimeFigureOut">
              <a:rPr lang="tr-TR" smtClean="0"/>
              <a:t>14.04.2021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A818387-A8C5-4FD0-BD73-44D427FF0757}" type="slidenum">
              <a:rPr lang="tr-TR" smtClean="0"/>
              <a:t>‹#›</a:t>
            </a:fld>
            <a:endParaRPr lang="tr-TR"/>
          </a:p>
        </p:txBody>
      </p:sp>
      <p:sp>
        <p:nvSpPr>
          <p:cNvPr id="7" name="Title 6"/>
          <p:cNvSpPr>
            <a:spLocks noGrp="1"/>
          </p:cNvSpPr>
          <p:nvPr>
            <p:ph type="title"/>
          </p:nvPr>
        </p:nvSpPr>
        <p:spPr/>
        <p:txBody>
          <a:bodyPr/>
          <a:lstStyle/>
          <a:p>
            <a:r>
              <a:rPr lang="tr-TR" smtClean="0"/>
              <a:t>Asıl başlık stili için tıklatın</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14" name="Rounded Rectangle 13"/>
          <p:cNvSpPr/>
          <p:nvPr/>
        </p:nvSpPr>
        <p:spPr>
          <a:xfrm>
            <a:off x="304800" y="228600"/>
            <a:ext cx="11594592"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8063251" y="4203592"/>
            <a:ext cx="383523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3492427" y="4075290"/>
            <a:ext cx="7392687"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3771637" y="4087562"/>
            <a:ext cx="729064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7479319" y="4074175"/>
            <a:ext cx="4410667"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82220" y="4058555"/>
            <a:ext cx="11631168"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920043" y="2463560"/>
            <a:ext cx="10363200" cy="1524000"/>
          </a:xfrm>
        </p:spPr>
        <p:txBody>
          <a:bodyPr anchor="t">
            <a:normAutofit/>
          </a:bodyPr>
          <a:lstStyle>
            <a:lvl1pPr algn="ctr">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823153" y="1437449"/>
            <a:ext cx="8556979"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39A7A094-E668-4858-8025-E280F1F740BB}" type="datetimeFigureOut">
              <a:rPr lang="tr-TR" smtClean="0"/>
              <a:t>14.04.2021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A818387-A8C5-4FD0-BD73-44D427FF0757}"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5" name="Date Placeholder 4"/>
          <p:cNvSpPr>
            <a:spLocks noGrp="1"/>
          </p:cNvSpPr>
          <p:nvPr>
            <p:ph type="dt" sz="half" idx="10"/>
          </p:nvPr>
        </p:nvSpPr>
        <p:spPr/>
        <p:txBody>
          <a:bodyPr/>
          <a:lstStyle/>
          <a:p>
            <a:fld id="{39A7A094-E668-4858-8025-E280F1F740BB}" type="datetimeFigureOut">
              <a:rPr lang="tr-TR" smtClean="0"/>
              <a:t>14.04.2021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A818387-A8C5-4FD0-BD73-44D427FF0757}" type="slidenum">
              <a:rPr lang="tr-TR" smtClean="0"/>
              <a:t>‹#›</a:t>
            </a:fld>
            <a:endParaRPr lang="tr-TR"/>
          </a:p>
        </p:txBody>
      </p:sp>
      <p:sp>
        <p:nvSpPr>
          <p:cNvPr id="9" name="Content Placeholder 8"/>
          <p:cNvSpPr>
            <a:spLocks noGrp="1"/>
          </p:cNvSpPr>
          <p:nvPr>
            <p:ph sz="quarter" idx="13"/>
          </p:nvPr>
        </p:nvSpPr>
        <p:spPr>
          <a:xfrm>
            <a:off x="902207" y="2679192"/>
            <a:ext cx="5096256" cy="34472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1" name="Content Placeholder 10"/>
          <p:cNvSpPr>
            <a:spLocks noGrp="1"/>
          </p:cNvSpPr>
          <p:nvPr>
            <p:ph sz="quarter" idx="14"/>
          </p:nvPr>
        </p:nvSpPr>
        <p:spPr>
          <a:xfrm>
            <a:off x="6193536" y="2679192"/>
            <a:ext cx="5096256" cy="34472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902208" y="2678114"/>
            <a:ext cx="5096256"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903110" y="3429001"/>
            <a:ext cx="5093407"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197600" y="2678113"/>
            <a:ext cx="5096256"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193367" y="3429001"/>
            <a:ext cx="5096256"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39A7A094-E668-4858-8025-E280F1F740BB}" type="datetimeFigureOut">
              <a:rPr lang="tr-TR" smtClean="0"/>
              <a:t>14.04.2021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5A818387-A8C5-4FD0-BD73-44D427FF0757}"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39A7A094-E668-4858-8025-E280F1F740BB}" type="datetimeFigureOut">
              <a:rPr lang="tr-TR" smtClean="0"/>
              <a:t>14.04.2021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5A818387-A8C5-4FD0-BD73-44D427FF0757}"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12" name="Rounded Rectangle 11"/>
          <p:cNvSpPr/>
          <p:nvPr/>
        </p:nvSpPr>
        <p:spPr>
          <a:xfrm>
            <a:off x="304800" y="228600"/>
            <a:ext cx="11594592"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82220" y="714191"/>
            <a:ext cx="11631168"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39A7A094-E668-4858-8025-E280F1F740BB}" type="datetimeFigureOut">
              <a:rPr lang="tr-TR" smtClean="0"/>
              <a:t>14.04.2021</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5A818387-A8C5-4FD0-BD73-44D427FF0757}"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5" name="Rounded Rectangle 14"/>
          <p:cNvSpPr/>
          <p:nvPr/>
        </p:nvSpPr>
        <p:spPr>
          <a:xfrm>
            <a:off x="304800" y="228600"/>
            <a:ext cx="11594592"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39A7A094-E668-4858-8025-E280F1F740BB}" type="datetimeFigureOut">
              <a:rPr lang="tr-TR" smtClean="0"/>
              <a:t>14.04.2021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A818387-A8C5-4FD0-BD73-44D427FF0757}" type="slidenum">
              <a:rPr lang="tr-TR" smtClean="0"/>
              <a:t>‹#›</a:t>
            </a:fld>
            <a:endParaRPr lang="tr-TR"/>
          </a:p>
        </p:txBody>
      </p:sp>
      <p:sp>
        <p:nvSpPr>
          <p:cNvPr id="4" name="Text Placeholder 3"/>
          <p:cNvSpPr>
            <a:spLocks noGrp="1"/>
          </p:cNvSpPr>
          <p:nvPr>
            <p:ph type="body" sz="half" idx="2"/>
          </p:nvPr>
        </p:nvSpPr>
        <p:spPr>
          <a:xfrm>
            <a:off x="1219200" y="3581401"/>
            <a:ext cx="44704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grpSp>
        <p:nvGrpSpPr>
          <p:cNvPr id="2" name="Group 23"/>
          <p:cNvGrpSpPr>
            <a:grpSpLocks noChangeAspect="1"/>
          </p:cNvGrpSpPr>
          <p:nvPr/>
        </p:nvGrpSpPr>
        <p:grpSpPr bwMode="hidden">
          <a:xfrm>
            <a:off x="282220" y="714191"/>
            <a:ext cx="11631168"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1219200" y="2286000"/>
            <a:ext cx="4470400" cy="1252728"/>
          </a:xfrm>
        </p:spPr>
        <p:txBody>
          <a:bodyPr anchor="b">
            <a:noAutofit/>
          </a:bodyPr>
          <a:lstStyle>
            <a:lvl1pPr algn="l">
              <a:defRPr sz="3200">
                <a:solidFill>
                  <a:schemeClr val="tx2"/>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6202616" y="1828800"/>
            <a:ext cx="5205435"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5" name="Rounded Rectangle 14"/>
          <p:cNvSpPr/>
          <p:nvPr/>
        </p:nvSpPr>
        <p:spPr>
          <a:xfrm>
            <a:off x="304800" y="228600"/>
            <a:ext cx="11594592"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82220" y="5353963"/>
            <a:ext cx="11631168"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6498874" y="338667"/>
            <a:ext cx="5083527" cy="2429934"/>
          </a:xfrm>
        </p:spPr>
        <p:txBody>
          <a:bodyPr anchor="b">
            <a:normAutofit/>
          </a:bodyPr>
          <a:lstStyle>
            <a:lvl1pPr algn="l">
              <a:defRPr sz="2800" b="0">
                <a:solidFill>
                  <a:srgbClr val="FFFFFF"/>
                </a:solidFill>
              </a:defRPr>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6491112" y="2785533"/>
            <a:ext cx="5091289"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39A7A094-E668-4858-8025-E280F1F740BB}" type="datetimeFigureOut">
              <a:rPr lang="tr-TR" smtClean="0"/>
              <a:t>14.04.2021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A818387-A8C5-4FD0-BD73-44D427FF0757}" type="slidenum">
              <a:rPr lang="tr-TR" smtClean="0"/>
              <a:t>‹#›</a:t>
            </a:fld>
            <a:endParaRPr lang="tr-TR"/>
          </a:p>
        </p:txBody>
      </p:sp>
      <p:sp>
        <p:nvSpPr>
          <p:cNvPr id="3" name="Picture Placeholder 2"/>
          <p:cNvSpPr>
            <a:spLocks noGrp="1"/>
          </p:cNvSpPr>
          <p:nvPr>
            <p:ph type="pic" idx="1"/>
          </p:nvPr>
        </p:nvSpPr>
        <p:spPr>
          <a:xfrm>
            <a:off x="1117600" y="1371600"/>
            <a:ext cx="475488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304800" y="228600"/>
            <a:ext cx="11594592"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82220" y="1679429"/>
            <a:ext cx="11631168"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609600" y="338328"/>
            <a:ext cx="10972800" cy="1252728"/>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4" name="Date Placeholder 3"/>
          <p:cNvSpPr>
            <a:spLocks noGrp="1"/>
          </p:cNvSpPr>
          <p:nvPr>
            <p:ph type="dt" sz="half" idx="2"/>
          </p:nvPr>
        </p:nvSpPr>
        <p:spPr>
          <a:xfrm>
            <a:off x="6884896" y="6250165"/>
            <a:ext cx="5048920" cy="365125"/>
          </a:xfrm>
          <a:prstGeom prst="rect">
            <a:avLst/>
          </a:prstGeom>
        </p:spPr>
        <p:txBody>
          <a:bodyPr vert="horz" lIns="91440" tIns="45720" rIns="91440" bIns="45720" rtlCol="0" anchor="ctr"/>
          <a:lstStyle>
            <a:lvl1pPr algn="r">
              <a:defRPr sz="1000">
                <a:solidFill>
                  <a:schemeClr val="tx2"/>
                </a:solidFill>
              </a:defRPr>
            </a:lvl1pPr>
          </a:lstStyle>
          <a:p>
            <a:fld id="{39A7A094-E668-4858-8025-E280F1F740BB}" type="datetimeFigureOut">
              <a:rPr lang="tr-TR" smtClean="0"/>
              <a:t>14.04.2021</a:t>
            </a:fld>
            <a:endParaRPr lang="tr-TR"/>
          </a:p>
        </p:txBody>
      </p:sp>
      <p:sp>
        <p:nvSpPr>
          <p:cNvPr id="5" name="Footer Placeholder 4"/>
          <p:cNvSpPr>
            <a:spLocks noGrp="1"/>
          </p:cNvSpPr>
          <p:nvPr>
            <p:ph type="ftr" sz="quarter" idx="3"/>
          </p:nvPr>
        </p:nvSpPr>
        <p:spPr>
          <a:xfrm>
            <a:off x="258185" y="6250165"/>
            <a:ext cx="5048921" cy="365125"/>
          </a:xfrm>
          <a:prstGeom prst="rect">
            <a:avLst/>
          </a:prstGeom>
        </p:spPr>
        <p:txBody>
          <a:bodyPr vert="horz" lIns="91440" tIns="45720" rIns="91440" bIns="45720" rtlCol="0" anchor="ctr"/>
          <a:lstStyle>
            <a:lvl1pPr algn="l">
              <a:defRPr sz="1000">
                <a:solidFill>
                  <a:schemeClr val="tx2"/>
                </a:solidFill>
              </a:defRPr>
            </a:lvl1pPr>
          </a:lstStyle>
          <a:p>
            <a:endParaRPr lang="tr-TR"/>
          </a:p>
        </p:txBody>
      </p:sp>
      <p:sp>
        <p:nvSpPr>
          <p:cNvPr id="6" name="Slide Number Placeholder 5"/>
          <p:cNvSpPr>
            <a:spLocks noGrp="1"/>
          </p:cNvSpPr>
          <p:nvPr>
            <p:ph type="sldNum" sz="quarter" idx="4"/>
          </p:nvPr>
        </p:nvSpPr>
        <p:spPr>
          <a:xfrm>
            <a:off x="5321451" y="6250164"/>
            <a:ext cx="1549101" cy="365125"/>
          </a:xfrm>
          <a:prstGeom prst="rect">
            <a:avLst/>
          </a:prstGeom>
        </p:spPr>
        <p:txBody>
          <a:bodyPr vert="horz" lIns="91440" tIns="45720" rIns="91440" bIns="45720" rtlCol="0" anchor="ctr"/>
          <a:lstStyle>
            <a:lvl1pPr algn="ctr">
              <a:defRPr sz="1000">
                <a:solidFill>
                  <a:schemeClr val="tx2"/>
                </a:solidFill>
              </a:defRPr>
            </a:lvl1pPr>
          </a:lstStyle>
          <a:p>
            <a:fld id="{5A818387-A8C5-4FD0-BD73-44D427FF0757}" type="slidenum">
              <a:rPr lang="tr-TR" smtClean="0"/>
              <a:t>‹#›</a:t>
            </a:fld>
            <a:endParaRPr lang="tr-TR"/>
          </a:p>
        </p:txBody>
      </p:sp>
      <p:sp>
        <p:nvSpPr>
          <p:cNvPr id="3" name="Text Placeholder 2"/>
          <p:cNvSpPr>
            <a:spLocks noGrp="1"/>
          </p:cNvSpPr>
          <p:nvPr>
            <p:ph type="body" idx="1"/>
          </p:nvPr>
        </p:nvSpPr>
        <p:spPr>
          <a:xfrm>
            <a:off x="1162757" y="2675467"/>
            <a:ext cx="9877777" cy="3450696"/>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576263"/>
            <a:ext cx="9144000" cy="998537"/>
          </a:xfrm>
        </p:spPr>
        <p:txBody>
          <a:bodyPr/>
          <a:lstStyle/>
          <a:p>
            <a:r>
              <a:rPr lang="tr-TR" dirty="0" smtClean="0">
                <a:solidFill>
                  <a:schemeClr val="tx1"/>
                </a:solidFill>
                <a:latin typeface="Arial" panose="020B0604020202020204" pitchFamily="34" charset="0"/>
                <a:cs typeface="Arial" panose="020B0604020202020204" pitchFamily="34" charset="0"/>
              </a:rPr>
              <a:t>YAZIM KURALLARI</a:t>
            </a:r>
            <a:endParaRPr lang="tr-TR" dirty="0">
              <a:solidFill>
                <a:schemeClr val="tx1"/>
              </a:solidFill>
              <a:latin typeface="Arial" panose="020B0604020202020204" pitchFamily="34" charset="0"/>
              <a:cs typeface="Arial" panose="020B0604020202020204" pitchFamily="34" charset="0"/>
            </a:endParaRPr>
          </a:p>
        </p:txBody>
      </p:sp>
      <p:sp>
        <p:nvSpPr>
          <p:cNvPr id="3" name="Dikdörtgen 2"/>
          <p:cNvSpPr/>
          <p:nvPr/>
        </p:nvSpPr>
        <p:spPr>
          <a:xfrm>
            <a:off x="1524000" y="1752600"/>
            <a:ext cx="7493000" cy="461665"/>
          </a:xfrm>
          <a:prstGeom prst="rect">
            <a:avLst/>
          </a:prstGeom>
        </p:spPr>
        <p:txBody>
          <a:bodyPr wrap="square">
            <a:spAutoFit/>
          </a:bodyPr>
          <a:lstStyle/>
          <a:p>
            <a:r>
              <a:rPr lang="tr-TR" sz="2400" b="1" dirty="0">
                <a:solidFill>
                  <a:srgbClr val="2B537E"/>
                </a:solidFill>
                <a:latin typeface="arial" panose="020B0604020202020204" pitchFamily="34" charset="0"/>
              </a:rPr>
              <a:t>Ayrı Yazılan Birleşik Kelimeler</a:t>
            </a:r>
            <a:endParaRPr lang="tr-TR" sz="2400" dirty="0">
              <a:solidFill>
                <a:prstClr val="black"/>
              </a:solidFill>
            </a:endParaRPr>
          </a:p>
        </p:txBody>
      </p:sp>
      <p:sp>
        <p:nvSpPr>
          <p:cNvPr id="4" name="Dikdörtgen 3"/>
          <p:cNvSpPr/>
          <p:nvPr/>
        </p:nvSpPr>
        <p:spPr>
          <a:xfrm>
            <a:off x="1397000" y="2551836"/>
            <a:ext cx="8775700" cy="1200329"/>
          </a:xfrm>
          <a:prstGeom prst="rect">
            <a:avLst/>
          </a:prstGeom>
        </p:spPr>
        <p:txBody>
          <a:bodyPr wrap="square">
            <a:spAutoFit/>
          </a:bodyPr>
          <a:lstStyle/>
          <a:p>
            <a:r>
              <a:rPr lang="tr-TR" b="1" dirty="0">
                <a:solidFill>
                  <a:srgbClr val="585858"/>
                </a:solidFill>
                <a:latin typeface="times new roman" panose="02020603050405020304" pitchFamily="18" charset="0"/>
              </a:rPr>
              <a:t>1. </a:t>
            </a:r>
            <a:r>
              <a:rPr lang="tr-TR" i="1" dirty="0">
                <a:solidFill>
                  <a:srgbClr val="585858"/>
                </a:solidFill>
                <a:latin typeface="times new roman" panose="02020603050405020304" pitchFamily="18" charset="0"/>
              </a:rPr>
              <a:t>Etmek, edilmek, eylemek, olmak, olunmak </a:t>
            </a:r>
            <a:r>
              <a:rPr lang="tr-TR" dirty="0">
                <a:solidFill>
                  <a:srgbClr val="585858"/>
                </a:solidFill>
                <a:latin typeface="times new roman" panose="02020603050405020304" pitchFamily="18" charset="0"/>
              </a:rPr>
              <a:t>yar­dımcı fiilleriyle kurulan birleşik fiiller, ilk kelimesinde herhangi bir ses düşmesi veya türemesine uğramazsa ayrı yazılır: </a:t>
            </a:r>
            <a:r>
              <a:rPr lang="tr-TR" i="1" dirty="0">
                <a:solidFill>
                  <a:srgbClr val="585858"/>
                </a:solidFill>
                <a:latin typeface="times new roman" panose="02020603050405020304" pitchFamily="18" charset="0"/>
              </a:rPr>
              <a:t>alt etmek, arz etmek, azat etmek, dans etmek, el etmek, göç etmek, ilan etmek, kabul etmek, kul etmek, kul olmak, not etmek, oyun etmek, söz etmek, terk etmek, var ol­mak, yok etmek, yok olmak</a:t>
            </a:r>
            <a:r>
              <a:rPr lang="tr-TR" dirty="0">
                <a:solidFill>
                  <a:srgbClr val="585858"/>
                </a:solidFill>
                <a:latin typeface="times new roman" panose="02020603050405020304" pitchFamily="18" charset="0"/>
              </a:rPr>
              <a:t> vb.</a:t>
            </a:r>
            <a:endParaRPr lang="tr-TR" dirty="0">
              <a:solidFill>
                <a:prstClr val="black"/>
              </a:solidFill>
            </a:endParaRPr>
          </a:p>
        </p:txBody>
      </p:sp>
    </p:spTree>
    <p:extLst>
      <p:ext uri="{BB962C8B-B14F-4D97-AF65-F5344CB8AC3E}">
        <p14:creationId xmlns:p14="http://schemas.microsoft.com/office/powerpoint/2010/main" val="401565060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1420969" y="693760"/>
            <a:ext cx="9144000" cy="923330"/>
          </a:xfrm>
          <a:prstGeom prst="rect">
            <a:avLst/>
          </a:prstGeom>
        </p:spPr>
        <p:txBody>
          <a:bodyPr wrap="square">
            <a:spAutoFit/>
          </a:bodyPr>
          <a:lstStyle/>
          <a:p>
            <a:r>
              <a:rPr lang="tr-TR" sz="1200" b="1" i="0" dirty="0" smtClean="0">
                <a:solidFill>
                  <a:srgbClr val="585858"/>
                </a:solidFill>
                <a:effectLst/>
                <a:latin typeface="times new roman" panose="02020603050405020304" pitchFamily="18" charset="0"/>
              </a:rPr>
              <a:t> </a:t>
            </a:r>
            <a:r>
              <a:rPr lang="tr-TR" sz="5400" b="1" i="0" dirty="0" smtClean="0">
                <a:solidFill>
                  <a:srgbClr val="585858"/>
                </a:solidFill>
                <a:effectLst/>
                <a:latin typeface="times new roman" panose="02020603050405020304" pitchFamily="18" charset="0"/>
              </a:rPr>
              <a:t>Ek Fiilin Yazılışı</a:t>
            </a:r>
            <a:endParaRPr lang="tr-TR" sz="5400" dirty="0"/>
          </a:p>
        </p:txBody>
      </p:sp>
      <p:sp>
        <p:nvSpPr>
          <p:cNvPr id="6" name="Dikdörtgen 5"/>
          <p:cNvSpPr/>
          <p:nvPr/>
        </p:nvSpPr>
        <p:spPr>
          <a:xfrm>
            <a:off x="1317937" y="1763352"/>
            <a:ext cx="9938198" cy="4226798"/>
          </a:xfrm>
          <a:prstGeom prst="rect">
            <a:avLst/>
          </a:prstGeom>
        </p:spPr>
        <p:txBody>
          <a:bodyPr wrap="square">
            <a:spAutoFit/>
          </a:bodyPr>
          <a:lstStyle/>
          <a:p>
            <a:pPr indent="252095" algn="just">
              <a:spcBef>
                <a:spcPts val="400"/>
              </a:spcBef>
            </a:pPr>
            <a:r>
              <a:rPr lang="tr-TR" b="0" i="0" dirty="0" smtClean="0">
                <a:solidFill>
                  <a:srgbClr val="585858"/>
                </a:solidFill>
                <a:effectLst/>
                <a:latin typeface="times new roman" panose="02020603050405020304" pitchFamily="18" charset="0"/>
              </a:rPr>
              <a:t>Ek fiilin çekimli biçimleri </a:t>
            </a:r>
            <a:r>
              <a:rPr lang="tr-TR" b="0" i="1" dirty="0" smtClean="0">
                <a:solidFill>
                  <a:srgbClr val="585858"/>
                </a:solidFill>
                <a:effectLst/>
                <a:latin typeface="times new roman" panose="02020603050405020304" pitchFamily="18" charset="0"/>
              </a:rPr>
              <a:t>(idi, imiş, ise) </a:t>
            </a:r>
            <a:r>
              <a:rPr lang="tr-TR" b="0" i="0" dirty="0" smtClean="0">
                <a:solidFill>
                  <a:srgbClr val="585858"/>
                </a:solidFill>
                <a:effectLst/>
                <a:latin typeface="times new roman" panose="02020603050405020304" pitchFamily="18" charset="0"/>
              </a:rPr>
              <a:t>ayrı yazılabildiği gibi bitişik olarak da yazılabilir.</a:t>
            </a:r>
            <a:endParaRPr lang="tr-TR" b="0" i="0" dirty="0" smtClean="0">
              <a:solidFill>
                <a:srgbClr val="585858"/>
              </a:solidFill>
              <a:effectLst/>
              <a:latin typeface="arial" panose="020B0604020202020204" pitchFamily="34" charset="0"/>
            </a:endParaRPr>
          </a:p>
          <a:p>
            <a:pPr indent="252095" algn="just">
              <a:spcBef>
                <a:spcPts val="400"/>
              </a:spcBef>
            </a:pPr>
            <a:r>
              <a:rPr lang="tr-TR" b="0" i="0" dirty="0" smtClean="0">
                <a:solidFill>
                  <a:srgbClr val="585858"/>
                </a:solidFill>
                <a:effectLst/>
                <a:latin typeface="times new roman" panose="02020603050405020304" pitchFamily="18" charset="0"/>
              </a:rPr>
              <a:t>Ünsüzle biten kelimelere bitişik olarak yazıldığında </a:t>
            </a:r>
            <a:r>
              <a:rPr lang="tr-TR" b="0" i="1" dirty="0" smtClean="0">
                <a:solidFill>
                  <a:srgbClr val="585858"/>
                </a:solidFill>
                <a:effectLst/>
                <a:latin typeface="times new roman" panose="02020603050405020304" pitchFamily="18" charset="0"/>
              </a:rPr>
              <a:t>i </a:t>
            </a:r>
            <a:r>
              <a:rPr lang="tr-TR" b="0" i="0" dirty="0" smtClean="0">
                <a:solidFill>
                  <a:srgbClr val="585858"/>
                </a:solidFill>
                <a:effectLst/>
                <a:latin typeface="times new roman" panose="02020603050405020304" pitchFamily="18" charset="0"/>
              </a:rPr>
              <a:t>ünlüsü düşer, ayrıca büyük ünlü uyumuna uyar: </a:t>
            </a:r>
            <a:r>
              <a:rPr lang="tr-TR" b="0" i="1" dirty="0" smtClean="0">
                <a:solidFill>
                  <a:srgbClr val="585858"/>
                </a:solidFill>
                <a:effectLst/>
                <a:latin typeface="times new roman" panose="02020603050405020304" pitchFamily="18" charset="0"/>
              </a:rPr>
              <a:t>yorgun-</a:t>
            </a:r>
            <a:r>
              <a:rPr lang="tr-TR" b="0" i="1" dirty="0" err="1" smtClean="0">
                <a:solidFill>
                  <a:srgbClr val="585858"/>
                </a:solidFill>
                <a:effectLst/>
                <a:latin typeface="times new roman" panose="02020603050405020304" pitchFamily="18" charset="0"/>
              </a:rPr>
              <a:t>du</a:t>
            </a:r>
            <a:r>
              <a:rPr lang="tr-TR" b="0" i="1" dirty="0" smtClean="0">
                <a:solidFill>
                  <a:srgbClr val="585858"/>
                </a:solidFill>
                <a:effectLst/>
                <a:latin typeface="times new roman" panose="02020603050405020304" pitchFamily="18" charset="0"/>
              </a:rPr>
              <a:t> (yorgun idi), güzel-</a:t>
            </a:r>
            <a:r>
              <a:rPr lang="tr-TR" b="0" i="1" dirty="0" err="1" smtClean="0">
                <a:solidFill>
                  <a:srgbClr val="585858"/>
                </a:solidFill>
                <a:effectLst/>
                <a:latin typeface="times new roman" panose="02020603050405020304" pitchFamily="18" charset="0"/>
              </a:rPr>
              <a:t>miş</a:t>
            </a:r>
            <a:r>
              <a:rPr lang="tr-TR" b="0" i="1" dirty="0" smtClean="0">
                <a:solidFill>
                  <a:srgbClr val="585858"/>
                </a:solidFill>
                <a:effectLst/>
                <a:latin typeface="times new roman" panose="02020603050405020304" pitchFamily="18" charset="0"/>
              </a:rPr>
              <a:t> (güzel imiş), gelir-se (gelir ise) </a:t>
            </a:r>
            <a:r>
              <a:rPr lang="tr-TR" b="0" i="0" dirty="0" smtClean="0">
                <a:solidFill>
                  <a:srgbClr val="585858"/>
                </a:solidFill>
                <a:effectLst/>
                <a:latin typeface="times new roman" panose="02020603050405020304" pitchFamily="18" charset="0"/>
              </a:rPr>
              <a:t>vb.</a:t>
            </a:r>
            <a:endParaRPr lang="tr-TR" b="0" i="0" dirty="0" smtClean="0">
              <a:solidFill>
                <a:srgbClr val="585858"/>
              </a:solidFill>
              <a:effectLst/>
              <a:latin typeface="arial" panose="020B0604020202020204" pitchFamily="34" charset="0"/>
            </a:endParaRPr>
          </a:p>
          <a:p>
            <a:pPr indent="252095" algn="just">
              <a:spcBef>
                <a:spcPts val="400"/>
              </a:spcBef>
            </a:pPr>
            <a:r>
              <a:rPr lang="tr-TR" b="0" i="0" dirty="0" smtClean="0">
                <a:solidFill>
                  <a:srgbClr val="585858"/>
                </a:solidFill>
                <a:effectLst/>
                <a:latin typeface="times new roman" panose="02020603050405020304" pitchFamily="18" charset="0"/>
              </a:rPr>
              <a:t>Ünlüyle biten kelimelere bitişik olarak yazıldığında araya y ünsüzü girer ve başındaki </a:t>
            </a:r>
            <a:r>
              <a:rPr lang="tr-TR" b="0" i="1" dirty="0" smtClean="0">
                <a:solidFill>
                  <a:srgbClr val="585858"/>
                </a:solidFill>
                <a:effectLst/>
                <a:latin typeface="times new roman" panose="02020603050405020304" pitchFamily="18" charset="0"/>
              </a:rPr>
              <a:t>i </a:t>
            </a:r>
            <a:r>
              <a:rPr lang="tr-TR" b="0" i="0" dirty="0" smtClean="0">
                <a:solidFill>
                  <a:srgbClr val="585858"/>
                </a:solidFill>
                <a:effectLst/>
                <a:latin typeface="times new roman" panose="02020603050405020304" pitchFamily="18" charset="0"/>
              </a:rPr>
              <a:t>ünlüsü düşer, ayrıca büyük ünlü uyumuna uyar: </a:t>
            </a:r>
            <a:r>
              <a:rPr lang="tr-TR" b="0" i="1" dirty="0" smtClean="0">
                <a:solidFill>
                  <a:srgbClr val="585858"/>
                </a:solidFill>
                <a:effectLst/>
                <a:latin typeface="times new roman" panose="02020603050405020304" pitchFamily="18" charset="0"/>
              </a:rPr>
              <a:t>sonuncu-y-</a:t>
            </a:r>
            <a:r>
              <a:rPr lang="tr-TR" b="0" i="1" dirty="0" err="1" smtClean="0">
                <a:solidFill>
                  <a:srgbClr val="585858"/>
                </a:solidFill>
                <a:effectLst/>
                <a:latin typeface="times new roman" panose="02020603050405020304" pitchFamily="18" charset="0"/>
              </a:rPr>
              <a:t>du</a:t>
            </a:r>
            <a:r>
              <a:rPr lang="tr-TR" b="0" i="1" dirty="0" smtClean="0">
                <a:solidFill>
                  <a:srgbClr val="585858"/>
                </a:solidFill>
                <a:effectLst/>
                <a:latin typeface="times new roman" panose="02020603050405020304" pitchFamily="18" charset="0"/>
              </a:rPr>
              <a:t> (sonuncu idi), yabancı-y-</a:t>
            </a:r>
            <a:r>
              <a:rPr lang="tr-TR" b="0" i="1" dirty="0" err="1" smtClean="0">
                <a:solidFill>
                  <a:srgbClr val="585858"/>
                </a:solidFill>
                <a:effectLst/>
                <a:latin typeface="times new roman" panose="02020603050405020304" pitchFamily="18" charset="0"/>
              </a:rPr>
              <a:t>mış</a:t>
            </a:r>
            <a:r>
              <a:rPr lang="tr-TR" b="0" i="1" dirty="0" smtClean="0">
                <a:solidFill>
                  <a:srgbClr val="585858"/>
                </a:solidFill>
                <a:effectLst/>
                <a:latin typeface="times new roman" panose="02020603050405020304" pitchFamily="18" charset="0"/>
              </a:rPr>
              <a:t> (yabancı imiş), ne-y-se (ne ise)</a:t>
            </a:r>
            <a:r>
              <a:rPr lang="tr-TR" b="0" i="0" dirty="0" smtClean="0">
                <a:solidFill>
                  <a:srgbClr val="585858"/>
                </a:solidFill>
                <a:effectLst/>
                <a:latin typeface="times new roman" panose="02020603050405020304" pitchFamily="18" charset="0"/>
              </a:rPr>
              <a:t> vb.</a:t>
            </a:r>
            <a:endParaRPr lang="tr-TR" b="0" i="0" dirty="0" smtClean="0">
              <a:solidFill>
                <a:srgbClr val="585858"/>
              </a:solidFill>
              <a:effectLst/>
              <a:latin typeface="arial" panose="020B0604020202020204" pitchFamily="34" charset="0"/>
            </a:endParaRPr>
          </a:p>
          <a:p>
            <a:pPr indent="252095" algn="just">
              <a:spcBef>
                <a:spcPts val="400"/>
              </a:spcBef>
            </a:pPr>
            <a:r>
              <a:rPr lang="tr-TR" b="0" i="0" dirty="0" smtClean="0">
                <a:solidFill>
                  <a:srgbClr val="585858"/>
                </a:solidFill>
                <a:effectLst/>
                <a:latin typeface="times new roman" panose="02020603050405020304" pitchFamily="18" charset="0"/>
              </a:rPr>
              <a:t>Ek-fiilin zarf-fiil eki almış biçimi olan </a:t>
            </a:r>
            <a:r>
              <a:rPr lang="tr-TR" b="0" i="1" dirty="0" smtClean="0">
                <a:solidFill>
                  <a:srgbClr val="585858"/>
                </a:solidFill>
                <a:effectLst/>
                <a:latin typeface="times new roman" panose="02020603050405020304" pitchFamily="18" charset="0"/>
              </a:rPr>
              <a:t>iken </a:t>
            </a:r>
            <a:r>
              <a:rPr lang="tr-TR" b="0" i="0" dirty="0" smtClean="0">
                <a:solidFill>
                  <a:srgbClr val="585858"/>
                </a:solidFill>
                <a:effectLst/>
                <a:latin typeface="times new roman" panose="02020603050405020304" pitchFamily="18" charset="0"/>
              </a:rPr>
              <a:t>ayrı yazılabildiği gibi kelimelere eklenerek de yazılabilir.</a:t>
            </a:r>
            <a:endParaRPr lang="tr-TR" b="0" i="0" dirty="0" smtClean="0">
              <a:solidFill>
                <a:srgbClr val="585858"/>
              </a:solidFill>
              <a:effectLst/>
              <a:latin typeface="arial" panose="020B0604020202020204" pitchFamily="34" charset="0"/>
            </a:endParaRPr>
          </a:p>
          <a:p>
            <a:pPr indent="252095" algn="just">
              <a:spcBef>
                <a:spcPts val="400"/>
              </a:spcBef>
            </a:pPr>
            <a:r>
              <a:rPr lang="tr-TR" b="0" i="0" dirty="0" smtClean="0">
                <a:solidFill>
                  <a:srgbClr val="585858"/>
                </a:solidFill>
                <a:effectLst/>
                <a:latin typeface="times new roman" panose="02020603050405020304" pitchFamily="18" charset="0"/>
              </a:rPr>
              <a:t>Eklenerek yazıldığında baştaki </a:t>
            </a:r>
            <a:r>
              <a:rPr lang="tr-TR" b="0" i="1" dirty="0" smtClean="0">
                <a:solidFill>
                  <a:srgbClr val="585858"/>
                </a:solidFill>
                <a:effectLst/>
                <a:latin typeface="times new roman" panose="02020603050405020304" pitchFamily="18" charset="0"/>
              </a:rPr>
              <a:t>i</a:t>
            </a:r>
            <a:r>
              <a:rPr lang="tr-TR" b="0" i="0" dirty="0" smtClean="0">
                <a:solidFill>
                  <a:srgbClr val="585858"/>
                </a:solidFill>
                <a:effectLst/>
                <a:latin typeface="times new roman" panose="02020603050405020304" pitchFamily="18" charset="0"/>
              </a:rPr>
              <a:t> düşer. Eklendiği kelimenin ünlüleri kalın olsa da </a:t>
            </a:r>
            <a:r>
              <a:rPr lang="tr-TR" b="0" i="1" dirty="0" smtClean="0">
                <a:solidFill>
                  <a:srgbClr val="585858"/>
                </a:solidFill>
                <a:effectLst/>
                <a:latin typeface="times new roman" panose="02020603050405020304" pitchFamily="18" charset="0"/>
              </a:rPr>
              <a:t>-</a:t>
            </a:r>
            <a:r>
              <a:rPr lang="tr-TR" b="0" i="1" dirty="0" err="1" smtClean="0">
                <a:solidFill>
                  <a:srgbClr val="585858"/>
                </a:solidFill>
                <a:effectLst/>
                <a:latin typeface="times new roman" panose="02020603050405020304" pitchFamily="18" charset="0"/>
              </a:rPr>
              <a:t>ken</a:t>
            </a:r>
            <a:r>
              <a:rPr lang="tr-TR" b="0" i="0" dirty="0" smtClean="0">
                <a:solidFill>
                  <a:srgbClr val="585858"/>
                </a:solidFill>
                <a:effectLst/>
                <a:latin typeface="times new roman" panose="02020603050405020304" pitchFamily="18" charset="0"/>
              </a:rPr>
              <a:t> zarf-fiil ekinin ünlüsü ince kalır: </a:t>
            </a:r>
            <a:r>
              <a:rPr lang="tr-TR" b="0" i="1" dirty="0" smtClean="0">
                <a:solidFill>
                  <a:srgbClr val="585858"/>
                </a:solidFill>
                <a:effectLst/>
                <a:latin typeface="times new roman" panose="02020603050405020304" pitchFamily="18" charset="0"/>
              </a:rPr>
              <a:t>başlayacak-</a:t>
            </a:r>
            <a:r>
              <a:rPr lang="tr-TR" b="0" i="1" dirty="0" err="1" smtClean="0">
                <a:solidFill>
                  <a:srgbClr val="585858"/>
                </a:solidFill>
                <a:effectLst/>
                <a:latin typeface="times new roman" panose="02020603050405020304" pitchFamily="18" charset="0"/>
              </a:rPr>
              <a:t>ken</a:t>
            </a:r>
            <a:r>
              <a:rPr lang="tr-TR" b="0" i="1" dirty="0" smtClean="0">
                <a:solidFill>
                  <a:srgbClr val="585858"/>
                </a:solidFill>
                <a:effectLst/>
                <a:latin typeface="times new roman" panose="02020603050405020304" pitchFamily="18" charset="0"/>
              </a:rPr>
              <a:t> (başlayacak iken), çalışıyor-</a:t>
            </a:r>
            <a:r>
              <a:rPr lang="tr-TR" b="0" i="1" dirty="0" err="1" smtClean="0">
                <a:solidFill>
                  <a:srgbClr val="585858"/>
                </a:solidFill>
                <a:effectLst/>
                <a:latin typeface="times new roman" panose="02020603050405020304" pitchFamily="18" charset="0"/>
              </a:rPr>
              <a:t>ken</a:t>
            </a:r>
            <a:r>
              <a:rPr lang="tr-TR" b="0" i="1" dirty="0" smtClean="0">
                <a:solidFill>
                  <a:srgbClr val="585858"/>
                </a:solidFill>
                <a:effectLst/>
                <a:latin typeface="times new roman" panose="02020603050405020304" pitchFamily="18" charset="0"/>
              </a:rPr>
              <a:t> (çalışıyor iken), durgun-</a:t>
            </a:r>
            <a:r>
              <a:rPr lang="tr-TR" b="0" i="1" dirty="0" err="1" smtClean="0">
                <a:solidFill>
                  <a:srgbClr val="585858"/>
                </a:solidFill>
                <a:effectLst/>
                <a:latin typeface="times new roman" panose="02020603050405020304" pitchFamily="18" charset="0"/>
              </a:rPr>
              <a:t>ken</a:t>
            </a:r>
            <a:r>
              <a:rPr lang="tr-TR" b="0" i="1" dirty="0" smtClean="0">
                <a:solidFill>
                  <a:srgbClr val="585858"/>
                </a:solidFill>
                <a:effectLst/>
                <a:latin typeface="times new roman" panose="02020603050405020304" pitchFamily="18" charset="0"/>
              </a:rPr>
              <a:t> (durgun iken), okur-</a:t>
            </a:r>
            <a:r>
              <a:rPr lang="tr-TR" b="0" i="1" dirty="0" err="1" smtClean="0">
                <a:solidFill>
                  <a:srgbClr val="585858"/>
                </a:solidFill>
                <a:effectLst/>
                <a:latin typeface="times new roman" panose="02020603050405020304" pitchFamily="18" charset="0"/>
              </a:rPr>
              <a:t>ken</a:t>
            </a:r>
            <a:r>
              <a:rPr lang="tr-TR" b="0" i="1" dirty="0" smtClean="0">
                <a:solidFill>
                  <a:srgbClr val="585858"/>
                </a:solidFill>
                <a:effectLst/>
                <a:latin typeface="times new roman" panose="02020603050405020304" pitchFamily="18" charset="0"/>
              </a:rPr>
              <a:t> (okur iken), olgun-</a:t>
            </a:r>
            <a:r>
              <a:rPr lang="tr-TR" b="0" i="1" dirty="0" err="1" smtClean="0">
                <a:solidFill>
                  <a:srgbClr val="585858"/>
                </a:solidFill>
                <a:effectLst/>
                <a:latin typeface="times new roman" panose="02020603050405020304" pitchFamily="18" charset="0"/>
              </a:rPr>
              <a:t>ken</a:t>
            </a:r>
            <a:r>
              <a:rPr lang="tr-TR" b="0" i="1" dirty="0" smtClean="0">
                <a:solidFill>
                  <a:srgbClr val="585858"/>
                </a:solidFill>
                <a:effectLst/>
                <a:latin typeface="times new roman" panose="02020603050405020304" pitchFamily="18" charset="0"/>
              </a:rPr>
              <a:t> (olgun iken), uyur-</a:t>
            </a:r>
            <a:r>
              <a:rPr lang="tr-TR" b="0" i="1" dirty="0" err="1" smtClean="0">
                <a:solidFill>
                  <a:srgbClr val="585858"/>
                </a:solidFill>
                <a:effectLst/>
                <a:latin typeface="times new roman" panose="02020603050405020304" pitchFamily="18" charset="0"/>
              </a:rPr>
              <a:t>ken</a:t>
            </a:r>
            <a:r>
              <a:rPr lang="tr-TR" b="0" i="1" dirty="0" smtClean="0">
                <a:solidFill>
                  <a:srgbClr val="585858"/>
                </a:solidFill>
                <a:effectLst/>
                <a:latin typeface="times new roman" panose="02020603050405020304" pitchFamily="18" charset="0"/>
              </a:rPr>
              <a:t> (uyur iken), yazar-</a:t>
            </a:r>
            <a:r>
              <a:rPr lang="tr-TR" b="0" i="1" dirty="0" err="1" smtClean="0">
                <a:solidFill>
                  <a:srgbClr val="585858"/>
                </a:solidFill>
                <a:effectLst/>
                <a:latin typeface="times new roman" panose="02020603050405020304" pitchFamily="18" charset="0"/>
              </a:rPr>
              <a:t>ken</a:t>
            </a:r>
            <a:r>
              <a:rPr lang="tr-TR" b="0" i="1" dirty="0" smtClean="0">
                <a:solidFill>
                  <a:srgbClr val="585858"/>
                </a:solidFill>
                <a:effectLst/>
                <a:latin typeface="times new roman" panose="02020603050405020304" pitchFamily="18" charset="0"/>
              </a:rPr>
              <a:t> (yazar iken); geliyor-</a:t>
            </a:r>
            <a:r>
              <a:rPr lang="tr-TR" b="0" i="1" dirty="0" err="1" smtClean="0">
                <a:solidFill>
                  <a:srgbClr val="585858"/>
                </a:solidFill>
                <a:effectLst/>
                <a:latin typeface="times new roman" panose="02020603050405020304" pitchFamily="18" charset="0"/>
              </a:rPr>
              <a:t>ken</a:t>
            </a:r>
            <a:r>
              <a:rPr lang="tr-TR" b="0" i="1" dirty="0" smtClean="0">
                <a:solidFill>
                  <a:srgbClr val="585858"/>
                </a:solidFill>
                <a:effectLst/>
                <a:latin typeface="times new roman" panose="02020603050405020304" pitchFamily="18" charset="0"/>
              </a:rPr>
              <a:t> (geliyor iken), gülmüş-</a:t>
            </a:r>
            <a:r>
              <a:rPr lang="tr-TR" b="0" i="1" dirty="0" err="1" smtClean="0">
                <a:solidFill>
                  <a:srgbClr val="585858"/>
                </a:solidFill>
                <a:effectLst/>
                <a:latin typeface="times new roman" panose="02020603050405020304" pitchFamily="18" charset="0"/>
              </a:rPr>
              <a:t>ken</a:t>
            </a:r>
            <a:r>
              <a:rPr lang="tr-TR" b="0" i="1" dirty="0" smtClean="0">
                <a:solidFill>
                  <a:srgbClr val="585858"/>
                </a:solidFill>
                <a:effectLst/>
                <a:latin typeface="times new roman" panose="02020603050405020304" pitchFamily="18" charset="0"/>
              </a:rPr>
              <a:t> (gülmüş iken), öğretmen-</a:t>
            </a:r>
            <a:r>
              <a:rPr lang="tr-TR" b="0" i="1" dirty="0" err="1" smtClean="0">
                <a:solidFill>
                  <a:srgbClr val="585858"/>
                </a:solidFill>
                <a:effectLst/>
                <a:latin typeface="times new roman" panose="02020603050405020304" pitchFamily="18" charset="0"/>
              </a:rPr>
              <a:t>ken</a:t>
            </a:r>
            <a:r>
              <a:rPr lang="tr-TR" b="0" i="1" dirty="0" smtClean="0">
                <a:solidFill>
                  <a:srgbClr val="585858"/>
                </a:solidFill>
                <a:effectLst/>
                <a:latin typeface="times new roman" panose="02020603050405020304" pitchFamily="18" charset="0"/>
              </a:rPr>
              <a:t> (öğretmen iken) </a:t>
            </a:r>
            <a:r>
              <a:rPr lang="tr-TR" b="0" i="0" dirty="0" smtClean="0">
                <a:solidFill>
                  <a:srgbClr val="585858"/>
                </a:solidFill>
                <a:effectLst/>
                <a:latin typeface="times new roman" panose="02020603050405020304" pitchFamily="18" charset="0"/>
              </a:rPr>
              <a:t>vb.</a:t>
            </a:r>
            <a:endParaRPr lang="tr-TR" b="0" i="0" dirty="0" smtClean="0">
              <a:solidFill>
                <a:srgbClr val="585858"/>
              </a:solidFill>
              <a:effectLst/>
              <a:latin typeface="arial" panose="020B0604020202020204" pitchFamily="34" charset="0"/>
            </a:endParaRPr>
          </a:p>
          <a:p>
            <a:pPr indent="252095" algn="just">
              <a:spcBef>
                <a:spcPts val="400"/>
              </a:spcBef>
            </a:pPr>
            <a:r>
              <a:rPr lang="tr-TR" b="0" i="1" dirty="0" smtClean="0">
                <a:solidFill>
                  <a:srgbClr val="585858"/>
                </a:solidFill>
                <a:effectLst/>
                <a:latin typeface="times new roman" panose="02020603050405020304" pitchFamily="18" charset="0"/>
              </a:rPr>
              <a:t>iken</a:t>
            </a:r>
            <a:r>
              <a:rPr lang="tr-TR" b="0" i="0" dirty="0" smtClean="0">
                <a:solidFill>
                  <a:srgbClr val="585858"/>
                </a:solidFill>
                <a:effectLst/>
                <a:latin typeface="times new roman" panose="02020603050405020304" pitchFamily="18" charset="0"/>
              </a:rPr>
              <a:t>, ünlüyle biten kelimelere bitişik olarak yazıldığında araya y ünsüzü girer ve başındaki </a:t>
            </a:r>
            <a:r>
              <a:rPr lang="tr-TR" b="0" i="1" dirty="0" smtClean="0">
                <a:solidFill>
                  <a:srgbClr val="585858"/>
                </a:solidFill>
                <a:effectLst/>
                <a:latin typeface="times new roman" panose="02020603050405020304" pitchFamily="18" charset="0"/>
              </a:rPr>
              <a:t>i </a:t>
            </a:r>
            <a:r>
              <a:rPr lang="tr-TR" b="0" i="0" dirty="0" smtClean="0">
                <a:solidFill>
                  <a:srgbClr val="585858"/>
                </a:solidFill>
                <a:effectLst/>
                <a:latin typeface="times new roman" panose="02020603050405020304" pitchFamily="18" charset="0"/>
              </a:rPr>
              <a:t>ünlüsü düşer: </a:t>
            </a:r>
            <a:r>
              <a:rPr lang="tr-TR" b="0" i="1" dirty="0" smtClean="0">
                <a:solidFill>
                  <a:srgbClr val="585858"/>
                </a:solidFill>
                <a:effectLst/>
                <a:latin typeface="times new roman" panose="02020603050405020304" pitchFamily="18" charset="0"/>
              </a:rPr>
              <a:t>evde-y-</a:t>
            </a:r>
            <a:r>
              <a:rPr lang="tr-TR" b="0" i="1" dirty="0" err="1" smtClean="0">
                <a:solidFill>
                  <a:srgbClr val="585858"/>
                </a:solidFill>
                <a:effectLst/>
                <a:latin typeface="times new roman" panose="02020603050405020304" pitchFamily="18" charset="0"/>
              </a:rPr>
              <a:t>ken</a:t>
            </a:r>
            <a:r>
              <a:rPr lang="tr-TR" b="0" i="1" dirty="0" smtClean="0">
                <a:solidFill>
                  <a:srgbClr val="585858"/>
                </a:solidFill>
                <a:effectLst/>
                <a:latin typeface="times new roman" panose="02020603050405020304" pitchFamily="18" charset="0"/>
              </a:rPr>
              <a:t> (evde iken), okulda-y-</a:t>
            </a:r>
            <a:r>
              <a:rPr lang="tr-TR" b="0" i="1" dirty="0" err="1" smtClean="0">
                <a:solidFill>
                  <a:srgbClr val="585858"/>
                </a:solidFill>
                <a:effectLst/>
                <a:latin typeface="times new roman" panose="02020603050405020304" pitchFamily="18" charset="0"/>
              </a:rPr>
              <a:t>ken</a:t>
            </a:r>
            <a:r>
              <a:rPr lang="tr-TR" b="0" i="1" dirty="0" smtClean="0">
                <a:solidFill>
                  <a:srgbClr val="585858"/>
                </a:solidFill>
                <a:effectLst/>
                <a:latin typeface="times new roman" panose="02020603050405020304" pitchFamily="18" charset="0"/>
              </a:rPr>
              <a:t> (okulda iken), okumakta-y-</a:t>
            </a:r>
            <a:r>
              <a:rPr lang="tr-TR" b="0" i="1" dirty="0" err="1" smtClean="0">
                <a:solidFill>
                  <a:srgbClr val="585858"/>
                </a:solidFill>
                <a:effectLst/>
                <a:latin typeface="times new roman" panose="02020603050405020304" pitchFamily="18" charset="0"/>
              </a:rPr>
              <a:t>ken</a:t>
            </a:r>
            <a:r>
              <a:rPr lang="tr-TR" b="0" i="1" dirty="0" smtClean="0">
                <a:solidFill>
                  <a:srgbClr val="585858"/>
                </a:solidFill>
                <a:effectLst/>
                <a:latin typeface="times new roman" panose="02020603050405020304" pitchFamily="18" charset="0"/>
              </a:rPr>
              <a:t> (okumakta iken), yolda-y-</a:t>
            </a:r>
            <a:r>
              <a:rPr lang="tr-TR" b="0" i="1" dirty="0" err="1" smtClean="0">
                <a:solidFill>
                  <a:srgbClr val="585858"/>
                </a:solidFill>
                <a:effectLst/>
                <a:latin typeface="times new roman" panose="02020603050405020304" pitchFamily="18" charset="0"/>
              </a:rPr>
              <a:t>ken</a:t>
            </a:r>
            <a:r>
              <a:rPr lang="tr-TR" b="0" i="1" dirty="0" smtClean="0">
                <a:solidFill>
                  <a:srgbClr val="585858"/>
                </a:solidFill>
                <a:effectLst/>
                <a:latin typeface="times new roman" panose="02020603050405020304" pitchFamily="18" charset="0"/>
              </a:rPr>
              <a:t> (yolda iken) </a:t>
            </a:r>
            <a:r>
              <a:rPr lang="tr-TR" b="0" i="0" dirty="0" smtClean="0">
                <a:solidFill>
                  <a:srgbClr val="585858"/>
                </a:solidFill>
                <a:effectLst/>
                <a:latin typeface="times new roman" panose="02020603050405020304" pitchFamily="18" charset="0"/>
              </a:rPr>
              <a:t>vb.</a:t>
            </a:r>
            <a:endParaRPr lang="tr-TR" b="0" i="0" dirty="0">
              <a:solidFill>
                <a:srgbClr val="585858"/>
              </a:solidFill>
              <a:effectLst/>
              <a:latin typeface="arial" panose="020B0604020202020204" pitchFamily="34" charset="0"/>
            </a:endParaRPr>
          </a:p>
        </p:txBody>
      </p:sp>
    </p:spTree>
    <p:extLst>
      <p:ext uri="{BB962C8B-B14F-4D97-AF65-F5344CB8AC3E}">
        <p14:creationId xmlns:p14="http://schemas.microsoft.com/office/powerpoint/2010/main" val="16990055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1190223" y="842737"/>
            <a:ext cx="9834092" cy="1005403"/>
          </a:xfrm>
          <a:prstGeom prst="rect">
            <a:avLst/>
          </a:prstGeom>
        </p:spPr>
        <p:txBody>
          <a:bodyPr wrap="square">
            <a:spAutoFit/>
          </a:bodyPr>
          <a:lstStyle/>
          <a:p>
            <a:pPr>
              <a:spcBef>
                <a:spcPts val="1000"/>
              </a:spcBef>
            </a:pPr>
            <a:r>
              <a:rPr lang="tr-TR" sz="2000" b="1" i="0" dirty="0" smtClean="0">
                <a:solidFill>
                  <a:srgbClr val="585858"/>
                </a:solidFill>
                <a:effectLst/>
                <a:latin typeface="times new roman" panose="02020603050405020304" pitchFamily="18" charset="0"/>
              </a:rPr>
              <a:t>Mastarlara Gelen Eklerin </a:t>
            </a:r>
            <a:r>
              <a:rPr lang="tr-TR" sz="2000" b="1" i="0" dirty="0" smtClean="0">
                <a:solidFill>
                  <a:srgbClr val="585858"/>
                </a:solidFill>
                <a:effectLst/>
                <a:latin typeface="times new roman" panose="02020603050405020304" pitchFamily="18" charset="0"/>
              </a:rPr>
              <a:t>Yazılışı</a:t>
            </a:r>
            <a:endParaRPr lang="tr-TR" b="0" i="0" dirty="0" smtClean="0">
              <a:solidFill>
                <a:srgbClr val="585858"/>
              </a:solidFill>
              <a:effectLst/>
              <a:latin typeface="arial" panose="020B0604020202020204" pitchFamily="34" charset="0"/>
            </a:endParaRPr>
          </a:p>
          <a:p>
            <a:pPr indent="252095" algn="just">
              <a:spcBef>
                <a:spcPts val="400"/>
              </a:spcBef>
            </a:pPr>
            <a:r>
              <a:rPr lang="tr-TR" b="0" i="1" dirty="0" smtClean="0">
                <a:solidFill>
                  <a:srgbClr val="585858"/>
                </a:solidFill>
                <a:effectLst/>
                <a:latin typeface="times new roman" panose="02020603050405020304" pitchFamily="18" charset="0"/>
              </a:rPr>
              <a:t>-</a:t>
            </a:r>
            <a:r>
              <a:rPr lang="tr-TR" b="0" i="1" dirty="0" err="1" smtClean="0">
                <a:solidFill>
                  <a:srgbClr val="585858"/>
                </a:solidFill>
                <a:effectLst/>
                <a:latin typeface="times new roman" panose="02020603050405020304" pitchFamily="18" charset="0"/>
              </a:rPr>
              <a:t>ma</a:t>
            </a:r>
            <a:r>
              <a:rPr lang="tr-TR" b="0" i="1" dirty="0" smtClean="0">
                <a:solidFill>
                  <a:srgbClr val="585858"/>
                </a:solidFill>
                <a:effectLst/>
                <a:latin typeface="times new roman" panose="02020603050405020304" pitchFamily="18" charset="0"/>
              </a:rPr>
              <a:t> / -me </a:t>
            </a:r>
            <a:r>
              <a:rPr lang="tr-TR" b="0" i="0" dirty="0" smtClean="0">
                <a:solidFill>
                  <a:srgbClr val="585858"/>
                </a:solidFill>
                <a:effectLst/>
                <a:latin typeface="times new roman" panose="02020603050405020304" pitchFamily="18" charset="0"/>
              </a:rPr>
              <a:t>ile biten mastarlardan sonra</a:t>
            </a:r>
            <a:r>
              <a:rPr lang="tr-TR" b="0" i="1" dirty="0" smtClean="0">
                <a:solidFill>
                  <a:srgbClr val="585858"/>
                </a:solidFill>
                <a:effectLst/>
                <a:latin typeface="times new roman" panose="02020603050405020304" pitchFamily="18" charset="0"/>
              </a:rPr>
              <a:t> -a / -e, -ı / -i </a:t>
            </a:r>
            <a:r>
              <a:rPr lang="tr-TR" b="0" i="0" dirty="0" smtClean="0">
                <a:solidFill>
                  <a:srgbClr val="585858"/>
                </a:solidFill>
                <a:effectLst/>
                <a:latin typeface="times new roman" panose="02020603050405020304" pitchFamily="18" charset="0"/>
              </a:rPr>
              <a:t>eklerinden biri geldiğinde araya</a:t>
            </a:r>
            <a:r>
              <a:rPr lang="tr-TR" b="0" i="1" dirty="0" smtClean="0">
                <a:solidFill>
                  <a:srgbClr val="585858"/>
                </a:solidFill>
                <a:effectLst/>
                <a:latin typeface="times new roman" panose="02020603050405020304" pitchFamily="18" charset="0"/>
              </a:rPr>
              <a:t> y</a:t>
            </a:r>
            <a:r>
              <a:rPr lang="tr-TR" b="0" i="0" dirty="0" smtClean="0">
                <a:solidFill>
                  <a:srgbClr val="585858"/>
                </a:solidFill>
                <a:effectLst/>
                <a:latin typeface="times new roman" panose="02020603050405020304" pitchFamily="18" charset="0"/>
              </a:rPr>
              <a:t> koruyucu ünsüzü girer: </a:t>
            </a:r>
            <a:r>
              <a:rPr lang="tr-TR" b="0" i="1" dirty="0" smtClean="0">
                <a:solidFill>
                  <a:srgbClr val="585858"/>
                </a:solidFill>
                <a:effectLst/>
                <a:latin typeface="times new roman" panose="02020603050405020304" pitchFamily="18" charset="0"/>
              </a:rPr>
              <a:t>çalışma-y-a, darılma-y-ı, kalaylama-y-a, okuma-y-a; görme-y-i, gülme-y-i, sevme-y-e, silme-y-i</a:t>
            </a:r>
            <a:r>
              <a:rPr lang="tr-TR" b="0" i="0" dirty="0" smtClean="0">
                <a:solidFill>
                  <a:srgbClr val="585858"/>
                </a:solidFill>
                <a:effectLst/>
                <a:latin typeface="times new roman" panose="02020603050405020304" pitchFamily="18" charset="0"/>
              </a:rPr>
              <a:t> vb.</a:t>
            </a:r>
            <a:endParaRPr lang="tr-TR" b="0" i="0" dirty="0">
              <a:solidFill>
                <a:srgbClr val="585858"/>
              </a:solidFill>
              <a:effectLst/>
              <a:latin typeface="arial" panose="020B0604020202020204" pitchFamily="34" charset="0"/>
            </a:endParaRPr>
          </a:p>
        </p:txBody>
      </p:sp>
      <p:sp>
        <p:nvSpPr>
          <p:cNvPr id="4" name="Dikdörtgen 3"/>
          <p:cNvSpPr/>
          <p:nvPr/>
        </p:nvSpPr>
        <p:spPr>
          <a:xfrm>
            <a:off x="1190223" y="2249212"/>
            <a:ext cx="9924245" cy="1282402"/>
          </a:xfrm>
          <a:prstGeom prst="rect">
            <a:avLst/>
          </a:prstGeom>
        </p:spPr>
        <p:txBody>
          <a:bodyPr wrap="square">
            <a:spAutoFit/>
          </a:bodyPr>
          <a:lstStyle/>
          <a:p>
            <a:pPr>
              <a:spcBef>
                <a:spcPts val="1000"/>
              </a:spcBef>
            </a:pPr>
            <a:r>
              <a:rPr lang="tr-TR" sz="2000" b="1" i="0" dirty="0" smtClean="0">
                <a:solidFill>
                  <a:srgbClr val="585858"/>
                </a:solidFill>
                <a:effectLst/>
                <a:latin typeface="times new roman" panose="02020603050405020304" pitchFamily="18" charset="0"/>
              </a:rPr>
              <a:t>Fiil Çekimi ile İlgili </a:t>
            </a:r>
            <a:r>
              <a:rPr lang="tr-TR" sz="2000" b="1" i="0" dirty="0" smtClean="0">
                <a:solidFill>
                  <a:srgbClr val="585858"/>
                </a:solidFill>
                <a:effectLst/>
                <a:latin typeface="times new roman" panose="02020603050405020304" pitchFamily="18" charset="0"/>
              </a:rPr>
              <a:t>Yazılışlar</a:t>
            </a:r>
            <a:endParaRPr lang="tr-TR" b="0" i="0" dirty="0" smtClean="0">
              <a:solidFill>
                <a:srgbClr val="585858"/>
              </a:solidFill>
              <a:effectLst/>
              <a:latin typeface="arial" panose="020B0604020202020204" pitchFamily="34" charset="0"/>
            </a:endParaRPr>
          </a:p>
          <a:p>
            <a:pPr indent="252095" algn="just">
              <a:spcBef>
                <a:spcPts val="400"/>
              </a:spcBef>
            </a:pPr>
            <a:r>
              <a:rPr lang="tr-TR" b="0" i="1" dirty="0" smtClean="0">
                <a:solidFill>
                  <a:srgbClr val="585858"/>
                </a:solidFill>
                <a:effectLst/>
                <a:latin typeface="times new roman" panose="02020603050405020304" pitchFamily="18" charset="0"/>
              </a:rPr>
              <a:t>-a / -e, -</a:t>
            </a:r>
            <a:r>
              <a:rPr lang="tr-TR" b="0" i="1" dirty="0" err="1" smtClean="0">
                <a:solidFill>
                  <a:srgbClr val="585858"/>
                </a:solidFill>
                <a:effectLst/>
                <a:latin typeface="times new roman" panose="02020603050405020304" pitchFamily="18" charset="0"/>
              </a:rPr>
              <a:t>acak</a:t>
            </a:r>
            <a:r>
              <a:rPr lang="tr-TR" b="0" i="1" dirty="0" smtClean="0">
                <a:solidFill>
                  <a:srgbClr val="585858"/>
                </a:solidFill>
                <a:effectLst/>
                <a:latin typeface="times new roman" panose="02020603050405020304" pitchFamily="18" charset="0"/>
              </a:rPr>
              <a:t> / -</a:t>
            </a:r>
            <a:r>
              <a:rPr lang="tr-TR" b="0" i="1" dirty="0" err="1" smtClean="0">
                <a:solidFill>
                  <a:srgbClr val="585858"/>
                </a:solidFill>
                <a:effectLst/>
                <a:latin typeface="times new roman" panose="02020603050405020304" pitchFamily="18" charset="0"/>
              </a:rPr>
              <a:t>ecek</a:t>
            </a:r>
            <a:r>
              <a:rPr lang="tr-TR" b="0" i="1" dirty="0" smtClean="0">
                <a:solidFill>
                  <a:srgbClr val="585858"/>
                </a:solidFill>
                <a:effectLst/>
                <a:latin typeface="times new roman" panose="02020603050405020304" pitchFamily="18" charset="0"/>
              </a:rPr>
              <a:t>, -ayım / -</a:t>
            </a:r>
            <a:r>
              <a:rPr lang="tr-TR" b="0" i="1" dirty="0" err="1" smtClean="0">
                <a:solidFill>
                  <a:srgbClr val="585858"/>
                </a:solidFill>
                <a:effectLst/>
                <a:latin typeface="times new roman" panose="02020603050405020304" pitchFamily="18" charset="0"/>
              </a:rPr>
              <a:t>eyim</a:t>
            </a:r>
            <a:r>
              <a:rPr lang="tr-TR" b="0" i="1" dirty="0" smtClean="0">
                <a:solidFill>
                  <a:srgbClr val="585858"/>
                </a:solidFill>
                <a:effectLst/>
                <a:latin typeface="times new roman" panose="02020603050405020304" pitchFamily="18" charset="0"/>
              </a:rPr>
              <a:t>, -alım / -elim, -an / -en </a:t>
            </a:r>
            <a:r>
              <a:rPr lang="tr-TR" b="0" i="0" dirty="0" smtClean="0">
                <a:solidFill>
                  <a:srgbClr val="585858"/>
                </a:solidFill>
                <a:effectLst/>
                <a:latin typeface="times new roman" panose="02020603050405020304" pitchFamily="18" charset="0"/>
              </a:rPr>
              <a:t>vb. eklerden önce gelen ünlü veya ekin geniş ünlüsü söyleyişe bakılmaksızın </a:t>
            </a:r>
            <a:r>
              <a:rPr lang="tr-TR" b="0" i="1" dirty="0" smtClean="0">
                <a:solidFill>
                  <a:srgbClr val="585858"/>
                </a:solidFill>
                <a:effectLst/>
                <a:latin typeface="times new roman" panose="02020603050405020304" pitchFamily="18" charset="0"/>
              </a:rPr>
              <a:t>a / e</a:t>
            </a:r>
            <a:r>
              <a:rPr lang="tr-TR" b="0" i="0" dirty="0" smtClean="0">
                <a:solidFill>
                  <a:srgbClr val="585858"/>
                </a:solidFill>
                <a:effectLst/>
                <a:latin typeface="times new roman" panose="02020603050405020304" pitchFamily="18" charset="0"/>
              </a:rPr>
              <a:t> ile yazılır: </a:t>
            </a:r>
            <a:r>
              <a:rPr lang="tr-TR" b="0" i="1" dirty="0" smtClean="0">
                <a:solidFill>
                  <a:srgbClr val="585858"/>
                </a:solidFill>
                <a:effectLst/>
                <a:latin typeface="times new roman" panose="02020603050405020304" pitchFamily="18" charset="0"/>
              </a:rPr>
              <a:t>başlaya, gelmeye; başlayacağım, gelmeyeceksin; başlayayım, geleyim; başlayalım, gelmeyelim; başlayan, gelmeyen</a:t>
            </a:r>
            <a:r>
              <a:rPr lang="tr-TR" b="0" i="0" dirty="0" smtClean="0">
                <a:solidFill>
                  <a:srgbClr val="585858"/>
                </a:solidFill>
                <a:effectLst/>
                <a:latin typeface="times new roman" panose="02020603050405020304" pitchFamily="18" charset="0"/>
              </a:rPr>
              <a:t> vb.</a:t>
            </a:r>
            <a:endParaRPr lang="tr-TR" b="0" i="0" dirty="0">
              <a:solidFill>
                <a:srgbClr val="585858"/>
              </a:solidFill>
              <a:effectLst/>
              <a:latin typeface="arial" panose="020B0604020202020204" pitchFamily="34" charset="0"/>
            </a:endParaRPr>
          </a:p>
        </p:txBody>
      </p:sp>
      <p:sp>
        <p:nvSpPr>
          <p:cNvPr id="5" name="Dikdörtgen 4"/>
          <p:cNvSpPr/>
          <p:nvPr/>
        </p:nvSpPr>
        <p:spPr>
          <a:xfrm>
            <a:off x="1266422" y="3794705"/>
            <a:ext cx="9976834" cy="1333698"/>
          </a:xfrm>
          <a:prstGeom prst="rect">
            <a:avLst/>
          </a:prstGeom>
        </p:spPr>
        <p:txBody>
          <a:bodyPr wrap="square">
            <a:spAutoFit/>
          </a:bodyPr>
          <a:lstStyle/>
          <a:p>
            <a:pPr>
              <a:spcBef>
                <a:spcPts val="1000"/>
              </a:spcBef>
            </a:pPr>
            <a:r>
              <a:rPr lang="tr-TR" b="1" i="0" dirty="0" smtClean="0">
                <a:solidFill>
                  <a:srgbClr val="585858"/>
                </a:solidFill>
                <a:effectLst/>
                <a:latin typeface="times new roman" panose="02020603050405020304" pitchFamily="18" charset="0"/>
              </a:rPr>
              <a:t> B</a:t>
            </a:r>
            <a:r>
              <a:rPr lang="tr-TR" sz="2000" b="1" i="0" dirty="0" smtClean="0">
                <a:solidFill>
                  <a:srgbClr val="585858"/>
                </a:solidFill>
                <a:effectLst/>
                <a:latin typeface="times new roman" panose="02020603050405020304" pitchFamily="18" charset="0"/>
              </a:rPr>
              <a:t>ulunma Durumu Eki </a:t>
            </a:r>
            <a:r>
              <a:rPr lang="tr-TR" sz="2000" b="1" i="1" dirty="0" smtClean="0">
                <a:solidFill>
                  <a:srgbClr val="585858"/>
                </a:solidFill>
                <a:effectLst/>
                <a:latin typeface="times new roman" panose="02020603050405020304" pitchFamily="18" charset="0"/>
              </a:rPr>
              <a:t>-da / -de / -ta / -te</a:t>
            </a:r>
            <a:r>
              <a:rPr lang="tr-TR" sz="2000" b="1" i="0" dirty="0" smtClean="0">
                <a:solidFill>
                  <a:srgbClr val="585858"/>
                </a:solidFill>
                <a:effectLst/>
                <a:latin typeface="times new roman" panose="02020603050405020304" pitchFamily="18" charset="0"/>
              </a:rPr>
              <a:t>’nin </a:t>
            </a:r>
            <a:r>
              <a:rPr lang="tr-TR" sz="2000" b="1" i="0" dirty="0" smtClean="0">
                <a:solidFill>
                  <a:srgbClr val="585858"/>
                </a:solidFill>
                <a:effectLst/>
                <a:latin typeface="times new roman" panose="02020603050405020304" pitchFamily="18" charset="0"/>
              </a:rPr>
              <a:t>Yazılışı</a:t>
            </a:r>
            <a:endParaRPr lang="tr-TR" b="0" i="0" dirty="0" smtClean="0">
              <a:solidFill>
                <a:srgbClr val="585858"/>
              </a:solidFill>
              <a:effectLst/>
              <a:latin typeface="arial" panose="020B0604020202020204" pitchFamily="34" charset="0"/>
            </a:endParaRPr>
          </a:p>
          <a:p>
            <a:pPr indent="252095" algn="just">
              <a:spcBef>
                <a:spcPts val="400"/>
              </a:spcBef>
            </a:pPr>
            <a:r>
              <a:rPr lang="tr-TR" b="0" i="0" dirty="0" smtClean="0">
                <a:solidFill>
                  <a:srgbClr val="585858"/>
                </a:solidFill>
                <a:effectLst/>
                <a:latin typeface="times new roman" panose="02020603050405020304" pitchFamily="18" charset="0"/>
              </a:rPr>
              <a:t>Bulunma durumu eki getirildiği kelimeye bitişik yazılır: </a:t>
            </a:r>
            <a:r>
              <a:rPr lang="tr-TR" b="0" i="1" dirty="0" smtClean="0">
                <a:solidFill>
                  <a:srgbClr val="585858"/>
                </a:solidFill>
                <a:effectLst/>
                <a:latin typeface="times new roman" panose="02020603050405020304" pitchFamily="18" charset="0"/>
              </a:rPr>
              <a:t>devede </a:t>
            </a:r>
            <a:r>
              <a:rPr lang="tr-TR" b="0" i="0" dirty="0" smtClean="0">
                <a:solidFill>
                  <a:srgbClr val="585858"/>
                </a:solidFill>
                <a:effectLst/>
                <a:latin typeface="times new roman" panose="02020603050405020304" pitchFamily="18" charset="0"/>
              </a:rPr>
              <a:t>(deve-de) </a:t>
            </a:r>
            <a:r>
              <a:rPr lang="tr-TR" b="0" i="1" dirty="0" smtClean="0">
                <a:solidFill>
                  <a:srgbClr val="585858"/>
                </a:solidFill>
                <a:effectLst/>
                <a:latin typeface="times new roman" panose="02020603050405020304" pitchFamily="18" charset="0"/>
              </a:rPr>
              <a:t>kulak, yolda </a:t>
            </a:r>
            <a:r>
              <a:rPr lang="tr-TR" b="0" i="0" dirty="0" smtClean="0">
                <a:solidFill>
                  <a:srgbClr val="585858"/>
                </a:solidFill>
                <a:effectLst/>
                <a:latin typeface="times new roman" panose="02020603050405020304" pitchFamily="18" charset="0"/>
              </a:rPr>
              <a:t>(yol-da) </a:t>
            </a:r>
            <a:r>
              <a:rPr lang="tr-TR" b="0" i="1" dirty="0" smtClean="0">
                <a:solidFill>
                  <a:srgbClr val="585858"/>
                </a:solidFill>
                <a:effectLst/>
                <a:latin typeface="times new roman" panose="02020603050405020304" pitchFamily="18" charset="0"/>
              </a:rPr>
              <a:t>kalmak, ayakta </a:t>
            </a:r>
            <a:r>
              <a:rPr lang="tr-TR" b="0" i="0" dirty="0" smtClean="0">
                <a:solidFill>
                  <a:srgbClr val="585858"/>
                </a:solidFill>
                <a:effectLst/>
                <a:latin typeface="times new roman" panose="02020603050405020304" pitchFamily="18" charset="0"/>
              </a:rPr>
              <a:t>(ayak-ta)</a:t>
            </a:r>
            <a:r>
              <a:rPr lang="tr-TR" b="0" i="1" dirty="0" smtClean="0">
                <a:solidFill>
                  <a:srgbClr val="585858"/>
                </a:solidFill>
                <a:effectLst/>
                <a:latin typeface="times new roman" panose="02020603050405020304" pitchFamily="18" charset="0"/>
              </a:rPr>
              <a:t> durmak, işte </a:t>
            </a:r>
            <a:r>
              <a:rPr lang="tr-TR" b="0" i="0" dirty="0" smtClean="0">
                <a:solidFill>
                  <a:srgbClr val="585858"/>
                </a:solidFill>
                <a:effectLst/>
                <a:latin typeface="times new roman" panose="02020603050405020304" pitchFamily="18" charset="0"/>
              </a:rPr>
              <a:t>(iş-te)</a:t>
            </a:r>
            <a:r>
              <a:rPr lang="tr-TR" b="0" i="1" dirty="0" smtClean="0">
                <a:solidFill>
                  <a:srgbClr val="585858"/>
                </a:solidFill>
                <a:effectLst/>
                <a:latin typeface="times new roman" panose="02020603050405020304" pitchFamily="18" charset="0"/>
              </a:rPr>
              <a:t> çalışmak</a:t>
            </a:r>
            <a:r>
              <a:rPr lang="tr-TR" b="0" i="0" dirty="0" smtClean="0">
                <a:solidFill>
                  <a:srgbClr val="585858"/>
                </a:solidFill>
                <a:effectLst/>
                <a:latin typeface="times new roman" panose="02020603050405020304" pitchFamily="18" charset="0"/>
              </a:rPr>
              <a:t> vb.</a:t>
            </a:r>
            <a:endParaRPr lang="tr-TR" b="0" i="0" dirty="0" smtClean="0">
              <a:solidFill>
                <a:srgbClr val="585858"/>
              </a:solidFill>
              <a:effectLst/>
              <a:latin typeface="arial" panose="020B0604020202020204" pitchFamily="34" charset="0"/>
            </a:endParaRPr>
          </a:p>
          <a:p>
            <a:pPr indent="252095" algn="just">
              <a:spcBef>
                <a:spcPts val="400"/>
              </a:spcBef>
            </a:pPr>
            <a:r>
              <a:rPr lang="tr-TR" b="0" i="1" dirty="0" smtClean="0">
                <a:solidFill>
                  <a:srgbClr val="585858"/>
                </a:solidFill>
                <a:effectLst/>
                <a:latin typeface="times new roman" panose="02020603050405020304" pitchFamily="18" charset="0"/>
              </a:rPr>
              <a:t>Yurtta sulh, cihanda sulh. </a:t>
            </a:r>
            <a:r>
              <a:rPr lang="tr-TR" b="0" i="0" dirty="0" smtClean="0">
                <a:solidFill>
                  <a:srgbClr val="585858"/>
                </a:solidFill>
                <a:effectLst/>
                <a:latin typeface="times new roman" panose="02020603050405020304" pitchFamily="18" charset="0"/>
              </a:rPr>
              <a:t>(Atatürk)</a:t>
            </a:r>
            <a:endParaRPr lang="tr-TR" b="0" i="0" dirty="0">
              <a:solidFill>
                <a:srgbClr val="585858"/>
              </a:solidFill>
              <a:effectLst/>
              <a:latin typeface="arial" panose="020B0604020202020204" pitchFamily="34" charset="0"/>
            </a:endParaRPr>
          </a:p>
        </p:txBody>
      </p:sp>
    </p:spTree>
    <p:extLst>
      <p:ext uri="{BB962C8B-B14F-4D97-AF65-F5344CB8AC3E}">
        <p14:creationId xmlns:p14="http://schemas.microsoft.com/office/powerpoint/2010/main" val="351137304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1171977" y="718964"/>
            <a:ext cx="9981127" cy="2067233"/>
          </a:xfrm>
          <a:prstGeom prst="rect">
            <a:avLst/>
          </a:prstGeom>
        </p:spPr>
        <p:txBody>
          <a:bodyPr wrap="square">
            <a:spAutoFit/>
          </a:bodyPr>
          <a:lstStyle/>
          <a:p>
            <a:pPr indent="252095" algn="just">
              <a:lnSpc>
                <a:spcPts val="1200"/>
              </a:lnSpc>
              <a:spcBef>
                <a:spcPts val="1000"/>
              </a:spcBef>
            </a:pPr>
            <a:r>
              <a:rPr lang="tr-TR" sz="2400" b="1" i="1" dirty="0" err="1" smtClean="0">
                <a:solidFill>
                  <a:srgbClr val="585858"/>
                </a:solidFill>
                <a:effectLst/>
                <a:latin typeface="times new roman" panose="02020603050405020304" pitchFamily="18" charset="0"/>
              </a:rPr>
              <a:t>ile’</a:t>
            </a:r>
            <a:r>
              <a:rPr lang="tr-TR" sz="2400" b="1" i="0" dirty="0" err="1" smtClean="0">
                <a:solidFill>
                  <a:srgbClr val="585858"/>
                </a:solidFill>
                <a:effectLst/>
                <a:latin typeface="times new roman" panose="02020603050405020304" pitchFamily="18" charset="0"/>
              </a:rPr>
              <a:t>nin</a:t>
            </a:r>
            <a:r>
              <a:rPr lang="tr-TR" sz="2400" b="1" i="0" dirty="0" smtClean="0">
                <a:solidFill>
                  <a:srgbClr val="585858"/>
                </a:solidFill>
                <a:effectLst/>
                <a:latin typeface="times new roman" panose="02020603050405020304" pitchFamily="18" charset="0"/>
              </a:rPr>
              <a:t> Yazılışı</a:t>
            </a:r>
          </a:p>
          <a:p>
            <a:pPr indent="252095" algn="just">
              <a:lnSpc>
                <a:spcPts val="1200"/>
              </a:lnSpc>
              <a:spcBef>
                <a:spcPts val="1000"/>
              </a:spcBef>
            </a:pPr>
            <a:endParaRPr lang="tr-TR" b="0" i="0" dirty="0" smtClean="0">
              <a:solidFill>
                <a:srgbClr val="585858"/>
              </a:solidFill>
              <a:effectLst/>
              <a:latin typeface="arial" panose="020B0604020202020204" pitchFamily="34" charset="0"/>
            </a:endParaRPr>
          </a:p>
          <a:p>
            <a:pPr indent="252095" algn="just">
              <a:spcBef>
                <a:spcPts val="400"/>
              </a:spcBef>
            </a:pPr>
            <a:r>
              <a:rPr lang="tr-TR" b="0" i="1" dirty="0" smtClean="0">
                <a:solidFill>
                  <a:srgbClr val="585858"/>
                </a:solidFill>
                <a:effectLst/>
                <a:latin typeface="times new roman" panose="02020603050405020304" pitchFamily="18" charset="0"/>
              </a:rPr>
              <a:t>ile,</a:t>
            </a:r>
            <a:r>
              <a:rPr lang="tr-TR" b="0" i="0" dirty="0" smtClean="0">
                <a:solidFill>
                  <a:srgbClr val="585858"/>
                </a:solidFill>
                <a:effectLst/>
                <a:latin typeface="times new roman" panose="02020603050405020304" pitchFamily="18" charset="0"/>
              </a:rPr>
              <a:t> ayrı olarak yazılabildiği gibi kelimelere eklenerek de yazılabilir.</a:t>
            </a:r>
            <a:endParaRPr lang="tr-TR" b="0" i="0" dirty="0" smtClean="0">
              <a:solidFill>
                <a:srgbClr val="585858"/>
              </a:solidFill>
              <a:effectLst/>
              <a:latin typeface="arial" panose="020B0604020202020204" pitchFamily="34" charset="0"/>
            </a:endParaRPr>
          </a:p>
          <a:p>
            <a:pPr indent="252095" algn="just">
              <a:spcBef>
                <a:spcPts val="400"/>
              </a:spcBef>
            </a:pPr>
            <a:r>
              <a:rPr lang="tr-TR" b="0" i="1" dirty="0" smtClean="0">
                <a:solidFill>
                  <a:srgbClr val="585858"/>
                </a:solidFill>
                <a:effectLst/>
                <a:latin typeface="times new roman" panose="02020603050405020304" pitchFamily="18" charset="0"/>
              </a:rPr>
              <a:t>ile</a:t>
            </a:r>
            <a:r>
              <a:rPr lang="tr-TR" b="0" i="0" dirty="0" smtClean="0">
                <a:solidFill>
                  <a:srgbClr val="585858"/>
                </a:solidFill>
                <a:effectLst/>
                <a:latin typeface="times new roman" panose="02020603050405020304" pitchFamily="18" charset="0"/>
              </a:rPr>
              <a:t>, ünsüzle biten kelimelere bitişik olarak yazıldığında i ünlüsü düşer ve büyük ünlü uyumuna uyar: </a:t>
            </a:r>
            <a:r>
              <a:rPr lang="tr-TR" b="0" i="1" dirty="0" smtClean="0">
                <a:solidFill>
                  <a:srgbClr val="585858"/>
                </a:solidFill>
                <a:effectLst/>
                <a:latin typeface="times new roman" panose="02020603050405020304" pitchFamily="18" charset="0"/>
              </a:rPr>
              <a:t>bulut-la (bulut ile), çiçek-le (çiçek ile), kuş-la (kuş ile)</a:t>
            </a:r>
            <a:r>
              <a:rPr lang="tr-TR" b="0" i="0" dirty="0" smtClean="0">
                <a:solidFill>
                  <a:srgbClr val="585858"/>
                </a:solidFill>
                <a:effectLst/>
                <a:latin typeface="times new roman" panose="02020603050405020304" pitchFamily="18" charset="0"/>
              </a:rPr>
              <a:t> vb.</a:t>
            </a:r>
            <a:endParaRPr lang="tr-TR" b="0" i="0" dirty="0" smtClean="0">
              <a:solidFill>
                <a:srgbClr val="585858"/>
              </a:solidFill>
              <a:effectLst/>
              <a:latin typeface="arial" panose="020B0604020202020204" pitchFamily="34" charset="0"/>
            </a:endParaRPr>
          </a:p>
          <a:p>
            <a:pPr indent="252095" algn="just">
              <a:spcBef>
                <a:spcPts val="400"/>
              </a:spcBef>
            </a:pPr>
            <a:r>
              <a:rPr lang="tr-TR" b="0" i="1" dirty="0" smtClean="0">
                <a:solidFill>
                  <a:srgbClr val="585858"/>
                </a:solidFill>
                <a:effectLst/>
                <a:latin typeface="times new roman" panose="02020603050405020304" pitchFamily="18" charset="0"/>
              </a:rPr>
              <a:t>ile</a:t>
            </a:r>
            <a:r>
              <a:rPr lang="tr-TR" b="0" i="0" dirty="0" smtClean="0">
                <a:solidFill>
                  <a:srgbClr val="585858"/>
                </a:solidFill>
                <a:effectLst/>
                <a:latin typeface="times new roman" panose="02020603050405020304" pitchFamily="18" charset="0"/>
              </a:rPr>
              <a:t>, ünlüyle biten kelimelere bitişik olarak yazıldığında araya y ünsüzü girer ve başındaki </a:t>
            </a:r>
            <a:r>
              <a:rPr lang="tr-TR" b="0" i="1" dirty="0" smtClean="0">
                <a:solidFill>
                  <a:srgbClr val="585858"/>
                </a:solidFill>
                <a:effectLst/>
                <a:latin typeface="times new roman" panose="02020603050405020304" pitchFamily="18" charset="0"/>
              </a:rPr>
              <a:t>i </a:t>
            </a:r>
            <a:r>
              <a:rPr lang="tr-TR" b="0" i="0" dirty="0" smtClean="0">
                <a:solidFill>
                  <a:srgbClr val="585858"/>
                </a:solidFill>
                <a:effectLst/>
                <a:latin typeface="times new roman" panose="02020603050405020304" pitchFamily="18" charset="0"/>
              </a:rPr>
              <a:t>ünlüsü düşer: </a:t>
            </a:r>
            <a:r>
              <a:rPr lang="tr-TR" b="0" i="1" dirty="0" smtClean="0">
                <a:solidFill>
                  <a:srgbClr val="585858"/>
                </a:solidFill>
                <a:effectLst/>
                <a:latin typeface="times new roman" panose="02020603050405020304" pitchFamily="18" charset="0"/>
              </a:rPr>
              <a:t>arkadaşı-y-la (arkadaşı ile), çevre-y-le (çevre ile), sürü-y-le (sürü ile), yapı-y-la (yapı ile)</a:t>
            </a:r>
            <a:r>
              <a:rPr lang="tr-TR" b="0" i="0" dirty="0" smtClean="0">
                <a:solidFill>
                  <a:srgbClr val="585858"/>
                </a:solidFill>
                <a:effectLst/>
                <a:latin typeface="times new roman" panose="02020603050405020304" pitchFamily="18" charset="0"/>
              </a:rPr>
              <a:t> vb.</a:t>
            </a:r>
            <a:endParaRPr lang="tr-TR" b="0" i="0" dirty="0">
              <a:solidFill>
                <a:srgbClr val="585858"/>
              </a:solidFill>
              <a:effectLst/>
              <a:latin typeface="arial" panose="020B0604020202020204" pitchFamily="34" charset="0"/>
            </a:endParaRPr>
          </a:p>
        </p:txBody>
      </p:sp>
      <p:sp>
        <p:nvSpPr>
          <p:cNvPr id="4" name="Dikdörtgen 3"/>
          <p:cNvSpPr/>
          <p:nvPr/>
        </p:nvSpPr>
        <p:spPr>
          <a:xfrm>
            <a:off x="1171977" y="3073210"/>
            <a:ext cx="9981127" cy="2657138"/>
          </a:xfrm>
          <a:prstGeom prst="rect">
            <a:avLst/>
          </a:prstGeom>
        </p:spPr>
        <p:txBody>
          <a:bodyPr wrap="square">
            <a:spAutoFit/>
          </a:bodyPr>
          <a:lstStyle/>
          <a:p>
            <a:pPr indent="252095" algn="just">
              <a:spcBef>
                <a:spcPts val="1000"/>
              </a:spcBef>
            </a:pPr>
            <a:r>
              <a:rPr lang="tr-TR" sz="2400" b="1" i="0" dirty="0" smtClean="0">
                <a:solidFill>
                  <a:srgbClr val="585858"/>
                </a:solidFill>
                <a:effectLst/>
                <a:latin typeface="times new roman" panose="02020603050405020304" pitchFamily="18" charset="0"/>
              </a:rPr>
              <a:t>Bağlaç Olan </a:t>
            </a:r>
            <a:r>
              <a:rPr lang="tr-TR" sz="2400" b="1" i="1" dirty="0" err="1" smtClean="0">
                <a:solidFill>
                  <a:srgbClr val="585858"/>
                </a:solidFill>
                <a:effectLst/>
                <a:latin typeface="times new roman" panose="02020603050405020304" pitchFamily="18" charset="0"/>
              </a:rPr>
              <a:t>ki</a:t>
            </a:r>
            <a:r>
              <a:rPr lang="tr-TR" sz="2400" b="1" i="0" dirty="0" err="1" smtClean="0">
                <a:solidFill>
                  <a:srgbClr val="585858"/>
                </a:solidFill>
                <a:effectLst/>
                <a:latin typeface="times new roman" panose="02020603050405020304" pitchFamily="18" charset="0"/>
              </a:rPr>
              <a:t>’nin</a:t>
            </a:r>
            <a:r>
              <a:rPr lang="tr-TR" sz="2400" b="1" i="0" dirty="0" smtClean="0">
                <a:solidFill>
                  <a:srgbClr val="585858"/>
                </a:solidFill>
                <a:effectLst/>
                <a:latin typeface="times new roman" panose="02020603050405020304" pitchFamily="18" charset="0"/>
              </a:rPr>
              <a:t> </a:t>
            </a:r>
            <a:r>
              <a:rPr lang="tr-TR" sz="2400" b="1" i="0" dirty="0" smtClean="0">
                <a:solidFill>
                  <a:srgbClr val="585858"/>
                </a:solidFill>
                <a:effectLst/>
                <a:latin typeface="times new roman" panose="02020603050405020304" pitchFamily="18" charset="0"/>
              </a:rPr>
              <a:t>Yazılışı</a:t>
            </a:r>
            <a:endParaRPr lang="tr-TR" sz="2400" b="0" i="0" dirty="0" smtClean="0">
              <a:solidFill>
                <a:srgbClr val="585858"/>
              </a:solidFill>
              <a:effectLst/>
              <a:latin typeface="arial" panose="020B0604020202020204" pitchFamily="34" charset="0"/>
            </a:endParaRPr>
          </a:p>
          <a:p>
            <a:pPr indent="252095" algn="just">
              <a:spcBef>
                <a:spcPts val="400"/>
              </a:spcBef>
            </a:pPr>
            <a:r>
              <a:rPr lang="tr-TR" b="0" i="0" dirty="0" smtClean="0">
                <a:solidFill>
                  <a:srgbClr val="585858"/>
                </a:solidFill>
                <a:effectLst/>
                <a:latin typeface="times new roman" panose="02020603050405020304" pitchFamily="18" charset="0"/>
              </a:rPr>
              <a:t>Bağlaç olan </a:t>
            </a:r>
            <a:r>
              <a:rPr lang="tr-TR" b="0" i="1" dirty="0" smtClean="0">
                <a:solidFill>
                  <a:srgbClr val="585858"/>
                </a:solidFill>
                <a:effectLst/>
                <a:latin typeface="times new roman" panose="02020603050405020304" pitchFamily="18" charset="0"/>
              </a:rPr>
              <a:t>ki</a:t>
            </a:r>
            <a:r>
              <a:rPr lang="tr-TR" b="0" i="0" dirty="0" smtClean="0">
                <a:solidFill>
                  <a:srgbClr val="585858"/>
                </a:solidFill>
                <a:effectLst/>
                <a:latin typeface="times new roman" panose="02020603050405020304" pitchFamily="18" charset="0"/>
              </a:rPr>
              <a:t> ayrı yazılır: </a:t>
            </a:r>
            <a:r>
              <a:rPr lang="tr-TR" b="0" i="1" dirty="0" smtClean="0">
                <a:solidFill>
                  <a:srgbClr val="585858"/>
                </a:solidFill>
                <a:effectLst/>
                <a:latin typeface="times new roman" panose="02020603050405020304" pitchFamily="18" charset="0"/>
              </a:rPr>
              <a:t>bilmem ki, demek ki, kaldı ki </a:t>
            </a:r>
            <a:r>
              <a:rPr lang="tr-TR" b="0" i="0" dirty="0" smtClean="0">
                <a:solidFill>
                  <a:srgbClr val="585858"/>
                </a:solidFill>
                <a:effectLst/>
                <a:latin typeface="times new roman" panose="02020603050405020304" pitchFamily="18" charset="0"/>
              </a:rPr>
              <a:t>vb.</a:t>
            </a:r>
            <a:endParaRPr lang="tr-TR" b="0" i="0" dirty="0" smtClean="0">
              <a:solidFill>
                <a:srgbClr val="585858"/>
              </a:solidFill>
              <a:effectLst/>
              <a:latin typeface="arial" panose="020B0604020202020204" pitchFamily="34" charset="0"/>
            </a:endParaRPr>
          </a:p>
          <a:p>
            <a:pPr indent="252095" algn="just">
              <a:spcBef>
                <a:spcPts val="400"/>
              </a:spcBef>
            </a:pPr>
            <a:r>
              <a:rPr lang="tr-TR" b="0" i="1" dirty="0" smtClean="0">
                <a:solidFill>
                  <a:srgbClr val="585858"/>
                </a:solidFill>
                <a:effectLst/>
                <a:latin typeface="times new roman" panose="02020603050405020304" pitchFamily="18" charset="0"/>
              </a:rPr>
              <a:t>Türk dili, dillerin en zenginlerindendir; yeter ki bu dil, şuurla işlen­sin. </a:t>
            </a:r>
            <a:r>
              <a:rPr lang="tr-TR" b="0" i="0" dirty="0" smtClean="0">
                <a:solidFill>
                  <a:srgbClr val="585858"/>
                </a:solidFill>
                <a:effectLst/>
                <a:latin typeface="times new roman" panose="02020603050405020304" pitchFamily="18" charset="0"/>
              </a:rPr>
              <a:t>(Atatürk)</a:t>
            </a:r>
            <a:endParaRPr lang="tr-TR" b="0" i="0" dirty="0" smtClean="0">
              <a:solidFill>
                <a:srgbClr val="585858"/>
              </a:solidFill>
              <a:effectLst/>
              <a:latin typeface="arial" panose="020B0604020202020204" pitchFamily="34" charset="0"/>
            </a:endParaRPr>
          </a:p>
          <a:p>
            <a:pPr indent="252095" algn="just">
              <a:spcBef>
                <a:spcPts val="400"/>
              </a:spcBef>
            </a:pPr>
            <a:r>
              <a:rPr lang="tr-TR" b="0" i="1" dirty="0" smtClean="0">
                <a:solidFill>
                  <a:srgbClr val="585858"/>
                </a:solidFill>
                <a:effectLst/>
                <a:latin typeface="times new roman" panose="02020603050405020304" pitchFamily="18" charset="0"/>
              </a:rPr>
              <a:t>Geçmiş zaman olur ki hayali cihan değer.</a:t>
            </a:r>
            <a:endParaRPr lang="tr-TR" b="0" i="0" dirty="0" smtClean="0">
              <a:solidFill>
                <a:srgbClr val="585858"/>
              </a:solidFill>
              <a:effectLst/>
              <a:latin typeface="arial" panose="020B0604020202020204" pitchFamily="34" charset="0"/>
            </a:endParaRPr>
          </a:p>
          <a:p>
            <a:pPr indent="252095" algn="just">
              <a:spcBef>
                <a:spcPts val="400"/>
              </a:spcBef>
            </a:pPr>
            <a:r>
              <a:rPr lang="tr-TR" b="0" i="0" dirty="0" smtClean="0">
                <a:solidFill>
                  <a:srgbClr val="585858"/>
                </a:solidFill>
                <a:effectLst/>
                <a:latin typeface="times new roman" panose="02020603050405020304" pitchFamily="18" charset="0"/>
              </a:rPr>
              <a:t>Birkaç örnekte </a:t>
            </a:r>
            <a:r>
              <a:rPr lang="tr-TR" b="0" i="1" dirty="0" smtClean="0">
                <a:solidFill>
                  <a:srgbClr val="585858"/>
                </a:solidFill>
                <a:effectLst/>
                <a:latin typeface="times new roman" panose="02020603050405020304" pitchFamily="18" charset="0"/>
              </a:rPr>
              <a:t>ki</a:t>
            </a:r>
            <a:r>
              <a:rPr lang="tr-TR" b="0" i="0" dirty="0" smtClean="0">
                <a:solidFill>
                  <a:srgbClr val="585858"/>
                </a:solidFill>
                <a:effectLst/>
                <a:latin typeface="times new roman" panose="02020603050405020304" pitchFamily="18" charset="0"/>
              </a:rPr>
              <a:t> bağlacı kalıplaşmış olduğu için bitişik yazılır: </a:t>
            </a:r>
            <a:r>
              <a:rPr lang="tr-TR" b="0" i="1" dirty="0" smtClean="0">
                <a:solidFill>
                  <a:srgbClr val="585858"/>
                </a:solidFill>
                <a:effectLst/>
                <a:latin typeface="times new roman" panose="02020603050405020304" pitchFamily="18" charset="0"/>
              </a:rPr>
              <a:t>belki, çünkü, hâlbuki, mademki, meğerki, oysaki, sanki.</a:t>
            </a:r>
            <a:r>
              <a:rPr lang="tr-TR" b="0" i="0" dirty="0" smtClean="0">
                <a:solidFill>
                  <a:srgbClr val="585858"/>
                </a:solidFill>
                <a:effectLst/>
                <a:latin typeface="times new roman" panose="02020603050405020304" pitchFamily="18" charset="0"/>
              </a:rPr>
              <a:t> Bu örnekler­den </a:t>
            </a:r>
            <a:r>
              <a:rPr lang="tr-TR" b="0" i="1" dirty="0" smtClean="0">
                <a:solidFill>
                  <a:srgbClr val="585858"/>
                </a:solidFill>
                <a:effectLst/>
                <a:latin typeface="times new roman" panose="02020603050405020304" pitchFamily="18" charset="0"/>
              </a:rPr>
              <a:t>çünkü</a:t>
            </a:r>
            <a:r>
              <a:rPr lang="tr-TR" b="0" i="0" dirty="0" smtClean="0">
                <a:solidFill>
                  <a:srgbClr val="585858"/>
                </a:solidFill>
                <a:effectLst/>
                <a:latin typeface="times new roman" panose="02020603050405020304" pitchFamily="18" charset="0"/>
              </a:rPr>
              <a:t> sözünde ek aynı zamanda küçük ünlü uyumuna uymuştur.</a:t>
            </a:r>
            <a:endParaRPr lang="tr-TR" b="0" i="0" dirty="0" smtClean="0">
              <a:solidFill>
                <a:srgbClr val="585858"/>
              </a:solidFill>
              <a:effectLst/>
              <a:latin typeface="arial" panose="020B0604020202020204" pitchFamily="34" charset="0"/>
            </a:endParaRPr>
          </a:p>
          <a:p>
            <a:pPr indent="252095" algn="just">
              <a:spcBef>
                <a:spcPts val="400"/>
              </a:spcBef>
            </a:pPr>
            <a:r>
              <a:rPr lang="tr-TR" b="0" i="0" dirty="0" smtClean="0">
                <a:solidFill>
                  <a:srgbClr val="585858"/>
                </a:solidFill>
                <a:effectLst/>
                <a:latin typeface="times new roman" panose="02020603050405020304" pitchFamily="18" charset="0"/>
              </a:rPr>
              <a:t>Şüphe ve pekiştirme göreviyle kullanılan </a:t>
            </a:r>
            <a:r>
              <a:rPr lang="tr-TR" b="0" i="1" dirty="0" smtClean="0">
                <a:solidFill>
                  <a:srgbClr val="585858"/>
                </a:solidFill>
                <a:effectLst/>
                <a:latin typeface="times new roman" panose="02020603050405020304" pitchFamily="18" charset="0"/>
              </a:rPr>
              <a:t>ki</a:t>
            </a:r>
            <a:r>
              <a:rPr lang="tr-TR" b="0" i="0" dirty="0" smtClean="0">
                <a:solidFill>
                  <a:srgbClr val="585858"/>
                </a:solidFill>
                <a:effectLst/>
                <a:latin typeface="times new roman" panose="02020603050405020304" pitchFamily="18" charset="0"/>
              </a:rPr>
              <a:t> sözü de ayrı yazılır: </a:t>
            </a:r>
            <a:r>
              <a:rPr lang="tr-TR" b="0" i="1" dirty="0" smtClean="0">
                <a:solidFill>
                  <a:srgbClr val="585858"/>
                </a:solidFill>
                <a:effectLst/>
                <a:latin typeface="times new roman" panose="02020603050405020304" pitchFamily="18" charset="0"/>
              </a:rPr>
              <a:t>Ders bitti, zil çaldı mı ki? Seni öyle göreceğim geldi ki.</a:t>
            </a:r>
            <a:endParaRPr lang="tr-TR" b="0" i="0" dirty="0">
              <a:solidFill>
                <a:srgbClr val="585858"/>
              </a:solidFill>
              <a:effectLst/>
              <a:latin typeface="arial" panose="020B0604020202020204" pitchFamily="34" charset="0"/>
            </a:endParaRPr>
          </a:p>
        </p:txBody>
      </p:sp>
    </p:spTree>
    <p:extLst>
      <p:ext uri="{BB962C8B-B14F-4D97-AF65-F5344CB8AC3E}">
        <p14:creationId xmlns:p14="http://schemas.microsoft.com/office/powerpoint/2010/main" val="19735714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1333500" y="1091441"/>
            <a:ext cx="9144000" cy="4026743"/>
          </a:xfrm>
          <a:prstGeom prst="rect">
            <a:avLst/>
          </a:prstGeom>
        </p:spPr>
        <p:txBody>
          <a:bodyPr wrap="square">
            <a:spAutoFit/>
          </a:bodyPr>
          <a:lstStyle/>
          <a:p>
            <a:pPr indent="252095" algn="just">
              <a:spcBef>
                <a:spcPts val="1000"/>
              </a:spcBef>
            </a:pPr>
            <a:r>
              <a:rPr lang="tr-TR" sz="2400" b="1" i="0" dirty="0" smtClean="0">
                <a:solidFill>
                  <a:srgbClr val="585858"/>
                </a:solidFill>
                <a:effectLst/>
                <a:latin typeface="times new roman" panose="02020603050405020304" pitchFamily="18" charset="0"/>
              </a:rPr>
              <a:t>Bağlaç Olan </a:t>
            </a:r>
            <a:r>
              <a:rPr lang="tr-TR" sz="2400" b="1" i="1" dirty="0" smtClean="0">
                <a:solidFill>
                  <a:srgbClr val="585858"/>
                </a:solidFill>
                <a:effectLst/>
                <a:latin typeface="times new roman" panose="02020603050405020304" pitchFamily="18" charset="0"/>
              </a:rPr>
              <a:t>da / de</a:t>
            </a:r>
            <a:r>
              <a:rPr lang="tr-TR" sz="2400" b="1" i="0" dirty="0" smtClean="0">
                <a:solidFill>
                  <a:srgbClr val="585858"/>
                </a:solidFill>
                <a:effectLst/>
                <a:latin typeface="times new roman" panose="02020603050405020304" pitchFamily="18" charset="0"/>
              </a:rPr>
              <a:t>’nin</a:t>
            </a:r>
            <a:r>
              <a:rPr lang="tr-TR" sz="2400" b="1" i="1" dirty="0" smtClean="0">
                <a:solidFill>
                  <a:srgbClr val="585858"/>
                </a:solidFill>
                <a:effectLst/>
                <a:latin typeface="times new roman" panose="02020603050405020304" pitchFamily="18" charset="0"/>
              </a:rPr>
              <a:t> </a:t>
            </a:r>
            <a:r>
              <a:rPr lang="tr-TR" sz="2400" b="1" i="0" dirty="0" smtClean="0">
                <a:solidFill>
                  <a:srgbClr val="585858"/>
                </a:solidFill>
                <a:effectLst/>
                <a:latin typeface="times new roman" panose="02020603050405020304" pitchFamily="18" charset="0"/>
              </a:rPr>
              <a:t>Yazılışı</a:t>
            </a:r>
          </a:p>
          <a:p>
            <a:pPr indent="252095" algn="just">
              <a:spcBef>
                <a:spcPts val="1000"/>
              </a:spcBef>
            </a:pPr>
            <a:endParaRPr lang="tr-TR" sz="200" b="0" i="0" dirty="0" smtClean="0">
              <a:solidFill>
                <a:srgbClr val="585858"/>
              </a:solidFill>
              <a:effectLst/>
              <a:latin typeface="arial" panose="020B0604020202020204" pitchFamily="34" charset="0"/>
            </a:endParaRPr>
          </a:p>
          <a:p>
            <a:pPr indent="252095" algn="just">
              <a:spcBef>
                <a:spcPts val="400"/>
              </a:spcBef>
            </a:pPr>
            <a:r>
              <a:rPr lang="tr-TR" b="0" i="0" dirty="0" smtClean="0">
                <a:solidFill>
                  <a:srgbClr val="585858"/>
                </a:solidFill>
                <a:effectLst/>
                <a:latin typeface="times new roman" panose="02020603050405020304" pitchFamily="18" charset="0"/>
              </a:rPr>
              <a:t>Bağlaç olan </a:t>
            </a:r>
            <a:r>
              <a:rPr lang="tr-TR" b="0" i="1" dirty="0" smtClean="0">
                <a:solidFill>
                  <a:srgbClr val="585858"/>
                </a:solidFill>
                <a:effectLst/>
                <a:latin typeface="times new roman" panose="02020603050405020304" pitchFamily="18" charset="0"/>
              </a:rPr>
              <a:t>da / de</a:t>
            </a:r>
            <a:r>
              <a:rPr lang="tr-TR" b="0" i="0" dirty="0" smtClean="0">
                <a:solidFill>
                  <a:srgbClr val="585858"/>
                </a:solidFill>
                <a:effectLst/>
                <a:latin typeface="times new roman" panose="02020603050405020304" pitchFamily="18" charset="0"/>
              </a:rPr>
              <a:t> ayrı yazılır ve kendisinden önceki kelimenin son ünlüsüne bağlı olarak büyük ünlü uyumuna uyar: </a:t>
            </a:r>
            <a:r>
              <a:rPr lang="tr-TR" b="0" i="1" dirty="0" smtClean="0">
                <a:solidFill>
                  <a:srgbClr val="585858"/>
                </a:solidFill>
                <a:effectLst/>
                <a:latin typeface="times new roman" panose="02020603050405020304" pitchFamily="18" charset="0"/>
              </a:rPr>
              <a:t>Kızı da geldi gelini de. Durumu oğluna da bildirdi. Sen de mi kardeşim? Güç de olsa. Konuşur da konuşur.</a:t>
            </a:r>
          </a:p>
          <a:p>
            <a:pPr indent="252095" algn="just">
              <a:spcBef>
                <a:spcPts val="400"/>
              </a:spcBef>
            </a:pPr>
            <a:endParaRPr lang="tr-TR" b="0" i="0" dirty="0" smtClean="0">
              <a:solidFill>
                <a:srgbClr val="585858"/>
              </a:solidFill>
              <a:effectLst/>
              <a:latin typeface="arial" panose="020B0604020202020204" pitchFamily="34" charset="0"/>
            </a:endParaRPr>
          </a:p>
          <a:p>
            <a:pPr indent="252095" algn="just">
              <a:spcBef>
                <a:spcPts val="400"/>
              </a:spcBef>
            </a:pPr>
            <a:r>
              <a:rPr lang="tr-TR" b="1" i="0" dirty="0" smtClean="0">
                <a:solidFill>
                  <a:srgbClr val="585858"/>
                </a:solidFill>
                <a:effectLst/>
                <a:latin typeface="times new roman" panose="02020603050405020304" pitchFamily="18" charset="0"/>
              </a:rPr>
              <a:t>UYARI: </a:t>
            </a:r>
            <a:r>
              <a:rPr lang="tr-TR" b="0" i="0" dirty="0" smtClean="0">
                <a:solidFill>
                  <a:srgbClr val="585858"/>
                </a:solidFill>
                <a:effectLst/>
                <a:latin typeface="times new roman" panose="02020603050405020304" pitchFamily="18" charset="0"/>
              </a:rPr>
              <a:t>Ayrı yazılan </a:t>
            </a:r>
            <a:r>
              <a:rPr lang="tr-TR" b="0" i="1" dirty="0" smtClean="0">
                <a:solidFill>
                  <a:srgbClr val="585858"/>
                </a:solidFill>
                <a:effectLst/>
                <a:latin typeface="times new roman" panose="02020603050405020304" pitchFamily="18" charset="0"/>
              </a:rPr>
              <a:t>da / de </a:t>
            </a:r>
            <a:r>
              <a:rPr lang="tr-TR" b="0" i="0" dirty="0" smtClean="0">
                <a:solidFill>
                  <a:srgbClr val="585858"/>
                </a:solidFill>
                <a:effectLst/>
                <a:latin typeface="times new roman" panose="02020603050405020304" pitchFamily="18" charset="0"/>
              </a:rPr>
              <a:t>hiçbir zaman </a:t>
            </a:r>
            <a:r>
              <a:rPr lang="tr-TR" b="0" i="1" dirty="0" smtClean="0">
                <a:solidFill>
                  <a:srgbClr val="585858"/>
                </a:solidFill>
                <a:effectLst/>
                <a:latin typeface="times new roman" panose="02020603050405020304" pitchFamily="18" charset="0"/>
              </a:rPr>
              <a:t>ta / te </a:t>
            </a:r>
            <a:r>
              <a:rPr lang="tr-TR" b="0" i="0" dirty="0" smtClean="0">
                <a:solidFill>
                  <a:srgbClr val="585858"/>
                </a:solidFill>
                <a:effectLst/>
                <a:latin typeface="times new roman" panose="02020603050405020304" pitchFamily="18" charset="0"/>
              </a:rPr>
              <a:t>biçiminde yazılmaz: </a:t>
            </a:r>
            <a:r>
              <a:rPr lang="tr-TR" b="0" i="1" dirty="0" smtClean="0">
                <a:solidFill>
                  <a:srgbClr val="585858"/>
                </a:solidFill>
                <a:effectLst/>
                <a:latin typeface="times new roman" panose="02020603050405020304" pitchFamily="18" charset="0"/>
              </a:rPr>
              <a:t>Gidip de gelmemek var, gelip de görmemek var </a:t>
            </a:r>
            <a:r>
              <a:rPr lang="tr-TR" b="0" i="0" dirty="0" smtClean="0">
                <a:solidFill>
                  <a:srgbClr val="585858"/>
                </a:solidFill>
                <a:effectLst/>
                <a:latin typeface="times new roman" panose="02020603050405020304" pitchFamily="18" charset="0"/>
              </a:rPr>
              <a:t>(</a:t>
            </a:r>
            <a:r>
              <a:rPr lang="tr-TR" b="0" i="1" dirty="0" smtClean="0">
                <a:solidFill>
                  <a:srgbClr val="585858"/>
                </a:solidFill>
                <a:effectLst/>
                <a:latin typeface="times new roman" panose="02020603050405020304" pitchFamily="18" charset="0"/>
              </a:rPr>
              <a:t>Gidip te gelmemek var, gelip te görmemek var </a:t>
            </a:r>
            <a:r>
              <a:rPr lang="tr-TR" b="0" i="0" dirty="0" smtClean="0">
                <a:solidFill>
                  <a:srgbClr val="585858"/>
                </a:solidFill>
                <a:effectLst/>
                <a:latin typeface="times new roman" panose="02020603050405020304" pitchFamily="18" charset="0"/>
              </a:rPr>
              <a:t>değil)</a:t>
            </a:r>
          </a:p>
          <a:p>
            <a:pPr indent="252095" algn="just">
              <a:spcBef>
                <a:spcPts val="400"/>
              </a:spcBef>
            </a:pPr>
            <a:endParaRPr lang="tr-TR" b="0" i="0" dirty="0" smtClean="0">
              <a:solidFill>
                <a:srgbClr val="585858"/>
              </a:solidFill>
              <a:effectLst/>
              <a:latin typeface="arial" panose="020B0604020202020204" pitchFamily="34" charset="0"/>
            </a:endParaRPr>
          </a:p>
          <a:p>
            <a:pPr indent="252095" algn="just">
              <a:spcBef>
                <a:spcPts val="400"/>
              </a:spcBef>
            </a:pPr>
            <a:r>
              <a:rPr lang="tr-TR" b="1" i="0" dirty="0" smtClean="0">
                <a:solidFill>
                  <a:srgbClr val="585858"/>
                </a:solidFill>
                <a:effectLst/>
                <a:latin typeface="times new roman" panose="02020603050405020304" pitchFamily="18" charset="0"/>
              </a:rPr>
              <a:t>UYARI: </a:t>
            </a:r>
            <a:r>
              <a:rPr lang="tr-TR" b="0" i="1" dirty="0" smtClean="0">
                <a:solidFill>
                  <a:srgbClr val="585858"/>
                </a:solidFill>
                <a:effectLst/>
                <a:latin typeface="times new roman" panose="02020603050405020304" pitchFamily="18" charset="0"/>
              </a:rPr>
              <a:t>Ya</a:t>
            </a:r>
            <a:r>
              <a:rPr lang="tr-TR" b="0" i="0" dirty="0" smtClean="0">
                <a:solidFill>
                  <a:srgbClr val="585858"/>
                </a:solidFill>
                <a:effectLst/>
                <a:latin typeface="times new roman" panose="02020603050405020304" pitchFamily="18" charset="0"/>
              </a:rPr>
              <a:t> sözüyle birlikte kullanılan </a:t>
            </a:r>
            <a:r>
              <a:rPr lang="tr-TR" b="0" i="1" dirty="0" smtClean="0">
                <a:solidFill>
                  <a:srgbClr val="585858"/>
                </a:solidFill>
                <a:effectLst/>
                <a:latin typeface="times new roman" panose="02020603050405020304" pitchFamily="18" charset="0"/>
              </a:rPr>
              <a:t>da</a:t>
            </a:r>
            <a:r>
              <a:rPr lang="tr-TR" b="0" i="0" dirty="0" smtClean="0">
                <a:solidFill>
                  <a:srgbClr val="585858"/>
                </a:solidFill>
                <a:effectLst/>
                <a:latin typeface="times new roman" panose="02020603050405020304" pitchFamily="18" charset="0"/>
              </a:rPr>
              <a:t> ayrı yazılır: </a:t>
            </a:r>
            <a:r>
              <a:rPr lang="tr-TR" b="0" i="1" dirty="0" smtClean="0">
                <a:solidFill>
                  <a:srgbClr val="585858"/>
                </a:solidFill>
                <a:effectLst/>
                <a:latin typeface="times new roman" panose="02020603050405020304" pitchFamily="18" charset="0"/>
              </a:rPr>
              <a:t>ya da</a:t>
            </a:r>
          </a:p>
          <a:p>
            <a:pPr indent="252095" algn="just">
              <a:spcBef>
                <a:spcPts val="400"/>
              </a:spcBef>
            </a:pPr>
            <a:endParaRPr lang="tr-TR" b="0" i="0" dirty="0" smtClean="0">
              <a:solidFill>
                <a:srgbClr val="585858"/>
              </a:solidFill>
              <a:effectLst/>
              <a:latin typeface="arial" panose="020B0604020202020204" pitchFamily="34" charset="0"/>
            </a:endParaRPr>
          </a:p>
          <a:p>
            <a:pPr indent="252095" algn="just">
              <a:spcBef>
                <a:spcPts val="400"/>
              </a:spcBef>
            </a:pPr>
            <a:r>
              <a:rPr lang="tr-TR" b="1" i="0" dirty="0" smtClean="0">
                <a:solidFill>
                  <a:srgbClr val="585858"/>
                </a:solidFill>
                <a:effectLst/>
                <a:latin typeface="times new roman" panose="02020603050405020304" pitchFamily="18" charset="0"/>
              </a:rPr>
              <a:t>UYARI: </a:t>
            </a:r>
            <a:r>
              <a:rPr lang="tr-TR" b="0" i="1" dirty="0" smtClean="0">
                <a:solidFill>
                  <a:srgbClr val="585858"/>
                </a:solidFill>
                <a:effectLst/>
                <a:latin typeface="times new roman" panose="02020603050405020304" pitchFamily="18" charset="0"/>
              </a:rPr>
              <a:t>Da / de </a:t>
            </a:r>
            <a:r>
              <a:rPr lang="tr-TR" b="0" i="0" dirty="0" smtClean="0">
                <a:solidFill>
                  <a:srgbClr val="585858"/>
                </a:solidFill>
                <a:effectLst/>
                <a:latin typeface="times new roman" panose="02020603050405020304" pitchFamily="18" charset="0"/>
              </a:rPr>
              <a:t>bağlacını kendisinden önceki kelimeden kesme ile ayırmak yanlıştır: </a:t>
            </a:r>
            <a:r>
              <a:rPr lang="tr-TR" b="0" i="1" dirty="0" smtClean="0">
                <a:solidFill>
                  <a:srgbClr val="585858"/>
                </a:solidFill>
                <a:effectLst/>
                <a:latin typeface="times new roman" panose="02020603050405020304" pitchFamily="18" charset="0"/>
              </a:rPr>
              <a:t>Ayşe de geldi </a:t>
            </a:r>
            <a:r>
              <a:rPr lang="tr-TR" b="0" i="0" dirty="0" smtClean="0">
                <a:solidFill>
                  <a:srgbClr val="585858"/>
                </a:solidFill>
                <a:effectLst/>
                <a:latin typeface="times new roman" panose="02020603050405020304" pitchFamily="18" charset="0"/>
              </a:rPr>
              <a:t>(</a:t>
            </a:r>
            <a:r>
              <a:rPr lang="tr-TR" b="0" i="1" dirty="0" smtClean="0">
                <a:solidFill>
                  <a:srgbClr val="585858"/>
                </a:solidFill>
                <a:effectLst/>
                <a:latin typeface="times new roman" panose="02020603050405020304" pitchFamily="18" charset="0"/>
              </a:rPr>
              <a:t>Ayşe’de geldi </a:t>
            </a:r>
            <a:r>
              <a:rPr lang="tr-TR" b="0" i="0" dirty="0" smtClean="0">
                <a:solidFill>
                  <a:srgbClr val="585858"/>
                </a:solidFill>
                <a:effectLst/>
                <a:latin typeface="times new roman" panose="02020603050405020304" pitchFamily="18" charset="0"/>
              </a:rPr>
              <a:t>değil). </a:t>
            </a:r>
            <a:r>
              <a:rPr lang="tr-TR" b="0" i="1" dirty="0" smtClean="0">
                <a:solidFill>
                  <a:srgbClr val="585858"/>
                </a:solidFill>
                <a:effectLst/>
                <a:latin typeface="times new roman" panose="02020603050405020304" pitchFamily="18" charset="0"/>
              </a:rPr>
              <a:t>Kitabın kapağına da dikkat et</a:t>
            </a:r>
            <a:r>
              <a:rPr lang="tr-TR" b="0" i="0" dirty="0" smtClean="0">
                <a:solidFill>
                  <a:srgbClr val="585858"/>
                </a:solidFill>
                <a:effectLst/>
                <a:latin typeface="times new roman" panose="02020603050405020304" pitchFamily="18" charset="0"/>
              </a:rPr>
              <a:t> (</a:t>
            </a:r>
            <a:r>
              <a:rPr lang="tr-TR" b="0" i="1" dirty="0" smtClean="0">
                <a:solidFill>
                  <a:srgbClr val="585858"/>
                </a:solidFill>
                <a:effectLst/>
                <a:latin typeface="times new roman" panose="02020603050405020304" pitchFamily="18" charset="0"/>
              </a:rPr>
              <a:t>Kitabın </a:t>
            </a:r>
            <a:r>
              <a:rPr lang="tr-TR" b="0" i="1" dirty="0" err="1" smtClean="0">
                <a:solidFill>
                  <a:srgbClr val="585858"/>
                </a:solidFill>
                <a:effectLst/>
                <a:latin typeface="times new roman" panose="02020603050405020304" pitchFamily="18" charset="0"/>
              </a:rPr>
              <a:t>kapağına’da</a:t>
            </a:r>
            <a:r>
              <a:rPr lang="tr-TR" b="0" i="1" dirty="0" smtClean="0">
                <a:solidFill>
                  <a:srgbClr val="585858"/>
                </a:solidFill>
                <a:effectLst/>
                <a:latin typeface="times new roman" panose="02020603050405020304" pitchFamily="18" charset="0"/>
              </a:rPr>
              <a:t> dikkat et </a:t>
            </a:r>
            <a:r>
              <a:rPr lang="tr-TR" b="0" i="0" dirty="0" smtClean="0">
                <a:solidFill>
                  <a:srgbClr val="585858"/>
                </a:solidFill>
                <a:effectLst/>
                <a:latin typeface="times new roman" panose="02020603050405020304" pitchFamily="18" charset="0"/>
              </a:rPr>
              <a:t>değil)</a:t>
            </a:r>
            <a:r>
              <a:rPr lang="tr-TR" b="0" i="1" dirty="0" smtClean="0">
                <a:solidFill>
                  <a:srgbClr val="585858"/>
                </a:solidFill>
                <a:effectLst/>
                <a:latin typeface="times new roman" panose="02020603050405020304" pitchFamily="18" charset="0"/>
              </a:rPr>
              <a:t>.</a:t>
            </a:r>
            <a:endParaRPr lang="tr-TR" b="0" i="0" dirty="0">
              <a:solidFill>
                <a:srgbClr val="585858"/>
              </a:solidFill>
              <a:effectLst/>
              <a:latin typeface="arial" panose="020B0604020202020204" pitchFamily="34" charset="0"/>
            </a:endParaRPr>
          </a:p>
        </p:txBody>
      </p:sp>
    </p:spTree>
    <p:extLst>
      <p:ext uri="{BB962C8B-B14F-4D97-AF65-F5344CB8AC3E}">
        <p14:creationId xmlns:p14="http://schemas.microsoft.com/office/powerpoint/2010/main" val="210590423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1217590" y="1325643"/>
            <a:ext cx="9144000" cy="3077766"/>
          </a:xfrm>
          <a:prstGeom prst="rect">
            <a:avLst/>
          </a:prstGeom>
        </p:spPr>
        <p:txBody>
          <a:bodyPr wrap="square">
            <a:spAutoFit/>
          </a:bodyPr>
          <a:lstStyle/>
          <a:p>
            <a:pPr indent="252095" algn="just">
              <a:spcBef>
                <a:spcPts val="1000"/>
              </a:spcBef>
            </a:pPr>
            <a:r>
              <a:rPr lang="tr-TR" sz="2400" b="1" i="0" dirty="0" smtClean="0">
                <a:solidFill>
                  <a:srgbClr val="585858"/>
                </a:solidFill>
                <a:effectLst/>
                <a:latin typeface="times new roman" panose="02020603050405020304" pitchFamily="18" charset="0"/>
              </a:rPr>
              <a:t>Soru Eki </a:t>
            </a:r>
            <a:r>
              <a:rPr lang="tr-TR" sz="2400" b="1" i="1" dirty="0" smtClean="0">
                <a:solidFill>
                  <a:srgbClr val="585858"/>
                </a:solidFill>
                <a:effectLst/>
                <a:latin typeface="times new roman" panose="02020603050405020304" pitchFamily="18" charset="0"/>
              </a:rPr>
              <a:t>mı / mi / mu / </a:t>
            </a:r>
            <a:r>
              <a:rPr lang="tr-TR" sz="2400" b="1" i="1" dirty="0" err="1" smtClean="0">
                <a:solidFill>
                  <a:srgbClr val="585858"/>
                </a:solidFill>
                <a:effectLst/>
                <a:latin typeface="times new roman" panose="02020603050405020304" pitchFamily="18" charset="0"/>
              </a:rPr>
              <a:t>mü</a:t>
            </a:r>
            <a:r>
              <a:rPr lang="tr-TR" sz="2400" b="1" i="0" dirty="0" err="1" smtClean="0">
                <a:solidFill>
                  <a:srgbClr val="585858"/>
                </a:solidFill>
                <a:effectLst/>
                <a:latin typeface="times new roman" panose="02020603050405020304" pitchFamily="18" charset="0"/>
              </a:rPr>
              <a:t>’nün</a:t>
            </a:r>
            <a:r>
              <a:rPr lang="tr-TR" sz="2400" b="1" i="1" dirty="0" smtClean="0">
                <a:solidFill>
                  <a:srgbClr val="585858"/>
                </a:solidFill>
                <a:effectLst/>
                <a:latin typeface="times new roman" panose="02020603050405020304" pitchFamily="18" charset="0"/>
              </a:rPr>
              <a:t> </a:t>
            </a:r>
            <a:r>
              <a:rPr lang="tr-TR" sz="2400" b="1" i="0" dirty="0" smtClean="0">
                <a:solidFill>
                  <a:srgbClr val="585858"/>
                </a:solidFill>
                <a:effectLst/>
                <a:latin typeface="times new roman" panose="02020603050405020304" pitchFamily="18" charset="0"/>
              </a:rPr>
              <a:t>Yazılışı</a:t>
            </a:r>
          </a:p>
          <a:p>
            <a:pPr indent="252095" algn="just">
              <a:spcBef>
                <a:spcPts val="1000"/>
              </a:spcBef>
            </a:pPr>
            <a:endParaRPr lang="tr-TR" sz="100" b="0" i="0" dirty="0" smtClean="0">
              <a:solidFill>
                <a:srgbClr val="585858"/>
              </a:solidFill>
              <a:effectLst/>
              <a:latin typeface="arial" panose="020B0604020202020204" pitchFamily="34" charset="0"/>
            </a:endParaRPr>
          </a:p>
          <a:p>
            <a:pPr indent="252095" algn="just">
              <a:spcBef>
                <a:spcPts val="400"/>
              </a:spcBef>
            </a:pPr>
            <a:r>
              <a:rPr lang="tr-TR" b="0" i="0" dirty="0" smtClean="0">
                <a:solidFill>
                  <a:srgbClr val="585858"/>
                </a:solidFill>
                <a:effectLst/>
                <a:latin typeface="times new roman" panose="02020603050405020304" pitchFamily="18" charset="0"/>
              </a:rPr>
              <a:t>Bu ek gelenekleşmiş olarak ayrı yazılır ve kendisinden önceki kelimenin son ünlüsüne bağlı olarak ünlü uyumla­rına uyar: </a:t>
            </a:r>
            <a:r>
              <a:rPr lang="tr-TR" b="0" i="1" dirty="0" smtClean="0">
                <a:solidFill>
                  <a:srgbClr val="585858"/>
                </a:solidFill>
                <a:effectLst/>
                <a:latin typeface="times new roman" panose="02020603050405020304" pitchFamily="18" charset="0"/>
              </a:rPr>
              <a:t>Kaldı mı? Sen de mi geldin? Olur mu? İnsanlık öldü mü?</a:t>
            </a:r>
            <a:endParaRPr lang="tr-TR" b="0" i="0" dirty="0" smtClean="0">
              <a:solidFill>
                <a:srgbClr val="585858"/>
              </a:solidFill>
              <a:effectLst/>
              <a:latin typeface="arial" panose="020B0604020202020204" pitchFamily="34" charset="0"/>
            </a:endParaRPr>
          </a:p>
          <a:p>
            <a:pPr indent="252095" algn="just">
              <a:spcBef>
                <a:spcPts val="400"/>
              </a:spcBef>
            </a:pPr>
            <a:r>
              <a:rPr lang="tr-TR" b="0" i="0" dirty="0" smtClean="0">
                <a:solidFill>
                  <a:srgbClr val="585858"/>
                </a:solidFill>
                <a:effectLst/>
                <a:latin typeface="times new roman" panose="02020603050405020304" pitchFamily="18" charset="0"/>
              </a:rPr>
              <a:t>Soru ekinden sonra gelen ekler, bu eke bitişik olarak yazılır: </a:t>
            </a:r>
            <a:r>
              <a:rPr lang="tr-TR" b="0" i="1" dirty="0" smtClean="0">
                <a:solidFill>
                  <a:srgbClr val="585858"/>
                </a:solidFill>
                <a:effectLst/>
                <a:latin typeface="times new roman" panose="02020603050405020304" pitchFamily="18" charset="0"/>
              </a:rPr>
              <a:t>Verecek misin? Okuyor muyuz? Çocuk muyum? Gelecek miydi? Güler misin, ağlar mısın?</a:t>
            </a:r>
            <a:endParaRPr lang="tr-TR" b="0" i="0" dirty="0" smtClean="0">
              <a:solidFill>
                <a:srgbClr val="585858"/>
              </a:solidFill>
              <a:effectLst/>
              <a:latin typeface="arial" panose="020B0604020202020204" pitchFamily="34" charset="0"/>
            </a:endParaRPr>
          </a:p>
          <a:p>
            <a:pPr indent="252095" algn="just">
              <a:spcBef>
                <a:spcPts val="400"/>
              </a:spcBef>
            </a:pPr>
            <a:r>
              <a:rPr lang="tr-TR" b="0" i="0" dirty="0" smtClean="0">
                <a:solidFill>
                  <a:srgbClr val="585858"/>
                </a:solidFill>
                <a:effectLst/>
                <a:latin typeface="times new roman" panose="02020603050405020304" pitchFamily="18" charset="0"/>
              </a:rPr>
              <a:t>Bu ek sorudan başka görevlerde kullanıldığında da ayrı yazılır: </a:t>
            </a:r>
            <a:r>
              <a:rPr lang="tr-TR" b="0" i="1" dirty="0" smtClean="0">
                <a:solidFill>
                  <a:srgbClr val="585858"/>
                </a:solidFill>
                <a:effectLst/>
                <a:latin typeface="times new roman" panose="02020603050405020304" pitchFamily="18" charset="0"/>
              </a:rPr>
              <a:t>Güzel mi güzel! Yağmur yağdı mı dışarı çıkamayız.</a:t>
            </a:r>
          </a:p>
          <a:p>
            <a:pPr indent="252095" algn="just">
              <a:spcBef>
                <a:spcPts val="400"/>
              </a:spcBef>
            </a:pPr>
            <a:endParaRPr lang="tr-TR" b="0" i="0" dirty="0" smtClean="0">
              <a:solidFill>
                <a:srgbClr val="585858"/>
              </a:solidFill>
              <a:effectLst/>
              <a:latin typeface="arial" panose="020B0604020202020204" pitchFamily="34" charset="0"/>
            </a:endParaRPr>
          </a:p>
          <a:p>
            <a:pPr indent="252095" algn="just">
              <a:spcBef>
                <a:spcPts val="400"/>
              </a:spcBef>
            </a:pPr>
            <a:r>
              <a:rPr lang="tr-TR" b="1" i="0" dirty="0" smtClean="0">
                <a:solidFill>
                  <a:srgbClr val="585858"/>
                </a:solidFill>
                <a:effectLst/>
                <a:latin typeface="times new roman" panose="02020603050405020304" pitchFamily="18" charset="0"/>
              </a:rPr>
              <a:t>UYARI:</a:t>
            </a:r>
            <a:r>
              <a:rPr lang="tr-TR" b="0" i="0" dirty="0" smtClean="0">
                <a:solidFill>
                  <a:srgbClr val="585858"/>
                </a:solidFill>
                <a:effectLst/>
                <a:latin typeface="times new roman" panose="02020603050405020304" pitchFamily="18" charset="0"/>
              </a:rPr>
              <a:t> Birleşik fiillerde </a:t>
            </a:r>
            <a:r>
              <a:rPr lang="tr-TR" b="0" i="1" dirty="0" smtClean="0">
                <a:solidFill>
                  <a:srgbClr val="585858"/>
                </a:solidFill>
                <a:effectLst/>
                <a:latin typeface="times new roman" panose="02020603050405020304" pitchFamily="18" charset="0"/>
              </a:rPr>
              <a:t>mi </a:t>
            </a:r>
            <a:r>
              <a:rPr lang="tr-TR" b="0" i="0" dirty="0" smtClean="0">
                <a:solidFill>
                  <a:srgbClr val="585858"/>
                </a:solidFill>
                <a:effectLst/>
                <a:latin typeface="times new roman" panose="02020603050405020304" pitchFamily="18" charset="0"/>
              </a:rPr>
              <a:t>soru eki iki kelimenin arasına da gelebilir: </a:t>
            </a:r>
            <a:r>
              <a:rPr lang="tr-TR" b="0" i="1" dirty="0" smtClean="0">
                <a:solidFill>
                  <a:srgbClr val="585858"/>
                </a:solidFill>
                <a:effectLst/>
                <a:latin typeface="times new roman" panose="02020603050405020304" pitchFamily="18" charset="0"/>
              </a:rPr>
              <a:t>Vaz mı geçtin?</a:t>
            </a:r>
            <a:endParaRPr lang="tr-TR" b="0" i="0" dirty="0">
              <a:solidFill>
                <a:srgbClr val="585858"/>
              </a:solidFill>
              <a:effectLst/>
              <a:latin typeface="arial" panose="020B0604020202020204" pitchFamily="34" charset="0"/>
            </a:endParaRPr>
          </a:p>
        </p:txBody>
      </p:sp>
    </p:spTree>
    <p:extLst>
      <p:ext uri="{BB962C8B-B14F-4D97-AF65-F5344CB8AC3E}">
        <p14:creationId xmlns:p14="http://schemas.microsoft.com/office/powerpoint/2010/main" val="284916511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1159098" y="601085"/>
            <a:ext cx="8785999" cy="430887"/>
          </a:xfrm>
          <a:prstGeom prst="rect">
            <a:avLst/>
          </a:prstGeom>
        </p:spPr>
        <p:txBody>
          <a:bodyPr wrap="square">
            <a:spAutoFit/>
          </a:bodyPr>
          <a:lstStyle/>
          <a:p>
            <a:r>
              <a:rPr lang="tr-TR" sz="2200" b="1" dirty="0" smtClean="0">
                <a:solidFill>
                  <a:srgbClr val="2B537E"/>
                </a:solidFill>
                <a:effectLst>
                  <a:outerShdw blurRad="38100" dist="38100" dir="2700000" algn="tl">
                    <a:srgbClr val="000000">
                      <a:alpha val="43137"/>
                    </a:srgbClr>
                  </a:outerShdw>
                </a:effectLst>
                <a:latin typeface="arial" panose="020B0604020202020204" pitchFamily="34" charset="0"/>
              </a:rPr>
              <a:t>Hece </a:t>
            </a:r>
            <a:r>
              <a:rPr lang="tr-TR" sz="2200" b="1" i="0" dirty="0" smtClean="0">
                <a:solidFill>
                  <a:srgbClr val="2B537E"/>
                </a:solidFill>
                <a:effectLst>
                  <a:outerShdw blurRad="38100" dist="38100" dir="2700000" algn="tl">
                    <a:srgbClr val="000000">
                      <a:alpha val="43137"/>
                    </a:srgbClr>
                  </a:outerShdw>
                </a:effectLst>
                <a:latin typeface="arial" panose="020B0604020202020204" pitchFamily="34" charset="0"/>
              </a:rPr>
              <a:t>Yapısı ve Satır Sonunda Kelimelerin Bölünmesi</a:t>
            </a:r>
            <a:endParaRPr lang="tr-TR" sz="2200" dirty="0">
              <a:effectLst>
                <a:outerShdw blurRad="38100" dist="38100" dir="2700000" algn="tl">
                  <a:srgbClr val="000000">
                    <a:alpha val="43137"/>
                  </a:srgbClr>
                </a:outerShdw>
              </a:effectLst>
            </a:endParaRPr>
          </a:p>
        </p:txBody>
      </p:sp>
      <p:sp>
        <p:nvSpPr>
          <p:cNvPr id="4" name="Dikdörtgen 3"/>
          <p:cNvSpPr/>
          <p:nvPr/>
        </p:nvSpPr>
        <p:spPr>
          <a:xfrm>
            <a:off x="1159097" y="816528"/>
            <a:ext cx="10084157" cy="2970044"/>
          </a:xfrm>
          <a:prstGeom prst="rect">
            <a:avLst/>
          </a:prstGeom>
        </p:spPr>
        <p:txBody>
          <a:bodyPr wrap="square">
            <a:spAutoFit/>
          </a:bodyPr>
          <a:lstStyle/>
          <a:p>
            <a:endParaRPr lang="tr-TR" sz="1700" b="0" i="0" dirty="0" smtClean="0">
              <a:solidFill>
                <a:srgbClr val="585858"/>
              </a:solidFill>
              <a:effectLst/>
              <a:latin typeface="times new roman" panose="02020603050405020304" pitchFamily="18" charset="0"/>
            </a:endParaRPr>
          </a:p>
          <a:p>
            <a:r>
              <a:rPr lang="tr-TR" sz="1700" b="0" i="0" dirty="0" smtClean="0">
                <a:solidFill>
                  <a:srgbClr val="585858"/>
                </a:solidFill>
                <a:effectLst/>
                <a:latin typeface="times new roman" panose="02020603050405020304" pitchFamily="18" charset="0"/>
              </a:rPr>
              <a:t>Türkçede kelime içinde iki ünlü arasındaki ünsüz, kendinden sonraki ünlüyle hece kurar: </a:t>
            </a:r>
            <a:r>
              <a:rPr lang="tr-TR" sz="1700" b="0" i="1" dirty="0" smtClean="0">
                <a:solidFill>
                  <a:srgbClr val="585858"/>
                </a:solidFill>
                <a:effectLst/>
                <a:latin typeface="times new roman" panose="02020603050405020304" pitchFamily="18" charset="0"/>
              </a:rPr>
              <a:t>a-</a:t>
            </a:r>
            <a:r>
              <a:rPr lang="tr-TR" sz="1700" b="0" i="1" dirty="0" err="1" smtClean="0">
                <a:solidFill>
                  <a:srgbClr val="585858"/>
                </a:solidFill>
                <a:effectLst/>
                <a:latin typeface="times new roman" panose="02020603050405020304" pitchFamily="18" charset="0"/>
              </a:rPr>
              <a:t>ra</a:t>
            </a:r>
            <a:r>
              <a:rPr lang="tr-TR" sz="1700" b="0" i="1" dirty="0" smtClean="0">
                <a:solidFill>
                  <a:srgbClr val="585858"/>
                </a:solidFill>
                <a:effectLst/>
                <a:latin typeface="times new roman" panose="02020603050405020304" pitchFamily="18" charset="0"/>
              </a:rPr>
              <a:t>-</a:t>
            </a:r>
            <a:r>
              <a:rPr lang="tr-TR" sz="1700" b="0" i="1" dirty="0" err="1" smtClean="0">
                <a:solidFill>
                  <a:srgbClr val="585858"/>
                </a:solidFill>
                <a:effectLst/>
                <a:latin typeface="times new roman" panose="02020603050405020304" pitchFamily="18" charset="0"/>
              </a:rPr>
              <a:t>ba</a:t>
            </a:r>
            <a:r>
              <a:rPr lang="tr-TR" sz="1700" b="0" i="1" dirty="0" smtClean="0">
                <a:solidFill>
                  <a:srgbClr val="585858"/>
                </a:solidFill>
                <a:effectLst/>
                <a:latin typeface="times new roman" panose="02020603050405020304" pitchFamily="18" charset="0"/>
              </a:rPr>
              <a:t>, </a:t>
            </a:r>
            <a:r>
              <a:rPr lang="tr-TR" sz="1700" b="0" i="1" dirty="0" err="1" smtClean="0">
                <a:solidFill>
                  <a:srgbClr val="585858"/>
                </a:solidFill>
                <a:effectLst/>
                <a:latin typeface="times new roman" panose="02020603050405020304" pitchFamily="18" charset="0"/>
              </a:rPr>
              <a:t>bi</a:t>
            </a:r>
            <a:r>
              <a:rPr lang="tr-TR" sz="1700" b="0" i="1" dirty="0" smtClean="0">
                <a:solidFill>
                  <a:srgbClr val="585858"/>
                </a:solidFill>
                <a:effectLst/>
                <a:latin typeface="times new roman" panose="02020603050405020304" pitchFamily="18" charset="0"/>
              </a:rPr>
              <a:t>-</a:t>
            </a:r>
            <a:r>
              <a:rPr lang="tr-TR" sz="1700" b="0" i="1" dirty="0" err="1" smtClean="0">
                <a:solidFill>
                  <a:srgbClr val="585858"/>
                </a:solidFill>
                <a:effectLst/>
                <a:latin typeface="times new roman" panose="02020603050405020304" pitchFamily="18" charset="0"/>
              </a:rPr>
              <a:t>çi</a:t>
            </a:r>
            <a:r>
              <a:rPr lang="tr-TR" sz="1700" b="0" i="1" dirty="0" smtClean="0">
                <a:solidFill>
                  <a:srgbClr val="585858"/>
                </a:solidFill>
                <a:effectLst/>
                <a:latin typeface="times new roman" panose="02020603050405020304" pitchFamily="18" charset="0"/>
              </a:rPr>
              <a:t>-mi-ne, in-</a:t>
            </a:r>
            <a:r>
              <a:rPr lang="tr-TR" sz="1700" b="0" i="1" dirty="0" err="1" smtClean="0">
                <a:solidFill>
                  <a:srgbClr val="585858"/>
                </a:solidFill>
                <a:effectLst/>
                <a:latin typeface="times new roman" panose="02020603050405020304" pitchFamily="18" charset="0"/>
              </a:rPr>
              <a:t>sa</a:t>
            </a:r>
            <a:r>
              <a:rPr lang="tr-TR" sz="1700" b="0" i="1" dirty="0" smtClean="0">
                <a:solidFill>
                  <a:srgbClr val="585858"/>
                </a:solidFill>
                <a:effectLst/>
                <a:latin typeface="times new roman" panose="02020603050405020304" pitchFamily="18" charset="0"/>
              </a:rPr>
              <a:t>-</a:t>
            </a:r>
            <a:r>
              <a:rPr lang="tr-TR" sz="1700" b="0" i="1" dirty="0" err="1" smtClean="0">
                <a:solidFill>
                  <a:srgbClr val="585858"/>
                </a:solidFill>
                <a:effectLst/>
                <a:latin typeface="times new roman" panose="02020603050405020304" pitchFamily="18" charset="0"/>
              </a:rPr>
              <a:t>nın</a:t>
            </a:r>
            <a:r>
              <a:rPr lang="tr-TR" sz="1700" b="0" i="1" dirty="0" smtClean="0">
                <a:solidFill>
                  <a:srgbClr val="585858"/>
                </a:solidFill>
                <a:effectLst/>
                <a:latin typeface="times new roman" panose="02020603050405020304" pitchFamily="18" charset="0"/>
              </a:rPr>
              <a:t>, </a:t>
            </a:r>
            <a:r>
              <a:rPr lang="tr-TR" sz="1700" b="0" i="1" dirty="0" err="1" smtClean="0">
                <a:solidFill>
                  <a:srgbClr val="585858"/>
                </a:solidFill>
                <a:effectLst/>
                <a:latin typeface="times new roman" panose="02020603050405020304" pitchFamily="18" charset="0"/>
              </a:rPr>
              <a:t>ka-ra-ca</a:t>
            </a:r>
            <a:r>
              <a:rPr lang="tr-TR" sz="1700" b="0" i="0" dirty="0" smtClean="0">
                <a:solidFill>
                  <a:srgbClr val="585858"/>
                </a:solidFill>
                <a:effectLst/>
                <a:latin typeface="times new roman" panose="02020603050405020304" pitchFamily="18" charset="0"/>
              </a:rPr>
              <a:t> vb.</a:t>
            </a:r>
            <a:endParaRPr lang="tr-TR" sz="1700" b="0" i="0" dirty="0" smtClean="0">
              <a:solidFill>
                <a:srgbClr val="585858"/>
              </a:solidFill>
              <a:effectLst/>
              <a:latin typeface="arial" panose="020B0604020202020204" pitchFamily="34" charset="0"/>
            </a:endParaRPr>
          </a:p>
          <a:p>
            <a:r>
              <a:rPr lang="tr-TR" sz="1700" b="0" i="0" dirty="0" smtClean="0">
                <a:solidFill>
                  <a:srgbClr val="585858"/>
                </a:solidFill>
                <a:effectLst/>
                <a:latin typeface="times new roman" panose="02020603050405020304" pitchFamily="18" charset="0"/>
              </a:rPr>
              <a:t>Kelime içinde yan yana gelen iki ünsüzden ilki kendinden önceki ünlüyle, ikincisi kendinden sonraki ünlüyle hece kurar: </a:t>
            </a:r>
            <a:r>
              <a:rPr lang="tr-TR" sz="1700" b="0" i="1" dirty="0" smtClean="0">
                <a:solidFill>
                  <a:srgbClr val="585858"/>
                </a:solidFill>
                <a:effectLst/>
                <a:latin typeface="times new roman" panose="02020603050405020304" pitchFamily="18" charset="0"/>
              </a:rPr>
              <a:t>al-</a:t>
            </a:r>
            <a:r>
              <a:rPr lang="tr-TR" sz="1700" b="0" i="1" dirty="0" err="1" smtClean="0">
                <a:solidFill>
                  <a:srgbClr val="585858"/>
                </a:solidFill>
                <a:effectLst/>
                <a:latin typeface="times new roman" panose="02020603050405020304" pitchFamily="18" charset="0"/>
              </a:rPr>
              <a:t>dı</a:t>
            </a:r>
            <a:r>
              <a:rPr lang="tr-TR" sz="1700" b="0" i="1" dirty="0" smtClean="0">
                <a:solidFill>
                  <a:srgbClr val="585858"/>
                </a:solidFill>
                <a:effectLst/>
                <a:latin typeface="times new roman" panose="02020603050405020304" pitchFamily="18" charset="0"/>
              </a:rPr>
              <a:t>, bir-</a:t>
            </a:r>
            <a:r>
              <a:rPr lang="tr-TR" sz="1700" b="0" i="1" dirty="0" err="1" smtClean="0">
                <a:solidFill>
                  <a:srgbClr val="585858"/>
                </a:solidFill>
                <a:effectLst/>
                <a:latin typeface="times new roman" panose="02020603050405020304" pitchFamily="18" charset="0"/>
              </a:rPr>
              <a:t>lik</a:t>
            </a:r>
            <a:r>
              <a:rPr lang="tr-TR" sz="1700" b="0" i="1" dirty="0" smtClean="0">
                <a:solidFill>
                  <a:srgbClr val="585858"/>
                </a:solidFill>
                <a:effectLst/>
                <a:latin typeface="times new roman" panose="02020603050405020304" pitchFamily="18" charset="0"/>
              </a:rPr>
              <a:t>, sev-</a:t>
            </a:r>
            <a:r>
              <a:rPr lang="tr-TR" sz="1700" b="0" i="1" dirty="0" err="1" smtClean="0">
                <a:solidFill>
                  <a:srgbClr val="585858"/>
                </a:solidFill>
                <a:effectLst/>
                <a:latin typeface="times new roman" panose="02020603050405020304" pitchFamily="18" charset="0"/>
              </a:rPr>
              <a:t>mek</a:t>
            </a:r>
            <a:r>
              <a:rPr lang="tr-TR" sz="1700" b="0" i="0" dirty="0" smtClean="0">
                <a:solidFill>
                  <a:srgbClr val="585858"/>
                </a:solidFill>
                <a:effectLst/>
                <a:latin typeface="times new roman" panose="02020603050405020304" pitchFamily="18" charset="0"/>
              </a:rPr>
              <a:t> vb.</a:t>
            </a:r>
          </a:p>
          <a:p>
            <a:endParaRPr lang="tr-TR" sz="1700" b="0" i="0" dirty="0" smtClean="0">
              <a:solidFill>
                <a:srgbClr val="585858"/>
              </a:solidFill>
              <a:effectLst/>
              <a:latin typeface="arial" panose="020B0604020202020204" pitchFamily="34" charset="0"/>
            </a:endParaRPr>
          </a:p>
          <a:p>
            <a:r>
              <a:rPr lang="tr-TR" sz="1700" b="0" i="0" dirty="0" smtClean="0">
                <a:solidFill>
                  <a:srgbClr val="585858"/>
                </a:solidFill>
                <a:effectLst/>
                <a:latin typeface="times new roman" panose="02020603050405020304" pitchFamily="18" charset="0"/>
              </a:rPr>
              <a:t>Kelime içinde yan yana gelen üç ünsüz harften ilk ikisi kendinden önceki ünlüyle, üçüncüsü kendinden sonraki ünlüyle hece kurar:</a:t>
            </a:r>
            <a:r>
              <a:rPr lang="tr-TR" sz="1700" b="0" i="1" dirty="0" smtClean="0">
                <a:solidFill>
                  <a:srgbClr val="585858"/>
                </a:solidFill>
                <a:effectLst/>
                <a:latin typeface="times new roman" panose="02020603050405020304" pitchFamily="18" charset="0"/>
              </a:rPr>
              <a:t> alt-</a:t>
            </a:r>
            <a:r>
              <a:rPr lang="tr-TR" sz="1700" b="0" i="1" dirty="0" err="1" smtClean="0">
                <a:solidFill>
                  <a:srgbClr val="585858"/>
                </a:solidFill>
                <a:effectLst/>
                <a:latin typeface="times new roman" panose="02020603050405020304" pitchFamily="18" charset="0"/>
              </a:rPr>
              <a:t>lık</a:t>
            </a:r>
            <a:r>
              <a:rPr lang="tr-TR" sz="1700" b="0" i="1" dirty="0" smtClean="0">
                <a:solidFill>
                  <a:srgbClr val="585858"/>
                </a:solidFill>
                <a:effectLst/>
                <a:latin typeface="times new roman" panose="02020603050405020304" pitchFamily="18" charset="0"/>
              </a:rPr>
              <a:t>, Türk-çe, kork-</a:t>
            </a:r>
            <a:r>
              <a:rPr lang="tr-TR" sz="1700" b="0" i="1" dirty="0" err="1" smtClean="0">
                <a:solidFill>
                  <a:srgbClr val="585858"/>
                </a:solidFill>
                <a:effectLst/>
                <a:latin typeface="times new roman" panose="02020603050405020304" pitchFamily="18" charset="0"/>
              </a:rPr>
              <a:t>mak</a:t>
            </a:r>
            <a:r>
              <a:rPr lang="tr-TR" sz="1700" b="0" i="0" dirty="0" smtClean="0">
                <a:solidFill>
                  <a:srgbClr val="585858"/>
                </a:solidFill>
                <a:effectLst/>
                <a:latin typeface="times new roman" panose="02020603050405020304" pitchFamily="18" charset="0"/>
              </a:rPr>
              <a:t> vb.</a:t>
            </a:r>
          </a:p>
          <a:p>
            <a:endParaRPr lang="tr-TR" sz="1700" b="0" i="0" dirty="0" smtClean="0">
              <a:solidFill>
                <a:srgbClr val="585858"/>
              </a:solidFill>
              <a:effectLst/>
              <a:latin typeface="arial" panose="020B0604020202020204" pitchFamily="34" charset="0"/>
            </a:endParaRPr>
          </a:p>
          <a:p>
            <a:r>
              <a:rPr lang="tr-TR" sz="1700" b="0" i="0" dirty="0" smtClean="0">
                <a:solidFill>
                  <a:srgbClr val="585858"/>
                </a:solidFill>
                <a:effectLst/>
                <a:latin typeface="times new roman" panose="02020603050405020304" pitchFamily="18" charset="0"/>
              </a:rPr>
              <a:t>Batı kökenli kelimeler, Türkçenin hece yapısına göre hecelere ayrılır: </a:t>
            </a:r>
            <a:r>
              <a:rPr lang="tr-TR" sz="1700" b="0" i="1" dirty="0" err="1" smtClean="0">
                <a:solidFill>
                  <a:srgbClr val="585858"/>
                </a:solidFill>
                <a:effectLst/>
                <a:latin typeface="times new roman" panose="02020603050405020304" pitchFamily="18" charset="0"/>
              </a:rPr>
              <a:t>band</a:t>
            </a:r>
            <a:r>
              <a:rPr lang="tr-TR" sz="1700" b="0" i="1" dirty="0" smtClean="0">
                <a:solidFill>
                  <a:srgbClr val="585858"/>
                </a:solidFill>
                <a:effectLst/>
                <a:latin typeface="times new roman" panose="02020603050405020304" pitchFamily="18" charset="0"/>
              </a:rPr>
              <a:t>-rol, kont-rol, port-re, </a:t>
            </a:r>
            <a:r>
              <a:rPr lang="tr-TR" sz="1700" b="0" i="1" dirty="0" err="1" smtClean="0">
                <a:solidFill>
                  <a:srgbClr val="585858"/>
                </a:solidFill>
                <a:effectLst/>
                <a:latin typeface="times new roman" panose="02020603050405020304" pitchFamily="18" charset="0"/>
              </a:rPr>
              <a:t>prog</a:t>
            </a:r>
            <a:r>
              <a:rPr lang="tr-TR" sz="1700" b="0" i="1" dirty="0" smtClean="0">
                <a:solidFill>
                  <a:srgbClr val="585858"/>
                </a:solidFill>
                <a:effectLst/>
                <a:latin typeface="times new roman" panose="02020603050405020304" pitchFamily="18" charset="0"/>
              </a:rPr>
              <a:t>-ram, </a:t>
            </a:r>
            <a:r>
              <a:rPr lang="tr-TR" sz="1700" b="0" i="1" dirty="0" err="1" smtClean="0">
                <a:solidFill>
                  <a:srgbClr val="585858"/>
                </a:solidFill>
                <a:effectLst/>
                <a:latin typeface="times new roman" panose="02020603050405020304" pitchFamily="18" charset="0"/>
              </a:rPr>
              <a:t>sant-ral</a:t>
            </a:r>
            <a:r>
              <a:rPr lang="tr-TR" sz="1700" b="0" i="1" dirty="0" smtClean="0">
                <a:solidFill>
                  <a:srgbClr val="585858"/>
                </a:solidFill>
                <a:effectLst/>
                <a:latin typeface="times new roman" panose="02020603050405020304" pitchFamily="18" charset="0"/>
              </a:rPr>
              <a:t>, </a:t>
            </a:r>
            <a:r>
              <a:rPr lang="tr-TR" sz="1700" b="0" i="1" dirty="0" err="1" smtClean="0">
                <a:solidFill>
                  <a:srgbClr val="585858"/>
                </a:solidFill>
                <a:effectLst/>
                <a:latin typeface="times new roman" panose="02020603050405020304" pitchFamily="18" charset="0"/>
              </a:rPr>
              <a:t>sürp-riz</a:t>
            </a:r>
            <a:r>
              <a:rPr lang="tr-TR" sz="1700" b="0" i="1" dirty="0" smtClean="0">
                <a:solidFill>
                  <a:srgbClr val="585858"/>
                </a:solidFill>
                <a:effectLst/>
                <a:latin typeface="times new roman" panose="02020603050405020304" pitchFamily="18" charset="0"/>
              </a:rPr>
              <a:t>, </a:t>
            </a:r>
            <a:r>
              <a:rPr lang="tr-TR" sz="1700" b="0" i="1" dirty="0" err="1" smtClean="0">
                <a:solidFill>
                  <a:srgbClr val="585858"/>
                </a:solidFill>
                <a:effectLst/>
                <a:latin typeface="times new roman" panose="02020603050405020304" pitchFamily="18" charset="0"/>
              </a:rPr>
              <a:t>tund-ra</a:t>
            </a:r>
            <a:r>
              <a:rPr lang="tr-TR" sz="1700" b="0" i="1" dirty="0" smtClean="0">
                <a:solidFill>
                  <a:srgbClr val="585858"/>
                </a:solidFill>
                <a:effectLst/>
                <a:latin typeface="times new roman" panose="02020603050405020304" pitchFamily="18" charset="0"/>
              </a:rPr>
              <a:t>, </a:t>
            </a:r>
            <a:r>
              <a:rPr lang="tr-TR" sz="1700" b="0" i="1" dirty="0" err="1" smtClean="0">
                <a:solidFill>
                  <a:srgbClr val="585858"/>
                </a:solidFill>
                <a:effectLst/>
                <a:latin typeface="times new roman" panose="02020603050405020304" pitchFamily="18" charset="0"/>
              </a:rPr>
              <a:t>volf</a:t>
            </a:r>
            <a:r>
              <a:rPr lang="tr-TR" sz="1700" b="0" i="1" dirty="0" smtClean="0">
                <a:solidFill>
                  <a:srgbClr val="585858"/>
                </a:solidFill>
                <a:effectLst/>
                <a:latin typeface="times new roman" panose="02020603050405020304" pitchFamily="18" charset="0"/>
              </a:rPr>
              <a:t>-ram</a:t>
            </a:r>
            <a:r>
              <a:rPr lang="tr-TR" sz="1700" b="0" i="0" dirty="0" smtClean="0">
                <a:solidFill>
                  <a:srgbClr val="585858"/>
                </a:solidFill>
                <a:effectLst/>
                <a:latin typeface="times new roman" panose="02020603050405020304" pitchFamily="18" charset="0"/>
              </a:rPr>
              <a:t> vb.</a:t>
            </a:r>
            <a:endParaRPr lang="tr-TR" sz="1700" b="0" i="0" dirty="0">
              <a:solidFill>
                <a:srgbClr val="585858"/>
              </a:solidFill>
              <a:effectLst/>
              <a:latin typeface="arial" panose="020B0604020202020204" pitchFamily="34" charset="0"/>
            </a:endParaRPr>
          </a:p>
        </p:txBody>
      </p:sp>
      <p:sp>
        <p:nvSpPr>
          <p:cNvPr id="5" name="Dikdörtgen 4"/>
          <p:cNvSpPr/>
          <p:nvPr/>
        </p:nvSpPr>
        <p:spPr>
          <a:xfrm>
            <a:off x="1159098" y="3946760"/>
            <a:ext cx="10084157" cy="2185214"/>
          </a:xfrm>
          <a:prstGeom prst="rect">
            <a:avLst/>
          </a:prstGeom>
        </p:spPr>
        <p:txBody>
          <a:bodyPr wrap="square">
            <a:spAutoFit/>
          </a:bodyPr>
          <a:lstStyle/>
          <a:p>
            <a:r>
              <a:rPr lang="tr-TR" sz="1700" b="0" i="0" dirty="0" smtClean="0">
                <a:solidFill>
                  <a:srgbClr val="585858"/>
                </a:solidFill>
                <a:effectLst/>
                <a:latin typeface="times new roman" panose="02020603050405020304" pitchFamily="18" charset="0"/>
              </a:rPr>
              <a:t>Türkçede satır sonunda kelimeler bölünebilir fakat heceler bölüne­mez. Satıra sığmayan kelimeler bölünürken satır sonuna </a:t>
            </a:r>
            <a:r>
              <a:rPr lang="tr-TR" sz="1700" b="1" i="1" dirty="0" smtClean="0">
                <a:solidFill>
                  <a:srgbClr val="585858"/>
                </a:solidFill>
                <a:effectLst/>
                <a:latin typeface="times new roman" panose="02020603050405020304" pitchFamily="18" charset="0"/>
              </a:rPr>
              <a:t>kısa çizgi</a:t>
            </a:r>
            <a:r>
              <a:rPr lang="tr-TR" sz="1700" b="0" i="1" dirty="0" smtClean="0">
                <a:solidFill>
                  <a:srgbClr val="585858"/>
                </a:solidFill>
                <a:effectLst/>
                <a:latin typeface="times new roman" panose="02020603050405020304" pitchFamily="18" charset="0"/>
              </a:rPr>
              <a:t>  </a:t>
            </a:r>
            <a:r>
              <a:rPr lang="tr-TR" sz="1700" b="0" i="1" dirty="0" smtClean="0">
                <a:solidFill>
                  <a:srgbClr val="585858"/>
                </a:solidFill>
                <a:effectLst/>
                <a:latin typeface="times new roman" panose="02020603050405020304" pitchFamily="18" charset="0"/>
              </a:rPr>
              <a:t>(-)</a:t>
            </a:r>
            <a:r>
              <a:rPr lang="tr-TR" sz="1700" b="0" i="1" dirty="0" smtClean="0">
                <a:solidFill>
                  <a:srgbClr val="585858"/>
                </a:solidFill>
                <a:effectLst/>
                <a:latin typeface="times new roman" panose="02020603050405020304" pitchFamily="18" charset="0"/>
              </a:rPr>
              <a:t> </a:t>
            </a:r>
            <a:r>
              <a:rPr lang="tr-TR" sz="1700" b="0" i="0" dirty="0" smtClean="0">
                <a:solidFill>
                  <a:srgbClr val="585858"/>
                </a:solidFill>
                <a:effectLst/>
                <a:latin typeface="times new roman" panose="02020603050405020304" pitchFamily="18" charset="0"/>
              </a:rPr>
              <a:t>konur</a:t>
            </a:r>
            <a:r>
              <a:rPr lang="tr-TR" sz="1700" b="0" i="0" dirty="0" smtClean="0">
                <a:solidFill>
                  <a:srgbClr val="585858"/>
                </a:solidFill>
                <a:effectLst/>
                <a:latin typeface="times new roman" panose="02020603050405020304" pitchFamily="18" charset="0"/>
              </a:rPr>
              <a:t>.</a:t>
            </a:r>
            <a:endParaRPr lang="tr-TR" sz="1700" b="0" i="0" dirty="0" smtClean="0">
              <a:solidFill>
                <a:srgbClr val="585858"/>
              </a:solidFill>
              <a:effectLst/>
              <a:latin typeface="arial" panose="020B0604020202020204" pitchFamily="34" charset="0"/>
            </a:endParaRPr>
          </a:p>
          <a:p>
            <a:r>
              <a:rPr lang="tr-TR" sz="1700" b="0" i="1" dirty="0" smtClean="0">
                <a:solidFill>
                  <a:srgbClr val="585858"/>
                </a:solidFill>
                <a:effectLst/>
                <a:latin typeface="times new roman" panose="02020603050405020304" pitchFamily="18" charset="0"/>
              </a:rPr>
              <a:t>Burasını ilk defa görüyormuş gibi duvarlara, perdelere, möblelere, eş-</a:t>
            </a:r>
            <a:endParaRPr lang="tr-TR" sz="1700" b="0" i="0" dirty="0" smtClean="0">
              <a:solidFill>
                <a:srgbClr val="585858"/>
              </a:solidFill>
              <a:effectLst/>
              <a:latin typeface="arial" panose="020B0604020202020204" pitchFamily="34" charset="0"/>
            </a:endParaRPr>
          </a:p>
          <a:p>
            <a:r>
              <a:rPr lang="tr-TR" sz="1700" b="0" i="1" dirty="0" err="1" smtClean="0">
                <a:solidFill>
                  <a:srgbClr val="585858"/>
                </a:solidFill>
                <a:effectLst/>
                <a:latin typeface="times new roman" panose="02020603050405020304" pitchFamily="18" charset="0"/>
              </a:rPr>
              <a:t>yalara</a:t>
            </a:r>
            <a:r>
              <a:rPr lang="tr-TR" sz="1700" b="0" i="1" dirty="0" smtClean="0">
                <a:solidFill>
                  <a:srgbClr val="585858"/>
                </a:solidFill>
                <a:effectLst/>
                <a:latin typeface="times new roman" panose="02020603050405020304" pitchFamily="18" charset="0"/>
              </a:rPr>
              <a:t> bakıyor, hayret ediyordu. Bütün bu muhitte Türk hayatına, Türk ruhu-</a:t>
            </a:r>
            <a:endParaRPr lang="tr-TR" sz="1700" b="0" i="0" dirty="0" smtClean="0">
              <a:solidFill>
                <a:srgbClr val="585858"/>
              </a:solidFill>
              <a:effectLst/>
              <a:latin typeface="arial" panose="020B0604020202020204" pitchFamily="34" charset="0"/>
            </a:endParaRPr>
          </a:p>
          <a:p>
            <a:r>
              <a:rPr lang="tr-TR" sz="1700" b="0" i="1" dirty="0" err="1" smtClean="0">
                <a:solidFill>
                  <a:srgbClr val="585858"/>
                </a:solidFill>
                <a:effectLst/>
                <a:latin typeface="times new roman" panose="02020603050405020304" pitchFamily="18" charset="0"/>
              </a:rPr>
              <a:t>na</a:t>
            </a:r>
            <a:r>
              <a:rPr lang="tr-TR" sz="1700" b="0" i="1" dirty="0" smtClean="0">
                <a:solidFill>
                  <a:srgbClr val="585858"/>
                </a:solidFill>
                <a:effectLst/>
                <a:latin typeface="times new roman" panose="02020603050405020304" pitchFamily="18" charset="0"/>
              </a:rPr>
              <a:t> ait bir gölge, bir çizgi bile yoktu. Birden Bursa’daki çocukluğunun geçti-</a:t>
            </a:r>
            <a:endParaRPr lang="tr-TR" sz="1700" b="0" i="0" dirty="0" smtClean="0">
              <a:solidFill>
                <a:srgbClr val="585858"/>
              </a:solidFill>
              <a:effectLst/>
              <a:latin typeface="arial" panose="020B0604020202020204" pitchFamily="34" charset="0"/>
            </a:endParaRPr>
          </a:p>
          <a:p>
            <a:r>
              <a:rPr lang="tr-TR" sz="1700" b="0" i="1" dirty="0" err="1" smtClean="0">
                <a:solidFill>
                  <a:srgbClr val="585858"/>
                </a:solidFill>
                <a:effectLst/>
                <a:latin typeface="times new roman" panose="02020603050405020304" pitchFamily="18" charset="0"/>
              </a:rPr>
              <a:t>ği</a:t>
            </a:r>
            <a:r>
              <a:rPr lang="tr-TR" sz="1700" b="0" i="1" dirty="0" smtClean="0">
                <a:solidFill>
                  <a:srgbClr val="585858"/>
                </a:solidFill>
                <a:effectLst/>
                <a:latin typeface="times new roman" panose="02020603050405020304" pitchFamily="18" charset="0"/>
              </a:rPr>
              <a:t> </a:t>
            </a:r>
            <a:r>
              <a:rPr lang="tr-TR" sz="1700" b="0" i="1" dirty="0" err="1" smtClean="0">
                <a:solidFill>
                  <a:srgbClr val="585858"/>
                </a:solidFill>
                <a:effectLst/>
                <a:latin typeface="times new roman" panose="02020603050405020304" pitchFamily="18" charset="0"/>
              </a:rPr>
              <a:t>babaevini</a:t>
            </a:r>
            <a:r>
              <a:rPr lang="tr-TR" sz="1700" b="0" i="1" dirty="0" smtClean="0">
                <a:solidFill>
                  <a:srgbClr val="585858"/>
                </a:solidFill>
                <a:effectLst/>
                <a:latin typeface="times new roman" panose="02020603050405020304" pitchFamily="18" charset="0"/>
              </a:rPr>
              <a:t> hatırladı; sofada rahat ve beyaz örtülü divanlar vardı. </a:t>
            </a:r>
            <a:r>
              <a:rPr lang="tr-TR" sz="1700" b="0" i="0" dirty="0" smtClean="0">
                <a:solidFill>
                  <a:srgbClr val="585858"/>
                </a:solidFill>
                <a:effectLst/>
                <a:latin typeface="times new roman" panose="02020603050405020304" pitchFamily="18" charset="0"/>
              </a:rPr>
              <a:t>(Ömer Seyfettin)</a:t>
            </a:r>
          </a:p>
          <a:p>
            <a:r>
              <a:rPr lang="tr-TR" sz="1700" b="0" i="0" dirty="0" smtClean="0">
                <a:solidFill>
                  <a:srgbClr val="585858"/>
                </a:solidFill>
                <a:effectLst/>
                <a:latin typeface="times new roman" panose="02020603050405020304" pitchFamily="18" charset="0"/>
              </a:rPr>
              <a:t>İlk </a:t>
            </a:r>
            <a:r>
              <a:rPr lang="tr-TR" sz="1700" b="0" i="0" dirty="0" smtClean="0">
                <a:solidFill>
                  <a:srgbClr val="585858"/>
                </a:solidFill>
                <a:effectLst/>
                <a:latin typeface="times new roman" panose="02020603050405020304" pitchFamily="18" charset="0"/>
              </a:rPr>
              <a:t>heceden sonraki heceler </a:t>
            </a:r>
            <a:r>
              <a:rPr lang="tr-TR" sz="1700" b="0" i="0" dirty="0" smtClean="0">
                <a:solidFill>
                  <a:srgbClr val="585858"/>
                </a:solidFill>
                <a:effectLst/>
                <a:latin typeface="times new roman" panose="02020603050405020304" pitchFamily="18" charset="0"/>
              </a:rPr>
              <a:t>ünsüzle başlar. Bitişik yazılan kelimelerde de bu kurala uyulur: </a:t>
            </a:r>
            <a:r>
              <a:rPr lang="tr-TR" sz="1700" b="0" i="1" dirty="0" err="1" smtClean="0">
                <a:solidFill>
                  <a:srgbClr val="585858"/>
                </a:solidFill>
                <a:effectLst/>
                <a:latin typeface="times new roman" panose="02020603050405020304" pitchFamily="18" charset="0"/>
              </a:rPr>
              <a:t>ba</a:t>
            </a:r>
            <a:r>
              <a:rPr lang="tr-TR" sz="1700" b="0" i="1" dirty="0" smtClean="0">
                <a:solidFill>
                  <a:srgbClr val="585858"/>
                </a:solidFill>
                <a:effectLst/>
                <a:latin typeface="times new roman" panose="02020603050405020304" pitchFamily="18" charset="0"/>
              </a:rPr>
              <a:t>-</a:t>
            </a:r>
            <a:r>
              <a:rPr lang="tr-TR" sz="1700" b="0" i="1" dirty="0" err="1" smtClean="0">
                <a:solidFill>
                  <a:srgbClr val="585858"/>
                </a:solidFill>
                <a:effectLst/>
                <a:latin typeface="times new roman" panose="02020603050405020304" pitchFamily="18" charset="0"/>
              </a:rPr>
              <a:t>şöğ</a:t>
            </a:r>
            <a:r>
              <a:rPr lang="tr-TR" sz="1700" b="0" i="1" dirty="0" smtClean="0">
                <a:solidFill>
                  <a:srgbClr val="585858"/>
                </a:solidFill>
                <a:effectLst/>
                <a:latin typeface="times new roman" panose="02020603050405020304" pitchFamily="18" charset="0"/>
              </a:rPr>
              <a:t>-ret-men, </a:t>
            </a:r>
            <a:r>
              <a:rPr lang="tr-TR" sz="1700" b="0" i="1" dirty="0" smtClean="0">
                <a:solidFill>
                  <a:srgbClr val="585858"/>
                </a:solidFill>
                <a:effectLst/>
                <a:latin typeface="times new roman" panose="02020603050405020304" pitchFamily="18" charset="0"/>
              </a:rPr>
              <a:t>il-</a:t>
            </a:r>
            <a:r>
              <a:rPr lang="tr-TR" sz="1700" b="0" i="1" dirty="0" err="1" smtClean="0">
                <a:solidFill>
                  <a:srgbClr val="585858"/>
                </a:solidFill>
                <a:effectLst/>
                <a:latin typeface="times new roman" panose="02020603050405020304" pitchFamily="18" charset="0"/>
              </a:rPr>
              <a:t>ko</a:t>
            </a:r>
            <a:r>
              <a:rPr lang="tr-TR" sz="1700" b="0" i="1" dirty="0" smtClean="0">
                <a:solidFill>
                  <a:srgbClr val="585858"/>
                </a:solidFill>
                <a:effectLst/>
                <a:latin typeface="times new roman" panose="02020603050405020304" pitchFamily="18" charset="0"/>
              </a:rPr>
              <a:t>-kul</a:t>
            </a:r>
            <a:r>
              <a:rPr lang="tr-TR" sz="1700" b="0" i="1" dirty="0" smtClean="0">
                <a:solidFill>
                  <a:srgbClr val="585858"/>
                </a:solidFill>
                <a:effectLst/>
                <a:latin typeface="times new roman" panose="02020603050405020304" pitchFamily="18" charset="0"/>
              </a:rPr>
              <a:t>, </a:t>
            </a:r>
            <a:r>
              <a:rPr lang="tr-TR" sz="1700" b="0" i="1" dirty="0" err="1" smtClean="0">
                <a:solidFill>
                  <a:srgbClr val="585858"/>
                </a:solidFill>
                <a:effectLst/>
                <a:latin typeface="times new roman" panose="02020603050405020304" pitchFamily="18" charset="0"/>
              </a:rPr>
              <a:t>Ka-ra-os-ma-noğ-lu</a:t>
            </a:r>
            <a:r>
              <a:rPr lang="tr-TR" sz="1700" b="0" i="0" dirty="0" smtClean="0">
                <a:solidFill>
                  <a:srgbClr val="585858"/>
                </a:solidFill>
                <a:effectLst/>
                <a:latin typeface="times new roman" panose="02020603050405020304" pitchFamily="18" charset="0"/>
              </a:rPr>
              <a:t> vb.</a:t>
            </a:r>
            <a:endParaRPr lang="tr-TR" sz="1700" b="0" i="0" dirty="0">
              <a:solidFill>
                <a:srgbClr val="585858"/>
              </a:solidFill>
              <a:effectLst/>
              <a:latin typeface="arial" panose="020B0604020202020204" pitchFamily="34" charset="0"/>
            </a:endParaRPr>
          </a:p>
        </p:txBody>
      </p:sp>
    </p:spTree>
    <p:extLst>
      <p:ext uri="{BB962C8B-B14F-4D97-AF65-F5344CB8AC3E}">
        <p14:creationId xmlns:p14="http://schemas.microsoft.com/office/powerpoint/2010/main" val="306409162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p:cNvSpPr>
            <a:spLocks noChangeArrowheads="1"/>
          </p:cNvSpPr>
          <p:nvPr/>
        </p:nvSpPr>
        <p:spPr bwMode="auto">
          <a:xfrm>
            <a:off x="1403797" y="620509"/>
            <a:ext cx="9813702" cy="53091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700" b="1"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Ayırmada satır sonunda ve satır başında tek harf bırakılmaz:</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altLang="tr-TR" sz="17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700"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a:t>
            </a:r>
            <a:r>
              <a:rPr kumimoji="0" lang="tr-TR" altLang="tr-TR" sz="1700" b="0" i="1"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 u-</a:t>
            </a:r>
            <a:endParaRPr kumimoji="0" lang="tr-TR" altLang="tr-TR" sz="17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700" b="0" i="1" u="none" strike="noStrike" cap="none" normalizeH="0" baseline="0" dirty="0" err="1" smtClean="0">
                <a:ln>
                  <a:noFill/>
                </a:ln>
                <a:solidFill>
                  <a:srgbClr val="585858"/>
                </a:solidFill>
                <a:effectLst/>
                <a:latin typeface="Times New Roman" panose="02020603050405020304" pitchFamily="18" charset="0"/>
                <a:cs typeface="Times New Roman" panose="02020603050405020304" pitchFamily="18" charset="0"/>
              </a:rPr>
              <a:t>çurtma</a:t>
            </a:r>
            <a:r>
              <a:rPr kumimoji="0" lang="tr-TR" altLang="tr-TR" sz="1700" b="0" i="1"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 </a:t>
            </a:r>
            <a:r>
              <a:rPr kumimoji="0" lang="tr-TR" altLang="tr-TR" sz="1700"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değil,</a:t>
            </a:r>
            <a:endParaRPr kumimoji="0" lang="tr-TR" altLang="tr-TR" sz="17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700"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a:t>
            </a:r>
            <a:r>
              <a:rPr kumimoji="0" lang="tr-TR" altLang="tr-TR" sz="1700" b="0" i="1"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uçurt-</a:t>
            </a:r>
            <a:endParaRPr kumimoji="0" lang="tr-TR" altLang="tr-TR" sz="17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700" b="0" i="1" u="none" strike="noStrike" cap="none" normalizeH="0" baseline="0" dirty="0" err="1" smtClean="0">
                <a:ln>
                  <a:noFill/>
                </a:ln>
                <a:solidFill>
                  <a:srgbClr val="585858"/>
                </a:solidFill>
                <a:effectLst/>
                <a:latin typeface="Times New Roman" panose="02020603050405020304" pitchFamily="18" charset="0"/>
                <a:cs typeface="Times New Roman" panose="02020603050405020304" pitchFamily="18" charset="0"/>
              </a:rPr>
              <a:t>ma</a:t>
            </a:r>
            <a:r>
              <a:rPr kumimoji="0" lang="tr-TR" altLang="tr-TR" sz="1700" b="0" i="1"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a:t>
            </a:r>
            <a:endParaRPr kumimoji="0" lang="tr-TR" altLang="tr-TR" sz="17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700"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 </a:t>
            </a:r>
            <a:r>
              <a:rPr kumimoji="0" lang="tr-TR" altLang="tr-TR" sz="1700" b="0" i="1" u="none" strike="noStrike" cap="none" normalizeH="0" baseline="0" dirty="0" err="1" smtClean="0">
                <a:ln>
                  <a:noFill/>
                </a:ln>
                <a:solidFill>
                  <a:srgbClr val="585858"/>
                </a:solidFill>
                <a:effectLst/>
                <a:latin typeface="Times New Roman" panose="02020603050405020304" pitchFamily="18" charset="0"/>
                <a:cs typeface="Times New Roman" panose="02020603050405020304" pitchFamily="18" charset="0"/>
              </a:rPr>
              <a:t>müdafa</a:t>
            </a:r>
            <a:r>
              <a:rPr kumimoji="0" lang="tr-TR" altLang="tr-TR" sz="1700" b="0" i="1"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a:t>
            </a:r>
            <a:endParaRPr kumimoji="0" lang="tr-TR" altLang="tr-TR" sz="17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700" b="0" i="1"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a</a:t>
            </a:r>
            <a:r>
              <a:rPr kumimoji="0" lang="tr-TR" altLang="tr-TR" sz="1700"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 değil,</a:t>
            </a:r>
            <a:endParaRPr kumimoji="0" lang="tr-TR" altLang="tr-TR" sz="17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700"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 </a:t>
            </a:r>
            <a:r>
              <a:rPr kumimoji="0" lang="tr-TR" altLang="tr-TR" sz="1700" b="0" i="1" u="none" strike="noStrike" cap="none" normalizeH="0" baseline="0" dirty="0" err="1" smtClean="0">
                <a:ln>
                  <a:noFill/>
                </a:ln>
                <a:solidFill>
                  <a:srgbClr val="585858"/>
                </a:solidFill>
                <a:effectLst/>
                <a:latin typeface="Times New Roman" panose="02020603050405020304" pitchFamily="18" charset="0"/>
                <a:cs typeface="Times New Roman" panose="02020603050405020304" pitchFamily="18" charset="0"/>
              </a:rPr>
              <a:t>müda</a:t>
            </a:r>
            <a:r>
              <a:rPr kumimoji="0" lang="tr-TR" altLang="tr-TR" sz="1700" b="0" i="1"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a:t>
            </a:r>
            <a:endParaRPr kumimoji="0" lang="tr-TR" altLang="tr-TR" sz="17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700" b="0" i="1" u="none" strike="noStrike" cap="none" normalizeH="0" baseline="0" dirty="0" err="1" smtClean="0">
                <a:ln>
                  <a:noFill/>
                </a:ln>
                <a:solidFill>
                  <a:srgbClr val="585858"/>
                </a:solidFill>
                <a:effectLst/>
                <a:latin typeface="Times New Roman" panose="02020603050405020304" pitchFamily="18" charset="0"/>
                <a:cs typeface="Times New Roman" panose="02020603050405020304" pitchFamily="18" charset="0"/>
              </a:rPr>
              <a:t>faa</a:t>
            </a:r>
            <a:r>
              <a:rPr kumimoji="0" lang="tr-TR" altLang="tr-TR" sz="1700" b="0" i="1"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a:t>
            </a:r>
          </a:p>
          <a:p>
            <a:pPr marL="0" marR="0" lvl="0" indent="0" algn="l" defTabSz="914400" rtl="0" eaLnBrk="0" fontAlgn="base" latinLnBrk="0" hangingPunct="0">
              <a:lnSpc>
                <a:spcPct val="100000"/>
              </a:lnSpc>
              <a:spcBef>
                <a:spcPct val="0"/>
              </a:spcBef>
              <a:spcAft>
                <a:spcPct val="0"/>
              </a:spcAft>
              <a:buClrTx/>
              <a:buSzTx/>
              <a:buFontTx/>
              <a:buNone/>
              <a:tabLst/>
            </a:pPr>
            <a:endParaRPr lang="tr-TR" altLang="tr-TR" sz="1700" i="1" dirty="0">
              <a:solidFill>
                <a:srgbClr val="585858"/>
              </a:solidFill>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altLang="tr-TR" sz="1700" b="0" i="1"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altLang="tr-TR" sz="17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700" b="1"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Kesme işareti satır sonuna geldiğinde yalnız kesme işareti kul­lanılır; ayrıca çizgi kullanılmaz</a:t>
            </a:r>
            <a:r>
              <a:rPr kumimoji="0" lang="tr-TR" altLang="tr-TR" sz="1700"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a:t>
            </a:r>
            <a:endParaRPr kumimoji="0" lang="tr-TR" altLang="tr-TR" sz="17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700"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 </a:t>
            </a:r>
            <a:r>
              <a:rPr kumimoji="0" lang="tr-TR" altLang="tr-TR" sz="1700" b="0" i="1"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Edirne’</a:t>
            </a:r>
            <a:endParaRPr kumimoji="0" lang="tr-TR" altLang="tr-TR" sz="17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700" b="0" i="1" u="none" strike="noStrike" cap="none" normalizeH="0" baseline="0" dirty="0" err="1" smtClean="0">
                <a:ln>
                  <a:noFill/>
                </a:ln>
                <a:solidFill>
                  <a:srgbClr val="585858"/>
                </a:solidFill>
                <a:effectLst/>
                <a:latin typeface="Times New Roman" panose="02020603050405020304" pitchFamily="18" charset="0"/>
                <a:cs typeface="Times New Roman" panose="02020603050405020304" pitchFamily="18" charset="0"/>
              </a:rPr>
              <a:t>nin</a:t>
            </a:r>
            <a:r>
              <a:rPr kumimoji="0" lang="tr-TR" altLang="tr-TR" sz="1700" b="0" i="1"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a:t>
            </a:r>
            <a:endParaRPr kumimoji="0" lang="tr-TR" altLang="tr-TR" sz="17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700"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 </a:t>
            </a:r>
            <a:r>
              <a:rPr kumimoji="0" lang="tr-TR" altLang="tr-TR" sz="1700" b="0" i="1"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Ankara’</a:t>
            </a:r>
            <a:endParaRPr kumimoji="0" lang="tr-TR" altLang="tr-TR" sz="17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700" b="0" i="1"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dan...</a:t>
            </a:r>
            <a:endParaRPr kumimoji="0" lang="tr-TR" altLang="tr-TR" sz="17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700"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 </a:t>
            </a:r>
            <a:r>
              <a:rPr kumimoji="0" lang="tr-TR" altLang="tr-TR" sz="1700" b="0" i="1"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1996’</a:t>
            </a:r>
            <a:endParaRPr kumimoji="0" lang="tr-TR" altLang="tr-TR" sz="17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600" b="0" i="1"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da...</a:t>
            </a:r>
            <a:endParaRPr kumimoji="0" lang="tr-TR" altLang="tr-TR" sz="1600" b="0" i="0" u="none" strike="noStrike" cap="none" normalizeH="0" baseline="0" dirty="0" smtClean="0">
              <a:ln>
                <a:noFill/>
              </a:ln>
              <a:solidFill>
                <a:schemeClr val="tx1"/>
              </a:solidFill>
              <a:effectLst/>
            </a:endParaRPr>
          </a:p>
        </p:txBody>
      </p:sp>
    </p:spTree>
    <p:extLst>
      <p:ext uri="{BB962C8B-B14F-4D97-AF65-F5344CB8AC3E}">
        <p14:creationId xmlns:p14="http://schemas.microsoft.com/office/powerpoint/2010/main" val="364234422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1237622" y="637750"/>
            <a:ext cx="4974286" cy="523220"/>
          </a:xfrm>
          <a:prstGeom prst="rect">
            <a:avLst/>
          </a:prstGeom>
        </p:spPr>
        <p:txBody>
          <a:bodyPr wrap="square">
            <a:spAutoFit/>
          </a:bodyPr>
          <a:lstStyle/>
          <a:p>
            <a:r>
              <a:rPr lang="tr-TR" sz="2800" b="1" i="0" dirty="0" smtClean="0">
                <a:solidFill>
                  <a:srgbClr val="2B537E"/>
                </a:solidFill>
                <a:effectLst/>
                <a:latin typeface="arial" panose="020B0604020202020204" pitchFamily="34" charset="0"/>
              </a:rPr>
              <a:t>İkilemelerin Yazılışı</a:t>
            </a:r>
            <a:endParaRPr lang="tr-TR" sz="2800" dirty="0"/>
          </a:p>
        </p:txBody>
      </p:sp>
      <p:sp>
        <p:nvSpPr>
          <p:cNvPr id="4" name="Dikdörtgen 3"/>
          <p:cNvSpPr/>
          <p:nvPr/>
        </p:nvSpPr>
        <p:spPr>
          <a:xfrm>
            <a:off x="1237622" y="1405098"/>
            <a:ext cx="9619268" cy="4278094"/>
          </a:xfrm>
          <a:prstGeom prst="rect">
            <a:avLst/>
          </a:prstGeom>
        </p:spPr>
        <p:txBody>
          <a:bodyPr wrap="square">
            <a:spAutoFit/>
          </a:bodyPr>
          <a:lstStyle/>
          <a:p>
            <a:pPr indent="252095" algn="just">
              <a:spcBef>
                <a:spcPts val="400"/>
              </a:spcBef>
            </a:pPr>
            <a:r>
              <a:rPr lang="tr-TR" b="0" i="0" dirty="0" smtClean="0">
                <a:solidFill>
                  <a:srgbClr val="585858"/>
                </a:solidFill>
                <a:effectLst/>
                <a:latin typeface="times new roman" panose="02020603050405020304" pitchFamily="18" charset="0"/>
              </a:rPr>
              <a:t>İkilemeler ayrı yazılır: </a:t>
            </a:r>
            <a:r>
              <a:rPr lang="tr-TR" b="0" i="1" dirty="0" smtClean="0">
                <a:solidFill>
                  <a:srgbClr val="585858"/>
                </a:solidFill>
                <a:effectLst/>
                <a:latin typeface="times new roman" panose="02020603050405020304" pitchFamily="18" charset="0"/>
              </a:rPr>
              <a:t>adım adım, ağır ağır, akın akın, allak bullak, aval aval </a:t>
            </a:r>
            <a:r>
              <a:rPr lang="tr-TR" b="0" i="0" dirty="0" smtClean="0">
                <a:solidFill>
                  <a:srgbClr val="585858"/>
                </a:solidFill>
                <a:effectLst/>
                <a:latin typeface="times new roman" panose="02020603050405020304" pitchFamily="18" charset="0"/>
              </a:rPr>
              <a:t>(bakmak), </a:t>
            </a:r>
            <a:r>
              <a:rPr lang="tr-TR" b="0" i="1" dirty="0" smtClean="0">
                <a:solidFill>
                  <a:srgbClr val="585858"/>
                </a:solidFill>
                <a:effectLst/>
                <a:latin typeface="times new roman" panose="02020603050405020304" pitchFamily="18" charset="0"/>
              </a:rPr>
              <a:t>çeşit çeşit, derin derin, gide gide, güzel güzel, karış karış, kös kös </a:t>
            </a:r>
            <a:r>
              <a:rPr lang="tr-TR" b="0" i="0" dirty="0" smtClean="0">
                <a:solidFill>
                  <a:srgbClr val="585858"/>
                </a:solidFill>
                <a:effectLst/>
                <a:latin typeface="times new roman" panose="02020603050405020304" pitchFamily="18" charset="0"/>
              </a:rPr>
              <a:t>(dinlemek), </a:t>
            </a:r>
            <a:r>
              <a:rPr lang="tr-TR" b="0" i="1" dirty="0" smtClean="0">
                <a:solidFill>
                  <a:srgbClr val="585858"/>
                </a:solidFill>
                <a:effectLst/>
                <a:latin typeface="times new roman" panose="02020603050405020304" pitchFamily="18" charset="0"/>
              </a:rPr>
              <a:t>kucak kucak, şıpır şıpır, tak tak </a:t>
            </a:r>
            <a:r>
              <a:rPr lang="tr-TR" b="0" i="0" dirty="0" smtClean="0">
                <a:solidFill>
                  <a:srgbClr val="585858"/>
                </a:solidFill>
                <a:effectLst/>
                <a:latin typeface="times new roman" panose="02020603050405020304" pitchFamily="18" charset="0"/>
              </a:rPr>
              <a:t>(vurmak), </a:t>
            </a:r>
            <a:r>
              <a:rPr lang="tr-TR" b="0" i="1" dirty="0" smtClean="0">
                <a:solidFill>
                  <a:srgbClr val="585858"/>
                </a:solidFill>
                <a:effectLst/>
                <a:latin typeface="times new roman" panose="02020603050405020304" pitchFamily="18" charset="0"/>
              </a:rPr>
              <a:t>takım takım, tı­kır tıkır, yavaş yavaş, kırk elli </a:t>
            </a:r>
            <a:r>
              <a:rPr lang="tr-TR" b="0" i="0" dirty="0" smtClean="0">
                <a:solidFill>
                  <a:srgbClr val="585858"/>
                </a:solidFill>
                <a:effectLst/>
                <a:latin typeface="times new roman" panose="02020603050405020304" pitchFamily="18" charset="0"/>
              </a:rPr>
              <a:t>(yıl), </a:t>
            </a:r>
            <a:r>
              <a:rPr lang="tr-TR" b="0" i="1" dirty="0" smtClean="0">
                <a:solidFill>
                  <a:srgbClr val="585858"/>
                </a:solidFill>
                <a:effectLst/>
                <a:latin typeface="times new roman" panose="02020603050405020304" pitchFamily="18" charset="0"/>
              </a:rPr>
              <a:t>üç beş</a:t>
            </a:r>
            <a:r>
              <a:rPr lang="tr-TR" b="0" i="0" dirty="0" smtClean="0">
                <a:solidFill>
                  <a:srgbClr val="585858"/>
                </a:solidFill>
                <a:effectLst/>
                <a:latin typeface="times new roman" panose="02020603050405020304" pitchFamily="18" charset="0"/>
              </a:rPr>
              <a:t> (kişi), </a:t>
            </a:r>
            <a:r>
              <a:rPr lang="tr-TR" b="0" i="1" dirty="0" smtClean="0">
                <a:solidFill>
                  <a:srgbClr val="585858"/>
                </a:solidFill>
                <a:effectLst/>
                <a:latin typeface="times new roman" panose="02020603050405020304" pitchFamily="18" charset="0"/>
              </a:rPr>
              <a:t>yüz yüz elli</a:t>
            </a:r>
            <a:r>
              <a:rPr lang="tr-TR" b="0" i="0" dirty="0" smtClean="0">
                <a:solidFill>
                  <a:srgbClr val="585858"/>
                </a:solidFill>
                <a:effectLst/>
                <a:latin typeface="times new roman" panose="02020603050405020304" pitchFamily="18" charset="0"/>
              </a:rPr>
              <a:t> (yıllık) vb.</a:t>
            </a:r>
          </a:p>
          <a:p>
            <a:pPr indent="252095" algn="just">
              <a:spcBef>
                <a:spcPts val="400"/>
              </a:spcBef>
            </a:pPr>
            <a:endParaRPr lang="tr-TR" b="0" i="0" dirty="0" smtClean="0">
              <a:solidFill>
                <a:srgbClr val="585858"/>
              </a:solidFill>
              <a:effectLst/>
              <a:latin typeface="arial" panose="020B0604020202020204" pitchFamily="34" charset="0"/>
            </a:endParaRPr>
          </a:p>
          <a:p>
            <a:pPr>
              <a:spcBef>
                <a:spcPts val="400"/>
              </a:spcBef>
            </a:pPr>
            <a:r>
              <a:rPr lang="tr-TR" b="0" i="0" dirty="0" smtClean="0">
                <a:solidFill>
                  <a:srgbClr val="585858"/>
                </a:solidFill>
                <a:effectLst/>
                <a:latin typeface="times new roman" panose="02020603050405020304" pitchFamily="18" charset="0"/>
              </a:rPr>
              <a:t>      bata çıka, çoluk çocuk, düşe kalka, eciş bücüş, eğri büğrü, enine bo­yuna, eski püskü, ev bark, konu komşu, pılı pırtı, salkım saçak, sere serpe, soy sop, süklüm püklüm, yana yakıla, yarım yamalak vb.</a:t>
            </a:r>
          </a:p>
          <a:p>
            <a:pPr>
              <a:spcBef>
                <a:spcPts val="400"/>
              </a:spcBef>
            </a:pPr>
            <a:endParaRPr lang="tr-TR" b="0" i="0" dirty="0" smtClean="0">
              <a:solidFill>
                <a:srgbClr val="585858"/>
              </a:solidFill>
              <a:effectLst/>
              <a:latin typeface="arial" panose="020B0604020202020204" pitchFamily="34" charset="0"/>
            </a:endParaRPr>
          </a:p>
          <a:p>
            <a:pPr indent="252095" algn="just">
              <a:spcBef>
                <a:spcPts val="400"/>
              </a:spcBef>
            </a:pPr>
            <a:r>
              <a:rPr lang="tr-TR" b="0" i="1" dirty="0" smtClean="0">
                <a:solidFill>
                  <a:srgbClr val="585858"/>
                </a:solidFill>
                <a:effectLst/>
                <a:latin typeface="times new roman" panose="02020603050405020304" pitchFamily="18" charset="0"/>
              </a:rPr>
              <a:t>m </a:t>
            </a:r>
            <a:r>
              <a:rPr lang="tr-TR" b="0" i="0" dirty="0" smtClean="0">
                <a:solidFill>
                  <a:srgbClr val="585858"/>
                </a:solidFill>
                <a:effectLst/>
                <a:latin typeface="times new roman" panose="02020603050405020304" pitchFamily="18" charset="0"/>
              </a:rPr>
              <a:t>ile yapılmış ikilemeler de ayrı yazılır:</a:t>
            </a:r>
            <a:r>
              <a:rPr lang="tr-TR" b="0" i="1" dirty="0" smtClean="0">
                <a:solidFill>
                  <a:srgbClr val="585858"/>
                </a:solidFill>
                <a:effectLst/>
                <a:latin typeface="times new roman" panose="02020603050405020304" pitchFamily="18" charset="0"/>
              </a:rPr>
              <a:t> at mat, çocuk </a:t>
            </a:r>
            <a:r>
              <a:rPr lang="tr-TR" b="0" i="1" dirty="0" err="1" smtClean="0">
                <a:solidFill>
                  <a:srgbClr val="585858"/>
                </a:solidFill>
                <a:effectLst/>
                <a:latin typeface="times new roman" panose="02020603050405020304" pitchFamily="18" charset="0"/>
              </a:rPr>
              <a:t>mocuk</a:t>
            </a:r>
            <a:r>
              <a:rPr lang="tr-TR" b="0" i="1" dirty="0" smtClean="0">
                <a:solidFill>
                  <a:srgbClr val="585858"/>
                </a:solidFill>
                <a:effectLst/>
                <a:latin typeface="times new roman" panose="02020603050405020304" pitchFamily="18" charset="0"/>
              </a:rPr>
              <a:t>, dolap </a:t>
            </a:r>
            <a:r>
              <a:rPr lang="tr-TR" b="0" i="1" dirty="0" err="1" smtClean="0">
                <a:solidFill>
                  <a:srgbClr val="585858"/>
                </a:solidFill>
                <a:effectLst/>
                <a:latin typeface="times new roman" panose="02020603050405020304" pitchFamily="18" charset="0"/>
              </a:rPr>
              <a:t>molap</a:t>
            </a:r>
            <a:r>
              <a:rPr lang="tr-TR" b="0" i="1" dirty="0" smtClean="0">
                <a:solidFill>
                  <a:srgbClr val="585858"/>
                </a:solidFill>
                <a:effectLst/>
                <a:latin typeface="times new roman" panose="02020603050405020304" pitchFamily="18" charset="0"/>
              </a:rPr>
              <a:t>, kapı </a:t>
            </a:r>
            <a:r>
              <a:rPr lang="tr-TR" b="0" i="1" dirty="0" err="1" smtClean="0">
                <a:solidFill>
                  <a:srgbClr val="585858"/>
                </a:solidFill>
                <a:effectLst/>
                <a:latin typeface="times new roman" panose="02020603050405020304" pitchFamily="18" charset="0"/>
              </a:rPr>
              <a:t>mapı</a:t>
            </a:r>
            <a:r>
              <a:rPr lang="tr-TR" b="0" i="1" dirty="0" smtClean="0">
                <a:solidFill>
                  <a:srgbClr val="585858"/>
                </a:solidFill>
                <a:effectLst/>
                <a:latin typeface="times new roman" panose="02020603050405020304" pitchFamily="18" charset="0"/>
              </a:rPr>
              <a:t>, kitap </a:t>
            </a:r>
            <a:r>
              <a:rPr lang="tr-TR" b="0" i="1" dirty="0" err="1" smtClean="0">
                <a:solidFill>
                  <a:srgbClr val="585858"/>
                </a:solidFill>
                <a:effectLst/>
                <a:latin typeface="times new roman" panose="02020603050405020304" pitchFamily="18" charset="0"/>
              </a:rPr>
              <a:t>mitap</a:t>
            </a:r>
            <a:r>
              <a:rPr lang="tr-TR" b="0" i="0" dirty="0" smtClean="0">
                <a:solidFill>
                  <a:srgbClr val="585858"/>
                </a:solidFill>
                <a:effectLst/>
                <a:latin typeface="times new roman" panose="02020603050405020304" pitchFamily="18" charset="0"/>
              </a:rPr>
              <a:t> vb.</a:t>
            </a:r>
          </a:p>
          <a:p>
            <a:pPr indent="252095" algn="just">
              <a:spcBef>
                <a:spcPts val="400"/>
              </a:spcBef>
            </a:pPr>
            <a:endParaRPr lang="tr-TR" b="0" i="0" dirty="0" smtClean="0">
              <a:solidFill>
                <a:srgbClr val="585858"/>
              </a:solidFill>
              <a:effectLst/>
              <a:latin typeface="arial" panose="020B0604020202020204" pitchFamily="34" charset="0"/>
            </a:endParaRPr>
          </a:p>
          <a:p>
            <a:pPr indent="252095" algn="just">
              <a:spcBef>
                <a:spcPts val="400"/>
              </a:spcBef>
            </a:pPr>
            <a:r>
              <a:rPr lang="tr-TR" b="0" i="0" dirty="0" smtClean="0">
                <a:solidFill>
                  <a:srgbClr val="585858"/>
                </a:solidFill>
                <a:effectLst/>
                <a:latin typeface="times new roman" panose="02020603050405020304" pitchFamily="18" charset="0"/>
              </a:rPr>
              <a:t>İsim durum ekleri ve iyelik ekiyle yapılan ikilemeler de ayrı yazılır: </a:t>
            </a:r>
            <a:r>
              <a:rPr lang="tr-TR" b="0" i="1" dirty="0" smtClean="0">
                <a:solidFill>
                  <a:srgbClr val="585858"/>
                </a:solidFill>
                <a:effectLst/>
                <a:latin typeface="times new roman" panose="02020603050405020304" pitchFamily="18" charset="0"/>
              </a:rPr>
              <a:t>baş başa, diz dize, el ele, göz göze, iç içe, omuz omuza, yan yana; baştan başa, daldan dala, elden ele, günden güne, içten içe, yıldan yıla; başa baş, bire bir</a:t>
            </a:r>
            <a:r>
              <a:rPr lang="tr-TR" b="0" i="1" dirty="0" smtClean="0">
                <a:solidFill>
                  <a:srgbClr val="0000FF"/>
                </a:solidFill>
                <a:effectLst/>
                <a:latin typeface="times new roman" panose="02020603050405020304" pitchFamily="18" charset="0"/>
              </a:rPr>
              <a:t> </a:t>
            </a:r>
            <a:r>
              <a:rPr lang="tr-TR" b="0" i="0" dirty="0" smtClean="0">
                <a:solidFill>
                  <a:srgbClr val="585858"/>
                </a:solidFill>
                <a:effectLst/>
                <a:latin typeface="times new roman" panose="02020603050405020304" pitchFamily="18" charset="0"/>
              </a:rPr>
              <a:t>(ölçü), </a:t>
            </a:r>
            <a:r>
              <a:rPr lang="tr-TR" b="0" i="1" dirty="0" smtClean="0">
                <a:solidFill>
                  <a:srgbClr val="585858"/>
                </a:solidFill>
                <a:effectLst/>
                <a:latin typeface="times new roman" panose="02020603050405020304" pitchFamily="18" charset="0"/>
              </a:rPr>
              <a:t>dişe diş, göze göz, teke tek; ardı ardına, boşu boşuna, günü gününe, peşi peşine, ucu ucuna</a:t>
            </a:r>
            <a:r>
              <a:rPr lang="tr-TR" b="0" i="0" dirty="0" smtClean="0">
                <a:solidFill>
                  <a:srgbClr val="585858"/>
                </a:solidFill>
                <a:effectLst/>
                <a:latin typeface="times new roman" panose="02020603050405020304" pitchFamily="18" charset="0"/>
              </a:rPr>
              <a:t> vb.</a:t>
            </a:r>
            <a:endParaRPr lang="tr-TR" b="0" i="0" dirty="0">
              <a:solidFill>
                <a:srgbClr val="585858"/>
              </a:solidFill>
              <a:effectLst/>
              <a:latin typeface="arial" panose="020B0604020202020204" pitchFamily="34" charset="0"/>
            </a:endParaRPr>
          </a:p>
        </p:txBody>
      </p:sp>
    </p:spTree>
    <p:extLst>
      <p:ext uri="{BB962C8B-B14F-4D97-AF65-F5344CB8AC3E}">
        <p14:creationId xmlns:p14="http://schemas.microsoft.com/office/powerpoint/2010/main" val="292040877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endParaRPr lang="tr-TR" dirty="0"/>
          </a:p>
        </p:txBody>
      </p:sp>
      <p:sp>
        <p:nvSpPr>
          <p:cNvPr id="2" name="Unvan 1"/>
          <p:cNvSpPr>
            <a:spLocks noGrp="1"/>
          </p:cNvSpPr>
          <p:nvPr>
            <p:ph type="title"/>
          </p:nvPr>
        </p:nvSpPr>
        <p:spPr/>
        <p:txBody>
          <a:bodyPr/>
          <a:lstStyle/>
          <a:p>
            <a:r>
              <a:rPr lang="tr-TR" dirty="0" smtClean="0">
                <a:solidFill>
                  <a:srgbClr val="FF0000"/>
                </a:solidFill>
              </a:rPr>
              <a:t>İKİNCİ HAFTA</a:t>
            </a:r>
            <a:endParaRPr lang="tr-TR" dirty="0">
              <a:solidFill>
                <a:srgbClr val="FF0000"/>
              </a:solidFill>
            </a:endParaRPr>
          </a:p>
        </p:txBody>
      </p:sp>
    </p:spTree>
    <p:extLst>
      <p:ext uri="{BB962C8B-B14F-4D97-AF65-F5344CB8AC3E}">
        <p14:creationId xmlns:p14="http://schemas.microsoft.com/office/powerpoint/2010/main" val="5015134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1861160" y="983734"/>
            <a:ext cx="4958740" cy="461665"/>
          </a:xfrm>
          <a:prstGeom prst="rect">
            <a:avLst/>
          </a:prstGeom>
        </p:spPr>
        <p:txBody>
          <a:bodyPr wrap="square">
            <a:spAutoFit/>
          </a:bodyPr>
          <a:lstStyle/>
          <a:p>
            <a:r>
              <a:rPr lang="tr-TR" sz="2400" b="1" i="0" dirty="0" smtClean="0">
                <a:solidFill>
                  <a:srgbClr val="2B537E"/>
                </a:solidFill>
                <a:effectLst/>
                <a:latin typeface="arial" panose="020B0604020202020204" pitchFamily="34" charset="0"/>
              </a:rPr>
              <a:t>Noktalama ve Diğer İşaretler</a:t>
            </a:r>
            <a:endParaRPr lang="tr-TR" sz="2400" dirty="0"/>
          </a:p>
        </p:txBody>
      </p:sp>
      <p:graphicFrame>
        <p:nvGraphicFramePr>
          <p:cNvPr id="4" name="Tablo 3"/>
          <p:cNvGraphicFramePr>
            <a:graphicFrameLocks noGrp="1"/>
          </p:cNvGraphicFramePr>
          <p:nvPr>
            <p:extLst>
              <p:ext uri="{D42A27DB-BD31-4B8C-83A1-F6EECF244321}">
                <p14:modId xmlns:p14="http://schemas.microsoft.com/office/powerpoint/2010/main" val="3681236969"/>
              </p:ext>
            </p:extLst>
          </p:nvPr>
        </p:nvGraphicFramePr>
        <p:xfrm>
          <a:off x="1861160" y="2044702"/>
          <a:ext cx="7130440" cy="4165600"/>
        </p:xfrm>
        <a:graphic>
          <a:graphicData uri="http://schemas.openxmlformats.org/drawingml/2006/table">
            <a:tbl>
              <a:tblPr/>
              <a:tblGrid>
                <a:gridCol w="1871492"/>
                <a:gridCol w="5258948"/>
              </a:tblGrid>
              <a:tr h="260350">
                <a:tc>
                  <a:txBody>
                    <a:bodyPr/>
                    <a:lstStyle/>
                    <a:p>
                      <a:pPr algn="just">
                        <a:spcBef>
                          <a:spcPts val="400"/>
                        </a:spcBef>
                      </a:pPr>
                      <a:r>
                        <a:rPr lang="tr-TR" sz="1200" dirty="0">
                          <a:effectLst/>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spcBef>
                          <a:spcPts val="400"/>
                        </a:spcBef>
                      </a:pPr>
                      <a:r>
                        <a:rPr lang="tr-TR" sz="1200">
                          <a:effectLst/>
                        </a:rPr>
                        <a:t>Nokta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60350">
                <a:tc>
                  <a:txBody>
                    <a:bodyPr/>
                    <a:lstStyle/>
                    <a:p>
                      <a:pPr algn="just">
                        <a:spcBef>
                          <a:spcPts val="400"/>
                        </a:spcBef>
                      </a:pPr>
                      <a:r>
                        <a:rPr lang="tr-TR" sz="1200">
                          <a:effectLst/>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spcBef>
                          <a:spcPts val="400"/>
                        </a:spcBef>
                      </a:pPr>
                      <a:r>
                        <a:rPr lang="tr-TR" sz="1200">
                          <a:effectLst/>
                        </a:rPr>
                        <a:t>Virgül</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60350">
                <a:tc>
                  <a:txBody>
                    <a:bodyPr/>
                    <a:lstStyle/>
                    <a:p>
                      <a:pPr algn="just">
                        <a:spcBef>
                          <a:spcPts val="400"/>
                        </a:spcBef>
                      </a:pPr>
                      <a:r>
                        <a:rPr lang="tr-TR" sz="1200">
                          <a:effectLst/>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spcBef>
                          <a:spcPts val="400"/>
                        </a:spcBef>
                      </a:pPr>
                      <a:r>
                        <a:rPr lang="tr-TR" sz="1200">
                          <a:effectLst/>
                        </a:rPr>
                        <a:t>Noktalı virgül</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60350">
                <a:tc>
                  <a:txBody>
                    <a:bodyPr/>
                    <a:lstStyle/>
                    <a:p>
                      <a:pPr algn="just">
                        <a:spcBef>
                          <a:spcPts val="400"/>
                        </a:spcBef>
                      </a:pPr>
                      <a:r>
                        <a:rPr lang="tr-TR" sz="1200">
                          <a:effectLst/>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spcBef>
                          <a:spcPts val="400"/>
                        </a:spcBef>
                      </a:pPr>
                      <a:r>
                        <a:rPr lang="tr-TR" sz="1200">
                          <a:effectLst/>
                        </a:rPr>
                        <a:t>Üç nokta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60350">
                <a:tc>
                  <a:txBody>
                    <a:bodyPr/>
                    <a:lstStyle/>
                    <a:p>
                      <a:pPr algn="just">
                        <a:spcBef>
                          <a:spcPts val="400"/>
                        </a:spcBef>
                      </a:pPr>
                      <a:r>
                        <a:rPr lang="tr-TR" sz="1200">
                          <a:effectLst/>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spcBef>
                          <a:spcPts val="400"/>
                        </a:spcBef>
                      </a:pPr>
                      <a:r>
                        <a:rPr lang="tr-TR" sz="1200">
                          <a:effectLst/>
                        </a:rPr>
                        <a:t>Soru</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60350">
                <a:tc>
                  <a:txBody>
                    <a:bodyPr/>
                    <a:lstStyle/>
                    <a:p>
                      <a:pPr algn="just">
                        <a:spcBef>
                          <a:spcPts val="400"/>
                        </a:spcBef>
                      </a:pPr>
                      <a:r>
                        <a:rPr lang="tr-TR" sz="1200">
                          <a:effectLst/>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spcBef>
                          <a:spcPts val="400"/>
                        </a:spcBef>
                      </a:pPr>
                      <a:r>
                        <a:rPr lang="tr-TR" sz="1200">
                          <a:effectLst/>
                        </a:rPr>
                        <a:t>Ünlem</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60350">
                <a:tc>
                  <a:txBody>
                    <a:bodyPr/>
                    <a:lstStyle/>
                    <a:p>
                      <a:pPr algn="just">
                        <a:spcBef>
                          <a:spcPts val="400"/>
                        </a:spcBef>
                      </a:pPr>
                      <a:r>
                        <a:rPr lang="tr-TR" sz="1200">
                          <a:effectLst/>
                          <a:latin typeface="TIMESCVR"/>
                        </a:rPr>
                        <a:t>–</a:t>
                      </a:r>
                      <a:endParaRPr lang="tr-TR" sz="1200">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spcBef>
                          <a:spcPts val="400"/>
                        </a:spcBef>
                      </a:pPr>
                      <a:r>
                        <a:rPr lang="tr-TR" sz="1200">
                          <a:effectLst/>
                        </a:rPr>
                        <a:t>Uzun çizgi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60350">
                <a:tc>
                  <a:txBody>
                    <a:bodyPr/>
                    <a:lstStyle/>
                    <a:p>
                      <a:pPr algn="just">
                        <a:spcBef>
                          <a:spcPts val="400"/>
                        </a:spcBef>
                      </a:pPr>
                      <a:r>
                        <a:rPr lang="tr-TR" sz="1200">
                          <a:effectLst/>
                        </a:rPr>
                        <a:t>‟</a:t>
                      </a:r>
                      <a:r>
                        <a:rPr lang="tr-TR" sz="1200">
                          <a:effectLst/>
                          <a:latin typeface="TIMESCVR"/>
                        </a:rPr>
                        <a:t> </a:t>
                      </a:r>
                      <a:r>
                        <a:rPr lang="tr-TR" sz="1200">
                          <a:effectLst/>
                        </a:rPr>
                        <a:t>ˮ</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spcBef>
                          <a:spcPts val="400"/>
                        </a:spcBef>
                      </a:pPr>
                      <a:r>
                        <a:rPr lang="tr-TR" sz="1200">
                          <a:effectLst/>
                        </a:rPr>
                        <a:t>Tırnak</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60350">
                <a:tc>
                  <a:txBody>
                    <a:bodyPr/>
                    <a:lstStyle/>
                    <a:p>
                      <a:pPr algn="just">
                        <a:spcBef>
                          <a:spcPts val="400"/>
                        </a:spcBef>
                      </a:pPr>
                      <a:r>
                        <a:rPr lang="tr-TR" sz="1200">
                          <a:effectLst/>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spcBef>
                          <a:spcPts val="400"/>
                        </a:spcBef>
                      </a:pPr>
                      <a:r>
                        <a:rPr lang="tr-TR" sz="1200">
                          <a:effectLst/>
                        </a:rPr>
                        <a:t>Tek tırnak</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60350">
                <a:tc>
                  <a:txBody>
                    <a:bodyPr/>
                    <a:lstStyle/>
                    <a:p>
                      <a:pPr algn="just">
                        <a:spcBef>
                          <a:spcPts val="400"/>
                        </a:spcBef>
                      </a:pPr>
                      <a:r>
                        <a:rPr lang="tr-TR" sz="1200">
                          <a:effectLst/>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spcBef>
                          <a:spcPts val="400"/>
                        </a:spcBef>
                      </a:pPr>
                      <a:r>
                        <a:rPr lang="tr-TR" sz="1200">
                          <a:effectLst/>
                        </a:rPr>
                        <a:t>Denden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60350">
                <a:tc>
                  <a:txBody>
                    <a:bodyPr/>
                    <a:lstStyle/>
                    <a:p>
                      <a:pPr algn="just">
                        <a:spcBef>
                          <a:spcPts val="400"/>
                        </a:spcBef>
                      </a:pPr>
                      <a:r>
                        <a:rPr lang="tr-TR" sz="1200">
                          <a:effectLst/>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spcBef>
                          <a:spcPts val="400"/>
                        </a:spcBef>
                      </a:pPr>
                      <a:r>
                        <a:rPr lang="tr-TR" sz="1200">
                          <a:effectLst/>
                        </a:rPr>
                        <a:t>Ayraç</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60350">
                <a:tc>
                  <a:txBody>
                    <a:bodyPr/>
                    <a:lstStyle/>
                    <a:p>
                      <a:pPr algn="just">
                        <a:spcBef>
                          <a:spcPts val="400"/>
                        </a:spcBef>
                      </a:pPr>
                      <a:r>
                        <a:rPr lang="tr-TR" sz="1200">
                          <a:effectLst/>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spcBef>
                          <a:spcPts val="400"/>
                        </a:spcBef>
                      </a:pPr>
                      <a:r>
                        <a:rPr lang="tr-TR" sz="1200">
                          <a:effectLst/>
                        </a:rPr>
                        <a:t>Köşeli ayraç</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60350">
                <a:tc>
                  <a:txBody>
                    <a:bodyPr/>
                    <a:lstStyle/>
                    <a:p>
                      <a:pPr algn="just">
                        <a:spcBef>
                          <a:spcPts val="400"/>
                        </a:spcBef>
                      </a:pPr>
                      <a:r>
                        <a:rPr lang="tr-TR" sz="1200">
                          <a:effectLst/>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spcBef>
                          <a:spcPts val="400"/>
                        </a:spcBef>
                      </a:pPr>
                      <a:r>
                        <a:rPr lang="tr-TR" sz="1200">
                          <a:effectLst/>
                        </a:rPr>
                        <a:t>Kaşlı ayraç</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60350">
                <a:tc>
                  <a:txBody>
                    <a:bodyPr/>
                    <a:lstStyle/>
                    <a:p>
                      <a:pPr algn="just">
                        <a:spcBef>
                          <a:spcPts val="400"/>
                        </a:spcBef>
                      </a:pPr>
                      <a:r>
                        <a:rPr lang="tr-TR" sz="1200">
                          <a:effectLst/>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spcBef>
                          <a:spcPts val="400"/>
                        </a:spcBef>
                      </a:pPr>
                      <a:r>
                        <a:rPr lang="tr-TR" sz="1200">
                          <a:effectLst/>
                        </a:rPr>
                        <a:t>Kesme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60350">
                <a:tc>
                  <a:txBody>
                    <a:bodyPr/>
                    <a:lstStyle/>
                    <a:p>
                      <a:pPr algn="just">
                        <a:spcBef>
                          <a:spcPts val="400"/>
                        </a:spcBef>
                      </a:pPr>
                      <a:r>
                        <a:rPr lang="tr-TR" sz="1200">
                          <a:effectLst/>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spcBef>
                          <a:spcPts val="400"/>
                        </a:spcBef>
                      </a:pPr>
                      <a:r>
                        <a:rPr lang="tr-TR" sz="1200">
                          <a:effectLst/>
                        </a:rPr>
                        <a:t>Düzeltme (şapka) işareti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60350">
                <a:tc>
                  <a:txBody>
                    <a:bodyPr/>
                    <a:lstStyle/>
                    <a:p>
                      <a:pPr algn="just">
                        <a:spcBef>
                          <a:spcPts val="400"/>
                        </a:spcBef>
                      </a:pPr>
                      <a:r>
                        <a:rPr lang="tr-TR" sz="1200">
                          <a:effectLst/>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spcBef>
                          <a:spcPts val="400"/>
                        </a:spcBef>
                      </a:pPr>
                      <a:r>
                        <a:rPr lang="tr-TR" sz="1200" dirty="0">
                          <a:effectLst/>
                        </a:rPr>
                        <a:t>Toplama işareti, artı</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bl>
          </a:graphicData>
        </a:graphic>
      </p:graphicFrame>
    </p:spTree>
    <p:extLst>
      <p:ext uri="{BB962C8B-B14F-4D97-AF65-F5344CB8AC3E}">
        <p14:creationId xmlns:p14="http://schemas.microsoft.com/office/powerpoint/2010/main" val="365774880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1292180" y="1854559"/>
            <a:ext cx="10105623" cy="4196020"/>
          </a:xfrm>
          <a:prstGeom prst="rect">
            <a:avLst/>
          </a:prstGeom>
        </p:spPr>
        <p:txBody>
          <a:bodyPr wrap="square">
            <a:spAutoFit/>
          </a:bodyPr>
          <a:lstStyle/>
          <a:p>
            <a:pPr indent="252095" algn="just">
              <a:spcBef>
                <a:spcPts val="400"/>
              </a:spcBef>
            </a:pPr>
            <a:r>
              <a:rPr lang="tr-TR" sz="1600" b="1" dirty="0">
                <a:solidFill>
                  <a:srgbClr val="585858"/>
                </a:solidFill>
                <a:latin typeface="times new roman" panose="02020603050405020304" pitchFamily="18" charset="0"/>
              </a:rPr>
              <a:t>2. </a:t>
            </a:r>
            <a:r>
              <a:rPr lang="tr-TR" sz="1600" dirty="0">
                <a:solidFill>
                  <a:srgbClr val="585858"/>
                </a:solidFill>
                <a:latin typeface="times new roman" panose="02020603050405020304" pitchFamily="18" charset="0"/>
              </a:rPr>
              <a:t>Birleşme sırasında kelimelerinden hiçbiri veya ikinci kelimesi anlam değişikliğine uğ­ramayan birleşik kelimeler ayrı yazılır.</a:t>
            </a:r>
          </a:p>
          <a:p>
            <a:pPr indent="252095" algn="just">
              <a:spcBef>
                <a:spcPts val="400"/>
              </a:spcBef>
            </a:pPr>
            <a:endParaRPr lang="tr-TR" sz="1600" dirty="0">
              <a:solidFill>
                <a:srgbClr val="585858"/>
              </a:solidFill>
              <a:latin typeface="arial" panose="020B0604020202020204" pitchFamily="34" charset="0"/>
            </a:endParaRPr>
          </a:p>
          <a:p>
            <a:pPr indent="252095" algn="just">
              <a:spcBef>
                <a:spcPts val="400"/>
              </a:spcBef>
            </a:pPr>
            <a:r>
              <a:rPr lang="tr-TR" sz="1600" b="1" dirty="0">
                <a:solidFill>
                  <a:srgbClr val="585858"/>
                </a:solidFill>
                <a:latin typeface="times new roman" panose="02020603050405020304" pitchFamily="18" charset="0"/>
              </a:rPr>
              <a:t>a. </a:t>
            </a:r>
            <a:r>
              <a:rPr lang="tr-TR" sz="1600" dirty="0">
                <a:solidFill>
                  <a:srgbClr val="585858"/>
                </a:solidFill>
                <a:latin typeface="times new roman" panose="02020603050405020304" pitchFamily="18" charset="0"/>
              </a:rPr>
              <a:t>Hayvan türlerinden birinin adıyla kurulanlar:</a:t>
            </a:r>
            <a:endParaRPr lang="tr-TR" sz="1600" dirty="0">
              <a:solidFill>
                <a:srgbClr val="585858"/>
              </a:solidFill>
              <a:latin typeface="arial" panose="020B0604020202020204" pitchFamily="34" charset="0"/>
            </a:endParaRPr>
          </a:p>
          <a:p>
            <a:pPr indent="252095" algn="just">
              <a:spcBef>
                <a:spcPts val="400"/>
              </a:spcBef>
            </a:pPr>
            <a:r>
              <a:rPr lang="tr-TR" sz="1600" i="1" dirty="0">
                <a:solidFill>
                  <a:srgbClr val="585858"/>
                </a:solidFill>
                <a:latin typeface="times new roman" panose="02020603050405020304" pitchFamily="18" charset="0"/>
              </a:rPr>
              <a:t>ada balığı, ateş balığı, dil balığı, fulya balığı, kedi balığı, kılıç balığı, köpek balığı, ton balığı, yılan balığı; acı balık, bıyıklı balık, dikenli balık</a:t>
            </a:r>
            <a:r>
              <a:rPr lang="tr-TR" sz="1600" dirty="0">
                <a:solidFill>
                  <a:srgbClr val="585858"/>
                </a:solidFill>
                <a:latin typeface="times new roman" panose="02020603050405020304" pitchFamily="18" charset="0"/>
              </a:rPr>
              <a:t> vb.</a:t>
            </a:r>
            <a:endParaRPr lang="tr-TR" sz="1600" dirty="0">
              <a:solidFill>
                <a:srgbClr val="585858"/>
              </a:solidFill>
              <a:latin typeface="arial" panose="020B0604020202020204" pitchFamily="34" charset="0"/>
            </a:endParaRPr>
          </a:p>
          <a:p>
            <a:pPr indent="252095" algn="just">
              <a:spcBef>
                <a:spcPts val="400"/>
              </a:spcBef>
            </a:pPr>
            <a:r>
              <a:rPr lang="tr-TR" sz="1600" i="1" dirty="0">
                <a:solidFill>
                  <a:srgbClr val="585858"/>
                </a:solidFill>
                <a:latin typeface="times new roman" panose="02020603050405020304" pitchFamily="18" charset="0"/>
              </a:rPr>
              <a:t>ardıç kuşu, arı kuşu, çalı kuşu, deve kuşu, muhabbet kuşu, saka kuşu, tarla kuşu, yağmur kuşu; alıcı kuş, boğmaklı kuş, makaralı kuş</a:t>
            </a:r>
            <a:r>
              <a:rPr lang="tr-TR" sz="1600" dirty="0">
                <a:solidFill>
                  <a:srgbClr val="585858"/>
                </a:solidFill>
                <a:latin typeface="times new roman" panose="02020603050405020304" pitchFamily="18" charset="0"/>
              </a:rPr>
              <a:t> vb.</a:t>
            </a:r>
            <a:endParaRPr lang="tr-TR" sz="1600" dirty="0">
              <a:solidFill>
                <a:srgbClr val="585858"/>
              </a:solidFill>
              <a:latin typeface="arial" panose="020B0604020202020204" pitchFamily="34" charset="0"/>
            </a:endParaRPr>
          </a:p>
          <a:p>
            <a:pPr indent="252095" algn="just">
              <a:spcBef>
                <a:spcPts val="400"/>
              </a:spcBef>
            </a:pPr>
            <a:r>
              <a:rPr lang="tr-TR" sz="1600" i="1" dirty="0">
                <a:solidFill>
                  <a:srgbClr val="585858"/>
                </a:solidFill>
                <a:latin typeface="times new roman" panose="02020603050405020304" pitchFamily="18" charset="0"/>
              </a:rPr>
              <a:t>ağustos böceği, ateş böceği, cırcır böceği, hamam böceği, ipek böceği, uçuç böceği, uğur böceği; ağılı bö­cek, çalgıcı böcek, sümüklü böcek</a:t>
            </a:r>
            <a:r>
              <a:rPr lang="tr-TR" sz="1600" dirty="0">
                <a:solidFill>
                  <a:srgbClr val="585858"/>
                </a:solidFill>
                <a:latin typeface="times new roman" panose="02020603050405020304" pitchFamily="18" charset="0"/>
              </a:rPr>
              <a:t> vb.</a:t>
            </a:r>
            <a:endParaRPr lang="tr-TR" sz="1600" dirty="0">
              <a:solidFill>
                <a:srgbClr val="585858"/>
              </a:solidFill>
              <a:latin typeface="arial" panose="020B0604020202020204" pitchFamily="34" charset="0"/>
            </a:endParaRPr>
          </a:p>
          <a:p>
            <a:pPr indent="252095" algn="just">
              <a:spcBef>
                <a:spcPts val="400"/>
              </a:spcBef>
            </a:pPr>
            <a:r>
              <a:rPr lang="tr-TR" sz="1600" i="1" dirty="0">
                <a:solidFill>
                  <a:srgbClr val="585858"/>
                </a:solidFill>
                <a:latin typeface="times new roman" panose="02020603050405020304" pitchFamily="18" charset="0"/>
              </a:rPr>
              <a:t>at sineği, et sineği, meyve sineği, sığır sineği, su sineği, uyuz sineği</a:t>
            </a:r>
            <a:r>
              <a:rPr lang="tr-TR" sz="1600" dirty="0">
                <a:solidFill>
                  <a:srgbClr val="585858"/>
                </a:solidFill>
                <a:latin typeface="times new roman" panose="02020603050405020304" pitchFamily="18" charset="0"/>
              </a:rPr>
              <a:t> vb.</a:t>
            </a:r>
          </a:p>
          <a:p>
            <a:pPr indent="252095" algn="just">
              <a:spcBef>
                <a:spcPts val="400"/>
              </a:spcBef>
            </a:pPr>
            <a:endParaRPr lang="tr-TR" sz="1600" dirty="0">
              <a:solidFill>
                <a:srgbClr val="585858"/>
              </a:solidFill>
              <a:latin typeface="arial" panose="020B0604020202020204" pitchFamily="34" charset="0"/>
            </a:endParaRPr>
          </a:p>
          <a:p>
            <a:pPr indent="252095" algn="just">
              <a:spcBef>
                <a:spcPts val="400"/>
              </a:spcBef>
            </a:pPr>
            <a:r>
              <a:rPr lang="tr-TR" sz="1600" i="1" dirty="0">
                <a:solidFill>
                  <a:srgbClr val="585858"/>
                </a:solidFill>
                <a:latin typeface="times new roman" panose="02020603050405020304" pitchFamily="18" charset="0"/>
              </a:rPr>
              <a:t>deniz yılanı, ok yılanı, su yılanı; Ankara keçisi, dağ keçisi, yaban keçisi; fındık faresi, tarla faresi; dağ sıçanı, tarla sıçanı; Beç tavuğu, dağ tavuğu; ada tavşanı, yaban tav­şanı; kaya örümceği, şeytan örümceği; bal arısı, yaprak arısı; Pekin ördeği, deniz ördeği; Ankara kedisi, bozkır kedisi; Afrika domuzu, yer domuzu</a:t>
            </a:r>
            <a:r>
              <a:rPr lang="tr-TR" sz="1600" dirty="0">
                <a:solidFill>
                  <a:srgbClr val="585858"/>
                </a:solidFill>
                <a:latin typeface="times new roman" panose="02020603050405020304" pitchFamily="18" charset="0"/>
              </a:rPr>
              <a:t> vb.</a:t>
            </a:r>
            <a:endParaRPr lang="tr-TR" sz="1600" dirty="0">
              <a:solidFill>
                <a:srgbClr val="585858"/>
              </a:solidFill>
              <a:latin typeface="arial" panose="020B0604020202020204" pitchFamily="34"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15151" y="1120463"/>
            <a:ext cx="7540625" cy="7340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1749623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4251019462"/>
              </p:ext>
            </p:extLst>
          </p:nvPr>
        </p:nvGraphicFramePr>
        <p:xfrm>
          <a:off x="1543685" y="863594"/>
          <a:ext cx="4704715" cy="5194297"/>
        </p:xfrm>
        <a:graphic>
          <a:graphicData uri="http://schemas.openxmlformats.org/drawingml/2006/table">
            <a:tbl>
              <a:tblPr/>
              <a:tblGrid>
                <a:gridCol w="1234823"/>
                <a:gridCol w="3469892"/>
              </a:tblGrid>
              <a:tr h="225839">
                <a:tc>
                  <a:txBody>
                    <a:bodyPr/>
                    <a:lstStyle/>
                    <a:p>
                      <a:pPr algn="just">
                        <a:spcBef>
                          <a:spcPts val="400"/>
                        </a:spcBef>
                      </a:pPr>
                      <a:r>
                        <a:rPr lang="tr-TR" sz="1200" dirty="0">
                          <a:effectLst/>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just">
                        <a:spcBef>
                          <a:spcPts val="400"/>
                        </a:spcBef>
                      </a:pPr>
                      <a:r>
                        <a:rPr lang="tr-TR" sz="1200">
                          <a:effectLst/>
                        </a:rPr>
                        <a:t>Çıkarma işareti, eksi, kısa çizgi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r>
              <a:tr h="225839">
                <a:tc>
                  <a:txBody>
                    <a:bodyPr/>
                    <a:lstStyle/>
                    <a:p>
                      <a:pPr algn="just">
                        <a:spcBef>
                          <a:spcPts val="400"/>
                        </a:spcBef>
                      </a:pPr>
                      <a:r>
                        <a:rPr lang="tr-TR" sz="1200">
                          <a:effectLst/>
                        </a:rPr>
                        <a:t>x ve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spcBef>
                          <a:spcPts val="400"/>
                        </a:spcBef>
                      </a:pPr>
                      <a:r>
                        <a:rPr lang="tr-TR" sz="1200">
                          <a:effectLst/>
                        </a:rPr>
                        <a:t>Çarpma işareti, çarpı</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25839">
                <a:tc>
                  <a:txBody>
                    <a:bodyPr/>
                    <a:lstStyle/>
                    <a:p>
                      <a:pPr algn="just">
                        <a:spcBef>
                          <a:spcPts val="400"/>
                        </a:spcBef>
                      </a:pPr>
                      <a:r>
                        <a:rPr lang="tr-TR" sz="1200">
                          <a:effectLst/>
                        </a:rPr>
                        <a:t>÷ ve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spcBef>
                          <a:spcPts val="400"/>
                        </a:spcBef>
                      </a:pPr>
                      <a:r>
                        <a:rPr lang="tr-TR" sz="1200">
                          <a:effectLst/>
                        </a:rPr>
                        <a:t>Bölme işareti, bölü</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25839">
                <a:tc>
                  <a:txBody>
                    <a:bodyPr/>
                    <a:lstStyle/>
                    <a:p>
                      <a:pPr algn="just">
                        <a:spcBef>
                          <a:spcPts val="400"/>
                        </a:spcBef>
                      </a:pPr>
                      <a:r>
                        <a:rPr lang="tr-TR" sz="1200">
                          <a:effectLst/>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spcBef>
                          <a:spcPts val="400"/>
                        </a:spcBef>
                      </a:pPr>
                      <a:r>
                        <a:rPr lang="tr-TR" sz="1200">
                          <a:effectLst/>
                        </a:rPr>
                        <a:t>Bölme işareti, bölü, eğik çizgi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25839">
                <a:tc>
                  <a:txBody>
                    <a:bodyPr/>
                    <a:lstStyle/>
                    <a:p>
                      <a:pPr algn="just">
                        <a:spcBef>
                          <a:spcPts val="400"/>
                        </a:spcBef>
                      </a:pPr>
                      <a:r>
                        <a:rPr lang="tr-TR" sz="1200">
                          <a:effectLst/>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spcBef>
                          <a:spcPts val="400"/>
                        </a:spcBef>
                      </a:pPr>
                      <a:r>
                        <a:rPr lang="tr-TR" sz="1200">
                          <a:effectLst/>
                        </a:rPr>
                        <a:t>Ters eğik çizgi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25839">
                <a:tc>
                  <a:txBody>
                    <a:bodyPr/>
                    <a:lstStyle/>
                    <a:p>
                      <a:pPr algn="just">
                        <a:spcBef>
                          <a:spcPts val="400"/>
                        </a:spcBef>
                      </a:pPr>
                      <a:r>
                        <a:rPr lang="tr-TR" sz="1200">
                          <a:effectLst/>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spcBef>
                          <a:spcPts val="400"/>
                        </a:spcBef>
                      </a:pPr>
                      <a:r>
                        <a:rPr lang="tr-TR" sz="1200">
                          <a:effectLst/>
                        </a:rPr>
                        <a:t>Bölme, bölü, iki nokta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25839">
                <a:tc>
                  <a:txBody>
                    <a:bodyPr/>
                    <a:lstStyle/>
                    <a:p>
                      <a:pPr algn="just">
                        <a:spcBef>
                          <a:spcPts val="400"/>
                        </a:spcBef>
                      </a:pPr>
                      <a:r>
                        <a:rPr lang="tr-TR" sz="1200">
                          <a:effectLst/>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spcBef>
                          <a:spcPts val="400"/>
                        </a:spcBef>
                      </a:pPr>
                      <a:r>
                        <a:rPr lang="tr-TR" sz="1200">
                          <a:effectLst/>
                        </a:rPr>
                        <a:t>Karekök</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25839">
                <a:tc>
                  <a:txBody>
                    <a:bodyPr/>
                    <a:lstStyle/>
                    <a:p>
                      <a:pPr algn="just">
                        <a:spcBef>
                          <a:spcPts val="400"/>
                        </a:spcBef>
                      </a:pPr>
                      <a:r>
                        <a:rPr lang="tr-TR" sz="1200">
                          <a:effectLst/>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spcBef>
                          <a:spcPts val="400"/>
                        </a:spcBef>
                      </a:pPr>
                      <a:r>
                        <a:rPr lang="tr-TR" sz="1200">
                          <a:effectLst/>
                        </a:rPr>
                        <a:t>Eşitlik, eşit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25839">
                <a:tc>
                  <a:txBody>
                    <a:bodyPr/>
                    <a:lstStyle/>
                    <a:p>
                      <a:pPr algn="just">
                        <a:spcBef>
                          <a:spcPts val="400"/>
                        </a:spcBef>
                      </a:pPr>
                      <a:r>
                        <a:rPr lang="tr-TR" sz="1200">
                          <a:effectLst/>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spcBef>
                          <a:spcPts val="400"/>
                        </a:spcBef>
                      </a:pPr>
                      <a:r>
                        <a:rPr lang="tr-TR" sz="1200">
                          <a:effectLst/>
                        </a:rPr>
                        <a:t>Eşitsizlik, eşit değil</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25839">
                <a:tc>
                  <a:txBody>
                    <a:bodyPr/>
                    <a:lstStyle/>
                    <a:p>
                      <a:pPr algn="just">
                        <a:spcBef>
                          <a:spcPts val="400"/>
                        </a:spcBef>
                      </a:pPr>
                      <a:r>
                        <a:rPr lang="tr-TR" sz="1200">
                          <a:effectLst/>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spcBef>
                          <a:spcPts val="400"/>
                        </a:spcBef>
                      </a:pPr>
                      <a:r>
                        <a:rPr lang="tr-TR" sz="1200" dirty="0">
                          <a:effectLst/>
                        </a:rPr>
                        <a:t>Yaklaşık olarak eşit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25839">
                <a:tc>
                  <a:txBody>
                    <a:bodyPr/>
                    <a:lstStyle/>
                    <a:p>
                      <a:pPr algn="just">
                        <a:spcBef>
                          <a:spcPts val="400"/>
                        </a:spcBef>
                      </a:pPr>
                      <a:r>
                        <a:rPr lang="tr-TR" sz="1200">
                          <a:effectLst/>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spcBef>
                          <a:spcPts val="400"/>
                        </a:spcBef>
                      </a:pPr>
                      <a:r>
                        <a:rPr lang="tr-TR" sz="1200">
                          <a:effectLst/>
                        </a:rPr>
                        <a:t>Eksiği veya fazlası</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25839">
                <a:tc>
                  <a:txBody>
                    <a:bodyPr/>
                    <a:lstStyle/>
                    <a:p>
                      <a:pPr algn="just">
                        <a:spcBef>
                          <a:spcPts val="400"/>
                        </a:spcBef>
                      </a:pPr>
                      <a:r>
                        <a:rPr lang="tr-TR" sz="1200">
                          <a:effectLst/>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spcBef>
                          <a:spcPts val="400"/>
                        </a:spcBef>
                      </a:pPr>
                      <a:r>
                        <a:rPr lang="tr-TR" sz="1200">
                          <a:effectLst/>
                        </a:rPr>
                        <a:t>Yüzde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25839">
                <a:tc>
                  <a:txBody>
                    <a:bodyPr/>
                    <a:lstStyle/>
                    <a:p>
                      <a:pPr algn="just">
                        <a:spcBef>
                          <a:spcPts val="400"/>
                        </a:spcBef>
                      </a:pPr>
                      <a:r>
                        <a:rPr lang="tr-TR" sz="1200">
                          <a:effectLst/>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spcBef>
                          <a:spcPts val="400"/>
                        </a:spcBef>
                      </a:pPr>
                      <a:r>
                        <a:rPr lang="tr-TR" sz="1200">
                          <a:effectLst/>
                        </a:rPr>
                        <a:t>Binde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25839">
                <a:tc>
                  <a:txBody>
                    <a:bodyPr/>
                    <a:lstStyle/>
                    <a:p>
                      <a:pPr algn="just">
                        <a:spcBef>
                          <a:spcPts val="400"/>
                        </a:spcBef>
                      </a:pPr>
                      <a:r>
                        <a:rPr lang="tr-TR" sz="1200">
                          <a:effectLst/>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spcBef>
                          <a:spcPts val="400"/>
                        </a:spcBef>
                      </a:pPr>
                      <a:r>
                        <a:rPr lang="tr-TR" sz="1200">
                          <a:effectLst/>
                        </a:rPr>
                        <a:t>Üs, dakika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25839">
                <a:tc>
                  <a:txBody>
                    <a:bodyPr/>
                    <a:lstStyle/>
                    <a:p>
                      <a:pPr algn="just">
                        <a:spcBef>
                          <a:spcPts val="400"/>
                        </a:spcBef>
                      </a:pPr>
                      <a:r>
                        <a:rPr lang="tr-TR" sz="1200">
                          <a:effectLst/>
                        </a:rPr>
                        <a:t>§ ve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spcBef>
                          <a:spcPts val="400"/>
                        </a:spcBef>
                      </a:pPr>
                      <a:r>
                        <a:rPr lang="tr-TR" sz="1200">
                          <a:effectLst/>
                        </a:rPr>
                        <a:t>Paragraf</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25839">
                <a:tc>
                  <a:txBody>
                    <a:bodyPr/>
                    <a:lstStyle/>
                    <a:p>
                      <a:pPr algn="just">
                        <a:spcBef>
                          <a:spcPts val="400"/>
                        </a:spcBef>
                      </a:pPr>
                      <a:r>
                        <a:rPr lang="tr-TR" sz="1200">
                          <a:effectLst/>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spcBef>
                          <a:spcPts val="400"/>
                        </a:spcBef>
                      </a:pPr>
                      <a:r>
                        <a:rPr lang="tr-TR" sz="1200">
                          <a:effectLst/>
                        </a:rPr>
                        <a:t>Yazının arkası var, çeviriniz</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25839">
                <a:tc>
                  <a:txBody>
                    <a:bodyPr/>
                    <a:lstStyle/>
                    <a:p>
                      <a:pPr algn="just">
                        <a:spcBef>
                          <a:spcPts val="400"/>
                        </a:spcBef>
                      </a:pPr>
                      <a:r>
                        <a:rPr lang="tr-TR" sz="1200">
                          <a:effectLst/>
                        </a:rPr>
                        <a:t>./ ve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spcBef>
                          <a:spcPts val="400"/>
                        </a:spcBef>
                      </a:pPr>
                      <a:r>
                        <a:rPr lang="tr-TR" sz="1200">
                          <a:effectLst/>
                        </a:rPr>
                        <a:t>Son sayfa, bitti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25839">
                <a:tc>
                  <a:txBody>
                    <a:bodyPr/>
                    <a:lstStyle/>
                    <a:p>
                      <a:pPr algn="just">
                        <a:spcBef>
                          <a:spcPts val="400"/>
                        </a:spcBef>
                      </a:pPr>
                      <a:r>
                        <a:rPr lang="tr-TR" sz="1200">
                          <a:effectLst/>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spcBef>
                          <a:spcPts val="400"/>
                        </a:spcBef>
                      </a:pPr>
                      <a:r>
                        <a:rPr lang="tr-TR" sz="1200">
                          <a:effectLst/>
                        </a:rPr>
                        <a:t>Kelimeden sonra dipnot; kelimeden önce varsayım</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25839">
                <a:tc>
                  <a:txBody>
                    <a:bodyPr/>
                    <a:lstStyle/>
                    <a:p>
                      <a:pPr algn="just">
                        <a:spcBef>
                          <a:spcPts val="400"/>
                        </a:spcBef>
                      </a:pPr>
                      <a:r>
                        <a:rPr lang="tr-TR" sz="1200" baseline="30000">
                          <a:effectLst/>
                        </a:rPr>
                        <a:t>o</a:t>
                      </a:r>
                      <a:endParaRPr lang="tr-TR" sz="1200">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spcBef>
                          <a:spcPts val="400"/>
                        </a:spcBef>
                      </a:pPr>
                      <a:r>
                        <a:rPr lang="tr-TR" sz="1200">
                          <a:effectLst/>
                        </a:rPr>
                        <a:t>Derece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25839">
                <a:tc>
                  <a:txBody>
                    <a:bodyPr/>
                    <a:lstStyle/>
                    <a:p>
                      <a:pPr algn="just">
                        <a:spcBef>
                          <a:spcPts val="400"/>
                        </a:spcBef>
                      </a:pPr>
                      <a:r>
                        <a:rPr lang="tr-TR" sz="1200">
                          <a:effectLst/>
                        </a:rPr>
                        <a:t>=&gt;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spcBef>
                          <a:spcPts val="400"/>
                        </a:spcBef>
                      </a:pPr>
                      <a:r>
                        <a:rPr lang="tr-TR" sz="1200">
                          <a:effectLst/>
                        </a:rPr>
                        <a:t>Devam</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25839">
                <a:tc>
                  <a:txBody>
                    <a:bodyPr/>
                    <a:lstStyle/>
                    <a:p>
                      <a:pPr algn="just">
                        <a:spcBef>
                          <a:spcPts val="400"/>
                        </a:spcBef>
                      </a:pPr>
                      <a:r>
                        <a:rPr lang="tr-TR" sz="1200">
                          <a:effectLst/>
                          <a:latin typeface="TIMESCVR"/>
                        </a:rPr>
                        <a:t>Œ</a:t>
                      </a:r>
                      <a:endParaRPr lang="tr-TR" sz="1200">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spcBef>
                          <a:spcPts val="400"/>
                        </a:spcBef>
                      </a:pPr>
                      <a:r>
                        <a:rPr lang="tr-TR" sz="1200">
                          <a:effectLst/>
                        </a:rPr>
                        <a:t>Devam; gönderme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25839">
                <a:tc>
                  <a:txBody>
                    <a:bodyPr/>
                    <a:lstStyle/>
                    <a:p>
                      <a:pPr algn="just">
                        <a:spcBef>
                          <a:spcPts val="400"/>
                        </a:spcBef>
                      </a:pPr>
                      <a:r>
                        <a:rPr lang="tr-TR" sz="1200">
                          <a:effectLst/>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spcBef>
                          <a:spcPts val="400"/>
                        </a:spcBef>
                      </a:pPr>
                      <a:r>
                        <a:rPr lang="tr-TR" sz="1200" spc="-25">
                          <a:effectLst/>
                        </a:rPr>
                        <a:t>Benzerlik, yaklaşıklık, denklik</a:t>
                      </a:r>
                      <a:endParaRPr lang="tr-TR" sz="1200">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25839">
                <a:tc>
                  <a:txBody>
                    <a:bodyPr/>
                    <a:lstStyle/>
                    <a:p>
                      <a:pPr algn="just">
                        <a:spcBef>
                          <a:spcPts val="400"/>
                        </a:spcBef>
                      </a:pPr>
                      <a:r>
                        <a:rPr lang="tr-TR" sz="1200">
                          <a:effectLst/>
                        </a:rPr>
                        <a:t>&gt;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spcBef>
                          <a:spcPts val="400"/>
                        </a:spcBef>
                      </a:pPr>
                      <a:r>
                        <a:rPr lang="tr-TR" sz="1200" dirty="0">
                          <a:effectLst/>
                        </a:rPr>
                        <a:t>Büyüktür; dil bilgisinde çıkma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bl>
          </a:graphicData>
        </a:graphic>
      </p:graphicFrame>
      <p:graphicFrame>
        <p:nvGraphicFramePr>
          <p:cNvPr id="4" name="Tablo 3"/>
          <p:cNvGraphicFramePr>
            <a:graphicFrameLocks noGrp="1"/>
          </p:cNvGraphicFramePr>
          <p:nvPr>
            <p:extLst>
              <p:ext uri="{D42A27DB-BD31-4B8C-83A1-F6EECF244321}">
                <p14:modId xmlns:p14="http://schemas.microsoft.com/office/powerpoint/2010/main" val="3881448311"/>
              </p:ext>
            </p:extLst>
          </p:nvPr>
        </p:nvGraphicFramePr>
        <p:xfrm>
          <a:off x="6433185" y="1041401"/>
          <a:ext cx="4100830" cy="2413002"/>
        </p:xfrm>
        <a:graphic>
          <a:graphicData uri="http://schemas.openxmlformats.org/drawingml/2006/table">
            <a:tbl>
              <a:tblPr/>
              <a:tblGrid>
                <a:gridCol w="1076325"/>
                <a:gridCol w="3024505"/>
              </a:tblGrid>
              <a:tr h="274205">
                <a:tc>
                  <a:txBody>
                    <a:bodyPr/>
                    <a:lstStyle/>
                    <a:p>
                      <a:pPr algn="just">
                        <a:spcBef>
                          <a:spcPts val="400"/>
                        </a:spcBef>
                      </a:pPr>
                      <a:r>
                        <a:rPr lang="tr-TR" sz="1200" dirty="0">
                          <a:effectLst/>
                        </a:rPr>
                        <a:t>&lt;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just">
                        <a:spcBef>
                          <a:spcPts val="400"/>
                        </a:spcBef>
                      </a:pPr>
                      <a:r>
                        <a:rPr lang="tr-TR" sz="1200">
                          <a:effectLst/>
                        </a:rPr>
                        <a:t>Küçüktür; dil bilgisinde gelişme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r>
              <a:tr h="274205">
                <a:tc>
                  <a:txBody>
                    <a:bodyPr/>
                    <a:lstStyle/>
                    <a:p>
                      <a:pPr algn="just">
                        <a:spcBef>
                          <a:spcPts val="400"/>
                        </a:spcBef>
                      </a:pPr>
                      <a:r>
                        <a:rPr lang="tr-TR" sz="1200">
                          <a:effectLst/>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spcBef>
                          <a:spcPts val="400"/>
                        </a:spcBef>
                      </a:pPr>
                      <a:r>
                        <a:rPr lang="tr-TR" sz="1200">
                          <a:effectLst/>
                        </a:rPr>
                        <a:t>Bölüm sonu işareti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493567">
                <a:tc>
                  <a:txBody>
                    <a:bodyPr/>
                    <a:lstStyle/>
                    <a:p>
                      <a:pPr algn="just">
                        <a:spcBef>
                          <a:spcPts val="400"/>
                        </a:spcBef>
                      </a:pPr>
                      <a:endParaRPr lang="tr-TR" sz="1200">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spcBef>
                          <a:spcPts val="400"/>
                        </a:spcBef>
                      </a:pPr>
                      <a:r>
                        <a:rPr lang="tr-TR" sz="1200">
                          <a:effectLst/>
                        </a:rPr>
                        <a:t>Türk lirası</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74205">
                <a:tc>
                  <a:txBody>
                    <a:bodyPr/>
                    <a:lstStyle/>
                    <a:p>
                      <a:pPr algn="just">
                        <a:spcBef>
                          <a:spcPts val="400"/>
                        </a:spcBef>
                      </a:pPr>
                      <a:r>
                        <a:rPr lang="tr-TR" sz="1200">
                          <a:effectLst/>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spcBef>
                          <a:spcPts val="400"/>
                        </a:spcBef>
                      </a:pPr>
                      <a:r>
                        <a:rPr lang="tr-TR" sz="1200">
                          <a:effectLst/>
                        </a:rPr>
                        <a:t>Dolar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74205">
                <a:tc>
                  <a:txBody>
                    <a:bodyPr/>
                    <a:lstStyle/>
                    <a:p>
                      <a:pPr algn="just">
                        <a:spcBef>
                          <a:spcPts val="400"/>
                        </a:spcBef>
                      </a:pPr>
                      <a:r>
                        <a:rPr lang="tr-TR" sz="1200">
                          <a:effectLst/>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spcBef>
                          <a:spcPts val="400"/>
                        </a:spcBef>
                      </a:pPr>
                      <a:r>
                        <a:rPr lang="tr-TR" sz="1200">
                          <a:effectLst/>
                        </a:rPr>
                        <a:t>Avro</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74205">
                <a:tc>
                  <a:txBody>
                    <a:bodyPr/>
                    <a:lstStyle/>
                    <a:p>
                      <a:pPr algn="just">
                        <a:spcBef>
                          <a:spcPts val="400"/>
                        </a:spcBef>
                      </a:pPr>
                      <a:r>
                        <a:rPr lang="tr-TR" sz="1200">
                          <a:effectLst/>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spcBef>
                          <a:spcPts val="400"/>
                        </a:spcBef>
                      </a:pPr>
                      <a:r>
                        <a:rPr lang="tr-TR" sz="1200">
                          <a:effectLst/>
                        </a:rPr>
                        <a:t>Kuyruklu 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74205">
                <a:tc>
                  <a:txBody>
                    <a:bodyPr/>
                    <a:lstStyle/>
                    <a:p>
                      <a:pPr algn="just">
                        <a:lnSpc>
                          <a:spcPts val="1200"/>
                        </a:lnSpc>
                        <a:spcBef>
                          <a:spcPts val="400"/>
                        </a:spcBef>
                      </a:pPr>
                      <a:r>
                        <a:rPr lang="tr-TR" sz="1200">
                          <a:effectLst/>
                          <a:latin typeface="Symbol" panose="05050102010706020507" pitchFamily="18" charset="2"/>
                        </a:rPr>
                        <a:t>Ó</a:t>
                      </a:r>
                      <a:endParaRPr lang="tr-TR" sz="1200">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ts val="1200"/>
                        </a:lnSpc>
                        <a:spcBef>
                          <a:spcPts val="400"/>
                        </a:spcBef>
                      </a:pPr>
                      <a:r>
                        <a:rPr lang="tr-TR" sz="1200">
                          <a:effectLst/>
                        </a:rPr>
                        <a:t>Telif hakkına sahip (copyright)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74205">
                <a:tc>
                  <a:txBody>
                    <a:bodyPr/>
                    <a:lstStyle/>
                    <a:p>
                      <a:pPr algn="just">
                        <a:lnSpc>
                          <a:spcPts val="1200"/>
                        </a:lnSpc>
                        <a:spcBef>
                          <a:spcPts val="400"/>
                        </a:spcBef>
                      </a:pPr>
                      <a:r>
                        <a:rPr lang="tr-TR" sz="1200">
                          <a:effectLst/>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ts val="1200"/>
                        </a:lnSpc>
                        <a:spcBef>
                          <a:spcPts val="400"/>
                        </a:spcBef>
                      </a:pPr>
                      <a:r>
                        <a:rPr lang="tr-TR" sz="1200" dirty="0">
                          <a:effectLst/>
                        </a:rPr>
                        <a:t>Telif hakkı alınmış (</a:t>
                      </a:r>
                      <a:r>
                        <a:rPr lang="tr-TR" sz="1200" dirty="0" err="1">
                          <a:effectLst/>
                        </a:rPr>
                        <a:t>registered</a:t>
                      </a:r>
                      <a:r>
                        <a:rPr lang="tr-TR" sz="1200" dirty="0">
                          <a:effectLst/>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bl>
          </a:graphicData>
        </a:graphic>
      </p:graphicFrame>
      <p:pic>
        <p:nvPicPr>
          <p:cNvPr id="5121" name="Picture 1" descr="tl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34150" y="1701144"/>
            <a:ext cx="85725" cy="188515"/>
          </a:xfrm>
          <a:prstGeom prst="rect">
            <a:avLst/>
          </a:prstGeom>
          <a:noFill/>
          <a:extLst>
            <a:ext uri="{909E8E84-426E-40DD-AFC4-6F175D3DCCD1}">
              <a14:hiddenFill xmlns:a14="http://schemas.microsoft.com/office/drawing/2010/main">
                <a:solidFill>
                  <a:srgbClr val="FFFFFF"/>
                </a:solidFill>
              </a14:hiddenFill>
            </a:ext>
          </a:extLst>
        </p:spPr>
      </p:pic>
      <p:sp>
        <p:nvSpPr>
          <p:cNvPr id="5" name="Dikdörtgen 4"/>
          <p:cNvSpPr/>
          <p:nvPr/>
        </p:nvSpPr>
        <p:spPr>
          <a:xfrm>
            <a:off x="1609824" y="299186"/>
            <a:ext cx="3696272" cy="523220"/>
          </a:xfrm>
          <a:prstGeom prst="rect">
            <a:avLst/>
          </a:prstGeom>
        </p:spPr>
        <p:txBody>
          <a:bodyPr wrap="square">
            <a:spAutoFit/>
          </a:bodyPr>
          <a:lstStyle/>
          <a:p>
            <a:r>
              <a:rPr lang="tr-TR" sz="2800" b="1" i="0" dirty="0" smtClean="0">
                <a:solidFill>
                  <a:srgbClr val="2B537E"/>
                </a:solidFill>
                <a:effectLst/>
                <a:latin typeface="arial" panose="020B0604020202020204" pitchFamily="34" charset="0"/>
              </a:rPr>
              <a:t>Kısaltmalar Dizini</a:t>
            </a:r>
            <a:endParaRPr lang="tr-TR" sz="2800" dirty="0"/>
          </a:p>
        </p:txBody>
      </p:sp>
    </p:spTree>
    <p:extLst>
      <p:ext uri="{BB962C8B-B14F-4D97-AF65-F5344CB8AC3E}">
        <p14:creationId xmlns:p14="http://schemas.microsoft.com/office/powerpoint/2010/main" val="361011483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1481389" y="546926"/>
            <a:ext cx="4446828" cy="523220"/>
          </a:xfrm>
          <a:prstGeom prst="rect">
            <a:avLst/>
          </a:prstGeom>
        </p:spPr>
        <p:txBody>
          <a:bodyPr wrap="square">
            <a:spAutoFit/>
          </a:bodyPr>
          <a:lstStyle/>
          <a:p>
            <a:r>
              <a:rPr lang="tr-TR" sz="2800" b="1" i="0" dirty="0" smtClean="0">
                <a:solidFill>
                  <a:srgbClr val="2B537E"/>
                </a:solidFill>
                <a:effectLst/>
                <a:latin typeface="arial" panose="020B0604020202020204" pitchFamily="34" charset="0"/>
              </a:rPr>
              <a:t>Alıntı Kelimelerin Yazılışı</a:t>
            </a:r>
            <a:endParaRPr lang="tr-TR" sz="2800" dirty="0"/>
          </a:p>
        </p:txBody>
      </p:sp>
      <p:sp>
        <p:nvSpPr>
          <p:cNvPr id="5" name="Dikdörtgen 4"/>
          <p:cNvSpPr/>
          <p:nvPr/>
        </p:nvSpPr>
        <p:spPr>
          <a:xfrm>
            <a:off x="1481389" y="1084224"/>
            <a:ext cx="9761867" cy="5037276"/>
          </a:xfrm>
          <a:prstGeom prst="rect">
            <a:avLst/>
          </a:prstGeom>
        </p:spPr>
        <p:txBody>
          <a:bodyPr wrap="square">
            <a:spAutoFit/>
          </a:bodyPr>
          <a:lstStyle/>
          <a:p>
            <a:pPr indent="252095" algn="just">
              <a:spcBef>
                <a:spcPts val="400"/>
              </a:spcBef>
            </a:pPr>
            <a:r>
              <a:rPr lang="tr-TR" sz="1600" b="0" i="0" dirty="0" smtClean="0">
                <a:solidFill>
                  <a:srgbClr val="585858"/>
                </a:solidFill>
                <a:effectLst/>
                <a:latin typeface="times new roman" panose="02020603050405020304" pitchFamily="18" charset="0"/>
              </a:rPr>
              <a:t>Alıntı kelimelerin yazılışlarıyla ilgili bazı noktalar aşa­ğıda gösterilmiştir:</a:t>
            </a:r>
            <a:endParaRPr lang="tr-TR" sz="1600" b="0" i="0" dirty="0" smtClean="0">
              <a:solidFill>
                <a:srgbClr val="585858"/>
              </a:solidFill>
              <a:effectLst/>
              <a:latin typeface="arial" panose="020B0604020202020204" pitchFamily="34" charset="0"/>
            </a:endParaRPr>
          </a:p>
          <a:p>
            <a:pPr indent="252095" algn="just">
              <a:spcBef>
                <a:spcPts val="400"/>
              </a:spcBef>
            </a:pPr>
            <a:r>
              <a:rPr lang="tr-TR" sz="1600" b="1" i="0" dirty="0" smtClean="0">
                <a:solidFill>
                  <a:srgbClr val="585858"/>
                </a:solidFill>
                <a:effectLst/>
                <a:latin typeface="times new roman" panose="02020603050405020304" pitchFamily="18" charset="0"/>
              </a:rPr>
              <a:t>1. </a:t>
            </a:r>
            <a:r>
              <a:rPr lang="tr-TR" sz="1600" b="0" i="0" dirty="0" smtClean="0">
                <a:solidFill>
                  <a:srgbClr val="585858"/>
                </a:solidFill>
                <a:effectLst/>
                <a:latin typeface="times new roman" panose="02020603050405020304" pitchFamily="18" charset="0"/>
              </a:rPr>
              <a:t>Çift ünsüz harfle başlayan Batı kökenli alıntılar, ünsüzler arasına ünlü konulmadan yazılır: </a:t>
            </a:r>
            <a:r>
              <a:rPr lang="tr-TR" sz="1600" b="0" i="1" dirty="0" smtClean="0">
                <a:solidFill>
                  <a:srgbClr val="585858"/>
                </a:solidFill>
                <a:effectLst/>
                <a:latin typeface="times new roman" panose="02020603050405020304" pitchFamily="18" charset="0"/>
              </a:rPr>
              <a:t>francala, gram, gramer, gramofon, grup, Hristiyan, kral, kredi, kritik, plan, pratik, problem, profesör, program, proje, propaganda, pro­tein, prova, psikoloji, slogan, snop, spiker, spor, staj, stil, stüdyo, trafik, tren, triptik</a:t>
            </a:r>
            <a:r>
              <a:rPr lang="tr-TR" sz="1600" b="0" i="0" dirty="0" smtClean="0">
                <a:solidFill>
                  <a:srgbClr val="585858"/>
                </a:solidFill>
                <a:effectLst/>
                <a:latin typeface="times new roman" panose="02020603050405020304" pitchFamily="18" charset="0"/>
              </a:rPr>
              <a:t> vb.</a:t>
            </a:r>
            <a:endParaRPr lang="tr-TR" sz="1600" b="0" i="0" dirty="0" smtClean="0">
              <a:solidFill>
                <a:srgbClr val="585858"/>
              </a:solidFill>
              <a:effectLst/>
              <a:latin typeface="arial" panose="020B0604020202020204" pitchFamily="34" charset="0"/>
            </a:endParaRPr>
          </a:p>
          <a:p>
            <a:pPr indent="252095" algn="just">
              <a:spcBef>
                <a:spcPts val="400"/>
              </a:spcBef>
            </a:pPr>
            <a:r>
              <a:rPr lang="tr-TR" sz="1600" b="0" i="0" dirty="0" smtClean="0">
                <a:solidFill>
                  <a:srgbClr val="585858"/>
                </a:solidFill>
                <a:effectLst/>
                <a:latin typeface="times new roman" panose="02020603050405020304" pitchFamily="18" charset="0"/>
              </a:rPr>
              <a:t>Bu tür birkaç alıntıda, söz başında veya iki ünsüz arasında bir ünlü türemiştir. Bu ünlü söylenişte de yazılışta da gösterilir:</a:t>
            </a:r>
            <a:r>
              <a:rPr lang="tr-TR" sz="1600" b="0" i="1" dirty="0" smtClean="0">
                <a:solidFill>
                  <a:srgbClr val="585858"/>
                </a:solidFill>
                <a:effectLst/>
                <a:latin typeface="times new roman" panose="02020603050405020304" pitchFamily="18" charset="0"/>
              </a:rPr>
              <a:t> iskar­pin, iskele, iskelet, istasyon, istatistik, kulüp</a:t>
            </a:r>
            <a:r>
              <a:rPr lang="tr-TR" sz="1600" b="0" i="0" dirty="0" smtClean="0">
                <a:solidFill>
                  <a:srgbClr val="585858"/>
                </a:solidFill>
                <a:effectLst/>
                <a:latin typeface="times new roman" panose="02020603050405020304" pitchFamily="18" charset="0"/>
              </a:rPr>
              <a:t> vb.</a:t>
            </a:r>
          </a:p>
          <a:p>
            <a:pPr indent="252095" algn="just">
              <a:spcBef>
                <a:spcPts val="400"/>
              </a:spcBef>
            </a:pPr>
            <a:endParaRPr lang="tr-TR" sz="1600" b="0" i="0" dirty="0" smtClean="0">
              <a:solidFill>
                <a:srgbClr val="585858"/>
              </a:solidFill>
              <a:effectLst/>
              <a:latin typeface="arial" panose="020B0604020202020204" pitchFamily="34" charset="0"/>
            </a:endParaRPr>
          </a:p>
          <a:p>
            <a:pPr indent="252095" algn="just">
              <a:spcBef>
                <a:spcPts val="400"/>
              </a:spcBef>
            </a:pPr>
            <a:r>
              <a:rPr lang="tr-TR" sz="1600" b="1" i="0" dirty="0" smtClean="0">
                <a:solidFill>
                  <a:srgbClr val="585858"/>
                </a:solidFill>
                <a:effectLst/>
                <a:latin typeface="times new roman" panose="02020603050405020304" pitchFamily="18" charset="0"/>
              </a:rPr>
              <a:t>2. </a:t>
            </a:r>
            <a:r>
              <a:rPr lang="tr-TR" sz="1600" b="0" i="0" dirty="0" smtClean="0">
                <a:solidFill>
                  <a:srgbClr val="585858"/>
                </a:solidFill>
                <a:effectLst/>
                <a:latin typeface="times new roman" panose="02020603050405020304" pitchFamily="18" charset="0"/>
              </a:rPr>
              <a:t>İçinde yan yana iki veya daha fazla ünsüz bulunan Batı kökenli alıntılar, ünsüzler arasına ünlü konmadan yazılır: </a:t>
            </a:r>
            <a:r>
              <a:rPr lang="tr-TR" sz="1600" b="0" i="1" dirty="0" smtClean="0">
                <a:solidFill>
                  <a:srgbClr val="585858"/>
                </a:solidFill>
                <a:effectLst/>
                <a:latin typeface="times new roman" panose="02020603050405020304" pitchFamily="18" charset="0"/>
              </a:rPr>
              <a:t>alafranga, apartman, biyografi, elektrik, gangster, kilogram, orkestra, paragraf, tel­graf</a:t>
            </a:r>
            <a:r>
              <a:rPr lang="tr-TR" sz="1600" b="0" i="0" dirty="0" smtClean="0">
                <a:solidFill>
                  <a:srgbClr val="585858"/>
                </a:solidFill>
                <a:effectLst/>
                <a:latin typeface="times new roman" panose="02020603050405020304" pitchFamily="18" charset="0"/>
              </a:rPr>
              <a:t> vb.</a:t>
            </a:r>
          </a:p>
          <a:p>
            <a:pPr indent="252095" algn="just">
              <a:spcBef>
                <a:spcPts val="400"/>
              </a:spcBef>
            </a:pPr>
            <a:endParaRPr lang="tr-TR" sz="1600" b="0" i="0" dirty="0" smtClean="0">
              <a:solidFill>
                <a:srgbClr val="585858"/>
              </a:solidFill>
              <a:effectLst/>
              <a:latin typeface="arial" panose="020B0604020202020204" pitchFamily="34" charset="0"/>
            </a:endParaRPr>
          </a:p>
          <a:p>
            <a:pPr indent="252095" algn="just">
              <a:spcBef>
                <a:spcPts val="400"/>
              </a:spcBef>
            </a:pPr>
            <a:r>
              <a:rPr lang="tr-TR" sz="1600" b="1" i="0" dirty="0" smtClean="0">
                <a:solidFill>
                  <a:srgbClr val="585858"/>
                </a:solidFill>
                <a:effectLst/>
                <a:latin typeface="times new roman" panose="02020603050405020304" pitchFamily="18" charset="0"/>
              </a:rPr>
              <a:t>3. </a:t>
            </a:r>
            <a:r>
              <a:rPr lang="tr-TR" sz="1600" b="0" i="0" dirty="0" smtClean="0">
                <a:solidFill>
                  <a:srgbClr val="585858"/>
                </a:solidFill>
                <a:effectLst/>
                <a:latin typeface="times new roman" panose="02020603050405020304" pitchFamily="18" charset="0"/>
              </a:rPr>
              <a:t>İki ünsüzle biten Batı kökenli alıntılar, ünsüzler arasına ünlü konmadan yazılır: </a:t>
            </a:r>
            <a:r>
              <a:rPr lang="tr-TR" sz="1600" b="0" i="1" dirty="0" smtClean="0">
                <a:solidFill>
                  <a:srgbClr val="585858"/>
                </a:solidFill>
                <a:effectLst/>
                <a:latin typeface="times new roman" panose="02020603050405020304" pitchFamily="18" charset="0"/>
              </a:rPr>
              <a:t>film, form, lüks, modern, natürmort, psikiyatr, seks, slayt, teyp</a:t>
            </a:r>
            <a:r>
              <a:rPr lang="tr-TR" sz="1600" b="0" i="0" dirty="0" smtClean="0">
                <a:solidFill>
                  <a:srgbClr val="585858"/>
                </a:solidFill>
                <a:effectLst/>
                <a:latin typeface="times new roman" panose="02020603050405020304" pitchFamily="18" charset="0"/>
              </a:rPr>
              <a:t> vb.</a:t>
            </a:r>
          </a:p>
          <a:p>
            <a:pPr indent="252095" algn="just">
              <a:spcBef>
                <a:spcPts val="400"/>
              </a:spcBef>
            </a:pPr>
            <a:endParaRPr lang="tr-TR" sz="1600" b="0" i="0" dirty="0" smtClean="0">
              <a:solidFill>
                <a:srgbClr val="585858"/>
              </a:solidFill>
              <a:effectLst/>
              <a:latin typeface="arial" panose="020B0604020202020204" pitchFamily="34" charset="0"/>
            </a:endParaRPr>
          </a:p>
          <a:p>
            <a:pPr indent="252095" algn="just">
              <a:spcBef>
                <a:spcPts val="400"/>
              </a:spcBef>
            </a:pPr>
            <a:r>
              <a:rPr lang="tr-TR" sz="1600" b="1" i="0" dirty="0" smtClean="0">
                <a:solidFill>
                  <a:srgbClr val="585858"/>
                </a:solidFill>
                <a:effectLst/>
                <a:latin typeface="times new roman" panose="02020603050405020304" pitchFamily="18" charset="0"/>
              </a:rPr>
              <a:t>4. </a:t>
            </a:r>
            <a:r>
              <a:rPr lang="tr-TR" sz="1600" b="0" i="0" dirty="0" smtClean="0">
                <a:solidFill>
                  <a:srgbClr val="585858"/>
                </a:solidFill>
                <a:effectLst/>
                <a:latin typeface="times new roman" panose="02020603050405020304" pitchFamily="18" charset="0"/>
              </a:rPr>
              <a:t>Batı kökenli alıntıların içindeki ve sonundaki </a:t>
            </a:r>
            <a:r>
              <a:rPr lang="tr-TR" sz="1600" b="0" i="1" dirty="0" smtClean="0">
                <a:solidFill>
                  <a:srgbClr val="585858"/>
                </a:solidFill>
                <a:effectLst/>
                <a:latin typeface="times new roman" panose="02020603050405020304" pitchFamily="18" charset="0"/>
              </a:rPr>
              <a:t>g</a:t>
            </a:r>
            <a:r>
              <a:rPr lang="tr-TR" sz="1600" b="0" i="0" dirty="0" smtClean="0">
                <a:solidFill>
                  <a:srgbClr val="585858"/>
                </a:solidFill>
                <a:effectLst/>
                <a:latin typeface="times new roman" panose="02020603050405020304" pitchFamily="18" charset="0"/>
              </a:rPr>
              <a:t> ünsüzleri olduğu gibi korunur: </a:t>
            </a:r>
            <a:r>
              <a:rPr lang="tr-TR" sz="1600" b="0" i="1" dirty="0" smtClean="0">
                <a:solidFill>
                  <a:srgbClr val="585858"/>
                </a:solidFill>
                <a:effectLst/>
                <a:latin typeface="times new roman" panose="02020603050405020304" pitchFamily="18" charset="0"/>
              </a:rPr>
              <a:t>biyografi, diyagram, dogma, magma, monografi, paragraf, program; arkeolog, demagog, diyalog, filolog, jeolog, katalog, monolog, psikolog, ürolog</a:t>
            </a:r>
            <a:r>
              <a:rPr lang="tr-TR" sz="1600" b="0" i="0" dirty="0" smtClean="0">
                <a:solidFill>
                  <a:srgbClr val="585858"/>
                </a:solidFill>
                <a:effectLst/>
                <a:latin typeface="times new roman" panose="02020603050405020304" pitchFamily="18" charset="0"/>
              </a:rPr>
              <a:t> vb.</a:t>
            </a:r>
          </a:p>
          <a:p>
            <a:pPr indent="252095" algn="just">
              <a:spcBef>
                <a:spcPts val="400"/>
              </a:spcBef>
            </a:pPr>
            <a:endParaRPr lang="tr-TR" sz="1600" b="0" i="0" dirty="0" smtClean="0">
              <a:solidFill>
                <a:srgbClr val="585858"/>
              </a:solidFill>
              <a:effectLst/>
              <a:latin typeface="arial" panose="020B0604020202020204" pitchFamily="34" charset="0"/>
            </a:endParaRPr>
          </a:p>
          <a:p>
            <a:pPr indent="252095" algn="just">
              <a:spcBef>
                <a:spcPts val="400"/>
              </a:spcBef>
            </a:pPr>
            <a:r>
              <a:rPr lang="tr-TR" sz="1600" b="0" i="0" dirty="0" smtClean="0">
                <a:solidFill>
                  <a:srgbClr val="585858"/>
                </a:solidFill>
                <a:effectLst/>
                <a:latin typeface="times new roman" panose="02020603050405020304" pitchFamily="18" charset="0"/>
              </a:rPr>
              <a:t>Ancak </a:t>
            </a:r>
            <a:r>
              <a:rPr lang="tr-TR" sz="1600" b="0" i="1" dirty="0" smtClean="0">
                <a:solidFill>
                  <a:srgbClr val="585858"/>
                </a:solidFill>
                <a:effectLst/>
                <a:latin typeface="times new roman" panose="02020603050405020304" pitchFamily="18" charset="0"/>
              </a:rPr>
              <a:t>fotoğraf</a:t>
            </a:r>
            <a:r>
              <a:rPr lang="tr-TR" sz="1600" b="0" i="0" dirty="0" smtClean="0">
                <a:solidFill>
                  <a:srgbClr val="585858"/>
                </a:solidFill>
                <a:effectLst/>
                <a:latin typeface="times new roman" panose="02020603050405020304" pitchFamily="18" charset="0"/>
              </a:rPr>
              <a:t> ve </a:t>
            </a:r>
            <a:r>
              <a:rPr lang="tr-TR" sz="1600" b="0" i="1" dirty="0" smtClean="0">
                <a:solidFill>
                  <a:srgbClr val="585858"/>
                </a:solidFill>
                <a:effectLst/>
                <a:latin typeface="times new roman" panose="02020603050405020304" pitchFamily="18" charset="0"/>
              </a:rPr>
              <a:t>topoğraf</a:t>
            </a:r>
            <a:r>
              <a:rPr lang="tr-TR" sz="1600" b="0" i="0" dirty="0" smtClean="0">
                <a:solidFill>
                  <a:srgbClr val="585858"/>
                </a:solidFill>
                <a:effectLst/>
                <a:latin typeface="times new roman" panose="02020603050405020304" pitchFamily="18" charset="0"/>
              </a:rPr>
              <a:t> kelimelerinde </a:t>
            </a:r>
            <a:r>
              <a:rPr lang="tr-TR" sz="1600" b="0" i="1" dirty="0" smtClean="0">
                <a:solidFill>
                  <a:srgbClr val="585858"/>
                </a:solidFill>
                <a:effectLst/>
                <a:latin typeface="times new roman" panose="02020603050405020304" pitchFamily="18" charset="0"/>
              </a:rPr>
              <a:t>g’</a:t>
            </a:r>
            <a:r>
              <a:rPr lang="tr-TR" sz="1600" b="0" i="0" dirty="0" smtClean="0">
                <a:solidFill>
                  <a:srgbClr val="585858"/>
                </a:solidFill>
                <a:effectLst/>
                <a:latin typeface="times new roman" panose="02020603050405020304" pitchFamily="18" charset="0"/>
              </a:rPr>
              <a:t>ler, </a:t>
            </a:r>
            <a:r>
              <a:rPr lang="tr-TR" sz="1600" b="0" i="1" dirty="0" smtClean="0">
                <a:solidFill>
                  <a:srgbClr val="585858"/>
                </a:solidFill>
                <a:effectLst/>
                <a:latin typeface="times new roman" panose="02020603050405020304" pitchFamily="18" charset="0"/>
              </a:rPr>
              <a:t>ğ</a:t>
            </a:r>
            <a:r>
              <a:rPr lang="tr-TR" sz="1600" b="0" i="0" dirty="0" smtClean="0">
                <a:solidFill>
                  <a:srgbClr val="585858"/>
                </a:solidFill>
                <a:effectLst/>
                <a:latin typeface="times new roman" panose="02020603050405020304" pitchFamily="18" charset="0"/>
              </a:rPr>
              <a:t>’ye döner.</a:t>
            </a:r>
            <a:endParaRPr lang="tr-TR" sz="1600" b="0" i="0" dirty="0">
              <a:solidFill>
                <a:srgbClr val="585858"/>
              </a:solidFill>
              <a:effectLst/>
              <a:latin typeface="arial" panose="020B0604020202020204" pitchFamily="34" charset="0"/>
            </a:endParaRPr>
          </a:p>
        </p:txBody>
      </p:sp>
    </p:spTree>
    <p:extLst>
      <p:ext uri="{BB962C8B-B14F-4D97-AF65-F5344CB8AC3E}">
        <p14:creationId xmlns:p14="http://schemas.microsoft.com/office/powerpoint/2010/main" val="329799166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1523998" y="1682110"/>
            <a:ext cx="9461679" cy="3877985"/>
          </a:xfrm>
          <a:prstGeom prst="rect">
            <a:avLst/>
          </a:prstGeom>
        </p:spPr>
        <p:txBody>
          <a:bodyPr wrap="square">
            <a:spAutoFit/>
          </a:bodyPr>
          <a:lstStyle/>
          <a:p>
            <a:pPr indent="252095" algn="just">
              <a:spcBef>
                <a:spcPts val="600"/>
              </a:spcBef>
            </a:pPr>
            <a:r>
              <a:rPr lang="tr-TR" b="0" i="0" dirty="0" smtClean="0">
                <a:solidFill>
                  <a:srgbClr val="585858"/>
                </a:solidFill>
                <a:effectLst/>
                <a:latin typeface="times new roman" panose="02020603050405020304" pitchFamily="18" charset="0"/>
              </a:rPr>
              <a:t>Aşağıdaki durumlarda Batı kökenli kelimeler özgün biçimleri ile ya­zılırlar:</a:t>
            </a:r>
            <a:endParaRPr lang="tr-TR" b="0" i="0" dirty="0" smtClean="0">
              <a:solidFill>
                <a:srgbClr val="585858"/>
              </a:solidFill>
              <a:effectLst/>
              <a:latin typeface="arial" panose="020B0604020202020204" pitchFamily="34" charset="0"/>
            </a:endParaRPr>
          </a:p>
          <a:p>
            <a:pPr indent="252095" algn="just">
              <a:spcBef>
                <a:spcPts val="600"/>
              </a:spcBef>
            </a:pPr>
            <a:r>
              <a:rPr lang="tr-TR" b="1" i="0" dirty="0" smtClean="0">
                <a:solidFill>
                  <a:srgbClr val="585858"/>
                </a:solidFill>
                <a:effectLst/>
                <a:latin typeface="times new roman" panose="02020603050405020304" pitchFamily="18" charset="0"/>
              </a:rPr>
              <a:t>1. </a:t>
            </a:r>
            <a:r>
              <a:rPr lang="tr-TR" b="0" i="0" dirty="0" smtClean="0">
                <a:solidFill>
                  <a:srgbClr val="585858"/>
                </a:solidFill>
                <a:effectLst/>
                <a:latin typeface="times new roman" panose="02020603050405020304" pitchFamily="18" charset="0"/>
              </a:rPr>
              <a:t>Bilim, sanat ve uzmanlık dallarında kullanılan bazı terimler: </a:t>
            </a:r>
            <a:r>
              <a:rPr lang="tr-TR" b="0" i="1" dirty="0" smtClean="0">
                <a:solidFill>
                  <a:srgbClr val="585858"/>
                </a:solidFill>
                <a:effectLst/>
                <a:latin typeface="times new roman" panose="02020603050405020304" pitchFamily="18" charset="0"/>
              </a:rPr>
              <a:t>andante </a:t>
            </a:r>
            <a:r>
              <a:rPr lang="tr-TR" b="0" i="0" dirty="0" smtClean="0">
                <a:solidFill>
                  <a:srgbClr val="585858"/>
                </a:solidFill>
                <a:effectLst/>
                <a:latin typeface="times new roman" panose="02020603050405020304" pitchFamily="18" charset="0"/>
              </a:rPr>
              <a:t>(müzik)</a:t>
            </a:r>
            <a:r>
              <a:rPr lang="tr-TR" b="0" i="1" dirty="0" smtClean="0">
                <a:solidFill>
                  <a:srgbClr val="585858"/>
                </a:solidFill>
                <a:effectLst/>
                <a:latin typeface="times new roman" panose="02020603050405020304" pitchFamily="18" charset="0"/>
              </a:rPr>
              <a:t>, </a:t>
            </a:r>
            <a:r>
              <a:rPr lang="tr-TR" b="0" i="1" dirty="0" err="1" smtClean="0">
                <a:solidFill>
                  <a:srgbClr val="585858"/>
                </a:solidFill>
                <a:effectLst/>
                <a:latin typeface="times new roman" panose="02020603050405020304" pitchFamily="18" charset="0"/>
              </a:rPr>
              <a:t>cuprum</a:t>
            </a:r>
            <a:r>
              <a:rPr lang="tr-TR" b="0" i="1" dirty="0" smtClean="0">
                <a:solidFill>
                  <a:srgbClr val="585858"/>
                </a:solidFill>
                <a:effectLst/>
                <a:latin typeface="times new roman" panose="02020603050405020304" pitchFamily="18" charset="0"/>
              </a:rPr>
              <a:t> </a:t>
            </a:r>
            <a:r>
              <a:rPr lang="tr-TR" b="0" i="0" dirty="0" smtClean="0">
                <a:solidFill>
                  <a:srgbClr val="585858"/>
                </a:solidFill>
                <a:effectLst/>
                <a:latin typeface="times new roman" panose="02020603050405020304" pitchFamily="18" charset="0"/>
              </a:rPr>
              <a:t>(kimya)</a:t>
            </a:r>
            <a:r>
              <a:rPr lang="tr-TR" b="0" i="1" dirty="0" smtClean="0">
                <a:solidFill>
                  <a:srgbClr val="585858"/>
                </a:solidFill>
                <a:effectLst/>
                <a:latin typeface="times new roman" panose="02020603050405020304" pitchFamily="18" charset="0"/>
              </a:rPr>
              <a:t>, deseptyl </a:t>
            </a:r>
            <a:r>
              <a:rPr lang="tr-TR" b="0" i="0" dirty="0" smtClean="0">
                <a:solidFill>
                  <a:srgbClr val="585858"/>
                </a:solidFill>
                <a:effectLst/>
                <a:latin typeface="times new roman" panose="02020603050405020304" pitchFamily="18" charset="0"/>
              </a:rPr>
              <a:t>(eczacılık)</a:t>
            </a:r>
            <a:r>
              <a:rPr lang="tr-TR" b="0" i="1" dirty="0" smtClean="0">
                <a:solidFill>
                  <a:srgbClr val="585858"/>
                </a:solidFill>
                <a:effectLst/>
                <a:latin typeface="times new roman" panose="02020603050405020304" pitchFamily="18" charset="0"/>
              </a:rPr>
              <a:t>, quercus, terminus technicus </a:t>
            </a:r>
            <a:r>
              <a:rPr lang="tr-TR" b="0" i="0" dirty="0" smtClean="0">
                <a:solidFill>
                  <a:srgbClr val="585858"/>
                </a:solidFill>
                <a:effectLst/>
                <a:latin typeface="times new roman" panose="02020603050405020304" pitchFamily="18" charset="0"/>
              </a:rPr>
              <a:t>(teknik terim) vb.</a:t>
            </a:r>
            <a:endParaRPr lang="tr-TR" b="0" i="0" dirty="0" smtClean="0">
              <a:solidFill>
                <a:srgbClr val="585858"/>
              </a:solidFill>
              <a:effectLst/>
              <a:latin typeface="arial" panose="020B0604020202020204" pitchFamily="34" charset="0"/>
            </a:endParaRPr>
          </a:p>
          <a:p>
            <a:pPr indent="252095" algn="just">
              <a:spcBef>
                <a:spcPts val="600"/>
              </a:spcBef>
            </a:pPr>
            <a:r>
              <a:rPr lang="tr-TR" b="1" i="0" dirty="0" smtClean="0">
                <a:solidFill>
                  <a:srgbClr val="585858"/>
                </a:solidFill>
                <a:effectLst/>
                <a:latin typeface="times new roman" panose="02020603050405020304" pitchFamily="18" charset="0"/>
              </a:rPr>
              <a:t>2. </a:t>
            </a:r>
            <a:r>
              <a:rPr lang="tr-TR" b="0" i="0" dirty="0" smtClean="0">
                <a:solidFill>
                  <a:srgbClr val="585858"/>
                </a:solidFill>
                <a:effectLst/>
                <a:latin typeface="times new roman" panose="02020603050405020304" pitchFamily="18" charset="0"/>
              </a:rPr>
              <a:t>Latin yazı sistemini kullanan dillerden alınma deyim ve sözler: </a:t>
            </a:r>
            <a:r>
              <a:rPr lang="tr-TR" b="0" i="1" dirty="0" err="1" smtClean="0">
                <a:solidFill>
                  <a:srgbClr val="585858"/>
                </a:solidFill>
                <a:effectLst/>
                <a:latin typeface="times new roman" panose="02020603050405020304" pitchFamily="18" charset="0"/>
              </a:rPr>
              <a:t>Veni</a:t>
            </a:r>
            <a:r>
              <a:rPr lang="tr-TR" b="0" i="1" dirty="0" smtClean="0">
                <a:solidFill>
                  <a:srgbClr val="585858"/>
                </a:solidFill>
                <a:effectLst/>
                <a:latin typeface="times new roman" panose="02020603050405020304" pitchFamily="18" charset="0"/>
              </a:rPr>
              <a:t>, </a:t>
            </a:r>
            <a:r>
              <a:rPr lang="tr-TR" b="0" i="1" dirty="0" err="1" smtClean="0">
                <a:solidFill>
                  <a:srgbClr val="585858"/>
                </a:solidFill>
                <a:effectLst/>
                <a:latin typeface="times new roman" panose="02020603050405020304" pitchFamily="18" charset="0"/>
              </a:rPr>
              <a:t>vidi</a:t>
            </a:r>
            <a:r>
              <a:rPr lang="tr-TR" b="0" i="1" dirty="0" smtClean="0">
                <a:solidFill>
                  <a:srgbClr val="585858"/>
                </a:solidFill>
                <a:effectLst/>
                <a:latin typeface="times new roman" panose="02020603050405020304" pitchFamily="18" charset="0"/>
              </a:rPr>
              <a:t>, </a:t>
            </a:r>
            <a:r>
              <a:rPr lang="tr-TR" b="0" i="1" dirty="0" err="1" smtClean="0">
                <a:solidFill>
                  <a:srgbClr val="585858"/>
                </a:solidFill>
                <a:effectLst/>
                <a:latin typeface="times new roman" panose="02020603050405020304" pitchFamily="18" charset="0"/>
              </a:rPr>
              <a:t>vici</a:t>
            </a:r>
            <a:r>
              <a:rPr lang="tr-TR" b="0" i="1" dirty="0" smtClean="0">
                <a:solidFill>
                  <a:srgbClr val="585858"/>
                </a:solidFill>
                <a:effectLst/>
                <a:latin typeface="times new roman" panose="02020603050405020304" pitchFamily="18" charset="0"/>
              </a:rPr>
              <a:t> </a:t>
            </a:r>
            <a:r>
              <a:rPr lang="tr-TR" b="0" i="0" dirty="0" smtClean="0">
                <a:solidFill>
                  <a:srgbClr val="585858"/>
                </a:solidFill>
                <a:effectLst/>
                <a:latin typeface="times new roman" panose="02020603050405020304" pitchFamily="18" charset="0"/>
              </a:rPr>
              <a:t>(Geldim, gördüm, yendim.)</a:t>
            </a:r>
            <a:r>
              <a:rPr lang="tr-TR" b="0" i="1" dirty="0" smtClean="0">
                <a:solidFill>
                  <a:srgbClr val="585858"/>
                </a:solidFill>
                <a:effectLst/>
                <a:latin typeface="times new roman" panose="02020603050405020304" pitchFamily="18" charset="0"/>
              </a:rPr>
              <a:t>; </a:t>
            </a:r>
            <a:r>
              <a:rPr lang="tr-TR" b="0" i="1" dirty="0" err="1" smtClean="0">
                <a:solidFill>
                  <a:srgbClr val="585858"/>
                </a:solidFill>
                <a:effectLst/>
                <a:latin typeface="times new roman" panose="02020603050405020304" pitchFamily="18" charset="0"/>
              </a:rPr>
              <a:t>conditio</a:t>
            </a:r>
            <a:r>
              <a:rPr lang="tr-TR" b="0" i="1" dirty="0" smtClean="0">
                <a:solidFill>
                  <a:srgbClr val="585858"/>
                </a:solidFill>
                <a:effectLst/>
                <a:latin typeface="times new roman" panose="02020603050405020304" pitchFamily="18" charset="0"/>
              </a:rPr>
              <a:t> sine </a:t>
            </a:r>
            <a:r>
              <a:rPr lang="tr-TR" b="0" i="1" dirty="0" err="1" smtClean="0">
                <a:solidFill>
                  <a:srgbClr val="585858"/>
                </a:solidFill>
                <a:effectLst/>
                <a:latin typeface="times new roman" panose="02020603050405020304" pitchFamily="18" charset="0"/>
              </a:rPr>
              <a:t>qua</a:t>
            </a:r>
            <a:r>
              <a:rPr lang="tr-TR" b="0" i="1" dirty="0" smtClean="0">
                <a:solidFill>
                  <a:srgbClr val="585858"/>
                </a:solidFill>
                <a:effectLst/>
                <a:latin typeface="times new roman" panose="02020603050405020304" pitchFamily="18" charset="0"/>
              </a:rPr>
              <a:t> </a:t>
            </a:r>
            <a:r>
              <a:rPr lang="tr-TR" b="0" i="1" dirty="0" err="1" smtClean="0">
                <a:solidFill>
                  <a:srgbClr val="585858"/>
                </a:solidFill>
                <a:effectLst/>
                <a:latin typeface="times new roman" panose="02020603050405020304" pitchFamily="18" charset="0"/>
              </a:rPr>
              <a:t>non</a:t>
            </a:r>
            <a:r>
              <a:rPr lang="tr-TR" b="0" i="0" dirty="0" smtClean="0">
                <a:solidFill>
                  <a:srgbClr val="585858"/>
                </a:solidFill>
                <a:effectLst/>
                <a:latin typeface="times new roman" panose="02020603050405020304" pitchFamily="18" charset="0"/>
              </a:rPr>
              <a:t> (Olmazsa olmaz.)</a:t>
            </a:r>
            <a:r>
              <a:rPr lang="tr-TR" b="0" i="1" dirty="0" smtClean="0">
                <a:solidFill>
                  <a:srgbClr val="585858"/>
                </a:solidFill>
                <a:effectLst/>
                <a:latin typeface="times new roman" panose="02020603050405020304" pitchFamily="18" charset="0"/>
              </a:rPr>
              <a:t>; </a:t>
            </a:r>
            <a:r>
              <a:rPr lang="tr-TR" b="0" i="1" dirty="0" err="1" smtClean="0">
                <a:solidFill>
                  <a:srgbClr val="585858"/>
                </a:solidFill>
                <a:effectLst/>
                <a:latin typeface="times new roman" panose="02020603050405020304" pitchFamily="18" charset="0"/>
              </a:rPr>
              <a:t>eppur</a:t>
            </a:r>
            <a:r>
              <a:rPr lang="tr-TR" b="0" i="1" dirty="0" smtClean="0">
                <a:solidFill>
                  <a:srgbClr val="585858"/>
                </a:solidFill>
                <a:effectLst/>
                <a:latin typeface="times new roman" panose="02020603050405020304" pitchFamily="18" charset="0"/>
              </a:rPr>
              <a:t> si </a:t>
            </a:r>
            <a:r>
              <a:rPr lang="tr-TR" b="0" i="1" dirty="0" err="1" smtClean="0">
                <a:solidFill>
                  <a:srgbClr val="585858"/>
                </a:solidFill>
                <a:effectLst/>
                <a:latin typeface="times new roman" panose="02020603050405020304" pitchFamily="18" charset="0"/>
              </a:rPr>
              <a:t>muove</a:t>
            </a:r>
            <a:r>
              <a:rPr lang="tr-TR" b="0" i="0" dirty="0" smtClean="0">
                <a:solidFill>
                  <a:srgbClr val="585858"/>
                </a:solidFill>
                <a:effectLst/>
                <a:latin typeface="times new roman" panose="02020603050405020304" pitchFamily="18" charset="0"/>
              </a:rPr>
              <a:t> (Dünya her şeye rağmen dönüyor.)</a:t>
            </a:r>
            <a:r>
              <a:rPr lang="tr-TR" b="0" i="1" dirty="0" smtClean="0">
                <a:solidFill>
                  <a:srgbClr val="585858"/>
                </a:solidFill>
                <a:effectLst/>
                <a:latin typeface="times new roman" panose="02020603050405020304" pitchFamily="18" charset="0"/>
              </a:rPr>
              <a:t>; </a:t>
            </a:r>
            <a:r>
              <a:rPr lang="tr-TR" b="0" i="1" dirty="0" err="1" smtClean="0">
                <a:solidFill>
                  <a:srgbClr val="585858"/>
                </a:solidFill>
                <a:effectLst/>
                <a:latin typeface="times new roman" panose="02020603050405020304" pitchFamily="18" charset="0"/>
              </a:rPr>
              <a:t>to</a:t>
            </a:r>
            <a:r>
              <a:rPr lang="tr-TR" b="0" i="1" dirty="0" smtClean="0">
                <a:solidFill>
                  <a:srgbClr val="585858"/>
                </a:solidFill>
                <a:effectLst/>
                <a:latin typeface="times new roman" panose="02020603050405020304" pitchFamily="18" charset="0"/>
              </a:rPr>
              <a:t> be </a:t>
            </a:r>
            <a:r>
              <a:rPr lang="tr-TR" b="0" i="1" dirty="0" err="1" smtClean="0">
                <a:solidFill>
                  <a:srgbClr val="585858"/>
                </a:solidFill>
                <a:effectLst/>
                <a:latin typeface="times new roman" panose="02020603050405020304" pitchFamily="18" charset="0"/>
              </a:rPr>
              <a:t>or</a:t>
            </a:r>
            <a:r>
              <a:rPr lang="tr-TR" b="0" i="1" dirty="0" smtClean="0">
                <a:solidFill>
                  <a:srgbClr val="585858"/>
                </a:solidFill>
                <a:effectLst/>
                <a:latin typeface="times new roman" panose="02020603050405020304" pitchFamily="18" charset="0"/>
              </a:rPr>
              <a:t> not </a:t>
            </a:r>
            <a:r>
              <a:rPr lang="tr-TR" b="0" i="1" dirty="0" err="1" smtClean="0">
                <a:solidFill>
                  <a:srgbClr val="585858"/>
                </a:solidFill>
                <a:effectLst/>
                <a:latin typeface="times new roman" panose="02020603050405020304" pitchFamily="18" charset="0"/>
              </a:rPr>
              <a:t>to</a:t>
            </a:r>
            <a:r>
              <a:rPr lang="tr-TR" b="0" i="1" dirty="0" smtClean="0">
                <a:solidFill>
                  <a:srgbClr val="585858"/>
                </a:solidFill>
                <a:effectLst/>
                <a:latin typeface="times new roman" panose="02020603050405020304" pitchFamily="18" charset="0"/>
              </a:rPr>
              <a:t> be </a:t>
            </a:r>
            <a:r>
              <a:rPr lang="tr-TR" b="0" i="0" dirty="0" smtClean="0">
                <a:solidFill>
                  <a:srgbClr val="585858"/>
                </a:solidFill>
                <a:effectLst/>
                <a:latin typeface="times new roman" panose="02020603050405020304" pitchFamily="18" charset="0"/>
              </a:rPr>
              <a:t>(olmak veya olmamak)</a:t>
            </a:r>
            <a:r>
              <a:rPr lang="tr-TR" b="0" i="1" dirty="0" smtClean="0">
                <a:solidFill>
                  <a:srgbClr val="585858"/>
                </a:solidFill>
                <a:effectLst/>
                <a:latin typeface="times new roman" panose="02020603050405020304" pitchFamily="18" charset="0"/>
              </a:rPr>
              <a:t>; </a:t>
            </a:r>
            <a:r>
              <a:rPr lang="tr-TR" b="0" i="1" dirty="0" err="1" smtClean="0">
                <a:solidFill>
                  <a:srgbClr val="585858"/>
                </a:solidFill>
                <a:effectLst/>
                <a:latin typeface="times new roman" panose="02020603050405020304" pitchFamily="18" charset="0"/>
              </a:rPr>
              <a:t>l’art</a:t>
            </a:r>
            <a:r>
              <a:rPr lang="tr-TR" b="0" i="1" dirty="0" smtClean="0">
                <a:solidFill>
                  <a:srgbClr val="585858"/>
                </a:solidFill>
                <a:effectLst/>
                <a:latin typeface="times new roman" panose="02020603050405020304" pitchFamily="18" charset="0"/>
              </a:rPr>
              <a:t> </a:t>
            </a:r>
            <a:r>
              <a:rPr lang="tr-TR" b="0" i="1" dirty="0" err="1" smtClean="0">
                <a:solidFill>
                  <a:srgbClr val="585858"/>
                </a:solidFill>
                <a:effectLst/>
                <a:latin typeface="times new roman" panose="02020603050405020304" pitchFamily="18" charset="0"/>
              </a:rPr>
              <a:t>pour</a:t>
            </a:r>
            <a:r>
              <a:rPr lang="tr-TR" b="0" i="1" dirty="0" smtClean="0">
                <a:solidFill>
                  <a:srgbClr val="585858"/>
                </a:solidFill>
                <a:effectLst/>
                <a:latin typeface="times new roman" panose="02020603050405020304" pitchFamily="18" charset="0"/>
              </a:rPr>
              <a:t> </a:t>
            </a:r>
            <a:r>
              <a:rPr lang="tr-TR" b="0" i="1" dirty="0" err="1" smtClean="0">
                <a:solidFill>
                  <a:srgbClr val="585858"/>
                </a:solidFill>
                <a:effectLst/>
                <a:latin typeface="times new roman" panose="02020603050405020304" pitchFamily="18" charset="0"/>
              </a:rPr>
              <a:t>l’art</a:t>
            </a:r>
            <a:r>
              <a:rPr lang="tr-TR" b="0" i="1" dirty="0" smtClean="0">
                <a:solidFill>
                  <a:srgbClr val="585858"/>
                </a:solidFill>
                <a:effectLst/>
                <a:latin typeface="times new roman" panose="02020603050405020304" pitchFamily="18" charset="0"/>
              </a:rPr>
              <a:t> </a:t>
            </a:r>
            <a:r>
              <a:rPr lang="tr-TR" b="0" i="0" dirty="0" smtClean="0">
                <a:solidFill>
                  <a:srgbClr val="585858"/>
                </a:solidFill>
                <a:effectLst/>
                <a:latin typeface="times new roman" panose="02020603050405020304" pitchFamily="18" charset="0"/>
              </a:rPr>
              <a:t>(Sanat </a:t>
            </a:r>
            <a:r>
              <a:rPr lang="tr-TR" b="0" i="0" dirty="0" err="1" smtClean="0">
                <a:solidFill>
                  <a:srgbClr val="585858"/>
                </a:solidFill>
                <a:effectLst/>
                <a:latin typeface="times new roman" panose="02020603050405020304" pitchFamily="18" charset="0"/>
              </a:rPr>
              <a:t>sanat</a:t>
            </a:r>
            <a:r>
              <a:rPr lang="tr-TR" b="0" i="0" dirty="0" smtClean="0">
                <a:solidFill>
                  <a:srgbClr val="585858"/>
                </a:solidFill>
                <a:effectLst/>
                <a:latin typeface="times new roman" panose="02020603050405020304" pitchFamily="18" charset="0"/>
              </a:rPr>
              <a:t> içindir.)</a:t>
            </a:r>
            <a:r>
              <a:rPr lang="tr-TR" b="0" i="1" dirty="0" smtClean="0">
                <a:solidFill>
                  <a:srgbClr val="585858"/>
                </a:solidFill>
                <a:effectLst/>
                <a:latin typeface="times new roman" panose="02020603050405020304" pitchFamily="18" charset="0"/>
              </a:rPr>
              <a:t>; </a:t>
            </a:r>
            <a:r>
              <a:rPr lang="tr-TR" b="0" i="1" dirty="0" err="1" smtClean="0">
                <a:solidFill>
                  <a:srgbClr val="585858"/>
                </a:solidFill>
                <a:effectLst/>
                <a:latin typeface="times new roman" panose="02020603050405020304" pitchFamily="18" charset="0"/>
              </a:rPr>
              <a:t>l’Etat</a:t>
            </a:r>
            <a:r>
              <a:rPr lang="tr-TR" b="0" i="1" dirty="0" smtClean="0">
                <a:solidFill>
                  <a:srgbClr val="585858"/>
                </a:solidFill>
                <a:effectLst/>
                <a:latin typeface="times new roman" panose="02020603050405020304" pitchFamily="18" charset="0"/>
              </a:rPr>
              <a:t> </a:t>
            </a:r>
            <a:r>
              <a:rPr lang="tr-TR" b="0" i="1" dirty="0" err="1" smtClean="0">
                <a:solidFill>
                  <a:srgbClr val="585858"/>
                </a:solidFill>
                <a:effectLst/>
                <a:latin typeface="times new roman" panose="02020603050405020304" pitchFamily="18" charset="0"/>
              </a:rPr>
              <a:t>c’est</a:t>
            </a:r>
            <a:r>
              <a:rPr lang="tr-TR" b="0" i="1" dirty="0" smtClean="0">
                <a:solidFill>
                  <a:srgbClr val="585858"/>
                </a:solidFill>
                <a:effectLst/>
                <a:latin typeface="times new roman" panose="02020603050405020304" pitchFamily="18" charset="0"/>
              </a:rPr>
              <a:t> </a:t>
            </a:r>
            <a:r>
              <a:rPr lang="tr-TR" b="0" i="1" dirty="0" err="1" smtClean="0">
                <a:solidFill>
                  <a:srgbClr val="585858"/>
                </a:solidFill>
                <a:effectLst/>
                <a:latin typeface="times new roman" panose="02020603050405020304" pitchFamily="18" charset="0"/>
              </a:rPr>
              <a:t>moi</a:t>
            </a:r>
            <a:r>
              <a:rPr lang="tr-TR" b="0" i="1" dirty="0" smtClean="0">
                <a:solidFill>
                  <a:srgbClr val="585858"/>
                </a:solidFill>
                <a:effectLst/>
                <a:latin typeface="times new roman" panose="02020603050405020304" pitchFamily="18" charset="0"/>
              </a:rPr>
              <a:t> </a:t>
            </a:r>
            <a:r>
              <a:rPr lang="tr-TR" b="0" i="0" dirty="0" smtClean="0">
                <a:solidFill>
                  <a:srgbClr val="585858"/>
                </a:solidFill>
                <a:effectLst/>
                <a:latin typeface="times new roman" panose="02020603050405020304" pitchFamily="18" charset="0"/>
              </a:rPr>
              <a:t>(Devlet benim.)</a:t>
            </a:r>
            <a:r>
              <a:rPr lang="tr-TR" b="0" i="1" dirty="0" smtClean="0">
                <a:solidFill>
                  <a:srgbClr val="585858"/>
                </a:solidFill>
                <a:effectLst/>
                <a:latin typeface="times new roman" panose="02020603050405020304" pitchFamily="18" charset="0"/>
              </a:rPr>
              <a:t>; </a:t>
            </a:r>
            <a:r>
              <a:rPr lang="tr-TR" b="0" i="1" dirty="0" err="1" smtClean="0">
                <a:solidFill>
                  <a:srgbClr val="585858"/>
                </a:solidFill>
                <a:effectLst/>
                <a:latin typeface="times new roman" panose="02020603050405020304" pitchFamily="18" charset="0"/>
              </a:rPr>
              <a:t>traduttore</a:t>
            </a:r>
            <a:r>
              <a:rPr lang="tr-TR" b="0" i="1" dirty="0" smtClean="0">
                <a:solidFill>
                  <a:srgbClr val="585858"/>
                </a:solidFill>
                <a:effectLst/>
                <a:latin typeface="times new roman" panose="02020603050405020304" pitchFamily="18" charset="0"/>
              </a:rPr>
              <a:t> </a:t>
            </a:r>
            <a:r>
              <a:rPr lang="tr-TR" b="0" i="1" dirty="0" err="1" smtClean="0">
                <a:solidFill>
                  <a:srgbClr val="585858"/>
                </a:solidFill>
                <a:effectLst/>
                <a:latin typeface="times new roman" panose="02020603050405020304" pitchFamily="18" charset="0"/>
              </a:rPr>
              <a:t>traditore</a:t>
            </a:r>
            <a:r>
              <a:rPr lang="tr-TR" b="0" i="1" dirty="0" smtClean="0">
                <a:solidFill>
                  <a:srgbClr val="585858"/>
                </a:solidFill>
                <a:effectLst/>
                <a:latin typeface="times new roman" panose="02020603050405020304" pitchFamily="18" charset="0"/>
              </a:rPr>
              <a:t> </a:t>
            </a:r>
            <a:r>
              <a:rPr lang="tr-TR" b="0" i="0" dirty="0" smtClean="0">
                <a:solidFill>
                  <a:srgbClr val="585858"/>
                </a:solidFill>
                <a:effectLst/>
                <a:latin typeface="times new roman" panose="02020603050405020304" pitchFamily="18" charset="0"/>
              </a:rPr>
              <a:t>(Çevirmen haindir.)</a:t>
            </a:r>
            <a:r>
              <a:rPr lang="tr-TR" b="0" i="1" dirty="0" smtClean="0">
                <a:solidFill>
                  <a:srgbClr val="585858"/>
                </a:solidFill>
                <a:effectLst/>
                <a:latin typeface="times new roman" panose="02020603050405020304" pitchFamily="18" charset="0"/>
              </a:rPr>
              <a:t>; </a:t>
            </a:r>
            <a:r>
              <a:rPr lang="tr-TR" b="0" i="1" dirty="0" err="1" smtClean="0">
                <a:solidFill>
                  <a:srgbClr val="585858"/>
                </a:solidFill>
                <a:effectLst/>
                <a:latin typeface="times new roman" panose="02020603050405020304" pitchFamily="18" charset="0"/>
              </a:rPr>
              <a:t>persona</a:t>
            </a:r>
            <a:r>
              <a:rPr lang="tr-TR" b="0" i="1" dirty="0" smtClean="0">
                <a:solidFill>
                  <a:srgbClr val="585858"/>
                </a:solidFill>
                <a:effectLst/>
                <a:latin typeface="times new roman" panose="02020603050405020304" pitchFamily="18" charset="0"/>
              </a:rPr>
              <a:t> </a:t>
            </a:r>
            <a:r>
              <a:rPr lang="tr-TR" b="0" i="1" dirty="0" err="1" smtClean="0">
                <a:solidFill>
                  <a:srgbClr val="585858"/>
                </a:solidFill>
                <a:effectLst/>
                <a:latin typeface="times new roman" panose="02020603050405020304" pitchFamily="18" charset="0"/>
              </a:rPr>
              <a:t>non</a:t>
            </a:r>
            <a:r>
              <a:rPr lang="tr-TR" b="0" i="1" dirty="0" smtClean="0">
                <a:solidFill>
                  <a:srgbClr val="585858"/>
                </a:solidFill>
                <a:effectLst/>
                <a:latin typeface="times new roman" panose="02020603050405020304" pitchFamily="18" charset="0"/>
              </a:rPr>
              <a:t> </a:t>
            </a:r>
            <a:r>
              <a:rPr lang="tr-TR" b="0" i="1" dirty="0" err="1" smtClean="0">
                <a:solidFill>
                  <a:srgbClr val="585858"/>
                </a:solidFill>
                <a:effectLst/>
                <a:latin typeface="times new roman" panose="02020603050405020304" pitchFamily="18" charset="0"/>
              </a:rPr>
              <a:t>grata</a:t>
            </a:r>
            <a:r>
              <a:rPr lang="tr-TR" b="0" i="1" dirty="0" smtClean="0">
                <a:solidFill>
                  <a:srgbClr val="585858"/>
                </a:solidFill>
                <a:effectLst/>
                <a:latin typeface="times new roman" panose="02020603050405020304" pitchFamily="18" charset="0"/>
              </a:rPr>
              <a:t> </a:t>
            </a:r>
            <a:r>
              <a:rPr lang="tr-TR" b="0" i="0" dirty="0" smtClean="0">
                <a:solidFill>
                  <a:srgbClr val="585858"/>
                </a:solidFill>
                <a:effectLst/>
                <a:latin typeface="times new roman" panose="02020603050405020304" pitchFamily="18" charset="0"/>
              </a:rPr>
              <a:t>(istenmeyen kişi) vb.</a:t>
            </a:r>
            <a:endParaRPr lang="tr-TR" b="0" i="0" dirty="0" smtClean="0">
              <a:solidFill>
                <a:srgbClr val="585858"/>
              </a:solidFill>
              <a:effectLst/>
              <a:latin typeface="arial" panose="020B0604020202020204" pitchFamily="34" charset="0"/>
            </a:endParaRPr>
          </a:p>
          <a:p>
            <a:pPr indent="252095" algn="just">
              <a:spcBef>
                <a:spcPts val="600"/>
              </a:spcBef>
            </a:pPr>
            <a:r>
              <a:rPr lang="tr-TR" b="0" i="1" dirty="0" smtClean="0">
                <a:solidFill>
                  <a:srgbClr val="585858"/>
                </a:solidFill>
                <a:effectLst/>
                <a:latin typeface="times new roman" panose="02020603050405020304" pitchFamily="18" charset="0"/>
              </a:rPr>
              <a:t>Mesele falan değildi öyle,</a:t>
            </a:r>
            <a:endParaRPr lang="tr-TR" b="0" i="0" dirty="0" smtClean="0">
              <a:solidFill>
                <a:srgbClr val="585858"/>
              </a:solidFill>
              <a:effectLst/>
              <a:latin typeface="arial" panose="020B0604020202020204" pitchFamily="34" charset="0"/>
            </a:endParaRPr>
          </a:p>
          <a:p>
            <a:pPr indent="252095" algn="just">
              <a:spcBef>
                <a:spcPts val="600"/>
              </a:spcBef>
            </a:pPr>
            <a:r>
              <a:rPr lang="tr-TR" b="0" i="1" dirty="0" err="1" smtClean="0">
                <a:solidFill>
                  <a:srgbClr val="585858"/>
                </a:solidFill>
                <a:effectLst/>
                <a:latin typeface="times new roman" panose="02020603050405020304" pitchFamily="18" charset="0"/>
              </a:rPr>
              <a:t>To</a:t>
            </a:r>
            <a:r>
              <a:rPr lang="tr-TR" b="0" i="1" dirty="0" smtClean="0">
                <a:solidFill>
                  <a:srgbClr val="585858"/>
                </a:solidFill>
                <a:effectLst/>
                <a:latin typeface="times new roman" panose="02020603050405020304" pitchFamily="18" charset="0"/>
              </a:rPr>
              <a:t> be </a:t>
            </a:r>
            <a:r>
              <a:rPr lang="tr-TR" b="0" i="1" dirty="0" err="1" smtClean="0">
                <a:solidFill>
                  <a:srgbClr val="585858"/>
                </a:solidFill>
                <a:effectLst/>
                <a:latin typeface="times new roman" panose="02020603050405020304" pitchFamily="18" charset="0"/>
              </a:rPr>
              <a:t>or</a:t>
            </a:r>
            <a:r>
              <a:rPr lang="tr-TR" b="0" i="1" dirty="0" smtClean="0">
                <a:solidFill>
                  <a:srgbClr val="585858"/>
                </a:solidFill>
                <a:effectLst/>
                <a:latin typeface="times new roman" panose="02020603050405020304" pitchFamily="18" charset="0"/>
              </a:rPr>
              <a:t> not </a:t>
            </a:r>
            <a:r>
              <a:rPr lang="tr-TR" b="0" i="1" dirty="0" err="1" smtClean="0">
                <a:solidFill>
                  <a:srgbClr val="585858"/>
                </a:solidFill>
                <a:effectLst/>
                <a:latin typeface="times new roman" panose="02020603050405020304" pitchFamily="18" charset="0"/>
              </a:rPr>
              <a:t>to</a:t>
            </a:r>
            <a:r>
              <a:rPr lang="tr-TR" b="0" i="1" dirty="0" smtClean="0">
                <a:solidFill>
                  <a:srgbClr val="585858"/>
                </a:solidFill>
                <a:effectLst/>
                <a:latin typeface="times new roman" panose="02020603050405020304" pitchFamily="18" charset="0"/>
              </a:rPr>
              <a:t> be kendisi için;</a:t>
            </a:r>
            <a:endParaRPr lang="tr-TR" b="0" i="0" dirty="0" smtClean="0">
              <a:solidFill>
                <a:srgbClr val="585858"/>
              </a:solidFill>
              <a:effectLst/>
              <a:latin typeface="arial" panose="020B0604020202020204" pitchFamily="34" charset="0"/>
            </a:endParaRPr>
          </a:p>
          <a:p>
            <a:pPr indent="252095" algn="just">
              <a:spcBef>
                <a:spcPts val="600"/>
              </a:spcBef>
            </a:pPr>
            <a:r>
              <a:rPr lang="tr-TR" b="0" i="1" dirty="0" smtClean="0">
                <a:solidFill>
                  <a:srgbClr val="585858"/>
                </a:solidFill>
                <a:effectLst/>
                <a:latin typeface="times new roman" panose="02020603050405020304" pitchFamily="18" charset="0"/>
              </a:rPr>
              <a:t>Bir akşam uyudu;</a:t>
            </a:r>
            <a:endParaRPr lang="tr-TR" b="0" i="0" dirty="0" smtClean="0">
              <a:solidFill>
                <a:srgbClr val="585858"/>
              </a:solidFill>
              <a:effectLst/>
              <a:latin typeface="arial" panose="020B0604020202020204" pitchFamily="34" charset="0"/>
            </a:endParaRPr>
          </a:p>
          <a:p>
            <a:pPr indent="252095" algn="just">
              <a:spcBef>
                <a:spcPts val="600"/>
              </a:spcBef>
            </a:pPr>
            <a:r>
              <a:rPr lang="tr-TR" b="0" i="1" dirty="0" smtClean="0">
                <a:solidFill>
                  <a:srgbClr val="585858"/>
                </a:solidFill>
                <a:effectLst/>
                <a:latin typeface="times new roman" panose="02020603050405020304" pitchFamily="18" charset="0"/>
              </a:rPr>
              <a:t>Uyanmayıverdi. </a:t>
            </a:r>
            <a:r>
              <a:rPr lang="tr-TR" b="0" i="0" dirty="0" smtClean="0">
                <a:solidFill>
                  <a:srgbClr val="585858"/>
                </a:solidFill>
                <a:effectLst/>
                <a:latin typeface="times new roman" panose="02020603050405020304" pitchFamily="18" charset="0"/>
              </a:rPr>
              <a:t>(Orhan Veli Kanık)</a:t>
            </a:r>
            <a:endParaRPr lang="tr-TR" b="0" i="0" dirty="0">
              <a:solidFill>
                <a:srgbClr val="585858"/>
              </a:solidFill>
              <a:effectLst/>
              <a:latin typeface="arial" panose="020B0604020202020204" pitchFamily="34" charset="0"/>
            </a:endParaRPr>
          </a:p>
        </p:txBody>
      </p:sp>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59407" y="945390"/>
            <a:ext cx="4602163" cy="749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170782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1384385" y="1106186"/>
            <a:ext cx="3599803" cy="461665"/>
          </a:xfrm>
          <a:prstGeom prst="rect">
            <a:avLst/>
          </a:prstGeom>
        </p:spPr>
        <p:txBody>
          <a:bodyPr wrap="square">
            <a:spAutoFit/>
          </a:bodyPr>
          <a:lstStyle/>
          <a:p>
            <a:r>
              <a:rPr lang="tr-TR" sz="2400" b="1" i="0" dirty="0" smtClean="0">
                <a:solidFill>
                  <a:srgbClr val="2B537E"/>
                </a:solidFill>
                <a:effectLst/>
                <a:latin typeface="arial" panose="020B0604020202020204" pitchFamily="34" charset="0"/>
              </a:rPr>
              <a:t>Ünsüz Türemesi</a:t>
            </a:r>
            <a:endParaRPr lang="tr-TR" sz="2400" dirty="0"/>
          </a:p>
        </p:txBody>
      </p:sp>
      <p:sp>
        <p:nvSpPr>
          <p:cNvPr id="4" name="Dikdörtgen 3"/>
          <p:cNvSpPr/>
          <p:nvPr/>
        </p:nvSpPr>
        <p:spPr>
          <a:xfrm>
            <a:off x="1384385" y="1827444"/>
            <a:ext cx="9266443" cy="1200329"/>
          </a:xfrm>
          <a:prstGeom prst="rect">
            <a:avLst/>
          </a:prstGeom>
        </p:spPr>
        <p:txBody>
          <a:bodyPr wrap="square">
            <a:spAutoFit/>
          </a:bodyPr>
          <a:lstStyle/>
          <a:p>
            <a:r>
              <a:rPr lang="tr-TR" b="0" i="0" dirty="0" smtClean="0">
                <a:solidFill>
                  <a:srgbClr val="585858"/>
                </a:solidFill>
                <a:effectLst/>
                <a:latin typeface="times new roman" panose="02020603050405020304" pitchFamily="18" charset="0"/>
              </a:rPr>
              <a:t>Arapçadan dilimize giren ve özgün biçimlerinde sonunda ikiz ünsüz bulunan kelimeler Türkçede tek ünsüzle kullanılır. Bu kelimeler ünlüyle başlayan ek veya yardımcı fiille kullanıldıklarında sondaki ünsüz ikizleşir: </a:t>
            </a:r>
            <a:r>
              <a:rPr lang="tr-TR" b="0" i="1" dirty="0" smtClean="0">
                <a:solidFill>
                  <a:srgbClr val="585858"/>
                </a:solidFill>
                <a:effectLst/>
                <a:latin typeface="times new roman" panose="02020603050405020304" pitchFamily="18" charset="0"/>
              </a:rPr>
              <a:t>hak (hakkı), his (hissi), ret (reddi), şer (şerri), tıp (tıbbı), zam (zammı), zan (zannı); af (affetmek), his (hissetmek) </a:t>
            </a:r>
            <a:r>
              <a:rPr lang="tr-TR" b="0" i="0" dirty="0" smtClean="0">
                <a:solidFill>
                  <a:srgbClr val="585858"/>
                </a:solidFill>
                <a:effectLst/>
                <a:latin typeface="times new roman" panose="02020603050405020304" pitchFamily="18" charset="0"/>
              </a:rPr>
              <a:t>vb.</a:t>
            </a:r>
            <a:endParaRPr lang="tr-TR" dirty="0"/>
          </a:p>
        </p:txBody>
      </p:sp>
    </p:spTree>
    <p:extLst>
      <p:ext uri="{BB962C8B-B14F-4D97-AF65-F5344CB8AC3E}">
        <p14:creationId xmlns:p14="http://schemas.microsoft.com/office/powerpoint/2010/main" val="146795472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1423023" y="1095531"/>
            <a:ext cx="3227165" cy="461665"/>
          </a:xfrm>
          <a:prstGeom prst="rect">
            <a:avLst/>
          </a:prstGeom>
        </p:spPr>
        <p:txBody>
          <a:bodyPr wrap="none">
            <a:spAutoFit/>
          </a:bodyPr>
          <a:lstStyle/>
          <a:p>
            <a:r>
              <a:rPr lang="tr-TR" sz="2400" b="1" i="0" dirty="0" smtClean="0">
                <a:solidFill>
                  <a:srgbClr val="2B537E"/>
                </a:solidFill>
                <a:effectLst/>
                <a:latin typeface="arial" panose="020B0604020202020204" pitchFamily="34" charset="0"/>
              </a:rPr>
              <a:t>Ünsüzlerin Nitelikleri</a:t>
            </a:r>
            <a:endParaRPr lang="tr-TR" sz="2400" dirty="0"/>
          </a:p>
        </p:txBody>
      </p:sp>
      <p:sp>
        <p:nvSpPr>
          <p:cNvPr id="6" name="Dikdörtgen 5"/>
          <p:cNvSpPr/>
          <p:nvPr/>
        </p:nvSpPr>
        <p:spPr>
          <a:xfrm>
            <a:off x="1423023" y="1780448"/>
            <a:ext cx="9858870" cy="3344505"/>
          </a:xfrm>
          <a:prstGeom prst="rect">
            <a:avLst/>
          </a:prstGeom>
        </p:spPr>
        <p:txBody>
          <a:bodyPr wrap="square">
            <a:spAutoFit/>
          </a:bodyPr>
          <a:lstStyle/>
          <a:p>
            <a:pPr indent="252095" algn="just">
              <a:spcBef>
                <a:spcPts val="400"/>
              </a:spcBef>
            </a:pPr>
            <a:r>
              <a:rPr lang="tr-TR" b="0" i="0" dirty="0" smtClean="0">
                <a:solidFill>
                  <a:srgbClr val="585858"/>
                </a:solidFill>
                <a:effectLst/>
                <a:latin typeface="times new roman" panose="02020603050405020304" pitchFamily="18" charset="0"/>
              </a:rPr>
              <a:t>Ses yolunda bir engele çarparak çıkan seslere </a:t>
            </a:r>
            <a:r>
              <a:rPr lang="tr-TR" b="1" i="0" dirty="0" smtClean="0">
                <a:solidFill>
                  <a:srgbClr val="585858"/>
                </a:solidFill>
                <a:effectLst/>
                <a:latin typeface="times new roman" panose="02020603050405020304" pitchFamily="18" charset="0"/>
              </a:rPr>
              <a:t>ünsüz</a:t>
            </a:r>
            <a:r>
              <a:rPr lang="tr-TR" b="0" i="0" dirty="0" smtClean="0">
                <a:solidFill>
                  <a:srgbClr val="585858"/>
                </a:solidFill>
                <a:effectLst/>
                <a:latin typeface="times new roman" panose="02020603050405020304" pitchFamily="18" charset="0"/>
              </a:rPr>
              <a:t> denir.</a:t>
            </a:r>
            <a:endParaRPr lang="tr-TR" b="0" i="0" dirty="0" smtClean="0">
              <a:solidFill>
                <a:srgbClr val="585858"/>
              </a:solidFill>
              <a:effectLst/>
              <a:latin typeface="arial" panose="020B0604020202020204" pitchFamily="34" charset="0"/>
            </a:endParaRPr>
          </a:p>
          <a:p>
            <a:pPr indent="252095" algn="just">
              <a:spcBef>
                <a:spcPts val="400"/>
              </a:spcBef>
            </a:pPr>
            <a:r>
              <a:rPr lang="tr-TR" b="0" i="0" dirty="0" smtClean="0">
                <a:solidFill>
                  <a:srgbClr val="585858"/>
                </a:solidFill>
                <a:effectLst/>
                <a:latin typeface="times new roman" panose="02020603050405020304" pitchFamily="18" charset="0"/>
              </a:rPr>
              <a:t>Dilimizde yirmi bir ünsüz vardır: </a:t>
            </a:r>
            <a:r>
              <a:rPr lang="tr-TR" b="0" i="1" dirty="0" smtClean="0">
                <a:solidFill>
                  <a:srgbClr val="585858"/>
                </a:solidFill>
                <a:effectLst/>
                <a:latin typeface="times new roman" panose="02020603050405020304" pitchFamily="18" charset="0"/>
              </a:rPr>
              <a:t>b, c, ç, d, f, g, ğ, h, j, k, l, m, n, p, r, s, ş, t, v, y, z</a:t>
            </a:r>
            <a:endParaRPr lang="tr-TR" b="0" i="0" dirty="0" smtClean="0">
              <a:solidFill>
                <a:srgbClr val="585858"/>
              </a:solidFill>
              <a:effectLst/>
              <a:latin typeface="arial" panose="020B0604020202020204" pitchFamily="34" charset="0"/>
            </a:endParaRPr>
          </a:p>
          <a:p>
            <a:pPr indent="252095" algn="just">
              <a:spcBef>
                <a:spcPts val="400"/>
              </a:spcBef>
            </a:pPr>
            <a:endParaRPr lang="tr-TR" sz="800" b="0" i="0" dirty="0" smtClean="0">
              <a:solidFill>
                <a:srgbClr val="585858"/>
              </a:solidFill>
              <a:effectLst/>
              <a:latin typeface="times new roman" panose="02020603050405020304" pitchFamily="18" charset="0"/>
            </a:endParaRPr>
          </a:p>
          <a:p>
            <a:pPr indent="252095" algn="just">
              <a:spcBef>
                <a:spcPts val="400"/>
              </a:spcBef>
            </a:pPr>
            <a:r>
              <a:rPr lang="tr-TR" b="0" i="0" dirty="0" smtClean="0">
                <a:solidFill>
                  <a:srgbClr val="585858"/>
                </a:solidFill>
                <a:effectLst/>
                <a:latin typeface="times new roman" panose="02020603050405020304" pitchFamily="18" charset="0"/>
              </a:rPr>
              <a:t>Ünsüzler ses tellerinin titreşime uğrayıp uğramamasına göre iki gruba ayrılır:</a:t>
            </a:r>
            <a:endParaRPr lang="tr-TR" b="0" i="0" dirty="0" smtClean="0">
              <a:solidFill>
                <a:srgbClr val="585858"/>
              </a:solidFill>
              <a:effectLst/>
              <a:latin typeface="arial" panose="020B0604020202020204" pitchFamily="34" charset="0"/>
            </a:endParaRPr>
          </a:p>
          <a:p>
            <a:pPr indent="252095" algn="just">
              <a:spcBef>
                <a:spcPts val="400"/>
              </a:spcBef>
            </a:pPr>
            <a:r>
              <a:rPr lang="tr-TR" b="1" i="0" dirty="0" smtClean="0">
                <a:solidFill>
                  <a:srgbClr val="585858"/>
                </a:solidFill>
                <a:effectLst/>
                <a:latin typeface="times new roman" panose="02020603050405020304" pitchFamily="18" charset="0"/>
              </a:rPr>
              <a:t>1. </a:t>
            </a:r>
            <a:r>
              <a:rPr lang="tr-TR" b="0" i="0" dirty="0" smtClean="0">
                <a:solidFill>
                  <a:srgbClr val="585858"/>
                </a:solidFill>
                <a:effectLst/>
                <a:latin typeface="times new roman" panose="02020603050405020304" pitchFamily="18" charset="0"/>
              </a:rPr>
              <a:t>Ses tellerinin titreşmesiyle oluşan ünsüzlere </a:t>
            </a:r>
            <a:r>
              <a:rPr lang="tr-TR" b="1" i="1" dirty="0" smtClean="0">
                <a:solidFill>
                  <a:srgbClr val="585858"/>
                </a:solidFill>
                <a:effectLst/>
                <a:latin typeface="times new roman" panose="02020603050405020304" pitchFamily="18" charset="0"/>
              </a:rPr>
              <a:t>yumuşak (ötümlü, tonlu) ün­süzler </a:t>
            </a:r>
            <a:r>
              <a:rPr lang="tr-TR" b="0" i="0" dirty="0" smtClean="0">
                <a:solidFill>
                  <a:srgbClr val="585858"/>
                </a:solidFill>
                <a:effectLst/>
                <a:latin typeface="times new roman" panose="02020603050405020304" pitchFamily="18" charset="0"/>
              </a:rPr>
              <a:t>adı verilir: </a:t>
            </a:r>
            <a:r>
              <a:rPr lang="tr-TR" b="0" i="1" dirty="0" smtClean="0">
                <a:solidFill>
                  <a:srgbClr val="585858"/>
                </a:solidFill>
                <a:effectLst/>
                <a:latin typeface="times new roman" panose="02020603050405020304" pitchFamily="18" charset="0"/>
              </a:rPr>
              <a:t>b, c, d, g, ğ, j, l, m, n, r, v, y, z</a:t>
            </a:r>
            <a:endParaRPr lang="tr-TR" b="0" i="0" dirty="0" smtClean="0">
              <a:solidFill>
                <a:srgbClr val="585858"/>
              </a:solidFill>
              <a:effectLst/>
              <a:latin typeface="arial" panose="020B0604020202020204" pitchFamily="34" charset="0"/>
            </a:endParaRPr>
          </a:p>
          <a:p>
            <a:pPr indent="252095" algn="just">
              <a:spcBef>
                <a:spcPts val="400"/>
              </a:spcBef>
            </a:pPr>
            <a:r>
              <a:rPr lang="tr-TR" b="1" i="0" dirty="0" smtClean="0">
                <a:solidFill>
                  <a:srgbClr val="585858"/>
                </a:solidFill>
                <a:effectLst/>
                <a:latin typeface="times new roman" panose="02020603050405020304" pitchFamily="18" charset="0"/>
              </a:rPr>
              <a:t>2. </a:t>
            </a:r>
            <a:r>
              <a:rPr lang="tr-TR" b="0" i="0" dirty="0" smtClean="0">
                <a:solidFill>
                  <a:srgbClr val="585858"/>
                </a:solidFill>
                <a:effectLst/>
                <a:latin typeface="times new roman" panose="02020603050405020304" pitchFamily="18" charset="0"/>
              </a:rPr>
              <a:t>Ses telleri titreşmeden oluşan ünsüzlere </a:t>
            </a:r>
            <a:r>
              <a:rPr lang="tr-TR" b="1" i="1" dirty="0" smtClean="0">
                <a:solidFill>
                  <a:srgbClr val="585858"/>
                </a:solidFill>
                <a:effectLst/>
                <a:latin typeface="times new roman" panose="02020603050405020304" pitchFamily="18" charset="0"/>
              </a:rPr>
              <a:t>sert (ötümsüz, </a:t>
            </a:r>
            <a:r>
              <a:rPr lang="tr-TR" b="1" i="1" dirty="0" err="1" smtClean="0">
                <a:solidFill>
                  <a:srgbClr val="585858"/>
                </a:solidFill>
                <a:effectLst/>
                <a:latin typeface="times new roman" panose="02020603050405020304" pitchFamily="18" charset="0"/>
              </a:rPr>
              <a:t>tonsuz</a:t>
            </a:r>
            <a:r>
              <a:rPr lang="tr-TR" b="1" i="1" dirty="0" smtClean="0">
                <a:solidFill>
                  <a:srgbClr val="585858"/>
                </a:solidFill>
                <a:effectLst/>
                <a:latin typeface="times new roman" panose="02020603050405020304" pitchFamily="18" charset="0"/>
              </a:rPr>
              <a:t>) ünsüzler </a:t>
            </a:r>
            <a:r>
              <a:rPr lang="tr-TR" b="0" i="0" dirty="0" smtClean="0">
                <a:solidFill>
                  <a:srgbClr val="585858"/>
                </a:solidFill>
                <a:effectLst/>
                <a:latin typeface="times new roman" panose="02020603050405020304" pitchFamily="18" charset="0"/>
              </a:rPr>
              <a:t>denir: </a:t>
            </a:r>
            <a:r>
              <a:rPr lang="tr-TR" b="0" i="1" dirty="0" smtClean="0">
                <a:solidFill>
                  <a:srgbClr val="585858"/>
                </a:solidFill>
                <a:effectLst/>
                <a:latin typeface="times new roman" panose="02020603050405020304" pitchFamily="18" charset="0"/>
              </a:rPr>
              <a:t>ç, f, h, k, p, s, ş, t</a:t>
            </a:r>
          </a:p>
          <a:p>
            <a:pPr indent="252095" algn="just">
              <a:spcBef>
                <a:spcPts val="400"/>
              </a:spcBef>
            </a:pPr>
            <a:endParaRPr lang="tr-TR" b="0" i="0" dirty="0" smtClean="0">
              <a:solidFill>
                <a:srgbClr val="585858"/>
              </a:solidFill>
              <a:effectLst/>
              <a:latin typeface="arial" panose="020B0604020202020204" pitchFamily="34" charset="0"/>
            </a:endParaRPr>
          </a:p>
          <a:p>
            <a:pPr indent="252095" algn="just">
              <a:spcBef>
                <a:spcPts val="400"/>
              </a:spcBef>
            </a:pPr>
            <a:r>
              <a:rPr lang="tr-TR" b="0" i="0" dirty="0" smtClean="0">
                <a:solidFill>
                  <a:srgbClr val="585858"/>
                </a:solidFill>
                <a:effectLst/>
                <a:latin typeface="times new roman" panose="02020603050405020304" pitchFamily="18" charset="0"/>
              </a:rPr>
              <a:t>Kökeni Türkçe olan kelimelerin so­nunda </a:t>
            </a:r>
            <a:r>
              <a:rPr lang="tr-TR" b="0" i="1" dirty="0" smtClean="0">
                <a:solidFill>
                  <a:srgbClr val="585858"/>
                </a:solidFill>
                <a:effectLst/>
                <a:latin typeface="times new roman" panose="02020603050405020304" pitchFamily="18" charset="0"/>
              </a:rPr>
              <a:t>b, c, d, g </a:t>
            </a:r>
            <a:r>
              <a:rPr lang="tr-TR" b="0" i="0" dirty="0" smtClean="0">
                <a:solidFill>
                  <a:srgbClr val="585858"/>
                </a:solidFill>
                <a:effectLst/>
                <a:latin typeface="times new roman" panose="02020603050405020304" pitchFamily="18" charset="0"/>
              </a:rPr>
              <a:t>ünsüzleri bulunmaz. Ancak anlam farkını belirtmek üzere </a:t>
            </a:r>
            <a:r>
              <a:rPr lang="tr-TR" b="0" i="1" dirty="0" smtClean="0">
                <a:solidFill>
                  <a:srgbClr val="585858"/>
                </a:solidFill>
                <a:effectLst/>
                <a:latin typeface="times new roman" panose="02020603050405020304" pitchFamily="18" charset="0"/>
              </a:rPr>
              <a:t>ad, od, sac </a:t>
            </a:r>
            <a:r>
              <a:rPr lang="tr-TR" b="0" i="0" dirty="0" smtClean="0">
                <a:solidFill>
                  <a:srgbClr val="585858"/>
                </a:solidFill>
                <a:effectLst/>
                <a:latin typeface="times new roman" panose="02020603050405020304" pitchFamily="18" charset="0"/>
              </a:rPr>
              <a:t>gibi birkaç kelimenin yazılışında bu kurala uyulmaz: </a:t>
            </a:r>
            <a:r>
              <a:rPr lang="tr-TR" b="0" i="1" dirty="0" smtClean="0">
                <a:solidFill>
                  <a:srgbClr val="585858"/>
                </a:solidFill>
                <a:effectLst/>
                <a:latin typeface="times new roman" panose="02020603050405020304" pitchFamily="18" charset="0"/>
              </a:rPr>
              <a:t>ad</a:t>
            </a:r>
            <a:r>
              <a:rPr lang="tr-TR" b="0" i="0" dirty="0" smtClean="0">
                <a:solidFill>
                  <a:srgbClr val="585858"/>
                </a:solidFill>
                <a:effectLst/>
                <a:latin typeface="times new roman" panose="02020603050405020304" pitchFamily="18" charset="0"/>
              </a:rPr>
              <a:t> (isim), </a:t>
            </a:r>
            <a:r>
              <a:rPr lang="tr-TR" b="0" i="1" dirty="0" smtClean="0">
                <a:solidFill>
                  <a:srgbClr val="585858"/>
                </a:solidFill>
                <a:effectLst/>
                <a:latin typeface="times new roman" panose="02020603050405020304" pitchFamily="18" charset="0"/>
              </a:rPr>
              <a:t>at</a:t>
            </a:r>
            <a:r>
              <a:rPr lang="tr-TR" b="0" i="0" dirty="0" smtClean="0">
                <a:solidFill>
                  <a:srgbClr val="585858"/>
                </a:solidFill>
                <a:effectLst/>
                <a:latin typeface="times new roman" panose="02020603050405020304" pitchFamily="18" charset="0"/>
              </a:rPr>
              <a:t> (binek hayvanı); </a:t>
            </a:r>
            <a:r>
              <a:rPr lang="tr-TR" b="0" i="1" dirty="0" smtClean="0">
                <a:solidFill>
                  <a:srgbClr val="585858"/>
                </a:solidFill>
                <a:effectLst/>
                <a:latin typeface="times new roman" panose="02020603050405020304" pitchFamily="18" charset="0"/>
              </a:rPr>
              <a:t>od</a:t>
            </a:r>
            <a:r>
              <a:rPr lang="tr-TR" b="0" i="0" dirty="0" smtClean="0">
                <a:solidFill>
                  <a:srgbClr val="585858"/>
                </a:solidFill>
                <a:effectLst/>
                <a:latin typeface="times new roman" panose="02020603050405020304" pitchFamily="18" charset="0"/>
              </a:rPr>
              <a:t> (ateş), </a:t>
            </a:r>
            <a:r>
              <a:rPr lang="tr-TR" b="0" i="1" dirty="0" smtClean="0">
                <a:solidFill>
                  <a:srgbClr val="585858"/>
                </a:solidFill>
                <a:effectLst/>
                <a:latin typeface="times new roman" panose="02020603050405020304" pitchFamily="18" charset="0"/>
              </a:rPr>
              <a:t>ot</a:t>
            </a:r>
            <a:r>
              <a:rPr lang="tr-TR" b="0" i="0" dirty="0" smtClean="0">
                <a:solidFill>
                  <a:srgbClr val="585858"/>
                </a:solidFill>
                <a:effectLst/>
                <a:latin typeface="times new roman" panose="02020603050405020304" pitchFamily="18" charset="0"/>
              </a:rPr>
              <a:t> (bitki); </a:t>
            </a:r>
            <a:r>
              <a:rPr lang="tr-TR" b="0" i="1" dirty="0" smtClean="0">
                <a:solidFill>
                  <a:srgbClr val="585858"/>
                </a:solidFill>
                <a:effectLst/>
                <a:latin typeface="times new roman" panose="02020603050405020304" pitchFamily="18" charset="0"/>
              </a:rPr>
              <a:t>sac</a:t>
            </a:r>
            <a:r>
              <a:rPr lang="tr-TR" b="0" i="0" dirty="0" smtClean="0">
                <a:solidFill>
                  <a:srgbClr val="585858"/>
                </a:solidFill>
                <a:effectLst/>
                <a:latin typeface="times new roman" panose="02020603050405020304" pitchFamily="18" charset="0"/>
              </a:rPr>
              <a:t> (yassı demir), </a:t>
            </a:r>
            <a:r>
              <a:rPr lang="tr-TR" b="0" i="1" dirty="0" smtClean="0">
                <a:solidFill>
                  <a:srgbClr val="585858"/>
                </a:solidFill>
                <a:effectLst/>
                <a:latin typeface="times new roman" panose="02020603050405020304" pitchFamily="18" charset="0"/>
              </a:rPr>
              <a:t>saç</a:t>
            </a:r>
            <a:r>
              <a:rPr lang="tr-TR" b="0" i="0" dirty="0" smtClean="0">
                <a:solidFill>
                  <a:srgbClr val="585858"/>
                </a:solidFill>
                <a:effectLst/>
                <a:latin typeface="times new roman" panose="02020603050405020304" pitchFamily="18" charset="0"/>
              </a:rPr>
              <a:t> (kıl).</a:t>
            </a:r>
            <a:endParaRPr lang="tr-TR" b="0" i="0" dirty="0">
              <a:solidFill>
                <a:srgbClr val="585858"/>
              </a:solidFill>
              <a:effectLst/>
              <a:latin typeface="arial" panose="020B0604020202020204" pitchFamily="34" charset="0"/>
            </a:endParaRPr>
          </a:p>
        </p:txBody>
      </p:sp>
    </p:spTree>
    <p:extLst>
      <p:ext uri="{BB962C8B-B14F-4D97-AF65-F5344CB8AC3E}">
        <p14:creationId xmlns:p14="http://schemas.microsoft.com/office/powerpoint/2010/main" val="52558083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1358899" y="568942"/>
            <a:ext cx="9240413" cy="5632311"/>
          </a:xfrm>
          <a:prstGeom prst="rect">
            <a:avLst/>
          </a:prstGeom>
        </p:spPr>
        <p:txBody>
          <a:bodyPr wrap="square">
            <a:spAutoFit/>
          </a:bodyPr>
          <a:lstStyle/>
          <a:p>
            <a:pPr indent="252095" algn="just">
              <a:spcBef>
                <a:spcPts val="400"/>
              </a:spcBef>
            </a:pPr>
            <a:r>
              <a:rPr lang="tr-TR" sz="1700" b="0" i="0" dirty="0" smtClean="0">
                <a:solidFill>
                  <a:srgbClr val="585858"/>
                </a:solidFill>
                <a:effectLst/>
                <a:latin typeface="times new roman" panose="02020603050405020304" pitchFamily="18" charset="0"/>
              </a:rPr>
              <a:t>Dilimizdeki </a:t>
            </a:r>
            <a:r>
              <a:rPr lang="tr-TR" sz="1700" b="0" i="1" dirty="0" smtClean="0">
                <a:solidFill>
                  <a:srgbClr val="585858"/>
                </a:solidFill>
                <a:effectLst/>
                <a:latin typeface="times new roman" panose="02020603050405020304" pitchFamily="18" charset="0"/>
              </a:rPr>
              <a:t>hac, şad, yâd </a:t>
            </a:r>
            <a:r>
              <a:rPr lang="tr-TR" sz="1700" b="0" i="0" dirty="0" smtClean="0">
                <a:solidFill>
                  <a:srgbClr val="585858"/>
                </a:solidFill>
                <a:effectLst/>
                <a:latin typeface="times new roman" panose="02020603050405020304" pitchFamily="18" charset="0"/>
              </a:rPr>
              <a:t>gibi birkaç örnek dışında, alıntı ke­limelerin özgün biçimlerinin sonlarında bulunan yumuşak ünsüzler sertleşir: </a:t>
            </a:r>
            <a:r>
              <a:rPr lang="tr-TR" sz="1700" b="0" i="1" dirty="0" smtClean="0">
                <a:solidFill>
                  <a:srgbClr val="585858"/>
                </a:solidFill>
                <a:effectLst/>
                <a:latin typeface="times new roman" panose="02020603050405020304" pitchFamily="18" charset="0"/>
              </a:rPr>
              <a:t>kitap (&lt;</a:t>
            </a:r>
            <a:r>
              <a:rPr lang="tr-TR" sz="1700" b="0" i="1" dirty="0" err="1" smtClean="0">
                <a:solidFill>
                  <a:srgbClr val="585858"/>
                </a:solidFill>
                <a:effectLst/>
                <a:latin typeface="times new roman" panose="02020603050405020304" pitchFamily="18" charset="0"/>
              </a:rPr>
              <a:t>kitab</a:t>
            </a:r>
            <a:r>
              <a:rPr lang="tr-TR" sz="1700" b="0" i="1" dirty="0" smtClean="0">
                <a:solidFill>
                  <a:srgbClr val="585858"/>
                </a:solidFill>
                <a:effectLst/>
                <a:latin typeface="times new roman" panose="02020603050405020304" pitchFamily="18" charset="0"/>
              </a:rPr>
              <a:t>), sebep</a:t>
            </a:r>
            <a:r>
              <a:rPr lang="tr-TR" sz="1700" b="0" i="0" dirty="0" smtClean="0">
                <a:solidFill>
                  <a:srgbClr val="585858"/>
                </a:solidFill>
                <a:effectLst/>
                <a:latin typeface="times new roman" panose="02020603050405020304" pitchFamily="18" charset="0"/>
              </a:rPr>
              <a:t> </a:t>
            </a:r>
            <a:r>
              <a:rPr lang="tr-TR" sz="1700" b="0" i="1" dirty="0" smtClean="0">
                <a:solidFill>
                  <a:srgbClr val="585858"/>
                </a:solidFill>
                <a:effectLst/>
                <a:latin typeface="times new roman" panose="02020603050405020304" pitchFamily="18" charset="0"/>
              </a:rPr>
              <a:t>(&lt;</a:t>
            </a:r>
            <a:r>
              <a:rPr lang="tr-TR" sz="1700" b="0" i="1" dirty="0" err="1" smtClean="0">
                <a:solidFill>
                  <a:srgbClr val="585858"/>
                </a:solidFill>
                <a:effectLst/>
                <a:latin typeface="times new roman" panose="02020603050405020304" pitchFamily="18" charset="0"/>
              </a:rPr>
              <a:t>sebeb</a:t>
            </a:r>
            <a:r>
              <a:rPr lang="tr-TR" sz="1700" b="0" i="1" dirty="0" smtClean="0">
                <a:solidFill>
                  <a:srgbClr val="585858"/>
                </a:solidFill>
                <a:effectLst/>
                <a:latin typeface="times new roman" panose="02020603050405020304" pitchFamily="18" charset="0"/>
              </a:rPr>
              <a:t>); bant (&lt;</a:t>
            </a:r>
            <a:r>
              <a:rPr lang="tr-TR" sz="1700" b="0" i="1" dirty="0" err="1" smtClean="0">
                <a:solidFill>
                  <a:srgbClr val="585858"/>
                </a:solidFill>
                <a:effectLst/>
                <a:latin typeface="times new roman" panose="02020603050405020304" pitchFamily="18" charset="0"/>
              </a:rPr>
              <a:t>band</a:t>
            </a:r>
            <a:r>
              <a:rPr lang="tr-TR" sz="1700" b="0" i="1" dirty="0" smtClean="0">
                <a:solidFill>
                  <a:srgbClr val="585858"/>
                </a:solidFill>
                <a:effectLst/>
                <a:latin typeface="times new roman" panose="02020603050405020304" pitchFamily="18" charset="0"/>
              </a:rPr>
              <a:t>), bent (&lt;</a:t>
            </a:r>
            <a:r>
              <a:rPr lang="tr-TR" sz="1700" b="0" i="1" dirty="0" err="1" smtClean="0">
                <a:solidFill>
                  <a:srgbClr val="585858"/>
                </a:solidFill>
                <a:effectLst/>
                <a:latin typeface="times new roman" panose="02020603050405020304" pitchFamily="18" charset="0"/>
              </a:rPr>
              <a:t>bend</a:t>
            </a:r>
            <a:r>
              <a:rPr lang="tr-TR" sz="1700" b="0" i="1" dirty="0" smtClean="0">
                <a:solidFill>
                  <a:srgbClr val="585858"/>
                </a:solidFill>
                <a:effectLst/>
                <a:latin typeface="times new roman" panose="02020603050405020304" pitchFamily="18" charset="0"/>
              </a:rPr>
              <a:t>), cilt (&lt;</a:t>
            </a:r>
            <a:r>
              <a:rPr lang="tr-TR" sz="1700" b="0" i="1" dirty="0" err="1" smtClean="0">
                <a:solidFill>
                  <a:srgbClr val="585858"/>
                </a:solidFill>
                <a:effectLst/>
                <a:latin typeface="times new roman" panose="02020603050405020304" pitchFamily="18" charset="0"/>
              </a:rPr>
              <a:t>cild</a:t>
            </a:r>
            <a:r>
              <a:rPr lang="tr-TR" sz="1700" b="0" i="1" dirty="0" smtClean="0">
                <a:solidFill>
                  <a:srgbClr val="585858"/>
                </a:solidFill>
                <a:effectLst/>
                <a:latin typeface="times new roman" panose="02020603050405020304" pitchFamily="18" charset="0"/>
              </a:rPr>
              <a:t>), etüt (&lt;</a:t>
            </a:r>
            <a:r>
              <a:rPr lang="tr-TR" sz="1700" b="0" i="1" dirty="0" err="1" smtClean="0">
                <a:solidFill>
                  <a:srgbClr val="585858"/>
                </a:solidFill>
                <a:effectLst/>
                <a:latin typeface="times new roman" panose="02020603050405020304" pitchFamily="18" charset="0"/>
              </a:rPr>
              <a:t>etüd</a:t>
            </a:r>
            <a:r>
              <a:rPr lang="tr-TR" sz="1700" b="0" i="1" dirty="0" smtClean="0">
                <a:solidFill>
                  <a:srgbClr val="585858"/>
                </a:solidFill>
                <a:effectLst/>
                <a:latin typeface="times new roman" panose="02020603050405020304" pitchFamily="18" charset="0"/>
              </a:rPr>
              <a:t>), metot (&lt;</a:t>
            </a:r>
            <a:r>
              <a:rPr lang="tr-TR" sz="1700" b="0" i="1" dirty="0" err="1" smtClean="0">
                <a:solidFill>
                  <a:srgbClr val="585858"/>
                </a:solidFill>
                <a:effectLst/>
                <a:latin typeface="times new roman" panose="02020603050405020304" pitchFamily="18" charset="0"/>
              </a:rPr>
              <a:t>metod</a:t>
            </a:r>
            <a:r>
              <a:rPr lang="tr-TR" sz="1700" b="0" i="1" dirty="0" smtClean="0">
                <a:solidFill>
                  <a:srgbClr val="585858"/>
                </a:solidFill>
                <a:effectLst/>
                <a:latin typeface="times new roman" panose="02020603050405020304" pitchFamily="18" charset="0"/>
              </a:rPr>
              <a:t>), standart (&lt;</a:t>
            </a:r>
            <a:r>
              <a:rPr lang="tr-TR" sz="1700" b="0" i="1" dirty="0" err="1" smtClean="0">
                <a:solidFill>
                  <a:srgbClr val="585858"/>
                </a:solidFill>
                <a:effectLst/>
                <a:latin typeface="times new roman" panose="02020603050405020304" pitchFamily="18" charset="0"/>
              </a:rPr>
              <a:t>standard</a:t>
            </a:r>
            <a:r>
              <a:rPr lang="tr-TR" sz="1700" b="0" i="1" dirty="0" smtClean="0">
                <a:solidFill>
                  <a:srgbClr val="585858"/>
                </a:solidFill>
                <a:effectLst/>
                <a:latin typeface="times new roman" panose="02020603050405020304" pitchFamily="18" charset="0"/>
              </a:rPr>
              <a:t>); ahenk (&lt;</a:t>
            </a:r>
            <a:r>
              <a:rPr lang="tr-TR" sz="1700" b="0" i="1" dirty="0" err="1" smtClean="0">
                <a:solidFill>
                  <a:srgbClr val="585858"/>
                </a:solidFill>
                <a:effectLst/>
                <a:latin typeface="times new roman" panose="02020603050405020304" pitchFamily="18" charset="0"/>
              </a:rPr>
              <a:t>aheng</a:t>
            </a:r>
            <a:r>
              <a:rPr lang="tr-TR" sz="1700" b="0" i="1" dirty="0" smtClean="0">
                <a:solidFill>
                  <a:srgbClr val="585858"/>
                </a:solidFill>
                <a:effectLst/>
                <a:latin typeface="times new roman" panose="02020603050405020304" pitchFamily="18" charset="0"/>
              </a:rPr>
              <a:t>), hevenk (&lt;</a:t>
            </a:r>
            <a:r>
              <a:rPr lang="tr-TR" sz="1700" b="0" i="1" dirty="0" err="1" smtClean="0">
                <a:solidFill>
                  <a:srgbClr val="585858"/>
                </a:solidFill>
                <a:effectLst/>
                <a:latin typeface="times new roman" panose="02020603050405020304" pitchFamily="18" charset="0"/>
              </a:rPr>
              <a:t>aveng</a:t>
            </a:r>
            <a:r>
              <a:rPr lang="tr-TR" sz="1700" b="0" i="1" dirty="0" smtClean="0">
                <a:solidFill>
                  <a:srgbClr val="585858"/>
                </a:solidFill>
                <a:effectLst/>
                <a:latin typeface="times new roman" panose="02020603050405020304" pitchFamily="18" charset="0"/>
              </a:rPr>
              <a:t>), renk (&lt;</a:t>
            </a:r>
            <a:r>
              <a:rPr lang="tr-TR" sz="1700" b="0" i="1" dirty="0" err="1" smtClean="0">
                <a:solidFill>
                  <a:srgbClr val="585858"/>
                </a:solidFill>
                <a:effectLst/>
                <a:latin typeface="times new roman" panose="02020603050405020304" pitchFamily="18" charset="0"/>
              </a:rPr>
              <a:t>reng</a:t>
            </a:r>
            <a:r>
              <a:rPr lang="tr-TR" sz="1700" b="0" i="1" dirty="0" smtClean="0">
                <a:solidFill>
                  <a:srgbClr val="585858"/>
                </a:solidFill>
                <a:effectLst/>
                <a:latin typeface="times new roman" panose="02020603050405020304" pitchFamily="18" charset="0"/>
              </a:rPr>
              <a:t>)</a:t>
            </a:r>
            <a:r>
              <a:rPr lang="tr-TR" sz="1700" b="0" i="0" dirty="0" smtClean="0">
                <a:solidFill>
                  <a:srgbClr val="585858"/>
                </a:solidFill>
                <a:effectLst/>
                <a:latin typeface="times new roman" panose="02020603050405020304" pitchFamily="18" charset="0"/>
              </a:rPr>
              <a:t> vb.</a:t>
            </a:r>
            <a:r>
              <a:rPr lang="tr-TR" sz="1700" b="0" i="1" dirty="0" smtClean="0">
                <a:solidFill>
                  <a:srgbClr val="585858"/>
                </a:solidFill>
                <a:effectLst/>
                <a:latin typeface="times new roman" panose="02020603050405020304" pitchFamily="18" charset="0"/>
              </a:rPr>
              <a:t> </a:t>
            </a:r>
            <a:r>
              <a:rPr lang="tr-TR" sz="1700" b="0" i="0" dirty="0" smtClean="0">
                <a:solidFill>
                  <a:srgbClr val="585858"/>
                </a:solidFill>
                <a:effectLst/>
                <a:latin typeface="times new roman" panose="02020603050405020304" pitchFamily="18" charset="0"/>
              </a:rPr>
              <a:t>Bu gibi alıntılar ünlü ile başlayan bir ek aldıklarında kelime sonlarındaki sert ünsüzler yumuşar: </a:t>
            </a:r>
            <a:r>
              <a:rPr lang="tr-TR" sz="1700" b="0" i="1" dirty="0" smtClean="0">
                <a:solidFill>
                  <a:srgbClr val="585858"/>
                </a:solidFill>
                <a:effectLst/>
                <a:latin typeface="times new roman" panose="02020603050405020304" pitchFamily="18" charset="0"/>
              </a:rPr>
              <a:t>kitap / kitabı, sebep / sebebi; bant / bandı, bent / bendi, cilt / cildi, etüt / etüdü, metot / metodu, standart / standardı; ahenk / ahengi, hevenk / hevengi, renk / rengi </a:t>
            </a:r>
            <a:r>
              <a:rPr lang="tr-TR" sz="1700" b="0" i="0" dirty="0" smtClean="0">
                <a:solidFill>
                  <a:srgbClr val="585858"/>
                </a:solidFill>
                <a:effectLst/>
                <a:latin typeface="times new roman" panose="02020603050405020304" pitchFamily="18" charset="0"/>
              </a:rPr>
              <a:t>vb.</a:t>
            </a:r>
          </a:p>
          <a:p>
            <a:pPr indent="252095" algn="just">
              <a:spcBef>
                <a:spcPts val="400"/>
              </a:spcBef>
            </a:pPr>
            <a:endParaRPr lang="tr-TR" sz="1700" b="0" i="0" dirty="0" smtClean="0">
              <a:solidFill>
                <a:srgbClr val="585858"/>
              </a:solidFill>
              <a:effectLst/>
              <a:latin typeface="arial" panose="020B0604020202020204" pitchFamily="34" charset="0"/>
            </a:endParaRPr>
          </a:p>
          <a:p>
            <a:pPr indent="252095" algn="just">
              <a:spcBef>
                <a:spcPts val="400"/>
              </a:spcBef>
            </a:pPr>
            <a:r>
              <a:rPr lang="tr-TR" sz="1700" b="1" i="0" dirty="0" smtClean="0">
                <a:solidFill>
                  <a:srgbClr val="585858"/>
                </a:solidFill>
                <a:effectLst/>
                <a:latin typeface="times new roman" panose="02020603050405020304" pitchFamily="18" charset="0"/>
              </a:rPr>
              <a:t>UYARI: </a:t>
            </a:r>
            <a:r>
              <a:rPr lang="tr-TR" sz="1700" b="0" i="0" dirty="0" smtClean="0">
                <a:solidFill>
                  <a:srgbClr val="585858"/>
                </a:solidFill>
                <a:effectLst/>
                <a:latin typeface="times new roman" panose="02020603050405020304" pitchFamily="18" charset="0"/>
              </a:rPr>
              <a:t>Bazı alıntı kelimelerde yumuşama olmaz: </a:t>
            </a:r>
            <a:r>
              <a:rPr lang="tr-TR" sz="1700" b="0" i="1" dirty="0" smtClean="0">
                <a:solidFill>
                  <a:srgbClr val="585858"/>
                </a:solidFill>
                <a:effectLst/>
                <a:latin typeface="times new roman" panose="02020603050405020304" pitchFamily="18" charset="0"/>
              </a:rPr>
              <a:t>ahlak / ahlakın, cumhuriyet / cumhuriyete, evrak / evrakı, hukuk / hukuku, ittifak / ittifaka, sepet / sepeti, tank / tankı </a:t>
            </a:r>
            <a:r>
              <a:rPr lang="tr-TR" sz="1700" b="0" i="0" dirty="0" smtClean="0">
                <a:solidFill>
                  <a:srgbClr val="585858"/>
                </a:solidFill>
                <a:effectLst/>
                <a:latin typeface="times new roman" panose="02020603050405020304" pitchFamily="18" charset="0"/>
              </a:rPr>
              <a:t>vb.</a:t>
            </a:r>
          </a:p>
          <a:p>
            <a:pPr indent="252095" algn="just">
              <a:spcBef>
                <a:spcPts val="400"/>
              </a:spcBef>
            </a:pPr>
            <a:endParaRPr lang="tr-TR" sz="1700" b="0" i="0" dirty="0" smtClean="0">
              <a:solidFill>
                <a:srgbClr val="585858"/>
              </a:solidFill>
              <a:effectLst/>
              <a:latin typeface="arial" panose="020B0604020202020204" pitchFamily="34" charset="0"/>
            </a:endParaRPr>
          </a:p>
          <a:p>
            <a:pPr indent="252095" algn="just">
              <a:spcBef>
                <a:spcPts val="400"/>
              </a:spcBef>
            </a:pPr>
            <a:r>
              <a:rPr lang="tr-TR" sz="1700" b="0" i="0" dirty="0" smtClean="0">
                <a:solidFill>
                  <a:srgbClr val="585858"/>
                </a:solidFill>
                <a:effectLst/>
                <a:latin typeface="times new roman" panose="02020603050405020304" pitchFamily="18" charset="0"/>
              </a:rPr>
              <a:t>Çok heceli kelimeler ünlüyle başlayan bir ek aldıklarında sonlarında bulunan </a:t>
            </a:r>
            <a:r>
              <a:rPr lang="tr-TR" sz="1700" b="0" i="1" dirty="0" smtClean="0">
                <a:solidFill>
                  <a:srgbClr val="585858"/>
                </a:solidFill>
                <a:effectLst/>
                <a:latin typeface="times new roman" panose="02020603050405020304" pitchFamily="18" charset="0"/>
              </a:rPr>
              <a:t>p, ç, t, k </a:t>
            </a:r>
            <a:r>
              <a:rPr lang="tr-TR" sz="1700" b="0" i="0" dirty="0" smtClean="0">
                <a:solidFill>
                  <a:srgbClr val="585858"/>
                </a:solidFill>
                <a:effectLst/>
                <a:latin typeface="times new roman" panose="02020603050405020304" pitchFamily="18" charset="0"/>
              </a:rPr>
              <a:t>ünsüzleri yumuşayarak </a:t>
            </a:r>
            <a:r>
              <a:rPr lang="tr-TR" sz="1700" b="0" i="1" dirty="0" smtClean="0">
                <a:solidFill>
                  <a:srgbClr val="585858"/>
                </a:solidFill>
                <a:effectLst/>
                <a:latin typeface="times new roman" panose="02020603050405020304" pitchFamily="18" charset="0"/>
              </a:rPr>
              <a:t>b, c, d, ğ’</a:t>
            </a:r>
            <a:r>
              <a:rPr lang="tr-TR" sz="1700" b="0" i="0" dirty="0" smtClean="0">
                <a:solidFill>
                  <a:srgbClr val="585858"/>
                </a:solidFill>
                <a:effectLst/>
                <a:latin typeface="times new roman" panose="02020603050405020304" pitchFamily="18" charset="0"/>
              </a:rPr>
              <a:t>ye dönü­şür: </a:t>
            </a:r>
            <a:r>
              <a:rPr lang="tr-TR" sz="1700" b="0" i="1" dirty="0" smtClean="0">
                <a:solidFill>
                  <a:srgbClr val="585858"/>
                </a:solidFill>
                <a:effectLst/>
                <a:latin typeface="times new roman" panose="02020603050405020304" pitchFamily="18" charset="0"/>
              </a:rPr>
              <a:t>kelep / kelebi; ağaç / ağacı, kazanç / kazancı; geçit / geçidi, kanat / kanadı; başak / başağı, bıçak / bıçağı</a:t>
            </a:r>
            <a:r>
              <a:rPr lang="tr-TR" sz="1700" b="0" i="0" dirty="0" smtClean="0">
                <a:solidFill>
                  <a:srgbClr val="585858"/>
                </a:solidFill>
                <a:effectLst/>
                <a:latin typeface="times new roman" panose="02020603050405020304" pitchFamily="18" charset="0"/>
              </a:rPr>
              <a:t> vb. Ancak birden fazla heceli olduğu hâlde sonlarındaki ünsüzleri yumuşamayan kelimeler de vardır: </a:t>
            </a:r>
            <a:r>
              <a:rPr lang="tr-TR" sz="1700" b="0" i="1" dirty="0" smtClean="0">
                <a:solidFill>
                  <a:srgbClr val="585858"/>
                </a:solidFill>
                <a:effectLst/>
                <a:latin typeface="times new roman" panose="02020603050405020304" pitchFamily="18" charset="0"/>
              </a:rPr>
              <a:t>anıt / anıtı, bulut / bulutu, kanıt / kanıtı, ölçüt / ölçütü </a:t>
            </a:r>
            <a:r>
              <a:rPr lang="tr-TR" sz="1700" b="0" i="0" dirty="0" smtClean="0">
                <a:solidFill>
                  <a:srgbClr val="585858"/>
                </a:solidFill>
                <a:effectLst/>
                <a:latin typeface="times new roman" panose="02020603050405020304" pitchFamily="18" charset="0"/>
              </a:rPr>
              <a:t>vb.</a:t>
            </a:r>
          </a:p>
          <a:p>
            <a:pPr indent="252095" algn="just">
              <a:spcBef>
                <a:spcPts val="400"/>
              </a:spcBef>
            </a:pPr>
            <a:endParaRPr lang="tr-TR" sz="1700" b="0" i="0" dirty="0" smtClean="0">
              <a:solidFill>
                <a:srgbClr val="585858"/>
              </a:solidFill>
              <a:effectLst/>
              <a:latin typeface="arial" panose="020B0604020202020204" pitchFamily="34" charset="0"/>
            </a:endParaRPr>
          </a:p>
          <a:p>
            <a:pPr indent="252095" algn="just">
              <a:spcBef>
                <a:spcPts val="400"/>
              </a:spcBef>
            </a:pPr>
            <a:r>
              <a:rPr lang="tr-TR" sz="1700" b="0" i="0" dirty="0" smtClean="0">
                <a:solidFill>
                  <a:srgbClr val="585858"/>
                </a:solidFill>
                <a:effectLst/>
                <a:latin typeface="times new roman" panose="02020603050405020304" pitchFamily="18" charset="0"/>
              </a:rPr>
              <a:t>Tek heceli kelimelerin sonunda bulunan </a:t>
            </a:r>
            <a:r>
              <a:rPr lang="tr-TR" sz="1700" b="0" i="1" dirty="0" smtClean="0">
                <a:solidFill>
                  <a:srgbClr val="585858"/>
                </a:solidFill>
                <a:effectLst/>
                <a:latin typeface="times new roman" panose="02020603050405020304" pitchFamily="18" charset="0"/>
              </a:rPr>
              <a:t>p, ç, t, k </a:t>
            </a:r>
            <a:r>
              <a:rPr lang="tr-TR" sz="1700" b="0" i="0" dirty="0" smtClean="0">
                <a:solidFill>
                  <a:srgbClr val="585858"/>
                </a:solidFill>
                <a:effectLst/>
                <a:latin typeface="times new roman" panose="02020603050405020304" pitchFamily="18" charset="0"/>
              </a:rPr>
              <a:t>ünsüzleri ise iki ünlü arasında korunur: </a:t>
            </a:r>
            <a:r>
              <a:rPr lang="tr-TR" sz="1700" b="0" i="1" dirty="0" smtClean="0">
                <a:solidFill>
                  <a:srgbClr val="585858"/>
                </a:solidFill>
                <a:effectLst/>
                <a:latin typeface="times new roman" panose="02020603050405020304" pitchFamily="18" charset="0"/>
              </a:rPr>
              <a:t>ak / akı, at / atı, bük / bükü, ek / eki, et / eti, göç / göçü, ip / ipi, kaç / kaçıncı, kök / kökü, ok / oku, ot / otu, saç / saçı, sap / sapı, suç / suçu, süt / sütü </a:t>
            </a:r>
            <a:r>
              <a:rPr lang="tr-TR" sz="1700" b="0" i="0" dirty="0" smtClean="0">
                <a:solidFill>
                  <a:srgbClr val="585858"/>
                </a:solidFill>
                <a:effectLst/>
                <a:latin typeface="times new roman" panose="02020603050405020304" pitchFamily="18" charset="0"/>
              </a:rPr>
              <a:t>vb.</a:t>
            </a:r>
            <a:r>
              <a:rPr lang="tr-TR" sz="1700" b="0" i="1" dirty="0" smtClean="0">
                <a:solidFill>
                  <a:srgbClr val="585858"/>
                </a:solidFill>
                <a:effectLst/>
                <a:latin typeface="times new roman" panose="02020603050405020304" pitchFamily="18" charset="0"/>
              </a:rPr>
              <a:t> </a:t>
            </a:r>
            <a:r>
              <a:rPr lang="tr-TR" sz="1700" b="0" i="0" dirty="0" smtClean="0">
                <a:solidFill>
                  <a:srgbClr val="585858"/>
                </a:solidFill>
                <a:effectLst/>
                <a:latin typeface="times new roman" panose="02020603050405020304" pitchFamily="18" charset="0"/>
              </a:rPr>
              <a:t>Buna karşılık tek heceli olduğu hâlde sonlarındaki ünsüzleri yumuşayan kelimeler de vardır: </a:t>
            </a:r>
            <a:r>
              <a:rPr lang="tr-TR" sz="1700" b="0" i="1" dirty="0" smtClean="0">
                <a:solidFill>
                  <a:srgbClr val="585858"/>
                </a:solidFill>
                <a:effectLst/>
                <a:latin typeface="times new roman" panose="02020603050405020304" pitchFamily="18" charset="0"/>
              </a:rPr>
              <a:t>but / budu, dip / dibi, gök / göğü, kap / kabı, kurt / kurdu, uç / ucu, yurt / yurdu </a:t>
            </a:r>
            <a:r>
              <a:rPr lang="tr-TR" sz="1700" b="0" i="0" dirty="0" smtClean="0">
                <a:solidFill>
                  <a:srgbClr val="585858"/>
                </a:solidFill>
                <a:effectLst/>
                <a:latin typeface="times new roman" panose="02020603050405020304" pitchFamily="18" charset="0"/>
              </a:rPr>
              <a:t>vb.</a:t>
            </a:r>
            <a:endParaRPr lang="tr-TR" sz="1700" b="0" i="0" dirty="0">
              <a:solidFill>
                <a:srgbClr val="585858"/>
              </a:solidFill>
              <a:effectLst/>
              <a:latin typeface="arial" panose="020B0604020202020204" pitchFamily="34" charset="0"/>
            </a:endParaRPr>
          </a:p>
        </p:txBody>
      </p:sp>
    </p:spTree>
    <p:extLst>
      <p:ext uri="{BB962C8B-B14F-4D97-AF65-F5344CB8AC3E}">
        <p14:creationId xmlns:p14="http://schemas.microsoft.com/office/powerpoint/2010/main" val="167076611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1556893" y="658722"/>
            <a:ext cx="2596007" cy="461665"/>
          </a:xfrm>
          <a:prstGeom prst="rect">
            <a:avLst/>
          </a:prstGeom>
        </p:spPr>
        <p:txBody>
          <a:bodyPr wrap="square">
            <a:spAutoFit/>
          </a:bodyPr>
          <a:lstStyle/>
          <a:p>
            <a:r>
              <a:rPr lang="tr-TR" sz="2400" b="1" i="0" dirty="0" smtClean="0">
                <a:solidFill>
                  <a:srgbClr val="2B537E"/>
                </a:solidFill>
                <a:effectLst/>
                <a:latin typeface="arial" panose="020B0604020202020204" pitchFamily="34" charset="0"/>
              </a:rPr>
              <a:t>Ünlü Daralması</a:t>
            </a:r>
            <a:endParaRPr lang="tr-TR" sz="2400" dirty="0"/>
          </a:p>
        </p:txBody>
      </p:sp>
      <p:sp>
        <p:nvSpPr>
          <p:cNvPr id="4" name="Dikdörtgen 3"/>
          <p:cNvSpPr/>
          <p:nvPr/>
        </p:nvSpPr>
        <p:spPr>
          <a:xfrm>
            <a:off x="1556893" y="1281528"/>
            <a:ext cx="8514207" cy="3241913"/>
          </a:xfrm>
          <a:prstGeom prst="rect">
            <a:avLst/>
          </a:prstGeom>
        </p:spPr>
        <p:txBody>
          <a:bodyPr wrap="square">
            <a:spAutoFit/>
          </a:bodyPr>
          <a:lstStyle/>
          <a:p>
            <a:pPr indent="252095" algn="just">
              <a:spcBef>
                <a:spcPts val="400"/>
              </a:spcBef>
            </a:pPr>
            <a:r>
              <a:rPr lang="tr-TR" b="0" i="0" dirty="0" smtClean="0">
                <a:solidFill>
                  <a:srgbClr val="585858"/>
                </a:solidFill>
                <a:effectLst/>
                <a:latin typeface="times new roman" panose="02020603050405020304" pitchFamily="18" charset="0"/>
              </a:rPr>
              <a:t>Türkçede </a:t>
            </a:r>
            <a:r>
              <a:rPr lang="tr-TR" b="0" i="1" dirty="0" smtClean="0">
                <a:solidFill>
                  <a:srgbClr val="585858"/>
                </a:solidFill>
                <a:effectLst/>
                <a:latin typeface="times new roman" panose="02020603050405020304" pitchFamily="18" charset="0"/>
              </a:rPr>
              <a:t>a, e </a:t>
            </a:r>
            <a:r>
              <a:rPr lang="tr-TR" b="0" i="0" dirty="0" smtClean="0">
                <a:solidFill>
                  <a:srgbClr val="585858"/>
                </a:solidFill>
                <a:effectLst/>
                <a:latin typeface="times new roman" panose="02020603050405020304" pitchFamily="18" charset="0"/>
              </a:rPr>
              <a:t>ünlüleri ile biten fiillerin şimdiki zaman çekiminde, söyleyişte de yazımda da </a:t>
            </a:r>
            <a:r>
              <a:rPr lang="tr-TR" b="0" i="1" dirty="0" smtClean="0">
                <a:solidFill>
                  <a:srgbClr val="585858"/>
                </a:solidFill>
                <a:effectLst/>
                <a:latin typeface="times new roman" panose="02020603050405020304" pitchFamily="18" charset="0"/>
              </a:rPr>
              <a:t>a </a:t>
            </a:r>
            <a:r>
              <a:rPr lang="tr-TR" b="0" i="0" dirty="0" smtClean="0">
                <a:solidFill>
                  <a:srgbClr val="585858"/>
                </a:solidFill>
                <a:effectLst/>
                <a:latin typeface="times new roman" panose="02020603050405020304" pitchFamily="18" charset="0"/>
              </a:rPr>
              <a:t>ünlüsü </a:t>
            </a:r>
            <a:r>
              <a:rPr lang="tr-TR" b="0" i="1" dirty="0" smtClean="0">
                <a:solidFill>
                  <a:srgbClr val="585858"/>
                </a:solidFill>
                <a:effectLst/>
                <a:latin typeface="times new roman" panose="02020603050405020304" pitchFamily="18" charset="0"/>
              </a:rPr>
              <a:t>ı, u; e</a:t>
            </a:r>
            <a:r>
              <a:rPr lang="tr-TR" b="0" i="0" dirty="0" smtClean="0">
                <a:solidFill>
                  <a:srgbClr val="585858"/>
                </a:solidFill>
                <a:effectLst/>
                <a:latin typeface="times new roman" panose="02020603050405020304" pitchFamily="18" charset="0"/>
              </a:rPr>
              <a:t> ünlüsü </a:t>
            </a:r>
            <a:r>
              <a:rPr lang="tr-TR" b="0" i="1" dirty="0" smtClean="0">
                <a:solidFill>
                  <a:srgbClr val="585858"/>
                </a:solidFill>
                <a:effectLst/>
                <a:latin typeface="times new roman" panose="02020603050405020304" pitchFamily="18" charset="0"/>
              </a:rPr>
              <a:t>i, ü </a:t>
            </a:r>
            <a:r>
              <a:rPr lang="tr-TR" b="0" i="0" dirty="0" smtClean="0">
                <a:solidFill>
                  <a:srgbClr val="585858"/>
                </a:solidFill>
                <a:effectLst/>
                <a:latin typeface="times new roman" panose="02020603050405020304" pitchFamily="18" charset="0"/>
              </a:rPr>
              <a:t>olur:</a:t>
            </a:r>
            <a:r>
              <a:rPr lang="tr-TR" b="0" i="1" dirty="0" smtClean="0">
                <a:solidFill>
                  <a:srgbClr val="585858"/>
                </a:solidFill>
                <a:effectLst/>
                <a:latin typeface="times new roman" panose="02020603050405020304" pitchFamily="18" charset="0"/>
              </a:rPr>
              <a:t> başlıyor (&lt;başla-yor), oynuyor (&lt;oyna-yor), doymuyor (&lt;doyma-yor), izliyor (&lt;izle-yor), diyor (&lt;de-yor), gelmiyor (&lt;gelme-yor), gözlüyor (&lt;gözle-yor) </a:t>
            </a:r>
            <a:r>
              <a:rPr lang="tr-TR" b="0" i="0" dirty="0" smtClean="0">
                <a:solidFill>
                  <a:srgbClr val="585858"/>
                </a:solidFill>
                <a:effectLst/>
                <a:latin typeface="times new roman" panose="02020603050405020304" pitchFamily="18" charset="0"/>
              </a:rPr>
              <a:t>vb.</a:t>
            </a:r>
            <a:endParaRPr lang="tr-TR" b="0" i="0" dirty="0" smtClean="0">
              <a:solidFill>
                <a:srgbClr val="585858"/>
              </a:solidFill>
              <a:effectLst/>
              <a:latin typeface="arial" panose="020B0604020202020204" pitchFamily="34" charset="0"/>
            </a:endParaRPr>
          </a:p>
          <a:p>
            <a:pPr indent="252095" algn="just">
              <a:spcBef>
                <a:spcPts val="400"/>
              </a:spcBef>
            </a:pPr>
            <a:r>
              <a:rPr lang="tr-TR" b="0" i="0" dirty="0" smtClean="0">
                <a:solidFill>
                  <a:srgbClr val="585858"/>
                </a:solidFill>
                <a:effectLst/>
                <a:latin typeface="times new roman" panose="02020603050405020304" pitchFamily="18" charset="0"/>
              </a:rPr>
              <a:t>Birden çok heceli ve </a:t>
            </a:r>
            <a:r>
              <a:rPr lang="tr-TR" b="0" i="1" dirty="0" smtClean="0">
                <a:solidFill>
                  <a:srgbClr val="585858"/>
                </a:solidFill>
                <a:effectLst/>
                <a:latin typeface="times new roman" panose="02020603050405020304" pitchFamily="18" charset="0"/>
              </a:rPr>
              <a:t>a, e</a:t>
            </a:r>
            <a:r>
              <a:rPr lang="tr-TR" b="0" i="0" dirty="0" smtClean="0">
                <a:solidFill>
                  <a:srgbClr val="585858"/>
                </a:solidFill>
                <a:effectLst/>
                <a:latin typeface="times new roman" panose="02020603050405020304" pitchFamily="18" charset="0"/>
              </a:rPr>
              <a:t> ünlüleri ile biten fiiller, ünlüyle başlayan ek aldıklarında bu fiillerdeki </a:t>
            </a:r>
            <a:r>
              <a:rPr lang="tr-TR" b="0" i="1" dirty="0" smtClean="0">
                <a:solidFill>
                  <a:srgbClr val="585858"/>
                </a:solidFill>
                <a:effectLst/>
                <a:latin typeface="times new roman" panose="02020603050405020304" pitchFamily="18" charset="0"/>
              </a:rPr>
              <a:t>a, e</a:t>
            </a:r>
            <a:r>
              <a:rPr lang="tr-TR" b="0" i="0" dirty="0" smtClean="0">
                <a:solidFill>
                  <a:srgbClr val="585858"/>
                </a:solidFill>
                <a:effectLst/>
                <a:latin typeface="times new roman" panose="02020603050405020304" pitchFamily="18" charset="0"/>
              </a:rPr>
              <a:t> ünlülerinde söyleyişte yaygın bir daralma </a:t>
            </a:r>
            <a:r>
              <a:rPr lang="tr-TR" b="0" i="1" dirty="0" smtClean="0">
                <a:solidFill>
                  <a:srgbClr val="585858"/>
                </a:solidFill>
                <a:effectLst/>
                <a:latin typeface="times new roman" panose="02020603050405020304" pitchFamily="18" charset="0"/>
              </a:rPr>
              <a:t>(ı</a:t>
            </a:r>
            <a:r>
              <a:rPr lang="tr-TR" b="0" i="0" dirty="0" smtClean="0">
                <a:solidFill>
                  <a:srgbClr val="585858"/>
                </a:solidFill>
                <a:effectLst/>
                <a:latin typeface="times new roman" panose="02020603050405020304" pitchFamily="18" charset="0"/>
              </a:rPr>
              <a:t> ve </a:t>
            </a:r>
            <a:r>
              <a:rPr lang="tr-TR" b="0" i="1" dirty="0" smtClean="0">
                <a:solidFill>
                  <a:srgbClr val="585858"/>
                </a:solidFill>
                <a:effectLst/>
                <a:latin typeface="times new roman" panose="02020603050405020304" pitchFamily="18" charset="0"/>
              </a:rPr>
              <a:t>i’</a:t>
            </a:r>
            <a:r>
              <a:rPr lang="tr-TR" b="0" i="0" dirty="0" smtClean="0">
                <a:solidFill>
                  <a:srgbClr val="585858"/>
                </a:solidFill>
                <a:effectLst/>
                <a:latin typeface="times new roman" panose="02020603050405020304" pitchFamily="18" charset="0"/>
              </a:rPr>
              <a:t>ye dönme) eğilimi görülür. Ancak söyleyişteki </a:t>
            </a:r>
            <a:r>
              <a:rPr lang="tr-TR" b="0" i="1" dirty="0" smtClean="0">
                <a:solidFill>
                  <a:srgbClr val="585858"/>
                </a:solidFill>
                <a:effectLst/>
                <a:latin typeface="times new roman" panose="02020603050405020304" pitchFamily="18" charset="0"/>
              </a:rPr>
              <a:t>ı, i </a:t>
            </a:r>
            <a:r>
              <a:rPr lang="tr-TR" b="0" i="0" dirty="0" smtClean="0">
                <a:solidFill>
                  <a:srgbClr val="585858"/>
                </a:solidFill>
                <a:effectLst/>
                <a:latin typeface="times new roman" panose="02020603050405020304" pitchFamily="18" charset="0"/>
              </a:rPr>
              <a:t>ünlüleri yazıya geçirilmez: </a:t>
            </a:r>
            <a:r>
              <a:rPr lang="tr-TR" b="0" i="1" dirty="0" smtClean="0">
                <a:solidFill>
                  <a:srgbClr val="585858"/>
                </a:solidFill>
                <a:effectLst/>
                <a:latin typeface="times new roman" panose="02020603050405020304" pitchFamily="18" charset="0"/>
              </a:rPr>
              <a:t>başlayan, yaşayacak, atlayarak, saklayalı, atmayalım; gelmeyen, izlemeyecek, gitmeyerek, gizleyeli, besleyelim </a:t>
            </a:r>
            <a:r>
              <a:rPr lang="tr-TR" b="0" i="0" dirty="0" smtClean="0">
                <a:solidFill>
                  <a:srgbClr val="585858"/>
                </a:solidFill>
                <a:effectLst/>
                <a:latin typeface="times new roman" panose="02020603050405020304" pitchFamily="18" charset="0"/>
              </a:rPr>
              <a:t>vb.</a:t>
            </a:r>
            <a:endParaRPr lang="tr-TR" b="0" i="0" dirty="0" smtClean="0">
              <a:solidFill>
                <a:srgbClr val="585858"/>
              </a:solidFill>
              <a:effectLst/>
              <a:latin typeface="arial" panose="020B0604020202020204" pitchFamily="34" charset="0"/>
            </a:endParaRPr>
          </a:p>
          <a:p>
            <a:pPr indent="252095" algn="just">
              <a:spcBef>
                <a:spcPts val="400"/>
              </a:spcBef>
            </a:pPr>
            <a:r>
              <a:rPr lang="tr-TR" b="0" i="0" dirty="0" smtClean="0">
                <a:solidFill>
                  <a:srgbClr val="585858"/>
                </a:solidFill>
                <a:effectLst/>
                <a:latin typeface="times new roman" panose="02020603050405020304" pitchFamily="18" charset="0"/>
              </a:rPr>
              <a:t>Buna karşılık tek heceli olan </a:t>
            </a:r>
            <a:r>
              <a:rPr lang="tr-TR" b="0" i="1" dirty="0" smtClean="0">
                <a:solidFill>
                  <a:srgbClr val="585858"/>
                </a:solidFill>
                <a:effectLst/>
                <a:latin typeface="times new roman" panose="02020603050405020304" pitchFamily="18" charset="0"/>
              </a:rPr>
              <a:t>demek</a:t>
            </a:r>
            <a:r>
              <a:rPr lang="tr-TR" b="0" i="0" dirty="0" smtClean="0">
                <a:solidFill>
                  <a:srgbClr val="585858"/>
                </a:solidFill>
                <a:effectLst/>
                <a:latin typeface="times new roman" panose="02020603050405020304" pitchFamily="18" charset="0"/>
              </a:rPr>
              <a:t> ve </a:t>
            </a:r>
            <a:r>
              <a:rPr lang="tr-TR" b="0" i="1" dirty="0" smtClean="0">
                <a:solidFill>
                  <a:srgbClr val="585858"/>
                </a:solidFill>
                <a:effectLst/>
                <a:latin typeface="times new roman" panose="02020603050405020304" pitchFamily="18" charset="0"/>
              </a:rPr>
              <a:t>yemek</a:t>
            </a:r>
            <a:r>
              <a:rPr lang="tr-TR" b="0" i="0" dirty="0" smtClean="0">
                <a:solidFill>
                  <a:srgbClr val="585858"/>
                </a:solidFill>
                <a:effectLst/>
                <a:latin typeface="times new roman" panose="02020603050405020304" pitchFamily="18" charset="0"/>
              </a:rPr>
              <a:t> fiillerinde, söyleyişteki </a:t>
            </a:r>
            <a:r>
              <a:rPr lang="tr-TR" b="0" i="1" dirty="0" smtClean="0">
                <a:solidFill>
                  <a:srgbClr val="585858"/>
                </a:solidFill>
                <a:effectLst/>
                <a:latin typeface="times new roman" panose="02020603050405020304" pitchFamily="18" charset="0"/>
              </a:rPr>
              <a:t>i</a:t>
            </a:r>
            <a:r>
              <a:rPr lang="tr-TR" b="0" i="0" dirty="0" smtClean="0">
                <a:solidFill>
                  <a:srgbClr val="585858"/>
                </a:solidFill>
                <a:effectLst/>
                <a:latin typeface="times new roman" panose="02020603050405020304" pitchFamily="18" charset="0"/>
              </a:rPr>
              <a:t> ünlüsü yazıya da geçirilir: </a:t>
            </a:r>
            <a:r>
              <a:rPr lang="tr-TR" b="0" i="1" dirty="0" smtClean="0">
                <a:solidFill>
                  <a:srgbClr val="585858"/>
                </a:solidFill>
                <a:effectLst/>
                <a:latin typeface="times new roman" panose="02020603050405020304" pitchFamily="18" charset="0"/>
              </a:rPr>
              <a:t>diyen, diyerek, diyecek, diyelim, diye; yiyen, yi­yerek, yiyecek, yiyelim, yiye, yiyince, yiyip </a:t>
            </a:r>
            <a:r>
              <a:rPr lang="tr-TR" b="0" i="0" dirty="0" smtClean="0">
                <a:solidFill>
                  <a:srgbClr val="585858"/>
                </a:solidFill>
                <a:effectLst/>
                <a:latin typeface="times new roman" panose="02020603050405020304" pitchFamily="18" charset="0"/>
              </a:rPr>
              <a:t>vb. Ancak</a:t>
            </a:r>
            <a:r>
              <a:rPr lang="tr-TR" b="0" i="1" dirty="0" smtClean="0">
                <a:solidFill>
                  <a:srgbClr val="585858"/>
                </a:solidFill>
                <a:effectLst/>
                <a:latin typeface="times new roman" panose="02020603050405020304" pitchFamily="18" charset="0"/>
              </a:rPr>
              <a:t> deyince, deyip </a:t>
            </a:r>
            <a:r>
              <a:rPr lang="tr-TR" b="0" i="0" dirty="0" smtClean="0">
                <a:solidFill>
                  <a:srgbClr val="585858"/>
                </a:solidFill>
                <a:effectLst/>
                <a:latin typeface="times new roman" panose="02020603050405020304" pitchFamily="18" charset="0"/>
              </a:rPr>
              <a:t>sözlerindeki </a:t>
            </a:r>
            <a:r>
              <a:rPr lang="tr-TR" b="0" i="1" dirty="0" smtClean="0">
                <a:solidFill>
                  <a:srgbClr val="585858"/>
                </a:solidFill>
                <a:effectLst/>
                <a:latin typeface="times new roman" panose="02020603050405020304" pitchFamily="18" charset="0"/>
              </a:rPr>
              <a:t>e</a:t>
            </a:r>
            <a:r>
              <a:rPr lang="tr-TR" b="0" i="0" dirty="0" smtClean="0">
                <a:solidFill>
                  <a:srgbClr val="585858"/>
                </a:solidFill>
                <a:effectLst/>
                <a:latin typeface="times new roman" panose="02020603050405020304" pitchFamily="18" charset="0"/>
              </a:rPr>
              <a:t> yazı­lışta korunur.</a:t>
            </a:r>
            <a:endParaRPr lang="tr-TR" b="0" i="0" dirty="0">
              <a:solidFill>
                <a:srgbClr val="585858"/>
              </a:solidFill>
              <a:effectLst/>
              <a:latin typeface="arial" panose="020B0604020202020204" pitchFamily="34" charset="0"/>
            </a:endParaRPr>
          </a:p>
        </p:txBody>
      </p:sp>
      <p:sp>
        <p:nvSpPr>
          <p:cNvPr id="5" name="Dikdörtgen 4"/>
          <p:cNvSpPr/>
          <p:nvPr/>
        </p:nvSpPr>
        <p:spPr>
          <a:xfrm>
            <a:off x="1556893" y="4523441"/>
            <a:ext cx="1704313" cy="461665"/>
          </a:xfrm>
          <a:prstGeom prst="rect">
            <a:avLst/>
          </a:prstGeom>
        </p:spPr>
        <p:txBody>
          <a:bodyPr wrap="none">
            <a:spAutoFit/>
          </a:bodyPr>
          <a:lstStyle/>
          <a:p>
            <a:r>
              <a:rPr lang="tr-TR" sz="2400" b="1" i="0" dirty="0" smtClean="0">
                <a:solidFill>
                  <a:srgbClr val="2B537E"/>
                </a:solidFill>
                <a:effectLst/>
                <a:latin typeface="arial" panose="020B0604020202020204" pitchFamily="34" charset="0"/>
              </a:rPr>
              <a:t>Uzun Ünlü</a:t>
            </a:r>
            <a:endParaRPr lang="tr-TR" sz="2400" dirty="0"/>
          </a:p>
        </p:txBody>
      </p:sp>
      <p:sp>
        <p:nvSpPr>
          <p:cNvPr id="6" name="Dikdörtgen 5"/>
          <p:cNvSpPr/>
          <p:nvPr/>
        </p:nvSpPr>
        <p:spPr>
          <a:xfrm>
            <a:off x="1556889" y="5061055"/>
            <a:ext cx="8971407" cy="1200329"/>
          </a:xfrm>
          <a:prstGeom prst="rect">
            <a:avLst/>
          </a:prstGeom>
        </p:spPr>
        <p:txBody>
          <a:bodyPr wrap="square">
            <a:spAutoFit/>
          </a:bodyPr>
          <a:lstStyle/>
          <a:p>
            <a:r>
              <a:rPr lang="tr-TR" b="0" i="0" dirty="0" smtClean="0">
                <a:solidFill>
                  <a:srgbClr val="585858"/>
                </a:solidFill>
                <a:effectLst/>
                <a:latin typeface="times new roman" panose="02020603050405020304" pitchFamily="18" charset="0"/>
              </a:rPr>
              <a:t>Kökeni Türkçe olan kelimelerde bugün uzun ünlü yoktur. Uzun ünlü, Arapça ve Farsçadan Türkçeye giren kelimelerde görülür: </a:t>
            </a:r>
            <a:r>
              <a:rPr lang="tr-TR" b="0" i="1" dirty="0" smtClean="0">
                <a:solidFill>
                  <a:srgbClr val="585858"/>
                </a:solidFill>
                <a:effectLst/>
                <a:latin typeface="times new roman" panose="02020603050405020304" pitchFamily="18" charset="0"/>
              </a:rPr>
              <a:t>adalet (</a:t>
            </a:r>
            <a:r>
              <a:rPr lang="tr-TR" b="0" i="1" dirty="0" err="1" smtClean="0">
                <a:solidFill>
                  <a:srgbClr val="585858"/>
                </a:solidFill>
                <a:effectLst/>
                <a:latin typeface="times new roman" panose="02020603050405020304" pitchFamily="18" charset="0"/>
              </a:rPr>
              <a:t>ada:let</a:t>
            </a:r>
            <a:r>
              <a:rPr lang="tr-TR" b="0" i="1" dirty="0" smtClean="0">
                <a:solidFill>
                  <a:srgbClr val="585858"/>
                </a:solidFill>
                <a:effectLst/>
                <a:latin typeface="times new roman" panose="02020603050405020304" pitchFamily="18" charset="0"/>
              </a:rPr>
              <a:t>), beraber (</a:t>
            </a:r>
            <a:r>
              <a:rPr lang="tr-TR" b="0" i="1" dirty="0" err="1" smtClean="0">
                <a:solidFill>
                  <a:srgbClr val="585858"/>
                </a:solidFill>
                <a:effectLst/>
                <a:latin typeface="times new roman" panose="02020603050405020304" pitchFamily="18" charset="0"/>
              </a:rPr>
              <a:t>bera:ber</a:t>
            </a:r>
            <a:r>
              <a:rPr lang="tr-TR" b="0" i="1" dirty="0" smtClean="0">
                <a:solidFill>
                  <a:srgbClr val="585858"/>
                </a:solidFill>
                <a:effectLst/>
                <a:latin typeface="times new roman" panose="02020603050405020304" pitchFamily="18" charset="0"/>
              </a:rPr>
              <a:t>), ifade (</a:t>
            </a:r>
            <a:r>
              <a:rPr lang="tr-TR" b="0" i="1" dirty="0" err="1" smtClean="0">
                <a:solidFill>
                  <a:srgbClr val="585858"/>
                </a:solidFill>
                <a:effectLst/>
                <a:latin typeface="times new roman" panose="02020603050405020304" pitchFamily="18" charset="0"/>
              </a:rPr>
              <a:t>ifa:de</a:t>
            </a:r>
            <a:r>
              <a:rPr lang="tr-TR" b="0" i="1" dirty="0" smtClean="0">
                <a:solidFill>
                  <a:srgbClr val="585858"/>
                </a:solidFill>
                <a:effectLst/>
                <a:latin typeface="times new roman" panose="02020603050405020304" pitchFamily="18" charset="0"/>
              </a:rPr>
              <a:t>), kaide (</a:t>
            </a:r>
            <a:r>
              <a:rPr lang="tr-TR" b="0" i="1" dirty="0" err="1" smtClean="0">
                <a:solidFill>
                  <a:srgbClr val="585858"/>
                </a:solidFill>
                <a:effectLst/>
                <a:latin typeface="times new roman" panose="02020603050405020304" pitchFamily="18" charset="0"/>
              </a:rPr>
              <a:t>ka:ide</a:t>
            </a:r>
            <a:r>
              <a:rPr lang="tr-TR" b="0" i="1" dirty="0" smtClean="0">
                <a:solidFill>
                  <a:srgbClr val="585858"/>
                </a:solidFill>
                <a:effectLst/>
                <a:latin typeface="times new roman" panose="02020603050405020304" pitchFamily="18" charset="0"/>
              </a:rPr>
              <a:t>), numune (</a:t>
            </a:r>
            <a:r>
              <a:rPr lang="tr-TR" b="0" i="1" dirty="0" err="1" smtClean="0">
                <a:solidFill>
                  <a:srgbClr val="585858"/>
                </a:solidFill>
                <a:effectLst/>
                <a:latin typeface="times new roman" panose="02020603050405020304" pitchFamily="18" charset="0"/>
              </a:rPr>
              <a:t>numu:ne</a:t>
            </a:r>
            <a:r>
              <a:rPr lang="tr-TR" b="0" i="1" dirty="0" smtClean="0">
                <a:solidFill>
                  <a:srgbClr val="585858"/>
                </a:solidFill>
                <a:effectLst/>
                <a:latin typeface="times new roman" panose="02020603050405020304" pitchFamily="18" charset="0"/>
              </a:rPr>
              <a:t>), sade (</a:t>
            </a:r>
            <a:r>
              <a:rPr lang="tr-TR" b="0" i="1" dirty="0" err="1" smtClean="0">
                <a:solidFill>
                  <a:srgbClr val="585858"/>
                </a:solidFill>
                <a:effectLst/>
                <a:latin typeface="times new roman" panose="02020603050405020304" pitchFamily="18" charset="0"/>
              </a:rPr>
              <a:t>sa:de</a:t>
            </a:r>
            <a:r>
              <a:rPr lang="tr-TR" b="0" i="1" dirty="0" smtClean="0">
                <a:solidFill>
                  <a:srgbClr val="585858"/>
                </a:solidFill>
                <a:effectLst/>
                <a:latin typeface="times new roman" panose="02020603050405020304" pitchFamily="18" charset="0"/>
              </a:rPr>
              <a:t>), şair (</a:t>
            </a:r>
            <a:r>
              <a:rPr lang="tr-TR" b="0" i="1" dirty="0" err="1" smtClean="0">
                <a:solidFill>
                  <a:srgbClr val="585858"/>
                </a:solidFill>
                <a:effectLst/>
                <a:latin typeface="times new roman" panose="02020603050405020304" pitchFamily="18" charset="0"/>
              </a:rPr>
              <a:t>şa:ir</a:t>
            </a:r>
            <a:r>
              <a:rPr lang="tr-TR" b="0" i="1" dirty="0" smtClean="0">
                <a:solidFill>
                  <a:srgbClr val="585858"/>
                </a:solidFill>
                <a:effectLst/>
                <a:latin typeface="times new roman" panose="02020603050405020304" pitchFamily="18" charset="0"/>
              </a:rPr>
              <a:t>)</a:t>
            </a:r>
            <a:r>
              <a:rPr lang="tr-TR" b="0" i="0" dirty="0" smtClean="0">
                <a:solidFill>
                  <a:srgbClr val="585858"/>
                </a:solidFill>
                <a:effectLst/>
                <a:latin typeface="times new roman" panose="02020603050405020304" pitchFamily="18" charset="0"/>
              </a:rPr>
              <a:t> vb.</a:t>
            </a:r>
            <a:r>
              <a:rPr lang="tr-TR" b="0" i="1" dirty="0" smtClean="0">
                <a:solidFill>
                  <a:srgbClr val="585858"/>
                </a:solidFill>
                <a:effectLst/>
                <a:latin typeface="times new roman" panose="02020603050405020304" pitchFamily="18" charset="0"/>
              </a:rPr>
              <a:t> </a:t>
            </a:r>
            <a:r>
              <a:rPr lang="tr-TR" b="0" i="0" dirty="0" smtClean="0">
                <a:solidFill>
                  <a:srgbClr val="585858"/>
                </a:solidFill>
                <a:effectLst/>
                <a:latin typeface="times new roman" panose="02020603050405020304" pitchFamily="18" charset="0"/>
              </a:rPr>
              <a:t>Ancak bu uzun ünlüler yazıda herhangi bir işaretle gösterilmez.</a:t>
            </a:r>
            <a:endParaRPr lang="tr-TR" dirty="0"/>
          </a:p>
        </p:txBody>
      </p:sp>
    </p:spTree>
    <p:extLst>
      <p:ext uri="{BB962C8B-B14F-4D97-AF65-F5344CB8AC3E}">
        <p14:creationId xmlns:p14="http://schemas.microsoft.com/office/powerpoint/2010/main" val="316818516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1571702" y="531901"/>
            <a:ext cx="1845377" cy="461665"/>
          </a:xfrm>
          <a:prstGeom prst="rect">
            <a:avLst/>
          </a:prstGeom>
        </p:spPr>
        <p:txBody>
          <a:bodyPr wrap="none">
            <a:spAutoFit/>
          </a:bodyPr>
          <a:lstStyle/>
          <a:p>
            <a:r>
              <a:rPr lang="tr-TR" sz="2400" b="1" i="0" dirty="0" smtClean="0">
                <a:solidFill>
                  <a:srgbClr val="2B537E"/>
                </a:solidFill>
                <a:effectLst/>
                <a:latin typeface="arial" panose="020B0604020202020204" pitchFamily="34" charset="0"/>
              </a:rPr>
              <a:t>Kısaltmalar</a:t>
            </a:r>
            <a:endParaRPr lang="tr-TR" sz="2400" dirty="0"/>
          </a:p>
        </p:txBody>
      </p:sp>
      <p:sp>
        <p:nvSpPr>
          <p:cNvPr id="5" name="Dikdörtgen 4"/>
          <p:cNvSpPr/>
          <p:nvPr/>
        </p:nvSpPr>
        <p:spPr>
          <a:xfrm>
            <a:off x="1571701" y="995453"/>
            <a:ext cx="9298067" cy="5160387"/>
          </a:xfrm>
          <a:prstGeom prst="rect">
            <a:avLst/>
          </a:prstGeom>
        </p:spPr>
        <p:txBody>
          <a:bodyPr wrap="square">
            <a:spAutoFit/>
          </a:bodyPr>
          <a:lstStyle/>
          <a:p>
            <a:pPr indent="252095">
              <a:spcBef>
                <a:spcPts val="400"/>
              </a:spcBef>
            </a:pPr>
            <a:r>
              <a:rPr lang="tr-TR" sz="1700" b="0" i="0" dirty="0" smtClean="0">
                <a:solidFill>
                  <a:srgbClr val="585858"/>
                </a:solidFill>
                <a:effectLst/>
                <a:latin typeface="times new roman" panose="02020603050405020304" pitchFamily="18" charset="0"/>
              </a:rPr>
              <a:t>Kısaltma; bir kelimenin, terimin veya özel adın, içerdiği harflerden biri veya birkaçı ile daha kısa olarak ifade edilmesi ve simgeleştirilmesidir. Kısaltmalarla ilgili kurallar şunlardır:</a:t>
            </a:r>
          </a:p>
          <a:p>
            <a:pPr indent="252095">
              <a:spcBef>
                <a:spcPts val="400"/>
              </a:spcBef>
            </a:pPr>
            <a:endParaRPr lang="tr-TR" sz="1700" b="0" i="0" dirty="0" smtClean="0">
              <a:solidFill>
                <a:srgbClr val="585858"/>
              </a:solidFill>
              <a:effectLst/>
              <a:latin typeface="arial" panose="020B0604020202020204" pitchFamily="34" charset="0"/>
            </a:endParaRPr>
          </a:p>
          <a:p>
            <a:pPr indent="252095">
              <a:spcBef>
                <a:spcPts val="400"/>
              </a:spcBef>
            </a:pPr>
            <a:r>
              <a:rPr lang="tr-TR" sz="1700" b="1" dirty="0">
                <a:solidFill>
                  <a:srgbClr val="585858"/>
                </a:solidFill>
                <a:latin typeface="times new roman" panose="02020603050405020304" pitchFamily="18" charset="0"/>
              </a:rPr>
              <a:t>1. </a:t>
            </a:r>
            <a:r>
              <a:rPr lang="tr-TR" sz="1700" dirty="0">
                <a:solidFill>
                  <a:srgbClr val="585858"/>
                </a:solidFill>
                <a:latin typeface="times new roman" panose="02020603050405020304" pitchFamily="18" charset="0"/>
              </a:rPr>
              <a:t>Kuruluş, ülke, kitap, dergi ve yön adlarının kısaltmaları her kelimenin ilk harfinin büyük olarak yazılmasıyla yapılır: TBMM (Türkiye Büyük Millet Meclisi), TDK (Türk Dil Kurumu), ABD (Amerika Birleşik Devletleri); KB (Kutadgu Bilig); TD (Türk Dili), TK (Türk Kültürü), TDED (Türk Dili ve Edebiyatı Dergisi); B (batı), D (doğu), G (güney), K (kuzey); GB (güneybatı), GD (güneydoğu), KB (kuzeybatı), KD (kuzeydoğu) vb.</a:t>
            </a:r>
            <a:r>
              <a:rPr lang="tr-TR" sz="1700" i="0" dirty="0" smtClean="0">
                <a:solidFill>
                  <a:srgbClr val="585858"/>
                </a:solidFill>
                <a:effectLst/>
                <a:latin typeface="times new roman" panose="02020603050405020304" pitchFamily="18" charset="0"/>
              </a:rPr>
              <a:t>        </a:t>
            </a:r>
            <a:endParaRPr lang="tr-TR" sz="1700" i="0" dirty="0" smtClean="0">
              <a:solidFill>
                <a:srgbClr val="585858"/>
              </a:solidFill>
              <a:effectLst/>
              <a:latin typeface="arial" panose="020B0604020202020204" pitchFamily="34" charset="0"/>
            </a:endParaRPr>
          </a:p>
          <a:p>
            <a:pPr indent="252095">
              <a:spcBef>
                <a:spcPts val="400"/>
              </a:spcBef>
            </a:pPr>
            <a:r>
              <a:rPr lang="tr-TR" sz="1700" b="0" i="0" dirty="0" smtClean="0">
                <a:solidFill>
                  <a:srgbClr val="585858"/>
                </a:solidFill>
                <a:effectLst/>
                <a:latin typeface="times new roman" panose="02020603050405020304" pitchFamily="18" charset="0"/>
              </a:rPr>
              <a:t>Ancak bazen kelimelerin, özellikle son kelimenin birkaç harfinin kısaltmaya alındığı da görülür. Bazen de aradaki kelimelerden hiç harf alınmadığı olur. Bu tür kısaltmalarda, kısaltmanın akılda kalabilmesi için yeni bir kelime oluşturma amacı güdülür: </a:t>
            </a:r>
            <a:r>
              <a:rPr lang="tr-TR" sz="1700" b="0" i="1" dirty="0" smtClean="0">
                <a:solidFill>
                  <a:srgbClr val="585858"/>
                </a:solidFill>
                <a:effectLst/>
                <a:latin typeface="times new roman" panose="02020603050405020304" pitchFamily="18" charset="0"/>
              </a:rPr>
              <a:t>BOTAŞ</a:t>
            </a:r>
            <a:r>
              <a:rPr lang="tr-TR" sz="1700" b="0" i="0" dirty="0" smtClean="0">
                <a:solidFill>
                  <a:srgbClr val="585858"/>
                </a:solidFill>
                <a:effectLst/>
                <a:latin typeface="times new roman" panose="02020603050405020304" pitchFamily="18" charset="0"/>
              </a:rPr>
              <a:t> (Boru Hatları ile Petrol Taşıma Anonim Şirketi), </a:t>
            </a:r>
            <a:r>
              <a:rPr lang="tr-TR" sz="1700" b="0" i="1" dirty="0" smtClean="0">
                <a:solidFill>
                  <a:srgbClr val="585858"/>
                </a:solidFill>
                <a:effectLst/>
                <a:latin typeface="times new roman" panose="02020603050405020304" pitchFamily="18" charset="0"/>
              </a:rPr>
              <a:t>İLESAM</a:t>
            </a:r>
            <a:r>
              <a:rPr lang="tr-TR" sz="1700" b="0" i="0" dirty="0" smtClean="0">
                <a:solidFill>
                  <a:srgbClr val="585858"/>
                </a:solidFill>
                <a:effectLst/>
                <a:latin typeface="times new roman" panose="02020603050405020304" pitchFamily="18" charset="0"/>
              </a:rPr>
              <a:t> (İlim ve Edebiyat Eseri Sahipleri Meslek Birliği), </a:t>
            </a:r>
            <a:r>
              <a:rPr lang="tr-TR" sz="1700" b="0" i="1" dirty="0" smtClean="0">
                <a:solidFill>
                  <a:srgbClr val="585858"/>
                </a:solidFill>
                <a:effectLst/>
                <a:latin typeface="times new roman" panose="02020603050405020304" pitchFamily="18" charset="0"/>
              </a:rPr>
              <a:t>TÖMER</a:t>
            </a:r>
            <a:r>
              <a:rPr lang="tr-TR" sz="1700" b="0" i="0" dirty="0" smtClean="0">
                <a:solidFill>
                  <a:srgbClr val="585858"/>
                </a:solidFill>
                <a:effectLst/>
                <a:latin typeface="times new roman" panose="02020603050405020304" pitchFamily="18" charset="0"/>
              </a:rPr>
              <a:t> (Türkçe Öğretim Merkezi) vb.</a:t>
            </a:r>
          </a:p>
          <a:p>
            <a:pPr indent="252095">
              <a:spcBef>
                <a:spcPts val="400"/>
              </a:spcBef>
            </a:pPr>
            <a:endParaRPr lang="tr-TR" sz="1700" b="0" i="0" dirty="0" smtClean="0">
              <a:solidFill>
                <a:srgbClr val="585858"/>
              </a:solidFill>
              <a:effectLst/>
              <a:latin typeface="arial" panose="020B0604020202020204" pitchFamily="34" charset="0"/>
            </a:endParaRPr>
          </a:p>
          <a:p>
            <a:pPr indent="252095">
              <a:spcBef>
                <a:spcPts val="400"/>
              </a:spcBef>
            </a:pPr>
            <a:r>
              <a:rPr lang="tr-TR" sz="1700" b="0" i="0" dirty="0" smtClean="0">
                <a:solidFill>
                  <a:srgbClr val="585858"/>
                </a:solidFill>
                <a:effectLst/>
                <a:latin typeface="times new roman" panose="02020603050405020304" pitchFamily="18" charset="0"/>
              </a:rPr>
              <a:t>Gelenekleşmiş olan </a:t>
            </a:r>
            <a:r>
              <a:rPr lang="tr-TR" sz="1700" b="0" i="1" dirty="0" smtClean="0">
                <a:solidFill>
                  <a:srgbClr val="585858"/>
                </a:solidFill>
                <a:effectLst/>
                <a:latin typeface="times new roman" panose="02020603050405020304" pitchFamily="18" charset="0"/>
              </a:rPr>
              <a:t>T.C.</a:t>
            </a:r>
            <a:r>
              <a:rPr lang="tr-TR" sz="1700" b="0" i="0" dirty="0" smtClean="0">
                <a:solidFill>
                  <a:srgbClr val="585858"/>
                </a:solidFill>
                <a:effectLst/>
                <a:latin typeface="times new roman" panose="02020603050405020304" pitchFamily="18" charset="0"/>
              </a:rPr>
              <a:t> (Türkiye Cumhuriyeti) ve </a:t>
            </a:r>
            <a:r>
              <a:rPr lang="tr-TR" sz="1700" b="0" i="1" dirty="0" smtClean="0">
                <a:solidFill>
                  <a:srgbClr val="585858"/>
                </a:solidFill>
                <a:effectLst/>
                <a:latin typeface="times new roman" panose="02020603050405020304" pitchFamily="18" charset="0"/>
              </a:rPr>
              <a:t>T.</a:t>
            </a:r>
            <a:r>
              <a:rPr lang="tr-TR" sz="1700" b="0" i="0" dirty="0" smtClean="0">
                <a:solidFill>
                  <a:srgbClr val="585858"/>
                </a:solidFill>
                <a:effectLst/>
                <a:latin typeface="times new roman" panose="02020603050405020304" pitchFamily="18" charset="0"/>
              </a:rPr>
              <a:t> (Türkçe) kısaltmalarının dışında büyük harflerle yapılan kısaltmalarda nokta kullanılmaz.</a:t>
            </a:r>
          </a:p>
          <a:p>
            <a:pPr indent="252095">
              <a:spcBef>
                <a:spcPts val="400"/>
              </a:spcBef>
            </a:pPr>
            <a:endParaRPr lang="tr-TR" sz="1700" b="0" i="0" dirty="0" smtClean="0">
              <a:solidFill>
                <a:srgbClr val="585858"/>
              </a:solidFill>
              <a:effectLst/>
              <a:latin typeface="arial" panose="020B0604020202020204" pitchFamily="34" charset="0"/>
            </a:endParaRPr>
          </a:p>
          <a:p>
            <a:pPr indent="252095">
              <a:spcBef>
                <a:spcPts val="400"/>
              </a:spcBef>
            </a:pPr>
            <a:endParaRPr lang="tr-TR" sz="1700" b="0" i="0" dirty="0">
              <a:solidFill>
                <a:srgbClr val="585858"/>
              </a:solidFill>
              <a:effectLst/>
              <a:latin typeface="arial" panose="020B0604020202020204" pitchFamily="34" charset="0"/>
            </a:endParaRPr>
          </a:p>
        </p:txBody>
      </p:sp>
    </p:spTree>
    <p:extLst>
      <p:ext uri="{BB962C8B-B14F-4D97-AF65-F5344CB8AC3E}">
        <p14:creationId xmlns:p14="http://schemas.microsoft.com/office/powerpoint/2010/main" val="352895502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1571702" y="792357"/>
            <a:ext cx="2085899" cy="461665"/>
          </a:xfrm>
          <a:prstGeom prst="rect">
            <a:avLst/>
          </a:prstGeom>
        </p:spPr>
        <p:txBody>
          <a:bodyPr wrap="square">
            <a:spAutoFit/>
          </a:bodyPr>
          <a:lstStyle/>
          <a:p>
            <a:r>
              <a:rPr lang="tr-TR" sz="2400" b="1" i="0" dirty="0" smtClean="0">
                <a:solidFill>
                  <a:srgbClr val="2B537E"/>
                </a:solidFill>
                <a:effectLst/>
                <a:latin typeface="arial" panose="020B0604020202020204" pitchFamily="34" charset="0"/>
              </a:rPr>
              <a:t>Kısaltmalar</a:t>
            </a:r>
            <a:endParaRPr lang="tr-TR" sz="2400" dirty="0"/>
          </a:p>
        </p:txBody>
      </p:sp>
      <p:sp>
        <p:nvSpPr>
          <p:cNvPr id="5" name="Dikdörtgen 4"/>
          <p:cNvSpPr/>
          <p:nvPr/>
        </p:nvSpPr>
        <p:spPr>
          <a:xfrm>
            <a:off x="1571702" y="1547352"/>
            <a:ext cx="9310946" cy="3293209"/>
          </a:xfrm>
          <a:prstGeom prst="rect">
            <a:avLst/>
          </a:prstGeom>
        </p:spPr>
        <p:txBody>
          <a:bodyPr wrap="square">
            <a:spAutoFit/>
          </a:bodyPr>
          <a:lstStyle/>
          <a:p>
            <a:pPr indent="252095">
              <a:spcBef>
                <a:spcPts val="400"/>
              </a:spcBef>
            </a:pPr>
            <a:endParaRPr lang="tr-TR" b="0" i="0" dirty="0" smtClean="0">
              <a:solidFill>
                <a:srgbClr val="585858"/>
              </a:solidFill>
              <a:effectLst/>
              <a:latin typeface="arial" panose="020B0604020202020204" pitchFamily="34" charset="0"/>
            </a:endParaRPr>
          </a:p>
          <a:p>
            <a:pPr indent="252095">
              <a:spcBef>
                <a:spcPts val="400"/>
              </a:spcBef>
            </a:pPr>
            <a:r>
              <a:rPr lang="tr-TR" b="1" i="0" dirty="0" smtClean="0">
                <a:solidFill>
                  <a:srgbClr val="585858"/>
                </a:solidFill>
                <a:effectLst/>
                <a:latin typeface="times new roman" panose="02020603050405020304" pitchFamily="18" charset="0"/>
              </a:rPr>
              <a:t>2.</a:t>
            </a:r>
            <a:r>
              <a:rPr lang="tr-TR" b="0" i="0" dirty="0" smtClean="0">
                <a:solidFill>
                  <a:srgbClr val="585858"/>
                </a:solidFill>
                <a:effectLst/>
                <a:latin typeface="times new roman" panose="02020603050405020304" pitchFamily="18" charset="0"/>
              </a:rPr>
              <a:t> Ölçü birimlerinin uluslararası kısaltmaları kullanılır: </a:t>
            </a:r>
            <a:r>
              <a:rPr lang="tr-TR" b="0" i="1" dirty="0" smtClean="0">
                <a:solidFill>
                  <a:srgbClr val="585858"/>
                </a:solidFill>
                <a:effectLst/>
                <a:latin typeface="times new roman" panose="02020603050405020304" pitchFamily="18" charset="0"/>
              </a:rPr>
              <a:t>m</a:t>
            </a:r>
            <a:r>
              <a:rPr lang="tr-TR" b="0" i="0" dirty="0" smtClean="0">
                <a:solidFill>
                  <a:srgbClr val="585858"/>
                </a:solidFill>
                <a:effectLst/>
                <a:latin typeface="times new roman" panose="02020603050405020304" pitchFamily="18" charset="0"/>
              </a:rPr>
              <a:t> (metre), </a:t>
            </a:r>
            <a:r>
              <a:rPr lang="tr-TR" b="0" i="1" dirty="0" smtClean="0">
                <a:solidFill>
                  <a:srgbClr val="585858"/>
                </a:solidFill>
                <a:effectLst/>
                <a:latin typeface="times new roman" panose="02020603050405020304" pitchFamily="18" charset="0"/>
              </a:rPr>
              <a:t>mm</a:t>
            </a:r>
            <a:r>
              <a:rPr lang="tr-TR" b="0" i="0" dirty="0" smtClean="0">
                <a:solidFill>
                  <a:srgbClr val="585858"/>
                </a:solidFill>
                <a:effectLst/>
                <a:latin typeface="times new roman" panose="02020603050405020304" pitchFamily="18" charset="0"/>
              </a:rPr>
              <a:t> (milimetre), </a:t>
            </a:r>
            <a:r>
              <a:rPr lang="tr-TR" b="0" i="1" dirty="0" smtClean="0">
                <a:solidFill>
                  <a:srgbClr val="585858"/>
                </a:solidFill>
                <a:effectLst/>
                <a:latin typeface="times new roman" panose="02020603050405020304" pitchFamily="18" charset="0"/>
              </a:rPr>
              <a:t>cm</a:t>
            </a:r>
            <a:r>
              <a:rPr lang="tr-TR" b="0" i="0" dirty="0" smtClean="0">
                <a:solidFill>
                  <a:srgbClr val="585858"/>
                </a:solidFill>
                <a:effectLst/>
                <a:latin typeface="times new roman" panose="02020603050405020304" pitchFamily="18" charset="0"/>
              </a:rPr>
              <a:t>(santimetre), </a:t>
            </a:r>
            <a:r>
              <a:rPr lang="tr-TR" b="0" i="1" dirty="0" smtClean="0">
                <a:solidFill>
                  <a:srgbClr val="585858"/>
                </a:solidFill>
                <a:effectLst/>
                <a:latin typeface="times new roman" panose="02020603050405020304" pitchFamily="18" charset="0"/>
              </a:rPr>
              <a:t>km</a:t>
            </a:r>
            <a:r>
              <a:rPr lang="tr-TR" b="0" i="0" dirty="0" smtClean="0">
                <a:solidFill>
                  <a:srgbClr val="585858"/>
                </a:solidFill>
                <a:effectLst/>
                <a:latin typeface="times new roman" panose="02020603050405020304" pitchFamily="18" charset="0"/>
              </a:rPr>
              <a:t> (kilometre), </a:t>
            </a:r>
            <a:r>
              <a:rPr lang="tr-TR" b="0" i="1" dirty="0" smtClean="0">
                <a:solidFill>
                  <a:srgbClr val="585858"/>
                </a:solidFill>
                <a:effectLst/>
                <a:latin typeface="times new roman" panose="02020603050405020304" pitchFamily="18" charset="0"/>
              </a:rPr>
              <a:t>g</a:t>
            </a:r>
            <a:r>
              <a:rPr lang="tr-TR" b="0" i="0" dirty="0" smtClean="0">
                <a:solidFill>
                  <a:srgbClr val="585858"/>
                </a:solidFill>
                <a:effectLst/>
                <a:latin typeface="times new roman" panose="02020603050405020304" pitchFamily="18" charset="0"/>
              </a:rPr>
              <a:t> (gram), </a:t>
            </a:r>
            <a:r>
              <a:rPr lang="tr-TR" b="0" i="1" dirty="0" smtClean="0">
                <a:solidFill>
                  <a:srgbClr val="585858"/>
                </a:solidFill>
                <a:effectLst/>
                <a:latin typeface="times new roman" panose="02020603050405020304" pitchFamily="18" charset="0"/>
              </a:rPr>
              <a:t>kg </a:t>
            </a:r>
            <a:r>
              <a:rPr lang="tr-TR" b="0" i="0" dirty="0" smtClean="0">
                <a:solidFill>
                  <a:srgbClr val="585858"/>
                </a:solidFill>
                <a:effectLst/>
                <a:latin typeface="times new roman" panose="02020603050405020304" pitchFamily="18" charset="0"/>
              </a:rPr>
              <a:t>(kilogram), </a:t>
            </a:r>
            <a:r>
              <a:rPr lang="tr-TR" b="0" i="1" dirty="0" smtClean="0">
                <a:solidFill>
                  <a:srgbClr val="585858"/>
                </a:solidFill>
                <a:effectLst/>
                <a:latin typeface="times new roman" panose="02020603050405020304" pitchFamily="18" charset="0"/>
              </a:rPr>
              <a:t>l</a:t>
            </a:r>
            <a:r>
              <a:rPr lang="tr-TR" b="0" i="0" dirty="0" smtClean="0">
                <a:solidFill>
                  <a:srgbClr val="585858"/>
                </a:solidFill>
                <a:effectLst/>
                <a:latin typeface="times new roman" panose="02020603050405020304" pitchFamily="18" charset="0"/>
              </a:rPr>
              <a:t> (litre), </a:t>
            </a:r>
            <a:r>
              <a:rPr lang="tr-TR" b="0" i="1" dirty="0" smtClean="0">
                <a:solidFill>
                  <a:srgbClr val="585858"/>
                </a:solidFill>
                <a:effectLst/>
                <a:latin typeface="times new roman" panose="02020603050405020304" pitchFamily="18" charset="0"/>
              </a:rPr>
              <a:t>hl </a:t>
            </a:r>
            <a:r>
              <a:rPr lang="tr-TR" b="0" i="0" dirty="0" smtClean="0">
                <a:solidFill>
                  <a:srgbClr val="585858"/>
                </a:solidFill>
                <a:effectLst/>
                <a:latin typeface="times new roman" panose="02020603050405020304" pitchFamily="18" charset="0"/>
              </a:rPr>
              <a:t>(hektolitre), </a:t>
            </a:r>
            <a:r>
              <a:rPr lang="tr-TR" b="0" i="1" dirty="0" smtClean="0">
                <a:solidFill>
                  <a:srgbClr val="585858"/>
                </a:solidFill>
                <a:effectLst/>
                <a:latin typeface="times new roman" panose="02020603050405020304" pitchFamily="18" charset="0"/>
              </a:rPr>
              <a:t>mg </a:t>
            </a:r>
            <a:r>
              <a:rPr lang="tr-TR" b="0" i="0" dirty="0" smtClean="0">
                <a:solidFill>
                  <a:srgbClr val="585858"/>
                </a:solidFill>
                <a:effectLst/>
                <a:latin typeface="times new roman" panose="02020603050405020304" pitchFamily="18" charset="0"/>
              </a:rPr>
              <a:t>(miligram), </a:t>
            </a:r>
            <a:r>
              <a:rPr lang="tr-TR" b="0" i="1" dirty="0" smtClean="0">
                <a:solidFill>
                  <a:srgbClr val="585858"/>
                </a:solidFill>
                <a:effectLst/>
                <a:latin typeface="times new roman" panose="02020603050405020304" pitchFamily="18" charset="0"/>
              </a:rPr>
              <a:t>m² </a:t>
            </a:r>
            <a:r>
              <a:rPr lang="tr-TR" b="0" i="0" dirty="0" smtClean="0">
                <a:solidFill>
                  <a:srgbClr val="585858"/>
                </a:solidFill>
                <a:effectLst/>
                <a:latin typeface="times new roman" panose="02020603050405020304" pitchFamily="18" charset="0"/>
              </a:rPr>
              <a:t>(metrekare),</a:t>
            </a:r>
            <a:r>
              <a:rPr lang="tr-TR" b="0" i="1" dirty="0" smtClean="0">
                <a:solidFill>
                  <a:srgbClr val="585858"/>
                </a:solidFill>
                <a:effectLst/>
                <a:latin typeface="times new roman" panose="02020603050405020304" pitchFamily="18" charset="0"/>
              </a:rPr>
              <a:t> cm² </a:t>
            </a:r>
            <a:r>
              <a:rPr lang="tr-TR" b="0" i="0" dirty="0" smtClean="0">
                <a:solidFill>
                  <a:srgbClr val="585858"/>
                </a:solidFill>
                <a:effectLst/>
                <a:latin typeface="times new roman" panose="02020603050405020304" pitchFamily="18" charset="0"/>
              </a:rPr>
              <a:t>(santimetrekare) vb.</a:t>
            </a:r>
          </a:p>
          <a:p>
            <a:pPr indent="252095">
              <a:spcBef>
                <a:spcPts val="400"/>
              </a:spcBef>
            </a:pPr>
            <a:endParaRPr lang="tr-TR" b="0" i="0" dirty="0" smtClean="0">
              <a:solidFill>
                <a:srgbClr val="585858"/>
              </a:solidFill>
              <a:effectLst/>
              <a:latin typeface="arial" panose="020B0604020202020204" pitchFamily="34" charset="0"/>
            </a:endParaRPr>
          </a:p>
          <a:p>
            <a:pPr indent="252095">
              <a:spcBef>
                <a:spcPts val="400"/>
              </a:spcBef>
            </a:pPr>
            <a:r>
              <a:rPr lang="tr-TR" b="1" i="0" dirty="0" smtClean="0">
                <a:solidFill>
                  <a:srgbClr val="585858"/>
                </a:solidFill>
                <a:effectLst/>
                <a:latin typeface="times new roman" panose="02020603050405020304" pitchFamily="18" charset="0"/>
              </a:rPr>
              <a:t>3. </a:t>
            </a:r>
            <a:r>
              <a:rPr lang="tr-TR" b="0" i="0" dirty="0" smtClean="0">
                <a:solidFill>
                  <a:srgbClr val="585858"/>
                </a:solidFill>
                <a:effectLst/>
                <a:latin typeface="times new roman" panose="02020603050405020304" pitchFamily="18" charset="0"/>
              </a:rPr>
              <a:t>Kuruluş, kitap, dergi ve yön adlarıyla ölçülerin dışında kalan kelime veya kelime gruplarının kısaltılmasında, ilk harfle birlikte kelimeyi oluşturan temel harfler dikkate alınır. Kısaltılan kelime veya kelime grubu; özel ad, unvan veya rütbe ise ilk harf büyük; cins isim ise ilk harf küçük olur: </a:t>
            </a:r>
            <a:r>
              <a:rPr lang="tr-TR" b="0" i="1" dirty="0" smtClean="0">
                <a:solidFill>
                  <a:srgbClr val="585858"/>
                </a:solidFill>
                <a:effectLst/>
                <a:latin typeface="times new roman" panose="02020603050405020304" pitchFamily="18" charset="0"/>
              </a:rPr>
              <a:t>Alm.</a:t>
            </a:r>
            <a:r>
              <a:rPr lang="tr-TR" b="0" i="0" dirty="0" smtClean="0">
                <a:solidFill>
                  <a:srgbClr val="585858"/>
                </a:solidFill>
                <a:effectLst/>
                <a:latin typeface="times new roman" panose="02020603050405020304" pitchFamily="18" charset="0"/>
              </a:rPr>
              <a:t> (Almanca), </a:t>
            </a:r>
            <a:r>
              <a:rPr lang="tr-TR" b="0" i="1" dirty="0" smtClean="0">
                <a:solidFill>
                  <a:srgbClr val="585858"/>
                </a:solidFill>
                <a:effectLst/>
                <a:latin typeface="times new roman" panose="02020603050405020304" pitchFamily="18" charset="0"/>
              </a:rPr>
              <a:t>İng. </a:t>
            </a:r>
            <a:r>
              <a:rPr lang="tr-TR" b="0" i="0" dirty="0" smtClean="0">
                <a:solidFill>
                  <a:srgbClr val="585858"/>
                </a:solidFill>
                <a:effectLst/>
                <a:latin typeface="times new roman" panose="02020603050405020304" pitchFamily="18" charset="0"/>
              </a:rPr>
              <a:t>(İngilizce), </a:t>
            </a:r>
            <a:r>
              <a:rPr lang="tr-TR" b="0" i="1" dirty="0" smtClean="0">
                <a:solidFill>
                  <a:srgbClr val="585858"/>
                </a:solidFill>
                <a:effectLst/>
                <a:latin typeface="times new roman" panose="02020603050405020304" pitchFamily="18" charset="0"/>
              </a:rPr>
              <a:t>Kocatepe Mah.</a:t>
            </a:r>
            <a:r>
              <a:rPr lang="tr-TR" b="0" i="0" dirty="0" smtClean="0">
                <a:solidFill>
                  <a:srgbClr val="585858"/>
                </a:solidFill>
                <a:effectLst/>
                <a:latin typeface="times new roman" panose="02020603050405020304" pitchFamily="18" charset="0"/>
              </a:rPr>
              <a:t> (Kocatepe Mahallesi), </a:t>
            </a:r>
            <a:r>
              <a:rPr lang="tr-TR" b="0" i="1" dirty="0" smtClean="0">
                <a:solidFill>
                  <a:srgbClr val="585858"/>
                </a:solidFill>
                <a:effectLst/>
                <a:latin typeface="times new roman" panose="02020603050405020304" pitchFamily="18" charset="0"/>
              </a:rPr>
              <a:t>Güniz Sok.</a:t>
            </a:r>
            <a:r>
              <a:rPr lang="tr-TR" b="0" i="0" dirty="0" smtClean="0">
                <a:solidFill>
                  <a:srgbClr val="585858"/>
                </a:solidFill>
                <a:effectLst/>
                <a:latin typeface="times new roman" panose="02020603050405020304" pitchFamily="18" charset="0"/>
              </a:rPr>
              <a:t> (Güniz Sokağı), </a:t>
            </a:r>
            <a:r>
              <a:rPr lang="tr-TR" b="0" i="1" dirty="0" smtClean="0">
                <a:solidFill>
                  <a:srgbClr val="585858"/>
                </a:solidFill>
                <a:effectLst/>
                <a:latin typeface="times new roman" panose="02020603050405020304" pitchFamily="18" charset="0"/>
              </a:rPr>
              <a:t>Prof.</a:t>
            </a:r>
            <a:r>
              <a:rPr lang="tr-TR" b="0" i="0" dirty="0" smtClean="0">
                <a:solidFill>
                  <a:srgbClr val="585858"/>
                </a:solidFill>
                <a:effectLst/>
                <a:latin typeface="times new roman" panose="02020603050405020304" pitchFamily="18" charset="0"/>
              </a:rPr>
              <a:t> (Profesör), </a:t>
            </a:r>
            <a:r>
              <a:rPr lang="tr-TR" b="0" i="1" dirty="0" smtClean="0">
                <a:solidFill>
                  <a:srgbClr val="585858"/>
                </a:solidFill>
                <a:effectLst/>
                <a:latin typeface="times new roman" panose="02020603050405020304" pitchFamily="18" charset="0"/>
              </a:rPr>
              <a:t>Dr.</a:t>
            </a:r>
            <a:r>
              <a:rPr lang="tr-TR" b="0" i="0" dirty="0" smtClean="0">
                <a:solidFill>
                  <a:srgbClr val="585858"/>
                </a:solidFill>
                <a:effectLst/>
                <a:latin typeface="times new roman" panose="02020603050405020304" pitchFamily="18" charset="0"/>
              </a:rPr>
              <a:t> (Doktor), </a:t>
            </a:r>
            <a:r>
              <a:rPr lang="tr-TR" b="0" i="1" dirty="0" smtClean="0">
                <a:solidFill>
                  <a:srgbClr val="585858"/>
                </a:solidFill>
                <a:effectLst/>
                <a:latin typeface="times new roman" panose="02020603050405020304" pitchFamily="18" charset="0"/>
              </a:rPr>
              <a:t>Av</a:t>
            </a:r>
            <a:r>
              <a:rPr lang="tr-TR" b="0" i="0" dirty="0" smtClean="0">
                <a:solidFill>
                  <a:srgbClr val="585858"/>
                </a:solidFill>
                <a:effectLst/>
                <a:latin typeface="times new roman" panose="02020603050405020304" pitchFamily="18" charset="0"/>
              </a:rPr>
              <a:t>. (Avukat), </a:t>
            </a:r>
            <a:r>
              <a:rPr lang="tr-TR" b="0" i="1" dirty="0" smtClean="0">
                <a:solidFill>
                  <a:srgbClr val="585858"/>
                </a:solidFill>
                <a:effectLst/>
                <a:latin typeface="times new roman" panose="02020603050405020304" pitchFamily="18" charset="0"/>
              </a:rPr>
              <a:t>Alb</a:t>
            </a:r>
            <a:r>
              <a:rPr lang="tr-TR" b="0" i="0" dirty="0" smtClean="0">
                <a:solidFill>
                  <a:srgbClr val="585858"/>
                </a:solidFill>
                <a:effectLst/>
                <a:latin typeface="times new roman" panose="02020603050405020304" pitchFamily="18" charset="0"/>
              </a:rPr>
              <a:t>. (Albay), </a:t>
            </a:r>
            <a:r>
              <a:rPr lang="tr-TR" b="0" i="1" dirty="0" smtClean="0">
                <a:solidFill>
                  <a:srgbClr val="585858"/>
                </a:solidFill>
                <a:effectLst/>
                <a:latin typeface="times new roman" panose="02020603050405020304" pitchFamily="18" charset="0"/>
              </a:rPr>
              <a:t>Gen</a:t>
            </a:r>
            <a:r>
              <a:rPr lang="tr-TR" b="0" i="0" dirty="0" smtClean="0">
                <a:solidFill>
                  <a:srgbClr val="585858"/>
                </a:solidFill>
                <a:effectLst/>
                <a:latin typeface="times new roman" panose="02020603050405020304" pitchFamily="18" charset="0"/>
              </a:rPr>
              <a:t>. (General); </a:t>
            </a:r>
            <a:r>
              <a:rPr lang="tr-TR" b="0" i="1" dirty="0" smtClean="0">
                <a:solidFill>
                  <a:srgbClr val="585858"/>
                </a:solidFill>
                <a:effectLst/>
                <a:latin typeface="times new roman" panose="02020603050405020304" pitchFamily="18" charset="0"/>
              </a:rPr>
              <a:t>sf. </a:t>
            </a:r>
            <a:r>
              <a:rPr lang="tr-TR" b="0" i="0" dirty="0" smtClean="0">
                <a:solidFill>
                  <a:srgbClr val="585858"/>
                </a:solidFill>
                <a:effectLst/>
                <a:latin typeface="times new roman" panose="02020603050405020304" pitchFamily="18" charset="0"/>
              </a:rPr>
              <a:t>(sıfat), </a:t>
            </a:r>
            <a:r>
              <a:rPr lang="tr-TR" b="0" i="1" dirty="0" smtClean="0">
                <a:solidFill>
                  <a:srgbClr val="585858"/>
                </a:solidFill>
                <a:effectLst/>
                <a:latin typeface="times new roman" panose="02020603050405020304" pitchFamily="18" charset="0"/>
              </a:rPr>
              <a:t>haz</a:t>
            </a:r>
            <a:r>
              <a:rPr lang="tr-TR" b="0" i="0" dirty="0" smtClean="0">
                <a:solidFill>
                  <a:srgbClr val="585858"/>
                </a:solidFill>
                <a:effectLst/>
                <a:latin typeface="times new roman" panose="02020603050405020304" pitchFamily="18" charset="0"/>
              </a:rPr>
              <a:t>. (hazırlayan), </a:t>
            </a:r>
            <a:r>
              <a:rPr lang="tr-TR" b="0" i="1" dirty="0" smtClean="0">
                <a:solidFill>
                  <a:srgbClr val="585858"/>
                </a:solidFill>
                <a:effectLst/>
                <a:latin typeface="times new roman" panose="02020603050405020304" pitchFamily="18" charset="0"/>
              </a:rPr>
              <a:t>çev</a:t>
            </a:r>
            <a:r>
              <a:rPr lang="tr-TR" b="0" i="0" dirty="0" smtClean="0">
                <a:solidFill>
                  <a:srgbClr val="585858"/>
                </a:solidFill>
                <a:effectLst/>
                <a:latin typeface="times new roman" panose="02020603050405020304" pitchFamily="18" charset="0"/>
              </a:rPr>
              <a:t>. (çeviren), </a:t>
            </a:r>
            <a:r>
              <a:rPr lang="tr-TR" b="0" i="1" dirty="0" smtClean="0">
                <a:solidFill>
                  <a:srgbClr val="585858"/>
                </a:solidFill>
                <a:effectLst/>
                <a:latin typeface="times new roman" panose="02020603050405020304" pitchFamily="18" charset="0"/>
              </a:rPr>
              <a:t>ed</a:t>
            </a:r>
            <a:r>
              <a:rPr lang="tr-TR" b="0" i="0" dirty="0" smtClean="0">
                <a:solidFill>
                  <a:srgbClr val="585858"/>
                </a:solidFill>
                <a:effectLst/>
                <a:latin typeface="times new roman" panose="02020603050405020304" pitchFamily="18" charset="0"/>
              </a:rPr>
              <a:t>. (edebiyat), </a:t>
            </a:r>
            <a:r>
              <a:rPr lang="tr-TR" b="0" i="1" dirty="0" smtClean="0">
                <a:solidFill>
                  <a:srgbClr val="585858"/>
                </a:solidFill>
                <a:effectLst/>
                <a:latin typeface="times new roman" panose="02020603050405020304" pitchFamily="18" charset="0"/>
              </a:rPr>
              <a:t>fiz</a:t>
            </a:r>
            <a:r>
              <a:rPr lang="tr-TR" b="0" i="0" dirty="0" smtClean="0">
                <a:solidFill>
                  <a:srgbClr val="585858"/>
                </a:solidFill>
                <a:effectLst/>
                <a:latin typeface="times new roman" panose="02020603050405020304" pitchFamily="18" charset="0"/>
              </a:rPr>
              <a:t>. (fizik), </a:t>
            </a:r>
            <a:r>
              <a:rPr lang="tr-TR" b="0" i="1" dirty="0" smtClean="0">
                <a:solidFill>
                  <a:srgbClr val="585858"/>
                </a:solidFill>
                <a:effectLst/>
                <a:latin typeface="times new roman" panose="02020603050405020304" pitchFamily="18" charset="0"/>
              </a:rPr>
              <a:t>kim</a:t>
            </a:r>
            <a:r>
              <a:rPr lang="tr-TR" b="0" i="0" dirty="0" smtClean="0">
                <a:solidFill>
                  <a:srgbClr val="585858"/>
                </a:solidFill>
                <a:effectLst/>
                <a:latin typeface="times new roman" panose="02020603050405020304" pitchFamily="18" charset="0"/>
              </a:rPr>
              <a:t>. (kimya) vb.</a:t>
            </a:r>
            <a:endParaRPr lang="tr-TR" b="0" i="0" dirty="0">
              <a:solidFill>
                <a:srgbClr val="585858"/>
              </a:solidFill>
              <a:effectLst/>
              <a:latin typeface="arial" panose="020B0604020202020204" pitchFamily="34" charset="0"/>
            </a:endParaRPr>
          </a:p>
        </p:txBody>
      </p:sp>
    </p:spTree>
    <p:extLst>
      <p:ext uri="{BB962C8B-B14F-4D97-AF65-F5344CB8AC3E}">
        <p14:creationId xmlns:p14="http://schemas.microsoft.com/office/powerpoint/2010/main" val="128536686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1511300" y="1461999"/>
            <a:ext cx="9296400" cy="4226798"/>
          </a:xfrm>
          <a:prstGeom prst="rect">
            <a:avLst/>
          </a:prstGeom>
        </p:spPr>
        <p:txBody>
          <a:bodyPr wrap="square">
            <a:spAutoFit/>
          </a:bodyPr>
          <a:lstStyle/>
          <a:p>
            <a:pPr indent="252095" algn="just">
              <a:spcBef>
                <a:spcPts val="400"/>
              </a:spcBef>
            </a:pPr>
            <a:r>
              <a:rPr lang="tr-TR" b="0" i="0" dirty="0" smtClean="0">
                <a:solidFill>
                  <a:srgbClr val="585858"/>
                </a:solidFill>
                <a:effectLst/>
                <a:latin typeface="times new roman" panose="02020603050405020304" pitchFamily="18" charset="0"/>
              </a:rPr>
              <a:t>Küçük harflerle yapılan kısaltmalara getirilen eklerde kelimenin okunuşu esas alınır:</a:t>
            </a:r>
            <a:r>
              <a:rPr lang="tr-TR" b="0" i="1" dirty="0" smtClean="0">
                <a:solidFill>
                  <a:srgbClr val="585858"/>
                </a:solidFill>
                <a:effectLst/>
                <a:latin typeface="times new roman" panose="02020603050405020304" pitchFamily="18" charset="0"/>
              </a:rPr>
              <a:t> cm’yi, kg’dan</a:t>
            </a:r>
            <a:r>
              <a:rPr lang="tr-TR" b="0" i="0" dirty="0" smtClean="0">
                <a:solidFill>
                  <a:srgbClr val="585858"/>
                </a:solidFill>
                <a:effectLst/>
                <a:latin typeface="times new roman" panose="02020603050405020304" pitchFamily="18" charset="0"/>
              </a:rPr>
              <a:t>, </a:t>
            </a:r>
            <a:r>
              <a:rPr lang="tr-TR" b="0" i="1" dirty="0" smtClean="0">
                <a:solidFill>
                  <a:srgbClr val="585858"/>
                </a:solidFill>
                <a:effectLst/>
                <a:latin typeface="times new roman" panose="02020603050405020304" pitchFamily="18" charset="0"/>
              </a:rPr>
              <a:t>mm’den, </a:t>
            </a:r>
            <a:r>
              <a:rPr lang="tr-TR" b="0" i="1" dirty="0" err="1" smtClean="0">
                <a:solidFill>
                  <a:srgbClr val="585858"/>
                </a:solidFill>
                <a:effectLst/>
                <a:latin typeface="times new roman" panose="02020603050405020304" pitchFamily="18" charset="0"/>
              </a:rPr>
              <a:t>kr</a:t>
            </a:r>
            <a:r>
              <a:rPr lang="tr-TR" b="0" i="0" dirty="0" err="1" smtClean="0">
                <a:solidFill>
                  <a:srgbClr val="585858"/>
                </a:solidFill>
                <a:effectLst/>
                <a:latin typeface="times new roman" panose="02020603050405020304" pitchFamily="18" charset="0"/>
              </a:rPr>
              <a:t>.</a:t>
            </a:r>
            <a:r>
              <a:rPr lang="tr-TR" b="0" i="1" dirty="0" err="1" smtClean="0">
                <a:solidFill>
                  <a:srgbClr val="585858"/>
                </a:solidFill>
                <a:effectLst/>
                <a:latin typeface="times new roman" panose="02020603050405020304" pitchFamily="18" charset="0"/>
              </a:rPr>
              <a:t>un</a:t>
            </a:r>
            <a:r>
              <a:rPr lang="tr-TR" b="0" i="0" dirty="0" smtClean="0">
                <a:solidFill>
                  <a:srgbClr val="585858"/>
                </a:solidFill>
                <a:effectLst/>
                <a:latin typeface="times new roman" panose="02020603050405020304" pitchFamily="18" charset="0"/>
              </a:rPr>
              <a:t>. Büyük harflerle yapılan kısaltmalara getirilen eklerde ise kısalt­manın son harfinin okunuşu esas alınır:</a:t>
            </a:r>
            <a:r>
              <a:rPr lang="tr-TR" b="0" i="1" dirty="0" smtClean="0">
                <a:solidFill>
                  <a:srgbClr val="585858"/>
                </a:solidFill>
                <a:effectLst/>
                <a:latin typeface="times new roman" panose="02020603050405020304" pitchFamily="18" charset="0"/>
              </a:rPr>
              <a:t> BDT’ye, TDK’den, THY’de, TRT’den, TL’nin</a:t>
            </a:r>
            <a:r>
              <a:rPr lang="tr-TR" b="0" i="0" dirty="0" smtClean="0">
                <a:solidFill>
                  <a:srgbClr val="585858"/>
                </a:solidFill>
                <a:effectLst/>
                <a:latin typeface="times new roman" panose="02020603050405020304" pitchFamily="18" charset="0"/>
              </a:rPr>
              <a:t> vb. Ancak kısaltması büyük harflerle yapıldığı hâlde bir kelime gibi okunan kısaltmalara getirilen eklerde kısaltmanın okunuşu esas alınır: </a:t>
            </a:r>
            <a:r>
              <a:rPr lang="tr-TR" b="0" i="1" dirty="0" smtClean="0">
                <a:solidFill>
                  <a:srgbClr val="585858"/>
                </a:solidFill>
                <a:effectLst/>
                <a:latin typeface="times new roman" panose="02020603050405020304" pitchFamily="18" charset="0"/>
              </a:rPr>
              <a:t>ASELSAN’da, BOTAŞ’ın, NATO’dan, UNESCO’ya</a:t>
            </a:r>
            <a:r>
              <a:rPr lang="tr-TR" b="0" i="0" dirty="0" smtClean="0">
                <a:solidFill>
                  <a:srgbClr val="585858"/>
                </a:solidFill>
                <a:effectLst/>
                <a:latin typeface="times new roman" panose="02020603050405020304" pitchFamily="18" charset="0"/>
              </a:rPr>
              <a:t> vb.</a:t>
            </a:r>
          </a:p>
          <a:p>
            <a:pPr indent="252095" algn="just">
              <a:spcBef>
                <a:spcPts val="400"/>
              </a:spcBef>
            </a:pPr>
            <a:endParaRPr lang="tr-TR" b="0" i="0" dirty="0" smtClean="0">
              <a:solidFill>
                <a:srgbClr val="585858"/>
              </a:solidFill>
              <a:effectLst/>
              <a:latin typeface="arial" panose="020B0604020202020204" pitchFamily="34" charset="0"/>
            </a:endParaRPr>
          </a:p>
          <a:p>
            <a:pPr indent="252095" algn="just">
              <a:spcBef>
                <a:spcPts val="400"/>
              </a:spcBef>
            </a:pPr>
            <a:r>
              <a:rPr lang="tr-TR" b="1" i="0" dirty="0" smtClean="0">
                <a:solidFill>
                  <a:srgbClr val="585858"/>
                </a:solidFill>
                <a:effectLst/>
                <a:latin typeface="times new roman" panose="02020603050405020304" pitchFamily="18" charset="0"/>
              </a:rPr>
              <a:t>UYARI: </a:t>
            </a:r>
            <a:r>
              <a:rPr lang="tr-TR" b="0" i="0" dirty="0" smtClean="0">
                <a:solidFill>
                  <a:srgbClr val="585858"/>
                </a:solidFill>
                <a:effectLst/>
                <a:latin typeface="times new roman" panose="02020603050405020304" pitchFamily="18" charset="0"/>
              </a:rPr>
              <a:t>Numara sözünün kısaltması da kelime gibi okunduğundan getirilecek olan ek okunuşa göre getirilecektir: </a:t>
            </a:r>
            <a:r>
              <a:rPr lang="tr-TR" b="0" i="1" dirty="0" smtClean="0">
                <a:solidFill>
                  <a:srgbClr val="585858"/>
                </a:solidFill>
                <a:effectLst/>
                <a:latin typeface="times new roman" panose="02020603050405020304" pitchFamily="18" charset="0"/>
              </a:rPr>
              <a:t>No.lu, </a:t>
            </a:r>
            <a:r>
              <a:rPr lang="tr-TR" b="0" i="1" dirty="0" err="1" smtClean="0">
                <a:solidFill>
                  <a:srgbClr val="585858"/>
                </a:solidFill>
                <a:effectLst/>
                <a:latin typeface="times new roman" panose="02020603050405020304" pitchFamily="18" charset="0"/>
              </a:rPr>
              <a:t>No.suz</a:t>
            </a:r>
            <a:endParaRPr lang="tr-TR" b="0" i="1" dirty="0" smtClean="0">
              <a:solidFill>
                <a:srgbClr val="585858"/>
              </a:solidFill>
              <a:effectLst/>
              <a:latin typeface="times new roman" panose="02020603050405020304" pitchFamily="18" charset="0"/>
            </a:endParaRPr>
          </a:p>
          <a:p>
            <a:pPr indent="252095" algn="just">
              <a:spcBef>
                <a:spcPts val="400"/>
              </a:spcBef>
            </a:pPr>
            <a:endParaRPr lang="tr-TR" b="0" i="0" dirty="0" smtClean="0">
              <a:solidFill>
                <a:srgbClr val="585858"/>
              </a:solidFill>
              <a:effectLst/>
              <a:latin typeface="arial" panose="020B0604020202020204" pitchFamily="34" charset="0"/>
            </a:endParaRPr>
          </a:p>
          <a:p>
            <a:pPr indent="252095" algn="just">
              <a:spcBef>
                <a:spcPts val="400"/>
              </a:spcBef>
            </a:pPr>
            <a:r>
              <a:rPr lang="tr-TR" b="0" i="0" dirty="0" smtClean="0">
                <a:solidFill>
                  <a:srgbClr val="585858"/>
                </a:solidFill>
                <a:effectLst/>
                <a:latin typeface="times new roman" panose="02020603050405020304" pitchFamily="18" charset="0"/>
              </a:rPr>
              <a:t>Sonunda nokta bulunan kısaltmalarla üs işaretli kısaltmalara gelen ekler kesmeyle ayrılmaz. Bu tür kısaltmalarda ek noktadan ve üs işaretinden sonra, kelimenin veya üs işaretinin okunuşuna uygun olarak yazılır: </a:t>
            </a:r>
            <a:r>
              <a:rPr lang="tr-TR" b="0" i="1" dirty="0" smtClean="0">
                <a:solidFill>
                  <a:srgbClr val="585858"/>
                </a:solidFill>
                <a:effectLst/>
                <a:latin typeface="times new roman" panose="02020603050405020304" pitchFamily="18" charset="0"/>
              </a:rPr>
              <a:t>vb.leri, Alm.dan, İng.yi; cm³e</a:t>
            </a:r>
            <a:r>
              <a:rPr lang="tr-TR" b="0" i="0" dirty="0" smtClean="0">
                <a:solidFill>
                  <a:srgbClr val="585858"/>
                </a:solidFill>
                <a:effectLst/>
                <a:latin typeface="times new roman" panose="02020603050405020304" pitchFamily="18" charset="0"/>
              </a:rPr>
              <a:t> (santimetreküpe), </a:t>
            </a:r>
            <a:r>
              <a:rPr lang="tr-TR" b="0" i="1" dirty="0" smtClean="0">
                <a:solidFill>
                  <a:srgbClr val="585858"/>
                </a:solidFill>
                <a:effectLst/>
                <a:latin typeface="times new roman" panose="02020603050405020304" pitchFamily="18" charset="0"/>
              </a:rPr>
              <a:t>m²ye </a:t>
            </a:r>
            <a:r>
              <a:rPr lang="tr-TR" b="0" i="0" dirty="0" smtClean="0">
                <a:solidFill>
                  <a:srgbClr val="585858"/>
                </a:solidFill>
                <a:effectLst/>
                <a:latin typeface="times new roman" panose="02020603050405020304" pitchFamily="18" charset="0"/>
              </a:rPr>
              <a:t>(metrekareye), </a:t>
            </a:r>
            <a:r>
              <a:rPr lang="tr-TR" b="0" i="1" dirty="0" smtClean="0">
                <a:solidFill>
                  <a:srgbClr val="585858"/>
                </a:solidFill>
                <a:effectLst/>
                <a:latin typeface="times new roman" panose="02020603050405020304" pitchFamily="18" charset="0"/>
              </a:rPr>
              <a:t>6</a:t>
            </a:r>
            <a:r>
              <a:rPr lang="tr-TR" b="0" i="1" baseline="30000" dirty="0" smtClean="0">
                <a:solidFill>
                  <a:srgbClr val="585858"/>
                </a:solidFill>
                <a:effectLst/>
                <a:latin typeface="times new roman" panose="02020603050405020304" pitchFamily="18" charset="0"/>
              </a:rPr>
              <a:t>4</a:t>
            </a:r>
            <a:r>
              <a:rPr lang="tr-TR" b="0" i="1" dirty="0" smtClean="0">
                <a:solidFill>
                  <a:srgbClr val="585858"/>
                </a:solidFill>
                <a:effectLst/>
                <a:latin typeface="times new roman" panose="02020603050405020304" pitchFamily="18" charset="0"/>
              </a:rPr>
              <a:t>ten</a:t>
            </a:r>
            <a:r>
              <a:rPr lang="tr-TR" b="0" i="0" dirty="0" smtClean="0">
                <a:solidFill>
                  <a:srgbClr val="585858"/>
                </a:solidFill>
                <a:effectLst/>
                <a:latin typeface="times new roman" panose="02020603050405020304" pitchFamily="18" charset="0"/>
              </a:rPr>
              <a:t> (altı üssü dörtten) vb.</a:t>
            </a:r>
          </a:p>
          <a:p>
            <a:pPr indent="252095" algn="just">
              <a:spcBef>
                <a:spcPts val="400"/>
              </a:spcBef>
            </a:pPr>
            <a:endParaRPr lang="tr-TR" b="0" i="0" dirty="0" smtClean="0">
              <a:solidFill>
                <a:srgbClr val="585858"/>
              </a:solidFill>
              <a:effectLst/>
              <a:latin typeface="arial" panose="020B0604020202020204" pitchFamily="34" charset="0"/>
            </a:endParaRPr>
          </a:p>
        </p:txBody>
      </p:sp>
      <p:pic>
        <p:nvPicPr>
          <p:cNvPr id="819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11300" y="815886"/>
            <a:ext cx="2017713" cy="646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450917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1094704" y="1210650"/>
            <a:ext cx="10225826" cy="5211683"/>
          </a:xfrm>
          <a:prstGeom prst="rect">
            <a:avLst/>
          </a:prstGeom>
        </p:spPr>
        <p:txBody>
          <a:bodyPr wrap="square">
            <a:spAutoFit/>
          </a:bodyPr>
          <a:lstStyle/>
          <a:p>
            <a:pPr indent="252095" algn="just">
              <a:spcBef>
                <a:spcPts val="400"/>
              </a:spcBef>
            </a:pPr>
            <a:r>
              <a:rPr lang="tr-TR" b="1" dirty="0">
                <a:solidFill>
                  <a:srgbClr val="585858"/>
                </a:solidFill>
                <a:latin typeface="times new roman" panose="02020603050405020304" pitchFamily="18" charset="0"/>
              </a:rPr>
              <a:t>b. </a:t>
            </a:r>
            <a:r>
              <a:rPr lang="tr-TR" dirty="0">
                <a:solidFill>
                  <a:srgbClr val="585858"/>
                </a:solidFill>
                <a:latin typeface="times new roman" panose="02020603050405020304" pitchFamily="18" charset="0"/>
              </a:rPr>
              <a:t>Bitki türlerinden birinin adıyla kurulanlar:</a:t>
            </a:r>
            <a:endParaRPr lang="tr-TR" dirty="0">
              <a:solidFill>
                <a:srgbClr val="585858"/>
              </a:solidFill>
              <a:latin typeface="arial" panose="020B0604020202020204" pitchFamily="34" charset="0"/>
            </a:endParaRPr>
          </a:p>
          <a:p>
            <a:pPr indent="252095" algn="just">
              <a:spcBef>
                <a:spcPts val="400"/>
              </a:spcBef>
            </a:pPr>
            <a:r>
              <a:rPr lang="tr-TR" i="1" dirty="0">
                <a:solidFill>
                  <a:srgbClr val="585858"/>
                </a:solidFill>
                <a:latin typeface="times new roman" panose="02020603050405020304" pitchFamily="18" charset="0"/>
              </a:rPr>
              <a:t>ayrık otu, beşparmak otu, çörek otu, eğrelti otu, güzelavrat otu, kelebek otu, ökse otu, pisipisi otu, taşkıran otu, yüksük otu; acı ot, sütlü ot</a:t>
            </a:r>
            <a:r>
              <a:rPr lang="tr-TR" dirty="0">
                <a:solidFill>
                  <a:srgbClr val="585858"/>
                </a:solidFill>
                <a:latin typeface="times new roman" panose="02020603050405020304" pitchFamily="18" charset="0"/>
              </a:rPr>
              <a:t> vb</a:t>
            </a:r>
            <a:r>
              <a:rPr lang="tr-TR" dirty="0" smtClean="0">
                <a:solidFill>
                  <a:srgbClr val="585858"/>
                </a:solidFill>
                <a:latin typeface="times new roman" panose="02020603050405020304" pitchFamily="18" charset="0"/>
              </a:rPr>
              <a:t>.</a:t>
            </a:r>
            <a:endParaRPr lang="tr-TR" dirty="0">
              <a:solidFill>
                <a:srgbClr val="585858"/>
              </a:solidFill>
              <a:latin typeface="arial" panose="020B0604020202020204" pitchFamily="34" charset="0"/>
            </a:endParaRPr>
          </a:p>
          <a:p>
            <a:pPr indent="252095" algn="just">
              <a:spcBef>
                <a:spcPts val="400"/>
              </a:spcBef>
            </a:pPr>
            <a:r>
              <a:rPr lang="tr-TR" i="1" dirty="0">
                <a:solidFill>
                  <a:srgbClr val="585858"/>
                </a:solidFill>
                <a:latin typeface="times new roman" panose="02020603050405020304" pitchFamily="18" charset="0"/>
              </a:rPr>
              <a:t>ateş çiçeği, çuha çiçeği, güzelhatun çiçeği, ipek çiçeği, küpe çiçeği, lavanta çiçeği, mum çiçeği, yayla çiçeği, yıldız çiçeği; ölmez çiçek</a:t>
            </a:r>
            <a:r>
              <a:rPr lang="tr-TR" dirty="0">
                <a:solidFill>
                  <a:srgbClr val="585858"/>
                </a:solidFill>
                <a:latin typeface="times new roman" panose="02020603050405020304" pitchFamily="18" charset="0"/>
              </a:rPr>
              <a:t> vb</a:t>
            </a:r>
            <a:r>
              <a:rPr lang="tr-TR" dirty="0" smtClean="0">
                <a:solidFill>
                  <a:srgbClr val="585858"/>
                </a:solidFill>
                <a:latin typeface="times new roman" panose="02020603050405020304" pitchFamily="18" charset="0"/>
              </a:rPr>
              <a:t>.</a:t>
            </a:r>
            <a:endParaRPr lang="tr-TR" dirty="0">
              <a:solidFill>
                <a:srgbClr val="585858"/>
              </a:solidFill>
              <a:latin typeface="arial" panose="020B0604020202020204" pitchFamily="34" charset="0"/>
            </a:endParaRPr>
          </a:p>
          <a:p>
            <a:pPr indent="252095" algn="just">
              <a:spcBef>
                <a:spcPts val="400"/>
              </a:spcBef>
            </a:pPr>
            <a:r>
              <a:rPr lang="tr-TR" i="1" dirty="0">
                <a:solidFill>
                  <a:srgbClr val="585858"/>
                </a:solidFill>
                <a:latin typeface="times new roman" panose="02020603050405020304" pitchFamily="18" charset="0"/>
              </a:rPr>
              <a:t>avize ağacı, ban ağacı, dantel ağacı, kâğıt ağacı, mantar ağacı, öd ağacı, pelesenk ağacı, tespih ağacı</a:t>
            </a:r>
            <a:r>
              <a:rPr lang="tr-TR" dirty="0">
                <a:solidFill>
                  <a:srgbClr val="585858"/>
                </a:solidFill>
                <a:latin typeface="times new roman" panose="02020603050405020304" pitchFamily="18" charset="0"/>
              </a:rPr>
              <a:t> vb</a:t>
            </a:r>
            <a:r>
              <a:rPr lang="tr-TR" dirty="0" smtClean="0">
                <a:solidFill>
                  <a:srgbClr val="585858"/>
                </a:solidFill>
                <a:latin typeface="times new roman" panose="02020603050405020304" pitchFamily="18" charset="0"/>
              </a:rPr>
              <a:t>.</a:t>
            </a:r>
            <a:endParaRPr lang="tr-TR" dirty="0">
              <a:solidFill>
                <a:srgbClr val="585858"/>
              </a:solidFill>
              <a:latin typeface="arial" panose="020B0604020202020204" pitchFamily="34" charset="0"/>
            </a:endParaRPr>
          </a:p>
          <a:p>
            <a:pPr indent="252095" algn="just">
              <a:spcBef>
                <a:spcPts val="400"/>
              </a:spcBef>
            </a:pPr>
            <a:r>
              <a:rPr lang="tr-TR" i="1" dirty="0">
                <a:solidFill>
                  <a:srgbClr val="585858"/>
                </a:solidFill>
                <a:latin typeface="times new roman" panose="02020603050405020304" pitchFamily="18" charset="0"/>
              </a:rPr>
              <a:t>altın kökü, eğir kökü, helvacı kökü, meyan kökü; ek kök, saçak kök, yumru kök</a:t>
            </a:r>
            <a:r>
              <a:rPr lang="tr-TR" dirty="0">
                <a:solidFill>
                  <a:srgbClr val="585858"/>
                </a:solidFill>
                <a:latin typeface="times new roman" panose="02020603050405020304" pitchFamily="18" charset="0"/>
              </a:rPr>
              <a:t> vb</a:t>
            </a:r>
            <a:r>
              <a:rPr lang="tr-TR" dirty="0" smtClean="0">
                <a:solidFill>
                  <a:srgbClr val="585858"/>
                </a:solidFill>
                <a:latin typeface="times new roman" panose="02020603050405020304" pitchFamily="18" charset="0"/>
              </a:rPr>
              <a:t>.</a:t>
            </a:r>
            <a:endParaRPr lang="tr-TR" dirty="0">
              <a:solidFill>
                <a:srgbClr val="585858"/>
              </a:solidFill>
              <a:latin typeface="arial" panose="020B0604020202020204" pitchFamily="34" charset="0"/>
            </a:endParaRPr>
          </a:p>
          <a:p>
            <a:pPr indent="252095" algn="just">
              <a:spcBef>
                <a:spcPts val="400"/>
              </a:spcBef>
            </a:pPr>
            <a:r>
              <a:rPr lang="tr-TR" i="1" dirty="0">
                <a:solidFill>
                  <a:srgbClr val="585858"/>
                </a:solidFill>
                <a:latin typeface="times new roman" panose="02020603050405020304" pitchFamily="18" charset="0"/>
              </a:rPr>
              <a:t>dağ elması, yer elması; çalı dikeni, deve dikeni; köpek üzümü, kuş üzümü; çakal armudu, dağ armudu; at kestanesi, kuzu kestanesi; can eriği, gövem eriği; kuzu mantarı, yer mantarı; su ka­mışı, şeker kamışı; dağ nanesi, taş nanesi; ayı gülü, Japon gülü; Antep fıstığı, çam fıstığı; sırık fasulyesi, soya fasulyesi; Amerikan bademi, taş bademi; Afrika menek­şesi, deniz menekşesi; Japon sarma­şığı, kuzu sarmaşığı; Hint inciri, kavak inciri; armut kurusu, kayısı ku­rusu; kaya sarımsağı, köpek sarımsağı; şeker pancarı, yaban pancarı </a:t>
            </a:r>
            <a:r>
              <a:rPr lang="tr-TR" dirty="0">
                <a:solidFill>
                  <a:srgbClr val="585858"/>
                </a:solidFill>
                <a:latin typeface="times new roman" panose="02020603050405020304" pitchFamily="18" charset="0"/>
              </a:rPr>
              <a:t>vb</a:t>
            </a:r>
            <a:r>
              <a:rPr lang="tr-TR" dirty="0" smtClean="0">
                <a:solidFill>
                  <a:srgbClr val="585858"/>
                </a:solidFill>
                <a:latin typeface="times new roman" panose="02020603050405020304" pitchFamily="18" charset="0"/>
              </a:rPr>
              <a:t>.</a:t>
            </a:r>
            <a:endParaRPr lang="tr-TR" dirty="0">
              <a:solidFill>
                <a:srgbClr val="585858"/>
              </a:solidFill>
              <a:latin typeface="arial" panose="020B0604020202020204" pitchFamily="34" charset="0"/>
            </a:endParaRPr>
          </a:p>
          <a:p>
            <a:pPr indent="252095" algn="just">
              <a:spcBef>
                <a:spcPts val="400"/>
              </a:spcBef>
            </a:pPr>
            <a:r>
              <a:rPr lang="tr-TR" i="1" dirty="0">
                <a:solidFill>
                  <a:srgbClr val="585858"/>
                </a:solidFill>
                <a:latin typeface="times new roman" panose="02020603050405020304" pitchFamily="18" charset="0"/>
              </a:rPr>
              <a:t>kuru fasulye, kuru incir, kuru soğan, kuru üzüm</a:t>
            </a:r>
            <a:r>
              <a:rPr lang="tr-TR" dirty="0">
                <a:solidFill>
                  <a:srgbClr val="585858"/>
                </a:solidFill>
                <a:latin typeface="times new roman" panose="02020603050405020304" pitchFamily="18" charset="0"/>
              </a:rPr>
              <a:t> vb.</a:t>
            </a:r>
          </a:p>
          <a:p>
            <a:pPr indent="252095" algn="just">
              <a:spcBef>
                <a:spcPts val="400"/>
              </a:spcBef>
            </a:pPr>
            <a:endParaRPr lang="tr-TR" dirty="0">
              <a:solidFill>
                <a:srgbClr val="585858"/>
              </a:solidFill>
              <a:latin typeface="arial" panose="020B0604020202020204" pitchFamily="34" charset="0"/>
            </a:endParaRPr>
          </a:p>
          <a:p>
            <a:pPr indent="252095" algn="just">
              <a:spcBef>
                <a:spcPts val="400"/>
              </a:spcBef>
            </a:pPr>
            <a:r>
              <a:rPr lang="tr-TR" b="1" dirty="0">
                <a:solidFill>
                  <a:srgbClr val="585858"/>
                </a:solidFill>
                <a:latin typeface="times new roman" panose="02020603050405020304" pitchFamily="18" charset="0"/>
              </a:rPr>
              <a:t>UYARI:</a:t>
            </a:r>
            <a:r>
              <a:rPr lang="tr-TR" dirty="0">
                <a:solidFill>
                  <a:srgbClr val="585858"/>
                </a:solidFill>
                <a:latin typeface="times new roman" panose="02020603050405020304" pitchFamily="18" charset="0"/>
              </a:rPr>
              <a:t> Çiçek dışında anlamlar taşıyan </a:t>
            </a:r>
            <a:r>
              <a:rPr lang="tr-TR" i="1" dirty="0">
                <a:solidFill>
                  <a:srgbClr val="585858"/>
                </a:solidFill>
                <a:latin typeface="times new roman" panose="02020603050405020304" pitchFamily="18" charset="0"/>
              </a:rPr>
              <a:t>baklaçiçeği</a:t>
            </a:r>
            <a:r>
              <a:rPr lang="tr-TR" dirty="0">
                <a:solidFill>
                  <a:srgbClr val="585858"/>
                </a:solidFill>
                <a:latin typeface="times new roman" panose="02020603050405020304" pitchFamily="18" charset="0"/>
              </a:rPr>
              <a:t> (renk), </a:t>
            </a:r>
            <a:r>
              <a:rPr lang="tr-TR" i="1" dirty="0">
                <a:solidFill>
                  <a:srgbClr val="585858"/>
                </a:solidFill>
                <a:latin typeface="times new roman" panose="02020603050405020304" pitchFamily="18" charset="0"/>
              </a:rPr>
              <a:t>narçi­çeği</a:t>
            </a:r>
            <a:r>
              <a:rPr lang="tr-TR" dirty="0">
                <a:solidFill>
                  <a:srgbClr val="585858"/>
                </a:solidFill>
                <a:latin typeface="times new roman" panose="02020603050405020304" pitchFamily="18" charset="0"/>
              </a:rPr>
              <a:t> (renk), </a:t>
            </a:r>
            <a:r>
              <a:rPr lang="tr-TR" i="1" dirty="0">
                <a:solidFill>
                  <a:srgbClr val="585858"/>
                </a:solidFill>
                <a:latin typeface="times new roman" panose="02020603050405020304" pitchFamily="18" charset="0"/>
              </a:rPr>
              <a:t>suçiçeği</a:t>
            </a:r>
            <a:r>
              <a:rPr lang="tr-TR" dirty="0">
                <a:solidFill>
                  <a:srgbClr val="585858"/>
                </a:solidFill>
                <a:latin typeface="times new roman" panose="02020603050405020304" pitchFamily="18" charset="0"/>
              </a:rPr>
              <a:t>(hastalık); ot dışında anlamlar taşıyan </a:t>
            </a:r>
            <a:r>
              <a:rPr lang="tr-TR" i="1" dirty="0">
                <a:solidFill>
                  <a:srgbClr val="585858"/>
                </a:solidFill>
                <a:latin typeface="times new roman" panose="02020603050405020304" pitchFamily="18" charset="0"/>
              </a:rPr>
              <a:t>ağızotu</a:t>
            </a:r>
            <a:r>
              <a:rPr lang="tr-TR" dirty="0">
                <a:solidFill>
                  <a:srgbClr val="585858"/>
                </a:solidFill>
                <a:latin typeface="times new roman" panose="02020603050405020304" pitchFamily="18" charset="0"/>
              </a:rPr>
              <a:t> (barut), </a:t>
            </a:r>
            <a:r>
              <a:rPr lang="tr-TR" i="1" dirty="0">
                <a:solidFill>
                  <a:srgbClr val="585858"/>
                </a:solidFill>
                <a:latin typeface="times new roman" panose="02020603050405020304" pitchFamily="18" charset="0"/>
              </a:rPr>
              <a:t>sıçanotu</a:t>
            </a:r>
            <a:r>
              <a:rPr lang="tr-TR" dirty="0">
                <a:solidFill>
                  <a:srgbClr val="585858"/>
                </a:solidFill>
                <a:latin typeface="times new roman" panose="02020603050405020304" pitchFamily="18" charset="0"/>
              </a:rPr>
              <a:t> (arsenik); ses düşmesine uğramış olan </a:t>
            </a:r>
            <a:r>
              <a:rPr lang="tr-TR" i="1" dirty="0">
                <a:solidFill>
                  <a:srgbClr val="585858"/>
                </a:solidFill>
                <a:latin typeface="times new roman" panose="02020603050405020304" pitchFamily="18" charset="0"/>
              </a:rPr>
              <a:t>çöreotu</a:t>
            </a:r>
            <a:r>
              <a:rPr lang="tr-TR" dirty="0">
                <a:solidFill>
                  <a:srgbClr val="585858"/>
                </a:solidFill>
                <a:latin typeface="times new roman" panose="02020603050405020304" pitchFamily="18" charset="0"/>
              </a:rPr>
              <a:t> ve yazımı gelenekleşmiş olan </a:t>
            </a:r>
            <a:r>
              <a:rPr lang="tr-TR" i="1" dirty="0">
                <a:solidFill>
                  <a:srgbClr val="585858"/>
                </a:solidFill>
                <a:latin typeface="times new roman" panose="02020603050405020304" pitchFamily="18" charset="0"/>
              </a:rPr>
              <a:t>semizotu</a:t>
            </a:r>
            <a:r>
              <a:rPr lang="tr-TR" dirty="0">
                <a:solidFill>
                  <a:srgbClr val="585858"/>
                </a:solidFill>
                <a:latin typeface="times new roman" panose="02020603050405020304" pitchFamily="18" charset="0"/>
              </a:rPr>
              <a:t>, </a:t>
            </a:r>
            <a:r>
              <a:rPr lang="tr-TR" i="1" dirty="0">
                <a:solidFill>
                  <a:srgbClr val="585858"/>
                </a:solidFill>
                <a:latin typeface="times new roman" panose="02020603050405020304" pitchFamily="18" charset="0"/>
              </a:rPr>
              <a:t>dereotu</a:t>
            </a:r>
            <a:r>
              <a:rPr lang="tr-TR" dirty="0">
                <a:solidFill>
                  <a:srgbClr val="585858"/>
                </a:solidFill>
                <a:latin typeface="times new roman" panose="02020603050405020304" pitchFamily="18" charset="0"/>
              </a:rPr>
              <a:t> bitişik yazılır.</a:t>
            </a:r>
            <a:endParaRPr lang="tr-TR" dirty="0">
              <a:solidFill>
                <a:srgbClr val="585858"/>
              </a:solidFill>
              <a:latin typeface="arial" panose="020B0604020202020204" pitchFamily="34" charset="0"/>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4354" y="570887"/>
            <a:ext cx="7583487" cy="639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2995944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1511300" y="1461999"/>
            <a:ext cx="9296400" cy="2462213"/>
          </a:xfrm>
          <a:prstGeom prst="rect">
            <a:avLst/>
          </a:prstGeom>
        </p:spPr>
        <p:txBody>
          <a:bodyPr wrap="square">
            <a:spAutoFit/>
          </a:bodyPr>
          <a:lstStyle/>
          <a:p>
            <a:pPr indent="252095" algn="just">
              <a:spcBef>
                <a:spcPts val="400"/>
              </a:spcBef>
            </a:pPr>
            <a:endParaRPr lang="tr-TR" b="0" i="0" dirty="0" smtClean="0">
              <a:solidFill>
                <a:srgbClr val="585858"/>
              </a:solidFill>
              <a:effectLst/>
              <a:latin typeface="arial" panose="020B0604020202020204" pitchFamily="34" charset="0"/>
            </a:endParaRPr>
          </a:p>
          <a:p>
            <a:pPr indent="252095" algn="just">
              <a:spcBef>
                <a:spcPts val="400"/>
              </a:spcBef>
            </a:pPr>
            <a:r>
              <a:rPr lang="tr-TR" b="0" i="0" dirty="0" smtClean="0">
                <a:solidFill>
                  <a:srgbClr val="585858"/>
                </a:solidFill>
                <a:effectLst/>
                <a:latin typeface="times new roman" panose="02020603050405020304" pitchFamily="18" charset="0"/>
              </a:rPr>
              <a:t>Sert ünsüzle biten kısaltmalar, ek aldıkları zaman oku­nuşta sert ses yumuşatılmaz: </a:t>
            </a:r>
            <a:r>
              <a:rPr lang="tr-TR" b="0" i="1" dirty="0" smtClean="0">
                <a:solidFill>
                  <a:srgbClr val="585858"/>
                </a:solidFill>
                <a:effectLst/>
                <a:latin typeface="times new roman" panose="02020603050405020304" pitchFamily="18" charset="0"/>
              </a:rPr>
              <a:t>AGİK’in</a:t>
            </a:r>
            <a:r>
              <a:rPr lang="tr-TR" b="0" i="0" dirty="0" smtClean="0">
                <a:solidFill>
                  <a:srgbClr val="585858"/>
                </a:solidFill>
                <a:effectLst/>
                <a:latin typeface="times new roman" panose="02020603050405020304" pitchFamily="18" charset="0"/>
              </a:rPr>
              <a:t>(</a:t>
            </a:r>
            <a:r>
              <a:rPr lang="tr-TR" b="0" i="0" dirty="0" err="1" smtClean="0">
                <a:solidFill>
                  <a:srgbClr val="585858"/>
                </a:solidFill>
                <a:effectLst/>
                <a:latin typeface="times new roman" panose="02020603050405020304" pitchFamily="18" charset="0"/>
              </a:rPr>
              <a:t>AGİĞ’in</a:t>
            </a:r>
            <a:r>
              <a:rPr lang="tr-TR" b="0" i="0" dirty="0" smtClean="0">
                <a:solidFill>
                  <a:srgbClr val="585858"/>
                </a:solidFill>
                <a:effectLst/>
                <a:latin typeface="times new roman" panose="02020603050405020304" pitchFamily="18" charset="0"/>
              </a:rPr>
              <a:t> değil), </a:t>
            </a:r>
            <a:r>
              <a:rPr lang="tr-TR" b="0" i="1" dirty="0" smtClean="0">
                <a:solidFill>
                  <a:srgbClr val="585858"/>
                </a:solidFill>
                <a:effectLst/>
                <a:latin typeface="times new roman" panose="02020603050405020304" pitchFamily="18" charset="0"/>
              </a:rPr>
              <a:t>CMUK’un</a:t>
            </a:r>
            <a:r>
              <a:rPr lang="tr-TR" b="0" i="0" dirty="0" smtClean="0">
                <a:solidFill>
                  <a:srgbClr val="585858"/>
                </a:solidFill>
                <a:effectLst/>
                <a:latin typeface="times new roman" panose="02020603050405020304" pitchFamily="18" charset="0"/>
              </a:rPr>
              <a:t> (</a:t>
            </a:r>
            <a:r>
              <a:rPr lang="tr-TR" b="0" i="0" dirty="0" err="1" smtClean="0">
                <a:solidFill>
                  <a:srgbClr val="585858"/>
                </a:solidFill>
                <a:effectLst/>
                <a:latin typeface="times new roman" panose="02020603050405020304" pitchFamily="18" charset="0"/>
              </a:rPr>
              <a:t>CMUĞ’un</a:t>
            </a:r>
            <a:r>
              <a:rPr lang="tr-TR" b="0" i="0" dirty="0" smtClean="0">
                <a:solidFill>
                  <a:srgbClr val="585858"/>
                </a:solidFill>
                <a:effectLst/>
                <a:latin typeface="times new roman" panose="02020603050405020304" pitchFamily="18" charset="0"/>
              </a:rPr>
              <a:t> değil), </a:t>
            </a:r>
            <a:r>
              <a:rPr lang="tr-TR" b="0" i="1" dirty="0" smtClean="0">
                <a:solidFill>
                  <a:srgbClr val="585858"/>
                </a:solidFill>
                <a:effectLst/>
                <a:latin typeface="times new roman" panose="02020603050405020304" pitchFamily="18" charset="0"/>
              </a:rPr>
              <a:t>RTÜK’e </a:t>
            </a:r>
            <a:r>
              <a:rPr lang="tr-TR" b="0" i="0" dirty="0" smtClean="0">
                <a:solidFill>
                  <a:srgbClr val="585858"/>
                </a:solidFill>
                <a:effectLst/>
                <a:latin typeface="times new roman" panose="02020603050405020304" pitchFamily="18" charset="0"/>
              </a:rPr>
              <a:t>(</a:t>
            </a:r>
            <a:r>
              <a:rPr lang="tr-TR" b="0" i="0" dirty="0" err="1" smtClean="0">
                <a:solidFill>
                  <a:srgbClr val="585858"/>
                </a:solidFill>
                <a:effectLst/>
                <a:latin typeface="times new roman" panose="02020603050405020304" pitchFamily="18" charset="0"/>
              </a:rPr>
              <a:t>RTÜĞ’e</a:t>
            </a:r>
            <a:r>
              <a:rPr lang="tr-TR" b="0" i="0" dirty="0" smtClean="0">
                <a:solidFill>
                  <a:srgbClr val="585858"/>
                </a:solidFill>
                <a:effectLst/>
                <a:latin typeface="times new roman" panose="02020603050405020304" pitchFamily="18" charset="0"/>
              </a:rPr>
              <a:t> değil), </a:t>
            </a:r>
            <a:r>
              <a:rPr lang="tr-TR" b="0" i="1" dirty="0" smtClean="0">
                <a:solidFill>
                  <a:srgbClr val="585858"/>
                </a:solidFill>
                <a:effectLst/>
                <a:latin typeface="times new roman" panose="02020603050405020304" pitchFamily="18" charset="0"/>
              </a:rPr>
              <a:t>TÜBİTAK’ın</a:t>
            </a:r>
            <a:r>
              <a:rPr lang="tr-TR" b="0" i="0" dirty="0" smtClean="0">
                <a:solidFill>
                  <a:srgbClr val="585858"/>
                </a:solidFill>
                <a:effectLst/>
                <a:latin typeface="times new roman" panose="02020603050405020304" pitchFamily="18" charset="0"/>
              </a:rPr>
              <a:t>(</a:t>
            </a:r>
            <a:r>
              <a:rPr lang="tr-TR" b="0" i="0" dirty="0" err="1" smtClean="0">
                <a:solidFill>
                  <a:srgbClr val="585858"/>
                </a:solidFill>
                <a:effectLst/>
                <a:latin typeface="times new roman" panose="02020603050405020304" pitchFamily="18" charset="0"/>
              </a:rPr>
              <a:t>TÜBİTAĞ’ın</a:t>
            </a:r>
            <a:r>
              <a:rPr lang="tr-TR" b="0" i="0" dirty="0" smtClean="0">
                <a:solidFill>
                  <a:srgbClr val="585858"/>
                </a:solidFill>
                <a:effectLst/>
                <a:latin typeface="times new roman" panose="02020603050405020304" pitchFamily="18" charset="0"/>
              </a:rPr>
              <a:t> değil) vb.</a:t>
            </a:r>
          </a:p>
          <a:p>
            <a:pPr indent="252095" algn="just">
              <a:spcBef>
                <a:spcPts val="400"/>
              </a:spcBef>
            </a:pPr>
            <a:endParaRPr lang="tr-TR" b="0" i="0" dirty="0" smtClean="0">
              <a:solidFill>
                <a:srgbClr val="585858"/>
              </a:solidFill>
              <a:effectLst/>
              <a:latin typeface="arial" panose="020B0604020202020204" pitchFamily="34" charset="0"/>
            </a:endParaRPr>
          </a:p>
          <a:p>
            <a:pPr indent="252095" algn="just">
              <a:spcBef>
                <a:spcPts val="400"/>
              </a:spcBef>
            </a:pPr>
            <a:r>
              <a:rPr lang="tr-TR" b="0" i="0" dirty="0" smtClean="0">
                <a:solidFill>
                  <a:srgbClr val="585858"/>
                </a:solidFill>
                <a:effectLst/>
                <a:latin typeface="times new roman" panose="02020603050405020304" pitchFamily="18" charset="0"/>
              </a:rPr>
              <a:t>Ancak </a:t>
            </a:r>
            <a:r>
              <a:rPr lang="tr-TR" b="0" i="1" dirty="0" smtClean="0">
                <a:solidFill>
                  <a:srgbClr val="585858"/>
                </a:solidFill>
                <a:effectLst/>
                <a:latin typeface="times new roman" panose="02020603050405020304" pitchFamily="18" charset="0"/>
              </a:rPr>
              <a:t>birlik</a:t>
            </a:r>
            <a:r>
              <a:rPr lang="tr-TR" b="0" i="0" dirty="0" smtClean="0">
                <a:solidFill>
                  <a:srgbClr val="585858"/>
                </a:solidFill>
                <a:effectLst/>
                <a:latin typeface="times new roman" panose="02020603050405020304" pitchFamily="18" charset="0"/>
              </a:rPr>
              <a:t> kelimesiyle yapılan kısaltmalarda söyleyişte </a:t>
            </a:r>
            <a:r>
              <a:rPr lang="tr-TR" b="0" i="1" dirty="0" smtClean="0">
                <a:solidFill>
                  <a:srgbClr val="585858"/>
                </a:solidFill>
                <a:effectLst/>
                <a:latin typeface="times new roman" panose="02020603050405020304" pitchFamily="18" charset="0"/>
              </a:rPr>
              <a:t>k</a:t>
            </a:r>
            <a:r>
              <a:rPr lang="tr-TR" b="0" i="0" dirty="0" smtClean="0">
                <a:solidFill>
                  <a:srgbClr val="585858"/>
                </a:solidFill>
                <a:effectLst/>
                <a:latin typeface="times new roman" panose="02020603050405020304" pitchFamily="18" charset="0"/>
              </a:rPr>
              <a:t>’nin yu­muşatılması normaldir: </a:t>
            </a:r>
            <a:r>
              <a:rPr lang="tr-TR" b="0" i="1" dirty="0" smtClean="0">
                <a:solidFill>
                  <a:srgbClr val="585858"/>
                </a:solidFill>
                <a:effectLst/>
                <a:latin typeface="times new roman" panose="02020603050405020304" pitchFamily="18" charset="0"/>
              </a:rPr>
              <a:t>ÇUKOBİRLİK’e </a:t>
            </a:r>
            <a:r>
              <a:rPr lang="tr-TR" b="0" i="0" dirty="0" smtClean="0">
                <a:solidFill>
                  <a:srgbClr val="585858"/>
                </a:solidFill>
                <a:effectLst/>
                <a:latin typeface="times new roman" panose="02020603050405020304" pitchFamily="18" charset="0"/>
              </a:rPr>
              <a:t>(söylenişi ÇUKOBİRLİĞE), </a:t>
            </a:r>
            <a:r>
              <a:rPr lang="tr-TR" b="0" i="1" dirty="0" smtClean="0">
                <a:solidFill>
                  <a:srgbClr val="585858"/>
                </a:solidFill>
                <a:effectLst/>
                <a:latin typeface="times new roman" panose="02020603050405020304" pitchFamily="18" charset="0"/>
              </a:rPr>
              <a:t>FİSKOBİRLİK’in </a:t>
            </a:r>
            <a:r>
              <a:rPr lang="tr-TR" b="0" i="0" dirty="0" smtClean="0">
                <a:solidFill>
                  <a:srgbClr val="585858"/>
                </a:solidFill>
                <a:effectLst/>
                <a:latin typeface="times new roman" panose="02020603050405020304" pitchFamily="18" charset="0"/>
              </a:rPr>
              <a:t>(söylenişi FİSKOBİRLİĞİN) vb.</a:t>
            </a:r>
            <a:endParaRPr lang="tr-TR" b="0" i="0" dirty="0">
              <a:solidFill>
                <a:srgbClr val="585858"/>
              </a:solidFill>
              <a:effectLst/>
              <a:latin typeface="arial" panose="020B0604020202020204" pitchFamily="34" charset="0"/>
            </a:endParaRPr>
          </a:p>
        </p:txBody>
      </p:sp>
      <p:pic>
        <p:nvPicPr>
          <p:cNvPr id="819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11300" y="815886"/>
            <a:ext cx="2545545" cy="646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0588262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1111764" y="606376"/>
            <a:ext cx="4319131" cy="461665"/>
          </a:xfrm>
          <a:prstGeom prst="rect">
            <a:avLst/>
          </a:prstGeom>
        </p:spPr>
        <p:txBody>
          <a:bodyPr wrap="none">
            <a:spAutoFit/>
          </a:bodyPr>
          <a:lstStyle/>
          <a:p>
            <a:r>
              <a:rPr lang="tr-TR" sz="2400" b="1" i="0" dirty="0" smtClean="0">
                <a:solidFill>
                  <a:srgbClr val="2B537E"/>
                </a:solidFill>
                <a:effectLst/>
                <a:latin typeface="arial" panose="020B0604020202020204" pitchFamily="34" charset="0"/>
              </a:rPr>
              <a:t>Yabancı Özel Adların Yazılışı</a:t>
            </a:r>
            <a:endParaRPr lang="tr-TR" sz="2400" dirty="0"/>
          </a:p>
        </p:txBody>
      </p:sp>
      <p:sp>
        <p:nvSpPr>
          <p:cNvPr id="4" name="Dikdörtgen 3"/>
          <p:cNvSpPr/>
          <p:nvPr/>
        </p:nvSpPr>
        <p:spPr>
          <a:xfrm>
            <a:off x="1111763" y="1175072"/>
            <a:ext cx="10260281" cy="5452775"/>
          </a:xfrm>
          <a:prstGeom prst="rect">
            <a:avLst/>
          </a:prstGeom>
        </p:spPr>
        <p:txBody>
          <a:bodyPr wrap="square">
            <a:spAutoFit/>
          </a:bodyPr>
          <a:lstStyle/>
          <a:p>
            <a:pPr>
              <a:spcBef>
                <a:spcPts val="1000"/>
              </a:spcBef>
            </a:pPr>
            <a:r>
              <a:rPr lang="tr-TR" sz="1700" b="1" i="0" dirty="0" smtClean="0">
                <a:solidFill>
                  <a:srgbClr val="585858"/>
                </a:solidFill>
                <a:effectLst/>
                <a:latin typeface="times new roman" panose="02020603050405020304" pitchFamily="18" charset="0"/>
              </a:rPr>
              <a:t> Latin Harflerini Kullanan Dillerdeki Özel Adlar</a:t>
            </a:r>
          </a:p>
          <a:p>
            <a:pPr>
              <a:spcBef>
                <a:spcPts val="1000"/>
              </a:spcBef>
            </a:pPr>
            <a:endParaRPr lang="tr-TR" sz="1700" b="0" i="0" dirty="0" smtClean="0">
              <a:solidFill>
                <a:srgbClr val="585858"/>
              </a:solidFill>
              <a:effectLst/>
              <a:latin typeface="arial" panose="020B0604020202020204" pitchFamily="34" charset="0"/>
            </a:endParaRPr>
          </a:p>
          <a:p>
            <a:pPr indent="252095" algn="just">
              <a:spcBef>
                <a:spcPts val="400"/>
              </a:spcBef>
            </a:pPr>
            <a:r>
              <a:rPr lang="tr-TR" sz="1700" b="1" i="0" dirty="0" smtClean="0">
                <a:solidFill>
                  <a:srgbClr val="585858"/>
                </a:solidFill>
                <a:effectLst/>
                <a:latin typeface="times new roman" panose="02020603050405020304" pitchFamily="18" charset="0"/>
              </a:rPr>
              <a:t>1.</a:t>
            </a:r>
            <a:r>
              <a:rPr lang="tr-TR" sz="1700" b="0" i="0" dirty="0" smtClean="0">
                <a:solidFill>
                  <a:srgbClr val="585858"/>
                </a:solidFill>
                <a:effectLst/>
                <a:latin typeface="times new roman" panose="02020603050405020304" pitchFamily="18" charset="0"/>
              </a:rPr>
              <a:t> Latin harflerini kullanan dillerdeki özel adlar özgün biçimleriyle yazılır: </a:t>
            </a:r>
            <a:r>
              <a:rPr lang="tr-TR" sz="1700" b="0" i="1" dirty="0" smtClean="0">
                <a:solidFill>
                  <a:srgbClr val="585858"/>
                </a:solidFill>
                <a:effectLst/>
                <a:latin typeface="times new roman" panose="02020603050405020304" pitchFamily="18" charset="0"/>
              </a:rPr>
              <a:t>Beethoven, Byron, Cervantes, Chopin, Eminescu, Grimm, Horatius, </a:t>
            </a:r>
            <a:r>
              <a:rPr lang="tr-TR" sz="1700" b="0" i="1" dirty="0" err="1" smtClean="0">
                <a:solidFill>
                  <a:srgbClr val="585858"/>
                </a:solidFill>
                <a:effectLst/>
                <a:latin typeface="times new roman" panose="02020603050405020304" pitchFamily="18" charset="0"/>
              </a:rPr>
              <a:t>Molière</a:t>
            </a:r>
            <a:r>
              <a:rPr lang="tr-TR" sz="1700" b="0" i="1" dirty="0" smtClean="0">
                <a:solidFill>
                  <a:srgbClr val="585858"/>
                </a:solidFill>
                <a:effectLst/>
                <a:latin typeface="times new roman" panose="02020603050405020304" pitchFamily="18" charset="0"/>
              </a:rPr>
              <a:t>, Puccini, Rousseau, Shakespeare; Bologna, Buenos Aires, Iorga, </a:t>
            </a:r>
            <a:r>
              <a:rPr lang="tr-TR" sz="1700" b="0" i="1" dirty="0" err="1" smtClean="0">
                <a:solidFill>
                  <a:srgbClr val="585858"/>
                </a:solidFill>
                <a:effectLst/>
                <a:latin typeface="times new roman" panose="02020603050405020304" pitchFamily="18" charset="0"/>
              </a:rPr>
              <a:t>Ile</a:t>
            </a:r>
            <a:r>
              <a:rPr lang="tr-TR" sz="1700" b="0" i="1" dirty="0" smtClean="0">
                <a:solidFill>
                  <a:srgbClr val="585858"/>
                </a:solidFill>
                <a:effectLst/>
                <a:latin typeface="times new roman" panose="02020603050405020304" pitchFamily="18" charset="0"/>
              </a:rPr>
              <a:t>-de-France, Karlovy Vary, Latium, Loire, Mann, New York, Nice, Rio de Janeiro, Vaasa, Wuppertal</a:t>
            </a:r>
            <a:r>
              <a:rPr lang="tr-TR" sz="1700" b="0" i="0" dirty="0" smtClean="0">
                <a:solidFill>
                  <a:srgbClr val="585858"/>
                </a:solidFill>
                <a:effectLst/>
                <a:latin typeface="times new roman" panose="02020603050405020304" pitchFamily="18" charset="0"/>
              </a:rPr>
              <a:t> vb.</a:t>
            </a:r>
            <a:r>
              <a:rPr lang="tr-TR" sz="1700" b="0" i="1" dirty="0" smtClean="0">
                <a:solidFill>
                  <a:srgbClr val="585858"/>
                </a:solidFill>
                <a:effectLst/>
                <a:latin typeface="times new roman" panose="02020603050405020304" pitchFamily="18" charset="0"/>
              </a:rPr>
              <a:t> </a:t>
            </a:r>
            <a:r>
              <a:rPr lang="tr-TR" sz="1700" b="0" i="0" dirty="0" smtClean="0">
                <a:solidFill>
                  <a:srgbClr val="585858"/>
                </a:solidFill>
                <a:effectLst/>
                <a:latin typeface="times new roman" panose="02020603050405020304" pitchFamily="18" charset="0"/>
              </a:rPr>
              <a:t>Ancak Batı dillerinde kullanılan adların okunuşları ayraç içinde gösterilebilir: </a:t>
            </a:r>
            <a:r>
              <a:rPr lang="tr-TR" sz="1700" b="0" i="1" dirty="0" smtClean="0">
                <a:solidFill>
                  <a:srgbClr val="585858"/>
                </a:solidFill>
                <a:effectLst/>
                <a:latin typeface="times new roman" panose="02020603050405020304" pitchFamily="18" charset="0"/>
              </a:rPr>
              <a:t>Shakespeare (</a:t>
            </a:r>
            <a:r>
              <a:rPr lang="tr-TR" sz="1700" b="0" i="1" dirty="0" err="1" smtClean="0">
                <a:solidFill>
                  <a:srgbClr val="585858"/>
                </a:solidFill>
                <a:effectLst/>
                <a:latin typeface="times new roman" panose="02020603050405020304" pitchFamily="18" charset="0"/>
              </a:rPr>
              <a:t>Şekspir</a:t>
            </a:r>
            <a:r>
              <a:rPr lang="tr-TR" sz="1700" b="0" i="1" dirty="0" smtClean="0">
                <a:solidFill>
                  <a:srgbClr val="585858"/>
                </a:solidFill>
                <a:effectLst/>
                <a:latin typeface="times new roman" panose="02020603050405020304" pitchFamily="18" charset="0"/>
              </a:rPr>
              <a:t>)</a:t>
            </a:r>
            <a:r>
              <a:rPr lang="tr-TR" sz="1700" b="0" i="0" dirty="0" smtClean="0">
                <a:solidFill>
                  <a:srgbClr val="585858"/>
                </a:solidFill>
                <a:effectLst/>
                <a:latin typeface="times new roman" panose="02020603050405020304" pitchFamily="18" charset="0"/>
              </a:rPr>
              <a:t> vb.</a:t>
            </a:r>
          </a:p>
          <a:p>
            <a:pPr indent="252095" algn="just">
              <a:spcBef>
                <a:spcPts val="400"/>
              </a:spcBef>
            </a:pPr>
            <a:endParaRPr lang="tr-TR" sz="800" b="0" i="0" dirty="0" smtClean="0">
              <a:solidFill>
                <a:srgbClr val="585858"/>
              </a:solidFill>
              <a:effectLst/>
              <a:latin typeface="arial" panose="020B0604020202020204" pitchFamily="34" charset="0"/>
            </a:endParaRPr>
          </a:p>
          <a:p>
            <a:pPr indent="252095" algn="just">
              <a:spcBef>
                <a:spcPts val="400"/>
              </a:spcBef>
            </a:pPr>
            <a:r>
              <a:rPr lang="tr-TR" sz="1700" b="1" i="0" dirty="0" smtClean="0">
                <a:solidFill>
                  <a:srgbClr val="585858"/>
                </a:solidFill>
                <a:effectLst/>
                <a:latin typeface="times new roman" panose="02020603050405020304" pitchFamily="18" charset="0"/>
              </a:rPr>
              <a:t>2. </a:t>
            </a:r>
            <a:r>
              <a:rPr lang="tr-TR" sz="1700" b="0" i="0" dirty="0" smtClean="0">
                <a:solidFill>
                  <a:srgbClr val="585858"/>
                </a:solidFill>
                <a:effectLst/>
                <a:latin typeface="times new roman" panose="02020603050405020304" pitchFamily="18" charset="0"/>
              </a:rPr>
              <a:t>Eskiden dili­mize yerleşmiş bazı Batı kökenli kişi ve yer adları Türkçe söylenişlerine göre yazılır: </a:t>
            </a:r>
            <a:r>
              <a:rPr lang="tr-TR" sz="1700" b="0" i="1" dirty="0" smtClean="0">
                <a:solidFill>
                  <a:srgbClr val="585858"/>
                </a:solidFill>
                <a:effectLst/>
                <a:latin typeface="times new roman" panose="02020603050405020304" pitchFamily="18" charset="0"/>
              </a:rPr>
              <a:t>Napolyon, Şarlken, Şarl (Demirbaş Şarl); Atina, Brüksel, Cenevre, Londra, Marsilya, Münih, Paris, Roma, Selânik, Venedik, Viyana, Zürih; Hollanda, Letonya, Lüksemburg</a:t>
            </a:r>
            <a:r>
              <a:rPr lang="tr-TR" sz="1700" b="0" i="0" dirty="0" smtClean="0">
                <a:solidFill>
                  <a:srgbClr val="585858"/>
                </a:solidFill>
                <a:effectLst/>
                <a:latin typeface="times new roman" panose="02020603050405020304" pitchFamily="18" charset="0"/>
              </a:rPr>
              <a:t> vb.</a:t>
            </a:r>
            <a:endParaRPr lang="tr-TR" sz="1700" b="0" i="0" dirty="0" smtClean="0">
              <a:solidFill>
                <a:srgbClr val="585858"/>
              </a:solidFill>
              <a:effectLst/>
              <a:latin typeface="arial" panose="020B0604020202020204" pitchFamily="34" charset="0"/>
            </a:endParaRPr>
          </a:p>
          <a:p>
            <a:pPr indent="252095" algn="just">
              <a:spcBef>
                <a:spcPts val="400"/>
              </a:spcBef>
            </a:pPr>
            <a:endParaRPr lang="tr-TR" sz="800" dirty="0">
              <a:solidFill>
                <a:srgbClr val="585858"/>
              </a:solidFill>
              <a:latin typeface="arial" panose="020B0604020202020204" pitchFamily="34" charset="0"/>
            </a:endParaRPr>
          </a:p>
          <a:p>
            <a:pPr indent="252095" algn="just">
              <a:spcBef>
                <a:spcPts val="400"/>
              </a:spcBef>
            </a:pPr>
            <a:r>
              <a:rPr lang="tr-TR" sz="1700" b="1" i="0" dirty="0" smtClean="0">
                <a:solidFill>
                  <a:srgbClr val="585858"/>
                </a:solidFill>
                <a:effectLst/>
                <a:latin typeface="times new roman" panose="02020603050405020304" pitchFamily="18" charset="0"/>
              </a:rPr>
              <a:t>3. </a:t>
            </a:r>
            <a:r>
              <a:rPr lang="tr-TR" sz="1700" b="0" i="0" dirty="0" smtClean="0">
                <a:solidFill>
                  <a:srgbClr val="585858"/>
                </a:solidFill>
                <a:effectLst/>
                <a:latin typeface="times new roman" panose="02020603050405020304" pitchFamily="18" charset="0"/>
              </a:rPr>
              <a:t>Yabancı özel adlardan türetilmiş akım adları Türkçe söylenişlerine göre yazılır: </a:t>
            </a:r>
            <a:r>
              <a:rPr lang="tr-TR" sz="1700" b="0" i="1" dirty="0" err="1" smtClean="0">
                <a:solidFill>
                  <a:srgbClr val="585858"/>
                </a:solidFill>
                <a:effectLst/>
                <a:latin typeface="times new roman" panose="02020603050405020304" pitchFamily="18" charset="0"/>
              </a:rPr>
              <a:t>Dekartçılık</a:t>
            </a:r>
            <a:r>
              <a:rPr lang="tr-TR" sz="1700" b="0" i="1" dirty="0" smtClean="0">
                <a:solidFill>
                  <a:srgbClr val="585858"/>
                </a:solidFill>
                <a:effectLst/>
                <a:latin typeface="times new roman" panose="02020603050405020304" pitchFamily="18" charset="0"/>
              </a:rPr>
              <a:t>, </a:t>
            </a:r>
            <a:r>
              <a:rPr lang="tr-TR" sz="1700" b="0" i="1" dirty="0" err="1" smtClean="0">
                <a:solidFill>
                  <a:srgbClr val="585858"/>
                </a:solidFill>
                <a:effectLst/>
                <a:latin typeface="times new roman" panose="02020603050405020304" pitchFamily="18" charset="0"/>
              </a:rPr>
              <a:t>Epikürcülük</a:t>
            </a:r>
            <a:r>
              <a:rPr lang="tr-TR" sz="1700" b="0" i="1" dirty="0" smtClean="0">
                <a:solidFill>
                  <a:srgbClr val="585858"/>
                </a:solidFill>
                <a:effectLst/>
                <a:latin typeface="times new roman" panose="02020603050405020304" pitchFamily="18" charset="0"/>
              </a:rPr>
              <a:t>, Kalvenci, Kalvencilik, Kalvenizm, Kartezyenizm, Lüterci, Lütercilik, Marksçılık, Marksist, Marksizm</a:t>
            </a:r>
            <a:r>
              <a:rPr lang="tr-TR" sz="1700" b="0" i="0" dirty="0" smtClean="0">
                <a:solidFill>
                  <a:srgbClr val="585858"/>
                </a:solidFill>
                <a:effectLst/>
                <a:latin typeface="times new roman" panose="02020603050405020304" pitchFamily="18" charset="0"/>
              </a:rPr>
              <a:t> vb.</a:t>
            </a:r>
          </a:p>
          <a:p>
            <a:pPr indent="252095" algn="just">
              <a:spcBef>
                <a:spcPts val="400"/>
              </a:spcBef>
            </a:pPr>
            <a:endParaRPr lang="tr-TR" sz="800" b="0" i="0" dirty="0" smtClean="0">
              <a:solidFill>
                <a:srgbClr val="585858"/>
              </a:solidFill>
              <a:effectLst/>
              <a:latin typeface="arial" panose="020B0604020202020204" pitchFamily="34" charset="0"/>
            </a:endParaRPr>
          </a:p>
          <a:p>
            <a:pPr indent="252095" algn="just">
              <a:spcBef>
                <a:spcPts val="400"/>
              </a:spcBef>
            </a:pPr>
            <a:r>
              <a:rPr lang="tr-TR" sz="1700" b="1" i="0" dirty="0" smtClean="0">
                <a:solidFill>
                  <a:srgbClr val="585858"/>
                </a:solidFill>
                <a:effectLst/>
                <a:latin typeface="times new roman" panose="02020603050405020304" pitchFamily="18" charset="0"/>
              </a:rPr>
              <a:t>4. </a:t>
            </a:r>
            <a:r>
              <a:rPr lang="tr-TR" sz="1700" b="0" i="0" dirty="0" smtClean="0">
                <a:solidFill>
                  <a:srgbClr val="585858"/>
                </a:solidFill>
                <a:effectLst/>
                <a:latin typeface="times new roman" panose="02020603050405020304" pitchFamily="18" charset="0"/>
              </a:rPr>
              <a:t>Ait olduğu dilde ayrı yazılan yer adları Türkçede de ayrı yazılır: </a:t>
            </a:r>
            <a:r>
              <a:rPr lang="tr-TR" sz="1700" b="0" i="1" dirty="0" smtClean="0">
                <a:solidFill>
                  <a:srgbClr val="585858"/>
                </a:solidFill>
                <a:effectLst/>
                <a:latin typeface="times new roman" panose="02020603050405020304" pitchFamily="18" charset="0"/>
              </a:rPr>
              <a:t>Buenos Aires, Frankfurt am Main, Freiburg im Breisgau, Hyde Park, Mont Blanc, New Orleans, New York, Rio de Janeiro, San Marino, </a:t>
            </a:r>
            <a:r>
              <a:rPr lang="tr-TR" sz="1700" b="0" i="1" dirty="0" err="1" smtClean="0">
                <a:solidFill>
                  <a:srgbClr val="585858"/>
                </a:solidFill>
                <a:effectLst/>
                <a:latin typeface="times new roman" panose="02020603050405020304" pitchFamily="18" charset="0"/>
              </a:rPr>
              <a:t>Wiener</a:t>
            </a:r>
            <a:r>
              <a:rPr lang="tr-TR" sz="1700" b="0" i="1" dirty="0" smtClean="0">
                <a:solidFill>
                  <a:srgbClr val="585858"/>
                </a:solidFill>
                <a:effectLst/>
                <a:latin typeface="times new roman" panose="02020603050405020304" pitchFamily="18" charset="0"/>
              </a:rPr>
              <a:t> Neustadt, Titov </a:t>
            </a:r>
            <a:r>
              <a:rPr lang="tr-TR" sz="1700" b="0" i="1" dirty="0" err="1" smtClean="0">
                <a:solidFill>
                  <a:srgbClr val="585858"/>
                </a:solidFill>
                <a:effectLst/>
                <a:latin typeface="times new roman" panose="02020603050405020304" pitchFamily="18" charset="0"/>
              </a:rPr>
              <a:t>Veles</a:t>
            </a:r>
            <a:r>
              <a:rPr lang="tr-TR" sz="1700" b="0" i="0" dirty="0" smtClean="0">
                <a:solidFill>
                  <a:srgbClr val="585858"/>
                </a:solidFill>
                <a:effectLst/>
                <a:latin typeface="times new roman" panose="02020603050405020304" pitchFamily="18" charset="0"/>
              </a:rPr>
              <a:t> vb.</a:t>
            </a:r>
          </a:p>
          <a:p>
            <a:pPr indent="252095" algn="just">
              <a:spcBef>
                <a:spcPts val="400"/>
              </a:spcBef>
            </a:pPr>
            <a:endParaRPr lang="tr-TR" sz="1700" b="0" i="0" dirty="0" smtClean="0">
              <a:solidFill>
                <a:srgbClr val="585858"/>
              </a:solidFill>
              <a:effectLst/>
              <a:latin typeface="arial" panose="020B0604020202020204" pitchFamily="34" charset="0"/>
            </a:endParaRPr>
          </a:p>
          <a:p>
            <a:pPr>
              <a:spcBef>
                <a:spcPts val="1000"/>
              </a:spcBef>
            </a:pPr>
            <a:r>
              <a:rPr lang="tr-TR" sz="1700" b="1" i="0" dirty="0" smtClean="0">
                <a:solidFill>
                  <a:srgbClr val="585858"/>
                </a:solidFill>
                <a:effectLst/>
                <a:latin typeface="times new roman" panose="02020603050405020304" pitchFamily="18" charset="0"/>
              </a:rPr>
              <a:t>      </a:t>
            </a:r>
            <a:endParaRPr lang="tr-TR" sz="1700" b="0" i="0" dirty="0">
              <a:solidFill>
                <a:srgbClr val="585858"/>
              </a:solidFill>
              <a:effectLst/>
              <a:latin typeface="arial" panose="020B0604020202020204" pitchFamily="34" charset="0"/>
            </a:endParaRPr>
          </a:p>
        </p:txBody>
      </p:sp>
    </p:spTree>
    <p:extLst>
      <p:ext uri="{BB962C8B-B14F-4D97-AF65-F5344CB8AC3E}">
        <p14:creationId xmlns:p14="http://schemas.microsoft.com/office/powerpoint/2010/main" val="247389799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1111764" y="1021834"/>
            <a:ext cx="4319131" cy="461665"/>
          </a:xfrm>
          <a:prstGeom prst="rect">
            <a:avLst/>
          </a:prstGeom>
        </p:spPr>
        <p:txBody>
          <a:bodyPr wrap="none">
            <a:spAutoFit/>
          </a:bodyPr>
          <a:lstStyle/>
          <a:p>
            <a:r>
              <a:rPr lang="tr-TR" sz="2400" b="1" i="0" dirty="0" smtClean="0">
                <a:solidFill>
                  <a:srgbClr val="2B537E"/>
                </a:solidFill>
                <a:effectLst/>
                <a:latin typeface="arial" panose="020B0604020202020204" pitchFamily="34" charset="0"/>
              </a:rPr>
              <a:t>Yabancı Özel Adların Yazılışı</a:t>
            </a:r>
            <a:endParaRPr lang="tr-TR" sz="2400" dirty="0"/>
          </a:p>
        </p:txBody>
      </p:sp>
      <p:sp>
        <p:nvSpPr>
          <p:cNvPr id="4" name="Dikdörtgen 3"/>
          <p:cNvSpPr/>
          <p:nvPr/>
        </p:nvSpPr>
        <p:spPr>
          <a:xfrm>
            <a:off x="1111764" y="1651591"/>
            <a:ext cx="9226036" cy="2339102"/>
          </a:xfrm>
          <a:prstGeom prst="rect">
            <a:avLst/>
          </a:prstGeom>
        </p:spPr>
        <p:txBody>
          <a:bodyPr wrap="square">
            <a:spAutoFit/>
          </a:bodyPr>
          <a:lstStyle/>
          <a:p>
            <a:pPr indent="252095" algn="just">
              <a:spcBef>
                <a:spcPts val="400"/>
              </a:spcBef>
            </a:pPr>
            <a:endParaRPr lang="tr-TR" b="0" i="0" dirty="0" smtClean="0">
              <a:solidFill>
                <a:srgbClr val="585858"/>
              </a:solidFill>
              <a:effectLst/>
              <a:latin typeface="arial" panose="020B0604020202020204" pitchFamily="34" charset="0"/>
            </a:endParaRPr>
          </a:p>
          <a:p>
            <a:pPr>
              <a:spcBef>
                <a:spcPts val="1000"/>
              </a:spcBef>
            </a:pPr>
            <a:r>
              <a:rPr lang="tr-TR" b="1" i="0" dirty="0" smtClean="0">
                <a:solidFill>
                  <a:srgbClr val="585858"/>
                </a:solidFill>
                <a:effectLst/>
                <a:latin typeface="times new roman" panose="02020603050405020304" pitchFamily="18" charset="0"/>
              </a:rPr>
              <a:t>       Arapça ve Farsça Özel Adlar</a:t>
            </a:r>
          </a:p>
          <a:p>
            <a:pPr>
              <a:spcBef>
                <a:spcPts val="1000"/>
              </a:spcBef>
            </a:pPr>
            <a:endParaRPr lang="tr-TR" b="0" i="0" dirty="0" smtClean="0">
              <a:solidFill>
                <a:srgbClr val="585858"/>
              </a:solidFill>
              <a:effectLst/>
              <a:latin typeface="arial" panose="020B0604020202020204" pitchFamily="34" charset="0"/>
            </a:endParaRPr>
          </a:p>
          <a:p>
            <a:pPr indent="252095" algn="just">
              <a:spcBef>
                <a:spcPts val="400"/>
              </a:spcBef>
            </a:pPr>
            <a:r>
              <a:rPr lang="tr-TR" b="0" i="0" dirty="0" smtClean="0">
                <a:solidFill>
                  <a:srgbClr val="585858"/>
                </a:solidFill>
                <a:effectLst/>
                <a:latin typeface="times new roman" panose="02020603050405020304" pitchFamily="18" charset="0"/>
              </a:rPr>
              <a:t>Kökeni Arapça ve Farsça olan kişi ve yer adları Türkçenin ses ve yapı özelliklerine göre yazılır: </a:t>
            </a:r>
            <a:r>
              <a:rPr lang="tr-TR" b="0" i="1" dirty="0" smtClean="0">
                <a:solidFill>
                  <a:srgbClr val="585858"/>
                </a:solidFill>
                <a:effectLst/>
                <a:latin typeface="times new roman" panose="02020603050405020304" pitchFamily="18" charset="0"/>
              </a:rPr>
              <a:t>Ahmet, Bedrettin, Fuat, Mehmet, Necmettin, Nizamettin, Ömer, Rıza, Saadettin; Cezayir, Fas, Filistin, Mısır, Suudi Arabistan; Bağdat, Cidde, Erdebil, Halep, İsfahan, İskenderiye, Medine, Mekke, Şam, Şiraz, Tahran, Tebriz, Trablusgarp</a:t>
            </a:r>
            <a:r>
              <a:rPr lang="tr-TR" b="0" i="0" dirty="0" smtClean="0">
                <a:solidFill>
                  <a:srgbClr val="585858"/>
                </a:solidFill>
                <a:effectLst/>
                <a:latin typeface="times new roman" panose="02020603050405020304" pitchFamily="18" charset="0"/>
              </a:rPr>
              <a:t> vb.</a:t>
            </a:r>
            <a:endParaRPr lang="tr-TR" b="0" i="0" dirty="0">
              <a:solidFill>
                <a:srgbClr val="585858"/>
              </a:solidFill>
              <a:effectLst/>
              <a:latin typeface="arial" panose="020B0604020202020204" pitchFamily="34" charset="0"/>
            </a:endParaRPr>
          </a:p>
        </p:txBody>
      </p:sp>
    </p:spTree>
    <p:extLst>
      <p:ext uri="{BB962C8B-B14F-4D97-AF65-F5344CB8AC3E}">
        <p14:creationId xmlns:p14="http://schemas.microsoft.com/office/powerpoint/2010/main" val="428375036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1638300" y="888666"/>
            <a:ext cx="8775700" cy="4760278"/>
          </a:xfrm>
          <a:prstGeom prst="rect">
            <a:avLst/>
          </a:prstGeom>
        </p:spPr>
        <p:txBody>
          <a:bodyPr wrap="square">
            <a:spAutoFit/>
          </a:bodyPr>
          <a:lstStyle/>
          <a:p>
            <a:pPr indent="252095" algn="just">
              <a:spcBef>
                <a:spcPts val="1000"/>
              </a:spcBef>
            </a:pPr>
            <a:r>
              <a:rPr lang="tr-TR" b="1" i="0" dirty="0" smtClean="0">
                <a:solidFill>
                  <a:srgbClr val="585858"/>
                </a:solidFill>
                <a:effectLst/>
                <a:latin typeface="times new roman" panose="02020603050405020304" pitchFamily="18" charset="0"/>
              </a:rPr>
              <a:t>Rusça Özel Adlar</a:t>
            </a:r>
            <a:endParaRPr lang="tr-TR" b="0" i="0" dirty="0" smtClean="0">
              <a:solidFill>
                <a:srgbClr val="585858"/>
              </a:solidFill>
              <a:effectLst/>
              <a:latin typeface="arial" panose="020B0604020202020204" pitchFamily="34" charset="0"/>
            </a:endParaRPr>
          </a:p>
          <a:p>
            <a:pPr indent="252095" algn="just">
              <a:spcBef>
                <a:spcPts val="400"/>
              </a:spcBef>
            </a:pPr>
            <a:r>
              <a:rPr lang="tr-TR" b="0" i="0" dirty="0" smtClean="0">
                <a:solidFill>
                  <a:srgbClr val="585858"/>
                </a:solidFill>
                <a:effectLst/>
                <a:latin typeface="times new roman" panose="02020603050405020304" pitchFamily="18" charset="0"/>
              </a:rPr>
              <a:t>Rusça özel adlar yazılırken Rus harflerinin ses değerlerini karşılayan Türk harfleri kullanılır: </a:t>
            </a:r>
            <a:r>
              <a:rPr lang="tr-TR" b="0" i="1" dirty="0" smtClean="0">
                <a:solidFill>
                  <a:srgbClr val="585858"/>
                </a:solidFill>
                <a:effectLst/>
                <a:latin typeface="times new roman" panose="02020603050405020304" pitchFamily="18" charset="0"/>
              </a:rPr>
              <a:t>Bolşevik, Brejnev, Çaykovski, Çehov,</a:t>
            </a:r>
            <a:r>
              <a:rPr lang="tr-TR" b="0" i="0" dirty="0" smtClean="0">
                <a:solidFill>
                  <a:srgbClr val="585858"/>
                </a:solidFill>
                <a:effectLst/>
                <a:latin typeface="times new roman" panose="02020603050405020304" pitchFamily="18" charset="0"/>
              </a:rPr>
              <a:t> </a:t>
            </a:r>
            <a:r>
              <a:rPr lang="tr-TR" b="0" i="1" dirty="0" smtClean="0">
                <a:solidFill>
                  <a:srgbClr val="585858"/>
                </a:solidFill>
                <a:effectLst/>
                <a:latin typeface="times new roman" panose="02020603050405020304" pitchFamily="18" charset="0"/>
              </a:rPr>
              <a:t>Dostoyevski,</a:t>
            </a:r>
            <a:r>
              <a:rPr lang="tr-TR" b="0" i="0" dirty="0" smtClean="0">
                <a:solidFill>
                  <a:srgbClr val="585858"/>
                </a:solidFill>
                <a:effectLst/>
                <a:latin typeface="times new roman" panose="02020603050405020304" pitchFamily="18" charset="0"/>
              </a:rPr>
              <a:t> </a:t>
            </a:r>
            <a:r>
              <a:rPr lang="tr-TR" b="0" i="1" dirty="0" smtClean="0">
                <a:solidFill>
                  <a:srgbClr val="585858"/>
                </a:solidFill>
                <a:effectLst/>
                <a:latin typeface="times new roman" panose="02020603050405020304" pitchFamily="18" charset="0"/>
              </a:rPr>
              <a:t>Gogol, Gorbaçov, İlminskiy, İlyiç, </a:t>
            </a:r>
            <a:r>
              <a:rPr lang="tr-TR" b="0" i="1" dirty="0" err="1" smtClean="0">
                <a:solidFill>
                  <a:srgbClr val="585858"/>
                </a:solidFill>
                <a:effectLst/>
                <a:latin typeface="times new roman" panose="02020603050405020304" pitchFamily="18" charset="0"/>
              </a:rPr>
              <a:t>Katayev</a:t>
            </a:r>
            <a:r>
              <a:rPr lang="tr-TR" b="0" i="1" dirty="0" smtClean="0">
                <a:solidFill>
                  <a:srgbClr val="585858"/>
                </a:solidFill>
                <a:effectLst/>
                <a:latin typeface="times new roman" panose="02020603050405020304" pitchFamily="18" charset="0"/>
              </a:rPr>
              <a:t>, Klyaştornıy, </a:t>
            </a:r>
            <a:r>
              <a:rPr lang="tr-TR" b="0" i="1" dirty="0" err="1" smtClean="0">
                <a:solidFill>
                  <a:srgbClr val="585858"/>
                </a:solidFill>
                <a:effectLst/>
                <a:latin typeface="times new roman" panose="02020603050405020304" pitchFamily="18" charset="0"/>
              </a:rPr>
              <a:t>Malov</a:t>
            </a:r>
            <a:r>
              <a:rPr lang="tr-TR" b="0" i="1" dirty="0" smtClean="0">
                <a:solidFill>
                  <a:srgbClr val="585858"/>
                </a:solidFill>
                <a:effectLst/>
                <a:latin typeface="times new roman" panose="02020603050405020304" pitchFamily="18" charset="0"/>
              </a:rPr>
              <a:t>, Mendeleyev, Prokofyev, Puşkin, </a:t>
            </a:r>
            <a:r>
              <a:rPr lang="tr-TR" b="0" i="1" dirty="0" err="1" smtClean="0">
                <a:solidFill>
                  <a:srgbClr val="585858"/>
                </a:solidFill>
                <a:effectLst/>
                <a:latin typeface="times new roman" panose="02020603050405020304" pitchFamily="18" charset="0"/>
              </a:rPr>
              <a:t>Şolohov</a:t>
            </a:r>
            <a:r>
              <a:rPr lang="tr-TR" b="0" i="1" dirty="0" smtClean="0">
                <a:solidFill>
                  <a:srgbClr val="585858"/>
                </a:solidFill>
                <a:effectLst/>
                <a:latin typeface="times new roman" panose="02020603050405020304" pitchFamily="18" charset="0"/>
              </a:rPr>
              <a:t>, Tolstoy, Yeltsin; Moskova, Omsk, Orenburg, Petersburg, Volga, </a:t>
            </a:r>
            <a:r>
              <a:rPr lang="tr-TR" b="0" i="1" dirty="0" err="1" smtClean="0">
                <a:solidFill>
                  <a:srgbClr val="585858"/>
                </a:solidFill>
                <a:effectLst/>
                <a:latin typeface="times new roman" panose="02020603050405020304" pitchFamily="18" charset="0"/>
              </a:rPr>
              <a:t>Yenisey</a:t>
            </a:r>
            <a:r>
              <a:rPr lang="tr-TR" b="0" i="0" dirty="0" smtClean="0">
                <a:solidFill>
                  <a:srgbClr val="585858"/>
                </a:solidFill>
                <a:effectLst/>
                <a:latin typeface="times new roman" panose="02020603050405020304" pitchFamily="18" charset="0"/>
              </a:rPr>
              <a:t> vb.</a:t>
            </a:r>
          </a:p>
          <a:p>
            <a:pPr indent="252095" algn="just">
              <a:spcBef>
                <a:spcPts val="400"/>
              </a:spcBef>
            </a:pPr>
            <a:endParaRPr lang="tr-TR" b="0" i="0" dirty="0" smtClean="0">
              <a:solidFill>
                <a:srgbClr val="585858"/>
              </a:solidFill>
              <a:effectLst/>
              <a:latin typeface="arial" panose="020B0604020202020204" pitchFamily="34" charset="0"/>
            </a:endParaRPr>
          </a:p>
          <a:p>
            <a:pPr>
              <a:spcBef>
                <a:spcPts val="1000"/>
              </a:spcBef>
            </a:pPr>
            <a:r>
              <a:rPr lang="tr-TR" b="1" i="0" dirty="0" smtClean="0">
                <a:solidFill>
                  <a:srgbClr val="585858"/>
                </a:solidFill>
                <a:effectLst/>
                <a:latin typeface="times new roman" panose="02020603050405020304" pitchFamily="18" charset="0"/>
              </a:rPr>
              <a:t>      Uzak Doğu Dillerindeki Özel Adlar</a:t>
            </a:r>
            <a:endParaRPr lang="tr-TR" b="0" i="0" dirty="0" smtClean="0">
              <a:solidFill>
                <a:srgbClr val="585858"/>
              </a:solidFill>
              <a:effectLst/>
              <a:latin typeface="arial" panose="020B0604020202020204" pitchFamily="34" charset="0"/>
            </a:endParaRPr>
          </a:p>
          <a:p>
            <a:pPr indent="252095" algn="just">
              <a:spcBef>
                <a:spcPts val="400"/>
              </a:spcBef>
            </a:pPr>
            <a:r>
              <a:rPr lang="tr-TR" b="1" i="0" dirty="0" smtClean="0">
                <a:solidFill>
                  <a:srgbClr val="585858"/>
                </a:solidFill>
                <a:effectLst/>
                <a:latin typeface="times new roman" panose="02020603050405020304" pitchFamily="18" charset="0"/>
              </a:rPr>
              <a:t>1. </a:t>
            </a:r>
            <a:r>
              <a:rPr lang="tr-TR" b="0" i="0" dirty="0" smtClean="0">
                <a:solidFill>
                  <a:srgbClr val="585858"/>
                </a:solidFill>
                <a:effectLst/>
                <a:latin typeface="times new roman" panose="02020603050405020304" pitchFamily="18" charset="0"/>
              </a:rPr>
              <a:t>Çince adlar, Türkçede yerleşmiş biçimlerine göre yazılır: </a:t>
            </a:r>
            <a:r>
              <a:rPr lang="tr-TR" b="0" i="1" dirty="0" smtClean="0">
                <a:solidFill>
                  <a:srgbClr val="585858"/>
                </a:solidFill>
                <a:effectLst/>
                <a:latin typeface="times new roman" panose="02020603050405020304" pitchFamily="18" charset="0"/>
              </a:rPr>
              <a:t>Huangho, Kanton, Nankin, Pekin, Şanghay.</a:t>
            </a:r>
            <a:endParaRPr lang="tr-TR" b="0" i="0" dirty="0" smtClean="0">
              <a:solidFill>
                <a:srgbClr val="585858"/>
              </a:solidFill>
              <a:effectLst/>
              <a:latin typeface="arial" panose="020B0604020202020204" pitchFamily="34" charset="0"/>
            </a:endParaRPr>
          </a:p>
          <a:p>
            <a:pPr indent="252095" algn="just">
              <a:spcBef>
                <a:spcPts val="400"/>
              </a:spcBef>
            </a:pPr>
            <a:r>
              <a:rPr lang="tr-TR" b="0" i="0" dirty="0" smtClean="0">
                <a:solidFill>
                  <a:srgbClr val="585858"/>
                </a:solidFill>
                <a:effectLst/>
                <a:latin typeface="times new roman" panose="02020603050405020304" pitchFamily="18" charset="0"/>
              </a:rPr>
              <a:t>Çincede soyadları küçük adlardan önce gelir. Soyadları çoklukla tek hecelidir, küçük adlar ise bir veya iki heceden oluşur. Bu adlar büyük harfle başlar; heceler arasına çizgi konur:</a:t>
            </a:r>
            <a:r>
              <a:rPr lang="tr-TR" b="0" i="1" dirty="0" smtClean="0">
                <a:solidFill>
                  <a:srgbClr val="585858"/>
                </a:solidFill>
                <a:effectLst/>
                <a:latin typeface="times new roman" panose="02020603050405020304" pitchFamily="18" charset="0"/>
              </a:rPr>
              <a:t> Sun Yat-sen, Lin Yu-tang.</a:t>
            </a:r>
            <a:r>
              <a:rPr lang="tr-TR" b="0" i="0" dirty="0" smtClean="0">
                <a:solidFill>
                  <a:srgbClr val="585858"/>
                </a:solidFill>
                <a:effectLst/>
                <a:latin typeface="times new roman" panose="02020603050405020304" pitchFamily="18" charset="0"/>
              </a:rPr>
              <a:t> Yalnız </a:t>
            </a:r>
            <a:r>
              <a:rPr lang="tr-TR" b="0" i="1" dirty="0" smtClean="0">
                <a:solidFill>
                  <a:srgbClr val="585858"/>
                </a:solidFill>
                <a:effectLst/>
                <a:latin typeface="times new roman" panose="02020603050405020304" pitchFamily="18" charset="0"/>
              </a:rPr>
              <a:t>Konfüçyüs</a:t>
            </a:r>
            <a:r>
              <a:rPr lang="tr-TR" b="0" i="0" dirty="0" smtClean="0">
                <a:solidFill>
                  <a:srgbClr val="585858"/>
                </a:solidFill>
                <a:effectLst/>
                <a:latin typeface="times new roman" panose="02020603050405020304" pitchFamily="18" charset="0"/>
              </a:rPr>
              <a:t> gibi yaygınlık kazanmış adlar bitişik yazılır.</a:t>
            </a:r>
            <a:endParaRPr lang="tr-TR" b="0" i="0" dirty="0" smtClean="0">
              <a:solidFill>
                <a:srgbClr val="585858"/>
              </a:solidFill>
              <a:effectLst/>
              <a:latin typeface="arial" panose="020B0604020202020204" pitchFamily="34" charset="0"/>
            </a:endParaRPr>
          </a:p>
          <a:p>
            <a:pPr indent="252095" algn="just">
              <a:spcBef>
                <a:spcPts val="400"/>
              </a:spcBef>
            </a:pPr>
            <a:r>
              <a:rPr lang="tr-TR" b="1" i="0" dirty="0" smtClean="0">
                <a:solidFill>
                  <a:srgbClr val="585858"/>
                </a:solidFill>
                <a:effectLst/>
                <a:latin typeface="times new roman" panose="02020603050405020304" pitchFamily="18" charset="0"/>
              </a:rPr>
              <a:t>2. </a:t>
            </a:r>
            <a:r>
              <a:rPr lang="tr-TR" b="0" i="0" dirty="0" smtClean="0">
                <a:solidFill>
                  <a:srgbClr val="585858"/>
                </a:solidFill>
                <a:effectLst/>
                <a:latin typeface="times new roman" panose="02020603050405020304" pitchFamily="18" charset="0"/>
              </a:rPr>
              <a:t>Japonca adlar da Türkçede yerleşmiş biçimlerine göre yazılır: </a:t>
            </a:r>
            <a:r>
              <a:rPr lang="tr-TR" b="0" i="1" dirty="0" smtClean="0">
                <a:solidFill>
                  <a:srgbClr val="585858"/>
                </a:solidFill>
                <a:effectLst/>
                <a:latin typeface="times new roman" panose="02020603050405020304" pitchFamily="18" charset="0"/>
              </a:rPr>
              <a:t>Tokyo, Hiroşima, Nagazaki, Osaka, Kyoto; Hirohito, Kayako Hayashi, Sbuishi Kato, Masao Mori.</a:t>
            </a:r>
            <a:endParaRPr lang="tr-TR" b="0" i="0" dirty="0" smtClean="0">
              <a:solidFill>
                <a:srgbClr val="585858"/>
              </a:solidFill>
              <a:effectLst/>
              <a:latin typeface="arial" panose="020B0604020202020204" pitchFamily="34" charset="0"/>
            </a:endParaRPr>
          </a:p>
          <a:p>
            <a:pPr>
              <a:spcBef>
                <a:spcPts val="1000"/>
              </a:spcBef>
            </a:pPr>
            <a:r>
              <a:rPr lang="tr-TR" b="1" i="0" dirty="0" smtClean="0">
                <a:solidFill>
                  <a:srgbClr val="585858"/>
                </a:solidFill>
                <a:effectLst/>
                <a:latin typeface="times new roman" panose="02020603050405020304" pitchFamily="18" charset="0"/>
              </a:rPr>
              <a:t>      </a:t>
            </a:r>
            <a:endParaRPr lang="tr-TR" b="0" i="0" dirty="0">
              <a:solidFill>
                <a:srgbClr val="585858"/>
              </a:solidFill>
              <a:effectLst/>
              <a:latin typeface="arial" panose="020B0604020202020204" pitchFamily="34" charset="0"/>
            </a:endParaRPr>
          </a:p>
        </p:txBody>
      </p:sp>
    </p:spTree>
    <p:extLst>
      <p:ext uri="{BB962C8B-B14F-4D97-AF65-F5344CB8AC3E}">
        <p14:creationId xmlns:p14="http://schemas.microsoft.com/office/powerpoint/2010/main" val="270935239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1638300" y="1738671"/>
            <a:ext cx="8775700" cy="1933863"/>
          </a:xfrm>
          <a:prstGeom prst="rect">
            <a:avLst/>
          </a:prstGeom>
        </p:spPr>
        <p:txBody>
          <a:bodyPr wrap="square">
            <a:spAutoFit/>
          </a:bodyPr>
          <a:lstStyle/>
          <a:p>
            <a:pPr>
              <a:spcBef>
                <a:spcPts val="1000"/>
              </a:spcBef>
            </a:pPr>
            <a:r>
              <a:rPr lang="tr-TR" b="1" i="0" dirty="0" smtClean="0">
                <a:solidFill>
                  <a:srgbClr val="585858"/>
                </a:solidFill>
                <a:effectLst/>
                <a:latin typeface="times new roman" panose="02020603050405020304" pitchFamily="18" charset="0"/>
              </a:rPr>
              <a:t>      Türk Devletleri ve Topluluklarındaki Özel Adlar</a:t>
            </a:r>
          </a:p>
          <a:p>
            <a:pPr>
              <a:spcBef>
                <a:spcPts val="1000"/>
              </a:spcBef>
            </a:pPr>
            <a:endParaRPr lang="tr-TR" b="0" i="0" dirty="0" smtClean="0">
              <a:solidFill>
                <a:srgbClr val="585858"/>
              </a:solidFill>
              <a:effectLst/>
              <a:latin typeface="arial" panose="020B0604020202020204" pitchFamily="34" charset="0"/>
            </a:endParaRPr>
          </a:p>
          <a:p>
            <a:pPr indent="252095" algn="just">
              <a:spcBef>
                <a:spcPts val="400"/>
              </a:spcBef>
            </a:pPr>
            <a:r>
              <a:rPr lang="tr-TR" b="0" i="0" dirty="0" smtClean="0">
                <a:solidFill>
                  <a:srgbClr val="585858"/>
                </a:solidFill>
                <a:effectLst/>
                <a:latin typeface="times new roman" panose="02020603050405020304" pitchFamily="18" charset="0"/>
              </a:rPr>
              <a:t>Türk devletleri ve topluluklarındaki kişi ve yer adları Türkçede yerleşmiş biçimlerine göre yazılır: </a:t>
            </a:r>
            <a:r>
              <a:rPr lang="tr-TR" b="0" i="1" dirty="0" smtClean="0">
                <a:solidFill>
                  <a:srgbClr val="585858"/>
                </a:solidFill>
                <a:effectLst/>
                <a:latin typeface="times new roman" panose="02020603050405020304" pitchFamily="18" charset="0"/>
              </a:rPr>
              <a:t>Azerbaycan, Özbekistan; Taşkent, Semerkant, Bakü, Bişkek; Abdullah </a:t>
            </a:r>
            <a:r>
              <a:rPr lang="tr-TR" b="0" i="1" dirty="0" err="1" smtClean="0">
                <a:solidFill>
                  <a:srgbClr val="585858"/>
                </a:solidFill>
                <a:effectLst/>
                <a:latin typeface="times new roman" panose="02020603050405020304" pitchFamily="18" charset="0"/>
              </a:rPr>
              <a:t>Tukay</a:t>
            </a:r>
            <a:r>
              <a:rPr lang="tr-TR" b="0" i="1" dirty="0" smtClean="0">
                <a:solidFill>
                  <a:srgbClr val="585858"/>
                </a:solidFill>
                <a:effectLst/>
                <a:latin typeface="times new roman" panose="02020603050405020304" pitchFamily="18" charset="0"/>
              </a:rPr>
              <a:t>, Abdürrauf Fıtrat, Bahtiyar </a:t>
            </a:r>
            <a:r>
              <a:rPr lang="tr-TR" b="0" i="1" dirty="0" err="1" smtClean="0">
                <a:solidFill>
                  <a:srgbClr val="585858"/>
                </a:solidFill>
                <a:effectLst/>
                <a:latin typeface="times new roman" panose="02020603050405020304" pitchFamily="18" charset="0"/>
              </a:rPr>
              <a:t>Vahapzade</a:t>
            </a:r>
            <a:r>
              <a:rPr lang="tr-TR" b="0" i="1" dirty="0" smtClean="0">
                <a:solidFill>
                  <a:srgbClr val="585858"/>
                </a:solidFill>
                <a:effectLst/>
                <a:latin typeface="times new roman" panose="02020603050405020304" pitchFamily="18" charset="0"/>
              </a:rPr>
              <a:t>, </a:t>
            </a:r>
            <a:r>
              <a:rPr lang="tr-TR" b="0" i="1" dirty="0" err="1" smtClean="0">
                <a:solidFill>
                  <a:srgbClr val="585858"/>
                </a:solidFill>
                <a:effectLst/>
                <a:latin typeface="times new roman" panose="02020603050405020304" pitchFamily="18" charset="0"/>
              </a:rPr>
              <a:t>Baykonur</a:t>
            </a:r>
            <a:r>
              <a:rPr lang="tr-TR" b="0" i="1" dirty="0" smtClean="0">
                <a:solidFill>
                  <a:srgbClr val="585858"/>
                </a:solidFill>
                <a:effectLst/>
                <a:latin typeface="times new roman" panose="02020603050405020304" pitchFamily="18" charset="0"/>
              </a:rPr>
              <a:t>, Cafer Cebbarlı, Cemal Kemal, Cengiz Aytmatov, İslam </a:t>
            </a:r>
            <a:r>
              <a:rPr lang="tr-TR" b="0" i="1" dirty="0" err="1" smtClean="0">
                <a:solidFill>
                  <a:srgbClr val="585858"/>
                </a:solidFill>
                <a:effectLst/>
                <a:latin typeface="times new roman" panose="02020603050405020304" pitchFamily="18" charset="0"/>
              </a:rPr>
              <a:t>Kerimov</a:t>
            </a:r>
            <a:r>
              <a:rPr lang="tr-TR" b="0" i="1" dirty="0" smtClean="0">
                <a:solidFill>
                  <a:srgbClr val="585858"/>
                </a:solidFill>
                <a:effectLst/>
                <a:latin typeface="times new roman" panose="02020603050405020304" pitchFamily="18" charset="0"/>
              </a:rPr>
              <a:t>, Muhtar </a:t>
            </a:r>
            <a:r>
              <a:rPr lang="tr-TR" b="0" i="1" dirty="0" err="1" smtClean="0">
                <a:solidFill>
                  <a:srgbClr val="585858"/>
                </a:solidFill>
                <a:effectLst/>
                <a:latin typeface="times new roman" panose="02020603050405020304" pitchFamily="18" charset="0"/>
              </a:rPr>
              <a:t>Avazov</a:t>
            </a:r>
            <a:r>
              <a:rPr lang="tr-TR" b="0" i="1" dirty="0" smtClean="0">
                <a:solidFill>
                  <a:srgbClr val="585858"/>
                </a:solidFill>
                <a:effectLst/>
                <a:latin typeface="times new roman" panose="02020603050405020304" pitchFamily="18" charset="0"/>
              </a:rPr>
              <a:t>, Osman Nasır</a:t>
            </a:r>
            <a:r>
              <a:rPr lang="tr-TR" b="0" i="0" dirty="0" smtClean="0">
                <a:solidFill>
                  <a:srgbClr val="585858"/>
                </a:solidFill>
                <a:effectLst/>
                <a:latin typeface="times new roman" panose="02020603050405020304" pitchFamily="18" charset="0"/>
              </a:rPr>
              <a:t> vb.</a:t>
            </a:r>
            <a:endParaRPr lang="tr-TR" b="0" i="0" dirty="0">
              <a:solidFill>
                <a:srgbClr val="585858"/>
              </a:solidFill>
              <a:effectLst/>
              <a:latin typeface="arial" panose="020B0604020202020204" pitchFamily="34" charset="0"/>
            </a:endParaRPr>
          </a:p>
        </p:txBody>
      </p:sp>
    </p:spTree>
    <p:extLst>
      <p:ext uri="{BB962C8B-B14F-4D97-AF65-F5344CB8AC3E}">
        <p14:creationId xmlns:p14="http://schemas.microsoft.com/office/powerpoint/2010/main" val="289610308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1150933" y="1309352"/>
            <a:ext cx="2863156" cy="461665"/>
          </a:xfrm>
          <a:prstGeom prst="rect">
            <a:avLst/>
          </a:prstGeom>
        </p:spPr>
        <p:txBody>
          <a:bodyPr wrap="none">
            <a:spAutoFit/>
          </a:bodyPr>
          <a:lstStyle/>
          <a:p>
            <a:r>
              <a:rPr lang="tr-TR" sz="2400" b="1" i="0" dirty="0" smtClean="0">
                <a:solidFill>
                  <a:srgbClr val="2B537E"/>
                </a:solidFill>
                <a:effectLst/>
                <a:latin typeface="arial" panose="020B0604020202020204" pitchFamily="34" charset="0"/>
              </a:rPr>
              <a:t>Deyimlerin Yazılışı</a:t>
            </a:r>
            <a:endParaRPr lang="tr-TR" sz="2400" dirty="0"/>
          </a:p>
        </p:txBody>
      </p:sp>
      <p:sp>
        <p:nvSpPr>
          <p:cNvPr id="4" name="Dikdörtgen 3"/>
          <p:cNvSpPr/>
          <p:nvPr/>
        </p:nvSpPr>
        <p:spPr>
          <a:xfrm>
            <a:off x="1150933" y="2244973"/>
            <a:ext cx="8521700" cy="917663"/>
          </a:xfrm>
          <a:prstGeom prst="rect">
            <a:avLst/>
          </a:prstGeom>
        </p:spPr>
        <p:txBody>
          <a:bodyPr wrap="square">
            <a:spAutoFit/>
          </a:bodyPr>
          <a:lstStyle/>
          <a:p>
            <a:r>
              <a:rPr lang="tr-TR" b="0" i="0" dirty="0" smtClean="0">
                <a:solidFill>
                  <a:srgbClr val="585858"/>
                </a:solidFill>
                <a:effectLst/>
                <a:latin typeface="times new roman" panose="02020603050405020304" pitchFamily="18" charset="0"/>
              </a:rPr>
              <a:t>Deyimler ayrı yazılır: </a:t>
            </a:r>
            <a:r>
              <a:rPr lang="tr-TR" b="0" i="1" dirty="0" smtClean="0">
                <a:solidFill>
                  <a:srgbClr val="585858"/>
                </a:solidFill>
                <a:effectLst/>
                <a:latin typeface="times new roman" panose="02020603050405020304" pitchFamily="18" charset="0"/>
              </a:rPr>
              <a:t>akıntıya kürek çekmek, çam devirmek, çanak tutmak, gönlünden geçirmek, göz atmak, kulak asmak, kulak vermek, çantada keklik, devede kulak, yağlı kuyruk, yüz görüm­lüğü</a:t>
            </a:r>
            <a:r>
              <a:rPr lang="tr-TR" b="0" i="0" dirty="0" smtClean="0">
                <a:solidFill>
                  <a:srgbClr val="585858"/>
                </a:solidFill>
                <a:effectLst/>
                <a:latin typeface="times new roman" panose="02020603050405020304" pitchFamily="18" charset="0"/>
              </a:rPr>
              <a:t> vb.</a:t>
            </a:r>
            <a:endParaRPr lang="tr-TR" dirty="0"/>
          </a:p>
        </p:txBody>
      </p:sp>
    </p:spTree>
    <p:extLst>
      <p:ext uri="{BB962C8B-B14F-4D97-AF65-F5344CB8AC3E}">
        <p14:creationId xmlns:p14="http://schemas.microsoft.com/office/powerpoint/2010/main" val="45454257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1150933" y="889823"/>
            <a:ext cx="4898970" cy="461665"/>
          </a:xfrm>
          <a:prstGeom prst="rect">
            <a:avLst/>
          </a:prstGeom>
        </p:spPr>
        <p:txBody>
          <a:bodyPr wrap="none">
            <a:spAutoFit/>
          </a:bodyPr>
          <a:lstStyle/>
          <a:p>
            <a:r>
              <a:rPr lang="tr-TR" sz="2400" b="1" i="0" dirty="0" smtClean="0">
                <a:solidFill>
                  <a:srgbClr val="2B537E"/>
                </a:solidFill>
                <a:effectLst/>
                <a:latin typeface="arial" panose="020B0604020202020204" pitchFamily="34" charset="0"/>
              </a:rPr>
              <a:t>Bitişik Yazılan Birleşik Kelimeler</a:t>
            </a:r>
            <a:endParaRPr lang="tr-TR" sz="2400" dirty="0"/>
          </a:p>
        </p:txBody>
      </p:sp>
      <p:sp>
        <p:nvSpPr>
          <p:cNvPr id="6" name="Dikdörtgen 5"/>
          <p:cNvSpPr/>
          <p:nvPr/>
        </p:nvSpPr>
        <p:spPr>
          <a:xfrm>
            <a:off x="1067993" y="1624205"/>
            <a:ext cx="9827534" cy="3698448"/>
          </a:xfrm>
          <a:prstGeom prst="rect">
            <a:avLst/>
          </a:prstGeom>
        </p:spPr>
        <p:txBody>
          <a:bodyPr wrap="square">
            <a:spAutoFit/>
          </a:bodyPr>
          <a:lstStyle/>
          <a:p>
            <a:pPr indent="252095" algn="just">
              <a:spcBef>
                <a:spcPts val="400"/>
              </a:spcBef>
            </a:pPr>
            <a:r>
              <a:rPr lang="tr-TR" b="0" i="0" dirty="0" smtClean="0">
                <a:solidFill>
                  <a:srgbClr val="585858"/>
                </a:solidFill>
                <a:effectLst/>
                <a:latin typeface="times new roman" panose="02020603050405020304" pitchFamily="18" charset="0"/>
              </a:rPr>
              <a:t>Belirtisiz isim tamlamaları, sıfat tamlamaları, isnat grupları, birleşik fiiller, ikilemeler, kısaltma grupları ve kalıplaşmış çe­kimli fiillerden oluşan ifadeler yeni bir kavramı karşıladıklarında birleşik kelime olurlar. Birleşik kelimeler belirli kurallar çerçevesinde bitişik veya ayrı olarak yazılır.</a:t>
            </a:r>
            <a:endParaRPr lang="tr-TR" b="0" i="0" dirty="0" smtClean="0">
              <a:solidFill>
                <a:srgbClr val="585858"/>
              </a:solidFill>
              <a:effectLst/>
              <a:latin typeface="arial" panose="020B0604020202020204" pitchFamily="34" charset="0"/>
            </a:endParaRPr>
          </a:p>
          <a:p>
            <a:pPr>
              <a:spcBef>
                <a:spcPts val="1000"/>
              </a:spcBef>
            </a:pPr>
            <a:r>
              <a:rPr lang="tr-TR" b="1" i="0" dirty="0" smtClean="0">
                <a:solidFill>
                  <a:srgbClr val="585858"/>
                </a:solidFill>
                <a:effectLst/>
                <a:latin typeface="times new roman" panose="02020603050405020304" pitchFamily="18" charset="0"/>
              </a:rPr>
              <a:t>    </a:t>
            </a:r>
            <a:r>
              <a:rPr lang="tr-TR" b="0" i="0" dirty="0" smtClean="0">
                <a:solidFill>
                  <a:srgbClr val="585858"/>
                </a:solidFill>
                <a:effectLst/>
                <a:latin typeface="times new roman" panose="02020603050405020304" pitchFamily="18" charset="0"/>
              </a:rPr>
              <a:t>   Birleşik kelimeler aşağıdaki durumlarda bitişik yazılırlar:</a:t>
            </a:r>
            <a:endParaRPr lang="tr-TR" b="0" i="0" dirty="0" smtClean="0">
              <a:solidFill>
                <a:srgbClr val="585858"/>
              </a:solidFill>
              <a:effectLst/>
              <a:latin typeface="arial" panose="020B0604020202020204" pitchFamily="34" charset="0"/>
            </a:endParaRPr>
          </a:p>
          <a:p>
            <a:pPr indent="252095" algn="just">
              <a:spcBef>
                <a:spcPts val="400"/>
              </a:spcBef>
            </a:pPr>
            <a:r>
              <a:rPr lang="tr-TR" b="1" i="0" dirty="0" smtClean="0">
                <a:solidFill>
                  <a:srgbClr val="585858"/>
                </a:solidFill>
                <a:effectLst/>
                <a:latin typeface="times new roman" panose="02020603050405020304" pitchFamily="18" charset="0"/>
              </a:rPr>
              <a:t>1. </a:t>
            </a:r>
            <a:r>
              <a:rPr lang="tr-TR" b="0" i="0" dirty="0" smtClean="0">
                <a:solidFill>
                  <a:srgbClr val="585858"/>
                </a:solidFill>
                <a:effectLst/>
                <a:latin typeface="times new roman" panose="02020603050405020304" pitchFamily="18" charset="0"/>
              </a:rPr>
              <a:t>Ses düşmesine uğrayan birleşik kelimeler bitişik yazılır: </a:t>
            </a:r>
            <a:r>
              <a:rPr lang="tr-TR" b="0" i="1" dirty="0" smtClean="0">
                <a:solidFill>
                  <a:srgbClr val="585858"/>
                </a:solidFill>
                <a:effectLst/>
                <a:latin typeface="times new roman" panose="02020603050405020304" pitchFamily="18" charset="0"/>
              </a:rPr>
              <a:t>birbiri (&lt; biri biri)</a:t>
            </a:r>
            <a:r>
              <a:rPr lang="tr-TR" b="0" i="0" dirty="0" smtClean="0">
                <a:solidFill>
                  <a:srgbClr val="585858"/>
                </a:solidFill>
                <a:effectLst/>
                <a:latin typeface="times new roman" panose="02020603050405020304" pitchFamily="18" charset="0"/>
              </a:rPr>
              <a:t>, </a:t>
            </a:r>
            <a:r>
              <a:rPr lang="tr-TR" b="0" i="1" dirty="0" smtClean="0">
                <a:solidFill>
                  <a:srgbClr val="585858"/>
                </a:solidFill>
                <a:effectLst/>
                <a:latin typeface="times new roman" panose="02020603050405020304" pitchFamily="18" charset="0"/>
              </a:rPr>
              <a:t>kaynana (&lt; kayın ana), kaynata (&lt; kayın ata), nasıl (&lt; ne asıl), niçin (&lt; ne için), pazartesi (&lt; pazar ertesi), sütlaç (&lt; sütlü aş) </a:t>
            </a:r>
            <a:r>
              <a:rPr lang="tr-TR" b="0" i="0" dirty="0" smtClean="0">
                <a:solidFill>
                  <a:srgbClr val="585858"/>
                </a:solidFill>
                <a:effectLst/>
                <a:latin typeface="times new roman" panose="02020603050405020304" pitchFamily="18" charset="0"/>
              </a:rPr>
              <a:t>vb.</a:t>
            </a:r>
          </a:p>
          <a:p>
            <a:pPr indent="252095" algn="just">
              <a:spcBef>
                <a:spcPts val="400"/>
              </a:spcBef>
            </a:pPr>
            <a:endParaRPr lang="tr-TR" b="0" i="0" dirty="0" smtClean="0">
              <a:solidFill>
                <a:srgbClr val="585858"/>
              </a:solidFill>
              <a:effectLst/>
              <a:latin typeface="arial" panose="020B0604020202020204" pitchFamily="34" charset="0"/>
            </a:endParaRPr>
          </a:p>
          <a:p>
            <a:pPr indent="252095" algn="just">
              <a:spcBef>
                <a:spcPts val="400"/>
              </a:spcBef>
            </a:pPr>
            <a:r>
              <a:rPr lang="tr-TR" b="1" i="0" dirty="0" smtClean="0">
                <a:solidFill>
                  <a:srgbClr val="585858"/>
                </a:solidFill>
                <a:effectLst/>
                <a:latin typeface="times new roman" panose="02020603050405020304" pitchFamily="18" charset="0"/>
              </a:rPr>
              <a:t>2.</a:t>
            </a:r>
            <a:r>
              <a:rPr lang="tr-TR" b="0" i="0" dirty="0" smtClean="0">
                <a:solidFill>
                  <a:srgbClr val="585858"/>
                </a:solidFill>
                <a:effectLst/>
                <a:latin typeface="times new roman" panose="02020603050405020304" pitchFamily="18" charset="0"/>
              </a:rPr>
              <a:t> Özgün biçimleri tek heceli bazı Arapça kökenli kelimeler </a:t>
            </a:r>
            <a:r>
              <a:rPr lang="tr-TR" b="0" i="1" dirty="0" smtClean="0">
                <a:solidFill>
                  <a:srgbClr val="585858"/>
                </a:solidFill>
                <a:effectLst/>
                <a:latin typeface="times new roman" panose="02020603050405020304" pitchFamily="18" charset="0"/>
              </a:rPr>
              <a:t>etmek, edilmek, eylemek, olmak, olunmak</a:t>
            </a:r>
            <a:r>
              <a:rPr lang="tr-TR" b="0" i="0" dirty="0" smtClean="0">
                <a:solidFill>
                  <a:srgbClr val="585858"/>
                </a:solidFill>
                <a:effectLst/>
                <a:latin typeface="times new roman" panose="02020603050405020304" pitchFamily="18" charset="0"/>
              </a:rPr>
              <a:t> yardımcı fiilleriyle birleşirken ses düşmesine, ses değişmesine veya ses türemesine uğradıklarında bitişik yazılır: </a:t>
            </a:r>
            <a:r>
              <a:rPr lang="tr-TR" b="0" i="1" dirty="0" smtClean="0">
                <a:solidFill>
                  <a:srgbClr val="585858"/>
                </a:solidFill>
                <a:effectLst/>
                <a:latin typeface="times new roman" panose="02020603050405020304" pitchFamily="18" charset="0"/>
              </a:rPr>
              <a:t>emretmek</a:t>
            </a:r>
            <a:r>
              <a:rPr lang="tr-TR" b="0" i="0" dirty="0" smtClean="0">
                <a:solidFill>
                  <a:srgbClr val="585858"/>
                </a:solidFill>
                <a:effectLst/>
                <a:latin typeface="times new roman" panose="02020603050405020304" pitchFamily="18" charset="0"/>
              </a:rPr>
              <a:t>, </a:t>
            </a:r>
            <a:r>
              <a:rPr lang="tr-TR" b="0" i="1" dirty="0" smtClean="0">
                <a:solidFill>
                  <a:srgbClr val="585858"/>
                </a:solidFill>
                <a:effectLst/>
                <a:latin typeface="times new roman" panose="02020603050405020304" pitchFamily="18" charset="0"/>
              </a:rPr>
              <a:t>meno­lunmak, cemetmek, kaybolmak</a:t>
            </a:r>
            <a:r>
              <a:rPr lang="tr-TR" b="0" i="0" dirty="0" smtClean="0">
                <a:solidFill>
                  <a:srgbClr val="585858"/>
                </a:solidFill>
                <a:effectLst/>
                <a:latin typeface="times new roman" panose="02020603050405020304" pitchFamily="18" charset="0"/>
              </a:rPr>
              <a:t>; </a:t>
            </a:r>
            <a:r>
              <a:rPr lang="tr-TR" b="0" i="1" dirty="0" err="1" smtClean="0">
                <a:solidFill>
                  <a:srgbClr val="585858"/>
                </a:solidFill>
                <a:effectLst/>
                <a:latin typeface="times new roman" panose="02020603050405020304" pitchFamily="18" charset="0"/>
              </a:rPr>
              <a:t>darbetmek</a:t>
            </a:r>
            <a:r>
              <a:rPr lang="tr-TR" b="0" i="1" dirty="0" smtClean="0">
                <a:solidFill>
                  <a:srgbClr val="585858"/>
                </a:solidFill>
                <a:effectLst/>
                <a:latin typeface="times new roman" panose="02020603050405020304" pitchFamily="18" charset="0"/>
              </a:rPr>
              <a:t>, </a:t>
            </a:r>
            <a:r>
              <a:rPr lang="tr-TR" b="0" i="1" dirty="0" err="1" smtClean="0">
                <a:solidFill>
                  <a:srgbClr val="585858"/>
                </a:solidFill>
                <a:effectLst/>
                <a:latin typeface="times new roman" panose="02020603050405020304" pitchFamily="18" charset="0"/>
              </a:rPr>
              <a:t>dercetmek</a:t>
            </a:r>
            <a:r>
              <a:rPr lang="tr-TR" b="0" i="1" dirty="0" smtClean="0">
                <a:solidFill>
                  <a:srgbClr val="585858"/>
                </a:solidFill>
                <a:effectLst/>
                <a:latin typeface="times new roman" panose="02020603050405020304" pitchFamily="18" charset="0"/>
              </a:rPr>
              <a:t>, </a:t>
            </a:r>
            <a:r>
              <a:rPr lang="tr-TR" b="0" i="1" dirty="0" err="1" smtClean="0">
                <a:solidFill>
                  <a:srgbClr val="585858"/>
                </a:solidFill>
                <a:effectLst/>
                <a:latin typeface="times new roman" panose="02020603050405020304" pitchFamily="18" charset="0"/>
              </a:rPr>
              <a:t>hamdetmek</a:t>
            </a:r>
            <a:r>
              <a:rPr lang="tr-TR" b="0" i="1" dirty="0" smtClean="0">
                <a:solidFill>
                  <a:srgbClr val="585858"/>
                </a:solidFill>
                <a:effectLst/>
                <a:latin typeface="times new roman" panose="02020603050405020304" pitchFamily="18" charset="0"/>
              </a:rPr>
              <a:t>; affetmek, hissetmek, reddetmek</a:t>
            </a:r>
            <a:r>
              <a:rPr lang="tr-TR" b="0" i="0" dirty="0" smtClean="0">
                <a:solidFill>
                  <a:srgbClr val="585858"/>
                </a:solidFill>
                <a:effectLst/>
                <a:latin typeface="times new roman" panose="02020603050405020304" pitchFamily="18" charset="0"/>
              </a:rPr>
              <a:t> vb.</a:t>
            </a:r>
            <a:endParaRPr lang="tr-TR" b="0" i="0" dirty="0">
              <a:solidFill>
                <a:srgbClr val="585858"/>
              </a:solidFill>
              <a:effectLst/>
              <a:latin typeface="arial" panose="020B0604020202020204" pitchFamily="34" charset="0"/>
            </a:endParaRPr>
          </a:p>
        </p:txBody>
      </p:sp>
    </p:spTree>
    <p:extLst>
      <p:ext uri="{BB962C8B-B14F-4D97-AF65-F5344CB8AC3E}">
        <p14:creationId xmlns:p14="http://schemas.microsoft.com/office/powerpoint/2010/main" val="158369117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711199" y="896289"/>
            <a:ext cx="10609331" cy="4483279"/>
          </a:xfrm>
          <a:prstGeom prst="rect">
            <a:avLst/>
          </a:prstGeom>
        </p:spPr>
        <p:txBody>
          <a:bodyPr wrap="square">
            <a:spAutoFit/>
          </a:bodyPr>
          <a:lstStyle/>
          <a:p>
            <a:pPr indent="252095">
              <a:spcBef>
                <a:spcPts val="400"/>
              </a:spcBef>
              <a:spcAft>
                <a:spcPts val="600"/>
              </a:spcAft>
            </a:pPr>
            <a:r>
              <a:rPr lang="tr-TR" b="1" i="0" dirty="0" smtClean="0">
                <a:solidFill>
                  <a:srgbClr val="585858"/>
                </a:solidFill>
                <a:effectLst/>
                <a:latin typeface="times new roman" panose="02020603050405020304" pitchFamily="18" charset="0"/>
              </a:rPr>
              <a:t>3. </a:t>
            </a:r>
            <a:r>
              <a:rPr lang="tr-TR" b="0" i="0" dirty="0" smtClean="0">
                <a:solidFill>
                  <a:srgbClr val="585858"/>
                </a:solidFill>
                <a:effectLst/>
                <a:latin typeface="times new roman" panose="02020603050405020304" pitchFamily="18" charset="0"/>
              </a:rPr>
              <a:t>Kelimelerden her ikisi veya ikincisi, birleşme sırasında anlam değişmesine uğradığında bu tür birleşik kelimeler bitişik yazılır.</a:t>
            </a:r>
            <a:endParaRPr lang="tr-TR" b="0" i="0" dirty="0" smtClean="0">
              <a:solidFill>
                <a:srgbClr val="585858"/>
              </a:solidFill>
              <a:effectLst/>
              <a:latin typeface="arial" panose="020B0604020202020204" pitchFamily="34" charset="0"/>
            </a:endParaRPr>
          </a:p>
          <a:p>
            <a:pPr indent="252095">
              <a:spcBef>
                <a:spcPts val="400"/>
              </a:spcBef>
              <a:spcAft>
                <a:spcPts val="600"/>
              </a:spcAft>
            </a:pPr>
            <a:r>
              <a:rPr lang="tr-TR" b="1" i="0" dirty="0" smtClean="0">
                <a:solidFill>
                  <a:srgbClr val="585858"/>
                </a:solidFill>
                <a:effectLst/>
                <a:latin typeface="times new roman" panose="02020603050405020304" pitchFamily="18" charset="0"/>
              </a:rPr>
              <a:t>a. </a:t>
            </a:r>
            <a:r>
              <a:rPr lang="tr-TR" b="0" i="0" dirty="0" smtClean="0">
                <a:solidFill>
                  <a:srgbClr val="585858"/>
                </a:solidFill>
                <a:effectLst/>
                <a:latin typeface="times new roman" panose="02020603050405020304" pitchFamily="18" charset="0"/>
              </a:rPr>
              <a:t>Bitki adları: </a:t>
            </a:r>
            <a:r>
              <a:rPr lang="tr-TR" b="0" i="1" dirty="0" smtClean="0">
                <a:solidFill>
                  <a:srgbClr val="585858"/>
                </a:solidFill>
                <a:effectLst/>
                <a:latin typeface="times new roman" panose="02020603050405020304" pitchFamily="18" charset="0"/>
              </a:rPr>
              <a:t>aslanağzı</a:t>
            </a:r>
            <a:r>
              <a:rPr lang="tr-TR" b="0" i="0" dirty="0" smtClean="0">
                <a:solidFill>
                  <a:srgbClr val="585858"/>
                </a:solidFill>
                <a:effectLst/>
                <a:latin typeface="times new roman" panose="02020603050405020304" pitchFamily="18" charset="0"/>
              </a:rPr>
              <a:t>, </a:t>
            </a:r>
            <a:r>
              <a:rPr lang="tr-TR" b="0" i="1" dirty="0" smtClean="0">
                <a:solidFill>
                  <a:srgbClr val="585858"/>
                </a:solidFill>
                <a:effectLst/>
                <a:latin typeface="times new roman" panose="02020603050405020304" pitchFamily="18" charset="0"/>
              </a:rPr>
              <a:t>civanperçemi, keçiboynuzu</a:t>
            </a:r>
            <a:r>
              <a:rPr lang="tr-TR" b="0" i="0" dirty="0" smtClean="0">
                <a:solidFill>
                  <a:srgbClr val="585858"/>
                </a:solidFill>
                <a:effectLst/>
                <a:latin typeface="times new roman" panose="02020603050405020304" pitchFamily="18" charset="0"/>
              </a:rPr>
              <a:t>, </a:t>
            </a:r>
            <a:r>
              <a:rPr lang="tr-TR" b="0" i="1" dirty="0" smtClean="0">
                <a:solidFill>
                  <a:srgbClr val="585858"/>
                </a:solidFill>
                <a:effectLst/>
                <a:latin typeface="times new roman" panose="02020603050405020304" pitchFamily="18" charset="0"/>
              </a:rPr>
              <a:t>kuşburnu</a:t>
            </a:r>
            <a:r>
              <a:rPr lang="tr-TR" b="0" i="0" dirty="0" smtClean="0">
                <a:solidFill>
                  <a:srgbClr val="585858"/>
                </a:solidFill>
                <a:effectLst/>
                <a:latin typeface="times new roman" panose="02020603050405020304" pitchFamily="18" charset="0"/>
              </a:rPr>
              <a:t>, </a:t>
            </a:r>
            <a:r>
              <a:rPr lang="tr-TR" b="0" i="1" dirty="0" smtClean="0">
                <a:solidFill>
                  <a:srgbClr val="585858"/>
                </a:solidFill>
                <a:effectLst/>
                <a:latin typeface="times new roman" panose="02020603050405020304" pitchFamily="18" charset="0"/>
              </a:rPr>
              <a:t>turnagagası</a:t>
            </a:r>
            <a:r>
              <a:rPr lang="tr-TR" b="0" i="0" dirty="0" smtClean="0">
                <a:solidFill>
                  <a:srgbClr val="585858"/>
                </a:solidFill>
                <a:effectLst/>
                <a:latin typeface="times new roman" panose="02020603050405020304" pitchFamily="18" charset="0"/>
              </a:rPr>
              <a:t>, </a:t>
            </a:r>
            <a:r>
              <a:rPr lang="tr-TR" b="0" i="1" dirty="0" smtClean="0">
                <a:solidFill>
                  <a:srgbClr val="585858"/>
                </a:solidFill>
                <a:effectLst/>
                <a:latin typeface="times new roman" panose="02020603050405020304" pitchFamily="18" charset="0"/>
              </a:rPr>
              <a:t>açıkağız</a:t>
            </a:r>
            <a:r>
              <a:rPr lang="tr-TR" b="0" i="0" dirty="0" smtClean="0">
                <a:solidFill>
                  <a:srgbClr val="585858"/>
                </a:solidFill>
                <a:effectLst/>
                <a:latin typeface="times new roman" panose="02020603050405020304" pitchFamily="18" charset="0"/>
              </a:rPr>
              <a:t>, </a:t>
            </a:r>
            <a:r>
              <a:rPr lang="tr-TR" b="0" i="1" dirty="0" smtClean="0">
                <a:solidFill>
                  <a:srgbClr val="585858"/>
                </a:solidFill>
                <a:effectLst/>
                <a:latin typeface="times new roman" panose="02020603050405020304" pitchFamily="18" charset="0"/>
              </a:rPr>
              <a:t>akkuyruk</a:t>
            </a:r>
            <a:r>
              <a:rPr lang="tr-TR" b="0" i="0" dirty="0" smtClean="0">
                <a:solidFill>
                  <a:srgbClr val="585858"/>
                </a:solidFill>
                <a:effectLst/>
                <a:latin typeface="times new roman" panose="02020603050405020304" pitchFamily="18" charset="0"/>
              </a:rPr>
              <a:t> (çay), </a:t>
            </a:r>
            <a:r>
              <a:rPr lang="tr-TR" b="0" i="1" dirty="0" smtClean="0">
                <a:solidFill>
                  <a:srgbClr val="585858"/>
                </a:solidFill>
                <a:effectLst/>
                <a:latin typeface="times new roman" panose="02020603050405020304" pitchFamily="18" charset="0"/>
              </a:rPr>
              <a:t>alabaş</a:t>
            </a:r>
            <a:r>
              <a:rPr lang="tr-TR" b="0" i="0" dirty="0" smtClean="0">
                <a:solidFill>
                  <a:srgbClr val="585858"/>
                </a:solidFill>
                <a:effectLst/>
                <a:latin typeface="times new roman" panose="02020603050405020304" pitchFamily="18" charset="0"/>
              </a:rPr>
              <a:t>, </a:t>
            </a:r>
            <a:r>
              <a:rPr lang="tr-TR" b="0" i="1" dirty="0" smtClean="0">
                <a:solidFill>
                  <a:srgbClr val="585858"/>
                </a:solidFill>
                <a:effectLst/>
                <a:latin typeface="times new roman" panose="02020603050405020304" pitchFamily="18" charset="0"/>
              </a:rPr>
              <a:t>altınbaş</a:t>
            </a:r>
            <a:r>
              <a:rPr lang="tr-TR" b="0" i="0" dirty="0" smtClean="0">
                <a:solidFill>
                  <a:srgbClr val="585858"/>
                </a:solidFill>
                <a:effectLst/>
                <a:latin typeface="times new roman" panose="02020603050405020304" pitchFamily="18" charset="0"/>
              </a:rPr>
              <a:t> (kavun), </a:t>
            </a:r>
            <a:r>
              <a:rPr lang="tr-TR" b="0" i="1" dirty="0" smtClean="0">
                <a:solidFill>
                  <a:srgbClr val="585858"/>
                </a:solidFill>
                <a:effectLst/>
                <a:latin typeface="times new roman" panose="02020603050405020304" pitchFamily="18" charset="0"/>
              </a:rPr>
              <a:t>altıparmak</a:t>
            </a:r>
            <a:r>
              <a:rPr lang="tr-TR" b="0" i="0" dirty="0" smtClean="0">
                <a:solidFill>
                  <a:srgbClr val="585858"/>
                </a:solidFill>
                <a:effectLst/>
                <a:latin typeface="times new roman" panose="02020603050405020304" pitchFamily="18" charset="0"/>
              </a:rPr>
              <a:t> (palamut), </a:t>
            </a:r>
            <a:r>
              <a:rPr lang="tr-TR" b="0" i="1" dirty="0" smtClean="0">
                <a:solidFill>
                  <a:srgbClr val="585858"/>
                </a:solidFill>
                <a:effectLst/>
                <a:latin typeface="times new roman" panose="02020603050405020304" pitchFamily="18" charset="0"/>
              </a:rPr>
              <a:t>beşbıyık</a:t>
            </a:r>
            <a:r>
              <a:rPr lang="tr-TR" b="0" i="0" dirty="0" smtClean="0">
                <a:solidFill>
                  <a:srgbClr val="585858"/>
                </a:solidFill>
                <a:effectLst/>
                <a:latin typeface="times new roman" panose="02020603050405020304" pitchFamily="18" charset="0"/>
              </a:rPr>
              <a:t> (muşmula), </a:t>
            </a:r>
            <a:r>
              <a:rPr lang="tr-TR" b="0" i="1" dirty="0" smtClean="0">
                <a:solidFill>
                  <a:srgbClr val="585858"/>
                </a:solidFill>
                <a:effectLst/>
                <a:latin typeface="times new roman" panose="02020603050405020304" pitchFamily="18" charset="0"/>
              </a:rPr>
              <a:t>çobançantası</a:t>
            </a:r>
            <a:r>
              <a:rPr lang="tr-TR" b="0" i="0" dirty="0" smtClean="0">
                <a:solidFill>
                  <a:srgbClr val="585858"/>
                </a:solidFill>
                <a:effectLst/>
                <a:latin typeface="times new roman" panose="02020603050405020304" pitchFamily="18" charset="0"/>
              </a:rPr>
              <a:t>, </a:t>
            </a:r>
            <a:r>
              <a:rPr lang="tr-TR" b="0" i="1" dirty="0" smtClean="0">
                <a:solidFill>
                  <a:srgbClr val="585858"/>
                </a:solidFill>
                <a:effectLst/>
                <a:latin typeface="times new roman" panose="02020603050405020304" pitchFamily="18" charset="0"/>
              </a:rPr>
              <a:t>karnıkara</a:t>
            </a:r>
            <a:r>
              <a:rPr lang="tr-TR" b="0" i="0" dirty="0" smtClean="0">
                <a:solidFill>
                  <a:srgbClr val="585858"/>
                </a:solidFill>
                <a:effectLst/>
                <a:latin typeface="times new roman" panose="02020603050405020304" pitchFamily="18" charset="0"/>
              </a:rPr>
              <a:t> (börülce), katırtırnağı, </a:t>
            </a:r>
            <a:r>
              <a:rPr lang="tr-TR" b="0" i="1" dirty="0" smtClean="0">
                <a:solidFill>
                  <a:srgbClr val="585858"/>
                </a:solidFill>
                <a:effectLst/>
                <a:latin typeface="times new roman" panose="02020603050405020304" pitchFamily="18" charset="0"/>
              </a:rPr>
              <a:t>kuşyemi</a:t>
            </a:r>
            <a:r>
              <a:rPr lang="tr-TR" b="0" i="0" dirty="0" smtClean="0">
                <a:solidFill>
                  <a:srgbClr val="585858"/>
                </a:solidFill>
                <a:effectLst/>
                <a:latin typeface="times new roman" panose="02020603050405020304" pitchFamily="18" charset="0"/>
              </a:rPr>
              <a:t>, </a:t>
            </a:r>
            <a:r>
              <a:rPr lang="tr-TR" b="0" i="1" dirty="0" smtClean="0">
                <a:solidFill>
                  <a:srgbClr val="585858"/>
                </a:solidFill>
                <a:effectLst/>
                <a:latin typeface="times new roman" panose="02020603050405020304" pitchFamily="18" charset="0"/>
              </a:rPr>
              <a:t>şeytanarabası</a:t>
            </a:r>
            <a:r>
              <a:rPr lang="tr-TR" b="0" i="0" dirty="0" smtClean="0">
                <a:solidFill>
                  <a:srgbClr val="585858"/>
                </a:solidFill>
                <a:effectLst/>
                <a:latin typeface="times new roman" panose="02020603050405020304" pitchFamily="18" charset="0"/>
              </a:rPr>
              <a:t>, </a:t>
            </a:r>
            <a:r>
              <a:rPr lang="tr-TR" b="0" i="1" dirty="0" smtClean="0">
                <a:solidFill>
                  <a:srgbClr val="585858"/>
                </a:solidFill>
                <a:effectLst/>
                <a:latin typeface="times new roman" panose="02020603050405020304" pitchFamily="18" charset="0"/>
              </a:rPr>
              <a:t>yılan­yastığı, akşamsefası</a:t>
            </a:r>
            <a:r>
              <a:rPr lang="tr-TR" b="0" i="0" dirty="0" smtClean="0">
                <a:solidFill>
                  <a:srgbClr val="585858"/>
                </a:solidFill>
                <a:effectLst/>
                <a:latin typeface="times new roman" panose="02020603050405020304" pitchFamily="18" charset="0"/>
              </a:rPr>
              <a:t>, </a:t>
            </a:r>
            <a:r>
              <a:rPr lang="tr-TR" b="0" i="1" dirty="0" smtClean="0">
                <a:solidFill>
                  <a:srgbClr val="585858"/>
                </a:solidFill>
                <a:effectLst/>
                <a:latin typeface="times new roman" panose="02020603050405020304" pitchFamily="18" charset="0"/>
              </a:rPr>
              <a:t>camgüzeli</a:t>
            </a:r>
            <a:r>
              <a:rPr lang="tr-TR" b="0" i="0" dirty="0" smtClean="0">
                <a:solidFill>
                  <a:srgbClr val="585858"/>
                </a:solidFill>
                <a:effectLst/>
                <a:latin typeface="times new roman" panose="02020603050405020304" pitchFamily="18" charset="0"/>
              </a:rPr>
              <a:t>, </a:t>
            </a:r>
            <a:r>
              <a:rPr lang="tr-TR" b="0" i="1" dirty="0" smtClean="0">
                <a:solidFill>
                  <a:srgbClr val="585858"/>
                </a:solidFill>
                <a:effectLst/>
                <a:latin typeface="times new roman" panose="02020603050405020304" pitchFamily="18" charset="0"/>
              </a:rPr>
              <a:t>çadıru­şağı</a:t>
            </a:r>
            <a:r>
              <a:rPr lang="tr-TR" b="0" i="0" dirty="0" smtClean="0">
                <a:solidFill>
                  <a:srgbClr val="585858"/>
                </a:solidFill>
                <a:effectLst/>
                <a:latin typeface="times new roman" panose="02020603050405020304" pitchFamily="18" charset="0"/>
              </a:rPr>
              <a:t>, </a:t>
            </a:r>
            <a:r>
              <a:rPr lang="tr-TR" b="0" i="1" dirty="0" smtClean="0">
                <a:solidFill>
                  <a:srgbClr val="585858"/>
                </a:solidFill>
                <a:effectLst/>
                <a:latin typeface="times new roman" panose="02020603050405020304" pitchFamily="18" charset="0"/>
              </a:rPr>
              <a:t>ayşekadın</a:t>
            </a:r>
            <a:r>
              <a:rPr lang="tr-TR" b="0" i="0" dirty="0" smtClean="0">
                <a:solidFill>
                  <a:srgbClr val="585858"/>
                </a:solidFill>
                <a:effectLst/>
                <a:latin typeface="times new roman" panose="02020603050405020304" pitchFamily="18" charset="0"/>
              </a:rPr>
              <a:t> (fasulye), </a:t>
            </a:r>
            <a:r>
              <a:rPr lang="tr-TR" b="0" i="1" dirty="0" smtClean="0">
                <a:solidFill>
                  <a:srgbClr val="585858"/>
                </a:solidFill>
                <a:effectLst/>
                <a:latin typeface="times new roman" panose="02020603050405020304" pitchFamily="18" charset="0"/>
              </a:rPr>
              <a:t>hafızali</a:t>
            </a:r>
            <a:r>
              <a:rPr lang="tr-TR" b="0" i="0" dirty="0" smtClean="0">
                <a:solidFill>
                  <a:srgbClr val="585858"/>
                </a:solidFill>
                <a:effectLst/>
                <a:latin typeface="times new roman" panose="02020603050405020304" pitchFamily="18" charset="0"/>
              </a:rPr>
              <a:t> (üzüm), </a:t>
            </a:r>
            <a:r>
              <a:rPr lang="tr-TR" b="0" i="1" dirty="0" smtClean="0">
                <a:solidFill>
                  <a:srgbClr val="585858"/>
                </a:solidFill>
                <a:effectLst/>
                <a:latin typeface="times new roman" panose="02020603050405020304" pitchFamily="18" charset="0"/>
              </a:rPr>
              <a:t>havvaanaeli</a:t>
            </a:r>
            <a:r>
              <a:rPr lang="tr-TR" b="0" i="0" dirty="0" smtClean="0">
                <a:solidFill>
                  <a:srgbClr val="585858"/>
                </a:solidFill>
                <a:effectLst/>
                <a:latin typeface="times new roman" panose="02020603050405020304" pitchFamily="18" charset="0"/>
              </a:rPr>
              <a:t>, </a:t>
            </a:r>
            <a:r>
              <a:rPr lang="tr-TR" b="0" i="1" dirty="0" smtClean="0">
                <a:solidFill>
                  <a:srgbClr val="585858"/>
                </a:solidFill>
                <a:effectLst/>
                <a:latin typeface="times new roman" panose="02020603050405020304" pitchFamily="18" charset="0"/>
              </a:rPr>
              <a:t>meryemanaeldiveni</a:t>
            </a:r>
            <a:r>
              <a:rPr lang="tr-TR" b="0" i="0" dirty="0" smtClean="0">
                <a:solidFill>
                  <a:srgbClr val="585858"/>
                </a:solidFill>
                <a:effectLst/>
                <a:latin typeface="times new roman" panose="02020603050405020304" pitchFamily="18" charset="0"/>
              </a:rPr>
              <a:t> vb.</a:t>
            </a:r>
            <a:endParaRPr lang="tr-TR" b="0" i="0" dirty="0" smtClean="0">
              <a:solidFill>
                <a:srgbClr val="585858"/>
              </a:solidFill>
              <a:effectLst/>
              <a:latin typeface="arial" panose="020B0604020202020204" pitchFamily="34" charset="0"/>
            </a:endParaRPr>
          </a:p>
          <a:p>
            <a:pPr indent="252095">
              <a:spcBef>
                <a:spcPts val="400"/>
              </a:spcBef>
              <a:spcAft>
                <a:spcPts val="600"/>
              </a:spcAft>
            </a:pPr>
            <a:r>
              <a:rPr lang="tr-TR" b="1" i="0" dirty="0" smtClean="0">
                <a:solidFill>
                  <a:srgbClr val="585858"/>
                </a:solidFill>
                <a:effectLst/>
                <a:latin typeface="times new roman" panose="02020603050405020304" pitchFamily="18" charset="0"/>
              </a:rPr>
              <a:t>b. </a:t>
            </a:r>
            <a:r>
              <a:rPr lang="tr-TR" b="0" i="0" dirty="0" smtClean="0">
                <a:solidFill>
                  <a:srgbClr val="585858"/>
                </a:solidFill>
                <a:effectLst/>
                <a:latin typeface="times new roman" panose="02020603050405020304" pitchFamily="18" charset="0"/>
              </a:rPr>
              <a:t>Hayvan adları: </a:t>
            </a:r>
            <a:r>
              <a:rPr lang="tr-TR" b="0" i="1" dirty="0" smtClean="0">
                <a:solidFill>
                  <a:srgbClr val="585858"/>
                </a:solidFill>
                <a:effectLst/>
                <a:latin typeface="times new roman" panose="02020603050405020304" pitchFamily="18" charset="0"/>
              </a:rPr>
              <a:t>danaburnu</a:t>
            </a:r>
            <a:r>
              <a:rPr lang="tr-TR" b="0" i="0" dirty="0" smtClean="0">
                <a:solidFill>
                  <a:srgbClr val="585858"/>
                </a:solidFill>
                <a:effectLst/>
                <a:latin typeface="times new roman" panose="02020603050405020304" pitchFamily="18" charset="0"/>
              </a:rPr>
              <a:t> (böcek), </a:t>
            </a:r>
            <a:r>
              <a:rPr lang="tr-TR" b="0" i="1" dirty="0" smtClean="0">
                <a:solidFill>
                  <a:srgbClr val="585858"/>
                </a:solidFill>
                <a:effectLst/>
                <a:latin typeface="times new roman" panose="02020603050405020304" pitchFamily="18" charset="0"/>
              </a:rPr>
              <a:t>akbaş</a:t>
            </a:r>
            <a:r>
              <a:rPr lang="tr-TR" b="0" i="0" dirty="0" smtClean="0">
                <a:solidFill>
                  <a:srgbClr val="585858"/>
                </a:solidFill>
                <a:effectLst/>
                <a:latin typeface="times new roman" panose="02020603050405020304" pitchFamily="18" charset="0"/>
              </a:rPr>
              <a:t> (kuş), </a:t>
            </a:r>
            <a:r>
              <a:rPr lang="tr-TR" b="0" i="1" dirty="0" smtClean="0">
                <a:solidFill>
                  <a:srgbClr val="585858"/>
                </a:solidFill>
                <a:effectLst/>
                <a:latin typeface="times new roman" panose="02020603050405020304" pitchFamily="18" charset="0"/>
              </a:rPr>
              <a:t>alabacak</a:t>
            </a:r>
            <a:r>
              <a:rPr lang="tr-TR" b="0" i="0" dirty="0" smtClean="0">
                <a:solidFill>
                  <a:srgbClr val="585858"/>
                </a:solidFill>
                <a:effectLst/>
                <a:latin typeface="times new roman" panose="02020603050405020304" pitchFamily="18" charset="0"/>
              </a:rPr>
              <a:t> (at), </a:t>
            </a:r>
            <a:r>
              <a:rPr lang="tr-TR" b="0" i="1" dirty="0" smtClean="0">
                <a:solidFill>
                  <a:srgbClr val="585858"/>
                </a:solidFill>
                <a:effectLst/>
                <a:latin typeface="times new roman" panose="02020603050405020304" pitchFamily="18" charset="0"/>
              </a:rPr>
              <a:t>bağrıkara</a:t>
            </a:r>
            <a:r>
              <a:rPr lang="tr-TR" b="0" i="0" dirty="0" smtClean="0">
                <a:solidFill>
                  <a:srgbClr val="585858"/>
                </a:solidFill>
                <a:effectLst/>
                <a:latin typeface="times new roman" panose="02020603050405020304" pitchFamily="18" charset="0"/>
              </a:rPr>
              <a:t> (kuş), </a:t>
            </a:r>
            <a:r>
              <a:rPr lang="tr-TR" b="0" i="1" dirty="0" smtClean="0">
                <a:solidFill>
                  <a:srgbClr val="585858"/>
                </a:solidFill>
                <a:effectLst/>
                <a:latin typeface="times new roman" panose="02020603050405020304" pitchFamily="18" charset="0"/>
              </a:rPr>
              <a:t>beş­parmak</a:t>
            </a:r>
            <a:r>
              <a:rPr lang="tr-TR" b="0" i="0" dirty="0" smtClean="0">
                <a:solidFill>
                  <a:srgbClr val="585858"/>
                </a:solidFill>
                <a:effectLst/>
                <a:latin typeface="times new roman" panose="02020603050405020304" pitchFamily="18" charset="0"/>
              </a:rPr>
              <a:t>(deniz hayvanı), </a:t>
            </a:r>
            <a:r>
              <a:rPr lang="tr-TR" b="0" i="1" dirty="0" smtClean="0">
                <a:solidFill>
                  <a:srgbClr val="585858"/>
                </a:solidFill>
                <a:effectLst/>
                <a:latin typeface="times new roman" panose="02020603050405020304" pitchFamily="18" charset="0"/>
              </a:rPr>
              <a:t>çakırkanat</a:t>
            </a:r>
            <a:r>
              <a:rPr lang="tr-TR" b="0" i="0" dirty="0" smtClean="0">
                <a:solidFill>
                  <a:srgbClr val="585858"/>
                </a:solidFill>
                <a:effectLst/>
                <a:latin typeface="times new roman" panose="02020603050405020304" pitchFamily="18" charset="0"/>
              </a:rPr>
              <a:t> (ördek), </a:t>
            </a:r>
            <a:r>
              <a:rPr lang="tr-TR" b="0" i="1" dirty="0" smtClean="0">
                <a:solidFill>
                  <a:srgbClr val="585858"/>
                </a:solidFill>
                <a:effectLst/>
                <a:latin typeface="times new roman" panose="02020603050405020304" pitchFamily="18" charset="0"/>
              </a:rPr>
              <a:t>kababurun</a:t>
            </a:r>
            <a:r>
              <a:rPr lang="tr-TR" b="0" i="0" dirty="0" smtClean="0">
                <a:solidFill>
                  <a:srgbClr val="585858"/>
                </a:solidFill>
                <a:effectLst/>
                <a:latin typeface="times new roman" panose="02020603050405020304" pitchFamily="18" charset="0"/>
              </a:rPr>
              <a:t> (balık), </a:t>
            </a:r>
            <a:r>
              <a:rPr lang="tr-TR" b="0" i="1" dirty="0" smtClean="0">
                <a:solidFill>
                  <a:srgbClr val="585858"/>
                </a:solidFill>
                <a:effectLst/>
                <a:latin typeface="times new roman" panose="02020603050405020304" pitchFamily="18" charset="0"/>
              </a:rPr>
              <a:t>kamçıkuyruk</a:t>
            </a:r>
            <a:r>
              <a:rPr lang="tr-TR" b="0" i="0" dirty="0" smtClean="0">
                <a:solidFill>
                  <a:srgbClr val="585858"/>
                </a:solidFill>
                <a:effectLst/>
                <a:latin typeface="times new roman" panose="02020603050405020304" pitchFamily="18" charset="0"/>
              </a:rPr>
              <a:t> (koyun), </a:t>
            </a:r>
            <a:r>
              <a:rPr lang="tr-TR" b="0" i="1" dirty="0" smtClean="0">
                <a:solidFill>
                  <a:srgbClr val="585858"/>
                </a:solidFill>
                <a:effectLst/>
                <a:latin typeface="times new roman" panose="02020603050405020304" pitchFamily="18" charset="0"/>
              </a:rPr>
              <a:t>kamışkulak</a:t>
            </a:r>
            <a:r>
              <a:rPr lang="tr-TR" b="0" i="0" dirty="0" smtClean="0">
                <a:solidFill>
                  <a:srgbClr val="585858"/>
                </a:solidFill>
                <a:effectLst/>
                <a:latin typeface="times new roman" panose="02020603050405020304" pitchFamily="18" charset="0"/>
              </a:rPr>
              <a:t> (at), </a:t>
            </a:r>
            <a:r>
              <a:rPr lang="tr-TR" b="0" i="1" dirty="0" smtClean="0">
                <a:solidFill>
                  <a:srgbClr val="585858"/>
                </a:solidFill>
                <a:effectLst/>
                <a:latin typeface="times new roman" panose="02020603050405020304" pitchFamily="18" charset="0"/>
              </a:rPr>
              <a:t>karagöz</a:t>
            </a:r>
            <a:r>
              <a:rPr lang="tr-TR" b="0" i="0" dirty="0" smtClean="0">
                <a:solidFill>
                  <a:srgbClr val="585858"/>
                </a:solidFill>
                <a:effectLst/>
                <a:latin typeface="times new roman" panose="02020603050405020304" pitchFamily="18" charset="0"/>
              </a:rPr>
              <a:t> (balık), </a:t>
            </a:r>
            <a:r>
              <a:rPr lang="tr-TR" b="0" i="1" dirty="0" smtClean="0">
                <a:solidFill>
                  <a:srgbClr val="585858"/>
                </a:solidFill>
                <a:effectLst/>
                <a:latin typeface="times new roman" panose="02020603050405020304" pitchFamily="18" charset="0"/>
              </a:rPr>
              <a:t>kara­fatma</a:t>
            </a:r>
            <a:r>
              <a:rPr lang="tr-TR" b="0" i="0" dirty="0" smtClean="0">
                <a:solidFill>
                  <a:srgbClr val="585858"/>
                </a:solidFill>
                <a:effectLst/>
                <a:latin typeface="times new roman" panose="02020603050405020304" pitchFamily="18" charset="0"/>
              </a:rPr>
              <a:t> (böcek), </a:t>
            </a:r>
            <a:r>
              <a:rPr lang="tr-TR" b="0" i="1" dirty="0" smtClean="0">
                <a:solidFill>
                  <a:srgbClr val="585858"/>
                </a:solidFill>
                <a:effectLst/>
                <a:latin typeface="times new roman" panose="02020603050405020304" pitchFamily="18" charset="0"/>
              </a:rPr>
              <a:t>kızılkanat</a:t>
            </a:r>
            <a:r>
              <a:rPr lang="tr-TR" b="0" i="0" dirty="0" smtClean="0">
                <a:solidFill>
                  <a:srgbClr val="585858"/>
                </a:solidFill>
                <a:effectLst/>
                <a:latin typeface="times new roman" panose="02020603050405020304" pitchFamily="18" charset="0"/>
              </a:rPr>
              <a:t> (balık), </a:t>
            </a:r>
            <a:r>
              <a:rPr lang="tr-TR" b="0" i="1" dirty="0" smtClean="0">
                <a:solidFill>
                  <a:srgbClr val="585858"/>
                </a:solidFill>
                <a:effectLst/>
                <a:latin typeface="times new roman" panose="02020603050405020304" pitchFamily="18" charset="0"/>
              </a:rPr>
              <a:t>sarıkuyruk</a:t>
            </a:r>
            <a:r>
              <a:rPr lang="tr-TR" b="0" i="0" dirty="0" smtClean="0">
                <a:solidFill>
                  <a:srgbClr val="585858"/>
                </a:solidFill>
                <a:effectLst/>
                <a:latin typeface="times new roman" panose="02020603050405020304" pitchFamily="18" charset="0"/>
              </a:rPr>
              <a:t> (balık), </a:t>
            </a:r>
            <a:r>
              <a:rPr lang="tr-TR" b="0" i="1" dirty="0" smtClean="0">
                <a:solidFill>
                  <a:srgbClr val="585858"/>
                </a:solidFill>
                <a:effectLst/>
                <a:latin typeface="times new roman" panose="02020603050405020304" pitchFamily="18" charset="0"/>
              </a:rPr>
              <a:t>yeşilbaş</a:t>
            </a:r>
            <a:r>
              <a:rPr lang="tr-TR" b="0" i="0" dirty="0" smtClean="0">
                <a:solidFill>
                  <a:srgbClr val="585858"/>
                </a:solidFill>
                <a:effectLst/>
                <a:latin typeface="times new roman" panose="02020603050405020304" pitchFamily="18" charset="0"/>
              </a:rPr>
              <a:t> (ördek), </a:t>
            </a:r>
            <a:r>
              <a:rPr lang="tr-TR" b="0" i="1" dirty="0" smtClean="0">
                <a:solidFill>
                  <a:srgbClr val="585858"/>
                </a:solidFill>
                <a:effectLst/>
                <a:latin typeface="times new roman" panose="02020603050405020304" pitchFamily="18" charset="0"/>
              </a:rPr>
              <a:t>sazkayası</a:t>
            </a:r>
            <a:r>
              <a:rPr lang="tr-TR" b="0" i="0" dirty="0" smtClean="0">
                <a:solidFill>
                  <a:srgbClr val="585858"/>
                </a:solidFill>
                <a:effectLst/>
                <a:latin typeface="times new roman" panose="02020603050405020304" pitchFamily="18" charset="0"/>
              </a:rPr>
              <a:t> (balık), </a:t>
            </a:r>
            <a:r>
              <a:rPr lang="tr-TR" b="0" i="1" dirty="0" smtClean="0">
                <a:solidFill>
                  <a:srgbClr val="585858"/>
                </a:solidFill>
                <a:effectLst/>
                <a:latin typeface="times new roman" panose="02020603050405020304" pitchFamily="18" charset="0"/>
              </a:rPr>
              <a:t>sırtı­kara</a:t>
            </a:r>
            <a:r>
              <a:rPr lang="tr-TR" b="0" i="0" dirty="0" smtClean="0">
                <a:solidFill>
                  <a:srgbClr val="585858"/>
                </a:solidFill>
                <a:effectLst/>
                <a:latin typeface="times new roman" panose="02020603050405020304" pitchFamily="18" charset="0"/>
              </a:rPr>
              <a:t> (balık), </a:t>
            </a:r>
            <a:r>
              <a:rPr lang="tr-TR" b="0" i="1" dirty="0" smtClean="0">
                <a:solidFill>
                  <a:srgbClr val="585858"/>
                </a:solidFill>
                <a:effectLst/>
                <a:latin typeface="times new roman" panose="02020603050405020304" pitchFamily="18" charset="0"/>
              </a:rPr>
              <a:t>şeytaniğnesi</a:t>
            </a:r>
            <a:r>
              <a:rPr lang="tr-TR" b="0" i="0" dirty="0" smtClean="0">
                <a:solidFill>
                  <a:srgbClr val="585858"/>
                </a:solidFill>
                <a:effectLst/>
                <a:latin typeface="times new roman" panose="02020603050405020304" pitchFamily="18" charset="0"/>
              </a:rPr>
              <a:t>, </a:t>
            </a:r>
            <a:r>
              <a:rPr lang="tr-TR" b="0" i="1" dirty="0" smtClean="0">
                <a:solidFill>
                  <a:srgbClr val="585858"/>
                </a:solidFill>
                <a:effectLst/>
                <a:latin typeface="times new roman" panose="02020603050405020304" pitchFamily="18" charset="0"/>
              </a:rPr>
              <a:t>yalıçapkını</a:t>
            </a:r>
            <a:r>
              <a:rPr lang="tr-TR" b="0" i="0" dirty="0" smtClean="0">
                <a:solidFill>
                  <a:srgbClr val="585858"/>
                </a:solidFill>
                <a:effectLst/>
                <a:latin typeface="times new roman" panose="02020603050405020304" pitchFamily="18" charset="0"/>
              </a:rPr>
              <a:t> (kuş), </a:t>
            </a:r>
            <a:r>
              <a:rPr lang="tr-TR" b="0" i="1" dirty="0" smtClean="0">
                <a:solidFill>
                  <a:srgbClr val="585858"/>
                </a:solidFill>
                <a:effectLst/>
                <a:latin typeface="times new roman" panose="02020603050405020304" pitchFamily="18" charset="0"/>
              </a:rPr>
              <a:t>bozbakkal</a:t>
            </a:r>
            <a:r>
              <a:rPr lang="tr-TR" b="0" i="0" dirty="0" smtClean="0">
                <a:solidFill>
                  <a:srgbClr val="585858"/>
                </a:solidFill>
                <a:effectLst/>
                <a:latin typeface="times new roman" panose="02020603050405020304" pitchFamily="18" charset="0"/>
              </a:rPr>
              <a:t> (kuş), </a:t>
            </a:r>
            <a:r>
              <a:rPr lang="tr-TR" b="0" i="1" dirty="0" smtClean="0">
                <a:solidFill>
                  <a:srgbClr val="585858"/>
                </a:solidFill>
                <a:effectLst/>
                <a:latin typeface="times new roman" panose="02020603050405020304" pitchFamily="18" charset="0"/>
              </a:rPr>
              <a:t>bozyürük</a:t>
            </a:r>
            <a:r>
              <a:rPr lang="tr-TR" b="0" i="0" dirty="0" smtClean="0">
                <a:solidFill>
                  <a:srgbClr val="585858"/>
                </a:solidFill>
                <a:effectLst/>
                <a:latin typeface="times new roman" panose="02020603050405020304" pitchFamily="18" charset="0"/>
              </a:rPr>
              <a:t>(yılan), </a:t>
            </a:r>
            <a:r>
              <a:rPr lang="tr-TR" b="0" i="1" dirty="0" smtClean="0">
                <a:solidFill>
                  <a:srgbClr val="585858"/>
                </a:solidFill>
                <a:effectLst/>
                <a:latin typeface="times new roman" panose="02020603050405020304" pitchFamily="18" charset="0"/>
              </a:rPr>
              <a:t>karadul</a:t>
            </a:r>
            <a:r>
              <a:rPr lang="tr-TR" b="0" i="0" dirty="0" smtClean="0">
                <a:solidFill>
                  <a:srgbClr val="585858"/>
                </a:solidFill>
                <a:effectLst/>
                <a:latin typeface="times new roman" panose="02020603050405020304" pitchFamily="18" charset="0"/>
              </a:rPr>
              <a:t> (örümcek) vb.</a:t>
            </a:r>
            <a:endParaRPr lang="tr-TR" b="0" i="0" dirty="0" smtClean="0">
              <a:solidFill>
                <a:srgbClr val="585858"/>
              </a:solidFill>
              <a:effectLst/>
              <a:latin typeface="arial" panose="020B0604020202020204" pitchFamily="34" charset="0"/>
            </a:endParaRPr>
          </a:p>
          <a:p>
            <a:pPr indent="252095">
              <a:spcBef>
                <a:spcPts val="400"/>
              </a:spcBef>
              <a:spcAft>
                <a:spcPts val="600"/>
              </a:spcAft>
            </a:pPr>
            <a:r>
              <a:rPr lang="tr-TR" b="1" i="0" dirty="0" smtClean="0">
                <a:solidFill>
                  <a:srgbClr val="585858"/>
                </a:solidFill>
                <a:effectLst/>
                <a:latin typeface="times new roman" panose="02020603050405020304" pitchFamily="18" charset="0"/>
              </a:rPr>
              <a:t>c. </a:t>
            </a:r>
            <a:r>
              <a:rPr lang="tr-TR" b="0" i="0" dirty="0" smtClean="0">
                <a:solidFill>
                  <a:srgbClr val="585858"/>
                </a:solidFill>
                <a:effectLst/>
                <a:latin typeface="times new roman" panose="02020603050405020304" pitchFamily="18" charset="0"/>
              </a:rPr>
              <a:t>Hastalık adları: </a:t>
            </a:r>
            <a:r>
              <a:rPr lang="tr-TR" b="0" i="1" dirty="0" smtClean="0">
                <a:solidFill>
                  <a:srgbClr val="585858"/>
                </a:solidFill>
                <a:effectLst/>
                <a:latin typeface="times new roman" panose="02020603050405020304" pitchFamily="18" charset="0"/>
              </a:rPr>
              <a:t>itdirseği</a:t>
            </a:r>
            <a:r>
              <a:rPr lang="tr-TR" b="0" i="0" dirty="0" smtClean="0">
                <a:solidFill>
                  <a:srgbClr val="585858"/>
                </a:solidFill>
                <a:effectLst/>
                <a:latin typeface="times new roman" panose="02020603050405020304" pitchFamily="18" charset="0"/>
              </a:rPr>
              <a:t> (arpacık), </a:t>
            </a:r>
            <a:r>
              <a:rPr lang="tr-TR" b="0" i="1" dirty="0" smtClean="0">
                <a:solidFill>
                  <a:srgbClr val="585858"/>
                </a:solidFill>
                <a:effectLst/>
                <a:latin typeface="times new roman" panose="02020603050405020304" pitchFamily="18" charset="0"/>
              </a:rPr>
              <a:t>delibaş</a:t>
            </a:r>
            <a:r>
              <a:rPr lang="tr-TR" b="0" i="0" dirty="0" smtClean="0">
                <a:solidFill>
                  <a:srgbClr val="585858"/>
                </a:solidFill>
                <a:effectLst/>
                <a:latin typeface="times new roman" panose="02020603050405020304" pitchFamily="18" charset="0"/>
              </a:rPr>
              <a:t>, </a:t>
            </a:r>
            <a:r>
              <a:rPr lang="tr-TR" b="0" i="1" dirty="0" smtClean="0">
                <a:solidFill>
                  <a:srgbClr val="585858"/>
                </a:solidFill>
                <a:effectLst/>
                <a:latin typeface="times new roman" panose="02020603050405020304" pitchFamily="18" charset="0"/>
              </a:rPr>
              <a:t>karabaş</a:t>
            </a:r>
            <a:r>
              <a:rPr lang="tr-TR" b="0" i="0" dirty="0" smtClean="0">
                <a:solidFill>
                  <a:srgbClr val="585858"/>
                </a:solidFill>
                <a:effectLst/>
                <a:latin typeface="times new roman" panose="02020603050405020304" pitchFamily="18" charset="0"/>
              </a:rPr>
              <a:t>, </a:t>
            </a:r>
            <a:r>
              <a:rPr lang="tr-TR" b="0" i="1" dirty="0" smtClean="0">
                <a:solidFill>
                  <a:srgbClr val="585858"/>
                </a:solidFill>
                <a:effectLst/>
                <a:latin typeface="times new roman" panose="02020603050405020304" pitchFamily="18" charset="0"/>
              </a:rPr>
              <a:t>karabacak</a:t>
            </a:r>
            <a:r>
              <a:rPr lang="tr-TR" b="0" i="0" dirty="0" smtClean="0">
                <a:solidFill>
                  <a:srgbClr val="585858"/>
                </a:solidFill>
                <a:effectLst/>
                <a:latin typeface="times new roman" panose="02020603050405020304" pitchFamily="18" charset="0"/>
              </a:rPr>
              <a:t> vb.</a:t>
            </a:r>
            <a:endParaRPr lang="tr-TR" b="0" i="0" dirty="0" smtClean="0">
              <a:solidFill>
                <a:srgbClr val="585858"/>
              </a:solidFill>
              <a:effectLst/>
              <a:latin typeface="arial" panose="020B0604020202020204" pitchFamily="34" charset="0"/>
            </a:endParaRPr>
          </a:p>
          <a:p>
            <a:pPr indent="252095">
              <a:spcBef>
                <a:spcPts val="400"/>
              </a:spcBef>
              <a:spcAft>
                <a:spcPts val="600"/>
              </a:spcAft>
            </a:pPr>
            <a:r>
              <a:rPr lang="tr-TR" b="1" i="0" dirty="0" smtClean="0">
                <a:solidFill>
                  <a:srgbClr val="585858"/>
                </a:solidFill>
                <a:effectLst/>
                <a:latin typeface="times new roman" panose="02020603050405020304" pitchFamily="18" charset="0"/>
              </a:rPr>
              <a:t>ç. </a:t>
            </a:r>
            <a:r>
              <a:rPr lang="tr-TR" b="0" i="0" dirty="0" smtClean="0">
                <a:solidFill>
                  <a:srgbClr val="585858"/>
                </a:solidFill>
                <a:effectLst/>
                <a:latin typeface="times new roman" panose="02020603050405020304" pitchFamily="18" charset="0"/>
              </a:rPr>
              <a:t>Alet ve eşya adları: </a:t>
            </a:r>
            <a:r>
              <a:rPr lang="tr-TR" b="0" i="1" dirty="0" smtClean="0">
                <a:solidFill>
                  <a:srgbClr val="585858"/>
                </a:solidFill>
                <a:effectLst/>
                <a:latin typeface="times new roman" panose="02020603050405020304" pitchFamily="18" charset="0"/>
              </a:rPr>
              <a:t>balıkgözü</a:t>
            </a:r>
            <a:r>
              <a:rPr lang="tr-TR" b="0" i="0" dirty="0" smtClean="0">
                <a:solidFill>
                  <a:srgbClr val="585858"/>
                </a:solidFill>
                <a:effectLst/>
                <a:latin typeface="times new roman" panose="02020603050405020304" pitchFamily="18" charset="0"/>
              </a:rPr>
              <a:t> (halka), </a:t>
            </a:r>
            <a:r>
              <a:rPr lang="tr-TR" b="0" i="1" dirty="0" smtClean="0">
                <a:solidFill>
                  <a:srgbClr val="585858"/>
                </a:solidFill>
                <a:effectLst/>
                <a:latin typeface="times new roman" panose="02020603050405020304" pitchFamily="18" charset="0"/>
              </a:rPr>
              <a:t>deveboynu</a:t>
            </a:r>
            <a:r>
              <a:rPr lang="tr-TR" b="0" i="0" dirty="0" smtClean="0">
                <a:solidFill>
                  <a:srgbClr val="585858"/>
                </a:solidFill>
                <a:effectLst/>
                <a:latin typeface="times new roman" panose="02020603050405020304" pitchFamily="18" charset="0"/>
              </a:rPr>
              <a:t> (boru), </a:t>
            </a:r>
            <a:r>
              <a:rPr lang="tr-TR" b="0" i="1" dirty="0" smtClean="0">
                <a:solidFill>
                  <a:srgbClr val="585858"/>
                </a:solidFill>
                <a:effectLst/>
                <a:latin typeface="times new roman" panose="02020603050405020304" pitchFamily="18" charset="0"/>
              </a:rPr>
              <a:t>domuztır­nağı</a:t>
            </a:r>
            <a:r>
              <a:rPr lang="tr-TR" b="0" i="0" dirty="0" smtClean="0">
                <a:solidFill>
                  <a:srgbClr val="585858"/>
                </a:solidFill>
                <a:effectLst/>
                <a:latin typeface="times new roman" panose="02020603050405020304" pitchFamily="18" charset="0"/>
              </a:rPr>
              <a:t> (kanca), </a:t>
            </a:r>
            <a:r>
              <a:rPr lang="tr-TR" b="0" i="1" dirty="0" smtClean="0">
                <a:solidFill>
                  <a:srgbClr val="585858"/>
                </a:solidFill>
                <a:effectLst/>
                <a:latin typeface="times new roman" panose="02020603050405020304" pitchFamily="18" charset="0"/>
              </a:rPr>
              <a:t>horozayağı</a:t>
            </a:r>
            <a:r>
              <a:rPr lang="tr-TR" b="0" i="0" dirty="0" smtClean="0">
                <a:solidFill>
                  <a:srgbClr val="585858"/>
                </a:solidFill>
                <a:effectLst/>
                <a:latin typeface="times new roman" panose="02020603050405020304" pitchFamily="18" charset="0"/>
              </a:rPr>
              <a:t>(burgu), </a:t>
            </a:r>
            <a:r>
              <a:rPr lang="tr-TR" b="0" i="1" dirty="0" smtClean="0">
                <a:solidFill>
                  <a:srgbClr val="585858"/>
                </a:solidFill>
                <a:effectLst/>
                <a:latin typeface="times new roman" panose="02020603050405020304" pitchFamily="18" charset="0"/>
              </a:rPr>
              <a:t>kargaburnu</a:t>
            </a:r>
            <a:r>
              <a:rPr lang="tr-TR" b="0" i="0" dirty="0" smtClean="0">
                <a:solidFill>
                  <a:srgbClr val="585858"/>
                </a:solidFill>
                <a:effectLst/>
                <a:latin typeface="times new roman" panose="02020603050405020304" pitchFamily="18" charset="0"/>
              </a:rPr>
              <a:t> (alet), </a:t>
            </a:r>
            <a:r>
              <a:rPr lang="tr-TR" b="0" i="1" dirty="0" smtClean="0">
                <a:solidFill>
                  <a:srgbClr val="585858"/>
                </a:solidFill>
                <a:effectLst/>
                <a:latin typeface="times new roman" panose="02020603050405020304" pitchFamily="18" charset="0"/>
              </a:rPr>
              <a:t>kedigözü</a:t>
            </a:r>
            <a:r>
              <a:rPr lang="tr-TR" b="0" i="0" dirty="0" smtClean="0">
                <a:solidFill>
                  <a:srgbClr val="585858"/>
                </a:solidFill>
                <a:effectLst/>
                <a:latin typeface="times new roman" panose="02020603050405020304" pitchFamily="18" charset="0"/>
              </a:rPr>
              <a:t> (lamba), </a:t>
            </a:r>
            <a:r>
              <a:rPr lang="tr-TR" b="0" i="1" dirty="0" smtClean="0">
                <a:solidFill>
                  <a:srgbClr val="585858"/>
                </a:solidFill>
                <a:effectLst/>
                <a:latin typeface="times new roman" panose="02020603050405020304" pitchFamily="18" charset="0"/>
              </a:rPr>
              <a:t>leylekgagası</a:t>
            </a:r>
            <a:r>
              <a:rPr lang="tr-TR" b="0" i="0" dirty="0" smtClean="0">
                <a:solidFill>
                  <a:srgbClr val="585858"/>
                </a:solidFill>
                <a:effectLst/>
                <a:latin typeface="times new roman" panose="02020603050405020304" pitchFamily="18" charset="0"/>
              </a:rPr>
              <a:t> (alet), </a:t>
            </a:r>
            <a:r>
              <a:rPr lang="tr-TR" b="0" i="1" dirty="0" smtClean="0">
                <a:solidFill>
                  <a:srgbClr val="585858"/>
                </a:solidFill>
                <a:effectLst/>
                <a:latin typeface="times new roman" panose="02020603050405020304" pitchFamily="18" charset="0"/>
              </a:rPr>
              <a:t>sıçankuyruğu</a:t>
            </a:r>
            <a:r>
              <a:rPr lang="tr-TR" b="0" i="0" dirty="0" smtClean="0">
                <a:solidFill>
                  <a:srgbClr val="585858"/>
                </a:solidFill>
                <a:effectLst/>
                <a:latin typeface="times new roman" panose="02020603050405020304" pitchFamily="18" charset="0"/>
              </a:rPr>
              <a:t> (törpü), </a:t>
            </a:r>
            <a:r>
              <a:rPr lang="tr-TR" b="0" i="1" dirty="0" smtClean="0">
                <a:solidFill>
                  <a:srgbClr val="585858"/>
                </a:solidFill>
                <a:effectLst/>
                <a:latin typeface="times new roman" panose="02020603050405020304" pitchFamily="18" charset="0"/>
              </a:rPr>
              <a:t>gagaburun</a:t>
            </a:r>
            <a:r>
              <a:rPr lang="tr-TR" b="0" i="0" dirty="0" smtClean="0">
                <a:solidFill>
                  <a:srgbClr val="585858"/>
                </a:solidFill>
                <a:effectLst/>
                <a:latin typeface="times new roman" panose="02020603050405020304" pitchFamily="18" charset="0"/>
              </a:rPr>
              <a:t>(gemi), </a:t>
            </a:r>
            <a:r>
              <a:rPr lang="tr-TR" b="0" i="1" dirty="0" smtClean="0">
                <a:solidFill>
                  <a:srgbClr val="585858"/>
                </a:solidFill>
                <a:effectLst/>
                <a:latin typeface="times new roman" panose="02020603050405020304" pitchFamily="18" charset="0"/>
              </a:rPr>
              <a:t>kancabaş</a:t>
            </a:r>
            <a:r>
              <a:rPr lang="tr-TR" b="0" i="0" dirty="0" smtClean="0">
                <a:solidFill>
                  <a:srgbClr val="585858"/>
                </a:solidFill>
                <a:effectLst/>
                <a:latin typeface="times new roman" panose="02020603050405020304" pitchFamily="18" charset="0"/>
              </a:rPr>
              <a:t> (kayık), </a:t>
            </a:r>
            <a:r>
              <a:rPr lang="tr-TR" b="0" i="1" dirty="0" smtClean="0">
                <a:solidFill>
                  <a:srgbClr val="585858"/>
                </a:solidFill>
                <a:effectLst/>
                <a:latin typeface="times new roman" panose="02020603050405020304" pitchFamily="18" charset="0"/>
              </a:rPr>
              <a:t>adayavrusu</a:t>
            </a:r>
            <a:r>
              <a:rPr lang="tr-TR" b="0" i="0" dirty="0" smtClean="0">
                <a:solidFill>
                  <a:srgbClr val="585858"/>
                </a:solidFill>
                <a:effectLst/>
                <a:latin typeface="times new roman" panose="02020603050405020304" pitchFamily="18" charset="0"/>
              </a:rPr>
              <a:t> (tekne) vb.</a:t>
            </a:r>
            <a:endParaRPr lang="tr-TR" b="0" i="0" dirty="0" smtClean="0">
              <a:solidFill>
                <a:srgbClr val="585858"/>
              </a:solidFill>
              <a:effectLst/>
              <a:latin typeface="arial" panose="020B0604020202020204" pitchFamily="34" charset="0"/>
            </a:endParaRPr>
          </a:p>
        </p:txBody>
      </p:sp>
    </p:spTree>
    <p:extLst>
      <p:ext uri="{BB962C8B-B14F-4D97-AF65-F5344CB8AC3E}">
        <p14:creationId xmlns:p14="http://schemas.microsoft.com/office/powerpoint/2010/main" val="293236446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711200" y="883411"/>
            <a:ext cx="10467662" cy="4785926"/>
          </a:xfrm>
          <a:prstGeom prst="rect">
            <a:avLst/>
          </a:prstGeom>
        </p:spPr>
        <p:txBody>
          <a:bodyPr wrap="square">
            <a:spAutoFit/>
          </a:bodyPr>
          <a:lstStyle/>
          <a:p>
            <a:pPr indent="252095">
              <a:spcBef>
                <a:spcPts val="400"/>
              </a:spcBef>
              <a:spcAft>
                <a:spcPts val="600"/>
              </a:spcAft>
            </a:pPr>
            <a:r>
              <a:rPr lang="tr-TR" sz="1700" b="1" i="0" dirty="0" smtClean="0">
                <a:solidFill>
                  <a:srgbClr val="585858"/>
                </a:solidFill>
                <a:effectLst/>
                <a:latin typeface="times new roman" panose="02020603050405020304" pitchFamily="18" charset="0"/>
              </a:rPr>
              <a:t>3. </a:t>
            </a:r>
            <a:r>
              <a:rPr lang="tr-TR" sz="1700" b="0" i="0" dirty="0" smtClean="0">
                <a:solidFill>
                  <a:srgbClr val="585858"/>
                </a:solidFill>
                <a:effectLst/>
                <a:latin typeface="times new roman" panose="02020603050405020304" pitchFamily="18" charset="0"/>
              </a:rPr>
              <a:t>Kelimelerden her ikisi veya ikincisi, birleşme sırasında anlam değişmesine uğradığında bu tür birleşik kelimeler bitişik yazılır.</a:t>
            </a:r>
            <a:endParaRPr lang="tr-TR" sz="1700" b="0" i="0" dirty="0" smtClean="0">
              <a:solidFill>
                <a:srgbClr val="585858"/>
              </a:solidFill>
              <a:effectLst/>
              <a:latin typeface="arial" panose="020B0604020202020204" pitchFamily="34" charset="0"/>
            </a:endParaRPr>
          </a:p>
          <a:p>
            <a:pPr indent="252095">
              <a:spcBef>
                <a:spcPts val="400"/>
              </a:spcBef>
              <a:spcAft>
                <a:spcPts val="600"/>
              </a:spcAft>
            </a:pPr>
            <a:r>
              <a:rPr lang="tr-TR" sz="1700" b="1" i="0" dirty="0" smtClean="0">
                <a:solidFill>
                  <a:srgbClr val="585858"/>
                </a:solidFill>
                <a:effectLst/>
                <a:latin typeface="times new roman" panose="02020603050405020304" pitchFamily="18" charset="0"/>
              </a:rPr>
              <a:t>d. </a:t>
            </a:r>
            <a:r>
              <a:rPr lang="tr-TR" sz="1700" b="0" i="0" dirty="0" smtClean="0">
                <a:solidFill>
                  <a:srgbClr val="585858"/>
                </a:solidFill>
                <a:effectLst/>
                <a:latin typeface="times new roman" panose="02020603050405020304" pitchFamily="18" charset="0"/>
              </a:rPr>
              <a:t>Biçim, tarz, tür, motif vb. adlar: </a:t>
            </a:r>
            <a:r>
              <a:rPr lang="tr-TR" sz="1700" b="0" i="1" dirty="0" smtClean="0">
                <a:solidFill>
                  <a:srgbClr val="585858"/>
                </a:solidFill>
                <a:effectLst/>
                <a:latin typeface="times new roman" panose="02020603050405020304" pitchFamily="18" charset="0"/>
              </a:rPr>
              <a:t>ayıbacağı</a:t>
            </a:r>
            <a:r>
              <a:rPr lang="tr-TR" sz="1700" b="0" i="0" dirty="0" smtClean="0">
                <a:solidFill>
                  <a:srgbClr val="585858"/>
                </a:solidFill>
                <a:effectLst/>
                <a:latin typeface="times new roman" panose="02020603050405020304" pitchFamily="18" charset="0"/>
              </a:rPr>
              <a:t> (yelken biçimi), </a:t>
            </a:r>
            <a:r>
              <a:rPr lang="tr-TR" sz="1700" b="0" i="1" dirty="0" smtClean="0">
                <a:solidFill>
                  <a:srgbClr val="585858"/>
                </a:solidFill>
                <a:effectLst/>
                <a:latin typeface="times new roman" panose="02020603050405020304" pitchFamily="18" charset="0"/>
              </a:rPr>
              <a:t>balıksırtı</a:t>
            </a:r>
            <a:r>
              <a:rPr lang="tr-TR" sz="1700" b="0" i="0" dirty="0" smtClean="0">
                <a:solidFill>
                  <a:srgbClr val="585858"/>
                </a:solidFill>
                <a:effectLst/>
                <a:latin typeface="times new roman" panose="02020603050405020304" pitchFamily="18" charset="0"/>
              </a:rPr>
              <a:t> (desen), </a:t>
            </a:r>
            <a:r>
              <a:rPr lang="tr-TR" sz="1700" b="0" i="1" dirty="0" smtClean="0">
                <a:solidFill>
                  <a:srgbClr val="585858"/>
                </a:solidFill>
                <a:effectLst/>
                <a:latin typeface="times new roman" panose="02020603050405020304" pitchFamily="18" charset="0"/>
              </a:rPr>
              <a:t>civankaşı</a:t>
            </a:r>
            <a:r>
              <a:rPr lang="tr-TR" sz="1700" b="0" i="0" dirty="0" smtClean="0">
                <a:solidFill>
                  <a:srgbClr val="585858"/>
                </a:solidFill>
                <a:effectLst/>
                <a:latin typeface="times new roman" panose="02020603050405020304" pitchFamily="18" charset="0"/>
              </a:rPr>
              <a:t>(nakış), </a:t>
            </a:r>
            <a:r>
              <a:rPr lang="tr-TR" sz="1700" b="0" i="1" dirty="0" smtClean="0">
                <a:solidFill>
                  <a:srgbClr val="585858"/>
                </a:solidFill>
                <a:effectLst/>
                <a:latin typeface="times new roman" panose="02020603050405020304" pitchFamily="18" charset="0"/>
              </a:rPr>
              <a:t>eşek­sırtı</a:t>
            </a:r>
            <a:r>
              <a:rPr lang="tr-TR" sz="1700" b="0" i="0" dirty="0" smtClean="0">
                <a:solidFill>
                  <a:srgbClr val="585858"/>
                </a:solidFill>
                <a:effectLst/>
                <a:latin typeface="times new roman" panose="02020603050405020304" pitchFamily="18" charset="0"/>
              </a:rPr>
              <a:t> (çatı biçimi), </a:t>
            </a:r>
            <a:r>
              <a:rPr lang="tr-TR" sz="1700" b="0" i="1" dirty="0" smtClean="0">
                <a:solidFill>
                  <a:srgbClr val="585858"/>
                </a:solidFill>
                <a:effectLst/>
                <a:latin typeface="times new roman" panose="02020603050405020304" pitchFamily="18" charset="0"/>
              </a:rPr>
              <a:t>kazkanadı</a:t>
            </a:r>
            <a:r>
              <a:rPr lang="tr-TR" sz="1700" b="0" i="0" dirty="0" smtClean="0">
                <a:solidFill>
                  <a:srgbClr val="585858"/>
                </a:solidFill>
                <a:effectLst/>
                <a:latin typeface="times new roman" panose="02020603050405020304" pitchFamily="18" charset="0"/>
              </a:rPr>
              <a:t> (oyun), </a:t>
            </a:r>
            <a:r>
              <a:rPr lang="tr-TR" sz="1700" b="0" i="1" dirty="0" smtClean="0">
                <a:solidFill>
                  <a:srgbClr val="585858"/>
                </a:solidFill>
                <a:effectLst/>
                <a:latin typeface="times new roman" panose="02020603050405020304" pitchFamily="18" charset="0"/>
              </a:rPr>
              <a:t>kırlangıçkuyruğu</a:t>
            </a:r>
            <a:r>
              <a:rPr lang="tr-TR" sz="1700" b="0" i="0" dirty="0" smtClean="0">
                <a:solidFill>
                  <a:srgbClr val="585858"/>
                </a:solidFill>
                <a:effectLst/>
                <a:latin typeface="times new roman" panose="02020603050405020304" pitchFamily="18" charset="0"/>
              </a:rPr>
              <a:t> (işaret), </a:t>
            </a:r>
            <a:r>
              <a:rPr lang="tr-TR" sz="1700" b="0" i="1" dirty="0" smtClean="0">
                <a:solidFill>
                  <a:srgbClr val="585858"/>
                </a:solidFill>
                <a:effectLst/>
                <a:latin typeface="times new roman" panose="02020603050405020304" pitchFamily="18" charset="0"/>
              </a:rPr>
              <a:t>koçboynuzu</a:t>
            </a:r>
            <a:r>
              <a:rPr lang="tr-TR" sz="1700" b="0" i="0" dirty="0" smtClean="0">
                <a:solidFill>
                  <a:srgbClr val="585858"/>
                </a:solidFill>
                <a:effectLst/>
                <a:latin typeface="times new roman" panose="02020603050405020304" pitchFamily="18" charset="0"/>
              </a:rPr>
              <a:t> (desen), </a:t>
            </a:r>
            <a:r>
              <a:rPr lang="tr-TR" sz="1700" b="0" i="1" dirty="0" smtClean="0">
                <a:solidFill>
                  <a:srgbClr val="585858"/>
                </a:solidFill>
                <a:effectLst/>
                <a:latin typeface="times new roman" panose="02020603050405020304" pitchFamily="18" charset="0"/>
              </a:rPr>
              <a:t>köpekkuyruğu</a:t>
            </a:r>
            <a:r>
              <a:rPr lang="tr-TR" sz="1700" b="0" i="0" dirty="0" smtClean="0">
                <a:solidFill>
                  <a:srgbClr val="585858"/>
                </a:solidFill>
                <a:effectLst/>
                <a:latin typeface="times new roman" panose="02020603050405020304" pitchFamily="18" charset="0"/>
              </a:rPr>
              <a:t> (yağlı güreş), </a:t>
            </a:r>
            <a:r>
              <a:rPr lang="tr-TR" sz="1700" b="0" i="1" dirty="0" smtClean="0">
                <a:solidFill>
                  <a:srgbClr val="585858"/>
                </a:solidFill>
                <a:effectLst/>
                <a:latin typeface="times new roman" panose="02020603050405020304" pitchFamily="18" charset="0"/>
              </a:rPr>
              <a:t>sıçandişi</a:t>
            </a:r>
            <a:r>
              <a:rPr lang="tr-TR" sz="1700" b="0" i="0" dirty="0" smtClean="0">
                <a:solidFill>
                  <a:srgbClr val="585858"/>
                </a:solidFill>
                <a:effectLst/>
                <a:latin typeface="times new roman" panose="02020603050405020304" pitchFamily="18" charset="0"/>
              </a:rPr>
              <a:t> (dikiş), </a:t>
            </a:r>
            <a:r>
              <a:rPr lang="tr-TR" sz="1700" b="0" i="1" dirty="0" smtClean="0">
                <a:solidFill>
                  <a:srgbClr val="585858"/>
                </a:solidFill>
                <a:effectLst/>
                <a:latin typeface="times new roman" panose="02020603050405020304" pitchFamily="18" charset="0"/>
              </a:rPr>
              <a:t>balgümeci</a:t>
            </a:r>
            <a:r>
              <a:rPr lang="tr-TR" sz="1700" b="0" i="0" dirty="0" smtClean="0">
                <a:solidFill>
                  <a:srgbClr val="585858"/>
                </a:solidFill>
                <a:effectLst/>
                <a:latin typeface="times new roman" panose="02020603050405020304" pitchFamily="18" charset="0"/>
              </a:rPr>
              <a:t> (dikiş), </a:t>
            </a:r>
            <a:r>
              <a:rPr lang="tr-TR" sz="1700" b="0" i="1" dirty="0" smtClean="0">
                <a:solidFill>
                  <a:srgbClr val="585858"/>
                </a:solidFill>
                <a:effectLst/>
                <a:latin typeface="times new roman" panose="02020603050405020304" pitchFamily="18" charset="0"/>
              </a:rPr>
              <a:t>beşikörtüsü</a:t>
            </a:r>
            <a:r>
              <a:rPr lang="tr-TR" sz="1700" b="0" i="0" dirty="0" smtClean="0">
                <a:solidFill>
                  <a:srgbClr val="585858"/>
                </a:solidFill>
                <a:effectLst/>
                <a:latin typeface="times new roman" panose="02020603050405020304" pitchFamily="18" charset="0"/>
              </a:rPr>
              <a:t> (çatı biçimi), </a:t>
            </a:r>
            <a:r>
              <a:rPr lang="tr-TR" sz="1700" b="0" i="1" dirty="0" smtClean="0">
                <a:solidFill>
                  <a:srgbClr val="585858"/>
                </a:solidFill>
                <a:effectLst/>
                <a:latin typeface="times new roman" panose="02020603050405020304" pitchFamily="18" charset="0"/>
              </a:rPr>
              <a:t>turnageçidi</a:t>
            </a:r>
            <a:r>
              <a:rPr lang="tr-TR" sz="1700" b="0" i="0" dirty="0" smtClean="0">
                <a:solidFill>
                  <a:srgbClr val="585858"/>
                </a:solidFill>
                <a:effectLst/>
                <a:latin typeface="times new roman" panose="02020603050405020304" pitchFamily="18" charset="0"/>
              </a:rPr>
              <a:t> (fırtına) vb.</a:t>
            </a:r>
            <a:endParaRPr lang="tr-TR" sz="1700" b="0" i="0" dirty="0" smtClean="0">
              <a:solidFill>
                <a:srgbClr val="585858"/>
              </a:solidFill>
              <a:effectLst/>
              <a:latin typeface="arial" panose="020B0604020202020204" pitchFamily="34" charset="0"/>
            </a:endParaRPr>
          </a:p>
          <a:p>
            <a:pPr indent="252095">
              <a:spcBef>
                <a:spcPts val="400"/>
              </a:spcBef>
              <a:spcAft>
                <a:spcPts val="600"/>
              </a:spcAft>
            </a:pPr>
            <a:r>
              <a:rPr lang="tr-TR" sz="1700" b="1" i="0" dirty="0" smtClean="0">
                <a:solidFill>
                  <a:srgbClr val="585858"/>
                </a:solidFill>
                <a:effectLst/>
                <a:latin typeface="times new roman" panose="02020603050405020304" pitchFamily="18" charset="0"/>
              </a:rPr>
              <a:t>e. </a:t>
            </a:r>
            <a:r>
              <a:rPr lang="tr-TR" sz="1700" b="0" i="0" dirty="0" smtClean="0">
                <a:solidFill>
                  <a:srgbClr val="585858"/>
                </a:solidFill>
                <a:effectLst/>
                <a:latin typeface="times new roman" panose="02020603050405020304" pitchFamily="18" charset="0"/>
              </a:rPr>
              <a:t>Yiyecek adları: </a:t>
            </a:r>
            <a:r>
              <a:rPr lang="tr-TR" sz="1700" b="0" i="1" dirty="0" smtClean="0">
                <a:solidFill>
                  <a:srgbClr val="585858"/>
                </a:solidFill>
                <a:effectLst/>
                <a:latin typeface="times new roman" panose="02020603050405020304" pitchFamily="18" charset="0"/>
              </a:rPr>
              <a:t>hanımgöbeği</a:t>
            </a:r>
            <a:r>
              <a:rPr lang="tr-TR" sz="1700" b="0" i="0" dirty="0" smtClean="0">
                <a:solidFill>
                  <a:srgbClr val="585858"/>
                </a:solidFill>
                <a:effectLst/>
                <a:latin typeface="times new roman" panose="02020603050405020304" pitchFamily="18" charset="0"/>
              </a:rPr>
              <a:t> (tatlı), </a:t>
            </a:r>
            <a:r>
              <a:rPr lang="tr-TR" sz="1700" b="0" i="1" dirty="0" smtClean="0">
                <a:solidFill>
                  <a:srgbClr val="585858"/>
                </a:solidFill>
                <a:effectLst/>
                <a:latin typeface="times new roman" panose="02020603050405020304" pitchFamily="18" charset="0"/>
              </a:rPr>
              <a:t>ka­dınbudu</a:t>
            </a:r>
            <a:r>
              <a:rPr lang="tr-TR" sz="1700" b="0" i="0" dirty="0" smtClean="0">
                <a:solidFill>
                  <a:srgbClr val="585858"/>
                </a:solidFill>
                <a:effectLst/>
                <a:latin typeface="times new roman" panose="02020603050405020304" pitchFamily="18" charset="0"/>
              </a:rPr>
              <a:t> (köfte), </a:t>
            </a:r>
            <a:r>
              <a:rPr lang="tr-TR" sz="1700" b="0" i="1" dirty="0" smtClean="0">
                <a:solidFill>
                  <a:srgbClr val="585858"/>
                </a:solidFill>
                <a:effectLst/>
                <a:latin typeface="times new roman" panose="02020603050405020304" pitchFamily="18" charset="0"/>
              </a:rPr>
              <a:t>kedidili</a:t>
            </a:r>
            <a:r>
              <a:rPr lang="tr-TR" sz="1700" b="0" i="0" dirty="0" smtClean="0">
                <a:solidFill>
                  <a:srgbClr val="585858"/>
                </a:solidFill>
                <a:effectLst/>
                <a:latin typeface="times new roman" panose="02020603050405020304" pitchFamily="18" charset="0"/>
              </a:rPr>
              <a:t> (bisküvi), </a:t>
            </a:r>
            <a:r>
              <a:rPr lang="tr-TR" sz="1700" b="0" i="1" dirty="0" smtClean="0">
                <a:solidFill>
                  <a:srgbClr val="585858"/>
                </a:solidFill>
                <a:effectLst/>
                <a:latin typeface="times new roman" panose="02020603050405020304" pitchFamily="18" charset="0"/>
              </a:rPr>
              <a:t>dilberdudağı</a:t>
            </a:r>
            <a:r>
              <a:rPr lang="tr-TR" sz="1700" b="0" i="0" dirty="0" smtClean="0">
                <a:solidFill>
                  <a:srgbClr val="585858"/>
                </a:solidFill>
                <a:effectLst/>
                <a:latin typeface="times new roman" panose="02020603050405020304" pitchFamily="18" charset="0"/>
              </a:rPr>
              <a:t> (tatlı), </a:t>
            </a:r>
            <a:r>
              <a:rPr lang="tr-TR" sz="1700" b="0" i="1" dirty="0" smtClean="0">
                <a:solidFill>
                  <a:srgbClr val="585858"/>
                </a:solidFill>
                <a:effectLst/>
                <a:latin typeface="times new roman" panose="02020603050405020304" pitchFamily="18" charset="0"/>
              </a:rPr>
              <a:t>tavukgöğsü</a:t>
            </a:r>
            <a:r>
              <a:rPr lang="tr-TR" sz="1700" b="0" i="0" dirty="0" smtClean="0">
                <a:solidFill>
                  <a:srgbClr val="585858"/>
                </a:solidFill>
                <a:effectLst/>
                <a:latin typeface="times new roman" panose="02020603050405020304" pitchFamily="18" charset="0"/>
              </a:rPr>
              <a:t> (tatlı), </a:t>
            </a:r>
            <a:r>
              <a:rPr lang="tr-TR" sz="1700" b="0" i="1" dirty="0" smtClean="0">
                <a:solidFill>
                  <a:srgbClr val="585858"/>
                </a:solidFill>
                <a:effectLst/>
                <a:latin typeface="times new roman" panose="02020603050405020304" pitchFamily="18" charset="0"/>
              </a:rPr>
              <a:t>vezirparmağı</a:t>
            </a:r>
            <a:r>
              <a:rPr lang="tr-TR" sz="1700" b="0" i="0" dirty="0" smtClean="0">
                <a:solidFill>
                  <a:srgbClr val="585858"/>
                </a:solidFill>
                <a:effectLst/>
                <a:latin typeface="times new roman" panose="02020603050405020304" pitchFamily="18" charset="0"/>
              </a:rPr>
              <a:t> (tatlı), </a:t>
            </a:r>
            <a:r>
              <a:rPr lang="tr-TR" sz="1700" b="0" i="1" dirty="0" smtClean="0">
                <a:solidFill>
                  <a:srgbClr val="585858"/>
                </a:solidFill>
                <a:effectLst/>
                <a:latin typeface="times new roman" panose="02020603050405020304" pitchFamily="18" charset="0"/>
              </a:rPr>
              <a:t>bülbülyuvası</a:t>
            </a:r>
            <a:r>
              <a:rPr lang="tr-TR" sz="1700" b="0" i="0" dirty="0" smtClean="0">
                <a:solidFill>
                  <a:srgbClr val="585858"/>
                </a:solidFill>
                <a:effectLst/>
                <a:latin typeface="times new roman" panose="02020603050405020304" pitchFamily="18" charset="0"/>
              </a:rPr>
              <a:t> (tatlı), </a:t>
            </a:r>
            <a:r>
              <a:rPr lang="tr-TR" sz="1700" b="0" i="1" dirty="0" smtClean="0">
                <a:solidFill>
                  <a:srgbClr val="585858"/>
                </a:solidFill>
                <a:effectLst/>
                <a:latin typeface="times new roman" panose="02020603050405020304" pitchFamily="18" charset="0"/>
              </a:rPr>
              <a:t>kuşlokumu</a:t>
            </a:r>
            <a:r>
              <a:rPr lang="tr-TR" sz="1700" b="0" i="0" dirty="0" smtClean="0">
                <a:solidFill>
                  <a:srgbClr val="585858"/>
                </a:solidFill>
                <a:effectLst/>
                <a:latin typeface="times new roman" panose="02020603050405020304" pitchFamily="18" charset="0"/>
              </a:rPr>
              <a:t> (kurabiye), </a:t>
            </a:r>
            <a:r>
              <a:rPr lang="tr-TR" sz="1700" b="0" i="1" dirty="0" smtClean="0">
                <a:solidFill>
                  <a:srgbClr val="585858"/>
                </a:solidFill>
                <a:effectLst/>
                <a:latin typeface="times new roman" panose="02020603050405020304" pitchFamily="18" charset="0"/>
              </a:rPr>
              <a:t>alinazik</a:t>
            </a:r>
            <a:r>
              <a:rPr lang="tr-TR" sz="1700" b="0" i="0" dirty="0" smtClean="0">
                <a:solidFill>
                  <a:srgbClr val="585858"/>
                </a:solidFill>
                <a:effectLst/>
                <a:latin typeface="times new roman" panose="02020603050405020304" pitchFamily="18" charset="0"/>
              </a:rPr>
              <a:t> (kebap) vb.</a:t>
            </a:r>
            <a:endParaRPr lang="tr-TR" sz="1700" b="0" i="0" dirty="0" smtClean="0">
              <a:solidFill>
                <a:srgbClr val="585858"/>
              </a:solidFill>
              <a:effectLst/>
              <a:latin typeface="arial" panose="020B0604020202020204" pitchFamily="34" charset="0"/>
            </a:endParaRPr>
          </a:p>
          <a:p>
            <a:pPr indent="252095">
              <a:spcBef>
                <a:spcPts val="400"/>
              </a:spcBef>
              <a:spcAft>
                <a:spcPts val="600"/>
              </a:spcAft>
            </a:pPr>
            <a:r>
              <a:rPr lang="tr-TR" sz="1700" b="1" i="0" dirty="0" smtClean="0">
                <a:solidFill>
                  <a:srgbClr val="585858"/>
                </a:solidFill>
                <a:effectLst/>
                <a:latin typeface="times new roman" panose="02020603050405020304" pitchFamily="18" charset="0"/>
              </a:rPr>
              <a:t>f. </a:t>
            </a:r>
            <a:r>
              <a:rPr lang="tr-TR" sz="1700" b="0" i="0" dirty="0" smtClean="0">
                <a:solidFill>
                  <a:srgbClr val="585858"/>
                </a:solidFill>
                <a:effectLst/>
                <a:latin typeface="times new roman" panose="02020603050405020304" pitchFamily="18" charset="0"/>
              </a:rPr>
              <a:t>Oyun adları: </a:t>
            </a:r>
            <a:r>
              <a:rPr lang="tr-TR" sz="1700" b="0" i="1" dirty="0" smtClean="0">
                <a:solidFill>
                  <a:srgbClr val="585858"/>
                </a:solidFill>
                <a:effectLst/>
                <a:latin typeface="times new roman" panose="02020603050405020304" pitchFamily="18" charset="0"/>
              </a:rPr>
              <a:t>beştaş</a:t>
            </a:r>
            <a:r>
              <a:rPr lang="tr-TR" sz="1700" b="0" i="0" dirty="0" smtClean="0">
                <a:solidFill>
                  <a:srgbClr val="585858"/>
                </a:solidFill>
                <a:effectLst/>
                <a:latin typeface="times new roman" panose="02020603050405020304" pitchFamily="18" charset="0"/>
              </a:rPr>
              <a:t>, </a:t>
            </a:r>
            <a:r>
              <a:rPr lang="tr-TR" sz="1700" b="0" i="1" dirty="0" smtClean="0">
                <a:solidFill>
                  <a:srgbClr val="585858"/>
                </a:solidFill>
                <a:effectLst/>
                <a:latin typeface="times new roman" panose="02020603050405020304" pitchFamily="18" charset="0"/>
              </a:rPr>
              <a:t>dokuztaş</a:t>
            </a:r>
            <a:r>
              <a:rPr lang="tr-TR" sz="1700" b="0" i="0" dirty="0" smtClean="0">
                <a:solidFill>
                  <a:srgbClr val="585858"/>
                </a:solidFill>
                <a:effectLst/>
                <a:latin typeface="times new roman" panose="02020603050405020304" pitchFamily="18" charset="0"/>
              </a:rPr>
              <a:t>, </a:t>
            </a:r>
            <a:r>
              <a:rPr lang="tr-TR" sz="1700" b="0" i="1" dirty="0" smtClean="0">
                <a:solidFill>
                  <a:srgbClr val="585858"/>
                </a:solidFill>
                <a:effectLst/>
                <a:latin typeface="times new roman" panose="02020603050405020304" pitchFamily="18" charset="0"/>
              </a:rPr>
              <a:t>üçtaş</a:t>
            </a:r>
            <a:r>
              <a:rPr lang="tr-TR" sz="1700" b="0" i="0" dirty="0" smtClean="0">
                <a:solidFill>
                  <a:srgbClr val="585858"/>
                </a:solidFill>
                <a:effectLst/>
                <a:latin typeface="times new roman" panose="02020603050405020304" pitchFamily="18" charset="0"/>
              </a:rPr>
              <a:t> vb.</a:t>
            </a:r>
            <a:endParaRPr lang="tr-TR" sz="1700" b="0" i="0" dirty="0" smtClean="0">
              <a:solidFill>
                <a:srgbClr val="585858"/>
              </a:solidFill>
              <a:effectLst/>
              <a:latin typeface="arial" panose="020B0604020202020204" pitchFamily="34" charset="0"/>
            </a:endParaRPr>
          </a:p>
          <a:p>
            <a:pPr indent="252095">
              <a:spcBef>
                <a:spcPts val="400"/>
              </a:spcBef>
              <a:spcAft>
                <a:spcPts val="600"/>
              </a:spcAft>
            </a:pPr>
            <a:r>
              <a:rPr lang="tr-TR" sz="1700" b="1" i="0" dirty="0" smtClean="0">
                <a:solidFill>
                  <a:srgbClr val="585858"/>
                </a:solidFill>
                <a:effectLst/>
                <a:latin typeface="times new roman" panose="02020603050405020304" pitchFamily="18" charset="0"/>
              </a:rPr>
              <a:t>g. </a:t>
            </a:r>
            <a:r>
              <a:rPr lang="tr-TR" sz="1700" b="0" i="0" dirty="0" smtClean="0">
                <a:solidFill>
                  <a:srgbClr val="585858"/>
                </a:solidFill>
                <a:effectLst/>
                <a:latin typeface="times new roman" panose="02020603050405020304" pitchFamily="18" charset="0"/>
              </a:rPr>
              <a:t>Gök cisimlerinin adları: </a:t>
            </a:r>
            <a:r>
              <a:rPr lang="tr-TR" sz="1700" b="0" i="1" dirty="0" smtClean="0">
                <a:solidFill>
                  <a:srgbClr val="585858"/>
                </a:solidFill>
                <a:effectLst/>
                <a:latin typeface="times new roman" panose="02020603050405020304" pitchFamily="18" charset="0"/>
              </a:rPr>
              <a:t>Altıkardeş</a:t>
            </a:r>
            <a:r>
              <a:rPr lang="tr-TR" sz="1700" b="0" i="0" dirty="0" smtClean="0">
                <a:solidFill>
                  <a:srgbClr val="585858"/>
                </a:solidFill>
                <a:effectLst/>
                <a:latin typeface="times new roman" panose="02020603050405020304" pitchFamily="18" charset="0"/>
              </a:rPr>
              <a:t> (yıldız kü­mesi), </a:t>
            </a:r>
            <a:r>
              <a:rPr lang="tr-TR" sz="1700" b="0" i="1" dirty="0" smtClean="0">
                <a:solidFill>
                  <a:srgbClr val="585858"/>
                </a:solidFill>
                <a:effectLst/>
                <a:latin typeface="times new roman" panose="02020603050405020304" pitchFamily="18" charset="0"/>
              </a:rPr>
              <a:t>Arıkovanı</a:t>
            </a:r>
            <a:r>
              <a:rPr lang="tr-TR" sz="1700" b="0" i="0" dirty="0" smtClean="0">
                <a:solidFill>
                  <a:srgbClr val="585858"/>
                </a:solidFill>
                <a:effectLst/>
                <a:latin typeface="times new roman" panose="02020603050405020304" pitchFamily="18" charset="0"/>
              </a:rPr>
              <a:t> (yıldız kümesi), </a:t>
            </a:r>
            <a:r>
              <a:rPr lang="tr-TR" sz="1700" b="0" i="1" dirty="0" smtClean="0">
                <a:solidFill>
                  <a:srgbClr val="585858"/>
                </a:solidFill>
                <a:effectLst/>
                <a:latin typeface="times new roman" panose="02020603050405020304" pitchFamily="18" charset="0"/>
              </a:rPr>
              <a:t>Büyükayı</a:t>
            </a:r>
            <a:r>
              <a:rPr lang="tr-TR" sz="1700" b="0" i="0" dirty="0" smtClean="0">
                <a:solidFill>
                  <a:srgbClr val="585858"/>
                </a:solidFill>
                <a:effectLst/>
                <a:latin typeface="times new roman" panose="02020603050405020304" pitchFamily="18" charset="0"/>
              </a:rPr>
              <a:t>(yıldız kümesi), </a:t>
            </a:r>
            <a:r>
              <a:rPr lang="tr-TR" sz="1700" b="0" i="1" dirty="0" smtClean="0">
                <a:solidFill>
                  <a:srgbClr val="585858"/>
                </a:solidFill>
                <a:effectLst/>
                <a:latin typeface="times new roman" panose="02020603050405020304" pitchFamily="18" charset="0"/>
              </a:rPr>
              <a:t>Demirkazık</a:t>
            </a:r>
            <a:r>
              <a:rPr lang="tr-TR" sz="1700" b="0" i="0" dirty="0" smtClean="0">
                <a:solidFill>
                  <a:srgbClr val="585858"/>
                </a:solidFill>
                <a:effectLst/>
                <a:latin typeface="times new roman" panose="02020603050405020304" pitchFamily="18" charset="0"/>
              </a:rPr>
              <a:t> (yıldız), </a:t>
            </a:r>
            <a:r>
              <a:rPr lang="tr-TR" sz="1700" b="0" i="1" dirty="0" smtClean="0">
                <a:solidFill>
                  <a:srgbClr val="585858"/>
                </a:solidFill>
                <a:effectLst/>
                <a:latin typeface="times new roman" panose="02020603050405020304" pitchFamily="18" charset="0"/>
              </a:rPr>
              <a:t>Küçükayı</a:t>
            </a:r>
            <a:r>
              <a:rPr lang="tr-TR" sz="1700" b="0" i="0" dirty="0" smtClean="0">
                <a:solidFill>
                  <a:srgbClr val="585858"/>
                </a:solidFill>
                <a:effectLst/>
                <a:latin typeface="times new roman" panose="02020603050405020304" pitchFamily="18" charset="0"/>
              </a:rPr>
              <a:t> (yıldız kü­mesi), </a:t>
            </a:r>
            <a:r>
              <a:rPr lang="tr-TR" sz="1700" b="0" i="1" dirty="0" smtClean="0">
                <a:solidFill>
                  <a:srgbClr val="585858"/>
                </a:solidFill>
                <a:effectLst/>
                <a:latin typeface="times new roman" panose="02020603050405020304" pitchFamily="18" charset="0"/>
              </a:rPr>
              <a:t>Kervankıran</a:t>
            </a:r>
            <a:r>
              <a:rPr lang="tr-TR" sz="1700" b="0" i="0" dirty="0" smtClean="0">
                <a:solidFill>
                  <a:srgbClr val="585858"/>
                </a:solidFill>
                <a:effectLst/>
                <a:latin typeface="times new roman" panose="02020603050405020304" pitchFamily="18" charset="0"/>
              </a:rPr>
              <a:t> (yıldız), </a:t>
            </a:r>
            <a:r>
              <a:rPr lang="tr-TR" sz="1700" b="0" i="1" dirty="0" smtClean="0">
                <a:solidFill>
                  <a:srgbClr val="585858"/>
                </a:solidFill>
                <a:effectLst/>
                <a:latin typeface="times new roman" panose="02020603050405020304" pitchFamily="18" charset="0"/>
              </a:rPr>
              <a:t>Samanyolu</a:t>
            </a:r>
            <a:r>
              <a:rPr lang="tr-TR" sz="1700" b="0" i="0" dirty="0" smtClean="0">
                <a:solidFill>
                  <a:srgbClr val="585858"/>
                </a:solidFill>
                <a:effectLst/>
                <a:latin typeface="times new roman" panose="02020603050405020304" pitchFamily="18" charset="0"/>
              </a:rPr>
              <a:t>(yıldız kümesi), </a:t>
            </a:r>
            <a:r>
              <a:rPr lang="tr-TR" sz="1700" b="0" i="1" dirty="0" smtClean="0">
                <a:solidFill>
                  <a:srgbClr val="585858"/>
                </a:solidFill>
                <a:effectLst/>
                <a:latin typeface="times new roman" panose="02020603050405020304" pitchFamily="18" charset="0"/>
              </a:rPr>
              <a:t>Yedikardeş</a:t>
            </a:r>
            <a:r>
              <a:rPr lang="tr-TR" sz="1700" b="0" i="0" dirty="0" smtClean="0">
                <a:solidFill>
                  <a:srgbClr val="585858"/>
                </a:solidFill>
                <a:effectLst/>
                <a:latin typeface="times new roman" panose="02020603050405020304" pitchFamily="18" charset="0"/>
              </a:rPr>
              <a:t> (yıldız kümesi) vb.</a:t>
            </a:r>
            <a:endParaRPr lang="tr-TR" sz="1700" b="0" i="0" dirty="0" smtClean="0">
              <a:solidFill>
                <a:srgbClr val="585858"/>
              </a:solidFill>
              <a:effectLst/>
              <a:latin typeface="arial" panose="020B0604020202020204" pitchFamily="34" charset="0"/>
            </a:endParaRPr>
          </a:p>
          <a:p>
            <a:pPr indent="252095">
              <a:spcBef>
                <a:spcPts val="400"/>
              </a:spcBef>
              <a:spcAft>
                <a:spcPts val="600"/>
              </a:spcAft>
            </a:pPr>
            <a:r>
              <a:rPr lang="tr-TR" sz="1700" b="1" i="0" dirty="0" smtClean="0">
                <a:solidFill>
                  <a:srgbClr val="585858"/>
                </a:solidFill>
                <a:effectLst/>
                <a:latin typeface="times new roman" panose="02020603050405020304" pitchFamily="18" charset="0"/>
              </a:rPr>
              <a:t>ğ.</a:t>
            </a:r>
            <a:r>
              <a:rPr lang="tr-TR" sz="1700" b="0" i="0" dirty="0" smtClean="0">
                <a:solidFill>
                  <a:srgbClr val="585858"/>
                </a:solidFill>
                <a:effectLst/>
                <a:latin typeface="times new roman" panose="02020603050405020304" pitchFamily="18" charset="0"/>
              </a:rPr>
              <a:t> Renk adları: </a:t>
            </a:r>
            <a:r>
              <a:rPr lang="tr-TR" sz="1700" b="0" i="1" dirty="0" smtClean="0">
                <a:solidFill>
                  <a:srgbClr val="585858"/>
                </a:solidFill>
                <a:effectLst/>
                <a:latin typeface="times new roman" panose="02020603050405020304" pitchFamily="18" charset="0"/>
              </a:rPr>
              <a:t>baklaçiçeği, balköpüğü, camgöbeği, devetüyü, fildişi, gülkurusu, kavuniçi, narçi­çeği, ördekbaşı, ördekgagası, tavşanağzı, tavşankanı, turnagözü, vapur­dumanı, vişneçürüğü, yavruağzı</a:t>
            </a:r>
            <a:r>
              <a:rPr lang="tr-TR" sz="1700" b="0" i="0" dirty="0" smtClean="0">
                <a:solidFill>
                  <a:srgbClr val="585858"/>
                </a:solidFill>
                <a:effectLst/>
                <a:latin typeface="times new roman" panose="02020603050405020304" pitchFamily="18" charset="0"/>
              </a:rPr>
              <a:t> vb.</a:t>
            </a:r>
            <a:endParaRPr lang="tr-TR" sz="1700" b="0" i="0" dirty="0" smtClean="0">
              <a:solidFill>
                <a:srgbClr val="585858"/>
              </a:solidFill>
              <a:effectLst/>
              <a:latin typeface="arial" panose="020B0604020202020204" pitchFamily="34" charset="0"/>
            </a:endParaRPr>
          </a:p>
          <a:p>
            <a:pPr indent="252095">
              <a:spcBef>
                <a:spcPts val="400"/>
              </a:spcBef>
              <a:spcAft>
                <a:spcPts val="600"/>
              </a:spcAft>
            </a:pPr>
            <a:r>
              <a:rPr lang="tr-TR" sz="1700" b="1" i="0" dirty="0" smtClean="0">
                <a:solidFill>
                  <a:srgbClr val="585858"/>
                </a:solidFill>
                <a:effectLst/>
                <a:latin typeface="times new roman" panose="02020603050405020304" pitchFamily="18" charset="0"/>
              </a:rPr>
              <a:t>h. </a:t>
            </a:r>
            <a:r>
              <a:rPr lang="tr-TR" sz="1700" b="0" i="1" dirty="0" smtClean="0">
                <a:solidFill>
                  <a:srgbClr val="585858"/>
                </a:solidFill>
                <a:effectLst/>
                <a:latin typeface="times new roman" panose="02020603050405020304" pitchFamily="18" charset="0"/>
              </a:rPr>
              <a:t>Oğlu,</a:t>
            </a:r>
            <a:r>
              <a:rPr lang="tr-TR" sz="1700" b="0" i="0" dirty="0" smtClean="0">
                <a:solidFill>
                  <a:srgbClr val="585858"/>
                </a:solidFill>
                <a:effectLst/>
                <a:latin typeface="times new roman" panose="02020603050405020304" pitchFamily="18" charset="0"/>
              </a:rPr>
              <a:t> </a:t>
            </a:r>
            <a:r>
              <a:rPr lang="tr-TR" sz="1700" b="0" i="1" dirty="0" smtClean="0">
                <a:solidFill>
                  <a:srgbClr val="585858"/>
                </a:solidFill>
                <a:effectLst/>
                <a:latin typeface="times new roman" panose="02020603050405020304" pitchFamily="18" charset="0"/>
              </a:rPr>
              <a:t>kızı</a:t>
            </a:r>
            <a:r>
              <a:rPr lang="tr-TR" sz="1700" b="0" i="0" dirty="0" smtClean="0">
                <a:solidFill>
                  <a:srgbClr val="585858"/>
                </a:solidFill>
                <a:effectLst/>
                <a:latin typeface="times new roman" panose="02020603050405020304" pitchFamily="18" charset="0"/>
              </a:rPr>
              <a:t> sözleri: </a:t>
            </a:r>
            <a:r>
              <a:rPr lang="tr-TR" sz="1700" b="0" i="1" dirty="0" smtClean="0">
                <a:solidFill>
                  <a:srgbClr val="585858"/>
                </a:solidFill>
                <a:effectLst/>
                <a:latin typeface="times new roman" panose="02020603050405020304" pitchFamily="18" charset="0"/>
              </a:rPr>
              <a:t>çapanoğlu, eloğlu, hinoğluhin, elkızı</a:t>
            </a:r>
            <a:r>
              <a:rPr lang="tr-TR" sz="1700" b="0" i="0" dirty="0" smtClean="0">
                <a:solidFill>
                  <a:srgbClr val="585858"/>
                </a:solidFill>
                <a:effectLst/>
                <a:latin typeface="times new roman" panose="02020603050405020304" pitchFamily="18" charset="0"/>
              </a:rPr>
              <a:t> vb.</a:t>
            </a:r>
            <a:endParaRPr lang="tr-TR" sz="1700" b="0" i="0" dirty="0">
              <a:solidFill>
                <a:srgbClr val="585858"/>
              </a:solidFill>
              <a:effectLst/>
              <a:latin typeface="arial" panose="020B0604020202020204" pitchFamily="34" charset="0"/>
            </a:endParaRPr>
          </a:p>
        </p:txBody>
      </p:sp>
    </p:spTree>
    <p:extLst>
      <p:ext uri="{BB962C8B-B14F-4D97-AF65-F5344CB8AC3E}">
        <p14:creationId xmlns:p14="http://schemas.microsoft.com/office/powerpoint/2010/main" val="3482441885"/>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914400" y="1267036"/>
            <a:ext cx="10007600" cy="3898503"/>
          </a:xfrm>
          <a:prstGeom prst="rect">
            <a:avLst/>
          </a:prstGeom>
        </p:spPr>
        <p:txBody>
          <a:bodyPr wrap="square">
            <a:spAutoFit/>
          </a:bodyPr>
          <a:lstStyle/>
          <a:p>
            <a:pPr indent="252095" algn="just">
              <a:spcBef>
                <a:spcPts val="400"/>
              </a:spcBef>
            </a:pPr>
            <a:r>
              <a:rPr lang="tr-TR" b="1" i="0" dirty="0" smtClean="0">
                <a:solidFill>
                  <a:srgbClr val="585858"/>
                </a:solidFill>
                <a:effectLst/>
                <a:latin typeface="times new roman" panose="02020603050405020304" pitchFamily="18" charset="0"/>
              </a:rPr>
              <a:t>4.</a:t>
            </a:r>
            <a:r>
              <a:rPr lang="tr-TR" b="0" i="0" dirty="0" smtClean="0">
                <a:solidFill>
                  <a:srgbClr val="585858"/>
                </a:solidFill>
                <a:effectLst/>
                <a:latin typeface="times new roman" panose="02020603050405020304" pitchFamily="18" charset="0"/>
              </a:rPr>
              <a:t> </a:t>
            </a:r>
            <a:r>
              <a:rPr lang="tr-TR" b="0" i="1" dirty="0" smtClean="0">
                <a:solidFill>
                  <a:srgbClr val="585858"/>
                </a:solidFill>
                <a:effectLst/>
                <a:latin typeface="times new roman" panose="02020603050405020304" pitchFamily="18" charset="0"/>
              </a:rPr>
              <a:t>-a, -e, -ı, -i, -u, -ü </a:t>
            </a:r>
            <a:r>
              <a:rPr lang="tr-TR" b="0" i="0" dirty="0" smtClean="0">
                <a:solidFill>
                  <a:srgbClr val="585858"/>
                </a:solidFill>
                <a:effectLst/>
                <a:latin typeface="times new roman" panose="02020603050405020304" pitchFamily="18" charset="0"/>
              </a:rPr>
              <a:t>zarf-fiil ekleriyle </a:t>
            </a:r>
            <a:r>
              <a:rPr lang="tr-TR" b="0" i="1" dirty="0" smtClean="0">
                <a:solidFill>
                  <a:srgbClr val="585858"/>
                </a:solidFill>
                <a:effectLst/>
                <a:latin typeface="times new roman" panose="02020603050405020304" pitchFamily="18" charset="0"/>
              </a:rPr>
              <a:t>bilmek, vermek, kalmak, durmak, gelmek </a:t>
            </a:r>
            <a:r>
              <a:rPr lang="tr-TR" b="0" i="0" dirty="0" smtClean="0">
                <a:solidFill>
                  <a:srgbClr val="585858"/>
                </a:solidFill>
                <a:effectLst/>
                <a:latin typeface="times new roman" panose="02020603050405020304" pitchFamily="18" charset="0"/>
              </a:rPr>
              <a:t>ve</a:t>
            </a:r>
            <a:r>
              <a:rPr lang="tr-TR" b="0" i="1" dirty="0" smtClean="0">
                <a:solidFill>
                  <a:srgbClr val="585858"/>
                </a:solidFill>
                <a:effectLst/>
                <a:latin typeface="times new roman" panose="02020603050405020304" pitchFamily="18" charset="0"/>
              </a:rPr>
              <a:t> </a:t>
            </a:r>
            <a:r>
              <a:rPr lang="tr-TR" b="0" i="1" dirty="0" err="1" smtClean="0">
                <a:solidFill>
                  <a:srgbClr val="585858"/>
                </a:solidFill>
                <a:effectLst/>
                <a:latin typeface="times new roman" panose="02020603050405020304" pitchFamily="18" charset="0"/>
              </a:rPr>
              <a:t>yazmak</a:t>
            </a:r>
            <a:r>
              <a:rPr lang="tr-TR" b="0" i="0" dirty="0" err="1" smtClean="0">
                <a:solidFill>
                  <a:srgbClr val="585858"/>
                </a:solidFill>
                <a:effectLst/>
                <a:latin typeface="times new roman" panose="02020603050405020304" pitchFamily="18" charset="0"/>
              </a:rPr>
              <a:t>fiilleriyle</a:t>
            </a:r>
            <a:r>
              <a:rPr lang="tr-TR" b="0" i="0" dirty="0" smtClean="0">
                <a:solidFill>
                  <a:srgbClr val="585858"/>
                </a:solidFill>
                <a:effectLst/>
                <a:latin typeface="times new roman" panose="02020603050405020304" pitchFamily="18" charset="0"/>
              </a:rPr>
              <a:t> yapılan tasvirî fiiller bitişik yazılır: </a:t>
            </a:r>
            <a:r>
              <a:rPr lang="tr-TR" b="0" i="1" dirty="0" smtClean="0">
                <a:solidFill>
                  <a:srgbClr val="585858"/>
                </a:solidFill>
                <a:effectLst/>
                <a:latin typeface="times new roman" panose="02020603050405020304" pitchFamily="18" charset="0"/>
              </a:rPr>
              <a:t>düşünebilmek, sevebilmek; alıvermek, gülüvermek; uyuyakalmak; gidedurmak, yazadurmak; çıkagelmek, süregelmek; düşeyazmak, öleyazmak</a:t>
            </a:r>
            <a:r>
              <a:rPr lang="tr-TR" b="0" i="0" dirty="0" smtClean="0">
                <a:solidFill>
                  <a:srgbClr val="585858"/>
                </a:solidFill>
                <a:effectLst/>
                <a:latin typeface="times new roman" panose="02020603050405020304" pitchFamily="18" charset="0"/>
              </a:rPr>
              <a:t> vb</a:t>
            </a:r>
            <a:r>
              <a:rPr lang="tr-TR" b="0" i="0" dirty="0" smtClean="0">
                <a:solidFill>
                  <a:srgbClr val="585858"/>
                </a:solidFill>
                <a:effectLst/>
                <a:latin typeface="times new roman" panose="02020603050405020304" pitchFamily="18" charset="0"/>
              </a:rPr>
              <a:t>.</a:t>
            </a:r>
          </a:p>
          <a:p>
            <a:pPr indent="252095" algn="just">
              <a:spcBef>
                <a:spcPts val="400"/>
              </a:spcBef>
            </a:pPr>
            <a:endParaRPr lang="tr-TR" b="0" i="0" dirty="0" smtClean="0">
              <a:solidFill>
                <a:srgbClr val="585858"/>
              </a:solidFill>
              <a:effectLst/>
              <a:latin typeface="arial" panose="020B0604020202020204" pitchFamily="34" charset="0"/>
            </a:endParaRPr>
          </a:p>
          <a:p>
            <a:pPr indent="252095" algn="just">
              <a:spcBef>
                <a:spcPts val="400"/>
              </a:spcBef>
            </a:pPr>
            <a:r>
              <a:rPr lang="tr-TR" b="1" i="0" dirty="0" smtClean="0">
                <a:solidFill>
                  <a:srgbClr val="585858"/>
                </a:solidFill>
                <a:effectLst/>
                <a:latin typeface="times new roman" panose="02020603050405020304" pitchFamily="18" charset="0"/>
              </a:rPr>
              <a:t>5. </a:t>
            </a:r>
            <a:r>
              <a:rPr lang="tr-TR" b="0" i="0" dirty="0" smtClean="0">
                <a:solidFill>
                  <a:srgbClr val="585858"/>
                </a:solidFill>
                <a:effectLst/>
                <a:latin typeface="times new roman" panose="02020603050405020304" pitchFamily="18" charset="0"/>
              </a:rPr>
              <a:t>Bir veya iki ögesi emir kipiyle kurulan kalıplaşmış birleşik keli­meler bitişik yazılır: </a:t>
            </a:r>
            <a:r>
              <a:rPr lang="tr-TR" b="0" i="1" dirty="0" smtClean="0">
                <a:solidFill>
                  <a:srgbClr val="585858"/>
                </a:solidFill>
                <a:effectLst/>
                <a:latin typeface="times new roman" panose="02020603050405020304" pitchFamily="18" charset="0"/>
              </a:rPr>
              <a:t>albeni, ateşkes, çalçene, çalyaka, dönbaba, gelberi, incitmebeni, sallabaş, sallasırt, unutmabeni; </a:t>
            </a:r>
            <a:r>
              <a:rPr lang="tr-TR" b="0" i="1" dirty="0" err="1" smtClean="0">
                <a:solidFill>
                  <a:srgbClr val="585858"/>
                </a:solidFill>
                <a:effectLst/>
                <a:latin typeface="times new roman" panose="02020603050405020304" pitchFamily="18" charset="0"/>
              </a:rPr>
              <a:t>batçık</a:t>
            </a:r>
            <a:r>
              <a:rPr lang="tr-TR" b="0" i="1" dirty="0" smtClean="0">
                <a:solidFill>
                  <a:srgbClr val="585858"/>
                </a:solidFill>
                <a:effectLst/>
                <a:latin typeface="times new roman" panose="02020603050405020304" pitchFamily="18" charset="0"/>
              </a:rPr>
              <a:t>, çekyat, geçgeç, kaçgöç, kapkaç, örtbas, seçal</a:t>
            </a:r>
            <a:r>
              <a:rPr lang="tr-TR" b="0" i="0" dirty="0" smtClean="0">
                <a:solidFill>
                  <a:srgbClr val="585858"/>
                </a:solidFill>
                <a:effectLst/>
                <a:latin typeface="times new roman" panose="02020603050405020304" pitchFamily="18" charset="0"/>
              </a:rPr>
              <a:t>, </a:t>
            </a:r>
            <a:r>
              <a:rPr lang="tr-TR" b="0" i="1" dirty="0" smtClean="0">
                <a:solidFill>
                  <a:srgbClr val="585858"/>
                </a:solidFill>
                <a:effectLst/>
                <a:latin typeface="times new roman" panose="02020603050405020304" pitchFamily="18" charset="0"/>
              </a:rPr>
              <a:t>tutkal, veryansın</a:t>
            </a:r>
            <a:r>
              <a:rPr lang="tr-TR" b="0" i="0" dirty="0" smtClean="0">
                <a:solidFill>
                  <a:srgbClr val="585858"/>
                </a:solidFill>
                <a:effectLst/>
                <a:latin typeface="times new roman" panose="02020603050405020304" pitchFamily="18" charset="0"/>
              </a:rPr>
              <a:t>, </a:t>
            </a:r>
            <a:r>
              <a:rPr lang="tr-TR" b="0" i="1" dirty="0" smtClean="0">
                <a:solidFill>
                  <a:srgbClr val="585858"/>
                </a:solidFill>
                <a:effectLst/>
                <a:latin typeface="times new roman" panose="02020603050405020304" pitchFamily="18" charset="0"/>
              </a:rPr>
              <a:t>yapboz</a:t>
            </a:r>
            <a:r>
              <a:rPr lang="tr-TR" b="0" i="0" dirty="0" smtClean="0">
                <a:solidFill>
                  <a:srgbClr val="585858"/>
                </a:solidFill>
                <a:effectLst/>
                <a:latin typeface="times new roman" panose="02020603050405020304" pitchFamily="18" charset="0"/>
              </a:rPr>
              <a:t>, </a:t>
            </a:r>
            <a:r>
              <a:rPr lang="tr-TR" b="0" i="1" dirty="0" smtClean="0">
                <a:solidFill>
                  <a:srgbClr val="585858"/>
                </a:solidFill>
                <a:effectLst/>
                <a:latin typeface="times new roman" panose="02020603050405020304" pitchFamily="18" charset="0"/>
              </a:rPr>
              <a:t>yazboz</a:t>
            </a:r>
            <a:r>
              <a:rPr lang="tr-TR" b="0" i="0" dirty="0" smtClean="0">
                <a:solidFill>
                  <a:srgbClr val="585858"/>
                </a:solidFill>
                <a:effectLst/>
                <a:latin typeface="times new roman" panose="02020603050405020304" pitchFamily="18" charset="0"/>
              </a:rPr>
              <a:t> vb</a:t>
            </a:r>
            <a:r>
              <a:rPr lang="tr-TR" b="0" i="0" dirty="0" smtClean="0">
                <a:solidFill>
                  <a:srgbClr val="585858"/>
                </a:solidFill>
                <a:effectLst/>
                <a:latin typeface="times new roman" panose="02020603050405020304" pitchFamily="18" charset="0"/>
              </a:rPr>
              <a:t>.</a:t>
            </a:r>
          </a:p>
          <a:p>
            <a:pPr indent="252095" algn="just">
              <a:spcBef>
                <a:spcPts val="400"/>
              </a:spcBef>
            </a:pPr>
            <a:endParaRPr lang="tr-TR" b="0" i="0" dirty="0" smtClean="0">
              <a:solidFill>
                <a:srgbClr val="585858"/>
              </a:solidFill>
              <a:effectLst/>
              <a:latin typeface="arial" panose="020B0604020202020204" pitchFamily="34" charset="0"/>
            </a:endParaRPr>
          </a:p>
          <a:p>
            <a:pPr indent="252095" algn="just">
              <a:spcBef>
                <a:spcPts val="400"/>
              </a:spcBef>
            </a:pPr>
            <a:r>
              <a:rPr lang="tr-TR" b="1" i="0" dirty="0" smtClean="0">
                <a:solidFill>
                  <a:srgbClr val="585858"/>
                </a:solidFill>
                <a:effectLst/>
                <a:latin typeface="times new roman" panose="02020603050405020304" pitchFamily="18" charset="0"/>
              </a:rPr>
              <a:t>6.</a:t>
            </a:r>
            <a:r>
              <a:rPr lang="tr-TR" b="0" i="0" dirty="0" smtClean="0">
                <a:solidFill>
                  <a:srgbClr val="585858"/>
                </a:solidFill>
                <a:effectLst/>
                <a:latin typeface="times new roman" panose="02020603050405020304" pitchFamily="18" charset="0"/>
              </a:rPr>
              <a:t> </a:t>
            </a:r>
            <a:r>
              <a:rPr lang="tr-TR" b="0" i="1" dirty="0" smtClean="0">
                <a:solidFill>
                  <a:srgbClr val="585858"/>
                </a:solidFill>
                <a:effectLst/>
                <a:latin typeface="times new roman" panose="02020603050405020304" pitchFamily="18" charset="0"/>
              </a:rPr>
              <a:t>-an/-en, -r/-ar/-er/-</a:t>
            </a:r>
            <a:r>
              <a:rPr lang="tr-TR" b="0" i="1" dirty="0" err="1" smtClean="0">
                <a:solidFill>
                  <a:srgbClr val="585858"/>
                </a:solidFill>
                <a:effectLst/>
                <a:latin typeface="times new roman" panose="02020603050405020304" pitchFamily="18" charset="0"/>
              </a:rPr>
              <a:t>ır</a:t>
            </a:r>
            <a:r>
              <a:rPr lang="tr-TR" b="0" i="1" dirty="0" smtClean="0">
                <a:solidFill>
                  <a:srgbClr val="585858"/>
                </a:solidFill>
                <a:effectLst/>
                <a:latin typeface="times new roman" panose="02020603050405020304" pitchFamily="18" charset="0"/>
              </a:rPr>
              <a:t>/-ir, -</a:t>
            </a:r>
            <a:r>
              <a:rPr lang="tr-TR" b="0" i="1" dirty="0" err="1" smtClean="0">
                <a:solidFill>
                  <a:srgbClr val="585858"/>
                </a:solidFill>
                <a:effectLst/>
                <a:latin typeface="times new roman" panose="02020603050405020304" pitchFamily="18" charset="0"/>
              </a:rPr>
              <a:t>maz</a:t>
            </a:r>
            <a:r>
              <a:rPr lang="tr-TR" b="0" i="1" dirty="0" smtClean="0">
                <a:solidFill>
                  <a:srgbClr val="585858"/>
                </a:solidFill>
                <a:effectLst/>
                <a:latin typeface="times new roman" panose="02020603050405020304" pitchFamily="18" charset="0"/>
              </a:rPr>
              <a:t>/-</a:t>
            </a:r>
            <a:r>
              <a:rPr lang="tr-TR" b="0" i="1" dirty="0" err="1" smtClean="0">
                <a:solidFill>
                  <a:srgbClr val="585858"/>
                </a:solidFill>
                <a:effectLst/>
                <a:latin typeface="times new roman" panose="02020603050405020304" pitchFamily="18" charset="0"/>
              </a:rPr>
              <a:t>mez</a:t>
            </a:r>
            <a:r>
              <a:rPr lang="tr-TR" b="0" i="0" dirty="0" smtClean="0">
                <a:solidFill>
                  <a:srgbClr val="585858"/>
                </a:solidFill>
                <a:effectLst/>
                <a:latin typeface="times new roman" panose="02020603050405020304" pitchFamily="18" charset="0"/>
              </a:rPr>
              <a:t> ve </a:t>
            </a:r>
            <a:r>
              <a:rPr lang="tr-TR" b="0" i="1" dirty="0" smtClean="0">
                <a:solidFill>
                  <a:srgbClr val="585858"/>
                </a:solidFill>
                <a:effectLst/>
                <a:latin typeface="times new roman" panose="02020603050405020304" pitchFamily="18" charset="0"/>
              </a:rPr>
              <a:t>-</a:t>
            </a:r>
            <a:r>
              <a:rPr lang="tr-TR" b="0" i="1" dirty="0" err="1" smtClean="0">
                <a:solidFill>
                  <a:srgbClr val="585858"/>
                </a:solidFill>
                <a:effectLst/>
                <a:latin typeface="times new roman" panose="02020603050405020304" pitchFamily="18" charset="0"/>
              </a:rPr>
              <a:t>mış</a:t>
            </a:r>
            <a:r>
              <a:rPr lang="tr-TR" b="0" i="1" dirty="0" smtClean="0">
                <a:solidFill>
                  <a:srgbClr val="585858"/>
                </a:solidFill>
                <a:effectLst/>
                <a:latin typeface="times new roman" panose="02020603050405020304" pitchFamily="18" charset="0"/>
              </a:rPr>
              <a:t>/-</a:t>
            </a:r>
            <a:r>
              <a:rPr lang="tr-TR" b="0" i="1" dirty="0" err="1" smtClean="0">
                <a:solidFill>
                  <a:srgbClr val="585858"/>
                </a:solidFill>
                <a:effectLst/>
                <a:latin typeface="times new roman" panose="02020603050405020304" pitchFamily="18" charset="0"/>
              </a:rPr>
              <a:t>miş</a:t>
            </a:r>
            <a:r>
              <a:rPr lang="tr-TR" b="0" i="0" dirty="0" smtClean="0">
                <a:solidFill>
                  <a:srgbClr val="585858"/>
                </a:solidFill>
                <a:effectLst/>
                <a:latin typeface="times new roman" panose="02020603050405020304" pitchFamily="18" charset="0"/>
              </a:rPr>
              <a:t> sıfat-fiil ekleriyle kurulan kalıplaşmış birleşik kelimeler bitişik yazılır: </a:t>
            </a:r>
            <a:r>
              <a:rPr lang="tr-TR" b="0" i="1" dirty="0" smtClean="0">
                <a:solidFill>
                  <a:srgbClr val="585858"/>
                </a:solidFill>
                <a:effectLst/>
                <a:latin typeface="times new roman" panose="02020603050405020304" pitchFamily="18" charset="0"/>
              </a:rPr>
              <a:t>alaybozan, cankurtaran, çöpçatan, dalgakıran, demirkapan, gökdelen, yelkesen; akımtoplar, altıpatlar, barışsever, basınçölçer, özezer, pürüzalır; baştanımaz, değerbilmez, etyemez, hacıyatmaz, kadirbilmez, karıncaezmez, kuşkonmaz, külyutmaz, tanrıtanımaz, varyemez;</a:t>
            </a:r>
            <a:r>
              <a:rPr lang="tr-TR" b="0" i="0" dirty="0" smtClean="0">
                <a:solidFill>
                  <a:srgbClr val="585858"/>
                </a:solidFill>
                <a:effectLst/>
                <a:latin typeface="times new roman" panose="02020603050405020304" pitchFamily="18" charset="0"/>
              </a:rPr>
              <a:t> </a:t>
            </a:r>
            <a:r>
              <a:rPr lang="tr-TR" b="0" i="1" dirty="0" smtClean="0">
                <a:solidFill>
                  <a:srgbClr val="585858"/>
                </a:solidFill>
                <a:effectLst/>
                <a:latin typeface="times new roman" panose="02020603050405020304" pitchFamily="18" charset="0"/>
              </a:rPr>
              <a:t>çokbilmiş, güngörmüş</a:t>
            </a:r>
            <a:r>
              <a:rPr lang="tr-TR" b="0" i="0" dirty="0" smtClean="0">
                <a:solidFill>
                  <a:srgbClr val="585858"/>
                </a:solidFill>
                <a:effectLst/>
                <a:latin typeface="times new roman" panose="02020603050405020304" pitchFamily="18" charset="0"/>
              </a:rPr>
              <a:t> vb</a:t>
            </a:r>
            <a:r>
              <a:rPr lang="tr-TR" b="0" i="0" dirty="0" smtClean="0">
                <a:solidFill>
                  <a:srgbClr val="585858"/>
                </a:solidFill>
                <a:effectLst/>
                <a:latin typeface="times new roman" panose="02020603050405020304" pitchFamily="18" charset="0"/>
              </a:rPr>
              <a:t>.</a:t>
            </a:r>
            <a:endParaRPr lang="tr-TR" b="0" i="0" dirty="0" smtClean="0">
              <a:solidFill>
                <a:srgbClr val="585858"/>
              </a:solidFill>
              <a:effectLst/>
              <a:latin typeface="arial" panose="020B0604020202020204" pitchFamily="34" charset="0"/>
            </a:endParaRPr>
          </a:p>
        </p:txBody>
      </p:sp>
    </p:spTree>
    <p:extLst>
      <p:ext uri="{BB962C8B-B14F-4D97-AF65-F5344CB8AC3E}">
        <p14:creationId xmlns:p14="http://schemas.microsoft.com/office/powerpoint/2010/main" val="114711284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p:cNvSpPr>
            <a:spLocks noChangeArrowheads="1"/>
          </p:cNvSpPr>
          <p:nvPr/>
        </p:nvSpPr>
        <p:spPr bwMode="auto">
          <a:xfrm>
            <a:off x="1073237" y="1221814"/>
            <a:ext cx="10131383" cy="48013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252413"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algn="just"/>
            <a:r>
              <a:rPr lang="tr-TR" altLang="tr-TR" b="1" dirty="0">
                <a:solidFill>
                  <a:srgbClr val="585858"/>
                </a:solidFill>
                <a:latin typeface="Times New Roman" panose="02020603050405020304" pitchFamily="18" charset="0"/>
                <a:cs typeface="Times New Roman" panose="02020603050405020304" pitchFamily="18" charset="0"/>
              </a:rPr>
              <a:t>c. </a:t>
            </a:r>
            <a:r>
              <a:rPr lang="tr-TR" altLang="tr-TR" dirty="0">
                <a:solidFill>
                  <a:srgbClr val="585858"/>
                </a:solidFill>
                <a:latin typeface="Times New Roman" panose="02020603050405020304" pitchFamily="18" charset="0"/>
                <a:cs typeface="Times New Roman" panose="02020603050405020304" pitchFamily="18" charset="0"/>
              </a:rPr>
              <a:t>Nesne, eşya ve alet adlarından biriyle kurulan birleşik kelimeler:</a:t>
            </a:r>
            <a:endParaRPr lang="tr-TR" altLang="tr-TR" dirty="0">
              <a:solidFill>
                <a:prstClr val="black"/>
              </a:solidFill>
            </a:endParaRPr>
          </a:p>
          <a:p>
            <a:pPr algn="just"/>
            <a:r>
              <a:rPr lang="tr-TR" altLang="tr-TR" i="1" dirty="0">
                <a:solidFill>
                  <a:srgbClr val="585858"/>
                </a:solidFill>
                <a:latin typeface="Times New Roman" panose="02020603050405020304" pitchFamily="18" charset="0"/>
                <a:cs typeface="Times New Roman" panose="02020603050405020304" pitchFamily="18" charset="0"/>
              </a:rPr>
              <a:t>alçı taşı, bileği taşı, çakmak taşı, Hacıbektaş taşı, ki­reç taşı, lüle taşı, Oltu taşı, sünger taşı, yılan taşı; buzul taş, damla taş, dikili taş, kayağan taş, yaprak taş</a:t>
            </a:r>
            <a:r>
              <a:rPr lang="tr-TR" altLang="tr-TR" dirty="0">
                <a:solidFill>
                  <a:srgbClr val="585858"/>
                </a:solidFill>
                <a:latin typeface="Times New Roman" panose="02020603050405020304" pitchFamily="18" charset="0"/>
                <a:cs typeface="Times New Roman" panose="02020603050405020304" pitchFamily="18" charset="0"/>
              </a:rPr>
              <a:t> vb.</a:t>
            </a:r>
            <a:endParaRPr lang="tr-TR" altLang="tr-TR" dirty="0">
              <a:solidFill>
                <a:prstClr val="black"/>
              </a:solidFill>
            </a:endParaRPr>
          </a:p>
          <a:p>
            <a:pPr algn="just"/>
            <a:r>
              <a:rPr lang="tr-TR" altLang="tr-TR" i="1" dirty="0" err="1">
                <a:solidFill>
                  <a:srgbClr val="585858"/>
                </a:solidFill>
                <a:latin typeface="Times New Roman" panose="02020603050405020304" pitchFamily="18" charset="0"/>
                <a:cs typeface="Times New Roman" panose="02020603050405020304" pitchFamily="18" charset="0"/>
              </a:rPr>
              <a:t>arap</a:t>
            </a:r>
            <a:r>
              <a:rPr lang="tr-TR" altLang="tr-TR" i="1" dirty="0">
                <a:solidFill>
                  <a:srgbClr val="585858"/>
                </a:solidFill>
                <a:latin typeface="Times New Roman" panose="02020603050405020304" pitchFamily="18" charset="0"/>
                <a:cs typeface="Times New Roman" panose="02020603050405020304" pitchFamily="18" charset="0"/>
              </a:rPr>
              <a:t> sabunu, el sabunu; kahve değirmeni, yel değirmeni; kahve dolabı, su dolabı; müzik odası, oturma odası; duvar saati, kol saati; duvar takvimi, masa takvimi; kriz masası, yemek masası; itfaiye aracı, kurtarma aracı; masa ör­tüsü, yatak örtüsü; el kitabı, okuma kitabı; Frenk gömleği, İngiliz anahtarı, İngiliz si­cimi; alt geçit, tüp geçit, üst geçit; çekme demir, çekme kat, dolma kalem, dönme dolap, kesme kaya, toplu iğne, vurmalı çalgılar, vurmalı sazlar, yapma çiçek</a:t>
            </a:r>
            <a:r>
              <a:rPr lang="tr-TR" altLang="tr-TR" dirty="0">
                <a:solidFill>
                  <a:srgbClr val="585858"/>
                </a:solidFill>
                <a:latin typeface="Times New Roman" panose="02020603050405020304" pitchFamily="18" charset="0"/>
                <a:cs typeface="Times New Roman" panose="02020603050405020304" pitchFamily="18" charset="0"/>
              </a:rPr>
              <a:t> vb.</a:t>
            </a:r>
            <a:endParaRPr lang="tr-TR" altLang="tr-TR" dirty="0">
              <a:solidFill>
                <a:prstClr val="black"/>
              </a:solidFill>
            </a:endParaRPr>
          </a:p>
          <a:p>
            <a:pPr algn="just"/>
            <a:r>
              <a:rPr lang="tr-TR" altLang="tr-TR" i="1" dirty="0">
                <a:solidFill>
                  <a:srgbClr val="585858"/>
                </a:solidFill>
                <a:latin typeface="Times New Roman" panose="02020603050405020304" pitchFamily="18" charset="0"/>
                <a:cs typeface="Times New Roman" panose="02020603050405020304" pitchFamily="18" charset="0"/>
              </a:rPr>
              <a:t>afyon ruhu, katran ruhu, lokman ruhu, nane ruhu, tuz ruhu</a:t>
            </a:r>
            <a:r>
              <a:rPr lang="tr-TR" altLang="tr-TR" dirty="0">
                <a:solidFill>
                  <a:srgbClr val="585858"/>
                </a:solidFill>
                <a:latin typeface="Times New Roman" panose="02020603050405020304" pitchFamily="18" charset="0"/>
                <a:cs typeface="Times New Roman" panose="02020603050405020304" pitchFamily="18" charset="0"/>
              </a:rPr>
              <a:t> vb.</a:t>
            </a:r>
            <a:endParaRPr lang="tr-TR" altLang="tr-TR" dirty="0">
              <a:solidFill>
                <a:prstClr val="black"/>
              </a:solidFill>
            </a:endParaRPr>
          </a:p>
          <a:p>
            <a:pPr algn="just"/>
            <a:r>
              <a:rPr lang="tr-TR" altLang="tr-TR" b="1" dirty="0">
                <a:solidFill>
                  <a:srgbClr val="585858"/>
                </a:solidFill>
                <a:latin typeface="Times New Roman" panose="02020603050405020304" pitchFamily="18" charset="0"/>
                <a:cs typeface="Times New Roman" panose="02020603050405020304" pitchFamily="18" charset="0"/>
              </a:rPr>
              <a:t>ç. </a:t>
            </a:r>
            <a:r>
              <a:rPr lang="tr-TR" altLang="tr-TR" dirty="0">
                <a:solidFill>
                  <a:srgbClr val="585858"/>
                </a:solidFill>
                <a:latin typeface="Times New Roman" panose="02020603050405020304" pitchFamily="18" charset="0"/>
                <a:cs typeface="Times New Roman" panose="02020603050405020304" pitchFamily="18" charset="0"/>
              </a:rPr>
              <a:t>Yol ve ulaşımla ilgili birleşik kelimeler: </a:t>
            </a:r>
            <a:r>
              <a:rPr lang="tr-TR" altLang="tr-TR" i="1" dirty="0">
                <a:solidFill>
                  <a:srgbClr val="585858"/>
                </a:solidFill>
                <a:latin typeface="Times New Roman" panose="02020603050405020304" pitchFamily="18" charset="0"/>
                <a:cs typeface="Times New Roman" panose="02020603050405020304" pitchFamily="18" charset="0"/>
              </a:rPr>
              <a:t>Arnavut kaldırımı; çevre yolu, deniz yolu, hava yolu, kara yolu, keçi yolu; köprü yol</a:t>
            </a:r>
            <a:r>
              <a:rPr lang="tr-TR" altLang="tr-TR" dirty="0">
                <a:solidFill>
                  <a:srgbClr val="585858"/>
                </a:solidFill>
                <a:latin typeface="Times New Roman" panose="02020603050405020304" pitchFamily="18" charset="0"/>
                <a:cs typeface="Times New Roman" panose="02020603050405020304" pitchFamily="18" charset="0"/>
              </a:rPr>
              <a:t> vb.</a:t>
            </a:r>
            <a:endParaRPr lang="tr-TR" altLang="tr-TR" dirty="0">
              <a:solidFill>
                <a:prstClr val="black"/>
              </a:solidFill>
            </a:endParaRPr>
          </a:p>
          <a:p>
            <a:pPr algn="just"/>
            <a:r>
              <a:rPr lang="tr-TR" altLang="tr-TR" b="1" dirty="0">
                <a:solidFill>
                  <a:srgbClr val="585858"/>
                </a:solidFill>
                <a:latin typeface="Times New Roman" panose="02020603050405020304" pitchFamily="18" charset="0"/>
                <a:cs typeface="Times New Roman" panose="02020603050405020304" pitchFamily="18" charset="0"/>
              </a:rPr>
              <a:t>d. </a:t>
            </a:r>
            <a:r>
              <a:rPr lang="tr-TR" altLang="tr-TR" dirty="0">
                <a:solidFill>
                  <a:srgbClr val="585858"/>
                </a:solidFill>
                <a:latin typeface="Times New Roman" panose="02020603050405020304" pitchFamily="18" charset="0"/>
                <a:cs typeface="Times New Roman" panose="02020603050405020304" pitchFamily="18" charset="0"/>
              </a:rPr>
              <a:t>Durum, olgu ve olay bildiren sözlerden biriyle kurulan birleşik ke­limeler: </a:t>
            </a:r>
            <a:r>
              <a:rPr lang="tr-TR" altLang="tr-TR" i="1" dirty="0">
                <a:solidFill>
                  <a:srgbClr val="585858"/>
                </a:solidFill>
                <a:latin typeface="Times New Roman" panose="02020603050405020304" pitchFamily="18" charset="0"/>
                <a:cs typeface="Times New Roman" panose="02020603050405020304" pitchFamily="18" charset="0"/>
              </a:rPr>
              <a:t>açık oturum, açık öğretim, ana dili, Ay tutulması, baş ağrısı </a:t>
            </a:r>
            <a:r>
              <a:rPr lang="tr-TR" altLang="tr-TR" dirty="0">
                <a:solidFill>
                  <a:srgbClr val="585858"/>
                </a:solidFill>
                <a:latin typeface="Times New Roman" panose="02020603050405020304" pitchFamily="18" charset="0"/>
                <a:cs typeface="Times New Roman" panose="02020603050405020304" pitchFamily="18" charset="0"/>
              </a:rPr>
              <a:t>(hastalık)</a:t>
            </a:r>
            <a:r>
              <a:rPr lang="tr-TR" altLang="tr-TR" i="1" dirty="0">
                <a:solidFill>
                  <a:srgbClr val="585858"/>
                </a:solidFill>
                <a:latin typeface="Times New Roman" panose="02020603050405020304" pitchFamily="18" charset="0"/>
                <a:cs typeface="Times New Roman" panose="02020603050405020304" pitchFamily="18" charset="0"/>
              </a:rPr>
              <a:t>, baş belası, baş dönmesi, çıkış yolu, çözüm yolu, dil birliği, din birliği, güç birliği, iş birliği, iş bölümü, madde başı, ses uyumu, yer çekimi</a:t>
            </a:r>
            <a:r>
              <a:rPr lang="tr-TR" altLang="tr-TR" dirty="0">
                <a:solidFill>
                  <a:srgbClr val="585858"/>
                </a:solidFill>
                <a:latin typeface="Times New Roman" panose="02020603050405020304" pitchFamily="18" charset="0"/>
                <a:cs typeface="Times New Roman" panose="02020603050405020304" pitchFamily="18" charset="0"/>
              </a:rPr>
              <a:t> vb.</a:t>
            </a:r>
            <a:endParaRPr lang="tr-TR" altLang="tr-TR" dirty="0">
              <a:solidFill>
                <a:prstClr val="black"/>
              </a:solidFill>
            </a:endParaRPr>
          </a:p>
          <a:p>
            <a:pPr algn="just"/>
            <a:r>
              <a:rPr lang="tr-TR" altLang="tr-TR" b="1" dirty="0">
                <a:solidFill>
                  <a:srgbClr val="585858"/>
                </a:solidFill>
                <a:latin typeface="Times New Roman" panose="02020603050405020304" pitchFamily="18" charset="0"/>
                <a:cs typeface="Times New Roman" panose="02020603050405020304" pitchFamily="18" charset="0"/>
              </a:rPr>
              <a:t>e. </a:t>
            </a:r>
            <a:r>
              <a:rPr lang="tr-TR" altLang="tr-TR" i="1" dirty="0">
                <a:solidFill>
                  <a:srgbClr val="585858"/>
                </a:solidFill>
                <a:latin typeface="Times New Roman" panose="02020603050405020304" pitchFamily="18" charset="0"/>
                <a:cs typeface="Times New Roman" panose="02020603050405020304" pitchFamily="18" charset="0"/>
              </a:rPr>
              <a:t>Bilim</a:t>
            </a:r>
            <a:r>
              <a:rPr lang="tr-TR" altLang="tr-TR" dirty="0">
                <a:solidFill>
                  <a:srgbClr val="585858"/>
                </a:solidFill>
                <a:latin typeface="Times New Roman" panose="02020603050405020304" pitchFamily="18" charset="0"/>
                <a:cs typeface="Times New Roman" panose="02020603050405020304" pitchFamily="18" charset="0"/>
              </a:rPr>
              <a:t> ve </a:t>
            </a:r>
            <a:r>
              <a:rPr lang="tr-TR" altLang="tr-TR" i="1" dirty="0">
                <a:solidFill>
                  <a:srgbClr val="585858"/>
                </a:solidFill>
                <a:latin typeface="Times New Roman" panose="02020603050405020304" pitchFamily="18" charset="0"/>
                <a:cs typeface="Times New Roman" panose="02020603050405020304" pitchFamily="18" charset="0"/>
              </a:rPr>
              <a:t>bilgi</a:t>
            </a:r>
            <a:r>
              <a:rPr lang="tr-TR" altLang="tr-TR" dirty="0">
                <a:solidFill>
                  <a:srgbClr val="585858"/>
                </a:solidFill>
                <a:latin typeface="Times New Roman" panose="02020603050405020304" pitchFamily="18" charset="0"/>
                <a:cs typeface="Times New Roman" panose="02020603050405020304" pitchFamily="18" charset="0"/>
              </a:rPr>
              <a:t> sözleriyle kurulan birleşik kelimeler:</a:t>
            </a:r>
            <a:r>
              <a:rPr lang="tr-TR" altLang="tr-TR" i="1" dirty="0">
                <a:solidFill>
                  <a:srgbClr val="585858"/>
                </a:solidFill>
                <a:latin typeface="Times New Roman" panose="02020603050405020304" pitchFamily="18" charset="0"/>
                <a:cs typeface="Times New Roman" panose="02020603050405020304" pitchFamily="18" charset="0"/>
              </a:rPr>
              <a:t> anlam bilimi, dil bilimi, edebiyat bilimi, gök bilimi, halk bilimi, ruh bilimi, toplum bilimi, toprak bilimi, yer bilimi; dil bilgisi, halk bilgisi, ses bil­gisi, şekil bilgisi</a:t>
            </a:r>
            <a:r>
              <a:rPr lang="tr-TR" altLang="tr-TR" dirty="0">
                <a:solidFill>
                  <a:srgbClr val="585858"/>
                </a:solidFill>
                <a:latin typeface="Times New Roman" panose="02020603050405020304" pitchFamily="18" charset="0"/>
                <a:cs typeface="Times New Roman" panose="02020603050405020304" pitchFamily="18" charset="0"/>
              </a:rPr>
              <a:t> vb.</a:t>
            </a:r>
            <a:endParaRPr lang="tr-TR" altLang="tr-TR" dirty="0">
              <a:solidFill>
                <a:prstClr val="black"/>
              </a:solidFill>
            </a:endParaRP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31569" y="582051"/>
            <a:ext cx="7583487" cy="639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9471724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914400" y="1022337"/>
            <a:ext cx="10007600" cy="3949799"/>
          </a:xfrm>
          <a:prstGeom prst="rect">
            <a:avLst/>
          </a:prstGeom>
        </p:spPr>
        <p:txBody>
          <a:bodyPr wrap="square">
            <a:spAutoFit/>
          </a:bodyPr>
          <a:lstStyle/>
          <a:p>
            <a:pPr indent="252095" algn="just">
              <a:spcBef>
                <a:spcPts val="400"/>
              </a:spcBef>
            </a:pPr>
            <a:r>
              <a:rPr lang="tr-TR" b="1" i="0" dirty="0" smtClean="0">
                <a:solidFill>
                  <a:srgbClr val="585858"/>
                </a:solidFill>
                <a:effectLst/>
                <a:latin typeface="times new roman" panose="02020603050405020304" pitchFamily="18" charset="0"/>
              </a:rPr>
              <a:t>7</a:t>
            </a:r>
            <a:r>
              <a:rPr lang="tr-TR" b="1" i="0" dirty="0" smtClean="0">
                <a:solidFill>
                  <a:srgbClr val="585858"/>
                </a:solidFill>
                <a:effectLst/>
                <a:latin typeface="times new roman" panose="02020603050405020304" pitchFamily="18" charset="0"/>
              </a:rPr>
              <a:t>. </a:t>
            </a:r>
            <a:r>
              <a:rPr lang="tr-TR" b="0" i="0" dirty="0" smtClean="0">
                <a:solidFill>
                  <a:srgbClr val="585858"/>
                </a:solidFill>
                <a:effectLst/>
                <a:latin typeface="times new roman" panose="02020603050405020304" pitchFamily="18" charset="0"/>
              </a:rPr>
              <a:t>İkinci kelimesi </a:t>
            </a:r>
            <a:r>
              <a:rPr lang="tr-TR" b="0" i="1" dirty="0" smtClean="0">
                <a:solidFill>
                  <a:srgbClr val="585858"/>
                </a:solidFill>
                <a:effectLst/>
                <a:latin typeface="times new roman" panose="02020603050405020304" pitchFamily="18" charset="0"/>
              </a:rPr>
              <a:t>-</a:t>
            </a:r>
            <a:r>
              <a:rPr lang="tr-TR" b="0" i="1" dirty="0" err="1" smtClean="0">
                <a:solidFill>
                  <a:srgbClr val="585858"/>
                </a:solidFill>
                <a:effectLst/>
                <a:latin typeface="times new roman" panose="02020603050405020304" pitchFamily="18" charset="0"/>
              </a:rPr>
              <a:t>dı</a:t>
            </a:r>
            <a:r>
              <a:rPr lang="tr-TR" b="0" i="1" dirty="0" smtClean="0">
                <a:solidFill>
                  <a:srgbClr val="585858"/>
                </a:solidFill>
                <a:effectLst/>
                <a:latin typeface="times new roman" panose="02020603050405020304" pitchFamily="18" charset="0"/>
              </a:rPr>
              <a:t> (-</a:t>
            </a:r>
            <a:r>
              <a:rPr lang="tr-TR" b="0" i="1" dirty="0" err="1" smtClean="0">
                <a:solidFill>
                  <a:srgbClr val="585858"/>
                </a:solidFill>
                <a:effectLst/>
                <a:latin typeface="times new roman" panose="02020603050405020304" pitchFamily="18" charset="0"/>
              </a:rPr>
              <a:t>di</a:t>
            </a:r>
            <a:r>
              <a:rPr lang="tr-TR" b="0" i="1" dirty="0" smtClean="0">
                <a:solidFill>
                  <a:srgbClr val="585858"/>
                </a:solidFill>
                <a:effectLst/>
                <a:latin typeface="times new roman" panose="02020603050405020304" pitchFamily="18" charset="0"/>
              </a:rPr>
              <a:t> / -</a:t>
            </a:r>
            <a:r>
              <a:rPr lang="tr-TR" b="0" i="1" dirty="0" err="1" smtClean="0">
                <a:solidFill>
                  <a:srgbClr val="585858"/>
                </a:solidFill>
                <a:effectLst/>
                <a:latin typeface="times new roman" panose="02020603050405020304" pitchFamily="18" charset="0"/>
              </a:rPr>
              <a:t>du</a:t>
            </a:r>
            <a:r>
              <a:rPr lang="tr-TR" b="0" i="1" dirty="0" smtClean="0">
                <a:solidFill>
                  <a:srgbClr val="585858"/>
                </a:solidFill>
                <a:effectLst/>
                <a:latin typeface="times new roman" panose="02020603050405020304" pitchFamily="18" charset="0"/>
              </a:rPr>
              <a:t> / -</a:t>
            </a:r>
            <a:r>
              <a:rPr lang="tr-TR" b="0" i="1" dirty="0" err="1" smtClean="0">
                <a:solidFill>
                  <a:srgbClr val="585858"/>
                </a:solidFill>
                <a:effectLst/>
                <a:latin typeface="times new roman" panose="02020603050405020304" pitchFamily="18" charset="0"/>
              </a:rPr>
              <a:t>dü</a:t>
            </a:r>
            <a:r>
              <a:rPr lang="tr-TR" b="0" i="1" dirty="0" smtClean="0">
                <a:solidFill>
                  <a:srgbClr val="585858"/>
                </a:solidFill>
                <a:effectLst/>
                <a:latin typeface="times new roman" panose="02020603050405020304" pitchFamily="18" charset="0"/>
              </a:rPr>
              <a:t>, -</a:t>
            </a:r>
            <a:r>
              <a:rPr lang="tr-TR" b="0" i="1" dirty="0" err="1" smtClean="0">
                <a:solidFill>
                  <a:srgbClr val="585858"/>
                </a:solidFill>
                <a:effectLst/>
                <a:latin typeface="times new roman" panose="02020603050405020304" pitchFamily="18" charset="0"/>
              </a:rPr>
              <a:t>tı</a:t>
            </a:r>
            <a:r>
              <a:rPr lang="tr-TR" b="0" i="1" dirty="0" smtClean="0">
                <a:solidFill>
                  <a:srgbClr val="585858"/>
                </a:solidFill>
                <a:effectLst/>
                <a:latin typeface="times new roman" panose="02020603050405020304" pitchFamily="18" charset="0"/>
              </a:rPr>
              <a:t> / -ti / -tu / -</a:t>
            </a:r>
            <a:r>
              <a:rPr lang="tr-TR" b="0" i="1" dirty="0" err="1" smtClean="0">
                <a:solidFill>
                  <a:srgbClr val="585858"/>
                </a:solidFill>
                <a:effectLst/>
                <a:latin typeface="times new roman" panose="02020603050405020304" pitchFamily="18" charset="0"/>
              </a:rPr>
              <a:t>tü</a:t>
            </a:r>
            <a:r>
              <a:rPr lang="tr-TR" b="0" i="1" dirty="0" smtClean="0">
                <a:solidFill>
                  <a:srgbClr val="585858"/>
                </a:solidFill>
                <a:effectLst/>
                <a:latin typeface="times new roman" panose="02020603050405020304" pitchFamily="18" charset="0"/>
              </a:rPr>
              <a:t>)</a:t>
            </a:r>
            <a:r>
              <a:rPr lang="tr-TR" b="0" i="0" dirty="0" smtClean="0">
                <a:solidFill>
                  <a:srgbClr val="585858"/>
                </a:solidFill>
                <a:effectLst/>
                <a:latin typeface="times new roman" panose="02020603050405020304" pitchFamily="18" charset="0"/>
              </a:rPr>
              <a:t> kalıplaşmış belirli geçmiş zaman ekleriyle kurulan birleşik kelimeler bitişik yazılır: </a:t>
            </a:r>
            <a:r>
              <a:rPr lang="tr-TR" b="0" i="1" dirty="0" smtClean="0">
                <a:solidFill>
                  <a:srgbClr val="585858"/>
                </a:solidFill>
                <a:effectLst/>
                <a:latin typeface="times new roman" panose="02020603050405020304" pitchFamily="18" charset="0"/>
              </a:rPr>
              <a:t>albastı, ciğerdeldi, çıtkırıldım, dalbastı, fırdöndü, gecekondu, gündöndü, hünkârbeğendi, imambayıldı, karyağdı, külbastı, mirasyedi, papazkaçtı, serdengeçti, şıpsevdi, zıpçıktı</a:t>
            </a:r>
            <a:r>
              <a:rPr lang="tr-TR" b="0" i="0" dirty="0" smtClean="0">
                <a:solidFill>
                  <a:srgbClr val="585858"/>
                </a:solidFill>
                <a:effectLst/>
                <a:latin typeface="times new roman" panose="02020603050405020304" pitchFamily="18" charset="0"/>
              </a:rPr>
              <a:t> vb</a:t>
            </a:r>
            <a:r>
              <a:rPr lang="tr-TR" b="0" i="0" dirty="0" smtClean="0">
                <a:solidFill>
                  <a:srgbClr val="585858"/>
                </a:solidFill>
                <a:effectLst/>
                <a:latin typeface="times new roman" panose="02020603050405020304" pitchFamily="18" charset="0"/>
              </a:rPr>
              <a:t>.</a:t>
            </a:r>
          </a:p>
          <a:p>
            <a:pPr indent="252095" algn="just">
              <a:spcBef>
                <a:spcPts val="400"/>
              </a:spcBef>
            </a:pPr>
            <a:endParaRPr lang="tr-TR" b="0" i="0" dirty="0" smtClean="0">
              <a:solidFill>
                <a:srgbClr val="585858"/>
              </a:solidFill>
              <a:effectLst/>
              <a:latin typeface="arial" panose="020B0604020202020204" pitchFamily="34" charset="0"/>
            </a:endParaRPr>
          </a:p>
          <a:p>
            <a:pPr indent="252095" algn="just">
              <a:spcBef>
                <a:spcPts val="400"/>
              </a:spcBef>
            </a:pPr>
            <a:r>
              <a:rPr lang="tr-TR" b="1" i="0" dirty="0" smtClean="0">
                <a:solidFill>
                  <a:srgbClr val="585858"/>
                </a:solidFill>
                <a:effectLst/>
                <a:latin typeface="times new roman" panose="02020603050405020304" pitchFamily="18" charset="0"/>
              </a:rPr>
              <a:t>8. </a:t>
            </a:r>
            <a:r>
              <a:rPr lang="tr-TR" b="0" i="0" dirty="0" smtClean="0">
                <a:solidFill>
                  <a:srgbClr val="585858"/>
                </a:solidFill>
                <a:effectLst/>
                <a:latin typeface="times new roman" panose="02020603050405020304" pitchFamily="18" charset="0"/>
              </a:rPr>
              <a:t>Her iki kelimesi de </a:t>
            </a:r>
            <a:r>
              <a:rPr lang="tr-TR" b="0" i="1" dirty="0" smtClean="0">
                <a:solidFill>
                  <a:srgbClr val="585858"/>
                </a:solidFill>
                <a:effectLst/>
                <a:latin typeface="times new roman" panose="02020603050405020304" pitchFamily="18" charset="0"/>
              </a:rPr>
              <a:t>-</a:t>
            </a:r>
            <a:r>
              <a:rPr lang="tr-TR" b="0" i="1" dirty="0" err="1" smtClean="0">
                <a:solidFill>
                  <a:srgbClr val="585858"/>
                </a:solidFill>
                <a:effectLst/>
                <a:latin typeface="times new roman" panose="02020603050405020304" pitchFamily="18" charset="0"/>
              </a:rPr>
              <a:t>dı</a:t>
            </a:r>
            <a:r>
              <a:rPr lang="tr-TR" b="0" i="1" dirty="0" smtClean="0">
                <a:solidFill>
                  <a:srgbClr val="585858"/>
                </a:solidFill>
                <a:effectLst/>
                <a:latin typeface="times new roman" panose="02020603050405020304" pitchFamily="18" charset="0"/>
              </a:rPr>
              <a:t> (-</a:t>
            </a:r>
            <a:r>
              <a:rPr lang="tr-TR" b="0" i="1" dirty="0" err="1" smtClean="0">
                <a:solidFill>
                  <a:srgbClr val="585858"/>
                </a:solidFill>
                <a:effectLst/>
                <a:latin typeface="times new roman" panose="02020603050405020304" pitchFamily="18" charset="0"/>
              </a:rPr>
              <a:t>di</a:t>
            </a:r>
            <a:r>
              <a:rPr lang="tr-TR" b="0" i="1" dirty="0" smtClean="0">
                <a:solidFill>
                  <a:srgbClr val="585858"/>
                </a:solidFill>
                <a:effectLst/>
                <a:latin typeface="times new roman" panose="02020603050405020304" pitchFamily="18" charset="0"/>
              </a:rPr>
              <a:t> / -</a:t>
            </a:r>
            <a:r>
              <a:rPr lang="tr-TR" b="0" i="1" dirty="0" err="1" smtClean="0">
                <a:solidFill>
                  <a:srgbClr val="585858"/>
                </a:solidFill>
                <a:effectLst/>
                <a:latin typeface="times new roman" panose="02020603050405020304" pitchFamily="18" charset="0"/>
              </a:rPr>
              <a:t>du</a:t>
            </a:r>
            <a:r>
              <a:rPr lang="tr-TR" b="0" i="1" dirty="0" smtClean="0">
                <a:solidFill>
                  <a:srgbClr val="585858"/>
                </a:solidFill>
                <a:effectLst/>
                <a:latin typeface="times new roman" panose="02020603050405020304" pitchFamily="18" charset="0"/>
              </a:rPr>
              <a:t> / -</a:t>
            </a:r>
            <a:r>
              <a:rPr lang="tr-TR" b="0" i="1" dirty="0" err="1" smtClean="0">
                <a:solidFill>
                  <a:srgbClr val="585858"/>
                </a:solidFill>
                <a:effectLst/>
                <a:latin typeface="times new roman" panose="02020603050405020304" pitchFamily="18" charset="0"/>
              </a:rPr>
              <a:t>dü</a:t>
            </a:r>
            <a:r>
              <a:rPr lang="tr-TR" b="0" i="1" dirty="0" smtClean="0">
                <a:solidFill>
                  <a:srgbClr val="585858"/>
                </a:solidFill>
                <a:effectLst/>
                <a:latin typeface="times new roman" panose="02020603050405020304" pitchFamily="18" charset="0"/>
              </a:rPr>
              <a:t>, -</a:t>
            </a:r>
            <a:r>
              <a:rPr lang="tr-TR" b="0" i="1" dirty="0" err="1" smtClean="0">
                <a:solidFill>
                  <a:srgbClr val="585858"/>
                </a:solidFill>
                <a:effectLst/>
                <a:latin typeface="times new roman" panose="02020603050405020304" pitchFamily="18" charset="0"/>
              </a:rPr>
              <a:t>tı</a:t>
            </a:r>
            <a:r>
              <a:rPr lang="tr-TR" b="0" i="1" dirty="0" smtClean="0">
                <a:solidFill>
                  <a:srgbClr val="585858"/>
                </a:solidFill>
                <a:effectLst/>
                <a:latin typeface="times new roman" panose="02020603050405020304" pitchFamily="18" charset="0"/>
              </a:rPr>
              <a:t> / -ti / -tu / -</a:t>
            </a:r>
            <a:r>
              <a:rPr lang="tr-TR" b="0" i="1" dirty="0" err="1" smtClean="0">
                <a:solidFill>
                  <a:srgbClr val="585858"/>
                </a:solidFill>
                <a:effectLst/>
                <a:latin typeface="times new roman" panose="02020603050405020304" pitchFamily="18" charset="0"/>
              </a:rPr>
              <a:t>tü</a:t>
            </a:r>
            <a:r>
              <a:rPr lang="tr-TR" b="0" i="1" dirty="0" smtClean="0">
                <a:solidFill>
                  <a:srgbClr val="585858"/>
                </a:solidFill>
                <a:effectLst/>
                <a:latin typeface="times new roman" panose="02020603050405020304" pitchFamily="18" charset="0"/>
              </a:rPr>
              <a:t>)</a:t>
            </a:r>
            <a:r>
              <a:rPr lang="tr-TR" b="0" i="0" dirty="0" smtClean="0">
                <a:solidFill>
                  <a:srgbClr val="585858"/>
                </a:solidFill>
                <a:effectLst/>
                <a:latin typeface="times new roman" panose="02020603050405020304" pitchFamily="18" charset="0"/>
              </a:rPr>
              <a:t> belirli geçmiş zaman veya</a:t>
            </a:r>
            <a:r>
              <a:rPr lang="tr-TR" b="0" i="1" dirty="0" smtClean="0">
                <a:solidFill>
                  <a:srgbClr val="585858"/>
                </a:solidFill>
                <a:effectLst/>
                <a:latin typeface="times new roman" panose="02020603050405020304" pitchFamily="18" charset="0"/>
              </a:rPr>
              <a:t> -r /-ar /-er </a:t>
            </a:r>
            <a:r>
              <a:rPr lang="tr-TR" b="0" i="0" dirty="0" smtClean="0">
                <a:solidFill>
                  <a:srgbClr val="585858"/>
                </a:solidFill>
                <a:effectLst/>
                <a:latin typeface="times new roman" panose="02020603050405020304" pitchFamily="18" charset="0"/>
              </a:rPr>
              <a:t>geniş zaman eklerini almış ve kalıplaşmış bulunan birleşik kelimeler bitişik yazı­lır: </a:t>
            </a:r>
            <a:r>
              <a:rPr lang="tr-TR" b="0" i="1" dirty="0" smtClean="0">
                <a:solidFill>
                  <a:srgbClr val="585858"/>
                </a:solidFill>
                <a:effectLst/>
                <a:latin typeface="times new roman" panose="02020603050405020304" pitchFamily="18" charset="0"/>
              </a:rPr>
              <a:t>dedikodu, kaptıkaçtı, oldubitti, uçtuuçtu</a:t>
            </a:r>
            <a:r>
              <a:rPr lang="tr-TR" b="0" i="0" dirty="0" smtClean="0">
                <a:solidFill>
                  <a:srgbClr val="585858"/>
                </a:solidFill>
                <a:effectLst/>
                <a:latin typeface="times new roman" panose="02020603050405020304" pitchFamily="18" charset="0"/>
              </a:rPr>
              <a:t>; </a:t>
            </a:r>
            <a:r>
              <a:rPr lang="tr-TR" b="0" i="1" dirty="0" smtClean="0">
                <a:solidFill>
                  <a:srgbClr val="585858"/>
                </a:solidFill>
                <a:effectLst/>
                <a:latin typeface="times new roman" panose="02020603050405020304" pitchFamily="18" charset="0"/>
              </a:rPr>
              <a:t>biçerbağlar, biçerdö­ver, göçerkonar, kazaratar, konargöçer, okuryazar, uyurgezer, yanardö­ner, yüzergezer</a:t>
            </a:r>
            <a:r>
              <a:rPr lang="tr-TR" b="0" i="0" dirty="0" smtClean="0">
                <a:solidFill>
                  <a:srgbClr val="585858"/>
                </a:solidFill>
                <a:effectLst/>
                <a:latin typeface="times new roman" panose="02020603050405020304" pitchFamily="18" charset="0"/>
              </a:rPr>
              <a:t> vb.</a:t>
            </a:r>
            <a:endParaRPr lang="tr-TR" b="0" i="0" dirty="0" smtClean="0">
              <a:solidFill>
                <a:srgbClr val="585858"/>
              </a:solidFill>
              <a:effectLst/>
              <a:latin typeface="arial" panose="020B0604020202020204" pitchFamily="34" charset="0"/>
            </a:endParaRPr>
          </a:p>
          <a:p>
            <a:pPr indent="252095" algn="just">
              <a:spcBef>
                <a:spcPts val="400"/>
              </a:spcBef>
            </a:pPr>
            <a:r>
              <a:rPr lang="tr-TR" b="0" i="0" dirty="0" smtClean="0">
                <a:solidFill>
                  <a:srgbClr val="585858"/>
                </a:solidFill>
                <a:effectLst/>
                <a:latin typeface="times new roman" panose="02020603050405020304" pitchFamily="18" charset="0"/>
              </a:rPr>
              <a:t>Aynı yapıda olan </a:t>
            </a:r>
            <a:r>
              <a:rPr lang="tr-TR" b="0" i="1" dirty="0" smtClean="0">
                <a:solidFill>
                  <a:srgbClr val="585858"/>
                </a:solidFill>
                <a:effectLst/>
                <a:latin typeface="times new roman" panose="02020603050405020304" pitchFamily="18" charset="0"/>
              </a:rPr>
              <a:t>çakaralmaz</a:t>
            </a:r>
            <a:r>
              <a:rPr lang="tr-TR" b="0" i="0" dirty="0" smtClean="0">
                <a:solidFill>
                  <a:srgbClr val="585858"/>
                </a:solidFill>
                <a:effectLst/>
                <a:latin typeface="times new roman" panose="02020603050405020304" pitchFamily="18" charset="0"/>
              </a:rPr>
              <a:t> kelimesi de bitişik yazılır</a:t>
            </a:r>
            <a:r>
              <a:rPr lang="tr-TR" b="0" i="0" dirty="0" smtClean="0">
                <a:solidFill>
                  <a:srgbClr val="585858"/>
                </a:solidFill>
                <a:effectLst/>
                <a:latin typeface="times new roman" panose="02020603050405020304" pitchFamily="18" charset="0"/>
              </a:rPr>
              <a:t>.</a:t>
            </a:r>
          </a:p>
          <a:p>
            <a:pPr indent="252095" algn="just">
              <a:spcBef>
                <a:spcPts val="400"/>
              </a:spcBef>
            </a:pPr>
            <a:endParaRPr lang="tr-TR" b="0" i="0" dirty="0" smtClean="0">
              <a:solidFill>
                <a:srgbClr val="585858"/>
              </a:solidFill>
              <a:effectLst/>
              <a:latin typeface="arial" panose="020B0604020202020204" pitchFamily="34" charset="0"/>
            </a:endParaRPr>
          </a:p>
          <a:p>
            <a:pPr indent="252095" algn="just">
              <a:spcBef>
                <a:spcPts val="400"/>
              </a:spcBef>
            </a:pPr>
            <a:r>
              <a:rPr lang="tr-TR" b="1" i="0" dirty="0" smtClean="0">
                <a:solidFill>
                  <a:srgbClr val="585858"/>
                </a:solidFill>
                <a:effectLst/>
                <a:latin typeface="times new roman" panose="02020603050405020304" pitchFamily="18" charset="0"/>
              </a:rPr>
              <a:t>9. </a:t>
            </a:r>
            <a:r>
              <a:rPr lang="tr-TR" b="0" i="0" dirty="0" smtClean="0">
                <a:solidFill>
                  <a:srgbClr val="585858"/>
                </a:solidFill>
                <a:effectLst/>
                <a:latin typeface="times new roman" panose="02020603050405020304" pitchFamily="18" charset="0"/>
              </a:rPr>
              <a:t>Somut olarak yer bildirmeyen </a:t>
            </a:r>
            <a:r>
              <a:rPr lang="tr-TR" b="0" i="1" dirty="0" smtClean="0">
                <a:solidFill>
                  <a:srgbClr val="585858"/>
                </a:solidFill>
                <a:effectLst/>
                <a:latin typeface="times new roman" panose="02020603050405020304" pitchFamily="18" charset="0"/>
              </a:rPr>
              <a:t>alt, üst</a:t>
            </a:r>
            <a:r>
              <a:rPr lang="tr-TR" b="0" i="0" dirty="0" smtClean="0">
                <a:solidFill>
                  <a:srgbClr val="585858"/>
                </a:solidFill>
                <a:effectLst/>
                <a:latin typeface="times new roman" panose="02020603050405020304" pitchFamily="18" charset="0"/>
              </a:rPr>
              <a:t> ve </a:t>
            </a:r>
            <a:r>
              <a:rPr lang="tr-TR" b="0" i="1" dirty="0" smtClean="0">
                <a:solidFill>
                  <a:srgbClr val="585858"/>
                </a:solidFill>
                <a:effectLst/>
                <a:latin typeface="times new roman" panose="02020603050405020304" pitchFamily="18" charset="0"/>
              </a:rPr>
              <a:t>üzeri</a:t>
            </a:r>
            <a:r>
              <a:rPr lang="tr-TR" b="0" i="0" dirty="0" smtClean="0">
                <a:solidFill>
                  <a:srgbClr val="585858"/>
                </a:solidFill>
                <a:effectLst/>
                <a:latin typeface="times new roman" panose="02020603050405020304" pitchFamily="18" charset="0"/>
              </a:rPr>
              <a:t> sözlerinin sona getirilmesiyle kurulan birleşik kelimeler bitişik yazılır: </a:t>
            </a:r>
            <a:r>
              <a:rPr lang="tr-TR" b="0" i="1" dirty="0" smtClean="0">
                <a:solidFill>
                  <a:srgbClr val="585858"/>
                </a:solidFill>
                <a:effectLst/>
                <a:latin typeface="times new roman" panose="02020603050405020304" pitchFamily="18" charset="0"/>
              </a:rPr>
              <a:t>ayakaltı, bilinçaltı, gözaltı </a:t>
            </a:r>
            <a:r>
              <a:rPr lang="tr-TR" b="0" i="0" dirty="0" smtClean="0">
                <a:solidFill>
                  <a:srgbClr val="585858"/>
                </a:solidFill>
                <a:effectLst/>
                <a:latin typeface="times new roman" panose="02020603050405020304" pitchFamily="18" charset="0"/>
              </a:rPr>
              <a:t>(gözetim)</a:t>
            </a:r>
            <a:r>
              <a:rPr lang="tr-TR" b="0" i="1" dirty="0" smtClean="0">
                <a:solidFill>
                  <a:srgbClr val="585858"/>
                </a:solidFill>
                <a:effectLst/>
                <a:latin typeface="times new roman" panose="02020603050405020304" pitchFamily="18" charset="0"/>
              </a:rPr>
              <a:t>, şuuraltı; akşamüstü, ayaküstü, </a:t>
            </a:r>
            <a:r>
              <a:rPr lang="tr-TR" b="0" i="1" dirty="0" err="1" smtClean="0">
                <a:solidFill>
                  <a:srgbClr val="585858"/>
                </a:solidFill>
                <a:effectLst/>
                <a:latin typeface="times new roman" panose="02020603050405020304" pitchFamily="18" charset="0"/>
              </a:rPr>
              <a:t>bayra­müstü</a:t>
            </a:r>
            <a:r>
              <a:rPr lang="tr-TR" b="0" i="1" dirty="0" smtClean="0">
                <a:solidFill>
                  <a:srgbClr val="585858"/>
                </a:solidFill>
                <a:effectLst/>
                <a:latin typeface="times new roman" panose="02020603050405020304" pitchFamily="18" charset="0"/>
              </a:rPr>
              <a:t>, gerçeküstü, ikindiüstü, olağanüstü, öğleüstü, öğleüzeri, suçüstü, yüzüstü; akşamüzeri,</a:t>
            </a:r>
            <a:r>
              <a:rPr lang="tr-TR" b="0" i="0" dirty="0" smtClean="0">
                <a:solidFill>
                  <a:srgbClr val="585858"/>
                </a:solidFill>
                <a:effectLst/>
                <a:latin typeface="times new roman" panose="02020603050405020304" pitchFamily="18" charset="0"/>
              </a:rPr>
              <a:t> </a:t>
            </a:r>
            <a:r>
              <a:rPr lang="tr-TR" b="0" i="1" dirty="0" smtClean="0">
                <a:solidFill>
                  <a:srgbClr val="585858"/>
                </a:solidFill>
                <a:effectLst/>
                <a:latin typeface="times new roman" panose="02020603050405020304" pitchFamily="18" charset="0"/>
              </a:rPr>
              <a:t>ayaküzeri</a:t>
            </a:r>
            <a:r>
              <a:rPr lang="tr-TR" b="0" i="0" dirty="0" smtClean="0">
                <a:solidFill>
                  <a:srgbClr val="585858"/>
                </a:solidFill>
                <a:effectLst/>
                <a:latin typeface="times new roman" panose="02020603050405020304" pitchFamily="18" charset="0"/>
              </a:rPr>
              <a:t> vb.</a:t>
            </a:r>
            <a:endParaRPr lang="tr-TR" b="0" i="0" dirty="0">
              <a:solidFill>
                <a:srgbClr val="585858"/>
              </a:solidFill>
              <a:effectLst/>
              <a:latin typeface="arial" panose="020B0604020202020204" pitchFamily="34" charset="0"/>
            </a:endParaRPr>
          </a:p>
        </p:txBody>
      </p:sp>
    </p:spTree>
    <p:extLst>
      <p:ext uri="{BB962C8B-B14F-4D97-AF65-F5344CB8AC3E}">
        <p14:creationId xmlns:p14="http://schemas.microsoft.com/office/powerpoint/2010/main" val="2335738956"/>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1092199" y="1186580"/>
            <a:ext cx="10048025" cy="4175502"/>
          </a:xfrm>
          <a:prstGeom prst="rect">
            <a:avLst/>
          </a:prstGeom>
        </p:spPr>
        <p:txBody>
          <a:bodyPr wrap="square">
            <a:spAutoFit/>
          </a:bodyPr>
          <a:lstStyle/>
          <a:p>
            <a:pPr indent="252095" algn="just">
              <a:spcBef>
                <a:spcPts val="400"/>
              </a:spcBef>
            </a:pPr>
            <a:r>
              <a:rPr lang="tr-TR" b="1" i="0" dirty="0" smtClean="0">
                <a:solidFill>
                  <a:srgbClr val="585858"/>
                </a:solidFill>
                <a:effectLst/>
                <a:latin typeface="times new roman" panose="02020603050405020304" pitchFamily="18" charset="0"/>
              </a:rPr>
              <a:t>10. </a:t>
            </a:r>
            <a:r>
              <a:rPr lang="tr-TR" b="0" i="0" dirty="0" smtClean="0">
                <a:solidFill>
                  <a:srgbClr val="585858"/>
                </a:solidFill>
                <a:effectLst/>
                <a:latin typeface="times new roman" panose="02020603050405020304" pitchFamily="18" charset="0"/>
              </a:rPr>
              <a:t>İki veya daha çok kelimenin birleşmesinden oluşmuş kişi adları, soyadları ve lakaplar bitişik yazılır: </a:t>
            </a:r>
            <a:r>
              <a:rPr lang="tr-TR" b="0" i="1" dirty="0" smtClean="0">
                <a:solidFill>
                  <a:srgbClr val="585858"/>
                </a:solidFill>
                <a:effectLst/>
                <a:latin typeface="times new roman" panose="02020603050405020304" pitchFamily="18" charset="0"/>
              </a:rPr>
              <a:t>Alper, Birol, Gülnihal, Gülseren, Şenol, Varol; Abasıyanık, Adıvar, Atatürk, Gökalp, Güntekin, İnönü, Karaosmanoğlu, Tanpınar, Yurdakul; </a:t>
            </a:r>
            <a:r>
              <a:rPr lang="tr-TR" b="0" i="1" dirty="0" err="1" smtClean="0">
                <a:solidFill>
                  <a:srgbClr val="585858"/>
                </a:solidFill>
                <a:effectLst/>
                <a:latin typeface="times new roman" panose="02020603050405020304" pitchFamily="18" charset="0"/>
              </a:rPr>
              <a:t>Boynueğri</a:t>
            </a:r>
            <a:r>
              <a:rPr lang="tr-TR" b="0" i="1" dirty="0" smtClean="0">
                <a:solidFill>
                  <a:srgbClr val="585858"/>
                </a:solidFill>
                <a:effectLst/>
                <a:latin typeface="times new roman" panose="02020603050405020304" pitchFamily="18" charset="0"/>
              </a:rPr>
              <a:t> Mehmet Paşa, </a:t>
            </a:r>
            <a:r>
              <a:rPr lang="tr-TR" b="0" i="1" dirty="0" err="1" smtClean="0">
                <a:solidFill>
                  <a:srgbClr val="585858"/>
                </a:solidFill>
                <a:effectLst/>
                <a:latin typeface="times new roman" panose="02020603050405020304" pitchFamily="18" charset="0"/>
              </a:rPr>
              <a:t>Tepedelenli</a:t>
            </a:r>
            <a:r>
              <a:rPr lang="tr-TR" b="0" i="1" dirty="0" smtClean="0">
                <a:solidFill>
                  <a:srgbClr val="585858"/>
                </a:solidFill>
                <a:effectLst/>
                <a:latin typeface="times new roman" panose="02020603050405020304" pitchFamily="18" charset="0"/>
              </a:rPr>
              <a:t> Ali Paşa, </a:t>
            </a:r>
            <a:r>
              <a:rPr lang="tr-TR" b="0" i="1" dirty="0" err="1" smtClean="0">
                <a:solidFill>
                  <a:srgbClr val="585858"/>
                </a:solidFill>
                <a:effectLst/>
                <a:latin typeface="times new roman" panose="02020603050405020304" pitchFamily="18" charset="0"/>
              </a:rPr>
              <a:t>Yirmisekiz</a:t>
            </a:r>
            <a:r>
              <a:rPr lang="tr-TR" b="0" i="1" dirty="0" smtClean="0">
                <a:solidFill>
                  <a:srgbClr val="585858"/>
                </a:solidFill>
                <a:effectLst/>
                <a:latin typeface="times new roman" panose="02020603050405020304" pitchFamily="18" charset="0"/>
              </a:rPr>
              <a:t> Çelebi Mehmet, </a:t>
            </a:r>
            <a:r>
              <a:rPr lang="tr-TR" b="0" i="1" dirty="0" err="1" smtClean="0">
                <a:solidFill>
                  <a:srgbClr val="585858"/>
                </a:solidFill>
                <a:effectLst/>
                <a:latin typeface="times new roman" panose="02020603050405020304" pitchFamily="18" charset="0"/>
              </a:rPr>
              <a:t>Yedisekiz</a:t>
            </a:r>
            <a:r>
              <a:rPr lang="tr-TR" b="0" i="1" dirty="0" smtClean="0">
                <a:solidFill>
                  <a:srgbClr val="585858"/>
                </a:solidFill>
                <a:effectLst/>
                <a:latin typeface="times new roman" panose="02020603050405020304" pitchFamily="18" charset="0"/>
              </a:rPr>
              <a:t> Hasan Paşa</a:t>
            </a:r>
            <a:r>
              <a:rPr lang="tr-TR" b="0" i="0" dirty="0" smtClean="0">
                <a:solidFill>
                  <a:srgbClr val="585858"/>
                </a:solidFill>
                <a:effectLst/>
                <a:latin typeface="times new roman" panose="02020603050405020304" pitchFamily="18" charset="0"/>
              </a:rPr>
              <a:t> vb.</a:t>
            </a:r>
            <a:endParaRPr lang="tr-TR" b="0" i="0" dirty="0" smtClean="0">
              <a:solidFill>
                <a:srgbClr val="585858"/>
              </a:solidFill>
              <a:effectLst/>
              <a:latin typeface="arial" panose="020B0604020202020204" pitchFamily="34" charset="0"/>
            </a:endParaRPr>
          </a:p>
          <a:p>
            <a:pPr indent="252095" algn="just">
              <a:spcBef>
                <a:spcPts val="400"/>
              </a:spcBef>
            </a:pPr>
            <a:r>
              <a:rPr lang="tr-TR" b="1" i="0" dirty="0" smtClean="0">
                <a:solidFill>
                  <a:srgbClr val="585858"/>
                </a:solidFill>
                <a:effectLst/>
                <a:latin typeface="times new roman" panose="02020603050405020304" pitchFamily="18" charset="0"/>
              </a:rPr>
              <a:t>11. </a:t>
            </a:r>
            <a:r>
              <a:rPr lang="tr-TR" b="0" i="0" dirty="0" smtClean="0">
                <a:solidFill>
                  <a:srgbClr val="585858"/>
                </a:solidFill>
                <a:effectLst/>
                <a:latin typeface="times new roman" panose="02020603050405020304" pitchFamily="18" charset="0"/>
              </a:rPr>
              <a:t>İki veya daha çok kelimeden oluşmuş il, ilçe, semt vb. yer adları bitişik yazılır: </a:t>
            </a:r>
            <a:r>
              <a:rPr lang="tr-TR" b="0" i="1" dirty="0" smtClean="0">
                <a:solidFill>
                  <a:srgbClr val="585858"/>
                </a:solidFill>
                <a:effectLst/>
                <a:latin typeface="times new roman" panose="02020603050405020304" pitchFamily="18" charset="0"/>
              </a:rPr>
              <a:t>Çanakkale, Gümüşhane; Acıpayam, Pınarbaşı, Şebinkarahisar; Beşiktaş, Kabataş</a:t>
            </a:r>
            <a:r>
              <a:rPr lang="tr-TR" b="0" i="0" dirty="0" smtClean="0">
                <a:solidFill>
                  <a:srgbClr val="585858"/>
                </a:solidFill>
                <a:effectLst/>
                <a:latin typeface="times new roman" panose="02020603050405020304" pitchFamily="18" charset="0"/>
              </a:rPr>
              <a:t> vb.</a:t>
            </a:r>
            <a:endParaRPr lang="tr-TR" b="0" i="0" dirty="0" smtClean="0">
              <a:solidFill>
                <a:srgbClr val="585858"/>
              </a:solidFill>
              <a:effectLst/>
              <a:latin typeface="arial" panose="020B0604020202020204" pitchFamily="34" charset="0"/>
            </a:endParaRPr>
          </a:p>
          <a:p>
            <a:pPr indent="252095" algn="just">
              <a:spcBef>
                <a:spcPts val="400"/>
              </a:spcBef>
            </a:pPr>
            <a:r>
              <a:rPr lang="tr-TR" b="0" i="1" dirty="0" smtClean="0">
                <a:solidFill>
                  <a:srgbClr val="585858"/>
                </a:solidFill>
                <a:effectLst/>
                <a:latin typeface="times new roman" panose="02020603050405020304" pitchFamily="18" charset="0"/>
              </a:rPr>
              <a:t>Şehir, köy, mahalle, dağ, tepe, deniz, göl, ırmak, su, çay</a:t>
            </a:r>
            <a:r>
              <a:rPr lang="tr-TR" b="0" i="0" dirty="0" smtClean="0">
                <a:solidFill>
                  <a:srgbClr val="585858"/>
                </a:solidFill>
                <a:effectLst/>
                <a:latin typeface="times new roman" panose="02020603050405020304" pitchFamily="18" charset="0"/>
              </a:rPr>
              <a:t> vb. kelime­lerle kurulmuş sıfat tamlaması ve belirtisiz isim tamlaması kalıbındaki yer adları bitişik yazılır: </a:t>
            </a:r>
            <a:r>
              <a:rPr lang="tr-TR" b="0" i="1" dirty="0" smtClean="0">
                <a:solidFill>
                  <a:srgbClr val="585858"/>
                </a:solidFill>
                <a:effectLst/>
                <a:latin typeface="times new roman" panose="02020603050405020304" pitchFamily="18" charset="0"/>
              </a:rPr>
              <a:t>Akşehir, Eskişehir, Suşehri, Yenişehir; Atakent, Batıkent, </a:t>
            </a:r>
            <a:r>
              <a:rPr lang="tr-TR" b="0" i="1" dirty="0" err="1" smtClean="0">
                <a:solidFill>
                  <a:srgbClr val="585858"/>
                </a:solidFill>
                <a:effectLst/>
                <a:latin typeface="times new roman" panose="02020603050405020304" pitchFamily="18" charset="0"/>
              </a:rPr>
              <a:t>Konutkent</a:t>
            </a:r>
            <a:r>
              <a:rPr lang="tr-TR" b="0" i="1" dirty="0" smtClean="0">
                <a:solidFill>
                  <a:srgbClr val="585858"/>
                </a:solidFill>
                <a:effectLst/>
                <a:latin typeface="times new roman" panose="02020603050405020304" pitchFamily="18" charset="0"/>
              </a:rPr>
              <a:t>, </a:t>
            </a:r>
            <a:r>
              <a:rPr lang="tr-TR" b="0" i="1" dirty="0" err="1" smtClean="0">
                <a:solidFill>
                  <a:srgbClr val="585858"/>
                </a:solidFill>
                <a:effectLst/>
                <a:latin typeface="times new roman" panose="02020603050405020304" pitchFamily="18" charset="0"/>
              </a:rPr>
              <a:t>Korukent</a:t>
            </a:r>
            <a:r>
              <a:rPr lang="tr-TR" b="0" i="1" dirty="0" smtClean="0">
                <a:solidFill>
                  <a:srgbClr val="585858"/>
                </a:solidFill>
                <a:effectLst/>
                <a:latin typeface="times new roman" panose="02020603050405020304" pitchFamily="18" charset="0"/>
              </a:rPr>
              <a:t>; Çengelköy; Yenimahalle; Karadağ, Uludağ; Kocatepe, Tınaztepe; Akdeniz, Karadeniz, Kızıldeniz; Acıgöl; Kızılırmak, Yeşilırmak; İncesu, Karasu, Sarısu; Akçay</a:t>
            </a:r>
            <a:r>
              <a:rPr lang="tr-TR" b="0" i="0" dirty="0" smtClean="0">
                <a:solidFill>
                  <a:srgbClr val="585858"/>
                </a:solidFill>
                <a:effectLst/>
                <a:latin typeface="times new roman" panose="02020603050405020304" pitchFamily="18" charset="0"/>
              </a:rPr>
              <a:t> vb.</a:t>
            </a:r>
            <a:endParaRPr lang="tr-TR" b="0" i="0" dirty="0" smtClean="0">
              <a:solidFill>
                <a:srgbClr val="585858"/>
              </a:solidFill>
              <a:effectLst/>
              <a:latin typeface="arial" panose="020B0604020202020204" pitchFamily="34" charset="0"/>
            </a:endParaRPr>
          </a:p>
          <a:p>
            <a:pPr indent="252095" algn="just">
              <a:spcBef>
                <a:spcPts val="400"/>
              </a:spcBef>
            </a:pPr>
            <a:r>
              <a:rPr lang="tr-TR" b="1" i="0" dirty="0" smtClean="0">
                <a:solidFill>
                  <a:srgbClr val="585858"/>
                </a:solidFill>
                <a:effectLst/>
                <a:latin typeface="times new roman" panose="02020603050405020304" pitchFamily="18" charset="0"/>
              </a:rPr>
              <a:t>12. </a:t>
            </a:r>
            <a:r>
              <a:rPr lang="tr-TR" b="0" i="0" dirty="0" smtClean="0">
                <a:solidFill>
                  <a:srgbClr val="585858"/>
                </a:solidFill>
                <a:effectLst/>
                <a:latin typeface="times new roman" panose="02020603050405020304" pitchFamily="18" charset="0"/>
              </a:rPr>
              <a:t>Kişi adları ve unvanlarından oluşmuş mahalle, meydan, köy vb. yer ve kuruluş adlarında, unvan kelimesi sonda ise gelenekleşmiş olarak bitişik yazılır: </a:t>
            </a:r>
            <a:r>
              <a:rPr lang="tr-TR" b="0" i="1" dirty="0" smtClean="0">
                <a:solidFill>
                  <a:srgbClr val="585858"/>
                </a:solidFill>
                <a:effectLst/>
                <a:latin typeface="times new roman" panose="02020603050405020304" pitchFamily="18" charset="0"/>
              </a:rPr>
              <a:t>Abidinpaşa, Bayrampaşa, </a:t>
            </a:r>
            <a:r>
              <a:rPr lang="tr-TR" b="0" i="1" dirty="0" err="1" smtClean="0">
                <a:solidFill>
                  <a:srgbClr val="585858"/>
                </a:solidFill>
                <a:effectLst/>
                <a:latin typeface="times new roman" panose="02020603050405020304" pitchFamily="18" charset="0"/>
              </a:rPr>
              <a:t>Davutpaşa</a:t>
            </a:r>
            <a:r>
              <a:rPr lang="tr-TR" b="0" i="1" dirty="0" smtClean="0">
                <a:solidFill>
                  <a:srgbClr val="585858"/>
                </a:solidFill>
                <a:effectLst/>
                <a:latin typeface="times new roman" panose="02020603050405020304" pitchFamily="18" charset="0"/>
              </a:rPr>
              <a:t>, Gazi Osmanpaşa (mahalle); </a:t>
            </a:r>
            <a:r>
              <a:rPr lang="tr-TR" b="0" i="1" dirty="0" err="1" smtClean="0">
                <a:solidFill>
                  <a:srgbClr val="585858"/>
                </a:solidFill>
                <a:effectLst/>
                <a:latin typeface="times new roman" panose="02020603050405020304" pitchFamily="18" charset="0"/>
              </a:rPr>
              <a:t>Ertuğrulgazi</a:t>
            </a:r>
            <a:r>
              <a:rPr lang="tr-TR" b="0" i="1" dirty="0" smtClean="0">
                <a:solidFill>
                  <a:srgbClr val="585858"/>
                </a:solidFill>
                <a:effectLst/>
                <a:latin typeface="times new roman" panose="02020603050405020304" pitchFamily="18" charset="0"/>
              </a:rPr>
              <a:t> (ilçe), Kemalpaşa (ilçe); </a:t>
            </a:r>
            <a:r>
              <a:rPr lang="tr-TR" b="0" i="1" dirty="0" err="1" smtClean="0">
                <a:solidFill>
                  <a:srgbClr val="585858"/>
                </a:solidFill>
                <a:effectLst/>
                <a:latin typeface="times new roman" panose="02020603050405020304" pitchFamily="18" charset="0"/>
              </a:rPr>
              <a:t>Mustafabey</a:t>
            </a:r>
            <a:r>
              <a:rPr lang="tr-TR" b="0" i="1" dirty="0" smtClean="0">
                <a:solidFill>
                  <a:srgbClr val="585858"/>
                </a:solidFill>
                <a:effectLst/>
                <a:latin typeface="times new roman" panose="02020603050405020304" pitchFamily="18" charset="0"/>
              </a:rPr>
              <a:t> (cadde), </a:t>
            </a:r>
            <a:r>
              <a:rPr lang="tr-TR" b="0" i="1" dirty="0" err="1" smtClean="0">
                <a:solidFill>
                  <a:srgbClr val="585858"/>
                </a:solidFill>
                <a:effectLst/>
                <a:latin typeface="times new roman" panose="02020603050405020304" pitchFamily="18" charset="0"/>
              </a:rPr>
              <a:t>Necatibey</a:t>
            </a:r>
            <a:r>
              <a:rPr lang="tr-TR" b="0" i="1" dirty="0" smtClean="0">
                <a:solidFill>
                  <a:srgbClr val="585858"/>
                </a:solidFill>
                <a:effectLst/>
                <a:latin typeface="times new roman" panose="02020603050405020304" pitchFamily="18" charset="0"/>
              </a:rPr>
              <a:t> (cadde)</a:t>
            </a:r>
            <a:r>
              <a:rPr lang="tr-TR" b="0" i="0" dirty="0" smtClean="0">
                <a:solidFill>
                  <a:srgbClr val="585858"/>
                </a:solidFill>
                <a:effectLst/>
                <a:latin typeface="times new roman" panose="02020603050405020304" pitchFamily="18" charset="0"/>
              </a:rPr>
              <a:t> vb.</a:t>
            </a:r>
            <a:endParaRPr lang="tr-TR" b="0" i="0" dirty="0" smtClean="0">
              <a:solidFill>
                <a:srgbClr val="585858"/>
              </a:solidFill>
              <a:effectLst/>
              <a:latin typeface="arial" panose="020B0604020202020204" pitchFamily="34" charset="0"/>
            </a:endParaRPr>
          </a:p>
          <a:p>
            <a:pPr indent="252095" algn="just">
              <a:spcBef>
                <a:spcPts val="400"/>
              </a:spcBef>
            </a:pPr>
            <a:r>
              <a:rPr lang="tr-TR" b="1" i="0" dirty="0" smtClean="0">
                <a:solidFill>
                  <a:srgbClr val="585858"/>
                </a:solidFill>
                <a:effectLst/>
                <a:latin typeface="times new roman" panose="02020603050405020304" pitchFamily="18" charset="0"/>
              </a:rPr>
              <a:t>13. </a:t>
            </a:r>
            <a:r>
              <a:rPr lang="tr-TR" b="0" i="0" dirty="0" smtClean="0">
                <a:solidFill>
                  <a:srgbClr val="585858"/>
                </a:solidFill>
                <a:effectLst/>
                <a:latin typeface="times new roman" panose="02020603050405020304" pitchFamily="18" charset="0"/>
              </a:rPr>
              <a:t>Ara yönleri belirten kelimeler bitişik yazılır: </a:t>
            </a:r>
            <a:r>
              <a:rPr lang="tr-TR" b="0" i="1" dirty="0" smtClean="0">
                <a:solidFill>
                  <a:srgbClr val="585858"/>
                </a:solidFill>
                <a:effectLst/>
                <a:latin typeface="times new roman" panose="02020603050405020304" pitchFamily="18" charset="0"/>
              </a:rPr>
              <a:t>güneybatı, güney­doğu, kuzeybatı, kuzeydoğu</a:t>
            </a:r>
            <a:endParaRPr lang="tr-TR" b="0" i="0" dirty="0">
              <a:solidFill>
                <a:srgbClr val="585858"/>
              </a:solidFill>
              <a:effectLst/>
              <a:latin typeface="arial" panose="020B0604020202020204" pitchFamily="34" charset="0"/>
            </a:endParaRPr>
          </a:p>
        </p:txBody>
      </p:sp>
    </p:spTree>
    <p:extLst>
      <p:ext uri="{BB962C8B-B14F-4D97-AF65-F5344CB8AC3E}">
        <p14:creationId xmlns:p14="http://schemas.microsoft.com/office/powerpoint/2010/main" val="3057588750"/>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endParaRPr lang="tr-TR"/>
          </a:p>
        </p:txBody>
      </p:sp>
      <p:sp>
        <p:nvSpPr>
          <p:cNvPr id="2" name="Unvan 1"/>
          <p:cNvSpPr>
            <a:spLocks noGrp="1"/>
          </p:cNvSpPr>
          <p:nvPr>
            <p:ph type="title"/>
          </p:nvPr>
        </p:nvSpPr>
        <p:spPr/>
        <p:txBody>
          <a:bodyPr/>
          <a:lstStyle/>
          <a:p>
            <a:r>
              <a:rPr lang="tr-TR" b="1" dirty="0" smtClean="0">
                <a:solidFill>
                  <a:srgbClr val="FF0000"/>
                </a:solidFill>
              </a:rPr>
              <a:t>ÜÇÜNCÜ HAFTA</a:t>
            </a:r>
            <a:endParaRPr lang="tr-TR" b="1" dirty="0">
              <a:solidFill>
                <a:srgbClr val="FF0000"/>
              </a:solidFill>
            </a:endParaRPr>
          </a:p>
        </p:txBody>
      </p:sp>
    </p:spTree>
    <p:extLst>
      <p:ext uri="{BB962C8B-B14F-4D97-AF65-F5344CB8AC3E}">
        <p14:creationId xmlns:p14="http://schemas.microsoft.com/office/powerpoint/2010/main" val="4072653958"/>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1371600" y="1058009"/>
            <a:ext cx="9253470" cy="3621504"/>
          </a:xfrm>
          <a:prstGeom prst="rect">
            <a:avLst/>
          </a:prstGeom>
        </p:spPr>
        <p:txBody>
          <a:bodyPr wrap="square">
            <a:spAutoFit/>
          </a:bodyPr>
          <a:lstStyle/>
          <a:p>
            <a:pPr indent="252095" algn="just">
              <a:spcBef>
                <a:spcPts val="400"/>
              </a:spcBef>
            </a:pPr>
            <a:r>
              <a:rPr lang="tr-TR" b="1" i="0" dirty="0" smtClean="0">
                <a:solidFill>
                  <a:srgbClr val="585858"/>
                </a:solidFill>
                <a:effectLst/>
                <a:latin typeface="times new roman" panose="02020603050405020304" pitchFamily="18" charset="0"/>
              </a:rPr>
              <a:t>14. </a:t>
            </a:r>
            <a:r>
              <a:rPr lang="tr-TR" b="0" i="0" dirty="0" smtClean="0">
                <a:solidFill>
                  <a:srgbClr val="585858"/>
                </a:solidFill>
                <a:effectLst/>
                <a:latin typeface="times new roman" panose="02020603050405020304" pitchFamily="18" charset="0"/>
              </a:rPr>
              <a:t>Dilimizde her iki ögesi de asıl anlamını koru­duğu hâlde yaygın bir biçimde gelenekleşmiş olarak bitişik yazılan keli­meler de vardır:</a:t>
            </a:r>
            <a:endParaRPr lang="tr-TR" b="0" i="0" dirty="0" smtClean="0">
              <a:solidFill>
                <a:srgbClr val="585858"/>
              </a:solidFill>
              <a:effectLst/>
              <a:latin typeface="arial" panose="020B0604020202020204" pitchFamily="34" charset="0"/>
            </a:endParaRPr>
          </a:p>
          <a:p>
            <a:pPr indent="252095" algn="just">
              <a:spcBef>
                <a:spcPts val="400"/>
              </a:spcBef>
            </a:pPr>
            <a:r>
              <a:rPr lang="tr-TR" b="1" i="0" dirty="0" smtClean="0">
                <a:solidFill>
                  <a:srgbClr val="585858"/>
                </a:solidFill>
                <a:effectLst/>
                <a:latin typeface="times new roman" panose="02020603050405020304" pitchFamily="18" charset="0"/>
              </a:rPr>
              <a:t>a. </a:t>
            </a:r>
            <a:r>
              <a:rPr lang="tr-TR" b="0" i="1" dirty="0" smtClean="0">
                <a:solidFill>
                  <a:srgbClr val="585858"/>
                </a:solidFill>
                <a:effectLst/>
                <a:latin typeface="times new roman" panose="02020603050405020304" pitchFamily="18" charset="0"/>
              </a:rPr>
              <a:t>Baş</a:t>
            </a:r>
            <a:r>
              <a:rPr lang="tr-TR" b="0" i="0" dirty="0" smtClean="0">
                <a:solidFill>
                  <a:srgbClr val="585858"/>
                </a:solidFill>
                <a:effectLst/>
                <a:latin typeface="times new roman" panose="02020603050405020304" pitchFamily="18" charset="0"/>
              </a:rPr>
              <a:t> sözüyle oluşturulan sıfat tamlamaları: </a:t>
            </a:r>
            <a:r>
              <a:rPr lang="tr-TR" b="0" i="1" dirty="0" smtClean="0">
                <a:solidFill>
                  <a:srgbClr val="585858"/>
                </a:solidFill>
                <a:effectLst/>
                <a:latin typeface="times new roman" panose="02020603050405020304" pitchFamily="18" charset="0"/>
              </a:rPr>
              <a:t>başağırlık, başbakan, </a:t>
            </a:r>
            <a:r>
              <a:rPr lang="tr-TR" b="0" i="1" dirty="0" err="1" smtClean="0">
                <a:solidFill>
                  <a:srgbClr val="585858"/>
                </a:solidFill>
                <a:effectLst/>
                <a:latin typeface="times new roman" panose="02020603050405020304" pitchFamily="18" charset="0"/>
              </a:rPr>
              <a:t>başbayan</a:t>
            </a:r>
            <a:r>
              <a:rPr lang="tr-TR" b="0" i="1" dirty="0" smtClean="0">
                <a:solidFill>
                  <a:srgbClr val="585858"/>
                </a:solidFill>
                <a:effectLst/>
                <a:latin typeface="times new roman" panose="02020603050405020304" pitchFamily="18" charset="0"/>
              </a:rPr>
              <a:t>, başçavuş, başeser, başfiyat, başhekim, başhemşire, başkahraman, başkent, başkomutan, başköşe, başmüfettiş, başöğretmen, baş­parmak, başpehlivan, başrol, başsavcı, başyazar</a:t>
            </a:r>
            <a:r>
              <a:rPr lang="tr-TR" b="0" i="0" dirty="0" smtClean="0">
                <a:solidFill>
                  <a:srgbClr val="585858"/>
                </a:solidFill>
                <a:effectLst/>
                <a:latin typeface="times new roman" panose="02020603050405020304" pitchFamily="18" charset="0"/>
              </a:rPr>
              <a:t> vb.</a:t>
            </a:r>
            <a:endParaRPr lang="tr-TR" b="0" i="0" dirty="0" smtClean="0">
              <a:solidFill>
                <a:srgbClr val="585858"/>
              </a:solidFill>
              <a:effectLst/>
              <a:latin typeface="arial" panose="020B0604020202020204" pitchFamily="34" charset="0"/>
            </a:endParaRPr>
          </a:p>
          <a:p>
            <a:pPr indent="252095" algn="just">
              <a:spcBef>
                <a:spcPts val="400"/>
              </a:spcBef>
            </a:pPr>
            <a:r>
              <a:rPr lang="tr-TR" b="1" i="0" dirty="0" smtClean="0">
                <a:solidFill>
                  <a:srgbClr val="585858"/>
                </a:solidFill>
                <a:effectLst/>
                <a:latin typeface="times new roman" panose="02020603050405020304" pitchFamily="18" charset="0"/>
              </a:rPr>
              <a:t>b. </a:t>
            </a:r>
            <a:r>
              <a:rPr lang="tr-TR" b="0" i="0" dirty="0" smtClean="0">
                <a:solidFill>
                  <a:srgbClr val="585858"/>
                </a:solidFill>
                <a:effectLst/>
                <a:latin typeface="times new roman" panose="02020603050405020304" pitchFamily="18" charset="0"/>
              </a:rPr>
              <a:t>Bir topluluğun yöneticisi anlamındaki </a:t>
            </a:r>
            <a:r>
              <a:rPr lang="tr-TR" b="0" i="1" dirty="0" smtClean="0">
                <a:solidFill>
                  <a:srgbClr val="585858"/>
                </a:solidFill>
                <a:effectLst/>
                <a:latin typeface="times new roman" panose="02020603050405020304" pitchFamily="18" charset="0"/>
              </a:rPr>
              <a:t>başı</a:t>
            </a:r>
            <a:r>
              <a:rPr lang="tr-TR" b="0" i="0" dirty="0" smtClean="0">
                <a:solidFill>
                  <a:srgbClr val="585858"/>
                </a:solidFill>
                <a:effectLst/>
                <a:latin typeface="times new roman" panose="02020603050405020304" pitchFamily="18" charset="0"/>
              </a:rPr>
              <a:t> sözüyle oluşturulan belirtisiz isim tamlamaları: </a:t>
            </a:r>
            <a:r>
              <a:rPr lang="tr-TR" b="0" i="1" dirty="0" smtClean="0">
                <a:solidFill>
                  <a:srgbClr val="585858"/>
                </a:solidFill>
                <a:effectLst/>
                <a:latin typeface="times new roman" panose="02020603050405020304" pitchFamily="18" charset="0"/>
              </a:rPr>
              <a:t>aşçıbaşı, binbaşı, çarkçıbaşı, çeribaşı, ele­başı, mehterbaşı, onbaşı, ustabaşı, yüzbaşı</a:t>
            </a:r>
            <a:r>
              <a:rPr lang="tr-TR" b="0" i="0" dirty="0" smtClean="0">
                <a:solidFill>
                  <a:srgbClr val="585858"/>
                </a:solidFill>
                <a:effectLst/>
                <a:latin typeface="times new roman" panose="02020603050405020304" pitchFamily="18" charset="0"/>
              </a:rPr>
              <a:t> vb.</a:t>
            </a:r>
            <a:endParaRPr lang="tr-TR" b="0" i="0" dirty="0" smtClean="0">
              <a:solidFill>
                <a:srgbClr val="585858"/>
              </a:solidFill>
              <a:effectLst/>
              <a:latin typeface="arial" panose="020B0604020202020204" pitchFamily="34" charset="0"/>
            </a:endParaRPr>
          </a:p>
          <a:p>
            <a:pPr indent="252095" algn="just">
              <a:spcBef>
                <a:spcPts val="400"/>
              </a:spcBef>
            </a:pPr>
            <a:r>
              <a:rPr lang="tr-TR" b="1" i="0" dirty="0" smtClean="0">
                <a:solidFill>
                  <a:srgbClr val="585858"/>
                </a:solidFill>
                <a:effectLst/>
                <a:latin typeface="times new roman" panose="02020603050405020304" pitchFamily="18" charset="0"/>
              </a:rPr>
              <a:t>c. </a:t>
            </a:r>
            <a:r>
              <a:rPr lang="tr-TR" b="0" i="1" dirty="0" smtClean="0">
                <a:solidFill>
                  <a:srgbClr val="585858"/>
                </a:solidFill>
                <a:effectLst/>
                <a:latin typeface="times new roman" panose="02020603050405020304" pitchFamily="18" charset="0"/>
              </a:rPr>
              <a:t>Ağa, baba, bey, efendi, hanım, nine </a:t>
            </a:r>
            <a:r>
              <a:rPr lang="tr-TR" b="0" i="0" dirty="0" smtClean="0">
                <a:solidFill>
                  <a:srgbClr val="585858"/>
                </a:solidFill>
                <a:effectLst/>
                <a:latin typeface="times new roman" panose="02020603050405020304" pitchFamily="18" charset="0"/>
              </a:rPr>
              <a:t>vb. sözlerle kurulan birleşik kelime­ler: </a:t>
            </a:r>
            <a:r>
              <a:rPr lang="tr-TR" b="0" i="1" dirty="0" smtClean="0">
                <a:solidFill>
                  <a:srgbClr val="585858"/>
                </a:solidFill>
                <a:effectLst/>
                <a:latin typeface="times new roman" panose="02020603050405020304" pitchFamily="18" charset="0"/>
              </a:rPr>
              <a:t>ağababa, ağabey, beyefendi, efendibaba, hanımanne, hanımefendi, hacıağa, kadınnine, paşababa</a:t>
            </a:r>
            <a:r>
              <a:rPr lang="tr-TR" b="0" i="0" dirty="0" smtClean="0">
                <a:solidFill>
                  <a:srgbClr val="585858"/>
                </a:solidFill>
                <a:effectLst/>
                <a:latin typeface="times new roman" panose="02020603050405020304" pitchFamily="18" charset="0"/>
              </a:rPr>
              <a:t> vb.</a:t>
            </a:r>
            <a:endParaRPr lang="tr-TR" b="0" i="0" dirty="0" smtClean="0">
              <a:solidFill>
                <a:srgbClr val="585858"/>
              </a:solidFill>
              <a:effectLst/>
              <a:latin typeface="arial" panose="020B0604020202020204" pitchFamily="34" charset="0"/>
            </a:endParaRPr>
          </a:p>
          <a:p>
            <a:pPr indent="252095" algn="just">
              <a:spcBef>
                <a:spcPts val="400"/>
              </a:spcBef>
            </a:pPr>
            <a:r>
              <a:rPr lang="tr-TR" b="1" i="0" dirty="0" smtClean="0">
                <a:solidFill>
                  <a:srgbClr val="585858"/>
                </a:solidFill>
                <a:effectLst/>
                <a:latin typeface="times new roman" panose="02020603050405020304" pitchFamily="18" charset="0"/>
              </a:rPr>
              <a:t>ç. </a:t>
            </a:r>
            <a:r>
              <a:rPr lang="tr-TR" b="0" i="1" dirty="0" smtClean="0">
                <a:solidFill>
                  <a:srgbClr val="585858"/>
                </a:solidFill>
                <a:effectLst/>
                <a:latin typeface="times new roman" panose="02020603050405020304" pitchFamily="18" charset="0"/>
              </a:rPr>
              <a:t>Biraz, birçok, birçoğu, birkaç, birkaçı, birtakım, herhangi, hiçbir, hiç­biri </a:t>
            </a:r>
            <a:r>
              <a:rPr lang="tr-TR" b="0" i="0" dirty="0" smtClean="0">
                <a:solidFill>
                  <a:srgbClr val="585858"/>
                </a:solidFill>
                <a:effectLst/>
                <a:latin typeface="times new roman" panose="02020603050405020304" pitchFamily="18" charset="0"/>
              </a:rPr>
              <a:t>belirsizlik sıfat ve zamirleri de gelenekleşmiş olarak biti­şik yazılır</a:t>
            </a:r>
            <a:r>
              <a:rPr lang="tr-TR" b="0" i="0" dirty="0" smtClean="0">
                <a:solidFill>
                  <a:srgbClr val="585858"/>
                </a:solidFill>
                <a:effectLst/>
                <a:latin typeface="times new roman" panose="02020603050405020304" pitchFamily="18" charset="0"/>
              </a:rPr>
              <a:t>.</a:t>
            </a:r>
            <a:endParaRPr lang="tr-TR" b="0" i="0" dirty="0" smtClean="0">
              <a:solidFill>
                <a:srgbClr val="585858"/>
              </a:solidFill>
              <a:effectLst/>
              <a:latin typeface="arial" panose="020B0604020202020204" pitchFamily="34" charset="0"/>
            </a:endParaRPr>
          </a:p>
        </p:txBody>
      </p:sp>
    </p:spTree>
    <p:extLst>
      <p:ext uri="{BB962C8B-B14F-4D97-AF65-F5344CB8AC3E}">
        <p14:creationId xmlns:p14="http://schemas.microsoft.com/office/powerpoint/2010/main" val="2006317060"/>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1371600" y="1418617"/>
            <a:ext cx="9253470" cy="3313728"/>
          </a:xfrm>
          <a:prstGeom prst="rect">
            <a:avLst/>
          </a:prstGeom>
        </p:spPr>
        <p:txBody>
          <a:bodyPr wrap="square">
            <a:spAutoFit/>
          </a:bodyPr>
          <a:lstStyle/>
          <a:p>
            <a:pPr indent="252095" algn="just">
              <a:spcBef>
                <a:spcPts val="400"/>
              </a:spcBef>
            </a:pPr>
            <a:r>
              <a:rPr lang="tr-TR" b="1" i="0" dirty="0" smtClean="0">
                <a:solidFill>
                  <a:srgbClr val="585858"/>
                </a:solidFill>
                <a:effectLst/>
                <a:latin typeface="times new roman" panose="02020603050405020304" pitchFamily="18" charset="0"/>
              </a:rPr>
              <a:t>15</a:t>
            </a:r>
            <a:r>
              <a:rPr lang="tr-TR" b="1" i="0" dirty="0" smtClean="0">
                <a:solidFill>
                  <a:srgbClr val="585858"/>
                </a:solidFill>
                <a:effectLst/>
                <a:latin typeface="times new roman" panose="02020603050405020304" pitchFamily="18" charset="0"/>
              </a:rPr>
              <a:t>. </a:t>
            </a:r>
            <a:r>
              <a:rPr lang="tr-TR" b="0" i="1" dirty="0" smtClean="0">
                <a:solidFill>
                  <a:srgbClr val="585858"/>
                </a:solidFill>
                <a:effectLst/>
                <a:latin typeface="times new roman" panose="02020603050405020304" pitchFamily="18" charset="0"/>
              </a:rPr>
              <a:t>Ev </a:t>
            </a:r>
            <a:r>
              <a:rPr lang="tr-TR" b="0" i="0" dirty="0" smtClean="0">
                <a:solidFill>
                  <a:srgbClr val="585858"/>
                </a:solidFill>
                <a:effectLst/>
                <a:latin typeface="times new roman" panose="02020603050405020304" pitchFamily="18" charset="0"/>
              </a:rPr>
              <a:t>kelimesiyle kurulan birleşik kelimeler bitişik ya­zılır:</a:t>
            </a:r>
            <a:r>
              <a:rPr lang="tr-TR" b="0" i="1" dirty="0" smtClean="0">
                <a:solidFill>
                  <a:srgbClr val="585858"/>
                </a:solidFill>
                <a:effectLst/>
                <a:latin typeface="times new roman" panose="02020603050405020304" pitchFamily="18" charset="0"/>
              </a:rPr>
              <a:t> aşevi, bakımevi, basımevi, doğumevi, gözlemevi, huzurevi, </a:t>
            </a:r>
            <a:r>
              <a:rPr lang="tr-TR" b="0" i="1" dirty="0" err="1" smtClean="0">
                <a:solidFill>
                  <a:srgbClr val="585858"/>
                </a:solidFill>
                <a:effectLst/>
                <a:latin typeface="times new roman" panose="02020603050405020304" pitchFamily="18" charset="0"/>
              </a:rPr>
              <a:t>kahveevi</a:t>
            </a:r>
            <a:r>
              <a:rPr lang="tr-TR" b="0" i="1" dirty="0" smtClean="0">
                <a:solidFill>
                  <a:srgbClr val="585858"/>
                </a:solidFill>
                <a:effectLst/>
                <a:latin typeface="times new roman" panose="02020603050405020304" pitchFamily="18" charset="0"/>
              </a:rPr>
              <a:t>, ko­nukevi, orduevi, öğretmenevi, </a:t>
            </a:r>
            <a:r>
              <a:rPr lang="tr-TR" b="0" i="1" dirty="0" err="1" smtClean="0">
                <a:solidFill>
                  <a:srgbClr val="585858"/>
                </a:solidFill>
                <a:effectLst/>
                <a:latin typeface="times new roman" panose="02020603050405020304" pitchFamily="18" charset="0"/>
              </a:rPr>
              <a:t>polisevi</a:t>
            </a:r>
            <a:r>
              <a:rPr lang="tr-TR" b="0" i="1" dirty="0" smtClean="0">
                <a:solidFill>
                  <a:srgbClr val="585858"/>
                </a:solidFill>
                <a:effectLst/>
                <a:latin typeface="times new roman" panose="02020603050405020304" pitchFamily="18" charset="0"/>
              </a:rPr>
              <a:t>, yayınevi</a:t>
            </a:r>
            <a:r>
              <a:rPr lang="tr-TR" b="0" i="0" dirty="0" smtClean="0">
                <a:solidFill>
                  <a:srgbClr val="585858"/>
                </a:solidFill>
                <a:effectLst/>
                <a:latin typeface="times new roman" panose="02020603050405020304" pitchFamily="18" charset="0"/>
              </a:rPr>
              <a:t> vb.</a:t>
            </a:r>
            <a:endParaRPr lang="tr-TR" b="0" i="0" dirty="0" smtClean="0">
              <a:solidFill>
                <a:srgbClr val="585858"/>
              </a:solidFill>
              <a:effectLst/>
              <a:latin typeface="arial" panose="020B0604020202020204" pitchFamily="34" charset="0"/>
            </a:endParaRPr>
          </a:p>
          <a:p>
            <a:pPr indent="252095" algn="just">
              <a:spcBef>
                <a:spcPts val="400"/>
              </a:spcBef>
            </a:pPr>
            <a:r>
              <a:rPr lang="tr-TR" b="1" i="0" dirty="0" smtClean="0">
                <a:solidFill>
                  <a:srgbClr val="585858"/>
                </a:solidFill>
                <a:effectLst/>
                <a:latin typeface="times new roman" panose="02020603050405020304" pitchFamily="18" charset="0"/>
              </a:rPr>
              <a:t>16. </a:t>
            </a:r>
            <a:r>
              <a:rPr lang="tr-TR" b="0" i="1" dirty="0" smtClean="0">
                <a:solidFill>
                  <a:srgbClr val="585858"/>
                </a:solidFill>
                <a:effectLst/>
                <a:latin typeface="times new roman" panose="02020603050405020304" pitchFamily="18" charset="0"/>
              </a:rPr>
              <a:t>Hane, name, zade</a:t>
            </a:r>
            <a:r>
              <a:rPr lang="tr-TR" b="0" i="0" dirty="0" smtClean="0">
                <a:solidFill>
                  <a:srgbClr val="585858"/>
                </a:solidFill>
                <a:effectLst/>
                <a:latin typeface="times new roman" panose="02020603050405020304" pitchFamily="18" charset="0"/>
              </a:rPr>
              <a:t> kelimeleriyle oluşturulan birleşik kelime­ler bitişik yazılır: </a:t>
            </a:r>
            <a:r>
              <a:rPr lang="tr-TR" b="0" i="1" dirty="0" smtClean="0">
                <a:solidFill>
                  <a:srgbClr val="585858"/>
                </a:solidFill>
                <a:effectLst/>
                <a:latin typeface="times new roman" panose="02020603050405020304" pitchFamily="18" charset="0"/>
              </a:rPr>
              <a:t>çayhane, dershane, kahvehane, yazıhane;</a:t>
            </a:r>
            <a:r>
              <a:rPr lang="tr-TR" b="0" i="0" dirty="0" smtClean="0">
                <a:solidFill>
                  <a:srgbClr val="585858"/>
                </a:solidFill>
                <a:effectLst/>
                <a:latin typeface="times new roman" panose="02020603050405020304" pitchFamily="18" charset="0"/>
              </a:rPr>
              <a:t> </a:t>
            </a:r>
            <a:r>
              <a:rPr lang="tr-TR" b="0" i="1" dirty="0" smtClean="0">
                <a:solidFill>
                  <a:srgbClr val="585858"/>
                </a:solidFill>
                <a:effectLst/>
                <a:latin typeface="times new roman" panose="02020603050405020304" pitchFamily="18" charset="0"/>
              </a:rPr>
              <a:t>beyanname, kanunname, se­yahatname, siyasetname; amcazade, dayızade, teyzezade</a:t>
            </a:r>
            <a:r>
              <a:rPr lang="tr-TR" b="0" i="0" dirty="0" smtClean="0">
                <a:solidFill>
                  <a:srgbClr val="585858"/>
                </a:solidFill>
                <a:effectLst/>
                <a:latin typeface="times new roman" panose="02020603050405020304" pitchFamily="18" charset="0"/>
              </a:rPr>
              <a:t> vb</a:t>
            </a:r>
            <a:r>
              <a:rPr lang="tr-TR" b="0" i="0" dirty="0" smtClean="0">
                <a:solidFill>
                  <a:srgbClr val="585858"/>
                </a:solidFill>
                <a:effectLst/>
                <a:latin typeface="times new roman" panose="02020603050405020304" pitchFamily="18" charset="0"/>
              </a:rPr>
              <a:t>.</a:t>
            </a:r>
          </a:p>
          <a:p>
            <a:pPr lvl="0" indent="252095" algn="just">
              <a:spcBef>
                <a:spcPts val="400"/>
              </a:spcBef>
            </a:pPr>
            <a:r>
              <a:rPr lang="tr-TR" b="1" dirty="0">
                <a:solidFill>
                  <a:srgbClr val="585858"/>
                </a:solidFill>
                <a:latin typeface="times new roman" panose="02020603050405020304" pitchFamily="18" charset="0"/>
              </a:rPr>
              <a:t>17.</a:t>
            </a:r>
            <a:r>
              <a:rPr lang="tr-TR" dirty="0">
                <a:solidFill>
                  <a:srgbClr val="585858"/>
                </a:solidFill>
                <a:latin typeface="times new roman" panose="02020603050405020304" pitchFamily="18" charset="0"/>
              </a:rPr>
              <a:t> </a:t>
            </a:r>
            <a:r>
              <a:rPr lang="tr-TR" i="1" dirty="0">
                <a:solidFill>
                  <a:srgbClr val="585858"/>
                </a:solidFill>
                <a:latin typeface="times new roman" panose="02020603050405020304" pitchFamily="18" charset="0"/>
              </a:rPr>
              <a:t>-zede</a:t>
            </a:r>
            <a:r>
              <a:rPr lang="tr-TR" dirty="0">
                <a:solidFill>
                  <a:srgbClr val="585858"/>
                </a:solidFill>
                <a:latin typeface="times new roman" panose="02020603050405020304" pitchFamily="18" charset="0"/>
              </a:rPr>
              <a:t> ile oluşturulmuş birleşik kelimeler bitişik yazılır:</a:t>
            </a:r>
            <a:r>
              <a:rPr lang="tr-TR" b="1" dirty="0">
                <a:solidFill>
                  <a:srgbClr val="585858"/>
                </a:solidFill>
                <a:latin typeface="times new roman" panose="02020603050405020304" pitchFamily="18" charset="0"/>
              </a:rPr>
              <a:t> </a:t>
            </a:r>
            <a:r>
              <a:rPr lang="tr-TR" i="1" dirty="0">
                <a:solidFill>
                  <a:srgbClr val="585858"/>
                </a:solidFill>
                <a:latin typeface="times new roman" panose="02020603050405020304" pitchFamily="18" charset="0"/>
              </a:rPr>
              <a:t>depremzede, afetzede, selzede, kazazede</a:t>
            </a:r>
            <a:r>
              <a:rPr lang="tr-TR" dirty="0">
                <a:solidFill>
                  <a:srgbClr val="585858"/>
                </a:solidFill>
                <a:latin typeface="times new roman" panose="02020603050405020304" pitchFamily="18" charset="0"/>
              </a:rPr>
              <a:t> vb.</a:t>
            </a:r>
            <a:endParaRPr lang="tr-TR" dirty="0">
              <a:solidFill>
                <a:srgbClr val="585858"/>
              </a:solidFill>
              <a:latin typeface="arial" panose="020B0604020202020204" pitchFamily="34" charset="0"/>
            </a:endParaRPr>
          </a:p>
          <a:p>
            <a:pPr lvl="0" indent="252095" algn="just">
              <a:spcBef>
                <a:spcPts val="400"/>
              </a:spcBef>
            </a:pPr>
            <a:r>
              <a:rPr lang="tr-TR" b="1" dirty="0">
                <a:solidFill>
                  <a:srgbClr val="585858"/>
                </a:solidFill>
                <a:latin typeface="times new roman" panose="02020603050405020304" pitchFamily="18" charset="0"/>
              </a:rPr>
              <a:t>18. </a:t>
            </a:r>
            <a:r>
              <a:rPr lang="tr-TR" dirty="0">
                <a:solidFill>
                  <a:srgbClr val="585858"/>
                </a:solidFill>
                <a:latin typeface="times new roman" panose="02020603050405020304" pitchFamily="18" charset="0"/>
              </a:rPr>
              <a:t>Farsça kurala göre oluşturulan sözler bitişik yazılır: </a:t>
            </a:r>
            <a:r>
              <a:rPr lang="tr-TR" i="1" dirty="0">
                <a:solidFill>
                  <a:srgbClr val="585858"/>
                </a:solidFill>
                <a:latin typeface="times new roman" panose="02020603050405020304" pitchFamily="18" charset="0"/>
              </a:rPr>
              <a:t>âlemşümul, cihanşümul; darıdünya, </a:t>
            </a:r>
            <a:r>
              <a:rPr lang="tr-TR" i="1" dirty="0" err="1">
                <a:solidFill>
                  <a:srgbClr val="585858"/>
                </a:solidFill>
                <a:latin typeface="times new roman" panose="02020603050405020304" pitchFamily="18" charset="0"/>
              </a:rPr>
              <a:t>ehli­beyit</a:t>
            </a:r>
            <a:r>
              <a:rPr lang="tr-TR" i="1" dirty="0">
                <a:solidFill>
                  <a:srgbClr val="585858"/>
                </a:solidFill>
                <a:latin typeface="times new roman" panose="02020603050405020304" pitchFamily="18" charset="0"/>
              </a:rPr>
              <a:t>, ehvenişer, erkânıharp, gayrimenkul, gayrimeşru, </a:t>
            </a:r>
            <a:r>
              <a:rPr lang="tr-TR" i="1" dirty="0" err="1">
                <a:solidFill>
                  <a:srgbClr val="585858"/>
                </a:solidFill>
                <a:latin typeface="times new roman" panose="02020603050405020304" pitchFamily="18" charset="0"/>
              </a:rPr>
              <a:t>Kuvayımilliye</a:t>
            </a:r>
            <a:r>
              <a:rPr lang="tr-TR" i="1" dirty="0">
                <a:solidFill>
                  <a:srgbClr val="585858"/>
                </a:solidFill>
                <a:latin typeface="times new roman" panose="02020603050405020304" pitchFamily="18" charset="0"/>
              </a:rPr>
              <a:t>, Misakımillî</a:t>
            </a:r>
            <a:r>
              <a:rPr lang="tr-TR" dirty="0">
                <a:solidFill>
                  <a:srgbClr val="585858"/>
                </a:solidFill>
                <a:latin typeface="times new roman" panose="02020603050405020304" pitchFamily="18" charset="0"/>
              </a:rPr>
              <a:t>, </a:t>
            </a:r>
            <a:r>
              <a:rPr lang="tr-TR" i="1" dirty="0">
                <a:solidFill>
                  <a:srgbClr val="585858"/>
                </a:solidFill>
                <a:latin typeface="times new roman" panose="02020603050405020304" pitchFamily="18" charset="0"/>
              </a:rPr>
              <a:t>suikast; cürmümeşhut, hamdüsena, hercümerç, hüsnükuruntu, hüsnüniyet </a:t>
            </a:r>
            <a:r>
              <a:rPr lang="tr-TR" dirty="0">
                <a:solidFill>
                  <a:srgbClr val="585858"/>
                </a:solidFill>
                <a:latin typeface="times new roman" panose="02020603050405020304" pitchFamily="18" charset="0"/>
              </a:rPr>
              <a:t>vb.</a:t>
            </a:r>
            <a:endParaRPr lang="tr-TR" dirty="0">
              <a:solidFill>
                <a:srgbClr val="585858"/>
              </a:solidFill>
              <a:latin typeface="arial" panose="020B0604020202020204" pitchFamily="34" charset="0"/>
            </a:endParaRPr>
          </a:p>
          <a:p>
            <a:pPr indent="252095" algn="just">
              <a:spcBef>
                <a:spcPts val="400"/>
              </a:spcBef>
            </a:pPr>
            <a:endParaRPr lang="tr-TR" sz="1600" b="0" i="0" dirty="0">
              <a:solidFill>
                <a:srgbClr val="585858"/>
              </a:solidFill>
              <a:effectLst/>
              <a:latin typeface="arial" panose="020B0604020202020204" pitchFamily="34" charset="0"/>
            </a:endParaRPr>
          </a:p>
        </p:txBody>
      </p:sp>
    </p:spTree>
    <p:extLst>
      <p:ext uri="{BB962C8B-B14F-4D97-AF65-F5344CB8AC3E}">
        <p14:creationId xmlns:p14="http://schemas.microsoft.com/office/powerpoint/2010/main" val="2724371125"/>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1416676" y="1225379"/>
            <a:ext cx="9208394" cy="4175502"/>
          </a:xfrm>
          <a:prstGeom prst="rect">
            <a:avLst/>
          </a:prstGeom>
        </p:spPr>
        <p:txBody>
          <a:bodyPr wrap="square">
            <a:spAutoFit/>
          </a:bodyPr>
          <a:lstStyle/>
          <a:p>
            <a:pPr indent="252095" algn="just">
              <a:spcBef>
                <a:spcPts val="400"/>
              </a:spcBef>
            </a:pPr>
            <a:r>
              <a:rPr lang="tr-TR" b="1" i="0" dirty="0" smtClean="0">
                <a:solidFill>
                  <a:srgbClr val="585858"/>
                </a:solidFill>
                <a:effectLst/>
                <a:latin typeface="times new roman" panose="02020603050405020304" pitchFamily="18" charset="0"/>
              </a:rPr>
              <a:t>19</a:t>
            </a:r>
            <a:r>
              <a:rPr lang="tr-TR" b="1" i="0" dirty="0" smtClean="0">
                <a:solidFill>
                  <a:srgbClr val="585858"/>
                </a:solidFill>
                <a:effectLst/>
                <a:latin typeface="times new roman" panose="02020603050405020304" pitchFamily="18" charset="0"/>
              </a:rPr>
              <a:t>. </a:t>
            </a:r>
            <a:r>
              <a:rPr lang="tr-TR" b="0" i="0" dirty="0" smtClean="0">
                <a:solidFill>
                  <a:srgbClr val="585858"/>
                </a:solidFill>
                <a:effectLst/>
                <a:latin typeface="times new roman" panose="02020603050405020304" pitchFamily="18" charset="0"/>
              </a:rPr>
              <a:t>Arapça kurala göre oluşturulan sözler bitişik yazılır: </a:t>
            </a:r>
            <a:r>
              <a:rPr lang="tr-TR" b="0" i="1" dirty="0" smtClean="0">
                <a:solidFill>
                  <a:srgbClr val="585858"/>
                </a:solidFill>
                <a:effectLst/>
                <a:latin typeface="times new roman" panose="02020603050405020304" pitchFamily="18" charset="0"/>
              </a:rPr>
              <a:t>aliyyülâlâ, ceffelkalem, darülaceze, darülfünun, daüssıla, fevkalade, fevkalbeşer, hıfzıssıhha, hüvelbaki, şey­hülislam, tahtelbahir, tahteşşuur; aleykümselam, Allahualem, bismillah, fenafillah, fisebilillah, hafazanallah, inşallah, maşallah, velhasıl</a:t>
            </a:r>
            <a:r>
              <a:rPr lang="tr-TR" b="0" i="0" dirty="0" smtClean="0">
                <a:solidFill>
                  <a:srgbClr val="585858"/>
                </a:solidFill>
                <a:effectLst/>
                <a:latin typeface="times new roman" panose="02020603050405020304" pitchFamily="18" charset="0"/>
              </a:rPr>
              <a:t> vb.</a:t>
            </a:r>
            <a:endParaRPr lang="tr-TR" b="0" i="0" dirty="0" smtClean="0">
              <a:solidFill>
                <a:srgbClr val="585858"/>
              </a:solidFill>
              <a:effectLst/>
              <a:latin typeface="arial" panose="020B0604020202020204" pitchFamily="34" charset="0"/>
            </a:endParaRPr>
          </a:p>
          <a:p>
            <a:pPr indent="252095" algn="just">
              <a:spcBef>
                <a:spcPts val="400"/>
              </a:spcBef>
            </a:pPr>
            <a:r>
              <a:rPr lang="tr-TR" b="1" i="0" dirty="0" smtClean="0">
                <a:solidFill>
                  <a:srgbClr val="585858"/>
                </a:solidFill>
                <a:effectLst/>
                <a:latin typeface="times new roman" panose="02020603050405020304" pitchFamily="18" charset="0"/>
              </a:rPr>
              <a:t>20. </a:t>
            </a:r>
            <a:r>
              <a:rPr lang="tr-TR" b="0" i="0" dirty="0" smtClean="0">
                <a:solidFill>
                  <a:srgbClr val="585858"/>
                </a:solidFill>
                <a:effectLst/>
                <a:latin typeface="times new roman" panose="02020603050405020304" pitchFamily="18" charset="0"/>
              </a:rPr>
              <a:t>Müzikte kullanılan makam adları bitişik yazılır: </a:t>
            </a:r>
            <a:r>
              <a:rPr lang="tr-TR" b="0" i="1" dirty="0" smtClean="0">
                <a:solidFill>
                  <a:srgbClr val="585858"/>
                </a:solidFill>
                <a:effectLst/>
                <a:latin typeface="times new roman" panose="02020603050405020304" pitchFamily="18" charset="0"/>
              </a:rPr>
              <a:t>acembuselik, hisarbuselik, </a:t>
            </a:r>
            <a:r>
              <a:rPr lang="tr-TR" b="0" i="1" dirty="0" smtClean="0">
                <a:solidFill>
                  <a:srgbClr val="585858"/>
                </a:solidFill>
                <a:effectLst/>
                <a:latin typeface="times new roman" panose="02020603050405020304" pitchFamily="18" charset="0"/>
              </a:rPr>
              <a:t>muhayyerkürdi </a:t>
            </a:r>
            <a:r>
              <a:rPr lang="tr-TR" b="0" i="0" dirty="0" smtClean="0">
                <a:solidFill>
                  <a:srgbClr val="585858"/>
                </a:solidFill>
                <a:effectLst/>
                <a:latin typeface="times new roman" panose="02020603050405020304" pitchFamily="18" charset="0"/>
              </a:rPr>
              <a:t>vb</a:t>
            </a:r>
            <a:r>
              <a:rPr lang="tr-TR" b="0" i="0" dirty="0" smtClean="0">
                <a:solidFill>
                  <a:srgbClr val="585858"/>
                </a:solidFill>
                <a:effectLst/>
                <a:latin typeface="times new roman" panose="02020603050405020304" pitchFamily="18" charset="0"/>
              </a:rPr>
              <a:t>.</a:t>
            </a:r>
            <a:endParaRPr lang="tr-TR" b="0" i="0" dirty="0" smtClean="0">
              <a:solidFill>
                <a:srgbClr val="585858"/>
              </a:solidFill>
              <a:effectLst/>
              <a:latin typeface="arial" panose="020B0604020202020204" pitchFamily="34" charset="0"/>
            </a:endParaRPr>
          </a:p>
          <a:p>
            <a:pPr indent="252095" algn="just">
              <a:spcBef>
                <a:spcPts val="400"/>
              </a:spcBef>
            </a:pPr>
            <a:r>
              <a:rPr lang="tr-TR" b="1" i="0" dirty="0" smtClean="0">
                <a:solidFill>
                  <a:srgbClr val="585858"/>
                </a:solidFill>
                <a:effectLst/>
                <a:latin typeface="times new roman" panose="02020603050405020304" pitchFamily="18" charset="0"/>
              </a:rPr>
              <a:t>UYARI:</a:t>
            </a:r>
            <a:r>
              <a:rPr lang="tr-TR" b="0" i="0" dirty="0" smtClean="0">
                <a:solidFill>
                  <a:srgbClr val="585858"/>
                </a:solidFill>
                <a:effectLst/>
                <a:latin typeface="times new roman" panose="02020603050405020304" pitchFamily="18" charset="0"/>
              </a:rPr>
              <a:t> Bir sıfatla oluşturulan usul adlarında sıfat ayrı yazılır: </a:t>
            </a:r>
            <a:r>
              <a:rPr lang="tr-TR" b="0" i="1" dirty="0" smtClean="0">
                <a:solidFill>
                  <a:srgbClr val="585858"/>
                </a:solidFill>
                <a:effectLst/>
                <a:latin typeface="times new roman" panose="02020603050405020304" pitchFamily="18" charset="0"/>
              </a:rPr>
              <a:t>ağır aksak, yürük aksak, yürük semai</a:t>
            </a:r>
            <a:r>
              <a:rPr lang="tr-TR" b="0" i="0" dirty="0" smtClean="0">
                <a:solidFill>
                  <a:srgbClr val="585858"/>
                </a:solidFill>
                <a:effectLst/>
                <a:latin typeface="times new roman" panose="02020603050405020304" pitchFamily="18" charset="0"/>
              </a:rPr>
              <a:t> vb.</a:t>
            </a:r>
            <a:endParaRPr lang="tr-TR" b="0" i="0" dirty="0" smtClean="0">
              <a:solidFill>
                <a:srgbClr val="585858"/>
              </a:solidFill>
              <a:effectLst/>
              <a:latin typeface="arial" panose="020B0604020202020204" pitchFamily="34" charset="0"/>
            </a:endParaRPr>
          </a:p>
          <a:p>
            <a:pPr indent="252095" algn="just">
              <a:spcBef>
                <a:spcPts val="400"/>
              </a:spcBef>
            </a:pPr>
            <a:r>
              <a:rPr lang="tr-TR" b="1" i="0" dirty="0" smtClean="0">
                <a:solidFill>
                  <a:srgbClr val="585858"/>
                </a:solidFill>
                <a:effectLst/>
                <a:latin typeface="times new roman" panose="02020603050405020304" pitchFamily="18" charset="0"/>
              </a:rPr>
              <a:t>21. </a:t>
            </a:r>
            <a:r>
              <a:rPr lang="tr-TR" b="0" i="0" dirty="0" smtClean="0">
                <a:solidFill>
                  <a:srgbClr val="585858"/>
                </a:solidFill>
                <a:effectLst/>
                <a:latin typeface="times new roman" panose="02020603050405020304" pitchFamily="18" charset="0"/>
              </a:rPr>
              <a:t>Kanunda bitişik geçen veya bitişik olarak tescil ettirilmiş olan kuruluş adları bitişik yazılır: </a:t>
            </a:r>
            <a:r>
              <a:rPr lang="tr-TR" b="0" i="1" dirty="0" smtClean="0">
                <a:solidFill>
                  <a:srgbClr val="585858"/>
                </a:solidFill>
                <a:effectLst/>
                <a:latin typeface="times new roman" panose="02020603050405020304" pitchFamily="18" charset="0"/>
              </a:rPr>
              <a:t>İçişleri, Dışişleri, Genelkurmay, Yükseköğretim Kurulu, </a:t>
            </a:r>
            <a:r>
              <a:rPr lang="tr-TR" b="0" i="1" dirty="0" err="1" smtClean="0">
                <a:solidFill>
                  <a:srgbClr val="585858"/>
                </a:solidFill>
                <a:effectLst/>
                <a:latin typeface="times new roman" panose="02020603050405020304" pitchFamily="18" charset="0"/>
              </a:rPr>
              <a:t>Açıköğretim</a:t>
            </a:r>
            <a:r>
              <a:rPr lang="tr-TR" b="0" i="1" dirty="0" smtClean="0">
                <a:solidFill>
                  <a:srgbClr val="585858"/>
                </a:solidFill>
                <a:effectLst/>
                <a:latin typeface="times new roman" panose="02020603050405020304" pitchFamily="18" charset="0"/>
              </a:rPr>
              <a:t> Fakültesi, Gaziosmanpaşa Üniversitesi</a:t>
            </a:r>
            <a:r>
              <a:rPr lang="tr-TR" b="0" i="0" dirty="0" smtClean="0">
                <a:solidFill>
                  <a:srgbClr val="585858"/>
                </a:solidFill>
                <a:effectLst/>
                <a:latin typeface="times new roman" panose="02020603050405020304" pitchFamily="18" charset="0"/>
              </a:rPr>
              <a:t> vb.</a:t>
            </a:r>
            <a:endParaRPr lang="tr-TR" b="0" i="0" dirty="0" smtClean="0">
              <a:solidFill>
                <a:srgbClr val="585858"/>
              </a:solidFill>
              <a:effectLst/>
              <a:latin typeface="arial" panose="020B0604020202020204" pitchFamily="34" charset="0"/>
            </a:endParaRPr>
          </a:p>
          <a:p>
            <a:pPr indent="252095" algn="just">
              <a:spcBef>
                <a:spcPts val="400"/>
              </a:spcBef>
            </a:pPr>
            <a:r>
              <a:rPr lang="tr-TR" b="1" i="0" dirty="0" smtClean="0">
                <a:solidFill>
                  <a:srgbClr val="585858"/>
                </a:solidFill>
                <a:effectLst/>
                <a:latin typeface="times new roman" panose="02020603050405020304" pitchFamily="18" charset="0"/>
              </a:rPr>
              <a:t>22. </a:t>
            </a:r>
            <a:r>
              <a:rPr lang="tr-TR" b="0" i="0" dirty="0" smtClean="0">
                <a:solidFill>
                  <a:srgbClr val="585858"/>
                </a:solidFill>
                <a:effectLst/>
                <a:latin typeface="times new roman" panose="02020603050405020304" pitchFamily="18" charset="0"/>
              </a:rPr>
              <a:t>Renk adlarıyla kurulan bitki, hayvan veya hastalık adları bitişik yazılır: </a:t>
            </a:r>
            <a:r>
              <a:rPr lang="tr-TR" b="0" i="1" dirty="0" smtClean="0">
                <a:solidFill>
                  <a:srgbClr val="585858"/>
                </a:solidFill>
                <a:effectLst/>
                <a:latin typeface="times new roman" panose="02020603050405020304" pitchFamily="18" charset="0"/>
              </a:rPr>
              <a:t>akağaç, alacamenekşe, karadut, sarıçiçek; alabalık, beyazsinek, bozayı; aksu, akbasma, mavihastalık, maviküf</a:t>
            </a:r>
            <a:r>
              <a:rPr lang="tr-TR" b="0" i="0" dirty="0" smtClean="0">
                <a:solidFill>
                  <a:srgbClr val="585858"/>
                </a:solidFill>
                <a:effectLst/>
                <a:latin typeface="times new roman" panose="02020603050405020304" pitchFamily="18" charset="0"/>
              </a:rPr>
              <a:t> vb.</a:t>
            </a:r>
            <a:endParaRPr lang="tr-TR" b="0" i="0" dirty="0">
              <a:solidFill>
                <a:srgbClr val="585858"/>
              </a:solidFill>
              <a:effectLst/>
              <a:latin typeface="arial" panose="020B0604020202020204" pitchFamily="34" charset="0"/>
            </a:endParaRPr>
          </a:p>
        </p:txBody>
      </p:sp>
    </p:spTree>
    <p:extLst>
      <p:ext uri="{BB962C8B-B14F-4D97-AF65-F5344CB8AC3E}">
        <p14:creationId xmlns:p14="http://schemas.microsoft.com/office/powerpoint/2010/main" val="2746892226"/>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1028323" y="1062166"/>
            <a:ext cx="5152244" cy="461665"/>
          </a:xfrm>
          <a:prstGeom prst="rect">
            <a:avLst/>
          </a:prstGeom>
        </p:spPr>
        <p:txBody>
          <a:bodyPr wrap="none">
            <a:spAutoFit/>
          </a:bodyPr>
          <a:lstStyle/>
          <a:p>
            <a:r>
              <a:rPr lang="tr-TR" sz="2400" b="1" i="0" dirty="0" smtClean="0">
                <a:solidFill>
                  <a:srgbClr val="2B537E"/>
                </a:solidFill>
                <a:effectLst/>
                <a:latin typeface="arial" panose="020B0604020202020204" pitchFamily="34" charset="0"/>
              </a:rPr>
              <a:t>Büyük Harflerin Kullanıldığı Yerler</a:t>
            </a:r>
            <a:endParaRPr lang="tr-TR" sz="2400" dirty="0"/>
          </a:p>
        </p:txBody>
      </p:sp>
      <p:sp>
        <p:nvSpPr>
          <p:cNvPr id="4" name="Dikdörtgen 3"/>
          <p:cNvSpPr/>
          <p:nvPr/>
        </p:nvSpPr>
        <p:spPr>
          <a:xfrm>
            <a:off x="1028323" y="1765534"/>
            <a:ext cx="9106277" cy="4154984"/>
          </a:xfrm>
          <a:prstGeom prst="rect">
            <a:avLst/>
          </a:prstGeom>
        </p:spPr>
        <p:txBody>
          <a:bodyPr wrap="square">
            <a:spAutoFit/>
          </a:bodyPr>
          <a:lstStyle/>
          <a:p>
            <a:r>
              <a:rPr lang="tr-TR" i="0" dirty="0" smtClean="0">
                <a:latin typeface="Times New Roman" panose="02020603050405020304" pitchFamily="18" charset="0"/>
                <a:cs typeface="Times New Roman" panose="02020603050405020304" pitchFamily="18" charset="0"/>
              </a:rPr>
              <a:t>A. Cümle büyük harfle başlar: </a:t>
            </a:r>
            <a:r>
              <a:rPr lang="tr-TR" i="1" dirty="0" smtClean="0">
                <a:latin typeface="Times New Roman" panose="02020603050405020304" pitchFamily="18" charset="0"/>
                <a:cs typeface="Times New Roman" panose="02020603050405020304" pitchFamily="18" charset="0"/>
              </a:rPr>
              <a:t>Ak akçe kara gün içindir.</a:t>
            </a:r>
          </a:p>
          <a:p>
            <a:endParaRPr lang="tr-TR" i="0" dirty="0" smtClean="0">
              <a:latin typeface="Times New Roman" panose="02020603050405020304" pitchFamily="18" charset="0"/>
              <a:cs typeface="Times New Roman" panose="02020603050405020304" pitchFamily="18" charset="0"/>
            </a:endParaRPr>
          </a:p>
          <a:p>
            <a:pPr marL="252095" algn="just">
              <a:spcBef>
                <a:spcPts val="400"/>
              </a:spcBef>
              <a:spcAft>
                <a:spcPts val="0"/>
              </a:spcAft>
            </a:pPr>
            <a:r>
              <a:rPr lang="tr-TR" i="1" dirty="0" smtClean="0">
                <a:latin typeface="Times New Roman" panose="02020603050405020304" pitchFamily="18" charset="0"/>
                <a:cs typeface="Times New Roman" panose="02020603050405020304" pitchFamily="18" charset="0"/>
              </a:rPr>
              <a:t>Hayatta en hakiki mürşit ilimdir, fendir. </a:t>
            </a:r>
            <a:r>
              <a:rPr lang="tr-TR" i="0" dirty="0" smtClean="0">
                <a:latin typeface="Times New Roman" panose="02020603050405020304" pitchFamily="18" charset="0"/>
                <a:cs typeface="Times New Roman" panose="02020603050405020304" pitchFamily="18" charset="0"/>
              </a:rPr>
              <a:t>(Atatürk)</a:t>
            </a:r>
          </a:p>
          <a:p>
            <a:pPr marL="252095" algn="just">
              <a:spcBef>
                <a:spcPts val="400"/>
              </a:spcBef>
              <a:spcAft>
                <a:spcPts val="0"/>
              </a:spcAft>
            </a:pPr>
            <a:endParaRPr lang="tr-TR" i="0" dirty="0" smtClean="0">
              <a:latin typeface="Times New Roman" panose="02020603050405020304" pitchFamily="18" charset="0"/>
              <a:cs typeface="Times New Roman" panose="02020603050405020304" pitchFamily="18" charset="0"/>
            </a:endParaRPr>
          </a:p>
          <a:p>
            <a:pPr indent="252095" algn="just">
              <a:spcBef>
                <a:spcPts val="400"/>
              </a:spcBef>
            </a:pPr>
            <a:r>
              <a:rPr lang="tr-TR" i="0" dirty="0" smtClean="0">
                <a:latin typeface="Times New Roman" panose="02020603050405020304" pitchFamily="18" charset="0"/>
                <a:cs typeface="Times New Roman" panose="02020603050405020304" pitchFamily="18" charset="0"/>
              </a:rPr>
              <a:t>Cümle içinde tırnak veya yay ayraç içine alınan cümleler büyük harfle başlar ve sonlarına uygun noktalama işareti (nokta, soru, ünlem vb.) konur:</a:t>
            </a:r>
          </a:p>
          <a:p>
            <a:pPr indent="252095" algn="just">
              <a:spcBef>
                <a:spcPts val="400"/>
              </a:spcBef>
            </a:pPr>
            <a:endParaRPr lang="tr-TR" i="0" dirty="0" smtClean="0">
              <a:latin typeface="Times New Roman" panose="02020603050405020304" pitchFamily="18" charset="0"/>
              <a:cs typeface="Times New Roman" panose="02020603050405020304" pitchFamily="18" charset="0"/>
            </a:endParaRPr>
          </a:p>
          <a:p>
            <a:pPr indent="252095" algn="just">
              <a:spcBef>
                <a:spcPts val="400"/>
              </a:spcBef>
            </a:pPr>
            <a:r>
              <a:rPr lang="tr-TR" i="1" dirty="0" smtClean="0">
                <a:latin typeface="Times New Roman" panose="02020603050405020304" pitchFamily="18" charset="0"/>
                <a:cs typeface="Times New Roman" panose="02020603050405020304" pitchFamily="18" charset="0"/>
              </a:rPr>
              <a:t>Atatürk "Muhtaç olduğun kudret, damarlarındaki asil kanda mevcuttur!"</a:t>
            </a:r>
            <a:r>
              <a:rPr lang="tr-TR" i="0" dirty="0" smtClean="0">
                <a:latin typeface="Times New Roman" panose="02020603050405020304" pitchFamily="18" charset="0"/>
                <a:cs typeface="Times New Roman" panose="02020603050405020304" pitchFamily="18" charset="0"/>
              </a:rPr>
              <a:t> </a:t>
            </a:r>
            <a:r>
              <a:rPr lang="tr-TR" i="1" dirty="0" smtClean="0">
                <a:latin typeface="Times New Roman" panose="02020603050405020304" pitchFamily="18" charset="0"/>
                <a:cs typeface="Times New Roman" panose="02020603050405020304" pitchFamily="18" charset="0"/>
              </a:rPr>
              <a:t>diyor.</a:t>
            </a:r>
          </a:p>
          <a:p>
            <a:pPr indent="252095" algn="just">
              <a:spcBef>
                <a:spcPts val="400"/>
              </a:spcBef>
            </a:pPr>
            <a:endParaRPr lang="tr-TR" i="0" dirty="0" smtClean="0">
              <a:latin typeface="Times New Roman" panose="02020603050405020304" pitchFamily="18" charset="0"/>
              <a:cs typeface="Times New Roman" panose="02020603050405020304" pitchFamily="18" charset="0"/>
            </a:endParaRPr>
          </a:p>
          <a:p>
            <a:pPr indent="252095" algn="just">
              <a:spcBef>
                <a:spcPts val="400"/>
              </a:spcBef>
            </a:pPr>
            <a:r>
              <a:rPr lang="tr-TR" i="1" dirty="0" smtClean="0">
                <a:latin typeface="Times New Roman" panose="02020603050405020304" pitchFamily="18" charset="0"/>
                <a:cs typeface="Times New Roman" panose="02020603050405020304" pitchFamily="18" charset="0"/>
              </a:rPr>
              <a:t>Anadolu kentlerini, köylerini (Köy sözünü de çekinerek yazıyorum.) gezsek bile görmek için değil, kendimizi göstermek için geziyoruz. </a:t>
            </a:r>
            <a:r>
              <a:rPr lang="tr-TR" i="0" dirty="0" smtClean="0">
                <a:latin typeface="Times New Roman" panose="02020603050405020304" pitchFamily="18" charset="0"/>
                <a:cs typeface="Times New Roman" panose="02020603050405020304" pitchFamily="18" charset="0"/>
              </a:rPr>
              <a:t>(Nurullah Ataç)</a:t>
            </a:r>
          </a:p>
          <a:p>
            <a:pPr indent="252095" algn="just">
              <a:spcBef>
                <a:spcPts val="400"/>
              </a:spcBef>
            </a:pPr>
            <a:endParaRPr lang="tr-TR" b="0" i="0" dirty="0" smtClean="0">
              <a:latin typeface="arial" panose="020B0604020202020204" pitchFamily="34" charset="0"/>
            </a:endParaRPr>
          </a:p>
          <a:p>
            <a:pPr>
              <a:spcBef>
                <a:spcPts val="400"/>
              </a:spcBef>
            </a:pPr>
            <a:r>
              <a:rPr lang="tr-TR" b="1" i="0" dirty="0" smtClean="0">
                <a:latin typeface="times new roman" panose="02020603050405020304" pitchFamily="18" charset="0"/>
              </a:rPr>
              <a:t>       </a:t>
            </a:r>
            <a:endParaRPr lang="tr-TR" b="0" i="0" dirty="0">
              <a:latin typeface="arial" panose="020B0604020202020204" pitchFamily="34" charset="0"/>
            </a:endParaRPr>
          </a:p>
        </p:txBody>
      </p:sp>
    </p:spTree>
    <p:extLst>
      <p:ext uri="{BB962C8B-B14F-4D97-AF65-F5344CB8AC3E}">
        <p14:creationId xmlns:p14="http://schemas.microsoft.com/office/powerpoint/2010/main" val="1874154321"/>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1028323" y="620466"/>
            <a:ext cx="5152244" cy="461665"/>
          </a:xfrm>
          <a:prstGeom prst="rect">
            <a:avLst/>
          </a:prstGeom>
        </p:spPr>
        <p:txBody>
          <a:bodyPr wrap="none">
            <a:spAutoFit/>
          </a:bodyPr>
          <a:lstStyle/>
          <a:p>
            <a:r>
              <a:rPr lang="tr-TR" sz="2400" b="1" i="0" dirty="0" smtClean="0">
                <a:solidFill>
                  <a:srgbClr val="2B537E"/>
                </a:solidFill>
                <a:effectLst/>
                <a:latin typeface="arial" panose="020B0604020202020204" pitchFamily="34" charset="0"/>
              </a:rPr>
              <a:t>Büyük Harflerin Kullanıldığı Yerler</a:t>
            </a:r>
            <a:endParaRPr lang="tr-TR" sz="2400" dirty="0"/>
          </a:p>
        </p:txBody>
      </p:sp>
      <p:sp>
        <p:nvSpPr>
          <p:cNvPr id="4" name="Dikdörtgen 3"/>
          <p:cNvSpPr/>
          <p:nvPr/>
        </p:nvSpPr>
        <p:spPr>
          <a:xfrm>
            <a:off x="1028323" y="1683693"/>
            <a:ext cx="9648264" cy="3329116"/>
          </a:xfrm>
          <a:prstGeom prst="rect">
            <a:avLst/>
          </a:prstGeom>
        </p:spPr>
        <p:txBody>
          <a:bodyPr wrap="square">
            <a:spAutoFit/>
          </a:bodyPr>
          <a:lstStyle/>
          <a:p>
            <a:r>
              <a:rPr lang="tr-TR" sz="1700" b="1" i="0" dirty="0" smtClean="0">
                <a:solidFill>
                  <a:srgbClr val="585858"/>
                </a:solidFill>
                <a:effectLst/>
                <a:latin typeface="times new roman" panose="02020603050405020304" pitchFamily="18" charset="0"/>
              </a:rPr>
              <a:t>A</a:t>
            </a:r>
            <a:r>
              <a:rPr lang="tr-TR" sz="1700" b="1" i="0" dirty="0" smtClean="0">
                <a:solidFill>
                  <a:srgbClr val="585858"/>
                </a:solidFill>
                <a:effectLst/>
                <a:latin typeface="times new roman" panose="02020603050405020304" pitchFamily="18" charset="0"/>
              </a:rPr>
              <a:t>. </a:t>
            </a:r>
            <a:r>
              <a:rPr lang="tr-TR" sz="1700" b="0" i="0" dirty="0" smtClean="0">
                <a:solidFill>
                  <a:srgbClr val="585858"/>
                </a:solidFill>
                <a:effectLst/>
                <a:latin typeface="times new roman" panose="02020603050405020304" pitchFamily="18" charset="0"/>
              </a:rPr>
              <a:t>Cümle </a:t>
            </a:r>
            <a:r>
              <a:rPr lang="tr-TR" sz="1700" b="0" i="0" dirty="0" smtClean="0">
                <a:solidFill>
                  <a:srgbClr val="585858"/>
                </a:solidFill>
                <a:effectLst/>
                <a:latin typeface="times new roman" panose="02020603050405020304" pitchFamily="18" charset="0"/>
              </a:rPr>
              <a:t>büyük harfle başlar: </a:t>
            </a:r>
            <a:r>
              <a:rPr lang="tr-TR" sz="1700" b="0" i="1" dirty="0" smtClean="0">
                <a:solidFill>
                  <a:srgbClr val="585858"/>
                </a:solidFill>
                <a:effectLst/>
                <a:latin typeface="times new roman" panose="02020603050405020304" pitchFamily="18" charset="0"/>
              </a:rPr>
              <a:t>Ak akçe kara gün içindir.</a:t>
            </a:r>
            <a:endParaRPr lang="tr-TR" sz="1700" b="0" i="0" dirty="0" smtClean="0">
              <a:solidFill>
                <a:srgbClr val="585858"/>
              </a:solidFill>
              <a:effectLst/>
              <a:latin typeface="arial" panose="020B0604020202020204" pitchFamily="34" charset="0"/>
            </a:endParaRPr>
          </a:p>
          <a:p>
            <a:pPr indent="252095" algn="just">
              <a:spcBef>
                <a:spcPts val="400"/>
              </a:spcBef>
            </a:pPr>
            <a:endParaRPr lang="tr-TR" sz="1700" b="0" i="0" dirty="0" smtClean="0">
              <a:solidFill>
                <a:srgbClr val="585858"/>
              </a:solidFill>
              <a:effectLst/>
              <a:latin typeface="arial" panose="020B0604020202020204" pitchFamily="34" charset="0"/>
            </a:endParaRPr>
          </a:p>
          <a:p>
            <a:pPr>
              <a:spcBef>
                <a:spcPts val="400"/>
              </a:spcBef>
            </a:pPr>
            <a:r>
              <a:rPr lang="tr-TR" sz="1700" b="1" i="0" dirty="0" smtClean="0">
                <a:solidFill>
                  <a:srgbClr val="585858"/>
                </a:solidFill>
                <a:effectLst/>
                <a:latin typeface="times new roman" panose="02020603050405020304" pitchFamily="18" charset="0"/>
              </a:rPr>
              <a:t>        UYARI: </a:t>
            </a:r>
            <a:r>
              <a:rPr lang="tr-TR" sz="1700" b="0" i="0" dirty="0" smtClean="0">
                <a:solidFill>
                  <a:srgbClr val="585858"/>
                </a:solidFill>
                <a:effectLst/>
                <a:latin typeface="times new roman" panose="02020603050405020304" pitchFamily="18" charset="0"/>
              </a:rPr>
              <a:t>İki çizgi arasındaki açıklama cümleleri büyük harfle baş­lamaz:</a:t>
            </a:r>
            <a:endParaRPr lang="tr-TR" sz="1700" b="0" i="0" dirty="0" smtClean="0">
              <a:solidFill>
                <a:srgbClr val="585858"/>
              </a:solidFill>
              <a:effectLst/>
              <a:latin typeface="arial" panose="020B0604020202020204" pitchFamily="34" charset="0"/>
            </a:endParaRPr>
          </a:p>
          <a:p>
            <a:pPr>
              <a:spcBef>
                <a:spcPts val="400"/>
              </a:spcBef>
            </a:pPr>
            <a:r>
              <a:rPr lang="tr-TR" sz="1700" b="0" i="1" dirty="0" smtClean="0">
                <a:solidFill>
                  <a:srgbClr val="585858"/>
                </a:solidFill>
                <a:effectLst/>
                <a:latin typeface="times new roman" panose="02020603050405020304" pitchFamily="18" charset="0"/>
              </a:rPr>
              <a:t>        Bir zamanlar -bu zamanlar çok da uzak değildir, bundan on, on iki yıl önce- Türk saltanatının maddi sınırları uçsuz bucaksız denilecek ka­dar genişti. </a:t>
            </a:r>
            <a:r>
              <a:rPr lang="tr-TR" sz="1700" b="0" i="0" dirty="0" smtClean="0">
                <a:solidFill>
                  <a:srgbClr val="585858"/>
                </a:solidFill>
                <a:effectLst/>
                <a:latin typeface="times new roman" panose="02020603050405020304" pitchFamily="18" charset="0"/>
              </a:rPr>
              <a:t>(Yakup Kadri Karaosmanoğlu)</a:t>
            </a:r>
            <a:endParaRPr lang="tr-TR" sz="1700" b="0" i="0" dirty="0" smtClean="0">
              <a:solidFill>
                <a:srgbClr val="585858"/>
              </a:solidFill>
              <a:effectLst/>
              <a:latin typeface="arial" panose="020B0604020202020204" pitchFamily="34" charset="0"/>
            </a:endParaRPr>
          </a:p>
          <a:p>
            <a:pPr>
              <a:spcBef>
                <a:spcPts val="400"/>
              </a:spcBef>
            </a:pPr>
            <a:r>
              <a:rPr lang="tr-TR" sz="1700" b="0" i="1" dirty="0" smtClean="0">
                <a:solidFill>
                  <a:srgbClr val="585858"/>
                </a:solidFill>
                <a:effectLst/>
                <a:latin typeface="times new roman" panose="02020603050405020304" pitchFamily="18" charset="0"/>
              </a:rPr>
              <a:t>        Bu sefer de onları -her zamanki yerlerinde bulmak ihtimaliyle- farkında olmadan aramıştım. </a:t>
            </a:r>
            <a:r>
              <a:rPr lang="tr-TR" sz="1700" b="0" i="0" dirty="0" smtClean="0">
                <a:solidFill>
                  <a:srgbClr val="585858"/>
                </a:solidFill>
                <a:effectLst/>
                <a:latin typeface="times new roman" panose="02020603050405020304" pitchFamily="18" charset="0"/>
              </a:rPr>
              <a:t>(Ahmet Hamdi Tanpınar)</a:t>
            </a:r>
            <a:endParaRPr lang="tr-TR" sz="1700" b="0" i="0" dirty="0" smtClean="0">
              <a:solidFill>
                <a:srgbClr val="585858"/>
              </a:solidFill>
              <a:effectLst/>
              <a:latin typeface="arial" panose="020B0604020202020204" pitchFamily="34" charset="0"/>
            </a:endParaRPr>
          </a:p>
          <a:p>
            <a:pPr indent="252095" algn="just">
              <a:spcBef>
                <a:spcPts val="400"/>
              </a:spcBef>
            </a:pPr>
            <a:r>
              <a:rPr lang="tr-TR" sz="1700" b="0" i="0" dirty="0" smtClean="0">
                <a:solidFill>
                  <a:srgbClr val="585858"/>
                </a:solidFill>
                <a:effectLst/>
                <a:latin typeface="times new roman" panose="02020603050405020304" pitchFamily="18" charset="0"/>
              </a:rPr>
              <a:t>İki noktadan sonra gelen cümleler büyük harfle başlar:</a:t>
            </a:r>
            <a:endParaRPr lang="tr-TR" sz="1700" b="0" i="0" dirty="0" smtClean="0">
              <a:solidFill>
                <a:srgbClr val="585858"/>
              </a:solidFill>
              <a:effectLst/>
              <a:latin typeface="arial" panose="020B0604020202020204" pitchFamily="34" charset="0"/>
            </a:endParaRPr>
          </a:p>
          <a:p>
            <a:pPr>
              <a:spcBef>
                <a:spcPts val="400"/>
              </a:spcBef>
            </a:pPr>
            <a:r>
              <a:rPr lang="tr-TR" sz="1700" b="0" i="0" dirty="0" smtClean="0">
                <a:solidFill>
                  <a:srgbClr val="585858"/>
                </a:solidFill>
                <a:effectLst/>
                <a:latin typeface="times new roman" panose="02020603050405020304" pitchFamily="18" charset="0"/>
              </a:rPr>
              <a:t>        Menfaat sandalyeye benzer: Başında taşırsan seni küçültür, ayağının altına alırsan yükseltir. (Cenap Şahabettin)</a:t>
            </a:r>
          </a:p>
          <a:p>
            <a:pPr>
              <a:spcBef>
                <a:spcPts val="400"/>
              </a:spcBef>
            </a:pPr>
            <a:endParaRPr lang="tr-TR" sz="1700" b="0" i="0" dirty="0" smtClean="0">
              <a:solidFill>
                <a:srgbClr val="585858"/>
              </a:solidFill>
              <a:effectLst/>
              <a:latin typeface="arial" panose="020B0604020202020204" pitchFamily="34" charset="0"/>
            </a:endParaRPr>
          </a:p>
        </p:txBody>
      </p:sp>
    </p:spTree>
    <p:extLst>
      <p:ext uri="{BB962C8B-B14F-4D97-AF65-F5344CB8AC3E}">
        <p14:creationId xmlns:p14="http://schemas.microsoft.com/office/powerpoint/2010/main" val="2410955813"/>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1028323" y="620466"/>
            <a:ext cx="5152244" cy="461665"/>
          </a:xfrm>
          <a:prstGeom prst="rect">
            <a:avLst/>
          </a:prstGeom>
        </p:spPr>
        <p:txBody>
          <a:bodyPr wrap="none">
            <a:spAutoFit/>
          </a:bodyPr>
          <a:lstStyle/>
          <a:p>
            <a:r>
              <a:rPr lang="tr-TR" sz="2400" b="1" i="0" dirty="0" smtClean="0">
                <a:solidFill>
                  <a:srgbClr val="2B537E"/>
                </a:solidFill>
                <a:effectLst/>
                <a:latin typeface="arial" panose="020B0604020202020204" pitchFamily="34" charset="0"/>
              </a:rPr>
              <a:t>Büyük Harflerin Kullanıldığı Yerler</a:t>
            </a:r>
            <a:endParaRPr lang="tr-TR" sz="2400" dirty="0"/>
          </a:p>
        </p:txBody>
      </p:sp>
      <p:sp>
        <p:nvSpPr>
          <p:cNvPr id="4" name="Dikdörtgen 3"/>
          <p:cNvSpPr/>
          <p:nvPr/>
        </p:nvSpPr>
        <p:spPr>
          <a:xfrm>
            <a:off x="1028322" y="1232932"/>
            <a:ext cx="9648264" cy="4052391"/>
          </a:xfrm>
          <a:prstGeom prst="rect">
            <a:avLst/>
          </a:prstGeom>
        </p:spPr>
        <p:txBody>
          <a:bodyPr wrap="square">
            <a:spAutoFit/>
          </a:bodyPr>
          <a:lstStyle/>
          <a:p>
            <a:r>
              <a:rPr lang="tr-TR" b="1" i="0" dirty="0" smtClean="0">
                <a:solidFill>
                  <a:srgbClr val="585858"/>
                </a:solidFill>
                <a:effectLst/>
                <a:latin typeface="times new roman" panose="02020603050405020304" pitchFamily="18" charset="0"/>
              </a:rPr>
              <a:t>A</a:t>
            </a:r>
            <a:r>
              <a:rPr lang="tr-TR" b="1" i="0" dirty="0" smtClean="0">
                <a:solidFill>
                  <a:srgbClr val="585858"/>
                </a:solidFill>
                <a:effectLst/>
                <a:latin typeface="times new roman" panose="02020603050405020304" pitchFamily="18" charset="0"/>
              </a:rPr>
              <a:t>. </a:t>
            </a:r>
            <a:r>
              <a:rPr lang="tr-TR" b="0" i="0" dirty="0" smtClean="0">
                <a:solidFill>
                  <a:srgbClr val="585858"/>
                </a:solidFill>
                <a:effectLst/>
                <a:latin typeface="times new roman" panose="02020603050405020304" pitchFamily="18" charset="0"/>
              </a:rPr>
              <a:t>Cümle </a:t>
            </a:r>
            <a:r>
              <a:rPr lang="tr-TR" b="0" i="0" dirty="0" smtClean="0">
                <a:solidFill>
                  <a:srgbClr val="585858"/>
                </a:solidFill>
                <a:effectLst/>
                <a:latin typeface="times new roman" panose="02020603050405020304" pitchFamily="18" charset="0"/>
              </a:rPr>
              <a:t>büyük harfle başlar: </a:t>
            </a:r>
            <a:r>
              <a:rPr lang="tr-TR" b="0" i="1" dirty="0" smtClean="0">
                <a:solidFill>
                  <a:srgbClr val="585858"/>
                </a:solidFill>
                <a:effectLst/>
                <a:latin typeface="times new roman" panose="02020603050405020304" pitchFamily="18" charset="0"/>
              </a:rPr>
              <a:t>Ak akçe kara gün içindir.</a:t>
            </a:r>
            <a:endParaRPr lang="tr-TR" b="0" i="0" dirty="0" smtClean="0">
              <a:solidFill>
                <a:srgbClr val="585858"/>
              </a:solidFill>
              <a:effectLst/>
              <a:latin typeface="arial" panose="020B0604020202020204" pitchFamily="34" charset="0"/>
            </a:endParaRPr>
          </a:p>
          <a:p>
            <a:pPr>
              <a:spcBef>
                <a:spcPts val="400"/>
              </a:spcBef>
            </a:pPr>
            <a:endParaRPr lang="tr-TR" b="0" i="0" dirty="0" smtClean="0">
              <a:solidFill>
                <a:srgbClr val="585858"/>
              </a:solidFill>
              <a:effectLst/>
              <a:latin typeface="arial" panose="020B0604020202020204" pitchFamily="34" charset="0"/>
            </a:endParaRPr>
          </a:p>
          <a:p>
            <a:pPr indent="252095" algn="just">
              <a:spcBef>
                <a:spcPts val="400"/>
              </a:spcBef>
            </a:pPr>
            <a:r>
              <a:rPr lang="tr-TR" b="1" i="0" dirty="0" smtClean="0">
                <a:solidFill>
                  <a:srgbClr val="585858"/>
                </a:solidFill>
                <a:effectLst/>
                <a:latin typeface="times new roman" panose="02020603050405020304" pitchFamily="18" charset="0"/>
              </a:rPr>
              <a:t>UYARI: </a:t>
            </a:r>
            <a:r>
              <a:rPr lang="tr-TR" b="0" i="0" dirty="0" smtClean="0">
                <a:solidFill>
                  <a:srgbClr val="585858"/>
                </a:solidFill>
                <a:effectLst/>
                <a:latin typeface="times new roman" panose="02020603050405020304" pitchFamily="18" charset="0"/>
              </a:rPr>
              <a:t>İki noktadan sonra cümle ve özel ad niteliğinde olmayan örnekler sıra­landığında bunlar büyük harfle başlamaz:</a:t>
            </a:r>
            <a:endParaRPr lang="tr-TR" b="0" i="0" dirty="0" smtClean="0">
              <a:solidFill>
                <a:srgbClr val="585858"/>
              </a:solidFill>
              <a:effectLst/>
              <a:latin typeface="arial" panose="020B0604020202020204" pitchFamily="34" charset="0"/>
            </a:endParaRPr>
          </a:p>
          <a:p>
            <a:pPr indent="252095" algn="just">
              <a:spcBef>
                <a:spcPts val="400"/>
              </a:spcBef>
            </a:pPr>
            <a:r>
              <a:rPr lang="tr-TR" b="0" i="1" dirty="0" smtClean="0">
                <a:solidFill>
                  <a:srgbClr val="585858"/>
                </a:solidFill>
                <a:effectLst/>
                <a:latin typeface="times new roman" panose="02020603050405020304" pitchFamily="18" charset="0"/>
              </a:rPr>
              <a:t>Bu eskiliği siz de çok evde görmüşsünüzdür: duvarlarda çiviler, çivi yerleri, lekeler... </a:t>
            </a:r>
            <a:r>
              <a:rPr lang="tr-TR" b="0" i="0" dirty="0" smtClean="0">
                <a:solidFill>
                  <a:srgbClr val="585858"/>
                </a:solidFill>
                <a:effectLst/>
                <a:latin typeface="times new roman" panose="02020603050405020304" pitchFamily="18" charset="0"/>
              </a:rPr>
              <a:t>(Memduh Şevket Esendal)</a:t>
            </a:r>
          </a:p>
          <a:p>
            <a:pPr indent="252095" algn="just">
              <a:spcBef>
                <a:spcPts val="400"/>
              </a:spcBef>
            </a:pPr>
            <a:endParaRPr lang="tr-TR" b="0" i="0" dirty="0" smtClean="0">
              <a:solidFill>
                <a:srgbClr val="585858"/>
              </a:solidFill>
              <a:effectLst/>
              <a:latin typeface="arial" panose="020B0604020202020204" pitchFamily="34" charset="0"/>
            </a:endParaRPr>
          </a:p>
          <a:p>
            <a:pPr indent="252095" algn="just">
              <a:spcBef>
                <a:spcPts val="400"/>
              </a:spcBef>
            </a:pPr>
            <a:r>
              <a:rPr lang="tr-TR" b="1" i="0" dirty="0" smtClean="0">
                <a:solidFill>
                  <a:srgbClr val="585858"/>
                </a:solidFill>
                <a:effectLst/>
                <a:latin typeface="times new roman" panose="02020603050405020304" pitchFamily="18" charset="0"/>
              </a:rPr>
              <a:t>UYARI: </a:t>
            </a:r>
            <a:r>
              <a:rPr lang="tr-TR" b="0" i="0" dirty="0" smtClean="0">
                <a:solidFill>
                  <a:srgbClr val="585858"/>
                </a:solidFill>
                <a:effectLst/>
                <a:latin typeface="times new roman" panose="02020603050405020304" pitchFamily="18" charset="0"/>
              </a:rPr>
              <a:t>Rakamla başlayan cümlelerde rakamdan sonra gelen kelime özel ad değilse büyük harfle başlamaz:</a:t>
            </a:r>
            <a:r>
              <a:rPr lang="tr-TR" b="0" i="1" dirty="0" smtClean="0">
                <a:solidFill>
                  <a:srgbClr val="585858"/>
                </a:solidFill>
                <a:effectLst/>
                <a:latin typeface="times new roman" panose="02020603050405020304" pitchFamily="18" charset="0"/>
              </a:rPr>
              <a:t> 2007 yılında Türk Dil Kurumunun 75. yılını kutladık.</a:t>
            </a:r>
            <a:endParaRPr lang="tr-TR" b="0" i="0" dirty="0" smtClean="0">
              <a:solidFill>
                <a:srgbClr val="585858"/>
              </a:solidFill>
              <a:effectLst/>
              <a:latin typeface="arial" panose="020B0604020202020204" pitchFamily="34" charset="0"/>
            </a:endParaRPr>
          </a:p>
          <a:p>
            <a:pPr indent="252095" algn="just">
              <a:spcBef>
                <a:spcPts val="400"/>
              </a:spcBef>
            </a:pPr>
            <a:r>
              <a:rPr lang="tr-TR" b="0" i="0" dirty="0" smtClean="0">
                <a:solidFill>
                  <a:srgbClr val="585858"/>
                </a:solidFill>
                <a:effectLst/>
                <a:latin typeface="times new roman" panose="02020603050405020304" pitchFamily="18" charset="0"/>
              </a:rPr>
              <a:t>Örnek niteliğindeki kelimelerle başlayan cümlede de ilk harf büyük yazılır: </a:t>
            </a:r>
            <a:r>
              <a:rPr lang="tr-TR" b="0" i="1" dirty="0" smtClean="0">
                <a:solidFill>
                  <a:srgbClr val="585858"/>
                </a:solidFill>
                <a:effectLst/>
                <a:latin typeface="times new roman" panose="02020603050405020304" pitchFamily="18" charset="0"/>
              </a:rPr>
              <a:t>"Banka, bütçe, devlet, fındık, kanepe, menekşe, şemsiye" gibi yüzlerce ke­lime, kökenleri yabancı olmakla birlikte artık dilimizin malı olmuştur.</a:t>
            </a:r>
            <a:endParaRPr lang="tr-TR" b="0" i="0" dirty="0" smtClean="0">
              <a:solidFill>
                <a:srgbClr val="585858"/>
              </a:solidFill>
              <a:effectLst/>
              <a:latin typeface="arial" panose="020B0604020202020204" pitchFamily="34" charset="0"/>
            </a:endParaRPr>
          </a:p>
          <a:p>
            <a:pPr indent="252095" algn="just">
              <a:spcBef>
                <a:spcPts val="400"/>
              </a:spcBef>
            </a:pPr>
            <a:r>
              <a:rPr lang="tr-TR" b="0" i="1" dirty="0" smtClean="0">
                <a:solidFill>
                  <a:srgbClr val="585858"/>
                </a:solidFill>
                <a:effectLst/>
                <a:latin typeface="times new roman" panose="02020603050405020304" pitchFamily="18" charset="0"/>
              </a:rPr>
              <a:t>"Et-, ol-" fiilleri, dilimizde en sık kullanılan yardımcı fiillerdir.</a:t>
            </a:r>
            <a:endParaRPr lang="tr-TR" b="0" i="0" dirty="0">
              <a:solidFill>
                <a:srgbClr val="585858"/>
              </a:solidFill>
              <a:effectLst/>
              <a:latin typeface="arial" panose="020B0604020202020204" pitchFamily="34" charset="0"/>
            </a:endParaRPr>
          </a:p>
        </p:txBody>
      </p:sp>
    </p:spTree>
    <p:extLst>
      <p:ext uri="{BB962C8B-B14F-4D97-AF65-F5344CB8AC3E}">
        <p14:creationId xmlns:p14="http://schemas.microsoft.com/office/powerpoint/2010/main" val="3930388886"/>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1181100" y="1672286"/>
            <a:ext cx="9702800" cy="2298065"/>
          </a:xfrm>
          <a:prstGeom prst="rect">
            <a:avLst/>
          </a:prstGeom>
        </p:spPr>
        <p:txBody>
          <a:bodyPr wrap="square">
            <a:spAutoFit/>
          </a:bodyPr>
          <a:lstStyle/>
          <a:p>
            <a:pPr indent="252095" algn="just">
              <a:lnSpc>
                <a:spcPts val="1200"/>
              </a:lnSpc>
              <a:spcBef>
                <a:spcPts val="400"/>
              </a:spcBef>
            </a:pPr>
            <a:r>
              <a:rPr lang="tr-TR" sz="2400" b="1" i="0" dirty="0" smtClean="0">
                <a:solidFill>
                  <a:srgbClr val="585858"/>
                </a:solidFill>
                <a:effectLst/>
                <a:latin typeface="times new roman" panose="02020603050405020304" pitchFamily="18" charset="0"/>
              </a:rPr>
              <a:t>B. Dizeler büyük harfle başlar:</a:t>
            </a:r>
          </a:p>
          <a:p>
            <a:pPr indent="252095" algn="just">
              <a:lnSpc>
                <a:spcPts val="1200"/>
              </a:lnSpc>
              <a:spcBef>
                <a:spcPts val="400"/>
              </a:spcBef>
            </a:pPr>
            <a:endParaRPr lang="tr-TR" i="0" dirty="0" smtClean="0">
              <a:solidFill>
                <a:srgbClr val="585858"/>
              </a:solidFill>
              <a:effectLst/>
              <a:latin typeface="arial" panose="020B0604020202020204" pitchFamily="34" charset="0"/>
            </a:endParaRPr>
          </a:p>
          <a:p>
            <a:pPr indent="252095" algn="just">
              <a:lnSpc>
                <a:spcPts val="1200"/>
              </a:lnSpc>
              <a:spcBef>
                <a:spcPts val="400"/>
              </a:spcBef>
            </a:pPr>
            <a:r>
              <a:rPr lang="tr-TR" b="0" i="1" dirty="0" smtClean="0">
                <a:solidFill>
                  <a:srgbClr val="585858"/>
                </a:solidFill>
                <a:effectLst/>
                <a:latin typeface="times new roman" panose="02020603050405020304" pitchFamily="18" charset="0"/>
              </a:rPr>
              <a:t>Halk içinde muteber bir nesne yok devlet gibi</a:t>
            </a:r>
            <a:endParaRPr lang="tr-TR" b="0" i="0" dirty="0" smtClean="0">
              <a:solidFill>
                <a:srgbClr val="585858"/>
              </a:solidFill>
              <a:effectLst/>
              <a:latin typeface="arial" panose="020B0604020202020204" pitchFamily="34" charset="0"/>
            </a:endParaRPr>
          </a:p>
          <a:p>
            <a:pPr>
              <a:lnSpc>
                <a:spcPts val="1200"/>
              </a:lnSpc>
              <a:spcBef>
                <a:spcPts val="400"/>
              </a:spcBef>
            </a:pPr>
            <a:r>
              <a:rPr lang="tr-TR" b="0" i="1" dirty="0" smtClean="0">
                <a:solidFill>
                  <a:srgbClr val="585858"/>
                </a:solidFill>
                <a:effectLst/>
                <a:latin typeface="times new roman" panose="02020603050405020304" pitchFamily="18" charset="0"/>
              </a:rPr>
              <a:t>     Olmaya devlet cihanda bir nefes sıhhat gibi.</a:t>
            </a:r>
            <a:r>
              <a:rPr lang="tr-TR" b="0" i="0" dirty="0" smtClean="0">
                <a:solidFill>
                  <a:srgbClr val="585858"/>
                </a:solidFill>
                <a:effectLst/>
                <a:latin typeface="times new roman" panose="02020603050405020304" pitchFamily="18" charset="0"/>
              </a:rPr>
              <a:t> (Muhibbi)</a:t>
            </a:r>
          </a:p>
          <a:p>
            <a:pPr>
              <a:lnSpc>
                <a:spcPts val="1200"/>
              </a:lnSpc>
              <a:spcBef>
                <a:spcPts val="400"/>
              </a:spcBef>
            </a:pPr>
            <a:endParaRPr lang="tr-TR" b="0" i="0" dirty="0" smtClean="0">
              <a:solidFill>
                <a:srgbClr val="585858"/>
              </a:solidFill>
              <a:effectLst/>
              <a:latin typeface="arial" panose="020B0604020202020204" pitchFamily="34" charset="0"/>
            </a:endParaRPr>
          </a:p>
          <a:p>
            <a:pPr indent="252095" algn="just">
              <a:lnSpc>
                <a:spcPts val="1200"/>
              </a:lnSpc>
              <a:spcBef>
                <a:spcPts val="400"/>
              </a:spcBef>
            </a:pPr>
            <a:r>
              <a:rPr lang="tr-TR" b="0" i="1" dirty="0" smtClean="0">
                <a:solidFill>
                  <a:srgbClr val="585858"/>
                </a:solidFill>
                <a:effectLst/>
                <a:latin typeface="times new roman" panose="02020603050405020304" pitchFamily="18" charset="0"/>
              </a:rPr>
              <a:t>Korkma! Sönmez bu şafaklarda yüzen al sancak</a:t>
            </a:r>
            <a:endParaRPr lang="tr-TR" b="0" i="0" dirty="0" smtClean="0">
              <a:solidFill>
                <a:srgbClr val="585858"/>
              </a:solidFill>
              <a:effectLst/>
              <a:latin typeface="arial" panose="020B0604020202020204" pitchFamily="34" charset="0"/>
            </a:endParaRPr>
          </a:p>
          <a:p>
            <a:pPr indent="252095" algn="just">
              <a:lnSpc>
                <a:spcPts val="1200"/>
              </a:lnSpc>
              <a:spcBef>
                <a:spcPts val="400"/>
              </a:spcBef>
            </a:pPr>
            <a:r>
              <a:rPr lang="tr-TR" b="0" i="1" dirty="0" smtClean="0">
                <a:solidFill>
                  <a:srgbClr val="585858"/>
                </a:solidFill>
                <a:effectLst/>
                <a:latin typeface="times new roman" panose="02020603050405020304" pitchFamily="18" charset="0"/>
              </a:rPr>
              <a:t>Sönmeden yurdumun üstünde tüten en son ocak.</a:t>
            </a:r>
            <a:r>
              <a:rPr lang="tr-TR" b="0" i="0" dirty="0" smtClean="0">
                <a:solidFill>
                  <a:srgbClr val="585858"/>
                </a:solidFill>
                <a:effectLst/>
                <a:latin typeface="times new roman" panose="02020603050405020304" pitchFamily="18" charset="0"/>
              </a:rPr>
              <a:t> (Mehmet Akif Ersoy)</a:t>
            </a:r>
          </a:p>
          <a:p>
            <a:pPr indent="252095" algn="just">
              <a:lnSpc>
                <a:spcPts val="1200"/>
              </a:lnSpc>
              <a:spcBef>
                <a:spcPts val="400"/>
              </a:spcBef>
            </a:pPr>
            <a:endParaRPr lang="tr-TR" b="0" i="0" dirty="0" smtClean="0">
              <a:solidFill>
                <a:srgbClr val="585858"/>
              </a:solidFill>
              <a:effectLst/>
              <a:latin typeface="arial" panose="020B0604020202020204" pitchFamily="34" charset="0"/>
            </a:endParaRPr>
          </a:p>
          <a:p>
            <a:pPr indent="252095" algn="just">
              <a:lnSpc>
                <a:spcPts val="1200"/>
              </a:lnSpc>
              <a:spcBef>
                <a:spcPts val="400"/>
              </a:spcBef>
            </a:pPr>
            <a:r>
              <a:rPr lang="tr-TR" b="0" i="1" dirty="0" smtClean="0">
                <a:solidFill>
                  <a:srgbClr val="585858"/>
                </a:solidFill>
                <a:effectLst/>
                <a:latin typeface="times new roman" panose="02020603050405020304" pitchFamily="18" charset="0"/>
              </a:rPr>
              <a:t>Bin atlı akınlarda çocuklar gibi şendik</a:t>
            </a:r>
            <a:endParaRPr lang="tr-TR" b="0" i="0" dirty="0" smtClean="0">
              <a:solidFill>
                <a:srgbClr val="585858"/>
              </a:solidFill>
              <a:effectLst/>
              <a:latin typeface="arial" panose="020B0604020202020204" pitchFamily="34" charset="0"/>
            </a:endParaRPr>
          </a:p>
          <a:p>
            <a:pPr indent="252095" algn="just">
              <a:lnSpc>
                <a:spcPts val="1200"/>
              </a:lnSpc>
              <a:spcBef>
                <a:spcPts val="400"/>
              </a:spcBef>
            </a:pPr>
            <a:r>
              <a:rPr lang="tr-TR" b="0" i="1" dirty="0" smtClean="0">
                <a:solidFill>
                  <a:srgbClr val="585858"/>
                </a:solidFill>
                <a:effectLst/>
                <a:latin typeface="times new roman" panose="02020603050405020304" pitchFamily="18" charset="0"/>
              </a:rPr>
              <a:t>Bin atlı o gün dev gibi bir orduyu yendik. </a:t>
            </a:r>
            <a:r>
              <a:rPr lang="tr-TR" b="0" i="0" dirty="0" smtClean="0">
                <a:solidFill>
                  <a:srgbClr val="585858"/>
                </a:solidFill>
                <a:effectLst/>
                <a:latin typeface="times new roman" panose="02020603050405020304" pitchFamily="18" charset="0"/>
              </a:rPr>
              <a:t>(Yahya Kemal Beyatlı)</a:t>
            </a:r>
          </a:p>
          <a:p>
            <a:pPr indent="252095" algn="just">
              <a:lnSpc>
                <a:spcPts val="1200"/>
              </a:lnSpc>
              <a:spcBef>
                <a:spcPts val="400"/>
              </a:spcBef>
            </a:pPr>
            <a:endParaRPr lang="tr-TR" b="0" i="0" dirty="0" smtClean="0">
              <a:solidFill>
                <a:srgbClr val="585858"/>
              </a:solidFill>
              <a:effectLst/>
              <a:latin typeface="arial" panose="020B0604020202020204" pitchFamily="34" charset="0"/>
            </a:endParaRPr>
          </a:p>
        </p:txBody>
      </p:sp>
    </p:spTree>
    <p:extLst>
      <p:ext uri="{BB962C8B-B14F-4D97-AF65-F5344CB8AC3E}">
        <p14:creationId xmlns:p14="http://schemas.microsoft.com/office/powerpoint/2010/main" val="201932934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1121782" y="1075425"/>
            <a:ext cx="10237384" cy="5386090"/>
          </a:xfrm>
          <a:prstGeom prst="rect">
            <a:avLst/>
          </a:prstGeom>
        </p:spPr>
        <p:txBody>
          <a:bodyPr wrap="square">
            <a:spAutoFit/>
          </a:bodyPr>
          <a:lstStyle/>
          <a:p>
            <a:pPr indent="252095" algn="just">
              <a:spcBef>
                <a:spcPts val="400"/>
              </a:spcBef>
            </a:pPr>
            <a:r>
              <a:rPr lang="tr-TR" b="1" i="0" dirty="0" smtClean="0">
                <a:solidFill>
                  <a:srgbClr val="585858"/>
                </a:solidFill>
                <a:effectLst/>
                <a:latin typeface="times new roman" panose="02020603050405020304" pitchFamily="18" charset="0"/>
              </a:rPr>
              <a:t>f. </a:t>
            </a:r>
            <a:r>
              <a:rPr lang="tr-TR" b="0" i="1" dirty="0" smtClean="0">
                <a:solidFill>
                  <a:srgbClr val="585858"/>
                </a:solidFill>
                <a:effectLst/>
                <a:latin typeface="times new roman" panose="02020603050405020304" pitchFamily="18" charset="0"/>
              </a:rPr>
              <a:t>Yuvar</a:t>
            </a:r>
            <a:r>
              <a:rPr lang="tr-TR" b="0" i="0" dirty="0" smtClean="0">
                <a:solidFill>
                  <a:srgbClr val="585858"/>
                </a:solidFill>
                <a:effectLst/>
                <a:latin typeface="times new roman" panose="02020603050405020304" pitchFamily="18" charset="0"/>
              </a:rPr>
              <a:t> ve </a:t>
            </a:r>
            <a:r>
              <a:rPr lang="tr-TR" b="0" i="1" dirty="0" smtClean="0">
                <a:solidFill>
                  <a:srgbClr val="585858"/>
                </a:solidFill>
                <a:effectLst/>
                <a:latin typeface="times new roman" panose="02020603050405020304" pitchFamily="18" charset="0"/>
              </a:rPr>
              <a:t>küre</a:t>
            </a:r>
            <a:r>
              <a:rPr lang="tr-TR" b="0" i="0" dirty="0" smtClean="0">
                <a:solidFill>
                  <a:srgbClr val="585858"/>
                </a:solidFill>
                <a:effectLst/>
                <a:latin typeface="times new roman" panose="02020603050405020304" pitchFamily="18" charset="0"/>
              </a:rPr>
              <a:t> sözleriyle kurulan birleşik kelimeler: </a:t>
            </a:r>
            <a:r>
              <a:rPr lang="tr-TR" b="0" i="1" dirty="0" smtClean="0">
                <a:solidFill>
                  <a:srgbClr val="585858"/>
                </a:solidFill>
                <a:effectLst/>
                <a:latin typeface="times new roman" panose="02020603050405020304" pitchFamily="18" charset="0"/>
              </a:rPr>
              <a:t>göz yuvarı, hava yuvarı, ısı yuvarı, ışık yuvarı, renk yuvarı, yer yuvarı; hava küre, ışık küre, su küre, taş küre, yarı küre, yarım küre</a:t>
            </a:r>
            <a:r>
              <a:rPr lang="tr-TR" b="0" i="0" dirty="0" smtClean="0">
                <a:solidFill>
                  <a:srgbClr val="585858"/>
                </a:solidFill>
                <a:effectLst/>
                <a:latin typeface="times new roman" panose="02020603050405020304" pitchFamily="18" charset="0"/>
              </a:rPr>
              <a:t> vb.</a:t>
            </a:r>
            <a:endParaRPr lang="tr-TR" b="0" i="0" dirty="0" smtClean="0">
              <a:solidFill>
                <a:srgbClr val="585858"/>
              </a:solidFill>
              <a:effectLst/>
              <a:latin typeface="arial" panose="020B0604020202020204" pitchFamily="34" charset="0"/>
            </a:endParaRPr>
          </a:p>
          <a:p>
            <a:pPr indent="252095" algn="just">
              <a:spcBef>
                <a:spcPts val="400"/>
              </a:spcBef>
            </a:pPr>
            <a:r>
              <a:rPr lang="tr-TR" b="1" i="0" dirty="0" smtClean="0">
                <a:solidFill>
                  <a:srgbClr val="585858"/>
                </a:solidFill>
                <a:effectLst/>
                <a:latin typeface="times new roman" panose="02020603050405020304" pitchFamily="18" charset="0"/>
              </a:rPr>
              <a:t>g. </a:t>
            </a:r>
            <a:r>
              <a:rPr lang="tr-TR" b="0" i="0" dirty="0" smtClean="0">
                <a:solidFill>
                  <a:srgbClr val="585858"/>
                </a:solidFill>
                <a:effectLst/>
                <a:latin typeface="times new roman" panose="02020603050405020304" pitchFamily="18" charset="0"/>
              </a:rPr>
              <a:t>Yiyecek, içecek adlarından biriyle kurulan birleşik kelimeler: </a:t>
            </a:r>
            <a:r>
              <a:rPr lang="tr-TR" b="0" i="1" dirty="0" smtClean="0">
                <a:solidFill>
                  <a:srgbClr val="585858"/>
                </a:solidFill>
                <a:effectLst/>
                <a:latin typeface="times new roman" panose="02020603050405020304" pitchFamily="18" charset="0"/>
              </a:rPr>
              <a:t>bohça böreği, talaş böreği; ba­dem yağı, kuyruk yağı; arpa suyu, maden suyu; tulum peyniri, beyaz peynir; Adana kebabı, tas kebabı; İnegöl köftesi, İzmir köftesi; ezogelin çorbası, yoğurt çorbası; irmik helvası, koz helva; acı badem kurabiyesi; Kemalpaşa tatlısı, yoğurt tatlısı; ba­dem şekeri, kestane şekeri; balık yumurtası, lop yumurta</a:t>
            </a:r>
            <a:r>
              <a:rPr lang="tr-TR" b="0" i="0" dirty="0" smtClean="0">
                <a:solidFill>
                  <a:srgbClr val="585858"/>
                </a:solidFill>
                <a:effectLst/>
                <a:latin typeface="times new roman" panose="02020603050405020304" pitchFamily="18" charset="0"/>
              </a:rPr>
              <a:t> vb.</a:t>
            </a:r>
            <a:endParaRPr lang="tr-TR" b="0" i="0" dirty="0" smtClean="0">
              <a:solidFill>
                <a:srgbClr val="585858"/>
              </a:solidFill>
              <a:effectLst/>
              <a:latin typeface="arial" panose="020B0604020202020204" pitchFamily="34" charset="0"/>
            </a:endParaRPr>
          </a:p>
          <a:p>
            <a:pPr indent="252095" algn="just">
              <a:spcBef>
                <a:spcPts val="400"/>
              </a:spcBef>
            </a:pPr>
            <a:r>
              <a:rPr lang="tr-TR" b="0" i="1" dirty="0" smtClean="0">
                <a:solidFill>
                  <a:srgbClr val="585858"/>
                </a:solidFill>
                <a:effectLst/>
                <a:latin typeface="times new roman" panose="02020603050405020304" pitchFamily="18" charset="0"/>
              </a:rPr>
              <a:t>burgu makarna, yüksük makarna; kakaolu kek, üzümlü kek; çiğ köfte, içli köfte; dolma biber, sivri biber; esmer şeker, kesme şeker; süzme yoğurt; yarma şeftali; kuru yemiş</a:t>
            </a:r>
            <a:r>
              <a:rPr lang="tr-TR" b="0" i="0" dirty="0" smtClean="0">
                <a:solidFill>
                  <a:srgbClr val="585858"/>
                </a:solidFill>
                <a:effectLst/>
                <a:latin typeface="times new roman" panose="02020603050405020304" pitchFamily="18" charset="0"/>
              </a:rPr>
              <a:t> vb.</a:t>
            </a:r>
            <a:endParaRPr lang="tr-TR" b="0" i="0" dirty="0" smtClean="0">
              <a:solidFill>
                <a:srgbClr val="585858"/>
              </a:solidFill>
              <a:effectLst/>
              <a:latin typeface="arial" panose="020B0604020202020204" pitchFamily="34" charset="0"/>
            </a:endParaRPr>
          </a:p>
          <a:p>
            <a:pPr indent="252095" algn="just">
              <a:spcBef>
                <a:spcPts val="400"/>
              </a:spcBef>
            </a:pPr>
            <a:r>
              <a:rPr lang="tr-TR" b="1" i="0" dirty="0" smtClean="0">
                <a:solidFill>
                  <a:srgbClr val="585858"/>
                </a:solidFill>
                <a:effectLst/>
                <a:latin typeface="times new roman" panose="02020603050405020304" pitchFamily="18" charset="0"/>
              </a:rPr>
              <a:t>ğ. </a:t>
            </a:r>
            <a:r>
              <a:rPr lang="tr-TR" b="0" i="0" dirty="0" smtClean="0">
                <a:solidFill>
                  <a:srgbClr val="585858"/>
                </a:solidFill>
                <a:effectLst/>
                <a:latin typeface="times new roman" panose="02020603050405020304" pitchFamily="18" charset="0"/>
              </a:rPr>
              <a:t>Gök cisimleri: </a:t>
            </a:r>
            <a:r>
              <a:rPr lang="tr-TR" b="0" i="1" dirty="0" smtClean="0">
                <a:solidFill>
                  <a:srgbClr val="585858"/>
                </a:solidFill>
                <a:effectLst/>
                <a:latin typeface="times new roman" panose="02020603050405020304" pitchFamily="18" charset="0"/>
              </a:rPr>
              <a:t>Çoban Yıldızı, Kervan Yıldızı, Kutup Yıldızı, kuy­ruklu yıldız; gök taşı, hava taşı, meteor taşı</a:t>
            </a:r>
            <a:r>
              <a:rPr lang="tr-TR" b="0" i="0" dirty="0" smtClean="0">
                <a:solidFill>
                  <a:srgbClr val="585858"/>
                </a:solidFill>
                <a:effectLst/>
                <a:latin typeface="times new roman" panose="02020603050405020304" pitchFamily="18" charset="0"/>
              </a:rPr>
              <a:t> vb.</a:t>
            </a:r>
            <a:endParaRPr lang="tr-TR" b="0" i="0" dirty="0" smtClean="0">
              <a:solidFill>
                <a:srgbClr val="585858"/>
              </a:solidFill>
              <a:effectLst/>
              <a:latin typeface="arial" panose="020B0604020202020204" pitchFamily="34" charset="0"/>
            </a:endParaRPr>
          </a:p>
          <a:p>
            <a:pPr indent="252095" algn="just">
              <a:spcBef>
                <a:spcPts val="400"/>
              </a:spcBef>
            </a:pPr>
            <a:r>
              <a:rPr lang="tr-TR" b="1" i="0" dirty="0" smtClean="0">
                <a:solidFill>
                  <a:srgbClr val="585858"/>
                </a:solidFill>
                <a:effectLst/>
                <a:latin typeface="times new roman" panose="02020603050405020304" pitchFamily="18" charset="0"/>
              </a:rPr>
              <a:t>h. </a:t>
            </a:r>
            <a:r>
              <a:rPr lang="tr-TR" b="0" i="0" dirty="0" smtClean="0">
                <a:solidFill>
                  <a:srgbClr val="585858"/>
                </a:solidFill>
                <a:effectLst/>
                <a:latin typeface="times new roman" panose="02020603050405020304" pitchFamily="18" charset="0"/>
              </a:rPr>
              <a:t>Organ veya organ yerine geçen sözlerden biriyle kurulan birleşik kelimeler: </a:t>
            </a:r>
            <a:r>
              <a:rPr lang="tr-TR" b="0" i="1" dirty="0" smtClean="0">
                <a:solidFill>
                  <a:srgbClr val="585858"/>
                </a:solidFill>
                <a:effectLst/>
                <a:latin typeface="times new roman" panose="02020603050405020304" pitchFamily="18" charset="0"/>
              </a:rPr>
              <a:t>patlak göz, süzgün göz; aşık kemiği, elmacık kemiği; serçe parmak, şehadet par­mağı, yüzük parmağı; azı dişi, köpek dişi, süt dişi; kuyruk sokumu, safra kesesi; çatma kaş, takma diş, takma kirpik, takma kol; ekşi surat, kepçe surat; gaga burun (kimse), karga burun, kepçe kulak</a:t>
            </a:r>
            <a:r>
              <a:rPr lang="tr-TR" b="0" i="0" dirty="0" smtClean="0">
                <a:solidFill>
                  <a:srgbClr val="585858"/>
                </a:solidFill>
                <a:effectLst/>
                <a:latin typeface="times new roman" panose="02020603050405020304" pitchFamily="18" charset="0"/>
              </a:rPr>
              <a:t> vb.</a:t>
            </a:r>
            <a:endParaRPr lang="tr-TR" b="0" i="0" dirty="0" smtClean="0">
              <a:solidFill>
                <a:srgbClr val="585858"/>
              </a:solidFill>
              <a:effectLst/>
              <a:latin typeface="arial" panose="020B0604020202020204" pitchFamily="34" charset="0"/>
            </a:endParaRPr>
          </a:p>
          <a:p>
            <a:pPr indent="252095" algn="just">
              <a:spcBef>
                <a:spcPts val="400"/>
              </a:spcBef>
            </a:pPr>
            <a:r>
              <a:rPr lang="tr-TR" b="1" i="0" dirty="0" smtClean="0">
                <a:solidFill>
                  <a:srgbClr val="585858"/>
                </a:solidFill>
                <a:effectLst/>
                <a:latin typeface="times new roman" panose="02020603050405020304" pitchFamily="18" charset="0"/>
              </a:rPr>
              <a:t>ı. </a:t>
            </a:r>
            <a:r>
              <a:rPr lang="tr-TR" b="0" i="0" dirty="0" smtClean="0">
                <a:solidFill>
                  <a:srgbClr val="585858"/>
                </a:solidFill>
                <a:effectLst/>
                <a:latin typeface="times new roman" panose="02020603050405020304" pitchFamily="18" charset="0"/>
              </a:rPr>
              <a:t>Benzetme yoluyla insanın bir niteliğini anlatmak üzere bitki, hay­van ve nesne adlarıyla kurulan birleşik kelimeler: </a:t>
            </a:r>
            <a:r>
              <a:rPr lang="tr-TR" b="0" i="1" dirty="0" smtClean="0">
                <a:solidFill>
                  <a:srgbClr val="585858"/>
                </a:solidFill>
                <a:effectLst/>
                <a:latin typeface="times new roman" panose="02020603050405020304" pitchFamily="18" charset="0"/>
              </a:rPr>
              <a:t>çetin ceviz, çöpsüz üzüm; eski kurt, sarı çıyan, sağmal inek; eski toprak, eski tüfek, kara maşa, sapsız balta, ça­kır pençe, demir yumruk, kuru kemik</a:t>
            </a:r>
            <a:r>
              <a:rPr lang="tr-TR" b="0" i="0" dirty="0" smtClean="0">
                <a:solidFill>
                  <a:srgbClr val="585858"/>
                </a:solidFill>
                <a:effectLst/>
                <a:latin typeface="times new roman" panose="02020603050405020304" pitchFamily="18" charset="0"/>
              </a:rPr>
              <a:t> vb.</a:t>
            </a:r>
            <a:endParaRPr lang="tr-TR" b="0" i="0" dirty="0" smtClean="0">
              <a:solidFill>
                <a:srgbClr val="585858"/>
              </a:solidFill>
              <a:effectLst/>
              <a:latin typeface="arial" panose="020B0604020202020204" pitchFamily="34" charset="0"/>
            </a:endParaRPr>
          </a:p>
          <a:p>
            <a:pPr indent="252095" algn="just">
              <a:spcBef>
                <a:spcPts val="400"/>
              </a:spcBef>
            </a:pPr>
            <a:r>
              <a:rPr lang="tr-TR" b="1" i="0" dirty="0" smtClean="0">
                <a:solidFill>
                  <a:srgbClr val="585858"/>
                </a:solidFill>
                <a:effectLst/>
                <a:latin typeface="times new roman" panose="02020603050405020304" pitchFamily="18" charset="0"/>
              </a:rPr>
              <a:t>i. </a:t>
            </a:r>
            <a:r>
              <a:rPr lang="tr-TR" b="0" i="0" dirty="0" smtClean="0">
                <a:solidFill>
                  <a:srgbClr val="585858"/>
                </a:solidFill>
                <a:effectLst/>
                <a:latin typeface="times new roman" panose="02020603050405020304" pitchFamily="18" charset="0"/>
              </a:rPr>
              <a:t>Zamanla ilgili birleşik kelimeler: </a:t>
            </a:r>
            <a:r>
              <a:rPr lang="tr-TR" b="0" i="1" dirty="0" smtClean="0">
                <a:solidFill>
                  <a:srgbClr val="585858"/>
                </a:solidFill>
                <a:effectLst/>
                <a:latin typeface="times new roman" panose="02020603050405020304" pitchFamily="18" charset="0"/>
              </a:rPr>
              <a:t>bağ bozumu, gece yarısı, gün or­tası, hafta başı, hafta sonu </a:t>
            </a:r>
            <a:r>
              <a:rPr lang="tr-TR" b="0" i="0" dirty="0" smtClean="0">
                <a:solidFill>
                  <a:srgbClr val="585858"/>
                </a:solidFill>
                <a:effectLst/>
                <a:latin typeface="times new roman" panose="02020603050405020304" pitchFamily="18" charset="0"/>
              </a:rPr>
              <a:t>vb.</a:t>
            </a:r>
            <a:endParaRPr lang="tr-TR" b="0" i="0" dirty="0">
              <a:solidFill>
                <a:srgbClr val="585858"/>
              </a:solidFill>
              <a:effectLst/>
              <a:latin typeface="arial" panose="020B0604020202020204" pitchFamily="34" charset="0"/>
            </a:endParaRP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21782" y="600120"/>
            <a:ext cx="7583487" cy="639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59473965"/>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1181100" y="770765"/>
            <a:ext cx="9702800" cy="3724096"/>
          </a:xfrm>
          <a:prstGeom prst="rect">
            <a:avLst/>
          </a:prstGeom>
        </p:spPr>
        <p:txBody>
          <a:bodyPr wrap="square">
            <a:spAutoFit/>
          </a:bodyPr>
          <a:lstStyle/>
          <a:p>
            <a:pPr indent="252095" algn="just">
              <a:spcBef>
                <a:spcPts val="400"/>
              </a:spcBef>
            </a:pPr>
            <a:endParaRPr lang="tr-TR" sz="1600" b="0" i="0" dirty="0" smtClean="0">
              <a:solidFill>
                <a:srgbClr val="585858"/>
              </a:solidFill>
              <a:effectLst/>
              <a:latin typeface="arial" panose="020B0604020202020204" pitchFamily="34" charset="0"/>
            </a:endParaRPr>
          </a:p>
          <a:p>
            <a:pPr indent="252095" algn="just">
              <a:spcBef>
                <a:spcPts val="400"/>
              </a:spcBef>
            </a:pPr>
            <a:r>
              <a:rPr lang="tr-TR" sz="2400" b="1" i="0" dirty="0" smtClean="0">
                <a:solidFill>
                  <a:srgbClr val="585858"/>
                </a:solidFill>
                <a:effectLst/>
                <a:latin typeface="times new roman" panose="02020603050405020304" pitchFamily="18" charset="0"/>
              </a:rPr>
              <a:t>C. Özel adlar büyük harfle başlar:</a:t>
            </a:r>
          </a:p>
          <a:p>
            <a:pPr indent="252095" algn="just">
              <a:spcBef>
                <a:spcPts val="400"/>
              </a:spcBef>
            </a:pPr>
            <a:endParaRPr lang="tr-TR" sz="1600" b="0" i="0" dirty="0" smtClean="0">
              <a:solidFill>
                <a:srgbClr val="585858"/>
              </a:solidFill>
              <a:effectLst/>
              <a:latin typeface="arial" panose="020B0604020202020204" pitchFamily="34" charset="0"/>
            </a:endParaRPr>
          </a:p>
          <a:p>
            <a:pPr indent="252095" algn="just">
              <a:spcBef>
                <a:spcPts val="400"/>
              </a:spcBef>
            </a:pPr>
            <a:r>
              <a:rPr lang="tr-TR" b="1" i="0" dirty="0" smtClean="0">
                <a:solidFill>
                  <a:srgbClr val="585858"/>
                </a:solidFill>
                <a:effectLst/>
                <a:latin typeface="times new roman" panose="02020603050405020304" pitchFamily="18" charset="0"/>
              </a:rPr>
              <a:t>1. </a:t>
            </a:r>
            <a:r>
              <a:rPr lang="tr-TR" b="0" i="0" dirty="0" smtClean="0">
                <a:solidFill>
                  <a:srgbClr val="585858"/>
                </a:solidFill>
                <a:effectLst/>
                <a:latin typeface="times new roman" panose="02020603050405020304" pitchFamily="18" charset="0"/>
              </a:rPr>
              <a:t>Kişi adlarıyla soyadları büyük harfle başlar: </a:t>
            </a:r>
            <a:r>
              <a:rPr lang="tr-TR" b="0" i="1" dirty="0" smtClean="0">
                <a:solidFill>
                  <a:srgbClr val="585858"/>
                </a:solidFill>
                <a:effectLst/>
                <a:latin typeface="times new roman" panose="02020603050405020304" pitchFamily="18" charset="0"/>
              </a:rPr>
              <a:t>Mustafa Kemal Atatürk, İsmet İnönü, Kâzım Karabekir, Ahmet Haşim, Sait Faik Abasıyanık, Yunus Emre, Karacaoğlan, Âşık Ömer, Wolfgang </a:t>
            </a:r>
            <a:r>
              <a:rPr lang="tr-TR" b="0" i="1" dirty="0" err="1" smtClean="0">
                <a:solidFill>
                  <a:srgbClr val="585858"/>
                </a:solidFill>
                <a:effectLst/>
                <a:latin typeface="times new roman" panose="02020603050405020304" pitchFamily="18" charset="0"/>
              </a:rPr>
              <a:t>von</a:t>
            </a:r>
            <a:r>
              <a:rPr lang="tr-TR" b="0" i="1" dirty="0" smtClean="0">
                <a:solidFill>
                  <a:srgbClr val="585858"/>
                </a:solidFill>
                <a:effectLst/>
                <a:latin typeface="times new roman" panose="02020603050405020304" pitchFamily="18" charset="0"/>
              </a:rPr>
              <a:t> Goethe, Vilhelm Thomsen</a:t>
            </a:r>
            <a:r>
              <a:rPr lang="tr-TR" b="0" i="0" dirty="0" smtClean="0">
                <a:solidFill>
                  <a:srgbClr val="585858"/>
                </a:solidFill>
                <a:effectLst/>
                <a:latin typeface="times new roman" panose="02020603050405020304" pitchFamily="18" charset="0"/>
              </a:rPr>
              <a:t> vb.</a:t>
            </a:r>
          </a:p>
          <a:p>
            <a:pPr indent="252095" algn="just">
              <a:spcBef>
                <a:spcPts val="400"/>
              </a:spcBef>
            </a:pPr>
            <a:endParaRPr lang="tr-TR" b="0" i="0" dirty="0" smtClean="0">
              <a:solidFill>
                <a:srgbClr val="585858"/>
              </a:solidFill>
              <a:effectLst/>
              <a:latin typeface="arial" panose="020B0604020202020204" pitchFamily="34" charset="0"/>
            </a:endParaRPr>
          </a:p>
          <a:p>
            <a:pPr indent="252095" algn="just">
              <a:spcBef>
                <a:spcPts val="400"/>
              </a:spcBef>
            </a:pPr>
            <a:r>
              <a:rPr lang="tr-TR" b="0" i="0" dirty="0" smtClean="0">
                <a:solidFill>
                  <a:srgbClr val="585858"/>
                </a:solidFill>
                <a:effectLst/>
                <a:latin typeface="times new roman" panose="02020603050405020304" pitchFamily="18" charset="0"/>
              </a:rPr>
              <a:t>Takma adlar da büyük harfle başlar: </a:t>
            </a:r>
            <a:r>
              <a:rPr lang="tr-TR" b="0" i="1" dirty="0" smtClean="0">
                <a:solidFill>
                  <a:srgbClr val="585858"/>
                </a:solidFill>
                <a:effectLst/>
                <a:latin typeface="times new roman" panose="02020603050405020304" pitchFamily="18" charset="0"/>
              </a:rPr>
              <a:t>Muhibbi</a:t>
            </a:r>
            <a:r>
              <a:rPr lang="tr-TR" b="0" i="0" dirty="0" smtClean="0">
                <a:solidFill>
                  <a:srgbClr val="585858"/>
                </a:solidFill>
                <a:effectLst/>
                <a:latin typeface="times new roman" panose="02020603050405020304" pitchFamily="18" charset="0"/>
              </a:rPr>
              <a:t> (Kanuni Sultan Süleyman), </a:t>
            </a:r>
            <a:r>
              <a:rPr lang="tr-TR" b="0" i="1" dirty="0" smtClean="0">
                <a:solidFill>
                  <a:srgbClr val="585858"/>
                </a:solidFill>
                <a:effectLst/>
                <a:latin typeface="times new roman" panose="02020603050405020304" pitchFamily="18" charset="0"/>
              </a:rPr>
              <a:t>Demirtaş</a:t>
            </a:r>
            <a:r>
              <a:rPr lang="tr-TR" b="0" i="0" dirty="0" smtClean="0">
                <a:solidFill>
                  <a:srgbClr val="585858"/>
                </a:solidFill>
                <a:effectLst/>
                <a:latin typeface="times new roman" panose="02020603050405020304" pitchFamily="18" charset="0"/>
              </a:rPr>
              <a:t> (Ziya Gökalp), </a:t>
            </a:r>
            <a:r>
              <a:rPr lang="tr-TR" b="0" i="1" dirty="0" smtClean="0">
                <a:solidFill>
                  <a:srgbClr val="585858"/>
                </a:solidFill>
                <a:effectLst/>
                <a:latin typeface="times new roman" panose="02020603050405020304" pitchFamily="18" charset="0"/>
              </a:rPr>
              <a:t>Tarhan</a:t>
            </a:r>
            <a:r>
              <a:rPr lang="tr-TR" b="0" i="0" dirty="0" smtClean="0">
                <a:solidFill>
                  <a:srgbClr val="585858"/>
                </a:solidFill>
                <a:effectLst/>
                <a:latin typeface="times new roman" panose="02020603050405020304" pitchFamily="18" charset="0"/>
              </a:rPr>
              <a:t> (Ömer Seyfettin), </a:t>
            </a:r>
            <a:r>
              <a:rPr lang="tr-TR" b="0" i="1" dirty="0" smtClean="0">
                <a:solidFill>
                  <a:srgbClr val="585858"/>
                </a:solidFill>
                <a:effectLst/>
                <a:latin typeface="times new roman" panose="02020603050405020304" pitchFamily="18" charset="0"/>
              </a:rPr>
              <a:t>Aka</a:t>
            </a:r>
            <a:r>
              <a:rPr lang="tr-TR" b="0" i="0" dirty="0" smtClean="0">
                <a:solidFill>
                  <a:srgbClr val="585858"/>
                </a:solidFill>
                <a:effectLst/>
                <a:latin typeface="times new roman" panose="02020603050405020304" pitchFamily="18" charset="0"/>
              </a:rPr>
              <a:t> </a:t>
            </a:r>
            <a:r>
              <a:rPr lang="tr-TR" b="0" i="1" dirty="0" smtClean="0">
                <a:solidFill>
                  <a:srgbClr val="585858"/>
                </a:solidFill>
                <a:effectLst/>
                <a:latin typeface="times new roman" panose="02020603050405020304" pitchFamily="18" charset="0"/>
              </a:rPr>
              <a:t>Gündüz</a:t>
            </a:r>
            <a:r>
              <a:rPr lang="tr-TR" b="0" i="0" dirty="0" smtClean="0">
                <a:solidFill>
                  <a:srgbClr val="585858"/>
                </a:solidFill>
                <a:effectLst/>
                <a:latin typeface="times new roman" panose="02020603050405020304" pitchFamily="18" charset="0"/>
              </a:rPr>
              <a:t> (Hüseyin Avni, Enis Avni), </a:t>
            </a:r>
            <a:r>
              <a:rPr lang="tr-TR" b="0" i="1" dirty="0" smtClean="0">
                <a:solidFill>
                  <a:srgbClr val="585858"/>
                </a:solidFill>
                <a:effectLst/>
                <a:latin typeface="times new roman" panose="02020603050405020304" pitchFamily="18" charset="0"/>
              </a:rPr>
              <a:t>Kirpi</a:t>
            </a:r>
            <a:r>
              <a:rPr lang="tr-TR" b="0" i="0" dirty="0" smtClean="0">
                <a:solidFill>
                  <a:srgbClr val="585858"/>
                </a:solidFill>
                <a:effectLst/>
                <a:latin typeface="times new roman" panose="02020603050405020304" pitchFamily="18" charset="0"/>
              </a:rPr>
              <a:t> (Refik Halit Karay), </a:t>
            </a:r>
            <a:r>
              <a:rPr lang="tr-TR" b="0" i="1" dirty="0" smtClean="0">
                <a:solidFill>
                  <a:srgbClr val="585858"/>
                </a:solidFill>
                <a:effectLst/>
                <a:latin typeface="times new roman" panose="02020603050405020304" pitchFamily="18" charset="0"/>
              </a:rPr>
              <a:t>Deli Ozan</a:t>
            </a:r>
            <a:r>
              <a:rPr lang="tr-TR" b="0" i="0" dirty="0" smtClean="0">
                <a:solidFill>
                  <a:srgbClr val="585858"/>
                </a:solidFill>
                <a:effectLst/>
                <a:latin typeface="times new roman" panose="02020603050405020304" pitchFamily="18" charset="0"/>
              </a:rPr>
              <a:t> (Faruk Nafiz Çamlıbel), </a:t>
            </a:r>
            <a:r>
              <a:rPr lang="tr-TR" b="0" i="1" dirty="0" smtClean="0">
                <a:solidFill>
                  <a:srgbClr val="585858"/>
                </a:solidFill>
                <a:effectLst/>
                <a:latin typeface="times new roman" panose="02020603050405020304" pitchFamily="18" charset="0"/>
              </a:rPr>
              <a:t>Server Bedi</a:t>
            </a:r>
            <a:r>
              <a:rPr lang="tr-TR" b="0" i="0" dirty="0" smtClean="0">
                <a:solidFill>
                  <a:srgbClr val="585858"/>
                </a:solidFill>
                <a:effectLst/>
                <a:latin typeface="times new roman" panose="02020603050405020304" pitchFamily="18" charset="0"/>
              </a:rPr>
              <a:t> (Peyami Safa), </a:t>
            </a:r>
            <a:r>
              <a:rPr lang="tr-TR" b="0" i="1" dirty="0" smtClean="0">
                <a:solidFill>
                  <a:srgbClr val="585858"/>
                </a:solidFill>
                <a:effectLst/>
                <a:latin typeface="times new roman" panose="02020603050405020304" pitchFamily="18" charset="0"/>
              </a:rPr>
              <a:t>İrfan Kudret</a:t>
            </a:r>
            <a:r>
              <a:rPr lang="tr-TR" b="0" i="0" dirty="0" smtClean="0">
                <a:solidFill>
                  <a:srgbClr val="585858"/>
                </a:solidFill>
                <a:effectLst/>
                <a:latin typeface="times new roman" panose="02020603050405020304" pitchFamily="18" charset="0"/>
              </a:rPr>
              <a:t> (Cahit Sıtkı Tarancı), </a:t>
            </a:r>
            <a:r>
              <a:rPr lang="tr-TR" b="0" i="1" dirty="0" smtClean="0">
                <a:solidFill>
                  <a:srgbClr val="585858"/>
                </a:solidFill>
                <a:effectLst/>
                <a:latin typeface="times new roman" panose="02020603050405020304" pitchFamily="18" charset="0"/>
              </a:rPr>
              <a:t>Mehmet Ali Sel</a:t>
            </a:r>
            <a:r>
              <a:rPr lang="tr-TR" b="0" i="0" dirty="0" smtClean="0">
                <a:solidFill>
                  <a:srgbClr val="585858"/>
                </a:solidFill>
                <a:effectLst/>
                <a:latin typeface="times new roman" panose="02020603050405020304" pitchFamily="18" charset="0"/>
              </a:rPr>
              <a:t> (Orhan Veli Kanık) vb.</a:t>
            </a:r>
          </a:p>
          <a:p>
            <a:pPr indent="252095" algn="just">
              <a:spcBef>
                <a:spcPts val="400"/>
              </a:spcBef>
            </a:pPr>
            <a:endParaRPr lang="tr-TR" sz="1600" b="0" i="0" dirty="0" smtClean="0">
              <a:solidFill>
                <a:srgbClr val="585858"/>
              </a:solidFill>
              <a:effectLst/>
              <a:latin typeface="arial" panose="020B0604020202020204" pitchFamily="34" charset="0"/>
            </a:endParaRPr>
          </a:p>
        </p:txBody>
      </p:sp>
    </p:spTree>
    <p:extLst>
      <p:ext uri="{BB962C8B-B14F-4D97-AF65-F5344CB8AC3E}">
        <p14:creationId xmlns:p14="http://schemas.microsoft.com/office/powerpoint/2010/main" val="3980390889"/>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1181100" y="951069"/>
            <a:ext cx="9702800" cy="3754874"/>
          </a:xfrm>
          <a:prstGeom prst="rect">
            <a:avLst/>
          </a:prstGeom>
        </p:spPr>
        <p:txBody>
          <a:bodyPr wrap="square">
            <a:spAutoFit/>
          </a:bodyPr>
          <a:lstStyle/>
          <a:p>
            <a:pPr indent="252095" algn="just">
              <a:spcBef>
                <a:spcPts val="400"/>
              </a:spcBef>
            </a:pPr>
            <a:endParaRPr lang="tr-TR" sz="1600" b="0" i="0" dirty="0" smtClean="0">
              <a:solidFill>
                <a:srgbClr val="585858"/>
              </a:solidFill>
              <a:effectLst/>
              <a:latin typeface="arial" panose="020B0604020202020204" pitchFamily="34" charset="0"/>
            </a:endParaRPr>
          </a:p>
          <a:p>
            <a:pPr indent="252095" algn="just">
              <a:spcBef>
                <a:spcPts val="400"/>
              </a:spcBef>
            </a:pPr>
            <a:r>
              <a:rPr lang="tr-TR" sz="2400" b="1" i="0" dirty="0" smtClean="0">
                <a:solidFill>
                  <a:srgbClr val="585858"/>
                </a:solidFill>
                <a:effectLst/>
                <a:latin typeface="times new roman" panose="02020603050405020304" pitchFamily="18" charset="0"/>
              </a:rPr>
              <a:t>C. Özel adlar büyük harfle başlar:</a:t>
            </a:r>
          </a:p>
          <a:p>
            <a:pPr indent="252095" algn="just">
              <a:spcBef>
                <a:spcPts val="400"/>
              </a:spcBef>
            </a:pPr>
            <a:endParaRPr lang="tr-TR" sz="1600" b="0" i="0" dirty="0" smtClean="0">
              <a:solidFill>
                <a:srgbClr val="585858"/>
              </a:solidFill>
              <a:effectLst/>
              <a:latin typeface="arial" panose="020B0604020202020204" pitchFamily="34" charset="0"/>
            </a:endParaRPr>
          </a:p>
          <a:p>
            <a:pPr indent="252095" algn="just">
              <a:spcBef>
                <a:spcPts val="400"/>
              </a:spcBef>
            </a:pPr>
            <a:r>
              <a:rPr lang="tr-TR" b="1" i="0" dirty="0" smtClean="0">
                <a:solidFill>
                  <a:srgbClr val="585858"/>
                </a:solidFill>
                <a:effectLst/>
                <a:latin typeface="times new roman" panose="02020603050405020304" pitchFamily="18" charset="0"/>
              </a:rPr>
              <a:t>2. </a:t>
            </a:r>
            <a:r>
              <a:rPr lang="tr-TR" b="0" i="0" dirty="0" smtClean="0">
                <a:solidFill>
                  <a:srgbClr val="585858"/>
                </a:solidFill>
                <a:effectLst/>
                <a:latin typeface="times new roman" panose="02020603050405020304" pitchFamily="18" charset="0"/>
              </a:rPr>
              <a:t>Kişi adlarından önce ve sonra gelen unvanlar, saygı sözleri, rütbe adları ve lakaplar büyük harfle başlar: </a:t>
            </a:r>
            <a:r>
              <a:rPr lang="tr-TR" b="0" i="1" dirty="0" smtClean="0">
                <a:solidFill>
                  <a:srgbClr val="585858"/>
                </a:solidFill>
                <a:effectLst/>
                <a:latin typeface="times new roman" panose="02020603050405020304" pitchFamily="18" charset="0"/>
              </a:rPr>
              <a:t>Cumhurbaşkanı Mustafa Kemal Atatürk, Kaymakam Erol Bey, Dr. </a:t>
            </a:r>
            <a:r>
              <a:rPr lang="tr-TR" b="0" i="1" dirty="0" err="1" smtClean="0">
                <a:solidFill>
                  <a:srgbClr val="585858"/>
                </a:solidFill>
                <a:effectLst/>
                <a:latin typeface="times new roman" panose="02020603050405020304" pitchFamily="18" charset="0"/>
              </a:rPr>
              <a:t>Alâaddin</a:t>
            </a:r>
            <a:r>
              <a:rPr lang="tr-TR" b="0" i="1" dirty="0" smtClean="0">
                <a:solidFill>
                  <a:srgbClr val="585858"/>
                </a:solidFill>
                <a:effectLst/>
                <a:latin typeface="times new roman" panose="02020603050405020304" pitchFamily="18" charset="0"/>
              </a:rPr>
              <a:t> Yavaşça; Sayın Prof. Dr. Hasan Eren; Mustafa Efendi, Zeynep Hanım, Bay Ali Çiçekçi; Mareşal Fevzi Çakmak, Yüzbaşı Cengiz Topel; Mimar Sinan, Fatih Sultan Mehmet, Genç Osman, Deli Petro</a:t>
            </a:r>
            <a:r>
              <a:rPr lang="tr-TR" b="0" i="0" dirty="0" smtClean="0">
                <a:solidFill>
                  <a:srgbClr val="585858"/>
                </a:solidFill>
                <a:effectLst/>
                <a:latin typeface="times new roman" panose="02020603050405020304" pitchFamily="18" charset="0"/>
              </a:rPr>
              <a:t> vb.</a:t>
            </a:r>
            <a:endParaRPr lang="tr-TR" b="0" i="0" dirty="0" smtClean="0">
              <a:solidFill>
                <a:srgbClr val="585858"/>
              </a:solidFill>
              <a:effectLst/>
              <a:latin typeface="arial" panose="020B0604020202020204" pitchFamily="34" charset="0"/>
            </a:endParaRPr>
          </a:p>
          <a:p>
            <a:pPr indent="252095" algn="just">
              <a:spcBef>
                <a:spcPts val="400"/>
              </a:spcBef>
            </a:pPr>
            <a:r>
              <a:rPr lang="tr-TR" b="0" i="0" dirty="0" smtClean="0">
                <a:solidFill>
                  <a:srgbClr val="585858"/>
                </a:solidFill>
                <a:effectLst/>
                <a:latin typeface="times new roman" panose="02020603050405020304" pitchFamily="18" charset="0"/>
              </a:rPr>
              <a:t>Akrabalık adı olup lakap veya unvan olarak kullanılan kelimeler büyük harfle baş­lar: </a:t>
            </a:r>
            <a:r>
              <a:rPr lang="tr-TR" b="0" i="1" dirty="0" smtClean="0">
                <a:solidFill>
                  <a:srgbClr val="585858"/>
                </a:solidFill>
                <a:effectLst/>
                <a:latin typeface="times new roman" panose="02020603050405020304" pitchFamily="18" charset="0"/>
              </a:rPr>
              <a:t>Baba Gündüz, Dayı Kemal, Hala Sultan, Nene Hatun; Gül Baba, Susuz Dede, Telli Baba</a:t>
            </a:r>
            <a:r>
              <a:rPr lang="tr-TR" b="0" i="0" dirty="0" smtClean="0">
                <a:solidFill>
                  <a:srgbClr val="585858"/>
                </a:solidFill>
                <a:effectLst/>
                <a:latin typeface="times new roman" panose="02020603050405020304" pitchFamily="18" charset="0"/>
              </a:rPr>
              <a:t> vb.</a:t>
            </a:r>
          </a:p>
          <a:p>
            <a:pPr indent="252095" algn="just">
              <a:spcBef>
                <a:spcPts val="400"/>
              </a:spcBef>
            </a:pPr>
            <a:endParaRPr lang="tr-TR" b="0" i="0" dirty="0" smtClean="0">
              <a:solidFill>
                <a:srgbClr val="585858"/>
              </a:solidFill>
              <a:effectLst/>
              <a:latin typeface="arial" panose="020B0604020202020204" pitchFamily="34" charset="0"/>
            </a:endParaRPr>
          </a:p>
          <a:p>
            <a:pPr indent="252095" algn="just">
              <a:spcBef>
                <a:spcPts val="400"/>
              </a:spcBef>
            </a:pPr>
            <a:r>
              <a:rPr lang="tr-TR" b="1" i="0" dirty="0" smtClean="0">
                <a:solidFill>
                  <a:srgbClr val="585858"/>
                </a:solidFill>
                <a:effectLst/>
                <a:latin typeface="times new roman" panose="02020603050405020304" pitchFamily="18" charset="0"/>
              </a:rPr>
              <a:t>UYARI: </a:t>
            </a:r>
            <a:r>
              <a:rPr lang="tr-TR" b="0" i="0" dirty="0" smtClean="0">
                <a:solidFill>
                  <a:srgbClr val="585858"/>
                </a:solidFill>
                <a:effectLst/>
                <a:latin typeface="times new roman" panose="02020603050405020304" pitchFamily="18" charset="0"/>
              </a:rPr>
              <a:t>Akrabalık bildiren kelimeler küçük harfle başlar: </a:t>
            </a:r>
            <a:r>
              <a:rPr lang="tr-TR" b="0" i="1" dirty="0" smtClean="0">
                <a:solidFill>
                  <a:srgbClr val="585858"/>
                </a:solidFill>
                <a:effectLst/>
                <a:latin typeface="times new roman" panose="02020603050405020304" pitchFamily="18" charset="0"/>
              </a:rPr>
              <a:t>Tülay ablama gittim. Ayşe teyzemin keki çok güzel.</a:t>
            </a:r>
            <a:endParaRPr lang="tr-TR" b="0" i="0" dirty="0">
              <a:solidFill>
                <a:srgbClr val="585858"/>
              </a:solidFill>
              <a:effectLst/>
              <a:latin typeface="arial" panose="020B0604020202020204" pitchFamily="34" charset="0"/>
            </a:endParaRPr>
          </a:p>
        </p:txBody>
      </p:sp>
    </p:spTree>
    <p:extLst>
      <p:ext uri="{BB962C8B-B14F-4D97-AF65-F5344CB8AC3E}">
        <p14:creationId xmlns:p14="http://schemas.microsoft.com/office/powerpoint/2010/main" val="3119651242"/>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1056068" y="827288"/>
            <a:ext cx="9491727" cy="4862870"/>
          </a:xfrm>
          <a:prstGeom prst="rect">
            <a:avLst/>
          </a:prstGeom>
        </p:spPr>
        <p:txBody>
          <a:bodyPr wrap="square">
            <a:spAutoFit/>
          </a:bodyPr>
          <a:lstStyle/>
          <a:p>
            <a:pPr indent="252095" algn="just">
              <a:spcBef>
                <a:spcPts val="400"/>
              </a:spcBef>
            </a:pPr>
            <a:r>
              <a:rPr lang="tr-TR" b="1" i="0" dirty="0" smtClean="0">
                <a:solidFill>
                  <a:srgbClr val="585858"/>
                </a:solidFill>
                <a:effectLst/>
                <a:latin typeface="times new roman" panose="02020603050405020304" pitchFamily="18" charset="0"/>
              </a:rPr>
              <a:t>3. </a:t>
            </a:r>
            <a:r>
              <a:rPr lang="tr-TR" b="0" i="0" dirty="0" smtClean="0">
                <a:solidFill>
                  <a:srgbClr val="585858"/>
                </a:solidFill>
                <a:effectLst/>
                <a:latin typeface="times new roman" panose="02020603050405020304" pitchFamily="18" charset="0"/>
              </a:rPr>
              <a:t>Cümle içinde özel adın yerine kullanılan makam veya unvan sözleri büyük harfle baş­lar: </a:t>
            </a:r>
            <a:r>
              <a:rPr lang="tr-TR" b="0" i="1" dirty="0" smtClean="0">
                <a:solidFill>
                  <a:srgbClr val="585858"/>
                </a:solidFill>
                <a:effectLst/>
                <a:latin typeface="times new roman" panose="02020603050405020304" pitchFamily="18" charset="0"/>
              </a:rPr>
              <a:t>Uzak Doğu’dan gelen heyeti Vali dün kabul etti.</a:t>
            </a:r>
          </a:p>
          <a:p>
            <a:pPr indent="252095" algn="just">
              <a:spcBef>
                <a:spcPts val="400"/>
              </a:spcBef>
            </a:pPr>
            <a:endParaRPr lang="tr-TR" b="0" i="0" dirty="0" smtClean="0">
              <a:solidFill>
                <a:srgbClr val="585858"/>
              </a:solidFill>
              <a:effectLst/>
              <a:latin typeface="arial" panose="020B0604020202020204" pitchFamily="34" charset="0"/>
            </a:endParaRPr>
          </a:p>
          <a:p>
            <a:pPr>
              <a:spcBef>
                <a:spcPts val="400"/>
              </a:spcBef>
            </a:pPr>
            <a:r>
              <a:rPr lang="tr-TR" b="1" i="0" dirty="0" smtClean="0">
                <a:solidFill>
                  <a:srgbClr val="585858"/>
                </a:solidFill>
                <a:effectLst/>
                <a:latin typeface="times new roman" panose="02020603050405020304" pitchFamily="18" charset="0"/>
              </a:rPr>
              <a:t>    4. </a:t>
            </a:r>
            <a:r>
              <a:rPr lang="tr-TR" b="0" i="0" dirty="0" smtClean="0">
                <a:solidFill>
                  <a:srgbClr val="585858"/>
                </a:solidFill>
                <a:effectLst/>
                <a:latin typeface="times new roman" panose="02020603050405020304" pitchFamily="18" charset="0"/>
              </a:rPr>
              <a:t>Saygı bildiren sözlerden sonra gelen ve makam, mevki, unvan bildiren kelimeler büyük harfle başlar:</a:t>
            </a:r>
            <a:endParaRPr lang="tr-TR" b="0" i="0" dirty="0" smtClean="0">
              <a:solidFill>
                <a:srgbClr val="585858"/>
              </a:solidFill>
              <a:effectLst/>
              <a:latin typeface="arial" panose="020B0604020202020204" pitchFamily="34" charset="0"/>
            </a:endParaRPr>
          </a:p>
          <a:p>
            <a:pPr indent="252095" algn="just">
              <a:spcBef>
                <a:spcPts val="400"/>
              </a:spcBef>
            </a:pPr>
            <a:r>
              <a:rPr lang="tr-TR" b="0" i="1" dirty="0" smtClean="0">
                <a:solidFill>
                  <a:srgbClr val="585858"/>
                </a:solidFill>
                <a:effectLst/>
                <a:latin typeface="times new roman" panose="02020603050405020304" pitchFamily="18" charset="0"/>
              </a:rPr>
              <a:t>Sayın Bakan,</a:t>
            </a:r>
            <a:endParaRPr lang="tr-TR" b="0" i="0" dirty="0" smtClean="0">
              <a:solidFill>
                <a:srgbClr val="585858"/>
              </a:solidFill>
              <a:effectLst/>
              <a:latin typeface="arial" panose="020B0604020202020204" pitchFamily="34" charset="0"/>
            </a:endParaRPr>
          </a:p>
          <a:p>
            <a:pPr indent="252095" algn="just">
              <a:spcBef>
                <a:spcPts val="400"/>
              </a:spcBef>
            </a:pPr>
            <a:r>
              <a:rPr lang="tr-TR" b="0" i="1" dirty="0" smtClean="0">
                <a:solidFill>
                  <a:srgbClr val="585858"/>
                </a:solidFill>
                <a:effectLst/>
                <a:latin typeface="times new roman" panose="02020603050405020304" pitchFamily="18" charset="0"/>
              </a:rPr>
              <a:t>Sayın Başkan,</a:t>
            </a:r>
            <a:endParaRPr lang="tr-TR" b="0" i="0" dirty="0" smtClean="0">
              <a:solidFill>
                <a:srgbClr val="585858"/>
              </a:solidFill>
              <a:effectLst/>
              <a:latin typeface="arial" panose="020B0604020202020204" pitchFamily="34" charset="0"/>
            </a:endParaRPr>
          </a:p>
          <a:p>
            <a:pPr indent="252095" algn="just">
              <a:spcBef>
                <a:spcPts val="400"/>
              </a:spcBef>
            </a:pPr>
            <a:r>
              <a:rPr lang="tr-TR" b="0" i="1" dirty="0" smtClean="0">
                <a:solidFill>
                  <a:srgbClr val="585858"/>
                </a:solidFill>
                <a:effectLst/>
                <a:latin typeface="times new roman" panose="02020603050405020304" pitchFamily="18" charset="0"/>
              </a:rPr>
              <a:t>Sayın Rektör,</a:t>
            </a:r>
            <a:endParaRPr lang="tr-TR" b="0" i="0" dirty="0" smtClean="0">
              <a:solidFill>
                <a:srgbClr val="585858"/>
              </a:solidFill>
              <a:effectLst/>
              <a:latin typeface="arial" panose="020B0604020202020204" pitchFamily="34" charset="0"/>
            </a:endParaRPr>
          </a:p>
          <a:p>
            <a:pPr indent="252095" algn="just">
              <a:spcBef>
                <a:spcPts val="400"/>
              </a:spcBef>
            </a:pPr>
            <a:r>
              <a:rPr lang="tr-TR" b="0" i="1" dirty="0" smtClean="0">
                <a:solidFill>
                  <a:srgbClr val="585858"/>
                </a:solidFill>
                <a:effectLst/>
                <a:latin typeface="times new roman" panose="02020603050405020304" pitchFamily="18" charset="0"/>
              </a:rPr>
              <a:t>Sayın Vali,</a:t>
            </a:r>
          </a:p>
          <a:p>
            <a:pPr indent="252095" algn="just">
              <a:spcBef>
                <a:spcPts val="400"/>
              </a:spcBef>
            </a:pPr>
            <a:endParaRPr lang="tr-TR" b="0" i="0" dirty="0" smtClean="0">
              <a:solidFill>
                <a:srgbClr val="585858"/>
              </a:solidFill>
              <a:effectLst/>
              <a:latin typeface="arial" panose="020B0604020202020204" pitchFamily="34" charset="0"/>
            </a:endParaRPr>
          </a:p>
          <a:p>
            <a:pPr>
              <a:spcBef>
                <a:spcPts val="400"/>
              </a:spcBef>
            </a:pPr>
            <a:r>
              <a:rPr lang="tr-TR" b="0" i="0" dirty="0" smtClean="0">
                <a:solidFill>
                  <a:srgbClr val="585858"/>
                </a:solidFill>
                <a:effectLst/>
                <a:latin typeface="times new roman" panose="02020603050405020304" pitchFamily="18" charset="0"/>
              </a:rPr>
              <a:t>     Mektuplarda ve resmî yazışmalarda hitaplar büyük harfle başlar:</a:t>
            </a:r>
            <a:endParaRPr lang="tr-TR" b="0" i="0" dirty="0" smtClean="0">
              <a:solidFill>
                <a:srgbClr val="585858"/>
              </a:solidFill>
              <a:effectLst/>
              <a:latin typeface="arial" panose="020B0604020202020204" pitchFamily="34" charset="0"/>
            </a:endParaRPr>
          </a:p>
          <a:p>
            <a:pPr>
              <a:spcBef>
                <a:spcPts val="400"/>
              </a:spcBef>
            </a:pPr>
            <a:r>
              <a:rPr lang="tr-TR" b="0" i="0" dirty="0" smtClean="0">
                <a:solidFill>
                  <a:srgbClr val="585858"/>
                </a:solidFill>
                <a:effectLst/>
                <a:latin typeface="times new roman" panose="02020603050405020304" pitchFamily="18" charset="0"/>
              </a:rPr>
              <a:t>       Sevgili Kardeşim,</a:t>
            </a:r>
            <a:endParaRPr lang="tr-TR" b="0" i="0" dirty="0" smtClean="0">
              <a:solidFill>
                <a:srgbClr val="585858"/>
              </a:solidFill>
              <a:effectLst/>
              <a:latin typeface="arial" panose="020B0604020202020204" pitchFamily="34" charset="0"/>
            </a:endParaRPr>
          </a:p>
          <a:p>
            <a:pPr marL="270510" algn="just">
              <a:spcBef>
                <a:spcPts val="400"/>
              </a:spcBef>
              <a:spcAft>
                <a:spcPts val="0"/>
              </a:spcAft>
            </a:pPr>
            <a:r>
              <a:rPr lang="tr-TR" b="0" i="1" dirty="0" smtClean="0">
                <a:solidFill>
                  <a:srgbClr val="585858"/>
                </a:solidFill>
                <a:effectLst/>
                <a:latin typeface="times new roman" panose="02020603050405020304" pitchFamily="18" charset="0"/>
              </a:rPr>
              <a:t>  Aziz Dostum,</a:t>
            </a:r>
            <a:endParaRPr lang="tr-TR" b="0" i="0" dirty="0" smtClean="0">
              <a:solidFill>
                <a:srgbClr val="585858"/>
              </a:solidFill>
              <a:effectLst/>
              <a:latin typeface="arial" panose="020B0604020202020204" pitchFamily="34" charset="0"/>
            </a:endParaRPr>
          </a:p>
          <a:p>
            <a:pPr marL="270510" algn="just">
              <a:spcBef>
                <a:spcPts val="400"/>
              </a:spcBef>
              <a:spcAft>
                <a:spcPts val="0"/>
              </a:spcAft>
            </a:pPr>
            <a:r>
              <a:rPr lang="tr-TR" b="0" i="1" dirty="0" smtClean="0">
                <a:solidFill>
                  <a:srgbClr val="585858"/>
                </a:solidFill>
                <a:effectLst/>
                <a:latin typeface="times new roman" panose="02020603050405020304" pitchFamily="18" charset="0"/>
              </a:rPr>
              <a:t>  Değerli Dinleyiciler,</a:t>
            </a:r>
          </a:p>
          <a:p>
            <a:pPr marL="270510" algn="just">
              <a:spcBef>
                <a:spcPts val="400"/>
              </a:spcBef>
              <a:spcAft>
                <a:spcPts val="0"/>
              </a:spcAft>
            </a:pPr>
            <a:endParaRPr lang="tr-TR" b="0" i="0" dirty="0" smtClean="0">
              <a:solidFill>
                <a:srgbClr val="585858"/>
              </a:solidFill>
              <a:effectLst/>
              <a:latin typeface="arial" panose="020B0604020202020204" pitchFamily="34" charset="0"/>
            </a:endParaRPr>
          </a:p>
        </p:txBody>
      </p:sp>
    </p:spTree>
    <p:extLst>
      <p:ext uri="{BB962C8B-B14F-4D97-AF65-F5344CB8AC3E}">
        <p14:creationId xmlns:p14="http://schemas.microsoft.com/office/powerpoint/2010/main" val="3973868859"/>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1056068" y="827288"/>
            <a:ext cx="9491727" cy="3826689"/>
          </a:xfrm>
          <a:prstGeom prst="rect">
            <a:avLst/>
          </a:prstGeom>
        </p:spPr>
        <p:txBody>
          <a:bodyPr wrap="square">
            <a:spAutoFit/>
          </a:bodyPr>
          <a:lstStyle/>
          <a:p>
            <a:pPr indent="252095" algn="just">
              <a:spcBef>
                <a:spcPts val="400"/>
              </a:spcBef>
            </a:pPr>
            <a:endParaRPr lang="tr-TR" b="0" i="0" dirty="0" smtClean="0">
              <a:solidFill>
                <a:srgbClr val="585858"/>
              </a:solidFill>
              <a:effectLst/>
              <a:latin typeface="arial" panose="020B0604020202020204" pitchFamily="34" charset="0"/>
            </a:endParaRPr>
          </a:p>
          <a:p>
            <a:pPr>
              <a:spcBef>
                <a:spcPts val="400"/>
              </a:spcBef>
            </a:pPr>
            <a:r>
              <a:rPr lang="tr-TR" b="0" i="0" dirty="0" smtClean="0">
                <a:solidFill>
                  <a:srgbClr val="585858"/>
                </a:solidFill>
                <a:effectLst/>
                <a:latin typeface="times new roman" panose="02020603050405020304" pitchFamily="18" charset="0"/>
              </a:rPr>
              <a:t>     </a:t>
            </a:r>
            <a:endParaRPr lang="tr-TR" b="0" i="0" dirty="0" smtClean="0">
              <a:solidFill>
                <a:srgbClr val="585858"/>
              </a:solidFill>
              <a:effectLst/>
              <a:latin typeface="arial" panose="020B0604020202020204" pitchFamily="34" charset="0"/>
            </a:endParaRPr>
          </a:p>
          <a:p>
            <a:pPr indent="252095" algn="just">
              <a:spcBef>
                <a:spcPts val="400"/>
              </a:spcBef>
            </a:pPr>
            <a:r>
              <a:rPr lang="tr-TR" b="1" i="0" dirty="0" smtClean="0">
                <a:solidFill>
                  <a:srgbClr val="585858"/>
                </a:solidFill>
                <a:effectLst/>
                <a:latin typeface="times new roman" panose="02020603050405020304" pitchFamily="18" charset="0"/>
              </a:rPr>
              <a:t>5. </a:t>
            </a:r>
            <a:r>
              <a:rPr lang="tr-TR" b="0" i="0" dirty="0" smtClean="0">
                <a:solidFill>
                  <a:srgbClr val="585858"/>
                </a:solidFill>
                <a:effectLst/>
                <a:latin typeface="times new roman" panose="02020603050405020304" pitchFamily="18" charset="0"/>
              </a:rPr>
              <a:t>Hayvanlara verilen özel adlar büyük harfle başlar: </a:t>
            </a:r>
            <a:r>
              <a:rPr lang="tr-TR" b="0" i="1" dirty="0" smtClean="0">
                <a:solidFill>
                  <a:srgbClr val="585858"/>
                </a:solidFill>
                <a:effectLst/>
                <a:latin typeface="times new roman" panose="02020603050405020304" pitchFamily="18" charset="0"/>
              </a:rPr>
              <a:t>Boncuk, Fındık, Minnoş, Pamuk</a:t>
            </a:r>
            <a:r>
              <a:rPr lang="tr-TR" b="0" i="0" dirty="0" smtClean="0">
                <a:solidFill>
                  <a:srgbClr val="585858"/>
                </a:solidFill>
                <a:effectLst/>
                <a:latin typeface="times new roman" panose="02020603050405020304" pitchFamily="18" charset="0"/>
              </a:rPr>
              <a:t> vb.</a:t>
            </a:r>
          </a:p>
          <a:p>
            <a:pPr indent="252095" algn="just">
              <a:spcBef>
                <a:spcPts val="400"/>
              </a:spcBef>
            </a:pPr>
            <a:endParaRPr lang="tr-TR" b="0" i="0" dirty="0" smtClean="0">
              <a:solidFill>
                <a:srgbClr val="585858"/>
              </a:solidFill>
              <a:effectLst/>
              <a:latin typeface="arial" panose="020B0604020202020204" pitchFamily="34" charset="0"/>
            </a:endParaRPr>
          </a:p>
          <a:p>
            <a:pPr indent="252095" algn="just">
              <a:spcBef>
                <a:spcPts val="400"/>
              </a:spcBef>
            </a:pPr>
            <a:r>
              <a:rPr lang="tr-TR" b="1" i="0" dirty="0" smtClean="0">
                <a:solidFill>
                  <a:srgbClr val="585858"/>
                </a:solidFill>
                <a:effectLst/>
                <a:latin typeface="times new roman" panose="02020603050405020304" pitchFamily="18" charset="0"/>
              </a:rPr>
              <a:t>6. </a:t>
            </a:r>
            <a:r>
              <a:rPr lang="tr-TR" b="0" i="0" dirty="0" smtClean="0">
                <a:solidFill>
                  <a:srgbClr val="585858"/>
                </a:solidFill>
                <a:effectLst/>
                <a:latin typeface="times new roman" panose="02020603050405020304" pitchFamily="18" charset="0"/>
              </a:rPr>
              <a:t>Millet, boy, oymak adları büyük harfle başlar: </a:t>
            </a:r>
            <a:r>
              <a:rPr lang="tr-TR" b="0" i="1" dirty="0" smtClean="0">
                <a:solidFill>
                  <a:srgbClr val="585858"/>
                </a:solidFill>
                <a:effectLst/>
                <a:latin typeface="times new roman" panose="02020603050405020304" pitchFamily="18" charset="0"/>
              </a:rPr>
              <a:t>Alman, Arap, İngiliz, Japon, Rus, Türk; Kazak, Kırgız, Oğuz, Özbek, Tatar; Hacımusalı, Karakeçili</a:t>
            </a:r>
            <a:r>
              <a:rPr lang="tr-TR" b="0" i="0" dirty="0" smtClean="0">
                <a:solidFill>
                  <a:srgbClr val="585858"/>
                </a:solidFill>
                <a:effectLst/>
                <a:latin typeface="times new roman" panose="02020603050405020304" pitchFamily="18" charset="0"/>
              </a:rPr>
              <a:t> vb.</a:t>
            </a:r>
          </a:p>
          <a:p>
            <a:pPr indent="252095" algn="just">
              <a:spcBef>
                <a:spcPts val="400"/>
              </a:spcBef>
            </a:pPr>
            <a:endParaRPr lang="tr-TR" b="0" i="0" dirty="0" smtClean="0">
              <a:solidFill>
                <a:srgbClr val="585858"/>
              </a:solidFill>
              <a:effectLst/>
              <a:latin typeface="arial" panose="020B0604020202020204" pitchFamily="34" charset="0"/>
            </a:endParaRPr>
          </a:p>
          <a:p>
            <a:pPr indent="252095" algn="just">
              <a:spcBef>
                <a:spcPts val="400"/>
              </a:spcBef>
            </a:pPr>
            <a:r>
              <a:rPr lang="tr-TR" b="1" i="0" dirty="0" smtClean="0">
                <a:solidFill>
                  <a:srgbClr val="585858"/>
                </a:solidFill>
                <a:effectLst/>
                <a:latin typeface="times new roman" panose="02020603050405020304" pitchFamily="18" charset="0"/>
              </a:rPr>
              <a:t>7. </a:t>
            </a:r>
            <a:r>
              <a:rPr lang="tr-TR" b="0" i="0" dirty="0" smtClean="0">
                <a:solidFill>
                  <a:srgbClr val="585858"/>
                </a:solidFill>
                <a:effectLst/>
                <a:latin typeface="times new roman" panose="02020603050405020304" pitchFamily="18" charset="0"/>
              </a:rPr>
              <a:t>Dil ve lehçe adları büyük harfle başlar: </a:t>
            </a:r>
            <a:r>
              <a:rPr lang="tr-TR" b="0" i="1" dirty="0" smtClean="0">
                <a:solidFill>
                  <a:srgbClr val="585858"/>
                </a:solidFill>
                <a:effectLst/>
                <a:latin typeface="times new roman" panose="02020603050405020304" pitchFamily="18" charset="0"/>
              </a:rPr>
              <a:t>Türkçe, Almanca, İngilizce, Rusça, Arapça; Oğuzca, Kazakça, Kırgızca, Özbekçe, Tatarca</a:t>
            </a:r>
            <a:r>
              <a:rPr lang="tr-TR" b="0" i="0" dirty="0" smtClean="0">
                <a:solidFill>
                  <a:srgbClr val="585858"/>
                </a:solidFill>
                <a:effectLst/>
                <a:latin typeface="times new roman" panose="02020603050405020304" pitchFamily="18" charset="0"/>
              </a:rPr>
              <a:t> vb.</a:t>
            </a:r>
          </a:p>
          <a:p>
            <a:pPr indent="252095" algn="just">
              <a:spcBef>
                <a:spcPts val="400"/>
              </a:spcBef>
            </a:pPr>
            <a:endParaRPr lang="tr-TR" b="0" i="0" dirty="0" smtClean="0">
              <a:solidFill>
                <a:srgbClr val="585858"/>
              </a:solidFill>
              <a:effectLst/>
              <a:latin typeface="arial" panose="020B0604020202020204" pitchFamily="34" charset="0"/>
            </a:endParaRPr>
          </a:p>
          <a:p>
            <a:pPr indent="252095" algn="just">
              <a:spcBef>
                <a:spcPts val="400"/>
              </a:spcBef>
            </a:pPr>
            <a:r>
              <a:rPr lang="tr-TR" b="1" i="0" dirty="0" smtClean="0">
                <a:solidFill>
                  <a:srgbClr val="585858"/>
                </a:solidFill>
                <a:effectLst/>
                <a:latin typeface="times new roman" panose="02020603050405020304" pitchFamily="18" charset="0"/>
              </a:rPr>
              <a:t>8. </a:t>
            </a:r>
            <a:r>
              <a:rPr lang="tr-TR" b="0" i="0" dirty="0" smtClean="0">
                <a:solidFill>
                  <a:srgbClr val="585858"/>
                </a:solidFill>
                <a:effectLst/>
                <a:latin typeface="times new roman" panose="02020603050405020304" pitchFamily="18" charset="0"/>
              </a:rPr>
              <a:t>Devlet adları büyük harfle başlar: </a:t>
            </a:r>
            <a:r>
              <a:rPr lang="tr-TR" b="0" i="1" dirty="0" smtClean="0">
                <a:solidFill>
                  <a:srgbClr val="585858"/>
                </a:solidFill>
                <a:effectLst/>
                <a:latin typeface="times new roman" panose="02020603050405020304" pitchFamily="18" charset="0"/>
              </a:rPr>
              <a:t>Türkiye Cumhuriyeti, Kuzey Kıbrıs Türk Cumhuriyeti, Amerika Birleşik Devletleri, Suudi Arabistan, Azerbaycan, Kırım Özerk Cumhuriyeti</a:t>
            </a:r>
            <a:r>
              <a:rPr lang="tr-TR" b="0" i="0" dirty="0" smtClean="0">
                <a:solidFill>
                  <a:srgbClr val="585858"/>
                </a:solidFill>
                <a:effectLst/>
                <a:latin typeface="times new roman" panose="02020603050405020304" pitchFamily="18" charset="0"/>
              </a:rPr>
              <a:t> vb.</a:t>
            </a:r>
            <a:endParaRPr lang="tr-TR" b="0" i="0" dirty="0">
              <a:solidFill>
                <a:srgbClr val="585858"/>
              </a:solidFill>
              <a:effectLst/>
              <a:latin typeface="arial" panose="020B0604020202020204" pitchFamily="34" charset="0"/>
            </a:endParaRPr>
          </a:p>
        </p:txBody>
      </p:sp>
    </p:spTree>
    <p:extLst>
      <p:ext uri="{BB962C8B-B14F-4D97-AF65-F5344CB8AC3E}">
        <p14:creationId xmlns:p14="http://schemas.microsoft.com/office/powerpoint/2010/main" val="3104252665"/>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1358900" y="905815"/>
            <a:ext cx="9343444" cy="4708981"/>
          </a:xfrm>
          <a:prstGeom prst="rect">
            <a:avLst/>
          </a:prstGeom>
        </p:spPr>
        <p:txBody>
          <a:bodyPr wrap="square">
            <a:spAutoFit/>
          </a:bodyPr>
          <a:lstStyle/>
          <a:p>
            <a:pPr indent="252095" algn="just">
              <a:spcBef>
                <a:spcPts val="400"/>
              </a:spcBef>
            </a:pPr>
            <a:r>
              <a:rPr lang="tr-TR" b="1" i="0" dirty="0" smtClean="0">
                <a:solidFill>
                  <a:srgbClr val="585858"/>
                </a:solidFill>
                <a:effectLst/>
                <a:latin typeface="times new roman" panose="02020603050405020304" pitchFamily="18" charset="0"/>
              </a:rPr>
              <a:t>9. </a:t>
            </a:r>
            <a:r>
              <a:rPr lang="tr-TR" b="0" i="0" dirty="0" smtClean="0">
                <a:solidFill>
                  <a:srgbClr val="585858"/>
                </a:solidFill>
                <a:effectLst/>
                <a:latin typeface="times new roman" panose="02020603050405020304" pitchFamily="18" charset="0"/>
              </a:rPr>
              <a:t>Din ve mezhep adları ile bunların mensuplarını bildiren sözler büyük harfle başlar: </a:t>
            </a:r>
            <a:r>
              <a:rPr lang="tr-TR" b="0" i="1" dirty="0" smtClean="0">
                <a:solidFill>
                  <a:srgbClr val="585858"/>
                </a:solidFill>
                <a:effectLst/>
                <a:latin typeface="times new roman" panose="02020603050405020304" pitchFamily="18" charset="0"/>
              </a:rPr>
              <a:t>Müslümanlık, Müslüman; Hristiyanlık, Hristiyan; Musevilik, Musevi; Budizm, Budist; Hanefilik, Hanefi; Katoliklik, Katolik</a:t>
            </a:r>
            <a:r>
              <a:rPr lang="tr-TR" b="0" i="0" dirty="0" smtClean="0">
                <a:solidFill>
                  <a:srgbClr val="585858"/>
                </a:solidFill>
                <a:effectLst/>
                <a:latin typeface="times new roman" panose="02020603050405020304" pitchFamily="18" charset="0"/>
              </a:rPr>
              <a:t> vb.</a:t>
            </a:r>
          </a:p>
          <a:p>
            <a:pPr indent="252095" algn="just">
              <a:spcBef>
                <a:spcPts val="400"/>
              </a:spcBef>
            </a:pPr>
            <a:endParaRPr lang="tr-TR" b="0" i="0" dirty="0" smtClean="0">
              <a:solidFill>
                <a:srgbClr val="585858"/>
              </a:solidFill>
              <a:effectLst/>
              <a:latin typeface="arial" panose="020B0604020202020204" pitchFamily="34" charset="0"/>
            </a:endParaRPr>
          </a:p>
          <a:p>
            <a:pPr indent="252095" algn="just">
              <a:spcBef>
                <a:spcPts val="400"/>
              </a:spcBef>
            </a:pPr>
            <a:r>
              <a:rPr lang="tr-TR" b="1" i="0" dirty="0" smtClean="0">
                <a:solidFill>
                  <a:srgbClr val="585858"/>
                </a:solidFill>
                <a:effectLst/>
                <a:latin typeface="times new roman" panose="02020603050405020304" pitchFamily="18" charset="0"/>
              </a:rPr>
              <a:t>10. </a:t>
            </a:r>
            <a:r>
              <a:rPr lang="tr-TR" b="0" i="0" dirty="0" smtClean="0">
                <a:solidFill>
                  <a:srgbClr val="585858"/>
                </a:solidFill>
                <a:effectLst/>
                <a:latin typeface="times new roman" panose="02020603050405020304" pitchFamily="18" charset="0"/>
              </a:rPr>
              <a:t>Din ve mitoloji ile ilgili özel adlar büyük harfle başlar: </a:t>
            </a:r>
            <a:r>
              <a:rPr lang="tr-TR" b="0" i="1" dirty="0" smtClean="0">
                <a:solidFill>
                  <a:srgbClr val="585858"/>
                </a:solidFill>
                <a:effectLst/>
                <a:latin typeface="times new roman" panose="02020603050405020304" pitchFamily="18" charset="0"/>
              </a:rPr>
              <a:t>Tanrı, Allah, İlah, Cebrail, Zeus, </a:t>
            </a:r>
            <a:r>
              <a:rPr lang="tr-TR" b="0" i="1" dirty="0" err="1" smtClean="0">
                <a:solidFill>
                  <a:srgbClr val="585858"/>
                </a:solidFill>
                <a:effectLst/>
                <a:latin typeface="times new roman" panose="02020603050405020304" pitchFamily="18" charset="0"/>
              </a:rPr>
              <a:t>Osiris</a:t>
            </a:r>
            <a:r>
              <a:rPr lang="tr-TR" b="0" i="1" dirty="0" smtClean="0">
                <a:solidFill>
                  <a:srgbClr val="585858"/>
                </a:solidFill>
                <a:effectLst/>
                <a:latin typeface="times new roman" panose="02020603050405020304" pitchFamily="18" charset="0"/>
              </a:rPr>
              <a:t>, Kibele</a:t>
            </a:r>
            <a:r>
              <a:rPr lang="tr-TR" b="0" i="0" dirty="0" smtClean="0">
                <a:solidFill>
                  <a:srgbClr val="585858"/>
                </a:solidFill>
                <a:effectLst/>
                <a:latin typeface="times new roman" panose="02020603050405020304" pitchFamily="18" charset="0"/>
              </a:rPr>
              <a:t> vb.</a:t>
            </a:r>
            <a:endParaRPr lang="tr-TR" b="0" i="0" dirty="0" smtClean="0">
              <a:solidFill>
                <a:srgbClr val="585858"/>
              </a:solidFill>
              <a:effectLst/>
              <a:latin typeface="arial" panose="020B0604020202020204" pitchFamily="34" charset="0"/>
            </a:endParaRPr>
          </a:p>
          <a:p>
            <a:pPr indent="252095" algn="just">
              <a:spcBef>
                <a:spcPts val="400"/>
              </a:spcBef>
            </a:pPr>
            <a:r>
              <a:rPr lang="tr-TR" b="1" i="0" dirty="0" smtClean="0">
                <a:solidFill>
                  <a:srgbClr val="585858"/>
                </a:solidFill>
                <a:effectLst/>
                <a:latin typeface="times new roman" panose="02020603050405020304" pitchFamily="18" charset="0"/>
              </a:rPr>
              <a:t>UYARI: </a:t>
            </a:r>
            <a:r>
              <a:rPr lang="tr-TR" b="0" i="0" dirty="0" smtClean="0">
                <a:solidFill>
                  <a:srgbClr val="585858"/>
                </a:solidFill>
                <a:effectLst/>
                <a:latin typeface="times new roman" panose="02020603050405020304" pitchFamily="18" charset="0"/>
              </a:rPr>
              <a:t>“Tanrı, Allah, İlah” sözleri özel ad olarak kullanılmadıklarında küçük harfle başlar:</a:t>
            </a:r>
            <a:r>
              <a:rPr lang="tr-TR" b="0" i="1" dirty="0" smtClean="0">
                <a:solidFill>
                  <a:srgbClr val="585858"/>
                </a:solidFill>
                <a:effectLst/>
                <a:latin typeface="times new roman" panose="02020603050405020304" pitchFamily="18" charset="0"/>
              </a:rPr>
              <a:t> Eski Yunan tanrıları. Müzik dünyasının ilahı.</a:t>
            </a:r>
            <a:endParaRPr lang="tr-TR" b="0" i="0" dirty="0" smtClean="0">
              <a:solidFill>
                <a:srgbClr val="585858"/>
              </a:solidFill>
              <a:effectLst/>
              <a:latin typeface="arial" panose="020B0604020202020204" pitchFamily="34" charset="0"/>
            </a:endParaRPr>
          </a:p>
          <a:p>
            <a:pPr indent="252095" algn="just">
              <a:spcBef>
                <a:spcPts val="400"/>
              </a:spcBef>
            </a:pPr>
            <a:r>
              <a:rPr lang="tr-TR" b="0" i="1" dirty="0" smtClean="0">
                <a:solidFill>
                  <a:srgbClr val="585858"/>
                </a:solidFill>
                <a:effectLst/>
                <a:latin typeface="times new roman" panose="02020603050405020304" pitchFamily="18" charset="0"/>
              </a:rPr>
              <a:t>“Amerika'da kaçakçılığın </a:t>
            </a:r>
            <a:r>
              <a:rPr lang="tr-TR" b="0" i="1" dirty="0" err="1" smtClean="0">
                <a:solidFill>
                  <a:srgbClr val="585858"/>
                </a:solidFill>
                <a:effectLst/>
                <a:latin typeface="times new roman" panose="02020603050405020304" pitchFamily="18" charset="0"/>
              </a:rPr>
              <a:t>allahları</a:t>
            </a:r>
            <a:r>
              <a:rPr lang="tr-TR" b="0" i="1" dirty="0" smtClean="0">
                <a:solidFill>
                  <a:srgbClr val="585858"/>
                </a:solidFill>
                <a:effectLst/>
                <a:latin typeface="times new roman" panose="02020603050405020304" pitchFamily="18" charset="0"/>
              </a:rPr>
              <a:t> vardır.”</a:t>
            </a:r>
            <a:r>
              <a:rPr lang="tr-TR" b="0" i="0" dirty="0" smtClean="0">
                <a:solidFill>
                  <a:srgbClr val="585858"/>
                </a:solidFill>
                <a:effectLst/>
                <a:latin typeface="times new roman" panose="02020603050405020304" pitchFamily="18" charset="0"/>
              </a:rPr>
              <a:t> (Tarık Buğra)</a:t>
            </a:r>
          </a:p>
          <a:p>
            <a:pPr indent="252095" algn="just">
              <a:spcBef>
                <a:spcPts val="400"/>
              </a:spcBef>
            </a:pPr>
            <a:endParaRPr lang="tr-TR" b="0" i="0" dirty="0" smtClean="0">
              <a:solidFill>
                <a:srgbClr val="585858"/>
              </a:solidFill>
              <a:effectLst/>
              <a:latin typeface="arial" panose="020B0604020202020204" pitchFamily="34" charset="0"/>
            </a:endParaRPr>
          </a:p>
          <a:p>
            <a:pPr indent="252095" algn="just">
              <a:spcBef>
                <a:spcPts val="400"/>
              </a:spcBef>
            </a:pPr>
            <a:r>
              <a:rPr lang="tr-TR" b="1" i="0" dirty="0" smtClean="0">
                <a:solidFill>
                  <a:srgbClr val="585858"/>
                </a:solidFill>
                <a:effectLst/>
                <a:latin typeface="times new roman" panose="02020603050405020304" pitchFamily="18" charset="0"/>
              </a:rPr>
              <a:t>11. </a:t>
            </a:r>
            <a:r>
              <a:rPr lang="tr-TR" b="0" i="0" dirty="0" smtClean="0">
                <a:solidFill>
                  <a:srgbClr val="585858"/>
                </a:solidFill>
                <a:effectLst/>
                <a:latin typeface="times new roman" panose="02020603050405020304" pitchFamily="18" charset="0"/>
              </a:rPr>
              <a:t>Gezegen ve yıldız adları büyük harfle başlar:</a:t>
            </a:r>
            <a:r>
              <a:rPr lang="tr-TR" b="0" i="1" dirty="0" smtClean="0">
                <a:solidFill>
                  <a:srgbClr val="585858"/>
                </a:solidFill>
                <a:effectLst/>
                <a:latin typeface="times new roman" panose="02020603050405020304" pitchFamily="18" charset="0"/>
              </a:rPr>
              <a:t> Merkür, Neptün, Satürn; Halley </a:t>
            </a:r>
            <a:r>
              <a:rPr lang="tr-TR" b="0" i="0" dirty="0" smtClean="0">
                <a:solidFill>
                  <a:srgbClr val="585858"/>
                </a:solidFill>
                <a:effectLst/>
                <a:latin typeface="times new roman" panose="02020603050405020304" pitchFamily="18" charset="0"/>
              </a:rPr>
              <a:t>vb.</a:t>
            </a:r>
            <a:endParaRPr lang="tr-TR" b="0" i="0" dirty="0" smtClean="0">
              <a:solidFill>
                <a:srgbClr val="585858"/>
              </a:solidFill>
              <a:effectLst/>
              <a:latin typeface="arial" panose="020B0604020202020204" pitchFamily="34" charset="0"/>
            </a:endParaRPr>
          </a:p>
          <a:p>
            <a:pPr indent="252095" algn="just">
              <a:spcBef>
                <a:spcPts val="400"/>
              </a:spcBef>
            </a:pPr>
            <a:r>
              <a:rPr lang="tr-TR" b="1" i="0" dirty="0" smtClean="0">
                <a:solidFill>
                  <a:srgbClr val="585858"/>
                </a:solidFill>
                <a:effectLst/>
                <a:latin typeface="times new roman" panose="02020603050405020304" pitchFamily="18" charset="0"/>
              </a:rPr>
              <a:t>UYARI: </a:t>
            </a:r>
            <a:r>
              <a:rPr lang="tr-TR" b="0" i="1" dirty="0" smtClean="0">
                <a:solidFill>
                  <a:srgbClr val="585858"/>
                </a:solidFill>
                <a:effectLst/>
                <a:latin typeface="times new roman" panose="02020603050405020304" pitchFamily="18" charset="0"/>
              </a:rPr>
              <a:t>Dünya, güneş, ay </a:t>
            </a:r>
            <a:r>
              <a:rPr lang="tr-TR" b="0" i="0" dirty="0" smtClean="0">
                <a:solidFill>
                  <a:srgbClr val="585858"/>
                </a:solidFill>
                <a:effectLst/>
                <a:latin typeface="times new roman" panose="02020603050405020304" pitchFamily="18" charset="0"/>
              </a:rPr>
              <a:t>kelimeleri gezegen anlamı dışında kullanıldıklarında küçük harfle başlar:</a:t>
            </a:r>
            <a:endParaRPr lang="tr-TR" b="0" i="0" dirty="0" smtClean="0">
              <a:solidFill>
                <a:srgbClr val="585858"/>
              </a:solidFill>
              <a:effectLst/>
              <a:latin typeface="arial" panose="020B0604020202020204" pitchFamily="34" charset="0"/>
            </a:endParaRPr>
          </a:p>
          <a:p>
            <a:pPr indent="252095" algn="just">
              <a:spcBef>
                <a:spcPts val="400"/>
              </a:spcBef>
            </a:pPr>
            <a:r>
              <a:rPr lang="tr-TR" b="0" i="1" dirty="0" smtClean="0">
                <a:solidFill>
                  <a:srgbClr val="585858"/>
                </a:solidFill>
                <a:effectLst/>
                <a:latin typeface="times new roman" panose="02020603050405020304" pitchFamily="18" charset="0"/>
              </a:rPr>
              <a:t>Biz dünyadan ayrı yaşarken dünya epey değişmiş.</a:t>
            </a:r>
            <a:r>
              <a:rPr lang="tr-TR" b="0" i="0" dirty="0" smtClean="0">
                <a:solidFill>
                  <a:srgbClr val="585858"/>
                </a:solidFill>
                <a:effectLst/>
                <a:latin typeface="times new roman" panose="02020603050405020304" pitchFamily="18" charset="0"/>
              </a:rPr>
              <a:t> (Hüseyin Cahit Yalçın)</a:t>
            </a:r>
          </a:p>
          <a:p>
            <a:pPr indent="252095" algn="just">
              <a:spcBef>
                <a:spcPts val="400"/>
              </a:spcBef>
            </a:pPr>
            <a:endParaRPr lang="tr-TR" b="0" i="0" dirty="0" smtClean="0">
              <a:solidFill>
                <a:srgbClr val="585858"/>
              </a:solidFill>
              <a:effectLst/>
              <a:latin typeface="arial" panose="020B0604020202020204" pitchFamily="34" charset="0"/>
            </a:endParaRPr>
          </a:p>
        </p:txBody>
      </p:sp>
    </p:spTree>
    <p:extLst>
      <p:ext uri="{BB962C8B-B14F-4D97-AF65-F5344CB8AC3E}">
        <p14:creationId xmlns:p14="http://schemas.microsoft.com/office/powerpoint/2010/main" val="1861427434"/>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1358900" y="892936"/>
            <a:ext cx="9343444" cy="4329390"/>
          </a:xfrm>
          <a:prstGeom prst="rect">
            <a:avLst/>
          </a:prstGeom>
        </p:spPr>
        <p:txBody>
          <a:bodyPr wrap="square">
            <a:spAutoFit/>
          </a:bodyPr>
          <a:lstStyle/>
          <a:p>
            <a:pPr indent="252095" algn="just">
              <a:spcBef>
                <a:spcPts val="400"/>
              </a:spcBef>
            </a:pPr>
            <a:endParaRPr lang="tr-TR" b="0" i="0" dirty="0" smtClean="0">
              <a:solidFill>
                <a:srgbClr val="585858"/>
              </a:solidFill>
              <a:effectLst/>
              <a:latin typeface="arial" panose="020B0604020202020204" pitchFamily="34" charset="0"/>
            </a:endParaRPr>
          </a:p>
          <a:p>
            <a:pPr indent="252095" algn="just">
              <a:spcBef>
                <a:spcPts val="400"/>
              </a:spcBef>
            </a:pPr>
            <a:r>
              <a:rPr lang="tr-TR" b="1" i="0" dirty="0" smtClean="0">
                <a:solidFill>
                  <a:srgbClr val="585858"/>
                </a:solidFill>
                <a:effectLst/>
                <a:latin typeface="times new roman" panose="02020603050405020304" pitchFamily="18" charset="0"/>
              </a:rPr>
              <a:t>12. </a:t>
            </a:r>
            <a:r>
              <a:rPr lang="tr-TR" b="0" i="0" dirty="0" smtClean="0">
                <a:solidFill>
                  <a:srgbClr val="585858"/>
                </a:solidFill>
                <a:effectLst/>
                <a:latin typeface="times new roman" panose="02020603050405020304" pitchFamily="18" charset="0"/>
              </a:rPr>
              <a:t>Düşünce, hayat tarzı, politika vb. anlamlar bildirdiğinde </a:t>
            </a:r>
            <a:r>
              <a:rPr lang="tr-TR" b="0" i="1" dirty="0" smtClean="0">
                <a:solidFill>
                  <a:srgbClr val="585858"/>
                </a:solidFill>
                <a:effectLst/>
                <a:latin typeface="times new roman" panose="02020603050405020304" pitchFamily="18" charset="0"/>
              </a:rPr>
              <a:t>doğu</a:t>
            </a:r>
            <a:r>
              <a:rPr lang="tr-TR" b="0" i="0" dirty="0" smtClean="0">
                <a:solidFill>
                  <a:srgbClr val="585858"/>
                </a:solidFill>
                <a:effectLst/>
                <a:latin typeface="times new roman" panose="02020603050405020304" pitchFamily="18" charset="0"/>
              </a:rPr>
              <a:t> ve </a:t>
            </a:r>
            <a:r>
              <a:rPr lang="tr-TR" b="0" i="1" dirty="0" smtClean="0">
                <a:solidFill>
                  <a:srgbClr val="585858"/>
                </a:solidFill>
                <a:effectLst/>
                <a:latin typeface="times new roman" panose="02020603050405020304" pitchFamily="18" charset="0"/>
              </a:rPr>
              <a:t>batı</a:t>
            </a:r>
            <a:r>
              <a:rPr lang="tr-TR" b="0" i="0" dirty="0" smtClean="0">
                <a:solidFill>
                  <a:srgbClr val="585858"/>
                </a:solidFill>
                <a:effectLst/>
                <a:latin typeface="times new roman" panose="02020603050405020304" pitchFamily="18" charset="0"/>
              </a:rPr>
              <a:t> sözlerinin ilk harfleri büyük yazılır: </a:t>
            </a:r>
            <a:r>
              <a:rPr lang="tr-TR" b="0" i="1" dirty="0" smtClean="0">
                <a:solidFill>
                  <a:srgbClr val="585858"/>
                </a:solidFill>
                <a:effectLst/>
                <a:latin typeface="times new roman" panose="02020603050405020304" pitchFamily="18" charset="0"/>
              </a:rPr>
              <a:t>Batı medeniyeti, Doğu mistisizmi </a:t>
            </a:r>
            <a:r>
              <a:rPr lang="tr-TR" b="0" i="0" dirty="0" smtClean="0">
                <a:solidFill>
                  <a:srgbClr val="585858"/>
                </a:solidFill>
                <a:effectLst/>
                <a:latin typeface="times new roman" panose="02020603050405020304" pitchFamily="18" charset="0"/>
              </a:rPr>
              <a:t>vb.</a:t>
            </a:r>
            <a:endParaRPr lang="tr-TR" b="0" i="0" dirty="0" smtClean="0">
              <a:solidFill>
                <a:srgbClr val="585858"/>
              </a:solidFill>
              <a:effectLst/>
              <a:latin typeface="arial" panose="020B0604020202020204" pitchFamily="34" charset="0"/>
            </a:endParaRPr>
          </a:p>
          <a:p>
            <a:pPr indent="252095" algn="just">
              <a:spcBef>
                <a:spcPts val="400"/>
              </a:spcBef>
            </a:pPr>
            <a:r>
              <a:rPr lang="tr-TR" b="1" i="0" dirty="0" smtClean="0">
                <a:solidFill>
                  <a:srgbClr val="585858"/>
                </a:solidFill>
                <a:effectLst/>
                <a:latin typeface="times new roman" panose="02020603050405020304" pitchFamily="18" charset="0"/>
              </a:rPr>
              <a:t>UYARI: </a:t>
            </a:r>
            <a:r>
              <a:rPr lang="tr-TR" b="0" i="0" dirty="0" smtClean="0">
                <a:solidFill>
                  <a:srgbClr val="585858"/>
                </a:solidFill>
                <a:effectLst/>
                <a:latin typeface="times new roman" panose="02020603050405020304" pitchFamily="18" charset="0"/>
              </a:rPr>
              <a:t>Bu sözler yön bildirdiğinde küçük yazılır: </a:t>
            </a:r>
            <a:r>
              <a:rPr lang="tr-TR" b="0" i="1" dirty="0" smtClean="0">
                <a:solidFill>
                  <a:srgbClr val="585858"/>
                </a:solidFill>
                <a:effectLst/>
                <a:latin typeface="times new roman" panose="02020603050405020304" pitchFamily="18" charset="0"/>
              </a:rPr>
              <a:t>Bursa’nın doğusu, Ankara’nın batısı</a:t>
            </a:r>
            <a:r>
              <a:rPr lang="tr-TR" b="0" i="0" dirty="0" smtClean="0">
                <a:solidFill>
                  <a:srgbClr val="585858"/>
                </a:solidFill>
                <a:effectLst/>
                <a:latin typeface="times new roman" panose="02020603050405020304" pitchFamily="18" charset="0"/>
              </a:rPr>
              <a:t> vb.</a:t>
            </a:r>
          </a:p>
          <a:p>
            <a:pPr indent="252095" algn="just">
              <a:spcBef>
                <a:spcPts val="400"/>
              </a:spcBef>
            </a:pPr>
            <a:endParaRPr lang="tr-TR" b="0" i="0" dirty="0" smtClean="0">
              <a:solidFill>
                <a:srgbClr val="585858"/>
              </a:solidFill>
              <a:effectLst/>
              <a:latin typeface="arial" panose="020B0604020202020204" pitchFamily="34" charset="0"/>
            </a:endParaRPr>
          </a:p>
          <a:p>
            <a:pPr indent="252095" algn="just">
              <a:spcBef>
                <a:spcPts val="400"/>
              </a:spcBef>
            </a:pPr>
            <a:r>
              <a:rPr lang="tr-TR" b="1" i="0" dirty="0" smtClean="0">
                <a:solidFill>
                  <a:srgbClr val="585858"/>
                </a:solidFill>
                <a:effectLst/>
                <a:latin typeface="times new roman" panose="02020603050405020304" pitchFamily="18" charset="0"/>
              </a:rPr>
              <a:t>13. </a:t>
            </a:r>
            <a:r>
              <a:rPr lang="tr-TR" b="0" i="0" dirty="0" smtClean="0">
                <a:solidFill>
                  <a:srgbClr val="585858"/>
                </a:solidFill>
                <a:effectLst/>
                <a:latin typeface="times new roman" panose="02020603050405020304" pitchFamily="18" charset="0"/>
              </a:rPr>
              <a:t>Yer adları (kıta, bölge, il, ilçe, köy, semt vb.) büyük harfle başlar: </a:t>
            </a:r>
            <a:r>
              <a:rPr lang="tr-TR" b="0" i="1" dirty="0" smtClean="0">
                <a:solidFill>
                  <a:srgbClr val="585858"/>
                </a:solidFill>
                <a:effectLst/>
                <a:latin typeface="times new roman" panose="02020603050405020304" pitchFamily="18" charset="0"/>
              </a:rPr>
              <a:t>Afrika, Asya; Güneydoğu Anadolu, İç Anadolu; İstanbul, Taşkent; Turgutlu, Ürgüp; </a:t>
            </a:r>
            <a:r>
              <a:rPr lang="tr-TR" b="0" i="1" dirty="0" err="1" smtClean="0">
                <a:solidFill>
                  <a:srgbClr val="585858"/>
                </a:solidFill>
                <a:effectLst/>
                <a:latin typeface="times new roman" panose="02020603050405020304" pitchFamily="18" charset="0"/>
              </a:rPr>
              <a:t>Akçaköy</a:t>
            </a:r>
            <a:r>
              <a:rPr lang="tr-TR" b="0" i="1" dirty="0" smtClean="0">
                <a:solidFill>
                  <a:srgbClr val="585858"/>
                </a:solidFill>
                <a:effectLst/>
                <a:latin typeface="times new roman" panose="02020603050405020304" pitchFamily="18" charset="0"/>
              </a:rPr>
              <a:t>, </a:t>
            </a:r>
            <a:r>
              <a:rPr lang="tr-TR" b="0" i="1" dirty="0" err="1" smtClean="0">
                <a:solidFill>
                  <a:srgbClr val="585858"/>
                </a:solidFill>
                <a:effectLst/>
                <a:latin typeface="times new roman" panose="02020603050405020304" pitchFamily="18" charset="0"/>
              </a:rPr>
              <a:t>Çayırbağı</a:t>
            </a:r>
            <a:r>
              <a:rPr lang="tr-TR" b="0" i="1" dirty="0" smtClean="0">
                <a:solidFill>
                  <a:srgbClr val="585858"/>
                </a:solidFill>
                <a:effectLst/>
                <a:latin typeface="times new roman" panose="02020603050405020304" pitchFamily="18" charset="0"/>
              </a:rPr>
              <a:t>; Bahçelievler, Kızılay, Sarıyer</a:t>
            </a:r>
            <a:r>
              <a:rPr lang="tr-TR" b="0" i="0" dirty="0" smtClean="0">
                <a:solidFill>
                  <a:srgbClr val="585858"/>
                </a:solidFill>
                <a:effectLst/>
                <a:latin typeface="times new roman" panose="02020603050405020304" pitchFamily="18" charset="0"/>
              </a:rPr>
              <a:t> vb.</a:t>
            </a:r>
          </a:p>
          <a:p>
            <a:pPr indent="252095" algn="just">
              <a:spcBef>
                <a:spcPts val="400"/>
              </a:spcBef>
            </a:pPr>
            <a:endParaRPr lang="tr-TR" b="0" i="0" dirty="0" smtClean="0">
              <a:solidFill>
                <a:srgbClr val="585858"/>
              </a:solidFill>
              <a:effectLst/>
              <a:latin typeface="arial" panose="020B0604020202020204" pitchFamily="34" charset="0"/>
            </a:endParaRPr>
          </a:p>
          <a:p>
            <a:pPr indent="252095" algn="just">
              <a:spcBef>
                <a:spcPts val="400"/>
              </a:spcBef>
            </a:pPr>
            <a:r>
              <a:rPr lang="tr-TR" b="1" i="0" dirty="0" smtClean="0">
                <a:solidFill>
                  <a:srgbClr val="585858"/>
                </a:solidFill>
                <a:effectLst/>
                <a:latin typeface="times new roman" panose="02020603050405020304" pitchFamily="18" charset="0"/>
              </a:rPr>
              <a:t>14.</a:t>
            </a:r>
            <a:r>
              <a:rPr lang="tr-TR" b="0" i="0" dirty="0" smtClean="0">
                <a:solidFill>
                  <a:srgbClr val="585858"/>
                </a:solidFill>
                <a:effectLst/>
                <a:latin typeface="times new roman" panose="02020603050405020304" pitchFamily="18" charset="0"/>
              </a:rPr>
              <a:t> Yer adlarında ilk isimden sonra gelen ve </a:t>
            </a:r>
            <a:r>
              <a:rPr lang="tr-TR" b="0" i="1" dirty="0" smtClean="0">
                <a:solidFill>
                  <a:srgbClr val="585858"/>
                </a:solidFill>
                <a:effectLst/>
                <a:latin typeface="times new roman" panose="02020603050405020304" pitchFamily="18" charset="0"/>
              </a:rPr>
              <a:t>deniz, nehir, göl, dağ, boğaz </a:t>
            </a:r>
            <a:r>
              <a:rPr lang="tr-TR" b="0" i="0" dirty="0" smtClean="0">
                <a:solidFill>
                  <a:srgbClr val="585858"/>
                </a:solidFill>
                <a:effectLst/>
                <a:latin typeface="times new roman" panose="02020603050405020304" pitchFamily="18" charset="0"/>
              </a:rPr>
              <a:t>vb. tür bildiren ikinci isimler büyük harfle başlar: </a:t>
            </a:r>
            <a:r>
              <a:rPr lang="tr-TR" b="0" i="1" dirty="0" smtClean="0">
                <a:solidFill>
                  <a:srgbClr val="585858"/>
                </a:solidFill>
                <a:effectLst/>
                <a:latin typeface="times new roman" panose="02020603050405020304" pitchFamily="18" charset="0"/>
              </a:rPr>
              <a:t>Ağrı Dağı, Aral Gölü, Asya Yakası</a:t>
            </a:r>
            <a:r>
              <a:rPr lang="tr-TR" b="0" i="0" dirty="0" smtClean="0">
                <a:solidFill>
                  <a:srgbClr val="585858"/>
                </a:solidFill>
                <a:effectLst/>
                <a:latin typeface="times new roman" panose="02020603050405020304" pitchFamily="18" charset="0"/>
              </a:rPr>
              <a:t>, </a:t>
            </a:r>
            <a:r>
              <a:rPr lang="tr-TR" b="0" i="1" dirty="0" smtClean="0">
                <a:solidFill>
                  <a:srgbClr val="585858"/>
                </a:solidFill>
                <a:effectLst/>
                <a:latin typeface="times new roman" panose="02020603050405020304" pitchFamily="18" charset="0"/>
              </a:rPr>
              <a:t>Çanakkale Boğazı, Dicle Irmağı, Ege Denizi, Erciyes Dağı, Fırat Nehri, Süveyş Kanalı, Tuna Nehri, Van Gölü, Zigana Geçidi </a:t>
            </a:r>
            <a:r>
              <a:rPr lang="tr-TR" b="0" i="0" dirty="0" smtClean="0">
                <a:solidFill>
                  <a:srgbClr val="585858"/>
                </a:solidFill>
                <a:effectLst/>
                <a:latin typeface="times new roman" panose="02020603050405020304" pitchFamily="18" charset="0"/>
              </a:rPr>
              <a:t>vb.</a:t>
            </a:r>
            <a:endParaRPr lang="tr-TR" b="0" i="0" dirty="0" smtClean="0">
              <a:solidFill>
                <a:srgbClr val="585858"/>
              </a:solidFill>
              <a:effectLst/>
              <a:latin typeface="arial" panose="020B0604020202020204" pitchFamily="34" charset="0"/>
            </a:endParaRPr>
          </a:p>
          <a:p>
            <a:pPr indent="252095" algn="just">
              <a:spcBef>
                <a:spcPts val="400"/>
              </a:spcBef>
            </a:pPr>
            <a:r>
              <a:rPr lang="tr-TR" b="1" i="0" dirty="0" smtClean="0">
                <a:solidFill>
                  <a:srgbClr val="585858"/>
                </a:solidFill>
                <a:effectLst/>
                <a:latin typeface="times new roman" panose="02020603050405020304" pitchFamily="18" charset="0"/>
              </a:rPr>
              <a:t>UYARI: </a:t>
            </a:r>
            <a:r>
              <a:rPr lang="tr-TR" b="0" i="0" dirty="0" smtClean="0">
                <a:solidFill>
                  <a:srgbClr val="585858"/>
                </a:solidFill>
                <a:effectLst/>
                <a:latin typeface="times new roman" panose="02020603050405020304" pitchFamily="18" charset="0"/>
              </a:rPr>
              <a:t>Özel ada dâhil olmayıp tamlama kuran şehir, il, ilçe, belde, köy vb. sözler küçük harfle başlar:</a:t>
            </a:r>
            <a:r>
              <a:rPr lang="tr-TR" b="0" i="1" dirty="0" smtClean="0">
                <a:solidFill>
                  <a:srgbClr val="585858"/>
                </a:solidFill>
                <a:effectLst/>
                <a:latin typeface="times new roman" panose="02020603050405020304" pitchFamily="18" charset="0"/>
              </a:rPr>
              <a:t> Konya ili, Etimesgut ilçesi, </a:t>
            </a:r>
            <a:r>
              <a:rPr lang="tr-TR" b="0" i="1" dirty="0" err="1" smtClean="0">
                <a:solidFill>
                  <a:srgbClr val="585858"/>
                </a:solidFill>
                <a:effectLst/>
                <a:latin typeface="times new roman" panose="02020603050405020304" pitchFamily="18" charset="0"/>
              </a:rPr>
              <a:t>Uzungöl</a:t>
            </a:r>
            <a:r>
              <a:rPr lang="tr-TR" b="0" i="1" dirty="0" smtClean="0">
                <a:solidFill>
                  <a:srgbClr val="585858"/>
                </a:solidFill>
                <a:effectLst/>
                <a:latin typeface="times new roman" panose="02020603050405020304" pitchFamily="18" charset="0"/>
              </a:rPr>
              <a:t> beldesi, Taflan köyü </a:t>
            </a:r>
            <a:r>
              <a:rPr lang="tr-TR" b="0" i="0" dirty="0" smtClean="0">
                <a:solidFill>
                  <a:srgbClr val="585858"/>
                </a:solidFill>
                <a:effectLst/>
                <a:latin typeface="times new roman" panose="02020603050405020304" pitchFamily="18" charset="0"/>
              </a:rPr>
              <a:t>vb.</a:t>
            </a:r>
            <a:endParaRPr lang="tr-TR" b="0" i="0" dirty="0">
              <a:solidFill>
                <a:srgbClr val="585858"/>
              </a:solidFill>
              <a:effectLst/>
              <a:latin typeface="arial" panose="020B0604020202020204" pitchFamily="34" charset="0"/>
            </a:endParaRPr>
          </a:p>
        </p:txBody>
      </p:sp>
    </p:spTree>
    <p:extLst>
      <p:ext uri="{BB962C8B-B14F-4D97-AF65-F5344CB8AC3E}">
        <p14:creationId xmlns:p14="http://schemas.microsoft.com/office/powerpoint/2010/main" val="429270597"/>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1003299" y="828494"/>
            <a:ext cx="10046774" cy="5109091"/>
          </a:xfrm>
          <a:prstGeom prst="rect">
            <a:avLst/>
          </a:prstGeom>
        </p:spPr>
        <p:txBody>
          <a:bodyPr wrap="square">
            <a:spAutoFit/>
          </a:bodyPr>
          <a:lstStyle/>
          <a:p>
            <a:pPr indent="252095" algn="just">
              <a:spcBef>
                <a:spcPts val="400"/>
              </a:spcBef>
            </a:pPr>
            <a:r>
              <a:rPr lang="tr-TR" b="1" i="0" dirty="0" smtClean="0">
                <a:solidFill>
                  <a:srgbClr val="585858"/>
                </a:solidFill>
                <a:effectLst/>
                <a:latin typeface="times new roman" panose="02020603050405020304" pitchFamily="18" charset="0"/>
              </a:rPr>
              <a:t>15.</a:t>
            </a:r>
            <a:r>
              <a:rPr lang="tr-TR" b="0" i="0" dirty="0" smtClean="0">
                <a:solidFill>
                  <a:srgbClr val="585858"/>
                </a:solidFill>
                <a:effectLst/>
                <a:latin typeface="times new roman" panose="02020603050405020304" pitchFamily="18" charset="0"/>
              </a:rPr>
              <a:t> Mahalle, meydan, bulvar, cadde, sokak adlarında geçen </a:t>
            </a:r>
            <a:r>
              <a:rPr lang="tr-TR" b="0" i="1" dirty="0" smtClean="0">
                <a:solidFill>
                  <a:srgbClr val="585858"/>
                </a:solidFill>
                <a:effectLst/>
                <a:latin typeface="times new roman" panose="02020603050405020304" pitchFamily="18" charset="0"/>
              </a:rPr>
              <a:t>mahalle, meydan, bulvar, cadde, sokak </a:t>
            </a:r>
            <a:r>
              <a:rPr lang="tr-TR" b="0" i="0" dirty="0" smtClean="0">
                <a:solidFill>
                  <a:srgbClr val="585858"/>
                </a:solidFill>
                <a:effectLst/>
                <a:latin typeface="times new roman" panose="02020603050405020304" pitchFamily="18" charset="0"/>
              </a:rPr>
              <a:t>kelimeleri büyük harfle başlar: </a:t>
            </a:r>
            <a:r>
              <a:rPr lang="tr-TR" b="0" i="1" dirty="0" smtClean="0">
                <a:solidFill>
                  <a:srgbClr val="585858"/>
                </a:solidFill>
                <a:effectLst/>
                <a:latin typeface="times new roman" panose="02020603050405020304" pitchFamily="18" charset="0"/>
              </a:rPr>
              <a:t>Halit </a:t>
            </a:r>
            <a:r>
              <a:rPr lang="tr-TR" b="0" i="1" dirty="0" err="1" smtClean="0">
                <a:solidFill>
                  <a:srgbClr val="585858"/>
                </a:solidFill>
                <a:effectLst/>
                <a:latin typeface="times new roman" panose="02020603050405020304" pitchFamily="18" charset="0"/>
              </a:rPr>
              <a:t>Rifat</a:t>
            </a:r>
            <a:r>
              <a:rPr lang="tr-TR" b="0" i="1" dirty="0" smtClean="0">
                <a:solidFill>
                  <a:srgbClr val="585858"/>
                </a:solidFill>
                <a:effectLst/>
                <a:latin typeface="times new roman" panose="02020603050405020304" pitchFamily="18" charset="0"/>
              </a:rPr>
              <a:t> Paşa Mahallesi, Yunus Emre Mahallesi, Karaköy Meydanı, Zafer Meydanı, Gazi Mustafa Kemal Bulvarı, Ziya Gökalp Bulvarı, Nene Hatun Caddesi, Cemal Nadir Sokağı, İnkılap Sokağı</a:t>
            </a:r>
            <a:r>
              <a:rPr lang="tr-TR" b="0" i="0" dirty="0" smtClean="0">
                <a:solidFill>
                  <a:srgbClr val="585858"/>
                </a:solidFill>
                <a:effectLst/>
                <a:latin typeface="times new roman" panose="02020603050405020304" pitchFamily="18" charset="0"/>
              </a:rPr>
              <a:t> vb</a:t>
            </a:r>
            <a:r>
              <a:rPr lang="tr-TR" b="0" i="0" dirty="0" smtClean="0">
                <a:solidFill>
                  <a:srgbClr val="585858"/>
                </a:solidFill>
                <a:effectLst/>
                <a:latin typeface="times new roman" panose="02020603050405020304" pitchFamily="18" charset="0"/>
              </a:rPr>
              <a:t>.</a:t>
            </a:r>
          </a:p>
          <a:p>
            <a:pPr indent="252095" algn="just">
              <a:spcBef>
                <a:spcPts val="400"/>
              </a:spcBef>
            </a:pPr>
            <a:endParaRPr lang="tr-TR" b="0" i="0" dirty="0" smtClean="0">
              <a:solidFill>
                <a:srgbClr val="585858"/>
              </a:solidFill>
              <a:effectLst/>
              <a:latin typeface="arial" panose="020B0604020202020204" pitchFamily="34" charset="0"/>
            </a:endParaRPr>
          </a:p>
          <a:p>
            <a:pPr indent="252095" algn="just">
              <a:spcBef>
                <a:spcPts val="400"/>
              </a:spcBef>
            </a:pPr>
            <a:r>
              <a:rPr lang="tr-TR" b="1" i="0" dirty="0" smtClean="0">
                <a:solidFill>
                  <a:srgbClr val="585858"/>
                </a:solidFill>
                <a:effectLst/>
                <a:latin typeface="times new roman" panose="02020603050405020304" pitchFamily="18" charset="0"/>
              </a:rPr>
              <a:t>16. </a:t>
            </a:r>
            <a:r>
              <a:rPr lang="tr-TR" b="0" i="1" dirty="0" smtClean="0">
                <a:solidFill>
                  <a:srgbClr val="585858"/>
                </a:solidFill>
                <a:effectLst/>
                <a:latin typeface="times new roman" panose="02020603050405020304" pitchFamily="18" charset="0"/>
              </a:rPr>
              <a:t>Saray, köşk, han, kale, köprü, kule, anıt</a:t>
            </a:r>
            <a:r>
              <a:rPr lang="tr-TR" b="0" i="0" dirty="0" smtClean="0">
                <a:solidFill>
                  <a:srgbClr val="585858"/>
                </a:solidFill>
                <a:effectLst/>
                <a:latin typeface="times new roman" panose="02020603050405020304" pitchFamily="18" charset="0"/>
              </a:rPr>
              <a:t> vb. yapı adlarının bütün ke­limeleri büyük harfle başlar: </a:t>
            </a:r>
            <a:r>
              <a:rPr lang="tr-TR" b="0" i="1" dirty="0" smtClean="0">
                <a:solidFill>
                  <a:srgbClr val="585858"/>
                </a:solidFill>
                <a:effectLst/>
                <a:latin typeface="times new roman" panose="02020603050405020304" pitchFamily="18" charset="0"/>
              </a:rPr>
              <a:t>Dolmabahçe Sarayı, İshakpaşa Sarayı, Çankaya Köşkü, Horozlu Han, Ankara Kalesi, Alanya Kalesi, Galata Köprüsü, Mostar Köprüsü, Beyazıt Kulesi, Zafer Abidesi, Bilge Kağan Anıtı</a:t>
            </a:r>
            <a:r>
              <a:rPr lang="tr-TR" b="0" i="0" dirty="0" smtClean="0">
                <a:solidFill>
                  <a:srgbClr val="585858"/>
                </a:solidFill>
                <a:effectLst/>
                <a:latin typeface="times new roman" panose="02020603050405020304" pitchFamily="18" charset="0"/>
              </a:rPr>
              <a:t> vb</a:t>
            </a:r>
            <a:r>
              <a:rPr lang="tr-TR" b="0" i="0" dirty="0" smtClean="0">
                <a:solidFill>
                  <a:srgbClr val="585858"/>
                </a:solidFill>
                <a:effectLst/>
                <a:latin typeface="times new roman" panose="02020603050405020304" pitchFamily="18" charset="0"/>
              </a:rPr>
              <a:t>.</a:t>
            </a:r>
          </a:p>
          <a:p>
            <a:pPr indent="252095" algn="just">
              <a:spcBef>
                <a:spcPts val="400"/>
              </a:spcBef>
            </a:pPr>
            <a:endParaRPr lang="tr-TR" b="0" i="0" dirty="0" smtClean="0">
              <a:solidFill>
                <a:srgbClr val="585858"/>
              </a:solidFill>
              <a:effectLst/>
              <a:latin typeface="arial" panose="020B0604020202020204" pitchFamily="34" charset="0"/>
            </a:endParaRPr>
          </a:p>
          <a:p>
            <a:pPr indent="252095" algn="just">
              <a:spcBef>
                <a:spcPts val="400"/>
              </a:spcBef>
            </a:pPr>
            <a:r>
              <a:rPr lang="tr-TR" b="1" i="0" dirty="0" smtClean="0">
                <a:solidFill>
                  <a:srgbClr val="585858"/>
                </a:solidFill>
                <a:effectLst/>
                <a:latin typeface="times new roman" panose="02020603050405020304" pitchFamily="18" charset="0"/>
              </a:rPr>
              <a:t>17.</a:t>
            </a:r>
            <a:r>
              <a:rPr lang="tr-TR" b="0" i="0" dirty="0" smtClean="0">
                <a:solidFill>
                  <a:srgbClr val="585858"/>
                </a:solidFill>
                <a:effectLst/>
                <a:latin typeface="times new roman" panose="02020603050405020304" pitchFamily="18" charset="0"/>
              </a:rPr>
              <a:t> Yer bildiren özel isimlerde kısaltmalı söyleyiş söz konusu olduğunda, yer adının ilk harfi büyük yazılır: </a:t>
            </a:r>
            <a:r>
              <a:rPr lang="tr-TR" b="0" i="1" dirty="0" smtClean="0">
                <a:solidFill>
                  <a:srgbClr val="585858"/>
                </a:solidFill>
                <a:effectLst/>
                <a:latin typeface="times new roman" panose="02020603050405020304" pitchFamily="18" charset="0"/>
              </a:rPr>
              <a:t>Hisar’dan, Boğaz’dan, Köşk’e</a:t>
            </a:r>
            <a:r>
              <a:rPr lang="tr-TR" b="0" i="0" dirty="0" smtClean="0">
                <a:solidFill>
                  <a:srgbClr val="585858"/>
                </a:solidFill>
                <a:effectLst/>
                <a:latin typeface="times new roman" panose="02020603050405020304" pitchFamily="18" charset="0"/>
              </a:rPr>
              <a:t> vb</a:t>
            </a:r>
            <a:r>
              <a:rPr lang="tr-TR" b="0" i="0" dirty="0" smtClean="0">
                <a:solidFill>
                  <a:srgbClr val="585858"/>
                </a:solidFill>
                <a:effectLst/>
                <a:latin typeface="times new roman" panose="02020603050405020304" pitchFamily="18" charset="0"/>
              </a:rPr>
              <a:t>.</a:t>
            </a:r>
          </a:p>
          <a:p>
            <a:pPr indent="252095" algn="just">
              <a:spcBef>
                <a:spcPts val="400"/>
              </a:spcBef>
            </a:pPr>
            <a:endParaRPr lang="tr-TR" b="0" i="0" dirty="0" smtClean="0">
              <a:solidFill>
                <a:srgbClr val="585858"/>
              </a:solidFill>
              <a:effectLst/>
              <a:latin typeface="arial" panose="020B0604020202020204" pitchFamily="34" charset="0"/>
            </a:endParaRPr>
          </a:p>
          <a:p>
            <a:pPr indent="252095" algn="just">
              <a:spcBef>
                <a:spcPts val="400"/>
              </a:spcBef>
            </a:pPr>
            <a:r>
              <a:rPr lang="tr-TR" b="1" i="0" dirty="0" smtClean="0">
                <a:solidFill>
                  <a:srgbClr val="585858"/>
                </a:solidFill>
                <a:effectLst/>
                <a:latin typeface="times new roman" panose="02020603050405020304" pitchFamily="18" charset="0"/>
              </a:rPr>
              <a:t>18. </a:t>
            </a:r>
            <a:r>
              <a:rPr lang="tr-TR" b="0" i="0" dirty="0" smtClean="0">
                <a:solidFill>
                  <a:srgbClr val="585858"/>
                </a:solidFill>
                <a:effectLst/>
                <a:latin typeface="times new roman" panose="02020603050405020304" pitchFamily="18" charset="0"/>
              </a:rPr>
              <a:t>Kurum, kuruluş ve kurul adlarının her kelimesi büyük harfle başlar: </a:t>
            </a:r>
            <a:r>
              <a:rPr lang="tr-TR" b="0" i="1" dirty="0" smtClean="0">
                <a:solidFill>
                  <a:srgbClr val="585858"/>
                </a:solidFill>
                <a:effectLst/>
                <a:latin typeface="times new roman" panose="02020603050405020304" pitchFamily="18" charset="0"/>
              </a:rPr>
              <a:t>Türkiye Büyük Millet Meclisi, Türk Dil Kurumu, Dil ve Tarih-Coğrafya Fakültesi, Devlet Malzeme Ofisi, Millî Kütüphane, Çocuk Esirgeme Kurumu, Atatürk Orman Çiftliği, Çankaya Lisesi; Anadolu Kulübü, Mavi Köşe Bakkaliyesi; Türk Ocağı, Yeşilay Derneği, Muharip Gaziler Derneği, Emek İnşaat; Bakanlar Kurulu, Türk Dili Dergisi Yayın Danışma Kurulu, Talim ve Terbiye Kurulu Başkanlığı; Türk Dili ve Edebiyatı Bölümü</a:t>
            </a:r>
            <a:r>
              <a:rPr lang="tr-TR" b="0" i="0" dirty="0" smtClean="0">
                <a:solidFill>
                  <a:srgbClr val="585858"/>
                </a:solidFill>
                <a:effectLst/>
                <a:latin typeface="times new roman" panose="02020603050405020304" pitchFamily="18" charset="0"/>
              </a:rPr>
              <a:t> vb.</a:t>
            </a:r>
            <a:endParaRPr lang="tr-TR" b="0" i="0" dirty="0" smtClean="0">
              <a:solidFill>
                <a:srgbClr val="585858"/>
              </a:solidFill>
              <a:effectLst/>
              <a:latin typeface="arial" panose="020B0604020202020204" pitchFamily="34" charset="0"/>
            </a:endParaRPr>
          </a:p>
        </p:txBody>
      </p:sp>
    </p:spTree>
    <p:extLst>
      <p:ext uri="{BB962C8B-B14F-4D97-AF65-F5344CB8AC3E}">
        <p14:creationId xmlns:p14="http://schemas.microsoft.com/office/powerpoint/2010/main" val="638118520"/>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1196483" y="1373654"/>
            <a:ext cx="9621770" cy="3724096"/>
          </a:xfrm>
          <a:prstGeom prst="rect">
            <a:avLst/>
          </a:prstGeom>
        </p:spPr>
        <p:txBody>
          <a:bodyPr wrap="square">
            <a:spAutoFit/>
          </a:bodyPr>
          <a:lstStyle/>
          <a:p>
            <a:pPr indent="252095" algn="just">
              <a:spcBef>
                <a:spcPts val="400"/>
              </a:spcBef>
            </a:pPr>
            <a:r>
              <a:rPr lang="tr-TR" b="1" i="0" dirty="0" smtClean="0">
                <a:solidFill>
                  <a:srgbClr val="585858"/>
                </a:solidFill>
                <a:effectLst/>
                <a:latin typeface="times new roman" panose="02020603050405020304" pitchFamily="18" charset="0"/>
              </a:rPr>
              <a:t>19. </a:t>
            </a:r>
            <a:r>
              <a:rPr lang="tr-TR" b="0" i="0" dirty="0" smtClean="0">
                <a:solidFill>
                  <a:srgbClr val="585858"/>
                </a:solidFill>
                <a:effectLst/>
                <a:latin typeface="times new roman" panose="02020603050405020304" pitchFamily="18" charset="0"/>
              </a:rPr>
              <a:t>Kanun, tüzük, yönetmelik, yönerge, genelge adlarının her kelimesi büyük harfle başlar: </a:t>
            </a:r>
            <a:r>
              <a:rPr lang="tr-TR" b="0" i="1" dirty="0" smtClean="0">
                <a:solidFill>
                  <a:srgbClr val="585858"/>
                </a:solidFill>
                <a:effectLst/>
                <a:latin typeface="times new roman" panose="02020603050405020304" pitchFamily="18" charset="0"/>
              </a:rPr>
              <a:t>Medeni Kanun, Türk Bayrağı Tüzüğü, Telif Hakkı Yayın ve Satış Yönetmeliği</a:t>
            </a:r>
            <a:r>
              <a:rPr lang="tr-TR" b="0" i="0" dirty="0" smtClean="0">
                <a:solidFill>
                  <a:srgbClr val="585858"/>
                </a:solidFill>
                <a:effectLst/>
                <a:latin typeface="times new roman" panose="02020603050405020304" pitchFamily="18" charset="0"/>
              </a:rPr>
              <a:t> vb</a:t>
            </a:r>
            <a:r>
              <a:rPr lang="tr-TR" b="0" i="0" dirty="0" smtClean="0">
                <a:solidFill>
                  <a:srgbClr val="585858"/>
                </a:solidFill>
                <a:effectLst/>
                <a:latin typeface="times new roman" panose="02020603050405020304" pitchFamily="18" charset="0"/>
              </a:rPr>
              <a:t>.</a:t>
            </a:r>
          </a:p>
          <a:p>
            <a:pPr indent="252095" algn="just">
              <a:spcBef>
                <a:spcPts val="400"/>
              </a:spcBef>
            </a:pPr>
            <a:endParaRPr lang="tr-TR" b="0" i="0" dirty="0" smtClean="0">
              <a:solidFill>
                <a:srgbClr val="585858"/>
              </a:solidFill>
              <a:effectLst/>
              <a:latin typeface="arial" panose="020B0604020202020204" pitchFamily="34" charset="0"/>
            </a:endParaRPr>
          </a:p>
          <a:p>
            <a:pPr indent="252095" algn="just">
              <a:spcBef>
                <a:spcPts val="400"/>
              </a:spcBef>
            </a:pPr>
            <a:r>
              <a:rPr lang="tr-TR" b="1" i="0" dirty="0" smtClean="0">
                <a:solidFill>
                  <a:srgbClr val="585858"/>
                </a:solidFill>
                <a:effectLst/>
                <a:latin typeface="times new roman" panose="02020603050405020304" pitchFamily="18" charset="0"/>
              </a:rPr>
              <a:t>20. </a:t>
            </a:r>
            <a:r>
              <a:rPr lang="tr-TR" b="0" i="0" dirty="0" smtClean="0">
                <a:solidFill>
                  <a:srgbClr val="585858"/>
                </a:solidFill>
                <a:effectLst/>
                <a:latin typeface="times new roman" panose="02020603050405020304" pitchFamily="18" charset="0"/>
              </a:rPr>
              <a:t>Kurum, kuruluş, kurul, merkez, bakanlık, üniversite, fakülte, bölüm, kanun, tüzük, yönetmelik ve makam sözleri asılları kastedildiğinde büyük harfle baş­lar:</a:t>
            </a:r>
            <a:endParaRPr lang="tr-TR" b="0" i="0" dirty="0" smtClean="0">
              <a:solidFill>
                <a:srgbClr val="585858"/>
              </a:solidFill>
              <a:effectLst/>
              <a:latin typeface="arial" panose="020B0604020202020204" pitchFamily="34" charset="0"/>
            </a:endParaRPr>
          </a:p>
          <a:p>
            <a:pPr>
              <a:spcBef>
                <a:spcPts val="400"/>
              </a:spcBef>
            </a:pPr>
            <a:r>
              <a:rPr lang="tr-TR" b="0" i="0" dirty="0" smtClean="0">
                <a:solidFill>
                  <a:srgbClr val="585858"/>
                </a:solidFill>
                <a:effectLst/>
                <a:latin typeface="times new roman" panose="02020603050405020304" pitchFamily="18" charset="0"/>
              </a:rPr>
              <a:t>Türkiye Büyük Millet Meclisi her yıl 1 Ekim’de toplanır. Bu yıl ise Meclis, yeni döneme erken başlayacak.</a:t>
            </a:r>
            <a:endParaRPr lang="tr-TR" b="0" i="0" dirty="0" smtClean="0">
              <a:solidFill>
                <a:srgbClr val="585858"/>
              </a:solidFill>
              <a:effectLst/>
              <a:latin typeface="arial" panose="020B0604020202020204" pitchFamily="34" charset="0"/>
            </a:endParaRPr>
          </a:p>
          <a:p>
            <a:pPr indent="252095" algn="just">
              <a:spcBef>
                <a:spcPts val="400"/>
              </a:spcBef>
            </a:pPr>
            <a:r>
              <a:rPr lang="tr-TR" b="0" i="1" dirty="0" smtClean="0">
                <a:solidFill>
                  <a:srgbClr val="585858"/>
                </a:solidFill>
                <a:effectLst/>
                <a:latin typeface="times new roman" panose="02020603050405020304" pitchFamily="18" charset="0"/>
              </a:rPr>
              <a:t>Türk Dil Kurumu çalışmalarını titizlikle sürdürüyor. Atasözleri ve Deyimler Sözlüğü, Kurumun 21 Mayıs 2009 tarihinde Kars’ta düzenlediği toplantıda kullanıma açıldı.</a:t>
            </a:r>
            <a:endParaRPr lang="tr-TR" b="0" i="0" dirty="0" smtClean="0">
              <a:solidFill>
                <a:srgbClr val="585858"/>
              </a:solidFill>
              <a:effectLst/>
              <a:latin typeface="arial" panose="020B0604020202020204" pitchFamily="34" charset="0"/>
            </a:endParaRPr>
          </a:p>
          <a:p>
            <a:pPr indent="252095" algn="just">
              <a:spcBef>
                <a:spcPts val="400"/>
              </a:spcBef>
            </a:pPr>
            <a:r>
              <a:rPr lang="tr-TR" b="0" i="1" dirty="0" smtClean="0">
                <a:solidFill>
                  <a:srgbClr val="585858"/>
                </a:solidFill>
                <a:effectLst/>
                <a:latin typeface="times new roman" panose="02020603050405020304" pitchFamily="18" charset="0"/>
              </a:rPr>
              <a:t>2876 sayılı Kanun bu yıl yeniden gözden geçiriliyor.</a:t>
            </a:r>
            <a:endParaRPr lang="tr-TR" b="0" i="0" dirty="0" smtClean="0">
              <a:solidFill>
                <a:srgbClr val="585858"/>
              </a:solidFill>
              <a:effectLst/>
              <a:latin typeface="arial" panose="020B0604020202020204" pitchFamily="34" charset="0"/>
            </a:endParaRPr>
          </a:p>
          <a:p>
            <a:pPr>
              <a:spcBef>
                <a:spcPts val="400"/>
              </a:spcBef>
            </a:pPr>
            <a:r>
              <a:rPr lang="tr-TR" b="0" i="0" dirty="0" smtClean="0">
                <a:solidFill>
                  <a:srgbClr val="585858"/>
                </a:solidFill>
                <a:effectLst/>
                <a:latin typeface="times new roman" panose="02020603050405020304" pitchFamily="18" charset="0"/>
              </a:rPr>
              <a:t>Yazarlara ödenecek telif ücreti, Telif Hakkı Yayın ve Satış Yönetmeliği’ne göre düzenlenmektedir. Yapılan işlem Yönetmelik’in 4’üncü maddesine aykırı düşmektedir.</a:t>
            </a:r>
            <a:endParaRPr lang="tr-TR" b="0" i="0" dirty="0">
              <a:solidFill>
                <a:srgbClr val="585858"/>
              </a:solidFill>
              <a:effectLst/>
              <a:latin typeface="arial" panose="020B0604020202020204" pitchFamily="34" charset="0"/>
            </a:endParaRPr>
          </a:p>
        </p:txBody>
      </p:sp>
    </p:spTree>
    <p:extLst>
      <p:ext uri="{BB962C8B-B14F-4D97-AF65-F5344CB8AC3E}">
        <p14:creationId xmlns:p14="http://schemas.microsoft.com/office/powerpoint/2010/main" val="1579448727"/>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1054099" y="1137587"/>
            <a:ext cx="10137642" cy="4175502"/>
          </a:xfrm>
          <a:prstGeom prst="rect">
            <a:avLst/>
          </a:prstGeom>
        </p:spPr>
        <p:txBody>
          <a:bodyPr wrap="square">
            <a:spAutoFit/>
          </a:bodyPr>
          <a:lstStyle/>
          <a:p>
            <a:pPr indent="252095" algn="just">
              <a:spcBef>
                <a:spcPts val="400"/>
              </a:spcBef>
            </a:pPr>
            <a:r>
              <a:rPr lang="tr-TR" b="1" i="0" dirty="0" smtClean="0">
                <a:solidFill>
                  <a:srgbClr val="585858"/>
                </a:solidFill>
                <a:effectLst/>
                <a:latin typeface="times new roman" panose="02020603050405020304" pitchFamily="18" charset="0"/>
              </a:rPr>
              <a:t>21.</a:t>
            </a:r>
            <a:r>
              <a:rPr lang="tr-TR" b="0" i="0" dirty="0" smtClean="0">
                <a:solidFill>
                  <a:srgbClr val="585858"/>
                </a:solidFill>
                <a:effectLst/>
                <a:latin typeface="times new roman" panose="02020603050405020304" pitchFamily="18" charset="0"/>
              </a:rPr>
              <a:t> Kitap, dergi, gazete ve sanat eserlerinin (tablo, heykel, beste vb.) her kelimesi büyük harfle başlar: </a:t>
            </a:r>
            <a:r>
              <a:rPr lang="tr-TR" b="0" i="1" dirty="0" smtClean="0">
                <a:solidFill>
                  <a:srgbClr val="585858"/>
                </a:solidFill>
                <a:effectLst/>
                <a:latin typeface="times new roman" panose="02020603050405020304" pitchFamily="18" charset="0"/>
              </a:rPr>
              <a:t>Nutuk, Safahat, Kendi Gök Kubbemiz, Anadolu Notları, Sinekli Bakkal; Türk Dili, Türk Kültürü, Varlık; Resmî Gazete, Hürriyet, Milliyet, Türkiye, Yeni Asır; Kaplumbağa Terbiyecisi; Yorgun </a:t>
            </a:r>
            <a:r>
              <a:rPr lang="tr-TR" b="0" i="1" dirty="0" err="1" smtClean="0">
                <a:solidFill>
                  <a:srgbClr val="585858"/>
                </a:solidFill>
                <a:effectLst/>
                <a:latin typeface="times new roman" panose="02020603050405020304" pitchFamily="18" charset="0"/>
              </a:rPr>
              <a:t>Herkül</a:t>
            </a:r>
            <a:r>
              <a:rPr lang="tr-TR" b="0" i="1" dirty="0" smtClean="0">
                <a:solidFill>
                  <a:srgbClr val="585858"/>
                </a:solidFill>
                <a:effectLst/>
                <a:latin typeface="times new roman" panose="02020603050405020304" pitchFamily="18" charset="0"/>
              </a:rPr>
              <a:t>; Saraydan Kız Kaçırma, Onuncu Yıl Marşı</a:t>
            </a:r>
            <a:r>
              <a:rPr lang="tr-TR" b="0" i="0" dirty="0" smtClean="0">
                <a:solidFill>
                  <a:srgbClr val="585858"/>
                </a:solidFill>
                <a:effectLst/>
                <a:latin typeface="times new roman" panose="02020603050405020304" pitchFamily="18" charset="0"/>
              </a:rPr>
              <a:t> vb</a:t>
            </a:r>
            <a:r>
              <a:rPr lang="tr-TR" b="0" i="0" dirty="0" smtClean="0">
                <a:solidFill>
                  <a:srgbClr val="585858"/>
                </a:solidFill>
                <a:effectLst/>
                <a:latin typeface="times new roman" panose="02020603050405020304" pitchFamily="18" charset="0"/>
              </a:rPr>
              <a:t>.</a:t>
            </a:r>
          </a:p>
          <a:p>
            <a:pPr indent="252095" algn="just">
              <a:spcBef>
                <a:spcPts val="400"/>
              </a:spcBef>
            </a:pPr>
            <a:endParaRPr lang="tr-TR" b="0" i="0" dirty="0" smtClean="0">
              <a:solidFill>
                <a:srgbClr val="585858"/>
              </a:solidFill>
              <a:effectLst/>
              <a:latin typeface="arial" panose="020B0604020202020204" pitchFamily="34" charset="0"/>
            </a:endParaRPr>
          </a:p>
          <a:p>
            <a:pPr indent="252095" algn="just">
              <a:spcBef>
                <a:spcPts val="400"/>
              </a:spcBef>
            </a:pPr>
            <a:r>
              <a:rPr lang="tr-TR" b="1" i="0" dirty="0" smtClean="0">
                <a:solidFill>
                  <a:srgbClr val="585858"/>
                </a:solidFill>
                <a:effectLst/>
                <a:latin typeface="times new roman" panose="02020603050405020304" pitchFamily="18" charset="0"/>
              </a:rPr>
              <a:t>UYARI:</a:t>
            </a:r>
            <a:r>
              <a:rPr lang="tr-TR" b="0" i="0" dirty="0" smtClean="0">
                <a:solidFill>
                  <a:srgbClr val="585858"/>
                </a:solidFill>
                <a:effectLst/>
                <a:latin typeface="times new roman" panose="02020603050405020304" pitchFamily="18" charset="0"/>
              </a:rPr>
              <a:t> Özel ada dâhil olmayan </a:t>
            </a:r>
            <a:r>
              <a:rPr lang="tr-TR" b="0" i="1" dirty="0" smtClean="0">
                <a:solidFill>
                  <a:srgbClr val="585858"/>
                </a:solidFill>
                <a:effectLst/>
                <a:latin typeface="times new roman" panose="02020603050405020304" pitchFamily="18" charset="0"/>
              </a:rPr>
              <a:t>gazete, dergi, tablo</a:t>
            </a:r>
            <a:r>
              <a:rPr lang="tr-TR" b="0" i="0" dirty="0" smtClean="0">
                <a:solidFill>
                  <a:srgbClr val="585858"/>
                </a:solidFill>
                <a:effectLst/>
                <a:latin typeface="times new roman" panose="02020603050405020304" pitchFamily="18" charset="0"/>
              </a:rPr>
              <a:t> vb. sözler büyük harfle başlamaz: </a:t>
            </a:r>
            <a:r>
              <a:rPr lang="tr-TR" b="0" i="1" dirty="0" smtClean="0">
                <a:solidFill>
                  <a:srgbClr val="585858"/>
                </a:solidFill>
                <a:effectLst/>
                <a:latin typeface="times new roman" panose="02020603050405020304" pitchFamily="18" charset="0"/>
              </a:rPr>
              <a:t>Milliyet gazetesi, Türk Dili dergisi, Halı Dokuyan Kızlar tab­losu</a:t>
            </a:r>
            <a:r>
              <a:rPr lang="tr-TR" b="0" i="0" dirty="0" smtClean="0">
                <a:solidFill>
                  <a:srgbClr val="585858"/>
                </a:solidFill>
                <a:effectLst/>
                <a:latin typeface="times new roman" panose="02020603050405020304" pitchFamily="18" charset="0"/>
              </a:rPr>
              <a:t> vb</a:t>
            </a:r>
            <a:r>
              <a:rPr lang="tr-TR" b="0" i="0" dirty="0" smtClean="0">
                <a:solidFill>
                  <a:srgbClr val="585858"/>
                </a:solidFill>
                <a:effectLst/>
                <a:latin typeface="times new roman" panose="02020603050405020304" pitchFamily="18" charset="0"/>
              </a:rPr>
              <a:t>.</a:t>
            </a:r>
          </a:p>
          <a:p>
            <a:pPr indent="252095" algn="just">
              <a:spcBef>
                <a:spcPts val="400"/>
              </a:spcBef>
            </a:pPr>
            <a:endParaRPr lang="tr-TR" b="0" i="0" dirty="0" smtClean="0">
              <a:solidFill>
                <a:srgbClr val="585858"/>
              </a:solidFill>
              <a:effectLst/>
              <a:latin typeface="arial" panose="020B0604020202020204" pitchFamily="34" charset="0"/>
            </a:endParaRPr>
          </a:p>
          <a:p>
            <a:pPr indent="252095" algn="just">
              <a:spcBef>
                <a:spcPts val="400"/>
              </a:spcBef>
            </a:pPr>
            <a:r>
              <a:rPr lang="tr-TR" b="1" i="0" dirty="0" smtClean="0">
                <a:solidFill>
                  <a:srgbClr val="585858"/>
                </a:solidFill>
                <a:effectLst/>
                <a:latin typeface="times new roman" panose="02020603050405020304" pitchFamily="18" charset="0"/>
              </a:rPr>
              <a:t>UYARI:</a:t>
            </a:r>
            <a:r>
              <a:rPr lang="tr-TR" b="0" i="0" dirty="0" smtClean="0">
                <a:solidFill>
                  <a:srgbClr val="585858"/>
                </a:solidFill>
                <a:effectLst/>
                <a:latin typeface="times new roman" panose="02020603050405020304" pitchFamily="18" charset="0"/>
              </a:rPr>
              <a:t> Kitap, makale, tiyatro eseri, kurum adı vb. özel adlarda yer alan kelimelerin ilk harfleri büyük yazıldığında </a:t>
            </a:r>
            <a:r>
              <a:rPr lang="tr-TR" b="0" i="1" dirty="0" smtClean="0">
                <a:solidFill>
                  <a:srgbClr val="585858"/>
                </a:solidFill>
                <a:effectLst/>
                <a:latin typeface="times new roman" panose="02020603050405020304" pitchFamily="18" charset="0"/>
              </a:rPr>
              <a:t>ve, ile, ya, veya, yahut, ki, da, de </a:t>
            </a:r>
            <a:r>
              <a:rPr lang="tr-TR" b="0" i="0" dirty="0" smtClean="0">
                <a:solidFill>
                  <a:srgbClr val="585858"/>
                </a:solidFill>
                <a:effectLst/>
                <a:latin typeface="times new roman" panose="02020603050405020304" pitchFamily="18" charset="0"/>
              </a:rPr>
              <a:t>sözleriyle </a:t>
            </a:r>
            <a:r>
              <a:rPr lang="tr-TR" b="0" i="1" dirty="0" smtClean="0">
                <a:solidFill>
                  <a:srgbClr val="585858"/>
                </a:solidFill>
                <a:effectLst/>
                <a:latin typeface="times new roman" panose="02020603050405020304" pitchFamily="18" charset="0"/>
              </a:rPr>
              <a:t>mı, mi, mu, mü </a:t>
            </a:r>
            <a:r>
              <a:rPr lang="tr-TR" b="0" i="0" dirty="0" smtClean="0">
                <a:solidFill>
                  <a:srgbClr val="585858"/>
                </a:solidFill>
                <a:effectLst/>
                <a:latin typeface="times new roman" panose="02020603050405020304" pitchFamily="18" charset="0"/>
              </a:rPr>
              <a:t>soru eki küçük harfle yazılır: </a:t>
            </a:r>
            <a:r>
              <a:rPr lang="tr-TR" b="0" i="1" dirty="0" smtClean="0">
                <a:solidFill>
                  <a:srgbClr val="585858"/>
                </a:solidFill>
                <a:effectLst/>
                <a:latin typeface="times new roman" panose="02020603050405020304" pitchFamily="18" charset="0"/>
              </a:rPr>
              <a:t>Mai ve Siyah, Suç ve Ceza, Leyla ile Mecnun, Turfanda mı, Turfa mı?, Diyorlar ki, Dünyaya İkinci Geliş yahut Sır İçinde Esrar, Ya Devlet Başa ya Kuzgun Leşe, Ben de Yazdım, Atatürk Kültür, Dil ve Tarih Yüksek Kurumu </a:t>
            </a:r>
            <a:r>
              <a:rPr lang="tr-TR" b="0" i="0" dirty="0" smtClean="0">
                <a:solidFill>
                  <a:srgbClr val="585858"/>
                </a:solidFill>
                <a:effectLst/>
                <a:latin typeface="times new roman" panose="02020603050405020304" pitchFamily="18" charset="0"/>
              </a:rPr>
              <a:t>vb</a:t>
            </a:r>
            <a:r>
              <a:rPr lang="tr-TR" b="0" i="1" dirty="0" smtClean="0">
                <a:solidFill>
                  <a:srgbClr val="585858"/>
                </a:solidFill>
                <a:effectLst/>
                <a:latin typeface="times new roman" panose="02020603050405020304" pitchFamily="18" charset="0"/>
              </a:rPr>
              <a:t>.</a:t>
            </a:r>
            <a:r>
              <a:rPr lang="tr-TR" b="0" i="0" dirty="0" smtClean="0">
                <a:solidFill>
                  <a:srgbClr val="585858"/>
                </a:solidFill>
                <a:effectLst/>
                <a:latin typeface="times new roman" panose="02020603050405020304" pitchFamily="18" charset="0"/>
              </a:rPr>
              <a:t> Özel adın tamamı büyük yazıldığında </a:t>
            </a:r>
            <a:r>
              <a:rPr lang="tr-TR" b="0" i="1" dirty="0" smtClean="0">
                <a:solidFill>
                  <a:srgbClr val="585858"/>
                </a:solidFill>
                <a:effectLst/>
                <a:latin typeface="times new roman" panose="02020603050405020304" pitchFamily="18" charset="0"/>
              </a:rPr>
              <a:t>ve, ile, ya, veya, yahut, ki, da, de </a:t>
            </a:r>
            <a:r>
              <a:rPr lang="tr-TR" b="0" i="0" dirty="0" smtClean="0">
                <a:solidFill>
                  <a:srgbClr val="585858"/>
                </a:solidFill>
                <a:effectLst/>
                <a:latin typeface="times new roman" panose="02020603050405020304" pitchFamily="18" charset="0"/>
              </a:rPr>
              <a:t>sözleriyle </a:t>
            </a:r>
            <a:r>
              <a:rPr lang="tr-TR" b="0" i="1" dirty="0" smtClean="0">
                <a:solidFill>
                  <a:srgbClr val="585858"/>
                </a:solidFill>
                <a:effectLst/>
                <a:latin typeface="times new roman" panose="02020603050405020304" pitchFamily="18" charset="0"/>
              </a:rPr>
              <a:t>mı, mi, mu, mü </a:t>
            </a:r>
            <a:r>
              <a:rPr lang="tr-TR" b="0" i="0" dirty="0" smtClean="0">
                <a:solidFill>
                  <a:srgbClr val="585858"/>
                </a:solidFill>
                <a:effectLst/>
                <a:latin typeface="times new roman" panose="02020603050405020304" pitchFamily="18" charset="0"/>
              </a:rPr>
              <a:t>soru eki de büyük harfle yazılır: </a:t>
            </a:r>
            <a:r>
              <a:rPr lang="tr-TR" b="0" i="1" dirty="0" smtClean="0">
                <a:solidFill>
                  <a:srgbClr val="585858"/>
                </a:solidFill>
                <a:effectLst/>
                <a:latin typeface="times new roman" panose="02020603050405020304" pitchFamily="18" charset="0"/>
              </a:rPr>
              <a:t>DİL VE TARİH-COĞRAFYA FAKÜLTESİ</a:t>
            </a:r>
            <a:r>
              <a:rPr lang="tr-TR" b="0" i="0" dirty="0" smtClean="0">
                <a:solidFill>
                  <a:srgbClr val="585858"/>
                </a:solidFill>
                <a:effectLst/>
                <a:latin typeface="times new roman" panose="02020603050405020304" pitchFamily="18" charset="0"/>
              </a:rPr>
              <a:t> vb.</a:t>
            </a:r>
            <a:endParaRPr lang="tr-TR" b="0" i="0" dirty="0" smtClean="0">
              <a:solidFill>
                <a:srgbClr val="585858"/>
              </a:solidFill>
              <a:effectLst/>
              <a:latin typeface="arial" panose="020B0604020202020204" pitchFamily="34" charset="0"/>
            </a:endParaRPr>
          </a:p>
        </p:txBody>
      </p:sp>
    </p:spTree>
    <p:extLst>
      <p:ext uri="{BB962C8B-B14F-4D97-AF65-F5344CB8AC3E}">
        <p14:creationId xmlns:p14="http://schemas.microsoft.com/office/powerpoint/2010/main" val="1538623515"/>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1054100" y="789858"/>
            <a:ext cx="10214914" cy="4555093"/>
          </a:xfrm>
          <a:prstGeom prst="rect">
            <a:avLst/>
          </a:prstGeom>
        </p:spPr>
        <p:txBody>
          <a:bodyPr wrap="square">
            <a:spAutoFit/>
          </a:bodyPr>
          <a:lstStyle/>
          <a:p>
            <a:pPr indent="252095" algn="just">
              <a:spcBef>
                <a:spcPts val="400"/>
              </a:spcBef>
            </a:pPr>
            <a:r>
              <a:rPr lang="tr-TR" b="1" i="0" dirty="0" smtClean="0">
                <a:solidFill>
                  <a:srgbClr val="585858"/>
                </a:solidFill>
                <a:effectLst/>
                <a:latin typeface="times new roman" panose="02020603050405020304" pitchFamily="18" charset="0"/>
              </a:rPr>
              <a:t>22. </a:t>
            </a:r>
            <a:r>
              <a:rPr lang="tr-TR" b="0" i="0" dirty="0" smtClean="0">
                <a:solidFill>
                  <a:srgbClr val="585858"/>
                </a:solidFill>
                <a:effectLst/>
                <a:latin typeface="times new roman" panose="02020603050405020304" pitchFamily="18" charset="0"/>
              </a:rPr>
              <a:t>Ulusal, resmî ve dinî bayramlarla anma ve kutlama günlerinin adları büyük harfle başlar: </a:t>
            </a:r>
            <a:r>
              <a:rPr lang="tr-TR" b="0" i="1" dirty="0" smtClean="0">
                <a:solidFill>
                  <a:srgbClr val="585858"/>
                </a:solidFill>
                <a:effectLst/>
                <a:latin typeface="times new roman" panose="02020603050405020304" pitchFamily="18" charset="0"/>
              </a:rPr>
              <a:t>Cumhuriyet Bayramı, Ulusal Egemenlik ve Çocuk Bayramı, 19 Mayıs Atatürk’ü Anma Gençlik ve Spor Bayramı, Ramazan Bayramı, Kurban Bayramı, Nevruz Bayramı, Miraç Kandili;</a:t>
            </a:r>
            <a:r>
              <a:rPr lang="tr-TR" b="0" i="0" dirty="0" smtClean="0">
                <a:solidFill>
                  <a:srgbClr val="585858"/>
                </a:solidFill>
                <a:effectLst/>
                <a:latin typeface="times new roman" panose="02020603050405020304" pitchFamily="18" charset="0"/>
              </a:rPr>
              <a:t> </a:t>
            </a:r>
            <a:r>
              <a:rPr lang="tr-TR" b="0" i="1" dirty="0" smtClean="0">
                <a:solidFill>
                  <a:srgbClr val="585858"/>
                </a:solidFill>
                <a:effectLst/>
                <a:latin typeface="times new roman" panose="02020603050405020304" pitchFamily="18" charset="0"/>
              </a:rPr>
              <a:t>Anneler Günü, Öğretmenler Günü, Dünya Tiyatro Günü, 14 Mart Tıp Bayramı, Hıdırellez</a:t>
            </a:r>
            <a:r>
              <a:rPr lang="tr-TR" b="0" i="0" dirty="0" smtClean="0">
                <a:solidFill>
                  <a:srgbClr val="585858"/>
                </a:solidFill>
                <a:effectLst/>
                <a:latin typeface="times new roman" panose="02020603050405020304" pitchFamily="18" charset="0"/>
              </a:rPr>
              <a:t> vb</a:t>
            </a:r>
            <a:r>
              <a:rPr lang="tr-TR" b="0" i="0" dirty="0" smtClean="0">
                <a:solidFill>
                  <a:srgbClr val="585858"/>
                </a:solidFill>
                <a:effectLst/>
                <a:latin typeface="times new roman" panose="02020603050405020304" pitchFamily="18" charset="0"/>
              </a:rPr>
              <a:t>.</a:t>
            </a:r>
          </a:p>
          <a:p>
            <a:pPr indent="252095" algn="just">
              <a:spcBef>
                <a:spcPts val="400"/>
              </a:spcBef>
            </a:pPr>
            <a:endParaRPr lang="tr-TR" b="0" i="0" dirty="0" smtClean="0">
              <a:solidFill>
                <a:srgbClr val="585858"/>
              </a:solidFill>
              <a:effectLst/>
              <a:latin typeface="arial" panose="020B0604020202020204" pitchFamily="34" charset="0"/>
            </a:endParaRPr>
          </a:p>
          <a:p>
            <a:pPr indent="252095" algn="just">
              <a:spcBef>
                <a:spcPts val="400"/>
              </a:spcBef>
            </a:pPr>
            <a:r>
              <a:rPr lang="tr-TR" b="1" i="0" dirty="0" smtClean="0">
                <a:solidFill>
                  <a:srgbClr val="585858"/>
                </a:solidFill>
                <a:effectLst/>
                <a:latin typeface="times new roman" panose="02020603050405020304" pitchFamily="18" charset="0"/>
              </a:rPr>
              <a:t>23. </a:t>
            </a:r>
            <a:r>
              <a:rPr lang="tr-TR" b="0" i="0" dirty="0" smtClean="0">
                <a:solidFill>
                  <a:srgbClr val="585858"/>
                </a:solidFill>
                <a:effectLst/>
                <a:latin typeface="times new roman" panose="02020603050405020304" pitchFamily="18" charset="0"/>
              </a:rPr>
              <a:t>Kurultay, bilgi şöleni, </a:t>
            </a:r>
            <a:r>
              <a:rPr lang="tr-TR" b="0" i="0" dirty="0" err="1" smtClean="0">
                <a:solidFill>
                  <a:srgbClr val="585858"/>
                </a:solidFill>
                <a:effectLst/>
                <a:latin typeface="times new roman" panose="02020603050405020304" pitchFamily="18" charset="0"/>
              </a:rPr>
              <a:t>çalıştay</a:t>
            </a:r>
            <a:r>
              <a:rPr lang="tr-TR" b="0" i="0" dirty="0" smtClean="0">
                <a:solidFill>
                  <a:srgbClr val="585858"/>
                </a:solidFill>
                <a:effectLst/>
                <a:latin typeface="times new roman" panose="02020603050405020304" pitchFamily="18" charset="0"/>
              </a:rPr>
              <a:t>, açık oturum vb. toplantıların adlarında her kelimenin ilk harfi büyük yazılır: </a:t>
            </a:r>
            <a:r>
              <a:rPr lang="tr-TR" b="0" i="1" dirty="0" smtClean="0">
                <a:solidFill>
                  <a:srgbClr val="585858"/>
                </a:solidFill>
                <a:effectLst/>
                <a:latin typeface="times new roman" panose="02020603050405020304" pitchFamily="18" charset="0"/>
              </a:rPr>
              <a:t>VI. Uluslararası Türk Dili Kurultayı, Kitle İletişim Araçlarında Türkçenin Kullanımı Bilgi Şöleni, Karamanlı Türkçesi Araştırmaları </a:t>
            </a:r>
            <a:r>
              <a:rPr lang="tr-TR" b="0" i="1" dirty="0" err="1" smtClean="0">
                <a:solidFill>
                  <a:srgbClr val="585858"/>
                </a:solidFill>
                <a:effectLst/>
                <a:latin typeface="times new roman" panose="02020603050405020304" pitchFamily="18" charset="0"/>
              </a:rPr>
              <a:t>Çalıştayı</a:t>
            </a:r>
            <a:r>
              <a:rPr lang="tr-TR" b="0" i="0" dirty="0" smtClean="0">
                <a:solidFill>
                  <a:srgbClr val="585858"/>
                </a:solidFill>
                <a:effectLst/>
                <a:latin typeface="times new roman" panose="02020603050405020304" pitchFamily="18" charset="0"/>
              </a:rPr>
              <a:t> vb</a:t>
            </a:r>
            <a:r>
              <a:rPr lang="tr-TR" b="0" i="0" dirty="0" smtClean="0">
                <a:solidFill>
                  <a:srgbClr val="585858"/>
                </a:solidFill>
                <a:effectLst/>
                <a:latin typeface="times new roman" panose="02020603050405020304" pitchFamily="18" charset="0"/>
              </a:rPr>
              <a:t>.</a:t>
            </a:r>
          </a:p>
          <a:p>
            <a:pPr indent="252095" algn="just">
              <a:spcBef>
                <a:spcPts val="400"/>
              </a:spcBef>
            </a:pPr>
            <a:endParaRPr lang="tr-TR" b="0" i="0" dirty="0" smtClean="0">
              <a:solidFill>
                <a:srgbClr val="585858"/>
              </a:solidFill>
              <a:effectLst/>
              <a:latin typeface="arial" panose="020B0604020202020204" pitchFamily="34" charset="0"/>
            </a:endParaRPr>
          </a:p>
          <a:p>
            <a:pPr indent="252095" algn="just">
              <a:spcBef>
                <a:spcPts val="400"/>
              </a:spcBef>
            </a:pPr>
            <a:r>
              <a:rPr lang="tr-TR" b="1" i="0" dirty="0" smtClean="0">
                <a:solidFill>
                  <a:srgbClr val="585858"/>
                </a:solidFill>
                <a:effectLst/>
                <a:latin typeface="times new roman" panose="02020603050405020304" pitchFamily="18" charset="0"/>
              </a:rPr>
              <a:t>24.</a:t>
            </a:r>
            <a:r>
              <a:rPr lang="tr-TR" b="0" i="0" dirty="0" smtClean="0">
                <a:solidFill>
                  <a:srgbClr val="585858"/>
                </a:solidFill>
                <a:effectLst/>
                <a:latin typeface="times new roman" panose="02020603050405020304" pitchFamily="18" charset="0"/>
              </a:rPr>
              <a:t> Tarihî olay, çağ ve dönem adları büyük harfle başlar: </a:t>
            </a:r>
            <a:r>
              <a:rPr lang="tr-TR" b="0" i="1" dirty="0" smtClean="0">
                <a:solidFill>
                  <a:srgbClr val="585858"/>
                </a:solidFill>
                <a:effectLst/>
                <a:latin typeface="times new roman" panose="02020603050405020304" pitchFamily="18" charset="0"/>
              </a:rPr>
              <a:t>Kurtuluş Savaşı, Millî Mücadele, Cilalı Taş Devri, İlk Çağ, Lale Devri, Cahiliye Dönemi, Buzul Dönemi, Millî Edebiyat Dönemi, </a:t>
            </a:r>
            <a:r>
              <a:rPr lang="tr-TR" b="0" i="1" dirty="0" err="1" smtClean="0">
                <a:solidFill>
                  <a:srgbClr val="585858"/>
                </a:solidFill>
                <a:effectLst/>
                <a:latin typeface="times new roman" panose="02020603050405020304" pitchFamily="18" charset="0"/>
              </a:rPr>
              <a:t>Servetifünun</a:t>
            </a:r>
            <a:r>
              <a:rPr lang="tr-TR" b="0" i="1" dirty="0" smtClean="0">
                <a:solidFill>
                  <a:srgbClr val="585858"/>
                </a:solidFill>
                <a:effectLst/>
                <a:latin typeface="times new roman" panose="02020603050405020304" pitchFamily="18" charset="0"/>
              </a:rPr>
              <a:t> Dönemi’nin, Tanzimat Dönemi’nde</a:t>
            </a:r>
            <a:r>
              <a:rPr lang="tr-TR" b="0" i="0" dirty="0" smtClean="0">
                <a:solidFill>
                  <a:srgbClr val="585858"/>
                </a:solidFill>
                <a:effectLst/>
                <a:latin typeface="times new roman" panose="02020603050405020304" pitchFamily="18" charset="0"/>
              </a:rPr>
              <a:t> vb</a:t>
            </a:r>
            <a:r>
              <a:rPr lang="tr-TR" b="0" i="0" dirty="0" smtClean="0">
                <a:solidFill>
                  <a:srgbClr val="585858"/>
                </a:solidFill>
                <a:effectLst/>
                <a:latin typeface="times new roman" panose="02020603050405020304" pitchFamily="18" charset="0"/>
              </a:rPr>
              <a:t>.</a:t>
            </a:r>
          </a:p>
          <a:p>
            <a:pPr indent="252095" algn="just">
              <a:spcBef>
                <a:spcPts val="400"/>
              </a:spcBef>
            </a:pPr>
            <a:endParaRPr lang="tr-TR" b="0" i="0" dirty="0" smtClean="0">
              <a:solidFill>
                <a:srgbClr val="585858"/>
              </a:solidFill>
              <a:effectLst/>
              <a:latin typeface="arial" panose="020B0604020202020204" pitchFamily="34" charset="0"/>
            </a:endParaRPr>
          </a:p>
          <a:p>
            <a:pPr indent="252095" algn="just">
              <a:spcBef>
                <a:spcPts val="400"/>
              </a:spcBef>
            </a:pPr>
            <a:r>
              <a:rPr lang="tr-TR" b="1" i="0" dirty="0" smtClean="0">
                <a:solidFill>
                  <a:srgbClr val="585858"/>
                </a:solidFill>
                <a:effectLst/>
                <a:latin typeface="times new roman" panose="02020603050405020304" pitchFamily="18" charset="0"/>
              </a:rPr>
              <a:t>25. </a:t>
            </a:r>
            <a:r>
              <a:rPr lang="tr-TR" b="0" i="0" dirty="0" smtClean="0">
                <a:solidFill>
                  <a:srgbClr val="585858"/>
                </a:solidFill>
                <a:effectLst/>
                <a:latin typeface="times new roman" panose="02020603050405020304" pitchFamily="18" charset="0"/>
              </a:rPr>
              <a:t>Özel adlardan türetilen bütün kelimeler büyük harfle başlar: </a:t>
            </a:r>
            <a:r>
              <a:rPr lang="tr-TR" b="0" i="1" dirty="0" smtClean="0">
                <a:solidFill>
                  <a:srgbClr val="585858"/>
                </a:solidFill>
                <a:effectLst/>
                <a:latin typeface="times new roman" panose="02020603050405020304" pitchFamily="18" charset="0"/>
              </a:rPr>
              <a:t>Türklük, Türkleşmek, Türkçü, Türkçülük, Türkçe, Avrupalı, Avrupalılaşmak, Asyalılık, Darvinci, Konyalı, Bursalı</a:t>
            </a:r>
            <a:r>
              <a:rPr lang="tr-TR" b="0" i="0" dirty="0" smtClean="0">
                <a:solidFill>
                  <a:srgbClr val="585858"/>
                </a:solidFill>
                <a:effectLst/>
                <a:latin typeface="times new roman" panose="02020603050405020304" pitchFamily="18" charset="0"/>
              </a:rPr>
              <a:t> vb.</a:t>
            </a:r>
            <a:endParaRPr lang="tr-TR" b="0" i="0" dirty="0">
              <a:solidFill>
                <a:srgbClr val="585858"/>
              </a:solidFill>
              <a:effectLst/>
              <a:latin typeface="arial" panose="020B0604020202020204" pitchFamily="34" charset="0"/>
            </a:endParaRPr>
          </a:p>
        </p:txBody>
      </p:sp>
    </p:spTree>
    <p:extLst>
      <p:ext uri="{BB962C8B-B14F-4D97-AF65-F5344CB8AC3E}">
        <p14:creationId xmlns:p14="http://schemas.microsoft.com/office/powerpoint/2010/main" val="12405240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1498241" y="1870948"/>
            <a:ext cx="9693500" cy="3892091"/>
          </a:xfrm>
          <a:prstGeom prst="rect">
            <a:avLst/>
          </a:prstGeom>
        </p:spPr>
        <p:txBody>
          <a:bodyPr wrap="square">
            <a:spAutoFit/>
          </a:bodyPr>
          <a:lstStyle/>
          <a:p>
            <a:pPr indent="252095" algn="just">
              <a:spcBef>
                <a:spcPts val="400"/>
              </a:spcBef>
            </a:pPr>
            <a:r>
              <a:rPr lang="tr-TR" b="1" i="0" dirty="0" smtClean="0">
                <a:solidFill>
                  <a:srgbClr val="585858"/>
                </a:solidFill>
                <a:effectLst/>
                <a:latin typeface="times new roman" panose="02020603050405020304" pitchFamily="18" charset="0"/>
              </a:rPr>
              <a:t>3.</a:t>
            </a:r>
            <a:r>
              <a:rPr lang="tr-TR" b="1" i="1" dirty="0" smtClean="0">
                <a:solidFill>
                  <a:srgbClr val="585858"/>
                </a:solidFill>
                <a:effectLst/>
                <a:latin typeface="times new roman" panose="02020603050405020304" pitchFamily="18" charset="0"/>
              </a:rPr>
              <a:t> </a:t>
            </a:r>
            <a:r>
              <a:rPr lang="tr-TR" b="0" i="1" dirty="0" smtClean="0">
                <a:solidFill>
                  <a:srgbClr val="585858"/>
                </a:solidFill>
                <a:effectLst/>
                <a:latin typeface="times new roman" panose="02020603050405020304" pitchFamily="18" charset="0"/>
              </a:rPr>
              <a:t>-r / -ar / -er, -</a:t>
            </a:r>
            <a:r>
              <a:rPr lang="tr-TR" b="0" i="1" dirty="0" err="1" smtClean="0">
                <a:solidFill>
                  <a:srgbClr val="585858"/>
                </a:solidFill>
                <a:effectLst/>
                <a:latin typeface="times new roman" panose="02020603050405020304" pitchFamily="18" charset="0"/>
              </a:rPr>
              <a:t>maz</a:t>
            </a:r>
            <a:r>
              <a:rPr lang="tr-TR" b="0" i="1" dirty="0" smtClean="0">
                <a:solidFill>
                  <a:srgbClr val="585858"/>
                </a:solidFill>
                <a:effectLst/>
                <a:latin typeface="times new roman" panose="02020603050405020304" pitchFamily="18" charset="0"/>
              </a:rPr>
              <a:t> / -</a:t>
            </a:r>
            <a:r>
              <a:rPr lang="tr-TR" b="0" i="1" dirty="0" err="1" smtClean="0">
                <a:solidFill>
                  <a:srgbClr val="585858"/>
                </a:solidFill>
                <a:effectLst/>
                <a:latin typeface="times new roman" panose="02020603050405020304" pitchFamily="18" charset="0"/>
              </a:rPr>
              <a:t>mez</a:t>
            </a:r>
            <a:r>
              <a:rPr lang="tr-TR" b="0" i="1" dirty="0" smtClean="0">
                <a:solidFill>
                  <a:srgbClr val="585858"/>
                </a:solidFill>
                <a:effectLst/>
                <a:latin typeface="times new roman" panose="02020603050405020304" pitchFamily="18" charset="0"/>
              </a:rPr>
              <a:t> </a:t>
            </a:r>
            <a:r>
              <a:rPr lang="tr-TR" b="0" i="0" dirty="0" smtClean="0">
                <a:solidFill>
                  <a:srgbClr val="585858"/>
                </a:solidFill>
                <a:effectLst/>
                <a:latin typeface="times new roman" panose="02020603050405020304" pitchFamily="18" charset="0"/>
              </a:rPr>
              <a:t>ve</a:t>
            </a:r>
            <a:r>
              <a:rPr lang="tr-TR" b="0" i="1" dirty="0" smtClean="0">
                <a:solidFill>
                  <a:srgbClr val="585858"/>
                </a:solidFill>
                <a:effectLst/>
                <a:latin typeface="times new roman" panose="02020603050405020304" pitchFamily="18" charset="0"/>
              </a:rPr>
              <a:t> -an / -en</a:t>
            </a:r>
            <a:r>
              <a:rPr lang="tr-TR" b="0" i="0" dirty="0" smtClean="0">
                <a:solidFill>
                  <a:srgbClr val="585858"/>
                </a:solidFill>
                <a:effectLst/>
                <a:latin typeface="times new roman" panose="02020603050405020304" pitchFamily="18" charset="0"/>
              </a:rPr>
              <a:t> sıfat-fiil ekleriyle kurulan sıfat tam­laması yapısındaki birleşik kelimeler ayrı yazılır: </a:t>
            </a:r>
            <a:r>
              <a:rPr lang="tr-TR" b="0" i="1" dirty="0" smtClean="0">
                <a:solidFill>
                  <a:srgbClr val="585858"/>
                </a:solidFill>
                <a:effectLst/>
                <a:latin typeface="times new roman" panose="02020603050405020304" pitchFamily="18" charset="0"/>
              </a:rPr>
              <a:t>bakar kör, çalar saat, çıkar yol, döner sermaye, güler yüz, koşar adım, yazar kasa, yeter sayı; çıkmaz sokak, geçmez akçe, görünmez kaza, ölmez çiçek, tükenmez kalem; akan yıldız, doyuran buhar, uçan daire</a:t>
            </a:r>
            <a:r>
              <a:rPr lang="tr-TR" b="0" i="0" dirty="0" smtClean="0">
                <a:solidFill>
                  <a:srgbClr val="585858"/>
                </a:solidFill>
                <a:effectLst/>
                <a:latin typeface="times new roman" panose="02020603050405020304" pitchFamily="18" charset="0"/>
              </a:rPr>
              <a:t> vb.</a:t>
            </a:r>
          </a:p>
          <a:p>
            <a:pPr indent="252095" algn="just">
              <a:spcBef>
                <a:spcPts val="400"/>
              </a:spcBef>
            </a:pPr>
            <a:endParaRPr lang="tr-TR" b="0" i="0" dirty="0" smtClean="0">
              <a:solidFill>
                <a:srgbClr val="585858"/>
              </a:solidFill>
              <a:effectLst/>
              <a:latin typeface="arial" panose="020B0604020202020204" pitchFamily="34" charset="0"/>
            </a:endParaRPr>
          </a:p>
          <a:p>
            <a:pPr indent="252095" algn="just">
              <a:spcBef>
                <a:spcPts val="400"/>
              </a:spcBef>
            </a:pPr>
            <a:r>
              <a:rPr lang="tr-TR" b="1" i="0" dirty="0" smtClean="0">
                <a:solidFill>
                  <a:srgbClr val="585858"/>
                </a:solidFill>
                <a:effectLst/>
                <a:latin typeface="times new roman" panose="02020603050405020304" pitchFamily="18" charset="0"/>
              </a:rPr>
              <a:t>4. </a:t>
            </a:r>
            <a:r>
              <a:rPr lang="tr-TR" b="0" i="1" dirty="0" smtClean="0">
                <a:solidFill>
                  <a:srgbClr val="585858"/>
                </a:solidFill>
                <a:effectLst/>
                <a:latin typeface="times new roman" panose="02020603050405020304" pitchFamily="18" charset="0"/>
              </a:rPr>
              <a:t>Renk</a:t>
            </a:r>
            <a:r>
              <a:rPr lang="tr-TR" b="0" i="0" dirty="0" smtClean="0">
                <a:solidFill>
                  <a:srgbClr val="585858"/>
                </a:solidFill>
                <a:effectLst/>
                <a:latin typeface="times new roman" panose="02020603050405020304" pitchFamily="18" charset="0"/>
              </a:rPr>
              <a:t> sözü veya renklerden birinin adıyla kurulmuş isim tamla­ması yapısındaki renk adları ayrı yazılır:</a:t>
            </a:r>
            <a:r>
              <a:rPr lang="tr-TR" b="0" i="1" dirty="0" smtClean="0">
                <a:solidFill>
                  <a:srgbClr val="585858"/>
                </a:solidFill>
                <a:effectLst/>
                <a:latin typeface="times new roman" panose="02020603050405020304" pitchFamily="18" charset="0"/>
              </a:rPr>
              <a:t> bal rengi, duman rengi, gümüş rengi, portakal rengi, saman rengi; ateş kırmızısı, boncuk mavisi, çivit mavisi, gece mavisi, limon sa­rısı, safra yeşili, süt kırı</a:t>
            </a:r>
            <a:r>
              <a:rPr lang="tr-TR" b="0" i="0" dirty="0" smtClean="0">
                <a:solidFill>
                  <a:srgbClr val="585858"/>
                </a:solidFill>
                <a:effectLst/>
                <a:latin typeface="times new roman" panose="02020603050405020304" pitchFamily="18" charset="0"/>
              </a:rPr>
              <a:t> vb.</a:t>
            </a:r>
          </a:p>
          <a:p>
            <a:pPr indent="252095" algn="just">
              <a:spcBef>
                <a:spcPts val="400"/>
              </a:spcBef>
            </a:pPr>
            <a:endParaRPr lang="tr-TR" b="0" i="0" dirty="0" smtClean="0">
              <a:solidFill>
                <a:srgbClr val="585858"/>
              </a:solidFill>
              <a:effectLst/>
              <a:latin typeface="arial" panose="020B0604020202020204" pitchFamily="34" charset="0"/>
            </a:endParaRPr>
          </a:p>
          <a:p>
            <a:pPr indent="252095" algn="just">
              <a:spcBef>
                <a:spcPts val="400"/>
              </a:spcBef>
            </a:pPr>
            <a:r>
              <a:rPr lang="tr-TR" b="1" i="0" dirty="0" smtClean="0">
                <a:solidFill>
                  <a:srgbClr val="585858"/>
                </a:solidFill>
                <a:effectLst/>
                <a:latin typeface="times new roman" panose="02020603050405020304" pitchFamily="18" charset="0"/>
              </a:rPr>
              <a:t>5.</a:t>
            </a:r>
            <a:r>
              <a:rPr lang="tr-TR" b="0" i="0" dirty="0" smtClean="0">
                <a:solidFill>
                  <a:srgbClr val="585858"/>
                </a:solidFill>
                <a:effectLst/>
                <a:latin typeface="times new roman" panose="02020603050405020304" pitchFamily="18" charset="0"/>
              </a:rPr>
              <a:t> Rengin tonunu belirtmek üzere renkten önce kullanılan sıfatlar ayrı yazılır: </a:t>
            </a:r>
            <a:r>
              <a:rPr lang="tr-TR" b="0" i="1" dirty="0" smtClean="0">
                <a:solidFill>
                  <a:srgbClr val="585858"/>
                </a:solidFill>
                <a:effectLst/>
                <a:latin typeface="times new roman" panose="02020603050405020304" pitchFamily="18" charset="0"/>
              </a:rPr>
              <a:t>açık mavi, açık yeşil, kara sarı, kirli sarı, koyu mavi, koyu yeşil</a:t>
            </a:r>
            <a:r>
              <a:rPr lang="tr-TR" b="0" i="0" dirty="0" smtClean="0">
                <a:solidFill>
                  <a:srgbClr val="585858"/>
                </a:solidFill>
                <a:effectLst/>
                <a:latin typeface="times new roman" panose="02020603050405020304" pitchFamily="18" charset="0"/>
              </a:rPr>
              <a:t> vb.</a:t>
            </a:r>
          </a:p>
          <a:p>
            <a:pPr indent="252095" algn="just">
              <a:spcBef>
                <a:spcPts val="400"/>
              </a:spcBef>
            </a:pPr>
            <a:endParaRPr lang="tr-TR" b="0" i="0" dirty="0" smtClean="0">
              <a:solidFill>
                <a:srgbClr val="585858"/>
              </a:solidFill>
              <a:effectLst/>
              <a:latin typeface="arial" panose="020B0604020202020204" pitchFamily="34" charset="0"/>
            </a:endParaRPr>
          </a:p>
          <a:p>
            <a:pPr indent="252095" algn="just">
              <a:lnSpc>
                <a:spcPts val="1200"/>
              </a:lnSpc>
              <a:spcBef>
                <a:spcPts val="400"/>
              </a:spcBef>
            </a:pPr>
            <a:endParaRPr lang="tr-TR" b="0" i="0" dirty="0" smtClean="0">
              <a:solidFill>
                <a:srgbClr val="585858"/>
              </a:solidFill>
              <a:effectLst/>
              <a:latin typeface="arial" panose="020B0604020202020204" pitchFamily="34" charset="0"/>
            </a:endParaRPr>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98241" y="999364"/>
            <a:ext cx="7583487" cy="639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62110247"/>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1449051" y="1222144"/>
            <a:ext cx="9279049" cy="3447098"/>
          </a:xfrm>
          <a:prstGeom prst="rect">
            <a:avLst/>
          </a:prstGeom>
        </p:spPr>
        <p:txBody>
          <a:bodyPr wrap="square">
            <a:spAutoFit/>
          </a:bodyPr>
          <a:lstStyle/>
          <a:p>
            <a:pPr indent="252095" algn="just">
              <a:spcBef>
                <a:spcPts val="400"/>
              </a:spcBef>
            </a:pPr>
            <a:r>
              <a:rPr lang="tr-TR" b="1" i="0" dirty="0" smtClean="0">
                <a:solidFill>
                  <a:srgbClr val="585858"/>
                </a:solidFill>
                <a:effectLst/>
                <a:latin typeface="times new roman" panose="02020603050405020304" pitchFamily="18" charset="0"/>
              </a:rPr>
              <a:t>UYARI: </a:t>
            </a:r>
            <a:r>
              <a:rPr lang="tr-TR" b="0" i="0" dirty="0" smtClean="0">
                <a:solidFill>
                  <a:srgbClr val="585858"/>
                </a:solidFill>
                <a:effectLst/>
                <a:latin typeface="times new roman" panose="02020603050405020304" pitchFamily="18" charset="0"/>
              </a:rPr>
              <a:t>Özel ad kendi anlamı dışında yeni bir anlam kazanmışsa büyük harfle başlamaz: </a:t>
            </a:r>
            <a:r>
              <a:rPr lang="tr-TR" b="0" i="1" dirty="0" smtClean="0">
                <a:solidFill>
                  <a:srgbClr val="585858"/>
                </a:solidFill>
                <a:effectLst/>
                <a:latin typeface="times new roman" panose="02020603050405020304" pitchFamily="18" charset="0"/>
              </a:rPr>
              <a:t>acem</a:t>
            </a:r>
            <a:r>
              <a:rPr lang="tr-TR" b="0" i="0" dirty="0" smtClean="0">
                <a:solidFill>
                  <a:srgbClr val="585858"/>
                </a:solidFill>
                <a:effectLst/>
                <a:latin typeface="times new roman" panose="02020603050405020304" pitchFamily="18" charset="0"/>
              </a:rPr>
              <a:t> (Türk müziğinde bir perde), </a:t>
            </a:r>
            <a:r>
              <a:rPr lang="tr-TR" b="0" i="1" dirty="0" smtClean="0">
                <a:solidFill>
                  <a:srgbClr val="585858"/>
                </a:solidFill>
                <a:effectLst/>
                <a:latin typeface="times new roman" panose="02020603050405020304" pitchFamily="18" charset="0"/>
              </a:rPr>
              <a:t>hicaz</a:t>
            </a:r>
            <a:r>
              <a:rPr lang="tr-TR" b="0" i="0" dirty="0" smtClean="0">
                <a:solidFill>
                  <a:srgbClr val="585858"/>
                </a:solidFill>
                <a:effectLst/>
                <a:latin typeface="times new roman" panose="02020603050405020304" pitchFamily="18" charset="0"/>
              </a:rPr>
              <a:t> (Türk müzi­ğinde bir makam), </a:t>
            </a:r>
            <a:r>
              <a:rPr lang="tr-TR" b="0" i="1" dirty="0" smtClean="0">
                <a:solidFill>
                  <a:srgbClr val="585858"/>
                </a:solidFill>
                <a:effectLst/>
                <a:latin typeface="times new roman" panose="02020603050405020304" pitchFamily="18" charset="0"/>
              </a:rPr>
              <a:t>nihavent</a:t>
            </a:r>
            <a:r>
              <a:rPr lang="tr-TR" b="0" i="0" dirty="0" smtClean="0">
                <a:solidFill>
                  <a:srgbClr val="585858"/>
                </a:solidFill>
                <a:effectLst/>
                <a:latin typeface="times new roman" panose="02020603050405020304" pitchFamily="18" charset="0"/>
              </a:rPr>
              <a:t> (Türk müziğinde bir makam), </a:t>
            </a:r>
            <a:r>
              <a:rPr lang="tr-TR" b="0" i="1" dirty="0" smtClean="0">
                <a:solidFill>
                  <a:srgbClr val="585858"/>
                </a:solidFill>
                <a:effectLst/>
                <a:latin typeface="times new roman" panose="02020603050405020304" pitchFamily="18" charset="0"/>
              </a:rPr>
              <a:t>amper</a:t>
            </a:r>
            <a:r>
              <a:rPr lang="tr-TR" b="0" i="0" dirty="0" smtClean="0">
                <a:solidFill>
                  <a:srgbClr val="585858"/>
                </a:solidFill>
                <a:effectLst/>
                <a:latin typeface="times new roman" panose="02020603050405020304" pitchFamily="18" charset="0"/>
              </a:rPr>
              <a:t> (elektrik akımında şiddet birimi), </a:t>
            </a:r>
            <a:r>
              <a:rPr lang="tr-TR" b="0" i="1" dirty="0" smtClean="0">
                <a:solidFill>
                  <a:srgbClr val="585858"/>
                </a:solidFill>
                <a:effectLst/>
                <a:latin typeface="times new roman" panose="02020603050405020304" pitchFamily="18" charset="0"/>
              </a:rPr>
              <a:t>jul</a:t>
            </a:r>
            <a:r>
              <a:rPr lang="tr-TR" b="0" i="0" dirty="0" smtClean="0">
                <a:solidFill>
                  <a:srgbClr val="585858"/>
                </a:solidFill>
                <a:effectLst/>
                <a:latin typeface="times new roman" panose="02020603050405020304" pitchFamily="18" charset="0"/>
              </a:rPr>
              <a:t> (fizikte iş bi­rimi), </a:t>
            </a:r>
            <a:r>
              <a:rPr lang="tr-TR" b="0" i="1" dirty="0" smtClean="0">
                <a:solidFill>
                  <a:srgbClr val="585858"/>
                </a:solidFill>
                <a:effectLst/>
                <a:latin typeface="times new roman" panose="02020603050405020304" pitchFamily="18" charset="0"/>
              </a:rPr>
              <a:t>allahlık</a:t>
            </a:r>
            <a:r>
              <a:rPr lang="tr-TR" b="0" i="0" dirty="0" smtClean="0">
                <a:solidFill>
                  <a:srgbClr val="585858"/>
                </a:solidFill>
                <a:effectLst/>
                <a:latin typeface="times new roman" panose="02020603050405020304" pitchFamily="18" charset="0"/>
              </a:rPr>
              <a:t> (saf, zararsız kimse), </a:t>
            </a:r>
            <a:r>
              <a:rPr lang="tr-TR" b="0" i="1" dirty="0" err="1" smtClean="0">
                <a:solidFill>
                  <a:srgbClr val="585858"/>
                </a:solidFill>
                <a:effectLst/>
                <a:latin typeface="times new roman" panose="02020603050405020304" pitchFamily="18" charset="0"/>
              </a:rPr>
              <a:t>donkişotluk</a:t>
            </a:r>
            <a:r>
              <a:rPr lang="tr-TR" b="0" i="0" dirty="0" smtClean="0">
                <a:solidFill>
                  <a:srgbClr val="585858"/>
                </a:solidFill>
                <a:effectLst/>
                <a:latin typeface="times new roman" panose="02020603050405020304" pitchFamily="18" charset="0"/>
              </a:rPr>
              <a:t> (gereği yokken kahra­manlık göstermeye kalkışma) vb.</a:t>
            </a:r>
          </a:p>
          <a:p>
            <a:pPr indent="252095" algn="just">
              <a:spcBef>
                <a:spcPts val="400"/>
              </a:spcBef>
            </a:pPr>
            <a:endParaRPr lang="tr-TR" b="0" i="0" dirty="0" smtClean="0">
              <a:solidFill>
                <a:srgbClr val="585858"/>
              </a:solidFill>
              <a:effectLst/>
              <a:latin typeface="arial" panose="020B0604020202020204" pitchFamily="34" charset="0"/>
            </a:endParaRPr>
          </a:p>
          <a:p>
            <a:pPr indent="252095" algn="just">
              <a:spcBef>
                <a:spcPts val="400"/>
              </a:spcBef>
            </a:pPr>
            <a:r>
              <a:rPr lang="tr-TR" b="1" i="0" dirty="0" smtClean="0">
                <a:solidFill>
                  <a:srgbClr val="585858"/>
                </a:solidFill>
                <a:effectLst/>
                <a:latin typeface="times new roman" panose="02020603050405020304" pitchFamily="18" charset="0"/>
              </a:rPr>
              <a:t>UYARI: </a:t>
            </a:r>
            <a:r>
              <a:rPr lang="tr-TR" b="0" i="0" dirty="0" smtClean="0">
                <a:solidFill>
                  <a:srgbClr val="585858"/>
                </a:solidFill>
                <a:effectLst/>
                <a:latin typeface="times new roman" panose="02020603050405020304" pitchFamily="18" charset="0"/>
              </a:rPr>
              <a:t>Para birimleri büyük harfle başlamaz: </a:t>
            </a:r>
            <a:r>
              <a:rPr lang="tr-TR" b="0" i="1" dirty="0" smtClean="0">
                <a:solidFill>
                  <a:srgbClr val="585858"/>
                </a:solidFill>
                <a:effectLst/>
                <a:latin typeface="times new roman" panose="02020603050405020304" pitchFamily="18" charset="0"/>
              </a:rPr>
              <a:t>avro, dinar, dolar, lira, kuruş, liret</a:t>
            </a:r>
            <a:r>
              <a:rPr lang="tr-TR" b="0" i="0" dirty="0" smtClean="0">
                <a:solidFill>
                  <a:srgbClr val="585858"/>
                </a:solidFill>
                <a:effectLst/>
                <a:latin typeface="times new roman" panose="02020603050405020304" pitchFamily="18" charset="0"/>
              </a:rPr>
              <a:t> vb.</a:t>
            </a:r>
          </a:p>
          <a:p>
            <a:pPr indent="252095" algn="just">
              <a:spcBef>
                <a:spcPts val="400"/>
              </a:spcBef>
            </a:pPr>
            <a:endParaRPr lang="tr-TR" b="0" i="0" dirty="0" smtClean="0">
              <a:solidFill>
                <a:srgbClr val="585858"/>
              </a:solidFill>
              <a:effectLst/>
              <a:latin typeface="arial" panose="020B0604020202020204" pitchFamily="34" charset="0"/>
            </a:endParaRPr>
          </a:p>
          <a:p>
            <a:pPr indent="252095" algn="just">
              <a:spcBef>
                <a:spcPts val="400"/>
              </a:spcBef>
            </a:pPr>
            <a:r>
              <a:rPr lang="tr-TR" b="1" i="0" dirty="0" smtClean="0">
                <a:solidFill>
                  <a:srgbClr val="585858"/>
                </a:solidFill>
                <a:effectLst/>
                <a:latin typeface="times new roman" panose="02020603050405020304" pitchFamily="18" charset="0"/>
              </a:rPr>
              <a:t>UYARI: </a:t>
            </a:r>
            <a:r>
              <a:rPr lang="tr-TR" b="0" i="0" dirty="0" smtClean="0">
                <a:solidFill>
                  <a:srgbClr val="585858"/>
                </a:solidFill>
                <a:effectLst/>
                <a:latin typeface="times new roman" panose="02020603050405020304" pitchFamily="18" charset="0"/>
              </a:rPr>
              <a:t>Özel adlar yerine kullanılan </a:t>
            </a:r>
            <a:r>
              <a:rPr lang="tr-TR" b="0" i="1" dirty="0" smtClean="0">
                <a:solidFill>
                  <a:srgbClr val="585858"/>
                </a:solidFill>
                <a:effectLst/>
                <a:latin typeface="times new roman" panose="02020603050405020304" pitchFamily="18" charset="0"/>
              </a:rPr>
              <a:t>"o"</a:t>
            </a:r>
            <a:r>
              <a:rPr lang="tr-TR" b="0" i="0" dirty="0" smtClean="0">
                <a:solidFill>
                  <a:srgbClr val="585858"/>
                </a:solidFill>
                <a:effectLst/>
                <a:latin typeface="times new roman" panose="02020603050405020304" pitchFamily="18" charset="0"/>
              </a:rPr>
              <a:t> zamiri cümle içinde büyük harfle yazılmaz.</a:t>
            </a:r>
          </a:p>
          <a:p>
            <a:pPr indent="252095" algn="just">
              <a:spcBef>
                <a:spcPts val="400"/>
              </a:spcBef>
            </a:pPr>
            <a:endParaRPr lang="tr-TR" b="0" i="0" dirty="0" smtClean="0">
              <a:solidFill>
                <a:srgbClr val="585858"/>
              </a:solidFill>
              <a:effectLst/>
              <a:latin typeface="arial" panose="020B0604020202020204" pitchFamily="34" charset="0"/>
            </a:endParaRPr>
          </a:p>
          <a:p>
            <a:pPr indent="252095" algn="just">
              <a:spcBef>
                <a:spcPts val="400"/>
              </a:spcBef>
            </a:pPr>
            <a:r>
              <a:rPr lang="tr-TR" b="1" i="0" dirty="0" smtClean="0">
                <a:solidFill>
                  <a:srgbClr val="585858"/>
                </a:solidFill>
                <a:effectLst/>
                <a:latin typeface="times new roman" panose="02020603050405020304" pitchFamily="18" charset="0"/>
              </a:rPr>
              <a:t>UYARI:</a:t>
            </a:r>
            <a:r>
              <a:rPr lang="tr-TR" b="0" i="0" dirty="0" smtClean="0">
                <a:solidFill>
                  <a:srgbClr val="585858"/>
                </a:solidFill>
                <a:effectLst/>
                <a:latin typeface="times new roman" panose="02020603050405020304" pitchFamily="18" charset="0"/>
              </a:rPr>
              <a:t> Müzikte kullanılan makam ve tür adları büyük harfle başlamaz: </a:t>
            </a:r>
            <a:r>
              <a:rPr lang="tr-TR" b="0" i="1" dirty="0" smtClean="0">
                <a:solidFill>
                  <a:srgbClr val="585858"/>
                </a:solidFill>
                <a:effectLst/>
                <a:latin typeface="times new roman" panose="02020603050405020304" pitchFamily="18" charset="0"/>
              </a:rPr>
              <a:t>acemaşiran, acembuselik, bayati, hicazkâr, türkü, varsağı, bayatı</a:t>
            </a:r>
            <a:r>
              <a:rPr lang="tr-TR" b="0" i="0" dirty="0" smtClean="0">
                <a:solidFill>
                  <a:srgbClr val="585858"/>
                </a:solidFill>
                <a:effectLst/>
                <a:latin typeface="times new roman" panose="02020603050405020304" pitchFamily="18" charset="0"/>
              </a:rPr>
              <a:t> vb.</a:t>
            </a:r>
            <a:endParaRPr lang="tr-TR" b="0" i="0" dirty="0">
              <a:solidFill>
                <a:srgbClr val="585858"/>
              </a:solidFill>
              <a:effectLst/>
              <a:latin typeface="arial" panose="020B0604020202020204" pitchFamily="34" charset="0"/>
            </a:endParaRPr>
          </a:p>
        </p:txBody>
      </p:sp>
    </p:spTree>
    <p:extLst>
      <p:ext uri="{BB962C8B-B14F-4D97-AF65-F5344CB8AC3E}">
        <p14:creationId xmlns:p14="http://schemas.microsoft.com/office/powerpoint/2010/main" val="907195086"/>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1330816" y="618592"/>
            <a:ext cx="9526074" cy="4873129"/>
          </a:xfrm>
          <a:prstGeom prst="rect">
            <a:avLst/>
          </a:prstGeom>
        </p:spPr>
        <p:txBody>
          <a:bodyPr wrap="square">
            <a:spAutoFit/>
          </a:bodyPr>
          <a:lstStyle/>
          <a:p>
            <a:pPr indent="252095" algn="just">
              <a:spcBef>
                <a:spcPts val="400"/>
              </a:spcBef>
            </a:pPr>
            <a:r>
              <a:rPr lang="tr-TR" b="1" i="0" dirty="0" smtClean="0">
                <a:solidFill>
                  <a:srgbClr val="585858"/>
                </a:solidFill>
                <a:effectLst/>
                <a:latin typeface="times new roman" panose="02020603050405020304" pitchFamily="18" charset="0"/>
              </a:rPr>
              <a:t>26. </a:t>
            </a:r>
            <a:r>
              <a:rPr lang="tr-TR" b="0" i="0" dirty="0" smtClean="0">
                <a:solidFill>
                  <a:srgbClr val="585858"/>
                </a:solidFill>
                <a:effectLst/>
                <a:latin typeface="times new roman" panose="02020603050405020304" pitchFamily="18" charset="0"/>
              </a:rPr>
              <a:t>Yer, millet ve kişi adlarıyla kurulan birleşik kelimelerde sadece özel adlar büyük harfle başlar: </a:t>
            </a:r>
            <a:r>
              <a:rPr lang="tr-TR" b="0" i="1" dirty="0" smtClean="0">
                <a:solidFill>
                  <a:srgbClr val="585858"/>
                </a:solidFill>
                <a:effectLst/>
                <a:latin typeface="times new roman" panose="02020603050405020304" pitchFamily="18" charset="0"/>
              </a:rPr>
              <a:t>Antep fıstığı, Brüksel lahanası, Frenk gömleği, Hindistan cevizi, İngiliz anahtarı, Japon gülü, Maraş dondurması, Van kedisi</a:t>
            </a:r>
            <a:r>
              <a:rPr lang="tr-TR" b="0" i="0" dirty="0" smtClean="0">
                <a:solidFill>
                  <a:srgbClr val="585858"/>
                </a:solidFill>
                <a:effectLst/>
                <a:latin typeface="times new roman" panose="02020603050405020304" pitchFamily="18" charset="0"/>
              </a:rPr>
              <a:t> vb</a:t>
            </a:r>
            <a:r>
              <a:rPr lang="tr-TR" b="0" i="0" dirty="0" smtClean="0">
                <a:solidFill>
                  <a:srgbClr val="585858"/>
                </a:solidFill>
                <a:effectLst/>
                <a:latin typeface="times new roman" panose="02020603050405020304" pitchFamily="18" charset="0"/>
              </a:rPr>
              <a:t>.</a:t>
            </a:r>
          </a:p>
          <a:p>
            <a:pPr indent="252095" algn="just">
              <a:spcBef>
                <a:spcPts val="400"/>
              </a:spcBef>
            </a:pPr>
            <a:endParaRPr lang="tr-TR" sz="800" b="0" i="0" dirty="0" smtClean="0">
              <a:solidFill>
                <a:srgbClr val="585858"/>
              </a:solidFill>
              <a:effectLst/>
              <a:latin typeface="arial" panose="020B0604020202020204" pitchFamily="34" charset="0"/>
            </a:endParaRPr>
          </a:p>
          <a:p>
            <a:pPr indent="252095" algn="just">
              <a:spcBef>
                <a:spcPts val="400"/>
              </a:spcBef>
            </a:pPr>
            <a:r>
              <a:rPr lang="tr-TR" b="1" i="0" dirty="0" smtClean="0">
                <a:solidFill>
                  <a:srgbClr val="585858"/>
                </a:solidFill>
                <a:effectLst/>
                <a:latin typeface="times new roman" panose="02020603050405020304" pitchFamily="18" charset="0"/>
              </a:rPr>
              <a:t>Ç. </a:t>
            </a:r>
            <a:r>
              <a:rPr lang="tr-TR" b="0" i="0" dirty="0" smtClean="0">
                <a:solidFill>
                  <a:srgbClr val="585858"/>
                </a:solidFill>
                <a:effectLst/>
                <a:latin typeface="times new roman" panose="02020603050405020304" pitchFamily="18" charset="0"/>
              </a:rPr>
              <a:t>Belirli bir tarih bildiren ay ve gün adları büyük harfle başlar: </a:t>
            </a:r>
            <a:r>
              <a:rPr lang="tr-TR" b="0" i="1" dirty="0" smtClean="0">
                <a:solidFill>
                  <a:srgbClr val="585858"/>
                </a:solidFill>
                <a:effectLst/>
                <a:latin typeface="times new roman" panose="02020603050405020304" pitchFamily="18" charset="0"/>
              </a:rPr>
              <a:t>29 Mayıs 1453 Salı günü, 29 Ekim 1923, 28 Aralık 1982’de göreve başladı. Lale Festivali 25 Haziran’da başlayacak</a:t>
            </a:r>
            <a:r>
              <a:rPr lang="tr-TR" b="0" i="0" dirty="0" smtClean="0">
                <a:solidFill>
                  <a:srgbClr val="585858"/>
                </a:solidFill>
                <a:effectLst/>
                <a:latin typeface="times new roman" panose="02020603050405020304" pitchFamily="18" charset="0"/>
              </a:rPr>
              <a:t>.</a:t>
            </a:r>
            <a:endParaRPr lang="tr-TR" b="0" i="0" dirty="0" smtClean="0">
              <a:solidFill>
                <a:srgbClr val="585858"/>
              </a:solidFill>
              <a:effectLst/>
              <a:latin typeface="arial" panose="020B0604020202020204" pitchFamily="34" charset="0"/>
            </a:endParaRPr>
          </a:p>
          <a:p>
            <a:pPr indent="252095" algn="just">
              <a:spcBef>
                <a:spcPts val="400"/>
              </a:spcBef>
            </a:pPr>
            <a:r>
              <a:rPr lang="tr-TR" b="0" i="0" dirty="0" smtClean="0">
                <a:solidFill>
                  <a:srgbClr val="585858"/>
                </a:solidFill>
                <a:effectLst/>
                <a:latin typeface="times new roman" panose="02020603050405020304" pitchFamily="18" charset="0"/>
              </a:rPr>
              <a:t>Belirli bir tarihi belirtmeyen ay ve gün adları küçük harfle başlar: </a:t>
            </a:r>
            <a:r>
              <a:rPr lang="tr-TR" b="0" i="1" dirty="0" smtClean="0">
                <a:solidFill>
                  <a:srgbClr val="585858"/>
                </a:solidFill>
                <a:effectLst/>
                <a:latin typeface="times new roman" panose="02020603050405020304" pitchFamily="18" charset="0"/>
              </a:rPr>
              <a:t>Okullar genel­likle eylülün ikinci haftasında öğretime başlar. Yürütme Kurulu toplantı­larını perşembe günleri yaparız</a:t>
            </a:r>
            <a:r>
              <a:rPr lang="tr-TR" b="0" i="1" dirty="0" smtClean="0">
                <a:solidFill>
                  <a:srgbClr val="585858"/>
                </a:solidFill>
                <a:effectLst/>
                <a:latin typeface="times new roman" panose="02020603050405020304" pitchFamily="18" charset="0"/>
              </a:rPr>
              <a:t>.</a:t>
            </a:r>
          </a:p>
          <a:p>
            <a:pPr indent="252095" algn="just">
              <a:spcBef>
                <a:spcPts val="400"/>
              </a:spcBef>
            </a:pPr>
            <a:endParaRPr lang="tr-TR" sz="800" b="0" i="0" dirty="0" smtClean="0">
              <a:solidFill>
                <a:srgbClr val="585858"/>
              </a:solidFill>
              <a:effectLst/>
              <a:latin typeface="arial" panose="020B0604020202020204" pitchFamily="34" charset="0"/>
            </a:endParaRPr>
          </a:p>
          <a:p>
            <a:pPr indent="252095" algn="just">
              <a:spcBef>
                <a:spcPts val="400"/>
              </a:spcBef>
            </a:pPr>
            <a:r>
              <a:rPr lang="tr-TR" b="1" i="0" dirty="0" smtClean="0">
                <a:solidFill>
                  <a:srgbClr val="585858"/>
                </a:solidFill>
                <a:effectLst/>
                <a:latin typeface="times new roman" panose="02020603050405020304" pitchFamily="18" charset="0"/>
              </a:rPr>
              <a:t>D. </a:t>
            </a:r>
            <a:r>
              <a:rPr lang="tr-TR" b="0" i="0" dirty="0" smtClean="0">
                <a:solidFill>
                  <a:srgbClr val="585858"/>
                </a:solidFill>
                <a:effectLst/>
                <a:latin typeface="times new roman" panose="02020603050405020304" pitchFamily="18" charset="0"/>
              </a:rPr>
              <a:t>Tabela, levha ve levha niteliğindeki yazılarda geçen kelimeler büyük harfle başlar: </a:t>
            </a:r>
            <a:r>
              <a:rPr lang="tr-TR" b="0" i="1" dirty="0" smtClean="0">
                <a:solidFill>
                  <a:srgbClr val="585858"/>
                </a:solidFill>
                <a:effectLst/>
                <a:latin typeface="times new roman" panose="02020603050405020304" pitchFamily="18" charset="0"/>
              </a:rPr>
              <a:t>Giriş, Çıkış, Müdür, Vezne, Başkan, Doktor, Otobüs Durağı, Dolmuş Du­rağı, Şehirler Arası Telefon, 3. Kat, 4.</a:t>
            </a:r>
            <a:r>
              <a:rPr lang="tr-TR" b="0" i="1" dirty="0" smtClean="0">
                <a:solidFill>
                  <a:srgbClr val="0000FF"/>
                </a:solidFill>
                <a:effectLst/>
                <a:latin typeface="times new roman" panose="02020603050405020304" pitchFamily="18" charset="0"/>
              </a:rPr>
              <a:t> </a:t>
            </a:r>
            <a:r>
              <a:rPr lang="tr-TR" b="0" i="1" dirty="0" smtClean="0">
                <a:solidFill>
                  <a:srgbClr val="585858"/>
                </a:solidFill>
                <a:effectLst/>
                <a:latin typeface="times new roman" panose="02020603050405020304" pitchFamily="18" charset="0"/>
              </a:rPr>
              <a:t>Sınıf, 1. Blok</a:t>
            </a:r>
            <a:r>
              <a:rPr lang="tr-TR" b="0" i="0" dirty="0" smtClean="0">
                <a:solidFill>
                  <a:srgbClr val="585858"/>
                </a:solidFill>
                <a:effectLst/>
                <a:latin typeface="times new roman" panose="02020603050405020304" pitchFamily="18" charset="0"/>
              </a:rPr>
              <a:t> vb</a:t>
            </a:r>
            <a:r>
              <a:rPr lang="tr-TR" b="0" i="0" dirty="0" smtClean="0">
                <a:solidFill>
                  <a:srgbClr val="585858"/>
                </a:solidFill>
                <a:effectLst/>
                <a:latin typeface="times new roman" panose="02020603050405020304" pitchFamily="18" charset="0"/>
              </a:rPr>
              <a:t>.</a:t>
            </a:r>
          </a:p>
          <a:p>
            <a:pPr indent="252095" algn="just">
              <a:spcBef>
                <a:spcPts val="400"/>
              </a:spcBef>
            </a:pPr>
            <a:endParaRPr lang="tr-TR" sz="500" b="0" i="0" dirty="0" smtClean="0">
              <a:solidFill>
                <a:srgbClr val="585858"/>
              </a:solidFill>
              <a:effectLst/>
              <a:latin typeface="arial" panose="020B0604020202020204" pitchFamily="34" charset="0"/>
            </a:endParaRPr>
          </a:p>
          <a:p>
            <a:pPr indent="252095" algn="just">
              <a:spcBef>
                <a:spcPts val="400"/>
              </a:spcBef>
            </a:pPr>
            <a:r>
              <a:rPr lang="tr-TR" b="1" i="0" dirty="0" smtClean="0">
                <a:solidFill>
                  <a:srgbClr val="585858"/>
                </a:solidFill>
                <a:effectLst/>
                <a:latin typeface="times new roman" panose="02020603050405020304" pitchFamily="18" charset="0"/>
              </a:rPr>
              <a:t>E. </a:t>
            </a:r>
            <a:r>
              <a:rPr lang="tr-TR" b="0" i="0" dirty="0" smtClean="0">
                <a:solidFill>
                  <a:srgbClr val="585858"/>
                </a:solidFill>
                <a:effectLst/>
                <a:latin typeface="times new roman" panose="02020603050405020304" pitchFamily="18" charset="0"/>
              </a:rPr>
              <a:t>Kitap, bildiri, makale vb.nde ana başlıktaki kelimelerin tamamı, alt başlıktaki kelimelerin ise yalnızca ilk harfleri büyük olarak yazılır</a:t>
            </a:r>
            <a:r>
              <a:rPr lang="tr-TR" b="0" i="0" dirty="0" smtClean="0">
                <a:solidFill>
                  <a:srgbClr val="585858"/>
                </a:solidFill>
                <a:effectLst/>
                <a:latin typeface="times new roman" panose="02020603050405020304" pitchFamily="18" charset="0"/>
              </a:rPr>
              <a:t>.</a:t>
            </a:r>
          </a:p>
          <a:p>
            <a:pPr indent="252095" algn="just">
              <a:spcBef>
                <a:spcPts val="400"/>
              </a:spcBef>
            </a:pPr>
            <a:endParaRPr lang="tr-TR" sz="800" b="0" i="0" dirty="0" smtClean="0">
              <a:solidFill>
                <a:srgbClr val="585858"/>
              </a:solidFill>
              <a:effectLst/>
              <a:latin typeface="arial" panose="020B0604020202020204" pitchFamily="34" charset="0"/>
            </a:endParaRPr>
          </a:p>
          <a:p>
            <a:pPr algn="just"/>
            <a:r>
              <a:rPr lang="tr-TR" b="1" i="0" dirty="0" smtClean="0">
                <a:solidFill>
                  <a:srgbClr val="585858"/>
                </a:solidFill>
                <a:effectLst/>
                <a:latin typeface="times new roman" panose="02020603050405020304" pitchFamily="18" charset="0"/>
              </a:rPr>
              <a:t>  </a:t>
            </a:r>
            <a:r>
              <a:rPr lang="tr-TR" b="1" dirty="0">
                <a:solidFill>
                  <a:srgbClr val="585858"/>
                </a:solidFill>
                <a:latin typeface="times new roman" panose="02020603050405020304" pitchFamily="18" charset="0"/>
              </a:rPr>
              <a:t> </a:t>
            </a:r>
            <a:r>
              <a:rPr lang="tr-TR" b="1" i="0" dirty="0" smtClean="0">
                <a:solidFill>
                  <a:srgbClr val="585858"/>
                </a:solidFill>
                <a:effectLst/>
                <a:latin typeface="times new roman" panose="02020603050405020304" pitchFamily="18" charset="0"/>
              </a:rPr>
              <a:t>F</a:t>
            </a:r>
            <a:r>
              <a:rPr lang="tr-TR" b="1" i="0" dirty="0" smtClean="0">
                <a:solidFill>
                  <a:srgbClr val="585858"/>
                </a:solidFill>
                <a:effectLst/>
                <a:latin typeface="times new roman" panose="02020603050405020304" pitchFamily="18" charset="0"/>
              </a:rPr>
              <a:t>. </a:t>
            </a:r>
            <a:r>
              <a:rPr lang="tr-TR" b="0" i="0" dirty="0" smtClean="0">
                <a:solidFill>
                  <a:srgbClr val="585858"/>
                </a:solidFill>
                <a:effectLst/>
                <a:latin typeface="times new roman" panose="02020603050405020304" pitchFamily="18" charset="0"/>
              </a:rPr>
              <a:t>Kitap, dergi vb.nde bulunan resim, çizelge, tablo vb.nin altında yer alan açıklayıcı yazılar büyük harfle başlar. Açıklayıcı yazı, cümle niteliğinde değilse sonuna nokta konmaz.</a:t>
            </a:r>
            <a:endParaRPr lang="tr-TR" b="0" i="0" dirty="0">
              <a:solidFill>
                <a:srgbClr val="585858"/>
              </a:solidFill>
              <a:effectLst/>
              <a:latin typeface="arial" panose="020B0604020202020204" pitchFamily="34" charset="0"/>
            </a:endParaRPr>
          </a:p>
        </p:txBody>
      </p:sp>
    </p:spTree>
    <p:extLst>
      <p:ext uri="{BB962C8B-B14F-4D97-AF65-F5344CB8AC3E}">
        <p14:creationId xmlns:p14="http://schemas.microsoft.com/office/powerpoint/2010/main" val="3324422438"/>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1153911" y="1021834"/>
            <a:ext cx="2571410" cy="461665"/>
          </a:xfrm>
          <a:prstGeom prst="rect">
            <a:avLst/>
          </a:prstGeom>
        </p:spPr>
        <p:txBody>
          <a:bodyPr wrap="none">
            <a:spAutoFit/>
          </a:bodyPr>
          <a:lstStyle/>
          <a:p>
            <a:r>
              <a:rPr lang="tr-TR" sz="2400" b="1" i="0" dirty="0" smtClean="0">
                <a:solidFill>
                  <a:srgbClr val="2B537E"/>
                </a:solidFill>
                <a:effectLst/>
                <a:latin typeface="arial" panose="020B0604020202020204" pitchFamily="34" charset="0"/>
              </a:rPr>
              <a:t>Sayıların Yazılışı</a:t>
            </a:r>
            <a:endParaRPr lang="tr-TR" sz="2400" dirty="0"/>
          </a:p>
        </p:txBody>
      </p:sp>
      <p:sp>
        <p:nvSpPr>
          <p:cNvPr id="4" name="Rectangle 1"/>
          <p:cNvSpPr>
            <a:spLocks noChangeArrowheads="1"/>
          </p:cNvSpPr>
          <p:nvPr/>
        </p:nvSpPr>
        <p:spPr bwMode="auto">
          <a:xfrm>
            <a:off x="1153911" y="1776557"/>
            <a:ext cx="9445402" cy="29546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252413"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252413" algn="just" defTabSz="914400" rtl="0" eaLnBrk="0" fontAlgn="base" latinLnBrk="0" hangingPunct="0">
              <a:lnSpc>
                <a:spcPct val="100000"/>
              </a:lnSpc>
              <a:spcBef>
                <a:spcPct val="0"/>
              </a:spcBef>
              <a:spcAft>
                <a:spcPct val="0"/>
              </a:spcAft>
              <a:buClrTx/>
              <a:buSzTx/>
              <a:buFontTx/>
              <a:buNone/>
              <a:tabLst/>
            </a:pPr>
            <a:r>
              <a:rPr kumimoji="0" lang="tr-TR" altLang="tr-TR" b="1"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1. </a:t>
            </a:r>
            <a:r>
              <a:rPr kumimoji="0" lang="tr-TR" altLang="tr-TR"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Sayılar harflerle de yazılabilir: </a:t>
            </a:r>
            <a:r>
              <a:rPr kumimoji="0" lang="tr-TR" altLang="tr-TR" b="0" i="1"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bin yıldan beri, on dört gün, haf­tanın beşinci günü, üç ayda bir, yüz soru, iki hafta sonra, üçüncü sınıf</a:t>
            </a:r>
            <a:r>
              <a:rPr kumimoji="0" lang="tr-TR" altLang="tr-TR"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 vb</a:t>
            </a:r>
            <a:r>
              <a:rPr kumimoji="0" lang="tr-TR" altLang="tr-TR"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a:t>
            </a:r>
          </a:p>
          <a:p>
            <a:pPr marL="0" marR="0" lvl="0" indent="252413" algn="just" defTabSz="914400" rtl="0" eaLnBrk="0" fontAlgn="base" latinLnBrk="0" hangingPunct="0">
              <a:lnSpc>
                <a:spcPct val="100000"/>
              </a:lnSpc>
              <a:spcBef>
                <a:spcPct val="0"/>
              </a:spcBef>
              <a:spcAft>
                <a:spcPct val="0"/>
              </a:spcAft>
              <a:buClrTx/>
              <a:buSzTx/>
              <a:buFontTx/>
              <a:buNone/>
              <a:tabLst/>
            </a:pPr>
            <a:endParaRPr kumimoji="0" lang="tr-TR" altLang="tr-TR" sz="800" b="0" i="0" u="none" strike="noStrike" cap="none" normalizeH="0" baseline="0" dirty="0" smtClean="0">
              <a:ln>
                <a:noFill/>
              </a:ln>
              <a:solidFill>
                <a:schemeClr val="tx1"/>
              </a:solidFill>
              <a:effectLst/>
            </a:endParaRPr>
          </a:p>
          <a:p>
            <a:pPr marL="0" marR="0" lvl="0" indent="252413" algn="just" defTabSz="914400" rtl="0" eaLnBrk="0" fontAlgn="base" latinLnBrk="0" hangingPunct="0">
              <a:lnSpc>
                <a:spcPct val="100000"/>
              </a:lnSpc>
              <a:spcBef>
                <a:spcPct val="0"/>
              </a:spcBef>
              <a:spcAft>
                <a:spcPct val="0"/>
              </a:spcAft>
              <a:buClrTx/>
              <a:buSzTx/>
              <a:buFontTx/>
              <a:buNone/>
              <a:tabLst/>
            </a:pPr>
            <a:r>
              <a:rPr kumimoji="0" lang="tr-TR" altLang="tr-TR"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Buna karşılık saat, para tutarı, ölçü, istatistik verilere ilişkin sayılarda rakam kullanılır: </a:t>
            </a:r>
            <a:r>
              <a:rPr kumimoji="0" lang="tr-TR" altLang="tr-TR" b="0" i="1"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17.30’da, 11.00’de,</a:t>
            </a:r>
            <a:r>
              <a:rPr kumimoji="0" lang="tr-TR" altLang="tr-TR" b="0" i="1" u="none" strike="noStrike" cap="none" normalizeH="0" baseline="0" dirty="0" smtClean="0">
                <a:ln>
                  <a:noFill/>
                </a:ln>
                <a:solidFill>
                  <a:srgbClr val="FF00FF"/>
                </a:solidFill>
                <a:effectLst/>
                <a:latin typeface="Times New Roman" panose="02020603050405020304" pitchFamily="18" charset="0"/>
                <a:cs typeface="Times New Roman" panose="02020603050405020304" pitchFamily="18" charset="0"/>
              </a:rPr>
              <a:t> </a:t>
            </a:r>
            <a:r>
              <a:rPr kumimoji="0" lang="tr-TR" altLang="tr-TR" b="0" i="1"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1.500.000 lira, 25 kilogram, 150 kilometre, 15 metre kumaş, 1.250.000 kişi</a:t>
            </a:r>
            <a:r>
              <a:rPr kumimoji="0" lang="tr-TR" altLang="tr-TR"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 vb</a:t>
            </a:r>
            <a:r>
              <a:rPr kumimoji="0" lang="tr-TR" altLang="tr-TR"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a:t>
            </a:r>
          </a:p>
          <a:p>
            <a:pPr marL="0" marR="0" lvl="0" indent="252413" algn="just" defTabSz="914400" rtl="0" eaLnBrk="0" fontAlgn="base" latinLnBrk="0" hangingPunct="0">
              <a:lnSpc>
                <a:spcPct val="100000"/>
              </a:lnSpc>
              <a:spcBef>
                <a:spcPct val="0"/>
              </a:spcBef>
              <a:spcAft>
                <a:spcPct val="0"/>
              </a:spcAft>
              <a:buClrTx/>
              <a:buSzTx/>
              <a:buFontTx/>
              <a:buNone/>
              <a:tabLst/>
            </a:pPr>
            <a:endParaRPr kumimoji="0" lang="tr-TR" altLang="tr-TR" sz="800" b="0" i="0" u="none" strike="noStrike" cap="none" normalizeH="0" baseline="0" dirty="0" smtClean="0">
              <a:ln>
                <a:noFill/>
              </a:ln>
              <a:solidFill>
                <a:schemeClr val="tx1"/>
              </a:solidFill>
              <a:effectLst/>
            </a:endParaRPr>
          </a:p>
          <a:p>
            <a:pPr marL="0" marR="0" lvl="0" indent="252413" algn="just" defTabSz="914400" rtl="0" eaLnBrk="0" fontAlgn="base" latinLnBrk="0" hangingPunct="0">
              <a:lnSpc>
                <a:spcPct val="100000"/>
              </a:lnSpc>
              <a:spcBef>
                <a:spcPct val="0"/>
              </a:spcBef>
              <a:spcAft>
                <a:spcPct val="0"/>
              </a:spcAft>
              <a:buClrTx/>
              <a:buSzTx/>
              <a:buFontTx/>
              <a:buNone/>
              <a:tabLst/>
            </a:pPr>
            <a:r>
              <a:rPr kumimoji="0" lang="tr-TR" altLang="tr-TR"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Saatler ve dakikalar metin içinde yazıyla da yazılabilir: </a:t>
            </a:r>
            <a:r>
              <a:rPr kumimoji="0" lang="tr-TR" altLang="tr-TR" b="0" i="1"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saat dokuzu beş geçe, saat yediye çeyrek kala, saat sekizi on dakika üç saniye geçe, mesela saat onda</a:t>
            </a:r>
            <a:r>
              <a:rPr kumimoji="0" lang="tr-TR" altLang="tr-TR"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 vb</a:t>
            </a:r>
            <a:r>
              <a:rPr kumimoji="0" lang="tr-TR" altLang="tr-TR"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a:t>
            </a:r>
          </a:p>
          <a:p>
            <a:pPr marL="0" marR="0" lvl="0" indent="252413" algn="just" defTabSz="914400" rtl="0" eaLnBrk="0" fontAlgn="base" latinLnBrk="0" hangingPunct="0">
              <a:lnSpc>
                <a:spcPct val="100000"/>
              </a:lnSpc>
              <a:spcBef>
                <a:spcPct val="0"/>
              </a:spcBef>
              <a:spcAft>
                <a:spcPct val="0"/>
              </a:spcAft>
              <a:buClrTx/>
              <a:buSzTx/>
              <a:buFontTx/>
              <a:buNone/>
              <a:tabLst/>
            </a:pPr>
            <a:endParaRPr kumimoji="0" lang="tr-TR" altLang="tr-TR" sz="800" b="0" i="0" u="none" strike="noStrike" cap="none" normalizeH="0" baseline="0" dirty="0" smtClean="0">
              <a:ln>
                <a:noFill/>
              </a:ln>
              <a:solidFill>
                <a:schemeClr val="tx1"/>
              </a:solidFill>
              <a:effectLst/>
            </a:endParaRPr>
          </a:p>
          <a:p>
            <a:pPr marL="0" marR="0" lvl="0" indent="252413" algn="just" defTabSz="914400" rtl="0" eaLnBrk="0" fontAlgn="base" latinLnBrk="0" hangingPunct="0">
              <a:lnSpc>
                <a:spcPct val="100000"/>
              </a:lnSpc>
              <a:spcBef>
                <a:spcPct val="0"/>
              </a:spcBef>
              <a:spcAft>
                <a:spcPct val="0"/>
              </a:spcAft>
              <a:buClrTx/>
              <a:buSzTx/>
              <a:buFontTx/>
              <a:buNone/>
              <a:tabLst/>
            </a:pPr>
            <a:r>
              <a:rPr kumimoji="0" lang="tr-TR" altLang="tr-TR"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Dört veya daha çok basamaklı sayıların kolay okunabilmesi amacıyla içinde geçen </a:t>
            </a:r>
            <a:r>
              <a:rPr kumimoji="0" lang="tr-TR" altLang="tr-TR" b="0" i="1"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bin, milyon</a:t>
            </a:r>
            <a:r>
              <a:rPr kumimoji="0" lang="tr-TR" altLang="tr-TR"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 </a:t>
            </a:r>
            <a:r>
              <a:rPr kumimoji="0" lang="tr-TR" altLang="tr-TR" b="0" i="1"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milyar </a:t>
            </a:r>
            <a:r>
              <a:rPr kumimoji="0" lang="tr-TR" altLang="tr-TR"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ve </a:t>
            </a:r>
            <a:r>
              <a:rPr kumimoji="0" lang="tr-TR" altLang="tr-TR" b="0" i="1"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trilyon</a:t>
            </a:r>
            <a:r>
              <a:rPr kumimoji="0" lang="tr-TR" altLang="tr-TR"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 sözleri harfle yazılabilir: </a:t>
            </a:r>
            <a:r>
              <a:rPr kumimoji="0" lang="tr-TR" altLang="tr-TR" b="0" i="1"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1 milyar 500 milyon kişi, 3 bin 255 kalem, 8 trilyon 412 milyar</a:t>
            </a:r>
            <a:r>
              <a:rPr kumimoji="0" lang="tr-TR" altLang="tr-TR"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 vb</a:t>
            </a:r>
            <a:r>
              <a:rPr kumimoji="0" lang="tr-TR" altLang="tr-TR"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a:t>
            </a:r>
            <a:endParaRPr kumimoji="0" lang="tr-TR" altLang="tr-TR" b="0" i="0" u="none" strike="noStrike" cap="none" normalizeH="0" baseline="0" dirty="0" smtClean="0">
              <a:ln>
                <a:noFill/>
              </a:ln>
              <a:solidFill>
                <a:schemeClr val="tx1"/>
              </a:solidFill>
              <a:effectLst/>
            </a:endParaRPr>
          </a:p>
        </p:txBody>
      </p:sp>
    </p:spTree>
    <p:extLst>
      <p:ext uri="{BB962C8B-B14F-4D97-AF65-F5344CB8AC3E}">
        <p14:creationId xmlns:p14="http://schemas.microsoft.com/office/powerpoint/2010/main" val="1899595684"/>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1153911" y="1026237"/>
            <a:ext cx="2571410" cy="461665"/>
          </a:xfrm>
          <a:prstGeom prst="rect">
            <a:avLst/>
          </a:prstGeom>
        </p:spPr>
        <p:txBody>
          <a:bodyPr wrap="none">
            <a:spAutoFit/>
          </a:bodyPr>
          <a:lstStyle/>
          <a:p>
            <a:r>
              <a:rPr lang="tr-TR" sz="2400" b="1" i="0" dirty="0" smtClean="0">
                <a:solidFill>
                  <a:srgbClr val="2B537E"/>
                </a:solidFill>
                <a:effectLst/>
                <a:latin typeface="arial" panose="020B0604020202020204" pitchFamily="34" charset="0"/>
              </a:rPr>
              <a:t>Sayıların Yazılışı</a:t>
            </a:r>
            <a:endParaRPr lang="tr-TR" sz="2400" dirty="0"/>
          </a:p>
        </p:txBody>
      </p:sp>
      <p:sp>
        <p:nvSpPr>
          <p:cNvPr id="4" name="Rectangle 1"/>
          <p:cNvSpPr>
            <a:spLocks noChangeArrowheads="1"/>
          </p:cNvSpPr>
          <p:nvPr/>
        </p:nvSpPr>
        <p:spPr bwMode="auto">
          <a:xfrm>
            <a:off x="1153911" y="1755161"/>
            <a:ext cx="9445402" cy="25853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252413"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252413" algn="just" defTabSz="914400" rtl="0" eaLnBrk="0" fontAlgn="base" latinLnBrk="0" hangingPunct="0">
              <a:lnSpc>
                <a:spcPct val="100000"/>
              </a:lnSpc>
              <a:spcBef>
                <a:spcPct val="0"/>
              </a:spcBef>
              <a:spcAft>
                <a:spcPct val="0"/>
              </a:spcAft>
              <a:buClrTx/>
              <a:buSzTx/>
              <a:buFontTx/>
              <a:buNone/>
              <a:tabLst/>
            </a:pPr>
            <a:r>
              <a:rPr kumimoji="0" lang="tr-TR" altLang="tr-TR" b="1"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2</a:t>
            </a:r>
            <a:r>
              <a:rPr kumimoji="0" lang="tr-TR" altLang="tr-TR" b="1"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 </a:t>
            </a:r>
            <a:r>
              <a:rPr kumimoji="0" lang="tr-TR" altLang="tr-TR"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Birden fazla kelimeden oluşan sayılar ayrı yazılır: </a:t>
            </a:r>
            <a:r>
              <a:rPr kumimoji="0" lang="tr-TR" altLang="tr-TR" b="0" i="1"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iki yüz, üç yüz altmış beş, bin iki yüz elli bir</a:t>
            </a:r>
            <a:r>
              <a:rPr kumimoji="0" lang="tr-TR" altLang="tr-TR"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 vb</a:t>
            </a:r>
            <a:r>
              <a:rPr kumimoji="0" lang="tr-TR" altLang="tr-TR"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a:t>
            </a:r>
          </a:p>
          <a:p>
            <a:pPr marL="0" marR="0" lvl="0" indent="252413" algn="just" defTabSz="914400" rtl="0" eaLnBrk="0" fontAlgn="base" latinLnBrk="0" hangingPunct="0">
              <a:lnSpc>
                <a:spcPct val="100000"/>
              </a:lnSpc>
              <a:spcBef>
                <a:spcPct val="0"/>
              </a:spcBef>
              <a:spcAft>
                <a:spcPct val="0"/>
              </a:spcAft>
              <a:buClrTx/>
              <a:buSzTx/>
              <a:buFontTx/>
              <a:buNone/>
              <a:tabLst/>
            </a:pPr>
            <a:endParaRPr kumimoji="0" lang="tr-TR" altLang="tr-TR" b="0" i="0" u="none" strike="noStrike" cap="none" normalizeH="0" baseline="0" dirty="0" smtClean="0">
              <a:ln>
                <a:noFill/>
              </a:ln>
              <a:solidFill>
                <a:schemeClr val="tx1"/>
              </a:solidFill>
              <a:effectLst/>
            </a:endParaRPr>
          </a:p>
          <a:p>
            <a:pPr marL="0" marR="0" lvl="0" indent="252413" algn="just" defTabSz="914400" rtl="0" eaLnBrk="0" fontAlgn="base" latinLnBrk="0" hangingPunct="0">
              <a:lnSpc>
                <a:spcPct val="100000"/>
              </a:lnSpc>
              <a:spcBef>
                <a:spcPct val="0"/>
              </a:spcBef>
              <a:spcAft>
                <a:spcPct val="0"/>
              </a:spcAft>
              <a:buClrTx/>
              <a:buSzTx/>
              <a:buFontTx/>
              <a:buNone/>
              <a:tabLst/>
            </a:pPr>
            <a:r>
              <a:rPr kumimoji="0" lang="tr-TR" altLang="tr-TR" b="1"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3. </a:t>
            </a:r>
            <a:r>
              <a:rPr kumimoji="0" lang="tr-TR" altLang="tr-TR"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Para ile ilgili işlemlerle</a:t>
            </a:r>
            <a:r>
              <a:rPr kumimoji="0" lang="tr-TR" altLang="tr-TR" b="1"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 </a:t>
            </a:r>
            <a:r>
              <a:rPr kumimoji="0" lang="tr-TR" altLang="tr-TR"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senet, çek vb. ticari belgelerde geçen sayılar bitişik yazılır: </a:t>
            </a:r>
            <a:r>
              <a:rPr kumimoji="0" lang="tr-TR" altLang="tr-TR" b="0" i="1"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650,35 (</a:t>
            </a:r>
            <a:r>
              <a:rPr kumimoji="0" lang="tr-TR" altLang="tr-TR" b="0" i="1" u="none" strike="noStrike" cap="none" normalizeH="0" baseline="0" dirty="0" err="1" smtClean="0">
                <a:ln>
                  <a:noFill/>
                </a:ln>
                <a:solidFill>
                  <a:srgbClr val="585858"/>
                </a:solidFill>
                <a:effectLst/>
                <a:latin typeface="Times New Roman" panose="02020603050405020304" pitchFamily="18" charset="0"/>
                <a:cs typeface="Times New Roman" panose="02020603050405020304" pitchFamily="18" charset="0"/>
              </a:rPr>
              <a:t>altıyüzelliTL,otuzbeşkr</a:t>
            </a:r>
            <a:r>
              <a:rPr kumimoji="0" lang="tr-TR" altLang="tr-TR" b="0" i="1"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a:t>
            </a:r>
          </a:p>
          <a:p>
            <a:pPr marL="0" marR="0" lvl="0" indent="252413" algn="just" defTabSz="914400" rtl="0" eaLnBrk="0" fontAlgn="base" latinLnBrk="0" hangingPunct="0">
              <a:lnSpc>
                <a:spcPct val="100000"/>
              </a:lnSpc>
              <a:spcBef>
                <a:spcPct val="0"/>
              </a:spcBef>
              <a:spcAft>
                <a:spcPct val="0"/>
              </a:spcAft>
              <a:buClrTx/>
              <a:buSzTx/>
              <a:buFontTx/>
              <a:buNone/>
              <a:tabLst/>
            </a:pPr>
            <a:endParaRPr kumimoji="0" lang="tr-TR" altLang="tr-TR" b="0" i="0" u="none" strike="noStrike" cap="none" normalizeH="0" baseline="0" dirty="0" smtClean="0">
              <a:ln>
                <a:noFill/>
              </a:ln>
              <a:solidFill>
                <a:schemeClr val="tx1"/>
              </a:solidFill>
              <a:effectLst/>
            </a:endParaRPr>
          </a:p>
          <a:p>
            <a:pPr marL="0" marR="0" lvl="0" indent="252413" algn="just" defTabSz="914400" rtl="0" eaLnBrk="0" fontAlgn="base" latinLnBrk="0" hangingPunct="0">
              <a:lnSpc>
                <a:spcPct val="100000"/>
              </a:lnSpc>
              <a:spcBef>
                <a:spcPct val="0"/>
              </a:spcBef>
              <a:spcAft>
                <a:spcPct val="0"/>
              </a:spcAft>
              <a:buClrTx/>
              <a:buSzTx/>
              <a:buFontTx/>
              <a:buNone/>
              <a:tabLst/>
            </a:pPr>
            <a:r>
              <a:rPr kumimoji="0" lang="tr-TR" altLang="tr-TR" b="1"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4. </a:t>
            </a:r>
            <a:r>
              <a:rPr kumimoji="0" lang="tr-TR" altLang="tr-TR"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Yüzde ve binde işaretleri yazılırken sayılarla işaret arasında boşluk bırakılmaz: </a:t>
            </a:r>
            <a:r>
              <a:rPr kumimoji="0" lang="tr-TR" altLang="tr-TR" b="0" i="1"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%25, ‰50</a:t>
            </a:r>
            <a:r>
              <a:rPr kumimoji="0" lang="tr-TR" altLang="tr-TR"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vb</a:t>
            </a:r>
            <a:r>
              <a:rPr kumimoji="0" lang="tr-TR" altLang="tr-TR"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a:t>
            </a:r>
          </a:p>
          <a:p>
            <a:pPr marL="0" marR="0" lvl="0" indent="252413" algn="just" defTabSz="914400" rtl="0" eaLnBrk="0" fontAlgn="base" latinLnBrk="0" hangingPunct="0">
              <a:lnSpc>
                <a:spcPct val="100000"/>
              </a:lnSpc>
              <a:spcBef>
                <a:spcPct val="0"/>
              </a:spcBef>
              <a:spcAft>
                <a:spcPct val="0"/>
              </a:spcAft>
              <a:buClrTx/>
              <a:buSzTx/>
              <a:buFontTx/>
              <a:buNone/>
              <a:tabLst/>
            </a:pPr>
            <a:endParaRPr kumimoji="0" lang="tr-TR" altLang="tr-TR" b="0" i="0" u="none" strike="noStrike" cap="none" normalizeH="0" baseline="0" dirty="0" smtClean="0">
              <a:ln>
                <a:noFill/>
              </a:ln>
              <a:solidFill>
                <a:schemeClr val="tx1"/>
              </a:solidFill>
              <a:effectLst/>
            </a:endParaRPr>
          </a:p>
          <a:p>
            <a:pPr marL="0" marR="0" lvl="0" indent="252413" algn="just" defTabSz="914400" rtl="0" eaLnBrk="0" fontAlgn="base" latinLnBrk="0" hangingPunct="0">
              <a:lnSpc>
                <a:spcPct val="100000"/>
              </a:lnSpc>
              <a:spcBef>
                <a:spcPct val="0"/>
              </a:spcBef>
              <a:spcAft>
                <a:spcPct val="0"/>
              </a:spcAft>
              <a:buClrTx/>
              <a:buSzTx/>
              <a:buFontTx/>
              <a:buNone/>
              <a:tabLst/>
            </a:pPr>
            <a:r>
              <a:rPr kumimoji="0" lang="tr-TR" altLang="tr-TR" b="1"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5. </a:t>
            </a:r>
            <a:r>
              <a:rPr kumimoji="0" lang="tr-TR" altLang="tr-TR"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Adları sayılardan oluşan iskambil oyunları bitişik yazılır: </a:t>
            </a:r>
            <a:r>
              <a:rPr kumimoji="0" lang="tr-TR" altLang="tr-TR" b="0" i="1"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altmışaltı, </a:t>
            </a:r>
            <a:r>
              <a:rPr kumimoji="0" lang="tr-TR" altLang="tr-TR" b="0" i="1" u="none" strike="noStrike" cap="none" normalizeH="0" baseline="0" dirty="0" err="1" smtClean="0">
                <a:ln>
                  <a:noFill/>
                </a:ln>
                <a:solidFill>
                  <a:srgbClr val="585858"/>
                </a:solidFill>
                <a:effectLst/>
                <a:latin typeface="Times New Roman" panose="02020603050405020304" pitchFamily="18" charset="0"/>
                <a:cs typeface="Times New Roman" panose="02020603050405020304" pitchFamily="18" charset="0"/>
              </a:rPr>
              <a:t>ellibir</a:t>
            </a:r>
            <a:r>
              <a:rPr kumimoji="0" lang="tr-TR" altLang="tr-TR" b="0" i="1"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 </a:t>
            </a:r>
            <a:r>
              <a:rPr kumimoji="0" lang="tr-TR" altLang="tr-TR" b="0" i="1" u="none" strike="noStrike" cap="none" normalizeH="0" baseline="0" dirty="0" err="1" smtClean="0">
                <a:ln>
                  <a:noFill/>
                </a:ln>
                <a:solidFill>
                  <a:srgbClr val="585858"/>
                </a:solidFill>
                <a:effectLst/>
                <a:latin typeface="Times New Roman" panose="02020603050405020304" pitchFamily="18" charset="0"/>
                <a:cs typeface="Times New Roman" panose="02020603050405020304" pitchFamily="18" charset="0"/>
              </a:rPr>
              <a:t>yirmibir</a:t>
            </a:r>
            <a:r>
              <a:rPr kumimoji="0" lang="tr-TR" altLang="tr-TR"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 vb.</a:t>
            </a:r>
            <a:endParaRPr kumimoji="0" lang="tr-TR" altLang="tr-TR" b="0" i="0" u="none" strike="noStrike" cap="none" normalizeH="0" baseline="0" dirty="0" smtClean="0">
              <a:ln>
                <a:noFill/>
              </a:ln>
              <a:solidFill>
                <a:schemeClr val="tx1"/>
              </a:solidFill>
              <a:effectLst/>
            </a:endParaRPr>
          </a:p>
        </p:txBody>
      </p:sp>
    </p:spTree>
    <p:extLst>
      <p:ext uri="{BB962C8B-B14F-4D97-AF65-F5344CB8AC3E}">
        <p14:creationId xmlns:p14="http://schemas.microsoft.com/office/powerpoint/2010/main" val="2032636723"/>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1109943" y="1251270"/>
            <a:ext cx="2236510" cy="461665"/>
          </a:xfrm>
          <a:prstGeom prst="rect">
            <a:avLst/>
          </a:prstGeom>
        </p:spPr>
        <p:txBody>
          <a:bodyPr wrap="none">
            <a:spAutoFit/>
          </a:bodyPr>
          <a:lstStyle/>
          <a:p>
            <a:r>
              <a:rPr lang="tr-TR" sz="2400" b="1" i="0" dirty="0" smtClean="0">
                <a:solidFill>
                  <a:srgbClr val="2B537E"/>
                </a:solidFill>
                <a:effectLst/>
                <a:latin typeface="arial" panose="020B0604020202020204" pitchFamily="34" charset="0"/>
              </a:rPr>
              <a:t>Ünsüz Uyumu</a:t>
            </a:r>
            <a:endParaRPr lang="tr-TR" sz="2400" dirty="0"/>
          </a:p>
        </p:txBody>
      </p:sp>
      <p:sp>
        <p:nvSpPr>
          <p:cNvPr id="4" name="Dikdörtgen 3"/>
          <p:cNvSpPr/>
          <p:nvPr/>
        </p:nvSpPr>
        <p:spPr>
          <a:xfrm>
            <a:off x="1109944" y="2035557"/>
            <a:ext cx="9734067" cy="923330"/>
          </a:xfrm>
          <a:prstGeom prst="rect">
            <a:avLst/>
          </a:prstGeom>
        </p:spPr>
        <p:txBody>
          <a:bodyPr wrap="square">
            <a:spAutoFit/>
          </a:bodyPr>
          <a:lstStyle/>
          <a:p>
            <a:r>
              <a:rPr lang="tr-TR" b="0" i="0" dirty="0" smtClean="0">
                <a:solidFill>
                  <a:srgbClr val="585858"/>
                </a:solidFill>
                <a:effectLst/>
                <a:latin typeface="times new roman" panose="02020603050405020304" pitchFamily="18" charset="0"/>
              </a:rPr>
              <a:t>Dilimizde sert ünsüzle biten kelimeler sert ünsüzle başlayan ekler alır:</a:t>
            </a:r>
            <a:r>
              <a:rPr lang="tr-TR" b="0" i="1" dirty="0" smtClean="0">
                <a:solidFill>
                  <a:srgbClr val="585858"/>
                </a:solidFill>
                <a:effectLst/>
                <a:latin typeface="times new roman" panose="02020603050405020304" pitchFamily="18" charset="0"/>
              </a:rPr>
              <a:t> aç-</a:t>
            </a:r>
            <a:r>
              <a:rPr lang="tr-TR" b="0" i="1" dirty="0" err="1" smtClean="0">
                <a:solidFill>
                  <a:srgbClr val="585858"/>
                </a:solidFill>
                <a:effectLst/>
                <a:latin typeface="times new roman" panose="02020603050405020304" pitchFamily="18" charset="0"/>
              </a:rPr>
              <a:t>tı</a:t>
            </a:r>
            <a:r>
              <a:rPr lang="tr-TR" b="0" i="1" dirty="0" smtClean="0">
                <a:solidFill>
                  <a:srgbClr val="585858"/>
                </a:solidFill>
                <a:effectLst/>
                <a:latin typeface="times new roman" panose="02020603050405020304" pitchFamily="18" charset="0"/>
              </a:rPr>
              <a:t>, aş-</a:t>
            </a:r>
            <a:r>
              <a:rPr lang="tr-TR" b="0" i="1" dirty="0" err="1" smtClean="0">
                <a:solidFill>
                  <a:srgbClr val="585858"/>
                </a:solidFill>
                <a:effectLst/>
                <a:latin typeface="times new roman" panose="02020603050405020304" pitchFamily="18" charset="0"/>
              </a:rPr>
              <a:t>çı</a:t>
            </a:r>
            <a:r>
              <a:rPr lang="tr-TR" b="0" i="1" dirty="0" smtClean="0">
                <a:solidFill>
                  <a:srgbClr val="585858"/>
                </a:solidFill>
                <a:effectLst/>
                <a:latin typeface="times new roman" panose="02020603050405020304" pitchFamily="18" charset="0"/>
              </a:rPr>
              <a:t>, bak-</a:t>
            </a:r>
            <a:r>
              <a:rPr lang="tr-TR" b="0" i="1" dirty="0" err="1" smtClean="0">
                <a:solidFill>
                  <a:srgbClr val="585858"/>
                </a:solidFill>
                <a:effectLst/>
                <a:latin typeface="times new roman" panose="02020603050405020304" pitchFamily="18" charset="0"/>
              </a:rPr>
              <a:t>tım</a:t>
            </a:r>
            <a:r>
              <a:rPr lang="tr-TR" b="0" i="1" dirty="0" smtClean="0">
                <a:solidFill>
                  <a:srgbClr val="585858"/>
                </a:solidFill>
                <a:effectLst/>
                <a:latin typeface="times new roman" panose="02020603050405020304" pitchFamily="18" charset="0"/>
              </a:rPr>
              <a:t>, bas-</a:t>
            </a:r>
            <a:r>
              <a:rPr lang="tr-TR" b="0" i="1" dirty="0" err="1" smtClean="0">
                <a:solidFill>
                  <a:srgbClr val="585858"/>
                </a:solidFill>
                <a:effectLst/>
                <a:latin typeface="times new roman" panose="02020603050405020304" pitchFamily="18" charset="0"/>
              </a:rPr>
              <a:t>kı</a:t>
            </a:r>
            <a:r>
              <a:rPr lang="tr-TR" b="0" i="1" dirty="0" smtClean="0">
                <a:solidFill>
                  <a:srgbClr val="585858"/>
                </a:solidFill>
                <a:effectLst/>
                <a:latin typeface="times new roman" panose="02020603050405020304" pitchFamily="18" charset="0"/>
              </a:rPr>
              <a:t>, çiçek-ten, düş-</a:t>
            </a:r>
            <a:r>
              <a:rPr lang="tr-TR" b="0" i="1" dirty="0" err="1" smtClean="0">
                <a:solidFill>
                  <a:srgbClr val="585858"/>
                </a:solidFill>
                <a:effectLst/>
                <a:latin typeface="times new roman" panose="02020603050405020304" pitchFamily="18" charset="0"/>
              </a:rPr>
              <a:t>kün</a:t>
            </a:r>
            <a:r>
              <a:rPr lang="tr-TR" b="0" i="1" dirty="0" smtClean="0">
                <a:solidFill>
                  <a:srgbClr val="585858"/>
                </a:solidFill>
                <a:effectLst/>
                <a:latin typeface="times new roman" panose="02020603050405020304" pitchFamily="18" charset="0"/>
              </a:rPr>
              <a:t>, geç-tim, ipek-</a:t>
            </a:r>
            <a:r>
              <a:rPr lang="tr-TR" b="0" i="1" dirty="0" err="1" smtClean="0">
                <a:solidFill>
                  <a:srgbClr val="585858"/>
                </a:solidFill>
                <a:effectLst/>
                <a:latin typeface="times new roman" panose="02020603050405020304" pitchFamily="18" charset="0"/>
              </a:rPr>
              <a:t>çi</a:t>
            </a:r>
            <a:r>
              <a:rPr lang="tr-TR" b="0" i="1" dirty="0" smtClean="0">
                <a:solidFill>
                  <a:srgbClr val="585858"/>
                </a:solidFill>
                <a:effectLst/>
                <a:latin typeface="times new roman" panose="02020603050405020304" pitchFamily="18" charset="0"/>
              </a:rPr>
              <a:t>, seç-kin, seç-ti, süt-</a:t>
            </a:r>
            <a:r>
              <a:rPr lang="tr-TR" b="0" i="1" dirty="0" err="1" smtClean="0">
                <a:solidFill>
                  <a:srgbClr val="585858"/>
                </a:solidFill>
                <a:effectLst/>
                <a:latin typeface="times new roman" panose="02020603050405020304" pitchFamily="18" charset="0"/>
              </a:rPr>
              <a:t>çü</a:t>
            </a:r>
            <a:r>
              <a:rPr lang="tr-TR" b="0" i="0" dirty="0" smtClean="0">
                <a:solidFill>
                  <a:srgbClr val="585858"/>
                </a:solidFill>
                <a:effectLst/>
                <a:latin typeface="times new roman" panose="02020603050405020304" pitchFamily="18" charset="0"/>
              </a:rPr>
              <a:t> vb. Yumuşak ünsüzle biten kelimeler ise yumuşak ünsüzle başlayan ekler alır:</a:t>
            </a:r>
            <a:r>
              <a:rPr lang="tr-TR" b="0" i="1" dirty="0" smtClean="0">
                <a:solidFill>
                  <a:srgbClr val="585858"/>
                </a:solidFill>
                <a:effectLst/>
                <a:latin typeface="times new roman" panose="02020603050405020304" pitchFamily="18" charset="0"/>
              </a:rPr>
              <a:t> al-</a:t>
            </a:r>
            <a:r>
              <a:rPr lang="tr-TR" b="0" i="1" dirty="0" err="1" smtClean="0">
                <a:solidFill>
                  <a:srgbClr val="585858"/>
                </a:solidFill>
                <a:effectLst/>
                <a:latin typeface="times new roman" panose="02020603050405020304" pitchFamily="18" charset="0"/>
              </a:rPr>
              <a:t>dı</a:t>
            </a:r>
            <a:r>
              <a:rPr lang="tr-TR" b="0" i="1" dirty="0" smtClean="0">
                <a:solidFill>
                  <a:srgbClr val="585858"/>
                </a:solidFill>
                <a:effectLst/>
                <a:latin typeface="times new roman" panose="02020603050405020304" pitchFamily="18" charset="0"/>
              </a:rPr>
              <a:t>, an-</a:t>
            </a:r>
            <a:r>
              <a:rPr lang="tr-TR" b="0" i="1" dirty="0" err="1" smtClean="0">
                <a:solidFill>
                  <a:srgbClr val="585858"/>
                </a:solidFill>
                <a:effectLst/>
                <a:latin typeface="times new roman" panose="02020603050405020304" pitchFamily="18" charset="0"/>
              </a:rPr>
              <a:t>dı</a:t>
            </a:r>
            <a:r>
              <a:rPr lang="tr-TR" b="0" i="1" dirty="0" smtClean="0">
                <a:solidFill>
                  <a:srgbClr val="585858"/>
                </a:solidFill>
                <a:effectLst/>
                <a:latin typeface="times new roman" panose="02020603050405020304" pitchFamily="18" charset="0"/>
              </a:rPr>
              <a:t>, bil-</a:t>
            </a:r>
            <a:r>
              <a:rPr lang="tr-TR" b="0" i="1" dirty="0" err="1" smtClean="0">
                <a:solidFill>
                  <a:srgbClr val="585858"/>
                </a:solidFill>
                <a:effectLst/>
                <a:latin typeface="times new roman" panose="02020603050405020304" pitchFamily="18" charset="0"/>
              </a:rPr>
              <a:t>gi</a:t>
            </a:r>
            <a:r>
              <a:rPr lang="tr-TR" b="0" i="1" dirty="0" smtClean="0">
                <a:solidFill>
                  <a:srgbClr val="585858"/>
                </a:solidFill>
                <a:effectLst/>
                <a:latin typeface="times new roman" panose="02020603050405020304" pitchFamily="18" charset="0"/>
              </a:rPr>
              <a:t>, del-</a:t>
            </a:r>
            <a:r>
              <a:rPr lang="tr-TR" b="0" i="1" dirty="0" err="1" smtClean="0">
                <a:solidFill>
                  <a:srgbClr val="585858"/>
                </a:solidFill>
                <a:effectLst/>
                <a:latin typeface="times new roman" panose="02020603050405020304" pitchFamily="18" charset="0"/>
              </a:rPr>
              <a:t>gi</a:t>
            </a:r>
            <a:r>
              <a:rPr lang="tr-TR" b="0" i="1" dirty="0" smtClean="0">
                <a:solidFill>
                  <a:srgbClr val="585858"/>
                </a:solidFill>
                <a:effectLst/>
                <a:latin typeface="times new roman" panose="02020603050405020304" pitchFamily="18" charset="0"/>
              </a:rPr>
              <a:t>, göz-</a:t>
            </a:r>
            <a:r>
              <a:rPr lang="tr-TR" b="0" i="1" dirty="0" err="1" smtClean="0">
                <a:solidFill>
                  <a:srgbClr val="585858"/>
                </a:solidFill>
                <a:effectLst/>
                <a:latin typeface="times new roman" panose="02020603050405020304" pitchFamily="18" charset="0"/>
              </a:rPr>
              <a:t>cü</a:t>
            </a:r>
            <a:r>
              <a:rPr lang="tr-TR" b="0" i="1" dirty="0" smtClean="0">
                <a:solidFill>
                  <a:srgbClr val="585858"/>
                </a:solidFill>
                <a:effectLst/>
                <a:latin typeface="times new roman" panose="02020603050405020304" pitchFamily="18" charset="0"/>
              </a:rPr>
              <a:t>, ver-di, yol-da </a:t>
            </a:r>
            <a:r>
              <a:rPr lang="tr-TR" b="0" i="0" dirty="0" smtClean="0">
                <a:solidFill>
                  <a:srgbClr val="585858"/>
                </a:solidFill>
                <a:effectLst/>
                <a:latin typeface="times new roman" panose="02020603050405020304" pitchFamily="18" charset="0"/>
              </a:rPr>
              <a:t>vb.</a:t>
            </a:r>
            <a:endParaRPr lang="tr-TR" dirty="0"/>
          </a:p>
        </p:txBody>
      </p:sp>
    </p:spTree>
    <p:extLst>
      <p:ext uri="{BB962C8B-B14F-4D97-AF65-F5344CB8AC3E}">
        <p14:creationId xmlns:p14="http://schemas.microsoft.com/office/powerpoint/2010/main" val="553537704"/>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1117956" y="944003"/>
            <a:ext cx="2236510" cy="461665"/>
          </a:xfrm>
          <a:prstGeom prst="rect">
            <a:avLst/>
          </a:prstGeom>
        </p:spPr>
        <p:txBody>
          <a:bodyPr wrap="none">
            <a:spAutoFit/>
          </a:bodyPr>
          <a:lstStyle/>
          <a:p>
            <a:r>
              <a:rPr lang="tr-TR" sz="2400" b="1" i="0" dirty="0" smtClean="0">
                <a:solidFill>
                  <a:srgbClr val="2B537E"/>
                </a:solidFill>
                <a:effectLst/>
                <a:latin typeface="arial" panose="020B0604020202020204" pitchFamily="34" charset="0"/>
              </a:rPr>
              <a:t>Ünlü Düşmesi</a:t>
            </a:r>
            <a:endParaRPr lang="tr-TR" sz="2400" dirty="0"/>
          </a:p>
        </p:txBody>
      </p:sp>
      <p:sp>
        <p:nvSpPr>
          <p:cNvPr id="6" name="Dikdörtgen 5"/>
          <p:cNvSpPr/>
          <p:nvPr/>
        </p:nvSpPr>
        <p:spPr>
          <a:xfrm>
            <a:off x="1117956" y="1606501"/>
            <a:ext cx="9840868" cy="3621504"/>
          </a:xfrm>
          <a:prstGeom prst="rect">
            <a:avLst/>
          </a:prstGeom>
        </p:spPr>
        <p:txBody>
          <a:bodyPr wrap="square">
            <a:spAutoFit/>
          </a:bodyPr>
          <a:lstStyle/>
          <a:p>
            <a:pPr algn="just">
              <a:spcBef>
                <a:spcPts val="400"/>
              </a:spcBef>
            </a:pPr>
            <a:r>
              <a:rPr lang="tr-TR" dirty="0">
                <a:solidFill>
                  <a:srgbClr val="585858"/>
                </a:solidFill>
                <a:latin typeface="times new roman" panose="02020603050405020304" pitchFamily="18" charset="0"/>
              </a:rPr>
              <a:t> </a:t>
            </a:r>
            <a:r>
              <a:rPr lang="tr-TR" dirty="0" smtClean="0">
                <a:solidFill>
                  <a:srgbClr val="585858"/>
                </a:solidFill>
                <a:latin typeface="times new roman" panose="02020603050405020304" pitchFamily="18" charset="0"/>
              </a:rPr>
              <a:t>  </a:t>
            </a:r>
            <a:r>
              <a:rPr lang="tr-TR" b="1" dirty="0" smtClean="0">
                <a:solidFill>
                  <a:srgbClr val="585858"/>
                </a:solidFill>
                <a:latin typeface="times new roman" panose="02020603050405020304" pitchFamily="18" charset="0"/>
              </a:rPr>
              <a:t>1.  </a:t>
            </a:r>
            <a:r>
              <a:rPr lang="tr-TR" b="0" i="0" dirty="0" smtClean="0">
                <a:solidFill>
                  <a:srgbClr val="585858"/>
                </a:solidFill>
                <a:effectLst/>
                <a:latin typeface="times new roman" panose="02020603050405020304" pitchFamily="18" charset="0"/>
              </a:rPr>
              <a:t>İki </a:t>
            </a:r>
            <a:r>
              <a:rPr lang="tr-TR" b="0" i="0" dirty="0" smtClean="0">
                <a:solidFill>
                  <a:srgbClr val="585858"/>
                </a:solidFill>
                <a:effectLst/>
                <a:latin typeface="times new roman" panose="02020603050405020304" pitchFamily="18" charset="0"/>
              </a:rPr>
              <a:t>heceli bazı kelimeler ünlüyle başlayan bir ek aldıklarında ikinci hecelerindeki dar ünlüler düşer: </a:t>
            </a:r>
            <a:r>
              <a:rPr lang="tr-TR" b="0" i="1" dirty="0" smtClean="0">
                <a:solidFill>
                  <a:srgbClr val="585858"/>
                </a:solidFill>
                <a:effectLst/>
                <a:latin typeface="times new roman" panose="02020603050405020304" pitchFamily="18" charset="0"/>
              </a:rPr>
              <a:t>ağız / ağzı, alın / alnı, bağır / bağrım, beniz / benzi, beyin / beynimiz, boyun / boynu, böğür / böğrüm, burun / burnu, geniz / genzi, göğüs / göğsün, gönül / gönlünüz, karın / karnı, oğul / oğlu; çevir- / çevril-, devir- / devril- </a:t>
            </a:r>
            <a:r>
              <a:rPr lang="tr-TR" b="0" i="0" dirty="0" smtClean="0">
                <a:solidFill>
                  <a:srgbClr val="585858"/>
                </a:solidFill>
                <a:effectLst/>
                <a:latin typeface="times new roman" panose="02020603050405020304" pitchFamily="18" charset="0"/>
              </a:rPr>
              <a:t>vb</a:t>
            </a:r>
            <a:r>
              <a:rPr lang="tr-TR" b="0" i="0" dirty="0" smtClean="0">
                <a:solidFill>
                  <a:srgbClr val="585858"/>
                </a:solidFill>
                <a:effectLst/>
                <a:latin typeface="times new roman" panose="02020603050405020304" pitchFamily="18" charset="0"/>
              </a:rPr>
              <a:t>.</a:t>
            </a:r>
          </a:p>
          <a:p>
            <a:pPr algn="just">
              <a:spcBef>
                <a:spcPts val="400"/>
              </a:spcBef>
            </a:pPr>
            <a:endParaRPr lang="tr-TR" b="0" i="0" dirty="0" smtClean="0">
              <a:solidFill>
                <a:srgbClr val="585858"/>
              </a:solidFill>
              <a:effectLst/>
              <a:latin typeface="arial" panose="020B0604020202020204" pitchFamily="34" charset="0"/>
            </a:endParaRPr>
          </a:p>
          <a:p>
            <a:pPr indent="252095" algn="just">
              <a:spcBef>
                <a:spcPts val="400"/>
              </a:spcBef>
            </a:pPr>
            <a:r>
              <a:rPr lang="tr-TR" b="1" i="0" dirty="0" smtClean="0">
                <a:solidFill>
                  <a:srgbClr val="585858"/>
                </a:solidFill>
                <a:effectLst/>
                <a:latin typeface="times new roman" panose="02020603050405020304" pitchFamily="18" charset="0"/>
              </a:rPr>
              <a:t>2. </a:t>
            </a:r>
            <a:r>
              <a:rPr lang="tr-TR" b="0" i="0" dirty="0" smtClean="0">
                <a:solidFill>
                  <a:srgbClr val="585858"/>
                </a:solidFill>
                <a:effectLst/>
                <a:latin typeface="times new roman" panose="02020603050405020304" pitchFamily="18" charset="0"/>
              </a:rPr>
              <a:t>Ünlüyle başlayan ek aldıklarında </a:t>
            </a:r>
            <a:r>
              <a:rPr lang="tr-TR" b="0" i="0" dirty="0" err="1" smtClean="0">
                <a:solidFill>
                  <a:srgbClr val="585858"/>
                </a:solidFill>
                <a:effectLst/>
                <a:latin typeface="times new roman" panose="02020603050405020304" pitchFamily="18" charset="0"/>
              </a:rPr>
              <a:t>vurgusuz</a:t>
            </a:r>
            <a:r>
              <a:rPr lang="tr-TR" b="0" i="0" dirty="0" smtClean="0">
                <a:solidFill>
                  <a:srgbClr val="585858"/>
                </a:solidFill>
                <a:effectLst/>
                <a:latin typeface="times new roman" panose="02020603050405020304" pitchFamily="18" charset="0"/>
              </a:rPr>
              <a:t> orta hecesindeki dar ünlüsü düşen kelimelerle oluşturulan ikilemelerde ikinci kelimenin dar ünlüsü düşmez: </a:t>
            </a:r>
            <a:r>
              <a:rPr lang="tr-TR" b="0" i="1" dirty="0" smtClean="0">
                <a:solidFill>
                  <a:srgbClr val="585858"/>
                </a:solidFill>
                <a:effectLst/>
                <a:latin typeface="times new roman" panose="02020603050405020304" pitchFamily="18" charset="0"/>
              </a:rPr>
              <a:t>ağız ağıza, burun buruna, koyun koyuna (yatmak), omuz omuza,</a:t>
            </a:r>
            <a:r>
              <a:rPr lang="tr-TR" b="0" i="0" dirty="0" smtClean="0">
                <a:solidFill>
                  <a:srgbClr val="585858"/>
                </a:solidFill>
                <a:effectLst/>
                <a:latin typeface="times new roman" panose="02020603050405020304" pitchFamily="18" charset="0"/>
              </a:rPr>
              <a:t> </a:t>
            </a:r>
            <a:r>
              <a:rPr lang="tr-TR" b="0" i="1" dirty="0" smtClean="0">
                <a:solidFill>
                  <a:srgbClr val="585858"/>
                </a:solidFill>
                <a:effectLst/>
                <a:latin typeface="times new roman" panose="02020603050405020304" pitchFamily="18" charset="0"/>
              </a:rPr>
              <a:t>devirden devire, nesilden </a:t>
            </a:r>
            <a:r>
              <a:rPr lang="tr-TR" b="0" i="1" dirty="0" err="1" smtClean="0">
                <a:solidFill>
                  <a:srgbClr val="585858"/>
                </a:solidFill>
                <a:effectLst/>
                <a:latin typeface="times new roman" panose="02020603050405020304" pitchFamily="18" charset="0"/>
              </a:rPr>
              <a:t>nesile</a:t>
            </a:r>
            <a:r>
              <a:rPr lang="tr-TR" b="0" i="1" dirty="0" smtClean="0">
                <a:solidFill>
                  <a:srgbClr val="585858"/>
                </a:solidFill>
                <a:effectLst/>
                <a:latin typeface="times new roman" panose="02020603050405020304" pitchFamily="18" charset="0"/>
              </a:rPr>
              <a:t>, oğuldan oğula, şehirden </a:t>
            </a:r>
            <a:r>
              <a:rPr lang="tr-TR" b="0" i="1" dirty="0" err="1" smtClean="0">
                <a:solidFill>
                  <a:srgbClr val="585858"/>
                </a:solidFill>
                <a:effectLst/>
                <a:latin typeface="times new roman" panose="02020603050405020304" pitchFamily="18" charset="0"/>
              </a:rPr>
              <a:t>şehire</a:t>
            </a:r>
            <a:r>
              <a:rPr lang="tr-TR" b="0" i="0" dirty="0" smtClean="0">
                <a:solidFill>
                  <a:srgbClr val="585858"/>
                </a:solidFill>
                <a:effectLst/>
                <a:latin typeface="times new roman" panose="02020603050405020304" pitchFamily="18" charset="0"/>
              </a:rPr>
              <a:t> vb</a:t>
            </a:r>
            <a:r>
              <a:rPr lang="tr-TR" b="0" i="0" dirty="0" smtClean="0">
                <a:solidFill>
                  <a:srgbClr val="585858"/>
                </a:solidFill>
                <a:effectLst/>
                <a:latin typeface="times new roman" panose="02020603050405020304" pitchFamily="18" charset="0"/>
              </a:rPr>
              <a:t>.</a:t>
            </a:r>
          </a:p>
          <a:p>
            <a:pPr indent="252095" algn="just">
              <a:spcBef>
                <a:spcPts val="400"/>
              </a:spcBef>
            </a:pPr>
            <a:endParaRPr lang="tr-TR" b="0" i="0" dirty="0" smtClean="0">
              <a:solidFill>
                <a:srgbClr val="585858"/>
              </a:solidFill>
              <a:effectLst/>
              <a:latin typeface="arial" panose="020B0604020202020204" pitchFamily="34" charset="0"/>
            </a:endParaRPr>
          </a:p>
          <a:p>
            <a:pPr indent="252095" algn="just">
              <a:spcBef>
                <a:spcPts val="400"/>
              </a:spcBef>
            </a:pPr>
            <a:r>
              <a:rPr lang="tr-TR" b="1" i="0" dirty="0" smtClean="0">
                <a:solidFill>
                  <a:srgbClr val="585858"/>
                </a:solidFill>
                <a:effectLst/>
                <a:latin typeface="times new roman" panose="02020603050405020304" pitchFamily="18" charset="0"/>
              </a:rPr>
              <a:t>3.</a:t>
            </a:r>
            <a:r>
              <a:rPr lang="tr-TR" b="0" i="0" dirty="0" smtClean="0">
                <a:solidFill>
                  <a:srgbClr val="585858"/>
                </a:solidFill>
                <a:effectLst/>
                <a:latin typeface="times new roman" panose="02020603050405020304" pitchFamily="18" charset="0"/>
              </a:rPr>
              <a:t> </a:t>
            </a:r>
            <a:r>
              <a:rPr lang="tr-TR" b="0" i="1" dirty="0" smtClean="0">
                <a:solidFill>
                  <a:srgbClr val="585858"/>
                </a:solidFill>
                <a:effectLst/>
                <a:latin typeface="times new roman" panose="02020603050405020304" pitchFamily="18" charset="0"/>
              </a:rPr>
              <a:t>İçeri, dışarı, ileri, şura, bura, ora, yukarı, aşağı</a:t>
            </a:r>
            <a:r>
              <a:rPr lang="tr-TR" b="0" i="0" dirty="0" smtClean="0">
                <a:solidFill>
                  <a:srgbClr val="585858"/>
                </a:solidFill>
                <a:effectLst/>
                <a:latin typeface="times new roman" panose="02020603050405020304" pitchFamily="18" charset="0"/>
              </a:rPr>
              <a:t> gibi sözler ek aldıklarında sonlarında bulunan ünlüler düşmez: </a:t>
            </a:r>
            <a:r>
              <a:rPr lang="tr-TR" b="0" i="1" dirty="0" smtClean="0">
                <a:solidFill>
                  <a:srgbClr val="585858"/>
                </a:solidFill>
                <a:effectLst/>
                <a:latin typeface="times new roman" panose="02020603050405020304" pitchFamily="18" charset="0"/>
              </a:rPr>
              <a:t>içerde </a:t>
            </a:r>
            <a:r>
              <a:rPr lang="tr-TR" b="0" i="0" dirty="0" smtClean="0">
                <a:solidFill>
                  <a:srgbClr val="585858"/>
                </a:solidFill>
                <a:effectLst/>
                <a:latin typeface="times new roman" panose="02020603050405020304" pitchFamily="18" charset="0"/>
              </a:rPr>
              <a:t>değil</a:t>
            </a:r>
            <a:r>
              <a:rPr lang="tr-TR" b="0" i="1" dirty="0" smtClean="0">
                <a:solidFill>
                  <a:srgbClr val="585858"/>
                </a:solidFill>
                <a:effectLst/>
                <a:latin typeface="times new roman" panose="02020603050405020304" pitchFamily="18" charset="0"/>
              </a:rPr>
              <a:t> içeride, dışardan </a:t>
            </a:r>
            <a:r>
              <a:rPr lang="tr-TR" b="0" i="0" dirty="0" smtClean="0">
                <a:solidFill>
                  <a:srgbClr val="585858"/>
                </a:solidFill>
                <a:effectLst/>
                <a:latin typeface="times new roman" panose="02020603050405020304" pitchFamily="18" charset="0"/>
              </a:rPr>
              <a:t>değil</a:t>
            </a:r>
            <a:r>
              <a:rPr lang="tr-TR" b="0" i="1" dirty="0" smtClean="0">
                <a:solidFill>
                  <a:srgbClr val="585858"/>
                </a:solidFill>
                <a:effectLst/>
                <a:latin typeface="times new roman" panose="02020603050405020304" pitchFamily="18" charset="0"/>
              </a:rPr>
              <a:t> dışarıdan, ilerde </a:t>
            </a:r>
            <a:r>
              <a:rPr lang="tr-TR" b="0" i="0" dirty="0" smtClean="0">
                <a:solidFill>
                  <a:srgbClr val="585858"/>
                </a:solidFill>
                <a:effectLst/>
                <a:latin typeface="times new roman" panose="02020603050405020304" pitchFamily="18" charset="0"/>
              </a:rPr>
              <a:t>değil</a:t>
            </a:r>
            <a:r>
              <a:rPr lang="tr-TR" b="0" i="1" dirty="0" smtClean="0">
                <a:solidFill>
                  <a:srgbClr val="585858"/>
                </a:solidFill>
                <a:effectLst/>
                <a:latin typeface="times new roman" panose="02020603050405020304" pitchFamily="18" charset="0"/>
              </a:rPr>
              <a:t> ileride, </a:t>
            </a:r>
            <a:r>
              <a:rPr lang="tr-TR" b="0" i="1" dirty="0" err="1" smtClean="0">
                <a:solidFill>
                  <a:srgbClr val="585858"/>
                </a:solidFill>
                <a:effectLst/>
                <a:latin typeface="times new roman" panose="02020603050405020304" pitchFamily="18" charset="0"/>
              </a:rPr>
              <a:t>şurda</a:t>
            </a:r>
            <a:r>
              <a:rPr lang="tr-TR" b="0" i="1" dirty="0" smtClean="0">
                <a:solidFill>
                  <a:srgbClr val="585858"/>
                </a:solidFill>
                <a:effectLst/>
                <a:latin typeface="times new roman" panose="02020603050405020304" pitchFamily="18" charset="0"/>
              </a:rPr>
              <a:t> </a:t>
            </a:r>
            <a:r>
              <a:rPr lang="tr-TR" b="0" i="0" dirty="0" smtClean="0">
                <a:solidFill>
                  <a:srgbClr val="585858"/>
                </a:solidFill>
                <a:effectLst/>
                <a:latin typeface="times new roman" panose="02020603050405020304" pitchFamily="18" charset="0"/>
              </a:rPr>
              <a:t>değil</a:t>
            </a:r>
            <a:r>
              <a:rPr lang="tr-TR" b="0" i="1" dirty="0" smtClean="0">
                <a:solidFill>
                  <a:srgbClr val="585858"/>
                </a:solidFill>
                <a:effectLst/>
                <a:latin typeface="times new roman" panose="02020603050405020304" pitchFamily="18" charset="0"/>
              </a:rPr>
              <a:t> şurada, </a:t>
            </a:r>
            <a:r>
              <a:rPr lang="tr-TR" b="0" i="1" dirty="0" err="1" smtClean="0">
                <a:solidFill>
                  <a:srgbClr val="585858"/>
                </a:solidFill>
                <a:effectLst/>
                <a:latin typeface="times new roman" panose="02020603050405020304" pitchFamily="18" charset="0"/>
              </a:rPr>
              <a:t>burda</a:t>
            </a:r>
            <a:r>
              <a:rPr lang="tr-TR" b="0" i="1" dirty="0" smtClean="0">
                <a:solidFill>
                  <a:srgbClr val="585858"/>
                </a:solidFill>
                <a:effectLst/>
                <a:latin typeface="times new roman" panose="02020603050405020304" pitchFamily="18" charset="0"/>
              </a:rPr>
              <a:t> </a:t>
            </a:r>
            <a:r>
              <a:rPr lang="tr-TR" b="0" i="0" dirty="0" smtClean="0">
                <a:solidFill>
                  <a:srgbClr val="585858"/>
                </a:solidFill>
                <a:effectLst/>
                <a:latin typeface="times new roman" panose="02020603050405020304" pitchFamily="18" charset="0"/>
              </a:rPr>
              <a:t>değil</a:t>
            </a:r>
            <a:r>
              <a:rPr lang="tr-TR" b="0" i="1" dirty="0" smtClean="0">
                <a:solidFill>
                  <a:srgbClr val="585858"/>
                </a:solidFill>
                <a:effectLst/>
                <a:latin typeface="times new roman" panose="02020603050405020304" pitchFamily="18" charset="0"/>
              </a:rPr>
              <a:t> burada, orda </a:t>
            </a:r>
            <a:r>
              <a:rPr lang="tr-TR" b="0" i="0" dirty="0" smtClean="0">
                <a:solidFill>
                  <a:srgbClr val="585858"/>
                </a:solidFill>
                <a:effectLst/>
                <a:latin typeface="times new roman" panose="02020603050405020304" pitchFamily="18" charset="0"/>
              </a:rPr>
              <a:t>değil</a:t>
            </a:r>
            <a:r>
              <a:rPr lang="tr-TR" b="0" i="1" dirty="0" smtClean="0">
                <a:solidFill>
                  <a:srgbClr val="585858"/>
                </a:solidFill>
                <a:effectLst/>
                <a:latin typeface="times new roman" panose="02020603050405020304" pitchFamily="18" charset="0"/>
              </a:rPr>
              <a:t> orada, yukarda </a:t>
            </a:r>
            <a:r>
              <a:rPr lang="tr-TR" b="0" i="0" dirty="0" smtClean="0">
                <a:solidFill>
                  <a:srgbClr val="585858"/>
                </a:solidFill>
                <a:effectLst/>
                <a:latin typeface="times new roman" panose="02020603050405020304" pitchFamily="18" charset="0"/>
              </a:rPr>
              <a:t>değil</a:t>
            </a:r>
            <a:r>
              <a:rPr lang="tr-TR" b="0" i="1" dirty="0" smtClean="0">
                <a:solidFill>
                  <a:srgbClr val="585858"/>
                </a:solidFill>
                <a:effectLst/>
                <a:latin typeface="times new roman" panose="02020603050405020304" pitchFamily="18" charset="0"/>
              </a:rPr>
              <a:t> yukarıda, </a:t>
            </a:r>
            <a:r>
              <a:rPr lang="tr-TR" b="0" i="1" dirty="0" err="1" smtClean="0">
                <a:solidFill>
                  <a:srgbClr val="585858"/>
                </a:solidFill>
                <a:effectLst/>
                <a:latin typeface="times new roman" panose="02020603050405020304" pitchFamily="18" charset="0"/>
              </a:rPr>
              <a:t>aşağda</a:t>
            </a:r>
            <a:r>
              <a:rPr lang="tr-TR" b="0" i="1" dirty="0" smtClean="0">
                <a:solidFill>
                  <a:srgbClr val="585858"/>
                </a:solidFill>
                <a:effectLst/>
                <a:latin typeface="times new roman" panose="02020603050405020304" pitchFamily="18" charset="0"/>
              </a:rPr>
              <a:t> </a:t>
            </a:r>
            <a:r>
              <a:rPr lang="tr-TR" b="0" i="0" dirty="0" smtClean="0">
                <a:solidFill>
                  <a:srgbClr val="585858"/>
                </a:solidFill>
                <a:effectLst/>
                <a:latin typeface="times new roman" panose="02020603050405020304" pitchFamily="18" charset="0"/>
              </a:rPr>
              <a:t>değil</a:t>
            </a:r>
            <a:r>
              <a:rPr lang="tr-TR" b="0" i="1" dirty="0" smtClean="0">
                <a:solidFill>
                  <a:srgbClr val="585858"/>
                </a:solidFill>
                <a:effectLst/>
                <a:latin typeface="times new roman" panose="02020603050405020304" pitchFamily="18" charset="0"/>
              </a:rPr>
              <a:t> aşağıda </a:t>
            </a:r>
            <a:r>
              <a:rPr lang="tr-TR" b="0" i="0" dirty="0" smtClean="0">
                <a:solidFill>
                  <a:srgbClr val="585858"/>
                </a:solidFill>
                <a:effectLst/>
                <a:latin typeface="times new roman" panose="02020603050405020304" pitchFamily="18" charset="0"/>
              </a:rPr>
              <a:t>vb.</a:t>
            </a:r>
            <a:endParaRPr lang="tr-TR" b="0" i="0" dirty="0">
              <a:solidFill>
                <a:srgbClr val="585858"/>
              </a:solidFill>
              <a:effectLst/>
              <a:latin typeface="arial" panose="020B0604020202020204" pitchFamily="34" charset="0"/>
            </a:endParaRPr>
          </a:p>
        </p:txBody>
      </p:sp>
    </p:spTree>
    <p:extLst>
      <p:ext uri="{BB962C8B-B14F-4D97-AF65-F5344CB8AC3E}">
        <p14:creationId xmlns:p14="http://schemas.microsoft.com/office/powerpoint/2010/main" val="363445475"/>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900673" y="613201"/>
            <a:ext cx="3021981" cy="461665"/>
          </a:xfrm>
          <a:prstGeom prst="rect">
            <a:avLst/>
          </a:prstGeom>
        </p:spPr>
        <p:txBody>
          <a:bodyPr wrap="none">
            <a:spAutoFit/>
          </a:bodyPr>
          <a:lstStyle/>
          <a:p>
            <a:r>
              <a:rPr lang="tr-TR" sz="2400" b="1" i="0" dirty="0" smtClean="0">
                <a:solidFill>
                  <a:srgbClr val="2B537E"/>
                </a:solidFill>
                <a:effectLst/>
                <a:latin typeface="arial" panose="020B0604020202020204" pitchFamily="34" charset="0"/>
              </a:rPr>
              <a:t>Küçük Ünlü Uyumu</a:t>
            </a:r>
            <a:endParaRPr lang="tr-TR" sz="2400" dirty="0"/>
          </a:p>
        </p:txBody>
      </p:sp>
      <p:sp>
        <p:nvSpPr>
          <p:cNvPr id="6" name="Dikdörtgen 5"/>
          <p:cNvSpPr/>
          <p:nvPr/>
        </p:nvSpPr>
        <p:spPr>
          <a:xfrm>
            <a:off x="900673" y="1074866"/>
            <a:ext cx="10613040" cy="3539430"/>
          </a:xfrm>
          <a:prstGeom prst="rect">
            <a:avLst/>
          </a:prstGeom>
        </p:spPr>
        <p:txBody>
          <a:bodyPr wrap="square">
            <a:spAutoFit/>
          </a:bodyPr>
          <a:lstStyle/>
          <a:p>
            <a:pPr indent="252095" algn="just">
              <a:spcBef>
                <a:spcPts val="400"/>
              </a:spcBef>
            </a:pPr>
            <a:r>
              <a:rPr lang="tr-TR" sz="1700" b="0" i="0" dirty="0" smtClean="0">
                <a:solidFill>
                  <a:srgbClr val="585858"/>
                </a:solidFill>
                <a:effectLst/>
                <a:latin typeface="times new roman" panose="02020603050405020304" pitchFamily="18" charset="0"/>
              </a:rPr>
              <a:t>Bir kelimede düz ünlüden sonra düz </a:t>
            </a:r>
            <a:r>
              <a:rPr lang="tr-TR" sz="1700" b="0" i="1" dirty="0" smtClean="0">
                <a:solidFill>
                  <a:srgbClr val="585858"/>
                </a:solidFill>
                <a:effectLst/>
                <a:latin typeface="times new roman" panose="02020603050405020304" pitchFamily="18" charset="0"/>
              </a:rPr>
              <a:t>(a, e, ı, i)</a:t>
            </a:r>
            <a:r>
              <a:rPr lang="tr-TR" sz="1700" b="0" i="0" dirty="0" smtClean="0">
                <a:solidFill>
                  <a:srgbClr val="585858"/>
                </a:solidFill>
                <a:effectLst/>
                <a:latin typeface="times new roman" panose="02020603050405020304" pitchFamily="18" charset="0"/>
              </a:rPr>
              <a:t>, yuvarlak ünlüden sonra yuvarlak dar </a:t>
            </a:r>
            <a:r>
              <a:rPr lang="tr-TR" sz="1700" b="0" i="1" dirty="0" smtClean="0">
                <a:solidFill>
                  <a:srgbClr val="585858"/>
                </a:solidFill>
                <a:effectLst/>
                <a:latin typeface="times new roman" panose="02020603050405020304" pitchFamily="18" charset="0"/>
              </a:rPr>
              <a:t>(u, ü) </a:t>
            </a:r>
            <a:r>
              <a:rPr lang="tr-TR" sz="1700" b="0" i="0" dirty="0" smtClean="0">
                <a:solidFill>
                  <a:srgbClr val="585858"/>
                </a:solidFill>
                <a:effectLst/>
                <a:latin typeface="times new roman" panose="02020603050405020304" pitchFamily="18" charset="0"/>
              </a:rPr>
              <a:t>veya düz geniş </a:t>
            </a:r>
            <a:r>
              <a:rPr lang="tr-TR" sz="1700" b="0" i="1" dirty="0" smtClean="0">
                <a:solidFill>
                  <a:srgbClr val="585858"/>
                </a:solidFill>
                <a:effectLst/>
                <a:latin typeface="times new roman" panose="02020603050405020304" pitchFamily="18" charset="0"/>
              </a:rPr>
              <a:t>(a, e)</a:t>
            </a:r>
            <a:r>
              <a:rPr lang="tr-TR" sz="1700" b="0" i="0" dirty="0" smtClean="0">
                <a:solidFill>
                  <a:srgbClr val="585858"/>
                </a:solidFill>
                <a:effectLst/>
                <a:latin typeface="times new roman" panose="02020603050405020304" pitchFamily="18" charset="0"/>
              </a:rPr>
              <a:t> ünlüler bulunur:</a:t>
            </a:r>
            <a:r>
              <a:rPr lang="tr-TR" sz="1700" b="0" i="1" dirty="0" smtClean="0">
                <a:solidFill>
                  <a:srgbClr val="585858"/>
                </a:solidFill>
                <a:effectLst/>
                <a:latin typeface="times new roman" panose="02020603050405020304" pitchFamily="18" charset="0"/>
              </a:rPr>
              <a:t> anlaşmalı, bilek, çilek, ısırmak, ılıklaşmak, kayıkçı, seslenmek, yeşil; boyunduruk, börekçi, çocuk, güreşmek, ocakçı, odun, özlemek, sürmek, vurmak, yoklamak, yorgunluk, yumurta, yüreksiz</a:t>
            </a:r>
            <a:r>
              <a:rPr lang="tr-TR" sz="1700" b="0" i="0" dirty="0" smtClean="0">
                <a:solidFill>
                  <a:srgbClr val="585858"/>
                </a:solidFill>
                <a:effectLst/>
                <a:latin typeface="times new roman" panose="02020603050405020304" pitchFamily="18" charset="0"/>
              </a:rPr>
              <a:t> vb.</a:t>
            </a:r>
            <a:endParaRPr lang="tr-TR" sz="1700" b="0" i="0" dirty="0" smtClean="0">
              <a:solidFill>
                <a:srgbClr val="585858"/>
              </a:solidFill>
              <a:effectLst/>
              <a:latin typeface="arial" panose="020B0604020202020204" pitchFamily="34" charset="0"/>
            </a:endParaRPr>
          </a:p>
          <a:p>
            <a:pPr indent="252095" algn="just">
              <a:spcBef>
                <a:spcPts val="400"/>
              </a:spcBef>
            </a:pPr>
            <a:r>
              <a:rPr lang="tr-TR" sz="1700" b="0" i="0" dirty="0" smtClean="0">
                <a:solidFill>
                  <a:srgbClr val="585858"/>
                </a:solidFill>
                <a:effectLst/>
                <a:latin typeface="times new roman" panose="02020603050405020304" pitchFamily="18" charset="0"/>
              </a:rPr>
              <a:t>Küçük ünlü uyumuna aykırı Türkçe kelimeler de vardır: </a:t>
            </a:r>
            <a:r>
              <a:rPr lang="tr-TR" sz="1700" b="0" i="1" dirty="0" smtClean="0">
                <a:solidFill>
                  <a:srgbClr val="585858"/>
                </a:solidFill>
                <a:effectLst/>
                <a:latin typeface="times new roman" panose="02020603050405020304" pitchFamily="18" charset="0"/>
              </a:rPr>
              <a:t>avuç, avurt, çamur, kabuk, kavuk, kavun, kavurmak, kavuşmak, savurmak, yağmur</a:t>
            </a:r>
            <a:r>
              <a:rPr lang="tr-TR" sz="1700" b="0" i="0" dirty="0" smtClean="0">
                <a:solidFill>
                  <a:srgbClr val="585858"/>
                </a:solidFill>
                <a:effectLst/>
                <a:latin typeface="times new roman" panose="02020603050405020304" pitchFamily="18" charset="0"/>
              </a:rPr>
              <a:t> vb.</a:t>
            </a:r>
            <a:endParaRPr lang="tr-TR" sz="1700" b="0" i="0" dirty="0" smtClean="0">
              <a:solidFill>
                <a:srgbClr val="585858"/>
              </a:solidFill>
              <a:effectLst/>
              <a:latin typeface="arial" panose="020B0604020202020204" pitchFamily="34" charset="0"/>
            </a:endParaRPr>
          </a:p>
          <a:p>
            <a:pPr indent="252095" algn="just">
              <a:spcBef>
                <a:spcPts val="400"/>
              </a:spcBef>
            </a:pPr>
            <a:r>
              <a:rPr lang="tr-TR" sz="1700" b="0" i="0" dirty="0" smtClean="0">
                <a:solidFill>
                  <a:srgbClr val="585858"/>
                </a:solidFill>
                <a:effectLst/>
                <a:latin typeface="times new roman" panose="02020603050405020304" pitchFamily="18" charset="0"/>
              </a:rPr>
              <a:t>Küçük ünlü uyumu, alıntı kelimelerde aranmaz: </a:t>
            </a:r>
            <a:r>
              <a:rPr lang="tr-TR" sz="1700" b="0" i="1" dirty="0" smtClean="0">
                <a:solidFill>
                  <a:srgbClr val="585858"/>
                </a:solidFill>
                <a:effectLst/>
                <a:latin typeface="times new roman" panose="02020603050405020304" pitchFamily="18" charset="0"/>
              </a:rPr>
              <a:t>aktör, alkol, bandrol, daktilo, kabul, doktor, muzır, mühim, mümin, müzik, profesör, radyo, vakur</a:t>
            </a:r>
            <a:r>
              <a:rPr lang="tr-TR" sz="1700" b="0" i="0" dirty="0" smtClean="0">
                <a:solidFill>
                  <a:srgbClr val="585858"/>
                </a:solidFill>
                <a:effectLst/>
                <a:latin typeface="times new roman" panose="02020603050405020304" pitchFamily="18" charset="0"/>
              </a:rPr>
              <a:t> vb.</a:t>
            </a:r>
            <a:endParaRPr lang="tr-TR" sz="1700" b="0" i="0" dirty="0" smtClean="0">
              <a:solidFill>
                <a:srgbClr val="585858"/>
              </a:solidFill>
              <a:effectLst/>
              <a:latin typeface="arial" panose="020B0604020202020204" pitchFamily="34" charset="0"/>
            </a:endParaRPr>
          </a:p>
          <a:p>
            <a:pPr indent="252095" algn="just">
              <a:spcBef>
                <a:spcPts val="400"/>
              </a:spcBef>
            </a:pPr>
            <a:r>
              <a:rPr lang="tr-TR" sz="1700" b="0" i="0" dirty="0" smtClean="0">
                <a:solidFill>
                  <a:srgbClr val="585858"/>
                </a:solidFill>
                <a:effectLst/>
                <a:latin typeface="times new roman" panose="02020603050405020304" pitchFamily="18" charset="0"/>
              </a:rPr>
              <a:t>Küçük ünlü uyumuna aykırı bazı kelimelere getirilen ekler, kelimenin son ünlüsüne uyar: </a:t>
            </a:r>
            <a:r>
              <a:rPr lang="tr-TR" sz="1700" b="0" i="1" dirty="0" smtClean="0">
                <a:solidFill>
                  <a:srgbClr val="585858"/>
                </a:solidFill>
                <a:effectLst/>
                <a:latin typeface="times new roman" panose="02020603050405020304" pitchFamily="18" charset="0"/>
              </a:rPr>
              <a:t>kavun-u, konsolos-</a:t>
            </a:r>
            <a:r>
              <a:rPr lang="tr-TR" sz="1700" b="0" i="1" dirty="0" err="1" smtClean="0">
                <a:solidFill>
                  <a:srgbClr val="585858"/>
                </a:solidFill>
                <a:effectLst/>
                <a:latin typeface="times new roman" panose="02020603050405020304" pitchFamily="18" charset="0"/>
              </a:rPr>
              <a:t>luk</a:t>
            </a:r>
            <a:r>
              <a:rPr lang="tr-TR" sz="1700" b="0" i="1" dirty="0" smtClean="0">
                <a:solidFill>
                  <a:srgbClr val="585858"/>
                </a:solidFill>
                <a:effectLst/>
                <a:latin typeface="times new roman" panose="02020603050405020304" pitchFamily="18" charset="0"/>
              </a:rPr>
              <a:t>, muzır-</a:t>
            </a:r>
            <a:r>
              <a:rPr lang="tr-TR" sz="1700" b="0" i="1" dirty="0" err="1" smtClean="0">
                <a:solidFill>
                  <a:srgbClr val="585858"/>
                </a:solidFill>
                <a:effectLst/>
                <a:latin typeface="times new roman" panose="02020603050405020304" pitchFamily="18" charset="0"/>
              </a:rPr>
              <a:t>lık</a:t>
            </a:r>
            <a:r>
              <a:rPr lang="tr-TR" sz="1700" b="0" i="1" dirty="0" smtClean="0">
                <a:solidFill>
                  <a:srgbClr val="585858"/>
                </a:solidFill>
                <a:effectLst/>
                <a:latin typeface="times new roman" panose="02020603050405020304" pitchFamily="18" charset="0"/>
              </a:rPr>
              <a:t>, müzik-</a:t>
            </a:r>
            <a:r>
              <a:rPr lang="tr-TR" sz="1700" b="0" i="1" dirty="0" err="1" smtClean="0">
                <a:solidFill>
                  <a:srgbClr val="585858"/>
                </a:solidFill>
                <a:effectLst/>
                <a:latin typeface="times new roman" panose="02020603050405020304" pitchFamily="18" charset="0"/>
              </a:rPr>
              <a:t>çi</a:t>
            </a:r>
            <a:r>
              <a:rPr lang="tr-TR" sz="1700" b="0" i="1" dirty="0" smtClean="0">
                <a:solidFill>
                  <a:srgbClr val="585858"/>
                </a:solidFill>
                <a:effectLst/>
                <a:latin typeface="times new roman" panose="02020603050405020304" pitchFamily="18" charset="0"/>
              </a:rPr>
              <a:t>, yağmur-</a:t>
            </a:r>
            <a:r>
              <a:rPr lang="tr-TR" sz="1700" b="0" i="1" dirty="0" err="1" smtClean="0">
                <a:solidFill>
                  <a:srgbClr val="585858"/>
                </a:solidFill>
                <a:effectLst/>
                <a:latin typeface="times new roman" panose="02020603050405020304" pitchFamily="18" charset="0"/>
              </a:rPr>
              <a:t>luk</a:t>
            </a:r>
            <a:r>
              <a:rPr lang="tr-TR" sz="1700" b="0" i="0" dirty="0" smtClean="0">
                <a:solidFill>
                  <a:srgbClr val="585858"/>
                </a:solidFill>
                <a:effectLst/>
                <a:latin typeface="times new roman" panose="02020603050405020304" pitchFamily="18" charset="0"/>
              </a:rPr>
              <a:t> vb.</a:t>
            </a:r>
            <a:endParaRPr lang="tr-TR" sz="1700" b="0" i="0" dirty="0" smtClean="0">
              <a:solidFill>
                <a:srgbClr val="585858"/>
              </a:solidFill>
              <a:effectLst/>
              <a:latin typeface="arial" panose="020B0604020202020204" pitchFamily="34" charset="0"/>
            </a:endParaRPr>
          </a:p>
          <a:p>
            <a:pPr algn="just">
              <a:spcBef>
                <a:spcPts val="400"/>
              </a:spcBef>
            </a:pPr>
            <a:r>
              <a:rPr lang="tr-TR" sz="1700" b="0" i="0" dirty="0" smtClean="0">
                <a:solidFill>
                  <a:srgbClr val="585858"/>
                </a:solidFill>
                <a:effectLst/>
                <a:latin typeface="times new roman" panose="02020603050405020304" pitchFamily="18" charset="0"/>
              </a:rPr>
              <a:t>     </a:t>
            </a:r>
            <a:r>
              <a:rPr lang="tr-TR" sz="1700" b="0" i="0" dirty="0" smtClean="0">
                <a:solidFill>
                  <a:srgbClr val="585858"/>
                </a:solidFill>
                <a:effectLst/>
                <a:latin typeface="times new roman" panose="02020603050405020304" pitchFamily="18" charset="0"/>
              </a:rPr>
              <a:t>Bazı </a:t>
            </a:r>
            <a:r>
              <a:rPr lang="tr-TR" sz="1700" b="0" i="0" dirty="0" smtClean="0">
                <a:solidFill>
                  <a:srgbClr val="585858"/>
                </a:solidFill>
                <a:effectLst/>
                <a:latin typeface="times new roman" panose="02020603050405020304" pitchFamily="18" charset="0"/>
              </a:rPr>
              <a:t>alıntı kelimelerde ekler bu uyuma girmez:</a:t>
            </a:r>
            <a:r>
              <a:rPr lang="tr-TR" sz="1700" b="0" i="1" dirty="0" smtClean="0">
                <a:solidFill>
                  <a:srgbClr val="585858"/>
                </a:solidFill>
                <a:effectLst/>
                <a:latin typeface="times new roman" panose="02020603050405020304" pitchFamily="18" charset="0"/>
              </a:rPr>
              <a:t> alkol-</a:t>
            </a:r>
            <a:r>
              <a:rPr lang="tr-TR" sz="1700" b="0" i="1" dirty="0" err="1" smtClean="0">
                <a:solidFill>
                  <a:srgbClr val="585858"/>
                </a:solidFill>
                <a:effectLst/>
                <a:latin typeface="times new roman" panose="02020603050405020304" pitchFamily="18" charset="0"/>
              </a:rPr>
              <a:t>lü</a:t>
            </a:r>
            <a:r>
              <a:rPr lang="tr-TR" sz="1700" b="0" i="1" dirty="0" smtClean="0">
                <a:solidFill>
                  <a:srgbClr val="585858"/>
                </a:solidFill>
                <a:effectLst/>
                <a:latin typeface="times new roman" panose="02020603050405020304" pitchFamily="18" charset="0"/>
              </a:rPr>
              <a:t>, kabul-ü, bandrol-</a:t>
            </a:r>
            <a:r>
              <a:rPr lang="tr-TR" sz="1700" b="0" i="1" dirty="0" err="1" smtClean="0">
                <a:solidFill>
                  <a:srgbClr val="585858"/>
                </a:solidFill>
                <a:effectLst/>
                <a:latin typeface="times new roman" panose="02020603050405020304" pitchFamily="18" charset="0"/>
              </a:rPr>
              <a:t>lü</a:t>
            </a:r>
            <a:r>
              <a:rPr lang="tr-TR" sz="1700" b="0" i="1" dirty="0" smtClean="0">
                <a:solidFill>
                  <a:srgbClr val="585858"/>
                </a:solidFill>
                <a:effectLst/>
                <a:latin typeface="times new roman" panose="02020603050405020304" pitchFamily="18" charset="0"/>
              </a:rPr>
              <a:t>, saat-</a:t>
            </a:r>
            <a:r>
              <a:rPr lang="tr-TR" sz="1700" b="0" i="1" dirty="0" err="1" smtClean="0">
                <a:solidFill>
                  <a:srgbClr val="585858"/>
                </a:solidFill>
                <a:effectLst/>
                <a:latin typeface="times new roman" panose="02020603050405020304" pitchFamily="18" charset="0"/>
              </a:rPr>
              <a:t>lik</a:t>
            </a:r>
            <a:r>
              <a:rPr lang="tr-TR" sz="1700" b="0" i="1" dirty="0" smtClean="0">
                <a:solidFill>
                  <a:srgbClr val="585858"/>
                </a:solidFill>
                <a:effectLst/>
                <a:latin typeface="times new roman" panose="02020603050405020304" pitchFamily="18" charset="0"/>
              </a:rPr>
              <a:t> </a:t>
            </a:r>
            <a:r>
              <a:rPr lang="tr-TR" sz="1700" b="0" i="0" dirty="0" smtClean="0">
                <a:solidFill>
                  <a:srgbClr val="585858"/>
                </a:solidFill>
                <a:effectLst/>
                <a:latin typeface="times new roman" panose="02020603050405020304" pitchFamily="18" charset="0"/>
              </a:rPr>
              <a:t>vb.</a:t>
            </a:r>
            <a:endParaRPr lang="tr-TR" sz="1700" b="0" i="0" dirty="0" smtClean="0">
              <a:solidFill>
                <a:srgbClr val="585858"/>
              </a:solidFill>
              <a:effectLst/>
              <a:latin typeface="arial" panose="020B0604020202020204" pitchFamily="34" charset="0"/>
            </a:endParaRPr>
          </a:p>
          <a:p>
            <a:pPr indent="252095" algn="just">
              <a:spcBef>
                <a:spcPts val="400"/>
              </a:spcBef>
            </a:pPr>
            <a:r>
              <a:rPr lang="tr-TR" sz="1700" b="0" i="1" dirty="0" smtClean="0">
                <a:solidFill>
                  <a:srgbClr val="585858"/>
                </a:solidFill>
                <a:effectLst/>
                <a:latin typeface="times new roman" panose="02020603050405020304" pitchFamily="18" charset="0"/>
              </a:rPr>
              <a:t>-ki </a:t>
            </a:r>
            <a:r>
              <a:rPr lang="tr-TR" sz="1700" b="0" i="0" dirty="0" smtClean="0">
                <a:solidFill>
                  <a:srgbClr val="585858"/>
                </a:solidFill>
                <a:effectLst/>
                <a:latin typeface="times new roman" panose="02020603050405020304" pitchFamily="18" charset="0"/>
              </a:rPr>
              <a:t>aitlik eki yalnızca birkaç örnekte küçük ünlü uyumuna uyar: </a:t>
            </a:r>
            <a:r>
              <a:rPr lang="tr-TR" sz="1700" b="0" i="1" dirty="0" smtClean="0">
                <a:solidFill>
                  <a:srgbClr val="585858"/>
                </a:solidFill>
                <a:effectLst/>
                <a:latin typeface="times new roman" panose="02020603050405020304" pitchFamily="18" charset="0"/>
              </a:rPr>
              <a:t>bugünkü, dünkü, öbürkü</a:t>
            </a:r>
            <a:r>
              <a:rPr lang="tr-TR" sz="1700" b="0" i="0" dirty="0" smtClean="0">
                <a:solidFill>
                  <a:srgbClr val="585858"/>
                </a:solidFill>
                <a:effectLst/>
                <a:latin typeface="times new roman" panose="02020603050405020304" pitchFamily="18" charset="0"/>
              </a:rPr>
              <a:t> vb.</a:t>
            </a:r>
            <a:endParaRPr lang="tr-TR" sz="1700" b="0" i="0" dirty="0" smtClean="0">
              <a:solidFill>
                <a:srgbClr val="585858"/>
              </a:solidFill>
              <a:effectLst/>
              <a:latin typeface="arial" panose="020B0604020202020204" pitchFamily="34" charset="0"/>
            </a:endParaRPr>
          </a:p>
          <a:p>
            <a:pPr algn="just">
              <a:spcBef>
                <a:spcPts val="400"/>
              </a:spcBef>
            </a:pPr>
            <a:r>
              <a:rPr lang="tr-TR" sz="1700" b="0" i="0" dirty="0" smtClean="0">
                <a:solidFill>
                  <a:srgbClr val="585858"/>
                </a:solidFill>
                <a:effectLst/>
                <a:latin typeface="times new roman" panose="02020603050405020304" pitchFamily="18" charset="0"/>
              </a:rPr>
              <a:t>     Büyük ve küçük ünlü uyumuyla ilgili yukarıdaki kurallar aşağıdaki çizelgede de gösterilmiş ve örneklendirilmiştir:</a:t>
            </a:r>
            <a:endParaRPr lang="tr-TR" sz="1700" b="0" i="0" dirty="0">
              <a:solidFill>
                <a:srgbClr val="585858"/>
              </a:solidFill>
              <a:effectLst/>
              <a:latin typeface="arial" panose="020B0604020202020204" pitchFamily="34" charset="0"/>
            </a:endParaRPr>
          </a:p>
        </p:txBody>
      </p:sp>
      <p:graphicFrame>
        <p:nvGraphicFramePr>
          <p:cNvPr id="7" name="Tablo 6"/>
          <p:cNvGraphicFramePr>
            <a:graphicFrameLocks noGrp="1"/>
          </p:cNvGraphicFramePr>
          <p:nvPr>
            <p:extLst>
              <p:ext uri="{D42A27DB-BD31-4B8C-83A1-F6EECF244321}">
                <p14:modId xmlns:p14="http://schemas.microsoft.com/office/powerpoint/2010/main" val="1234686273"/>
              </p:ext>
            </p:extLst>
          </p:nvPr>
        </p:nvGraphicFramePr>
        <p:xfrm>
          <a:off x="3378734" y="4816699"/>
          <a:ext cx="5159957" cy="1713429"/>
        </p:xfrm>
        <a:graphic>
          <a:graphicData uri="http://schemas.openxmlformats.org/drawingml/2006/table">
            <a:tbl>
              <a:tblPr/>
              <a:tblGrid>
                <a:gridCol w="2521100"/>
                <a:gridCol w="2638857"/>
              </a:tblGrid>
              <a:tr h="455658">
                <a:tc>
                  <a:txBody>
                    <a:bodyPr/>
                    <a:lstStyle/>
                    <a:p>
                      <a:pPr algn="just">
                        <a:lnSpc>
                          <a:spcPts val="1200"/>
                        </a:lnSpc>
                        <a:spcBef>
                          <a:spcPts val="400"/>
                        </a:spcBef>
                      </a:pPr>
                      <a:r>
                        <a:rPr lang="pt-BR" sz="1200" dirty="0">
                          <a:effectLst/>
                          <a:latin typeface="times new roman" panose="02020603050405020304" pitchFamily="18" charset="0"/>
                        </a:rPr>
                        <a:t>a → a, ı </a:t>
                      </a:r>
                      <a:r>
                        <a:rPr lang="pt-BR" sz="1200" i="1" dirty="0">
                          <a:effectLst/>
                          <a:latin typeface="times new roman" panose="02020603050405020304" pitchFamily="18" charset="0"/>
                        </a:rPr>
                        <a:t>(takar, alır)</a:t>
                      </a:r>
                      <a:endParaRPr lang="pt-BR" dirty="0">
                        <a:effectLst/>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ts val="1200"/>
                        </a:lnSpc>
                        <a:spcBef>
                          <a:spcPts val="400"/>
                        </a:spcBef>
                      </a:pPr>
                      <a:r>
                        <a:rPr lang="tr-TR" sz="1200">
                          <a:effectLst/>
                          <a:latin typeface="times new roman" panose="02020603050405020304" pitchFamily="18" charset="0"/>
                        </a:rPr>
                        <a:t>o → u, a </a:t>
                      </a:r>
                      <a:r>
                        <a:rPr lang="tr-TR" sz="1200" i="1">
                          <a:effectLst/>
                          <a:latin typeface="times new roman" panose="02020603050405020304" pitchFamily="18" charset="0"/>
                        </a:rPr>
                        <a:t>(omuz, oya)</a:t>
                      </a:r>
                      <a:endParaRPr lang="tr-TR">
                        <a:effectLst/>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419257">
                <a:tc>
                  <a:txBody>
                    <a:bodyPr/>
                    <a:lstStyle/>
                    <a:p>
                      <a:pPr algn="just">
                        <a:lnSpc>
                          <a:spcPts val="1200"/>
                        </a:lnSpc>
                        <a:spcBef>
                          <a:spcPts val="400"/>
                        </a:spcBef>
                      </a:pPr>
                      <a:r>
                        <a:rPr lang="it-IT" sz="1200">
                          <a:effectLst/>
                          <a:latin typeface="times new roman" panose="02020603050405020304" pitchFamily="18" charset="0"/>
                        </a:rPr>
                        <a:t>e → e, i </a:t>
                      </a:r>
                      <a:r>
                        <a:rPr lang="it-IT" sz="1200" i="1">
                          <a:effectLst/>
                          <a:latin typeface="times new roman" panose="02020603050405020304" pitchFamily="18" charset="0"/>
                        </a:rPr>
                        <a:t>(geçer, gelir)</a:t>
                      </a:r>
                      <a:endParaRPr lang="it-IT">
                        <a:effectLst/>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ts val="1200"/>
                        </a:lnSpc>
                        <a:spcBef>
                          <a:spcPts val="400"/>
                        </a:spcBef>
                      </a:pPr>
                      <a:r>
                        <a:rPr lang="tr-TR" sz="1200">
                          <a:effectLst/>
                          <a:latin typeface="times new roman" panose="02020603050405020304" pitchFamily="18" charset="0"/>
                        </a:rPr>
                        <a:t>ö → ü, e </a:t>
                      </a:r>
                      <a:r>
                        <a:rPr lang="tr-TR" sz="1200" i="1">
                          <a:effectLst/>
                          <a:latin typeface="times new roman" panose="02020603050405020304" pitchFamily="18" charset="0"/>
                        </a:rPr>
                        <a:t>(ölçü, ördek)</a:t>
                      </a:r>
                      <a:endParaRPr lang="tr-TR">
                        <a:effectLst/>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419257">
                <a:tc>
                  <a:txBody>
                    <a:bodyPr/>
                    <a:lstStyle/>
                    <a:p>
                      <a:pPr algn="just">
                        <a:lnSpc>
                          <a:spcPts val="1200"/>
                        </a:lnSpc>
                        <a:spcBef>
                          <a:spcPts val="400"/>
                        </a:spcBef>
                      </a:pPr>
                      <a:r>
                        <a:rPr lang="tr-TR" sz="1200">
                          <a:effectLst/>
                          <a:latin typeface="times new roman" panose="02020603050405020304" pitchFamily="18" charset="0"/>
                        </a:rPr>
                        <a:t>ı → ı, a </a:t>
                      </a:r>
                      <a:r>
                        <a:rPr lang="tr-TR" sz="1200" i="1">
                          <a:effectLst/>
                          <a:latin typeface="times new roman" panose="02020603050405020304" pitchFamily="18" charset="0"/>
                        </a:rPr>
                        <a:t>(kılıç, kısa)</a:t>
                      </a:r>
                      <a:endParaRPr lang="tr-TR">
                        <a:effectLst/>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ts val="1200"/>
                        </a:lnSpc>
                        <a:spcBef>
                          <a:spcPts val="400"/>
                        </a:spcBef>
                      </a:pPr>
                      <a:r>
                        <a:rPr lang="pl-PL" sz="1200">
                          <a:effectLst/>
                          <a:latin typeface="times new roman" panose="02020603050405020304" pitchFamily="18" charset="0"/>
                        </a:rPr>
                        <a:t>u → u, a </a:t>
                      </a:r>
                      <a:r>
                        <a:rPr lang="pl-PL" sz="1200" i="1">
                          <a:effectLst/>
                          <a:latin typeface="times new roman" panose="02020603050405020304" pitchFamily="18" charset="0"/>
                        </a:rPr>
                        <a:t>(uzun, ufak)</a:t>
                      </a:r>
                      <a:endParaRPr lang="pl-PL">
                        <a:effectLst/>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419257">
                <a:tc>
                  <a:txBody>
                    <a:bodyPr/>
                    <a:lstStyle/>
                    <a:p>
                      <a:pPr algn="just">
                        <a:lnSpc>
                          <a:spcPts val="1200"/>
                        </a:lnSpc>
                        <a:spcBef>
                          <a:spcPts val="400"/>
                        </a:spcBef>
                      </a:pPr>
                      <a:r>
                        <a:rPr lang="it-IT" sz="1200">
                          <a:effectLst/>
                          <a:latin typeface="times new roman" panose="02020603050405020304" pitchFamily="18" charset="0"/>
                        </a:rPr>
                        <a:t>i → i, e </a:t>
                      </a:r>
                      <a:r>
                        <a:rPr lang="it-IT" sz="1200" i="1">
                          <a:effectLst/>
                          <a:latin typeface="times new roman" panose="02020603050405020304" pitchFamily="18" charset="0"/>
                        </a:rPr>
                        <a:t>(ilik, ince)</a:t>
                      </a:r>
                      <a:endParaRPr lang="it-IT">
                        <a:effectLst/>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ts val="1200"/>
                        </a:lnSpc>
                        <a:spcBef>
                          <a:spcPts val="400"/>
                        </a:spcBef>
                      </a:pPr>
                      <a:r>
                        <a:rPr lang="de-DE" sz="1200" dirty="0">
                          <a:effectLst/>
                          <a:latin typeface="times new roman" panose="02020603050405020304" pitchFamily="18" charset="0"/>
                        </a:rPr>
                        <a:t>ü → ü, e </a:t>
                      </a:r>
                      <a:r>
                        <a:rPr lang="de-DE" sz="1200" i="1" dirty="0">
                          <a:effectLst/>
                          <a:latin typeface="times new roman" panose="02020603050405020304" pitchFamily="18" charset="0"/>
                        </a:rPr>
                        <a:t>(</a:t>
                      </a:r>
                      <a:r>
                        <a:rPr lang="de-DE" sz="1200" i="1" dirty="0" err="1">
                          <a:effectLst/>
                          <a:latin typeface="times new roman" panose="02020603050405020304" pitchFamily="18" charset="0"/>
                        </a:rPr>
                        <a:t>ütü</a:t>
                      </a:r>
                      <a:r>
                        <a:rPr lang="de-DE" sz="1200" i="1" dirty="0">
                          <a:effectLst/>
                          <a:latin typeface="times new roman" panose="02020603050405020304" pitchFamily="18" charset="0"/>
                        </a:rPr>
                        <a:t>, </a:t>
                      </a:r>
                      <a:r>
                        <a:rPr lang="de-DE" sz="1200" i="1" dirty="0" err="1">
                          <a:effectLst/>
                          <a:latin typeface="times new roman" panose="02020603050405020304" pitchFamily="18" charset="0"/>
                        </a:rPr>
                        <a:t>ürkek</a:t>
                      </a:r>
                      <a:r>
                        <a:rPr lang="de-DE" sz="1200" i="1" dirty="0">
                          <a:effectLst/>
                          <a:latin typeface="times new roman" panose="02020603050405020304" pitchFamily="18" charset="0"/>
                        </a:rPr>
                        <a:t>)</a:t>
                      </a:r>
                      <a:endParaRPr lang="de-DE" dirty="0">
                        <a:effectLst/>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bl>
          </a:graphicData>
        </a:graphic>
      </p:graphicFrame>
    </p:spTree>
    <p:extLst>
      <p:ext uri="{BB962C8B-B14F-4D97-AF65-F5344CB8AC3E}">
        <p14:creationId xmlns:p14="http://schemas.microsoft.com/office/powerpoint/2010/main" val="4203597067"/>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964173" y="591809"/>
            <a:ext cx="3021981" cy="461665"/>
          </a:xfrm>
          <a:prstGeom prst="rect">
            <a:avLst/>
          </a:prstGeom>
        </p:spPr>
        <p:txBody>
          <a:bodyPr wrap="none">
            <a:spAutoFit/>
          </a:bodyPr>
          <a:lstStyle/>
          <a:p>
            <a:r>
              <a:rPr lang="tr-TR" sz="2400" b="1" i="0" dirty="0" smtClean="0">
                <a:solidFill>
                  <a:srgbClr val="2B537E"/>
                </a:solidFill>
                <a:effectLst/>
                <a:latin typeface="arial" panose="020B0604020202020204" pitchFamily="34" charset="0"/>
              </a:rPr>
              <a:t>Büyük Ünlü Uyumu</a:t>
            </a:r>
            <a:endParaRPr lang="tr-TR" sz="2400" dirty="0"/>
          </a:p>
        </p:txBody>
      </p:sp>
      <p:sp>
        <p:nvSpPr>
          <p:cNvPr id="4" name="Rectangle 1"/>
          <p:cNvSpPr>
            <a:spLocks noChangeArrowheads="1"/>
          </p:cNvSpPr>
          <p:nvPr/>
        </p:nvSpPr>
        <p:spPr bwMode="auto">
          <a:xfrm>
            <a:off x="964173" y="1159316"/>
            <a:ext cx="10427726" cy="44319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252413"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252413" algn="just" defTabSz="914400" rtl="0" eaLnBrk="0" fontAlgn="base" latinLnBrk="0" hangingPunct="0">
              <a:lnSpc>
                <a:spcPct val="100000"/>
              </a:lnSpc>
              <a:spcBef>
                <a:spcPct val="0"/>
              </a:spcBef>
              <a:spcAft>
                <a:spcPct val="0"/>
              </a:spcAft>
              <a:buClrTx/>
              <a:buSzTx/>
              <a:buFontTx/>
              <a:buNone/>
              <a:tabLst/>
            </a:pPr>
            <a:r>
              <a:rPr kumimoji="0" lang="tr-TR" altLang="tr-TR"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Bir kelimenin birinci hecesinde kalın bir ünlü </a:t>
            </a:r>
            <a:r>
              <a:rPr kumimoji="0" lang="tr-TR" altLang="tr-TR" b="0" i="1"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(a, ı, o, u) </a:t>
            </a:r>
            <a:r>
              <a:rPr kumimoji="0" lang="tr-TR" altLang="tr-TR"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bulunuyorsa diğer hecelerdeki ünlüler de kalın, ince bir ünlü </a:t>
            </a:r>
            <a:r>
              <a:rPr kumimoji="0" lang="tr-TR" altLang="tr-TR" b="0" i="1"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(e, i, ö, ü) </a:t>
            </a:r>
            <a:r>
              <a:rPr kumimoji="0" lang="tr-TR" altLang="tr-TR"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bulunuyorsa diğer hecelerdeki ünlüler de ince olur: </a:t>
            </a:r>
            <a:r>
              <a:rPr kumimoji="0" lang="tr-TR" altLang="tr-TR" b="0" i="1"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adım, ayak, boyunduruk, burun, dalga, dudak, kırlangıç; beşik, bilezik, gelincik, gözlük, üzengi, vergi, yüzük</a:t>
            </a:r>
            <a:r>
              <a:rPr kumimoji="0" lang="tr-TR" altLang="tr-TR"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 vb.</a:t>
            </a:r>
          </a:p>
          <a:p>
            <a:pPr marL="0" marR="0" lvl="0" indent="252413" algn="just" defTabSz="914400" rtl="0" eaLnBrk="0" fontAlgn="base" latinLnBrk="0" hangingPunct="0">
              <a:lnSpc>
                <a:spcPct val="100000"/>
              </a:lnSpc>
              <a:spcBef>
                <a:spcPct val="0"/>
              </a:spcBef>
              <a:spcAft>
                <a:spcPct val="0"/>
              </a:spcAft>
              <a:buClrTx/>
              <a:buSzTx/>
              <a:buFontTx/>
              <a:buNone/>
              <a:tabLst/>
            </a:pPr>
            <a:endParaRPr kumimoji="0" lang="tr-TR" altLang="tr-TR" sz="800" b="0" i="0" u="none" strike="noStrike" cap="none" normalizeH="0" baseline="0" dirty="0" smtClean="0">
              <a:ln>
                <a:noFill/>
              </a:ln>
              <a:solidFill>
                <a:schemeClr val="tx1"/>
              </a:solidFill>
              <a:effectLst/>
            </a:endParaRPr>
          </a:p>
          <a:p>
            <a:pPr marL="0" marR="0" lvl="0" indent="252413" algn="just" defTabSz="914400" rtl="0" eaLnBrk="0" fontAlgn="base" latinLnBrk="0" hangingPunct="0">
              <a:lnSpc>
                <a:spcPct val="100000"/>
              </a:lnSpc>
              <a:spcBef>
                <a:spcPct val="0"/>
              </a:spcBef>
              <a:spcAft>
                <a:spcPct val="0"/>
              </a:spcAft>
              <a:buClrTx/>
              <a:buSzTx/>
              <a:buFontTx/>
              <a:buNone/>
              <a:tabLst/>
            </a:pPr>
            <a:r>
              <a:rPr kumimoji="0" lang="tr-TR" altLang="tr-TR"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Büyük ünlü uyumuna aykırı olan Türkçe kelimeler de var­dır: </a:t>
            </a:r>
            <a:r>
              <a:rPr kumimoji="0" lang="tr-TR" altLang="tr-TR" b="0" i="1"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anne, dahi, elma, hangi, hani, inanmak, kardeş, şişman</a:t>
            </a:r>
            <a:r>
              <a:rPr kumimoji="0" lang="tr-TR" altLang="tr-TR"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 vb.</a:t>
            </a:r>
          </a:p>
          <a:p>
            <a:pPr marL="0" marR="0" lvl="0" indent="252413" algn="just" defTabSz="914400" rtl="0" eaLnBrk="0" fontAlgn="base" latinLnBrk="0" hangingPunct="0">
              <a:lnSpc>
                <a:spcPct val="100000"/>
              </a:lnSpc>
              <a:spcBef>
                <a:spcPct val="0"/>
              </a:spcBef>
              <a:spcAft>
                <a:spcPct val="0"/>
              </a:spcAft>
              <a:buClrTx/>
              <a:buSzTx/>
              <a:buFontTx/>
              <a:buNone/>
              <a:tabLst/>
            </a:pPr>
            <a:endParaRPr kumimoji="0" lang="tr-TR" altLang="tr-TR" sz="800" b="0" i="0" u="none" strike="noStrike" cap="none" normalizeH="0" baseline="0" dirty="0" smtClean="0">
              <a:ln>
                <a:noFill/>
              </a:ln>
              <a:solidFill>
                <a:schemeClr val="tx1"/>
              </a:solidFill>
              <a:effectLst/>
            </a:endParaRPr>
          </a:p>
          <a:p>
            <a:pPr marL="0" marR="0" lvl="0" indent="252413" algn="just" defTabSz="914400" rtl="0" eaLnBrk="0" fontAlgn="base" latinLnBrk="0" hangingPunct="0">
              <a:lnSpc>
                <a:spcPct val="100000"/>
              </a:lnSpc>
              <a:spcBef>
                <a:spcPct val="0"/>
              </a:spcBef>
              <a:spcAft>
                <a:spcPct val="0"/>
              </a:spcAft>
              <a:buClrTx/>
              <a:buSzTx/>
              <a:buFontTx/>
              <a:buNone/>
              <a:tabLst/>
            </a:pPr>
            <a:r>
              <a:rPr kumimoji="0" lang="tr-TR" altLang="tr-TR"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Alıntı kelimelerde büyük ünlü uyumu aranmaz: </a:t>
            </a:r>
            <a:r>
              <a:rPr kumimoji="0" lang="tr-TR" altLang="tr-TR" b="0" i="1"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ahenk, badem, ceylan, çiroz, dükkân, fidan, gazete, hamsi, kestane, limon, model, nişasta, otomatik, pehlivan, selam, tiyatro, viraj, ziyaret</a:t>
            </a:r>
            <a:r>
              <a:rPr kumimoji="0" lang="tr-TR" altLang="tr-TR"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 vb.</a:t>
            </a:r>
          </a:p>
          <a:p>
            <a:pPr marL="0" marR="0" lvl="0" indent="252413" algn="just" defTabSz="914400" rtl="0" eaLnBrk="0" fontAlgn="base" latinLnBrk="0" hangingPunct="0">
              <a:lnSpc>
                <a:spcPct val="100000"/>
              </a:lnSpc>
              <a:spcBef>
                <a:spcPct val="0"/>
              </a:spcBef>
              <a:spcAft>
                <a:spcPct val="0"/>
              </a:spcAft>
              <a:buClrTx/>
              <a:buSzTx/>
              <a:buFontTx/>
              <a:buNone/>
              <a:tabLst/>
            </a:pPr>
            <a:endParaRPr kumimoji="0" lang="tr-TR" altLang="tr-TR" sz="800" b="0" i="0" u="none" strike="noStrike" cap="none" normalizeH="0" baseline="0" dirty="0" smtClean="0">
              <a:ln>
                <a:noFill/>
              </a:ln>
              <a:solidFill>
                <a:schemeClr val="tx1"/>
              </a:solidFill>
              <a:effectLst/>
            </a:endParaRPr>
          </a:p>
          <a:p>
            <a:pPr marL="0" marR="0" lvl="0" indent="252413" algn="just" defTabSz="914400" rtl="0" eaLnBrk="0" fontAlgn="base" latinLnBrk="0" hangingPunct="0">
              <a:lnSpc>
                <a:spcPct val="100000"/>
              </a:lnSpc>
              <a:spcBef>
                <a:spcPct val="0"/>
              </a:spcBef>
              <a:spcAft>
                <a:spcPct val="0"/>
              </a:spcAft>
              <a:buClrTx/>
              <a:buSzTx/>
              <a:buFontTx/>
              <a:buNone/>
              <a:tabLst/>
            </a:pPr>
            <a:r>
              <a:rPr kumimoji="0" lang="tr-TR" altLang="tr-TR"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Bitişik yazılan birleşik kelimelerde büyük ünlü uyumu aranmaz: </a:t>
            </a:r>
            <a:r>
              <a:rPr kumimoji="0" lang="tr-TR" altLang="tr-TR" b="0" i="1"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açıkgöz, bilgisayar, çekyat, hanımeli</a:t>
            </a:r>
            <a:r>
              <a:rPr kumimoji="0" lang="tr-TR" altLang="tr-TR"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 vb.</a:t>
            </a:r>
          </a:p>
          <a:p>
            <a:pPr marL="0" marR="0" lvl="0" indent="252413" algn="just" defTabSz="914400" rtl="0" eaLnBrk="0" fontAlgn="base" latinLnBrk="0" hangingPunct="0">
              <a:lnSpc>
                <a:spcPct val="100000"/>
              </a:lnSpc>
              <a:spcBef>
                <a:spcPct val="0"/>
              </a:spcBef>
              <a:spcAft>
                <a:spcPct val="0"/>
              </a:spcAft>
              <a:buClrTx/>
              <a:buSzTx/>
              <a:buFontTx/>
              <a:buNone/>
              <a:tabLst/>
            </a:pPr>
            <a:endParaRPr kumimoji="0" lang="tr-TR" altLang="tr-TR" sz="800" b="0" i="0" u="none" strike="noStrike" cap="none" normalizeH="0" baseline="0" dirty="0" smtClean="0">
              <a:ln>
                <a:noFill/>
              </a:ln>
              <a:solidFill>
                <a:schemeClr val="tx1"/>
              </a:solidFill>
              <a:effectLst/>
            </a:endParaRPr>
          </a:p>
          <a:p>
            <a:pPr marL="0" marR="0" lvl="0" indent="252413" algn="just" defTabSz="914400" rtl="0" eaLnBrk="0" fontAlgn="base" latinLnBrk="0" hangingPunct="0">
              <a:lnSpc>
                <a:spcPct val="100000"/>
              </a:lnSpc>
              <a:spcBef>
                <a:spcPct val="0"/>
              </a:spcBef>
              <a:spcAft>
                <a:spcPct val="0"/>
              </a:spcAft>
              <a:buClrTx/>
              <a:buSzTx/>
              <a:buFontTx/>
              <a:buNone/>
              <a:tabLst/>
            </a:pPr>
            <a:r>
              <a:rPr kumimoji="0" lang="tr-TR" altLang="tr-TR" b="0" i="1"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a:t>
            </a:r>
            <a:r>
              <a:rPr kumimoji="0" lang="tr-TR" altLang="tr-TR" b="0" i="1" u="none" strike="noStrike" cap="none" normalizeH="0" baseline="0" dirty="0" err="1" smtClean="0">
                <a:ln>
                  <a:noFill/>
                </a:ln>
                <a:solidFill>
                  <a:srgbClr val="585858"/>
                </a:solidFill>
                <a:effectLst/>
                <a:latin typeface="Times New Roman" panose="02020603050405020304" pitchFamily="18" charset="0"/>
                <a:cs typeface="Times New Roman" panose="02020603050405020304" pitchFamily="18" charset="0"/>
              </a:rPr>
              <a:t>gil</a:t>
            </a:r>
            <a:r>
              <a:rPr kumimoji="0" lang="tr-TR" altLang="tr-TR" b="0" i="1"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 -</a:t>
            </a:r>
            <a:r>
              <a:rPr kumimoji="0" lang="tr-TR" altLang="tr-TR" b="0" i="1" u="none" strike="noStrike" cap="none" normalizeH="0" baseline="0" dirty="0" err="1" smtClean="0">
                <a:ln>
                  <a:noFill/>
                </a:ln>
                <a:solidFill>
                  <a:srgbClr val="585858"/>
                </a:solidFill>
                <a:effectLst/>
                <a:latin typeface="Times New Roman" panose="02020603050405020304" pitchFamily="18" charset="0"/>
                <a:cs typeface="Times New Roman" panose="02020603050405020304" pitchFamily="18" charset="0"/>
              </a:rPr>
              <a:t>ken</a:t>
            </a:r>
            <a:r>
              <a:rPr kumimoji="0" lang="tr-TR" altLang="tr-TR" b="0" i="1"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 -leyin, -</a:t>
            </a:r>
            <a:r>
              <a:rPr kumimoji="0" lang="tr-TR" altLang="tr-TR" b="0" i="1" u="none" strike="noStrike" cap="none" normalizeH="0" baseline="0" dirty="0" err="1" smtClean="0">
                <a:ln>
                  <a:noFill/>
                </a:ln>
                <a:solidFill>
                  <a:srgbClr val="585858"/>
                </a:solidFill>
                <a:effectLst/>
                <a:latin typeface="Times New Roman" panose="02020603050405020304" pitchFamily="18" charset="0"/>
                <a:cs typeface="Times New Roman" panose="02020603050405020304" pitchFamily="18" charset="0"/>
              </a:rPr>
              <a:t>mtırak</a:t>
            </a:r>
            <a:r>
              <a:rPr kumimoji="0" lang="tr-TR" altLang="tr-TR" b="0" i="1"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 -yor </a:t>
            </a:r>
            <a:r>
              <a:rPr kumimoji="0" lang="tr-TR" altLang="tr-TR"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ekleri büyük ünlü uyumuna uymaz: </a:t>
            </a:r>
            <a:r>
              <a:rPr kumimoji="0" lang="tr-TR" altLang="tr-TR" b="0" i="1"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akşam-leyin, bakla-­</a:t>
            </a:r>
            <a:r>
              <a:rPr kumimoji="0" lang="tr-TR" altLang="tr-TR" b="0" i="1" u="none" strike="noStrike" cap="none" normalizeH="0" baseline="0" dirty="0" err="1" smtClean="0">
                <a:ln>
                  <a:noFill/>
                </a:ln>
                <a:solidFill>
                  <a:srgbClr val="585858"/>
                </a:solidFill>
                <a:effectLst/>
                <a:latin typeface="Times New Roman" panose="02020603050405020304" pitchFamily="18" charset="0"/>
                <a:cs typeface="Times New Roman" panose="02020603050405020304" pitchFamily="18" charset="0"/>
              </a:rPr>
              <a:t>gil</a:t>
            </a:r>
            <a:r>
              <a:rPr kumimoji="0" lang="tr-TR" altLang="tr-TR" b="0" i="1"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a:t>
            </a:r>
            <a:r>
              <a:rPr kumimoji="0" lang="tr-TR" altLang="tr-TR" b="0" i="1" u="none" strike="noStrike" cap="none" normalizeH="0" baseline="0" dirty="0" err="1" smtClean="0">
                <a:ln>
                  <a:noFill/>
                </a:ln>
                <a:solidFill>
                  <a:srgbClr val="585858"/>
                </a:solidFill>
                <a:effectLst/>
                <a:latin typeface="Times New Roman" panose="02020603050405020304" pitchFamily="18" charset="0"/>
                <a:cs typeface="Times New Roman" panose="02020603050405020304" pitchFamily="18" charset="0"/>
              </a:rPr>
              <a:t>ler</a:t>
            </a:r>
            <a:r>
              <a:rPr kumimoji="0" lang="tr-TR" altLang="tr-TR" b="0" i="1"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 çalışır-</a:t>
            </a:r>
            <a:r>
              <a:rPr kumimoji="0" lang="tr-TR" altLang="tr-TR" b="0" i="1" u="none" strike="noStrike" cap="none" normalizeH="0" baseline="0" dirty="0" err="1" smtClean="0">
                <a:ln>
                  <a:noFill/>
                </a:ln>
                <a:solidFill>
                  <a:srgbClr val="585858"/>
                </a:solidFill>
                <a:effectLst/>
                <a:latin typeface="Times New Roman" panose="02020603050405020304" pitchFamily="18" charset="0"/>
                <a:cs typeface="Times New Roman" panose="02020603050405020304" pitchFamily="18" charset="0"/>
              </a:rPr>
              <a:t>ken</a:t>
            </a:r>
            <a:r>
              <a:rPr kumimoji="0" lang="tr-TR" altLang="tr-TR" b="0" i="1"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 ekşi-</a:t>
            </a:r>
            <a:r>
              <a:rPr kumimoji="0" lang="tr-TR" altLang="tr-TR" b="0" i="1" u="none" strike="noStrike" cap="none" normalizeH="0" baseline="0" dirty="0" err="1" smtClean="0">
                <a:ln>
                  <a:noFill/>
                </a:ln>
                <a:solidFill>
                  <a:srgbClr val="585858"/>
                </a:solidFill>
                <a:effectLst/>
                <a:latin typeface="Times New Roman" panose="02020603050405020304" pitchFamily="18" charset="0"/>
                <a:cs typeface="Times New Roman" panose="02020603050405020304" pitchFamily="18" charset="0"/>
              </a:rPr>
              <a:t>mtırak</a:t>
            </a:r>
            <a:r>
              <a:rPr kumimoji="0" lang="tr-TR" altLang="tr-TR" b="0" i="1"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 yürü-yor</a:t>
            </a:r>
            <a:r>
              <a:rPr kumimoji="0" lang="tr-TR" altLang="tr-TR"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 vb.</a:t>
            </a:r>
          </a:p>
          <a:p>
            <a:pPr marL="0" marR="0" lvl="0" indent="252413" algn="just" defTabSz="914400" rtl="0" eaLnBrk="0" fontAlgn="base" latinLnBrk="0" hangingPunct="0">
              <a:lnSpc>
                <a:spcPct val="100000"/>
              </a:lnSpc>
              <a:spcBef>
                <a:spcPct val="0"/>
              </a:spcBef>
              <a:spcAft>
                <a:spcPct val="0"/>
              </a:spcAft>
              <a:buClrTx/>
              <a:buSzTx/>
              <a:buFontTx/>
              <a:buNone/>
              <a:tabLst/>
            </a:pPr>
            <a:endParaRPr kumimoji="0" lang="tr-TR" altLang="tr-TR" sz="800" b="0" i="0" u="none" strike="noStrike" cap="none" normalizeH="0" baseline="0" dirty="0" smtClean="0">
              <a:ln>
                <a:noFill/>
              </a:ln>
              <a:solidFill>
                <a:schemeClr val="tx1"/>
              </a:solidFill>
              <a:effectLst/>
            </a:endParaRPr>
          </a:p>
          <a:p>
            <a:pPr marL="0" marR="0" lvl="0" indent="252413" algn="just" defTabSz="914400" rtl="0" eaLnBrk="0" fontAlgn="base" latinLnBrk="0" hangingPunct="0">
              <a:lnSpc>
                <a:spcPct val="100000"/>
              </a:lnSpc>
              <a:spcBef>
                <a:spcPct val="0"/>
              </a:spcBef>
              <a:spcAft>
                <a:spcPct val="0"/>
              </a:spcAft>
              <a:buClrTx/>
              <a:buSzTx/>
              <a:buFontTx/>
              <a:buNone/>
              <a:tabLst/>
            </a:pPr>
            <a:r>
              <a:rPr kumimoji="0" lang="tr-TR" altLang="tr-TR" b="0" i="1"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a:t>
            </a:r>
            <a:r>
              <a:rPr kumimoji="0" lang="tr-TR" altLang="tr-TR" b="0" i="1" u="none" strike="noStrike" cap="none" normalizeH="0" baseline="0" dirty="0" err="1" smtClean="0">
                <a:ln>
                  <a:noFill/>
                </a:ln>
                <a:solidFill>
                  <a:srgbClr val="585858"/>
                </a:solidFill>
                <a:effectLst/>
                <a:latin typeface="Times New Roman" panose="02020603050405020304" pitchFamily="18" charset="0"/>
                <a:cs typeface="Times New Roman" panose="02020603050405020304" pitchFamily="18" charset="0"/>
              </a:rPr>
              <a:t>daş</a:t>
            </a:r>
            <a:r>
              <a:rPr kumimoji="0" lang="tr-TR" altLang="tr-TR" b="0" i="1"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 (-taş) </a:t>
            </a:r>
            <a:r>
              <a:rPr kumimoji="0" lang="tr-TR" altLang="tr-TR"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eki bazı kelimelerde büyük ünlü uyumuna uymaz: </a:t>
            </a:r>
            <a:r>
              <a:rPr kumimoji="0" lang="tr-TR" altLang="tr-TR" b="0" i="1"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din-</a:t>
            </a:r>
            <a:r>
              <a:rPr kumimoji="0" lang="tr-TR" altLang="tr-TR" b="0" i="1" u="none" strike="noStrike" cap="none" normalizeH="0" baseline="0" dirty="0" err="1" smtClean="0">
                <a:ln>
                  <a:noFill/>
                </a:ln>
                <a:solidFill>
                  <a:srgbClr val="585858"/>
                </a:solidFill>
                <a:effectLst/>
                <a:latin typeface="Times New Roman" panose="02020603050405020304" pitchFamily="18" charset="0"/>
                <a:cs typeface="Times New Roman" panose="02020603050405020304" pitchFamily="18" charset="0"/>
              </a:rPr>
              <a:t>daş</a:t>
            </a:r>
            <a:r>
              <a:rPr kumimoji="0" lang="tr-TR" altLang="tr-TR" b="0" i="1"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 gönül-</a:t>
            </a:r>
            <a:r>
              <a:rPr kumimoji="0" lang="tr-TR" altLang="tr-TR" b="0" i="1" u="none" strike="noStrike" cap="none" normalizeH="0" baseline="0" dirty="0" err="1" smtClean="0">
                <a:ln>
                  <a:noFill/>
                </a:ln>
                <a:solidFill>
                  <a:srgbClr val="585858"/>
                </a:solidFill>
                <a:effectLst/>
                <a:latin typeface="Times New Roman" panose="02020603050405020304" pitchFamily="18" charset="0"/>
                <a:cs typeface="Times New Roman" panose="02020603050405020304" pitchFamily="18" charset="0"/>
              </a:rPr>
              <a:t>daş</a:t>
            </a:r>
            <a:r>
              <a:rPr kumimoji="0" lang="tr-TR" altLang="tr-TR" b="0" i="1"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 meslek-taş, ülkü-</a:t>
            </a:r>
            <a:r>
              <a:rPr kumimoji="0" lang="tr-TR" altLang="tr-TR" b="0" i="1" u="none" strike="noStrike" cap="none" normalizeH="0" baseline="0" dirty="0" err="1" smtClean="0">
                <a:ln>
                  <a:noFill/>
                </a:ln>
                <a:solidFill>
                  <a:srgbClr val="585858"/>
                </a:solidFill>
                <a:effectLst/>
                <a:latin typeface="Times New Roman" panose="02020603050405020304" pitchFamily="18" charset="0"/>
                <a:cs typeface="Times New Roman" panose="02020603050405020304" pitchFamily="18" charset="0"/>
              </a:rPr>
              <a:t>daş</a:t>
            </a:r>
            <a:r>
              <a:rPr kumimoji="0" lang="tr-TR" altLang="tr-TR"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 vb.</a:t>
            </a:r>
          </a:p>
          <a:p>
            <a:pPr marL="0" marR="0" lvl="0" indent="252413" algn="just" defTabSz="914400" rtl="0" eaLnBrk="0" fontAlgn="base" latinLnBrk="0" hangingPunct="0">
              <a:lnSpc>
                <a:spcPct val="100000"/>
              </a:lnSpc>
              <a:spcBef>
                <a:spcPct val="0"/>
              </a:spcBef>
              <a:spcAft>
                <a:spcPct val="0"/>
              </a:spcAft>
              <a:buClrTx/>
              <a:buSzTx/>
              <a:buFontTx/>
              <a:buNone/>
              <a:tabLst/>
            </a:pPr>
            <a:endParaRPr kumimoji="0" lang="tr-TR" altLang="tr-TR" sz="800" b="0" i="0" u="none" strike="noStrike" cap="none" normalizeH="0" baseline="0" dirty="0" smtClean="0">
              <a:ln>
                <a:noFill/>
              </a:ln>
              <a:solidFill>
                <a:schemeClr val="tx1"/>
              </a:solidFill>
              <a:effectLst/>
            </a:endParaRPr>
          </a:p>
          <a:p>
            <a:pPr marL="0" marR="0" lvl="0" indent="252413" algn="just" defTabSz="914400" rtl="0" eaLnBrk="0" fontAlgn="base" latinLnBrk="0" hangingPunct="0">
              <a:lnSpc>
                <a:spcPct val="100000"/>
              </a:lnSpc>
              <a:spcBef>
                <a:spcPct val="0"/>
              </a:spcBef>
              <a:spcAft>
                <a:spcPct val="0"/>
              </a:spcAft>
              <a:buClrTx/>
              <a:buSzTx/>
              <a:buFontTx/>
              <a:buNone/>
              <a:tabLst/>
            </a:pPr>
            <a:r>
              <a:rPr kumimoji="0" lang="tr-TR" altLang="tr-TR" b="0" i="1"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-ki </a:t>
            </a:r>
            <a:r>
              <a:rPr kumimoji="0" lang="tr-TR" altLang="tr-TR"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aitlik eki büyük ünlü uyumuna uymaz:</a:t>
            </a:r>
            <a:r>
              <a:rPr kumimoji="0" lang="tr-TR" altLang="tr-TR" b="0" i="1"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 akşamki, duvardaki, karşıki, onunki,</a:t>
            </a:r>
            <a:r>
              <a:rPr kumimoji="0" lang="tr-TR" altLang="tr-TR"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 </a:t>
            </a:r>
            <a:r>
              <a:rPr kumimoji="0" lang="tr-TR" altLang="tr-TR" b="0" i="1"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yarınki, yoldaki </a:t>
            </a:r>
            <a:r>
              <a:rPr kumimoji="0" lang="tr-TR" altLang="tr-TR"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vb.</a:t>
            </a:r>
          </a:p>
          <a:p>
            <a:pPr marL="0" marR="0" lvl="0" indent="252413" algn="just" defTabSz="914400" rtl="0" eaLnBrk="0" fontAlgn="base" latinLnBrk="0" hangingPunct="0">
              <a:lnSpc>
                <a:spcPct val="100000"/>
              </a:lnSpc>
              <a:spcBef>
                <a:spcPct val="0"/>
              </a:spcBef>
              <a:spcAft>
                <a:spcPct val="0"/>
              </a:spcAft>
              <a:buClrTx/>
              <a:buSzTx/>
              <a:buFontTx/>
              <a:buNone/>
              <a:tabLst/>
            </a:pPr>
            <a:endParaRPr kumimoji="0" lang="tr-TR" altLang="tr-TR" b="0" i="0" u="none" strike="noStrike" cap="none" normalizeH="0" baseline="0" dirty="0" smtClean="0">
              <a:ln>
                <a:noFill/>
              </a:ln>
              <a:solidFill>
                <a:schemeClr val="tx1"/>
              </a:solidFill>
              <a:effectLst/>
            </a:endParaRPr>
          </a:p>
        </p:txBody>
      </p:sp>
    </p:spTree>
    <p:extLst>
      <p:ext uri="{BB962C8B-B14F-4D97-AF65-F5344CB8AC3E}">
        <p14:creationId xmlns:p14="http://schemas.microsoft.com/office/powerpoint/2010/main" val="3696696018"/>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964173" y="958334"/>
            <a:ext cx="3021981" cy="461665"/>
          </a:xfrm>
          <a:prstGeom prst="rect">
            <a:avLst/>
          </a:prstGeom>
        </p:spPr>
        <p:txBody>
          <a:bodyPr wrap="none">
            <a:spAutoFit/>
          </a:bodyPr>
          <a:lstStyle/>
          <a:p>
            <a:r>
              <a:rPr lang="tr-TR" sz="2400" b="1" i="0" dirty="0" smtClean="0">
                <a:solidFill>
                  <a:srgbClr val="2B537E"/>
                </a:solidFill>
                <a:effectLst/>
                <a:latin typeface="arial" panose="020B0604020202020204" pitchFamily="34" charset="0"/>
              </a:rPr>
              <a:t>Büyük Ünlü Uyumu</a:t>
            </a:r>
            <a:endParaRPr lang="tr-TR" sz="2400" dirty="0"/>
          </a:p>
        </p:txBody>
      </p:sp>
      <p:sp>
        <p:nvSpPr>
          <p:cNvPr id="4" name="Rectangle 1"/>
          <p:cNvSpPr>
            <a:spLocks noChangeArrowheads="1"/>
          </p:cNvSpPr>
          <p:nvPr/>
        </p:nvSpPr>
        <p:spPr bwMode="auto">
          <a:xfrm>
            <a:off x="964173" y="1622177"/>
            <a:ext cx="10201810" cy="28623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252413"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252413" algn="just" defTabSz="914400" rtl="0" eaLnBrk="0" fontAlgn="base" latinLnBrk="0" hangingPunct="0">
              <a:lnSpc>
                <a:spcPct val="100000"/>
              </a:lnSpc>
              <a:spcBef>
                <a:spcPct val="0"/>
              </a:spcBef>
              <a:spcAft>
                <a:spcPct val="0"/>
              </a:spcAft>
              <a:buClrTx/>
              <a:buSzTx/>
              <a:buFontTx/>
              <a:buNone/>
              <a:tabLst/>
            </a:pPr>
            <a:endParaRPr kumimoji="0" lang="tr-TR" altLang="tr-TR" b="0" i="0" u="none" strike="noStrike" cap="none" normalizeH="0" baseline="0" dirty="0" smtClean="0">
              <a:ln>
                <a:noFill/>
              </a:ln>
              <a:solidFill>
                <a:schemeClr val="tx1"/>
              </a:solidFill>
              <a:effectLst/>
            </a:endParaRPr>
          </a:p>
          <a:p>
            <a:pPr marL="0" marR="0" lvl="0" indent="252413" algn="just" defTabSz="914400" rtl="0" eaLnBrk="0" fontAlgn="base" latinLnBrk="0" hangingPunct="0">
              <a:lnSpc>
                <a:spcPct val="100000"/>
              </a:lnSpc>
              <a:spcBef>
                <a:spcPct val="0"/>
              </a:spcBef>
              <a:spcAft>
                <a:spcPct val="0"/>
              </a:spcAft>
              <a:buClrTx/>
              <a:buSzTx/>
              <a:buFontTx/>
              <a:buNone/>
              <a:tabLst/>
            </a:pPr>
            <a:r>
              <a:rPr kumimoji="0" lang="tr-TR" altLang="tr-TR"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Büyük ünlü uyumuna girmeyen kelimelere gelen ekler, kalınlık incelik bakımından son hecenin ünlüsüne uyar: </a:t>
            </a:r>
            <a:r>
              <a:rPr kumimoji="0" lang="tr-TR" altLang="tr-TR" b="0" i="1"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adalet-li, anne-si, kardeş-</a:t>
            </a:r>
            <a:r>
              <a:rPr kumimoji="0" lang="tr-TR" altLang="tr-TR" b="0" i="1" u="none" strike="noStrike" cap="none" normalizeH="0" baseline="0" dirty="0" err="1" smtClean="0">
                <a:ln>
                  <a:noFill/>
                </a:ln>
                <a:solidFill>
                  <a:srgbClr val="585858"/>
                </a:solidFill>
                <a:effectLst/>
                <a:latin typeface="Times New Roman" panose="02020603050405020304" pitchFamily="18" charset="0"/>
                <a:cs typeface="Times New Roman" panose="02020603050405020304" pitchFamily="18" charset="0"/>
              </a:rPr>
              <a:t>lik</a:t>
            </a:r>
            <a:r>
              <a:rPr kumimoji="0" lang="tr-TR" altLang="tr-TR" b="0" i="1"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 meslektaş-</a:t>
            </a:r>
            <a:r>
              <a:rPr kumimoji="0" lang="tr-TR" altLang="tr-TR" b="0" i="1" u="none" strike="noStrike" cap="none" normalizeH="0" baseline="0" dirty="0" err="1" smtClean="0">
                <a:ln>
                  <a:noFill/>
                </a:ln>
                <a:solidFill>
                  <a:srgbClr val="585858"/>
                </a:solidFill>
                <a:effectLst/>
                <a:latin typeface="Times New Roman" panose="02020603050405020304" pitchFamily="18" charset="0"/>
                <a:cs typeface="Times New Roman" panose="02020603050405020304" pitchFamily="18" charset="0"/>
              </a:rPr>
              <a:t>ımız</a:t>
            </a:r>
            <a:r>
              <a:rPr kumimoji="0" lang="tr-TR" altLang="tr-TR" b="0" i="1"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 şişman-</a:t>
            </a:r>
            <a:r>
              <a:rPr kumimoji="0" lang="tr-TR" altLang="tr-TR" b="0" i="1" u="none" strike="noStrike" cap="none" normalizeH="0" baseline="0" dirty="0" err="1" smtClean="0">
                <a:ln>
                  <a:noFill/>
                </a:ln>
                <a:solidFill>
                  <a:srgbClr val="585858"/>
                </a:solidFill>
                <a:effectLst/>
                <a:latin typeface="Times New Roman" panose="02020603050405020304" pitchFamily="18" charset="0"/>
                <a:cs typeface="Times New Roman" panose="02020603050405020304" pitchFamily="18" charset="0"/>
              </a:rPr>
              <a:t>lık</a:t>
            </a:r>
            <a:r>
              <a:rPr kumimoji="0" lang="tr-TR" altLang="tr-TR"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 vb.</a:t>
            </a:r>
          </a:p>
          <a:p>
            <a:pPr marL="0" marR="0" lvl="0" indent="252413" algn="just" defTabSz="914400" rtl="0" eaLnBrk="0" fontAlgn="base" latinLnBrk="0" hangingPunct="0">
              <a:lnSpc>
                <a:spcPct val="100000"/>
              </a:lnSpc>
              <a:spcBef>
                <a:spcPct val="0"/>
              </a:spcBef>
              <a:spcAft>
                <a:spcPct val="0"/>
              </a:spcAft>
              <a:buClrTx/>
              <a:buSzTx/>
              <a:buFontTx/>
              <a:buNone/>
              <a:tabLst/>
            </a:pPr>
            <a:endParaRPr kumimoji="0" lang="tr-TR" altLang="tr-TR" b="0" i="0" u="none" strike="noStrike" cap="none" normalizeH="0" baseline="0" dirty="0" smtClean="0">
              <a:ln>
                <a:noFill/>
              </a:ln>
              <a:solidFill>
                <a:schemeClr val="tx1"/>
              </a:solidFill>
              <a:effectLst/>
            </a:endParaRPr>
          </a:p>
          <a:p>
            <a:pPr marL="0" marR="0" lvl="0" indent="252413" algn="just" defTabSz="914400" rtl="0" eaLnBrk="0" fontAlgn="base" latinLnBrk="0" hangingPunct="0">
              <a:lnSpc>
                <a:spcPct val="100000"/>
              </a:lnSpc>
              <a:spcBef>
                <a:spcPct val="0"/>
              </a:spcBef>
              <a:spcAft>
                <a:spcPct val="0"/>
              </a:spcAft>
              <a:buClrTx/>
              <a:buSzTx/>
              <a:buFontTx/>
              <a:buNone/>
              <a:tabLst/>
            </a:pPr>
            <a:r>
              <a:rPr kumimoji="0" lang="tr-TR" altLang="tr-TR"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Bazı alıntı kelimelerde ekler bu uyuma girmez:</a:t>
            </a:r>
            <a:r>
              <a:rPr kumimoji="0" lang="tr-TR" altLang="tr-TR" b="0" i="1"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 idrak-i, meçhul-e, mentol-de, sembol-</a:t>
            </a:r>
            <a:r>
              <a:rPr kumimoji="0" lang="tr-TR" altLang="tr-TR" b="0" i="1" u="none" strike="noStrike" cap="none" normalizeH="0" baseline="0" dirty="0" err="1" smtClean="0">
                <a:ln>
                  <a:noFill/>
                </a:ln>
                <a:solidFill>
                  <a:srgbClr val="585858"/>
                </a:solidFill>
                <a:effectLst/>
                <a:latin typeface="Times New Roman" panose="02020603050405020304" pitchFamily="18" charset="0"/>
                <a:cs typeface="Times New Roman" panose="02020603050405020304" pitchFamily="18" charset="0"/>
              </a:rPr>
              <a:t>ler</a:t>
            </a:r>
            <a:r>
              <a:rPr kumimoji="0" lang="tr-TR" altLang="tr-TR" b="0" i="1"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 </a:t>
            </a:r>
            <a:r>
              <a:rPr kumimoji="0" lang="tr-TR" altLang="tr-TR"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vb.</a:t>
            </a:r>
          </a:p>
          <a:p>
            <a:pPr marL="0" marR="0" lvl="0" indent="252413" algn="just" defTabSz="914400" rtl="0" eaLnBrk="0" fontAlgn="base" latinLnBrk="0" hangingPunct="0">
              <a:lnSpc>
                <a:spcPct val="100000"/>
              </a:lnSpc>
              <a:spcBef>
                <a:spcPct val="0"/>
              </a:spcBef>
              <a:spcAft>
                <a:spcPct val="0"/>
              </a:spcAft>
              <a:buClrTx/>
              <a:buSzTx/>
              <a:buFontTx/>
              <a:buNone/>
              <a:tabLst/>
            </a:pPr>
            <a:endParaRPr kumimoji="0" lang="tr-TR" altLang="tr-TR" b="0" i="0" u="none" strike="noStrike" cap="none" normalizeH="0" baseline="0" dirty="0" smtClean="0">
              <a:ln>
                <a:noFill/>
              </a:ln>
              <a:solidFill>
                <a:schemeClr val="tx1"/>
              </a:solidFill>
              <a:effectLst/>
            </a:endParaRPr>
          </a:p>
          <a:p>
            <a:pPr marL="0" marR="0" lvl="0" indent="252413" algn="just" defTabSz="914400" rtl="0" eaLnBrk="0" fontAlgn="base" latinLnBrk="0" hangingPunct="0">
              <a:lnSpc>
                <a:spcPct val="100000"/>
              </a:lnSpc>
              <a:spcBef>
                <a:spcPct val="0"/>
              </a:spcBef>
              <a:spcAft>
                <a:spcPct val="0"/>
              </a:spcAft>
              <a:buClrTx/>
              <a:buSzTx/>
              <a:buFontTx/>
              <a:buNone/>
              <a:tabLst/>
            </a:pPr>
            <a:r>
              <a:rPr kumimoji="0" lang="tr-TR" altLang="tr-TR"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Son ünlüleri kalın sıradan olmasına karşın son sesleri ince söylenen bazı alıntı kelimeler ince ünlülü ekler alır: </a:t>
            </a:r>
            <a:r>
              <a:rPr kumimoji="0" lang="tr-TR" altLang="tr-TR" b="0" i="1"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alkol / alkolü, hakikat / hakikati, helal / helalimiz, idrak / idrakimiz, kabul / kabulü, kontrol / kontrolü, protokol / protokole, saat / saate, sadakat / sa­dakati, santral / </a:t>
            </a:r>
            <a:r>
              <a:rPr kumimoji="0" lang="tr-TR" altLang="tr-TR" b="0" i="1" u="none" strike="noStrike" cap="none" normalizeH="0" baseline="0" dirty="0" err="1" smtClean="0">
                <a:ln>
                  <a:noFill/>
                </a:ln>
                <a:solidFill>
                  <a:srgbClr val="585858"/>
                </a:solidFill>
                <a:effectLst/>
                <a:latin typeface="Times New Roman" panose="02020603050405020304" pitchFamily="18" charset="0"/>
                <a:cs typeface="Times New Roman" panose="02020603050405020304" pitchFamily="18" charset="0"/>
              </a:rPr>
              <a:t>santraller</a:t>
            </a:r>
            <a:r>
              <a:rPr kumimoji="0" lang="tr-TR" altLang="tr-TR" b="0" i="0" u="none" strike="noStrike" cap="none" normalizeH="0" baseline="0" dirty="0" err="1" smtClean="0">
                <a:ln>
                  <a:noFill/>
                </a:ln>
                <a:solidFill>
                  <a:srgbClr val="585858"/>
                </a:solidFill>
                <a:effectLst/>
                <a:latin typeface="Times New Roman" panose="02020603050405020304" pitchFamily="18" charset="0"/>
                <a:cs typeface="Times New Roman" panose="02020603050405020304" pitchFamily="18" charset="0"/>
              </a:rPr>
              <a:t>vb</a:t>
            </a:r>
            <a:r>
              <a:rPr kumimoji="0" lang="tr-TR" altLang="tr-TR"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a:t>
            </a:r>
          </a:p>
          <a:p>
            <a:pPr marL="0" marR="0" lvl="0" indent="252413" algn="just" defTabSz="914400" rtl="0" eaLnBrk="0" fontAlgn="base" latinLnBrk="0" hangingPunct="0">
              <a:lnSpc>
                <a:spcPct val="100000"/>
              </a:lnSpc>
              <a:spcBef>
                <a:spcPct val="0"/>
              </a:spcBef>
              <a:spcAft>
                <a:spcPct val="0"/>
              </a:spcAft>
              <a:buClrTx/>
              <a:buSzTx/>
              <a:buFontTx/>
              <a:buNone/>
              <a:tabLst/>
            </a:pPr>
            <a:endParaRPr kumimoji="0" lang="tr-TR" altLang="tr-TR" b="0" i="0" u="none" strike="noStrike" cap="none" normalizeH="0" baseline="0" dirty="0" smtClean="0">
              <a:ln>
                <a:noFill/>
              </a:ln>
              <a:solidFill>
                <a:schemeClr val="tx1"/>
              </a:solidFill>
              <a:effectLst/>
            </a:endParaRPr>
          </a:p>
        </p:txBody>
      </p:sp>
    </p:spTree>
    <p:extLst>
      <p:ext uri="{BB962C8B-B14F-4D97-AF65-F5344CB8AC3E}">
        <p14:creationId xmlns:p14="http://schemas.microsoft.com/office/powerpoint/2010/main" val="2600873973"/>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1258009" y="1034534"/>
            <a:ext cx="2545890" cy="461665"/>
          </a:xfrm>
          <a:prstGeom prst="rect">
            <a:avLst/>
          </a:prstGeom>
        </p:spPr>
        <p:txBody>
          <a:bodyPr wrap="none">
            <a:spAutoFit/>
          </a:bodyPr>
          <a:lstStyle/>
          <a:p>
            <a:r>
              <a:rPr lang="tr-TR" sz="2400" b="1" i="0" dirty="0" smtClean="0">
                <a:solidFill>
                  <a:srgbClr val="2B537E"/>
                </a:solidFill>
                <a:effectLst/>
                <a:latin typeface="arial" panose="020B0604020202020204" pitchFamily="34" charset="0"/>
              </a:rPr>
              <a:t>Düzeltme İşareti</a:t>
            </a:r>
            <a:endParaRPr lang="tr-TR" sz="2400" dirty="0"/>
          </a:p>
        </p:txBody>
      </p:sp>
      <p:sp>
        <p:nvSpPr>
          <p:cNvPr id="4" name="Rectangle 1"/>
          <p:cNvSpPr>
            <a:spLocks noChangeArrowheads="1"/>
          </p:cNvSpPr>
          <p:nvPr/>
        </p:nvSpPr>
        <p:spPr bwMode="auto">
          <a:xfrm>
            <a:off x="1258007" y="1711225"/>
            <a:ext cx="9016291" cy="3416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252413"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252413" algn="just" defTabSz="914400" rtl="0" eaLnBrk="0" fontAlgn="base" latinLnBrk="0" hangingPunct="0">
              <a:lnSpc>
                <a:spcPct val="100000"/>
              </a:lnSpc>
              <a:spcBef>
                <a:spcPct val="0"/>
              </a:spcBef>
              <a:spcAft>
                <a:spcPct val="0"/>
              </a:spcAft>
              <a:buClrTx/>
              <a:buSzTx/>
              <a:buFontTx/>
              <a:buNone/>
              <a:tabLst/>
            </a:pPr>
            <a:r>
              <a:rPr kumimoji="0" lang="tr-TR" altLang="tr-TR"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Düzeltme işaretinin kullanılacağı yerler aşağıda gösterilmiştir:</a:t>
            </a:r>
          </a:p>
          <a:p>
            <a:pPr marL="0" marR="0" lvl="0" indent="252413" algn="just" defTabSz="914400" rtl="0" eaLnBrk="0" fontAlgn="base" latinLnBrk="0" hangingPunct="0">
              <a:lnSpc>
                <a:spcPct val="100000"/>
              </a:lnSpc>
              <a:spcBef>
                <a:spcPct val="0"/>
              </a:spcBef>
              <a:spcAft>
                <a:spcPct val="0"/>
              </a:spcAft>
              <a:buClrTx/>
              <a:buSzTx/>
              <a:buFontTx/>
              <a:buNone/>
              <a:tabLst/>
            </a:pPr>
            <a:endParaRPr kumimoji="0" lang="tr-TR" altLang="tr-TR" b="0" i="0" u="none" strike="noStrike" cap="none" normalizeH="0" baseline="0" dirty="0" smtClean="0">
              <a:ln>
                <a:noFill/>
              </a:ln>
              <a:solidFill>
                <a:schemeClr val="tx1"/>
              </a:solidFill>
              <a:effectLst/>
            </a:endParaRPr>
          </a:p>
          <a:p>
            <a:pPr marL="0" marR="0" lvl="0" indent="252413" algn="just" defTabSz="914400" rtl="0" eaLnBrk="0" fontAlgn="base" latinLnBrk="0" hangingPunct="0">
              <a:lnSpc>
                <a:spcPct val="100000"/>
              </a:lnSpc>
              <a:spcBef>
                <a:spcPct val="0"/>
              </a:spcBef>
              <a:spcAft>
                <a:spcPct val="0"/>
              </a:spcAft>
              <a:buClrTx/>
              <a:buSzTx/>
              <a:buFontTx/>
              <a:buNone/>
              <a:tabLst/>
            </a:pPr>
            <a:r>
              <a:rPr kumimoji="0" lang="tr-TR" altLang="tr-TR" b="1"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1. </a:t>
            </a:r>
            <a:r>
              <a:rPr kumimoji="0" lang="tr-TR" altLang="tr-TR"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Yazılışları bir, anlamları ve söylenişleri ayrı olan kelimeleri ayırt etmek için okunuşları uzun olan ünlülerin üzerine ko­nur: </a:t>
            </a:r>
            <a:r>
              <a:rPr kumimoji="0" lang="tr-TR" altLang="tr-TR" b="0" i="1"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adem</a:t>
            </a:r>
            <a:r>
              <a:rPr kumimoji="0" lang="tr-TR" altLang="tr-TR"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 (yokluk), </a:t>
            </a:r>
            <a:r>
              <a:rPr kumimoji="0" lang="tr-TR" altLang="tr-TR" b="0" i="1"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âdem</a:t>
            </a:r>
            <a:r>
              <a:rPr kumimoji="0" lang="tr-TR" altLang="tr-TR"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 (insan); </a:t>
            </a:r>
            <a:r>
              <a:rPr kumimoji="0" lang="tr-TR" altLang="tr-TR" b="0" i="1"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adet</a:t>
            </a:r>
            <a:r>
              <a:rPr kumimoji="0" lang="tr-TR" altLang="tr-TR"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 (sayı), </a:t>
            </a:r>
            <a:r>
              <a:rPr kumimoji="0" lang="tr-TR" altLang="tr-TR" b="0" i="1"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âdet</a:t>
            </a:r>
            <a:r>
              <a:rPr kumimoji="0" lang="tr-TR" altLang="tr-TR"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 (gelenek, alışkanlık); </a:t>
            </a:r>
            <a:r>
              <a:rPr kumimoji="0" lang="tr-TR" altLang="tr-TR" b="0" i="1"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alem</a:t>
            </a:r>
            <a:r>
              <a:rPr kumimoji="0" lang="tr-TR" altLang="tr-TR"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 (bayrak), </a:t>
            </a:r>
            <a:r>
              <a:rPr kumimoji="0" lang="tr-TR" altLang="tr-TR" b="0" i="1"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âlem</a:t>
            </a:r>
            <a:r>
              <a:rPr kumimoji="0" lang="tr-TR" altLang="tr-TR"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 (dünya, evren); </a:t>
            </a:r>
            <a:r>
              <a:rPr kumimoji="0" lang="tr-TR" altLang="tr-TR" b="0" i="1"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aşık</a:t>
            </a:r>
            <a:r>
              <a:rPr kumimoji="0" lang="tr-TR" altLang="tr-TR"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 (eklem kemiği), </a:t>
            </a:r>
            <a:r>
              <a:rPr kumimoji="0" lang="tr-TR" altLang="tr-TR" b="0" i="1"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âşık</a:t>
            </a:r>
            <a:r>
              <a:rPr kumimoji="0" lang="tr-TR" altLang="tr-TR"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 (vurgun, tutkun); </a:t>
            </a:r>
            <a:r>
              <a:rPr kumimoji="0" lang="tr-TR" altLang="tr-TR" b="0" i="1"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hal</a:t>
            </a:r>
            <a:r>
              <a:rPr kumimoji="0" lang="tr-TR" altLang="tr-TR"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 (sebze, meyve vb. satılan yer), </a:t>
            </a:r>
            <a:r>
              <a:rPr kumimoji="0" lang="tr-TR" altLang="tr-TR" b="0" i="1"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hâl</a:t>
            </a:r>
            <a:r>
              <a:rPr kumimoji="0" lang="tr-TR" altLang="tr-TR"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 (durum, vaziyet); </a:t>
            </a:r>
            <a:r>
              <a:rPr kumimoji="0" lang="tr-TR" altLang="tr-TR" b="0" i="1"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hala</a:t>
            </a:r>
            <a:r>
              <a:rPr kumimoji="0" lang="tr-TR" altLang="tr-TR"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 (babanın kız kardeşi), </a:t>
            </a:r>
            <a:r>
              <a:rPr kumimoji="0" lang="tr-TR" altLang="tr-TR" b="0" i="1"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hâlâ</a:t>
            </a:r>
            <a:r>
              <a:rPr kumimoji="0" lang="tr-TR" altLang="tr-TR"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 (henüz); </a:t>
            </a:r>
            <a:r>
              <a:rPr kumimoji="0" lang="tr-TR" altLang="tr-TR" b="0" i="1"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rahim</a:t>
            </a:r>
            <a:r>
              <a:rPr kumimoji="0" lang="tr-TR" altLang="tr-TR"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 (esirgeme), </a:t>
            </a:r>
            <a:r>
              <a:rPr kumimoji="0" lang="tr-TR" altLang="tr-TR" b="0" i="1"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rahîm </a:t>
            </a:r>
            <a:r>
              <a:rPr kumimoji="0" lang="tr-TR" altLang="tr-TR"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(koruyan, acıyan); </a:t>
            </a:r>
            <a:r>
              <a:rPr kumimoji="0" lang="tr-TR" altLang="tr-TR" b="0" i="1"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şura</a:t>
            </a:r>
            <a:r>
              <a:rPr kumimoji="0" lang="tr-TR" altLang="tr-TR"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 (şu yer), </a:t>
            </a:r>
            <a:r>
              <a:rPr kumimoji="0" lang="tr-TR" altLang="tr-TR" b="0" i="1"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şûra</a:t>
            </a:r>
            <a:r>
              <a:rPr kumimoji="0" lang="tr-TR" altLang="tr-TR"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 (danışma kurulu) vb.</a:t>
            </a:r>
          </a:p>
          <a:p>
            <a:pPr marL="0" marR="0" lvl="0" indent="252413" algn="just" defTabSz="914400" rtl="0" eaLnBrk="0" fontAlgn="base" latinLnBrk="0" hangingPunct="0">
              <a:lnSpc>
                <a:spcPct val="100000"/>
              </a:lnSpc>
              <a:spcBef>
                <a:spcPct val="0"/>
              </a:spcBef>
              <a:spcAft>
                <a:spcPct val="0"/>
              </a:spcAft>
              <a:buClrTx/>
              <a:buSzTx/>
              <a:buFontTx/>
              <a:buNone/>
              <a:tabLst/>
            </a:pPr>
            <a:endParaRPr kumimoji="0" lang="tr-TR" altLang="tr-TR" b="0" i="0" u="none" strike="noStrike" cap="none" normalizeH="0" baseline="0" dirty="0" smtClean="0">
              <a:ln>
                <a:noFill/>
              </a:ln>
              <a:solidFill>
                <a:schemeClr val="tx1"/>
              </a:solidFill>
              <a:effectLst/>
            </a:endParaRPr>
          </a:p>
          <a:p>
            <a:pPr marL="0" marR="0" lvl="0" indent="252413" algn="just" defTabSz="914400" rtl="0" eaLnBrk="0" fontAlgn="base" latinLnBrk="0" hangingPunct="0">
              <a:lnSpc>
                <a:spcPct val="100000"/>
              </a:lnSpc>
              <a:spcBef>
                <a:spcPct val="0"/>
              </a:spcBef>
              <a:spcAft>
                <a:spcPct val="0"/>
              </a:spcAft>
              <a:buClrTx/>
              <a:buSzTx/>
              <a:buFontTx/>
              <a:buNone/>
              <a:tabLst/>
            </a:pPr>
            <a:r>
              <a:rPr kumimoji="0" lang="tr-TR" altLang="tr-TR" b="1"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UYARI: </a:t>
            </a:r>
            <a:r>
              <a:rPr kumimoji="0" lang="tr-TR" altLang="tr-TR" b="0" i="1"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Katil</a:t>
            </a:r>
            <a:r>
              <a:rPr kumimoji="0" lang="tr-TR" altLang="tr-TR"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 (</a:t>
            </a:r>
            <a:r>
              <a:rPr kumimoji="0" lang="tr-TR" altLang="tr-TR" b="0" i="1"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&lt;</a:t>
            </a:r>
            <a:r>
              <a:rPr kumimoji="0" lang="tr-TR" altLang="tr-TR" b="0" i="1" u="none" strike="noStrike" cap="none" normalizeH="0" baseline="0" dirty="0" err="1" smtClean="0">
                <a:ln>
                  <a:noFill/>
                </a:ln>
                <a:solidFill>
                  <a:srgbClr val="585858"/>
                </a:solidFill>
                <a:effectLst/>
                <a:latin typeface="Times New Roman" panose="02020603050405020304" pitchFamily="18" charset="0"/>
                <a:cs typeface="Times New Roman" panose="02020603050405020304" pitchFamily="18" charset="0"/>
              </a:rPr>
              <a:t>katl</a:t>
            </a:r>
            <a:r>
              <a:rPr kumimoji="0" lang="tr-TR" altLang="tr-TR" b="0" i="1"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 =</a:t>
            </a:r>
            <a:r>
              <a:rPr kumimoji="0" lang="tr-TR" altLang="tr-TR"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 öldürme) ve </a:t>
            </a:r>
            <a:r>
              <a:rPr kumimoji="0" lang="tr-TR" altLang="tr-TR" b="0" i="1"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kadir </a:t>
            </a:r>
            <a:r>
              <a:rPr kumimoji="0" lang="tr-TR" altLang="tr-TR"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(&lt;</a:t>
            </a:r>
            <a:r>
              <a:rPr kumimoji="0" lang="tr-TR" altLang="tr-TR" b="0" i="1" u="none" strike="noStrike" cap="none" normalizeH="0" baseline="0" dirty="0" err="1" smtClean="0">
                <a:ln>
                  <a:noFill/>
                </a:ln>
                <a:solidFill>
                  <a:srgbClr val="585858"/>
                </a:solidFill>
                <a:effectLst/>
                <a:latin typeface="Times New Roman" panose="02020603050405020304" pitchFamily="18" charset="0"/>
                <a:cs typeface="Times New Roman" panose="02020603050405020304" pitchFamily="18" charset="0"/>
              </a:rPr>
              <a:t>kadr</a:t>
            </a:r>
            <a:r>
              <a:rPr kumimoji="0" lang="tr-TR" altLang="tr-TR"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 = değer) kelimeleriyle karışma olasılığı ol­duğu hâlde </a:t>
            </a:r>
            <a:r>
              <a:rPr kumimoji="0" lang="tr-TR" altLang="tr-TR" b="0" i="1"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katil</a:t>
            </a:r>
            <a:r>
              <a:rPr kumimoji="0" lang="tr-TR" altLang="tr-TR"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 (</a:t>
            </a:r>
            <a:r>
              <a:rPr kumimoji="0" lang="tr-TR" altLang="tr-TR" b="0" i="1" u="none" strike="noStrike" cap="none" normalizeH="0" baseline="0" dirty="0" err="1" smtClean="0">
                <a:ln>
                  <a:noFill/>
                </a:ln>
                <a:solidFill>
                  <a:srgbClr val="585858"/>
                </a:solidFill>
                <a:effectLst/>
                <a:latin typeface="Times New Roman" panose="02020603050405020304" pitchFamily="18" charset="0"/>
                <a:cs typeface="Times New Roman" panose="02020603050405020304" pitchFamily="18" charset="0"/>
              </a:rPr>
              <a:t>ka:til</a:t>
            </a:r>
            <a:r>
              <a:rPr kumimoji="0" lang="tr-TR" altLang="tr-TR" b="0" i="1"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 = </a:t>
            </a:r>
            <a:r>
              <a:rPr kumimoji="0" lang="tr-TR" altLang="tr-TR"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öldüren) ve </a:t>
            </a:r>
            <a:r>
              <a:rPr kumimoji="0" lang="tr-TR" altLang="tr-TR" b="0" i="1"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kadir </a:t>
            </a:r>
            <a:r>
              <a:rPr kumimoji="0" lang="tr-TR" altLang="tr-TR"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a:t>
            </a:r>
            <a:r>
              <a:rPr kumimoji="0" lang="tr-TR" altLang="tr-TR" b="0" i="1" u="none" strike="noStrike" cap="none" normalizeH="0" baseline="0" dirty="0" err="1" smtClean="0">
                <a:ln>
                  <a:noFill/>
                </a:ln>
                <a:solidFill>
                  <a:srgbClr val="585858"/>
                </a:solidFill>
                <a:effectLst/>
                <a:latin typeface="Times New Roman" panose="02020603050405020304" pitchFamily="18" charset="0"/>
                <a:cs typeface="Times New Roman" panose="02020603050405020304" pitchFamily="18" charset="0"/>
              </a:rPr>
              <a:t>ka:dir</a:t>
            </a:r>
            <a:r>
              <a:rPr kumimoji="0" lang="tr-TR" altLang="tr-TR" b="0" i="1"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 = </a:t>
            </a:r>
            <a:r>
              <a:rPr kumimoji="0" lang="tr-TR" altLang="tr-TR"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güçlü)</a:t>
            </a:r>
            <a:r>
              <a:rPr kumimoji="0" lang="tr-TR" altLang="tr-TR" b="0" i="1"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 </a:t>
            </a:r>
            <a:r>
              <a:rPr kumimoji="0" lang="tr-TR" altLang="tr-TR"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kelimelerinin düzeltme işareti konma­dan yazılması yaygınlaşmıştır.</a:t>
            </a:r>
          </a:p>
        </p:txBody>
      </p:sp>
    </p:spTree>
    <p:extLst>
      <p:ext uri="{BB962C8B-B14F-4D97-AF65-F5344CB8AC3E}">
        <p14:creationId xmlns:p14="http://schemas.microsoft.com/office/powerpoint/2010/main" val="45566423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1202027" y="1451539"/>
            <a:ext cx="9976835" cy="4446089"/>
          </a:xfrm>
          <a:prstGeom prst="rect">
            <a:avLst/>
          </a:prstGeom>
        </p:spPr>
        <p:txBody>
          <a:bodyPr wrap="square">
            <a:spAutoFit/>
          </a:bodyPr>
          <a:lstStyle/>
          <a:p>
            <a:pPr indent="252095" algn="just">
              <a:spcBef>
                <a:spcPts val="400"/>
              </a:spcBef>
            </a:pPr>
            <a:endParaRPr lang="tr-TR" b="0" i="0" dirty="0" smtClean="0">
              <a:solidFill>
                <a:srgbClr val="585858"/>
              </a:solidFill>
              <a:effectLst/>
              <a:latin typeface="arial" panose="020B0604020202020204" pitchFamily="34" charset="0"/>
            </a:endParaRPr>
          </a:p>
          <a:p>
            <a:pPr indent="252095" algn="just">
              <a:spcBef>
                <a:spcPts val="400"/>
              </a:spcBef>
            </a:pPr>
            <a:r>
              <a:rPr lang="tr-TR" b="1" i="0" dirty="0" smtClean="0">
                <a:solidFill>
                  <a:srgbClr val="585858"/>
                </a:solidFill>
                <a:effectLst/>
                <a:latin typeface="times new roman" panose="02020603050405020304" pitchFamily="18" charset="0"/>
              </a:rPr>
              <a:t>6. </a:t>
            </a:r>
            <a:r>
              <a:rPr lang="tr-TR" b="0" i="0" dirty="0" smtClean="0">
                <a:solidFill>
                  <a:srgbClr val="585858"/>
                </a:solidFill>
                <a:effectLst/>
                <a:latin typeface="times new roman" panose="02020603050405020304" pitchFamily="18" charset="0"/>
              </a:rPr>
              <a:t>Yer adlarında kullanılan </a:t>
            </a:r>
            <a:r>
              <a:rPr lang="tr-TR" b="0" i="1" dirty="0" smtClean="0">
                <a:solidFill>
                  <a:srgbClr val="585858"/>
                </a:solidFill>
                <a:effectLst/>
                <a:latin typeface="times new roman" panose="02020603050405020304" pitchFamily="18" charset="0"/>
              </a:rPr>
              <a:t>batı, doğu, güney, kuzey, güneybatı, güneydoğu, kuzeybatı, kuzeydoğu, aşağı, yukarı, orta, iç, yakın, uzak </a:t>
            </a:r>
            <a:r>
              <a:rPr lang="tr-TR" b="0" i="0" dirty="0" smtClean="0">
                <a:solidFill>
                  <a:srgbClr val="585858"/>
                </a:solidFill>
                <a:effectLst/>
                <a:latin typeface="times new roman" panose="02020603050405020304" pitchFamily="18" charset="0"/>
              </a:rPr>
              <a:t>kelimeleri ayrı yazılır:</a:t>
            </a:r>
            <a:r>
              <a:rPr lang="tr-TR" b="0" i="1" dirty="0" smtClean="0">
                <a:solidFill>
                  <a:srgbClr val="585858"/>
                </a:solidFill>
                <a:effectLst/>
                <a:latin typeface="times new roman" panose="02020603050405020304" pitchFamily="18" charset="0"/>
              </a:rPr>
              <a:t> Batı Trakya, Doğu Anadolu, Güney Kutbu, Kuzey Amerika, Güneydoğu Anadolu, Aşağı Ayrancı, Yukarı Ayrancı, Orta Anadolu, Orta Asya, Orta Doğu, İç Asya, İç Anadolu, Yakın Doğu, Uzak Doğu</a:t>
            </a:r>
            <a:r>
              <a:rPr lang="tr-TR" b="0" i="0" dirty="0" smtClean="0">
                <a:solidFill>
                  <a:srgbClr val="585858"/>
                </a:solidFill>
                <a:effectLst/>
                <a:latin typeface="times new roman" panose="02020603050405020304" pitchFamily="18" charset="0"/>
              </a:rPr>
              <a:t> vb.</a:t>
            </a:r>
          </a:p>
          <a:p>
            <a:pPr indent="252095" algn="just">
              <a:spcBef>
                <a:spcPts val="400"/>
              </a:spcBef>
            </a:pPr>
            <a:endParaRPr lang="tr-TR" b="0" i="0" dirty="0" smtClean="0">
              <a:solidFill>
                <a:srgbClr val="585858"/>
              </a:solidFill>
              <a:effectLst/>
              <a:latin typeface="arial" panose="020B0604020202020204" pitchFamily="34" charset="0"/>
            </a:endParaRPr>
          </a:p>
          <a:p>
            <a:pPr indent="252095" algn="just">
              <a:spcBef>
                <a:spcPts val="400"/>
              </a:spcBef>
            </a:pPr>
            <a:r>
              <a:rPr lang="tr-TR" b="1" i="0" dirty="0" smtClean="0">
                <a:solidFill>
                  <a:srgbClr val="585858"/>
                </a:solidFill>
                <a:effectLst/>
                <a:latin typeface="times new roman" panose="02020603050405020304" pitchFamily="18" charset="0"/>
              </a:rPr>
              <a:t>7. </a:t>
            </a:r>
            <a:r>
              <a:rPr lang="tr-TR" b="0" i="0" dirty="0" smtClean="0">
                <a:solidFill>
                  <a:srgbClr val="585858"/>
                </a:solidFill>
                <a:effectLst/>
                <a:latin typeface="times new roman" panose="02020603050405020304" pitchFamily="18" charset="0"/>
              </a:rPr>
              <a:t>Kişi adlarından oluşmuş </a:t>
            </a:r>
            <a:r>
              <a:rPr lang="tr-TR" b="0" i="1" dirty="0" smtClean="0">
                <a:solidFill>
                  <a:srgbClr val="585858"/>
                </a:solidFill>
                <a:effectLst/>
                <a:latin typeface="times new roman" panose="02020603050405020304" pitchFamily="18" charset="0"/>
              </a:rPr>
              <a:t>mahalle, bulvar, cadde, sokak, ilçe, köy </a:t>
            </a:r>
            <a:r>
              <a:rPr lang="tr-TR" b="0" i="0" dirty="0" smtClean="0">
                <a:solidFill>
                  <a:srgbClr val="585858"/>
                </a:solidFill>
                <a:effectLst/>
                <a:latin typeface="times new roman" panose="02020603050405020304" pitchFamily="18" charset="0"/>
              </a:rPr>
              <a:t>vb. yer ve kuruluş adlarında, sondaki unvanlar hariç şahıs adları ayrı yazılır: </a:t>
            </a:r>
            <a:r>
              <a:rPr lang="tr-TR" b="0" i="1" dirty="0" smtClean="0">
                <a:solidFill>
                  <a:srgbClr val="585858"/>
                </a:solidFill>
                <a:effectLst/>
                <a:latin typeface="times new roman" panose="02020603050405020304" pitchFamily="18" charset="0"/>
              </a:rPr>
              <a:t>Yunus Emre Mahallesi; Gazi Mustafa Kemal Bulvarı, Ziya Gökalp Bulvarı; Nene Hatun Caddesi; Fevzi Çakmak Sokağı, Cemal Nadir Sokağı; Koca </a:t>
            </a:r>
            <a:r>
              <a:rPr lang="tr-TR" b="0" i="1" dirty="0" err="1" smtClean="0">
                <a:solidFill>
                  <a:srgbClr val="585858"/>
                </a:solidFill>
                <a:effectLst/>
                <a:latin typeface="times new roman" panose="02020603050405020304" pitchFamily="18" charset="0"/>
              </a:rPr>
              <a:t>Mustafapaşa</a:t>
            </a:r>
            <a:r>
              <a:rPr lang="tr-TR" b="0" i="1" dirty="0" smtClean="0">
                <a:solidFill>
                  <a:srgbClr val="585858"/>
                </a:solidFill>
                <a:effectLst/>
                <a:latin typeface="times new roman" panose="02020603050405020304" pitchFamily="18" charset="0"/>
              </a:rPr>
              <a:t>; Kâzım Karabekir Eğitim Fakültesi, Sütçü İmam Üniversitesi</a:t>
            </a:r>
            <a:r>
              <a:rPr lang="tr-TR" b="0" i="0" dirty="0" smtClean="0">
                <a:solidFill>
                  <a:srgbClr val="585858"/>
                </a:solidFill>
                <a:effectLst/>
                <a:latin typeface="times new roman" panose="02020603050405020304" pitchFamily="18" charset="0"/>
              </a:rPr>
              <a:t> vb.</a:t>
            </a:r>
          </a:p>
          <a:p>
            <a:pPr indent="252095" algn="just">
              <a:spcBef>
                <a:spcPts val="400"/>
              </a:spcBef>
            </a:pPr>
            <a:endParaRPr lang="tr-TR" b="0" i="0" dirty="0" smtClean="0">
              <a:solidFill>
                <a:srgbClr val="585858"/>
              </a:solidFill>
              <a:effectLst/>
              <a:latin typeface="arial" panose="020B0604020202020204" pitchFamily="34" charset="0"/>
            </a:endParaRPr>
          </a:p>
          <a:p>
            <a:pPr indent="252095" algn="just">
              <a:spcBef>
                <a:spcPts val="400"/>
              </a:spcBef>
            </a:pPr>
            <a:r>
              <a:rPr lang="tr-TR" b="1" i="0" dirty="0" smtClean="0">
                <a:solidFill>
                  <a:srgbClr val="585858"/>
                </a:solidFill>
                <a:effectLst/>
                <a:latin typeface="times new roman" panose="02020603050405020304" pitchFamily="18" charset="0"/>
              </a:rPr>
              <a:t>8. </a:t>
            </a:r>
            <a:r>
              <a:rPr lang="tr-TR" b="0" i="1" dirty="0" smtClean="0">
                <a:solidFill>
                  <a:srgbClr val="585858"/>
                </a:solidFill>
                <a:effectLst/>
                <a:latin typeface="times new roman" panose="02020603050405020304" pitchFamily="18" charset="0"/>
              </a:rPr>
              <a:t>Dış, iç, sıra </a:t>
            </a:r>
            <a:r>
              <a:rPr lang="tr-TR" b="0" i="0" dirty="0" smtClean="0">
                <a:solidFill>
                  <a:srgbClr val="585858"/>
                </a:solidFill>
                <a:effectLst/>
                <a:latin typeface="times new roman" panose="02020603050405020304" pitchFamily="18" charset="0"/>
              </a:rPr>
              <a:t>sözleriyle oluşturulan bir­leşik kelime ve terimler ayrı yazılır: </a:t>
            </a:r>
            <a:r>
              <a:rPr lang="tr-TR" b="0" i="1" dirty="0" smtClean="0">
                <a:solidFill>
                  <a:srgbClr val="585858"/>
                </a:solidFill>
                <a:effectLst/>
                <a:latin typeface="times new roman" panose="02020603050405020304" pitchFamily="18" charset="0"/>
              </a:rPr>
              <a:t>ahlak dışı, çağ dışı, din dışı, kanun dışı, olağan dışı, yasa dışı; ceviz içi, hafta içi, yurt içi; aklı sıra, ardı sıra, peşi sıra, yanı sıra</a:t>
            </a:r>
            <a:r>
              <a:rPr lang="tr-TR" b="0" i="0" dirty="0" smtClean="0">
                <a:solidFill>
                  <a:srgbClr val="585858"/>
                </a:solidFill>
                <a:effectLst/>
                <a:latin typeface="times new roman" panose="02020603050405020304" pitchFamily="18" charset="0"/>
              </a:rPr>
              <a:t> vb.</a:t>
            </a:r>
          </a:p>
          <a:p>
            <a:pPr indent="252095" algn="just">
              <a:lnSpc>
                <a:spcPts val="1200"/>
              </a:lnSpc>
              <a:spcBef>
                <a:spcPts val="400"/>
              </a:spcBef>
            </a:pPr>
            <a:endParaRPr lang="tr-TR" b="0" i="0" dirty="0" smtClean="0">
              <a:solidFill>
                <a:srgbClr val="585858"/>
              </a:solidFill>
              <a:effectLst/>
              <a:latin typeface="arial" panose="020B0604020202020204" pitchFamily="34" charset="0"/>
            </a:endParaRPr>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02087" y="999364"/>
            <a:ext cx="7583487" cy="639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73510134"/>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1425434" y="863784"/>
            <a:ext cx="2545890" cy="461665"/>
          </a:xfrm>
          <a:prstGeom prst="rect">
            <a:avLst/>
          </a:prstGeom>
        </p:spPr>
        <p:txBody>
          <a:bodyPr wrap="none">
            <a:spAutoFit/>
          </a:bodyPr>
          <a:lstStyle/>
          <a:p>
            <a:r>
              <a:rPr lang="tr-TR" sz="2400" b="1" i="0" dirty="0" smtClean="0">
                <a:solidFill>
                  <a:srgbClr val="2B537E"/>
                </a:solidFill>
                <a:effectLst/>
                <a:latin typeface="arial" panose="020B0604020202020204" pitchFamily="34" charset="0"/>
              </a:rPr>
              <a:t>Düzeltme İşareti</a:t>
            </a:r>
            <a:endParaRPr lang="tr-TR" sz="2400" dirty="0"/>
          </a:p>
        </p:txBody>
      </p:sp>
      <p:sp>
        <p:nvSpPr>
          <p:cNvPr id="4" name="Rectangle 1"/>
          <p:cNvSpPr>
            <a:spLocks noChangeArrowheads="1"/>
          </p:cNvSpPr>
          <p:nvPr/>
        </p:nvSpPr>
        <p:spPr bwMode="auto">
          <a:xfrm>
            <a:off x="1425434" y="1308346"/>
            <a:ext cx="9016291" cy="38164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252413"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252413" algn="just" defTabSz="914400" rtl="0" eaLnBrk="0" fontAlgn="base" latinLnBrk="0" hangingPunct="0">
              <a:lnSpc>
                <a:spcPct val="100000"/>
              </a:lnSpc>
              <a:spcBef>
                <a:spcPct val="0"/>
              </a:spcBef>
              <a:spcAft>
                <a:spcPct val="0"/>
              </a:spcAft>
              <a:buClrTx/>
              <a:buSzTx/>
              <a:buFontTx/>
              <a:buNone/>
              <a:tabLst/>
            </a:pPr>
            <a:endParaRPr kumimoji="0" lang="tr-TR" altLang="tr-TR" b="0" i="0" u="none" strike="noStrike" cap="none" normalizeH="0" baseline="0" dirty="0" smtClean="0">
              <a:ln>
                <a:noFill/>
              </a:ln>
              <a:solidFill>
                <a:schemeClr val="tx1"/>
              </a:solidFill>
              <a:effectLst/>
            </a:endParaRPr>
          </a:p>
          <a:p>
            <a:pPr marL="0" marR="0" lvl="0" indent="252413" algn="just" defTabSz="914400" rtl="0" eaLnBrk="0" fontAlgn="base" latinLnBrk="0" hangingPunct="0">
              <a:lnSpc>
                <a:spcPct val="100000"/>
              </a:lnSpc>
              <a:spcBef>
                <a:spcPct val="0"/>
              </a:spcBef>
              <a:spcAft>
                <a:spcPct val="0"/>
              </a:spcAft>
              <a:buClrTx/>
              <a:buSzTx/>
              <a:buFontTx/>
              <a:buNone/>
              <a:tabLst/>
            </a:pPr>
            <a:r>
              <a:rPr kumimoji="0" lang="tr-TR" altLang="tr-TR" b="1"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2. </a:t>
            </a:r>
            <a:r>
              <a:rPr kumimoji="0" lang="tr-TR" altLang="tr-TR"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Arapça ve Farsçadan dilimize giren birtakım kelimelerle özel adlarda bulunan ince</a:t>
            </a:r>
            <a:r>
              <a:rPr kumimoji="0" lang="tr-TR" altLang="tr-TR" b="0" i="1"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 g, k </a:t>
            </a:r>
            <a:r>
              <a:rPr kumimoji="0" lang="tr-TR" altLang="tr-TR"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ünsüzlerinden sonra gelen </a:t>
            </a:r>
            <a:r>
              <a:rPr kumimoji="0" lang="tr-TR" altLang="tr-TR" b="0" i="1"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a</a:t>
            </a:r>
            <a:r>
              <a:rPr kumimoji="0" lang="tr-TR" altLang="tr-TR"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 ve </a:t>
            </a:r>
            <a:r>
              <a:rPr kumimoji="0" lang="tr-TR" altLang="tr-TR" b="0" i="1"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u</a:t>
            </a:r>
            <a:r>
              <a:rPr kumimoji="0" lang="tr-TR" altLang="tr-TR"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 ünlüleri üzerine konur: </a:t>
            </a:r>
            <a:r>
              <a:rPr kumimoji="0" lang="tr-TR" altLang="tr-TR" b="0" i="1"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dergâh, gâvur, karargâh, tezgâh, yadigâr, Nigâr; dükkân, hikâye, kâfir, kâğıt, Hakkâri, Kâzım; </a:t>
            </a:r>
            <a:r>
              <a:rPr kumimoji="0" lang="tr-TR" altLang="tr-TR" b="0" i="1" u="none" strike="noStrike" cap="none" normalizeH="0" baseline="0" dirty="0" err="1" smtClean="0">
                <a:ln>
                  <a:noFill/>
                </a:ln>
                <a:solidFill>
                  <a:srgbClr val="585858"/>
                </a:solidFill>
                <a:effectLst/>
                <a:latin typeface="Times New Roman" panose="02020603050405020304" pitchFamily="18" charset="0"/>
                <a:cs typeface="Times New Roman" panose="02020603050405020304" pitchFamily="18" charset="0"/>
              </a:rPr>
              <a:t>gülgûn</a:t>
            </a:r>
            <a:r>
              <a:rPr kumimoji="0" lang="tr-TR" altLang="tr-TR" b="0" i="1"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 merzengûş; mahkûm, mezkûr, sükûn, sükût</a:t>
            </a:r>
            <a:r>
              <a:rPr kumimoji="0" lang="tr-TR" altLang="tr-TR"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 vb.</a:t>
            </a:r>
            <a:r>
              <a:rPr kumimoji="0" lang="tr-TR" altLang="tr-TR" b="0" i="1"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 </a:t>
            </a:r>
            <a:r>
              <a:rPr kumimoji="0" lang="tr-TR" altLang="tr-TR"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Kişi ve yer adlarında ince </a:t>
            </a:r>
            <a:r>
              <a:rPr kumimoji="0" lang="tr-TR" altLang="tr-TR" b="0" i="1"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l</a:t>
            </a:r>
            <a:r>
              <a:rPr kumimoji="0" lang="tr-TR" altLang="tr-TR"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 ünsüzünden sonra gelen </a:t>
            </a:r>
            <a:r>
              <a:rPr kumimoji="0" lang="tr-TR" altLang="tr-TR" b="0" i="1"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a</a:t>
            </a:r>
            <a:r>
              <a:rPr kumimoji="0" lang="tr-TR" altLang="tr-TR"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 ve </a:t>
            </a:r>
            <a:r>
              <a:rPr kumimoji="0" lang="tr-TR" altLang="tr-TR" b="0" i="1"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u</a:t>
            </a:r>
            <a:r>
              <a:rPr kumimoji="0" lang="tr-TR" altLang="tr-TR"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 ünlüleri de düzeltme işareti ile yazılır: </a:t>
            </a:r>
            <a:r>
              <a:rPr kumimoji="0" lang="tr-TR" altLang="tr-TR" b="0" i="1"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Halûk, Lâle, Nalân; Balâ, Elâzığ, İslâhiye, Lâdik, Lâpseki, Selânik</a:t>
            </a:r>
            <a:r>
              <a:rPr kumimoji="0" lang="tr-TR" altLang="tr-TR"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 vb.</a:t>
            </a:r>
          </a:p>
          <a:p>
            <a:pPr marL="0" marR="0" lvl="0" indent="252413" algn="just" defTabSz="914400" rtl="0" eaLnBrk="0" fontAlgn="base" latinLnBrk="0" hangingPunct="0">
              <a:lnSpc>
                <a:spcPct val="100000"/>
              </a:lnSpc>
              <a:spcBef>
                <a:spcPct val="0"/>
              </a:spcBef>
              <a:spcAft>
                <a:spcPct val="0"/>
              </a:spcAft>
              <a:buClrTx/>
              <a:buSzTx/>
              <a:buFontTx/>
              <a:buNone/>
              <a:tabLst/>
            </a:pPr>
            <a:endParaRPr kumimoji="0" lang="tr-TR" altLang="tr-TR" b="0" i="0" u="none" strike="noStrike" cap="none" normalizeH="0" baseline="0" dirty="0" smtClean="0">
              <a:ln>
                <a:noFill/>
              </a:ln>
              <a:solidFill>
                <a:schemeClr val="tx1"/>
              </a:solidFill>
              <a:effectLst/>
            </a:endParaRPr>
          </a:p>
          <a:p>
            <a:pPr marL="0" marR="0" lvl="0" indent="252413" algn="just" defTabSz="914400" rtl="0" eaLnBrk="0" fontAlgn="base" latinLnBrk="0" hangingPunct="0">
              <a:lnSpc>
                <a:spcPct val="100000"/>
              </a:lnSpc>
              <a:spcBef>
                <a:spcPct val="0"/>
              </a:spcBef>
              <a:spcAft>
                <a:spcPct val="0"/>
              </a:spcAft>
              <a:buClrTx/>
              <a:buSzTx/>
              <a:buFontTx/>
              <a:buNone/>
              <a:tabLst/>
            </a:pPr>
            <a:r>
              <a:rPr kumimoji="0" lang="tr-TR" altLang="tr-TR" b="1"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3. </a:t>
            </a:r>
            <a:r>
              <a:rPr kumimoji="0" lang="tr-TR" altLang="tr-TR"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Nispet ekinin, belirtme durumu ve iyelik ekiyle karışmasını önlemek için kullanılır: </a:t>
            </a:r>
            <a:r>
              <a:rPr kumimoji="0" lang="tr-TR" altLang="tr-TR" b="0" i="1"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(Türk) askeri </a:t>
            </a:r>
            <a:r>
              <a:rPr kumimoji="0" lang="tr-TR" altLang="tr-TR"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ve</a:t>
            </a:r>
            <a:r>
              <a:rPr kumimoji="0" lang="tr-TR" altLang="tr-TR" b="0" i="1"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 askerî (okul), (İslam) dini </a:t>
            </a:r>
            <a:r>
              <a:rPr kumimoji="0" lang="tr-TR" altLang="tr-TR"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ve</a:t>
            </a:r>
            <a:r>
              <a:rPr kumimoji="0" lang="tr-TR" altLang="tr-TR" b="0" i="1"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 dinî (bilgiler), (fizik) ilmi</a:t>
            </a:r>
            <a:r>
              <a:rPr kumimoji="0" lang="tr-TR" altLang="tr-TR"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 ve</a:t>
            </a:r>
            <a:r>
              <a:rPr kumimoji="0" lang="tr-TR" altLang="tr-TR" b="0" i="1"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 ilmî (tartışmalar), (Atatürk’ün) resmi</a:t>
            </a:r>
            <a:r>
              <a:rPr kumimoji="0" lang="tr-TR" altLang="tr-TR"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 ve </a:t>
            </a:r>
            <a:r>
              <a:rPr kumimoji="0" lang="tr-TR" altLang="tr-TR" b="0" i="1"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resmî (kuruluşlar)</a:t>
            </a:r>
            <a:r>
              <a:rPr kumimoji="0" lang="tr-TR" altLang="tr-TR"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 vb</a:t>
            </a:r>
            <a:r>
              <a:rPr kumimoji="0" lang="tr-TR" altLang="tr-TR"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a:t>
            </a:r>
          </a:p>
          <a:p>
            <a:pPr marL="0" marR="0" lvl="0" indent="252413" algn="just" defTabSz="914400" rtl="0" eaLnBrk="0" fontAlgn="base" latinLnBrk="0" hangingPunct="0">
              <a:lnSpc>
                <a:spcPct val="100000"/>
              </a:lnSpc>
              <a:spcBef>
                <a:spcPct val="0"/>
              </a:spcBef>
              <a:spcAft>
                <a:spcPct val="0"/>
              </a:spcAft>
              <a:buClrTx/>
              <a:buSzTx/>
              <a:buFontTx/>
              <a:buNone/>
              <a:tabLst/>
            </a:pPr>
            <a:endParaRPr kumimoji="0" lang="tr-TR" altLang="tr-TR" sz="800" b="0" i="0" u="none" strike="noStrike" cap="none" normalizeH="0" baseline="0" dirty="0" smtClean="0">
              <a:ln>
                <a:noFill/>
              </a:ln>
              <a:solidFill>
                <a:schemeClr val="tx1"/>
              </a:solidFill>
              <a:effectLst/>
            </a:endParaRPr>
          </a:p>
          <a:p>
            <a:pPr marL="0" marR="0" lvl="0" indent="252413" algn="just" defTabSz="914400" rtl="0" eaLnBrk="0" fontAlgn="base" latinLnBrk="0" hangingPunct="0">
              <a:lnSpc>
                <a:spcPct val="100000"/>
              </a:lnSpc>
              <a:spcBef>
                <a:spcPct val="0"/>
              </a:spcBef>
              <a:spcAft>
                <a:spcPct val="0"/>
              </a:spcAft>
              <a:buClrTx/>
              <a:buSzTx/>
              <a:buFontTx/>
              <a:buNone/>
              <a:tabLst/>
            </a:pPr>
            <a:r>
              <a:rPr kumimoji="0" lang="tr-TR" altLang="tr-TR"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Nispet eki</a:t>
            </a:r>
            <a:r>
              <a:rPr kumimoji="0" lang="tr-TR" altLang="tr-TR" b="0" i="1"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 </a:t>
            </a:r>
            <a:r>
              <a:rPr kumimoji="0" lang="tr-TR" altLang="tr-TR"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alan kelimelere Türkçe ekler getirildiğinde düzeltme işareti olduğu gibi kalır: </a:t>
            </a:r>
            <a:r>
              <a:rPr kumimoji="0" lang="tr-TR" altLang="tr-TR" b="0" i="1"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millîleştirmek, millîlik, resmîleştirmek, resmîlik</a:t>
            </a:r>
            <a:r>
              <a:rPr kumimoji="0" lang="tr-TR" altLang="tr-TR" b="0" i="0" u="none" strike="noStrike" cap="none" normalizeH="0" baseline="0" dirty="0" smtClean="0">
                <a:ln>
                  <a:noFill/>
                </a:ln>
                <a:solidFill>
                  <a:srgbClr val="585858"/>
                </a:solidFill>
                <a:effectLst/>
                <a:latin typeface="Times New Roman" panose="02020603050405020304" pitchFamily="18" charset="0"/>
                <a:cs typeface="Times New Roman" panose="02020603050405020304" pitchFamily="18" charset="0"/>
              </a:rPr>
              <a:t> vb.</a:t>
            </a:r>
            <a:endParaRPr kumimoji="0" lang="tr-TR" altLang="tr-TR" b="0" i="0" u="none" strike="noStrike" cap="none" normalizeH="0" baseline="0" dirty="0" smtClean="0">
              <a:ln>
                <a:noFill/>
              </a:ln>
              <a:solidFill>
                <a:schemeClr val="tx1"/>
              </a:solidFill>
              <a:effectLst/>
            </a:endParaRPr>
          </a:p>
        </p:txBody>
      </p:sp>
    </p:spTree>
    <p:extLst>
      <p:ext uri="{BB962C8B-B14F-4D97-AF65-F5344CB8AC3E}">
        <p14:creationId xmlns:p14="http://schemas.microsoft.com/office/powerpoint/2010/main" val="3257301768"/>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1407732" y="920234"/>
            <a:ext cx="2962478" cy="461665"/>
          </a:xfrm>
          <a:prstGeom prst="rect">
            <a:avLst/>
          </a:prstGeom>
        </p:spPr>
        <p:txBody>
          <a:bodyPr wrap="none">
            <a:spAutoFit/>
          </a:bodyPr>
          <a:lstStyle/>
          <a:p>
            <a:r>
              <a:rPr lang="tr-TR" sz="2400" b="1" i="0" dirty="0" smtClean="0">
                <a:solidFill>
                  <a:srgbClr val="2B537E"/>
                </a:solidFill>
                <a:effectLst/>
                <a:latin typeface="arial" panose="020B0604020202020204" pitchFamily="34" charset="0"/>
              </a:rPr>
              <a:t>Ses, Harf ve Alfabe</a:t>
            </a:r>
            <a:endParaRPr lang="tr-TR" sz="2400" dirty="0"/>
          </a:p>
        </p:txBody>
      </p:sp>
      <p:sp>
        <p:nvSpPr>
          <p:cNvPr id="4" name="Dikdörtgen 3"/>
          <p:cNvSpPr/>
          <p:nvPr/>
        </p:nvSpPr>
        <p:spPr>
          <a:xfrm>
            <a:off x="1407732" y="1788487"/>
            <a:ext cx="8418848" cy="2985433"/>
          </a:xfrm>
          <a:prstGeom prst="rect">
            <a:avLst/>
          </a:prstGeom>
        </p:spPr>
        <p:txBody>
          <a:bodyPr wrap="square">
            <a:spAutoFit/>
          </a:bodyPr>
          <a:lstStyle/>
          <a:p>
            <a:pPr indent="252095" algn="just">
              <a:spcBef>
                <a:spcPts val="400"/>
              </a:spcBef>
            </a:pPr>
            <a:r>
              <a:rPr lang="tr-TR" b="0" i="0" dirty="0" smtClean="0">
                <a:solidFill>
                  <a:srgbClr val="585858"/>
                </a:solidFill>
                <a:effectLst/>
                <a:latin typeface="Times New Roman" panose="02020603050405020304" pitchFamily="18" charset="0"/>
                <a:cs typeface="Times New Roman" panose="02020603050405020304" pitchFamily="18" charset="0"/>
              </a:rPr>
              <a:t>Akciğerlerden gelen havanın ses yolunda oluşturduğu titreşime </a:t>
            </a:r>
            <a:r>
              <a:rPr lang="tr-TR" b="1" i="1" dirty="0" smtClean="0">
                <a:solidFill>
                  <a:srgbClr val="585858"/>
                </a:solidFill>
                <a:effectLst/>
                <a:latin typeface="Times New Roman" panose="02020603050405020304" pitchFamily="18" charset="0"/>
                <a:cs typeface="Times New Roman" panose="02020603050405020304" pitchFamily="18" charset="0"/>
              </a:rPr>
              <a:t>ses </a:t>
            </a:r>
            <a:r>
              <a:rPr lang="tr-TR" b="0" i="0" dirty="0" smtClean="0">
                <a:solidFill>
                  <a:srgbClr val="585858"/>
                </a:solidFill>
                <a:effectLst/>
                <a:latin typeface="Times New Roman" panose="02020603050405020304" pitchFamily="18" charset="0"/>
                <a:cs typeface="Times New Roman" panose="02020603050405020304" pitchFamily="18" charset="0"/>
              </a:rPr>
              <a:t>denir. Ses, dilin işlevli en küçük birimidir. </a:t>
            </a:r>
            <a:r>
              <a:rPr lang="tr-TR" b="1" i="1" dirty="0" smtClean="0">
                <a:solidFill>
                  <a:srgbClr val="585858"/>
                </a:solidFill>
                <a:effectLst/>
                <a:latin typeface="Times New Roman" panose="02020603050405020304" pitchFamily="18" charset="0"/>
                <a:cs typeface="Times New Roman" panose="02020603050405020304" pitchFamily="18" charset="0"/>
              </a:rPr>
              <a:t>Harf</a:t>
            </a:r>
            <a:r>
              <a:rPr lang="tr-TR" b="0" i="0" dirty="0" smtClean="0">
                <a:solidFill>
                  <a:srgbClr val="585858"/>
                </a:solidFill>
                <a:effectLst/>
                <a:latin typeface="Times New Roman" panose="02020603050405020304" pitchFamily="18" charset="0"/>
                <a:cs typeface="Times New Roman" panose="02020603050405020304" pitchFamily="18" charset="0"/>
              </a:rPr>
              <a:t> ise sesin yazıdaki karşılığıdır</a:t>
            </a:r>
            <a:r>
              <a:rPr lang="tr-TR" b="0" i="0" dirty="0" smtClean="0">
                <a:solidFill>
                  <a:srgbClr val="585858"/>
                </a:solidFill>
                <a:effectLst/>
                <a:latin typeface="Times New Roman" panose="02020603050405020304" pitchFamily="18" charset="0"/>
                <a:cs typeface="Times New Roman" panose="02020603050405020304" pitchFamily="18" charset="0"/>
              </a:rPr>
              <a:t>.</a:t>
            </a:r>
          </a:p>
          <a:p>
            <a:pPr indent="252095" algn="just">
              <a:spcBef>
                <a:spcPts val="400"/>
              </a:spcBef>
            </a:pPr>
            <a:endParaRPr lang="tr-TR" sz="800" b="0" i="0" dirty="0" smtClean="0">
              <a:solidFill>
                <a:srgbClr val="585858"/>
              </a:solidFill>
              <a:effectLst/>
              <a:latin typeface="Times New Roman" panose="02020603050405020304" pitchFamily="18" charset="0"/>
              <a:cs typeface="Times New Roman" panose="02020603050405020304" pitchFamily="18" charset="0"/>
            </a:endParaRPr>
          </a:p>
          <a:p>
            <a:pPr indent="252095" algn="just">
              <a:spcBef>
                <a:spcPts val="400"/>
              </a:spcBef>
            </a:pPr>
            <a:r>
              <a:rPr lang="tr-TR" b="0" i="0" dirty="0" smtClean="0">
                <a:solidFill>
                  <a:srgbClr val="585858"/>
                </a:solidFill>
                <a:effectLst/>
                <a:latin typeface="Times New Roman" panose="02020603050405020304" pitchFamily="18" charset="0"/>
                <a:cs typeface="Times New Roman" panose="02020603050405020304" pitchFamily="18" charset="0"/>
              </a:rPr>
              <a:t>Bir dildeki harflerin belirli bir sıraya dizilmiş bütününe </a:t>
            </a:r>
            <a:r>
              <a:rPr lang="tr-TR" b="1" i="1" dirty="0" smtClean="0">
                <a:solidFill>
                  <a:srgbClr val="585858"/>
                </a:solidFill>
                <a:effectLst/>
                <a:latin typeface="Times New Roman" panose="02020603050405020304" pitchFamily="18" charset="0"/>
                <a:cs typeface="Times New Roman" panose="02020603050405020304" pitchFamily="18" charset="0"/>
              </a:rPr>
              <a:t>alfabe</a:t>
            </a:r>
            <a:r>
              <a:rPr lang="tr-TR" b="0" i="0" dirty="0" smtClean="0">
                <a:solidFill>
                  <a:srgbClr val="585858"/>
                </a:solidFill>
                <a:effectLst/>
                <a:latin typeface="Times New Roman" panose="02020603050405020304" pitchFamily="18" charset="0"/>
                <a:cs typeface="Times New Roman" panose="02020603050405020304" pitchFamily="18" charset="0"/>
              </a:rPr>
              <a:t> de­nir</a:t>
            </a:r>
            <a:r>
              <a:rPr lang="tr-TR" b="0" i="0" dirty="0" smtClean="0">
                <a:solidFill>
                  <a:srgbClr val="585858"/>
                </a:solidFill>
                <a:effectLst/>
                <a:latin typeface="Times New Roman" panose="02020603050405020304" pitchFamily="18" charset="0"/>
                <a:cs typeface="Times New Roman" panose="02020603050405020304" pitchFamily="18" charset="0"/>
              </a:rPr>
              <a:t>.</a:t>
            </a:r>
          </a:p>
          <a:p>
            <a:pPr indent="252095" algn="just">
              <a:spcBef>
                <a:spcPts val="400"/>
              </a:spcBef>
            </a:pPr>
            <a:endParaRPr lang="tr-TR" sz="800" b="0" i="0" dirty="0" smtClean="0">
              <a:solidFill>
                <a:srgbClr val="585858"/>
              </a:solidFill>
              <a:effectLst/>
              <a:latin typeface="Times New Roman" panose="02020603050405020304" pitchFamily="18" charset="0"/>
              <a:cs typeface="Times New Roman" panose="02020603050405020304" pitchFamily="18" charset="0"/>
            </a:endParaRPr>
          </a:p>
          <a:p>
            <a:pPr indent="252095" algn="just">
              <a:spcBef>
                <a:spcPts val="400"/>
              </a:spcBef>
            </a:pPr>
            <a:r>
              <a:rPr lang="tr-TR" b="0" i="0" dirty="0" smtClean="0">
                <a:solidFill>
                  <a:srgbClr val="585858"/>
                </a:solidFill>
                <a:effectLst/>
                <a:latin typeface="Times New Roman" panose="02020603050405020304" pitchFamily="18" charset="0"/>
                <a:cs typeface="Times New Roman" panose="02020603050405020304" pitchFamily="18" charset="0"/>
              </a:rPr>
              <a:t>Türk alfabesi, Latin harfleri esas alınarak 1.XI.1928 gün ve 1353 sayılı “Türk Harflerinin Kabul ve Tatbiki Hakkında Kanun” ile kabul edilmiştir. Bu Kanun’a göre Türk alfabe­sinde 29 harf bulunmaktadır</a:t>
            </a:r>
            <a:r>
              <a:rPr lang="tr-TR" b="0" i="0" dirty="0" smtClean="0">
                <a:solidFill>
                  <a:srgbClr val="585858"/>
                </a:solidFill>
                <a:effectLst/>
                <a:latin typeface="Times New Roman" panose="02020603050405020304" pitchFamily="18" charset="0"/>
                <a:cs typeface="Times New Roman" panose="02020603050405020304" pitchFamily="18" charset="0"/>
              </a:rPr>
              <a:t>.*</a:t>
            </a:r>
          </a:p>
          <a:p>
            <a:pPr indent="252095" algn="just">
              <a:spcBef>
                <a:spcPts val="400"/>
              </a:spcBef>
            </a:pPr>
            <a:endParaRPr lang="tr-TR" sz="800" b="0" i="0" dirty="0" smtClean="0">
              <a:solidFill>
                <a:srgbClr val="585858"/>
              </a:solidFill>
              <a:effectLst/>
              <a:latin typeface="Times New Roman" panose="02020603050405020304" pitchFamily="18" charset="0"/>
              <a:cs typeface="Times New Roman" panose="02020603050405020304" pitchFamily="18" charset="0"/>
            </a:endParaRPr>
          </a:p>
          <a:p>
            <a:pPr indent="252095" algn="just">
              <a:spcBef>
                <a:spcPts val="400"/>
              </a:spcBef>
            </a:pPr>
            <a:r>
              <a:rPr lang="tr-TR" b="0" i="0" dirty="0" smtClean="0">
                <a:solidFill>
                  <a:srgbClr val="585858"/>
                </a:solidFill>
                <a:effectLst/>
                <a:latin typeface="Times New Roman" panose="02020603050405020304" pitchFamily="18" charset="0"/>
                <a:cs typeface="Times New Roman" panose="02020603050405020304" pitchFamily="18" charset="0"/>
              </a:rPr>
              <a:t>Türk alfabesindeki harflerin sıra sayıları, adları, kitap ve el yazısı biçimleri ile kodları** aşağıda belirtilmiştir:</a:t>
            </a:r>
            <a:endParaRPr lang="tr-TR" b="0" i="0" dirty="0">
              <a:solidFill>
                <a:srgbClr val="585858"/>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32154768"/>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descr="alfabe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87474" y="736600"/>
            <a:ext cx="5775325" cy="5384800"/>
          </a:xfrm>
          <a:prstGeom prst="rect">
            <a:avLst/>
          </a:prstGeom>
          <a:noFill/>
          <a:extLst>
            <a:ext uri="{909E8E84-426E-40DD-AFC4-6F175D3DCCD1}">
              <a14:hiddenFill xmlns:a14="http://schemas.microsoft.com/office/drawing/2010/main">
                <a:solidFill>
                  <a:srgbClr val="FFFFFF"/>
                </a:solidFill>
              </a14:hiddenFill>
            </a:ext>
          </a:extLst>
        </p:spPr>
      </p:pic>
      <p:sp>
        <p:nvSpPr>
          <p:cNvPr id="5" name="Dikdörtgen 4"/>
          <p:cNvSpPr/>
          <p:nvPr/>
        </p:nvSpPr>
        <p:spPr>
          <a:xfrm>
            <a:off x="7492999" y="3043535"/>
            <a:ext cx="4216399" cy="2339102"/>
          </a:xfrm>
          <a:prstGeom prst="rect">
            <a:avLst/>
          </a:prstGeom>
        </p:spPr>
        <p:txBody>
          <a:bodyPr wrap="square">
            <a:spAutoFit/>
          </a:bodyPr>
          <a:lstStyle/>
          <a:p>
            <a:pPr algn="just"/>
            <a:r>
              <a:rPr lang="tr-TR" sz="1200" b="0" i="0" dirty="0" smtClean="0">
                <a:solidFill>
                  <a:srgbClr val="585858"/>
                </a:solidFill>
                <a:effectLst/>
                <a:latin typeface="arial" panose="020B0604020202020204" pitchFamily="34" charset="0"/>
              </a:rPr>
              <a:t>* Kanun’da önce “i” sonra “ı” belirtilmişse de yaygın ve yerleşmiş olan sıraya göre önce “ı” sonra “i” gelmektedir.</a:t>
            </a:r>
          </a:p>
          <a:p>
            <a:pPr algn="just"/>
            <a:endParaRPr lang="tr-TR" sz="1200" b="0" i="0" dirty="0" smtClean="0">
              <a:solidFill>
                <a:srgbClr val="585858"/>
              </a:solidFill>
              <a:effectLst/>
              <a:latin typeface="arial" panose="020B0604020202020204" pitchFamily="34" charset="0"/>
            </a:endParaRPr>
          </a:p>
          <a:p>
            <a:pPr algn="just"/>
            <a:r>
              <a:rPr lang="tr-TR" sz="1200" b="0" i="0" dirty="0" smtClean="0">
                <a:solidFill>
                  <a:srgbClr val="585858"/>
                </a:solidFill>
                <a:effectLst/>
                <a:latin typeface="arial" panose="020B0604020202020204" pitchFamily="34" charset="0"/>
              </a:rPr>
              <a:t>** </a:t>
            </a:r>
            <a:r>
              <a:rPr lang="tr-TR" sz="1200" b="0" i="1" dirty="0" smtClean="0">
                <a:solidFill>
                  <a:srgbClr val="585858"/>
                </a:solidFill>
                <a:effectLst/>
                <a:latin typeface="arial" panose="020B0604020202020204" pitchFamily="34" charset="0"/>
              </a:rPr>
              <a:t>Türk Kodlama Sistemi</a:t>
            </a:r>
            <a:r>
              <a:rPr lang="tr-TR" sz="1200" b="0" i="0" dirty="0" smtClean="0">
                <a:solidFill>
                  <a:srgbClr val="585858"/>
                </a:solidFill>
                <a:effectLst/>
                <a:latin typeface="arial" panose="020B0604020202020204" pitchFamily="34" charset="0"/>
              </a:rPr>
              <a:t>, ilgili kurum ve kuruluşlarla bilim adamlarının görüşleri alınarak TDK İmla Kılavuzu Çalışma Grubu tarafından 8 Ocak 2004 günü belirlenmiş ve TSE tarafından Nisan 2005/TS 13148 numaralı belge ile ölçünlü (standart) hâle getirilmiştir</a:t>
            </a:r>
            <a:r>
              <a:rPr lang="tr-TR" sz="1200" b="0" i="0" dirty="0" smtClean="0">
                <a:solidFill>
                  <a:srgbClr val="585858"/>
                </a:solidFill>
                <a:effectLst/>
                <a:latin typeface="arial" panose="020B0604020202020204" pitchFamily="34" charset="0"/>
              </a:rPr>
              <a:t>.</a:t>
            </a:r>
          </a:p>
          <a:p>
            <a:pPr algn="just"/>
            <a:endParaRPr lang="tr-TR" sz="1200" dirty="0">
              <a:solidFill>
                <a:srgbClr val="585858"/>
              </a:solidFill>
              <a:latin typeface="arial" panose="020B0604020202020204" pitchFamily="34" charset="0"/>
            </a:endParaRPr>
          </a:p>
          <a:p>
            <a:pPr algn="just"/>
            <a:endParaRPr lang="tr-TR" sz="1200" b="0" i="0" dirty="0" smtClean="0">
              <a:solidFill>
                <a:srgbClr val="585858"/>
              </a:solidFill>
              <a:effectLst/>
              <a:latin typeface="arial" panose="020B0604020202020204" pitchFamily="34" charset="0"/>
            </a:endParaRPr>
          </a:p>
          <a:p>
            <a:pPr algn="just"/>
            <a:endParaRPr lang="tr-TR" sz="1200" dirty="0">
              <a:solidFill>
                <a:srgbClr val="585858"/>
              </a:solidFill>
              <a:latin typeface="arial" panose="020B0604020202020204" pitchFamily="34" charset="0"/>
            </a:endParaRPr>
          </a:p>
          <a:p>
            <a:pPr algn="just"/>
            <a:r>
              <a:rPr lang="tr-TR" sz="1200" b="1" i="1" dirty="0" smtClean="0">
                <a:solidFill>
                  <a:srgbClr val="585858"/>
                </a:solidFill>
                <a:effectLst>
                  <a:outerShdw blurRad="38100" dist="38100" dir="2700000" algn="tl">
                    <a:srgbClr val="000000">
                      <a:alpha val="43137"/>
                    </a:srgbClr>
                  </a:outerShdw>
                </a:effectLst>
                <a:latin typeface="arial" panose="020B0604020202020204" pitchFamily="34" charset="0"/>
              </a:rPr>
              <a:t>		</a:t>
            </a:r>
            <a:r>
              <a:rPr lang="tr-TR" sz="1400" b="1" i="1" dirty="0" smtClean="0">
                <a:solidFill>
                  <a:srgbClr val="585858"/>
                </a:solidFill>
                <a:effectLst>
                  <a:outerShdw blurRad="38100" dist="38100" dir="2700000" algn="tl">
                    <a:srgbClr val="000000">
                      <a:alpha val="43137"/>
                    </a:srgbClr>
                  </a:outerShdw>
                </a:effectLst>
                <a:latin typeface="arial" panose="020B0604020202020204" pitchFamily="34" charset="0"/>
              </a:rPr>
              <a:t>Kaynak Türk Dil Kurumu </a:t>
            </a:r>
            <a:endParaRPr lang="tr-TR" sz="1400" b="1" i="1" dirty="0">
              <a:solidFill>
                <a:srgbClr val="585858"/>
              </a:solidFill>
              <a:effectLst>
                <a:outerShdw blurRad="38100" dist="38100" dir="2700000" algn="tl">
                  <a:srgbClr val="000000">
                    <a:alpha val="43137"/>
                  </a:srgbClr>
                </a:outerShdw>
              </a:effectLst>
              <a:latin typeface="arial" panose="020B0604020202020204" pitchFamily="34" charset="0"/>
            </a:endParaRPr>
          </a:p>
        </p:txBody>
      </p:sp>
    </p:spTree>
    <p:extLst>
      <p:ext uri="{BB962C8B-B14F-4D97-AF65-F5344CB8AC3E}">
        <p14:creationId xmlns:p14="http://schemas.microsoft.com/office/powerpoint/2010/main" val="256864348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1524000" y="1930921"/>
            <a:ext cx="9144000" cy="3241913"/>
          </a:xfrm>
          <a:prstGeom prst="rect">
            <a:avLst/>
          </a:prstGeom>
        </p:spPr>
        <p:txBody>
          <a:bodyPr wrap="square">
            <a:spAutoFit/>
          </a:bodyPr>
          <a:lstStyle/>
          <a:p>
            <a:pPr indent="252095" algn="just">
              <a:spcBef>
                <a:spcPts val="400"/>
              </a:spcBef>
            </a:pPr>
            <a:r>
              <a:rPr lang="tr-TR" b="1" i="0" dirty="0" smtClean="0">
                <a:solidFill>
                  <a:srgbClr val="585858"/>
                </a:solidFill>
                <a:effectLst/>
                <a:latin typeface="times new roman" panose="02020603050405020304" pitchFamily="18" charset="0"/>
              </a:rPr>
              <a:t>9. </a:t>
            </a:r>
            <a:r>
              <a:rPr lang="tr-TR" b="0" i="0" dirty="0" smtClean="0">
                <a:solidFill>
                  <a:srgbClr val="585858"/>
                </a:solidFill>
                <a:effectLst/>
                <a:latin typeface="times new roman" panose="02020603050405020304" pitchFamily="18" charset="0"/>
              </a:rPr>
              <a:t>Somut olarak yer belirten </a:t>
            </a:r>
            <a:r>
              <a:rPr lang="tr-TR" b="0" i="1" dirty="0" smtClean="0">
                <a:solidFill>
                  <a:srgbClr val="585858"/>
                </a:solidFill>
                <a:effectLst/>
                <a:latin typeface="times new roman" panose="02020603050405020304" pitchFamily="18" charset="0"/>
              </a:rPr>
              <a:t>alt </a:t>
            </a:r>
            <a:r>
              <a:rPr lang="tr-TR" b="0" i="0" dirty="0" smtClean="0">
                <a:solidFill>
                  <a:srgbClr val="585858"/>
                </a:solidFill>
                <a:effectLst/>
                <a:latin typeface="times new roman" panose="02020603050405020304" pitchFamily="18" charset="0"/>
              </a:rPr>
              <a:t>ve </a:t>
            </a:r>
            <a:r>
              <a:rPr lang="tr-TR" b="0" i="1" dirty="0" smtClean="0">
                <a:solidFill>
                  <a:srgbClr val="585858"/>
                </a:solidFill>
                <a:effectLst/>
                <a:latin typeface="times new roman" panose="02020603050405020304" pitchFamily="18" charset="0"/>
              </a:rPr>
              <a:t>üst</a:t>
            </a:r>
            <a:r>
              <a:rPr lang="tr-TR" b="0" i="0" dirty="0" smtClean="0">
                <a:solidFill>
                  <a:srgbClr val="585858"/>
                </a:solidFill>
                <a:effectLst/>
                <a:latin typeface="times new roman" panose="02020603050405020304" pitchFamily="18" charset="0"/>
              </a:rPr>
              <a:t> sözleriyle oluşturulan birleşik kelime ve terimler ayrı yazılır: </a:t>
            </a:r>
            <a:r>
              <a:rPr lang="tr-TR" b="0" i="1" dirty="0" smtClean="0">
                <a:solidFill>
                  <a:srgbClr val="585858"/>
                </a:solidFill>
                <a:effectLst/>
                <a:latin typeface="times new roman" panose="02020603050405020304" pitchFamily="18" charset="0"/>
              </a:rPr>
              <a:t>deri altı, su altı, toprak altı, yer altı (yüzey); böbrek üstü bezi, tepe üstü </a:t>
            </a:r>
            <a:r>
              <a:rPr lang="tr-TR" b="0" i="0" dirty="0" smtClean="0">
                <a:solidFill>
                  <a:srgbClr val="585858"/>
                </a:solidFill>
                <a:effectLst/>
                <a:latin typeface="times new roman" panose="02020603050405020304" pitchFamily="18" charset="0"/>
              </a:rPr>
              <a:t>(en yüksek nokta) vb.</a:t>
            </a:r>
          </a:p>
          <a:p>
            <a:pPr indent="252095" algn="just">
              <a:spcBef>
                <a:spcPts val="400"/>
              </a:spcBef>
            </a:pPr>
            <a:endParaRPr lang="tr-TR" b="0" i="0" dirty="0" smtClean="0">
              <a:solidFill>
                <a:srgbClr val="585858"/>
              </a:solidFill>
              <a:effectLst/>
              <a:latin typeface="arial" panose="020B0604020202020204" pitchFamily="34" charset="0"/>
            </a:endParaRPr>
          </a:p>
          <a:p>
            <a:pPr indent="252095" algn="just">
              <a:spcBef>
                <a:spcPts val="400"/>
              </a:spcBef>
            </a:pPr>
            <a:r>
              <a:rPr lang="tr-TR" b="1" i="0" dirty="0" smtClean="0">
                <a:solidFill>
                  <a:srgbClr val="585858"/>
                </a:solidFill>
                <a:effectLst/>
                <a:latin typeface="times new roman" panose="02020603050405020304" pitchFamily="18" charset="0"/>
              </a:rPr>
              <a:t>10. </a:t>
            </a:r>
            <a:r>
              <a:rPr lang="tr-TR" b="0" i="1" dirty="0" smtClean="0">
                <a:solidFill>
                  <a:srgbClr val="585858"/>
                </a:solidFill>
                <a:effectLst/>
                <a:latin typeface="times new roman" panose="02020603050405020304" pitchFamily="18" charset="0"/>
              </a:rPr>
              <a:t>Alt, üst, ana, ön, art, arka, yan, karşı, iç, dış, orta, büyük, küçük, sağ, sol, peşin, bir, iki, tek, çok, çift</a:t>
            </a:r>
            <a:r>
              <a:rPr lang="tr-TR" b="0" i="0" dirty="0" smtClean="0">
                <a:solidFill>
                  <a:srgbClr val="585858"/>
                </a:solidFill>
                <a:effectLst/>
                <a:latin typeface="times new roman" panose="02020603050405020304" pitchFamily="18" charset="0"/>
              </a:rPr>
              <a:t> sözlerinin başa getirilmesiyle oluştu­rulan birleşik kelime ve terimler ayrı yazılır:</a:t>
            </a:r>
            <a:r>
              <a:rPr lang="tr-TR" b="0" i="1" dirty="0" smtClean="0">
                <a:solidFill>
                  <a:srgbClr val="585858"/>
                </a:solidFill>
                <a:effectLst/>
                <a:latin typeface="times new roman" panose="02020603050405020304" pitchFamily="18" charset="0"/>
              </a:rPr>
              <a:t> alt kurul, alt yazı; üst kat, üst küme; ana bilim dalı, ana dili; ön söz, ön yargı; art damak, art niyet; arka plan, arka teker; yan cümle, yan etki; karşı görüş, karşı oy; iç sa­vaş, iç tüzük; dış borç, dış hat; orta kulak, orta oyunu; büyük dalga, büyük defter; küçük harf, küçük parmak; sağ açık, sağ bek; sol açık, sol bek; peşin fikir, peşin hüküm; bir gözeli, bir hücreli; iki anlamlı, iki eşeyli; tek eşli, tek hücreli; çok düzlemli, çok hücreli; çift ayaklılar, çift kanatlılar</a:t>
            </a:r>
            <a:r>
              <a:rPr lang="tr-TR" b="0" i="0" dirty="0" smtClean="0">
                <a:solidFill>
                  <a:srgbClr val="585858"/>
                </a:solidFill>
                <a:effectLst/>
                <a:latin typeface="times new roman" panose="02020603050405020304" pitchFamily="18" charset="0"/>
              </a:rPr>
              <a:t> vb.</a:t>
            </a:r>
            <a:endParaRPr lang="tr-TR" b="0" i="0" dirty="0">
              <a:solidFill>
                <a:srgbClr val="585858"/>
              </a:solidFill>
              <a:effectLst/>
              <a:latin typeface="arial" panose="020B0604020202020204" pitchFamily="34" charset="0"/>
            </a:endParaRPr>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08090" y="926273"/>
            <a:ext cx="7583487" cy="639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1905918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836881"/>
            <a:ext cx="9144000" cy="998537"/>
          </a:xfrm>
        </p:spPr>
        <p:txBody>
          <a:bodyPr>
            <a:normAutofit/>
          </a:bodyPr>
          <a:lstStyle/>
          <a:p>
            <a:pPr algn="l"/>
            <a:r>
              <a:rPr lang="tr-TR" b="1" i="0" dirty="0" smtClean="0">
                <a:solidFill>
                  <a:srgbClr val="585858"/>
                </a:solidFill>
                <a:effectLst/>
                <a:latin typeface="times new roman" panose="02020603050405020304" pitchFamily="18" charset="0"/>
              </a:rPr>
              <a:t>Pekiştirmeli Sözlerin Yazılışı</a:t>
            </a:r>
            <a:endParaRPr lang="tr-TR" dirty="0"/>
          </a:p>
        </p:txBody>
      </p:sp>
      <p:sp>
        <p:nvSpPr>
          <p:cNvPr id="3" name="Dikdörtgen 2"/>
          <p:cNvSpPr/>
          <p:nvPr/>
        </p:nvSpPr>
        <p:spPr>
          <a:xfrm>
            <a:off x="1524000" y="2282230"/>
            <a:ext cx="9144000" cy="923330"/>
          </a:xfrm>
          <a:prstGeom prst="rect">
            <a:avLst/>
          </a:prstGeom>
        </p:spPr>
        <p:txBody>
          <a:bodyPr wrap="square">
            <a:spAutoFit/>
          </a:bodyPr>
          <a:lstStyle/>
          <a:p>
            <a:r>
              <a:rPr lang="tr-TR" b="0" i="0" dirty="0" smtClean="0">
                <a:solidFill>
                  <a:srgbClr val="585858"/>
                </a:solidFill>
                <a:effectLst/>
                <a:latin typeface="times new roman" panose="02020603050405020304" pitchFamily="18" charset="0"/>
              </a:rPr>
              <a:t>Sıfat veya zarf görevindeki pekiştirmeli sözler bitişik yazılır: </a:t>
            </a:r>
            <a:r>
              <a:rPr lang="tr-TR" b="0" i="1" dirty="0" smtClean="0">
                <a:solidFill>
                  <a:srgbClr val="585858"/>
                </a:solidFill>
                <a:effectLst/>
                <a:latin typeface="times new roman" panose="02020603050405020304" pitchFamily="18" charset="0"/>
              </a:rPr>
              <a:t>apaçık, apak, büsbütün, çepeçevre, çırılçıplak, dümdüz, düpedüz, gömgök, güpegündüz, kapkara, kupkuru, masmavi, mosmor, paramparça, sapasağlam, sapsarı, sırıl­sıklam, sırsıklam, sipsivri, yemyeşil</a:t>
            </a:r>
            <a:r>
              <a:rPr lang="tr-TR" b="0" i="0" dirty="0" smtClean="0">
                <a:solidFill>
                  <a:srgbClr val="585858"/>
                </a:solidFill>
                <a:effectLst/>
                <a:latin typeface="times new roman" panose="02020603050405020304" pitchFamily="18" charset="0"/>
              </a:rPr>
              <a:t> vb.</a:t>
            </a:r>
            <a:endParaRPr lang="tr-TR" dirty="0"/>
          </a:p>
        </p:txBody>
      </p:sp>
    </p:spTree>
    <p:extLst>
      <p:ext uri="{BB962C8B-B14F-4D97-AF65-F5344CB8AC3E}">
        <p14:creationId xmlns:p14="http://schemas.microsoft.com/office/powerpoint/2010/main" val="416939071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lga Biçimi">
  <a:themeElements>
    <a:clrScheme name="Dalga Biçimi">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Dalga Biçimi">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alga Biçimi">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312</TotalTime>
  <Words>926</Words>
  <Application>Microsoft Office PowerPoint</Application>
  <PresentationFormat>Özel</PresentationFormat>
  <Paragraphs>595</Paragraphs>
  <Slides>72</Slides>
  <Notes>0</Notes>
  <HiddenSlides>0</HiddenSlides>
  <MMClips>0</MMClips>
  <ScaleCrop>false</ScaleCrop>
  <HeadingPairs>
    <vt:vector size="4" baseType="variant">
      <vt:variant>
        <vt:lpstr>Tema</vt:lpstr>
      </vt:variant>
      <vt:variant>
        <vt:i4>1</vt:i4>
      </vt:variant>
      <vt:variant>
        <vt:lpstr>Slayt Başlıkları</vt:lpstr>
      </vt:variant>
      <vt:variant>
        <vt:i4>72</vt:i4>
      </vt:variant>
    </vt:vector>
  </HeadingPairs>
  <TitlesOfParts>
    <vt:vector size="73" baseType="lpstr">
      <vt:lpstr>Dalga Biçimi</vt:lpstr>
      <vt:lpstr>YAZIM KURALLARI</vt:lpstr>
      <vt:lpstr>PowerPoint Sunusu</vt:lpstr>
      <vt:lpstr>PowerPoint Sunusu</vt:lpstr>
      <vt:lpstr>PowerPoint Sunusu</vt:lpstr>
      <vt:lpstr>PowerPoint Sunusu</vt:lpstr>
      <vt:lpstr>PowerPoint Sunusu</vt:lpstr>
      <vt:lpstr>PowerPoint Sunusu</vt:lpstr>
      <vt:lpstr>PowerPoint Sunusu</vt:lpstr>
      <vt:lpstr>Pekiştirmeli Sözlerin Yazılışı</vt:lpstr>
      <vt:lpstr>PowerPoint Sunusu</vt:lpstr>
      <vt:lpstr>PowerPoint Sunusu</vt:lpstr>
      <vt:lpstr>PowerPoint Sunusu</vt:lpstr>
      <vt:lpstr>PowerPoint Sunusu</vt:lpstr>
      <vt:lpstr>PowerPoint Sunusu</vt:lpstr>
      <vt:lpstr>PowerPoint Sunusu</vt:lpstr>
      <vt:lpstr>PowerPoint Sunusu</vt:lpstr>
      <vt:lpstr>PowerPoint Sunusu</vt:lpstr>
      <vt:lpstr>İKİNCİ HAFTA</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ÜÇÜNCÜ HAFTA</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ALPER KILIÇOĞLU</dc:creator>
  <cp:lastModifiedBy>ASUS</cp:lastModifiedBy>
  <cp:revision>81</cp:revision>
  <dcterms:created xsi:type="dcterms:W3CDTF">2018-02-07T17:54:31Z</dcterms:created>
  <dcterms:modified xsi:type="dcterms:W3CDTF">2021-04-14T13:49:11Z</dcterms:modified>
</cp:coreProperties>
</file>