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373" r:id="rId2"/>
    <p:sldId id="371" r:id="rId3"/>
    <p:sldId id="256" r:id="rId4"/>
    <p:sldId id="258" r:id="rId5"/>
    <p:sldId id="257" r:id="rId6"/>
    <p:sldId id="259" r:id="rId7"/>
    <p:sldId id="260" r:id="rId8"/>
    <p:sldId id="261" r:id="rId9"/>
    <p:sldId id="262" r:id="rId10"/>
    <p:sldId id="263" r:id="rId11"/>
    <p:sldId id="376" r:id="rId12"/>
    <p:sldId id="264" r:id="rId13"/>
    <p:sldId id="375" r:id="rId14"/>
    <p:sldId id="265" r:id="rId15"/>
    <p:sldId id="374" r:id="rId16"/>
    <p:sldId id="266" r:id="rId17"/>
    <p:sldId id="267" r:id="rId18"/>
    <p:sldId id="268" r:id="rId19"/>
    <p:sldId id="269" r:id="rId20"/>
    <p:sldId id="270" r:id="rId21"/>
    <p:sldId id="271" r:id="rId22"/>
    <p:sldId id="272" r:id="rId23"/>
    <p:sldId id="273" r:id="rId24"/>
    <p:sldId id="274" r:id="rId25"/>
    <p:sldId id="275" r:id="rId26"/>
    <p:sldId id="276" r:id="rId27"/>
    <p:sldId id="372"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45923" y="3307356"/>
            <a:ext cx="9489573" cy="1470025"/>
          </a:xfrm>
        </p:spPr>
        <p:txBody>
          <a:bodyPr anchor="b"/>
          <a:lstStyle>
            <a:lvl1pPr>
              <a:defRPr sz="4000"/>
            </a:lvl1pPr>
          </a:lstStyle>
          <a:p>
            <a:r>
              <a:rPr lang="tr-TR" smtClean="0"/>
              <a:t>Asıl başlık stili için tıklatın</a:t>
            </a:r>
            <a:endParaRPr lang="en-US" dirty="0"/>
          </a:p>
        </p:txBody>
      </p:sp>
      <p:sp>
        <p:nvSpPr>
          <p:cNvPr id="3" name="Subtitle 2"/>
          <p:cNvSpPr>
            <a:spLocks noGrp="1"/>
          </p:cNvSpPr>
          <p:nvPr>
            <p:ph type="subTitle" idx="1"/>
          </p:nvPr>
        </p:nvSpPr>
        <p:spPr>
          <a:xfrm>
            <a:off x="1345923" y="4777380"/>
            <a:ext cx="9489573"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439B53C-CE85-4E48-9F0A-5044108F9DD1}" type="datetimeFigureOut">
              <a:rPr lang="tr-TR" smtClean="0"/>
              <a:t>14.04.2021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45924" y="1807361"/>
            <a:ext cx="9497440" cy="405143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39B53C-CE85-4E48-9F0A-5044108F9DD1}" type="datetimeFigureOut">
              <a:rPr lang="tr-TR" smtClean="0"/>
              <a:t>14.04.2021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9415" y="675723"/>
            <a:ext cx="1963949" cy="5185328"/>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45923" y="675724"/>
            <a:ext cx="7290076" cy="518532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39B53C-CE85-4E48-9F0A-5044108F9DD1}" type="datetimeFigureOut">
              <a:rPr lang="tr-TR" smtClean="0"/>
              <a:t>14.04.2021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10"/>
          </p:nvPr>
        </p:nvSpPr>
        <p:spPr/>
        <p:txBody>
          <a:bodyPr/>
          <a:lstStyle/>
          <a:p>
            <a:fld id="{6439B53C-CE85-4E48-9F0A-5044108F9DD1}" type="datetimeFigureOut">
              <a:rPr lang="tr-TR" smtClean="0"/>
              <a:t>14.04.2021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345924" y="3308581"/>
            <a:ext cx="9489571" cy="1468800"/>
          </a:xfrm>
        </p:spPr>
        <p:txBody>
          <a:bodyPr anchor="b"/>
          <a:lstStyle>
            <a:lvl1pPr algn="r">
              <a:defRPr sz="3200" b="0" cap="none"/>
            </a:lvl1pPr>
          </a:lstStyle>
          <a:p>
            <a:r>
              <a:rPr lang="tr-TR" smtClean="0"/>
              <a:t>Asıl başlık stili için tıklatın</a:t>
            </a:r>
            <a:endParaRPr lang="en-US"/>
          </a:p>
        </p:txBody>
      </p:sp>
      <p:sp>
        <p:nvSpPr>
          <p:cNvPr id="3" name="Text Placeholder 2"/>
          <p:cNvSpPr>
            <a:spLocks noGrp="1"/>
          </p:cNvSpPr>
          <p:nvPr>
            <p:ph type="body" idx="1"/>
          </p:nvPr>
        </p:nvSpPr>
        <p:spPr>
          <a:xfrm>
            <a:off x="1345924" y="4777381"/>
            <a:ext cx="9489571"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439B53C-CE85-4E48-9F0A-5044108F9DD1}" type="datetimeFigureOut">
              <a:rPr lang="tr-TR" smtClean="0"/>
              <a:t>14.04.2021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345924" y="675725"/>
            <a:ext cx="9497440" cy="924475"/>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45924" y="1809750"/>
            <a:ext cx="4628369"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217708" y="1809749"/>
            <a:ext cx="4625656"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439B53C-CE85-4E48-9F0A-5044108F9DD1}" type="datetimeFigureOut">
              <a:rPr lang="tr-TR" smtClean="0"/>
              <a:t>14.04.2021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345924" y="1812927"/>
            <a:ext cx="462836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45924" y="2389190"/>
            <a:ext cx="4628369"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217707" y="1812927"/>
            <a:ext cx="462836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707" y="2389190"/>
            <a:ext cx="462836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6439B53C-CE85-4E48-9F0A-5044108F9DD1}" type="datetimeFigureOut">
              <a:rPr lang="tr-TR" smtClean="0"/>
              <a:t>14.04.2021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6439B53C-CE85-4E48-9F0A-5044108F9DD1}" type="datetimeFigureOut">
              <a:rPr lang="tr-TR" smtClean="0"/>
              <a:t>14.04.2021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9B53C-CE85-4E48-9F0A-5044108F9DD1}" type="datetimeFigureOut">
              <a:rPr lang="tr-TR" smtClean="0"/>
              <a:t>14.04.2021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345923" y="446088"/>
            <a:ext cx="3547533" cy="1185861"/>
          </a:xfrm>
        </p:spPr>
        <p:txBody>
          <a:bodyPr anchor="b"/>
          <a:lstStyle>
            <a:lvl1pPr algn="l">
              <a:defRPr sz="2400" b="0"/>
            </a:lvl1pPr>
          </a:lstStyle>
          <a:p>
            <a:r>
              <a:rPr lang="tr-TR" smtClean="0"/>
              <a:t>Asıl başlık stili için tıklatın</a:t>
            </a:r>
            <a:endParaRPr lang="en-US"/>
          </a:p>
        </p:txBody>
      </p:sp>
      <p:sp>
        <p:nvSpPr>
          <p:cNvPr id="3" name="Content Placeholder 2"/>
          <p:cNvSpPr>
            <a:spLocks noGrp="1"/>
          </p:cNvSpPr>
          <p:nvPr>
            <p:ph idx="1"/>
          </p:nvPr>
        </p:nvSpPr>
        <p:spPr>
          <a:xfrm>
            <a:off x="5136873" y="446088"/>
            <a:ext cx="5706492"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1345923" y="1631950"/>
            <a:ext cx="3547533"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439B53C-CE85-4E48-9F0A-5044108F9DD1}" type="datetimeFigureOut">
              <a:rPr lang="tr-TR" smtClean="0"/>
              <a:t>14.04.2021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7B55F40-11C3-4B2E-AAF7-BF9554940F08}"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345925" y="1387058"/>
            <a:ext cx="4397271" cy="1113254"/>
          </a:xfrm>
        </p:spPr>
        <p:txBody>
          <a:bodyPr anchor="b">
            <a:normAutofit/>
          </a:bodyPr>
          <a:lstStyle>
            <a:lvl1pPr algn="l">
              <a:defRPr sz="2400" b="0"/>
            </a:lvl1pPr>
          </a:lstStyle>
          <a:p>
            <a:r>
              <a:rPr lang="tr-TR" smtClean="0"/>
              <a:t>Asıl başlık stili için tıklatın</a:t>
            </a:r>
            <a:endParaRPr lang="en-US"/>
          </a:p>
        </p:txBody>
      </p:sp>
      <p:sp>
        <p:nvSpPr>
          <p:cNvPr id="4" name="Text Placeholder 3"/>
          <p:cNvSpPr>
            <a:spLocks noGrp="1"/>
          </p:cNvSpPr>
          <p:nvPr>
            <p:ph type="body" sz="half" idx="2"/>
          </p:nvPr>
        </p:nvSpPr>
        <p:spPr>
          <a:xfrm>
            <a:off x="1345924" y="2500312"/>
            <a:ext cx="4397272"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439B53C-CE85-4E48-9F0A-5044108F9DD1}" type="datetimeFigureOut">
              <a:rPr lang="tr-TR" smtClean="0"/>
              <a:t>14.04.2021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7B55F40-11C3-4B2E-AAF7-BF9554940F08}" type="slidenum">
              <a:rPr lang="tr-TR" smtClean="0"/>
              <a:t>‹#›</a:t>
            </a:fld>
            <a:endParaRPr lang="tr-TR"/>
          </a:p>
        </p:txBody>
      </p:sp>
      <p:grpSp>
        <p:nvGrpSpPr>
          <p:cNvPr id="16" name="Group 15"/>
          <p:cNvGrpSpPr/>
          <p:nvPr/>
        </p:nvGrpSpPr>
        <p:grpSpPr>
          <a:xfrm>
            <a:off x="6021539" y="994388"/>
            <a:ext cx="2462851"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6232256" y="1601512"/>
            <a:ext cx="4572000" cy="3429000"/>
          </a:xfrm>
          <a:prstGeom prst="ellipse">
            <a:avLst/>
          </a:prstGeom>
          <a:ln w="76200">
            <a:solidFill>
              <a:schemeClr val="tx2">
                <a:lumMod val="75000"/>
              </a:schemeClr>
            </a:solidFill>
          </a:ln>
        </p:spPr>
        <p:txBody>
          <a:bodyPr/>
          <a:lstStyle/>
          <a:p>
            <a:r>
              <a:rPr lang="tr-TR" smtClean="0"/>
              <a:t>Resim eklemek için simgeyi tıklatın</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92833" y="4042576"/>
            <a:ext cx="2325260"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694185" y="1095311"/>
            <a:ext cx="2545644"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2504973" y="282934"/>
            <a:ext cx="2545644"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694183" y="5729135"/>
            <a:ext cx="2545645"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62281" y="-61709"/>
            <a:ext cx="1932143"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1232151" y="-161623"/>
            <a:ext cx="2545644"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1" y="660739"/>
            <a:ext cx="2545644"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9996709" y="-61709"/>
            <a:ext cx="2259289"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8156670" y="-61708"/>
            <a:ext cx="2545645"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9992605" y="1095309"/>
            <a:ext cx="2263392"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10742232" y="5140347"/>
            <a:ext cx="1516259"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8882282" y="4362913"/>
            <a:ext cx="2545644"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92833" y="4948766"/>
            <a:ext cx="1805147"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944629" y="4790337"/>
            <a:ext cx="2545644"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8156671" y="783989"/>
            <a:ext cx="2545644"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8612071" y="5140347"/>
            <a:ext cx="2545644"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11197605" y="597861"/>
            <a:ext cx="1058392"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8466800" y="206512"/>
            <a:ext cx="1388368"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9162837" y="1450645"/>
            <a:ext cx="1624337"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9625424" y="2049927"/>
            <a:ext cx="1388368"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10332555" y="2661634"/>
            <a:ext cx="961744"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913405" y="-100976"/>
            <a:ext cx="1591568"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2003518" y="-100976"/>
            <a:ext cx="1372037"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92831" y="-100976"/>
            <a:ext cx="787017"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369910" y="4321784"/>
            <a:ext cx="1862516"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7722842" y="6489966"/>
            <a:ext cx="148791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8170666" y="6408840"/>
            <a:ext cx="164935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10103540" y="6408842"/>
            <a:ext cx="1615211"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4764" y="4941986"/>
            <a:ext cx="814973"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92833" y="6172569"/>
            <a:ext cx="1037463"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92833" y="5158575"/>
            <a:ext cx="751365"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34344" y="482386"/>
            <a:ext cx="797888"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632278" y="836794"/>
            <a:ext cx="1214423"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425632" y="1452261"/>
            <a:ext cx="1030657"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495010" y="1886983"/>
            <a:ext cx="813821"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206235" y="1919682"/>
            <a:ext cx="695685"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9736689" y="-61709"/>
            <a:ext cx="1214424"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11624165" y="-61709"/>
            <a:ext cx="631832"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10330985" y="282934"/>
            <a:ext cx="1504695"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11886291" y="749603"/>
            <a:ext cx="369707"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10121161" y="728498"/>
            <a:ext cx="1292979"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9960055" y="1326476"/>
            <a:ext cx="81092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10173255" y="5611428"/>
            <a:ext cx="984460"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9297177" y="5242255"/>
            <a:ext cx="984460"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9992606" y="4928167"/>
            <a:ext cx="984460"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10972045" y="5666511"/>
            <a:ext cx="807512"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10770976" y="4097843"/>
            <a:ext cx="738065"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11215756" y="5057879"/>
            <a:ext cx="738065"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11584787" y="4790335"/>
            <a:ext cx="671211"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45923" y="675725"/>
            <a:ext cx="9500151" cy="924475"/>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45924" y="1807361"/>
            <a:ext cx="9500149" cy="405143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2"/>
          </p:nvPr>
        </p:nvSpPr>
        <p:spPr>
          <a:xfrm>
            <a:off x="8583125" y="5951811"/>
            <a:ext cx="28448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6439B53C-CE85-4E48-9F0A-5044108F9DD1}" type="datetimeFigureOut">
              <a:rPr lang="tr-TR" smtClean="0"/>
              <a:t>14.04.2021</a:t>
            </a:fld>
            <a:endParaRPr lang="tr-TR"/>
          </a:p>
        </p:txBody>
      </p:sp>
      <p:sp>
        <p:nvSpPr>
          <p:cNvPr id="5" name="Footer Placeholder 4"/>
          <p:cNvSpPr>
            <a:spLocks noGrp="1"/>
          </p:cNvSpPr>
          <p:nvPr>
            <p:ph type="ftr" sz="quarter" idx="3"/>
          </p:nvPr>
        </p:nvSpPr>
        <p:spPr>
          <a:xfrm>
            <a:off x="1574594" y="5951811"/>
            <a:ext cx="7008532"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63545" y="5951811"/>
            <a:ext cx="811049"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D7B55F40-11C3-4B2E-AAF7-BF9554940F08}" type="slidenum">
              <a:rPr lang="tr-TR" smtClean="0"/>
              <a:t>‹#›</a:t>
            </a:fld>
            <a:endParaRPr lang="tr-TR"/>
          </a:p>
        </p:txBody>
      </p:sp>
      <p:sp>
        <p:nvSpPr>
          <p:cNvPr id="55" name="Oval 54"/>
          <p:cNvSpPr>
            <a:spLocks noChangeAspect="1"/>
          </p:cNvSpPr>
          <p:nvPr/>
        </p:nvSpPr>
        <p:spPr>
          <a:xfrm>
            <a:off x="2110896" y="5454223"/>
            <a:ext cx="2545645"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11427926" y="3382942"/>
            <a:ext cx="408413"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11197606" y="3536097"/>
            <a:ext cx="408413"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11477878" y="3688497"/>
            <a:ext cx="408413"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206235" y="2698929"/>
            <a:ext cx="623503"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632278" y="3166555"/>
            <a:ext cx="611693"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360345" y="3382943"/>
            <a:ext cx="469393"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115467" y="2581479"/>
            <a:ext cx="181392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8230832" y="2395417"/>
            <a:ext cx="1624337"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tdk.org.tr/"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hyperlink" Target="http://tdk.gov.tr/"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tdk.org.tr/"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315253" y="1372209"/>
            <a:ext cx="8678751" cy="4127284"/>
          </a:xfrm>
          <a:prstGeom prst="rect">
            <a:avLst/>
          </a:prstGeom>
        </p:spPr>
        <p:txBody>
          <a:bodyPr wrap="square">
            <a:spAutoFit/>
          </a:bodyPr>
          <a:lstStyle/>
          <a:p>
            <a:pPr algn="ctr">
              <a:lnSpc>
                <a:spcPct val="115000"/>
              </a:lnSpc>
              <a:spcAft>
                <a:spcPts val="0"/>
              </a:spcAft>
            </a:pPr>
            <a:r>
              <a:rPr lang="tr-TR" sz="4800" b="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NOKTALAMA İŞARETLERİ</a:t>
            </a:r>
          </a:p>
          <a:p>
            <a:pPr>
              <a:lnSpc>
                <a:spcPct val="115000"/>
              </a:lnSpc>
              <a:spcAft>
                <a:spcPts val="0"/>
              </a:spcAft>
            </a:pP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 </a:t>
            </a:r>
            <a:endParaRPr lang="tr-TR"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0"/>
              </a:spcAft>
              <a:buAutoNum type="arabicPeriod"/>
            </a:pPr>
            <a:r>
              <a:rPr lang="tr-TR" i="1" dirty="0" smtClean="0">
                <a:solidFill>
                  <a:schemeClr val="tx2"/>
                </a:solidFill>
                <a:latin typeface="Calibri" panose="020F0502020204030204" pitchFamily="34" charset="0"/>
                <a:ea typeface="Calibri" panose="020F0502020204030204" pitchFamily="34" charset="0"/>
                <a:cs typeface="Calibri" panose="020F0502020204030204" pitchFamily="34" charset="0"/>
              </a:rPr>
              <a:t>Noktalama</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 yazıda noktalama işaretlerini yerli yerine koyma işidir. </a:t>
            </a:r>
            <a:endPar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0"/>
              </a:spcAft>
              <a:buAutoNum type="arabicPeriod"/>
            </a:pPr>
            <a:r>
              <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rPr>
              <a:t>Noktalama </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işaretlerinin tarihi Bizans dil bilgini </a:t>
            </a:r>
            <a:r>
              <a:rPr lang="tr-TR" dirty="0" err="1">
                <a:solidFill>
                  <a:schemeClr val="tx2"/>
                </a:solidFill>
                <a:latin typeface="Calibri" panose="020F0502020204030204" pitchFamily="34" charset="0"/>
                <a:ea typeface="Calibri" panose="020F0502020204030204" pitchFamily="34" charset="0"/>
                <a:cs typeface="Calibri" panose="020F0502020204030204" pitchFamily="34" charset="0"/>
              </a:rPr>
              <a:t>Aristophones'e</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 dek gider. </a:t>
            </a:r>
            <a:endParaRPr lang="tr-TR"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0"/>
              </a:spcAft>
              <a:buAutoNum type="arabicPeriod"/>
            </a:pPr>
            <a:r>
              <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rPr>
              <a:t>Bu </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işaretlerin kullanılmasına 16. yüzyılda matbaanın bulunuşu ile başlanmıştır. </a:t>
            </a:r>
            <a:endPar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0"/>
              </a:spcAft>
              <a:buAutoNum type="arabicPeriod"/>
            </a:pPr>
            <a:r>
              <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rPr>
              <a:t>19</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 yüz yılda ise noktalama işaretleri genelleşmiş ve kesin kurallara bağlanmıştır. </a:t>
            </a:r>
            <a:endPar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0"/>
              </a:spcAft>
              <a:buAutoNum type="arabicPeriod"/>
            </a:pPr>
            <a:r>
              <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rPr>
              <a:t>Noktalama </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işaretlerinin bizde kullanılması, Tanzimat döneminde </a:t>
            </a:r>
            <a:r>
              <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rPr>
              <a:t>başlar.</a:t>
            </a:r>
          </a:p>
          <a:p>
            <a:pPr marL="342900" lvl="0" indent="-342900">
              <a:lnSpc>
                <a:spcPct val="115000"/>
              </a:lnSpc>
              <a:spcAft>
                <a:spcPts val="0"/>
              </a:spcAft>
              <a:buAutoNum type="arabicPeriod"/>
            </a:pPr>
            <a:r>
              <a:rPr lang="tr-TR" dirty="0" smtClean="0">
                <a:solidFill>
                  <a:schemeClr val="tx2"/>
                </a:solidFill>
                <a:latin typeface="Calibri" panose="020F0502020204030204" pitchFamily="34" charset="0"/>
                <a:ea typeface="Calibri" panose="020F0502020204030204" pitchFamily="34" charset="0"/>
                <a:cs typeface="Calibri" panose="020F0502020204030204" pitchFamily="34" charset="0"/>
              </a:rPr>
              <a:t>İlk </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kaynak Fransızca olmuştur. Bu yüzden de birçok işaretin adı Fransızcadır</a:t>
            </a:r>
            <a:r>
              <a:rPr lang="tr-TR" b="1" i="1" dirty="0">
                <a:solidFill>
                  <a:schemeClr val="tx2"/>
                </a:solidFill>
                <a:latin typeface="Calibri" panose="020F0502020204030204" pitchFamily="34" charset="0"/>
                <a:ea typeface="Calibri" panose="020F0502020204030204" pitchFamily="34" charset="0"/>
                <a:cs typeface="Calibri" panose="020F0502020204030204" pitchFamily="34" charset="0"/>
              </a:rPr>
              <a:t>:</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 </a:t>
            </a: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virgül</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 </a:t>
            </a: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apostrof</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 </a:t>
            </a: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parantez </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gibi. Ancak bugün bunların çoğuna Türkçe karşılıklar bulunmuştur: </a:t>
            </a: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kesme</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 </a:t>
            </a: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işareti </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a:t>
            </a: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apostrof</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 </a:t>
            </a: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ayraç </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a:t>
            </a:r>
            <a:r>
              <a:rPr lang="tr-TR" i="1" dirty="0">
                <a:solidFill>
                  <a:schemeClr val="tx2"/>
                </a:solidFill>
                <a:latin typeface="Calibri" panose="020F0502020204030204" pitchFamily="34" charset="0"/>
                <a:ea typeface="Calibri" panose="020F0502020204030204" pitchFamily="34" charset="0"/>
                <a:cs typeface="Calibri" panose="020F0502020204030204" pitchFamily="34" charset="0"/>
              </a:rPr>
              <a:t>parantez</a:t>
            </a:r>
            <a:r>
              <a:rPr lang="tr-TR" dirty="0">
                <a:solidFill>
                  <a:schemeClr val="tx2"/>
                </a:solidFill>
                <a:latin typeface="Calibri" panose="020F0502020204030204" pitchFamily="34" charset="0"/>
                <a:ea typeface="Calibri" panose="020F0502020204030204" pitchFamily="34" charset="0"/>
                <a:cs typeface="Calibri" panose="020F0502020204030204" pitchFamily="34" charset="0"/>
              </a:rPr>
              <a:t>).</a:t>
            </a:r>
          </a:p>
          <a:p>
            <a:pPr marL="457200">
              <a:lnSpc>
                <a:spcPct val="115000"/>
              </a:lnSpc>
              <a:spcAft>
                <a:spcPts val="0"/>
              </a:spcAft>
            </a:pPr>
            <a:r>
              <a:rPr lang="tr-TR" dirty="0">
                <a:latin typeface="Calibri" panose="020F0502020204030204" pitchFamily="34"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911953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93948" y="567319"/>
            <a:ext cx="9339151"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493949" y="2233801"/>
            <a:ext cx="8512936" cy="2339102"/>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5. </a:t>
            </a:r>
            <a:r>
              <a:rPr lang="tr-TR" b="0" i="0" dirty="0" smtClean="0">
                <a:solidFill>
                  <a:schemeClr val="tx2"/>
                </a:solidFill>
                <a:effectLst/>
                <a:latin typeface="times new roman" panose="02020603050405020304" pitchFamily="18" charset="0"/>
              </a:rPr>
              <a:t>Anlama güç kazandırmak için tekrarlanan kelimeler arasına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Akşam, yine akşam, yine akşam,</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Göllerde bu dem bir kamış olsam!</a:t>
            </a:r>
            <a:r>
              <a:rPr lang="tr-TR" b="0" i="0" dirty="0" smtClean="0">
                <a:solidFill>
                  <a:schemeClr val="tx2"/>
                </a:solidFill>
                <a:effectLst/>
                <a:latin typeface="times new roman" panose="02020603050405020304" pitchFamily="18" charset="0"/>
              </a:rPr>
              <a:t> (Ahmet Haşim</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6. </a:t>
            </a:r>
            <a:r>
              <a:rPr lang="tr-TR" b="0" i="0" dirty="0" smtClean="0">
                <a:solidFill>
                  <a:schemeClr val="tx2"/>
                </a:solidFill>
                <a:effectLst/>
                <a:latin typeface="times new roman" panose="02020603050405020304" pitchFamily="18" charset="0"/>
              </a:rPr>
              <a:t>Tırnak içinde olmayan alıntı cümlelerinden sonra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Adana’ya yarın gideceğim, dedi.</a:t>
            </a:r>
            <a:endParaRPr lang="tr-TR" b="0" i="0" dirty="0" smtClean="0">
              <a:solidFill>
                <a:schemeClr val="tx2"/>
              </a:solidFill>
              <a:effectLst/>
              <a:latin typeface="arial" panose="020B0604020202020204" pitchFamily="34" charset="0"/>
            </a:endParaRPr>
          </a:p>
          <a:p>
            <a:pPr>
              <a:spcBef>
                <a:spcPts val="400"/>
              </a:spcBef>
            </a:pPr>
            <a:r>
              <a:rPr lang="tr-TR" b="0" i="1" dirty="0" smtClean="0">
                <a:solidFill>
                  <a:schemeClr val="tx2"/>
                </a:solidFill>
                <a:effectLst/>
                <a:latin typeface="times new roman" panose="02020603050405020304" pitchFamily="18" charset="0"/>
              </a:rPr>
              <a:t>       Aç karnına sigara içmekle hiç de iyi etmiyorsun, dedi.</a:t>
            </a:r>
            <a:r>
              <a:rPr lang="tr-TR" b="0" i="0" dirty="0" smtClean="0">
                <a:solidFill>
                  <a:schemeClr val="tx2"/>
                </a:solidFill>
                <a:effectLst/>
                <a:latin typeface="times new roman" panose="02020603050405020304" pitchFamily="18" charset="0"/>
              </a:rPr>
              <a:t> (Necati Cumalı</a:t>
            </a:r>
            <a:r>
              <a:rPr lang="tr-TR" b="0" i="0" dirty="0" smtClean="0">
                <a:solidFill>
                  <a:schemeClr val="tx2"/>
                </a:solidFill>
                <a:effectLst/>
                <a:latin typeface="times new roman" panose="02020603050405020304" pitchFamily="18" charset="0"/>
              </a:rPr>
              <a:t>)</a:t>
            </a:r>
            <a:endParaRPr lang="tr-TR" b="0" i="0" dirty="0" smtClean="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3881670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93948" y="567319"/>
            <a:ext cx="9339151"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493949" y="2233801"/>
            <a:ext cx="8512936" cy="2010807"/>
          </a:xfrm>
          <a:prstGeom prst="rect">
            <a:avLst/>
          </a:prstGeom>
        </p:spPr>
        <p:txBody>
          <a:bodyPr wrap="square">
            <a:spAutoFit/>
          </a:bodyPr>
          <a:lstStyle/>
          <a:p>
            <a:pPr indent="270510">
              <a:spcBef>
                <a:spcPts val="400"/>
              </a:spcBef>
            </a:pPr>
            <a:r>
              <a:rPr lang="tr-TR" b="1" i="0" dirty="0" smtClean="0">
                <a:solidFill>
                  <a:schemeClr val="tx2"/>
                </a:solidFill>
                <a:effectLst/>
                <a:latin typeface="times new roman" panose="02020603050405020304" pitchFamily="18" charset="0"/>
              </a:rPr>
              <a:t>7</a:t>
            </a:r>
            <a:r>
              <a:rPr lang="tr-TR" b="1" i="0" dirty="0" smtClean="0">
                <a:solidFill>
                  <a:schemeClr val="tx2"/>
                </a:solidFill>
                <a:effectLst/>
                <a:latin typeface="times new roman" panose="02020603050405020304" pitchFamily="18" charset="0"/>
              </a:rPr>
              <a:t>. </a:t>
            </a:r>
            <a:r>
              <a:rPr lang="tr-TR" b="0" i="0" dirty="0" smtClean="0">
                <a:solidFill>
                  <a:schemeClr val="tx2"/>
                </a:solidFill>
                <a:effectLst/>
                <a:latin typeface="times new roman" panose="02020603050405020304" pitchFamily="18" charset="0"/>
              </a:rPr>
              <a:t>Konuşma çizgisinden sonraki alıntı cümlesinin bitimine konur:</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 Bu akşam Datça’ya gidiyor musunuz, diye sordu</a:t>
            </a:r>
            <a:r>
              <a:rPr lang="tr-TR" b="0" i="0" dirty="0" smtClean="0">
                <a:solidFill>
                  <a:schemeClr val="tx2"/>
                </a:solidFill>
                <a:effectLst/>
                <a:latin typeface="times new roman" panose="02020603050405020304" pitchFamily="18" charset="0"/>
              </a:rPr>
              <a:t>.</a:t>
            </a:r>
          </a:p>
          <a:p>
            <a:pPr>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8</a:t>
            </a:r>
            <a:r>
              <a:rPr lang="tr-TR" b="1" i="1" dirty="0" smtClean="0">
                <a:solidFill>
                  <a:schemeClr val="tx2"/>
                </a:solidFill>
                <a:effectLst/>
                <a:latin typeface="times new roman" panose="02020603050405020304" pitchFamily="18" charset="0"/>
              </a:rPr>
              <a:t>. </a:t>
            </a:r>
            <a:r>
              <a:rPr lang="tr-TR" b="0" i="0" dirty="0" smtClean="0">
                <a:solidFill>
                  <a:schemeClr val="tx2"/>
                </a:solidFill>
                <a:effectLst/>
                <a:latin typeface="times new roman" panose="02020603050405020304" pitchFamily="18" charset="0"/>
              </a:rPr>
              <a:t>Edebî eserlerde konuşma bölümünden önceki ifadenin sonuna konur:</a:t>
            </a:r>
            <a:endParaRPr lang="tr-TR" b="0" i="0" dirty="0" smtClean="0">
              <a:solidFill>
                <a:schemeClr val="tx2"/>
              </a:solidFill>
              <a:effectLst/>
              <a:latin typeface="arial" panose="020B0604020202020204" pitchFamily="34" charset="0"/>
            </a:endParaRPr>
          </a:p>
          <a:p>
            <a:pPr marL="269875" algn="just">
              <a:spcBef>
                <a:spcPts val="400"/>
              </a:spcBef>
              <a:spcAft>
                <a:spcPts val="0"/>
              </a:spcAft>
            </a:pPr>
            <a:r>
              <a:rPr lang="tr-TR" b="0" i="1" dirty="0" smtClean="0">
                <a:solidFill>
                  <a:schemeClr val="tx2"/>
                </a:solidFill>
                <a:effectLst/>
                <a:latin typeface="times new roman" panose="02020603050405020304" pitchFamily="18" charset="0"/>
              </a:rPr>
              <a:t>Bahçe kapısını açtı. Sermet Bey’e,</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Bu anahtar köşkü de açar, dedi. </a:t>
            </a:r>
            <a:r>
              <a:rPr lang="tr-TR" b="0" i="0" dirty="0" smtClean="0">
                <a:solidFill>
                  <a:schemeClr val="tx2"/>
                </a:solidFill>
                <a:effectLst/>
                <a:latin typeface="times new roman" panose="02020603050405020304" pitchFamily="18" charset="0"/>
              </a:rPr>
              <a:t>(Ömer Seyfettin)</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381484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00766" y="283984"/>
            <a:ext cx="9687954"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300766" y="1521430"/>
            <a:ext cx="9517487" cy="2841804"/>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9. </a:t>
            </a:r>
            <a:r>
              <a:rPr lang="tr-TR" b="0" i="0" dirty="0" smtClean="0">
                <a:solidFill>
                  <a:schemeClr val="tx2"/>
                </a:solidFill>
                <a:effectLst/>
                <a:latin typeface="times new roman" panose="02020603050405020304" pitchFamily="18" charset="0"/>
              </a:rPr>
              <a:t>Kendisinden sonraki cümleye bağlı olarak ret, kabul ve teşvik bil­diren</a:t>
            </a:r>
            <a:r>
              <a:rPr lang="tr-TR" b="0" i="1" dirty="0" smtClean="0">
                <a:solidFill>
                  <a:schemeClr val="tx2"/>
                </a:solidFill>
                <a:effectLst/>
                <a:latin typeface="times new roman" panose="02020603050405020304" pitchFamily="18" charset="0"/>
              </a:rPr>
              <a:t> hayır, yok, evet, peki, pekâlâ, tamam, olur, hayhay, </a:t>
            </a:r>
            <a:r>
              <a:rPr lang="tr-TR" b="0" i="1" dirty="0" err="1" smtClean="0">
                <a:solidFill>
                  <a:schemeClr val="tx2"/>
                </a:solidFill>
                <a:effectLst/>
                <a:latin typeface="times new roman" panose="02020603050405020304" pitchFamily="18" charset="0"/>
              </a:rPr>
              <a:t>başüstüne</a:t>
            </a:r>
            <a:r>
              <a:rPr lang="tr-TR" b="0" i="1" dirty="0" smtClean="0">
                <a:solidFill>
                  <a:schemeClr val="tx2"/>
                </a:solidFill>
                <a:effectLst/>
                <a:latin typeface="times new roman" panose="02020603050405020304" pitchFamily="18" charset="0"/>
              </a:rPr>
              <a:t>, öyle, haydi, elbette </a:t>
            </a:r>
            <a:r>
              <a:rPr lang="tr-TR" b="0" i="0" dirty="0" smtClean="0">
                <a:solidFill>
                  <a:schemeClr val="tx2"/>
                </a:solidFill>
                <a:effectLst/>
                <a:latin typeface="times new roman" panose="02020603050405020304" pitchFamily="18" charset="0"/>
              </a:rPr>
              <a:t>gibi kelimelerden sonra konur</a:t>
            </a:r>
            <a:r>
              <a:rPr lang="tr-TR" b="0" i="1" dirty="0" smtClean="0">
                <a:solidFill>
                  <a:schemeClr val="tx2"/>
                </a:solidFill>
                <a:effectLst/>
                <a:latin typeface="times new roman" panose="02020603050405020304" pitchFamily="18" charset="0"/>
              </a:rPr>
              <a:t>: Peki, gideriz. Olur, ben de size katılırım. Hayhay, memnun oluruz. Haydi, geç kalıyoruz.</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Evet, kırk seneden beri Türkçe merhale </a:t>
            </a:r>
            <a:r>
              <a:rPr lang="tr-TR" b="0" i="1" dirty="0" err="1" smtClean="0">
                <a:solidFill>
                  <a:schemeClr val="tx2"/>
                </a:solidFill>
                <a:effectLst/>
                <a:latin typeface="times new roman" panose="02020603050405020304" pitchFamily="18" charset="0"/>
              </a:rPr>
              <a:t>merhale</a:t>
            </a:r>
            <a:r>
              <a:rPr lang="tr-TR" b="0" i="1" dirty="0" smtClean="0">
                <a:solidFill>
                  <a:schemeClr val="tx2"/>
                </a:solidFill>
                <a:effectLst/>
                <a:latin typeface="times new roman" panose="02020603050405020304" pitchFamily="18" charset="0"/>
              </a:rPr>
              <a:t> Türkleşiyor.</a:t>
            </a:r>
            <a:r>
              <a:rPr lang="tr-TR" b="0" i="0" dirty="0" smtClean="0">
                <a:solidFill>
                  <a:schemeClr val="tx2"/>
                </a:solidFill>
                <a:effectLst/>
                <a:latin typeface="times new roman" panose="02020603050405020304" pitchFamily="18" charset="0"/>
              </a:rPr>
              <a:t> (Yahya Kemal Beyatlı</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10. </a:t>
            </a:r>
            <a:r>
              <a:rPr lang="tr-TR" b="0" i="0" dirty="0" smtClean="0">
                <a:solidFill>
                  <a:schemeClr val="tx2"/>
                </a:solidFill>
                <a:effectLst/>
                <a:latin typeface="times new roman" panose="02020603050405020304" pitchFamily="18" charset="0"/>
              </a:rPr>
              <a:t>Bir kelimenin kendisinden sonra gelen kelime veya kelime grup­larıyla yapı ve anlam bakımından bağlantısı olmadığını göstermek ve anlam karışıklığını önlemek için kullanılır: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Bu, tek gözlü, genç fakat ihtiyar görünen bir adamcağızdır. </a:t>
            </a:r>
            <a:r>
              <a:rPr lang="tr-TR" b="0" i="0" dirty="0" smtClean="0">
                <a:solidFill>
                  <a:schemeClr val="tx2"/>
                </a:solidFill>
                <a:effectLst/>
                <a:latin typeface="times new roman" panose="02020603050405020304" pitchFamily="18" charset="0"/>
              </a:rPr>
              <a:t>(Halit Ziya Uşaklıgil)</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Bu gece, eğlenceleri içlerine sinmedi.</a:t>
            </a:r>
            <a:r>
              <a:rPr lang="tr-TR" b="0" i="0" dirty="0" smtClean="0">
                <a:solidFill>
                  <a:schemeClr val="tx2"/>
                </a:solidFill>
                <a:effectLst/>
                <a:latin typeface="times new roman" panose="02020603050405020304" pitchFamily="18" charset="0"/>
              </a:rPr>
              <a:t> (Reşat Nuri Güntekin</a:t>
            </a:r>
            <a:r>
              <a:rPr lang="tr-TR" b="0" i="0" dirty="0" smtClean="0">
                <a:solidFill>
                  <a:schemeClr val="tx2"/>
                </a:solidFill>
                <a:effectLst/>
                <a:latin typeface="times new roman" panose="02020603050405020304" pitchFamily="18" charset="0"/>
              </a:rPr>
              <a:t>)</a:t>
            </a:r>
            <a:endParaRPr lang="tr-TR" b="0" i="0" dirty="0" smtClean="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940869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00766" y="283984"/>
            <a:ext cx="9687954"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300766" y="1521430"/>
            <a:ext cx="9517487" cy="2616101"/>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11</a:t>
            </a:r>
            <a:r>
              <a:rPr lang="tr-TR" b="1" i="0" dirty="0" smtClean="0">
                <a:solidFill>
                  <a:schemeClr val="tx2"/>
                </a:solidFill>
                <a:effectLst/>
                <a:latin typeface="times new roman" panose="02020603050405020304" pitchFamily="18" charset="0"/>
              </a:rPr>
              <a:t>. </a:t>
            </a:r>
            <a:r>
              <a:rPr lang="tr-TR" b="0" i="0" dirty="0" smtClean="0">
                <a:solidFill>
                  <a:schemeClr val="tx2"/>
                </a:solidFill>
                <a:effectLst/>
                <a:latin typeface="times new roman" panose="02020603050405020304" pitchFamily="18" charset="0"/>
              </a:rPr>
              <a:t>Hitap için kullanılan kelimelerden sonra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Efendiler, bilirsiniz ki hayat demek, mücadele, müsademe demektir. </a:t>
            </a:r>
            <a:r>
              <a:rPr lang="tr-TR" b="0" i="0" dirty="0" smtClean="0">
                <a:solidFill>
                  <a:schemeClr val="tx2"/>
                </a:solidFill>
                <a:effectLst/>
                <a:latin typeface="times new roman" panose="02020603050405020304" pitchFamily="18" charset="0"/>
              </a:rPr>
              <a:t>(Atatürk)</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Sayın Başkan,</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Sevgili Kardeşim,</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Değerli Arkadaşım</a:t>
            </a:r>
            <a:r>
              <a:rPr lang="tr-TR" b="0" i="1"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indent="270510" algn="just">
              <a:spcBef>
                <a:spcPts val="400"/>
              </a:spcBef>
            </a:pPr>
            <a:r>
              <a:rPr lang="tr-TR" b="1" i="0" dirty="0" smtClean="0">
                <a:solidFill>
                  <a:schemeClr val="tx2"/>
                </a:solidFill>
                <a:effectLst/>
                <a:latin typeface="times new roman" panose="02020603050405020304" pitchFamily="18" charset="0"/>
              </a:rPr>
              <a:t>12. </a:t>
            </a:r>
            <a:r>
              <a:rPr lang="tr-TR" b="0" i="0" dirty="0" smtClean="0">
                <a:solidFill>
                  <a:schemeClr val="tx2"/>
                </a:solidFill>
                <a:effectLst/>
                <a:latin typeface="times new roman" panose="02020603050405020304" pitchFamily="18" charset="0"/>
              </a:rPr>
              <a:t>Sayıların yazılışında kesirleri ayırmak için kullanılır: </a:t>
            </a:r>
            <a:r>
              <a:rPr lang="tr-TR" b="0" i="1" dirty="0" smtClean="0">
                <a:solidFill>
                  <a:schemeClr val="tx2"/>
                </a:solidFill>
                <a:effectLst/>
                <a:latin typeface="times new roman" panose="02020603050405020304" pitchFamily="18" charset="0"/>
              </a:rPr>
              <a:t>38,6 (otuz sekiz tam, onda altı), 0,45 (sıfır tam, yüzde kırk beş)</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318233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5464" y="296863"/>
            <a:ext cx="9211435"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326524" y="1483707"/>
            <a:ext cx="9710671" cy="3221395"/>
          </a:xfrm>
          <a:prstGeom prst="rect">
            <a:avLst/>
          </a:prstGeom>
        </p:spPr>
        <p:txBody>
          <a:bodyPr wrap="square">
            <a:spAutoFit/>
          </a:bodyPr>
          <a:lstStyle/>
          <a:p>
            <a:pPr indent="270510" algn="just">
              <a:spcBef>
                <a:spcPts val="400"/>
              </a:spcBef>
            </a:pPr>
            <a:r>
              <a:rPr lang="tr-TR" b="1" i="0" dirty="0" smtClean="0">
                <a:solidFill>
                  <a:schemeClr val="tx2"/>
                </a:solidFill>
                <a:effectLst/>
                <a:latin typeface="times new roman" panose="02020603050405020304" pitchFamily="18" charset="0"/>
              </a:rPr>
              <a:t>13. </a:t>
            </a:r>
            <a:r>
              <a:rPr lang="tr-TR" b="0" i="0" dirty="0" smtClean="0">
                <a:solidFill>
                  <a:schemeClr val="tx2"/>
                </a:solidFill>
                <a:effectLst/>
                <a:latin typeface="times new roman" panose="02020603050405020304" pitchFamily="18" charset="0"/>
              </a:rPr>
              <a:t>Metin içinde</a:t>
            </a:r>
            <a:r>
              <a:rPr lang="tr-TR" b="1" i="0" dirty="0" smtClean="0">
                <a:solidFill>
                  <a:schemeClr val="tx2"/>
                </a:solidFill>
                <a:effectLst/>
                <a:latin typeface="times new roman" panose="02020603050405020304" pitchFamily="18" charset="0"/>
              </a:rPr>
              <a:t> </a:t>
            </a:r>
            <a:r>
              <a:rPr lang="tr-TR" b="0" i="0" dirty="0" smtClean="0">
                <a:solidFill>
                  <a:schemeClr val="tx2"/>
                </a:solidFill>
                <a:effectLst/>
                <a:latin typeface="times new roman" panose="02020603050405020304" pitchFamily="18" charset="0"/>
              </a:rPr>
              <a:t>art arda gelen zarf-fiil eki almış kelimelerden sonra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Ancak yemekte bir karara varıp, arkadaşına dikkatli dikkatli bakarak konuştu</a:t>
            </a:r>
            <a:r>
              <a:rPr lang="tr-TR" b="0" i="1"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indent="270510"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Metin içinde</a:t>
            </a:r>
            <a:r>
              <a:rPr lang="tr-TR" b="1" i="0" dirty="0" smtClean="0">
                <a:solidFill>
                  <a:schemeClr val="tx2"/>
                </a:solidFill>
                <a:effectLst/>
                <a:latin typeface="times new roman" panose="02020603050405020304" pitchFamily="18" charset="0"/>
              </a:rPr>
              <a:t> </a:t>
            </a:r>
            <a:r>
              <a:rPr lang="tr-TR" b="0" i="0" dirty="0" smtClean="0">
                <a:solidFill>
                  <a:schemeClr val="tx2"/>
                </a:solidFill>
                <a:effectLst/>
                <a:latin typeface="times new roman" panose="02020603050405020304" pitchFamily="18" charset="0"/>
              </a:rPr>
              <a:t>zarf-fiil eki almış kelimelerden sonra virgül konmaz:</a:t>
            </a:r>
            <a:endParaRPr lang="tr-TR" b="0" i="0" dirty="0" smtClean="0">
              <a:solidFill>
                <a:schemeClr val="tx2"/>
              </a:solidFill>
              <a:effectLst/>
              <a:latin typeface="arial" panose="020B0604020202020204" pitchFamily="34" charset="0"/>
            </a:endParaRPr>
          </a:p>
          <a:p>
            <a:pPr indent="270510" algn="just">
              <a:spcBef>
                <a:spcPts val="400"/>
              </a:spcBef>
            </a:pPr>
            <a:r>
              <a:rPr lang="tr-TR" b="0" i="1" dirty="0" smtClean="0">
                <a:solidFill>
                  <a:schemeClr val="tx2"/>
                </a:solidFill>
                <a:effectLst/>
                <a:latin typeface="times new roman" panose="02020603050405020304" pitchFamily="18" charset="0"/>
              </a:rPr>
              <a:t>Cumaları bahçede buluştukça kıza kendisinin adi bir mektep talebesi olmadığını anlatmaya çalışıyordu.     </a:t>
            </a:r>
            <a:r>
              <a:rPr lang="tr-TR" b="0" i="0" dirty="0" smtClean="0">
                <a:solidFill>
                  <a:schemeClr val="tx2"/>
                </a:solidFill>
                <a:effectLst/>
                <a:latin typeface="times new roman" panose="02020603050405020304" pitchFamily="18" charset="0"/>
              </a:rPr>
              <a:t>(Halide Edip Adıvar)</a:t>
            </a:r>
            <a:endParaRPr lang="tr-TR" b="0" i="0" dirty="0" smtClean="0">
              <a:solidFill>
                <a:schemeClr val="tx2"/>
              </a:solidFill>
              <a:effectLst/>
              <a:latin typeface="arial" panose="020B0604020202020204" pitchFamily="34" charset="0"/>
            </a:endParaRPr>
          </a:p>
          <a:p>
            <a:pPr indent="270510" algn="just">
              <a:spcBef>
                <a:spcPts val="400"/>
              </a:spcBef>
            </a:pPr>
            <a:r>
              <a:rPr lang="tr-TR" b="0" i="1" dirty="0" smtClean="0">
                <a:solidFill>
                  <a:schemeClr val="tx2"/>
                </a:solidFill>
                <a:effectLst/>
                <a:latin typeface="times new roman" panose="02020603050405020304" pitchFamily="18" charset="0"/>
              </a:rPr>
              <a:t>Şimdiye dek, ben kendimi bildim bileli kimse </a:t>
            </a:r>
            <a:r>
              <a:rPr lang="tr-TR" b="0" i="1" dirty="0" err="1" smtClean="0">
                <a:solidFill>
                  <a:schemeClr val="tx2"/>
                </a:solidFill>
                <a:effectLst/>
                <a:latin typeface="times new roman" panose="02020603050405020304" pitchFamily="18" charset="0"/>
              </a:rPr>
              <a:t>Değirmenoluk</a:t>
            </a:r>
            <a:r>
              <a:rPr lang="tr-TR" b="0" i="1" dirty="0" smtClean="0">
                <a:solidFill>
                  <a:schemeClr val="tx2"/>
                </a:solidFill>
                <a:effectLst/>
                <a:latin typeface="times new roman" panose="02020603050405020304" pitchFamily="18" charset="0"/>
              </a:rPr>
              <a:t> köyünden kaçıp da başka köyde çobanlık, yanaşmalık etmedi. </a:t>
            </a:r>
            <a:r>
              <a:rPr lang="tr-TR" b="0" i="0" dirty="0" smtClean="0">
                <a:solidFill>
                  <a:schemeClr val="tx2"/>
                </a:solidFill>
                <a:effectLst/>
                <a:latin typeface="times new roman" panose="02020603050405020304" pitchFamily="18" charset="0"/>
              </a:rPr>
              <a:t>(Yaşar Kemal)</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Meydanlığa varmadan bir iki defa İsmail kendisini gördü mü diye kahveye baktı. </a:t>
            </a:r>
            <a:r>
              <a:rPr lang="tr-TR" b="0" i="0" dirty="0" smtClean="0">
                <a:solidFill>
                  <a:schemeClr val="tx2"/>
                </a:solidFill>
                <a:effectLst/>
                <a:latin typeface="times new roman" panose="02020603050405020304" pitchFamily="18" charset="0"/>
              </a:rPr>
              <a:t>(Necati Cumalı)</a:t>
            </a:r>
            <a:endParaRPr lang="tr-TR" b="0" i="0" dirty="0" smtClean="0">
              <a:solidFill>
                <a:schemeClr val="tx2"/>
              </a:solidFill>
              <a:effectLst/>
              <a:latin typeface="arial" panose="020B0604020202020204" pitchFamily="34" charset="0"/>
            </a:endParaRPr>
          </a:p>
          <a:p>
            <a:pPr indent="252095" algn="just">
              <a:spcBef>
                <a:spcPts val="400"/>
              </a:spcBef>
              <a:spcAft>
                <a:spcPts val="500"/>
              </a:spcAft>
            </a:pP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16040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184856" y="1456631"/>
            <a:ext cx="9710671" cy="2731517"/>
          </a:xfrm>
          <a:prstGeom prst="rect">
            <a:avLst/>
          </a:prstGeom>
        </p:spPr>
        <p:txBody>
          <a:bodyPr wrap="square">
            <a:spAutoFit/>
          </a:bodyPr>
          <a:lstStyle/>
          <a:p>
            <a:pPr indent="252095" algn="just">
              <a:spcBef>
                <a:spcPts val="400"/>
              </a:spcBef>
              <a:spcAft>
                <a:spcPts val="500"/>
              </a:spcAft>
            </a:pPr>
            <a:r>
              <a:rPr lang="tr-TR" b="1" i="0" dirty="0" smtClean="0">
                <a:solidFill>
                  <a:schemeClr val="tx2"/>
                </a:solidFill>
                <a:effectLst/>
                <a:latin typeface="times new roman" panose="02020603050405020304" pitchFamily="18" charset="0"/>
              </a:rPr>
              <a:t>14</a:t>
            </a:r>
            <a:r>
              <a:rPr lang="tr-TR" b="1" i="0" dirty="0" smtClean="0">
                <a:solidFill>
                  <a:schemeClr val="tx2"/>
                </a:solidFill>
                <a:effectLst/>
                <a:latin typeface="times new roman" panose="02020603050405020304" pitchFamily="18" charset="0"/>
              </a:rPr>
              <a:t>.</a:t>
            </a:r>
            <a:r>
              <a:rPr lang="tr-TR" b="0" i="0" dirty="0" smtClean="0">
                <a:solidFill>
                  <a:schemeClr val="tx2"/>
                </a:solidFill>
                <a:effectLst/>
                <a:latin typeface="times new roman" panose="02020603050405020304" pitchFamily="18" charset="0"/>
              </a:rPr>
              <a:t> Özne olarak kullanıldıklarında </a:t>
            </a:r>
            <a:r>
              <a:rPr lang="tr-TR" b="0" i="1" dirty="0" smtClean="0">
                <a:solidFill>
                  <a:schemeClr val="tx2"/>
                </a:solidFill>
                <a:effectLst/>
                <a:latin typeface="times new roman" panose="02020603050405020304" pitchFamily="18" charset="0"/>
              </a:rPr>
              <a:t>bu, şu, o</a:t>
            </a:r>
            <a:r>
              <a:rPr lang="tr-TR" b="0" i="0" dirty="0" smtClean="0">
                <a:solidFill>
                  <a:schemeClr val="tx2"/>
                </a:solidFill>
                <a:effectLst/>
                <a:latin typeface="times new roman" panose="02020603050405020304" pitchFamily="18" charset="0"/>
              </a:rPr>
              <a:t> zamirlerinden sonra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Bu, benim gibi yazarlar için hiç kolay olmaz</a:t>
            </a:r>
            <a:r>
              <a:rPr lang="tr-TR" b="0" i="0" dirty="0" smtClean="0">
                <a:solidFill>
                  <a:schemeClr val="tx2"/>
                </a:solidFill>
                <a:effectLst/>
                <a:latin typeface="times new roman" panose="02020603050405020304" pitchFamily="18" charset="0"/>
              </a:rPr>
              <a:t>.</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O, eski defterleri çoktan kapatmış, Osmanlıya kucağını açmıştı. </a:t>
            </a:r>
            <a:r>
              <a:rPr lang="tr-TR" b="0" i="0" dirty="0" smtClean="0">
                <a:solidFill>
                  <a:schemeClr val="tx2"/>
                </a:solidFill>
                <a:effectLst/>
                <a:latin typeface="times new roman" panose="02020603050405020304" pitchFamily="18" charset="0"/>
              </a:rPr>
              <a:t>(Tarık Buğra</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15. </a:t>
            </a:r>
            <a:r>
              <a:rPr lang="tr-TR" b="0" i="0" dirty="0" smtClean="0">
                <a:solidFill>
                  <a:schemeClr val="tx2"/>
                </a:solidFill>
                <a:effectLst/>
                <a:latin typeface="times new roman" panose="02020603050405020304" pitchFamily="18" charset="0"/>
              </a:rPr>
              <a:t>Kitap, dergi vb.nin künyelerinde yazar, eser, basımevi vb. maddelerden sonra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0" dirty="0" smtClean="0">
                <a:solidFill>
                  <a:schemeClr val="tx2"/>
                </a:solidFill>
                <a:effectLst/>
                <a:latin typeface="times new roman" panose="02020603050405020304" pitchFamily="18" charset="0"/>
              </a:rPr>
              <a:t>Falih Rıfkı ATAY,</a:t>
            </a:r>
            <a:r>
              <a:rPr lang="tr-TR" b="0" i="1" dirty="0" smtClean="0">
                <a:solidFill>
                  <a:schemeClr val="tx2"/>
                </a:solidFill>
                <a:effectLst/>
                <a:latin typeface="times new roman" panose="02020603050405020304" pitchFamily="18" charset="0"/>
              </a:rPr>
              <a:t> Tuna Kıyıları, </a:t>
            </a:r>
            <a:r>
              <a:rPr lang="tr-TR" b="0" i="0" dirty="0" smtClean="0">
                <a:solidFill>
                  <a:schemeClr val="tx2"/>
                </a:solidFill>
                <a:effectLst/>
                <a:latin typeface="times new roman" panose="02020603050405020304" pitchFamily="18" charset="0"/>
              </a:rPr>
              <a:t>Remzi Kitabevi, İstanbul, 1938</a:t>
            </a:r>
            <a:r>
              <a:rPr lang="tr-TR" b="0" i="1" dirty="0" smtClean="0">
                <a:solidFill>
                  <a:schemeClr val="tx2"/>
                </a:solidFill>
                <a:effectLst/>
                <a:latin typeface="times new roman" panose="02020603050405020304" pitchFamily="18" charset="0"/>
              </a:rPr>
              <a:t>.</a:t>
            </a:r>
            <a:endParaRPr lang="tr-TR" b="0" i="0" dirty="0" smtClean="0">
              <a:solidFill>
                <a:schemeClr val="tx2"/>
              </a:solidFill>
              <a:effectLst/>
              <a:latin typeface="arial" panose="020B0604020202020204" pitchFamily="34" charset="0"/>
            </a:endParaRPr>
          </a:p>
          <a:p>
            <a:pPr indent="252095" algn="just">
              <a:spcBef>
                <a:spcPts val="400"/>
              </a:spcBef>
            </a:pPr>
            <a:r>
              <a:rPr lang="tr-TR" b="0" i="0" dirty="0" smtClean="0">
                <a:solidFill>
                  <a:schemeClr val="tx2"/>
                </a:solidFill>
                <a:effectLst/>
                <a:latin typeface="times new roman" panose="02020603050405020304" pitchFamily="18" charset="0"/>
              </a:rPr>
              <a:t>Yazarın soyadı önce yazılmışsa soyadından sonra da virgül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0" dirty="0" smtClean="0">
                <a:solidFill>
                  <a:schemeClr val="tx2"/>
                </a:solidFill>
                <a:effectLst/>
                <a:latin typeface="times new roman" panose="02020603050405020304" pitchFamily="18" charset="0"/>
              </a:rPr>
              <a:t>ERGİN, Muharrem, </a:t>
            </a:r>
            <a:r>
              <a:rPr lang="tr-TR" b="0" i="1" dirty="0" smtClean="0">
                <a:solidFill>
                  <a:schemeClr val="tx2"/>
                </a:solidFill>
                <a:effectLst/>
                <a:latin typeface="times new roman" panose="02020603050405020304" pitchFamily="18" charset="0"/>
              </a:rPr>
              <a:t>Dede Korkut Kitabı,</a:t>
            </a:r>
            <a:r>
              <a:rPr lang="tr-TR" b="0" i="0" dirty="0" smtClean="0">
                <a:solidFill>
                  <a:schemeClr val="tx2"/>
                </a:solidFill>
                <a:effectLst/>
                <a:latin typeface="times new roman" panose="02020603050405020304" pitchFamily="18" charset="0"/>
              </a:rPr>
              <a:t> Ankara, 1958.</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212352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300766" y="1739713"/>
            <a:ext cx="9350062" cy="4257576"/>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Metin içinde </a:t>
            </a:r>
            <a:r>
              <a:rPr lang="tr-TR" b="0" i="1" dirty="0" smtClean="0">
                <a:solidFill>
                  <a:schemeClr val="tx2"/>
                </a:solidFill>
                <a:effectLst/>
                <a:latin typeface="times new roman" panose="02020603050405020304" pitchFamily="18" charset="0"/>
              </a:rPr>
              <a:t>ve, veya, yahut, ya ... ya</a:t>
            </a:r>
            <a:r>
              <a:rPr lang="tr-TR" b="0" i="0" dirty="0" smtClean="0">
                <a:solidFill>
                  <a:schemeClr val="tx2"/>
                </a:solidFill>
                <a:effectLst/>
                <a:latin typeface="times new roman" panose="02020603050405020304" pitchFamily="18" charset="0"/>
              </a:rPr>
              <a:t> bağlaçlarından önce de sonra da virgül konmaz:</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Nihat sabaha kadar uyuyamadı ve şafak sökerken Faik’e bol teşek­kürlerle dolu bir kâğıt bırakarak iki gün evvelki cephe dönüşü kıyafeti ile sokağa fırladı. </a:t>
            </a:r>
            <a:r>
              <a:rPr lang="tr-TR" b="0" i="0" dirty="0" smtClean="0">
                <a:solidFill>
                  <a:schemeClr val="tx2"/>
                </a:solidFill>
                <a:effectLst/>
                <a:latin typeface="times new roman" panose="02020603050405020304" pitchFamily="18" charset="0"/>
              </a:rPr>
              <a:t>(Peyami Safa)</a:t>
            </a:r>
            <a:endParaRPr lang="tr-TR" b="0" i="0" dirty="0" smtClean="0">
              <a:solidFill>
                <a:schemeClr val="tx2"/>
              </a:solidFill>
              <a:effectLst/>
              <a:latin typeface="arial" panose="020B0604020202020204" pitchFamily="34" charset="0"/>
            </a:endParaRPr>
          </a:p>
          <a:p>
            <a:pPr marL="270510">
              <a:spcBef>
                <a:spcPts val="400"/>
              </a:spcBef>
            </a:pPr>
            <a:r>
              <a:rPr lang="tr-TR" b="0" i="1" dirty="0" smtClean="0">
                <a:solidFill>
                  <a:schemeClr val="tx2"/>
                </a:solidFill>
                <a:effectLst/>
                <a:latin typeface="times new roman" panose="02020603050405020304" pitchFamily="18" charset="0"/>
              </a:rPr>
              <a:t>Ya şevk içinde harap ol ya aşk içinde gönül</a:t>
            </a:r>
            <a:endParaRPr lang="tr-TR" b="0" i="0" dirty="0" smtClean="0">
              <a:solidFill>
                <a:schemeClr val="tx2"/>
              </a:solidFill>
              <a:effectLst/>
              <a:latin typeface="arial" panose="020B0604020202020204" pitchFamily="34" charset="0"/>
            </a:endParaRPr>
          </a:p>
          <a:p>
            <a:pPr marL="270510">
              <a:spcBef>
                <a:spcPts val="400"/>
              </a:spcBef>
            </a:pPr>
            <a:r>
              <a:rPr lang="tr-TR" b="0" i="1" dirty="0" smtClean="0">
                <a:solidFill>
                  <a:schemeClr val="tx2"/>
                </a:solidFill>
                <a:effectLst/>
                <a:latin typeface="times new roman" panose="02020603050405020304" pitchFamily="18" charset="0"/>
              </a:rPr>
              <a:t>Ya lale açmalıdır göğsümüzde yahut gül! </a:t>
            </a:r>
            <a:r>
              <a:rPr lang="tr-TR" b="0" i="0" dirty="0" smtClean="0">
                <a:solidFill>
                  <a:schemeClr val="tx2"/>
                </a:solidFill>
                <a:effectLst/>
                <a:latin typeface="times new roman" panose="02020603050405020304" pitchFamily="18" charset="0"/>
              </a:rPr>
              <a:t>(Yahya Kemal Beyatlı</a:t>
            </a:r>
            <a:r>
              <a:rPr lang="tr-TR" b="0" i="0" dirty="0" smtClean="0">
                <a:solidFill>
                  <a:schemeClr val="tx2"/>
                </a:solidFill>
                <a:effectLst/>
                <a:latin typeface="times new roman" panose="02020603050405020304" pitchFamily="18" charset="0"/>
              </a:rPr>
              <a:t>)</a:t>
            </a:r>
          </a:p>
          <a:p>
            <a:pPr marL="270510">
              <a:spcBef>
                <a:spcPts val="400"/>
              </a:spcBef>
            </a:pPr>
            <a:endParaRPr lang="tr-TR" b="0" i="0" dirty="0" smtClean="0">
              <a:solidFill>
                <a:schemeClr val="tx2"/>
              </a:solidFill>
              <a:effectLst/>
              <a:latin typeface="arial" panose="020B0604020202020204" pitchFamily="34" charset="0"/>
            </a:endParaRPr>
          </a:p>
          <a:p>
            <a:pPr indent="270510"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Tekrarlı bağlaçlardan önce ve sonra virgül konmaz:</a:t>
            </a:r>
            <a:endParaRPr lang="tr-TR" b="0" i="0" dirty="0" smtClean="0">
              <a:solidFill>
                <a:schemeClr val="tx2"/>
              </a:solidFill>
              <a:effectLst/>
              <a:latin typeface="arial" panose="020B0604020202020204" pitchFamily="34" charset="0"/>
            </a:endParaRPr>
          </a:p>
          <a:p>
            <a:pPr indent="270510" algn="just">
              <a:spcBef>
                <a:spcPts val="400"/>
              </a:spcBef>
            </a:pPr>
            <a:r>
              <a:rPr lang="tr-TR" b="0" i="1" dirty="0" smtClean="0">
                <a:solidFill>
                  <a:schemeClr val="tx2"/>
                </a:solidFill>
                <a:effectLst/>
                <a:latin typeface="times new roman" panose="02020603050405020304" pitchFamily="18" charset="0"/>
              </a:rPr>
              <a:t>Hem gider hem ağlar.</a:t>
            </a:r>
            <a:endParaRPr lang="tr-TR" b="0" i="0" dirty="0" smtClean="0">
              <a:solidFill>
                <a:schemeClr val="tx2"/>
              </a:solidFill>
              <a:effectLst/>
              <a:latin typeface="arial" panose="020B0604020202020204" pitchFamily="34" charset="0"/>
            </a:endParaRPr>
          </a:p>
          <a:p>
            <a:pPr indent="270510" algn="just">
              <a:spcBef>
                <a:spcPts val="400"/>
              </a:spcBef>
            </a:pPr>
            <a:r>
              <a:rPr lang="tr-TR" b="0" i="1" dirty="0" smtClean="0">
                <a:solidFill>
                  <a:schemeClr val="tx2"/>
                </a:solidFill>
                <a:effectLst/>
                <a:latin typeface="times new roman" panose="02020603050405020304" pitchFamily="18" charset="0"/>
              </a:rPr>
              <a:t>Ya bu deveyi gütmeli ya bu diyardan gitmeli.</a:t>
            </a:r>
            <a:r>
              <a:rPr lang="tr-TR" b="0" i="0" dirty="0" smtClean="0">
                <a:solidFill>
                  <a:schemeClr val="tx2"/>
                </a:solidFill>
                <a:effectLst/>
                <a:latin typeface="times new roman" panose="02020603050405020304" pitchFamily="18" charset="0"/>
              </a:rPr>
              <a:t> (Atasözü)</a:t>
            </a:r>
            <a:endParaRPr lang="tr-TR" b="0" i="0" dirty="0" smtClean="0">
              <a:solidFill>
                <a:schemeClr val="tx2"/>
              </a:solidFill>
              <a:effectLst/>
              <a:latin typeface="arial" panose="020B0604020202020204" pitchFamily="34" charset="0"/>
            </a:endParaRPr>
          </a:p>
          <a:p>
            <a:pPr marL="270510" algn="just">
              <a:spcBef>
                <a:spcPts val="400"/>
              </a:spcBef>
              <a:spcAft>
                <a:spcPts val="0"/>
              </a:spcAft>
            </a:pPr>
            <a:r>
              <a:rPr lang="tr-TR" b="0" i="1" dirty="0" smtClean="0">
                <a:solidFill>
                  <a:schemeClr val="tx2"/>
                </a:solidFill>
                <a:effectLst/>
                <a:latin typeface="times new roman" panose="02020603050405020304" pitchFamily="18" charset="0"/>
              </a:rPr>
              <a:t>Gerek nesirde gerek nazımda yeni bir söyleyişe ulaşılmıştır.</a:t>
            </a:r>
            <a:endParaRPr lang="tr-TR" b="0" i="0" dirty="0" smtClean="0">
              <a:solidFill>
                <a:schemeClr val="tx2"/>
              </a:solidFill>
              <a:effectLst/>
              <a:latin typeface="arial" panose="020B0604020202020204" pitchFamily="34" charset="0"/>
            </a:endParaRPr>
          </a:p>
          <a:p>
            <a:pPr marL="270510" algn="just">
              <a:spcBef>
                <a:spcPts val="400"/>
              </a:spcBef>
              <a:spcAft>
                <a:spcPts val="0"/>
              </a:spcAft>
            </a:pPr>
            <a:r>
              <a:rPr lang="tr-TR" b="0" i="1" dirty="0" smtClean="0">
                <a:solidFill>
                  <a:schemeClr val="tx2"/>
                </a:solidFill>
                <a:effectLst/>
                <a:latin typeface="times new roman" panose="02020603050405020304" pitchFamily="18" charset="0"/>
              </a:rPr>
              <a:t>Siz ister inanın ister inanmayın, bir gün bile durmam.</a:t>
            </a:r>
            <a:endParaRPr lang="tr-TR" b="0" i="0" dirty="0" smtClean="0">
              <a:solidFill>
                <a:schemeClr val="tx2"/>
              </a:solidFill>
              <a:effectLst/>
              <a:latin typeface="arial" panose="020B0604020202020204" pitchFamily="34" charset="0"/>
            </a:endParaRPr>
          </a:p>
          <a:p>
            <a:pPr marL="270510" algn="just">
              <a:spcBef>
                <a:spcPts val="400"/>
              </a:spcBef>
              <a:spcAft>
                <a:spcPts val="0"/>
              </a:spcAft>
            </a:pPr>
            <a:r>
              <a:rPr lang="tr-TR" b="0" i="1" dirty="0" smtClean="0">
                <a:solidFill>
                  <a:schemeClr val="tx2"/>
                </a:solidFill>
                <a:effectLst/>
                <a:latin typeface="times new roman" panose="02020603050405020304" pitchFamily="18" charset="0"/>
              </a:rPr>
              <a:t>Ne kız verir ne dünürü küstürür.</a:t>
            </a:r>
            <a:endParaRPr lang="tr-TR" b="0" i="0" dirty="0" smtClean="0">
              <a:solidFill>
                <a:schemeClr val="tx2"/>
              </a:solidFill>
              <a:effectLst/>
              <a:latin typeface="arial" panose="020B0604020202020204" pitchFamily="34" charset="0"/>
            </a:endParaRPr>
          </a:p>
          <a:p>
            <a:pPr marL="270510" algn="just">
              <a:spcBef>
                <a:spcPts val="400"/>
              </a:spcBef>
              <a:spcAft>
                <a:spcPts val="0"/>
              </a:spcAft>
            </a:pPr>
            <a:r>
              <a:rPr lang="tr-TR" b="0" i="1" dirty="0" smtClean="0">
                <a:solidFill>
                  <a:schemeClr val="tx2"/>
                </a:solidFill>
                <a:effectLst/>
                <a:latin typeface="times new roman" panose="02020603050405020304" pitchFamily="18" charset="0"/>
              </a:rPr>
              <a:t>Bu kurallar bugün de yarın da geçerli olacaktır.</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3247976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390915" y="1507236"/>
            <a:ext cx="9208395" cy="4431983"/>
          </a:xfrm>
          <a:prstGeom prst="rect">
            <a:avLst/>
          </a:prstGeom>
        </p:spPr>
        <p:txBody>
          <a:bodyPr wrap="square">
            <a:spAutoFit/>
          </a:bodyPr>
          <a:lstStyle/>
          <a:p>
            <a:pPr indent="270510" algn="just">
              <a:spcBef>
                <a:spcPts val="400"/>
              </a:spcBef>
            </a:pPr>
            <a:r>
              <a:rPr lang="tr-TR" b="1" i="0" dirty="0" smtClean="0">
                <a:solidFill>
                  <a:schemeClr val="tx2"/>
                </a:solidFill>
                <a:effectLst/>
                <a:latin typeface="times new roman" panose="02020603050405020304" pitchFamily="18" charset="0"/>
              </a:rPr>
              <a:t>UYARI:</a:t>
            </a:r>
            <a:r>
              <a:rPr lang="tr-TR" b="0" i="0" dirty="0" smtClean="0">
                <a:solidFill>
                  <a:schemeClr val="tx2"/>
                </a:solidFill>
                <a:effectLst/>
                <a:latin typeface="times new roman" panose="02020603050405020304" pitchFamily="18" charset="0"/>
              </a:rPr>
              <a:t> Cümlede pekiştirme ve bağlama görevinde kullanılan </a:t>
            </a:r>
            <a:r>
              <a:rPr lang="tr-TR" b="0" i="1" dirty="0" smtClean="0">
                <a:solidFill>
                  <a:schemeClr val="tx2"/>
                </a:solidFill>
                <a:effectLst/>
                <a:latin typeface="times new roman" panose="02020603050405020304" pitchFamily="18" charset="0"/>
              </a:rPr>
              <a:t>da / de</a:t>
            </a:r>
            <a:r>
              <a:rPr lang="tr-TR" b="0" i="0" dirty="0" smtClean="0">
                <a:solidFill>
                  <a:schemeClr val="tx2"/>
                </a:solidFill>
                <a:effectLst/>
                <a:latin typeface="times new roman" panose="02020603050405020304" pitchFamily="18" charset="0"/>
              </a:rPr>
              <a:t> bağlacından sonra virgül konmaz:</a:t>
            </a:r>
            <a:endParaRPr lang="tr-TR" b="0" i="0" dirty="0" smtClean="0">
              <a:solidFill>
                <a:schemeClr val="tx2"/>
              </a:solidFill>
              <a:effectLst/>
              <a:latin typeface="arial" panose="020B0604020202020204" pitchFamily="34" charset="0"/>
            </a:endParaRPr>
          </a:p>
          <a:p>
            <a:pPr indent="270510" algn="just">
              <a:spcBef>
                <a:spcPts val="400"/>
              </a:spcBef>
            </a:pPr>
            <a:r>
              <a:rPr lang="tr-TR" b="0" i="1" dirty="0" smtClean="0">
                <a:solidFill>
                  <a:schemeClr val="tx2"/>
                </a:solidFill>
                <a:effectLst/>
                <a:latin typeface="times new roman" panose="02020603050405020304" pitchFamily="18" charset="0"/>
              </a:rPr>
              <a:t>İmlamız lisanımız düzelince, lisanımız da kafamız düzelince düzele­cek çünkü o da ancak onlar kadar bozuktur, fazla değil!     </a:t>
            </a:r>
            <a:r>
              <a:rPr lang="tr-TR" b="0" i="0" dirty="0" smtClean="0">
                <a:solidFill>
                  <a:schemeClr val="tx2"/>
                </a:solidFill>
                <a:effectLst/>
                <a:latin typeface="times new roman" panose="02020603050405020304" pitchFamily="18" charset="0"/>
              </a:rPr>
              <a:t>(Yahya Kemal Beyatlı</a:t>
            </a:r>
            <a:r>
              <a:rPr lang="tr-TR" b="0" i="0" dirty="0" smtClean="0">
                <a:solidFill>
                  <a:schemeClr val="tx2"/>
                </a:solidFill>
                <a:effectLst/>
                <a:latin typeface="times new roman" panose="02020603050405020304" pitchFamily="18" charset="0"/>
              </a:rPr>
              <a:t>)</a:t>
            </a:r>
          </a:p>
          <a:p>
            <a:pPr indent="270510" algn="just">
              <a:spcBef>
                <a:spcPts val="400"/>
              </a:spcBef>
            </a:pPr>
            <a:endParaRPr lang="tr-TR" b="0" i="0" dirty="0" smtClean="0">
              <a:solidFill>
                <a:schemeClr val="tx2"/>
              </a:solidFill>
              <a:effectLst/>
              <a:latin typeface="arial" panose="020B0604020202020204" pitchFamily="34" charset="0"/>
            </a:endParaRPr>
          </a:p>
          <a:p>
            <a:pPr indent="270510"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Metin içinde </a:t>
            </a:r>
            <a:r>
              <a:rPr lang="tr-TR" b="0" i="1" dirty="0" smtClean="0">
                <a:solidFill>
                  <a:schemeClr val="tx2"/>
                </a:solidFill>
                <a:effectLst/>
                <a:latin typeface="times new roman" panose="02020603050405020304" pitchFamily="18" charset="0"/>
              </a:rPr>
              <a:t>-</a:t>
            </a:r>
            <a:r>
              <a:rPr lang="tr-TR" b="0" i="1" dirty="0" err="1" smtClean="0">
                <a:solidFill>
                  <a:schemeClr val="tx2"/>
                </a:solidFill>
                <a:effectLst/>
                <a:latin typeface="times new roman" panose="02020603050405020304" pitchFamily="18" charset="0"/>
              </a:rPr>
              <a:t>ınca</a:t>
            </a:r>
            <a:r>
              <a:rPr lang="tr-TR" b="0" i="1" dirty="0" smtClean="0">
                <a:solidFill>
                  <a:schemeClr val="tx2"/>
                </a:solidFill>
                <a:effectLst/>
                <a:latin typeface="times new roman" panose="02020603050405020304" pitchFamily="18" charset="0"/>
              </a:rPr>
              <a:t> / -ince </a:t>
            </a:r>
            <a:r>
              <a:rPr lang="tr-TR" b="0" i="0" dirty="0" smtClean="0">
                <a:solidFill>
                  <a:schemeClr val="tx2"/>
                </a:solidFill>
                <a:effectLst/>
                <a:latin typeface="times new roman" panose="02020603050405020304" pitchFamily="18" charset="0"/>
              </a:rPr>
              <a:t>anlamıyla zarf-fiil görevinde kulla­nılan </a:t>
            </a:r>
            <a:r>
              <a:rPr lang="tr-TR" b="0" i="1" dirty="0" smtClean="0">
                <a:solidFill>
                  <a:schemeClr val="tx2"/>
                </a:solidFill>
                <a:effectLst/>
                <a:latin typeface="times new roman" panose="02020603050405020304" pitchFamily="18" charset="0"/>
              </a:rPr>
              <a:t>mı / mi </a:t>
            </a:r>
            <a:r>
              <a:rPr lang="tr-TR" b="0" i="0" dirty="0" smtClean="0">
                <a:solidFill>
                  <a:schemeClr val="tx2"/>
                </a:solidFill>
                <a:effectLst/>
                <a:latin typeface="times new roman" panose="02020603050405020304" pitchFamily="18" charset="0"/>
              </a:rPr>
              <a:t>ekinden sonra virgül konmaz:</a:t>
            </a:r>
            <a:endParaRPr lang="tr-TR" b="0" i="0" dirty="0" smtClean="0">
              <a:solidFill>
                <a:schemeClr val="tx2"/>
              </a:solidFill>
              <a:effectLst/>
              <a:latin typeface="arial" panose="020B0604020202020204" pitchFamily="34" charset="0"/>
            </a:endParaRPr>
          </a:p>
          <a:p>
            <a:pPr indent="270510">
              <a:spcBef>
                <a:spcPts val="400"/>
              </a:spcBef>
            </a:pPr>
            <a:r>
              <a:rPr lang="tr-TR" b="0" i="1" dirty="0" smtClean="0">
                <a:solidFill>
                  <a:schemeClr val="tx2"/>
                </a:solidFill>
                <a:effectLst/>
                <a:latin typeface="times new roman" panose="02020603050405020304" pitchFamily="18" charset="0"/>
              </a:rPr>
              <a:t>Ben aç yattım mı kötü kötü rüyalar görürüm nedense. </a:t>
            </a:r>
            <a:r>
              <a:rPr lang="tr-TR" b="0" i="0" dirty="0" smtClean="0">
                <a:solidFill>
                  <a:schemeClr val="tx2"/>
                </a:solidFill>
                <a:effectLst/>
                <a:latin typeface="times new roman" panose="02020603050405020304" pitchFamily="18" charset="0"/>
              </a:rPr>
              <a:t>(Orhan Kemal)</a:t>
            </a:r>
            <a:endParaRPr lang="tr-TR" b="0" i="0" dirty="0" smtClean="0">
              <a:solidFill>
                <a:schemeClr val="tx2"/>
              </a:solidFill>
              <a:effectLst/>
              <a:latin typeface="arial" panose="020B0604020202020204" pitchFamily="34" charset="0"/>
            </a:endParaRPr>
          </a:p>
          <a:p>
            <a:pPr indent="270510" algn="just">
              <a:spcBef>
                <a:spcPts val="400"/>
              </a:spcBef>
            </a:pPr>
            <a:r>
              <a:rPr lang="tr-TR" b="0" i="1" dirty="0" smtClean="0">
                <a:solidFill>
                  <a:schemeClr val="tx2"/>
                </a:solidFill>
                <a:effectLst/>
                <a:latin typeface="times new roman" panose="02020603050405020304" pitchFamily="18" charset="0"/>
              </a:rPr>
              <a:t>Öyle zekiler vardır, konuştular mı ağızlarından bal akıyor sanırsın. </a:t>
            </a:r>
            <a:r>
              <a:rPr lang="tr-TR" b="0" i="0" dirty="0" smtClean="0">
                <a:solidFill>
                  <a:schemeClr val="tx2"/>
                </a:solidFill>
                <a:effectLst/>
                <a:latin typeface="times new roman" panose="02020603050405020304" pitchFamily="18" charset="0"/>
              </a:rPr>
              <a:t>(Attila İlhan</a:t>
            </a:r>
            <a:r>
              <a:rPr lang="tr-TR" b="0" i="0" dirty="0" smtClean="0">
                <a:solidFill>
                  <a:schemeClr val="tx2"/>
                </a:solidFill>
                <a:effectLst/>
                <a:latin typeface="times new roman" panose="02020603050405020304" pitchFamily="18" charset="0"/>
              </a:rPr>
              <a:t>)</a:t>
            </a:r>
          </a:p>
          <a:p>
            <a:pPr indent="270510" algn="just">
              <a:spcBef>
                <a:spcPts val="400"/>
              </a:spcBef>
            </a:pPr>
            <a:endParaRPr lang="tr-TR" b="0" i="0" dirty="0" smtClean="0">
              <a:solidFill>
                <a:schemeClr val="tx2"/>
              </a:solidFill>
              <a:effectLst/>
              <a:latin typeface="arial" panose="020B0604020202020204" pitchFamily="34" charset="0"/>
            </a:endParaRPr>
          </a:p>
          <a:p>
            <a:pPr indent="270510"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Şart ekinden sonra virgül konmaz:</a:t>
            </a:r>
            <a:endParaRPr lang="tr-TR" b="0" i="0" dirty="0" smtClean="0">
              <a:solidFill>
                <a:schemeClr val="tx2"/>
              </a:solidFill>
              <a:effectLst/>
              <a:latin typeface="arial" panose="020B0604020202020204" pitchFamily="34" charset="0"/>
            </a:endParaRPr>
          </a:p>
          <a:p>
            <a:pPr indent="270510">
              <a:spcBef>
                <a:spcPts val="400"/>
              </a:spcBef>
            </a:pPr>
            <a:r>
              <a:rPr lang="tr-TR" b="0" i="1" dirty="0" smtClean="0">
                <a:solidFill>
                  <a:schemeClr val="tx2"/>
                </a:solidFill>
                <a:effectLst/>
                <a:latin typeface="times new roman" panose="02020603050405020304" pitchFamily="18" charset="0"/>
              </a:rPr>
              <a:t>Tenha köşelerde ağız ağıza konuşurken yanlarına biri gelecek olursa hemen susuyorlardı.</a:t>
            </a:r>
            <a:r>
              <a:rPr lang="tr-TR" b="0" i="0" dirty="0" smtClean="0">
                <a:solidFill>
                  <a:schemeClr val="tx2"/>
                </a:solidFill>
                <a:effectLst/>
                <a:latin typeface="times new roman" panose="02020603050405020304" pitchFamily="18" charset="0"/>
              </a:rPr>
              <a:t>(Reşat Nuri Güntekin)</a:t>
            </a:r>
            <a:endParaRPr lang="tr-TR" b="0" i="0" dirty="0" smtClean="0">
              <a:solidFill>
                <a:schemeClr val="tx2"/>
              </a:solidFill>
              <a:effectLst/>
              <a:latin typeface="arial" panose="020B0604020202020204" pitchFamily="34" charset="0"/>
            </a:endParaRPr>
          </a:p>
          <a:p>
            <a:pPr marL="270510">
              <a:spcBef>
                <a:spcPts val="400"/>
              </a:spcBef>
            </a:pPr>
            <a:r>
              <a:rPr lang="tr-TR" b="0" i="1" dirty="0" smtClean="0">
                <a:solidFill>
                  <a:schemeClr val="tx2"/>
                </a:solidFill>
                <a:effectLst/>
                <a:latin typeface="times new roman" panose="02020603050405020304" pitchFamily="18" charset="0"/>
              </a:rPr>
              <a:t>Gör gözlerinle de aklın yatarsa anlatıver millete. </a:t>
            </a:r>
            <a:r>
              <a:rPr lang="tr-TR" b="0" i="0" dirty="0" smtClean="0">
                <a:solidFill>
                  <a:schemeClr val="tx2"/>
                </a:solidFill>
                <a:effectLst/>
                <a:latin typeface="times new roman" panose="02020603050405020304" pitchFamily="18" charset="0"/>
              </a:rPr>
              <a:t>(Tarık Buğra)</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741559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53156" y="296863"/>
            <a:ext cx="9474200" cy="1062037"/>
          </a:xfrm>
        </p:spPr>
        <p:txBody>
          <a:bodyPr/>
          <a:lstStyle/>
          <a:p>
            <a:r>
              <a:rPr lang="tr-TR" b="1" i="0" dirty="0" smtClean="0">
                <a:solidFill>
                  <a:srgbClr val="585858"/>
                </a:solidFill>
                <a:effectLst/>
                <a:latin typeface="times new roman" panose="02020603050405020304" pitchFamily="18" charset="0"/>
              </a:rPr>
              <a:t>Noktalı Virgül ( ; )</a:t>
            </a:r>
            <a:endParaRPr lang="tr-TR" dirty="0"/>
          </a:p>
        </p:txBody>
      </p:sp>
      <p:sp>
        <p:nvSpPr>
          <p:cNvPr id="5" name="Dikdörtgen 4"/>
          <p:cNvSpPr/>
          <p:nvPr/>
        </p:nvSpPr>
        <p:spPr>
          <a:xfrm>
            <a:off x="1442433" y="1684372"/>
            <a:ext cx="9517488" cy="3447098"/>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1. </a:t>
            </a:r>
            <a:r>
              <a:rPr lang="tr-TR" b="0" i="0" dirty="0" smtClean="0">
                <a:solidFill>
                  <a:schemeClr val="tx2"/>
                </a:solidFill>
                <a:effectLst/>
                <a:latin typeface="times new roman" panose="02020603050405020304" pitchFamily="18" charset="0"/>
              </a:rPr>
              <a:t>Cümle içinde virgüllerle ayrılmış tür veya takımları birbirinden ayırmak için konur: </a:t>
            </a:r>
            <a:r>
              <a:rPr lang="tr-TR" b="0" i="1" dirty="0" smtClean="0">
                <a:solidFill>
                  <a:schemeClr val="tx2"/>
                </a:solidFill>
                <a:effectLst/>
                <a:latin typeface="times new roman" panose="02020603050405020304" pitchFamily="18" charset="0"/>
              </a:rPr>
              <a:t>Erkek çocuklara Doğan, Tuğrul, Aslan, Orhan; kız çocuklara ise İnci, Çiçek, Gönül, Yonca adları verilir.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Türkiye, İngiltere, Azerbaycan; Ankara, Londra, Bakü</a:t>
            </a:r>
            <a:r>
              <a:rPr lang="tr-TR" b="0" i="1"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2. </a:t>
            </a:r>
            <a:r>
              <a:rPr lang="tr-TR" b="0" i="0" dirty="0" smtClean="0">
                <a:solidFill>
                  <a:schemeClr val="tx2"/>
                </a:solidFill>
                <a:effectLst/>
                <a:latin typeface="times new roman" panose="02020603050405020304" pitchFamily="18" charset="0"/>
              </a:rPr>
              <a:t>Ögeleri arasında virgül bulunan sıralı cümleleri birbirinden ayır­mak için konur:</a:t>
            </a:r>
            <a:r>
              <a:rPr lang="tr-TR" b="0" i="1" dirty="0" smtClean="0">
                <a:solidFill>
                  <a:schemeClr val="tx2"/>
                </a:solidFill>
                <a:effectLst/>
                <a:latin typeface="times new roman" panose="02020603050405020304" pitchFamily="18" charset="0"/>
              </a:rPr>
              <a:t> Sevinçten, heyecandan içim içime sığmıyor; bağırmak, kahkahalar atmak, ağlamak istiyorum.</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At ölür, meydan kalır; yiğit ölür, şan kalır. </a:t>
            </a:r>
            <a:r>
              <a:rPr lang="tr-TR" b="0" i="0" dirty="0" smtClean="0">
                <a:solidFill>
                  <a:schemeClr val="tx2"/>
                </a:solidFill>
                <a:effectLst/>
                <a:latin typeface="times new roman" panose="02020603050405020304" pitchFamily="18" charset="0"/>
              </a:rPr>
              <a:t>(Atasözü</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3. </a:t>
            </a:r>
            <a:r>
              <a:rPr lang="tr-TR" b="0" i="0" dirty="0" smtClean="0">
                <a:solidFill>
                  <a:schemeClr val="tx2"/>
                </a:solidFill>
                <a:effectLst/>
                <a:latin typeface="times new roman" panose="02020603050405020304" pitchFamily="18" charset="0"/>
              </a:rPr>
              <a:t>İkiden fazla eş değer ögeler arasında virgül bulunan cümlelerde özneden sonra noktalı virgül konabilir:</a:t>
            </a:r>
            <a:endParaRPr lang="tr-TR" b="0" i="0" dirty="0" smtClean="0">
              <a:solidFill>
                <a:schemeClr val="tx2"/>
              </a:solidFill>
              <a:effectLst/>
              <a:latin typeface="arial" panose="020B0604020202020204" pitchFamily="34" charset="0"/>
            </a:endParaRPr>
          </a:p>
          <a:p>
            <a:pPr indent="252095" algn="just"/>
            <a:r>
              <a:rPr lang="tr-TR" b="0" i="1" dirty="0" smtClean="0">
                <a:solidFill>
                  <a:schemeClr val="tx2"/>
                </a:solidFill>
                <a:effectLst/>
                <a:latin typeface="times new roman" panose="02020603050405020304" pitchFamily="18" charset="0"/>
              </a:rPr>
              <a:t>Yeni usul şiirimiz; zevksiz, köksüz, acemice görünüyordu. </a:t>
            </a:r>
            <a:r>
              <a:rPr lang="tr-TR" b="0" i="0" dirty="0" smtClean="0">
                <a:solidFill>
                  <a:schemeClr val="tx2"/>
                </a:solidFill>
                <a:effectLst/>
                <a:latin typeface="times new roman" panose="02020603050405020304" pitchFamily="18" charset="0"/>
              </a:rPr>
              <a:t>(Yahya Kemal Beyatlı)</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453123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84101" y="423000"/>
            <a:ext cx="9348358" cy="1062037"/>
          </a:xfrm>
        </p:spPr>
        <p:txBody>
          <a:bodyPr/>
          <a:lstStyle/>
          <a:p>
            <a:r>
              <a:rPr lang="tr-TR" b="1" i="0" dirty="0" smtClean="0">
                <a:solidFill>
                  <a:srgbClr val="585858"/>
                </a:solidFill>
                <a:effectLst/>
                <a:latin typeface="times new roman" panose="02020603050405020304" pitchFamily="18" charset="0"/>
              </a:rPr>
              <a:t>İki Nokta (: )</a:t>
            </a:r>
            <a:endParaRPr lang="tr-TR" dirty="0"/>
          </a:p>
        </p:txBody>
      </p:sp>
      <p:sp>
        <p:nvSpPr>
          <p:cNvPr id="7" name="Rectangle 3"/>
          <p:cNvSpPr>
            <a:spLocks noChangeArrowheads="1"/>
          </p:cNvSpPr>
          <p:nvPr/>
        </p:nvSpPr>
        <p:spPr bwMode="auto">
          <a:xfrm>
            <a:off x="1371598" y="1576026"/>
            <a:ext cx="9560861"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24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1.</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Kendisiyle ilgili örnek verilecek cümlenin sonuna konur:</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Millî Edebiyat akımının temsilcilerinden bir kısmını sıralayalım: Ömer Seyfettin, Halide Edip Adıvar, Ziya Gökalp, Mehmet Emin Yurdakul, Ali Canip Yöntem</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2. 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Kendisiyle ilgili açıklama verilecek cümlenin sonuna konur:</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Bu kararın istinat ettiği en kuvvetli muhakeme ve mantık şu idi: Esas, Türk milletinin haysiyetli ve şerefli bir millet olarak yaşamasıdır.</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(Atatürk)</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Kendimi takdim edeyim: Meclis kâtiplerindenim.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(Falih Rıfkı Atay</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3. 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Ses bilgisinde uzun ünlüyü göstermek için kullanılır: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a:ile, </a:t>
            </a:r>
            <a:r>
              <a:rPr kumimoji="0" lang="tr-TR" altLang="tr-TR" b="0" i="1" u="none" strike="noStrike" cap="none" normalizeH="0" baseline="0" dirty="0" err="1" smtClean="0">
                <a:ln>
                  <a:noFill/>
                </a:ln>
                <a:solidFill>
                  <a:schemeClr val="tx2"/>
                </a:solidFill>
                <a:effectLst/>
                <a:latin typeface="Times New Roman" panose="02020603050405020304" pitchFamily="18" charset="0"/>
                <a:cs typeface="Times New Roman" panose="02020603050405020304" pitchFamily="18" charset="0"/>
              </a:rPr>
              <a:t>ka:til</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t>
            </a:r>
            <a:r>
              <a:rPr kumimoji="0" lang="tr-TR" altLang="tr-TR" b="0" i="1" u="none" strike="noStrike" cap="none" normalizeH="0" baseline="0" dirty="0" err="1" smtClean="0">
                <a:ln>
                  <a:noFill/>
                </a:ln>
                <a:solidFill>
                  <a:schemeClr val="tx2"/>
                </a:solidFill>
                <a:effectLst/>
                <a:latin typeface="Times New Roman" panose="02020603050405020304" pitchFamily="18" charset="0"/>
                <a:cs typeface="Times New Roman" panose="02020603050405020304" pitchFamily="18" charset="0"/>
              </a:rPr>
              <a:t>usu:le</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i:cat.</a:t>
            </a:r>
            <a:endParaRPr kumimoji="0" lang="tr-TR" altLang="tr-TR" b="0" i="0" u="none" strike="noStrike" cap="none" normalizeH="0" baseline="0" dirty="0" smtClean="0">
              <a:ln>
                <a:noFill/>
              </a:ln>
              <a:solidFill>
                <a:schemeClr val="tx2"/>
              </a:solidFill>
              <a:effectLst/>
            </a:endParaRPr>
          </a:p>
        </p:txBody>
      </p:sp>
    </p:spTree>
    <p:extLst>
      <p:ext uri="{BB962C8B-B14F-4D97-AF65-F5344CB8AC3E}">
        <p14:creationId xmlns:p14="http://schemas.microsoft.com/office/powerpoint/2010/main" val="1481618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714500" y="1101752"/>
            <a:ext cx="8691630" cy="4268861"/>
          </a:xfrm>
          <a:prstGeom prst="rect">
            <a:avLst/>
          </a:prstGeom>
        </p:spPr>
        <p:txBody>
          <a:bodyPr wrap="square">
            <a:spAutoFit/>
          </a:bodyPr>
          <a:lstStyle/>
          <a:p>
            <a:pPr>
              <a:lnSpc>
                <a:spcPct val="115000"/>
              </a:lnSpc>
              <a:spcAft>
                <a:spcPts val="0"/>
              </a:spcAft>
            </a:pPr>
            <a:r>
              <a:rPr lang="tr-TR" sz="2400" b="1" dirty="0">
                <a:solidFill>
                  <a:srgbClr val="002060"/>
                </a:solidFill>
                <a:latin typeface="Calibri" panose="020F0502020204030204" pitchFamily="34" charset="0"/>
                <a:ea typeface="Calibri" panose="020F0502020204030204" pitchFamily="34" charset="0"/>
                <a:cs typeface="Calibri" panose="020F0502020204030204" pitchFamily="34" charset="0"/>
              </a:rPr>
              <a:t>NOKTALAMA</a:t>
            </a:r>
            <a:r>
              <a:rPr lang="tr-TR" sz="2400" b="1" i="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tr-TR" sz="2400" b="1" dirty="0">
                <a:solidFill>
                  <a:srgbClr val="002060"/>
                </a:solidFill>
                <a:latin typeface="Calibri" panose="020F0502020204030204" pitchFamily="34" charset="0"/>
                <a:ea typeface="Calibri" panose="020F0502020204030204" pitchFamily="34" charset="0"/>
                <a:cs typeface="Calibri" panose="020F0502020204030204" pitchFamily="34" charset="0"/>
              </a:rPr>
              <a:t>İŞARETLERİ</a:t>
            </a:r>
            <a:endParaRPr lang="tr-TR" sz="2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0"/>
              </a:spcAft>
            </a:pPr>
            <a:endParaRPr lang="tr-TR" i="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0"/>
              </a:spcAft>
            </a:pPr>
            <a:r>
              <a:rPr lang="tr-TR" sz="2000" b="1"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Noktalama İşaretlerini Niçin </a:t>
            </a:r>
            <a:r>
              <a:rPr lang="tr-TR" sz="2000"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Kullanmalıyız</a:t>
            </a:r>
            <a:r>
              <a:rPr lang="tr-TR" sz="2000" b="1"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15000"/>
              </a:lnSpc>
              <a:spcAft>
                <a:spcPts val="0"/>
              </a:spcAft>
            </a:pPr>
            <a:endParaRPr lang="tr-TR" sz="1200" dirty="0">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0"/>
              </a:spcAft>
            </a:pPr>
            <a:r>
              <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rPr>
              <a:t>1. Noktalama </a:t>
            </a:r>
            <a:r>
              <a:rPr lang="tr-TR"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işaretleri düşünceleri daha açık anlatmayı, yazının anlaşılır olmasını sağlar</a:t>
            </a:r>
            <a:r>
              <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rPr>
              <a:t>.</a:t>
            </a:r>
          </a:p>
          <a:p>
            <a:pPr lvl="0">
              <a:lnSpc>
                <a:spcPct val="115000"/>
              </a:lnSpc>
              <a:spcAft>
                <a:spcPts val="0"/>
              </a:spcAft>
            </a:pPr>
            <a:endParaRPr lang="tr-TR" sz="8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0"/>
              </a:spcAft>
            </a:pPr>
            <a:r>
              <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rPr>
              <a:t>2. Okumayı </a:t>
            </a:r>
            <a:r>
              <a:rPr lang="tr-TR"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ve anlamayı kolaylaştırır. </a:t>
            </a:r>
            <a:endPar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0"/>
              </a:spcAft>
            </a:pPr>
            <a:endParaRPr lang="tr-TR" sz="8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0"/>
              </a:spcAft>
            </a:pPr>
            <a:r>
              <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rPr>
              <a:t>3. Sözün </a:t>
            </a:r>
            <a:r>
              <a:rPr lang="tr-TR"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vurgu ve ton gibi özelliklerini belirtmekte kullanılır. </a:t>
            </a:r>
            <a:endPar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0"/>
              </a:spcAft>
            </a:pPr>
            <a:endParaRPr lang="tr-TR" sz="8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0"/>
              </a:spcAft>
            </a:pPr>
            <a:r>
              <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rPr>
              <a:t>4. Doğru </a:t>
            </a:r>
            <a:r>
              <a:rPr lang="tr-TR"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ve güzel yazmak için, noktalama işaretlerinin görevlerini tam olarak bilmek, yerli yerinde kullanmak gereklidir. </a:t>
            </a:r>
            <a:endPar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0"/>
              </a:spcAft>
            </a:pPr>
            <a:endParaRPr lang="tr-TR" sz="8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0"/>
              </a:spcAft>
            </a:pPr>
            <a:r>
              <a:rPr lang="tr-TR" dirty="0" smtClean="0">
                <a:solidFill>
                  <a:schemeClr val="tx2"/>
                </a:solidFill>
                <a:latin typeface="Times New Roman" panose="02020603050405020304" pitchFamily="18" charset="0"/>
                <a:ea typeface="Calibri" panose="020F0502020204030204" pitchFamily="34" charset="0"/>
                <a:cs typeface="Times New Roman" panose="02020603050405020304" pitchFamily="18" charset="0"/>
              </a:rPr>
              <a:t>5. Cümleleri </a:t>
            </a:r>
            <a:r>
              <a:rPr lang="tr-TR"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ayırmak ve cümle içindeki duraklama yerlerini belirlemek için kullanılan işaretlere </a:t>
            </a:r>
            <a:r>
              <a:rPr lang="tr-TR" i="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noktalama işaretleri </a:t>
            </a:r>
            <a:r>
              <a:rPr lang="tr-TR"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denir.</a:t>
            </a:r>
            <a:endParaRPr lang="tr-TR"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9274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58900" y="580199"/>
            <a:ext cx="9474200" cy="1062037"/>
          </a:xfrm>
        </p:spPr>
        <p:txBody>
          <a:bodyPr/>
          <a:lstStyle/>
          <a:p>
            <a:r>
              <a:rPr lang="tr-TR" b="1" dirty="0">
                <a:solidFill>
                  <a:srgbClr val="585858"/>
                </a:solidFill>
                <a:latin typeface="times new roman" panose="02020603050405020304" pitchFamily="18" charset="0"/>
              </a:rPr>
              <a:t>İki Nokta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584100" y="1894040"/>
            <a:ext cx="8268237" cy="3980577"/>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4. </a:t>
            </a:r>
            <a:r>
              <a:rPr lang="tr-TR" b="0" i="0" dirty="0" smtClean="0">
                <a:solidFill>
                  <a:schemeClr val="tx2"/>
                </a:solidFill>
                <a:effectLst/>
                <a:latin typeface="times new roman" panose="02020603050405020304" pitchFamily="18" charset="0"/>
              </a:rPr>
              <a:t>Karşılıklı konuşmalarda, konuşan kişiyi belirten sözlerden sonra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Bilge Kağan:         Türklerim, işitin!</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Üstten gök çökmedikçe,</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alttan yer delinmedikçe</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ülkenizi, törenizi kim bozabilir sizin?</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Koro:                    Göğe erer başımız</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başınla senin!</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Bilge Kağan:         Ulusum birleşip yücelsin diye</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gece uyumadım, gündüz oturmadım.</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Türklerim Bilge Kağan der bana.</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Ben her şeyi onlar için bildim.</a:t>
            </a:r>
            <a:endParaRPr lang="tr-TR" b="0" i="0" dirty="0" smtClean="0">
              <a:solidFill>
                <a:schemeClr val="tx2"/>
              </a:solidFill>
              <a:effectLst/>
              <a:latin typeface="arial" panose="020B0604020202020204" pitchFamily="34" charset="0"/>
            </a:endParaRPr>
          </a:p>
          <a:p>
            <a:pPr algn="just">
              <a:spcBef>
                <a:spcPts val="400"/>
              </a:spcBef>
            </a:pPr>
            <a:r>
              <a:rPr lang="tr-TR" b="0" i="1" dirty="0" smtClean="0">
                <a:solidFill>
                  <a:schemeClr val="tx2"/>
                </a:solidFill>
                <a:effectLst/>
                <a:latin typeface="times new roman" panose="02020603050405020304" pitchFamily="18" charset="0"/>
              </a:rPr>
              <a:t>                                   Nöbetteyim! </a:t>
            </a:r>
            <a:r>
              <a:rPr lang="tr-TR" b="0" i="0" dirty="0" smtClean="0">
                <a:solidFill>
                  <a:schemeClr val="tx2"/>
                </a:solidFill>
                <a:effectLst/>
                <a:latin typeface="times new roman" panose="02020603050405020304" pitchFamily="18" charset="0"/>
              </a:rPr>
              <a:t>(A. Turan Oflazoğlu)</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669663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33460" y="335499"/>
            <a:ext cx="9474200" cy="1062037"/>
          </a:xfrm>
        </p:spPr>
        <p:txBody>
          <a:bodyPr/>
          <a:lstStyle/>
          <a:p>
            <a:r>
              <a:rPr lang="tr-TR" b="1" dirty="0">
                <a:solidFill>
                  <a:srgbClr val="585858"/>
                </a:solidFill>
                <a:latin typeface="times new roman" panose="02020603050405020304" pitchFamily="18" charset="0"/>
              </a:rPr>
              <a:t>İki Nokta </a:t>
            </a:r>
            <a:r>
              <a:rPr lang="tr-TR" b="1" dirty="0" smtClean="0">
                <a:solidFill>
                  <a:srgbClr val="585858"/>
                </a:solidFill>
                <a:latin typeface="times new roman" panose="02020603050405020304" pitchFamily="18" charset="0"/>
              </a:rPr>
              <a:t>(:)</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558345" y="1672467"/>
            <a:ext cx="8641724" cy="2667397"/>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5. </a:t>
            </a:r>
            <a:r>
              <a:rPr lang="tr-TR" b="0" i="0" dirty="0" smtClean="0">
                <a:solidFill>
                  <a:schemeClr val="tx2"/>
                </a:solidFill>
                <a:effectLst/>
                <a:latin typeface="times new roman" panose="02020603050405020304" pitchFamily="18" charset="0"/>
              </a:rPr>
              <a:t>Edebî eserlerde konuşma bölümünden önceki ifadenin sonuna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Buğdayla arpadan başka ne biter bu topraklarda?</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Ziraatçı sayar: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Yulaf, pancar, zerzevat, tütün... </a:t>
            </a:r>
            <a:r>
              <a:rPr lang="tr-TR" b="0" i="0" dirty="0" smtClean="0">
                <a:solidFill>
                  <a:schemeClr val="tx2"/>
                </a:solidFill>
                <a:effectLst/>
                <a:latin typeface="times new roman" panose="02020603050405020304" pitchFamily="18" charset="0"/>
              </a:rPr>
              <a:t>(Falih Rıfkı Atay</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6. </a:t>
            </a:r>
            <a:r>
              <a:rPr lang="tr-TR" b="0" i="0" dirty="0" smtClean="0">
                <a:solidFill>
                  <a:schemeClr val="tx2"/>
                </a:solidFill>
                <a:effectLst/>
                <a:latin typeface="times new roman" panose="02020603050405020304" pitchFamily="18" charset="0"/>
              </a:rPr>
              <a:t>Genel Ağ adreslerinde kullanılır: </a:t>
            </a:r>
            <a:r>
              <a:rPr lang="tr-TR" b="0" i="1" u="none" strike="noStrike" dirty="0" smtClean="0">
                <a:solidFill>
                  <a:schemeClr val="tx2"/>
                </a:solidFill>
                <a:effectLst/>
                <a:latin typeface="times new roman" panose="02020603050405020304" pitchFamily="18" charset="0"/>
                <a:hlinkClick r:id="rId2"/>
              </a:rPr>
              <a:t>http://</a:t>
            </a:r>
            <a:r>
              <a:rPr lang="tr-TR" b="0" i="1" u="none" strike="noStrike" dirty="0" smtClean="0">
                <a:solidFill>
                  <a:schemeClr val="tx2"/>
                </a:solidFill>
                <a:effectLst/>
                <a:latin typeface="times new roman" panose="02020603050405020304" pitchFamily="18" charset="0"/>
                <a:hlinkClick r:id="rId2"/>
              </a:rPr>
              <a:t>tdk.org.tr</a:t>
            </a:r>
            <a:endParaRPr lang="tr-TR" b="0" i="1" u="none" strike="noStrike" dirty="0" smtClean="0">
              <a:solidFill>
                <a:schemeClr val="tx2"/>
              </a:solidFill>
              <a:effectLst/>
              <a:latin typeface="times new roman" panose="02020603050405020304" pitchFamily="18" charset="0"/>
            </a:endParaRP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7. </a:t>
            </a:r>
            <a:r>
              <a:rPr lang="tr-TR" b="0" i="0" dirty="0" smtClean="0">
                <a:solidFill>
                  <a:schemeClr val="tx2"/>
                </a:solidFill>
                <a:effectLst/>
                <a:latin typeface="times new roman" panose="02020603050405020304" pitchFamily="18" charset="0"/>
              </a:rPr>
              <a:t>Matematikte bölme işareti olarak kullanılır:</a:t>
            </a:r>
            <a:r>
              <a:rPr lang="tr-TR" b="0" i="1" dirty="0" smtClean="0">
                <a:solidFill>
                  <a:schemeClr val="tx2"/>
                </a:solidFill>
                <a:effectLst/>
                <a:latin typeface="times new roman" panose="02020603050405020304" pitchFamily="18" charset="0"/>
              </a:rPr>
              <a:t> 56:8=7, 100:2=50 </a:t>
            </a:r>
            <a:r>
              <a:rPr lang="tr-TR" b="0" i="0" dirty="0" smtClean="0">
                <a:solidFill>
                  <a:schemeClr val="tx2"/>
                </a:solidFill>
                <a:effectLst/>
                <a:latin typeface="times new roman" panose="02020603050405020304" pitchFamily="18" charset="0"/>
              </a:rPr>
              <a:t>vb.</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711112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2423" y="515803"/>
            <a:ext cx="9198556" cy="1062037"/>
          </a:xfrm>
        </p:spPr>
        <p:txBody>
          <a:bodyPr/>
          <a:lstStyle/>
          <a:p>
            <a:r>
              <a:rPr lang="tr-TR" b="1" i="0" dirty="0" smtClean="0">
                <a:solidFill>
                  <a:srgbClr val="585858"/>
                </a:solidFill>
                <a:effectLst/>
                <a:latin typeface="times new roman" panose="02020603050405020304" pitchFamily="18" charset="0"/>
              </a:rPr>
              <a:t>Üç Nokta ( ... )</a:t>
            </a:r>
            <a:endParaRPr lang="tr-TR" dirty="0"/>
          </a:p>
        </p:txBody>
      </p:sp>
      <p:sp>
        <p:nvSpPr>
          <p:cNvPr id="5" name="Dikdörtgen 4"/>
          <p:cNvSpPr/>
          <p:nvPr/>
        </p:nvSpPr>
        <p:spPr>
          <a:xfrm>
            <a:off x="1403796" y="1686333"/>
            <a:ext cx="9337183" cy="3498394"/>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1. </a:t>
            </a:r>
            <a:r>
              <a:rPr lang="tr-TR" b="0" i="0" dirty="0" smtClean="0">
                <a:solidFill>
                  <a:schemeClr val="tx2"/>
                </a:solidFill>
                <a:effectLst/>
                <a:latin typeface="times new roman" panose="02020603050405020304" pitchFamily="18" charset="0"/>
              </a:rPr>
              <a:t>Anlatım olarak tamamlanmamış cümlelerin sonuna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Ne çare ki çirkinliği hemencecik ve herkes tarafından </a:t>
            </a:r>
            <a:r>
              <a:rPr lang="tr-TR" b="0" i="1" dirty="0" err="1" smtClean="0">
                <a:solidFill>
                  <a:schemeClr val="tx2"/>
                </a:solidFill>
                <a:effectLst/>
                <a:latin typeface="times new roman" panose="02020603050405020304" pitchFamily="18" charset="0"/>
              </a:rPr>
              <a:t>görülüveri­yordu</a:t>
            </a:r>
            <a:r>
              <a:rPr lang="tr-TR" b="0" i="1" dirty="0" smtClean="0">
                <a:solidFill>
                  <a:schemeClr val="tx2"/>
                </a:solidFill>
                <a:effectLst/>
                <a:latin typeface="times new roman" panose="02020603050405020304" pitchFamily="18" charset="0"/>
              </a:rPr>
              <a:t> da bu yanı... </a:t>
            </a:r>
            <a:r>
              <a:rPr lang="tr-TR" b="0" i="0" dirty="0" smtClean="0">
                <a:solidFill>
                  <a:schemeClr val="tx2"/>
                </a:solidFill>
                <a:effectLst/>
                <a:latin typeface="times new roman" panose="02020603050405020304" pitchFamily="18" charset="0"/>
              </a:rPr>
              <a:t>(Tarık Buğra</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2. </a:t>
            </a:r>
            <a:r>
              <a:rPr lang="tr-TR" b="0" i="0" dirty="0" smtClean="0">
                <a:solidFill>
                  <a:schemeClr val="tx2"/>
                </a:solidFill>
                <a:effectLst/>
                <a:latin typeface="times new roman" panose="02020603050405020304" pitchFamily="18" charset="0"/>
              </a:rPr>
              <a:t>Kaba sayıldığı için veya bir başka sebepten dolayı açık yazılmak is­tenmeyen kelime ve bölümlerin yerine konur:</a:t>
            </a:r>
            <a:r>
              <a:rPr lang="tr-TR" b="0" i="1" dirty="0" smtClean="0">
                <a:solidFill>
                  <a:schemeClr val="tx2"/>
                </a:solidFill>
                <a:effectLst/>
                <a:latin typeface="times new roman" panose="02020603050405020304" pitchFamily="18" charset="0"/>
              </a:rPr>
              <a:t> Kılavuzu karga olanın burnu b...tan çıkmaz.</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Arabacı B...’a yaklaştığını söylüyor, ikide bir fırsat bularak arabanın içine doğru başını çeviriyordu. </a:t>
            </a:r>
            <a:r>
              <a:rPr lang="tr-TR" b="0" i="0" dirty="0" smtClean="0">
                <a:solidFill>
                  <a:schemeClr val="tx2"/>
                </a:solidFill>
                <a:effectLst/>
                <a:latin typeface="times new roman" panose="02020603050405020304" pitchFamily="18" charset="0"/>
              </a:rPr>
              <a:t>(Ahmet Hamdi Tanpınar</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3. </a:t>
            </a:r>
            <a:r>
              <a:rPr lang="tr-TR" b="0" i="0" dirty="0" smtClean="0">
                <a:solidFill>
                  <a:schemeClr val="tx2"/>
                </a:solidFill>
                <a:effectLst/>
                <a:latin typeface="times new roman" panose="02020603050405020304" pitchFamily="18" charset="0"/>
              </a:rPr>
              <a:t>Alıntılarda başta, ortada ve sonda alınmayan kelime veya bölümle­rin yerine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derken şehrin öte başından boğuk boğuk sesler gelmeye başladı... </a:t>
            </a:r>
            <a:r>
              <a:rPr lang="tr-TR" b="0" i="0" dirty="0" smtClean="0">
                <a:solidFill>
                  <a:schemeClr val="tx2"/>
                </a:solidFill>
                <a:effectLst/>
                <a:latin typeface="times new roman" panose="02020603050405020304" pitchFamily="18" charset="0"/>
              </a:rPr>
              <a:t>(Tarık Buğra)</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673772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56187" y="361258"/>
            <a:ext cx="9474200" cy="1062037"/>
          </a:xfrm>
        </p:spPr>
        <p:txBody>
          <a:bodyPr/>
          <a:lstStyle/>
          <a:p>
            <a:r>
              <a:rPr lang="tr-TR" b="1" dirty="0">
                <a:solidFill>
                  <a:srgbClr val="585858"/>
                </a:solidFill>
                <a:latin typeface="times new roman" panose="02020603050405020304" pitchFamily="18" charset="0"/>
              </a:rPr>
              <a:t>Üç Nokta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5" name="Dikdörtgen 4"/>
          <p:cNvSpPr/>
          <p:nvPr/>
        </p:nvSpPr>
        <p:spPr>
          <a:xfrm>
            <a:off x="1455311" y="1533432"/>
            <a:ext cx="8834907" cy="4431983"/>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4. </a:t>
            </a:r>
            <a:r>
              <a:rPr lang="tr-TR" b="0" i="0" dirty="0" smtClean="0">
                <a:solidFill>
                  <a:schemeClr val="tx2"/>
                </a:solidFill>
                <a:effectLst/>
                <a:latin typeface="times new roman" panose="02020603050405020304" pitchFamily="18" charset="0"/>
              </a:rPr>
              <a:t>Sözün bir yerde kesilerek geri kalan bölümün okuyucunun hayal dünyasına bırakıldığını göstermek veya ifadeye güç katmak için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Sana uğurlar olsun... Ayrılıyor yolumuz! </a:t>
            </a:r>
            <a:r>
              <a:rPr lang="tr-TR" b="0" i="0" dirty="0" smtClean="0">
                <a:solidFill>
                  <a:schemeClr val="tx2"/>
                </a:solidFill>
                <a:effectLst/>
                <a:latin typeface="times new roman" panose="02020603050405020304" pitchFamily="18" charset="0"/>
              </a:rPr>
              <a:t>(Faruk Nafiz Çamlıbel)</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Binaenaleyh, biz her vasıtadan, yalnız ve ancak, bir noktainazardan istifade ederiz. O noktainazar şudur: Türk milletini, medeni cihanda layık olduğu </a:t>
            </a:r>
            <a:r>
              <a:rPr lang="tr-TR" b="0" i="1" dirty="0" err="1" smtClean="0">
                <a:solidFill>
                  <a:schemeClr val="tx2"/>
                </a:solidFill>
                <a:effectLst/>
                <a:latin typeface="times new roman" panose="02020603050405020304" pitchFamily="18" charset="0"/>
              </a:rPr>
              <a:t>mevkiye</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isat</a:t>
            </a:r>
            <a:r>
              <a:rPr lang="tr-TR" b="0" i="1" dirty="0" smtClean="0">
                <a:solidFill>
                  <a:schemeClr val="tx2"/>
                </a:solidFill>
                <a:effectLst/>
                <a:latin typeface="times new roman" panose="02020603050405020304" pitchFamily="18" charset="0"/>
              </a:rPr>
              <a:t> etmek ve Türk cumhuriyetini sarsılmaz temelleri üzerinde, her gün, daha ziyade takviye etmek... </a:t>
            </a:r>
            <a:r>
              <a:rPr lang="tr-TR" b="0" i="0" dirty="0" smtClean="0">
                <a:solidFill>
                  <a:schemeClr val="tx2"/>
                </a:solidFill>
                <a:effectLst/>
                <a:latin typeface="times new roman" panose="02020603050405020304" pitchFamily="18" charset="0"/>
              </a:rPr>
              <a:t>(Atatürk</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5. </a:t>
            </a:r>
            <a:r>
              <a:rPr lang="tr-TR" b="0" i="0" dirty="0" smtClean="0">
                <a:solidFill>
                  <a:schemeClr val="tx2"/>
                </a:solidFill>
                <a:effectLst/>
                <a:latin typeface="times new roman" panose="02020603050405020304" pitchFamily="18" charset="0"/>
              </a:rPr>
              <a:t>Ünlem ve seslenmelerde anlatımı pekiştirmek için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Gölgeler yaklaştılar. Bir adım kalınca onu kıyafetinden tanıdılar:</a:t>
            </a:r>
            <a:endParaRPr lang="tr-TR" b="0" i="0" dirty="0" smtClean="0">
              <a:solidFill>
                <a:schemeClr val="tx2"/>
              </a:solidFill>
              <a:effectLst/>
              <a:latin typeface="arial" panose="020B0604020202020204" pitchFamily="34" charset="0"/>
            </a:endParaRPr>
          </a:p>
          <a:p>
            <a:pPr marL="480695" indent="-228600" algn="just">
              <a:spcBef>
                <a:spcPts val="400"/>
              </a:spcBef>
              <a:spcAft>
                <a:spcPts val="0"/>
              </a:spcAft>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Koca Ali... Koca Ali, be!.. </a:t>
            </a:r>
            <a:r>
              <a:rPr lang="tr-TR" b="0" i="0" dirty="0" smtClean="0">
                <a:solidFill>
                  <a:schemeClr val="tx2"/>
                </a:solidFill>
                <a:effectLst/>
                <a:latin typeface="times new roman" panose="02020603050405020304" pitchFamily="18" charset="0"/>
              </a:rPr>
              <a:t>(Ömer Seyfettin)</a:t>
            </a: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a:t>
            </a:r>
            <a:r>
              <a:rPr lang="tr-TR" b="0" i="0" dirty="0" smtClean="0">
                <a:solidFill>
                  <a:schemeClr val="tx2"/>
                </a:solidFill>
                <a:effectLst/>
                <a:latin typeface="times new roman" panose="02020603050405020304" pitchFamily="18" charset="0"/>
              </a:rPr>
              <a:t> Ünlem ve soru işaretinden sonra üç nokta yerine iki nokta konulması yeterlidir: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Gök ekini biçer gibi!.. Başaklar daha dolmadan.</a:t>
            </a:r>
            <a:r>
              <a:rPr lang="tr-TR" b="0" i="0" dirty="0" smtClean="0">
                <a:solidFill>
                  <a:schemeClr val="tx2"/>
                </a:solidFill>
                <a:effectLst/>
                <a:latin typeface="times new roman" panose="02020603050405020304" pitchFamily="18" charset="0"/>
              </a:rPr>
              <a:t> (Tarık Buğra)</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Nasıl da akşam oldu?.. Nasıl da yavrucaklar sustu?.. Nasıl da </a:t>
            </a:r>
            <a:r>
              <a:rPr lang="tr-TR" b="0" i="1" dirty="0" err="1" smtClean="0">
                <a:solidFill>
                  <a:schemeClr val="tx2"/>
                </a:solidFill>
                <a:effectLst/>
                <a:latin typeface="times new roman" panose="02020603050405020304" pitchFamily="18" charset="0"/>
              </a:rPr>
              <a:t>serçecikler</a:t>
            </a:r>
            <a:r>
              <a:rPr lang="tr-TR" b="0" i="1" dirty="0" smtClean="0">
                <a:solidFill>
                  <a:schemeClr val="tx2"/>
                </a:solidFill>
                <a:effectLst/>
                <a:latin typeface="times new roman" panose="02020603050405020304" pitchFamily="18" charset="0"/>
              </a:rPr>
              <a:t> yuvalarına sığındı?..</a:t>
            </a:r>
            <a:r>
              <a:rPr lang="tr-TR" b="0" i="0" dirty="0" smtClean="0">
                <a:solidFill>
                  <a:schemeClr val="tx2"/>
                </a:solidFill>
                <a:effectLst/>
                <a:latin typeface="times new roman" panose="02020603050405020304" pitchFamily="18" charset="0"/>
              </a:rPr>
              <a:t>(Necip Fazıl Kısakürek)</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993932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84100" y="296863"/>
            <a:ext cx="9172799" cy="1062037"/>
          </a:xfrm>
        </p:spPr>
        <p:txBody>
          <a:bodyPr/>
          <a:lstStyle/>
          <a:p>
            <a:r>
              <a:rPr lang="tr-TR" b="1" dirty="0">
                <a:solidFill>
                  <a:srgbClr val="585858"/>
                </a:solidFill>
                <a:latin typeface="times new roman" panose="02020603050405020304" pitchFamily="18" charset="0"/>
              </a:rPr>
              <a:t>Üç Nokta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5" name="Dikdörtgen 4"/>
          <p:cNvSpPr/>
          <p:nvPr/>
        </p:nvSpPr>
        <p:spPr>
          <a:xfrm>
            <a:off x="1313645" y="1765690"/>
            <a:ext cx="8847786" cy="4308872"/>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6. </a:t>
            </a:r>
            <a:r>
              <a:rPr lang="tr-TR" b="0" i="0" dirty="0" smtClean="0">
                <a:solidFill>
                  <a:schemeClr val="tx2"/>
                </a:solidFill>
                <a:effectLst/>
                <a:latin typeface="times new roman" panose="02020603050405020304" pitchFamily="18" charset="0"/>
              </a:rPr>
              <a:t>Karşılıklı konuşmalarda, yeterli olmayan, eksik bırakılan cevap­larda kullanılır: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Yabancı yok!</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Kimsin?</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Ali...</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Hangi Ali?</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Sen misin, Ali usta?</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Benim!..</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Ne arıyorsun bu vakit buralarda?</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Hiç...</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Nasıl hiç? Suya çekicini mi düşürdün yoksa!..</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 </a:t>
            </a:r>
            <a:r>
              <a:rPr lang="tr-TR" b="0" i="0" dirty="0" smtClean="0">
                <a:solidFill>
                  <a:schemeClr val="tx2"/>
                </a:solidFill>
                <a:effectLst/>
                <a:latin typeface="times new roman" panose="02020603050405020304" pitchFamily="18" charset="0"/>
              </a:rPr>
              <a:t>(Ömer Seyfettin)</a:t>
            </a: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Üç nokta yerine iki veya daha çok nokta kullanılmaz.</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168095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526" y="296863"/>
            <a:ext cx="9005373" cy="1062037"/>
          </a:xfrm>
        </p:spPr>
        <p:txBody>
          <a:bodyPr/>
          <a:lstStyle/>
          <a:p>
            <a:r>
              <a:rPr lang="tr-TR" b="1" i="0" dirty="0" smtClean="0">
                <a:solidFill>
                  <a:srgbClr val="585858"/>
                </a:solidFill>
                <a:effectLst/>
                <a:latin typeface="times new roman" panose="02020603050405020304" pitchFamily="18" charset="0"/>
              </a:rPr>
              <a:t>Soru İşareti ( ? )</a:t>
            </a:r>
            <a:endParaRPr lang="tr-TR" dirty="0"/>
          </a:p>
        </p:txBody>
      </p:sp>
      <p:sp>
        <p:nvSpPr>
          <p:cNvPr id="5" name="Dikdörtgen 4"/>
          <p:cNvSpPr/>
          <p:nvPr/>
        </p:nvSpPr>
        <p:spPr>
          <a:xfrm>
            <a:off x="1442435" y="1476348"/>
            <a:ext cx="8860664" cy="4257576"/>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1. </a:t>
            </a:r>
            <a:r>
              <a:rPr lang="tr-TR" b="0" i="0" dirty="0" smtClean="0">
                <a:solidFill>
                  <a:schemeClr val="tx2"/>
                </a:solidFill>
                <a:effectLst/>
                <a:latin typeface="times new roman" panose="02020603050405020304" pitchFamily="18" charset="0"/>
              </a:rPr>
              <a:t>Soru eki veya sözü içeren cümle veya sözlerin sonuna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Ne zaman tükenecek bu yollar, arabacı? </a:t>
            </a:r>
            <a:r>
              <a:rPr lang="tr-TR" b="0" i="0" dirty="0" smtClean="0">
                <a:solidFill>
                  <a:schemeClr val="tx2"/>
                </a:solidFill>
                <a:effectLst/>
                <a:latin typeface="times new roman" panose="02020603050405020304" pitchFamily="18" charset="0"/>
              </a:rPr>
              <a:t>(Faruk Nafiz Çamlıbel)</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 Atatürk bana sordu:</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Yeni yazıyı tatbik etmek için ne düşündünüz? </a:t>
            </a:r>
            <a:r>
              <a:rPr lang="tr-TR" b="0" i="0" dirty="0" smtClean="0">
                <a:solidFill>
                  <a:schemeClr val="tx2"/>
                </a:solidFill>
                <a:effectLst/>
                <a:latin typeface="times new roman" panose="02020603050405020304" pitchFamily="18" charset="0"/>
              </a:rPr>
              <a:t>(Falih Rıfkı Atay</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a:spcBef>
                <a:spcPts val="400"/>
              </a:spcBef>
            </a:pPr>
            <a:r>
              <a:rPr lang="tr-TR" b="1" i="0" dirty="0" smtClean="0">
                <a:solidFill>
                  <a:schemeClr val="tx2"/>
                </a:solidFill>
                <a:effectLst/>
                <a:latin typeface="times new roman" panose="02020603050405020304" pitchFamily="18" charset="0"/>
              </a:rPr>
              <a:t>      2. </a:t>
            </a:r>
            <a:r>
              <a:rPr lang="tr-TR" b="0" i="0" dirty="0" smtClean="0">
                <a:solidFill>
                  <a:schemeClr val="tx2"/>
                </a:solidFill>
                <a:effectLst/>
                <a:latin typeface="times new roman" panose="02020603050405020304" pitchFamily="18" charset="0"/>
              </a:rPr>
              <a:t>Soru bildiren ancak soru eki veya sözü içermeyen cümlelerin sonuna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Gümrükteki memur başını kaldırdı:</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 Adınız</a:t>
            </a:r>
            <a:r>
              <a:rPr lang="tr-TR" b="0" i="0" dirty="0" smtClean="0">
                <a:solidFill>
                  <a:schemeClr val="tx2"/>
                </a:solidFill>
                <a:effectLst/>
                <a:latin typeface="times new roman" panose="02020603050405020304" pitchFamily="18" charset="0"/>
              </a:rPr>
              <a:t>?</a:t>
            </a:r>
          </a:p>
          <a:p>
            <a:pPr>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3. </a:t>
            </a:r>
            <a:r>
              <a:rPr lang="tr-TR" b="0" i="0" dirty="0" smtClean="0">
                <a:solidFill>
                  <a:schemeClr val="tx2"/>
                </a:solidFill>
                <a:effectLst/>
                <a:latin typeface="times new roman" panose="02020603050405020304" pitchFamily="18" charset="0"/>
              </a:rPr>
              <a:t>Bilinmeyen, kesin olmayan veya şüpheyle karşılanan yer, tarih vb. durumlar için kullanılır: </a:t>
            </a:r>
            <a:r>
              <a:rPr lang="tr-TR" b="0" i="1" dirty="0" smtClean="0">
                <a:solidFill>
                  <a:schemeClr val="tx2"/>
                </a:solidFill>
                <a:effectLst/>
                <a:latin typeface="times new roman" panose="02020603050405020304" pitchFamily="18" charset="0"/>
              </a:rPr>
              <a:t>Yunus Emre (1240 ?-1320), (Doğum yeri: ?)</a:t>
            </a:r>
            <a:r>
              <a:rPr lang="tr-TR" b="0" i="0" dirty="0" smtClean="0">
                <a:solidFill>
                  <a:schemeClr val="tx2"/>
                </a:solidFill>
                <a:effectLst/>
                <a:latin typeface="times new roman" panose="02020603050405020304" pitchFamily="18" charset="0"/>
              </a:rPr>
              <a:t> vb.</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1496 (?) yılında doğan Fuzuli...</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Ankara’dan Antalya’ya arabayla üç saatte (?) gitmiş.</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0185147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00011" y="296863"/>
            <a:ext cx="9056889" cy="1062037"/>
          </a:xfrm>
        </p:spPr>
        <p:txBody>
          <a:bodyPr/>
          <a:lstStyle/>
          <a:p>
            <a:r>
              <a:rPr lang="tr-TR" b="1" dirty="0">
                <a:solidFill>
                  <a:srgbClr val="585858"/>
                </a:solidFill>
                <a:latin typeface="times new roman" panose="02020603050405020304" pitchFamily="18" charset="0"/>
              </a:rPr>
              <a:t>Soru İşareti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468192" y="1788597"/>
            <a:ext cx="8731876" cy="2564805"/>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UYARI: </a:t>
            </a:r>
            <a:r>
              <a:rPr lang="tr-TR" b="0" i="1" dirty="0" smtClean="0">
                <a:solidFill>
                  <a:schemeClr val="tx2"/>
                </a:solidFill>
                <a:effectLst/>
                <a:latin typeface="times new roman" panose="02020603050405020304" pitchFamily="18" charset="0"/>
              </a:rPr>
              <a:t>mı / mi </a:t>
            </a:r>
            <a:r>
              <a:rPr lang="tr-TR" b="0" i="0" dirty="0" smtClean="0">
                <a:solidFill>
                  <a:schemeClr val="tx2"/>
                </a:solidFill>
                <a:effectLst/>
                <a:latin typeface="times new roman" panose="02020603050405020304" pitchFamily="18" charset="0"/>
              </a:rPr>
              <a:t>ekini alan yan cümle temel cümlenin zarf tümleci olduğunda cümlenin sonuna soru işareti konmaz: </a:t>
            </a:r>
            <a:r>
              <a:rPr lang="tr-TR" b="0" i="1" dirty="0" smtClean="0">
                <a:solidFill>
                  <a:schemeClr val="tx2"/>
                </a:solidFill>
                <a:effectLst/>
                <a:latin typeface="times new roman" panose="02020603050405020304" pitchFamily="18" charset="0"/>
              </a:rPr>
              <a:t>Akşam oldu mu sürüler döner. Hava karardı mı eve gideriz.</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Bahar gelip de nehir çağıl çağıl kabarmaya başlamaz mı içimi geri kalmış bir saat huzursuzluğu kaplardı. </a:t>
            </a:r>
            <a:r>
              <a:rPr lang="tr-TR" b="0" i="0" dirty="0" smtClean="0">
                <a:solidFill>
                  <a:schemeClr val="tx2"/>
                </a:solidFill>
                <a:effectLst/>
                <a:latin typeface="times new roman" panose="02020603050405020304" pitchFamily="18" charset="0"/>
              </a:rPr>
              <a:t>(Haldun Taner</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Soru ifadesi taşıyan sıralı ve bağlı cümlelerde soru işareti en sona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Çok yakından mı bu sesler, çok uzaklardan mı?</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Üsküdar’dan mı, Hisar’dan mı, Kavaklardan mı? </a:t>
            </a:r>
            <a:r>
              <a:rPr lang="tr-TR" b="0" i="0" dirty="0" smtClean="0">
                <a:solidFill>
                  <a:schemeClr val="tx2"/>
                </a:solidFill>
                <a:effectLst/>
                <a:latin typeface="times new roman" panose="02020603050405020304" pitchFamily="18" charset="0"/>
              </a:rPr>
              <a:t>(Yahya Kemal Beyatlı)</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33755168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28976" y="2774981"/>
            <a:ext cx="9500151" cy="924475"/>
          </a:xfrm>
        </p:spPr>
        <p:txBody>
          <a:bodyPr/>
          <a:lstStyle/>
          <a:p>
            <a:r>
              <a:rPr lang="tr-TR" sz="4000" b="1" dirty="0" smtClean="0">
                <a:solidFill>
                  <a:schemeClr val="bg1"/>
                </a:solidFill>
                <a:effectLst>
                  <a:outerShdw blurRad="38100" dist="38100" dir="2700000" algn="tl">
                    <a:srgbClr val="000000">
                      <a:alpha val="43137"/>
                    </a:srgbClr>
                  </a:outerShdw>
                </a:effectLst>
              </a:rPr>
              <a:t>İKİNCİ HAFTA</a:t>
            </a:r>
            <a:endParaRPr lang="tr-TR" sz="4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457829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Ünlem İşareti ( ! )</a:t>
            </a:r>
            <a:endParaRPr lang="tr-TR" dirty="0"/>
          </a:p>
        </p:txBody>
      </p:sp>
      <p:sp>
        <p:nvSpPr>
          <p:cNvPr id="6" name="Dikdörtgen 5"/>
          <p:cNvSpPr/>
          <p:nvPr/>
        </p:nvSpPr>
        <p:spPr>
          <a:xfrm>
            <a:off x="1133341" y="1596729"/>
            <a:ext cx="9337183" cy="4585871"/>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1. </a:t>
            </a:r>
            <a:r>
              <a:rPr lang="tr-TR" b="0" i="0" dirty="0" smtClean="0">
                <a:solidFill>
                  <a:schemeClr val="tx2"/>
                </a:solidFill>
                <a:effectLst/>
                <a:latin typeface="times new roman" panose="02020603050405020304" pitchFamily="18" charset="0"/>
              </a:rPr>
              <a:t>Sevinç, kıvanç, acı, korku, şaşma gibi duyguları anlatan cümle veya ibarele­rin sonuna konur:</a:t>
            </a:r>
          </a:p>
          <a:p>
            <a:pPr indent="252095" algn="just">
              <a:spcBef>
                <a:spcPts val="400"/>
              </a:spcBef>
            </a:pPr>
            <a:r>
              <a:rPr lang="tr-TR" b="0" i="1" dirty="0" smtClean="0">
                <a:solidFill>
                  <a:schemeClr val="tx2"/>
                </a:solidFill>
                <a:effectLst/>
                <a:latin typeface="times new roman" panose="02020603050405020304" pitchFamily="18" charset="0"/>
              </a:rPr>
              <a:t>Hava ne kadar da sıcak!</a:t>
            </a:r>
            <a:r>
              <a:rPr lang="tr-TR" b="0" i="0" dirty="0" smtClean="0">
                <a:solidFill>
                  <a:schemeClr val="tx2"/>
                </a:solidFill>
                <a:effectLst/>
                <a:latin typeface="times new roman" panose="02020603050405020304" pitchFamily="18" charset="0"/>
              </a:rPr>
              <a:t> </a:t>
            </a:r>
          </a:p>
          <a:p>
            <a:pPr indent="252095" algn="just">
              <a:spcBef>
                <a:spcPts val="400"/>
              </a:spcBef>
            </a:pPr>
            <a:r>
              <a:rPr lang="tr-TR" b="0" i="1" dirty="0" smtClean="0">
                <a:solidFill>
                  <a:schemeClr val="tx2"/>
                </a:solidFill>
                <a:effectLst/>
                <a:latin typeface="times new roman" panose="02020603050405020304" pitchFamily="18" charset="0"/>
              </a:rPr>
              <a:t>Aşk olsun! </a:t>
            </a:r>
          </a:p>
          <a:p>
            <a:pPr indent="252095" algn="just">
              <a:spcBef>
                <a:spcPts val="400"/>
              </a:spcBef>
            </a:pPr>
            <a:r>
              <a:rPr lang="tr-TR" b="0" i="1" dirty="0" smtClean="0">
                <a:solidFill>
                  <a:schemeClr val="tx2"/>
                </a:solidFill>
                <a:effectLst/>
                <a:latin typeface="times new roman" panose="02020603050405020304" pitchFamily="18" charset="0"/>
              </a:rPr>
              <a:t>Ne kadar akıllı adamlar var! </a:t>
            </a:r>
          </a:p>
          <a:p>
            <a:pPr indent="252095" algn="just">
              <a:spcBef>
                <a:spcPts val="400"/>
              </a:spcBef>
            </a:pPr>
            <a:r>
              <a:rPr lang="tr-TR" b="0" i="1" dirty="0" smtClean="0">
                <a:solidFill>
                  <a:schemeClr val="tx2"/>
                </a:solidFill>
                <a:effectLst/>
                <a:latin typeface="times new roman" panose="02020603050405020304" pitchFamily="18" charset="0"/>
              </a:rPr>
              <a:t>Vah vah!</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Ne mutlu Türk’üm diyene! </a:t>
            </a:r>
            <a:r>
              <a:rPr lang="tr-TR" b="0" i="0" dirty="0" smtClean="0">
                <a:solidFill>
                  <a:schemeClr val="tx2"/>
                </a:solidFill>
                <a:effectLst/>
                <a:latin typeface="times new roman" panose="02020603050405020304" pitchFamily="18" charset="0"/>
              </a:rPr>
              <a:t>(Atatürk</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2.</a:t>
            </a:r>
            <a:r>
              <a:rPr lang="tr-TR" b="0" i="0" dirty="0" smtClean="0">
                <a:solidFill>
                  <a:schemeClr val="tx2"/>
                </a:solidFill>
                <a:effectLst/>
                <a:latin typeface="times new roman" panose="02020603050405020304" pitchFamily="18" charset="0"/>
              </a:rPr>
              <a:t> Seslenme, hitap ve uyarı sözlerinden sonra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Ordular! İlk hedefiniz Akdeniz’dir, ileri! </a:t>
            </a:r>
            <a:r>
              <a:rPr lang="tr-TR" b="0" i="0" dirty="0" smtClean="0">
                <a:solidFill>
                  <a:schemeClr val="tx2"/>
                </a:solidFill>
                <a:effectLst/>
                <a:latin typeface="times new roman" panose="02020603050405020304" pitchFamily="18" charset="0"/>
              </a:rPr>
              <a:t>(Atatürk)</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Ey Türk gençliği! Birinci vazifen; Türk istiklalini, Türk cumhuriye­tini, ilelebet, muhafaza ve müdafaa etmektir. </a:t>
            </a:r>
            <a:r>
              <a:rPr lang="tr-TR" b="0" i="0" dirty="0" smtClean="0">
                <a:solidFill>
                  <a:schemeClr val="tx2"/>
                </a:solidFill>
                <a:effectLst/>
                <a:latin typeface="times new roman" panose="02020603050405020304" pitchFamily="18" charset="0"/>
              </a:rPr>
              <a:t>(Atatürk)</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Ak tolgalı beylerbeyi haykırdı: İlerle! </a:t>
            </a:r>
            <a:r>
              <a:rPr lang="tr-TR" b="0" i="0" dirty="0" smtClean="0">
                <a:solidFill>
                  <a:schemeClr val="tx2"/>
                </a:solidFill>
                <a:effectLst/>
                <a:latin typeface="times new roman" panose="02020603050405020304" pitchFamily="18" charset="0"/>
              </a:rPr>
              <a:t>(Yahya Kemal Beyatlı)</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Dur, yolcu! Bilmeden gelip bastığın</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Bu toprak bir devrin battığı yerdir. </a:t>
            </a:r>
            <a:r>
              <a:rPr lang="tr-TR" b="0" i="0" dirty="0" smtClean="0">
                <a:solidFill>
                  <a:schemeClr val="tx2"/>
                </a:solidFill>
                <a:effectLst/>
                <a:latin typeface="times new roman" panose="02020603050405020304" pitchFamily="18" charset="0"/>
              </a:rPr>
              <a:t>(Necmettin Halil Onan)</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9540205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Ünlem İşareti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5" name="Dikdörtgen 4"/>
          <p:cNvSpPr/>
          <p:nvPr/>
        </p:nvSpPr>
        <p:spPr>
          <a:xfrm>
            <a:off x="1352280" y="1827671"/>
            <a:ext cx="8834907" cy="2893100"/>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Ünlem işareti, seslenme ve hitap sözlerinden hemen sonra konulabi­leceği gibi cümlenin sonuna da konabilir: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Arkadaş, biz bu yolda türküler tuttururken</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Sana uğurlar olsun... Ayrılıyor yolumuz!</a:t>
            </a:r>
            <a:r>
              <a:rPr lang="tr-TR" b="0" i="0" dirty="0" smtClean="0">
                <a:solidFill>
                  <a:schemeClr val="tx2"/>
                </a:solidFill>
                <a:effectLst/>
                <a:latin typeface="times new roman" panose="02020603050405020304" pitchFamily="18" charset="0"/>
              </a:rPr>
              <a:t> (Faruk Nafiz Çamlıbel)</a:t>
            </a:r>
          </a:p>
          <a:p>
            <a:pPr>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3. </a:t>
            </a:r>
            <a:r>
              <a:rPr lang="tr-TR" b="0" i="0" dirty="0" smtClean="0">
                <a:solidFill>
                  <a:schemeClr val="tx2"/>
                </a:solidFill>
                <a:effectLst/>
                <a:latin typeface="times new roman" panose="02020603050405020304" pitchFamily="18" charset="0"/>
              </a:rPr>
              <a:t>Alay, kinaye veya küçümseme anlamı kazandırılmak istenen sözden hemen sonra yay ayraç içinde ünlem işareti kullanılır: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İsteseymiş bir günde bitirirmiş (!) ama ne yazık ki vakti yokmuş (!).</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Adam, akıllı (!) olduğunu söylüyor.</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857328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18306" y="799139"/>
            <a:ext cx="9474200" cy="1062037"/>
          </a:xfrm>
        </p:spPr>
        <p:txBody>
          <a:bodyPr/>
          <a:lstStyle/>
          <a:p>
            <a:r>
              <a:rPr lang="tr-TR" sz="3600" b="1" i="0" dirty="0" smtClean="0">
                <a:solidFill>
                  <a:srgbClr val="002060"/>
                </a:solidFill>
                <a:effectLst/>
                <a:latin typeface="Calibri" panose="020F0502020204030204" pitchFamily="34" charset="0"/>
                <a:cs typeface="Calibri" panose="020F0502020204030204" pitchFamily="34" charset="0"/>
              </a:rPr>
              <a:t>Noktalama İşaretleri</a:t>
            </a:r>
            <a:endParaRPr lang="tr-TR" sz="3600" dirty="0">
              <a:solidFill>
                <a:srgbClr val="002060"/>
              </a:solidFill>
              <a:latin typeface="Calibri" panose="020F0502020204030204" pitchFamily="34" charset="0"/>
              <a:cs typeface="Calibri" panose="020F0502020204030204" pitchFamily="34" charset="0"/>
            </a:endParaRPr>
          </a:p>
        </p:txBody>
      </p:sp>
      <p:sp>
        <p:nvSpPr>
          <p:cNvPr id="3" name="Alt Başlık 2"/>
          <p:cNvSpPr>
            <a:spLocks noGrp="1"/>
          </p:cNvSpPr>
          <p:nvPr>
            <p:ph type="subTitle" idx="1"/>
          </p:nvPr>
        </p:nvSpPr>
        <p:spPr>
          <a:xfrm>
            <a:off x="1295578" y="2053643"/>
            <a:ext cx="9474200" cy="4533900"/>
          </a:xfrm>
        </p:spPr>
        <p:txBody>
          <a:bodyPr>
            <a:normAutofit/>
          </a:bodyPr>
          <a:lstStyle/>
          <a:p>
            <a:pPr algn="l"/>
            <a:r>
              <a:rPr lang="tr-TR" sz="1800" dirty="0">
                <a:latin typeface="Times New Roman" panose="02020603050405020304" pitchFamily="18" charset="0"/>
                <a:cs typeface="Times New Roman" panose="02020603050405020304" pitchFamily="18" charset="0"/>
              </a:rPr>
              <a:t>	</a:t>
            </a:r>
            <a:r>
              <a:rPr lang="tr-TR" sz="1800" dirty="0" smtClean="0">
                <a:latin typeface="Times New Roman" panose="02020603050405020304" pitchFamily="18" charset="0"/>
                <a:cs typeface="Times New Roman" panose="02020603050405020304" pitchFamily="18" charset="0"/>
              </a:rPr>
              <a:t>Duygu ve düşünceleri daha açık ifade etmek, cümlenin yapısını ve duraklama noktalarını belirlemek, okumayı ve anlamayı kolaylaştırmak, sözün vurgu ve ton gibi özelliklerini belirtmek üzere noktalama işaretleri kullanılır.</a:t>
            </a:r>
          </a:p>
          <a:p>
            <a:pPr algn="l"/>
            <a:r>
              <a:rPr lang="tr-TR" sz="1800" dirty="0">
                <a:latin typeface="Times New Roman" panose="02020603050405020304" pitchFamily="18" charset="0"/>
                <a:cs typeface="Times New Roman" panose="02020603050405020304" pitchFamily="18" charset="0"/>
              </a:rPr>
              <a:t>	</a:t>
            </a:r>
            <a:r>
              <a:rPr lang="tr-TR" sz="1800" dirty="0" smtClean="0">
                <a:latin typeface="Times New Roman" panose="02020603050405020304" pitchFamily="18" charset="0"/>
                <a:cs typeface="Times New Roman" panose="02020603050405020304" pitchFamily="18" charset="0"/>
              </a:rPr>
              <a:t>Noktalama işaretlerinden nokta, virgül, noktalı virgül, iki nokta, üç nokta, soru, ünlem, tırnak, ayraç ve kesme işaretleri ait oldukları kelimelere bitişik olarak yazılır ve kesme dışındaki işaretlerden sonra bir harf boşluğu ara verilir.</a:t>
            </a:r>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33270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Kısa Çizgi ( - )</a:t>
            </a:r>
            <a:endParaRPr lang="tr-TR" dirty="0"/>
          </a:p>
        </p:txBody>
      </p:sp>
      <p:sp>
        <p:nvSpPr>
          <p:cNvPr id="5" name="Dikdörtgen 4"/>
          <p:cNvSpPr/>
          <p:nvPr/>
        </p:nvSpPr>
        <p:spPr>
          <a:xfrm>
            <a:off x="1390918" y="1597168"/>
            <a:ext cx="8937938" cy="3795911"/>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1. </a:t>
            </a:r>
            <a:r>
              <a:rPr lang="tr-TR" b="0" i="0" dirty="0" smtClean="0">
                <a:solidFill>
                  <a:schemeClr val="tx2"/>
                </a:solidFill>
                <a:effectLst/>
                <a:latin typeface="times new roman" panose="02020603050405020304" pitchFamily="18" charset="0"/>
              </a:rPr>
              <a:t>Satıra sığmayan kelimeler bölünürken satır sonuna konur:</a:t>
            </a:r>
            <a:endParaRPr lang="tr-TR" b="0" i="0" dirty="0" smtClean="0">
              <a:solidFill>
                <a:schemeClr val="tx2"/>
              </a:solidFill>
              <a:effectLst/>
              <a:latin typeface="arial" panose="020B0604020202020204" pitchFamily="34" charset="0"/>
            </a:endParaRPr>
          </a:p>
          <a:p>
            <a:r>
              <a:rPr lang="tr-TR" b="0" i="1" dirty="0" smtClean="0">
                <a:solidFill>
                  <a:schemeClr val="tx2"/>
                </a:solidFill>
                <a:effectLst/>
                <a:latin typeface="times new roman" panose="02020603050405020304" pitchFamily="18" charset="0"/>
              </a:rPr>
              <a:t>      Soğuktan mı titriyordum, yoksa heyecandan, üzüntüden mi bil-</a:t>
            </a:r>
            <a:endParaRPr lang="tr-TR" b="0" i="0" dirty="0" smtClean="0">
              <a:solidFill>
                <a:schemeClr val="tx2"/>
              </a:solidFill>
              <a:effectLst/>
              <a:latin typeface="arial" panose="020B0604020202020204" pitchFamily="34" charset="0"/>
            </a:endParaRPr>
          </a:p>
          <a:p>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mem</a:t>
            </a:r>
            <a:r>
              <a:rPr lang="tr-TR" b="0" i="1" dirty="0" smtClean="0">
                <a:solidFill>
                  <a:schemeClr val="tx2"/>
                </a:solidFill>
                <a:effectLst/>
                <a:latin typeface="times new roman" panose="02020603050405020304" pitchFamily="18" charset="0"/>
              </a:rPr>
              <a:t>. Havuzun suyu bulanık. Kapının saatleri 12’yi geçmiş. Kanepe-</a:t>
            </a:r>
            <a:endParaRPr lang="tr-TR" b="0" i="0" dirty="0" smtClean="0">
              <a:solidFill>
                <a:schemeClr val="tx2"/>
              </a:solidFill>
              <a:effectLst/>
              <a:latin typeface="arial" panose="020B0604020202020204" pitchFamily="34" charset="0"/>
            </a:endParaRPr>
          </a:p>
          <a:p>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lerde</a:t>
            </a:r>
            <a:r>
              <a:rPr lang="tr-TR" b="0" i="1" dirty="0" smtClean="0">
                <a:solidFill>
                  <a:schemeClr val="tx2"/>
                </a:solidFill>
                <a:effectLst/>
                <a:latin typeface="times new roman" panose="02020603050405020304" pitchFamily="18" charset="0"/>
              </a:rPr>
              <a:t> kimseler yok. Tramvay ne fena gıcırdadı! Tramvayda-</a:t>
            </a:r>
            <a:endParaRPr lang="tr-TR" b="0" i="0" dirty="0" smtClean="0">
              <a:solidFill>
                <a:schemeClr val="tx2"/>
              </a:solidFill>
              <a:effectLst/>
              <a:latin typeface="arial" panose="020B0604020202020204" pitchFamily="34" charset="0"/>
            </a:endParaRPr>
          </a:p>
          <a:p>
            <a:pPr marR="325120"/>
            <a:r>
              <a:rPr lang="tr-TR" b="0" i="1" dirty="0" smtClean="0">
                <a:solidFill>
                  <a:schemeClr val="tx2"/>
                </a:solidFill>
                <a:effectLst/>
                <a:latin typeface="times new roman" panose="02020603050405020304" pitchFamily="18" charset="0"/>
              </a:rPr>
              <a:t>      ki adam bir tanıdık mı idi acaba? Ne diye öyle dönüp </a:t>
            </a:r>
            <a:r>
              <a:rPr lang="tr-TR" b="0" i="1" dirty="0" err="1" smtClean="0">
                <a:solidFill>
                  <a:schemeClr val="tx2"/>
                </a:solidFill>
                <a:effectLst/>
                <a:latin typeface="times new roman" panose="02020603050405020304" pitchFamily="18" charset="0"/>
              </a:rPr>
              <a:t>dönüp</a:t>
            </a:r>
            <a:r>
              <a:rPr lang="tr-TR" b="0" i="1" dirty="0" smtClean="0">
                <a:solidFill>
                  <a:schemeClr val="tx2"/>
                </a:solidFill>
                <a:effectLst/>
                <a:latin typeface="times new roman" panose="02020603050405020304" pitchFamily="18" charset="0"/>
              </a:rPr>
              <a:t> baktı?</a:t>
            </a:r>
            <a:endParaRPr lang="tr-TR" b="0" i="0" dirty="0" smtClean="0">
              <a:solidFill>
                <a:schemeClr val="tx2"/>
              </a:solidFill>
              <a:effectLst/>
              <a:latin typeface="arial" panose="020B0604020202020204" pitchFamily="34" charset="0"/>
            </a:endParaRPr>
          </a:p>
          <a:p>
            <a:pPr marR="325120"/>
            <a:r>
              <a:rPr lang="tr-TR" b="0" i="1" dirty="0" smtClean="0">
                <a:solidFill>
                  <a:schemeClr val="tx2"/>
                </a:solidFill>
                <a:effectLst/>
                <a:latin typeface="times new roman" panose="02020603050405020304" pitchFamily="18" charset="0"/>
              </a:rPr>
              <a:t>      Yoksa kimseciklerin oturmadığı kanepelerde bu saatte pek başıboş-</a:t>
            </a:r>
            <a:endParaRPr lang="tr-TR" b="0" i="0" dirty="0" smtClean="0">
              <a:solidFill>
                <a:schemeClr val="tx2"/>
              </a:solidFill>
              <a:effectLst/>
              <a:latin typeface="arial" panose="020B0604020202020204" pitchFamily="34" charset="0"/>
            </a:endParaRPr>
          </a:p>
          <a:p>
            <a:pPr marR="325120"/>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lar</a:t>
            </a:r>
            <a:r>
              <a:rPr lang="tr-TR" b="0" i="1" dirty="0" smtClean="0">
                <a:solidFill>
                  <a:schemeClr val="tx2"/>
                </a:solidFill>
                <a:effectLst/>
                <a:latin typeface="times new roman" panose="02020603050405020304" pitchFamily="18" charset="0"/>
              </a:rPr>
              <a:t> mı oturur? </a:t>
            </a:r>
            <a:r>
              <a:rPr lang="tr-TR" b="0" i="0" dirty="0" smtClean="0">
                <a:solidFill>
                  <a:schemeClr val="tx2"/>
                </a:solidFill>
                <a:effectLst/>
                <a:latin typeface="times new roman" panose="02020603050405020304" pitchFamily="18" charset="0"/>
              </a:rPr>
              <a:t>(Sait Faik Abasıyanık)</a:t>
            </a:r>
            <a:endParaRPr lang="tr-TR" b="0" i="0" dirty="0" smtClean="0">
              <a:solidFill>
                <a:schemeClr val="tx2"/>
              </a:solidFill>
              <a:effectLst/>
              <a:latin typeface="arial" panose="020B0604020202020204" pitchFamily="34" charset="0"/>
            </a:endParaRPr>
          </a:p>
          <a:p>
            <a:pPr marR="325120"/>
            <a:r>
              <a:rPr lang="tr-TR" b="0" i="0" dirty="0" smtClean="0">
                <a:solidFill>
                  <a:schemeClr val="tx2"/>
                </a:solidFill>
                <a:effectLst/>
                <a:latin typeface="arial" panose="020B0604020202020204" pitchFamily="34" charset="0"/>
              </a:rPr>
              <a:t> </a:t>
            </a:r>
          </a:p>
          <a:p>
            <a:pPr marR="325120"/>
            <a:r>
              <a:rPr lang="tr-TR" b="0" i="0" dirty="0" smtClean="0">
                <a:solidFill>
                  <a:schemeClr val="tx2"/>
                </a:solidFill>
                <a:effectLst/>
                <a:latin typeface="arial" panose="020B0604020202020204" pitchFamily="34" charset="0"/>
              </a:rPr>
              <a:t> </a:t>
            </a:r>
          </a:p>
          <a:p>
            <a:pPr indent="252095" algn="just">
              <a:spcBef>
                <a:spcPts val="400"/>
              </a:spcBef>
            </a:pPr>
            <a:r>
              <a:rPr lang="tr-TR" b="1" i="0" dirty="0" smtClean="0">
                <a:solidFill>
                  <a:schemeClr val="tx2"/>
                </a:solidFill>
                <a:effectLst/>
                <a:latin typeface="times new roman" panose="02020603050405020304" pitchFamily="18" charset="0"/>
              </a:rPr>
              <a:t>2. </a:t>
            </a:r>
            <a:r>
              <a:rPr lang="tr-TR" b="0" i="0" dirty="0" smtClean="0">
                <a:solidFill>
                  <a:schemeClr val="tx2"/>
                </a:solidFill>
                <a:effectLst/>
                <a:latin typeface="times new roman" panose="02020603050405020304" pitchFamily="18" charset="0"/>
              </a:rPr>
              <a:t>Cümle içinde ara sözleri veya ara cümleleri ayırmak için ara sözlerin veya ara cümlelerin başına ve sonuna konur, bitişik yazılır: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Küçük bir sürü -dört inekle birkaç koyun- köye giren geniş yolun ağzında durmuştu. </a:t>
            </a:r>
            <a:r>
              <a:rPr lang="tr-TR" b="0" i="0" dirty="0" smtClean="0">
                <a:solidFill>
                  <a:schemeClr val="tx2"/>
                </a:solidFill>
                <a:effectLst/>
                <a:latin typeface="times new roman" panose="02020603050405020304" pitchFamily="18" charset="0"/>
              </a:rPr>
              <a:t>(Ömer Seyfettin)</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354002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68192" y="296863"/>
            <a:ext cx="9288708" cy="1062037"/>
          </a:xfrm>
        </p:spPr>
        <p:txBody>
          <a:bodyPr/>
          <a:lstStyle/>
          <a:p>
            <a:r>
              <a:rPr lang="tr-TR" b="1" dirty="0">
                <a:solidFill>
                  <a:srgbClr val="585858"/>
                </a:solidFill>
                <a:latin typeface="times new roman" panose="02020603050405020304" pitchFamily="18" charset="0"/>
              </a:rPr>
              <a:t>Kısa Çizgi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532586" y="1711541"/>
            <a:ext cx="9015211" cy="2985433"/>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3. </a:t>
            </a:r>
            <a:r>
              <a:rPr lang="tr-TR" b="0" i="0" dirty="0" smtClean="0">
                <a:solidFill>
                  <a:schemeClr val="tx2"/>
                </a:solidFill>
                <a:effectLst/>
                <a:latin typeface="times new roman" panose="02020603050405020304" pitchFamily="18" charset="0"/>
              </a:rPr>
              <a:t>Kelimelerin kökleri, gövdeleri ve eklerini birbirinden ayırmak için kullanılır:</a:t>
            </a:r>
            <a:r>
              <a:rPr lang="tr-TR" b="0" i="1" dirty="0" smtClean="0">
                <a:solidFill>
                  <a:schemeClr val="tx2"/>
                </a:solidFill>
                <a:effectLst/>
                <a:latin typeface="times new roman" panose="02020603050405020304" pitchFamily="18" charset="0"/>
              </a:rPr>
              <a:t> al-</a:t>
            </a:r>
            <a:r>
              <a:rPr lang="tr-TR" b="0" i="1" dirty="0" err="1" smtClean="0">
                <a:solidFill>
                  <a:schemeClr val="tx2"/>
                </a:solidFill>
                <a:effectLst/>
                <a:latin typeface="times new roman" panose="02020603050405020304" pitchFamily="18" charset="0"/>
              </a:rPr>
              <a:t>ış</a:t>
            </a:r>
            <a:r>
              <a:rPr lang="tr-TR" b="0" i="1" dirty="0" smtClean="0">
                <a:solidFill>
                  <a:schemeClr val="tx2"/>
                </a:solidFill>
                <a:effectLst/>
                <a:latin typeface="times new roman" panose="02020603050405020304" pitchFamily="18" charset="0"/>
              </a:rPr>
              <a:t>, dur-ak, gör-</a:t>
            </a:r>
            <a:r>
              <a:rPr lang="tr-TR" b="0" i="1" dirty="0" err="1" smtClean="0">
                <a:solidFill>
                  <a:schemeClr val="tx2"/>
                </a:solidFill>
                <a:effectLst/>
                <a:latin typeface="times new roman" panose="02020603050405020304" pitchFamily="18" charset="0"/>
              </a:rPr>
              <a:t>gü</a:t>
            </a:r>
            <a:r>
              <a:rPr lang="tr-TR" b="0" i="1" dirty="0" smtClean="0">
                <a:solidFill>
                  <a:schemeClr val="tx2"/>
                </a:solidFill>
                <a:effectLst/>
                <a:latin typeface="times new roman" panose="02020603050405020304" pitchFamily="18" charset="0"/>
              </a:rPr>
              <a:t>-süz-lük</a:t>
            </a:r>
            <a:r>
              <a:rPr lang="tr-TR" b="0" i="0" dirty="0" smtClean="0">
                <a:solidFill>
                  <a:schemeClr val="tx2"/>
                </a:solidFill>
                <a:effectLst/>
                <a:latin typeface="times new roman" panose="02020603050405020304" pitchFamily="18" charset="0"/>
              </a:rPr>
              <a:t> vb</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sz="800"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4.</a:t>
            </a:r>
            <a:r>
              <a:rPr lang="tr-TR" b="0" i="0" dirty="0" smtClean="0">
                <a:solidFill>
                  <a:schemeClr val="tx2"/>
                </a:solidFill>
                <a:effectLst/>
                <a:latin typeface="times new roman" panose="02020603050405020304" pitchFamily="18" charset="0"/>
              </a:rPr>
              <a:t> Fiil kök ve gövdelerini göstermek için kullanılır: </a:t>
            </a:r>
            <a:r>
              <a:rPr lang="tr-TR" b="0" i="1" dirty="0" smtClean="0">
                <a:solidFill>
                  <a:schemeClr val="tx2"/>
                </a:solidFill>
                <a:effectLst/>
                <a:latin typeface="times new roman" panose="02020603050405020304" pitchFamily="18" charset="0"/>
              </a:rPr>
              <a:t>al-, dur-, gör-, ver-; başar-, kana-, okut-, taşla-, yazdır-</a:t>
            </a:r>
            <a:r>
              <a:rPr lang="tr-TR" b="0" i="0" dirty="0" smtClean="0">
                <a:solidFill>
                  <a:schemeClr val="tx2"/>
                </a:solidFill>
                <a:effectLst/>
                <a:latin typeface="times new roman" panose="02020603050405020304" pitchFamily="18" charset="0"/>
              </a:rPr>
              <a:t> vb</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sz="800"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5.</a:t>
            </a:r>
            <a:r>
              <a:rPr lang="tr-TR" b="0" i="0" dirty="0" smtClean="0">
                <a:solidFill>
                  <a:schemeClr val="tx2"/>
                </a:solidFill>
                <a:effectLst/>
                <a:latin typeface="times new roman" panose="02020603050405020304" pitchFamily="18" charset="0"/>
              </a:rPr>
              <a:t> İsim yapma eklerinin başına, fiil yapma eklerinin başına ve sonuna konur: </a:t>
            </a:r>
            <a:r>
              <a:rPr lang="tr-TR" b="0" i="1" dirty="0" smtClean="0">
                <a:solidFill>
                  <a:schemeClr val="tx2"/>
                </a:solidFill>
                <a:effectLst/>
                <a:latin typeface="times new roman" panose="02020603050405020304" pitchFamily="18" charset="0"/>
              </a:rPr>
              <a:t>-ak, -den, -</a:t>
            </a:r>
            <a:r>
              <a:rPr lang="tr-TR" b="0" i="1" dirty="0" err="1" smtClean="0">
                <a:solidFill>
                  <a:schemeClr val="tx2"/>
                </a:solidFill>
                <a:effectLst/>
                <a:latin typeface="times new roman" panose="02020603050405020304" pitchFamily="18" charset="0"/>
              </a:rPr>
              <a:t>ış</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lık</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ımsa</a:t>
            </a:r>
            <a:r>
              <a:rPr lang="tr-TR" b="0" i="1" dirty="0" smtClean="0">
                <a:solidFill>
                  <a:schemeClr val="tx2"/>
                </a:solidFill>
                <a:effectLst/>
                <a:latin typeface="times new roman" panose="02020603050405020304" pitchFamily="18" charset="0"/>
              </a:rPr>
              <a:t>-; -la-; -tır-</a:t>
            </a:r>
            <a:r>
              <a:rPr lang="tr-TR" b="0" i="0" dirty="0" smtClean="0">
                <a:solidFill>
                  <a:schemeClr val="tx2"/>
                </a:solidFill>
                <a:effectLst/>
                <a:latin typeface="times new roman" panose="02020603050405020304" pitchFamily="18" charset="0"/>
              </a:rPr>
              <a:t> vb</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sz="800"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6. </a:t>
            </a:r>
            <a:r>
              <a:rPr lang="tr-TR" b="0" i="0" dirty="0" smtClean="0">
                <a:solidFill>
                  <a:schemeClr val="tx2"/>
                </a:solidFill>
                <a:effectLst/>
                <a:latin typeface="times new roman" panose="02020603050405020304" pitchFamily="18" charset="0"/>
              </a:rPr>
              <a:t>Heceleri göstermek için kullanılır: </a:t>
            </a:r>
            <a:r>
              <a:rPr lang="tr-TR" b="0" i="1" dirty="0" smtClean="0">
                <a:solidFill>
                  <a:schemeClr val="tx2"/>
                </a:solidFill>
                <a:effectLst/>
                <a:latin typeface="times new roman" panose="02020603050405020304" pitchFamily="18" charset="0"/>
              </a:rPr>
              <a:t>a-</a:t>
            </a:r>
            <a:r>
              <a:rPr lang="tr-TR" b="0" i="1" dirty="0" err="1" smtClean="0">
                <a:solidFill>
                  <a:schemeClr val="tx2"/>
                </a:solidFill>
                <a:effectLst/>
                <a:latin typeface="times new roman" panose="02020603050405020304" pitchFamily="18" charset="0"/>
              </a:rPr>
              <a:t>raş</a:t>
            </a:r>
            <a:r>
              <a:rPr lang="tr-TR" b="0" i="1" dirty="0" smtClean="0">
                <a:solidFill>
                  <a:schemeClr val="tx2"/>
                </a:solidFill>
                <a:effectLst/>
                <a:latin typeface="times new roman" panose="02020603050405020304" pitchFamily="18" charset="0"/>
              </a:rPr>
              <a:t>-tır-</a:t>
            </a:r>
            <a:r>
              <a:rPr lang="tr-TR" b="0" i="1" dirty="0" err="1" smtClean="0">
                <a:solidFill>
                  <a:schemeClr val="tx2"/>
                </a:solidFill>
                <a:effectLst/>
                <a:latin typeface="times new roman" panose="02020603050405020304" pitchFamily="18" charset="0"/>
              </a:rPr>
              <a:t>ma</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bi</a:t>
            </a:r>
            <a:r>
              <a:rPr lang="tr-TR" b="0" i="1" dirty="0" smtClean="0">
                <a:solidFill>
                  <a:schemeClr val="tx2"/>
                </a:solidFill>
                <a:effectLst/>
                <a:latin typeface="times new roman" panose="02020603050405020304" pitchFamily="18" charset="0"/>
              </a:rPr>
              <a:t>-le-</a:t>
            </a:r>
            <a:r>
              <a:rPr lang="tr-TR" b="0" i="1" dirty="0" err="1" smtClean="0">
                <a:solidFill>
                  <a:schemeClr val="tx2"/>
                </a:solidFill>
                <a:effectLst/>
                <a:latin typeface="times new roman" panose="02020603050405020304" pitchFamily="18" charset="0"/>
              </a:rPr>
              <a:t>zik</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du-ruş-ma</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ku</a:t>
            </a:r>
            <a:r>
              <a:rPr lang="tr-TR" b="0" i="1" dirty="0" smtClean="0">
                <a:solidFill>
                  <a:schemeClr val="tx2"/>
                </a:solidFill>
                <a:effectLst/>
                <a:latin typeface="times new roman" panose="02020603050405020304" pitchFamily="18" charset="0"/>
              </a:rPr>
              <a:t>-yum-</a:t>
            </a:r>
            <a:r>
              <a:rPr lang="tr-TR" b="0" i="1" dirty="0" err="1" smtClean="0">
                <a:solidFill>
                  <a:schemeClr val="tx2"/>
                </a:solidFill>
                <a:effectLst/>
                <a:latin typeface="times new roman" panose="02020603050405020304" pitchFamily="18" charset="0"/>
              </a:rPr>
              <a:t>cu</a:t>
            </a:r>
            <a:r>
              <a:rPr lang="tr-TR" b="0" i="1" dirty="0" smtClean="0">
                <a:solidFill>
                  <a:schemeClr val="tx2"/>
                </a:solidFill>
                <a:effectLst/>
                <a:latin typeface="times new roman" panose="02020603050405020304" pitchFamily="18" charset="0"/>
              </a:rPr>
              <a:t>-</a:t>
            </a:r>
            <a:r>
              <a:rPr lang="tr-TR" b="0" i="1" dirty="0" err="1" smtClean="0">
                <a:solidFill>
                  <a:schemeClr val="tx2"/>
                </a:solidFill>
                <a:effectLst/>
                <a:latin typeface="times new roman" panose="02020603050405020304" pitchFamily="18" charset="0"/>
              </a:rPr>
              <a:t>luk</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prog</a:t>
            </a:r>
            <a:r>
              <a:rPr lang="tr-TR" b="0" i="1" dirty="0" smtClean="0">
                <a:solidFill>
                  <a:schemeClr val="tx2"/>
                </a:solidFill>
                <a:effectLst/>
                <a:latin typeface="times new roman" panose="02020603050405020304" pitchFamily="18" charset="0"/>
              </a:rPr>
              <a:t>-ram, ya-zar-</a:t>
            </a:r>
            <a:r>
              <a:rPr lang="tr-TR" b="0" i="1" dirty="0" err="1" smtClean="0">
                <a:solidFill>
                  <a:schemeClr val="tx2"/>
                </a:solidFill>
                <a:effectLst/>
                <a:latin typeface="times new roman" panose="02020603050405020304" pitchFamily="18" charset="0"/>
              </a:rPr>
              <a:t>lık</a:t>
            </a:r>
            <a:r>
              <a:rPr lang="tr-TR" b="0" i="0" dirty="0" smtClean="0">
                <a:solidFill>
                  <a:schemeClr val="tx2"/>
                </a:solidFill>
                <a:effectLst/>
                <a:latin typeface="times new roman" panose="02020603050405020304" pitchFamily="18" charset="0"/>
              </a:rPr>
              <a:t> vb.</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6924702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80314" y="296863"/>
            <a:ext cx="8876585" cy="1062037"/>
          </a:xfrm>
        </p:spPr>
        <p:txBody>
          <a:bodyPr/>
          <a:lstStyle/>
          <a:p>
            <a:r>
              <a:rPr lang="tr-TR" b="1" dirty="0">
                <a:solidFill>
                  <a:srgbClr val="585858"/>
                </a:solidFill>
                <a:latin typeface="times new roman" panose="02020603050405020304" pitchFamily="18" charset="0"/>
              </a:rPr>
              <a:t>Kısa Çizgi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880315" y="1534406"/>
            <a:ext cx="7920508" cy="4611840"/>
          </a:xfrm>
          <a:prstGeom prst="rect">
            <a:avLst/>
          </a:prstGeom>
        </p:spPr>
        <p:txBody>
          <a:bodyPr wrap="square">
            <a:spAutoFit/>
          </a:bodyPr>
          <a:lstStyle/>
          <a:p>
            <a:pPr>
              <a:lnSpc>
                <a:spcPct val="150000"/>
              </a:lnSpc>
            </a:pPr>
            <a:r>
              <a:rPr lang="tr-TR" b="1" i="0" dirty="0" smtClean="0">
                <a:solidFill>
                  <a:schemeClr val="tx2"/>
                </a:solidFill>
                <a:effectLst/>
                <a:latin typeface="times new roman" panose="02020603050405020304" pitchFamily="18" charset="0"/>
              </a:rPr>
              <a:t>7. </a:t>
            </a:r>
            <a:r>
              <a:rPr lang="tr-TR" b="0" i="1" dirty="0" smtClean="0">
                <a:solidFill>
                  <a:schemeClr val="tx2"/>
                </a:solidFill>
                <a:effectLst/>
                <a:latin typeface="times new roman" panose="02020603050405020304" pitchFamily="18" charset="0"/>
              </a:rPr>
              <a:t>Arasında, ve, ile, ila, ...-den ...-e</a:t>
            </a:r>
            <a:r>
              <a:rPr lang="tr-TR" b="0" i="0" dirty="0" smtClean="0">
                <a:solidFill>
                  <a:schemeClr val="tx2"/>
                </a:solidFill>
                <a:effectLst/>
                <a:latin typeface="times new roman" panose="02020603050405020304" pitchFamily="18" charset="0"/>
              </a:rPr>
              <a:t> anlamlarını vermek için kelimeler veya sayılar arasında kullanılır:</a:t>
            </a:r>
            <a:r>
              <a:rPr lang="tr-TR" b="0" i="1" dirty="0" smtClean="0">
                <a:solidFill>
                  <a:schemeClr val="tx2"/>
                </a:solidFill>
                <a:effectLst/>
                <a:latin typeface="times new roman" panose="02020603050405020304" pitchFamily="18" charset="0"/>
              </a:rPr>
              <a:t> </a:t>
            </a:r>
          </a:p>
          <a:p>
            <a:pPr>
              <a:lnSpc>
                <a:spcPct val="150000"/>
              </a:lnSpc>
            </a:pPr>
            <a:r>
              <a:rPr lang="tr-TR" b="0" i="1" dirty="0" smtClean="0">
                <a:solidFill>
                  <a:schemeClr val="tx2"/>
                </a:solidFill>
                <a:effectLst/>
                <a:latin typeface="times new roman" panose="02020603050405020304" pitchFamily="18" charset="0"/>
              </a:rPr>
              <a:t>Aydın-İzmir yolu</a:t>
            </a:r>
          </a:p>
          <a:p>
            <a:pPr>
              <a:lnSpc>
                <a:spcPct val="150000"/>
              </a:lnSpc>
            </a:pPr>
            <a:r>
              <a:rPr lang="tr-TR" b="0" i="1" dirty="0" smtClean="0">
                <a:solidFill>
                  <a:schemeClr val="tx2"/>
                </a:solidFill>
                <a:effectLst/>
                <a:latin typeface="times new roman" panose="02020603050405020304" pitchFamily="18" charset="0"/>
              </a:rPr>
              <a:t>Türk-Alman ilişkileri</a:t>
            </a:r>
          </a:p>
          <a:p>
            <a:pPr>
              <a:lnSpc>
                <a:spcPct val="150000"/>
              </a:lnSpc>
            </a:pPr>
            <a:r>
              <a:rPr lang="tr-TR" b="0" i="1" dirty="0" smtClean="0">
                <a:solidFill>
                  <a:schemeClr val="tx2"/>
                </a:solidFill>
                <a:effectLst/>
                <a:latin typeface="times new roman" panose="02020603050405020304" pitchFamily="18" charset="0"/>
              </a:rPr>
              <a:t>Ural-Altay dil grubu </a:t>
            </a:r>
          </a:p>
          <a:p>
            <a:pPr>
              <a:lnSpc>
                <a:spcPct val="150000"/>
              </a:lnSpc>
            </a:pPr>
            <a:r>
              <a:rPr lang="tr-TR" b="0" i="1" dirty="0" smtClean="0">
                <a:solidFill>
                  <a:schemeClr val="tx2"/>
                </a:solidFill>
                <a:effectLst/>
                <a:latin typeface="times new roman" panose="02020603050405020304" pitchFamily="18" charset="0"/>
              </a:rPr>
              <a:t>Dil ve Tarih-Coğrafya Fakültesi</a:t>
            </a:r>
          </a:p>
          <a:p>
            <a:pPr>
              <a:lnSpc>
                <a:spcPct val="150000"/>
              </a:lnSpc>
            </a:pPr>
            <a:r>
              <a:rPr lang="tr-TR" b="0" i="1" dirty="0" smtClean="0">
                <a:solidFill>
                  <a:schemeClr val="tx2"/>
                </a:solidFill>
                <a:effectLst/>
                <a:latin typeface="times new roman" panose="02020603050405020304" pitchFamily="18" charset="0"/>
              </a:rPr>
              <a:t>09.30-10.30</a:t>
            </a:r>
          </a:p>
          <a:p>
            <a:pPr>
              <a:lnSpc>
                <a:spcPct val="150000"/>
              </a:lnSpc>
            </a:pPr>
            <a:r>
              <a:rPr lang="tr-TR" b="0" i="1" dirty="0" smtClean="0">
                <a:solidFill>
                  <a:schemeClr val="tx2"/>
                </a:solidFill>
                <a:effectLst/>
                <a:latin typeface="times new roman" panose="02020603050405020304" pitchFamily="18" charset="0"/>
              </a:rPr>
              <a:t>Beşiktaş-Fenerbahçe karşılaşması </a:t>
            </a:r>
          </a:p>
          <a:p>
            <a:pPr>
              <a:lnSpc>
                <a:spcPct val="150000"/>
              </a:lnSpc>
            </a:pPr>
            <a:r>
              <a:rPr lang="tr-TR" b="0" i="1" dirty="0" smtClean="0">
                <a:solidFill>
                  <a:schemeClr val="tx2"/>
                </a:solidFill>
                <a:effectLst/>
                <a:latin typeface="times new roman" panose="02020603050405020304" pitchFamily="18" charset="0"/>
              </a:rPr>
              <a:t>Manas Destanı’nda soy-dil-din üçgeni </a:t>
            </a:r>
          </a:p>
          <a:p>
            <a:pPr>
              <a:lnSpc>
                <a:spcPct val="150000"/>
              </a:lnSpc>
            </a:pPr>
            <a:r>
              <a:rPr lang="tr-TR" b="0" i="1" dirty="0" smtClean="0">
                <a:solidFill>
                  <a:schemeClr val="tx2"/>
                </a:solidFill>
                <a:effectLst/>
                <a:latin typeface="times new roman" panose="02020603050405020304" pitchFamily="18" charset="0"/>
              </a:rPr>
              <a:t>1914-1918 Birinci Dünya Savaşı </a:t>
            </a:r>
          </a:p>
          <a:p>
            <a:pPr>
              <a:lnSpc>
                <a:spcPct val="150000"/>
              </a:lnSpc>
            </a:pPr>
            <a:r>
              <a:rPr lang="tr-TR" b="0" i="1" dirty="0" smtClean="0">
                <a:solidFill>
                  <a:schemeClr val="tx2"/>
                </a:solidFill>
                <a:effectLst/>
                <a:latin typeface="times new roman" panose="02020603050405020304" pitchFamily="18" charset="0"/>
              </a:rPr>
              <a:t>Türkçe-Fransızca Sözlük</a:t>
            </a:r>
            <a:r>
              <a:rPr lang="tr-TR" b="0" i="0" dirty="0" smtClean="0">
                <a:solidFill>
                  <a:schemeClr val="tx2"/>
                </a:solidFill>
                <a:effectLst/>
                <a:latin typeface="times new roman" panose="02020603050405020304" pitchFamily="18" charset="0"/>
              </a:rPr>
              <a:t> vb.</a:t>
            </a:r>
            <a:endParaRPr lang="tr-TR" dirty="0">
              <a:solidFill>
                <a:schemeClr val="tx2"/>
              </a:solidFill>
            </a:endParaRPr>
          </a:p>
        </p:txBody>
      </p:sp>
    </p:spTree>
    <p:extLst>
      <p:ext uri="{BB962C8B-B14F-4D97-AF65-F5344CB8AC3E}">
        <p14:creationId xmlns:p14="http://schemas.microsoft.com/office/powerpoint/2010/main" val="10458920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5128" y="296863"/>
            <a:ext cx="9474200" cy="1062037"/>
          </a:xfrm>
        </p:spPr>
        <p:txBody>
          <a:bodyPr/>
          <a:lstStyle/>
          <a:p>
            <a:r>
              <a:rPr lang="tr-TR" b="1" dirty="0">
                <a:solidFill>
                  <a:srgbClr val="585858"/>
                </a:solidFill>
                <a:latin typeface="times new roman" panose="02020603050405020304" pitchFamily="18" charset="0"/>
              </a:rPr>
              <a:t>Kısa Çizgi ( - )</a:t>
            </a:r>
            <a:endParaRPr lang="tr-TR" dirty="0"/>
          </a:p>
        </p:txBody>
      </p:sp>
      <p:sp>
        <p:nvSpPr>
          <p:cNvPr id="7" name="Rectangle 3"/>
          <p:cNvSpPr>
            <a:spLocks noChangeArrowheads="1"/>
          </p:cNvSpPr>
          <p:nvPr/>
        </p:nvSpPr>
        <p:spPr bwMode="auto">
          <a:xfrm>
            <a:off x="1700011" y="1636417"/>
            <a:ext cx="8412177"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24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UYARI:</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Cümle içinde sayı adlarının yinelenmesinde araya kısa çizgi konmaz: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On on beş yıl. Üç beş kişi geldi.</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8.</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Matematikte çıkarma işareti olarak kullanılır: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50-20=30</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9. 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Sıfırdan küçük değerleri göstermek için kullanılır: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-2 °C</a:t>
            </a:r>
            <a:endParaRPr kumimoji="0" lang="tr-TR" altLang="tr-TR" b="0" i="0" u="none" strike="noStrike" cap="none" normalizeH="0" baseline="0" dirty="0" smtClean="0">
              <a:ln>
                <a:noFill/>
              </a:ln>
              <a:solidFill>
                <a:schemeClr val="tx2"/>
              </a:solidFill>
              <a:effectLst/>
            </a:endParaRPr>
          </a:p>
        </p:txBody>
      </p:sp>
    </p:spTree>
    <p:extLst>
      <p:ext uri="{BB962C8B-B14F-4D97-AF65-F5344CB8AC3E}">
        <p14:creationId xmlns:p14="http://schemas.microsoft.com/office/powerpoint/2010/main" val="16553515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49371" y="296863"/>
            <a:ext cx="9474200" cy="1062037"/>
          </a:xfrm>
        </p:spPr>
        <p:txBody>
          <a:bodyPr/>
          <a:lstStyle/>
          <a:p>
            <a:r>
              <a:rPr lang="tr-TR" b="1" i="0" dirty="0" smtClean="0">
                <a:solidFill>
                  <a:srgbClr val="585858"/>
                </a:solidFill>
                <a:effectLst/>
                <a:latin typeface="times new roman" panose="02020603050405020304" pitchFamily="18" charset="0"/>
              </a:rPr>
              <a:t>Uzun Çizgi (—)</a:t>
            </a:r>
            <a:endParaRPr lang="tr-TR" dirty="0"/>
          </a:p>
        </p:txBody>
      </p:sp>
      <p:sp>
        <p:nvSpPr>
          <p:cNvPr id="5" name="Dikdörtgen 4"/>
          <p:cNvSpPr/>
          <p:nvPr/>
        </p:nvSpPr>
        <p:spPr>
          <a:xfrm>
            <a:off x="1506827" y="1584838"/>
            <a:ext cx="8873544" cy="4278094"/>
          </a:xfrm>
          <a:prstGeom prst="rect">
            <a:avLst/>
          </a:prstGeom>
        </p:spPr>
        <p:txBody>
          <a:bodyPr wrap="square">
            <a:spAutoFit/>
          </a:bodyPr>
          <a:lstStyle/>
          <a:p>
            <a:pPr indent="252095" algn="just">
              <a:spcBef>
                <a:spcPts val="400"/>
              </a:spcBef>
            </a:pPr>
            <a:r>
              <a:rPr lang="tr-TR" b="0" i="0" dirty="0" smtClean="0">
                <a:solidFill>
                  <a:schemeClr val="tx2"/>
                </a:solidFill>
                <a:effectLst/>
                <a:latin typeface="times new roman" panose="02020603050405020304" pitchFamily="18" charset="0"/>
              </a:rPr>
              <a:t>Yazıda satır başına alınan konuşmaları göstermek için kullanılır. Buna </a:t>
            </a:r>
            <a:r>
              <a:rPr lang="tr-TR" b="1" i="1" dirty="0" smtClean="0">
                <a:solidFill>
                  <a:schemeClr val="tx2"/>
                </a:solidFill>
                <a:effectLst/>
                <a:latin typeface="times new roman" panose="02020603050405020304" pitchFamily="18" charset="0"/>
              </a:rPr>
              <a:t>konuşma çizgisi</a:t>
            </a:r>
            <a:r>
              <a:rPr lang="tr-TR" b="0" i="1" dirty="0" smtClean="0">
                <a:solidFill>
                  <a:schemeClr val="tx2"/>
                </a:solidFill>
                <a:effectLst/>
                <a:latin typeface="times new roman" panose="02020603050405020304" pitchFamily="18" charset="0"/>
              </a:rPr>
              <a:t> </a:t>
            </a:r>
            <a:r>
              <a:rPr lang="tr-TR" b="0" i="0" dirty="0" smtClean="0">
                <a:solidFill>
                  <a:schemeClr val="tx2"/>
                </a:solidFill>
                <a:effectLst/>
                <a:latin typeface="times new roman" panose="02020603050405020304" pitchFamily="18" charset="0"/>
              </a:rPr>
              <a:t>de denir.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Frankfurt’a gelene herkesin sorduğu şunlardır: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Eski şehri gezdin mi?</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Rothschild’in</a:t>
            </a:r>
            <a:r>
              <a:rPr lang="tr-TR" b="0" i="1" dirty="0" smtClean="0">
                <a:solidFill>
                  <a:schemeClr val="tx2"/>
                </a:solidFill>
                <a:effectLst/>
                <a:latin typeface="times new roman" panose="02020603050405020304" pitchFamily="18" charset="0"/>
              </a:rPr>
              <a:t> evine gittin mi?</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 Goethe’nin evini gezdin mi? </a:t>
            </a:r>
            <a:r>
              <a:rPr lang="tr-TR" b="0" i="0" dirty="0" smtClean="0">
                <a:solidFill>
                  <a:schemeClr val="tx2"/>
                </a:solidFill>
                <a:effectLst/>
                <a:latin typeface="times new roman" panose="02020603050405020304" pitchFamily="18" charset="0"/>
              </a:rPr>
              <a:t>(Ahmet Haşim</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sz="800" b="0" i="0" dirty="0" smtClean="0">
              <a:solidFill>
                <a:schemeClr val="tx2"/>
              </a:solidFill>
              <a:effectLst/>
              <a:latin typeface="arial" panose="020B0604020202020204" pitchFamily="34" charset="0"/>
            </a:endParaRPr>
          </a:p>
          <a:p>
            <a:pPr indent="252095" algn="just">
              <a:spcBef>
                <a:spcPts val="400"/>
              </a:spcBef>
            </a:pPr>
            <a:r>
              <a:rPr lang="tr-TR" b="0" i="0" dirty="0" smtClean="0">
                <a:solidFill>
                  <a:schemeClr val="tx2"/>
                </a:solidFill>
                <a:effectLst/>
                <a:latin typeface="times new roman" panose="02020603050405020304" pitchFamily="18" charset="0"/>
              </a:rPr>
              <a:t>Oyunlarda uzun çizgi konuşanın adından sonra da konabilir:</a:t>
            </a:r>
            <a:endParaRPr lang="tr-TR" b="0" i="0" dirty="0" smtClean="0">
              <a:solidFill>
                <a:schemeClr val="tx2"/>
              </a:solidFill>
              <a:effectLst/>
              <a:latin typeface="arial" panose="020B0604020202020204" pitchFamily="34" charset="0"/>
            </a:endParaRPr>
          </a:p>
          <a:p>
            <a:pPr marL="990600" indent="-738505" algn="just">
              <a:spcBef>
                <a:spcPts val="400"/>
              </a:spcBef>
              <a:spcAft>
                <a:spcPts val="0"/>
              </a:spcAft>
            </a:pPr>
            <a:r>
              <a:rPr lang="tr-TR" b="0" i="1" dirty="0" smtClean="0">
                <a:solidFill>
                  <a:schemeClr val="tx2"/>
                </a:solidFill>
                <a:effectLst/>
                <a:latin typeface="times new roman" panose="02020603050405020304" pitchFamily="18" charset="0"/>
              </a:rPr>
              <a:t>Sıtkı Bey — Kaleyi kurtarmak için daha güzel bir çare var. Gerçekten ölecek adam ister.</a:t>
            </a:r>
            <a:endParaRPr lang="tr-TR" b="0" i="0" dirty="0" smtClean="0">
              <a:solidFill>
                <a:schemeClr val="tx2"/>
              </a:solidFill>
              <a:effectLst/>
              <a:latin typeface="arial" panose="020B0604020202020204" pitchFamily="34" charset="0"/>
            </a:endParaRPr>
          </a:p>
          <a:p>
            <a:pPr marL="532765" indent="-280670" algn="just">
              <a:spcBef>
                <a:spcPts val="400"/>
              </a:spcBef>
              <a:spcAft>
                <a:spcPts val="0"/>
              </a:spcAft>
            </a:pPr>
            <a:r>
              <a:rPr lang="tr-TR" b="0" i="1" dirty="0" smtClean="0">
                <a:solidFill>
                  <a:schemeClr val="tx2"/>
                </a:solidFill>
                <a:effectLst/>
                <a:latin typeface="times new roman" panose="02020603050405020304" pitchFamily="18" charset="0"/>
              </a:rPr>
              <a:t>İslam Bey — Ben daha ölmedim. </a:t>
            </a:r>
            <a:r>
              <a:rPr lang="tr-TR" b="0" i="0" dirty="0" smtClean="0">
                <a:solidFill>
                  <a:schemeClr val="tx2"/>
                </a:solidFill>
                <a:effectLst/>
                <a:latin typeface="times new roman" panose="02020603050405020304" pitchFamily="18" charset="0"/>
              </a:rPr>
              <a:t>(Namık Kemal</a:t>
            </a:r>
            <a:r>
              <a:rPr lang="tr-TR" b="0" i="0" dirty="0" smtClean="0">
                <a:solidFill>
                  <a:schemeClr val="tx2"/>
                </a:solidFill>
                <a:effectLst/>
                <a:latin typeface="times new roman" panose="02020603050405020304" pitchFamily="18" charset="0"/>
              </a:rPr>
              <a:t>)</a:t>
            </a:r>
          </a:p>
          <a:p>
            <a:pPr marL="532765" indent="-280670" algn="just">
              <a:spcBef>
                <a:spcPts val="400"/>
              </a:spcBef>
              <a:spcAft>
                <a:spcPts val="0"/>
              </a:spcAft>
            </a:pPr>
            <a:endParaRPr lang="tr-TR" sz="800"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a:t>
            </a:r>
            <a:r>
              <a:rPr lang="tr-TR" b="0" i="0" dirty="0" smtClean="0">
                <a:solidFill>
                  <a:schemeClr val="tx2"/>
                </a:solidFill>
                <a:effectLst/>
                <a:latin typeface="times new roman" panose="02020603050405020304" pitchFamily="18" charset="0"/>
              </a:rPr>
              <a:t> Konuşmalar tırnak içinde verildiğinde uzun çizgi kul­lanılmaz.</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Arabamız tutarken Erciyes’in yolunu:</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“Hancı dedim, bildin mi Maraşlı Şeyhoğlu’nu?” </a:t>
            </a:r>
            <a:r>
              <a:rPr lang="tr-TR" b="0" i="0" dirty="0" smtClean="0">
                <a:solidFill>
                  <a:schemeClr val="tx2"/>
                </a:solidFill>
                <a:effectLst/>
                <a:latin typeface="times new roman" panose="02020603050405020304" pitchFamily="18" charset="0"/>
              </a:rPr>
              <a:t>(Faruk Nafiz Çamlıbel)</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4216060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57588" y="296863"/>
            <a:ext cx="8799311" cy="1062037"/>
          </a:xfrm>
        </p:spPr>
        <p:txBody>
          <a:bodyPr/>
          <a:lstStyle/>
          <a:p>
            <a:r>
              <a:rPr lang="tr-TR" b="1" i="0" dirty="0" smtClean="0">
                <a:solidFill>
                  <a:srgbClr val="585858"/>
                </a:solidFill>
                <a:effectLst/>
                <a:latin typeface="times new roman" panose="02020603050405020304" pitchFamily="18" charset="0"/>
              </a:rPr>
              <a:t>Eğik Çizgi ( / )</a:t>
            </a:r>
            <a:endParaRPr lang="tr-TR" dirty="0"/>
          </a:p>
        </p:txBody>
      </p:sp>
      <p:sp>
        <p:nvSpPr>
          <p:cNvPr id="5" name="Dikdörtgen 4"/>
          <p:cNvSpPr/>
          <p:nvPr/>
        </p:nvSpPr>
        <p:spPr>
          <a:xfrm>
            <a:off x="1957588" y="1467392"/>
            <a:ext cx="7920507" cy="3447098"/>
          </a:xfrm>
          <a:prstGeom prst="rect">
            <a:avLst/>
          </a:prstGeom>
        </p:spPr>
        <p:txBody>
          <a:bodyPr wrap="square">
            <a:spAutoFit/>
          </a:bodyPr>
          <a:lstStyle/>
          <a:p>
            <a:pPr indent="270510" algn="just">
              <a:spcBef>
                <a:spcPts val="400"/>
              </a:spcBef>
            </a:pPr>
            <a:r>
              <a:rPr lang="tr-TR" b="1" i="0" dirty="0" smtClean="0">
                <a:solidFill>
                  <a:schemeClr val="tx2"/>
                </a:solidFill>
                <a:effectLst/>
                <a:latin typeface="times new roman" panose="02020603050405020304" pitchFamily="18" charset="0"/>
              </a:rPr>
              <a:t>1. </a:t>
            </a:r>
            <a:r>
              <a:rPr lang="tr-TR" b="0" i="0" dirty="0" smtClean="0">
                <a:solidFill>
                  <a:schemeClr val="tx2"/>
                </a:solidFill>
                <a:effectLst/>
                <a:latin typeface="times new roman" panose="02020603050405020304" pitchFamily="18" charset="0"/>
              </a:rPr>
              <a:t>Dizeler yan yana yazıldığında aralarına konur: </a:t>
            </a:r>
            <a:r>
              <a:rPr lang="tr-TR" b="0" i="1" dirty="0" smtClean="0">
                <a:solidFill>
                  <a:schemeClr val="tx2"/>
                </a:solidFill>
                <a:effectLst/>
                <a:latin typeface="times new roman" panose="02020603050405020304" pitchFamily="18" charset="0"/>
              </a:rPr>
              <a:t>Korkma! Sönmez bu şafaklarda yüzen al sancak / Sönmeden yurdumun üstünde tüten en son ocak / O benim milletimin yıldızıdır, parlayacak / O benimdir, o benim milletimindir ancak. </a:t>
            </a:r>
            <a:r>
              <a:rPr lang="tr-TR" b="0" i="0" dirty="0" smtClean="0">
                <a:solidFill>
                  <a:schemeClr val="tx2"/>
                </a:solidFill>
                <a:effectLst/>
                <a:latin typeface="times new roman" panose="02020603050405020304" pitchFamily="18" charset="0"/>
              </a:rPr>
              <a:t>(Mehmet Akif Ersoy)</a:t>
            </a:r>
          </a:p>
          <a:p>
            <a:pPr indent="270510"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2. </a:t>
            </a:r>
            <a:r>
              <a:rPr lang="tr-TR" b="0" i="0" dirty="0" smtClean="0">
                <a:solidFill>
                  <a:schemeClr val="tx2"/>
                </a:solidFill>
                <a:effectLst/>
                <a:latin typeface="times new roman" panose="02020603050405020304" pitchFamily="18" charset="0"/>
              </a:rPr>
              <a:t>Adres yazarken apartman numarası ile daire numarası arasına ve semt ile şehir arasına konur: </a:t>
            </a:r>
            <a:r>
              <a:rPr lang="tr-TR" b="0" i="1" dirty="0" smtClean="0">
                <a:solidFill>
                  <a:schemeClr val="tx2"/>
                </a:solidFill>
                <a:effectLst/>
                <a:latin typeface="times new roman" panose="02020603050405020304" pitchFamily="18" charset="0"/>
              </a:rPr>
              <a:t>Altay Sokağı No.: 21/6 Kurtuluş / ANKARA</a:t>
            </a:r>
            <a:endParaRPr lang="tr-TR" b="0" i="0" dirty="0" smtClean="0">
              <a:solidFill>
                <a:schemeClr val="tx2"/>
              </a:solidFill>
              <a:effectLst/>
              <a:latin typeface="arial" panose="020B0604020202020204" pitchFamily="34" charset="0"/>
            </a:endParaRPr>
          </a:p>
          <a:p>
            <a:pPr indent="252095" algn="just">
              <a:spcBef>
                <a:spcPts val="400"/>
              </a:spcBef>
            </a:pPr>
            <a:r>
              <a:rPr lang="tr-TR" b="0" i="0" dirty="0" smtClean="0">
                <a:solidFill>
                  <a:schemeClr val="tx2"/>
                </a:solidFill>
                <a:effectLst/>
                <a:latin typeface="times new roman" panose="02020603050405020304" pitchFamily="18" charset="0"/>
              </a:rPr>
              <a:t>Ülke adı yazılacağında ise:</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 Atatürk Bulvarı No.: 217</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06680 </a:t>
            </a:r>
            <a:r>
              <a:rPr lang="tr-TR" b="0" i="1" u="sng" dirty="0" smtClean="0">
                <a:solidFill>
                  <a:schemeClr val="tx2"/>
                </a:solidFill>
                <a:effectLst/>
                <a:latin typeface="times new roman" panose="02020603050405020304" pitchFamily="18" charset="0"/>
              </a:rPr>
              <a:t>Kavaklıdere / Ankara</a:t>
            </a:r>
            <a:endParaRPr lang="tr-TR" b="0" i="0" dirty="0" smtClean="0">
              <a:solidFill>
                <a:schemeClr val="tx2"/>
              </a:solidFill>
              <a:effectLst/>
              <a:latin typeface="arial" panose="020B0604020202020204" pitchFamily="34" charset="0"/>
            </a:endParaRPr>
          </a:p>
          <a:p>
            <a:pPr>
              <a:spcBef>
                <a:spcPts val="400"/>
              </a:spcBef>
            </a:pPr>
            <a:r>
              <a:rPr lang="tr-TR" b="1" i="1" dirty="0" smtClean="0">
                <a:solidFill>
                  <a:schemeClr val="tx2"/>
                </a:solidFill>
                <a:effectLst/>
                <a:latin typeface="times new roman" panose="02020603050405020304" pitchFamily="18" charset="0"/>
              </a:rPr>
              <a:t>                   TÜRKİYE</a:t>
            </a:r>
            <a:endParaRPr lang="tr-TR" b="1"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1766850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16676" y="296863"/>
            <a:ext cx="9340223" cy="1062037"/>
          </a:xfrm>
        </p:spPr>
        <p:txBody>
          <a:bodyPr/>
          <a:lstStyle/>
          <a:p>
            <a:r>
              <a:rPr lang="tr-TR" b="1" dirty="0">
                <a:solidFill>
                  <a:srgbClr val="585858"/>
                </a:solidFill>
                <a:latin typeface="times new roman" panose="02020603050405020304" pitchFamily="18" charset="0"/>
              </a:rPr>
              <a:t>Eğik Çizgi ( / )</a:t>
            </a:r>
            <a:endParaRPr lang="tr-TR" dirty="0"/>
          </a:p>
        </p:txBody>
      </p:sp>
      <p:sp>
        <p:nvSpPr>
          <p:cNvPr id="3" name="Alt Başlık 2"/>
          <p:cNvSpPr>
            <a:spLocks noGrp="1"/>
          </p:cNvSpPr>
          <p:nvPr>
            <p:ph type="subTitle" idx="1"/>
          </p:nvPr>
        </p:nvSpPr>
        <p:spPr>
          <a:xfrm>
            <a:off x="1442434" y="1778000"/>
            <a:ext cx="9314466" cy="4533900"/>
          </a:xfrm>
        </p:spPr>
        <p:txBody>
          <a:bodyPr>
            <a:normAutofit/>
          </a:bodyPr>
          <a:lstStyle/>
          <a:p>
            <a:pPr lvl="0" indent="252413" algn="just" defTabSz="914400" eaLnBrk="0" fontAlgn="base" hangingPunct="0">
              <a:spcBef>
                <a:spcPct val="0"/>
              </a:spcBef>
              <a:spcAft>
                <a:spcPct val="0"/>
              </a:spcAft>
              <a:buClrTx/>
            </a:pPr>
            <a:r>
              <a:rPr lang="tr-TR" altLang="tr-TR" sz="1800" b="1" dirty="0" smtClean="0">
                <a:solidFill>
                  <a:srgbClr val="FEDD78"/>
                </a:solidFill>
                <a:latin typeface="Times New Roman" panose="02020603050405020304" pitchFamily="18" charset="0"/>
                <a:cs typeface="Times New Roman" panose="02020603050405020304" pitchFamily="18" charset="0"/>
              </a:rPr>
              <a:t>3</a:t>
            </a:r>
            <a:r>
              <a:rPr lang="tr-TR" altLang="tr-TR" sz="1800" b="1" dirty="0">
                <a:solidFill>
                  <a:srgbClr val="FEDD78"/>
                </a:solidFill>
                <a:latin typeface="Times New Roman" panose="02020603050405020304" pitchFamily="18" charset="0"/>
                <a:cs typeface="Times New Roman" panose="02020603050405020304" pitchFamily="18" charset="0"/>
              </a:rPr>
              <a:t>. </a:t>
            </a:r>
            <a:r>
              <a:rPr lang="tr-TR" altLang="tr-TR" sz="1800" dirty="0">
                <a:solidFill>
                  <a:srgbClr val="FEDD78"/>
                </a:solidFill>
                <a:latin typeface="Times New Roman" panose="02020603050405020304" pitchFamily="18" charset="0"/>
                <a:cs typeface="Times New Roman" panose="02020603050405020304" pitchFamily="18" charset="0"/>
              </a:rPr>
              <a:t>Tarihlerin yazılışında gün, ay ve yılı gösteren sayıları birbirinden ayırmak için konur: </a:t>
            </a:r>
            <a:r>
              <a:rPr lang="tr-TR" altLang="tr-TR" sz="1800" i="1" dirty="0">
                <a:solidFill>
                  <a:srgbClr val="FEDD78"/>
                </a:solidFill>
                <a:latin typeface="Times New Roman" panose="02020603050405020304" pitchFamily="18" charset="0"/>
                <a:cs typeface="Times New Roman" panose="02020603050405020304" pitchFamily="18" charset="0"/>
              </a:rPr>
              <a:t>18/11/1969, 15/IX/1994 </a:t>
            </a:r>
            <a:r>
              <a:rPr lang="tr-TR" altLang="tr-TR" sz="1800" dirty="0">
                <a:solidFill>
                  <a:srgbClr val="FEDD78"/>
                </a:solidFill>
                <a:latin typeface="Times New Roman" panose="02020603050405020304" pitchFamily="18" charset="0"/>
                <a:cs typeface="Times New Roman" panose="02020603050405020304" pitchFamily="18" charset="0"/>
              </a:rPr>
              <a:t>vb</a:t>
            </a:r>
            <a:r>
              <a:rPr lang="tr-TR" altLang="tr-TR" sz="1800" i="1" dirty="0" smtClean="0">
                <a:solidFill>
                  <a:srgbClr val="FEDD78"/>
                </a:solidFill>
                <a:latin typeface="Times New Roman" panose="02020603050405020304" pitchFamily="18" charset="0"/>
                <a:cs typeface="Times New Roman" panose="02020603050405020304" pitchFamily="18" charset="0"/>
              </a:rPr>
              <a:t>.</a:t>
            </a:r>
          </a:p>
          <a:p>
            <a:pPr lvl="0" indent="252413" algn="just" defTabSz="914400" eaLnBrk="0" fontAlgn="base" hangingPunct="0">
              <a:spcBef>
                <a:spcPct val="0"/>
              </a:spcBef>
              <a:spcAft>
                <a:spcPct val="0"/>
              </a:spcAft>
              <a:buClrTx/>
            </a:pPr>
            <a:endParaRPr lang="tr-TR" altLang="tr-TR" sz="1800" dirty="0">
              <a:solidFill>
                <a:srgbClr val="FEDD78"/>
              </a:solidFill>
            </a:endParaRPr>
          </a:p>
          <a:p>
            <a:pPr lvl="0" indent="252413" algn="just" defTabSz="914400" eaLnBrk="0" fontAlgn="base" hangingPunct="0">
              <a:spcBef>
                <a:spcPct val="0"/>
              </a:spcBef>
              <a:spcAft>
                <a:spcPct val="0"/>
              </a:spcAft>
              <a:buClrTx/>
            </a:pPr>
            <a:r>
              <a:rPr lang="tr-TR" altLang="tr-TR" sz="1800" b="1" dirty="0">
                <a:solidFill>
                  <a:srgbClr val="FEDD78"/>
                </a:solidFill>
                <a:latin typeface="Times New Roman" panose="02020603050405020304" pitchFamily="18" charset="0"/>
                <a:cs typeface="Times New Roman" panose="02020603050405020304" pitchFamily="18" charset="0"/>
              </a:rPr>
              <a:t>4. </a:t>
            </a:r>
            <a:r>
              <a:rPr lang="tr-TR" altLang="tr-TR" sz="1800" dirty="0">
                <a:solidFill>
                  <a:srgbClr val="FEDD78"/>
                </a:solidFill>
                <a:latin typeface="Times New Roman" panose="02020603050405020304" pitchFamily="18" charset="0"/>
                <a:cs typeface="Times New Roman" panose="02020603050405020304" pitchFamily="18" charset="0"/>
              </a:rPr>
              <a:t>Dil bilgisinde eklerin farklı biçimlerini göstermek için kullanılır: </a:t>
            </a:r>
            <a:r>
              <a:rPr lang="tr-TR" altLang="tr-TR" sz="1800" i="1" dirty="0">
                <a:solidFill>
                  <a:srgbClr val="FEDD78"/>
                </a:solidFill>
                <a:latin typeface="Times New Roman" panose="02020603050405020304" pitchFamily="18" charset="0"/>
                <a:cs typeface="Times New Roman" panose="02020603050405020304" pitchFamily="18" charset="0"/>
              </a:rPr>
              <a:t>-a /-e, -an /-en, -</a:t>
            </a:r>
            <a:r>
              <a:rPr lang="tr-TR" altLang="tr-TR" sz="1800" i="1" dirty="0" err="1">
                <a:solidFill>
                  <a:srgbClr val="FEDD78"/>
                </a:solidFill>
                <a:latin typeface="Times New Roman" panose="02020603050405020304" pitchFamily="18" charset="0"/>
                <a:cs typeface="Times New Roman" panose="02020603050405020304" pitchFamily="18" charset="0"/>
              </a:rPr>
              <a:t>lık</a:t>
            </a:r>
            <a:r>
              <a:rPr lang="tr-TR" altLang="tr-TR" sz="1800" i="1" dirty="0">
                <a:solidFill>
                  <a:srgbClr val="FEDD78"/>
                </a:solidFill>
                <a:latin typeface="Times New Roman" panose="02020603050405020304" pitchFamily="18" charset="0"/>
                <a:cs typeface="Times New Roman" panose="02020603050405020304" pitchFamily="18" charset="0"/>
              </a:rPr>
              <a:t> /-</a:t>
            </a:r>
            <a:r>
              <a:rPr lang="tr-TR" altLang="tr-TR" sz="1800" i="1" dirty="0" err="1">
                <a:solidFill>
                  <a:srgbClr val="FEDD78"/>
                </a:solidFill>
                <a:latin typeface="Times New Roman" panose="02020603050405020304" pitchFamily="18" charset="0"/>
                <a:cs typeface="Times New Roman" panose="02020603050405020304" pitchFamily="18" charset="0"/>
              </a:rPr>
              <a:t>lik</a:t>
            </a:r>
            <a:r>
              <a:rPr lang="tr-TR" altLang="tr-TR" sz="1800" i="1" dirty="0">
                <a:solidFill>
                  <a:srgbClr val="FEDD78"/>
                </a:solidFill>
                <a:latin typeface="Times New Roman" panose="02020603050405020304" pitchFamily="18" charset="0"/>
                <a:cs typeface="Times New Roman" panose="02020603050405020304" pitchFamily="18" charset="0"/>
              </a:rPr>
              <a:t>, -</a:t>
            </a:r>
            <a:r>
              <a:rPr lang="tr-TR" altLang="tr-TR" sz="1800" i="1" dirty="0" err="1">
                <a:solidFill>
                  <a:srgbClr val="FEDD78"/>
                </a:solidFill>
                <a:latin typeface="Times New Roman" panose="02020603050405020304" pitchFamily="18" charset="0"/>
                <a:cs typeface="Times New Roman" panose="02020603050405020304" pitchFamily="18" charset="0"/>
              </a:rPr>
              <a:t>madan</a:t>
            </a:r>
            <a:r>
              <a:rPr lang="tr-TR" altLang="tr-TR" sz="1800" i="1" dirty="0">
                <a:solidFill>
                  <a:srgbClr val="FEDD78"/>
                </a:solidFill>
                <a:latin typeface="Times New Roman" panose="02020603050405020304" pitchFamily="18" charset="0"/>
                <a:cs typeface="Times New Roman" panose="02020603050405020304" pitchFamily="18" charset="0"/>
              </a:rPr>
              <a:t> /-</a:t>
            </a:r>
            <a:r>
              <a:rPr lang="tr-TR" altLang="tr-TR" sz="1800" i="1" dirty="0" err="1">
                <a:solidFill>
                  <a:srgbClr val="FEDD78"/>
                </a:solidFill>
                <a:latin typeface="Times New Roman" panose="02020603050405020304" pitchFamily="18" charset="0"/>
                <a:cs typeface="Times New Roman" panose="02020603050405020304" pitchFamily="18" charset="0"/>
              </a:rPr>
              <a:t>meden</a:t>
            </a:r>
            <a:r>
              <a:rPr lang="tr-TR" altLang="tr-TR" sz="1800" dirty="0">
                <a:solidFill>
                  <a:srgbClr val="FEDD78"/>
                </a:solidFill>
                <a:latin typeface="Times New Roman" panose="02020603050405020304" pitchFamily="18" charset="0"/>
                <a:cs typeface="Times New Roman" panose="02020603050405020304" pitchFamily="18" charset="0"/>
              </a:rPr>
              <a:t> vb</a:t>
            </a:r>
            <a:r>
              <a:rPr lang="tr-TR" altLang="tr-TR" sz="1800" dirty="0" smtClean="0">
                <a:solidFill>
                  <a:srgbClr val="FEDD78"/>
                </a:solidFill>
                <a:latin typeface="Times New Roman" panose="02020603050405020304" pitchFamily="18" charset="0"/>
                <a:cs typeface="Times New Roman" panose="02020603050405020304" pitchFamily="18" charset="0"/>
              </a:rPr>
              <a:t>.</a:t>
            </a:r>
          </a:p>
          <a:p>
            <a:pPr lvl="0" indent="252413" algn="just" defTabSz="914400" eaLnBrk="0" fontAlgn="base" hangingPunct="0">
              <a:spcBef>
                <a:spcPct val="0"/>
              </a:spcBef>
              <a:spcAft>
                <a:spcPct val="0"/>
              </a:spcAft>
              <a:buClrTx/>
            </a:pPr>
            <a:endParaRPr lang="tr-TR" altLang="tr-TR" sz="1800" dirty="0">
              <a:solidFill>
                <a:srgbClr val="FEDD78"/>
              </a:solidFill>
            </a:endParaRPr>
          </a:p>
          <a:p>
            <a:pPr lvl="0" indent="252413" algn="just" defTabSz="914400" eaLnBrk="0" fontAlgn="base" hangingPunct="0">
              <a:spcBef>
                <a:spcPct val="0"/>
              </a:spcBef>
              <a:spcAft>
                <a:spcPct val="0"/>
              </a:spcAft>
              <a:buClrTx/>
            </a:pPr>
            <a:r>
              <a:rPr lang="tr-TR" altLang="tr-TR" sz="1800" b="1" dirty="0">
                <a:solidFill>
                  <a:srgbClr val="FEDD78"/>
                </a:solidFill>
                <a:latin typeface="Times New Roman" panose="02020603050405020304" pitchFamily="18" charset="0"/>
                <a:cs typeface="Times New Roman" panose="02020603050405020304" pitchFamily="18" charset="0"/>
              </a:rPr>
              <a:t>5. </a:t>
            </a:r>
            <a:r>
              <a:rPr lang="tr-TR" altLang="tr-TR" sz="1800" dirty="0">
                <a:solidFill>
                  <a:srgbClr val="FEDD78"/>
                </a:solidFill>
                <a:latin typeface="Times New Roman" panose="02020603050405020304" pitchFamily="18" charset="0"/>
                <a:cs typeface="Times New Roman" panose="02020603050405020304" pitchFamily="18" charset="0"/>
              </a:rPr>
              <a:t>Genel Ağ adreslerinde kullanılır: </a:t>
            </a:r>
            <a:r>
              <a:rPr lang="tr-TR" altLang="tr-TR" sz="1800" i="1" dirty="0">
                <a:solidFill>
                  <a:srgbClr val="FEDD78"/>
                </a:solidFill>
                <a:latin typeface="Times New Roman" panose="02020603050405020304" pitchFamily="18" charset="0"/>
                <a:cs typeface="Times New Roman" panose="02020603050405020304" pitchFamily="18" charset="0"/>
                <a:hlinkClick r:id="rId2"/>
              </a:rPr>
              <a:t>http://</a:t>
            </a:r>
            <a:r>
              <a:rPr lang="tr-TR" altLang="tr-TR" sz="1800" i="1" dirty="0" smtClean="0">
                <a:solidFill>
                  <a:srgbClr val="FEDD78"/>
                </a:solidFill>
                <a:latin typeface="Times New Roman" panose="02020603050405020304" pitchFamily="18" charset="0"/>
                <a:cs typeface="Times New Roman" panose="02020603050405020304" pitchFamily="18" charset="0"/>
                <a:hlinkClick r:id="rId2"/>
              </a:rPr>
              <a:t>tdk.gov.tr</a:t>
            </a:r>
            <a:endParaRPr lang="tr-TR" altLang="tr-TR" sz="1800" i="1" dirty="0" smtClean="0">
              <a:solidFill>
                <a:srgbClr val="FEDD78"/>
              </a:solidFill>
              <a:latin typeface="Times New Roman" panose="02020603050405020304" pitchFamily="18" charset="0"/>
              <a:cs typeface="Times New Roman" panose="02020603050405020304" pitchFamily="18" charset="0"/>
            </a:endParaRPr>
          </a:p>
          <a:p>
            <a:pPr lvl="0" indent="252413" algn="just" defTabSz="914400" eaLnBrk="0" fontAlgn="base" hangingPunct="0">
              <a:spcBef>
                <a:spcPct val="0"/>
              </a:spcBef>
              <a:spcAft>
                <a:spcPct val="0"/>
              </a:spcAft>
              <a:buClrTx/>
            </a:pPr>
            <a:endParaRPr lang="tr-TR" altLang="tr-TR" sz="1800" dirty="0">
              <a:solidFill>
                <a:srgbClr val="FEDD78"/>
              </a:solidFill>
            </a:endParaRPr>
          </a:p>
          <a:p>
            <a:pPr lvl="0" indent="252413" algn="just" defTabSz="914400" eaLnBrk="0" fontAlgn="base" hangingPunct="0">
              <a:spcBef>
                <a:spcPct val="0"/>
              </a:spcBef>
              <a:spcAft>
                <a:spcPct val="0"/>
              </a:spcAft>
              <a:buClrTx/>
            </a:pPr>
            <a:r>
              <a:rPr lang="tr-TR" altLang="tr-TR" sz="1800" b="1" dirty="0">
                <a:solidFill>
                  <a:srgbClr val="FEDD78"/>
                </a:solidFill>
                <a:latin typeface="Times New Roman" panose="02020603050405020304" pitchFamily="18" charset="0"/>
                <a:cs typeface="Times New Roman" panose="02020603050405020304" pitchFamily="18" charset="0"/>
              </a:rPr>
              <a:t>6. </a:t>
            </a:r>
            <a:r>
              <a:rPr lang="tr-TR" altLang="tr-TR" sz="1800" dirty="0">
                <a:solidFill>
                  <a:srgbClr val="FEDD78"/>
                </a:solidFill>
                <a:latin typeface="Times New Roman" panose="02020603050405020304" pitchFamily="18" charset="0"/>
                <a:cs typeface="Times New Roman" panose="02020603050405020304" pitchFamily="18" charset="0"/>
              </a:rPr>
              <a:t>Matematikte bölme işareti olarak kullanılır:</a:t>
            </a:r>
            <a:r>
              <a:rPr lang="tr-TR" altLang="tr-TR" sz="1800" i="1" dirty="0">
                <a:solidFill>
                  <a:srgbClr val="FEDD78"/>
                </a:solidFill>
                <a:latin typeface="Times New Roman" panose="02020603050405020304" pitchFamily="18" charset="0"/>
                <a:cs typeface="Times New Roman" panose="02020603050405020304" pitchFamily="18" charset="0"/>
              </a:rPr>
              <a:t> </a:t>
            </a:r>
            <a:r>
              <a:rPr lang="tr-TR" altLang="tr-TR" sz="1800" i="1" dirty="0" smtClean="0">
                <a:solidFill>
                  <a:srgbClr val="FEDD78"/>
                </a:solidFill>
                <a:latin typeface="Times New Roman" panose="02020603050405020304" pitchFamily="18" charset="0"/>
                <a:cs typeface="Times New Roman" panose="02020603050405020304" pitchFamily="18" charset="0"/>
              </a:rPr>
              <a:t>70/2=35</a:t>
            </a:r>
          </a:p>
          <a:p>
            <a:pPr lvl="0" indent="252413" algn="just" defTabSz="914400" eaLnBrk="0" fontAlgn="base" hangingPunct="0">
              <a:spcBef>
                <a:spcPct val="0"/>
              </a:spcBef>
              <a:spcAft>
                <a:spcPct val="0"/>
              </a:spcAft>
              <a:buClrTx/>
            </a:pPr>
            <a:endParaRPr lang="tr-TR" altLang="tr-TR" sz="1800" dirty="0">
              <a:solidFill>
                <a:srgbClr val="FEDD78"/>
              </a:solidFill>
            </a:endParaRPr>
          </a:p>
          <a:p>
            <a:pPr lvl="0" indent="252413" algn="just" defTabSz="914400" eaLnBrk="0" fontAlgn="base" hangingPunct="0">
              <a:spcBef>
                <a:spcPct val="0"/>
              </a:spcBef>
              <a:spcAft>
                <a:spcPct val="0"/>
              </a:spcAft>
              <a:buClrTx/>
            </a:pPr>
            <a:r>
              <a:rPr lang="tr-TR" altLang="tr-TR" sz="1800" b="1" dirty="0">
                <a:solidFill>
                  <a:srgbClr val="FEDD78"/>
                </a:solidFill>
                <a:latin typeface="Times New Roman" panose="02020603050405020304" pitchFamily="18" charset="0"/>
                <a:cs typeface="Times New Roman" panose="02020603050405020304" pitchFamily="18" charset="0"/>
              </a:rPr>
              <a:t>7. </a:t>
            </a:r>
            <a:r>
              <a:rPr lang="tr-TR" altLang="tr-TR" sz="1800" dirty="0">
                <a:solidFill>
                  <a:srgbClr val="FEDD78"/>
                </a:solidFill>
                <a:latin typeface="Times New Roman" panose="02020603050405020304" pitchFamily="18" charset="0"/>
                <a:cs typeface="Times New Roman" panose="02020603050405020304" pitchFamily="18" charset="0"/>
              </a:rPr>
              <a:t>Fizik, matematik vb. alanlarda birimler arası orantıları gösterirken eğik çizgi araya boşluk konulmadan kullanılır: </a:t>
            </a:r>
            <a:r>
              <a:rPr lang="tr-TR" altLang="tr-TR" sz="1800" i="1" dirty="0">
                <a:solidFill>
                  <a:srgbClr val="FEDD78"/>
                </a:solidFill>
                <a:latin typeface="Times New Roman" panose="02020603050405020304" pitchFamily="18" charset="0"/>
                <a:cs typeface="Times New Roman" panose="02020603050405020304" pitchFamily="18" charset="0"/>
              </a:rPr>
              <a:t>g/</a:t>
            </a:r>
            <a:r>
              <a:rPr lang="tr-TR" altLang="tr-TR" sz="1800" i="1" dirty="0" err="1">
                <a:solidFill>
                  <a:srgbClr val="FEDD78"/>
                </a:solidFill>
                <a:latin typeface="Times New Roman" panose="02020603050405020304" pitchFamily="18" charset="0"/>
                <a:cs typeface="Times New Roman" panose="02020603050405020304" pitchFamily="18" charset="0"/>
              </a:rPr>
              <a:t>sn</a:t>
            </a:r>
            <a:r>
              <a:rPr lang="tr-TR" altLang="tr-TR" sz="1800" i="1" dirty="0">
                <a:solidFill>
                  <a:srgbClr val="FEDD78"/>
                </a:solidFill>
                <a:latin typeface="Times New Roman" panose="02020603050405020304" pitchFamily="18" charset="0"/>
                <a:cs typeface="Times New Roman" panose="02020603050405020304" pitchFamily="18" charset="0"/>
              </a:rPr>
              <a:t> (gram/saniye)</a:t>
            </a:r>
            <a:endParaRPr lang="tr-TR" altLang="tr-TR" sz="1800" dirty="0">
              <a:solidFill>
                <a:srgbClr val="FEDD78"/>
              </a:solidFill>
            </a:endParaRPr>
          </a:p>
          <a:p>
            <a:pPr algn="l"/>
            <a:endParaRPr lang="tr-TR" sz="1800" dirty="0"/>
          </a:p>
        </p:txBody>
      </p:sp>
    </p:spTree>
    <p:extLst>
      <p:ext uri="{BB962C8B-B14F-4D97-AF65-F5344CB8AC3E}">
        <p14:creationId xmlns:p14="http://schemas.microsoft.com/office/powerpoint/2010/main" val="9044673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90162" y="296863"/>
            <a:ext cx="8966737" cy="1062037"/>
          </a:xfrm>
        </p:spPr>
        <p:txBody>
          <a:bodyPr/>
          <a:lstStyle/>
          <a:p>
            <a:r>
              <a:rPr lang="tr-TR" b="1" i="0" dirty="0" smtClean="0">
                <a:solidFill>
                  <a:srgbClr val="585858"/>
                </a:solidFill>
                <a:effectLst/>
                <a:latin typeface="times new roman" panose="02020603050405020304" pitchFamily="18" charset="0"/>
              </a:rPr>
              <a:t>Ters Eğik Çizgi (</a:t>
            </a:r>
            <a:r>
              <a:rPr lang="tr-TR" b="0" i="0" dirty="0" smtClean="0">
                <a:solidFill>
                  <a:srgbClr val="585858"/>
                </a:solidFill>
                <a:effectLst/>
                <a:latin typeface="times new roman" panose="02020603050405020304" pitchFamily="18" charset="0"/>
              </a:rPr>
              <a:t> \ </a:t>
            </a:r>
            <a:r>
              <a:rPr lang="tr-TR" b="1" i="0" dirty="0" smtClean="0">
                <a:solidFill>
                  <a:srgbClr val="585858"/>
                </a:solidFill>
                <a:effectLst/>
                <a:latin typeface="times new roman" panose="02020603050405020304" pitchFamily="18" charset="0"/>
              </a:rPr>
              <a:t>)</a:t>
            </a:r>
            <a:endParaRPr lang="tr-TR" dirty="0"/>
          </a:p>
        </p:txBody>
      </p:sp>
      <p:sp>
        <p:nvSpPr>
          <p:cNvPr id="5" name="Dikdörtgen 4"/>
          <p:cNvSpPr/>
          <p:nvPr/>
        </p:nvSpPr>
        <p:spPr>
          <a:xfrm>
            <a:off x="1738648" y="1940596"/>
            <a:ext cx="9640552" cy="646331"/>
          </a:xfrm>
          <a:prstGeom prst="rect">
            <a:avLst/>
          </a:prstGeom>
        </p:spPr>
        <p:txBody>
          <a:bodyPr wrap="square">
            <a:spAutoFit/>
          </a:bodyPr>
          <a:lstStyle/>
          <a:p>
            <a:r>
              <a:rPr lang="tr-TR" b="0" i="0" dirty="0" smtClean="0">
                <a:solidFill>
                  <a:schemeClr val="tx2"/>
                </a:solidFill>
                <a:effectLst/>
                <a:latin typeface="times new roman" panose="02020603050405020304" pitchFamily="18" charset="0"/>
              </a:rPr>
              <a:t>Bilişim uygulamalarında art arda gelen dizinleri birbirinden ayırt etmek için kullanılır: </a:t>
            </a:r>
            <a:r>
              <a:rPr lang="tr-TR" b="0" i="1" dirty="0" smtClean="0">
                <a:solidFill>
                  <a:schemeClr val="tx2"/>
                </a:solidFill>
                <a:effectLst/>
                <a:latin typeface="times new roman" panose="02020603050405020304" pitchFamily="18" charset="0"/>
              </a:rPr>
              <a:t>C:\Belgelerim\Türk İşaret Dili\</a:t>
            </a:r>
            <a:r>
              <a:rPr lang="tr-TR" b="0" i="1" dirty="0" err="1" smtClean="0">
                <a:solidFill>
                  <a:schemeClr val="tx2"/>
                </a:solidFill>
                <a:effectLst/>
                <a:latin typeface="times new roman" panose="02020603050405020304" pitchFamily="18" charset="0"/>
              </a:rPr>
              <a:t>Kitapçık.indd</a:t>
            </a:r>
            <a:endParaRPr lang="tr-TR" dirty="0">
              <a:solidFill>
                <a:schemeClr val="tx2"/>
              </a:solidFill>
            </a:endParaRPr>
          </a:p>
        </p:txBody>
      </p:sp>
    </p:spTree>
    <p:extLst>
      <p:ext uri="{BB962C8B-B14F-4D97-AF65-F5344CB8AC3E}">
        <p14:creationId xmlns:p14="http://schemas.microsoft.com/office/powerpoint/2010/main" val="36944124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Tırnak İşareti ( “ ” )</a:t>
            </a:r>
            <a:endParaRPr lang="tr-TR" dirty="0"/>
          </a:p>
        </p:txBody>
      </p:sp>
      <p:sp>
        <p:nvSpPr>
          <p:cNvPr id="6" name="Rectangle 2"/>
          <p:cNvSpPr>
            <a:spLocks noChangeArrowheads="1"/>
          </p:cNvSpPr>
          <p:nvPr/>
        </p:nvSpPr>
        <p:spPr bwMode="auto">
          <a:xfrm>
            <a:off x="1159099" y="1542457"/>
            <a:ext cx="9234152"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24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1. 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Başka bir kimseden veya yazıdan olduğu gibi aktarılan sözler tır­nak içine alınır: </a:t>
            </a: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Türk Dil Kurumu binasının yan cephesinde Atatürk’ün “Türk dili, Türk milletinin kalbidir, zihnidir.” sözü yazılıdır. </a:t>
            </a: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Dil ve Tarih-Coğrafya Fakültesinin ön cephesinde Atatürk’ün “Hayatta en hakiki mürşit ilimdir.” vecizesi yer almaktadır. </a:t>
            </a: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Ulu önderin “Türk</a:t>
            </a:r>
            <a:r>
              <a:rPr kumimoji="0" lang="tr-TR" altLang="tr-TR" b="0" i="1" u="none" strike="noStrike" cap="none" normalizeH="0" dirty="0" smtClean="0">
                <a:ln>
                  <a:noFill/>
                </a:ln>
                <a:solidFill>
                  <a:schemeClr val="tx2"/>
                </a:solidFill>
                <a:effectLst/>
                <a:latin typeface="Times New Roman" panose="02020603050405020304" pitchFamily="18" charset="0"/>
                <a:cs typeface="Times New Roman" panose="02020603050405020304" pitchFamily="18" charset="0"/>
              </a:rPr>
              <a:t> demek Türkçe demektir.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Ne mutlu Türk’üm diyene!” sözü her Türk’ü duygulandırır.</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Bakınız, şair vatanı ne güzel tarif ediyor:</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“Bayrakları bayrak yapan üstündeki kandır.</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Toprak eğer uğrunda ölen varsa vatandır.”</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UYARI: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Tırnak içindeki alıntının sonunda bulunan işaret (nokta, soru işareti, ünlem işareti vb.) tırnak içinde kalır:</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“İzmir üzerine dünyada bir şehir daha yoktur!” diyorlar.</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(Yahya Kemal Beyatlı)</a:t>
            </a:r>
            <a:endParaRPr kumimoji="0" lang="tr-TR" altLang="tr-TR" b="0" i="0" u="none" strike="noStrike" cap="none" normalizeH="0" baseline="0" dirty="0" smtClean="0">
              <a:ln>
                <a:noFill/>
              </a:ln>
              <a:solidFill>
                <a:schemeClr val="tx2"/>
              </a:solidFill>
              <a:effectLst/>
            </a:endParaRPr>
          </a:p>
        </p:txBody>
      </p:sp>
    </p:spTree>
    <p:extLst>
      <p:ext uri="{BB962C8B-B14F-4D97-AF65-F5344CB8AC3E}">
        <p14:creationId xmlns:p14="http://schemas.microsoft.com/office/powerpoint/2010/main" val="990421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Tırnak İşareti (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endParaRPr lang="tr-TR" dirty="0" smtClean="0"/>
          </a:p>
        </p:txBody>
      </p:sp>
      <p:sp>
        <p:nvSpPr>
          <p:cNvPr id="4" name="Dikdörtgen 3"/>
          <p:cNvSpPr/>
          <p:nvPr/>
        </p:nvSpPr>
        <p:spPr>
          <a:xfrm>
            <a:off x="1287886" y="1486936"/>
            <a:ext cx="9491731" cy="4862870"/>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2. </a:t>
            </a:r>
            <a:r>
              <a:rPr lang="tr-TR" b="0" i="0" dirty="0" smtClean="0">
                <a:solidFill>
                  <a:schemeClr val="tx2"/>
                </a:solidFill>
                <a:effectLst/>
                <a:latin typeface="times new roman" panose="02020603050405020304" pitchFamily="18" charset="0"/>
              </a:rPr>
              <a:t>Özel olarak vurgulanmak istenen sözler tırnak içine alınır: </a:t>
            </a:r>
            <a:r>
              <a:rPr lang="tr-TR" b="0" i="1" dirty="0" smtClean="0">
                <a:solidFill>
                  <a:schemeClr val="tx2"/>
                </a:solidFill>
                <a:effectLst/>
                <a:latin typeface="times new roman" panose="02020603050405020304" pitchFamily="18" charset="0"/>
              </a:rPr>
              <a:t>Yeni bir “barış taarruzu” başladı</a:t>
            </a:r>
            <a:r>
              <a:rPr lang="tr-TR" b="0" i="1"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3.</a:t>
            </a:r>
            <a:r>
              <a:rPr lang="tr-TR" b="0" i="0" dirty="0" smtClean="0">
                <a:solidFill>
                  <a:schemeClr val="tx2"/>
                </a:solidFill>
                <a:effectLst/>
                <a:latin typeface="times new roman" panose="02020603050405020304" pitchFamily="18" charset="0"/>
              </a:rPr>
              <a:t> Cümle içerisinde eserlerin ve yazıların adları ile bölüm başlıkları tırnak içine alınır:</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   Bugün öğrenciler “Kendi Gök Kubbemiz” adlı şiiri incelediler.</a:t>
            </a:r>
            <a:endParaRPr lang="tr-TR" b="0" i="0" dirty="0" smtClean="0">
              <a:solidFill>
                <a:schemeClr val="tx2"/>
              </a:solidFill>
              <a:effectLst/>
              <a:latin typeface="arial" panose="020B0604020202020204" pitchFamily="34" charset="0"/>
            </a:endParaRPr>
          </a:p>
          <a:p>
            <a:pPr>
              <a:spcBef>
                <a:spcPts val="400"/>
              </a:spcBef>
            </a:pPr>
            <a:r>
              <a:rPr lang="tr-TR" b="0" i="1" dirty="0" smtClean="0">
                <a:solidFill>
                  <a:schemeClr val="tx2"/>
                </a:solidFill>
                <a:effectLst/>
                <a:latin typeface="times new roman" panose="02020603050405020304" pitchFamily="18" charset="0"/>
              </a:rPr>
              <a:t>      “Yazım Kuralları” bölümünde bazı uyarılara yer verilmiştir</a:t>
            </a:r>
            <a:r>
              <a:rPr lang="tr-TR" b="0" i="1" dirty="0" smtClean="0">
                <a:solidFill>
                  <a:schemeClr val="tx2"/>
                </a:solidFill>
                <a:effectLst/>
                <a:latin typeface="times new roman" panose="02020603050405020304" pitchFamily="18" charset="0"/>
              </a:rPr>
              <a:t>.</a:t>
            </a:r>
          </a:p>
          <a:p>
            <a:pPr>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Cümle içerisinde özel olarak belirtilmek istenen sözler, kitap ve dergi adları ve başlıkları tırnak içine alınmaksızın eğik yazıyla dizilerek de gösterilebilir:</a:t>
            </a:r>
            <a:endParaRPr lang="tr-TR" b="0" i="0" dirty="0" smtClean="0">
              <a:solidFill>
                <a:schemeClr val="tx2"/>
              </a:solidFill>
              <a:effectLst/>
              <a:latin typeface="arial" panose="020B0604020202020204" pitchFamily="34" charset="0"/>
            </a:endParaRPr>
          </a:p>
          <a:p>
            <a:pPr indent="252095" algn="just">
              <a:spcBef>
                <a:spcPts val="400"/>
              </a:spcBef>
            </a:pPr>
            <a:r>
              <a:rPr lang="tr-TR" b="0" i="0" dirty="0" smtClean="0">
                <a:solidFill>
                  <a:schemeClr val="tx2"/>
                </a:solidFill>
                <a:effectLst/>
                <a:latin typeface="times new roman" panose="02020603050405020304" pitchFamily="18" charset="0"/>
              </a:rPr>
              <a:t>Höyük sözü Anadolu’da</a:t>
            </a:r>
            <a:r>
              <a:rPr lang="tr-TR" b="1" i="1"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tepe</a:t>
            </a:r>
            <a:r>
              <a:rPr lang="tr-TR" b="1" i="1" dirty="0" smtClean="0">
                <a:solidFill>
                  <a:schemeClr val="tx2"/>
                </a:solidFill>
                <a:effectLst/>
                <a:latin typeface="times new roman" panose="02020603050405020304" pitchFamily="18" charset="0"/>
              </a:rPr>
              <a:t> </a:t>
            </a:r>
            <a:r>
              <a:rPr lang="tr-TR" b="0" i="0" dirty="0" smtClean="0">
                <a:solidFill>
                  <a:schemeClr val="tx2"/>
                </a:solidFill>
                <a:effectLst/>
                <a:latin typeface="times new roman" panose="02020603050405020304" pitchFamily="18" charset="0"/>
              </a:rPr>
              <a:t>olarak geçer.</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Cahit Sıtkı’nın</a:t>
            </a:r>
            <a:r>
              <a:rPr lang="tr-TR" b="0" i="1" dirty="0" smtClean="0">
                <a:solidFill>
                  <a:schemeClr val="tx2"/>
                </a:solidFill>
                <a:effectLst/>
                <a:latin typeface="times new roman" panose="02020603050405020304" pitchFamily="18" charset="0"/>
              </a:rPr>
              <a:t> Şairin Ölümü </a:t>
            </a:r>
            <a:r>
              <a:rPr lang="tr-TR" b="0" i="0" dirty="0" smtClean="0">
                <a:solidFill>
                  <a:schemeClr val="tx2"/>
                </a:solidFill>
                <a:effectLst/>
                <a:latin typeface="times new roman" panose="02020603050405020304" pitchFamily="18" charset="0"/>
              </a:rPr>
              <a:t>şiirini Yahya Kemal çok sevmişti. (Ahmet Hamdi Tanpınar</a:t>
            </a:r>
            <a:r>
              <a:rPr lang="tr-TR" b="0" i="0" dirty="0" smtClean="0">
                <a:solidFill>
                  <a:schemeClr val="tx2"/>
                </a:solidFill>
                <a:effectLst/>
                <a:latin typeface="times new roman" panose="02020603050405020304" pitchFamily="18" charset="0"/>
              </a:rPr>
              <a:t>)</a:t>
            </a:r>
          </a:p>
          <a:p>
            <a:pPr>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Tırnak içine alınan sözlerden sonra gelen ekleri ayırmak için kesme işareti kulla­nılmaz: </a:t>
            </a:r>
            <a:r>
              <a:rPr lang="tr-TR" b="0" i="1" dirty="0" smtClean="0">
                <a:solidFill>
                  <a:schemeClr val="tx2"/>
                </a:solidFill>
                <a:effectLst/>
                <a:latin typeface="times new roman" panose="02020603050405020304" pitchFamily="18" charset="0"/>
              </a:rPr>
              <a:t>Elif Şafak’ın “Bit </a:t>
            </a:r>
            <a:r>
              <a:rPr lang="tr-TR" b="0" i="1" dirty="0" err="1" smtClean="0">
                <a:solidFill>
                  <a:schemeClr val="tx2"/>
                </a:solidFill>
                <a:effectLst/>
                <a:latin typeface="times new roman" panose="02020603050405020304" pitchFamily="18" charset="0"/>
              </a:rPr>
              <a:t>Palas”ını</a:t>
            </a:r>
            <a:r>
              <a:rPr lang="tr-TR" b="0" i="1" dirty="0" smtClean="0">
                <a:solidFill>
                  <a:schemeClr val="tx2"/>
                </a:solidFill>
                <a:effectLst/>
                <a:latin typeface="times new roman" panose="02020603050405020304" pitchFamily="18" charset="0"/>
              </a:rPr>
              <a:t> okudunuz mu</a:t>
            </a:r>
            <a:r>
              <a:rPr lang="tr-TR" b="0" i="1"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a:spcBef>
                <a:spcPts val="400"/>
              </a:spcBef>
            </a:pPr>
            <a:r>
              <a:rPr lang="tr-TR" b="1" i="0" dirty="0" smtClean="0">
                <a:solidFill>
                  <a:schemeClr val="tx2"/>
                </a:solidFill>
                <a:effectLst/>
                <a:latin typeface="times new roman" panose="02020603050405020304" pitchFamily="18" charset="0"/>
              </a:rPr>
              <a:t>      4.</a:t>
            </a:r>
            <a:r>
              <a:rPr lang="tr-TR" b="0" i="0" dirty="0" smtClean="0">
                <a:solidFill>
                  <a:schemeClr val="tx2"/>
                </a:solidFill>
                <a:effectLst/>
                <a:latin typeface="times new roman" panose="02020603050405020304" pitchFamily="18" charset="0"/>
              </a:rPr>
              <a:t> Bilimsel çalışmalarda künye verilirken makale adları tırnak içinde yazılır.</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3646028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7100" y="296863"/>
            <a:ext cx="9299800" cy="1062037"/>
          </a:xfrm>
        </p:spPr>
        <p:txBody>
          <a:bodyPr/>
          <a:lstStyle/>
          <a:p>
            <a:r>
              <a:rPr lang="tr-TR" b="1" dirty="0">
                <a:solidFill>
                  <a:srgbClr val="585858"/>
                </a:solidFill>
                <a:latin typeface="times new roman" panose="02020603050405020304" pitchFamily="18" charset="0"/>
              </a:rPr>
              <a:t>Nokta ( . )</a:t>
            </a:r>
            <a:endParaRPr lang="tr-TR" dirty="0"/>
          </a:p>
        </p:txBody>
      </p:sp>
      <p:sp>
        <p:nvSpPr>
          <p:cNvPr id="3" name="Alt Başlık 2"/>
          <p:cNvSpPr>
            <a:spLocks noGrp="1"/>
          </p:cNvSpPr>
          <p:nvPr>
            <p:ph type="subTitle" idx="1"/>
          </p:nvPr>
        </p:nvSpPr>
        <p:spPr>
          <a:xfrm>
            <a:off x="1349061" y="1340118"/>
            <a:ext cx="9474200" cy="4533900"/>
          </a:xfrm>
        </p:spPr>
        <p:txBody>
          <a:bodyPr/>
          <a:lstStyle/>
          <a:p>
            <a:pPr algn="l"/>
            <a:r>
              <a:rPr lang="tr-TR" dirty="0"/>
              <a:t>	</a:t>
            </a:r>
          </a:p>
        </p:txBody>
      </p:sp>
      <p:sp>
        <p:nvSpPr>
          <p:cNvPr id="4" name="Dikdörtgen 3"/>
          <p:cNvSpPr/>
          <p:nvPr/>
        </p:nvSpPr>
        <p:spPr>
          <a:xfrm>
            <a:off x="1457100" y="2059053"/>
            <a:ext cx="9258123" cy="2893100"/>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5.</a:t>
            </a:r>
            <a:r>
              <a:rPr lang="tr-TR" b="0" i="0" dirty="0" smtClean="0">
                <a:solidFill>
                  <a:schemeClr val="tx2"/>
                </a:solidFill>
                <a:effectLst/>
                <a:latin typeface="times new roman" panose="02020603050405020304" pitchFamily="18" charset="0"/>
              </a:rPr>
              <a:t> Bir yazının maddelerini gösteren rakam veya harflerden sonra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0" dirty="0" smtClean="0">
                <a:solidFill>
                  <a:schemeClr val="tx2"/>
                </a:solidFill>
                <a:effectLst/>
                <a:latin typeface="times new roman" panose="02020603050405020304" pitchFamily="18" charset="0"/>
              </a:rPr>
              <a:t>                                   I.               1.                            A.            a.</a:t>
            </a:r>
            <a:endParaRPr lang="tr-TR" b="0" i="0" dirty="0" smtClean="0">
              <a:solidFill>
                <a:schemeClr val="tx2"/>
              </a:solidFill>
              <a:effectLst/>
              <a:latin typeface="arial" panose="020B0604020202020204" pitchFamily="34" charset="0"/>
            </a:endParaRPr>
          </a:p>
          <a:p>
            <a:pPr indent="252095" algn="just">
              <a:spcBef>
                <a:spcPts val="400"/>
              </a:spcBef>
            </a:pPr>
            <a:r>
              <a:rPr lang="tr-TR" b="0" i="0" dirty="0" smtClean="0">
                <a:solidFill>
                  <a:schemeClr val="tx2"/>
                </a:solidFill>
                <a:effectLst/>
                <a:latin typeface="times new roman" panose="02020603050405020304" pitchFamily="18" charset="0"/>
              </a:rPr>
              <a:t>                                   II.              2.                            B.            b.</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6. </a:t>
            </a:r>
            <a:r>
              <a:rPr lang="tr-TR" b="0" i="0" dirty="0" smtClean="0">
                <a:solidFill>
                  <a:schemeClr val="tx2"/>
                </a:solidFill>
                <a:effectLst/>
                <a:latin typeface="times new roman" panose="02020603050405020304" pitchFamily="18" charset="0"/>
              </a:rPr>
              <a:t>Tarihlerin yazılışında gün, ay ve yılı gösteren sayıları birbirinden ayırmak için konur: </a:t>
            </a:r>
            <a:r>
              <a:rPr lang="tr-TR" b="0" i="1" dirty="0" smtClean="0">
                <a:solidFill>
                  <a:schemeClr val="tx2"/>
                </a:solidFill>
                <a:effectLst/>
                <a:latin typeface="times new roman" panose="02020603050405020304" pitchFamily="18" charset="0"/>
              </a:rPr>
              <a:t>29.5.1453, 29.X.1923</a:t>
            </a:r>
            <a:r>
              <a:rPr lang="tr-TR" b="0" i="0" dirty="0" smtClean="0">
                <a:solidFill>
                  <a:schemeClr val="tx2"/>
                </a:solidFill>
                <a:effectLst/>
                <a:latin typeface="times new roman" panose="02020603050405020304" pitchFamily="18" charset="0"/>
              </a:rPr>
              <a:t> vb.</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 </a:t>
            </a:r>
            <a:r>
              <a:rPr lang="tr-TR" b="0" i="0" dirty="0" smtClean="0">
                <a:solidFill>
                  <a:schemeClr val="tx2"/>
                </a:solidFill>
                <a:effectLst/>
                <a:latin typeface="times new roman" panose="02020603050405020304" pitchFamily="18" charset="0"/>
              </a:rPr>
              <a:t>Tarihlerde ay adları yazıyla da yazılabilir. Bu durumda ay adların­dan önce ve sonra nokta kullanılmaz:</a:t>
            </a:r>
            <a:r>
              <a:rPr lang="tr-TR" b="0" i="1" dirty="0" smtClean="0">
                <a:solidFill>
                  <a:schemeClr val="tx2"/>
                </a:solidFill>
                <a:effectLst/>
                <a:latin typeface="times new roman" panose="02020603050405020304" pitchFamily="18" charset="0"/>
              </a:rPr>
              <a:t> 29 Mayıs 1453, 29 Ekim 1923</a:t>
            </a:r>
            <a:r>
              <a:rPr lang="tr-TR" b="0" i="0" dirty="0" smtClean="0">
                <a:solidFill>
                  <a:schemeClr val="tx2"/>
                </a:solidFill>
                <a:effectLst/>
                <a:latin typeface="times new roman" panose="02020603050405020304" pitchFamily="18" charset="0"/>
              </a:rPr>
              <a:t> vb.</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35110492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Tek Tırnak İşareti ( ‘ ’ )</a:t>
            </a:r>
            <a:endParaRPr lang="tr-TR" dirty="0"/>
          </a:p>
        </p:txBody>
      </p:sp>
      <p:sp>
        <p:nvSpPr>
          <p:cNvPr id="5" name="Dikdörtgen 4"/>
          <p:cNvSpPr/>
          <p:nvPr/>
        </p:nvSpPr>
        <p:spPr>
          <a:xfrm>
            <a:off x="1378037" y="1982273"/>
            <a:ext cx="9378861" cy="2031325"/>
          </a:xfrm>
          <a:prstGeom prst="rect">
            <a:avLst/>
          </a:prstGeom>
        </p:spPr>
        <p:txBody>
          <a:bodyPr wrap="square">
            <a:spAutoFit/>
          </a:bodyPr>
          <a:lstStyle/>
          <a:p>
            <a:pPr indent="252095" algn="just">
              <a:spcBef>
                <a:spcPts val="400"/>
              </a:spcBef>
            </a:pPr>
            <a:r>
              <a:rPr lang="tr-TR" b="0" i="0" dirty="0" smtClean="0">
                <a:solidFill>
                  <a:schemeClr val="tx2"/>
                </a:solidFill>
                <a:effectLst/>
                <a:latin typeface="times new roman" panose="02020603050405020304" pitchFamily="18" charset="0"/>
              </a:rPr>
              <a:t>Tırnak içinde verilen cümlenin içinde yeniden tırnağa alınması gereken bir sözü, ibareyi belirtmek için kullanılır:</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Edebiyat öğretmeni “Şiirler içinde ‘Han Duvarları’ gibisi var mı?” dedi ve Faruk Nafiz’in bu güzel şiirini okumaya başladı</a:t>
            </a:r>
            <a:r>
              <a:rPr lang="tr-TR" b="0" i="1" dirty="0" smtClean="0">
                <a:solidFill>
                  <a:schemeClr val="tx2"/>
                </a:solidFill>
                <a:effectLst/>
                <a:latin typeface="times new roman" panose="02020603050405020304" pitchFamily="18" charset="0"/>
              </a:rPr>
              <a:t>.</a:t>
            </a:r>
          </a:p>
          <a:p>
            <a:pPr>
              <a:spcBef>
                <a:spcPts val="400"/>
              </a:spcBef>
            </a:pPr>
            <a:endParaRPr lang="tr-TR" sz="800"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   “Atatürk henüz ‘Gazi Mustafa Kemal Paşa’ idi. Benden ona dair bir kitap için ön söz istemişlerdi.” (Falih Rıfkı Atay)</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0414398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Denden İşareti (")</a:t>
            </a:r>
            <a:endParaRPr lang="tr-TR" dirty="0"/>
          </a:p>
        </p:txBody>
      </p:sp>
      <p:sp>
        <p:nvSpPr>
          <p:cNvPr id="5" name="Dikdörtgen 4"/>
          <p:cNvSpPr/>
          <p:nvPr/>
        </p:nvSpPr>
        <p:spPr>
          <a:xfrm>
            <a:off x="1339402" y="1849804"/>
            <a:ext cx="7804597" cy="1959511"/>
          </a:xfrm>
          <a:prstGeom prst="rect">
            <a:avLst/>
          </a:prstGeom>
        </p:spPr>
        <p:txBody>
          <a:bodyPr wrap="square">
            <a:spAutoFit/>
          </a:bodyPr>
          <a:lstStyle/>
          <a:p>
            <a:pPr indent="252095" algn="just">
              <a:spcBef>
                <a:spcPts val="400"/>
              </a:spcBef>
            </a:pPr>
            <a:r>
              <a:rPr lang="tr-TR" b="0" i="0" dirty="0" smtClean="0">
                <a:solidFill>
                  <a:schemeClr val="tx2"/>
                </a:solidFill>
                <a:effectLst/>
                <a:latin typeface="times new roman" panose="02020603050405020304" pitchFamily="18" charset="0"/>
              </a:rPr>
              <a:t>Bir yazıdaki maddelerin sıralanmasında veya bir çizelgede alt alta gelen aynı sözlerin, söz gruplarının ve sayıların tekrar yazılmasını önlemek için kullanılır:</a:t>
            </a:r>
            <a:endParaRPr lang="tr-TR" b="0" i="0" dirty="0" smtClean="0">
              <a:solidFill>
                <a:schemeClr val="tx2"/>
              </a:solidFill>
              <a:effectLst/>
              <a:latin typeface="arial" panose="020B0604020202020204" pitchFamily="34" charset="0"/>
            </a:endParaRPr>
          </a:p>
          <a:p>
            <a:pPr indent="252095" algn="just">
              <a:spcBef>
                <a:spcPts val="400"/>
              </a:spcBef>
            </a:pPr>
            <a:r>
              <a:rPr lang="tr-TR" b="1" i="1" dirty="0" smtClean="0">
                <a:solidFill>
                  <a:schemeClr val="tx2"/>
                </a:solidFill>
                <a:effectLst/>
                <a:latin typeface="times new roman" panose="02020603050405020304" pitchFamily="18" charset="0"/>
              </a:rPr>
              <a:t>a</a:t>
            </a:r>
            <a:r>
              <a:rPr lang="tr-TR" b="0" i="1" dirty="0" smtClean="0">
                <a:solidFill>
                  <a:schemeClr val="tx2"/>
                </a:solidFill>
                <a:effectLst/>
                <a:latin typeface="times new roman" panose="02020603050405020304" pitchFamily="18" charset="0"/>
              </a:rPr>
              <a:t>. Etken         fiil</a:t>
            </a:r>
            <a:endParaRPr lang="tr-TR" b="0" i="0" dirty="0" smtClean="0">
              <a:solidFill>
                <a:schemeClr val="tx2"/>
              </a:solidFill>
              <a:effectLst/>
              <a:latin typeface="arial" panose="020B0604020202020204" pitchFamily="34" charset="0"/>
            </a:endParaRPr>
          </a:p>
          <a:p>
            <a:pPr indent="252095" algn="just">
              <a:spcBef>
                <a:spcPts val="400"/>
              </a:spcBef>
            </a:pPr>
            <a:r>
              <a:rPr lang="tr-TR" b="1" i="1" dirty="0" smtClean="0">
                <a:solidFill>
                  <a:schemeClr val="tx2"/>
                </a:solidFill>
                <a:effectLst/>
                <a:latin typeface="times new roman" panose="02020603050405020304" pitchFamily="18" charset="0"/>
              </a:rPr>
              <a:t>b.</a:t>
            </a:r>
            <a:r>
              <a:rPr lang="tr-TR" b="0" i="1" dirty="0" smtClean="0">
                <a:solidFill>
                  <a:schemeClr val="tx2"/>
                </a:solidFill>
                <a:effectLst/>
                <a:latin typeface="times new roman" panose="02020603050405020304" pitchFamily="18" charset="0"/>
              </a:rPr>
              <a:t> Edilgen       "</a:t>
            </a:r>
            <a:endParaRPr lang="tr-TR" b="0" i="0" dirty="0" smtClean="0">
              <a:solidFill>
                <a:schemeClr val="tx2"/>
              </a:solidFill>
              <a:effectLst/>
              <a:latin typeface="arial" panose="020B0604020202020204" pitchFamily="34" charset="0"/>
            </a:endParaRPr>
          </a:p>
          <a:p>
            <a:pPr indent="252095" algn="just">
              <a:spcBef>
                <a:spcPts val="400"/>
              </a:spcBef>
            </a:pPr>
            <a:r>
              <a:rPr lang="tr-TR" b="1" i="1" dirty="0" smtClean="0">
                <a:solidFill>
                  <a:schemeClr val="tx2"/>
                </a:solidFill>
                <a:effectLst/>
                <a:latin typeface="times new roman" panose="02020603050405020304" pitchFamily="18" charset="0"/>
              </a:rPr>
              <a:t>c. </a:t>
            </a:r>
            <a:r>
              <a:rPr lang="tr-TR" b="0" i="1" dirty="0" smtClean="0">
                <a:solidFill>
                  <a:schemeClr val="tx2"/>
                </a:solidFill>
                <a:effectLst/>
                <a:latin typeface="times new roman" panose="02020603050405020304" pitchFamily="18" charset="0"/>
              </a:rPr>
              <a:t>Dönüşlü      "</a:t>
            </a:r>
            <a:endParaRPr lang="tr-TR" b="0" i="0" dirty="0" smtClean="0">
              <a:solidFill>
                <a:schemeClr val="tx2"/>
              </a:solidFill>
              <a:effectLst/>
              <a:latin typeface="arial" panose="020B0604020202020204" pitchFamily="34" charset="0"/>
            </a:endParaRPr>
          </a:p>
          <a:p>
            <a:pPr indent="252095" algn="just">
              <a:spcBef>
                <a:spcPts val="400"/>
              </a:spcBef>
            </a:pPr>
            <a:r>
              <a:rPr lang="tr-TR" b="1" i="1" dirty="0" smtClean="0">
                <a:solidFill>
                  <a:schemeClr val="tx2"/>
                </a:solidFill>
                <a:effectLst/>
                <a:latin typeface="times new roman" panose="02020603050405020304" pitchFamily="18" charset="0"/>
              </a:rPr>
              <a:t>ç.</a:t>
            </a:r>
            <a:r>
              <a:rPr lang="tr-TR" b="0" i="1" dirty="0" smtClean="0">
                <a:solidFill>
                  <a:schemeClr val="tx2"/>
                </a:solidFill>
                <a:effectLst/>
                <a:latin typeface="times new roman" panose="02020603050405020304" pitchFamily="18" charset="0"/>
              </a:rPr>
              <a:t> İşteş             "</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242242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Yay Ayraç ( )</a:t>
            </a:r>
            <a:endParaRPr lang="tr-TR" dirty="0"/>
          </a:p>
        </p:txBody>
      </p:sp>
      <p:sp>
        <p:nvSpPr>
          <p:cNvPr id="5" name="Rectangle 1"/>
          <p:cNvSpPr>
            <a:spLocks noChangeArrowheads="1"/>
          </p:cNvSpPr>
          <p:nvPr/>
        </p:nvSpPr>
        <p:spPr bwMode="auto">
          <a:xfrm>
            <a:off x="1391991" y="1525761"/>
            <a:ext cx="911860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2413" algn="just" defTabSz="914400" rtl="0" eaLnBrk="0" fontAlgn="base" latinLnBrk="0" hangingPunct="0">
              <a:lnSpc>
                <a:spcPct val="100000"/>
              </a:lnSpc>
              <a:spcBef>
                <a:spcPct val="0"/>
              </a:spcBef>
              <a:spcAft>
                <a:spcPct val="0"/>
              </a:spcAft>
              <a:buClrTx/>
              <a:buSzTx/>
              <a:buFontTx/>
              <a:buNone/>
              <a:tabLst/>
            </a:pPr>
            <a:r>
              <a:rPr lang="tr-TR" altLang="tr-TR" b="1" dirty="0" smtClean="0">
                <a:solidFill>
                  <a:schemeClr val="tx2"/>
                </a:solidFill>
                <a:latin typeface="Times New Roman" panose="02020603050405020304" pitchFamily="18" charset="0"/>
                <a:cs typeface="Times New Roman" panose="02020603050405020304" pitchFamily="18" charset="0"/>
              </a:rPr>
              <a:t>1.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Cümledeki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anlamı tamamlayan ve cümlenin dışında kalan ek bilgiler için kullanılır. Yay ayraç içinde bulunan ve yargı bildiren anlatımların sonuna uygun noktalama işareti konur:</a:t>
            </a:r>
            <a:endParaRPr kumimoji="0" lang="tr-TR" altLang="tr-TR" b="0" i="0" u="none" strike="noStrike" cap="none" normalizeH="0" baseline="0" dirty="0" smtClean="0">
              <a:ln>
                <a:noFill/>
              </a:ln>
              <a:solidFill>
                <a:schemeClr val="tx2"/>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Anadolu kentlerini, köylerini (Köy sözünü de çekinerek yazıyorum.) gezsek bile görmek için değil, kendimizi göstermek için geziyoruz.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(Nurullah Ataç)</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2</a:t>
            </a: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Özel veya cins isme ait ek, ayraçtan önce yazılır:</a:t>
            </a:r>
            <a:endParaRPr kumimoji="0" lang="tr-TR" altLang="tr-TR" b="0" i="0" u="none" strike="noStrike" cap="none" normalizeH="0" baseline="0" dirty="0" smtClean="0">
              <a:ln>
                <a:noFill/>
              </a:ln>
              <a:solidFill>
                <a:schemeClr val="tx2"/>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Yunus Emre’nin (1240?-1320)...</a:t>
            </a:r>
            <a:endParaRPr kumimoji="0" lang="tr-TR" altLang="tr-TR" b="0" i="0" u="none" strike="noStrike" cap="none" normalizeH="0" baseline="0" dirty="0" smtClean="0">
              <a:ln>
                <a:noFill/>
              </a:ln>
              <a:solidFill>
                <a:schemeClr val="tx2"/>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İmek fiilinin (ek fiil) geniş zamanı şahıs ekleriyle çekilir.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3</a:t>
            </a: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Tiyatro eserlerinde ve senaryolarda konuşanın hareketlerini, durumunu açıkla­mak ve göstermek için kullanılır:</a:t>
            </a:r>
            <a:endParaRPr kumimoji="0" lang="tr-TR" altLang="tr-TR" b="0" i="0" u="none" strike="noStrike" cap="none" normalizeH="0" baseline="0" dirty="0" smtClean="0">
              <a:ln>
                <a:noFill/>
              </a:ln>
              <a:solidFill>
                <a:schemeClr val="tx2"/>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İhtiyar – (Yavaş yavaş Kaymakam'a yaklaşır.) Ne oluyor beyefendi? Allah rızası için bana da anlatın...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(Reşat Nuri Güntekin)</a:t>
            </a:r>
            <a:endParaRPr kumimoji="0" lang="tr-TR" altLang="tr-TR" b="0" i="0" u="none" strike="noStrike" cap="none" normalizeH="0" baseline="0" dirty="0" smtClean="0">
              <a:ln>
                <a:noFill/>
              </a:ln>
              <a:solidFill>
                <a:schemeClr val="tx2"/>
              </a:solidFill>
              <a:effectLst/>
            </a:endParaRPr>
          </a:p>
        </p:txBody>
      </p:sp>
    </p:spTree>
    <p:extLst>
      <p:ext uri="{BB962C8B-B14F-4D97-AF65-F5344CB8AC3E}">
        <p14:creationId xmlns:p14="http://schemas.microsoft.com/office/powerpoint/2010/main" val="3595740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72852" y="541562"/>
            <a:ext cx="9474200" cy="1062037"/>
          </a:xfrm>
        </p:spPr>
        <p:txBody>
          <a:bodyPr/>
          <a:lstStyle/>
          <a:p>
            <a:r>
              <a:rPr lang="tr-TR" b="1" dirty="0">
                <a:solidFill>
                  <a:srgbClr val="585858"/>
                </a:solidFill>
                <a:latin typeface="times new roman" panose="02020603050405020304" pitchFamily="18" charset="0"/>
              </a:rPr>
              <a:t>Yay Ayraç ( )</a:t>
            </a:r>
            <a:endParaRPr lang="tr-TR" dirty="0"/>
          </a:p>
        </p:txBody>
      </p:sp>
      <p:sp>
        <p:nvSpPr>
          <p:cNvPr id="6" name="Rectangle 2"/>
          <p:cNvSpPr>
            <a:spLocks noChangeArrowheads="1"/>
          </p:cNvSpPr>
          <p:nvPr/>
        </p:nvSpPr>
        <p:spPr bwMode="auto">
          <a:xfrm>
            <a:off x="1313642" y="1716413"/>
            <a:ext cx="9328955" cy="2950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24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2413" algn="just" defTabSz="914400" rtl="0" eaLnBrk="0" fontAlgn="base" latinLnBrk="0" hangingPunct="0">
              <a:lnSpc>
                <a:spcPct val="15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4. 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Alıntıların aktarıldığı eseri, yazarı veya künye bilgilerini göstermek için kullanılır:</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5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Cihanın tarihi, vatanı uğrunda senin kadar uğraşan, kanını döken bir millet daha gösteremez. Senin kadar kimse kendi vatanına sahip ol­maya hak kazanmamıştır. Bu vatan ya senindir ya kimsenin.</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(Ahmet Hikmet Müftüoğlu)</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5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Eşin var, aşiyanın var, baharın var ki beklerdin</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5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Kıyametler koparmak neydi ey bülbül, nedir derdin</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(Mehmet Akif Ersoy)</a:t>
            </a: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50000"/>
              </a:lnSpc>
              <a:spcBef>
                <a:spcPct val="0"/>
              </a:spcBef>
              <a:spcAft>
                <a:spcPct val="0"/>
              </a:spcAft>
              <a:buClrTx/>
              <a:buSzTx/>
              <a:buFontTx/>
              <a:buNone/>
              <a:tabLst/>
            </a:pP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Bir isim kökü, gerektiğinde çeşitli eklerle fiil kökü durumuna getirilebilir</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(Zülfikar 1991: 45).</a:t>
            </a:r>
            <a:endParaRPr kumimoji="0" lang="tr-TR" altLang="tr-TR" b="0" i="0" u="none" strike="noStrike" cap="none" normalizeH="0" baseline="0" dirty="0" smtClean="0">
              <a:ln>
                <a:noFill/>
              </a:ln>
              <a:solidFill>
                <a:schemeClr val="tx2"/>
              </a:solidFill>
              <a:effectLst/>
            </a:endParaRPr>
          </a:p>
        </p:txBody>
      </p:sp>
    </p:spTree>
    <p:extLst>
      <p:ext uri="{BB962C8B-B14F-4D97-AF65-F5344CB8AC3E}">
        <p14:creationId xmlns:p14="http://schemas.microsoft.com/office/powerpoint/2010/main" val="14855699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37246" y="387016"/>
            <a:ext cx="9474200" cy="1062037"/>
          </a:xfrm>
        </p:spPr>
        <p:txBody>
          <a:bodyPr/>
          <a:lstStyle/>
          <a:p>
            <a:r>
              <a:rPr lang="tr-TR" b="1" dirty="0">
                <a:solidFill>
                  <a:srgbClr val="585858"/>
                </a:solidFill>
                <a:latin typeface="times new roman" panose="02020603050405020304" pitchFamily="18" charset="0"/>
              </a:rPr>
              <a:t>Yay Ayraç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Rectangle 1"/>
          <p:cNvSpPr>
            <a:spLocks noChangeArrowheads="1"/>
          </p:cNvSpPr>
          <p:nvPr/>
        </p:nvSpPr>
        <p:spPr bwMode="auto">
          <a:xfrm>
            <a:off x="1416674" y="1551629"/>
            <a:ext cx="9215907"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5.</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Alıntılarda, alınmayan kelime veya bölümle­rin yerine konulan üç nokta, yay ayraç içine alınabilir.</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6. 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Bir söze alay, kinaye veya küçümseme anlamı kazandırmak için kullanılan ünlem işareti yay ayraç içine alınır: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Adam, akıllı (!) olduğunu söylüyor.</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7.</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Bir bilginin şüpheyle karşılandığını veya kesin olmadığını gös­termek için kullanılan soru işareti yay ayraç içine alınır: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1496 (?) yılında doğan Fuzuli...</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8.</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Bir yazının maddelerini gösteren sayı ve harflerden sonra kapama ayracı konur:</a:t>
            </a:r>
            <a:endParaRPr kumimoji="0" lang="tr-TR" altLang="tr-TR" b="0" i="0" u="none" strike="noStrike" cap="none" normalizeH="0" baseline="0" dirty="0" smtClean="0">
              <a:ln>
                <a:noFill/>
              </a:ln>
              <a:solidFill>
                <a:schemeClr val="tx2"/>
              </a:solidFill>
              <a:effectLst/>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I)             1)                   A)           a)</a:t>
            </a:r>
            <a:endParaRPr kumimoji="0" lang="tr-TR" altLang="tr-TR" b="0" i="0" u="none" strike="noStrike" cap="none" normalizeH="0" baseline="0" dirty="0" smtClean="0">
              <a:ln>
                <a:noFill/>
              </a:ln>
              <a:solidFill>
                <a:schemeClr val="tx2"/>
              </a:solidFill>
              <a:effectLst/>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II)           2)                    B)           b)</a:t>
            </a:r>
            <a:endParaRPr kumimoji="0" lang="tr-TR" altLang="tr-TR" b="0" i="0" u="none" strike="noStrike" cap="none" normalizeH="0" baseline="0" dirty="0" smtClean="0">
              <a:ln>
                <a:noFill/>
              </a:ln>
              <a:solidFill>
                <a:schemeClr val="tx2"/>
              </a:solidFill>
              <a:effectLst/>
            </a:endParaRPr>
          </a:p>
        </p:txBody>
      </p:sp>
    </p:spTree>
    <p:extLst>
      <p:ext uri="{BB962C8B-B14F-4D97-AF65-F5344CB8AC3E}">
        <p14:creationId xmlns:p14="http://schemas.microsoft.com/office/powerpoint/2010/main" val="32296642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Köşeli Ayraç ( [ ] )</a:t>
            </a:r>
            <a:endParaRPr lang="tr-TR" dirty="0"/>
          </a:p>
        </p:txBody>
      </p:sp>
      <p:sp>
        <p:nvSpPr>
          <p:cNvPr id="5" name="Dikdörtgen 4"/>
          <p:cNvSpPr/>
          <p:nvPr/>
        </p:nvSpPr>
        <p:spPr>
          <a:xfrm>
            <a:off x="1409700" y="1698883"/>
            <a:ext cx="9347200" cy="3067506"/>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1. </a:t>
            </a:r>
            <a:r>
              <a:rPr lang="tr-TR" b="0" i="0" dirty="0" smtClean="0">
                <a:solidFill>
                  <a:schemeClr val="tx2"/>
                </a:solidFill>
                <a:effectLst/>
                <a:latin typeface="times new roman" panose="02020603050405020304" pitchFamily="18" charset="0"/>
              </a:rPr>
              <a:t>Ayraç içinde ayraç kullanılması gereken durumlarda yay ayraçtan önce köşeli ayraç kullanılır: </a:t>
            </a:r>
            <a:r>
              <a:rPr lang="tr-TR" b="0" i="1" dirty="0" smtClean="0">
                <a:solidFill>
                  <a:schemeClr val="tx2"/>
                </a:solidFill>
                <a:effectLst/>
                <a:latin typeface="times new roman" panose="02020603050405020304" pitchFamily="18" charset="0"/>
              </a:rPr>
              <a:t>Halikarnas Balıkçısı [Cevat Şakir </a:t>
            </a:r>
            <a:r>
              <a:rPr lang="tr-TR" b="0" i="1" dirty="0" err="1" smtClean="0">
                <a:solidFill>
                  <a:schemeClr val="tx2"/>
                </a:solidFill>
                <a:effectLst/>
                <a:latin typeface="times new roman" panose="02020603050405020304" pitchFamily="18" charset="0"/>
              </a:rPr>
              <a:t>Kabaağaçlı</a:t>
            </a:r>
            <a:r>
              <a:rPr lang="tr-TR" b="0" i="1" dirty="0" smtClean="0">
                <a:solidFill>
                  <a:schemeClr val="tx2"/>
                </a:solidFill>
                <a:effectLst/>
                <a:latin typeface="times new roman" panose="02020603050405020304" pitchFamily="18" charset="0"/>
              </a:rPr>
              <a:t> (1886-1973)] en güzel eserlerini Bodrum’da yazmıştır.</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2. </a:t>
            </a:r>
            <a:r>
              <a:rPr lang="tr-TR" b="0" i="0" dirty="0" smtClean="0">
                <a:solidFill>
                  <a:schemeClr val="tx2"/>
                </a:solidFill>
                <a:effectLst/>
                <a:latin typeface="times new roman" panose="02020603050405020304" pitchFamily="18" charset="0"/>
              </a:rPr>
              <a:t>Metin aktarmalarında, çevirilerde, alıntılarda çalışmayı yapanın eklediği sözler için kullanılır: </a:t>
            </a:r>
            <a:r>
              <a:rPr lang="tr-TR" b="0" i="1" dirty="0" smtClean="0">
                <a:solidFill>
                  <a:schemeClr val="tx2"/>
                </a:solidFill>
                <a:effectLst/>
                <a:latin typeface="times new roman" panose="02020603050405020304" pitchFamily="18" charset="0"/>
              </a:rPr>
              <a:t>“Eldem, Osmanlıda en önemli fark[</a:t>
            </a:r>
            <a:r>
              <a:rPr lang="tr-TR" b="0" i="1" dirty="0" err="1" smtClean="0">
                <a:solidFill>
                  <a:schemeClr val="tx2"/>
                </a:solidFill>
                <a:effectLst/>
                <a:latin typeface="times new roman" panose="02020603050405020304" pitchFamily="18" charset="0"/>
              </a:rPr>
              <a:t>ın</a:t>
            </a:r>
            <a:r>
              <a:rPr lang="tr-TR" b="0" i="1" dirty="0" smtClean="0">
                <a:solidFill>
                  <a:schemeClr val="tx2"/>
                </a:solidFill>
                <a:effectLst/>
                <a:latin typeface="times new roman" panose="02020603050405020304" pitchFamily="18" charset="0"/>
              </a:rPr>
              <a:t>], mezar taşının şeklinde ortaya çık[tığını] söyledikten sonra...”</a:t>
            </a:r>
            <a:r>
              <a:rPr lang="tr-TR" b="0" i="0" dirty="0" smtClean="0">
                <a:solidFill>
                  <a:schemeClr val="tx2"/>
                </a:solidFill>
                <a:effectLst/>
                <a:latin typeface="times new roman" panose="02020603050405020304" pitchFamily="18" charset="0"/>
              </a:rPr>
              <a:t> (Hilmi Yavuz)</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3.</a:t>
            </a:r>
            <a:r>
              <a:rPr lang="tr-TR" b="0" i="0" dirty="0" smtClean="0">
                <a:solidFill>
                  <a:schemeClr val="tx2"/>
                </a:solidFill>
                <a:effectLst/>
                <a:latin typeface="times new roman" panose="02020603050405020304" pitchFamily="18" charset="0"/>
              </a:rPr>
              <a:t> Kaynak olarak verilen kitap veya makalelerin künyelerine ilişkin bazı ayrıntıları göstermek için kullanılır: </a:t>
            </a:r>
            <a:r>
              <a:rPr lang="tr-TR" b="0" i="1" dirty="0" smtClean="0">
                <a:solidFill>
                  <a:schemeClr val="tx2"/>
                </a:solidFill>
                <a:effectLst/>
                <a:latin typeface="times new roman" panose="02020603050405020304" pitchFamily="18" charset="0"/>
              </a:rPr>
              <a:t>Reşat Nuri [Güntekin], Çalıkuşu, </a:t>
            </a:r>
            <a:r>
              <a:rPr lang="tr-TR" b="0" i="1" dirty="0" err="1" smtClean="0">
                <a:solidFill>
                  <a:schemeClr val="tx2"/>
                </a:solidFill>
                <a:effectLst/>
                <a:latin typeface="times new roman" panose="02020603050405020304" pitchFamily="18" charset="0"/>
              </a:rPr>
              <a:t>Dersaadet</a:t>
            </a:r>
            <a:r>
              <a:rPr lang="tr-TR" b="0" i="1" dirty="0" smtClean="0">
                <a:solidFill>
                  <a:schemeClr val="tx2"/>
                </a:solidFill>
                <a:effectLst/>
                <a:latin typeface="times new roman" panose="02020603050405020304" pitchFamily="18" charset="0"/>
              </a:rPr>
              <a:t>, 1922. </a:t>
            </a:r>
            <a:r>
              <a:rPr lang="tr-TR" b="0" i="0" dirty="0" smtClean="0">
                <a:solidFill>
                  <a:schemeClr val="tx2"/>
                </a:solidFill>
                <a:effectLst/>
                <a:latin typeface="times new roman" panose="02020603050405020304" pitchFamily="18" charset="0"/>
              </a:rPr>
              <a:t>Server Bedi [Peyami Safa]</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6886058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Kesme İşareti ( ’ )</a:t>
            </a:r>
            <a:endParaRPr lang="tr-TR" dirty="0"/>
          </a:p>
        </p:txBody>
      </p:sp>
      <p:sp>
        <p:nvSpPr>
          <p:cNvPr id="5" name="Dikdörtgen 4"/>
          <p:cNvSpPr/>
          <p:nvPr/>
        </p:nvSpPr>
        <p:spPr>
          <a:xfrm>
            <a:off x="1282700" y="1601763"/>
            <a:ext cx="9055100" cy="3366563"/>
          </a:xfrm>
          <a:prstGeom prst="rect">
            <a:avLst/>
          </a:prstGeom>
        </p:spPr>
        <p:txBody>
          <a:bodyPr wrap="square">
            <a:spAutoFit/>
          </a:bodyPr>
          <a:lstStyle/>
          <a:p>
            <a:pPr>
              <a:lnSpc>
                <a:spcPct val="150000"/>
              </a:lnSpc>
            </a:pPr>
            <a:r>
              <a:rPr lang="tr-TR" b="1" i="0" dirty="0" smtClean="0">
                <a:solidFill>
                  <a:schemeClr val="tx2"/>
                </a:solidFill>
                <a:effectLst/>
                <a:latin typeface="Times New Roman" panose="02020603050405020304" pitchFamily="18" charset="0"/>
                <a:cs typeface="Times New Roman" panose="02020603050405020304" pitchFamily="18" charset="0"/>
              </a:rPr>
              <a:t>1.</a:t>
            </a:r>
            <a:r>
              <a:rPr lang="tr-TR" b="0" i="0" dirty="0" smtClean="0">
                <a:solidFill>
                  <a:schemeClr val="tx2"/>
                </a:solidFill>
                <a:effectLst/>
                <a:latin typeface="Times New Roman" panose="02020603050405020304" pitchFamily="18" charset="0"/>
                <a:cs typeface="Times New Roman" panose="02020603050405020304" pitchFamily="18" charset="0"/>
              </a:rPr>
              <a:t> Özel adlara getirilen iyelik, durum ve bildirme ekleri kesme işaretiyle ayrılır: </a:t>
            </a:r>
            <a:r>
              <a:rPr lang="tr-TR" b="0" i="1" dirty="0" smtClean="0">
                <a:solidFill>
                  <a:schemeClr val="tx2"/>
                </a:solidFill>
                <a:effectLst/>
                <a:latin typeface="Times New Roman" panose="02020603050405020304" pitchFamily="18" charset="0"/>
                <a:cs typeface="Times New Roman" panose="02020603050405020304" pitchFamily="18" charset="0"/>
              </a:rPr>
              <a:t>Kurtuluş Savaşı’nı,</a:t>
            </a:r>
            <a:r>
              <a:rPr lang="tr-TR" b="0" i="0" dirty="0" smtClean="0">
                <a:solidFill>
                  <a:schemeClr val="tx2"/>
                </a:solidFill>
                <a:effectLst/>
                <a:latin typeface="Times New Roman" panose="02020603050405020304" pitchFamily="18" charset="0"/>
                <a:cs typeface="Times New Roman" panose="02020603050405020304" pitchFamily="18" charset="0"/>
              </a:rPr>
              <a:t> </a:t>
            </a:r>
            <a:r>
              <a:rPr lang="tr-TR" b="0" i="1" dirty="0" smtClean="0">
                <a:solidFill>
                  <a:schemeClr val="tx2"/>
                </a:solidFill>
                <a:effectLst/>
                <a:latin typeface="Times New Roman" panose="02020603050405020304" pitchFamily="18" charset="0"/>
                <a:cs typeface="Times New Roman" panose="02020603050405020304" pitchFamily="18" charset="0"/>
              </a:rPr>
              <a:t>Atatürk’üm, Türkiye’mizin, Fatih Sultan Mehmet’e, Muhibbi’nin, Gül Baba’ya, Sultan Ana’nın, Mehmet Emin Yurdakul’dan, Kâzım Karabekir’i, Yunus Emre’yi, Ziya Gökalp’tan, Refik Halit Karay’mış, Ahmet Cevat Emre’dir, Namık Kemal’se, Şinasi’yle, Alman’sınız, Kırgız’ım, Karakeçili’nin, Osmanlı Devleti’ndeki, Cebrail’den, Çanakkale Boğazı’nın, Samanyolu’nda, Sait Halim Paşa Yalısı’ndan, Resmî </a:t>
            </a:r>
            <a:r>
              <a:rPr lang="tr-TR" b="0" i="1" dirty="0" err="1" smtClean="0">
                <a:solidFill>
                  <a:schemeClr val="tx2"/>
                </a:solidFill>
                <a:effectLst/>
                <a:latin typeface="Times New Roman" panose="02020603050405020304" pitchFamily="18" charset="0"/>
                <a:cs typeface="Times New Roman" panose="02020603050405020304" pitchFamily="18" charset="0"/>
              </a:rPr>
              <a:t>Gazete’de</a:t>
            </a:r>
            <a:r>
              <a:rPr lang="tr-TR" b="0" i="1" dirty="0" smtClean="0">
                <a:solidFill>
                  <a:schemeClr val="tx2"/>
                </a:solidFill>
                <a:effectLst/>
                <a:latin typeface="Times New Roman" panose="02020603050405020304" pitchFamily="18" charset="0"/>
                <a:cs typeface="Times New Roman" panose="02020603050405020304" pitchFamily="18" charset="0"/>
              </a:rPr>
              <a:t>, Millî Eğitim Temel Kanunu’na, Telif Hakkı Yayın ve Satış Yönetmeliği’ni, Eski Çağ’ın, Yükselme Dönemi’nin, Cumhuriyet Dönemi Türk Edebiyatı’na</a:t>
            </a:r>
            <a:r>
              <a:rPr lang="tr-TR" b="0" i="0" dirty="0" smtClean="0">
                <a:solidFill>
                  <a:schemeClr val="tx2"/>
                </a:solidFill>
                <a:effectLst/>
                <a:latin typeface="Times New Roman" panose="02020603050405020304" pitchFamily="18" charset="0"/>
                <a:cs typeface="Times New Roman" panose="02020603050405020304" pitchFamily="18" charset="0"/>
              </a:rPr>
              <a:t> vb.</a:t>
            </a:r>
            <a:endParaRPr lang="tr-TR"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1994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Kesme İşareti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365161" y="1707883"/>
            <a:ext cx="9272788" cy="3816429"/>
          </a:xfrm>
          <a:prstGeom prst="rect">
            <a:avLst/>
          </a:prstGeom>
        </p:spPr>
        <p:txBody>
          <a:bodyPr wrap="square">
            <a:spAutoFit/>
          </a:bodyPr>
          <a:lstStyle/>
          <a:p>
            <a:pPr indent="252095" algn="just">
              <a:spcBef>
                <a:spcPts val="400"/>
              </a:spcBef>
            </a:pPr>
            <a:r>
              <a:rPr lang="tr-TR" b="0" i="1" dirty="0" smtClean="0">
                <a:solidFill>
                  <a:schemeClr val="tx2"/>
                </a:solidFill>
                <a:effectLst/>
                <a:latin typeface="times new roman" panose="02020603050405020304" pitchFamily="18" charset="0"/>
              </a:rPr>
              <a:t>“Onun için Batı’da bunlara birer fonksiyon buluyorlar.” </a:t>
            </a:r>
            <a:r>
              <a:rPr lang="tr-TR" b="0" i="0" dirty="0" smtClean="0">
                <a:solidFill>
                  <a:schemeClr val="tx2"/>
                </a:solidFill>
                <a:effectLst/>
                <a:latin typeface="times new roman" panose="02020603050405020304" pitchFamily="18" charset="0"/>
              </a:rPr>
              <a:t>(Burhan Felek)</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 1919 senesi Mayıs’ının 19’uncu günü Samsun’a çıktım.</a:t>
            </a:r>
            <a:r>
              <a:rPr lang="tr-TR" b="0" i="0" dirty="0" smtClean="0">
                <a:solidFill>
                  <a:schemeClr val="tx2"/>
                </a:solidFill>
                <a:effectLst/>
                <a:latin typeface="times new roman" panose="02020603050405020304" pitchFamily="18" charset="0"/>
              </a:rPr>
              <a:t> (Atatürk</a:t>
            </a:r>
            <a:r>
              <a:rPr lang="tr-TR" b="0" i="0" dirty="0" smtClean="0">
                <a:solidFill>
                  <a:schemeClr val="tx2"/>
                </a:solidFill>
                <a:effectLst/>
                <a:latin typeface="times new roman" panose="02020603050405020304" pitchFamily="18" charset="0"/>
              </a:rPr>
              <a:t>)</a:t>
            </a:r>
          </a:p>
          <a:p>
            <a:pPr>
              <a:spcBef>
                <a:spcPts val="400"/>
              </a:spcBef>
            </a:pPr>
            <a:endParaRPr lang="tr-TR" sz="800"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Yer bildiren özel isimlerde kısaltmalı söyleyiş söz konusu olduğu zaman ekten önce kesme işareti kullanılır: </a:t>
            </a:r>
            <a:r>
              <a:rPr lang="tr-TR" b="0" i="1" dirty="0" smtClean="0">
                <a:solidFill>
                  <a:schemeClr val="tx2"/>
                </a:solidFill>
                <a:effectLst/>
                <a:latin typeface="times new roman" panose="02020603050405020304" pitchFamily="18" charset="0"/>
              </a:rPr>
              <a:t>Hisar’dan, Boğaz’dan</a:t>
            </a:r>
            <a:r>
              <a:rPr lang="tr-TR" b="0" i="0" dirty="0" smtClean="0">
                <a:solidFill>
                  <a:schemeClr val="tx2"/>
                </a:solidFill>
                <a:effectLst/>
                <a:latin typeface="times new roman" panose="02020603050405020304" pitchFamily="18" charset="0"/>
              </a:rPr>
              <a:t> vb</a:t>
            </a:r>
            <a:r>
              <a:rPr lang="tr-TR" b="0" i="0" dirty="0" smtClean="0">
                <a:solidFill>
                  <a:schemeClr val="tx2"/>
                </a:solidFill>
                <a:effectLst/>
                <a:latin typeface="times new roman" panose="02020603050405020304" pitchFamily="18" charset="0"/>
              </a:rPr>
              <a:t>.</a:t>
            </a:r>
          </a:p>
          <a:p>
            <a:pPr>
              <a:spcBef>
                <a:spcPts val="400"/>
              </a:spcBef>
            </a:pPr>
            <a:endParaRPr lang="tr-TR" sz="800"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Belli bir kanun, tüzük, yönetmelik kastedildiğinde büyük harfle yazılan kanun, tüzük, yönetmelik sözlerinin ek alması durumunda kesme işareti kullanılır: </a:t>
            </a:r>
            <a:r>
              <a:rPr lang="tr-TR" b="0" i="1" dirty="0" smtClean="0">
                <a:solidFill>
                  <a:schemeClr val="tx2"/>
                </a:solidFill>
                <a:effectLst/>
                <a:latin typeface="times new roman" panose="02020603050405020304" pitchFamily="18" charset="0"/>
              </a:rPr>
              <a:t>Bu Kanun’un 17. maddesinin c bendi... Yukarıda adı geçen Yönetmelik’in 2’nci maddesine göre...</a:t>
            </a:r>
            <a:r>
              <a:rPr lang="tr-TR" b="0" i="0" dirty="0" smtClean="0">
                <a:solidFill>
                  <a:schemeClr val="tx2"/>
                </a:solidFill>
                <a:effectLst/>
                <a:latin typeface="times new roman" panose="02020603050405020304" pitchFamily="18" charset="0"/>
              </a:rPr>
              <a:t> vb</a:t>
            </a:r>
            <a:r>
              <a:rPr lang="tr-TR" b="0" i="0" dirty="0" smtClean="0">
                <a:solidFill>
                  <a:schemeClr val="tx2"/>
                </a:solidFill>
                <a:effectLst/>
                <a:latin typeface="times new roman" panose="02020603050405020304" pitchFamily="18" charset="0"/>
              </a:rPr>
              <a:t>.</a:t>
            </a:r>
          </a:p>
          <a:p>
            <a:pPr>
              <a:spcBef>
                <a:spcPts val="400"/>
              </a:spcBef>
            </a:pPr>
            <a:endParaRPr lang="tr-TR" sz="800"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Özel adlar için yay ayraç içinde bir açıklama yapıldığında kesme işareti yay ayraçtan önce kullanılır: </a:t>
            </a:r>
            <a:r>
              <a:rPr lang="tr-TR" b="0" i="1" dirty="0" smtClean="0">
                <a:solidFill>
                  <a:schemeClr val="tx2"/>
                </a:solidFill>
                <a:effectLst/>
                <a:latin typeface="times new roman" panose="02020603050405020304" pitchFamily="18" charset="0"/>
              </a:rPr>
              <a:t>Yunus Emre’nin (1240?-1320), Yakup Kadri’nin (Karaosmanoğlu)</a:t>
            </a:r>
            <a:r>
              <a:rPr lang="tr-TR" b="0" i="0" dirty="0" smtClean="0">
                <a:solidFill>
                  <a:schemeClr val="tx2"/>
                </a:solidFill>
                <a:effectLst/>
                <a:latin typeface="times new roman" panose="02020603050405020304" pitchFamily="18" charset="0"/>
              </a:rPr>
              <a:t> vb</a:t>
            </a:r>
            <a:r>
              <a:rPr lang="tr-TR" b="0" i="0" dirty="0" smtClean="0">
                <a:solidFill>
                  <a:schemeClr val="tx2"/>
                </a:solidFill>
                <a:effectLst/>
                <a:latin typeface="times new roman" panose="02020603050405020304" pitchFamily="18" charset="0"/>
              </a:rPr>
              <a:t>.</a:t>
            </a:r>
          </a:p>
          <a:p>
            <a:pPr>
              <a:spcBef>
                <a:spcPts val="400"/>
              </a:spcBef>
            </a:pPr>
            <a:endParaRPr lang="tr-TR" sz="800"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Ek getirildiğinde Avrupa Birliği kesme işareti ile kullanılır: </a:t>
            </a:r>
            <a:r>
              <a:rPr lang="tr-TR" b="0" i="1" dirty="0" smtClean="0">
                <a:solidFill>
                  <a:schemeClr val="tx2"/>
                </a:solidFill>
                <a:effectLst/>
                <a:latin typeface="times new roman" panose="02020603050405020304" pitchFamily="18" charset="0"/>
              </a:rPr>
              <a:t>Avrupa Birliği’ne üye ülkeler...</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3827939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Kesme İşareti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Rectangle 1"/>
          <p:cNvSpPr>
            <a:spLocks noChangeArrowheads="1"/>
          </p:cNvSpPr>
          <p:nvPr/>
        </p:nvSpPr>
        <p:spPr bwMode="auto">
          <a:xfrm>
            <a:off x="1282700" y="1470594"/>
            <a:ext cx="9964420"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24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UYARI:</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Sonunda 3. teklik kişi iyelik eki olan özel ada, bu ek dışında başka bir iyelik eki getirildiğinde kesme işareti konmaz: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Boğaz Köprümüzün güzelliği, Amik Ovamızın bitki örtüsü, </a:t>
            </a:r>
            <a:r>
              <a:rPr kumimoji="0" lang="tr-TR" altLang="tr-TR" b="0" i="1" u="none" strike="noStrike" cap="none" normalizeH="0" baseline="0" dirty="0" err="1" smtClean="0">
                <a:ln>
                  <a:noFill/>
                </a:ln>
                <a:solidFill>
                  <a:schemeClr val="tx2"/>
                </a:solidFill>
                <a:effectLst/>
                <a:latin typeface="Times New Roman" panose="02020603050405020304" pitchFamily="18" charset="0"/>
                <a:cs typeface="Times New Roman" panose="02020603050405020304" pitchFamily="18" charset="0"/>
              </a:rPr>
              <a:t>Kuşadamızdaki</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liman</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vb.</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UYARI:</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Kurum, kuruluş, kurul, birleşim, oturum ve iş yeri adlarına gelen ekler kesmeyle ayrılmaz: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Türkiye Büyük Millet Meclisine, Türk Dil Kurumundan, Türkiye Petrolleri Anonim Ortaklığına, Türk Dili ve Edebiyatı Bölümü Başkanlığının; Bakanlar Kurulunun, Danışma Kurulundan, Yürütme Kuruluna; Türkiye Büyük Millet Meclisinin 112’nci Birleşiminin 2’nci Oturumunda; Mavi Köşe Bakkaliyesinden</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vb.</a:t>
            </a:r>
            <a:endParaRPr kumimoji="0" lang="tr-TR" altLang="tr-TR" b="0" i="0" u="none" strike="noStrike" cap="none" normalizeH="0" baseline="0" dirty="0" smtClean="0">
              <a:ln>
                <a:noFill/>
              </a:ln>
              <a:solidFill>
                <a:schemeClr val="tx2"/>
              </a:solidFill>
              <a:effectLst/>
            </a:endParaRPr>
          </a:p>
        </p:txBody>
      </p:sp>
    </p:spTree>
    <p:extLst>
      <p:ext uri="{BB962C8B-B14F-4D97-AF65-F5344CB8AC3E}">
        <p14:creationId xmlns:p14="http://schemas.microsoft.com/office/powerpoint/2010/main" val="20797744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88762" y="335500"/>
            <a:ext cx="9474200" cy="1062037"/>
          </a:xfrm>
        </p:spPr>
        <p:txBody>
          <a:bodyPr/>
          <a:lstStyle/>
          <a:p>
            <a:r>
              <a:rPr lang="tr-TR" b="1" dirty="0">
                <a:solidFill>
                  <a:srgbClr val="585858"/>
                </a:solidFill>
                <a:latin typeface="times new roman" panose="02020603050405020304" pitchFamily="18" charset="0"/>
              </a:rPr>
              <a:t>Kesme İşareti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533838" y="1828889"/>
            <a:ext cx="8524562" cy="2410916"/>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UYARI: </a:t>
            </a:r>
            <a:r>
              <a:rPr lang="tr-TR" b="0" i="1" dirty="0" smtClean="0">
                <a:solidFill>
                  <a:schemeClr val="tx2"/>
                </a:solidFill>
                <a:effectLst/>
                <a:latin typeface="times new roman" panose="02020603050405020304" pitchFamily="18" charset="0"/>
              </a:rPr>
              <a:t>Başbakanlık, Rektörlük </a:t>
            </a:r>
            <a:r>
              <a:rPr lang="tr-TR" b="0" i="0" dirty="0" smtClean="0">
                <a:solidFill>
                  <a:schemeClr val="tx2"/>
                </a:solidFill>
                <a:effectLst/>
                <a:latin typeface="times new roman" panose="02020603050405020304" pitchFamily="18" charset="0"/>
              </a:rPr>
              <a:t>vb. sözler ünlüyle başlayan bir ek geldiğinde </a:t>
            </a:r>
            <a:r>
              <a:rPr lang="tr-TR" b="0" i="1" dirty="0" smtClean="0">
                <a:solidFill>
                  <a:schemeClr val="tx2"/>
                </a:solidFill>
                <a:effectLst/>
                <a:latin typeface="times new roman" panose="02020603050405020304" pitchFamily="18" charset="0"/>
              </a:rPr>
              <a:t>Başbakanlığa, Rektörlüğe </a:t>
            </a:r>
            <a:r>
              <a:rPr lang="tr-TR" b="0" i="0" dirty="0" smtClean="0">
                <a:solidFill>
                  <a:schemeClr val="tx2"/>
                </a:solidFill>
                <a:effectLst/>
                <a:latin typeface="times new roman" panose="02020603050405020304" pitchFamily="18" charset="0"/>
              </a:rPr>
              <a:t>vb. biçimlerde yazılır.</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a:t>
            </a:r>
            <a:r>
              <a:rPr lang="tr-TR" b="0" i="0" dirty="0" smtClean="0">
                <a:solidFill>
                  <a:schemeClr val="tx2"/>
                </a:solidFill>
                <a:effectLst/>
                <a:latin typeface="times new roman" panose="02020603050405020304" pitchFamily="18" charset="0"/>
              </a:rPr>
              <a:t> Özel adlara getirilen yapım ekleri, çokluk eki ve bunlardan sonra gelen diğer ekler kesmeyle ayrılmaz:</a:t>
            </a:r>
            <a:r>
              <a:rPr lang="tr-TR" b="0" i="1" dirty="0" smtClean="0">
                <a:solidFill>
                  <a:schemeClr val="tx2"/>
                </a:solidFill>
                <a:effectLst/>
                <a:latin typeface="times new roman" panose="02020603050405020304" pitchFamily="18" charset="0"/>
              </a:rPr>
              <a:t> Türklük, Türkleşmek, Türkçü, Türkçülük, Türkçe, Müslümanlık, Hristiyanlık, Avrupalı, Avrupalılaşmak, Aydınlı, Konyalı, Bursalı, Ahmetler, Mehmetler, Yakup Kadriler, Türklerin, Türklüğün, Türkleşmekte, Türkçenin, Müslümanlıkta, Hollandalıdan, Hristiyanlıktan, Atatürkçülüğün</a:t>
            </a:r>
            <a:r>
              <a:rPr lang="tr-TR" b="0" i="0" dirty="0" smtClean="0">
                <a:solidFill>
                  <a:schemeClr val="tx2"/>
                </a:solidFill>
                <a:effectLst/>
                <a:latin typeface="times new roman" panose="02020603050405020304" pitchFamily="18" charset="0"/>
              </a:rPr>
              <a:t> vb.</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191110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i="0" dirty="0" smtClean="0">
                <a:solidFill>
                  <a:srgbClr val="585858"/>
                </a:solidFill>
                <a:effectLst/>
                <a:latin typeface="times new roman" panose="02020603050405020304" pitchFamily="18" charset="0"/>
              </a:rPr>
              <a:t>Nokta ( . )</a:t>
            </a:r>
            <a:endParaRPr lang="tr-TR" dirty="0"/>
          </a:p>
        </p:txBody>
      </p:sp>
      <p:sp>
        <p:nvSpPr>
          <p:cNvPr id="3" name="Alt Başlık 2"/>
          <p:cNvSpPr>
            <a:spLocks noGrp="1"/>
          </p:cNvSpPr>
          <p:nvPr>
            <p:ph type="subTitle" idx="1"/>
          </p:nvPr>
        </p:nvSpPr>
        <p:spPr>
          <a:xfrm>
            <a:off x="1282700" y="1636332"/>
            <a:ext cx="9474200" cy="4533900"/>
          </a:xfrm>
        </p:spPr>
        <p:txBody>
          <a:bodyPr>
            <a:normAutofit fontScale="92500"/>
          </a:bodyPr>
          <a:lstStyle/>
          <a:p>
            <a:pPr algn="l"/>
            <a:r>
              <a:rPr lang="tr-TR" dirty="0" smtClean="0">
                <a:latin typeface="Times New Roman" panose="02020603050405020304" pitchFamily="18" charset="0"/>
                <a:cs typeface="Times New Roman" panose="02020603050405020304" pitchFamily="18" charset="0"/>
              </a:rPr>
              <a:t>1. Cümlenin sonuna konur: Türk Dil Kurumu, 1932 yılında kurul­muştur.</a:t>
            </a:r>
          </a:p>
          <a:p>
            <a:pPr algn="l"/>
            <a:r>
              <a:rPr lang="tr-TR" dirty="0" smtClean="0">
                <a:latin typeface="Times New Roman" panose="02020603050405020304" pitchFamily="18" charset="0"/>
                <a:cs typeface="Times New Roman" panose="02020603050405020304" pitchFamily="18" charset="0"/>
              </a:rPr>
              <a:t>Saatler geçtikçe yollara daha mahzun bir ıssızlık çöküyordu. (Reşat Nuri Güntekin)</a:t>
            </a:r>
          </a:p>
          <a:p>
            <a:pPr algn="l"/>
            <a:endParaRPr lang="tr-TR" dirty="0" smtClean="0">
              <a:latin typeface="Times New Roman" panose="02020603050405020304" pitchFamily="18" charset="0"/>
              <a:cs typeface="Times New Roman" panose="02020603050405020304" pitchFamily="18" charset="0"/>
            </a:endParaRPr>
          </a:p>
          <a:p>
            <a:pPr algn="l"/>
            <a:r>
              <a:rPr lang="tr-TR" dirty="0" smtClean="0">
                <a:latin typeface="Times New Roman" panose="02020603050405020304" pitchFamily="18" charset="0"/>
                <a:cs typeface="Times New Roman" panose="02020603050405020304" pitchFamily="18" charset="0"/>
              </a:rPr>
              <a:t>2. Bazı kısaltmaların sonuna konur: Alb. (albay), Dr. (doktor), Yrd. Doç. (yardımcı doçent), Prof. (profesör), Cad. (cadde), Sok. (sokak), s. (sayfa), sf. (sıfat), vb. (ve başkası, ve benzeri, ve benzerleri, ve bunun gibi), Alm. (Almanca), Ar. (Arapça), İng. (İngilizce) vb.</a:t>
            </a:r>
          </a:p>
          <a:p>
            <a:pPr algn="l"/>
            <a:endParaRPr lang="tr-TR" dirty="0" smtClean="0">
              <a:latin typeface="Times New Roman" panose="02020603050405020304" pitchFamily="18" charset="0"/>
              <a:cs typeface="Times New Roman" panose="02020603050405020304" pitchFamily="18" charset="0"/>
            </a:endParaRPr>
          </a:p>
          <a:p>
            <a:pPr algn="l"/>
            <a:r>
              <a:rPr lang="tr-TR" dirty="0" smtClean="0">
                <a:latin typeface="Times New Roman" panose="02020603050405020304" pitchFamily="18" charset="0"/>
                <a:cs typeface="Times New Roman" panose="02020603050405020304" pitchFamily="18" charset="0"/>
              </a:rPr>
              <a:t>3. Sayılardan sonra sıra bildirmek için konur: 3. (üçüncü), 15. (on beşinci); II. Mehmet, XIV. Louis, XV. yüzyıl; 2. Cadde, 20. Sokak, 4. Levent vb.</a:t>
            </a:r>
          </a:p>
          <a:p>
            <a:pPr algn="l"/>
            <a:endParaRPr lang="tr-TR" dirty="0" smtClean="0">
              <a:latin typeface="Times New Roman" panose="02020603050405020304" pitchFamily="18" charset="0"/>
              <a:cs typeface="Times New Roman" panose="02020603050405020304" pitchFamily="18" charset="0"/>
            </a:endParaRPr>
          </a:p>
          <a:p>
            <a:pPr algn="l"/>
            <a:r>
              <a:rPr lang="tr-TR" dirty="0" smtClean="0">
                <a:latin typeface="Times New Roman" panose="02020603050405020304" pitchFamily="18" charset="0"/>
                <a:cs typeface="Times New Roman" panose="02020603050405020304" pitchFamily="18" charset="0"/>
              </a:rPr>
              <a:t>4. Arka arkaya sıralandıkları için virgülle veya çizgiyle ayrılan rakamlardan yalnızca sonuncu rakamdan sonra nokta konur: 3, 4 ve 7. maddeler; XII – XIV. yüzyıllar arasında vb.</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19077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Kesme İşareti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236372" y="1853627"/>
            <a:ext cx="8409904" cy="2133918"/>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UYARI:</a:t>
            </a:r>
            <a:r>
              <a:rPr lang="tr-TR" b="0" i="0" dirty="0" smtClean="0">
                <a:solidFill>
                  <a:schemeClr val="tx2"/>
                </a:solidFill>
                <a:effectLst/>
                <a:latin typeface="times new roman" panose="02020603050405020304" pitchFamily="18" charset="0"/>
              </a:rPr>
              <a:t> Sonunda </a:t>
            </a:r>
            <a:r>
              <a:rPr lang="tr-TR" b="0" i="1" dirty="0" smtClean="0">
                <a:solidFill>
                  <a:schemeClr val="tx2"/>
                </a:solidFill>
                <a:effectLst/>
                <a:latin typeface="times new roman" panose="02020603050405020304" pitchFamily="18" charset="0"/>
              </a:rPr>
              <a:t>p, ç, t, k</a:t>
            </a:r>
            <a:r>
              <a:rPr lang="tr-TR" b="0" i="0" dirty="0" smtClean="0">
                <a:solidFill>
                  <a:schemeClr val="tx2"/>
                </a:solidFill>
                <a:effectLst/>
                <a:latin typeface="times new roman" panose="02020603050405020304" pitchFamily="18" charset="0"/>
              </a:rPr>
              <a:t> ünsüzlerinden biri bulunan </a:t>
            </a:r>
            <a:r>
              <a:rPr lang="tr-TR" b="0" i="1" dirty="0" smtClean="0">
                <a:solidFill>
                  <a:schemeClr val="tx2"/>
                </a:solidFill>
                <a:effectLst/>
                <a:latin typeface="times new roman" panose="02020603050405020304" pitchFamily="18" charset="0"/>
              </a:rPr>
              <a:t>Ahmet, Çelik, Halit, Şahap; Bosna-Hersek; Kerkük, Sinop, Tokat, Zonguldak </a:t>
            </a:r>
            <a:r>
              <a:rPr lang="tr-TR" b="0" i="0" dirty="0" smtClean="0">
                <a:solidFill>
                  <a:schemeClr val="tx2"/>
                </a:solidFill>
                <a:effectLst/>
                <a:latin typeface="times new roman" panose="02020603050405020304" pitchFamily="18" charset="0"/>
              </a:rPr>
              <a:t>gibi özel adlara ünlüyle başlayan ek getirildiğinde kesme işaretine rağmen </a:t>
            </a:r>
            <a:r>
              <a:rPr lang="tr-TR" b="0" i="1" dirty="0" err="1" smtClean="0">
                <a:solidFill>
                  <a:schemeClr val="tx2"/>
                </a:solidFill>
                <a:effectLst/>
                <a:latin typeface="times new roman" panose="02020603050405020304" pitchFamily="18" charset="0"/>
              </a:rPr>
              <a:t>Ahmedi</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Halidi</a:t>
            </a:r>
            <a:r>
              <a:rPr lang="tr-TR" b="0" i="1" dirty="0" smtClean="0">
                <a:solidFill>
                  <a:schemeClr val="tx2"/>
                </a:solidFill>
                <a:effectLst/>
                <a:latin typeface="times new roman" panose="02020603050405020304" pitchFamily="18" charset="0"/>
              </a:rPr>
              <a:t>, Şahabı; Bosna-</a:t>
            </a:r>
            <a:r>
              <a:rPr lang="tr-TR" b="0" i="1" dirty="0" err="1" smtClean="0">
                <a:solidFill>
                  <a:schemeClr val="tx2"/>
                </a:solidFill>
                <a:effectLst/>
                <a:latin typeface="times new roman" panose="02020603050405020304" pitchFamily="18" charset="0"/>
              </a:rPr>
              <a:t>Herseği</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Kerküğü</a:t>
            </a:r>
            <a:r>
              <a:rPr lang="tr-TR" b="0" i="1" dirty="0" smtClean="0">
                <a:solidFill>
                  <a:schemeClr val="tx2"/>
                </a:solidFill>
                <a:effectLst/>
                <a:latin typeface="times new roman" panose="02020603050405020304" pitchFamily="18" charset="0"/>
              </a:rPr>
              <a:t>, </a:t>
            </a:r>
            <a:r>
              <a:rPr lang="tr-TR" b="0" i="1" dirty="0" err="1" smtClean="0">
                <a:solidFill>
                  <a:schemeClr val="tx2"/>
                </a:solidFill>
                <a:effectLst/>
                <a:latin typeface="times new roman" panose="02020603050405020304" pitchFamily="18" charset="0"/>
              </a:rPr>
              <a:t>Sinobu</a:t>
            </a:r>
            <a:r>
              <a:rPr lang="tr-TR" b="0" i="1" dirty="0" smtClean="0">
                <a:solidFill>
                  <a:schemeClr val="tx2"/>
                </a:solidFill>
                <a:effectLst/>
                <a:latin typeface="times new roman" panose="02020603050405020304" pitchFamily="18" charset="0"/>
              </a:rPr>
              <a:t>, Tokadı, </a:t>
            </a:r>
            <a:r>
              <a:rPr lang="tr-TR" b="0" i="1" dirty="0" err="1" smtClean="0">
                <a:solidFill>
                  <a:schemeClr val="tx2"/>
                </a:solidFill>
                <a:effectLst/>
                <a:latin typeface="times new roman" panose="02020603050405020304" pitchFamily="18" charset="0"/>
              </a:rPr>
              <a:t>Zonguldağı</a:t>
            </a:r>
            <a:r>
              <a:rPr lang="tr-TR" b="0" i="1" dirty="0" smtClean="0">
                <a:solidFill>
                  <a:schemeClr val="tx2"/>
                </a:solidFill>
                <a:effectLst/>
                <a:latin typeface="times new roman" panose="02020603050405020304" pitchFamily="18" charset="0"/>
              </a:rPr>
              <a:t> </a:t>
            </a:r>
            <a:r>
              <a:rPr lang="tr-TR" b="0" i="0" dirty="0" smtClean="0">
                <a:solidFill>
                  <a:schemeClr val="tx2"/>
                </a:solidFill>
                <a:effectLst/>
                <a:latin typeface="times new roman" panose="02020603050405020304" pitchFamily="18" charset="0"/>
              </a:rPr>
              <a:t>biçiminde </a:t>
            </a:r>
            <a:r>
              <a:rPr lang="tr-TR" b="0" i="0" dirty="0" smtClean="0">
                <a:solidFill>
                  <a:schemeClr val="tx2"/>
                </a:solidFill>
                <a:effectLst/>
                <a:latin typeface="times new roman" panose="02020603050405020304" pitchFamily="18" charset="0"/>
              </a:rPr>
              <a:t>son ses yumuşatılarak söylenir.</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UYARI:</a:t>
            </a:r>
            <a:r>
              <a:rPr lang="tr-TR" b="0" i="0" dirty="0" smtClean="0">
                <a:solidFill>
                  <a:schemeClr val="tx2"/>
                </a:solidFill>
                <a:effectLst/>
                <a:latin typeface="times new roman" panose="02020603050405020304" pitchFamily="18" charset="0"/>
              </a:rPr>
              <a:t> Özel adlar yerine kullanılan </a:t>
            </a:r>
            <a:r>
              <a:rPr lang="tr-TR" b="0" i="1" dirty="0" smtClean="0">
                <a:solidFill>
                  <a:schemeClr val="tx2"/>
                </a:solidFill>
                <a:effectLst/>
                <a:latin typeface="times new roman" panose="02020603050405020304" pitchFamily="18" charset="0"/>
              </a:rPr>
              <a:t>“o”</a:t>
            </a:r>
            <a:r>
              <a:rPr lang="tr-TR" b="0" i="0" dirty="0" smtClean="0">
                <a:solidFill>
                  <a:schemeClr val="tx2"/>
                </a:solidFill>
                <a:effectLst/>
                <a:latin typeface="times new roman" panose="02020603050405020304" pitchFamily="18" charset="0"/>
              </a:rPr>
              <a:t> zamiri cümle içinde büyük harfle yazılmaz ve kendisinden sonra gelen ekler kesme işaretiyle ayrıl­maz.</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0588282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Kesme İşareti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Rectangle 1"/>
          <p:cNvSpPr>
            <a:spLocks noChangeArrowheads="1"/>
          </p:cNvSpPr>
          <p:nvPr/>
        </p:nvSpPr>
        <p:spPr bwMode="auto">
          <a:xfrm>
            <a:off x="1210614" y="1651940"/>
            <a:ext cx="9203385"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24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2.</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Kişi adlarından sonra gelen saygı ve unvan sözlerine getirilen ekleri ayırmak için konur: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Nihat Bey’e, Ayşe Hanım’dan, Mahmut Efendi’ye, Enver Paşa’ya; Türk Dil Kurumu Başkanı’na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vb.</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3.</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Kısaltmalara getirilen ekleri ayırmak için konur: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TBMM’nin, TDK’nin, BM’de, ABD’de, TV’ye</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vb.</a:t>
            </a:r>
          </a:p>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smtClean="0">
              <a:ln>
                <a:noFill/>
              </a:ln>
              <a:solidFill>
                <a:schemeClr val="tx2"/>
              </a:solidFill>
              <a:effectLst/>
            </a:endParaRPr>
          </a:p>
          <a:p>
            <a:pPr marL="0" marR="0" lvl="0" indent="252413" algn="just" defTabSz="914400" rtl="0" eaLnBrk="0" fontAlgn="base" latinLnBrk="0" hangingPunct="0">
              <a:lnSpc>
                <a:spcPct val="100000"/>
              </a:lnSpc>
              <a:spcBef>
                <a:spcPct val="0"/>
              </a:spcBef>
              <a:spcAft>
                <a:spcPct val="0"/>
              </a:spcAft>
              <a:buClrTx/>
              <a:buSzTx/>
              <a:buFontTx/>
              <a:buNone/>
              <a:tabLst/>
            </a:pPr>
            <a:r>
              <a:rPr kumimoji="0" lang="tr-TR" altLang="tr-TR" b="1"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4. </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Sayılara getirilen ekleri ayırmak için konur: </a:t>
            </a:r>
            <a:r>
              <a:rPr kumimoji="0" lang="tr-TR" altLang="tr-TR" b="0" i="1"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1985’te, 8’inci madde, 2’nci kat; 7,65’lik, 9,65’lik, 657’yle</a:t>
            </a:r>
            <a:r>
              <a:rPr kumimoji="0" lang="tr-TR" altLang="tr-TR"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vb.</a:t>
            </a:r>
            <a:endParaRPr kumimoji="0" lang="tr-TR" altLang="tr-TR" b="0" i="0" u="none" strike="noStrike" cap="none" normalizeH="0" baseline="0" dirty="0" smtClean="0">
              <a:ln>
                <a:noFill/>
              </a:ln>
              <a:solidFill>
                <a:schemeClr val="tx2"/>
              </a:solidFill>
              <a:effectLst/>
            </a:endParaRPr>
          </a:p>
        </p:txBody>
      </p:sp>
    </p:spTree>
    <p:extLst>
      <p:ext uri="{BB962C8B-B14F-4D97-AF65-F5344CB8AC3E}">
        <p14:creationId xmlns:p14="http://schemas.microsoft.com/office/powerpoint/2010/main" val="16356066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Kesme İşareti ( ’ )</a:t>
            </a:r>
            <a:endParaRPr lang="tr-TR" dirty="0"/>
          </a:p>
        </p:txBody>
      </p:sp>
      <p:sp>
        <p:nvSpPr>
          <p:cNvPr id="3" name="Alt Başlık 2"/>
          <p:cNvSpPr>
            <a:spLocks noGrp="1"/>
          </p:cNvSpPr>
          <p:nvPr>
            <p:ph type="subTitle" idx="1"/>
          </p:nvPr>
        </p:nvSpPr>
        <p:spPr>
          <a:xfrm>
            <a:off x="1256943" y="1456028"/>
            <a:ext cx="9474200" cy="4533900"/>
          </a:xfrm>
        </p:spPr>
        <p:txBody>
          <a:bodyPr/>
          <a:lstStyle/>
          <a:p>
            <a:pPr algn="l"/>
            <a:r>
              <a:rPr lang="tr-TR" dirty="0"/>
              <a:t>	</a:t>
            </a:r>
          </a:p>
        </p:txBody>
      </p:sp>
      <p:sp>
        <p:nvSpPr>
          <p:cNvPr id="4" name="Dikdörtgen 3"/>
          <p:cNvSpPr/>
          <p:nvPr/>
        </p:nvSpPr>
        <p:spPr>
          <a:xfrm>
            <a:off x="1365161" y="1617013"/>
            <a:ext cx="9169757" cy="4811574"/>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5.</a:t>
            </a:r>
            <a:r>
              <a:rPr lang="tr-TR" b="0" i="0" dirty="0" smtClean="0">
                <a:solidFill>
                  <a:schemeClr val="tx2"/>
                </a:solidFill>
                <a:effectLst/>
                <a:latin typeface="times new roman" panose="02020603050405020304" pitchFamily="18" charset="0"/>
              </a:rPr>
              <a:t> Belirli bir tarih bildiren ay ve gün adlarına gelen ekleri ayırmak için konur:</a:t>
            </a:r>
            <a:r>
              <a:rPr lang="tr-TR" b="0" i="1" dirty="0" smtClean="0">
                <a:solidFill>
                  <a:schemeClr val="tx2"/>
                </a:solidFill>
                <a:effectLst/>
                <a:latin typeface="times new roman" panose="02020603050405020304" pitchFamily="18" charset="0"/>
              </a:rPr>
              <a:t> Başvurular 17 Aralık’a kadar sürecektir. Yabancı Sözlere Karşılıklar Kılavuzu’nun veri tabanının Genel </a:t>
            </a:r>
            <a:r>
              <a:rPr lang="tr-TR" b="0" i="1" dirty="0" err="1" smtClean="0">
                <a:solidFill>
                  <a:schemeClr val="tx2"/>
                </a:solidFill>
                <a:effectLst/>
                <a:latin typeface="times new roman" panose="02020603050405020304" pitchFamily="18" charset="0"/>
              </a:rPr>
              <a:t>Ağ’da</a:t>
            </a:r>
            <a:r>
              <a:rPr lang="tr-TR" b="0" i="1" dirty="0" smtClean="0">
                <a:solidFill>
                  <a:schemeClr val="tx2"/>
                </a:solidFill>
                <a:effectLst/>
                <a:latin typeface="times new roman" panose="02020603050405020304" pitchFamily="18" charset="0"/>
              </a:rPr>
              <a:t> hizmete sunulduğu gün olan 12 Temmuz 2010 Pazartesi’nin TDK için önemi büyüktür.</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6. </a:t>
            </a:r>
            <a:r>
              <a:rPr lang="tr-TR" b="0" i="0" dirty="0" smtClean="0">
                <a:solidFill>
                  <a:schemeClr val="tx2"/>
                </a:solidFill>
                <a:effectLst/>
                <a:latin typeface="times new roman" panose="02020603050405020304" pitchFamily="18" charset="0"/>
              </a:rPr>
              <a:t>Seslerin ölçü ve söyleyiş gereği düştüğünü göstermek için kullanılır:</a:t>
            </a:r>
            <a:endParaRPr lang="tr-TR" b="0" i="0" dirty="0" smtClean="0">
              <a:solidFill>
                <a:schemeClr val="tx2"/>
              </a:solidFill>
              <a:effectLst/>
              <a:latin typeface="arial" panose="020B0604020202020204" pitchFamily="34" charset="0"/>
            </a:endParaRPr>
          </a:p>
          <a:p>
            <a:pPr>
              <a:spcBef>
                <a:spcPts val="400"/>
              </a:spcBef>
            </a:pPr>
            <a:r>
              <a:rPr lang="tr-TR" b="0" i="1" dirty="0" smtClean="0">
                <a:solidFill>
                  <a:schemeClr val="tx2"/>
                </a:solidFill>
                <a:effectLst/>
                <a:latin typeface="times new roman" panose="02020603050405020304" pitchFamily="18" charset="0"/>
              </a:rPr>
              <a:t>      Bir ok attım karlı dağın ardına</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Düştü </a:t>
            </a:r>
            <a:r>
              <a:rPr lang="tr-TR" b="0" i="1" dirty="0" err="1" smtClean="0">
                <a:solidFill>
                  <a:schemeClr val="tx2"/>
                </a:solidFill>
                <a:effectLst/>
                <a:latin typeface="times new roman" panose="02020603050405020304" pitchFamily="18" charset="0"/>
              </a:rPr>
              <a:t>m’ola</a:t>
            </a:r>
            <a:r>
              <a:rPr lang="tr-TR" b="0" i="1" dirty="0" smtClean="0">
                <a:solidFill>
                  <a:schemeClr val="tx2"/>
                </a:solidFill>
                <a:effectLst/>
                <a:latin typeface="times new roman" panose="02020603050405020304" pitchFamily="18" charset="0"/>
              </a:rPr>
              <a:t> sevdiğimin yurduna</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İl yanmazken ben yanarım derdine</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Engel aramızı açtı </a:t>
            </a:r>
            <a:r>
              <a:rPr lang="tr-TR" b="0" i="1" dirty="0" err="1" smtClean="0">
                <a:solidFill>
                  <a:schemeClr val="tx2"/>
                </a:solidFill>
                <a:effectLst/>
                <a:latin typeface="times new roman" panose="02020603050405020304" pitchFamily="18" charset="0"/>
              </a:rPr>
              <a:t>n’eyleyim</a:t>
            </a:r>
            <a:r>
              <a:rPr lang="tr-TR" b="0" i="1" dirty="0" smtClean="0">
                <a:solidFill>
                  <a:schemeClr val="tx2"/>
                </a:solidFill>
                <a:effectLst/>
                <a:latin typeface="times new roman" panose="02020603050405020304" pitchFamily="18" charset="0"/>
              </a:rPr>
              <a:t> </a:t>
            </a:r>
            <a:r>
              <a:rPr lang="tr-TR" b="0" i="0" dirty="0" smtClean="0">
                <a:solidFill>
                  <a:schemeClr val="tx2"/>
                </a:solidFill>
                <a:effectLst/>
                <a:latin typeface="times new roman" panose="02020603050405020304" pitchFamily="18" charset="0"/>
              </a:rPr>
              <a:t>(Karacaoğlan)</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Şems’in gözlerine bir şüphe çöreklendi: “Dostum ne’n var? Her şey yolunda mı?”</a:t>
            </a:r>
            <a:r>
              <a:rPr lang="tr-TR" b="0" i="0" dirty="0" smtClean="0">
                <a:solidFill>
                  <a:schemeClr val="tx2"/>
                </a:solidFill>
                <a:effectLst/>
                <a:latin typeface="times new roman" panose="02020603050405020304" pitchFamily="18" charset="0"/>
              </a:rPr>
              <a:t> (Elif Şafak)</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Güzelliğin on </a:t>
            </a:r>
            <a:r>
              <a:rPr lang="tr-TR" b="0" i="1" dirty="0" err="1" smtClean="0">
                <a:solidFill>
                  <a:schemeClr val="tx2"/>
                </a:solidFill>
                <a:effectLst/>
                <a:latin typeface="times new roman" panose="02020603050405020304" pitchFamily="18" charset="0"/>
              </a:rPr>
              <a:t>par’etmez</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Bu bendeki aşk olmasa</a:t>
            </a:r>
            <a:r>
              <a:rPr lang="tr-TR" b="0" i="0" dirty="0" smtClean="0">
                <a:solidFill>
                  <a:schemeClr val="tx2"/>
                </a:solidFill>
                <a:effectLst/>
                <a:latin typeface="times new roman" panose="02020603050405020304" pitchFamily="18" charset="0"/>
              </a:rPr>
              <a:t> (Âşık Veysel)</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7. </a:t>
            </a:r>
            <a:r>
              <a:rPr lang="tr-TR" b="0" i="0" dirty="0" smtClean="0">
                <a:solidFill>
                  <a:schemeClr val="tx2"/>
                </a:solidFill>
                <a:effectLst/>
                <a:latin typeface="times new roman" panose="02020603050405020304" pitchFamily="18" charset="0"/>
              </a:rPr>
              <a:t>Bir ek veya harften sonra gelen ekleri ayırmak için konur:</a:t>
            </a:r>
            <a:r>
              <a:rPr lang="tr-TR" b="0" i="1" dirty="0" smtClean="0">
                <a:solidFill>
                  <a:schemeClr val="tx2"/>
                </a:solidFill>
                <a:effectLst/>
                <a:latin typeface="times new roman" panose="02020603050405020304" pitchFamily="18" charset="0"/>
              </a:rPr>
              <a:t> a’dan z’ye kadar, Türkçede -</a:t>
            </a:r>
            <a:r>
              <a:rPr lang="tr-TR" b="0" i="1" dirty="0" err="1" smtClean="0">
                <a:solidFill>
                  <a:schemeClr val="tx2"/>
                </a:solidFill>
                <a:effectLst/>
                <a:latin typeface="times new roman" panose="02020603050405020304" pitchFamily="18" charset="0"/>
              </a:rPr>
              <a:t>lık’la</a:t>
            </a:r>
            <a:r>
              <a:rPr lang="tr-TR" b="0" i="1" dirty="0" smtClean="0">
                <a:solidFill>
                  <a:schemeClr val="tx2"/>
                </a:solidFill>
                <a:effectLst/>
                <a:latin typeface="times new roman" panose="02020603050405020304" pitchFamily="18" charset="0"/>
              </a:rPr>
              <a:t> yapılmış sözler.</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8003364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454677" y="2679455"/>
            <a:ext cx="9474200" cy="1062037"/>
          </a:xfrm>
        </p:spPr>
        <p:txBody>
          <a:bodyPr/>
          <a:lstStyle/>
          <a:p>
            <a:r>
              <a:rPr lang="tr-TR" dirty="0"/>
              <a:t>Kaynak Türk Dil Kurumu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Tree>
    <p:extLst>
      <p:ext uri="{BB962C8B-B14F-4D97-AF65-F5344CB8AC3E}">
        <p14:creationId xmlns:p14="http://schemas.microsoft.com/office/powerpoint/2010/main" val="1172638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30430" y="515804"/>
            <a:ext cx="9474200" cy="1062037"/>
          </a:xfrm>
        </p:spPr>
        <p:txBody>
          <a:bodyPr/>
          <a:lstStyle/>
          <a:p>
            <a:r>
              <a:rPr lang="tr-TR" b="1" dirty="0">
                <a:solidFill>
                  <a:srgbClr val="585858"/>
                </a:solidFill>
                <a:latin typeface="times new roman" panose="02020603050405020304" pitchFamily="18" charset="0"/>
              </a:rPr>
              <a:t>Nokta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282700" y="2197100"/>
            <a:ext cx="8940800" cy="2513509"/>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cs typeface="Times New Roman" panose="02020603050405020304" pitchFamily="18" charset="0"/>
              </a:rPr>
              <a:t>7. </a:t>
            </a:r>
            <a:r>
              <a:rPr lang="tr-TR" b="0" i="0" dirty="0" smtClean="0">
                <a:solidFill>
                  <a:schemeClr val="tx2"/>
                </a:solidFill>
                <a:effectLst/>
                <a:latin typeface="Times New Roman" panose="02020603050405020304" pitchFamily="18" charset="0"/>
                <a:cs typeface="Times New Roman" panose="02020603050405020304" pitchFamily="18" charset="0"/>
              </a:rPr>
              <a:t>Saat ve dakika gösteren sayıları birbirinden ayırmak için konur: </a:t>
            </a:r>
            <a:r>
              <a:rPr lang="tr-TR" b="0" i="1" dirty="0" smtClean="0">
                <a:solidFill>
                  <a:schemeClr val="tx2"/>
                </a:solidFill>
                <a:effectLst/>
                <a:latin typeface="Times New Roman" panose="02020603050405020304" pitchFamily="18" charset="0"/>
                <a:cs typeface="Times New Roman" panose="02020603050405020304" pitchFamily="18" charset="0"/>
              </a:rPr>
              <a:t>Tren 09.15’te kalktı. Toplantı 13.00’te başladı.</a:t>
            </a:r>
            <a:endParaRPr lang="tr-TR" b="0" i="0" dirty="0" smtClean="0">
              <a:solidFill>
                <a:schemeClr val="tx2"/>
              </a:solidFill>
              <a:effectLst/>
              <a:latin typeface="Times New Roman" panose="02020603050405020304" pitchFamily="18" charset="0"/>
              <a:cs typeface="Times New Roman" panose="02020603050405020304" pitchFamily="18" charset="0"/>
            </a:endParaRPr>
          </a:p>
          <a:p>
            <a:pPr indent="252095" algn="just">
              <a:spcBef>
                <a:spcPts val="400"/>
              </a:spcBef>
            </a:pPr>
            <a:r>
              <a:rPr lang="tr-TR" b="0" i="1" dirty="0" smtClean="0">
                <a:solidFill>
                  <a:schemeClr val="tx2"/>
                </a:solidFill>
                <a:effectLst/>
                <a:latin typeface="Times New Roman" panose="02020603050405020304" pitchFamily="18" charset="0"/>
                <a:cs typeface="Times New Roman" panose="02020603050405020304" pitchFamily="18" charset="0"/>
              </a:rPr>
              <a:t>Tören 17.30’da, hükûmet daireleri kapandıktan yarım saat sonra başlayacaktır. </a:t>
            </a:r>
            <a:r>
              <a:rPr lang="tr-TR" b="0" i="0" dirty="0" smtClean="0">
                <a:solidFill>
                  <a:schemeClr val="tx2"/>
                </a:solidFill>
                <a:effectLst/>
                <a:latin typeface="Times New Roman" panose="02020603050405020304" pitchFamily="18" charset="0"/>
                <a:cs typeface="Times New Roman" panose="02020603050405020304" pitchFamily="18" charset="0"/>
              </a:rPr>
              <a:t>(Tarık Buğra)</a:t>
            </a:r>
          </a:p>
          <a:p>
            <a:pPr indent="252095" algn="just">
              <a:spcBef>
                <a:spcPts val="400"/>
              </a:spcBef>
            </a:pPr>
            <a:endParaRPr lang="tr-TR" b="0" i="0" dirty="0" smtClean="0">
              <a:solidFill>
                <a:schemeClr val="tx2"/>
              </a:solidFill>
              <a:effectLst/>
              <a:latin typeface="Times New Roman" panose="02020603050405020304" pitchFamily="18" charset="0"/>
              <a:cs typeface="Times New Roman" panose="02020603050405020304" pitchFamily="18" charset="0"/>
            </a:endParaRPr>
          </a:p>
          <a:p>
            <a:pPr indent="252095" algn="just">
              <a:spcBef>
                <a:spcPts val="400"/>
              </a:spcBef>
            </a:pPr>
            <a:r>
              <a:rPr lang="tr-TR" b="1" i="0" dirty="0" smtClean="0">
                <a:solidFill>
                  <a:schemeClr val="tx2"/>
                </a:solidFill>
                <a:effectLst/>
                <a:latin typeface="Times New Roman" panose="02020603050405020304" pitchFamily="18" charset="0"/>
                <a:cs typeface="Times New Roman" panose="02020603050405020304" pitchFamily="18" charset="0"/>
              </a:rPr>
              <a:t>8. </a:t>
            </a:r>
            <a:r>
              <a:rPr lang="tr-TR" b="0" i="0" dirty="0" smtClean="0">
                <a:solidFill>
                  <a:schemeClr val="tx2"/>
                </a:solidFill>
                <a:effectLst/>
                <a:latin typeface="Times New Roman" panose="02020603050405020304" pitchFamily="18" charset="0"/>
                <a:cs typeface="Times New Roman" panose="02020603050405020304" pitchFamily="18" charset="0"/>
              </a:rPr>
              <a:t>Kitap, dergi vb.nin künyelerinin sonuna konur:</a:t>
            </a:r>
          </a:p>
          <a:p>
            <a:pPr indent="252095" algn="just">
              <a:spcBef>
                <a:spcPts val="400"/>
              </a:spcBef>
            </a:pPr>
            <a:r>
              <a:rPr lang="tr-TR" b="0" i="0" dirty="0" smtClean="0">
                <a:solidFill>
                  <a:schemeClr val="tx2"/>
                </a:solidFill>
                <a:effectLst/>
                <a:latin typeface="Times New Roman" panose="02020603050405020304" pitchFamily="18" charset="0"/>
                <a:cs typeface="Times New Roman" panose="02020603050405020304" pitchFamily="18" charset="0"/>
              </a:rPr>
              <a:t>Agâh Sırrı Levend,</a:t>
            </a:r>
            <a:r>
              <a:rPr lang="tr-TR" b="0" i="1" dirty="0" smtClean="0">
                <a:solidFill>
                  <a:schemeClr val="tx2"/>
                </a:solidFill>
                <a:effectLst/>
                <a:latin typeface="Times New Roman" panose="02020603050405020304" pitchFamily="18" charset="0"/>
                <a:cs typeface="Times New Roman" panose="02020603050405020304" pitchFamily="18" charset="0"/>
              </a:rPr>
              <a:t> Türk Dilinde Gelişme ve Sadeleşme Evreleri, </a:t>
            </a:r>
            <a:r>
              <a:rPr lang="tr-TR" b="0" i="0" dirty="0" smtClean="0">
                <a:solidFill>
                  <a:schemeClr val="tx2"/>
                </a:solidFill>
                <a:effectLst/>
                <a:latin typeface="Times New Roman" panose="02020603050405020304" pitchFamily="18" charset="0"/>
                <a:cs typeface="Times New Roman" panose="02020603050405020304" pitchFamily="18" charset="0"/>
              </a:rPr>
              <a:t>TDK Yayınları, Ankara, 1960.</a:t>
            </a:r>
            <a:endParaRPr lang="tr-TR" b="0" i="0" dirty="0">
              <a:solidFill>
                <a:schemeClr val="tx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9634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82700" y="296863"/>
            <a:ext cx="9474200" cy="1062037"/>
          </a:xfrm>
        </p:spPr>
        <p:txBody>
          <a:bodyPr/>
          <a:lstStyle/>
          <a:p>
            <a:r>
              <a:rPr lang="tr-TR" b="1" dirty="0">
                <a:solidFill>
                  <a:srgbClr val="585858"/>
                </a:solidFill>
                <a:latin typeface="times new roman" panose="02020603050405020304" pitchFamily="18" charset="0"/>
              </a:rPr>
              <a:t>Nokta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4" name="Dikdörtgen 3"/>
          <p:cNvSpPr/>
          <p:nvPr/>
        </p:nvSpPr>
        <p:spPr>
          <a:xfrm>
            <a:off x="1460500" y="1947572"/>
            <a:ext cx="8432800" cy="1959511"/>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9. </a:t>
            </a:r>
            <a:r>
              <a:rPr lang="tr-TR" b="0" i="0" dirty="0" smtClean="0">
                <a:solidFill>
                  <a:schemeClr val="tx2"/>
                </a:solidFill>
                <a:effectLst/>
                <a:latin typeface="times new roman" panose="02020603050405020304" pitchFamily="18" charset="0"/>
              </a:rPr>
              <a:t>Dört ve dörtten çok rakamlı sayılar sondan sayılmak üzere üçlü gruplara ayrılarak yazılır ve araya nokta konur:</a:t>
            </a:r>
            <a:r>
              <a:rPr lang="tr-TR" b="0" i="1" dirty="0" smtClean="0">
                <a:solidFill>
                  <a:schemeClr val="tx2"/>
                </a:solidFill>
                <a:effectLst/>
                <a:latin typeface="times new roman" panose="02020603050405020304" pitchFamily="18" charset="0"/>
              </a:rPr>
              <a:t> 1.000, 326.197, 49.750.812 </a:t>
            </a:r>
            <a:r>
              <a:rPr lang="tr-TR" b="0" i="0" dirty="0" smtClean="0">
                <a:solidFill>
                  <a:schemeClr val="tx2"/>
                </a:solidFill>
                <a:effectLst/>
                <a:latin typeface="times new roman" panose="02020603050405020304" pitchFamily="18" charset="0"/>
              </a:rPr>
              <a:t>vb.</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10.</a:t>
            </a:r>
            <a:r>
              <a:rPr lang="tr-TR" b="0" i="0" dirty="0" smtClean="0">
                <a:solidFill>
                  <a:schemeClr val="tx2"/>
                </a:solidFill>
                <a:effectLst/>
                <a:latin typeface="times new roman" panose="02020603050405020304" pitchFamily="18" charset="0"/>
              </a:rPr>
              <a:t> Genel Ağ adreslerinde kullanılır: </a:t>
            </a:r>
            <a:r>
              <a:rPr lang="tr-TR" b="0" i="1" u="none" strike="noStrike" dirty="0" smtClean="0">
                <a:solidFill>
                  <a:schemeClr val="tx2"/>
                </a:solidFill>
                <a:effectLst/>
                <a:latin typeface="times new roman" panose="02020603050405020304" pitchFamily="18" charset="0"/>
                <a:hlinkClick r:id="rId2"/>
              </a:rPr>
              <a:t>http://tdk.org.tr</a:t>
            </a:r>
            <a:endParaRPr lang="tr-TR" b="0" i="1" u="none" strike="noStrike" dirty="0" smtClean="0">
              <a:solidFill>
                <a:schemeClr val="tx2"/>
              </a:solidFill>
              <a:effectLst/>
              <a:latin typeface="times new roman" panose="02020603050405020304" pitchFamily="18" charset="0"/>
            </a:endParaRP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11.</a:t>
            </a:r>
            <a:r>
              <a:rPr lang="tr-TR" b="0" i="0" dirty="0" smtClean="0">
                <a:solidFill>
                  <a:schemeClr val="tx2"/>
                </a:solidFill>
                <a:effectLst/>
                <a:latin typeface="times new roman" panose="02020603050405020304" pitchFamily="18" charset="0"/>
              </a:rPr>
              <a:t> Matematikte çarpma işareti yerine kullanılır:</a:t>
            </a:r>
            <a:r>
              <a:rPr lang="tr-TR" b="0" i="1" dirty="0" smtClean="0">
                <a:solidFill>
                  <a:schemeClr val="tx2"/>
                </a:solidFill>
                <a:effectLst/>
                <a:latin typeface="times new roman" panose="02020603050405020304" pitchFamily="18" charset="0"/>
              </a:rPr>
              <a:t> 4.5=20, 12.6=72 </a:t>
            </a:r>
            <a:r>
              <a:rPr lang="tr-TR" b="0" i="0" dirty="0" smtClean="0">
                <a:solidFill>
                  <a:schemeClr val="tx2"/>
                </a:solidFill>
                <a:effectLst/>
                <a:latin typeface="times new roman" panose="02020603050405020304" pitchFamily="18" charset="0"/>
              </a:rPr>
              <a:t>vb.</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1106867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99534" y="605956"/>
            <a:ext cx="9474200" cy="1062037"/>
          </a:xfrm>
        </p:spPr>
        <p:txBody>
          <a:bodyPr/>
          <a:lstStyle/>
          <a:p>
            <a:r>
              <a:rPr lang="tr-TR" b="1" i="0" dirty="0" smtClean="0">
                <a:solidFill>
                  <a:srgbClr val="585858"/>
                </a:solidFill>
                <a:effectLst/>
                <a:latin typeface="times new roman" panose="02020603050405020304" pitchFamily="18" charset="0"/>
              </a:rPr>
              <a:t>Virgül ( , )</a:t>
            </a:r>
            <a:endParaRPr lang="tr-TR" dirty="0"/>
          </a:p>
        </p:txBody>
      </p:sp>
      <p:sp>
        <p:nvSpPr>
          <p:cNvPr id="5" name="Dikdörtgen 4"/>
          <p:cNvSpPr/>
          <p:nvPr/>
        </p:nvSpPr>
        <p:spPr>
          <a:xfrm>
            <a:off x="880772" y="2222499"/>
            <a:ext cx="9911724" cy="2564805"/>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1. </a:t>
            </a:r>
            <a:r>
              <a:rPr lang="tr-TR" b="0" i="0" dirty="0" smtClean="0">
                <a:solidFill>
                  <a:schemeClr val="tx2"/>
                </a:solidFill>
                <a:effectLst/>
                <a:latin typeface="times new roman" panose="02020603050405020304" pitchFamily="18" charset="0"/>
              </a:rPr>
              <a:t>Birbiri ardınca sıralanan eş görevli kelime ve kelime gruplarının arasına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Fırtınadan, soğuktan, karanlıktan ve biraz da korkudan sonra bu sı­cak, aydınlık ve sevimli odanın havasında erir gibi oldum. </a:t>
            </a:r>
            <a:r>
              <a:rPr lang="tr-TR" b="0" i="0" dirty="0" smtClean="0">
                <a:solidFill>
                  <a:schemeClr val="tx2"/>
                </a:solidFill>
                <a:effectLst/>
                <a:latin typeface="times new roman" panose="02020603050405020304" pitchFamily="18" charset="0"/>
              </a:rPr>
              <a:t>(Halide Edip Adıvar)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Sessiz dereler, solgun ağaçlar, sarı güller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Dillenmiş ağızlarda tutuk dilli gönüller </a:t>
            </a:r>
            <a:r>
              <a:rPr lang="tr-TR" b="0" i="0" dirty="0" smtClean="0">
                <a:solidFill>
                  <a:schemeClr val="tx2"/>
                </a:solidFill>
                <a:effectLst/>
                <a:latin typeface="times new roman" panose="02020603050405020304" pitchFamily="18" charset="0"/>
              </a:rPr>
              <a:t>(Faruk Nafiz Çamlıbel)</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Zindana atılan mahkûmlar gibi titreşerek, haykırarak geri geri kaçmaya uğraşıyorduk</a:t>
            </a:r>
            <a:r>
              <a:rPr lang="tr-TR" b="0" i="0" dirty="0" smtClean="0">
                <a:solidFill>
                  <a:schemeClr val="tx2"/>
                </a:solidFill>
                <a:effectLst/>
                <a:latin typeface="times new roman" panose="02020603050405020304" pitchFamily="18" charset="0"/>
              </a:rPr>
              <a:t>. (Hüseyin Rahmi Gürpınar)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Köyde kim çaresiz kalırsa, kimin işi bozulursa İstanbul yolunu tutar. </a:t>
            </a:r>
            <a:r>
              <a:rPr lang="tr-TR" b="0" i="0" dirty="0" smtClean="0">
                <a:solidFill>
                  <a:schemeClr val="tx2"/>
                </a:solidFill>
                <a:effectLst/>
                <a:latin typeface="times new roman" panose="02020603050405020304" pitchFamily="18" charset="0"/>
              </a:rPr>
              <a:t>(Ömer Seyfettin)</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2033703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95579" y="670350"/>
            <a:ext cx="9474200" cy="1062037"/>
          </a:xfrm>
        </p:spPr>
        <p:txBody>
          <a:bodyPr/>
          <a:lstStyle/>
          <a:p>
            <a:r>
              <a:rPr lang="tr-TR" b="1" dirty="0">
                <a:solidFill>
                  <a:srgbClr val="585858"/>
                </a:solidFill>
                <a:latin typeface="times new roman" panose="02020603050405020304" pitchFamily="18" charset="0"/>
              </a:rPr>
              <a:t>Virgül ( , )</a:t>
            </a:r>
            <a:endParaRPr lang="tr-TR" dirty="0"/>
          </a:p>
        </p:txBody>
      </p:sp>
      <p:sp>
        <p:nvSpPr>
          <p:cNvPr id="3" name="Alt Başlık 2"/>
          <p:cNvSpPr>
            <a:spLocks noGrp="1"/>
          </p:cNvSpPr>
          <p:nvPr>
            <p:ph type="subTitle" idx="1"/>
          </p:nvPr>
        </p:nvSpPr>
        <p:spPr>
          <a:xfrm>
            <a:off x="1282700" y="1778000"/>
            <a:ext cx="9474200" cy="4533900"/>
          </a:xfrm>
        </p:spPr>
        <p:txBody>
          <a:bodyPr/>
          <a:lstStyle/>
          <a:p>
            <a:pPr algn="l"/>
            <a:r>
              <a:rPr lang="tr-TR" dirty="0"/>
              <a:t>	</a:t>
            </a:r>
          </a:p>
        </p:txBody>
      </p:sp>
      <p:sp>
        <p:nvSpPr>
          <p:cNvPr id="5" name="Dikdörtgen 4"/>
          <p:cNvSpPr/>
          <p:nvPr/>
        </p:nvSpPr>
        <p:spPr>
          <a:xfrm>
            <a:off x="1208466" y="1720717"/>
            <a:ext cx="9390846" cy="4103688"/>
          </a:xfrm>
          <a:prstGeom prst="rect">
            <a:avLst/>
          </a:prstGeom>
        </p:spPr>
        <p:txBody>
          <a:bodyPr wrap="square">
            <a:spAutoFit/>
          </a:bodyPr>
          <a:lstStyle/>
          <a:p>
            <a:pPr indent="252095" algn="just">
              <a:spcBef>
                <a:spcPts val="400"/>
              </a:spcBef>
            </a:pPr>
            <a:r>
              <a:rPr lang="tr-TR" b="1" i="0" dirty="0" smtClean="0">
                <a:solidFill>
                  <a:schemeClr val="tx2"/>
                </a:solidFill>
                <a:effectLst/>
                <a:latin typeface="times new roman" panose="02020603050405020304" pitchFamily="18" charset="0"/>
              </a:rPr>
              <a:t>2. </a:t>
            </a:r>
            <a:r>
              <a:rPr lang="tr-TR" b="0" i="0" dirty="0" smtClean="0">
                <a:solidFill>
                  <a:schemeClr val="tx2"/>
                </a:solidFill>
                <a:effectLst/>
                <a:latin typeface="times new roman" panose="02020603050405020304" pitchFamily="18" charset="0"/>
              </a:rPr>
              <a:t>Sıralı cümleleri birbirinden ayırmak için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Umduk, bekledik, düşündük.</a:t>
            </a:r>
            <a:r>
              <a:rPr lang="tr-TR" b="0" i="0" dirty="0" smtClean="0">
                <a:solidFill>
                  <a:schemeClr val="tx2"/>
                </a:solidFill>
                <a:effectLst/>
                <a:latin typeface="times new roman" panose="02020603050405020304" pitchFamily="18" charset="0"/>
              </a:rPr>
              <a:t> (Yakup Kadri Karaosmanoğlu</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3. </a:t>
            </a:r>
            <a:r>
              <a:rPr lang="tr-TR" b="0" i="0" dirty="0" smtClean="0">
                <a:solidFill>
                  <a:schemeClr val="tx2"/>
                </a:solidFill>
                <a:effectLst/>
                <a:latin typeface="times new roman" panose="02020603050405020304" pitchFamily="18" charset="0"/>
              </a:rPr>
              <a:t>Uzun cümlelerde yüklemden uzak düşmüş olan özneyi belirtmek için konur:</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Saniye Hanımefendi, merdivenlerde oğlunun ayak seslerini duyar duymaz, hasretlisini karşılamaya atılan bir genç kadın gibi koltuğundan fırlamış ve ona kapıyı kendi eliyle açmaya gelmişti. </a:t>
            </a:r>
            <a:r>
              <a:rPr lang="tr-TR" b="0" i="0" dirty="0" smtClean="0">
                <a:solidFill>
                  <a:schemeClr val="tx2"/>
                </a:solidFill>
                <a:effectLst/>
                <a:latin typeface="times new roman" panose="02020603050405020304" pitchFamily="18" charset="0"/>
              </a:rPr>
              <a:t>(Yakup Kadri Karaosmanoğlu</a:t>
            </a:r>
            <a:r>
              <a:rPr lang="tr-TR" b="0" i="0" dirty="0" smtClean="0">
                <a:solidFill>
                  <a:schemeClr val="tx2"/>
                </a:solidFill>
                <a:effectLst/>
                <a:latin typeface="times new roman" panose="02020603050405020304" pitchFamily="18" charset="0"/>
              </a:rPr>
              <a:t>)</a:t>
            </a:r>
          </a:p>
          <a:p>
            <a:pPr indent="252095" algn="just">
              <a:spcBef>
                <a:spcPts val="400"/>
              </a:spcBef>
            </a:pPr>
            <a:endParaRPr lang="tr-TR" b="0" i="0" dirty="0" smtClean="0">
              <a:solidFill>
                <a:schemeClr val="tx2"/>
              </a:solidFill>
              <a:effectLst/>
              <a:latin typeface="arial" panose="020B0604020202020204" pitchFamily="34" charset="0"/>
            </a:endParaRPr>
          </a:p>
          <a:p>
            <a:pPr indent="252095" algn="just">
              <a:spcBef>
                <a:spcPts val="400"/>
              </a:spcBef>
            </a:pPr>
            <a:r>
              <a:rPr lang="tr-TR" b="1" i="0" dirty="0" smtClean="0">
                <a:solidFill>
                  <a:schemeClr val="tx2"/>
                </a:solidFill>
                <a:effectLst/>
                <a:latin typeface="times new roman" panose="02020603050405020304" pitchFamily="18" charset="0"/>
              </a:rPr>
              <a:t>4. </a:t>
            </a:r>
            <a:r>
              <a:rPr lang="tr-TR" b="0" i="0" dirty="0" smtClean="0">
                <a:solidFill>
                  <a:schemeClr val="tx2"/>
                </a:solidFill>
                <a:effectLst/>
                <a:latin typeface="times new roman" panose="02020603050405020304" pitchFamily="18" charset="0"/>
              </a:rPr>
              <a:t>Cümle içinde ara sözleri veya ara cümleleri ayırmak için ara sözlerin veya ara cümlelerin başına ve sonuna konur:</a:t>
            </a:r>
            <a:endParaRPr lang="tr-TR" b="0" i="0" dirty="0" smtClean="0">
              <a:solidFill>
                <a:schemeClr val="tx2"/>
              </a:solidFill>
              <a:effectLst/>
              <a:latin typeface="arial" panose="020B0604020202020204" pitchFamily="34" charset="0"/>
            </a:endParaRPr>
          </a:p>
          <a:p>
            <a:pPr>
              <a:spcBef>
                <a:spcPts val="400"/>
              </a:spcBef>
            </a:pPr>
            <a:r>
              <a:rPr lang="tr-TR" b="0" i="0" dirty="0" smtClean="0">
                <a:solidFill>
                  <a:schemeClr val="tx2"/>
                </a:solidFill>
                <a:effectLst/>
                <a:latin typeface="times new roman" panose="02020603050405020304" pitchFamily="18" charset="0"/>
              </a:rPr>
              <a:t>       </a:t>
            </a:r>
            <a:r>
              <a:rPr lang="tr-TR" b="0" i="1" dirty="0" smtClean="0">
                <a:solidFill>
                  <a:schemeClr val="tx2"/>
                </a:solidFill>
                <a:effectLst/>
                <a:latin typeface="times new roman" panose="02020603050405020304" pitchFamily="18" charset="0"/>
              </a:rPr>
              <a:t>Zemin bu kadar koyu bir kırmızıya dönüşünce, bir an için de olsa, belirginliğini yitiriverdi sivilceleri</a:t>
            </a:r>
            <a:r>
              <a:rPr lang="tr-TR" b="0" i="0" dirty="0" smtClean="0">
                <a:solidFill>
                  <a:schemeClr val="tx2"/>
                </a:solidFill>
                <a:effectLst/>
                <a:latin typeface="times new roman" panose="02020603050405020304" pitchFamily="18" charset="0"/>
              </a:rPr>
              <a:t>. (Elif Şafak)</a:t>
            </a:r>
            <a:endParaRPr lang="tr-TR" b="0" i="0" dirty="0" smtClean="0">
              <a:solidFill>
                <a:schemeClr val="tx2"/>
              </a:solidFill>
              <a:effectLst/>
              <a:latin typeface="arial" panose="020B0604020202020204" pitchFamily="34" charset="0"/>
            </a:endParaRPr>
          </a:p>
          <a:p>
            <a:pPr indent="252095" algn="just">
              <a:spcBef>
                <a:spcPts val="400"/>
              </a:spcBef>
            </a:pPr>
            <a:r>
              <a:rPr lang="tr-TR" b="0" i="1" dirty="0" smtClean="0">
                <a:solidFill>
                  <a:schemeClr val="tx2"/>
                </a:solidFill>
                <a:effectLst/>
                <a:latin typeface="times new roman" panose="02020603050405020304" pitchFamily="18" charset="0"/>
              </a:rPr>
              <a:t>Şimdi, efendiler, müsaade buyurursanız, size bir sual sorayım. </a:t>
            </a:r>
            <a:r>
              <a:rPr lang="tr-TR" b="0" i="0" dirty="0" smtClean="0">
                <a:solidFill>
                  <a:schemeClr val="tx2"/>
                </a:solidFill>
                <a:effectLst/>
                <a:latin typeface="times new roman" panose="02020603050405020304" pitchFamily="18" charset="0"/>
              </a:rPr>
              <a:t>(Atatürk)</a:t>
            </a:r>
            <a:endParaRPr lang="tr-TR" b="0" i="0" dirty="0">
              <a:solidFill>
                <a:schemeClr val="tx2"/>
              </a:solidFill>
              <a:effectLst/>
              <a:latin typeface="arial" panose="020B0604020202020204" pitchFamily="34" charset="0"/>
            </a:endParaRPr>
          </a:p>
        </p:txBody>
      </p:sp>
    </p:spTree>
    <p:extLst>
      <p:ext uri="{BB962C8B-B14F-4D97-AF65-F5344CB8AC3E}">
        <p14:creationId xmlns:p14="http://schemas.microsoft.com/office/powerpoint/2010/main" val="3903092187"/>
      </p:ext>
    </p:extLst>
  </p:cSld>
  <p:clrMapOvr>
    <a:masterClrMapping/>
  </p:clrMapOvr>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TM01972873[[fn=Yaz]]</Template>
  <TotalTime>185</TotalTime>
  <Words>660</Words>
  <Application>Microsoft Office PowerPoint</Application>
  <PresentationFormat>Özel</PresentationFormat>
  <Paragraphs>472</Paragraphs>
  <Slides>53</Slides>
  <Notes>0</Notes>
  <HiddenSlides>0</HiddenSlides>
  <MMClips>0</MMClips>
  <ScaleCrop>false</ScaleCrop>
  <HeadingPairs>
    <vt:vector size="4" baseType="variant">
      <vt:variant>
        <vt:lpstr>Tema</vt:lpstr>
      </vt:variant>
      <vt:variant>
        <vt:i4>1</vt:i4>
      </vt:variant>
      <vt:variant>
        <vt:lpstr>Slayt Başlıkları</vt:lpstr>
      </vt:variant>
      <vt:variant>
        <vt:i4>53</vt:i4>
      </vt:variant>
    </vt:vector>
  </HeadingPairs>
  <TitlesOfParts>
    <vt:vector size="54" baseType="lpstr">
      <vt:lpstr>Summer</vt:lpstr>
      <vt:lpstr>PowerPoint Sunusu</vt:lpstr>
      <vt:lpstr>PowerPoint Sunusu</vt:lpstr>
      <vt:lpstr>Noktalama İşaretleri</vt:lpstr>
      <vt:lpstr>Nokta ( . )</vt:lpstr>
      <vt:lpstr>Nokta ( . )</vt:lpstr>
      <vt:lpstr>Nokta ( . )</vt:lpstr>
      <vt:lpstr>Nokta ( . )</vt:lpstr>
      <vt:lpstr>Virgül ( , )</vt:lpstr>
      <vt:lpstr>Virgül ( , )</vt:lpstr>
      <vt:lpstr>Virgül ( , )</vt:lpstr>
      <vt:lpstr>Virgül ( , )</vt:lpstr>
      <vt:lpstr>Virgül ( , )</vt:lpstr>
      <vt:lpstr>Virgül ( , )</vt:lpstr>
      <vt:lpstr>Virgül ( , )</vt:lpstr>
      <vt:lpstr>Virgül ( , )</vt:lpstr>
      <vt:lpstr>Virgül ( , )</vt:lpstr>
      <vt:lpstr>Virgül ( , )</vt:lpstr>
      <vt:lpstr>Noktalı Virgül ( ; )</vt:lpstr>
      <vt:lpstr>İki Nokta (: )</vt:lpstr>
      <vt:lpstr>İki Nokta (: )</vt:lpstr>
      <vt:lpstr>İki Nokta (:)</vt:lpstr>
      <vt:lpstr>Üç Nokta ( ... )</vt:lpstr>
      <vt:lpstr>Üç Nokta ( ... )</vt:lpstr>
      <vt:lpstr>Üç Nokta ( ... )</vt:lpstr>
      <vt:lpstr>Soru İşareti ( ? )</vt:lpstr>
      <vt:lpstr>Soru İşareti ( ? )</vt:lpstr>
      <vt:lpstr>İKİNCİ HAFTA</vt:lpstr>
      <vt:lpstr>Ünlem İşareti ( ! )</vt:lpstr>
      <vt:lpstr>Ünlem İşareti ( ! )</vt:lpstr>
      <vt:lpstr>Kısa Çizgi ( - )</vt:lpstr>
      <vt:lpstr>Kısa Çizgi ( - )</vt:lpstr>
      <vt:lpstr>Kısa Çizgi ( - )</vt:lpstr>
      <vt:lpstr>Kısa Çizgi ( - )</vt:lpstr>
      <vt:lpstr>Uzun Çizgi (—)</vt:lpstr>
      <vt:lpstr>Eğik Çizgi ( / )</vt:lpstr>
      <vt:lpstr>Eğik Çizgi ( / )</vt:lpstr>
      <vt:lpstr>Ters Eğik Çizgi ( \ )</vt:lpstr>
      <vt:lpstr>Tırnak İşareti ( “ ” )</vt:lpstr>
      <vt:lpstr>Tırnak İşareti ( “ ” )</vt:lpstr>
      <vt:lpstr>Tek Tırnak İşareti ( ‘ ’ )</vt:lpstr>
      <vt:lpstr>Denden İşareti (")</vt:lpstr>
      <vt:lpstr>Yay Ayraç ( )</vt:lpstr>
      <vt:lpstr>Yay Ayraç ( )</vt:lpstr>
      <vt:lpstr>Yay Ayraç ( )</vt:lpstr>
      <vt:lpstr>Köşeli Ayraç ( [ ] )</vt:lpstr>
      <vt:lpstr>Kesme İşareti ( ’ )</vt:lpstr>
      <vt:lpstr>Kesme İşareti ( ’ )</vt:lpstr>
      <vt:lpstr>Kesme İşareti ( ’ )</vt:lpstr>
      <vt:lpstr>Kesme İşareti ( ’ )</vt:lpstr>
      <vt:lpstr>Kesme İşareti ( ’ )</vt:lpstr>
      <vt:lpstr>Kesme İşareti ( ’ )</vt:lpstr>
      <vt:lpstr>Kesme İşareti ( ’ )</vt:lpstr>
      <vt:lpstr>Kaynak Türk Dil Kurumu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ALPER KILIÇOĞLU</dc:creator>
  <cp:lastModifiedBy>ASUS</cp:lastModifiedBy>
  <cp:revision>46</cp:revision>
  <dcterms:created xsi:type="dcterms:W3CDTF">2018-02-06T18:00:47Z</dcterms:created>
  <dcterms:modified xsi:type="dcterms:W3CDTF">2021-04-14T14:27:13Z</dcterms:modified>
</cp:coreProperties>
</file>