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revisionInfo.xml" ContentType="application/vnd.ms-powerpoint.revisioninfo+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autoCompressPictures="0">
  <p:sldMasterIdLst>
    <p:sldMasterId id="2147483672" r:id="rId1"/>
  </p:sldMasterIdLst>
  <p:notesMasterIdLst>
    <p:notesMasterId r:id="rId2"/>
  </p:notesMasterIdLst>
  <p:handoutMasterIdLst>
    <p:handoutMasterId r:id="rId3"/>
  </p:handoutMasterIdLst>
  <p:sldIdLst>
    <p:sldId id="1255" r:id="rId4"/>
    <p:sldId id="1268" r:id="rId5"/>
    <p:sldId id="1269" r:id="rId6"/>
    <p:sldId id="1270" r:id="rId7"/>
    <p:sldId id="1271" r:id="rId8"/>
    <p:sldId id="1272" r:id="rId9"/>
    <p:sldId id="1273" r:id="rId10"/>
    <p:sldId id="1274" r:id="rId11"/>
    <p:sldId id="1275" r:id="rId12"/>
    <p:sldId id="1276" r:id="rId13"/>
    <p:sldId id="1277" r:id="rId14"/>
    <p:sldId id="1278" r:id="rId15"/>
    <p:sldId id="1279" r:id="rId16"/>
    <p:sldId id="1280" r:id="rId17"/>
    <p:sldId id="1282" r:id="rId18"/>
    <p:sldId id="1253" r:id="rId19"/>
    <p:sldId id="287" r:id="rId20"/>
    <p:sldId id="450" r:id="rId21"/>
    <p:sldId id="483" r:id="rId22"/>
    <p:sldId id="451" r:id="rId23"/>
    <p:sldId id="452" r:id="rId24"/>
    <p:sldId id="458" r:id="rId25"/>
    <p:sldId id="453" r:id="rId26"/>
    <p:sldId id="454" r:id="rId27"/>
    <p:sldId id="1243" r:id="rId28"/>
    <p:sldId id="1241" r:id="rId29"/>
    <p:sldId id="481" r:id="rId30"/>
    <p:sldId id="269" r:id="rId31"/>
    <p:sldId id="288" r:id="rId32"/>
    <p:sldId id="444" r:id="rId33"/>
    <p:sldId id="445" r:id="rId34"/>
    <p:sldId id="478" r:id="rId35"/>
    <p:sldId id="476" r:id="rId36"/>
    <p:sldId id="479" r:id="rId37"/>
    <p:sldId id="480" r:id="rId38"/>
    <p:sldId id="447" r:id="rId39"/>
    <p:sldId id="448" r:id="rId40"/>
    <p:sldId id="1248" r:id="rId41"/>
    <p:sldId id="1257" r:id="rId42"/>
    <p:sldId id="1250" r:id="rId43"/>
    <p:sldId id="1302" r:id="rId44"/>
    <p:sldId id="1303" r:id="rId45"/>
    <p:sldId id="1304" r:id="rId46"/>
    <p:sldId id="1305" r:id="rId47"/>
    <p:sldId id="1306" r:id="rId48"/>
    <p:sldId id="1307" r:id="rId49"/>
    <p:sldId id="1308" r:id="rId50"/>
    <p:sldId id="1309" r:id="rId51"/>
    <p:sldId id="1310" r:id="rId52"/>
    <p:sldId id="1311" r:id="rId53"/>
    <p:sldId id="1252" r:id="rId54"/>
    <p:sldId id="1319" r:id="rId55"/>
    <p:sldId id="1320" r:id="rId56"/>
    <p:sldId id="1321" r:id="rId57"/>
    <p:sldId id="1322" r:id="rId58"/>
    <p:sldId id="1323" r:id="rId59"/>
    <p:sldId id="1324" r:id="rId60"/>
    <p:sldId id="1325" r:id="rId61"/>
    <p:sldId id="1326" r:id="rId62"/>
    <p:sldId id="1327" r:id="rId63"/>
    <p:sldId id="1342" r:id="rId64"/>
    <p:sldId id="1341" r:id="rId65"/>
  </p:sldIdLst>
  <p:sldSz cx="12192000" cy="6858000"/>
  <p:notesSz cx="6858000" cy="91440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64"/>
    <a:srgbClr val="999999"/>
    <a:srgbClr val="FFFFFF"/>
    <a:srgbClr val="684989"/>
    <a:srgbClr val="17396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411E3C-E52F-4410-9A4F-B4C8D3A1E5BE}" v="185" dt="2023-12-18T18:45:57.774"/>
  </p1510:revLst>
</p1510:revInfo>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892" autoAdjust="0"/>
    <p:restoredTop sz="96247" autoAdjust="0"/>
  </p:normalViewPr>
  <p:slideViewPr>
    <p:cSldViewPr snapToGrid="0">
      <p:cViewPr varScale="1">
        <p:scale>
          <a:sx n="103" d="100"/>
          <a:sy n="103" d="100"/>
        </p:scale>
        <p:origin x="114" y="276"/>
      </p:cViewPr>
      <p:guideLst/>
    </p:cSldViewPr>
  </p:slideViewPr>
  <p:notesTextViewPr>
    <p:cViewPr>
      <p:scale>
        <a:sx n="1" d="1"/>
        <a:sy n="1" d="1"/>
      </p:scale>
      <p:origin x="0" y="0"/>
    </p:cViewPr>
  </p:notesTextViewPr>
  <p:notesViewPr>
    <p:cSldViewPr snapToGrid="0">
      <p:cViewPr varScale="1">
        <p:scale>
          <a:sx n="88" d="100"/>
          <a:sy n="88" d="100"/>
        </p:scale>
        <p:origin x="2772" y="108"/>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slide" Target="slides/slide50.xml" /><Relationship Id="rId54" Type="http://schemas.openxmlformats.org/officeDocument/2006/relationships/slide" Target="slides/slide51.xml" /><Relationship Id="rId55" Type="http://schemas.openxmlformats.org/officeDocument/2006/relationships/slide" Target="slides/slide52.xml" /><Relationship Id="rId56" Type="http://schemas.openxmlformats.org/officeDocument/2006/relationships/slide" Target="slides/slide53.xml" /><Relationship Id="rId57" Type="http://schemas.openxmlformats.org/officeDocument/2006/relationships/slide" Target="slides/slide54.xml" /><Relationship Id="rId58" Type="http://schemas.openxmlformats.org/officeDocument/2006/relationships/slide" Target="slides/slide55.xml" /><Relationship Id="rId59" Type="http://schemas.openxmlformats.org/officeDocument/2006/relationships/slide" Target="slides/slide56.xml" /><Relationship Id="rId6" Type="http://schemas.openxmlformats.org/officeDocument/2006/relationships/slide" Target="slides/slide3.xml" /><Relationship Id="rId60" Type="http://schemas.openxmlformats.org/officeDocument/2006/relationships/slide" Target="slides/slide57.xml" /><Relationship Id="rId61" Type="http://schemas.openxmlformats.org/officeDocument/2006/relationships/slide" Target="slides/slide58.xml" /><Relationship Id="rId62" Type="http://schemas.openxmlformats.org/officeDocument/2006/relationships/slide" Target="slides/slide59.xml" /><Relationship Id="rId63" Type="http://schemas.openxmlformats.org/officeDocument/2006/relationships/slide" Target="slides/slide60.xml" /><Relationship Id="rId64" Type="http://schemas.openxmlformats.org/officeDocument/2006/relationships/slide" Target="slides/slide61.xml" /><Relationship Id="rId65" Type="http://schemas.openxmlformats.org/officeDocument/2006/relationships/slide" Target="slides/slide62.xml" /><Relationship Id="rId66" Type="http://schemas.openxmlformats.org/officeDocument/2006/relationships/tags" Target="tags/tag1.xml" /><Relationship Id="rId67" Type="http://schemas.openxmlformats.org/officeDocument/2006/relationships/presProps" Target="presProps.xml" /><Relationship Id="rId68" Type="http://schemas.openxmlformats.org/officeDocument/2006/relationships/viewProps" Target="viewProps.xml" /><Relationship Id="rId69" Type="http://schemas.openxmlformats.org/officeDocument/2006/relationships/theme" Target="theme/theme1.xml" /><Relationship Id="rId7" Type="http://schemas.openxmlformats.org/officeDocument/2006/relationships/slide" Target="slides/slide4.xml" /><Relationship Id="rId70" Type="http://schemas.microsoft.com/office/2015/10/relationships/revisionInfo" Target="revisionInfo.xml" /><Relationship Id="rId71" Type="http://schemas.openxmlformats.org/officeDocument/2006/relationships/tableStyles" Target="tableStyles.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7CBD9A-B85F-477F-81CF-110B976E03F0}" type="datetimeFigureOut">
              <a:rPr lang="tr-TR" smtClean="0"/>
              <a:t>25.12.2023</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782C87-B742-4436-BACE-B616ADDB428D}" type="slidenum">
              <a:rPr lang="tr-TR" smtClean="0"/>
              <a:t>‹#›</a:t>
            </a:fld>
            <a:endParaRPr lang="tr-TR"/>
          </a:p>
        </p:txBody>
      </p:sp>
    </p:spTree>
    <p:extLst>
      <p:ext uri="{BB962C8B-B14F-4D97-AF65-F5344CB8AC3E}">
        <p14:creationId xmlns:p14="http://schemas.microsoft.com/office/powerpoint/2010/main" val="1389447409"/>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0630C-AAE3-4920-B0CE-34D041A94627}" type="datetimeFigureOut">
              <a:rPr lang="tr-TR" smtClean="0"/>
              <a:t>25.12.2023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91BCF6-433F-44C3-8721-690901A9FF96}" type="slidenum">
              <a:rPr lang="tr-TR" smtClean="0"/>
              <a:t>‹#›</a:t>
            </a:fld>
            <a:endParaRPr lang="tr-TR"/>
          </a:p>
        </p:txBody>
      </p:sp>
    </p:spTree>
    <p:extLst>
      <p:ext uri="{BB962C8B-B14F-4D97-AF65-F5344CB8AC3E}">
        <p14:creationId xmlns:p14="http://schemas.microsoft.com/office/powerpoint/2010/main" val="2983600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jpeg" /><Relationship Id="rId3" Type="http://schemas.openxmlformats.org/officeDocument/2006/relationships/image" Target="../media/image3.jpeg" /><Relationship Id="rId4"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jpeg" /><Relationship Id="rId3" Type="http://schemas.openxmlformats.org/officeDocument/2006/relationships/image" Target="../media/image3.jpeg" /><Relationship Id="rId4"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İçerik">
    <p:bg>
      <p:bgPr>
        <a:solidFill>
          <a:schemeClr val="bg1">
            <a:lumMod val="95000"/>
          </a:schemeClr>
        </a:solidFill>
        <a:effectLst/>
      </p:bgPr>
    </p:bg>
    <p:spTree>
      <p:nvGrpSpPr>
        <p:cNvPr id="1" name=""/>
        <p:cNvGrpSpPr/>
        <p:nvPr/>
      </p:nvGrpSpPr>
      <p:grpSpPr>
        <a:xfrm>
          <a:off x="0" y="0"/>
          <a:ext cx="0" cy="0"/>
        </a:xfrm>
      </p:grpSpPr>
      <p:sp>
        <p:nvSpPr>
          <p:cNvPr id="3" name="Content Placeholder 2"/>
          <p:cNvSpPr>
            <a:spLocks noGrp="1"/>
          </p:cNvSpPr>
          <p:nvPr>
            <p:ph idx="1"/>
          </p:nvPr>
        </p:nvSpPr>
        <p:spPr>
          <a:xfrm>
            <a:off x="2520000" y="508226"/>
            <a:ext cx="8833800" cy="5668737"/>
          </a:xfrm>
        </p:spPr>
        <p:txBody>
          <a:bodyPr>
            <a:normAutofit/>
          </a:bodyPr>
          <a:lstStyle>
            <a:lvl1pPr>
              <a:defRPr sz="1800">
                <a:latin typeface="Hurme Geometric Sans 1" panose="020b0200020000000000" pitchFamily="34" charset="-94"/>
              </a:defRPr>
            </a:lvl1pPr>
            <a:lvl2pPr>
              <a:defRPr sz="1800">
                <a:latin typeface="Hurme Geometric Sans 1" panose="020b0200020000000000" pitchFamily="34" charset="-94"/>
              </a:defRPr>
            </a:lvl2pPr>
            <a:lvl3pPr>
              <a:defRPr sz="1800">
                <a:latin typeface="Hurme Geometric Sans 1" panose="020b0200020000000000" pitchFamily="34" charset="-94"/>
              </a:defRPr>
            </a:lvl3pPr>
            <a:lvl4pPr>
              <a:defRPr sz="1800">
                <a:latin typeface="Hurme Geometric Sans 1" panose="020b0200020000000000" pitchFamily="34" charset="-94"/>
              </a:defRPr>
            </a:lvl4pPr>
            <a:lvl5pPr>
              <a:defRPr sz="1800">
                <a:latin typeface="Hurme Geometric Sans 1" panose="020b0200020000000000" pitchFamily="34" charset="-94"/>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ikdörtgen 6">
            <a:extLst>
              <a:ext uri="{FF2B5EF4-FFF2-40B4-BE49-F238E27FC236}">
                <a16:creationId xmlns:a16="http://schemas.microsoft.com/office/drawing/2014/main" id="{2B5EC4F8-A0AE-4CF5-B597-FE0FBE317B74}"/>
              </a:ext>
            </a:extLst>
          </p:cNvPr>
          <p:cNvSpPr/>
          <p:nvPr userDrawn="1"/>
        </p:nvSpPr>
        <p:spPr>
          <a:xfrm>
            <a:off x="0" y="0"/>
            <a:ext cx="2160000" cy="6858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8" name="Dikdörtgen 7">
            <a:extLst>
              <a:ext uri="{FF2B5EF4-FFF2-40B4-BE49-F238E27FC236}">
                <a16:creationId xmlns:a16="http://schemas.microsoft.com/office/drawing/2014/main" id="{6BA8EF23-3625-4926-A03F-0B1F812DD31A}"/>
              </a:ext>
            </a:extLst>
          </p:cNvPr>
          <p:cNvSpPr/>
          <p:nvPr userDrawn="1"/>
        </p:nvSpPr>
        <p:spPr>
          <a:xfrm>
            <a:off x="11160000" y="6210000"/>
            <a:ext cx="43200" cy="648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Resim 18" descr="çizim içeren bir resim&#10;&#10;Açıklama otomatik olarak oluşturuldu">
            <a:extLst>
              <a:ext uri="{FF2B5EF4-FFF2-40B4-BE49-F238E27FC236}">
                <a16:creationId xmlns:a16="http://schemas.microsoft.com/office/drawing/2014/main" id="{1AE98A03-D72F-4FC9-9AF8-D79E1EF66AD1}"/>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360000" y="360000"/>
            <a:ext cx="1439718" cy="720000"/>
          </a:xfrm>
          <a:prstGeom prst="rect">
            <a:avLst/>
          </a:prstGeom>
        </p:spPr>
      </p:pic>
      <p:sp>
        <p:nvSpPr>
          <p:cNvPr id="2" name="Metin Yer Tutucusu 20">
            <a:extLst>
              <a:ext uri="{FF2B5EF4-FFF2-40B4-BE49-F238E27FC236}">
                <a16:creationId xmlns:a16="http://schemas.microsoft.com/office/drawing/2014/main" id="{4A4F4915-7F4C-3947-110B-63EE8638B68D}"/>
              </a:ext>
            </a:extLst>
          </p:cNvPr>
          <p:cNvSpPr>
            <a:spLocks noGrp="1"/>
          </p:cNvSpPr>
          <p:nvPr>
            <p:ph type="body" sz="quarter" idx="13" hasCustomPrompt="1"/>
          </p:nvPr>
        </p:nvSpPr>
        <p:spPr>
          <a:xfrm>
            <a:off x="360000" y="1751374"/>
            <a:ext cx="1439718" cy="1500733"/>
          </a:xfrm>
        </p:spPr>
        <p:txBody>
          <a:bodyPr>
            <a:normAutofit/>
          </a:bodyPr>
          <a:lstStyle>
            <a:lvl1pPr marL="0" indent="0" algn="l" defTabSz="457200" rtl="0" eaLnBrk="1" latinLnBrk="0" hangingPunct="1">
              <a:lnSpc>
                <a:spcPct val="100000"/>
              </a:lnSpc>
              <a:spcBef>
                <a:spcPct val="0"/>
              </a:spcBef>
              <a:buNone/>
              <a:defRPr lang="tr-TR" sz="1400" b="1" kern="1200">
                <a:solidFill>
                  <a:schemeClr val="bg1">
                    <a:lumMod val="75000"/>
                  </a:schemeClr>
                </a:solidFill>
                <a:latin typeface="Hurme Geometric Sans 1" panose="020b0200020000000000" pitchFamily="34" charset="-94"/>
                <a:ea typeface="+mn-ea"/>
                <a:cs typeface="+mn-cs"/>
              </a:defRPr>
            </a:lvl1pPr>
          </a:lstStyle>
          <a:p>
            <a:r>
              <a:rPr lang="tr-TR" sz="1400" b="1">
                <a:solidFill>
                  <a:schemeClr val="bg1">
                    <a:lumMod val="75000"/>
                  </a:schemeClr>
                </a:solidFill>
                <a:latin typeface="Hurme Geometric Sans 1" panose="020b0200020000000000" pitchFamily="34" charset="-94"/>
              </a:rPr>
              <a:t>Konu Başlığı</a:t>
            </a:r>
          </a:p>
          <a:p>
            <a:endParaRPr lang="tr-TR" sz="1400" b="1">
              <a:solidFill>
                <a:schemeClr val="bg1">
                  <a:lumMod val="75000"/>
                </a:schemeClr>
              </a:solidFill>
              <a:latin typeface="Hurme Geometric Sans 1" panose="020b0200020000000000" pitchFamily="34" charset="-94"/>
            </a:endParaRPr>
          </a:p>
          <a:p>
            <a:r>
              <a:rPr lang="tr-TR" sz="1400" b="1">
                <a:solidFill>
                  <a:schemeClr val="bg1">
                    <a:lumMod val="75000"/>
                  </a:schemeClr>
                </a:solidFill>
                <a:latin typeface="Hurme Geometric Sans 1" panose="020b0200020000000000" pitchFamily="34" charset="-94"/>
              </a:rPr>
              <a:t>Sunum Yapan</a:t>
            </a:r>
          </a:p>
          <a:p>
            <a:r>
              <a:rPr lang="tr-TR" sz="1400" b="1">
                <a:solidFill>
                  <a:schemeClr val="bg1">
                    <a:lumMod val="75000"/>
                  </a:schemeClr>
                </a:solidFill>
                <a:latin typeface="Hurme Geometric Sans 1" panose="020b0200020000000000" pitchFamily="34" charset="-94"/>
              </a:rPr>
              <a:t>Kişinin veya</a:t>
            </a:r>
          </a:p>
          <a:p>
            <a:r>
              <a:rPr lang="tr-TR" sz="1400" b="1">
                <a:solidFill>
                  <a:schemeClr val="bg1">
                    <a:lumMod val="75000"/>
                  </a:schemeClr>
                </a:solidFill>
                <a:latin typeface="Hurme Geometric Sans 1" panose="020b0200020000000000" pitchFamily="34" charset="-94"/>
              </a:rPr>
              <a:t>Kurumun Adı</a:t>
            </a:r>
          </a:p>
        </p:txBody>
      </p:sp>
      <p:pic>
        <p:nvPicPr>
          <p:cNvPr id="4" name="Resim 3" descr="metin, yazı tipi, ekran görüntüsü, logo içeren bir resim&#10;&#10;Açıklama otomatik olarak oluşturuldu">
            <a:extLst>
              <a:ext uri="{FF2B5EF4-FFF2-40B4-BE49-F238E27FC236}">
                <a16:creationId xmlns:a16="http://schemas.microsoft.com/office/drawing/2014/main" id="{CD9FFFF8-4B18-B3CD-9D4A-969AB29E18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3904" y="1235524"/>
            <a:ext cx="1271909" cy="422100"/>
          </a:xfrm>
          <a:prstGeom prst="rect">
            <a:avLst/>
          </a:prstGeom>
        </p:spPr>
      </p:pic>
      <p:pic>
        <p:nvPicPr>
          <p:cNvPr id="5" name="Resim 4">
            <a:extLst>
              <a:ext uri="{FF2B5EF4-FFF2-40B4-BE49-F238E27FC236}">
                <a16:creationId xmlns:a16="http://schemas.microsoft.com/office/drawing/2014/main" id="{CFE6E239-B45F-9D35-8BEA-92A21356427A}"/>
              </a:ext>
            </a:extLst>
          </p:cNvPr>
          <p:cNvPicPr>
            <a:picLocks noChangeAspect="1"/>
          </p:cNvPicPr>
          <p:nvPr userDrawn="1"/>
        </p:nvPicPr>
        <p:blipFill>
          <a:blip r:embed="rId3">
            <a:extLst>
              <a:ext uri="{28A0092B-C50C-407E-A947-70E740481C1C}">
                <a14:useLocalDpi xmlns:a14="http://schemas.microsoft.com/office/drawing/2010/main" val="0"/>
              </a:ext>
            </a:extLst>
          </a:blip>
          <a:srcRect l="1323" t="91775" r="88985" b="1354"/>
          <a:stretch>
            <a:fillRect/>
          </a:stretch>
        </p:blipFill>
        <p:spPr>
          <a:xfrm>
            <a:off x="636945" y="6262256"/>
            <a:ext cx="885825" cy="471487"/>
          </a:xfrm>
          <a:prstGeom prst="rect">
            <a:avLst/>
          </a:prstGeom>
        </p:spPr>
      </p:pic>
      <p:sp>
        <p:nvSpPr>
          <p:cNvPr id="6" name="Metin kutusu 5">
            <a:extLst>
              <a:ext uri="{FF2B5EF4-FFF2-40B4-BE49-F238E27FC236}">
                <a16:creationId xmlns:a16="http://schemas.microsoft.com/office/drawing/2014/main" id="{D2F22B3C-CA09-8ADD-B30F-9F2DA28EAA30}"/>
              </a:ext>
            </a:extLst>
          </p:cNvPr>
          <p:cNvSpPr txBox="1"/>
          <p:nvPr userDrawn="1"/>
        </p:nvSpPr>
        <p:spPr>
          <a:xfrm>
            <a:off x="11222831" y="6349334"/>
            <a:ext cx="858337" cy="369332"/>
          </a:xfrm>
          <a:prstGeom prst="rect">
            <a:avLst/>
          </a:prstGeom>
          <a:noFill/>
        </p:spPr>
        <p:txBody>
          <a:bodyPr wrap="square" rtlCol="0">
            <a:spAutoFit/>
          </a:bodyPr>
          <a:lstStyle/>
          <a:p>
            <a:fld id="{59EAA344-BDE5-4C7C-8B9D-9B456C4CA062}" type="slidenum">
              <a:rPr lang="tr-TR" b="1" smtClean="0">
                <a:solidFill>
                  <a:srgbClr val="003B64"/>
                </a:solidFill>
                <a:latin typeface="Hurme Geometric Sans 1" panose="020b0200020000000000" pitchFamily="34" charset="-94"/>
              </a:rPr>
              <a:t>‹#›</a:t>
            </a:fld>
            <a:endParaRPr lang="tr-TR" b="1">
              <a:solidFill>
                <a:srgbClr val="003B64"/>
              </a:solidFill>
              <a:latin typeface="Hurme Geometric Sans 1" panose="020b0200020000000000" pitchFamily="34" charset="-94"/>
            </a:endParaRPr>
          </a:p>
        </p:txBody>
      </p:sp>
    </p:spTree>
    <p:extLst>
      <p:ext uri="{BB962C8B-B14F-4D97-AF65-F5344CB8AC3E}">
        <p14:creationId xmlns:p14="http://schemas.microsoft.com/office/powerpoint/2010/main" val="116199620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_İçerik">
    <p:bg>
      <p:bgPr>
        <a:solidFill>
          <a:schemeClr val="bg1">
            <a:lumMod val="95000"/>
          </a:schemeClr>
        </a:solidFill>
        <a:effectLst/>
      </p:bgPr>
    </p:bg>
    <p:spTree>
      <p:nvGrpSpPr>
        <p:cNvPr id="1" name=""/>
        <p:cNvGrpSpPr/>
        <p:nvPr/>
      </p:nvGrpSpPr>
      <p:grpSpPr>
        <a:xfrm>
          <a:off x="0" y="0"/>
          <a:ext cx="0" cy="0"/>
        </a:xfrm>
      </p:grpSpPr>
      <p:sp>
        <p:nvSpPr>
          <p:cNvPr id="3" name="Content Placeholder 2"/>
          <p:cNvSpPr>
            <a:spLocks noGrp="1"/>
          </p:cNvSpPr>
          <p:nvPr>
            <p:ph idx="1" hasCustomPrompt="1"/>
          </p:nvPr>
        </p:nvSpPr>
        <p:spPr>
          <a:xfrm>
            <a:off x="2414726" y="822474"/>
            <a:ext cx="9529624" cy="5354489"/>
          </a:xfrm>
        </p:spPr>
        <p:txBody>
          <a:bodyPr>
            <a:normAutofit/>
          </a:bodyPr>
          <a:lstStyle>
            <a:lvl1pPr marL="0" indent="0">
              <a:buNone/>
              <a:defRPr sz="1600">
                <a:latin typeface="Hurme Geometric Sans 1" panose="020b0200020000000000" pitchFamily="34" charset="-94"/>
              </a:defRPr>
            </a:lvl1pPr>
            <a:lvl2pPr>
              <a:defRPr sz="1800">
                <a:latin typeface="Hurme Geometric Sans 1" panose="020b0200020000000000" pitchFamily="34" charset="-94"/>
              </a:defRPr>
            </a:lvl2pPr>
            <a:lvl3pPr>
              <a:defRPr sz="1800">
                <a:latin typeface="Hurme Geometric Sans 1" panose="020b0200020000000000" pitchFamily="34" charset="-94"/>
              </a:defRPr>
            </a:lvl3pPr>
            <a:lvl4pPr>
              <a:defRPr sz="1800">
                <a:latin typeface="Hurme Geometric Sans 1" panose="020b0200020000000000" pitchFamily="34" charset="-94"/>
              </a:defRPr>
            </a:lvl4pPr>
            <a:lvl5pPr>
              <a:defRPr sz="1800">
                <a:latin typeface="Hurme Geometric Sans 1" panose="020b0200020000000000" pitchFamily="34" charset="-94"/>
              </a:defRPr>
            </a:lvl5pPr>
          </a:lstStyle>
          <a:p>
            <a:pPr lvl="0"/>
            <a:r>
              <a:rPr lang="tr-TR"/>
              <a:t>PG Detayını Giriniz</a:t>
            </a:r>
            <a:endParaRPr lang="en-US"/>
          </a:p>
        </p:txBody>
      </p:sp>
      <p:sp>
        <p:nvSpPr>
          <p:cNvPr id="7" name="Dikdörtgen 6">
            <a:extLst>
              <a:ext uri="{FF2B5EF4-FFF2-40B4-BE49-F238E27FC236}">
                <a16:creationId xmlns:a16="http://schemas.microsoft.com/office/drawing/2014/main" id="{2B5EC4F8-A0AE-4CF5-B597-FE0FBE317B74}"/>
              </a:ext>
            </a:extLst>
          </p:cNvPr>
          <p:cNvSpPr/>
          <p:nvPr userDrawn="1"/>
        </p:nvSpPr>
        <p:spPr>
          <a:xfrm>
            <a:off x="0" y="0"/>
            <a:ext cx="2160000" cy="6858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sp>
        <p:nvSpPr>
          <p:cNvPr id="8" name="Dikdörtgen 7">
            <a:extLst>
              <a:ext uri="{FF2B5EF4-FFF2-40B4-BE49-F238E27FC236}">
                <a16:creationId xmlns:a16="http://schemas.microsoft.com/office/drawing/2014/main" id="{6BA8EF23-3625-4926-A03F-0B1F812DD31A}"/>
              </a:ext>
            </a:extLst>
          </p:cNvPr>
          <p:cNvSpPr/>
          <p:nvPr userDrawn="1"/>
        </p:nvSpPr>
        <p:spPr>
          <a:xfrm>
            <a:off x="11160000" y="6210000"/>
            <a:ext cx="43200" cy="648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9" name="Resim 18" descr="çizim içeren bir resim&#10;&#10;Açıklama otomatik olarak oluşturuldu">
            <a:extLst>
              <a:ext uri="{FF2B5EF4-FFF2-40B4-BE49-F238E27FC236}">
                <a16:creationId xmlns:a16="http://schemas.microsoft.com/office/drawing/2014/main" id="{1AE98A03-D72F-4FC9-9AF8-D79E1EF66AD1}"/>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360000" y="360000"/>
            <a:ext cx="1439718" cy="720000"/>
          </a:xfrm>
          <a:prstGeom prst="rect">
            <a:avLst/>
          </a:prstGeom>
        </p:spPr>
      </p:pic>
      <p:sp>
        <p:nvSpPr>
          <p:cNvPr id="22" name="Metin Yer Tutucusu 20"/>
          <p:cNvSpPr>
            <a:spLocks noGrp="1"/>
          </p:cNvSpPr>
          <p:nvPr>
            <p:ph type="body" sz="quarter" idx="13" hasCustomPrompt="1"/>
          </p:nvPr>
        </p:nvSpPr>
        <p:spPr>
          <a:xfrm>
            <a:off x="360000" y="1751374"/>
            <a:ext cx="1439718" cy="1500733"/>
          </a:xfrm>
        </p:spPr>
        <p:txBody>
          <a:bodyPr/>
          <a:lstStyle>
            <a:lvl1pPr marL="0" indent="0" algn="l" defTabSz="457200" rtl="0" eaLnBrk="1" latinLnBrk="0" hangingPunct="1">
              <a:lnSpc>
                <a:spcPct val="100000"/>
              </a:lnSpc>
              <a:spcBef>
                <a:spcPct val="0"/>
              </a:spcBef>
              <a:buNone/>
              <a:defRPr lang="tr-TR" sz="1400" b="1" kern="1200">
                <a:solidFill>
                  <a:schemeClr val="bg1">
                    <a:lumMod val="75000"/>
                  </a:schemeClr>
                </a:solidFill>
                <a:latin typeface="Hurme Geometric Sans 1" panose="020b0200020000000000" pitchFamily="34" charset="-94"/>
                <a:ea typeface="+mn-ea"/>
                <a:cs typeface="+mn-cs"/>
              </a:defRPr>
            </a:lvl1pPr>
          </a:lstStyle>
          <a:p>
            <a:r>
              <a:rPr lang="tr-TR" sz="1400" b="1">
                <a:solidFill>
                  <a:schemeClr val="bg1">
                    <a:lumMod val="75000"/>
                  </a:schemeClr>
                </a:solidFill>
                <a:latin typeface="Hurme Geometric Sans 1" panose="020b0200020000000000" pitchFamily="34" charset="-94"/>
              </a:rPr>
              <a:t>Konu Başlığı</a:t>
            </a:r>
          </a:p>
          <a:p>
            <a:endParaRPr lang="tr-TR" sz="1400" b="1">
              <a:solidFill>
                <a:schemeClr val="bg1">
                  <a:lumMod val="75000"/>
                </a:schemeClr>
              </a:solidFill>
              <a:latin typeface="Hurme Geometric Sans 1" panose="020b0200020000000000" pitchFamily="34" charset="-94"/>
            </a:endParaRPr>
          </a:p>
          <a:p>
            <a:r>
              <a:rPr lang="tr-TR" sz="1400" b="1">
                <a:solidFill>
                  <a:schemeClr val="bg1">
                    <a:lumMod val="75000"/>
                  </a:schemeClr>
                </a:solidFill>
                <a:latin typeface="Hurme Geometric Sans 1" panose="020b0200020000000000" pitchFamily="34" charset="-94"/>
              </a:rPr>
              <a:t>Sunum Yapan</a:t>
            </a:r>
          </a:p>
          <a:p>
            <a:r>
              <a:rPr lang="tr-TR" sz="1400" b="1">
                <a:solidFill>
                  <a:schemeClr val="bg1">
                    <a:lumMod val="75000"/>
                  </a:schemeClr>
                </a:solidFill>
                <a:latin typeface="Hurme Geometric Sans 1" panose="020b0200020000000000" pitchFamily="34" charset="-94"/>
              </a:rPr>
              <a:t>Kişinin veya</a:t>
            </a:r>
          </a:p>
          <a:p>
            <a:r>
              <a:rPr lang="tr-TR" sz="1400" b="1">
                <a:solidFill>
                  <a:schemeClr val="bg1">
                    <a:lumMod val="75000"/>
                  </a:schemeClr>
                </a:solidFill>
                <a:latin typeface="Hurme Geometric Sans 1" panose="020b0200020000000000" pitchFamily="34" charset="-94"/>
              </a:rPr>
              <a:t>Kurumun Adı</a:t>
            </a:r>
          </a:p>
        </p:txBody>
      </p:sp>
      <p:graphicFrame>
        <p:nvGraphicFramePr>
          <p:cNvPr id="2" name="Tablo 1">
            <a:extLst>
              <a:ext uri="{FF2B5EF4-FFF2-40B4-BE49-F238E27FC236}">
                <a16:creationId xmlns:a16="http://schemas.microsoft.com/office/drawing/2014/main" id="{394AF6A4-08E0-D7F3-EDCC-E60C7C0E41E9}"/>
              </a:ext>
            </a:extLst>
          </p:cNvPr>
          <p:cNvGraphicFramePr>
            <a:graphicFrameLocks noGrp="1"/>
          </p:cNvGraphicFramePr>
          <p:nvPr userDrawn="1">
            <p:extLst>
              <p:ext uri="{D42A27DB-BD31-4B8C-83A1-F6EECF244321}">
                <p14:modId xmlns:p14="http://schemas.microsoft.com/office/powerpoint/2010/main" val="2427592039"/>
              </p:ext>
            </p:extLst>
          </p:nvPr>
        </p:nvGraphicFramePr>
        <p:xfrm>
          <a:off x="2414726" y="180000"/>
          <a:ext cx="9529624" cy="618990"/>
        </p:xfrm>
        <a:graphic>
          <a:graphicData uri="http://schemas.openxmlformats.org/drawingml/2006/table">
            <a:tbl>
              <a:tblPr firstRow="1" firstCol="1" bandRow="1">
                <a:tableStyleId>{2D5ABB26-0587-4C30-8999-92F81FD0307C}</a:tableStyleId>
              </a:tblPr>
              <a:tblGrid>
                <a:gridCol w="557836">
                  <a:extLst>
                    <a:ext uri="{9D8B030D-6E8A-4147-A177-3AD203B41FA5}">
                      <a16:colId xmlns:a16="http://schemas.microsoft.com/office/drawing/2014/main" val="2568138929"/>
                    </a:ext>
                  </a:extLst>
                </a:gridCol>
                <a:gridCol w="8971788">
                  <a:extLst>
                    <a:ext uri="{9D8B030D-6E8A-4147-A177-3AD203B41FA5}">
                      <a16:colId xmlns:a16="http://schemas.microsoft.com/office/drawing/2014/main" val="740228728"/>
                    </a:ext>
                  </a:extLst>
                </a:gridCol>
              </a:tblGrid>
              <a:tr h="618990">
                <a:tc>
                  <a:txBody>
                    <a:bodyPr vert="horz" wrap="square"/>
                    <a:lstStyle/>
                    <a:p>
                      <a:pPr>
                        <a:lnSpc>
                          <a:spcPct val="115000"/>
                        </a:lnSpc>
                        <a:spcAft>
                          <a:spcPct val="0"/>
                        </a:spcAft>
                      </a:pPr>
                      <a:endParaRPr lang="tr-TR" sz="1800" b="1">
                        <a:solidFill>
                          <a:schemeClr val="bg1">
                            <a:lumMod val="95000"/>
                          </a:schemeClr>
                        </a:solidFill>
                        <a:effectLst/>
                        <a:latin typeface="Hurme Geometric Sans 1" panose="020b0200020000000000" pitchFamily="34" charset="-94"/>
                        <a:ea typeface="Calibri" panose="020f0502020204030204" pitchFamily="34" charset="0"/>
                        <a:cs typeface="Times New Roman" panose="02020603050405020304" pitchFamily="18" charset="0"/>
                      </a:endParaRPr>
                    </a:p>
                  </a:txBody>
                  <a:tcPr marL="43212" marR="432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3B64"/>
                    </a:solidFill>
                  </a:tcPr>
                </a:tc>
                <a:tc>
                  <a:txBody>
                    <a:bodyPr vert="horz" wrap="square"/>
                    <a:lstStyle/>
                    <a:p>
                      <a:pPr marL="87313" indent="0" algn="l" defTabSz="685800" rtl="0" eaLnBrk="1" fontAlgn="ctr" latinLnBrk="0" hangingPunct="1"/>
                      <a:endParaRPr lang="tr-TR" sz="1400" b="1" kern="1200">
                        <a:solidFill>
                          <a:schemeClr val="tx1"/>
                        </a:solidFill>
                        <a:latin typeface="Hurme Geometric Sans 1" panose="020b0200020000000000" pitchFamily="34" charset="-94"/>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3229469"/>
                  </a:ext>
                </a:extLst>
              </a:tr>
            </a:tbl>
          </a:graphicData>
        </a:graphic>
      </p:graphicFrame>
      <p:sp>
        <p:nvSpPr>
          <p:cNvPr id="5" name="Metin Yer Tutucusu 4">
            <a:extLst>
              <a:ext uri="{FF2B5EF4-FFF2-40B4-BE49-F238E27FC236}">
                <a16:creationId xmlns:a16="http://schemas.microsoft.com/office/drawing/2014/main" id="{691F70FE-51F0-1354-0FBA-5CEC16D7A2F6}"/>
              </a:ext>
            </a:extLst>
          </p:cNvPr>
          <p:cNvSpPr>
            <a:spLocks noGrp="1"/>
          </p:cNvSpPr>
          <p:nvPr>
            <p:ph type="body" sz="quarter" idx="15" hasCustomPrompt="1"/>
          </p:nvPr>
        </p:nvSpPr>
        <p:spPr>
          <a:xfrm>
            <a:off x="2414726" y="165600"/>
            <a:ext cx="559293" cy="633390"/>
          </a:xfrm>
        </p:spPr>
        <p:txBody>
          <a:bodyPr anchor="ctr">
            <a:normAutofit/>
          </a:bodyPr>
          <a:lstStyle>
            <a:lvl1pPr marL="0" indent="0">
              <a:buNone/>
              <a:defRPr sz="1600" b="1">
                <a:solidFill>
                  <a:schemeClr val="bg1"/>
                </a:solidFill>
                <a:latin typeface="Hurme Geometric Sans 1" panose="020b0200020000000000" pitchFamily="34" charset="-94"/>
              </a:defRPr>
            </a:lvl1pPr>
          </a:lstStyle>
          <a:p>
            <a:pPr lvl="0"/>
            <a:r>
              <a:rPr lang="tr-TR"/>
              <a:t>PG</a:t>
            </a:r>
          </a:p>
        </p:txBody>
      </p:sp>
      <p:sp>
        <p:nvSpPr>
          <p:cNvPr id="9" name="Metin Yer Tutucusu 8">
            <a:extLst>
              <a:ext uri="{FF2B5EF4-FFF2-40B4-BE49-F238E27FC236}">
                <a16:creationId xmlns:a16="http://schemas.microsoft.com/office/drawing/2014/main" id="{9892E347-F3F8-41B3-1400-533E4FE41AC5}"/>
              </a:ext>
            </a:extLst>
          </p:cNvPr>
          <p:cNvSpPr>
            <a:spLocks noGrp="1"/>
          </p:cNvSpPr>
          <p:nvPr>
            <p:ph type="body" sz="quarter" idx="16" hasCustomPrompt="1"/>
          </p:nvPr>
        </p:nvSpPr>
        <p:spPr>
          <a:xfrm>
            <a:off x="2973388" y="165100"/>
            <a:ext cx="8970962" cy="623888"/>
          </a:xfrm>
        </p:spPr>
        <p:txBody>
          <a:bodyPr anchor="ctr">
            <a:normAutofit/>
          </a:bodyPr>
          <a:lstStyle>
            <a:lvl1pPr marL="0" indent="0">
              <a:buNone/>
              <a:defRPr sz="1600" b="1">
                <a:latin typeface="Hurme Geometric Sans 1" panose="020b0200020000000000" pitchFamily="34" charset="-94"/>
              </a:defRPr>
            </a:lvl1pPr>
          </a:lstStyle>
          <a:p>
            <a:pPr lvl="0"/>
            <a:r>
              <a:rPr lang="tr-TR"/>
              <a:t>PG Açıklamasını Giriniz</a:t>
            </a:r>
          </a:p>
        </p:txBody>
      </p:sp>
      <p:sp>
        <p:nvSpPr>
          <p:cNvPr id="10" name="Metin kutusu 9">
            <a:extLst>
              <a:ext uri="{FF2B5EF4-FFF2-40B4-BE49-F238E27FC236}">
                <a16:creationId xmlns:a16="http://schemas.microsoft.com/office/drawing/2014/main" id="{54DABC1A-E739-E3B1-E1B9-4EBD5F7D001E}"/>
              </a:ext>
            </a:extLst>
          </p:cNvPr>
          <p:cNvSpPr txBox="1"/>
          <p:nvPr userDrawn="1"/>
        </p:nvSpPr>
        <p:spPr>
          <a:xfrm>
            <a:off x="11222831" y="6349334"/>
            <a:ext cx="858337" cy="369332"/>
          </a:xfrm>
          <a:prstGeom prst="rect">
            <a:avLst/>
          </a:prstGeom>
          <a:noFill/>
        </p:spPr>
        <p:txBody>
          <a:bodyPr wrap="square" rtlCol="0">
            <a:spAutoFit/>
          </a:bodyPr>
          <a:lstStyle/>
          <a:p>
            <a:fld id="{59EAA344-BDE5-4C7C-8B9D-9B456C4CA062}" type="slidenum">
              <a:rPr lang="tr-TR" b="1" smtClean="0">
                <a:solidFill>
                  <a:srgbClr val="003B64"/>
                </a:solidFill>
                <a:latin typeface="Hurme Geometric Sans 1" panose="020b0200020000000000" pitchFamily="34" charset="-94"/>
              </a:rPr>
              <a:t>‹#›</a:t>
            </a:fld>
            <a:endParaRPr lang="tr-TR" b="1">
              <a:solidFill>
                <a:srgbClr val="003B64"/>
              </a:solidFill>
              <a:latin typeface="Hurme Geometric Sans 1" panose="020b0200020000000000" pitchFamily="34" charset="-94"/>
            </a:endParaRPr>
          </a:p>
        </p:txBody>
      </p:sp>
      <p:pic>
        <p:nvPicPr>
          <p:cNvPr id="11" name="Resim 10" descr="metin, yazı tipi, ekran görüntüsü, logo içeren bir resim&#10;&#10;Açıklama otomatik olarak oluşturuldu">
            <a:extLst>
              <a:ext uri="{FF2B5EF4-FFF2-40B4-BE49-F238E27FC236}">
                <a16:creationId xmlns:a16="http://schemas.microsoft.com/office/drawing/2014/main" id="{390DE00B-2AD1-EA37-F481-94194AC871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3904" y="1235524"/>
            <a:ext cx="1271909" cy="422100"/>
          </a:xfrm>
          <a:prstGeom prst="rect">
            <a:avLst/>
          </a:prstGeom>
        </p:spPr>
      </p:pic>
      <p:pic>
        <p:nvPicPr>
          <p:cNvPr id="12" name="Resim 11">
            <a:extLst>
              <a:ext uri="{FF2B5EF4-FFF2-40B4-BE49-F238E27FC236}">
                <a16:creationId xmlns:a16="http://schemas.microsoft.com/office/drawing/2014/main" id="{3D82098D-2804-A45B-351F-7D9CD128CE1C}"/>
              </a:ext>
            </a:extLst>
          </p:cNvPr>
          <p:cNvPicPr>
            <a:picLocks noChangeAspect="1"/>
          </p:cNvPicPr>
          <p:nvPr userDrawn="1"/>
        </p:nvPicPr>
        <p:blipFill>
          <a:blip r:embed="rId3">
            <a:extLst>
              <a:ext uri="{28A0092B-C50C-407E-A947-70E740481C1C}">
                <a14:useLocalDpi xmlns:a14="http://schemas.microsoft.com/office/drawing/2010/main" val="0"/>
              </a:ext>
            </a:extLst>
          </a:blip>
          <a:srcRect l="1323" t="91775" r="88985" b="1354"/>
          <a:stretch>
            <a:fillRect/>
          </a:stretch>
        </p:blipFill>
        <p:spPr>
          <a:xfrm>
            <a:off x="636945" y="6262256"/>
            <a:ext cx="885825" cy="471487"/>
          </a:xfrm>
          <a:prstGeom prst="rect">
            <a:avLst/>
          </a:prstGeom>
        </p:spPr>
      </p:pic>
    </p:spTree>
    <p:extLst>
      <p:ext uri="{BB962C8B-B14F-4D97-AF65-F5344CB8AC3E}">
        <p14:creationId xmlns:p14="http://schemas.microsoft.com/office/powerpoint/2010/main" val="58584399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Kapak-1">
    <p:spTree>
      <p:nvGrpSpPr>
        <p:cNvPr id="1" name=""/>
        <p:cNvGrpSpPr/>
        <p:nvPr/>
      </p:nvGrpSpPr>
      <p:grpSpPr>
        <a:xfrm>
          <a:off x="0" y="0"/>
          <a:ext cx="0" cy="0"/>
        </a:xfrm>
      </p:grpSpPr>
      <p:sp>
        <p:nvSpPr>
          <p:cNvPr id="6" name="Dikdörtgen 5">
            <a:extLst>
              <a:ext uri="{FF2B5EF4-FFF2-40B4-BE49-F238E27FC236}">
                <a16:creationId xmlns:a16="http://schemas.microsoft.com/office/drawing/2014/main" id="{2B5EC4F8-A0AE-4CF5-B597-FE0FBE317B74}"/>
              </a:ext>
            </a:extLst>
          </p:cNvPr>
          <p:cNvSpPr/>
          <p:nvPr userDrawn="1"/>
        </p:nvSpPr>
        <p:spPr>
          <a:xfrm>
            <a:off x="0" y="0"/>
            <a:ext cx="12192000" cy="6858000"/>
          </a:xfrm>
          <a:prstGeom prst="rect">
            <a:avLst/>
          </a:prstGeom>
          <a:solidFill>
            <a:srgbClr val="003B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600"/>
          </a:p>
        </p:txBody>
      </p:sp>
      <p:pic>
        <p:nvPicPr>
          <p:cNvPr id="7" name="Resim 6" descr="çizim içeren bir resim&#10;&#10;Açıklama otomatik olarak oluşturuldu">
            <a:extLst>
              <a:ext uri="{FF2B5EF4-FFF2-40B4-BE49-F238E27FC236}">
                <a16:creationId xmlns:a16="http://schemas.microsoft.com/office/drawing/2014/main" id="{89B8CA6E-4FF9-4967-A292-FE233D758A53}"/>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20000" y="810000"/>
            <a:ext cx="3599295" cy="1800000"/>
          </a:xfrm>
          <a:prstGeom prst="rect">
            <a:avLst/>
          </a:prstGeom>
        </p:spPr>
      </p:pic>
      <p:sp>
        <p:nvSpPr>
          <p:cNvPr id="11" name="Unvan 10"/>
          <p:cNvSpPr>
            <a:spLocks noGrp="1"/>
          </p:cNvSpPr>
          <p:nvPr>
            <p:ph type="title"/>
          </p:nvPr>
        </p:nvSpPr>
        <p:spPr>
          <a:xfrm>
            <a:off x="838200" y="4823269"/>
            <a:ext cx="10515600" cy="1325563"/>
          </a:xfrm>
        </p:spPr>
        <p:txBody>
          <a:bodyPr/>
          <a:lstStyle>
            <a:lvl1pPr algn="r">
              <a:defRPr lang="tr-TR" sz="4400" b="0" kern="1200" smtClean="0">
                <a:solidFill>
                  <a:srgbClr val="FFFFFF"/>
                </a:solidFill>
                <a:latin typeface="Hurme Geometric Sans 1" panose="020b0200020000000000" pitchFamily="34" charset="-94"/>
                <a:ea typeface="+mj-ea"/>
                <a:cs typeface="+mj-cs"/>
              </a:defRPr>
            </a:lvl1pPr>
          </a:lstStyle>
          <a:p>
            <a:r>
              <a:rPr lang="tr-TR"/>
              <a:t>Asıl başlık stili için tıklatın</a:t>
            </a:r>
          </a:p>
        </p:txBody>
      </p:sp>
    </p:spTree>
    <p:extLst>
      <p:ext uri="{BB962C8B-B14F-4D97-AF65-F5344CB8AC3E}">
        <p14:creationId xmlns:p14="http://schemas.microsoft.com/office/powerpoint/2010/main" val="3900957101"/>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95B04-D58E-4634-B823-5C4919C552B9}" type="datetime1">
              <a:rPr lang="tr-TR" smtClean="0"/>
              <a:t>25.12.2023</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A2120-F4D3-485F-A5B8-C44F1997944B}" type="slidenum">
              <a:rPr lang="tr-TR" smtClean="0"/>
              <a:t>‹#›</a:t>
            </a:fld>
            <a:endParaRPr lang="tr-TR"/>
          </a:p>
        </p:txBody>
      </p:sp>
    </p:spTree>
    <p:extLst>
      <p:ext uri="{BB962C8B-B14F-4D97-AF65-F5344CB8AC3E}">
        <p14:creationId xmlns:p14="http://schemas.microsoft.com/office/powerpoint/2010/main" val="3045823591"/>
      </p:ext>
    </p:extLst>
  </p:cSld>
  <p:clrMap bg1="lt1" tx1="dk1" bg2="lt2" tx2="dk2" accent1="accent1" accent2="accent2" accent3="accent3" accent4="accent4" accent5="accent5" accent6="accent6" hlink="hlink" folHlink="folHlink"/>
  <p:sldLayoutIdLst>
    <p:sldLayoutId id="2147483674" r:id="rId1"/>
    <p:sldLayoutId id="2147483686" r:id="rId2"/>
    <p:sldLayoutId id="2147483685" r:id="rId3"/>
  </p:sldLayoutIdLst>
  <p:transition/>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5.jpeg" /><Relationship Id="rId3" Type="http://schemas.openxmlformats.org/officeDocument/2006/relationships/image" Target="../media/image16.jpeg" /><Relationship Id="rId4" Type="http://schemas.openxmlformats.org/officeDocument/2006/relationships/image" Target="../media/image17.jpeg" /><Relationship Id="rId5" Type="http://schemas.openxmlformats.org/officeDocument/2006/relationships/image" Target="../media/image1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9.jpeg" /><Relationship Id="rId3" Type="http://schemas.openxmlformats.org/officeDocument/2006/relationships/image" Target="../media/image20.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1.jpeg" /><Relationship Id="rId3" Type="http://schemas.openxmlformats.org/officeDocument/2006/relationships/image" Target="../media/image2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3.jpeg" /><Relationship Id="rId3" Type="http://schemas.openxmlformats.org/officeDocument/2006/relationships/image" Target="../media/image24.jpeg" /><Relationship Id="rId4" Type="http://schemas.openxmlformats.org/officeDocument/2006/relationships/image" Target="../media/image25.jpeg" /><Relationship Id="rId5" Type="http://schemas.openxmlformats.org/officeDocument/2006/relationships/image" Target="../media/image26.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7.jpeg" /><Relationship Id="rId3" Type="http://schemas.openxmlformats.org/officeDocument/2006/relationships/image" Target="../media/image28.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9.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0.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1.jpeg" /><Relationship Id="rId3" Type="http://schemas.openxmlformats.org/officeDocument/2006/relationships/image" Target="../media/image32.jpeg" /><Relationship Id="rId4" Type="http://schemas.openxmlformats.org/officeDocument/2006/relationships/image" Target="../media/image33.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4.jpeg" /><Relationship Id="rId3" Type="http://schemas.openxmlformats.org/officeDocument/2006/relationships/image" Target="../media/image35.jpeg" /><Relationship Id="rId4" Type="http://schemas.openxmlformats.org/officeDocument/2006/relationships/image" Target="../media/image36.jpeg" /><Relationship Id="rId5" Type="http://schemas.openxmlformats.org/officeDocument/2006/relationships/image" Target="../media/image37.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8.jpeg" /><Relationship Id="rId3" Type="http://schemas.openxmlformats.org/officeDocument/2006/relationships/image" Target="../media/image39.jpeg" /><Relationship Id="rId4" Type="http://schemas.openxmlformats.org/officeDocument/2006/relationships/image" Target="../media/image40.jpeg" /><Relationship Id="rId5" Type="http://schemas.openxmlformats.org/officeDocument/2006/relationships/image" Target="../media/image4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2.jpeg" /><Relationship Id="rId3" Type="http://schemas.openxmlformats.org/officeDocument/2006/relationships/image" Target="../media/image43.jpeg" /><Relationship Id="rId4" Type="http://schemas.openxmlformats.org/officeDocument/2006/relationships/image" Target="../media/image44.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5.jpeg" /><Relationship Id="rId3" Type="http://schemas.openxmlformats.org/officeDocument/2006/relationships/image" Target="../media/image46.jpeg" /><Relationship Id="rId4" Type="http://schemas.openxmlformats.org/officeDocument/2006/relationships/image" Target="../media/image47.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8.jpeg" /><Relationship Id="rId3" Type="http://schemas.openxmlformats.org/officeDocument/2006/relationships/image" Target="../media/image49.jpeg" /><Relationship Id="rId4" Type="http://schemas.openxmlformats.org/officeDocument/2006/relationships/image" Target="../media/image50.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1.jpeg" /><Relationship Id="rId3" Type="http://schemas.openxmlformats.org/officeDocument/2006/relationships/image" Target="../media/image52.jpeg" /><Relationship Id="rId4" Type="http://schemas.openxmlformats.org/officeDocument/2006/relationships/image" Target="../media/image53.jpeg" /><Relationship Id="rId5" Type="http://schemas.openxmlformats.org/officeDocument/2006/relationships/image" Target="../media/image54.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hyperlink" Target="Detay/Ulusal%20Proje%20Ba&#351;vuru%20Say&#305;s&#305;.pdf" TargetMode="External" /><Relationship Id="rId3" Type="http://schemas.openxmlformats.org/officeDocument/2006/relationships/hyperlink" Target="Detay/Ulusal%20Proje%20Kabul%20Say&#305;s&#305;.pdf" TargetMode="External" /><Relationship Id="rId4" Type="http://schemas.openxmlformats.org/officeDocument/2006/relationships/hyperlink" Target="Detay/Uluslararas&#305;%20Proje%20Ba&#351;vuru%20Say&#305;s&#305;.pdf" TargetMode="External" /><Relationship Id="rId5" Type="http://schemas.openxmlformats.org/officeDocument/2006/relationships/hyperlink" Target="Detay/Uluslararas&#305;%20Proje%20Kabul%20Say&#305;s&#305;.pdf" TargetMode="External" /><Relationship Id="rId6" Type="http://schemas.openxmlformats.org/officeDocument/2006/relationships/hyperlink" Target="Detay/COST%20Program&#305;%20Kabul%20Say&#305;s&#305;.pdf" TargetMode="Externa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5.jpeg" /><Relationship Id="rId3" Type="http://schemas.openxmlformats.org/officeDocument/2006/relationships/image" Target="../media/image56.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7.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8.jpeg" /><Relationship Id="rId3" Type="http://schemas.openxmlformats.org/officeDocument/2006/relationships/image" Target="../media/image59.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0.jpeg" /><Relationship Id="rId3" Type="http://schemas.openxmlformats.org/officeDocument/2006/relationships/image" Target="../media/image61.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2.jpeg" /><Relationship Id="rId3" Type="http://schemas.openxmlformats.org/officeDocument/2006/relationships/image" Target="../media/image63.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4.jpeg" /><Relationship Id="rId3" Type="http://schemas.openxmlformats.org/officeDocument/2006/relationships/image" Target="../media/image65.jpeg" /><Relationship Id="rId4" Type="http://schemas.openxmlformats.org/officeDocument/2006/relationships/image" Target="../media/image66.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7.jpeg" /><Relationship Id="rId3" Type="http://schemas.openxmlformats.org/officeDocument/2006/relationships/image" Target="../media/image68.jpeg" /><Relationship Id="rId4" Type="http://schemas.openxmlformats.org/officeDocument/2006/relationships/image" Target="../media/image69.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0.jpeg" /><Relationship Id="rId3" Type="http://schemas.openxmlformats.org/officeDocument/2006/relationships/image" Target="../media/image71.jpeg" /><Relationship Id="rId4" Type="http://schemas.openxmlformats.org/officeDocument/2006/relationships/image" Target="../media/image72.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3.jpeg" /><Relationship Id="rId3" Type="http://schemas.openxmlformats.org/officeDocument/2006/relationships/image" Target="../media/image74.jpeg" /><Relationship Id="rId4" Type="http://schemas.openxmlformats.org/officeDocument/2006/relationships/image" Target="../media/image75.jpeg" /><Relationship Id="rId5" Type="http://schemas.openxmlformats.org/officeDocument/2006/relationships/image" Target="../media/image76.jpeg" /><Relationship Id="rId6" Type="http://schemas.openxmlformats.org/officeDocument/2006/relationships/image" Target="../media/image77.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85.jpeg" /><Relationship Id="rId11" Type="http://schemas.openxmlformats.org/officeDocument/2006/relationships/image" Target="../media/image75.jpeg" /><Relationship Id="rId12" Type="http://schemas.openxmlformats.org/officeDocument/2006/relationships/image" Target="../media/image86.jpeg" /><Relationship Id="rId13" Type="http://schemas.openxmlformats.org/officeDocument/2006/relationships/image" Target="../media/image87.jpeg" /><Relationship Id="rId14" Type="http://schemas.openxmlformats.org/officeDocument/2006/relationships/image" Target="../media/image88.png" /><Relationship Id="rId15" Type="http://schemas.openxmlformats.org/officeDocument/2006/relationships/image" Target="../media/image77.jpeg" /><Relationship Id="rId16" Type="http://schemas.openxmlformats.org/officeDocument/2006/relationships/image" Target="../media/image89.png" /><Relationship Id="rId2" Type="http://schemas.openxmlformats.org/officeDocument/2006/relationships/image" Target="../media/image78.jpeg" /><Relationship Id="rId3" Type="http://schemas.openxmlformats.org/officeDocument/2006/relationships/image" Target="../media/image79.jpeg" /><Relationship Id="rId4" Type="http://schemas.openxmlformats.org/officeDocument/2006/relationships/image" Target="../media/image80.jpeg" /><Relationship Id="rId5" Type="http://schemas.openxmlformats.org/officeDocument/2006/relationships/image" Target="../media/image81.jpeg" /><Relationship Id="rId6" Type="http://schemas.openxmlformats.org/officeDocument/2006/relationships/image" Target="../media/image82.png" /><Relationship Id="rId7" Type="http://schemas.openxmlformats.org/officeDocument/2006/relationships/image" Target="../media/image83.jpeg" /><Relationship Id="rId8" Type="http://schemas.openxmlformats.org/officeDocument/2006/relationships/image" Target="../media/image84.jpeg" /><Relationship Id="rId9" Type="http://schemas.openxmlformats.org/officeDocument/2006/relationships/image" Target="../media/image73.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98.jpeg" /><Relationship Id="rId11" Type="http://schemas.openxmlformats.org/officeDocument/2006/relationships/image" Target="../media/image99.png" /><Relationship Id="rId2" Type="http://schemas.openxmlformats.org/officeDocument/2006/relationships/image" Target="../media/image90.png" /><Relationship Id="rId3" Type="http://schemas.openxmlformats.org/officeDocument/2006/relationships/image" Target="../media/image91.png" /><Relationship Id="rId4" Type="http://schemas.openxmlformats.org/officeDocument/2006/relationships/image" Target="../media/image92.jpeg" /><Relationship Id="rId5" Type="http://schemas.openxmlformats.org/officeDocument/2006/relationships/image" Target="../media/image93.jpeg" /><Relationship Id="rId6" Type="http://schemas.openxmlformats.org/officeDocument/2006/relationships/image" Target="../media/image94.jpeg" /><Relationship Id="rId7" Type="http://schemas.openxmlformats.org/officeDocument/2006/relationships/image" Target="../media/image95.jpeg" /><Relationship Id="rId8" Type="http://schemas.openxmlformats.org/officeDocument/2006/relationships/image" Target="../media/image96.jpeg" /><Relationship Id="rId9" Type="http://schemas.openxmlformats.org/officeDocument/2006/relationships/image" Target="../media/image97.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pn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0.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1.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2.jpeg" /><Relationship Id="rId3" Type="http://schemas.openxmlformats.org/officeDocument/2006/relationships/image" Target="../media/image103.jpeg" /><Relationship Id="rId4" Type="http://schemas.openxmlformats.org/officeDocument/2006/relationships/image" Target="../media/image104.jpeg" /><Relationship Id="rId5" Type="http://schemas.openxmlformats.org/officeDocument/2006/relationships/image" Target="../media/image105.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6.jpeg" /><Relationship Id="rId3" Type="http://schemas.openxmlformats.org/officeDocument/2006/relationships/image" Target="../media/image107.jpeg" /><Relationship Id="rId4" Type="http://schemas.openxmlformats.org/officeDocument/2006/relationships/image" Target="../media/image108.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9.jpeg" /><Relationship Id="rId3" Type="http://schemas.openxmlformats.org/officeDocument/2006/relationships/image" Target="../media/image110.png" /><Relationship Id="rId4" Type="http://schemas.openxmlformats.org/officeDocument/2006/relationships/image" Target="../media/image111.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2.jpeg" /><Relationship Id="rId3" Type="http://schemas.openxmlformats.org/officeDocument/2006/relationships/image" Target="../media/image113.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4.jpeg" /><Relationship Id="rId3" Type="http://schemas.openxmlformats.org/officeDocument/2006/relationships/image" Target="../media/image115.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6.jpeg" /><Relationship Id="rId3" Type="http://schemas.openxmlformats.org/officeDocument/2006/relationships/image" Target="../media/image117.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8.jpeg" /><Relationship Id="rId3" Type="http://schemas.openxmlformats.org/officeDocument/2006/relationships/image" Target="../media/image119.jpeg" /><Relationship Id="rId4" Type="http://schemas.openxmlformats.org/officeDocument/2006/relationships/image" Target="../media/image120.jpeg" /><Relationship Id="rId5" Type="http://schemas.openxmlformats.org/officeDocument/2006/relationships/image" Target="../media/image121.jpeg" /><Relationship Id="rId6" Type="http://schemas.openxmlformats.org/officeDocument/2006/relationships/image" Target="../media/image122.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pn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3.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4.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5.jpeg" /><Relationship Id="rId3" Type="http://schemas.openxmlformats.org/officeDocument/2006/relationships/image" Target="../media/image126.jpeg" /><Relationship Id="rId4" Type="http://schemas.openxmlformats.org/officeDocument/2006/relationships/image" Target="../media/image127.jpeg" /><Relationship Id="rId5" Type="http://schemas.openxmlformats.org/officeDocument/2006/relationships/image" Target="../media/image128.jpeg" /><Relationship Id="rId6" Type="http://schemas.openxmlformats.org/officeDocument/2006/relationships/image" Target="../media/image129.jpeg" /><Relationship Id="rId7" Type="http://schemas.openxmlformats.org/officeDocument/2006/relationships/image" Target="../media/image130.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1.jpeg" /><Relationship Id="rId3" Type="http://schemas.openxmlformats.org/officeDocument/2006/relationships/image" Target="../media/image132.jpeg" /><Relationship Id="rId4" Type="http://schemas.openxmlformats.org/officeDocument/2006/relationships/image" Target="../media/image133.jpeg" /><Relationship Id="rId5" Type="http://schemas.openxmlformats.org/officeDocument/2006/relationships/image" Target="../media/image134.jpeg" /><Relationship Id="rId6" Type="http://schemas.openxmlformats.org/officeDocument/2006/relationships/image" Target="../media/image135.jpeg" /><Relationship Id="rId7" Type="http://schemas.openxmlformats.org/officeDocument/2006/relationships/image" Target="../media/image136.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7.jpeg" /><Relationship Id="rId3" Type="http://schemas.openxmlformats.org/officeDocument/2006/relationships/image" Target="../media/image138.jpeg" /><Relationship Id="rId4" Type="http://schemas.openxmlformats.org/officeDocument/2006/relationships/image" Target="../media/image139.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40.jpeg" /><Relationship Id="rId3" Type="http://schemas.openxmlformats.org/officeDocument/2006/relationships/image" Target="../media/image141.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42.jpeg" /><Relationship Id="rId3" Type="http://schemas.openxmlformats.org/officeDocument/2006/relationships/image" Target="../media/image143.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52.jpeg" /><Relationship Id="rId11" Type="http://schemas.openxmlformats.org/officeDocument/2006/relationships/image" Target="../media/image153.jpeg" /><Relationship Id="rId2" Type="http://schemas.openxmlformats.org/officeDocument/2006/relationships/image" Target="../media/image144.jpeg" /><Relationship Id="rId3" Type="http://schemas.openxmlformats.org/officeDocument/2006/relationships/image" Target="../media/image145.jpeg" /><Relationship Id="rId4" Type="http://schemas.openxmlformats.org/officeDocument/2006/relationships/image" Target="../media/image146.jpeg" /><Relationship Id="rId5" Type="http://schemas.openxmlformats.org/officeDocument/2006/relationships/image" Target="../media/image147.jpeg" /><Relationship Id="rId6" Type="http://schemas.openxmlformats.org/officeDocument/2006/relationships/image" Target="../media/image148.jpeg" /><Relationship Id="rId7" Type="http://schemas.openxmlformats.org/officeDocument/2006/relationships/image" Target="../media/image149.jpeg" /><Relationship Id="rId8" Type="http://schemas.openxmlformats.org/officeDocument/2006/relationships/image" Target="../media/image150.jpeg" /><Relationship Id="rId9" Type="http://schemas.openxmlformats.org/officeDocument/2006/relationships/image" Target="../media/image151.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pn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1.jpeg" /><Relationship Id="rId3" Type="http://schemas.openxmlformats.org/officeDocument/2006/relationships/image" Target="../media/image1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jpeg" /><Relationship Id="rId3" Type="http://schemas.openxmlformats.org/officeDocument/2006/relationships/image" Target="../media/image14.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Başlık 4">
            <a:extLst>
              <a:ext uri="{FF2B5EF4-FFF2-40B4-BE49-F238E27FC236}">
                <a16:creationId xmlns:a16="http://schemas.microsoft.com/office/drawing/2014/main" id="{B6B54CE7-5852-CCBA-C7D7-C54A950918C1}"/>
              </a:ext>
            </a:extLst>
          </p:cNvPr>
          <p:cNvSpPr>
            <a:spLocks noGrp="1"/>
          </p:cNvSpPr>
          <p:nvPr>
            <p:ph type="title"/>
          </p:nvPr>
        </p:nvSpPr>
        <p:spPr/>
        <p:txBody>
          <a:bodyPr>
            <a:normAutofit fontScale="90000"/>
          </a:bodyPr>
          <a:lstStyle/>
          <a:p>
            <a:pPr algn="ctr"/>
            <a:r>
              <a:rPr lang="tr-TR" sz="6000"/>
              <a:t>Karadeniz Teknik Üniversitesi</a:t>
            </a:r>
            <a:br>
              <a:rPr lang="tr-TR"/>
            </a:br>
            <a:r>
              <a:rPr lang="tr-TR" sz="3600"/>
              <a:t>Teknoloji Transferi Uygulama ve Araştırma Merkezi</a:t>
            </a:r>
            <a:br>
              <a:rPr lang="tr-TR" sz="3600"/>
            </a:br>
            <a:r>
              <a:rPr lang="tr-TR" sz="3600"/>
              <a:t>KTÜ TTM</a:t>
            </a:r>
            <a:endParaRPr lang="tr-TR"/>
          </a:p>
        </p:txBody>
      </p:sp>
    </p:spTree>
    <p:extLst>
      <p:ext uri="{BB962C8B-B14F-4D97-AF65-F5344CB8AC3E}">
        <p14:creationId xmlns:p14="http://schemas.microsoft.com/office/powerpoint/2010/main" val="128514025"/>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6" name="Metin Yer Tutucusu 2">
            <a:extLst>
              <a:ext uri="{FF2B5EF4-FFF2-40B4-BE49-F238E27FC236}">
                <a16:creationId xmlns:a16="http://schemas.microsoft.com/office/drawing/2014/main" id="{B1424594-F891-98B2-5019-44A8313F2513}"/>
              </a:ext>
            </a:extLst>
          </p:cNvPr>
          <p:cNvSpPr>
            <a:spLocks noGrp="1"/>
          </p:cNvSpPr>
          <p:nvPr>
            <p:ph type="body" sz="quarter" idx="13"/>
          </p:nvPr>
        </p:nvSpPr>
        <p:spPr/>
        <p:txBody>
          <a:bodyPr>
            <a:normAutofit lnSpcReduction="10000"/>
          </a:bodyPr>
          <a:lstStyle/>
          <a:p>
            <a:r>
              <a:rPr lang="tr-TR"/>
              <a:t>Modül 1</a:t>
            </a:r>
          </a:p>
          <a:p>
            <a:endParaRPr lang="tr-TR"/>
          </a:p>
          <a:p>
            <a:r>
              <a:rPr lang="tr-TR"/>
              <a:t>Farkındalık, Tanıtım, Bilgilendirme, Eğitim Hizmetleri</a:t>
            </a:r>
          </a:p>
        </p:txBody>
      </p:sp>
      <p:grpSp>
        <p:nvGrpSpPr>
          <p:cNvPr id="17" name="Group 13"/>
          <p:cNvGrpSpPr/>
          <p:nvPr/>
        </p:nvGrpSpPr>
        <p:grpSpPr>
          <a:xfrm>
            <a:off x="6884126" y="392327"/>
            <a:ext cx="4950907" cy="1839670"/>
            <a:chOff x="0" y="-66675"/>
            <a:chExt cx="11600376" cy="3679337"/>
          </a:xfrm>
        </p:grpSpPr>
        <p:sp>
          <p:nvSpPr>
            <p:cNvPr id="18" name="TextBox 14"/>
            <p:cNvSpPr txBox="1"/>
            <p:nvPr/>
          </p:nvSpPr>
          <p:spPr>
            <a:xfrm>
              <a:off x="0" y="-66675"/>
              <a:ext cx="11600376" cy="872033"/>
            </a:xfrm>
            <a:prstGeom prst="rect">
              <a:avLst/>
            </a:prstGeom>
          </p:spPr>
          <p:txBody>
            <a:bodyPr lIns="0" tIns="0" rIns="0" bIns="0" rtlCol="0" anchor="t">
              <a:spAutoFit/>
            </a:bodyPr>
            <a:lstStyle/>
            <a:p>
              <a:pPr>
                <a:lnSpc>
                  <a:spcPts val="3360"/>
                </a:lnSpc>
                <a:spcBef>
                  <a:spcPct val="0"/>
                </a:spcBef>
              </a:pPr>
              <a:r>
                <a:rPr lang="tr-TR" sz="2000" b="1">
                  <a:solidFill>
                    <a:srgbClr val="003B64"/>
                  </a:solidFill>
                  <a:latin typeface="Hurme Geometric Sans 1" panose="020b0200020000000000" pitchFamily="34" charset="-94"/>
                </a:rPr>
                <a:t>Akademisyen/ Firma Ziyaretleri</a:t>
              </a:r>
              <a:endParaRPr lang="en-US" sz="2800" b="1">
                <a:solidFill>
                  <a:srgbClr val="003B64"/>
                </a:solidFill>
                <a:latin typeface="Hurme Geometric Sans 1" panose="020b0200020000000000" pitchFamily="34" charset="-94"/>
              </a:endParaRPr>
            </a:p>
          </p:txBody>
        </p:sp>
        <p:sp>
          <p:nvSpPr>
            <p:cNvPr id="19" name="TextBox 15"/>
            <p:cNvSpPr txBox="1"/>
            <p:nvPr/>
          </p:nvSpPr>
          <p:spPr>
            <a:xfrm>
              <a:off x="0" y="1100182"/>
              <a:ext cx="11600376" cy="2512480"/>
            </a:xfrm>
            <a:prstGeom prst="rect">
              <a:avLst/>
            </a:prstGeom>
          </p:spPr>
          <p:txBody>
            <a:bodyPr lIns="0" tIns="0" rIns="0" bIns="0" rtlCol="0" anchor="t">
              <a:spAutoFit/>
            </a:bodyPr>
            <a:lstStyle/>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KTÜ TTM Sanayi – Akademisyen - Girişimci odaklı faaliyetlerin tanıtımı ve hedef grupların stratejik eşleştirmelerinin sağlanması amacıyla işbirliklerine yönelik ziyaretlerin gerçekleştirilmesi ~ Tüm Modüller</a:t>
              </a:r>
            </a:p>
          </p:txBody>
        </p:sp>
      </p:grpSp>
      <p:grpSp>
        <p:nvGrpSpPr>
          <p:cNvPr id="23" name="Group 16"/>
          <p:cNvGrpSpPr/>
          <p:nvPr/>
        </p:nvGrpSpPr>
        <p:grpSpPr>
          <a:xfrm>
            <a:off x="6884126" y="2407608"/>
            <a:ext cx="5185954" cy="4036106"/>
            <a:chOff x="0" y="-66675"/>
            <a:chExt cx="11873097" cy="8434785"/>
          </a:xfrm>
        </p:grpSpPr>
        <p:sp>
          <p:nvSpPr>
            <p:cNvPr id="24" name="TextBox 17"/>
            <p:cNvSpPr txBox="1"/>
            <p:nvPr/>
          </p:nvSpPr>
          <p:spPr>
            <a:xfrm>
              <a:off x="0" y="-66675"/>
              <a:ext cx="11873097" cy="814589"/>
            </a:xfrm>
            <a:prstGeom prst="rect">
              <a:avLst/>
            </a:prstGeom>
          </p:spPr>
          <p:txBody>
            <a:bodyPr wrap="square" lIns="0" tIns="0" rIns="0" bIns="0" rtlCol="0" anchor="t">
              <a:spAutoFit/>
            </a:bodyPr>
            <a:lstStyle/>
            <a:p>
              <a:pPr>
                <a:lnSpc>
                  <a:spcPts val="3360"/>
                </a:lnSpc>
                <a:spcBef>
                  <a:spcPct val="0"/>
                </a:spcBef>
              </a:pPr>
              <a:r>
                <a:rPr lang="tr-TR" sz="2000" b="1">
                  <a:solidFill>
                    <a:srgbClr val="003B64"/>
                  </a:solidFill>
                  <a:latin typeface="Hurme Geometric Sans 1" panose="020b0200020000000000" pitchFamily="34" charset="-94"/>
                </a:rPr>
                <a:t>Etkinliklere Katılım</a:t>
              </a:r>
              <a:endParaRPr lang="en-US" sz="2800" b="1">
                <a:solidFill>
                  <a:srgbClr val="003B64"/>
                </a:solidFill>
                <a:latin typeface="Hurme Geometric Sans 1" panose="020b0200020000000000" pitchFamily="34" charset="-94"/>
              </a:endParaRPr>
            </a:p>
          </p:txBody>
        </p:sp>
        <p:sp>
          <p:nvSpPr>
            <p:cNvPr id="25" name="TextBox 18"/>
            <p:cNvSpPr txBox="1"/>
            <p:nvPr/>
          </p:nvSpPr>
          <p:spPr>
            <a:xfrm>
              <a:off x="0" y="939134"/>
              <a:ext cx="11600375" cy="7428976"/>
            </a:xfrm>
            <a:prstGeom prst="rect">
              <a:avLst/>
            </a:prstGeom>
          </p:spPr>
          <p:txBody>
            <a:bodyPr lIns="0" tIns="0" rIns="0" bIns="0" rtlCol="0" anchor="t">
              <a:spAutoFit/>
            </a:bodyPr>
            <a:lstStyle/>
            <a:p>
              <a:pPr algn="just">
                <a:lnSpc>
                  <a:spcPct val="150000"/>
                </a:lnSpc>
                <a:defRPr/>
              </a:pPr>
              <a:r>
                <a:rPr lang="tr-TR" altLang="tr-TR" sz="1400" err="1">
                  <a:solidFill>
                    <a:schemeClr val="bg2">
                      <a:lumMod val="10000"/>
                    </a:schemeClr>
                  </a:solidFill>
                  <a:latin typeface="Hurme Geometric Sans 1" panose="020b0200020000000000" pitchFamily="34" charset="-94"/>
                </a:rPr>
                <a:t>Çalıştay, seminer, kongreler vb. etkinliklere aktif (konuşmacı) olarak katılarak, stand açılarak KTÜ TTM faaliyetlerinin tanıtımının yapılması</a:t>
              </a:r>
            </a:p>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SAHA İstanbul</a:t>
              </a:r>
            </a:p>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TEKNOFEST</a:t>
              </a:r>
            </a:p>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USIMP Patent Fuarı</a:t>
              </a:r>
            </a:p>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EPO PATLIB</a:t>
              </a:r>
            </a:p>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Patent Knowledge Week</a:t>
              </a:r>
              <a:endParaRPr lang="tr-TR" altLang="tr-TR" sz="1400">
                <a:solidFill>
                  <a:schemeClr val="bg2">
                    <a:lumMod val="10000"/>
                  </a:schemeClr>
                </a:solidFill>
                <a:latin typeface="Hurme Geometric Sans 1" panose="020b0200020000000000" pitchFamily="34" charset="-94"/>
              </a:endParaRPr>
            </a:p>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TÜBİTAK Etkinlikleri</a:t>
              </a:r>
            </a:p>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HORIZON Etkinlikleri</a:t>
              </a:r>
            </a:p>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Bölge/ Ulusal Üniversiteler Özelindeki Etkinlikler</a:t>
              </a:r>
            </a:p>
          </p:txBody>
        </p:sp>
      </p:grpSp>
      <p:cxnSp>
        <p:nvCxnSpPr>
          <p:cNvPr id="20" name="Düz Bağlayıcı 19">
            <a:extLst>
              <a:ext uri="{FF2B5EF4-FFF2-40B4-BE49-F238E27FC236}">
                <a16:creationId xmlns:a16="http://schemas.microsoft.com/office/drawing/2014/main" id="{24427EF9-4098-4475-AC37-718ADBA33966}"/>
              </a:ext>
            </a:extLst>
          </p:cNvPr>
          <p:cNvCxnSpPr/>
          <p:nvPr/>
        </p:nvCxnSpPr>
        <p:spPr>
          <a:xfrm>
            <a:off x="6884126" y="2389415"/>
            <a:ext cx="5066834" cy="0"/>
          </a:xfrm>
          <a:prstGeom prst="line">
            <a:avLst/>
          </a:prstGeom>
          <a:ln w="12700">
            <a:solidFill>
              <a:srgbClr val="003B64"/>
            </a:solidFill>
          </a:ln>
        </p:spPr>
        <p:style>
          <a:lnRef idx="1">
            <a:schemeClr val="accent1"/>
          </a:lnRef>
          <a:fillRef idx="0">
            <a:schemeClr val="accent1"/>
          </a:fillRef>
          <a:effectRef idx="0">
            <a:schemeClr val="accent1"/>
          </a:effectRef>
          <a:fontRef idx="minor">
            <a:schemeClr val="tx1"/>
          </a:fontRef>
        </p:style>
      </p:cxnSp>
      <p:grpSp>
        <p:nvGrpSpPr>
          <p:cNvPr id="5" name="Grup 4"/>
          <p:cNvGrpSpPr/>
          <p:nvPr/>
        </p:nvGrpSpPr>
        <p:grpSpPr>
          <a:xfrm>
            <a:off x="2337399" y="769692"/>
            <a:ext cx="4372191" cy="3219895"/>
            <a:chOff x="2350279" y="1212441"/>
            <a:chExt cx="4234268" cy="2983210"/>
          </a:xfrm>
        </p:grpSpPr>
        <p:pic>
          <p:nvPicPr>
            <p:cNvPr id="22" name="Resim 21" descr="metin, kişi, iç mekan, yer içeren bir resim&#10;&#10;Açıklama otomatik olarak oluşturuldu">
              <a:extLst>
                <a:ext uri="{FF2B5EF4-FFF2-40B4-BE49-F238E27FC236}">
                  <a16:creationId xmlns:a16="http://schemas.microsoft.com/office/drawing/2014/main" id="{874EFC97-A51E-5E83-9DE0-AED1CA642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715" y="1212441"/>
              <a:ext cx="1905832" cy="1429374"/>
            </a:xfrm>
            <a:prstGeom prst="rect">
              <a:avLst/>
            </a:prstGeom>
          </p:spPr>
        </p:pic>
        <p:pic>
          <p:nvPicPr>
            <p:cNvPr id="29" name="Resim 28" descr="kişi, grup, dik, poz içeren bir resim&#10;&#10;Açıklama otomatik olarak oluşturuldu">
              <a:extLst>
                <a:ext uri="{FF2B5EF4-FFF2-40B4-BE49-F238E27FC236}">
                  <a16:creationId xmlns:a16="http://schemas.microsoft.com/office/drawing/2014/main" id="{7D098C9D-3169-C871-964D-C6E073FAE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8715" y="2766277"/>
              <a:ext cx="1905832" cy="1429374"/>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0279" y="1212441"/>
              <a:ext cx="2238283" cy="2983210"/>
            </a:xfrm>
            <a:prstGeom prst="rect">
              <a:avLst/>
            </a:prstGeom>
          </p:spPr>
        </p:pic>
      </p:grpSp>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7400" y="4123924"/>
            <a:ext cx="4372191" cy="2037832"/>
          </a:xfrm>
          <a:prstGeom prst="rect">
            <a:avLst/>
          </a:prstGeom>
        </p:spPr>
      </p:pic>
    </p:spTree>
    <p:extLst>
      <p:ext uri="{BB962C8B-B14F-4D97-AF65-F5344CB8AC3E}">
        <p14:creationId xmlns:p14="http://schemas.microsoft.com/office/powerpoint/2010/main" val="1449707451"/>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idx="1"/>
          </p:nvPr>
        </p:nvSpPr>
        <p:spPr/>
        <p:txBody>
          <a:bodyPr>
            <a:normAutofit/>
          </a:bodyPr>
          <a:lstStyle/>
          <a:p>
            <a:r>
              <a:rPr lang="tr-TR"/>
              <a:t>KTÜ TTM</a:t>
            </a:r>
          </a:p>
        </p:txBody>
      </p:sp>
      <p:sp>
        <p:nvSpPr>
          <p:cNvPr id="15" name="Metin Yer Tutucusu 2">
            <a:extLst>
              <a:ext uri="{FF2B5EF4-FFF2-40B4-BE49-F238E27FC236}">
                <a16:creationId xmlns:a16="http://schemas.microsoft.com/office/drawing/2014/main" id="{B1424594-F891-98B2-5019-44A8313F2513}"/>
              </a:ext>
            </a:extLst>
          </p:cNvPr>
          <p:cNvSpPr>
            <a:spLocks noGrp="1"/>
          </p:cNvSpPr>
          <p:nvPr>
            <p:ph type="body" sz="quarter" idx="13"/>
          </p:nvPr>
        </p:nvSpPr>
        <p:spPr/>
        <p:txBody>
          <a:bodyPr>
            <a:normAutofit lnSpcReduction="10000"/>
          </a:bodyPr>
          <a:lstStyle/>
          <a:p>
            <a:r>
              <a:rPr lang="tr-TR"/>
              <a:t>Modül 1</a:t>
            </a:r>
          </a:p>
          <a:p>
            <a:endParaRPr lang="tr-TR"/>
          </a:p>
          <a:p>
            <a:r>
              <a:rPr lang="tr-TR"/>
              <a:t>Farkındalık, Tanıtım, Bilgilendirme, Eğitim Hizmetleri</a:t>
            </a:r>
          </a:p>
        </p:txBody>
      </p:sp>
      <p:grpSp>
        <p:nvGrpSpPr>
          <p:cNvPr id="17" name="Group 13"/>
          <p:cNvGrpSpPr/>
          <p:nvPr/>
        </p:nvGrpSpPr>
        <p:grpSpPr>
          <a:xfrm>
            <a:off x="6884126" y="741349"/>
            <a:ext cx="4950907" cy="3432284"/>
            <a:chOff x="0" y="-66675"/>
            <a:chExt cx="11600376" cy="6864562"/>
          </a:xfrm>
        </p:grpSpPr>
        <p:sp>
          <p:nvSpPr>
            <p:cNvPr id="18" name="TextBox 14"/>
            <p:cNvSpPr txBox="1"/>
            <p:nvPr/>
          </p:nvSpPr>
          <p:spPr>
            <a:xfrm>
              <a:off x="0" y="-66675"/>
              <a:ext cx="11600376" cy="615554"/>
            </a:xfrm>
            <a:prstGeom prst="rect">
              <a:avLst/>
            </a:prstGeom>
          </p:spPr>
          <p:txBody>
            <a:bodyPr lIns="0" tIns="0" rIns="0" bIns="0" rtlCol="0" anchor="t">
              <a:spAutoFit/>
            </a:bodyPr>
            <a:lstStyle/>
            <a:p>
              <a:pPr>
                <a:spcBef>
                  <a:spcPct val="0"/>
                </a:spcBef>
              </a:pPr>
              <a:r>
                <a:rPr lang="tr-TR" sz="2000" b="1">
                  <a:solidFill>
                    <a:srgbClr val="003B64"/>
                  </a:solidFill>
                  <a:latin typeface="Hurme Geometric Sans 1" panose="020b0200020000000000" pitchFamily="34" charset="-94"/>
                </a:rPr>
                <a:t>İç ve Dış Paydaş Ziyaretleri </a:t>
              </a:r>
              <a:endParaRPr lang="en-US" sz="2800" b="1">
                <a:solidFill>
                  <a:srgbClr val="003B64"/>
                </a:solidFill>
                <a:latin typeface="Hurme Geometric Sans 1" panose="020b0200020000000000" pitchFamily="34" charset="-94"/>
              </a:endParaRPr>
            </a:p>
          </p:txBody>
        </p:sp>
        <p:sp>
          <p:nvSpPr>
            <p:cNvPr id="19" name="TextBox 15"/>
            <p:cNvSpPr txBox="1"/>
            <p:nvPr/>
          </p:nvSpPr>
          <p:spPr>
            <a:xfrm>
              <a:off x="0" y="980914"/>
              <a:ext cx="11600376" cy="5816973"/>
            </a:xfrm>
            <a:prstGeom prst="rect">
              <a:avLst/>
            </a:prstGeom>
          </p:spPr>
          <p:txBody>
            <a:bodyPr lIns="0" tIns="0" rIns="0" bIns="0" rtlCol="0" anchor="t">
              <a:spAutoFit/>
            </a:bodyPr>
            <a:lstStyle/>
            <a:p>
              <a:pPr marL="285750" indent="-285750" algn="just" eaLnBrk="1" hangingPunct="1">
                <a:lnSpc>
                  <a:spcPct val="150000"/>
                </a:lnSpc>
                <a:buFont typeface="Arial" panose="020b0604020202020204" pitchFamily="34" charset="0"/>
                <a:buChar char="•"/>
                <a:defRPr/>
              </a:pPr>
              <a:r>
                <a:rPr lang="tr-TR" altLang="tr-TR" sz="1400">
                  <a:solidFill>
                    <a:srgbClr val="000000"/>
                  </a:solidFill>
                  <a:latin typeface="Hurme Geometric Sans 1" panose="020b0200020000000000" pitchFamily="34" charset="-94"/>
                </a:rPr>
                <a:t>Hedef kitlemiz içerisinde yer alan ve/veya TTM faaliyetlerinin sürdürülebilirliği ve daha verimli hale getirilmesinde desteklerine ve işbirliğine  ihtiyaç duyulan üniversiteler idari/akademik birimleri, kamu kurum kuruluşları, yerel yönetimler, odalar, firmalar, şemsiye kuruluşlara düzenli aralıklarla ziyaretler düzenlenmesi</a:t>
              </a:r>
            </a:p>
            <a:p>
              <a:pPr marL="285750" indent="-285750" algn="just" eaLnBrk="1" hangingPunct="1">
                <a:lnSpc>
                  <a:spcPct val="150000"/>
                </a:lnSpc>
                <a:buFont typeface="Arial" panose="020b0604020202020204" pitchFamily="34" charset="0"/>
                <a:buChar char="•"/>
                <a:defRPr/>
              </a:pPr>
              <a:r>
                <a:rPr lang="tr-TR" altLang="tr-TR" sz="1400">
                  <a:solidFill>
                    <a:srgbClr val="000000"/>
                  </a:solidFill>
                  <a:latin typeface="Hurme Geometric Sans 1" panose="020b0200020000000000" pitchFamily="34" charset="-94"/>
                </a:rPr>
                <a:t>2023 yılında rutin olarak en güçlü dış paydaşlarımızdan </a:t>
              </a:r>
              <a:r>
                <a:rPr lang="tr-TR" altLang="tr-TR" sz="1400" b="1">
                  <a:solidFill>
                    <a:srgbClr val="000000"/>
                  </a:solidFill>
                  <a:latin typeface="Hurme Geometric Sans 1" panose="020b0200020000000000" pitchFamily="34" charset="-94"/>
                </a:rPr>
                <a:t>TTSO</a:t>
              </a:r>
              <a:r>
                <a:rPr lang="tr-TR" altLang="tr-TR" sz="1400">
                  <a:solidFill>
                    <a:srgbClr val="000000"/>
                  </a:solidFill>
                  <a:latin typeface="Hurme Geometric Sans 1" panose="020b0200020000000000" pitchFamily="34" charset="-94"/>
                </a:rPr>
                <a:t> ile işbirliğinde her ay </a:t>
              </a:r>
              <a:r>
                <a:rPr lang="tr-TR" altLang="tr-TR" sz="1400" b="1">
                  <a:solidFill>
                    <a:srgbClr val="000000"/>
                  </a:solidFill>
                  <a:latin typeface="Hurme Geometric Sans 1" panose="020b0200020000000000" pitchFamily="34" charset="-94"/>
                </a:rPr>
                <a:t>Ticaret Gazetesinde </a:t>
              </a:r>
              <a:r>
                <a:rPr lang="tr-TR" altLang="tr-TR" sz="1400">
                  <a:solidFill>
                    <a:srgbClr val="000000"/>
                  </a:solidFill>
                  <a:latin typeface="Hurme Geometric Sans 1" panose="020b0200020000000000" pitchFamily="34" charset="-94"/>
                </a:rPr>
                <a:t>2 sayfalık bilgilendirme alanıyla sanayicilere ulaşılmaktadır. </a:t>
              </a:r>
              <a:endParaRPr lang="tr-TR" altLang="tr-TR" sz="1400">
                <a:solidFill>
                  <a:schemeClr val="bg2">
                    <a:lumMod val="10000"/>
                  </a:schemeClr>
                </a:solidFill>
                <a:latin typeface="Hurme Geometric Sans 1" panose="020b0200020000000000" pitchFamily="34" charset="-94"/>
              </a:endParaRPr>
            </a:p>
          </p:txBody>
        </p:sp>
      </p:grpSp>
      <p:grpSp>
        <p:nvGrpSpPr>
          <p:cNvPr id="23" name="Group 16"/>
          <p:cNvGrpSpPr/>
          <p:nvPr/>
        </p:nvGrpSpPr>
        <p:grpSpPr>
          <a:xfrm>
            <a:off x="6884126" y="4634702"/>
            <a:ext cx="5185954" cy="1342687"/>
            <a:chOff x="0" y="2197381"/>
            <a:chExt cx="11873097" cy="2805992"/>
          </a:xfrm>
        </p:grpSpPr>
        <p:sp>
          <p:nvSpPr>
            <p:cNvPr id="24" name="TextBox 17"/>
            <p:cNvSpPr txBox="1"/>
            <p:nvPr/>
          </p:nvSpPr>
          <p:spPr>
            <a:xfrm>
              <a:off x="0" y="2197381"/>
              <a:ext cx="11873097" cy="1286403"/>
            </a:xfrm>
            <a:prstGeom prst="rect">
              <a:avLst/>
            </a:prstGeom>
          </p:spPr>
          <p:txBody>
            <a:bodyPr wrap="square" lIns="0" tIns="0" rIns="0" bIns="0" rtlCol="0" anchor="t">
              <a:spAutoFit/>
            </a:bodyPr>
            <a:lstStyle/>
            <a:p>
              <a:pPr>
                <a:spcBef>
                  <a:spcPct val="0"/>
                </a:spcBef>
              </a:pPr>
              <a:r>
                <a:rPr lang="tr-TR" sz="2000" b="1">
                  <a:solidFill>
                    <a:srgbClr val="003B64"/>
                  </a:solidFill>
                  <a:latin typeface="Hurme Geometric Sans 1" panose="020b0200020000000000" pitchFamily="34" charset="-94"/>
                </a:rPr>
                <a:t>Hizmet içi Kapasite Geliştirme Eğitim/Danışmanlık ve Ziyaret Hizmetleri</a:t>
              </a:r>
              <a:endParaRPr lang="en-US" sz="2800" b="1">
                <a:solidFill>
                  <a:srgbClr val="003B64"/>
                </a:solidFill>
                <a:latin typeface="Hurme Geometric Sans 1" panose="020b0200020000000000" pitchFamily="34" charset="-94"/>
              </a:endParaRPr>
            </a:p>
          </p:txBody>
        </p:sp>
        <p:sp>
          <p:nvSpPr>
            <p:cNvPr id="25" name="TextBox 18"/>
            <p:cNvSpPr txBox="1"/>
            <p:nvPr/>
          </p:nvSpPr>
          <p:spPr>
            <a:xfrm>
              <a:off x="0" y="3722462"/>
              <a:ext cx="11600375" cy="1280911"/>
            </a:xfrm>
            <a:prstGeom prst="rect">
              <a:avLst/>
            </a:prstGeom>
          </p:spPr>
          <p:txBody>
            <a:bodyPr lIns="0" tIns="0" rIns="0" bIns="0" rtlCol="0" anchor="t">
              <a:spAutoFit/>
            </a:bodyPr>
            <a:lstStyle/>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KTÜ TTM bünyesinde çalışan personelin hizmet verdiği modül kapsamında yurtiçi ve yurtdışı eğitimlere katılması</a:t>
              </a:r>
            </a:p>
          </p:txBody>
        </p:sp>
      </p:grpSp>
      <p:cxnSp>
        <p:nvCxnSpPr>
          <p:cNvPr id="20" name="Düz Bağlayıcı 19">
            <a:extLst>
              <a:ext uri="{FF2B5EF4-FFF2-40B4-BE49-F238E27FC236}">
                <a16:creationId xmlns:a16="http://schemas.microsoft.com/office/drawing/2014/main" id="{24427EF9-4098-4475-AC37-718ADBA33966}"/>
              </a:ext>
            </a:extLst>
          </p:cNvPr>
          <p:cNvCxnSpPr/>
          <p:nvPr/>
        </p:nvCxnSpPr>
        <p:spPr>
          <a:xfrm>
            <a:off x="6884126" y="4422674"/>
            <a:ext cx="5066834" cy="0"/>
          </a:xfrm>
          <a:prstGeom prst="line">
            <a:avLst/>
          </a:prstGeom>
          <a:ln w="12700">
            <a:solidFill>
              <a:srgbClr val="003B64"/>
            </a:solidFill>
          </a:ln>
        </p:spPr>
        <p:style>
          <a:lnRef idx="1">
            <a:schemeClr val="accent1"/>
          </a:lnRef>
          <a:fillRef idx="0">
            <a:schemeClr val="accent1"/>
          </a:fillRef>
          <a:effectRef idx="0">
            <a:schemeClr val="accent1"/>
          </a:effectRef>
          <a:fontRef idx="minor">
            <a:schemeClr val="tx1"/>
          </a:fontRef>
        </p:style>
      </p:cxn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873" y="316345"/>
            <a:ext cx="4158075" cy="3163223"/>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1872" y="3646165"/>
            <a:ext cx="4158075" cy="2380686"/>
          </a:xfrm>
          <a:prstGeom prst="rect">
            <a:avLst/>
          </a:prstGeom>
        </p:spPr>
      </p:pic>
    </p:spTree>
    <p:extLst>
      <p:ext uri="{BB962C8B-B14F-4D97-AF65-F5344CB8AC3E}">
        <p14:creationId xmlns:p14="http://schemas.microsoft.com/office/powerpoint/2010/main" val="4199408869"/>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Metin Yer Tutucusu 2">
            <a:extLst>
              <a:ext uri="{FF2B5EF4-FFF2-40B4-BE49-F238E27FC236}">
                <a16:creationId xmlns:a16="http://schemas.microsoft.com/office/drawing/2014/main" id="{B1424594-F891-98B2-5019-44A8313F2513}"/>
              </a:ext>
            </a:extLst>
          </p:cNvPr>
          <p:cNvSpPr>
            <a:spLocks noGrp="1"/>
          </p:cNvSpPr>
          <p:nvPr>
            <p:ph type="body" sz="quarter" idx="13"/>
          </p:nvPr>
        </p:nvSpPr>
        <p:spPr/>
        <p:txBody>
          <a:bodyPr>
            <a:normAutofit lnSpcReduction="10000"/>
          </a:bodyPr>
          <a:lstStyle/>
          <a:p>
            <a:r>
              <a:rPr lang="tr-TR"/>
              <a:t>Modül 1</a:t>
            </a:r>
          </a:p>
          <a:p>
            <a:endParaRPr lang="tr-TR"/>
          </a:p>
          <a:p>
            <a:r>
              <a:rPr lang="tr-TR"/>
              <a:t>Farkındalık, Tanıtım, Bilgilendirme, Eğitim Hizmetleri</a:t>
            </a:r>
          </a:p>
        </p:txBody>
      </p:sp>
      <p:grpSp>
        <p:nvGrpSpPr>
          <p:cNvPr id="17" name="Group 13"/>
          <p:cNvGrpSpPr/>
          <p:nvPr/>
        </p:nvGrpSpPr>
        <p:grpSpPr>
          <a:xfrm>
            <a:off x="6884126" y="636482"/>
            <a:ext cx="5132283" cy="5550178"/>
            <a:chOff x="0" y="-66675"/>
            <a:chExt cx="12025355" cy="11100348"/>
          </a:xfrm>
        </p:grpSpPr>
        <p:sp>
          <p:nvSpPr>
            <p:cNvPr id="18" name="TextBox 14"/>
            <p:cNvSpPr txBox="1"/>
            <p:nvPr/>
          </p:nvSpPr>
          <p:spPr>
            <a:xfrm>
              <a:off x="0" y="-66675"/>
              <a:ext cx="12025355" cy="1231105"/>
            </a:xfrm>
            <a:prstGeom prst="rect">
              <a:avLst/>
            </a:prstGeom>
          </p:spPr>
          <p:txBody>
            <a:bodyPr wrap="square" lIns="0" tIns="0" rIns="0" bIns="0" rtlCol="0" anchor="t">
              <a:spAutoFit/>
            </a:bodyPr>
            <a:lstStyle/>
            <a:p>
              <a:pPr>
                <a:spcBef>
                  <a:spcPct val="0"/>
                </a:spcBef>
              </a:pPr>
              <a:r>
                <a:rPr lang="tr-TR" sz="2000" b="1">
                  <a:solidFill>
                    <a:srgbClr val="003B64"/>
                  </a:solidFill>
                  <a:latin typeface="Hurme Geometric Sans 1" panose="020b0200020000000000" pitchFamily="34" charset="-94"/>
                </a:rPr>
                <a:t>Proje Yarışmaları/Pazarları Etkinliklerinin Düzenlenmesi</a:t>
              </a:r>
              <a:endParaRPr lang="en-US" sz="2800" b="1">
                <a:solidFill>
                  <a:srgbClr val="003B64"/>
                </a:solidFill>
                <a:latin typeface="Hurme Geometric Sans 1" panose="020b0200020000000000" pitchFamily="34" charset="-94"/>
              </a:endParaRPr>
            </a:p>
          </p:txBody>
        </p:sp>
        <p:sp>
          <p:nvSpPr>
            <p:cNvPr id="19" name="TextBox 15"/>
            <p:cNvSpPr txBox="1"/>
            <p:nvPr/>
          </p:nvSpPr>
          <p:spPr>
            <a:xfrm>
              <a:off x="0" y="1338718"/>
              <a:ext cx="11600376" cy="9694955"/>
            </a:xfrm>
            <a:prstGeom prst="rect">
              <a:avLst/>
            </a:prstGeom>
          </p:spPr>
          <p:txBody>
            <a:bodyPr lIns="0" tIns="0" rIns="0" bIns="0" rtlCol="0" anchor="t">
              <a:spAutoFit/>
            </a:bodyPr>
            <a:lstStyle/>
            <a:p>
              <a:pPr marL="285750" indent="-285750" algn="just" eaLnBrk="1" hangingPunct="1">
                <a:lnSpc>
                  <a:spcPct val="150000"/>
                </a:lnSpc>
                <a:buFont typeface="Arial" panose="020b0604020202020204" pitchFamily="34" charset="0"/>
                <a:buChar char="•"/>
                <a:defRPr/>
              </a:pPr>
              <a:r>
                <a:rPr lang="tr-TR" sz="1400">
                  <a:solidFill>
                    <a:srgbClr val="000000"/>
                  </a:solidFill>
                  <a:latin typeface="Hurme Geometric Sans 1" panose="020b0200020000000000" pitchFamily="34" charset="-94"/>
                </a:rPr>
                <a:t>Her yıl KTÜ TTM tarafından düzenlen "Düşünden Gerçeğine Proje Pazarı" etkinliği ile katılımcıların teknoloji ve yenilik odaklı projelerinin ve fikirlerinin sergilenmesi için olanak sunulmakta ve sunulan projelerin özel sektör kuruluşlarıyla buluşturulması sağlanmaktadır. Ayrıca bugüne kadar “Silikon Vadisine Yolculuk”  ve “Savunma Sanayi Ar-Ge Çalışmaları Yarışması’’, EMES Teker Tasarım Yarışması, “ROBOSPRINT” Araç Yarışması, 2022 yılında ilk kez ‘Hızlandırıcı Program’ ve 2023 yılında ilk kez ‘Uluslararası Girişimcilerin Katılımı’ sağlanarak proje yarışması organizasyonu tarafımızca desteklenmiştir.</a:t>
              </a:r>
            </a:p>
            <a:p>
              <a:pPr marL="285750" indent="-285750" algn="just" eaLnBrk="1" hangingPunct="1">
                <a:lnSpc>
                  <a:spcPct val="150000"/>
                </a:lnSpc>
                <a:buFont typeface="Arial" panose="020b0604020202020204" pitchFamily="34" charset="0"/>
                <a:buChar char="•"/>
                <a:defRPr/>
              </a:pPr>
              <a:endParaRPr lang="tr-TR" altLang="tr-TR" sz="1400">
                <a:solidFill>
                  <a:srgbClr val="000000"/>
                </a:solidFill>
                <a:latin typeface="Hurme Geometric Sans 1" panose="020b0200020000000000" pitchFamily="34" charset="-94"/>
              </a:endParaRPr>
            </a:p>
            <a:p>
              <a:pPr marL="285750" indent="-285750" algn="just">
                <a:lnSpc>
                  <a:spcPct val="150000"/>
                </a:lnSpc>
                <a:buFont typeface="Arial" panose="020b0604020202020204" pitchFamily="34" charset="0"/>
                <a:buChar char="•"/>
                <a:defRPr/>
              </a:pPr>
              <a:r>
                <a:rPr lang="tr-TR" altLang="tr-TR" sz="1400">
                  <a:solidFill>
                    <a:srgbClr val="000000"/>
                  </a:solidFill>
                  <a:latin typeface="Hurme Geometric Sans 1" panose="020b0200020000000000" pitchFamily="34" charset="-94"/>
                </a:rPr>
                <a:t>Her yıl</a:t>
              </a:r>
              <a:r>
                <a:rPr lang="tr-TR" sz="1400">
                  <a:solidFill>
                    <a:srgbClr val="000000"/>
                  </a:solidFill>
                  <a:latin typeface="Hurme Geometric Sans 1" panose="020b0200020000000000" pitchFamily="34" charset="-94"/>
                </a:rPr>
                <a:t> 1503 – TÜBİTAK Proje Pazarları Destekleme Programı kapsamında etkinlik bütçesi için ihtiyaç olan kaynak bölgemize aktarılmaktadır. </a:t>
              </a:r>
              <a:endParaRPr lang="tr-TR" altLang="tr-TR" sz="1400">
                <a:solidFill>
                  <a:srgbClr val="000000"/>
                </a:solidFill>
                <a:latin typeface="Hurme Geometric Sans 1" panose="020b0200020000000000" pitchFamily="34" charset="-94"/>
              </a:endParaRPr>
            </a:p>
          </p:txBody>
        </p:sp>
      </p:grpSp>
      <p:pic>
        <p:nvPicPr>
          <p:cNvPr id="2" name="Resim 1"/>
          <p:cNvPicPr>
            <a:picLocks noChangeAspect="1"/>
          </p:cNvPicPr>
          <p:nvPr/>
        </p:nvPicPr>
        <p:blipFill>
          <a:blip r:embed="rId2">
            <a:extLst>
              <a:ext uri="{28A0092B-C50C-407E-A947-70E740481C1C}">
                <a14:useLocalDpi xmlns:a14="http://schemas.microsoft.com/office/drawing/2010/main" val="0"/>
              </a:ext>
            </a:extLst>
          </a:blip>
          <a:srcRect r="-78" b="54554"/>
          <a:stretch>
            <a:fillRect/>
          </a:stretch>
        </p:blipFill>
        <p:spPr>
          <a:xfrm>
            <a:off x="2294798" y="802557"/>
            <a:ext cx="4387006" cy="1992160"/>
          </a:xfrm>
          <a:prstGeom prst="rect">
            <a:avLst/>
          </a:prstGeom>
        </p:spPr>
      </p:pic>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798" y="2923052"/>
            <a:ext cx="4387005" cy="3001229"/>
          </a:xfrm>
          <a:prstGeom prst="rect">
            <a:avLst/>
          </a:prstGeom>
        </p:spPr>
      </p:pic>
    </p:spTree>
    <p:extLst>
      <p:ext uri="{BB962C8B-B14F-4D97-AF65-F5344CB8AC3E}">
        <p14:creationId xmlns:p14="http://schemas.microsoft.com/office/powerpoint/2010/main" val="2527056700"/>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Metin Yer Tutucusu 2">
            <a:extLst>
              <a:ext uri="{FF2B5EF4-FFF2-40B4-BE49-F238E27FC236}">
                <a16:creationId xmlns:a16="http://schemas.microsoft.com/office/drawing/2014/main" id="{B1424594-F891-98B2-5019-44A8313F2513}"/>
              </a:ext>
            </a:extLst>
          </p:cNvPr>
          <p:cNvSpPr>
            <a:spLocks noGrp="1"/>
          </p:cNvSpPr>
          <p:nvPr>
            <p:ph type="body" sz="quarter" idx="13"/>
          </p:nvPr>
        </p:nvSpPr>
        <p:spPr/>
        <p:txBody>
          <a:bodyPr>
            <a:normAutofit lnSpcReduction="10000"/>
          </a:bodyPr>
          <a:lstStyle/>
          <a:p>
            <a:r>
              <a:rPr lang="tr-TR"/>
              <a:t>Modül 1</a:t>
            </a:r>
          </a:p>
          <a:p>
            <a:endParaRPr lang="tr-TR"/>
          </a:p>
          <a:p>
            <a:r>
              <a:rPr lang="tr-TR"/>
              <a:t>Farkındalık, Tanıtım, Bilgilendirme, Eğitim Hizmetleri</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0660" y="294503"/>
            <a:ext cx="2756078" cy="353897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205" y="3923242"/>
            <a:ext cx="3871829" cy="258059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0072" y="3923242"/>
            <a:ext cx="3749546" cy="2580590"/>
          </a:xfrm>
          <a:prstGeom prst="rect">
            <a:avLst/>
          </a:prstGeom>
        </p:spPr>
      </p:pic>
      <p:pic>
        <p:nvPicPr>
          <p:cNvPr id="13" name="Resim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6205" y="291004"/>
            <a:ext cx="4834302" cy="3542469"/>
          </a:xfrm>
          <a:prstGeom prst="rect">
            <a:avLst/>
          </a:prstGeom>
        </p:spPr>
      </p:pic>
    </p:spTree>
    <p:extLst>
      <p:ext uri="{BB962C8B-B14F-4D97-AF65-F5344CB8AC3E}">
        <p14:creationId xmlns:p14="http://schemas.microsoft.com/office/powerpoint/2010/main" val="1288240602"/>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idx="1"/>
          </p:nvPr>
        </p:nvSpPr>
        <p:spPr/>
        <p:txBody>
          <a:bodyPr>
            <a:normAutofit/>
          </a:bodyPr>
          <a:lstStyle/>
          <a:p>
            <a:r>
              <a:rPr lang="tr-TR"/>
              <a:t>KTÜ TTM</a:t>
            </a:r>
          </a:p>
        </p:txBody>
      </p:sp>
      <p:sp>
        <p:nvSpPr>
          <p:cNvPr id="11" name="Metin Yer Tutucusu 2">
            <a:extLst>
              <a:ext uri="{FF2B5EF4-FFF2-40B4-BE49-F238E27FC236}">
                <a16:creationId xmlns:a16="http://schemas.microsoft.com/office/drawing/2014/main" id="{B1424594-F891-98B2-5019-44A8313F2513}"/>
              </a:ext>
            </a:extLst>
          </p:cNvPr>
          <p:cNvSpPr>
            <a:spLocks noGrp="1"/>
          </p:cNvSpPr>
          <p:nvPr>
            <p:ph type="body" sz="quarter" idx="13"/>
          </p:nvPr>
        </p:nvSpPr>
        <p:spPr/>
        <p:txBody>
          <a:bodyPr>
            <a:normAutofit lnSpcReduction="10000"/>
          </a:bodyPr>
          <a:lstStyle/>
          <a:p>
            <a:r>
              <a:rPr lang="tr-TR"/>
              <a:t>Modül 1</a:t>
            </a:r>
          </a:p>
          <a:p>
            <a:endParaRPr lang="tr-TR"/>
          </a:p>
          <a:p>
            <a:r>
              <a:rPr lang="tr-TR"/>
              <a:t>Farkındalık, Tanıtım, Bilgilendirme, Eğitim Hizmetleri</a:t>
            </a:r>
          </a:p>
        </p:txBody>
      </p:sp>
      <p:grpSp>
        <p:nvGrpSpPr>
          <p:cNvPr id="17" name="Group 13"/>
          <p:cNvGrpSpPr/>
          <p:nvPr/>
        </p:nvGrpSpPr>
        <p:grpSpPr>
          <a:xfrm>
            <a:off x="6884126" y="1660576"/>
            <a:ext cx="4950907" cy="3251215"/>
            <a:chOff x="0" y="-66675"/>
            <a:chExt cx="11600376" cy="6502426"/>
          </a:xfrm>
        </p:grpSpPr>
        <p:sp>
          <p:nvSpPr>
            <p:cNvPr id="18" name="TextBox 14"/>
            <p:cNvSpPr txBox="1"/>
            <p:nvPr/>
          </p:nvSpPr>
          <p:spPr>
            <a:xfrm>
              <a:off x="0" y="-66675"/>
              <a:ext cx="11600376" cy="1231105"/>
            </a:xfrm>
            <a:prstGeom prst="rect">
              <a:avLst/>
            </a:prstGeom>
          </p:spPr>
          <p:txBody>
            <a:bodyPr wrap="square" lIns="0" tIns="0" rIns="0" bIns="0" rtlCol="0" anchor="t">
              <a:spAutoFit/>
            </a:bodyPr>
            <a:lstStyle/>
            <a:p>
              <a:pPr>
                <a:spcBef>
                  <a:spcPct val="0"/>
                </a:spcBef>
              </a:pPr>
              <a:r>
                <a:rPr lang="tr-TR" sz="2000" b="1">
                  <a:solidFill>
                    <a:srgbClr val="003B64"/>
                  </a:solidFill>
                  <a:latin typeface="Hurme Geometric Sans 1" panose="020b0200020000000000" pitchFamily="34" charset="-94"/>
                </a:rPr>
                <a:t>Uluslararasılaşma Yönünde Ziyaret ve İş birliği Görüşmeleri</a:t>
              </a:r>
              <a:endParaRPr lang="en-US" sz="2800" b="1">
                <a:solidFill>
                  <a:srgbClr val="003B64"/>
                </a:solidFill>
                <a:latin typeface="Hurme Geometric Sans 1" panose="020b0200020000000000" pitchFamily="34" charset="-94"/>
              </a:endParaRPr>
            </a:p>
          </p:txBody>
        </p:sp>
        <p:sp>
          <p:nvSpPr>
            <p:cNvPr id="19" name="TextBox 15"/>
            <p:cNvSpPr txBox="1"/>
            <p:nvPr/>
          </p:nvSpPr>
          <p:spPr>
            <a:xfrm>
              <a:off x="0" y="1338718"/>
              <a:ext cx="11117116" cy="5097033"/>
            </a:xfrm>
            <a:prstGeom prst="rect">
              <a:avLst/>
            </a:prstGeom>
          </p:spPr>
          <p:txBody>
            <a:bodyPr wrap="square" lIns="0" tIns="0" rIns="0" bIns="0" rtlCol="0" anchor="t">
              <a:spAutoFit/>
            </a:bodyPr>
            <a:lstStyle/>
            <a:p>
              <a:pPr marL="285750" indent="-285750" algn="just">
                <a:lnSpc>
                  <a:spcPct val="150000"/>
                </a:lnSpc>
                <a:buFont typeface="Arial" panose="020b0604020202020204" pitchFamily="34" charset="0"/>
                <a:buChar char="•"/>
              </a:pPr>
              <a:r>
                <a:rPr lang="tr-TR" altLang="tr-TR" sz="1400">
                  <a:latin typeface="Hurme Geometric Sans 1" panose="020b0200020000000000" pitchFamily="34" charset="-94"/>
                </a:rPr>
                <a:t>KTÜ TTM özellikle yurt dışında bulunan üniversiteler içerisinde Teknoloji Transfer Ofisleri ile irtibata geçerek ziyaretlerde bulunmuş ve iyi uygulama örneklerini yerinde görerek destek almıştır. Üniversitemiz ve akademik personelimizin uluslararası alanda konsorsiyumlara dahil olması, ortaklık yapılarının geliştirilmesi amacıyla ilgili kurumlar ve üniversiteler ile görüşmeler devam etmektedir</a:t>
              </a:r>
              <a:endParaRPr lang="tr-TR" altLang="tr-TR" sz="1400" b="1">
                <a:solidFill>
                  <a:srgbClr val="000000"/>
                </a:solidFill>
                <a:latin typeface="Hurme Geometric Sans 1" panose="020b0200020000000000" pitchFamily="34" charset="-94"/>
              </a:endParaRPr>
            </a:p>
          </p:txBody>
        </p:sp>
      </p:grpSp>
      <p:pic>
        <p:nvPicPr>
          <p:cNvPr id="6" name="Resim 5" descr="metin, çayır, gök, açık hava içeren bir resim&#10;&#10;Açıklama otomatik olarak oluşturuldu">
            <a:extLst>
              <a:ext uri="{FF2B5EF4-FFF2-40B4-BE49-F238E27FC236}">
                <a16:creationId xmlns:a16="http://schemas.microsoft.com/office/drawing/2014/main" id="{BB6CD8D1-749C-7CF1-5AAD-FD77FD77A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0859" y="3286184"/>
            <a:ext cx="4369980" cy="3277485"/>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rcRect r="646" b="10698"/>
          <a:stretch>
            <a:fillRect/>
          </a:stretch>
        </p:blipFill>
        <p:spPr>
          <a:xfrm>
            <a:off x="2290860" y="265126"/>
            <a:ext cx="4341760" cy="2926854"/>
          </a:xfrm>
          <a:prstGeom prst="rect">
            <a:avLst/>
          </a:prstGeom>
        </p:spPr>
      </p:pic>
    </p:spTree>
    <p:extLst>
      <p:ext uri="{BB962C8B-B14F-4D97-AF65-F5344CB8AC3E}">
        <p14:creationId xmlns:p14="http://schemas.microsoft.com/office/powerpoint/2010/main" val="2345857759"/>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2" name="İçerik Yer Tutucusu 4">
            <a:extLst>
              <a:ext uri="{FF2B5EF4-FFF2-40B4-BE49-F238E27FC236}">
                <a16:creationId xmlns:a16="http://schemas.microsoft.com/office/drawing/2014/main" id="{5FD5F680-CA88-7006-8E44-E2F12CA347F3}"/>
              </a:ext>
            </a:extLst>
          </p:cNvPr>
          <p:cNvGraphicFramePr>
            <a:graphicFrameLocks noGrp="1"/>
          </p:cNvGraphicFramePr>
          <p:nvPr>
            <p:ph idx="1"/>
            <p:extLst>
              <p:ext uri="{D42A27DB-BD31-4B8C-83A1-F6EECF244321}">
                <p14:modId xmlns:p14="http://schemas.microsoft.com/office/powerpoint/2010/main" val="1641612769"/>
              </p:ext>
            </p:extLst>
          </p:nvPr>
        </p:nvGraphicFramePr>
        <p:xfrm>
          <a:off x="2519363" y="1132461"/>
          <a:ext cx="8834435" cy="4239291"/>
        </p:xfrm>
        <a:graphic>
          <a:graphicData uri="http://schemas.openxmlformats.org/drawingml/2006/table">
            <a:tbl>
              <a:tblPr>
                <a:tableStyleId>{5C22544A-7EE6-4342-B048-85BDC9FD1C3A}</a:tableStyleId>
              </a:tblPr>
              <a:tblGrid>
                <a:gridCol w="3195637">
                  <a:extLst>
                    <a:ext uri="{9D8B030D-6E8A-4147-A177-3AD203B41FA5}">
                      <a16:colId xmlns:a16="http://schemas.microsoft.com/office/drawing/2014/main" val="411724212"/>
                    </a:ext>
                  </a:extLst>
                </a:gridCol>
                <a:gridCol w="314325">
                  <a:extLst>
                    <a:ext uri="{9D8B030D-6E8A-4147-A177-3AD203B41FA5}">
                      <a16:colId xmlns:a16="http://schemas.microsoft.com/office/drawing/2014/main" val="3860453630"/>
                    </a:ext>
                  </a:extLst>
                </a:gridCol>
                <a:gridCol w="1790699">
                  <a:extLst>
                    <a:ext uri="{9D8B030D-6E8A-4147-A177-3AD203B41FA5}">
                      <a16:colId xmlns:a16="http://schemas.microsoft.com/office/drawing/2014/main" val="1409858684"/>
                    </a:ext>
                  </a:extLst>
                </a:gridCol>
                <a:gridCol w="1766887">
                  <a:extLst>
                    <a:ext uri="{9D8B030D-6E8A-4147-A177-3AD203B41FA5}">
                      <a16:colId xmlns:a16="http://schemas.microsoft.com/office/drawing/2014/main" val="299316023"/>
                    </a:ext>
                  </a:extLst>
                </a:gridCol>
                <a:gridCol w="1766887">
                  <a:extLst>
                    <a:ext uri="{9D8B030D-6E8A-4147-A177-3AD203B41FA5}">
                      <a16:colId xmlns:a16="http://schemas.microsoft.com/office/drawing/2014/main" val="3904599526"/>
                    </a:ext>
                  </a:extLst>
                </a:gridCol>
              </a:tblGrid>
              <a:tr h="639291">
                <a:tc>
                  <a:txBody>
                    <a:bodyPr vert="horz" wrap="square"/>
                    <a:lstStyle/>
                    <a:p>
                      <a:endParaRPr lang="tr-TR" sz="1200">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endParaRPr lang="tr-TR">
                        <a:solidFill>
                          <a:srgbClr val="003B6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sz="1800" b="1">
                          <a:solidFill>
                            <a:srgbClr val="003B64"/>
                          </a:solidFill>
                          <a:latin typeface="Hurme Geometric Sans 1" panose="020b0200020000000000" pitchFamily="34" charset="-94"/>
                        </a:rPr>
                        <a:t>2018-2022</a:t>
                      </a:r>
                      <a:endParaRPr lang="tr-T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Ortalama</a:t>
                      </a:r>
                    </a:p>
                    <a:p>
                      <a:pPr algn="ctr"/>
                      <a:r>
                        <a:rPr lang="tr-TR" sz="1100" b="0">
                          <a:solidFill>
                            <a:srgbClr val="003B64"/>
                          </a:solidFill>
                          <a:latin typeface="Hurme Geometric Sans 1" panose="020b0200020000000000" pitchFamily="34" charset="-94"/>
                        </a:rPr>
                        <a:t>(5 Yıl)</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2023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5702308"/>
                  </a:ext>
                </a:extLst>
              </a:tr>
              <a:tr h="720000">
                <a:tc>
                  <a:txBody>
                    <a:bodyPr vert="horz" wrap="square"/>
                    <a:lstStyle/>
                    <a:p>
                      <a:pPr marL="0" lvl="0" indent="0">
                        <a:spcBef>
                          <a:spcPct val="0"/>
                        </a:spcBef>
                      </a:pPr>
                      <a:r>
                        <a:rPr lang="tr-TR" sz="1300" b="1">
                          <a:solidFill>
                            <a:srgbClr val="003B64"/>
                          </a:solidFill>
                          <a:latin typeface="Hurme Geometric Sans 1" panose="020b0200020000000000" pitchFamily="34" charset="-94"/>
                        </a:rPr>
                        <a:t>Düzenlenen Eğitim/Etkinlik</a:t>
                      </a:r>
                      <a:endParaRPr lang="en-US" sz="1300" b="1">
                        <a:solidFill>
                          <a:srgbClr val="003B64"/>
                        </a:solidFill>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r>
                        <a:rPr lang="tr-TR">
                          <a:solidFill>
                            <a:srgbClr val="003B64"/>
                          </a:solidFill>
                          <a:sym typeface="Wingdings 2" panose="05020102010507070707" pitchFamily="18" charset="2"/>
                        </a:rPr>
                        <a:t></a:t>
                      </a:r>
                      <a:endParaRPr lang="tr-TR">
                        <a:solidFill>
                          <a:srgbClr val="003B6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lnSpc>
                          <a:spcPct val="100000"/>
                        </a:lnSpc>
                      </a:pPr>
                      <a:r>
                        <a:rPr lang="tr-TR" b="1">
                          <a:solidFill>
                            <a:srgbClr val="003B64"/>
                          </a:solidFill>
                          <a:latin typeface="Hurme Geometric Sans 1" panose="020b0200020000000000" pitchFamily="34" charset="-94"/>
                        </a:rPr>
                        <a:t>344</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vert="horz" wrap="square"/>
                    <a:lstStyle/>
                    <a:p>
                      <a:pPr marL="0" lvl="0" indent="0" algn="ctr">
                        <a:lnSpc>
                          <a:spcPct val="100000"/>
                        </a:lnSpc>
                        <a:spcBef>
                          <a:spcPct val="0"/>
                        </a:spcBef>
                      </a:pPr>
                      <a:r>
                        <a:rPr lang="tr-TR" sz="1800" b="1">
                          <a:solidFill>
                            <a:srgbClr val="003B64"/>
                          </a:solidFill>
                          <a:latin typeface="Hurme Geometric Sans 1" panose="020b0200020000000000" pitchFamily="34" charset="-94"/>
                        </a:rPr>
                        <a:t>68,8</a:t>
                      </a:r>
                      <a:endParaRPr lang="en-US" sz="1800" b="1">
                        <a:solidFill>
                          <a:srgbClr val="003B64"/>
                        </a:solidFill>
                        <a:latin typeface="Hurme Geometric Sans 1" panose="020b0200020000000000" pitchFamily="34" charset="-94"/>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vert="horz" wrap="square"/>
                    <a:lstStyle/>
                    <a:p>
                      <a:pPr algn="ctr">
                        <a:lnSpc>
                          <a:spcPct val="100000"/>
                        </a:lnSpc>
                      </a:pPr>
                      <a:r>
                        <a:rPr lang="tr-TR" b="1">
                          <a:solidFill>
                            <a:srgbClr val="003B64"/>
                          </a:solidFill>
                          <a:latin typeface="Hurme Geometric Sans 1" panose="020b0200020000000000" pitchFamily="34" charset="-94"/>
                        </a:rPr>
                        <a:t>275</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568424"/>
                  </a:ext>
                </a:extLst>
              </a:tr>
              <a:tr h="720000">
                <a:tc>
                  <a:txBody>
                    <a:bodyPr vert="horz" wrap="square"/>
                    <a:lstStyle/>
                    <a:p>
                      <a:pPr marL="0" lvl="0" indent="0">
                        <a:spcBef>
                          <a:spcPct val="0"/>
                        </a:spcBef>
                      </a:pPr>
                      <a:r>
                        <a:rPr lang="tr-TR" sz="1300" b="1">
                          <a:solidFill>
                            <a:srgbClr val="003B64"/>
                          </a:solidFill>
                          <a:latin typeface="Hurme Geometric Sans 1" panose="020b0200020000000000" pitchFamily="34" charset="-94"/>
                        </a:rPr>
                        <a:t>Katılım Sağlanan Etkinlik</a:t>
                      </a:r>
                      <a:endParaRPr lang="en-US" sz="1300" b="1">
                        <a:solidFill>
                          <a:srgbClr val="003B64"/>
                        </a:solidFill>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lnSpc>
                          <a:spcPct val="100000"/>
                        </a:lnSpc>
                      </a:pPr>
                      <a:r>
                        <a:rPr lang="tr-TR" b="1">
                          <a:solidFill>
                            <a:srgbClr val="003B64"/>
                          </a:solidFill>
                          <a:latin typeface="Hurme Geometric Sans 1" panose="020b0200020000000000" pitchFamily="34" charset="-94"/>
                        </a:rPr>
                        <a:t>280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lnSpc>
                          <a:spcPct val="100000"/>
                        </a:lnSpc>
                      </a:pPr>
                      <a:r>
                        <a:rPr lang="tr-TR" b="1">
                          <a:solidFill>
                            <a:srgbClr val="003B64"/>
                          </a:solidFill>
                          <a:latin typeface="Hurme Geometric Sans 1" panose="020b0200020000000000" pitchFamily="34" charset="-94"/>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lnSpc>
                          <a:spcPct val="100000"/>
                        </a:lnSpc>
                      </a:pPr>
                      <a:r>
                        <a:rPr lang="tr-TR" b="1">
                          <a:solidFill>
                            <a:srgbClr val="003B64"/>
                          </a:solidFill>
                          <a:latin typeface="Hurme Geometric Sans 1" panose="020b0200020000000000" pitchFamily="34" charset="-94"/>
                        </a:rPr>
                        <a:t>128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5339416"/>
                  </a:ext>
                </a:extLst>
              </a:tr>
              <a:tr h="720000">
                <a:tc>
                  <a:txBody>
                    <a:bodyPr vert="horz" wrap="square"/>
                    <a:lstStyle/>
                    <a:p>
                      <a:pPr marL="0" lvl="0" indent="0">
                        <a:spcBef>
                          <a:spcPct val="0"/>
                        </a:spcBef>
                      </a:pPr>
                      <a:r>
                        <a:rPr lang="tr-TR" sz="1300" b="1">
                          <a:solidFill>
                            <a:srgbClr val="003B64"/>
                          </a:solidFill>
                          <a:latin typeface="Hurme Geometric Sans 1" panose="020b0200020000000000" pitchFamily="34" charset="-94"/>
                        </a:rPr>
                        <a:t>Paylaşım/Etkileşim Sayısı</a:t>
                      </a:r>
                      <a:endParaRPr lang="en-US" sz="1300" b="1">
                        <a:solidFill>
                          <a:srgbClr val="003B64"/>
                        </a:solidFill>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lvl="0" indent="0" algn="ctr">
                        <a:lnSpc>
                          <a:spcPct val="100000"/>
                        </a:lnSpc>
                        <a:spcBef>
                          <a:spcPct val="0"/>
                        </a:spcBef>
                      </a:pPr>
                      <a:r>
                        <a:rPr lang="tr-TR" sz="1800" b="1">
                          <a:solidFill>
                            <a:srgbClr val="003B64"/>
                          </a:solidFill>
                          <a:latin typeface="Hurme Geometric Sans 1" panose="020b0200020000000000" pitchFamily="34" charset="-94"/>
                        </a:rPr>
                        <a:t>3.139/-</a:t>
                      </a:r>
                      <a:endParaRPr lang="en-US" sz="1800" b="1">
                        <a:solidFill>
                          <a:srgbClr val="003B64"/>
                        </a:solidFill>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lnSpc>
                          <a:spcPct val="100000"/>
                        </a:lnSpc>
                      </a:pPr>
                      <a:r>
                        <a:rPr lang="tr-TR" b="1">
                          <a:solidFill>
                            <a:srgbClr val="003B64"/>
                          </a:solidFill>
                          <a:latin typeface="Hurme Geometric Sans 1" panose="020b0200020000000000" pitchFamily="34" charset="-94"/>
                        </a:rPr>
                        <a:t>627,8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lnSpc>
                          <a:spcPct val="100000"/>
                        </a:lnSpc>
                      </a:pPr>
                      <a:r>
                        <a:rPr lang="tr-TR" sz="1800" b="1">
                          <a:solidFill>
                            <a:srgbClr val="003B64"/>
                          </a:solidFill>
                          <a:latin typeface="Hurme Geometric Sans 1" panose="020b0200020000000000" pitchFamily="34" charset="-94"/>
                        </a:rPr>
                        <a:t>449/879.177</a:t>
                      </a:r>
                      <a:endParaRPr lang="tr-TR" b="1">
                        <a:solidFill>
                          <a:srgbClr val="003B64"/>
                        </a:solidFill>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7645510"/>
                  </a:ext>
                </a:extLst>
              </a:tr>
              <a:tr h="720000">
                <a:tc>
                  <a:txBody>
                    <a:bodyPr vert="horz" wrap="square"/>
                    <a:lstStyle/>
                    <a:p>
                      <a:pPr marL="0" lvl="0" indent="0">
                        <a:spcBef>
                          <a:spcPct val="0"/>
                        </a:spcBef>
                      </a:pPr>
                      <a:r>
                        <a:rPr lang="tr-TR" sz="1300" b="1">
                          <a:solidFill>
                            <a:srgbClr val="003B64"/>
                          </a:solidFill>
                          <a:latin typeface="Hurme Geometric Sans 1" panose="020b0200020000000000" pitchFamily="34" charset="-94"/>
                        </a:rPr>
                        <a:t>KTÜ TTM E-Bülten/Yayınlar</a:t>
                      </a:r>
                      <a:endParaRPr lang="en-US" sz="1300" b="1">
                        <a:solidFill>
                          <a:srgbClr val="003B64"/>
                        </a:solidFill>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lnSpc>
                          <a:spcPct val="100000"/>
                        </a:lnSpc>
                      </a:pPr>
                      <a:r>
                        <a:rPr lang="tr-TR" b="1">
                          <a:solidFill>
                            <a:srgbClr val="003B64"/>
                          </a:solidFill>
                          <a:latin typeface="Hurme Geometric Sans 1" panose="020b0200020000000000" pitchFamily="34" charset="-94"/>
                        </a:rPr>
                        <a:t>67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lnSpc>
                          <a:spcPct val="100000"/>
                        </a:lnSpc>
                      </a:pPr>
                      <a:r>
                        <a:rPr lang="tr-TR" b="1">
                          <a:solidFill>
                            <a:srgbClr val="003B64"/>
                          </a:solidFill>
                          <a:latin typeface="Hurme Geometric Sans 1" panose="020b0200020000000000" pitchFamily="34" charset="-94"/>
                        </a:rPr>
                        <a:t>13,4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lnSpc>
                          <a:spcPct val="100000"/>
                        </a:lnSpc>
                      </a:pPr>
                      <a:r>
                        <a:rPr lang="tr-TR" b="1">
                          <a:solidFill>
                            <a:srgbClr val="003B64"/>
                          </a:solidFill>
                          <a:latin typeface="Hurme Geometric Sans 1" panose="020b0200020000000000" pitchFamily="34" charset="-94"/>
                        </a:rPr>
                        <a:t>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8863795"/>
                  </a:ext>
                </a:extLst>
              </a:tr>
              <a:tr h="720000">
                <a:tc>
                  <a:txBody>
                    <a:bodyPr vert="horz" wrap="square"/>
                    <a:lstStyle/>
                    <a:p>
                      <a:pPr marL="0" lvl="0" indent="0">
                        <a:spcBef>
                          <a:spcPct val="0"/>
                        </a:spcBef>
                      </a:pPr>
                      <a:r>
                        <a:rPr lang="tr-TR" sz="1300" b="1">
                          <a:solidFill>
                            <a:srgbClr val="003B64"/>
                          </a:solidFill>
                          <a:latin typeface="Hurme Geometric Sans 1" panose="020b0200020000000000" pitchFamily="34" charset="-94"/>
                        </a:rPr>
                        <a:t>Proje Pazarı/Yarışması</a:t>
                      </a:r>
                      <a:endParaRPr lang="en-US" sz="1300" b="1">
                        <a:solidFill>
                          <a:srgbClr val="003B64"/>
                        </a:solidFill>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lnSpc>
                          <a:spcPct val="100000"/>
                        </a:lnSpc>
                      </a:pPr>
                      <a:r>
                        <a:rPr lang="tr-TR" b="1">
                          <a:solidFill>
                            <a:srgbClr val="003B64"/>
                          </a:solidFill>
                          <a:latin typeface="Hurme Geometric Sans 1" panose="020b0200020000000000" pitchFamily="34" charset="-94"/>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lnSpc>
                          <a:spcPct val="100000"/>
                        </a:lnSpc>
                      </a:pPr>
                      <a:r>
                        <a:rPr lang="tr-TR" b="1">
                          <a:solidFill>
                            <a:srgbClr val="003B64"/>
                          </a:solidFill>
                          <a:latin typeface="Hurme Geometric Sans 1" panose="020b0200020000000000" pitchFamily="34" charset="-94"/>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lnSpc>
                          <a:spcPct val="100000"/>
                        </a:lnSpc>
                      </a:pPr>
                      <a:r>
                        <a:rPr lang="tr-TR" b="1">
                          <a:solidFill>
                            <a:srgbClr val="003B64"/>
                          </a:solidFill>
                          <a:latin typeface="Hurme Geometric Sans 1" panose="020b0200020000000000" pitchFamily="34" charset="-94"/>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8111417"/>
                  </a:ext>
                </a:extLst>
              </a:tr>
            </a:tbl>
          </a:graphicData>
        </a:graphic>
      </p:graphicFrame>
      <p:sp>
        <p:nvSpPr>
          <p:cNvPr id="61" name="Metin Yer Tutucusu 2">
            <a:extLst>
              <a:ext uri="{FF2B5EF4-FFF2-40B4-BE49-F238E27FC236}">
                <a16:creationId xmlns:a16="http://schemas.microsoft.com/office/drawing/2014/main" id="{B1424594-F891-98B2-5019-44A8313F2513}"/>
              </a:ext>
            </a:extLst>
          </p:cNvPr>
          <p:cNvSpPr>
            <a:spLocks noGrp="1"/>
          </p:cNvSpPr>
          <p:nvPr>
            <p:ph type="body" sz="quarter" idx="13"/>
          </p:nvPr>
        </p:nvSpPr>
        <p:spPr/>
        <p:txBody>
          <a:bodyPr>
            <a:normAutofit lnSpcReduction="10000"/>
          </a:bodyPr>
          <a:lstStyle/>
          <a:p>
            <a:r>
              <a:rPr lang="tr-TR"/>
              <a:t>Modül 1</a:t>
            </a:r>
          </a:p>
          <a:p>
            <a:endParaRPr lang="tr-TR"/>
          </a:p>
          <a:p>
            <a:r>
              <a:rPr lang="tr-TR"/>
              <a:t>Farkındalık, Tanıtım, Bilgilendirme, Eğitim Hizmetleri</a:t>
            </a:r>
          </a:p>
        </p:txBody>
      </p:sp>
      <p:sp>
        <p:nvSpPr>
          <p:cNvPr id="55" name="Metin Yer Tutucusu 2">
            <a:extLst>
              <a:ext uri="{FF2B5EF4-FFF2-40B4-BE49-F238E27FC236}">
                <a16:creationId xmlns:a16="http://schemas.microsoft.com/office/drawing/2014/main" id="{B1424594-F891-98B2-5019-44A8313F2513}"/>
              </a:ext>
            </a:extLst>
          </p:cNvPr>
          <p:cNvSpPr txBox="1"/>
          <p:nvPr/>
        </p:nvSpPr>
        <p:spPr>
          <a:xfrm>
            <a:off x="356461" y="3220073"/>
            <a:ext cx="1439718" cy="1500733"/>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ct val="0"/>
              </a:spcBef>
              <a:buFont typeface="Arial" panose="020b0604020202020204" pitchFamily="34" charset="0"/>
              <a:buNone/>
              <a:defRPr lang="tr-TR" sz="1400" b="1" kern="1200">
                <a:solidFill>
                  <a:schemeClr val="bg1">
                    <a:lumMod val="75000"/>
                  </a:schemeClr>
                </a:solidFill>
                <a:latin typeface="Hurme Geometric Sans 1" panose="020b0200020000000000" pitchFamily="34" charset="-9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t>Performans </a:t>
            </a:r>
          </a:p>
          <a:p>
            <a:r>
              <a:rPr lang="tr-TR"/>
              <a:t>Göstergeleri</a:t>
            </a:r>
          </a:p>
        </p:txBody>
      </p:sp>
    </p:spTree>
    <p:extLst>
      <p:ext uri="{BB962C8B-B14F-4D97-AF65-F5344CB8AC3E}">
        <p14:creationId xmlns:p14="http://schemas.microsoft.com/office/powerpoint/2010/main" val="1066616501"/>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Metin Yer Tutucusu 2">
            <a:extLst>
              <a:ext uri="{FF2B5EF4-FFF2-40B4-BE49-F238E27FC236}">
                <a16:creationId xmlns:a16="http://schemas.microsoft.com/office/drawing/2014/main" id="{B2C3B587-0131-19AC-CD5A-9F31C785BE1A}"/>
              </a:ext>
            </a:extLst>
          </p:cNvPr>
          <p:cNvSpPr>
            <a:spLocks noGrp="1"/>
          </p:cNvSpPr>
          <p:nvPr>
            <p:ph type="body" sz="quarter" idx="13"/>
          </p:nvPr>
        </p:nvSpPr>
        <p:spPr/>
        <p:txBody>
          <a:bodyPr/>
          <a:lstStyle/>
          <a:p>
            <a:r>
              <a:rPr lang="tr-TR"/>
              <a:t>Proje Destek Hizmetleri</a:t>
            </a:r>
          </a:p>
        </p:txBody>
      </p:sp>
      <p:pic>
        <p:nvPicPr>
          <p:cNvPr id="4" name="İçerik Yer Tutucusu 3">
            <a:extLst>
              <a:ext uri="{FF2B5EF4-FFF2-40B4-BE49-F238E27FC236}">
                <a16:creationId xmlns:a16="http://schemas.microsoft.com/office/drawing/2014/main" id="{98F59041-E5FF-D734-EF87-3677731AFB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9363" y="855476"/>
            <a:ext cx="8834437" cy="4974010"/>
          </a:xfrm>
          <a:prstGeom prst="rect">
            <a:avLst/>
          </a:prstGeom>
        </p:spPr>
      </p:pic>
    </p:spTree>
    <p:extLst>
      <p:ext uri="{BB962C8B-B14F-4D97-AF65-F5344CB8AC3E}">
        <p14:creationId xmlns:p14="http://schemas.microsoft.com/office/powerpoint/2010/main" val="1926562539"/>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2</a:t>
            </a:r>
          </a:p>
          <a:p>
            <a:endParaRPr lang="tr-TR"/>
          </a:p>
          <a:p>
            <a:r>
              <a:rPr lang="tr-TR"/>
              <a:t>Proje </a:t>
            </a:r>
          </a:p>
          <a:p>
            <a:r>
              <a:rPr lang="tr-TR"/>
              <a:t>Destek Hizmetleri</a:t>
            </a:r>
          </a:p>
        </p:txBody>
      </p:sp>
      <p:grpSp>
        <p:nvGrpSpPr>
          <p:cNvPr id="17" name="Group 13"/>
          <p:cNvGrpSpPr/>
          <p:nvPr/>
        </p:nvGrpSpPr>
        <p:grpSpPr>
          <a:xfrm>
            <a:off x="6831874" y="1290215"/>
            <a:ext cx="4950907" cy="4676857"/>
            <a:chOff x="0" y="-66675"/>
            <a:chExt cx="11600376" cy="9353706"/>
          </a:xfrm>
        </p:grpSpPr>
        <p:sp>
          <p:nvSpPr>
            <p:cNvPr id="18" name="TextBox 14"/>
            <p:cNvSpPr txBox="1"/>
            <p:nvPr/>
          </p:nvSpPr>
          <p:spPr>
            <a:xfrm>
              <a:off x="0" y="-66675"/>
              <a:ext cx="11600376" cy="787267"/>
            </a:xfrm>
            <a:prstGeom prst="rect">
              <a:avLst/>
            </a:prstGeom>
          </p:spPr>
          <p:txBody>
            <a:bodyPr lIns="0" tIns="0" rIns="0" bIns="0" rtlCol="0" anchor="t">
              <a:spAutoFit/>
            </a:bodyPr>
            <a:lstStyle/>
            <a:p>
              <a:pPr>
                <a:lnSpc>
                  <a:spcPts val="3360"/>
                </a:lnSpc>
                <a:spcBef>
                  <a:spcPct val="0"/>
                </a:spcBef>
              </a:pPr>
              <a:r>
                <a:rPr lang="tr-TR" sz="2000" b="1">
                  <a:solidFill>
                    <a:srgbClr val="003B64"/>
                  </a:solidFill>
                  <a:latin typeface="Hurme Geometric Sans 1" panose="020b0200020000000000" pitchFamily="34" charset="-94"/>
                </a:rPr>
                <a:t>Hizmetler</a:t>
              </a:r>
              <a:endParaRPr lang="en-US" sz="2800" b="1">
                <a:solidFill>
                  <a:srgbClr val="003B64"/>
                </a:solidFill>
                <a:latin typeface="Hurme Geometric Sans 1" panose="020b0200020000000000" pitchFamily="34" charset="-94"/>
              </a:endParaRPr>
            </a:p>
          </p:txBody>
        </p:sp>
        <p:sp>
          <p:nvSpPr>
            <p:cNvPr id="19" name="TextBox 15"/>
            <p:cNvSpPr txBox="1"/>
            <p:nvPr/>
          </p:nvSpPr>
          <p:spPr>
            <a:xfrm>
              <a:off x="0" y="1100182"/>
              <a:ext cx="11600376" cy="8186849"/>
            </a:xfrm>
            <a:prstGeom prst="rect">
              <a:avLst/>
            </a:prstGeom>
          </p:spPr>
          <p:txBody>
            <a:bodyPr lIns="0" tIns="0" rIns="0" bIns="0" rtlCol="0" anchor="t">
              <a:spAutoFit/>
            </a:bodyPr>
            <a:lstStyle/>
            <a:p>
              <a:pPr marL="285750" indent="-285750" algn="just">
                <a:lnSpc>
                  <a:spcPct val="150000"/>
                </a:lnSpc>
                <a:buFont typeface="Arial" panose="020b0604020202020204" pitchFamily="34" charset="0"/>
                <a:buChar char="•"/>
              </a:pPr>
              <a:r>
                <a:rPr lang="tr-TR" sz="1400">
                  <a:latin typeface="Hurme Geometric Sans 1" panose="020b0200020000000000" pitchFamily="34" charset="-94"/>
                </a:rPr>
                <a:t>Akademisyenlere, öğrencilere ve bölgedeki paydaşlara projelendirme desteği vererek, ulusal ve uluslararası fonlardan yararlanmalarını sağlama</a:t>
              </a:r>
            </a:p>
            <a:p>
              <a:pPr marL="285750" indent="-285750" algn="just">
                <a:lnSpc>
                  <a:spcPct val="150000"/>
                </a:lnSpc>
                <a:buFont typeface="Arial" panose="020b0604020202020204" pitchFamily="34" charset="0"/>
                <a:buChar char="•"/>
              </a:pPr>
              <a:r>
                <a:rPr lang="tr-TR" sz="1400">
                  <a:latin typeface="Hurme Geometric Sans 1" panose="020b0200020000000000" pitchFamily="34" charset="-94"/>
                </a:rPr>
                <a:t>Ulusal/uluslararası fon sağlayan kuruluşlara proje hazırlama, başvuru, izleme hizmetleri verilmesi </a:t>
              </a:r>
            </a:p>
            <a:p>
              <a:pPr marL="742950" lvl="1" indent="-285750">
                <a:lnSpc>
                  <a:spcPct val="150000"/>
                </a:lnSpc>
                <a:buFont typeface="Courier New" panose="02070309020205020404" pitchFamily="49" charset="0"/>
                <a:buChar char="o"/>
              </a:pPr>
              <a:r>
                <a:rPr lang="tr-TR" sz="1400">
                  <a:latin typeface="Hurme Geometric Sans 1" panose="020b0200020000000000" pitchFamily="34" charset="-94"/>
                </a:rPr>
                <a:t>TÜBİTAK ARDEB, BİDEB, UİDB Projeleri</a:t>
              </a:r>
            </a:p>
            <a:p>
              <a:pPr marL="742950" lvl="1" indent="-285750">
                <a:lnSpc>
                  <a:spcPct val="150000"/>
                </a:lnSpc>
                <a:buFont typeface="Courier New" panose="02070309020205020404" pitchFamily="49" charset="0"/>
                <a:buChar char="o"/>
              </a:pPr>
              <a:r>
                <a:rPr lang="tr-TR" sz="1400">
                  <a:latin typeface="Hurme Geometric Sans 1" panose="020b0200020000000000" pitchFamily="34" charset="-94"/>
                </a:rPr>
                <a:t>TÜSEB Projeleri</a:t>
              </a:r>
            </a:p>
            <a:p>
              <a:pPr marL="742950" lvl="1" indent="-285750">
                <a:lnSpc>
                  <a:spcPct val="150000"/>
                </a:lnSpc>
                <a:buFont typeface="Courier New" panose="02070309020205020404" pitchFamily="49" charset="0"/>
                <a:buChar char="o"/>
              </a:pPr>
              <a:r>
                <a:rPr lang="tr-TR" sz="1400">
                  <a:latin typeface="Hurme Geometric Sans 1" panose="020b0200020000000000" pitchFamily="34" charset="-94"/>
                </a:rPr>
                <a:t>COST Programı</a:t>
              </a:r>
            </a:p>
            <a:p>
              <a:pPr marL="742950" lvl="1" indent="-285750">
                <a:lnSpc>
                  <a:spcPct val="150000"/>
                </a:lnSpc>
                <a:buFont typeface="Courier New" panose="02070309020205020404" pitchFamily="49" charset="0"/>
                <a:buChar char="o"/>
              </a:pPr>
              <a:r>
                <a:rPr lang="tr-TR" sz="1400">
                  <a:latin typeface="Hurme Geometric Sans 1" panose="020b0200020000000000" pitchFamily="34" charset="-94"/>
                </a:rPr>
                <a:t>Erasmus+ Programı</a:t>
              </a:r>
            </a:p>
            <a:p>
              <a:pPr marL="742950" lvl="1" indent="-285750">
                <a:lnSpc>
                  <a:spcPct val="150000"/>
                </a:lnSpc>
                <a:buFont typeface="Courier New" panose="02070309020205020404" pitchFamily="49" charset="0"/>
                <a:buChar char="o"/>
              </a:pPr>
              <a:r>
                <a:rPr lang="tr-TR" sz="1400">
                  <a:latin typeface="Hurme Geometric Sans 1" panose="020b0200020000000000" pitchFamily="34" charset="-94"/>
                </a:rPr>
                <a:t>Ufuk Avrupa Programı</a:t>
              </a:r>
            </a:p>
            <a:p>
              <a:pPr marL="742950" lvl="1" indent="-285750">
                <a:lnSpc>
                  <a:spcPct val="150000"/>
                </a:lnSpc>
                <a:buFont typeface="Courier New" panose="02070309020205020404" pitchFamily="49" charset="0"/>
                <a:buChar char="o"/>
              </a:pPr>
              <a:r>
                <a:rPr lang="tr-TR" sz="1400">
                  <a:latin typeface="Hurme Geometric Sans 1" panose="020b0200020000000000" pitchFamily="34" charset="-94"/>
                </a:rPr>
                <a:t>Avrupa Birliği Projeleri</a:t>
              </a:r>
            </a:p>
            <a:p>
              <a:pPr marL="742950" lvl="1" indent="-285750">
                <a:lnSpc>
                  <a:spcPct val="150000"/>
                </a:lnSpc>
                <a:buFont typeface="Courier New" panose="02070309020205020404" pitchFamily="49" charset="0"/>
                <a:buChar char="o"/>
              </a:pPr>
              <a:r>
                <a:rPr lang="tr-TR" sz="1400">
                  <a:latin typeface="Hurme Geometric Sans 1" panose="020b0200020000000000" pitchFamily="34" charset="-94"/>
                </a:rPr>
                <a:t>Diğer Ulusal/Uluslararası Fon Kaynaklı Projeler</a:t>
              </a:r>
            </a:p>
            <a:p>
              <a:pPr marL="285750" indent="-285750">
                <a:buFont typeface="Arial" panose="020b0604020202020204" pitchFamily="34" charset="0"/>
                <a:buChar char="•"/>
              </a:pPr>
              <a:endParaRPr lang="tr-TR" sz="1400">
                <a:latin typeface="Hurme Geometric Sans 1" panose="020b0200020000000000" pitchFamily="34" charset="-94"/>
              </a:endParaRPr>
            </a:p>
          </p:txBody>
        </p:sp>
      </p:gr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1913" y="2174770"/>
            <a:ext cx="2508460" cy="250846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32361960"/>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2</a:t>
            </a:r>
          </a:p>
          <a:p>
            <a:endParaRPr lang="tr-TR"/>
          </a:p>
          <a:p>
            <a:r>
              <a:rPr lang="tr-TR"/>
              <a:t>Proje </a:t>
            </a:r>
          </a:p>
          <a:p>
            <a:r>
              <a:rPr lang="tr-TR"/>
              <a:t>Destek Hizmetleri</a:t>
            </a:r>
          </a:p>
        </p:txBody>
      </p:sp>
      <p:grpSp>
        <p:nvGrpSpPr>
          <p:cNvPr id="17" name="Group 13"/>
          <p:cNvGrpSpPr/>
          <p:nvPr/>
        </p:nvGrpSpPr>
        <p:grpSpPr>
          <a:xfrm>
            <a:off x="6599879" y="542294"/>
            <a:ext cx="5082222" cy="2217915"/>
            <a:chOff x="0" y="-66675"/>
            <a:chExt cx="11600376" cy="4435826"/>
          </a:xfrm>
        </p:grpSpPr>
        <p:sp>
          <p:nvSpPr>
            <p:cNvPr id="18" name="TextBox 14"/>
            <p:cNvSpPr txBox="1"/>
            <p:nvPr/>
          </p:nvSpPr>
          <p:spPr>
            <a:xfrm>
              <a:off x="0" y="-66675"/>
              <a:ext cx="11600376" cy="787267"/>
            </a:xfrm>
            <a:prstGeom prst="rect">
              <a:avLst/>
            </a:prstGeom>
          </p:spPr>
          <p:txBody>
            <a:bodyPr lIns="0" tIns="0" rIns="0" bIns="0" rtlCol="0" anchor="t">
              <a:spAutoFit/>
            </a:bodyPr>
            <a:lstStyle/>
            <a:p>
              <a:pPr>
                <a:lnSpc>
                  <a:spcPts val="3360"/>
                </a:lnSpc>
                <a:spcBef>
                  <a:spcPct val="0"/>
                </a:spcBef>
              </a:pPr>
              <a:r>
                <a:rPr lang="tr-TR" sz="2000" b="1">
                  <a:solidFill>
                    <a:srgbClr val="003B64"/>
                  </a:solidFill>
                  <a:latin typeface="Hurme Geometric Sans 1" panose="020b0200020000000000" pitchFamily="34" charset="-94"/>
                </a:rPr>
                <a:t>Çağrı Bilgilendirme Faaliyetleri</a:t>
              </a:r>
            </a:p>
          </p:txBody>
        </p:sp>
        <p:sp>
          <p:nvSpPr>
            <p:cNvPr id="19" name="TextBox 15"/>
            <p:cNvSpPr txBox="1"/>
            <p:nvPr/>
          </p:nvSpPr>
          <p:spPr>
            <a:xfrm>
              <a:off x="0" y="1100182"/>
              <a:ext cx="11600376" cy="3268969"/>
            </a:xfrm>
            <a:prstGeom prst="rect">
              <a:avLst/>
            </a:prstGeom>
          </p:spPr>
          <p:txBody>
            <a:bodyPr lIns="0" tIns="0" rIns="0" bIns="0" rtlCol="0" anchor="t">
              <a:spAutoFit/>
            </a:bodyPr>
            <a:lstStyle/>
            <a:p>
              <a:pPr algn="just">
                <a:lnSpc>
                  <a:spcPts val="2613"/>
                </a:lnSpc>
                <a:spcBef>
                  <a:spcPct val="0"/>
                </a:spcBef>
              </a:pPr>
              <a:r>
                <a:rPr lang="tr-TR" sz="1600">
                  <a:solidFill>
                    <a:schemeClr val="bg2">
                      <a:lumMod val="10000"/>
                    </a:schemeClr>
                  </a:solidFill>
                  <a:latin typeface="Hurme Geometric Sans 1" panose="020b0200020000000000" pitchFamily="34" charset="-94"/>
                </a:rPr>
                <a:t>Ulusal/Uluslararası destek programlarıyla ilgili;</a:t>
              </a:r>
            </a:p>
            <a:p>
              <a:pPr marL="285750" indent="-285750" algn="just">
                <a:lnSpc>
                  <a:spcPts val="2613"/>
                </a:lnSpc>
                <a:spcBef>
                  <a:spcPct val="0"/>
                </a:spcBef>
                <a:buFont typeface="Arial" panose="020b0604020202020204" pitchFamily="34" charset="0"/>
                <a:buChar char="•"/>
              </a:pPr>
              <a:r>
                <a:rPr lang="tr-TR" sz="1600">
                  <a:solidFill>
                    <a:schemeClr val="bg2">
                      <a:lumMod val="10000"/>
                    </a:schemeClr>
                  </a:solidFill>
                  <a:latin typeface="Hurme Geometric Sans 1" panose="020b0200020000000000" pitchFamily="34" charset="-94"/>
                </a:rPr>
                <a:t>Güncel/açık/açılacak proje ve hibe çağrılarının bilgilendirme formlarının hazırlanması</a:t>
              </a:r>
            </a:p>
            <a:p>
              <a:pPr marL="285750" indent="-285750" algn="just">
                <a:lnSpc>
                  <a:spcPts val="2613"/>
                </a:lnSpc>
                <a:spcBef>
                  <a:spcPct val="0"/>
                </a:spcBef>
                <a:buFont typeface="Arial" panose="020b0604020202020204" pitchFamily="34" charset="0"/>
                <a:buChar char="•"/>
              </a:pPr>
              <a:r>
                <a:rPr lang="tr-TR" sz="1600">
                  <a:solidFill>
                    <a:schemeClr val="bg2">
                      <a:lumMod val="10000"/>
                    </a:schemeClr>
                  </a:solidFill>
                  <a:latin typeface="Hurme Geometric Sans 1" panose="020b0200020000000000" pitchFamily="34" charset="-94"/>
                </a:rPr>
                <a:t>İlgili duyuru ve haberlerinin yapılması</a:t>
              </a:r>
            </a:p>
            <a:p>
              <a:pPr marL="285750" indent="-285750" algn="just">
                <a:lnSpc>
                  <a:spcPts val="2613"/>
                </a:lnSpc>
                <a:spcBef>
                  <a:spcPct val="0"/>
                </a:spcBef>
                <a:buFont typeface="Arial" panose="020b0604020202020204" pitchFamily="34" charset="0"/>
                <a:buChar char="•"/>
              </a:pPr>
              <a:r>
                <a:rPr lang="tr-TR" sz="1600">
                  <a:solidFill>
                    <a:schemeClr val="bg2">
                      <a:lumMod val="10000"/>
                    </a:schemeClr>
                  </a:solidFill>
                  <a:latin typeface="Hurme Geometric Sans 1" panose="020b0200020000000000" pitchFamily="34" charset="-94"/>
                </a:rPr>
                <a:t>Üniversitemiz akademisyenlerine yönlendirilmesi</a:t>
              </a:r>
            </a:p>
          </p:txBody>
        </p:sp>
      </p:grpSp>
      <p:pic>
        <p:nvPicPr>
          <p:cNvPr id="3" name="Resim 2">
            <a:extLst>
              <a:ext uri="{FF2B5EF4-FFF2-40B4-BE49-F238E27FC236}">
                <a16:creationId xmlns:a16="http://schemas.microsoft.com/office/drawing/2014/main" id="{734A514B-623A-566D-C6BF-FFCDF9E1BEBF}"/>
              </a:ext>
            </a:extLst>
          </p:cNvPr>
          <p:cNvPicPr>
            <a:picLocks noChangeAspect="1"/>
          </p:cNvPicPr>
          <p:nvPr/>
        </p:nvPicPr>
        <p:blipFill>
          <a:blip r:embed="rId2"/>
          <a:stretch>
            <a:fillRect/>
          </a:stretch>
        </p:blipFill>
        <p:spPr>
          <a:xfrm>
            <a:off x="2476189" y="674320"/>
            <a:ext cx="3863599" cy="5619198"/>
          </a:xfrm>
          <a:prstGeom prst="rect">
            <a:avLst/>
          </a:prstGeom>
        </p:spPr>
      </p:pic>
      <p:pic>
        <p:nvPicPr>
          <p:cNvPr id="6" name="Resim 5">
            <a:extLst>
              <a:ext uri="{FF2B5EF4-FFF2-40B4-BE49-F238E27FC236}">
                <a16:creationId xmlns:a16="http://schemas.microsoft.com/office/drawing/2014/main" id="{15E3426F-AABD-1BEE-2262-013BE175FEEE}"/>
              </a:ext>
            </a:extLst>
          </p:cNvPr>
          <p:cNvPicPr>
            <a:picLocks noChangeAspect="1"/>
          </p:cNvPicPr>
          <p:nvPr/>
        </p:nvPicPr>
        <p:blipFill>
          <a:blip r:embed="rId3"/>
          <a:stretch>
            <a:fillRect/>
          </a:stretch>
        </p:blipFill>
        <p:spPr>
          <a:xfrm>
            <a:off x="6462681" y="3246138"/>
            <a:ext cx="2705417" cy="2615535"/>
          </a:xfrm>
          <a:prstGeom prst="rect">
            <a:avLst/>
          </a:prstGeom>
        </p:spPr>
      </p:pic>
      <p:pic>
        <p:nvPicPr>
          <p:cNvPr id="5" name="Resim 4">
            <a:extLst>
              <a:ext uri="{FF2B5EF4-FFF2-40B4-BE49-F238E27FC236}">
                <a16:creationId xmlns:a16="http://schemas.microsoft.com/office/drawing/2014/main" id="{2D389EFD-365D-475C-192D-B512D6EF3B93}"/>
              </a:ext>
            </a:extLst>
          </p:cNvPr>
          <p:cNvPicPr>
            <a:picLocks noChangeAspect="1"/>
          </p:cNvPicPr>
          <p:nvPr/>
        </p:nvPicPr>
        <p:blipFill>
          <a:blip r:embed="rId4"/>
          <a:srcRect l="20636"/>
          <a:stretch>
            <a:fillRect/>
          </a:stretch>
        </p:blipFill>
        <p:spPr>
          <a:xfrm>
            <a:off x="9263884" y="3246138"/>
            <a:ext cx="2584614" cy="2615535"/>
          </a:xfrm>
          <a:prstGeom prst="rect">
            <a:avLst/>
          </a:prstGeom>
        </p:spPr>
      </p:pic>
    </p:spTree>
    <p:extLst>
      <p:ext uri="{BB962C8B-B14F-4D97-AF65-F5344CB8AC3E}">
        <p14:creationId xmlns:p14="http://schemas.microsoft.com/office/powerpoint/2010/main" val="1070657415"/>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2</a:t>
            </a:r>
          </a:p>
          <a:p>
            <a:endParaRPr lang="tr-TR"/>
          </a:p>
          <a:p>
            <a:r>
              <a:rPr lang="tr-TR"/>
              <a:t>Proje </a:t>
            </a:r>
          </a:p>
          <a:p>
            <a:r>
              <a:rPr lang="tr-TR"/>
              <a:t>Destek Hizmetleri</a:t>
            </a:r>
          </a:p>
        </p:txBody>
      </p:sp>
      <p:grpSp>
        <p:nvGrpSpPr>
          <p:cNvPr id="17" name="Group 13"/>
          <p:cNvGrpSpPr/>
          <p:nvPr/>
        </p:nvGrpSpPr>
        <p:grpSpPr>
          <a:xfrm>
            <a:off x="5505347" y="255812"/>
            <a:ext cx="6469811" cy="1740697"/>
            <a:chOff x="0" y="-66675"/>
            <a:chExt cx="11600376" cy="2068003"/>
          </a:xfrm>
        </p:grpSpPr>
        <p:sp>
          <p:nvSpPr>
            <p:cNvPr id="18" name="TextBox 14"/>
            <p:cNvSpPr txBox="1"/>
            <p:nvPr/>
          </p:nvSpPr>
          <p:spPr>
            <a:xfrm>
              <a:off x="0" y="-66675"/>
              <a:ext cx="11600376" cy="966759"/>
            </a:xfrm>
            <a:prstGeom prst="rect">
              <a:avLst/>
            </a:prstGeom>
          </p:spPr>
          <p:txBody>
            <a:bodyPr lIns="0" tIns="0" rIns="0" bIns="0" rtlCol="0" anchor="t">
              <a:spAutoFit/>
            </a:bodyPr>
            <a:lstStyle/>
            <a:p>
              <a:pPr>
                <a:lnSpc>
                  <a:spcPts val="3360"/>
                </a:lnSpc>
                <a:spcBef>
                  <a:spcPct val="0"/>
                </a:spcBef>
              </a:pPr>
              <a:r>
                <a:rPr lang="tr-TR" sz="1600" b="1">
                  <a:solidFill>
                    <a:srgbClr val="003B64"/>
                  </a:solidFill>
                  <a:latin typeface="Hurme Geometric Sans 1" panose="020b0200020000000000" pitchFamily="34" charset="-94"/>
                </a:rPr>
                <a:t>Üniversitemizde Yürütülen Projelerin Yaygınlaştırılması Faaliyetleri</a:t>
              </a:r>
            </a:p>
          </p:txBody>
        </p:sp>
        <p:sp>
          <p:nvSpPr>
            <p:cNvPr id="19" name="TextBox 15"/>
            <p:cNvSpPr txBox="1"/>
            <p:nvPr/>
          </p:nvSpPr>
          <p:spPr>
            <a:xfrm>
              <a:off x="2" y="557018"/>
              <a:ext cx="11306498" cy="1444310"/>
            </a:xfrm>
            <a:prstGeom prst="rect">
              <a:avLst/>
            </a:prstGeom>
          </p:spPr>
          <p:txBody>
            <a:bodyPr wrap="square" lIns="0" tIns="0" rIns="0" bIns="0" rtlCol="0" anchor="t">
              <a:spAutoFit/>
            </a:bodyPr>
            <a:lstStyle/>
            <a:p>
              <a:pPr marL="285750" indent="-285750" algn="just">
                <a:lnSpc>
                  <a:spcPts val="2613"/>
                </a:lnSpc>
                <a:spcBef>
                  <a:spcPct val="0"/>
                </a:spcBef>
                <a:buFont typeface="Arial" panose="020b0604020202020204" pitchFamily="34" charset="0"/>
                <a:buChar char="•"/>
              </a:pPr>
              <a:endParaRPr lang="tr-TR" sz="1600">
                <a:solidFill>
                  <a:schemeClr val="bg2">
                    <a:lumMod val="10000"/>
                  </a:schemeClr>
                </a:solidFill>
                <a:latin typeface="Hurme Geometric Sans 1" panose="020b0200020000000000" pitchFamily="34" charset="-94"/>
              </a:endParaRPr>
            </a:p>
            <a:p>
              <a:pPr marL="285750" indent="-285750" algn="just">
                <a:lnSpc>
                  <a:spcPts val="2613"/>
                </a:lnSpc>
                <a:spcBef>
                  <a:spcPct val="0"/>
                </a:spcBef>
                <a:buFont typeface="Arial" panose="020b0604020202020204" pitchFamily="34" charset="0"/>
                <a:buChar char="•"/>
              </a:pPr>
              <a:r>
                <a:rPr lang="tr-TR" sz="1600">
                  <a:solidFill>
                    <a:schemeClr val="bg2">
                      <a:lumMod val="10000"/>
                    </a:schemeClr>
                  </a:solidFill>
                  <a:latin typeface="Hurme Geometric Sans 1" panose="020b0200020000000000" pitchFamily="34" charset="-94"/>
                </a:rPr>
                <a:t>Ulusal/Uluslararası destek programları kapsamında yürütülen projelerin başarılı çıktılarının ve sonuçlarının duyurulması</a:t>
              </a:r>
            </a:p>
            <a:p>
              <a:pPr marL="285750" indent="-285750">
                <a:buFont typeface="Arial" panose="020b0604020202020204" pitchFamily="34" charset="0"/>
                <a:buChar char="•"/>
              </a:pPr>
              <a:endParaRPr lang="tr-TR" sz="1400">
                <a:latin typeface="Hurme Geometric Sans 1" panose="020b0200020000000000" pitchFamily="34" charset="-94"/>
              </a:endParaRPr>
            </a:p>
          </p:txBody>
        </p:sp>
      </p:grpSp>
      <p:pic>
        <p:nvPicPr>
          <p:cNvPr id="5" name="Resim 4">
            <a:extLst>
              <a:ext uri="{FF2B5EF4-FFF2-40B4-BE49-F238E27FC236}">
                <a16:creationId xmlns:a16="http://schemas.microsoft.com/office/drawing/2014/main" id="{4E115405-D93C-155C-4BA3-891DEA04FDB0}"/>
              </a:ext>
            </a:extLst>
          </p:cNvPr>
          <p:cNvPicPr>
            <a:picLocks noChangeAspect="1"/>
          </p:cNvPicPr>
          <p:nvPr/>
        </p:nvPicPr>
        <p:blipFill>
          <a:blip r:embed="rId2"/>
          <a:srcRect l="3909" r="1314"/>
          <a:stretch>
            <a:fillRect/>
          </a:stretch>
        </p:blipFill>
        <p:spPr>
          <a:xfrm>
            <a:off x="2320507" y="608837"/>
            <a:ext cx="3140016" cy="4007348"/>
          </a:xfrm>
          <a:prstGeom prst="rect">
            <a:avLst/>
          </a:prstGeom>
        </p:spPr>
      </p:pic>
      <p:pic>
        <p:nvPicPr>
          <p:cNvPr id="10" name="Resim 9">
            <a:extLst>
              <a:ext uri="{FF2B5EF4-FFF2-40B4-BE49-F238E27FC236}">
                <a16:creationId xmlns:a16="http://schemas.microsoft.com/office/drawing/2014/main" id="{501AF149-B35B-22CF-9E45-DF14DA54FCA7}"/>
              </a:ext>
            </a:extLst>
          </p:cNvPr>
          <p:cNvPicPr>
            <a:picLocks noChangeAspect="1"/>
          </p:cNvPicPr>
          <p:nvPr/>
        </p:nvPicPr>
        <p:blipFill>
          <a:blip r:embed="rId3"/>
          <a:srcRect b="26131"/>
          <a:stretch>
            <a:fillRect/>
          </a:stretch>
        </p:blipFill>
        <p:spPr>
          <a:xfrm>
            <a:off x="8975531" y="1843729"/>
            <a:ext cx="2937550" cy="2717790"/>
          </a:xfrm>
          <a:prstGeom prst="rect">
            <a:avLst/>
          </a:prstGeom>
        </p:spPr>
      </p:pic>
      <p:pic>
        <p:nvPicPr>
          <p:cNvPr id="12" name="Resim 11">
            <a:extLst>
              <a:ext uri="{FF2B5EF4-FFF2-40B4-BE49-F238E27FC236}">
                <a16:creationId xmlns:a16="http://schemas.microsoft.com/office/drawing/2014/main" id="{65D915EA-EAF0-8B71-2DA6-4E08FC2C6399}"/>
              </a:ext>
            </a:extLst>
          </p:cNvPr>
          <p:cNvPicPr>
            <a:picLocks noChangeAspect="1"/>
          </p:cNvPicPr>
          <p:nvPr/>
        </p:nvPicPr>
        <p:blipFill>
          <a:blip r:embed="rId4"/>
          <a:stretch>
            <a:fillRect/>
          </a:stretch>
        </p:blipFill>
        <p:spPr>
          <a:xfrm>
            <a:off x="5629233" y="1843729"/>
            <a:ext cx="3267694" cy="2717790"/>
          </a:xfrm>
          <a:prstGeom prst="rect">
            <a:avLst/>
          </a:prstGeom>
        </p:spPr>
      </p:pic>
      <p:pic>
        <p:nvPicPr>
          <p:cNvPr id="14" name="Resim 13" descr="iç mekan, Toplantı, giyim, kişi, şahıs içeren bir resim&#10;&#10;Açıklama otomatik olarak oluşturuldu">
            <a:extLst>
              <a:ext uri="{FF2B5EF4-FFF2-40B4-BE49-F238E27FC236}">
                <a16:creationId xmlns:a16="http://schemas.microsoft.com/office/drawing/2014/main" id="{E13C6D76-3D7C-651D-BA93-4FB1C9B5B7AF}"/>
              </a:ext>
            </a:extLst>
          </p:cNvPr>
          <p:cNvPicPr>
            <a:picLocks noChangeAspect="1"/>
          </p:cNvPicPr>
          <p:nvPr/>
        </p:nvPicPr>
        <p:blipFill>
          <a:blip r:embed="rId5">
            <a:extLst>
              <a:ext uri="{28A0092B-C50C-407E-A947-70E740481C1C}">
                <a14:useLocalDpi xmlns:a14="http://schemas.microsoft.com/office/drawing/2010/main" val="0"/>
              </a:ext>
            </a:extLst>
          </a:blip>
          <a:srcRect t="28302" b="22229"/>
          <a:stretch>
            <a:fillRect/>
          </a:stretch>
        </p:blipFill>
        <p:spPr>
          <a:xfrm>
            <a:off x="4650978" y="4754207"/>
            <a:ext cx="4980843" cy="18479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759150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KTÜ TTM</a:t>
            </a:r>
          </a:p>
        </p:txBody>
      </p:sp>
      <p:sp>
        <p:nvSpPr>
          <p:cNvPr id="55" name="TextBox 17"/>
          <p:cNvSpPr txBox="1"/>
          <p:nvPr/>
        </p:nvSpPr>
        <p:spPr>
          <a:xfrm>
            <a:off x="2477326" y="596782"/>
            <a:ext cx="9400374" cy="3600986"/>
          </a:xfrm>
          <a:prstGeom prst="rect">
            <a:avLst/>
          </a:prstGeom>
        </p:spPr>
        <p:txBody>
          <a:bodyPr wrap="square" lIns="0" tIns="0" rIns="0" bIns="0" rtlCol="0" anchor="t">
            <a:spAutoFit/>
          </a:bodyPr>
          <a:lstStyle/>
          <a:p>
            <a:pPr algn="just" eaLnBrk="1" fontAlgn="auto" hangingPunct="1">
              <a:spcAft>
                <a:spcPct val="0"/>
              </a:spcAft>
              <a:defRPr/>
            </a:pPr>
            <a:r>
              <a:rPr lang="tr-TR" altLang="tr-TR" sz="1800" b="1" i="1">
                <a:solidFill>
                  <a:schemeClr val="tx2">
                    <a:lumMod val="75000"/>
                  </a:schemeClr>
                </a:solidFill>
                <a:latin typeface="Hurme Geometric Sans 1" panose="020b0200020000000000" pitchFamily="34" charset="-94"/>
              </a:rPr>
              <a:t>Misyonumuz</a:t>
            </a:r>
          </a:p>
          <a:p>
            <a:pPr algn="just" eaLnBrk="1" fontAlgn="auto" hangingPunct="1">
              <a:spcAft>
                <a:spcPct val="0"/>
              </a:spcAft>
              <a:defRPr/>
            </a:pPr>
            <a:endParaRPr lang="tr-TR" altLang="tr-TR" sz="1800" b="1" i="1">
              <a:solidFill>
                <a:schemeClr val="tx2">
                  <a:lumMod val="75000"/>
                </a:schemeClr>
              </a:solidFill>
              <a:latin typeface="Hurme Geometric Sans 1" panose="020b0200020000000000" pitchFamily="34" charset="-94"/>
            </a:endParaRPr>
          </a:p>
          <a:p>
            <a:pPr algn="just" eaLnBrk="1" fontAlgn="auto" hangingPunct="1">
              <a:spcAft>
                <a:spcPct val="0"/>
              </a:spcAft>
              <a:defRPr/>
            </a:pPr>
            <a:r>
              <a:rPr lang="tr-TR" altLang="tr-TR" sz="1600">
                <a:solidFill>
                  <a:schemeClr val="tx2">
                    <a:lumMod val="50000"/>
                  </a:schemeClr>
                </a:solidFill>
                <a:latin typeface="Hurme Geometric Sans 1" panose="020b0200020000000000" pitchFamily="34" charset="-94"/>
              </a:rPr>
              <a:t>KTÜ’nün sahip olduğu altyapı ve akademisyen havuzunun yerel, bölgesel, ulusal ve uluslararası ihtiyaçların karşılanmasında kullanılmasını sağlamak, AR-GE ve yenilik odaklarında hedef kitlenin gelişmesine katkıda bulunmak ve Üniversite-Sanayi işbirliğinde bir köprü vazifesi görerek, ilgili iç ve dış destek birimleriyle iş birliği ve uyum içerisinde arayüz kimliği ile faaliyet göstermektir.</a:t>
            </a:r>
          </a:p>
          <a:p>
            <a:pPr algn="just" eaLnBrk="1" fontAlgn="auto" hangingPunct="1">
              <a:spcAft>
                <a:spcPct val="0"/>
              </a:spcAft>
              <a:buFont typeface="Arial" panose="020b0604020202020204" pitchFamily="34" charset="0"/>
              <a:buNone/>
              <a:defRPr/>
            </a:pPr>
            <a:endParaRPr lang="tr-TR" altLang="tr-TR" sz="1800">
              <a:solidFill>
                <a:schemeClr val="tx2">
                  <a:lumMod val="75000"/>
                </a:schemeClr>
              </a:solidFill>
              <a:latin typeface="Hurme Geometric Sans 1" panose="020b0200020000000000" pitchFamily="34" charset="-94"/>
            </a:endParaRPr>
          </a:p>
          <a:p>
            <a:pPr algn="just" eaLnBrk="1" fontAlgn="auto" hangingPunct="1">
              <a:spcAft>
                <a:spcPct val="0"/>
              </a:spcAft>
              <a:defRPr/>
            </a:pPr>
            <a:r>
              <a:rPr lang="tr-TR" altLang="tr-TR" sz="1800" b="1" i="1">
                <a:solidFill>
                  <a:schemeClr val="tx2">
                    <a:lumMod val="75000"/>
                  </a:schemeClr>
                </a:solidFill>
                <a:latin typeface="Hurme Geometric Sans 1" panose="020b0200020000000000" pitchFamily="34" charset="-94"/>
              </a:rPr>
              <a:t>Vizyonumuz</a:t>
            </a:r>
          </a:p>
          <a:p>
            <a:pPr algn="just" eaLnBrk="1" fontAlgn="auto" hangingPunct="1">
              <a:spcAft>
                <a:spcPct val="0"/>
              </a:spcAft>
              <a:defRPr/>
            </a:pPr>
            <a:endParaRPr lang="tr-TR" altLang="tr-TR" b="1" i="1">
              <a:solidFill>
                <a:schemeClr val="tx2">
                  <a:lumMod val="75000"/>
                </a:schemeClr>
              </a:solidFill>
              <a:latin typeface="Hurme Geometric Sans 1" panose="020b0200020000000000" pitchFamily="34" charset="-94"/>
            </a:endParaRPr>
          </a:p>
          <a:p>
            <a:pPr algn="just" eaLnBrk="1" fontAlgn="auto" hangingPunct="1">
              <a:spcAft>
                <a:spcPct val="0"/>
              </a:spcAft>
              <a:defRPr/>
            </a:pPr>
            <a:r>
              <a:rPr lang="tr-TR" altLang="tr-TR" sz="1600">
                <a:solidFill>
                  <a:schemeClr val="tx2">
                    <a:lumMod val="50000"/>
                  </a:schemeClr>
                </a:solidFill>
                <a:latin typeface="Hurme Geometric Sans 1" panose="020b0200020000000000" pitchFamily="34" charset="-94"/>
              </a:rPr>
              <a:t>Üniversite-sanayi işbirliğini geliştirme kapsamında; sektörden üniversiteye, üniversiteden sektöre bilginin doğru ve zamanında akışında hedef odaklı çalışarak koordinatör role bürünen, akademik çalışmaların sanayiye uyarlanmasına ve hızlı bir şekilde ticarileşmesine katkıda bulunan, üstlendiği arayüz kimliğiyle sonuç odaklı çalışan, hedef kitleye birebir hizmet eden, ulusal ve uluslararası paydaşları ile etkili iletişimi sağlayan ve işbirliğinde bulunan sürdürülebilir bir yapıya sahip olmaktır.</a:t>
            </a:r>
          </a:p>
        </p:txBody>
      </p:sp>
      <p:pic>
        <p:nvPicPr>
          <p:cNvPr id="3" name="Resim 2">
            <a:extLst>
              <a:ext uri="{FF2B5EF4-FFF2-40B4-BE49-F238E27FC236}">
                <a16:creationId xmlns:a16="http://schemas.microsoft.com/office/drawing/2014/main" id="{DACE8844-313F-4150-8BC4-D30B583DD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52" y="3258009"/>
            <a:ext cx="8498648" cy="3915235"/>
          </a:xfrm>
          <a:prstGeom prst="rect">
            <a:avLst/>
          </a:prstGeom>
        </p:spPr>
      </p:pic>
    </p:spTree>
    <p:extLst>
      <p:ext uri="{BB962C8B-B14F-4D97-AF65-F5344CB8AC3E}">
        <p14:creationId xmlns:p14="http://schemas.microsoft.com/office/powerpoint/2010/main" val="502231494"/>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2</a:t>
            </a:r>
          </a:p>
          <a:p>
            <a:endParaRPr lang="tr-TR"/>
          </a:p>
          <a:p>
            <a:r>
              <a:rPr lang="tr-TR"/>
              <a:t>Proje </a:t>
            </a:r>
          </a:p>
          <a:p>
            <a:r>
              <a:rPr lang="tr-TR"/>
              <a:t>Destek Hizmetleri</a:t>
            </a:r>
          </a:p>
        </p:txBody>
      </p:sp>
      <p:grpSp>
        <p:nvGrpSpPr>
          <p:cNvPr id="17" name="Group 13"/>
          <p:cNvGrpSpPr/>
          <p:nvPr/>
        </p:nvGrpSpPr>
        <p:grpSpPr>
          <a:xfrm>
            <a:off x="6317412" y="449928"/>
            <a:ext cx="5320370" cy="2658737"/>
            <a:chOff x="0" y="-3279901"/>
            <a:chExt cx="11600376" cy="3957327"/>
          </a:xfrm>
        </p:grpSpPr>
        <p:sp>
          <p:nvSpPr>
            <p:cNvPr id="18" name="TextBox 14"/>
            <p:cNvSpPr txBox="1"/>
            <p:nvPr/>
          </p:nvSpPr>
          <p:spPr>
            <a:xfrm>
              <a:off x="0" y="-3279901"/>
              <a:ext cx="11600376" cy="570815"/>
            </a:xfrm>
            <a:prstGeom prst="rect">
              <a:avLst/>
            </a:prstGeom>
          </p:spPr>
          <p:txBody>
            <a:bodyPr lIns="0" tIns="0" rIns="0" bIns="0" rtlCol="0" anchor="t">
              <a:spAutoFit/>
            </a:bodyPr>
            <a:lstStyle/>
            <a:p>
              <a:pPr algn="just">
                <a:lnSpc>
                  <a:spcPts val="3360"/>
                </a:lnSpc>
                <a:spcBef>
                  <a:spcPct val="0"/>
                </a:spcBef>
              </a:pPr>
              <a:r>
                <a:rPr lang="tr-TR" b="1">
                  <a:solidFill>
                    <a:srgbClr val="003B64"/>
                  </a:solidFill>
                  <a:latin typeface="Hurme Geometric Sans 1" panose="020b0200020000000000" pitchFamily="34" charset="-94"/>
                </a:rPr>
                <a:t>Proje Hazırlama Eğitimlerinin Düzenlenmesi</a:t>
              </a:r>
              <a:endParaRPr lang="en-US" sz="2400" b="1">
                <a:solidFill>
                  <a:srgbClr val="003B64"/>
                </a:solidFill>
                <a:latin typeface="Hurme Geometric Sans 1" panose="020b0200020000000000" pitchFamily="34" charset="-94"/>
              </a:endParaRPr>
            </a:p>
          </p:txBody>
        </p:sp>
        <p:sp>
          <p:nvSpPr>
            <p:cNvPr id="19" name="TextBox 15"/>
            <p:cNvSpPr txBox="1"/>
            <p:nvPr/>
          </p:nvSpPr>
          <p:spPr>
            <a:xfrm>
              <a:off x="0" y="-2620907"/>
              <a:ext cx="11600376" cy="3298333"/>
            </a:xfrm>
            <a:prstGeom prst="rect">
              <a:avLst/>
            </a:prstGeom>
          </p:spPr>
          <p:txBody>
            <a:bodyPr lIns="0" tIns="0" rIns="0" bIns="0" rtlCol="0" anchor="t">
              <a:spAutoFit/>
            </a:bodyPr>
            <a:lstStyle/>
            <a:p>
              <a:pPr algn="just">
                <a:lnSpc>
                  <a:spcPts val="2613"/>
                </a:lnSpc>
                <a:spcBef>
                  <a:spcPct val="0"/>
                </a:spcBef>
              </a:pPr>
              <a:r>
                <a:rPr lang="tr-TR" sz="1400">
                  <a:latin typeface="Hurme Geometric Sans 1" panose="020b0200020000000000" pitchFamily="34" charset="-94"/>
                </a:rPr>
                <a:t>Üniversitemiz hedef kitlesinin proje hazırlama bilgi ve becerilerini geliştirmeye yönelik;</a:t>
              </a:r>
            </a:p>
            <a:p>
              <a:pPr marL="285750" indent="-285750" algn="just">
                <a:lnSpc>
                  <a:spcPts val="2613"/>
                </a:lnSpc>
                <a:spcBef>
                  <a:spcPct val="0"/>
                </a:spcBef>
                <a:buFont typeface="Arial" panose="020b0604020202020204" pitchFamily="34" charset="0"/>
                <a:buChar char="•"/>
              </a:pPr>
              <a:r>
                <a:rPr lang="tr-TR" sz="1400">
                  <a:latin typeface="Hurme Geometric Sans 1" panose="020b0200020000000000" pitchFamily="34" charset="-94"/>
                </a:rPr>
                <a:t>TÜBİTAK 2237 Programı kapsamında,</a:t>
              </a:r>
            </a:p>
            <a:p>
              <a:pPr marL="285750" indent="-285750" algn="just">
                <a:lnSpc>
                  <a:spcPts val="2613"/>
                </a:lnSpc>
                <a:spcBef>
                  <a:spcPct val="0"/>
                </a:spcBef>
                <a:buFont typeface="Arial" panose="020b0604020202020204" pitchFamily="34" charset="0"/>
                <a:buChar char="•"/>
              </a:pPr>
              <a:r>
                <a:rPr lang="tr-TR" sz="1400">
                  <a:latin typeface="Hurme Geometric Sans 1" panose="020b0200020000000000" pitchFamily="34" charset="-94"/>
                </a:rPr>
                <a:t>Fakültelerin, bölümlerin ve üniversite dışı kurum/kuruluşların talepleri doğrultusunda eğitimlerin düzenlenmesi</a:t>
              </a:r>
            </a:p>
            <a:p>
              <a:pPr marL="285750" indent="-285750" algn="just">
                <a:lnSpc>
                  <a:spcPts val="2613"/>
                </a:lnSpc>
                <a:spcBef>
                  <a:spcPct val="0"/>
                </a:spcBef>
                <a:buFont typeface="Arial" panose="020b0604020202020204" pitchFamily="34" charset="0"/>
                <a:buChar char="•"/>
              </a:pPr>
              <a:endParaRPr lang="tr-TR" sz="1400">
                <a:latin typeface="Hurme Geometric Sans 1" panose="020b0200020000000000" pitchFamily="34" charset="-94"/>
              </a:endParaRPr>
            </a:p>
            <a:p>
              <a:endParaRPr lang="tr-TR" sz="1400">
                <a:latin typeface="Hurme Geometric Sans 1" panose="020b0200020000000000" pitchFamily="34" charset="-94"/>
              </a:endParaRPr>
            </a:p>
          </p:txBody>
        </p:sp>
      </p:grpSp>
      <p:pic>
        <p:nvPicPr>
          <p:cNvPr id="7" name="Resim 6" descr="iç mekan, mobilya, giyim, sandalye içeren bir resim&#10;&#10;Açıklama otomatik olarak oluşturuldu">
            <a:extLst>
              <a:ext uri="{FF2B5EF4-FFF2-40B4-BE49-F238E27FC236}">
                <a16:creationId xmlns:a16="http://schemas.microsoft.com/office/drawing/2014/main" id="{0E79426F-F319-5F0E-FB28-174E1352EA16}"/>
              </a:ext>
            </a:extLst>
          </p:cNvPr>
          <p:cNvPicPr>
            <a:picLocks noChangeAspect="1"/>
          </p:cNvPicPr>
          <p:nvPr/>
        </p:nvPicPr>
        <p:blipFill>
          <a:blip r:embed="rId2">
            <a:extLst>
              <a:ext uri="{28A0092B-C50C-407E-A947-70E740481C1C}">
                <a14:useLocalDpi xmlns:a14="http://schemas.microsoft.com/office/drawing/2010/main" val="0"/>
              </a:ext>
            </a:extLst>
          </a:blip>
          <a:srcRect l="8455" t="52608" r="8075"/>
          <a:stretch>
            <a:fillRect/>
          </a:stretch>
        </p:blipFill>
        <p:spPr>
          <a:xfrm>
            <a:off x="2511611" y="2553418"/>
            <a:ext cx="3433316" cy="1949355"/>
          </a:xfrm>
          <a:prstGeom prst="rect">
            <a:avLst/>
          </a:prstGeom>
        </p:spPr>
      </p:pic>
      <p:pic>
        <p:nvPicPr>
          <p:cNvPr id="11" name="Resim 10" descr="giyim, kişi, şahıs, ayakkabı, dış mekan içeren bir resim&#10;&#10;Açıklama otomatik olarak oluşturuldu">
            <a:extLst>
              <a:ext uri="{FF2B5EF4-FFF2-40B4-BE49-F238E27FC236}">
                <a16:creationId xmlns:a16="http://schemas.microsoft.com/office/drawing/2014/main" id="{801A1A00-C3C0-8318-A821-48547B4B3ABC}"/>
              </a:ext>
            </a:extLst>
          </p:cNvPr>
          <p:cNvPicPr>
            <a:picLocks noChangeAspect="1"/>
          </p:cNvPicPr>
          <p:nvPr/>
        </p:nvPicPr>
        <p:blipFill>
          <a:blip r:embed="rId3">
            <a:extLst>
              <a:ext uri="{28A0092B-C50C-407E-A947-70E740481C1C}">
                <a14:useLocalDpi xmlns:a14="http://schemas.microsoft.com/office/drawing/2010/main" val="0"/>
              </a:ext>
            </a:extLst>
          </a:blip>
          <a:srcRect t="13795" b="6673"/>
          <a:stretch>
            <a:fillRect/>
          </a:stretch>
        </p:blipFill>
        <p:spPr>
          <a:xfrm>
            <a:off x="2511611" y="4570124"/>
            <a:ext cx="3433316" cy="2047958"/>
          </a:xfrm>
          <a:prstGeom prst="rect">
            <a:avLst/>
          </a:prstGeom>
        </p:spPr>
      </p:pic>
      <p:pic>
        <p:nvPicPr>
          <p:cNvPr id="13" name="Resim 12" descr="giyim, adam, insan, kişi, şahıs, insan yüzü içeren bir resim&#10;&#10;Açıklama otomatik olarak oluşturuldu">
            <a:extLst>
              <a:ext uri="{FF2B5EF4-FFF2-40B4-BE49-F238E27FC236}">
                <a16:creationId xmlns:a16="http://schemas.microsoft.com/office/drawing/2014/main" id="{018EA00B-97FE-C1BC-D784-12D30E71BD1B}"/>
              </a:ext>
            </a:extLst>
          </p:cNvPr>
          <p:cNvPicPr>
            <a:picLocks noChangeAspect="1"/>
          </p:cNvPicPr>
          <p:nvPr/>
        </p:nvPicPr>
        <p:blipFill>
          <a:blip r:embed="rId4">
            <a:extLst>
              <a:ext uri="{28A0092B-C50C-407E-A947-70E740481C1C}">
                <a14:useLocalDpi xmlns:a14="http://schemas.microsoft.com/office/drawing/2010/main" val="0"/>
              </a:ext>
            </a:extLst>
          </a:blip>
          <a:srcRect t="13941"/>
          <a:stretch>
            <a:fillRect/>
          </a:stretch>
        </p:blipFill>
        <p:spPr>
          <a:xfrm>
            <a:off x="2511611" y="270076"/>
            <a:ext cx="3433316" cy="2215991"/>
          </a:xfrm>
          <a:prstGeom prst="rect">
            <a:avLst/>
          </a:prstGeom>
        </p:spPr>
      </p:pic>
      <p:pic>
        <p:nvPicPr>
          <p:cNvPr id="8" name="Resim 7">
            <a:extLst>
              <a:ext uri="{FF2B5EF4-FFF2-40B4-BE49-F238E27FC236}">
                <a16:creationId xmlns:a16="http://schemas.microsoft.com/office/drawing/2014/main" id="{2CAE6E03-E75F-10EA-E2D2-7C770244CC00}"/>
              </a:ext>
            </a:extLst>
          </p:cNvPr>
          <p:cNvPicPr>
            <a:picLocks noChangeAspect="1"/>
          </p:cNvPicPr>
          <p:nvPr/>
        </p:nvPicPr>
        <p:blipFill>
          <a:blip r:embed="rId5"/>
          <a:stretch>
            <a:fillRect/>
          </a:stretch>
        </p:blipFill>
        <p:spPr>
          <a:xfrm>
            <a:off x="6419889" y="2855335"/>
            <a:ext cx="5453390" cy="3294875"/>
          </a:xfrm>
          <a:prstGeom prst="rect">
            <a:avLst/>
          </a:prstGeom>
        </p:spPr>
      </p:pic>
    </p:spTree>
    <p:extLst>
      <p:ext uri="{BB962C8B-B14F-4D97-AF65-F5344CB8AC3E}">
        <p14:creationId xmlns:p14="http://schemas.microsoft.com/office/powerpoint/2010/main" val="851589509"/>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2</a:t>
            </a:r>
          </a:p>
          <a:p>
            <a:endParaRPr lang="tr-TR"/>
          </a:p>
          <a:p>
            <a:r>
              <a:rPr lang="tr-TR"/>
              <a:t>Proje </a:t>
            </a:r>
          </a:p>
          <a:p>
            <a:r>
              <a:rPr lang="tr-TR"/>
              <a:t>Destek Hizmetleri</a:t>
            </a:r>
          </a:p>
        </p:txBody>
      </p:sp>
      <p:grpSp>
        <p:nvGrpSpPr>
          <p:cNvPr id="17" name="Group 13"/>
          <p:cNvGrpSpPr/>
          <p:nvPr/>
        </p:nvGrpSpPr>
        <p:grpSpPr>
          <a:xfrm>
            <a:off x="6323160" y="566094"/>
            <a:ext cx="5425359" cy="1942095"/>
            <a:chOff x="0" y="-66675"/>
            <a:chExt cx="11600376" cy="3884185"/>
          </a:xfrm>
        </p:grpSpPr>
        <p:sp>
          <p:nvSpPr>
            <p:cNvPr id="18" name="TextBox 14"/>
            <p:cNvSpPr txBox="1"/>
            <p:nvPr/>
          </p:nvSpPr>
          <p:spPr>
            <a:xfrm>
              <a:off x="0" y="-66675"/>
              <a:ext cx="11410547" cy="615553"/>
            </a:xfrm>
            <a:prstGeom prst="rect">
              <a:avLst/>
            </a:prstGeom>
          </p:spPr>
          <p:txBody>
            <a:bodyPr wrap="square" lIns="0" tIns="0" rIns="0" bIns="0" rtlCol="0" anchor="t">
              <a:spAutoFit/>
            </a:bodyPr>
            <a:lstStyle/>
            <a:p>
              <a:pPr algn="just">
                <a:spcBef>
                  <a:spcPct val="0"/>
                </a:spcBef>
              </a:pPr>
              <a:r>
                <a:rPr lang="tr-TR" sz="2000" b="1">
                  <a:solidFill>
                    <a:srgbClr val="003B64"/>
                  </a:solidFill>
                  <a:latin typeface="Hurme Geometric Sans 1" panose="020b0200020000000000" pitchFamily="34" charset="-94"/>
                </a:rPr>
                <a:t>Teknik Destek ve Yönlendirme Faaliyetleri</a:t>
              </a:r>
            </a:p>
          </p:txBody>
        </p:sp>
        <p:sp>
          <p:nvSpPr>
            <p:cNvPr id="19" name="TextBox 15"/>
            <p:cNvSpPr txBox="1"/>
            <p:nvPr/>
          </p:nvSpPr>
          <p:spPr>
            <a:xfrm>
              <a:off x="0" y="562134"/>
              <a:ext cx="11600376" cy="3255376"/>
            </a:xfrm>
            <a:prstGeom prst="rect">
              <a:avLst/>
            </a:prstGeom>
          </p:spPr>
          <p:txBody>
            <a:bodyPr lIns="0" tIns="0" rIns="0" bIns="0" rtlCol="0" anchor="t">
              <a:spAutoFit/>
            </a:bodyPr>
            <a:lstStyle/>
            <a:p>
              <a:pPr marL="285750" indent="-285750" algn="just">
                <a:lnSpc>
                  <a:spcPts val="2613"/>
                </a:lnSpc>
                <a:spcBef>
                  <a:spcPct val="0"/>
                </a:spcBef>
                <a:buFont typeface="Arial" panose="020b0604020202020204" pitchFamily="34" charset="0"/>
                <a:buChar char="•"/>
              </a:pPr>
              <a:r>
                <a:rPr lang="tr-TR" sz="1400">
                  <a:latin typeface="Hurme Geometric Sans 1" panose="020b0200020000000000" pitchFamily="34" charset="-94"/>
                </a:rPr>
                <a:t>Ulusal/uluslararası fon sağlayan kuruluşlara proje hazırlama ve başvuru hizmetleri verilmesi, </a:t>
              </a:r>
            </a:p>
            <a:p>
              <a:pPr marL="285750" indent="-285750" algn="just">
                <a:lnSpc>
                  <a:spcPts val="2613"/>
                </a:lnSpc>
                <a:spcBef>
                  <a:spcPct val="0"/>
                </a:spcBef>
                <a:buFont typeface="Arial" panose="020b0604020202020204" pitchFamily="34" charset="0"/>
                <a:buChar char="•"/>
              </a:pPr>
              <a:r>
                <a:rPr lang="tr-TR" sz="1400">
                  <a:latin typeface="Hurme Geometric Sans 1" panose="020b0200020000000000" pitchFamily="34" charset="-94"/>
                </a:rPr>
                <a:t>Ar-Ge ve yeniliğin finansmanı konusunda bilgilendirilerek fonlara erişiminin kolaylaştırılması,</a:t>
              </a:r>
            </a:p>
            <a:p>
              <a:pPr algn="just">
                <a:lnSpc>
                  <a:spcPts val="2613"/>
                </a:lnSpc>
                <a:spcBef>
                  <a:spcPct val="0"/>
                </a:spcBef>
              </a:pPr>
              <a:endParaRPr lang="tr-TR" sz="1400">
                <a:latin typeface="Hurme Geometric Sans 1" panose="020b0200020000000000" pitchFamily="34" charset="-94"/>
              </a:endParaRPr>
            </a:p>
          </p:txBody>
        </p:sp>
      </p:grpSp>
      <p:cxnSp>
        <p:nvCxnSpPr>
          <p:cNvPr id="10" name="Düz Bağlayıcı 9">
            <a:extLst>
              <a:ext uri="{FF2B5EF4-FFF2-40B4-BE49-F238E27FC236}">
                <a16:creationId xmlns:a16="http://schemas.microsoft.com/office/drawing/2014/main" id="{9B4C78E2-EEFE-4417-9AF8-ADC5694B7515}"/>
              </a:ext>
            </a:extLst>
          </p:cNvPr>
          <p:cNvCxnSpPr/>
          <p:nvPr/>
        </p:nvCxnSpPr>
        <p:spPr>
          <a:xfrm>
            <a:off x="6780360" y="2360005"/>
            <a:ext cx="4568216" cy="27420"/>
          </a:xfrm>
          <a:prstGeom prst="line">
            <a:avLst/>
          </a:prstGeom>
          <a:ln w="12700">
            <a:solidFill>
              <a:srgbClr val="003B64"/>
            </a:solidFill>
          </a:ln>
        </p:spPr>
        <p:style>
          <a:lnRef idx="1">
            <a:schemeClr val="accent1"/>
          </a:lnRef>
          <a:fillRef idx="0">
            <a:schemeClr val="accent1"/>
          </a:fillRef>
          <a:effectRef idx="0">
            <a:schemeClr val="accent1"/>
          </a:effectRef>
          <a:fontRef idx="minor">
            <a:schemeClr val="tx1"/>
          </a:fontRef>
        </p:style>
      </p:cxnSp>
      <p:grpSp>
        <p:nvGrpSpPr>
          <p:cNvPr id="15" name="Group 13">
            <a:extLst>
              <a:ext uri="{FF2B5EF4-FFF2-40B4-BE49-F238E27FC236}">
                <a16:creationId xmlns:a16="http://schemas.microsoft.com/office/drawing/2014/main" id="{D71996E8-31DA-4C10-9A51-3E04506B335E}"/>
              </a:ext>
            </a:extLst>
          </p:cNvPr>
          <p:cNvGrpSpPr/>
          <p:nvPr/>
        </p:nvGrpSpPr>
        <p:grpSpPr>
          <a:xfrm>
            <a:off x="6323160" y="2581523"/>
            <a:ext cx="5495029" cy="1985671"/>
            <a:chOff x="0" y="-66675"/>
            <a:chExt cx="11821525" cy="3971337"/>
          </a:xfrm>
        </p:grpSpPr>
        <p:sp>
          <p:nvSpPr>
            <p:cNvPr id="16" name="TextBox 14">
              <a:extLst>
                <a:ext uri="{FF2B5EF4-FFF2-40B4-BE49-F238E27FC236}">
                  <a16:creationId xmlns:a16="http://schemas.microsoft.com/office/drawing/2014/main" id="{7474EEF3-B1F5-4D8A-ABE1-DC064AA0DF6C}"/>
                </a:ext>
              </a:extLst>
            </p:cNvPr>
            <p:cNvSpPr txBox="1"/>
            <p:nvPr/>
          </p:nvSpPr>
          <p:spPr>
            <a:xfrm>
              <a:off x="0" y="-66675"/>
              <a:ext cx="11821525" cy="614269"/>
            </a:xfrm>
            <a:prstGeom prst="rect">
              <a:avLst/>
            </a:prstGeom>
          </p:spPr>
          <p:txBody>
            <a:bodyPr wrap="square" lIns="0" tIns="0" rIns="0" bIns="0" rtlCol="0" anchor="t">
              <a:spAutoFit/>
            </a:bodyPr>
            <a:lstStyle/>
            <a:p>
              <a:pPr algn="just">
                <a:lnSpc>
                  <a:spcPts val="2613"/>
                </a:lnSpc>
                <a:spcBef>
                  <a:spcPct val="0"/>
                </a:spcBef>
              </a:pPr>
              <a:r>
                <a:rPr lang="tr-TR" b="1">
                  <a:solidFill>
                    <a:srgbClr val="003B64"/>
                  </a:solidFill>
                  <a:latin typeface="Hurme Geometric Sans 1" panose="020b0200020000000000" pitchFamily="34" charset="-94"/>
                </a:rPr>
                <a:t>İdari ve Mali Prosedürler Konusunda Danışmanlık </a:t>
              </a:r>
            </a:p>
          </p:txBody>
        </p:sp>
        <p:sp>
          <p:nvSpPr>
            <p:cNvPr id="20" name="TextBox 15">
              <a:extLst>
                <a:ext uri="{FF2B5EF4-FFF2-40B4-BE49-F238E27FC236}">
                  <a16:creationId xmlns:a16="http://schemas.microsoft.com/office/drawing/2014/main" id="{63D17C0D-16DA-446A-BF2B-4C12EF55C6AF}"/>
                </a:ext>
              </a:extLst>
            </p:cNvPr>
            <p:cNvSpPr txBox="1"/>
            <p:nvPr/>
          </p:nvSpPr>
          <p:spPr>
            <a:xfrm>
              <a:off x="0" y="648390"/>
              <a:ext cx="11600377" cy="3256272"/>
            </a:xfrm>
            <a:prstGeom prst="rect">
              <a:avLst/>
            </a:prstGeom>
          </p:spPr>
          <p:txBody>
            <a:bodyPr lIns="0" tIns="0" rIns="0" bIns="0" rtlCol="0" anchor="t">
              <a:spAutoFit/>
            </a:bodyPr>
            <a:lstStyle/>
            <a:p>
              <a:pPr marL="285750" indent="-285750" algn="just">
                <a:lnSpc>
                  <a:spcPts val="2613"/>
                </a:lnSpc>
                <a:spcBef>
                  <a:spcPct val="0"/>
                </a:spcBef>
                <a:buFont typeface="Arial" panose="020b0604020202020204" pitchFamily="34" charset="0"/>
                <a:buChar char="•"/>
              </a:pPr>
              <a:r>
                <a:rPr lang="tr-TR" sz="1400">
                  <a:latin typeface="Hurme Geometric Sans 1" panose="020b0200020000000000" pitchFamily="34" charset="-94"/>
                </a:rPr>
                <a:t>Uluslararası fon kaynaklarından destek alan projeler başta olmak üzere araştırma fonlarına sunulan ve kabul edilen projelerin izlenmesi, yürütülmesi, idari ve mali süreçlerde proje ekibine destek verilmesi</a:t>
              </a:r>
            </a:p>
            <a:p>
              <a:pPr algn="just">
                <a:lnSpc>
                  <a:spcPts val="2613"/>
                </a:lnSpc>
                <a:spcBef>
                  <a:spcPct val="0"/>
                </a:spcBef>
              </a:pPr>
              <a:endParaRPr lang="tr-TR" sz="1400">
                <a:latin typeface="Hurme Geometric Sans 1" panose="020b0200020000000000" pitchFamily="34" charset="-94"/>
              </a:endParaRPr>
            </a:p>
          </p:txBody>
        </p:sp>
      </p:grpSp>
      <p:pic>
        <p:nvPicPr>
          <p:cNvPr id="21" name="Resim 20" descr="iç mekan, duvar, kişi, şahıs, giyim içeren bir resim&#10;&#10;Açıklama otomatik olarak oluşturuldu">
            <a:extLst>
              <a:ext uri="{FF2B5EF4-FFF2-40B4-BE49-F238E27FC236}">
                <a16:creationId xmlns:a16="http://schemas.microsoft.com/office/drawing/2014/main" id="{483B05EB-881A-63E2-BB0B-46336FB8B895}"/>
              </a:ext>
            </a:extLst>
          </p:cNvPr>
          <p:cNvPicPr>
            <a:picLocks noChangeAspect="1"/>
          </p:cNvPicPr>
          <p:nvPr/>
        </p:nvPicPr>
        <p:blipFill>
          <a:blip r:embed="rId2">
            <a:extLst>
              <a:ext uri="{28A0092B-C50C-407E-A947-70E740481C1C}">
                <a14:useLocalDpi xmlns:a14="http://schemas.microsoft.com/office/drawing/2010/main" val="0"/>
              </a:ext>
            </a:extLst>
          </a:blip>
          <a:srcRect l="6353" t="15945" r="3648" b="9811"/>
          <a:stretch>
            <a:fillRect/>
          </a:stretch>
        </p:blipFill>
        <p:spPr>
          <a:xfrm>
            <a:off x="7277606" y="4467515"/>
            <a:ext cx="3326682" cy="2058198"/>
          </a:xfrm>
          <a:prstGeom prst="rect">
            <a:avLst/>
          </a:prstGeom>
        </p:spPr>
      </p:pic>
      <p:pic>
        <p:nvPicPr>
          <p:cNvPr id="23" name="Resim 22" descr="giyim, kişi, şahıs, mobilya, ofis binası içeren bir resim&#10;&#10;Açıklama otomatik olarak oluşturuldu">
            <a:extLst>
              <a:ext uri="{FF2B5EF4-FFF2-40B4-BE49-F238E27FC236}">
                <a16:creationId xmlns:a16="http://schemas.microsoft.com/office/drawing/2014/main" id="{E58D583D-D2EB-6433-4736-4D2F357D70F0}"/>
              </a:ext>
            </a:extLst>
          </p:cNvPr>
          <p:cNvPicPr>
            <a:picLocks noChangeAspect="1"/>
          </p:cNvPicPr>
          <p:nvPr/>
        </p:nvPicPr>
        <p:blipFill>
          <a:blip r:embed="rId3">
            <a:extLst>
              <a:ext uri="{28A0092B-C50C-407E-A947-70E740481C1C}">
                <a14:useLocalDpi xmlns:a14="http://schemas.microsoft.com/office/drawing/2010/main" val="0"/>
              </a:ext>
            </a:extLst>
          </a:blip>
          <a:srcRect t="23536" b="20647"/>
          <a:stretch>
            <a:fillRect/>
          </a:stretch>
        </p:blipFill>
        <p:spPr>
          <a:xfrm>
            <a:off x="2465432" y="669769"/>
            <a:ext cx="3696079" cy="2750791"/>
          </a:xfrm>
          <a:prstGeom prst="rect">
            <a:avLst/>
          </a:prstGeom>
        </p:spPr>
      </p:pic>
      <p:pic>
        <p:nvPicPr>
          <p:cNvPr id="25" name="Resim 24" descr="giyim, kişi, şahıs, duvar, iç mekan içeren bir resim&#10;&#10;Açıklama otomatik olarak oluşturuldu">
            <a:extLst>
              <a:ext uri="{FF2B5EF4-FFF2-40B4-BE49-F238E27FC236}">
                <a16:creationId xmlns:a16="http://schemas.microsoft.com/office/drawing/2014/main" id="{10F06833-6C6C-2DDC-C48F-15241A646D3F}"/>
              </a:ext>
            </a:extLst>
          </p:cNvPr>
          <p:cNvPicPr>
            <a:picLocks noChangeAspect="1"/>
          </p:cNvPicPr>
          <p:nvPr/>
        </p:nvPicPr>
        <p:blipFill>
          <a:blip r:embed="rId4">
            <a:extLst>
              <a:ext uri="{28A0092B-C50C-407E-A947-70E740481C1C}">
                <a14:useLocalDpi xmlns:a14="http://schemas.microsoft.com/office/drawing/2010/main" val="0"/>
              </a:ext>
            </a:extLst>
          </a:blip>
          <a:srcRect l="5118" t="12076" r="6225"/>
          <a:stretch>
            <a:fillRect/>
          </a:stretch>
        </p:blipFill>
        <p:spPr>
          <a:xfrm>
            <a:off x="2470422" y="3633261"/>
            <a:ext cx="3696080" cy="2749147"/>
          </a:xfrm>
          <a:prstGeom prst="rect">
            <a:avLst/>
          </a:prstGeom>
        </p:spPr>
      </p:pic>
    </p:spTree>
    <p:extLst>
      <p:ext uri="{BB962C8B-B14F-4D97-AF65-F5344CB8AC3E}">
        <p14:creationId xmlns:p14="http://schemas.microsoft.com/office/powerpoint/2010/main" val="1554656751"/>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2</a:t>
            </a:r>
          </a:p>
          <a:p>
            <a:endParaRPr lang="tr-TR"/>
          </a:p>
          <a:p>
            <a:r>
              <a:rPr lang="tr-TR"/>
              <a:t>Proje </a:t>
            </a:r>
          </a:p>
          <a:p>
            <a:r>
              <a:rPr lang="tr-TR"/>
              <a:t>Destek Hizmetleri</a:t>
            </a:r>
          </a:p>
          <a:p>
            <a:endParaRPr lang="tr-TR"/>
          </a:p>
        </p:txBody>
      </p:sp>
      <p:grpSp>
        <p:nvGrpSpPr>
          <p:cNvPr id="17" name="Group 13"/>
          <p:cNvGrpSpPr/>
          <p:nvPr/>
        </p:nvGrpSpPr>
        <p:grpSpPr>
          <a:xfrm>
            <a:off x="6960060" y="590859"/>
            <a:ext cx="4602399" cy="2614189"/>
            <a:chOff x="0" y="2001405"/>
            <a:chExt cx="11600376" cy="5228371"/>
          </a:xfrm>
        </p:grpSpPr>
        <p:sp>
          <p:nvSpPr>
            <p:cNvPr id="18" name="TextBox 14"/>
            <p:cNvSpPr txBox="1"/>
            <p:nvPr/>
          </p:nvSpPr>
          <p:spPr>
            <a:xfrm>
              <a:off x="0" y="2001405"/>
              <a:ext cx="11600376" cy="1231105"/>
            </a:xfrm>
            <a:prstGeom prst="rect">
              <a:avLst/>
            </a:prstGeom>
          </p:spPr>
          <p:txBody>
            <a:bodyPr wrap="square" lIns="0" tIns="0" rIns="0" bIns="0" rtlCol="0" anchor="t">
              <a:spAutoFit/>
            </a:bodyPr>
            <a:lstStyle/>
            <a:p>
              <a:pPr>
                <a:spcBef>
                  <a:spcPct val="0"/>
                </a:spcBef>
              </a:pPr>
              <a:r>
                <a:rPr lang="tr-TR" sz="2000" b="1">
                  <a:solidFill>
                    <a:srgbClr val="003B64"/>
                  </a:solidFill>
                  <a:latin typeface="Hurme Geometric Sans 1" panose="020b0200020000000000" pitchFamily="34" charset="-94"/>
                </a:rPr>
                <a:t>Proje Başvurusu Ön İnceleme ve Redaksiyonu</a:t>
              </a:r>
              <a:endParaRPr lang="en-US" sz="2800" b="1">
                <a:solidFill>
                  <a:srgbClr val="003B64"/>
                </a:solidFill>
                <a:latin typeface="Hurme Geometric Sans 1" panose="020b0200020000000000" pitchFamily="34" charset="-94"/>
              </a:endParaRPr>
            </a:p>
          </p:txBody>
        </p:sp>
        <p:sp>
          <p:nvSpPr>
            <p:cNvPr id="19" name="TextBox 15"/>
            <p:cNvSpPr txBox="1"/>
            <p:nvPr/>
          </p:nvSpPr>
          <p:spPr>
            <a:xfrm>
              <a:off x="0" y="3424637"/>
              <a:ext cx="11600376" cy="3805139"/>
            </a:xfrm>
            <a:prstGeom prst="rect">
              <a:avLst/>
            </a:prstGeom>
          </p:spPr>
          <p:txBody>
            <a:bodyPr lIns="0" tIns="0" rIns="0" bIns="0" rtlCol="0" anchor="t">
              <a:spAutoFit/>
            </a:bodyPr>
            <a:lstStyle/>
            <a:p>
              <a:pPr marL="285750" indent="-285750" algn="just" eaLnBrk="1" hangingPunct="1">
                <a:lnSpc>
                  <a:spcPct val="150000"/>
                </a:lnSpc>
                <a:buFont typeface="Arial" panose="020b0604020202020204" pitchFamily="34" charset="0"/>
                <a:buChar char="•"/>
                <a:defRPr/>
              </a:pPr>
              <a:r>
                <a:rPr lang="en-AU" sz="1400">
                  <a:solidFill>
                    <a:srgbClr val="000000"/>
                  </a:solidFill>
                  <a:latin typeface="Hurme Geometric Sans 1" panose="020b0200020000000000" pitchFamily="34" charset="-94"/>
                </a:rPr>
                <a:t>Biçimsel açıdan ön değerlendirme hizmetinden yararlanmak isteyen </a:t>
              </a:r>
              <a:r>
                <a:rPr lang="tr-TR" sz="1400">
                  <a:solidFill>
                    <a:srgbClr val="000000"/>
                  </a:solidFill>
                  <a:latin typeface="Hurme Geometric Sans 1" panose="020b0200020000000000" pitchFamily="34" charset="-94"/>
                </a:rPr>
                <a:t>araştırmacılarımızın</a:t>
              </a:r>
              <a:r>
                <a:rPr lang="en-AU" sz="1400">
                  <a:solidFill>
                    <a:srgbClr val="000000"/>
                  </a:solidFill>
                  <a:latin typeface="Hurme Geometric Sans 1" panose="020b0200020000000000" pitchFamily="34" charset="-94"/>
                </a:rPr>
                <a:t> proje başvuru</a:t>
              </a:r>
              <a:r>
                <a:rPr lang="tr-TR" sz="1400">
                  <a:solidFill>
                    <a:srgbClr val="000000"/>
                  </a:solidFill>
                  <a:latin typeface="Hurme Geometric Sans 1" panose="020b0200020000000000" pitchFamily="34" charset="-94"/>
                </a:rPr>
                <a:t> dokümanlarının</a:t>
              </a:r>
              <a:r>
                <a:rPr lang="en-AU" sz="1400">
                  <a:solidFill>
                    <a:srgbClr val="000000"/>
                  </a:solidFill>
                  <a:latin typeface="Hurme Geometric Sans 1" panose="020b0200020000000000" pitchFamily="34" charset="-94"/>
                </a:rPr>
                <a:t> değerlendirilme</a:t>
              </a:r>
              <a:r>
                <a:rPr lang="tr-TR" sz="1400">
                  <a:solidFill>
                    <a:srgbClr val="000000"/>
                  </a:solidFill>
                  <a:latin typeface="Hurme Geometric Sans 1" panose="020b0200020000000000" pitchFamily="34" charset="-94"/>
                </a:rPr>
                <a:t>si</a:t>
              </a:r>
            </a:p>
            <a:p>
              <a:pPr marL="285750" indent="-285750" algn="just" eaLnBrk="1" hangingPunct="1">
                <a:lnSpc>
                  <a:spcPct val="150000"/>
                </a:lnSpc>
                <a:buFont typeface="Arial" panose="020b0604020202020204" pitchFamily="34" charset="0"/>
                <a:buChar char="•"/>
                <a:defRPr/>
              </a:pPr>
              <a:r>
                <a:rPr lang="tr-TR" sz="1400">
                  <a:solidFill>
                    <a:srgbClr val="000000"/>
                  </a:solidFill>
                  <a:latin typeface="Hurme Geometric Sans 1" panose="020b0200020000000000" pitchFamily="34" charset="-94"/>
                </a:rPr>
                <a:t>Çevrim içi veya masabaşı görüşmelerle aktif olarak değerlendirmelerin ve </a:t>
              </a:r>
              <a:r>
                <a:rPr lang="en-AU" sz="1400">
                  <a:solidFill>
                    <a:srgbClr val="000000"/>
                  </a:solidFill>
                  <a:latin typeface="Hurme Geometric Sans 1" panose="020b0200020000000000" pitchFamily="34" charset="-94"/>
                </a:rPr>
                <a:t>geri dönüş</a:t>
              </a:r>
              <a:r>
                <a:rPr lang="tr-TR" sz="1400">
                  <a:solidFill>
                    <a:srgbClr val="000000"/>
                  </a:solidFill>
                  <a:latin typeface="Hurme Geometric Sans 1" panose="020b0200020000000000" pitchFamily="34" charset="-94"/>
                </a:rPr>
                <a:t>ün sağlanması</a:t>
              </a:r>
              <a:endParaRPr lang="tr-TR" sz="1400">
                <a:latin typeface="Hurme Geometric Sans 1" panose="020b0200020000000000" pitchFamily="34" charset="-94"/>
              </a:endParaRPr>
            </a:p>
            <a:p>
              <a:pPr algn="just">
                <a:lnSpc>
                  <a:spcPct val="150000"/>
                </a:lnSpc>
                <a:spcBef>
                  <a:spcPct val="0"/>
                </a:spcBef>
              </a:pPr>
              <a:endParaRPr lang="tr-TR" sz="1400">
                <a:latin typeface="Hurme Geometric Sans 1" panose="020b0200020000000000" pitchFamily="34" charset="-94"/>
              </a:endParaRPr>
            </a:p>
          </p:txBody>
        </p:sp>
      </p:grpSp>
      <p:pic>
        <p:nvPicPr>
          <p:cNvPr id="14" name="Resim 13" descr="metin içeren bir resim&#10;&#10;Açıklama otomatik olarak oluşturuldu">
            <a:extLst>
              <a:ext uri="{FF2B5EF4-FFF2-40B4-BE49-F238E27FC236}">
                <a16:creationId xmlns:a16="http://schemas.microsoft.com/office/drawing/2014/main" id="{EAA92943-FD05-4448-B180-88E29EBDC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008" y="403448"/>
            <a:ext cx="3877398" cy="3840740"/>
          </a:xfrm>
          <a:prstGeom prst="rect">
            <a:avLst/>
          </a:prstGeom>
        </p:spPr>
      </p:pic>
      <p:pic>
        <p:nvPicPr>
          <p:cNvPr id="5" name="Resim 4" descr="iç mekan, giyim, duvar, mobilya içeren bir resim&#10;&#10;Açıklama otomatik olarak oluşturuldu">
            <a:extLst>
              <a:ext uri="{FF2B5EF4-FFF2-40B4-BE49-F238E27FC236}">
                <a16:creationId xmlns:a16="http://schemas.microsoft.com/office/drawing/2014/main" id="{B707C65C-E874-85E7-293C-0355F69D45C6}"/>
              </a:ext>
            </a:extLst>
          </p:cNvPr>
          <p:cNvPicPr>
            <a:picLocks noChangeAspect="1"/>
          </p:cNvPicPr>
          <p:nvPr/>
        </p:nvPicPr>
        <p:blipFill>
          <a:blip r:embed="rId3">
            <a:extLst>
              <a:ext uri="{28A0092B-C50C-407E-A947-70E740481C1C}">
                <a14:useLocalDpi xmlns:a14="http://schemas.microsoft.com/office/drawing/2010/main" val="0"/>
              </a:ext>
            </a:extLst>
          </a:blip>
          <a:srcRect l="2862" t="8616" r="13692" b="13836"/>
          <a:stretch>
            <a:fillRect/>
          </a:stretch>
        </p:blipFill>
        <p:spPr>
          <a:xfrm>
            <a:off x="6960060" y="3025673"/>
            <a:ext cx="4602399" cy="3207811"/>
          </a:xfrm>
          <a:prstGeom prst="rect">
            <a:avLst/>
          </a:prstGeom>
        </p:spPr>
      </p:pic>
      <p:pic>
        <p:nvPicPr>
          <p:cNvPr id="7" name="Resim 6" descr="metin, insan yüzü, adam, insan, ekran görüntüsü içeren bir resim&#10;&#10;Açıklama otomatik olarak oluşturuldu">
            <a:extLst>
              <a:ext uri="{FF2B5EF4-FFF2-40B4-BE49-F238E27FC236}">
                <a16:creationId xmlns:a16="http://schemas.microsoft.com/office/drawing/2014/main" id="{761ED3E2-26C6-3B3E-D957-D2273F0BD1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6008" y="4218197"/>
            <a:ext cx="3877398" cy="2181036"/>
          </a:xfrm>
          <a:prstGeom prst="rect">
            <a:avLst/>
          </a:prstGeom>
        </p:spPr>
      </p:pic>
    </p:spTree>
    <p:extLst>
      <p:ext uri="{BB962C8B-B14F-4D97-AF65-F5344CB8AC3E}">
        <p14:creationId xmlns:p14="http://schemas.microsoft.com/office/powerpoint/2010/main" val="690531678"/>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2</a:t>
            </a:r>
          </a:p>
          <a:p>
            <a:endParaRPr lang="tr-TR"/>
          </a:p>
          <a:p>
            <a:r>
              <a:rPr lang="tr-TR"/>
              <a:t>Proje </a:t>
            </a:r>
          </a:p>
          <a:p>
            <a:r>
              <a:rPr lang="tr-TR"/>
              <a:t>Destek Hizmetleri</a:t>
            </a:r>
          </a:p>
        </p:txBody>
      </p:sp>
      <p:grpSp>
        <p:nvGrpSpPr>
          <p:cNvPr id="17" name="Group 13"/>
          <p:cNvGrpSpPr/>
          <p:nvPr/>
        </p:nvGrpSpPr>
        <p:grpSpPr>
          <a:xfrm>
            <a:off x="7019892" y="536275"/>
            <a:ext cx="4568216" cy="1821680"/>
            <a:chOff x="0" y="-66675"/>
            <a:chExt cx="11600376" cy="2355168"/>
          </a:xfrm>
        </p:grpSpPr>
        <p:sp>
          <p:nvSpPr>
            <p:cNvPr id="18" name="TextBox 14"/>
            <p:cNvSpPr txBox="1"/>
            <p:nvPr/>
          </p:nvSpPr>
          <p:spPr>
            <a:xfrm>
              <a:off x="0" y="-66675"/>
              <a:ext cx="11600376" cy="1742656"/>
            </a:xfrm>
            <a:prstGeom prst="rect">
              <a:avLst/>
            </a:prstGeom>
          </p:spPr>
          <p:txBody>
            <a:bodyPr wrap="square" lIns="0" tIns="0" rIns="0" bIns="0" rtlCol="0" anchor="t">
              <a:spAutoFit/>
            </a:bodyPr>
            <a:lstStyle/>
            <a:p>
              <a:pPr algn="just">
                <a:lnSpc>
                  <a:spcPct val="150000"/>
                </a:lnSpc>
                <a:spcBef>
                  <a:spcPct val="0"/>
                </a:spcBef>
              </a:pPr>
              <a:r>
                <a:rPr lang="tr-TR" sz="2000" b="1">
                  <a:solidFill>
                    <a:srgbClr val="003B64"/>
                  </a:solidFill>
                  <a:latin typeface="Hurme Geometric Sans 1" panose="020b0200020000000000" pitchFamily="34" charset="-94"/>
                </a:rPr>
                <a:t>Ortak Bulma ve Konsorsiyum Oluşturma </a:t>
              </a:r>
            </a:p>
          </p:txBody>
        </p:sp>
        <p:sp>
          <p:nvSpPr>
            <p:cNvPr id="19" name="TextBox 15"/>
            <p:cNvSpPr txBox="1"/>
            <p:nvPr/>
          </p:nvSpPr>
          <p:spPr>
            <a:xfrm>
              <a:off x="0" y="654408"/>
              <a:ext cx="11600376" cy="1634085"/>
            </a:xfrm>
            <a:prstGeom prst="rect">
              <a:avLst/>
            </a:prstGeom>
          </p:spPr>
          <p:txBody>
            <a:bodyPr lIns="0" tIns="0" rIns="0" bIns="0" rtlCol="0" anchor="t">
              <a:spAutoFit/>
            </a:bodyPr>
            <a:lstStyle/>
            <a:p>
              <a:pPr marL="285750" indent="-285750" algn="just">
                <a:lnSpc>
                  <a:spcPct val="150000"/>
                </a:lnSpc>
                <a:spcBef>
                  <a:spcPct val="0"/>
                </a:spcBef>
                <a:buFont typeface="Arial" panose="020b0604020202020204" pitchFamily="34" charset="0"/>
                <a:buChar char="•"/>
              </a:pPr>
              <a:endParaRPr lang="tr-TR" sz="1400">
                <a:latin typeface="Hurme Geometric Sans 1" panose="020b0200020000000000" pitchFamily="34" charset="-94"/>
              </a:endParaRPr>
            </a:p>
            <a:p>
              <a:pPr marL="285750" indent="-285750" algn="just">
                <a:lnSpc>
                  <a:spcPct val="150000"/>
                </a:lnSpc>
                <a:spcBef>
                  <a:spcPct val="0"/>
                </a:spcBef>
                <a:buFont typeface="Arial" panose="020b0604020202020204" pitchFamily="34" charset="0"/>
                <a:buChar char="•"/>
              </a:pPr>
              <a:r>
                <a:rPr lang="tr-TR" sz="1400">
                  <a:latin typeface="Hurme Geometric Sans 1" panose="020b0200020000000000" pitchFamily="34" charset="-94"/>
                </a:rPr>
                <a:t>Ulusal/Uluslararası ortaklıklar kurulması</a:t>
              </a:r>
            </a:p>
            <a:p>
              <a:pPr marL="285750" indent="-285750" algn="just">
                <a:lnSpc>
                  <a:spcPct val="150000"/>
                </a:lnSpc>
                <a:spcBef>
                  <a:spcPct val="0"/>
                </a:spcBef>
                <a:buFont typeface="Arial" panose="020b0604020202020204" pitchFamily="34" charset="0"/>
                <a:buChar char="•"/>
              </a:pPr>
              <a:r>
                <a:rPr lang="tr-TR" sz="1400">
                  <a:latin typeface="Hurme Geometric Sans 1" panose="020b0200020000000000" pitchFamily="34" charset="-94"/>
                </a:rPr>
                <a:t>Ulusal/Uluslararası proje konsorsiyumlarının oluşturulması</a:t>
              </a:r>
            </a:p>
            <a:p>
              <a:pPr algn="just">
                <a:lnSpc>
                  <a:spcPts val="2613"/>
                </a:lnSpc>
                <a:spcBef>
                  <a:spcPct val="0"/>
                </a:spcBef>
              </a:pPr>
              <a:endParaRPr lang="tr-TR" sz="1400">
                <a:latin typeface="Hurme Geometric Sans 1" panose="020b0200020000000000" pitchFamily="34" charset="-94"/>
              </a:endParaRPr>
            </a:p>
          </p:txBody>
        </p:sp>
      </p:grpSp>
      <p:cxnSp>
        <p:nvCxnSpPr>
          <p:cNvPr id="10" name="Düz Bağlayıcı 9">
            <a:extLst>
              <a:ext uri="{FF2B5EF4-FFF2-40B4-BE49-F238E27FC236}">
                <a16:creationId xmlns:a16="http://schemas.microsoft.com/office/drawing/2014/main" id="{9B4C78E2-EEFE-4417-9AF8-ADC5694B7515}"/>
              </a:ext>
            </a:extLst>
          </p:cNvPr>
          <p:cNvCxnSpPr/>
          <p:nvPr/>
        </p:nvCxnSpPr>
        <p:spPr>
          <a:xfrm>
            <a:off x="6980964" y="2580442"/>
            <a:ext cx="4568216" cy="27420"/>
          </a:xfrm>
          <a:prstGeom prst="line">
            <a:avLst/>
          </a:prstGeom>
          <a:ln w="12700">
            <a:solidFill>
              <a:srgbClr val="003B64"/>
            </a:solidFill>
          </a:ln>
        </p:spPr>
        <p:style>
          <a:lnRef idx="1">
            <a:schemeClr val="accent1"/>
          </a:lnRef>
          <a:fillRef idx="0">
            <a:schemeClr val="accent1"/>
          </a:fillRef>
          <a:effectRef idx="0">
            <a:schemeClr val="accent1"/>
          </a:effectRef>
          <a:fontRef idx="minor">
            <a:schemeClr val="tx1"/>
          </a:fontRef>
        </p:style>
      </p:cxnSp>
      <p:grpSp>
        <p:nvGrpSpPr>
          <p:cNvPr id="15" name="Group 13">
            <a:extLst>
              <a:ext uri="{FF2B5EF4-FFF2-40B4-BE49-F238E27FC236}">
                <a16:creationId xmlns:a16="http://schemas.microsoft.com/office/drawing/2014/main" id="{D71996E8-31DA-4C10-9A51-3E04506B335E}"/>
              </a:ext>
            </a:extLst>
          </p:cNvPr>
          <p:cNvGrpSpPr/>
          <p:nvPr/>
        </p:nvGrpSpPr>
        <p:grpSpPr>
          <a:xfrm>
            <a:off x="7161790" y="2760122"/>
            <a:ext cx="4373589" cy="1740440"/>
            <a:chOff x="0" y="-66675"/>
            <a:chExt cx="11821525" cy="3728908"/>
          </a:xfrm>
        </p:grpSpPr>
        <p:sp>
          <p:nvSpPr>
            <p:cNvPr id="16" name="TextBox 14">
              <a:extLst>
                <a:ext uri="{FF2B5EF4-FFF2-40B4-BE49-F238E27FC236}">
                  <a16:creationId xmlns:a16="http://schemas.microsoft.com/office/drawing/2014/main" id="{7474EEF3-B1F5-4D8A-ABE1-DC064AA0DF6C}"/>
                </a:ext>
              </a:extLst>
            </p:cNvPr>
            <p:cNvSpPr txBox="1"/>
            <p:nvPr/>
          </p:nvSpPr>
          <p:spPr>
            <a:xfrm>
              <a:off x="0" y="-66675"/>
              <a:ext cx="11821525" cy="818045"/>
            </a:xfrm>
            <a:prstGeom prst="rect">
              <a:avLst/>
            </a:prstGeom>
          </p:spPr>
          <p:txBody>
            <a:bodyPr wrap="square" lIns="0" tIns="0" rIns="0" bIns="0" rtlCol="0" anchor="t">
              <a:spAutoFit/>
            </a:bodyPr>
            <a:lstStyle/>
            <a:p>
              <a:pPr algn="just">
                <a:lnSpc>
                  <a:spcPct val="150000"/>
                </a:lnSpc>
                <a:spcBef>
                  <a:spcPct val="0"/>
                </a:spcBef>
              </a:pPr>
              <a:r>
                <a:rPr lang="tr-TR" b="1">
                  <a:solidFill>
                    <a:srgbClr val="003B64"/>
                  </a:solidFill>
                  <a:latin typeface="Hurme Geometric Sans 1" panose="020b0200020000000000" pitchFamily="34" charset="-94"/>
                </a:rPr>
                <a:t>Akademisyen Eşleştirme Çalışmaları</a:t>
              </a:r>
            </a:p>
          </p:txBody>
        </p:sp>
        <p:sp>
          <p:nvSpPr>
            <p:cNvPr id="20" name="TextBox 15">
              <a:extLst>
                <a:ext uri="{FF2B5EF4-FFF2-40B4-BE49-F238E27FC236}">
                  <a16:creationId xmlns:a16="http://schemas.microsoft.com/office/drawing/2014/main" id="{63D17C0D-16DA-446A-BF2B-4C12EF55C6AF}"/>
                </a:ext>
              </a:extLst>
            </p:cNvPr>
            <p:cNvSpPr txBox="1"/>
            <p:nvPr/>
          </p:nvSpPr>
          <p:spPr>
            <a:xfrm>
              <a:off x="0" y="1134365"/>
              <a:ext cx="11600376" cy="2527868"/>
            </a:xfrm>
            <a:prstGeom prst="rect">
              <a:avLst/>
            </a:prstGeom>
          </p:spPr>
          <p:txBody>
            <a:bodyPr lIns="0" tIns="0" rIns="0" bIns="0" rtlCol="0" anchor="t">
              <a:spAutoFit/>
            </a:bodyPr>
            <a:lstStyle/>
            <a:p>
              <a:pPr marL="285750" indent="-285750" algn="just">
                <a:lnSpc>
                  <a:spcPct val="150000"/>
                </a:lnSpc>
                <a:spcBef>
                  <a:spcPct val="0"/>
                </a:spcBef>
                <a:buFont typeface="Arial" panose="020b0604020202020204" pitchFamily="34" charset="0"/>
                <a:buChar char="•"/>
              </a:pPr>
              <a:r>
                <a:rPr lang="tr-TR" sz="1400">
                  <a:latin typeface="Hurme Geometric Sans 1" panose="020b0200020000000000" pitchFamily="34" charset="-94"/>
                </a:rPr>
                <a:t>Açık ve açılacak çağrılar özelinde ilgili bölümlerdeki akademisyenlerle iletişime geçilerek eşleştirme çalışmaları yapılmaktadır.</a:t>
              </a:r>
            </a:p>
            <a:p>
              <a:pPr algn="just">
                <a:lnSpc>
                  <a:spcPts val="2613"/>
                </a:lnSpc>
                <a:spcBef>
                  <a:spcPct val="0"/>
                </a:spcBef>
              </a:pPr>
              <a:endParaRPr lang="tr-TR" sz="1400">
                <a:latin typeface="Hurme Geometric Sans 1" panose="020b0200020000000000" pitchFamily="34" charset="-94"/>
              </a:endParaRPr>
            </a:p>
          </p:txBody>
        </p:sp>
      </p:grpSp>
      <p:pic>
        <p:nvPicPr>
          <p:cNvPr id="11" name="Resim 10" descr="metin, insan yüzü, video, medya içeren bir resim&#10;&#10;Açıklama otomatik olarak oluşturuldu">
            <a:extLst>
              <a:ext uri="{FF2B5EF4-FFF2-40B4-BE49-F238E27FC236}">
                <a16:creationId xmlns:a16="http://schemas.microsoft.com/office/drawing/2014/main" id="{65A5C4C6-20C8-4461-3853-E48E6C2BED8B}"/>
              </a:ext>
            </a:extLst>
          </p:cNvPr>
          <p:cNvPicPr>
            <a:picLocks noChangeAspect="1"/>
          </p:cNvPicPr>
          <p:nvPr/>
        </p:nvPicPr>
        <p:blipFill>
          <a:blip r:embed="rId2">
            <a:extLst>
              <a:ext uri="{28A0092B-C50C-407E-A947-70E740481C1C}">
                <a14:useLocalDpi xmlns:a14="http://schemas.microsoft.com/office/drawing/2010/main" val="0"/>
              </a:ext>
            </a:extLst>
          </a:blip>
          <a:srcRect l="13492" t="10619" r="14430" b="9344"/>
          <a:stretch>
            <a:fillRect/>
          </a:stretch>
        </p:blipFill>
        <p:spPr>
          <a:xfrm>
            <a:off x="2494308" y="631479"/>
            <a:ext cx="4269445" cy="2483038"/>
          </a:xfrm>
          <a:prstGeom prst="rect">
            <a:avLst/>
          </a:prstGeom>
        </p:spPr>
      </p:pic>
      <p:pic>
        <p:nvPicPr>
          <p:cNvPr id="12" name="Resim 11" descr="giyim, kişi, şahıs, iç mekan, duvar içeren bir resim&#10;&#10;Açıklama otomatik olarak oluşturuldu">
            <a:extLst>
              <a:ext uri="{FF2B5EF4-FFF2-40B4-BE49-F238E27FC236}">
                <a16:creationId xmlns:a16="http://schemas.microsoft.com/office/drawing/2014/main" id="{BCDDA5B2-FC84-E263-20F5-53A833473549}"/>
              </a:ext>
            </a:extLst>
          </p:cNvPr>
          <p:cNvPicPr>
            <a:picLocks noChangeAspect="1"/>
          </p:cNvPicPr>
          <p:nvPr/>
        </p:nvPicPr>
        <p:blipFill>
          <a:blip r:embed="rId3">
            <a:extLst>
              <a:ext uri="{28A0092B-C50C-407E-A947-70E740481C1C}">
                <a14:useLocalDpi xmlns:a14="http://schemas.microsoft.com/office/drawing/2010/main" val="0"/>
              </a:ext>
            </a:extLst>
          </a:blip>
          <a:srcRect t="36889"/>
          <a:stretch>
            <a:fillRect/>
          </a:stretch>
        </p:blipFill>
        <p:spPr>
          <a:xfrm>
            <a:off x="7426583" y="4572493"/>
            <a:ext cx="3676978" cy="1740440"/>
          </a:xfrm>
          <a:prstGeom prst="rect">
            <a:avLst/>
          </a:prstGeom>
        </p:spPr>
      </p:pic>
      <p:pic>
        <p:nvPicPr>
          <p:cNvPr id="3" name="Resim 2" descr="giyim, ayakkabı, adam, insan, bina içeren bir resim&#10;&#10;Açıklama otomatik olarak oluşturuldu">
            <a:extLst>
              <a:ext uri="{FF2B5EF4-FFF2-40B4-BE49-F238E27FC236}">
                <a16:creationId xmlns:a16="http://schemas.microsoft.com/office/drawing/2014/main" id="{33C61251-A5B9-7272-8FD6-41D418714586}"/>
              </a:ext>
            </a:extLst>
          </p:cNvPr>
          <p:cNvPicPr>
            <a:picLocks noChangeAspect="1"/>
          </p:cNvPicPr>
          <p:nvPr/>
        </p:nvPicPr>
        <p:blipFill>
          <a:blip r:embed="rId4">
            <a:extLst>
              <a:ext uri="{28A0092B-C50C-407E-A947-70E740481C1C}">
                <a14:useLocalDpi xmlns:a14="http://schemas.microsoft.com/office/drawing/2010/main" val="0"/>
              </a:ext>
            </a:extLst>
          </a:blip>
          <a:srcRect l="11427" t="6290" r="9252" b="14110"/>
          <a:stretch>
            <a:fillRect/>
          </a:stretch>
        </p:blipFill>
        <p:spPr>
          <a:xfrm>
            <a:off x="2494309" y="3329490"/>
            <a:ext cx="4269444" cy="2988485"/>
          </a:xfrm>
          <a:prstGeom prst="rect">
            <a:avLst/>
          </a:prstGeom>
        </p:spPr>
      </p:pic>
    </p:spTree>
    <p:extLst>
      <p:ext uri="{BB962C8B-B14F-4D97-AF65-F5344CB8AC3E}">
        <p14:creationId xmlns:p14="http://schemas.microsoft.com/office/powerpoint/2010/main" val="417448153"/>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2</a:t>
            </a:r>
          </a:p>
          <a:p>
            <a:endParaRPr lang="tr-TR"/>
          </a:p>
          <a:p>
            <a:r>
              <a:rPr lang="tr-TR"/>
              <a:t>Proje </a:t>
            </a:r>
          </a:p>
          <a:p>
            <a:r>
              <a:rPr lang="tr-TR"/>
              <a:t>Destek Hizmetleri</a:t>
            </a:r>
          </a:p>
        </p:txBody>
      </p:sp>
      <p:grpSp>
        <p:nvGrpSpPr>
          <p:cNvPr id="17" name="Group 13"/>
          <p:cNvGrpSpPr/>
          <p:nvPr/>
        </p:nvGrpSpPr>
        <p:grpSpPr>
          <a:xfrm>
            <a:off x="5986732" y="670506"/>
            <a:ext cx="5761788" cy="3055444"/>
            <a:chOff x="0" y="-66675"/>
            <a:chExt cx="11600376" cy="6110883"/>
          </a:xfrm>
        </p:grpSpPr>
        <p:sp>
          <p:nvSpPr>
            <p:cNvPr id="18" name="TextBox 14"/>
            <p:cNvSpPr txBox="1"/>
            <p:nvPr/>
          </p:nvSpPr>
          <p:spPr>
            <a:xfrm>
              <a:off x="0" y="-66675"/>
              <a:ext cx="11600376" cy="1231105"/>
            </a:xfrm>
            <a:prstGeom prst="rect">
              <a:avLst/>
            </a:prstGeom>
          </p:spPr>
          <p:txBody>
            <a:bodyPr wrap="square" lIns="0" tIns="0" rIns="0" bIns="0" rtlCol="0" anchor="t">
              <a:spAutoFit/>
            </a:bodyPr>
            <a:lstStyle/>
            <a:p>
              <a:pPr>
                <a:spcBef>
                  <a:spcPct val="0"/>
                </a:spcBef>
              </a:pPr>
              <a:r>
                <a:rPr lang="tr-TR" sz="2000" b="1">
                  <a:solidFill>
                    <a:srgbClr val="003B64"/>
                  </a:solidFill>
                  <a:latin typeface="Hurme Geometric Sans 1" panose="020b0200020000000000" pitchFamily="34" charset="-94"/>
                </a:rPr>
                <a:t>Uluslararasılaşma Stratejilerinin Uygulanması</a:t>
              </a:r>
            </a:p>
          </p:txBody>
        </p:sp>
        <p:sp>
          <p:nvSpPr>
            <p:cNvPr id="19" name="TextBox 15"/>
            <p:cNvSpPr txBox="1"/>
            <p:nvPr/>
          </p:nvSpPr>
          <p:spPr>
            <a:xfrm>
              <a:off x="0" y="787388"/>
              <a:ext cx="11600376" cy="5256820"/>
            </a:xfrm>
            <a:prstGeom prst="rect">
              <a:avLst/>
            </a:prstGeom>
          </p:spPr>
          <p:txBody>
            <a:bodyPr lIns="0" tIns="0" rIns="0" bIns="0" rtlCol="0" anchor="t">
              <a:spAutoFit/>
            </a:bodyPr>
            <a:lstStyle/>
            <a:p>
              <a:pPr marL="285750" indent="-285750" algn="just">
                <a:lnSpc>
                  <a:spcPts val="2613"/>
                </a:lnSpc>
                <a:spcBef>
                  <a:spcPct val="0"/>
                </a:spcBef>
                <a:buFont typeface="Arial" panose="020b0604020202020204" pitchFamily="34" charset="0"/>
                <a:buChar char="•"/>
              </a:pPr>
              <a:r>
                <a:rPr lang="tr-TR" sz="1400">
                  <a:latin typeface="Hurme Geometric Sans 1" panose="020b0200020000000000" pitchFamily="34" charset="-94"/>
                </a:rPr>
                <a:t>COST programına katılımın teşvik edilmesi</a:t>
              </a:r>
            </a:p>
            <a:p>
              <a:pPr marL="266700" algn="just">
                <a:lnSpc>
                  <a:spcPts val="2613"/>
                </a:lnSpc>
                <a:spcBef>
                  <a:spcPct val="0"/>
                </a:spcBef>
              </a:pPr>
              <a:r>
                <a:rPr lang="tr-TR" sz="1400">
                  <a:latin typeface="Hurme Geometric Sans 1" panose="020b0200020000000000" pitchFamily="34" charset="-94"/>
                </a:rPr>
                <a:t>(Mevcut durumda 174 akademisyenimiz, 284 aksiyonda MC/WG üyesi olarak görev almaktadır)</a:t>
              </a:r>
            </a:p>
            <a:p>
              <a:pPr marL="285750" indent="-285750" algn="just">
                <a:lnSpc>
                  <a:spcPts val="2613"/>
                </a:lnSpc>
                <a:spcBef>
                  <a:spcPct val="0"/>
                </a:spcBef>
                <a:buFont typeface="Arial" panose="020b0604020202020204" pitchFamily="34" charset="0"/>
                <a:buChar char="•"/>
              </a:pPr>
              <a:r>
                <a:rPr lang="tr-TR" sz="1400">
                  <a:latin typeface="Hurme Geometric Sans 1" panose="020b0200020000000000" pitchFamily="34" charset="-94"/>
                </a:rPr>
                <a:t>Uluslararası Bilgi Günü, Proje Pazarı vb. Etkinliklere Katılımın Teşvik Edilmesi</a:t>
              </a:r>
            </a:p>
            <a:p>
              <a:pPr marL="285750" indent="-285750" algn="just">
                <a:lnSpc>
                  <a:spcPts val="2613"/>
                </a:lnSpc>
                <a:spcBef>
                  <a:spcPct val="0"/>
                </a:spcBef>
                <a:buFont typeface="Arial" panose="020b0604020202020204" pitchFamily="34" charset="0"/>
                <a:buChar char="•"/>
              </a:pPr>
              <a:r>
                <a:rPr lang="tr-TR" sz="1400">
                  <a:latin typeface="Hurme Geometric Sans 1" panose="020b0200020000000000" pitchFamily="34" charset="-94"/>
                </a:rPr>
                <a:t>Ortak Arama Platformlarına üyeliklerin teşvik edilmesi, </a:t>
              </a:r>
            </a:p>
            <a:p>
              <a:pPr marL="285750" indent="-285750" algn="just">
                <a:lnSpc>
                  <a:spcPts val="2613"/>
                </a:lnSpc>
                <a:spcBef>
                  <a:spcPct val="0"/>
                </a:spcBef>
                <a:buFont typeface="Arial" panose="020b0604020202020204" pitchFamily="34" charset="0"/>
                <a:buChar char="•"/>
              </a:pPr>
              <a:r>
                <a:rPr lang="tr-TR" sz="1400">
                  <a:latin typeface="Hurme Geometric Sans 1" panose="020b0200020000000000" pitchFamily="34" charset="-94"/>
                </a:rPr>
                <a:t>EU ‘Participant Portal’ Aktif Kullanımının teşvik edilmesi</a:t>
              </a:r>
            </a:p>
            <a:p>
              <a:pPr marL="285750" indent="-285750" algn="just">
                <a:lnSpc>
                  <a:spcPts val="2613"/>
                </a:lnSpc>
                <a:spcBef>
                  <a:spcPct val="0"/>
                </a:spcBef>
                <a:buFont typeface="Arial" panose="020b0604020202020204" pitchFamily="34" charset="0"/>
                <a:buChar char="•"/>
              </a:pPr>
              <a:r>
                <a:rPr lang="tr-TR" sz="1400">
                  <a:latin typeface="Hurme Geometric Sans 1" panose="020b0200020000000000" pitchFamily="34" charset="-94"/>
                </a:rPr>
                <a:t>Akademisyen Veri Tabanlarının Hazırlanması</a:t>
              </a:r>
            </a:p>
          </p:txBody>
        </p:sp>
      </p:grpSp>
      <p:pic>
        <p:nvPicPr>
          <p:cNvPr id="7" name="Resim 6">
            <a:extLst>
              <a:ext uri="{FF2B5EF4-FFF2-40B4-BE49-F238E27FC236}">
                <a16:creationId xmlns:a16="http://schemas.microsoft.com/office/drawing/2014/main" id="{66B32282-321F-67E8-D833-68D57211B435}"/>
              </a:ext>
            </a:extLst>
          </p:cNvPr>
          <p:cNvPicPr>
            <a:picLocks noChangeAspect="1"/>
          </p:cNvPicPr>
          <p:nvPr/>
        </p:nvPicPr>
        <p:blipFill>
          <a:blip r:embed="rId2"/>
          <a:stretch>
            <a:fillRect/>
          </a:stretch>
        </p:blipFill>
        <p:spPr>
          <a:xfrm>
            <a:off x="2729079" y="385835"/>
            <a:ext cx="2995059" cy="2995059"/>
          </a:xfrm>
          <a:prstGeom prst="rect">
            <a:avLst/>
          </a:prstGeom>
        </p:spPr>
      </p:pic>
      <p:pic>
        <p:nvPicPr>
          <p:cNvPr id="10" name="Resim 9" descr="metin, ekran görüntüsü, çevrimiçi reklamcılık, tasarım içeren bir resim&#10;&#10;Açıklama otomatik olarak oluşturuldu">
            <a:extLst>
              <a:ext uri="{FF2B5EF4-FFF2-40B4-BE49-F238E27FC236}">
                <a16:creationId xmlns:a16="http://schemas.microsoft.com/office/drawing/2014/main" id="{87E7A354-6F02-F734-F756-76CA0CCBA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079" y="3476445"/>
            <a:ext cx="2995059" cy="2995059"/>
          </a:xfrm>
          <a:prstGeom prst="rect">
            <a:avLst/>
          </a:prstGeom>
        </p:spPr>
      </p:pic>
      <p:pic>
        <p:nvPicPr>
          <p:cNvPr id="3" name="Resim 2">
            <a:extLst>
              <a:ext uri="{FF2B5EF4-FFF2-40B4-BE49-F238E27FC236}">
                <a16:creationId xmlns:a16="http://schemas.microsoft.com/office/drawing/2014/main" id="{19B3BB52-A9E9-AE79-A448-5E101233F9EF}"/>
              </a:ext>
            </a:extLst>
          </p:cNvPr>
          <p:cNvPicPr>
            <a:picLocks noChangeAspect="1"/>
          </p:cNvPicPr>
          <p:nvPr/>
        </p:nvPicPr>
        <p:blipFill>
          <a:blip r:embed="rId4"/>
          <a:stretch>
            <a:fillRect/>
          </a:stretch>
        </p:blipFill>
        <p:spPr>
          <a:xfrm>
            <a:off x="9544796" y="3788899"/>
            <a:ext cx="1865209" cy="2628412"/>
          </a:xfrm>
          <a:prstGeom prst="rect">
            <a:avLst/>
          </a:prstGeom>
        </p:spPr>
      </p:pic>
      <p:pic>
        <p:nvPicPr>
          <p:cNvPr id="6" name="Resim 5">
            <a:extLst>
              <a:ext uri="{FF2B5EF4-FFF2-40B4-BE49-F238E27FC236}">
                <a16:creationId xmlns:a16="http://schemas.microsoft.com/office/drawing/2014/main" id="{12CF1D90-D02F-0C3D-385D-B522BDE4B5EC}"/>
              </a:ext>
            </a:extLst>
          </p:cNvPr>
          <p:cNvPicPr>
            <a:picLocks noChangeAspect="1"/>
          </p:cNvPicPr>
          <p:nvPr/>
        </p:nvPicPr>
        <p:blipFill>
          <a:blip r:embed="rId5"/>
          <a:srcRect l="3718" r="2536"/>
          <a:stretch>
            <a:fillRect/>
          </a:stretch>
        </p:blipFill>
        <p:spPr>
          <a:xfrm>
            <a:off x="6096000" y="3788899"/>
            <a:ext cx="3285392" cy="2628412"/>
          </a:xfrm>
          <a:prstGeom prst="rect">
            <a:avLst/>
          </a:prstGeom>
        </p:spPr>
      </p:pic>
    </p:spTree>
    <p:extLst>
      <p:ext uri="{BB962C8B-B14F-4D97-AF65-F5344CB8AC3E}">
        <p14:creationId xmlns:p14="http://schemas.microsoft.com/office/powerpoint/2010/main" val="1116280916"/>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Metin Yer Tutucusu 2">
            <a:extLst>
              <a:ext uri="{FF2B5EF4-FFF2-40B4-BE49-F238E27FC236}">
                <a16:creationId xmlns:a16="http://schemas.microsoft.com/office/drawing/2014/main" id="{3721A113-00E5-ED43-5418-2A87DCA2E3E2}"/>
              </a:ext>
            </a:extLst>
          </p:cNvPr>
          <p:cNvSpPr>
            <a:spLocks noGrp="1"/>
          </p:cNvSpPr>
          <p:nvPr>
            <p:ph type="body" sz="quarter" idx="13"/>
          </p:nvPr>
        </p:nvSpPr>
        <p:spPr/>
        <p:txBody>
          <a:bodyPr>
            <a:noAutofit/>
          </a:bodyPr>
          <a:lstStyle/>
          <a:p>
            <a:r>
              <a:rPr lang="tr-TR"/>
              <a:t>Modül 2</a:t>
            </a:r>
          </a:p>
          <a:p>
            <a:endParaRPr lang="tr-TR"/>
          </a:p>
          <a:p>
            <a:r>
              <a:rPr lang="tr-TR"/>
              <a:t>Proje </a:t>
            </a:r>
          </a:p>
          <a:p>
            <a:r>
              <a:rPr lang="tr-TR"/>
              <a:t>Destek Hizmetleri</a:t>
            </a:r>
          </a:p>
          <a:p>
            <a:endParaRPr lang="tr-TR"/>
          </a:p>
          <a:p>
            <a:r>
              <a:rPr lang="tr-TR"/>
              <a:t>Performans Göstergeleri</a:t>
            </a:r>
          </a:p>
          <a:p>
            <a:endParaRPr lang="tr-TR"/>
          </a:p>
        </p:txBody>
      </p:sp>
      <p:graphicFrame>
        <p:nvGraphicFramePr>
          <p:cNvPr id="7" name="İçerik Yer Tutucusu 4">
            <a:extLst>
              <a:ext uri="{FF2B5EF4-FFF2-40B4-BE49-F238E27FC236}">
                <a16:creationId xmlns:a16="http://schemas.microsoft.com/office/drawing/2014/main" id="{5FD5F680-CA88-7006-8E44-E2F12CA347F3}"/>
              </a:ext>
            </a:extLst>
          </p:cNvPr>
          <p:cNvGraphicFramePr>
            <a:graphicFrameLocks noGrp="1"/>
          </p:cNvGraphicFramePr>
          <p:nvPr>
            <p:ph idx="1"/>
            <p:extLst>
              <p:ext uri="{D42A27DB-BD31-4B8C-83A1-F6EECF244321}">
                <p14:modId xmlns:p14="http://schemas.microsoft.com/office/powerpoint/2010/main" val="3728228611"/>
              </p:ext>
            </p:extLst>
          </p:nvPr>
        </p:nvGraphicFramePr>
        <p:xfrm>
          <a:off x="2519363" y="772461"/>
          <a:ext cx="8834435" cy="4959291"/>
        </p:xfrm>
        <a:graphic>
          <a:graphicData uri="http://schemas.openxmlformats.org/drawingml/2006/table">
            <a:tbl>
              <a:tblPr>
                <a:tableStyleId>{5C22544A-7EE6-4342-B048-85BDC9FD1C3A}</a:tableStyleId>
              </a:tblPr>
              <a:tblGrid>
                <a:gridCol w="3195637">
                  <a:extLst>
                    <a:ext uri="{9D8B030D-6E8A-4147-A177-3AD203B41FA5}">
                      <a16:colId xmlns:a16="http://schemas.microsoft.com/office/drawing/2014/main" val="411724212"/>
                    </a:ext>
                  </a:extLst>
                </a:gridCol>
                <a:gridCol w="314325">
                  <a:extLst>
                    <a:ext uri="{9D8B030D-6E8A-4147-A177-3AD203B41FA5}">
                      <a16:colId xmlns:a16="http://schemas.microsoft.com/office/drawing/2014/main" val="3860453630"/>
                    </a:ext>
                  </a:extLst>
                </a:gridCol>
                <a:gridCol w="1790699">
                  <a:extLst>
                    <a:ext uri="{9D8B030D-6E8A-4147-A177-3AD203B41FA5}">
                      <a16:colId xmlns:a16="http://schemas.microsoft.com/office/drawing/2014/main" val="1409858684"/>
                    </a:ext>
                  </a:extLst>
                </a:gridCol>
                <a:gridCol w="1766887">
                  <a:extLst>
                    <a:ext uri="{9D8B030D-6E8A-4147-A177-3AD203B41FA5}">
                      <a16:colId xmlns:a16="http://schemas.microsoft.com/office/drawing/2014/main" val="299316023"/>
                    </a:ext>
                  </a:extLst>
                </a:gridCol>
                <a:gridCol w="1766887">
                  <a:extLst>
                    <a:ext uri="{9D8B030D-6E8A-4147-A177-3AD203B41FA5}">
                      <a16:colId xmlns:a16="http://schemas.microsoft.com/office/drawing/2014/main" val="3904599526"/>
                    </a:ext>
                  </a:extLst>
                </a:gridCol>
              </a:tblGrid>
              <a:tr h="639291">
                <a:tc>
                  <a:txBody>
                    <a:bodyPr vert="horz" wrap="square"/>
                    <a:lstStyle/>
                    <a:p>
                      <a:endParaRPr lang="tr-TR" sz="1200">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endParaRPr lang="tr-TR">
                        <a:solidFill>
                          <a:srgbClr val="003B6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sz="1800" b="1">
                          <a:solidFill>
                            <a:srgbClr val="003B64"/>
                          </a:solidFill>
                          <a:latin typeface="Hurme Geometric Sans 1" panose="020b0200020000000000" pitchFamily="34" charset="-94"/>
                        </a:rPr>
                        <a:t>2018-2022</a:t>
                      </a:r>
                      <a:endParaRPr lang="tr-T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Ortalama</a:t>
                      </a:r>
                    </a:p>
                    <a:p>
                      <a:pPr algn="ctr"/>
                      <a:r>
                        <a:rPr lang="tr-TR" sz="1100" b="0">
                          <a:solidFill>
                            <a:srgbClr val="003B64"/>
                          </a:solidFill>
                          <a:latin typeface="Hurme Geometric Sans 1" panose="020b0200020000000000" pitchFamily="34" charset="-94"/>
                        </a:rPr>
                        <a:t>(5 Yıl)</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2023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5702308"/>
                  </a:ext>
                </a:extLst>
              </a:tr>
              <a:tr h="72000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tr-TR" sz="1200" b="1" u="none" strike="noStrike" kern="1200">
                          <a:solidFill>
                            <a:srgbClr val="003B64"/>
                          </a:solidFill>
                          <a:effectLst/>
                          <a:latin typeface="Hurme Geometric Sans 1" panose="020b0200020000000000" pitchFamily="34" charset="-94"/>
                          <a:ea typeface="+mn-ea"/>
                          <a:cs typeface="+mn-cs"/>
                        </a:rPr>
                        <a:t>Ulusal Fon Kaynaklı Projelere </a:t>
                      </a:r>
                    </a:p>
                    <a:p>
                      <a:pPr marL="0" marR="0" lvl="0" indent="0" algn="l" defTabSz="914400" rtl="0" eaLnBrk="1" fontAlgn="auto" latinLnBrk="0" hangingPunct="1">
                        <a:lnSpc>
                          <a:spcPct val="100000"/>
                        </a:lnSpc>
                        <a:spcBef>
                          <a:spcPct val="0"/>
                        </a:spcBef>
                        <a:spcAft>
                          <a:spcPct val="0"/>
                        </a:spcAft>
                        <a:buClrTx/>
                        <a:buSzTx/>
                        <a:buFontTx/>
                        <a:buNone/>
                        <a:defRPr/>
                      </a:pPr>
                      <a:r>
                        <a:rPr lang="tr-TR" sz="1200" b="1" u="none" strike="noStrike" kern="1200">
                          <a:solidFill>
                            <a:srgbClr val="003B64"/>
                          </a:solidFill>
                          <a:effectLst/>
                          <a:latin typeface="Hurme Geometric Sans 1" panose="020b0200020000000000" pitchFamily="34" charset="-94"/>
                          <a:ea typeface="+mn-ea"/>
                          <a:cs typeface="+mn-cs"/>
                        </a:rPr>
                        <a:t>Başvuru Sayısı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r>
                        <a:rPr lang="tr-TR">
                          <a:solidFill>
                            <a:srgbClr val="003B64"/>
                          </a:solidFill>
                          <a:sym typeface="Wingdings 2" panose="05020102010507070707" pitchFamily="18" charset="2"/>
                        </a:rPr>
                        <a:t></a:t>
                      </a:r>
                      <a:endParaRPr lang="tr-TR">
                        <a:solidFill>
                          <a:srgbClr val="003B6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987</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198</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173</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568424"/>
                  </a:ext>
                </a:extLst>
              </a:tr>
              <a:tr h="720000">
                <a:tc>
                  <a:txBody>
                    <a:bodyPr vert="horz" wrap="square"/>
                    <a:lstStyle/>
                    <a:p>
                      <a:pPr marL="0" lvl="0" indent="0">
                        <a:spcBef>
                          <a:spcPct val="0"/>
                        </a:spcBef>
                      </a:pPr>
                      <a:r>
                        <a:rPr lang="tr-TR" sz="1200" b="1">
                          <a:solidFill>
                            <a:srgbClr val="003B64"/>
                          </a:solidFill>
                          <a:latin typeface="Hurme Geometric Sans 1" panose="020b0200020000000000" pitchFamily="34" charset="-94"/>
                        </a:rPr>
                        <a:t>Ulusal Fon Kaynaklı Projelerin </a:t>
                      </a:r>
                    </a:p>
                    <a:p>
                      <a:pPr marL="0" lvl="0" indent="0">
                        <a:spcBef>
                          <a:spcPct val="0"/>
                        </a:spcBef>
                      </a:pPr>
                      <a:r>
                        <a:rPr lang="tr-TR" sz="1200" b="1">
                          <a:solidFill>
                            <a:srgbClr val="003B64"/>
                          </a:solidFill>
                          <a:latin typeface="Hurme Geometric Sans 1" panose="020b0200020000000000" pitchFamily="34" charset="-94"/>
                        </a:rPr>
                        <a:t>Kabul Sayısı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161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32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47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5339416"/>
                  </a:ext>
                </a:extLst>
              </a:tr>
              <a:tr h="72000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tr-TR" sz="1200" b="1">
                          <a:solidFill>
                            <a:srgbClr val="003B64"/>
                          </a:solidFill>
                          <a:latin typeface="Hurme Geometric Sans 1" panose="020b0200020000000000" pitchFamily="34" charset="-94"/>
                        </a:rPr>
                        <a:t>Uluslararası </a:t>
                      </a:r>
                    </a:p>
                    <a:p>
                      <a:pPr marL="0" marR="0" lvl="0" indent="0" algn="l" defTabSz="914400" rtl="0" eaLnBrk="1" fontAlgn="auto" latinLnBrk="0" hangingPunct="1">
                        <a:lnSpc>
                          <a:spcPct val="100000"/>
                        </a:lnSpc>
                        <a:spcBef>
                          <a:spcPct val="0"/>
                        </a:spcBef>
                        <a:spcAft>
                          <a:spcPct val="0"/>
                        </a:spcAft>
                        <a:buClrTx/>
                        <a:buSzTx/>
                        <a:buFontTx/>
                        <a:buNone/>
                        <a:defRPr/>
                      </a:pPr>
                      <a:r>
                        <a:rPr lang="tr-TR" sz="1200" b="1">
                          <a:solidFill>
                            <a:srgbClr val="003B64"/>
                          </a:solidFill>
                          <a:latin typeface="Hurme Geometric Sans 1" panose="020b0200020000000000" pitchFamily="34" charset="-94"/>
                        </a:rPr>
                        <a:t>Fon Kaynaklı Projelere Başvuru Sayısı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121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46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7645510"/>
                  </a:ext>
                </a:extLst>
              </a:tr>
              <a:tr h="72000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tr-TR" sz="1200" b="1">
                          <a:solidFill>
                            <a:srgbClr val="003B64"/>
                          </a:solidFill>
                          <a:latin typeface="Hurme Geometric Sans 1" panose="020b0200020000000000" pitchFamily="34" charset="-94"/>
                        </a:rPr>
                        <a:t>Uluslararası </a:t>
                      </a:r>
                    </a:p>
                    <a:p>
                      <a:pPr marL="0" marR="0" lvl="0" indent="0" algn="l" defTabSz="914400" rtl="0" eaLnBrk="1" fontAlgn="auto" latinLnBrk="0" hangingPunct="1">
                        <a:lnSpc>
                          <a:spcPct val="100000"/>
                        </a:lnSpc>
                        <a:spcBef>
                          <a:spcPct val="0"/>
                        </a:spcBef>
                        <a:spcAft>
                          <a:spcPct val="0"/>
                        </a:spcAft>
                        <a:buClrTx/>
                        <a:buSzTx/>
                        <a:buFontTx/>
                        <a:buNone/>
                        <a:defRPr/>
                      </a:pPr>
                      <a:r>
                        <a:rPr lang="tr-TR" sz="1200" b="1">
                          <a:solidFill>
                            <a:srgbClr val="003B64"/>
                          </a:solidFill>
                          <a:latin typeface="Hurme Geometric Sans 1" panose="020b0200020000000000" pitchFamily="34" charset="-94"/>
                        </a:rPr>
                        <a:t>Fon Kaynaklı Projelerin Kabul Sayısı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8863795"/>
                  </a:ext>
                </a:extLst>
              </a:tr>
              <a:tr h="720000">
                <a:tc>
                  <a:txBody>
                    <a:bodyPr vert="horz" wrap="square"/>
                    <a:lstStyle/>
                    <a:p>
                      <a:pPr marL="0" lvl="0" indent="0">
                        <a:spcBef>
                          <a:spcPct val="0"/>
                        </a:spcBef>
                      </a:pPr>
                      <a:r>
                        <a:rPr lang="tr-TR" sz="1200" b="1">
                          <a:solidFill>
                            <a:srgbClr val="003B64"/>
                          </a:solidFill>
                          <a:latin typeface="Hurme Geometric Sans 1" panose="020b0200020000000000" pitchFamily="34" charset="-94"/>
                        </a:rPr>
                        <a:t>Kabul Edilen COST Üyelik Sayısı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197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75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8111417"/>
                  </a:ext>
                </a:extLst>
              </a:tr>
              <a:tr h="720000">
                <a:tc>
                  <a:txBody>
                    <a:bodyPr vert="horz" wrap="square"/>
                    <a:lstStyle/>
                    <a:p>
                      <a:pPr marL="0" lvl="0" indent="0">
                        <a:spcBef>
                          <a:spcPct val="0"/>
                        </a:spcBef>
                      </a:pPr>
                      <a:r>
                        <a:rPr lang="tr-TR" sz="1200" b="1">
                          <a:solidFill>
                            <a:srgbClr val="003B64"/>
                          </a:solidFill>
                          <a:latin typeface="Hurme Geometric Sans 1" panose="020b0200020000000000" pitchFamily="34" charset="-94"/>
                        </a:rPr>
                        <a:t>Duyurusu Yapılan Ulusal/Uluslararası Proje Çağrı Sayısı</a:t>
                      </a:r>
                      <a:endParaRPr lang="en-US" sz="1200" b="1">
                        <a:solidFill>
                          <a:srgbClr val="003B64"/>
                        </a:solidFill>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141/385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28/77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64/49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6650132"/>
                  </a:ext>
                </a:extLst>
              </a:tr>
            </a:tbl>
          </a:graphicData>
        </a:graphic>
      </p:graphicFrame>
    </p:spTree>
    <p:extLst>
      <p:ext uri="{BB962C8B-B14F-4D97-AF65-F5344CB8AC3E}">
        <p14:creationId xmlns:p14="http://schemas.microsoft.com/office/powerpoint/2010/main" val="2720695963"/>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İçerik Yer Tutucusu 1">
            <a:extLst>
              <a:ext uri="{FF2B5EF4-FFF2-40B4-BE49-F238E27FC236}">
                <a16:creationId xmlns:a16="http://schemas.microsoft.com/office/drawing/2014/main" id="{DCE99982-0A1D-AA42-7E46-664FA6B48A81}"/>
              </a:ext>
            </a:extLst>
          </p:cNvPr>
          <p:cNvSpPr>
            <a:spLocks noGrp="1"/>
          </p:cNvSpPr>
          <p:nvPr>
            <p:ph idx="1"/>
          </p:nvPr>
        </p:nvSpPr>
        <p:spPr/>
        <p:txBody>
          <a:bodyPr/>
          <a:lstStyle/>
          <a:p>
            <a:endParaRPr lang="tr-TR"/>
          </a:p>
        </p:txBody>
      </p:sp>
      <p:sp>
        <p:nvSpPr>
          <p:cNvPr id="5" name="Metin Yer Tutucusu 4">
            <a:extLst>
              <a:ext uri="{FF2B5EF4-FFF2-40B4-BE49-F238E27FC236}">
                <a16:creationId xmlns:a16="http://schemas.microsoft.com/office/drawing/2014/main" id="{8C9FFFB2-B868-71BB-2A0A-8BDB4D10D84D}"/>
              </a:ext>
            </a:extLst>
          </p:cNvPr>
          <p:cNvSpPr>
            <a:spLocks noGrp="1"/>
          </p:cNvSpPr>
          <p:nvPr>
            <p:ph type="body" sz="quarter" idx="13"/>
          </p:nvPr>
        </p:nvSpPr>
        <p:spPr/>
        <p:txBody>
          <a:bodyPr/>
          <a:lstStyle/>
          <a:p>
            <a:r>
              <a:rPr lang="tr-TR"/>
              <a:t>Modül 2</a:t>
            </a:r>
          </a:p>
          <a:p>
            <a:endParaRPr lang="tr-TR"/>
          </a:p>
          <a:p>
            <a:r>
              <a:rPr lang="tr-TR"/>
              <a:t>Fakülte Bazlı</a:t>
            </a:r>
          </a:p>
          <a:p>
            <a:r>
              <a:rPr lang="tr-TR"/>
              <a:t>Veriler</a:t>
            </a:r>
          </a:p>
          <a:p>
            <a:endParaRPr lang="tr-TR"/>
          </a:p>
          <a:p>
            <a:r>
              <a:rPr lang="tr-TR"/>
              <a:t>2023</a:t>
            </a:r>
          </a:p>
        </p:txBody>
      </p:sp>
      <p:graphicFrame>
        <p:nvGraphicFramePr>
          <p:cNvPr id="7" name="İçerik Yer Tutucusu 3">
            <a:extLst>
              <a:ext uri="{FF2B5EF4-FFF2-40B4-BE49-F238E27FC236}">
                <a16:creationId xmlns:a16="http://schemas.microsoft.com/office/drawing/2014/main" id="{A8B290C0-5041-ADBE-CA61-38F10FEC7A2F}"/>
              </a:ext>
            </a:extLst>
          </p:cNvPr>
          <p:cNvGraphicFramePr/>
          <p:nvPr>
            <p:extLst>
              <p:ext uri="{D42A27DB-BD31-4B8C-83A1-F6EECF244321}">
                <p14:modId xmlns:p14="http://schemas.microsoft.com/office/powerpoint/2010/main" val="3919951639"/>
              </p:ext>
            </p:extLst>
          </p:nvPr>
        </p:nvGraphicFramePr>
        <p:xfrm>
          <a:off x="2165230" y="0"/>
          <a:ext cx="10026774" cy="6858002"/>
        </p:xfrm>
        <a:graphic>
          <a:graphicData uri="http://schemas.openxmlformats.org/drawingml/2006/table">
            <a:tbl>
              <a:tblPr firstRow="1" firstCol="1" bandRow="1">
                <a:tableStyleId>{5C22544A-7EE6-4342-B048-85BDC9FD1C3A}</a:tableStyleId>
              </a:tblPr>
              <a:tblGrid>
                <a:gridCol w="2046744">
                  <a:extLst>
                    <a:ext uri="{9D8B030D-6E8A-4147-A177-3AD203B41FA5}">
                      <a16:colId xmlns:a16="http://schemas.microsoft.com/office/drawing/2014/main" val="3894278509"/>
                    </a:ext>
                  </a:extLst>
                </a:gridCol>
                <a:gridCol w="532002">
                  <a:extLst>
                    <a:ext uri="{9D8B030D-6E8A-4147-A177-3AD203B41FA5}">
                      <a16:colId xmlns:a16="http://schemas.microsoft.com/office/drawing/2014/main" val="1036394563"/>
                    </a:ext>
                  </a:extLst>
                </a:gridCol>
                <a:gridCol w="532002">
                  <a:extLst>
                    <a:ext uri="{9D8B030D-6E8A-4147-A177-3AD203B41FA5}">
                      <a16:colId xmlns:a16="http://schemas.microsoft.com/office/drawing/2014/main" val="730770590"/>
                    </a:ext>
                  </a:extLst>
                </a:gridCol>
                <a:gridCol w="532002">
                  <a:extLst>
                    <a:ext uri="{9D8B030D-6E8A-4147-A177-3AD203B41FA5}">
                      <a16:colId xmlns:a16="http://schemas.microsoft.com/office/drawing/2014/main" val="1154596790"/>
                    </a:ext>
                  </a:extLst>
                </a:gridCol>
                <a:gridCol w="532002">
                  <a:extLst>
                    <a:ext uri="{9D8B030D-6E8A-4147-A177-3AD203B41FA5}">
                      <a16:colId xmlns:a16="http://schemas.microsoft.com/office/drawing/2014/main" val="1246487340"/>
                    </a:ext>
                  </a:extLst>
                </a:gridCol>
                <a:gridCol w="532002">
                  <a:extLst>
                    <a:ext uri="{9D8B030D-6E8A-4147-A177-3AD203B41FA5}">
                      <a16:colId xmlns:a16="http://schemas.microsoft.com/office/drawing/2014/main" val="2585201434"/>
                    </a:ext>
                  </a:extLst>
                </a:gridCol>
                <a:gridCol w="532002">
                  <a:extLst>
                    <a:ext uri="{9D8B030D-6E8A-4147-A177-3AD203B41FA5}">
                      <a16:colId xmlns:a16="http://schemas.microsoft.com/office/drawing/2014/main" val="2367783473"/>
                    </a:ext>
                  </a:extLst>
                </a:gridCol>
                <a:gridCol w="532002">
                  <a:extLst>
                    <a:ext uri="{9D8B030D-6E8A-4147-A177-3AD203B41FA5}">
                      <a16:colId xmlns:a16="http://schemas.microsoft.com/office/drawing/2014/main" val="37841001"/>
                    </a:ext>
                  </a:extLst>
                </a:gridCol>
                <a:gridCol w="532002">
                  <a:extLst>
                    <a:ext uri="{9D8B030D-6E8A-4147-A177-3AD203B41FA5}">
                      <a16:colId xmlns:a16="http://schemas.microsoft.com/office/drawing/2014/main" val="3356868373"/>
                    </a:ext>
                  </a:extLst>
                </a:gridCol>
                <a:gridCol w="532002">
                  <a:extLst>
                    <a:ext uri="{9D8B030D-6E8A-4147-A177-3AD203B41FA5}">
                      <a16:colId xmlns:a16="http://schemas.microsoft.com/office/drawing/2014/main" val="2892729858"/>
                    </a:ext>
                  </a:extLst>
                </a:gridCol>
                <a:gridCol w="532002">
                  <a:extLst>
                    <a:ext uri="{9D8B030D-6E8A-4147-A177-3AD203B41FA5}">
                      <a16:colId xmlns:a16="http://schemas.microsoft.com/office/drawing/2014/main" val="3136448688"/>
                    </a:ext>
                  </a:extLst>
                </a:gridCol>
                <a:gridCol w="532002">
                  <a:extLst>
                    <a:ext uri="{9D8B030D-6E8A-4147-A177-3AD203B41FA5}">
                      <a16:colId xmlns:a16="http://schemas.microsoft.com/office/drawing/2014/main" val="1266075754"/>
                    </a:ext>
                  </a:extLst>
                </a:gridCol>
                <a:gridCol w="532002">
                  <a:extLst>
                    <a:ext uri="{9D8B030D-6E8A-4147-A177-3AD203B41FA5}">
                      <a16:colId xmlns:a16="http://schemas.microsoft.com/office/drawing/2014/main" val="2371796979"/>
                    </a:ext>
                  </a:extLst>
                </a:gridCol>
                <a:gridCol w="532002">
                  <a:extLst>
                    <a:ext uri="{9D8B030D-6E8A-4147-A177-3AD203B41FA5}">
                      <a16:colId xmlns:a16="http://schemas.microsoft.com/office/drawing/2014/main" val="432989791"/>
                    </a:ext>
                  </a:extLst>
                </a:gridCol>
                <a:gridCol w="532002">
                  <a:extLst>
                    <a:ext uri="{9D8B030D-6E8A-4147-A177-3AD203B41FA5}">
                      <a16:colId xmlns:a16="http://schemas.microsoft.com/office/drawing/2014/main" val="3691155557"/>
                    </a:ext>
                  </a:extLst>
                </a:gridCol>
                <a:gridCol w="532002">
                  <a:extLst>
                    <a:ext uri="{9D8B030D-6E8A-4147-A177-3AD203B41FA5}">
                      <a16:colId xmlns:a16="http://schemas.microsoft.com/office/drawing/2014/main" val="3252403182"/>
                    </a:ext>
                  </a:extLst>
                </a:gridCol>
              </a:tblGrid>
              <a:tr h="3072292">
                <a:tc>
                  <a:txBody>
                    <a:bodyPr vert="horz" wrap="square"/>
                    <a:lstStyle/>
                    <a:p>
                      <a:pPr algn="ctr" rtl="0" fontAlgn="ctr"/>
                      <a:r>
                        <a:rPr lang="tr-TR" sz="1200" u="none" strike="noStrike">
                          <a:effectLst/>
                          <a:latin typeface="Hurme Geometric Sans 1" panose="020b0200020000000000" pitchFamily="34" charset="-94"/>
                        </a:rPr>
                        <a:t>Fakülte Adı</a:t>
                      </a:r>
                      <a:endParaRPr lang="tr-TR" sz="1200" b="1" i="0" u="none" strike="noStrike">
                        <a:solidFill>
                          <a:srgbClr val="F2F2F2"/>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Diş Hekimliği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Eczacılık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Edebiyat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Fen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150" u="none" strike="noStrike">
                          <a:effectLst/>
                          <a:latin typeface="Hurme Geometric Sans 1" panose="020b0200020000000000" pitchFamily="34" charset="-94"/>
                        </a:rPr>
                        <a:t> İktisadi ve İdari Bilimler Fakültesi</a:t>
                      </a:r>
                      <a:endParaRPr lang="tr-TR" sz="115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Mimarlık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Mühendislik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Of Teknoloji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Orman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Sağlık Bilimleri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150" u="none" strike="noStrike">
                          <a:effectLst/>
                          <a:latin typeface="Hurme Geometric Sans 1" panose="020b0200020000000000" pitchFamily="34" charset="-94"/>
                        </a:rPr>
                        <a:t> Sürmene Deniz Bilimleri Fakültesi</a:t>
                      </a:r>
                      <a:endParaRPr lang="tr-TR" sz="115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Tıp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b="1" i="0" u="none" strike="noStrike">
                          <a:solidFill>
                            <a:schemeClr val="bg1"/>
                          </a:solidFill>
                          <a:effectLst/>
                          <a:latin typeface="Hurme Geometric Sans 1" panose="020b0200020000000000" pitchFamily="34" charset="-94"/>
                        </a:rPr>
                        <a:t> Meslek Yüksek Okulları</a:t>
                      </a: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b="1" i="0" u="none" strike="noStrike">
                          <a:solidFill>
                            <a:schemeClr val="bg1"/>
                          </a:solidFill>
                          <a:effectLst/>
                          <a:latin typeface="Hurme Geometric Sans 1" panose="020b0200020000000000" pitchFamily="34" charset="-94"/>
                        </a:rPr>
                        <a:t> Enstitüler</a:t>
                      </a: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b="1" i="0" u="none" strike="noStrike">
                          <a:solidFill>
                            <a:srgbClr val="000000"/>
                          </a:solidFill>
                          <a:effectLst/>
                          <a:latin typeface="Hurme Geometric Sans 1" panose="020b0200020000000000" pitchFamily="34" charset="-94"/>
                        </a:rPr>
                        <a:t> </a:t>
                      </a:r>
                      <a:r>
                        <a:rPr lang="tr-TR" sz="1200" b="1" i="0" u="none" strike="noStrike">
                          <a:solidFill>
                            <a:schemeClr val="bg1"/>
                          </a:solidFill>
                          <a:effectLst/>
                          <a:latin typeface="Hurme Geometric Sans 1" panose="020b0200020000000000" pitchFamily="34" charset="-94"/>
                        </a:rPr>
                        <a:t>Diğer (Rektörlüğe Bağlı Birimler vd.)</a:t>
                      </a: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extLst>
                  <a:ext uri="{0D108BD9-81ED-4DB2-BD59-A6C34878D82A}">
                    <a16:rowId xmlns:a16="http://schemas.microsoft.com/office/drawing/2014/main" val="1819851207"/>
                  </a:ext>
                </a:extLst>
              </a:tr>
              <a:tr h="757142">
                <a:tc>
                  <a:txBody>
                    <a:bodyPr vert="horz" wrap="square"/>
                    <a:lstStyle/>
                    <a:p>
                      <a:pPr marL="88900" indent="0" algn="l" defTabSz="914400" rtl="0" eaLnBrk="1" fontAlgn="b" latinLnBrk="0" hangingPunct="1"/>
                      <a:r>
                        <a:rPr lang="tr-TR" sz="1100" b="1" i="0" u="none" strike="noStrike" kern="1200">
                          <a:solidFill>
                            <a:schemeClr val="bg1"/>
                          </a:solidFill>
                          <a:effectLst/>
                          <a:latin typeface="Hurme Geometric Sans 1" panose="020b0200020000000000" pitchFamily="34" charset="-94"/>
                          <a:ea typeface="+mn-ea"/>
                          <a:cs typeface="+mn-cs"/>
                          <a:hlinkClick r:id="rId2" action="ppaction://hlinkfile">
                            <a:extLst>
                              <a:ext uri="{A12FA001-AC4F-418D-AE19-62706E023703}">
                                <ahyp:hlinkClr xmlns:ahyp="http://schemas.microsoft.com/office/drawing/2018/hyperlinkcolor" val="tx"/>
                              </a:ext>
                            </a:extLst>
                          </a:hlinkClick>
                        </a:rPr>
                        <a:t>Ulusal Proje Başvuru Sayısı</a:t>
                      </a:r>
                      <a:endParaRPr lang="tr-TR" sz="1100" b="1" i="0" u="none" strike="noStrike" kern="1200">
                        <a:solidFill>
                          <a:schemeClr val="bg1"/>
                        </a:solidFill>
                        <a:effectLst/>
                        <a:latin typeface="Hurme Geometric Sans 1" panose="020b0200020000000000" pitchFamily="34" charset="-94"/>
                        <a:ea typeface="+mn-ea"/>
                        <a:cs typeface="+mn-cs"/>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r>
                        <a:rPr lang="tr-TR" sz="1700" u="none" strike="noStrike">
                          <a:effectLst/>
                          <a:latin typeface="Hurme Geometric Sans 1" panose="020b0200020000000000" pitchFamily="34" charset="-94"/>
                        </a:rPr>
                        <a:t> 2</a:t>
                      </a:r>
                      <a:endParaRPr lang="tr-TR" sz="17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u="none" strike="noStrike">
                          <a:effectLst/>
                          <a:latin typeface="Hurme Geometric Sans 1" panose="020b0200020000000000" pitchFamily="34" charset="-94"/>
                        </a:rPr>
                        <a:t> 9</a:t>
                      </a:r>
                      <a:endParaRPr lang="tr-TR" sz="17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u="none" strike="noStrike">
                          <a:effectLst/>
                          <a:latin typeface="Hurme Geometric Sans 1" panose="020b0200020000000000" pitchFamily="34" charset="-94"/>
                        </a:rPr>
                        <a:t>12 </a:t>
                      </a:r>
                      <a:endParaRPr lang="tr-TR" sz="17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u="none" strike="noStrike">
                          <a:effectLst/>
                          <a:latin typeface="Hurme Geometric Sans 1" panose="020b0200020000000000" pitchFamily="34" charset="-94"/>
                        </a:rPr>
                        <a:t> 29</a:t>
                      </a:r>
                      <a:endParaRPr lang="tr-TR" sz="17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u="none" strike="noStrike">
                          <a:effectLst/>
                          <a:latin typeface="Hurme Geometric Sans 1" panose="020b0200020000000000" pitchFamily="34" charset="-94"/>
                        </a:rPr>
                        <a:t>13 </a:t>
                      </a:r>
                      <a:endParaRPr lang="tr-TR" sz="17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u="none" strike="noStrike">
                          <a:effectLst/>
                          <a:latin typeface="Hurme Geometric Sans 1" panose="020b0200020000000000" pitchFamily="34" charset="-94"/>
                        </a:rPr>
                        <a:t>8 </a:t>
                      </a:r>
                      <a:endParaRPr lang="tr-TR" sz="17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u="none" strike="noStrike">
                          <a:effectLst/>
                          <a:latin typeface="Hurme Geometric Sans 1" panose="020b0200020000000000" pitchFamily="34" charset="-94"/>
                        </a:rPr>
                        <a:t>40 </a:t>
                      </a:r>
                      <a:endParaRPr lang="tr-TR" sz="17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u="none" strike="noStrike">
                          <a:effectLst/>
                          <a:latin typeface="Hurme Geometric Sans 1" panose="020b0200020000000000" pitchFamily="34" charset="-94"/>
                        </a:rPr>
                        <a:t> 4</a:t>
                      </a:r>
                      <a:endParaRPr lang="tr-TR" sz="17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u="none" strike="noStrike">
                          <a:effectLst/>
                          <a:latin typeface="Hurme Geometric Sans 1" panose="020b0200020000000000" pitchFamily="34" charset="-94"/>
                        </a:rPr>
                        <a:t> 10</a:t>
                      </a:r>
                      <a:endParaRPr lang="tr-TR" sz="17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u="none" strike="noStrike">
                          <a:effectLst/>
                          <a:latin typeface="Hurme Geometric Sans 1" panose="020b0200020000000000" pitchFamily="34" charset="-94"/>
                        </a:rPr>
                        <a:t>8 </a:t>
                      </a:r>
                      <a:endParaRPr lang="tr-TR" sz="17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u="none" strike="noStrike">
                          <a:effectLst/>
                          <a:latin typeface="Hurme Geometric Sans 1" panose="020b0200020000000000" pitchFamily="34" charset="-94"/>
                        </a:rPr>
                        <a:t> 1</a:t>
                      </a:r>
                      <a:endParaRPr lang="tr-TR" sz="17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u="none" strike="noStrike">
                          <a:effectLst/>
                          <a:latin typeface="Hurme Geometric Sans 1" panose="020b0200020000000000" pitchFamily="34" charset="-94"/>
                        </a:rPr>
                        <a:t>10 </a:t>
                      </a:r>
                      <a:endParaRPr lang="tr-TR" sz="17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16</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9</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7652652"/>
                  </a:ext>
                </a:extLst>
              </a:tr>
              <a:tr h="757142">
                <a:tc>
                  <a:txBody>
                    <a:bodyPr vert="horz" wrap="square"/>
                    <a:lstStyle/>
                    <a:p>
                      <a:pPr marL="88900" indent="0" algn="l" defTabSz="914400" rtl="0" eaLnBrk="1" fontAlgn="b" latinLnBrk="0" hangingPunct="1"/>
                      <a:r>
                        <a:rPr lang="tr-TR" sz="1100" b="1" i="0" u="none" strike="noStrike" kern="1200">
                          <a:solidFill>
                            <a:schemeClr val="bg1"/>
                          </a:solidFill>
                          <a:effectLst/>
                          <a:latin typeface="Hurme Geometric Sans 1" panose="020b0200020000000000" pitchFamily="34" charset="-94"/>
                          <a:ea typeface="+mn-ea"/>
                          <a:cs typeface="+mn-cs"/>
                          <a:hlinkClick r:id="rId3" action="ppaction://hlinkfile">
                            <a:extLst>
                              <a:ext uri="{A12FA001-AC4F-418D-AE19-62706E023703}">
                                <ahyp:hlinkClr xmlns:ahyp="http://schemas.microsoft.com/office/drawing/2018/hyperlinkcolor" val="tx"/>
                              </a:ext>
                            </a:extLst>
                          </a:hlinkClick>
                        </a:rPr>
                        <a:t>Ulusal Proje Kabul Sayısı</a:t>
                      </a:r>
                      <a:endParaRPr lang="tr-TR" sz="1100" b="1" i="0" u="none" strike="noStrike" kern="1200">
                        <a:solidFill>
                          <a:schemeClr val="bg1"/>
                        </a:solidFill>
                        <a:effectLst/>
                        <a:latin typeface="Hurme Geometric Sans 1" panose="020b0200020000000000" pitchFamily="34" charset="-94"/>
                        <a:ea typeface="+mn-ea"/>
                        <a:cs typeface="+mn-cs"/>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13</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3</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7</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6</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3</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2426704"/>
                  </a:ext>
                </a:extLst>
              </a:tr>
              <a:tr h="757142">
                <a:tc>
                  <a:txBody>
                    <a:bodyPr vert="horz" wrap="square"/>
                    <a:lstStyle/>
                    <a:p>
                      <a:pPr marL="88900" indent="0" algn="l" defTabSz="914400" rtl="0" eaLnBrk="1" fontAlgn="b" latinLnBrk="0" hangingPunct="1"/>
                      <a:r>
                        <a:rPr lang="tr-TR" sz="1100" b="1" i="0" u="none" strike="noStrike" kern="1200">
                          <a:solidFill>
                            <a:schemeClr val="bg1"/>
                          </a:solidFill>
                          <a:effectLst/>
                          <a:latin typeface="Hurme Geometric Sans 1" panose="020b0200020000000000" pitchFamily="34" charset="-94"/>
                          <a:ea typeface="+mn-ea"/>
                          <a:cs typeface="+mn-cs"/>
                          <a:hlinkClick r:id="rId4" action="ppaction://hlinkfile">
                            <a:extLst>
                              <a:ext uri="{A12FA001-AC4F-418D-AE19-62706E023703}">
                                <ahyp:hlinkClr xmlns:ahyp="http://schemas.microsoft.com/office/drawing/2018/hyperlinkcolor" val="tx"/>
                              </a:ext>
                            </a:extLst>
                          </a:hlinkClick>
                        </a:rPr>
                        <a:t>Uluslararası Proje Başvuru Sayısı</a:t>
                      </a:r>
                      <a:endParaRPr lang="tr-TR" sz="1100" b="1" i="0" u="none" strike="noStrike" kern="1200">
                        <a:solidFill>
                          <a:schemeClr val="bg1"/>
                        </a:solidFill>
                        <a:effectLst/>
                        <a:latin typeface="Hurme Geometric Sans 1" panose="020b0200020000000000" pitchFamily="34" charset="-94"/>
                        <a:ea typeface="+mn-ea"/>
                        <a:cs typeface="+mn-cs"/>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6</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8</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4</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9</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4</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6</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7765306"/>
                  </a:ext>
                </a:extLst>
              </a:tr>
              <a:tr h="757142">
                <a:tc>
                  <a:txBody>
                    <a:bodyPr vert="horz" wrap="square"/>
                    <a:lstStyle/>
                    <a:p>
                      <a:pPr marL="88900" indent="0" algn="l" defTabSz="914400" rtl="0" eaLnBrk="1" fontAlgn="b" latinLnBrk="0" hangingPunct="1"/>
                      <a:r>
                        <a:rPr lang="tr-TR" sz="1100" b="1" i="0" u="none" strike="noStrike" kern="1200">
                          <a:solidFill>
                            <a:schemeClr val="bg1"/>
                          </a:solidFill>
                          <a:effectLst/>
                          <a:latin typeface="Hurme Geometric Sans 1" panose="020b0200020000000000" pitchFamily="34" charset="-94"/>
                          <a:ea typeface="+mn-ea"/>
                          <a:cs typeface="+mn-cs"/>
                          <a:hlinkClick r:id="rId5" action="ppaction://hlinkfile">
                            <a:extLst>
                              <a:ext uri="{A12FA001-AC4F-418D-AE19-62706E023703}">
                                <ahyp:hlinkClr xmlns:ahyp="http://schemas.microsoft.com/office/drawing/2018/hyperlinkcolor" val="tx"/>
                              </a:ext>
                            </a:extLst>
                          </a:hlinkClick>
                        </a:rPr>
                        <a:t>Uluslararası Proje Kabul Sayısı</a:t>
                      </a:r>
                      <a:endParaRPr lang="tr-TR" sz="1100" b="1" i="0" u="none" strike="noStrike" kern="1200">
                        <a:solidFill>
                          <a:schemeClr val="bg1"/>
                        </a:solidFill>
                        <a:effectLst/>
                        <a:latin typeface="Hurme Geometric Sans 1" panose="020b0200020000000000" pitchFamily="34" charset="-94"/>
                        <a:ea typeface="+mn-ea"/>
                        <a:cs typeface="+mn-cs"/>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endParaRPr lang="tr-TR" sz="17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3</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4</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0790400"/>
                  </a:ext>
                </a:extLst>
              </a:tr>
              <a:tr h="757142">
                <a:tc>
                  <a:txBody>
                    <a:bodyPr vert="horz" wrap="square"/>
                    <a:lstStyle/>
                    <a:p>
                      <a:pPr marL="88900" indent="0" algn="l" defTabSz="914400" rtl="0" eaLnBrk="1" fontAlgn="b" latinLnBrk="0" hangingPunct="1"/>
                      <a:r>
                        <a:rPr lang="tr-TR" sz="1100" b="1" i="0" u="none" strike="noStrike" kern="1200">
                          <a:solidFill>
                            <a:schemeClr val="bg1"/>
                          </a:solidFill>
                          <a:effectLst/>
                          <a:latin typeface="Hurme Geometric Sans 1" panose="020b0200020000000000" pitchFamily="34" charset="-94"/>
                          <a:ea typeface="+mn-ea"/>
                          <a:cs typeface="+mn-cs"/>
                          <a:hlinkClick r:id="rId6" action="ppaction://hlinkfile">
                            <a:extLst>
                              <a:ext uri="{A12FA001-AC4F-418D-AE19-62706E023703}">
                                <ahyp:hlinkClr xmlns:ahyp="http://schemas.microsoft.com/office/drawing/2018/hyperlinkcolor" val="tx"/>
                              </a:ext>
                            </a:extLst>
                          </a:hlinkClick>
                        </a:rPr>
                        <a:t>COST Programı Kabul Sayısı</a:t>
                      </a:r>
                      <a:endParaRPr lang="tr-TR" sz="1100" b="1" i="0" u="none" strike="noStrike" kern="1200">
                        <a:solidFill>
                          <a:schemeClr val="bg1"/>
                        </a:solidFill>
                        <a:effectLst/>
                        <a:latin typeface="Hurme Geometric Sans 1" panose="020b0200020000000000" pitchFamily="34" charset="-94"/>
                        <a:ea typeface="+mn-ea"/>
                        <a:cs typeface="+mn-cs"/>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10</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4</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18</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5</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3</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7110962"/>
                  </a:ext>
                </a:extLst>
              </a:tr>
            </a:tbl>
          </a:graphicData>
        </a:graphic>
      </p:graphicFrame>
    </p:spTree>
    <p:extLst>
      <p:ext uri="{BB962C8B-B14F-4D97-AF65-F5344CB8AC3E}">
        <p14:creationId xmlns:p14="http://schemas.microsoft.com/office/powerpoint/2010/main" val="3903901410"/>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Autofit/>
          </a:bodyPr>
          <a:lstStyle/>
          <a:p>
            <a:r>
              <a:rPr lang="tr-TR"/>
              <a:t>Modül 2</a:t>
            </a:r>
          </a:p>
          <a:p>
            <a:endParaRPr lang="tr-TR"/>
          </a:p>
          <a:p>
            <a:r>
              <a:rPr lang="tr-TR"/>
              <a:t>Proje </a:t>
            </a:r>
          </a:p>
          <a:p>
            <a:r>
              <a:rPr lang="tr-TR"/>
              <a:t>Destek Hizmetleri</a:t>
            </a:r>
          </a:p>
          <a:p>
            <a:endParaRPr lang="tr-TR"/>
          </a:p>
          <a:p>
            <a:r>
              <a:rPr lang="tr-TR"/>
              <a:t>Öğrenci Projeleri</a:t>
            </a:r>
          </a:p>
        </p:txBody>
      </p:sp>
      <p:sp>
        <p:nvSpPr>
          <p:cNvPr id="5" name="TextBox 14">
            <a:extLst>
              <a:ext uri="{FF2B5EF4-FFF2-40B4-BE49-F238E27FC236}">
                <a16:creationId xmlns:a16="http://schemas.microsoft.com/office/drawing/2014/main" id="{1A54916D-0D14-8677-2F0E-6060A7435A53}"/>
              </a:ext>
            </a:extLst>
          </p:cNvPr>
          <p:cNvSpPr txBox="1"/>
          <p:nvPr/>
        </p:nvSpPr>
        <p:spPr>
          <a:xfrm>
            <a:off x="2349444" y="291976"/>
            <a:ext cx="9160595" cy="246221"/>
          </a:xfrm>
          <a:prstGeom prst="rect">
            <a:avLst/>
          </a:prstGeom>
        </p:spPr>
        <p:txBody>
          <a:bodyPr wrap="square" lIns="0" tIns="0" rIns="0" bIns="0" rtlCol="0" anchor="t">
            <a:spAutoFit/>
          </a:bodyPr>
          <a:lstStyle/>
          <a:p>
            <a:pPr algn="ctr">
              <a:spcBef>
                <a:spcPct val="0"/>
              </a:spcBef>
            </a:pPr>
            <a:r>
              <a:rPr lang="tr-TR" sz="1600" b="1">
                <a:solidFill>
                  <a:srgbClr val="003B64"/>
                </a:solidFill>
                <a:latin typeface="Hurme Geometric Sans 1" panose="020b0200020000000000" pitchFamily="34" charset="-94"/>
              </a:rPr>
              <a:t>Lisans Öğrencilerine Yönelik Destek Programları Başvuru/Kabul Sayıları</a:t>
            </a:r>
          </a:p>
        </p:txBody>
      </p:sp>
      <p:pic>
        <p:nvPicPr>
          <p:cNvPr id="8" name="Resim 7">
            <a:extLst>
              <a:ext uri="{FF2B5EF4-FFF2-40B4-BE49-F238E27FC236}">
                <a16:creationId xmlns:a16="http://schemas.microsoft.com/office/drawing/2014/main" id="{10E7DAB9-861B-D975-FA72-BE4580B0FD14}"/>
              </a:ext>
            </a:extLst>
          </p:cNvPr>
          <p:cNvPicPr>
            <a:picLocks noChangeAspect="1"/>
          </p:cNvPicPr>
          <p:nvPr/>
        </p:nvPicPr>
        <p:blipFill>
          <a:blip r:embed="rId2"/>
          <a:stretch>
            <a:fillRect/>
          </a:stretch>
        </p:blipFill>
        <p:spPr>
          <a:xfrm>
            <a:off x="2896450" y="745806"/>
            <a:ext cx="4227094" cy="3377785"/>
          </a:xfrm>
          <a:prstGeom prst="rect">
            <a:avLst/>
          </a:prstGeom>
        </p:spPr>
      </p:pic>
      <p:pic>
        <p:nvPicPr>
          <p:cNvPr id="10" name="Resim 9">
            <a:extLst>
              <a:ext uri="{FF2B5EF4-FFF2-40B4-BE49-F238E27FC236}">
                <a16:creationId xmlns:a16="http://schemas.microsoft.com/office/drawing/2014/main" id="{1F738438-8421-D1E7-EBAB-F53170C9D3A2}"/>
              </a:ext>
            </a:extLst>
          </p:cNvPr>
          <p:cNvPicPr>
            <a:picLocks noChangeAspect="1"/>
          </p:cNvPicPr>
          <p:nvPr/>
        </p:nvPicPr>
        <p:blipFill>
          <a:blip r:embed="rId3"/>
          <a:stretch>
            <a:fillRect/>
          </a:stretch>
        </p:blipFill>
        <p:spPr>
          <a:xfrm>
            <a:off x="7255993" y="745805"/>
            <a:ext cx="4227093" cy="3385558"/>
          </a:xfrm>
          <a:prstGeom prst="rect">
            <a:avLst/>
          </a:prstGeom>
        </p:spPr>
      </p:pic>
      <p:graphicFrame>
        <p:nvGraphicFramePr>
          <p:cNvPr id="2" name="Tablo 1">
            <a:extLst>
              <a:ext uri="{FF2B5EF4-FFF2-40B4-BE49-F238E27FC236}">
                <a16:creationId xmlns:a16="http://schemas.microsoft.com/office/drawing/2014/main" id="{D27767B8-C827-71C0-E254-E45CB04E419C}"/>
              </a:ext>
            </a:extLst>
          </p:cNvPr>
          <p:cNvGraphicFramePr>
            <a:graphicFrameLocks noGrp="1"/>
          </p:cNvGraphicFramePr>
          <p:nvPr/>
        </p:nvGraphicFramePr>
        <p:xfrm>
          <a:off x="2896450" y="4329063"/>
          <a:ext cx="8586635" cy="1638525"/>
        </p:xfrm>
        <a:graphic>
          <a:graphicData uri="http://schemas.openxmlformats.org/drawingml/2006/table">
            <a:tbl>
              <a:tblPr firstRow="1">
                <a:tableStyleId>{BC89EF96-8CEA-46FF-86C4-4CE0E7609802}</a:tableStyleId>
              </a:tblPr>
              <a:tblGrid>
                <a:gridCol w="5933785">
                  <a:extLst>
                    <a:ext uri="{9D8B030D-6E8A-4147-A177-3AD203B41FA5}">
                      <a16:colId xmlns:a16="http://schemas.microsoft.com/office/drawing/2014/main" val="318104553"/>
                    </a:ext>
                  </a:extLst>
                </a:gridCol>
                <a:gridCol w="1362636">
                  <a:extLst>
                    <a:ext uri="{9D8B030D-6E8A-4147-A177-3AD203B41FA5}">
                      <a16:colId xmlns:a16="http://schemas.microsoft.com/office/drawing/2014/main" val="134357939"/>
                    </a:ext>
                  </a:extLst>
                </a:gridCol>
                <a:gridCol w="1290214">
                  <a:extLst>
                    <a:ext uri="{9D8B030D-6E8A-4147-A177-3AD203B41FA5}">
                      <a16:colId xmlns:a16="http://schemas.microsoft.com/office/drawing/2014/main" val="151428886"/>
                    </a:ext>
                  </a:extLst>
                </a:gridCol>
              </a:tblGrid>
              <a:tr h="327705">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tr-TR" sz="1400">
                          <a:solidFill>
                            <a:srgbClr val="003B64"/>
                          </a:solidFill>
                          <a:latin typeface="Hurme Geometric Sans 1" panose="020b0200020000000000" pitchFamily="34" charset="-94"/>
                        </a:rPr>
                        <a:t>2247-C Stajyer Araştırmacı Burs Programı (STAR)</a:t>
                      </a:r>
                    </a:p>
                  </a:txBody>
                  <a:tcP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tcPr>
                </a:tc>
                <a:tc>
                  <a:txBody>
                    <a:bodyPr vert="horz" wrap="square"/>
                    <a:lstStyle/>
                    <a:p>
                      <a:pPr algn="ctr"/>
                      <a:r>
                        <a:rPr lang="tr-TR" sz="1400" b="1">
                          <a:solidFill>
                            <a:srgbClr val="003B64"/>
                          </a:solidFill>
                          <a:latin typeface="Hurme Geometric Sans 1" panose="020b0200020000000000" pitchFamily="34" charset="-94"/>
                        </a:rPr>
                        <a:t>Başvuru</a:t>
                      </a:r>
                    </a:p>
                  </a:txBody>
                  <a:tcP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tcPr>
                </a:tc>
                <a:tc>
                  <a:txBody>
                    <a:bodyPr vert="horz" wrap="square"/>
                    <a:lstStyle/>
                    <a:p>
                      <a:pPr algn="ctr"/>
                      <a:r>
                        <a:rPr lang="tr-TR" sz="1400" b="1">
                          <a:solidFill>
                            <a:srgbClr val="003B64"/>
                          </a:solidFill>
                          <a:latin typeface="Hurme Geometric Sans 1" panose="020b0200020000000000" pitchFamily="34" charset="-94"/>
                        </a:rPr>
                        <a:t>Kabul</a:t>
                      </a:r>
                    </a:p>
                  </a:txBody>
                  <a:tcP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tcPr>
                </a:tc>
                <a:extLst>
                  <a:ext uri="{0D108BD9-81ED-4DB2-BD59-A6C34878D82A}">
                    <a16:rowId xmlns:a16="http://schemas.microsoft.com/office/drawing/2014/main" val="1574745046"/>
                  </a:ext>
                </a:extLst>
              </a:tr>
              <a:tr h="327705">
                <a:tc>
                  <a:txBody>
                    <a:bodyPr vert="horz" wrap="square"/>
                    <a:lstStyle/>
                    <a:p>
                      <a:pPr algn="ctr"/>
                      <a:r>
                        <a:rPr lang="tr-TR" sz="1400" b="1">
                          <a:solidFill>
                            <a:srgbClr val="003B64"/>
                          </a:solidFill>
                          <a:latin typeface="Hurme Geometric Sans 1" panose="020b0200020000000000" pitchFamily="34" charset="-94"/>
                        </a:rPr>
                        <a:t>2020</a:t>
                      </a:r>
                    </a:p>
                  </a:txBody>
                  <a:tcP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tcPr>
                </a:tc>
                <a:tc>
                  <a:txBody>
                    <a:bodyPr vert="horz" wrap="square"/>
                    <a:lstStyle/>
                    <a:p>
                      <a:pPr algn="ctr"/>
                      <a:r>
                        <a:rPr lang="tr-TR" sz="1400">
                          <a:solidFill>
                            <a:srgbClr val="003B64"/>
                          </a:solidFill>
                          <a:latin typeface="Hurme Geometric Sans 1" panose="020b0200020000000000" pitchFamily="34" charset="-94"/>
                        </a:rPr>
                        <a:t>82</a:t>
                      </a:r>
                    </a:p>
                  </a:txBody>
                  <a:tcP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tcPr>
                </a:tc>
                <a:tc>
                  <a:txBody>
                    <a:bodyPr vert="horz" wrap="square"/>
                    <a:lstStyle/>
                    <a:p>
                      <a:pPr algn="ctr"/>
                      <a:r>
                        <a:rPr lang="tr-TR" sz="1400">
                          <a:solidFill>
                            <a:srgbClr val="003B64"/>
                          </a:solidFill>
                          <a:latin typeface="Hurme Geometric Sans 1" panose="020b0200020000000000" pitchFamily="34" charset="-94"/>
                        </a:rPr>
                        <a:t>19</a:t>
                      </a:r>
                    </a:p>
                  </a:txBody>
                  <a:tcP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tcPr>
                </a:tc>
                <a:extLst>
                  <a:ext uri="{0D108BD9-81ED-4DB2-BD59-A6C34878D82A}">
                    <a16:rowId xmlns:a16="http://schemas.microsoft.com/office/drawing/2014/main" val="321168199"/>
                  </a:ext>
                </a:extLst>
              </a:tr>
              <a:tr h="327705">
                <a:tc>
                  <a:txBody>
                    <a:bodyPr vert="horz" wrap="square"/>
                    <a:lstStyle/>
                    <a:p>
                      <a:pPr algn="ctr"/>
                      <a:r>
                        <a:rPr lang="tr-TR" sz="1400" b="1">
                          <a:solidFill>
                            <a:srgbClr val="003B64"/>
                          </a:solidFill>
                          <a:latin typeface="Hurme Geometric Sans 1" panose="020b0200020000000000" pitchFamily="34" charset="-94"/>
                        </a:rPr>
                        <a:t>2021</a:t>
                      </a:r>
                    </a:p>
                  </a:txBody>
                  <a:tcP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tcPr>
                </a:tc>
                <a:tc>
                  <a:txBody>
                    <a:bodyPr vert="horz" wrap="square"/>
                    <a:lstStyle/>
                    <a:p>
                      <a:pPr algn="ctr"/>
                      <a:r>
                        <a:rPr lang="tr-TR" sz="1400">
                          <a:solidFill>
                            <a:srgbClr val="003B64"/>
                          </a:solidFill>
                          <a:latin typeface="Hurme Geometric Sans 1" panose="020b0200020000000000" pitchFamily="34" charset="-94"/>
                        </a:rPr>
                        <a:t>91</a:t>
                      </a:r>
                    </a:p>
                  </a:txBody>
                  <a:tcP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tcPr>
                </a:tc>
                <a:tc>
                  <a:txBody>
                    <a:bodyPr vert="horz" wrap="square"/>
                    <a:lstStyle/>
                    <a:p>
                      <a:pPr algn="ctr"/>
                      <a:r>
                        <a:rPr lang="tr-TR" sz="1400">
                          <a:solidFill>
                            <a:srgbClr val="003B64"/>
                          </a:solidFill>
                          <a:latin typeface="Hurme Geometric Sans 1" panose="020b0200020000000000" pitchFamily="34" charset="-94"/>
                        </a:rPr>
                        <a:t>37</a:t>
                      </a:r>
                    </a:p>
                  </a:txBody>
                  <a:tcP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tcPr>
                </a:tc>
                <a:extLst>
                  <a:ext uri="{0D108BD9-81ED-4DB2-BD59-A6C34878D82A}">
                    <a16:rowId xmlns:a16="http://schemas.microsoft.com/office/drawing/2014/main" val="3486998705"/>
                  </a:ext>
                </a:extLst>
              </a:tr>
              <a:tr h="327705">
                <a:tc>
                  <a:txBody>
                    <a:bodyPr vert="horz" wrap="square"/>
                    <a:lstStyle/>
                    <a:p>
                      <a:pPr algn="ctr"/>
                      <a:r>
                        <a:rPr lang="tr-TR" sz="1400" b="1">
                          <a:solidFill>
                            <a:srgbClr val="003B64"/>
                          </a:solidFill>
                          <a:latin typeface="Hurme Geometric Sans 1" panose="020b0200020000000000" pitchFamily="34" charset="-94"/>
                        </a:rPr>
                        <a:t>2022</a:t>
                      </a:r>
                    </a:p>
                  </a:txBody>
                  <a:tcP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tcPr>
                </a:tc>
                <a:tc>
                  <a:txBody>
                    <a:bodyPr vert="horz" wrap="square"/>
                    <a:lstStyle/>
                    <a:p>
                      <a:pPr algn="ctr"/>
                      <a:r>
                        <a:rPr lang="tr-TR" sz="1400">
                          <a:solidFill>
                            <a:srgbClr val="003B64"/>
                          </a:solidFill>
                          <a:latin typeface="Hurme Geometric Sans 1" panose="020b0200020000000000" pitchFamily="34" charset="-94"/>
                        </a:rPr>
                        <a:t>40</a:t>
                      </a:r>
                    </a:p>
                  </a:txBody>
                  <a:tcP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tcPr>
                </a:tc>
                <a:tc>
                  <a:txBody>
                    <a:bodyPr vert="horz" wrap="square"/>
                    <a:lstStyle/>
                    <a:p>
                      <a:pPr algn="ctr"/>
                      <a:r>
                        <a:rPr lang="tr-TR" sz="1400">
                          <a:solidFill>
                            <a:srgbClr val="003B64"/>
                          </a:solidFill>
                          <a:latin typeface="Hurme Geometric Sans 1" panose="020b0200020000000000" pitchFamily="34" charset="-94"/>
                        </a:rPr>
                        <a:t>11</a:t>
                      </a:r>
                    </a:p>
                  </a:txBody>
                  <a:tcP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tcPr>
                </a:tc>
                <a:extLst>
                  <a:ext uri="{0D108BD9-81ED-4DB2-BD59-A6C34878D82A}">
                    <a16:rowId xmlns:a16="http://schemas.microsoft.com/office/drawing/2014/main" val="761326989"/>
                  </a:ext>
                </a:extLst>
              </a:tr>
              <a:tr h="327705">
                <a:tc>
                  <a:txBody>
                    <a:bodyPr vert="horz" wrap="square"/>
                    <a:lstStyle/>
                    <a:p>
                      <a:pPr algn="ctr"/>
                      <a:r>
                        <a:rPr lang="tr-TR" sz="1400" b="1">
                          <a:solidFill>
                            <a:srgbClr val="003B64"/>
                          </a:solidFill>
                          <a:latin typeface="Hurme Geometric Sans 1" panose="020b0200020000000000" pitchFamily="34" charset="-94"/>
                        </a:rPr>
                        <a:t>TOPLAM</a:t>
                      </a:r>
                    </a:p>
                  </a:txBody>
                  <a:tcP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tcPr>
                </a:tc>
                <a:tc>
                  <a:txBody>
                    <a:bodyPr vert="horz" wrap="square"/>
                    <a:lstStyle/>
                    <a:p>
                      <a:pPr algn="ctr"/>
                      <a:r>
                        <a:rPr lang="tr-TR" sz="1400">
                          <a:solidFill>
                            <a:srgbClr val="003B64"/>
                          </a:solidFill>
                          <a:latin typeface="Hurme Geometric Sans 1" panose="020b0200020000000000" pitchFamily="34" charset="-94"/>
                        </a:rPr>
                        <a:t>213</a:t>
                      </a:r>
                    </a:p>
                  </a:txBody>
                  <a:tcP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tcPr>
                </a:tc>
                <a:tc>
                  <a:txBody>
                    <a:bodyPr vert="horz" wrap="square"/>
                    <a:lstStyle/>
                    <a:p>
                      <a:pPr algn="ctr"/>
                      <a:r>
                        <a:rPr lang="tr-TR" sz="1400">
                          <a:solidFill>
                            <a:srgbClr val="003B64"/>
                          </a:solidFill>
                          <a:latin typeface="Hurme Geometric Sans 1" panose="020b0200020000000000" pitchFamily="34" charset="-94"/>
                        </a:rPr>
                        <a:t>67</a:t>
                      </a:r>
                    </a:p>
                  </a:txBody>
                  <a:tcP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tcPr>
                </a:tc>
                <a:extLst>
                  <a:ext uri="{0D108BD9-81ED-4DB2-BD59-A6C34878D82A}">
                    <a16:rowId xmlns:a16="http://schemas.microsoft.com/office/drawing/2014/main" val="142959226"/>
                  </a:ext>
                </a:extLst>
              </a:tr>
            </a:tbl>
          </a:graphicData>
        </a:graphic>
      </p:graphicFrame>
    </p:spTree>
    <p:extLst>
      <p:ext uri="{BB962C8B-B14F-4D97-AF65-F5344CB8AC3E}">
        <p14:creationId xmlns:p14="http://schemas.microsoft.com/office/powerpoint/2010/main" val="1372896104"/>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9" name="Metin Yer Tutucusu 8">
            <a:extLst>
              <a:ext uri="{FF2B5EF4-FFF2-40B4-BE49-F238E27FC236}">
                <a16:creationId xmlns:a16="http://schemas.microsoft.com/office/drawing/2014/main" id="{F89AB4F1-8E7C-1B10-700D-FDC1EBAF51BE}"/>
              </a:ext>
            </a:extLst>
          </p:cNvPr>
          <p:cNvSpPr>
            <a:spLocks noGrp="1"/>
          </p:cNvSpPr>
          <p:nvPr>
            <p:ph type="body" sz="quarter" idx="13"/>
          </p:nvPr>
        </p:nvSpPr>
        <p:spPr/>
        <p:txBody>
          <a:bodyPr/>
          <a:lstStyle/>
          <a:p>
            <a:r>
              <a:rPr lang="tr-TR"/>
              <a:t>Üniversite Sanayi İş Birliği Hizmetleri</a:t>
            </a:r>
          </a:p>
        </p:txBody>
      </p:sp>
      <p:pic>
        <p:nvPicPr>
          <p:cNvPr id="10" name="İçerik Yer Tutucusu 9">
            <a:extLst>
              <a:ext uri="{FF2B5EF4-FFF2-40B4-BE49-F238E27FC236}">
                <a16:creationId xmlns:a16="http://schemas.microsoft.com/office/drawing/2014/main" id="{B1E56D50-6883-07BA-5C48-D73419F0BB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9363" y="855476"/>
            <a:ext cx="8834437" cy="4974010"/>
          </a:xfrm>
          <a:prstGeom prst="rect">
            <a:avLst/>
          </a:prstGeom>
        </p:spPr>
      </p:pic>
    </p:spTree>
    <p:extLst>
      <p:ext uri="{BB962C8B-B14F-4D97-AF65-F5344CB8AC3E}">
        <p14:creationId xmlns:p14="http://schemas.microsoft.com/office/powerpoint/2010/main" val="1151623848"/>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3</a:t>
            </a:r>
          </a:p>
          <a:p>
            <a:endParaRPr lang="tr-TR"/>
          </a:p>
          <a:p>
            <a:r>
              <a:rPr lang="tr-TR"/>
              <a:t>Üniversite Sanayi İşbirliği Hizmetleri</a:t>
            </a:r>
          </a:p>
        </p:txBody>
      </p:sp>
      <p:grpSp>
        <p:nvGrpSpPr>
          <p:cNvPr id="17" name="Group 13"/>
          <p:cNvGrpSpPr/>
          <p:nvPr/>
        </p:nvGrpSpPr>
        <p:grpSpPr>
          <a:xfrm>
            <a:off x="6770830" y="3208821"/>
            <a:ext cx="5460359" cy="3477923"/>
            <a:chOff x="0" y="-66675"/>
            <a:chExt cx="11600376" cy="6731851"/>
          </a:xfrm>
        </p:grpSpPr>
        <p:sp>
          <p:nvSpPr>
            <p:cNvPr id="18" name="TextBox 14"/>
            <p:cNvSpPr txBox="1"/>
            <p:nvPr/>
          </p:nvSpPr>
          <p:spPr>
            <a:xfrm>
              <a:off x="0" y="-66675"/>
              <a:ext cx="11600376" cy="787267"/>
            </a:xfrm>
            <a:prstGeom prst="rect">
              <a:avLst/>
            </a:prstGeom>
          </p:spPr>
          <p:txBody>
            <a:bodyPr lIns="0" tIns="0" rIns="0" bIns="0" rtlCol="0" anchor="t">
              <a:spAutoFit/>
            </a:bodyPr>
            <a:lstStyle/>
            <a:p>
              <a:pPr>
                <a:lnSpc>
                  <a:spcPts val="3360"/>
                </a:lnSpc>
                <a:spcBef>
                  <a:spcPct val="0"/>
                </a:spcBef>
              </a:pPr>
              <a:r>
                <a:rPr lang="tr-TR" sz="2000" b="1">
                  <a:solidFill>
                    <a:srgbClr val="003B64"/>
                  </a:solidFill>
                  <a:latin typeface="Hurme Geometric Sans 1" panose="020b0200020000000000" pitchFamily="34" charset="-94"/>
                </a:rPr>
                <a:t>Hizmetler</a:t>
              </a:r>
              <a:endParaRPr lang="en-US" sz="2800" b="1">
                <a:solidFill>
                  <a:srgbClr val="003B64"/>
                </a:solidFill>
                <a:latin typeface="Hurme Geometric Sans 1" panose="020b0200020000000000" pitchFamily="34" charset="-94"/>
              </a:endParaRPr>
            </a:p>
          </p:txBody>
        </p:sp>
        <p:sp>
          <p:nvSpPr>
            <p:cNvPr id="19" name="TextBox 15"/>
            <p:cNvSpPr txBox="1"/>
            <p:nvPr/>
          </p:nvSpPr>
          <p:spPr>
            <a:xfrm>
              <a:off x="0" y="1100181"/>
              <a:ext cx="10989658" cy="5564995"/>
            </a:xfrm>
            <a:prstGeom prst="rect">
              <a:avLst/>
            </a:prstGeom>
          </p:spPr>
          <p:txBody>
            <a:bodyPr wrap="square" lIns="0" tIns="0" rIns="0" bIns="0" rtlCol="0" anchor="t">
              <a:spAutoFit/>
            </a:bodyPr>
            <a:lstStyle/>
            <a:p>
              <a:pPr marL="285750" indent="-285750">
                <a:lnSpc>
                  <a:spcPct val="150000"/>
                </a:lnSpc>
                <a:buFont typeface="Arial" panose="020b0604020202020204" pitchFamily="34" charset="0"/>
                <a:buChar char="•"/>
              </a:pPr>
              <a:r>
                <a:rPr lang="tr-TR" sz="1400">
                  <a:latin typeface="Hurme Geometric Sans 1" panose="020b0200020000000000" pitchFamily="34" charset="-94"/>
                </a:rPr>
                <a:t>1501-TÜBİTAK Sanayi Ar-Ge Başlangıç Desteği</a:t>
              </a:r>
            </a:p>
            <a:p>
              <a:pPr marL="285750" indent="-285750">
                <a:lnSpc>
                  <a:spcPct val="150000"/>
                </a:lnSpc>
                <a:buFont typeface="Arial" panose="020b0604020202020204" pitchFamily="34" charset="0"/>
                <a:buChar char="•"/>
              </a:pPr>
              <a:r>
                <a:rPr lang="tr-TR" sz="1400">
                  <a:latin typeface="Hurme Geometric Sans 1" panose="020b0200020000000000" pitchFamily="34" charset="-94"/>
                </a:rPr>
                <a:t>1505-TÜBİTAK Üniversite Sanayi İşbirliği Desteği</a:t>
              </a:r>
            </a:p>
            <a:p>
              <a:pPr marL="285750" indent="-285750">
                <a:lnSpc>
                  <a:spcPct val="150000"/>
                </a:lnSpc>
                <a:buFont typeface="Arial" panose="020b0604020202020204" pitchFamily="34" charset="0"/>
                <a:buChar char="•"/>
              </a:pPr>
              <a:r>
                <a:rPr lang="tr-TR" sz="1400">
                  <a:latin typeface="Hurme Geometric Sans 1" panose="020b0200020000000000" pitchFamily="34" charset="-94"/>
                </a:rPr>
                <a:t>1509-TÜBİTAK Uluslararası Sanayi Ar-Ge Desteği</a:t>
              </a:r>
            </a:p>
            <a:p>
              <a:pPr marL="285750" indent="-285750">
                <a:lnSpc>
                  <a:spcPct val="150000"/>
                </a:lnSpc>
                <a:buFont typeface="Arial" panose="020b0604020202020204" pitchFamily="34" charset="0"/>
                <a:buChar char="•"/>
              </a:pPr>
              <a:r>
                <a:rPr lang="tr-TR" sz="1400">
                  <a:latin typeface="Hurme Geometric Sans 1" panose="020b0200020000000000" pitchFamily="34" charset="-94"/>
                </a:rPr>
                <a:t>1707 Siparişe Dayalı Ar-Ge Projeleri için KOBİ Destekleme Çağrısı</a:t>
              </a:r>
            </a:p>
            <a:p>
              <a:pPr marL="285750" indent="-285750">
                <a:lnSpc>
                  <a:spcPct val="150000"/>
                </a:lnSpc>
                <a:buFont typeface="Arial" panose="020b0604020202020204" pitchFamily="34" charset="0"/>
                <a:buChar char="•"/>
              </a:pPr>
              <a:r>
                <a:rPr lang="tr-TR" sz="1400">
                  <a:latin typeface="Hurme Geometric Sans 1" panose="020b0200020000000000" pitchFamily="34" charset="-94"/>
                </a:rPr>
                <a:t>2244 Sanayi Doktora Destek Programı</a:t>
              </a:r>
            </a:p>
            <a:p>
              <a:pPr marL="285750" indent="-285750">
                <a:lnSpc>
                  <a:spcPct val="150000"/>
                </a:lnSpc>
                <a:buFont typeface="Arial" panose="020b0604020202020204" pitchFamily="34" charset="0"/>
                <a:buChar char="•"/>
              </a:pPr>
              <a:r>
                <a:rPr lang="tr-TR" sz="1400">
                  <a:latin typeface="Hurme Geometric Sans 1" panose="020b0200020000000000" pitchFamily="34" charset="-94"/>
                </a:rPr>
                <a:t>KOSGEB Destekleri</a:t>
              </a:r>
            </a:p>
            <a:p>
              <a:pPr marL="285750" indent="-285750">
                <a:lnSpc>
                  <a:spcPct val="150000"/>
                </a:lnSpc>
                <a:buFont typeface="Arial" panose="020b0604020202020204" pitchFamily="34" charset="0"/>
                <a:buChar char="•"/>
              </a:pPr>
              <a:r>
                <a:rPr lang="tr-TR" sz="1400">
                  <a:latin typeface="Hurme Geometric Sans 1" panose="020b0200020000000000" pitchFamily="34" charset="-94"/>
                </a:rPr>
                <a:t>DOKA Destekleri</a:t>
              </a:r>
            </a:p>
            <a:p>
              <a:pPr marL="285750" indent="-285750">
                <a:lnSpc>
                  <a:spcPct val="150000"/>
                </a:lnSpc>
                <a:buFont typeface="Arial" panose="020b0604020202020204" pitchFamily="34" charset="0"/>
                <a:buChar char="•"/>
              </a:pPr>
              <a:r>
                <a:rPr lang="tr-TR" sz="1400">
                  <a:latin typeface="Hurme Geometric Sans 1" panose="020b0200020000000000" pitchFamily="34" charset="-94"/>
                </a:rPr>
                <a:t>Vb.</a:t>
              </a:r>
            </a:p>
            <a:p>
              <a:pPr marL="285750" indent="-285750">
                <a:lnSpc>
                  <a:spcPct val="150000"/>
                </a:lnSpc>
                <a:buFont typeface="Arial" panose="020b0604020202020204" pitchFamily="34" charset="0"/>
                <a:buChar char="•"/>
              </a:pPr>
              <a:endParaRPr lang="tr-TR" sz="1400">
                <a:latin typeface="Hurme Geometric Sans 1" panose="020b0200020000000000" pitchFamily="34" charset="-94"/>
              </a:endParaRPr>
            </a:p>
          </p:txBody>
        </p:sp>
      </p:grpSp>
      <p:grpSp>
        <p:nvGrpSpPr>
          <p:cNvPr id="10" name="Group 13"/>
          <p:cNvGrpSpPr/>
          <p:nvPr/>
        </p:nvGrpSpPr>
        <p:grpSpPr>
          <a:xfrm>
            <a:off x="6731641" y="355529"/>
            <a:ext cx="5460359" cy="2808718"/>
            <a:chOff x="0" y="-66675"/>
            <a:chExt cx="11600376" cy="5617431"/>
          </a:xfrm>
        </p:grpSpPr>
        <p:sp>
          <p:nvSpPr>
            <p:cNvPr id="11" name="TextBox 14"/>
            <p:cNvSpPr txBox="1"/>
            <p:nvPr/>
          </p:nvSpPr>
          <p:spPr>
            <a:xfrm>
              <a:off x="0" y="-66675"/>
              <a:ext cx="11600376" cy="787267"/>
            </a:xfrm>
            <a:prstGeom prst="rect">
              <a:avLst/>
            </a:prstGeom>
          </p:spPr>
          <p:txBody>
            <a:bodyPr lIns="0" tIns="0" rIns="0" bIns="0" rtlCol="0" anchor="t">
              <a:spAutoFit/>
            </a:bodyPr>
            <a:lstStyle/>
            <a:p>
              <a:pPr>
                <a:lnSpc>
                  <a:spcPts val="3360"/>
                </a:lnSpc>
                <a:spcBef>
                  <a:spcPct val="0"/>
                </a:spcBef>
              </a:pPr>
              <a:r>
                <a:rPr lang="tr-TR" sz="2000" b="1">
                  <a:solidFill>
                    <a:srgbClr val="003B64"/>
                  </a:solidFill>
                  <a:latin typeface="Hurme Geometric Sans 1" panose="020b0200020000000000" pitchFamily="34" charset="-94"/>
                </a:rPr>
                <a:t>Amaçlanan</a:t>
              </a:r>
              <a:endParaRPr lang="en-US" sz="2800" b="1">
                <a:solidFill>
                  <a:srgbClr val="003B64"/>
                </a:solidFill>
                <a:latin typeface="Hurme Geometric Sans 1" panose="020b0200020000000000" pitchFamily="34" charset="-94"/>
              </a:endParaRPr>
            </a:p>
          </p:txBody>
        </p:sp>
        <p:sp>
          <p:nvSpPr>
            <p:cNvPr id="12" name="TextBox 15"/>
            <p:cNvSpPr txBox="1"/>
            <p:nvPr/>
          </p:nvSpPr>
          <p:spPr>
            <a:xfrm>
              <a:off x="2" y="1100182"/>
              <a:ext cx="10658213" cy="4450574"/>
            </a:xfrm>
            <a:prstGeom prst="rect">
              <a:avLst/>
            </a:prstGeom>
          </p:spPr>
          <p:txBody>
            <a:bodyPr wrap="square" lIns="0" tIns="0" rIns="0" bIns="0" rtlCol="0" anchor="t">
              <a:spAutoFit/>
            </a:bodyPr>
            <a:lstStyle/>
            <a:p>
              <a:pPr marL="285750" indent="-285750" algn="just">
                <a:lnSpc>
                  <a:spcPct val="150000"/>
                </a:lnSpc>
                <a:buFont typeface="Arial" panose="020b0604020202020204" pitchFamily="34" charset="0"/>
                <a:buChar char="•"/>
              </a:pPr>
              <a:r>
                <a:rPr lang="tr-TR" sz="1400">
                  <a:latin typeface="Hurme Geometric Sans 1" panose="020b0200020000000000" pitchFamily="34" charset="-94"/>
                </a:rPr>
                <a:t>Üniversite bünyesindeki araştırmacıların sahip olduğu teknolojik bilginin sanayici eksenine aktarılması,</a:t>
              </a:r>
            </a:p>
            <a:p>
              <a:pPr marL="285750" indent="-285750" algn="just">
                <a:lnSpc>
                  <a:spcPct val="150000"/>
                </a:lnSpc>
                <a:buFont typeface="Arial" panose="020b0604020202020204" pitchFamily="34" charset="0"/>
                <a:buChar char="•"/>
              </a:pPr>
              <a:r>
                <a:rPr lang="tr-TR" sz="1400">
                  <a:latin typeface="Hurme Geometric Sans 1" panose="020b0200020000000000" pitchFamily="34" charset="-94"/>
                </a:rPr>
                <a:t>Ar-Ge projelerinde kontratlı olarak destek verilecek firmalar ile ilgili araştırmacıların bulunması - eşleştirilmesi,</a:t>
              </a:r>
            </a:p>
            <a:p>
              <a:pPr marL="285750" indent="-285750" algn="just">
                <a:lnSpc>
                  <a:spcPct val="150000"/>
                </a:lnSpc>
                <a:buFont typeface="Arial" panose="020b0604020202020204" pitchFamily="34" charset="0"/>
                <a:buChar char="•"/>
              </a:pPr>
              <a:r>
                <a:rPr lang="tr-TR" sz="1400">
                  <a:latin typeface="Hurme Geometric Sans 1" panose="020b0200020000000000" pitchFamily="34" charset="-94"/>
                </a:rPr>
                <a:t>Projelerin yürütülmesi esnasında verilecek koordinasyon hizmetleri, Projelendirme, Proje yönetimi </a:t>
              </a:r>
            </a:p>
            <a:p>
              <a:pPr marL="285750" indent="-285750">
                <a:lnSpc>
                  <a:spcPct val="150000"/>
                </a:lnSpc>
                <a:buFont typeface="Arial" panose="020b0604020202020204" pitchFamily="34" charset="0"/>
                <a:buChar char="•"/>
              </a:pPr>
              <a:endParaRPr lang="tr-TR" sz="1400">
                <a:latin typeface="Hurme Geometric Sans 1" panose="020b0200020000000000" pitchFamily="34" charset="-94"/>
              </a:endParaRPr>
            </a:p>
          </p:txBody>
        </p:sp>
      </p:grpSp>
      <p:cxnSp>
        <p:nvCxnSpPr>
          <p:cNvPr id="13" name="Düz Bağlayıcı 12"/>
          <p:cNvCxnSpPr/>
          <p:nvPr/>
        </p:nvCxnSpPr>
        <p:spPr>
          <a:xfrm>
            <a:off x="6757767" y="3061528"/>
            <a:ext cx="5185954" cy="13063"/>
          </a:xfrm>
          <a:prstGeom prst="line">
            <a:avLst/>
          </a:prstGeom>
          <a:ln w="12700">
            <a:solidFill>
              <a:srgbClr val="003B64"/>
            </a:solidFill>
          </a:ln>
        </p:spPr>
        <p:style>
          <a:lnRef idx="1">
            <a:schemeClr val="accent1"/>
          </a:lnRef>
          <a:fillRef idx="0">
            <a:schemeClr val="accent1"/>
          </a:fillRef>
          <a:effectRef idx="0">
            <a:schemeClr val="accent1"/>
          </a:effectRef>
          <a:fontRef idx="minor">
            <a:schemeClr val="tx1"/>
          </a:fontRef>
        </p:style>
      </p:cxnSp>
      <p:pic>
        <p:nvPicPr>
          <p:cNvPr id="14" name="Resim 13">
            <a:extLst>
              <a:ext uri="{FF2B5EF4-FFF2-40B4-BE49-F238E27FC236}">
                <a16:creationId xmlns:a16="http://schemas.microsoft.com/office/drawing/2014/main" id="{848AFD1B-EE32-4DAC-8A4C-5278296A8C87}"/>
              </a:ext>
            </a:extLst>
          </p:cNvPr>
          <p:cNvPicPr>
            <a:picLocks noChangeAspect="1"/>
          </p:cNvPicPr>
          <p:nvPr/>
        </p:nvPicPr>
        <p:blipFill>
          <a:blip r:embed="rId2"/>
          <a:stretch>
            <a:fillRect/>
          </a:stretch>
        </p:blipFill>
        <p:spPr>
          <a:xfrm>
            <a:off x="3110385" y="642279"/>
            <a:ext cx="2310786" cy="2786721"/>
          </a:xfrm>
          <a:prstGeom prst="rect">
            <a:avLst/>
          </a:prstGeom>
        </p:spPr>
      </p:pic>
      <p:pic>
        <p:nvPicPr>
          <p:cNvPr id="15" name="Resim 14">
            <a:extLst>
              <a:ext uri="{FF2B5EF4-FFF2-40B4-BE49-F238E27FC236}">
                <a16:creationId xmlns:a16="http://schemas.microsoft.com/office/drawing/2014/main" id="{7C0C59F6-DD2E-4C41-ADDE-0A4E4CBB3579}"/>
              </a:ext>
            </a:extLst>
          </p:cNvPr>
          <p:cNvPicPr>
            <a:picLocks noChangeAspect="1"/>
          </p:cNvPicPr>
          <p:nvPr/>
        </p:nvPicPr>
        <p:blipFill>
          <a:blip r:embed="rId3"/>
          <a:stretch>
            <a:fillRect/>
          </a:stretch>
        </p:blipFill>
        <p:spPr>
          <a:xfrm>
            <a:off x="2674810" y="3580680"/>
            <a:ext cx="3181936" cy="2635041"/>
          </a:xfrm>
          <a:prstGeom prst="rect">
            <a:avLst/>
          </a:prstGeom>
        </p:spPr>
      </p:pic>
    </p:spTree>
    <p:extLst>
      <p:ext uri="{BB962C8B-B14F-4D97-AF65-F5344CB8AC3E}">
        <p14:creationId xmlns:p14="http://schemas.microsoft.com/office/powerpoint/2010/main" val="1723121790"/>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KTÜ TTM</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8458" y="1212441"/>
            <a:ext cx="10236573" cy="5021043"/>
          </a:xfrm>
          <a:prstGeom prst="rect">
            <a:avLst/>
          </a:prstGeom>
        </p:spPr>
      </p:pic>
    </p:spTree>
    <p:extLst>
      <p:ext uri="{BB962C8B-B14F-4D97-AF65-F5344CB8AC3E}">
        <p14:creationId xmlns:p14="http://schemas.microsoft.com/office/powerpoint/2010/main" val="1597842335"/>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3</a:t>
            </a:r>
          </a:p>
          <a:p>
            <a:endParaRPr lang="tr-TR"/>
          </a:p>
          <a:p>
            <a:r>
              <a:rPr lang="tr-TR"/>
              <a:t>Üniversite Sanayi İşbirliği Hizmetleri</a:t>
            </a:r>
          </a:p>
        </p:txBody>
      </p:sp>
      <p:sp>
        <p:nvSpPr>
          <p:cNvPr id="5" name="İçerik Yer Tutucusu 2">
            <a:extLst>
              <a:ext uri="{FF2B5EF4-FFF2-40B4-BE49-F238E27FC236}">
                <a16:creationId xmlns:a16="http://schemas.microsoft.com/office/drawing/2014/main" id="{F17B9DED-5147-C725-83D9-22FD61E880A3}"/>
              </a:ext>
            </a:extLst>
          </p:cNvPr>
          <p:cNvSpPr txBox="1"/>
          <p:nvPr/>
        </p:nvSpPr>
        <p:spPr>
          <a:xfrm>
            <a:off x="6355883" y="800101"/>
            <a:ext cx="6904037" cy="18002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Hurme Geometric Sans 1" panose="020b0200020000000000" pitchFamily="34" charset="-94"/>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urme Geometric Sans 1" panose="020b0200020000000000" pitchFamily="34" charset="-9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urme Geometric Sans 1" panose="020b0200020000000000" pitchFamily="34" charset="-9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urme Geometric Sans 1" panose="020b0200020000000000" pitchFamily="34" charset="-9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urme Geometric Sans 1" panose="020b0200020000000000" pitchFamily="34" charset="-9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ct val="0"/>
              </a:spcAft>
              <a:buNone/>
              <a:defRPr/>
            </a:pPr>
            <a:r>
              <a:rPr lang="tr-TR" sz="2000" b="1">
                <a:solidFill>
                  <a:srgbClr val="003B64"/>
                </a:solidFill>
              </a:rPr>
              <a:t>ZİYARETLER</a:t>
            </a:r>
          </a:p>
          <a:p>
            <a:pPr fontAlgn="auto">
              <a:spcAft>
                <a:spcPct val="0"/>
              </a:spcAft>
              <a:defRPr/>
            </a:pPr>
            <a:r>
              <a:rPr lang="tr-TR" sz="1600" b="1">
                <a:solidFill>
                  <a:srgbClr val="003B64"/>
                </a:solidFill>
              </a:rPr>
              <a:t>Akademisyen ziyaretleri </a:t>
            </a:r>
            <a:r>
              <a:rPr lang="tr-TR" sz="1400">
                <a:solidFill>
                  <a:schemeClr val="tx2">
                    <a:lumMod val="75000"/>
                  </a:schemeClr>
                </a:solidFill>
              </a:rPr>
              <a:t>(KTÜ ve Bölgedeki Diğer Üniversiteler) </a:t>
            </a:r>
            <a:endParaRPr lang="tr-TR" sz="1600">
              <a:solidFill>
                <a:schemeClr val="tx2">
                  <a:lumMod val="75000"/>
                </a:schemeClr>
              </a:solidFill>
            </a:endParaRPr>
          </a:p>
          <a:p>
            <a:pPr fontAlgn="auto">
              <a:spcAft>
                <a:spcPct val="0"/>
              </a:spcAft>
              <a:defRPr/>
            </a:pPr>
            <a:r>
              <a:rPr lang="tr-TR" sz="1600" b="1">
                <a:solidFill>
                  <a:srgbClr val="003B64"/>
                </a:solidFill>
              </a:rPr>
              <a:t>Firma ziyaretleri </a:t>
            </a:r>
            <a:r>
              <a:rPr lang="tr-TR" sz="1600">
                <a:solidFill>
                  <a:schemeClr val="tx2">
                    <a:lumMod val="75000"/>
                  </a:schemeClr>
                </a:solidFill>
              </a:rPr>
              <a:t>(Trabzon ve diğer tüm şehirler)</a:t>
            </a:r>
          </a:p>
          <a:p>
            <a:pPr fontAlgn="auto">
              <a:spcAft>
                <a:spcPct val="0"/>
              </a:spcAft>
              <a:defRPr/>
            </a:pPr>
            <a:r>
              <a:rPr lang="tr-TR" sz="1600" b="1">
                <a:solidFill>
                  <a:srgbClr val="003B64"/>
                </a:solidFill>
              </a:rPr>
              <a:t>OSB Ziyaretleri </a:t>
            </a:r>
            <a:r>
              <a:rPr lang="tr-TR" sz="1600">
                <a:solidFill>
                  <a:schemeClr val="tx2">
                    <a:lumMod val="75000"/>
                  </a:schemeClr>
                </a:solidFill>
              </a:rPr>
              <a:t>(Trabzon ve diğer tüm şehirler)</a:t>
            </a:r>
          </a:p>
          <a:p>
            <a:pPr fontAlgn="auto">
              <a:spcAft>
                <a:spcPct val="0"/>
              </a:spcAft>
              <a:defRPr/>
            </a:pPr>
            <a:r>
              <a:rPr lang="tr-TR" sz="1600" b="1">
                <a:solidFill>
                  <a:srgbClr val="003B64"/>
                </a:solidFill>
              </a:rPr>
              <a:t>Online Eşleştirme Çalışması</a:t>
            </a:r>
          </a:p>
          <a:p>
            <a:pPr fontAlgn="auto">
              <a:spcAft>
                <a:spcPct val="0"/>
              </a:spcAft>
              <a:defRPr/>
            </a:pPr>
            <a:endParaRPr lang="tr-TR">
              <a:solidFill>
                <a:schemeClr val="tx2">
                  <a:lumMod val="75000"/>
                </a:schemeClr>
              </a:solidFill>
            </a:endParaRPr>
          </a:p>
          <a:p>
            <a:pPr fontAlgn="auto">
              <a:spcAft>
                <a:spcPct val="0"/>
              </a:spcAft>
              <a:defRPr/>
            </a:pPr>
            <a:endParaRPr lang="tr-TR">
              <a:solidFill>
                <a:schemeClr val="tx2">
                  <a:lumMod val="75000"/>
                </a:schemeClr>
              </a:solidFill>
            </a:endParaRPr>
          </a:p>
          <a:p>
            <a:pPr fontAlgn="auto">
              <a:spcAft>
                <a:spcPct val="0"/>
              </a:spcAft>
              <a:defRPr/>
            </a:pPr>
            <a:endParaRPr lang="tr-TR">
              <a:solidFill>
                <a:schemeClr val="tx2">
                  <a:lumMod val="75000"/>
                </a:schemeClr>
              </a:solidFill>
            </a:endParaRPr>
          </a:p>
        </p:txBody>
      </p:sp>
      <p:pic>
        <p:nvPicPr>
          <p:cNvPr id="6" name="Picture 4" descr="Arsin Organize Sanayi Bölgesi Yeni Yönetim Kurulu Başkanı Makamında Ziyaret  Edildi! | Teknoloji Transferi Uygulama ve Araştırma Merkezi">
            <a:extLst>
              <a:ext uri="{FF2B5EF4-FFF2-40B4-BE49-F238E27FC236}">
                <a16:creationId xmlns:a16="http://schemas.microsoft.com/office/drawing/2014/main" id="{D262D1E8-6C0B-F125-E17C-C53355D0F587}"/>
              </a:ext>
            </a:extLst>
          </p:cNvPr>
          <p:cNvPicPr>
            <a:picLocks noChangeAspect="1" noChangeArrowheads="1"/>
          </p:cNvPicPr>
          <p:nvPr/>
        </p:nvPicPr>
        <p:blipFill>
          <a:blip r:embed="rId2"/>
          <a:srcRect l="3268" t="5555" b="2639"/>
          <a:stretch>
            <a:fillRect/>
          </a:stretch>
        </p:blipFill>
        <p:spPr bwMode="auto">
          <a:xfrm>
            <a:off x="8715375" y="3552825"/>
            <a:ext cx="3198813" cy="3295650"/>
          </a:xfrm>
          <a:prstGeom prst="rect">
            <a:avLst/>
          </a:prstGeom>
          <a:ln>
            <a:noFill/>
          </a:ln>
          <a:effectLst>
            <a:outerShdw blurRad="292100" dist="139700" dir="2700000" algn="tl" rotWithShape="0">
              <a:srgbClr val="333333">
                <a:alpha val="65000"/>
              </a:srgbClr>
            </a:outerShdw>
          </a:effectLst>
        </p:spPr>
      </p:pic>
      <p:cxnSp>
        <p:nvCxnSpPr>
          <p:cNvPr id="8" name="Düz Bağlayıcı 7">
            <a:extLst>
              <a:ext uri="{FF2B5EF4-FFF2-40B4-BE49-F238E27FC236}">
                <a16:creationId xmlns:a16="http://schemas.microsoft.com/office/drawing/2014/main" id="{11887C15-4C0D-6D38-9947-AE55C4DC5335}"/>
              </a:ext>
            </a:extLst>
          </p:cNvPr>
          <p:cNvCxnSpPr/>
          <p:nvPr/>
        </p:nvCxnSpPr>
        <p:spPr>
          <a:xfrm>
            <a:off x="4203700" y="3521075"/>
            <a:ext cx="4087813"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TextBox 15">
            <a:extLst>
              <a:ext uri="{FF2B5EF4-FFF2-40B4-BE49-F238E27FC236}">
                <a16:creationId xmlns:a16="http://schemas.microsoft.com/office/drawing/2014/main" id="{C4E097F2-ABF7-63A8-7ACF-15C3D38FFF68}"/>
              </a:ext>
            </a:extLst>
          </p:cNvPr>
          <p:cNvSpPr txBox="1">
            <a:spLocks noChangeArrowheads="1"/>
          </p:cNvSpPr>
          <p:nvPr/>
        </p:nvSpPr>
        <p:spPr bwMode="auto">
          <a:xfrm>
            <a:off x="2411413" y="4487863"/>
            <a:ext cx="533400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tr-TR" altLang="tr-TR" sz="1400">
                <a:latin typeface="Hurme Geometric Sans 1" panose="020b0200020000000000" pitchFamily="34" charset="-94"/>
              </a:rPr>
              <a:t>KTÜ TTM’ye ait, Anadolu’daki sanayi kuruluşlarının içe kapanık yapısından kaynaklanan olumsuzlukları bertaraf etmek ve Ar-Ge kültürünü yaymak adına, modül uzmanlarının doğrudan sanayiciye temas edeceği OSB irtibat noktaları rutin ziyaretleri.</a:t>
            </a:r>
          </a:p>
        </p:txBody>
      </p:sp>
      <p:sp>
        <p:nvSpPr>
          <p:cNvPr id="14" name="TextBox 14">
            <a:extLst>
              <a:ext uri="{FF2B5EF4-FFF2-40B4-BE49-F238E27FC236}">
                <a16:creationId xmlns:a16="http://schemas.microsoft.com/office/drawing/2014/main" id="{982DB4F1-86A0-BF6C-C82E-C67ADA45A30A}"/>
              </a:ext>
            </a:extLst>
          </p:cNvPr>
          <p:cNvSpPr txBox="1"/>
          <p:nvPr/>
        </p:nvSpPr>
        <p:spPr>
          <a:xfrm>
            <a:off x="2411413" y="4097338"/>
            <a:ext cx="5728540" cy="276999"/>
          </a:xfrm>
          <a:prstGeom prst="rect">
            <a:avLst/>
          </a:prstGeom>
        </p:spPr>
        <p:txBody>
          <a:bodyPr wrap="square" lIns="0" tIns="0" rIns="0" bIns="0">
            <a:spAutoFit/>
          </a:bodyPr>
          <a:lstStyle/>
          <a:p>
            <a:pPr>
              <a:defRPr/>
            </a:pPr>
            <a:r>
              <a:rPr lang="tr-TR" b="1">
                <a:solidFill>
                  <a:schemeClr val="accent1">
                    <a:lumMod val="50000"/>
                  </a:schemeClr>
                </a:solidFill>
                <a:latin typeface="Hurme Geometric Sans 1" panose="020b0200020000000000" pitchFamily="34" charset="-94"/>
              </a:rPr>
              <a:t>Organize Sanayi Bölgeleri (OSB) İrtibat Noktaları</a:t>
            </a:r>
            <a:endParaRPr lang="en-US" b="1">
              <a:solidFill>
                <a:schemeClr val="accent1">
                  <a:lumMod val="50000"/>
                </a:schemeClr>
              </a:solidFill>
              <a:latin typeface="Hurme Geometric Sans 1" panose="020b0200020000000000" pitchFamily="34" charset="-94"/>
            </a:endParaRPr>
          </a:p>
        </p:txBody>
      </p:sp>
      <p:pic>
        <p:nvPicPr>
          <p:cNvPr id="11" name="Picture 2" descr="KTÜ TTM'den Vezirköprü Orman Ürünleri ve Kağıt San. A.Ş.'e İş Birliği  Ziyareti | Teknoloji Transferi Uygulama ve Araştırma Merkezi">
            <a:extLst>
              <a:ext uri="{FF2B5EF4-FFF2-40B4-BE49-F238E27FC236}">
                <a16:creationId xmlns:a16="http://schemas.microsoft.com/office/drawing/2014/main" id="{01ABC32C-3C35-D3C4-05C4-45CB1BA95E3A}"/>
              </a:ext>
            </a:extLst>
          </p:cNvPr>
          <p:cNvPicPr>
            <a:picLocks noChangeAspect="1" noChangeArrowheads="1"/>
          </p:cNvPicPr>
          <p:nvPr/>
        </p:nvPicPr>
        <p:blipFill>
          <a:blip r:embed="rId3"/>
          <a:srcRect l="7435" t="3981" r="12819" b="14721"/>
          <a:stretch>
            <a:fillRect/>
          </a:stretch>
        </p:blipFill>
        <p:spPr bwMode="auto">
          <a:xfrm>
            <a:off x="2701925" y="309563"/>
            <a:ext cx="3544888" cy="27114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0691356"/>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3</a:t>
            </a:r>
          </a:p>
          <a:p>
            <a:endParaRPr lang="tr-TR"/>
          </a:p>
          <a:p>
            <a:r>
              <a:rPr lang="tr-TR"/>
              <a:t>Üniversite Sanayi İşbirliği Hizmetleri</a:t>
            </a:r>
          </a:p>
        </p:txBody>
      </p:sp>
      <p:pic>
        <p:nvPicPr>
          <p:cNvPr id="2" name="İçerik Yer Tutucusu 9" descr="metin, tavan, iç mekan, sahne içeren bir resim&#10;&#10;Açıklama otomatik olarak oluşturuldu">
            <a:extLst>
              <a:ext uri="{FF2B5EF4-FFF2-40B4-BE49-F238E27FC236}">
                <a16:creationId xmlns:a16="http://schemas.microsoft.com/office/drawing/2014/main" id="{0A99B0A9-577D-710F-2A82-F8D3FECFD99A}"/>
              </a:ext>
            </a:extLst>
          </p:cNvPr>
          <p:cNvPicPr>
            <a:picLocks noChangeAspect="1"/>
          </p:cNvPicPr>
          <p:nvPr/>
        </p:nvPicPr>
        <p:blipFill>
          <a:blip r:embed="rId2"/>
          <a:srcRect l="12776" t="48487" r="18615" b="-8961"/>
          <a:stretch>
            <a:fillRect/>
          </a:stretch>
        </p:blipFill>
        <p:spPr bwMode="auto">
          <a:xfrm>
            <a:off x="2693988" y="658813"/>
            <a:ext cx="3881437" cy="2565400"/>
          </a:xfrm>
          <a:prstGeom prst="rect">
            <a:avLst/>
          </a:prstGeom>
          <a:noFill/>
          <a:ln>
            <a:noFill/>
          </a:ln>
          <a:effectLst>
            <a:outerShdw blurRad="292100" dist="139700" dir="2700000" algn="tl" rotWithShape="0">
              <a:srgbClr val="333333">
                <a:alpha val="65000"/>
              </a:srgbClr>
            </a:outerShdw>
          </a:effectLst>
        </p:spPr>
      </p:pic>
      <p:grpSp>
        <p:nvGrpSpPr>
          <p:cNvPr id="7" name="Group 13">
            <a:extLst>
              <a:ext uri="{FF2B5EF4-FFF2-40B4-BE49-F238E27FC236}">
                <a16:creationId xmlns:a16="http://schemas.microsoft.com/office/drawing/2014/main" id="{64DB4900-72D9-7445-A530-E3FD1EB68A6B}"/>
              </a:ext>
            </a:extLst>
          </p:cNvPr>
          <p:cNvGrpSpPr/>
          <p:nvPr/>
        </p:nvGrpSpPr>
        <p:grpSpPr>
          <a:xfrm>
            <a:off x="7119938" y="825500"/>
            <a:ext cx="4629150" cy="1420118"/>
            <a:chOff x="465318" y="-131909"/>
            <a:chExt cx="11600376" cy="2842994"/>
          </a:xfrm>
        </p:grpSpPr>
        <p:sp>
          <p:nvSpPr>
            <p:cNvPr id="8" name="TextBox 14">
              <a:extLst>
                <a:ext uri="{FF2B5EF4-FFF2-40B4-BE49-F238E27FC236}">
                  <a16:creationId xmlns:a16="http://schemas.microsoft.com/office/drawing/2014/main" id="{A4036943-DBDA-F2DA-B0C3-E83E80AADF75}"/>
                </a:ext>
              </a:extLst>
            </p:cNvPr>
            <p:cNvSpPr txBox="1">
              <a:spLocks noChangeArrowheads="1"/>
            </p:cNvSpPr>
            <p:nvPr/>
          </p:nvSpPr>
          <p:spPr bwMode="auto">
            <a:xfrm>
              <a:off x="465319" y="-131909"/>
              <a:ext cx="11600375" cy="803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ts val="3363"/>
                </a:lnSpc>
                <a:spcBef>
                  <a:spcPct val="0"/>
                </a:spcBef>
                <a:buFontTx/>
                <a:buNone/>
              </a:pPr>
              <a:r>
                <a:rPr lang="tr-TR" altLang="tr-TR" sz="2000" b="1">
                  <a:solidFill>
                    <a:srgbClr val="003B64"/>
                  </a:solidFill>
                  <a:latin typeface="Hurme Geometric Sans 1" panose="020b0400020000000000"/>
                </a:rPr>
                <a:t>Eşleştirme Faaliyetleri</a:t>
              </a:r>
              <a:endParaRPr lang="en-US" altLang="tr-TR" sz="2000" b="1">
                <a:solidFill>
                  <a:srgbClr val="003B64"/>
                </a:solidFill>
                <a:latin typeface="Hurme Geometric Sans 1" panose="020b0400020000000000"/>
              </a:endParaRPr>
            </a:p>
          </p:txBody>
        </p:sp>
        <p:sp>
          <p:nvSpPr>
            <p:cNvPr id="9" name="TextBox 15">
              <a:extLst>
                <a:ext uri="{FF2B5EF4-FFF2-40B4-BE49-F238E27FC236}">
                  <a16:creationId xmlns:a16="http://schemas.microsoft.com/office/drawing/2014/main" id="{6C1F5D56-D806-0152-6AB4-53FD628E8EC6}"/>
                </a:ext>
              </a:extLst>
            </p:cNvPr>
            <p:cNvSpPr txBox="1">
              <a:spLocks noChangeArrowheads="1"/>
            </p:cNvSpPr>
            <p:nvPr/>
          </p:nvSpPr>
          <p:spPr bwMode="auto">
            <a:xfrm>
              <a:off x="465318" y="843121"/>
              <a:ext cx="11600373" cy="186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en-AU" altLang="tr-TR" sz="1400" err="1">
                  <a:latin typeface="Hurme Geometric Sans 1" panose="020b0200020000000000" pitchFamily="34" charset="-94"/>
                  <a:cs typeface="Arabic Typesetting" panose="03020402040406030203" pitchFamily="66" charset="-78"/>
                </a:rPr>
                <a:t>Sanayinin ihtiyacına alanında uzman akademisyenler ile doğru çözümler üretme</a:t>
              </a:r>
              <a:r>
                <a:rPr lang="tr-TR" altLang="tr-TR" sz="1400">
                  <a:latin typeface="Hurme Geometric Sans 1" panose="020b0200020000000000" pitchFamily="34" charset="-94"/>
                  <a:cs typeface="Arabic Typesetting" panose="03020402040406030203" pitchFamily="66" charset="-78"/>
                </a:rPr>
                <a:t> amacıyla akademisyen firma eşleştirme faaliyetleri gerçekleştirilmektedir.</a:t>
              </a:r>
              <a:endParaRPr lang="tr-TR" altLang="tr-TR" sz="1400">
                <a:solidFill>
                  <a:srgbClr val="000000"/>
                </a:solidFill>
                <a:latin typeface="Hurme Geometric Sans 1" panose="020b0200020000000000" pitchFamily="34" charset="-94"/>
                <a:cs typeface="Arabic Typesetting" panose="03020402040406030203" pitchFamily="66" charset="-78"/>
              </a:endParaRPr>
            </a:p>
          </p:txBody>
        </p:sp>
      </p:grpSp>
      <p:cxnSp>
        <p:nvCxnSpPr>
          <p:cNvPr id="14" name="Düz Bağlayıcı 13">
            <a:extLst>
              <a:ext uri="{FF2B5EF4-FFF2-40B4-BE49-F238E27FC236}">
                <a16:creationId xmlns:a16="http://schemas.microsoft.com/office/drawing/2014/main" id="{6B016EF1-CAB2-6C16-1F12-F68D6A5FA02A}"/>
              </a:ext>
            </a:extLst>
          </p:cNvPr>
          <p:cNvCxnSpPr/>
          <p:nvPr/>
        </p:nvCxnSpPr>
        <p:spPr>
          <a:xfrm>
            <a:off x="3514725" y="3609975"/>
            <a:ext cx="7162800" cy="0"/>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15" name="Group 13">
            <a:extLst>
              <a:ext uri="{FF2B5EF4-FFF2-40B4-BE49-F238E27FC236}">
                <a16:creationId xmlns:a16="http://schemas.microsoft.com/office/drawing/2014/main" id="{7DA17601-1453-D0A6-4E65-DAA8351547AB}"/>
              </a:ext>
            </a:extLst>
          </p:cNvPr>
          <p:cNvGrpSpPr/>
          <p:nvPr/>
        </p:nvGrpSpPr>
        <p:grpSpPr>
          <a:xfrm>
            <a:off x="2366963" y="4029075"/>
            <a:ext cx="5589587" cy="1985177"/>
            <a:chOff x="-79000" y="-313576"/>
            <a:chExt cx="11874356" cy="3841700"/>
          </a:xfrm>
        </p:grpSpPr>
        <p:sp>
          <p:nvSpPr>
            <p:cNvPr id="20" name="TextBox 14">
              <a:extLst>
                <a:ext uri="{FF2B5EF4-FFF2-40B4-BE49-F238E27FC236}">
                  <a16:creationId xmlns:a16="http://schemas.microsoft.com/office/drawing/2014/main" id="{D6FB694D-443A-DFDD-6F04-52B976764E58}"/>
                </a:ext>
              </a:extLst>
            </p:cNvPr>
            <p:cNvSpPr txBox="1"/>
            <p:nvPr/>
          </p:nvSpPr>
          <p:spPr>
            <a:xfrm>
              <a:off x="-79000" y="-313576"/>
              <a:ext cx="11874356" cy="536046"/>
            </a:xfrm>
            <a:prstGeom prst="rect">
              <a:avLst/>
            </a:prstGeom>
          </p:spPr>
          <p:txBody>
            <a:bodyPr lIns="0" tIns="0" rIns="0" bIns="0">
              <a:spAutoFit/>
            </a:bodyPr>
            <a:lstStyle/>
            <a:p>
              <a:pPr>
                <a:defRPr/>
              </a:pPr>
              <a:r>
                <a:rPr lang="tr-TR" altLang="tr-TR" b="1">
                  <a:solidFill>
                    <a:schemeClr val="accent1">
                      <a:lumMod val="50000"/>
                    </a:schemeClr>
                  </a:solidFill>
                  <a:latin typeface="Hurme Geometric Sans 1" panose="020b0200020000000000" pitchFamily="34" charset="-94"/>
                </a:rPr>
                <a:t>Projelendirme ve Teknik/İdari Destek Hizmetleri</a:t>
              </a:r>
              <a:endParaRPr lang="en-US" b="1">
                <a:solidFill>
                  <a:schemeClr val="accent1">
                    <a:lumMod val="50000"/>
                  </a:schemeClr>
                </a:solidFill>
                <a:latin typeface="Hurme Geometric Sans 1" panose="020b0200020000000000" pitchFamily="34" charset="-94"/>
              </a:endParaRPr>
            </a:p>
          </p:txBody>
        </p:sp>
        <p:sp>
          <p:nvSpPr>
            <p:cNvPr id="21" name="TextBox 15">
              <a:extLst>
                <a:ext uri="{FF2B5EF4-FFF2-40B4-BE49-F238E27FC236}">
                  <a16:creationId xmlns:a16="http://schemas.microsoft.com/office/drawing/2014/main" id="{118F1658-FBAA-9E61-37F7-3FD38C823627}"/>
                </a:ext>
              </a:extLst>
            </p:cNvPr>
            <p:cNvSpPr txBox="1">
              <a:spLocks noChangeArrowheads="1"/>
            </p:cNvSpPr>
            <p:nvPr/>
          </p:nvSpPr>
          <p:spPr bwMode="auto">
            <a:xfrm>
              <a:off x="-18294" y="471667"/>
              <a:ext cx="10833272" cy="305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en-AU" altLang="tr-TR" sz="1400">
                  <a:latin typeface="Hurme Geometric Sans 1" panose="020b0200020000000000" pitchFamily="34" charset="-94"/>
                </a:rPr>
                <a:t>TÜBİTAK TEYDEB projeleri dışında üniversite-sanayi iş birliğini destekleyen KOSGEB, TUSAŞ, DOKA, TAGEM vb. gibi kurumların ve özel çağrılı projelerini</a:t>
              </a:r>
              <a:r>
                <a:rPr lang="tr-TR" altLang="tr-TR" sz="1400">
                  <a:latin typeface="Hurme Geometric Sans 1" panose="020b0200020000000000" pitchFamily="34" charset="-94"/>
                </a:rPr>
                <a:t>n</a:t>
              </a:r>
              <a:r>
                <a:rPr lang="en-AU" altLang="tr-TR" sz="1400">
                  <a:latin typeface="Hurme Geometric Sans 1" panose="020b0200020000000000" pitchFamily="34" charset="-94"/>
                </a:rPr>
                <a:t> hazırlanması ve idari işlemlerinin sürdürülmesi konularında da akademisyen ve firmalara destek verilmektedir.</a:t>
              </a:r>
              <a:endParaRPr lang="tr-TR" altLang="tr-TR" sz="1400">
                <a:latin typeface="Hurme Geometric Sans 1" panose="020b0200020000000000" pitchFamily="34" charset="-94"/>
              </a:endParaRPr>
            </a:p>
          </p:txBody>
        </p:sp>
      </p:grpSp>
      <p:pic>
        <p:nvPicPr>
          <p:cNvPr id="22" name="Resim 21" descr="iç mekan, duvar, tablo, kişi içeren bir resim&#10;&#10;Açıklama otomatik olarak oluşturuldu">
            <a:extLst>
              <a:ext uri="{FF2B5EF4-FFF2-40B4-BE49-F238E27FC236}">
                <a16:creationId xmlns:a16="http://schemas.microsoft.com/office/drawing/2014/main" id="{39373CF9-995A-0D2B-F260-F4351361B4CD}"/>
              </a:ext>
            </a:extLst>
          </p:cNvPr>
          <p:cNvPicPr>
            <a:picLocks noChangeAspect="1"/>
          </p:cNvPicPr>
          <p:nvPr/>
        </p:nvPicPr>
        <p:blipFill>
          <a:blip r:embed="rId3"/>
          <a:srcRect l="8498" t="23834" r="5729" b="5491"/>
          <a:stretch>
            <a:fillRect/>
          </a:stretch>
        </p:blipFill>
        <p:spPr>
          <a:xfrm>
            <a:off x="7889875" y="3962400"/>
            <a:ext cx="4138613" cy="2555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75131215"/>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3</a:t>
            </a:r>
          </a:p>
          <a:p>
            <a:endParaRPr lang="tr-TR"/>
          </a:p>
          <a:p>
            <a:r>
              <a:rPr lang="tr-TR"/>
              <a:t>Üniversite Sanayi İşbirliği Hizmetleri</a:t>
            </a:r>
          </a:p>
        </p:txBody>
      </p:sp>
      <p:sp>
        <p:nvSpPr>
          <p:cNvPr id="2" name="Dikdörtgen 1">
            <a:extLst>
              <a:ext uri="{FF2B5EF4-FFF2-40B4-BE49-F238E27FC236}">
                <a16:creationId xmlns:a16="http://schemas.microsoft.com/office/drawing/2014/main" id="{2DDC89AA-586B-C248-6A8A-5C044DBFB5D2}"/>
              </a:ext>
            </a:extLst>
          </p:cNvPr>
          <p:cNvSpPr/>
          <p:nvPr/>
        </p:nvSpPr>
        <p:spPr>
          <a:xfrm>
            <a:off x="2387600" y="788988"/>
            <a:ext cx="4171950" cy="423862"/>
          </a:xfrm>
          <a:prstGeom prst="rect">
            <a:avLst/>
          </a:prstGeom>
        </p:spPr>
        <p:txBody>
          <a:bodyPr wrap="none">
            <a:spAutoFit/>
          </a:bodyPr>
          <a:lstStyle/>
          <a:p>
            <a:pPr>
              <a:lnSpc>
                <a:spcPct val="115000"/>
              </a:lnSpc>
              <a:defRPr/>
            </a:pPr>
            <a:r>
              <a:rPr lang="tr-TR" sz="2000" b="1">
                <a:solidFill>
                  <a:schemeClr val="accent1">
                    <a:lumMod val="50000"/>
                  </a:schemeClr>
                </a:solidFill>
                <a:latin typeface="Hurme Geometric Sans 1" panose="020b0400020000000000"/>
              </a:rPr>
              <a:t>Ulusal / Uluslararası Etkinliklere Katılım</a:t>
            </a:r>
          </a:p>
        </p:txBody>
      </p:sp>
      <p:sp>
        <p:nvSpPr>
          <p:cNvPr id="3" name="Dikdörtgen 1">
            <a:extLst>
              <a:ext uri="{FF2B5EF4-FFF2-40B4-BE49-F238E27FC236}">
                <a16:creationId xmlns:a16="http://schemas.microsoft.com/office/drawing/2014/main" id="{55B88B18-7E65-6CF0-4717-9F99EEE29D69}"/>
              </a:ext>
            </a:extLst>
          </p:cNvPr>
          <p:cNvSpPr>
            <a:spLocks noChangeArrowheads="1"/>
          </p:cNvSpPr>
          <p:nvPr/>
        </p:nvSpPr>
        <p:spPr bwMode="auto">
          <a:xfrm>
            <a:off x="2387600" y="1212850"/>
            <a:ext cx="5859463" cy="275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tr-TR" altLang="tr-TR" sz="1300">
                <a:solidFill>
                  <a:srgbClr val="000000"/>
                </a:solidFill>
                <a:latin typeface="Hurme Geometric Sans 1" panose="020b0200020000000000" pitchFamily="34" charset="-94"/>
                <a:cs typeface="Arabic Typesetting" panose="03020402040406030203" pitchFamily="66" charset="-78"/>
              </a:rPr>
              <a:t>Üniversite Sanayi İşbirliği faaliyetleri kapsamında ulusal ve uluslararası fuar, etkinlik vb. organizasyonlara katılım sağlayarak yeni firmalar ile tanışmak, etki alanını genişletmek ve ekosistemini güçlendirmek </a:t>
            </a:r>
          </a:p>
          <a:p>
            <a:pPr algn="just">
              <a:lnSpc>
                <a:spcPct val="150000"/>
              </a:lnSpc>
              <a:spcBef>
                <a:spcPct val="0"/>
              </a:spcBef>
              <a:buFontTx/>
              <a:buNone/>
            </a:pPr>
            <a:endParaRPr lang="tr-TR" altLang="tr-TR" sz="1300">
              <a:solidFill>
                <a:srgbClr val="000000"/>
              </a:solidFill>
              <a:latin typeface="Hurme Geometric Sans 1" panose="020b0200020000000000" pitchFamily="34" charset="-94"/>
              <a:cs typeface="Arabic Typesetting" panose="03020402040406030203" pitchFamily="66" charset="-78"/>
            </a:endParaRPr>
          </a:p>
          <a:p>
            <a:pPr marL="285750" indent="-285750" algn="just">
              <a:lnSpc>
                <a:spcPct val="150000"/>
              </a:lnSpc>
              <a:spcBef>
                <a:spcPct val="0"/>
              </a:spcBef>
            </a:pPr>
            <a:r>
              <a:rPr lang="tr-TR" altLang="tr-TR" sz="1300" b="1">
                <a:solidFill>
                  <a:srgbClr val="000000"/>
                </a:solidFill>
                <a:latin typeface="Hurme Geometric Sans 1" panose="020b0200020000000000" pitchFamily="34" charset="-94"/>
                <a:cs typeface="Arabic Typesetting" panose="03020402040406030203" pitchFamily="66" charset="-78"/>
              </a:rPr>
              <a:t>4. Savunma Sanayii Buluşmaları  </a:t>
            </a:r>
          </a:p>
          <a:p>
            <a:pPr marL="285750" indent="-285750" algn="just">
              <a:lnSpc>
                <a:spcPct val="150000"/>
              </a:lnSpc>
              <a:spcBef>
                <a:spcPct val="0"/>
              </a:spcBef>
            </a:pPr>
            <a:r>
              <a:rPr lang="tr-TR" altLang="tr-TR" sz="1300" b="1">
                <a:solidFill>
                  <a:srgbClr val="000000"/>
                </a:solidFill>
                <a:latin typeface="Hurme Geometric Sans 1" panose="020b0200020000000000" pitchFamily="34" charset="-94"/>
                <a:cs typeface="Arabic Typesetting" panose="03020402040406030203" pitchFamily="66" charset="-78"/>
              </a:rPr>
              <a:t>SAHA İstanbul Savunma Havacılık ve Uzay Fuarı </a:t>
            </a:r>
          </a:p>
          <a:p>
            <a:pPr marL="285750" indent="-285750" algn="just">
              <a:lnSpc>
                <a:spcPct val="150000"/>
              </a:lnSpc>
              <a:spcBef>
                <a:spcPct val="0"/>
              </a:spcBef>
            </a:pPr>
            <a:r>
              <a:rPr lang="tr-TR" altLang="tr-TR" sz="1300" b="1">
                <a:solidFill>
                  <a:srgbClr val="000000"/>
                </a:solidFill>
                <a:latin typeface="Hurme Geometric Sans 1" panose="020b0200020000000000" pitchFamily="34" charset="-94"/>
                <a:cs typeface="Arabic Typesetting" panose="03020402040406030203" pitchFamily="66" charset="-78"/>
              </a:rPr>
              <a:t>USİMP Ulusal Patent Fuarı ve Üniversite Sanayi İş Birliği Ulusal Kongresi </a:t>
            </a:r>
          </a:p>
          <a:p>
            <a:pPr marL="285750" indent="-285750" algn="just">
              <a:lnSpc>
                <a:spcPct val="150000"/>
              </a:lnSpc>
              <a:spcBef>
                <a:spcPct val="0"/>
              </a:spcBef>
            </a:pPr>
            <a:r>
              <a:rPr lang="tr-TR" altLang="tr-TR" sz="1300" b="1">
                <a:solidFill>
                  <a:srgbClr val="000000"/>
                </a:solidFill>
                <a:latin typeface="Hurme Geometric Sans 1" panose="020b0200020000000000" pitchFamily="34" charset="-94"/>
                <a:cs typeface="Arabic Typesetting" panose="03020402040406030203" pitchFamily="66" charset="-78"/>
              </a:rPr>
              <a:t>Uluslararası Madencilik, Tünel İnşa, Makine Ekip. ve İş Mak. Fuarı </a:t>
            </a:r>
          </a:p>
        </p:txBody>
      </p:sp>
      <p:pic>
        <p:nvPicPr>
          <p:cNvPr id="7" name="Picture 4" descr="SAHA EXPO 2022 Savunma Havacılık ve Uzay Sanayi Fuarına KTÜ TTM Olarak  Katılım Sağlandı! | Teknoloji Transferi Uygulama ve Araştırma Merkezi">
            <a:extLst>
              <a:ext uri="{FF2B5EF4-FFF2-40B4-BE49-F238E27FC236}">
                <a16:creationId xmlns:a16="http://schemas.microsoft.com/office/drawing/2014/main" id="{355E25CE-7453-2A03-FC88-D8BEE38C3085}"/>
              </a:ext>
            </a:extLst>
          </p:cNvPr>
          <p:cNvPicPr>
            <a:picLocks noChangeAspect="1" noChangeArrowheads="1"/>
          </p:cNvPicPr>
          <p:nvPr/>
        </p:nvPicPr>
        <p:blipFill>
          <a:blip r:embed="rId2"/>
          <a:stretch>
            <a:fillRect/>
          </a:stretch>
        </p:blipFill>
        <p:spPr bwMode="auto">
          <a:xfrm>
            <a:off x="9304338" y="1042988"/>
            <a:ext cx="2543175" cy="2867025"/>
          </a:xfrm>
          <a:prstGeom prst="rect">
            <a:avLst/>
          </a:prstGeom>
          <a:ln>
            <a:noFill/>
          </a:ln>
          <a:effectLst>
            <a:outerShdw blurRad="292100" dist="139700" dir="2700000" algn="tl" rotWithShape="0">
              <a:srgbClr val="333333">
                <a:alpha val="65000"/>
              </a:srgbClr>
            </a:outerShdw>
          </a:effectLst>
        </p:spPr>
      </p:pic>
      <p:pic>
        <p:nvPicPr>
          <p:cNvPr id="8" name="Picture 6" descr="KTÜ TTM Olarak Maden Türkiye 2022 Fuarına Katıldık! | Teknoloji Transferi  Uygulama ve Araştırma Merkezi">
            <a:extLst>
              <a:ext uri="{FF2B5EF4-FFF2-40B4-BE49-F238E27FC236}">
                <a16:creationId xmlns:a16="http://schemas.microsoft.com/office/drawing/2014/main" id="{A9D93940-8453-F824-3B66-E9B92A660BAE}"/>
              </a:ext>
            </a:extLst>
          </p:cNvPr>
          <p:cNvPicPr>
            <a:picLocks noChangeAspect="1" noChangeArrowheads="1"/>
          </p:cNvPicPr>
          <p:nvPr/>
        </p:nvPicPr>
        <p:blipFill>
          <a:blip r:embed="rId3"/>
          <a:stretch>
            <a:fillRect/>
          </a:stretch>
        </p:blipFill>
        <p:spPr bwMode="auto">
          <a:xfrm>
            <a:off x="7163170" y="4183063"/>
            <a:ext cx="3170237" cy="2378075"/>
          </a:xfrm>
          <a:prstGeom prst="rect">
            <a:avLst/>
          </a:prstGeom>
          <a:ln>
            <a:noFill/>
          </a:ln>
          <a:effectLst>
            <a:outerShdw blurRad="292100" dist="139700" dir="2700000" algn="tl" rotWithShape="0">
              <a:srgbClr val="333333">
                <a:alpha val="65000"/>
              </a:srgbClr>
            </a:outerShdw>
          </a:effectLst>
        </p:spPr>
      </p:pic>
      <p:pic>
        <p:nvPicPr>
          <p:cNvPr id="10" name="Resim 9" descr="metin, giyim, kişi, şahıs, ayakkabı içeren bir resim&#10;&#10;Açıklama otomatik olarak oluşturuldu">
            <a:extLst>
              <a:ext uri="{FF2B5EF4-FFF2-40B4-BE49-F238E27FC236}">
                <a16:creationId xmlns:a16="http://schemas.microsoft.com/office/drawing/2014/main" id="{B4497F70-4BBA-3F94-D090-52B92D7D74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9943" y="4007247"/>
            <a:ext cx="3639607" cy="2729706"/>
          </a:xfrm>
          <a:prstGeom prst="rect">
            <a:avLst/>
          </a:prstGeom>
        </p:spPr>
      </p:pic>
    </p:spTree>
    <p:extLst>
      <p:ext uri="{BB962C8B-B14F-4D97-AF65-F5344CB8AC3E}">
        <p14:creationId xmlns:p14="http://schemas.microsoft.com/office/powerpoint/2010/main" val="343890108"/>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3</a:t>
            </a:r>
          </a:p>
          <a:p>
            <a:endParaRPr lang="tr-TR"/>
          </a:p>
          <a:p>
            <a:r>
              <a:rPr lang="tr-TR"/>
              <a:t>Üniversite Sanayi İşbirliği Hizmetleri</a:t>
            </a:r>
          </a:p>
        </p:txBody>
      </p:sp>
      <p:grpSp>
        <p:nvGrpSpPr>
          <p:cNvPr id="3" name="Group 13">
            <a:extLst>
              <a:ext uri="{FF2B5EF4-FFF2-40B4-BE49-F238E27FC236}">
                <a16:creationId xmlns:a16="http://schemas.microsoft.com/office/drawing/2014/main" id="{7614E564-55D5-F0A5-3263-BFCE0E02059C}"/>
              </a:ext>
            </a:extLst>
          </p:cNvPr>
          <p:cNvGrpSpPr/>
          <p:nvPr/>
        </p:nvGrpSpPr>
        <p:grpSpPr>
          <a:xfrm>
            <a:off x="6243638" y="692150"/>
            <a:ext cx="5627687" cy="2710655"/>
            <a:chOff x="0" y="-66675"/>
            <a:chExt cx="11323464" cy="5245836"/>
          </a:xfrm>
        </p:grpSpPr>
        <p:sp>
          <p:nvSpPr>
            <p:cNvPr id="5" name="TextBox 14">
              <a:extLst>
                <a:ext uri="{FF2B5EF4-FFF2-40B4-BE49-F238E27FC236}">
                  <a16:creationId xmlns:a16="http://schemas.microsoft.com/office/drawing/2014/main" id="{AB0C14A1-15C2-0374-A3FB-66143342359A}"/>
                </a:ext>
              </a:extLst>
            </p:cNvPr>
            <p:cNvSpPr txBox="1"/>
            <p:nvPr/>
          </p:nvSpPr>
          <p:spPr>
            <a:xfrm>
              <a:off x="0" y="-66675"/>
              <a:ext cx="11323464" cy="1192026"/>
            </a:xfrm>
            <a:prstGeom prst="rect">
              <a:avLst/>
            </a:prstGeom>
          </p:spPr>
          <p:txBody>
            <a:bodyPr lIns="0" tIns="0" rIns="0" bIns="0">
              <a:spAutoFit/>
            </a:bodyPr>
            <a:lstStyle/>
            <a:p>
              <a:pPr>
                <a:defRPr/>
              </a:pPr>
              <a:r>
                <a:rPr lang="tr-TR" altLang="tr-TR" sz="2000" b="1">
                  <a:solidFill>
                    <a:schemeClr val="accent1">
                      <a:lumMod val="50000"/>
                    </a:schemeClr>
                  </a:solidFill>
                  <a:latin typeface="Hurme Geometric Sans 1" panose="020b0200020000000000" pitchFamily="34" charset="-94"/>
                </a:rPr>
                <a:t>Sanayi İhtiyaç Analizi Oluşturulması ve </a:t>
              </a:r>
              <a:r>
                <a:rPr lang="tr-TR" sz="2000" b="1">
                  <a:solidFill>
                    <a:schemeClr val="accent1">
                      <a:lumMod val="50000"/>
                    </a:schemeClr>
                  </a:solidFill>
                  <a:latin typeface="Hurme Geometric Sans 1" panose="020b0200020000000000" pitchFamily="34" charset="-94"/>
                </a:rPr>
                <a:t>Firmalara Özel Katalog Çalışmaları</a:t>
              </a:r>
              <a:endParaRPr lang="en-US" sz="2800" b="1">
                <a:solidFill>
                  <a:schemeClr val="accent1">
                    <a:lumMod val="50000"/>
                  </a:schemeClr>
                </a:solidFill>
                <a:latin typeface="Hurme Geometric Sans 1" panose="020b0200020000000000" pitchFamily="34" charset="-94"/>
              </a:endParaRPr>
            </a:p>
          </p:txBody>
        </p:sp>
        <p:sp>
          <p:nvSpPr>
            <p:cNvPr id="6" name="TextBox 15">
              <a:extLst>
                <a:ext uri="{FF2B5EF4-FFF2-40B4-BE49-F238E27FC236}">
                  <a16:creationId xmlns:a16="http://schemas.microsoft.com/office/drawing/2014/main" id="{37ED6D2C-008D-2460-1816-F841ABAF4B33}"/>
                </a:ext>
              </a:extLst>
            </p:cNvPr>
            <p:cNvSpPr txBox="1">
              <a:spLocks noChangeArrowheads="1"/>
            </p:cNvSpPr>
            <p:nvPr/>
          </p:nvSpPr>
          <p:spPr bwMode="auto">
            <a:xfrm>
              <a:off x="0" y="1497180"/>
              <a:ext cx="11323464" cy="368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tr-TR" altLang="tr-TR" sz="1400">
                  <a:solidFill>
                    <a:srgbClr val="000000"/>
                  </a:solidFill>
                  <a:latin typeface="Hurme Geometric Sans 1" panose="020b0200020000000000" pitchFamily="34" charset="-94"/>
                </a:rPr>
                <a:t>Firma ziyaretleri/görüşmeleri sonucunda firmaların AR-GE ihtiyaçları doğrultusunda üniversite bünyesinde çalışma yürüten akademisyenlerin, ilgili alanlarda üniversite bünyesinde yer alan patentlerin ve Trabzon Teknokent A.Ş. bünyesinde faaliyet yürüten startup firmalarının bilgilerini içeren ve firma özelinde hazırlanan akademisyen katalog çalışmaları yapılmaktadır.</a:t>
              </a:r>
            </a:p>
          </p:txBody>
        </p:sp>
      </p:grpSp>
      <p:sp>
        <p:nvSpPr>
          <p:cNvPr id="10" name="Dikdörtgen 9">
            <a:extLst>
              <a:ext uri="{FF2B5EF4-FFF2-40B4-BE49-F238E27FC236}">
                <a16:creationId xmlns:a16="http://schemas.microsoft.com/office/drawing/2014/main" id="{D994AC64-E37E-4294-F201-87B62B194B80}"/>
              </a:ext>
            </a:extLst>
          </p:cNvPr>
          <p:cNvSpPr/>
          <p:nvPr/>
        </p:nvSpPr>
        <p:spPr>
          <a:xfrm>
            <a:off x="2233613" y="3865563"/>
            <a:ext cx="6096000" cy="400050"/>
          </a:xfrm>
          <a:prstGeom prst="rect">
            <a:avLst/>
          </a:prstGeom>
        </p:spPr>
        <p:txBody>
          <a:bodyPr>
            <a:spAutoFit/>
          </a:bodyPr>
          <a:lstStyle/>
          <a:p>
            <a:pPr>
              <a:defRPr/>
            </a:pPr>
            <a:r>
              <a:rPr lang="tr-TR" sz="2000" b="1">
                <a:solidFill>
                  <a:schemeClr val="accent1">
                    <a:lumMod val="50000"/>
                  </a:schemeClr>
                </a:solidFill>
                <a:latin typeface="Hurme Geometric Sans 1" panose="020b0200020000000000" pitchFamily="34" charset="-94"/>
              </a:rPr>
              <a:t>Bilgilendirme Faaliyetleri</a:t>
            </a:r>
          </a:p>
        </p:txBody>
      </p:sp>
      <p:sp>
        <p:nvSpPr>
          <p:cNvPr id="11" name="Dikdörtgen 15">
            <a:extLst>
              <a:ext uri="{FF2B5EF4-FFF2-40B4-BE49-F238E27FC236}">
                <a16:creationId xmlns:a16="http://schemas.microsoft.com/office/drawing/2014/main" id="{52CA5B80-D59C-5F03-3EE8-66AC4E4AB969}"/>
              </a:ext>
            </a:extLst>
          </p:cNvPr>
          <p:cNvSpPr>
            <a:spLocks noChangeArrowheads="1"/>
          </p:cNvSpPr>
          <p:nvPr/>
        </p:nvSpPr>
        <p:spPr bwMode="auto">
          <a:xfrm>
            <a:off x="2233613" y="4265613"/>
            <a:ext cx="4751387"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tr-TR" altLang="tr-TR" sz="1400">
                <a:solidFill>
                  <a:srgbClr val="000000"/>
                </a:solidFill>
                <a:latin typeface="Hurme Geometric Sans 1" panose="020b0200020000000000" pitchFamily="34" charset="-94"/>
              </a:rPr>
              <a:t>Sanayi odaklı Ar-Ge proje çağrılarının takip edilmesi (TÜBİTAK, KOSGEB, TUSAŞ vb.) ve bunların ilgili taraflara iletilmesi konusunda faaliyetler yürütülmektedir.</a:t>
            </a:r>
          </a:p>
          <a:p>
            <a:pPr algn="just">
              <a:lnSpc>
                <a:spcPct val="150000"/>
              </a:lnSpc>
              <a:spcBef>
                <a:spcPct val="0"/>
              </a:spcBef>
              <a:buFontTx/>
              <a:buNone/>
            </a:pPr>
            <a:endParaRPr lang="tr-TR" altLang="tr-TR" sz="1400">
              <a:solidFill>
                <a:srgbClr val="000000"/>
              </a:solidFill>
              <a:latin typeface="Hurme Geometric Sans 1" panose="020b0200020000000000" pitchFamily="34" charset="-94"/>
            </a:endParaRPr>
          </a:p>
        </p:txBody>
      </p:sp>
      <p:pic>
        <p:nvPicPr>
          <p:cNvPr id="12" name="Resim 11">
            <a:extLst>
              <a:ext uri="{FF2B5EF4-FFF2-40B4-BE49-F238E27FC236}">
                <a16:creationId xmlns:a16="http://schemas.microsoft.com/office/drawing/2014/main" id="{721F87C8-78ED-B29F-F986-68E87BE3E78F}"/>
              </a:ext>
            </a:extLst>
          </p:cNvPr>
          <p:cNvPicPr>
            <a:picLocks noChangeAspect="1"/>
          </p:cNvPicPr>
          <p:nvPr/>
        </p:nvPicPr>
        <p:blipFill>
          <a:blip r:embed="rId2"/>
          <a:stretch>
            <a:fillRect/>
          </a:stretch>
        </p:blipFill>
        <p:spPr>
          <a:xfrm>
            <a:off x="4170363" y="539750"/>
            <a:ext cx="1716087" cy="2576513"/>
          </a:xfrm>
          <a:prstGeom prst="rect">
            <a:avLst/>
          </a:prstGeom>
          <a:ln>
            <a:noFill/>
          </a:ln>
          <a:effectLst>
            <a:outerShdw blurRad="292100" dist="139700" dir="2700000" algn="tl" rotWithShape="0">
              <a:srgbClr val="333333">
                <a:alpha val="65000"/>
              </a:srgbClr>
            </a:outerShdw>
          </a:effectLst>
        </p:spPr>
      </p:pic>
      <p:pic>
        <p:nvPicPr>
          <p:cNvPr id="13" name="Resim 12">
            <a:extLst>
              <a:ext uri="{FF2B5EF4-FFF2-40B4-BE49-F238E27FC236}">
                <a16:creationId xmlns:a16="http://schemas.microsoft.com/office/drawing/2014/main" id="{EA58B3B5-501E-6959-25E5-B5151CB7C3A7}"/>
              </a:ext>
            </a:extLst>
          </p:cNvPr>
          <p:cNvPicPr>
            <a:picLocks noChangeAspect="1"/>
          </p:cNvPicPr>
          <p:nvPr/>
        </p:nvPicPr>
        <p:blipFill>
          <a:blip r:embed="rId3"/>
          <a:stretch>
            <a:fillRect/>
          </a:stretch>
        </p:blipFill>
        <p:spPr>
          <a:xfrm>
            <a:off x="2197100" y="539750"/>
            <a:ext cx="1898650" cy="2576513"/>
          </a:xfrm>
          <a:prstGeom prst="rect">
            <a:avLst/>
          </a:prstGeom>
          <a:ln>
            <a:noFill/>
          </a:ln>
          <a:effectLst>
            <a:outerShdw blurRad="292100" dist="139700" dir="2700000" algn="tl" rotWithShape="0">
              <a:srgbClr val="333333">
                <a:alpha val="65000"/>
              </a:srgbClr>
            </a:outerShdw>
          </a:effectLst>
        </p:spPr>
      </p:pic>
      <p:pic>
        <p:nvPicPr>
          <p:cNvPr id="17" name="Resim 16">
            <a:extLst>
              <a:ext uri="{FF2B5EF4-FFF2-40B4-BE49-F238E27FC236}">
                <a16:creationId xmlns:a16="http://schemas.microsoft.com/office/drawing/2014/main" id="{0A181315-0BFC-406B-8098-CF2C611269C0}"/>
              </a:ext>
            </a:extLst>
          </p:cNvPr>
          <p:cNvPicPr>
            <a:picLocks noChangeAspect="1"/>
          </p:cNvPicPr>
          <p:nvPr/>
        </p:nvPicPr>
        <p:blipFill>
          <a:blip r:embed="rId4"/>
          <a:stretch>
            <a:fillRect/>
          </a:stretch>
        </p:blipFill>
        <p:spPr>
          <a:xfrm>
            <a:off x="7256463" y="4081463"/>
            <a:ext cx="4468812" cy="25130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68373145"/>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3</a:t>
            </a:r>
          </a:p>
          <a:p>
            <a:endParaRPr lang="tr-TR"/>
          </a:p>
          <a:p>
            <a:r>
              <a:rPr lang="tr-TR"/>
              <a:t>Üniversite Sanayi İşbirliği Hizmetleri</a:t>
            </a:r>
          </a:p>
        </p:txBody>
      </p:sp>
      <p:grpSp>
        <p:nvGrpSpPr>
          <p:cNvPr id="2" name="Group 13">
            <a:extLst>
              <a:ext uri="{FF2B5EF4-FFF2-40B4-BE49-F238E27FC236}">
                <a16:creationId xmlns:a16="http://schemas.microsoft.com/office/drawing/2014/main" id="{416A3DB5-1A66-AD78-0220-664D7CD31773}"/>
              </a:ext>
            </a:extLst>
          </p:cNvPr>
          <p:cNvGrpSpPr/>
          <p:nvPr/>
        </p:nvGrpSpPr>
        <p:grpSpPr>
          <a:xfrm>
            <a:off x="6538913" y="1017588"/>
            <a:ext cx="5332412" cy="2385308"/>
            <a:chOff x="0" y="563603"/>
            <a:chExt cx="11323464" cy="4613020"/>
          </a:xfrm>
        </p:grpSpPr>
        <p:sp>
          <p:nvSpPr>
            <p:cNvPr id="3" name="TextBox 14">
              <a:extLst>
                <a:ext uri="{FF2B5EF4-FFF2-40B4-BE49-F238E27FC236}">
                  <a16:creationId xmlns:a16="http://schemas.microsoft.com/office/drawing/2014/main" id="{33ACA678-9072-3355-1C39-6AFB1DB767EE}"/>
                </a:ext>
              </a:extLst>
            </p:cNvPr>
            <p:cNvSpPr txBox="1"/>
            <p:nvPr/>
          </p:nvSpPr>
          <p:spPr>
            <a:xfrm>
              <a:off x="0" y="563603"/>
              <a:ext cx="11323464" cy="595602"/>
            </a:xfrm>
            <a:prstGeom prst="rect">
              <a:avLst/>
            </a:prstGeom>
          </p:spPr>
          <p:txBody>
            <a:bodyPr lIns="0" tIns="0" rIns="0" bIns="0">
              <a:spAutoFit/>
            </a:bodyPr>
            <a:lstStyle/>
            <a:p>
              <a:pPr>
                <a:defRPr/>
              </a:pPr>
              <a:r>
                <a:rPr lang="tr-TR" altLang="tr-TR" sz="2000" b="1">
                  <a:solidFill>
                    <a:schemeClr val="accent1">
                      <a:lumMod val="50000"/>
                    </a:schemeClr>
                  </a:solidFill>
                  <a:latin typeface="Hurme Geometric Sans 1" panose="020b0200020000000000" pitchFamily="34" charset="-94"/>
                </a:rPr>
                <a:t>Tematik Tasarım Yarışmaları</a:t>
              </a:r>
              <a:endParaRPr lang="en-US" sz="2800" b="1">
                <a:solidFill>
                  <a:schemeClr val="accent1">
                    <a:lumMod val="50000"/>
                  </a:schemeClr>
                </a:solidFill>
                <a:latin typeface="Hurme Geometric Sans 1" panose="020b0200020000000000" pitchFamily="34" charset="-94"/>
              </a:endParaRPr>
            </a:p>
          </p:txBody>
        </p:sp>
        <p:sp>
          <p:nvSpPr>
            <p:cNvPr id="5" name="TextBox 15">
              <a:extLst>
                <a:ext uri="{FF2B5EF4-FFF2-40B4-BE49-F238E27FC236}">
                  <a16:creationId xmlns:a16="http://schemas.microsoft.com/office/drawing/2014/main" id="{B7129970-0D47-FA60-0327-5781456F9BF9}"/>
                </a:ext>
              </a:extLst>
            </p:cNvPr>
            <p:cNvSpPr txBox="1">
              <a:spLocks noChangeArrowheads="1"/>
            </p:cNvSpPr>
            <p:nvPr/>
          </p:nvSpPr>
          <p:spPr bwMode="auto">
            <a:xfrm>
              <a:off x="0" y="1497181"/>
              <a:ext cx="11323464" cy="367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buFontTx/>
                <a:buNone/>
              </a:pPr>
              <a:r>
                <a:rPr lang="tr-TR" altLang="tr-TR" sz="1400">
                  <a:solidFill>
                    <a:srgbClr val="000000"/>
                  </a:solidFill>
                  <a:latin typeface="Hurme Geometric Sans 1" panose="020b0200020000000000" pitchFamily="34" charset="-94"/>
                </a:rPr>
                <a:t>Her yıl geleneksel olarak düzenlenen «Düşünden Gerçeğine Proje Pazarı» etkinliği kapsamında firmalar için firmalara özel butik tasarım yarışmaları düzenlenmektedir. Firmanın ilgili olduğu alanda proje ve tasarım çağrılarına çıkılmakta ulusal ve uluslararası alanda projeler toplanarak değerlendirilmesi için firmaya sunulmaktadır.</a:t>
              </a:r>
            </a:p>
          </p:txBody>
        </p:sp>
      </p:grpSp>
      <p:cxnSp>
        <p:nvCxnSpPr>
          <p:cNvPr id="6" name="Düz Bağlayıcı 5">
            <a:extLst>
              <a:ext uri="{FF2B5EF4-FFF2-40B4-BE49-F238E27FC236}">
                <a16:creationId xmlns:a16="http://schemas.microsoft.com/office/drawing/2014/main" id="{45E4BB6A-E326-FEB3-3302-99E2B736A242}"/>
              </a:ext>
            </a:extLst>
          </p:cNvPr>
          <p:cNvCxnSpPr/>
          <p:nvPr/>
        </p:nvCxnSpPr>
        <p:spPr>
          <a:xfrm>
            <a:off x="4170363" y="3778250"/>
            <a:ext cx="5186362" cy="12700"/>
          </a:xfrm>
          <a:prstGeom prst="line">
            <a:avLst/>
          </a:prstGeom>
          <a:ln w="12700">
            <a:solidFill>
              <a:srgbClr val="003B64"/>
            </a:solidFill>
          </a:ln>
        </p:spPr>
        <p:style>
          <a:lnRef idx="1">
            <a:schemeClr val="accent1"/>
          </a:lnRef>
          <a:fillRef idx="0">
            <a:schemeClr val="accent1"/>
          </a:fillRef>
          <a:effectRef idx="0">
            <a:schemeClr val="accent1"/>
          </a:effectRef>
          <a:fontRef idx="minor">
            <a:schemeClr val="tx1"/>
          </a:fontRef>
        </p:style>
      </p:cxnSp>
      <p:pic>
        <p:nvPicPr>
          <p:cNvPr id="7" name="Picture 9" descr="T.C. Ordu Üniversitesi">
            <a:extLst>
              <a:ext uri="{FF2B5EF4-FFF2-40B4-BE49-F238E27FC236}">
                <a16:creationId xmlns:a16="http://schemas.microsoft.com/office/drawing/2014/main" id="{28D78103-A458-C41A-897C-70BDB830D4C1}"/>
              </a:ext>
            </a:extLst>
          </p:cNvPr>
          <p:cNvPicPr>
            <a:picLocks noChangeAspect="1" noChangeArrowheads="1"/>
          </p:cNvPicPr>
          <p:nvPr/>
        </p:nvPicPr>
        <p:blipFill>
          <a:blip r:embed="rId2"/>
          <a:stretch>
            <a:fillRect/>
          </a:stretch>
        </p:blipFill>
        <p:spPr bwMode="auto">
          <a:xfrm>
            <a:off x="4352925" y="625475"/>
            <a:ext cx="1811338" cy="2562225"/>
          </a:xfrm>
          <a:prstGeom prst="rect">
            <a:avLst/>
          </a:prstGeom>
          <a:ln>
            <a:noFill/>
          </a:ln>
          <a:effectLst>
            <a:outerShdw blurRad="292100" dist="139700" dir="2700000" algn="tl" rotWithShape="0">
              <a:srgbClr val="333333">
                <a:alpha val="65000"/>
              </a:srgbClr>
            </a:outerShdw>
          </a:effectLst>
        </p:spPr>
      </p:pic>
      <p:pic>
        <p:nvPicPr>
          <p:cNvPr id="8" name="Picture 2" descr="2023 Yılı Düşünden Gerçeğine Proje Pazarı Etkinliği Başvuruları Başladı |  Teknoloji Transferi Uygulama ve Araştırma Merkezi">
            <a:extLst>
              <a:ext uri="{FF2B5EF4-FFF2-40B4-BE49-F238E27FC236}">
                <a16:creationId xmlns:a16="http://schemas.microsoft.com/office/drawing/2014/main" id="{3DBAD6AA-69F8-70D7-C8AA-C9B47D9CA2CE}"/>
              </a:ext>
            </a:extLst>
          </p:cNvPr>
          <p:cNvPicPr>
            <a:picLocks noChangeAspect="1" noChangeArrowheads="1"/>
          </p:cNvPicPr>
          <p:nvPr/>
        </p:nvPicPr>
        <p:blipFill>
          <a:blip r:embed="rId3"/>
          <a:stretch>
            <a:fillRect/>
          </a:stretch>
        </p:blipFill>
        <p:spPr bwMode="auto">
          <a:xfrm>
            <a:off x="2359025" y="614363"/>
            <a:ext cx="1811338" cy="2586037"/>
          </a:xfrm>
          <a:prstGeom prst="rect">
            <a:avLst/>
          </a:prstGeom>
          <a:ln>
            <a:noFill/>
          </a:ln>
          <a:effectLst>
            <a:outerShdw blurRad="292100" dist="139700" dir="2700000" algn="tl" rotWithShape="0">
              <a:srgbClr val="333333">
                <a:alpha val="65000"/>
              </a:srgbClr>
            </a:outerShdw>
          </a:effectLst>
        </p:spPr>
      </p:pic>
      <p:sp>
        <p:nvSpPr>
          <p:cNvPr id="9" name="TextBox 14">
            <a:extLst>
              <a:ext uri="{FF2B5EF4-FFF2-40B4-BE49-F238E27FC236}">
                <a16:creationId xmlns:a16="http://schemas.microsoft.com/office/drawing/2014/main" id="{111DD1D5-82B8-7EED-C4E0-C7DE7AF7EBB9}"/>
              </a:ext>
            </a:extLst>
          </p:cNvPr>
          <p:cNvSpPr txBox="1"/>
          <p:nvPr/>
        </p:nvSpPr>
        <p:spPr>
          <a:xfrm>
            <a:off x="2576513" y="4654550"/>
            <a:ext cx="7437437" cy="276999"/>
          </a:xfrm>
          <a:prstGeom prst="rect">
            <a:avLst/>
          </a:prstGeom>
        </p:spPr>
        <p:txBody>
          <a:bodyPr lIns="0" tIns="0" rIns="0" bIns="0">
            <a:spAutoFit/>
          </a:bodyPr>
          <a:lstStyle/>
          <a:p>
            <a:pPr>
              <a:defRPr/>
            </a:pPr>
            <a:r>
              <a:rPr lang="tr-TR" b="1">
                <a:solidFill>
                  <a:schemeClr val="accent1">
                    <a:lumMod val="50000"/>
                  </a:schemeClr>
                </a:solidFill>
                <a:latin typeface="Hurme Geometric Sans 1" panose="020b0200020000000000" pitchFamily="34" charset="-94"/>
              </a:rPr>
              <a:t>Şehir ve Bölge TTO’su Kapsamındaki Faaliyetler</a:t>
            </a:r>
          </a:p>
        </p:txBody>
      </p:sp>
      <p:sp>
        <p:nvSpPr>
          <p:cNvPr id="10" name="Dikdörtgen 3">
            <a:extLst>
              <a:ext uri="{FF2B5EF4-FFF2-40B4-BE49-F238E27FC236}">
                <a16:creationId xmlns:a16="http://schemas.microsoft.com/office/drawing/2014/main" id="{BFF670B6-359F-70E8-9D5E-B1DAE4DFA64E}"/>
              </a:ext>
            </a:extLst>
          </p:cNvPr>
          <p:cNvSpPr>
            <a:spLocks noChangeArrowheads="1"/>
          </p:cNvSpPr>
          <p:nvPr/>
        </p:nvSpPr>
        <p:spPr bwMode="auto">
          <a:xfrm>
            <a:off x="2460625" y="5057775"/>
            <a:ext cx="5284788" cy="115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pPr>
            <a:r>
              <a:rPr lang="tr-TR" altLang="tr-TR" sz="1600">
                <a:solidFill>
                  <a:srgbClr val="000000"/>
                </a:solidFill>
                <a:latin typeface="Hurme Geometric Sans 1" panose="020b0200020000000000" pitchFamily="34" charset="-94"/>
              </a:rPr>
              <a:t>Trabzon Sanayi ve Teknoloji İşbirliği Kurulu (SANTEK) </a:t>
            </a:r>
          </a:p>
          <a:p>
            <a:pPr algn="just">
              <a:lnSpc>
                <a:spcPct val="150000"/>
              </a:lnSpc>
              <a:spcBef>
                <a:spcPct val="0"/>
              </a:spcBef>
            </a:pPr>
            <a:r>
              <a:rPr lang="tr-TR" altLang="tr-TR" sz="1600">
                <a:solidFill>
                  <a:srgbClr val="000000"/>
                </a:solidFill>
                <a:latin typeface="Hurme Geometric Sans 1" panose="020b0200020000000000" pitchFamily="34" charset="-94"/>
              </a:rPr>
              <a:t>TOBB Trabzon İl Kadın Girişimciler Kurulu</a:t>
            </a:r>
          </a:p>
        </p:txBody>
      </p:sp>
      <p:pic>
        <p:nvPicPr>
          <p:cNvPr id="11" name="Picture 6" descr="TOBB Trabzon İl Kadın Girişimciler Kurulu Aylık Toplantısı Gerçekleştirildi  | Teknoloji Transferi Uygulama ve Araştırma Merkezi">
            <a:extLst>
              <a:ext uri="{FF2B5EF4-FFF2-40B4-BE49-F238E27FC236}">
                <a16:creationId xmlns:a16="http://schemas.microsoft.com/office/drawing/2014/main" id="{5D3DDCC1-7160-DF52-0600-938993E94890}"/>
              </a:ext>
            </a:extLst>
          </p:cNvPr>
          <p:cNvPicPr>
            <a:picLocks noChangeAspect="1" noChangeArrowheads="1"/>
          </p:cNvPicPr>
          <p:nvPr/>
        </p:nvPicPr>
        <p:blipFill>
          <a:blip r:embed="rId4"/>
          <a:srcRect l="15217" t="34589" r="3518" b="25000"/>
          <a:stretch>
            <a:fillRect/>
          </a:stretch>
        </p:blipFill>
        <p:spPr bwMode="auto">
          <a:xfrm>
            <a:off x="7970838" y="4271963"/>
            <a:ext cx="3900487" cy="25860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2610431"/>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3</a:t>
            </a:r>
          </a:p>
          <a:p>
            <a:endParaRPr lang="tr-TR"/>
          </a:p>
          <a:p>
            <a:r>
              <a:rPr lang="tr-TR"/>
              <a:t>Üniversite Sanayi İşbirliği Hizmetleri</a:t>
            </a:r>
          </a:p>
        </p:txBody>
      </p:sp>
      <p:grpSp>
        <p:nvGrpSpPr>
          <p:cNvPr id="2" name="Group 13">
            <a:extLst>
              <a:ext uri="{FF2B5EF4-FFF2-40B4-BE49-F238E27FC236}">
                <a16:creationId xmlns:a16="http://schemas.microsoft.com/office/drawing/2014/main" id="{696EE9F5-7D65-2F7E-562B-EB6707B38F17}"/>
              </a:ext>
            </a:extLst>
          </p:cNvPr>
          <p:cNvGrpSpPr/>
          <p:nvPr/>
        </p:nvGrpSpPr>
        <p:grpSpPr>
          <a:xfrm>
            <a:off x="2605088" y="857250"/>
            <a:ext cx="8023225" cy="3706895"/>
            <a:chOff x="0" y="-66675"/>
            <a:chExt cx="11600376" cy="7411976"/>
          </a:xfrm>
        </p:grpSpPr>
        <p:sp>
          <p:nvSpPr>
            <p:cNvPr id="3" name="TextBox 14">
              <a:extLst>
                <a:ext uri="{FF2B5EF4-FFF2-40B4-BE49-F238E27FC236}">
                  <a16:creationId xmlns:a16="http://schemas.microsoft.com/office/drawing/2014/main" id="{B843A993-89A1-6BD7-A9E1-07E60ED68527}"/>
                </a:ext>
              </a:extLst>
            </p:cNvPr>
            <p:cNvSpPr txBox="1"/>
            <p:nvPr/>
          </p:nvSpPr>
          <p:spPr>
            <a:xfrm>
              <a:off x="0" y="-66675"/>
              <a:ext cx="11600376" cy="779383"/>
            </a:xfrm>
            <a:prstGeom prst="rect">
              <a:avLst/>
            </a:prstGeom>
          </p:spPr>
          <p:txBody>
            <a:bodyPr lIns="0" tIns="0" rIns="0" bIns="0">
              <a:spAutoFit/>
            </a:bodyPr>
            <a:lstStyle/>
            <a:p>
              <a:pPr>
                <a:lnSpc>
                  <a:spcPts val="3360"/>
                </a:lnSpc>
                <a:defRPr/>
              </a:pPr>
              <a:r>
                <a:rPr lang="tr-TR" sz="2000" b="1">
                  <a:solidFill>
                    <a:schemeClr val="accent1">
                      <a:lumMod val="50000"/>
                    </a:schemeClr>
                  </a:solidFill>
                  <a:latin typeface="Hurme Geometric Sans 1" panose="020b0200020000000000" pitchFamily="34" charset="-94"/>
                </a:rPr>
                <a:t>Ar-Ge, Tasarım ve Test Merkezi Kurulumu Desteği</a:t>
              </a:r>
              <a:endParaRPr lang="en-US" sz="2000" b="1">
                <a:solidFill>
                  <a:schemeClr val="accent1">
                    <a:lumMod val="50000"/>
                  </a:schemeClr>
                </a:solidFill>
                <a:latin typeface="Hurme Geometric Sans 1" panose="020b0200020000000000" pitchFamily="34" charset="-94"/>
              </a:endParaRPr>
            </a:p>
          </p:txBody>
        </p:sp>
        <p:sp>
          <p:nvSpPr>
            <p:cNvPr id="5" name="TextBox 15">
              <a:extLst>
                <a:ext uri="{FF2B5EF4-FFF2-40B4-BE49-F238E27FC236}">
                  <a16:creationId xmlns:a16="http://schemas.microsoft.com/office/drawing/2014/main" id="{052E4A83-1F44-B14C-5271-7AB5072B6369}"/>
                </a:ext>
              </a:extLst>
            </p:cNvPr>
            <p:cNvSpPr txBox="1">
              <a:spLocks noChangeArrowheads="1"/>
            </p:cNvSpPr>
            <p:nvPr/>
          </p:nvSpPr>
          <p:spPr bwMode="auto">
            <a:xfrm>
              <a:off x="1" y="963447"/>
              <a:ext cx="11022564" cy="638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50000"/>
                </a:lnSpc>
                <a:spcBef>
                  <a:spcPct val="0"/>
                </a:spcBef>
              </a:pPr>
              <a:r>
                <a:rPr lang="tr-TR" altLang="tr-TR" sz="1400">
                  <a:solidFill>
                    <a:srgbClr val="000000"/>
                  </a:solidFill>
                  <a:latin typeface="Hurme Geometric Sans 1" panose="020b0200020000000000" pitchFamily="34" charset="-94"/>
                </a:rPr>
                <a:t>Ar-Ge’yi sürdürebilir hale getirmek ve Ar-Ge yapmayı teşvik etmek amacı ile uygun olan firmaların Sanayi Bakanlığı üzerinden Ar-Ge ve Tasarım Merkezi tescili alması amacıyla hazırlık sürecinde ve yürütümesi aşamasında destek hizmetleri verilmektedir</a:t>
              </a:r>
            </a:p>
            <a:p>
              <a:pPr algn="just">
                <a:lnSpc>
                  <a:spcPct val="150000"/>
                </a:lnSpc>
                <a:spcBef>
                  <a:spcPct val="0"/>
                </a:spcBef>
              </a:pPr>
              <a:endParaRPr lang="tr-TR" altLang="tr-TR" sz="1400">
                <a:solidFill>
                  <a:srgbClr val="000000"/>
                </a:solidFill>
                <a:latin typeface="Hurme Geometric Sans 1" panose="020b0200020000000000" pitchFamily="34" charset="-94"/>
              </a:endParaRPr>
            </a:p>
            <a:p>
              <a:pPr marL="0" indent="0" algn="just">
                <a:lnSpc>
                  <a:spcPct val="150000"/>
                </a:lnSpc>
                <a:spcBef>
                  <a:spcPct val="0"/>
                </a:spcBef>
                <a:buNone/>
              </a:pPr>
              <a:r>
                <a:rPr lang="tr-TR" altLang="tr-TR" sz="1400" b="1" u="sng">
                  <a:solidFill>
                    <a:srgbClr val="000000"/>
                  </a:solidFill>
                  <a:latin typeface="Hurme Geometric Sans 1" panose="020b0200020000000000" pitchFamily="34" charset="-94"/>
                </a:rPr>
                <a:t>KTÜ TTM Desteğiyle Kurulumu Gerçekleştirilen Ar-Ge ve Tasarım Merkezleri</a:t>
              </a:r>
            </a:p>
            <a:p>
              <a:pPr algn="just">
                <a:lnSpc>
                  <a:spcPct val="150000"/>
                </a:lnSpc>
                <a:spcBef>
                  <a:spcPct val="0"/>
                </a:spcBef>
              </a:pPr>
              <a:r>
                <a:rPr lang="tr-TR" altLang="tr-TR" sz="1400" b="1">
                  <a:latin typeface="Hurme Geometric Sans 1" panose="020b0200020000000000" pitchFamily="34" charset="-94"/>
                </a:rPr>
                <a:t>ÇOLAKOĞLU MAKİNA </a:t>
              </a:r>
              <a:r>
                <a:rPr lang="tr-TR" altLang="tr-TR" sz="1400">
                  <a:latin typeface="Hurme Geometric Sans 1" panose="020b0200020000000000" pitchFamily="34" charset="-94"/>
                </a:rPr>
                <a:t>AR-GE MERKEZİ (2018)</a:t>
              </a:r>
            </a:p>
            <a:p>
              <a:pPr algn="just">
                <a:lnSpc>
                  <a:spcPct val="150000"/>
                </a:lnSpc>
                <a:spcBef>
                  <a:spcPct val="0"/>
                </a:spcBef>
              </a:pPr>
              <a:r>
                <a:rPr lang="tr-TR" altLang="tr-TR" sz="1400" b="1">
                  <a:latin typeface="Hurme Geometric Sans 1" panose="020b0200020000000000" pitchFamily="34" charset="-94"/>
                </a:rPr>
                <a:t>MEKAP</a:t>
              </a:r>
              <a:r>
                <a:rPr lang="tr-TR" altLang="tr-TR" sz="1400">
                  <a:latin typeface="Hurme Geometric Sans 1" panose="020b0200020000000000" pitchFamily="34" charset="-94"/>
                </a:rPr>
                <a:t> TEST MERKEZİ (2018)</a:t>
              </a:r>
            </a:p>
            <a:p>
              <a:pPr algn="just">
                <a:lnSpc>
                  <a:spcPct val="150000"/>
                </a:lnSpc>
                <a:spcBef>
                  <a:spcPct val="0"/>
                </a:spcBef>
              </a:pPr>
              <a:r>
                <a:rPr lang="tr-TR" altLang="tr-TR" sz="1400" b="1">
                  <a:latin typeface="Hurme Geometric Sans 1" panose="020b0200020000000000" pitchFamily="34" charset="-94"/>
                </a:rPr>
                <a:t>TİSAŞ</a:t>
              </a:r>
              <a:r>
                <a:rPr lang="tr-TR" altLang="tr-TR" sz="1400">
                  <a:latin typeface="Hurme Geometric Sans 1" panose="020b0200020000000000" pitchFamily="34" charset="-94"/>
                </a:rPr>
                <a:t> AR-GE MERKEZİ (2019)</a:t>
              </a:r>
            </a:p>
            <a:p>
              <a:pPr algn="just">
                <a:lnSpc>
                  <a:spcPct val="150000"/>
                </a:lnSpc>
                <a:spcBef>
                  <a:spcPct val="0"/>
                </a:spcBef>
              </a:pPr>
              <a:r>
                <a:rPr lang="tr-TR" altLang="tr-TR" sz="1400" b="1">
                  <a:latin typeface="Hurme Geometric Sans 1" panose="020b0200020000000000" pitchFamily="34" charset="-94"/>
                </a:rPr>
                <a:t>SBS BİO </a:t>
              </a:r>
              <a:r>
                <a:rPr lang="tr-TR" altLang="tr-TR" sz="1400">
                  <a:latin typeface="Hurme Geometric Sans 1" panose="020b0200020000000000" pitchFamily="34" charset="-94"/>
                </a:rPr>
                <a:t>AR-GE MERKEZİ (2020)</a:t>
              </a:r>
            </a:p>
            <a:p>
              <a:pPr algn="just">
                <a:lnSpc>
                  <a:spcPct val="150000"/>
                </a:lnSpc>
                <a:spcBef>
                  <a:spcPct val="0"/>
                </a:spcBef>
              </a:pPr>
              <a:r>
                <a:rPr lang="tr-TR" altLang="tr-TR" sz="1400" b="1">
                  <a:solidFill>
                    <a:srgbClr val="FF0000"/>
                  </a:solidFill>
                  <a:latin typeface="Hurme Geometric Sans 1" panose="020b0200020000000000" pitchFamily="34" charset="-94"/>
                </a:rPr>
                <a:t>VEZİRKÖPRÜ</a:t>
              </a:r>
              <a:r>
                <a:rPr lang="tr-TR" altLang="tr-TR" sz="1400" b="1">
                  <a:latin typeface="Hurme Geometric Sans 1" panose="020b0200020000000000" pitchFamily="34" charset="-94"/>
                </a:rPr>
                <a:t> </a:t>
              </a:r>
              <a:r>
                <a:rPr lang="tr-TR" altLang="tr-TR" sz="1400">
                  <a:latin typeface="Hurme Geometric Sans 1" panose="020b0200020000000000" pitchFamily="34" charset="-94"/>
                </a:rPr>
                <a:t>AR-GE MERKEZİ (2023)</a:t>
              </a:r>
            </a:p>
          </p:txBody>
        </p:sp>
      </p:grpSp>
      <p:pic>
        <p:nvPicPr>
          <p:cNvPr id="6" name="Resim 10">
            <a:extLst>
              <a:ext uri="{FF2B5EF4-FFF2-40B4-BE49-F238E27FC236}">
                <a16:creationId xmlns:a16="http://schemas.microsoft.com/office/drawing/2014/main" id="{1BBD88AD-4FB4-BE1F-4B67-05974980ED52}"/>
              </a:ext>
            </a:extLst>
          </p:cNvPr>
          <p:cNvPicPr>
            <a:picLocks noChangeAspect="1"/>
          </p:cNvPicPr>
          <p:nvPr/>
        </p:nvPicPr>
        <p:blipFill>
          <a:blip r:embed="rId2"/>
          <a:srcRect t="21845" b="13159"/>
          <a:stretch>
            <a:fillRect/>
          </a:stretch>
        </p:blipFill>
        <p:spPr bwMode="auto">
          <a:xfrm>
            <a:off x="7814019" y="5684100"/>
            <a:ext cx="1385205" cy="900000"/>
          </a:xfrm>
          <a:prstGeom prst="rect">
            <a:avLst/>
          </a:prstGeom>
          <a:ln>
            <a:noFill/>
          </a:ln>
          <a:effectLst>
            <a:outerShdw blurRad="190500" algn="tl" rotWithShape="0">
              <a:srgbClr val="000000">
                <a:alpha val="70000"/>
              </a:srgbClr>
            </a:outerShdw>
          </a:effectLst>
        </p:spPr>
      </p:pic>
      <p:pic>
        <p:nvPicPr>
          <p:cNvPr id="11" name="Resim 13">
            <a:extLst>
              <a:ext uri="{FF2B5EF4-FFF2-40B4-BE49-F238E27FC236}">
                <a16:creationId xmlns:a16="http://schemas.microsoft.com/office/drawing/2014/main" id="{3F451ACF-CEF4-5936-5783-162394692C51}"/>
              </a:ext>
            </a:extLst>
          </p:cNvPr>
          <p:cNvPicPr>
            <a:picLocks noChangeAspect="1"/>
          </p:cNvPicPr>
          <p:nvPr/>
        </p:nvPicPr>
        <p:blipFill>
          <a:blip r:embed="rId3"/>
          <a:stretch>
            <a:fillRect/>
          </a:stretch>
        </p:blipFill>
        <p:spPr bwMode="auto">
          <a:xfrm>
            <a:off x="2536825" y="5689600"/>
            <a:ext cx="1390149" cy="900000"/>
          </a:xfrm>
          <a:prstGeom prst="rect">
            <a:avLst/>
          </a:prstGeom>
          <a:ln>
            <a:noFill/>
          </a:ln>
          <a:effectLst>
            <a:outerShdw blurRad="190500" algn="tl" rotWithShape="0">
              <a:srgbClr val="000000">
                <a:alpha val="70000"/>
              </a:srgbClr>
            </a:outerShdw>
          </a:effectLst>
        </p:spPr>
      </p:pic>
      <p:pic>
        <p:nvPicPr>
          <p:cNvPr id="12" name="Resim 15">
            <a:extLst>
              <a:ext uri="{FF2B5EF4-FFF2-40B4-BE49-F238E27FC236}">
                <a16:creationId xmlns:a16="http://schemas.microsoft.com/office/drawing/2014/main" id="{CF2B7262-4BB6-1069-4A98-00906E9DF652}"/>
              </a:ext>
            </a:extLst>
          </p:cNvPr>
          <p:cNvPicPr>
            <a:picLocks noChangeAspect="1"/>
          </p:cNvPicPr>
          <p:nvPr/>
        </p:nvPicPr>
        <p:blipFill>
          <a:blip r:embed="rId4"/>
          <a:srcRect l="1801" t="18804" r="-1801" b="15987"/>
          <a:stretch>
            <a:fillRect/>
          </a:stretch>
        </p:blipFill>
        <p:spPr bwMode="auto">
          <a:xfrm>
            <a:off x="4096725" y="5684100"/>
            <a:ext cx="1385477" cy="900000"/>
          </a:xfrm>
          <a:prstGeom prst="rect">
            <a:avLst/>
          </a:prstGeom>
          <a:ln>
            <a:noFill/>
          </a:ln>
          <a:effectLst>
            <a:outerShdw blurRad="190500" algn="tl" rotWithShape="0">
              <a:srgbClr val="000000">
                <a:alpha val="70000"/>
              </a:srgbClr>
            </a:outerShdw>
          </a:effectLst>
        </p:spPr>
      </p:pic>
      <p:pic>
        <p:nvPicPr>
          <p:cNvPr id="13" name="Resim 1">
            <a:extLst>
              <a:ext uri="{FF2B5EF4-FFF2-40B4-BE49-F238E27FC236}">
                <a16:creationId xmlns:a16="http://schemas.microsoft.com/office/drawing/2014/main" id="{8BBF82B3-90E8-C3F1-A113-68163EBA9FDA}"/>
              </a:ext>
            </a:extLst>
          </p:cNvPr>
          <p:cNvPicPr>
            <a:picLocks noChangeAspect="1"/>
          </p:cNvPicPr>
          <p:nvPr/>
        </p:nvPicPr>
        <p:blipFill>
          <a:blip r:embed="rId5"/>
          <a:stretch>
            <a:fillRect/>
          </a:stretch>
        </p:blipFill>
        <p:spPr bwMode="auto">
          <a:xfrm>
            <a:off x="5651954" y="5872162"/>
            <a:ext cx="1992313" cy="523875"/>
          </a:xfrm>
          <a:prstGeom prst="rect">
            <a:avLst/>
          </a:prstGeom>
          <a:ln>
            <a:noFill/>
          </a:ln>
          <a:effectLst>
            <a:outerShdw blurRad="190500" algn="tl" rotWithShape="0">
              <a:srgbClr val="000000">
                <a:alpha val="70000"/>
              </a:srgbClr>
            </a:outerShdw>
          </a:effectLst>
        </p:spPr>
      </p:pic>
      <p:pic>
        <p:nvPicPr>
          <p:cNvPr id="17" name="Picture 17" descr="Vezirköprü Orman ürünleri ve Kağıt San. A.ş. Large Enterprise Partner ::  Up2Europe">
            <a:extLst>
              <a:ext uri="{FF2B5EF4-FFF2-40B4-BE49-F238E27FC236}">
                <a16:creationId xmlns:a16="http://schemas.microsoft.com/office/drawing/2014/main" id="{0B61B701-B264-27C0-B4E7-22DF3A8B54C2}"/>
              </a:ext>
            </a:extLst>
          </p:cNvPr>
          <p:cNvPicPr>
            <a:picLocks noChangeAspect="1" noChangeArrowheads="1"/>
          </p:cNvPicPr>
          <p:nvPr/>
        </p:nvPicPr>
        <p:blipFill>
          <a:blip r:embed="rId6"/>
          <a:stretch>
            <a:fillRect/>
          </a:stretch>
        </p:blipFill>
        <p:spPr bwMode="auto">
          <a:xfrm>
            <a:off x="9368976" y="5684100"/>
            <a:ext cx="1534091" cy="90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91838719"/>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3</a:t>
            </a:r>
          </a:p>
          <a:p>
            <a:endParaRPr lang="tr-TR"/>
          </a:p>
          <a:p>
            <a:r>
              <a:rPr lang="tr-TR"/>
              <a:t>Üniversite Sanayi İşbirliği Hizmetleri</a:t>
            </a:r>
          </a:p>
        </p:txBody>
      </p:sp>
      <p:sp>
        <p:nvSpPr>
          <p:cNvPr id="11" name="TextBox 14"/>
          <p:cNvSpPr txBox="1"/>
          <p:nvPr/>
        </p:nvSpPr>
        <p:spPr>
          <a:xfrm>
            <a:off x="2425049" y="193160"/>
            <a:ext cx="3958659" cy="276999"/>
          </a:xfrm>
          <a:prstGeom prst="rect">
            <a:avLst/>
          </a:prstGeom>
        </p:spPr>
        <p:txBody>
          <a:bodyPr wrap="square" lIns="0" tIns="0" rIns="0" bIns="0" rtlCol="0" anchor="t">
            <a:spAutoFit/>
          </a:bodyPr>
          <a:lstStyle/>
          <a:p>
            <a:pPr defTabSz="914400" eaLnBrk="1" hangingPunct="1">
              <a:spcBef>
                <a:spcPct val="0"/>
              </a:spcBef>
              <a:buFontTx/>
              <a:buNone/>
            </a:pPr>
            <a:r>
              <a:rPr lang="tr-TR" altLang="tr-TR" sz="1800" b="1">
                <a:solidFill>
                  <a:srgbClr val="173960"/>
                </a:solidFill>
                <a:latin typeface="Hurme Geometric Sans 1" panose="020b0200020000000000" pitchFamily="34" charset="-94"/>
              </a:rPr>
              <a:t>AKTİF ÇALIŞILAN BAZI FİRMALAR</a:t>
            </a:r>
          </a:p>
        </p:txBody>
      </p:sp>
      <p:cxnSp>
        <p:nvCxnSpPr>
          <p:cNvPr id="13" name="Düz Bağlayıcı 12"/>
          <p:cNvCxnSpPr/>
          <p:nvPr/>
        </p:nvCxnSpPr>
        <p:spPr>
          <a:xfrm>
            <a:off x="2425049" y="566151"/>
            <a:ext cx="3796289" cy="0"/>
          </a:xfrm>
          <a:prstGeom prst="line">
            <a:avLst/>
          </a:prstGeom>
          <a:ln w="12700">
            <a:solidFill>
              <a:srgbClr val="003B64"/>
            </a:solidFill>
          </a:ln>
        </p:spPr>
        <p:style>
          <a:lnRef idx="1">
            <a:schemeClr val="accent1"/>
          </a:lnRef>
          <a:fillRef idx="0">
            <a:schemeClr val="accent1"/>
          </a:fillRef>
          <a:effectRef idx="0">
            <a:schemeClr val="accent1"/>
          </a:effectRef>
          <a:fontRef idx="minor">
            <a:schemeClr val="tx1"/>
          </a:fontRef>
        </p:style>
      </p:cxnSp>
      <p:grpSp>
        <p:nvGrpSpPr>
          <p:cNvPr id="6" name="Grup 5">
            <a:extLst>
              <a:ext uri="{FF2B5EF4-FFF2-40B4-BE49-F238E27FC236}">
                <a16:creationId xmlns:a16="http://schemas.microsoft.com/office/drawing/2014/main" id="{7051D050-B31F-4021-61CA-48142B8C9682}"/>
              </a:ext>
            </a:extLst>
          </p:cNvPr>
          <p:cNvGrpSpPr/>
          <p:nvPr/>
        </p:nvGrpSpPr>
        <p:grpSpPr>
          <a:xfrm>
            <a:off x="2859952" y="865766"/>
            <a:ext cx="8945390" cy="5295760"/>
            <a:chOff x="2859952" y="865766"/>
            <a:chExt cx="8945390" cy="5295760"/>
          </a:xfrm>
        </p:grpSpPr>
        <p:pic>
          <p:nvPicPr>
            <p:cNvPr id="28" name="Picture 2" descr="İnovasyonda büyük ödül Turkcell'in | NTV">
              <a:extLst>
                <a:ext uri="{FF2B5EF4-FFF2-40B4-BE49-F238E27FC236}">
                  <a16:creationId xmlns:a16="http://schemas.microsoft.com/office/drawing/2014/main" id="{56996AFA-8D5D-4261-8F01-585FCE30E6D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859952" y="865766"/>
              <a:ext cx="1440000" cy="6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Resim 28">
              <a:extLst>
                <a:ext uri="{FF2B5EF4-FFF2-40B4-BE49-F238E27FC236}">
                  <a16:creationId xmlns:a16="http://schemas.microsoft.com/office/drawing/2014/main" id="{F5B21F0F-5458-424C-87B3-5FD56A1BFD1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859952" y="1891323"/>
              <a:ext cx="1440000" cy="71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Resim 8">
              <a:extLst>
                <a:ext uri="{FF2B5EF4-FFF2-40B4-BE49-F238E27FC236}">
                  <a16:creationId xmlns:a16="http://schemas.microsoft.com/office/drawing/2014/main" id="{DB658FC7-D2C2-41D0-A2DC-CB565130712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859952" y="3307783"/>
              <a:ext cx="1440000" cy="37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Resim 8">
              <a:extLst>
                <a:ext uri="{FF2B5EF4-FFF2-40B4-BE49-F238E27FC236}">
                  <a16:creationId xmlns:a16="http://schemas.microsoft.com/office/drawing/2014/main" id="{9755FB07-F2C6-46A5-B10B-BF6FE533D4D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859952" y="4387302"/>
              <a:ext cx="1440000" cy="418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6" descr="https://caglarambalaj.com/image/logo/logo.png">
              <a:extLst>
                <a:ext uri="{FF2B5EF4-FFF2-40B4-BE49-F238E27FC236}">
                  <a16:creationId xmlns:a16="http://schemas.microsoft.com/office/drawing/2014/main" id="{E1B99C0E-AAFF-4C4E-AC19-71C2095DB32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0365342" y="3213133"/>
              <a:ext cx="1440000" cy="56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Resim 18">
              <a:extLst>
                <a:ext uri="{FF2B5EF4-FFF2-40B4-BE49-F238E27FC236}">
                  <a16:creationId xmlns:a16="http://schemas.microsoft.com/office/drawing/2014/main" id="{B6B5EEC1-FDE7-4BE1-B786-DD939BB9507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435108" y="3960965"/>
              <a:ext cx="1440000" cy="95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Resim 3">
              <a:extLst>
                <a:ext uri="{FF2B5EF4-FFF2-40B4-BE49-F238E27FC236}">
                  <a16:creationId xmlns:a16="http://schemas.microsoft.com/office/drawing/2014/main" id="{57599A4C-3081-405D-A4F0-8A40C046FE42}"/>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0365342" y="4721526"/>
              <a:ext cx="144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Resim 10">
              <a:extLst>
                <a:ext uri="{FF2B5EF4-FFF2-40B4-BE49-F238E27FC236}">
                  <a16:creationId xmlns:a16="http://schemas.microsoft.com/office/drawing/2014/main" id="{FFEE2639-B4D5-4948-B613-11029A5B0321}"/>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418758" y="870382"/>
              <a:ext cx="1440002"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Resim 6">
              <a:extLst>
                <a:ext uri="{FF2B5EF4-FFF2-40B4-BE49-F238E27FC236}">
                  <a16:creationId xmlns:a16="http://schemas.microsoft.com/office/drawing/2014/main" id="{25232417-4B69-46ED-9996-20E339F16930}"/>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75940" y="4718866"/>
              <a:ext cx="1440000" cy="144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Resim 15">
              <a:extLst>
                <a:ext uri="{FF2B5EF4-FFF2-40B4-BE49-F238E27FC236}">
                  <a16:creationId xmlns:a16="http://schemas.microsoft.com/office/drawing/2014/main" id="{23737110-2A73-48B7-AA7A-ED02CA0854BE}"/>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2048" y="2789621"/>
              <a:ext cx="144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Resim 12">
              <a:extLst>
                <a:ext uri="{FF2B5EF4-FFF2-40B4-BE49-F238E27FC236}">
                  <a16:creationId xmlns:a16="http://schemas.microsoft.com/office/drawing/2014/main" id="{0029CDC7-BDDF-49EC-9EAB-76F83098BAD8}"/>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417443" y="5264013"/>
              <a:ext cx="1440000" cy="8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Resim 10">
              <a:extLst>
                <a:ext uri="{FF2B5EF4-FFF2-40B4-BE49-F238E27FC236}">
                  <a16:creationId xmlns:a16="http://schemas.microsoft.com/office/drawing/2014/main" id="{953A9BB0-4A3D-4876-A606-CEEF7B058605}"/>
                </a:ext>
              </a:extLst>
            </p:cNvPr>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876062" y="5355646"/>
              <a:ext cx="1440000" cy="80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Resim 19" descr="Logo ve Görseller | Teknorot"/>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0365342" y="1038161"/>
              <a:ext cx="1440000" cy="1095209"/>
            </a:xfrm>
            <a:prstGeom prst="rect">
              <a:avLst/>
            </a:prstGeom>
            <a:noFill/>
            <a:ln>
              <a:noFill/>
            </a:ln>
          </p:spPr>
        </p:pic>
        <p:pic>
          <p:nvPicPr>
            <p:cNvPr id="2" name="Picture 17" descr="Vezirköprü Orman ürünleri ve Kağıt San. A.ş. Large Enterprise Partner ::  Up2Europe">
              <a:extLst>
                <a:ext uri="{FF2B5EF4-FFF2-40B4-BE49-F238E27FC236}">
                  <a16:creationId xmlns:a16="http://schemas.microsoft.com/office/drawing/2014/main" id="{6DE809B8-7F46-0D04-F5A6-4FD7CC88ACE3}"/>
                </a:ext>
              </a:extLst>
            </p:cNvPr>
            <p:cNvPicPr>
              <a:picLocks noChangeAspect="1" noChangeArrowheads="1"/>
            </p:cNvPicPr>
            <p:nvPr/>
          </p:nvPicPr>
          <p:blipFill>
            <a:blip r:embed="rId15">
              <a:clrChange>
                <a:clrFrom>
                  <a:srgbClr val="FFFFFF"/>
                </a:clrFrom>
                <a:clrTo>
                  <a:srgbClr val="FFFFFF">
                    <a:alpha val="0"/>
                  </a:srgbClr>
                </a:clrTo>
              </a:clrChange>
            </a:blip>
            <a:stretch>
              <a:fillRect/>
            </a:stretch>
          </p:blipFill>
          <p:spPr bwMode="auto">
            <a:xfrm>
              <a:off x="5417443" y="2642798"/>
              <a:ext cx="1440000" cy="844800"/>
            </a:xfrm>
            <a:prstGeom prst="rect">
              <a:avLst/>
            </a:prstGeom>
          </p:spPr>
        </p:pic>
        <p:pic>
          <p:nvPicPr>
            <p:cNvPr id="3" name="Picture 22" descr="AKGÜN YAZILIM PAZARLAMA VE TİCARET LTD.ŞTİ. - Akıllı KOBİ">
              <a:extLst>
                <a:ext uri="{FF2B5EF4-FFF2-40B4-BE49-F238E27FC236}">
                  <a16:creationId xmlns:a16="http://schemas.microsoft.com/office/drawing/2014/main" id="{AE9FA4B5-AACB-B41B-B20D-644C70058BF0}"/>
                </a:ext>
              </a:extLst>
            </p:cNvPr>
            <p:cNvPicPr>
              <a:picLocks noChangeAspect="1" noChangeArrowheads="1"/>
            </p:cNvPicPr>
            <p:nvPr/>
          </p:nvPicPr>
          <p:blipFill>
            <a:blip r:embed="rId16">
              <a:clrChange>
                <a:clrFrom>
                  <a:srgbClr val="FFFFFF"/>
                </a:clrFrom>
                <a:clrTo>
                  <a:srgbClr val="FFFFFF">
                    <a:alpha val="0"/>
                  </a:srgbClr>
                </a:clrTo>
              </a:clrChange>
            </a:blip>
            <a:stretch>
              <a:fillRect/>
            </a:stretch>
          </p:blipFill>
          <p:spPr bwMode="auto">
            <a:xfrm>
              <a:off x="7892050" y="865766"/>
              <a:ext cx="1440002" cy="1440000"/>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1624822845"/>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Modül 3</a:t>
            </a:r>
          </a:p>
          <a:p>
            <a:endParaRPr lang="tr-TR"/>
          </a:p>
          <a:p>
            <a:r>
              <a:rPr lang="tr-TR"/>
              <a:t>Üniversite Sanayi İşbirliği Hizmetleri</a:t>
            </a:r>
          </a:p>
        </p:txBody>
      </p:sp>
      <p:sp>
        <p:nvSpPr>
          <p:cNvPr id="11" name="TextBox 14"/>
          <p:cNvSpPr txBox="1"/>
          <p:nvPr/>
        </p:nvSpPr>
        <p:spPr>
          <a:xfrm>
            <a:off x="2425049" y="193160"/>
            <a:ext cx="3958659" cy="276999"/>
          </a:xfrm>
          <a:prstGeom prst="rect">
            <a:avLst/>
          </a:prstGeom>
        </p:spPr>
        <p:txBody>
          <a:bodyPr wrap="square" lIns="0" tIns="0" rIns="0" bIns="0" rtlCol="0" anchor="t">
            <a:spAutoFit/>
          </a:bodyPr>
          <a:lstStyle/>
          <a:p>
            <a:pPr defTabSz="914400" eaLnBrk="1" hangingPunct="1">
              <a:spcBef>
                <a:spcPct val="0"/>
              </a:spcBef>
              <a:buFontTx/>
              <a:buNone/>
            </a:pPr>
            <a:r>
              <a:rPr lang="tr-TR" altLang="tr-TR" sz="1800" b="1">
                <a:solidFill>
                  <a:srgbClr val="173960"/>
                </a:solidFill>
                <a:latin typeface="Hurme Geometric Sans 1" panose="020b0200020000000000" pitchFamily="34" charset="-94"/>
              </a:rPr>
              <a:t>DIŞ PAYDAŞLAR</a:t>
            </a:r>
          </a:p>
        </p:txBody>
      </p:sp>
      <p:cxnSp>
        <p:nvCxnSpPr>
          <p:cNvPr id="13" name="Düz Bağlayıcı 12"/>
          <p:cNvCxnSpPr/>
          <p:nvPr/>
        </p:nvCxnSpPr>
        <p:spPr>
          <a:xfrm>
            <a:off x="2425049" y="566151"/>
            <a:ext cx="2804977" cy="0"/>
          </a:xfrm>
          <a:prstGeom prst="line">
            <a:avLst/>
          </a:prstGeom>
          <a:ln w="12700">
            <a:solidFill>
              <a:srgbClr val="003B64"/>
            </a:solidFill>
          </a:ln>
        </p:spPr>
        <p:style>
          <a:lnRef idx="1">
            <a:schemeClr val="accent1"/>
          </a:lnRef>
          <a:fillRef idx="0">
            <a:schemeClr val="accent1"/>
          </a:fillRef>
          <a:effectRef idx="0">
            <a:schemeClr val="accent1"/>
          </a:effectRef>
          <a:fontRef idx="minor">
            <a:schemeClr val="tx1"/>
          </a:fontRef>
        </p:style>
      </p:cxnSp>
      <p:grpSp>
        <p:nvGrpSpPr>
          <p:cNvPr id="3" name="Grup 2">
            <a:extLst>
              <a:ext uri="{FF2B5EF4-FFF2-40B4-BE49-F238E27FC236}">
                <a16:creationId xmlns:a16="http://schemas.microsoft.com/office/drawing/2014/main" id="{BF5F411F-A889-C0C3-FD7C-7F285E4A1CBB}"/>
              </a:ext>
            </a:extLst>
          </p:cNvPr>
          <p:cNvGrpSpPr/>
          <p:nvPr/>
        </p:nvGrpSpPr>
        <p:grpSpPr>
          <a:xfrm>
            <a:off x="3739706" y="852207"/>
            <a:ext cx="6693788" cy="5619442"/>
            <a:chOff x="2749106" y="756957"/>
            <a:chExt cx="6693788" cy="5619442"/>
          </a:xfrm>
        </p:grpSpPr>
        <p:pic>
          <p:nvPicPr>
            <p:cNvPr id="22" name="Picture 2" descr="doğu karadeniz kalkınma ajansı ile ilgili görsel sonucu">
              <a:extLst>
                <a:ext uri="{FF2B5EF4-FFF2-40B4-BE49-F238E27FC236}">
                  <a16:creationId xmlns:a16="http://schemas.microsoft.com/office/drawing/2014/main" id="{5F426818-4026-4372-B798-4C3AB665594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266350" y="1071728"/>
              <a:ext cx="1440000" cy="712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trabzon ticaret borsası logo ile ilgili görsel sonucu">
              <a:extLst>
                <a:ext uri="{FF2B5EF4-FFF2-40B4-BE49-F238E27FC236}">
                  <a16:creationId xmlns:a16="http://schemas.microsoft.com/office/drawing/2014/main" id="{0ED39644-BE0F-4CBA-AF5C-9AEFD420038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376000" y="2400864"/>
              <a:ext cx="1440000" cy="14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6" descr="trabzon ticaret borsası logo ile ilgili görsel sonucu">
              <a:extLst>
                <a:ext uri="{FF2B5EF4-FFF2-40B4-BE49-F238E27FC236}">
                  <a16:creationId xmlns:a16="http://schemas.microsoft.com/office/drawing/2014/main" id="{C31D1913-006F-414C-B2F7-7ED2B2FC4BC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376000" y="5038397"/>
              <a:ext cx="1440000" cy="13240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Resim 14" descr="küçük resim içeren bir resim&#10;&#10;Açıklama otomatik olarak oluşturuldu">
              <a:extLst>
                <a:ext uri="{FF2B5EF4-FFF2-40B4-BE49-F238E27FC236}">
                  <a16:creationId xmlns:a16="http://schemas.microsoft.com/office/drawing/2014/main" id="{858FB86E-934E-49B8-AA6A-83EF2396A93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907644" y="2587185"/>
              <a:ext cx="1440000" cy="1080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Resim 15">
              <a:extLst>
                <a:ext uri="{FF2B5EF4-FFF2-40B4-BE49-F238E27FC236}">
                  <a16:creationId xmlns:a16="http://schemas.microsoft.com/office/drawing/2014/main" id="{024E8B7D-7EF2-4DC6-AFB8-F445F36090F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002894" y="4882550"/>
              <a:ext cx="1440000" cy="149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Resim 16">
              <a:extLst>
                <a:ext uri="{FF2B5EF4-FFF2-40B4-BE49-F238E27FC236}">
                  <a16:creationId xmlns:a16="http://schemas.microsoft.com/office/drawing/2014/main" id="{58730A9E-9D27-4E6C-A295-F72A4827A411}"/>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r="5293"/>
            <a:stretch>
              <a:fillRect/>
            </a:stretch>
          </p:blipFill>
          <p:spPr bwMode="auto">
            <a:xfrm>
              <a:off x="7907644" y="1026657"/>
              <a:ext cx="1440000" cy="793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 descr="trabzon arsin osb ile ilgili görsel sonucu">
              <a:extLst>
                <a:ext uri="{FF2B5EF4-FFF2-40B4-BE49-F238E27FC236}">
                  <a16:creationId xmlns:a16="http://schemas.microsoft.com/office/drawing/2014/main" id="{7F5EEE64-9C20-48BC-8920-6FF5A108AEB4}"/>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749106" y="2417850"/>
              <a:ext cx="1440000" cy="141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2" descr="beşikdüzü organize sanayi logo ile ilgili görsel sonucu">
              <a:extLst>
                <a:ext uri="{FF2B5EF4-FFF2-40B4-BE49-F238E27FC236}">
                  <a16:creationId xmlns:a16="http://schemas.microsoft.com/office/drawing/2014/main" id="{F34FEFCC-8E83-46F5-9ECC-56165A2C40D9}"/>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24078"/>
            <a:stretch>
              <a:fillRect/>
            </a:stretch>
          </p:blipFill>
          <p:spPr bwMode="auto">
            <a:xfrm>
              <a:off x="2749106" y="4517935"/>
              <a:ext cx="1440000" cy="79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Resim 19">
              <a:extLst>
                <a:ext uri="{FF2B5EF4-FFF2-40B4-BE49-F238E27FC236}">
                  <a16:creationId xmlns:a16="http://schemas.microsoft.com/office/drawing/2014/main" id="{F4EC726F-BF32-48C2-B432-E674639A27A3}"/>
                </a:ext>
              </a:extLst>
            </p:cNvPr>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2" b="8269"/>
            <a:stretch>
              <a:fillRect/>
            </a:stretch>
          </p:blipFill>
          <p:spPr bwMode="auto">
            <a:xfrm>
              <a:off x="2749106" y="5991221"/>
              <a:ext cx="1440000" cy="37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a:extLst>
                <a:ext uri="{FF2B5EF4-FFF2-40B4-BE49-F238E27FC236}">
                  <a16:creationId xmlns:a16="http://schemas.microsoft.com/office/drawing/2014/main" id="{CABB8CE5-1CD6-775A-2F59-013B990ECFEA}"/>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9106" y="756957"/>
              <a:ext cx="1440000" cy="1440000"/>
            </a:xfrm>
            <a:prstGeom prst="rect">
              <a:avLst/>
            </a:prstGeom>
          </p:spPr>
        </p:pic>
      </p:grpSp>
    </p:spTree>
    <p:extLst>
      <p:ext uri="{BB962C8B-B14F-4D97-AF65-F5344CB8AC3E}">
        <p14:creationId xmlns:p14="http://schemas.microsoft.com/office/powerpoint/2010/main" val="2803606574"/>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Metin Yer Tutucusu 2">
            <a:extLst>
              <a:ext uri="{FF2B5EF4-FFF2-40B4-BE49-F238E27FC236}">
                <a16:creationId xmlns:a16="http://schemas.microsoft.com/office/drawing/2014/main" id="{39CADC82-E73A-CD09-E281-3D41F5482A3A}"/>
              </a:ext>
            </a:extLst>
          </p:cNvPr>
          <p:cNvSpPr>
            <a:spLocks noGrp="1"/>
          </p:cNvSpPr>
          <p:nvPr>
            <p:ph type="body" sz="quarter" idx="13"/>
          </p:nvPr>
        </p:nvSpPr>
        <p:spPr/>
        <p:txBody>
          <a:bodyPr/>
          <a:lstStyle/>
          <a:p>
            <a:r>
              <a:rPr lang="tr-TR"/>
              <a:t>Modül 3</a:t>
            </a:r>
          </a:p>
          <a:p>
            <a:endParaRPr lang="tr-TR"/>
          </a:p>
          <a:p>
            <a:r>
              <a:rPr lang="tr-TR"/>
              <a:t>Üniversite Sanayi İşbirliği Hizmetleri</a:t>
            </a:r>
          </a:p>
        </p:txBody>
      </p:sp>
      <p:graphicFrame>
        <p:nvGraphicFramePr>
          <p:cNvPr id="5" name="İçerik Yer Tutucusu 4">
            <a:extLst>
              <a:ext uri="{FF2B5EF4-FFF2-40B4-BE49-F238E27FC236}">
                <a16:creationId xmlns:a16="http://schemas.microsoft.com/office/drawing/2014/main" id="{20A50356-B694-12C9-43D7-5A9C4AF39321}"/>
              </a:ext>
            </a:extLst>
          </p:cNvPr>
          <p:cNvGraphicFramePr>
            <a:graphicFrameLocks noGrp="1"/>
          </p:cNvGraphicFramePr>
          <p:nvPr>
            <p:ph idx="1"/>
            <p:extLst>
              <p:ext uri="{D42A27DB-BD31-4B8C-83A1-F6EECF244321}">
                <p14:modId xmlns:p14="http://schemas.microsoft.com/office/powerpoint/2010/main" val="3132342003"/>
              </p:ext>
            </p:extLst>
          </p:nvPr>
        </p:nvGraphicFramePr>
        <p:xfrm>
          <a:off x="2519363" y="507999"/>
          <a:ext cx="8834435" cy="5679291"/>
        </p:xfrm>
        <a:graphic>
          <a:graphicData uri="http://schemas.openxmlformats.org/drawingml/2006/table">
            <a:tbl>
              <a:tblPr>
                <a:tableStyleId>{5C22544A-7EE6-4342-B048-85BDC9FD1C3A}</a:tableStyleId>
              </a:tblPr>
              <a:tblGrid>
                <a:gridCol w="3195637">
                  <a:extLst>
                    <a:ext uri="{9D8B030D-6E8A-4147-A177-3AD203B41FA5}">
                      <a16:colId xmlns:a16="http://schemas.microsoft.com/office/drawing/2014/main" val="411724212"/>
                    </a:ext>
                  </a:extLst>
                </a:gridCol>
                <a:gridCol w="314325">
                  <a:extLst>
                    <a:ext uri="{9D8B030D-6E8A-4147-A177-3AD203B41FA5}">
                      <a16:colId xmlns:a16="http://schemas.microsoft.com/office/drawing/2014/main" val="3860453630"/>
                    </a:ext>
                  </a:extLst>
                </a:gridCol>
                <a:gridCol w="1790699">
                  <a:extLst>
                    <a:ext uri="{9D8B030D-6E8A-4147-A177-3AD203B41FA5}">
                      <a16:colId xmlns:a16="http://schemas.microsoft.com/office/drawing/2014/main" val="1409858684"/>
                    </a:ext>
                  </a:extLst>
                </a:gridCol>
                <a:gridCol w="1766887">
                  <a:extLst>
                    <a:ext uri="{9D8B030D-6E8A-4147-A177-3AD203B41FA5}">
                      <a16:colId xmlns:a16="http://schemas.microsoft.com/office/drawing/2014/main" val="299316023"/>
                    </a:ext>
                  </a:extLst>
                </a:gridCol>
                <a:gridCol w="1766887">
                  <a:extLst>
                    <a:ext uri="{9D8B030D-6E8A-4147-A177-3AD203B41FA5}">
                      <a16:colId xmlns:a16="http://schemas.microsoft.com/office/drawing/2014/main" val="3904599526"/>
                    </a:ext>
                  </a:extLst>
                </a:gridCol>
              </a:tblGrid>
              <a:tr h="639291">
                <a:tc>
                  <a:txBody>
                    <a:bodyPr vert="horz" wrap="square"/>
                    <a:lstStyle/>
                    <a:p>
                      <a:endParaRPr lang="tr-TR" sz="1200">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endParaRPr lang="tr-TR">
                        <a:solidFill>
                          <a:srgbClr val="003B6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sz="1800" b="1">
                          <a:solidFill>
                            <a:srgbClr val="003B64"/>
                          </a:solidFill>
                          <a:latin typeface="Hurme Geometric Sans 1" panose="020b0200020000000000" pitchFamily="34" charset="-94"/>
                        </a:rPr>
                        <a:t>2018-2022</a:t>
                      </a:r>
                      <a:endParaRPr lang="tr-T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Ortalama</a:t>
                      </a:r>
                    </a:p>
                    <a:p>
                      <a:pPr algn="ctr"/>
                      <a:r>
                        <a:rPr lang="tr-TR" sz="1100" b="0">
                          <a:solidFill>
                            <a:srgbClr val="003B64"/>
                          </a:solidFill>
                          <a:latin typeface="Hurme Geometric Sans 1" panose="020b0200020000000000" pitchFamily="34" charset="-94"/>
                        </a:rPr>
                        <a:t>(5 Yıl)</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2023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5702308"/>
                  </a:ext>
                </a:extLst>
              </a:tr>
              <a:tr h="72000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sv-SE" sz="1200" b="1" u="none" strike="noStrike" kern="1200">
                          <a:solidFill>
                            <a:srgbClr val="003B64"/>
                          </a:solidFill>
                          <a:effectLst/>
                          <a:latin typeface="Hurme Geometric Sans 1" panose="020b0200020000000000" pitchFamily="34" charset="-94"/>
                          <a:ea typeface="+mn-ea"/>
                          <a:cs typeface="+mn-cs"/>
                        </a:rPr>
                        <a:t>Üniversite Sanayi İşbirliğinde Yapılmış Kamu Destekli Ar-Ge Proje Sayısı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r>
                        <a:rPr lang="tr-TR">
                          <a:solidFill>
                            <a:srgbClr val="003B64"/>
                          </a:solidFill>
                          <a:sym typeface="Wingdings 2" panose="05020102010507070707" pitchFamily="18" charset="2"/>
                        </a:rPr>
                        <a:t></a:t>
                      </a:r>
                      <a:endParaRPr lang="tr-TR">
                        <a:solidFill>
                          <a:srgbClr val="003B6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81</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16</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38</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568424"/>
                  </a:ext>
                </a:extLst>
              </a:tr>
              <a:tr h="720000">
                <a:tc>
                  <a:txBody>
                    <a:bodyPr vert="horz" wrap="square"/>
                    <a:lstStyle/>
                    <a:p>
                      <a:pPr marL="0" marR="0" lvl="0" indent="0" defTabSz="914400" rtl="0" eaLnBrk="1" fontAlgn="ctr" latinLnBrk="0" hangingPunct="1">
                        <a:lnSpc>
                          <a:spcPct val="100000"/>
                        </a:lnSpc>
                        <a:spcBef>
                          <a:spcPct val="0"/>
                        </a:spcBef>
                        <a:spcAft>
                          <a:spcPct val="0"/>
                        </a:spcAft>
                        <a:buClrTx/>
                        <a:buSzTx/>
                        <a:buFontTx/>
                        <a:buNone/>
                        <a:defRPr/>
                      </a:pPr>
                      <a:r>
                        <a:rPr lang="tr-TR" sz="1200" b="1" kern="1200">
                          <a:solidFill>
                            <a:srgbClr val="003B64"/>
                          </a:solidFill>
                          <a:effectLst/>
                          <a:latin typeface="Hurme Geometric Sans 1" panose="020b0200020000000000" pitchFamily="34" charset="-94"/>
                        </a:rPr>
                        <a:t>Üniversite Sanayi İşbirliğinde Yapılmış Kamu Destekli Ar-Ge Proje Bütçesi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33.903.511,00₺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tr-TR" sz="1800" b="1">
                          <a:solidFill>
                            <a:srgbClr val="003B64"/>
                          </a:solidFill>
                          <a:latin typeface="Hurme Geometric Sans 1" panose="020b0200020000000000" pitchFamily="34" charset="-94"/>
                        </a:rPr>
                        <a:t>6.780.702,00₺</a:t>
                      </a:r>
                      <a:endParaRPr lang="en-US" sz="1800" b="1">
                        <a:solidFill>
                          <a:srgbClr val="003B64"/>
                        </a:solidFill>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11.840.967,00₺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5339416"/>
                  </a:ext>
                </a:extLst>
              </a:tr>
              <a:tr h="720000">
                <a:tc>
                  <a:txBody>
                    <a:bodyPr vert="horz" wrap="square"/>
                    <a:lstStyle/>
                    <a:p>
                      <a:pPr marL="0" marR="0" lvl="0" indent="0" defTabSz="914400" rtl="0" eaLnBrk="1" fontAlgn="ctr" latinLnBrk="0" hangingPunct="1">
                        <a:lnSpc>
                          <a:spcPct val="100000"/>
                        </a:lnSpc>
                        <a:spcBef>
                          <a:spcPct val="0"/>
                        </a:spcBef>
                        <a:spcAft>
                          <a:spcPct val="0"/>
                        </a:spcAft>
                        <a:buClrTx/>
                        <a:buSzTx/>
                        <a:buFontTx/>
                        <a:buNone/>
                        <a:defRPr/>
                      </a:pPr>
                      <a:r>
                        <a:rPr lang="tr-TR" sz="1200" b="1" kern="1200">
                          <a:solidFill>
                            <a:srgbClr val="003B64"/>
                          </a:solidFill>
                          <a:effectLst/>
                          <a:latin typeface="Hurme Geometric Sans 1" panose="020b0200020000000000" pitchFamily="34" charset="-94"/>
                        </a:rPr>
                        <a:t>Tamamen Sanayi Tarafından Finanse Edilen Ar-Ge Proje Sayısı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73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35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7645510"/>
                  </a:ext>
                </a:extLst>
              </a:tr>
              <a:tr h="720000">
                <a:tc>
                  <a:txBody>
                    <a:bodyPr vert="horz" wrap="square"/>
                    <a:lstStyle/>
                    <a:p>
                      <a:pPr marL="0" marR="0" lvl="0" indent="0" defTabSz="914400" rtl="0" eaLnBrk="1" fontAlgn="ctr" latinLnBrk="0" hangingPunct="1">
                        <a:lnSpc>
                          <a:spcPct val="100000"/>
                        </a:lnSpc>
                        <a:spcBef>
                          <a:spcPct val="0"/>
                        </a:spcBef>
                        <a:spcAft>
                          <a:spcPct val="0"/>
                        </a:spcAft>
                        <a:buClrTx/>
                        <a:buSzTx/>
                        <a:buFontTx/>
                        <a:buNone/>
                        <a:defRPr/>
                      </a:pPr>
                      <a:r>
                        <a:rPr lang="tr-TR" sz="1200" b="1" kern="1200">
                          <a:solidFill>
                            <a:srgbClr val="003B64"/>
                          </a:solidFill>
                          <a:effectLst/>
                          <a:latin typeface="Hurme Geometric Sans 1" panose="020b0200020000000000" pitchFamily="34" charset="-94"/>
                        </a:rPr>
                        <a:t>Tamamen Sanayi Tarafından Finanse Edilen Ar-Ge Proje Bütçesi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sz="1800" b="1">
                          <a:solidFill>
                            <a:srgbClr val="003B64"/>
                          </a:solidFill>
                          <a:latin typeface="Hurme Geometric Sans 1" panose="020b0200020000000000" pitchFamily="34" charset="-94"/>
                        </a:rPr>
                        <a:t>13.100.602,00₺</a:t>
                      </a:r>
                      <a:endParaRPr lang="tr-TR" b="1">
                        <a:solidFill>
                          <a:srgbClr val="003B64"/>
                        </a:solidFill>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tr-TR" sz="1800" b="1">
                          <a:solidFill>
                            <a:srgbClr val="003B64"/>
                          </a:solidFill>
                          <a:latin typeface="Hurme Geometric Sans 1" panose="020b0200020000000000" pitchFamily="34" charset="-94"/>
                        </a:rPr>
                        <a:t>2.620.120,00 ₺</a:t>
                      </a:r>
                      <a:endParaRPr lang="en-US" sz="1800" b="1">
                        <a:solidFill>
                          <a:srgbClr val="003B64"/>
                        </a:solidFill>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sz="1800" b="1">
                          <a:solidFill>
                            <a:srgbClr val="003B64"/>
                          </a:solidFill>
                          <a:latin typeface="Hurme Geometric Sans 1" panose="020b0200020000000000" pitchFamily="34" charset="-94"/>
                        </a:rPr>
                        <a:t>10.519.194,00</a:t>
                      </a:r>
                      <a:r>
                        <a:rPr lang="tr-TR" b="1">
                          <a:solidFill>
                            <a:srgbClr val="003B64"/>
                          </a:solidFill>
                          <a:latin typeface="Hurme Geometric Sans 1" panose="020b0200020000000000" pitchFamily="34" charset="-94"/>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8863795"/>
                  </a:ext>
                </a:extLst>
              </a:tr>
              <a:tr h="720000">
                <a:tc>
                  <a:txBody>
                    <a:bodyPr vert="horz" wrap="square"/>
                    <a:lstStyle/>
                    <a:p>
                      <a:pPr marL="0" marR="0" lvl="0" indent="0" defTabSz="914400" rtl="0" eaLnBrk="1" fontAlgn="ctr" latinLnBrk="0" hangingPunct="1">
                        <a:lnSpc>
                          <a:spcPct val="100000"/>
                        </a:lnSpc>
                        <a:spcBef>
                          <a:spcPct val="0"/>
                        </a:spcBef>
                        <a:spcAft>
                          <a:spcPct val="0"/>
                        </a:spcAft>
                        <a:buClrTx/>
                        <a:buSzTx/>
                        <a:buFontTx/>
                        <a:buNone/>
                        <a:defRPr/>
                      </a:pPr>
                      <a:r>
                        <a:rPr lang="tr-TR" sz="1200" b="1" kern="1200">
                          <a:solidFill>
                            <a:srgbClr val="003B64"/>
                          </a:solidFill>
                          <a:effectLst/>
                          <a:latin typeface="Hurme Geometric Sans 1" panose="020b0200020000000000" pitchFamily="34" charset="-94"/>
                        </a:rPr>
                        <a:t>İlk Kez Temas Kurulan Firma Sayısı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282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8111417"/>
                  </a:ext>
                </a:extLst>
              </a:tr>
              <a:tr h="720000">
                <a:tc>
                  <a:txBody>
                    <a:bodyPr vert="horz" wrap="square"/>
                    <a:lstStyle/>
                    <a:p>
                      <a:pPr marL="0" marR="0" lvl="0" indent="0" defTabSz="914400" rtl="0" eaLnBrk="1" fontAlgn="ctr" latinLnBrk="0" hangingPunct="1">
                        <a:lnSpc>
                          <a:spcPct val="100000"/>
                        </a:lnSpc>
                        <a:spcBef>
                          <a:spcPct val="0"/>
                        </a:spcBef>
                        <a:spcAft>
                          <a:spcPct val="0"/>
                        </a:spcAft>
                        <a:buClrTx/>
                        <a:buSzTx/>
                        <a:buFontTx/>
                        <a:buNone/>
                        <a:defRPr/>
                      </a:pPr>
                      <a:r>
                        <a:rPr lang="tr-TR" sz="1200" b="1" kern="1200">
                          <a:solidFill>
                            <a:srgbClr val="003B64"/>
                          </a:solidFill>
                          <a:effectLst/>
                          <a:latin typeface="Hurme Geometric Sans 1" panose="020b0200020000000000" pitchFamily="34" charset="-94"/>
                        </a:rPr>
                        <a:t>Ar-Ge/Tasarım/Test Merkezi Kurulumu</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6650132"/>
                  </a:ext>
                </a:extLst>
              </a:tr>
              <a:tr h="720000">
                <a:tc>
                  <a:txBody>
                    <a:bodyPr vert="horz" wrap="square"/>
                    <a:lstStyle/>
                    <a:p>
                      <a:pPr defTabSz="914400" fontAlgn="ctr">
                        <a:defRPr/>
                      </a:pPr>
                      <a:r>
                        <a:rPr lang="tr-TR" sz="1200" b="1" err="1">
                          <a:solidFill>
                            <a:srgbClr val="003B64"/>
                          </a:solidFill>
                          <a:latin typeface="Hurme Geometric Sans 1" panose="020b0200020000000000" pitchFamily="34" charset="-94"/>
                        </a:rPr>
                        <a:t>TGB’de Faal Firmaların Yükseköğretim Kurumları / Araştırma Kurumları ile işbirliğinde Gerçekleştirdiği Proje Sayısı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8740167"/>
                  </a:ext>
                </a:extLst>
              </a:tr>
            </a:tbl>
          </a:graphicData>
        </a:graphic>
      </p:graphicFrame>
    </p:spTree>
    <p:extLst>
      <p:ext uri="{BB962C8B-B14F-4D97-AF65-F5344CB8AC3E}">
        <p14:creationId xmlns:p14="http://schemas.microsoft.com/office/powerpoint/2010/main" val="449771529"/>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İçerik Yer Tutucusu 1">
            <a:extLst>
              <a:ext uri="{FF2B5EF4-FFF2-40B4-BE49-F238E27FC236}">
                <a16:creationId xmlns:a16="http://schemas.microsoft.com/office/drawing/2014/main" id="{94DCBF41-BB2E-FBE5-4742-5791D9868C30}"/>
              </a:ext>
            </a:extLst>
          </p:cNvPr>
          <p:cNvSpPr>
            <a:spLocks noGrp="1"/>
          </p:cNvSpPr>
          <p:nvPr>
            <p:ph idx="1"/>
          </p:nvPr>
        </p:nvSpPr>
        <p:spPr/>
        <p:txBody>
          <a:bodyPr/>
          <a:lstStyle/>
          <a:p>
            <a:endParaRPr lang="tr-TR"/>
          </a:p>
        </p:txBody>
      </p:sp>
      <p:sp>
        <p:nvSpPr>
          <p:cNvPr id="5" name="Metin Yer Tutucusu 4">
            <a:extLst>
              <a:ext uri="{FF2B5EF4-FFF2-40B4-BE49-F238E27FC236}">
                <a16:creationId xmlns:a16="http://schemas.microsoft.com/office/drawing/2014/main" id="{352547E1-1609-20B3-9399-D2C6940E25F9}"/>
              </a:ext>
            </a:extLst>
          </p:cNvPr>
          <p:cNvSpPr>
            <a:spLocks noGrp="1"/>
          </p:cNvSpPr>
          <p:nvPr>
            <p:ph type="body" sz="quarter" idx="13"/>
          </p:nvPr>
        </p:nvSpPr>
        <p:spPr/>
        <p:txBody>
          <a:bodyPr/>
          <a:lstStyle/>
          <a:p>
            <a:r>
              <a:rPr lang="tr-TR"/>
              <a:t>Modül 3</a:t>
            </a:r>
          </a:p>
          <a:p>
            <a:endParaRPr lang="tr-TR"/>
          </a:p>
          <a:p>
            <a:r>
              <a:rPr lang="tr-TR"/>
              <a:t>Fakülte Bazlı</a:t>
            </a:r>
          </a:p>
          <a:p>
            <a:r>
              <a:rPr lang="tr-TR"/>
              <a:t>Veriler</a:t>
            </a:r>
          </a:p>
          <a:p>
            <a:endParaRPr lang="tr-TR"/>
          </a:p>
          <a:p>
            <a:r>
              <a:rPr lang="tr-TR"/>
              <a:t>2023</a:t>
            </a:r>
          </a:p>
        </p:txBody>
      </p:sp>
      <p:graphicFrame>
        <p:nvGraphicFramePr>
          <p:cNvPr id="7" name="İçerik Yer Tutucusu 3">
            <a:extLst>
              <a:ext uri="{FF2B5EF4-FFF2-40B4-BE49-F238E27FC236}">
                <a16:creationId xmlns:a16="http://schemas.microsoft.com/office/drawing/2014/main" id="{A8B290C0-5041-ADBE-CA61-38F10FEC7A2F}"/>
              </a:ext>
            </a:extLst>
          </p:cNvPr>
          <p:cNvGraphicFramePr/>
          <p:nvPr>
            <p:extLst>
              <p:ext uri="{D42A27DB-BD31-4B8C-83A1-F6EECF244321}">
                <p14:modId xmlns:p14="http://schemas.microsoft.com/office/powerpoint/2010/main" val="3454377977"/>
              </p:ext>
            </p:extLst>
          </p:nvPr>
        </p:nvGraphicFramePr>
        <p:xfrm>
          <a:off x="2165230" y="0"/>
          <a:ext cx="10026774" cy="6858002"/>
        </p:xfrm>
        <a:graphic>
          <a:graphicData uri="http://schemas.openxmlformats.org/drawingml/2006/table">
            <a:tbl>
              <a:tblPr firstRow="1" firstCol="1" bandRow="1">
                <a:tableStyleId>{5C22544A-7EE6-4342-B048-85BDC9FD1C3A}</a:tableStyleId>
              </a:tblPr>
              <a:tblGrid>
                <a:gridCol w="2046744">
                  <a:extLst>
                    <a:ext uri="{9D8B030D-6E8A-4147-A177-3AD203B41FA5}">
                      <a16:colId xmlns:a16="http://schemas.microsoft.com/office/drawing/2014/main" val="3894278509"/>
                    </a:ext>
                  </a:extLst>
                </a:gridCol>
                <a:gridCol w="532002">
                  <a:extLst>
                    <a:ext uri="{9D8B030D-6E8A-4147-A177-3AD203B41FA5}">
                      <a16:colId xmlns:a16="http://schemas.microsoft.com/office/drawing/2014/main" val="1036394563"/>
                    </a:ext>
                  </a:extLst>
                </a:gridCol>
                <a:gridCol w="532002">
                  <a:extLst>
                    <a:ext uri="{9D8B030D-6E8A-4147-A177-3AD203B41FA5}">
                      <a16:colId xmlns:a16="http://schemas.microsoft.com/office/drawing/2014/main" val="730770590"/>
                    </a:ext>
                  </a:extLst>
                </a:gridCol>
                <a:gridCol w="532002">
                  <a:extLst>
                    <a:ext uri="{9D8B030D-6E8A-4147-A177-3AD203B41FA5}">
                      <a16:colId xmlns:a16="http://schemas.microsoft.com/office/drawing/2014/main" val="1154596790"/>
                    </a:ext>
                  </a:extLst>
                </a:gridCol>
                <a:gridCol w="532002">
                  <a:extLst>
                    <a:ext uri="{9D8B030D-6E8A-4147-A177-3AD203B41FA5}">
                      <a16:colId xmlns:a16="http://schemas.microsoft.com/office/drawing/2014/main" val="1246487340"/>
                    </a:ext>
                  </a:extLst>
                </a:gridCol>
                <a:gridCol w="532002">
                  <a:extLst>
                    <a:ext uri="{9D8B030D-6E8A-4147-A177-3AD203B41FA5}">
                      <a16:colId xmlns:a16="http://schemas.microsoft.com/office/drawing/2014/main" val="2585201434"/>
                    </a:ext>
                  </a:extLst>
                </a:gridCol>
                <a:gridCol w="532002">
                  <a:extLst>
                    <a:ext uri="{9D8B030D-6E8A-4147-A177-3AD203B41FA5}">
                      <a16:colId xmlns:a16="http://schemas.microsoft.com/office/drawing/2014/main" val="2367783473"/>
                    </a:ext>
                  </a:extLst>
                </a:gridCol>
                <a:gridCol w="532002">
                  <a:extLst>
                    <a:ext uri="{9D8B030D-6E8A-4147-A177-3AD203B41FA5}">
                      <a16:colId xmlns:a16="http://schemas.microsoft.com/office/drawing/2014/main" val="37841001"/>
                    </a:ext>
                  </a:extLst>
                </a:gridCol>
                <a:gridCol w="532002">
                  <a:extLst>
                    <a:ext uri="{9D8B030D-6E8A-4147-A177-3AD203B41FA5}">
                      <a16:colId xmlns:a16="http://schemas.microsoft.com/office/drawing/2014/main" val="3356868373"/>
                    </a:ext>
                  </a:extLst>
                </a:gridCol>
                <a:gridCol w="532002">
                  <a:extLst>
                    <a:ext uri="{9D8B030D-6E8A-4147-A177-3AD203B41FA5}">
                      <a16:colId xmlns:a16="http://schemas.microsoft.com/office/drawing/2014/main" val="2892729858"/>
                    </a:ext>
                  </a:extLst>
                </a:gridCol>
                <a:gridCol w="532002">
                  <a:extLst>
                    <a:ext uri="{9D8B030D-6E8A-4147-A177-3AD203B41FA5}">
                      <a16:colId xmlns:a16="http://schemas.microsoft.com/office/drawing/2014/main" val="3136448688"/>
                    </a:ext>
                  </a:extLst>
                </a:gridCol>
                <a:gridCol w="532002">
                  <a:extLst>
                    <a:ext uri="{9D8B030D-6E8A-4147-A177-3AD203B41FA5}">
                      <a16:colId xmlns:a16="http://schemas.microsoft.com/office/drawing/2014/main" val="1266075754"/>
                    </a:ext>
                  </a:extLst>
                </a:gridCol>
                <a:gridCol w="532002">
                  <a:extLst>
                    <a:ext uri="{9D8B030D-6E8A-4147-A177-3AD203B41FA5}">
                      <a16:colId xmlns:a16="http://schemas.microsoft.com/office/drawing/2014/main" val="2371796979"/>
                    </a:ext>
                  </a:extLst>
                </a:gridCol>
                <a:gridCol w="532002">
                  <a:extLst>
                    <a:ext uri="{9D8B030D-6E8A-4147-A177-3AD203B41FA5}">
                      <a16:colId xmlns:a16="http://schemas.microsoft.com/office/drawing/2014/main" val="432989791"/>
                    </a:ext>
                  </a:extLst>
                </a:gridCol>
                <a:gridCol w="532002">
                  <a:extLst>
                    <a:ext uri="{9D8B030D-6E8A-4147-A177-3AD203B41FA5}">
                      <a16:colId xmlns:a16="http://schemas.microsoft.com/office/drawing/2014/main" val="3691155557"/>
                    </a:ext>
                  </a:extLst>
                </a:gridCol>
                <a:gridCol w="532002">
                  <a:extLst>
                    <a:ext uri="{9D8B030D-6E8A-4147-A177-3AD203B41FA5}">
                      <a16:colId xmlns:a16="http://schemas.microsoft.com/office/drawing/2014/main" val="3252403182"/>
                    </a:ext>
                  </a:extLst>
                </a:gridCol>
              </a:tblGrid>
              <a:tr h="3072292">
                <a:tc>
                  <a:txBody>
                    <a:bodyPr vert="horz" wrap="square"/>
                    <a:lstStyle/>
                    <a:p>
                      <a:pPr algn="ctr" rtl="0" fontAlgn="ctr"/>
                      <a:r>
                        <a:rPr lang="tr-TR" sz="1200" u="none" strike="noStrike">
                          <a:effectLst/>
                          <a:latin typeface="Hurme Geometric Sans 1" panose="020b0200020000000000" pitchFamily="34" charset="-94"/>
                        </a:rPr>
                        <a:t>Fakülte Adı</a:t>
                      </a:r>
                      <a:endParaRPr lang="tr-TR" sz="1200" b="1" i="0" u="none" strike="noStrike">
                        <a:solidFill>
                          <a:srgbClr val="F2F2F2"/>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Diş Hekimliği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Eczacılık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Edebiyat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Fen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150" u="none" strike="noStrike">
                          <a:effectLst/>
                          <a:latin typeface="Hurme Geometric Sans 1" panose="020b0200020000000000" pitchFamily="34" charset="-94"/>
                        </a:rPr>
                        <a:t> İktisadi ve İdari Bilimler Fakültesi</a:t>
                      </a:r>
                      <a:endParaRPr lang="tr-TR" sz="115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Mimarlık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Mühendislik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Of Teknoloji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Orman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Sağlık Bilimleri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150" u="none" strike="noStrike">
                          <a:effectLst/>
                          <a:latin typeface="Hurme Geometric Sans 1" panose="020b0200020000000000" pitchFamily="34" charset="-94"/>
                        </a:rPr>
                        <a:t> Sürmene Deniz Bilimleri Fakültesi</a:t>
                      </a:r>
                      <a:endParaRPr lang="tr-TR" sz="115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Tıp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b="1" i="0" u="none" strike="noStrike">
                          <a:solidFill>
                            <a:schemeClr val="bg1"/>
                          </a:solidFill>
                          <a:effectLst/>
                          <a:latin typeface="Hurme Geometric Sans 1" panose="020b0200020000000000" pitchFamily="34" charset="-94"/>
                        </a:rPr>
                        <a:t> Meslek Yüksek Okulları</a:t>
                      </a: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b="1" i="0" u="none" strike="noStrike">
                          <a:solidFill>
                            <a:schemeClr val="bg1"/>
                          </a:solidFill>
                          <a:effectLst/>
                          <a:latin typeface="Hurme Geometric Sans 1" panose="020b0200020000000000" pitchFamily="34" charset="-94"/>
                        </a:rPr>
                        <a:t> Enstitüler</a:t>
                      </a: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b="1" i="0" u="none" strike="noStrike">
                          <a:solidFill>
                            <a:srgbClr val="000000"/>
                          </a:solidFill>
                          <a:effectLst/>
                          <a:latin typeface="Hurme Geometric Sans 1" panose="020b0200020000000000" pitchFamily="34" charset="-94"/>
                        </a:rPr>
                        <a:t> </a:t>
                      </a:r>
                      <a:r>
                        <a:rPr lang="tr-TR" sz="1200" b="1" i="0" u="none" strike="noStrike">
                          <a:solidFill>
                            <a:schemeClr val="bg1"/>
                          </a:solidFill>
                          <a:effectLst/>
                          <a:latin typeface="Hurme Geometric Sans 1" panose="020b0200020000000000" pitchFamily="34" charset="-94"/>
                        </a:rPr>
                        <a:t>Diğer (Rektörlüğe Bağlı Birimler vd.)</a:t>
                      </a: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extLst>
                  <a:ext uri="{0D108BD9-81ED-4DB2-BD59-A6C34878D82A}">
                    <a16:rowId xmlns:a16="http://schemas.microsoft.com/office/drawing/2014/main" val="1819851207"/>
                  </a:ext>
                </a:extLst>
              </a:tr>
              <a:tr h="757142">
                <a:tc>
                  <a:txBody>
                    <a:bodyPr vert="horz" wrap="square"/>
                    <a:lstStyle/>
                    <a:p>
                      <a:pPr algn="ctr" rtl="0" fontAlgn="b"/>
                      <a:r>
                        <a:rPr lang="tr-TR" sz="1100" b="1" i="0" u="none" strike="noStrike">
                          <a:solidFill>
                            <a:srgbClr val="F2F2F2"/>
                          </a:solidFill>
                          <a:effectLst/>
                          <a:latin typeface="Hurme Geometric Sans 1" panose="020b0200020000000000" pitchFamily="34" charset="-94"/>
                        </a:rPr>
                        <a:t>TÜBİTAK TEYDEB 1505</a:t>
                      </a:r>
                    </a:p>
                    <a:p>
                      <a:pPr algn="ctr" rtl="0" fontAlgn="b"/>
                      <a:r>
                        <a:rPr lang="tr-TR" sz="1100" b="1" i="0" u="none" strike="noStrike">
                          <a:solidFill>
                            <a:srgbClr val="F2F2F2"/>
                          </a:solidFill>
                          <a:effectLst/>
                          <a:latin typeface="Hurme Geometric Sans 1" panose="020b0200020000000000" pitchFamily="34" charset="-94"/>
                        </a:rPr>
                        <a:t> Başvuru Sayısı</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3</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7652652"/>
                  </a:ext>
                </a:extLst>
              </a:tr>
              <a:tr h="757142">
                <a:tc>
                  <a:txBody>
                    <a:bodyPr vert="horz" wrap="square"/>
                    <a:lstStyle/>
                    <a:p>
                      <a:pPr marL="0" marR="0" lvl="0" indent="0" algn="ctr" defTabSz="914400" rtl="0" eaLnBrk="1" fontAlgn="b" latinLnBrk="0" hangingPunct="1">
                        <a:lnSpc>
                          <a:spcPct val="100000"/>
                        </a:lnSpc>
                        <a:spcBef>
                          <a:spcPct val="0"/>
                        </a:spcBef>
                        <a:spcAft>
                          <a:spcPct val="0"/>
                        </a:spcAft>
                        <a:buClrTx/>
                        <a:buSzTx/>
                        <a:buFontTx/>
                        <a:buNone/>
                        <a:defRPr/>
                      </a:pPr>
                      <a:r>
                        <a:rPr lang="tr-TR" sz="1100" b="1" i="0" u="none" strike="noStrike">
                          <a:solidFill>
                            <a:srgbClr val="F2F2F2"/>
                          </a:solidFill>
                          <a:effectLst/>
                          <a:latin typeface="Hurme Geometric Sans 1" panose="020b0200020000000000" pitchFamily="34" charset="-94"/>
                        </a:rPr>
                        <a:t> TÜBİTAK TEYDEB 1505</a:t>
                      </a:r>
                    </a:p>
                    <a:p>
                      <a:pPr marL="0" marR="0" lvl="0" indent="0" algn="ctr" defTabSz="914400" rtl="0" eaLnBrk="1" fontAlgn="b" latinLnBrk="0" hangingPunct="1">
                        <a:lnSpc>
                          <a:spcPct val="100000"/>
                        </a:lnSpc>
                        <a:spcBef>
                          <a:spcPct val="0"/>
                        </a:spcBef>
                        <a:spcAft>
                          <a:spcPct val="0"/>
                        </a:spcAft>
                        <a:buClrTx/>
                        <a:buSzTx/>
                        <a:buFontTx/>
                        <a:buNone/>
                        <a:defRPr/>
                      </a:pPr>
                      <a:r>
                        <a:rPr lang="tr-TR" sz="1100" b="1" i="0" u="none" strike="noStrike">
                          <a:solidFill>
                            <a:srgbClr val="F2F2F2"/>
                          </a:solidFill>
                          <a:effectLst/>
                          <a:latin typeface="Hurme Geometric Sans 1" panose="020b0200020000000000" pitchFamily="34" charset="-94"/>
                        </a:rPr>
                        <a:t> Kabul Sayısı</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3</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2426704"/>
                  </a:ext>
                </a:extLst>
              </a:tr>
              <a:tr h="757142">
                <a:tc>
                  <a:txBody>
                    <a:bodyPr vert="horz" wrap="square"/>
                    <a:lstStyle/>
                    <a:p>
                      <a:pPr algn="ctr" rtl="0" fontAlgn="b"/>
                      <a:r>
                        <a:rPr lang="tr-TR" sz="1100" b="1" i="0" u="none" strike="noStrike">
                          <a:solidFill>
                            <a:srgbClr val="F2F2F2"/>
                          </a:solidFill>
                          <a:effectLst/>
                          <a:latin typeface="Hurme Geometric Sans 1" panose="020b0200020000000000" pitchFamily="34" charset="-94"/>
                        </a:rPr>
                        <a:t> TÜBİTAK BİDEB 2244 </a:t>
                      </a:r>
                    </a:p>
                    <a:p>
                      <a:pPr algn="ctr" rtl="0" fontAlgn="b"/>
                      <a:r>
                        <a:rPr lang="tr-TR" sz="1100" b="1" i="0" u="none" strike="noStrike">
                          <a:solidFill>
                            <a:srgbClr val="F2F2F2"/>
                          </a:solidFill>
                          <a:effectLst/>
                          <a:latin typeface="Hurme Geometric Sans 1" panose="020b0200020000000000" pitchFamily="34" charset="-94"/>
                        </a:rPr>
                        <a:t>Sanayi Doktora Programı </a:t>
                      </a:r>
                    </a:p>
                    <a:p>
                      <a:pPr algn="ctr" rtl="0" fontAlgn="b"/>
                      <a:r>
                        <a:rPr lang="tr-TR" sz="1100" b="1" i="0" u="none" strike="noStrike">
                          <a:solidFill>
                            <a:srgbClr val="F2F2F2"/>
                          </a:solidFill>
                          <a:effectLst/>
                          <a:latin typeface="Hurme Geometric Sans 1" panose="020b0200020000000000" pitchFamily="34" charset="-94"/>
                        </a:rPr>
                        <a:t>Kabul Sayısı</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marL="0" marR="0" lvl="0" indent="0" algn="ctr" defTabSz="914400" rtl="0" eaLnBrk="1" fontAlgn="ctr" latinLnBrk="0" hangingPunct="1">
                        <a:lnSpc>
                          <a:spcPct val="100000"/>
                        </a:lnSpc>
                        <a:spcBef>
                          <a:spcPct val="0"/>
                        </a:spcBef>
                        <a:spcAft>
                          <a:spcPct val="0"/>
                        </a:spcAft>
                        <a:buClrTx/>
                        <a:buSzTx/>
                        <a:buFontTx/>
                        <a:buNone/>
                        <a:defRPr/>
                      </a:pP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marL="0" marR="0" lvl="0" indent="0" algn="ctr" defTabSz="914400" rtl="0" eaLnBrk="1" fontAlgn="ctr" latinLnBrk="0" hangingPunct="1">
                        <a:lnSpc>
                          <a:spcPct val="100000"/>
                        </a:lnSpc>
                        <a:spcBef>
                          <a:spcPct val="0"/>
                        </a:spcBef>
                        <a:spcAft>
                          <a:spcPct val="0"/>
                        </a:spcAft>
                        <a:buClrTx/>
                        <a:buSzTx/>
                        <a:buFontTx/>
                        <a:buNone/>
                        <a:defRPr/>
                      </a:pP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7765306"/>
                  </a:ext>
                </a:extLst>
              </a:tr>
              <a:tr h="757142">
                <a:tc>
                  <a:txBody>
                    <a:bodyPr vert="horz" wrap="square"/>
                    <a:lstStyle/>
                    <a:p>
                      <a:pPr algn="ctr" rtl="0" fontAlgn="b"/>
                      <a:r>
                        <a:rPr lang="tr-TR" sz="1100" b="1" i="0" u="none" strike="noStrike">
                          <a:solidFill>
                            <a:srgbClr val="F2F2F2"/>
                          </a:solidFill>
                          <a:effectLst/>
                          <a:latin typeface="Hurme Geometric Sans 1" panose="020b0200020000000000" pitchFamily="34" charset="-94"/>
                        </a:rPr>
                        <a:t>Kontratlı Ar-Ge Proje Sayısı</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endParaRPr lang="tr-TR" sz="17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4</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6</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5</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19</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0790400"/>
                  </a:ext>
                </a:extLst>
              </a:tr>
              <a:tr h="757142">
                <a:tc>
                  <a:txBody>
                    <a:bodyPr vert="horz" wrap="square"/>
                    <a:lstStyle/>
                    <a:p>
                      <a:pPr algn="ctr" rtl="0" fontAlgn="b"/>
                      <a:r>
                        <a:rPr lang="tr-TR" sz="1100" b="1" i="0" u="none" strike="noStrike">
                          <a:solidFill>
                            <a:srgbClr val="F2F2F2"/>
                          </a:solidFill>
                          <a:effectLst/>
                          <a:latin typeface="Hurme Geometric Sans 1" panose="020b0200020000000000" pitchFamily="34" charset="-94"/>
                        </a:rPr>
                        <a:t> Diğer Kamu Destekli Ar-Ge Proje Danışmanlıkları (1501, 1507 vb.)</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4</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4</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7110962"/>
                  </a:ext>
                </a:extLst>
              </a:tr>
            </a:tbl>
          </a:graphicData>
        </a:graphic>
      </p:graphicFrame>
    </p:spTree>
    <p:extLst>
      <p:ext uri="{BB962C8B-B14F-4D97-AF65-F5344CB8AC3E}">
        <p14:creationId xmlns:p14="http://schemas.microsoft.com/office/powerpoint/2010/main" val="2842333580"/>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4" name="İçerik Yer Tutucusu 1">
            <a:extLst>
              <a:ext uri="{FF2B5EF4-FFF2-40B4-BE49-F238E27FC236}">
                <a16:creationId xmlns:a16="http://schemas.microsoft.com/office/drawing/2014/main" id="{652D03F7-AE15-4DBE-9515-1E3A4AC13959}"/>
              </a:ext>
            </a:extLst>
          </p:cNvPr>
          <p:cNvSpPr>
            <a:spLocks noGrp="1"/>
          </p:cNvSpPr>
          <p:nvPr>
            <p:ph idx="1"/>
          </p:nvPr>
        </p:nvSpPr>
        <p:spPr/>
        <p:txBody>
          <a:bodyPr>
            <a:normAutofit/>
          </a:bodyPr>
          <a:lstStyle/>
          <a:p>
            <a:pPr marL="0" indent="0" algn="ctr" eaLnBrk="1" hangingPunct="1">
              <a:buNone/>
            </a:pPr>
            <a:endParaRPr lang="tr-TR" altLang="tr-TR">
              <a:latin typeface="Hurme Geometric Sans 1" panose="020b0200020000000000" pitchFamily="34" charset="-94"/>
            </a:endParaRPr>
          </a:p>
          <a:p>
            <a:pPr algn="just" eaLnBrk="1" hangingPunct="1">
              <a:buFont typeface="Courier New" panose="02070309020205020404" pitchFamily="49" charset="0"/>
              <a:buChar char="o"/>
            </a:pPr>
            <a:r>
              <a:rPr lang="tr-TR" altLang="tr-TR">
                <a:latin typeface="Hurme Geometric Sans 1" panose="020b0200020000000000" pitchFamily="34" charset="-94"/>
              </a:rPr>
              <a:t>Performans Hedefli Çalışan Birim – PG Performans</a:t>
            </a:r>
          </a:p>
          <a:p>
            <a:pPr algn="just" eaLnBrk="1" hangingPunct="1">
              <a:buFont typeface="Courier New" panose="02070309020205020404" pitchFamily="49" charset="0"/>
              <a:buChar char="o"/>
            </a:pPr>
            <a:endParaRPr lang="tr-TR" altLang="tr-TR">
              <a:latin typeface="Hurme Geometric Sans 1" panose="020b0200020000000000" pitchFamily="34" charset="-94"/>
            </a:endParaRPr>
          </a:p>
          <a:p>
            <a:pPr algn="just" eaLnBrk="1" hangingPunct="1">
              <a:buFont typeface="Courier New" panose="02070309020205020404" pitchFamily="49" charset="0"/>
              <a:buChar char="o"/>
            </a:pPr>
            <a:r>
              <a:rPr lang="tr-TR" altLang="tr-TR">
                <a:latin typeface="Hurme Geometric Sans 1" panose="020b0200020000000000" pitchFamily="34" charset="-94"/>
              </a:rPr>
              <a:t>Kendi İçerisinde Ağ Bağlı Depolama Sistemi </a:t>
            </a:r>
            <a:r>
              <a:rPr lang="tr-TR" altLang="tr-TR" b="1">
                <a:latin typeface="Hurme Geometric Sans 1" panose="020b0200020000000000" pitchFamily="34" charset="-94"/>
              </a:rPr>
              <a:t>(NAS) </a:t>
            </a:r>
            <a:r>
              <a:rPr lang="tr-TR" altLang="tr-TR">
                <a:latin typeface="Hurme Geometric Sans 1" panose="020b0200020000000000" pitchFamily="34" charset="-94"/>
              </a:rPr>
              <a:t>ile </a:t>
            </a:r>
          </a:p>
          <a:p>
            <a:pPr marL="0" indent="0" algn="just" eaLnBrk="1" hangingPunct="1">
              <a:buNone/>
            </a:pPr>
            <a:r>
              <a:rPr lang="tr-TR" altLang="tr-TR">
                <a:latin typeface="Hurme Geometric Sans 1" panose="020b0200020000000000" pitchFamily="34" charset="-94"/>
              </a:rPr>
              <a:t>   Veri Yedeklemesi Yapan</a:t>
            </a:r>
          </a:p>
          <a:p>
            <a:pPr algn="just" eaLnBrk="1" hangingPunct="1">
              <a:buFont typeface="Courier New" panose="02070309020205020404" pitchFamily="49" charset="0"/>
              <a:buChar char="o"/>
            </a:pPr>
            <a:endParaRPr lang="tr-TR" altLang="tr-TR">
              <a:latin typeface="Hurme Geometric Sans 1" panose="020b0200020000000000" pitchFamily="34" charset="-94"/>
            </a:endParaRPr>
          </a:p>
          <a:p>
            <a:pPr algn="just" eaLnBrk="1" hangingPunct="1">
              <a:buFont typeface="Courier New" panose="02070309020205020404" pitchFamily="49" charset="0"/>
              <a:buChar char="o"/>
            </a:pPr>
            <a:r>
              <a:rPr lang="tr-TR" altLang="tr-TR">
                <a:latin typeface="Hurme Geometric Sans 1" panose="020b0200020000000000" pitchFamily="34" charset="-94"/>
              </a:rPr>
              <a:t>Dış Kaynaklı Projelerin Kayıt Altına Alındığı </a:t>
            </a:r>
            <a:r>
              <a:rPr lang="tr-TR" altLang="tr-TR" b="1">
                <a:latin typeface="Hurme Geometric Sans 1" panose="020b0200020000000000" pitchFamily="34" charset="-94"/>
              </a:rPr>
              <a:t>(DAPSİS) </a:t>
            </a:r>
            <a:r>
              <a:rPr lang="tr-TR" altLang="tr-TR">
                <a:latin typeface="Hurme Geometric Sans 1" panose="020b0200020000000000" pitchFamily="34" charset="-94"/>
              </a:rPr>
              <a:t>Birimi</a:t>
            </a:r>
          </a:p>
          <a:p>
            <a:pPr algn="just" eaLnBrk="1" hangingPunct="1">
              <a:buFont typeface="Courier New" panose="02070309020205020404" pitchFamily="49" charset="0"/>
              <a:buChar char="o"/>
            </a:pPr>
            <a:endParaRPr lang="tr-TR" altLang="tr-TR">
              <a:latin typeface="Hurme Geometric Sans 1" panose="020b0200020000000000" pitchFamily="34" charset="-94"/>
            </a:endParaRPr>
          </a:p>
          <a:p>
            <a:pPr algn="just" eaLnBrk="1" hangingPunct="1">
              <a:buFont typeface="Courier New" panose="02070309020205020404" pitchFamily="49" charset="0"/>
              <a:buChar char="o"/>
            </a:pPr>
            <a:r>
              <a:rPr lang="tr-TR" altLang="tr-TR">
                <a:latin typeface="Hurme Geometric Sans 1" panose="020b0200020000000000" pitchFamily="34" charset="-94"/>
              </a:rPr>
              <a:t>Üniversitede </a:t>
            </a:r>
            <a:r>
              <a:rPr lang="tr-TR" altLang="tr-TR" b="1">
                <a:latin typeface="Hurme Geometric Sans 1" panose="020b0200020000000000" pitchFamily="34" charset="-94"/>
              </a:rPr>
              <a:t>Kurumsal Kimlik </a:t>
            </a:r>
            <a:r>
              <a:rPr lang="tr-TR" altLang="tr-TR">
                <a:latin typeface="Hurme Geometric Sans 1" panose="020b0200020000000000" pitchFamily="34" charset="-94"/>
              </a:rPr>
              <a:t>Çalışması Yapılan İlk Birimi</a:t>
            </a:r>
          </a:p>
          <a:p>
            <a:pPr algn="just" eaLnBrk="1" hangingPunct="1">
              <a:buFont typeface="Courier New" panose="02070309020205020404" pitchFamily="49" charset="0"/>
              <a:buChar char="o"/>
            </a:pPr>
            <a:endParaRPr lang="tr-TR" altLang="tr-TR">
              <a:latin typeface="Hurme Geometric Sans 1" panose="020b0200020000000000" pitchFamily="34" charset="-94"/>
            </a:endParaRPr>
          </a:p>
          <a:p>
            <a:pPr algn="just" eaLnBrk="1" hangingPunct="1">
              <a:buFont typeface="Courier New" panose="02070309020205020404" pitchFamily="49" charset="0"/>
              <a:buChar char="o"/>
            </a:pPr>
            <a:r>
              <a:rPr lang="tr-TR" altLang="tr-TR">
                <a:latin typeface="Hurme Geometric Sans 1" panose="020b0200020000000000" pitchFamily="34" charset="-94"/>
              </a:rPr>
              <a:t>TTM Yazılım Sistemi Kullanan Birimi</a:t>
            </a:r>
          </a:p>
          <a:p>
            <a:pPr algn="just" eaLnBrk="1" hangingPunct="1">
              <a:buFont typeface="Courier New" panose="02070309020205020404" pitchFamily="49" charset="0"/>
              <a:buChar char="o"/>
            </a:pPr>
            <a:endParaRPr lang="tr-TR" altLang="tr-TR">
              <a:latin typeface="Hurme Geometric Sans 1" panose="020b0200020000000000" pitchFamily="34" charset="-94"/>
            </a:endParaRPr>
          </a:p>
          <a:p>
            <a:pPr algn="just">
              <a:buFont typeface="Courier New" panose="02070309020205020404" pitchFamily="49" charset="0"/>
              <a:buChar char="o"/>
            </a:pPr>
            <a:r>
              <a:rPr lang="tr-TR" altLang="tr-TR">
                <a:latin typeface="Hurme Geometric Sans 1" panose="020b0200020000000000" pitchFamily="34" charset="-94"/>
              </a:rPr>
              <a:t>Üniversitemizin </a:t>
            </a:r>
            <a:r>
              <a:rPr lang="tr-TR" altLang="tr-TR" b="1">
                <a:latin typeface="Hurme Geometric Sans 1" panose="020b0200020000000000" pitchFamily="34" charset="-94"/>
              </a:rPr>
              <a:t>ISO 9001:2015 </a:t>
            </a:r>
            <a:r>
              <a:rPr lang="tr-TR" altLang="tr-TR">
                <a:latin typeface="Hurme Geometric Sans 1" panose="020b0200020000000000" pitchFamily="34" charset="-94"/>
              </a:rPr>
              <a:t>Belgeli İlk İdari Birimi</a:t>
            </a:r>
          </a:p>
          <a:p>
            <a:pPr algn="just" eaLnBrk="1" hangingPunct="1">
              <a:buFont typeface="Courier New" panose="02070309020205020404" pitchFamily="49" charset="0"/>
              <a:buChar char="o"/>
            </a:pPr>
            <a:endParaRPr lang="tr-TR" altLang="tr-TR">
              <a:latin typeface="Hurme Geometric Sans 1" panose="020b0200020000000000" pitchFamily="34" charset="-94"/>
            </a:endParaRPr>
          </a:p>
        </p:txBody>
      </p:sp>
      <p:sp>
        <p:nvSpPr>
          <p:cNvPr id="4" name="Metin Yer Tutucusu 3"/>
          <p:cNvSpPr>
            <a:spLocks noGrp="1"/>
          </p:cNvSpPr>
          <p:nvPr>
            <p:ph type="body" sz="quarter" idx="13"/>
          </p:nvPr>
        </p:nvSpPr>
        <p:spPr/>
        <p:txBody>
          <a:bodyPr>
            <a:normAutofit/>
          </a:bodyPr>
          <a:lstStyle/>
          <a:p>
            <a:r>
              <a:rPr lang="tr-TR"/>
              <a:t>KTÜ TTM</a:t>
            </a:r>
          </a:p>
        </p:txBody>
      </p:sp>
      <p:pic>
        <p:nvPicPr>
          <p:cNvPr id="36" name="Resim 35" descr="metin içeren bir resim&#10;&#10;Açıklama otomatik olarak oluşturuldu">
            <a:extLst>
              <a:ext uri="{FF2B5EF4-FFF2-40B4-BE49-F238E27FC236}">
                <a16:creationId xmlns:a16="http://schemas.microsoft.com/office/drawing/2014/main" id="{4A0F634E-AD66-450F-804D-8F914BB0D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82427">
            <a:off x="8404488" y="417626"/>
            <a:ext cx="4009320" cy="5668962"/>
          </a:xfrm>
          <a:prstGeom prst="rect">
            <a:avLst/>
          </a:prstGeom>
        </p:spPr>
      </p:pic>
    </p:spTree>
    <p:extLst>
      <p:ext uri="{BB962C8B-B14F-4D97-AF65-F5344CB8AC3E}">
        <p14:creationId xmlns:p14="http://schemas.microsoft.com/office/powerpoint/2010/main" val="3670556002"/>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Metin Yer Tutucusu 6">
            <a:extLst>
              <a:ext uri="{FF2B5EF4-FFF2-40B4-BE49-F238E27FC236}">
                <a16:creationId xmlns:a16="http://schemas.microsoft.com/office/drawing/2014/main" id="{E10999F7-92A3-2978-6068-8877F699E474}"/>
              </a:ext>
            </a:extLst>
          </p:cNvPr>
          <p:cNvSpPr>
            <a:spLocks noGrp="1"/>
          </p:cNvSpPr>
          <p:nvPr>
            <p:ph type="body" sz="quarter" idx="13"/>
          </p:nvPr>
        </p:nvSpPr>
        <p:spPr>
          <a:xfrm>
            <a:off x="360000" y="1751374"/>
            <a:ext cx="1439718" cy="1661527"/>
          </a:xfrm>
        </p:spPr>
        <p:txBody>
          <a:bodyPr>
            <a:normAutofit/>
          </a:bodyPr>
          <a:lstStyle/>
          <a:p>
            <a:r>
              <a:rPr lang="tr-TR"/>
              <a:t>Fikri Sınai Mülkiyet Hakları (FSMH) Yönetimi ve Lisanslama Hizmetleri</a:t>
            </a:r>
          </a:p>
        </p:txBody>
      </p:sp>
      <p:pic>
        <p:nvPicPr>
          <p:cNvPr id="9" name="İçerik Yer Tutucusu 8">
            <a:extLst>
              <a:ext uri="{FF2B5EF4-FFF2-40B4-BE49-F238E27FC236}">
                <a16:creationId xmlns:a16="http://schemas.microsoft.com/office/drawing/2014/main" id="{F86A365C-128B-EF72-C773-5F89B21195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9363" y="855476"/>
            <a:ext cx="8834437" cy="4974010"/>
          </a:xfrm>
          <a:prstGeom prst="rect">
            <a:avLst/>
          </a:prstGeom>
        </p:spPr>
      </p:pic>
    </p:spTree>
    <p:extLst>
      <p:ext uri="{BB962C8B-B14F-4D97-AF65-F5344CB8AC3E}">
        <p14:creationId xmlns:p14="http://schemas.microsoft.com/office/powerpoint/2010/main" val="1607920409"/>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7" name="Group 13"/>
          <p:cNvGrpSpPr/>
          <p:nvPr/>
        </p:nvGrpSpPr>
        <p:grpSpPr>
          <a:xfrm>
            <a:off x="6428302" y="858586"/>
            <a:ext cx="5335429" cy="4101828"/>
            <a:chOff x="0" y="-66675"/>
            <a:chExt cx="11600376" cy="8203648"/>
          </a:xfrm>
        </p:grpSpPr>
        <p:sp>
          <p:nvSpPr>
            <p:cNvPr id="18" name="TextBox 14"/>
            <p:cNvSpPr txBox="1"/>
            <p:nvPr/>
          </p:nvSpPr>
          <p:spPr>
            <a:xfrm>
              <a:off x="0" y="-66675"/>
              <a:ext cx="11600376" cy="787267"/>
            </a:xfrm>
            <a:prstGeom prst="rect">
              <a:avLst/>
            </a:prstGeom>
          </p:spPr>
          <p:txBody>
            <a:bodyPr lIns="0" tIns="0" rIns="0" bIns="0" rtlCol="0" anchor="t">
              <a:spAutoFit/>
            </a:bodyPr>
            <a:lstStyle/>
            <a:p>
              <a:pPr>
                <a:lnSpc>
                  <a:spcPts val="3360"/>
                </a:lnSpc>
                <a:spcBef>
                  <a:spcPct val="0"/>
                </a:spcBef>
              </a:pPr>
              <a:r>
                <a:rPr lang="tr-TR" sz="2000" b="1">
                  <a:solidFill>
                    <a:srgbClr val="003B64"/>
                  </a:solidFill>
                  <a:latin typeface="Hurme Geometric Sans 1" panose="020b0200020000000000" pitchFamily="34" charset="-94"/>
                </a:rPr>
                <a:t>Hizmetler</a:t>
              </a:r>
              <a:endParaRPr lang="en-US" sz="2800" b="1">
                <a:solidFill>
                  <a:srgbClr val="003B64"/>
                </a:solidFill>
                <a:latin typeface="Hurme Geometric Sans 1" panose="020b0200020000000000" pitchFamily="34" charset="-94"/>
              </a:endParaRPr>
            </a:p>
          </p:txBody>
        </p:sp>
        <p:sp>
          <p:nvSpPr>
            <p:cNvPr id="19" name="TextBox 15"/>
            <p:cNvSpPr txBox="1"/>
            <p:nvPr/>
          </p:nvSpPr>
          <p:spPr>
            <a:xfrm>
              <a:off x="0" y="1100182"/>
              <a:ext cx="11600376" cy="7036791"/>
            </a:xfrm>
            <a:prstGeom prst="rect">
              <a:avLst/>
            </a:prstGeom>
          </p:spPr>
          <p:txBody>
            <a:bodyPr lIns="0" tIns="0" rIns="0" bIns="0" rtlCol="0" anchor="t">
              <a:spAutoFit/>
            </a:bodyPr>
            <a:lstStyle/>
            <a:p>
              <a:pPr marL="285750" indent="-285750" algn="just">
                <a:lnSpc>
                  <a:spcPct val="150000"/>
                </a:lnSpc>
                <a:buFont typeface="Arial" panose="020b0604020202020204" pitchFamily="34" charset="0"/>
                <a:buChar char="•"/>
              </a:pPr>
              <a:r>
                <a:rPr lang="tr-TR" sz="1400">
                  <a:latin typeface="Hurme Geometric Sans 1" panose="020b0200020000000000" pitchFamily="34" charset="-94"/>
                </a:rPr>
                <a:t>KTÜ’nün ve Araştırmacılarının FSMH Portföy Hacminin Belirlenmesi </a:t>
              </a:r>
            </a:p>
            <a:p>
              <a:pPr marL="285750" indent="-285750" algn="just">
                <a:lnSpc>
                  <a:spcPct val="150000"/>
                </a:lnSpc>
                <a:buFont typeface="Arial" panose="020b0604020202020204" pitchFamily="34" charset="0"/>
                <a:buChar char="•"/>
              </a:pPr>
              <a:r>
                <a:rPr lang="tr-TR" sz="1400">
                  <a:latin typeface="Hurme Geometric Sans 1" panose="020b0200020000000000" pitchFamily="34" charset="-94"/>
                </a:rPr>
                <a:t>Akademik Yayınlar/Çalışmaların Hukuksal Koruma Yöntemleriyle FSMH Süreçlerinin Yönetilmesi (Başvuru &amp; Tescil &amp; Koruma) </a:t>
              </a:r>
            </a:p>
            <a:p>
              <a:pPr marL="285750" indent="-285750" algn="just">
                <a:lnSpc>
                  <a:spcPct val="150000"/>
                </a:lnSpc>
                <a:buFont typeface="Arial" panose="020b0604020202020204" pitchFamily="34" charset="0"/>
                <a:buChar char="•"/>
              </a:pPr>
              <a:r>
                <a:rPr lang="tr-TR" sz="1400">
                  <a:latin typeface="Hurme Geometric Sans 1" panose="020b0200020000000000" pitchFamily="34" charset="-94"/>
                </a:rPr>
                <a:t>Patent/ Faydalı Model Ticarileştirilme, Lisanslama ve Değerleme Süreçlerinin Yönetilmesi</a:t>
              </a:r>
            </a:p>
            <a:p>
              <a:pPr marL="285750" indent="-285750" algn="just">
                <a:lnSpc>
                  <a:spcPct val="150000"/>
                </a:lnSpc>
                <a:buFont typeface="Arial" panose="020b0604020202020204" pitchFamily="34" charset="0"/>
                <a:buChar char="•"/>
              </a:pPr>
              <a:r>
                <a:rPr lang="tr-TR" sz="1400">
                  <a:latin typeface="Hurme Geometric Sans 1" panose="020b0200020000000000" pitchFamily="34" charset="-94"/>
                </a:rPr>
                <a:t>Akademik Dünyanın FSMH alanında Farkındalığını Arttırmaya Yönelik Bilgilendirme Hizmetleri</a:t>
              </a:r>
            </a:p>
            <a:p>
              <a:pPr marL="285750" indent="-285750" algn="just">
                <a:lnSpc>
                  <a:spcPct val="150000"/>
                </a:lnSpc>
                <a:buFont typeface="Arial" panose="020b0604020202020204" pitchFamily="34" charset="0"/>
                <a:buChar char="•"/>
              </a:pPr>
              <a:r>
                <a:rPr lang="tr-TR" sz="1400">
                  <a:latin typeface="Hurme Geometric Sans 1" panose="020b0200020000000000" pitchFamily="34" charset="-94"/>
                </a:rPr>
                <a:t>Ulusal ve Uluslararası Platformlarda Üniversiteyi FSMH Protokollerine Uygun Temsil </a:t>
              </a:r>
            </a:p>
          </p:txBody>
        </p:sp>
      </p:grpSp>
      <p:pic>
        <p:nvPicPr>
          <p:cNvPr id="3" name="Resim 2">
            <a:extLst>
              <a:ext uri="{FF2B5EF4-FFF2-40B4-BE49-F238E27FC236}">
                <a16:creationId xmlns:a16="http://schemas.microsoft.com/office/drawing/2014/main" id="{9BB9E445-0A26-B226-1535-53F0D818B58B}"/>
              </a:ext>
            </a:extLst>
          </p:cNvPr>
          <p:cNvPicPr>
            <a:picLocks noChangeAspect="1"/>
          </p:cNvPicPr>
          <p:nvPr/>
        </p:nvPicPr>
        <p:blipFill>
          <a:blip r:embed="rId2"/>
          <a:stretch>
            <a:fillRect/>
          </a:stretch>
        </p:blipFill>
        <p:spPr>
          <a:xfrm>
            <a:off x="2314168" y="1487236"/>
            <a:ext cx="3781832" cy="3883528"/>
          </a:xfrm>
          <a:prstGeom prst="rect">
            <a:avLst/>
          </a:prstGeom>
        </p:spPr>
      </p:pic>
      <p:sp>
        <p:nvSpPr>
          <p:cNvPr id="9" name="Metin Yer Tutucusu 6">
            <a:extLst>
              <a:ext uri="{FF2B5EF4-FFF2-40B4-BE49-F238E27FC236}">
                <a16:creationId xmlns:a16="http://schemas.microsoft.com/office/drawing/2014/main" id="{E10999F7-92A3-2978-6068-8877F699E474}"/>
              </a:ext>
            </a:extLst>
          </p:cNvPr>
          <p:cNvSpPr>
            <a:spLocks noGrp="1"/>
          </p:cNvSpPr>
          <p:nvPr>
            <p:ph type="body" sz="quarter" idx="13"/>
          </p:nvPr>
        </p:nvSpPr>
        <p:spPr>
          <a:xfrm>
            <a:off x="360000" y="1751374"/>
            <a:ext cx="1439718" cy="2112288"/>
          </a:xfrm>
        </p:spPr>
        <p:txBody>
          <a:bodyPr>
            <a:normAutofit/>
          </a:bodyPr>
          <a:lstStyle/>
          <a:p>
            <a:r>
              <a:rPr lang="tr-TR"/>
              <a:t>Modül 4 </a:t>
            </a:r>
          </a:p>
          <a:p>
            <a:endParaRPr lang="tr-TR"/>
          </a:p>
          <a:p>
            <a:r>
              <a:rPr lang="tr-TR"/>
              <a:t>Fikri Sınai Mülkiyet Hakları (FSMH) Yönetimi ve Lisanslama Hizmetleri</a:t>
            </a:r>
          </a:p>
        </p:txBody>
      </p:sp>
    </p:spTree>
    <p:extLst>
      <p:ext uri="{BB962C8B-B14F-4D97-AF65-F5344CB8AC3E}">
        <p14:creationId xmlns:p14="http://schemas.microsoft.com/office/powerpoint/2010/main" val="1696179320"/>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Group 13">
            <a:extLst>
              <a:ext uri="{FF2B5EF4-FFF2-40B4-BE49-F238E27FC236}">
                <a16:creationId xmlns:a16="http://schemas.microsoft.com/office/drawing/2014/main" id="{DE4F47C0-39C2-311F-3655-05B31347DC8F}"/>
              </a:ext>
            </a:extLst>
          </p:cNvPr>
          <p:cNvGrpSpPr/>
          <p:nvPr/>
        </p:nvGrpSpPr>
        <p:grpSpPr>
          <a:xfrm>
            <a:off x="6592078" y="775904"/>
            <a:ext cx="5040676" cy="4353692"/>
            <a:chOff x="0" y="-66675"/>
            <a:chExt cx="11600376" cy="8707376"/>
          </a:xfrm>
        </p:grpSpPr>
        <p:sp>
          <p:nvSpPr>
            <p:cNvPr id="5" name="TextBox 14">
              <a:extLst>
                <a:ext uri="{FF2B5EF4-FFF2-40B4-BE49-F238E27FC236}">
                  <a16:creationId xmlns:a16="http://schemas.microsoft.com/office/drawing/2014/main" id="{7A0A3087-1E0C-A545-F9C0-BB4E5FCEE73D}"/>
                </a:ext>
              </a:extLst>
            </p:cNvPr>
            <p:cNvSpPr txBox="1"/>
            <p:nvPr/>
          </p:nvSpPr>
          <p:spPr>
            <a:xfrm>
              <a:off x="0" y="-66675"/>
              <a:ext cx="11600376" cy="787267"/>
            </a:xfrm>
            <a:prstGeom prst="rect">
              <a:avLst/>
            </a:prstGeom>
          </p:spPr>
          <p:txBody>
            <a:bodyPr lIns="0" tIns="0" rIns="0" bIns="0" rtlCol="0" anchor="t">
              <a:spAutoFit/>
            </a:bodyPr>
            <a:lstStyle/>
            <a:p>
              <a:pPr algn="ctr">
                <a:lnSpc>
                  <a:spcPts val="3360"/>
                </a:lnSpc>
                <a:spcBef>
                  <a:spcPct val="0"/>
                </a:spcBef>
              </a:pPr>
              <a:r>
                <a:rPr lang="tr-TR" sz="2000" b="1">
                  <a:solidFill>
                    <a:srgbClr val="003B64"/>
                  </a:solidFill>
                  <a:latin typeface="Hurme Geometric Sans 1" panose="020b0200020000000000" pitchFamily="34" charset="-94"/>
                </a:rPr>
                <a:t>Bilgilendirme ve Duyuru Faaliyetleri</a:t>
              </a:r>
              <a:endParaRPr lang="en-US" sz="2800" b="1">
                <a:solidFill>
                  <a:srgbClr val="003B64"/>
                </a:solidFill>
                <a:latin typeface="Hurme Geometric Sans 1" panose="020b0200020000000000" pitchFamily="34" charset="-94"/>
              </a:endParaRPr>
            </a:p>
          </p:txBody>
        </p:sp>
        <p:sp>
          <p:nvSpPr>
            <p:cNvPr id="6" name="TextBox 15">
              <a:extLst>
                <a:ext uri="{FF2B5EF4-FFF2-40B4-BE49-F238E27FC236}">
                  <a16:creationId xmlns:a16="http://schemas.microsoft.com/office/drawing/2014/main" id="{B89BC971-D2EF-BA87-45DD-BCCBBB7B6A20}"/>
                </a:ext>
              </a:extLst>
            </p:cNvPr>
            <p:cNvSpPr txBox="1"/>
            <p:nvPr/>
          </p:nvSpPr>
          <p:spPr>
            <a:xfrm>
              <a:off x="0" y="1100182"/>
              <a:ext cx="11245606" cy="7540519"/>
            </a:xfrm>
            <a:prstGeom prst="rect">
              <a:avLst/>
            </a:prstGeom>
          </p:spPr>
          <p:txBody>
            <a:bodyPr wrap="square" lIns="0" tIns="0" rIns="0" bIns="0" rtlCol="0" anchor="t">
              <a:spAutoFit/>
            </a:bodyPr>
            <a:lstStyle/>
            <a:p>
              <a:pPr algn="ctr">
                <a:lnSpc>
                  <a:spcPct val="150000"/>
                </a:lnSpc>
              </a:pPr>
              <a:r>
                <a:rPr lang="tr-TR" altLang="tr-TR" sz="1400">
                  <a:solidFill>
                    <a:schemeClr val="bg2">
                      <a:lumMod val="10000"/>
                    </a:schemeClr>
                  </a:solidFill>
                  <a:latin typeface="Hurme Geometric Sans 1" panose="020b0200020000000000" pitchFamily="34" charset="-94"/>
                </a:rPr>
                <a:t>Fikri Sınai Mülkiye Hakları ile ilgili bilgilendirme  ve farkındalık yaratılması amacıyla etkin araçların kullanılmasına yönelik</a:t>
              </a:r>
            </a:p>
            <a:p>
              <a:pPr marL="285750" indent="-285750" algn="just">
                <a:lnSpc>
                  <a:spcPct val="150000"/>
                </a:lnSpc>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Afiş ve Broşürler</a:t>
              </a:r>
            </a:p>
            <a:p>
              <a:pPr marL="285750" indent="-285750" algn="just">
                <a:lnSpc>
                  <a:spcPct val="150000"/>
                </a:lnSpc>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Başvuru Yol Haritası</a:t>
              </a:r>
            </a:p>
            <a:p>
              <a:pPr marL="285750" indent="-285750" algn="just">
                <a:lnSpc>
                  <a:spcPct val="150000"/>
                </a:lnSpc>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Patent Eğitim Dokümanları</a:t>
              </a:r>
            </a:p>
            <a:p>
              <a:pPr marL="285750" indent="-285750" algn="just">
                <a:lnSpc>
                  <a:spcPct val="150000"/>
                </a:lnSpc>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Her Bölüm Özelinde Buluş Bildirim Formları</a:t>
              </a:r>
            </a:p>
            <a:p>
              <a:pPr marL="285750" indent="-285750" algn="just">
                <a:lnSpc>
                  <a:spcPct val="150000"/>
                </a:lnSpc>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Her Bölüm Özelinde Sunum Formları</a:t>
              </a:r>
            </a:p>
            <a:p>
              <a:pPr marL="285750" indent="-285750" algn="just">
                <a:lnSpc>
                  <a:spcPct val="150000"/>
                </a:lnSpc>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Dünyadaki Gerçek Patentli Teknoloji Hikayelerini Paylaşma</a:t>
              </a:r>
            </a:p>
            <a:p>
              <a:pPr algn="just">
                <a:lnSpc>
                  <a:spcPct val="150000"/>
                </a:lnSpc>
              </a:pPr>
              <a:endParaRPr lang="tr-TR" altLang="tr-TR" sz="1400">
                <a:solidFill>
                  <a:schemeClr val="bg2">
                    <a:lumMod val="10000"/>
                  </a:schemeClr>
                </a:solidFill>
                <a:latin typeface="Hurme Geometric Sans 1" panose="020b0200020000000000" pitchFamily="34" charset="-94"/>
              </a:endParaRPr>
            </a:p>
            <a:p>
              <a:pPr algn="ctr">
                <a:lnSpc>
                  <a:spcPct val="150000"/>
                </a:lnSpc>
              </a:pPr>
              <a:endParaRPr lang="tr-TR" altLang="tr-TR" sz="1400">
                <a:solidFill>
                  <a:schemeClr val="bg2">
                    <a:lumMod val="10000"/>
                  </a:schemeClr>
                </a:solidFill>
                <a:latin typeface="Hurme Geometric Sans 1" panose="020b0200020000000000" pitchFamily="34" charset="-94"/>
              </a:endParaRPr>
            </a:p>
            <a:p>
              <a:pPr marL="285750" indent="-285750">
                <a:buFont typeface="Arial" panose="020b0604020202020204" pitchFamily="34" charset="0"/>
                <a:buChar char="•"/>
              </a:pPr>
              <a:endParaRPr lang="tr-TR" sz="1400">
                <a:latin typeface="Hurme Geometric Sans 1" panose="020b0200020000000000" pitchFamily="34" charset="-94"/>
              </a:endParaRPr>
            </a:p>
          </p:txBody>
        </p:sp>
      </p:grpSp>
      <p:pic>
        <p:nvPicPr>
          <p:cNvPr id="13" name="Resim 2">
            <a:extLst>
              <a:ext uri="{FF2B5EF4-FFF2-40B4-BE49-F238E27FC236}">
                <a16:creationId xmlns:a16="http://schemas.microsoft.com/office/drawing/2014/main" id="{0F95B2D3-1487-7DA2-CD8C-1725905C9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268941" y="666706"/>
            <a:ext cx="4054875" cy="1539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çerik Yer Tutucusu 4">
            <a:extLst>
              <a:ext uri="{FF2B5EF4-FFF2-40B4-BE49-F238E27FC236}">
                <a16:creationId xmlns:a16="http://schemas.microsoft.com/office/drawing/2014/main" id="{D78A38A3-9620-C63A-DBFA-33787F0F19AD}"/>
              </a:ext>
            </a:extLst>
          </p:cNvPr>
          <p:cNvPicPr>
            <a:picLocks noChangeAspect="1"/>
          </p:cNvPicPr>
          <p:nvPr/>
        </p:nvPicPr>
        <p:blipFill>
          <a:blip r:embed="rId3"/>
          <a:stretch>
            <a:fillRect/>
          </a:stretch>
        </p:blipFill>
        <p:spPr>
          <a:xfrm>
            <a:off x="4734343" y="4718825"/>
            <a:ext cx="1589473" cy="1596892"/>
          </a:xfrm>
          <a:prstGeom prst="rect">
            <a:avLst/>
          </a:prstGeom>
        </p:spPr>
      </p:pic>
      <p:pic>
        <p:nvPicPr>
          <p:cNvPr id="15" name="Picture 2">
            <a:extLst>
              <a:ext uri="{FF2B5EF4-FFF2-40B4-BE49-F238E27FC236}">
                <a16:creationId xmlns:a16="http://schemas.microsoft.com/office/drawing/2014/main" id="{2023AF1B-00BB-F040-A6DF-1257BE1F8E9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734343" y="2310487"/>
            <a:ext cx="1589473" cy="2295728"/>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a:extLst>
              <a:ext uri="{FF2B5EF4-FFF2-40B4-BE49-F238E27FC236}">
                <a16:creationId xmlns:a16="http://schemas.microsoft.com/office/drawing/2014/main" id="{BAC4C2A8-B443-77BD-EF58-685A599E968D}"/>
              </a:ext>
            </a:extLst>
          </p:cNvPr>
          <p:cNvPicPr>
            <a:picLocks noChangeAspect="1"/>
          </p:cNvPicPr>
          <p:nvPr/>
        </p:nvPicPr>
        <p:blipFill>
          <a:blip r:embed="rId5"/>
          <a:srcRect b="4520"/>
          <a:stretch>
            <a:fillRect/>
          </a:stretch>
        </p:blipFill>
        <p:spPr>
          <a:xfrm>
            <a:off x="2281384" y="2310487"/>
            <a:ext cx="2318828" cy="3074313"/>
          </a:xfrm>
          <a:prstGeom prst="rect">
            <a:avLst/>
          </a:prstGeom>
        </p:spPr>
      </p:pic>
      <p:sp>
        <p:nvSpPr>
          <p:cNvPr id="14" name="Metin Yer Tutucusu 6">
            <a:extLst>
              <a:ext uri="{FF2B5EF4-FFF2-40B4-BE49-F238E27FC236}">
                <a16:creationId xmlns:a16="http://schemas.microsoft.com/office/drawing/2014/main" id="{E10999F7-92A3-2978-6068-8877F699E474}"/>
              </a:ext>
            </a:extLst>
          </p:cNvPr>
          <p:cNvSpPr>
            <a:spLocks noGrp="1"/>
          </p:cNvSpPr>
          <p:nvPr>
            <p:ph type="body" sz="quarter" idx="13"/>
          </p:nvPr>
        </p:nvSpPr>
        <p:spPr>
          <a:xfrm>
            <a:off x="360000" y="1751374"/>
            <a:ext cx="1439718" cy="2112288"/>
          </a:xfrm>
        </p:spPr>
        <p:txBody>
          <a:bodyPr>
            <a:normAutofit/>
          </a:bodyPr>
          <a:lstStyle/>
          <a:p>
            <a:r>
              <a:rPr lang="tr-TR"/>
              <a:t>Modül 4 </a:t>
            </a:r>
          </a:p>
          <a:p>
            <a:endParaRPr lang="tr-TR"/>
          </a:p>
          <a:p>
            <a:r>
              <a:rPr lang="tr-TR"/>
              <a:t>Fikri Sınai Mülkiyet Hakları (FSMH) Yönetimi ve Lisanslama Hizmetleri</a:t>
            </a:r>
          </a:p>
        </p:txBody>
      </p:sp>
    </p:spTree>
    <p:extLst>
      <p:ext uri="{BB962C8B-B14F-4D97-AF65-F5344CB8AC3E}">
        <p14:creationId xmlns:p14="http://schemas.microsoft.com/office/powerpoint/2010/main" val="2699497402"/>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Group 13">
            <a:extLst>
              <a:ext uri="{FF2B5EF4-FFF2-40B4-BE49-F238E27FC236}">
                <a16:creationId xmlns:a16="http://schemas.microsoft.com/office/drawing/2014/main" id="{DE4F47C0-39C2-311F-3655-05B31347DC8F}"/>
              </a:ext>
            </a:extLst>
          </p:cNvPr>
          <p:cNvGrpSpPr/>
          <p:nvPr/>
        </p:nvGrpSpPr>
        <p:grpSpPr>
          <a:xfrm>
            <a:off x="7151324" y="901830"/>
            <a:ext cx="5040676" cy="4416594"/>
            <a:chOff x="0" y="1100182"/>
            <a:chExt cx="11600376" cy="8833180"/>
          </a:xfrm>
        </p:grpSpPr>
        <p:sp>
          <p:nvSpPr>
            <p:cNvPr id="5" name="TextBox 14">
              <a:extLst>
                <a:ext uri="{FF2B5EF4-FFF2-40B4-BE49-F238E27FC236}">
                  <a16:creationId xmlns:a16="http://schemas.microsoft.com/office/drawing/2014/main" id="{7A0A3087-1E0C-A545-F9C0-BB4E5FCEE73D}"/>
                </a:ext>
              </a:extLst>
            </p:cNvPr>
            <p:cNvSpPr txBox="1"/>
            <p:nvPr/>
          </p:nvSpPr>
          <p:spPr>
            <a:xfrm>
              <a:off x="0" y="1100182"/>
              <a:ext cx="11600376" cy="787267"/>
            </a:xfrm>
            <a:prstGeom prst="rect">
              <a:avLst/>
            </a:prstGeom>
          </p:spPr>
          <p:txBody>
            <a:bodyPr lIns="0" tIns="0" rIns="0" bIns="0" rtlCol="0" anchor="t">
              <a:spAutoFit/>
            </a:bodyPr>
            <a:lstStyle/>
            <a:p>
              <a:pPr algn="ctr">
                <a:lnSpc>
                  <a:spcPts val="3360"/>
                </a:lnSpc>
                <a:spcBef>
                  <a:spcPct val="0"/>
                </a:spcBef>
              </a:pPr>
              <a:r>
                <a:rPr lang="tr-TR" sz="2000" b="1">
                  <a:solidFill>
                    <a:srgbClr val="003B64"/>
                  </a:solidFill>
                  <a:latin typeface="Hurme Geometric Sans 1" panose="020b0200020000000000" pitchFamily="34" charset="-94"/>
                </a:rPr>
                <a:t>Eğitim Faaliyetleri</a:t>
              </a:r>
              <a:endParaRPr lang="en-US" sz="2800" b="1">
                <a:solidFill>
                  <a:srgbClr val="003B64"/>
                </a:solidFill>
                <a:latin typeface="Hurme Geometric Sans 1" panose="020b0200020000000000" pitchFamily="34" charset="-94"/>
              </a:endParaRPr>
            </a:p>
          </p:txBody>
        </p:sp>
        <p:sp>
          <p:nvSpPr>
            <p:cNvPr id="6" name="TextBox 15">
              <a:extLst>
                <a:ext uri="{FF2B5EF4-FFF2-40B4-BE49-F238E27FC236}">
                  <a16:creationId xmlns:a16="http://schemas.microsoft.com/office/drawing/2014/main" id="{B89BC971-D2EF-BA87-45DD-BCCBBB7B6A20}"/>
                </a:ext>
              </a:extLst>
            </p:cNvPr>
            <p:cNvSpPr txBox="1"/>
            <p:nvPr/>
          </p:nvSpPr>
          <p:spPr>
            <a:xfrm>
              <a:off x="0" y="1100182"/>
              <a:ext cx="11245606" cy="8833180"/>
            </a:xfrm>
            <a:prstGeom prst="rect">
              <a:avLst/>
            </a:prstGeom>
          </p:spPr>
          <p:txBody>
            <a:bodyPr wrap="square" lIns="0" tIns="0" rIns="0" bIns="0" rtlCol="0" anchor="t">
              <a:spAutoFit/>
            </a:bodyPr>
            <a:lstStyle/>
            <a:p>
              <a:pPr algn="just">
                <a:lnSpc>
                  <a:spcPct val="150000"/>
                </a:lnSpc>
              </a:pPr>
              <a:endParaRPr lang="tr-TR" altLang="tr-TR" sz="1400">
                <a:solidFill>
                  <a:schemeClr val="bg2">
                    <a:lumMod val="10000"/>
                  </a:schemeClr>
                </a:solidFill>
                <a:latin typeface="Hurme Geometric Sans 1" panose="020b0200020000000000" pitchFamily="34" charset="-94"/>
              </a:endParaRPr>
            </a:p>
            <a:p>
              <a:pPr algn="ctr">
                <a:lnSpc>
                  <a:spcPct val="150000"/>
                </a:lnSpc>
              </a:pPr>
              <a:endParaRPr lang="tr-TR" altLang="tr-TR" sz="1400">
                <a:solidFill>
                  <a:schemeClr val="bg2">
                    <a:lumMod val="10000"/>
                  </a:schemeClr>
                </a:solidFill>
                <a:latin typeface="Hurme Geometric Sans 1" panose="020b0200020000000000" pitchFamily="34" charset="-94"/>
              </a:endParaRPr>
            </a:p>
            <a:p>
              <a:pPr algn="ctr">
                <a:lnSpc>
                  <a:spcPct val="150000"/>
                </a:lnSpc>
              </a:pPr>
              <a:r>
                <a:rPr lang="tr-TR" altLang="tr-TR" sz="1400" b="1">
                  <a:solidFill>
                    <a:schemeClr val="bg2">
                      <a:lumMod val="10000"/>
                    </a:schemeClr>
                  </a:solidFill>
                  <a:latin typeface="Hurme Geometric Sans 1" panose="020b0200020000000000" pitchFamily="34" charset="-94"/>
                </a:rPr>
                <a:t>Amaç ~ Bireysel Patent Tarama Kabiliyetinin Geliştirilmesi</a:t>
              </a:r>
            </a:p>
            <a:p>
              <a:pPr algn="ctr">
                <a:lnSpc>
                  <a:spcPct val="150000"/>
                </a:lnSpc>
              </a:pPr>
              <a:r>
                <a:rPr lang="tr-TR" altLang="tr-TR" sz="1400">
                  <a:solidFill>
                    <a:schemeClr val="bg2">
                      <a:lumMod val="10000"/>
                    </a:schemeClr>
                  </a:solidFill>
                  <a:latin typeface="Hurme Geometric Sans 1" panose="020b0200020000000000" pitchFamily="34" charset="-94"/>
                </a:rPr>
                <a:t>Lisans, Lisansüstü, Akademi ve Dış paydaşlar özelinde yeni ve inovatif çalışmalarını </a:t>
              </a:r>
              <a:r>
                <a:rPr lang="tr-TR" altLang="tr-TR" sz="1400" u="sng">
                  <a:solidFill>
                    <a:schemeClr val="bg2">
                      <a:lumMod val="10000"/>
                    </a:schemeClr>
                  </a:solidFill>
                  <a:latin typeface="Hurme Geometric Sans 1" panose="020b0200020000000000" pitchFamily="34" charset="-94"/>
                </a:rPr>
                <a:t>bireysel tarama yöntemiyle </a:t>
              </a:r>
              <a:r>
                <a:rPr lang="tr-TR" altLang="tr-TR" sz="1400">
                  <a:solidFill>
                    <a:schemeClr val="bg2">
                      <a:lumMod val="10000"/>
                    </a:schemeClr>
                  </a:solidFill>
                  <a:latin typeface="Hurme Geometric Sans 1" panose="020b0200020000000000" pitchFamily="34" charset="-94"/>
                </a:rPr>
                <a:t>güncelliğini takip edebilen buluşçu ekosisteminin güçlendirilmesi amacıyla eğitim ve seminerlerin düzenlenmesi</a:t>
              </a:r>
            </a:p>
            <a:p>
              <a:pPr algn="ctr">
                <a:lnSpc>
                  <a:spcPct val="150000"/>
                </a:lnSpc>
              </a:pPr>
              <a:endParaRPr lang="tr-TR" altLang="tr-TR" sz="1400">
                <a:solidFill>
                  <a:schemeClr val="bg2">
                    <a:lumMod val="10000"/>
                  </a:schemeClr>
                </a:solidFill>
                <a:latin typeface="Hurme Geometric Sans 1" panose="020b0200020000000000" pitchFamily="34" charset="-94"/>
              </a:endParaRPr>
            </a:p>
            <a:p>
              <a:pPr marL="285750" indent="-285750" algn="ctr">
                <a:lnSpc>
                  <a:spcPct val="150000"/>
                </a:lnSpc>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Bölümler Özelinde Eğitimler</a:t>
              </a:r>
            </a:p>
            <a:p>
              <a:pPr marL="285750" indent="-285750" algn="ctr">
                <a:lnSpc>
                  <a:spcPct val="150000"/>
                </a:lnSpc>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Düşünden Gerçeğine Proje Pazarı Eğitimleri</a:t>
              </a:r>
            </a:p>
            <a:p>
              <a:pPr marL="285750" indent="-285750" algn="ctr">
                <a:lnSpc>
                  <a:spcPct val="150000"/>
                </a:lnSpc>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Sanayicilere Özel Eğitimler</a:t>
              </a:r>
            </a:p>
            <a:p>
              <a:pPr marL="285750" indent="-285750" algn="ctr">
                <a:lnSpc>
                  <a:spcPct val="150000"/>
                </a:lnSpc>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 1-1 Masa Başı Eğitimleri </a:t>
              </a:r>
            </a:p>
            <a:p>
              <a:pPr marL="285750" indent="-285750">
                <a:buFont typeface="Arial" panose="020b0604020202020204" pitchFamily="34" charset="0"/>
                <a:buChar char="•"/>
              </a:pPr>
              <a:endParaRPr lang="tr-TR" sz="1400">
                <a:latin typeface="Hurme Geometric Sans 1" panose="020b0200020000000000" pitchFamily="34" charset="-94"/>
              </a:endParaRPr>
            </a:p>
          </p:txBody>
        </p:sp>
      </p:grpSp>
      <p:pic>
        <p:nvPicPr>
          <p:cNvPr id="7" name="Resim 6" descr="iç mekan, duvar, Konferans salonu, sunum içeren bir resim&#10;&#10;Açıklama otomatik olarak oluşturuldu">
            <a:extLst>
              <a:ext uri="{FF2B5EF4-FFF2-40B4-BE49-F238E27FC236}">
                <a16:creationId xmlns:a16="http://schemas.microsoft.com/office/drawing/2014/main" id="{E0B34FCE-D762-37EB-9D52-02F24FCF581C}"/>
              </a:ext>
            </a:extLst>
          </p:cNvPr>
          <p:cNvPicPr>
            <a:picLocks noChangeAspect="1"/>
          </p:cNvPicPr>
          <p:nvPr/>
        </p:nvPicPr>
        <p:blipFill>
          <a:blip r:embed="rId2">
            <a:extLst>
              <a:ext uri="{28A0092B-C50C-407E-A947-70E740481C1C}">
                <a14:useLocalDpi xmlns:a14="http://schemas.microsoft.com/office/drawing/2010/main" val="0"/>
              </a:ext>
            </a:extLst>
          </a:blip>
          <a:srcRect t="21637" r="18578"/>
          <a:stretch>
            <a:fillRect/>
          </a:stretch>
        </p:blipFill>
        <p:spPr>
          <a:xfrm>
            <a:off x="2445894" y="901830"/>
            <a:ext cx="4054525" cy="2601469"/>
          </a:xfrm>
          <a:prstGeom prst="rect">
            <a:avLst/>
          </a:prstGeom>
        </p:spPr>
      </p:pic>
      <p:pic>
        <p:nvPicPr>
          <p:cNvPr id="8" name="Resim 7">
            <a:extLst>
              <a:ext uri="{FF2B5EF4-FFF2-40B4-BE49-F238E27FC236}">
                <a16:creationId xmlns:a16="http://schemas.microsoft.com/office/drawing/2014/main" id="{DFB9D4EE-F5DF-CC68-58FC-52587191E67D}"/>
              </a:ext>
            </a:extLst>
          </p:cNvPr>
          <p:cNvPicPr>
            <a:picLocks noChangeAspect="1"/>
          </p:cNvPicPr>
          <p:nvPr/>
        </p:nvPicPr>
        <p:blipFill>
          <a:blip r:embed="rId3"/>
          <a:stretch>
            <a:fillRect/>
          </a:stretch>
        </p:blipFill>
        <p:spPr>
          <a:xfrm>
            <a:off x="4958436" y="3638720"/>
            <a:ext cx="1821475" cy="2066317"/>
          </a:xfrm>
          <a:prstGeom prst="rect">
            <a:avLst/>
          </a:prstGeom>
        </p:spPr>
      </p:pic>
      <p:pic>
        <p:nvPicPr>
          <p:cNvPr id="9" name="Resim 8" descr="metin, iç mekan, bilgisayar, mobilya içeren bir resim&#10;&#10;Açıklama otomatik olarak oluşturuldu">
            <a:extLst>
              <a:ext uri="{FF2B5EF4-FFF2-40B4-BE49-F238E27FC236}">
                <a16:creationId xmlns:a16="http://schemas.microsoft.com/office/drawing/2014/main" id="{33779FB2-0756-02F3-1E35-1AAA262828E6}"/>
              </a:ext>
            </a:extLst>
          </p:cNvPr>
          <p:cNvPicPr>
            <a:picLocks noChangeAspect="1"/>
          </p:cNvPicPr>
          <p:nvPr/>
        </p:nvPicPr>
        <p:blipFill>
          <a:blip r:embed="rId4">
            <a:extLst>
              <a:ext uri="{28A0092B-C50C-407E-A947-70E740481C1C}">
                <a14:useLocalDpi xmlns:a14="http://schemas.microsoft.com/office/drawing/2010/main" val="0"/>
              </a:ext>
            </a:extLst>
          </a:blip>
          <a:srcRect l="217" t="12578" r="45050" b="16226"/>
          <a:stretch>
            <a:fillRect/>
          </a:stretch>
        </p:blipFill>
        <p:spPr>
          <a:xfrm>
            <a:off x="2291198" y="3638719"/>
            <a:ext cx="2608508" cy="2066317"/>
          </a:xfrm>
          <a:prstGeom prst="rect">
            <a:avLst/>
          </a:prstGeom>
        </p:spPr>
      </p:pic>
      <p:sp>
        <p:nvSpPr>
          <p:cNvPr id="11" name="Metin Yer Tutucusu 6">
            <a:extLst>
              <a:ext uri="{FF2B5EF4-FFF2-40B4-BE49-F238E27FC236}">
                <a16:creationId xmlns:a16="http://schemas.microsoft.com/office/drawing/2014/main" id="{E10999F7-92A3-2978-6068-8877F699E474}"/>
              </a:ext>
            </a:extLst>
          </p:cNvPr>
          <p:cNvSpPr>
            <a:spLocks noGrp="1"/>
          </p:cNvSpPr>
          <p:nvPr>
            <p:ph type="body" sz="quarter" idx="13"/>
          </p:nvPr>
        </p:nvSpPr>
        <p:spPr>
          <a:xfrm>
            <a:off x="360000" y="1751374"/>
            <a:ext cx="1439718" cy="2112288"/>
          </a:xfrm>
        </p:spPr>
        <p:txBody>
          <a:bodyPr>
            <a:normAutofit/>
          </a:bodyPr>
          <a:lstStyle/>
          <a:p>
            <a:r>
              <a:rPr lang="tr-TR"/>
              <a:t>Modül 4 </a:t>
            </a:r>
          </a:p>
          <a:p>
            <a:endParaRPr lang="tr-TR"/>
          </a:p>
          <a:p>
            <a:r>
              <a:rPr lang="tr-TR"/>
              <a:t>Fikri Sınai Mülkiyet Hakları (FSMH) Yönetimi ve Lisanslama Hizmetleri</a:t>
            </a:r>
          </a:p>
        </p:txBody>
      </p:sp>
    </p:spTree>
    <p:extLst>
      <p:ext uri="{BB962C8B-B14F-4D97-AF65-F5344CB8AC3E}">
        <p14:creationId xmlns:p14="http://schemas.microsoft.com/office/powerpoint/2010/main" val="2462702328"/>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9" name="Group 13">
            <a:extLst>
              <a:ext uri="{FF2B5EF4-FFF2-40B4-BE49-F238E27FC236}">
                <a16:creationId xmlns:a16="http://schemas.microsoft.com/office/drawing/2014/main" id="{5640A28B-8C7B-3850-FCC9-F72BBC37D3BF}"/>
              </a:ext>
            </a:extLst>
          </p:cNvPr>
          <p:cNvGrpSpPr/>
          <p:nvPr/>
        </p:nvGrpSpPr>
        <p:grpSpPr>
          <a:xfrm>
            <a:off x="6652947" y="192176"/>
            <a:ext cx="5175333" cy="5958298"/>
            <a:chOff x="-669978" y="3407498"/>
            <a:chExt cx="11910272" cy="11916584"/>
          </a:xfrm>
        </p:grpSpPr>
        <p:sp>
          <p:nvSpPr>
            <p:cNvPr id="10" name="TextBox 14">
              <a:extLst>
                <a:ext uri="{FF2B5EF4-FFF2-40B4-BE49-F238E27FC236}">
                  <a16:creationId xmlns:a16="http://schemas.microsoft.com/office/drawing/2014/main" id="{0C440446-C54B-9A6F-7510-8A4548AFE8F5}"/>
                </a:ext>
              </a:extLst>
            </p:cNvPr>
            <p:cNvSpPr txBox="1"/>
            <p:nvPr/>
          </p:nvSpPr>
          <p:spPr>
            <a:xfrm>
              <a:off x="-669978" y="3407498"/>
              <a:ext cx="11910272" cy="1648142"/>
            </a:xfrm>
            <a:prstGeom prst="rect">
              <a:avLst/>
            </a:prstGeom>
          </p:spPr>
          <p:txBody>
            <a:bodyPr wrap="square" lIns="0" tIns="0" rIns="0" bIns="0" rtlCol="0" anchor="t">
              <a:spAutoFit/>
            </a:bodyPr>
            <a:lstStyle/>
            <a:p>
              <a:pPr algn="ctr">
                <a:lnSpc>
                  <a:spcPts val="3360"/>
                </a:lnSpc>
                <a:spcBef>
                  <a:spcPct val="0"/>
                </a:spcBef>
              </a:pPr>
              <a:r>
                <a:rPr lang="tr-TR" sz="1945" b="1">
                  <a:solidFill>
                    <a:srgbClr val="003B64"/>
                  </a:solidFill>
                  <a:latin typeface="Hurme Geometric Sans 1" panose="020b0200020000000000" pitchFamily="34" charset="-94"/>
                </a:rPr>
                <a:t>Ulusal &amp; Uluslararası</a:t>
              </a:r>
            </a:p>
            <a:p>
              <a:pPr algn="ctr">
                <a:lnSpc>
                  <a:spcPts val="3360"/>
                </a:lnSpc>
                <a:spcBef>
                  <a:spcPct val="0"/>
                </a:spcBef>
              </a:pPr>
              <a:r>
                <a:rPr lang="tr-TR" sz="1945" b="1">
                  <a:solidFill>
                    <a:srgbClr val="003B64"/>
                  </a:solidFill>
                  <a:latin typeface="Hurme Geometric Sans 1" panose="020b0200020000000000" pitchFamily="34" charset="-94"/>
                </a:rPr>
                <a:t>Patent Günleri, Fuar vb. Etkinliklere Katılım </a:t>
              </a:r>
              <a:endParaRPr lang="en-US" sz="1945" b="1">
                <a:solidFill>
                  <a:srgbClr val="003B64"/>
                </a:solidFill>
                <a:latin typeface="Hurme Geometric Sans 1" panose="020b0200020000000000" pitchFamily="34" charset="-94"/>
              </a:endParaRPr>
            </a:p>
          </p:txBody>
        </p:sp>
        <p:sp>
          <p:nvSpPr>
            <p:cNvPr id="11" name="TextBox 15">
              <a:extLst>
                <a:ext uri="{FF2B5EF4-FFF2-40B4-BE49-F238E27FC236}">
                  <a16:creationId xmlns:a16="http://schemas.microsoft.com/office/drawing/2014/main" id="{5C8CFFD2-3F12-677E-84B6-128423B61DF4}"/>
                </a:ext>
              </a:extLst>
            </p:cNvPr>
            <p:cNvSpPr txBox="1"/>
            <p:nvPr/>
          </p:nvSpPr>
          <p:spPr>
            <a:xfrm>
              <a:off x="-351519" y="5055640"/>
              <a:ext cx="11273359" cy="10268442"/>
            </a:xfrm>
            <a:prstGeom prst="rect">
              <a:avLst/>
            </a:prstGeom>
          </p:spPr>
          <p:txBody>
            <a:bodyPr wrap="square" lIns="0" tIns="0" rIns="0" bIns="0" rtlCol="0" anchor="t">
              <a:spAutoFit/>
            </a:bodyPr>
            <a:lstStyle/>
            <a:p>
              <a:pPr marL="285750" indent="-285750" algn="just">
                <a:lnSpc>
                  <a:spcPct val="150000"/>
                </a:lnSpc>
                <a:buFont typeface="Arial" panose="020b0604020202020204" pitchFamily="34" charset="0"/>
                <a:buChar char="•"/>
              </a:pPr>
              <a:r>
                <a:rPr lang="tr-TR" altLang="tr-TR" sz="1400" b="1">
                  <a:solidFill>
                    <a:schemeClr val="bg2">
                      <a:lumMod val="10000"/>
                    </a:schemeClr>
                  </a:solidFill>
                  <a:latin typeface="Hurme Geometric Sans 1" panose="020b0200020000000000" pitchFamily="34" charset="-94"/>
                </a:rPr>
                <a:t>USİMP</a:t>
              </a:r>
              <a:r>
                <a:rPr lang="tr-TR" altLang="tr-TR" sz="1400">
                  <a:solidFill>
                    <a:schemeClr val="bg2">
                      <a:lumMod val="10000"/>
                    </a:schemeClr>
                  </a:solidFill>
                  <a:latin typeface="Hurme Geometric Sans 1" panose="020b0200020000000000" pitchFamily="34" charset="-94"/>
                </a:rPr>
                <a:t> ~ Üniversite Sanayi İşbirliği Merkezleri Platformu</a:t>
              </a:r>
            </a:p>
            <a:p>
              <a:pPr marL="285750" indent="-285750" algn="just">
                <a:lnSpc>
                  <a:spcPct val="150000"/>
                </a:lnSpc>
                <a:buFont typeface="Arial" panose="020b0604020202020204" pitchFamily="34" charset="0"/>
                <a:buChar char="•"/>
              </a:pPr>
              <a:r>
                <a:rPr lang="tr-TR" altLang="tr-TR" sz="1400" b="1">
                  <a:solidFill>
                    <a:schemeClr val="bg2">
                      <a:lumMod val="10000"/>
                    </a:schemeClr>
                  </a:solidFill>
                  <a:latin typeface="Hurme Geometric Sans 1" panose="020b0200020000000000" pitchFamily="34" charset="-94"/>
                </a:rPr>
                <a:t>EPO</a:t>
              </a:r>
              <a:r>
                <a:rPr lang="tr-TR" altLang="tr-TR" sz="1400">
                  <a:solidFill>
                    <a:schemeClr val="bg2">
                      <a:lumMod val="10000"/>
                    </a:schemeClr>
                  </a:solidFill>
                  <a:latin typeface="Hurme Geometric Sans 1" panose="020b0200020000000000" pitchFamily="34" charset="-94"/>
                </a:rPr>
                <a:t> ~ Avrupa Patent Ofisi</a:t>
              </a:r>
            </a:p>
            <a:p>
              <a:pPr marL="285750" indent="-285750" algn="just">
                <a:lnSpc>
                  <a:spcPct val="150000"/>
                </a:lnSpc>
                <a:buFont typeface="Arial" panose="020b0604020202020204" pitchFamily="34" charset="0"/>
                <a:buChar char="•"/>
              </a:pPr>
              <a:r>
                <a:rPr lang="tr-TR" altLang="tr-TR" sz="1400" b="1">
                  <a:solidFill>
                    <a:schemeClr val="bg2">
                      <a:lumMod val="10000"/>
                    </a:schemeClr>
                  </a:solidFill>
                  <a:latin typeface="Hurme Geometric Sans 1" panose="020b0200020000000000" pitchFamily="34" charset="-94"/>
                </a:rPr>
                <a:t>WIPO</a:t>
              </a:r>
              <a:r>
                <a:rPr lang="tr-TR" altLang="tr-TR" sz="1400">
                  <a:solidFill>
                    <a:schemeClr val="bg2">
                      <a:lumMod val="10000"/>
                    </a:schemeClr>
                  </a:solidFill>
                  <a:latin typeface="Hurme Geometric Sans 1" panose="020b0200020000000000" pitchFamily="34" charset="-94"/>
                </a:rPr>
                <a:t> ~ Dünya Fikri Haklar Örgütü</a:t>
              </a:r>
            </a:p>
            <a:p>
              <a:pPr marL="285750" indent="-285750" algn="just">
                <a:lnSpc>
                  <a:spcPct val="150000"/>
                </a:lnSpc>
                <a:buFont typeface="Arial" panose="020b0604020202020204" pitchFamily="34" charset="0"/>
                <a:buChar char="•"/>
              </a:pPr>
              <a:r>
                <a:rPr lang="tr-TR" altLang="tr-TR" sz="1400" b="1">
                  <a:solidFill>
                    <a:schemeClr val="bg2">
                      <a:lumMod val="10000"/>
                    </a:schemeClr>
                  </a:solidFill>
                  <a:latin typeface="Hurme Geometric Sans 1" panose="020b0200020000000000" pitchFamily="34" charset="-94"/>
                </a:rPr>
                <a:t>EPO PATLIB </a:t>
              </a:r>
              <a:r>
                <a:rPr lang="tr-TR" altLang="tr-TR" sz="1400">
                  <a:solidFill>
                    <a:schemeClr val="bg2">
                      <a:lumMod val="10000"/>
                    </a:schemeClr>
                  </a:solidFill>
                  <a:latin typeface="Hurme Geometric Sans 1" panose="020b0200020000000000" pitchFamily="34" charset="-94"/>
                </a:rPr>
                <a:t>~ Avrupa Patent Ofisi Patent Bilgi Birimi *KTÜ olarak 322 Merkezden Biriyiz.</a:t>
              </a:r>
            </a:p>
            <a:p>
              <a:pPr marL="285750" indent="-285750" algn="just">
                <a:lnSpc>
                  <a:spcPct val="150000"/>
                </a:lnSpc>
                <a:buFont typeface="Arial" panose="020b0604020202020204" pitchFamily="34" charset="0"/>
                <a:buChar char="•"/>
              </a:pPr>
              <a:r>
                <a:rPr lang="tr-TR" altLang="tr-TR" sz="1400" b="1">
                  <a:solidFill>
                    <a:schemeClr val="bg2">
                      <a:lumMod val="10000"/>
                    </a:schemeClr>
                  </a:solidFill>
                  <a:latin typeface="Hurme Geometric Sans 1" panose="020b0200020000000000" pitchFamily="34" charset="-94"/>
                </a:rPr>
                <a:t>TEKNOFEST</a:t>
              </a:r>
              <a:r>
                <a:rPr lang="tr-TR" altLang="tr-TR" sz="1400">
                  <a:solidFill>
                    <a:schemeClr val="bg2">
                      <a:lumMod val="10000"/>
                    </a:schemeClr>
                  </a:solidFill>
                  <a:latin typeface="Hurme Geometric Sans 1" panose="020b0200020000000000" pitchFamily="34" charset="-94"/>
                </a:rPr>
                <a:t> ~ Patent Portföy İşbirlikleri , Milli Teknoloji Hamlesiyle Yerli Teknolojilerin Ödül Alması</a:t>
              </a:r>
            </a:p>
            <a:p>
              <a:pPr marL="285750" indent="-285750" algn="just">
                <a:lnSpc>
                  <a:spcPct val="150000"/>
                </a:lnSpc>
                <a:buFont typeface="Arial" panose="020b0604020202020204" pitchFamily="34" charset="0"/>
                <a:buChar char="•"/>
              </a:pPr>
              <a:r>
                <a:rPr lang="tr-TR" altLang="tr-TR" sz="1400" b="1">
                  <a:solidFill>
                    <a:schemeClr val="bg2">
                      <a:lumMod val="10000"/>
                    </a:schemeClr>
                  </a:solidFill>
                  <a:latin typeface="Hurme Geometric Sans 1" panose="020b0200020000000000" pitchFamily="34" charset="-94"/>
                </a:rPr>
                <a:t>SAHA EXPO </a:t>
              </a:r>
              <a:r>
                <a:rPr lang="tr-TR" altLang="tr-TR" sz="1400">
                  <a:solidFill>
                    <a:schemeClr val="bg2">
                      <a:lumMod val="10000"/>
                    </a:schemeClr>
                  </a:solidFill>
                  <a:latin typeface="Hurme Geometric Sans 1" panose="020b0200020000000000" pitchFamily="34" charset="-94"/>
                </a:rPr>
                <a:t>~ KTÜ Tabanlı Yerli ve Patentli teknolojilerin Ulusal Tanınırlığının Arttırılması</a:t>
              </a:r>
            </a:p>
            <a:p>
              <a:pPr algn="just">
                <a:lnSpc>
                  <a:spcPct val="150000"/>
                </a:lnSpc>
              </a:pPr>
              <a:endParaRPr lang="tr-TR" altLang="tr-TR" sz="1400">
                <a:solidFill>
                  <a:schemeClr val="bg2">
                    <a:lumMod val="10000"/>
                  </a:schemeClr>
                </a:solidFill>
                <a:latin typeface="Hurme Geometric Sans 1" panose="020b0200020000000000" pitchFamily="34" charset="-94"/>
              </a:endParaRPr>
            </a:p>
            <a:p>
              <a:pPr algn="just">
                <a:lnSpc>
                  <a:spcPct val="150000"/>
                </a:lnSpc>
              </a:pPr>
              <a:r>
                <a:rPr lang="tr-TR" altLang="tr-TR" sz="1400">
                  <a:solidFill>
                    <a:schemeClr val="bg2">
                      <a:lumMod val="10000"/>
                    </a:schemeClr>
                  </a:solidFill>
                  <a:latin typeface="Hurme Geometric Sans 1" panose="020b0200020000000000" pitchFamily="34" charset="-94"/>
                </a:rPr>
                <a:t>Patent ekosistemini destekleyen topluluklar tarafından global düzeyde patent yönetiminin ve farkındalığının arttırılmasına yönelik düzenlenen organizasyonlara </a:t>
              </a:r>
            </a:p>
            <a:p>
              <a:pPr marL="285750" indent="-285750" algn="ctr">
                <a:lnSpc>
                  <a:spcPct val="150000"/>
                </a:lnSpc>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Katılım </a:t>
              </a:r>
            </a:p>
            <a:p>
              <a:pPr marL="285750" indent="-285750" algn="ctr">
                <a:lnSpc>
                  <a:spcPct val="150000"/>
                </a:lnSpc>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Patent Portföyü Paylaşılması</a:t>
              </a:r>
            </a:p>
            <a:p>
              <a:pPr marL="285750" indent="-285750" algn="ctr">
                <a:lnSpc>
                  <a:spcPct val="150000"/>
                </a:lnSpc>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Ticarileştirme ve Lisanslama İşbirlikleri</a:t>
              </a:r>
            </a:p>
          </p:txBody>
        </p:sp>
      </p:gr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6186" y="1016248"/>
            <a:ext cx="3978674" cy="1293069"/>
          </a:xfrm>
          <a:prstGeom prst="rect">
            <a:avLst/>
          </a:prstGeom>
        </p:spPr>
      </p:pic>
      <p:sp>
        <p:nvSpPr>
          <p:cNvPr id="4" name="Dikdörtgen 3"/>
          <p:cNvSpPr/>
          <p:nvPr/>
        </p:nvSpPr>
        <p:spPr>
          <a:xfrm>
            <a:off x="2204245" y="552696"/>
            <a:ext cx="4182555" cy="369332"/>
          </a:xfrm>
          <a:prstGeom prst="rect">
            <a:avLst/>
          </a:prstGeom>
        </p:spPr>
        <p:txBody>
          <a:bodyPr wrap="none">
            <a:spAutoFit/>
          </a:bodyPr>
          <a:lstStyle/>
          <a:p>
            <a:r>
              <a:rPr lang="tr-TR">
                <a:solidFill>
                  <a:srgbClr val="21252C"/>
                </a:solidFill>
                <a:latin typeface="Open Sans Semibold" panose="020b0706030804020204" pitchFamily="34" charset="0"/>
              </a:rPr>
              <a:t>Patent information centres (PATLIB)</a:t>
            </a:r>
            <a:endParaRPr lang="tr-TR" b="0" i="0">
              <a:solidFill>
                <a:srgbClr val="21252C"/>
              </a:solidFill>
              <a:effectLst/>
              <a:latin typeface="Open Sans Semibold" panose="020b0706030804020204" pitchFamily="34" charset="0"/>
            </a:endParaRP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524" y="2635522"/>
            <a:ext cx="2535994" cy="1895677"/>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5309" y="4857404"/>
            <a:ext cx="3400425" cy="1343025"/>
          </a:xfrm>
          <a:prstGeom prst="rect">
            <a:avLst/>
          </a:prstGeom>
        </p:spPr>
      </p:pic>
      <p:sp>
        <p:nvSpPr>
          <p:cNvPr id="15" name="Metin Yer Tutucusu 6">
            <a:extLst>
              <a:ext uri="{FF2B5EF4-FFF2-40B4-BE49-F238E27FC236}">
                <a16:creationId xmlns:a16="http://schemas.microsoft.com/office/drawing/2014/main" id="{E10999F7-92A3-2978-6068-8877F699E474}"/>
              </a:ext>
            </a:extLst>
          </p:cNvPr>
          <p:cNvSpPr>
            <a:spLocks noGrp="1"/>
          </p:cNvSpPr>
          <p:nvPr>
            <p:ph type="body" sz="quarter" idx="13"/>
          </p:nvPr>
        </p:nvSpPr>
        <p:spPr>
          <a:xfrm>
            <a:off x="360000" y="1751374"/>
            <a:ext cx="1439718" cy="2112288"/>
          </a:xfrm>
        </p:spPr>
        <p:txBody>
          <a:bodyPr>
            <a:normAutofit/>
          </a:bodyPr>
          <a:lstStyle/>
          <a:p>
            <a:r>
              <a:rPr lang="tr-TR"/>
              <a:t>Modül 4 </a:t>
            </a:r>
          </a:p>
          <a:p>
            <a:endParaRPr lang="tr-TR"/>
          </a:p>
          <a:p>
            <a:r>
              <a:rPr lang="tr-TR"/>
              <a:t>Fikri Sınai Mülkiyet Hakları (FSMH) Yönetimi ve Lisanslama Hizmetleri</a:t>
            </a:r>
          </a:p>
        </p:txBody>
      </p:sp>
    </p:spTree>
    <p:extLst>
      <p:ext uri="{BB962C8B-B14F-4D97-AF65-F5344CB8AC3E}">
        <p14:creationId xmlns:p14="http://schemas.microsoft.com/office/powerpoint/2010/main" val="2183654649"/>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Group 10">
            <a:extLst>
              <a:ext uri="{FF2B5EF4-FFF2-40B4-BE49-F238E27FC236}">
                <a16:creationId xmlns:a16="http://schemas.microsoft.com/office/drawing/2014/main" id="{0DDBD54C-E891-4B16-7609-63DA9F10F047}"/>
              </a:ext>
            </a:extLst>
          </p:cNvPr>
          <p:cNvGrpSpPr/>
          <p:nvPr/>
        </p:nvGrpSpPr>
        <p:grpSpPr>
          <a:xfrm>
            <a:off x="6317029" y="335878"/>
            <a:ext cx="5591176" cy="3329680"/>
            <a:chOff x="-2" y="-901406"/>
            <a:chExt cx="11600378" cy="7458552"/>
          </a:xfrm>
        </p:grpSpPr>
        <p:sp>
          <p:nvSpPr>
            <p:cNvPr id="5" name="TextBox 11">
              <a:extLst>
                <a:ext uri="{FF2B5EF4-FFF2-40B4-BE49-F238E27FC236}">
                  <a16:creationId xmlns:a16="http://schemas.microsoft.com/office/drawing/2014/main" id="{482A4D24-3C2B-CF22-C4D6-A01ABC8BDA5A}"/>
                </a:ext>
              </a:extLst>
            </p:cNvPr>
            <p:cNvSpPr txBox="1"/>
            <p:nvPr/>
          </p:nvSpPr>
          <p:spPr>
            <a:xfrm>
              <a:off x="-2" y="-901406"/>
              <a:ext cx="11600376" cy="2016570"/>
            </a:xfrm>
            <a:prstGeom prst="rect">
              <a:avLst/>
            </a:prstGeom>
          </p:spPr>
          <p:txBody>
            <a:bodyPr wrap="square" lIns="0" tIns="0" rIns="0" bIns="0" rtlCol="0" anchor="t">
              <a:spAutoFit/>
            </a:bodyPr>
            <a:lstStyle/>
            <a:p>
              <a:pPr algn="ctr">
                <a:spcBef>
                  <a:spcPct val="0"/>
                </a:spcBef>
              </a:pPr>
              <a:r>
                <a:rPr lang="tr-TR" sz="1950" b="1">
                  <a:solidFill>
                    <a:srgbClr val="003B64"/>
                  </a:solidFill>
                  <a:latin typeface="Hurme Geometric Sans 1" panose="020b0200020000000000" pitchFamily="34" charset="-94"/>
                </a:rPr>
                <a:t>Üniversitemizin </a:t>
              </a:r>
            </a:p>
            <a:p>
              <a:pPr algn="ctr">
                <a:spcBef>
                  <a:spcPct val="0"/>
                </a:spcBef>
              </a:pPr>
              <a:r>
                <a:rPr lang="tr-TR" sz="1950" b="1">
                  <a:solidFill>
                    <a:srgbClr val="003B64"/>
                  </a:solidFill>
                  <a:latin typeface="Hurme Geometric Sans 1" panose="020b0200020000000000" pitchFamily="34" charset="-94"/>
                </a:rPr>
                <a:t>FSMH Politikasının Oluşturulması ve Yürütülmesi</a:t>
              </a:r>
              <a:endParaRPr lang="en-US" sz="1950" b="1">
                <a:solidFill>
                  <a:srgbClr val="003B64"/>
                </a:solidFill>
                <a:latin typeface="Hurme Geometric Sans 1" panose="020b0200020000000000" pitchFamily="34" charset="-94"/>
              </a:endParaRPr>
            </a:p>
          </p:txBody>
        </p:sp>
        <p:sp>
          <p:nvSpPr>
            <p:cNvPr id="6" name="TextBox 12">
              <a:extLst>
                <a:ext uri="{FF2B5EF4-FFF2-40B4-BE49-F238E27FC236}">
                  <a16:creationId xmlns:a16="http://schemas.microsoft.com/office/drawing/2014/main" id="{88528D82-61C5-90CE-C498-77528CA11B8D}"/>
                </a:ext>
              </a:extLst>
            </p:cNvPr>
            <p:cNvSpPr txBox="1"/>
            <p:nvPr/>
          </p:nvSpPr>
          <p:spPr>
            <a:xfrm>
              <a:off x="0" y="1571447"/>
              <a:ext cx="11600376" cy="4985699"/>
            </a:xfrm>
            <a:prstGeom prst="rect">
              <a:avLst/>
            </a:prstGeom>
          </p:spPr>
          <p:txBody>
            <a:bodyPr lIns="0" tIns="0" rIns="0" bIns="0" rtlCol="0" anchor="t">
              <a:spAutoFit/>
            </a:bodyPr>
            <a:lstStyle/>
            <a:p>
              <a:pPr algn="ctr">
                <a:lnSpc>
                  <a:spcPct val="150000"/>
                </a:lnSpc>
                <a:spcBef>
                  <a:spcPct val="0"/>
                </a:spcBef>
              </a:pPr>
              <a:r>
                <a:rPr lang="tr-TR" altLang="tr-TR" sz="1400">
                  <a:solidFill>
                    <a:schemeClr val="bg2">
                      <a:lumMod val="10000"/>
                    </a:schemeClr>
                  </a:solidFill>
                  <a:latin typeface="Hurme Geometric Sans 1" panose="020b0200020000000000" pitchFamily="34" charset="-94"/>
                </a:rPr>
                <a:t>Rektörlük bünyesinde 04.10.2013 tarihli senato kararı ile kurulan Fikri Sınai Mülkiyet Hakları komisyonu tarafından üniversitemizin standardize edilen FSMH Politikası</a:t>
              </a:r>
            </a:p>
            <a:p>
              <a:pPr algn="ctr">
                <a:lnSpc>
                  <a:spcPct val="150000"/>
                </a:lnSpc>
                <a:spcBef>
                  <a:spcPct val="0"/>
                </a:spcBef>
              </a:pPr>
              <a:r>
                <a:rPr lang="tr-TR" altLang="tr-TR" sz="1400">
                  <a:solidFill>
                    <a:schemeClr val="bg2">
                      <a:lumMod val="10000"/>
                    </a:schemeClr>
                  </a:solidFill>
                  <a:latin typeface="Hurme Geometric Sans 1" panose="020b0200020000000000" pitchFamily="34" charset="-94"/>
                </a:rPr>
                <a:t>Tüm ulusal ve uluslararası başvuru, tescil, koruma süreleri, buluş niteliği gibi detaylı bilgileri içeren politika esaslı çalışma disiplinini benimsenmesi</a:t>
              </a:r>
            </a:p>
            <a:p>
              <a:pPr algn="ctr">
                <a:lnSpc>
                  <a:spcPct val="150000"/>
                </a:lnSpc>
                <a:spcBef>
                  <a:spcPct val="0"/>
                </a:spcBef>
              </a:pPr>
              <a:r>
                <a:rPr lang="tr-TR" altLang="tr-TR" sz="1400">
                  <a:solidFill>
                    <a:schemeClr val="bg2">
                      <a:lumMod val="10000"/>
                    </a:schemeClr>
                  </a:solidFill>
                  <a:latin typeface="Hurme Geometric Sans 1" panose="020b0200020000000000" pitchFamily="34" charset="-94"/>
                </a:rPr>
                <a:t> </a:t>
              </a:r>
              <a:endParaRPr lang="en-US" sz="1600">
                <a:solidFill>
                  <a:srgbClr val="000000"/>
                </a:solidFill>
                <a:latin typeface="Hurme Geometric Sans 1" panose="020b0200020000000000" pitchFamily="34" charset="-94"/>
              </a:endParaRPr>
            </a:p>
          </p:txBody>
        </p:sp>
      </p:grpSp>
      <p:cxnSp>
        <p:nvCxnSpPr>
          <p:cNvPr id="10" name="Düz Bağlayıcı 9">
            <a:extLst>
              <a:ext uri="{FF2B5EF4-FFF2-40B4-BE49-F238E27FC236}">
                <a16:creationId xmlns:a16="http://schemas.microsoft.com/office/drawing/2014/main" id="{D54C31B0-0B38-DAD5-6509-28A41A23B2B8}"/>
              </a:ext>
            </a:extLst>
          </p:cNvPr>
          <p:cNvCxnSpPr/>
          <p:nvPr/>
        </p:nvCxnSpPr>
        <p:spPr>
          <a:xfrm>
            <a:off x="3048000" y="3572170"/>
            <a:ext cx="8316239" cy="0"/>
          </a:xfrm>
          <a:prstGeom prst="line">
            <a:avLst/>
          </a:prstGeom>
          <a:ln w="12700">
            <a:solidFill>
              <a:srgbClr val="003B64"/>
            </a:solidFill>
          </a:ln>
        </p:spPr>
        <p:style>
          <a:lnRef idx="1">
            <a:schemeClr val="accent1"/>
          </a:lnRef>
          <a:fillRef idx="0">
            <a:schemeClr val="accent1"/>
          </a:fillRef>
          <a:effectRef idx="0">
            <a:schemeClr val="accent1"/>
          </a:effectRef>
          <a:fontRef idx="minor">
            <a:schemeClr val="tx1"/>
          </a:fontRef>
        </p:style>
      </p:cxnSp>
      <p:pic>
        <p:nvPicPr>
          <p:cNvPr id="12" name="Resim 5">
            <a:extLst>
              <a:ext uri="{FF2B5EF4-FFF2-40B4-BE49-F238E27FC236}">
                <a16:creationId xmlns:a16="http://schemas.microsoft.com/office/drawing/2014/main" id="{D35016D9-0FD3-6308-E894-A6EAF3E2C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581735" y="442805"/>
            <a:ext cx="3477606" cy="280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Resim 12">
            <a:extLst>
              <a:ext uri="{FF2B5EF4-FFF2-40B4-BE49-F238E27FC236}">
                <a16:creationId xmlns:a16="http://schemas.microsoft.com/office/drawing/2014/main" id="{6AD3736B-272C-9864-F5F6-E19A53FF4EA7}"/>
              </a:ext>
            </a:extLst>
          </p:cNvPr>
          <p:cNvPicPr>
            <a:picLocks noChangeAspect="1"/>
          </p:cNvPicPr>
          <p:nvPr/>
        </p:nvPicPr>
        <p:blipFill>
          <a:blip r:embed="rId3"/>
          <a:stretch>
            <a:fillRect/>
          </a:stretch>
        </p:blipFill>
        <p:spPr>
          <a:xfrm>
            <a:off x="2581735" y="3743325"/>
            <a:ext cx="3477605" cy="2781300"/>
          </a:xfrm>
          <a:prstGeom prst="rect">
            <a:avLst/>
          </a:prstGeom>
        </p:spPr>
      </p:pic>
      <p:sp>
        <p:nvSpPr>
          <p:cNvPr id="2" name="TextBox 12">
            <a:extLst>
              <a:ext uri="{FF2B5EF4-FFF2-40B4-BE49-F238E27FC236}">
                <a16:creationId xmlns:a16="http://schemas.microsoft.com/office/drawing/2014/main" id="{65B6724B-0D5E-FC28-C859-6BD997B56481}"/>
              </a:ext>
            </a:extLst>
          </p:cNvPr>
          <p:cNvSpPr txBox="1"/>
          <p:nvPr/>
        </p:nvSpPr>
        <p:spPr>
          <a:xfrm>
            <a:off x="6317028" y="4279837"/>
            <a:ext cx="5591175" cy="1902572"/>
          </a:xfrm>
          <a:prstGeom prst="rect">
            <a:avLst/>
          </a:prstGeom>
        </p:spPr>
        <p:txBody>
          <a:bodyPr lIns="0" tIns="0" rIns="0" bIns="0" rtlCol="0" anchor="t">
            <a:spAutoFit/>
          </a:bodyPr>
          <a:lstStyle/>
          <a:p>
            <a:pPr algn="ctr">
              <a:lnSpc>
                <a:spcPct val="150000"/>
              </a:lnSpc>
              <a:spcBef>
                <a:spcPct val="0"/>
              </a:spcBef>
            </a:pPr>
            <a:r>
              <a:rPr lang="tr-TR" altLang="tr-TR" sz="1400">
                <a:solidFill>
                  <a:schemeClr val="bg2">
                    <a:lumMod val="10000"/>
                  </a:schemeClr>
                </a:solidFill>
                <a:latin typeface="Hurme Geometric Sans 1" panose="020b0200020000000000" pitchFamily="34" charset="-94"/>
              </a:rPr>
              <a:t>Buluşçu seviyesinde</a:t>
            </a:r>
          </a:p>
          <a:p>
            <a:pPr algn="ctr">
              <a:lnSpc>
                <a:spcPct val="150000"/>
              </a:lnSpc>
              <a:spcBef>
                <a:spcPct val="0"/>
              </a:spcBef>
            </a:pPr>
            <a:r>
              <a:rPr lang="tr-TR" altLang="tr-TR" sz="1400">
                <a:solidFill>
                  <a:schemeClr val="bg2">
                    <a:lumMod val="10000"/>
                  </a:schemeClr>
                </a:solidFill>
                <a:latin typeface="Hurme Geometric Sans 1" panose="020b0200020000000000" pitchFamily="34" charset="-94"/>
              </a:rPr>
              <a:t>FSMH Politikasının Uygulanabilirliğini Kolaylaştırmak </a:t>
            </a:r>
          </a:p>
          <a:p>
            <a:pPr algn="ctr">
              <a:lnSpc>
                <a:spcPct val="150000"/>
              </a:lnSpc>
              <a:spcBef>
                <a:spcPct val="0"/>
              </a:spcBef>
            </a:pPr>
            <a:r>
              <a:rPr lang="tr-TR" altLang="tr-TR" sz="1400">
                <a:solidFill>
                  <a:schemeClr val="bg2">
                    <a:lumMod val="10000"/>
                  </a:schemeClr>
                </a:solidFill>
                <a:latin typeface="Hurme Geometric Sans 1" panose="020b0200020000000000" pitchFamily="34" charset="-94"/>
              </a:rPr>
              <a:t>Amacıyla </a:t>
            </a:r>
          </a:p>
          <a:p>
            <a:pPr algn="ctr">
              <a:lnSpc>
                <a:spcPct val="150000"/>
              </a:lnSpc>
              <a:spcBef>
                <a:spcPct val="0"/>
              </a:spcBef>
            </a:pPr>
            <a:r>
              <a:rPr lang="tr-TR" altLang="tr-TR" sz="1400">
                <a:solidFill>
                  <a:schemeClr val="bg2">
                    <a:lumMod val="10000"/>
                  </a:schemeClr>
                </a:solidFill>
                <a:latin typeface="Hurme Geometric Sans 1" panose="020b0200020000000000" pitchFamily="34" charset="-94"/>
              </a:rPr>
              <a:t>Kolay Başvuru Yöntemlerine İlişkin Başvuru Broşürleri </a:t>
            </a:r>
          </a:p>
          <a:p>
            <a:pPr algn="ctr">
              <a:lnSpc>
                <a:spcPct val="150000"/>
              </a:lnSpc>
              <a:spcBef>
                <a:spcPct val="0"/>
              </a:spcBef>
            </a:pPr>
            <a:r>
              <a:rPr lang="tr-TR" altLang="tr-TR" sz="1400">
                <a:solidFill>
                  <a:schemeClr val="bg2">
                    <a:lumMod val="10000"/>
                  </a:schemeClr>
                </a:solidFill>
                <a:latin typeface="Hurme Geometric Sans 1" panose="020b0200020000000000" pitchFamily="34" charset="-94"/>
              </a:rPr>
              <a:t>Basılı / Online olarak hazırlanmıştır.  </a:t>
            </a:r>
          </a:p>
          <a:p>
            <a:pPr algn="ctr">
              <a:lnSpc>
                <a:spcPct val="150000"/>
              </a:lnSpc>
              <a:spcBef>
                <a:spcPct val="0"/>
              </a:spcBef>
            </a:pPr>
            <a:r>
              <a:rPr lang="tr-TR" altLang="tr-TR" sz="1400">
                <a:solidFill>
                  <a:schemeClr val="bg2">
                    <a:lumMod val="10000"/>
                  </a:schemeClr>
                </a:solidFill>
                <a:latin typeface="Hurme Geometric Sans 1" panose="020b0200020000000000" pitchFamily="34" charset="-94"/>
              </a:rPr>
              <a:t> </a:t>
            </a:r>
            <a:endParaRPr lang="en-US" sz="1600">
              <a:solidFill>
                <a:srgbClr val="000000"/>
              </a:solidFill>
              <a:latin typeface="Hurme Geometric Sans 1" panose="020b0200020000000000" pitchFamily="34" charset="-94"/>
            </a:endParaRPr>
          </a:p>
        </p:txBody>
      </p:sp>
      <p:sp>
        <p:nvSpPr>
          <p:cNvPr id="11" name="Metin Yer Tutucusu 6">
            <a:extLst>
              <a:ext uri="{FF2B5EF4-FFF2-40B4-BE49-F238E27FC236}">
                <a16:creationId xmlns:a16="http://schemas.microsoft.com/office/drawing/2014/main" id="{E10999F7-92A3-2978-6068-8877F699E474}"/>
              </a:ext>
            </a:extLst>
          </p:cNvPr>
          <p:cNvSpPr>
            <a:spLocks noGrp="1"/>
          </p:cNvSpPr>
          <p:nvPr>
            <p:ph type="body" sz="quarter" idx="13"/>
          </p:nvPr>
        </p:nvSpPr>
        <p:spPr>
          <a:xfrm>
            <a:off x="360000" y="1751374"/>
            <a:ext cx="1439718" cy="2112288"/>
          </a:xfrm>
        </p:spPr>
        <p:txBody>
          <a:bodyPr>
            <a:normAutofit/>
          </a:bodyPr>
          <a:lstStyle/>
          <a:p>
            <a:r>
              <a:rPr lang="tr-TR"/>
              <a:t>Modül 4 </a:t>
            </a:r>
          </a:p>
          <a:p>
            <a:endParaRPr lang="tr-TR"/>
          </a:p>
          <a:p>
            <a:r>
              <a:rPr lang="tr-TR"/>
              <a:t>Fikri Sınai Mülkiyet Hakları (FSMH) Yönetimi ve Lisanslama Hizmetleri</a:t>
            </a:r>
          </a:p>
        </p:txBody>
      </p:sp>
    </p:spTree>
    <p:extLst>
      <p:ext uri="{BB962C8B-B14F-4D97-AF65-F5344CB8AC3E}">
        <p14:creationId xmlns:p14="http://schemas.microsoft.com/office/powerpoint/2010/main" val="3469818154"/>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7" name="Group 16">
            <a:extLst>
              <a:ext uri="{FF2B5EF4-FFF2-40B4-BE49-F238E27FC236}">
                <a16:creationId xmlns:a16="http://schemas.microsoft.com/office/drawing/2014/main" id="{D65F636C-0D90-1F54-A2EC-5B39D39973D3}"/>
              </a:ext>
            </a:extLst>
          </p:cNvPr>
          <p:cNvGrpSpPr/>
          <p:nvPr/>
        </p:nvGrpSpPr>
        <p:grpSpPr>
          <a:xfrm>
            <a:off x="4267817" y="1318791"/>
            <a:ext cx="5497876" cy="4591342"/>
            <a:chOff x="-318231" y="2594731"/>
            <a:chExt cx="11873097" cy="9595125"/>
          </a:xfrm>
        </p:grpSpPr>
        <p:sp>
          <p:nvSpPr>
            <p:cNvPr id="8" name="TextBox 17">
              <a:extLst>
                <a:ext uri="{FF2B5EF4-FFF2-40B4-BE49-F238E27FC236}">
                  <a16:creationId xmlns:a16="http://schemas.microsoft.com/office/drawing/2014/main" id="{10CFE800-F61C-46AA-83B7-FA109C15866B}"/>
                </a:ext>
              </a:extLst>
            </p:cNvPr>
            <p:cNvSpPr txBox="1"/>
            <p:nvPr/>
          </p:nvSpPr>
          <p:spPr>
            <a:xfrm>
              <a:off x="-318231" y="2594731"/>
              <a:ext cx="11873097" cy="814589"/>
            </a:xfrm>
            <a:prstGeom prst="rect">
              <a:avLst/>
            </a:prstGeom>
          </p:spPr>
          <p:txBody>
            <a:bodyPr wrap="square" lIns="0" tIns="0" rIns="0" bIns="0" rtlCol="0" anchor="t">
              <a:spAutoFit/>
            </a:bodyPr>
            <a:lstStyle/>
            <a:p>
              <a:pPr algn="ctr">
                <a:lnSpc>
                  <a:spcPts val="3360"/>
                </a:lnSpc>
                <a:spcBef>
                  <a:spcPct val="0"/>
                </a:spcBef>
              </a:pPr>
              <a:r>
                <a:rPr lang="tr-TR" sz="1950" b="1">
                  <a:solidFill>
                    <a:srgbClr val="003B64"/>
                  </a:solidFill>
                  <a:latin typeface="Hurme Geometric Sans 1" panose="020b0200020000000000" pitchFamily="34" charset="-94"/>
                </a:rPr>
                <a:t>KTÜ Patent Portföyü</a:t>
              </a:r>
              <a:endParaRPr lang="en-US" sz="1950" b="1">
                <a:solidFill>
                  <a:srgbClr val="003B64"/>
                </a:solidFill>
                <a:latin typeface="Hurme Geometric Sans 1" panose="020b0200020000000000" pitchFamily="34" charset="-94"/>
              </a:endParaRPr>
            </a:p>
          </p:txBody>
        </p:sp>
        <p:sp>
          <p:nvSpPr>
            <p:cNvPr id="9" name="TextBox 18">
              <a:extLst>
                <a:ext uri="{FF2B5EF4-FFF2-40B4-BE49-F238E27FC236}">
                  <a16:creationId xmlns:a16="http://schemas.microsoft.com/office/drawing/2014/main" id="{D7F8D662-11D4-15A6-1719-F0A233CAEB6D}"/>
                </a:ext>
              </a:extLst>
            </p:cNvPr>
            <p:cNvSpPr txBox="1"/>
            <p:nvPr/>
          </p:nvSpPr>
          <p:spPr>
            <a:xfrm>
              <a:off x="-181869" y="3909719"/>
              <a:ext cx="11600375" cy="8280137"/>
            </a:xfrm>
            <a:prstGeom prst="rect">
              <a:avLst/>
            </a:prstGeom>
          </p:spPr>
          <p:txBody>
            <a:bodyPr lIns="0" tIns="0" rIns="0" bIns="0" rtlCol="0" anchor="t">
              <a:spAutoFit/>
            </a:bodyPr>
            <a:lstStyle/>
            <a:p>
              <a:pPr marL="285750" indent="-285750" algn="just">
                <a:lnSpc>
                  <a:spcPts val="2613"/>
                </a:lnSpc>
                <a:spcBef>
                  <a:spcPct val="0"/>
                </a:spcBef>
                <a:buFont typeface="Arial" panose="020b0604020202020204" pitchFamily="34" charset="0"/>
                <a:buChar char="•"/>
              </a:pPr>
              <a:endParaRPr lang="tr-TR" altLang="tr-TR" sz="1400">
                <a:solidFill>
                  <a:schemeClr val="bg2">
                    <a:lumMod val="10000"/>
                  </a:schemeClr>
                </a:solidFill>
                <a:latin typeface="Hurme Geometric Sans 1" panose="020b0200020000000000" pitchFamily="34" charset="-94"/>
              </a:endParaRPr>
            </a:p>
            <a:p>
              <a:pPr algn="ctr">
                <a:lnSpc>
                  <a:spcPts val="2613"/>
                </a:lnSpc>
                <a:spcBef>
                  <a:spcPct val="0"/>
                </a:spcBef>
              </a:pPr>
              <a:r>
                <a:rPr lang="tr-TR" altLang="tr-TR" sz="1400">
                  <a:solidFill>
                    <a:schemeClr val="bg2">
                      <a:lumMod val="10000"/>
                    </a:schemeClr>
                  </a:solidFill>
                  <a:latin typeface="Hurme Geometric Sans 1" panose="020b0200020000000000" pitchFamily="34" charset="-94"/>
                </a:rPr>
                <a:t>Ulusal ve Uluslararası Organizasyonlar </a:t>
              </a:r>
            </a:p>
            <a:p>
              <a:pPr algn="ctr">
                <a:lnSpc>
                  <a:spcPts val="2613"/>
                </a:lnSpc>
                <a:spcBef>
                  <a:spcPct val="0"/>
                </a:spcBef>
              </a:pPr>
              <a:r>
                <a:rPr lang="tr-TR" altLang="tr-TR" sz="1400">
                  <a:solidFill>
                    <a:schemeClr val="bg2">
                      <a:lumMod val="10000"/>
                    </a:schemeClr>
                  </a:solidFill>
                  <a:latin typeface="Hurme Geometric Sans 1" panose="020b0200020000000000" pitchFamily="34" charset="-94"/>
                </a:rPr>
                <a:t>tarafından düzenlenen </a:t>
              </a:r>
            </a:p>
            <a:p>
              <a:pPr marL="285750" indent="-285750" algn="ctr">
                <a:lnSpc>
                  <a:spcPts val="2613"/>
                </a:lnSpc>
                <a:spcBef>
                  <a:spcPct val="0"/>
                </a:spcBef>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Patent Meet, </a:t>
              </a:r>
            </a:p>
            <a:p>
              <a:pPr marL="285750" indent="-285750" algn="ctr">
                <a:lnSpc>
                  <a:spcPts val="2613"/>
                </a:lnSpc>
                <a:spcBef>
                  <a:spcPct val="0"/>
                </a:spcBef>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Patent Demoday, </a:t>
              </a:r>
            </a:p>
            <a:p>
              <a:pPr marL="285750" indent="-285750" algn="ctr">
                <a:lnSpc>
                  <a:spcPts val="2613"/>
                </a:lnSpc>
                <a:spcBef>
                  <a:spcPct val="0"/>
                </a:spcBef>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Patent Lisanslama, </a:t>
              </a:r>
            </a:p>
            <a:p>
              <a:pPr marL="285750" indent="-285750" algn="ctr">
                <a:lnSpc>
                  <a:spcPts val="2613"/>
                </a:lnSpc>
                <a:spcBef>
                  <a:spcPct val="0"/>
                </a:spcBef>
                <a:buFont typeface="Arial" panose="020b0604020202020204" pitchFamily="34" charset="0"/>
                <a:buChar char="•"/>
              </a:pPr>
              <a:r>
                <a:rPr lang="tr-TR" altLang="tr-TR" sz="1400">
                  <a:solidFill>
                    <a:schemeClr val="bg2">
                      <a:lumMod val="10000"/>
                    </a:schemeClr>
                  </a:solidFill>
                  <a:latin typeface="Hurme Geometric Sans 1" panose="020b0200020000000000" pitchFamily="34" charset="-94"/>
                </a:rPr>
                <a:t>Patent Ödülleri’nde </a:t>
              </a:r>
            </a:p>
            <a:p>
              <a:pPr algn="ctr">
                <a:lnSpc>
                  <a:spcPts val="2613"/>
                </a:lnSpc>
                <a:spcBef>
                  <a:spcPct val="0"/>
                </a:spcBef>
              </a:pPr>
              <a:r>
                <a:rPr lang="tr-TR" altLang="tr-TR" sz="1400">
                  <a:solidFill>
                    <a:schemeClr val="bg2">
                      <a:lumMod val="10000"/>
                    </a:schemeClr>
                  </a:solidFill>
                  <a:latin typeface="Hurme Geometric Sans 1" panose="020b0200020000000000" pitchFamily="34" charset="-94"/>
                </a:rPr>
                <a:t>hızlı aksiyon almak amacıyla üniversitemize ve akademisyenlerimize ait buluş detaylarını ve buluşun teknoloji alanlarının yer aldığı Patent Portföyünün Hazırlanması ve Güncellenmesi </a:t>
              </a:r>
            </a:p>
            <a:p>
              <a:pPr algn="just">
                <a:lnSpc>
                  <a:spcPts val="2613"/>
                </a:lnSpc>
                <a:spcBef>
                  <a:spcPct val="0"/>
                </a:spcBef>
              </a:pPr>
              <a:endParaRPr lang="tr-TR" altLang="tr-TR" sz="1400">
                <a:solidFill>
                  <a:schemeClr val="bg2">
                    <a:lumMod val="10000"/>
                  </a:schemeClr>
                </a:solidFill>
                <a:latin typeface="Hurme Geometric Sans 1" panose="020b0200020000000000" pitchFamily="34" charset="-94"/>
              </a:endParaRPr>
            </a:p>
          </p:txBody>
        </p:sp>
      </p:grpSp>
      <p:pic>
        <p:nvPicPr>
          <p:cNvPr id="11" name="Resim 4">
            <a:extLst>
              <a:ext uri="{FF2B5EF4-FFF2-40B4-BE49-F238E27FC236}">
                <a16:creationId xmlns:a16="http://schemas.microsoft.com/office/drawing/2014/main" id="{F12368B8-E06B-35CE-EA00-A6C431D96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157427" y="2150920"/>
            <a:ext cx="1669473" cy="220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Resim 13">
            <a:extLst>
              <a:ext uri="{FF2B5EF4-FFF2-40B4-BE49-F238E27FC236}">
                <a16:creationId xmlns:a16="http://schemas.microsoft.com/office/drawing/2014/main" id="{3318ABBE-7FC1-973C-791D-DBC5385BDFA2}"/>
              </a:ext>
            </a:extLst>
          </p:cNvPr>
          <p:cNvPicPr>
            <a:picLocks noChangeAspect="1"/>
          </p:cNvPicPr>
          <p:nvPr/>
        </p:nvPicPr>
        <p:blipFill>
          <a:blip r:embed="rId3"/>
          <a:stretch>
            <a:fillRect/>
          </a:stretch>
        </p:blipFill>
        <p:spPr>
          <a:xfrm>
            <a:off x="9266403" y="2150920"/>
            <a:ext cx="1572187" cy="2202374"/>
          </a:xfrm>
          <a:prstGeom prst="rect">
            <a:avLst/>
          </a:prstGeom>
        </p:spPr>
      </p:pic>
      <p:sp>
        <p:nvSpPr>
          <p:cNvPr id="10" name="Metin Yer Tutucusu 6">
            <a:extLst>
              <a:ext uri="{FF2B5EF4-FFF2-40B4-BE49-F238E27FC236}">
                <a16:creationId xmlns:a16="http://schemas.microsoft.com/office/drawing/2014/main" id="{E10999F7-92A3-2978-6068-8877F699E474}"/>
              </a:ext>
            </a:extLst>
          </p:cNvPr>
          <p:cNvSpPr>
            <a:spLocks noGrp="1"/>
          </p:cNvSpPr>
          <p:nvPr>
            <p:ph type="body" sz="quarter" idx="13"/>
          </p:nvPr>
        </p:nvSpPr>
        <p:spPr>
          <a:xfrm>
            <a:off x="360000" y="1751374"/>
            <a:ext cx="1439718" cy="2112288"/>
          </a:xfrm>
        </p:spPr>
        <p:txBody>
          <a:bodyPr>
            <a:normAutofit/>
          </a:bodyPr>
          <a:lstStyle/>
          <a:p>
            <a:r>
              <a:rPr lang="tr-TR"/>
              <a:t>Modül 4 </a:t>
            </a:r>
          </a:p>
          <a:p>
            <a:endParaRPr lang="tr-TR"/>
          </a:p>
          <a:p>
            <a:r>
              <a:rPr lang="tr-TR"/>
              <a:t>Fikri Sınai Mülkiyet Hakları (FSMH) Yönetimi ve Lisanslama Hizmetleri</a:t>
            </a:r>
          </a:p>
        </p:txBody>
      </p:sp>
    </p:spTree>
    <p:extLst>
      <p:ext uri="{BB962C8B-B14F-4D97-AF65-F5344CB8AC3E}">
        <p14:creationId xmlns:p14="http://schemas.microsoft.com/office/powerpoint/2010/main" val="3033981681"/>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Group 10">
            <a:extLst>
              <a:ext uri="{FF2B5EF4-FFF2-40B4-BE49-F238E27FC236}">
                <a16:creationId xmlns:a16="http://schemas.microsoft.com/office/drawing/2014/main" id="{64C60B67-DE4B-B27E-927D-9526C21A51E8}"/>
              </a:ext>
            </a:extLst>
          </p:cNvPr>
          <p:cNvGrpSpPr/>
          <p:nvPr/>
        </p:nvGrpSpPr>
        <p:grpSpPr>
          <a:xfrm>
            <a:off x="6861562" y="538648"/>
            <a:ext cx="4973471" cy="5630614"/>
            <a:chOff x="0" y="-528145"/>
            <a:chExt cx="11600376" cy="11261228"/>
          </a:xfrm>
        </p:grpSpPr>
        <p:sp>
          <p:nvSpPr>
            <p:cNvPr id="5" name="TextBox 11">
              <a:extLst>
                <a:ext uri="{FF2B5EF4-FFF2-40B4-BE49-F238E27FC236}">
                  <a16:creationId xmlns:a16="http://schemas.microsoft.com/office/drawing/2014/main" id="{7BB7340A-83F1-15AF-88E6-C25483519CAB}"/>
                </a:ext>
              </a:extLst>
            </p:cNvPr>
            <p:cNvSpPr txBox="1"/>
            <p:nvPr/>
          </p:nvSpPr>
          <p:spPr>
            <a:xfrm>
              <a:off x="0" y="-528145"/>
              <a:ext cx="11600376" cy="615554"/>
            </a:xfrm>
            <a:prstGeom prst="rect">
              <a:avLst/>
            </a:prstGeom>
          </p:spPr>
          <p:txBody>
            <a:bodyPr lIns="0" tIns="0" rIns="0" bIns="0" rtlCol="0" anchor="t">
              <a:spAutoFit/>
            </a:bodyPr>
            <a:lstStyle/>
            <a:p>
              <a:pPr algn="ctr">
                <a:spcBef>
                  <a:spcPct val="0"/>
                </a:spcBef>
              </a:pPr>
              <a:r>
                <a:rPr lang="tr-TR" sz="2000" b="1">
                  <a:solidFill>
                    <a:srgbClr val="003B64"/>
                  </a:solidFill>
                  <a:latin typeface="Hurme Geometric Sans 1" panose="020b0200020000000000" pitchFamily="34" charset="-94"/>
                </a:rPr>
                <a:t>FSMH Teknik Süreçleri </a:t>
              </a:r>
              <a:endParaRPr lang="en-US" sz="2800" b="1">
                <a:solidFill>
                  <a:srgbClr val="003B64"/>
                </a:solidFill>
                <a:latin typeface="Hurme Geometric Sans 1" panose="020b0200020000000000" pitchFamily="34" charset="-94"/>
              </a:endParaRPr>
            </a:p>
          </p:txBody>
        </p:sp>
        <p:sp>
          <p:nvSpPr>
            <p:cNvPr id="6" name="TextBox 12">
              <a:extLst>
                <a:ext uri="{FF2B5EF4-FFF2-40B4-BE49-F238E27FC236}">
                  <a16:creationId xmlns:a16="http://schemas.microsoft.com/office/drawing/2014/main" id="{FDC6E79E-E9FA-2BA6-1FA2-B79A2A5A8760}"/>
                </a:ext>
              </a:extLst>
            </p:cNvPr>
            <p:cNvSpPr txBox="1"/>
            <p:nvPr/>
          </p:nvSpPr>
          <p:spPr>
            <a:xfrm>
              <a:off x="0" y="374991"/>
              <a:ext cx="11600376" cy="10358092"/>
            </a:xfrm>
            <a:prstGeom prst="rect">
              <a:avLst/>
            </a:prstGeom>
          </p:spPr>
          <p:txBody>
            <a:bodyPr lIns="0" tIns="0" rIns="0" bIns="0" rtlCol="0" anchor="t">
              <a:spAutoFit/>
            </a:bodyPr>
            <a:lstStyle/>
            <a:p>
              <a:pPr algn="ctr">
                <a:lnSpc>
                  <a:spcPts val="2613"/>
                </a:lnSpc>
                <a:spcBef>
                  <a:spcPct val="0"/>
                </a:spcBef>
              </a:pPr>
              <a:r>
                <a:rPr lang="tr-TR" altLang="tr-TR" sz="1400">
                  <a:solidFill>
                    <a:srgbClr val="000000"/>
                  </a:solidFill>
                  <a:latin typeface="Hurme Geometric Sans 1" panose="020b0200020000000000" pitchFamily="34" charset="-94"/>
                </a:rPr>
                <a:t>Destek Talebinde Bulunan Akademisyen, Sanayici veya Girişimcilerle;</a:t>
              </a:r>
            </a:p>
            <a:p>
              <a:pPr algn="ctr">
                <a:lnSpc>
                  <a:spcPts val="2613"/>
                </a:lnSpc>
                <a:spcBef>
                  <a:spcPct val="0"/>
                </a:spcBef>
              </a:pPr>
              <a:endParaRPr lang="tr-TR" altLang="tr-TR" sz="1400">
                <a:solidFill>
                  <a:srgbClr val="000000"/>
                </a:solidFill>
                <a:latin typeface="Hurme Geometric Sans 1" panose="020b0200020000000000" pitchFamily="34" charset="-94"/>
              </a:endParaRPr>
            </a:p>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Buluş Bildirimi Ön Değerlendirme Görüşmeleri</a:t>
              </a:r>
            </a:p>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Patent/ Faydalı Model/ Tasarım Ön Araştırma Hizmetlerinin Sağlanması ve Buluş Patentlenebilirlik Değerlendirmesinin Yapılması</a:t>
              </a:r>
            </a:p>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Ulusal veya Uluslararası Patent / Faydalı Model/ Tasarım Başvurusu Süreçlerinin Yürütülmesi</a:t>
              </a:r>
            </a:p>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Tescil Süreçlerinde İdari ve Teknik destek sağlanması</a:t>
              </a:r>
            </a:p>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Buluşun Ticari Potansiyelinin Belirlenmesi ~ Patent Değerleme  </a:t>
              </a:r>
            </a:p>
            <a:p>
              <a:pPr marL="285750" indent="-285750" algn="just" eaLnBrk="1" hangingPunct="1">
                <a:lnSpc>
                  <a:spcPct val="150000"/>
                </a:lnSpc>
                <a:buFont typeface="Arial" panose="020b0604020202020204" pitchFamily="34" charset="0"/>
                <a:buChar char="•"/>
                <a:defRPr/>
              </a:pPr>
              <a:r>
                <a:rPr lang="tr-TR" altLang="tr-TR" sz="1400">
                  <a:solidFill>
                    <a:schemeClr val="bg2">
                      <a:lumMod val="10000"/>
                    </a:schemeClr>
                  </a:solidFill>
                  <a:latin typeface="Hurme Geometric Sans 1" panose="020b0200020000000000" pitchFamily="34" charset="-94"/>
                </a:rPr>
                <a:t>Ticarileştirme Faaliyetleri kapsamında destek sağlanması ~ TÜBİTAK 1702 – Patent Tabanlı Teknoloji Transferi Destekleme Çağrısı</a:t>
              </a:r>
              <a:endParaRPr lang="tr-TR" altLang="tr-TR" sz="1400">
                <a:solidFill>
                  <a:srgbClr val="000000"/>
                </a:solidFill>
                <a:latin typeface="Hurme Geometric Sans 1" panose="020b0200020000000000" pitchFamily="34" charset="-94"/>
              </a:endParaRPr>
            </a:p>
            <a:p>
              <a:pPr>
                <a:lnSpc>
                  <a:spcPts val="2613"/>
                </a:lnSpc>
                <a:spcBef>
                  <a:spcPct val="0"/>
                </a:spcBef>
              </a:pPr>
              <a:endParaRPr lang="en-US" sz="1600">
                <a:solidFill>
                  <a:srgbClr val="000000"/>
                </a:solidFill>
                <a:latin typeface="Hurme Geometric Sans 1" panose="020b0200020000000000" pitchFamily="34" charset="-94"/>
              </a:endParaRPr>
            </a:p>
          </p:txBody>
        </p:sp>
      </p:grpSp>
      <p:pic>
        <p:nvPicPr>
          <p:cNvPr id="7" name="Resim 6">
            <a:extLst>
              <a:ext uri="{FF2B5EF4-FFF2-40B4-BE49-F238E27FC236}">
                <a16:creationId xmlns:a16="http://schemas.microsoft.com/office/drawing/2014/main" id="{5FFC96E3-3B42-017A-D8AE-27C2F470A2FA}"/>
              </a:ext>
            </a:extLst>
          </p:cNvPr>
          <p:cNvPicPr>
            <a:picLocks noChangeAspect="1"/>
          </p:cNvPicPr>
          <p:nvPr/>
        </p:nvPicPr>
        <p:blipFill>
          <a:blip r:embed="rId2"/>
          <a:stretch>
            <a:fillRect/>
          </a:stretch>
        </p:blipFill>
        <p:spPr>
          <a:xfrm>
            <a:off x="2289296" y="538648"/>
            <a:ext cx="4572266" cy="3184820"/>
          </a:xfrm>
          <a:prstGeom prst="rect">
            <a:avLst/>
          </a:prstGeom>
        </p:spPr>
      </p:pic>
      <p:pic>
        <p:nvPicPr>
          <p:cNvPr id="8" name="Resim 7">
            <a:extLst>
              <a:ext uri="{FF2B5EF4-FFF2-40B4-BE49-F238E27FC236}">
                <a16:creationId xmlns:a16="http://schemas.microsoft.com/office/drawing/2014/main" id="{BC098974-D622-061C-4323-36ABC791FB4F}"/>
              </a:ext>
            </a:extLst>
          </p:cNvPr>
          <p:cNvPicPr>
            <a:picLocks noChangeAspect="1"/>
          </p:cNvPicPr>
          <p:nvPr/>
        </p:nvPicPr>
        <p:blipFill>
          <a:blip r:embed="rId3"/>
          <a:stretch>
            <a:fillRect/>
          </a:stretch>
        </p:blipFill>
        <p:spPr>
          <a:xfrm>
            <a:off x="3295259" y="4074739"/>
            <a:ext cx="2800741" cy="2543530"/>
          </a:xfrm>
          <a:prstGeom prst="rect">
            <a:avLst/>
          </a:prstGeom>
        </p:spPr>
      </p:pic>
      <p:sp>
        <p:nvSpPr>
          <p:cNvPr id="9" name="Metin Yer Tutucusu 6">
            <a:extLst>
              <a:ext uri="{FF2B5EF4-FFF2-40B4-BE49-F238E27FC236}">
                <a16:creationId xmlns:a16="http://schemas.microsoft.com/office/drawing/2014/main" id="{E10999F7-92A3-2978-6068-8877F699E474}"/>
              </a:ext>
            </a:extLst>
          </p:cNvPr>
          <p:cNvSpPr>
            <a:spLocks noGrp="1"/>
          </p:cNvSpPr>
          <p:nvPr>
            <p:ph type="body" sz="quarter" idx="13"/>
          </p:nvPr>
        </p:nvSpPr>
        <p:spPr>
          <a:xfrm>
            <a:off x="360000" y="1751374"/>
            <a:ext cx="1439718" cy="2112288"/>
          </a:xfrm>
        </p:spPr>
        <p:txBody>
          <a:bodyPr>
            <a:normAutofit/>
          </a:bodyPr>
          <a:lstStyle/>
          <a:p>
            <a:r>
              <a:rPr lang="tr-TR"/>
              <a:t>Modül 4 </a:t>
            </a:r>
          </a:p>
          <a:p>
            <a:endParaRPr lang="tr-TR"/>
          </a:p>
          <a:p>
            <a:r>
              <a:rPr lang="tr-TR"/>
              <a:t>Fikri Sınai Mülkiyet Hakları (FSMH) Yönetimi ve Lisanslama Hizmetleri</a:t>
            </a:r>
          </a:p>
        </p:txBody>
      </p:sp>
    </p:spTree>
    <p:extLst>
      <p:ext uri="{BB962C8B-B14F-4D97-AF65-F5344CB8AC3E}">
        <p14:creationId xmlns:p14="http://schemas.microsoft.com/office/powerpoint/2010/main" val="1343384856"/>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İçerik Yer Tutucusu 5" descr="metin, giyim, adam, insan, kişi, şahıs içeren bir resim&#10;&#10;Açıklama otomatik olarak oluşturuldu">
            <a:extLst>
              <a:ext uri="{FF2B5EF4-FFF2-40B4-BE49-F238E27FC236}">
                <a16:creationId xmlns:a16="http://schemas.microsoft.com/office/drawing/2014/main" id="{359A4301-3508-B895-5899-C75EB86580F3}"/>
              </a:ext>
            </a:extLst>
          </p:cNvPr>
          <p:cNvPicPr>
            <a:picLocks noChangeAspect="1"/>
          </p:cNvPicPr>
          <p:nvPr/>
        </p:nvPicPr>
        <p:blipFill>
          <a:blip r:embed="rId2">
            <a:extLst>
              <a:ext uri="{28A0092B-C50C-407E-A947-70E740481C1C}">
                <a14:useLocalDpi xmlns:a14="http://schemas.microsoft.com/office/drawing/2010/main" val="0"/>
              </a:ext>
            </a:extLst>
          </a:blip>
          <a:srcRect t="5838" r="51404"/>
          <a:stretch>
            <a:fillRect/>
          </a:stretch>
        </p:blipFill>
        <p:spPr>
          <a:xfrm>
            <a:off x="2558237" y="1498800"/>
            <a:ext cx="1977810" cy="2506875"/>
          </a:xfrm>
          <a:prstGeom prst="rect">
            <a:avLst/>
          </a:prstGeom>
        </p:spPr>
      </p:pic>
      <p:pic>
        <p:nvPicPr>
          <p:cNvPr id="5" name="Resim 4" descr="metin, giyim, ayakkabı, ekran görüntüsü içeren bir resim&#10;&#10;Açıklama otomatik olarak oluşturuldu">
            <a:extLst>
              <a:ext uri="{FF2B5EF4-FFF2-40B4-BE49-F238E27FC236}">
                <a16:creationId xmlns:a16="http://schemas.microsoft.com/office/drawing/2014/main" id="{B785C27A-C9E3-61D4-0CA3-3879A72A941A}"/>
              </a:ext>
            </a:extLst>
          </p:cNvPr>
          <p:cNvPicPr>
            <a:picLocks noChangeAspect="1"/>
          </p:cNvPicPr>
          <p:nvPr/>
        </p:nvPicPr>
        <p:blipFill>
          <a:blip r:embed="rId3">
            <a:extLst>
              <a:ext uri="{28A0092B-C50C-407E-A947-70E740481C1C}">
                <a14:useLocalDpi xmlns:a14="http://schemas.microsoft.com/office/drawing/2010/main" val="0"/>
              </a:ext>
            </a:extLst>
          </a:blip>
          <a:srcRect l="1171" t="17777" r="48793" b="21950"/>
          <a:stretch>
            <a:fillRect/>
          </a:stretch>
        </p:blipFill>
        <p:spPr>
          <a:xfrm>
            <a:off x="5079520" y="1498801"/>
            <a:ext cx="3634596" cy="2506875"/>
          </a:xfrm>
          <a:prstGeom prst="rect">
            <a:avLst/>
          </a:prstGeom>
        </p:spPr>
      </p:pic>
      <p:pic>
        <p:nvPicPr>
          <p:cNvPr id="6" name="Resim 5" descr="giyim, adam, insan, metin, kişi, şahıs içeren bir resim&#10;&#10;Açıklama otomatik olarak oluşturuldu">
            <a:extLst>
              <a:ext uri="{FF2B5EF4-FFF2-40B4-BE49-F238E27FC236}">
                <a16:creationId xmlns:a16="http://schemas.microsoft.com/office/drawing/2014/main" id="{AB314D8B-B5C3-A7C7-D7FE-CDAD12681621}"/>
              </a:ext>
            </a:extLst>
          </p:cNvPr>
          <p:cNvPicPr>
            <a:picLocks noChangeAspect="1"/>
          </p:cNvPicPr>
          <p:nvPr/>
        </p:nvPicPr>
        <p:blipFill>
          <a:blip r:embed="rId4">
            <a:extLst>
              <a:ext uri="{28A0092B-C50C-407E-A947-70E740481C1C}">
                <a14:useLocalDpi xmlns:a14="http://schemas.microsoft.com/office/drawing/2010/main" val="0"/>
              </a:ext>
            </a:extLst>
          </a:blip>
          <a:srcRect l="-1666" t="20057" r="47426" b="13403"/>
          <a:stretch>
            <a:fillRect/>
          </a:stretch>
        </p:blipFill>
        <p:spPr>
          <a:xfrm>
            <a:off x="4278687" y="4431456"/>
            <a:ext cx="3158900" cy="2239457"/>
          </a:xfrm>
          <a:prstGeom prst="rect">
            <a:avLst/>
          </a:prstGeom>
        </p:spPr>
      </p:pic>
      <p:pic>
        <p:nvPicPr>
          <p:cNvPr id="7" name="Resim 6" descr="metin, giyim, gökyüzü, ağaç içeren bir resim&#10;&#10;Açıklama otomatik olarak oluşturuldu">
            <a:extLst>
              <a:ext uri="{FF2B5EF4-FFF2-40B4-BE49-F238E27FC236}">
                <a16:creationId xmlns:a16="http://schemas.microsoft.com/office/drawing/2014/main" id="{C4E7C6D1-9399-489B-41BC-BFA5145D5BDA}"/>
              </a:ext>
            </a:extLst>
          </p:cNvPr>
          <p:cNvPicPr>
            <a:picLocks noChangeAspect="1"/>
          </p:cNvPicPr>
          <p:nvPr/>
        </p:nvPicPr>
        <p:blipFill>
          <a:blip r:embed="rId5">
            <a:extLst>
              <a:ext uri="{28A0092B-C50C-407E-A947-70E740481C1C}">
                <a14:useLocalDpi xmlns:a14="http://schemas.microsoft.com/office/drawing/2010/main" val="0"/>
              </a:ext>
            </a:extLst>
          </a:blip>
          <a:srcRect l="1091" t="12453" r="44373" b="12327"/>
          <a:stretch>
            <a:fillRect/>
          </a:stretch>
        </p:blipFill>
        <p:spPr>
          <a:xfrm>
            <a:off x="8893833" y="1498800"/>
            <a:ext cx="3142033" cy="2506875"/>
          </a:xfrm>
          <a:prstGeom prst="rect">
            <a:avLst/>
          </a:prstGeom>
        </p:spPr>
      </p:pic>
      <p:pic>
        <p:nvPicPr>
          <p:cNvPr id="8" name="Resim 7">
            <a:extLst>
              <a:ext uri="{FF2B5EF4-FFF2-40B4-BE49-F238E27FC236}">
                <a16:creationId xmlns:a16="http://schemas.microsoft.com/office/drawing/2014/main" id="{D8AADA17-60AB-4BE3-D627-D90A30C453E9}"/>
              </a:ext>
            </a:extLst>
          </p:cNvPr>
          <p:cNvPicPr>
            <a:picLocks noChangeAspect="1"/>
          </p:cNvPicPr>
          <p:nvPr/>
        </p:nvPicPr>
        <p:blipFill>
          <a:blip r:embed="rId6"/>
          <a:stretch>
            <a:fillRect/>
          </a:stretch>
        </p:blipFill>
        <p:spPr>
          <a:xfrm>
            <a:off x="7796268" y="4428560"/>
            <a:ext cx="2462338" cy="2240127"/>
          </a:xfrm>
          <a:prstGeom prst="rect">
            <a:avLst/>
          </a:prstGeom>
        </p:spPr>
      </p:pic>
      <p:sp>
        <p:nvSpPr>
          <p:cNvPr id="9" name="Metin kutusu 8">
            <a:extLst>
              <a:ext uri="{FF2B5EF4-FFF2-40B4-BE49-F238E27FC236}">
                <a16:creationId xmlns:a16="http://schemas.microsoft.com/office/drawing/2014/main" id="{F4C964CB-959A-7D63-C480-A157916E9C93}"/>
              </a:ext>
            </a:extLst>
          </p:cNvPr>
          <p:cNvSpPr txBox="1"/>
          <p:nvPr/>
        </p:nvSpPr>
        <p:spPr>
          <a:xfrm>
            <a:off x="4164044" y="486573"/>
            <a:ext cx="6094562" cy="369332"/>
          </a:xfrm>
          <a:prstGeom prst="rect">
            <a:avLst/>
          </a:prstGeom>
          <a:noFill/>
        </p:spPr>
        <p:txBody>
          <a:bodyPr wrap="square">
            <a:spAutoFit/>
          </a:bodyPr>
          <a:lstStyle/>
          <a:p>
            <a:pPr algn="ctr"/>
            <a:r>
              <a:rPr lang="tr-TR" altLang="tr-TR" sz="1800" b="1">
                <a:solidFill>
                  <a:schemeClr val="bg2">
                    <a:lumMod val="10000"/>
                  </a:schemeClr>
                </a:solidFill>
                <a:latin typeface="Hurme Geometric Sans 1" panose="020b0200020000000000" pitchFamily="34" charset="-94"/>
              </a:rPr>
              <a:t>Kurum &amp; Sanayi İşbirlikleri</a:t>
            </a:r>
            <a:endParaRPr lang="tr-TR" b="1"/>
          </a:p>
        </p:txBody>
      </p:sp>
      <p:sp>
        <p:nvSpPr>
          <p:cNvPr id="10" name="Metin Yer Tutucusu 6">
            <a:extLst>
              <a:ext uri="{FF2B5EF4-FFF2-40B4-BE49-F238E27FC236}">
                <a16:creationId xmlns:a16="http://schemas.microsoft.com/office/drawing/2014/main" id="{E10999F7-92A3-2978-6068-8877F699E474}"/>
              </a:ext>
            </a:extLst>
          </p:cNvPr>
          <p:cNvSpPr>
            <a:spLocks noGrp="1"/>
          </p:cNvSpPr>
          <p:nvPr>
            <p:ph type="body" sz="quarter" idx="13"/>
          </p:nvPr>
        </p:nvSpPr>
        <p:spPr>
          <a:xfrm>
            <a:off x="360000" y="1751374"/>
            <a:ext cx="1439718" cy="2112288"/>
          </a:xfrm>
        </p:spPr>
        <p:txBody>
          <a:bodyPr>
            <a:normAutofit/>
          </a:bodyPr>
          <a:lstStyle/>
          <a:p>
            <a:r>
              <a:rPr lang="tr-TR"/>
              <a:t>Modül 4 </a:t>
            </a:r>
          </a:p>
          <a:p>
            <a:endParaRPr lang="tr-TR"/>
          </a:p>
          <a:p>
            <a:r>
              <a:rPr lang="tr-TR"/>
              <a:t>Fikri Sınai Mülkiyet Hakları (FSMH) Yönetimi ve Lisanslama Hizmetleri</a:t>
            </a:r>
          </a:p>
        </p:txBody>
      </p:sp>
    </p:spTree>
    <p:extLst>
      <p:ext uri="{BB962C8B-B14F-4D97-AF65-F5344CB8AC3E}">
        <p14:creationId xmlns:p14="http://schemas.microsoft.com/office/powerpoint/2010/main" val="683093477"/>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5" name="İçerik Yer Tutucusu 4">
            <a:extLst>
              <a:ext uri="{FF2B5EF4-FFF2-40B4-BE49-F238E27FC236}">
                <a16:creationId xmlns:a16="http://schemas.microsoft.com/office/drawing/2014/main" id="{20A50356-B694-12C9-43D7-5A9C4AF39321}"/>
              </a:ext>
            </a:extLst>
          </p:cNvPr>
          <p:cNvGraphicFramePr>
            <a:graphicFrameLocks noGrp="1"/>
          </p:cNvGraphicFramePr>
          <p:nvPr>
            <p:ph idx="1"/>
            <p:extLst>
              <p:ext uri="{D42A27DB-BD31-4B8C-83A1-F6EECF244321}">
                <p14:modId xmlns:p14="http://schemas.microsoft.com/office/powerpoint/2010/main" val="572149542"/>
              </p:ext>
            </p:extLst>
          </p:nvPr>
        </p:nvGraphicFramePr>
        <p:xfrm>
          <a:off x="2519363" y="507999"/>
          <a:ext cx="8834435" cy="5679291"/>
        </p:xfrm>
        <a:graphic>
          <a:graphicData uri="http://schemas.openxmlformats.org/drawingml/2006/table">
            <a:tbl>
              <a:tblPr>
                <a:tableStyleId>{5C22544A-7EE6-4342-B048-85BDC9FD1C3A}</a:tableStyleId>
              </a:tblPr>
              <a:tblGrid>
                <a:gridCol w="3195637">
                  <a:extLst>
                    <a:ext uri="{9D8B030D-6E8A-4147-A177-3AD203B41FA5}">
                      <a16:colId xmlns:a16="http://schemas.microsoft.com/office/drawing/2014/main" val="411724212"/>
                    </a:ext>
                  </a:extLst>
                </a:gridCol>
                <a:gridCol w="314325">
                  <a:extLst>
                    <a:ext uri="{9D8B030D-6E8A-4147-A177-3AD203B41FA5}">
                      <a16:colId xmlns:a16="http://schemas.microsoft.com/office/drawing/2014/main" val="3860453630"/>
                    </a:ext>
                  </a:extLst>
                </a:gridCol>
                <a:gridCol w="1790699">
                  <a:extLst>
                    <a:ext uri="{9D8B030D-6E8A-4147-A177-3AD203B41FA5}">
                      <a16:colId xmlns:a16="http://schemas.microsoft.com/office/drawing/2014/main" val="1409858684"/>
                    </a:ext>
                  </a:extLst>
                </a:gridCol>
                <a:gridCol w="1766887">
                  <a:extLst>
                    <a:ext uri="{9D8B030D-6E8A-4147-A177-3AD203B41FA5}">
                      <a16:colId xmlns:a16="http://schemas.microsoft.com/office/drawing/2014/main" val="299316023"/>
                    </a:ext>
                  </a:extLst>
                </a:gridCol>
                <a:gridCol w="1766887">
                  <a:extLst>
                    <a:ext uri="{9D8B030D-6E8A-4147-A177-3AD203B41FA5}">
                      <a16:colId xmlns:a16="http://schemas.microsoft.com/office/drawing/2014/main" val="3904599526"/>
                    </a:ext>
                  </a:extLst>
                </a:gridCol>
              </a:tblGrid>
              <a:tr h="639291">
                <a:tc>
                  <a:txBody>
                    <a:bodyPr vert="horz" wrap="square"/>
                    <a:lstStyle/>
                    <a:p>
                      <a:endParaRPr lang="tr-TR" sz="1200">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endParaRPr lang="tr-TR">
                        <a:solidFill>
                          <a:srgbClr val="003B6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sz="1800" b="1">
                          <a:solidFill>
                            <a:srgbClr val="003B64"/>
                          </a:solidFill>
                          <a:latin typeface="Hurme Geometric Sans 1" panose="020b0200020000000000" pitchFamily="34" charset="-94"/>
                        </a:rPr>
                        <a:t>2018-2021</a:t>
                      </a:r>
                      <a:endParaRPr lang="tr-T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Ortalama</a:t>
                      </a:r>
                    </a:p>
                    <a:p>
                      <a:pPr algn="ctr"/>
                      <a:r>
                        <a:rPr lang="tr-TR" sz="1100" b="0">
                          <a:solidFill>
                            <a:srgbClr val="003B64"/>
                          </a:solidFill>
                          <a:latin typeface="Hurme Geometric Sans 1" panose="020b0200020000000000" pitchFamily="34" charset="-94"/>
                        </a:rPr>
                        <a:t>(5 Yıl)</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2023</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5702308"/>
                  </a:ext>
                </a:extLst>
              </a:tr>
              <a:tr h="72000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tr-TR" sz="1200" b="1" u="none" strike="noStrike" kern="1200">
                          <a:solidFill>
                            <a:srgbClr val="003B64"/>
                          </a:solidFill>
                          <a:effectLst/>
                          <a:latin typeface="Hurme Geometric Sans 1" panose="020b0200020000000000" pitchFamily="34" charset="-94"/>
                          <a:ea typeface="+mn-ea"/>
                          <a:cs typeface="+mn-cs"/>
                        </a:rPr>
                        <a:t>Alınan Buluş Bildirim Sayısı</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r>
                        <a:rPr lang="tr-TR">
                          <a:solidFill>
                            <a:srgbClr val="003B64"/>
                          </a:solidFill>
                          <a:sym typeface="Wingdings 2" panose="05020102010507070707" pitchFamily="18" charset="2"/>
                        </a:rPr>
                        <a:t></a:t>
                      </a:r>
                      <a:endParaRPr lang="tr-TR">
                        <a:solidFill>
                          <a:srgbClr val="003B6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468</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93</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156</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568424"/>
                  </a:ext>
                </a:extLst>
              </a:tr>
              <a:tr h="72000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tr-TR" sz="1200" b="1">
                          <a:solidFill>
                            <a:srgbClr val="003B64"/>
                          </a:solidFill>
                          <a:latin typeface="Hurme Geometric Sans 1" panose="020b0200020000000000" pitchFamily="34" charset="-94"/>
                        </a:rPr>
                        <a:t>Eğitim/Bilgilendirme/Toplantı/ Seminer</a:t>
                      </a:r>
                      <a:endParaRPr lang="en-US" sz="1200" b="1">
                        <a:solidFill>
                          <a:srgbClr val="003B64"/>
                        </a:solidFill>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65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5339416"/>
                  </a:ext>
                </a:extLst>
              </a:tr>
              <a:tr h="72000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tr-TR" sz="1200" b="1" u="none" strike="noStrike">
                          <a:solidFill>
                            <a:srgbClr val="003B64"/>
                          </a:solidFill>
                          <a:effectLst/>
                          <a:latin typeface="Hurme Geometric Sans 1" panose="020b0200020000000000" pitchFamily="34" charset="-94"/>
                        </a:rPr>
                        <a:t>Ulusal </a:t>
                      </a:r>
                    </a:p>
                    <a:p>
                      <a:pPr marL="0" marR="0" lvl="0" indent="0" algn="l" defTabSz="914400" rtl="0" eaLnBrk="1" fontAlgn="auto" latinLnBrk="0" hangingPunct="1">
                        <a:lnSpc>
                          <a:spcPct val="100000"/>
                        </a:lnSpc>
                        <a:spcBef>
                          <a:spcPct val="0"/>
                        </a:spcBef>
                        <a:spcAft>
                          <a:spcPct val="0"/>
                        </a:spcAft>
                        <a:buClrTx/>
                        <a:buSzTx/>
                        <a:buFontTx/>
                        <a:buNone/>
                        <a:defRPr/>
                      </a:pPr>
                      <a:r>
                        <a:rPr lang="tr-TR" sz="1200" b="1" u="none" strike="noStrike">
                          <a:solidFill>
                            <a:srgbClr val="003B64"/>
                          </a:solidFill>
                          <a:effectLst/>
                          <a:latin typeface="Hurme Geometric Sans 1" panose="020b0200020000000000" pitchFamily="34" charset="-94"/>
                        </a:rPr>
                        <a:t>Patent/Faydalı Model/Tasarım/Marka Başvuru Sayısı</a:t>
                      </a:r>
                      <a:endParaRPr lang="tr-TR" sz="1200" b="1" i="0" u="none" strike="noStrike">
                        <a:solidFill>
                          <a:srgbClr val="003B64"/>
                        </a:solidFill>
                        <a:effectLst/>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27645510"/>
                  </a:ext>
                </a:extLst>
              </a:tr>
              <a:tr h="72000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tr-TR" sz="1200" b="1" u="none" strike="noStrike">
                          <a:solidFill>
                            <a:srgbClr val="003B64"/>
                          </a:solidFill>
                          <a:effectLst/>
                          <a:latin typeface="Hurme Geometric Sans 1" panose="020b0200020000000000" pitchFamily="34" charset="-94"/>
                        </a:rPr>
                        <a:t>Ulusal </a:t>
                      </a:r>
                    </a:p>
                    <a:p>
                      <a:pPr marL="0" marR="0" lvl="0" indent="0" algn="l" defTabSz="914400" rtl="0" eaLnBrk="1" fontAlgn="auto" latinLnBrk="0" hangingPunct="1">
                        <a:lnSpc>
                          <a:spcPct val="100000"/>
                        </a:lnSpc>
                        <a:spcBef>
                          <a:spcPct val="0"/>
                        </a:spcBef>
                        <a:spcAft>
                          <a:spcPct val="0"/>
                        </a:spcAft>
                        <a:buClrTx/>
                        <a:buSzTx/>
                        <a:buFontTx/>
                        <a:buNone/>
                        <a:defRPr/>
                      </a:pPr>
                      <a:r>
                        <a:rPr lang="tr-TR" sz="1200" b="1" u="none" strike="noStrike">
                          <a:solidFill>
                            <a:srgbClr val="003B64"/>
                          </a:solidFill>
                          <a:effectLst/>
                          <a:latin typeface="Hurme Geometric Sans 1" panose="020b0200020000000000" pitchFamily="34" charset="-94"/>
                        </a:rPr>
                        <a:t>Patent/Faydalı Model/Tasarım/Marka Tescil Sayısı</a:t>
                      </a:r>
                      <a:endParaRPr lang="tr-TR" sz="1200" b="1" i="0" u="none" strike="noStrike">
                        <a:solidFill>
                          <a:srgbClr val="003B64"/>
                        </a:solidFill>
                        <a:effectLst/>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8863795"/>
                  </a:ext>
                </a:extLst>
              </a:tr>
              <a:tr h="72000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tr-TR" sz="1200" b="1" u="none" strike="noStrike">
                          <a:solidFill>
                            <a:srgbClr val="003B64"/>
                          </a:solidFill>
                          <a:effectLst/>
                          <a:latin typeface="Hurme Geometric Sans 1" panose="020b0200020000000000" pitchFamily="34" charset="-94"/>
                        </a:rPr>
                        <a:t>Uluslararası Patent Başvuru Sayısı</a:t>
                      </a:r>
                      <a:endParaRPr lang="tr-TR" sz="1200" b="1" i="0" u="none" strike="noStrike">
                        <a:solidFill>
                          <a:srgbClr val="003B64"/>
                        </a:solidFill>
                        <a:effectLst/>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8111417"/>
                  </a:ext>
                </a:extLst>
              </a:tr>
              <a:tr h="72000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tr-TR" sz="1200" b="1" u="none" strike="noStrike">
                          <a:solidFill>
                            <a:srgbClr val="003B64"/>
                          </a:solidFill>
                          <a:effectLst/>
                          <a:latin typeface="Hurme Geometric Sans 1" panose="020b0200020000000000" pitchFamily="34" charset="-94"/>
                        </a:rPr>
                        <a:t>Uluslararası Patent Tescil Sayısı</a:t>
                      </a:r>
                      <a:endParaRPr lang="tr-TR" sz="1200" b="1" i="0" u="none" strike="noStrike">
                        <a:solidFill>
                          <a:srgbClr val="003B64"/>
                        </a:solidFill>
                        <a:effectLst/>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0,8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6650132"/>
                  </a:ext>
                </a:extLst>
              </a:tr>
              <a:tr h="720000">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lang="tr-TR" sz="1200" b="1" i="0" u="none" strike="noStrike">
                          <a:solidFill>
                            <a:srgbClr val="003B64"/>
                          </a:solidFill>
                          <a:effectLst/>
                          <a:latin typeface="Hurme Geometric Sans 1" panose="020b0200020000000000" pitchFamily="34" charset="-94"/>
                        </a:rPr>
                        <a:t>Patent Ticarileştirme Çalışmaları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58740167"/>
                  </a:ext>
                </a:extLst>
              </a:tr>
            </a:tbl>
          </a:graphicData>
        </a:graphic>
      </p:graphicFrame>
      <p:sp>
        <p:nvSpPr>
          <p:cNvPr id="6" name="Metin Yer Tutucusu 6">
            <a:extLst>
              <a:ext uri="{FF2B5EF4-FFF2-40B4-BE49-F238E27FC236}">
                <a16:creationId xmlns:a16="http://schemas.microsoft.com/office/drawing/2014/main" id="{E10999F7-92A3-2978-6068-8877F699E474}"/>
              </a:ext>
            </a:extLst>
          </p:cNvPr>
          <p:cNvSpPr>
            <a:spLocks noGrp="1"/>
          </p:cNvSpPr>
          <p:nvPr>
            <p:ph type="body" sz="quarter" idx="13"/>
          </p:nvPr>
        </p:nvSpPr>
        <p:spPr>
          <a:xfrm>
            <a:off x="360000" y="1751374"/>
            <a:ext cx="1439718" cy="2408502"/>
          </a:xfrm>
        </p:spPr>
        <p:txBody>
          <a:bodyPr>
            <a:normAutofit lnSpcReduction="10000"/>
          </a:bodyPr>
          <a:lstStyle/>
          <a:p>
            <a:r>
              <a:rPr lang="tr-TR"/>
              <a:t>Modül 4 </a:t>
            </a:r>
          </a:p>
          <a:p>
            <a:endParaRPr lang="tr-TR"/>
          </a:p>
          <a:p>
            <a:r>
              <a:rPr lang="tr-TR"/>
              <a:t>Fikri Sınai Mülkiyet Hakları (FSMH) Yönetimi ve Lisanslama Hizmetleri</a:t>
            </a:r>
          </a:p>
          <a:p>
            <a:endParaRPr lang="tr-TR"/>
          </a:p>
          <a:p>
            <a:r>
              <a:rPr lang="tr-TR"/>
              <a:t>Performans Göstergeleri</a:t>
            </a:r>
          </a:p>
        </p:txBody>
      </p:sp>
    </p:spTree>
    <p:extLst>
      <p:ext uri="{BB962C8B-B14F-4D97-AF65-F5344CB8AC3E}">
        <p14:creationId xmlns:p14="http://schemas.microsoft.com/office/powerpoint/2010/main" val="4257511845"/>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0" name="Dikdörtgen 9">
            <a:extLst>
              <a:ext uri="{FF2B5EF4-FFF2-40B4-BE49-F238E27FC236}">
                <a16:creationId xmlns:a16="http://schemas.microsoft.com/office/drawing/2014/main" id="{F230758E-1047-4E88-B6CD-0F808215BBFD}"/>
              </a:ext>
            </a:extLst>
          </p:cNvPr>
          <p:cNvSpPr/>
          <p:nvPr/>
        </p:nvSpPr>
        <p:spPr>
          <a:xfrm>
            <a:off x="2104373" y="0"/>
            <a:ext cx="10087627" cy="6857999"/>
          </a:xfrm>
          <a:prstGeom prst="rect">
            <a:avLst/>
          </a:prstGeom>
          <a:solidFill>
            <a:srgbClr val="003B64"/>
          </a:solidFill>
          <a:ln>
            <a:solidFill>
              <a:srgbClr val="003B6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solidFill>
                <a:schemeClr val="bg1"/>
              </a:solidFill>
            </a:endParaRPr>
          </a:p>
        </p:txBody>
      </p:sp>
      <p:sp>
        <p:nvSpPr>
          <p:cNvPr id="6" name="Metin Yer Tutucusu 2">
            <a:extLst>
              <a:ext uri="{FF2B5EF4-FFF2-40B4-BE49-F238E27FC236}">
                <a16:creationId xmlns:a16="http://schemas.microsoft.com/office/drawing/2014/main" id="{B1424594-F891-98B2-5019-44A8313F2513}"/>
              </a:ext>
            </a:extLst>
          </p:cNvPr>
          <p:cNvSpPr>
            <a:spLocks noGrp="1"/>
          </p:cNvSpPr>
          <p:nvPr>
            <p:ph type="body" sz="quarter" idx="13"/>
          </p:nvPr>
        </p:nvSpPr>
        <p:spPr/>
        <p:txBody>
          <a:bodyPr/>
          <a:lstStyle/>
          <a:p>
            <a:r>
              <a:rPr lang="tr-TR"/>
              <a:t>Ekibimiz</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3741" y="-785610"/>
            <a:ext cx="8417645" cy="7643609"/>
          </a:xfrm>
          <a:prstGeom prst="rect">
            <a:avLst/>
          </a:prstGeom>
        </p:spPr>
      </p:pic>
    </p:spTree>
    <p:extLst>
      <p:ext uri="{BB962C8B-B14F-4D97-AF65-F5344CB8AC3E}">
        <p14:creationId xmlns:p14="http://schemas.microsoft.com/office/powerpoint/2010/main" val="2638783454"/>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İçerik Yer Tutucusu 1">
            <a:extLst>
              <a:ext uri="{FF2B5EF4-FFF2-40B4-BE49-F238E27FC236}">
                <a16:creationId xmlns:a16="http://schemas.microsoft.com/office/drawing/2014/main" id="{94DCBF41-BB2E-FBE5-4742-5791D9868C30}"/>
              </a:ext>
            </a:extLst>
          </p:cNvPr>
          <p:cNvSpPr>
            <a:spLocks noGrp="1"/>
          </p:cNvSpPr>
          <p:nvPr>
            <p:ph idx="1"/>
          </p:nvPr>
        </p:nvSpPr>
        <p:spPr/>
        <p:txBody>
          <a:bodyPr/>
          <a:lstStyle/>
          <a:p>
            <a:endParaRPr lang="tr-TR"/>
          </a:p>
        </p:txBody>
      </p:sp>
      <p:sp>
        <p:nvSpPr>
          <p:cNvPr id="5" name="Metin Yer Tutucusu 4">
            <a:extLst>
              <a:ext uri="{FF2B5EF4-FFF2-40B4-BE49-F238E27FC236}">
                <a16:creationId xmlns:a16="http://schemas.microsoft.com/office/drawing/2014/main" id="{352547E1-1609-20B3-9399-D2C6940E25F9}"/>
              </a:ext>
            </a:extLst>
          </p:cNvPr>
          <p:cNvSpPr>
            <a:spLocks noGrp="1"/>
          </p:cNvSpPr>
          <p:nvPr>
            <p:ph type="body" sz="quarter" idx="13"/>
          </p:nvPr>
        </p:nvSpPr>
        <p:spPr/>
        <p:txBody>
          <a:bodyPr/>
          <a:lstStyle/>
          <a:p>
            <a:r>
              <a:rPr lang="tr-TR"/>
              <a:t>Modül 4</a:t>
            </a:r>
          </a:p>
          <a:p>
            <a:endParaRPr lang="tr-TR"/>
          </a:p>
          <a:p>
            <a:r>
              <a:rPr lang="tr-TR"/>
              <a:t>Fakülte Bazlı</a:t>
            </a:r>
          </a:p>
          <a:p>
            <a:r>
              <a:rPr lang="tr-TR"/>
              <a:t>Veriler</a:t>
            </a:r>
          </a:p>
          <a:p>
            <a:endParaRPr lang="tr-TR"/>
          </a:p>
          <a:p>
            <a:r>
              <a:rPr lang="tr-TR"/>
              <a:t>2023</a:t>
            </a:r>
          </a:p>
        </p:txBody>
      </p:sp>
      <p:graphicFrame>
        <p:nvGraphicFramePr>
          <p:cNvPr id="7" name="İçerik Yer Tutucusu 3">
            <a:extLst>
              <a:ext uri="{FF2B5EF4-FFF2-40B4-BE49-F238E27FC236}">
                <a16:creationId xmlns:a16="http://schemas.microsoft.com/office/drawing/2014/main" id="{A8B290C0-5041-ADBE-CA61-38F10FEC7A2F}"/>
              </a:ext>
            </a:extLst>
          </p:cNvPr>
          <p:cNvGraphicFramePr/>
          <p:nvPr/>
        </p:nvGraphicFramePr>
        <p:xfrm>
          <a:off x="2165230" y="0"/>
          <a:ext cx="10026774" cy="6857999"/>
        </p:xfrm>
        <a:graphic>
          <a:graphicData uri="http://schemas.openxmlformats.org/drawingml/2006/table">
            <a:tbl>
              <a:tblPr firstRow="1" firstCol="1" bandRow="1">
                <a:tableStyleId>{5C22544A-7EE6-4342-B048-85BDC9FD1C3A}</a:tableStyleId>
              </a:tblPr>
              <a:tblGrid>
                <a:gridCol w="2046744">
                  <a:extLst>
                    <a:ext uri="{9D8B030D-6E8A-4147-A177-3AD203B41FA5}">
                      <a16:colId xmlns:a16="http://schemas.microsoft.com/office/drawing/2014/main" val="3894278509"/>
                    </a:ext>
                  </a:extLst>
                </a:gridCol>
                <a:gridCol w="532002">
                  <a:extLst>
                    <a:ext uri="{9D8B030D-6E8A-4147-A177-3AD203B41FA5}">
                      <a16:colId xmlns:a16="http://schemas.microsoft.com/office/drawing/2014/main" val="1036394563"/>
                    </a:ext>
                  </a:extLst>
                </a:gridCol>
                <a:gridCol w="532002">
                  <a:extLst>
                    <a:ext uri="{9D8B030D-6E8A-4147-A177-3AD203B41FA5}">
                      <a16:colId xmlns:a16="http://schemas.microsoft.com/office/drawing/2014/main" val="730770590"/>
                    </a:ext>
                  </a:extLst>
                </a:gridCol>
                <a:gridCol w="532002">
                  <a:extLst>
                    <a:ext uri="{9D8B030D-6E8A-4147-A177-3AD203B41FA5}">
                      <a16:colId xmlns:a16="http://schemas.microsoft.com/office/drawing/2014/main" val="1154596790"/>
                    </a:ext>
                  </a:extLst>
                </a:gridCol>
                <a:gridCol w="532002">
                  <a:extLst>
                    <a:ext uri="{9D8B030D-6E8A-4147-A177-3AD203B41FA5}">
                      <a16:colId xmlns:a16="http://schemas.microsoft.com/office/drawing/2014/main" val="1246487340"/>
                    </a:ext>
                  </a:extLst>
                </a:gridCol>
                <a:gridCol w="532002">
                  <a:extLst>
                    <a:ext uri="{9D8B030D-6E8A-4147-A177-3AD203B41FA5}">
                      <a16:colId xmlns:a16="http://schemas.microsoft.com/office/drawing/2014/main" val="2585201434"/>
                    </a:ext>
                  </a:extLst>
                </a:gridCol>
                <a:gridCol w="532002">
                  <a:extLst>
                    <a:ext uri="{9D8B030D-6E8A-4147-A177-3AD203B41FA5}">
                      <a16:colId xmlns:a16="http://schemas.microsoft.com/office/drawing/2014/main" val="2367783473"/>
                    </a:ext>
                  </a:extLst>
                </a:gridCol>
                <a:gridCol w="532002">
                  <a:extLst>
                    <a:ext uri="{9D8B030D-6E8A-4147-A177-3AD203B41FA5}">
                      <a16:colId xmlns:a16="http://schemas.microsoft.com/office/drawing/2014/main" val="37841001"/>
                    </a:ext>
                  </a:extLst>
                </a:gridCol>
                <a:gridCol w="532002">
                  <a:extLst>
                    <a:ext uri="{9D8B030D-6E8A-4147-A177-3AD203B41FA5}">
                      <a16:colId xmlns:a16="http://schemas.microsoft.com/office/drawing/2014/main" val="3356868373"/>
                    </a:ext>
                  </a:extLst>
                </a:gridCol>
                <a:gridCol w="532002">
                  <a:extLst>
                    <a:ext uri="{9D8B030D-6E8A-4147-A177-3AD203B41FA5}">
                      <a16:colId xmlns:a16="http://schemas.microsoft.com/office/drawing/2014/main" val="2892729858"/>
                    </a:ext>
                  </a:extLst>
                </a:gridCol>
                <a:gridCol w="532002">
                  <a:extLst>
                    <a:ext uri="{9D8B030D-6E8A-4147-A177-3AD203B41FA5}">
                      <a16:colId xmlns:a16="http://schemas.microsoft.com/office/drawing/2014/main" val="3136448688"/>
                    </a:ext>
                  </a:extLst>
                </a:gridCol>
                <a:gridCol w="532002">
                  <a:extLst>
                    <a:ext uri="{9D8B030D-6E8A-4147-A177-3AD203B41FA5}">
                      <a16:colId xmlns:a16="http://schemas.microsoft.com/office/drawing/2014/main" val="1266075754"/>
                    </a:ext>
                  </a:extLst>
                </a:gridCol>
                <a:gridCol w="532002">
                  <a:extLst>
                    <a:ext uri="{9D8B030D-6E8A-4147-A177-3AD203B41FA5}">
                      <a16:colId xmlns:a16="http://schemas.microsoft.com/office/drawing/2014/main" val="2371796979"/>
                    </a:ext>
                  </a:extLst>
                </a:gridCol>
                <a:gridCol w="532002">
                  <a:extLst>
                    <a:ext uri="{9D8B030D-6E8A-4147-A177-3AD203B41FA5}">
                      <a16:colId xmlns:a16="http://schemas.microsoft.com/office/drawing/2014/main" val="432989791"/>
                    </a:ext>
                  </a:extLst>
                </a:gridCol>
                <a:gridCol w="532002">
                  <a:extLst>
                    <a:ext uri="{9D8B030D-6E8A-4147-A177-3AD203B41FA5}">
                      <a16:colId xmlns:a16="http://schemas.microsoft.com/office/drawing/2014/main" val="3691155557"/>
                    </a:ext>
                  </a:extLst>
                </a:gridCol>
                <a:gridCol w="532002">
                  <a:extLst>
                    <a:ext uri="{9D8B030D-6E8A-4147-A177-3AD203B41FA5}">
                      <a16:colId xmlns:a16="http://schemas.microsoft.com/office/drawing/2014/main" val="3252403182"/>
                    </a:ext>
                  </a:extLst>
                </a:gridCol>
              </a:tblGrid>
              <a:tr h="3453575">
                <a:tc>
                  <a:txBody>
                    <a:bodyPr vert="horz" wrap="square"/>
                    <a:lstStyle/>
                    <a:p>
                      <a:pPr algn="ctr" rtl="0" fontAlgn="ctr"/>
                      <a:r>
                        <a:rPr lang="tr-TR" sz="1200" u="none" strike="noStrike">
                          <a:effectLst/>
                          <a:latin typeface="Hurme Geometric Sans 1" panose="020b0200020000000000" pitchFamily="34" charset="-94"/>
                        </a:rPr>
                        <a:t>Fakülte Adı</a:t>
                      </a:r>
                      <a:endParaRPr lang="tr-TR" sz="1200" b="1" i="0" u="none" strike="noStrike">
                        <a:solidFill>
                          <a:srgbClr val="F2F2F2"/>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Diş Hekimliği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Eczacılık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Edebiyat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Fen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150" u="none" strike="noStrike">
                          <a:effectLst/>
                          <a:latin typeface="Hurme Geometric Sans 1" panose="020b0200020000000000" pitchFamily="34" charset="-94"/>
                        </a:rPr>
                        <a:t> İktisadi ve İdari Bilimler Fakültesi</a:t>
                      </a:r>
                      <a:endParaRPr lang="tr-TR" sz="115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Mimarlık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Mühendislik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Of Teknoloji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Orman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Sağlık Bilimleri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150" u="none" strike="noStrike">
                          <a:effectLst/>
                          <a:latin typeface="Hurme Geometric Sans 1" panose="020b0200020000000000" pitchFamily="34" charset="-94"/>
                        </a:rPr>
                        <a:t> Sürmene Deniz Bilimleri Fakültesi</a:t>
                      </a:r>
                      <a:endParaRPr lang="tr-TR" sz="115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Tıp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b="1" i="0" u="none" strike="noStrike">
                          <a:solidFill>
                            <a:schemeClr val="bg1"/>
                          </a:solidFill>
                          <a:effectLst/>
                          <a:latin typeface="Hurme Geometric Sans 1" panose="020b0200020000000000" pitchFamily="34" charset="-94"/>
                        </a:rPr>
                        <a:t> Meslek Yüksek Okulları</a:t>
                      </a: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b="1" i="0" u="none" strike="noStrike">
                          <a:solidFill>
                            <a:schemeClr val="bg1"/>
                          </a:solidFill>
                          <a:effectLst/>
                          <a:latin typeface="Hurme Geometric Sans 1" panose="020b0200020000000000" pitchFamily="34" charset="-94"/>
                        </a:rPr>
                        <a:t> Enstitüler</a:t>
                      </a: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b="1" i="0" u="none" strike="noStrike">
                          <a:solidFill>
                            <a:srgbClr val="000000"/>
                          </a:solidFill>
                          <a:effectLst/>
                          <a:latin typeface="Hurme Geometric Sans 1" panose="020b0200020000000000" pitchFamily="34" charset="-94"/>
                        </a:rPr>
                        <a:t> </a:t>
                      </a:r>
                      <a:r>
                        <a:rPr lang="tr-TR" sz="1200" b="1" i="0" u="none" strike="noStrike">
                          <a:solidFill>
                            <a:schemeClr val="bg1"/>
                          </a:solidFill>
                          <a:effectLst/>
                          <a:latin typeface="Hurme Geometric Sans 1" panose="020b0200020000000000" pitchFamily="34" charset="-94"/>
                        </a:rPr>
                        <a:t>Diğer (Rektörlüğe Bağlı Birimler vd.)</a:t>
                      </a: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extLst>
                  <a:ext uri="{0D108BD9-81ED-4DB2-BD59-A6C34878D82A}">
                    <a16:rowId xmlns:a16="http://schemas.microsoft.com/office/drawing/2014/main" val="1819851207"/>
                  </a:ext>
                </a:extLst>
              </a:tr>
              <a:tr h="851106">
                <a:tc>
                  <a:txBody>
                    <a:bodyPr vert="horz" wrap="square"/>
                    <a:lstStyle/>
                    <a:p>
                      <a:pPr algn="ctr" rtl="0" fontAlgn="b"/>
                      <a:r>
                        <a:rPr lang="tr-TR" sz="1100" b="1" i="0" u="none" strike="noStrike">
                          <a:solidFill>
                            <a:srgbClr val="F2F2F2"/>
                          </a:solidFill>
                          <a:effectLst/>
                          <a:latin typeface="Hurme Geometric Sans 1" panose="020b0200020000000000" pitchFamily="34" charset="-94"/>
                        </a:rPr>
                        <a:t>Patent Başvuru Sayısı (Ulusal+Uluslararası) </a:t>
                      </a:r>
                    </a:p>
                    <a:p>
                      <a:pPr algn="ctr" rtl="0" fontAlgn="b"/>
                      <a:r>
                        <a:rPr lang="tr-TR" sz="1100" b="1" i="0" u="none" strike="noStrike">
                          <a:solidFill>
                            <a:srgbClr val="F2F2F2"/>
                          </a:solidFill>
                          <a:effectLst/>
                          <a:latin typeface="Hurme Geometric Sans 1" panose="020b0200020000000000" pitchFamily="34" charset="-94"/>
                        </a:rPr>
                        <a:t>(2023)</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marL="0" marR="0" lvl="0" indent="0" algn="ctr" defTabSz="914400" rtl="0" eaLnBrk="1" fontAlgn="ctr" latinLnBrk="0" hangingPunct="1">
                        <a:lnSpc>
                          <a:spcPct val="100000"/>
                        </a:lnSpc>
                        <a:spcBef>
                          <a:spcPct val="0"/>
                        </a:spcBef>
                        <a:spcAft>
                          <a:spcPct val="0"/>
                        </a:spcAft>
                        <a:buClrTx/>
                        <a:buSzTx/>
                        <a:buFontTx/>
                        <a:buNone/>
                        <a:defRPr/>
                      </a:pPr>
                      <a:r>
                        <a:rPr lang="tr-TR" sz="1200" b="0" u="none" strike="noStrike">
                          <a:effectLst/>
                          <a:latin typeface="Hurme Geometric Sans 1" panose="020b0200020000000000" pitchFamily="34" charset="-94"/>
                        </a:rPr>
                        <a:t> 7</a:t>
                      </a:r>
                      <a:endParaRPr lang="tr-TR" sz="12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marL="0" marR="0" lvl="0" indent="0" algn="ctr" defTabSz="914400" rtl="0" eaLnBrk="1" fontAlgn="b" latinLnBrk="0" hangingPunct="1">
                        <a:lnSpc>
                          <a:spcPct val="100000"/>
                        </a:lnSpc>
                        <a:spcBef>
                          <a:spcPct val="0"/>
                        </a:spcBef>
                        <a:spcAft>
                          <a:spcPct val="0"/>
                        </a:spcAft>
                        <a:buClrTx/>
                        <a:buSzTx/>
                        <a:buFontTx/>
                        <a:buNone/>
                        <a:defRPr/>
                      </a:pPr>
                      <a:r>
                        <a:rPr lang="tr-TR" sz="1200" b="0" u="none" strike="noStrike">
                          <a:effectLst/>
                          <a:latin typeface="Hurme Geometric Sans 1" panose="020b0200020000000000" pitchFamily="34" charset="-94"/>
                        </a:rPr>
                        <a:t>7</a:t>
                      </a:r>
                      <a:endParaRPr lang="tr-TR" sz="1200" b="0" i="0" u="none" strike="noStrike">
                        <a:solidFill>
                          <a:srgbClr val="000000"/>
                        </a:solidFill>
                        <a:effectLst/>
                        <a:latin typeface="Hurme Geometric Sans 1" panose="020b0200020000000000" pitchFamily="34" charset="-9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b"/>
                      <a:r>
                        <a:rPr lang="tr-TR" sz="1200" b="0" u="none" strike="noStrike">
                          <a:effectLst/>
                          <a:latin typeface="Hurme Geometric Sans 1" panose="020b0200020000000000" pitchFamily="34" charset="-94"/>
                        </a:rPr>
                        <a:t>22</a:t>
                      </a:r>
                      <a:endParaRPr lang="tr-TR" sz="1200" b="0" i="0" u="none" strike="noStrike">
                        <a:solidFill>
                          <a:srgbClr val="000000"/>
                        </a:solidFill>
                        <a:effectLst/>
                        <a:latin typeface="Hurme Geometric Sans 1" panose="020b0200020000000000" pitchFamily="34" charset="-9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u="none" strike="noStrike">
                          <a:effectLst/>
                          <a:latin typeface="Hurme Geometric Sans 1" panose="020b0200020000000000" pitchFamily="34" charset="-94"/>
                        </a:rPr>
                        <a:t> 1</a:t>
                      </a:r>
                      <a:endParaRPr lang="tr-TR" sz="12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u="none" strike="noStrike">
                          <a:effectLst/>
                          <a:latin typeface="Hurme Geometric Sans 1" panose="020b0200020000000000" pitchFamily="34" charset="-94"/>
                        </a:rPr>
                        <a:t> 2</a:t>
                      </a:r>
                      <a:endParaRPr lang="tr-TR" sz="12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marL="0" marR="0" lvl="0" indent="0" algn="ctr" defTabSz="914400" rtl="0" eaLnBrk="1" fontAlgn="b" latinLnBrk="0" hangingPunct="1">
                        <a:lnSpc>
                          <a:spcPct val="100000"/>
                        </a:lnSpc>
                        <a:spcBef>
                          <a:spcPct val="0"/>
                        </a:spcBef>
                        <a:spcAft>
                          <a:spcPct val="0"/>
                        </a:spcAft>
                        <a:buClrTx/>
                        <a:buSzTx/>
                        <a:buFontTx/>
                        <a:buNone/>
                        <a:defRPr/>
                      </a:pPr>
                      <a:r>
                        <a:rPr lang="tr-TR" sz="1200" b="0" u="none" strike="noStrike">
                          <a:effectLst/>
                          <a:latin typeface="Hurme Geometric Sans 1" panose="020b0200020000000000" pitchFamily="34" charset="-94"/>
                        </a:rPr>
                        <a:t>4</a:t>
                      </a:r>
                      <a:endParaRPr lang="tr-TR" sz="1200" b="0" i="0" u="none" strike="noStrike">
                        <a:solidFill>
                          <a:srgbClr val="000000"/>
                        </a:solidFill>
                        <a:effectLst/>
                        <a:latin typeface="Hurme Geometric Sans 1" panose="020b0200020000000000" pitchFamily="34" charset="-9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u="none" strike="noStrike">
                          <a:effectLst/>
                          <a:latin typeface="Hurme Geometric Sans 1" panose="020b0200020000000000" pitchFamily="34" charset="-94"/>
                        </a:rPr>
                        <a:t> 2</a:t>
                      </a:r>
                      <a:endParaRPr lang="tr-TR" sz="12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u="none" strike="noStrike">
                          <a:effectLst/>
                          <a:latin typeface="Hurme Geometric Sans 1" panose="020b0200020000000000" pitchFamily="34" charset="-94"/>
                        </a:rPr>
                        <a:t> 1</a:t>
                      </a:r>
                      <a:endParaRPr lang="tr-TR" sz="12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u="none" strike="noStrike">
                          <a:effectLst/>
                          <a:latin typeface="Hurme Geometric Sans 1" panose="020b0200020000000000" pitchFamily="34" charset="-94"/>
                        </a:rPr>
                        <a:t> 1</a:t>
                      </a:r>
                      <a:endParaRPr lang="tr-TR" sz="12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 </a:t>
                      </a:r>
                      <a:r>
                        <a:rPr lang="tr-TR" sz="1200" b="0" u="none" strike="noStrike" kern="1200">
                          <a:solidFill>
                            <a:schemeClr val="dk1"/>
                          </a:solidFill>
                          <a:effectLst/>
                          <a:latin typeface="Hurme Geometric Sans 1" panose="020b0200020000000000" pitchFamily="34" charset="-94"/>
                          <a:ea typeface="+mn-ea"/>
                          <a:cs typeface="+mn-cs"/>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marL="0" marR="0" lvl="0" indent="0" algn="ctr" defTabSz="914400" rtl="0" eaLnBrk="1" fontAlgn="ctr" latinLnBrk="0" hangingPunct="1">
                        <a:lnSpc>
                          <a:spcPct val="100000"/>
                        </a:lnSpc>
                        <a:spcBef>
                          <a:spcPct val="0"/>
                        </a:spcBef>
                        <a:spcAft>
                          <a:spcPct val="0"/>
                        </a:spcAft>
                        <a:buClrTx/>
                        <a:buSzTx/>
                        <a:buFontTx/>
                        <a:buNone/>
                        <a:defRPr/>
                      </a:pPr>
                      <a:r>
                        <a:rPr lang="tr-TR" sz="1200" b="0" u="none" strike="noStrike">
                          <a:effectLst/>
                          <a:latin typeface="Hurme Geometric Sans 1" panose="020b0200020000000000" pitchFamily="34" charset="-94"/>
                        </a:rPr>
                        <a:t> 3</a:t>
                      </a:r>
                      <a:endParaRPr lang="tr-TR" sz="1200" b="0" i="0" u="none" strike="noStrike">
                        <a:solidFill>
                          <a:srgbClr val="000000"/>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7652652"/>
                  </a:ext>
                </a:extLst>
              </a:tr>
              <a:tr h="851106">
                <a:tc>
                  <a:txBody>
                    <a:bodyPr vert="horz" wrap="square"/>
                    <a:lstStyle/>
                    <a:p>
                      <a:pPr marL="0" marR="0" lvl="0" indent="0" algn="ctr" defTabSz="914400" rtl="0" eaLnBrk="1" fontAlgn="b" latinLnBrk="0" hangingPunct="1">
                        <a:lnSpc>
                          <a:spcPct val="100000"/>
                        </a:lnSpc>
                        <a:spcBef>
                          <a:spcPct val="0"/>
                        </a:spcBef>
                        <a:spcAft>
                          <a:spcPct val="0"/>
                        </a:spcAft>
                        <a:buClrTx/>
                        <a:buSzTx/>
                        <a:buFontTx/>
                        <a:buNone/>
                        <a:defRPr/>
                      </a:pPr>
                      <a:r>
                        <a:rPr lang="tr-TR" sz="1100" b="1" i="0" u="none" strike="noStrike">
                          <a:solidFill>
                            <a:srgbClr val="F2F2F2"/>
                          </a:solidFill>
                          <a:effectLst/>
                          <a:latin typeface="Hurme Geometric Sans 1" panose="020b0200020000000000" pitchFamily="34" charset="-94"/>
                        </a:rPr>
                        <a:t> Patent Başvuru Sayısı (Ulusal+Uluslararası) </a:t>
                      </a:r>
                    </a:p>
                    <a:p>
                      <a:pPr marL="0" marR="0" lvl="0" indent="0" algn="ctr" defTabSz="914400" rtl="0" eaLnBrk="1" fontAlgn="b" latinLnBrk="0" hangingPunct="1">
                        <a:lnSpc>
                          <a:spcPct val="100000"/>
                        </a:lnSpc>
                        <a:spcBef>
                          <a:spcPct val="0"/>
                        </a:spcBef>
                        <a:spcAft>
                          <a:spcPct val="0"/>
                        </a:spcAft>
                        <a:buClrTx/>
                        <a:buSzTx/>
                        <a:buFontTx/>
                        <a:buNone/>
                        <a:defRPr/>
                      </a:pPr>
                      <a:r>
                        <a:rPr lang="tr-TR" sz="1100" b="1" i="0" u="none" strike="noStrike">
                          <a:solidFill>
                            <a:srgbClr val="F2F2F2"/>
                          </a:solidFill>
                          <a:effectLst/>
                          <a:latin typeface="Hurme Geometric Sans 1" panose="020b0200020000000000" pitchFamily="34" charset="-94"/>
                        </a:rPr>
                        <a:t>(2018-2022)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15</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b"/>
                      <a:r>
                        <a:rPr lang="tr-TR" sz="1200" b="0" i="0" u="none" strike="noStrike">
                          <a:solidFill>
                            <a:srgbClr val="000000"/>
                          </a:solidFill>
                          <a:effectLst/>
                          <a:latin typeface="Hurme Geometric Sans 1" panose="020b0200020000000000" pitchFamily="34" charset="-94"/>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b"/>
                      <a:r>
                        <a:rPr lang="tr-TR" sz="1200" b="0" i="0" u="none" strike="noStrike">
                          <a:solidFill>
                            <a:srgbClr val="000000"/>
                          </a:solidFill>
                          <a:effectLst/>
                          <a:latin typeface="Hurme Geometric Sans 1" panose="020b0200020000000000" pitchFamily="34" charset="-94"/>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11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b"/>
                      <a:r>
                        <a:rPr lang="tr-TR" sz="1200" b="0" i="0" u="none" strike="noStrike">
                          <a:solidFill>
                            <a:srgbClr val="000000"/>
                          </a:solidFill>
                          <a:effectLst/>
                          <a:latin typeface="Hurme Geometric Sans 1" panose="020b0200020000000000" pitchFamily="34" charset="-94"/>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9</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5</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10</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2426704"/>
                  </a:ext>
                </a:extLst>
              </a:tr>
              <a:tr h="851106">
                <a:tc>
                  <a:txBody>
                    <a:bodyPr vert="horz" wrap="square"/>
                    <a:lstStyle/>
                    <a:p>
                      <a:pPr algn="ctr" rtl="0" fontAlgn="b"/>
                      <a:r>
                        <a:rPr lang="tr-TR" sz="1100" b="1" i="0" u="none" strike="noStrike">
                          <a:solidFill>
                            <a:srgbClr val="F2F2F2"/>
                          </a:solidFill>
                          <a:effectLst/>
                          <a:latin typeface="Hurme Geometric Sans 1" panose="020b0200020000000000" pitchFamily="34" charset="-94"/>
                        </a:rPr>
                        <a:t> Patent Tescil Sayısı (Patent+Faydalı Model+Tasarım) </a:t>
                      </a:r>
                    </a:p>
                    <a:p>
                      <a:pPr algn="ctr" rtl="0" fontAlgn="b"/>
                      <a:r>
                        <a:rPr lang="tr-TR" sz="1100" b="1" i="0" u="none" strike="noStrike">
                          <a:solidFill>
                            <a:srgbClr val="F2F2F2"/>
                          </a:solidFill>
                          <a:effectLst/>
                          <a:latin typeface="Hurme Geometric Sans 1" panose="020b0200020000000000" pitchFamily="34" charset="-94"/>
                        </a:rPr>
                        <a:t>(2023)</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b"/>
                      <a:r>
                        <a:rPr lang="tr-TR" sz="1200" b="0" i="0" u="none" strike="noStrike">
                          <a:solidFill>
                            <a:srgbClr val="000000"/>
                          </a:solidFill>
                          <a:effectLst/>
                          <a:latin typeface="Hurme Geometric Sans 1" panose="020b0200020000000000" pitchFamily="34" charset="-94"/>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b"/>
                      <a:r>
                        <a:rPr lang="tr-TR" sz="1200" b="0" i="0" u="none" strike="noStrike">
                          <a:solidFill>
                            <a:srgbClr val="000000"/>
                          </a:solidFill>
                          <a:effectLst/>
                          <a:latin typeface="Hurme Geometric Sans 1" panose="020b0200020000000000" pitchFamily="34" charset="-94"/>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7765306"/>
                  </a:ext>
                </a:extLst>
              </a:tr>
              <a:tr h="851106">
                <a:tc>
                  <a:txBody>
                    <a:bodyPr vert="horz" wrap="square"/>
                    <a:lstStyle/>
                    <a:p>
                      <a:pPr marL="0" marR="0" lvl="0" indent="0" algn="ctr" defTabSz="914400" rtl="0" eaLnBrk="1" fontAlgn="b" latinLnBrk="0" hangingPunct="1">
                        <a:lnSpc>
                          <a:spcPct val="100000"/>
                        </a:lnSpc>
                        <a:spcBef>
                          <a:spcPct val="0"/>
                        </a:spcBef>
                        <a:spcAft>
                          <a:spcPct val="0"/>
                        </a:spcAft>
                        <a:buClrTx/>
                        <a:buSzTx/>
                        <a:buFontTx/>
                        <a:buNone/>
                        <a:defRPr/>
                      </a:pPr>
                      <a:r>
                        <a:rPr lang="tr-TR" sz="1100" b="1" i="0" u="none" strike="noStrike">
                          <a:solidFill>
                            <a:srgbClr val="F2F2F2"/>
                          </a:solidFill>
                          <a:effectLst/>
                          <a:latin typeface="Hurme Geometric Sans 1" panose="020b0200020000000000" pitchFamily="34" charset="-94"/>
                        </a:rPr>
                        <a:t>Patent Tescil Sayısı (Patent+Faydalı Model+Tasarım) </a:t>
                      </a:r>
                    </a:p>
                    <a:p>
                      <a:pPr marL="0" marR="0" lvl="0" indent="0" algn="ctr" defTabSz="914400" rtl="0" eaLnBrk="1" fontAlgn="b" latinLnBrk="0" hangingPunct="1">
                        <a:lnSpc>
                          <a:spcPct val="100000"/>
                        </a:lnSpc>
                        <a:spcBef>
                          <a:spcPct val="0"/>
                        </a:spcBef>
                        <a:spcAft>
                          <a:spcPct val="0"/>
                        </a:spcAft>
                        <a:buClrTx/>
                        <a:buSzTx/>
                        <a:buFontTx/>
                        <a:buNone/>
                        <a:defRPr/>
                      </a:pPr>
                      <a:r>
                        <a:rPr lang="tr-TR" sz="1100" b="1" i="0" u="none" strike="noStrike">
                          <a:solidFill>
                            <a:srgbClr val="F2F2F2"/>
                          </a:solidFill>
                          <a:effectLst/>
                          <a:latin typeface="Hurme Geometric Sans 1" panose="020b0200020000000000" pitchFamily="34" charset="-94"/>
                        </a:rPr>
                        <a:t>(2018-2022)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6</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b"/>
                      <a:r>
                        <a:rPr lang="tr-TR" sz="1200" b="0" i="0" u="none" strike="noStrike">
                          <a:solidFill>
                            <a:srgbClr val="000000"/>
                          </a:solidFill>
                          <a:effectLst/>
                          <a:latin typeface="Hurme Geometric Sans 1" panose="020b0200020000000000" pitchFamily="34" charset="-94"/>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b"/>
                      <a:r>
                        <a:rPr lang="tr-TR" sz="1200" b="0" i="0" u="none" strike="noStrike">
                          <a:solidFill>
                            <a:srgbClr val="000000"/>
                          </a:solidFill>
                          <a:effectLst/>
                          <a:latin typeface="Hurme Geometric Sans 1" panose="020b0200020000000000" pitchFamily="34" charset="-94"/>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8</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1</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4</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700" b="0" i="0" u="none" strike="noStrike">
                          <a:solidFill>
                            <a:srgbClr val="000000"/>
                          </a:solidFill>
                          <a:effectLst/>
                          <a:latin typeface="Hurme Geometric Sans 1" panose="020b0200020000000000" pitchFamily="34" charset="-94"/>
                        </a:rPr>
                        <a:t>-</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200" b="0" i="0" u="none" strike="noStrike">
                          <a:solidFill>
                            <a:srgbClr val="000000"/>
                          </a:solidFill>
                          <a:effectLst/>
                          <a:latin typeface="Hurme Geometric Sans 1" panose="020b0200020000000000" pitchFamily="34" charset="-94"/>
                        </a:rPr>
                        <a:t>2</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0790400"/>
                  </a:ext>
                </a:extLst>
              </a:tr>
            </a:tbl>
          </a:graphicData>
        </a:graphic>
      </p:graphicFrame>
    </p:spTree>
    <p:extLst>
      <p:ext uri="{BB962C8B-B14F-4D97-AF65-F5344CB8AC3E}">
        <p14:creationId xmlns:p14="http://schemas.microsoft.com/office/powerpoint/2010/main" val="387443896"/>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Metin Yer Tutucusu 2">
            <a:extLst>
              <a:ext uri="{FF2B5EF4-FFF2-40B4-BE49-F238E27FC236}">
                <a16:creationId xmlns:a16="http://schemas.microsoft.com/office/drawing/2014/main" id="{CE2DFAEF-0AD9-9E07-970C-4178FFAEB19D}"/>
              </a:ext>
            </a:extLst>
          </p:cNvPr>
          <p:cNvSpPr>
            <a:spLocks noGrp="1"/>
          </p:cNvSpPr>
          <p:nvPr>
            <p:ph type="body" sz="quarter" idx="13"/>
          </p:nvPr>
        </p:nvSpPr>
        <p:spPr/>
        <p:txBody>
          <a:bodyPr/>
          <a:lstStyle/>
          <a:p>
            <a:r>
              <a:rPr lang="tr-TR"/>
              <a:t>Girişimcilik ve Şirketleşme Hizmetleri</a:t>
            </a:r>
          </a:p>
        </p:txBody>
      </p:sp>
      <p:pic>
        <p:nvPicPr>
          <p:cNvPr id="4" name="İçerik Yer Tutucusu 3">
            <a:extLst>
              <a:ext uri="{FF2B5EF4-FFF2-40B4-BE49-F238E27FC236}">
                <a16:creationId xmlns:a16="http://schemas.microsoft.com/office/drawing/2014/main" id="{327E4C44-1713-C74A-586C-48A300E08B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9363" y="855476"/>
            <a:ext cx="8834437" cy="4974010"/>
          </a:xfrm>
          <a:prstGeom prst="rect">
            <a:avLst/>
          </a:prstGeom>
        </p:spPr>
      </p:pic>
    </p:spTree>
    <p:extLst>
      <p:ext uri="{BB962C8B-B14F-4D97-AF65-F5344CB8AC3E}">
        <p14:creationId xmlns:p14="http://schemas.microsoft.com/office/powerpoint/2010/main" val="2494807060"/>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Metin Yer Tutucusu 2">
            <a:extLst>
              <a:ext uri="{FF2B5EF4-FFF2-40B4-BE49-F238E27FC236}">
                <a16:creationId xmlns:a16="http://schemas.microsoft.com/office/drawing/2014/main" id="{CE2DFAEF-0AD9-9E07-970C-4178FFAEB19D}"/>
              </a:ext>
            </a:extLst>
          </p:cNvPr>
          <p:cNvSpPr>
            <a:spLocks noGrp="1"/>
          </p:cNvSpPr>
          <p:nvPr>
            <p:ph type="body" sz="quarter" idx="13"/>
          </p:nvPr>
        </p:nvSpPr>
        <p:spPr/>
        <p:txBody>
          <a:bodyPr/>
          <a:lstStyle/>
          <a:p>
            <a:r>
              <a:rPr lang="tr-TR"/>
              <a:t>Modül 5 </a:t>
            </a:r>
          </a:p>
          <a:p>
            <a:endParaRPr lang="tr-TR"/>
          </a:p>
          <a:p>
            <a:r>
              <a:rPr lang="tr-TR"/>
              <a:t>Girişimcilik ve Şirketleşme Hizmetleri</a:t>
            </a:r>
          </a:p>
        </p:txBody>
      </p:sp>
      <p:grpSp>
        <p:nvGrpSpPr>
          <p:cNvPr id="17" name="Group 13"/>
          <p:cNvGrpSpPr/>
          <p:nvPr/>
        </p:nvGrpSpPr>
        <p:grpSpPr>
          <a:xfrm>
            <a:off x="6662055" y="1470548"/>
            <a:ext cx="5282295" cy="4040016"/>
            <a:chOff x="0" y="-66675"/>
            <a:chExt cx="11600376" cy="8080025"/>
          </a:xfrm>
        </p:grpSpPr>
        <p:sp>
          <p:nvSpPr>
            <p:cNvPr id="18" name="TextBox 14"/>
            <p:cNvSpPr txBox="1"/>
            <p:nvPr/>
          </p:nvSpPr>
          <p:spPr>
            <a:xfrm>
              <a:off x="0" y="-66675"/>
              <a:ext cx="11600376" cy="787267"/>
            </a:xfrm>
            <a:prstGeom prst="rect">
              <a:avLst/>
            </a:prstGeom>
          </p:spPr>
          <p:txBody>
            <a:bodyPr lIns="0" tIns="0" rIns="0" bIns="0" rtlCol="0" anchor="t">
              <a:spAutoFit/>
            </a:bodyPr>
            <a:lstStyle/>
            <a:p>
              <a:pPr>
                <a:lnSpc>
                  <a:spcPts val="3360"/>
                </a:lnSpc>
                <a:spcBef>
                  <a:spcPct val="0"/>
                </a:spcBef>
              </a:pPr>
              <a:r>
                <a:rPr lang="tr-TR" sz="2000" b="1">
                  <a:solidFill>
                    <a:srgbClr val="003B64"/>
                  </a:solidFill>
                  <a:latin typeface="Hurme Geometric Sans 1" panose="020b0200020000000000" pitchFamily="34" charset="-94"/>
                </a:rPr>
                <a:t>Amaçlanan</a:t>
              </a:r>
              <a:endParaRPr lang="en-US" sz="2800" b="1">
                <a:solidFill>
                  <a:srgbClr val="003B64"/>
                </a:solidFill>
                <a:latin typeface="Hurme Geometric Sans 1" panose="020b0200020000000000" pitchFamily="34" charset="-94"/>
              </a:endParaRPr>
            </a:p>
          </p:txBody>
        </p:sp>
        <p:sp>
          <p:nvSpPr>
            <p:cNvPr id="19" name="TextBox 15"/>
            <p:cNvSpPr txBox="1"/>
            <p:nvPr/>
          </p:nvSpPr>
          <p:spPr>
            <a:xfrm>
              <a:off x="0" y="1100182"/>
              <a:ext cx="10555272" cy="6913168"/>
            </a:xfrm>
            <a:prstGeom prst="rect">
              <a:avLst/>
            </a:prstGeom>
          </p:spPr>
          <p:txBody>
            <a:bodyPr wrap="square" lIns="0" tIns="0" rIns="0" bIns="0" rtlCol="0" anchor="t">
              <a:spAutoFit/>
            </a:bodyPr>
            <a:lstStyle/>
            <a:p>
              <a:pPr marL="285750" indent="-285750" algn="just">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Ön lisans, lisans ve lisansüstü öğrencilerine, araştırmacılara ve akademisyenlere girişimcilik olgusu aşılanarak mevcut fırsatlara yönlendirilmesi,</a:t>
              </a:r>
            </a:p>
            <a:p>
              <a:pPr marL="285750" indent="-285750" algn="just">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Girişimcilik ve şirketleşme konularında girişimcilere danışmanlık ve mentorluk hizmetlerinin sağlanması,</a:t>
              </a:r>
            </a:p>
            <a:p>
              <a:pPr marL="285750" indent="-285750" algn="just">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Girişimcilik ve şirketleşme destekleri, </a:t>
              </a:r>
            </a:p>
            <a:p>
              <a:pPr marL="285750" indent="-285750" algn="just">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Teşvik programları hakkında seminerlerin ve eğitimlerin düzenlenmesi, </a:t>
              </a:r>
            </a:p>
            <a:p>
              <a:pPr marL="285750" indent="-285750" algn="just">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Ar-Ge ve inovasyon günlerinin düzenlenmesi,</a:t>
              </a:r>
            </a:p>
            <a:p>
              <a:pPr marL="285750" indent="-285750" algn="just">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Girişimcilik yarışmalarının düzenlenmesi.</a:t>
              </a:r>
            </a:p>
            <a:p>
              <a:pPr marL="171450" indent="-171450" algn="just">
                <a:lnSpc>
                  <a:spcPct val="150000"/>
                </a:lnSpc>
                <a:buFont typeface="Arial" panose="020b0604020202020204" pitchFamily="34" charset="0"/>
                <a:buChar char="•"/>
              </a:pPr>
              <a:endParaRPr lang="tr-TR" sz="1100">
                <a:latin typeface="Hurme Geometric Sans 1" panose="020b0200020000000000" pitchFamily="34" charset="-94"/>
              </a:endParaRPr>
            </a:p>
          </p:txBody>
        </p:sp>
      </p:grpSp>
      <p:pic>
        <p:nvPicPr>
          <p:cNvPr id="12" name="Resim 11" descr="vektör grafikler içeren bir resim&#10;&#10;Açıklama otomatik olarak oluşturuldu">
            <a:extLst>
              <a:ext uri="{FF2B5EF4-FFF2-40B4-BE49-F238E27FC236}">
                <a16:creationId xmlns:a16="http://schemas.microsoft.com/office/drawing/2014/main" id="{BDD45E6C-F5E5-44B3-9421-B610FDFD1B52}"/>
              </a:ext>
            </a:extLst>
          </p:cNvPr>
          <p:cNvPicPr>
            <a:picLocks noChangeAspect="1"/>
          </p:cNvPicPr>
          <p:nvPr/>
        </p:nvPicPr>
        <p:blipFill>
          <a:blip r:embed="rId2">
            <a:extLst>
              <a:ext uri="{28A0092B-C50C-407E-A947-70E740481C1C}">
                <a14:useLocalDpi xmlns:a14="http://schemas.microsoft.com/office/drawing/2010/main" val="0"/>
              </a:ext>
            </a:extLst>
          </a:blip>
          <a:srcRect l="4756" t="2975" r="5151" b="2975"/>
          <a:stretch>
            <a:fillRect/>
          </a:stretch>
        </p:blipFill>
        <p:spPr>
          <a:xfrm>
            <a:off x="2518675" y="2196940"/>
            <a:ext cx="3705513" cy="2579361"/>
          </a:xfrm>
          <a:prstGeom prst="rect">
            <a:avLst/>
          </a:prstGeom>
        </p:spPr>
      </p:pic>
    </p:spTree>
    <p:extLst>
      <p:ext uri="{BB962C8B-B14F-4D97-AF65-F5344CB8AC3E}">
        <p14:creationId xmlns:p14="http://schemas.microsoft.com/office/powerpoint/2010/main" val="1934171523"/>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3" name="Metin Yer Tutucusu 2">
            <a:extLst>
              <a:ext uri="{FF2B5EF4-FFF2-40B4-BE49-F238E27FC236}">
                <a16:creationId xmlns:a16="http://schemas.microsoft.com/office/drawing/2014/main" id="{CE2DFAEF-0AD9-9E07-970C-4178FFAEB19D}"/>
              </a:ext>
            </a:extLst>
          </p:cNvPr>
          <p:cNvSpPr>
            <a:spLocks noGrp="1"/>
          </p:cNvSpPr>
          <p:nvPr>
            <p:ph type="body" sz="quarter" idx="13"/>
          </p:nvPr>
        </p:nvSpPr>
        <p:spPr/>
        <p:txBody>
          <a:bodyPr/>
          <a:lstStyle/>
          <a:p>
            <a:r>
              <a:rPr lang="tr-TR"/>
              <a:t>Modül 5 </a:t>
            </a:r>
          </a:p>
          <a:p>
            <a:endParaRPr lang="tr-TR"/>
          </a:p>
          <a:p>
            <a:r>
              <a:rPr lang="tr-TR"/>
              <a:t>Girişimcilik ve Şirketleşme Hizmetleri</a:t>
            </a:r>
          </a:p>
        </p:txBody>
      </p:sp>
      <p:grpSp>
        <p:nvGrpSpPr>
          <p:cNvPr id="17" name="Group 13"/>
          <p:cNvGrpSpPr/>
          <p:nvPr/>
        </p:nvGrpSpPr>
        <p:grpSpPr>
          <a:xfrm>
            <a:off x="8201231" y="1212441"/>
            <a:ext cx="3990769" cy="5240799"/>
            <a:chOff x="-1218241" y="-223805"/>
            <a:chExt cx="11600376" cy="10481591"/>
          </a:xfrm>
        </p:grpSpPr>
        <p:sp>
          <p:nvSpPr>
            <p:cNvPr id="18" name="TextBox 14"/>
            <p:cNvSpPr txBox="1"/>
            <p:nvPr/>
          </p:nvSpPr>
          <p:spPr>
            <a:xfrm>
              <a:off x="-1218241" y="-223805"/>
              <a:ext cx="11600376" cy="787267"/>
            </a:xfrm>
            <a:prstGeom prst="rect">
              <a:avLst/>
            </a:prstGeom>
          </p:spPr>
          <p:txBody>
            <a:bodyPr lIns="0" tIns="0" rIns="0" bIns="0" rtlCol="0" anchor="t">
              <a:spAutoFit/>
            </a:bodyPr>
            <a:lstStyle/>
            <a:p>
              <a:pPr>
                <a:lnSpc>
                  <a:spcPts val="3360"/>
                </a:lnSpc>
                <a:spcBef>
                  <a:spcPct val="0"/>
                </a:spcBef>
              </a:pPr>
              <a:r>
                <a:rPr lang="tr-TR" sz="2000" b="1">
                  <a:solidFill>
                    <a:srgbClr val="003B64"/>
                  </a:solidFill>
                  <a:latin typeface="Hurme Geometric Sans 1" panose="020b0200020000000000" pitchFamily="34" charset="-94"/>
                </a:rPr>
                <a:t>Hizmetler</a:t>
              </a:r>
              <a:endParaRPr lang="en-US" sz="2800" b="1">
                <a:solidFill>
                  <a:srgbClr val="003B64"/>
                </a:solidFill>
                <a:latin typeface="Hurme Geometric Sans 1" panose="020b0200020000000000" pitchFamily="34" charset="-94"/>
              </a:endParaRPr>
            </a:p>
          </p:txBody>
        </p:sp>
        <p:sp>
          <p:nvSpPr>
            <p:cNvPr id="19" name="TextBox 15"/>
            <p:cNvSpPr txBox="1"/>
            <p:nvPr/>
          </p:nvSpPr>
          <p:spPr>
            <a:xfrm>
              <a:off x="-1218241" y="1404982"/>
              <a:ext cx="10555273" cy="8852804"/>
            </a:xfrm>
            <a:prstGeom prst="rect">
              <a:avLst/>
            </a:prstGeom>
          </p:spPr>
          <p:txBody>
            <a:bodyPr wrap="square" lIns="0" tIns="0" rIns="0" bIns="0" rtlCol="0" anchor="t">
              <a:spAutoFit/>
            </a:bodyPr>
            <a:lstStyle/>
            <a:p>
              <a:pPr marL="285750" indent="-285750">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Ön Kuluçka / Hızlandırıcı Faaliyetleri</a:t>
              </a:r>
            </a:p>
            <a:p>
              <a:pPr marL="285750" indent="-285750">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Girişimcilik Yarışmaları</a:t>
              </a:r>
            </a:p>
            <a:p>
              <a:pPr marL="285750" indent="-285750">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Girişimci-Yatırımcı Görüşmeleri</a:t>
              </a:r>
            </a:p>
            <a:p>
              <a:pPr marL="285750" indent="-285750">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TÜBİTAK 1512 BİGG UK</a:t>
              </a:r>
            </a:p>
            <a:p>
              <a:pPr marL="285750" indent="-285750">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Girişimcilik Eğitimleri</a:t>
              </a:r>
            </a:p>
            <a:p>
              <a:pPr marL="742950" lvl="1" indent="-285750">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Şirket Kurma Eğitimi</a:t>
              </a:r>
            </a:p>
            <a:p>
              <a:pPr marL="742950" lvl="1" indent="-285750">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Kanvas İş Modeli Eğitimi</a:t>
              </a:r>
            </a:p>
            <a:p>
              <a:pPr marL="742950" lvl="1" indent="-285750">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İş Planı Hazırlama Eğitimi</a:t>
              </a:r>
            </a:p>
            <a:p>
              <a:pPr marL="742950" lvl="1" indent="-285750">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İş Geliştirme ve Pazarlama Eğitimi</a:t>
              </a:r>
            </a:p>
            <a:p>
              <a:pPr marL="742950" lvl="1" indent="-285750">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Rekabet Analizi Eğitimi</a:t>
              </a:r>
            </a:p>
            <a:p>
              <a:pPr marL="742950" lvl="1" indent="-285750">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Finansal Kaynaklara Erişim Eğitimi</a:t>
              </a:r>
            </a:p>
            <a:p>
              <a:pPr marL="742950" lvl="1" indent="-285750">
                <a:lnSpc>
                  <a:spcPct val="150000"/>
                </a:lnSpc>
                <a:buFont typeface="Arial" panose="020b0604020202020204" pitchFamily="34" charset="0"/>
                <a:buChar char="•"/>
              </a:pPr>
              <a:r>
                <a:rPr lang="tr-TR" sz="1400">
                  <a:solidFill>
                    <a:schemeClr val="tx2">
                      <a:lumMod val="50000"/>
                    </a:schemeClr>
                  </a:solidFill>
                  <a:latin typeface="Hurme Geometric Sans 1" panose="020b0200020000000000" pitchFamily="34" charset="-94"/>
                </a:rPr>
                <a:t>Etkili Sunum ve Yatırımcı Sunumu Eğitimleri</a:t>
              </a:r>
            </a:p>
            <a:p>
              <a:pPr algn="just">
                <a:lnSpc>
                  <a:spcPct val="150000"/>
                </a:lnSpc>
              </a:pPr>
              <a:endParaRPr lang="tr-TR" sz="1100">
                <a:latin typeface="Hurme Geometric Sans 1" panose="020b0200020000000000" pitchFamily="34" charset="-94"/>
              </a:endParaRPr>
            </a:p>
          </p:txBody>
        </p:sp>
      </p:grpSp>
      <p:pic>
        <p:nvPicPr>
          <p:cNvPr id="3" name="Resim 2"/>
          <p:cNvPicPr>
            <a:picLocks noChangeAspect="1"/>
          </p:cNvPicPr>
          <p:nvPr/>
        </p:nvPicPr>
        <p:blipFill>
          <a:blip r:embed="rId2"/>
          <a:stretch>
            <a:fillRect/>
          </a:stretch>
        </p:blipFill>
        <p:spPr>
          <a:xfrm>
            <a:off x="4894130" y="4437798"/>
            <a:ext cx="2633509" cy="1481349"/>
          </a:xfrm>
          <a:prstGeom prst="rect">
            <a:avLst/>
          </a:prstGeom>
        </p:spPr>
      </p:pic>
      <p:pic>
        <p:nvPicPr>
          <p:cNvPr id="5" name="Resim 4"/>
          <p:cNvPicPr>
            <a:picLocks noChangeAspect="1"/>
          </p:cNvPicPr>
          <p:nvPr/>
        </p:nvPicPr>
        <p:blipFill>
          <a:blip r:embed="rId3"/>
          <a:stretch>
            <a:fillRect/>
          </a:stretch>
        </p:blipFill>
        <p:spPr>
          <a:xfrm>
            <a:off x="4894130" y="2726763"/>
            <a:ext cx="2633509" cy="1481348"/>
          </a:xfrm>
          <a:prstGeom prst="rect">
            <a:avLst/>
          </a:prstGeom>
        </p:spPr>
      </p:pic>
      <p:pic>
        <p:nvPicPr>
          <p:cNvPr id="6" name="Resim 5"/>
          <p:cNvPicPr>
            <a:picLocks noChangeAspect="1"/>
          </p:cNvPicPr>
          <p:nvPr/>
        </p:nvPicPr>
        <p:blipFill>
          <a:blip r:embed="rId4"/>
          <a:srcRect t="1932" r="20046" b="4095"/>
          <a:stretch>
            <a:fillRect/>
          </a:stretch>
        </p:blipFill>
        <p:spPr>
          <a:xfrm>
            <a:off x="2386740" y="2686871"/>
            <a:ext cx="2296807" cy="1507947"/>
          </a:xfrm>
          <a:prstGeom prst="rect">
            <a:avLst/>
          </a:prstGeom>
        </p:spPr>
      </p:pic>
      <p:pic>
        <p:nvPicPr>
          <p:cNvPr id="7" name="Resim 6"/>
          <p:cNvPicPr>
            <a:picLocks noChangeAspect="1"/>
          </p:cNvPicPr>
          <p:nvPr/>
        </p:nvPicPr>
        <p:blipFill>
          <a:blip r:embed="rId5"/>
          <a:stretch>
            <a:fillRect/>
          </a:stretch>
        </p:blipFill>
        <p:spPr>
          <a:xfrm>
            <a:off x="4894131" y="1015727"/>
            <a:ext cx="2633509" cy="1481349"/>
          </a:xfrm>
          <a:prstGeom prst="rect">
            <a:avLst/>
          </a:prstGeom>
        </p:spPr>
      </p:pic>
      <p:pic>
        <p:nvPicPr>
          <p:cNvPr id="12" name="Resim 11"/>
          <p:cNvPicPr>
            <a:picLocks noChangeAspect="1"/>
          </p:cNvPicPr>
          <p:nvPr/>
        </p:nvPicPr>
        <p:blipFill>
          <a:blip r:embed="rId6"/>
          <a:srcRect r="23804" b="5421"/>
          <a:stretch>
            <a:fillRect/>
          </a:stretch>
        </p:blipFill>
        <p:spPr>
          <a:xfrm>
            <a:off x="2386740" y="4384613"/>
            <a:ext cx="2296807" cy="1590259"/>
          </a:xfrm>
          <a:prstGeom prst="rect">
            <a:avLst/>
          </a:prstGeom>
        </p:spPr>
      </p:pic>
      <p:pic>
        <p:nvPicPr>
          <p:cNvPr id="9" name="Resim 8">
            <a:extLst>
              <a:ext uri="{FF2B5EF4-FFF2-40B4-BE49-F238E27FC236}">
                <a16:creationId xmlns:a16="http://schemas.microsoft.com/office/drawing/2014/main" id="{3A42034D-370F-253F-9B6F-49D185142B4C}"/>
              </a:ext>
            </a:extLst>
          </p:cNvPr>
          <p:cNvPicPr>
            <a:picLocks noChangeAspect="1"/>
          </p:cNvPicPr>
          <p:nvPr/>
        </p:nvPicPr>
        <p:blipFill>
          <a:blip r:embed="rId7"/>
          <a:srcRect l="8484" r="5840"/>
          <a:stretch>
            <a:fillRect/>
          </a:stretch>
        </p:blipFill>
        <p:spPr>
          <a:xfrm>
            <a:off x="2382751" y="989129"/>
            <a:ext cx="2296807" cy="1507947"/>
          </a:xfrm>
          <a:prstGeom prst="rect">
            <a:avLst/>
          </a:prstGeom>
        </p:spPr>
      </p:pic>
    </p:spTree>
    <p:extLst>
      <p:ext uri="{BB962C8B-B14F-4D97-AF65-F5344CB8AC3E}">
        <p14:creationId xmlns:p14="http://schemas.microsoft.com/office/powerpoint/2010/main" val="1270252727"/>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Metin Yer Tutucusu 2">
            <a:extLst>
              <a:ext uri="{FF2B5EF4-FFF2-40B4-BE49-F238E27FC236}">
                <a16:creationId xmlns:a16="http://schemas.microsoft.com/office/drawing/2014/main" id="{CE2DFAEF-0AD9-9E07-970C-4178FFAEB19D}"/>
              </a:ext>
            </a:extLst>
          </p:cNvPr>
          <p:cNvSpPr>
            <a:spLocks noGrp="1"/>
          </p:cNvSpPr>
          <p:nvPr>
            <p:ph type="body" sz="quarter" idx="13"/>
          </p:nvPr>
        </p:nvSpPr>
        <p:spPr/>
        <p:txBody>
          <a:bodyPr/>
          <a:lstStyle/>
          <a:p>
            <a:r>
              <a:rPr lang="tr-TR"/>
              <a:t>Modül 5 </a:t>
            </a:r>
          </a:p>
          <a:p>
            <a:endParaRPr lang="tr-TR"/>
          </a:p>
          <a:p>
            <a:r>
              <a:rPr lang="tr-TR"/>
              <a:t>Girişimcilik ve Şirketleşme Hizmetleri</a:t>
            </a:r>
          </a:p>
        </p:txBody>
      </p:sp>
      <p:sp>
        <p:nvSpPr>
          <p:cNvPr id="19" name="TextBox 15"/>
          <p:cNvSpPr txBox="1"/>
          <p:nvPr/>
        </p:nvSpPr>
        <p:spPr>
          <a:xfrm>
            <a:off x="7626308" y="1959976"/>
            <a:ext cx="3995967" cy="3179588"/>
          </a:xfrm>
          <a:prstGeom prst="rect">
            <a:avLst/>
          </a:prstGeom>
        </p:spPr>
        <p:txBody>
          <a:bodyPr wrap="square" lIns="0" tIns="0" rIns="0" bIns="0" rtlCol="0" anchor="t">
            <a:spAutoFit/>
          </a:bodyPr>
          <a:lstStyle/>
          <a:p>
            <a:pPr>
              <a:lnSpc>
                <a:spcPct val="150000"/>
              </a:lnSpc>
            </a:pPr>
            <a:r>
              <a:rPr lang="tr-TR" sz="1600" b="1">
                <a:latin typeface="Hurme Geometric Sans 1" panose="020b0200020000000000" pitchFamily="34" charset="-94"/>
              </a:rPr>
              <a:t>Ön Kuluçka / Hızlandırıcı Faaliyetleri</a:t>
            </a:r>
          </a:p>
          <a:p>
            <a:pPr marL="285750" indent="-285750">
              <a:lnSpc>
                <a:spcPct val="150000"/>
              </a:lnSpc>
              <a:buFont typeface="Arial" panose="020b0604020202020204" pitchFamily="34" charset="0"/>
              <a:buChar char="•"/>
            </a:pPr>
            <a:r>
              <a:rPr lang="tr-TR" sz="1600">
                <a:solidFill>
                  <a:schemeClr val="tx2">
                    <a:lumMod val="50000"/>
                  </a:schemeClr>
                </a:solidFill>
                <a:latin typeface="Hurme Geometric Sans 1" panose="020b0200020000000000" pitchFamily="34" charset="-94"/>
              </a:rPr>
              <a:t>İş modeli oluşturma</a:t>
            </a:r>
          </a:p>
          <a:p>
            <a:pPr marL="285750" indent="-285750">
              <a:lnSpc>
                <a:spcPct val="150000"/>
              </a:lnSpc>
              <a:buFont typeface="Arial" panose="020b0604020202020204" pitchFamily="34" charset="0"/>
              <a:buChar char="•"/>
            </a:pPr>
            <a:r>
              <a:rPr lang="tr-TR" sz="1600">
                <a:solidFill>
                  <a:schemeClr val="tx2">
                    <a:lumMod val="50000"/>
                  </a:schemeClr>
                </a:solidFill>
                <a:latin typeface="Hurme Geometric Sans 1" panose="020b0200020000000000" pitchFamily="34" charset="-94"/>
              </a:rPr>
              <a:t>İş fikri doğrulama</a:t>
            </a:r>
          </a:p>
          <a:p>
            <a:pPr marL="285750" indent="-285750">
              <a:lnSpc>
                <a:spcPct val="150000"/>
              </a:lnSpc>
              <a:buFont typeface="Arial" panose="020b0604020202020204" pitchFamily="34" charset="0"/>
              <a:buChar char="•"/>
            </a:pPr>
            <a:r>
              <a:rPr lang="tr-TR" sz="1600">
                <a:solidFill>
                  <a:schemeClr val="tx2">
                    <a:lumMod val="50000"/>
                  </a:schemeClr>
                </a:solidFill>
                <a:latin typeface="Hurme Geometric Sans 1" panose="020b0200020000000000" pitchFamily="34" charset="-94"/>
              </a:rPr>
              <a:t>Pazara giriş stratejileri oluşturma</a:t>
            </a:r>
          </a:p>
          <a:p>
            <a:pPr marL="285750" indent="-285750">
              <a:lnSpc>
                <a:spcPct val="150000"/>
              </a:lnSpc>
              <a:buFont typeface="Arial" panose="020b0604020202020204" pitchFamily="34" charset="0"/>
              <a:buChar char="•"/>
            </a:pPr>
            <a:r>
              <a:rPr lang="tr-TR" sz="1600">
                <a:solidFill>
                  <a:schemeClr val="tx2">
                    <a:lumMod val="50000"/>
                  </a:schemeClr>
                </a:solidFill>
                <a:latin typeface="Hurme Geometric Sans 1" panose="020b0200020000000000" pitchFamily="34" charset="-94"/>
              </a:rPr>
              <a:t>Pazar araştırması</a:t>
            </a:r>
          </a:p>
          <a:p>
            <a:pPr marL="285750" indent="-285750">
              <a:lnSpc>
                <a:spcPct val="150000"/>
              </a:lnSpc>
              <a:buFont typeface="Arial" panose="020b0604020202020204" pitchFamily="34" charset="0"/>
              <a:buChar char="•"/>
            </a:pPr>
            <a:r>
              <a:rPr lang="tr-TR" sz="1600">
                <a:solidFill>
                  <a:schemeClr val="tx2">
                    <a:lumMod val="50000"/>
                  </a:schemeClr>
                </a:solidFill>
                <a:latin typeface="Hurme Geometric Sans 1" panose="020b0200020000000000" pitchFamily="34" charset="-94"/>
              </a:rPr>
              <a:t>Sunum hazırlama</a:t>
            </a:r>
          </a:p>
          <a:p>
            <a:pPr marL="285750" indent="-285750">
              <a:lnSpc>
                <a:spcPct val="150000"/>
              </a:lnSpc>
              <a:buFont typeface="Arial" panose="020b0604020202020204" pitchFamily="34" charset="0"/>
              <a:buChar char="•"/>
            </a:pPr>
            <a:r>
              <a:rPr lang="tr-TR" sz="1600" err="1">
                <a:solidFill>
                  <a:schemeClr val="tx2">
                    <a:lumMod val="50000"/>
                  </a:schemeClr>
                </a:solidFill>
                <a:latin typeface="Hurme Geometric Sans 1" panose="020b0200020000000000" pitchFamily="34" charset="-94"/>
              </a:rPr>
              <a:t>Mentorlukler</a:t>
            </a:r>
            <a:endParaRPr lang="tr-TR" sz="1600">
              <a:solidFill>
                <a:schemeClr val="tx2">
                  <a:lumMod val="50000"/>
                </a:schemeClr>
              </a:solidFill>
              <a:latin typeface="Hurme Geometric Sans 1" panose="020b0200020000000000" pitchFamily="34" charset="-94"/>
            </a:endParaRPr>
          </a:p>
          <a:p>
            <a:pPr marL="285750" indent="-285750">
              <a:lnSpc>
                <a:spcPct val="150000"/>
              </a:lnSpc>
              <a:buFont typeface="Arial" panose="020b0604020202020204" pitchFamily="34" charset="0"/>
              <a:buChar char="•"/>
            </a:pPr>
            <a:r>
              <a:rPr lang="tr-TR" sz="1600">
                <a:solidFill>
                  <a:schemeClr val="tx2">
                    <a:lumMod val="50000"/>
                  </a:schemeClr>
                </a:solidFill>
                <a:latin typeface="Hurme Geometric Sans 1" panose="020b0200020000000000" pitchFamily="34" charset="-94"/>
              </a:rPr>
              <a:t>vb.</a:t>
            </a:r>
          </a:p>
          <a:p>
            <a:pPr algn="just">
              <a:lnSpc>
                <a:spcPct val="150000"/>
              </a:lnSpc>
            </a:pPr>
            <a:endParaRPr lang="tr-TR" sz="1100">
              <a:latin typeface="Hurme Geometric Sans 1" panose="020b0200020000000000" pitchFamily="34" charset="-94"/>
            </a:endParaRPr>
          </a:p>
        </p:txBody>
      </p:sp>
      <p:pic>
        <p:nvPicPr>
          <p:cNvPr id="2" name="Resim 1"/>
          <p:cNvPicPr>
            <a:picLocks noChangeAspect="1"/>
          </p:cNvPicPr>
          <p:nvPr/>
        </p:nvPicPr>
        <p:blipFill>
          <a:blip r:embed="rId2"/>
          <a:srcRect l="4090" t="4202" r="4916" b="5818"/>
          <a:stretch>
            <a:fillRect/>
          </a:stretch>
        </p:blipFill>
        <p:spPr>
          <a:xfrm>
            <a:off x="2474586" y="1506354"/>
            <a:ext cx="2090090" cy="1164895"/>
          </a:xfrm>
          <a:prstGeom prst="rect">
            <a:avLst/>
          </a:prstGeom>
        </p:spPr>
      </p:pic>
      <p:pic>
        <p:nvPicPr>
          <p:cNvPr id="3" name="Resim 2"/>
          <p:cNvPicPr>
            <a:picLocks noChangeAspect="1"/>
          </p:cNvPicPr>
          <p:nvPr/>
        </p:nvPicPr>
        <p:blipFill>
          <a:blip r:embed="rId3"/>
          <a:srcRect l="2034" t="2041" r="1643" b="2997"/>
          <a:stretch>
            <a:fillRect/>
          </a:stretch>
        </p:blipFill>
        <p:spPr>
          <a:xfrm>
            <a:off x="4770792" y="1506353"/>
            <a:ext cx="2118223" cy="1164895"/>
          </a:xfrm>
          <a:prstGeom prst="rect">
            <a:avLst/>
          </a:prstGeom>
        </p:spPr>
      </p:pic>
      <p:pic>
        <p:nvPicPr>
          <p:cNvPr id="5" name="Resim 4"/>
          <p:cNvPicPr>
            <a:picLocks noChangeAspect="1"/>
          </p:cNvPicPr>
          <p:nvPr/>
        </p:nvPicPr>
        <p:blipFill>
          <a:blip r:embed="rId4"/>
          <a:srcRect l="3539" t="6962" r="3962" b="3820"/>
          <a:stretch>
            <a:fillRect/>
          </a:stretch>
        </p:blipFill>
        <p:spPr>
          <a:xfrm>
            <a:off x="2474586" y="2800692"/>
            <a:ext cx="2090090" cy="1160632"/>
          </a:xfrm>
          <a:prstGeom prst="rect">
            <a:avLst/>
          </a:prstGeom>
        </p:spPr>
      </p:pic>
      <p:pic>
        <p:nvPicPr>
          <p:cNvPr id="6" name="Resim 5"/>
          <p:cNvPicPr>
            <a:picLocks noChangeAspect="1"/>
          </p:cNvPicPr>
          <p:nvPr/>
        </p:nvPicPr>
        <p:blipFill>
          <a:blip r:embed="rId5"/>
          <a:stretch>
            <a:fillRect/>
          </a:stretch>
        </p:blipFill>
        <p:spPr>
          <a:xfrm>
            <a:off x="4770792" y="2800692"/>
            <a:ext cx="2222806" cy="1160632"/>
          </a:xfrm>
          <a:prstGeom prst="rect">
            <a:avLst/>
          </a:prstGeom>
        </p:spPr>
      </p:pic>
      <p:pic>
        <p:nvPicPr>
          <p:cNvPr id="7" name="Resim 6"/>
          <p:cNvPicPr>
            <a:picLocks noChangeAspect="1"/>
          </p:cNvPicPr>
          <p:nvPr/>
        </p:nvPicPr>
        <p:blipFill>
          <a:blip r:embed="rId6"/>
          <a:stretch>
            <a:fillRect/>
          </a:stretch>
        </p:blipFill>
        <p:spPr>
          <a:xfrm>
            <a:off x="2474586" y="4163136"/>
            <a:ext cx="2090090" cy="1119069"/>
          </a:xfrm>
          <a:prstGeom prst="rect">
            <a:avLst/>
          </a:prstGeom>
        </p:spPr>
      </p:pic>
      <p:pic>
        <p:nvPicPr>
          <p:cNvPr id="10" name="Resim 9">
            <a:extLst>
              <a:ext uri="{FF2B5EF4-FFF2-40B4-BE49-F238E27FC236}">
                <a16:creationId xmlns:a16="http://schemas.microsoft.com/office/drawing/2014/main" id="{0128C982-03A1-9DBD-4BB4-0B9D3472A445}"/>
              </a:ext>
            </a:extLst>
          </p:cNvPr>
          <p:cNvPicPr>
            <a:picLocks noChangeAspect="1"/>
          </p:cNvPicPr>
          <p:nvPr/>
        </p:nvPicPr>
        <p:blipFill>
          <a:blip r:embed="rId7"/>
          <a:srcRect t="6562" r="10057" b="12939"/>
          <a:stretch>
            <a:fillRect/>
          </a:stretch>
        </p:blipFill>
        <p:spPr>
          <a:xfrm>
            <a:off x="4770792" y="4163136"/>
            <a:ext cx="2222806" cy="1119069"/>
          </a:xfrm>
          <a:prstGeom prst="rect">
            <a:avLst/>
          </a:prstGeom>
        </p:spPr>
      </p:pic>
    </p:spTree>
    <p:extLst>
      <p:ext uri="{BB962C8B-B14F-4D97-AF65-F5344CB8AC3E}">
        <p14:creationId xmlns:p14="http://schemas.microsoft.com/office/powerpoint/2010/main" val="3579202596"/>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Metin Yer Tutucusu 2">
            <a:extLst>
              <a:ext uri="{FF2B5EF4-FFF2-40B4-BE49-F238E27FC236}">
                <a16:creationId xmlns:a16="http://schemas.microsoft.com/office/drawing/2014/main" id="{CE2DFAEF-0AD9-9E07-970C-4178FFAEB19D}"/>
              </a:ext>
            </a:extLst>
          </p:cNvPr>
          <p:cNvSpPr>
            <a:spLocks noGrp="1"/>
          </p:cNvSpPr>
          <p:nvPr>
            <p:ph type="body" sz="quarter" idx="13"/>
          </p:nvPr>
        </p:nvSpPr>
        <p:spPr/>
        <p:txBody>
          <a:bodyPr/>
          <a:lstStyle/>
          <a:p>
            <a:r>
              <a:rPr lang="tr-TR"/>
              <a:t>Modül 5 </a:t>
            </a:r>
          </a:p>
          <a:p>
            <a:endParaRPr lang="tr-TR"/>
          </a:p>
          <a:p>
            <a:r>
              <a:rPr lang="tr-TR"/>
              <a:t>Girişimcilik ve Şirketleşme Hizmetleri</a:t>
            </a:r>
          </a:p>
        </p:txBody>
      </p:sp>
      <p:sp>
        <p:nvSpPr>
          <p:cNvPr id="19" name="TextBox 15"/>
          <p:cNvSpPr txBox="1"/>
          <p:nvPr/>
        </p:nvSpPr>
        <p:spPr>
          <a:xfrm>
            <a:off x="7356819" y="2665289"/>
            <a:ext cx="3995967" cy="1805046"/>
          </a:xfrm>
          <a:prstGeom prst="rect">
            <a:avLst/>
          </a:prstGeom>
        </p:spPr>
        <p:txBody>
          <a:bodyPr wrap="square" lIns="0" tIns="0" rIns="0" bIns="0" rtlCol="0" anchor="t">
            <a:spAutoFit/>
          </a:bodyPr>
          <a:lstStyle/>
          <a:p>
            <a:pPr>
              <a:lnSpc>
                <a:spcPct val="150000"/>
              </a:lnSpc>
            </a:pPr>
            <a:r>
              <a:rPr lang="tr-TR" sz="1600" b="1">
                <a:latin typeface="Hurme Geometric Sans 1" panose="020b0200020000000000" pitchFamily="34" charset="-94"/>
              </a:rPr>
              <a:t>Girişimci / Yatırımcı Görüşmeleri</a:t>
            </a:r>
          </a:p>
          <a:p>
            <a:pPr marL="285750" indent="-285750">
              <a:lnSpc>
                <a:spcPct val="150000"/>
              </a:lnSpc>
              <a:buFont typeface="Arial" panose="020b0604020202020204" pitchFamily="34" charset="0"/>
              <a:buChar char="•"/>
            </a:pPr>
            <a:r>
              <a:rPr lang="tr-TR" sz="1600">
                <a:latin typeface="Hurme Geometric Sans 1" panose="020b0200020000000000" pitchFamily="34" charset="-94"/>
              </a:rPr>
              <a:t>Melek Yatırım Ağları</a:t>
            </a:r>
          </a:p>
          <a:p>
            <a:pPr marL="285750" indent="-285750">
              <a:lnSpc>
                <a:spcPct val="150000"/>
              </a:lnSpc>
              <a:buFont typeface="Arial" panose="020b0604020202020204" pitchFamily="34" charset="0"/>
              <a:buChar char="•"/>
            </a:pPr>
            <a:r>
              <a:rPr lang="tr-TR" sz="1600">
                <a:latin typeface="Hurme Geometric Sans 1" panose="020b0200020000000000" pitchFamily="34" charset="-94"/>
              </a:rPr>
              <a:t>Bireysel Yatırımcılar</a:t>
            </a:r>
          </a:p>
          <a:p>
            <a:pPr marL="285750" indent="-285750">
              <a:lnSpc>
                <a:spcPct val="150000"/>
              </a:lnSpc>
              <a:buFont typeface="Arial" panose="020b0604020202020204" pitchFamily="34" charset="0"/>
              <a:buChar char="•"/>
            </a:pPr>
            <a:r>
              <a:rPr lang="tr-TR" sz="1600">
                <a:latin typeface="Hurme Geometric Sans 1" panose="020b0200020000000000" pitchFamily="34" charset="-94"/>
              </a:rPr>
              <a:t>Risk sermayedarları</a:t>
            </a:r>
          </a:p>
          <a:p>
            <a:pPr marL="285750" indent="-285750">
              <a:lnSpc>
                <a:spcPct val="150000"/>
              </a:lnSpc>
              <a:buFont typeface="Arial" panose="020b0604020202020204" pitchFamily="34" charset="0"/>
              <a:buChar char="•"/>
            </a:pPr>
            <a:r>
              <a:rPr lang="tr-TR" sz="1600">
                <a:latin typeface="Hurme Geometric Sans 1" panose="020b0200020000000000" pitchFamily="34" charset="-94"/>
              </a:rPr>
              <a:t>Yatırım talebi bulunan özel firmalar</a:t>
            </a:r>
          </a:p>
        </p:txBody>
      </p:sp>
      <p:pic>
        <p:nvPicPr>
          <p:cNvPr id="2" name="Resim 1"/>
          <p:cNvPicPr>
            <a:picLocks noChangeAspect="1"/>
          </p:cNvPicPr>
          <p:nvPr/>
        </p:nvPicPr>
        <p:blipFill>
          <a:blip r:embed="rId2"/>
          <a:stretch>
            <a:fillRect/>
          </a:stretch>
        </p:blipFill>
        <p:spPr>
          <a:xfrm>
            <a:off x="3189671" y="2462663"/>
            <a:ext cx="2609756" cy="1840454"/>
          </a:xfrm>
          <a:prstGeom prst="rect">
            <a:avLst/>
          </a:prstGeom>
        </p:spPr>
      </p:pic>
      <p:pic>
        <p:nvPicPr>
          <p:cNvPr id="3" name="Resim 2"/>
          <p:cNvPicPr>
            <a:picLocks noChangeAspect="1"/>
          </p:cNvPicPr>
          <p:nvPr/>
        </p:nvPicPr>
        <p:blipFill>
          <a:blip r:embed="rId3"/>
          <a:srcRect l="6499" t="2374" r="6090" b="4306"/>
          <a:stretch>
            <a:fillRect/>
          </a:stretch>
        </p:blipFill>
        <p:spPr>
          <a:xfrm>
            <a:off x="3189671" y="4566616"/>
            <a:ext cx="2609756" cy="1567259"/>
          </a:xfrm>
          <a:prstGeom prst="rect">
            <a:avLst/>
          </a:prstGeom>
        </p:spPr>
      </p:pic>
      <p:pic>
        <p:nvPicPr>
          <p:cNvPr id="7" name="Resim 6" descr="iç mekan, duvar, mobilya, zemin içeren bir resim&#10;&#10;Açıklama otomatik olarak oluşturuldu">
            <a:extLst>
              <a:ext uri="{FF2B5EF4-FFF2-40B4-BE49-F238E27FC236}">
                <a16:creationId xmlns:a16="http://schemas.microsoft.com/office/drawing/2014/main" id="{8F77BE5D-6B8B-3828-FA81-4C6A21122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9671" y="823180"/>
            <a:ext cx="2609756" cy="1467988"/>
          </a:xfrm>
          <a:prstGeom prst="rect">
            <a:avLst/>
          </a:prstGeom>
        </p:spPr>
      </p:pic>
    </p:spTree>
    <p:extLst>
      <p:ext uri="{BB962C8B-B14F-4D97-AF65-F5344CB8AC3E}">
        <p14:creationId xmlns:p14="http://schemas.microsoft.com/office/powerpoint/2010/main" val="824948615"/>
      </p:ext>
    </p:extLst>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4" name="Metin Yer Tutucusu 2">
            <a:extLst>
              <a:ext uri="{FF2B5EF4-FFF2-40B4-BE49-F238E27FC236}">
                <a16:creationId xmlns:a16="http://schemas.microsoft.com/office/drawing/2014/main" id="{CE2DFAEF-0AD9-9E07-970C-4178FFAEB19D}"/>
              </a:ext>
            </a:extLst>
          </p:cNvPr>
          <p:cNvSpPr>
            <a:spLocks noGrp="1"/>
          </p:cNvSpPr>
          <p:nvPr>
            <p:ph type="body" sz="quarter" idx="13"/>
          </p:nvPr>
        </p:nvSpPr>
        <p:spPr/>
        <p:txBody>
          <a:bodyPr/>
          <a:lstStyle/>
          <a:p>
            <a:r>
              <a:rPr lang="tr-TR"/>
              <a:t>Modül 5 </a:t>
            </a:r>
          </a:p>
          <a:p>
            <a:endParaRPr lang="tr-TR"/>
          </a:p>
          <a:p>
            <a:r>
              <a:rPr lang="tr-TR"/>
              <a:t>Girişimcilik ve Şirketleşme Hizmetleri</a:t>
            </a:r>
          </a:p>
        </p:txBody>
      </p:sp>
      <p:sp>
        <p:nvSpPr>
          <p:cNvPr id="5" name="Metin kutusu 4">
            <a:extLst>
              <a:ext uri="{FF2B5EF4-FFF2-40B4-BE49-F238E27FC236}">
                <a16:creationId xmlns:a16="http://schemas.microsoft.com/office/drawing/2014/main" id="{016CE5BE-5986-4793-AD73-8AE4A80A269D}"/>
              </a:ext>
            </a:extLst>
          </p:cNvPr>
          <p:cNvSpPr txBox="1"/>
          <p:nvPr/>
        </p:nvSpPr>
        <p:spPr>
          <a:xfrm>
            <a:off x="5519913" y="5896249"/>
            <a:ext cx="4846345" cy="553998"/>
          </a:xfrm>
          <a:prstGeom prst="rect">
            <a:avLst/>
          </a:prstGeom>
          <a:noFill/>
        </p:spPr>
        <p:txBody>
          <a:bodyPr wrap="square" rtlCol="0">
            <a:spAutoFit/>
          </a:bodyPr>
          <a:lstStyle/>
          <a:p>
            <a:r>
              <a:rPr lang="tr-TR" sz="1500">
                <a:latin typeface="Hurme Geometric Sans 1" panose="020b0200020000000000" pitchFamily="34" charset="-94"/>
              </a:rPr>
              <a:t>*Uygulayıcı kuruluşlardan alınan verilere göre</a:t>
            </a:r>
          </a:p>
          <a:p>
            <a:endParaRPr lang="tr-TR" sz="1500">
              <a:latin typeface="Hurme Geometric Sans 1" panose="020b0200020000000000" pitchFamily="34" charset="-94"/>
            </a:endParaRPr>
          </a:p>
        </p:txBody>
      </p:sp>
      <p:pic>
        <p:nvPicPr>
          <p:cNvPr id="6" name="Resim 5" descr="metin içeren bir resim&#10;&#10;Açıklama otomatik olarak oluşturuldu">
            <a:extLst>
              <a:ext uri="{FF2B5EF4-FFF2-40B4-BE49-F238E27FC236}">
                <a16:creationId xmlns:a16="http://schemas.microsoft.com/office/drawing/2014/main" id="{4865C5D2-F8D0-4764-8442-7F5AA954E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0745" y="1423491"/>
            <a:ext cx="3393125" cy="3393125"/>
          </a:xfrm>
          <a:prstGeom prst="rect">
            <a:avLst/>
          </a:prstGeom>
        </p:spPr>
      </p:pic>
      <p:sp>
        <p:nvSpPr>
          <p:cNvPr id="2" name="Metin kutusu 1">
            <a:extLst>
              <a:ext uri="{FF2B5EF4-FFF2-40B4-BE49-F238E27FC236}">
                <a16:creationId xmlns:a16="http://schemas.microsoft.com/office/drawing/2014/main" id="{95D36DC7-F190-43A0-AE82-A2B6507F099E}"/>
              </a:ext>
            </a:extLst>
          </p:cNvPr>
          <p:cNvSpPr txBox="1"/>
          <p:nvPr/>
        </p:nvSpPr>
        <p:spPr>
          <a:xfrm>
            <a:off x="4568934" y="5734667"/>
            <a:ext cx="950979" cy="646331"/>
          </a:xfrm>
          <a:prstGeom prst="rect">
            <a:avLst/>
          </a:prstGeom>
          <a:noFill/>
        </p:spPr>
        <p:txBody>
          <a:bodyPr wrap="square" rtlCol="0">
            <a:spAutoFit/>
          </a:bodyPr>
          <a:lstStyle/>
          <a:p>
            <a:r>
              <a:rPr lang="tr-TR" b="1"/>
              <a:t>Türkiye </a:t>
            </a:r>
          </a:p>
          <a:p>
            <a:r>
              <a:rPr lang="tr-TR" b="1"/>
              <a:t>Birincisi</a:t>
            </a:r>
          </a:p>
        </p:txBody>
      </p:sp>
      <p:cxnSp>
        <p:nvCxnSpPr>
          <p:cNvPr id="8" name="Düz Bağlayıcı 7">
            <a:extLst>
              <a:ext uri="{FF2B5EF4-FFF2-40B4-BE49-F238E27FC236}">
                <a16:creationId xmlns:a16="http://schemas.microsoft.com/office/drawing/2014/main" id="{906A9F58-DC92-43FD-8840-7FBEF39DA524}"/>
              </a:ext>
            </a:extLst>
          </p:cNvPr>
          <p:cNvCxnSpPr/>
          <p:nvPr/>
        </p:nvCxnSpPr>
        <p:spPr>
          <a:xfrm flipH="1">
            <a:off x="5502802" y="5734667"/>
            <a:ext cx="0" cy="718919"/>
          </a:xfrm>
          <a:prstGeom prst="line">
            <a:avLst/>
          </a:prstGeom>
        </p:spPr>
        <p:style>
          <a:lnRef idx="1">
            <a:schemeClr val="accent1"/>
          </a:lnRef>
          <a:fillRef idx="0">
            <a:schemeClr val="accent1"/>
          </a:fillRef>
          <a:effectRef idx="0">
            <a:schemeClr val="accent1"/>
          </a:effectRef>
          <a:fontRef idx="minor">
            <a:schemeClr val="tx1"/>
          </a:fontRef>
        </p:style>
      </p:cxnSp>
      <p:sp>
        <p:nvSpPr>
          <p:cNvPr id="9" name="Metin kutusu 8">
            <a:extLst>
              <a:ext uri="{FF2B5EF4-FFF2-40B4-BE49-F238E27FC236}">
                <a16:creationId xmlns:a16="http://schemas.microsoft.com/office/drawing/2014/main" id="{251A10EC-2232-425B-B686-D382A993671B}"/>
              </a:ext>
            </a:extLst>
          </p:cNvPr>
          <p:cNvSpPr txBox="1"/>
          <p:nvPr/>
        </p:nvSpPr>
        <p:spPr>
          <a:xfrm>
            <a:off x="2180667" y="2867988"/>
            <a:ext cx="2749471" cy="1015663"/>
          </a:xfrm>
          <a:prstGeom prst="rect">
            <a:avLst/>
          </a:prstGeom>
          <a:noFill/>
        </p:spPr>
        <p:txBody>
          <a:bodyPr wrap="none" rtlCol="0">
            <a:spAutoFit/>
          </a:bodyPr>
          <a:lstStyle/>
          <a:p>
            <a:pPr algn="ctr"/>
            <a:r>
              <a:rPr lang="tr-TR">
                <a:latin typeface="Hurme Geometric Sans 1" panose="020b0200020000000000" pitchFamily="34" charset="-94"/>
              </a:rPr>
              <a:t>Girişimcilerimize yaklaşık </a:t>
            </a:r>
          </a:p>
          <a:p>
            <a:pPr algn="ctr"/>
            <a:r>
              <a:rPr lang="tr-TR" sz="2400" b="1">
                <a:latin typeface="Hurme Geometric Sans 1" panose="020b0200020000000000" pitchFamily="34" charset="-94"/>
              </a:rPr>
              <a:t>9.650.000 ₺</a:t>
            </a:r>
          </a:p>
          <a:p>
            <a:pPr algn="ctr"/>
            <a:r>
              <a:rPr lang="tr-TR">
                <a:latin typeface="Hurme Geometric Sans 1" panose="020b0200020000000000" pitchFamily="34" charset="-94"/>
              </a:rPr>
              <a:t>Hibe</a:t>
            </a:r>
          </a:p>
        </p:txBody>
      </p:sp>
      <p:grpSp>
        <p:nvGrpSpPr>
          <p:cNvPr id="15" name="Grup 14">
            <a:extLst>
              <a:ext uri="{FF2B5EF4-FFF2-40B4-BE49-F238E27FC236}">
                <a16:creationId xmlns:a16="http://schemas.microsoft.com/office/drawing/2014/main" id="{AC8D6727-2715-F0EF-F9C7-51123CC292D4}"/>
              </a:ext>
            </a:extLst>
          </p:cNvPr>
          <p:cNvGrpSpPr/>
          <p:nvPr/>
        </p:nvGrpSpPr>
        <p:grpSpPr>
          <a:xfrm>
            <a:off x="4930139" y="1423491"/>
            <a:ext cx="3393125" cy="3393125"/>
            <a:chOff x="4930139" y="1423491"/>
            <a:chExt cx="3393125" cy="3393125"/>
          </a:xfrm>
        </p:grpSpPr>
        <p:pic>
          <p:nvPicPr>
            <p:cNvPr id="11" name="Resim 10" descr="metin, ekran görüntüsü, yazı tipi, logo içeren bir resim&#10;&#10;Açıklama otomatik olarak oluşturuldu">
              <a:extLst>
                <a:ext uri="{FF2B5EF4-FFF2-40B4-BE49-F238E27FC236}">
                  <a16:creationId xmlns:a16="http://schemas.microsoft.com/office/drawing/2014/main" id="{766DDF8D-B61C-803C-6A88-59F1685A4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139" y="1423491"/>
              <a:ext cx="3393125" cy="3393125"/>
            </a:xfrm>
            <a:prstGeom prst="rect">
              <a:avLst/>
            </a:prstGeom>
          </p:spPr>
        </p:pic>
        <p:sp>
          <p:nvSpPr>
            <p:cNvPr id="12" name="Dikdörtgen 11">
              <a:extLst>
                <a:ext uri="{FF2B5EF4-FFF2-40B4-BE49-F238E27FC236}">
                  <a16:creationId xmlns:a16="http://schemas.microsoft.com/office/drawing/2014/main" id="{58085CB6-2F92-B1D4-F394-E79FC72EF25D}"/>
                </a:ext>
              </a:extLst>
            </p:cNvPr>
            <p:cNvSpPr/>
            <p:nvPr/>
          </p:nvSpPr>
          <p:spPr>
            <a:xfrm>
              <a:off x="6626701" y="2867988"/>
              <a:ext cx="360839" cy="32316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b="1">
                <a:solidFill>
                  <a:srgbClr val="E7A007"/>
                </a:solidFill>
                <a:latin typeface="Hurme Geometric Sans 1" panose="020b0200020000000000" pitchFamily="34" charset="-94"/>
              </a:endParaRPr>
            </a:p>
          </p:txBody>
        </p:sp>
        <p:sp>
          <p:nvSpPr>
            <p:cNvPr id="13" name="Metin kutusu 12">
              <a:extLst>
                <a:ext uri="{FF2B5EF4-FFF2-40B4-BE49-F238E27FC236}">
                  <a16:creationId xmlns:a16="http://schemas.microsoft.com/office/drawing/2014/main" id="{BC899111-2890-1929-0CD5-2A9A6D6F9C3B}"/>
                </a:ext>
              </a:extLst>
            </p:cNvPr>
            <p:cNvSpPr txBox="1"/>
            <p:nvPr/>
          </p:nvSpPr>
          <p:spPr>
            <a:xfrm>
              <a:off x="6582329" y="2791043"/>
              <a:ext cx="541021" cy="400110"/>
            </a:xfrm>
            <a:prstGeom prst="rect">
              <a:avLst/>
            </a:prstGeom>
            <a:noFill/>
          </p:spPr>
          <p:txBody>
            <a:bodyPr wrap="square" rtlCol="0">
              <a:spAutoFit/>
            </a:bodyPr>
            <a:lstStyle/>
            <a:p>
              <a:r>
                <a:rPr lang="tr-TR" sz="2000" b="1">
                  <a:solidFill>
                    <a:srgbClr val="E7A007"/>
                  </a:solidFill>
                  <a:latin typeface="Hurme Geometric Sans 1" panose="020b0200020000000000" pitchFamily="34" charset="-94"/>
                </a:rPr>
                <a:t>90</a:t>
              </a:r>
            </a:p>
          </p:txBody>
        </p:sp>
      </p:grpSp>
      <p:sp>
        <p:nvSpPr>
          <p:cNvPr id="17" name="Ok: Sol 16">
            <a:extLst>
              <a:ext uri="{FF2B5EF4-FFF2-40B4-BE49-F238E27FC236}">
                <a16:creationId xmlns:a16="http://schemas.microsoft.com/office/drawing/2014/main" id="{30DEC39B-84D2-FF80-A457-A4380362250A}"/>
              </a:ext>
            </a:extLst>
          </p:cNvPr>
          <p:cNvSpPr/>
          <p:nvPr/>
        </p:nvSpPr>
        <p:spPr>
          <a:xfrm rot="19677928">
            <a:off x="10573418" y="2775718"/>
            <a:ext cx="309326" cy="198504"/>
          </a:xfrm>
          <a:prstGeom prst="leftArrow">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288295681"/>
      </p:ext>
    </p:extLst>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Metin Yer Tutucusu 2">
            <a:extLst>
              <a:ext uri="{FF2B5EF4-FFF2-40B4-BE49-F238E27FC236}">
                <a16:creationId xmlns:a16="http://schemas.microsoft.com/office/drawing/2014/main" id="{CE2DFAEF-0AD9-9E07-970C-4178FFAEB19D}"/>
              </a:ext>
            </a:extLst>
          </p:cNvPr>
          <p:cNvSpPr>
            <a:spLocks noGrp="1"/>
          </p:cNvSpPr>
          <p:nvPr>
            <p:ph type="body" sz="quarter" idx="13"/>
          </p:nvPr>
        </p:nvSpPr>
        <p:spPr/>
        <p:txBody>
          <a:bodyPr/>
          <a:lstStyle/>
          <a:p>
            <a:r>
              <a:rPr lang="tr-TR"/>
              <a:t>Modül 5 </a:t>
            </a:r>
          </a:p>
          <a:p>
            <a:endParaRPr lang="tr-TR"/>
          </a:p>
          <a:p>
            <a:r>
              <a:rPr lang="tr-TR"/>
              <a:t>Girişimcilik ve Şirketleşme Hizmetleri</a:t>
            </a:r>
          </a:p>
        </p:txBody>
      </p:sp>
      <p:sp>
        <p:nvSpPr>
          <p:cNvPr id="7" name="Metin Yer Tutucusu 6"/>
          <p:cNvSpPr>
            <a:spLocks noGrp="1"/>
          </p:cNvSpPr>
          <p:nvPr>
            <p:ph type="body" sz="quarter" idx="15"/>
          </p:nvPr>
        </p:nvSpPr>
        <p:spPr/>
        <p:txBody>
          <a:bodyPr/>
          <a:lstStyle/>
          <a:p>
            <a:endParaRPr lang="tr-TR"/>
          </a:p>
        </p:txBody>
      </p:sp>
      <p:sp>
        <p:nvSpPr>
          <p:cNvPr id="9" name="Metin Yer Tutucusu 8"/>
          <p:cNvSpPr>
            <a:spLocks noGrp="1"/>
          </p:cNvSpPr>
          <p:nvPr>
            <p:ph type="body" sz="quarter" idx="16"/>
          </p:nvPr>
        </p:nvSpPr>
        <p:spPr/>
        <p:txBody>
          <a:bodyPr/>
          <a:lstStyle/>
          <a:p>
            <a:r>
              <a:rPr lang="tr-TR"/>
              <a:t>TÜBİTAK BİGG Uygulayıcı Kuruluşu</a:t>
            </a:r>
          </a:p>
        </p:txBody>
      </p:sp>
      <p:graphicFrame>
        <p:nvGraphicFramePr>
          <p:cNvPr id="2" name="Tablo 8">
            <a:extLst>
              <a:ext uri="{FF2B5EF4-FFF2-40B4-BE49-F238E27FC236}">
                <a16:creationId xmlns:a16="http://schemas.microsoft.com/office/drawing/2014/main" id="{6B8FD0DD-1BAB-3BF0-81E9-FB8D146FEE2E}"/>
              </a:ext>
            </a:extLst>
          </p:cNvPr>
          <p:cNvGraphicFramePr>
            <a:graphicFrameLocks noGrp="1"/>
          </p:cNvGraphicFramePr>
          <p:nvPr>
            <p:extLst>
              <p:ext uri="{D42A27DB-BD31-4B8C-83A1-F6EECF244321}">
                <p14:modId xmlns:p14="http://schemas.microsoft.com/office/powerpoint/2010/main" val="1352780513"/>
              </p:ext>
            </p:extLst>
          </p:nvPr>
        </p:nvGraphicFramePr>
        <p:xfrm>
          <a:off x="2295663" y="1407458"/>
          <a:ext cx="9648685" cy="3092821"/>
        </p:xfrm>
        <a:graphic>
          <a:graphicData uri="http://schemas.openxmlformats.org/drawingml/2006/table">
            <a:tbl>
              <a:tblPr firstRow="1" bandRow="1">
                <a:tableStyleId>{BC89EF96-8CEA-46FF-86C4-4CE0E7609802}</a:tableStyleId>
              </a:tblPr>
              <a:tblGrid>
                <a:gridCol w="447051">
                  <a:extLst>
                    <a:ext uri="{9D8B030D-6E8A-4147-A177-3AD203B41FA5}">
                      <a16:colId xmlns:a16="http://schemas.microsoft.com/office/drawing/2014/main" val="1732835465"/>
                    </a:ext>
                  </a:extLst>
                </a:gridCol>
                <a:gridCol w="1446109">
                  <a:extLst>
                    <a:ext uri="{9D8B030D-6E8A-4147-A177-3AD203B41FA5}">
                      <a16:colId xmlns:a16="http://schemas.microsoft.com/office/drawing/2014/main" val="1100689982"/>
                    </a:ext>
                  </a:extLst>
                </a:gridCol>
                <a:gridCol w="861725">
                  <a:extLst>
                    <a:ext uri="{9D8B030D-6E8A-4147-A177-3AD203B41FA5}">
                      <a16:colId xmlns:a16="http://schemas.microsoft.com/office/drawing/2014/main" val="154343061"/>
                    </a:ext>
                  </a:extLst>
                </a:gridCol>
                <a:gridCol w="861725">
                  <a:extLst>
                    <a:ext uri="{9D8B030D-6E8A-4147-A177-3AD203B41FA5}">
                      <a16:colId xmlns:a16="http://schemas.microsoft.com/office/drawing/2014/main" val="1121812464"/>
                    </a:ext>
                  </a:extLst>
                </a:gridCol>
                <a:gridCol w="861725">
                  <a:extLst>
                    <a:ext uri="{9D8B030D-6E8A-4147-A177-3AD203B41FA5}">
                      <a16:colId xmlns:a16="http://schemas.microsoft.com/office/drawing/2014/main" val="1015102149"/>
                    </a:ext>
                  </a:extLst>
                </a:gridCol>
                <a:gridCol w="861725">
                  <a:extLst>
                    <a:ext uri="{9D8B030D-6E8A-4147-A177-3AD203B41FA5}">
                      <a16:colId xmlns:a16="http://schemas.microsoft.com/office/drawing/2014/main" val="738331686"/>
                    </a:ext>
                  </a:extLst>
                </a:gridCol>
                <a:gridCol w="861725">
                  <a:extLst>
                    <a:ext uri="{9D8B030D-6E8A-4147-A177-3AD203B41FA5}">
                      <a16:colId xmlns:a16="http://schemas.microsoft.com/office/drawing/2014/main" val="2836577607"/>
                    </a:ext>
                  </a:extLst>
                </a:gridCol>
                <a:gridCol w="861725">
                  <a:extLst>
                    <a:ext uri="{9D8B030D-6E8A-4147-A177-3AD203B41FA5}">
                      <a16:colId xmlns:a16="http://schemas.microsoft.com/office/drawing/2014/main" val="2864265991"/>
                    </a:ext>
                  </a:extLst>
                </a:gridCol>
                <a:gridCol w="861725">
                  <a:extLst>
                    <a:ext uri="{9D8B030D-6E8A-4147-A177-3AD203B41FA5}">
                      <a16:colId xmlns:a16="http://schemas.microsoft.com/office/drawing/2014/main" val="3885170948"/>
                    </a:ext>
                  </a:extLst>
                </a:gridCol>
                <a:gridCol w="861725">
                  <a:extLst>
                    <a:ext uri="{9D8B030D-6E8A-4147-A177-3AD203B41FA5}">
                      <a16:colId xmlns:a16="http://schemas.microsoft.com/office/drawing/2014/main" val="2762605176"/>
                    </a:ext>
                  </a:extLst>
                </a:gridCol>
                <a:gridCol w="861725">
                  <a:extLst>
                    <a:ext uri="{9D8B030D-6E8A-4147-A177-3AD203B41FA5}">
                      <a16:colId xmlns:a16="http://schemas.microsoft.com/office/drawing/2014/main" val="3731906461"/>
                    </a:ext>
                  </a:extLst>
                </a:gridCol>
              </a:tblGrid>
              <a:tr h="612623">
                <a:tc gridSpan="2">
                  <a:txBody>
                    <a:bodyPr vert="horz" wrap="square"/>
                    <a:lstStyle/>
                    <a:p>
                      <a:pPr algn="ctr"/>
                      <a:r>
                        <a:rPr lang="tr-TR" sz="1600" b="1">
                          <a:latin typeface="Hurme Geometric Sans 1" panose="020b0200020000000000" pitchFamily="34" charset="-94"/>
                        </a:rPr>
                        <a:t>Yıllar:</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hMerge="1">
                  <a:txBody>
                    <a:bodyPr vert="horz" wrap="square"/>
                    <a:lstStyle/>
                    <a:p>
                      <a:pPr algn="ctr"/>
                      <a:r>
                        <a:rPr lang="tr-TR" sz="1600" b="1"/>
                        <a:t>Yıllar</a:t>
                      </a:r>
                      <a:endParaRPr lang="tr-TR" sz="1600" b="1">
                        <a:latin typeface="Hurme Geometric Sans 1" panose="020b0200020000000000" pitchFamily="34" charset="-94"/>
                      </a:endParaRPr>
                    </a:p>
                  </a:txBody>
                  <a:tcPr anchor="ctr">
                    <a:noFill/>
                  </a:tcPr>
                </a:tc>
                <a:tc>
                  <a:txBody>
                    <a:bodyPr vert="horz" wrap="square"/>
                    <a:lstStyle/>
                    <a:p>
                      <a:pPr algn="ctr"/>
                      <a:r>
                        <a:rPr lang="tr-TR" sz="1600" b="1">
                          <a:latin typeface="Hurme Geometric Sans 1" panose="020b0200020000000000" pitchFamily="34" charset="-94"/>
                        </a:rPr>
                        <a:t>2015</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sz="1600" b="1">
                          <a:latin typeface="Hurme Geometric Sans 1" panose="020b0200020000000000" pitchFamily="34" charset="-94"/>
                        </a:rPr>
                        <a:t>2020-1</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sz="1600" b="1">
                          <a:latin typeface="Hurme Geometric Sans 1" panose="020b0200020000000000" pitchFamily="34" charset="-94"/>
                        </a:rPr>
                        <a:t>2020-2</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sz="1600" b="1">
                          <a:latin typeface="Hurme Geometric Sans 1" panose="020b0200020000000000" pitchFamily="34" charset="-94"/>
                        </a:rPr>
                        <a:t>2021-1</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sz="1600" b="1">
                          <a:latin typeface="Hurme Geometric Sans 1" panose="020b0200020000000000" pitchFamily="34" charset="-94"/>
                        </a:rPr>
                        <a:t>2021-2</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sz="1600" b="1">
                          <a:latin typeface="Hurme Geometric Sans 1" panose="020b0200020000000000" pitchFamily="34" charset="-94"/>
                        </a:rPr>
                        <a:t>2022-1</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sz="1600" b="1">
                          <a:latin typeface="Hurme Geometric Sans 1" panose="020b0200020000000000" pitchFamily="34" charset="-94"/>
                        </a:rPr>
                        <a:t>2022-2</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sz="1600" b="1">
                          <a:latin typeface="Hurme Geometric Sans 1" panose="020b0200020000000000" pitchFamily="34" charset="-94"/>
                        </a:rPr>
                        <a:t>2023-1</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sz="1400" b="1">
                          <a:latin typeface="Hurme Geometric Sans 1" panose="020b0200020000000000" pitchFamily="34" charset="-94"/>
                        </a:rPr>
                        <a:t>Toplam</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7413624"/>
                  </a:ext>
                </a:extLst>
              </a:tr>
              <a:tr h="612623">
                <a:tc rowSpan="2">
                  <a:txBody>
                    <a:bodyPr vert="vert270" wrap="square"/>
                    <a:lstStyle/>
                    <a:p>
                      <a:r>
                        <a:rPr lang="tr-TR" sz="1600" b="1">
                          <a:latin typeface="Hurme Geometric Sans 1" panose="020b0200020000000000" pitchFamily="34" charset="-94"/>
                        </a:rPr>
                        <a:t>1. Aşama</a:t>
                      </a:r>
                    </a:p>
                  </a:txBody>
                  <a:tcPr vert="vert270"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r>
                        <a:rPr lang="tr-TR" sz="1600" b="1">
                          <a:latin typeface="Hurme Geometric Sans 1" panose="020b0200020000000000" pitchFamily="34" charset="-94"/>
                        </a:rPr>
                        <a:t>Başvuran</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lnSpc>
                          <a:spcPct val="150000"/>
                        </a:lnSpc>
                      </a:pPr>
                      <a:r>
                        <a:rPr lang="tr-TR" sz="1800">
                          <a:latin typeface="Hurme Geometric Sans 1" panose="020b0200020000000000" pitchFamily="34" charset="-94"/>
                        </a:rPr>
                        <a:t>30</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134</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100</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70</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28</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39</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14</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68</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483</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589899"/>
                  </a:ext>
                </a:extLst>
              </a:tr>
              <a:tr h="612623">
                <a:tc vMerge="1">
                  <a:txBody>
                    <a:bodyPr vert="horz" wrap="square"/>
                    <a:lstStyle/>
                    <a:p>
                      <a:endParaRPr lang="tr-TR" sz="1600" b="1">
                        <a:latin typeface="Hurme Geometric Sans 1" panose="020b0200020000000000" pitchFamily="34" charset="-94"/>
                      </a:endParaRPr>
                    </a:p>
                  </a:txBody>
                  <a:tcPr anchor="ctr"/>
                </a:tc>
                <a:tc>
                  <a:txBody>
                    <a:bodyPr vert="horz" wrap="square"/>
                    <a:lstStyle/>
                    <a:p>
                      <a:r>
                        <a:rPr lang="tr-TR" sz="1600" b="1">
                          <a:latin typeface="Hurme Geometric Sans 1" panose="020b0200020000000000" pitchFamily="34" charset="-94"/>
                        </a:rPr>
                        <a:t>Kabul Edilen</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lnSpc>
                          <a:spcPct val="150000"/>
                        </a:lnSpc>
                      </a:pPr>
                      <a:r>
                        <a:rPr lang="tr-TR" sz="1800">
                          <a:latin typeface="Hurme Geometric Sans 1" panose="020b0200020000000000" pitchFamily="34" charset="-94"/>
                        </a:rPr>
                        <a:t>20</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35</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22</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11</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13</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21</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11</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36</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169</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8993982"/>
                  </a:ext>
                </a:extLst>
              </a:tr>
              <a:tr h="612623">
                <a:tc rowSpan="2">
                  <a:txBody>
                    <a:bodyPr vert="vert270" wrap="square"/>
                    <a:lstStyle/>
                    <a:p>
                      <a:r>
                        <a:rPr lang="tr-TR" sz="1600" b="1">
                          <a:latin typeface="Hurme Geometric Sans 1" panose="020b0200020000000000" pitchFamily="34" charset="-94"/>
                        </a:rPr>
                        <a:t>2. Aşama</a:t>
                      </a:r>
                    </a:p>
                  </a:txBody>
                  <a:tcPr vert="vert270"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r>
                        <a:rPr lang="tr-TR" sz="1600" b="1">
                          <a:latin typeface="Hurme Geometric Sans 1" panose="020b0200020000000000" pitchFamily="34" charset="-94"/>
                        </a:rPr>
                        <a:t>Gönderilen</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lnSpc>
                          <a:spcPct val="150000"/>
                        </a:lnSpc>
                      </a:pPr>
                      <a:r>
                        <a:rPr lang="tr-TR" sz="1800">
                          <a:latin typeface="Hurme Geometric Sans 1" panose="020b0200020000000000" pitchFamily="34" charset="-94"/>
                        </a:rPr>
                        <a:t>10</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9</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7</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5</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4</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7</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9</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16</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67</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021452"/>
                  </a:ext>
                </a:extLst>
              </a:tr>
              <a:tr h="642329">
                <a:tc vMerge="1">
                  <a:txBody>
                    <a:bodyPr vert="horz" wrap="square"/>
                    <a:lstStyle/>
                    <a:p>
                      <a:endParaRPr lang="tr-TR" sz="1600" b="1">
                        <a:latin typeface="Hurme Geometric Sans 1" panose="020b0200020000000000" pitchFamily="34" charset="-94"/>
                      </a:endParaRPr>
                    </a:p>
                  </a:txBody>
                  <a:tcPr anchor="ctr"/>
                </a:tc>
                <a:tc>
                  <a:txBody>
                    <a:bodyPr vert="horz" wrap="square"/>
                    <a:lstStyle/>
                    <a:p>
                      <a:r>
                        <a:rPr lang="tr-TR" sz="1600" b="1">
                          <a:latin typeface="Hurme Geometric Sans 1" panose="020b0200020000000000" pitchFamily="34" charset="-94"/>
                        </a:rPr>
                        <a:t>Desteklenen</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tr-TR" sz="1800">
                          <a:latin typeface="Hurme Geometric Sans 1" panose="020b0200020000000000" pitchFamily="34" charset="-94"/>
                        </a:rPr>
                        <a:t>4</a:t>
                      </a:r>
                      <a:endParaRPr lang="tr-TR">
                        <a:latin typeface="Hurme Geometric Sans 1" panose="020b0200020000000000" pitchFamily="34" charset="-94"/>
                      </a:endParaRP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3</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5</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1</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1</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2</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3</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sz="1800" kern="1200">
                          <a:solidFill>
                            <a:schemeClr val="tx1"/>
                          </a:solidFill>
                          <a:latin typeface="Hurme Geometric Sans 1" panose="020b0200020000000000" pitchFamily="34" charset="-94"/>
                          <a:ea typeface="+mn-ea"/>
                          <a:cs typeface="+mn-cs"/>
                        </a:rPr>
                        <a:t>6</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a:latin typeface="Hurme Geometric Sans 1" panose="020b0200020000000000" pitchFamily="34" charset="-94"/>
                        </a:rPr>
                        <a:t>25</a:t>
                      </a:r>
                    </a:p>
                  </a:txBody>
                  <a:tcPr anchor="ctr">
                    <a:lnL w="12700" cap="flat" cmpd="sng" algn="ctr">
                      <a:solidFill>
                        <a:srgbClr val="003B64"/>
                      </a:solidFill>
                      <a:prstDash val="solid"/>
                      <a:round/>
                      <a:headEnd type="none" w="med" len="med"/>
                      <a:tailEnd type="none" w="med" len="med"/>
                    </a:lnL>
                    <a:lnR w="12700" cap="flat" cmpd="sng" algn="ctr">
                      <a:solidFill>
                        <a:srgbClr val="003B64"/>
                      </a:solidFill>
                      <a:prstDash val="solid"/>
                      <a:round/>
                      <a:headEnd type="none" w="med" len="med"/>
                      <a:tailEnd type="none" w="med" len="med"/>
                    </a:lnR>
                    <a:lnT w="12700" cap="flat" cmpd="sng" algn="ctr">
                      <a:solidFill>
                        <a:srgbClr val="003B64"/>
                      </a:solidFill>
                      <a:prstDash val="solid"/>
                      <a:round/>
                      <a:headEnd type="none" w="med" len="med"/>
                      <a:tailEnd type="none" w="med" len="med"/>
                    </a:lnT>
                    <a:lnB w="12700" cap="flat" cmpd="sng" algn="ctr">
                      <a:solidFill>
                        <a:srgbClr val="003B6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7827590"/>
                  </a:ext>
                </a:extLst>
              </a:tr>
            </a:tbl>
          </a:graphicData>
        </a:graphic>
      </p:graphicFrame>
      <p:sp>
        <p:nvSpPr>
          <p:cNvPr id="4" name="Metin kutusu 3">
            <a:extLst>
              <a:ext uri="{FF2B5EF4-FFF2-40B4-BE49-F238E27FC236}">
                <a16:creationId xmlns:a16="http://schemas.microsoft.com/office/drawing/2014/main" id="{F62E8459-9208-2EAD-9BA3-1B022E2601B7}"/>
              </a:ext>
            </a:extLst>
          </p:cNvPr>
          <p:cNvSpPr txBox="1"/>
          <p:nvPr/>
        </p:nvSpPr>
        <p:spPr>
          <a:xfrm>
            <a:off x="2480008" y="4834261"/>
            <a:ext cx="4411785" cy="954107"/>
          </a:xfrm>
          <a:prstGeom prst="rect">
            <a:avLst/>
          </a:prstGeom>
          <a:noFill/>
        </p:spPr>
        <p:txBody>
          <a:bodyPr wrap="none" rtlCol="0">
            <a:spAutoFit/>
          </a:bodyPr>
          <a:lstStyle/>
          <a:p>
            <a:pPr algn="ctr"/>
            <a:r>
              <a:rPr lang="tr-TR" sz="1400" b="1">
                <a:latin typeface="Hurme Geometric Sans 1" panose="020b0200020000000000" pitchFamily="34" charset="-94"/>
              </a:rPr>
              <a:t>2020-2022 yılı TÜBİTAK 1512 BİGG Programı</a:t>
            </a:r>
          </a:p>
          <a:p>
            <a:r>
              <a:rPr lang="tr-TR" sz="1400">
                <a:latin typeface="Hurme Geometric Sans 1" panose="020b0200020000000000" pitchFamily="34" charset="-94"/>
              </a:rPr>
              <a:t> </a:t>
            </a:r>
          </a:p>
          <a:p>
            <a:r>
              <a:rPr lang="tr-TR" sz="1400">
                <a:latin typeface="Hurme Geometric Sans 1" panose="020b0200020000000000" pitchFamily="34" charset="-94"/>
              </a:rPr>
              <a:t>KTÜ TTM Girişimcilerinin Destek Oranı		: %37</a:t>
            </a:r>
          </a:p>
          <a:p>
            <a:r>
              <a:rPr lang="tr-TR" sz="1400">
                <a:latin typeface="Hurme Geometric Sans 1" panose="020b0200020000000000" pitchFamily="34" charset="-94"/>
              </a:rPr>
              <a:t>TÜBİTAK Genel Destek Oranı			: %36</a:t>
            </a:r>
          </a:p>
        </p:txBody>
      </p:sp>
      <p:sp>
        <p:nvSpPr>
          <p:cNvPr id="5" name="Metin kutusu 4">
            <a:extLst>
              <a:ext uri="{FF2B5EF4-FFF2-40B4-BE49-F238E27FC236}">
                <a16:creationId xmlns:a16="http://schemas.microsoft.com/office/drawing/2014/main" id="{89699DA2-32E1-339E-78A0-AE960C6FA560}"/>
              </a:ext>
            </a:extLst>
          </p:cNvPr>
          <p:cNvSpPr txBox="1"/>
          <p:nvPr/>
        </p:nvSpPr>
        <p:spPr>
          <a:xfrm>
            <a:off x="7492474" y="4834261"/>
            <a:ext cx="4439036" cy="954107"/>
          </a:xfrm>
          <a:prstGeom prst="rect">
            <a:avLst/>
          </a:prstGeom>
          <a:noFill/>
        </p:spPr>
        <p:txBody>
          <a:bodyPr wrap="none" rtlCol="0">
            <a:spAutoFit/>
          </a:bodyPr>
          <a:lstStyle/>
          <a:p>
            <a:pPr algn="ctr"/>
            <a:r>
              <a:rPr lang="tr-TR" sz="1400" b="1">
                <a:latin typeface="Hurme Geometric Sans 1" panose="020b0200020000000000" pitchFamily="34" charset="-94"/>
              </a:rPr>
              <a:t>2023-1 TÜBİTAK 1512 BİGG Programı</a:t>
            </a:r>
          </a:p>
          <a:p>
            <a:r>
              <a:rPr lang="tr-TR" sz="1400">
                <a:latin typeface="Hurme Geometric Sans 1" panose="020b0200020000000000" pitchFamily="34" charset="-94"/>
              </a:rPr>
              <a:t> </a:t>
            </a:r>
          </a:p>
          <a:p>
            <a:r>
              <a:rPr lang="tr-TR" sz="1400">
                <a:latin typeface="Hurme Geometric Sans 1" panose="020b0200020000000000" pitchFamily="34" charset="-94"/>
              </a:rPr>
              <a:t>KTÜ TTM Girişimcilerinin Destek Oranı		: %37,5</a:t>
            </a:r>
          </a:p>
          <a:p>
            <a:r>
              <a:rPr lang="tr-TR" sz="1400">
                <a:latin typeface="Hurme Geometric Sans 1" panose="020b0200020000000000" pitchFamily="34" charset="-94"/>
              </a:rPr>
              <a:t>TÜBİTAK Genel Destek Oranı			: %29,7</a:t>
            </a:r>
          </a:p>
        </p:txBody>
      </p:sp>
    </p:spTree>
    <p:extLst>
      <p:ext uri="{BB962C8B-B14F-4D97-AF65-F5344CB8AC3E}">
        <p14:creationId xmlns:p14="http://schemas.microsoft.com/office/powerpoint/2010/main" val="3971437405"/>
      </p:ext>
    </p:extLst>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8" name="Metin Yer Tutucusu 2">
            <a:extLst>
              <a:ext uri="{FF2B5EF4-FFF2-40B4-BE49-F238E27FC236}">
                <a16:creationId xmlns:a16="http://schemas.microsoft.com/office/drawing/2014/main" id="{CE2DFAEF-0AD9-9E07-970C-4178FFAEB19D}"/>
              </a:ext>
            </a:extLst>
          </p:cNvPr>
          <p:cNvSpPr>
            <a:spLocks noGrp="1"/>
          </p:cNvSpPr>
          <p:nvPr>
            <p:ph type="body" sz="quarter" idx="13"/>
          </p:nvPr>
        </p:nvSpPr>
        <p:spPr/>
        <p:txBody>
          <a:bodyPr/>
          <a:lstStyle/>
          <a:p>
            <a:r>
              <a:rPr lang="tr-TR"/>
              <a:t>Modül 5 </a:t>
            </a:r>
          </a:p>
          <a:p>
            <a:endParaRPr lang="tr-TR"/>
          </a:p>
          <a:p>
            <a:r>
              <a:rPr lang="tr-TR"/>
              <a:t>Girişimcilik ve Şirketleşme Hizmetleri</a:t>
            </a:r>
          </a:p>
        </p:txBody>
      </p:sp>
      <p:sp>
        <p:nvSpPr>
          <p:cNvPr id="19" name="TextBox 15"/>
          <p:cNvSpPr txBox="1"/>
          <p:nvPr/>
        </p:nvSpPr>
        <p:spPr>
          <a:xfrm>
            <a:off x="6593369" y="1602164"/>
            <a:ext cx="5389684" cy="3281860"/>
          </a:xfrm>
          <a:prstGeom prst="rect">
            <a:avLst/>
          </a:prstGeom>
        </p:spPr>
        <p:txBody>
          <a:bodyPr wrap="square" lIns="0" tIns="0" rIns="0" bIns="0" rtlCol="0" anchor="t">
            <a:spAutoFit/>
          </a:bodyPr>
          <a:lstStyle/>
          <a:p>
            <a:pPr>
              <a:lnSpc>
                <a:spcPct val="150000"/>
              </a:lnSpc>
            </a:pPr>
            <a:r>
              <a:rPr lang="tr-TR" sz="1600" b="1">
                <a:latin typeface="Hurme Geometric Sans 1" panose="020b0200020000000000" pitchFamily="34" charset="-94"/>
              </a:rPr>
              <a:t>GİRİŞİM EVİ</a:t>
            </a:r>
          </a:p>
          <a:p>
            <a:pPr marL="285750" indent="-285750">
              <a:lnSpc>
                <a:spcPct val="150000"/>
              </a:lnSpc>
              <a:buFont typeface="Arial" panose="020b0604020202020204" pitchFamily="34" charset="0"/>
              <a:buChar char="•"/>
              <a:defRPr/>
            </a:pPr>
            <a:r>
              <a:rPr lang="tr-TR" sz="1600">
                <a:latin typeface="Hurme Geometric Sans 1" panose="020b0200020000000000" pitchFamily="34" charset="-94"/>
              </a:rPr>
              <a:t>Açık/kapalı çalışma ofisi (bilgisayar ve internete erişimi),</a:t>
            </a:r>
          </a:p>
          <a:p>
            <a:pPr marL="285750" indent="-285750">
              <a:lnSpc>
                <a:spcPct val="150000"/>
              </a:lnSpc>
              <a:buFont typeface="Arial" panose="020b0604020202020204" pitchFamily="34" charset="0"/>
              <a:buChar char="•"/>
              <a:defRPr/>
            </a:pPr>
            <a:r>
              <a:rPr lang="tr-TR" sz="1600">
                <a:latin typeface="Hurme Geometric Sans 1" panose="020b0200020000000000" pitchFamily="34" charset="-94"/>
              </a:rPr>
              <a:t>Toplantı Odaları</a:t>
            </a:r>
          </a:p>
          <a:p>
            <a:pPr marL="285750" indent="-285750">
              <a:lnSpc>
                <a:spcPct val="150000"/>
              </a:lnSpc>
              <a:buFont typeface="Arial" panose="020b0604020202020204" pitchFamily="34" charset="0"/>
              <a:buChar char="•"/>
              <a:defRPr/>
            </a:pPr>
            <a:r>
              <a:rPr lang="tr-TR" sz="1600">
                <a:latin typeface="Hurme Geometric Sans 1" panose="020b0200020000000000" pitchFamily="34" charset="-94"/>
              </a:rPr>
              <a:t>Ferah ortak zaman geçirme alanı</a:t>
            </a:r>
          </a:p>
          <a:p>
            <a:pPr marL="285750" indent="-285750">
              <a:lnSpc>
                <a:spcPct val="150000"/>
              </a:lnSpc>
              <a:buFont typeface="Arial" panose="020b0604020202020204" pitchFamily="34" charset="0"/>
              <a:buChar char="•"/>
              <a:defRPr/>
            </a:pPr>
            <a:r>
              <a:rPr lang="tr-TR" sz="1600">
                <a:latin typeface="Hurme Geometric Sans 1" panose="020b0200020000000000" pitchFamily="34" charset="-94"/>
              </a:rPr>
              <a:t>Prototip çalışması için alan, eğitim ve sunum odası</a:t>
            </a:r>
          </a:p>
          <a:p>
            <a:pPr marL="285750" indent="-285750">
              <a:lnSpc>
                <a:spcPct val="150000"/>
              </a:lnSpc>
              <a:buFont typeface="Arial" panose="020b0604020202020204" pitchFamily="34" charset="0"/>
              <a:buChar char="•"/>
              <a:defRPr/>
            </a:pPr>
            <a:r>
              <a:rPr lang="tr-TR" sz="1600">
                <a:latin typeface="Hurme Geometric Sans 1" panose="020b0200020000000000" pitchFamily="34" charset="-94"/>
              </a:rPr>
              <a:t>Mutfak temel gereksinmelere yönelik makine, alet, </a:t>
            </a:r>
          </a:p>
          <a:p>
            <a:pPr marL="0" indent="0">
              <a:lnSpc>
                <a:spcPct val="150000"/>
              </a:lnSpc>
              <a:buNone/>
              <a:defRPr/>
            </a:pPr>
            <a:r>
              <a:rPr lang="tr-TR" sz="1600">
                <a:latin typeface="Hurme Geometric Sans 1" panose="020b0200020000000000" pitchFamily="34" charset="-94"/>
              </a:rPr>
              <a:t>    teçhizat ve üretim için yardımcı olacak teknisyen,</a:t>
            </a:r>
          </a:p>
          <a:p>
            <a:pPr marL="285750" indent="-285750">
              <a:lnSpc>
                <a:spcPct val="150000"/>
              </a:lnSpc>
              <a:buFont typeface="Arial" panose="020b0604020202020204" pitchFamily="34" charset="0"/>
              <a:buChar char="•"/>
              <a:defRPr/>
            </a:pPr>
            <a:r>
              <a:rPr lang="tr-TR" sz="1600">
                <a:latin typeface="Hurme Geometric Sans 1" panose="020b0200020000000000" pitchFamily="34" charset="-94"/>
              </a:rPr>
              <a:t>Bunlara ek olarak çalışmalarda kullanılabilecek bazı </a:t>
            </a:r>
          </a:p>
          <a:p>
            <a:pPr marL="0" indent="0">
              <a:lnSpc>
                <a:spcPct val="150000"/>
              </a:lnSpc>
              <a:buNone/>
              <a:defRPr/>
            </a:pPr>
            <a:r>
              <a:rPr lang="tr-TR" sz="1600">
                <a:latin typeface="Hurme Geometric Sans 1" panose="020b0200020000000000" pitchFamily="34" charset="-94"/>
              </a:rPr>
              <a:t>    malzemeler ve bağlantı elemanları sağlanacaktır.</a:t>
            </a:r>
          </a:p>
        </p:txBody>
      </p:sp>
      <p:sp>
        <p:nvSpPr>
          <p:cNvPr id="20" name="Metin kutusu 10">
            <a:extLst>
              <a:ext uri="{FF2B5EF4-FFF2-40B4-BE49-F238E27FC236}">
                <a16:creationId xmlns:a16="http://schemas.microsoft.com/office/drawing/2014/main" id="{91B941FE-06CD-4D0E-A5AD-12F824B476C9}"/>
              </a:ext>
            </a:extLst>
          </p:cNvPr>
          <p:cNvSpPr txBox="1">
            <a:spLocks noChangeArrowheads="1"/>
          </p:cNvSpPr>
          <p:nvPr/>
        </p:nvSpPr>
        <p:spPr bwMode="auto">
          <a:xfrm>
            <a:off x="3036636" y="5468878"/>
            <a:ext cx="273727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tr-TR" altLang="tr-TR" sz="1800">
                <a:latin typeface="Hurme Geometric Sans 1" panose="020b0200020000000000" pitchFamily="34" charset="-94"/>
              </a:rPr>
              <a:t>yaklaşık 3700m² alan</a:t>
            </a:r>
          </a:p>
        </p:txBody>
      </p:sp>
      <p:pic>
        <p:nvPicPr>
          <p:cNvPr id="2" name="Resim 1">
            <a:extLst>
              <a:ext uri="{FF2B5EF4-FFF2-40B4-BE49-F238E27FC236}">
                <a16:creationId xmlns:a16="http://schemas.microsoft.com/office/drawing/2014/main" id="{4A66988D-0AA4-281E-8B4D-5489961BC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057" y="3243094"/>
            <a:ext cx="3812431" cy="2144493"/>
          </a:xfrm>
          <a:prstGeom prst="rect">
            <a:avLst/>
          </a:prstGeom>
        </p:spPr>
      </p:pic>
      <p:pic>
        <p:nvPicPr>
          <p:cNvPr id="3" name="Resim 2" descr="yer, iç mekan, bina, tavan içeren bir resim&#10;&#10;Açıklama otomatik olarak oluşturuldu">
            <a:extLst>
              <a:ext uri="{FF2B5EF4-FFF2-40B4-BE49-F238E27FC236}">
                <a16:creationId xmlns:a16="http://schemas.microsoft.com/office/drawing/2014/main" id="{EB744445-CAD6-6453-641E-3FF47C883415}"/>
              </a:ext>
            </a:extLst>
          </p:cNvPr>
          <p:cNvPicPr>
            <a:picLocks noChangeAspect="1"/>
          </p:cNvPicPr>
          <p:nvPr/>
        </p:nvPicPr>
        <p:blipFill>
          <a:blip r:embed="rId3">
            <a:extLst>
              <a:ext uri="{28A0092B-C50C-407E-A947-70E740481C1C}">
                <a14:useLocalDpi xmlns:a14="http://schemas.microsoft.com/office/drawing/2010/main" val="0"/>
              </a:ext>
            </a:extLst>
          </a:blip>
          <a:srcRect t="16041" b="4413"/>
          <a:stretch>
            <a:fillRect/>
          </a:stretch>
        </p:blipFill>
        <p:spPr>
          <a:xfrm>
            <a:off x="2499056" y="912270"/>
            <a:ext cx="3812431" cy="2144493"/>
          </a:xfrm>
          <a:prstGeom prst="rect">
            <a:avLst/>
          </a:prstGeom>
        </p:spPr>
      </p:pic>
    </p:spTree>
    <p:extLst>
      <p:ext uri="{BB962C8B-B14F-4D97-AF65-F5344CB8AC3E}">
        <p14:creationId xmlns:p14="http://schemas.microsoft.com/office/powerpoint/2010/main" val="447740360"/>
      </p:ext>
    </p:extLst>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idx="1"/>
          </p:nvPr>
        </p:nvSpPr>
        <p:spPr/>
        <p:txBody>
          <a:bodyPr>
            <a:normAutofit/>
          </a:bodyPr>
          <a:lstStyle/>
          <a:p>
            <a:r>
              <a:rPr lang="tr-TR"/>
              <a:t>Modül 5 Faaliyetleri</a:t>
            </a:r>
          </a:p>
        </p:txBody>
      </p:sp>
      <p:sp>
        <p:nvSpPr>
          <p:cNvPr id="23" name="Metin Yer Tutucusu 2">
            <a:extLst>
              <a:ext uri="{FF2B5EF4-FFF2-40B4-BE49-F238E27FC236}">
                <a16:creationId xmlns:a16="http://schemas.microsoft.com/office/drawing/2014/main" id="{CE2DFAEF-0AD9-9E07-970C-4178FFAEB19D}"/>
              </a:ext>
            </a:extLst>
          </p:cNvPr>
          <p:cNvSpPr>
            <a:spLocks noGrp="1"/>
          </p:cNvSpPr>
          <p:nvPr>
            <p:ph type="body" sz="quarter" idx="13"/>
          </p:nvPr>
        </p:nvSpPr>
        <p:spPr/>
        <p:txBody>
          <a:bodyPr/>
          <a:lstStyle/>
          <a:p>
            <a:r>
              <a:rPr lang="tr-TR"/>
              <a:t>Modül 5 </a:t>
            </a:r>
          </a:p>
          <a:p>
            <a:endParaRPr lang="tr-TR"/>
          </a:p>
          <a:p>
            <a:r>
              <a:rPr lang="tr-TR"/>
              <a:t>Girişimcilik ve Şirketleşme Hizmetleri</a:t>
            </a:r>
          </a:p>
        </p:txBody>
      </p:sp>
      <p:cxnSp>
        <p:nvCxnSpPr>
          <p:cNvPr id="16" name="Düz Bağlayıcı 15">
            <a:extLst>
              <a:ext uri="{FF2B5EF4-FFF2-40B4-BE49-F238E27FC236}">
                <a16:creationId xmlns:a16="http://schemas.microsoft.com/office/drawing/2014/main" id="{9B92BFA7-7591-444F-A689-DE4D00250FDD}"/>
              </a:ext>
            </a:extLst>
          </p:cNvPr>
          <p:cNvCxnSpPr/>
          <p:nvPr/>
        </p:nvCxnSpPr>
        <p:spPr>
          <a:xfrm>
            <a:off x="2511065" y="835601"/>
            <a:ext cx="1949837" cy="0"/>
          </a:xfrm>
          <a:prstGeom prst="line">
            <a:avLst/>
          </a:prstGeom>
          <a:ln w="12700">
            <a:solidFill>
              <a:srgbClr val="003B64"/>
            </a:solidFill>
          </a:ln>
        </p:spPr>
        <p:style>
          <a:lnRef idx="1">
            <a:schemeClr val="accent1"/>
          </a:lnRef>
          <a:fillRef idx="0">
            <a:schemeClr val="accent1"/>
          </a:fillRef>
          <a:effectRef idx="0">
            <a:schemeClr val="accent1"/>
          </a:effectRef>
          <a:fontRef idx="minor">
            <a:schemeClr val="tx1"/>
          </a:fontRef>
        </p:style>
      </p:cxnSp>
      <p:pic>
        <p:nvPicPr>
          <p:cNvPr id="2" name="Resim 1"/>
          <p:cNvPicPr>
            <a:picLocks noChangeAspect="1"/>
          </p:cNvPicPr>
          <p:nvPr/>
        </p:nvPicPr>
        <p:blipFill>
          <a:blip r:embed="rId2">
            <a:extLst>
              <a:ext uri="{28A0092B-C50C-407E-A947-70E740481C1C}">
                <a14:useLocalDpi xmlns:a14="http://schemas.microsoft.com/office/drawing/2010/main" val="0"/>
              </a:ext>
            </a:extLst>
          </a:blip>
          <a:srcRect t="26821" r="6966"/>
          <a:stretch>
            <a:fillRect/>
          </a:stretch>
        </p:blipFill>
        <p:spPr>
          <a:xfrm>
            <a:off x="5568274" y="3314219"/>
            <a:ext cx="3587052" cy="1881940"/>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rcRect l="825" t="10764" r="4190" b="10520"/>
          <a:stretch>
            <a:fillRect/>
          </a:stretch>
        </p:blipFill>
        <p:spPr>
          <a:xfrm>
            <a:off x="9471132" y="3262957"/>
            <a:ext cx="2632067" cy="1635932"/>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rcRect t="24520" r="9910" b="2658"/>
          <a:stretch>
            <a:fillRect/>
          </a:stretch>
        </p:blipFill>
        <p:spPr>
          <a:xfrm>
            <a:off x="7418157" y="1079846"/>
            <a:ext cx="1982586" cy="2136800"/>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rcRect l="8301" t="28276" r="11453" b="2874"/>
          <a:stretch>
            <a:fillRect/>
          </a:stretch>
        </p:blipFill>
        <p:spPr>
          <a:xfrm>
            <a:off x="5511569" y="1090246"/>
            <a:ext cx="1861917" cy="2130020"/>
          </a:xfrm>
          <a:prstGeom prst="rect">
            <a:avLst/>
          </a:prstGeom>
        </p:spPr>
      </p:pic>
      <p:pic>
        <p:nvPicPr>
          <p:cNvPr id="17" name="Resim 16"/>
          <p:cNvPicPr>
            <a:picLocks noChangeAspect="1"/>
          </p:cNvPicPr>
          <p:nvPr/>
        </p:nvPicPr>
        <p:blipFill>
          <a:blip r:embed="rId6">
            <a:extLst>
              <a:ext uri="{28A0092B-C50C-407E-A947-70E740481C1C}">
                <a14:useLocalDpi xmlns:a14="http://schemas.microsoft.com/office/drawing/2010/main" val="0"/>
              </a:ext>
            </a:extLst>
          </a:blip>
          <a:srcRect l="6911" t="17859"/>
          <a:stretch>
            <a:fillRect/>
          </a:stretch>
        </p:blipFill>
        <p:spPr>
          <a:xfrm>
            <a:off x="2493481" y="3314219"/>
            <a:ext cx="2843695" cy="1881940"/>
          </a:xfrm>
          <a:prstGeom prst="rect">
            <a:avLst/>
          </a:prstGeom>
        </p:spPr>
      </p:pic>
      <p:pic>
        <p:nvPicPr>
          <p:cNvPr id="20" name="Resim 19"/>
          <p:cNvPicPr>
            <a:picLocks noChangeAspect="1"/>
          </p:cNvPicPr>
          <p:nvPr/>
        </p:nvPicPr>
        <p:blipFill>
          <a:blip r:embed="rId7">
            <a:extLst>
              <a:ext uri="{28A0092B-C50C-407E-A947-70E740481C1C}">
                <a14:useLocalDpi xmlns:a14="http://schemas.microsoft.com/office/drawing/2010/main" val="0"/>
              </a:ext>
            </a:extLst>
          </a:blip>
          <a:srcRect t="8561"/>
          <a:stretch>
            <a:fillRect/>
          </a:stretch>
        </p:blipFill>
        <p:spPr>
          <a:xfrm>
            <a:off x="9471132" y="5047724"/>
            <a:ext cx="2635555" cy="1807449"/>
          </a:xfrm>
          <a:prstGeom prst="rect">
            <a:avLst/>
          </a:prstGeom>
        </p:spPr>
      </p:pic>
      <p:pic>
        <p:nvPicPr>
          <p:cNvPr id="21" name="Resim 20"/>
          <p:cNvPicPr>
            <a:picLocks noChangeAspect="1"/>
          </p:cNvPicPr>
          <p:nvPr/>
        </p:nvPicPr>
        <p:blipFill>
          <a:blip r:embed="rId8">
            <a:extLst>
              <a:ext uri="{28A0092B-C50C-407E-A947-70E740481C1C}">
                <a14:useLocalDpi xmlns:a14="http://schemas.microsoft.com/office/drawing/2010/main" val="0"/>
              </a:ext>
            </a:extLst>
          </a:blip>
          <a:srcRect t="33028" r="30006"/>
          <a:stretch>
            <a:fillRect/>
          </a:stretch>
        </p:blipFill>
        <p:spPr>
          <a:xfrm>
            <a:off x="9474859" y="1205170"/>
            <a:ext cx="2628340" cy="1886151"/>
          </a:xfrm>
          <a:prstGeom prst="rect">
            <a:avLst/>
          </a:prstGeom>
        </p:spPr>
      </p:pic>
      <p:pic>
        <p:nvPicPr>
          <p:cNvPr id="22" name="Resim 21"/>
          <p:cNvPicPr>
            <a:picLocks noChangeAspect="1"/>
          </p:cNvPicPr>
          <p:nvPr/>
        </p:nvPicPr>
        <p:blipFill>
          <a:blip r:embed="rId9">
            <a:extLst>
              <a:ext uri="{28A0092B-C50C-407E-A947-70E740481C1C}">
                <a14:useLocalDpi xmlns:a14="http://schemas.microsoft.com/office/drawing/2010/main" val="0"/>
              </a:ext>
            </a:extLst>
          </a:blip>
          <a:srcRect t="12477"/>
          <a:stretch>
            <a:fillRect/>
          </a:stretch>
        </p:blipFill>
        <p:spPr>
          <a:xfrm>
            <a:off x="2685747" y="5243752"/>
            <a:ext cx="2459162" cy="1614248"/>
          </a:xfrm>
          <a:prstGeom prst="rect">
            <a:avLst/>
          </a:prstGeom>
        </p:spPr>
      </p:pic>
      <p:pic>
        <p:nvPicPr>
          <p:cNvPr id="8" name="Resim 7"/>
          <p:cNvPicPr>
            <a:picLocks noChangeAspect="1"/>
          </p:cNvPicPr>
          <p:nvPr/>
        </p:nvPicPr>
        <p:blipFill>
          <a:blip r:embed="rId10">
            <a:extLst>
              <a:ext uri="{28A0092B-C50C-407E-A947-70E740481C1C}">
                <a14:useLocalDpi xmlns:a14="http://schemas.microsoft.com/office/drawing/2010/main" val="0"/>
              </a:ext>
            </a:extLst>
          </a:blip>
          <a:srcRect l="2362" t="16202" r="9657"/>
          <a:stretch>
            <a:fillRect/>
          </a:stretch>
        </p:blipFill>
        <p:spPr>
          <a:xfrm>
            <a:off x="2435786" y="1079846"/>
            <a:ext cx="2994344" cy="2139004"/>
          </a:xfrm>
          <a:prstGeom prst="rect">
            <a:avLst/>
          </a:prstGeom>
        </p:spPr>
      </p:pic>
      <p:pic>
        <p:nvPicPr>
          <p:cNvPr id="9" name="Resim 8"/>
          <p:cNvPicPr>
            <a:picLocks noChangeAspect="1"/>
          </p:cNvPicPr>
          <p:nvPr/>
        </p:nvPicPr>
        <p:blipFill>
          <a:blip r:embed="rId11">
            <a:extLst>
              <a:ext uri="{28A0092B-C50C-407E-A947-70E740481C1C}">
                <a14:useLocalDpi xmlns:a14="http://schemas.microsoft.com/office/drawing/2010/main" val="0"/>
              </a:ext>
            </a:extLst>
          </a:blip>
          <a:srcRect l="1988" t="24907" r="8588" b="9745"/>
          <a:stretch>
            <a:fillRect/>
          </a:stretch>
        </p:blipFill>
        <p:spPr>
          <a:xfrm>
            <a:off x="5897830" y="5290112"/>
            <a:ext cx="2927940" cy="1604759"/>
          </a:xfrm>
          <a:prstGeom prst="rect">
            <a:avLst/>
          </a:prstGeom>
        </p:spPr>
      </p:pic>
    </p:spTree>
    <p:extLst>
      <p:ext uri="{BB962C8B-B14F-4D97-AF65-F5344CB8AC3E}">
        <p14:creationId xmlns:p14="http://schemas.microsoft.com/office/powerpoint/2010/main" val="3250158985"/>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Metin Yer Tutucusu 3"/>
          <p:cNvSpPr>
            <a:spLocks noGrp="1"/>
          </p:cNvSpPr>
          <p:nvPr>
            <p:ph type="body" sz="quarter" idx="13"/>
          </p:nvPr>
        </p:nvSpPr>
        <p:spPr/>
        <p:txBody>
          <a:bodyPr>
            <a:normAutofit/>
          </a:bodyPr>
          <a:lstStyle/>
          <a:p>
            <a:r>
              <a:rPr lang="tr-TR"/>
              <a:t>KTÜ TTM</a:t>
            </a:r>
          </a:p>
        </p:txBody>
      </p:sp>
      <p:pic>
        <p:nvPicPr>
          <p:cNvPr id="6" name="Resim 5" descr="metin, elektronik eşyalar, ekran görüntüsü içeren bir resim&#10;&#10;Açıklama otomatik olarak oluşturuldu">
            <a:extLst>
              <a:ext uri="{FF2B5EF4-FFF2-40B4-BE49-F238E27FC236}">
                <a16:creationId xmlns:a16="http://schemas.microsoft.com/office/drawing/2014/main" id="{7C2F856F-C00F-4C96-A0E8-0DE2CFB252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948" y="45468"/>
            <a:ext cx="6904104" cy="6758022"/>
          </a:xfrm>
          <a:prstGeom prst="rect">
            <a:avLst/>
          </a:prstGeom>
        </p:spPr>
      </p:pic>
    </p:spTree>
    <p:extLst>
      <p:ext uri="{BB962C8B-B14F-4D97-AF65-F5344CB8AC3E}">
        <p14:creationId xmlns:p14="http://schemas.microsoft.com/office/powerpoint/2010/main" val="3516200352"/>
      </p:ext>
    </p:extLst>
  </p:cSld>
  <p:clrMapOvr>
    <a:masterClrMapping/>
  </p:clrMapOvr>
  <p:transition/>
  <p:timing/>
</p:sld>
</file>

<file path=ppt/slides/slide6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Metin Yer Tutucusu 2">
            <a:extLst>
              <a:ext uri="{FF2B5EF4-FFF2-40B4-BE49-F238E27FC236}">
                <a16:creationId xmlns:a16="http://schemas.microsoft.com/office/drawing/2014/main" id="{39CADC82-E73A-CD09-E281-3D41F5482A3A}"/>
              </a:ext>
            </a:extLst>
          </p:cNvPr>
          <p:cNvSpPr>
            <a:spLocks noGrp="1"/>
          </p:cNvSpPr>
          <p:nvPr>
            <p:ph type="body" sz="quarter" idx="13"/>
          </p:nvPr>
        </p:nvSpPr>
        <p:spPr>
          <a:xfrm>
            <a:off x="360000" y="1751374"/>
            <a:ext cx="1439718" cy="2035015"/>
          </a:xfrm>
        </p:spPr>
        <p:txBody>
          <a:bodyPr>
            <a:normAutofit/>
          </a:bodyPr>
          <a:lstStyle/>
          <a:p>
            <a:r>
              <a:rPr lang="tr-TR"/>
              <a:t>Modül 5 </a:t>
            </a:r>
          </a:p>
          <a:p>
            <a:endParaRPr lang="tr-TR"/>
          </a:p>
          <a:p>
            <a:r>
              <a:rPr lang="tr-TR"/>
              <a:t>Girişimcilik ve Şirketleşme Hizmetleri</a:t>
            </a:r>
          </a:p>
          <a:p>
            <a:endParaRPr lang="tr-TR"/>
          </a:p>
          <a:p>
            <a:endParaRPr lang="tr-TR"/>
          </a:p>
          <a:p>
            <a:r>
              <a:rPr lang="tr-TR"/>
              <a:t>Performans Göstergeleri</a:t>
            </a:r>
          </a:p>
        </p:txBody>
      </p:sp>
      <p:graphicFrame>
        <p:nvGraphicFramePr>
          <p:cNvPr id="5" name="İçerik Yer Tutucusu 4">
            <a:extLst>
              <a:ext uri="{FF2B5EF4-FFF2-40B4-BE49-F238E27FC236}">
                <a16:creationId xmlns:a16="http://schemas.microsoft.com/office/drawing/2014/main" id="{20A50356-B694-12C9-43D7-5A9C4AF39321}"/>
              </a:ext>
            </a:extLst>
          </p:cNvPr>
          <p:cNvGraphicFramePr>
            <a:graphicFrameLocks noGrp="1"/>
          </p:cNvGraphicFramePr>
          <p:nvPr>
            <p:ph idx="1"/>
            <p:extLst>
              <p:ext uri="{D42A27DB-BD31-4B8C-83A1-F6EECF244321}">
                <p14:modId xmlns:p14="http://schemas.microsoft.com/office/powerpoint/2010/main" val="4172059769"/>
              </p:ext>
            </p:extLst>
          </p:nvPr>
        </p:nvGraphicFramePr>
        <p:xfrm>
          <a:off x="2824163" y="1308960"/>
          <a:ext cx="8834435" cy="4240080"/>
        </p:xfrm>
        <a:graphic>
          <a:graphicData uri="http://schemas.openxmlformats.org/drawingml/2006/table">
            <a:tbl>
              <a:tblPr>
                <a:tableStyleId>{5C22544A-7EE6-4342-B048-85BDC9FD1C3A}</a:tableStyleId>
              </a:tblPr>
              <a:tblGrid>
                <a:gridCol w="3195637">
                  <a:extLst>
                    <a:ext uri="{9D8B030D-6E8A-4147-A177-3AD203B41FA5}">
                      <a16:colId xmlns:a16="http://schemas.microsoft.com/office/drawing/2014/main" val="411724212"/>
                    </a:ext>
                  </a:extLst>
                </a:gridCol>
                <a:gridCol w="314325">
                  <a:extLst>
                    <a:ext uri="{9D8B030D-6E8A-4147-A177-3AD203B41FA5}">
                      <a16:colId xmlns:a16="http://schemas.microsoft.com/office/drawing/2014/main" val="3860453630"/>
                    </a:ext>
                  </a:extLst>
                </a:gridCol>
                <a:gridCol w="1790699">
                  <a:extLst>
                    <a:ext uri="{9D8B030D-6E8A-4147-A177-3AD203B41FA5}">
                      <a16:colId xmlns:a16="http://schemas.microsoft.com/office/drawing/2014/main" val="1409858684"/>
                    </a:ext>
                  </a:extLst>
                </a:gridCol>
                <a:gridCol w="1766887">
                  <a:extLst>
                    <a:ext uri="{9D8B030D-6E8A-4147-A177-3AD203B41FA5}">
                      <a16:colId xmlns:a16="http://schemas.microsoft.com/office/drawing/2014/main" val="299316023"/>
                    </a:ext>
                  </a:extLst>
                </a:gridCol>
                <a:gridCol w="1766887">
                  <a:extLst>
                    <a:ext uri="{9D8B030D-6E8A-4147-A177-3AD203B41FA5}">
                      <a16:colId xmlns:a16="http://schemas.microsoft.com/office/drawing/2014/main" val="3904599526"/>
                    </a:ext>
                  </a:extLst>
                </a:gridCol>
              </a:tblGrid>
              <a:tr h="639291">
                <a:tc>
                  <a:txBody>
                    <a:bodyPr vert="horz" wrap="square"/>
                    <a:lstStyle/>
                    <a:p>
                      <a:endParaRPr lang="tr-TR" sz="1200">
                        <a:latin typeface="Hurme Geometric Sans 1" panose="020b0200020000000000" pitchFamily="34" charset="-94"/>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endParaRPr lang="tr-TR">
                        <a:solidFill>
                          <a:srgbClr val="003B6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sz="1800" b="1">
                          <a:solidFill>
                            <a:srgbClr val="003B64"/>
                          </a:solidFill>
                          <a:latin typeface="Hurme Geometric Sans 1" panose="020b0200020000000000" pitchFamily="34" charset="-94"/>
                        </a:rPr>
                        <a:t>2018-2022</a:t>
                      </a:r>
                    </a:p>
                    <a:p>
                      <a:pPr algn="ctr"/>
                      <a:endParaRPr lang="tr-T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Ortalama</a:t>
                      </a:r>
                    </a:p>
                    <a:p>
                      <a:pPr algn="ctr"/>
                      <a:r>
                        <a:rPr lang="tr-TR" sz="1100" b="0">
                          <a:solidFill>
                            <a:srgbClr val="003B64"/>
                          </a:solidFill>
                          <a:latin typeface="Hurme Geometric Sans 1" panose="020b0200020000000000" pitchFamily="34" charset="-94"/>
                        </a:rPr>
                        <a:t>(5 Yıl)</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2023</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5702308"/>
                  </a:ext>
                </a:extLst>
              </a:tr>
              <a:tr h="720000">
                <a:tc>
                  <a:txBody>
                    <a:bodyPr vert="horz" wrap="square"/>
                    <a:lstStyle/>
                    <a:p>
                      <a:pPr algn="just">
                        <a:lnSpc>
                          <a:spcPct val="107000"/>
                        </a:lnSpc>
                      </a:pPr>
                      <a:r>
                        <a:rPr lang="tr-TR" sz="1200" b="1" u="none" strike="noStrike" kern="1200">
                          <a:solidFill>
                            <a:schemeClr val="accent1">
                              <a:lumMod val="50000"/>
                            </a:schemeClr>
                          </a:solidFill>
                          <a:effectLst/>
                          <a:latin typeface="Hurme Geometric Sans 1" panose="020b0200020000000000" pitchFamily="34" charset="-94"/>
                        </a:rPr>
                        <a:t>Hızlandırıcı Programa ve/veya </a:t>
                      </a:r>
                    </a:p>
                    <a:p>
                      <a:pPr algn="just">
                        <a:lnSpc>
                          <a:spcPct val="107000"/>
                        </a:lnSpc>
                      </a:pPr>
                      <a:r>
                        <a:rPr lang="tr-TR" sz="1200" b="1" u="none" strike="noStrike" kern="1200">
                          <a:solidFill>
                            <a:schemeClr val="accent1">
                              <a:lumMod val="50000"/>
                            </a:schemeClr>
                          </a:solidFill>
                          <a:effectLst/>
                          <a:latin typeface="Hurme Geometric Sans 1" panose="020b0200020000000000" pitchFamily="34" charset="-94"/>
                        </a:rPr>
                        <a:t>Ön Kuluçkaya Alınan İş Fikri Sayısı </a:t>
                      </a:r>
                      <a:endParaRPr lang="tr-TR" sz="1200" b="1" i="0" u="none" strike="noStrike" kern="1200">
                        <a:solidFill>
                          <a:schemeClr val="accent1">
                            <a:lumMod val="50000"/>
                          </a:schemeClr>
                        </a:solidFill>
                        <a:effectLst/>
                        <a:latin typeface="Hurme Geometric Sans 1" panose="020b0200020000000000" pitchFamily="34" charset="-9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r>
                        <a:rPr lang="tr-TR">
                          <a:solidFill>
                            <a:srgbClr val="003B64"/>
                          </a:solidFill>
                          <a:sym typeface="Wingdings 2" panose="05020102010507070707" pitchFamily="18" charset="2"/>
                        </a:rPr>
                        <a:t></a:t>
                      </a:r>
                      <a:endParaRPr lang="tr-TR">
                        <a:solidFill>
                          <a:srgbClr val="003B6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471</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94</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39</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86568424"/>
                  </a:ext>
                </a:extLst>
              </a:tr>
              <a:tr h="720000">
                <a:tc>
                  <a:txBody>
                    <a:bodyPr vert="horz" wrap="square"/>
                    <a:lstStyle/>
                    <a:p>
                      <a:pPr algn="just">
                        <a:lnSpc>
                          <a:spcPct val="107000"/>
                        </a:lnSpc>
                      </a:pPr>
                      <a:r>
                        <a:rPr lang="tr-TR" sz="1200" b="1" u="none" strike="noStrike" kern="1200">
                          <a:solidFill>
                            <a:schemeClr val="accent1">
                              <a:lumMod val="50000"/>
                            </a:schemeClr>
                          </a:solidFill>
                          <a:effectLst/>
                          <a:latin typeface="Hurme Geometric Sans 1" panose="020b0200020000000000" pitchFamily="34" charset="-94"/>
                        </a:rPr>
                        <a:t>Hızlandırıcı Programa ve/veya Ön Kuluçkaya Alınan ve Faaliyet Dönemi İçerisinde Şirketleşen Girişim Sayısı </a:t>
                      </a:r>
                      <a:endParaRPr lang="tr-TR" sz="1200" b="1" i="0" u="none" strike="noStrike" kern="1200">
                        <a:solidFill>
                          <a:schemeClr val="accent1">
                            <a:lumMod val="50000"/>
                          </a:schemeClr>
                        </a:solidFill>
                        <a:effectLst/>
                        <a:latin typeface="Hurme Geometric Sans 1" panose="020b0200020000000000" pitchFamily="34" charset="-9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95339416"/>
                  </a:ext>
                </a:extLst>
              </a:tr>
              <a:tr h="720000">
                <a:tc>
                  <a:txBody>
                    <a:bodyPr vert="horz" wrap="square"/>
                    <a:lstStyle/>
                    <a:p>
                      <a:pPr>
                        <a:lnSpc>
                          <a:spcPct val="107000"/>
                        </a:lnSpc>
                      </a:pPr>
                      <a:r>
                        <a:rPr lang="tr-TR" sz="1200" b="1" u="none" strike="noStrike" kern="1200">
                          <a:solidFill>
                            <a:schemeClr val="accent1">
                              <a:lumMod val="50000"/>
                            </a:schemeClr>
                          </a:solidFill>
                          <a:effectLst/>
                          <a:latin typeface="Hurme Geometric Sans 1" panose="020b0200020000000000" pitchFamily="34" charset="-94"/>
                        </a:rPr>
                        <a:t>Mentor Atanan Girişimci</a:t>
                      </a:r>
                      <a:endParaRPr lang="tr-TR" sz="1200" b="1" i="0" u="none" strike="noStrike" kern="1200">
                        <a:solidFill>
                          <a:schemeClr val="accent1">
                            <a:lumMod val="50000"/>
                          </a:schemeClr>
                        </a:solidFill>
                        <a:effectLst/>
                        <a:latin typeface="Hurme Geometric Sans 1" panose="020b0200020000000000" pitchFamily="34" charset="-9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103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8863795"/>
                  </a:ext>
                </a:extLst>
              </a:tr>
              <a:tr h="720000">
                <a:tc>
                  <a:txBody>
                    <a:bodyPr vert="horz" wrap="square"/>
                    <a:lstStyle/>
                    <a:p>
                      <a:pPr>
                        <a:lnSpc>
                          <a:spcPct val="107000"/>
                        </a:lnSpc>
                      </a:pPr>
                      <a:r>
                        <a:rPr lang="tr-TR" sz="1200" b="1" u="none" strike="noStrike" kern="1200">
                          <a:solidFill>
                            <a:schemeClr val="accent1">
                              <a:lumMod val="50000"/>
                            </a:schemeClr>
                          </a:solidFill>
                          <a:effectLst/>
                          <a:latin typeface="Hurme Geometric Sans 1" panose="020b0200020000000000" pitchFamily="34" charset="-94"/>
                        </a:rPr>
                        <a:t>Verilen Eğitim</a:t>
                      </a:r>
                      <a:endParaRPr lang="tr-TR" sz="1200" b="1" i="0" u="none" strike="noStrike" kern="1200">
                        <a:solidFill>
                          <a:schemeClr val="accent1">
                            <a:lumMod val="50000"/>
                          </a:schemeClr>
                        </a:solidFill>
                        <a:effectLst/>
                        <a:latin typeface="Hurme Geometric Sans 1" panose="020b0200020000000000" pitchFamily="34" charset="-9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182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8111417"/>
                  </a:ext>
                </a:extLst>
              </a:tr>
              <a:tr h="720000">
                <a:tc>
                  <a:txBody>
                    <a:bodyPr vert="horz" wrap="square"/>
                    <a:lstStyle/>
                    <a:p>
                      <a:pPr>
                        <a:lnSpc>
                          <a:spcPct val="107000"/>
                        </a:lnSpc>
                      </a:pPr>
                      <a:r>
                        <a:rPr lang="tr-TR" sz="1200" b="1" u="none" strike="noStrike" kern="1200">
                          <a:solidFill>
                            <a:schemeClr val="accent1">
                              <a:lumMod val="50000"/>
                            </a:schemeClr>
                          </a:solidFill>
                          <a:effectLst/>
                          <a:latin typeface="Hurme Geometric Sans 1" panose="020b0200020000000000" pitchFamily="34" charset="-94"/>
                        </a:rPr>
                        <a:t>Düzenlenen Etkinlik</a:t>
                      </a:r>
                      <a:endParaRPr lang="tr-TR" sz="1200" b="1" i="0" u="none" strike="noStrike" kern="1200">
                        <a:solidFill>
                          <a:schemeClr val="accent1">
                            <a:lumMod val="50000"/>
                          </a:schemeClr>
                        </a:solidFill>
                        <a:effectLst/>
                        <a:latin typeface="Hurme Geometric Sans 1" panose="020b0200020000000000" pitchFamily="34" charset="-9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marL="0" marR="0" lvl="0" indent="0" algn="l" defTabSz="914400" rtl="0" eaLnBrk="1" fontAlgn="auto" latinLnBrk="0" hangingPunct="1">
                        <a:lnSpc>
                          <a:spcPct val="100000"/>
                        </a:lnSpc>
                        <a:spcBef>
                          <a:spcPct val="0"/>
                        </a:spcBef>
                        <a:spcAft>
                          <a:spcPct val="0"/>
                        </a:spcAft>
                        <a:buClrTx/>
                        <a:buSzTx/>
                        <a:buFontTx/>
                        <a:buNone/>
                        <a:defRPr/>
                      </a:pPr>
                      <a:r>
                        <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sym typeface="Wingdings 2" panose="05020102010507070707" pitchFamily="18" charset="2"/>
                        </a:rPr>
                        <a:t></a:t>
                      </a:r>
                      <a:endParaRPr kumimoji="0" lang="tr-TR" sz="1800" b="0" i="0" u="none" strike="noStrike" kern="1200" cap="none" spc="0" normalizeH="0" baseline="0" noProof="0">
                        <a:ln>
                          <a:noFill/>
                        </a:ln>
                        <a:solidFill>
                          <a:srgbClr val="003B64"/>
                        </a:solidFill>
                        <a:effectLst/>
                        <a:uLnTx/>
                        <a:uFillTx/>
                        <a:latin typeface="Calibri" panose="020f0502020204030204"/>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vert="horz" wrap="square"/>
                    <a:lstStyle/>
                    <a:p>
                      <a:pPr algn="ctr"/>
                      <a:r>
                        <a:rPr lang="tr-TR" b="1">
                          <a:solidFill>
                            <a:srgbClr val="003B64"/>
                          </a:solidFill>
                          <a:latin typeface="Hurme Geometric Sans 1" panose="020b0200020000000000" pitchFamily="34" charset="-94"/>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96650132"/>
                  </a:ext>
                </a:extLst>
              </a:tr>
            </a:tbl>
          </a:graphicData>
        </a:graphic>
      </p:graphicFrame>
    </p:spTree>
    <p:extLst>
      <p:ext uri="{BB962C8B-B14F-4D97-AF65-F5344CB8AC3E}">
        <p14:creationId xmlns:p14="http://schemas.microsoft.com/office/powerpoint/2010/main" val="1094304475"/>
      </p:ext>
    </p:extLst>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İçerik Yer Tutucusu 1">
            <a:extLst>
              <a:ext uri="{FF2B5EF4-FFF2-40B4-BE49-F238E27FC236}">
                <a16:creationId xmlns:a16="http://schemas.microsoft.com/office/drawing/2014/main" id="{94DCBF41-BB2E-FBE5-4742-5791D9868C30}"/>
              </a:ext>
            </a:extLst>
          </p:cNvPr>
          <p:cNvSpPr>
            <a:spLocks noGrp="1"/>
          </p:cNvSpPr>
          <p:nvPr>
            <p:ph idx="1"/>
          </p:nvPr>
        </p:nvSpPr>
        <p:spPr/>
        <p:txBody>
          <a:bodyPr/>
          <a:lstStyle/>
          <a:p>
            <a:endParaRPr lang="tr-TR"/>
          </a:p>
        </p:txBody>
      </p:sp>
      <p:sp>
        <p:nvSpPr>
          <p:cNvPr id="5" name="Metin Yer Tutucusu 4">
            <a:extLst>
              <a:ext uri="{FF2B5EF4-FFF2-40B4-BE49-F238E27FC236}">
                <a16:creationId xmlns:a16="http://schemas.microsoft.com/office/drawing/2014/main" id="{352547E1-1609-20B3-9399-D2C6940E25F9}"/>
              </a:ext>
            </a:extLst>
          </p:cNvPr>
          <p:cNvSpPr>
            <a:spLocks noGrp="1"/>
          </p:cNvSpPr>
          <p:nvPr>
            <p:ph type="body" sz="quarter" idx="13"/>
          </p:nvPr>
        </p:nvSpPr>
        <p:spPr/>
        <p:txBody>
          <a:bodyPr>
            <a:noAutofit/>
          </a:bodyPr>
          <a:lstStyle/>
          <a:p>
            <a:r>
              <a:rPr lang="tr-TR"/>
              <a:t>Modül 5 </a:t>
            </a:r>
          </a:p>
          <a:p>
            <a:endParaRPr lang="tr-TR"/>
          </a:p>
          <a:p>
            <a:r>
              <a:rPr lang="tr-TR"/>
              <a:t>TÜBİTAK BİGG Programı</a:t>
            </a:r>
          </a:p>
          <a:p>
            <a:endParaRPr lang="tr-TR"/>
          </a:p>
          <a:p>
            <a:r>
              <a:rPr lang="tr-TR"/>
              <a:t>Fakülte Bazlı Veriler</a:t>
            </a:r>
          </a:p>
          <a:p>
            <a:endParaRPr lang="tr-TR"/>
          </a:p>
          <a:p>
            <a:r>
              <a:rPr lang="tr-TR"/>
              <a:t>2023</a:t>
            </a:r>
          </a:p>
        </p:txBody>
      </p:sp>
      <p:graphicFrame>
        <p:nvGraphicFramePr>
          <p:cNvPr id="7" name="İçerik Yer Tutucusu 3">
            <a:extLst>
              <a:ext uri="{FF2B5EF4-FFF2-40B4-BE49-F238E27FC236}">
                <a16:creationId xmlns:a16="http://schemas.microsoft.com/office/drawing/2014/main" id="{A8B290C0-5041-ADBE-CA61-38F10FEC7A2F}"/>
              </a:ext>
            </a:extLst>
          </p:cNvPr>
          <p:cNvGraphicFramePr/>
          <p:nvPr>
            <p:extLst>
              <p:ext uri="{D42A27DB-BD31-4B8C-83A1-F6EECF244321}">
                <p14:modId xmlns:p14="http://schemas.microsoft.com/office/powerpoint/2010/main" val="2297795849"/>
              </p:ext>
            </p:extLst>
          </p:nvPr>
        </p:nvGraphicFramePr>
        <p:xfrm>
          <a:off x="2165230" y="0"/>
          <a:ext cx="10026774" cy="6858001"/>
        </p:xfrm>
        <a:graphic>
          <a:graphicData uri="http://schemas.openxmlformats.org/drawingml/2006/table">
            <a:tbl>
              <a:tblPr firstRow="1" firstCol="1" bandRow="1">
                <a:tableStyleId>{5C22544A-7EE6-4342-B048-85BDC9FD1C3A}</a:tableStyleId>
              </a:tblPr>
              <a:tblGrid>
                <a:gridCol w="2046744">
                  <a:extLst>
                    <a:ext uri="{9D8B030D-6E8A-4147-A177-3AD203B41FA5}">
                      <a16:colId xmlns:a16="http://schemas.microsoft.com/office/drawing/2014/main" val="3894278509"/>
                    </a:ext>
                  </a:extLst>
                </a:gridCol>
                <a:gridCol w="532002">
                  <a:extLst>
                    <a:ext uri="{9D8B030D-6E8A-4147-A177-3AD203B41FA5}">
                      <a16:colId xmlns:a16="http://schemas.microsoft.com/office/drawing/2014/main" val="1036394563"/>
                    </a:ext>
                  </a:extLst>
                </a:gridCol>
                <a:gridCol w="532002">
                  <a:extLst>
                    <a:ext uri="{9D8B030D-6E8A-4147-A177-3AD203B41FA5}">
                      <a16:colId xmlns:a16="http://schemas.microsoft.com/office/drawing/2014/main" val="730770590"/>
                    </a:ext>
                  </a:extLst>
                </a:gridCol>
                <a:gridCol w="532002">
                  <a:extLst>
                    <a:ext uri="{9D8B030D-6E8A-4147-A177-3AD203B41FA5}">
                      <a16:colId xmlns:a16="http://schemas.microsoft.com/office/drawing/2014/main" val="1154596790"/>
                    </a:ext>
                  </a:extLst>
                </a:gridCol>
                <a:gridCol w="532002">
                  <a:extLst>
                    <a:ext uri="{9D8B030D-6E8A-4147-A177-3AD203B41FA5}">
                      <a16:colId xmlns:a16="http://schemas.microsoft.com/office/drawing/2014/main" val="1246487340"/>
                    </a:ext>
                  </a:extLst>
                </a:gridCol>
                <a:gridCol w="532002">
                  <a:extLst>
                    <a:ext uri="{9D8B030D-6E8A-4147-A177-3AD203B41FA5}">
                      <a16:colId xmlns:a16="http://schemas.microsoft.com/office/drawing/2014/main" val="2585201434"/>
                    </a:ext>
                  </a:extLst>
                </a:gridCol>
                <a:gridCol w="532002">
                  <a:extLst>
                    <a:ext uri="{9D8B030D-6E8A-4147-A177-3AD203B41FA5}">
                      <a16:colId xmlns:a16="http://schemas.microsoft.com/office/drawing/2014/main" val="2367783473"/>
                    </a:ext>
                  </a:extLst>
                </a:gridCol>
                <a:gridCol w="532002">
                  <a:extLst>
                    <a:ext uri="{9D8B030D-6E8A-4147-A177-3AD203B41FA5}">
                      <a16:colId xmlns:a16="http://schemas.microsoft.com/office/drawing/2014/main" val="37841001"/>
                    </a:ext>
                  </a:extLst>
                </a:gridCol>
                <a:gridCol w="532002">
                  <a:extLst>
                    <a:ext uri="{9D8B030D-6E8A-4147-A177-3AD203B41FA5}">
                      <a16:colId xmlns:a16="http://schemas.microsoft.com/office/drawing/2014/main" val="3356868373"/>
                    </a:ext>
                  </a:extLst>
                </a:gridCol>
                <a:gridCol w="532002">
                  <a:extLst>
                    <a:ext uri="{9D8B030D-6E8A-4147-A177-3AD203B41FA5}">
                      <a16:colId xmlns:a16="http://schemas.microsoft.com/office/drawing/2014/main" val="2892729858"/>
                    </a:ext>
                  </a:extLst>
                </a:gridCol>
                <a:gridCol w="532002">
                  <a:extLst>
                    <a:ext uri="{9D8B030D-6E8A-4147-A177-3AD203B41FA5}">
                      <a16:colId xmlns:a16="http://schemas.microsoft.com/office/drawing/2014/main" val="3136448688"/>
                    </a:ext>
                  </a:extLst>
                </a:gridCol>
                <a:gridCol w="532002">
                  <a:extLst>
                    <a:ext uri="{9D8B030D-6E8A-4147-A177-3AD203B41FA5}">
                      <a16:colId xmlns:a16="http://schemas.microsoft.com/office/drawing/2014/main" val="1266075754"/>
                    </a:ext>
                  </a:extLst>
                </a:gridCol>
                <a:gridCol w="532002">
                  <a:extLst>
                    <a:ext uri="{9D8B030D-6E8A-4147-A177-3AD203B41FA5}">
                      <a16:colId xmlns:a16="http://schemas.microsoft.com/office/drawing/2014/main" val="2371796979"/>
                    </a:ext>
                  </a:extLst>
                </a:gridCol>
                <a:gridCol w="532002">
                  <a:extLst>
                    <a:ext uri="{9D8B030D-6E8A-4147-A177-3AD203B41FA5}">
                      <a16:colId xmlns:a16="http://schemas.microsoft.com/office/drawing/2014/main" val="432989791"/>
                    </a:ext>
                  </a:extLst>
                </a:gridCol>
                <a:gridCol w="532002">
                  <a:extLst>
                    <a:ext uri="{9D8B030D-6E8A-4147-A177-3AD203B41FA5}">
                      <a16:colId xmlns:a16="http://schemas.microsoft.com/office/drawing/2014/main" val="3691155557"/>
                    </a:ext>
                  </a:extLst>
                </a:gridCol>
                <a:gridCol w="532002">
                  <a:extLst>
                    <a:ext uri="{9D8B030D-6E8A-4147-A177-3AD203B41FA5}">
                      <a16:colId xmlns:a16="http://schemas.microsoft.com/office/drawing/2014/main" val="3252403182"/>
                    </a:ext>
                  </a:extLst>
                </a:gridCol>
              </a:tblGrid>
              <a:tr h="4593793">
                <a:tc>
                  <a:txBody>
                    <a:bodyPr vert="horz" wrap="square"/>
                    <a:lstStyle/>
                    <a:p>
                      <a:pPr algn="ctr" rtl="0" fontAlgn="ctr"/>
                      <a:r>
                        <a:rPr lang="tr-TR" sz="1200" u="none" strike="noStrike">
                          <a:effectLst/>
                          <a:latin typeface="Hurme Geometric Sans 1" panose="020b0200020000000000" pitchFamily="34" charset="-94"/>
                        </a:rPr>
                        <a:t>Fakülte Adı</a:t>
                      </a:r>
                      <a:endParaRPr lang="tr-TR" sz="1200" b="1" i="0" u="none" strike="noStrike">
                        <a:solidFill>
                          <a:srgbClr val="F2F2F2"/>
                        </a:solidFill>
                        <a:effectLst/>
                        <a:latin typeface="Hurme Geometric Sans 1" panose="020b0200020000000000" pitchFamily="34" charset="-94"/>
                      </a:endParaRP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Diş Hekimliği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Eczacılık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Edebiyat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Fen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150" u="none" strike="noStrike">
                          <a:effectLst/>
                          <a:latin typeface="Hurme Geometric Sans 1" panose="020b0200020000000000" pitchFamily="34" charset="-94"/>
                        </a:rPr>
                        <a:t> İktisadi ve İdari Bilimler Fakültesi</a:t>
                      </a:r>
                      <a:endParaRPr lang="tr-TR" sz="115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Mimarlık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Mühendislik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Of Teknoloji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Orman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Sağlık Bilimleri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150" u="none" strike="noStrike">
                          <a:effectLst/>
                          <a:latin typeface="Hurme Geometric Sans 1" panose="020b0200020000000000" pitchFamily="34" charset="-94"/>
                        </a:rPr>
                        <a:t> Sürmene Deniz Bilimleri Fakültesi</a:t>
                      </a:r>
                      <a:endParaRPr lang="tr-TR" sz="115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u="none" strike="noStrike">
                          <a:effectLst/>
                          <a:latin typeface="Hurme Geometric Sans 1" panose="020b0200020000000000" pitchFamily="34" charset="-94"/>
                        </a:rPr>
                        <a:t> Tıp Fakültesi</a:t>
                      </a:r>
                      <a:endParaRPr lang="tr-TR" sz="1200" b="0" i="0" u="none" strike="noStrike">
                        <a:solidFill>
                          <a:srgbClr val="000000"/>
                        </a:solidFill>
                        <a:effectLst/>
                        <a:latin typeface="Hurme Geometric Sans 1" panose="020b0200020000000000" pitchFamily="34" charset="-94"/>
                      </a:endParaRP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b="1" i="0" u="none" strike="noStrike">
                          <a:solidFill>
                            <a:schemeClr val="bg1"/>
                          </a:solidFill>
                          <a:effectLst/>
                          <a:latin typeface="Hurme Geometric Sans 1" panose="020b0200020000000000" pitchFamily="34" charset="-94"/>
                        </a:rPr>
                        <a:t> Meslek Yüksek Okulları</a:t>
                      </a: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b="1" i="0" u="none" strike="noStrike">
                          <a:solidFill>
                            <a:schemeClr val="bg1"/>
                          </a:solidFill>
                          <a:effectLst/>
                          <a:latin typeface="Hurme Geometric Sans 1" panose="020b0200020000000000" pitchFamily="34" charset="-94"/>
                        </a:rPr>
                        <a:t> Enstitüler</a:t>
                      </a: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vert270" wrap="square"/>
                    <a:lstStyle/>
                    <a:p>
                      <a:pPr algn="l" rtl="0" fontAlgn="b"/>
                      <a:r>
                        <a:rPr lang="tr-TR" sz="1200" b="1" i="0" u="none" strike="noStrike">
                          <a:solidFill>
                            <a:srgbClr val="000000"/>
                          </a:solidFill>
                          <a:effectLst/>
                          <a:latin typeface="Hurme Geometric Sans 1" panose="020b0200020000000000" pitchFamily="34" charset="-94"/>
                        </a:rPr>
                        <a:t> </a:t>
                      </a:r>
                      <a:r>
                        <a:rPr lang="tr-TR" sz="1200" b="1" i="0" u="none" strike="noStrike">
                          <a:solidFill>
                            <a:schemeClr val="bg1"/>
                          </a:solidFill>
                          <a:effectLst/>
                          <a:latin typeface="Hurme Geometric Sans 1" panose="020b0200020000000000" pitchFamily="34" charset="-94"/>
                        </a:rPr>
                        <a:t>Diğer (Rektörlüğe Bağlı Birimler vd.)</a:t>
                      </a:r>
                    </a:p>
                  </a:txBody>
                  <a:tcPr marL="9122" marR="9122" marT="9122"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extLst>
                  <a:ext uri="{0D108BD9-81ED-4DB2-BD59-A6C34878D82A}">
                    <a16:rowId xmlns:a16="http://schemas.microsoft.com/office/drawing/2014/main" val="1819851207"/>
                  </a:ext>
                </a:extLst>
              </a:tr>
              <a:tr h="1132104">
                <a:tc>
                  <a:txBody>
                    <a:bodyPr vert="horz" wrap="square"/>
                    <a:lstStyle/>
                    <a:p>
                      <a:pPr algn="ctr" rtl="0" fontAlgn="b"/>
                      <a:r>
                        <a:rPr lang="tr-TR" sz="1100" b="1" i="0" u="none" strike="noStrike">
                          <a:solidFill>
                            <a:srgbClr val="F2F2F2"/>
                          </a:solidFill>
                          <a:effectLst/>
                          <a:latin typeface="Hurme Geometric Sans 1" panose="020b0200020000000000" pitchFamily="34" charset="-94"/>
                        </a:rPr>
                        <a:t>Ulusal Proje Başvuru Sayısı</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1</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1</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1</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3</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1</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2</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1</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7652652"/>
                  </a:ext>
                </a:extLst>
              </a:tr>
              <a:tr h="1132104">
                <a:tc>
                  <a:txBody>
                    <a:bodyPr vert="horz" wrap="square"/>
                    <a:lstStyle/>
                    <a:p>
                      <a:pPr algn="ctr" rtl="0" fontAlgn="b"/>
                      <a:r>
                        <a:rPr lang="tr-TR" sz="1100" b="1" i="0" u="none" strike="noStrike">
                          <a:solidFill>
                            <a:srgbClr val="F2F2F2"/>
                          </a:solidFill>
                          <a:effectLst/>
                          <a:latin typeface="Hurme Geometric Sans 1" panose="020b0200020000000000" pitchFamily="34" charset="-94"/>
                        </a:rPr>
                        <a:t> Ulusal Proje Kabul Sayısı</a:t>
                      </a:r>
                    </a:p>
                  </a:txBody>
                  <a:tcPr marL="9122" marR="9122"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79AAC"/>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3</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3</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1</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vert="horz" wrap="square"/>
                    <a:lstStyle/>
                    <a:p>
                      <a:pPr algn="ctr" fontAlgn="ctr"/>
                      <a:r>
                        <a:rPr lang="tr-TR" sz="1600" b="0" i="0" u="none" strike="noStrike">
                          <a:solidFill>
                            <a:srgbClr val="000000"/>
                          </a:solidFill>
                          <a:effectLst/>
                          <a:latin typeface="Hurme Geometric Sans 1" panose="020b0200020000000000" pitchFamily="34" charset="-94"/>
                        </a:rPr>
                        <a:t>-</a:t>
                      </a:r>
                    </a:p>
                  </a:txBody>
                  <a:tcPr marL="8026" marR="8026" marT="91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2426704"/>
                  </a:ext>
                </a:extLst>
              </a:tr>
            </a:tbl>
          </a:graphicData>
        </a:graphic>
      </p:graphicFrame>
    </p:spTree>
    <p:extLst>
      <p:ext uri="{BB962C8B-B14F-4D97-AF65-F5344CB8AC3E}">
        <p14:creationId xmlns:p14="http://schemas.microsoft.com/office/powerpoint/2010/main" val="1916516321"/>
      </p:ext>
    </p:extLst>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Unvan 1"/>
          <p:cNvSpPr>
            <a:spLocks noGrp="1"/>
          </p:cNvSpPr>
          <p:nvPr>
            <p:ph type="title"/>
          </p:nvPr>
        </p:nvSpPr>
        <p:spPr/>
        <p:txBody>
          <a:bodyPr>
            <a:normAutofit fontScale="90000"/>
          </a:bodyPr>
          <a:lstStyle/>
          <a:p>
            <a:pPr algn="ctr">
              <a:lnSpc>
                <a:spcPct val="150000"/>
              </a:lnSpc>
            </a:pPr>
            <a:r>
              <a:rPr lang="tr-TR" sz="3600" b="1"/>
              <a:t>TEŞEKKÜR EDERİZ </a:t>
            </a:r>
            <a:br>
              <a:rPr lang="tr-TR" sz="3600" b="1"/>
            </a:br>
            <a:r>
              <a:rPr lang="tr-TR" sz="3600" b="1"/>
              <a:t>KTÜ TTM EKİBİ</a:t>
            </a:r>
          </a:p>
        </p:txBody>
      </p:sp>
    </p:spTree>
    <p:extLst>
      <p:ext uri="{BB962C8B-B14F-4D97-AF65-F5344CB8AC3E}">
        <p14:creationId xmlns:p14="http://schemas.microsoft.com/office/powerpoint/2010/main" val="463758594"/>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Metin Yer Tutucusu 2">
            <a:extLst>
              <a:ext uri="{FF2B5EF4-FFF2-40B4-BE49-F238E27FC236}">
                <a16:creationId xmlns:a16="http://schemas.microsoft.com/office/drawing/2014/main" id="{B1424594-F891-98B2-5019-44A8313F2513}"/>
              </a:ext>
            </a:extLst>
          </p:cNvPr>
          <p:cNvSpPr>
            <a:spLocks noGrp="1"/>
          </p:cNvSpPr>
          <p:nvPr>
            <p:ph type="body" sz="quarter" idx="13"/>
          </p:nvPr>
        </p:nvSpPr>
        <p:spPr/>
        <p:txBody>
          <a:bodyPr>
            <a:normAutofit/>
          </a:bodyPr>
          <a:lstStyle/>
          <a:p>
            <a:r>
              <a:rPr lang="tr-TR"/>
              <a:t>Farkındalık, Tanıtım, Bilgilendirme Eğitim Hizmetleri</a:t>
            </a:r>
          </a:p>
        </p:txBody>
      </p:sp>
      <p:pic>
        <p:nvPicPr>
          <p:cNvPr id="3" name="İçerik Yer Tutucusu 2">
            <a:extLst>
              <a:ext uri="{FF2B5EF4-FFF2-40B4-BE49-F238E27FC236}">
                <a16:creationId xmlns:a16="http://schemas.microsoft.com/office/drawing/2014/main" id="{9B8B0B62-6918-2B91-E7A4-AD1A72AD80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9363" y="855476"/>
            <a:ext cx="8834437" cy="4974010"/>
          </a:xfrm>
          <a:prstGeom prst="rect">
            <a:avLst/>
          </a:prstGeom>
        </p:spPr>
      </p:pic>
    </p:spTree>
    <p:extLst>
      <p:ext uri="{BB962C8B-B14F-4D97-AF65-F5344CB8AC3E}">
        <p14:creationId xmlns:p14="http://schemas.microsoft.com/office/powerpoint/2010/main" val="2267036180"/>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6"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7596" y="1423491"/>
            <a:ext cx="3154680" cy="2876204"/>
          </a:xfrm>
          <a:effectLst>
            <a:outerShdw blurRad="50800" dist="38100" dir="10800000" algn="r" rotWithShape="0">
              <a:prstClr val="black">
                <a:alpha val="40000"/>
              </a:prstClr>
            </a:outerShdw>
          </a:effectLst>
          <a:scene3d>
            <a:camera prst="perspectiveHeroicExtremeRightFacing"/>
            <a:lightRig rig="threePt" dir="t"/>
          </a:scene3d>
        </p:spPr>
      </p:pic>
      <p:sp>
        <p:nvSpPr>
          <p:cNvPr id="15" name="Metin Yer Tutucusu 2">
            <a:extLst>
              <a:ext uri="{FF2B5EF4-FFF2-40B4-BE49-F238E27FC236}">
                <a16:creationId xmlns:a16="http://schemas.microsoft.com/office/drawing/2014/main" id="{B1424594-F891-98B2-5019-44A8313F2513}"/>
              </a:ext>
            </a:extLst>
          </p:cNvPr>
          <p:cNvSpPr>
            <a:spLocks noGrp="1"/>
          </p:cNvSpPr>
          <p:nvPr>
            <p:ph type="body" sz="quarter" idx="13"/>
          </p:nvPr>
        </p:nvSpPr>
        <p:spPr/>
        <p:txBody>
          <a:bodyPr>
            <a:normAutofit lnSpcReduction="10000"/>
          </a:bodyPr>
          <a:lstStyle/>
          <a:p>
            <a:r>
              <a:rPr lang="tr-TR"/>
              <a:t>Modül 1</a:t>
            </a:r>
          </a:p>
          <a:p>
            <a:endParaRPr lang="tr-TR"/>
          </a:p>
          <a:p>
            <a:r>
              <a:rPr lang="tr-TR"/>
              <a:t>Farkındalık, Tanıtım, Bilgilendirme, Eğitim Hizmetleri</a:t>
            </a:r>
          </a:p>
        </p:txBody>
      </p:sp>
      <p:grpSp>
        <p:nvGrpSpPr>
          <p:cNvPr id="11" name="Group 10"/>
          <p:cNvGrpSpPr/>
          <p:nvPr/>
        </p:nvGrpSpPr>
        <p:grpSpPr>
          <a:xfrm>
            <a:off x="6746692" y="301721"/>
            <a:ext cx="4950907" cy="5906005"/>
            <a:chOff x="0" y="-66675"/>
            <a:chExt cx="11600376" cy="11812010"/>
          </a:xfrm>
        </p:grpSpPr>
        <p:sp>
          <p:nvSpPr>
            <p:cNvPr id="12" name="TextBox 11"/>
            <p:cNvSpPr txBox="1"/>
            <p:nvPr/>
          </p:nvSpPr>
          <p:spPr>
            <a:xfrm>
              <a:off x="0" y="-66675"/>
              <a:ext cx="11600376" cy="779574"/>
            </a:xfrm>
            <a:prstGeom prst="rect">
              <a:avLst/>
            </a:prstGeom>
          </p:spPr>
          <p:txBody>
            <a:bodyPr lIns="0" tIns="0" rIns="0" bIns="0" rtlCol="0" anchor="t">
              <a:spAutoFit/>
            </a:bodyPr>
            <a:lstStyle/>
            <a:p>
              <a:pPr>
                <a:lnSpc>
                  <a:spcPts val="3360"/>
                </a:lnSpc>
                <a:spcBef>
                  <a:spcPct val="0"/>
                </a:spcBef>
              </a:pPr>
              <a:r>
                <a:rPr lang="tr-TR" sz="2000" b="1">
                  <a:solidFill>
                    <a:srgbClr val="003B64"/>
                  </a:solidFill>
                  <a:latin typeface="Hurme Geometric Sans 1" panose="020b0200020000000000" pitchFamily="34" charset="-94"/>
                </a:rPr>
                <a:t>Bilgilendirme Faaliyetleri</a:t>
              </a:r>
              <a:endParaRPr lang="en-US" sz="2800" b="1">
                <a:solidFill>
                  <a:srgbClr val="003B64"/>
                </a:solidFill>
                <a:latin typeface="Hurme Geometric Sans 1" panose="020b0200020000000000" pitchFamily="34" charset="-94"/>
              </a:endParaRPr>
            </a:p>
          </p:txBody>
        </p:sp>
        <p:sp>
          <p:nvSpPr>
            <p:cNvPr id="13" name="TextBox 12"/>
            <p:cNvSpPr txBox="1"/>
            <p:nvPr/>
          </p:nvSpPr>
          <p:spPr>
            <a:xfrm>
              <a:off x="0" y="1075747"/>
              <a:ext cx="11600376" cy="10669588"/>
            </a:xfrm>
            <a:prstGeom prst="rect">
              <a:avLst/>
            </a:prstGeom>
          </p:spPr>
          <p:txBody>
            <a:bodyPr lIns="0" tIns="0" rIns="0" bIns="0" rtlCol="0" anchor="t">
              <a:spAutoFit/>
            </a:bodyPr>
            <a:lstStyle/>
            <a:p>
              <a:pPr marL="285750" indent="-285750">
                <a:lnSpc>
                  <a:spcPts val="2613"/>
                </a:lnSpc>
                <a:spcBef>
                  <a:spcPct val="0"/>
                </a:spcBef>
                <a:buFont typeface="Arial" panose="020b0604020202020204" pitchFamily="34" charset="0"/>
                <a:buChar char="•"/>
              </a:pPr>
              <a:r>
                <a:rPr lang="tr-TR" sz="1400">
                  <a:solidFill>
                    <a:schemeClr val="bg2">
                      <a:lumMod val="10000"/>
                    </a:schemeClr>
                  </a:solidFill>
                  <a:latin typeface="Hurme Geometric Sans 1" panose="020b0200020000000000" pitchFamily="34" charset="-94"/>
                </a:rPr>
                <a:t>KTÜ TTM yapısı ve tüm modül faaliyetlerinin web sayfası ve sosyal medya ile tanıtımı</a:t>
              </a:r>
            </a:p>
            <a:p>
              <a:pPr marL="285750" indent="-285750">
                <a:lnSpc>
                  <a:spcPts val="2613"/>
                </a:lnSpc>
                <a:spcBef>
                  <a:spcPct val="0"/>
                </a:spcBef>
                <a:buFont typeface="Arial" panose="020b0604020202020204" pitchFamily="34" charset="0"/>
                <a:buChar char="•"/>
              </a:pPr>
              <a:r>
                <a:rPr lang="tr-TR" sz="1400">
                  <a:solidFill>
                    <a:schemeClr val="bg2">
                      <a:lumMod val="10000"/>
                    </a:schemeClr>
                  </a:solidFill>
                  <a:latin typeface="Hurme Geometric Sans 1" panose="020b0200020000000000" pitchFamily="34" charset="-94"/>
                </a:rPr>
                <a:t>Ulusal/Uluslararası destek programlarıyla ilgili proje çağrıları, FSMH ile ilgili bilgilendirmeler KTÜ TTM web sayfası ve sosyal medya hesapları üzerinden tanıtımının yapılması</a:t>
              </a:r>
            </a:p>
            <a:p>
              <a:pPr marL="285750" indent="-285750">
                <a:lnSpc>
                  <a:spcPts val="2613"/>
                </a:lnSpc>
                <a:spcBef>
                  <a:spcPct val="0"/>
                </a:spcBef>
                <a:buFont typeface="Arial" panose="020b0604020202020204" pitchFamily="34" charset="0"/>
                <a:buChar char="•"/>
              </a:pPr>
              <a:r>
                <a:rPr lang="tr-TR" sz="1400">
                  <a:solidFill>
                    <a:schemeClr val="bg2">
                      <a:lumMod val="10000"/>
                    </a:schemeClr>
                  </a:solidFill>
                  <a:latin typeface="Hurme Geometric Sans 1" panose="020b0200020000000000" pitchFamily="34" charset="-94"/>
                </a:rPr>
                <a:t>KTÜ TTM Whatsapp İrtibat Hattı</a:t>
              </a:r>
            </a:p>
            <a:p>
              <a:pPr marL="285750" indent="-285750">
                <a:lnSpc>
                  <a:spcPts val="2613"/>
                </a:lnSpc>
                <a:spcBef>
                  <a:spcPct val="0"/>
                </a:spcBef>
                <a:buFont typeface="Arial" panose="020b0604020202020204" pitchFamily="34" charset="0"/>
                <a:buChar char="•"/>
              </a:pPr>
              <a:r>
                <a:rPr lang="tr-TR" sz="1400">
                  <a:solidFill>
                    <a:schemeClr val="bg2">
                      <a:lumMod val="10000"/>
                    </a:schemeClr>
                  </a:solidFill>
                  <a:latin typeface="Hurme Geometric Sans 1" panose="020b0200020000000000" pitchFamily="34" charset="-94"/>
                </a:rPr>
                <a:t>KTÜ TTM Akademi</a:t>
              </a:r>
            </a:p>
            <a:p>
              <a:pPr marL="285750" indent="-285750">
                <a:lnSpc>
                  <a:spcPts val="2613"/>
                </a:lnSpc>
                <a:spcBef>
                  <a:spcPct val="0"/>
                </a:spcBef>
                <a:buFont typeface="Arial" panose="020b0604020202020204" pitchFamily="34" charset="0"/>
                <a:buChar char="•"/>
              </a:pPr>
              <a:r>
                <a:rPr lang="tr-TR" sz="1400">
                  <a:solidFill>
                    <a:schemeClr val="bg2">
                      <a:lumMod val="10000"/>
                    </a:schemeClr>
                  </a:solidFill>
                  <a:latin typeface="Hurme Geometric Sans 1" panose="020b0200020000000000" pitchFamily="34" charset="-94"/>
                </a:rPr>
                <a:t>KTÜ TTM Youtube Kanalı</a:t>
              </a:r>
            </a:p>
            <a:p>
              <a:pPr marL="285750" indent="-285750">
                <a:lnSpc>
                  <a:spcPts val="2613"/>
                </a:lnSpc>
                <a:spcBef>
                  <a:spcPct val="0"/>
                </a:spcBef>
                <a:buFont typeface="Arial" panose="020b0604020202020204" pitchFamily="34" charset="0"/>
                <a:buChar char="•"/>
              </a:pPr>
              <a:r>
                <a:rPr lang="tr-TR" sz="1400">
                  <a:solidFill>
                    <a:schemeClr val="bg2">
                      <a:lumMod val="10000"/>
                    </a:schemeClr>
                  </a:solidFill>
                  <a:latin typeface="Hurme Geometric Sans 1" panose="020b0200020000000000" pitchFamily="34" charset="-94"/>
                </a:rPr>
                <a:t>Sosyal Medya Araçları ~ Linkedin, Instagram, Facebook, X, Youtube</a:t>
              </a:r>
            </a:p>
            <a:p>
              <a:pPr marL="285750" indent="-285750">
                <a:lnSpc>
                  <a:spcPts val="2613"/>
                </a:lnSpc>
                <a:spcBef>
                  <a:spcPct val="0"/>
                </a:spcBef>
                <a:buFont typeface="Arial" panose="020b0604020202020204" pitchFamily="34" charset="0"/>
                <a:buChar char="•"/>
              </a:pPr>
              <a:endParaRPr lang="tr-TR" sz="1400">
                <a:solidFill>
                  <a:schemeClr val="bg2">
                    <a:lumMod val="10000"/>
                  </a:schemeClr>
                </a:solidFill>
                <a:latin typeface="Hurme Geometric Sans 1" panose="020b0200020000000000" pitchFamily="34" charset="-94"/>
              </a:endParaRPr>
            </a:p>
            <a:p>
              <a:pPr marL="285750" indent="-285750">
                <a:lnSpc>
                  <a:spcPts val="2613"/>
                </a:lnSpc>
                <a:spcBef>
                  <a:spcPct val="0"/>
                </a:spcBef>
                <a:buFont typeface="Arial" panose="020b0604020202020204" pitchFamily="34" charset="0"/>
                <a:buChar char="•"/>
              </a:pPr>
              <a:endParaRPr lang="tr-TR" sz="1400">
                <a:solidFill>
                  <a:schemeClr val="bg2">
                    <a:lumMod val="10000"/>
                  </a:schemeClr>
                </a:solidFill>
                <a:latin typeface="Hurme Geometric Sans 1" panose="020b0200020000000000" pitchFamily="34" charset="-94"/>
              </a:endParaRPr>
            </a:p>
            <a:p>
              <a:pPr marL="285750" indent="-285750">
                <a:lnSpc>
                  <a:spcPts val="2613"/>
                </a:lnSpc>
                <a:spcBef>
                  <a:spcPct val="0"/>
                </a:spcBef>
                <a:buFont typeface="Arial" panose="020b0604020202020204" pitchFamily="34" charset="0"/>
                <a:buChar char="•"/>
              </a:pPr>
              <a:endParaRPr lang="tr-TR" sz="1400">
                <a:solidFill>
                  <a:schemeClr val="bg2">
                    <a:lumMod val="10000"/>
                  </a:schemeClr>
                </a:solidFill>
                <a:latin typeface="Hurme Geometric Sans 1" panose="020b0200020000000000" pitchFamily="34" charset="-94"/>
              </a:endParaRPr>
            </a:p>
            <a:p>
              <a:pPr marL="285750" indent="-285750">
                <a:lnSpc>
                  <a:spcPts val="2613"/>
                </a:lnSpc>
                <a:spcBef>
                  <a:spcPct val="0"/>
                </a:spcBef>
                <a:buFont typeface="Arial" panose="020b0604020202020204" pitchFamily="34" charset="0"/>
                <a:buChar char="•"/>
              </a:pPr>
              <a:endParaRPr lang="tr-TR" sz="1400">
                <a:latin typeface="Hurme Geometric Sans 1" panose="020b0200020000000000" pitchFamily="34" charset="-94"/>
              </a:endParaRPr>
            </a:p>
            <a:p>
              <a:pPr marL="285750" indent="-285750">
                <a:lnSpc>
                  <a:spcPts val="2613"/>
                </a:lnSpc>
                <a:spcBef>
                  <a:spcPct val="0"/>
                </a:spcBef>
                <a:buFont typeface="Arial" panose="020b0604020202020204" pitchFamily="34" charset="0"/>
                <a:buChar char="•"/>
              </a:pPr>
              <a:endParaRPr lang="en-US" sz="1600">
                <a:solidFill>
                  <a:srgbClr val="000000"/>
                </a:solidFill>
                <a:latin typeface="Hurme Geometric Sans 1" panose="020b0200020000000000" pitchFamily="34" charset="-94"/>
              </a:endParaRPr>
            </a:p>
          </p:txBody>
        </p:sp>
      </p:grpSp>
      <p:grpSp>
        <p:nvGrpSpPr>
          <p:cNvPr id="23" name="Group 16"/>
          <p:cNvGrpSpPr/>
          <p:nvPr/>
        </p:nvGrpSpPr>
        <p:grpSpPr>
          <a:xfrm>
            <a:off x="6884126" y="4797734"/>
            <a:ext cx="5185954" cy="1481561"/>
            <a:chOff x="0" y="-66675"/>
            <a:chExt cx="11873097" cy="3096213"/>
          </a:xfrm>
        </p:grpSpPr>
        <p:sp>
          <p:nvSpPr>
            <p:cNvPr id="24" name="TextBox 17"/>
            <p:cNvSpPr txBox="1"/>
            <p:nvPr/>
          </p:nvSpPr>
          <p:spPr>
            <a:xfrm>
              <a:off x="0" y="-66675"/>
              <a:ext cx="11873097" cy="779575"/>
            </a:xfrm>
            <a:prstGeom prst="rect">
              <a:avLst/>
            </a:prstGeom>
          </p:spPr>
          <p:txBody>
            <a:bodyPr wrap="square" lIns="0" tIns="0" rIns="0" bIns="0" rtlCol="0" anchor="t">
              <a:spAutoFit/>
            </a:bodyPr>
            <a:lstStyle/>
            <a:p>
              <a:pPr>
                <a:lnSpc>
                  <a:spcPts val="3360"/>
                </a:lnSpc>
                <a:spcBef>
                  <a:spcPct val="0"/>
                </a:spcBef>
              </a:pPr>
              <a:r>
                <a:rPr lang="tr-TR" sz="2000" b="1">
                  <a:solidFill>
                    <a:srgbClr val="003B64"/>
                  </a:solidFill>
                  <a:latin typeface="Hurme Geometric Sans 1" panose="020b0200020000000000" pitchFamily="34" charset="-94"/>
                </a:rPr>
                <a:t>Tanıtım ve Farkındalık Faaliyetleri</a:t>
              </a:r>
              <a:endParaRPr lang="en-US" sz="2800" b="1">
                <a:solidFill>
                  <a:srgbClr val="003B64"/>
                </a:solidFill>
                <a:latin typeface="Hurme Geometric Sans 1" panose="020b0200020000000000" pitchFamily="34" charset="-94"/>
              </a:endParaRPr>
            </a:p>
          </p:txBody>
        </p:sp>
        <p:sp>
          <p:nvSpPr>
            <p:cNvPr id="25" name="TextBox 18"/>
            <p:cNvSpPr txBox="1"/>
            <p:nvPr/>
          </p:nvSpPr>
          <p:spPr>
            <a:xfrm>
              <a:off x="0" y="939134"/>
              <a:ext cx="11600375" cy="2090404"/>
            </a:xfrm>
            <a:prstGeom prst="rect">
              <a:avLst/>
            </a:prstGeom>
          </p:spPr>
          <p:txBody>
            <a:bodyPr lIns="0" tIns="0" rIns="0" bIns="0" rtlCol="0" anchor="t">
              <a:spAutoFit/>
            </a:bodyPr>
            <a:lstStyle/>
            <a:p>
              <a:pPr marL="285750" indent="-285750">
                <a:lnSpc>
                  <a:spcPts val="2613"/>
                </a:lnSpc>
                <a:spcBef>
                  <a:spcPct val="0"/>
                </a:spcBef>
                <a:buFont typeface="Arial" panose="020b0604020202020204" pitchFamily="34" charset="0"/>
                <a:buChar char="•"/>
              </a:pPr>
              <a:r>
                <a:rPr lang="tr-TR" sz="1300">
                  <a:solidFill>
                    <a:schemeClr val="bg2">
                      <a:lumMod val="10000"/>
                    </a:schemeClr>
                  </a:solidFill>
                  <a:latin typeface="Hurme Geometric Sans 1" panose="020b0200020000000000" pitchFamily="34" charset="-94"/>
                </a:rPr>
                <a:t>E-bülten, </a:t>
              </a:r>
            </a:p>
            <a:p>
              <a:pPr marL="285750" indent="-285750">
                <a:lnSpc>
                  <a:spcPts val="2613"/>
                </a:lnSpc>
                <a:spcBef>
                  <a:spcPct val="0"/>
                </a:spcBef>
                <a:buFont typeface="Arial" panose="020b0604020202020204" pitchFamily="34" charset="0"/>
                <a:buChar char="•"/>
              </a:pPr>
              <a:r>
                <a:rPr lang="tr-TR" sz="1300">
                  <a:solidFill>
                    <a:schemeClr val="bg2">
                      <a:lumMod val="10000"/>
                    </a:schemeClr>
                  </a:solidFill>
                  <a:latin typeface="Hurme Geometric Sans 1" panose="020b0200020000000000" pitchFamily="34" charset="-94"/>
                </a:rPr>
                <a:t>Broşür, Afişler, e - broşürler</a:t>
              </a:r>
            </a:p>
            <a:p>
              <a:pPr marL="285750" indent="-285750">
                <a:lnSpc>
                  <a:spcPts val="2613"/>
                </a:lnSpc>
                <a:spcBef>
                  <a:spcPct val="0"/>
                </a:spcBef>
                <a:buFont typeface="Arial" panose="020b0604020202020204" pitchFamily="34" charset="0"/>
                <a:buChar char="•"/>
              </a:pPr>
              <a:r>
                <a:rPr lang="tr-TR" sz="1300">
                  <a:solidFill>
                    <a:schemeClr val="bg2">
                      <a:lumMod val="10000"/>
                    </a:schemeClr>
                  </a:solidFill>
                  <a:latin typeface="Hurme Geometric Sans 1" panose="020b0200020000000000" pitchFamily="34" charset="-94"/>
                </a:rPr>
                <a:t>Tanıtım materyallerinin tasarımı ve yayınlanması</a:t>
              </a:r>
            </a:p>
          </p:txBody>
        </p:sp>
      </p:grpSp>
      <p:cxnSp>
        <p:nvCxnSpPr>
          <p:cNvPr id="30" name="Düz Bağlayıcı 29"/>
          <p:cNvCxnSpPr/>
          <p:nvPr/>
        </p:nvCxnSpPr>
        <p:spPr>
          <a:xfrm>
            <a:off x="6859757" y="4708365"/>
            <a:ext cx="4724778" cy="0"/>
          </a:xfrm>
          <a:prstGeom prst="line">
            <a:avLst/>
          </a:prstGeom>
          <a:ln w="12700">
            <a:solidFill>
              <a:srgbClr val="003B64"/>
            </a:solidFill>
          </a:ln>
        </p:spPr>
        <p:style>
          <a:lnRef idx="1">
            <a:schemeClr val="accent1"/>
          </a:lnRef>
          <a:fillRef idx="0">
            <a:schemeClr val="accent1"/>
          </a:fillRef>
          <a:effectRef idx="0">
            <a:schemeClr val="accent1"/>
          </a:effectRef>
          <a:fontRef idx="minor">
            <a:schemeClr val="tx1"/>
          </a:fontRef>
        </p:style>
      </p:cxn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6200" y="4725786"/>
            <a:ext cx="3636076" cy="889960"/>
          </a:xfrm>
          <a:prstGeom prst="rect">
            <a:avLst/>
          </a:prstGeom>
        </p:spPr>
      </p:pic>
    </p:spTree>
    <p:extLst>
      <p:ext uri="{BB962C8B-B14F-4D97-AF65-F5344CB8AC3E}">
        <p14:creationId xmlns:p14="http://schemas.microsoft.com/office/powerpoint/2010/main" val="436258984"/>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1" name="Metin Yer Tutucusu 2">
            <a:extLst>
              <a:ext uri="{FF2B5EF4-FFF2-40B4-BE49-F238E27FC236}">
                <a16:creationId xmlns:a16="http://schemas.microsoft.com/office/drawing/2014/main" id="{B1424594-F891-98B2-5019-44A8313F2513}"/>
              </a:ext>
            </a:extLst>
          </p:cNvPr>
          <p:cNvSpPr>
            <a:spLocks noGrp="1"/>
          </p:cNvSpPr>
          <p:nvPr>
            <p:ph type="body" sz="quarter" idx="13"/>
          </p:nvPr>
        </p:nvSpPr>
        <p:spPr/>
        <p:txBody>
          <a:bodyPr>
            <a:normAutofit lnSpcReduction="10000"/>
          </a:bodyPr>
          <a:lstStyle/>
          <a:p>
            <a:r>
              <a:rPr lang="tr-TR"/>
              <a:t>Modül 1</a:t>
            </a:r>
          </a:p>
          <a:p>
            <a:endParaRPr lang="tr-TR"/>
          </a:p>
          <a:p>
            <a:r>
              <a:rPr lang="tr-TR"/>
              <a:t>Farkındalık, Tanıtım, Bilgilendirme, Eğitim Hizmetleri</a:t>
            </a:r>
          </a:p>
        </p:txBody>
      </p:sp>
      <p:grpSp>
        <p:nvGrpSpPr>
          <p:cNvPr id="17" name="Group 13"/>
          <p:cNvGrpSpPr/>
          <p:nvPr/>
        </p:nvGrpSpPr>
        <p:grpSpPr>
          <a:xfrm>
            <a:off x="6162141" y="832631"/>
            <a:ext cx="6011320" cy="2822599"/>
            <a:chOff x="2" y="-20699"/>
            <a:chExt cx="12233396" cy="5645193"/>
          </a:xfrm>
        </p:grpSpPr>
        <p:sp>
          <p:nvSpPr>
            <p:cNvPr id="18" name="TextBox 14"/>
            <p:cNvSpPr txBox="1"/>
            <p:nvPr/>
          </p:nvSpPr>
          <p:spPr>
            <a:xfrm>
              <a:off x="633022" y="-20699"/>
              <a:ext cx="11600376" cy="787267"/>
            </a:xfrm>
            <a:prstGeom prst="rect">
              <a:avLst/>
            </a:prstGeom>
          </p:spPr>
          <p:txBody>
            <a:bodyPr lIns="0" tIns="0" rIns="0" bIns="0" rtlCol="0" anchor="t">
              <a:spAutoFit/>
            </a:bodyPr>
            <a:lstStyle/>
            <a:p>
              <a:pPr>
                <a:lnSpc>
                  <a:spcPts val="3360"/>
                </a:lnSpc>
                <a:spcBef>
                  <a:spcPct val="0"/>
                </a:spcBef>
              </a:pPr>
              <a:r>
                <a:rPr lang="tr-TR" sz="2000" b="1">
                  <a:solidFill>
                    <a:srgbClr val="003B64"/>
                  </a:solidFill>
                  <a:latin typeface="Hurme Geometric Sans 1" panose="020b0200020000000000" pitchFamily="34" charset="-94"/>
                </a:rPr>
                <a:t>Eğitim Hizmetleri</a:t>
              </a:r>
              <a:endParaRPr lang="en-US" sz="2800" b="1">
                <a:solidFill>
                  <a:srgbClr val="003B64"/>
                </a:solidFill>
                <a:latin typeface="Hurme Geometric Sans 1" panose="020b0200020000000000" pitchFamily="34" charset="-94"/>
              </a:endParaRPr>
            </a:p>
          </p:txBody>
        </p:sp>
        <p:sp>
          <p:nvSpPr>
            <p:cNvPr id="19" name="TextBox 15"/>
            <p:cNvSpPr txBox="1"/>
            <p:nvPr/>
          </p:nvSpPr>
          <p:spPr>
            <a:xfrm>
              <a:off x="2" y="1100182"/>
              <a:ext cx="11348458" cy="4524312"/>
            </a:xfrm>
            <a:prstGeom prst="rect">
              <a:avLst/>
            </a:prstGeom>
          </p:spPr>
          <p:txBody>
            <a:bodyPr wrap="square" lIns="0" tIns="0" rIns="0" bIns="0" rtlCol="0" anchor="t">
              <a:spAutoFit/>
            </a:bodyPr>
            <a:lstStyle/>
            <a:p>
              <a:pPr algn="ctr" eaLnBrk="1" hangingPunct="1">
                <a:lnSpc>
                  <a:spcPct val="150000"/>
                </a:lnSpc>
                <a:defRPr/>
              </a:pPr>
              <a:r>
                <a:rPr lang="tr-TR" altLang="tr-TR" sz="1400" b="1">
                  <a:solidFill>
                    <a:srgbClr val="000000"/>
                  </a:solidFill>
                  <a:latin typeface="Hurme Geometric Sans 1" panose="020b0200020000000000" pitchFamily="34" charset="-94"/>
                </a:rPr>
                <a:t>Hedef kitlemiz içerisinde yer alan gruplara yönelik eğitim faaliyetlerinin düzenlenmesi </a:t>
              </a:r>
            </a:p>
            <a:p>
              <a:pPr algn="just" eaLnBrk="1" hangingPunct="1">
                <a:lnSpc>
                  <a:spcPct val="150000"/>
                </a:lnSpc>
                <a:defRPr/>
              </a:pPr>
              <a:r>
                <a:rPr lang="tr-TR" altLang="tr-TR" sz="1400">
                  <a:solidFill>
                    <a:srgbClr val="000000"/>
                  </a:solidFill>
                  <a:latin typeface="Hurme Geometric Sans 1" panose="020b0200020000000000" pitchFamily="34" charset="-94"/>
                </a:rPr>
                <a:t>    Genel bilgilendirme ~ Tüm Modüller </a:t>
              </a:r>
            </a:p>
            <a:p>
              <a:pPr algn="just" eaLnBrk="1" hangingPunct="1">
                <a:lnSpc>
                  <a:spcPct val="150000"/>
                </a:lnSpc>
                <a:defRPr/>
              </a:pPr>
              <a:r>
                <a:rPr lang="tr-TR" sz="1400">
                  <a:solidFill>
                    <a:srgbClr val="000000"/>
                  </a:solidFill>
                  <a:latin typeface="Hurme Geometric Sans 1" panose="020b0200020000000000" pitchFamily="34" charset="-94"/>
                </a:rPr>
                <a:t>    </a:t>
              </a:r>
              <a:r>
                <a:rPr lang="tr-TR" sz="1400">
                  <a:latin typeface="Hurme Geometric Sans 1" panose="020b0200020000000000" pitchFamily="34" charset="-94"/>
                </a:rPr>
                <a:t>Fon Kaynaklarından Yararlanma Proje Yazma Eğitimleri~ Modül 2 </a:t>
              </a:r>
            </a:p>
            <a:p>
              <a:pPr algn="just" eaLnBrk="1" hangingPunct="1">
                <a:lnSpc>
                  <a:spcPct val="150000"/>
                </a:lnSpc>
                <a:defRPr/>
              </a:pPr>
              <a:r>
                <a:rPr lang="tr-TR" sz="1400">
                  <a:latin typeface="Hurme Geometric Sans 1" panose="020b0200020000000000" pitchFamily="34" charset="-94"/>
                </a:rPr>
                <a:t>    Sanayi Destekleri ve Fon Kaynakları ~ Modül 3</a:t>
              </a:r>
            </a:p>
            <a:p>
              <a:pPr algn="just" eaLnBrk="1" hangingPunct="1">
                <a:lnSpc>
                  <a:spcPct val="150000"/>
                </a:lnSpc>
                <a:defRPr/>
              </a:pPr>
              <a:r>
                <a:rPr lang="tr-TR" sz="1400">
                  <a:latin typeface="Hurme Geometric Sans 1" panose="020b0200020000000000" pitchFamily="34" charset="-94"/>
                </a:rPr>
                <a:t>    Patent Farkındalık Eğitim ve Patent Yazma Atölyeleri ~ Modül 4</a:t>
              </a:r>
            </a:p>
            <a:p>
              <a:pPr algn="just" eaLnBrk="1" hangingPunct="1">
                <a:lnSpc>
                  <a:spcPct val="150000"/>
                </a:lnSpc>
                <a:defRPr/>
              </a:pPr>
              <a:r>
                <a:rPr lang="tr-TR" sz="1400">
                  <a:latin typeface="Hurme Geometric Sans 1" panose="020b0200020000000000" pitchFamily="34" charset="-94"/>
                </a:rPr>
                <a:t>    Girişimcilik Eğitimleri ~ Modül 5</a:t>
              </a:r>
              <a:endParaRPr lang="tr-TR" altLang="tr-TR" sz="1400">
                <a:latin typeface="Hurme Geometric Sans 1" panose="020b0200020000000000" pitchFamily="34" charset="-94"/>
              </a:endParaRPr>
            </a:p>
          </p:txBody>
        </p:sp>
      </p:grpSp>
      <p:grpSp>
        <p:nvGrpSpPr>
          <p:cNvPr id="23" name="Group 16"/>
          <p:cNvGrpSpPr/>
          <p:nvPr/>
        </p:nvGrpSpPr>
        <p:grpSpPr>
          <a:xfrm>
            <a:off x="6473198" y="4243438"/>
            <a:ext cx="5389205" cy="1823988"/>
            <a:chOff x="685300" y="-3576356"/>
            <a:chExt cx="11873097" cy="3811829"/>
          </a:xfrm>
        </p:grpSpPr>
        <p:sp>
          <p:nvSpPr>
            <p:cNvPr id="24" name="TextBox 17"/>
            <p:cNvSpPr txBox="1"/>
            <p:nvPr/>
          </p:nvSpPr>
          <p:spPr>
            <a:xfrm>
              <a:off x="685300" y="-3576356"/>
              <a:ext cx="11873097" cy="814589"/>
            </a:xfrm>
            <a:prstGeom prst="rect">
              <a:avLst/>
            </a:prstGeom>
          </p:spPr>
          <p:txBody>
            <a:bodyPr wrap="square" lIns="0" tIns="0" rIns="0" bIns="0" rtlCol="0" anchor="t">
              <a:spAutoFit/>
            </a:bodyPr>
            <a:lstStyle/>
            <a:p>
              <a:pPr>
                <a:lnSpc>
                  <a:spcPts val="3360"/>
                </a:lnSpc>
                <a:spcBef>
                  <a:spcPct val="0"/>
                </a:spcBef>
              </a:pPr>
              <a:r>
                <a:rPr lang="tr-TR" sz="2000" b="1">
                  <a:solidFill>
                    <a:srgbClr val="003B64"/>
                  </a:solidFill>
                  <a:latin typeface="Hurme Geometric Sans 1" panose="020b0200020000000000" pitchFamily="34" charset="-94"/>
                </a:rPr>
                <a:t>Fakülte/Bölüm Toplantıları</a:t>
              </a:r>
              <a:endParaRPr lang="en-US" sz="2800" b="1">
                <a:solidFill>
                  <a:srgbClr val="003B64"/>
                </a:solidFill>
                <a:latin typeface="Hurme Geometric Sans 1" panose="020b0200020000000000" pitchFamily="34" charset="-94"/>
              </a:endParaRPr>
            </a:p>
          </p:txBody>
        </p:sp>
        <p:sp>
          <p:nvSpPr>
            <p:cNvPr id="25" name="TextBox 18"/>
            <p:cNvSpPr txBox="1"/>
            <p:nvPr/>
          </p:nvSpPr>
          <p:spPr>
            <a:xfrm>
              <a:off x="685300" y="-2389860"/>
              <a:ext cx="11600374" cy="2625333"/>
            </a:xfrm>
            <a:prstGeom prst="rect">
              <a:avLst/>
            </a:prstGeom>
          </p:spPr>
          <p:txBody>
            <a:bodyPr lIns="0" tIns="0" rIns="0" bIns="0" rtlCol="0" anchor="t">
              <a:spAutoFit/>
            </a:bodyPr>
            <a:lstStyle/>
            <a:p>
              <a:pPr algn="just" eaLnBrk="1" hangingPunct="1">
                <a:lnSpc>
                  <a:spcPct val="150000"/>
                </a:lnSpc>
                <a:defRPr/>
              </a:pPr>
              <a:r>
                <a:rPr lang="tr-TR" altLang="tr-TR" sz="1400">
                  <a:solidFill>
                    <a:schemeClr val="bg2">
                      <a:lumMod val="10000"/>
                    </a:schemeClr>
                  </a:solidFill>
                  <a:latin typeface="Hurme Geometric Sans 1" panose="020b0200020000000000" pitchFamily="34" charset="-94"/>
                </a:rPr>
                <a:t>KTÜ ve Doğu Karadeniz Bölgesi’nde işbirliği anlaşması imzalanan üniversitelerle, KTÜ TTM’nin verdiği desteklerin bilinirliğinin sağlanması ve hedef grubun farkındalığının arttırılmasına yönelik Akademik birimlerde toplantıların düzenlenmesi</a:t>
              </a:r>
            </a:p>
          </p:txBody>
        </p:sp>
      </p:grpSp>
      <p:cxnSp>
        <p:nvCxnSpPr>
          <p:cNvPr id="20" name="Düz Bağlayıcı 19">
            <a:extLst>
              <a:ext uri="{FF2B5EF4-FFF2-40B4-BE49-F238E27FC236}">
                <a16:creationId xmlns:a16="http://schemas.microsoft.com/office/drawing/2014/main" id="{24427EF9-4098-4475-AC37-718ADBA33966}"/>
              </a:ext>
            </a:extLst>
          </p:cNvPr>
          <p:cNvCxnSpPr/>
          <p:nvPr/>
        </p:nvCxnSpPr>
        <p:spPr>
          <a:xfrm>
            <a:off x="6478854" y="3962445"/>
            <a:ext cx="5128593" cy="0"/>
          </a:xfrm>
          <a:prstGeom prst="line">
            <a:avLst/>
          </a:prstGeom>
          <a:ln w="12700">
            <a:solidFill>
              <a:srgbClr val="003B64"/>
            </a:solidFill>
          </a:ln>
        </p:spPr>
        <p:style>
          <a:lnRef idx="1">
            <a:schemeClr val="accent1"/>
          </a:lnRef>
          <a:fillRef idx="0">
            <a:schemeClr val="accent1"/>
          </a:fillRef>
          <a:effectRef idx="0">
            <a:schemeClr val="accent1"/>
          </a:effectRef>
          <a:fontRef idx="minor">
            <a:schemeClr val="tx1"/>
          </a:fontRef>
        </p:style>
      </p:cxn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6357" y="691803"/>
            <a:ext cx="3629911" cy="2722434"/>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357" y="3575445"/>
            <a:ext cx="3629911" cy="2722434"/>
          </a:xfrm>
          <a:prstGeom prst="rect">
            <a:avLst/>
          </a:prstGeom>
        </p:spPr>
      </p:pic>
    </p:spTree>
    <p:extLst>
      <p:ext uri="{BB962C8B-B14F-4D97-AF65-F5344CB8AC3E}">
        <p14:creationId xmlns:p14="http://schemas.microsoft.com/office/powerpoint/2010/main" val="3483683847"/>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Geniş ekran</PresentationFormat>
  <Paragraphs>404</Paragraphs>
  <Slides>62</Slides>
  <Notes>0</Notes>
  <TotalTime>3612</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62</vt:i4>
      </vt:variant>
    </vt:vector>
  </HeadingPairs>
  <TitlesOfParts>
    <vt:vector baseType="lpstr" size="72">
      <vt:lpstr>Arial</vt:lpstr>
      <vt:lpstr>Calibri Light</vt:lpstr>
      <vt:lpstr>Calibri</vt:lpstr>
      <vt:lpstr>Hurme Geometric Sans 1</vt:lpstr>
      <vt:lpstr>Times New Roman</vt:lpstr>
      <vt:lpstr>Courier New</vt:lpstr>
      <vt:lpstr>Wingdings 2</vt:lpstr>
      <vt:lpstr>Arabic Typesetting</vt:lpstr>
      <vt:lpstr>Open Sans Semibold</vt:lpstr>
      <vt:lpstr>Office Teması</vt:lpstr>
      <vt:lpstr>Karadeniz Teknik ÜniversitesiTeknoloji Transferi Uygulama ve Araştırma MerkeziKTÜ TTM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TEŞEKKÜR EDERİZ KTÜ TTM EKİBİ</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Sunusu</dc:title>
  <dc:creator>Emrah AYVAZ</dc:creator>
  <cp:lastModifiedBy>Aleyna Aydın</cp:lastModifiedBy>
  <cp:revision>453</cp:revision>
  <dcterms:created xsi:type="dcterms:W3CDTF">2020-04-28T11:34:39Z</dcterms:created>
  <dcterms:modified xsi:type="dcterms:W3CDTF">2023-12-25T06:56:58Z</dcterms:modified>
</cp:coreProperties>
</file>