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91" r:id="rId3"/>
    <p:sldId id="257" r:id="rId4"/>
    <p:sldId id="258" r:id="rId5"/>
    <p:sldId id="260" r:id="rId6"/>
    <p:sldId id="259" r:id="rId7"/>
    <p:sldId id="262" r:id="rId8"/>
    <p:sldId id="263" r:id="rId9"/>
    <p:sldId id="266" r:id="rId10"/>
    <p:sldId id="264" r:id="rId11"/>
    <p:sldId id="265" r:id="rId12"/>
    <p:sldId id="287" r:id="rId13"/>
    <p:sldId id="267" r:id="rId14"/>
    <p:sldId id="268" r:id="rId15"/>
    <p:sldId id="269" r:id="rId16"/>
    <p:sldId id="288" r:id="rId17"/>
    <p:sldId id="270" r:id="rId18"/>
    <p:sldId id="271" r:id="rId19"/>
    <p:sldId id="289" r:id="rId20"/>
    <p:sldId id="273" r:id="rId21"/>
    <p:sldId id="274" r:id="rId22"/>
    <p:sldId id="275" r:id="rId23"/>
    <p:sldId id="290" r:id="rId24"/>
    <p:sldId id="277" r:id="rId25"/>
    <p:sldId id="286"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tvqOqD7+Jp3Sp4pbYMk4q3W9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FE5235-5C8D-43EC-98A4-7269BD78077C}">
  <a:tblStyle styleId="{BEFE5235-5C8D-43EC-98A4-7269BD78077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08" autoAdjust="0"/>
  </p:normalViewPr>
  <p:slideViewPr>
    <p:cSldViewPr snapToGrid="0">
      <p:cViewPr varScale="1">
        <p:scale>
          <a:sx n="57" d="100"/>
          <a:sy n="57" d="100"/>
        </p:scale>
        <p:origin x="123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7F0B8-DF3D-4AE2-A1B9-8E66951295CF}" type="doc">
      <dgm:prSet loTypeId="urn:microsoft.com/office/officeart/2005/8/layout/hProcess9" loCatId="process" qsTypeId="urn:microsoft.com/office/officeart/2005/8/quickstyle/simple1" qsCatId="simple" csTypeId="urn:microsoft.com/office/officeart/2005/8/colors/colorful5" csCatId="colorful" phldr="1"/>
      <dgm:spPr/>
    </dgm:pt>
    <dgm:pt modelId="{804D3DAA-EBA7-4F8A-A25B-FAF52AEE0FF2}">
      <dgm:prSet phldrT="[Metin]"/>
      <dgm:spPr/>
      <dgm:t>
        <a:bodyPr/>
        <a:lstStyle/>
        <a:p>
          <a:pPr algn="l"/>
          <a:r>
            <a:rPr lang="tr-TR" i="1" dirty="0"/>
            <a:t>Staj Bloğu Komisyonu tarafından 3 kişilik ‘OTÖ Komisyonu’nun belirlenmesi</a:t>
          </a:r>
          <a:endParaRPr lang="tr-TR" dirty="0"/>
        </a:p>
      </dgm:t>
    </dgm:pt>
    <dgm:pt modelId="{A84AFF05-0011-4A69-A359-F8F293A3A4FC}" type="parTrans" cxnId="{B79590D4-E85A-444C-A26E-74778C177117}">
      <dgm:prSet/>
      <dgm:spPr/>
      <dgm:t>
        <a:bodyPr/>
        <a:lstStyle/>
        <a:p>
          <a:endParaRPr lang="tr-TR"/>
        </a:p>
      </dgm:t>
    </dgm:pt>
    <dgm:pt modelId="{5D96F21B-A510-4048-98E2-60FF3DD1CE32}" type="sibTrans" cxnId="{B79590D4-E85A-444C-A26E-74778C177117}">
      <dgm:prSet/>
      <dgm:spPr/>
      <dgm:t>
        <a:bodyPr/>
        <a:lstStyle/>
        <a:p>
          <a:endParaRPr lang="tr-TR"/>
        </a:p>
      </dgm:t>
    </dgm:pt>
    <dgm:pt modelId="{E309F489-7ACF-4B81-B3C5-1CDF8AEE979B}">
      <dgm:prSet phldrT="[Metin]"/>
      <dgm:spPr/>
      <dgm:t>
        <a:bodyPr/>
        <a:lstStyle/>
        <a:p>
          <a:pPr algn="l"/>
          <a:r>
            <a:rPr lang="tr-TR" dirty="0"/>
            <a:t>Eğitim-Öğretim yılı başında, </a:t>
          </a:r>
          <a:r>
            <a:rPr lang="tr-TR" i="1" dirty="0"/>
            <a:t>blokta yer alan anabilim dallarından yıl içerisinde uygulayacakları OTÖ başlıklarını istenir,</a:t>
          </a:r>
          <a:r>
            <a:rPr lang="tr-TR" dirty="0"/>
            <a:t> </a:t>
          </a:r>
        </a:p>
      </dgm:t>
    </dgm:pt>
    <dgm:pt modelId="{1D65350D-1A03-4D32-ACF7-AB370E91EA32}" type="parTrans" cxnId="{01AD9497-7490-407E-83C7-6A5D946711B2}">
      <dgm:prSet/>
      <dgm:spPr/>
      <dgm:t>
        <a:bodyPr/>
        <a:lstStyle/>
        <a:p>
          <a:endParaRPr lang="tr-TR"/>
        </a:p>
      </dgm:t>
    </dgm:pt>
    <dgm:pt modelId="{49257F3C-EAA6-4C8E-A3AB-57555E7D8463}" type="sibTrans" cxnId="{01AD9497-7490-407E-83C7-6A5D946711B2}">
      <dgm:prSet/>
      <dgm:spPr/>
      <dgm:t>
        <a:bodyPr/>
        <a:lstStyle/>
        <a:p>
          <a:endParaRPr lang="tr-TR"/>
        </a:p>
      </dgm:t>
    </dgm:pt>
    <dgm:pt modelId="{D9F96346-7A9B-4E10-A5DC-EDED3257A1F1}">
      <dgm:prSet phldrT="[Metin]"/>
      <dgm:spPr/>
      <dgm:t>
        <a:bodyPr/>
        <a:lstStyle/>
        <a:p>
          <a:pPr algn="l"/>
          <a:r>
            <a:rPr lang="tr-TR" i="1" dirty="0"/>
            <a:t>Tıp Eğitimi </a:t>
          </a:r>
          <a:r>
            <a:rPr lang="tr-TR" i="1" dirty="0" err="1"/>
            <a:t>AD’nın</a:t>
          </a:r>
          <a:r>
            <a:rPr lang="tr-TR" i="1" dirty="0"/>
            <a:t> önerdiği Online-OTÖ basamakları doğrultusunda senaryolar hazırlanır,</a:t>
          </a:r>
          <a:endParaRPr lang="tr-TR" dirty="0"/>
        </a:p>
      </dgm:t>
    </dgm:pt>
    <dgm:pt modelId="{ABCCE165-A5B8-4502-A33A-F438CEE58D7E}" type="parTrans" cxnId="{891F6019-F442-4570-A852-31C58B9D435B}">
      <dgm:prSet/>
      <dgm:spPr/>
      <dgm:t>
        <a:bodyPr/>
        <a:lstStyle/>
        <a:p>
          <a:endParaRPr lang="tr-TR"/>
        </a:p>
      </dgm:t>
    </dgm:pt>
    <dgm:pt modelId="{F5395B27-A653-4DD0-A958-4E0A707863D1}" type="sibTrans" cxnId="{891F6019-F442-4570-A852-31C58B9D435B}">
      <dgm:prSet/>
      <dgm:spPr/>
      <dgm:t>
        <a:bodyPr/>
        <a:lstStyle/>
        <a:p>
          <a:endParaRPr lang="tr-TR"/>
        </a:p>
      </dgm:t>
    </dgm:pt>
    <dgm:pt modelId="{1CA83230-578E-4D65-A930-FC3A3617CBEF}" type="pres">
      <dgm:prSet presAssocID="{FD47F0B8-DF3D-4AE2-A1B9-8E66951295CF}" presName="CompostProcess" presStyleCnt="0">
        <dgm:presLayoutVars>
          <dgm:dir/>
          <dgm:resizeHandles val="exact"/>
        </dgm:presLayoutVars>
      </dgm:prSet>
      <dgm:spPr/>
    </dgm:pt>
    <dgm:pt modelId="{0B59D8DE-C776-4B3C-85C0-79ACFBE53E76}" type="pres">
      <dgm:prSet presAssocID="{FD47F0B8-DF3D-4AE2-A1B9-8E66951295CF}" presName="arrow" presStyleLbl="bgShp" presStyleIdx="0" presStyleCnt="1" custLinFactNeighborX="-2026" custLinFactNeighborY="21805"/>
      <dgm:spPr/>
    </dgm:pt>
    <dgm:pt modelId="{710B40BD-24BA-41C2-9101-EB8D91167CC5}" type="pres">
      <dgm:prSet presAssocID="{FD47F0B8-DF3D-4AE2-A1B9-8E66951295CF}" presName="linearProcess" presStyleCnt="0"/>
      <dgm:spPr/>
    </dgm:pt>
    <dgm:pt modelId="{4591816B-8977-4BD4-A970-100ECB67A359}" type="pres">
      <dgm:prSet presAssocID="{804D3DAA-EBA7-4F8A-A25B-FAF52AEE0FF2}" presName="textNode" presStyleLbl="node1" presStyleIdx="0" presStyleCnt="3" custScaleX="116784">
        <dgm:presLayoutVars>
          <dgm:bulletEnabled val="1"/>
        </dgm:presLayoutVars>
      </dgm:prSet>
      <dgm:spPr/>
    </dgm:pt>
    <dgm:pt modelId="{432A7FDB-2C00-4846-B45D-E950DE89B49E}" type="pres">
      <dgm:prSet presAssocID="{5D96F21B-A510-4048-98E2-60FF3DD1CE32}" presName="sibTrans" presStyleCnt="0"/>
      <dgm:spPr/>
    </dgm:pt>
    <dgm:pt modelId="{9AEEB869-12A6-4125-97D7-580A3E20FD6E}" type="pres">
      <dgm:prSet presAssocID="{E309F489-7ACF-4B81-B3C5-1CDF8AEE979B}" presName="textNode" presStyleLbl="node1" presStyleIdx="1" presStyleCnt="3" custScaleX="107677">
        <dgm:presLayoutVars>
          <dgm:bulletEnabled val="1"/>
        </dgm:presLayoutVars>
      </dgm:prSet>
      <dgm:spPr/>
    </dgm:pt>
    <dgm:pt modelId="{47E96B08-DE78-48C5-860B-F34BBE888CAC}" type="pres">
      <dgm:prSet presAssocID="{49257F3C-EAA6-4C8E-A3AB-57555E7D8463}" presName="sibTrans" presStyleCnt="0"/>
      <dgm:spPr/>
    </dgm:pt>
    <dgm:pt modelId="{7F2B987B-1C43-41B3-A327-0FB33A1E555E}" type="pres">
      <dgm:prSet presAssocID="{D9F96346-7A9B-4E10-A5DC-EDED3257A1F1}" presName="textNode" presStyleLbl="node1" presStyleIdx="2" presStyleCnt="3" custScaleX="107461">
        <dgm:presLayoutVars>
          <dgm:bulletEnabled val="1"/>
        </dgm:presLayoutVars>
      </dgm:prSet>
      <dgm:spPr/>
    </dgm:pt>
  </dgm:ptLst>
  <dgm:cxnLst>
    <dgm:cxn modelId="{891F6019-F442-4570-A852-31C58B9D435B}" srcId="{FD47F0B8-DF3D-4AE2-A1B9-8E66951295CF}" destId="{D9F96346-7A9B-4E10-A5DC-EDED3257A1F1}" srcOrd="2" destOrd="0" parTransId="{ABCCE165-A5B8-4502-A33A-F438CEE58D7E}" sibTransId="{F5395B27-A653-4DD0-A958-4E0A707863D1}"/>
    <dgm:cxn modelId="{2433EB3F-E26F-4CE6-B0E6-7EB9D5BBE3AB}" type="presOf" srcId="{E309F489-7ACF-4B81-B3C5-1CDF8AEE979B}" destId="{9AEEB869-12A6-4125-97D7-580A3E20FD6E}" srcOrd="0" destOrd="0" presId="urn:microsoft.com/office/officeart/2005/8/layout/hProcess9"/>
    <dgm:cxn modelId="{83557340-AB79-4494-A944-9FC300CAD00B}" type="presOf" srcId="{804D3DAA-EBA7-4F8A-A25B-FAF52AEE0FF2}" destId="{4591816B-8977-4BD4-A970-100ECB67A359}" srcOrd="0" destOrd="0" presId="urn:microsoft.com/office/officeart/2005/8/layout/hProcess9"/>
    <dgm:cxn modelId="{6AC63795-BDBD-4C2B-91F7-D79ED95385A8}" type="presOf" srcId="{FD47F0B8-DF3D-4AE2-A1B9-8E66951295CF}" destId="{1CA83230-578E-4D65-A930-FC3A3617CBEF}" srcOrd="0" destOrd="0" presId="urn:microsoft.com/office/officeart/2005/8/layout/hProcess9"/>
    <dgm:cxn modelId="{01AD9497-7490-407E-83C7-6A5D946711B2}" srcId="{FD47F0B8-DF3D-4AE2-A1B9-8E66951295CF}" destId="{E309F489-7ACF-4B81-B3C5-1CDF8AEE979B}" srcOrd="1" destOrd="0" parTransId="{1D65350D-1A03-4D32-ACF7-AB370E91EA32}" sibTransId="{49257F3C-EAA6-4C8E-A3AB-57555E7D8463}"/>
    <dgm:cxn modelId="{B79590D4-E85A-444C-A26E-74778C177117}" srcId="{FD47F0B8-DF3D-4AE2-A1B9-8E66951295CF}" destId="{804D3DAA-EBA7-4F8A-A25B-FAF52AEE0FF2}" srcOrd="0" destOrd="0" parTransId="{A84AFF05-0011-4A69-A359-F8F293A3A4FC}" sibTransId="{5D96F21B-A510-4048-98E2-60FF3DD1CE32}"/>
    <dgm:cxn modelId="{9ACC7EFA-F8D9-4D6B-862E-01E0C413E5B8}" type="presOf" srcId="{D9F96346-7A9B-4E10-A5DC-EDED3257A1F1}" destId="{7F2B987B-1C43-41B3-A327-0FB33A1E555E}" srcOrd="0" destOrd="0" presId="urn:microsoft.com/office/officeart/2005/8/layout/hProcess9"/>
    <dgm:cxn modelId="{1520BE1E-CB06-4914-A857-573006798E0D}" type="presParOf" srcId="{1CA83230-578E-4D65-A930-FC3A3617CBEF}" destId="{0B59D8DE-C776-4B3C-85C0-79ACFBE53E76}" srcOrd="0" destOrd="0" presId="urn:microsoft.com/office/officeart/2005/8/layout/hProcess9"/>
    <dgm:cxn modelId="{094DB3E9-1F99-45CA-A6B7-E721C1EF12D0}" type="presParOf" srcId="{1CA83230-578E-4D65-A930-FC3A3617CBEF}" destId="{710B40BD-24BA-41C2-9101-EB8D91167CC5}" srcOrd="1" destOrd="0" presId="urn:microsoft.com/office/officeart/2005/8/layout/hProcess9"/>
    <dgm:cxn modelId="{0B299E6E-0DE5-410A-A12C-243B49D017FF}" type="presParOf" srcId="{710B40BD-24BA-41C2-9101-EB8D91167CC5}" destId="{4591816B-8977-4BD4-A970-100ECB67A359}" srcOrd="0" destOrd="0" presId="urn:microsoft.com/office/officeart/2005/8/layout/hProcess9"/>
    <dgm:cxn modelId="{8251D70C-56AF-4099-AE50-6E6414D5E250}" type="presParOf" srcId="{710B40BD-24BA-41C2-9101-EB8D91167CC5}" destId="{432A7FDB-2C00-4846-B45D-E950DE89B49E}" srcOrd="1" destOrd="0" presId="urn:microsoft.com/office/officeart/2005/8/layout/hProcess9"/>
    <dgm:cxn modelId="{DDF5DD74-9176-433A-8E7B-0D31DDC09C1E}" type="presParOf" srcId="{710B40BD-24BA-41C2-9101-EB8D91167CC5}" destId="{9AEEB869-12A6-4125-97D7-580A3E20FD6E}" srcOrd="2" destOrd="0" presId="urn:microsoft.com/office/officeart/2005/8/layout/hProcess9"/>
    <dgm:cxn modelId="{D12E60CC-0D42-49D3-B40E-F84C39F00C2F}" type="presParOf" srcId="{710B40BD-24BA-41C2-9101-EB8D91167CC5}" destId="{47E96B08-DE78-48C5-860B-F34BBE888CAC}" srcOrd="3" destOrd="0" presId="urn:microsoft.com/office/officeart/2005/8/layout/hProcess9"/>
    <dgm:cxn modelId="{FAA654BA-FDBC-443D-86CC-F7036A1FB4FD}" type="presParOf" srcId="{710B40BD-24BA-41C2-9101-EB8D91167CC5}" destId="{7F2B987B-1C43-41B3-A327-0FB33A1E555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51284-3561-489B-AF1D-1190BBC2BF80}" type="doc">
      <dgm:prSet loTypeId="urn:microsoft.com/office/officeart/2005/8/layout/hProcess9" loCatId="process" qsTypeId="urn:microsoft.com/office/officeart/2005/8/quickstyle/simple1" qsCatId="simple" csTypeId="urn:microsoft.com/office/officeart/2005/8/colors/colorful3" csCatId="colorful" phldr="1"/>
      <dgm:spPr/>
    </dgm:pt>
    <dgm:pt modelId="{85BDCAA6-2541-4387-8ABE-E7DC2180067D}">
      <dgm:prSet phldrT="[Metin]" custT="1"/>
      <dgm:spPr/>
      <dgm:t>
        <a:bodyPr/>
        <a:lstStyle/>
        <a:p>
          <a:pPr algn="l"/>
          <a:r>
            <a:rPr lang="tr-TR" sz="1800" i="1" dirty="0"/>
            <a:t>Komisyon şekil ve yapı uyumluluğu bakımından senaryoları değerlendirir</a:t>
          </a:r>
          <a:endParaRPr lang="tr-TR" sz="1800" dirty="0"/>
        </a:p>
      </dgm:t>
    </dgm:pt>
    <dgm:pt modelId="{F635A412-26C3-47E7-997F-23F51D7DAB0D}" type="parTrans" cxnId="{AF05E6A8-02DE-4ACD-83C1-E17E30CC4A61}">
      <dgm:prSet/>
      <dgm:spPr/>
      <dgm:t>
        <a:bodyPr/>
        <a:lstStyle/>
        <a:p>
          <a:endParaRPr lang="tr-TR"/>
        </a:p>
      </dgm:t>
    </dgm:pt>
    <dgm:pt modelId="{316E6D90-1580-4C71-A762-C6CE01EF0BE0}" type="sibTrans" cxnId="{AF05E6A8-02DE-4ACD-83C1-E17E30CC4A61}">
      <dgm:prSet/>
      <dgm:spPr/>
      <dgm:t>
        <a:bodyPr/>
        <a:lstStyle/>
        <a:p>
          <a:endParaRPr lang="tr-TR"/>
        </a:p>
      </dgm:t>
    </dgm:pt>
    <dgm:pt modelId="{CC5569C9-CC33-4A3B-9003-12BFA5FFE7B0}">
      <dgm:prSet phldrT="[Metin]" custT="1"/>
      <dgm:spPr/>
      <dgm:t>
        <a:bodyPr/>
        <a:lstStyle/>
        <a:p>
          <a:pPr algn="l"/>
          <a:r>
            <a:rPr lang="tr-TR" sz="1800" i="1" dirty="0"/>
            <a:t>Uygun olanların sistem havuzunda yer almasını onaylar,</a:t>
          </a:r>
          <a:endParaRPr lang="tr-TR" sz="1800" dirty="0"/>
        </a:p>
      </dgm:t>
    </dgm:pt>
    <dgm:pt modelId="{4DD0E6B4-0EDE-4498-80C6-08FF8C0C1CCA}" type="parTrans" cxnId="{C79DD2F2-7EFA-4DDE-AA8B-697F2300395A}">
      <dgm:prSet/>
      <dgm:spPr/>
      <dgm:t>
        <a:bodyPr/>
        <a:lstStyle/>
        <a:p>
          <a:endParaRPr lang="tr-TR"/>
        </a:p>
      </dgm:t>
    </dgm:pt>
    <dgm:pt modelId="{3F0AA288-1C88-4AF0-941B-743A497A5489}" type="sibTrans" cxnId="{C79DD2F2-7EFA-4DDE-AA8B-697F2300395A}">
      <dgm:prSet/>
      <dgm:spPr/>
      <dgm:t>
        <a:bodyPr/>
        <a:lstStyle/>
        <a:p>
          <a:endParaRPr lang="tr-TR"/>
        </a:p>
      </dgm:t>
    </dgm:pt>
    <dgm:pt modelId="{C0F85FF7-895E-45B7-96EB-A73320D5793E}">
      <dgm:prSet phldrT="[Metin]" custT="1"/>
      <dgm:spPr/>
      <dgm:t>
        <a:bodyPr/>
        <a:lstStyle/>
        <a:p>
          <a:pPr algn="l"/>
          <a:r>
            <a:rPr lang="tr-TR" sz="1800" i="1" dirty="0"/>
            <a:t>Hazırlanan </a:t>
          </a:r>
          <a:r>
            <a:rPr lang="tr-TR" sz="1800" i="1" dirty="0" err="1"/>
            <a:t>OTÖ’ler</a:t>
          </a:r>
          <a:r>
            <a:rPr lang="tr-TR" sz="1800" i="1" dirty="0"/>
            <a:t>  için;</a:t>
          </a:r>
        </a:p>
        <a:p>
          <a:pPr algn="l"/>
          <a:r>
            <a:rPr lang="tr-TR" sz="1800" i="1" dirty="0"/>
            <a:t>- öğrenci gruplandırma işlemleri (eğiticilerin vereceği bilgiler doğrultusunda; </a:t>
          </a:r>
        </a:p>
        <a:p>
          <a:pPr algn="l"/>
          <a:r>
            <a:rPr lang="tr-TR" sz="1800" i="1" dirty="0"/>
            <a:t>önerilen 1 eğitici için 2 grup/en fazla 15 er öğrenci), </a:t>
          </a:r>
        </a:p>
        <a:p>
          <a:pPr algn="l"/>
          <a:r>
            <a:rPr lang="tr-TR" sz="1800" i="1" dirty="0"/>
            <a:t>- grup temsilcilerinin tayini, </a:t>
          </a:r>
        </a:p>
        <a:p>
          <a:pPr algn="l"/>
          <a:r>
            <a:rPr lang="tr-TR" sz="1800" i="1" dirty="0"/>
            <a:t>- eğiticilerin ‘yönetici’ olarak atanması, </a:t>
          </a:r>
        </a:p>
        <a:p>
          <a:pPr algn="l"/>
          <a:r>
            <a:rPr lang="tr-TR" sz="1800" i="1" dirty="0"/>
            <a:t>- </a:t>
          </a:r>
          <a:r>
            <a:rPr lang="tr-TR" sz="1800" i="1" dirty="0" err="1"/>
            <a:t>Zoom</a:t>
          </a:r>
          <a:r>
            <a:rPr lang="tr-TR" sz="1800" i="1" dirty="0"/>
            <a:t> linklerinin ayarlanması</a:t>
          </a:r>
        </a:p>
        <a:p>
          <a:pPr algn="l"/>
          <a:r>
            <a:rPr lang="tr-TR" sz="1800" i="1" dirty="0"/>
            <a:t> koordinatörlük tarafından yapılacaktır</a:t>
          </a:r>
          <a:endParaRPr lang="tr-TR" sz="1800" dirty="0"/>
        </a:p>
      </dgm:t>
    </dgm:pt>
    <dgm:pt modelId="{63A45E23-CA0B-4260-B8EC-14D73F5D4E47}" type="parTrans" cxnId="{93254A8A-22D9-445A-865A-2FA56718A1B8}">
      <dgm:prSet/>
      <dgm:spPr/>
      <dgm:t>
        <a:bodyPr/>
        <a:lstStyle/>
        <a:p>
          <a:endParaRPr lang="tr-TR"/>
        </a:p>
      </dgm:t>
    </dgm:pt>
    <dgm:pt modelId="{DEC282A7-C3F9-44DA-A808-37F23934E437}" type="sibTrans" cxnId="{93254A8A-22D9-445A-865A-2FA56718A1B8}">
      <dgm:prSet/>
      <dgm:spPr/>
      <dgm:t>
        <a:bodyPr/>
        <a:lstStyle/>
        <a:p>
          <a:endParaRPr lang="tr-TR"/>
        </a:p>
      </dgm:t>
    </dgm:pt>
    <dgm:pt modelId="{49B037C9-6423-4225-A230-A42289C47BFA}" type="pres">
      <dgm:prSet presAssocID="{23451284-3561-489B-AF1D-1190BBC2BF80}" presName="CompostProcess" presStyleCnt="0">
        <dgm:presLayoutVars>
          <dgm:dir/>
          <dgm:resizeHandles val="exact"/>
        </dgm:presLayoutVars>
      </dgm:prSet>
      <dgm:spPr/>
    </dgm:pt>
    <dgm:pt modelId="{AA12F9FD-D4F3-4728-A5C8-E2A5379298A0}" type="pres">
      <dgm:prSet presAssocID="{23451284-3561-489B-AF1D-1190BBC2BF80}" presName="arrow" presStyleLbl="bgShp" presStyleIdx="0" presStyleCnt="1"/>
      <dgm:spPr/>
    </dgm:pt>
    <dgm:pt modelId="{27C54254-F3AB-4F05-A6E9-B89507537FD0}" type="pres">
      <dgm:prSet presAssocID="{23451284-3561-489B-AF1D-1190BBC2BF80}" presName="linearProcess" presStyleCnt="0"/>
      <dgm:spPr/>
    </dgm:pt>
    <dgm:pt modelId="{FA2D0AA0-FBC3-4568-8DBD-9804ED8804AB}" type="pres">
      <dgm:prSet presAssocID="{85BDCAA6-2541-4387-8ABE-E7DC2180067D}" presName="textNode" presStyleLbl="node1" presStyleIdx="0" presStyleCnt="3" custScaleX="68040">
        <dgm:presLayoutVars>
          <dgm:bulletEnabled val="1"/>
        </dgm:presLayoutVars>
      </dgm:prSet>
      <dgm:spPr/>
    </dgm:pt>
    <dgm:pt modelId="{D8612BEE-3669-41AD-A6E9-EAA0A3A5A924}" type="pres">
      <dgm:prSet presAssocID="{316E6D90-1580-4C71-A762-C6CE01EF0BE0}" presName="sibTrans" presStyleCnt="0"/>
      <dgm:spPr/>
    </dgm:pt>
    <dgm:pt modelId="{90EAE03F-0459-4A9C-AAFE-381DB18810DE}" type="pres">
      <dgm:prSet presAssocID="{CC5569C9-CC33-4A3B-9003-12BFA5FFE7B0}" presName="textNode" presStyleLbl="node1" presStyleIdx="1" presStyleCnt="3" custScaleX="66437" custLinFactNeighborX="-39628" custLinFactNeighborY="-1348">
        <dgm:presLayoutVars>
          <dgm:bulletEnabled val="1"/>
        </dgm:presLayoutVars>
      </dgm:prSet>
      <dgm:spPr/>
    </dgm:pt>
    <dgm:pt modelId="{257EFE69-7524-4A9B-881F-CFFD3D41981F}" type="pres">
      <dgm:prSet presAssocID="{3F0AA288-1C88-4AF0-941B-743A497A5489}" presName="sibTrans" presStyleCnt="0"/>
      <dgm:spPr/>
    </dgm:pt>
    <dgm:pt modelId="{823EA822-D0DE-402C-902A-04C7BB3799F3}" type="pres">
      <dgm:prSet presAssocID="{C0F85FF7-895E-45B7-96EB-A73320D5793E}" presName="textNode" presStyleLbl="node1" presStyleIdx="2" presStyleCnt="3" custScaleX="112137" custScaleY="171833" custLinFactNeighborX="-63727" custLinFactNeighborY="2022">
        <dgm:presLayoutVars>
          <dgm:bulletEnabled val="1"/>
        </dgm:presLayoutVars>
      </dgm:prSet>
      <dgm:spPr/>
    </dgm:pt>
  </dgm:ptLst>
  <dgm:cxnLst>
    <dgm:cxn modelId="{A4C2882C-0A8A-4EC2-8CA3-D8068BA46EE8}" type="presOf" srcId="{C0F85FF7-895E-45B7-96EB-A73320D5793E}" destId="{823EA822-D0DE-402C-902A-04C7BB3799F3}" srcOrd="0" destOrd="0" presId="urn:microsoft.com/office/officeart/2005/8/layout/hProcess9"/>
    <dgm:cxn modelId="{93254A8A-22D9-445A-865A-2FA56718A1B8}" srcId="{23451284-3561-489B-AF1D-1190BBC2BF80}" destId="{C0F85FF7-895E-45B7-96EB-A73320D5793E}" srcOrd="2" destOrd="0" parTransId="{63A45E23-CA0B-4260-B8EC-14D73F5D4E47}" sibTransId="{DEC282A7-C3F9-44DA-A808-37F23934E437}"/>
    <dgm:cxn modelId="{4DFB94A6-DD88-4AD0-83E7-7522E3D761AE}" type="presOf" srcId="{85BDCAA6-2541-4387-8ABE-E7DC2180067D}" destId="{FA2D0AA0-FBC3-4568-8DBD-9804ED8804AB}" srcOrd="0" destOrd="0" presId="urn:microsoft.com/office/officeart/2005/8/layout/hProcess9"/>
    <dgm:cxn modelId="{AF05E6A8-02DE-4ACD-83C1-E17E30CC4A61}" srcId="{23451284-3561-489B-AF1D-1190BBC2BF80}" destId="{85BDCAA6-2541-4387-8ABE-E7DC2180067D}" srcOrd="0" destOrd="0" parTransId="{F635A412-26C3-47E7-997F-23F51D7DAB0D}" sibTransId="{316E6D90-1580-4C71-A762-C6CE01EF0BE0}"/>
    <dgm:cxn modelId="{FD1171C2-D67B-4F4B-8EB2-D6F2F89DDEEC}" type="presOf" srcId="{CC5569C9-CC33-4A3B-9003-12BFA5FFE7B0}" destId="{90EAE03F-0459-4A9C-AAFE-381DB18810DE}" srcOrd="0" destOrd="0" presId="urn:microsoft.com/office/officeart/2005/8/layout/hProcess9"/>
    <dgm:cxn modelId="{240BC7EA-2786-4531-9D5C-91659F883A6A}" type="presOf" srcId="{23451284-3561-489B-AF1D-1190BBC2BF80}" destId="{49B037C9-6423-4225-A230-A42289C47BFA}" srcOrd="0" destOrd="0" presId="urn:microsoft.com/office/officeart/2005/8/layout/hProcess9"/>
    <dgm:cxn modelId="{C79DD2F2-7EFA-4DDE-AA8B-697F2300395A}" srcId="{23451284-3561-489B-AF1D-1190BBC2BF80}" destId="{CC5569C9-CC33-4A3B-9003-12BFA5FFE7B0}" srcOrd="1" destOrd="0" parTransId="{4DD0E6B4-0EDE-4498-80C6-08FF8C0C1CCA}" sibTransId="{3F0AA288-1C88-4AF0-941B-743A497A5489}"/>
    <dgm:cxn modelId="{CAB1DA25-2F31-4303-9F6F-F0E84BE06717}" type="presParOf" srcId="{49B037C9-6423-4225-A230-A42289C47BFA}" destId="{AA12F9FD-D4F3-4728-A5C8-E2A5379298A0}" srcOrd="0" destOrd="0" presId="urn:microsoft.com/office/officeart/2005/8/layout/hProcess9"/>
    <dgm:cxn modelId="{0FF4DA9E-419B-4401-9B39-2F9295BEFA85}" type="presParOf" srcId="{49B037C9-6423-4225-A230-A42289C47BFA}" destId="{27C54254-F3AB-4F05-A6E9-B89507537FD0}" srcOrd="1" destOrd="0" presId="urn:microsoft.com/office/officeart/2005/8/layout/hProcess9"/>
    <dgm:cxn modelId="{8C7FCF7D-54D0-44A0-9A97-B95FE11B7A0D}" type="presParOf" srcId="{27C54254-F3AB-4F05-A6E9-B89507537FD0}" destId="{FA2D0AA0-FBC3-4568-8DBD-9804ED8804AB}" srcOrd="0" destOrd="0" presId="urn:microsoft.com/office/officeart/2005/8/layout/hProcess9"/>
    <dgm:cxn modelId="{19B1BF56-FCB9-4FE7-98BC-A8A71468EE30}" type="presParOf" srcId="{27C54254-F3AB-4F05-A6E9-B89507537FD0}" destId="{D8612BEE-3669-41AD-A6E9-EAA0A3A5A924}" srcOrd="1" destOrd="0" presId="urn:microsoft.com/office/officeart/2005/8/layout/hProcess9"/>
    <dgm:cxn modelId="{D4FC5EB2-D3B7-4583-A00A-F2AC684E3D89}" type="presParOf" srcId="{27C54254-F3AB-4F05-A6E9-B89507537FD0}" destId="{90EAE03F-0459-4A9C-AAFE-381DB18810DE}" srcOrd="2" destOrd="0" presId="urn:microsoft.com/office/officeart/2005/8/layout/hProcess9"/>
    <dgm:cxn modelId="{2D0F7AD4-AA28-4FC9-B765-DD148F35C871}" type="presParOf" srcId="{27C54254-F3AB-4F05-A6E9-B89507537FD0}" destId="{257EFE69-7524-4A9B-881F-CFFD3D41981F}" srcOrd="3" destOrd="0" presId="urn:microsoft.com/office/officeart/2005/8/layout/hProcess9"/>
    <dgm:cxn modelId="{417AB8D5-0357-4408-BA37-6AACE7E6A1A1}" type="presParOf" srcId="{27C54254-F3AB-4F05-A6E9-B89507537FD0}" destId="{823EA822-D0DE-402C-902A-04C7BB3799F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250651-002B-4C82-A5E4-B32AA216F29A}" type="doc">
      <dgm:prSet loTypeId="urn:microsoft.com/office/officeart/2005/8/layout/hProcess9" loCatId="process" qsTypeId="urn:microsoft.com/office/officeart/2005/8/quickstyle/simple1" qsCatId="simple" csTypeId="urn:microsoft.com/office/officeart/2005/8/colors/accent1_2" csCatId="accent1" phldr="1"/>
      <dgm:spPr/>
    </dgm:pt>
    <dgm:pt modelId="{61839909-52D3-4AD3-8A59-7999FE6593AE}">
      <dgm:prSet phldrT="[Metin]" custT="1"/>
      <dgm:spPr/>
      <dgm:t>
        <a:bodyPr/>
        <a:lstStyle/>
        <a:p>
          <a:pPr algn="l"/>
          <a:r>
            <a:rPr lang="tr-TR" sz="1600" dirty="0"/>
            <a:t>Grup Yöneticisi diğer öğrencileri online çalışma ortamına (oda) kabul eder,</a:t>
          </a:r>
        </a:p>
      </dgm:t>
    </dgm:pt>
    <dgm:pt modelId="{1976B66F-E5D1-43C8-84EA-9AEDCF4E2BED}" type="parTrans" cxnId="{8513300F-7696-4971-9628-A6DD219C1EA2}">
      <dgm:prSet/>
      <dgm:spPr/>
      <dgm:t>
        <a:bodyPr/>
        <a:lstStyle/>
        <a:p>
          <a:endParaRPr lang="tr-TR"/>
        </a:p>
      </dgm:t>
    </dgm:pt>
    <dgm:pt modelId="{3CCC3B30-176E-4E5A-B0BD-7D7F653F6709}" type="sibTrans" cxnId="{8513300F-7696-4971-9628-A6DD219C1EA2}">
      <dgm:prSet/>
      <dgm:spPr/>
      <dgm:t>
        <a:bodyPr/>
        <a:lstStyle/>
        <a:p>
          <a:endParaRPr lang="tr-TR"/>
        </a:p>
      </dgm:t>
    </dgm:pt>
    <dgm:pt modelId="{FBAF74B5-EA0D-4985-ACC6-25C185D85BF1}">
      <dgm:prSet phldrT="[Metin]" custT="1"/>
      <dgm:spPr/>
      <dgm:t>
        <a:bodyPr/>
        <a:lstStyle/>
        <a:p>
          <a:pPr algn="l"/>
          <a:r>
            <a:rPr lang="tr-TR" sz="1600" dirty="0"/>
            <a:t>Eğitici sorumlu olduğu gruplara bağlanıp süreç hakkında bilgi verir</a:t>
          </a:r>
        </a:p>
      </dgm:t>
    </dgm:pt>
    <dgm:pt modelId="{A669DA8B-CED0-4CCE-B2EE-E3AD51B1FAAD}" type="parTrans" cxnId="{88E7437D-28F6-4E48-B437-397ABA97B9C7}">
      <dgm:prSet/>
      <dgm:spPr/>
      <dgm:t>
        <a:bodyPr/>
        <a:lstStyle/>
        <a:p>
          <a:endParaRPr lang="tr-TR"/>
        </a:p>
      </dgm:t>
    </dgm:pt>
    <dgm:pt modelId="{115D2EC9-A1FD-4F6D-BE65-159437AEB1E2}" type="sibTrans" cxnId="{88E7437D-28F6-4E48-B437-397ABA97B9C7}">
      <dgm:prSet/>
      <dgm:spPr/>
      <dgm:t>
        <a:bodyPr/>
        <a:lstStyle/>
        <a:p>
          <a:endParaRPr lang="tr-TR"/>
        </a:p>
      </dgm:t>
    </dgm:pt>
    <dgm:pt modelId="{637E2210-395D-4D1B-897A-7F4147C2CECB}">
      <dgm:prSet phldrT="[Metin]" custT="1"/>
      <dgm:spPr/>
      <dgm:t>
        <a:bodyPr/>
        <a:lstStyle/>
        <a:p>
          <a:pPr algn="l"/>
          <a:r>
            <a:rPr lang="tr-TR" sz="1600" dirty="0"/>
            <a:t>Eğitici basamakları başlatır,</a:t>
          </a:r>
        </a:p>
        <a:p>
          <a:pPr algn="l"/>
          <a:r>
            <a:rPr lang="tr-TR" sz="1600" dirty="0"/>
            <a:t>Grup yöneticisi basamaklara ilişkin grup içi tartışmalardan çıkan görüşleri cevap bölümüne yazar</a:t>
          </a:r>
        </a:p>
      </dgm:t>
    </dgm:pt>
    <dgm:pt modelId="{77AE00F4-4C9D-4E37-ADAD-DB257D62FCFA}" type="parTrans" cxnId="{55575769-00B8-42A5-BEAF-ECF505760FE3}">
      <dgm:prSet/>
      <dgm:spPr/>
      <dgm:t>
        <a:bodyPr/>
        <a:lstStyle/>
        <a:p>
          <a:endParaRPr lang="tr-TR"/>
        </a:p>
      </dgm:t>
    </dgm:pt>
    <dgm:pt modelId="{EB5315E6-A047-4E5D-ABE7-CA3F6D0F48FB}" type="sibTrans" cxnId="{55575769-00B8-42A5-BEAF-ECF505760FE3}">
      <dgm:prSet/>
      <dgm:spPr/>
      <dgm:t>
        <a:bodyPr/>
        <a:lstStyle/>
        <a:p>
          <a:endParaRPr lang="tr-TR"/>
        </a:p>
      </dgm:t>
    </dgm:pt>
    <dgm:pt modelId="{6089B391-BEFB-46A7-8593-645C462105D6}">
      <dgm:prSet custT="1"/>
      <dgm:spPr/>
      <dgm:t>
        <a:bodyPr/>
        <a:lstStyle/>
        <a:p>
          <a:pPr algn="l"/>
          <a:r>
            <a:rPr lang="tr-TR" sz="1600" dirty="0"/>
            <a:t>Eğitici belirli aralıklarla grupları online olarak ziyaret eder ve yardıma ihtiyaçları olup olmadığını sorar  </a:t>
          </a:r>
        </a:p>
      </dgm:t>
    </dgm:pt>
    <dgm:pt modelId="{B431C76F-93FB-41F5-BCFF-875390B77D4A}" type="parTrans" cxnId="{57E5BDE1-C88C-4C36-A2D5-1F176197EACB}">
      <dgm:prSet/>
      <dgm:spPr/>
      <dgm:t>
        <a:bodyPr/>
        <a:lstStyle/>
        <a:p>
          <a:endParaRPr lang="tr-TR"/>
        </a:p>
      </dgm:t>
    </dgm:pt>
    <dgm:pt modelId="{B09965CC-FEFF-4A63-BCF7-FB2867F6DE4F}" type="sibTrans" cxnId="{57E5BDE1-C88C-4C36-A2D5-1F176197EACB}">
      <dgm:prSet/>
      <dgm:spPr/>
      <dgm:t>
        <a:bodyPr/>
        <a:lstStyle/>
        <a:p>
          <a:endParaRPr lang="tr-TR"/>
        </a:p>
      </dgm:t>
    </dgm:pt>
    <dgm:pt modelId="{31B81073-BF89-4AD1-8FED-EAF1CFCE0DEF}" type="pres">
      <dgm:prSet presAssocID="{82250651-002B-4C82-A5E4-B32AA216F29A}" presName="CompostProcess" presStyleCnt="0">
        <dgm:presLayoutVars>
          <dgm:dir/>
          <dgm:resizeHandles val="exact"/>
        </dgm:presLayoutVars>
      </dgm:prSet>
      <dgm:spPr/>
    </dgm:pt>
    <dgm:pt modelId="{B11B2E17-E860-441A-88C3-E555B3EBA2F7}" type="pres">
      <dgm:prSet presAssocID="{82250651-002B-4C82-A5E4-B32AA216F29A}" presName="arrow" presStyleLbl="bgShp" presStyleIdx="0" presStyleCnt="1"/>
      <dgm:spPr/>
    </dgm:pt>
    <dgm:pt modelId="{41C574E8-7A58-460A-91FE-40C1DD3645E7}" type="pres">
      <dgm:prSet presAssocID="{82250651-002B-4C82-A5E4-B32AA216F29A}" presName="linearProcess" presStyleCnt="0"/>
      <dgm:spPr/>
    </dgm:pt>
    <dgm:pt modelId="{BE36333E-B230-443B-BA63-A24C27379CE7}" type="pres">
      <dgm:prSet presAssocID="{61839909-52D3-4AD3-8A59-7999FE6593AE}" presName="textNode" presStyleLbl="node1" presStyleIdx="0" presStyleCnt="4">
        <dgm:presLayoutVars>
          <dgm:bulletEnabled val="1"/>
        </dgm:presLayoutVars>
      </dgm:prSet>
      <dgm:spPr/>
    </dgm:pt>
    <dgm:pt modelId="{11A532F0-DA26-46BB-8829-EA22CE3FBDDF}" type="pres">
      <dgm:prSet presAssocID="{3CCC3B30-176E-4E5A-B0BD-7D7F653F6709}" presName="sibTrans" presStyleCnt="0"/>
      <dgm:spPr/>
    </dgm:pt>
    <dgm:pt modelId="{B16EF393-F2E8-441F-9C65-2E602F61F36D}" type="pres">
      <dgm:prSet presAssocID="{FBAF74B5-EA0D-4985-ACC6-25C185D85BF1}" presName="textNode" presStyleLbl="node1" presStyleIdx="1" presStyleCnt="4" custScaleX="93861">
        <dgm:presLayoutVars>
          <dgm:bulletEnabled val="1"/>
        </dgm:presLayoutVars>
      </dgm:prSet>
      <dgm:spPr/>
    </dgm:pt>
    <dgm:pt modelId="{F2F6719C-6216-428E-9FC6-F376FB78C767}" type="pres">
      <dgm:prSet presAssocID="{115D2EC9-A1FD-4F6D-BE65-159437AEB1E2}" presName="sibTrans" presStyleCnt="0"/>
      <dgm:spPr/>
    </dgm:pt>
    <dgm:pt modelId="{9880DC2D-AF3B-49CE-81B9-D07B81A788D4}" type="pres">
      <dgm:prSet presAssocID="{637E2210-395D-4D1B-897A-7F4147C2CECB}" presName="textNode" presStyleLbl="node1" presStyleIdx="2" presStyleCnt="4" custScaleX="120585" custScaleY="96657">
        <dgm:presLayoutVars>
          <dgm:bulletEnabled val="1"/>
        </dgm:presLayoutVars>
      </dgm:prSet>
      <dgm:spPr/>
    </dgm:pt>
    <dgm:pt modelId="{2F839A70-76ED-429E-B9D3-9FB683635DAB}" type="pres">
      <dgm:prSet presAssocID="{EB5315E6-A047-4E5D-ABE7-CA3F6D0F48FB}" presName="sibTrans" presStyleCnt="0"/>
      <dgm:spPr/>
    </dgm:pt>
    <dgm:pt modelId="{71C0338E-973F-4850-A1CB-8265013C80EB}" type="pres">
      <dgm:prSet presAssocID="{6089B391-BEFB-46A7-8593-645C462105D6}" presName="textNode" presStyleLbl="node1" presStyleIdx="3" presStyleCnt="4">
        <dgm:presLayoutVars>
          <dgm:bulletEnabled val="1"/>
        </dgm:presLayoutVars>
      </dgm:prSet>
      <dgm:spPr/>
    </dgm:pt>
  </dgm:ptLst>
  <dgm:cxnLst>
    <dgm:cxn modelId="{8513300F-7696-4971-9628-A6DD219C1EA2}" srcId="{82250651-002B-4C82-A5E4-B32AA216F29A}" destId="{61839909-52D3-4AD3-8A59-7999FE6593AE}" srcOrd="0" destOrd="0" parTransId="{1976B66F-E5D1-43C8-84EA-9AEDCF4E2BED}" sibTransId="{3CCC3B30-176E-4E5A-B0BD-7D7F653F6709}"/>
    <dgm:cxn modelId="{13A0C629-1B74-4DC1-9B9A-C071F70A5E8E}" type="presOf" srcId="{61839909-52D3-4AD3-8A59-7999FE6593AE}" destId="{BE36333E-B230-443B-BA63-A24C27379CE7}" srcOrd="0" destOrd="0" presId="urn:microsoft.com/office/officeart/2005/8/layout/hProcess9"/>
    <dgm:cxn modelId="{1383E742-95EF-410D-A703-2E502773FC09}" type="presOf" srcId="{637E2210-395D-4D1B-897A-7F4147C2CECB}" destId="{9880DC2D-AF3B-49CE-81B9-D07B81A788D4}" srcOrd="0" destOrd="0" presId="urn:microsoft.com/office/officeart/2005/8/layout/hProcess9"/>
    <dgm:cxn modelId="{07807144-80E7-4ED4-99A3-5B7F15E3F365}" type="presOf" srcId="{6089B391-BEFB-46A7-8593-645C462105D6}" destId="{71C0338E-973F-4850-A1CB-8265013C80EB}" srcOrd="0" destOrd="0" presId="urn:microsoft.com/office/officeart/2005/8/layout/hProcess9"/>
    <dgm:cxn modelId="{55575769-00B8-42A5-BEAF-ECF505760FE3}" srcId="{82250651-002B-4C82-A5E4-B32AA216F29A}" destId="{637E2210-395D-4D1B-897A-7F4147C2CECB}" srcOrd="2" destOrd="0" parTransId="{77AE00F4-4C9D-4E37-ADAD-DB257D62FCFA}" sibTransId="{EB5315E6-A047-4E5D-ABE7-CA3F6D0F48FB}"/>
    <dgm:cxn modelId="{88E7437D-28F6-4E48-B437-397ABA97B9C7}" srcId="{82250651-002B-4C82-A5E4-B32AA216F29A}" destId="{FBAF74B5-EA0D-4985-ACC6-25C185D85BF1}" srcOrd="1" destOrd="0" parTransId="{A669DA8B-CED0-4CCE-B2EE-E3AD51B1FAAD}" sibTransId="{115D2EC9-A1FD-4F6D-BE65-159437AEB1E2}"/>
    <dgm:cxn modelId="{A38261C8-D711-45E6-872B-7F81821A0A29}" type="presOf" srcId="{FBAF74B5-EA0D-4985-ACC6-25C185D85BF1}" destId="{B16EF393-F2E8-441F-9C65-2E602F61F36D}" srcOrd="0" destOrd="0" presId="urn:microsoft.com/office/officeart/2005/8/layout/hProcess9"/>
    <dgm:cxn modelId="{FA12ADC8-0499-4DE6-9394-E6A94A1C2695}" type="presOf" srcId="{82250651-002B-4C82-A5E4-B32AA216F29A}" destId="{31B81073-BF89-4AD1-8FED-EAF1CFCE0DEF}" srcOrd="0" destOrd="0" presId="urn:microsoft.com/office/officeart/2005/8/layout/hProcess9"/>
    <dgm:cxn modelId="{57E5BDE1-C88C-4C36-A2D5-1F176197EACB}" srcId="{82250651-002B-4C82-A5E4-B32AA216F29A}" destId="{6089B391-BEFB-46A7-8593-645C462105D6}" srcOrd="3" destOrd="0" parTransId="{B431C76F-93FB-41F5-BCFF-875390B77D4A}" sibTransId="{B09965CC-FEFF-4A63-BCF7-FB2867F6DE4F}"/>
    <dgm:cxn modelId="{FB9E2530-C455-4925-A587-53170F231D63}" type="presParOf" srcId="{31B81073-BF89-4AD1-8FED-EAF1CFCE0DEF}" destId="{B11B2E17-E860-441A-88C3-E555B3EBA2F7}" srcOrd="0" destOrd="0" presId="urn:microsoft.com/office/officeart/2005/8/layout/hProcess9"/>
    <dgm:cxn modelId="{671EB324-BBD2-4F67-9596-180BE99D6443}" type="presParOf" srcId="{31B81073-BF89-4AD1-8FED-EAF1CFCE0DEF}" destId="{41C574E8-7A58-460A-91FE-40C1DD3645E7}" srcOrd="1" destOrd="0" presId="urn:microsoft.com/office/officeart/2005/8/layout/hProcess9"/>
    <dgm:cxn modelId="{E14AB25C-525E-47C9-A0B9-111C23D19161}" type="presParOf" srcId="{41C574E8-7A58-460A-91FE-40C1DD3645E7}" destId="{BE36333E-B230-443B-BA63-A24C27379CE7}" srcOrd="0" destOrd="0" presId="urn:microsoft.com/office/officeart/2005/8/layout/hProcess9"/>
    <dgm:cxn modelId="{7AFFAB89-7BB3-4B5D-9B4B-95F02AE7C647}" type="presParOf" srcId="{41C574E8-7A58-460A-91FE-40C1DD3645E7}" destId="{11A532F0-DA26-46BB-8829-EA22CE3FBDDF}" srcOrd="1" destOrd="0" presId="urn:microsoft.com/office/officeart/2005/8/layout/hProcess9"/>
    <dgm:cxn modelId="{A6047FF1-4BB6-4617-AE58-8A07112EC038}" type="presParOf" srcId="{41C574E8-7A58-460A-91FE-40C1DD3645E7}" destId="{B16EF393-F2E8-441F-9C65-2E602F61F36D}" srcOrd="2" destOrd="0" presId="urn:microsoft.com/office/officeart/2005/8/layout/hProcess9"/>
    <dgm:cxn modelId="{52FEFC70-9ECE-46D0-B98A-CDC497034F45}" type="presParOf" srcId="{41C574E8-7A58-460A-91FE-40C1DD3645E7}" destId="{F2F6719C-6216-428E-9FC6-F376FB78C767}" srcOrd="3" destOrd="0" presId="urn:microsoft.com/office/officeart/2005/8/layout/hProcess9"/>
    <dgm:cxn modelId="{EABDC045-46D6-4D00-880B-B91145AAF011}" type="presParOf" srcId="{41C574E8-7A58-460A-91FE-40C1DD3645E7}" destId="{9880DC2D-AF3B-49CE-81B9-D07B81A788D4}" srcOrd="4" destOrd="0" presId="urn:microsoft.com/office/officeart/2005/8/layout/hProcess9"/>
    <dgm:cxn modelId="{823BC7E5-24DA-40C9-8F17-460EF8100AED}" type="presParOf" srcId="{41C574E8-7A58-460A-91FE-40C1DD3645E7}" destId="{2F839A70-76ED-429E-B9D3-9FB683635DAB}" srcOrd="5" destOrd="0" presId="urn:microsoft.com/office/officeart/2005/8/layout/hProcess9"/>
    <dgm:cxn modelId="{1922FB54-D130-4BD8-AF98-59E0B6D10318}" type="presParOf" srcId="{41C574E8-7A58-460A-91FE-40C1DD3645E7}" destId="{71C0338E-973F-4850-A1CB-8265013C80E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250651-002B-4C82-A5E4-B32AA216F29A}" type="doc">
      <dgm:prSet loTypeId="urn:microsoft.com/office/officeart/2005/8/layout/hProcess9" loCatId="process" qsTypeId="urn:microsoft.com/office/officeart/2005/8/quickstyle/simple1" qsCatId="simple" csTypeId="urn:microsoft.com/office/officeart/2005/8/colors/accent1_2" csCatId="accent1" phldr="1"/>
      <dgm:spPr/>
    </dgm:pt>
    <dgm:pt modelId="{61839909-52D3-4AD3-8A59-7999FE6593AE}">
      <dgm:prSet phldrT="[Metin]" custT="1"/>
      <dgm:spPr/>
      <dgm:t>
        <a:bodyPr/>
        <a:lstStyle/>
        <a:p>
          <a:pPr algn="l"/>
          <a:r>
            <a:rPr lang="tr-TR" sz="1600" dirty="0"/>
            <a:t>Eğitici basamaklara geçişi başlatmada yetkilidir. Diğer basamağa geçmeden önce grupların cevaplarını inceler ve değerlendirir.</a:t>
          </a:r>
        </a:p>
      </dgm:t>
    </dgm:pt>
    <dgm:pt modelId="{1976B66F-E5D1-43C8-84EA-9AEDCF4E2BED}" type="parTrans" cxnId="{8513300F-7696-4971-9628-A6DD219C1EA2}">
      <dgm:prSet/>
      <dgm:spPr/>
      <dgm:t>
        <a:bodyPr/>
        <a:lstStyle/>
        <a:p>
          <a:endParaRPr lang="tr-TR"/>
        </a:p>
      </dgm:t>
    </dgm:pt>
    <dgm:pt modelId="{3CCC3B30-176E-4E5A-B0BD-7D7F653F6709}" type="sibTrans" cxnId="{8513300F-7696-4971-9628-A6DD219C1EA2}">
      <dgm:prSet/>
      <dgm:spPr/>
      <dgm:t>
        <a:bodyPr/>
        <a:lstStyle/>
        <a:p>
          <a:endParaRPr lang="tr-TR"/>
        </a:p>
      </dgm:t>
    </dgm:pt>
    <dgm:pt modelId="{FBAF74B5-EA0D-4985-ACC6-25C185D85BF1}">
      <dgm:prSet phldrT="[Metin]" custT="1"/>
      <dgm:spPr/>
      <dgm:t>
        <a:bodyPr/>
        <a:lstStyle/>
        <a:p>
          <a:pPr algn="l"/>
          <a:r>
            <a:rPr lang="tr-TR" sz="1600" dirty="0"/>
            <a:t>Süre öğrenci ekranlarında görünmekle birlikte belirli aralıklarla grup odalarına yapılacak online ziyaretlerde sürenin önemi vurgulanmalıdır.</a:t>
          </a:r>
        </a:p>
      </dgm:t>
    </dgm:pt>
    <dgm:pt modelId="{A669DA8B-CED0-4CCE-B2EE-E3AD51B1FAAD}" type="parTrans" cxnId="{88E7437D-28F6-4E48-B437-397ABA97B9C7}">
      <dgm:prSet/>
      <dgm:spPr/>
      <dgm:t>
        <a:bodyPr/>
        <a:lstStyle/>
        <a:p>
          <a:endParaRPr lang="tr-TR"/>
        </a:p>
      </dgm:t>
    </dgm:pt>
    <dgm:pt modelId="{115D2EC9-A1FD-4F6D-BE65-159437AEB1E2}" type="sibTrans" cxnId="{88E7437D-28F6-4E48-B437-397ABA97B9C7}">
      <dgm:prSet/>
      <dgm:spPr/>
      <dgm:t>
        <a:bodyPr/>
        <a:lstStyle/>
        <a:p>
          <a:endParaRPr lang="tr-TR"/>
        </a:p>
      </dgm:t>
    </dgm:pt>
    <dgm:pt modelId="{637E2210-395D-4D1B-897A-7F4147C2CECB}">
      <dgm:prSet phldrT="[Metin]" custT="1"/>
      <dgm:spPr/>
      <dgm:t>
        <a:bodyPr/>
        <a:lstStyle/>
        <a:p>
          <a:pPr algn="l"/>
          <a:r>
            <a:rPr lang="tr-TR" sz="1600" dirty="0"/>
            <a:t>Tüm OTÖ basamakları bittiğinde eğitici senaryoyu birkaç dakika ile özetler ve öğrencilerin (varsa) soruları cevaplandırılır. (önerilen süre 10 </a:t>
          </a:r>
          <a:r>
            <a:rPr lang="tr-TR" sz="1600" dirty="0" err="1"/>
            <a:t>dk</a:t>
          </a:r>
          <a:r>
            <a:rPr lang="tr-TR" sz="1600" dirty="0"/>
            <a:t>)</a:t>
          </a:r>
        </a:p>
      </dgm:t>
    </dgm:pt>
    <dgm:pt modelId="{77AE00F4-4C9D-4E37-ADAD-DB257D62FCFA}" type="parTrans" cxnId="{55575769-00B8-42A5-BEAF-ECF505760FE3}">
      <dgm:prSet/>
      <dgm:spPr/>
      <dgm:t>
        <a:bodyPr/>
        <a:lstStyle/>
        <a:p>
          <a:endParaRPr lang="tr-TR"/>
        </a:p>
      </dgm:t>
    </dgm:pt>
    <dgm:pt modelId="{EB5315E6-A047-4E5D-ABE7-CA3F6D0F48FB}" type="sibTrans" cxnId="{55575769-00B8-42A5-BEAF-ECF505760FE3}">
      <dgm:prSet/>
      <dgm:spPr/>
      <dgm:t>
        <a:bodyPr/>
        <a:lstStyle/>
        <a:p>
          <a:endParaRPr lang="tr-TR"/>
        </a:p>
      </dgm:t>
    </dgm:pt>
    <dgm:pt modelId="{6089B391-BEFB-46A7-8593-645C462105D6}">
      <dgm:prSet custT="1"/>
      <dgm:spPr/>
      <dgm:t>
        <a:bodyPr/>
        <a:lstStyle/>
        <a:p>
          <a:pPr algn="l"/>
          <a:r>
            <a:rPr lang="tr-TR" sz="1600" dirty="0"/>
            <a:t>Değerlendirme bölümüne geçilir. Her öğrenci güvenli bir şekilde değerlendirmesini yapar, değerlendirmeler komisyon tarafından görülebilir. Eğitici de grubu değerlendirebilir.</a:t>
          </a:r>
        </a:p>
      </dgm:t>
    </dgm:pt>
    <dgm:pt modelId="{B431C76F-93FB-41F5-BCFF-875390B77D4A}" type="parTrans" cxnId="{57E5BDE1-C88C-4C36-A2D5-1F176197EACB}">
      <dgm:prSet/>
      <dgm:spPr/>
      <dgm:t>
        <a:bodyPr/>
        <a:lstStyle/>
        <a:p>
          <a:endParaRPr lang="tr-TR"/>
        </a:p>
      </dgm:t>
    </dgm:pt>
    <dgm:pt modelId="{B09965CC-FEFF-4A63-BCF7-FB2867F6DE4F}" type="sibTrans" cxnId="{57E5BDE1-C88C-4C36-A2D5-1F176197EACB}">
      <dgm:prSet/>
      <dgm:spPr/>
      <dgm:t>
        <a:bodyPr/>
        <a:lstStyle/>
        <a:p>
          <a:endParaRPr lang="tr-TR"/>
        </a:p>
      </dgm:t>
    </dgm:pt>
    <dgm:pt modelId="{31B81073-BF89-4AD1-8FED-EAF1CFCE0DEF}" type="pres">
      <dgm:prSet presAssocID="{82250651-002B-4C82-A5E4-B32AA216F29A}" presName="CompostProcess" presStyleCnt="0">
        <dgm:presLayoutVars>
          <dgm:dir/>
          <dgm:resizeHandles val="exact"/>
        </dgm:presLayoutVars>
      </dgm:prSet>
      <dgm:spPr/>
    </dgm:pt>
    <dgm:pt modelId="{B11B2E17-E860-441A-88C3-E555B3EBA2F7}" type="pres">
      <dgm:prSet presAssocID="{82250651-002B-4C82-A5E4-B32AA216F29A}" presName="arrow" presStyleLbl="bgShp" presStyleIdx="0" presStyleCnt="1" custLinFactNeighborX="346"/>
      <dgm:spPr/>
    </dgm:pt>
    <dgm:pt modelId="{41C574E8-7A58-460A-91FE-40C1DD3645E7}" type="pres">
      <dgm:prSet presAssocID="{82250651-002B-4C82-A5E4-B32AA216F29A}" presName="linearProcess" presStyleCnt="0"/>
      <dgm:spPr/>
    </dgm:pt>
    <dgm:pt modelId="{BE36333E-B230-443B-BA63-A24C27379CE7}" type="pres">
      <dgm:prSet presAssocID="{61839909-52D3-4AD3-8A59-7999FE6593AE}" presName="textNode" presStyleLbl="node1" presStyleIdx="0" presStyleCnt="4" custScaleX="135182" custScaleY="113636">
        <dgm:presLayoutVars>
          <dgm:bulletEnabled val="1"/>
        </dgm:presLayoutVars>
      </dgm:prSet>
      <dgm:spPr/>
    </dgm:pt>
    <dgm:pt modelId="{11A532F0-DA26-46BB-8829-EA22CE3FBDDF}" type="pres">
      <dgm:prSet presAssocID="{3CCC3B30-176E-4E5A-B0BD-7D7F653F6709}" presName="sibTrans" presStyleCnt="0"/>
      <dgm:spPr/>
    </dgm:pt>
    <dgm:pt modelId="{B16EF393-F2E8-441F-9C65-2E602F61F36D}" type="pres">
      <dgm:prSet presAssocID="{FBAF74B5-EA0D-4985-ACC6-25C185D85BF1}" presName="textNode" presStyleLbl="node1" presStyleIdx="1" presStyleCnt="4" custScaleX="137269" custScaleY="110796" custLinFactNeighborX="-40544">
        <dgm:presLayoutVars>
          <dgm:bulletEnabled val="1"/>
        </dgm:presLayoutVars>
      </dgm:prSet>
      <dgm:spPr/>
    </dgm:pt>
    <dgm:pt modelId="{F2F6719C-6216-428E-9FC6-F376FB78C767}" type="pres">
      <dgm:prSet presAssocID="{115D2EC9-A1FD-4F6D-BE65-159437AEB1E2}" presName="sibTrans" presStyleCnt="0"/>
      <dgm:spPr/>
    </dgm:pt>
    <dgm:pt modelId="{9880DC2D-AF3B-49CE-81B9-D07B81A788D4}" type="pres">
      <dgm:prSet presAssocID="{637E2210-395D-4D1B-897A-7F4147C2CECB}" presName="textNode" presStyleLbl="node1" presStyleIdx="2" presStyleCnt="4" custScaleX="147251" custScaleY="115102" custLinFactNeighborX="-46740" custLinFactNeighborY="1513">
        <dgm:presLayoutVars>
          <dgm:bulletEnabled val="1"/>
        </dgm:presLayoutVars>
      </dgm:prSet>
      <dgm:spPr/>
    </dgm:pt>
    <dgm:pt modelId="{2F839A70-76ED-429E-B9D3-9FB683635DAB}" type="pres">
      <dgm:prSet presAssocID="{EB5315E6-A047-4E5D-ABE7-CA3F6D0F48FB}" presName="sibTrans" presStyleCnt="0"/>
      <dgm:spPr/>
    </dgm:pt>
    <dgm:pt modelId="{71C0338E-973F-4850-A1CB-8265013C80EB}" type="pres">
      <dgm:prSet presAssocID="{6089B391-BEFB-46A7-8593-645C462105D6}" presName="textNode" presStyleLbl="node1" presStyleIdx="3" presStyleCnt="4" custScaleX="167508" custScaleY="140029" custLinFactNeighborX="-71228" custLinFactNeighborY="-709">
        <dgm:presLayoutVars>
          <dgm:bulletEnabled val="1"/>
        </dgm:presLayoutVars>
      </dgm:prSet>
      <dgm:spPr/>
    </dgm:pt>
  </dgm:ptLst>
  <dgm:cxnLst>
    <dgm:cxn modelId="{8513300F-7696-4971-9628-A6DD219C1EA2}" srcId="{82250651-002B-4C82-A5E4-B32AA216F29A}" destId="{61839909-52D3-4AD3-8A59-7999FE6593AE}" srcOrd="0" destOrd="0" parTransId="{1976B66F-E5D1-43C8-84EA-9AEDCF4E2BED}" sibTransId="{3CCC3B30-176E-4E5A-B0BD-7D7F653F6709}"/>
    <dgm:cxn modelId="{13A0C629-1B74-4DC1-9B9A-C071F70A5E8E}" type="presOf" srcId="{61839909-52D3-4AD3-8A59-7999FE6593AE}" destId="{BE36333E-B230-443B-BA63-A24C27379CE7}" srcOrd="0" destOrd="0" presId="urn:microsoft.com/office/officeart/2005/8/layout/hProcess9"/>
    <dgm:cxn modelId="{1383E742-95EF-410D-A703-2E502773FC09}" type="presOf" srcId="{637E2210-395D-4D1B-897A-7F4147C2CECB}" destId="{9880DC2D-AF3B-49CE-81B9-D07B81A788D4}" srcOrd="0" destOrd="0" presId="urn:microsoft.com/office/officeart/2005/8/layout/hProcess9"/>
    <dgm:cxn modelId="{07807144-80E7-4ED4-99A3-5B7F15E3F365}" type="presOf" srcId="{6089B391-BEFB-46A7-8593-645C462105D6}" destId="{71C0338E-973F-4850-A1CB-8265013C80EB}" srcOrd="0" destOrd="0" presId="urn:microsoft.com/office/officeart/2005/8/layout/hProcess9"/>
    <dgm:cxn modelId="{55575769-00B8-42A5-BEAF-ECF505760FE3}" srcId="{82250651-002B-4C82-A5E4-B32AA216F29A}" destId="{637E2210-395D-4D1B-897A-7F4147C2CECB}" srcOrd="2" destOrd="0" parTransId="{77AE00F4-4C9D-4E37-ADAD-DB257D62FCFA}" sibTransId="{EB5315E6-A047-4E5D-ABE7-CA3F6D0F48FB}"/>
    <dgm:cxn modelId="{88E7437D-28F6-4E48-B437-397ABA97B9C7}" srcId="{82250651-002B-4C82-A5E4-B32AA216F29A}" destId="{FBAF74B5-EA0D-4985-ACC6-25C185D85BF1}" srcOrd="1" destOrd="0" parTransId="{A669DA8B-CED0-4CCE-B2EE-E3AD51B1FAAD}" sibTransId="{115D2EC9-A1FD-4F6D-BE65-159437AEB1E2}"/>
    <dgm:cxn modelId="{A38261C8-D711-45E6-872B-7F81821A0A29}" type="presOf" srcId="{FBAF74B5-EA0D-4985-ACC6-25C185D85BF1}" destId="{B16EF393-F2E8-441F-9C65-2E602F61F36D}" srcOrd="0" destOrd="0" presId="urn:microsoft.com/office/officeart/2005/8/layout/hProcess9"/>
    <dgm:cxn modelId="{FA12ADC8-0499-4DE6-9394-E6A94A1C2695}" type="presOf" srcId="{82250651-002B-4C82-A5E4-B32AA216F29A}" destId="{31B81073-BF89-4AD1-8FED-EAF1CFCE0DEF}" srcOrd="0" destOrd="0" presId="urn:microsoft.com/office/officeart/2005/8/layout/hProcess9"/>
    <dgm:cxn modelId="{57E5BDE1-C88C-4C36-A2D5-1F176197EACB}" srcId="{82250651-002B-4C82-A5E4-B32AA216F29A}" destId="{6089B391-BEFB-46A7-8593-645C462105D6}" srcOrd="3" destOrd="0" parTransId="{B431C76F-93FB-41F5-BCFF-875390B77D4A}" sibTransId="{B09965CC-FEFF-4A63-BCF7-FB2867F6DE4F}"/>
    <dgm:cxn modelId="{FB9E2530-C455-4925-A587-53170F231D63}" type="presParOf" srcId="{31B81073-BF89-4AD1-8FED-EAF1CFCE0DEF}" destId="{B11B2E17-E860-441A-88C3-E555B3EBA2F7}" srcOrd="0" destOrd="0" presId="urn:microsoft.com/office/officeart/2005/8/layout/hProcess9"/>
    <dgm:cxn modelId="{671EB324-BBD2-4F67-9596-180BE99D6443}" type="presParOf" srcId="{31B81073-BF89-4AD1-8FED-EAF1CFCE0DEF}" destId="{41C574E8-7A58-460A-91FE-40C1DD3645E7}" srcOrd="1" destOrd="0" presId="urn:microsoft.com/office/officeart/2005/8/layout/hProcess9"/>
    <dgm:cxn modelId="{E14AB25C-525E-47C9-A0B9-111C23D19161}" type="presParOf" srcId="{41C574E8-7A58-460A-91FE-40C1DD3645E7}" destId="{BE36333E-B230-443B-BA63-A24C27379CE7}" srcOrd="0" destOrd="0" presId="urn:microsoft.com/office/officeart/2005/8/layout/hProcess9"/>
    <dgm:cxn modelId="{7AFFAB89-7BB3-4B5D-9B4B-95F02AE7C647}" type="presParOf" srcId="{41C574E8-7A58-460A-91FE-40C1DD3645E7}" destId="{11A532F0-DA26-46BB-8829-EA22CE3FBDDF}" srcOrd="1" destOrd="0" presId="urn:microsoft.com/office/officeart/2005/8/layout/hProcess9"/>
    <dgm:cxn modelId="{A6047FF1-4BB6-4617-AE58-8A07112EC038}" type="presParOf" srcId="{41C574E8-7A58-460A-91FE-40C1DD3645E7}" destId="{B16EF393-F2E8-441F-9C65-2E602F61F36D}" srcOrd="2" destOrd="0" presId="urn:microsoft.com/office/officeart/2005/8/layout/hProcess9"/>
    <dgm:cxn modelId="{52FEFC70-9ECE-46D0-B98A-CDC497034F45}" type="presParOf" srcId="{41C574E8-7A58-460A-91FE-40C1DD3645E7}" destId="{F2F6719C-6216-428E-9FC6-F376FB78C767}" srcOrd="3" destOrd="0" presId="urn:microsoft.com/office/officeart/2005/8/layout/hProcess9"/>
    <dgm:cxn modelId="{EABDC045-46D6-4D00-880B-B91145AAF011}" type="presParOf" srcId="{41C574E8-7A58-460A-91FE-40C1DD3645E7}" destId="{9880DC2D-AF3B-49CE-81B9-D07B81A788D4}" srcOrd="4" destOrd="0" presId="urn:microsoft.com/office/officeart/2005/8/layout/hProcess9"/>
    <dgm:cxn modelId="{823BC7E5-24DA-40C9-8F17-460EF8100AED}" type="presParOf" srcId="{41C574E8-7A58-460A-91FE-40C1DD3645E7}" destId="{2F839A70-76ED-429E-B9D3-9FB683635DAB}" srcOrd="5" destOrd="0" presId="urn:microsoft.com/office/officeart/2005/8/layout/hProcess9"/>
    <dgm:cxn modelId="{1922FB54-D130-4BD8-AF98-59E0B6D10318}" type="presParOf" srcId="{41C574E8-7A58-460A-91FE-40C1DD3645E7}" destId="{71C0338E-973F-4850-A1CB-8265013C80E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9D8DE-C776-4B3C-85C0-79ACFBE53E76}">
      <dsp:nvSpPr>
        <dsp:cNvPr id="0" name=""/>
        <dsp:cNvSpPr/>
      </dsp:nvSpPr>
      <dsp:spPr>
        <a:xfrm>
          <a:off x="677794" y="0"/>
          <a:ext cx="9971184" cy="481514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1816B-8977-4BD4-A970-100ECB67A359}">
      <dsp:nvSpPr>
        <dsp:cNvPr id="0" name=""/>
        <dsp:cNvSpPr/>
      </dsp:nvSpPr>
      <dsp:spPr>
        <a:xfrm>
          <a:off x="9469" y="1444542"/>
          <a:ext cx="4000206" cy="192605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i="1" kern="1200" dirty="0"/>
            <a:t>Staj Bloğu Komisyonu tarafından 3 kişilik ‘OTÖ Komisyonu’nun belirlenmesi</a:t>
          </a:r>
          <a:endParaRPr lang="tr-TR" sz="2200" kern="1200" dirty="0"/>
        </a:p>
      </dsp:txBody>
      <dsp:txXfrm>
        <a:off x="103491" y="1538564"/>
        <a:ext cx="3812162" cy="1738013"/>
      </dsp:txXfrm>
    </dsp:sp>
    <dsp:sp modelId="{9AEEB869-12A6-4125-97D7-580A3E20FD6E}">
      <dsp:nvSpPr>
        <dsp:cNvPr id="0" name=""/>
        <dsp:cNvSpPr/>
      </dsp:nvSpPr>
      <dsp:spPr>
        <a:xfrm>
          <a:off x="4180941" y="1444542"/>
          <a:ext cx="3688263" cy="1926057"/>
        </a:xfrm>
        <a:prstGeom prst="roundRect">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dirty="0"/>
            <a:t>Eğitim-Öğretim yılı başında, </a:t>
          </a:r>
          <a:r>
            <a:rPr lang="tr-TR" sz="2200" i="1" kern="1200" dirty="0"/>
            <a:t>blokta yer alan anabilim dallarından yıl içerisinde uygulayacakları OTÖ başlıklarını istenir,</a:t>
          </a:r>
          <a:r>
            <a:rPr lang="tr-TR" sz="2200" kern="1200" dirty="0"/>
            <a:t> </a:t>
          </a:r>
        </a:p>
      </dsp:txBody>
      <dsp:txXfrm>
        <a:off x="4274963" y="1538564"/>
        <a:ext cx="3500219" cy="1738013"/>
      </dsp:txXfrm>
    </dsp:sp>
    <dsp:sp modelId="{7F2B987B-1C43-41B3-A327-0FB33A1E555E}">
      <dsp:nvSpPr>
        <dsp:cNvPr id="0" name=""/>
        <dsp:cNvSpPr/>
      </dsp:nvSpPr>
      <dsp:spPr>
        <a:xfrm>
          <a:off x="8040470" y="1444542"/>
          <a:ext cx="3680865" cy="1926057"/>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i="1" kern="1200" dirty="0"/>
            <a:t>Tıp Eğitimi </a:t>
          </a:r>
          <a:r>
            <a:rPr lang="tr-TR" sz="2200" i="1" kern="1200" dirty="0" err="1"/>
            <a:t>AD’nın</a:t>
          </a:r>
          <a:r>
            <a:rPr lang="tr-TR" sz="2200" i="1" kern="1200" dirty="0"/>
            <a:t> önerdiği Online-OTÖ basamakları doğrultusunda senaryolar hazırlanır,</a:t>
          </a:r>
          <a:endParaRPr lang="tr-TR" sz="2200" kern="1200" dirty="0"/>
        </a:p>
      </dsp:txBody>
      <dsp:txXfrm>
        <a:off x="8134492" y="1538564"/>
        <a:ext cx="3492821" cy="1738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2F9FD-D4F3-4728-A5C8-E2A5379298A0}">
      <dsp:nvSpPr>
        <dsp:cNvPr id="0" name=""/>
        <dsp:cNvSpPr/>
      </dsp:nvSpPr>
      <dsp:spPr>
        <a:xfrm>
          <a:off x="877638" y="0"/>
          <a:ext cx="9946570" cy="458435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D0AA0-FBC3-4568-8DBD-9804ED8804AB}">
      <dsp:nvSpPr>
        <dsp:cNvPr id="0" name=""/>
        <dsp:cNvSpPr/>
      </dsp:nvSpPr>
      <dsp:spPr>
        <a:xfrm>
          <a:off x="5547" y="1375307"/>
          <a:ext cx="2934749" cy="18337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i="1" kern="1200" dirty="0"/>
            <a:t>Komisyon şekil ve yapı uyumluluğu bakımından senaryoları değerlendirir</a:t>
          </a:r>
          <a:endParaRPr lang="tr-TR" sz="1800" kern="1200" dirty="0"/>
        </a:p>
      </dsp:txBody>
      <dsp:txXfrm>
        <a:off x="95063" y="1464823"/>
        <a:ext cx="2755717" cy="1654710"/>
      </dsp:txXfrm>
    </dsp:sp>
    <dsp:sp modelId="{90EAE03F-0459-4A9C-AAFE-381DB18810DE}">
      <dsp:nvSpPr>
        <dsp:cNvPr id="0" name=""/>
        <dsp:cNvSpPr/>
      </dsp:nvSpPr>
      <dsp:spPr>
        <a:xfrm>
          <a:off x="3258343" y="1350588"/>
          <a:ext cx="2865607" cy="1833742"/>
        </a:xfrm>
        <a:prstGeom prst="roundRect">
          <a:avLst/>
        </a:prstGeom>
        <a:solidFill>
          <a:schemeClr val="accent3">
            <a:hueOff val="1355300"/>
            <a:satOff val="50000"/>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i="1" kern="1200" dirty="0"/>
            <a:t>Uygun olanların sistem havuzunda yer almasını onaylar,</a:t>
          </a:r>
          <a:endParaRPr lang="tr-TR" sz="1800" kern="1200" dirty="0"/>
        </a:p>
      </dsp:txBody>
      <dsp:txXfrm>
        <a:off x="3347859" y="1440104"/>
        <a:ext cx="2686575" cy="1654710"/>
      </dsp:txXfrm>
    </dsp:sp>
    <dsp:sp modelId="{823EA822-D0DE-402C-902A-04C7BB3799F3}">
      <dsp:nvSpPr>
        <dsp:cNvPr id="0" name=""/>
        <dsp:cNvSpPr/>
      </dsp:nvSpPr>
      <dsp:spPr>
        <a:xfrm>
          <a:off x="6523806" y="753769"/>
          <a:ext cx="4836772" cy="3150975"/>
        </a:xfrm>
        <a:prstGeom prst="roundRect">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i="1" kern="1200" dirty="0"/>
            <a:t>Hazırlanan </a:t>
          </a:r>
          <a:r>
            <a:rPr lang="tr-TR" sz="1800" i="1" kern="1200" dirty="0" err="1"/>
            <a:t>OTÖ’ler</a:t>
          </a:r>
          <a:r>
            <a:rPr lang="tr-TR" sz="1800" i="1" kern="1200" dirty="0"/>
            <a:t>  için;</a:t>
          </a:r>
        </a:p>
        <a:p>
          <a:pPr marL="0" lvl="0" indent="0" algn="l" defTabSz="800100">
            <a:lnSpc>
              <a:spcPct val="90000"/>
            </a:lnSpc>
            <a:spcBef>
              <a:spcPct val="0"/>
            </a:spcBef>
            <a:spcAft>
              <a:spcPct val="35000"/>
            </a:spcAft>
            <a:buNone/>
          </a:pPr>
          <a:r>
            <a:rPr lang="tr-TR" sz="1800" i="1" kern="1200" dirty="0"/>
            <a:t>- öğrenci gruplandırma işlemleri (eğiticilerin vereceği bilgiler doğrultusunda; </a:t>
          </a:r>
        </a:p>
        <a:p>
          <a:pPr marL="0" lvl="0" indent="0" algn="l" defTabSz="800100">
            <a:lnSpc>
              <a:spcPct val="90000"/>
            </a:lnSpc>
            <a:spcBef>
              <a:spcPct val="0"/>
            </a:spcBef>
            <a:spcAft>
              <a:spcPct val="35000"/>
            </a:spcAft>
            <a:buNone/>
          </a:pPr>
          <a:r>
            <a:rPr lang="tr-TR" sz="1800" i="1" kern="1200" dirty="0"/>
            <a:t>önerilen 1 eğitici için 2 grup/en fazla 15 er öğrenci), </a:t>
          </a:r>
        </a:p>
        <a:p>
          <a:pPr marL="0" lvl="0" indent="0" algn="l" defTabSz="800100">
            <a:lnSpc>
              <a:spcPct val="90000"/>
            </a:lnSpc>
            <a:spcBef>
              <a:spcPct val="0"/>
            </a:spcBef>
            <a:spcAft>
              <a:spcPct val="35000"/>
            </a:spcAft>
            <a:buNone/>
          </a:pPr>
          <a:r>
            <a:rPr lang="tr-TR" sz="1800" i="1" kern="1200" dirty="0"/>
            <a:t>- grup temsilcilerinin tayini, </a:t>
          </a:r>
        </a:p>
        <a:p>
          <a:pPr marL="0" lvl="0" indent="0" algn="l" defTabSz="800100">
            <a:lnSpc>
              <a:spcPct val="90000"/>
            </a:lnSpc>
            <a:spcBef>
              <a:spcPct val="0"/>
            </a:spcBef>
            <a:spcAft>
              <a:spcPct val="35000"/>
            </a:spcAft>
            <a:buNone/>
          </a:pPr>
          <a:r>
            <a:rPr lang="tr-TR" sz="1800" i="1" kern="1200" dirty="0"/>
            <a:t>- eğiticilerin ‘yönetici’ olarak atanması, </a:t>
          </a:r>
        </a:p>
        <a:p>
          <a:pPr marL="0" lvl="0" indent="0" algn="l" defTabSz="800100">
            <a:lnSpc>
              <a:spcPct val="90000"/>
            </a:lnSpc>
            <a:spcBef>
              <a:spcPct val="0"/>
            </a:spcBef>
            <a:spcAft>
              <a:spcPct val="35000"/>
            </a:spcAft>
            <a:buNone/>
          </a:pPr>
          <a:r>
            <a:rPr lang="tr-TR" sz="1800" i="1" kern="1200" dirty="0"/>
            <a:t>- </a:t>
          </a:r>
          <a:r>
            <a:rPr lang="tr-TR" sz="1800" i="1" kern="1200" dirty="0" err="1"/>
            <a:t>Zoom</a:t>
          </a:r>
          <a:r>
            <a:rPr lang="tr-TR" sz="1800" i="1" kern="1200" dirty="0"/>
            <a:t> linklerinin ayarlanması</a:t>
          </a:r>
        </a:p>
        <a:p>
          <a:pPr marL="0" lvl="0" indent="0" algn="l" defTabSz="800100">
            <a:lnSpc>
              <a:spcPct val="90000"/>
            </a:lnSpc>
            <a:spcBef>
              <a:spcPct val="0"/>
            </a:spcBef>
            <a:spcAft>
              <a:spcPct val="35000"/>
            </a:spcAft>
            <a:buNone/>
          </a:pPr>
          <a:r>
            <a:rPr lang="tr-TR" sz="1800" i="1" kern="1200" dirty="0"/>
            <a:t> koordinatörlük tarafından yapılacaktır</a:t>
          </a:r>
          <a:endParaRPr lang="tr-TR" sz="1800" kern="1200" dirty="0"/>
        </a:p>
      </dsp:txBody>
      <dsp:txXfrm>
        <a:off x="6677624" y="907587"/>
        <a:ext cx="4529136" cy="2843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B2E17-E860-441A-88C3-E555B3EBA2F7}">
      <dsp:nvSpPr>
        <dsp:cNvPr id="0" name=""/>
        <dsp:cNvSpPr/>
      </dsp:nvSpPr>
      <dsp:spPr>
        <a:xfrm>
          <a:off x="852543" y="0"/>
          <a:ext cx="9662160" cy="32724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6333E-B230-443B-BA63-A24C27379CE7}">
      <dsp:nvSpPr>
        <dsp:cNvPr id="0" name=""/>
        <dsp:cNvSpPr/>
      </dsp:nvSpPr>
      <dsp:spPr>
        <a:xfrm>
          <a:off x="7159" y="981742"/>
          <a:ext cx="2444402" cy="1308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Grup Yöneticisi diğer öğrencileri online çalışma ortamına (oda) kabul eder,</a:t>
          </a:r>
        </a:p>
      </dsp:txBody>
      <dsp:txXfrm>
        <a:off x="71059" y="1045642"/>
        <a:ext cx="2316602" cy="1181190"/>
      </dsp:txXfrm>
    </dsp:sp>
    <dsp:sp modelId="{B16EF393-F2E8-441F-9C65-2E602F61F36D}">
      <dsp:nvSpPr>
        <dsp:cNvPr id="0" name=""/>
        <dsp:cNvSpPr/>
      </dsp:nvSpPr>
      <dsp:spPr>
        <a:xfrm>
          <a:off x="2858962" y="981742"/>
          <a:ext cx="2294340" cy="1308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Eğitici sorumlu olduğu gruplara bağlanıp süreç hakkında bilgi verir</a:t>
          </a:r>
        </a:p>
      </dsp:txBody>
      <dsp:txXfrm>
        <a:off x="2922862" y="1045642"/>
        <a:ext cx="2166540" cy="1181190"/>
      </dsp:txXfrm>
    </dsp:sp>
    <dsp:sp modelId="{9880DC2D-AF3B-49CE-81B9-D07B81A788D4}">
      <dsp:nvSpPr>
        <dsp:cNvPr id="0" name=""/>
        <dsp:cNvSpPr/>
      </dsp:nvSpPr>
      <dsp:spPr>
        <a:xfrm>
          <a:off x="5560703" y="1003622"/>
          <a:ext cx="2947582" cy="12652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Eğitici basamakları başlatır,</a:t>
          </a:r>
        </a:p>
        <a:p>
          <a:pPr marL="0" lvl="0" indent="0" algn="l" defTabSz="711200">
            <a:lnSpc>
              <a:spcPct val="90000"/>
            </a:lnSpc>
            <a:spcBef>
              <a:spcPct val="0"/>
            </a:spcBef>
            <a:spcAft>
              <a:spcPct val="35000"/>
            </a:spcAft>
            <a:buNone/>
          </a:pPr>
          <a:r>
            <a:rPr lang="tr-TR" sz="1600" kern="1200" dirty="0"/>
            <a:t>Grup yöneticisi basamaklara ilişkin grup içi tartışmalardan çıkan görüşleri cevap bölümüne yazar</a:t>
          </a:r>
        </a:p>
      </dsp:txBody>
      <dsp:txXfrm>
        <a:off x="5622466" y="1065385"/>
        <a:ext cx="2824056" cy="1141704"/>
      </dsp:txXfrm>
    </dsp:sp>
    <dsp:sp modelId="{71C0338E-973F-4850-A1CB-8265013C80EB}">
      <dsp:nvSpPr>
        <dsp:cNvPr id="0" name=""/>
        <dsp:cNvSpPr/>
      </dsp:nvSpPr>
      <dsp:spPr>
        <a:xfrm>
          <a:off x="8915686" y="981742"/>
          <a:ext cx="2444402" cy="1308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Eğitici belirli aralıklarla grupları online olarak ziyaret eder ve yardıma ihtiyaçları olup olmadığını sorar  </a:t>
          </a:r>
        </a:p>
      </dsp:txBody>
      <dsp:txXfrm>
        <a:off x="8979586" y="1045642"/>
        <a:ext cx="2316602" cy="1181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B2E17-E860-441A-88C3-E555B3EBA2F7}">
      <dsp:nvSpPr>
        <dsp:cNvPr id="0" name=""/>
        <dsp:cNvSpPr/>
      </dsp:nvSpPr>
      <dsp:spPr>
        <a:xfrm>
          <a:off x="927463" y="0"/>
          <a:ext cx="10114622" cy="40833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6333E-B230-443B-BA63-A24C27379CE7}">
      <dsp:nvSpPr>
        <dsp:cNvPr id="0" name=""/>
        <dsp:cNvSpPr/>
      </dsp:nvSpPr>
      <dsp:spPr>
        <a:xfrm>
          <a:off x="7425" y="1113632"/>
          <a:ext cx="2521301" cy="18560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Eğitici basamaklara geçişi başlatmada yetkilidir. Diğer basamağa geçmeden önce grupların cevaplarını inceler ve değerlendirir.</a:t>
          </a:r>
        </a:p>
      </dsp:txBody>
      <dsp:txXfrm>
        <a:off x="98030" y="1204237"/>
        <a:ext cx="2340091" cy="1674833"/>
      </dsp:txXfrm>
    </dsp:sp>
    <dsp:sp modelId="{B16EF393-F2E8-441F-9C65-2E602F61F36D}">
      <dsp:nvSpPr>
        <dsp:cNvPr id="0" name=""/>
        <dsp:cNvSpPr/>
      </dsp:nvSpPr>
      <dsp:spPr>
        <a:xfrm>
          <a:off x="2713546" y="1136825"/>
          <a:ext cx="2560226" cy="18096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Süre öğrenci ekranlarında görünmekle birlikte belirli aralıklarla grup odalarına yapılacak online ziyaretlerde sürenin önemi vurgulanmalıdır.</a:t>
          </a:r>
        </a:p>
      </dsp:txBody>
      <dsp:txXfrm>
        <a:off x="2801886" y="1225165"/>
        <a:ext cx="2383546" cy="1632977"/>
      </dsp:txXfrm>
    </dsp:sp>
    <dsp:sp modelId="{9880DC2D-AF3B-49CE-81B9-D07B81A788D4}">
      <dsp:nvSpPr>
        <dsp:cNvPr id="0" name=""/>
        <dsp:cNvSpPr/>
      </dsp:nvSpPr>
      <dsp:spPr>
        <a:xfrm>
          <a:off x="5565365" y="1126372"/>
          <a:ext cx="2746401" cy="1879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Tüm OTÖ basamakları bittiğinde eğitici senaryoyu birkaç dakika ile özetler ve öğrencilerin (varsa) soruları cevaplandırılır. (önerilen süre 10 </a:t>
          </a:r>
          <a:r>
            <a:rPr lang="tr-TR" sz="1600" kern="1200" dirty="0" err="1"/>
            <a:t>dk</a:t>
          </a:r>
          <a:r>
            <a:rPr lang="tr-TR" sz="1600" kern="1200" dirty="0"/>
            <a:t>)</a:t>
          </a:r>
        </a:p>
      </dsp:txBody>
      <dsp:txXfrm>
        <a:off x="5657138" y="1218145"/>
        <a:ext cx="2562855" cy="1696442"/>
      </dsp:txXfrm>
    </dsp:sp>
    <dsp:sp modelId="{71C0338E-973F-4850-A1CB-8265013C80EB}">
      <dsp:nvSpPr>
        <dsp:cNvPr id="0" name=""/>
        <dsp:cNvSpPr/>
      </dsp:nvSpPr>
      <dsp:spPr>
        <a:xfrm>
          <a:off x="8546498" y="886510"/>
          <a:ext cx="3124218" cy="22871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Değerlendirme bölümüne geçilir. Her öğrenci güvenli bir şekilde değerlendirmesini yapar, değerlendirmeler komisyon tarafından görülebilir. Eğitici de grubu değerlendirebilir.</a:t>
          </a:r>
        </a:p>
      </dsp:txBody>
      <dsp:txXfrm>
        <a:off x="8658146" y="998158"/>
        <a:ext cx="2900922" cy="20638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942a2f7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942a2f74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9942a2f74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dirty="0">
                <a:solidFill>
                  <a:schemeClr val="dk1"/>
                </a:solidFill>
                <a:latin typeface="Calibri"/>
                <a:ea typeface="Calibri"/>
                <a:cs typeface="Calibri"/>
                <a:sym typeface="Calibri"/>
              </a:rPr>
              <a:t>Yukarıdaki </a:t>
            </a:r>
            <a:r>
              <a:rPr lang="tr-TR" sz="1200" dirty="0" err="1">
                <a:solidFill>
                  <a:schemeClr val="dk1"/>
                </a:solidFill>
                <a:latin typeface="Calibri"/>
                <a:ea typeface="Calibri"/>
                <a:cs typeface="Calibri"/>
                <a:sym typeface="Calibri"/>
              </a:rPr>
              <a:t>eşleştirmenin</a:t>
            </a:r>
            <a:r>
              <a:rPr lang="tr-TR" sz="1200" dirty="0">
                <a:solidFill>
                  <a:schemeClr val="dk1"/>
                </a:solidFill>
                <a:latin typeface="Calibri"/>
                <a:ea typeface="Calibri"/>
                <a:cs typeface="Calibri"/>
                <a:sym typeface="Calibri"/>
              </a:rPr>
              <a:t> söyledikleri: </a:t>
            </a:r>
            <a:endParaRPr dirty="0"/>
          </a:p>
          <a:p>
            <a:pPr marL="914400" lvl="2" indent="0" algn="l" rtl="0">
              <a:spcBef>
                <a:spcPts val="0"/>
              </a:spcBef>
              <a:spcAft>
                <a:spcPts val="0"/>
              </a:spcAft>
              <a:buNone/>
            </a:pPr>
            <a:r>
              <a:rPr lang="tr-TR" sz="1200" dirty="0">
                <a:solidFill>
                  <a:schemeClr val="dk1"/>
                </a:solidFill>
                <a:latin typeface="Calibri"/>
                <a:ea typeface="Calibri"/>
                <a:cs typeface="Calibri"/>
                <a:sym typeface="Calibri"/>
              </a:rPr>
              <a:t>klinik ders / oturum </a:t>
            </a:r>
            <a:r>
              <a:rPr lang="tr-TR" sz="1200" dirty="0" err="1">
                <a:solidFill>
                  <a:schemeClr val="dk1"/>
                </a:solidFill>
                <a:latin typeface="Calibri"/>
                <a:ea typeface="Calibri"/>
                <a:cs typeface="Calibri"/>
                <a:sym typeface="Calibri"/>
              </a:rPr>
              <a:t>başlıklarınızı</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malnutrisyon</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megaloblastik</a:t>
            </a:r>
            <a:r>
              <a:rPr lang="tr-TR" sz="1200" dirty="0">
                <a:solidFill>
                  <a:schemeClr val="dk1"/>
                </a:solidFill>
                <a:latin typeface="Calibri"/>
                <a:ea typeface="Calibri"/>
                <a:cs typeface="Calibri"/>
                <a:sym typeface="Calibri"/>
              </a:rPr>
              <a:t> anemi” veya “</a:t>
            </a:r>
            <a:r>
              <a:rPr lang="tr-TR" sz="1200" dirty="0" err="1">
                <a:solidFill>
                  <a:schemeClr val="dk1"/>
                </a:solidFill>
                <a:latin typeface="Calibri"/>
                <a:ea typeface="Calibri"/>
                <a:cs typeface="Calibri"/>
                <a:sym typeface="Calibri"/>
              </a:rPr>
              <a:t>aplastik</a:t>
            </a:r>
            <a:r>
              <a:rPr lang="tr-TR" sz="1200" dirty="0">
                <a:solidFill>
                  <a:schemeClr val="dk1"/>
                </a:solidFill>
                <a:latin typeface="Calibri"/>
                <a:ea typeface="Calibri"/>
                <a:cs typeface="Calibri"/>
                <a:sym typeface="Calibri"/>
              </a:rPr>
              <a:t>  anemi” </a:t>
            </a:r>
            <a:r>
              <a:rPr lang="tr-TR" sz="1200" dirty="0" err="1">
                <a:solidFill>
                  <a:schemeClr val="dk1"/>
                </a:solidFill>
                <a:latin typeface="Calibri"/>
                <a:ea typeface="Calibri"/>
                <a:cs typeface="Calibri"/>
                <a:sym typeface="Calibri"/>
              </a:rPr>
              <a:t>şeklinde</a:t>
            </a:r>
            <a:r>
              <a:rPr lang="tr-TR" sz="1200" dirty="0">
                <a:solidFill>
                  <a:schemeClr val="dk1"/>
                </a:solidFill>
                <a:latin typeface="Calibri"/>
                <a:ea typeface="Calibri"/>
                <a:cs typeface="Calibri"/>
                <a:sym typeface="Calibri"/>
              </a:rPr>
              <a:t> belirlemek yerine daha bütüncül bir </a:t>
            </a:r>
            <a:r>
              <a:rPr lang="tr-TR" sz="1200" dirty="0" err="1">
                <a:solidFill>
                  <a:schemeClr val="dk1"/>
                </a:solidFill>
                <a:latin typeface="Calibri"/>
                <a:ea typeface="Calibri"/>
                <a:cs typeface="Calibri"/>
                <a:sym typeface="Calibri"/>
              </a:rPr>
              <a:t>yaklaşımla</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örneğin</a:t>
            </a:r>
            <a:r>
              <a:rPr lang="tr-TR" sz="1200" dirty="0">
                <a:solidFill>
                  <a:schemeClr val="dk1"/>
                </a:solidFill>
                <a:latin typeface="Calibri"/>
                <a:ea typeface="Calibri"/>
                <a:cs typeface="Calibri"/>
                <a:sym typeface="Calibri"/>
              </a:rPr>
              <a:t> “anemi ile gelen hastanın </a:t>
            </a:r>
            <a:r>
              <a:rPr lang="tr-TR" sz="1200" dirty="0" err="1">
                <a:solidFill>
                  <a:schemeClr val="dk1"/>
                </a:solidFill>
                <a:latin typeface="Calibri"/>
                <a:ea typeface="Calibri"/>
                <a:cs typeface="Calibri"/>
                <a:sym typeface="Calibri"/>
              </a:rPr>
              <a:t>değerlendirmesi</a:t>
            </a:r>
            <a:r>
              <a:rPr lang="tr-TR" sz="1200" dirty="0">
                <a:solidFill>
                  <a:schemeClr val="dk1"/>
                </a:solidFill>
                <a:latin typeface="Calibri"/>
                <a:ea typeface="Calibri"/>
                <a:cs typeface="Calibri"/>
                <a:sym typeface="Calibri"/>
              </a:rPr>
              <a:t> ve tedavi planın </a:t>
            </a:r>
            <a:r>
              <a:rPr lang="tr-TR" sz="1200" dirty="0" err="1">
                <a:solidFill>
                  <a:schemeClr val="dk1"/>
                </a:solidFill>
                <a:latin typeface="Calibri"/>
                <a:ea typeface="Calibri"/>
                <a:cs typeface="Calibri"/>
                <a:sym typeface="Calibri"/>
              </a:rPr>
              <a:t>oluşturulması</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şeklinde</a:t>
            </a:r>
            <a:r>
              <a:rPr lang="tr-TR" sz="1200" dirty="0">
                <a:solidFill>
                  <a:schemeClr val="dk1"/>
                </a:solidFill>
                <a:latin typeface="Calibri"/>
                <a:ea typeface="Calibri"/>
                <a:cs typeface="Calibri"/>
                <a:sym typeface="Calibri"/>
              </a:rPr>
              <a:t> koyunuz. Dersin </a:t>
            </a:r>
            <a:r>
              <a:rPr lang="tr-TR" sz="1200" dirty="0" err="1">
                <a:solidFill>
                  <a:schemeClr val="dk1"/>
                </a:solidFill>
                <a:latin typeface="Calibri"/>
                <a:ea typeface="Calibri"/>
                <a:cs typeface="Calibri"/>
                <a:sym typeface="Calibri"/>
              </a:rPr>
              <a:t>içeriğinde</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ÖnT</a:t>
            </a:r>
            <a:r>
              <a:rPr lang="tr-TR" sz="1200" dirty="0">
                <a:solidFill>
                  <a:schemeClr val="dk1"/>
                </a:solidFill>
                <a:latin typeface="Calibri"/>
                <a:ea typeface="Calibri"/>
                <a:cs typeface="Calibri"/>
                <a:sym typeface="Calibri"/>
              </a:rPr>
              <a:t> kodu </a:t>
            </a:r>
            <a:r>
              <a:rPr lang="tr-TR" sz="1200" dirty="0" err="1">
                <a:solidFill>
                  <a:schemeClr val="dk1"/>
                </a:solidFill>
                <a:latin typeface="Calibri"/>
                <a:ea typeface="Calibri"/>
                <a:cs typeface="Calibri"/>
                <a:sym typeface="Calibri"/>
              </a:rPr>
              <a:t>almıs</a:t>
            </a:r>
            <a:r>
              <a:rPr lang="tr-TR" sz="1200" dirty="0">
                <a:solidFill>
                  <a:schemeClr val="dk1"/>
                </a:solidFill>
                <a:latin typeface="Calibri"/>
                <a:ea typeface="Calibri"/>
                <a:cs typeface="Calibri"/>
                <a:sym typeface="Calibri"/>
              </a:rPr>
              <a:t>̧ bir </a:t>
            </a:r>
            <a:r>
              <a:rPr lang="tr-TR" sz="1200" dirty="0" err="1">
                <a:solidFill>
                  <a:schemeClr val="dk1"/>
                </a:solidFill>
                <a:latin typeface="Calibri"/>
                <a:ea typeface="Calibri"/>
                <a:cs typeface="Calibri"/>
                <a:sym typeface="Calibri"/>
              </a:rPr>
              <a:t>hastalığın</a:t>
            </a:r>
            <a:r>
              <a:rPr lang="tr-TR" sz="1200" dirty="0">
                <a:solidFill>
                  <a:schemeClr val="dk1"/>
                </a:solidFill>
                <a:latin typeface="Calibri"/>
                <a:ea typeface="Calibri"/>
                <a:cs typeface="Calibri"/>
                <a:sym typeface="Calibri"/>
              </a:rPr>
              <a:t> tanı ve tedavisini genel hatlarıyla ele alınız, ayrıntıya girmeyiniz.  </a:t>
            </a:r>
            <a:endParaRPr dirty="0"/>
          </a:p>
          <a:p>
            <a:pPr marL="0" lvl="0" indent="0" algn="l" rtl="0">
              <a:spcBef>
                <a:spcPts val="0"/>
              </a:spcBef>
              <a:spcAft>
                <a:spcPts val="0"/>
              </a:spcAft>
              <a:buNone/>
            </a:pPr>
            <a:r>
              <a:rPr lang="tr-TR" sz="1200" dirty="0">
                <a:solidFill>
                  <a:schemeClr val="dk1"/>
                </a:solidFill>
                <a:latin typeface="Calibri"/>
                <a:ea typeface="Calibri"/>
                <a:cs typeface="Calibri"/>
                <a:sym typeface="Calibri"/>
              </a:rPr>
              <a:t>“Anemi” ile ilgili bir olguya dayalı </a:t>
            </a:r>
            <a:r>
              <a:rPr lang="tr-TR" sz="1200" dirty="0" err="1">
                <a:solidFill>
                  <a:schemeClr val="dk1"/>
                </a:solidFill>
                <a:latin typeface="Calibri"/>
                <a:ea typeface="Calibri"/>
                <a:cs typeface="Calibri"/>
                <a:sym typeface="Calibri"/>
              </a:rPr>
              <a:t>öğrenme</a:t>
            </a:r>
            <a:r>
              <a:rPr lang="tr-TR" sz="1200" dirty="0">
                <a:solidFill>
                  <a:schemeClr val="dk1"/>
                </a:solidFill>
                <a:latin typeface="Calibri"/>
                <a:ea typeface="Calibri"/>
                <a:cs typeface="Calibri"/>
                <a:sym typeface="Calibri"/>
              </a:rPr>
              <a:t> veya </a:t>
            </a:r>
            <a:r>
              <a:rPr lang="tr-TR" sz="1200" dirty="0" err="1">
                <a:solidFill>
                  <a:schemeClr val="dk1"/>
                </a:solidFill>
                <a:latin typeface="Calibri"/>
                <a:ea typeface="Calibri"/>
                <a:cs typeface="Calibri"/>
                <a:sym typeface="Calibri"/>
              </a:rPr>
              <a:t>değerlendirme</a:t>
            </a:r>
            <a:r>
              <a:rPr lang="tr-TR" sz="1200" dirty="0">
                <a:solidFill>
                  <a:schemeClr val="dk1"/>
                </a:solidFill>
                <a:latin typeface="Calibri"/>
                <a:ea typeface="Calibri"/>
                <a:cs typeface="Calibri"/>
                <a:sym typeface="Calibri"/>
              </a:rPr>
              <a:t> (fakültelerin </a:t>
            </a:r>
            <a:r>
              <a:rPr lang="tr-TR" sz="1200" dirty="0" err="1">
                <a:solidFill>
                  <a:schemeClr val="dk1"/>
                </a:solidFill>
                <a:latin typeface="Calibri"/>
                <a:ea typeface="Calibri"/>
                <a:cs typeface="Calibri"/>
                <a:sym typeface="Calibri"/>
              </a:rPr>
              <a:t>yaptığı</a:t>
            </a:r>
            <a:r>
              <a:rPr lang="tr-TR" sz="1200" dirty="0">
                <a:solidFill>
                  <a:schemeClr val="dk1"/>
                </a:solidFill>
                <a:latin typeface="Calibri"/>
                <a:ea typeface="Calibri"/>
                <a:cs typeface="Calibri"/>
                <a:sym typeface="Calibri"/>
              </a:rPr>
              <a:t> sınavlarda veya TUS’ta) </a:t>
            </a:r>
            <a:r>
              <a:rPr lang="tr-TR" sz="1200" dirty="0" err="1">
                <a:solidFill>
                  <a:schemeClr val="dk1"/>
                </a:solidFill>
                <a:latin typeface="Calibri"/>
                <a:ea typeface="Calibri"/>
                <a:cs typeface="Calibri"/>
                <a:sym typeface="Calibri"/>
              </a:rPr>
              <a:t>etkinliğini</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ÖnT</a:t>
            </a:r>
            <a:r>
              <a:rPr lang="tr-TR" sz="1200" dirty="0">
                <a:solidFill>
                  <a:schemeClr val="dk1"/>
                </a:solidFill>
                <a:latin typeface="Calibri"/>
                <a:ea typeface="Calibri"/>
                <a:cs typeface="Calibri"/>
                <a:sym typeface="Calibri"/>
              </a:rPr>
              <a:t> kodu </a:t>
            </a:r>
            <a:r>
              <a:rPr lang="tr-TR" sz="1200" dirty="0" err="1">
                <a:solidFill>
                  <a:schemeClr val="dk1"/>
                </a:solidFill>
                <a:latin typeface="Calibri"/>
                <a:ea typeface="Calibri"/>
                <a:cs typeface="Calibri"/>
                <a:sym typeface="Calibri"/>
              </a:rPr>
              <a:t>almıs</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aplastik</a:t>
            </a:r>
            <a:r>
              <a:rPr lang="tr-TR" sz="1200" dirty="0">
                <a:solidFill>
                  <a:schemeClr val="dk1"/>
                </a:solidFill>
                <a:latin typeface="Calibri"/>
                <a:ea typeface="Calibri"/>
                <a:cs typeface="Calibri"/>
                <a:sym typeface="Calibri"/>
              </a:rPr>
              <a:t> anemi” yerine TT‐K </a:t>
            </a:r>
            <a:r>
              <a:rPr lang="tr-TR" sz="1200" dirty="0" err="1">
                <a:solidFill>
                  <a:schemeClr val="dk1"/>
                </a:solidFill>
                <a:latin typeface="Calibri"/>
                <a:ea typeface="Calibri"/>
                <a:cs typeface="Calibri"/>
                <a:sym typeface="Calibri"/>
              </a:rPr>
              <a:t>almıs</a:t>
            </a:r>
            <a:r>
              <a:rPr lang="tr-TR" sz="1200" dirty="0">
                <a:solidFill>
                  <a:schemeClr val="dk1"/>
                </a:solidFill>
                <a:latin typeface="Calibri"/>
                <a:ea typeface="Calibri"/>
                <a:cs typeface="Calibri"/>
                <a:sym typeface="Calibri"/>
              </a:rPr>
              <a:t>̧ “demir </a:t>
            </a:r>
            <a:r>
              <a:rPr lang="tr-TR" sz="1200" dirty="0" err="1">
                <a:solidFill>
                  <a:schemeClr val="dk1"/>
                </a:solidFill>
                <a:latin typeface="Calibri"/>
                <a:ea typeface="Calibri"/>
                <a:cs typeface="Calibri"/>
                <a:sym typeface="Calibri"/>
              </a:rPr>
              <a:t>eksikliği</a:t>
            </a:r>
            <a:r>
              <a:rPr lang="tr-TR" sz="1200" dirty="0">
                <a:solidFill>
                  <a:schemeClr val="dk1"/>
                </a:solidFill>
                <a:latin typeface="Calibri"/>
                <a:ea typeface="Calibri"/>
                <a:cs typeface="Calibri"/>
                <a:sym typeface="Calibri"/>
              </a:rPr>
              <a:t> anemisi” veya TT‐K‐İ kodu </a:t>
            </a:r>
            <a:r>
              <a:rPr lang="tr-TR" sz="1200" dirty="0" err="1">
                <a:solidFill>
                  <a:schemeClr val="dk1"/>
                </a:solidFill>
                <a:latin typeface="Calibri"/>
                <a:ea typeface="Calibri"/>
                <a:cs typeface="Calibri"/>
                <a:sym typeface="Calibri"/>
              </a:rPr>
              <a:t>almıs</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malnutrisyon</a:t>
            </a:r>
            <a:r>
              <a:rPr lang="tr-TR" sz="1200" dirty="0">
                <a:solidFill>
                  <a:schemeClr val="dk1"/>
                </a:solidFill>
                <a:latin typeface="Calibri"/>
                <a:ea typeface="Calibri"/>
                <a:cs typeface="Calibri"/>
                <a:sym typeface="Calibri"/>
              </a:rPr>
              <a:t>” üzerinden planlayınız. Bu oturumun </a:t>
            </a:r>
            <a:r>
              <a:rPr lang="tr-TR" sz="1200" dirty="0" err="1">
                <a:solidFill>
                  <a:schemeClr val="dk1"/>
                </a:solidFill>
                <a:latin typeface="Calibri"/>
                <a:ea typeface="Calibri"/>
                <a:cs typeface="Calibri"/>
                <a:sym typeface="Calibri"/>
              </a:rPr>
              <a:t>içeriğini</a:t>
            </a:r>
            <a:r>
              <a:rPr lang="tr-TR" sz="1200" dirty="0">
                <a:solidFill>
                  <a:schemeClr val="dk1"/>
                </a:solidFill>
                <a:latin typeface="Calibri"/>
                <a:ea typeface="Calibri"/>
                <a:cs typeface="Calibri"/>
                <a:sym typeface="Calibri"/>
              </a:rPr>
              <a:t> tanı, tedavi, koruma ve izlemi kapsayacak </a:t>
            </a:r>
            <a:r>
              <a:rPr lang="tr-TR" sz="1200" dirty="0" err="1">
                <a:solidFill>
                  <a:schemeClr val="dk1"/>
                </a:solidFill>
                <a:latin typeface="Calibri"/>
                <a:ea typeface="Calibri"/>
                <a:cs typeface="Calibri"/>
                <a:sym typeface="Calibri"/>
              </a:rPr>
              <a:t>şekilde</a:t>
            </a:r>
            <a:r>
              <a:rPr lang="tr-TR" sz="1200" dirty="0">
                <a:solidFill>
                  <a:schemeClr val="dk1"/>
                </a:solidFill>
                <a:latin typeface="Calibri"/>
                <a:ea typeface="Calibri"/>
                <a:cs typeface="Calibri"/>
                <a:sym typeface="Calibri"/>
              </a:rPr>
              <a:t> belirleyeniz; sınavlarda tanıyı, tedaviyi, korumayı veya izlemi planlamaya yönelik üst düzey sorular sorunuz. </a:t>
            </a:r>
            <a:endParaRPr dirty="0"/>
          </a:p>
          <a:p>
            <a:pPr marL="457200" lvl="1" indent="0" algn="l" rtl="0">
              <a:spcBef>
                <a:spcPts val="0"/>
              </a:spcBef>
              <a:spcAft>
                <a:spcPts val="0"/>
              </a:spcAft>
              <a:buNone/>
            </a:pPr>
            <a:r>
              <a:rPr lang="tr-TR" sz="1200" dirty="0">
                <a:solidFill>
                  <a:schemeClr val="dk1"/>
                </a:solidFill>
                <a:latin typeface="Calibri"/>
                <a:ea typeface="Calibri"/>
                <a:cs typeface="Calibri"/>
                <a:sym typeface="Calibri"/>
              </a:rPr>
              <a:t>Yine, </a:t>
            </a:r>
            <a:r>
              <a:rPr lang="tr-TR" sz="1200" dirty="0" err="1">
                <a:solidFill>
                  <a:schemeClr val="dk1"/>
                </a:solidFill>
                <a:latin typeface="Calibri"/>
                <a:ea typeface="Calibri"/>
                <a:cs typeface="Calibri"/>
                <a:sym typeface="Calibri"/>
              </a:rPr>
              <a:t>ÖnT</a:t>
            </a:r>
            <a:r>
              <a:rPr lang="tr-TR" sz="1200" dirty="0">
                <a:solidFill>
                  <a:schemeClr val="dk1"/>
                </a:solidFill>
                <a:latin typeface="Calibri"/>
                <a:ea typeface="Calibri"/>
                <a:cs typeface="Calibri"/>
                <a:sym typeface="Calibri"/>
              </a:rPr>
              <a:t> kodu </a:t>
            </a:r>
            <a:r>
              <a:rPr lang="tr-TR" sz="1200" dirty="0" err="1">
                <a:solidFill>
                  <a:schemeClr val="dk1"/>
                </a:solidFill>
                <a:latin typeface="Calibri"/>
                <a:ea typeface="Calibri"/>
                <a:cs typeface="Calibri"/>
                <a:sym typeface="Calibri"/>
              </a:rPr>
              <a:t>almıs</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aplastik</a:t>
            </a:r>
            <a:r>
              <a:rPr lang="tr-TR" sz="1200" dirty="0">
                <a:solidFill>
                  <a:schemeClr val="dk1"/>
                </a:solidFill>
                <a:latin typeface="Calibri"/>
                <a:ea typeface="Calibri"/>
                <a:cs typeface="Calibri"/>
                <a:sym typeface="Calibri"/>
              </a:rPr>
              <a:t> anemi”, “</a:t>
            </a:r>
            <a:r>
              <a:rPr lang="tr-TR" sz="1200" dirty="0" err="1">
                <a:solidFill>
                  <a:schemeClr val="dk1"/>
                </a:solidFill>
                <a:latin typeface="Calibri"/>
                <a:ea typeface="Calibri"/>
                <a:cs typeface="Calibri"/>
                <a:sym typeface="Calibri"/>
              </a:rPr>
              <a:t>hemolitik</a:t>
            </a:r>
            <a:r>
              <a:rPr lang="tr-TR" sz="1200" dirty="0">
                <a:solidFill>
                  <a:schemeClr val="dk1"/>
                </a:solidFill>
                <a:latin typeface="Calibri"/>
                <a:ea typeface="Calibri"/>
                <a:cs typeface="Calibri"/>
                <a:sym typeface="Calibri"/>
              </a:rPr>
              <a:t> anemi” veya “lösemi” olgusunun  </a:t>
            </a:r>
            <a:r>
              <a:rPr lang="tr-TR" sz="1200" dirty="0" err="1">
                <a:solidFill>
                  <a:schemeClr val="dk1"/>
                </a:solidFill>
                <a:latin typeface="Calibri"/>
                <a:ea typeface="Calibri"/>
                <a:cs typeface="Calibri"/>
                <a:sym typeface="Calibri"/>
              </a:rPr>
              <a:t>kullanıldığı</a:t>
            </a:r>
            <a:r>
              <a:rPr lang="tr-TR" sz="1200" dirty="0">
                <a:solidFill>
                  <a:schemeClr val="dk1"/>
                </a:solidFill>
                <a:latin typeface="Calibri"/>
                <a:ea typeface="Calibri"/>
                <a:cs typeface="Calibri"/>
                <a:sym typeface="Calibri"/>
              </a:rPr>
              <a:t> bir </a:t>
            </a:r>
            <a:r>
              <a:rPr lang="tr-TR" sz="1200" dirty="0" err="1">
                <a:solidFill>
                  <a:schemeClr val="dk1"/>
                </a:solidFill>
                <a:latin typeface="Calibri"/>
                <a:ea typeface="Calibri"/>
                <a:cs typeface="Calibri"/>
                <a:sym typeface="Calibri"/>
              </a:rPr>
              <a:t>değerlendirmede</a:t>
            </a:r>
            <a:r>
              <a:rPr lang="tr-TR" sz="1200" dirty="0">
                <a:solidFill>
                  <a:schemeClr val="dk1"/>
                </a:solidFill>
                <a:latin typeface="Calibri"/>
                <a:ea typeface="Calibri"/>
                <a:cs typeface="Calibri"/>
                <a:sym typeface="Calibri"/>
              </a:rPr>
              <a:t> (soruda) tanı veya tedaviyi planlamaya yönelik sorular sormayınız. Bu hastalıklar daha çok anemi ile gelen bir olguda ön tanıda, ayırıcı tanıda hangi hastalıklar </a:t>
            </a:r>
            <a:r>
              <a:rPr lang="tr-TR" sz="1200" dirty="0" err="1">
                <a:solidFill>
                  <a:schemeClr val="dk1"/>
                </a:solidFill>
                <a:latin typeface="Calibri"/>
                <a:ea typeface="Calibri"/>
                <a:cs typeface="Calibri"/>
                <a:sym typeface="Calibri"/>
              </a:rPr>
              <a:t>düşünülür</a:t>
            </a:r>
            <a:r>
              <a:rPr lang="tr-TR" sz="1200" dirty="0">
                <a:solidFill>
                  <a:schemeClr val="dk1"/>
                </a:solidFill>
                <a:latin typeface="Calibri"/>
                <a:ea typeface="Calibri"/>
                <a:cs typeface="Calibri"/>
                <a:sym typeface="Calibri"/>
              </a:rPr>
              <a:t> türü soruların seçeneklerinden birisi olarak yazınız.  </a:t>
            </a:r>
            <a:endParaRPr dirty="0"/>
          </a:p>
          <a:p>
            <a:pPr marL="457200" lvl="1" indent="0" algn="l" rtl="0">
              <a:spcBef>
                <a:spcPts val="0"/>
              </a:spcBef>
              <a:spcAft>
                <a:spcPts val="0"/>
              </a:spcAft>
              <a:buNone/>
            </a:pPr>
            <a:r>
              <a:rPr lang="tr-TR" sz="1200" dirty="0">
                <a:solidFill>
                  <a:schemeClr val="dk1"/>
                </a:solidFill>
                <a:latin typeface="Calibri"/>
                <a:ea typeface="Calibri"/>
                <a:cs typeface="Calibri"/>
                <a:sym typeface="Calibri"/>
              </a:rPr>
              <a:t>“Aneminin” </a:t>
            </a:r>
            <a:r>
              <a:rPr lang="tr-TR" sz="1200" dirty="0" err="1">
                <a:solidFill>
                  <a:schemeClr val="dk1"/>
                </a:solidFill>
                <a:latin typeface="Calibri"/>
                <a:ea typeface="Calibri"/>
                <a:cs typeface="Calibri"/>
                <a:sym typeface="Calibri"/>
              </a:rPr>
              <a:t>eşlik</a:t>
            </a:r>
            <a:r>
              <a:rPr lang="tr-TR" sz="1200" dirty="0">
                <a:solidFill>
                  <a:schemeClr val="dk1"/>
                </a:solidFill>
                <a:latin typeface="Calibri"/>
                <a:ea typeface="Calibri"/>
                <a:cs typeface="Calibri"/>
                <a:sym typeface="Calibri"/>
              </a:rPr>
              <a:t> </a:t>
            </a:r>
            <a:r>
              <a:rPr lang="tr-TR" sz="1200" dirty="0" err="1">
                <a:solidFill>
                  <a:schemeClr val="dk1"/>
                </a:solidFill>
                <a:latin typeface="Calibri"/>
                <a:ea typeface="Calibri"/>
                <a:cs typeface="Calibri"/>
                <a:sym typeface="Calibri"/>
              </a:rPr>
              <a:t>ettiği</a:t>
            </a:r>
            <a:r>
              <a:rPr lang="tr-TR" sz="1200" dirty="0">
                <a:solidFill>
                  <a:schemeClr val="dk1"/>
                </a:solidFill>
                <a:latin typeface="Calibri"/>
                <a:ea typeface="Calibri"/>
                <a:cs typeface="Calibri"/>
                <a:sym typeface="Calibri"/>
              </a:rPr>
              <a:t> acil bir durumun </a:t>
            </a:r>
            <a:r>
              <a:rPr lang="tr-TR" sz="1200" dirty="0" err="1">
                <a:solidFill>
                  <a:schemeClr val="dk1"/>
                </a:solidFill>
                <a:latin typeface="Calibri"/>
                <a:ea typeface="Calibri"/>
                <a:cs typeface="Calibri"/>
                <a:sym typeface="Calibri"/>
              </a:rPr>
              <a:t>değerlendirmesinde</a:t>
            </a:r>
            <a:r>
              <a:rPr lang="tr-TR" sz="1200" dirty="0">
                <a:solidFill>
                  <a:schemeClr val="dk1"/>
                </a:solidFill>
                <a:latin typeface="Calibri"/>
                <a:ea typeface="Calibri"/>
                <a:cs typeface="Calibri"/>
                <a:sym typeface="Calibri"/>
              </a:rPr>
              <a:t> T‐A kodu </a:t>
            </a:r>
            <a:r>
              <a:rPr lang="tr-TR" sz="1200" dirty="0" err="1">
                <a:solidFill>
                  <a:schemeClr val="dk1"/>
                </a:solidFill>
                <a:latin typeface="Calibri"/>
                <a:ea typeface="Calibri"/>
                <a:cs typeface="Calibri"/>
                <a:sym typeface="Calibri"/>
              </a:rPr>
              <a:t>almıs</a:t>
            </a:r>
            <a:r>
              <a:rPr lang="tr-TR" sz="1200" dirty="0">
                <a:solidFill>
                  <a:schemeClr val="dk1"/>
                </a:solidFill>
                <a:latin typeface="Calibri"/>
                <a:ea typeface="Calibri"/>
                <a:cs typeface="Calibri"/>
                <a:sym typeface="Calibri"/>
              </a:rPr>
              <a:t>̧ alt veya üst </a:t>
            </a:r>
            <a:r>
              <a:rPr lang="tr-TR" sz="1200" dirty="0" err="1">
                <a:solidFill>
                  <a:schemeClr val="dk1"/>
                </a:solidFill>
                <a:latin typeface="Calibri"/>
                <a:ea typeface="Calibri"/>
                <a:cs typeface="Calibri"/>
                <a:sym typeface="Calibri"/>
              </a:rPr>
              <a:t>gastrointestinal</a:t>
            </a:r>
            <a:r>
              <a:rPr lang="tr-TR" sz="1200" dirty="0">
                <a:solidFill>
                  <a:schemeClr val="dk1"/>
                </a:solidFill>
                <a:latin typeface="Calibri"/>
                <a:ea typeface="Calibri"/>
                <a:cs typeface="Calibri"/>
                <a:sym typeface="Calibri"/>
              </a:rPr>
              <a:t> kanama olgusunu kullanınız.  </a:t>
            </a:r>
            <a:endParaRPr dirty="0"/>
          </a:p>
          <a:p>
            <a:pPr marL="0" lvl="0" indent="0" algn="l" rtl="0">
              <a:spcBef>
                <a:spcPts val="0"/>
              </a:spcBef>
              <a:spcAft>
                <a:spcPts val="0"/>
              </a:spcAft>
              <a:buNone/>
            </a:pPr>
            <a:endParaRPr dirty="0"/>
          </a:p>
        </p:txBody>
      </p:sp>
      <p:sp>
        <p:nvSpPr>
          <p:cNvPr id="228" name="Google Shape;2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12</a:t>
            </a:fld>
            <a:endParaRPr/>
          </a:p>
        </p:txBody>
      </p:sp>
    </p:spTree>
    <p:extLst>
      <p:ext uri="{BB962C8B-B14F-4D97-AF65-F5344CB8AC3E}">
        <p14:creationId xmlns:p14="http://schemas.microsoft.com/office/powerpoint/2010/main" val="1869213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Semptomlar ve durumlar listesinden bir konuyu seçin.</a:t>
            </a:r>
            <a:endParaRPr/>
          </a:p>
          <a:p>
            <a:pPr marL="0" lvl="0" indent="0" algn="l" rtl="0">
              <a:spcBef>
                <a:spcPts val="0"/>
              </a:spcBef>
              <a:spcAft>
                <a:spcPts val="0"/>
              </a:spcAft>
              <a:buNone/>
            </a:pPr>
            <a:endParaRPr/>
          </a:p>
          <a:p>
            <a:pPr marL="0" lvl="0" indent="0" algn="l" rtl="0">
              <a:spcBef>
                <a:spcPts val="0"/>
              </a:spcBef>
              <a:spcAft>
                <a:spcPts val="0"/>
              </a:spcAft>
              <a:buNone/>
            </a:pPr>
            <a:r>
              <a:rPr lang="tr-TR"/>
              <a:t>Specifiying the Task</a:t>
            </a:r>
            <a:endParaRPr/>
          </a:p>
          <a:p>
            <a:pPr marL="0" lvl="0" indent="0" algn="l" rtl="0">
              <a:spcBef>
                <a:spcPts val="0"/>
              </a:spcBef>
              <a:spcAft>
                <a:spcPts val="0"/>
              </a:spcAft>
              <a:buNone/>
            </a:pPr>
            <a:endParaRPr/>
          </a:p>
          <a:p>
            <a:pPr marL="0" lvl="0" indent="0" algn="l" rtl="0">
              <a:spcBef>
                <a:spcPts val="0"/>
              </a:spcBef>
              <a:spcAft>
                <a:spcPts val="0"/>
              </a:spcAft>
              <a:buNone/>
            </a:pPr>
            <a:r>
              <a:rPr lang="tr-TR"/>
              <a:t>When specifying or selecting the tasks that will be used as the focus for the learning, consider three things; access, focus, and context.</a:t>
            </a:r>
            <a:endParaRPr/>
          </a:p>
          <a:p>
            <a:pPr marL="457200" lvl="1" indent="0" algn="l" rtl="0">
              <a:spcBef>
                <a:spcPts val="0"/>
              </a:spcBef>
              <a:spcAft>
                <a:spcPts val="0"/>
              </a:spcAft>
              <a:buNone/>
            </a:pPr>
            <a:r>
              <a:rPr lang="tr-TR"/>
              <a:t>Does the student or trainee have access to the task?</a:t>
            </a:r>
            <a:endParaRPr/>
          </a:p>
          <a:p>
            <a:pPr marL="457200" lvl="1" indent="0" algn="l" rtl="0">
              <a:spcBef>
                <a:spcPts val="0"/>
              </a:spcBef>
              <a:spcAft>
                <a:spcPts val="0"/>
              </a:spcAft>
              <a:buNone/>
            </a:pPr>
            <a:r>
              <a:rPr lang="tr-TR"/>
              <a:t>How does the task provide a good focus for learning?</a:t>
            </a:r>
            <a:endParaRPr/>
          </a:p>
          <a:p>
            <a:pPr marL="914400" lvl="2" indent="0" algn="l" rtl="0">
              <a:spcBef>
                <a:spcPts val="0"/>
              </a:spcBef>
              <a:spcAft>
                <a:spcPts val="0"/>
              </a:spcAft>
              <a:buNone/>
            </a:pPr>
            <a:r>
              <a:rPr lang="tr-TR"/>
              <a:t>The specific knowledge, skills and attitudes in the area of study,</a:t>
            </a:r>
            <a:endParaRPr/>
          </a:p>
          <a:p>
            <a:pPr marL="914400" lvl="2" indent="0" algn="l" rtl="0">
              <a:spcBef>
                <a:spcPts val="0"/>
              </a:spcBef>
              <a:spcAft>
                <a:spcPts val="0"/>
              </a:spcAft>
              <a:buNone/>
            </a:pPr>
            <a:r>
              <a:rPr lang="tr-TR"/>
              <a:t>General principles relating to the topic,</a:t>
            </a:r>
            <a:endParaRPr/>
          </a:p>
          <a:p>
            <a:pPr marL="914400" lvl="2" indent="0" algn="l" rtl="0">
              <a:spcBef>
                <a:spcPts val="0"/>
              </a:spcBef>
              <a:spcAft>
                <a:spcPts val="0"/>
              </a:spcAft>
              <a:buNone/>
            </a:pPr>
            <a:r>
              <a:rPr lang="tr-TR"/>
              <a:t>A basic understanding of the topic, including the basic medical science,</a:t>
            </a:r>
            <a:endParaRPr/>
          </a:p>
          <a:p>
            <a:pPr marL="914400" lvl="2" indent="0" algn="l" rtl="0">
              <a:spcBef>
                <a:spcPts val="0"/>
              </a:spcBef>
              <a:spcAft>
                <a:spcPts val="0"/>
              </a:spcAft>
              <a:buNone/>
            </a:pPr>
            <a:r>
              <a:rPr lang="tr-TR"/>
              <a:t>Generic or transferable skills, e.g. communication skills, management skills.</a:t>
            </a:r>
            <a:endParaRPr/>
          </a:p>
          <a:p>
            <a:pPr marL="457200" lvl="1" indent="0" algn="l" rtl="0">
              <a:spcBef>
                <a:spcPts val="0"/>
              </a:spcBef>
              <a:spcAft>
                <a:spcPts val="0"/>
              </a:spcAft>
              <a:buNone/>
            </a:pPr>
            <a:r>
              <a:rPr lang="tr-TR"/>
              <a:t>What is the context of the education and training? (hospital ward, the hospital outpatient clinics, or the practical laboratory)</a:t>
            </a:r>
            <a:endParaRPr/>
          </a:p>
          <a:p>
            <a:pPr marL="0" lvl="0" indent="0" algn="l" rtl="0">
              <a:spcBef>
                <a:spcPts val="0"/>
              </a:spcBef>
              <a:spcAft>
                <a:spcPts val="0"/>
              </a:spcAft>
              <a:buNone/>
            </a:pPr>
            <a:endParaRPr/>
          </a:p>
        </p:txBody>
      </p:sp>
      <p:sp>
        <p:nvSpPr>
          <p:cNvPr id="215" name="Google Shape;21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a:solidFill>
                  <a:schemeClr val="dk1"/>
                </a:solidFill>
                <a:latin typeface="Calibri"/>
                <a:ea typeface="Calibri"/>
                <a:cs typeface="Calibri"/>
                <a:sym typeface="Calibri"/>
              </a:rPr>
              <a:t>Yukarıdaki eşleştirmenin söyledikleri: </a:t>
            </a:r>
            <a:endParaRPr/>
          </a:p>
          <a:p>
            <a:pPr marL="914400" lvl="2" indent="0" algn="l" rtl="0">
              <a:spcBef>
                <a:spcPts val="0"/>
              </a:spcBef>
              <a:spcAft>
                <a:spcPts val="0"/>
              </a:spcAft>
              <a:buNone/>
            </a:pPr>
            <a:r>
              <a:rPr lang="tr-TR" sz="1200">
                <a:solidFill>
                  <a:schemeClr val="dk1"/>
                </a:solidFill>
                <a:latin typeface="Calibri"/>
                <a:ea typeface="Calibri"/>
                <a:cs typeface="Calibri"/>
                <a:sym typeface="Calibri"/>
              </a:rPr>
              <a:t>klinik ders / oturum başlıklarınızı “malnutrisyon”, “megaloblastik anemi” veya “aplastik  anemi” şeklinde belirlemek yerine daha bütüncül bir yaklaşımla, örneğin “anemi ile gelen hastanın değerlendirmesi ve tedavi planın oluşturulması” şeklinde koyunuz. Dersin içeriğinde ÖnT kodu almış bir hastalığın tanı ve tedavisini genel hatlarıyla ele alınız, ayrıntıya girmeyiniz.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“Anemi” ile ilgili bir olguya dayalı öğrenme veya değerlendirme (fakültelerin yaptığı sınavlarda veya TUS’ta) etkinliğini ÖnT kodu almış “aplastik anemi” yerine TT‐K almış “demir eksikliği anemisi” veya TT‐K‐İ kodu almış “malnutrisyon” üzerinden planlayınız. Bu oturumun içeriğini tanı, tedavi, koruma ve izlemi kapsayacak şekilde belirleyeniz; sınavlarda tanıyı, tedaviyi, korumayı veya izlemi planlamaya yönelik üst düzey sorular sorunuz. </a:t>
            </a:r>
            <a:endParaRPr/>
          </a:p>
          <a:p>
            <a:pPr marL="457200" lvl="1" indent="0" algn="l" rtl="0">
              <a:spcBef>
                <a:spcPts val="0"/>
              </a:spcBef>
              <a:spcAft>
                <a:spcPts val="0"/>
              </a:spcAft>
              <a:buNone/>
            </a:pPr>
            <a:r>
              <a:rPr lang="tr-TR" sz="1200">
                <a:solidFill>
                  <a:schemeClr val="dk1"/>
                </a:solidFill>
                <a:latin typeface="Calibri"/>
                <a:ea typeface="Calibri"/>
                <a:cs typeface="Calibri"/>
                <a:sym typeface="Calibri"/>
              </a:rPr>
              <a:t>Yine, ÖnT kodu almış “aplastik anemi”, “hemolitik anemi” veya “lösemi” olgusunun  kullanıldığı bir değerlendirmede (soruda) tanı veya tedaviyi planlamaya yönelik sorular sormayınız. Bu hastalıklar daha çok anemi ile gelen bir olguda ön tanıda, ayırıcı tanıda hangi hastalıklar düşünülür türü soruların seçeneklerinden birisi olarak yazınız.  </a:t>
            </a:r>
            <a:endParaRPr/>
          </a:p>
          <a:p>
            <a:pPr marL="457200" lvl="1" indent="0" algn="l" rtl="0">
              <a:spcBef>
                <a:spcPts val="0"/>
              </a:spcBef>
              <a:spcAft>
                <a:spcPts val="0"/>
              </a:spcAft>
              <a:buNone/>
            </a:pPr>
            <a:r>
              <a:rPr lang="tr-TR" sz="1200">
                <a:solidFill>
                  <a:schemeClr val="dk1"/>
                </a:solidFill>
                <a:latin typeface="Calibri"/>
                <a:ea typeface="Calibri"/>
                <a:cs typeface="Calibri"/>
                <a:sym typeface="Calibri"/>
              </a:rPr>
              <a:t>“Aneminin” eşlik ettiği acil bir durumun değerlendirmesinde T‐A kodu almış alt veya üst gastrointestinal kanama olgusunu kullanınız.  </a:t>
            </a:r>
            <a:endParaRPr/>
          </a:p>
          <a:p>
            <a:pPr marL="0" lvl="0" indent="0" algn="l" rtl="0">
              <a:spcBef>
                <a:spcPts val="0"/>
              </a:spcBef>
              <a:spcAft>
                <a:spcPts val="0"/>
              </a:spcAft>
              <a:buNone/>
            </a:pPr>
            <a:endParaRPr/>
          </a:p>
        </p:txBody>
      </p:sp>
      <p:sp>
        <p:nvSpPr>
          <p:cNvPr id="228" name="Google Shape;2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Amaç daha sağlıklı ve iyi planlanmış bir senaryo ile hedeflere ulaşmak.</a:t>
            </a:r>
            <a:endParaRPr/>
          </a:p>
          <a:p>
            <a:pPr marL="0" lvl="0" indent="0" algn="l" rtl="0">
              <a:spcBef>
                <a:spcPts val="0"/>
              </a:spcBef>
              <a:spcAft>
                <a:spcPts val="0"/>
              </a:spcAft>
              <a:buNone/>
            </a:pPr>
            <a:endParaRPr/>
          </a:p>
          <a:p>
            <a:pPr marL="0" lvl="0" indent="0" algn="l" rtl="0">
              <a:spcBef>
                <a:spcPts val="0"/>
              </a:spcBef>
              <a:spcAft>
                <a:spcPts val="0"/>
              </a:spcAft>
              <a:buNone/>
            </a:pPr>
            <a:r>
              <a:rPr lang="tr-TR"/>
              <a:t>Bir olgu için gerekli asgari bilgiler;</a:t>
            </a:r>
            <a:endParaRPr/>
          </a:p>
          <a:p>
            <a:pPr marL="0" lvl="0" indent="0" algn="l" rtl="0">
              <a:spcBef>
                <a:spcPts val="0"/>
              </a:spcBef>
              <a:spcAft>
                <a:spcPts val="0"/>
              </a:spcAft>
              <a:buNone/>
            </a:pPr>
            <a:r>
              <a:rPr lang="tr-TR"/>
              <a:t>İçerik alanı </a:t>
            </a:r>
            <a:endParaRPr/>
          </a:p>
          <a:p>
            <a:pPr marL="0" lvl="0" indent="0" algn="l" rtl="0">
              <a:spcBef>
                <a:spcPts val="0"/>
              </a:spcBef>
              <a:spcAft>
                <a:spcPts val="0"/>
              </a:spcAft>
              <a:buNone/>
            </a:pPr>
            <a:r>
              <a:rPr lang="tr-TR"/>
              <a:t>Anahtar öğrenme konuları</a:t>
            </a:r>
            <a:endParaRPr/>
          </a:p>
          <a:p>
            <a:pPr marL="0" lvl="0" indent="0" algn="l" rtl="0">
              <a:spcBef>
                <a:spcPts val="0"/>
              </a:spcBef>
              <a:spcAft>
                <a:spcPts val="0"/>
              </a:spcAft>
              <a:buNone/>
            </a:pPr>
            <a:r>
              <a:rPr lang="tr-TR"/>
              <a:t>Aşağıdakileri açıklayan açılış saptamaları;</a:t>
            </a:r>
            <a:endParaRPr/>
          </a:p>
          <a:p>
            <a:pPr marL="457200" lvl="1" indent="0" algn="l" rtl="0">
              <a:spcBef>
                <a:spcPts val="0"/>
              </a:spcBef>
              <a:spcAft>
                <a:spcPts val="0"/>
              </a:spcAft>
              <a:buClr>
                <a:schemeClr val="dk1"/>
              </a:buClr>
              <a:buSzPts val="1200"/>
              <a:buFont typeface="Arial"/>
              <a:buNone/>
            </a:pPr>
            <a:r>
              <a:rPr lang="tr-TR"/>
              <a:t>1-Bu olguyu seçme gerekçesi</a:t>
            </a:r>
            <a:endParaRPr/>
          </a:p>
          <a:p>
            <a:pPr marL="457200" lvl="1" indent="0" algn="l" rtl="0">
              <a:spcBef>
                <a:spcPts val="0"/>
              </a:spcBef>
              <a:spcAft>
                <a:spcPts val="0"/>
              </a:spcAft>
              <a:buClr>
                <a:schemeClr val="dk1"/>
              </a:buClr>
              <a:buSzPts val="1200"/>
              <a:buFont typeface="Arial"/>
              <a:buNone/>
            </a:pPr>
            <a:r>
              <a:rPr lang="tr-TR"/>
              <a:t>2-Temel kurallar</a:t>
            </a:r>
            <a:endParaRPr/>
          </a:p>
          <a:p>
            <a:pPr marL="457200" lvl="1" indent="0" algn="l" rtl="0">
              <a:spcBef>
                <a:spcPts val="0"/>
              </a:spcBef>
              <a:spcAft>
                <a:spcPts val="0"/>
              </a:spcAft>
              <a:buClr>
                <a:schemeClr val="dk1"/>
              </a:buClr>
              <a:buSzPts val="1200"/>
              <a:buFont typeface="Arial"/>
              <a:buNone/>
            </a:pPr>
            <a:r>
              <a:rPr lang="tr-TR"/>
              <a:t>3-Öğrenenden beklenenler</a:t>
            </a:r>
            <a:endParaRPr/>
          </a:p>
          <a:p>
            <a:pPr marL="0" lvl="0" indent="0" algn="l" rtl="0">
              <a:spcBef>
                <a:spcPts val="0"/>
              </a:spcBef>
              <a:spcAft>
                <a:spcPts val="0"/>
              </a:spcAft>
              <a:buNone/>
            </a:pPr>
            <a:r>
              <a:rPr lang="tr-TR"/>
              <a:t>Sorulacak anahtar sorular</a:t>
            </a:r>
            <a:endParaRPr/>
          </a:p>
          <a:p>
            <a:pPr marL="0" lvl="0" indent="0" algn="l" rtl="0">
              <a:spcBef>
                <a:spcPts val="0"/>
              </a:spcBef>
              <a:spcAft>
                <a:spcPts val="0"/>
              </a:spcAft>
              <a:buNone/>
            </a:pPr>
            <a:r>
              <a:rPr lang="tr-TR"/>
              <a:t>Pekiştirici kapanış vurguları;</a:t>
            </a:r>
            <a:endParaRPr/>
          </a:p>
          <a:p>
            <a:pPr marL="457200" lvl="1" indent="0" algn="l" rtl="0">
              <a:spcBef>
                <a:spcPts val="0"/>
              </a:spcBef>
              <a:spcAft>
                <a:spcPts val="0"/>
              </a:spcAft>
              <a:buClr>
                <a:schemeClr val="dk1"/>
              </a:buClr>
              <a:buSzPts val="1200"/>
              <a:buFont typeface="Arial"/>
              <a:buNone/>
            </a:pPr>
            <a:r>
              <a:rPr lang="tr-TR"/>
              <a:t>1-Ne öğrenildi</a:t>
            </a:r>
            <a:endParaRPr/>
          </a:p>
          <a:p>
            <a:pPr marL="457200" lvl="1" indent="0" algn="l" rtl="0">
              <a:spcBef>
                <a:spcPts val="0"/>
              </a:spcBef>
              <a:spcAft>
                <a:spcPts val="0"/>
              </a:spcAft>
              <a:buClr>
                <a:schemeClr val="dk1"/>
              </a:buClr>
              <a:buSzPts val="1200"/>
              <a:buFont typeface="Arial"/>
              <a:buNone/>
            </a:pPr>
            <a:r>
              <a:rPr lang="tr-TR"/>
              <a:t>2-Bu bilgiler başka durumlarda nasıl kullanılabilir.</a:t>
            </a:r>
            <a:endParaRPr/>
          </a:p>
          <a:p>
            <a:pPr marL="0" lvl="0" indent="0" algn="l" rtl="0">
              <a:spcBef>
                <a:spcPts val="0"/>
              </a:spcBef>
              <a:spcAft>
                <a:spcPts val="0"/>
              </a:spcAft>
              <a:buNone/>
            </a:pPr>
            <a:endParaRPr/>
          </a:p>
        </p:txBody>
      </p:sp>
      <p:sp>
        <p:nvSpPr>
          <p:cNvPr id="236" name="Google Shape;23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16</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711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tr-TR" i="1" dirty="0"/>
              <a:t>, </a:t>
            </a:r>
            <a:endParaRPr dirty="0"/>
          </a:p>
        </p:txBody>
      </p:sp>
      <p:sp>
        <p:nvSpPr>
          <p:cNvPr id="260" name="Google Shape;2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491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a:solidFill>
                  <a:schemeClr val="dk1"/>
                </a:solidFill>
                <a:latin typeface="Calibri"/>
                <a:ea typeface="Calibri"/>
                <a:cs typeface="Calibri"/>
                <a:sym typeface="Calibri"/>
              </a:rPr>
              <a:t>4.2.3 Extendedroleoftheteacherortrainer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TBL allows the teacher or trainer to make more efficient use of time. This is particularly important when the teacher faces increasing or competing demands - for patient care, research or teaching. Teachers may have different roles in TBL: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  Plantheeducationalprogramme-clarifytheaims and objectives, identify the tasks.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  Develop resource material to support the learners.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  Manage and facilitate the educational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programme.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  Supervise the learner on-the-job.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 Act as resource person for one aspect of the subject.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 Assess the learner’s performance.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One teacher or trainer need not take on all the roles. Planning and development of the programme can be undertaken by one lecturer for a number of students or trainees. The return on time invested in this way may be that students become better able to take more responsibility for their own learning, and place fewer demands on the teacher for formal instruction. Another teacher might be responsible for on-the-job supervision. Others could act as resource staff, covering specific areas of the subject and available for consultation as required.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4.2.4 Efficientuseofstudent􏰃sortrainee􏰃stime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Clinical experiences can be rich learning opportunities. They require, however, a significant investment in time from the student. TBL helps maximise the benefit from the student’s investment of time. What is expected of the students, as they face the tasks, is clearly indicated. If the student confronts the same task on more than one occasion, additional or more advanced objectives can be executed on the second or subsequent occasions. Students are encouraged to generalise beyond the clinical task to other situations, using the task as a framework or mental model on which to build.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TBL helps the student or trainee to take responsibility for their own learning, and build (using the model provided) on what they know to move from the known to the unknown. </a:t>
            </a:r>
            <a:endParaRPr/>
          </a:p>
          <a:p>
            <a:pPr marL="0" lvl="0" indent="0" algn="l" rtl="0">
              <a:spcBef>
                <a:spcPts val="0"/>
              </a:spcBef>
              <a:spcAft>
                <a:spcPts val="0"/>
              </a:spcAft>
              <a:buNone/>
            </a:pPr>
            <a:endParaRPr/>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İlk olarak 1988 de Harden tarafından tanımlanmıştır (Association for the Study of Medical Education in Bristol, in September 1988).</a:t>
            </a:r>
            <a:endParaRPr/>
          </a:p>
          <a:p>
            <a:pPr marL="0" lvl="0" indent="0" algn="l" rtl="0">
              <a:spcBef>
                <a:spcPts val="0"/>
              </a:spcBef>
              <a:spcAft>
                <a:spcPts val="0"/>
              </a:spcAft>
              <a:buNone/>
            </a:pPr>
            <a:r>
              <a:rPr lang="tr-TR"/>
              <a:t>Öğrencilerin bir vaka, olgu üzerinden multidisipliner bir yaklaşımla, bilgileri arasında entegrasyonu sağlaması amaçlanır.</a:t>
            </a:r>
            <a:endParaRPr/>
          </a:p>
          <a:p>
            <a:pPr marL="0" lvl="0" indent="0" algn="l" rtl="0">
              <a:spcBef>
                <a:spcPts val="0"/>
              </a:spcBef>
              <a:spcAft>
                <a:spcPts val="0"/>
              </a:spcAft>
              <a:buNone/>
            </a:pPr>
            <a:r>
              <a:rPr lang="tr-TR"/>
              <a:t>Sorunu analiz etme, yorumlama ve ikna edici çözümler önermek için yüzleşme durumu ortaya çıkar.</a:t>
            </a:r>
            <a:endParaRPr/>
          </a:p>
          <a:p>
            <a:pPr marL="0" lvl="0" indent="0" algn="l" rtl="0">
              <a:spcBef>
                <a:spcPts val="0"/>
              </a:spcBef>
              <a:spcAft>
                <a:spcPts val="0"/>
              </a:spcAft>
              <a:buNone/>
            </a:pPr>
            <a:endParaRPr/>
          </a:p>
          <a:p>
            <a:pPr marL="0" lvl="0" indent="0" algn="l" rtl="0">
              <a:spcBef>
                <a:spcPts val="0"/>
              </a:spcBef>
              <a:spcAft>
                <a:spcPts val="0"/>
              </a:spcAft>
              <a:buNone/>
            </a:pPr>
            <a:r>
              <a:rPr lang="tr-TR"/>
              <a:t>Klinikte disiplinler arası bilgi entegrasyonu geliştirmek ana amaçtı.</a:t>
            </a:r>
            <a:endParaRPr/>
          </a:p>
          <a:p>
            <a:pPr marL="0" lvl="0" indent="0" algn="l" rtl="0">
              <a:spcBef>
                <a:spcPts val="0"/>
              </a:spcBef>
              <a:spcAft>
                <a:spcPts val="0"/>
              </a:spcAft>
              <a:buNone/>
            </a:pPr>
            <a:r>
              <a:rPr lang="tr-TR"/>
              <a:t>Dundee Üniversitesi Tıp Fakültesi (komite odaklı, entegre sistem içerisinde küçük grup çalışmalarını, ödeve dayalı bağımsız öğrenme metotlarını ilk uygulayan fakülte, 1973) klinik eğiticilerinin 97 de yayınladıkları çalışmalarında, öğrenciler ilk 3 yıl entegre bir sistemde yetişseler bile kliniğe geçişlerinde disiplin odaklı (ortopedi stajı vb.) bir sistem mevcutsa bilgilerin entegrasyonu yeteneklerinin azaldığını belirtmişlerdir.</a:t>
            </a:r>
            <a:endParaRPr/>
          </a:p>
          <a:p>
            <a:pPr marL="0" lvl="0" indent="0" algn="l" rtl="0">
              <a:spcBef>
                <a:spcPts val="0"/>
              </a:spcBef>
              <a:spcAft>
                <a:spcPts val="0"/>
              </a:spcAft>
              <a:buNone/>
            </a:pPr>
            <a:r>
              <a:rPr lang="tr-TR"/>
              <a:t>Dundee’de sistem 1995 de klinik dönemde OTD metoduyla eğitime verilmeye başlanmıştır.</a:t>
            </a:r>
            <a:endParaRPr sz="800"/>
          </a:p>
          <a:p>
            <a:pPr marL="0" lvl="0" indent="0" algn="l" rtl="0">
              <a:spcBef>
                <a:spcPts val="0"/>
              </a:spcBef>
              <a:spcAft>
                <a:spcPts val="0"/>
              </a:spcAft>
              <a:buNone/>
            </a:pP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a:solidFill>
                  <a:schemeClr val="dk1"/>
                </a:solidFill>
                <a:latin typeface="Calibri"/>
                <a:ea typeface="Calibri"/>
                <a:cs typeface="Calibri"/>
                <a:sym typeface="Calibri"/>
              </a:rPr>
              <a:t>4.1.3 Action and reflection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We have described above the importance of learning from experience. Usher (1986a) has emphasised how important reflection is, as the activity that links experience with learning. </a:t>
            </a:r>
            <a:endParaRPr/>
          </a:p>
          <a:p>
            <a:pPr marL="0" lvl="0" indent="0" algn="l" rtl="0">
              <a:spcBef>
                <a:spcPts val="0"/>
              </a:spcBef>
              <a:spcAft>
                <a:spcPts val="0"/>
              </a:spcAft>
              <a:buNone/>
            </a:pPr>
            <a:r>
              <a:rPr lang="tr-TR" sz="1200">
                <a:solidFill>
                  <a:schemeClr val="dk1"/>
                </a:solidFill>
                <a:latin typeface="Calibri"/>
                <a:ea typeface="Calibri"/>
                <a:cs typeface="Calibri"/>
                <a:sym typeface="Calibri"/>
              </a:rPr>
              <a:t>“Learning takes place,” suggest Marsick and Watkins (1990) “through an ongoing dialectical process of action and reflection”. The relation between action and reflection in different approaches to learning is shown in Figure 3. Incidental learning, such as occurs in on-the-job learning, is rich in action but may be low in reflection. Tasks are often done routinely - the learners behave almost like robots. Classroom, or formal, learning is frequently high in reflection but low in action. Task-based learning offers action and reflection. In contrast, rote learning is low in action and in reflection. </a:t>
            </a:r>
            <a:endParaRPr/>
          </a:p>
          <a:p>
            <a:pPr marL="0" lvl="0" indent="0" algn="l" rtl="0">
              <a:spcBef>
                <a:spcPts val="0"/>
              </a:spcBef>
              <a:spcAft>
                <a:spcPts val="0"/>
              </a:spcAft>
              <a:buNone/>
            </a:pPr>
            <a:endParaRPr/>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çıklama Yazılı İçerik"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çıklama Yazılı Resim"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tr-TR" sz="4800" dirty="0"/>
              <a:t>ONLİNE OLGU TEMELLİ ÖĞRENİM</a:t>
            </a:r>
            <a:br>
              <a:rPr lang="tr-TR" sz="4800" dirty="0"/>
            </a:br>
            <a:r>
              <a:rPr lang="tr-TR" sz="4800" dirty="0"/>
              <a:t>(ONLINE TASK-BASED LEARNING) OTURUMLARI</a:t>
            </a:r>
            <a:endParaRPr sz="4800" dirty="0"/>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dirty="0"/>
          </a:p>
          <a:p>
            <a:pPr marL="0" lvl="0" indent="0" algn="ctr" rtl="0">
              <a:lnSpc>
                <a:spcPct val="90000"/>
              </a:lnSpc>
              <a:spcBef>
                <a:spcPts val="1000"/>
              </a:spcBef>
              <a:spcAft>
                <a:spcPts val="0"/>
              </a:spcAft>
              <a:buClr>
                <a:schemeClr val="dk1"/>
              </a:buClr>
              <a:buSzPts val="2400"/>
              <a:buNone/>
            </a:pPr>
            <a:r>
              <a:rPr lang="tr-TR" dirty="0"/>
              <a:t>Dr. </a:t>
            </a:r>
            <a:r>
              <a:rPr lang="tr-TR" dirty="0" err="1"/>
              <a:t>Öğr</a:t>
            </a:r>
            <a:r>
              <a:rPr lang="tr-TR" dirty="0"/>
              <a:t>. Üyesi Selçuk Akturan</a:t>
            </a:r>
            <a:endParaRPr dirty="0"/>
          </a:p>
          <a:p>
            <a:pPr marL="0" lvl="0" indent="0" algn="ctr" rtl="0">
              <a:lnSpc>
                <a:spcPct val="90000"/>
              </a:lnSpc>
              <a:spcBef>
                <a:spcPts val="1000"/>
              </a:spcBef>
              <a:spcAft>
                <a:spcPts val="0"/>
              </a:spcAft>
              <a:buClr>
                <a:schemeClr val="dk1"/>
              </a:buClr>
              <a:buSzPts val="2400"/>
              <a:buNone/>
            </a:pPr>
            <a:r>
              <a:rPr lang="tr-TR" dirty="0"/>
              <a:t>Dr. </a:t>
            </a:r>
            <a:r>
              <a:rPr lang="tr-TR" dirty="0" err="1"/>
              <a:t>Öğr</a:t>
            </a:r>
            <a:r>
              <a:rPr lang="tr-TR" dirty="0"/>
              <a:t>. Üyesi Bilge Tuncel</a:t>
            </a:r>
          </a:p>
          <a:p>
            <a:pPr marL="0" lvl="0" indent="0" algn="ctr"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b="1" dirty="0"/>
              <a:t>OTÖ</a:t>
            </a:r>
            <a:r>
              <a:rPr lang="tr-TR" dirty="0"/>
              <a:t>- </a:t>
            </a:r>
            <a:r>
              <a:rPr lang="tr-TR" sz="3600" i="1" dirty="0" err="1"/>
              <a:t>Refleksiyon</a:t>
            </a:r>
            <a:r>
              <a:rPr lang="tr-TR" sz="3600" i="1" dirty="0"/>
              <a:t>- deneyim dengesi </a:t>
            </a:r>
            <a:endParaRPr sz="3600" i="1" dirty="0"/>
          </a:p>
        </p:txBody>
      </p:sp>
      <p:pic>
        <p:nvPicPr>
          <p:cNvPr id="154" name="Google Shape;154;p9"/>
          <p:cNvPicPr preferRelativeResize="0">
            <a:picLocks noGrp="1"/>
          </p:cNvPicPr>
          <p:nvPr>
            <p:ph type="body" idx="1"/>
          </p:nvPr>
        </p:nvPicPr>
        <p:blipFill rotWithShape="1">
          <a:blip r:embed="rId3">
            <a:alphaModFix/>
          </a:blip>
          <a:srcRect/>
          <a:stretch/>
        </p:blipFill>
        <p:spPr>
          <a:xfrm>
            <a:off x="3203567" y="2038991"/>
            <a:ext cx="5784866" cy="3642366"/>
          </a:xfrm>
          <a:prstGeom prst="rect">
            <a:avLst/>
          </a:prstGeom>
          <a:noFill/>
          <a:ln w="9525" cap="flat" cmpd="sng">
            <a:solidFill>
              <a:schemeClr val="dk1"/>
            </a:solidFill>
            <a:prstDash val="solid"/>
            <a:miter lim="800000"/>
            <a:headEnd type="none" w="sm" len="sm"/>
            <a:tailEnd type="none" w="sm" len="sm"/>
          </a:ln>
        </p:spPr>
      </p:pic>
      <p:graphicFrame>
        <p:nvGraphicFramePr>
          <p:cNvPr id="155" name="Google Shape;155;p9"/>
          <p:cNvGraphicFramePr/>
          <p:nvPr>
            <p:extLst>
              <p:ext uri="{D42A27DB-BD31-4B8C-83A1-F6EECF244321}">
                <p14:modId xmlns:p14="http://schemas.microsoft.com/office/powerpoint/2010/main" val="683083142"/>
              </p:ext>
            </p:extLst>
          </p:nvPr>
        </p:nvGraphicFramePr>
        <p:xfrm>
          <a:off x="4709213" y="4679756"/>
          <a:ext cx="1586698" cy="300025"/>
        </p:xfrm>
        <a:graphic>
          <a:graphicData uri="http://schemas.openxmlformats.org/drawingml/2006/table">
            <a:tbl>
              <a:tblPr firstRow="1" bandRow="1">
                <a:noFill/>
                <a:tableStyleId>{BEFE5235-5C8D-43EC-98A4-7269BD78077C}</a:tableStyleId>
              </a:tblPr>
              <a:tblGrid>
                <a:gridCol w="1586698">
                  <a:extLst>
                    <a:ext uri="{9D8B030D-6E8A-4147-A177-3AD203B41FA5}">
                      <a16:colId xmlns:a16="http://schemas.microsoft.com/office/drawing/2014/main" val="20000"/>
                    </a:ext>
                  </a:extLst>
                </a:gridCol>
              </a:tblGrid>
              <a:tr h="300025">
                <a:tc>
                  <a:txBody>
                    <a:bodyPr/>
                    <a:lstStyle/>
                    <a:p>
                      <a:pPr marL="0" marR="0" lvl="0" indent="0" algn="ctr" rtl="0">
                        <a:spcBef>
                          <a:spcPts val="0"/>
                        </a:spcBef>
                        <a:spcAft>
                          <a:spcPts val="0"/>
                        </a:spcAft>
                        <a:buNone/>
                      </a:pPr>
                      <a:r>
                        <a:rPr lang="tr-TR" sz="1100" u="none" strike="noStrike" cap="none" dirty="0">
                          <a:solidFill>
                            <a:schemeClr val="dk1"/>
                          </a:solidFill>
                        </a:rPr>
                        <a:t>(Ezberleyerek öğrenme)</a:t>
                      </a:r>
                      <a:endParaRPr dirty="0"/>
                    </a:p>
                  </a:txBody>
                  <a:tcPr marL="91400" marR="91400" marT="45650" marB="4565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156" name="Google Shape;156;p9"/>
          <p:cNvGraphicFramePr/>
          <p:nvPr>
            <p:extLst>
              <p:ext uri="{D42A27DB-BD31-4B8C-83A1-F6EECF244321}">
                <p14:modId xmlns:p14="http://schemas.microsoft.com/office/powerpoint/2010/main" val="2823960785"/>
              </p:ext>
            </p:extLst>
          </p:nvPr>
        </p:nvGraphicFramePr>
        <p:xfrm>
          <a:off x="6734012" y="4678099"/>
          <a:ext cx="1392350" cy="301625"/>
        </p:xfrm>
        <a:graphic>
          <a:graphicData uri="http://schemas.openxmlformats.org/drawingml/2006/table">
            <a:tbl>
              <a:tblPr firstRow="1" bandRow="1">
                <a:noFill/>
                <a:tableStyleId>{BEFE5235-5C8D-43EC-98A4-7269BD78077C}</a:tableStyleId>
              </a:tblPr>
              <a:tblGrid>
                <a:gridCol w="1392350">
                  <a:extLst>
                    <a:ext uri="{9D8B030D-6E8A-4147-A177-3AD203B41FA5}">
                      <a16:colId xmlns:a16="http://schemas.microsoft.com/office/drawing/2014/main" val="20000"/>
                    </a:ext>
                  </a:extLst>
                </a:gridCol>
              </a:tblGrid>
              <a:tr h="301625">
                <a:tc>
                  <a:txBody>
                    <a:bodyPr/>
                    <a:lstStyle/>
                    <a:p>
                      <a:pPr marL="0" marR="0" lvl="0" indent="0" algn="ctr" rtl="0">
                        <a:spcBef>
                          <a:spcPts val="0"/>
                        </a:spcBef>
                        <a:spcAft>
                          <a:spcPts val="0"/>
                        </a:spcAft>
                        <a:buNone/>
                      </a:pPr>
                      <a:r>
                        <a:rPr lang="tr-TR" sz="1100" u="none" strike="noStrike" cap="none" dirty="0">
                          <a:solidFill>
                            <a:schemeClr val="dk1"/>
                          </a:solidFill>
                        </a:rPr>
                        <a:t>(Sınıfta öğrenme)</a:t>
                      </a:r>
                      <a:endParaRPr dirty="0"/>
                    </a:p>
                  </a:txBody>
                  <a:tcPr marL="91500" marR="91500" marT="45975" marB="45975"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157" name="Google Shape;157;p9"/>
          <p:cNvGraphicFramePr/>
          <p:nvPr>
            <p:extLst>
              <p:ext uri="{D42A27DB-BD31-4B8C-83A1-F6EECF244321}">
                <p14:modId xmlns:p14="http://schemas.microsoft.com/office/powerpoint/2010/main" val="684293442"/>
              </p:ext>
            </p:extLst>
          </p:nvPr>
        </p:nvGraphicFramePr>
        <p:xfrm>
          <a:off x="4604135" y="3582428"/>
          <a:ext cx="1691775" cy="259240"/>
        </p:xfrm>
        <a:graphic>
          <a:graphicData uri="http://schemas.openxmlformats.org/drawingml/2006/table">
            <a:tbl>
              <a:tblPr firstRow="1" bandRow="1">
                <a:noFill/>
                <a:tableStyleId>{BEFE5235-5C8D-43EC-98A4-7269BD78077C}</a:tableStyleId>
              </a:tblPr>
              <a:tblGrid>
                <a:gridCol w="1691775">
                  <a:extLst>
                    <a:ext uri="{9D8B030D-6E8A-4147-A177-3AD203B41FA5}">
                      <a16:colId xmlns:a16="http://schemas.microsoft.com/office/drawing/2014/main" val="20000"/>
                    </a:ext>
                  </a:extLst>
                </a:gridCol>
              </a:tblGrid>
              <a:tr h="172400">
                <a:tc>
                  <a:txBody>
                    <a:bodyPr/>
                    <a:lstStyle/>
                    <a:p>
                      <a:pPr marL="0" marR="0" lvl="0" indent="0" algn="ctr" rtl="0">
                        <a:spcBef>
                          <a:spcPts val="0"/>
                        </a:spcBef>
                        <a:spcAft>
                          <a:spcPts val="0"/>
                        </a:spcAft>
                        <a:buNone/>
                      </a:pPr>
                      <a:r>
                        <a:rPr lang="tr-TR" sz="1100" u="none" strike="noStrike" cap="none" dirty="0">
                          <a:solidFill>
                            <a:schemeClr val="dk1"/>
                          </a:solidFill>
                        </a:rPr>
                        <a:t>(iş temelli yan öğrenme)</a:t>
                      </a:r>
                      <a:endParaRPr dirty="0"/>
                    </a:p>
                  </a:txBody>
                  <a:tcPr marL="91425" marR="91425" marT="45800" marB="4580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158" name="Google Shape;158;p9"/>
          <p:cNvGraphicFramePr/>
          <p:nvPr>
            <p:extLst>
              <p:ext uri="{D42A27DB-BD31-4B8C-83A1-F6EECF244321}">
                <p14:modId xmlns:p14="http://schemas.microsoft.com/office/powerpoint/2010/main" val="790202096"/>
              </p:ext>
            </p:extLst>
          </p:nvPr>
        </p:nvGraphicFramePr>
        <p:xfrm>
          <a:off x="6636900" y="3506301"/>
          <a:ext cx="1586575" cy="262825"/>
        </p:xfrm>
        <a:graphic>
          <a:graphicData uri="http://schemas.openxmlformats.org/drawingml/2006/table">
            <a:tbl>
              <a:tblPr firstRow="1" bandRow="1">
                <a:noFill/>
                <a:tableStyleId>{BEFE5235-5C8D-43EC-98A4-7269BD78077C}</a:tableStyleId>
              </a:tblPr>
              <a:tblGrid>
                <a:gridCol w="1586575">
                  <a:extLst>
                    <a:ext uri="{9D8B030D-6E8A-4147-A177-3AD203B41FA5}">
                      <a16:colId xmlns:a16="http://schemas.microsoft.com/office/drawing/2014/main" val="20000"/>
                    </a:ext>
                  </a:extLst>
                </a:gridCol>
              </a:tblGrid>
              <a:tr h="262825">
                <a:tc>
                  <a:txBody>
                    <a:bodyPr/>
                    <a:lstStyle/>
                    <a:p>
                      <a:pPr marL="0" marR="0" lvl="0" indent="0" algn="ctr" rtl="0">
                        <a:spcBef>
                          <a:spcPts val="0"/>
                        </a:spcBef>
                        <a:spcAft>
                          <a:spcPts val="0"/>
                        </a:spcAft>
                        <a:buNone/>
                      </a:pPr>
                      <a:r>
                        <a:rPr lang="tr-TR" sz="1100" u="none" strike="noStrike" cap="none" dirty="0">
                          <a:solidFill>
                            <a:schemeClr val="dk1"/>
                          </a:solidFill>
                        </a:rPr>
                        <a:t>(Olgu Temelli öğrenme)</a:t>
                      </a:r>
                      <a:endParaRPr dirty="0"/>
                    </a:p>
                  </a:txBody>
                  <a:tcPr marL="91450" marR="91450" marT="45125" marB="45125" anchor="ctr">
                    <a:solidFill>
                      <a:schemeClr val="l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9942a2f74a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tr-TR" sz="3600" b="1"/>
              <a:t>OTÖ;</a:t>
            </a:r>
            <a:r>
              <a:rPr lang="tr-TR" sz="3600" i="1"/>
              <a:t> çıktıların çeşitliliği</a:t>
            </a:r>
            <a:endParaRPr/>
          </a:p>
        </p:txBody>
      </p:sp>
      <p:sp>
        <p:nvSpPr>
          <p:cNvPr id="165" name="Google Shape;165;g9942a2f74a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66" name="Google Shape;166;g9942a2f74a_0_0"/>
          <p:cNvPicPr preferRelativeResize="0"/>
          <p:nvPr/>
        </p:nvPicPr>
        <p:blipFill rotWithShape="1">
          <a:blip r:embed="rId3">
            <a:alphaModFix/>
          </a:blip>
          <a:srcRect/>
          <a:stretch/>
        </p:blipFill>
        <p:spPr>
          <a:xfrm>
            <a:off x="4207277" y="1925923"/>
            <a:ext cx="3777450" cy="443817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dirty="0"/>
              <a:t>Online OTÖ; senaryo hazırlık süreci</a:t>
            </a:r>
            <a:endParaRPr dirty="0"/>
          </a:p>
        </p:txBody>
      </p:sp>
      <p:graphicFrame>
        <p:nvGraphicFramePr>
          <p:cNvPr id="2" name="Diyagram 1">
            <a:extLst>
              <a:ext uri="{FF2B5EF4-FFF2-40B4-BE49-F238E27FC236}">
                <a16:creationId xmlns:a16="http://schemas.microsoft.com/office/drawing/2014/main" id="{D64A4DF3-7458-4C8A-BB1A-965D524B294F}"/>
              </a:ext>
            </a:extLst>
          </p:cNvPr>
          <p:cNvGraphicFramePr/>
          <p:nvPr>
            <p:extLst>
              <p:ext uri="{D42A27DB-BD31-4B8C-83A1-F6EECF244321}">
                <p14:modId xmlns:p14="http://schemas.microsoft.com/office/powerpoint/2010/main" val="2992428807"/>
              </p:ext>
            </p:extLst>
          </p:nvPr>
        </p:nvGraphicFramePr>
        <p:xfrm>
          <a:off x="361878" y="1677732"/>
          <a:ext cx="11730805" cy="4815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2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838199" y="365125"/>
            <a:ext cx="10833243" cy="1325563"/>
          </a:xfrm>
          <a:prstGeom prst="rect">
            <a:avLst/>
          </a:prstGeom>
          <a:noFill/>
          <a:ln>
            <a:noFill/>
          </a:ln>
        </p:spPr>
        <p:txBody>
          <a:bodyPr spcFirstLastPara="1" wrap="square" lIns="91425" tIns="45700" rIns="91425" bIns="45700" anchor="ctr" anchorCtr="0">
            <a:normAutofit/>
          </a:bodyPr>
          <a:lstStyle/>
          <a:p>
            <a:pPr lvl="0">
              <a:buSzPts val="4400"/>
            </a:pPr>
            <a:r>
              <a:rPr lang="tr-TR" dirty="0"/>
              <a:t>Online OTÖ; senaryo hazırlık süreci</a:t>
            </a:r>
            <a:endParaRPr dirty="0"/>
          </a:p>
        </p:txBody>
      </p:sp>
      <p:graphicFrame>
        <p:nvGraphicFramePr>
          <p:cNvPr id="218" name="Google Shape;218;p11"/>
          <p:cNvGraphicFramePr/>
          <p:nvPr/>
        </p:nvGraphicFramePr>
        <p:xfrm>
          <a:off x="23230" y="3020798"/>
          <a:ext cx="3200725" cy="1992075"/>
        </p:xfrm>
        <a:graphic>
          <a:graphicData uri="http://schemas.openxmlformats.org/drawingml/2006/table">
            <a:tbl>
              <a:tblPr firstRow="1" bandRow="1">
                <a:noFill/>
                <a:tableStyleId>{BEFE5235-5C8D-43EC-98A4-7269BD78077C}</a:tableStyleId>
              </a:tblPr>
              <a:tblGrid>
                <a:gridCol w="3200725">
                  <a:extLst>
                    <a:ext uri="{9D8B030D-6E8A-4147-A177-3AD203B41FA5}">
                      <a16:colId xmlns:a16="http://schemas.microsoft.com/office/drawing/2014/main" val="20000"/>
                    </a:ext>
                  </a:extLst>
                </a:gridCol>
              </a:tblGrid>
              <a:tr h="1992075">
                <a:tc>
                  <a:txBody>
                    <a:bodyPr/>
                    <a:lstStyle/>
                    <a:p>
                      <a:pPr marL="0" marR="0" lvl="0" indent="0" algn="l" rtl="0">
                        <a:spcBef>
                          <a:spcPts val="0"/>
                        </a:spcBef>
                        <a:spcAft>
                          <a:spcPts val="0"/>
                        </a:spcAft>
                        <a:buNone/>
                      </a:pPr>
                      <a:r>
                        <a:rPr lang="tr-TR" sz="1800" u="none" strike="noStrike" cap="none"/>
                        <a:t>Olguyu seçerken;</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tr-TR" sz="1800"/>
                        <a:t>1. Karşılaşma olasılığı?</a:t>
                      </a:r>
                      <a:endParaRPr sz="1800"/>
                    </a:p>
                    <a:p>
                      <a:pPr marL="0" marR="0" lvl="0" indent="0" algn="l" rtl="0">
                        <a:spcBef>
                          <a:spcPts val="0"/>
                        </a:spcBef>
                        <a:spcAft>
                          <a:spcPts val="0"/>
                        </a:spcAft>
                        <a:buNone/>
                      </a:pPr>
                      <a:r>
                        <a:rPr lang="tr-TR" sz="1800"/>
                        <a:t>2. Öğrenmeye odaklanmayı sağlıyor mu?</a:t>
                      </a:r>
                      <a:endParaRPr sz="1800"/>
                    </a:p>
                    <a:p>
                      <a:pPr marL="0" marR="0" lvl="0" indent="0" algn="l" rtl="0">
                        <a:spcBef>
                          <a:spcPts val="0"/>
                        </a:spcBef>
                        <a:spcAft>
                          <a:spcPts val="0"/>
                        </a:spcAft>
                        <a:buNone/>
                      </a:pPr>
                      <a:r>
                        <a:rPr lang="tr-TR" sz="1800"/>
                        <a:t>3. İçerik zenginliği?</a:t>
                      </a:r>
                      <a:endParaRPr sz="1800"/>
                    </a:p>
                  </a:txBody>
                  <a:tcPr marL="91450" marR="91450" marT="45725" marB="45725"/>
                </a:tc>
                <a:extLst>
                  <a:ext uri="{0D108BD9-81ED-4DB2-BD59-A6C34878D82A}">
                    <a16:rowId xmlns:a16="http://schemas.microsoft.com/office/drawing/2014/main" val="10000"/>
                  </a:ext>
                </a:extLst>
              </a:tr>
            </a:tbl>
          </a:graphicData>
        </a:graphic>
      </p:graphicFrame>
      <p:pic>
        <p:nvPicPr>
          <p:cNvPr id="219" name="Google Shape;219;p11"/>
          <p:cNvPicPr preferRelativeResize="0">
            <a:picLocks noGrp="1"/>
          </p:cNvPicPr>
          <p:nvPr>
            <p:ph type="body" idx="1"/>
          </p:nvPr>
        </p:nvPicPr>
        <p:blipFill rotWithShape="1">
          <a:blip r:embed="rId3">
            <a:alphaModFix/>
          </a:blip>
          <a:srcRect/>
          <a:stretch/>
        </p:blipFill>
        <p:spPr>
          <a:xfrm>
            <a:off x="2908068" y="1510210"/>
            <a:ext cx="5461319" cy="4351338"/>
          </a:xfrm>
          <a:prstGeom prst="rect">
            <a:avLst/>
          </a:prstGeom>
          <a:noFill/>
          <a:ln>
            <a:noFill/>
          </a:ln>
        </p:spPr>
      </p:pic>
      <p:pic>
        <p:nvPicPr>
          <p:cNvPr id="220" name="Google Shape;220;p11"/>
          <p:cNvPicPr preferRelativeResize="0"/>
          <p:nvPr/>
        </p:nvPicPr>
        <p:blipFill rotWithShape="1">
          <a:blip r:embed="rId4">
            <a:alphaModFix/>
          </a:blip>
          <a:srcRect b="53779"/>
          <a:stretch/>
        </p:blipFill>
        <p:spPr>
          <a:xfrm>
            <a:off x="5382704" y="1970531"/>
            <a:ext cx="4675696" cy="1875606"/>
          </a:xfrm>
          <a:prstGeom prst="rect">
            <a:avLst/>
          </a:prstGeom>
          <a:noFill/>
          <a:ln>
            <a:noFill/>
          </a:ln>
        </p:spPr>
      </p:pic>
      <p:pic>
        <p:nvPicPr>
          <p:cNvPr id="221" name="Google Shape;221;p11"/>
          <p:cNvPicPr preferRelativeResize="0"/>
          <p:nvPr/>
        </p:nvPicPr>
        <p:blipFill rotWithShape="1">
          <a:blip r:embed="rId5">
            <a:alphaModFix/>
          </a:blip>
          <a:srcRect t="15263"/>
          <a:stretch/>
        </p:blipFill>
        <p:spPr>
          <a:xfrm>
            <a:off x="5382704" y="3685879"/>
            <a:ext cx="4675696" cy="3162850"/>
          </a:xfrm>
          <a:prstGeom prst="rect">
            <a:avLst/>
          </a:prstGeom>
          <a:noFill/>
          <a:ln>
            <a:noFill/>
          </a:ln>
        </p:spPr>
      </p:pic>
      <p:sp>
        <p:nvSpPr>
          <p:cNvPr id="222" name="Google Shape;222;p11"/>
          <p:cNvSpPr/>
          <p:nvPr/>
        </p:nvSpPr>
        <p:spPr>
          <a:xfrm>
            <a:off x="3004743" y="4662687"/>
            <a:ext cx="1140643" cy="23567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 name="Google Shape;223;p11"/>
          <p:cNvSpPr/>
          <p:nvPr/>
        </p:nvSpPr>
        <p:spPr>
          <a:xfrm>
            <a:off x="6166701" y="4111658"/>
            <a:ext cx="3891699" cy="23567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4" name="Google Shape;224;p11"/>
          <p:cNvPicPr preferRelativeResize="0"/>
          <p:nvPr/>
        </p:nvPicPr>
        <p:blipFill rotWithShape="1">
          <a:blip r:embed="rId6">
            <a:alphaModFix/>
          </a:blip>
          <a:srcRect l="15183" t="18661" r="32238" b="8861"/>
          <a:stretch/>
        </p:blipFill>
        <p:spPr>
          <a:xfrm>
            <a:off x="6853257" y="2748069"/>
            <a:ext cx="5288437" cy="4100660"/>
          </a:xfrm>
          <a:prstGeom prst="rect">
            <a:avLst/>
          </a:prstGeom>
          <a:noFill/>
          <a:ln>
            <a:noFill/>
          </a:ln>
        </p:spPr>
      </p:pic>
      <p:pic>
        <p:nvPicPr>
          <p:cNvPr id="3" name="Resim 2" descr="metin, tablo içeren bir resim&#10;&#10;Açıklama otomatik olarak oluşturuldu">
            <a:extLst>
              <a:ext uri="{FF2B5EF4-FFF2-40B4-BE49-F238E27FC236}">
                <a16:creationId xmlns:a16="http://schemas.microsoft.com/office/drawing/2014/main" id="{73372C0B-2A4C-4A95-A503-CDEE785A942A}"/>
              </a:ext>
            </a:extLst>
          </p:cNvPr>
          <p:cNvPicPr>
            <a:picLocks noChangeAspect="1"/>
          </p:cNvPicPr>
          <p:nvPr/>
        </p:nvPicPr>
        <p:blipFill rotWithShape="1">
          <a:blip r:embed="rId7"/>
          <a:srcRect t="17058"/>
          <a:stretch/>
        </p:blipFill>
        <p:spPr>
          <a:xfrm>
            <a:off x="6853257" y="3746583"/>
            <a:ext cx="5288436" cy="1174526"/>
          </a:xfrm>
          <a:prstGeom prst="rect">
            <a:avLst/>
          </a:prstGeom>
        </p:spPr>
      </p:pic>
      <p:pic>
        <p:nvPicPr>
          <p:cNvPr id="5" name="Resim 4" descr="tablo içeren bir resim&#10;&#10;Açıklama otomatik olarak oluşturuldu">
            <a:extLst>
              <a:ext uri="{FF2B5EF4-FFF2-40B4-BE49-F238E27FC236}">
                <a16:creationId xmlns:a16="http://schemas.microsoft.com/office/drawing/2014/main" id="{8628F884-8170-42F5-B206-411D3E4B86A4}"/>
              </a:ext>
            </a:extLst>
          </p:cNvPr>
          <p:cNvPicPr>
            <a:picLocks noChangeAspect="1"/>
          </p:cNvPicPr>
          <p:nvPr/>
        </p:nvPicPr>
        <p:blipFill rotWithShape="1">
          <a:blip r:embed="rId8"/>
          <a:srcRect b="55932"/>
          <a:stretch/>
        </p:blipFill>
        <p:spPr>
          <a:xfrm>
            <a:off x="6853256" y="4869781"/>
            <a:ext cx="5288437" cy="120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500"/>
                                        <p:tgtEl>
                                          <p:spTgt spid="2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 calcmode="lin" valueType="num">
                                      <p:cBhvr additive="base">
                                        <p:cTn id="12" dur="500"/>
                                        <p:tgtEl>
                                          <p:spTgt spid="2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anim calcmode="lin" valueType="num">
                                      <p:cBhvr additive="base">
                                        <p:cTn id="22" dur="500"/>
                                        <p:tgtEl>
                                          <p:spTgt spid="2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3"/>
                                        </p:tgtEl>
                                        <p:attrNameLst>
                                          <p:attrName>style.visibility</p:attrName>
                                        </p:attrNameLst>
                                      </p:cBhvr>
                                      <p:to>
                                        <p:strVal val="visible"/>
                                      </p:to>
                                    </p:set>
                                    <p:anim calcmode="lin" valueType="num">
                                      <p:cBhvr additive="base">
                                        <p:cTn id="27" dur="500"/>
                                        <p:tgtEl>
                                          <p:spTgt spid="22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4"/>
                                        </p:tgtEl>
                                        <p:attrNameLst>
                                          <p:attrName>style.visibility</p:attrName>
                                        </p:attrNameLst>
                                      </p:cBhvr>
                                      <p:to>
                                        <p:strVal val="visible"/>
                                      </p:to>
                                    </p:set>
                                    <p:animEffect transition="in" filter="fade">
                                      <p:cBhvr>
                                        <p:cTn id="32" dur="1000"/>
                                        <p:tgtEl>
                                          <p:spTgt spid="22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dirty="0"/>
              <a:t>Online OTÖ; senaryo hazırlık süreci</a:t>
            </a:r>
            <a:endParaRPr dirty="0"/>
          </a:p>
        </p:txBody>
      </p:sp>
      <p:sp>
        <p:nvSpPr>
          <p:cNvPr id="231" name="Google Shape;231;p12"/>
          <p:cNvSpPr txBox="1">
            <a:spLocks noGrp="1"/>
          </p:cNvSpPr>
          <p:nvPr>
            <p:ph type="body" idx="1"/>
          </p:nvPr>
        </p:nvSpPr>
        <p:spPr>
          <a:xfrm>
            <a:off x="838199" y="1825625"/>
            <a:ext cx="10715625"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C00000"/>
              </a:buClr>
              <a:buSzPts val="2800"/>
              <a:buChar char="•"/>
            </a:pPr>
            <a:r>
              <a:rPr lang="tr-TR">
                <a:solidFill>
                  <a:srgbClr val="C00000"/>
                </a:solidFill>
              </a:rPr>
              <a:t>“Anemi” </a:t>
            </a:r>
            <a:r>
              <a:rPr lang="tr-TR"/>
              <a:t>ile ilgili bir olgu temelli öğrenme etkinliğinde; </a:t>
            </a:r>
            <a:endParaRPr/>
          </a:p>
          <a:p>
            <a:pPr marL="685800" lvl="1" indent="-228600" algn="l" rtl="0">
              <a:lnSpc>
                <a:spcPct val="100000"/>
              </a:lnSpc>
              <a:spcBef>
                <a:spcPts val="500"/>
              </a:spcBef>
              <a:spcAft>
                <a:spcPts val="0"/>
              </a:spcAft>
              <a:buClr>
                <a:schemeClr val="dk1"/>
              </a:buClr>
              <a:buSzPts val="2400"/>
              <a:buChar char="•"/>
            </a:pPr>
            <a:r>
              <a:rPr lang="tr-TR"/>
              <a:t>Öğrenim düzeyi yüksek, ÖnT spektrumu geniş başlıklar/semptomlar belirleyin;</a:t>
            </a:r>
            <a:endParaRPr/>
          </a:p>
          <a:p>
            <a:pPr marL="1143000" lvl="2" indent="-228600" algn="l" rtl="0">
              <a:lnSpc>
                <a:spcPct val="100000"/>
              </a:lnSpc>
              <a:spcBef>
                <a:spcPts val="500"/>
              </a:spcBef>
              <a:spcAft>
                <a:spcPts val="0"/>
              </a:spcAft>
              <a:buClr>
                <a:schemeClr val="dk1"/>
              </a:buClr>
              <a:buSzPts val="2000"/>
              <a:buChar char="•"/>
            </a:pPr>
            <a:r>
              <a:rPr lang="tr-TR"/>
              <a:t>ÖnT kodu almış “aplastik anemi” yerine TT‐K almış “demir eksikliği anemisi” üzerinden planlayın. </a:t>
            </a:r>
            <a:endParaRPr/>
          </a:p>
          <a:p>
            <a:pPr marL="685800" lvl="1" indent="-228600" algn="l" rtl="0">
              <a:lnSpc>
                <a:spcPct val="100000"/>
              </a:lnSpc>
              <a:spcBef>
                <a:spcPts val="500"/>
              </a:spcBef>
              <a:spcAft>
                <a:spcPts val="0"/>
              </a:spcAft>
              <a:buClr>
                <a:schemeClr val="dk1"/>
              </a:buClr>
              <a:buSzPts val="2400"/>
              <a:buChar char="•"/>
            </a:pPr>
            <a:r>
              <a:rPr lang="tr-TR"/>
              <a:t>Oturumun içeriğini belirlenen basamaklar üzerinden yapılandırın; 8-9 basamak,</a:t>
            </a:r>
            <a:endParaRPr/>
          </a:p>
          <a:p>
            <a:pPr marL="685800" lvl="1" indent="-228600" algn="l" rtl="0">
              <a:lnSpc>
                <a:spcPct val="100000"/>
              </a:lnSpc>
              <a:spcBef>
                <a:spcPts val="500"/>
              </a:spcBef>
              <a:spcAft>
                <a:spcPts val="0"/>
              </a:spcAft>
              <a:buClr>
                <a:schemeClr val="dk1"/>
              </a:buClr>
              <a:buSzPts val="2400"/>
              <a:buChar char="•"/>
            </a:pPr>
            <a:r>
              <a:rPr lang="tr-TR"/>
              <a:t>İçeriği belirlerken üst düzey sorular sorunuz;</a:t>
            </a:r>
            <a:endParaRPr/>
          </a:p>
          <a:p>
            <a:pPr marL="914400" lvl="0" indent="0" algn="l" rtl="0">
              <a:lnSpc>
                <a:spcPct val="100000"/>
              </a:lnSpc>
              <a:spcBef>
                <a:spcPts val="500"/>
              </a:spcBef>
              <a:spcAft>
                <a:spcPts val="0"/>
              </a:spcAft>
              <a:buNone/>
            </a:pPr>
            <a:r>
              <a:rPr lang="tr-TR"/>
              <a:t> </a:t>
            </a:r>
            <a:r>
              <a:rPr lang="tr-TR" i="1">
                <a:solidFill>
                  <a:srgbClr val="FF0000"/>
                </a:solidFill>
              </a:rPr>
              <a:t>öğreneni bi tık zorlasın, düşünmeye/tartışmaya sevketsin…</a:t>
            </a:r>
            <a:endParaRPr i="1">
              <a:solidFill>
                <a:srgbClr val="FF0000"/>
              </a:solidFill>
            </a:endParaRPr>
          </a:p>
          <a:p>
            <a:pPr marL="685800" lvl="1" indent="-228600" algn="l" rtl="0">
              <a:lnSpc>
                <a:spcPct val="100000"/>
              </a:lnSpc>
              <a:spcBef>
                <a:spcPts val="500"/>
              </a:spcBef>
              <a:spcAft>
                <a:spcPts val="0"/>
              </a:spcAft>
              <a:buClr>
                <a:schemeClr val="dk1"/>
              </a:buClr>
              <a:buSzPts val="2400"/>
              <a:buChar char="•"/>
            </a:pPr>
            <a:r>
              <a:rPr lang="tr-TR"/>
              <a:t>Hedeflenen klinik tanının düzeyine uygun senaryo oluşturun;</a:t>
            </a:r>
            <a:endParaRPr/>
          </a:p>
          <a:p>
            <a:pPr marL="1143000" lvl="2" indent="-228600" algn="l" rtl="0">
              <a:lnSpc>
                <a:spcPct val="100000"/>
              </a:lnSpc>
              <a:spcBef>
                <a:spcPts val="500"/>
              </a:spcBef>
              <a:spcAft>
                <a:spcPts val="0"/>
              </a:spcAft>
              <a:buClr>
                <a:schemeClr val="dk1"/>
              </a:buClr>
              <a:buSzPts val="2000"/>
              <a:buChar char="•"/>
            </a:pPr>
            <a:r>
              <a:rPr lang="tr-TR" i="1"/>
              <a:t>ÖnT kodu almış “hemolitik anemi”ye yönelik hazırlanan senaryoda tanı veya tedaviyi planlamaya yönelik sorular sormayınız/basamakları yapılandırmayınız.</a:t>
            </a:r>
            <a:endParaRPr i="1"/>
          </a:p>
        </p:txBody>
      </p:sp>
      <p:sp>
        <p:nvSpPr>
          <p:cNvPr id="232" name="Google Shape;232;p12"/>
          <p:cNvSpPr/>
          <p:nvPr/>
        </p:nvSpPr>
        <p:spPr>
          <a:xfrm>
            <a:off x="7237414" y="2923751"/>
            <a:ext cx="2573100" cy="2940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tr-TR" dirty="0"/>
              <a:t>Online OTÖ; senaryo hazırlık süreci</a:t>
            </a:r>
            <a:endParaRPr dirty="0"/>
          </a:p>
        </p:txBody>
      </p:sp>
      <p:sp>
        <p:nvSpPr>
          <p:cNvPr id="239" name="Google Shape;239;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tr-TR" dirty="0"/>
              <a:t>Paydaşların bir araya gelmesi; online veya </a:t>
            </a:r>
            <a:r>
              <a:rPr lang="tr-TR" dirty="0" err="1"/>
              <a:t>yüzyüze</a:t>
            </a:r>
            <a:r>
              <a:rPr lang="tr-TR" dirty="0"/>
              <a:t>…</a:t>
            </a:r>
            <a:endParaRPr dirty="0"/>
          </a:p>
          <a:p>
            <a:pPr marL="685800" lvl="1" indent="-228600" algn="l" rtl="0">
              <a:lnSpc>
                <a:spcPct val="90000"/>
              </a:lnSpc>
              <a:spcBef>
                <a:spcPts val="500"/>
              </a:spcBef>
              <a:spcAft>
                <a:spcPts val="0"/>
              </a:spcAft>
              <a:buClr>
                <a:schemeClr val="dk1"/>
              </a:buClr>
              <a:buSzPts val="2400"/>
              <a:buChar char="•"/>
            </a:pPr>
            <a:r>
              <a:rPr lang="tr-TR" dirty="0"/>
              <a:t>Anemi için;</a:t>
            </a:r>
            <a:endParaRPr dirty="0"/>
          </a:p>
        </p:txBody>
      </p:sp>
      <p:grpSp>
        <p:nvGrpSpPr>
          <p:cNvPr id="240" name="Google Shape;240;p13"/>
          <p:cNvGrpSpPr/>
          <p:nvPr/>
        </p:nvGrpSpPr>
        <p:grpSpPr>
          <a:xfrm>
            <a:off x="4089115" y="2628458"/>
            <a:ext cx="4957142" cy="3864417"/>
            <a:chOff x="1726123" y="2071"/>
            <a:chExt cx="5068298" cy="4380602"/>
          </a:xfrm>
        </p:grpSpPr>
        <p:sp>
          <p:nvSpPr>
            <p:cNvPr id="241" name="Google Shape;241;p13"/>
            <p:cNvSpPr/>
            <p:nvPr/>
          </p:nvSpPr>
          <p:spPr>
            <a:xfrm>
              <a:off x="3530118" y="2071"/>
              <a:ext cx="1460308" cy="949200"/>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txBox="1"/>
            <p:nvPr/>
          </p:nvSpPr>
          <p:spPr>
            <a:xfrm>
              <a:off x="3576454" y="48407"/>
              <a:ext cx="1367636" cy="85652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tr-TR" sz="1400" b="0" i="0" u="none" strike="noStrike" cap="none">
                  <a:solidFill>
                    <a:schemeClr val="lt1"/>
                  </a:solidFill>
                  <a:latin typeface="Calibri"/>
                  <a:ea typeface="Calibri"/>
                  <a:cs typeface="Calibri"/>
                  <a:sym typeface="Calibri"/>
                </a:rPr>
                <a:t>Hematoloji</a:t>
              </a:r>
              <a:endParaRPr/>
            </a:p>
          </p:txBody>
        </p:sp>
        <p:sp>
          <p:nvSpPr>
            <p:cNvPr id="243" name="Google Shape;243;p13"/>
            <p:cNvSpPr/>
            <p:nvPr/>
          </p:nvSpPr>
          <p:spPr>
            <a:xfrm>
              <a:off x="2363440" y="476671"/>
              <a:ext cx="3793665" cy="3793665"/>
            </a:xfrm>
            <a:custGeom>
              <a:avLst/>
              <a:gdLst/>
              <a:ahLst/>
              <a:cxnLst/>
              <a:rect l="l" t="t" r="r" b="b"/>
              <a:pathLst>
                <a:path w="120000" h="120000" extrusionOk="0">
                  <a:moveTo>
                    <a:pt x="83414" y="4757"/>
                  </a:moveTo>
                  <a:lnTo>
                    <a:pt x="83414" y="4757"/>
                  </a:lnTo>
                  <a:cubicBezTo>
                    <a:pt x="93996" y="9242"/>
                    <a:pt x="103067" y="16671"/>
                    <a:pt x="109548" y="26162"/>
                  </a:cubicBezTo>
                </a:path>
              </a:pathLst>
            </a:custGeom>
            <a:noFill/>
            <a:ln w="9525" cap="flat" cmpd="sng">
              <a:solidFill>
                <a:srgbClr val="5593C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5334113" y="1312750"/>
              <a:ext cx="1460308" cy="949200"/>
            </a:xfrm>
            <a:prstGeom prst="roundRect">
              <a:avLst>
                <a:gd name="adj" fmla="val 16667"/>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txBox="1"/>
            <p:nvPr/>
          </p:nvSpPr>
          <p:spPr>
            <a:xfrm>
              <a:off x="5380449" y="1359086"/>
              <a:ext cx="1367636" cy="85652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tr-TR" sz="1400" b="0" i="0" u="none" strike="noStrike" cap="none">
                  <a:solidFill>
                    <a:schemeClr val="lt1"/>
                  </a:solidFill>
                  <a:latin typeface="Calibri"/>
                  <a:ea typeface="Calibri"/>
                  <a:cs typeface="Calibri"/>
                  <a:sym typeface="Calibri"/>
                </a:rPr>
                <a:t>Genel Cerrahi</a:t>
              </a:r>
              <a:endParaRPr/>
            </a:p>
          </p:txBody>
        </p:sp>
        <p:sp>
          <p:nvSpPr>
            <p:cNvPr id="246" name="Google Shape;246;p13"/>
            <p:cNvSpPr/>
            <p:nvPr/>
          </p:nvSpPr>
          <p:spPr>
            <a:xfrm>
              <a:off x="2363440" y="476671"/>
              <a:ext cx="3793665" cy="3793665"/>
            </a:xfrm>
            <a:custGeom>
              <a:avLst/>
              <a:gdLst/>
              <a:ahLst/>
              <a:cxnLst/>
              <a:rect l="l" t="t" r="r" b="b"/>
              <a:pathLst>
                <a:path w="120000" h="120000" extrusionOk="0">
                  <a:moveTo>
                    <a:pt x="119918" y="56855"/>
                  </a:moveTo>
                  <a:lnTo>
                    <a:pt x="119918" y="56855"/>
                  </a:lnTo>
                  <a:cubicBezTo>
                    <a:pt x="120594" y="69727"/>
                    <a:pt x="117106" y="82474"/>
                    <a:pt x="109972" y="93209"/>
                  </a:cubicBezTo>
                </a:path>
              </a:pathLst>
            </a:custGeom>
            <a:noFill/>
            <a:ln w="9525" cap="flat" cmpd="sng">
              <a:solidFill>
                <a:srgbClr val="80AAD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4645049" y="3433473"/>
              <a:ext cx="1460308" cy="949200"/>
            </a:xfrm>
            <a:prstGeom prst="roundRect">
              <a:avLst>
                <a:gd name="adj" fmla="val 16667"/>
              </a:avLst>
            </a:prstGeom>
            <a:solidFill>
              <a:srgbClr val="C55A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txBox="1"/>
            <p:nvPr/>
          </p:nvSpPr>
          <p:spPr>
            <a:xfrm>
              <a:off x="4691385" y="3479809"/>
              <a:ext cx="1367636" cy="85652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tr-TR" sz="1400" b="0" i="0" u="none" strike="noStrike" cap="none">
                  <a:solidFill>
                    <a:schemeClr val="lt1"/>
                  </a:solidFill>
                  <a:latin typeface="Calibri"/>
                  <a:ea typeface="Calibri"/>
                  <a:cs typeface="Calibri"/>
                  <a:sym typeface="Calibri"/>
                </a:rPr>
                <a:t>Kardiyoloji</a:t>
              </a:r>
              <a:endParaRPr/>
            </a:p>
          </p:txBody>
        </p:sp>
        <p:sp>
          <p:nvSpPr>
            <p:cNvPr id="249" name="Google Shape;249;p13"/>
            <p:cNvSpPr/>
            <p:nvPr/>
          </p:nvSpPr>
          <p:spPr>
            <a:xfrm>
              <a:off x="2363440" y="476671"/>
              <a:ext cx="3793665" cy="3793665"/>
            </a:xfrm>
            <a:custGeom>
              <a:avLst/>
              <a:gdLst/>
              <a:ahLst/>
              <a:cxnLst/>
              <a:rect l="l" t="t" r="r" b="b"/>
              <a:pathLst>
                <a:path w="120000" h="120000" extrusionOk="0">
                  <a:moveTo>
                    <a:pt x="71933" y="118801"/>
                  </a:moveTo>
                  <a:cubicBezTo>
                    <a:pt x="64058" y="120399"/>
                    <a:pt x="55943" y="120399"/>
                    <a:pt x="48068" y="118801"/>
                  </a:cubicBezTo>
                </a:path>
              </a:pathLst>
            </a:custGeom>
            <a:noFill/>
            <a:ln w="9525" cap="flat" cmpd="sng">
              <a:solidFill>
                <a:srgbClr val="ACC4E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2415188" y="3433473"/>
              <a:ext cx="1460308" cy="9492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txBox="1"/>
            <p:nvPr/>
          </p:nvSpPr>
          <p:spPr>
            <a:xfrm>
              <a:off x="2461524" y="3479809"/>
              <a:ext cx="1367636" cy="85652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tr-TR" sz="1400" b="0" i="0" u="none" strike="noStrike" cap="none">
                  <a:solidFill>
                    <a:schemeClr val="lt1"/>
                  </a:solidFill>
                  <a:latin typeface="Calibri"/>
                  <a:ea typeface="Calibri"/>
                  <a:cs typeface="Calibri"/>
                  <a:sym typeface="Calibri"/>
                </a:rPr>
                <a:t>Klinik Farmakoloji</a:t>
              </a:r>
              <a:endParaRPr/>
            </a:p>
          </p:txBody>
        </p:sp>
        <p:sp>
          <p:nvSpPr>
            <p:cNvPr id="252" name="Google Shape;252;p13"/>
            <p:cNvSpPr/>
            <p:nvPr/>
          </p:nvSpPr>
          <p:spPr>
            <a:xfrm>
              <a:off x="2363440" y="476671"/>
              <a:ext cx="3793665" cy="3793665"/>
            </a:xfrm>
            <a:custGeom>
              <a:avLst/>
              <a:gdLst/>
              <a:ahLst/>
              <a:cxnLst/>
              <a:rect l="l" t="t" r="r" b="b"/>
              <a:pathLst>
                <a:path w="120000" h="120000" extrusionOk="0">
                  <a:moveTo>
                    <a:pt x="10029" y="93209"/>
                  </a:moveTo>
                  <a:lnTo>
                    <a:pt x="10029" y="93209"/>
                  </a:lnTo>
                  <a:cubicBezTo>
                    <a:pt x="2895" y="82474"/>
                    <a:pt x="-593" y="69727"/>
                    <a:pt x="83" y="56855"/>
                  </a:cubicBezTo>
                </a:path>
              </a:pathLst>
            </a:custGeom>
            <a:noFill/>
            <a:ln w="9525" cap="flat" cmpd="sng">
              <a:solidFill>
                <a:srgbClr val="ACC4E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1726123" y="1312750"/>
              <a:ext cx="1460308" cy="949200"/>
            </a:xfrm>
            <a:prstGeom prst="roundRect">
              <a:avLst>
                <a:gd name="adj" fmla="val 16667"/>
              </a:avLst>
            </a:prstGeom>
            <a:solidFill>
              <a:srgbClr val="2F5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txBox="1"/>
            <p:nvPr/>
          </p:nvSpPr>
          <p:spPr>
            <a:xfrm>
              <a:off x="1772459" y="1359086"/>
              <a:ext cx="1367636" cy="85652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tr-TR" sz="1400" b="0" i="0" u="none" strike="noStrike" cap="none" dirty="0">
                  <a:solidFill>
                    <a:schemeClr val="lt1"/>
                  </a:solidFill>
                  <a:latin typeface="Calibri"/>
                  <a:ea typeface="Calibri"/>
                  <a:cs typeface="Calibri"/>
                  <a:sym typeface="Calibri"/>
                </a:rPr>
                <a:t>Gastroenteroloji</a:t>
              </a:r>
              <a:endParaRPr dirty="0"/>
            </a:p>
          </p:txBody>
        </p:sp>
        <p:sp>
          <p:nvSpPr>
            <p:cNvPr id="255" name="Google Shape;255;p13"/>
            <p:cNvSpPr/>
            <p:nvPr/>
          </p:nvSpPr>
          <p:spPr>
            <a:xfrm>
              <a:off x="2363440" y="476671"/>
              <a:ext cx="3793665" cy="3793665"/>
            </a:xfrm>
            <a:custGeom>
              <a:avLst/>
              <a:gdLst/>
              <a:ahLst/>
              <a:cxnLst/>
              <a:rect l="l" t="t" r="r" b="b"/>
              <a:pathLst>
                <a:path w="120000" h="120000" extrusionOk="0">
                  <a:moveTo>
                    <a:pt x="10452" y="26162"/>
                  </a:moveTo>
                  <a:lnTo>
                    <a:pt x="10452" y="26162"/>
                  </a:lnTo>
                  <a:cubicBezTo>
                    <a:pt x="16934" y="16671"/>
                    <a:pt x="26005" y="9242"/>
                    <a:pt x="36586" y="4757"/>
                  </a:cubicBezTo>
                </a:path>
              </a:pathLst>
            </a:custGeom>
            <a:noFill/>
            <a:ln w="9525" cap="flat" cmpd="sng">
              <a:solidFill>
                <a:srgbClr val="80AAD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 name="Google Shape;256;p13"/>
          <p:cNvPicPr preferRelativeResize="0"/>
          <p:nvPr/>
        </p:nvPicPr>
        <p:blipFill rotWithShape="1">
          <a:blip r:embed="rId3">
            <a:alphaModFix/>
          </a:blip>
          <a:srcRect/>
          <a:stretch/>
        </p:blipFill>
        <p:spPr>
          <a:xfrm>
            <a:off x="5922319" y="4097609"/>
            <a:ext cx="1629861" cy="12456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additive="base">
                                        <p:cTn id="7" dur="500"/>
                                        <p:tgtEl>
                                          <p:spTgt spid="2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15F93-4728-4C43-AD00-4DCD990ABE2F}"/>
              </a:ext>
            </a:extLst>
          </p:cNvPr>
          <p:cNvSpPr>
            <a:spLocks noGrp="1"/>
          </p:cNvSpPr>
          <p:nvPr>
            <p:ph type="title"/>
          </p:nvPr>
        </p:nvSpPr>
        <p:spPr>
          <a:xfrm>
            <a:off x="838199" y="365125"/>
            <a:ext cx="10987356" cy="1325563"/>
          </a:xfrm>
        </p:spPr>
        <p:txBody>
          <a:bodyPr/>
          <a:lstStyle/>
          <a:p>
            <a:r>
              <a:rPr lang="tr-TR" dirty="0"/>
              <a:t>Online OTÖ; senaryo hazırlık süreci; </a:t>
            </a:r>
            <a:r>
              <a:rPr lang="tr-TR" i="1" dirty="0">
                <a:solidFill>
                  <a:srgbClr val="FF0000"/>
                </a:solidFill>
              </a:rPr>
              <a:t>şablon</a:t>
            </a:r>
          </a:p>
        </p:txBody>
      </p:sp>
      <p:sp>
        <p:nvSpPr>
          <p:cNvPr id="3" name="Metin Yer Tutucusu 2">
            <a:extLst>
              <a:ext uri="{FF2B5EF4-FFF2-40B4-BE49-F238E27FC236}">
                <a16:creationId xmlns:a16="http://schemas.microsoft.com/office/drawing/2014/main" id="{AC8B58E3-3938-47C9-8B23-86FADE600235}"/>
              </a:ext>
            </a:extLst>
          </p:cNvPr>
          <p:cNvSpPr>
            <a:spLocks noGrp="1"/>
          </p:cNvSpPr>
          <p:nvPr>
            <p:ph type="body" idx="1"/>
          </p:nvPr>
        </p:nvSpPr>
        <p:spPr>
          <a:xfrm>
            <a:off x="838199" y="1393139"/>
            <a:ext cx="10515600" cy="4351338"/>
          </a:xfrm>
        </p:spPr>
        <p:txBody>
          <a:bodyPr/>
          <a:lstStyle/>
          <a:p>
            <a:endParaRPr lang="tr-TR" i="1" dirty="0">
              <a:solidFill>
                <a:srgbClr val="FF0000"/>
              </a:solidFill>
            </a:endParaRPr>
          </a:p>
        </p:txBody>
      </p:sp>
      <p:pic>
        <p:nvPicPr>
          <p:cNvPr id="5" name="Resim 4" descr="metin içeren bir resim&#10;&#10;Açıklama otomatik olarak oluşturuldu">
            <a:extLst>
              <a:ext uri="{FF2B5EF4-FFF2-40B4-BE49-F238E27FC236}">
                <a16:creationId xmlns:a16="http://schemas.microsoft.com/office/drawing/2014/main" id="{D853CB6E-2688-43B2-AF8C-5B3F8A359CFF}"/>
              </a:ext>
            </a:extLst>
          </p:cNvPr>
          <p:cNvPicPr>
            <a:picLocks noChangeAspect="1"/>
          </p:cNvPicPr>
          <p:nvPr/>
        </p:nvPicPr>
        <p:blipFill>
          <a:blip r:embed="rId3"/>
          <a:stretch>
            <a:fillRect/>
          </a:stretch>
        </p:blipFill>
        <p:spPr>
          <a:xfrm>
            <a:off x="2012738" y="1393139"/>
            <a:ext cx="4083261" cy="5391428"/>
          </a:xfrm>
          <a:prstGeom prst="rect">
            <a:avLst/>
          </a:prstGeom>
        </p:spPr>
      </p:pic>
      <p:pic>
        <p:nvPicPr>
          <p:cNvPr id="7" name="Resim 6" descr="metin içeren bir resim&#10;&#10;Açıklama otomatik olarak oluşturuldu">
            <a:extLst>
              <a:ext uri="{FF2B5EF4-FFF2-40B4-BE49-F238E27FC236}">
                <a16:creationId xmlns:a16="http://schemas.microsoft.com/office/drawing/2014/main" id="{3AEA9DCA-F81F-43DB-826D-731CFF555912}"/>
              </a:ext>
            </a:extLst>
          </p:cNvPr>
          <p:cNvPicPr>
            <a:picLocks noChangeAspect="1"/>
          </p:cNvPicPr>
          <p:nvPr/>
        </p:nvPicPr>
        <p:blipFill>
          <a:blip r:embed="rId4"/>
          <a:stretch>
            <a:fillRect/>
          </a:stretch>
        </p:blipFill>
        <p:spPr>
          <a:xfrm>
            <a:off x="6331877" y="1393139"/>
            <a:ext cx="3844322" cy="5391428"/>
          </a:xfrm>
          <a:prstGeom prst="rect">
            <a:avLst/>
          </a:prstGeom>
        </p:spPr>
      </p:pic>
    </p:spTree>
    <p:extLst>
      <p:ext uri="{BB962C8B-B14F-4D97-AF65-F5344CB8AC3E}">
        <p14:creationId xmlns:p14="http://schemas.microsoft.com/office/powerpoint/2010/main" val="97710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dirty="0"/>
              <a:t>Online OTÖ uygulamaya hazırlık süreci</a:t>
            </a:r>
            <a:endParaRPr dirty="0"/>
          </a:p>
        </p:txBody>
      </p:sp>
      <p:graphicFrame>
        <p:nvGraphicFramePr>
          <p:cNvPr id="3" name="Diyagram 2">
            <a:extLst>
              <a:ext uri="{FF2B5EF4-FFF2-40B4-BE49-F238E27FC236}">
                <a16:creationId xmlns:a16="http://schemas.microsoft.com/office/drawing/2014/main" id="{CCE59C7C-702C-4C95-A7CF-FEFA8174D9F2}"/>
              </a:ext>
            </a:extLst>
          </p:cNvPr>
          <p:cNvGraphicFramePr/>
          <p:nvPr>
            <p:extLst>
              <p:ext uri="{D42A27DB-BD31-4B8C-83A1-F6EECF244321}">
                <p14:modId xmlns:p14="http://schemas.microsoft.com/office/powerpoint/2010/main" val="3576560147"/>
              </p:ext>
            </p:extLst>
          </p:nvPr>
        </p:nvGraphicFramePr>
        <p:xfrm>
          <a:off x="296563" y="1470454"/>
          <a:ext cx="11701848" cy="4584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dirty="0"/>
              <a:t>Online OTÖ; uygulamaya süreci</a:t>
            </a:r>
            <a:endParaRPr dirty="0"/>
          </a:p>
        </p:txBody>
      </p:sp>
      <p:sp>
        <p:nvSpPr>
          <p:cNvPr id="268" name="Google Shape;268;p15"/>
          <p:cNvSpPr txBox="1">
            <a:spLocks noGrp="1"/>
          </p:cNvSpPr>
          <p:nvPr>
            <p:ph type="body" idx="1"/>
          </p:nvPr>
        </p:nvSpPr>
        <p:spPr>
          <a:xfrm>
            <a:off x="838200" y="1518933"/>
            <a:ext cx="8736106" cy="2129702"/>
          </a:xfrm>
          <a:prstGeom prst="rect">
            <a:avLst/>
          </a:prstGeom>
          <a:noFill/>
          <a:ln>
            <a:noFill/>
          </a:ln>
        </p:spPr>
        <p:txBody>
          <a:bodyPr spcFirstLastPara="1" wrap="square" lIns="91425" tIns="45700" rIns="91425" bIns="45700" anchor="t" anchorCtr="0">
            <a:noAutofit/>
          </a:bodyPr>
          <a:lstStyle/>
          <a:p>
            <a:pPr marL="723900" indent="-685800">
              <a:lnSpc>
                <a:spcPct val="100000"/>
              </a:lnSpc>
            </a:pPr>
            <a:r>
              <a:rPr lang="tr-TR" sz="1600" dirty="0">
                <a:latin typeface="+mn-lt"/>
              </a:rPr>
              <a:t>Ortalama 3 ders, 2.5 saat.</a:t>
            </a:r>
          </a:p>
          <a:p>
            <a:pPr marL="723900" indent="-685800">
              <a:lnSpc>
                <a:spcPct val="100000"/>
              </a:lnSpc>
            </a:pPr>
            <a:r>
              <a:rPr lang="tr-TR" sz="1600" dirty="0">
                <a:latin typeface="+mn-lt"/>
              </a:rPr>
              <a:t>8 basamaktan oluşur (1 basamak daha ekleme imkanınız var).</a:t>
            </a:r>
          </a:p>
          <a:p>
            <a:pPr marL="723900" indent="-685800">
              <a:lnSpc>
                <a:spcPct val="100000"/>
              </a:lnSpc>
            </a:pPr>
            <a:r>
              <a:rPr lang="tr-TR" sz="1600" dirty="0">
                <a:latin typeface="+mn-lt"/>
              </a:rPr>
              <a:t>Yönetici(</a:t>
            </a:r>
            <a:r>
              <a:rPr lang="tr-TR" sz="1600" dirty="0" err="1">
                <a:latin typeface="+mn-lt"/>
              </a:rPr>
              <a:t>ler</a:t>
            </a:r>
            <a:r>
              <a:rPr lang="tr-TR" sz="1600" dirty="0">
                <a:latin typeface="+mn-lt"/>
              </a:rPr>
              <a:t>) uygulamadan önce basamakların süresini MEDU üzerinden belirleyebilir, uygulama sırasında değişmez.</a:t>
            </a:r>
          </a:p>
          <a:p>
            <a:pPr marL="723900" indent="-685800">
              <a:lnSpc>
                <a:spcPct val="100000"/>
              </a:lnSpc>
            </a:pPr>
            <a:r>
              <a:rPr lang="tr-TR" sz="1600" dirty="0">
                <a:latin typeface="+mn-lt"/>
              </a:rPr>
              <a:t>Bir grup yöneticisi (sözcü) belirlenir.</a:t>
            </a:r>
          </a:p>
          <a:p>
            <a:pPr marL="723900" indent="-685800">
              <a:lnSpc>
                <a:spcPct val="100000"/>
              </a:lnSpc>
            </a:pPr>
            <a:r>
              <a:rPr lang="tr-TR" sz="1600" dirty="0">
                <a:latin typeface="+mn-lt"/>
              </a:rPr>
              <a:t>Grup sözcüsü ekibin görüşlerini paylaşır, eğitici ile iletişime geçer.</a:t>
            </a:r>
          </a:p>
          <a:p>
            <a:pPr marL="228600" lvl="0" indent="-190500" algn="l" rtl="0">
              <a:lnSpc>
                <a:spcPct val="100000"/>
              </a:lnSpc>
              <a:spcBef>
                <a:spcPts val="1000"/>
              </a:spcBef>
              <a:spcAft>
                <a:spcPts val="0"/>
              </a:spcAft>
              <a:buClr>
                <a:schemeClr val="dk1"/>
              </a:buClr>
              <a:buSzPts val="1800"/>
              <a:buChar char="•"/>
            </a:pPr>
            <a:endParaRPr lang="tr-TR" sz="1600" dirty="0">
              <a:latin typeface="+mn-lt"/>
            </a:endParaRPr>
          </a:p>
        </p:txBody>
      </p:sp>
      <p:graphicFrame>
        <p:nvGraphicFramePr>
          <p:cNvPr id="2" name="Diyagram 1">
            <a:extLst>
              <a:ext uri="{FF2B5EF4-FFF2-40B4-BE49-F238E27FC236}">
                <a16:creationId xmlns:a16="http://schemas.microsoft.com/office/drawing/2014/main" id="{98235144-BCF9-4FB3-9E25-0280D945957E}"/>
              </a:ext>
            </a:extLst>
          </p:cNvPr>
          <p:cNvGraphicFramePr/>
          <p:nvPr>
            <p:extLst>
              <p:ext uri="{D42A27DB-BD31-4B8C-83A1-F6EECF244321}">
                <p14:modId xmlns:p14="http://schemas.microsoft.com/office/powerpoint/2010/main" val="4007464105"/>
              </p:ext>
            </p:extLst>
          </p:nvPr>
        </p:nvGraphicFramePr>
        <p:xfrm>
          <a:off x="412376" y="3325906"/>
          <a:ext cx="11367248" cy="327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268;p15">
            <a:extLst>
              <a:ext uri="{FF2B5EF4-FFF2-40B4-BE49-F238E27FC236}">
                <a16:creationId xmlns:a16="http://schemas.microsoft.com/office/drawing/2014/main" id="{B202005B-C5B5-470A-AF83-88E12542D1C0}"/>
              </a:ext>
            </a:extLst>
          </p:cNvPr>
          <p:cNvSpPr txBox="1">
            <a:spLocks/>
          </p:cNvSpPr>
          <p:nvPr/>
        </p:nvSpPr>
        <p:spPr>
          <a:xfrm>
            <a:off x="1089454" y="6277104"/>
            <a:ext cx="10941424" cy="3090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lgn="r">
              <a:lnSpc>
                <a:spcPct val="150000"/>
              </a:lnSpc>
              <a:buNone/>
            </a:pPr>
            <a:r>
              <a:rPr lang="tr-TR" sz="2000" i="1" dirty="0"/>
              <a:t>Devam ediyor…</a:t>
            </a:r>
            <a:endParaRPr lang="pt-BR" sz="20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dirty="0"/>
              <a:t>Online OTÖ; uygulamaya süreci</a:t>
            </a:r>
            <a:endParaRPr dirty="0"/>
          </a:p>
        </p:txBody>
      </p:sp>
      <p:graphicFrame>
        <p:nvGraphicFramePr>
          <p:cNvPr id="2" name="Diyagram 1">
            <a:extLst>
              <a:ext uri="{FF2B5EF4-FFF2-40B4-BE49-F238E27FC236}">
                <a16:creationId xmlns:a16="http://schemas.microsoft.com/office/drawing/2014/main" id="{98235144-BCF9-4FB3-9E25-0280D945957E}"/>
              </a:ext>
            </a:extLst>
          </p:cNvPr>
          <p:cNvGraphicFramePr/>
          <p:nvPr>
            <p:extLst>
              <p:ext uri="{D42A27DB-BD31-4B8C-83A1-F6EECF244321}">
                <p14:modId xmlns:p14="http://schemas.microsoft.com/office/powerpoint/2010/main" val="3109234633"/>
              </p:ext>
            </p:extLst>
          </p:nvPr>
        </p:nvGraphicFramePr>
        <p:xfrm>
          <a:off x="111211" y="2409566"/>
          <a:ext cx="11899556" cy="408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Yer Tutucusu 3">
            <a:extLst>
              <a:ext uri="{FF2B5EF4-FFF2-40B4-BE49-F238E27FC236}">
                <a16:creationId xmlns:a16="http://schemas.microsoft.com/office/drawing/2014/main" id="{AD3ABA69-5EFE-4E0C-A48B-C94300255620}"/>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0641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6F49DE-EB58-4E40-AB32-047B4AD86C31}"/>
              </a:ext>
            </a:extLst>
          </p:cNvPr>
          <p:cNvSpPr>
            <a:spLocks noGrp="1"/>
          </p:cNvSpPr>
          <p:nvPr>
            <p:ph type="title"/>
          </p:nvPr>
        </p:nvSpPr>
        <p:spPr/>
        <p:txBody>
          <a:bodyPr/>
          <a:lstStyle/>
          <a:p>
            <a:r>
              <a:rPr lang="tr-TR" dirty="0"/>
              <a:t>Online OTÖ kurs planı</a:t>
            </a:r>
          </a:p>
        </p:txBody>
      </p:sp>
      <p:sp>
        <p:nvSpPr>
          <p:cNvPr id="3" name="Metin Yer Tutucusu 2">
            <a:extLst>
              <a:ext uri="{FF2B5EF4-FFF2-40B4-BE49-F238E27FC236}">
                <a16:creationId xmlns:a16="http://schemas.microsoft.com/office/drawing/2014/main" id="{39AC13A1-9B22-407C-B83E-976844DADA02}"/>
              </a:ext>
            </a:extLst>
          </p:cNvPr>
          <p:cNvSpPr>
            <a:spLocks noGrp="1"/>
          </p:cNvSpPr>
          <p:nvPr>
            <p:ph type="body" idx="1"/>
          </p:nvPr>
        </p:nvSpPr>
        <p:spPr/>
        <p:txBody>
          <a:bodyPr/>
          <a:lstStyle/>
          <a:p>
            <a:r>
              <a:rPr lang="tr-TR" dirty="0"/>
              <a:t>Online Olgu Temelli Öğrenim Sunumu; </a:t>
            </a:r>
            <a:r>
              <a:rPr lang="tr-TR" i="1" dirty="0"/>
              <a:t>45 </a:t>
            </a:r>
            <a:r>
              <a:rPr lang="tr-TR" i="1" dirty="0" err="1"/>
              <a:t>dk</a:t>
            </a:r>
            <a:endParaRPr lang="tr-TR" i="1" dirty="0"/>
          </a:p>
          <a:p>
            <a:pPr marL="1485900" lvl="3" indent="0">
              <a:buNone/>
            </a:pPr>
            <a:r>
              <a:rPr lang="tr-TR" dirty="0"/>
              <a:t>Dr. Öğretim Üyesi Selçuk Akturan</a:t>
            </a:r>
          </a:p>
          <a:p>
            <a:pPr marL="1485900" lvl="3" indent="0">
              <a:buNone/>
            </a:pPr>
            <a:endParaRPr lang="tr-TR" dirty="0"/>
          </a:p>
          <a:p>
            <a:pPr marL="1485900" lvl="3" indent="0">
              <a:buNone/>
            </a:pPr>
            <a:endParaRPr lang="tr-TR" dirty="0"/>
          </a:p>
          <a:p>
            <a:r>
              <a:rPr lang="tr-TR" dirty="0"/>
              <a:t>Online OTÖ Yapılandırma ve Uygulama Örneği; </a:t>
            </a:r>
            <a:r>
              <a:rPr lang="tr-TR" i="1" dirty="0"/>
              <a:t>1 saat</a:t>
            </a:r>
          </a:p>
          <a:p>
            <a:pPr marL="1485900" lvl="3" indent="0">
              <a:buNone/>
            </a:pPr>
            <a:r>
              <a:rPr lang="tr-TR" dirty="0"/>
              <a:t>Dr. Öğretim Üyesi Bilge Tuncel</a:t>
            </a:r>
          </a:p>
          <a:p>
            <a:pPr marL="1485900" lvl="3" indent="0">
              <a:buNone/>
            </a:pPr>
            <a:endParaRPr lang="tr-TR" dirty="0"/>
          </a:p>
          <a:p>
            <a:r>
              <a:rPr lang="tr-TR" dirty="0"/>
              <a:t>Online OTÖ- grup çalışması; </a:t>
            </a:r>
            <a:r>
              <a:rPr lang="tr-TR" i="1" dirty="0"/>
              <a:t>1 saat 15 </a:t>
            </a:r>
            <a:r>
              <a:rPr lang="tr-TR" i="1" dirty="0" err="1"/>
              <a:t>dk</a:t>
            </a:r>
            <a:endParaRPr lang="tr-TR" i="1" dirty="0"/>
          </a:p>
          <a:p>
            <a:pPr marL="1485900" lvl="3" indent="0">
              <a:buClr>
                <a:srgbClr val="000000"/>
              </a:buClr>
              <a:buNone/>
              <a:defRPr/>
            </a:pPr>
            <a:r>
              <a:rPr kumimoji="0" lang="tr-TR" sz="1800" b="0" i="0" u="none" strike="noStrike" kern="0" cap="none" spc="0" normalizeH="0" baseline="0" noProof="0" dirty="0">
                <a:ln>
                  <a:noFill/>
                </a:ln>
                <a:solidFill>
                  <a:srgbClr val="000000"/>
                </a:solidFill>
                <a:effectLst/>
                <a:uLnTx/>
                <a:uFillTx/>
                <a:latin typeface="Calibri"/>
                <a:cs typeface="Calibri"/>
                <a:sym typeface="Calibri"/>
              </a:rPr>
              <a:t>Dr. Öğretim Üyesi Bilge Tuncel, </a:t>
            </a:r>
            <a:r>
              <a:rPr lang="tr-TR" dirty="0"/>
              <a:t>Dr. Öğretim Üyesi Selçuk Akturan</a:t>
            </a:r>
          </a:p>
          <a:p>
            <a:pPr marL="1485900" lvl="3" indent="0">
              <a:buClr>
                <a:srgbClr val="000000"/>
              </a:buClr>
              <a:buNone/>
              <a:defRPr/>
            </a:pPr>
            <a:endParaRPr lang="tr-TR" dirty="0"/>
          </a:p>
          <a:p>
            <a:pPr>
              <a:buClr>
                <a:srgbClr val="000000"/>
              </a:buClr>
              <a:defRPr/>
            </a:pPr>
            <a:r>
              <a:rPr lang="tr-TR" dirty="0"/>
              <a:t>Kurs değerlendirmesi ve kapanış; </a:t>
            </a:r>
            <a:r>
              <a:rPr lang="tr-TR" i="1" dirty="0"/>
              <a:t>30 </a:t>
            </a:r>
            <a:r>
              <a:rPr lang="tr-TR" i="1" dirty="0" err="1"/>
              <a:t>dk</a:t>
            </a:r>
            <a:endParaRPr lang="tr-TR" i="1" dirty="0"/>
          </a:p>
          <a:p>
            <a:pPr marL="1485900" marR="0" lvl="3" indent="0" algn="l" defTabSz="914400" rtl="0" eaLnBrk="1" fontAlgn="auto" latinLnBrk="0" hangingPunct="1">
              <a:lnSpc>
                <a:spcPct val="90000"/>
              </a:lnSpc>
              <a:spcBef>
                <a:spcPts val="500"/>
              </a:spcBef>
              <a:spcAft>
                <a:spcPts val="0"/>
              </a:spcAft>
              <a:buClr>
                <a:srgbClr val="000000"/>
              </a:buClr>
              <a:buSzPts val="1800"/>
              <a:buFont typeface="Arial"/>
              <a:buNone/>
              <a:tabLst/>
              <a:defRPr/>
            </a:pPr>
            <a:endParaRPr kumimoji="0" lang="tr-TR" sz="1800" b="0" i="0" u="none" strike="noStrike" kern="0" cap="none" spc="0" normalizeH="0" baseline="0" noProof="0" dirty="0">
              <a:ln>
                <a:noFill/>
              </a:ln>
              <a:solidFill>
                <a:srgbClr val="000000"/>
              </a:solidFill>
              <a:effectLst/>
              <a:uLnTx/>
              <a:uFillTx/>
              <a:latin typeface="Calibri"/>
              <a:cs typeface="Calibri"/>
              <a:sym typeface="Calibri"/>
            </a:endParaRPr>
          </a:p>
          <a:p>
            <a:endParaRPr lang="tr-TR" dirty="0"/>
          </a:p>
          <a:p>
            <a:pPr lvl="2"/>
            <a:endParaRPr lang="tr-TR" dirty="0"/>
          </a:p>
          <a:p>
            <a:endParaRPr lang="tr-TR" dirty="0"/>
          </a:p>
        </p:txBody>
      </p:sp>
    </p:spTree>
    <p:extLst>
      <p:ext uri="{BB962C8B-B14F-4D97-AF65-F5344CB8AC3E}">
        <p14:creationId xmlns:p14="http://schemas.microsoft.com/office/powerpoint/2010/main" val="305767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dirty="0"/>
              <a:t>Online OTÖ; eğiticinin rolü</a:t>
            </a:r>
            <a:endParaRPr dirty="0"/>
          </a:p>
        </p:txBody>
      </p:sp>
      <p:sp>
        <p:nvSpPr>
          <p:cNvPr id="281" name="Google Shape;281;p17"/>
          <p:cNvSpPr txBox="1">
            <a:spLocks noGrp="1"/>
          </p:cNvSpPr>
          <p:nvPr>
            <p:ph type="body" idx="1"/>
          </p:nvPr>
        </p:nvSpPr>
        <p:spPr>
          <a:xfrm>
            <a:off x="838199" y="1825624"/>
            <a:ext cx="11138648" cy="4602069"/>
          </a:xfrm>
          <a:prstGeom prst="rect">
            <a:avLst/>
          </a:prstGeom>
          <a:noFill/>
          <a:ln>
            <a:noFill/>
          </a:ln>
        </p:spPr>
        <p:txBody>
          <a:bodyPr spcFirstLastPara="1" wrap="square" lIns="91425" tIns="45700" rIns="91425" bIns="45700" anchor="t" anchorCtr="0">
            <a:noAutofit/>
          </a:bodyPr>
          <a:lstStyle/>
          <a:p>
            <a:pPr marL="685800" lvl="1" indent="-228600" algn="l" rtl="0">
              <a:lnSpc>
                <a:spcPct val="140000"/>
              </a:lnSpc>
              <a:spcBef>
                <a:spcPts val="500"/>
              </a:spcBef>
              <a:spcAft>
                <a:spcPts val="0"/>
              </a:spcAft>
              <a:buClr>
                <a:schemeClr val="dk1"/>
              </a:buClr>
              <a:buSzPts val="2210"/>
              <a:buChar char="•"/>
            </a:pPr>
            <a:r>
              <a:rPr lang="tr-TR" dirty="0"/>
              <a:t>OTÖ oturumunun senaryosunu/ uygulama planını oluşturmak, </a:t>
            </a:r>
            <a:endParaRPr dirty="0"/>
          </a:p>
          <a:p>
            <a:pPr marL="685800" lvl="1" indent="-228600" algn="l" rtl="0">
              <a:lnSpc>
                <a:spcPct val="140000"/>
              </a:lnSpc>
              <a:spcBef>
                <a:spcPts val="500"/>
              </a:spcBef>
              <a:spcAft>
                <a:spcPts val="0"/>
              </a:spcAft>
              <a:buClr>
                <a:schemeClr val="dk1"/>
              </a:buClr>
              <a:buSzPts val="2210"/>
              <a:buChar char="•"/>
            </a:pPr>
            <a:r>
              <a:rPr lang="tr-TR" dirty="0"/>
              <a:t>OTÖ öğrenim hedeflerini çıktılar/yeterlikler bağlamında belirlemek,</a:t>
            </a:r>
            <a:endParaRPr dirty="0"/>
          </a:p>
          <a:p>
            <a:pPr marL="685800" lvl="1" indent="-228600" algn="l" rtl="0">
              <a:lnSpc>
                <a:spcPct val="140000"/>
              </a:lnSpc>
              <a:spcBef>
                <a:spcPts val="500"/>
              </a:spcBef>
              <a:spcAft>
                <a:spcPts val="0"/>
              </a:spcAft>
              <a:buClr>
                <a:schemeClr val="dk1"/>
              </a:buClr>
              <a:buSzPts val="2210"/>
              <a:buChar char="•"/>
            </a:pPr>
            <a:r>
              <a:rPr lang="tr-TR" dirty="0"/>
              <a:t>Eğitim materyallerini belirlemek; </a:t>
            </a:r>
            <a:r>
              <a:rPr lang="tr-TR" i="1" dirty="0" err="1">
                <a:solidFill>
                  <a:srgbClr val="FF0000"/>
                </a:solidFill>
              </a:rPr>
              <a:t>textbook</a:t>
            </a:r>
            <a:r>
              <a:rPr lang="tr-TR" i="1" dirty="0">
                <a:solidFill>
                  <a:srgbClr val="FF0000"/>
                </a:solidFill>
              </a:rPr>
              <a:t> bölümü, </a:t>
            </a:r>
            <a:r>
              <a:rPr lang="tr-TR" i="1" dirty="0" err="1">
                <a:solidFill>
                  <a:srgbClr val="FF0000"/>
                </a:solidFill>
              </a:rPr>
              <a:t>guideline</a:t>
            </a:r>
            <a:r>
              <a:rPr lang="tr-TR" i="1" dirty="0">
                <a:solidFill>
                  <a:srgbClr val="FF0000"/>
                </a:solidFill>
              </a:rPr>
              <a:t>, makale, raporlar, ilgili internet sitesi uzantıları, video, fotoğraf vb. görseller</a:t>
            </a:r>
            <a:endParaRPr i="1" dirty="0">
              <a:solidFill>
                <a:srgbClr val="FF0000"/>
              </a:solidFill>
            </a:endParaRPr>
          </a:p>
          <a:p>
            <a:pPr marL="685800" lvl="1" indent="-228600" algn="l" rtl="0">
              <a:lnSpc>
                <a:spcPct val="140000"/>
              </a:lnSpc>
              <a:spcBef>
                <a:spcPts val="500"/>
              </a:spcBef>
              <a:spcAft>
                <a:spcPts val="0"/>
              </a:spcAft>
              <a:buClr>
                <a:schemeClr val="dk1"/>
              </a:buClr>
              <a:buSzPts val="2210"/>
              <a:buChar char="•"/>
            </a:pPr>
            <a:r>
              <a:rPr lang="tr-TR" dirty="0"/>
              <a:t>Oturumu yönetmek ve kolaylaştırmak,</a:t>
            </a:r>
            <a:endParaRPr dirty="0"/>
          </a:p>
          <a:p>
            <a:pPr marL="685800" lvl="1" indent="-228600" algn="l" rtl="0">
              <a:lnSpc>
                <a:spcPct val="140000"/>
              </a:lnSpc>
              <a:spcBef>
                <a:spcPts val="500"/>
              </a:spcBef>
              <a:spcAft>
                <a:spcPts val="0"/>
              </a:spcAft>
              <a:buClr>
                <a:schemeClr val="dk1"/>
              </a:buClr>
              <a:buSzPts val="2210"/>
              <a:buChar char="•"/>
            </a:pPr>
            <a:r>
              <a:rPr lang="tr-TR" dirty="0"/>
              <a:t>Uygulanma sürecinde gruplara ulaşılabilir olmak; </a:t>
            </a:r>
            <a:r>
              <a:rPr lang="tr-TR" i="1" dirty="0">
                <a:solidFill>
                  <a:srgbClr val="FF0000"/>
                </a:solidFill>
              </a:rPr>
              <a:t>mesaj???,</a:t>
            </a:r>
            <a:r>
              <a:rPr lang="tr-TR" dirty="0"/>
              <a:t> </a:t>
            </a:r>
            <a:r>
              <a:rPr lang="tr-TR" i="1" dirty="0">
                <a:solidFill>
                  <a:srgbClr val="FF0000"/>
                </a:solidFill>
              </a:rPr>
              <a:t>cep n. paylaşımı!!! </a:t>
            </a:r>
            <a:endParaRPr i="1" dirty="0">
              <a:solidFill>
                <a:srgbClr val="FF0000"/>
              </a:solidFill>
            </a:endParaRPr>
          </a:p>
          <a:p>
            <a:pPr marL="685800" lvl="1" indent="-228600" algn="l" rtl="0">
              <a:lnSpc>
                <a:spcPct val="140000"/>
              </a:lnSpc>
              <a:spcBef>
                <a:spcPts val="500"/>
              </a:spcBef>
              <a:spcAft>
                <a:spcPts val="0"/>
              </a:spcAft>
              <a:buClr>
                <a:schemeClr val="dk1"/>
              </a:buClr>
              <a:buSzPts val="2210"/>
              <a:buChar char="•"/>
            </a:pPr>
            <a:r>
              <a:rPr lang="tr-TR" dirty="0"/>
              <a:t>Öğrenim hedeflerinden sapma, süreçte tıkanma olduğunda </a:t>
            </a:r>
            <a:r>
              <a:rPr lang="tr-TR" dirty="0" err="1"/>
              <a:t>müdahelede</a:t>
            </a:r>
            <a:r>
              <a:rPr lang="tr-TR" dirty="0"/>
              <a:t> bulunma,</a:t>
            </a:r>
            <a:endParaRPr dirty="0"/>
          </a:p>
          <a:p>
            <a:pPr marL="685800" lvl="1" indent="-228600" algn="l" rtl="0">
              <a:lnSpc>
                <a:spcPct val="140000"/>
              </a:lnSpc>
              <a:spcBef>
                <a:spcPts val="500"/>
              </a:spcBef>
              <a:spcAft>
                <a:spcPts val="0"/>
              </a:spcAft>
              <a:buClr>
                <a:schemeClr val="dk1"/>
              </a:buClr>
              <a:buSzPts val="2210"/>
              <a:buChar char="•"/>
            </a:pPr>
            <a:r>
              <a:rPr lang="tr-TR" dirty="0"/>
              <a:t>Grubu değerlendirmek,</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dirty="0"/>
              <a:t>Online OTÖ; eğiticinin rolü</a:t>
            </a:r>
            <a:endParaRPr dirty="0"/>
          </a:p>
        </p:txBody>
      </p:sp>
      <p:sp>
        <p:nvSpPr>
          <p:cNvPr id="287" name="Google Shape;28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tr-TR" dirty="0"/>
              <a:t>Oturumlarda kullanılacak eğitim materyallerinin belirlenmesi/oluşturulması;</a:t>
            </a:r>
            <a:endParaRPr dirty="0"/>
          </a:p>
          <a:p>
            <a:pPr marL="228600" lvl="0" indent="0" algn="l" rtl="0">
              <a:lnSpc>
                <a:spcPct val="90000"/>
              </a:lnSpc>
              <a:spcBef>
                <a:spcPts val="0"/>
              </a:spcBef>
              <a:spcAft>
                <a:spcPts val="0"/>
              </a:spcAft>
              <a:buNone/>
            </a:pPr>
            <a:endParaRPr dirty="0"/>
          </a:p>
          <a:p>
            <a:pPr marL="800100" lvl="1" algn="l" rtl="0">
              <a:lnSpc>
                <a:spcPct val="150000"/>
              </a:lnSpc>
              <a:spcBef>
                <a:spcPts val="500"/>
              </a:spcBef>
              <a:spcAft>
                <a:spcPts val="0"/>
              </a:spcAft>
              <a:buClr>
                <a:schemeClr val="dk1"/>
              </a:buClr>
              <a:buSzPts val="2400"/>
              <a:buFont typeface="Wingdings" panose="05000000000000000000" pitchFamily="2" charset="2"/>
              <a:buChar char="ü"/>
            </a:pPr>
            <a:r>
              <a:rPr lang="tr-TR" dirty="0"/>
              <a:t>Video role </a:t>
            </a:r>
            <a:r>
              <a:rPr lang="tr-TR" dirty="0" err="1"/>
              <a:t>play</a:t>
            </a:r>
            <a:r>
              <a:rPr lang="tr-TR" dirty="0"/>
              <a:t> (kimler?, senaryo?, ücret?)</a:t>
            </a:r>
            <a:endParaRPr dirty="0"/>
          </a:p>
          <a:p>
            <a:pPr marL="800100" lvl="1" algn="l" rtl="0">
              <a:lnSpc>
                <a:spcPct val="150000"/>
              </a:lnSpc>
              <a:spcBef>
                <a:spcPts val="500"/>
              </a:spcBef>
              <a:spcAft>
                <a:spcPts val="0"/>
              </a:spcAft>
              <a:buClr>
                <a:schemeClr val="dk1"/>
              </a:buClr>
              <a:buSzPts val="2400"/>
              <a:buFont typeface="Wingdings" panose="05000000000000000000" pitchFamily="2" charset="2"/>
              <a:buChar char="ü"/>
            </a:pPr>
            <a:r>
              <a:rPr lang="tr-TR" dirty="0"/>
              <a:t>(Hasta ile izin şartıyla) yapılan görüşmelere ilişkin materyaller,</a:t>
            </a:r>
            <a:endParaRPr dirty="0"/>
          </a:p>
          <a:p>
            <a:pPr marL="800100" lvl="1" algn="l" rtl="0">
              <a:lnSpc>
                <a:spcPct val="150000"/>
              </a:lnSpc>
              <a:spcBef>
                <a:spcPts val="500"/>
              </a:spcBef>
              <a:spcAft>
                <a:spcPts val="0"/>
              </a:spcAft>
              <a:buClr>
                <a:schemeClr val="dk1"/>
              </a:buClr>
              <a:buSzPts val="2400"/>
              <a:buFont typeface="Wingdings" panose="05000000000000000000" pitchFamily="2" charset="2"/>
              <a:buChar char="ü"/>
            </a:pPr>
            <a:r>
              <a:rPr lang="tr-TR" dirty="0"/>
              <a:t>Olgu ile ilgili PAAC </a:t>
            </a:r>
            <a:r>
              <a:rPr lang="tr-TR" dirty="0" err="1"/>
              <a:t>grafisi</a:t>
            </a:r>
            <a:r>
              <a:rPr lang="tr-TR" dirty="0"/>
              <a:t>, EKG, CT görüntüsü, vb.  materyaller</a:t>
            </a:r>
            <a:endParaRPr dirty="0"/>
          </a:p>
          <a:p>
            <a:pPr marL="800100" lvl="1" algn="l" rtl="0">
              <a:lnSpc>
                <a:spcPct val="150000"/>
              </a:lnSpc>
              <a:spcBef>
                <a:spcPts val="500"/>
              </a:spcBef>
              <a:spcAft>
                <a:spcPts val="0"/>
              </a:spcAft>
              <a:buClr>
                <a:schemeClr val="dk1"/>
              </a:buClr>
              <a:buSzPts val="2400"/>
              <a:buFont typeface="Wingdings" panose="05000000000000000000" pitchFamily="2" charset="2"/>
              <a:buChar char="ü"/>
            </a:pPr>
            <a:r>
              <a:rPr lang="tr-TR" dirty="0"/>
              <a:t>Video, </a:t>
            </a:r>
            <a:r>
              <a:rPr lang="tr-TR" dirty="0" err="1"/>
              <a:t>fotograf</a:t>
            </a:r>
            <a:r>
              <a:rPr lang="tr-TR" dirty="0"/>
              <a:t>, vb. görseller,</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a:t>Değerlendirme </a:t>
            </a:r>
            <a:endParaRPr/>
          </a:p>
        </p:txBody>
      </p:sp>
      <p:sp>
        <p:nvSpPr>
          <p:cNvPr id="3" name="Metin Yer Tutucusu 2">
            <a:extLst>
              <a:ext uri="{FF2B5EF4-FFF2-40B4-BE49-F238E27FC236}">
                <a16:creationId xmlns:a16="http://schemas.microsoft.com/office/drawing/2014/main" id="{DF8B7F1A-0D81-4E4F-BB03-F657CF737510}"/>
              </a:ext>
            </a:extLst>
          </p:cNvPr>
          <p:cNvSpPr>
            <a:spLocks noGrp="1"/>
          </p:cNvSpPr>
          <p:nvPr>
            <p:ph type="body" idx="1"/>
          </p:nvPr>
        </p:nvSpPr>
        <p:spPr/>
        <p:txBody>
          <a:bodyPr/>
          <a:lstStyle/>
          <a:p>
            <a:endParaRPr lang="tr-TR"/>
          </a:p>
        </p:txBody>
      </p:sp>
      <p:pic>
        <p:nvPicPr>
          <p:cNvPr id="5" name="Resim 4" descr="tablo içeren bir resim&#10;&#10;Açıklama otomatik olarak oluşturuldu">
            <a:extLst>
              <a:ext uri="{FF2B5EF4-FFF2-40B4-BE49-F238E27FC236}">
                <a16:creationId xmlns:a16="http://schemas.microsoft.com/office/drawing/2014/main" id="{712781A8-2ED7-4865-9B21-189C1C72A645}"/>
              </a:ext>
            </a:extLst>
          </p:cNvPr>
          <p:cNvPicPr>
            <a:picLocks noChangeAspect="1"/>
          </p:cNvPicPr>
          <p:nvPr/>
        </p:nvPicPr>
        <p:blipFill>
          <a:blip r:embed="rId3"/>
          <a:stretch>
            <a:fillRect/>
          </a:stretch>
        </p:blipFill>
        <p:spPr>
          <a:xfrm>
            <a:off x="177496" y="1272745"/>
            <a:ext cx="11837008" cy="54122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E51819-9830-4F5A-8350-AD6AF6B73257}"/>
              </a:ext>
            </a:extLst>
          </p:cNvPr>
          <p:cNvSpPr>
            <a:spLocks noGrp="1"/>
          </p:cNvSpPr>
          <p:nvPr>
            <p:ph type="title"/>
          </p:nvPr>
        </p:nvSpPr>
        <p:spPr/>
        <p:txBody>
          <a:bodyPr/>
          <a:lstStyle/>
          <a:p>
            <a:r>
              <a:rPr lang="tr-TR" dirty="0"/>
              <a:t>Değerlendirme</a:t>
            </a:r>
          </a:p>
        </p:txBody>
      </p:sp>
      <p:sp>
        <p:nvSpPr>
          <p:cNvPr id="3" name="Metin Yer Tutucusu 2">
            <a:extLst>
              <a:ext uri="{FF2B5EF4-FFF2-40B4-BE49-F238E27FC236}">
                <a16:creationId xmlns:a16="http://schemas.microsoft.com/office/drawing/2014/main" id="{B1796BF1-4428-42DE-80EC-94FE28D24CFA}"/>
              </a:ext>
            </a:extLst>
          </p:cNvPr>
          <p:cNvSpPr>
            <a:spLocks noGrp="1"/>
          </p:cNvSpPr>
          <p:nvPr>
            <p:ph type="body" idx="1"/>
          </p:nvPr>
        </p:nvSpPr>
        <p:spPr/>
        <p:txBody>
          <a:bodyPr/>
          <a:lstStyle/>
          <a:p>
            <a:endParaRPr lang="tr-TR" dirty="0"/>
          </a:p>
        </p:txBody>
      </p:sp>
      <p:pic>
        <p:nvPicPr>
          <p:cNvPr id="5" name="Resim 4" descr="tablo içeren bir resim&#10;&#10;Açıklama otomatik olarak oluşturuldu">
            <a:extLst>
              <a:ext uri="{FF2B5EF4-FFF2-40B4-BE49-F238E27FC236}">
                <a16:creationId xmlns:a16="http://schemas.microsoft.com/office/drawing/2014/main" id="{B1F5CE03-9E66-4F61-AE7F-41C73BCDDF8D}"/>
              </a:ext>
            </a:extLst>
          </p:cNvPr>
          <p:cNvPicPr>
            <a:picLocks noChangeAspect="1"/>
          </p:cNvPicPr>
          <p:nvPr/>
        </p:nvPicPr>
        <p:blipFill>
          <a:blip r:embed="rId2"/>
          <a:stretch>
            <a:fillRect/>
          </a:stretch>
        </p:blipFill>
        <p:spPr>
          <a:xfrm>
            <a:off x="597562" y="1428480"/>
            <a:ext cx="10996876" cy="5325236"/>
          </a:xfrm>
          <a:prstGeom prst="rect">
            <a:avLst/>
          </a:prstGeom>
        </p:spPr>
      </p:pic>
    </p:spTree>
    <p:extLst>
      <p:ext uri="{BB962C8B-B14F-4D97-AF65-F5344CB8AC3E}">
        <p14:creationId xmlns:p14="http://schemas.microsoft.com/office/powerpoint/2010/main" val="81864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title"/>
          </p:nvPr>
        </p:nvSpPr>
        <p:spPr>
          <a:xfrm>
            <a:off x="831850" y="1018363"/>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tr-TR" dirty="0"/>
              <a:t>Online OTÖ Yapılandırma ve Uygulama Örneği</a:t>
            </a:r>
            <a:endParaRPr dirty="0"/>
          </a:p>
        </p:txBody>
      </p:sp>
      <p:sp>
        <p:nvSpPr>
          <p:cNvPr id="305" name="Google Shape;30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tr-TR" dirty="0">
                <a:solidFill>
                  <a:schemeClr val="dk1"/>
                </a:solidFill>
              </a:rPr>
              <a:t>Dr. </a:t>
            </a:r>
            <a:r>
              <a:rPr lang="tr-TR" dirty="0" err="1">
                <a:solidFill>
                  <a:schemeClr val="dk1"/>
                </a:solidFill>
              </a:rPr>
              <a:t>Öğr</a:t>
            </a:r>
            <a:r>
              <a:rPr lang="tr-TR" dirty="0">
                <a:solidFill>
                  <a:schemeClr val="dk1"/>
                </a:solidFill>
              </a:rPr>
              <a:t>. Üyesi Bilge Tuncel</a:t>
            </a:r>
            <a:endParaRPr dirty="0">
              <a:solidFill>
                <a:schemeClr val="dk1"/>
              </a:solidFill>
            </a:endParaRPr>
          </a:p>
        </p:txBody>
      </p:sp>
      <p:pic>
        <p:nvPicPr>
          <p:cNvPr id="3" name="Resim 2" descr="bardak, taş, yiyecek, meyve içeren bir resim&#10;&#10;Açıklama otomatik olarak oluşturuldu">
            <a:extLst>
              <a:ext uri="{FF2B5EF4-FFF2-40B4-BE49-F238E27FC236}">
                <a16:creationId xmlns:a16="http://schemas.microsoft.com/office/drawing/2014/main" id="{B326E354-19CB-46A8-A99A-DAB87F10C587}"/>
              </a:ext>
            </a:extLst>
          </p:cNvPr>
          <p:cNvPicPr>
            <a:picLocks noChangeAspect="1"/>
          </p:cNvPicPr>
          <p:nvPr/>
        </p:nvPicPr>
        <p:blipFill>
          <a:blip r:embed="rId3"/>
          <a:stretch>
            <a:fillRect/>
          </a:stretch>
        </p:blipFill>
        <p:spPr>
          <a:xfrm>
            <a:off x="5153368" y="75731"/>
            <a:ext cx="1885263" cy="1885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60" name="Google Shape;36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None/>
            </a:pPr>
            <a:r>
              <a:rPr lang="tr-TR" sz="4400" b="1" dirty="0"/>
              <a:t>Grup çalışması</a:t>
            </a:r>
            <a:endParaRPr sz="4400" b="1" dirty="0"/>
          </a:p>
          <a:p>
            <a:pPr marL="0" lvl="0" indent="0" algn="ctr" rtl="0">
              <a:lnSpc>
                <a:spcPct val="90000"/>
              </a:lnSpc>
              <a:spcBef>
                <a:spcPts val="0"/>
              </a:spcBef>
              <a:spcAft>
                <a:spcPts val="0"/>
              </a:spcAft>
              <a:buClr>
                <a:schemeClr val="dk1"/>
              </a:buClr>
              <a:buSzPts val="4400"/>
              <a:buNone/>
            </a:pPr>
            <a:endParaRPr sz="4400" dirty="0"/>
          </a:p>
          <a:p>
            <a:pPr marL="0" lvl="0" indent="0" algn="ctr" rtl="0">
              <a:lnSpc>
                <a:spcPct val="90000"/>
              </a:lnSpc>
              <a:spcBef>
                <a:spcPts val="0"/>
              </a:spcBef>
              <a:spcAft>
                <a:spcPts val="0"/>
              </a:spcAft>
              <a:buClr>
                <a:schemeClr val="dk1"/>
              </a:buClr>
              <a:buSzPts val="4400"/>
              <a:buNone/>
            </a:pPr>
            <a:r>
              <a:rPr lang="tr-TR" sz="4400" dirty="0"/>
              <a:t>2 grup</a:t>
            </a:r>
            <a:endParaRPr sz="4400" dirty="0"/>
          </a:p>
          <a:p>
            <a:pPr marL="0" lvl="0" indent="0" algn="ctr" rtl="0">
              <a:lnSpc>
                <a:spcPct val="90000"/>
              </a:lnSpc>
              <a:spcBef>
                <a:spcPts val="0"/>
              </a:spcBef>
              <a:spcAft>
                <a:spcPts val="0"/>
              </a:spcAft>
              <a:buClr>
                <a:schemeClr val="dk1"/>
              </a:buClr>
              <a:buSzPts val="4400"/>
              <a:buNone/>
            </a:pPr>
            <a:endParaRPr sz="4400" dirty="0"/>
          </a:p>
          <a:p>
            <a:pPr marL="0" lvl="0" indent="0" algn="ctr" rtl="0">
              <a:lnSpc>
                <a:spcPct val="90000"/>
              </a:lnSpc>
              <a:spcBef>
                <a:spcPts val="0"/>
              </a:spcBef>
              <a:spcAft>
                <a:spcPts val="0"/>
              </a:spcAft>
              <a:buClr>
                <a:schemeClr val="dk1"/>
              </a:buClr>
              <a:buSzPts val="4400"/>
              <a:buNone/>
            </a:pPr>
            <a:r>
              <a:rPr lang="tr-TR" sz="4400" dirty="0"/>
              <a:t>3’er kişi; 1 eğitici, 2 öğrenci (1 grup temsilcisi)</a:t>
            </a:r>
            <a:endParaRPr sz="4400" dirty="0"/>
          </a:p>
          <a:p>
            <a:pPr marL="0" lvl="0" indent="0" algn="ctr" rtl="0">
              <a:lnSpc>
                <a:spcPct val="90000"/>
              </a:lnSpc>
              <a:spcBef>
                <a:spcPts val="0"/>
              </a:spcBef>
              <a:spcAft>
                <a:spcPts val="0"/>
              </a:spcAft>
              <a:buClr>
                <a:schemeClr val="dk1"/>
              </a:buClr>
              <a:buSzPts val="4400"/>
              <a:buNone/>
            </a:pPr>
            <a:endParaRPr sz="4400" dirty="0"/>
          </a:p>
        </p:txBody>
      </p:sp>
      <p:sp>
        <p:nvSpPr>
          <p:cNvPr id="2" name="Dikdörtgen 1">
            <a:extLst>
              <a:ext uri="{FF2B5EF4-FFF2-40B4-BE49-F238E27FC236}">
                <a16:creationId xmlns:a16="http://schemas.microsoft.com/office/drawing/2014/main" id="{4171E72A-6CC9-4AC0-870F-1A198761EA7D}"/>
              </a:ext>
            </a:extLst>
          </p:cNvPr>
          <p:cNvSpPr/>
          <p:nvPr/>
        </p:nvSpPr>
        <p:spPr>
          <a:xfrm>
            <a:off x="3660689" y="776288"/>
            <a:ext cx="487062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Hazırlık için 10 </a:t>
            </a:r>
            <a:r>
              <a:rPr lang="tr-TR" sz="3200" dirty="0" err="1"/>
              <a:t>dk</a:t>
            </a:r>
            <a:r>
              <a:rPr lang="tr-TR" sz="3200" dirty="0"/>
              <a:t> mola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dirty="0"/>
              <a:t>Sunum Planı</a:t>
            </a:r>
            <a:endParaRPr dirty="0"/>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Clr>
                <a:schemeClr val="dk1"/>
              </a:buClr>
              <a:buSzPts val="2380"/>
              <a:buChar char="•"/>
            </a:pPr>
            <a:r>
              <a:rPr lang="tr-TR" sz="2400" dirty="0"/>
              <a:t>OTÖ ye neden ihtiyaç duyuluyor?</a:t>
            </a:r>
            <a:endParaRPr sz="2400" dirty="0"/>
          </a:p>
          <a:p>
            <a:pPr marL="228600" lvl="0" indent="-228600" algn="l" rtl="0">
              <a:lnSpc>
                <a:spcPct val="130000"/>
              </a:lnSpc>
              <a:spcBef>
                <a:spcPts val="1000"/>
              </a:spcBef>
              <a:spcAft>
                <a:spcPts val="0"/>
              </a:spcAft>
              <a:buClr>
                <a:schemeClr val="dk1"/>
              </a:buClr>
              <a:buSzPts val="2380"/>
              <a:buChar char="•"/>
            </a:pPr>
            <a:r>
              <a:rPr lang="tr-TR" sz="2400" dirty="0"/>
              <a:t>Eğitime etkisi nelerdir?</a:t>
            </a:r>
            <a:endParaRPr sz="2400" dirty="0"/>
          </a:p>
          <a:p>
            <a:pPr marL="228600" lvl="0" indent="-228600" algn="l" rtl="0">
              <a:lnSpc>
                <a:spcPct val="130000"/>
              </a:lnSpc>
              <a:spcBef>
                <a:spcPts val="1000"/>
              </a:spcBef>
              <a:spcAft>
                <a:spcPts val="0"/>
              </a:spcAft>
              <a:buClr>
                <a:schemeClr val="dk1"/>
              </a:buClr>
              <a:buSzPts val="2380"/>
              <a:buChar char="•"/>
            </a:pPr>
            <a:r>
              <a:rPr lang="tr-TR" sz="2400" dirty="0"/>
              <a:t>Online </a:t>
            </a:r>
            <a:r>
              <a:rPr lang="tr-TR" sz="2400" dirty="0" err="1"/>
              <a:t>OTÖ’de</a:t>
            </a:r>
            <a:r>
              <a:rPr lang="tr-TR" sz="2400" dirty="0"/>
              <a:t> süreçler neler?</a:t>
            </a:r>
            <a:endParaRPr sz="2400" dirty="0"/>
          </a:p>
          <a:p>
            <a:pPr marL="228600" lvl="0" indent="-228600" algn="l" rtl="0">
              <a:lnSpc>
                <a:spcPct val="130000"/>
              </a:lnSpc>
              <a:spcBef>
                <a:spcPts val="1000"/>
              </a:spcBef>
              <a:spcAft>
                <a:spcPts val="0"/>
              </a:spcAft>
              <a:buClr>
                <a:schemeClr val="dk1"/>
              </a:buClr>
              <a:buSzPts val="2380"/>
              <a:buChar char="•"/>
            </a:pPr>
            <a:r>
              <a:rPr lang="tr-TR" sz="2400" dirty="0"/>
              <a:t>Uzaktan (Online) OTÖ uygulamasında nelere dikkat etmek gerekiyor?</a:t>
            </a:r>
            <a:endParaRPr sz="2400" dirty="0"/>
          </a:p>
          <a:p>
            <a:pPr marL="228600" lvl="0" indent="-228600" algn="l" rtl="0">
              <a:lnSpc>
                <a:spcPct val="130000"/>
              </a:lnSpc>
              <a:spcBef>
                <a:spcPts val="1000"/>
              </a:spcBef>
              <a:spcAft>
                <a:spcPts val="0"/>
              </a:spcAft>
              <a:buClr>
                <a:schemeClr val="dk1"/>
              </a:buClr>
              <a:buSzPts val="2380"/>
              <a:buChar char="•"/>
            </a:pPr>
            <a:r>
              <a:rPr lang="tr-TR" sz="2400" dirty="0"/>
              <a:t>Online </a:t>
            </a:r>
            <a:r>
              <a:rPr lang="tr-TR" sz="2400" dirty="0" err="1"/>
              <a:t>OTÖ’de</a:t>
            </a:r>
            <a:r>
              <a:rPr lang="tr-TR" sz="2400" dirty="0"/>
              <a:t> eğiticinin rolü ne?</a:t>
            </a:r>
            <a:endParaRPr sz="2400" dirty="0"/>
          </a:p>
          <a:p>
            <a:pPr marL="228600" lvl="0" indent="-228600" algn="l" rtl="0">
              <a:lnSpc>
                <a:spcPct val="130000"/>
              </a:lnSpc>
              <a:spcBef>
                <a:spcPts val="1000"/>
              </a:spcBef>
              <a:spcAft>
                <a:spcPts val="0"/>
              </a:spcAft>
              <a:buClr>
                <a:schemeClr val="dk1"/>
              </a:buClr>
              <a:buSzPts val="2380"/>
              <a:buChar char="•"/>
            </a:pPr>
            <a:r>
              <a:rPr lang="tr-TR" sz="2400" dirty="0"/>
              <a:t>Online </a:t>
            </a:r>
            <a:r>
              <a:rPr lang="tr-TR" sz="2400" dirty="0" err="1"/>
              <a:t>OTÖ’yü</a:t>
            </a:r>
            <a:r>
              <a:rPr lang="tr-TR" sz="2400" dirty="0"/>
              <a:t> nasıl değerlendirelim?</a:t>
            </a:r>
            <a:endParaRPr sz="2400" dirty="0"/>
          </a:p>
          <a:p>
            <a:pPr marL="228600" lvl="0" indent="-77470" algn="l" rtl="0">
              <a:lnSpc>
                <a:spcPct val="70000"/>
              </a:lnSpc>
              <a:spcBef>
                <a:spcPts val="1000"/>
              </a:spcBef>
              <a:spcAft>
                <a:spcPts val="0"/>
              </a:spcAft>
              <a:buClr>
                <a:schemeClr val="dk1"/>
              </a:buClr>
              <a:buSzPts val="2380"/>
              <a:buNone/>
            </a:pP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a:t>Başlarken...</a:t>
            </a:r>
            <a:endParaRPr/>
          </a:p>
        </p:txBody>
      </p:sp>
      <p:sp>
        <p:nvSpPr>
          <p:cNvPr id="101" name="Google Shape;10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tr-TR" dirty="0"/>
              <a:t>Online olarak, olgu temelli klinik karar verme süreçlerine yönelik beceri kazandıran bir modülde ne/nasıl bir içerik/süreç olmasını beklersiniz? (2 </a:t>
            </a:r>
            <a:r>
              <a:rPr lang="tr-TR" dirty="0" err="1"/>
              <a:t>dk</a:t>
            </a:r>
            <a:r>
              <a:rPr lang="tr-TR" dirty="0"/>
              <a:t>)</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1"/>
          </p:nvPr>
        </p:nvSpPr>
        <p:spPr>
          <a:xfrm>
            <a:off x="1903413" y="2097088"/>
            <a:ext cx="8458200" cy="3352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tr-TR" b="1">
                <a:solidFill>
                  <a:srgbClr val="FF0000"/>
                </a:solidFill>
              </a:rPr>
              <a:t>S</a:t>
            </a:r>
            <a:r>
              <a:rPr lang="tr-TR"/>
              <a:t>tudent-centered      vs     Teacher-centered</a:t>
            </a:r>
            <a:endParaRPr/>
          </a:p>
          <a:p>
            <a:pPr marL="228600" lvl="0" indent="-228600" algn="l" rtl="0">
              <a:lnSpc>
                <a:spcPct val="90000"/>
              </a:lnSpc>
              <a:spcBef>
                <a:spcPts val="1000"/>
              </a:spcBef>
              <a:spcAft>
                <a:spcPts val="0"/>
              </a:spcAft>
              <a:buClr>
                <a:srgbClr val="FF0000"/>
              </a:buClr>
              <a:buSzPts val="2800"/>
              <a:buChar char="•"/>
            </a:pPr>
            <a:r>
              <a:rPr lang="tr-TR" b="1">
                <a:solidFill>
                  <a:srgbClr val="FF0000"/>
                </a:solidFill>
              </a:rPr>
              <a:t>P</a:t>
            </a:r>
            <a:r>
              <a:rPr lang="tr-TR"/>
              <a:t>roblem-based          vs      Subject-based</a:t>
            </a:r>
            <a:endParaRPr/>
          </a:p>
          <a:p>
            <a:pPr marL="228600" lvl="0" indent="-228600" algn="l" rtl="0">
              <a:lnSpc>
                <a:spcPct val="90000"/>
              </a:lnSpc>
              <a:spcBef>
                <a:spcPts val="1000"/>
              </a:spcBef>
              <a:spcAft>
                <a:spcPts val="0"/>
              </a:spcAft>
              <a:buClr>
                <a:srgbClr val="FF0000"/>
              </a:buClr>
              <a:buSzPts val="2800"/>
              <a:buChar char="•"/>
            </a:pPr>
            <a:r>
              <a:rPr lang="tr-TR" b="1">
                <a:solidFill>
                  <a:srgbClr val="FF0000"/>
                </a:solidFill>
              </a:rPr>
              <a:t>I</a:t>
            </a:r>
            <a:r>
              <a:rPr lang="tr-TR"/>
              <a:t>ntegrated                  vs      Discipline-based</a:t>
            </a:r>
            <a:endParaRPr/>
          </a:p>
          <a:p>
            <a:pPr marL="228600" lvl="0" indent="-228600" algn="l" rtl="0">
              <a:lnSpc>
                <a:spcPct val="90000"/>
              </a:lnSpc>
              <a:spcBef>
                <a:spcPts val="1000"/>
              </a:spcBef>
              <a:spcAft>
                <a:spcPts val="0"/>
              </a:spcAft>
              <a:buClr>
                <a:srgbClr val="FF0000"/>
              </a:buClr>
              <a:buSzPts val="2800"/>
              <a:buChar char="•"/>
            </a:pPr>
            <a:r>
              <a:rPr lang="tr-TR" b="1">
                <a:solidFill>
                  <a:srgbClr val="FF0000"/>
                </a:solidFill>
              </a:rPr>
              <a:t>C</a:t>
            </a:r>
            <a:r>
              <a:rPr lang="tr-TR"/>
              <a:t>ommunity-based    vs      Hospital-base</a:t>
            </a:r>
            <a:endParaRPr/>
          </a:p>
          <a:p>
            <a:pPr marL="228600" lvl="0" indent="-228600" algn="l" rtl="0">
              <a:lnSpc>
                <a:spcPct val="90000"/>
              </a:lnSpc>
              <a:spcBef>
                <a:spcPts val="1000"/>
              </a:spcBef>
              <a:spcAft>
                <a:spcPts val="0"/>
              </a:spcAft>
              <a:buClr>
                <a:srgbClr val="FF0000"/>
              </a:buClr>
              <a:buSzPts val="2800"/>
              <a:buChar char="•"/>
            </a:pPr>
            <a:r>
              <a:rPr lang="tr-TR" b="1">
                <a:solidFill>
                  <a:srgbClr val="FF0000"/>
                </a:solidFill>
              </a:rPr>
              <a:t>E</a:t>
            </a:r>
            <a:r>
              <a:rPr lang="tr-TR"/>
              <a:t>lective                       vs      Standard program</a:t>
            </a:r>
            <a:endParaRPr/>
          </a:p>
          <a:p>
            <a:pPr marL="228600" lvl="0" indent="-228600" algn="l" rtl="0">
              <a:lnSpc>
                <a:spcPct val="90000"/>
              </a:lnSpc>
              <a:spcBef>
                <a:spcPts val="1000"/>
              </a:spcBef>
              <a:spcAft>
                <a:spcPts val="0"/>
              </a:spcAft>
              <a:buClr>
                <a:srgbClr val="FF0000"/>
              </a:buClr>
              <a:buSzPts val="2800"/>
              <a:buChar char="•"/>
            </a:pPr>
            <a:r>
              <a:rPr lang="tr-TR" b="1">
                <a:solidFill>
                  <a:srgbClr val="FF0000"/>
                </a:solidFill>
              </a:rPr>
              <a:t>S</a:t>
            </a:r>
            <a:r>
              <a:rPr lang="tr-TR"/>
              <a:t>ystematic                 vs      Opportunistic     </a:t>
            </a:r>
            <a:endParaRPr/>
          </a:p>
        </p:txBody>
      </p:sp>
      <p:sp>
        <p:nvSpPr>
          <p:cNvPr id="114" name="Google Shape;114;p5"/>
          <p:cNvSpPr txBox="1"/>
          <p:nvPr/>
        </p:nvSpPr>
        <p:spPr>
          <a:xfrm>
            <a:off x="1524000" y="6021388"/>
            <a:ext cx="9215438" cy="307975"/>
          </a:xfrm>
          <a:prstGeom prst="rect">
            <a:avLst/>
          </a:prstGeom>
          <a:noFill/>
          <a:ln w="12700" cap="sq"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tr-TR" sz="1400" b="0" i="0" u="none" strike="noStrike" cap="none">
                <a:solidFill>
                  <a:schemeClr val="dk1"/>
                </a:solidFill>
                <a:latin typeface="Times New Roman"/>
                <a:ea typeface="Times New Roman"/>
                <a:cs typeface="Times New Roman"/>
                <a:sym typeface="Times New Roman"/>
              </a:rPr>
              <a:t>Harden RM, Sowden S.  Educational strategies in curriculum development: The SPICES model.  Med Educ 1984;18:284-297. </a:t>
            </a:r>
            <a:endParaRPr/>
          </a:p>
        </p:txBody>
      </p:sp>
      <p:sp>
        <p:nvSpPr>
          <p:cNvPr id="115" name="Google Shape;115;p5"/>
          <p:cNvSpPr txBox="1"/>
          <p:nvPr/>
        </p:nvSpPr>
        <p:spPr>
          <a:xfrm>
            <a:off x="3086100" y="757238"/>
            <a:ext cx="6019800" cy="7683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FF0000"/>
              </a:buClr>
              <a:buSzPts val="4400"/>
              <a:buFont typeface="Calibri"/>
              <a:buNone/>
            </a:pPr>
            <a:r>
              <a:rPr lang="tr-TR" sz="4400" b="0" i="0" u="none" strike="noStrike" cap="none">
                <a:solidFill>
                  <a:srgbClr val="FF0000"/>
                </a:solidFill>
                <a:latin typeface="Calibri"/>
                <a:ea typeface="Calibri"/>
                <a:cs typeface="Calibri"/>
                <a:sym typeface="Calibri"/>
              </a:rPr>
              <a:t>SPICES</a:t>
            </a:r>
            <a:r>
              <a:rPr lang="tr-TR" sz="4400" b="0" i="0" u="none" strike="noStrike" cap="none">
                <a:solidFill>
                  <a:schemeClr val="dk1"/>
                </a:solidFill>
                <a:latin typeface="Calibri"/>
                <a:ea typeface="Calibri"/>
                <a:cs typeface="Calibri"/>
                <a:sym typeface="Calibri"/>
              </a:rPr>
              <a:t> Modeli</a:t>
            </a:r>
            <a:endParaRPr sz="4400" b="0" i="0" u="none" strike="noStrike" cap="none">
              <a:solidFill>
                <a:schemeClr val="dk1"/>
              </a:solidFill>
              <a:latin typeface="Calibri"/>
              <a:ea typeface="Calibri"/>
              <a:cs typeface="Calibri"/>
              <a:sym typeface="Calibri"/>
            </a:endParaRPr>
          </a:p>
        </p:txBody>
      </p:sp>
      <p:sp>
        <p:nvSpPr>
          <p:cNvPr id="116" name="Google Shape;116;p5"/>
          <p:cNvSpPr txBox="1">
            <a:spLocks noGrp="1"/>
          </p:cNvSpPr>
          <p:nvPr>
            <p:ph type="sldNum" idx="12"/>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1400"/>
              <a:buFont typeface="Arial"/>
              <a:buNone/>
            </a:pPr>
            <a:fld id="{00000000-1234-1234-1234-123412341234}" type="slidenum">
              <a:rPr lang="tr-TR" sz="1400" b="0" i="0" u="none" strike="noStrike" cap="none">
                <a:solidFill>
                  <a:schemeClr val="lt2"/>
                </a:solidFill>
                <a:latin typeface="Times New Roman"/>
                <a:ea typeface="Times New Roman"/>
                <a:cs typeface="Times New Roman"/>
                <a:sym typeface="Times New Roman"/>
              </a:rPr>
              <a:t>5</a:t>
            </a:fld>
            <a:endParaRPr sz="1400" b="0" i="0" u="none" strike="noStrike" cap="none">
              <a:solidFill>
                <a:schemeClr val="lt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 calcmode="lin" valueType="num">
                                      <p:cBhvr additive="base">
                                        <p:cTn id="7" dur="500"/>
                                        <p:tgtEl>
                                          <p:spTgt spid="1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 calcmode="lin" valueType="num">
                                      <p:cBhvr additive="base">
                                        <p:cTn id="12" dur="500"/>
                                        <p:tgtEl>
                                          <p:spTgt spid="1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 calcmode="lin" valueType="num">
                                      <p:cBhvr additive="base">
                                        <p:cTn id="17" dur="500"/>
                                        <p:tgtEl>
                                          <p:spTgt spid="1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 calcmode="lin" valueType="num">
                                      <p:cBhvr additive="base">
                                        <p:cTn id="22" dur="500"/>
                                        <p:tgtEl>
                                          <p:spTgt spid="1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3">
                                            <p:txEl>
                                              <p:pRg st="4" end="4"/>
                                            </p:txEl>
                                          </p:spTgt>
                                        </p:tgtEl>
                                        <p:attrNameLst>
                                          <p:attrName>style.visibility</p:attrName>
                                        </p:attrNameLst>
                                      </p:cBhvr>
                                      <p:to>
                                        <p:strVal val="visible"/>
                                      </p:to>
                                    </p:set>
                                    <p:anim calcmode="lin" valueType="num">
                                      <p:cBhvr additive="base">
                                        <p:cTn id="27" dur="500"/>
                                        <p:tgtEl>
                                          <p:spTgt spid="1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3">
                                            <p:txEl>
                                              <p:pRg st="5" end="5"/>
                                            </p:txEl>
                                          </p:spTgt>
                                        </p:tgtEl>
                                        <p:attrNameLst>
                                          <p:attrName>style.visibility</p:attrName>
                                        </p:attrNameLst>
                                      </p:cBhvr>
                                      <p:to>
                                        <p:strVal val="visible"/>
                                      </p:to>
                                    </p:set>
                                    <p:anim calcmode="lin" valueType="num">
                                      <p:cBhvr additive="base">
                                        <p:cTn id="32" dur="500"/>
                                        <p:tgtEl>
                                          <p:spTgt spid="1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dirty="0"/>
              <a:t>Olgu temelli öğrenim (OTÖ) Eğitime Etkisi</a:t>
            </a:r>
            <a:endParaRPr dirty="0"/>
          </a:p>
        </p:txBody>
      </p:sp>
      <p:sp>
        <p:nvSpPr>
          <p:cNvPr id="108" name="Google Shape;108;p4"/>
          <p:cNvSpPr txBox="1">
            <a:spLocks noGrp="1"/>
          </p:cNvSpPr>
          <p:nvPr>
            <p:ph type="body" idx="1"/>
          </p:nvPr>
        </p:nvSpPr>
        <p:spPr>
          <a:xfrm>
            <a:off x="838199" y="1825625"/>
            <a:ext cx="10654553"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150000"/>
              </a:lnSpc>
              <a:spcBef>
                <a:spcPts val="0"/>
              </a:spcBef>
              <a:spcAft>
                <a:spcPts val="0"/>
              </a:spcAft>
              <a:buClr>
                <a:schemeClr val="dk1"/>
              </a:buClr>
              <a:buSzPts val="2800"/>
              <a:buChar char="•"/>
            </a:pPr>
            <a:r>
              <a:rPr lang="tr-TR" dirty="0" err="1"/>
              <a:t>Harden</a:t>
            </a:r>
            <a:r>
              <a:rPr lang="tr-TR" dirty="0"/>
              <a:t> RM, 1988 tarafından tanımlanmıştır,</a:t>
            </a:r>
          </a:p>
          <a:p>
            <a:pPr marL="228600" lvl="0" indent="-228600" algn="l" rtl="0">
              <a:lnSpc>
                <a:spcPct val="150000"/>
              </a:lnSpc>
              <a:spcBef>
                <a:spcPts val="0"/>
              </a:spcBef>
              <a:spcAft>
                <a:spcPts val="0"/>
              </a:spcAft>
              <a:buClr>
                <a:schemeClr val="dk1"/>
              </a:buClr>
              <a:buSzPts val="2800"/>
              <a:buChar char="•"/>
            </a:pPr>
            <a:r>
              <a:rPr lang="tr-TR" dirty="0"/>
              <a:t>Klinik dönemde disiplin temelli yaklaşım;</a:t>
            </a:r>
          </a:p>
          <a:p>
            <a:pPr marL="0" lvl="0" indent="0" algn="ctr" rtl="0">
              <a:lnSpc>
                <a:spcPct val="90000"/>
              </a:lnSpc>
              <a:spcBef>
                <a:spcPts val="1000"/>
              </a:spcBef>
              <a:spcAft>
                <a:spcPts val="0"/>
              </a:spcAft>
              <a:buClr>
                <a:schemeClr val="dk1"/>
              </a:buClr>
              <a:buSzPts val="2800"/>
              <a:buFont typeface="Arial"/>
              <a:buNone/>
            </a:pPr>
            <a:r>
              <a:rPr lang="tr-TR" i="1" dirty="0"/>
              <a:t>OTÖ ile disiplinler arası bilgi entegrasyonu sağlanabilir.</a:t>
            </a:r>
            <a:endParaRPr lang="tr-TR" dirty="0"/>
          </a:p>
          <a:p>
            <a:pPr marL="228600" lvl="0" indent="-228600" algn="l" rtl="0">
              <a:lnSpc>
                <a:spcPct val="150000"/>
              </a:lnSpc>
              <a:spcBef>
                <a:spcPts val="1000"/>
              </a:spcBef>
              <a:spcAft>
                <a:spcPts val="0"/>
              </a:spcAft>
              <a:buClr>
                <a:schemeClr val="dk1"/>
              </a:buClr>
              <a:buSzPts val="2800"/>
              <a:buChar char="•"/>
            </a:pPr>
            <a:r>
              <a:rPr lang="tr-TR" dirty="0"/>
              <a:t>Sorunu/vakayı/senaryoyu analiz etme, yorumlama, çözümler önermek,</a:t>
            </a:r>
          </a:p>
          <a:p>
            <a:pPr marL="228600" indent="-228600">
              <a:lnSpc>
                <a:spcPct val="150000"/>
              </a:lnSpc>
              <a:buSzPts val="2800"/>
            </a:pPr>
            <a:r>
              <a:rPr lang="tr-TR" dirty="0"/>
              <a:t>Klasik sistemdeki hastane odaklı eğitim, iyi yapılandırılmış senaryolarla toplum odaklı eğitime dönüştürülebilir.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a:t>OTÖ eğitime etkisi</a:t>
            </a:r>
            <a:endParaRPr/>
          </a:p>
        </p:txBody>
      </p:sp>
      <p:sp>
        <p:nvSpPr>
          <p:cNvPr id="129" name="Google Shape;12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342900">
              <a:lnSpc>
                <a:spcPct val="150000"/>
              </a:lnSpc>
              <a:spcBef>
                <a:spcPts val="0"/>
              </a:spcBef>
              <a:buSzPts val="2400"/>
            </a:pPr>
            <a:r>
              <a:rPr lang="tr-TR" sz="2400" dirty="0"/>
              <a:t>PDÖ sonrasında uygulanacak OTÖ ile disiplinler arası entegrasyon, bilgilerin geri çağırılması çok daha kolay olacaktır.</a:t>
            </a:r>
            <a:endParaRPr sz="2400" dirty="0"/>
          </a:p>
          <a:p>
            <a:pPr marL="342900">
              <a:lnSpc>
                <a:spcPct val="150000"/>
              </a:lnSpc>
              <a:buSzPts val="2400"/>
            </a:pPr>
            <a:r>
              <a:rPr lang="tr-TR" sz="2400" dirty="0"/>
              <a:t>OTÖ öğrencinin kendi başına öğrenmesini, problem çözmesini teşvik eder.</a:t>
            </a:r>
            <a:endParaRPr sz="2400" dirty="0"/>
          </a:p>
          <a:p>
            <a:pPr marL="342900">
              <a:lnSpc>
                <a:spcPct val="150000"/>
              </a:lnSpc>
              <a:buSzPts val="2400"/>
            </a:pPr>
            <a:r>
              <a:rPr lang="tr-TR" sz="2400" dirty="0"/>
              <a:t>Öğrencilerin klinik akıl yürütme/karar verme yetkinliklerini artırır.</a:t>
            </a:r>
            <a:endParaRPr sz="2400" dirty="0"/>
          </a:p>
          <a:p>
            <a:pPr marL="342900">
              <a:lnSpc>
                <a:spcPct val="150000"/>
              </a:lnSpc>
              <a:buSzPts val="2400"/>
            </a:pPr>
            <a:r>
              <a:rPr lang="tr-TR" sz="2400" dirty="0"/>
              <a:t>Disiplin odaklı eğitimin bilgiyi geri çağırma üzerindeki negatif etkisini aza indirir.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a:t>Örneğin; Anemi</a:t>
            </a:r>
            <a:endParaRPr/>
          </a:p>
        </p:txBody>
      </p:sp>
      <p:graphicFrame>
        <p:nvGraphicFramePr>
          <p:cNvPr id="135" name="Google Shape;135;p8"/>
          <p:cNvGraphicFramePr/>
          <p:nvPr/>
        </p:nvGraphicFramePr>
        <p:xfrm>
          <a:off x="889350" y="1564009"/>
          <a:ext cx="4771325" cy="4818850"/>
        </p:xfrm>
        <a:graphic>
          <a:graphicData uri="http://schemas.openxmlformats.org/drawingml/2006/table">
            <a:tbl>
              <a:tblPr firstRow="1" bandRow="1">
                <a:noFill/>
                <a:tableStyleId>{BEFE5235-5C8D-43EC-98A4-7269BD78077C}</a:tableStyleId>
              </a:tblPr>
              <a:tblGrid>
                <a:gridCol w="4771325">
                  <a:extLst>
                    <a:ext uri="{9D8B030D-6E8A-4147-A177-3AD203B41FA5}">
                      <a16:colId xmlns:a16="http://schemas.microsoft.com/office/drawing/2014/main" val="20000"/>
                    </a:ext>
                  </a:extLst>
                </a:gridCol>
              </a:tblGrid>
              <a:tr h="4818850">
                <a:tc>
                  <a:txBody>
                    <a:bodyPr/>
                    <a:lstStyle/>
                    <a:p>
                      <a:pPr marL="285750" marR="0" lvl="0" indent="-285750" algn="l" rtl="0">
                        <a:spcBef>
                          <a:spcPts val="0"/>
                        </a:spcBef>
                        <a:spcAft>
                          <a:spcPts val="0"/>
                        </a:spcAft>
                        <a:buClr>
                          <a:schemeClr val="dk1"/>
                        </a:buClr>
                        <a:buSzPts val="2400"/>
                        <a:buFont typeface="Arial"/>
                        <a:buChar char="•"/>
                      </a:pPr>
                      <a:r>
                        <a:rPr lang="tr-TR" sz="2400" b="0" u="none" strike="noStrike" cap="none" dirty="0" err="1">
                          <a:solidFill>
                            <a:schemeClr val="dk1"/>
                          </a:solidFill>
                        </a:rPr>
                        <a:t>Malnutrisyon</a:t>
                      </a:r>
                      <a:r>
                        <a:rPr lang="tr-TR" sz="2400" b="0" u="none" strike="noStrike" cap="none" dirty="0">
                          <a:solidFill>
                            <a:schemeClr val="dk1"/>
                          </a:solidFill>
                        </a:rPr>
                        <a:t> </a:t>
                      </a:r>
                      <a:endParaRPr dirty="0"/>
                    </a:p>
                    <a:p>
                      <a:pPr marL="285750" marR="0" lvl="0" indent="-285750" algn="l" rtl="0">
                        <a:spcBef>
                          <a:spcPts val="0"/>
                        </a:spcBef>
                        <a:spcAft>
                          <a:spcPts val="0"/>
                        </a:spcAft>
                        <a:buClr>
                          <a:schemeClr val="dk1"/>
                        </a:buClr>
                        <a:buSzPts val="2400"/>
                        <a:buFont typeface="Arial"/>
                        <a:buChar char="•"/>
                      </a:pPr>
                      <a:r>
                        <a:rPr lang="tr-TR" sz="2400" b="0" u="none" strike="noStrike" cap="none" dirty="0" err="1">
                          <a:solidFill>
                            <a:schemeClr val="dk1"/>
                          </a:solidFill>
                        </a:rPr>
                        <a:t>Megaloblastik</a:t>
                      </a:r>
                      <a:r>
                        <a:rPr lang="tr-TR" sz="2400" b="0" u="none" strike="noStrike" cap="none" dirty="0">
                          <a:solidFill>
                            <a:schemeClr val="dk1"/>
                          </a:solidFill>
                        </a:rPr>
                        <a:t> anemi </a:t>
                      </a:r>
                      <a:endParaRPr dirty="0"/>
                    </a:p>
                    <a:p>
                      <a:pPr marL="285750" marR="0" lvl="0" indent="-285750" algn="l" rtl="0">
                        <a:spcBef>
                          <a:spcPts val="0"/>
                        </a:spcBef>
                        <a:spcAft>
                          <a:spcPts val="0"/>
                        </a:spcAft>
                        <a:buClr>
                          <a:schemeClr val="dk1"/>
                        </a:buClr>
                        <a:buSzPts val="2400"/>
                        <a:buFont typeface="Arial"/>
                        <a:buChar char="•"/>
                      </a:pPr>
                      <a:r>
                        <a:rPr lang="tr-TR" sz="2400" b="0" u="none" strike="noStrike" cap="none" dirty="0">
                          <a:solidFill>
                            <a:schemeClr val="dk1"/>
                          </a:solidFill>
                        </a:rPr>
                        <a:t>Demir </a:t>
                      </a:r>
                      <a:r>
                        <a:rPr lang="tr-TR" sz="2400" b="0" u="none" strike="noStrike" cap="none" dirty="0" err="1">
                          <a:solidFill>
                            <a:schemeClr val="dk1"/>
                          </a:solidFill>
                        </a:rPr>
                        <a:t>eksikliği</a:t>
                      </a:r>
                      <a:r>
                        <a:rPr lang="tr-TR" sz="2400" b="0" u="none" strike="noStrike" cap="none" dirty="0">
                          <a:solidFill>
                            <a:schemeClr val="dk1"/>
                          </a:solidFill>
                        </a:rPr>
                        <a:t> anemisi </a:t>
                      </a:r>
                      <a:endParaRPr dirty="0"/>
                    </a:p>
                    <a:p>
                      <a:pPr marL="285750" marR="0" lvl="0" indent="-285750" algn="l" rtl="0">
                        <a:spcBef>
                          <a:spcPts val="0"/>
                        </a:spcBef>
                        <a:spcAft>
                          <a:spcPts val="0"/>
                        </a:spcAft>
                        <a:buClr>
                          <a:schemeClr val="dk1"/>
                        </a:buClr>
                        <a:buSzPts val="2400"/>
                        <a:buFont typeface="Arial"/>
                        <a:buChar char="•"/>
                      </a:pPr>
                      <a:r>
                        <a:rPr lang="tr-TR" sz="2400" b="0" u="none" strike="noStrike" cap="none" dirty="0">
                          <a:solidFill>
                            <a:schemeClr val="dk1"/>
                          </a:solidFill>
                        </a:rPr>
                        <a:t>Alt </a:t>
                      </a:r>
                      <a:r>
                        <a:rPr lang="tr-TR" sz="2400" b="0" u="none" strike="noStrike" cap="none" dirty="0" err="1">
                          <a:solidFill>
                            <a:schemeClr val="dk1"/>
                          </a:solidFill>
                        </a:rPr>
                        <a:t>gastrointestinal</a:t>
                      </a:r>
                      <a:r>
                        <a:rPr lang="tr-TR" sz="2400" b="0" u="none" strike="noStrike" cap="none" dirty="0">
                          <a:solidFill>
                            <a:schemeClr val="dk1"/>
                          </a:solidFill>
                        </a:rPr>
                        <a:t> kanama </a:t>
                      </a:r>
                      <a:endParaRPr dirty="0"/>
                    </a:p>
                    <a:p>
                      <a:pPr marL="285750" marR="0" lvl="0" indent="-285750" algn="l" rtl="0">
                        <a:spcBef>
                          <a:spcPts val="0"/>
                        </a:spcBef>
                        <a:spcAft>
                          <a:spcPts val="0"/>
                        </a:spcAft>
                        <a:buClr>
                          <a:schemeClr val="dk1"/>
                        </a:buClr>
                        <a:buSzPts val="2400"/>
                        <a:buFont typeface="Arial"/>
                        <a:buChar char="•"/>
                      </a:pPr>
                      <a:r>
                        <a:rPr lang="tr-TR" sz="2400" b="0" u="none" strike="noStrike" cap="none" dirty="0">
                          <a:solidFill>
                            <a:schemeClr val="dk1"/>
                          </a:solidFill>
                        </a:rPr>
                        <a:t>Üst </a:t>
                      </a:r>
                      <a:r>
                        <a:rPr lang="tr-TR" sz="2400" b="0" u="none" strike="noStrike" cap="none" dirty="0" err="1">
                          <a:solidFill>
                            <a:schemeClr val="dk1"/>
                          </a:solidFill>
                        </a:rPr>
                        <a:t>gastrointestinal</a:t>
                      </a:r>
                      <a:r>
                        <a:rPr lang="tr-TR" sz="2400" b="0" u="none" strike="noStrike" cap="none" dirty="0">
                          <a:solidFill>
                            <a:schemeClr val="dk1"/>
                          </a:solidFill>
                        </a:rPr>
                        <a:t> kanama </a:t>
                      </a:r>
                      <a:endParaRPr dirty="0"/>
                    </a:p>
                    <a:p>
                      <a:pPr marL="285750" marR="0" lvl="0" indent="-285750" algn="l" rtl="0">
                        <a:spcBef>
                          <a:spcPts val="0"/>
                        </a:spcBef>
                        <a:spcAft>
                          <a:spcPts val="0"/>
                        </a:spcAft>
                        <a:buClr>
                          <a:schemeClr val="dk1"/>
                        </a:buClr>
                        <a:buSzPts val="2400"/>
                        <a:buFont typeface="Arial"/>
                        <a:buChar char="•"/>
                      </a:pPr>
                      <a:r>
                        <a:rPr lang="tr-TR" sz="2400" b="0" u="none" strike="noStrike" cap="none" dirty="0" err="1">
                          <a:solidFill>
                            <a:schemeClr val="dk1"/>
                          </a:solidFill>
                        </a:rPr>
                        <a:t>Hemoglobinopatiler</a:t>
                      </a:r>
                      <a:r>
                        <a:rPr lang="tr-TR" sz="2400" b="0" u="none" strike="noStrike" cap="none" dirty="0">
                          <a:solidFill>
                            <a:schemeClr val="dk1"/>
                          </a:solidFill>
                        </a:rPr>
                        <a:t> </a:t>
                      </a:r>
                      <a:endParaRPr dirty="0"/>
                    </a:p>
                    <a:p>
                      <a:pPr marL="285750" marR="0" lvl="0" indent="-285750" algn="l" rtl="0">
                        <a:spcBef>
                          <a:spcPts val="0"/>
                        </a:spcBef>
                        <a:spcAft>
                          <a:spcPts val="0"/>
                        </a:spcAft>
                        <a:buClr>
                          <a:schemeClr val="dk1"/>
                        </a:buClr>
                        <a:buSzPts val="2400"/>
                        <a:buFont typeface="Arial"/>
                        <a:buChar char="•"/>
                      </a:pPr>
                      <a:r>
                        <a:rPr lang="tr-TR" sz="2400" b="0" u="none" strike="noStrike" cap="none" dirty="0">
                          <a:solidFill>
                            <a:schemeClr val="dk1"/>
                          </a:solidFill>
                        </a:rPr>
                        <a:t>Lösemiler </a:t>
                      </a:r>
                      <a:endParaRPr dirty="0"/>
                    </a:p>
                    <a:p>
                      <a:pPr marL="285750" marR="0" lvl="0" indent="-285750" algn="l" rtl="0">
                        <a:spcBef>
                          <a:spcPts val="0"/>
                        </a:spcBef>
                        <a:spcAft>
                          <a:spcPts val="0"/>
                        </a:spcAft>
                        <a:buClr>
                          <a:schemeClr val="dk1"/>
                        </a:buClr>
                        <a:buSzPts val="2400"/>
                        <a:buFont typeface="Arial"/>
                        <a:buChar char="•"/>
                      </a:pPr>
                      <a:r>
                        <a:rPr lang="tr-TR" sz="2400" b="0" u="none" strike="noStrike" cap="none" dirty="0" err="1">
                          <a:solidFill>
                            <a:schemeClr val="dk1"/>
                          </a:solidFill>
                        </a:rPr>
                        <a:t>Aplastik</a:t>
                      </a:r>
                      <a:r>
                        <a:rPr lang="tr-TR" sz="2400" b="0" u="none" strike="noStrike" cap="none" dirty="0">
                          <a:solidFill>
                            <a:schemeClr val="dk1"/>
                          </a:solidFill>
                        </a:rPr>
                        <a:t> anemi </a:t>
                      </a:r>
                      <a:endParaRPr dirty="0"/>
                    </a:p>
                    <a:p>
                      <a:pPr marL="285750" marR="0" lvl="0" indent="-285750" algn="l" rtl="0">
                        <a:spcBef>
                          <a:spcPts val="0"/>
                        </a:spcBef>
                        <a:spcAft>
                          <a:spcPts val="0"/>
                        </a:spcAft>
                        <a:buClr>
                          <a:schemeClr val="dk1"/>
                        </a:buClr>
                        <a:buSzPts val="2400"/>
                        <a:buFont typeface="Arial"/>
                        <a:buChar char="•"/>
                      </a:pPr>
                      <a:r>
                        <a:rPr lang="tr-TR" sz="2400" b="0" u="none" strike="noStrike" cap="none" dirty="0">
                          <a:solidFill>
                            <a:schemeClr val="dk1"/>
                          </a:solidFill>
                        </a:rPr>
                        <a:t>Kan ve ürünleri transfüzyon </a:t>
                      </a:r>
                      <a:r>
                        <a:rPr lang="tr-TR" sz="2400" b="0" u="none" strike="noStrike" cap="none" dirty="0" err="1">
                          <a:solidFill>
                            <a:schemeClr val="dk1"/>
                          </a:solidFill>
                        </a:rPr>
                        <a:t>kompl</a:t>
                      </a:r>
                      <a:r>
                        <a:rPr lang="tr-TR" sz="2400" b="0" u="none" strike="noStrike" cap="none" dirty="0">
                          <a:solidFill>
                            <a:schemeClr val="dk1"/>
                          </a:solidFill>
                        </a:rPr>
                        <a:t>. </a:t>
                      </a:r>
                      <a:endParaRPr sz="2400" b="0" u="none" strike="noStrike" cap="none" dirty="0">
                        <a:solidFill>
                          <a:schemeClr val="dk1"/>
                        </a:solidFill>
                      </a:endParaRPr>
                    </a:p>
                    <a:p>
                      <a:pPr marL="285750" marR="0" lvl="0" indent="-285750" algn="l" rtl="0">
                        <a:spcBef>
                          <a:spcPts val="0"/>
                        </a:spcBef>
                        <a:spcAft>
                          <a:spcPts val="0"/>
                        </a:spcAft>
                        <a:buClr>
                          <a:schemeClr val="dk1"/>
                        </a:buClr>
                        <a:buSzPts val="2400"/>
                        <a:buFont typeface="Arial"/>
                        <a:buChar char="•"/>
                      </a:pPr>
                      <a:r>
                        <a:rPr lang="tr-TR" sz="2400" b="0" u="none" strike="noStrike" cap="none" dirty="0" err="1">
                          <a:solidFill>
                            <a:schemeClr val="dk1"/>
                          </a:solidFill>
                        </a:rPr>
                        <a:t>Hemolitik</a:t>
                      </a:r>
                      <a:r>
                        <a:rPr lang="tr-TR" sz="2400" b="0" u="none" strike="noStrike" cap="none" dirty="0">
                          <a:solidFill>
                            <a:schemeClr val="dk1"/>
                          </a:solidFill>
                        </a:rPr>
                        <a:t> anemi </a:t>
                      </a:r>
                      <a:endParaRPr dirty="0"/>
                    </a:p>
                    <a:p>
                      <a:pPr marL="285750" marR="0" lvl="0" indent="-285750" algn="l" rtl="0">
                        <a:spcBef>
                          <a:spcPts val="0"/>
                        </a:spcBef>
                        <a:spcAft>
                          <a:spcPts val="0"/>
                        </a:spcAft>
                        <a:buClr>
                          <a:schemeClr val="dk1"/>
                        </a:buClr>
                        <a:buSzPts val="2400"/>
                        <a:buFont typeface="Arial"/>
                        <a:buChar char="•"/>
                      </a:pPr>
                      <a:r>
                        <a:rPr lang="tr-TR" sz="2400" u="none" strike="noStrike" cap="none" dirty="0">
                          <a:solidFill>
                            <a:schemeClr val="dk1"/>
                          </a:solidFill>
                        </a:rPr>
                        <a:t>…</a:t>
                      </a:r>
                      <a:endParaRPr sz="2400" u="none" strike="noStrike" cap="none" dirty="0">
                        <a:solidFill>
                          <a:schemeClr val="dk1"/>
                        </a:solidFill>
                      </a:endParaRPr>
                    </a:p>
                  </a:txBody>
                  <a:tcPr marL="91450" marR="91450" marT="45725" marB="45725" anchor="ctr"/>
                </a:tc>
                <a:extLst>
                  <a:ext uri="{0D108BD9-81ED-4DB2-BD59-A6C34878D82A}">
                    <a16:rowId xmlns:a16="http://schemas.microsoft.com/office/drawing/2014/main" val="10000"/>
                  </a:ext>
                </a:extLst>
              </a:tr>
            </a:tbl>
          </a:graphicData>
        </a:graphic>
      </p:graphicFrame>
      <p:pic>
        <p:nvPicPr>
          <p:cNvPr id="136" name="Google Shape;136;p8"/>
          <p:cNvPicPr preferRelativeResize="0"/>
          <p:nvPr/>
        </p:nvPicPr>
        <p:blipFill rotWithShape="1">
          <a:blip r:embed="rId3">
            <a:alphaModFix/>
          </a:blip>
          <a:srcRect l="13220" t="-796" r="27527"/>
          <a:stretch/>
        </p:blipFill>
        <p:spPr>
          <a:xfrm>
            <a:off x="7421200" y="2359660"/>
            <a:ext cx="1935480" cy="3215640"/>
          </a:xfrm>
          <a:prstGeom prst="rect">
            <a:avLst/>
          </a:prstGeom>
          <a:noFill/>
          <a:ln>
            <a:noFill/>
          </a:ln>
        </p:spPr>
      </p:pic>
      <p:cxnSp>
        <p:nvCxnSpPr>
          <p:cNvPr id="137" name="Google Shape;137;p8"/>
          <p:cNvCxnSpPr/>
          <p:nvPr/>
        </p:nvCxnSpPr>
        <p:spPr>
          <a:xfrm>
            <a:off x="4607198" y="4006391"/>
            <a:ext cx="2341863" cy="0"/>
          </a:xfrm>
          <a:prstGeom prst="straightConnector1">
            <a:avLst/>
          </a:prstGeom>
          <a:noFill/>
          <a:ln w="76200" cap="flat" cmpd="sng">
            <a:solidFill>
              <a:srgbClr val="C00000"/>
            </a:solidFill>
            <a:prstDash val="solid"/>
            <a:miter lim="800000"/>
            <a:headEnd type="none" w="sm" len="sm"/>
            <a:tailEnd type="triangle" w="med" len="med"/>
          </a:ln>
        </p:spPr>
      </p:cxnSp>
      <p:sp>
        <p:nvSpPr>
          <p:cNvPr id="138" name="Google Shape;138;p8"/>
          <p:cNvSpPr/>
          <p:nvPr/>
        </p:nvSpPr>
        <p:spPr>
          <a:xfrm>
            <a:off x="4837720" y="3184932"/>
            <a:ext cx="1645921" cy="6858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b="0" i="0" u="none" strike="noStrike" cap="none" dirty="0">
                <a:solidFill>
                  <a:schemeClr val="lt1"/>
                </a:solidFill>
                <a:latin typeface="Calibri"/>
                <a:ea typeface="Calibri"/>
                <a:cs typeface="Calibri"/>
                <a:sym typeface="Calibri"/>
              </a:rPr>
              <a:t>İşbaşında</a:t>
            </a:r>
            <a:endParaRPr dirty="0"/>
          </a:p>
        </p:txBody>
      </p:sp>
      <p:sp>
        <p:nvSpPr>
          <p:cNvPr id="139" name="Google Shape;139;p8"/>
          <p:cNvSpPr/>
          <p:nvPr/>
        </p:nvSpPr>
        <p:spPr>
          <a:xfrm>
            <a:off x="5733446" y="981862"/>
            <a:ext cx="2275345" cy="1892238"/>
          </a:xfrm>
          <a:prstGeom prst="cloud">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Ben şimdi ne yapacağım, nasıl bir yol izleyeceğim?</a:t>
            </a:r>
            <a:endParaRPr dirty="0"/>
          </a:p>
        </p:txBody>
      </p:sp>
      <p:sp>
        <p:nvSpPr>
          <p:cNvPr id="140" name="Google Shape;140;p8"/>
          <p:cNvSpPr/>
          <p:nvPr/>
        </p:nvSpPr>
        <p:spPr>
          <a:xfrm>
            <a:off x="8519159" y="797668"/>
            <a:ext cx="1645921" cy="76634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a:solidFill>
                  <a:schemeClr val="lt1"/>
                </a:solidFill>
                <a:latin typeface="Calibri"/>
                <a:ea typeface="Calibri"/>
                <a:cs typeface="Calibri"/>
                <a:sym typeface="Calibri"/>
              </a:rPr>
              <a:t>Hastalık durumları/çekirdek hastalıklar</a:t>
            </a:r>
            <a:endParaRPr/>
          </a:p>
        </p:txBody>
      </p:sp>
      <p:sp>
        <p:nvSpPr>
          <p:cNvPr id="142" name="Google Shape;142;p8"/>
          <p:cNvSpPr/>
          <p:nvPr/>
        </p:nvSpPr>
        <p:spPr>
          <a:xfrm>
            <a:off x="10218247" y="1596594"/>
            <a:ext cx="1645921" cy="6858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a:solidFill>
                  <a:schemeClr val="lt1"/>
                </a:solidFill>
                <a:latin typeface="Calibri"/>
                <a:ea typeface="Calibri"/>
                <a:cs typeface="Calibri"/>
                <a:sym typeface="Calibri"/>
              </a:rPr>
              <a:t>Profesyonel yetkinlikler</a:t>
            </a:r>
            <a:endParaRPr sz="1200" b="0" i="0" u="none" strike="noStrike" cap="none">
              <a:solidFill>
                <a:schemeClr val="lt1"/>
              </a:solidFill>
              <a:latin typeface="Calibri"/>
              <a:ea typeface="Calibri"/>
              <a:cs typeface="Calibri"/>
              <a:sym typeface="Calibri"/>
            </a:endParaRPr>
          </a:p>
        </p:txBody>
      </p:sp>
      <p:cxnSp>
        <p:nvCxnSpPr>
          <p:cNvPr id="143" name="Google Shape;143;p8"/>
          <p:cNvCxnSpPr/>
          <p:nvPr/>
        </p:nvCxnSpPr>
        <p:spPr>
          <a:xfrm rot="10800000" flipH="1">
            <a:off x="8519159" y="1690688"/>
            <a:ext cx="352467" cy="668972"/>
          </a:xfrm>
          <a:prstGeom prst="straightConnector1">
            <a:avLst/>
          </a:prstGeom>
          <a:noFill/>
          <a:ln w="28575" cap="flat" cmpd="sng">
            <a:solidFill>
              <a:srgbClr val="C00000"/>
            </a:solidFill>
            <a:prstDash val="solid"/>
            <a:miter lim="800000"/>
            <a:headEnd type="none" w="sm" len="sm"/>
            <a:tailEnd type="triangle" w="med" len="med"/>
          </a:ln>
        </p:spPr>
      </p:cxnSp>
      <p:cxnSp>
        <p:nvCxnSpPr>
          <p:cNvPr id="144" name="Google Shape;144;p8"/>
          <p:cNvCxnSpPr/>
          <p:nvPr/>
        </p:nvCxnSpPr>
        <p:spPr>
          <a:xfrm rot="10800000" flipH="1">
            <a:off x="8771377" y="1995488"/>
            <a:ext cx="1378555" cy="516572"/>
          </a:xfrm>
          <a:prstGeom prst="straightConnector1">
            <a:avLst/>
          </a:prstGeom>
          <a:noFill/>
          <a:ln w="28575" cap="flat" cmpd="sng">
            <a:solidFill>
              <a:srgbClr val="C00000"/>
            </a:solidFill>
            <a:prstDash val="solid"/>
            <a:miter lim="800000"/>
            <a:headEnd type="none" w="sm" len="sm"/>
            <a:tailEnd type="triangle" w="med" len="med"/>
          </a:ln>
        </p:spPr>
      </p:cxnSp>
      <p:cxnSp>
        <p:nvCxnSpPr>
          <p:cNvPr id="145" name="Google Shape;145;p8"/>
          <p:cNvCxnSpPr/>
          <p:nvPr/>
        </p:nvCxnSpPr>
        <p:spPr>
          <a:xfrm>
            <a:off x="8823959" y="2664460"/>
            <a:ext cx="474270" cy="0"/>
          </a:xfrm>
          <a:prstGeom prst="straightConnector1">
            <a:avLst/>
          </a:prstGeom>
          <a:noFill/>
          <a:ln w="28575" cap="flat" cmpd="sng">
            <a:solidFill>
              <a:srgbClr val="C00000"/>
            </a:solidFill>
            <a:prstDash val="solid"/>
            <a:miter lim="800000"/>
            <a:headEnd type="none" w="sm" len="sm"/>
            <a:tailEnd type="triangle" w="med" len="med"/>
          </a:ln>
        </p:spPr>
      </p:cxnSp>
      <p:sp>
        <p:nvSpPr>
          <p:cNvPr id="147" name="Google Shape;147;p8"/>
          <p:cNvSpPr/>
          <p:nvPr/>
        </p:nvSpPr>
        <p:spPr>
          <a:xfrm>
            <a:off x="9525429" y="2463784"/>
            <a:ext cx="1674515" cy="663388"/>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lt1"/>
                </a:solidFill>
                <a:latin typeface="Calibri"/>
                <a:ea typeface="Calibri"/>
                <a:cs typeface="Calibri"/>
                <a:sym typeface="Calibri"/>
              </a:rPr>
              <a:t>DSSB bağlamında değerlendirme</a:t>
            </a:r>
            <a:endParaRPr sz="12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fill="hold"/>
                                        <p:tgtEl>
                                          <p:spTgt spid="138"/>
                                        </p:tgtEl>
                                        <p:attrNameLst>
                                          <p:attrName>ppt_x</p:attrName>
                                        </p:attrNameLst>
                                      </p:cBhvr>
                                      <p:tavLst>
                                        <p:tav tm="0">
                                          <p:val>
                                            <p:strVal val="#ppt_x"/>
                                          </p:val>
                                        </p:tav>
                                        <p:tav tm="100000">
                                          <p:val>
                                            <p:strVal val="#ppt_x"/>
                                          </p:val>
                                        </p:tav>
                                      </p:tavLst>
                                    </p:anim>
                                    <p:anim calcmode="lin" valueType="num">
                                      <p:cBhvr additive="base">
                                        <p:cTn id="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9"/>
                                        </p:tgtEl>
                                        <p:attrNameLst>
                                          <p:attrName>style.visibility</p:attrName>
                                        </p:attrNameLst>
                                      </p:cBhvr>
                                      <p:to>
                                        <p:strVal val="visible"/>
                                      </p:to>
                                    </p:set>
                                    <p:anim calcmode="lin" valueType="num">
                                      <p:cBhvr additive="base">
                                        <p:cTn id="13" dur="500" fill="hold"/>
                                        <p:tgtEl>
                                          <p:spTgt spid="139"/>
                                        </p:tgtEl>
                                        <p:attrNameLst>
                                          <p:attrName>ppt_x</p:attrName>
                                        </p:attrNameLst>
                                      </p:cBhvr>
                                      <p:tavLst>
                                        <p:tav tm="0">
                                          <p:val>
                                            <p:strVal val="#ppt_x"/>
                                          </p:val>
                                        </p:tav>
                                        <p:tav tm="100000">
                                          <p:val>
                                            <p:strVal val="#ppt_x"/>
                                          </p:val>
                                        </p:tav>
                                      </p:tavLst>
                                    </p:anim>
                                    <p:anim calcmode="lin" valueType="num">
                                      <p:cBhvr additive="base">
                                        <p:cTn id="1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500" fill="hold"/>
                                        <p:tgtEl>
                                          <p:spTgt spid="143"/>
                                        </p:tgtEl>
                                        <p:attrNameLst>
                                          <p:attrName>ppt_x</p:attrName>
                                        </p:attrNameLst>
                                      </p:cBhvr>
                                      <p:tavLst>
                                        <p:tav tm="0">
                                          <p:val>
                                            <p:strVal val="#ppt_x"/>
                                          </p:val>
                                        </p:tav>
                                        <p:tav tm="100000">
                                          <p:val>
                                            <p:strVal val="#ppt_x"/>
                                          </p:val>
                                        </p:tav>
                                      </p:tavLst>
                                    </p:anim>
                                    <p:anim calcmode="lin" valueType="num">
                                      <p:cBhvr additive="base">
                                        <p:cTn id="20"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anim calcmode="lin" valueType="num">
                                      <p:cBhvr additive="base">
                                        <p:cTn id="25" dur="500"/>
                                        <p:tgtEl>
                                          <p:spTgt spid="14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5"/>
                                        </p:tgtEl>
                                        <p:attrNameLst>
                                          <p:attrName>style.visibility</p:attrName>
                                        </p:attrNameLst>
                                      </p:cBhvr>
                                      <p:to>
                                        <p:strVal val="visible"/>
                                      </p:to>
                                    </p:set>
                                    <p:anim calcmode="lin" valueType="num">
                                      <p:cBhvr additive="base">
                                        <p:cTn id="30" dur="500" fill="hold"/>
                                        <p:tgtEl>
                                          <p:spTgt spid="135"/>
                                        </p:tgtEl>
                                        <p:attrNameLst>
                                          <p:attrName>ppt_x</p:attrName>
                                        </p:attrNameLst>
                                      </p:cBhvr>
                                      <p:tavLst>
                                        <p:tav tm="0">
                                          <p:val>
                                            <p:strVal val="#ppt_x"/>
                                          </p:val>
                                        </p:tav>
                                        <p:tav tm="100000">
                                          <p:val>
                                            <p:strVal val="#ppt_x"/>
                                          </p:val>
                                        </p:tav>
                                      </p:tavLst>
                                    </p:anim>
                                    <p:anim calcmode="lin" valueType="num">
                                      <p:cBhvr additive="base">
                                        <p:cTn id="31"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7"/>
                                        </p:tgtEl>
                                        <p:attrNameLst>
                                          <p:attrName>style.visibility</p:attrName>
                                        </p:attrNameLst>
                                      </p:cBhvr>
                                      <p:to>
                                        <p:strVal val="visible"/>
                                      </p:to>
                                    </p:set>
                                    <p:anim calcmode="lin" valueType="num">
                                      <p:cBhvr additive="base">
                                        <p:cTn id="36" dur="500" fill="hold"/>
                                        <p:tgtEl>
                                          <p:spTgt spid="137"/>
                                        </p:tgtEl>
                                        <p:attrNameLst>
                                          <p:attrName>ppt_x</p:attrName>
                                        </p:attrNameLst>
                                      </p:cBhvr>
                                      <p:tavLst>
                                        <p:tav tm="0">
                                          <p:val>
                                            <p:strVal val="#ppt_x"/>
                                          </p:val>
                                        </p:tav>
                                        <p:tav tm="100000">
                                          <p:val>
                                            <p:strVal val="#ppt_x"/>
                                          </p:val>
                                        </p:tav>
                                      </p:tavLst>
                                    </p:anim>
                                    <p:anim calcmode="lin" valueType="num">
                                      <p:cBhvr additive="base">
                                        <p:cTn id="37"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4"/>
                                        </p:tgtEl>
                                        <p:attrNameLst>
                                          <p:attrName>style.visibility</p:attrName>
                                        </p:attrNameLst>
                                      </p:cBhvr>
                                      <p:to>
                                        <p:strVal val="visible"/>
                                      </p:to>
                                    </p:set>
                                    <p:anim calcmode="lin" valueType="num">
                                      <p:cBhvr additive="base">
                                        <p:cTn id="42" dur="500" fill="hold"/>
                                        <p:tgtEl>
                                          <p:spTgt spid="144"/>
                                        </p:tgtEl>
                                        <p:attrNameLst>
                                          <p:attrName>ppt_x</p:attrName>
                                        </p:attrNameLst>
                                      </p:cBhvr>
                                      <p:tavLst>
                                        <p:tav tm="0">
                                          <p:val>
                                            <p:strVal val="#ppt_x"/>
                                          </p:val>
                                        </p:tav>
                                        <p:tav tm="100000">
                                          <p:val>
                                            <p:strVal val="#ppt_x"/>
                                          </p:val>
                                        </p:tav>
                                      </p:tavLst>
                                    </p:anim>
                                    <p:anim calcmode="lin" valueType="num">
                                      <p:cBhvr additive="base">
                                        <p:cTn id="43"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2"/>
                                        </p:tgtEl>
                                        <p:attrNameLst>
                                          <p:attrName>style.visibility</p:attrName>
                                        </p:attrNameLst>
                                      </p:cBhvr>
                                      <p:to>
                                        <p:strVal val="visible"/>
                                      </p:to>
                                    </p:set>
                                    <p:anim calcmode="lin" valueType="num">
                                      <p:cBhvr additive="base">
                                        <p:cTn id="48" dur="500"/>
                                        <p:tgtEl>
                                          <p:spTgt spid="14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5"/>
                                        </p:tgtEl>
                                        <p:attrNameLst>
                                          <p:attrName>style.visibility</p:attrName>
                                        </p:attrNameLst>
                                      </p:cBhvr>
                                      <p:to>
                                        <p:strVal val="visible"/>
                                      </p:to>
                                    </p:set>
                                    <p:anim calcmode="lin" valueType="num">
                                      <p:cBhvr additive="base">
                                        <p:cTn id="53" dur="500" fill="hold"/>
                                        <p:tgtEl>
                                          <p:spTgt spid="145"/>
                                        </p:tgtEl>
                                        <p:attrNameLst>
                                          <p:attrName>ppt_x</p:attrName>
                                        </p:attrNameLst>
                                      </p:cBhvr>
                                      <p:tavLst>
                                        <p:tav tm="0">
                                          <p:val>
                                            <p:strVal val="#ppt_x"/>
                                          </p:val>
                                        </p:tav>
                                        <p:tav tm="100000">
                                          <p:val>
                                            <p:strVal val="#ppt_x"/>
                                          </p:val>
                                        </p:tav>
                                      </p:tavLst>
                                    </p:anim>
                                    <p:anim calcmode="lin" valueType="num">
                                      <p:cBhvr additive="base">
                                        <p:cTn id="54"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7"/>
                                        </p:tgtEl>
                                        <p:attrNameLst>
                                          <p:attrName>style.visibility</p:attrName>
                                        </p:attrNameLst>
                                      </p:cBhvr>
                                      <p:to>
                                        <p:strVal val="visible"/>
                                      </p:to>
                                    </p:set>
                                    <p:anim calcmode="lin" valueType="num">
                                      <p:cBhvr additive="base">
                                        <p:cTn id="59" dur="500"/>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838200" y="365125"/>
            <a:ext cx="10809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tr-TR" sz="4000"/>
              <a:t>KTÜ Tıp Fakültesi Mezuniyet Öncesi Eğitim Çıktıları</a:t>
            </a:r>
            <a:endParaRPr sz="4000"/>
          </a:p>
        </p:txBody>
      </p:sp>
      <p:grpSp>
        <p:nvGrpSpPr>
          <p:cNvPr id="172" name="Google Shape;172;p10"/>
          <p:cNvGrpSpPr/>
          <p:nvPr/>
        </p:nvGrpSpPr>
        <p:grpSpPr>
          <a:xfrm>
            <a:off x="839476" y="1661101"/>
            <a:ext cx="10513032" cy="3259887"/>
            <a:chOff x="1283" y="0"/>
            <a:chExt cx="10513032" cy="3624916"/>
          </a:xfrm>
        </p:grpSpPr>
        <p:sp>
          <p:nvSpPr>
            <p:cNvPr id="173" name="Google Shape;173;p10"/>
            <p:cNvSpPr/>
            <p:nvPr/>
          </p:nvSpPr>
          <p:spPr>
            <a:xfrm>
              <a:off x="1283" y="0"/>
              <a:ext cx="3337470" cy="3624916"/>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txBox="1"/>
            <p:nvPr/>
          </p:nvSpPr>
          <p:spPr>
            <a:xfrm>
              <a:off x="1283" y="0"/>
              <a:ext cx="3337470" cy="108747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tr-TR" sz="2400" b="0" i="0" u="none" strike="noStrike" cap="none">
                  <a:solidFill>
                    <a:schemeClr val="dk1"/>
                  </a:solidFill>
                  <a:latin typeface="Calibri"/>
                  <a:ea typeface="Calibri"/>
                  <a:cs typeface="Calibri"/>
                  <a:sym typeface="Calibri"/>
                </a:rPr>
                <a:t>Profesyonellik</a:t>
              </a:r>
              <a:endParaRPr sz="2400" b="0" i="0" u="none" strike="noStrike" cap="none">
                <a:solidFill>
                  <a:schemeClr val="dk1"/>
                </a:solidFill>
                <a:latin typeface="Calibri"/>
                <a:ea typeface="Calibri"/>
                <a:cs typeface="Calibri"/>
                <a:sym typeface="Calibri"/>
              </a:endParaRPr>
            </a:p>
          </p:txBody>
        </p:sp>
        <p:sp>
          <p:nvSpPr>
            <p:cNvPr id="175" name="Google Shape;175;p10"/>
            <p:cNvSpPr/>
            <p:nvPr/>
          </p:nvSpPr>
          <p:spPr>
            <a:xfrm>
              <a:off x="335030" y="1087651"/>
              <a:ext cx="2669976" cy="34802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txBox="1"/>
            <p:nvPr/>
          </p:nvSpPr>
          <p:spPr>
            <a:xfrm>
              <a:off x="345223" y="1097844"/>
              <a:ext cx="2649590" cy="327636"/>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Sağlık Savunucusu</a:t>
              </a:r>
              <a:endParaRPr sz="1200" b="0" i="0" u="none" strike="noStrike" cap="none">
                <a:solidFill>
                  <a:schemeClr val="lt1"/>
                </a:solidFill>
                <a:latin typeface="Calibri"/>
                <a:ea typeface="Calibri"/>
                <a:cs typeface="Calibri"/>
                <a:sym typeface="Calibri"/>
              </a:endParaRPr>
            </a:p>
          </p:txBody>
        </p:sp>
        <p:sp>
          <p:nvSpPr>
            <p:cNvPr id="177" name="Google Shape;177;p10"/>
            <p:cNvSpPr/>
            <p:nvPr/>
          </p:nvSpPr>
          <p:spPr>
            <a:xfrm>
              <a:off x="335030" y="1489215"/>
              <a:ext cx="2669976" cy="34802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txBox="1"/>
            <p:nvPr/>
          </p:nvSpPr>
          <p:spPr>
            <a:xfrm>
              <a:off x="345223" y="1499408"/>
              <a:ext cx="2649590" cy="327636"/>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Ekip çalışmasınının gerekliliklerini yerine getiren ekip üyesi</a:t>
              </a:r>
              <a:endParaRPr sz="1200" b="0" i="0" u="none" strike="noStrike" cap="none">
                <a:solidFill>
                  <a:schemeClr val="lt1"/>
                </a:solidFill>
                <a:latin typeface="Calibri"/>
                <a:ea typeface="Calibri"/>
                <a:cs typeface="Calibri"/>
                <a:sym typeface="Calibri"/>
              </a:endParaRPr>
            </a:p>
          </p:txBody>
        </p:sp>
        <p:sp>
          <p:nvSpPr>
            <p:cNvPr id="179" name="Google Shape;179;p10"/>
            <p:cNvSpPr/>
            <p:nvPr/>
          </p:nvSpPr>
          <p:spPr>
            <a:xfrm>
              <a:off x="335030" y="1890779"/>
              <a:ext cx="2669976" cy="34802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txBox="1"/>
            <p:nvPr/>
          </p:nvSpPr>
          <p:spPr>
            <a:xfrm>
              <a:off x="345223" y="1900972"/>
              <a:ext cx="2649590" cy="327636"/>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Yönetici/Yönetişimci</a:t>
              </a:r>
              <a:endParaRPr sz="1200" b="0" i="0" u="none" strike="noStrike" cap="none">
                <a:solidFill>
                  <a:schemeClr val="lt1"/>
                </a:solidFill>
                <a:latin typeface="Calibri"/>
                <a:ea typeface="Calibri"/>
                <a:cs typeface="Calibri"/>
                <a:sym typeface="Calibri"/>
              </a:endParaRPr>
            </a:p>
          </p:txBody>
        </p:sp>
        <p:sp>
          <p:nvSpPr>
            <p:cNvPr id="181" name="Google Shape;181;p10"/>
            <p:cNvSpPr/>
            <p:nvPr/>
          </p:nvSpPr>
          <p:spPr>
            <a:xfrm>
              <a:off x="335030" y="2292343"/>
              <a:ext cx="2669976" cy="34802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txBox="1"/>
            <p:nvPr/>
          </p:nvSpPr>
          <p:spPr>
            <a:xfrm>
              <a:off x="345223" y="2302536"/>
              <a:ext cx="2649590" cy="327636"/>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Topluma yön veren, toplum lideri</a:t>
              </a:r>
              <a:endParaRPr sz="1200" b="0" i="0" u="none" strike="noStrike" cap="none">
                <a:solidFill>
                  <a:schemeClr val="lt1"/>
                </a:solidFill>
                <a:latin typeface="Calibri"/>
                <a:ea typeface="Calibri"/>
                <a:cs typeface="Calibri"/>
                <a:sym typeface="Calibri"/>
              </a:endParaRPr>
            </a:p>
          </p:txBody>
        </p:sp>
        <p:sp>
          <p:nvSpPr>
            <p:cNvPr id="183" name="Google Shape;183;p10"/>
            <p:cNvSpPr/>
            <p:nvPr/>
          </p:nvSpPr>
          <p:spPr>
            <a:xfrm>
              <a:off x="335030" y="2693907"/>
              <a:ext cx="2669976" cy="34802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txBox="1"/>
            <p:nvPr/>
          </p:nvSpPr>
          <p:spPr>
            <a:xfrm>
              <a:off x="345223" y="2704100"/>
              <a:ext cx="2649590" cy="327636"/>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Mesleki ve etik değerlere sahip</a:t>
              </a:r>
              <a:endParaRPr sz="1200" b="0" i="0" u="none" strike="noStrike" cap="none">
                <a:solidFill>
                  <a:schemeClr val="lt1"/>
                </a:solidFill>
                <a:latin typeface="Calibri"/>
                <a:ea typeface="Calibri"/>
                <a:cs typeface="Calibri"/>
                <a:sym typeface="Calibri"/>
              </a:endParaRPr>
            </a:p>
          </p:txBody>
        </p:sp>
        <p:sp>
          <p:nvSpPr>
            <p:cNvPr id="185" name="Google Shape;185;p10"/>
            <p:cNvSpPr/>
            <p:nvPr/>
          </p:nvSpPr>
          <p:spPr>
            <a:xfrm>
              <a:off x="335030" y="3095471"/>
              <a:ext cx="2669976" cy="34802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txBox="1"/>
            <p:nvPr/>
          </p:nvSpPr>
          <p:spPr>
            <a:xfrm>
              <a:off x="345223" y="3105664"/>
              <a:ext cx="2649590" cy="327636"/>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dirty="0">
                  <a:solidFill>
                    <a:schemeClr val="lt1"/>
                  </a:solidFill>
                  <a:latin typeface="Calibri"/>
                  <a:ea typeface="Calibri"/>
                  <a:cs typeface="Calibri"/>
                  <a:sym typeface="Calibri"/>
                </a:rPr>
                <a:t>İletişim becerilerine sahip</a:t>
              </a:r>
              <a:endParaRPr sz="1200" b="0" i="0" u="none" strike="noStrike" cap="none" dirty="0">
                <a:solidFill>
                  <a:schemeClr val="lt1"/>
                </a:solidFill>
                <a:latin typeface="Calibri"/>
                <a:ea typeface="Calibri"/>
                <a:cs typeface="Calibri"/>
                <a:sym typeface="Calibri"/>
              </a:endParaRPr>
            </a:p>
          </p:txBody>
        </p:sp>
        <p:sp>
          <p:nvSpPr>
            <p:cNvPr id="187" name="Google Shape;187;p10"/>
            <p:cNvSpPr/>
            <p:nvPr/>
          </p:nvSpPr>
          <p:spPr>
            <a:xfrm>
              <a:off x="3589064" y="0"/>
              <a:ext cx="3337470" cy="3624916"/>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txBox="1"/>
            <p:nvPr/>
          </p:nvSpPr>
          <p:spPr>
            <a:xfrm>
              <a:off x="3589064" y="0"/>
              <a:ext cx="3337470" cy="108747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tr-TR" sz="2400" b="0" i="0" u="none" strike="noStrike" cap="none">
                  <a:solidFill>
                    <a:schemeClr val="dk1"/>
                  </a:solidFill>
                  <a:latin typeface="Calibri"/>
                  <a:ea typeface="Calibri"/>
                  <a:cs typeface="Calibri"/>
                  <a:sym typeface="Calibri"/>
                </a:rPr>
                <a:t>Tıbbi Bilgi ve Kanıta Dayalı Tıp</a:t>
              </a:r>
              <a:endParaRPr sz="2400" b="0" i="0" u="none" strike="noStrike" cap="none">
                <a:solidFill>
                  <a:schemeClr val="dk1"/>
                </a:solidFill>
                <a:latin typeface="Calibri"/>
                <a:ea typeface="Calibri"/>
                <a:cs typeface="Calibri"/>
                <a:sym typeface="Calibri"/>
              </a:endParaRPr>
            </a:p>
          </p:txBody>
        </p:sp>
        <p:sp>
          <p:nvSpPr>
            <p:cNvPr id="189" name="Google Shape;189;p10"/>
            <p:cNvSpPr/>
            <p:nvPr/>
          </p:nvSpPr>
          <p:spPr>
            <a:xfrm>
              <a:off x="3922811" y="1087784"/>
              <a:ext cx="2669976" cy="71215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txBox="1"/>
            <p:nvPr/>
          </p:nvSpPr>
          <p:spPr>
            <a:xfrm>
              <a:off x="3943669" y="1108642"/>
              <a:ext cx="2628260" cy="670434"/>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Araştıran ve yaşam boyu öğrenen</a:t>
              </a:r>
              <a:endParaRPr sz="1200" b="0" i="0" u="none" strike="noStrike" cap="none">
                <a:solidFill>
                  <a:schemeClr val="lt1"/>
                </a:solidFill>
                <a:latin typeface="Calibri"/>
                <a:ea typeface="Calibri"/>
                <a:cs typeface="Calibri"/>
                <a:sym typeface="Calibri"/>
              </a:endParaRPr>
            </a:p>
          </p:txBody>
        </p:sp>
        <p:sp>
          <p:nvSpPr>
            <p:cNvPr id="191" name="Google Shape;191;p10"/>
            <p:cNvSpPr/>
            <p:nvPr/>
          </p:nvSpPr>
          <p:spPr>
            <a:xfrm>
              <a:off x="3922811" y="1909497"/>
              <a:ext cx="2669976" cy="71215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txBox="1"/>
            <p:nvPr/>
          </p:nvSpPr>
          <p:spPr>
            <a:xfrm>
              <a:off x="3943669" y="1930355"/>
              <a:ext cx="2628260" cy="670434"/>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Bilim insanı</a:t>
              </a:r>
              <a:endParaRPr sz="1200" b="0" i="0" u="none" strike="noStrike" cap="none">
                <a:solidFill>
                  <a:schemeClr val="lt1"/>
                </a:solidFill>
                <a:latin typeface="Calibri"/>
                <a:ea typeface="Calibri"/>
                <a:cs typeface="Calibri"/>
                <a:sym typeface="Calibri"/>
              </a:endParaRPr>
            </a:p>
          </p:txBody>
        </p:sp>
        <p:sp>
          <p:nvSpPr>
            <p:cNvPr id="193" name="Google Shape;193;p10"/>
            <p:cNvSpPr/>
            <p:nvPr/>
          </p:nvSpPr>
          <p:spPr>
            <a:xfrm>
              <a:off x="3922811" y="2731209"/>
              <a:ext cx="2669976" cy="71215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txBox="1"/>
            <p:nvPr/>
          </p:nvSpPr>
          <p:spPr>
            <a:xfrm>
              <a:off x="3943669" y="2752067"/>
              <a:ext cx="2628260" cy="670434"/>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Ulusal ve Uluslararası Başarı Odaklı</a:t>
              </a:r>
              <a:endParaRPr sz="1200" b="0" i="0" u="none" strike="noStrike" cap="none">
                <a:solidFill>
                  <a:schemeClr val="lt1"/>
                </a:solidFill>
                <a:latin typeface="Calibri"/>
                <a:ea typeface="Calibri"/>
                <a:cs typeface="Calibri"/>
                <a:sym typeface="Calibri"/>
              </a:endParaRPr>
            </a:p>
          </p:txBody>
        </p:sp>
        <p:sp>
          <p:nvSpPr>
            <p:cNvPr id="195" name="Google Shape;195;p10"/>
            <p:cNvSpPr/>
            <p:nvPr/>
          </p:nvSpPr>
          <p:spPr>
            <a:xfrm>
              <a:off x="7176845" y="0"/>
              <a:ext cx="3337470" cy="3624916"/>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txBox="1"/>
            <p:nvPr/>
          </p:nvSpPr>
          <p:spPr>
            <a:xfrm>
              <a:off x="7176845" y="0"/>
              <a:ext cx="3337470" cy="108747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tr-TR" sz="2400" b="0" i="0" u="none" strike="noStrike" cap="none">
                  <a:solidFill>
                    <a:schemeClr val="dk1"/>
                  </a:solidFill>
                  <a:latin typeface="Calibri"/>
                  <a:ea typeface="Calibri"/>
                  <a:cs typeface="Calibri"/>
                  <a:sym typeface="Calibri"/>
                </a:rPr>
                <a:t>Hekimlik Uygulamaları</a:t>
              </a:r>
              <a:endParaRPr sz="2400" b="0" i="0" u="none" strike="noStrike" cap="none">
                <a:solidFill>
                  <a:schemeClr val="dk1"/>
                </a:solidFill>
                <a:latin typeface="Calibri"/>
                <a:ea typeface="Calibri"/>
                <a:cs typeface="Calibri"/>
                <a:sym typeface="Calibri"/>
              </a:endParaRPr>
            </a:p>
          </p:txBody>
        </p:sp>
        <p:sp>
          <p:nvSpPr>
            <p:cNvPr id="197" name="Google Shape;197;p10"/>
            <p:cNvSpPr/>
            <p:nvPr/>
          </p:nvSpPr>
          <p:spPr>
            <a:xfrm>
              <a:off x="7510592" y="1088160"/>
              <a:ext cx="2669976" cy="41935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txBox="1"/>
            <p:nvPr/>
          </p:nvSpPr>
          <p:spPr>
            <a:xfrm>
              <a:off x="7522874" y="1100442"/>
              <a:ext cx="2645412" cy="39478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Toplum yönelimli hekimlik</a:t>
              </a:r>
              <a:endParaRPr sz="1200" b="0" i="0" u="none" strike="noStrike" cap="none">
                <a:solidFill>
                  <a:schemeClr val="lt1"/>
                </a:solidFill>
                <a:latin typeface="Calibri"/>
                <a:ea typeface="Calibri"/>
                <a:cs typeface="Calibri"/>
                <a:sym typeface="Calibri"/>
              </a:endParaRPr>
            </a:p>
          </p:txBody>
        </p:sp>
        <p:sp>
          <p:nvSpPr>
            <p:cNvPr id="199" name="Google Shape;199;p10"/>
            <p:cNvSpPr/>
            <p:nvPr/>
          </p:nvSpPr>
          <p:spPr>
            <a:xfrm>
              <a:off x="7510592" y="1572028"/>
              <a:ext cx="2669976" cy="41935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txBox="1"/>
            <p:nvPr/>
          </p:nvSpPr>
          <p:spPr>
            <a:xfrm>
              <a:off x="7522874" y="1584310"/>
              <a:ext cx="2645412" cy="39478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Sağlık koruyucusu</a:t>
              </a:r>
              <a:endParaRPr sz="1200" b="0" i="0" u="none" strike="noStrike" cap="none">
                <a:solidFill>
                  <a:schemeClr val="lt1"/>
                </a:solidFill>
                <a:latin typeface="Calibri"/>
                <a:ea typeface="Calibri"/>
                <a:cs typeface="Calibri"/>
                <a:sym typeface="Calibri"/>
              </a:endParaRPr>
            </a:p>
          </p:txBody>
        </p:sp>
        <p:sp>
          <p:nvSpPr>
            <p:cNvPr id="201" name="Google Shape;201;p10"/>
            <p:cNvSpPr/>
            <p:nvPr/>
          </p:nvSpPr>
          <p:spPr>
            <a:xfrm>
              <a:off x="7510592" y="2055896"/>
              <a:ext cx="2669976" cy="41935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txBox="1"/>
            <p:nvPr/>
          </p:nvSpPr>
          <p:spPr>
            <a:xfrm>
              <a:off x="7522874" y="2068178"/>
              <a:ext cx="2645412" cy="39478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Sağlık eğiticisi</a:t>
              </a:r>
              <a:endParaRPr sz="1200" b="0" i="0" u="none" strike="noStrike" cap="none">
                <a:solidFill>
                  <a:schemeClr val="lt1"/>
                </a:solidFill>
                <a:latin typeface="Calibri"/>
                <a:ea typeface="Calibri"/>
                <a:cs typeface="Calibri"/>
                <a:sym typeface="Calibri"/>
              </a:endParaRPr>
            </a:p>
          </p:txBody>
        </p:sp>
        <p:sp>
          <p:nvSpPr>
            <p:cNvPr id="203" name="Google Shape;203;p10"/>
            <p:cNvSpPr/>
            <p:nvPr/>
          </p:nvSpPr>
          <p:spPr>
            <a:xfrm>
              <a:off x="7510592" y="2539764"/>
              <a:ext cx="2669976" cy="41935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txBox="1"/>
            <p:nvPr/>
          </p:nvSpPr>
          <p:spPr>
            <a:xfrm>
              <a:off x="7522874" y="2552046"/>
              <a:ext cx="2645412" cy="39478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Karar verici</a:t>
              </a:r>
              <a:endParaRPr sz="1200" b="0" i="0" u="none" strike="noStrike" cap="none">
                <a:solidFill>
                  <a:schemeClr val="lt1"/>
                </a:solidFill>
                <a:latin typeface="Calibri"/>
                <a:ea typeface="Calibri"/>
                <a:cs typeface="Calibri"/>
                <a:sym typeface="Calibri"/>
              </a:endParaRPr>
            </a:p>
          </p:txBody>
        </p:sp>
        <p:sp>
          <p:nvSpPr>
            <p:cNvPr id="205" name="Google Shape;205;p10"/>
            <p:cNvSpPr/>
            <p:nvPr/>
          </p:nvSpPr>
          <p:spPr>
            <a:xfrm>
              <a:off x="7510592" y="3023632"/>
              <a:ext cx="2669976" cy="41935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txBox="1"/>
            <p:nvPr/>
          </p:nvSpPr>
          <p:spPr>
            <a:xfrm>
              <a:off x="7522874" y="3035914"/>
              <a:ext cx="2645412" cy="39478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None/>
              </a:pPr>
              <a:r>
                <a:rPr lang="tr-TR" sz="1200" b="0" i="0" u="none" strike="noStrike" cap="none">
                  <a:solidFill>
                    <a:schemeClr val="lt1"/>
                  </a:solidFill>
                  <a:latin typeface="Calibri"/>
                  <a:ea typeface="Calibri"/>
                  <a:cs typeface="Calibri"/>
                  <a:sym typeface="Calibri"/>
                </a:rPr>
                <a:t>Sağlık hizmeti sunucusu; ‘Hekim’</a:t>
              </a:r>
              <a:endParaRPr sz="1200" b="0" i="0" u="none" strike="noStrike" cap="none">
                <a:solidFill>
                  <a:schemeClr val="lt1"/>
                </a:solidFill>
                <a:latin typeface="Calibri"/>
                <a:ea typeface="Calibri"/>
                <a:cs typeface="Calibri"/>
                <a:sym typeface="Calibri"/>
              </a:endParaRPr>
            </a:p>
          </p:txBody>
        </p:sp>
      </p:grpSp>
      <p:sp>
        <p:nvSpPr>
          <p:cNvPr id="207" name="Google Shape;207;p10"/>
          <p:cNvSpPr/>
          <p:nvPr/>
        </p:nvSpPr>
        <p:spPr>
          <a:xfrm rot="1690542">
            <a:off x="2985247" y="5203523"/>
            <a:ext cx="1183341" cy="259977"/>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10"/>
          <p:cNvPicPr preferRelativeResize="0"/>
          <p:nvPr/>
        </p:nvPicPr>
        <p:blipFill rotWithShape="1">
          <a:blip r:embed="rId3">
            <a:alphaModFix/>
          </a:blip>
          <a:srcRect/>
          <a:stretch/>
        </p:blipFill>
        <p:spPr>
          <a:xfrm rot="7306092">
            <a:off x="8236135" y="4985848"/>
            <a:ext cx="1096963" cy="695325"/>
          </a:xfrm>
          <a:prstGeom prst="rect">
            <a:avLst/>
          </a:prstGeom>
          <a:noFill/>
          <a:ln>
            <a:noFill/>
          </a:ln>
        </p:spPr>
      </p:pic>
      <p:pic>
        <p:nvPicPr>
          <p:cNvPr id="209" name="Google Shape;209;p10"/>
          <p:cNvPicPr preferRelativeResize="0"/>
          <p:nvPr/>
        </p:nvPicPr>
        <p:blipFill rotWithShape="1">
          <a:blip r:embed="rId3">
            <a:alphaModFix/>
          </a:blip>
          <a:srcRect/>
          <a:stretch/>
        </p:blipFill>
        <p:spPr>
          <a:xfrm rot="3634184">
            <a:off x="5857295" y="5095300"/>
            <a:ext cx="567856" cy="359943"/>
          </a:xfrm>
          <a:prstGeom prst="rect">
            <a:avLst/>
          </a:prstGeom>
          <a:noFill/>
          <a:ln>
            <a:noFill/>
          </a:ln>
        </p:spPr>
      </p:pic>
      <p:sp>
        <p:nvSpPr>
          <p:cNvPr id="210" name="Google Shape;210;p10"/>
          <p:cNvSpPr/>
          <p:nvPr/>
        </p:nvSpPr>
        <p:spPr>
          <a:xfrm>
            <a:off x="4231341" y="5610992"/>
            <a:ext cx="3968931" cy="113943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0" i="0" u="none" strike="noStrike" cap="none">
                <a:solidFill>
                  <a:schemeClr val="lt1"/>
                </a:solidFill>
                <a:latin typeface="Calibri"/>
                <a:ea typeface="Calibri"/>
                <a:cs typeface="Calibri"/>
                <a:sym typeface="Calibri"/>
              </a:rPr>
              <a:t>Mesleki ve etik değerler bağlamında, araştıran ve yaşam boyu öğrenen, problem çözme becerisine sahip, temel hekimlik uygulamalarını bütüncül bir yaklaşımla sergileyen yetkin </a:t>
            </a:r>
            <a:endParaRPr/>
          </a:p>
          <a:p>
            <a:pPr marL="0" marR="0" lvl="0" indent="0" algn="ctr" rtl="0">
              <a:spcBef>
                <a:spcPts val="0"/>
              </a:spcBef>
              <a:spcAft>
                <a:spcPts val="0"/>
              </a:spcAft>
              <a:buNone/>
            </a:pPr>
            <a:r>
              <a:rPr lang="tr-TR" sz="1400" b="1" i="0" u="none" strike="noStrike" cap="none">
                <a:solidFill>
                  <a:schemeClr val="lt1"/>
                </a:solidFill>
                <a:latin typeface="Calibri"/>
                <a:ea typeface="Calibri"/>
                <a:cs typeface="Calibri"/>
                <a:sym typeface="Calibri"/>
              </a:rPr>
              <a:t>‘HEKİM’</a:t>
            </a:r>
            <a:endParaRPr sz="1400" b="1" i="0" u="none" strike="noStrike" cap="none">
              <a:solidFill>
                <a:schemeClr val="lt1"/>
              </a:solidFill>
              <a:latin typeface="Calibri"/>
              <a:ea typeface="Calibri"/>
              <a:cs typeface="Calibri"/>
              <a:sym typeface="Calibri"/>
            </a:endParaRPr>
          </a:p>
        </p:txBody>
      </p:sp>
      <p:sp>
        <p:nvSpPr>
          <p:cNvPr id="211" name="Google Shape;211;p10"/>
          <p:cNvSpPr/>
          <p:nvPr/>
        </p:nvSpPr>
        <p:spPr>
          <a:xfrm>
            <a:off x="5015688" y="5629543"/>
            <a:ext cx="2160600" cy="1139400"/>
          </a:xfrm>
          <a:prstGeom prst="roundRect">
            <a:avLst>
              <a:gd name="adj" fmla="val 16667"/>
            </a:avLst>
          </a:prstGeom>
          <a:solidFill>
            <a:srgbClr val="FFD9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i="0" u="none" strike="noStrike" cap="none" dirty="0">
                <a:solidFill>
                  <a:schemeClr val="dk1"/>
                </a:solidFill>
                <a:latin typeface="Calibri"/>
                <a:ea typeface="Calibri"/>
                <a:cs typeface="Calibri"/>
                <a:sym typeface="Calibri"/>
              </a:rPr>
              <a:t>Olgu/Senaryo</a:t>
            </a:r>
            <a:endParaRPr sz="1800" b="1"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tr-TR" sz="1600" b="0" i="0" u="none" strike="noStrike" cap="none" dirty="0">
                <a:solidFill>
                  <a:schemeClr val="dk1"/>
                </a:solidFill>
                <a:latin typeface="Calibri"/>
                <a:ea typeface="Calibri"/>
                <a:cs typeface="Calibri"/>
                <a:sym typeface="Calibri"/>
              </a:rPr>
              <a:t>Eğitim çıktılarına nasıl ulaşırım?</a:t>
            </a:r>
            <a:endParaRPr dirty="0"/>
          </a:p>
          <a:p>
            <a:pPr marL="285750" marR="0" lvl="0" indent="-285750" algn="l" rtl="0">
              <a:spcBef>
                <a:spcPts val="0"/>
              </a:spcBef>
              <a:spcAft>
                <a:spcPts val="0"/>
              </a:spcAft>
              <a:buClr>
                <a:schemeClr val="dk1"/>
              </a:buClr>
              <a:buSzPts val="1600"/>
              <a:buFont typeface="Arial"/>
              <a:buChar char="•"/>
            </a:pPr>
            <a:r>
              <a:rPr lang="tr-TR" sz="1600" b="0" i="0" u="none" strike="noStrike" cap="none" dirty="0">
                <a:solidFill>
                  <a:schemeClr val="dk1"/>
                </a:solidFill>
                <a:latin typeface="Calibri"/>
                <a:ea typeface="Calibri"/>
                <a:cs typeface="Calibri"/>
                <a:sym typeface="Calibri"/>
              </a:rPr>
              <a:t>Nasıl Desteklerim?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 calcmode="lin" valueType="num">
                                      <p:cBhvr additive="base">
                                        <p:cTn id="12"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gtEl>
                                        <p:attrNameLst>
                                          <p:attrName>style.visibility</p:attrName>
                                        </p:attrNameLst>
                                      </p:cBhvr>
                                      <p:to>
                                        <p:strVal val="visible"/>
                                      </p:to>
                                    </p:set>
                                    <p:animEffect transition="in" filter="fade">
                                      <p:cBhvr>
                                        <p:cTn id="17" dur="1000"/>
                                        <p:tgtEl>
                                          <p:spTgt spid="20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0"/>
                                        </p:tgtEl>
                                        <p:attrNameLst>
                                          <p:attrName>style.visibility</p:attrName>
                                        </p:attrNameLst>
                                      </p:cBhvr>
                                      <p:to>
                                        <p:strVal val="visible"/>
                                      </p:to>
                                    </p:set>
                                    <p:anim calcmode="lin" valueType="num">
                                      <p:cBhvr additive="base">
                                        <p:cTn id="22"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i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i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2512</Words>
  <Application>Microsoft Office PowerPoint</Application>
  <PresentationFormat>Geniş ekran</PresentationFormat>
  <Paragraphs>243</Paragraphs>
  <Slides>25</Slides>
  <Notes>23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Times New Roman</vt:lpstr>
      <vt:lpstr>Wingdings</vt:lpstr>
      <vt:lpstr>Office Teması</vt:lpstr>
      <vt:lpstr>ONLİNE OLGU TEMELLİ ÖĞRENİM (ONLINE TASK-BASED LEARNING) OTURUMLARI</vt:lpstr>
      <vt:lpstr>Online OTÖ kurs planı</vt:lpstr>
      <vt:lpstr>Sunum Planı</vt:lpstr>
      <vt:lpstr>Başlarken...</vt:lpstr>
      <vt:lpstr>PowerPoint Sunusu</vt:lpstr>
      <vt:lpstr>Olgu temelli öğrenim (OTÖ) Eğitime Etkisi</vt:lpstr>
      <vt:lpstr>OTÖ eğitime etkisi</vt:lpstr>
      <vt:lpstr>Örneğin; Anemi</vt:lpstr>
      <vt:lpstr>KTÜ Tıp Fakültesi Mezuniyet Öncesi Eğitim Çıktıları</vt:lpstr>
      <vt:lpstr>OTÖ- Refleksiyon- deneyim dengesi </vt:lpstr>
      <vt:lpstr>OTÖ; çıktıların çeşitliliği</vt:lpstr>
      <vt:lpstr>Online OTÖ; senaryo hazırlık süreci</vt:lpstr>
      <vt:lpstr>Online OTÖ; senaryo hazırlık süreci</vt:lpstr>
      <vt:lpstr>Online OTÖ; senaryo hazırlık süreci</vt:lpstr>
      <vt:lpstr>Online OTÖ; senaryo hazırlık süreci</vt:lpstr>
      <vt:lpstr>Online OTÖ; senaryo hazırlık süreci; şablon</vt:lpstr>
      <vt:lpstr>Online OTÖ uygulamaya hazırlık süreci</vt:lpstr>
      <vt:lpstr>Online OTÖ; uygulamaya süreci</vt:lpstr>
      <vt:lpstr>Online OTÖ; uygulamaya süreci</vt:lpstr>
      <vt:lpstr>Online OTÖ; eğiticinin rolü</vt:lpstr>
      <vt:lpstr>Online OTÖ; eğiticinin rolü</vt:lpstr>
      <vt:lpstr>Değerlendirme </vt:lpstr>
      <vt:lpstr>Değerlendirme</vt:lpstr>
      <vt:lpstr>Online OTÖ Yapılandırma ve Uygulama Örneği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OLGU TEMELLİ ÖĞRENME (ONLINE TASK-BASED LEARNING) OTURUMLARI</dc:title>
  <dc:creator>Microsoft Office Kullanıcısı</dc:creator>
  <cp:lastModifiedBy>Canan Ayazoglu</cp:lastModifiedBy>
  <cp:revision>42</cp:revision>
  <dcterms:created xsi:type="dcterms:W3CDTF">2018-06-27T17:18:43Z</dcterms:created>
  <dcterms:modified xsi:type="dcterms:W3CDTF">2020-10-12T06:18:27Z</dcterms:modified>
</cp:coreProperties>
</file>