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7" r:id="rId2"/>
    <p:sldId id="256" r:id="rId3"/>
    <p:sldId id="266" r:id="rId4"/>
    <p:sldId id="257" r:id="rId5"/>
    <p:sldId id="260" r:id="rId6"/>
    <p:sldId id="269" r:id="rId7"/>
    <p:sldId id="275" r:id="rId8"/>
    <p:sldId id="276" r:id="rId9"/>
    <p:sldId id="261" r:id="rId10"/>
    <p:sldId id="264" r:id="rId11"/>
    <p:sldId id="265" r:id="rId12"/>
    <p:sldId id="268" r:id="rId13"/>
    <p:sldId id="273" r:id="rId14"/>
    <p:sldId id="262" r:id="rId15"/>
    <p:sldId id="263" r:id="rId16"/>
    <p:sldId id="270" r:id="rId17"/>
    <p:sldId id="271" r:id="rId18"/>
    <p:sldId id="272" r:id="rId19"/>
    <p:sldId id="27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8900"/>
    <a:srgbClr val="00FF00"/>
    <a:srgbClr val="66FF99"/>
    <a:srgbClr val="99FFCC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FF719-8C5A-4D11-A920-FE399EB4862F}" type="datetimeFigureOut">
              <a:rPr lang="tr-TR" smtClean="0"/>
              <a:t>9.11.2020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7BF58-3965-4B37-8D47-BF26915AB5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2419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Yordam bilgisi; </a:t>
            </a:r>
            <a:r>
              <a:rPr lang="tr-T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Bir işin ya da görevin başarıyla nasıl sonuçlandırılacağını; nasıl yapılacağını bilmektir. Bir üçgenin alanının nasıl hesaplanacağını bilmek, yordam bilgisine örnek olarak verilebilir.</a:t>
            </a:r>
          </a:p>
          <a:p>
            <a:r>
              <a:rPr lang="tr-TR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Bildirimsel</a:t>
            </a:r>
            <a:r>
              <a:rPr lang="tr-TR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bilgi; </a:t>
            </a:r>
            <a:r>
              <a:rPr lang="tr-T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bireyin söz konusu işi ya da görevi kendisinin yapıp yapamayacağını bilmesini ifade eder. </a:t>
            </a:r>
            <a:r>
              <a:rPr lang="tr-TR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Bildirimsel</a:t>
            </a:r>
            <a:r>
              <a:rPr lang="tr-T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bilgi, bireyin kendi sahip olduğu yeterlilikler hakkındaki bilgisidir.</a:t>
            </a:r>
          </a:p>
          <a:p>
            <a:r>
              <a:rPr lang="tr-TR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Duruma bağlı bilgide </a:t>
            </a:r>
            <a:r>
              <a:rPr lang="tr-T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bireyin, bir işin hem nasıl yapılacağını, hem kendisinin yapıp yapamayacağını hem de hangi durumda ne yapacağını bilmesi gerekir.</a:t>
            </a:r>
          </a:p>
          <a:p>
            <a:endParaRPr lang="tr-TR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tr-TR" b="1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Üstbilişsel</a:t>
            </a:r>
            <a:r>
              <a:rPr lang="tr-TR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Kontrol </a:t>
            </a:r>
            <a:endParaRPr lang="tr-TR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tr-TR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tr-T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Tahmin: öğrenciyi öğrenme sürecinin hedefleri, sürecin ne kadar zaman alacağı ve sonuçları hakkında düşünmeye yönlendirir. Ayrıca öğrenciler karşılaştıkları durumun zorluk derecesini tahmin edebilir ve bu tahminlerine bağlı olarak beklentilerini düzenleyebilirler. </a:t>
            </a:r>
          </a:p>
          <a:p>
            <a:pPr algn="l"/>
            <a:r>
              <a:rPr lang="tr-T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Tahmin etme becerisi öğrencilere karşılaştıkları görevlerin ya da durumların zorluklarını önceden görebilmelerini sağlarken bununla birlikte görevin zor ya da kolay olmasına göre o görev üzerinde çalışma biçimlerini (hızlı ya da yavaş) ayarlama imkânı da verir.</a:t>
            </a:r>
          </a:p>
          <a:p>
            <a:pPr algn="l"/>
            <a:r>
              <a:rPr lang="tr-T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Deneyimler, </a:t>
            </a:r>
            <a:r>
              <a:rPr lang="tr-TR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üstbilişsel</a:t>
            </a:r>
            <a:r>
              <a:rPr lang="tr-T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kontrolün gelişimine ve </a:t>
            </a:r>
            <a:r>
              <a:rPr lang="tr-TR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üstbiliş</a:t>
            </a:r>
            <a:r>
              <a:rPr lang="tr-T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stratejilerinin kullanımına katkı sağlar. </a:t>
            </a:r>
          </a:p>
          <a:p>
            <a:pPr algn="l">
              <a:buFont typeface="Arial" panose="020B0604020202020204" pitchFamily="34" charset="0"/>
              <a:buNone/>
            </a:pPr>
            <a:r>
              <a:rPr lang="tr-T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Planlarken: “Bu konuda hangi bilgi bana yardımcı olabilir?”, “İlk olarak ne yapmalıyım?”, “Bunu neden okuyorum?”</a:t>
            </a:r>
          </a:p>
          <a:p>
            <a:pPr algn="l">
              <a:buFont typeface="Arial" panose="020B0604020202020204" pitchFamily="34" charset="0"/>
              <a:buNone/>
            </a:pPr>
            <a:r>
              <a:rPr lang="tr-T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Uygularken: “Doğru ilerliyor muyum?”, “Bundan sonra ne yapmalıyım?”, “Neyi değiştirmeliyim?”</a:t>
            </a:r>
          </a:p>
          <a:p>
            <a:pPr algn="l">
              <a:buFont typeface="Arial" panose="020B0604020202020204" pitchFamily="34" charset="0"/>
              <a:buNone/>
            </a:pPr>
            <a:r>
              <a:rPr lang="tr-T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Değerlendirirken: “Her şeyi doğru yaptım mı?”, “Bu yaptığım işten ne öğrendim?”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7BF58-3965-4B37-8D47-BF26915AB599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209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7BF58-3965-4B37-8D47-BF26915AB599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74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BE1476-BFAF-4998-9A17-F6F90A010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7F7C076-77E3-4981-922A-EA1657C482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C71AAFB-B5B3-4F6B-984E-2723D44B7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8FA-8184-49D1-962C-8775BFACE394}" type="datetimeFigureOut">
              <a:rPr lang="tr-TR" smtClean="0"/>
              <a:t>9.11.2020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311455F-E0C9-468B-BAC6-21DF90DF9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4D4210C-78CA-4EA1-8941-1F26F8E9B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CEF3-A5D4-4AAD-8318-B22110CA81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0314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7666B7-58F8-4EE5-A975-01BF8BB1B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F784289-294D-45C7-A579-13A76227D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79A1E91-9B18-46FD-AB54-C300982B6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8FA-8184-49D1-962C-8775BFACE394}" type="datetimeFigureOut">
              <a:rPr lang="tr-TR" smtClean="0"/>
              <a:t>9.11.2020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0A43767-E880-4119-8954-0718F04EF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D0E60D-CF86-400D-955D-86DAAE68B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CEF3-A5D4-4AAD-8318-B22110CA81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176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917D5AA-98BE-434A-B084-49C4E6E3C3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9CBB331-19D8-4850-9642-BD7722066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BF56EC5-4C49-4ABD-A8FE-46AD81062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8FA-8184-49D1-962C-8775BFACE394}" type="datetimeFigureOut">
              <a:rPr lang="tr-TR" smtClean="0"/>
              <a:t>9.11.2020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49F0B8B-646D-4AC4-8829-4529EA1E6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DA7EDDC-5306-4D11-8F7F-016ADCEFB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CEF3-A5D4-4AAD-8318-B22110CA81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6236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DAC4127-C61C-4AC3-BF6D-4E4B9ABB6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1919BB7-FAB0-465F-850C-F12226495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FA49F81-CB0E-4881-AEA5-0F89924EA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8FA-8184-49D1-962C-8775BFACE394}" type="datetimeFigureOut">
              <a:rPr lang="tr-TR" smtClean="0"/>
              <a:t>9.11.2020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C4CE30-E12D-4475-8343-1C82557D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AD4570-7E88-4136-883B-E9A47891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CEF3-A5D4-4AAD-8318-B22110CA81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008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3DFF99A-1D08-410E-AB67-5B4F766CD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934F5BF-0498-497F-881C-7456A7E7D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191829B-1D12-4553-BC8C-2272B585C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8FA-8184-49D1-962C-8775BFACE394}" type="datetimeFigureOut">
              <a:rPr lang="tr-TR" smtClean="0"/>
              <a:t>9.11.2020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9E20A7C-52D4-451F-A832-3BFF4C74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A6F83A8-4D46-49F8-BCD5-5C18B9E11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CEF3-A5D4-4AAD-8318-B22110CA81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7241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190DC9-4731-47D0-8863-3C589E091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3BE458-40F2-4FE1-9D73-5B2F9CEB17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97DD5EE-B954-408F-920C-14BE00C1FF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B6273FF-3ADB-439F-A27C-2E9919DF5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8FA-8184-49D1-962C-8775BFACE394}" type="datetimeFigureOut">
              <a:rPr lang="tr-TR" smtClean="0"/>
              <a:t>9.11.2020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8BD345A-DDC3-4C9C-B7DD-C961CC276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5BB9B27-2818-4E56-878E-D0194F9F7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CEF3-A5D4-4AAD-8318-B22110CA81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4226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72921B-A893-42E8-9627-2361FD9F2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21D6B60-EBBF-4D1E-9B61-BC4E406D9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CDC38A9-83BE-44DB-AE51-8380A195B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18CA2DE-CCC3-407A-8E0B-BD4217D738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01F5FB0-5AB0-42A1-99A1-D92721B87E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74852AAB-394E-4EF2-8841-B072D00F2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8FA-8184-49D1-962C-8775BFACE394}" type="datetimeFigureOut">
              <a:rPr lang="tr-TR" smtClean="0"/>
              <a:t>9.11.2020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C788641-791A-4BAB-84B3-9B610B20F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65769D31-F84A-44D9-AF12-95B6AB8E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CEF3-A5D4-4AAD-8318-B22110CA81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AD03C1-1BE9-4ADC-882A-73126C4DA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AA4B744-44B9-4B1D-83E5-175D391EA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8FA-8184-49D1-962C-8775BFACE394}" type="datetimeFigureOut">
              <a:rPr lang="tr-TR" smtClean="0"/>
              <a:t>9.11.2020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8506460-E4FE-4FAD-8B08-68171ED2A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5B816DD-0930-4162-9FB8-1FB45D46E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CEF3-A5D4-4AAD-8318-B22110CA81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370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F2B00EF-8349-4D65-866A-8F8574027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8FA-8184-49D1-962C-8775BFACE394}" type="datetimeFigureOut">
              <a:rPr lang="tr-TR" smtClean="0"/>
              <a:t>9.11.2020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62CA084-2A3A-4E45-AD00-D967036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C7D7D06-3C80-4721-B33B-CAEBF4B8D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CEF3-A5D4-4AAD-8318-B22110CA81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45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BB8F57-81D6-4C66-B45C-263BF490C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725E9C-5BBA-4762-BFC7-09F36E010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A992AC1-AD9D-4D0D-8CEA-4AD1AEAC7F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F372309-83A1-41B5-9684-0D55F215C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8FA-8184-49D1-962C-8775BFACE394}" type="datetimeFigureOut">
              <a:rPr lang="tr-TR" smtClean="0"/>
              <a:t>9.11.2020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B832038-9917-4ECD-983C-64F4363F5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86191C1-2DA4-41E5-AE0D-0297BB254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CEF3-A5D4-4AAD-8318-B22110CA81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1374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B96B4A-167B-4AC1-A3BB-1C7B5FBE0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97B5AB0-39AF-4852-B50D-8129C64EFF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9F8AD60-3545-4B7D-85AF-893C4B73A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3999F85-ED25-4A73-83E3-ABCEEF0D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8FA-8184-49D1-962C-8775BFACE394}" type="datetimeFigureOut">
              <a:rPr lang="tr-TR" smtClean="0"/>
              <a:t>9.11.2020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B1FB9AE-08F7-491F-960A-B7C17BF9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62642CF-FDF3-42DF-94D0-AF51861A8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FCEF3-A5D4-4AAD-8318-B22110CA81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5168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B522764-F3F2-499B-B25A-F6020E5A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FD672E3-4FE2-4C21-A77E-5EDC8C8D1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AC68048-F977-4773-BB00-B9897121BE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BD8FA-8184-49D1-962C-8775BFACE394}" type="datetimeFigureOut">
              <a:rPr lang="tr-TR" smtClean="0"/>
              <a:t>9.11.2020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09EB806-1DDE-4651-9FE5-CD8E99623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EA07D44-CA0F-4C6E-B8E9-82722A9A8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FCEF3-A5D4-4AAD-8318-B22110CA81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lt.iastate.edu/teaching/RevisedBlooms1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86/s12909-020-02239-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BC396D8-8678-4B0F-8A02-A0C002E6E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>
            <a:normAutofit/>
          </a:bodyPr>
          <a:lstStyle/>
          <a:p>
            <a:r>
              <a:rPr lang="tr-TR" b="1" dirty="0"/>
              <a:t>YSS Kursu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664290-D525-442C-8FD3-3900EE84B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60894" cy="4351338"/>
          </a:xfrm>
        </p:spPr>
        <p:txBody>
          <a:bodyPr>
            <a:normAutofit/>
          </a:bodyPr>
          <a:lstStyle/>
          <a:p>
            <a:endParaRPr lang="tr-TR" sz="1500" dirty="0"/>
          </a:p>
          <a:p>
            <a:endParaRPr lang="tr-TR" sz="1500" dirty="0"/>
          </a:p>
          <a:p>
            <a:endParaRPr lang="tr-TR" sz="1500" dirty="0"/>
          </a:p>
          <a:p>
            <a:r>
              <a:rPr lang="tr-TR" sz="1500" dirty="0"/>
              <a:t>Yapılandırılmış Sözlü Sınav Kavramsal Çerçevesi ve Uygulama Prensipleri</a:t>
            </a:r>
            <a:r>
              <a:rPr lang="tr-TR" sz="1500" i="1" dirty="0"/>
              <a:t>;  45 </a:t>
            </a:r>
            <a:r>
              <a:rPr lang="tr-TR" sz="1500" i="1" dirty="0" err="1"/>
              <a:t>dk</a:t>
            </a:r>
            <a:r>
              <a:rPr lang="tr-TR" sz="1500" i="1" dirty="0"/>
              <a:t>,</a:t>
            </a:r>
          </a:p>
          <a:p>
            <a:pPr marL="0" indent="0">
              <a:buNone/>
            </a:pPr>
            <a:r>
              <a:rPr lang="tr-TR" sz="1500" b="1" dirty="0"/>
              <a:t>		</a:t>
            </a:r>
            <a:r>
              <a:rPr lang="tr-TR" sz="1500" b="1" i="1" dirty="0"/>
              <a:t>                             Dr. </a:t>
            </a:r>
            <a:r>
              <a:rPr lang="tr-TR" sz="1500" b="1" i="1" dirty="0" err="1"/>
              <a:t>Öğr</a:t>
            </a:r>
            <a:r>
              <a:rPr lang="tr-TR" sz="1500" b="1" i="1" dirty="0"/>
              <a:t>. Üyesi Selçuk Akturan</a:t>
            </a:r>
          </a:p>
          <a:p>
            <a:pPr marL="0" indent="0">
              <a:buNone/>
            </a:pPr>
            <a:endParaRPr lang="tr-TR" sz="1500" b="1" i="1" dirty="0"/>
          </a:p>
          <a:p>
            <a:r>
              <a:rPr lang="tr-TR" sz="1500" dirty="0"/>
              <a:t>Online YSS süreci; uygulama örneği, </a:t>
            </a:r>
            <a:r>
              <a:rPr lang="tr-TR" sz="1500" i="1" dirty="0"/>
              <a:t>45 </a:t>
            </a:r>
            <a:r>
              <a:rPr lang="tr-TR" sz="1500" i="1" dirty="0" err="1"/>
              <a:t>dk</a:t>
            </a:r>
            <a:endParaRPr lang="tr-TR" sz="1500" i="1" dirty="0"/>
          </a:p>
          <a:p>
            <a:pPr marL="0" marR="0" lvl="0" indent="0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tr-TR" sz="15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                 Dr. </a:t>
            </a:r>
            <a:r>
              <a:rPr kumimoji="0" lang="tr-TR" sz="1500" b="1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Öğr</a:t>
            </a:r>
            <a:r>
              <a:rPr kumimoji="0" lang="tr-TR" sz="15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Üyesi Bilge Tuncel</a:t>
            </a:r>
          </a:p>
          <a:p>
            <a:endParaRPr lang="tr-TR" sz="1500" dirty="0"/>
          </a:p>
          <a:p>
            <a:r>
              <a:rPr lang="tr-TR" sz="1500" dirty="0"/>
              <a:t>Online YSS uygulaması; </a:t>
            </a:r>
            <a:r>
              <a:rPr lang="tr-TR" sz="1500" i="1" dirty="0"/>
              <a:t>1 saat</a:t>
            </a:r>
          </a:p>
          <a:p>
            <a:pPr marL="0" indent="0">
              <a:buNone/>
            </a:pPr>
            <a:r>
              <a:rPr lang="tr-TR" sz="1500" b="1" i="1" dirty="0"/>
              <a:t>                                          Dr. </a:t>
            </a:r>
            <a:r>
              <a:rPr lang="tr-TR" sz="1500" b="1" i="1" dirty="0" err="1"/>
              <a:t>Öğr</a:t>
            </a:r>
            <a:r>
              <a:rPr lang="tr-TR" sz="1500" b="1" i="1" dirty="0"/>
              <a:t>. Üyesi Selçuk Akturan, Dr. </a:t>
            </a:r>
            <a:r>
              <a:rPr lang="tr-TR" sz="1500" b="1" i="1" dirty="0" err="1"/>
              <a:t>Öğr</a:t>
            </a:r>
            <a:r>
              <a:rPr lang="tr-TR" sz="1500" b="1" i="1" dirty="0"/>
              <a:t>. Üyesi Bilge Tuncel</a:t>
            </a:r>
          </a:p>
          <a:p>
            <a:endParaRPr lang="tr-TR" sz="1500" dirty="0"/>
          </a:p>
          <a:p>
            <a:endParaRPr lang="tr-TR" sz="15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F366D6D9-A09B-459C-AA71-A95DA45CFCE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"/>
          <a:stretch/>
        </p:blipFill>
        <p:spPr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74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AC26DE-A9F5-4DEB-A298-C49EAF0C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TEAD</a:t>
            </a:r>
            <a:r>
              <a:rPr lang="tr-TR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;</a:t>
            </a:r>
            <a:r>
              <a:rPr lang="en-US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tr-TR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Birinci</a:t>
            </a:r>
            <a:r>
              <a:rPr lang="en-US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tr-TR" b="1" dirty="0" err="1">
                <a:latin typeface="Arial" panose="020B0604020202020204" pitchFamily="34" charset="0"/>
                <a:ea typeface="Arial" panose="020B0604020202020204" pitchFamily="34" charset="0"/>
              </a:rPr>
              <a:t>Öneri</a:t>
            </a:r>
            <a:endParaRPr lang="tr-TR" dirty="0"/>
          </a:p>
        </p:txBody>
      </p:sp>
      <p:graphicFrame>
        <p:nvGraphicFramePr>
          <p:cNvPr id="7" name="İçerik Yer Tutucusu 6">
            <a:extLst>
              <a:ext uri="{FF2B5EF4-FFF2-40B4-BE49-F238E27FC236}">
                <a16:creationId xmlns:a16="http://schemas.microsoft.com/office/drawing/2014/main" id="{1E3F3322-E54D-4EF6-B4C1-4A4DCFCC9A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003189"/>
              </p:ext>
            </p:extLst>
          </p:nvPr>
        </p:nvGraphicFramePr>
        <p:xfrm>
          <a:off x="838200" y="2573073"/>
          <a:ext cx="10515600" cy="232549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01889">
                  <a:extLst>
                    <a:ext uri="{9D8B030D-6E8A-4147-A177-3AD203B41FA5}">
                      <a16:colId xmlns:a16="http://schemas.microsoft.com/office/drawing/2014/main" val="1872297411"/>
                    </a:ext>
                  </a:extLst>
                </a:gridCol>
                <a:gridCol w="2706580">
                  <a:extLst>
                    <a:ext uri="{9D8B030D-6E8A-4147-A177-3AD203B41FA5}">
                      <a16:colId xmlns:a16="http://schemas.microsoft.com/office/drawing/2014/main" val="1428621868"/>
                    </a:ext>
                  </a:extLst>
                </a:gridCol>
                <a:gridCol w="2606706">
                  <a:extLst>
                    <a:ext uri="{9D8B030D-6E8A-4147-A177-3AD203B41FA5}">
                      <a16:colId xmlns:a16="http://schemas.microsoft.com/office/drawing/2014/main" val="1064485611"/>
                    </a:ext>
                  </a:extLst>
                </a:gridCol>
                <a:gridCol w="2300425">
                  <a:extLst>
                    <a:ext uri="{9D8B030D-6E8A-4147-A177-3AD203B41FA5}">
                      <a16:colId xmlns:a16="http://schemas.microsoft.com/office/drawing/2014/main" val="782941720"/>
                    </a:ext>
                  </a:extLst>
                </a:gridCol>
              </a:tblGrid>
              <a:tr h="471034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Dermatoloji</a:t>
                      </a:r>
                      <a:r>
                        <a:rPr lang="en-US" sz="2000" b="1" dirty="0">
                          <a:effectLst/>
                        </a:rPr>
                        <a:t> AD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semptom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Göz</a:t>
                      </a:r>
                      <a:r>
                        <a:rPr lang="en-US" sz="2000" b="1" dirty="0">
                          <a:effectLst/>
                        </a:rPr>
                        <a:t> AD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semptom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b="1" dirty="0">
                          <a:effectLst/>
                        </a:rPr>
                        <a:t>KBB AD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semptom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b="1" dirty="0">
                          <a:effectLst/>
                        </a:rPr>
                        <a:t>PRC AD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 1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semptom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7641645"/>
                  </a:ext>
                </a:extLst>
              </a:tr>
              <a:tr h="1075810">
                <a:tc gridSpan="4">
                  <a:txBody>
                    <a:bodyPr/>
                    <a:lstStyle/>
                    <a:p>
                      <a:pPr marL="742950" indent="-285750">
                        <a:buFont typeface="Arial" panose="020B0604020202020204" pitchFamily="34" charset="0"/>
                        <a:buChar char="•"/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effectLst/>
                        </a:rPr>
                        <a:t>YSS </a:t>
                      </a:r>
                      <a:r>
                        <a:rPr lang="en-US" sz="1600" dirty="0" err="1">
                          <a:effectLst/>
                        </a:rPr>
                        <a:t>ile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ilgili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öğretim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görevlileri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Staj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Bloğu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Komisyonu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tarafından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görevlendirilir</a:t>
                      </a:r>
                      <a:r>
                        <a:rPr lang="en-US" sz="1600" dirty="0">
                          <a:effectLst/>
                        </a:rPr>
                        <a:t>, (6 </a:t>
                      </a:r>
                      <a:r>
                        <a:rPr lang="en-US" sz="1600" dirty="0" err="1">
                          <a:effectLst/>
                        </a:rPr>
                        <a:t>kişilik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tr-TR" sz="1600" dirty="0">
                        <a:effectLst/>
                      </a:endParaRPr>
                    </a:p>
                    <a:p>
                      <a:pPr marL="742950" indent="-285750">
                        <a:buFont typeface="Arial" panose="020B0604020202020204" pitchFamily="34" charset="0"/>
                        <a:buChar char="•"/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effectLst/>
                        </a:rPr>
                        <a:t>Bu </a:t>
                      </a:r>
                      <a:r>
                        <a:rPr lang="en-US" sz="1600" dirty="0" err="1">
                          <a:effectLst/>
                        </a:rPr>
                        <a:t>komisyon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tüm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semptomlara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yönelik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senaryoları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birlikte</a:t>
                      </a:r>
                      <a:r>
                        <a:rPr lang="en-US" sz="1600" dirty="0">
                          <a:effectLst/>
                        </a:rPr>
                        <a:t> (</a:t>
                      </a:r>
                      <a:r>
                        <a:rPr lang="en-US" sz="1600" dirty="0" err="1">
                          <a:effectLst/>
                        </a:rPr>
                        <a:t>staj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bloğunda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yer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alan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disiplinlerin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konu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ile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ilişkili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katkıları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entegre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edilerek</a:t>
                      </a:r>
                      <a:r>
                        <a:rPr lang="en-US" sz="1600" dirty="0">
                          <a:effectLst/>
                        </a:rPr>
                        <a:t>) </a:t>
                      </a:r>
                      <a:r>
                        <a:rPr lang="en-US" sz="1600" dirty="0" err="1">
                          <a:effectLst/>
                        </a:rPr>
                        <a:t>hazırlanır</a:t>
                      </a:r>
                      <a:r>
                        <a:rPr lang="en-US" sz="1600" dirty="0">
                          <a:effectLst/>
                        </a:rPr>
                        <a:t>,</a:t>
                      </a:r>
                      <a:endParaRPr lang="tr-TR" sz="1600" dirty="0">
                        <a:effectLst/>
                      </a:endParaRPr>
                    </a:p>
                    <a:p>
                      <a:pPr marL="742950" indent="-285750">
                        <a:buFont typeface="Arial" panose="020B0604020202020204" pitchFamily="34" charset="0"/>
                        <a:buChar char="•"/>
                        <a:tabLst>
                          <a:tab pos="979805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Senaryolar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sisteme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görevlendirilen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öğretim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üyeleri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tarafından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girilir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334704"/>
                  </a:ext>
                </a:extLst>
              </a:tr>
              <a:tr h="507167">
                <a:tc gridSpan="4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Öğrenci</a:t>
                      </a:r>
                      <a:r>
                        <a:rPr lang="en-US" sz="2000" dirty="0">
                          <a:effectLst/>
                        </a:rPr>
                        <a:t> YSS </a:t>
                      </a:r>
                      <a:r>
                        <a:rPr lang="en-US" sz="2000" dirty="0" err="1">
                          <a:effectLst/>
                        </a:rPr>
                        <a:t>sınavında</a:t>
                      </a:r>
                      <a:r>
                        <a:rPr lang="tr-TR" sz="2000" dirty="0">
                          <a:effectLst/>
                        </a:rPr>
                        <a:t> yüklenen senaryolardan </a:t>
                      </a:r>
                      <a:r>
                        <a:rPr lang="tr-TR" sz="2000" b="1" i="1" dirty="0">
                          <a:effectLst/>
                        </a:rPr>
                        <a:t>herhangi </a:t>
                      </a:r>
                      <a:r>
                        <a:rPr lang="en-US" sz="2000" b="1" i="1" dirty="0">
                          <a:effectLst/>
                        </a:rPr>
                        <a:t>2</a:t>
                      </a:r>
                      <a:r>
                        <a:rPr lang="tr-TR" sz="2000" b="1" i="1" dirty="0">
                          <a:effectLst/>
                        </a:rPr>
                        <a:t>’sinden </a:t>
                      </a:r>
                      <a:r>
                        <a:rPr lang="tr-TR" sz="2000" dirty="0">
                          <a:effectLst/>
                        </a:rPr>
                        <a:t>sınava girer.</a:t>
                      </a: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58131"/>
                  </a:ext>
                </a:extLst>
              </a:tr>
            </a:tbl>
          </a:graphicData>
        </a:graphic>
      </p:graphicFrame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4477F04F-E8FE-4BF1-A9D0-3304EE48F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845171"/>
              </p:ext>
            </p:extLst>
          </p:nvPr>
        </p:nvGraphicFramePr>
        <p:xfrm>
          <a:off x="2603653" y="5028122"/>
          <a:ext cx="6984694" cy="16144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5781">
                  <a:extLst>
                    <a:ext uri="{9D8B030D-6E8A-4147-A177-3AD203B41FA5}">
                      <a16:colId xmlns:a16="http://schemas.microsoft.com/office/drawing/2014/main" val="3205324239"/>
                    </a:ext>
                  </a:extLst>
                </a:gridCol>
                <a:gridCol w="2354775">
                  <a:extLst>
                    <a:ext uri="{9D8B030D-6E8A-4147-A177-3AD203B41FA5}">
                      <a16:colId xmlns:a16="http://schemas.microsoft.com/office/drawing/2014/main" val="2457425354"/>
                    </a:ext>
                  </a:extLst>
                </a:gridCol>
                <a:gridCol w="2184138">
                  <a:extLst>
                    <a:ext uri="{9D8B030D-6E8A-4147-A177-3AD203B41FA5}">
                      <a16:colId xmlns:a16="http://schemas.microsoft.com/office/drawing/2014/main" val="1045350288"/>
                    </a:ext>
                  </a:extLst>
                </a:gridCol>
              </a:tblGrid>
              <a:tr h="364462">
                <a:tc gridSpan="3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800" dirty="0">
                          <a:effectLst/>
                        </a:rPr>
                        <a:t>YSS </a:t>
                      </a:r>
                      <a:r>
                        <a:rPr lang="en-US" sz="1800" dirty="0" err="1">
                          <a:effectLst/>
                        </a:rPr>
                        <a:t>için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en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az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iki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gün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günde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tr-TR" sz="1800" dirty="0">
                          <a:effectLst/>
                        </a:rPr>
                        <a:t>4,5 ile 6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saat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tr-TR" sz="1800" dirty="0">
                          <a:effectLst/>
                        </a:rPr>
                        <a:t>arasında bir süre </a:t>
                      </a:r>
                      <a:r>
                        <a:rPr lang="en-US" sz="1800" dirty="0" err="1">
                          <a:effectLst/>
                        </a:rPr>
                        <a:t>ayrılacaktı</a:t>
                      </a:r>
                      <a:r>
                        <a:rPr lang="tr-TR" sz="1800" dirty="0">
                          <a:effectLst/>
                        </a:rPr>
                        <a:t>r.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294026"/>
                  </a:ext>
                </a:extLst>
              </a:tr>
              <a:tr h="364462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626295"/>
                  </a:ext>
                </a:extLst>
              </a:tr>
              <a:tr h="358081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10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Öğrenci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10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Öğrenci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10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Öğrenci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633059"/>
                  </a:ext>
                </a:extLst>
              </a:tr>
              <a:tr h="526131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240 </a:t>
                      </a:r>
                      <a:r>
                        <a:rPr lang="tr-TR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dk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+ 20 dk*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240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dk + 20 dk*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240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dk + 20 dk*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253763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2805DD6C-D922-48EA-9BBD-DF6DE11C3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653" y="6642556"/>
            <a:ext cx="2077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79488" algn="l"/>
              </a:tabLst>
            </a:pP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Arada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öğretim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üyeleri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için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20 dk mola.</a:t>
            </a:r>
            <a:endParaRPr kumimoji="0" lang="en-US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İçerik Yer Tutucusu 3">
            <a:extLst>
              <a:ext uri="{FF2B5EF4-FFF2-40B4-BE49-F238E27FC236}">
                <a16:creationId xmlns:a16="http://schemas.microsoft.com/office/drawing/2014/main" id="{DA44AA3C-5604-4D6C-8B6E-58CA3AF482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045977"/>
              </p:ext>
            </p:extLst>
          </p:nvPr>
        </p:nvGraphicFramePr>
        <p:xfrm>
          <a:off x="838200" y="1507407"/>
          <a:ext cx="10795612" cy="975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795612">
                  <a:extLst>
                    <a:ext uri="{9D8B030D-6E8A-4147-A177-3AD203B41FA5}">
                      <a16:colId xmlns:a16="http://schemas.microsoft.com/office/drawing/2014/main" val="4233613683"/>
                    </a:ext>
                  </a:extLst>
                </a:gridCol>
              </a:tblGrid>
              <a:tr h="896729">
                <a:tc>
                  <a:txBody>
                    <a:bodyPr/>
                    <a:lstStyle/>
                    <a:p>
                      <a:r>
                        <a:rPr lang="tr-TR" sz="1600" dirty="0"/>
                        <a:t>Bu öneride;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dirty="0"/>
                        <a:t>senaryoların en çok 15 </a:t>
                      </a:r>
                      <a:r>
                        <a:rPr lang="tr-TR" sz="1600" dirty="0" err="1"/>
                        <a:t>dk</a:t>
                      </a:r>
                      <a:r>
                        <a:rPr lang="tr-TR" sz="1600" dirty="0"/>
                        <a:t> olarak yapılandırılması  ve sınavda en fazla 3 senaryo olması önerilir,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dirty="0"/>
                        <a:t>en az 3 istasyonda sınavların uygulanması önerilir.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dirty="0"/>
                        <a:t>senaryolardan alınan notların ortalaması YSS notu olarak staj bloğu sonu notuna (SBSN) etki eder.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8529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892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F5E76C-8F24-431B-A04B-F0EDAD34E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15445"/>
            <a:ext cx="10515600" cy="1152694"/>
          </a:xfrm>
        </p:spPr>
        <p:txBody>
          <a:bodyPr/>
          <a:lstStyle/>
          <a:p>
            <a:pPr algn="ctr"/>
            <a:r>
              <a:rPr lang="en-US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TEAD</a:t>
            </a:r>
            <a:r>
              <a:rPr lang="tr-TR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;</a:t>
            </a:r>
            <a:r>
              <a:rPr lang="en-US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tr-TR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İkinci</a:t>
            </a:r>
            <a:r>
              <a:rPr lang="en-US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tr-TR" b="1" dirty="0" err="1">
                <a:latin typeface="Arial" panose="020B0604020202020204" pitchFamily="34" charset="0"/>
                <a:ea typeface="Arial" panose="020B0604020202020204" pitchFamily="34" charset="0"/>
              </a:rPr>
              <a:t>Öneri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9A3A4EDC-E4FA-4F3A-9B93-5B0762E6A5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443433"/>
              </p:ext>
            </p:extLst>
          </p:nvPr>
        </p:nvGraphicFramePr>
        <p:xfrm>
          <a:off x="838199" y="1239778"/>
          <a:ext cx="10795612" cy="975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795612">
                  <a:extLst>
                    <a:ext uri="{9D8B030D-6E8A-4147-A177-3AD203B41FA5}">
                      <a16:colId xmlns:a16="http://schemas.microsoft.com/office/drawing/2014/main" val="4233613683"/>
                    </a:ext>
                  </a:extLst>
                </a:gridCol>
              </a:tblGrid>
              <a:tr h="896729">
                <a:tc>
                  <a:txBody>
                    <a:bodyPr/>
                    <a:lstStyle/>
                    <a:p>
                      <a:r>
                        <a:rPr lang="tr-TR" sz="1600" dirty="0"/>
                        <a:t>Bu öneride;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dirty="0"/>
                        <a:t>senaryoların en çok 10 </a:t>
                      </a:r>
                      <a:r>
                        <a:rPr lang="tr-TR" sz="1600" dirty="0" err="1"/>
                        <a:t>dk</a:t>
                      </a:r>
                      <a:r>
                        <a:rPr lang="tr-TR" sz="1600" dirty="0"/>
                        <a:t> olarak yapılandırılması, sınavda en fazla 5 senaryo kullanılması önerilir,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dirty="0"/>
                        <a:t>en az 5 istasyonda sınavların uygulanması önerilir,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dirty="0"/>
                        <a:t>katsayı oranında senaryo sayısı belirlendiği için senaryolardan alınan notların ortalaması </a:t>
                      </a:r>
                      <a:r>
                        <a:rPr lang="tr-TR" sz="1600" dirty="0" err="1"/>
                        <a:t>SBSN’a</a:t>
                      </a:r>
                      <a:r>
                        <a:rPr lang="tr-TR" sz="1600" dirty="0"/>
                        <a:t> etki eder.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8529755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3CBDD6AF-BF83-46DE-9A68-1C95951BE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653" y="6642556"/>
            <a:ext cx="20425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79488" algn="l"/>
              </a:tabLst>
            </a:pP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Arada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öğretim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üyeleri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için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tr-TR" altLang="tr-TR" sz="800" b="1" dirty="0">
                <a:ea typeface="Arial" panose="020B0604020202020204" pitchFamily="34" charset="0"/>
              </a:rPr>
              <a:t>30</a:t>
            </a:r>
            <a:r>
              <a:rPr kumimoji="0" lang="tr-TR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dk mola.</a:t>
            </a:r>
            <a:endParaRPr kumimoji="0" lang="en-US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İçerik Yer Tutucusu 6">
            <a:extLst>
              <a:ext uri="{FF2B5EF4-FFF2-40B4-BE49-F238E27FC236}">
                <a16:creationId xmlns:a16="http://schemas.microsoft.com/office/drawing/2014/main" id="{473DA081-8E1E-44BE-9BAC-F0912E9DE8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16956"/>
              </p:ext>
            </p:extLst>
          </p:nvPr>
        </p:nvGraphicFramePr>
        <p:xfrm>
          <a:off x="838199" y="2392472"/>
          <a:ext cx="10795612" cy="246925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79161">
                  <a:extLst>
                    <a:ext uri="{9D8B030D-6E8A-4147-A177-3AD203B41FA5}">
                      <a16:colId xmlns:a16="http://schemas.microsoft.com/office/drawing/2014/main" val="1872297411"/>
                    </a:ext>
                  </a:extLst>
                </a:gridCol>
                <a:gridCol w="2778652">
                  <a:extLst>
                    <a:ext uri="{9D8B030D-6E8A-4147-A177-3AD203B41FA5}">
                      <a16:colId xmlns:a16="http://schemas.microsoft.com/office/drawing/2014/main" val="1428621868"/>
                    </a:ext>
                  </a:extLst>
                </a:gridCol>
                <a:gridCol w="2676118">
                  <a:extLst>
                    <a:ext uri="{9D8B030D-6E8A-4147-A177-3AD203B41FA5}">
                      <a16:colId xmlns:a16="http://schemas.microsoft.com/office/drawing/2014/main" val="1064485611"/>
                    </a:ext>
                  </a:extLst>
                </a:gridCol>
                <a:gridCol w="2361681">
                  <a:extLst>
                    <a:ext uri="{9D8B030D-6E8A-4147-A177-3AD203B41FA5}">
                      <a16:colId xmlns:a16="http://schemas.microsoft.com/office/drawing/2014/main" val="782941720"/>
                    </a:ext>
                  </a:extLst>
                </a:gridCol>
              </a:tblGrid>
              <a:tr h="305175">
                <a:tc gridSpan="4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DUYU STAJ BLOĞU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20421639"/>
                  </a:ext>
                </a:extLst>
              </a:tr>
              <a:tr h="517032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Dermatoloji</a:t>
                      </a:r>
                      <a:r>
                        <a:rPr lang="en-US" sz="2000" b="1" dirty="0">
                          <a:effectLst/>
                        </a:rPr>
                        <a:t> AD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semptom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b="1" dirty="0" err="1">
                          <a:effectLst/>
                        </a:rPr>
                        <a:t>Göz</a:t>
                      </a:r>
                      <a:r>
                        <a:rPr lang="en-US" sz="2000" b="1" dirty="0">
                          <a:effectLst/>
                        </a:rPr>
                        <a:t> AD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semptom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b="1" dirty="0">
                          <a:effectLst/>
                        </a:rPr>
                        <a:t>KBB AD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semptom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b="1" dirty="0">
                          <a:effectLst/>
                        </a:rPr>
                        <a:t>PRC AD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 1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semptom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7641645"/>
                  </a:ext>
                </a:extLst>
              </a:tr>
              <a:tr h="801400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tr-TR" sz="2000" dirty="0">
                          <a:effectLst/>
                        </a:rPr>
                        <a:t>16</a:t>
                      </a:r>
                      <a:r>
                        <a:rPr lang="en-US" sz="2000" dirty="0">
                          <a:effectLst/>
                        </a:rPr>
                        <a:t> YSS </a:t>
                      </a:r>
                      <a:r>
                        <a:rPr lang="en-US" sz="2000" dirty="0" err="1">
                          <a:effectLst/>
                        </a:rPr>
                        <a:t>senaryosu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2 </a:t>
                      </a:r>
                      <a:r>
                        <a:rPr lang="en-US" sz="2000" dirty="0" err="1">
                          <a:effectLst/>
                        </a:rPr>
                        <a:t>katsayısı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tr-TR" sz="2000" dirty="0">
                          <a:effectLst/>
                        </a:rPr>
                        <a:t>8</a:t>
                      </a:r>
                      <a:r>
                        <a:rPr lang="en-US" sz="2000" dirty="0">
                          <a:effectLst/>
                        </a:rPr>
                        <a:t> YSS </a:t>
                      </a:r>
                      <a:r>
                        <a:rPr lang="en-US" sz="2000" dirty="0" err="1">
                          <a:effectLst/>
                        </a:rPr>
                        <a:t>senaryosu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tr-TR" sz="2000" dirty="0">
                          <a:effectLst/>
                        </a:rPr>
                        <a:t>8</a:t>
                      </a:r>
                      <a:r>
                        <a:rPr lang="en-US" sz="2000" dirty="0">
                          <a:effectLst/>
                        </a:rPr>
                        <a:t> YSS </a:t>
                      </a:r>
                      <a:r>
                        <a:rPr lang="en-US" sz="2000" dirty="0" err="1">
                          <a:effectLst/>
                        </a:rPr>
                        <a:t>senaryosu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YSS </a:t>
                      </a:r>
                      <a:r>
                        <a:rPr lang="en-US" sz="2000" dirty="0" err="1">
                          <a:solidFill>
                            <a:srgbClr val="FF0000"/>
                          </a:solidFill>
                          <a:effectLst/>
                        </a:rPr>
                        <a:t>senaryosu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tr-TR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</a:rPr>
                        <a:t>SINAVA </a:t>
                      </a: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ALINMAYACAK</a:t>
                      </a:r>
                      <a:r>
                        <a:rPr lang="tr-TR" sz="1800" dirty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  <a:tabLst>
                          <a:tab pos="979805" algn="l"/>
                        </a:tabLst>
                      </a:pPr>
                      <a:endParaRPr lang="tr-TR" sz="1200" dirty="0">
                        <a:effectLst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  <a:tabLst>
                          <a:tab pos="979805" algn="l"/>
                        </a:tabLst>
                      </a:pPr>
                      <a:r>
                        <a:rPr lang="tr-TR" sz="1200" dirty="0">
                          <a:effectLst/>
                        </a:rPr>
                        <a:t>*</a:t>
                      </a:r>
                      <a:r>
                        <a:rPr lang="en-US" sz="1200" dirty="0" err="1">
                          <a:effectLst/>
                        </a:rPr>
                        <a:t>Yıldızlı</a:t>
                      </a:r>
                      <a:r>
                        <a:rPr lang="en-US" sz="1200" dirty="0">
                          <a:effectLst/>
                        </a:rPr>
                        <a:t> KSBD </a:t>
                      </a:r>
                      <a:r>
                        <a:rPr lang="en-US" sz="1200" dirty="0" err="1">
                          <a:effectLst/>
                        </a:rPr>
                        <a:t>başlığı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değil</a:t>
                      </a:r>
                      <a:endParaRPr lang="tr-TR" sz="1200" dirty="0">
                        <a:effectLst/>
                        <a:latin typeface="Noto Sans Symbols"/>
                        <a:ea typeface="Noto Sans Symbols"/>
                        <a:cs typeface="Noto Sans Symbol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8334704"/>
                  </a:ext>
                </a:extLst>
              </a:tr>
              <a:tr h="258516">
                <a:tc gridSpan="4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Öğrenci</a:t>
                      </a:r>
                      <a:r>
                        <a:rPr lang="en-US" sz="2000" dirty="0">
                          <a:effectLst/>
                        </a:rPr>
                        <a:t> YSS </a:t>
                      </a:r>
                      <a:r>
                        <a:rPr lang="en-US" sz="2000" dirty="0" err="1">
                          <a:effectLst/>
                        </a:rPr>
                        <a:t>sınavında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toplam</a:t>
                      </a:r>
                      <a:r>
                        <a:rPr lang="en-US" sz="2000" dirty="0">
                          <a:effectLst/>
                        </a:rPr>
                        <a:t> 4 </a:t>
                      </a:r>
                      <a:r>
                        <a:rPr lang="en-US" sz="2000" dirty="0" err="1">
                          <a:effectLst/>
                        </a:rPr>
                        <a:t>senaryo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ile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değerlendirilsin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58131"/>
                  </a:ext>
                </a:extLst>
              </a:tr>
              <a:tr h="282199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9577957"/>
                  </a:ext>
                </a:extLst>
              </a:tr>
            </a:tbl>
          </a:graphicData>
        </a:graphic>
      </p:graphicFrame>
      <p:graphicFrame>
        <p:nvGraphicFramePr>
          <p:cNvPr id="12" name="Tablo 11">
            <a:extLst>
              <a:ext uri="{FF2B5EF4-FFF2-40B4-BE49-F238E27FC236}">
                <a16:creationId xmlns:a16="http://schemas.microsoft.com/office/drawing/2014/main" id="{A1C07D3F-C794-4E43-B1E4-DC0D9CDD9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551760"/>
              </p:ext>
            </p:extLst>
          </p:nvPr>
        </p:nvGraphicFramePr>
        <p:xfrm>
          <a:off x="1950615" y="5001803"/>
          <a:ext cx="8290769" cy="1640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6089">
                  <a:extLst>
                    <a:ext uri="{9D8B030D-6E8A-4147-A177-3AD203B41FA5}">
                      <a16:colId xmlns:a16="http://schemas.microsoft.com/office/drawing/2014/main" val="3205324239"/>
                    </a:ext>
                  </a:extLst>
                </a:gridCol>
                <a:gridCol w="1719629">
                  <a:extLst>
                    <a:ext uri="{9D8B030D-6E8A-4147-A177-3AD203B41FA5}">
                      <a16:colId xmlns:a16="http://schemas.microsoft.com/office/drawing/2014/main" val="2457425354"/>
                    </a:ext>
                  </a:extLst>
                </a:gridCol>
                <a:gridCol w="1595017">
                  <a:extLst>
                    <a:ext uri="{9D8B030D-6E8A-4147-A177-3AD203B41FA5}">
                      <a16:colId xmlns:a16="http://schemas.microsoft.com/office/drawing/2014/main" val="1045350288"/>
                    </a:ext>
                  </a:extLst>
                </a:gridCol>
                <a:gridCol w="1595017">
                  <a:extLst>
                    <a:ext uri="{9D8B030D-6E8A-4147-A177-3AD203B41FA5}">
                      <a16:colId xmlns:a16="http://schemas.microsoft.com/office/drawing/2014/main" val="3329313952"/>
                    </a:ext>
                  </a:extLst>
                </a:gridCol>
                <a:gridCol w="1595017">
                  <a:extLst>
                    <a:ext uri="{9D8B030D-6E8A-4147-A177-3AD203B41FA5}">
                      <a16:colId xmlns:a16="http://schemas.microsoft.com/office/drawing/2014/main" val="2536365587"/>
                    </a:ext>
                  </a:extLst>
                </a:gridCol>
              </a:tblGrid>
              <a:tr h="333645">
                <a:tc gridSpan="5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800" dirty="0">
                          <a:effectLst/>
                        </a:rPr>
                        <a:t>YSS </a:t>
                      </a:r>
                      <a:r>
                        <a:rPr lang="en-US" sz="1800" dirty="0" err="1">
                          <a:effectLst/>
                        </a:rPr>
                        <a:t>için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en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az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iki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gün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günde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tr-TR" sz="1800" dirty="0">
                          <a:effectLst/>
                        </a:rPr>
                        <a:t>4,5 ile 7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saat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tr-TR" sz="1800" dirty="0">
                          <a:effectLst/>
                        </a:rPr>
                        <a:t>arasında bir süre </a:t>
                      </a:r>
                      <a:r>
                        <a:rPr lang="en-US" sz="1800" dirty="0" err="1">
                          <a:effectLst/>
                        </a:rPr>
                        <a:t>ayrılacaktı</a:t>
                      </a:r>
                      <a:r>
                        <a:rPr lang="tr-TR" sz="1800" dirty="0">
                          <a:effectLst/>
                        </a:rPr>
                        <a:t>r.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3294026"/>
                  </a:ext>
                </a:extLst>
              </a:tr>
              <a:tr h="497661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5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626295"/>
                  </a:ext>
                </a:extLst>
              </a:tr>
              <a:tr h="327803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6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Öğrenci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kumimoji="0" lang="tr-T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Öğrenci</a:t>
                      </a:r>
                      <a:endParaRPr kumimoji="0" lang="tr-T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kumimoji="0" lang="tr-T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Öğrenci</a:t>
                      </a:r>
                      <a:endParaRPr kumimoji="0" lang="tr-T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kumimoji="0" lang="tr-T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Öğrenci</a:t>
                      </a:r>
                      <a:endParaRPr kumimoji="0" lang="tr-T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kumimoji="0" lang="tr-T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Öğrenci</a:t>
                      </a:r>
                      <a:endParaRPr kumimoji="0" lang="tr-T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633059"/>
                  </a:ext>
                </a:extLst>
              </a:tr>
              <a:tr h="4816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360 </a:t>
                      </a:r>
                      <a:r>
                        <a:rPr lang="tr-TR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dk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+ </a:t>
                      </a: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0 dk*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kumimoji="0" lang="tr-T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~ </a:t>
                      </a:r>
                      <a:r>
                        <a:rPr kumimoji="0" lang="tr-T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360 dk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+ </a:t>
                      </a:r>
                      <a:r>
                        <a:rPr kumimoji="0" lang="tr-T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 dk*</a:t>
                      </a:r>
                      <a:endParaRPr kumimoji="0" lang="tr-T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kumimoji="0" lang="tr-T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~ </a:t>
                      </a:r>
                      <a:r>
                        <a:rPr kumimoji="0" lang="tr-T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360 dk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+ </a:t>
                      </a:r>
                      <a:r>
                        <a:rPr kumimoji="0" lang="tr-T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 dk*</a:t>
                      </a:r>
                      <a:endParaRPr kumimoji="0" lang="tr-T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kumimoji="0" lang="tr-T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~ </a:t>
                      </a:r>
                      <a:r>
                        <a:rPr kumimoji="0" lang="tr-T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360 dk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+ </a:t>
                      </a:r>
                      <a:r>
                        <a:rPr kumimoji="0" lang="tr-TR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 dk*</a:t>
                      </a:r>
                      <a:endParaRPr kumimoji="0" lang="tr-T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kumimoji="0" lang="tr-T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~ </a:t>
                      </a:r>
                      <a:r>
                        <a:rPr kumimoji="0" lang="tr-T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360 </a:t>
                      </a:r>
                      <a:r>
                        <a:rPr kumimoji="0" lang="tr-TR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dk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+ </a:t>
                      </a:r>
                      <a:r>
                        <a:rPr kumimoji="0" lang="tr-T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 dk*</a:t>
                      </a:r>
                      <a:endParaRPr kumimoji="0" lang="tr-T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253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250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F5E76C-8F24-431B-A04B-F0EDAD34E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619" y="157011"/>
            <a:ext cx="10515600" cy="1325563"/>
          </a:xfrm>
        </p:spPr>
        <p:txBody>
          <a:bodyPr/>
          <a:lstStyle/>
          <a:p>
            <a:pPr algn="ctr"/>
            <a:r>
              <a:rPr lang="en-US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TEAD</a:t>
            </a:r>
            <a:r>
              <a:rPr lang="tr-TR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;</a:t>
            </a:r>
            <a:r>
              <a:rPr lang="en-US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tr-TR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Üçüncü</a:t>
            </a:r>
            <a:r>
              <a:rPr lang="en-US" altLang="tr-TR" b="1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altLang="tr-TR" b="1" dirty="0" err="1">
                <a:latin typeface="Arial" panose="020B0604020202020204" pitchFamily="34" charset="0"/>
                <a:ea typeface="Arial" panose="020B0604020202020204" pitchFamily="34" charset="0"/>
              </a:rPr>
              <a:t>Öneri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9A3A4EDC-E4FA-4F3A-9B93-5B0762E6A5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147547"/>
              </p:ext>
            </p:extLst>
          </p:nvPr>
        </p:nvGraphicFramePr>
        <p:xfrm>
          <a:off x="837143" y="1206324"/>
          <a:ext cx="10795612" cy="1219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795612">
                  <a:extLst>
                    <a:ext uri="{9D8B030D-6E8A-4147-A177-3AD203B41FA5}">
                      <a16:colId xmlns:a16="http://schemas.microsoft.com/office/drawing/2014/main" val="4233613683"/>
                    </a:ext>
                  </a:extLst>
                </a:gridCol>
              </a:tblGrid>
              <a:tr h="1200846">
                <a:tc>
                  <a:txBody>
                    <a:bodyPr/>
                    <a:lstStyle/>
                    <a:p>
                      <a:r>
                        <a:rPr lang="tr-TR" sz="1600" dirty="0"/>
                        <a:t>Bu öneride;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dirty="0"/>
                        <a:t>senaryoların en çok 10 </a:t>
                      </a:r>
                      <a:r>
                        <a:rPr lang="tr-TR" sz="1600" dirty="0" err="1"/>
                        <a:t>dk</a:t>
                      </a:r>
                      <a:r>
                        <a:rPr lang="tr-TR" sz="1600" dirty="0"/>
                        <a:t> olarak yapılandırılması, her anabilim dalının uygulayacağı YSS en fazla 8 saatle sınırlandırılmalıdır,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dirty="0"/>
                        <a:t>2 ve üzerinde senaryo ile sınav yapan anabilim dalları en az 4 istasyonda sınavlarını uygulamaları önerilir,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dirty="0"/>
                        <a:t>senaryolardan alınan ortalama notlar </a:t>
                      </a:r>
                      <a:r>
                        <a:rPr lang="tr-TR" sz="1600" dirty="0" err="1"/>
                        <a:t>AD’nın</a:t>
                      </a:r>
                      <a:r>
                        <a:rPr lang="tr-TR" sz="1600" dirty="0"/>
                        <a:t> katsayıları ile çarpılarak </a:t>
                      </a:r>
                      <a:r>
                        <a:rPr lang="tr-TR" sz="1600" dirty="0" err="1"/>
                        <a:t>SBSN’a</a:t>
                      </a:r>
                      <a:r>
                        <a:rPr lang="tr-TR" sz="1600" dirty="0"/>
                        <a:t> etki edecek YSS notu belirlenir,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600" dirty="0"/>
                        <a:t>Staj Bloğu Komisyonu YSS uygulayacak tüm anabilim dalları için en az 2 güne yayılacak bir planlama yapmalıdır.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8529755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3CBDD6AF-BF83-46DE-9A68-1C95951BE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143" y="6610162"/>
            <a:ext cx="20425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79488" algn="l"/>
              </a:tabLst>
            </a:pP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Arada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öğretim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üyeleri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için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tr-TR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lang="tr-TR" altLang="tr-TR" sz="800" b="1" dirty="0">
                <a:ea typeface="Arial" panose="020B0604020202020204" pitchFamily="34" charset="0"/>
              </a:rPr>
              <a:t>0</a:t>
            </a:r>
            <a:r>
              <a:rPr kumimoji="0" lang="tr-TR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dk mola.</a:t>
            </a:r>
            <a:endParaRPr kumimoji="0" lang="en-US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İçerik Yer Tutucusu 6">
            <a:extLst>
              <a:ext uri="{FF2B5EF4-FFF2-40B4-BE49-F238E27FC236}">
                <a16:creationId xmlns:a16="http://schemas.microsoft.com/office/drawing/2014/main" id="{473DA081-8E1E-44BE-9BAC-F0912E9DE8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434946"/>
              </p:ext>
            </p:extLst>
          </p:nvPr>
        </p:nvGraphicFramePr>
        <p:xfrm>
          <a:off x="837143" y="2531887"/>
          <a:ext cx="10795612" cy="2316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979161">
                  <a:extLst>
                    <a:ext uri="{9D8B030D-6E8A-4147-A177-3AD203B41FA5}">
                      <a16:colId xmlns:a16="http://schemas.microsoft.com/office/drawing/2014/main" val="1872297411"/>
                    </a:ext>
                  </a:extLst>
                </a:gridCol>
                <a:gridCol w="2778652">
                  <a:extLst>
                    <a:ext uri="{9D8B030D-6E8A-4147-A177-3AD203B41FA5}">
                      <a16:colId xmlns:a16="http://schemas.microsoft.com/office/drawing/2014/main" val="1428621868"/>
                    </a:ext>
                  </a:extLst>
                </a:gridCol>
                <a:gridCol w="2676118">
                  <a:extLst>
                    <a:ext uri="{9D8B030D-6E8A-4147-A177-3AD203B41FA5}">
                      <a16:colId xmlns:a16="http://schemas.microsoft.com/office/drawing/2014/main" val="1064485611"/>
                    </a:ext>
                  </a:extLst>
                </a:gridCol>
                <a:gridCol w="2361681">
                  <a:extLst>
                    <a:ext uri="{9D8B030D-6E8A-4147-A177-3AD203B41FA5}">
                      <a16:colId xmlns:a16="http://schemas.microsoft.com/office/drawing/2014/main" val="782941720"/>
                    </a:ext>
                  </a:extLst>
                </a:gridCol>
              </a:tblGrid>
              <a:tr h="237884">
                <a:tc gridSpan="4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DUYU STAJ BLOĞU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endParaRPr lang="tr-TR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9382453"/>
                  </a:ext>
                </a:extLst>
              </a:tr>
              <a:tr h="428190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b="1" dirty="0" err="1">
                          <a:effectLst/>
                        </a:rPr>
                        <a:t>Dermatoloji</a:t>
                      </a:r>
                      <a:r>
                        <a:rPr lang="en-US" sz="1600" b="1" dirty="0">
                          <a:effectLst/>
                        </a:rPr>
                        <a:t> AD</a:t>
                      </a:r>
                      <a:endParaRPr lang="tr-TR" sz="1600" b="1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effectLst/>
                        </a:rPr>
                        <a:t>semptom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tr-T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b="1" dirty="0" err="1">
                          <a:effectLst/>
                        </a:rPr>
                        <a:t>Göz</a:t>
                      </a:r>
                      <a:r>
                        <a:rPr lang="en-US" sz="1600" b="1" dirty="0">
                          <a:effectLst/>
                        </a:rPr>
                        <a:t> AD</a:t>
                      </a:r>
                      <a:endParaRPr lang="tr-TR" sz="1600" b="1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effectLst/>
                        </a:rPr>
                        <a:t>semptom</a:t>
                      </a:r>
                      <a:endParaRPr lang="tr-T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KBB AD</a:t>
                      </a:r>
                      <a:endParaRPr lang="tr-TR" sz="1600" b="1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effectLst/>
                        </a:rPr>
                        <a:t>semptom</a:t>
                      </a:r>
                      <a:endParaRPr lang="tr-T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b="1" dirty="0">
                          <a:effectLst/>
                        </a:rPr>
                        <a:t>PRC AD</a:t>
                      </a:r>
                      <a:endParaRPr lang="tr-TR" sz="1600" b="1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 1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effectLst/>
                        </a:rPr>
                        <a:t>semptom</a:t>
                      </a:r>
                      <a:endParaRPr lang="tr-TR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7641645"/>
                  </a:ext>
                </a:extLst>
              </a:tr>
              <a:tr h="761227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tr-TR" sz="1600" dirty="0">
                          <a:effectLst/>
                        </a:rPr>
                        <a:t>16</a:t>
                      </a:r>
                      <a:r>
                        <a:rPr lang="en-US" sz="1600" dirty="0">
                          <a:effectLst/>
                        </a:rPr>
                        <a:t> YSS </a:t>
                      </a:r>
                      <a:r>
                        <a:rPr lang="en-US" sz="1600" dirty="0" err="1">
                          <a:effectLst/>
                        </a:rPr>
                        <a:t>senaryosu</a:t>
                      </a:r>
                      <a:endParaRPr lang="tr-TR" sz="1600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effectLst/>
                        </a:rPr>
                        <a:t>2 </a:t>
                      </a:r>
                      <a:r>
                        <a:rPr lang="en-US" sz="1600" dirty="0" err="1">
                          <a:effectLst/>
                        </a:rPr>
                        <a:t>katsayısı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tr-TR" sz="1600" dirty="0">
                          <a:effectLst/>
                        </a:rPr>
                        <a:t>8</a:t>
                      </a:r>
                      <a:r>
                        <a:rPr lang="en-US" sz="1600" dirty="0">
                          <a:effectLst/>
                        </a:rPr>
                        <a:t> YSS </a:t>
                      </a:r>
                      <a:r>
                        <a:rPr lang="en-US" sz="1600" dirty="0" err="1">
                          <a:effectLst/>
                        </a:rPr>
                        <a:t>senaryosu</a:t>
                      </a:r>
                      <a:endParaRPr lang="tr-TR" sz="1600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tr-TR" sz="1600" dirty="0">
                          <a:effectLst/>
                        </a:rPr>
                        <a:t>8</a:t>
                      </a:r>
                      <a:r>
                        <a:rPr lang="en-US" sz="1600" dirty="0">
                          <a:effectLst/>
                        </a:rPr>
                        <a:t> YSS </a:t>
                      </a:r>
                      <a:r>
                        <a:rPr lang="en-US" sz="1600" dirty="0" err="1">
                          <a:effectLst/>
                        </a:rPr>
                        <a:t>senaryosu</a:t>
                      </a:r>
                      <a:endParaRPr lang="tr-TR" sz="1600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tr-TR" sz="1600" dirty="0"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YSS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effectLst/>
                        </a:rPr>
                        <a:t>senaryosu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tr-TR" sz="16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</a:rPr>
                        <a:t>SINAVA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</a:rPr>
                        <a:t>ALINMAYACAK</a:t>
                      </a:r>
                      <a:r>
                        <a:rPr lang="tr-TR" sz="1600" dirty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  <a:tabLst>
                          <a:tab pos="979805" algn="l"/>
                        </a:tabLst>
                      </a:pPr>
                      <a:endParaRPr lang="tr-TR" sz="1600" dirty="0">
                        <a:effectLst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  <a:tabLst>
                          <a:tab pos="979805" algn="l"/>
                        </a:tabLst>
                      </a:pPr>
                      <a:r>
                        <a:rPr lang="tr-TR" sz="1600" dirty="0">
                          <a:effectLst/>
                        </a:rPr>
                        <a:t>*</a:t>
                      </a:r>
                      <a:r>
                        <a:rPr lang="en-US" sz="1600" dirty="0" err="1">
                          <a:effectLst/>
                        </a:rPr>
                        <a:t>Yıldızlı</a:t>
                      </a:r>
                      <a:r>
                        <a:rPr lang="en-US" sz="1600" dirty="0">
                          <a:effectLst/>
                        </a:rPr>
                        <a:t> KSBD </a:t>
                      </a:r>
                      <a:r>
                        <a:rPr lang="en-US" sz="1600" dirty="0" err="1">
                          <a:effectLst/>
                        </a:rPr>
                        <a:t>başlığı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değil</a:t>
                      </a:r>
                      <a:endParaRPr lang="tr-TR" sz="1600" dirty="0">
                        <a:effectLst/>
                        <a:latin typeface="Noto Sans Symbols"/>
                        <a:ea typeface="Noto Sans Symbols"/>
                        <a:cs typeface="Noto Sans Symbol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8334704"/>
                  </a:ext>
                </a:extLst>
              </a:tr>
              <a:tr h="190307">
                <a:tc gridSpan="4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Öğrenci</a:t>
                      </a:r>
                      <a:r>
                        <a:rPr lang="en-US" sz="1600" dirty="0">
                          <a:effectLst/>
                        </a:rPr>
                        <a:t> YSS </a:t>
                      </a:r>
                      <a:r>
                        <a:rPr lang="en-US" sz="1600" dirty="0" err="1">
                          <a:effectLst/>
                        </a:rPr>
                        <a:t>sınavında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toplam</a:t>
                      </a:r>
                      <a:r>
                        <a:rPr lang="en-US" sz="1600" dirty="0">
                          <a:effectLst/>
                        </a:rPr>
                        <a:t> 4 </a:t>
                      </a:r>
                      <a:r>
                        <a:rPr lang="en-US" sz="1600" dirty="0" err="1">
                          <a:effectLst/>
                        </a:rPr>
                        <a:t>senaryo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ile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değerlendirilsin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58131"/>
                  </a:ext>
                </a:extLst>
              </a:tr>
              <a:tr h="237884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9577957"/>
                  </a:ext>
                </a:extLst>
              </a:tr>
            </a:tbl>
          </a:graphicData>
        </a:graphic>
      </p:graphicFrame>
      <p:graphicFrame>
        <p:nvGraphicFramePr>
          <p:cNvPr id="12" name="Tablo 11">
            <a:extLst>
              <a:ext uri="{FF2B5EF4-FFF2-40B4-BE49-F238E27FC236}">
                <a16:creationId xmlns:a16="http://schemas.microsoft.com/office/drawing/2014/main" id="{A1C07D3F-C794-4E43-B1E4-DC0D9CDD9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499319"/>
              </p:ext>
            </p:extLst>
          </p:nvPr>
        </p:nvGraphicFramePr>
        <p:xfrm>
          <a:off x="837143" y="5020840"/>
          <a:ext cx="4934920" cy="1631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0869">
                  <a:extLst>
                    <a:ext uri="{9D8B030D-6E8A-4147-A177-3AD203B41FA5}">
                      <a16:colId xmlns:a16="http://schemas.microsoft.com/office/drawing/2014/main" val="3205324239"/>
                    </a:ext>
                  </a:extLst>
                </a:gridCol>
                <a:gridCol w="1253717">
                  <a:extLst>
                    <a:ext uri="{9D8B030D-6E8A-4147-A177-3AD203B41FA5}">
                      <a16:colId xmlns:a16="http://schemas.microsoft.com/office/drawing/2014/main" val="2457425354"/>
                    </a:ext>
                  </a:extLst>
                </a:gridCol>
                <a:gridCol w="1218133">
                  <a:extLst>
                    <a:ext uri="{9D8B030D-6E8A-4147-A177-3AD203B41FA5}">
                      <a16:colId xmlns:a16="http://schemas.microsoft.com/office/drawing/2014/main" val="1045350288"/>
                    </a:ext>
                  </a:extLst>
                </a:gridCol>
                <a:gridCol w="1182201">
                  <a:extLst>
                    <a:ext uri="{9D8B030D-6E8A-4147-A177-3AD203B41FA5}">
                      <a16:colId xmlns:a16="http://schemas.microsoft.com/office/drawing/2014/main" val="260502477"/>
                    </a:ext>
                  </a:extLst>
                </a:gridCol>
              </a:tblGrid>
              <a:tr h="440125">
                <a:tc gridSpan="4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dirty="0">
                          <a:effectLst/>
                        </a:rPr>
                        <a:t>DERMATOLOJİ AD. ( 2 Senaryolu YSS)</a:t>
                      </a: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dirty="0">
                          <a:effectLst/>
                        </a:rPr>
                        <a:t>YSS </a:t>
                      </a:r>
                      <a:r>
                        <a:rPr lang="en-US" sz="1200" dirty="0" err="1">
                          <a:effectLst/>
                        </a:rPr>
                        <a:t>için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tr-TR" sz="1200" dirty="0">
                          <a:effectLst/>
                        </a:rPr>
                        <a:t>maksimum 8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saat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ayrılacaktı</a:t>
                      </a:r>
                      <a:r>
                        <a:rPr lang="tr-TR" sz="1200" dirty="0">
                          <a:effectLst/>
                        </a:rPr>
                        <a:t>r.</a:t>
                      </a: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endParaRPr lang="tr-T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3294026"/>
                  </a:ext>
                </a:extLst>
              </a:tr>
              <a:tr h="671474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3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4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626295"/>
                  </a:ext>
                </a:extLst>
              </a:tr>
              <a:tr h="191850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8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Öğrenci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kumimoji="0" lang="tr-T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Öğrenci</a:t>
                      </a:r>
                      <a:endParaRPr kumimoji="0" lang="tr-T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kumimoji="0" lang="tr-T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Öğrenci</a:t>
                      </a:r>
                      <a:endParaRPr kumimoji="0" lang="tr-T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kumimoji="0" lang="tr-T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Öğrenci</a:t>
                      </a:r>
                      <a:endParaRPr kumimoji="0" lang="tr-T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633059"/>
                  </a:ext>
                </a:extLst>
              </a:tr>
              <a:tr h="3276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200 </a:t>
                      </a:r>
                      <a:r>
                        <a:rPr lang="tr-TR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dk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kumimoji="0" lang="tr-T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~ </a:t>
                      </a:r>
                      <a:r>
                        <a:rPr kumimoji="0" lang="tr-T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175 </a:t>
                      </a:r>
                      <a:r>
                        <a:rPr kumimoji="0" lang="tr-TR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dk</a:t>
                      </a:r>
                      <a:endParaRPr kumimoji="0" lang="tr-T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200 </a:t>
                      </a:r>
                      <a:r>
                        <a:rPr lang="tr-TR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dk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kumimoji="0" lang="tr-T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~ </a:t>
                      </a:r>
                      <a:r>
                        <a:rPr kumimoji="0" lang="tr-T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175 </a:t>
                      </a:r>
                      <a:r>
                        <a:rPr kumimoji="0" lang="tr-TR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dk</a:t>
                      </a:r>
                      <a:endParaRPr kumimoji="0" lang="tr-T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95000"/>
                            <a:lumOff val="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253763"/>
                  </a:ext>
                </a:extLst>
              </a:tr>
            </a:tbl>
          </a:graphicData>
        </a:graphic>
      </p:graphicFrame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0DC4F7B7-5711-4CBD-8EF2-4CBBC107AE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417777"/>
              </p:ext>
            </p:extLst>
          </p:nvPr>
        </p:nvGraphicFramePr>
        <p:xfrm>
          <a:off x="6198419" y="5022201"/>
          <a:ext cx="2504518" cy="16296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2259">
                  <a:extLst>
                    <a:ext uri="{9D8B030D-6E8A-4147-A177-3AD203B41FA5}">
                      <a16:colId xmlns:a16="http://schemas.microsoft.com/office/drawing/2014/main" val="3205324239"/>
                    </a:ext>
                  </a:extLst>
                </a:gridCol>
                <a:gridCol w="1252259">
                  <a:extLst>
                    <a:ext uri="{9D8B030D-6E8A-4147-A177-3AD203B41FA5}">
                      <a16:colId xmlns:a16="http://schemas.microsoft.com/office/drawing/2014/main" val="686776921"/>
                    </a:ext>
                  </a:extLst>
                </a:gridCol>
              </a:tblGrid>
              <a:tr h="604788">
                <a:tc gridSpan="2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dirty="0">
                          <a:effectLst/>
                        </a:rPr>
                        <a:t>GÖZ AD. </a:t>
                      </a: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dirty="0">
                          <a:effectLst/>
                        </a:rPr>
                        <a:t>( 1 Senaryolu YSS)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endParaRPr lang="tr-TR" sz="12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3294026"/>
                  </a:ext>
                </a:extLst>
              </a:tr>
              <a:tr h="429812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626295"/>
                  </a:ext>
                </a:extLst>
              </a:tr>
              <a:tr h="201596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15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Öğrenci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15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Öğrenci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633059"/>
                  </a:ext>
                </a:extLst>
              </a:tr>
              <a:tr h="3935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225 </a:t>
                      </a:r>
                      <a:r>
                        <a:rPr lang="tr-TR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dk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225 </a:t>
                      </a:r>
                      <a:r>
                        <a:rPr lang="tr-TR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dk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253763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EC01E3F0-4FEB-457C-8316-D3999A3DF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6006" y="6610162"/>
            <a:ext cx="20425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79488" algn="l"/>
              </a:tabLst>
            </a:pP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Arada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öğretim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üyeleri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için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tr-TR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lang="tr-TR" altLang="tr-TR" sz="800" b="1" dirty="0">
                <a:ea typeface="Arial" panose="020B0604020202020204" pitchFamily="34" charset="0"/>
              </a:rPr>
              <a:t>0</a:t>
            </a:r>
            <a:r>
              <a:rPr kumimoji="0" lang="tr-TR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dk mola.</a:t>
            </a:r>
            <a:endParaRPr kumimoji="0" lang="en-US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4" name="Tablo 13">
            <a:extLst>
              <a:ext uri="{FF2B5EF4-FFF2-40B4-BE49-F238E27FC236}">
                <a16:creationId xmlns:a16="http://schemas.microsoft.com/office/drawing/2014/main" id="{9CC02DDC-EBC5-4506-8AF2-E453C2EBC8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265134"/>
              </p:ext>
            </p:extLst>
          </p:nvPr>
        </p:nvGraphicFramePr>
        <p:xfrm>
          <a:off x="9150316" y="5022201"/>
          <a:ext cx="2504518" cy="16296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2259">
                  <a:extLst>
                    <a:ext uri="{9D8B030D-6E8A-4147-A177-3AD203B41FA5}">
                      <a16:colId xmlns:a16="http://schemas.microsoft.com/office/drawing/2014/main" val="3205324239"/>
                    </a:ext>
                  </a:extLst>
                </a:gridCol>
                <a:gridCol w="1252259">
                  <a:extLst>
                    <a:ext uri="{9D8B030D-6E8A-4147-A177-3AD203B41FA5}">
                      <a16:colId xmlns:a16="http://schemas.microsoft.com/office/drawing/2014/main" val="686776921"/>
                    </a:ext>
                  </a:extLst>
                </a:gridCol>
              </a:tblGrid>
              <a:tr h="604788">
                <a:tc gridSpan="2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dirty="0">
                          <a:effectLst/>
                        </a:rPr>
                        <a:t>KBB AD. </a:t>
                      </a: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dirty="0">
                          <a:effectLst/>
                        </a:rPr>
                        <a:t>( 1 Senaryolu YSS)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endParaRPr lang="tr-TR" sz="1200" dirty="0">
                        <a:effectLst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3294026"/>
                  </a:ext>
                </a:extLst>
              </a:tr>
              <a:tr h="429812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Nolu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İstasyon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(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En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az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bir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en-US" sz="9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üyesi</a:t>
                      </a:r>
                      <a:r>
                        <a:rPr lang="en-US" sz="9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)</a:t>
                      </a:r>
                      <a:endParaRPr lang="tr-TR" sz="9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626295"/>
                  </a:ext>
                </a:extLst>
              </a:tr>
              <a:tr h="201596"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15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Öğrenci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979805" algn="l"/>
                        </a:tabLst>
                      </a:pP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15</a:t>
                      </a:r>
                      <a:r>
                        <a:rPr lang="en-US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Öğrenci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633059"/>
                  </a:ext>
                </a:extLst>
              </a:tr>
              <a:tr h="3935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225 </a:t>
                      </a:r>
                      <a:r>
                        <a:rPr lang="tr-TR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dk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79805" algn="l"/>
                        </a:tabLst>
                        <a:defRPr/>
                      </a:pPr>
                      <a:r>
                        <a:rPr lang="tr-TR" sz="1200" dirty="0">
                          <a:solidFill>
                            <a:schemeClr val="tx1"/>
                          </a:solidFill>
                        </a:rPr>
                        <a:t>~ </a:t>
                      </a:r>
                      <a:r>
                        <a:rPr lang="tr-TR" sz="12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225 </a:t>
                      </a:r>
                      <a:r>
                        <a:rPr lang="tr-TR" sz="12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dk</a:t>
                      </a:r>
                      <a:endParaRPr lang="tr-TR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253763"/>
                  </a:ext>
                </a:extLst>
              </a:tr>
            </a:tbl>
          </a:graphicData>
        </a:graphic>
      </p:graphicFrame>
      <p:sp>
        <p:nvSpPr>
          <p:cNvPr id="16" name="Rectangle 1">
            <a:extLst>
              <a:ext uri="{FF2B5EF4-FFF2-40B4-BE49-F238E27FC236}">
                <a16:creationId xmlns:a16="http://schemas.microsoft.com/office/drawing/2014/main" id="{BE416BAF-5AB6-4664-AF5A-2CA46172E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8961" y="6610162"/>
            <a:ext cx="20425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79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979488" algn="l"/>
              </a:tabLst>
            </a:pP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Arada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öğretim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üyeleri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için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tr-TR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lang="tr-TR" altLang="tr-TR" sz="800" b="1" dirty="0">
                <a:ea typeface="Arial" panose="020B0604020202020204" pitchFamily="34" charset="0"/>
              </a:rPr>
              <a:t>0</a:t>
            </a:r>
            <a:r>
              <a:rPr kumimoji="0" lang="tr-TR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kumimoji="0" lang="en-US" altLang="tr-TR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dk mola.</a:t>
            </a:r>
            <a:endParaRPr kumimoji="0" lang="en-US" altLang="tr-T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797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B03B8B-031D-47FC-AE51-5B7AD5F04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 i="0" u="none" strike="noStrike" dirty="0" err="1">
                <a:effectLst/>
                <a:latin typeface="Calibri" panose="020F0502020204030204" pitchFamily="34" charset="0"/>
              </a:rPr>
              <a:t>YSS’nin</a:t>
            </a:r>
            <a:r>
              <a:rPr lang="tr-TR" sz="4400" b="1" i="0" u="none" strike="noStrike" dirty="0">
                <a:effectLst/>
                <a:latin typeface="Calibri" panose="020F0502020204030204" pitchFamily="34" charset="0"/>
              </a:rPr>
              <a:t> Duyu Staj Bloğu Sonu Notuna Etkisi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841EC13D-4AC9-41CC-AE91-663DF87144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203059"/>
              </p:ext>
            </p:extLst>
          </p:nvPr>
        </p:nvGraphicFramePr>
        <p:xfrm>
          <a:off x="1359195" y="1883176"/>
          <a:ext cx="9473610" cy="1833116"/>
        </p:xfrm>
        <a:graphic>
          <a:graphicData uri="http://schemas.openxmlformats.org/drawingml/2006/table">
            <a:tbl>
              <a:tblPr/>
              <a:tblGrid>
                <a:gridCol w="4765456">
                  <a:extLst>
                    <a:ext uri="{9D8B030D-6E8A-4147-A177-3AD203B41FA5}">
                      <a16:colId xmlns:a16="http://schemas.microsoft.com/office/drawing/2014/main" val="2591863046"/>
                    </a:ext>
                  </a:extLst>
                </a:gridCol>
                <a:gridCol w="4708154">
                  <a:extLst>
                    <a:ext uri="{9D8B030D-6E8A-4147-A177-3AD203B41FA5}">
                      <a16:colId xmlns:a16="http://schemas.microsoft.com/office/drawing/2014/main" val="1999569812"/>
                    </a:ext>
                  </a:extLst>
                </a:gridCol>
              </a:tblGrid>
              <a:tr h="316415"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Teorik Ders Sayıları</a:t>
                      </a:r>
                      <a:endParaRPr lang="tr-TR">
                        <a:effectLst/>
                      </a:endParaRPr>
                    </a:p>
                  </a:txBody>
                  <a:tcPr marL="44450" marR="44450" marT="31750" marB="31750" anchor="ctr">
                    <a:lnL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YSS Başlıklarının (OTD) Sayısı*</a:t>
                      </a:r>
                      <a:endParaRPr lang="tr-TR">
                        <a:effectLst/>
                      </a:endParaRPr>
                    </a:p>
                  </a:txBody>
                  <a:tcPr marL="44450" marR="44450" marT="31750" marB="31750" anchor="ctr">
                    <a:lnL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531893"/>
                  </a:ext>
                </a:extLst>
              </a:tr>
              <a:tr h="316415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  <a:endParaRPr lang="tr-TR">
                        <a:effectLst/>
                      </a:endParaRPr>
                    </a:p>
                  </a:txBody>
                  <a:tcPr marL="44450" marR="44450" marT="31750" marB="31750" anchor="ctr">
                    <a:lnL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tr-TR" dirty="0">
                        <a:effectLst/>
                      </a:endParaRPr>
                    </a:p>
                  </a:txBody>
                  <a:tcPr marL="44450" marR="44450" marT="31750" marB="31750" anchor="ctr">
                    <a:lnL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760697"/>
                  </a:ext>
                </a:extLst>
              </a:tr>
              <a:tr h="1200286">
                <a:tc gridSpan="2"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 YSS için belirlenen başlıklarının ağırlığı teorik derslerin 3 katı olarak değerlendirilmelidir.</a:t>
                      </a:r>
                      <a:endParaRPr lang="tr-TR" dirty="0">
                        <a:effectLst/>
                      </a:endParaRPr>
                    </a:p>
                    <a:p>
                      <a:pPr rtl="0" fontAlgn="ctr"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**Önerilen 6.-9. hafta programın uygulanması durumunda, programda belirlenen OTÖ </a:t>
                      </a:r>
                      <a:r>
                        <a:rPr lang="tr-T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lerin</a:t>
                      </a: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etkisini gösterir, </a:t>
                      </a:r>
                      <a:endParaRPr lang="tr-TR" dirty="0">
                        <a:effectLst/>
                      </a:endParaRPr>
                    </a:p>
                  </a:txBody>
                  <a:tcPr marL="44450" marR="44450" marT="31750" marB="31750" anchor="ctr">
                    <a:lnL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4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85801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CF48FC1-4791-49E7-AFFC-938617946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6400" y="31115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6" name="Tablo 5">
            <a:extLst>
              <a:ext uri="{FF2B5EF4-FFF2-40B4-BE49-F238E27FC236}">
                <a16:creationId xmlns:a16="http://schemas.microsoft.com/office/drawing/2014/main" id="{CE622BE7-A6C8-4ACF-966D-9513AE314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077408"/>
              </p:ext>
            </p:extLst>
          </p:nvPr>
        </p:nvGraphicFramePr>
        <p:xfrm>
          <a:off x="1359195" y="3908940"/>
          <a:ext cx="9473610" cy="2684199"/>
        </p:xfrm>
        <a:graphic>
          <a:graphicData uri="http://schemas.openxmlformats.org/drawingml/2006/table">
            <a:tbl>
              <a:tblPr/>
              <a:tblGrid>
                <a:gridCol w="2265428">
                  <a:extLst>
                    <a:ext uri="{9D8B030D-6E8A-4147-A177-3AD203B41FA5}">
                      <a16:colId xmlns:a16="http://schemas.microsoft.com/office/drawing/2014/main" val="3757095833"/>
                    </a:ext>
                  </a:extLst>
                </a:gridCol>
                <a:gridCol w="2102386">
                  <a:extLst>
                    <a:ext uri="{9D8B030D-6E8A-4147-A177-3AD203B41FA5}">
                      <a16:colId xmlns:a16="http://schemas.microsoft.com/office/drawing/2014/main" val="3070244700"/>
                    </a:ext>
                  </a:extLst>
                </a:gridCol>
                <a:gridCol w="1587516">
                  <a:extLst>
                    <a:ext uri="{9D8B030D-6E8A-4147-A177-3AD203B41FA5}">
                      <a16:colId xmlns:a16="http://schemas.microsoft.com/office/drawing/2014/main" val="1256304245"/>
                    </a:ext>
                  </a:extLst>
                </a:gridCol>
                <a:gridCol w="3518280">
                  <a:extLst>
                    <a:ext uri="{9D8B030D-6E8A-4147-A177-3AD203B41FA5}">
                      <a16:colId xmlns:a16="http://schemas.microsoft.com/office/drawing/2014/main" val="1286123598"/>
                    </a:ext>
                  </a:extLst>
                </a:gridCol>
              </a:tblGrid>
              <a:tr h="287234">
                <a:tc gridSpan="4"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Duyu Staj Bloğu Sonu Notu Hesaplama</a:t>
                      </a:r>
                      <a:endParaRPr lang="tr-TR" dirty="0">
                        <a:effectLst/>
                      </a:endParaRPr>
                    </a:p>
                  </a:txBody>
                  <a:tcPr marL="57150" marR="57150" marT="25400" marB="25400" anchor="ctr">
                    <a:lnL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755025"/>
                  </a:ext>
                </a:extLst>
              </a:tr>
              <a:tr h="28723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Teorik Sınavlar</a:t>
                      </a:r>
                      <a:endParaRPr lang="tr-TR">
                        <a:effectLst/>
                      </a:endParaRPr>
                    </a:p>
                  </a:txBody>
                  <a:tcPr marL="57150" marR="57150" marT="25400" marB="25400" anchor="ctr">
                    <a:lnL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YSS</a:t>
                      </a:r>
                      <a:endParaRPr lang="tr-TR">
                        <a:effectLst/>
                      </a:endParaRPr>
                    </a:p>
                  </a:txBody>
                  <a:tcPr marL="57150" marR="57150" marT="25400" marB="25400" anchor="ctr">
                    <a:lnL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OTÖ*</a:t>
                      </a:r>
                      <a:endParaRPr lang="tr-TR" dirty="0">
                        <a:effectLst/>
                      </a:endParaRPr>
                    </a:p>
                  </a:txBody>
                  <a:tcPr marL="57150" marR="57150" marT="25400" marB="25400" anchor="ctr">
                    <a:lnL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Diğer eğitim aktiviteleri**</a:t>
                      </a:r>
                      <a:endParaRPr lang="tr-TR">
                        <a:effectLst/>
                      </a:endParaRPr>
                    </a:p>
                  </a:txBody>
                  <a:tcPr marL="57150" marR="57150" marT="25400" marB="25400" anchor="ctr">
                    <a:lnL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090522"/>
                  </a:ext>
                </a:extLst>
              </a:tr>
              <a:tr h="28723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%54</a:t>
                      </a:r>
                      <a:endParaRPr lang="tr-TR" dirty="0">
                        <a:effectLst/>
                      </a:endParaRPr>
                    </a:p>
                  </a:txBody>
                  <a:tcPr marL="57150" marR="57150" marT="25400" marB="25400" anchor="ctr">
                    <a:lnL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%36</a:t>
                      </a:r>
                      <a:endParaRPr lang="tr-TR" dirty="0">
                        <a:effectLst/>
                      </a:endParaRPr>
                    </a:p>
                  </a:txBody>
                  <a:tcPr marL="57150" marR="57150" marT="25400" marB="25400" anchor="ctr">
                    <a:lnL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%5</a:t>
                      </a:r>
                      <a:endParaRPr lang="tr-TR" dirty="0">
                        <a:effectLst/>
                      </a:endParaRPr>
                    </a:p>
                  </a:txBody>
                  <a:tcPr marL="57150" marR="57150" marT="25400" marB="25400" anchor="ctr">
                    <a:lnL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B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%5</a:t>
                      </a:r>
                      <a:endParaRPr lang="tr-TR">
                        <a:effectLst/>
                      </a:endParaRPr>
                    </a:p>
                  </a:txBody>
                  <a:tcPr marL="57150" marR="57150" marT="25400" marB="25400" anchor="ctr">
                    <a:lnL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776124"/>
                  </a:ext>
                </a:extLst>
              </a:tr>
              <a:tr h="1800279">
                <a:tc gridSpan="4">
                  <a:txBody>
                    <a:bodyPr/>
                    <a:lstStyle/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Not 1: 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Yıl sonunda yapılandırılacak Temel Hekimlik Uygulamaları kampı sonucunda alınacak notlar Tıp Fakültesi </a:t>
                      </a:r>
                      <a:r>
                        <a:rPr lang="tr-T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Dekanlığı’nın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alacağı karar doğrultusunda yıl sonu notuna etki edecektir.</a:t>
                      </a:r>
                      <a:endParaRPr lang="tr-TR" dirty="0">
                        <a:effectLst/>
                      </a:endParaRPr>
                    </a:p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Not 2: 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Tıp Eğitimi Anabilim Dalı’nın önerileri doğrultusunda online NYKS uygulamalarının profesyonel tutum geliştirmeye yönelik faaliyetlerde kullanılması durumunda staj bloğu sonu notunun hesaplanmasında ayrıca değerlendirilir.</a:t>
                      </a:r>
                      <a:endParaRPr lang="tr-TR" dirty="0">
                        <a:effectLst/>
                      </a:endParaRPr>
                    </a:p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tr-T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OTÖ’ler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Tıp Eğitimi Anabilim Dalı’nın önerisiyle hazırlanan değerlendirme formu aracılığıyla yapılır. Aksi durumda değerlendirme ağırlığı </a:t>
                      </a:r>
                      <a:r>
                        <a:rPr lang="tr-T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YSS’ye</a:t>
                      </a: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eklenir.</a:t>
                      </a:r>
                      <a:endParaRPr lang="tr-TR" dirty="0">
                        <a:effectLst/>
                      </a:endParaRPr>
                    </a:p>
                    <a:p>
                      <a:pPr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*Diğer Eğitim aktivitelerine (örneğin; konseyde sunum, makale tartışmaları, vb.) uygun değerlendirme aracı geliştirilmesi durumunda staj bloğu sonu notuna etkisi söz konusu olabilir. Aksi taktirde %10’luk etki Teorik sınav ve YSS’ ye paylaştırılır.</a:t>
                      </a:r>
                      <a:endParaRPr lang="tr-TR" dirty="0">
                        <a:effectLst/>
                      </a:endParaRPr>
                    </a:p>
                  </a:txBody>
                  <a:tcPr marL="57150" marR="57150" marT="25400" marB="25400" anchor="ctr">
                    <a:lnL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4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4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660105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6C8F372B-104A-4759-A2AB-E0073343A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90878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701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C5C409-5622-4ADD-AFF5-5421351D1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ea typeface="Arial" panose="020B0604020202020204" pitchFamily="34" charset="0"/>
              </a:rPr>
              <a:t>Uzaktan</a:t>
            </a:r>
            <a:r>
              <a:rPr lang="en-US" b="1" dirty="0">
                <a:latin typeface="Arial" panose="020B0604020202020204" pitchFamily="34" charset="0"/>
                <a:ea typeface="Arial" panose="020B0604020202020204" pitchFamily="34" charset="0"/>
              </a:rPr>
              <a:t> (Online) YSS </a:t>
            </a:r>
            <a:r>
              <a:rPr lang="en-US" b="1" dirty="0" err="1">
                <a:latin typeface="Arial" panose="020B0604020202020204" pitchFamily="34" charset="0"/>
                <a:ea typeface="Arial" panose="020B0604020202020204" pitchFamily="34" charset="0"/>
              </a:rPr>
              <a:t>Uygulanması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2AEF88-D17D-46EE-A497-811134F9D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5" y="1795108"/>
            <a:ext cx="10515600" cy="492771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  <a:tabLst>
                <a:tab pos="979805" algn="l"/>
              </a:tabLst>
            </a:pP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MEDU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tarafından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oluşturulan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Zoom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linki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üzerinden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öğrenci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tr-TR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belirlenen zamanda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ilgili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öğretim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üyelerinin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hazır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bulunduğu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(host)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sanal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odasına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gire</a:t>
            </a:r>
            <a:r>
              <a:rPr lang="tr-TR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r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tr-TR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>
              <a:buNone/>
              <a:tabLst>
                <a:tab pos="979805" algn="l"/>
              </a:tabLst>
            </a:pPr>
            <a:endParaRPr lang="tr-TR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>
              <a:buNone/>
              <a:tabLst>
                <a:tab pos="979805" algn="l"/>
              </a:tabLst>
            </a:pP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MEDU’ya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Staj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Bloğu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Komisyonu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tarafından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YSS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sınavını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yürütmekle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görevlendirilen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öğretim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üyeleri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tarafından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girilecek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senaryolar</a:t>
            </a:r>
            <a:r>
              <a:rPr lang="tr-TR" sz="20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eğitici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ekranı’nda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görül</a:t>
            </a:r>
            <a:r>
              <a:rPr lang="tr-TR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ür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tr-TR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>
              <a:buNone/>
              <a:tabLst>
                <a:tab pos="979805" algn="l"/>
              </a:tabLst>
            </a:pPr>
            <a:endParaRPr lang="tr-TR" sz="2000" dirty="0">
              <a:latin typeface="Calibri" panose="020F0502020204030204" pitchFamily="34" charset="0"/>
              <a:ea typeface="Arial" panose="020B0604020202020204" pitchFamily="34" charset="0"/>
            </a:endParaRPr>
          </a:p>
          <a:p>
            <a:pPr marL="0" lvl="0" indent="0">
              <a:buNone/>
              <a:tabLst>
                <a:tab pos="979805" algn="l"/>
              </a:tabLst>
            </a:pPr>
            <a:r>
              <a:rPr lang="tr-TR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TEAD’ın</a:t>
            </a:r>
            <a:r>
              <a:rPr lang="tr-TR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önerdiği yöntemlerden birini kullanarak oluşturdukları senaryolar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‘1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Nolu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Senaryo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’, ‘2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Nolu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Senaryo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’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şeklinde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ayrı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kutucu</a:t>
            </a:r>
            <a:r>
              <a:rPr lang="tr-TR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klarda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tr-TR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yer alır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</a:t>
            </a:r>
            <a:endParaRPr lang="tr-TR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>
              <a:buNone/>
              <a:tabLst>
                <a:tab pos="979805" algn="l"/>
              </a:tabLst>
            </a:pPr>
            <a:endParaRPr lang="tr-TR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>
              <a:buNone/>
              <a:tabLst>
                <a:tab pos="979805" algn="l"/>
              </a:tabLst>
            </a:pP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Sınav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sırasında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tr-TR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öğrencinin isminin </a:t>
            </a:r>
            <a:r>
              <a:rPr lang="tr-TR" sz="2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yanıbaşında</a:t>
            </a:r>
            <a:r>
              <a:rPr lang="tr-TR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beliren senaryo kutucuklarına sırasıyla basarak sınavı başlatır.</a:t>
            </a:r>
          </a:p>
          <a:p>
            <a:pPr marL="0" lvl="0" indent="0">
              <a:buNone/>
              <a:tabLst>
                <a:tab pos="979805" algn="l"/>
              </a:tabLst>
            </a:pPr>
            <a:endParaRPr lang="tr-TR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  <a:tabLst>
                <a:tab pos="979805" algn="l"/>
              </a:tabLst>
            </a:pP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Senaryonun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herbir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basamağı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için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belirli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süreler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bulun</a:t>
            </a:r>
            <a:r>
              <a:rPr lang="tr-TR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süreler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içerisinde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öğrenci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öğretim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üyesinin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sorularını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etkileşimli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cevapla</a:t>
            </a:r>
            <a:r>
              <a:rPr lang="tr-TR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r">
              <a:buNone/>
              <a:tabLst>
                <a:tab pos="979805" algn="l"/>
              </a:tabLst>
            </a:pPr>
            <a:r>
              <a:rPr lang="tr-TR" sz="1600" b="1" i="1" dirty="0">
                <a:latin typeface="Arial" panose="020B0604020202020204" pitchFamily="34" charset="0"/>
                <a:ea typeface="Arial" panose="020B0604020202020204" pitchFamily="34" charset="0"/>
              </a:rPr>
              <a:t>Devam ediyor…</a:t>
            </a:r>
            <a:endParaRPr lang="tr-TR" sz="1600" b="1" i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tr-TR" dirty="0"/>
          </a:p>
        </p:txBody>
      </p:sp>
      <p:sp>
        <p:nvSpPr>
          <p:cNvPr id="4" name="Ok: Sağ 3">
            <a:extLst>
              <a:ext uri="{FF2B5EF4-FFF2-40B4-BE49-F238E27FC236}">
                <a16:creationId xmlns:a16="http://schemas.microsoft.com/office/drawing/2014/main" id="{1A2EEC3E-60E0-4851-B475-BF1EBC3621FF}"/>
              </a:ext>
            </a:extLst>
          </p:cNvPr>
          <p:cNvSpPr/>
          <p:nvPr/>
        </p:nvSpPr>
        <p:spPr>
          <a:xfrm rot="5400000">
            <a:off x="5892184" y="2430437"/>
            <a:ext cx="407623" cy="271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k: Sağ 5">
            <a:extLst>
              <a:ext uri="{FF2B5EF4-FFF2-40B4-BE49-F238E27FC236}">
                <a16:creationId xmlns:a16="http://schemas.microsoft.com/office/drawing/2014/main" id="{2DE24A58-1DFD-4E13-AF4E-B4A50FDF28DC}"/>
              </a:ext>
            </a:extLst>
          </p:cNvPr>
          <p:cNvSpPr/>
          <p:nvPr/>
        </p:nvSpPr>
        <p:spPr>
          <a:xfrm rot="5400000">
            <a:off x="5892183" y="3399189"/>
            <a:ext cx="407623" cy="271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Ok: Sağ 7">
            <a:extLst>
              <a:ext uri="{FF2B5EF4-FFF2-40B4-BE49-F238E27FC236}">
                <a16:creationId xmlns:a16="http://schemas.microsoft.com/office/drawing/2014/main" id="{43A3B5EF-F27A-47AD-9B1E-370F7F6CFD80}"/>
              </a:ext>
            </a:extLst>
          </p:cNvPr>
          <p:cNvSpPr/>
          <p:nvPr/>
        </p:nvSpPr>
        <p:spPr>
          <a:xfrm rot="5400000">
            <a:off x="5892184" y="4241821"/>
            <a:ext cx="407623" cy="271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Ok: Sağ 9">
            <a:extLst>
              <a:ext uri="{FF2B5EF4-FFF2-40B4-BE49-F238E27FC236}">
                <a16:creationId xmlns:a16="http://schemas.microsoft.com/office/drawing/2014/main" id="{0E36EB43-79B4-43C7-AF80-CD00AB9EFDE3}"/>
              </a:ext>
            </a:extLst>
          </p:cNvPr>
          <p:cNvSpPr/>
          <p:nvPr/>
        </p:nvSpPr>
        <p:spPr>
          <a:xfrm rot="5400000">
            <a:off x="5892183" y="5108668"/>
            <a:ext cx="407623" cy="271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213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C5C409-5622-4ADD-AFF5-5421351D1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ea typeface="Arial" panose="020B0604020202020204" pitchFamily="34" charset="0"/>
              </a:rPr>
              <a:t>Uzaktan</a:t>
            </a:r>
            <a:r>
              <a:rPr lang="en-US" b="1" dirty="0">
                <a:latin typeface="Arial" panose="020B0604020202020204" pitchFamily="34" charset="0"/>
                <a:ea typeface="Arial" panose="020B0604020202020204" pitchFamily="34" charset="0"/>
              </a:rPr>
              <a:t> (Online) YSS </a:t>
            </a:r>
            <a:r>
              <a:rPr lang="en-US" b="1" dirty="0" err="1">
                <a:latin typeface="Arial" panose="020B0604020202020204" pitchFamily="34" charset="0"/>
                <a:ea typeface="Arial" panose="020B0604020202020204" pitchFamily="34" charset="0"/>
              </a:rPr>
              <a:t>Uygulanması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2AEF88-D17D-46EE-A497-811134F9D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84613" cy="4351338"/>
          </a:xfrm>
        </p:spPr>
        <p:txBody>
          <a:bodyPr>
            <a:normAutofit/>
          </a:bodyPr>
          <a:lstStyle/>
          <a:p>
            <a:pPr marL="0" lvl="0" indent="0">
              <a:buNone/>
              <a:tabLst>
                <a:tab pos="979805" algn="l"/>
              </a:tabLst>
            </a:pPr>
            <a:endParaRPr lang="tr-TR" sz="20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  <a:tabLst>
                <a:tab pos="979805" algn="l"/>
              </a:tabLst>
            </a:pP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Basamaklar</a:t>
            </a:r>
            <a:r>
              <a:rPr lang="tr-TR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arası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geçiş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otomatik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ilerle</a:t>
            </a:r>
            <a:r>
              <a:rPr lang="tr-TR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tr-TR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her senaryo arasında 2 </a:t>
            </a:r>
            <a:r>
              <a:rPr lang="tr-TR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dk</a:t>
            </a:r>
            <a:r>
              <a:rPr lang="tr-TR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aralık vardır. Ayrıca, öğrenciler arasındaki geçişlerde de ortalama 3 </a:t>
            </a:r>
            <a:r>
              <a:rPr lang="tr-TR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dk</a:t>
            </a:r>
            <a:r>
              <a:rPr lang="tr-TR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süre tanınacaktır.</a:t>
            </a:r>
          </a:p>
          <a:p>
            <a:pPr marL="0" lvl="0" indent="0">
              <a:buNone/>
              <a:tabLst>
                <a:tab pos="979805" algn="l"/>
              </a:tabLst>
            </a:pPr>
            <a:endParaRPr lang="tr-TR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  <a:tabLst>
                <a:tab pos="979805" algn="l"/>
              </a:tabLst>
            </a:pP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Basamaklarda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bilgi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görsel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vb.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paylaşımlar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öğrenci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ekranına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otomatik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olarak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yansıyacak</a:t>
            </a:r>
            <a:r>
              <a:rPr lang="tr-TR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tır</a:t>
            </a:r>
            <a:r>
              <a:rPr lang="en-US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  <a:tabLst>
                <a:tab pos="979805" algn="l"/>
              </a:tabLst>
            </a:pPr>
            <a:endParaRPr lang="tr-TR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  <a:tabLst>
                <a:tab pos="979805" algn="l"/>
              </a:tabLst>
            </a:pPr>
            <a:r>
              <a:rPr lang="tr-TR" sz="20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YSS’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yi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gerçekleştiren öğretim üyeleri senaryonun her basamağında puanlama kriterlerini ve beklenilen cevapları görebilecek, o basamağa ilişkin puanını verebilecektir.</a:t>
            </a:r>
          </a:p>
          <a:p>
            <a:pPr marL="0" lvl="0" indent="0">
              <a:buNone/>
              <a:tabLst>
                <a:tab pos="979805" algn="l"/>
              </a:tabLst>
            </a:pPr>
            <a:endParaRPr lang="tr-T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  <a:tabLst>
                <a:tab pos="979805" algn="l"/>
              </a:tabLst>
            </a:pP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senaryo için tüm basamaklara verilen puanlar sistemde öğrenci adına 100 üzerinden hesaplanacak, girdiği tüm senaryolardan aldığı notların ortalaması YSS notunu belirleyecektir.</a:t>
            </a:r>
            <a:endParaRPr lang="tr-T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Ok: Sağ 4">
            <a:extLst>
              <a:ext uri="{FF2B5EF4-FFF2-40B4-BE49-F238E27FC236}">
                <a16:creationId xmlns:a16="http://schemas.microsoft.com/office/drawing/2014/main" id="{808DC8D0-BCFB-4523-97F8-C474FCB67CE4}"/>
              </a:ext>
            </a:extLst>
          </p:cNvPr>
          <p:cNvSpPr/>
          <p:nvPr/>
        </p:nvSpPr>
        <p:spPr>
          <a:xfrm rot="5400000">
            <a:off x="5892186" y="2953322"/>
            <a:ext cx="407623" cy="271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Ok: Sağ 6">
            <a:extLst>
              <a:ext uri="{FF2B5EF4-FFF2-40B4-BE49-F238E27FC236}">
                <a16:creationId xmlns:a16="http://schemas.microsoft.com/office/drawing/2014/main" id="{D4C17641-7FE9-4027-ACA4-2E4E366AE575}"/>
              </a:ext>
            </a:extLst>
          </p:cNvPr>
          <p:cNvSpPr/>
          <p:nvPr/>
        </p:nvSpPr>
        <p:spPr>
          <a:xfrm rot="5400000">
            <a:off x="5892186" y="4821412"/>
            <a:ext cx="407623" cy="271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Ok: Sağ 8">
            <a:extLst>
              <a:ext uri="{FF2B5EF4-FFF2-40B4-BE49-F238E27FC236}">
                <a16:creationId xmlns:a16="http://schemas.microsoft.com/office/drawing/2014/main" id="{DDBC82F9-96D1-4CE2-847A-44B04765D316}"/>
              </a:ext>
            </a:extLst>
          </p:cNvPr>
          <p:cNvSpPr/>
          <p:nvPr/>
        </p:nvSpPr>
        <p:spPr>
          <a:xfrm rot="5400000">
            <a:off x="5892186" y="3805547"/>
            <a:ext cx="407623" cy="271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3738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42B980-16BF-416E-B349-37DDB5819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TEAD YSS Şablonu</a:t>
            </a:r>
          </a:p>
        </p:txBody>
      </p:sp>
      <p:pic>
        <p:nvPicPr>
          <p:cNvPr id="5" name="İçerik Yer Tutucusu 4" descr="metin içeren bir resim&#10;&#10;Açıklama otomatik olarak oluşturuldu">
            <a:extLst>
              <a:ext uri="{FF2B5EF4-FFF2-40B4-BE49-F238E27FC236}">
                <a16:creationId xmlns:a16="http://schemas.microsoft.com/office/drawing/2014/main" id="{5911E403-6523-4A42-B8D7-0744860C5D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822" y="1440782"/>
            <a:ext cx="4432355" cy="5280712"/>
          </a:xfrm>
        </p:spPr>
      </p:pic>
    </p:spTree>
    <p:extLst>
      <p:ext uri="{BB962C8B-B14F-4D97-AF65-F5344CB8AC3E}">
        <p14:creationId xmlns:p14="http://schemas.microsoft.com/office/powerpoint/2010/main" val="2261266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919951-11DF-4940-A1A4-1A85611F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TEAD YSS </a:t>
            </a:r>
            <a:r>
              <a:rPr lang="tr-TR" b="1" dirty="0" err="1"/>
              <a:t>Şablobu</a:t>
            </a:r>
            <a:endParaRPr lang="tr-TR" b="1" dirty="0"/>
          </a:p>
        </p:txBody>
      </p:sp>
      <p:pic>
        <p:nvPicPr>
          <p:cNvPr id="5" name="İçerik Yer Tutucusu 4" descr="tablo içeren bir resim&#10;&#10;Açıklama otomatik olarak oluşturuldu">
            <a:extLst>
              <a:ext uri="{FF2B5EF4-FFF2-40B4-BE49-F238E27FC236}">
                <a16:creationId xmlns:a16="http://schemas.microsoft.com/office/drawing/2014/main" id="{DEBE827D-31EC-4F9D-8ECF-B572B266D6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562" y="1530849"/>
            <a:ext cx="6474308" cy="5217292"/>
          </a:xfrm>
        </p:spPr>
      </p:pic>
    </p:spTree>
    <p:extLst>
      <p:ext uri="{BB962C8B-B14F-4D97-AF65-F5344CB8AC3E}">
        <p14:creationId xmlns:p14="http://schemas.microsoft.com/office/powerpoint/2010/main" val="3334400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919951-11DF-4940-A1A4-1A85611FF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TEAD YSS Şablonu</a:t>
            </a:r>
          </a:p>
        </p:txBody>
      </p:sp>
      <p:pic>
        <p:nvPicPr>
          <p:cNvPr id="7" name="Resim 6" descr="metin içeren bir resim&#10;&#10;Açıklama otomatik olarak oluşturuldu">
            <a:extLst>
              <a:ext uri="{FF2B5EF4-FFF2-40B4-BE49-F238E27FC236}">
                <a16:creationId xmlns:a16="http://schemas.microsoft.com/office/drawing/2014/main" id="{B4D3F6BD-A156-441C-A04A-4091D3861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400" y="1688021"/>
            <a:ext cx="7515200" cy="462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822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4BF82B-7BA4-4BC0-BB03-EE3FFB86E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sz="4400" b="1" dirty="0"/>
              <a:t>15 </a:t>
            </a:r>
            <a:r>
              <a:rPr lang="tr-TR" sz="4400" b="1" dirty="0" err="1"/>
              <a:t>dk</a:t>
            </a:r>
            <a:r>
              <a:rPr lang="tr-TR" sz="4400" b="1" dirty="0"/>
              <a:t>… Kahve arası…</a:t>
            </a:r>
          </a:p>
        </p:txBody>
      </p:sp>
      <p:sp>
        <p:nvSpPr>
          <p:cNvPr id="19" name="Oval 13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15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Resim 4" descr="kahve, bardak, tablo, iç mekan içeren bir resim&#10;&#10;Açıklama otomatik olarak oluşturuldu">
            <a:extLst>
              <a:ext uri="{FF2B5EF4-FFF2-40B4-BE49-F238E27FC236}">
                <a16:creationId xmlns:a16="http://schemas.microsoft.com/office/drawing/2014/main" id="{0D4577DF-8065-499E-BC30-31F7FCBCA83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1002"/>
          <a:stretch/>
        </p:blipFill>
        <p:spPr>
          <a:xfrm>
            <a:off x="7751975" y="1075239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8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CE6EB04-4F14-4D45-B3D7-94E735837E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033" y="868362"/>
            <a:ext cx="11245933" cy="2387600"/>
          </a:xfrm>
        </p:spPr>
        <p:txBody>
          <a:bodyPr>
            <a:normAutofit/>
          </a:bodyPr>
          <a:lstStyle/>
          <a:p>
            <a:r>
              <a:rPr lang="tr-TR" sz="4800" dirty="0"/>
              <a:t>Yapılandırılmış Sözlü Sınav</a:t>
            </a:r>
            <a:br>
              <a:rPr lang="tr-TR" sz="4800" dirty="0"/>
            </a:br>
            <a:r>
              <a:rPr lang="tr-TR" sz="4800" dirty="0"/>
              <a:t>Kavramsal Çerçevesi ve Uygulama Prensipleri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F7BF8BF-E950-42B0-8027-BDA559DCC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337692"/>
            <a:ext cx="9144000" cy="1655762"/>
          </a:xfrm>
        </p:spPr>
        <p:txBody>
          <a:bodyPr/>
          <a:lstStyle/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Selçuk Akturan</a:t>
            </a:r>
          </a:p>
          <a:p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Bilge Tuncel</a:t>
            </a:r>
          </a:p>
        </p:txBody>
      </p:sp>
    </p:spTree>
    <p:extLst>
      <p:ext uri="{BB962C8B-B14F-4D97-AF65-F5344CB8AC3E}">
        <p14:creationId xmlns:p14="http://schemas.microsoft.com/office/powerpoint/2010/main" val="324162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B6B834-132A-4235-9CC1-129C8A6D2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Sunum öğrenim hedefleri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1BEA36-0FD0-433C-9EE5-112F2CB48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 err="1"/>
              <a:t>YSS’nin</a:t>
            </a:r>
            <a:r>
              <a:rPr lang="tr-TR" dirty="0"/>
              <a:t> kavramsal </a:t>
            </a:r>
            <a:r>
              <a:rPr lang="tr-TR" dirty="0" err="1"/>
              <a:t>arkaplanı</a:t>
            </a:r>
            <a:r>
              <a:rPr lang="tr-TR" dirty="0"/>
              <a:t>/amacını açıklar,</a:t>
            </a:r>
          </a:p>
          <a:p>
            <a:r>
              <a:rPr lang="tr-TR" dirty="0"/>
              <a:t>YSS uygulamasına yönelik TEAD önerilerini açıklar,</a:t>
            </a:r>
          </a:p>
          <a:p>
            <a:r>
              <a:rPr lang="tr-TR" dirty="0"/>
              <a:t>Uzaktan (online) YSS uygulama prensiplerini sıralar,</a:t>
            </a:r>
          </a:p>
          <a:p>
            <a:r>
              <a:rPr lang="tr-TR" dirty="0"/>
              <a:t>Online </a:t>
            </a:r>
            <a:r>
              <a:rPr lang="tr-TR" dirty="0" err="1"/>
              <a:t>YSS’yi</a:t>
            </a:r>
            <a:r>
              <a:rPr lang="tr-TR" dirty="0"/>
              <a:t> uygular,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3202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7B46ED6-EA6A-4BCB-A88F-E1D74875A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162" y="1645500"/>
            <a:ext cx="8838464" cy="122305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Miller</a:t>
            </a:r>
            <a:r>
              <a:rPr lang="tr-TR" sz="2400" dirty="0"/>
              <a:t> Piramidi, öğrenim hedefleri ile uyumlu ölme-değerlendirme yöntemleri kullanılması konusunda eğiticilere kılavuzluk eder.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Yamuk 4">
            <a:extLst>
              <a:ext uri="{FF2B5EF4-FFF2-40B4-BE49-F238E27FC236}">
                <a16:creationId xmlns:a16="http://schemas.microsoft.com/office/drawing/2014/main" id="{8B5118AB-D1CD-4BD7-9494-086745E53922}"/>
              </a:ext>
            </a:extLst>
          </p:cNvPr>
          <p:cNvSpPr/>
          <p:nvPr/>
        </p:nvSpPr>
        <p:spPr>
          <a:xfrm>
            <a:off x="2886379" y="5375341"/>
            <a:ext cx="8771666" cy="788405"/>
          </a:xfrm>
          <a:prstGeom prst="trapezoid">
            <a:avLst>
              <a:gd name="adj" fmla="val 130050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tr-TR" dirty="0"/>
              <a:t>Bilir</a:t>
            </a:r>
            <a:endParaRPr lang="tr-TR"/>
          </a:p>
        </p:txBody>
      </p:sp>
      <p:sp>
        <p:nvSpPr>
          <p:cNvPr id="6" name="Yamuk 5">
            <a:extLst>
              <a:ext uri="{FF2B5EF4-FFF2-40B4-BE49-F238E27FC236}">
                <a16:creationId xmlns:a16="http://schemas.microsoft.com/office/drawing/2014/main" id="{303BA6D5-DC9C-42A6-9817-FB825973F16F}"/>
              </a:ext>
            </a:extLst>
          </p:cNvPr>
          <p:cNvSpPr/>
          <p:nvPr/>
        </p:nvSpPr>
        <p:spPr>
          <a:xfrm>
            <a:off x="3944147" y="4559817"/>
            <a:ext cx="6688554" cy="788405"/>
          </a:xfrm>
          <a:prstGeom prst="trapezoid">
            <a:avLst>
              <a:gd name="adj" fmla="val 134091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tr-TR" dirty="0"/>
              <a:t>Nasıl olduğunu bilir</a:t>
            </a:r>
          </a:p>
        </p:txBody>
      </p:sp>
      <p:sp>
        <p:nvSpPr>
          <p:cNvPr id="7" name="Yamuk 6">
            <a:extLst>
              <a:ext uri="{FF2B5EF4-FFF2-40B4-BE49-F238E27FC236}">
                <a16:creationId xmlns:a16="http://schemas.microsoft.com/office/drawing/2014/main" id="{8470211A-3B70-4039-967A-753312230A99}"/>
              </a:ext>
            </a:extLst>
          </p:cNvPr>
          <p:cNvSpPr/>
          <p:nvPr/>
        </p:nvSpPr>
        <p:spPr>
          <a:xfrm>
            <a:off x="4971394" y="3767900"/>
            <a:ext cx="4618900" cy="781841"/>
          </a:xfrm>
          <a:prstGeom prst="trapezoid">
            <a:avLst>
              <a:gd name="adj" fmla="val 130206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tr-TR" dirty="0"/>
              <a:t>Gösterir</a:t>
            </a:r>
          </a:p>
        </p:txBody>
      </p:sp>
      <p:sp>
        <p:nvSpPr>
          <p:cNvPr id="13" name="Yamuk 12">
            <a:extLst>
              <a:ext uri="{FF2B5EF4-FFF2-40B4-BE49-F238E27FC236}">
                <a16:creationId xmlns:a16="http://schemas.microsoft.com/office/drawing/2014/main" id="{3716A76E-18C6-4AD9-A20A-30E07842469F}"/>
              </a:ext>
            </a:extLst>
          </p:cNvPr>
          <p:cNvSpPr/>
          <p:nvPr/>
        </p:nvSpPr>
        <p:spPr>
          <a:xfrm>
            <a:off x="5995757" y="2898227"/>
            <a:ext cx="2566130" cy="847324"/>
          </a:xfrm>
          <a:prstGeom prst="trapezoid">
            <a:avLst>
              <a:gd name="adj" fmla="val 130966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tr-TR" dirty="0"/>
              <a:t>Yapar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6A568FC6-4254-4B3A-B495-72EA6D999447}"/>
              </a:ext>
            </a:extLst>
          </p:cNvPr>
          <p:cNvSpPr txBox="1"/>
          <p:nvPr/>
        </p:nvSpPr>
        <p:spPr>
          <a:xfrm>
            <a:off x="125260" y="6293048"/>
            <a:ext cx="123631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A</a:t>
            </a:r>
            <a:r>
              <a:rPr lang="tr-TR" sz="1400" dirty="0" err="1"/>
              <a:t>lıntılandığı</a:t>
            </a:r>
            <a:r>
              <a:rPr lang="tr-TR" sz="1400" dirty="0"/>
              <a:t> kaynak</a:t>
            </a:r>
            <a:r>
              <a:rPr lang="en-US" sz="1400" dirty="0"/>
              <a:t>: Ramani S, Leinster S, AMEE Guide no 34: Teaching in the clinical environment. Medical Teacher, 2008:30(4):347-364. </a:t>
            </a:r>
            <a:endParaRPr lang="tr-TR" sz="1400" dirty="0"/>
          </a:p>
        </p:txBody>
      </p:sp>
      <p:sp>
        <p:nvSpPr>
          <p:cNvPr id="15" name="Paralelkenar 14">
            <a:extLst>
              <a:ext uri="{FF2B5EF4-FFF2-40B4-BE49-F238E27FC236}">
                <a16:creationId xmlns:a16="http://schemas.microsoft.com/office/drawing/2014/main" id="{E488D54E-90B1-44A8-96B3-AD05CCFCA1E2}"/>
              </a:ext>
            </a:extLst>
          </p:cNvPr>
          <p:cNvSpPr/>
          <p:nvPr/>
        </p:nvSpPr>
        <p:spPr>
          <a:xfrm>
            <a:off x="125260" y="5374258"/>
            <a:ext cx="3689304" cy="788405"/>
          </a:xfrm>
          <a:prstGeom prst="parallelogram">
            <a:avLst>
              <a:gd name="adj" fmla="val 135226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solidFill>
                <a:schemeClr val="tx1"/>
              </a:solidFill>
            </a:endParaRPr>
          </a:p>
          <a:p>
            <a:pPr algn="ctr"/>
            <a:r>
              <a:rPr lang="tr-TR" sz="1400" b="1" dirty="0">
                <a:solidFill>
                  <a:schemeClr val="tx1"/>
                </a:solidFill>
              </a:rPr>
              <a:t>Bilgileri toplama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</a:rPr>
              <a:t>D/Y, ÇSS, </a:t>
            </a:r>
            <a:r>
              <a:rPr lang="tr-TR" sz="1200" dirty="0" err="1">
                <a:solidFill>
                  <a:schemeClr val="tx1"/>
                </a:solidFill>
              </a:rPr>
              <a:t>vb</a:t>
            </a:r>
            <a:endParaRPr lang="tr-TR" sz="1200" dirty="0">
              <a:solidFill>
                <a:schemeClr val="tx1"/>
              </a:solidFill>
            </a:endParaRPr>
          </a:p>
        </p:txBody>
      </p:sp>
      <p:sp>
        <p:nvSpPr>
          <p:cNvPr id="16" name="Paralelkenar 15">
            <a:extLst>
              <a:ext uri="{FF2B5EF4-FFF2-40B4-BE49-F238E27FC236}">
                <a16:creationId xmlns:a16="http://schemas.microsoft.com/office/drawing/2014/main" id="{4898ADA0-2681-416E-987B-255495D0F553}"/>
              </a:ext>
            </a:extLst>
          </p:cNvPr>
          <p:cNvSpPr/>
          <p:nvPr/>
        </p:nvSpPr>
        <p:spPr>
          <a:xfrm>
            <a:off x="3352624" y="2898226"/>
            <a:ext cx="3689304" cy="803399"/>
          </a:xfrm>
          <a:prstGeom prst="parallelogram">
            <a:avLst>
              <a:gd name="adj" fmla="val 1325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>
                <a:solidFill>
                  <a:schemeClr val="tx1"/>
                </a:solidFill>
              </a:rPr>
              <a:t>Uygulama</a:t>
            </a:r>
            <a:r>
              <a:rPr lang="tr-TR" sz="1400" dirty="0">
                <a:solidFill>
                  <a:schemeClr val="tx1"/>
                </a:solidFill>
              </a:rPr>
              <a:t>;</a:t>
            </a:r>
          </a:p>
          <a:p>
            <a:r>
              <a:rPr lang="tr-TR" sz="1200" dirty="0">
                <a:solidFill>
                  <a:schemeClr val="tx1"/>
                </a:solidFill>
              </a:rPr>
              <a:t>İşbaşı değerlendirmeler; </a:t>
            </a:r>
            <a:r>
              <a:rPr lang="en-US" sz="1200" b="1" dirty="0">
                <a:solidFill>
                  <a:schemeClr val="tx1"/>
                </a:solidFill>
                <a:effectLst/>
                <a:ea typeface="Arial" panose="020B0604020202020204" pitchFamily="34" charset="0"/>
              </a:rPr>
              <a:t>360</a:t>
            </a:r>
            <a:r>
              <a:rPr lang="en-US" sz="1200" b="1" baseline="30000" dirty="0">
                <a:solidFill>
                  <a:schemeClr val="tx1"/>
                </a:solidFill>
                <a:effectLst/>
                <a:ea typeface="Arial" panose="020B0604020202020204" pitchFamily="34" charset="0"/>
              </a:rPr>
              <a:t>0</a:t>
            </a:r>
            <a:r>
              <a:rPr lang="tr-TR" sz="1200" b="1" baseline="30000" dirty="0">
                <a:solidFill>
                  <a:schemeClr val="tx1"/>
                </a:solidFill>
                <a:effectLst/>
                <a:ea typeface="Arial" panose="020B0604020202020204" pitchFamily="34" charset="0"/>
              </a:rPr>
              <a:t>  </a:t>
            </a:r>
            <a:r>
              <a:rPr lang="tr-TR" sz="1200" dirty="0">
                <a:solidFill>
                  <a:schemeClr val="tx1"/>
                </a:solidFill>
              </a:rPr>
              <a:t>Değerlendirme, Mini-KS, DOPS, vb. </a:t>
            </a:r>
            <a:r>
              <a:rPr lang="tr-TR" sz="1200" b="1" baseline="30000" dirty="0">
                <a:solidFill>
                  <a:schemeClr val="tx1"/>
                </a:solidFill>
                <a:effectLst/>
                <a:ea typeface="Arial" panose="020B0604020202020204" pitchFamily="34" charset="0"/>
              </a:rPr>
              <a:t>  </a:t>
            </a:r>
            <a:endParaRPr lang="tr-TR" sz="12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19" name="Paralelkenar 18">
            <a:extLst>
              <a:ext uri="{FF2B5EF4-FFF2-40B4-BE49-F238E27FC236}">
                <a16:creationId xmlns:a16="http://schemas.microsoft.com/office/drawing/2014/main" id="{0B73ECFC-5EFB-47AF-A27A-0D9DA5813BC7}"/>
              </a:ext>
            </a:extLst>
          </p:cNvPr>
          <p:cNvSpPr/>
          <p:nvPr/>
        </p:nvSpPr>
        <p:spPr>
          <a:xfrm>
            <a:off x="2270946" y="3745550"/>
            <a:ext cx="3689304" cy="788405"/>
          </a:xfrm>
          <a:prstGeom prst="parallelogram">
            <a:avLst>
              <a:gd name="adj" fmla="val 13122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>
                <a:solidFill>
                  <a:schemeClr val="tx1"/>
                </a:solidFill>
              </a:rPr>
              <a:t>Gösterme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</a:rPr>
              <a:t>NYKS, Klinik Beceri Sınavları, </a:t>
            </a:r>
            <a:r>
              <a:rPr lang="tr-TR" sz="1200" dirty="0" err="1">
                <a:solidFill>
                  <a:schemeClr val="tx1"/>
                </a:solidFill>
              </a:rPr>
              <a:t>vb</a:t>
            </a:r>
            <a:endParaRPr lang="tr-TR" sz="1200" dirty="0">
              <a:solidFill>
                <a:schemeClr val="tx1"/>
              </a:solidFill>
            </a:endParaRPr>
          </a:p>
        </p:txBody>
      </p:sp>
      <p:sp>
        <p:nvSpPr>
          <p:cNvPr id="25" name="Paralelkenar 24">
            <a:extLst>
              <a:ext uri="{FF2B5EF4-FFF2-40B4-BE49-F238E27FC236}">
                <a16:creationId xmlns:a16="http://schemas.microsoft.com/office/drawing/2014/main" id="{A4800104-212B-4024-B2F0-CD942C0CEF19}"/>
              </a:ext>
            </a:extLst>
          </p:cNvPr>
          <p:cNvSpPr/>
          <p:nvPr/>
        </p:nvSpPr>
        <p:spPr>
          <a:xfrm>
            <a:off x="1230345" y="4592874"/>
            <a:ext cx="3644735" cy="716192"/>
          </a:xfrm>
          <a:prstGeom prst="parallelogram">
            <a:avLst>
              <a:gd name="adj" fmla="val 135226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b="1" dirty="0">
                <a:solidFill>
                  <a:schemeClr val="tx1"/>
                </a:solidFill>
              </a:rPr>
              <a:t>Yorumlama/Bilgiyi kullanma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</a:rPr>
              <a:t>Vaka temelli (K.A.Y.) sorular, YSS</a:t>
            </a:r>
          </a:p>
        </p:txBody>
      </p: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65DEC192-DD47-4C76-A23F-C8D953A7F772}"/>
              </a:ext>
            </a:extLst>
          </p:cNvPr>
          <p:cNvSpPr txBox="1"/>
          <p:nvPr/>
        </p:nvSpPr>
        <p:spPr>
          <a:xfrm>
            <a:off x="9215946" y="2919212"/>
            <a:ext cx="17458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 err="1"/>
              <a:t>Miller’s</a:t>
            </a:r>
            <a:r>
              <a:rPr lang="tr-TR" b="1" dirty="0"/>
              <a:t> </a:t>
            </a:r>
            <a:r>
              <a:rPr lang="tr-TR" b="1" dirty="0" err="1"/>
              <a:t>Pyramid</a:t>
            </a:r>
            <a:endParaRPr lang="tr-TR" b="1" dirty="0"/>
          </a:p>
        </p:txBody>
      </p:sp>
      <p:graphicFrame>
        <p:nvGraphicFramePr>
          <p:cNvPr id="28" name="Tablo 28">
            <a:extLst>
              <a:ext uri="{FF2B5EF4-FFF2-40B4-BE49-F238E27FC236}">
                <a16:creationId xmlns:a16="http://schemas.microsoft.com/office/drawing/2014/main" id="{2073B294-FAA9-47CE-B82B-056A491968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651692"/>
              </p:ext>
            </p:extLst>
          </p:nvPr>
        </p:nvGraphicFramePr>
        <p:xfrm>
          <a:off x="489276" y="37808"/>
          <a:ext cx="9506062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6062">
                  <a:extLst>
                    <a:ext uri="{9D8B030D-6E8A-4147-A177-3AD203B41FA5}">
                      <a16:colId xmlns:a16="http://schemas.microsoft.com/office/drawing/2014/main" val="3075327972"/>
                    </a:ext>
                  </a:extLst>
                </a:gridCol>
              </a:tblGrid>
              <a:tr h="998943">
                <a:tc>
                  <a:txBody>
                    <a:bodyPr/>
                    <a:lstStyle/>
                    <a:p>
                      <a:r>
                        <a:rPr lang="tr-TR" sz="4400" dirty="0">
                          <a:solidFill>
                            <a:schemeClr val="tx1"/>
                          </a:solidFill>
                        </a:rPr>
                        <a:t>Öğrenim hedeflerine-içeriğe uygun Ölçme-Değerlendirme yöntemleri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432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70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E39160-1B26-4374-8C8A-F8C58A000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57501"/>
            <a:ext cx="10515600" cy="1325563"/>
          </a:xfrm>
        </p:spPr>
        <p:txBody>
          <a:bodyPr/>
          <a:lstStyle/>
          <a:p>
            <a:r>
              <a:rPr lang="tr-TR" b="1" dirty="0"/>
              <a:t>Bilgi düzeyleri</a:t>
            </a:r>
          </a:p>
        </p:txBody>
      </p:sp>
      <p:graphicFrame>
        <p:nvGraphicFramePr>
          <p:cNvPr id="9" name="Tablo 9">
            <a:extLst>
              <a:ext uri="{FF2B5EF4-FFF2-40B4-BE49-F238E27FC236}">
                <a16:creationId xmlns:a16="http://schemas.microsoft.com/office/drawing/2014/main" id="{E72BCBF6-5266-4542-AB72-837EEE18BD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8082739"/>
              </p:ext>
            </p:extLst>
          </p:nvPr>
        </p:nvGraphicFramePr>
        <p:xfrm>
          <a:off x="838199" y="1583065"/>
          <a:ext cx="10891345" cy="2871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2836">
                  <a:extLst>
                    <a:ext uri="{9D8B030D-6E8A-4147-A177-3AD203B41FA5}">
                      <a16:colId xmlns:a16="http://schemas.microsoft.com/office/drawing/2014/main" val="1241325446"/>
                    </a:ext>
                  </a:extLst>
                </a:gridCol>
                <a:gridCol w="2722836">
                  <a:extLst>
                    <a:ext uri="{9D8B030D-6E8A-4147-A177-3AD203B41FA5}">
                      <a16:colId xmlns:a16="http://schemas.microsoft.com/office/drawing/2014/main" val="2080570851"/>
                    </a:ext>
                  </a:extLst>
                </a:gridCol>
                <a:gridCol w="2723495">
                  <a:extLst>
                    <a:ext uri="{9D8B030D-6E8A-4147-A177-3AD203B41FA5}">
                      <a16:colId xmlns:a16="http://schemas.microsoft.com/office/drawing/2014/main" val="1004656284"/>
                    </a:ext>
                  </a:extLst>
                </a:gridCol>
                <a:gridCol w="2722178">
                  <a:extLst>
                    <a:ext uri="{9D8B030D-6E8A-4147-A177-3AD203B41FA5}">
                      <a16:colId xmlns:a16="http://schemas.microsoft.com/office/drawing/2014/main" val="2897934542"/>
                    </a:ext>
                  </a:extLst>
                </a:gridCol>
              </a:tblGrid>
              <a:tr h="430151">
                <a:tc>
                  <a:txBody>
                    <a:bodyPr/>
                    <a:lstStyle/>
                    <a:p>
                      <a:r>
                        <a:rPr lang="tr-TR" dirty="0"/>
                        <a:t>Somut bilgi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tr-TR" dirty="0"/>
                        <a:t>Soyut (düşünsel </a:t>
                      </a:r>
                      <a:r>
                        <a:rPr lang="tr-TR" dirty="0" err="1"/>
                        <a:t>süreçlerdenden</a:t>
                      </a:r>
                      <a:r>
                        <a:rPr lang="tr-TR" dirty="0"/>
                        <a:t> geçirilmiş) bilgi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tr-TR" dirty="0"/>
                        <a:t>Soyut (düşünce süzgecinden geçirilmiş bilgi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532375"/>
                  </a:ext>
                </a:extLst>
              </a:tr>
              <a:tr h="430151">
                <a:tc>
                  <a:txBody>
                    <a:bodyPr/>
                    <a:lstStyle/>
                    <a:p>
                      <a:r>
                        <a:rPr lang="tr-TR" dirty="0"/>
                        <a:t>Temel Bilgi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Kavramsal Bilgi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Prosedürel</a:t>
                      </a:r>
                      <a:r>
                        <a:rPr lang="tr-TR" dirty="0"/>
                        <a:t> Bilgi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Üstbilişsel</a:t>
                      </a:r>
                      <a:r>
                        <a:rPr lang="tr-TR" dirty="0"/>
                        <a:t> Bilgi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29498706"/>
                  </a:ext>
                </a:extLst>
              </a:tr>
              <a:tr h="181332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400" dirty="0"/>
                        <a:t>Terminolojik Bilgi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400" dirty="0"/>
                        <a:t>Konu ile ilişkili ayrıntılar, unsurlar, öğeler, vb.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400" dirty="0"/>
                        <a:t>Bağlamında ve etkileşimde olduğu faktörlerle ele alınan bilgi,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400" dirty="0"/>
                        <a:t>Kavramsal bir çerçeve ile sunulan bilgi,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400" dirty="0"/>
                        <a:t>Konu özelinde beceriler/ algoritmalar, vb. bilgiler,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400" dirty="0"/>
                        <a:t>Konu özelinde kullanılan teknikler/yöntemlere ait bilgiler,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tr-TR" sz="1400" dirty="0"/>
                        <a:t>Becerinin hangi durumlarda, ne şekilde uygulanması gerektiğine dair kriterler/tanımlamalar,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tr-TR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Yordam bilgisi </a:t>
                      </a:r>
                      <a:endParaRPr lang="tr-T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tr-T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tr-TR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Bildirimsel</a:t>
                      </a:r>
                      <a:r>
                        <a:rPr lang="tr-TR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bilgi </a:t>
                      </a:r>
                      <a:endParaRPr lang="tr-T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tr-T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Duruma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dayalı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bilgi</a:t>
                      </a:r>
                      <a:r>
                        <a:rPr lang="en-US" sz="1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tr-TR" sz="14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situational</a:t>
                      </a:r>
                      <a:r>
                        <a:rPr lang="tr-TR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conditional knowledge)</a:t>
                      </a:r>
                      <a:endParaRPr lang="tr-TR" sz="1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303932"/>
                  </a:ext>
                </a:extLst>
              </a:tr>
            </a:tbl>
          </a:graphicData>
        </a:graphic>
      </p:graphicFrame>
      <p:cxnSp>
        <p:nvCxnSpPr>
          <p:cNvPr id="11" name="Düz Ok Bağlayıcısı 10">
            <a:extLst>
              <a:ext uri="{FF2B5EF4-FFF2-40B4-BE49-F238E27FC236}">
                <a16:creationId xmlns:a16="http://schemas.microsoft.com/office/drawing/2014/main" id="{74A437B6-FCD4-4CFD-922D-5EC823332728}"/>
              </a:ext>
            </a:extLst>
          </p:cNvPr>
          <p:cNvCxnSpPr/>
          <p:nvPr/>
        </p:nvCxnSpPr>
        <p:spPr>
          <a:xfrm>
            <a:off x="3949973" y="1801846"/>
            <a:ext cx="2743200" cy="0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ikdörtgen: Köşeleri Yuvarlatılmış 13">
            <a:extLst>
              <a:ext uri="{FF2B5EF4-FFF2-40B4-BE49-F238E27FC236}">
                <a16:creationId xmlns:a16="http://schemas.microsoft.com/office/drawing/2014/main" id="{AC50C1B0-76DF-4D03-A26A-533B7D2DDC37}"/>
              </a:ext>
            </a:extLst>
          </p:cNvPr>
          <p:cNvSpPr/>
          <p:nvPr/>
        </p:nvSpPr>
        <p:spPr>
          <a:xfrm>
            <a:off x="849817" y="4523136"/>
            <a:ext cx="2681177" cy="22072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200" dirty="0"/>
              <a:t>Üst </a:t>
            </a:r>
            <a:r>
              <a:rPr lang="tr-TR" sz="1200" dirty="0" err="1"/>
              <a:t>ekstremite</a:t>
            </a:r>
            <a:r>
              <a:rPr lang="tr-TR" sz="1200" dirty="0"/>
              <a:t> kemikleri … </a:t>
            </a:r>
            <a:r>
              <a:rPr lang="tr-TR" sz="1200" dirty="0" err="1"/>
              <a:t>dir</a:t>
            </a:r>
            <a:r>
              <a:rPr lang="tr-TR" sz="1200" dirty="0"/>
              <a:t>.,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200" dirty="0"/>
              <a:t>DNA’nın yapısını … den oluşur,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200" dirty="0"/>
              <a:t>5. </a:t>
            </a:r>
            <a:r>
              <a:rPr lang="tr-TR" sz="1200" dirty="0" err="1"/>
              <a:t>Kranial</a:t>
            </a:r>
            <a:r>
              <a:rPr lang="tr-TR" sz="1200" dirty="0"/>
              <a:t> sinirin görevi …</a:t>
            </a:r>
            <a:r>
              <a:rPr lang="tr-TR" sz="1200" dirty="0" err="1"/>
              <a:t>dir</a:t>
            </a:r>
            <a:r>
              <a:rPr lang="tr-TR" sz="1200" dirty="0"/>
              <a:t>, vb.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200" dirty="0" err="1"/>
              <a:t>Ransor</a:t>
            </a:r>
            <a:r>
              <a:rPr lang="tr-TR" sz="1200" dirty="0"/>
              <a:t> kriterleri…. </a:t>
            </a:r>
            <a:r>
              <a:rPr lang="tr-TR" sz="1200" dirty="0" err="1"/>
              <a:t>dir</a:t>
            </a:r>
            <a:r>
              <a:rPr lang="tr-TR" sz="12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200" dirty="0"/>
              <a:t>TBC de kullanılan ilaçlar … </a:t>
            </a:r>
            <a:r>
              <a:rPr lang="tr-TR" sz="1200" dirty="0" err="1"/>
              <a:t>dır</a:t>
            </a:r>
            <a:r>
              <a:rPr lang="tr-TR" sz="12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200" dirty="0" err="1"/>
              <a:t>Pancreas</a:t>
            </a:r>
            <a:r>
              <a:rPr lang="tr-TR" sz="1200" dirty="0"/>
              <a:t> başı </a:t>
            </a:r>
            <a:r>
              <a:rPr lang="tr-TR" sz="1200" dirty="0" err="1"/>
              <a:t>ca</a:t>
            </a:r>
            <a:r>
              <a:rPr lang="tr-TR" sz="1200" dirty="0"/>
              <a:t> da uygulanan cerrahi tekniğin adı …. </a:t>
            </a:r>
            <a:r>
              <a:rPr lang="tr-TR" sz="1200" dirty="0" err="1"/>
              <a:t>dır</a:t>
            </a:r>
            <a:r>
              <a:rPr lang="tr-TR" sz="1200" dirty="0"/>
              <a:t>. </a:t>
            </a:r>
          </a:p>
        </p:txBody>
      </p:sp>
      <p:sp>
        <p:nvSpPr>
          <p:cNvPr id="16" name="Dikdörtgen: Köşeleri Yuvarlatılmış 15">
            <a:extLst>
              <a:ext uri="{FF2B5EF4-FFF2-40B4-BE49-F238E27FC236}">
                <a16:creationId xmlns:a16="http://schemas.microsoft.com/office/drawing/2014/main" id="{DD771726-187A-4217-9436-AB2AD80B68D4}"/>
              </a:ext>
            </a:extLst>
          </p:cNvPr>
          <p:cNvSpPr/>
          <p:nvPr/>
        </p:nvSpPr>
        <p:spPr>
          <a:xfrm>
            <a:off x="3533553" y="4523135"/>
            <a:ext cx="2704411" cy="2207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tr-T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200" dirty="0"/>
              <a:t>Mide bulantısı, şişkinlik ve sırta vuran ağrısı olan hastanın yaşı … </a:t>
            </a:r>
            <a:r>
              <a:rPr lang="tr-TR" sz="1200" dirty="0" err="1"/>
              <a:t>dir</a:t>
            </a:r>
            <a:r>
              <a:rPr lang="tr-TR" sz="1200" dirty="0"/>
              <a:t>. X </a:t>
            </a:r>
            <a:r>
              <a:rPr lang="tr-TR" sz="1200" dirty="0" err="1"/>
              <a:t>tx’ne</a:t>
            </a:r>
            <a:r>
              <a:rPr lang="tr-TR" sz="1200" dirty="0"/>
              <a:t> yanıtı olumsuz olan hastanın en olası tanısı … </a:t>
            </a:r>
            <a:r>
              <a:rPr lang="tr-TR" sz="1200" dirty="0" err="1"/>
              <a:t>dir</a:t>
            </a:r>
            <a:r>
              <a:rPr lang="tr-TR" sz="1200" dirty="0"/>
              <a:t>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200" dirty="0" err="1"/>
              <a:t>Yenidoğan</a:t>
            </a:r>
            <a:r>
              <a:rPr lang="tr-TR" sz="1200" dirty="0"/>
              <a:t> bebeğin … şikayeti vardır, yapılan tetkiklerinde </a:t>
            </a:r>
            <a:r>
              <a:rPr lang="tr-TR" sz="1200" dirty="0" err="1"/>
              <a:t>TIT’de</a:t>
            </a:r>
            <a:r>
              <a:rPr lang="tr-TR" sz="1200" dirty="0"/>
              <a:t> … belirlenmiştir. Hastanın abisi X hastasıdır. Hastaya bakılan genetik tahlilleri sonucunda ….bulgusuna rastlanmıştır.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tr-TR" sz="1200" dirty="0"/>
          </a:p>
        </p:txBody>
      </p:sp>
      <p:sp>
        <p:nvSpPr>
          <p:cNvPr id="18" name="Dikdörtgen: Köşeleri Yuvarlatılmış 17">
            <a:extLst>
              <a:ext uri="{FF2B5EF4-FFF2-40B4-BE49-F238E27FC236}">
                <a16:creationId xmlns:a16="http://schemas.microsoft.com/office/drawing/2014/main" id="{0C44CED3-C447-47E4-9180-61A480765DC6}"/>
              </a:ext>
            </a:extLst>
          </p:cNvPr>
          <p:cNvSpPr/>
          <p:nvPr/>
        </p:nvSpPr>
        <p:spPr>
          <a:xfrm>
            <a:off x="6240523" y="4523135"/>
            <a:ext cx="2788551" cy="22072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200" dirty="0"/>
              <a:t>I.M. enjeksiyon uygulama basamakları sırasıyla</a:t>
            </a:r>
          </a:p>
          <a:p>
            <a:pPr lvl="1"/>
            <a:r>
              <a:rPr lang="tr-TR" sz="1200" dirty="0"/>
              <a:t>1. ……</a:t>
            </a:r>
          </a:p>
          <a:p>
            <a:pPr lvl="1"/>
            <a:r>
              <a:rPr lang="tr-TR" sz="1200" dirty="0"/>
              <a:t>2. ……</a:t>
            </a:r>
          </a:p>
          <a:p>
            <a:pPr lvl="1"/>
            <a:r>
              <a:rPr lang="tr-TR" sz="1200" dirty="0"/>
              <a:t>……</a:t>
            </a:r>
          </a:p>
          <a:p>
            <a:pPr lvl="1"/>
            <a:r>
              <a:rPr lang="tr-TR" sz="1200" dirty="0"/>
              <a:t>12…..</a:t>
            </a:r>
          </a:p>
          <a:p>
            <a:pPr lvl="1"/>
            <a:r>
              <a:rPr lang="tr-TR" sz="1200" dirty="0"/>
              <a:t>şeklinde 12 basamaktan oluşmaktadır.</a:t>
            </a:r>
          </a:p>
        </p:txBody>
      </p:sp>
      <p:sp>
        <p:nvSpPr>
          <p:cNvPr id="20" name="Dikdörtgen: Köşeleri Yuvarlatılmış 19">
            <a:extLst>
              <a:ext uri="{FF2B5EF4-FFF2-40B4-BE49-F238E27FC236}">
                <a16:creationId xmlns:a16="http://schemas.microsoft.com/office/drawing/2014/main" id="{B5A835F0-8318-4BFA-BDA1-D7F113607D9D}"/>
              </a:ext>
            </a:extLst>
          </p:cNvPr>
          <p:cNvSpPr/>
          <p:nvPr/>
        </p:nvSpPr>
        <p:spPr>
          <a:xfrm>
            <a:off x="9029075" y="4523136"/>
            <a:ext cx="2700470" cy="22072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sz="1200" dirty="0" err="1">
                <a:solidFill>
                  <a:schemeClr val="bg1"/>
                </a:solidFill>
              </a:rPr>
              <a:t>Ekstremite</a:t>
            </a:r>
            <a:r>
              <a:rPr lang="tr-TR" sz="1200" dirty="0">
                <a:solidFill>
                  <a:schemeClr val="bg1"/>
                </a:solidFill>
              </a:rPr>
              <a:t> yaralanması sonucunda kanaması olan bir hastaya TA artırmak için hangi ilacın hangi dozda uygulanacağını, klinik çıktılarının ne olacağını bilmek </a:t>
            </a:r>
            <a:r>
              <a:rPr lang="tr-TR" sz="1200" dirty="0">
                <a:solidFill>
                  <a:schemeClr val="tx1"/>
                </a:solidFill>
              </a:rPr>
              <a:t>(yordama), </a:t>
            </a:r>
            <a:r>
              <a:rPr lang="tr-TR" sz="1200" dirty="0">
                <a:solidFill>
                  <a:schemeClr val="bg1"/>
                </a:solidFill>
              </a:rPr>
              <a:t>bu hastaya </a:t>
            </a:r>
            <a:r>
              <a:rPr lang="tr-TR" sz="1200" dirty="0" err="1">
                <a:solidFill>
                  <a:schemeClr val="bg1"/>
                </a:solidFill>
              </a:rPr>
              <a:t>müdahele</a:t>
            </a:r>
            <a:r>
              <a:rPr lang="tr-TR" sz="1200" dirty="0">
                <a:solidFill>
                  <a:schemeClr val="bg1"/>
                </a:solidFill>
              </a:rPr>
              <a:t> yeterliğine sahip olup-olmadığını bilmek </a:t>
            </a:r>
            <a:r>
              <a:rPr lang="tr-TR" sz="1200" dirty="0">
                <a:solidFill>
                  <a:schemeClr val="tx1"/>
                </a:solidFill>
              </a:rPr>
              <a:t>(</a:t>
            </a:r>
            <a:r>
              <a:rPr lang="tr-TR" sz="1200" dirty="0" err="1">
                <a:solidFill>
                  <a:schemeClr val="tx1"/>
                </a:solidFill>
              </a:rPr>
              <a:t>bildirimsel</a:t>
            </a:r>
            <a:r>
              <a:rPr lang="tr-TR" sz="1200" dirty="0">
                <a:solidFill>
                  <a:schemeClr val="tx1"/>
                </a:solidFill>
              </a:rPr>
              <a:t>), </a:t>
            </a:r>
            <a:r>
              <a:rPr lang="tr-TR" sz="1200" dirty="0">
                <a:solidFill>
                  <a:schemeClr val="bg1"/>
                </a:solidFill>
              </a:rPr>
              <a:t>kaza yerinde kanamalı hastaya klinik </a:t>
            </a:r>
            <a:r>
              <a:rPr lang="tr-TR" sz="1200" dirty="0" err="1">
                <a:solidFill>
                  <a:schemeClr val="bg1"/>
                </a:solidFill>
              </a:rPr>
              <a:t>müdahele</a:t>
            </a:r>
            <a:r>
              <a:rPr lang="tr-TR" sz="1200" dirty="0">
                <a:solidFill>
                  <a:schemeClr val="bg1"/>
                </a:solidFill>
              </a:rPr>
              <a:t>  basamaklarını bilmek </a:t>
            </a:r>
            <a:r>
              <a:rPr lang="tr-TR" sz="1200" dirty="0">
                <a:solidFill>
                  <a:schemeClr val="tx1"/>
                </a:solidFill>
              </a:rPr>
              <a:t>(duruma dayalı).</a:t>
            </a:r>
          </a:p>
        </p:txBody>
      </p:sp>
    </p:spTree>
    <p:extLst>
      <p:ext uri="{BB962C8B-B14F-4D97-AF65-F5344CB8AC3E}">
        <p14:creationId xmlns:p14="http://schemas.microsoft.com/office/powerpoint/2010/main" val="254594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elkenar 3">
            <a:extLst>
              <a:ext uri="{FF2B5EF4-FFF2-40B4-BE49-F238E27FC236}">
                <a16:creationId xmlns:a16="http://schemas.microsoft.com/office/drawing/2014/main" id="{527190AA-72B3-4519-8ADE-6C3161641529}"/>
              </a:ext>
            </a:extLst>
          </p:cNvPr>
          <p:cNvSpPr/>
          <p:nvPr/>
        </p:nvSpPr>
        <p:spPr>
          <a:xfrm rot="2521760">
            <a:off x="4885416" y="5536913"/>
            <a:ext cx="1867494" cy="878090"/>
          </a:xfrm>
          <a:prstGeom prst="parallelogram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Hatırlar</a:t>
            </a:r>
          </a:p>
        </p:txBody>
      </p:sp>
      <p:sp>
        <p:nvSpPr>
          <p:cNvPr id="6" name="Paralelkenar 5">
            <a:extLst>
              <a:ext uri="{FF2B5EF4-FFF2-40B4-BE49-F238E27FC236}">
                <a16:creationId xmlns:a16="http://schemas.microsoft.com/office/drawing/2014/main" id="{F8220B5E-1484-492C-9408-3A0FDA4EAD7E}"/>
              </a:ext>
            </a:extLst>
          </p:cNvPr>
          <p:cNvSpPr/>
          <p:nvPr/>
        </p:nvSpPr>
        <p:spPr>
          <a:xfrm rot="2521760">
            <a:off x="8759416" y="2859947"/>
            <a:ext cx="1867494" cy="878090"/>
          </a:xfrm>
          <a:prstGeom prst="parallelogram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Yaratır</a:t>
            </a:r>
          </a:p>
        </p:txBody>
      </p:sp>
      <p:sp>
        <p:nvSpPr>
          <p:cNvPr id="8" name="Paralelkenar 7">
            <a:extLst>
              <a:ext uri="{FF2B5EF4-FFF2-40B4-BE49-F238E27FC236}">
                <a16:creationId xmlns:a16="http://schemas.microsoft.com/office/drawing/2014/main" id="{8C8DB33C-22A1-4AF4-A97C-90ECFF08EB11}"/>
              </a:ext>
            </a:extLst>
          </p:cNvPr>
          <p:cNvSpPr/>
          <p:nvPr/>
        </p:nvSpPr>
        <p:spPr>
          <a:xfrm rot="2521760">
            <a:off x="7992374" y="3398014"/>
            <a:ext cx="1867494" cy="878090"/>
          </a:xfrm>
          <a:prstGeom prst="parallelogram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700" dirty="0">
                <a:solidFill>
                  <a:schemeClr val="tx1"/>
                </a:solidFill>
              </a:rPr>
              <a:t>Değerlendirir </a:t>
            </a:r>
          </a:p>
        </p:txBody>
      </p:sp>
      <p:sp>
        <p:nvSpPr>
          <p:cNvPr id="10" name="Paralelkenar 9">
            <a:extLst>
              <a:ext uri="{FF2B5EF4-FFF2-40B4-BE49-F238E27FC236}">
                <a16:creationId xmlns:a16="http://schemas.microsoft.com/office/drawing/2014/main" id="{334598CD-C30E-4926-83FE-F2F7ED5F35B9}"/>
              </a:ext>
            </a:extLst>
          </p:cNvPr>
          <p:cNvSpPr/>
          <p:nvPr/>
        </p:nvSpPr>
        <p:spPr>
          <a:xfrm rot="2521760">
            <a:off x="7225493" y="3944882"/>
            <a:ext cx="1867494" cy="878090"/>
          </a:xfrm>
          <a:prstGeom prst="parallelogram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Analiz eder</a:t>
            </a:r>
          </a:p>
        </p:txBody>
      </p:sp>
      <p:sp>
        <p:nvSpPr>
          <p:cNvPr id="12" name="Paralelkenar 11">
            <a:extLst>
              <a:ext uri="{FF2B5EF4-FFF2-40B4-BE49-F238E27FC236}">
                <a16:creationId xmlns:a16="http://schemas.microsoft.com/office/drawing/2014/main" id="{148550F9-B44C-4578-9C2C-ED126D80599A}"/>
              </a:ext>
            </a:extLst>
          </p:cNvPr>
          <p:cNvSpPr/>
          <p:nvPr/>
        </p:nvSpPr>
        <p:spPr>
          <a:xfrm rot="2521760">
            <a:off x="6443207" y="4461641"/>
            <a:ext cx="1867494" cy="878090"/>
          </a:xfrm>
          <a:prstGeom prst="parallelogram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Uygular </a:t>
            </a:r>
          </a:p>
        </p:txBody>
      </p:sp>
      <p:sp>
        <p:nvSpPr>
          <p:cNvPr id="14" name="Paralelkenar 13">
            <a:extLst>
              <a:ext uri="{FF2B5EF4-FFF2-40B4-BE49-F238E27FC236}">
                <a16:creationId xmlns:a16="http://schemas.microsoft.com/office/drawing/2014/main" id="{4EDE091A-8D14-447E-B5D4-7BF482413B06}"/>
              </a:ext>
            </a:extLst>
          </p:cNvPr>
          <p:cNvSpPr/>
          <p:nvPr/>
        </p:nvSpPr>
        <p:spPr>
          <a:xfrm rot="2521760">
            <a:off x="5675991" y="5008507"/>
            <a:ext cx="1867494" cy="878090"/>
          </a:xfrm>
          <a:prstGeom prst="parallelogram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Anlar </a:t>
            </a:r>
          </a:p>
        </p:txBody>
      </p:sp>
      <p:sp>
        <p:nvSpPr>
          <p:cNvPr id="15" name="Paralelkenar 14">
            <a:extLst>
              <a:ext uri="{FF2B5EF4-FFF2-40B4-BE49-F238E27FC236}">
                <a16:creationId xmlns:a16="http://schemas.microsoft.com/office/drawing/2014/main" id="{F3574DF3-E9D1-412A-9EBF-B7ED8DFE9EF3}"/>
              </a:ext>
            </a:extLst>
          </p:cNvPr>
          <p:cNvSpPr/>
          <p:nvPr/>
        </p:nvSpPr>
        <p:spPr>
          <a:xfrm rot="19533229">
            <a:off x="6626409" y="5130867"/>
            <a:ext cx="4160143" cy="35822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BİLİŞSEL DÜZEYLER</a:t>
            </a:r>
          </a:p>
        </p:txBody>
      </p:sp>
      <p:sp>
        <p:nvSpPr>
          <p:cNvPr id="16" name="Paralelkenar 15">
            <a:extLst>
              <a:ext uri="{FF2B5EF4-FFF2-40B4-BE49-F238E27FC236}">
                <a16:creationId xmlns:a16="http://schemas.microsoft.com/office/drawing/2014/main" id="{F47028A8-387E-4028-89F7-CAFE0976161D}"/>
              </a:ext>
            </a:extLst>
          </p:cNvPr>
          <p:cNvSpPr/>
          <p:nvPr/>
        </p:nvSpPr>
        <p:spPr>
          <a:xfrm rot="2525253">
            <a:off x="4291884" y="4633596"/>
            <a:ext cx="1124534" cy="848860"/>
          </a:xfrm>
          <a:prstGeom prst="parallelogram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Sırala</a:t>
            </a:r>
          </a:p>
        </p:txBody>
      </p:sp>
      <p:sp>
        <p:nvSpPr>
          <p:cNvPr id="18" name="Paralelkenar 17">
            <a:extLst>
              <a:ext uri="{FF2B5EF4-FFF2-40B4-BE49-F238E27FC236}">
                <a16:creationId xmlns:a16="http://schemas.microsoft.com/office/drawing/2014/main" id="{3161978A-58E7-43D7-9340-2E702891353E}"/>
              </a:ext>
            </a:extLst>
          </p:cNvPr>
          <p:cNvSpPr/>
          <p:nvPr/>
        </p:nvSpPr>
        <p:spPr>
          <a:xfrm rot="2525253">
            <a:off x="2247145" y="2722774"/>
            <a:ext cx="1094428" cy="848860"/>
          </a:xfrm>
          <a:prstGeom prst="parallelogram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Tanımla</a:t>
            </a:r>
          </a:p>
        </p:txBody>
      </p:sp>
      <p:sp>
        <p:nvSpPr>
          <p:cNvPr id="20" name="Paralelkenar 19">
            <a:extLst>
              <a:ext uri="{FF2B5EF4-FFF2-40B4-BE49-F238E27FC236}">
                <a16:creationId xmlns:a16="http://schemas.microsoft.com/office/drawing/2014/main" id="{C9F3E731-D15F-4CC4-8F28-63A777DCEA21}"/>
              </a:ext>
            </a:extLst>
          </p:cNvPr>
          <p:cNvSpPr/>
          <p:nvPr/>
        </p:nvSpPr>
        <p:spPr>
          <a:xfrm rot="2525253">
            <a:off x="2925105" y="3341095"/>
            <a:ext cx="1094428" cy="848860"/>
          </a:xfrm>
          <a:prstGeom prst="parallelogram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Bilgiyi çağır</a:t>
            </a:r>
          </a:p>
        </p:txBody>
      </p:sp>
      <p:sp>
        <p:nvSpPr>
          <p:cNvPr id="22" name="Paralelkenar 21">
            <a:extLst>
              <a:ext uri="{FF2B5EF4-FFF2-40B4-BE49-F238E27FC236}">
                <a16:creationId xmlns:a16="http://schemas.microsoft.com/office/drawing/2014/main" id="{C58295F9-C4E7-4077-9033-A75AF6594E3D}"/>
              </a:ext>
            </a:extLst>
          </p:cNvPr>
          <p:cNvSpPr/>
          <p:nvPr/>
        </p:nvSpPr>
        <p:spPr>
          <a:xfrm rot="2525253">
            <a:off x="3614535" y="3982345"/>
            <a:ext cx="1094428" cy="848860"/>
          </a:xfrm>
          <a:prstGeom prst="parallelogram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Tanı</a:t>
            </a:r>
          </a:p>
        </p:txBody>
      </p:sp>
      <p:sp>
        <p:nvSpPr>
          <p:cNvPr id="30" name="Paralelkenar 29">
            <a:extLst>
              <a:ext uri="{FF2B5EF4-FFF2-40B4-BE49-F238E27FC236}">
                <a16:creationId xmlns:a16="http://schemas.microsoft.com/office/drawing/2014/main" id="{358D69DD-C79F-4A8B-956E-C4D5FEEBD1D3}"/>
              </a:ext>
            </a:extLst>
          </p:cNvPr>
          <p:cNvSpPr/>
          <p:nvPr/>
        </p:nvSpPr>
        <p:spPr>
          <a:xfrm rot="2525253">
            <a:off x="5074990" y="4086870"/>
            <a:ext cx="1094428" cy="848860"/>
          </a:xfrm>
          <a:prstGeom prst="parallelogram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Özetle</a:t>
            </a:r>
          </a:p>
        </p:txBody>
      </p:sp>
      <p:sp>
        <p:nvSpPr>
          <p:cNvPr id="32" name="Paralelkenar 31">
            <a:extLst>
              <a:ext uri="{FF2B5EF4-FFF2-40B4-BE49-F238E27FC236}">
                <a16:creationId xmlns:a16="http://schemas.microsoft.com/office/drawing/2014/main" id="{433AEE46-044B-4C54-92E1-506E684CEF94}"/>
              </a:ext>
            </a:extLst>
          </p:cNvPr>
          <p:cNvSpPr/>
          <p:nvPr/>
        </p:nvSpPr>
        <p:spPr>
          <a:xfrm rot="2525253">
            <a:off x="4389028" y="3464594"/>
            <a:ext cx="1094428" cy="848860"/>
          </a:xfrm>
          <a:prstGeom prst="parallelogram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Sınıfla</a:t>
            </a:r>
          </a:p>
        </p:txBody>
      </p:sp>
      <p:sp>
        <p:nvSpPr>
          <p:cNvPr id="34" name="Paralelkenar 33">
            <a:extLst>
              <a:ext uri="{FF2B5EF4-FFF2-40B4-BE49-F238E27FC236}">
                <a16:creationId xmlns:a16="http://schemas.microsoft.com/office/drawing/2014/main" id="{5B0D661E-A76F-472C-8906-08D1BADA166A}"/>
              </a:ext>
            </a:extLst>
          </p:cNvPr>
          <p:cNvSpPr/>
          <p:nvPr/>
        </p:nvSpPr>
        <p:spPr>
          <a:xfrm rot="2525253">
            <a:off x="3695698" y="2842318"/>
            <a:ext cx="1094428" cy="848860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Açıkla</a:t>
            </a:r>
          </a:p>
        </p:txBody>
      </p:sp>
      <p:sp>
        <p:nvSpPr>
          <p:cNvPr id="36" name="Paralelkenar 35">
            <a:extLst>
              <a:ext uri="{FF2B5EF4-FFF2-40B4-BE49-F238E27FC236}">
                <a16:creationId xmlns:a16="http://schemas.microsoft.com/office/drawing/2014/main" id="{00474E87-54D6-468D-878F-19FF05F058A8}"/>
              </a:ext>
            </a:extLst>
          </p:cNvPr>
          <p:cNvSpPr/>
          <p:nvPr/>
        </p:nvSpPr>
        <p:spPr>
          <a:xfrm rot="2525253">
            <a:off x="3015216" y="2210972"/>
            <a:ext cx="1077904" cy="848860"/>
          </a:xfrm>
          <a:prstGeom prst="parallelogram">
            <a:avLst/>
          </a:prstGeom>
          <a:ln>
            <a:solidFill>
              <a:srgbClr val="7030A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Öngör</a:t>
            </a:r>
          </a:p>
        </p:txBody>
      </p:sp>
      <p:sp>
        <p:nvSpPr>
          <p:cNvPr id="38" name="Paralelkenar 37">
            <a:extLst>
              <a:ext uri="{FF2B5EF4-FFF2-40B4-BE49-F238E27FC236}">
                <a16:creationId xmlns:a16="http://schemas.microsoft.com/office/drawing/2014/main" id="{B293379C-2C40-4605-BA8F-5C60211CF082}"/>
              </a:ext>
            </a:extLst>
          </p:cNvPr>
          <p:cNvSpPr/>
          <p:nvPr/>
        </p:nvSpPr>
        <p:spPr>
          <a:xfrm rot="2525253">
            <a:off x="5874477" y="3586219"/>
            <a:ext cx="1094428" cy="848860"/>
          </a:xfrm>
          <a:prstGeom prst="parallelogram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Cevapla</a:t>
            </a:r>
          </a:p>
        </p:txBody>
      </p:sp>
      <p:sp>
        <p:nvSpPr>
          <p:cNvPr id="40" name="Paralelkenar 39">
            <a:extLst>
              <a:ext uri="{FF2B5EF4-FFF2-40B4-BE49-F238E27FC236}">
                <a16:creationId xmlns:a16="http://schemas.microsoft.com/office/drawing/2014/main" id="{A6FF56AB-9799-4F70-B68D-1992C331D11F}"/>
              </a:ext>
            </a:extLst>
          </p:cNvPr>
          <p:cNvSpPr/>
          <p:nvPr/>
        </p:nvSpPr>
        <p:spPr>
          <a:xfrm rot="2525253">
            <a:off x="5153494" y="2958494"/>
            <a:ext cx="1094428" cy="848860"/>
          </a:xfrm>
          <a:prstGeom prst="parallelogram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100" dirty="0">
                <a:solidFill>
                  <a:schemeClr val="tx1"/>
                </a:solidFill>
              </a:rPr>
              <a:t>(Uygun gereçleri)</a:t>
            </a:r>
            <a:r>
              <a:rPr lang="tr-TR" sz="1200" dirty="0">
                <a:solidFill>
                  <a:schemeClr val="tx1"/>
                </a:solidFill>
              </a:rPr>
              <a:t>Temin et</a:t>
            </a:r>
          </a:p>
        </p:txBody>
      </p:sp>
      <p:sp>
        <p:nvSpPr>
          <p:cNvPr id="42" name="Paralelkenar 41">
            <a:extLst>
              <a:ext uri="{FF2B5EF4-FFF2-40B4-BE49-F238E27FC236}">
                <a16:creationId xmlns:a16="http://schemas.microsoft.com/office/drawing/2014/main" id="{69994007-3F12-498F-89C3-99E05ECB9640}"/>
              </a:ext>
            </a:extLst>
          </p:cNvPr>
          <p:cNvSpPr/>
          <p:nvPr/>
        </p:nvSpPr>
        <p:spPr>
          <a:xfrm rot="2525253">
            <a:off x="4469037" y="2330182"/>
            <a:ext cx="1094428" cy="848860"/>
          </a:xfrm>
          <a:prstGeom prst="parallelogram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Uygula</a:t>
            </a:r>
          </a:p>
        </p:txBody>
      </p:sp>
      <p:sp>
        <p:nvSpPr>
          <p:cNvPr id="44" name="Paralelkenar 43">
            <a:extLst>
              <a:ext uri="{FF2B5EF4-FFF2-40B4-BE49-F238E27FC236}">
                <a16:creationId xmlns:a16="http://schemas.microsoft.com/office/drawing/2014/main" id="{C2CD7701-AA85-446E-849D-11190675D049}"/>
              </a:ext>
            </a:extLst>
          </p:cNvPr>
          <p:cNvSpPr/>
          <p:nvPr/>
        </p:nvSpPr>
        <p:spPr>
          <a:xfrm rot="2525253">
            <a:off x="3788214" y="1674427"/>
            <a:ext cx="1094428" cy="848860"/>
          </a:xfrm>
          <a:prstGeom prst="parallelogram">
            <a:avLst/>
          </a:prstGeom>
          <a:solidFill>
            <a:schemeClr val="accent3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Kullan</a:t>
            </a:r>
          </a:p>
        </p:txBody>
      </p:sp>
      <p:sp>
        <p:nvSpPr>
          <p:cNvPr id="46" name="Paralelkenar 45">
            <a:extLst>
              <a:ext uri="{FF2B5EF4-FFF2-40B4-BE49-F238E27FC236}">
                <a16:creationId xmlns:a16="http://schemas.microsoft.com/office/drawing/2014/main" id="{A6693A7C-9110-4585-8FDF-616C9BFAE460}"/>
              </a:ext>
            </a:extLst>
          </p:cNvPr>
          <p:cNvSpPr/>
          <p:nvPr/>
        </p:nvSpPr>
        <p:spPr>
          <a:xfrm rot="2525253">
            <a:off x="6629457" y="3071555"/>
            <a:ext cx="1094428" cy="848860"/>
          </a:xfrm>
          <a:prstGeom prst="parallelogram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Seç</a:t>
            </a:r>
          </a:p>
        </p:txBody>
      </p:sp>
      <p:sp>
        <p:nvSpPr>
          <p:cNvPr id="48" name="Paralelkenar 47">
            <a:extLst>
              <a:ext uri="{FF2B5EF4-FFF2-40B4-BE49-F238E27FC236}">
                <a16:creationId xmlns:a16="http://schemas.microsoft.com/office/drawing/2014/main" id="{358BEBF6-832B-4F98-B72B-357581F8671A}"/>
              </a:ext>
            </a:extLst>
          </p:cNvPr>
          <p:cNvSpPr/>
          <p:nvPr/>
        </p:nvSpPr>
        <p:spPr>
          <a:xfrm rot="2525253">
            <a:off x="5934260" y="2443949"/>
            <a:ext cx="1094428" cy="848860"/>
          </a:xfrm>
          <a:prstGeom prst="parallelogram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Farkı tanı</a:t>
            </a:r>
          </a:p>
        </p:txBody>
      </p:sp>
      <p:sp>
        <p:nvSpPr>
          <p:cNvPr id="50" name="Paralelkenar 49">
            <a:extLst>
              <a:ext uri="{FF2B5EF4-FFF2-40B4-BE49-F238E27FC236}">
                <a16:creationId xmlns:a16="http://schemas.microsoft.com/office/drawing/2014/main" id="{061283CA-C85C-4810-9B59-A62C9935F6BD}"/>
              </a:ext>
            </a:extLst>
          </p:cNvPr>
          <p:cNvSpPr/>
          <p:nvPr/>
        </p:nvSpPr>
        <p:spPr>
          <a:xfrm rot="2525253">
            <a:off x="5248402" y="1818045"/>
            <a:ext cx="1094428" cy="848860"/>
          </a:xfrm>
          <a:prstGeom prst="parallelogram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Entegre et</a:t>
            </a:r>
          </a:p>
        </p:txBody>
      </p:sp>
      <p:sp>
        <p:nvSpPr>
          <p:cNvPr id="52" name="Paralelkenar 51">
            <a:extLst>
              <a:ext uri="{FF2B5EF4-FFF2-40B4-BE49-F238E27FC236}">
                <a16:creationId xmlns:a16="http://schemas.microsoft.com/office/drawing/2014/main" id="{219F229F-CB51-471A-8068-B70B885D5DD2}"/>
              </a:ext>
            </a:extLst>
          </p:cNvPr>
          <p:cNvSpPr/>
          <p:nvPr/>
        </p:nvSpPr>
        <p:spPr>
          <a:xfrm rot="2525253">
            <a:off x="4553099" y="1180914"/>
            <a:ext cx="1094428" cy="848860"/>
          </a:xfrm>
          <a:prstGeom prst="parallelogram">
            <a:avLst/>
          </a:prstGeom>
          <a:solidFill>
            <a:schemeClr val="accent1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>
                <a:solidFill>
                  <a:schemeClr val="tx1"/>
                </a:solidFill>
              </a:rPr>
              <a:t>(kendi analizini-  yorumunu)</a:t>
            </a:r>
            <a:r>
              <a:rPr lang="tr-TR" sz="1200" dirty="0">
                <a:solidFill>
                  <a:schemeClr val="tx1"/>
                </a:solidFill>
              </a:rPr>
              <a:t>Oluştur </a:t>
            </a:r>
          </a:p>
        </p:txBody>
      </p:sp>
      <p:sp>
        <p:nvSpPr>
          <p:cNvPr id="54" name="Paralelkenar 53">
            <a:extLst>
              <a:ext uri="{FF2B5EF4-FFF2-40B4-BE49-F238E27FC236}">
                <a16:creationId xmlns:a16="http://schemas.microsoft.com/office/drawing/2014/main" id="{34FAFDC8-55C5-4126-BACC-3A6744186204}"/>
              </a:ext>
            </a:extLst>
          </p:cNvPr>
          <p:cNvSpPr/>
          <p:nvPr/>
        </p:nvSpPr>
        <p:spPr>
          <a:xfrm rot="2525253">
            <a:off x="7406993" y="2543367"/>
            <a:ext cx="1094428" cy="848860"/>
          </a:xfrm>
          <a:prstGeom prst="parallelogram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Kontrol et</a:t>
            </a:r>
          </a:p>
          <a:p>
            <a:pPr algn="ctr"/>
            <a:r>
              <a:rPr lang="tr-TR" sz="800" dirty="0">
                <a:solidFill>
                  <a:schemeClr val="tx1"/>
                </a:solidFill>
              </a:rPr>
              <a:t>(mevcut kaynaklar bağlamında)</a:t>
            </a:r>
          </a:p>
        </p:txBody>
      </p:sp>
      <p:sp>
        <p:nvSpPr>
          <p:cNvPr id="56" name="Paralelkenar 55">
            <a:extLst>
              <a:ext uri="{FF2B5EF4-FFF2-40B4-BE49-F238E27FC236}">
                <a16:creationId xmlns:a16="http://schemas.microsoft.com/office/drawing/2014/main" id="{7F9686B1-E247-4544-9BF5-E0B2A0AC888B}"/>
              </a:ext>
            </a:extLst>
          </p:cNvPr>
          <p:cNvSpPr/>
          <p:nvPr/>
        </p:nvSpPr>
        <p:spPr>
          <a:xfrm rot="2525253">
            <a:off x="6696282" y="1922955"/>
            <a:ext cx="1094428" cy="848860"/>
          </a:xfrm>
          <a:prstGeom prst="parallelogram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Belirle</a:t>
            </a:r>
          </a:p>
          <a:p>
            <a:pPr algn="ctr"/>
            <a:r>
              <a:rPr lang="tr-TR" sz="1100" dirty="0">
                <a:solidFill>
                  <a:schemeClr val="tx1"/>
                </a:solidFill>
              </a:rPr>
              <a:t>(İlişkileri)</a:t>
            </a:r>
          </a:p>
        </p:txBody>
      </p:sp>
      <p:sp>
        <p:nvSpPr>
          <p:cNvPr id="58" name="Paralelkenar 57">
            <a:extLst>
              <a:ext uri="{FF2B5EF4-FFF2-40B4-BE49-F238E27FC236}">
                <a16:creationId xmlns:a16="http://schemas.microsoft.com/office/drawing/2014/main" id="{035D4509-42CA-475B-B0F2-0B4812AF5126}"/>
              </a:ext>
            </a:extLst>
          </p:cNvPr>
          <p:cNvSpPr/>
          <p:nvPr/>
        </p:nvSpPr>
        <p:spPr>
          <a:xfrm rot="2525253">
            <a:off x="6008743" y="1311946"/>
            <a:ext cx="1094428" cy="848860"/>
          </a:xfrm>
          <a:prstGeom prst="parallelogram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Hüküm ver</a:t>
            </a:r>
          </a:p>
          <a:p>
            <a:pPr algn="ctr"/>
            <a:r>
              <a:rPr lang="tr-TR" sz="600" dirty="0">
                <a:solidFill>
                  <a:schemeClr val="tx1"/>
                </a:solidFill>
              </a:rPr>
              <a:t>(kullanılan teknik-yöntem hakkında)</a:t>
            </a:r>
          </a:p>
        </p:txBody>
      </p:sp>
      <p:sp>
        <p:nvSpPr>
          <p:cNvPr id="60" name="Paralelkenar 59">
            <a:extLst>
              <a:ext uri="{FF2B5EF4-FFF2-40B4-BE49-F238E27FC236}">
                <a16:creationId xmlns:a16="http://schemas.microsoft.com/office/drawing/2014/main" id="{C3B872BE-4328-41EF-9476-F7F2FC23D2F3}"/>
              </a:ext>
            </a:extLst>
          </p:cNvPr>
          <p:cNvSpPr/>
          <p:nvPr/>
        </p:nvSpPr>
        <p:spPr>
          <a:xfrm rot="2525253">
            <a:off x="5299867" y="678796"/>
            <a:ext cx="1094428" cy="848860"/>
          </a:xfrm>
          <a:prstGeom prst="parallelogram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 err="1">
                <a:solidFill>
                  <a:schemeClr val="tx1"/>
                </a:solidFill>
              </a:rPr>
              <a:t>Reflek</a:t>
            </a:r>
            <a:r>
              <a:rPr lang="tr-TR" sz="1200" dirty="0">
                <a:solidFill>
                  <a:schemeClr val="tx1"/>
                </a:solidFill>
              </a:rPr>
              <a:t>.</a:t>
            </a:r>
            <a:r>
              <a:rPr lang="tr-TR" sz="900" dirty="0">
                <a:solidFill>
                  <a:schemeClr val="tx1"/>
                </a:solidFill>
              </a:rPr>
              <a:t> </a:t>
            </a:r>
            <a:r>
              <a:rPr lang="tr-TR" sz="1200" dirty="0">
                <a:solidFill>
                  <a:schemeClr val="tx1"/>
                </a:solidFill>
              </a:rPr>
              <a:t>yap</a:t>
            </a:r>
          </a:p>
        </p:txBody>
      </p:sp>
      <p:sp>
        <p:nvSpPr>
          <p:cNvPr id="62" name="Paralelkenar 61">
            <a:extLst>
              <a:ext uri="{FF2B5EF4-FFF2-40B4-BE49-F238E27FC236}">
                <a16:creationId xmlns:a16="http://schemas.microsoft.com/office/drawing/2014/main" id="{96FE549A-6879-4FCF-901B-9C6073B69EC0}"/>
              </a:ext>
            </a:extLst>
          </p:cNvPr>
          <p:cNvSpPr/>
          <p:nvPr/>
        </p:nvSpPr>
        <p:spPr>
          <a:xfrm rot="2525253">
            <a:off x="6083413" y="174012"/>
            <a:ext cx="1067134" cy="848860"/>
          </a:xfrm>
          <a:prstGeom prst="parallelogram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Yarat</a:t>
            </a:r>
          </a:p>
          <a:p>
            <a:pPr algn="ctr"/>
            <a:r>
              <a:rPr lang="tr-TR" sz="800" dirty="0">
                <a:solidFill>
                  <a:schemeClr val="tx1"/>
                </a:solidFill>
              </a:rPr>
              <a:t>(Yenilikçi bir yaklaşım) </a:t>
            </a:r>
          </a:p>
        </p:txBody>
      </p:sp>
      <p:sp>
        <p:nvSpPr>
          <p:cNvPr id="66" name="Paralelkenar 65">
            <a:extLst>
              <a:ext uri="{FF2B5EF4-FFF2-40B4-BE49-F238E27FC236}">
                <a16:creationId xmlns:a16="http://schemas.microsoft.com/office/drawing/2014/main" id="{ED53D362-6478-4100-BA08-EF7980554724}"/>
              </a:ext>
            </a:extLst>
          </p:cNvPr>
          <p:cNvSpPr/>
          <p:nvPr/>
        </p:nvSpPr>
        <p:spPr>
          <a:xfrm rot="2525253">
            <a:off x="7425336" y="1385738"/>
            <a:ext cx="1094428" cy="848860"/>
          </a:xfrm>
          <a:prstGeom prst="parallelogram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050" dirty="0">
                <a:solidFill>
                  <a:schemeClr val="tx1"/>
                </a:solidFill>
              </a:rPr>
              <a:t>(Parçaları)</a:t>
            </a:r>
            <a:r>
              <a:rPr lang="tr-TR" sz="1200" dirty="0">
                <a:solidFill>
                  <a:schemeClr val="tx1"/>
                </a:solidFill>
              </a:rPr>
              <a:t> Birleştir</a:t>
            </a:r>
          </a:p>
        </p:txBody>
      </p:sp>
      <p:sp>
        <p:nvSpPr>
          <p:cNvPr id="68" name="Paralelkenar 67">
            <a:extLst>
              <a:ext uri="{FF2B5EF4-FFF2-40B4-BE49-F238E27FC236}">
                <a16:creationId xmlns:a16="http://schemas.microsoft.com/office/drawing/2014/main" id="{39A8698C-089C-4BB3-AB7F-5E4DA35E0F83}"/>
              </a:ext>
            </a:extLst>
          </p:cNvPr>
          <p:cNvSpPr/>
          <p:nvPr/>
        </p:nvSpPr>
        <p:spPr>
          <a:xfrm rot="2525253">
            <a:off x="8122989" y="2005299"/>
            <a:ext cx="1094428" cy="848860"/>
          </a:xfrm>
          <a:prstGeom prst="parallelogram">
            <a:avLst/>
          </a:prstGeom>
          <a:solidFill>
            <a:srgbClr val="66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200" dirty="0">
                <a:solidFill>
                  <a:schemeClr val="tx1"/>
                </a:solidFill>
              </a:rPr>
              <a:t>Üret</a:t>
            </a:r>
          </a:p>
        </p:txBody>
      </p:sp>
      <p:sp>
        <p:nvSpPr>
          <p:cNvPr id="76" name="Paralelkenar 75">
            <a:extLst>
              <a:ext uri="{FF2B5EF4-FFF2-40B4-BE49-F238E27FC236}">
                <a16:creationId xmlns:a16="http://schemas.microsoft.com/office/drawing/2014/main" id="{C92894CB-FFEB-4FA3-9461-AE26E19CFE1F}"/>
              </a:ext>
            </a:extLst>
          </p:cNvPr>
          <p:cNvSpPr/>
          <p:nvPr/>
        </p:nvSpPr>
        <p:spPr>
          <a:xfrm rot="19101520">
            <a:off x="918985" y="3649786"/>
            <a:ext cx="1571533" cy="722149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Üstbilişsel</a:t>
            </a:r>
            <a:endParaRPr lang="tr-TR" dirty="0"/>
          </a:p>
          <a:p>
            <a:pPr algn="ctr"/>
            <a:r>
              <a:rPr lang="tr-TR" dirty="0"/>
              <a:t>Bilgi</a:t>
            </a:r>
          </a:p>
        </p:txBody>
      </p:sp>
      <p:sp>
        <p:nvSpPr>
          <p:cNvPr id="78" name="Paralelkenar 77">
            <a:extLst>
              <a:ext uri="{FF2B5EF4-FFF2-40B4-BE49-F238E27FC236}">
                <a16:creationId xmlns:a16="http://schemas.microsoft.com/office/drawing/2014/main" id="{A83EC40C-6270-4022-99E1-4A34A0E580D9}"/>
              </a:ext>
            </a:extLst>
          </p:cNvPr>
          <p:cNvSpPr/>
          <p:nvPr/>
        </p:nvSpPr>
        <p:spPr>
          <a:xfrm rot="19101520">
            <a:off x="1536200" y="4321709"/>
            <a:ext cx="1572641" cy="640802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err="1"/>
              <a:t>Prosedürel</a:t>
            </a:r>
            <a:endParaRPr lang="tr-TR" sz="1600" dirty="0"/>
          </a:p>
          <a:p>
            <a:pPr algn="ctr"/>
            <a:r>
              <a:rPr lang="tr-TR" sz="1600" dirty="0"/>
              <a:t>Bilgi</a:t>
            </a:r>
          </a:p>
        </p:txBody>
      </p:sp>
      <p:sp>
        <p:nvSpPr>
          <p:cNvPr id="80" name="Paralelkenar 79">
            <a:extLst>
              <a:ext uri="{FF2B5EF4-FFF2-40B4-BE49-F238E27FC236}">
                <a16:creationId xmlns:a16="http://schemas.microsoft.com/office/drawing/2014/main" id="{99F57A99-DE54-4C35-986B-996051F6FB3A}"/>
              </a:ext>
            </a:extLst>
          </p:cNvPr>
          <p:cNvSpPr/>
          <p:nvPr/>
        </p:nvSpPr>
        <p:spPr>
          <a:xfrm rot="19101520">
            <a:off x="2187127" y="4983921"/>
            <a:ext cx="1579864" cy="64273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Kavramsal </a:t>
            </a:r>
          </a:p>
          <a:p>
            <a:pPr algn="ctr"/>
            <a:r>
              <a:rPr lang="tr-TR" sz="1600" dirty="0"/>
              <a:t>Bilgi</a:t>
            </a:r>
          </a:p>
        </p:txBody>
      </p:sp>
      <p:sp>
        <p:nvSpPr>
          <p:cNvPr id="82" name="Paralelkenar 81">
            <a:extLst>
              <a:ext uri="{FF2B5EF4-FFF2-40B4-BE49-F238E27FC236}">
                <a16:creationId xmlns:a16="http://schemas.microsoft.com/office/drawing/2014/main" id="{95693E46-9E20-4B64-959E-55AD23D3395F}"/>
              </a:ext>
            </a:extLst>
          </p:cNvPr>
          <p:cNvSpPr/>
          <p:nvPr/>
        </p:nvSpPr>
        <p:spPr>
          <a:xfrm rot="19101520">
            <a:off x="2834468" y="5577677"/>
            <a:ext cx="1630881" cy="719424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/>
              <a:t>Temel Bilgi</a:t>
            </a:r>
          </a:p>
        </p:txBody>
      </p:sp>
      <p:sp>
        <p:nvSpPr>
          <p:cNvPr id="84" name="Paralelkenar 83">
            <a:extLst>
              <a:ext uri="{FF2B5EF4-FFF2-40B4-BE49-F238E27FC236}">
                <a16:creationId xmlns:a16="http://schemas.microsoft.com/office/drawing/2014/main" id="{BD3D1A48-B25A-41DE-A9B5-6EB76BE5705F}"/>
              </a:ext>
            </a:extLst>
          </p:cNvPr>
          <p:cNvSpPr/>
          <p:nvPr/>
        </p:nvSpPr>
        <p:spPr>
          <a:xfrm rot="13720959">
            <a:off x="-7713" y="5407627"/>
            <a:ext cx="3104266" cy="342869"/>
          </a:xfrm>
          <a:prstGeom prst="parallelogram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BİLGİ DÜZEYLERİ</a:t>
            </a:r>
          </a:p>
        </p:txBody>
      </p:sp>
      <p:sp>
        <p:nvSpPr>
          <p:cNvPr id="64" name="Paralelkenar 63">
            <a:extLst>
              <a:ext uri="{FF2B5EF4-FFF2-40B4-BE49-F238E27FC236}">
                <a16:creationId xmlns:a16="http://schemas.microsoft.com/office/drawing/2014/main" id="{CC92CCC6-4921-43E6-8E6A-F01ABD6ABF79}"/>
              </a:ext>
            </a:extLst>
          </p:cNvPr>
          <p:cNvSpPr/>
          <p:nvPr/>
        </p:nvSpPr>
        <p:spPr>
          <a:xfrm rot="2525253">
            <a:off x="6744869" y="766560"/>
            <a:ext cx="1094428" cy="848860"/>
          </a:xfrm>
          <a:prstGeom prst="parallelogram">
            <a:avLst/>
          </a:prstGeom>
          <a:solidFill>
            <a:srgbClr val="66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00" dirty="0">
                <a:solidFill>
                  <a:schemeClr val="tx1"/>
                </a:solidFill>
              </a:rPr>
              <a:t> (Proje için  etkili bir iş akışı) </a:t>
            </a:r>
          </a:p>
          <a:p>
            <a:pPr algn="ctr"/>
            <a:r>
              <a:rPr lang="tr-TR" sz="1200" dirty="0">
                <a:solidFill>
                  <a:schemeClr val="tx1"/>
                </a:solidFill>
              </a:rPr>
              <a:t>Dizayn et</a:t>
            </a:r>
          </a:p>
        </p:txBody>
      </p:sp>
      <p:sp>
        <p:nvSpPr>
          <p:cNvPr id="85" name="Paralelkenar 84">
            <a:extLst>
              <a:ext uri="{FF2B5EF4-FFF2-40B4-BE49-F238E27FC236}">
                <a16:creationId xmlns:a16="http://schemas.microsoft.com/office/drawing/2014/main" id="{9700FDF5-94C2-4C00-A7C3-524F40F350BA}"/>
              </a:ext>
            </a:extLst>
          </p:cNvPr>
          <p:cNvSpPr/>
          <p:nvPr/>
        </p:nvSpPr>
        <p:spPr>
          <a:xfrm rot="2556312">
            <a:off x="5120802" y="4078566"/>
            <a:ext cx="1062259" cy="902242"/>
          </a:xfrm>
          <a:prstGeom prst="parallelogram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7" name="Paralelkenar 86">
            <a:extLst>
              <a:ext uri="{FF2B5EF4-FFF2-40B4-BE49-F238E27FC236}">
                <a16:creationId xmlns:a16="http://schemas.microsoft.com/office/drawing/2014/main" id="{84A693BB-7955-4187-BF42-1EF1024A9F5E}"/>
              </a:ext>
            </a:extLst>
          </p:cNvPr>
          <p:cNvSpPr/>
          <p:nvPr/>
        </p:nvSpPr>
        <p:spPr>
          <a:xfrm rot="2556312">
            <a:off x="7443695" y="1355259"/>
            <a:ext cx="1062259" cy="902242"/>
          </a:xfrm>
          <a:prstGeom prst="parallelogram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9" name="Paralelkenar 88">
            <a:extLst>
              <a:ext uri="{FF2B5EF4-FFF2-40B4-BE49-F238E27FC236}">
                <a16:creationId xmlns:a16="http://schemas.microsoft.com/office/drawing/2014/main" id="{8D2979D3-264E-4EC8-BF79-DD35E2B473FC}"/>
              </a:ext>
            </a:extLst>
          </p:cNvPr>
          <p:cNvSpPr/>
          <p:nvPr/>
        </p:nvSpPr>
        <p:spPr>
          <a:xfrm rot="2556312">
            <a:off x="6732213" y="1887791"/>
            <a:ext cx="1062259" cy="902242"/>
          </a:xfrm>
          <a:prstGeom prst="parallelogram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1" name="Paralelkenar 90">
            <a:extLst>
              <a:ext uri="{FF2B5EF4-FFF2-40B4-BE49-F238E27FC236}">
                <a16:creationId xmlns:a16="http://schemas.microsoft.com/office/drawing/2014/main" id="{1F856708-DADE-47FE-8300-1BDDDCA76B35}"/>
              </a:ext>
            </a:extLst>
          </p:cNvPr>
          <p:cNvSpPr/>
          <p:nvPr/>
        </p:nvSpPr>
        <p:spPr>
          <a:xfrm rot="2556312">
            <a:off x="5930379" y="2430502"/>
            <a:ext cx="1062259" cy="902242"/>
          </a:xfrm>
          <a:prstGeom prst="parallelogram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3" name="Paralelkenar 92">
            <a:extLst>
              <a:ext uri="{FF2B5EF4-FFF2-40B4-BE49-F238E27FC236}">
                <a16:creationId xmlns:a16="http://schemas.microsoft.com/office/drawing/2014/main" id="{2D3484B9-ADAE-4B46-B209-F97DA903A121}"/>
              </a:ext>
            </a:extLst>
          </p:cNvPr>
          <p:cNvSpPr/>
          <p:nvPr/>
        </p:nvSpPr>
        <p:spPr>
          <a:xfrm rot="2556312">
            <a:off x="5149919" y="2952959"/>
            <a:ext cx="1062259" cy="902242"/>
          </a:xfrm>
          <a:prstGeom prst="parallelogram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5" name="Paralelkenar 94">
            <a:extLst>
              <a:ext uri="{FF2B5EF4-FFF2-40B4-BE49-F238E27FC236}">
                <a16:creationId xmlns:a16="http://schemas.microsoft.com/office/drawing/2014/main" id="{284D5D4C-A50C-4FC5-881C-8F3BE2C3D822}"/>
              </a:ext>
            </a:extLst>
          </p:cNvPr>
          <p:cNvSpPr/>
          <p:nvPr/>
        </p:nvSpPr>
        <p:spPr>
          <a:xfrm rot="2556312">
            <a:off x="6624963" y="3059440"/>
            <a:ext cx="1062259" cy="902242"/>
          </a:xfrm>
          <a:prstGeom prst="parallelogram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7" name="Paralelkenar 96">
            <a:extLst>
              <a:ext uri="{FF2B5EF4-FFF2-40B4-BE49-F238E27FC236}">
                <a16:creationId xmlns:a16="http://schemas.microsoft.com/office/drawing/2014/main" id="{623E2370-9C3F-4A69-A4F0-FADE44352BB0}"/>
              </a:ext>
            </a:extLst>
          </p:cNvPr>
          <p:cNvSpPr/>
          <p:nvPr/>
        </p:nvSpPr>
        <p:spPr>
          <a:xfrm rot="2556312">
            <a:off x="5855074" y="3563968"/>
            <a:ext cx="1062259" cy="902242"/>
          </a:xfrm>
          <a:prstGeom prst="parallelogram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3" name="Paralelkenar 102">
            <a:extLst>
              <a:ext uri="{FF2B5EF4-FFF2-40B4-BE49-F238E27FC236}">
                <a16:creationId xmlns:a16="http://schemas.microsoft.com/office/drawing/2014/main" id="{F115E2DB-C964-45F4-8F81-E5D790F21FF3}"/>
              </a:ext>
            </a:extLst>
          </p:cNvPr>
          <p:cNvSpPr/>
          <p:nvPr/>
        </p:nvSpPr>
        <p:spPr>
          <a:xfrm rot="2556312">
            <a:off x="4387347" y="3431052"/>
            <a:ext cx="1062259" cy="902242"/>
          </a:xfrm>
          <a:prstGeom prst="parallelogram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0" name="Paralelkenar 109">
            <a:extLst>
              <a:ext uri="{FF2B5EF4-FFF2-40B4-BE49-F238E27FC236}">
                <a16:creationId xmlns:a16="http://schemas.microsoft.com/office/drawing/2014/main" id="{6D218F1D-DF0F-4772-B0CF-A7BD8497C72B}"/>
              </a:ext>
            </a:extLst>
          </p:cNvPr>
          <p:cNvSpPr/>
          <p:nvPr/>
        </p:nvSpPr>
        <p:spPr>
          <a:xfrm rot="2556312">
            <a:off x="7408629" y="2495989"/>
            <a:ext cx="1062259" cy="902242"/>
          </a:xfrm>
          <a:prstGeom prst="parallelogram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2" name="Paralelkenar 111">
            <a:extLst>
              <a:ext uri="{FF2B5EF4-FFF2-40B4-BE49-F238E27FC236}">
                <a16:creationId xmlns:a16="http://schemas.microsoft.com/office/drawing/2014/main" id="{C082A979-519E-4C94-A4EB-CFFAD2FE52E1}"/>
              </a:ext>
            </a:extLst>
          </p:cNvPr>
          <p:cNvSpPr/>
          <p:nvPr/>
        </p:nvSpPr>
        <p:spPr>
          <a:xfrm rot="2556312">
            <a:off x="8139073" y="1984087"/>
            <a:ext cx="1062259" cy="902242"/>
          </a:xfrm>
          <a:prstGeom prst="parallelogram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3" name="Paralelkenar 112">
            <a:extLst>
              <a:ext uri="{FF2B5EF4-FFF2-40B4-BE49-F238E27FC236}">
                <a16:creationId xmlns:a16="http://schemas.microsoft.com/office/drawing/2014/main" id="{E8441B8F-074A-4B6D-AA3F-44DC551A4479}"/>
              </a:ext>
            </a:extLst>
          </p:cNvPr>
          <p:cNvSpPr/>
          <p:nvPr/>
        </p:nvSpPr>
        <p:spPr>
          <a:xfrm rot="2556312">
            <a:off x="5292642" y="650178"/>
            <a:ext cx="1062259" cy="902242"/>
          </a:xfrm>
          <a:prstGeom prst="parallelogram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4" name="Paralelkenar 113">
            <a:extLst>
              <a:ext uri="{FF2B5EF4-FFF2-40B4-BE49-F238E27FC236}">
                <a16:creationId xmlns:a16="http://schemas.microsoft.com/office/drawing/2014/main" id="{45E35DAD-90DD-4B4E-A8B2-BE09EEF04BA6}"/>
              </a:ext>
            </a:extLst>
          </p:cNvPr>
          <p:cNvSpPr/>
          <p:nvPr/>
        </p:nvSpPr>
        <p:spPr>
          <a:xfrm rot="2556312">
            <a:off x="4560329" y="1165946"/>
            <a:ext cx="1062259" cy="902242"/>
          </a:xfrm>
          <a:prstGeom prst="parallelogram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6" name="Paralelkenar 115">
            <a:extLst>
              <a:ext uri="{FF2B5EF4-FFF2-40B4-BE49-F238E27FC236}">
                <a16:creationId xmlns:a16="http://schemas.microsoft.com/office/drawing/2014/main" id="{293C2AD3-B61B-49BF-AB55-4AEF9E08FFF9}"/>
              </a:ext>
            </a:extLst>
          </p:cNvPr>
          <p:cNvSpPr/>
          <p:nvPr/>
        </p:nvSpPr>
        <p:spPr>
          <a:xfrm rot="2556312">
            <a:off x="3017545" y="2191833"/>
            <a:ext cx="1062259" cy="902242"/>
          </a:xfrm>
          <a:prstGeom prst="parallelogram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9" name="Metin kutusu 118">
            <a:extLst>
              <a:ext uri="{FF2B5EF4-FFF2-40B4-BE49-F238E27FC236}">
                <a16:creationId xmlns:a16="http://schemas.microsoft.com/office/drawing/2014/main" id="{7EAE9248-9041-4085-8746-162AFBED260F}"/>
              </a:ext>
            </a:extLst>
          </p:cNvPr>
          <p:cNvSpPr txBox="1"/>
          <p:nvPr/>
        </p:nvSpPr>
        <p:spPr>
          <a:xfrm>
            <a:off x="8163948" y="5785778"/>
            <a:ext cx="4028052" cy="1154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800" dirty="0" err="1"/>
              <a:t>Anderson</a:t>
            </a:r>
            <a:r>
              <a:rPr lang="tr-TR" sz="800" dirty="0"/>
              <a:t>, L.W. (Ed.), (2001). A </a:t>
            </a:r>
            <a:r>
              <a:rPr lang="tr-TR" sz="800" dirty="0" err="1"/>
              <a:t>taxonomy</a:t>
            </a:r>
            <a:r>
              <a:rPr lang="tr-TR" sz="800" dirty="0"/>
              <a:t> </a:t>
            </a:r>
            <a:r>
              <a:rPr lang="tr-TR" sz="800" dirty="0" err="1"/>
              <a:t>for</a:t>
            </a:r>
            <a:r>
              <a:rPr lang="tr-TR" sz="800" dirty="0"/>
              <a:t> </a:t>
            </a:r>
            <a:r>
              <a:rPr lang="tr-TR" sz="800" dirty="0" err="1"/>
              <a:t>learning</a:t>
            </a:r>
            <a:r>
              <a:rPr lang="tr-TR" sz="800" dirty="0"/>
              <a:t>, </a:t>
            </a:r>
            <a:r>
              <a:rPr lang="tr-TR" sz="800" dirty="0" err="1"/>
              <a:t>teaching</a:t>
            </a:r>
            <a:r>
              <a:rPr lang="tr-TR" sz="800" dirty="0"/>
              <a:t>, </a:t>
            </a:r>
            <a:r>
              <a:rPr lang="tr-TR" sz="800" dirty="0" err="1"/>
              <a:t>and</a:t>
            </a:r>
            <a:r>
              <a:rPr lang="tr-TR" sz="800" dirty="0"/>
              <a:t> </a:t>
            </a:r>
            <a:r>
              <a:rPr lang="tr-TR" sz="800" dirty="0" err="1"/>
              <a:t>assessing</a:t>
            </a:r>
            <a:r>
              <a:rPr lang="tr-TR" sz="800" dirty="0"/>
              <a:t>: A </a:t>
            </a:r>
            <a:r>
              <a:rPr lang="tr-TR" sz="800" dirty="0" err="1"/>
              <a:t>revision</a:t>
            </a:r>
            <a:r>
              <a:rPr lang="tr-TR" sz="800" dirty="0"/>
              <a:t> of </a:t>
            </a:r>
            <a:r>
              <a:rPr lang="tr-TR" sz="800" dirty="0" err="1"/>
              <a:t>Bloom's</a:t>
            </a:r>
            <a:r>
              <a:rPr lang="tr-TR" sz="800" dirty="0"/>
              <a:t> </a:t>
            </a:r>
            <a:r>
              <a:rPr lang="tr-TR" sz="800" dirty="0" err="1"/>
              <a:t>Taxonomy</a:t>
            </a:r>
            <a:r>
              <a:rPr lang="tr-TR" sz="800" dirty="0"/>
              <a:t> of </a:t>
            </a:r>
            <a:r>
              <a:rPr lang="tr-TR" sz="800" dirty="0" err="1"/>
              <a:t>Educational</a:t>
            </a:r>
            <a:r>
              <a:rPr lang="tr-TR" sz="800" dirty="0"/>
              <a:t> </a:t>
            </a:r>
            <a:r>
              <a:rPr lang="tr-TR" sz="800" dirty="0" err="1"/>
              <a:t>Objectives</a:t>
            </a:r>
            <a:r>
              <a:rPr lang="tr-TR" sz="800" dirty="0"/>
              <a:t> (Complete </a:t>
            </a:r>
            <a:r>
              <a:rPr lang="tr-TR" sz="800" dirty="0" err="1"/>
              <a:t>edition</a:t>
            </a:r>
            <a:r>
              <a:rPr lang="tr-TR" sz="800" dirty="0"/>
              <a:t>). New York: </a:t>
            </a:r>
            <a:r>
              <a:rPr lang="tr-TR" sz="800" dirty="0" err="1"/>
              <a:t>Longman</a:t>
            </a:r>
            <a:endParaRPr lang="tr-TR" sz="800" dirty="0"/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Center </a:t>
            </a:r>
            <a:r>
              <a:rPr kumimoji="0" lang="tr-TR" altLang="tr-TR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Excellence</a:t>
            </a: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Learning </a:t>
            </a:r>
            <a:r>
              <a:rPr kumimoji="0" lang="tr-TR" altLang="tr-TR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(CELT). (2011). A model of </a:t>
            </a:r>
            <a:r>
              <a:rPr kumimoji="0" lang="tr-TR" altLang="tr-TR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Iowa </a:t>
            </a:r>
            <a:r>
              <a:rPr kumimoji="0" lang="tr-TR" altLang="tr-TR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University</a:t>
            </a: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tr-TR" altLang="tr-TR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Retrieved</a:t>
            </a: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March</a:t>
            </a: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2011, </a:t>
            </a:r>
            <a:r>
              <a:rPr kumimoji="0" lang="tr-TR" altLang="tr-TR" sz="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tr-TR" altLang="tr-TR" sz="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http://www.celt.iastate.edu/teaching/RevisedBlooms1.html</a:t>
            </a:r>
            <a:endParaRPr kumimoji="0" lang="tr-TR" altLang="tr-TR" sz="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900" dirty="0"/>
          </a:p>
        </p:txBody>
      </p:sp>
      <p:graphicFrame>
        <p:nvGraphicFramePr>
          <p:cNvPr id="121" name="Tablo 28">
            <a:extLst>
              <a:ext uri="{FF2B5EF4-FFF2-40B4-BE49-F238E27FC236}">
                <a16:creationId xmlns:a16="http://schemas.microsoft.com/office/drawing/2014/main" id="{A5288148-C751-4408-9199-D0E1A7492E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518331"/>
              </p:ext>
            </p:extLst>
          </p:nvPr>
        </p:nvGraphicFramePr>
        <p:xfrm>
          <a:off x="174952" y="38139"/>
          <a:ext cx="523787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7875">
                  <a:extLst>
                    <a:ext uri="{9D8B030D-6E8A-4147-A177-3AD203B41FA5}">
                      <a16:colId xmlns:a16="http://schemas.microsoft.com/office/drawing/2014/main" val="3075327972"/>
                    </a:ext>
                  </a:extLst>
                </a:gridCol>
              </a:tblGrid>
              <a:tr h="614934">
                <a:tc>
                  <a:txBody>
                    <a:bodyPr/>
                    <a:lstStyle/>
                    <a:p>
                      <a:r>
                        <a:rPr lang="tr-TR" sz="4400" dirty="0" err="1">
                          <a:solidFill>
                            <a:schemeClr val="tx1"/>
                          </a:solidFill>
                        </a:rPr>
                        <a:t>YSS’nin</a:t>
                      </a:r>
                      <a:r>
                        <a:rPr lang="tr-TR" sz="4400" dirty="0">
                          <a:solidFill>
                            <a:schemeClr val="tx1"/>
                          </a:solidFill>
                        </a:rPr>
                        <a:t> hedef alanları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432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46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52" grpId="0" animBg="1"/>
      <p:bldP spid="60" grpId="0" animBg="1"/>
      <p:bldP spid="62" grpId="0" animBg="1"/>
      <p:bldP spid="85" grpId="0" animBg="1"/>
      <p:bldP spid="87" grpId="0" animBg="1"/>
      <p:bldP spid="89" grpId="0" animBg="1"/>
      <p:bldP spid="91" grpId="0" animBg="1"/>
      <p:bldP spid="93" grpId="0" animBg="1"/>
      <p:bldP spid="95" grpId="0" animBg="1"/>
      <p:bldP spid="97" grpId="0" animBg="1"/>
      <p:bldP spid="103" grpId="0" animBg="1"/>
      <p:bldP spid="110" grpId="0" animBg="1"/>
      <p:bldP spid="112" grpId="0" animBg="1"/>
      <p:bldP spid="113" grpId="0" animBg="1"/>
      <p:bldP spid="114" grpId="0" animBg="1"/>
      <p:bldP spid="1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19D49E-D999-458F-BBB6-D3100CD4D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Geleneksel vs. Yapılandırılmış Sözlü Sınav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100B123-4C5F-4437-A124-D3F74E777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8225" y="1135268"/>
            <a:ext cx="5157787" cy="823912"/>
          </a:xfrm>
        </p:spPr>
        <p:txBody>
          <a:bodyPr/>
          <a:lstStyle/>
          <a:p>
            <a:r>
              <a:rPr lang="tr-TR" dirty="0"/>
              <a:t>Geleneksel SS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6BD93C8-3EDF-48FB-AA37-59B9F17B5E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8225" y="2271826"/>
            <a:ext cx="6197831" cy="4265202"/>
          </a:xfrm>
        </p:spPr>
        <p:txBody>
          <a:bodyPr>
            <a:noAutofit/>
          </a:bodyPr>
          <a:lstStyle/>
          <a:p>
            <a:r>
              <a:rPr lang="tr-TR" sz="2000" dirty="0"/>
              <a:t>Ciddi bir zihinsel ve yönetimsel hazırlık gerektirmez,</a:t>
            </a:r>
          </a:p>
          <a:p>
            <a:r>
              <a:rPr lang="tr-TR" sz="2000" dirty="0"/>
              <a:t>Planlaması ve yürütmesi daha kolaydır,</a:t>
            </a:r>
          </a:p>
          <a:p>
            <a:r>
              <a:rPr lang="tr-TR" sz="2000" dirty="0"/>
              <a:t>Öğretim üyesine göre; soru içerikleri, soru sayısı, soru yapısı, beklenen cevap, cevap kriterlerinde farklılıklar,</a:t>
            </a:r>
          </a:p>
          <a:p>
            <a:r>
              <a:rPr lang="tr-TR" sz="2000" dirty="0"/>
              <a:t>Sözlü sınavın amacına uygun olmayan sorular, (Hatırlama düzeyinde sorular oldukça fazla)</a:t>
            </a:r>
          </a:p>
          <a:p>
            <a:r>
              <a:rPr lang="tr-TR" sz="2000" dirty="0"/>
              <a:t>Genellikle öncesinde belirlenen değ. kriteri yok,</a:t>
            </a:r>
          </a:p>
          <a:p>
            <a:r>
              <a:rPr lang="tr-TR" sz="2000" dirty="0"/>
              <a:t>Öğretim üyelerinin bir araya gelmesi pek olası değil,</a:t>
            </a:r>
          </a:p>
          <a:p>
            <a:r>
              <a:rPr lang="tr-TR" sz="2000" dirty="0"/>
              <a:t>Süre öğrenciden öğrenciye farklılık gösterebilir,</a:t>
            </a:r>
          </a:p>
          <a:p>
            <a:r>
              <a:rPr lang="tr-TR" sz="2000" dirty="0"/>
              <a:t>Belirsizlikler bütünü öğrencide </a:t>
            </a:r>
            <a:r>
              <a:rPr lang="tr-TR" sz="2000" dirty="0" err="1"/>
              <a:t>anksiyeteyi</a:t>
            </a:r>
            <a:r>
              <a:rPr lang="tr-TR" sz="2000" dirty="0"/>
              <a:t> artırır, </a:t>
            </a: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68867453-98C9-4568-8D48-19FD51C30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6056" y="1135268"/>
            <a:ext cx="5183188" cy="823912"/>
          </a:xfrm>
        </p:spPr>
        <p:txBody>
          <a:bodyPr/>
          <a:lstStyle/>
          <a:p>
            <a:r>
              <a:rPr lang="tr-TR" dirty="0"/>
              <a:t>YSS</a:t>
            </a:r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18524640-8AD6-44D1-B4BD-CD16A96A5C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06056" y="2271827"/>
            <a:ext cx="5473610" cy="4265201"/>
          </a:xfrm>
        </p:spPr>
        <p:txBody>
          <a:bodyPr>
            <a:normAutofit fontScale="70000" lnSpcReduction="20000"/>
          </a:bodyPr>
          <a:lstStyle/>
          <a:p>
            <a:r>
              <a:rPr lang="tr-TR" dirty="0"/>
              <a:t>Öğrenciler nelerden, ne şekilde (ne için) sorumlu olduklarını öncesinde bilir,</a:t>
            </a:r>
          </a:p>
          <a:p>
            <a:r>
              <a:rPr lang="tr-TR" dirty="0"/>
              <a:t>Sorular ve değerlendirme kriterleri öncesinde belirlenir (yoğun bir zihinsel süreç),</a:t>
            </a:r>
          </a:p>
          <a:p>
            <a:r>
              <a:rPr lang="tr-TR" dirty="0"/>
              <a:t>Öğretim üyesine göre değerlendirmelerdeki farklılıklar minimal (kabul edilebilir) düzeydedir,</a:t>
            </a:r>
          </a:p>
          <a:p>
            <a:r>
              <a:rPr lang="tr-TR" dirty="0"/>
              <a:t>Soru formatları öncesinde belirlenir, dolayısıyla öğrenciden öğrenciye </a:t>
            </a:r>
            <a:r>
              <a:rPr lang="tr-TR" dirty="0" err="1"/>
              <a:t>faklılıklar</a:t>
            </a:r>
            <a:r>
              <a:rPr lang="tr-TR" dirty="0"/>
              <a:t> en aza indirgenir,</a:t>
            </a:r>
          </a:p>
          <a:p>
            <a:r>
              <a:rPr lang="tr-TR" dirty="0"/>
              <a:t>Şans eseri kalma/geçme ihtimali çok düşük,</a:t>
            </a:r>
          </a:p>
          <a:p>
            <a:r>
              <a:rPr lang="tr-TR" dirty="0"/>
              <a:t>Sözlü sınavın amacına uygun formatta soruları içerir,</a:t>
            </a:r>
          </a:p>
          <a:p>
            <a:r>
              <a:rPr lang="tr-TR" dirty="0"/>
              <a:t>Öğrencilere göre sınavdaki süre ve soru sayısındaki farklılıklar (ciddi anlamda) yoktur.</a:t>
            </a:r>
          </a:p>
          <a:p>
            <a:r>
              <a:rPr lang="tr-TR" dirty="0"/>
              <a:t>Öğrenci kendini daha güvende hisseder,</a:t>
            </a:r>
          </a:p>
        </p:txBody>
      </p:sp>
    </p:spTree>
    <p:extLst>
      <p:ext uri="{BB962C8B-B14F-4D97-AF65-F5344CB8AC3E}">
        <p14:creationId xmlns:p14="http://schemas.microsoft.com/office/powerpoint/2010/main" val="341276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6">
            <a:extLst>
              <a:ext uri="{FF2B5EF4-FFF2-40B4-BE49-F238E27FC236}">
                <a16:creationId xmlns:a16="http://schemas.microsoft.com/office/drawing/2014/main" id="{2118DD2A-61C1-48EA-9931-F80C67FC8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YSS temel uygulama prensipleri</a:t>
            </a:r>
          </a:p>
        </p:txBody>
      </p:sp>
      <p:sp>
        <p:nvSpPr>
          <p:cNvPr id="8" name="İçerik Yer Tutucusu 7">
            <a:extLst>
              <a:ext uri="{FF2B5EF4-FFF2-40B4-BE49-F238E27FC236}">
                <a16:creationId xmlns:a16="http://schemas.microsoft.com/office/drawing/2014/main" id="{10A82842-C07E-41AF-8070-7E0BF4EEE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429036" cy="4351338"/>
          </a:xfrm>
        </p:spPr>
        <p:txBody>
          <a:bodyPr>
            <a:normAutofit/>
          </a:bodyPr>
          <a:lstStyle/>
          <a:p>
            <a:r>
              <a:rPr lang="tr-TR" sz="2400" dirty="0"/>
              <a:t>Göz teması,</a:t>
            </a:r>
          </a:p>
          <a:p>
            <a:r>
              <a:rPr lang="tr-TR" sz="2400" dirty="0"/>
              <a:t>Rahatlatıcı cümleler, </a:t>
            </a:r>
          </a:p>
          <a:p>
            <a:r>
              <a:rPr lang="tr-TR" sz="2400" dirty="0"/>
              <a:t>Uygun ses tonu (</a:t>
            </a:r>
            <a:r>
              <a:rPr lang="tr-TR" sz="2400" dirty="0" err="1"/>
              <a:t>anksiyeteyi</a:t>
            </a:r>
            <a:r>
              <a:rPr lang="tr-TR" sz="2400" dirty="0"/>
              <a:t> azaltacak),</a:t>
            </a:r>
          </a:p>
          <a:p>
            <a:r>
              <a:rPr lang="tr-TR" sz="2400" dirty="0"/>
              <a:t>Anlaşılmayan noktaları açmak önemli,</a:t>
            </a:r>
          </a:p>
          <a:p>
            <a:r>
              <a:rPr lang="tr-TR" sz="2400" dirty="0"/>
              <a:t>Doğru cevap veya yanlış cevaba yönelik yorum yok,</a:t>
            </a:r>
          </a:p>
          <a:p>
            <a:r>
              <a:rPr lang="tr-TR" sz="2400" dirty="0"/>
              <a:t>His önemli; öğrenci tıkandıysa soru farklı şekilde sorulabilir,</a:t>
            </a:r>
          </a:p>
          <a:p>
            <a:r>
              <a:rPr lang="tr-TR" sz="2400" dirty="0"/>
              <a:t>Süreye vurgu yapmak önemli,</a:t>
            </a:r>
          </a:p>
          <a:p>
            <a:endParaRPr lang="tr-TR" sz="2400" dirty="0"/>
          </a:p>
          <a:p>
            <a:endParaRPr lang="tr-TR" dirty="0"/>
          </a:p>
        </p:txBody>
      </p:sp>
      <p:sp>
        <p:nvSpPr>
          <p:cNvPr id="11" name="İçerik Yer Tutucusu 10">
            <a:extLst>
              <a:ext uri="{FF2B5EF4-FFF2-40B4-BE49-F238E27FC236}">
                <a16:creationId xmlns:a16="http://schemas.microsoft.com/office/drawing/2014/main" id="{8BB9A67E-1964-43AF-896C-4FC91F9FB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43082" cy="4351338"/>
          </a:xfrm>
        </p:spPr>
        <p:txBody>
          <a:bodyPr>
            <a:normAutofit/>
          </a:bodyPr>
          <a:lstStyle/>
          <a:p>
            <a:r>
              <a:rPr lang="tr-TR" sz="2400" dirty="0" err="1"/>
              <a:t>Herşeyi</a:t>
            </a:r>
            <a:r>
              <a:rPr lang="tr-TR" sz="2400" dirty="0"/>
              <a:t> </a:t>
            </a:r>
            <a:r>
              <a:rPr lang="tr-TR" sz="2400" dirty="0" err="1"/>
              <a:t>YSS’de</a:t>
            </a:r>
            <a:r>
              <a:rPr lang="tr-TR" sz="2400" dirty="0"/>
              <a:t> ele almak mümkün değil,</a:t>
            </a:r>
          </a:p>
          <a:p>
            <a:r>
              <a:rPr lang="tr-TR" sz="2400" dirty="0"/>
              <a:t>Amaca uygun sorular; </a:t>
            </a:r>
            <a:r>
              <a:rPr lang="tr-TR" sz="2400" b="1" i="1" dirty="0"/>
              <a:t>klinik karar verme süreçleri, bilgiyi analiz etme / değerlendirme/ dizayn etme ve yorumlama </a:t>
            </a:r>
            <a:r>
              <a:rPr lang="tr-TR" sz="2400" dirty="0"/>
              <a:t>önemli,</a:t>
            </a:r>
          </a:p>
          <a:p>
            <a:r>
              <a:rPr lang="tr-TR" sz="2400" dirty="0"/>
              <a:t>Amaca uygun eğitim alınmış olunmalı,</a:t>
            </a:r>
          </a:p>
          <a:p>
            <a:r>
              <a:rPr lang="tr-TR" sz="2400" dirty="0"/>
              <a:t>Öğrenciler hangi başlıklardan sorumlu olduğunu bilmeli,</a:t>
            </a:r>
          </a:p>
          <a:p>
            <a:r>
              <a:rPr lang="tr-TR" sz="2400" dirty="0"/>
              <a:t>Değerlendirme kriterleri öncesinde, birlikte belirlenmeli (fikir birliği!!!)</a:t>
            </a:r>
          </a:p>
          <a:p>
            <a:endParaRPr lang="tr-TR" dirty="0"/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D5FAD7F0-3B4B-4FC5-9E45-FE99CAD1CD21}"/>
              </a:ext>
            </a:extLst>
          </p:cNvPr>
          <p:cNvSpPr txBox="1"/>
          <p:nvPr/>
        </p:nvSpPr>
        <p:spPr>
          <a:xfrm>
            <a:off x="838200" y="5842337"/>
            <a:ext cx="1109009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1000" b="0" i="0" dirty="0" err="1">
                <a:solidFill>
                  <a:srgbClr val="333333"/>
                </a:solidFill>
                <a:effectLst/>
                <a:latin typeface="-apple-system"/>
              </a:rPr>
              <a:t>Yudkowsky</a:t>
            </a:r>
            <a:r>
              <a:rPr lang="tr-TR" sz="1000" b="0" i="0" dirty="0">
                <a:solidFill>
                  <a:srgbClr val="333333"/>
                </a:solidFill>
                <a:effectLst/>
                <a:latin typeface="-apple-system"/>
              </a:rPr>
              <a:t> R, Park Y.S. </a:t>
            </a:r>
            <a:r>
              <a:rPr lang="tr-TR" sz="1000" b="0" i="0" dirty="0" err="1">
                <a:solidFill>
                  <a:srgbClr val="333333"/>
                </a:solidFill>
                <a:effectLst/>
                <a:latin typeface="-apple-system"/>
              </a:rPr>
              <a:t>Assessment</a:t>
            </a:r>
            <a:r>
              <a:rPr lang="tr-TR" sz="1000" b="0" i="0" dirty="0">
                <a:solidFill>
                  <a:srgbClr val="333333"/>
                </a:solidFill>
                <a:effectLst/>
                <a:latin typeface="-apple-system"/>
              </a:rPr>
              <a:t> in </a:t>
            </a:r>
            <a:r>
              <a:rPr lang="tr-TR" sz="1000" b="0" i="0" dirty="0" err="1">
                <a:solidFill>
                  <a:srgbClr val="333333"/>
                </a:solidFill>
                <a:effectLst/>
                <a:latin typeface="-apple-system"/>
              </a:rPr>
              <a:t>Health</a:t>
            </a:r>
            <a:r>
              <a:rPr lang="tr-TR" sz="1000" b="0" i="0" dirty="0">
                <a:solidFill>
                  <a:srgbClr val="333333"/>
                </a:solidFill>
                <a:effectLst/>
                <a:latin typeface="-apple-system"/>
              </a:rPr>
              <a:t> </a:t>
            </a:r>
            <a:r>
              <a:rPr lang="tr-TR" sz="1000" b="0" i="0" dirty="0" err="1">
                <a:solidFill>
                  <a:srgbClr val="333333"/>
                </a:solidFill>
                <a:effectLst/>
                <a:latin typeface="-apple-system"/>
              </a:rPr>
              <a:t>Professions</a:t>
            </a:r>
            <a:r>
              <a:rPr lang="tr-TR" sz="1000" b="0" i="0" dirty="0">
                <a:solidFill>
                  <a:srgbClr val="333333"/>
                </a:solidFill>
                <a:effectLst/>
                <a:latin typeface="-apple-system"/>
              </a:rPr>
              <a:t> </a:t>
            </a:r>
            <a:r>
              <a:rPr lang="tr-TR" sz="1000" b="0" i="0" dirty="0" err="1">
                <a:solidFill>
                  <a:srgbClr val="333333"/>
                </a:solidFill>
                <a:effectLst/>
                <a:latin typeface="-apple-system"/>
              </a:rPr>
              <a:t>Education</a:t>
            </a:r>
            <a:r>
              <a:rPr lang="tr-TR" sz="1000" b="0" i="0" dirty="0">
                <a:solidFill>
                  <a:srgbClr val="333333"/>
                </a:solidFill>
                <a:effectLst/>
                <a:latin typeface="-apple-system"/>
              </a:rPr>
              <a:t>. 2nd </a:t>
            </a:r>
            <a:r>
              <a:rPr lang="tr-TR" sz="1000" b="0" i="0" dirty="0" err="1">
                <a:solidFill>
                  <a:srgbClr val="333333"/>
                </a:solidFill>
                <a:effectLst/>
                <a:latin typeface="-apple-system"/>
              </a:rPr>
              <a:t>Ed</a:t>
            </a:r>
            <a:r>
              <a:rPr lang="tr-TR" sz="1000" b="0" i="0" dirty="0">
                <a:solidFill>
                  <a:srgbClr val="333333"/>
                </a:solidFill>
                <a:effectLst/>
                <a:latin typeface="-apple-system"/>
              </a:rPr>
              <a:t>, 2020, </a:t>
            </a:r>
            <a:r>
              <a:rPr lang="tr-TR" sz="1000" b="0" i="0" dirty="0" err="1">
                <a:solidFill>
                  <a:srgbClr val="333333"/>
                </a:solidFill>
                <a:effectLst/>
                <a:latin typeface="-apple-system"/>
              </a:rPr>
              <a:t>Routledge</a:t>
            </a:r>
            <a:r>
              <a:rPr lang="tr-TR" sz="1000" b="0" i="0" dirty="0">
                <a:solidFill>
                  <a:srgbClr val="333333"/>
                </a:solidFill>
                <a:effectLst/>
                <a:latin typeface="-apple-system"/>
              </a:rPr>
              <a:t>, New York</a:t>
            </a:r>
          </a:p>
          <a:p>
            <a:r>
              <a:rPr lang="en-US" sz="1000" b="0" i="0" dirty="0" err="1">
                <a:solidFill>
                  <a:srgbClr val="333333"/>
                </a:solidFill>
                <a:effectLst/>
                <a:latin typeface="-apple-system"/>
              </a:rPr>
              <a:t>Holzinger</a:t>
            </a:r>
            <a:r>
              <a:rPr lang="en-US" sz="1000" b="0" i="0" dirty="0">
                <a:solidFill>
                  <a:srgbClr val="333333"/>
                </a:solidFill>
                <a:effectLst/>
                <a:latin typeface="-apple-system"/>
              </a:rPr>
              <a:t>, A., </a:t>
            </a:r>
            <a:r>
              <a:rPr lang="en-US" sz="1000" b="0" i="0" dirty="0" err="1">
                <a:solidFill>
                  <a:srgbClr val="333333"/>
                </a:solidFill>
                <a:effectLst/>
                <a:latin typeface="-apple-system"/>
              </a:rPr>
              <a:t>Lettner</a:t>
            </a:r>
            <a:r>
              <a:rPr lang="en-US" sz="1000" b="0" i="0" dirty="0">
                <a:solidFill>
                  <a:srgbClr val="333333"/>
                </a:solidFill>
                <a:effectLst/>
                <a:latin typeface="-apple-system"/>
              </a:rPr>
              <a:t>, S., Steiner-</a:t>
            </a:r>
            <a:r>
              <a:rPr lang="en-US" sz="1000" b="0" i="0" dirty="0" err="1">
                <a:solidFill>
                  <a:srgbClr val="333333"/>
                </a:solidFill>
                <a:effectLst/>
                <a:latin typeface="-apple-system"/>
              </a:rPr>
              <a:t>Hofbauer</a:t>
            </a:r>
            <a:r>
              <a:rPr lang="en-US" sz="1000" b="0" i="0" dirty="0">
                <a:solidFill>
                  <a:srgbClr val="333333"/>
                </a:solidFill>
                <a:effectLst/>
                <a:latin typeface="-apple-system"/>
              </a:rPr>
              <a:t>, V. </a:t>
            </a:r>
            <a:r>
              <a:rPr lang="en-US" sz="1000" b="0" i="1" dirty="0">
                <a:solidFill>
                  <a:srgbClr val="333333"/>
                </a:solidFill>
                <a:effectLst/>
                <a:latin typeface="-apple-system"/>
              </a:rPr>
              <a:t>et al.</a:t>
            </a:r>
            <a:r>
              <a:rPr lang="en-US" sz="1000" b="0" i="0" dirty="0">
                <a:solidFill>
                  <a:srgbClr val="333333"/>
                </a:solidFill>
                <a:effectLst/>
                <a:latin typeface="-apple-system"/>
              </a:rPr>
              <a:t> How to assess? Perceptions and preferences of undergraduate medical students concerning traditional assessment methods. </a:t>
            </a:r>
            <a:r>
              <a:rPr lang="en-US" sz="1000" b="0" i="1" dirty="0">
                <a:solidFill>
                  <a:srgbClr val="333333"/>
                </a:solidFill>
                <a:effectLst/>
                <a:latin typeface="-apple-system"/>
              </a:rPr>
              <a:t>BMC Med Educ</a:t>
            </a:r>
            <a:r>
              <a:rPr lang="en-US" sz="1000" b="0" i="0" dirty="0">
                <a:solidFill>
                  <a:srgbClr val="333333"/>
                </a:solidFill>
                <a:effectLst/>
                <a:latin typeface="-apple-system"/>
              </a:rPr>
              <a:t> </a:t>
            </a:r>
            <a:r>
              <a:rPr lang="en-US" sz="1000" b="1" i="0" dirty="0">
                <a:solidFill>
                  <a:srgbClr val="333333"/>
                </a:solidFill>
                <a:effectLst/>
                <a:latin typeface="-apple-system"/>
              </a:rPr>
              <a:t>20, </a:t>
            </a:r>
            <a:r>
              <a:rPr lang="en-US" sz="1000" b="0" i="0" dirty="0">
                <a:solidFill>
                  <a:srgbClr val="333333"/>
                </a:solidFill>
                <a:effectLst/>
                <a:latin typeface="-apple-system"/>
              </a:rPr>
              <a:t>312 (2020). </a:t>
            </a:r>
            <a:r>
              <a:rPr lang="en-US" sz="1000" b="0" i="0" dirty="0">
                <a:solidFill>
                  <a:srgbClr val="333333"/>
                </a:solidFill>
                <a:effectLst/>
                <a:latin typeface="-apple-system"/>
                <a:hlinkClick r:id="rId3"/>
              </a:rPr>
              <a:t>https://doi.org/10.1186/s12909-020-02239-6</a:t>
            </a:r>
            <a:endParaRPr lang="tr-TR" sz="1000" b="0" i="0" dirty="0">
              <a:solidFill>
                <a:srgbClr val="333333"/>
              </a:solidFill>
              <a:effectLst/>
              <a:latin typeface="-apple-system"/>
            </a:endParaRPr>
          </a:p>
          <a:p>
            <a:r>
              <a:rPr lang="en-US" sz="1000" dirty="0"/>
              <a:t>Davis, M. H., &amp; </a:t>
            </a:r>
            <a:r>
              <a:rPr lang="en-US" sz="1000" dirty="0" err="1"/>
              <a:t>Karunathilake</a:t>
            </a:r>
            <a:r>
              <a:rPr lang="en-US" sz="1000" dirty="0"/>
              <a:t>, I. (2005). The place of the oral examination in today’s assessment system. Medical Teacher, 27, 294-297</a:t>
            </a:r>
            <a:endParaRPr lang="tr-TR" sz="1000" dirty="0"/>
          </a:p>
          <a:p>
            <a:r>
              <a:rPr lang="en-US" sz="1000" dirty="0" err="1"/>
              <a:t>Ghousia</a:t>
            </a:r>
            <a:r>
              <a:rPr lang="en-US" sz="1000" dirty="0"/>
              <a:t> Rahman. Appropriateness of using oral examination as an assessment method in medical or dental education. Journal of Education and Ethics in Dentistry 2011; Vol. 1(2): 46-51</a:t>
            </a:r>
            <a:endParaRPr lang="tr-TR" sz="1000" dirty="0"/>
          </a:p>
          <a:p>
            <a:r>
              <a:rPr lang="tr-TR" sz="1000" dirty="0" err="1"/>
              <a:t>Mohammed</a:t>
            </a:r>
            <a:r>
              <a:rPr lang="tr-TR" sz="1000" dirty="0"/>
              <a:t> M. Jan, </a:t>
            </a:r>
            <a:r>
              <a:rPr lang="tr-TR" sz="1000" dirty="0" err="1"/>
              <a:t>Amira</a:t>
            </a:r>
            <a:r>
              <a:rPr lang="tr-TR" sz="1000" dirty="0"/>
              <a:t> R. Al-</a:t>
            </a:r>
            <a:r>
              <a:rPr lang="tr-TR" sz="1000" dirty="0" err="1"/>
              <a:t>Buhairi</a:t>
            </a:r>
            <a:r>
              <a:rPr lang="tr-TR" sz="1000" dirty="0"/>
              <a:t>. </a:t>
            </a:r>
            <a:r>
              <a:rPr lang="en-US" sz="1000" dirty="0"/>
              <a:t>Guidelines for the administration of oral examinations</a:t>
            </a:r>
            <a:r>
              <a:rPr lang="tr-TR" sz="1000" dirty="0"/>
              <a:t>. </a:t>
            </a:r>
            <a:r>
              <a:rPr lang="tr-TR" sz="1000" dirty="0" err="1"/>
              <a:t>Saudi</a:t>
            </a:r>
            <a:r>
              <a:rPr lang="tr-TR" sz="1000" dirty="0"/>
              <a:t> </a:t>
            </a:r>
            <a:r>
              <a:rPr lang="tr-TR" sz="1000" dirty="0" err="1"/>
              <a:t>Medical</a:t>
            </a:r>
            <a:r>
              <a:rPr lang="tr-TR" sz="1000" dirty="0"/>
              <a:t> </a:t>
            </a:r>
            <a:r>
              <a:rPr lang="tr-TR" sz="1000" dirty="0" err="1"/>
              <a:t>Journal</a:t>
            </a:r>
            <a:r>
              <a:rPr lang="tr-TR" sz="1000" dirty="0"/>
              <a:t> 2000; </a:t>
            </a:r>
            <a:r>
              <a:rPr lang="tr-TR" sz="1000" dirty="0" err="1"/>
              <a:t>Vol</a:t>
            </a:r>
            <a:r>
              <a:rPr lang="tr-TR" sz="1000" dirty="0"/>
              <a:t>. 21 (11): 1013-1015.</a:t>
            </a:r>
          </a:p>
        </p:txBody>
      </p:sp>
    </p:spTree>
    <p:extLst>
      <p:ext uri="{BB962C8B-B14F-4D97-AF65-F5344CB8AC3E}">
        <p14:creationId xmlns:p14="http://schemas.microsoft.com/office/powerpoint/2010/main" val="594024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3">
            <a:extLst>
              <a:ext uri="{FF2B5EF4-FFF2-40B4-BE49-F238E27FC236}">
                <a16:creationId xmlns:a16="http://schemas.microsoft.com/office/drawing/2014/main" id="{52E91B31-16AE-43C0-BB70-7F92513DD61A}"/>
              </a:ext>
            </a:extLst>
          </p:cNvPr>
          <p:cNvGrpSpPr/>
          <p:nvPr/>
        </p:nvGrpSpPr>
        <p:grpSpPr>
          <a:xfrm>
            <a:off x="1512093" y="342900"/>
            <a:ext cx="9167813" cy="6334125"/>
            <a:chOff x="-96244" y="75725"/>
            <a:chExt cx="6086715" cy="5088609"/>
          </a:xfrm>
        </p:grpSpPr>
        <p:grpSp>
          <p:nvGrpSpPr>
            <p:cNvPr id="5" name="Grup 4">
              <a:extLst>
                <a:ext uri="{FF2B5EF4-FFF2-40B4-BE49-F238E27FC236}">
                  <a16:creationId xmlns:a16="http://schemas.microsoft.com/office/drawing/2014/main" id="{3DA11891-9CD2-4E12-82B8-EBF177F622DB}"/>
                </a:ext>
              </a:extLst>
            </p:cNvPr>
            <p:cNvGrpSpPr/>
            <p:nvPr/>
          </p:nvGrpSpPr>
          <p:grpSpPr>
            <a:xfrm>
              <a:off x="-96244" y="75725"/>
              <a:ext cx="6086715" cy="5088609"/>
              <a:chOff x="-88272" y="0"/>
              <a:chExt cx="5582604" cy="4796050"/>
            </a:xfrm>
          </p:grpSpPr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6A1BEAC7-9427-43C3-9B6D-382B337A269E}"/>
                  </a:ext>
                </a:extLst>
              </p:cNvPr>
              <p:cNvSpPr/>
              <p:nvPr/>
            </p:nvSpPr>
            <p:spPr>
              <a:xfrm>
                <a:off x="0" y="0"/>
                <a:ext cx="5486400" cy="47960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 </a:t>
                </a:r>
                <a:endParaRPr lang="tr-TR" sz="12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7" name="Köşeli Çift Ayraç 3">
                <a:extLst>
                  <a:ext uri="{FF2B5EF4-FFF2-40B4-BE49-F238E27FC236}">
                    <a16:creationId xmlns:a16="http://schemas.microsoft.com/office/drawing/2014/main" id="{A20D71A7-F05C-4A1F-9D6C-C56AFA5C4D20}"/>
                  </a:ext>
                </a:extLst>
              </p:cNvPr>
              <p:cNvSpPr/>
              <p:nvPr/>
            </p:nvSpPr>
            <p:spPr>
              <a:xfrm rot="5400000">
                <a:off x="-302960" y="216697"/>
                <a:ext cx="1725927" cy="1296346"/>
              </a:xfrm>
              <a:prstGeom prst="chevron">
                <a:avLst>
                  <a:gd name="adj" fmla="val 50000"/>
                </a:avLst>
              </a:prstGeom>
              <a:solidFill>
                <a:srgbClr val="4372C3"/>
              </a:solidFill>
              <a:ln w="12700" cap="flat" cmpd="sng">
                <a:solidFill>
                  <a:srgbClr val="4372C3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 </a:t>
                </a:r>
                <a:endParaRPr lang="tr-TR" sz="12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8" name="Metin Kutusu 5">
                <a:extLst>
                  <a:ext uri="{FF2B5EF4-FFF2-40B4-BE49-F238E27FC236}">
                    <a16:creationId xmlns:a16="http://schemas.microsoft.com/office/drawing/2014/main" id="{97D7DD32-FA53-41D6-A9D9-01B26BEDEB12}"/>
                  </a:ext>
                </a:extLst>
              </p:cNvPr>
              <p:cNvSpPr txBox="1"/>
              <p:nvPr/>
            </p:nvSpPr>
            <p:spPr>
              <a:xfrm>
                <a:off x="-7932" y="743727"/>
                <a:ext cx="1208149" cy="51777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700" tIns="5700" rIns="5700" bIns="5700" anchor="ctr" anchorCtr="0">
                <a:noAutofit/>
              </a:bodyPr>
              <a:lstStyle/>
              <a:p>
                <a:pPr algn="ctr">
                  <a:lnSpc>
                    <a:spcPct val="89000"/>
                  </a:lnSpc>
                </a:pPr>
                <a:r>
                  <a:rPr lang="en-US" sz="900" dirty="0" err="1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Staj</a:t>
                </a:r>
                <a:r>
                  <a:rPr lang="en-US" sz="9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900" dirty="0" err="1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Bloğunda</a:t>
                </a:r>
                <a:r>
                  <a:rPr lang="en-US" sz="9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900" dirty="0" err="1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yer</a:t>
                </a:r>
                <a:r>
                  <a:rPr lang="en-US" sz="9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900" dirty="0" err="1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alan</a:t>
                </a:r>
                <a:r>
                  <a:rPr lang="en-US" sz="9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900" dirty="0" err="1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semptom</a:t>
                </a:r>
                <a:r>
                  <a:rPr lang="tr-TR" sz="9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/ bulgu/klinik durum</a:t>
                </a:r>
                <a:r>
                  <a:rPr lang="en-US" sz="9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900" dirty="0" err="1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başlıklarının</a:t>
                </a:r>
                <a:r>
                  <a:rPr lang="en-US" sz="9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900" dirty="0" err="1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belirlenmesi</a:t>
                </a:r>
                <a:endParaRPr lang="tr-T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9" name="Aynı Kenardaki Köşeleri Yuvarlatılmış Dikdörtgen 6">
                <a:extLst>
                  <a:ext uri="{FF2B5EF4-FFF2-40B4-BE49-F238E27FC236}">
                    <a16:creationId xmlns:a16="http://schemas.microsoft.com/office/drawing/2014/main" id="{ABF67707-10EF-4754-86EF-EBC7FB031F12}"/>
                  </a:ext>
                </a:extLst>
              </p:cNvPr>
              <p:cNvSpPr/>
              <p:nvPr/>
            </p:nvSpPr>
            <p:spPr>
              <a:xfrm rot="5400000">
                <a:off x="2786348" y="-1576286"/>
                <a:ext cx="1121852" cy="4278250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chemeClr val="lt1">
                  <a:alpha val="89803"/>
                </a:schemeClr>
              </a:solidFill>
              <a:ln w="12700" cap="flat" cmpd="sng">
                <a:solidFill>
                  <a:srgbClr val="4372C3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 </a:t>
                </a:r>
                <a:endParaRPr lang="tr-TR" sz="12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0" name="Metin Kutusu 7">
                <a:extLst>
                  <a:ext uri="{FF2B5EF4-FFF2-40B4-BE49-F238E27FC236}">
                    <a16:creationId xmlns:a16="http://schemas.microsoft.com/office/drawing/2014/main" id="{BD787DAD-376C-41F3-82CD-0851DB10DA44}"/>
                  </a:ext>
                </a:extLst>
              </p:cNvPr>
              <p:cNvSpPr txBox="1"/>
              <p:nvPr/>
            </p:nvSpPr>
            <p:spPr>
              <a:xfrm>
                <a:off x="1208149" y="56677"/>
                <a:ext cx="4223486" cy="10123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4000" tIns="5700" rIns="5700" bIns="5700" anchor="ctr" anchorCtr="0">
                <a:noAutofit/>
              </a:bodyPr>
              <a:lstStyle/>
              <a:p>
                <a:pPr marL="628650" indent="-171450">
                  <a:lnSpc>
                    <a:spcPct val="89000"/>
                  </a:lnSpc>
                  <a:buFont typeface="Arial" panose="020B0604020202020204" pitchFamily="34" charset="0"/>
                  <a:buChar char="•"/>
                </a:pP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Staj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bloğunda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yer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alan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anabilim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dallarının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sorumlu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oldukları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semptomlar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UÇEP-2020'de KSBD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listesiyle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ilişkilendirilerek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belirlenir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, </a:t>
                </a:r>
                <a:endParaRPr lang="tr-T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628650" indent="-171450">
                  <a:lnSpc>
                    <a:spcPct val="89000"/>
                  </a:lnSpc>
                  <a:spcBef>
                    <a:spcPts val="135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Öğrenciler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ilgili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başlıklara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yönelik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olgu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temelli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,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klinik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karar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verme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becerilerini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destekleyen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yöntemlerle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(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Olgu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Temelli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Öğrenme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- OTÖ, vb.)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staj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bloğu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sürecinde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eğitimlerini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tamamlar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.</a:t>
                </a:r>
                <a:endParaRPr lang="tr-T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628650" indent="-171450">
                  <a:lnSpc>
                    <a:spcPct val="89000"/>
                  </a:lnSpc>
                  <a:spcBef>
                    <a:spcPts val="135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Öğrenciler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YSS'de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eğitimlerini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aldıkları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tr-TR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klinik karar verme yaklaşımları doğrultusunda, eğitim aldıkları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semptom</a:t>
                </a:r>
                <a:r>
                  <a:rPr lang="tr-TR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lardan</a:t>
                </a:r>
                <a:r>
                  <a:rPr lang="tr-TR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bazılarından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tr-TR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sınava gireceği </a:t>
                </a:r>
                <a:r>
                  <a:rPr lang="tr-TR" sz="1200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/s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orgulanacağı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konusunda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bilgilendirilir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.</a:t>
                </a:r>
                <a:endParaRPr lang="tr-T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1" name="Köşeli Çift Ayraç 8">
                <a:extLst>
                  <a:ext uri="{FF2B5EF4-FFF2-40B4-BE49-F238E27FC236}">
                    <a16:creationId xmlns:a16="http://schemas.microsoft.com/office/drawing/2014/main" id="{476460EE-44D0-49F8-A157-3101038D791C}"/>
                  </a:ext>
                </a:extLst>
              </p:cNvPr>
              <p:cNvSpPr/>
              <p:nvPr/>
            </p:nvSpPr>
            <p:spPr>
              <a:xfrm rot="5400000">
                <a:off x="-303011" y="1749815"/>
                <a:ext cx="1725927" cy="1296403"/>
              </a:xfrm>
              <a:prstGeom prst="chevron">
                <a:avLst>
                  <a:gd name="adj" fmla="val 50000"/>
                </a:avLst>
              </a:prstGeom>
              <a:solidFill>
                <a:srgbClr val="4372C3"/>
              </a:solidFill>
              <a:ln w="12700" cap="flat" cmpd="sng">
                <a:solidFill>
                  <a:srgbClr val="4372C3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 </a:t>
                </a:r>
                <a:endParaRPr lang="tr-TR" sz="12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2" name="Metin Kutusu 9">
                <a:extLst>
                  <a:ext uri="{FF2B5EF4-FFF2-40B4-BE49-F238E27FC236}">
                    <a16:creationId xmlns:a16="http://schemas.microsoft.com/office/drawing/2014/main" id="{A463AFB8-1FDB-40DC-A8CB-3E6CD71084AD}"/>
                  </a:ext>
                </a:extLst>
              </p:cNvPr>
              <p:cNvSpPr txBox="1"/>
              <p:nvPr/>
            </p:nvSpPr>
            <p:spPr>
              <a:xfrm>
                <a:off x="-88272" y="2303392"/>
                <a:ext cx="1304353" cy="454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700" tIns="5700" rIns="5700" bIns="5700" anchor="ctr" anchorCtr="0">
                <a:noAutofit/>
              </a:bodyPr>
              <a:lstStyle/>
              <a:p>
                <a:pPr algn="ctr">
                  <a:lnSpc>
                    <a:spcPct val="89000"/>
                  </a:lnSpc>
                </a:pPr>
                <a:r>
                  <a:rPr lang="en-US" sz="9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YSS’ de </a:t>
                </a:r>
                <a:r>
                  <a:rPr lang="en-US" sz="900" dirty="0" err="1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kullanılacak</a:t>
                </a:r>
                <a:r>
                  <a:rPr lang="en-US" sz="9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900" dirty="0" err="1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senaryoların</a:t>
                </a:r>
                <a:r>
                  <a:rPr lang="en-US" sz="9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900" dirty="0" err="1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hazırlanması</a:t>
                </a:r>
                <a:r>
                  <a:rPr lang="en-US" sz="9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, </a:t>
                </a:r>
                <a:r>
                  <a:rPr lang="en-US" sz="900" dirty="0" err="1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puanlama</a:t>
                </a:r>
                <a:r>
                  <a:rPr lang="tr-TR" sz="9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kriterlerinin</a:t>
                </a:r>
                <a:r>
                  <a:rPr lang="en-US" sz="9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900" dirty="0" err="1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belirlenmesi</a:t>
                </a:r>
                <a:r>
                  <a:rPr lang="en-US" sz="900" dirty="0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endParaRPr lang="tr-T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3" name="Aynı Kenardaki Köşeleri Yuvarlatılmış Dikdörtgen 10">
                <a:extLst>
                  <a:ext uri="{FF2B5EF4-FFF2-40B4-BE49-F238E27FC236}">
                    <a16:creationId xmlns:a16="http://schemas.microsoft.com/office/drawing/2014/main" id="{FB6E9D0E-4300-47F5-890A-FB6A27928595}"/>
                  </a:ext>
                </a:extLst>
              </p:cNvPr>
              <p:cNvSpPr/>
              <p:nvPr/>
            </p:nvSpPr>
            <p:spPr>
              <a:xfrm rot="5400000">
                <a:off x="2727235" y="15980"/>
                <a:ext cx="1240077" cy="4278250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chemeClr val="lt1">
                  <a:alpha val="89803"/>
                </a:schemeClr>
              </a:solidFill>
              <a:ln w="12700" cap="flat" cmpd="sng">
                <a:solidFill>
                  <a:srgbClr val="4372C3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 </a:t>
                </a:r>
                <a:endParaRPr lang="tr-TR" sz="12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4" name="Metin Kutusu 11">
                <a:extLst>
                  <a:ext uri="{FF2B5EF4-FFF2-40B4-BE49-F238E27FC236}">
                    <a16:creationId xmlns:a16="http://schemas.microsoft.com/office/drawing/2014/main" id="{93AF823A-8548-41BB-BDAB-5B51C497CE1F}"/>
                  </a:ext>
                </a:extLst>
              </p:cNvPr>
              <p:cNvSpPr txBox="1"/>
              <p:nvPr/>
            </p:nvSpPr>
            <p:spPr>
              <a:xfrm>
                <a:off x="1216081" y="1484752"/>
                <a:ext cx="4278251" cy="13088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4000" tIns="5700" rIns="5700" bIns="5700" anchor="ctr" anchorCtr="0">
                <a:noAutofit/>
              </a:bodyPr>
              <a:lstStyle/>
              <a:p>
                <a:pPr marL="628650" indent="-171450">
                  <a:spcBef>
                    <a:spcPts val="135"/>
                  </a:spcBef>
                  <a:buFont typeface="Arial" panose="020B0604020202020204" pitchFamily="34" charset="0"/>
                  <a:buChar char="•"/>
                </a:pP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Her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anabilim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dalı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sorumlu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oldukları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semptoma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yaklaşım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başlığına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yönelik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öğrencilerin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klinik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karar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verme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süreçlerini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sorgulayan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az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iki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adet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vaka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temelli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YSS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soruları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hazırlar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,</a:t>
                </a:r>
                <a:endParaRPr lang="tr-T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628650" indent="-171450">
                  <a:spcBef>
                    <a:spcPts val="135"/>
                  </a:spcBef>
                  <a:buFont typeface="Arial" panose="020B0604020202020204" pitchFamily="34" charset="0"/>
                  <a:buChar char="•"/>
                </a:pP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YSS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senaryolarının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uygunluğu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Staj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Bloğu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Komisyonu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tarafından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şekil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açısından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değerlendirilir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.</a:t>
                </a:r>
                <a:endParaRPr lang="tr-T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628650" indent="-171450">
                  <a:spcBef>
                    <a:spcPts val="135"/>
                  </a:spcBef>
                  <a:buFont typeface="Arial" panose="020B0604020202020204" pitchFamily="34" charset="0"/>
                  <a:buChar char="•"/>
                </a:pP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YSS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senaryolarının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hazırlanmasında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KTÜ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Tıp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Fakültesi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TEAD’ın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hazırladığı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şablon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kullanılabilir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,</a:t>
                </a:r>
                <a:endParaRPr lang="tr-T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628650" indent="-171450">
                  <a:spcBef>
                    <a:spcPts val="135"/>
                  </a:spcBef>
                  <a:buFont typeface="Arial" panose="020B0604020202020204" pitchFamily="34" charset="0"/>
                  <a:buChar char="•"/>
                </a:pP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Anabilim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Dalları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senaryo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içerisindeki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basamakların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puanla</a:t>
                </a:r>
                <a:r>
                  <a:rPr lang="tr-TR" sz="1200" dirty="0" err="1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ma</a:t>
                </a:r>
                <a:r>
                  <a:rPr lang="tr-TR" sz="1200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 kriterlerini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belirler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,</a:t>
                </a:r>
                <a:endParaRPr lang="tr-T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5" name="Köşeli Çift Ayraç 12">
                <a:extLst>
                  <a:ext uri="{FF2B5EF4-FFF2-40B4-BE49-F238E27FC236}">
                    <a16:creationId xmlns:a16="http://schemas.microsoft.com/office/drawing/2014/main" id="{311235BD-BEF1-4D9D-9813-A2D3E1DD7398}"/>
                  </a:ext>
                </a:extLst>
              </p:cNvPr>
              <p:cNvSpPr/>
              <p:nvPr/>
            </p:nvSpPr>
            <p:spPr>
              <a:xfrm rot="5400000">
                <a:off x="-302965" y="3282932"/>
                <a:ext cx="1725927" cy="1296415"/>
              </a:xfrm>
              <a:prstGeom prst="chevron">
                <a:avLst>
                  <a:gd name="adj" fmla="val 50000"/>
                </a:avLst>
              </a:prstGeom>
              <a:solidFill>
                <a:srgbClr val="4372C3"/>
              </a:solidFill>
              <a:ln w="12700" cap="flat" cmpd="sng">
                <a:solidFill>
                  <a:srgbClr val="4372C3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 </a:t>
                </a:r>
                <a:endParaRPr lang="tr-TR" sz="12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6" name="Metin Kutusu 13">
                <a:extLst>
                  <a:ext uri="{FF2B5EF4-FFF2-40B4-BE49-F238E27FC236}">
                    <a16:creationId xmlns:a16="http://schemas.microsoft.com/office/drawing/2014/main" id="{0B398119-AB0E-4D4A-B240-95CF21F214BD}"/>
                  </a:ext>
                </a:extLst>
              </p:cNvPr>
              <p:cNvSpPr txBox="1"/>
              <p:nvPr/>
            </p:nvSpPr>
            <p:spPr>
              <a:xfrm>
                <a:off x="-3966" y="3770416"/>
                <a:ext cx="1208149" cy="51777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5700" tIns="5700" rIns="5700" bIns="5700" anchor="ctr" anchorCtr="0">
                <a:noAutofit/>
              </a:bodyPr>
              <a:lstStyle/>
              <a:p>
                <a:pPr algn="ctr">
                  <a:lnSpc>
                    <a:spcPct val="89000"/>
                  </a:lnSpc>
                </a:pPr>
                <a:r>
                  <a:rPr lang="en-US" sz="900" dirty="0" err="1">
                    <a:solidFill>
                      <a:srgbClr val="FFFFF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Y</a:t>
                </a:r>
                <a:r>
                  <a:rPr lang="en-US" sz="900" dirty="0" err="1">
                    <a:solidFill>
                      <a:srgbClr val="F3F3F3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SS’nin</a:t>
                </a:r>
                <a:r>
                  <a:rPr lang="en-US" sz="900" dirty="0">
                    <a:solidFill>
                      <a:srgbClr val="F3F3F3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 </a:t>
                </a:r>
                <a:r>
                  <a:rPr lang="en-US" sz="900" dirty="0" err="1">
                    <a:solidFill>
                      <a:srgbClr val="F3F3F3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uygulanması</a:t>
                </a:r>
                <a:endParaRPr lang="tr-T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7" name="Aynı Kenardaki Köşeleri Yuvarlatılmış Dikdörtgen 14">
                <a:extLst>
                  <a:ext uri="{FF2B5EF4-FFF2-40B4-BE49-F238E27FC236}">
                    <a16:creationId xmlns:a16="http://schemas.microsoft.com/office/drawing/2014/main" id="{4B7EB87B-A21E-4C07-8BDD-465849873B76}"/>
                  </a:ext>
                </a:extLst>
              </p:cNvPr>
              <p:cNvSpPr/>
              <p:nvPr/>
            </p:nvSpPr>
            <p:spPr>
              <a:xfrm rot="5400000">
                <a:off x="2786348" y="1490025"/>
                <a:ext cx="1121852" cy="4278250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chemeClr val="lt1">
                  <a:alpha val="89803"/>
                </a:schemeClr>
              </a:solidFill>
              <a:ln w="12700" cap="flat" cmpd="sng">
                <a:solidFill>
                  <a:srgbClr val="4372C3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r>
                  <a:rPr lang="en-US" sz="120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 </a:t>
                </a:r>
                <a:endParaRPr lang="tr-TR" sz="120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  <p:sp>
            <p:nvSpPr>
              <p:cNvPr id="18" name="Metin Kutusu 15">
                <a:extLst>
                  <a:ext uri="{FF2B5EF4-FFF2-40B4-BE49-F238E27FC236}">
                    <a16:creationId xmlns:a16="http://schemas.microsoft.com/office/drawing/2014/main" id="{47349079-1D77-4407-B493-F9DDEA4E728F}"/>
                  </a:ext>
                </a:extLst>
              </p:cNvPr>
              <p:cNvSpPr txBox="1"/>
              <p:nvPr/>
            </p:nvSpPr>
            <p:spPr>
              <a:xfrm>
                <a:off x="913361" y="3097495"/>
                <a:ext cx="4492700" cy="10123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4000" tIns="5700" rIns="5700" bIns="5700" anchor="ctr" anchorCtr="0">
                <a:noAutofit/>
              </a:bodyPr>
              <a:lstStyle/>
              <a:p>
                <a:pPr marL="1085850" lvl="1" indent="-171450">
                  <a:buFont typeface="Arial" panose="020B0604020202020204" pitchFamily="34" charset="0"/>
                  <a:buChar char="•"/>
                </a:pP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Staj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Bloğu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Komisyonu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, </a:t>
                </a:r>
                <a:r>
                  <a:rPr lang="tr-TR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sınavda kaç senaryo ile değerlendireceklerine ve </a:t>
                </a:r>
                <a:r>
                  <a:rPr lang="en-US" sz="1200" b="1" i="1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TEAD’ın</a:t>
                </a:r>
                <a:r>
                  <a:rPr lang="en-US" sz="1200" b="1" i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b="1" i="1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önerdiği</a:t>
                </a:r>
                <a:r>
                  <a:rPr lang="en-US" sz="1200" b="1" i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 </a:t>
                </a:r>
                <a:r>
                  <a:rPr lang="tr-TR" sz="1200" b="1" i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</a:rPr>
                  <a:t>üç</a:t>
                </a:r>
                <a:r>
                  <a:rPr lang="en-US" sz="1200" b="1" i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b="1" i="1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yöntem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de</a:t>
                </a:r>
                <a:r>
                  <a:rPr lang="tr-TR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tr-TR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birinde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karar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kılarlar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,</a:t>
                </a:r>
                <a:endParaRPr lang="tr-TR" sz="1200" dirty="0">
                  <a:latin typeface="Calibri" panose="020F0502020204030204" pitchFamily="34" charset="0"/>
                  <a:ea typeface="Calibri" panose="020F0502020204030204" pitchFamily="34" charset="0"/>
                </a:endParaRPr>
              </a:p>
              <a:p>
                <a:pPr marL="1085850" lvl="1" indent="-171450">
                  <a:buFont typeface="Arial" panose="020B0604020202020204" pitchFamily="34" charset="0"/>
                  <a:buChar char="•"/>
                </a:pP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Öğrencilerin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elde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ettikleri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puanlar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Staj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Bloğu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Komisyonu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tarafından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öncesinde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belirlenmiş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oranlarda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Staj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Bloğu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sonu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notuna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etki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2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eder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.</a:t>
                </a:r>
                <a:endParaRPr lang="tr-TR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</a:endParaRPr>
              </a:p>
            </p:txBody>
          </p:sp>
        </p:grpSp>
      </p:grpSp>
      <p:sp>
        <p:nvSpPr>
          <p:cNvPr id="19" name="Dikdörtgen 18">
            <a:extLst>
              <a:ext uri="{FF2B5EF4-FFF2-40B4-BE49-F238E27FC236}">
                <a16:creationId xmlns:a16="http://schemas.microsoft.com/office/drawing/2014/main" id="{39FAF0D9-F67A-468F-85B9-5BD4FC862845}"/>
              </a:ext>
            </a:extLst>
          </p:cNvPr>
          <p:cNvSpPr/>
          <p:nvPr/>
        </p:nvSpPr>
        <p:spPr>
          <a:xfrm>
            <a:off x="463049" y="974576"/>
            <a:ext cx="598157" cy="44291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tr-TR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YSS SÜRECİ</a:t>
            </a:r>
          </a:p>
        </p:txBody>
      </p:sp>
    </p:spTree>
    <p:extLst>
      <p:ext uri="{BB962C8B-B14F-4D97-AF65-F5344CB8AC3E}">
        <p14:creationId xmlns:p14="http://schemas.microsoft.com/office/powerpoint/2010/main" val="533683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2681</Words>
  <Application>Microsoft Office PowerPoint</Application>
  <PresentationFormat>Geniş ekran</PresentationFormat>
  <Paragraphs>402</Paragraphs>
  <Slides>19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6" baseType="lpstr">
      <vt:lpstr>-apple-system</vt:lpstr>
      <vt:lpstr>Arial</vt:lpstr>
      <vt:lpstr>Calibri</vt:lpstr>
      <vt:lpstr>Calibri Light</vt:lpstr>
      <vt:lpstr>Noto Sans Symbols</vt:lpstr>
      <vt:lpstr>Times New Roman</vt:lpstr>
      <vt:lpstr>Office Teması</vt:lpstr>
      <vt:lpstr>YSS Kursu </vt:lpstr>
      <vt:lpstr>Yapılandırılmış Sözlü Sınav Kavramsal Çerçevesi ve Uygulama Prensipleri</vt:lpstr>
      <vt:lpstr>Sunum öğrenim hedefleri</vt:lpstr>
      <vt:lpstr>PowerPoint Sunusu</vt:lpstr>
      <vt:lpstr>Bilgi düzeyleri</vt:lpstr>
      <vt:lpstr>PowerPoint Sunusu</vt:lpstr>
      <vt:lpstr>Geleneksel vs. Yapılandırılmış Sözlü Sınav</vt:lpstr>
      <vt:lpstr>YSS temel uygulama prensipleri</vt:lpstr>
      <vt:lpstr>PowerPoint Sunusu</vt:lpstr>
      <vt:lpstr>TEAD; Birinci Öneri</vt:lpstr>
      <vt:lpstr>TEAD; İkinci Öneri</vt:lpstr>
      <vt:lpstr>TEAD; Üçüncü Öneri</vt:lpstr>
      <vt:lpstr>YSS’nin Duyu Staj Bloğu Sonu Notuna Etkisi</vt:lpstr>
      <vt:lpstr>Uzaktan (Online) YSS Uygulanması</vt:lpstr>
      <vt:lpstr>Uzaktan (Online) YSS Uygulanması</vt:lpstr>
      <vt:lpstr>TEAD YSS Şablonu</vt:lpstr>
      <vt:lpstr>TEAD YSS Şablobu</vt:lpstr>
      <vt:lpstr>TEAD YSS Şablonu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YSS Kursu</dc:title>
  <dc:creator>Selçuk</dc:creator>
  <cp:lastModifiedBy>Canan Ayazoglu</cp:lastModifiedBy>
  <cp:revision>31</cp:revision>
  <dcterms:created xsi:type="dcterms:W3CDTF">2020-11-01T16:22:56Z</dcterms:created>
  <dcterms:modified xsi:type="dcterms:W3CDTF">2020-11-09T06:21:01Z</dcterms:modified>
</cp:coreProperties>
</file>