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2" r:id="rId15"/>
    <p:sldId id="269" r:id="rId16"/>
    <p:sldId id="274" r:id="rId17"/>
    <p:sldId id="273" r:id="rId18"/>
    <p:sldId id="270" r:id="rId19"/>
    <p:sldId id="296" r:id="rId20"/>
    <p:sldId id="297" r:id="rId21"/>
    <p:sldId id="298" r:id="rId22"/>
    <p:sldId id="277" r:id="rId23"/>
    <p:sldId id="271" r:id="rId24"/>
    <p:sldId id="275" r:id="rId25"/>
    <p:sldId id="280" r:id="rId26"/>
    <p:sldId id="276" r:id="rId27"/>
    <p:sldId id="278" r:id="rId28"/>
    <p:sldId id="279" r:id="rId29"/>
    <p:sldId id="281" r:id="rId30"/>
    <p:sldId id="282" r:id="rId31"/>
    <p:sldId id="283" r:id="rId32"/>
    <p:sldId id="285" r:id="rId33"/>
    <p:sldId id="286" r:id="rId34"/>
    <p:sldId id="288" r:id="rId35"/>
    <p:sldId id="290" r:id="rId36"/>
    <p:sldId id="291" r:id="rId37"/>
    <p:sldId id="292" r:id="rId38"/>
    <p:sldId id="293" r:id="rId39"/>
    <p:sldId id="294" r:id="rId40"/>
    <p:sldId id="312" r:id="rId41"/>
    <p:sldId id="299" r:id="rId42"/>
    <p:sldId id="300" r:id="rId43"/>
    <p:sldId id="301" r:id="rId44"/>
    <p:sldId id="302" r:id="rId45"/>
    <p:sldId id="303" r:id="rId46"/>
    <p:sldId id="306" r:id="rId47"/>
    <p:sldId id="307" r:id="rId48"/>
    <p:sldId id="308" r:id="rId49"/>
    <p:sldId id="309" r:id="rId50"/>
    <p:sldId id="310" r:id="rId51"/>
    <p:sldId id="311"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60" autoAdjust="0"/>
  </p:normalViewPr>
  <p:slideViewPr>
    <p:cSldViewPr>
      <p:cViewPr varScale="1">
        <p:scale>
          <a:sx n="77" d="100"/>
          <a:sy n="77"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E6438412-5061-4219-A7B4-946CAC620A9E}" type="datetimeFigureOut">
              <a:rPr lang="tr-TR" smtClean="0"/>
              <a:t>2.3.2016</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E1DDA19-ECE0-4E05-B44C-043A6C66456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6438412-5061-4219-A7B4-946CAC620A9E}" type="datetimeFigureOut">
              <a:rPr lang="tr-TR" smtClean="0"/>
              <a:t>2.3.2016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DDA19-ECE0-4E05-B44C-043A6C66456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6438412-5061-4219-A7B4-946CAC620A9E}" type="datetimeFigureOut">
              <a:rPr lang="tr-TR" smtClean="0"/>
              <a:t>2.3.2016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DDA19-ECE0-4E05-B44C-043A6C66456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6438412-5061-4219-A7B4-946CAC620A9E}" type="datetimeFigureOut">
              <a:rPr lang="tr-TR" smtClean="0"/>
              <a:t>2.3.2016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DDA19-ECE0-4E05-B44C-043A6C664566}" type="slidenum">
              <a:rPr lang="tr-TR" smtClean="0"/>
              <a:t>‹#›</a:t>
            </a:fld>
            <a:endParaRPr lang="tr-T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6438412-5061-4219-A7B4-946CAC620A9E}" type="datetimeFigureOut">
              <a:rPr lang="tr-TR" smtClean="0"/>
              <a:t>2.3.2016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E1DDA19-ECE0-4E05-B44C-043A6C66456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6438412-5061-4219-A7B4-946CAC620A9E}" type="datetimeFigureOut">
              <a:rPr lang="tr-TR" smtClean="0"/>
              <a:t>2.3.2016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DDA19-ECE0-4E05-B44C-043A6C66456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438412-5061-4219-A7B4-946CAC620A9E}" type="datetimeFigureOut">
              <a:rPr lang="tr-TR" smtClean="0"/>
              <a:t>2.3.2016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E1DDA19-ECE0-4E05-B44C-043A6C66456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6438412-5061-4219-A7B4-946CAC620A9E}" type="datetimeFigureOut">
              <a:rPr lang="tr-TR" smtClean="0"/>
              <a:t>2.3.2016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E1DDA19-ECE0-4E05-B44C-043A6C66456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38412-5061-4219-A7B4-946CAC620A9E}" type="datetimeFigureOut">
              <a:rPr lang="tr-TR" smtClean="0"/>
              <a:t>2.3.2016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E1DDA19-ECE0-4E05-B44C-043A6C66456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438412-5061-4219-A7B4-946CAC620A9E}" type="datetimeFigureOut">
              <a:rPr lang="tr-TR" smtClean="0"/>
              <a:t>2.3.2016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DDA19-ECE0-4E05-B44C-043A6C66456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6438412-5061-4219-A7B4-946CAC620A9E}" type="datetimeFigureOut">
              <a:rPr lang="tr-TR" smtClean="0"/>
              <a:t>2.3.2016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E1DDA19-ECE0-4E05-B44C-043A6C66456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E6438412-5061-4219-A7B4-946CAC620A9E}" type="datetimeFigureOut">
              <a:rPr lang="tr-TR" smtClean="0"/>
              <a:t>2.3.2016</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E1DDA19-ECE0-4E05-B44C-043A6C66456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484785"/>
            <a:ext cx="7772400" cy="1512167"/>
          </a:xfrm>
        </p:spPr>
        <p:txBody>
          <a:bodyPr/>
          <a:lstStyle/>
          <a:p>
            <a:r>
              <a:rPr lang="tr-TR" sz="4400" b="1" dirty="0" smtClean="0">
                <a:solidFill>
                  <a:srgbClr val="C00000"/>
                </a:solidFill>
              </a:rPr>
              <a:t>6245 SAYILI HARCIRAH KANUNU</a:t>
            </a:r>
            <a:endParaRPr lang="tr-TR" sz="4400" b="1" dirty="0">
              <a:solidFill>
                <a:srgbClr val="C00000"/>
              </a:solidFill>
            </a:endParaRPr>
          </a:p>
        </p:txBody>
      </p:sp>
      <p:sp>
        <p:nvSpPr>
          <p:cNvPr id="3" name="Alt Başlık 2"/>
          <p:cNvSpPr>
            <a:spLocks noGrp="1"/>
          </p:cNvSpPr>
          <p:nvPr>
            <p:ph type="subTitle" idx="1"/>
          </p:nvPr>
        </p:nvSpPr>
        <p:spPr/>
        <p:txBody>
          <a:bodyPr>
            <a:normAutofit/>
          </a:bodyPr>
          <a:lstStyle/>
          <a:p>
            <a:endParaRPr lang="tr-TR" sz="1800" b="1" dirty="0" smtClean="0"/>
          </a:p>
          <a:p>
            <a:r>
              <a:rPr lang="tr-TR" sz="1800" b="1" dirty="0" smtClean="0"/>
              <a:t>Şeyda BALÇIK AYAZ</a:t>
            </a:r>
          </a:p>
          <a:p>
            <a:r>
              <a:rPr lang="tr-TR" sz="1800" b="1" dirty="0" smtClean="0"/>
              <a:t>Mali Hizmetler Uzmanı</a:t>
            </a:r>
          </a:p>
          <a:p>
            <a:r>
              <a:rPr lang="tr-TR" sz="1800" b="1" dirty="0" smtClean="0"/>
              <a:t>Strateji Geliştirme Daire Başkanlığı</a:t>
            </a:r>
          </a:p>
        </p:txBody>
      </p:sp>
    </p:spTree>
    <p:extLst>
      <p:ext uri="{BB962C8B-B14F-4D97-AF65-F5344CB8AC3E}">
        <p14:creationId xmlns:p14="http://schemas.microsoft.com/office/powerpoint/2010/main" val="342586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060848"/>
            <a:ext cx="7745505" cy="4536503"/>
          </a:xfrm>
        </p:spPr>
        <p:txBody>
          <a:bodyPr>
            <a:normAutofit/>
          </a:bodyPr>
          <a:lstStyle/>
          <a:p>
            <a:pPr marL="0" indent="0" algn="just">
              <a:buNone/>
            </a:pPr>
            <a:endParaRPr lang="tr-TR" dirty="0">
              <a:latin typeface="Comic Sans MS"/>
            </a:endParaRPr>
          </a:p>
          <a:p>
            <a:pPr algn="just"/>
            <a:r>
              <a:rPr lang="tr-TR" dirty="0" smtClean="0">
                <a:latin typeface="Wingdings"/>
              </a:rPr>
              <a:t> </a:t>
            </a:r>
            <a:r>
              <a:rPr lang="tr-TR" b="1" dirty="0" smtClean="0">
                <a:latin typeface="Comic Sans MS"/>
              </a:rPr>
              <a:t>Hükümlü</a:t>
            </a:r>
            <a:r>
              <a:rPr lang="tr-TR" b="1" dirty="0">
                <a:latin typeface="Comic Sans MS"/>
              </a:rPr>
              <a:t>, tutuklu veya gözetim altında bulundurulanların sevkinde ya da refakatle görevlendirilen </a:t>
            </a:r>
            <a:r>
              <a:rPr lang="tr-TR" b="1" dirty="0">
                <a:solidFill>
                  <a:srgbClr val="C00000"/>
                </a:solidFill>
                <a:latin typeface="Comic Sans MS"/>
              </a:rPr>
              <a:t>erbaş ve erlere </a:t>
            </a:r>
            <a:r>
              <a:rPr lang="tr-TR" b="1" dirty="0" smtClean="0">
                <a:latin typeface="Comic Sans MS"/>
              </a:rPr>
              <a:t>,</a:t>
            </a:r>
          </a:p>
          <a:p>
            <a:pPr algn="just"/>
            <a:endParaRPr lang="tr-TR" b="1" dirty="0">
              <a:latin typeface="Comic Sans MS"/>
            </a:endParaRPr>
          </a:p>
          <a:p>
            <a:pPr algn="just"/>
            <a:r>
              <a:rPr lang="tr-TR" b="1" dirty="0" smtClean="0">
                <a:latin typeface="Comic Sans MS"/>
              </a:rPr>
              <a:t>   Milli ve resmi spor temasları dolayısıyla seyahat edecek </a:t>
            </a:r>
            <a:r>
              <a:rPr lang="tr-TR" b="1" dirty="0" smtClean="0">
                <a:solidFill>
                  <a:srgbClr val="C00000"/>
                </a:solidFill>
                <a:latin typeface="Comic Sans MS"/>
              </a:rPr>
              <a:t>sporcu ve idarecilere,</a:t>
            </a:r>
          </a:p>
          <a:p>
            <a:pPr algn="just"/>
            <a:endParaRPr lang="tr-TR" b="1" dirty="0">
              <a:latin typeface="Comic Sans MS"/>
            </a:endParaRPr>
          </a:p>
          <a:p>
            <a:pPr marL="0" indent="0" algn="just">
              <a:buNone/>
            </a:pPr>
            <a:endParaRPr lang="tr-TR" dirty="0">
              <a:latin typeface="Comic Sans MS"/>
            </a:endParaRPr>
          </a:p>
          <a:p>
            <a:pPr algn="just"/>
            <a:endParaRPr lang="tr-TR" dirty="0"/>
          </a:p>
        </p:txBody>
      </p:sp>
      <p:sp>
        <p:nvSpPr>
          <p:cNvPr id="3" name="Başlık 2"/>
          <p:cNvSpPr>
            <a:spLocks noGrp="1"/>
          </p:cNvSpPr>
          <p:nvPr>
            <p:ph type="title"/>
          </p:nvPr>
        </p:nvSpPr>
        <p:spPr>
          <a:xfrm>
            <a:off x="688490" y="570156"/>
            <a:ext cx="7756263" cy="127466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200" b="1" dirty="0">
                <a:ln w="11430"/>
                <a:solidFill>
                  <a:srgbClr val="C00000"/>
                </a:solidFill>
                <a:effectLst>
                  <a:outerShdw blurRad="80000" dist="40000" dir="5040000" algn="tl">
                    <a:srgbClr val="000000">
                      <a:alpha val="30000"/>
                    </a:srgbClr>
                  </a:outerShdw>
                </a:effectLst>
              </a:rPr>
              <a:t>KİMLERE HARCIRAH VERİLİR</a:t>
            </a:r>
            <a:r>
              <a:rPr lang="tr-TR" sz="3200" b="1" dirty="0" smtClean="0">
                <a:ln w="11430"/>
                <a:solidFill>
                  <a:srgbClr val="C00000"/>
                </a:solidFill>
                <a:effectLst>
                  <a:outerShdw blurRad="80000" dist="40000" dir="5040000" algn="tl">
                    <a:srgbClr val="000000">
                      <a:alpha val="30000"/>
                    </a:srgbClr>
                  </a:outerShdw>
                </a:effectLst>
              </a:rPr>
              <a:t>? (2)</a:t>
            </a:r>
            <a:endParaRPr lang="tr-TR" sz="32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36689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700808"/>
            <a:ext cx="7745505" cy="4752527"/>
          </a:xfrm>
        </p:spPr>
        <p:txBody>
          <a:bodyPr>
            <a:normAutofit/>
          </a:bodyPr>
          <a:lstStyle/>
          <a:p>
            <a:pPr marL="0" indent="0">
              <a:buNone/>
            </a:pPr>
            <a:endParaRPr lang="tr-TR" sz="1400" dirty="0">
              <a:solidFill>
                <a:srgbClr val="000000"/>
              </a:solidFill>
              <a:latin typeface="Comic Sans MS"/>
            </a:endParaRPr>
          </a:p>
          <a:p>
            <a:pPr marL="0" indent="0">
              <a:buNone/>
            </a:pPr>
            <a:endParaRPr lang="tr-TR" sz="1400" dirty="0">
              <a:latin typeface="Comic Sans MS"/>
            </a:endParaRPr>
          </a:p>
          <a:p>
            <a:pPr algn="just"/>
            <a:r>
              <a:rPr lang="tr-TR" sz="2200" dirty="0" smtClean="0">
                <a:latin typeface="Comic Sans MS"/>
              </a:rPr>
              <a:t>  Birlik halinde yabancı memleketlere gönderilecek </a:t>
            </a:r>
            <a:r>
              <a:rPr lang="tr-TR" sz="2200" b="1" dirty="0" smtClean="0">
                <a:latin typeface="Comic Sans MS"/>
              </a:rPr>
              <a:t>Türk Silahlı Kuvvetleri mensuplarına </a:t>
            </a:r>
            <a:r>
              <a:rPr lang="tr-TR" sz="2200" dirty="0" smtClean="0">
                <a:latin typeface="Comic Sans MS"/>
              </a:rPr>
              <a:t>ve bunların Türkiye'de bırakacakları </a:t>
            </a:r>
            <a:r>
              <a:rPr lang="tr-TR" sz="2200" b="1" dirty="0" smtClean="0">
                <a:latin typeface="Comic Sans MS"/>
              </a:rPr>
              <a:t>aile fertlerine,</a:t>
            </a:r>
          </a:p>
          <a:p>
            <a:pPr marL="0" indent="0" algn="just">
              <a:buNone/>
            </a:pPr>
            <a:r>
              <a:rPr lang="tr-TR" sz="2200" b="1" dirty="0" smtClean="0">
                <a:latin typeface="Comic Sans MS"/>
              </a:rPr>
              <a:t> </a:t>
            </a:r>
            <a:endParaRPr lang="tr-TR" sz="2200" dirty="0">
              <a:latin typeface="Comic Sans MS"/>
            </a:endParaRPr>
          </a:p>
          <a:p>
            <a:pPr algn="just"/>
            <a:r>
              <a:rPr lang="tr-TR" sz="2200" dirty="0" smtClean="0">
                <a:latin typeface="Wingdings"/>
              </a:rPr>
              <a:t> </a:t>
            </a:r>
            <a:r>
              <a:rPr lang="tr-TR" sz="2200" dirty="0" smtClean="0">
                <a:latin typeface="Comic Sans MS"/>
              </a:rPr>
              <a:t>Aile </a:t>
            </a:r>
            <a:r>
              <a:rPr lang="tr-TR" sz="2200" dirty="0">
                <a:latin typeface="Comic Sans MS"/>
              </a:rPr>
              <a:t>ile birlikte oturulması yasak edilen bölgelerdeki </a:t>
            </a:r>
            <a:r>
              <a:rPr lang="tr-TR" sz="2200" b="1" dirty="0">
                <a:latin typeface="Comic Sans MS"/>
              </a:rPr>
              <a:t>askeri şahısların aile </a:t>
            </a:r>
            <a:r>
              <a:rPr lang="tr-TR" sz="2200" b="1" dirty="0" smtClean="0">
                <a:latin typeface="Comic Sans MS"/>
              </a:rPr>
              <a:t>fertlerine, </a:t>
            </a:r>
          </a:p>
          <a:p>
            <a:pPr marL="0" indent="0" algn="just">
              <a:buNone/>
            </a:pPr>
            <a:endParaRPr lang="tr-TR" sz="2200" dirty="0">
              <a:latin typeface="Comic Sans MS"/>
            </a:endParaRPr>
          </a:p>
          <a:p>
            <a:r>
              <a:rPr lang="tr-TR" sz="2200" dirty="0" smtClean="0">
                <a:latin typeface="Wingdings"/>
              </a:rPr>
              <a:t> </a:t>
            </a:r>
            <a:r>
              <a:rPr lang="tr-TR" sz="2200" dirty="0" smtClean="0">
                <a:latin typeface="Comic Sans MS"/>
              </a:rPr>
              <a:t>Bu </a:t>
            </a:r>
            <a:r>
              <a:rPr lang="tr-TR" sz="2200" dirty="0">
                <a:latin typeface="Comic Sans MS"/>
              </a:rPr>
              <a:t>Kanunda belirtilen özel hallerde </a:t>
            </a:r>
            <a:r>
              <a:rPr lang="tr-TR" sz="2200" b="1" dirty="0">
                <a:latin typeface="Comic Sans MS"/>
              </a:rPr>
              <a:t>askeri öğrenciler ile erbaş ve </a:t>
            </a:r>
            <a:r>
              <a:rPr lang="tr-TR" sz="2200" b="1" dirty="0" smtClean="0">
                <a:latin typeface="Comic Sans MS"/>
              </a:rPr>
              <a:t>erlere, </a:t>
            </a:r>
            <a:endParaRPr lang="tr-TR" sz="2200" b="1" dirty="0">
              <a:latin typeface="Comic Sans MS"/>
            </a:endParaRPr>
          </a:p>
          <a:p>
            <a:pPr marL="0" indent="0">
              <a:buNone/>
            </a:pPr>
            <a:r>
              <a:rPr lang="tr-TR" sz="2200" b="1" dirty="0" smtClean="0">
                <a:solidFill>
                  <a:srgbClr val="C00000"/>
                </a:solidFill>
                <a:latin typeface="Comic Sans MS"/>
              </a:rPr>
              <a:t>     Harcırah verilir.</a:t>
            </a:r>
            <a:endParaRPr lang="tr-TR" sz="2200" dirty="0">
              <a:solidFill>
                <a:srgbClr val="C00000"/>
              </a:solidFill>
              <a:latin typeface="Comic Sans MS"/>
            </a:endParaRPr>
          </a:p>
          <a:p>
            <a:endParaRPr lang="tr-TR" dirty="0"/>
          </a:p>
        </p:txBody>
      </p:sp>
      <p:sp>
        <p:nvSpPr>
          <p:cNvPr id="3" name="Başlık 2"/>
          <p:cNvSpPr>
            <a:spLocks noGrp="1"/>
          </p:cNvSpPr>
          <p:nvPr>
            <p:ph type="title"/>
          </p:nvPr>
        </p:nvSpPr>
        <p:spPr>
          <a:xfrm>
            <a:off x="688490" y="836712"/>
            <a:ext cx="7756263" cy="93610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200" b="1" dirty="0">
                <a:ln w="11430"/>
                <a:solidFill>
                  <a:srgbClr val="C00000"/>
                </a:solidFill>
                <a:effectLst>
                  <a:outerShdw blurRad="80000" dist="40000" dir="5040000" algn="tl">
                    <a:srgbClr val="000000">
                      <a:alpha val="30000"/>
                    </a:srgbClr>
                  </a:outerShdw>
                </a:effectLst>
              </a:rPr>
              <a:t>KİMLERE HARCIRAH VERİLİR? </a:t>
            </a:r>
            <a:r>
              <a:rPr lang="tr-TR" sz="3200" b="1" dirty="0" smtClean="0">
                <a:ln w="11430"/>
                <a:solidFill>
                  <a:srgbClr val="C00000"/>
                </a:solidFill>
                <a:effectLst>
                  <a:outerShdw blurRad="80000" dist="40000" dir="5040000" algn="tl">
                    <a:srgbClr val="000000">
                      <a:alpha val="30000"/>
                    </a:srgbClr>
                  </a:outerShdw>
                </a:effectLst>
              </a:rPr>
              <a:t>(3)</a:t>
            </a:r>
            <a:endParaRPr lang="tr-TR" sz="32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4494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3296689" cy="4276997"/>
          </a:xfrm>
        </p:spPr>
        <p:txBody>
          <a:bodyPr>
            <a:normAutofit fontScale="47500" lnSpcReduction="20000"/>
          </a:bodyPr>
          <a:lstStyle/>
          <a:p>
            <a:endParaRPr lang="tr-TR" sz="1400" dirty="0">
              <a:solidFill>
                <a:srgbClr val="000000"/>
              </a:solidFill>
              <a:latin typeface="Comic Sans MS"/>
            </a:endParaRPr>
          </a:p>
          <a:p>
            <a:endParaRPr lang="tr-TR" sz="1400" dirty="0">
              <a:latin typeface="Comic Sans MS"/>
            </a:endParaRPr>
          </a:p>
          <a:p>
            <a:r>
              <a:rPr lang="tr-TR" sz="3800" b="1" u="sng" dirty="0">
                <a:latin typeface="Comic Sans MS"/>
              </a:rPr>
              <a:t>Personel kanunlarına göre aylık alan kimseler</a:t>
            </a:r>
            <a:r>
              <a:rPr lang="tr-TR" sz="3800" b="1" u="sng" dirty="0" smtClean="0">
                <a:latin typeface="Comic Sans MS"/>
              </a:rPr>
              <a:t>;</a:t>
            </a:r>
          </a:p>
          <a:p>
            <a:pPr marL="0" indent="0">
              <a:buNone/>
            </a:pPr>
            <a:r>
              <a:rPr lang="tr-TR" sz="3800" b="1" dirty="0" smtClean="0">
                <a:latin typeface="Comic Sans MS"/>
              </a:rPr>
              <a:t> </a:t>
            </a:r>
            <a:endParaRPr lang="tr-TR" sz="3800" dirty="0">
              <a:latin typeface="Comic Sans MS"/>
            </a:endParaRPr>
          </a:p>
          <a:p>
            <a:pPr algn="just"/>
            <a:r>
              <a:rPr lang="tr-TR" sz="3800" dirty="0" smtClean="0">
                <a:latin typeface="Wingdings"/>
              </a:rPr>
              <a:t> </a:t>
            </a:r>
            <a:r>
              <a:rPr lang="tr-TR" sz="3800" dirty="0" smtClean="0">
                <a:latin typeface="Comic Sans MS"/>
              </a:rPr>
              <a:t>657 </a:t>
            </a:r>
            <a:r>
              <a:rPr lang="tr-TR" sz="3800" dirty="0">
                <a:latin typeface="Comic Sans MS"/>
              </a:rPr>
              <a:t>sayılı Devlet Memurları Kanunu </a:t>
            </a:r>
            <a:endParaRPr lang="tr-TR" sz="3800" dirty="0" smtClean="0">
              <a:latin typeface="Comic Sans MS"/>
            </a:endParaRPr>
          </a:p>
          <a:p>
            <a:pPr marL="0" indent="0" algn="just">
              <a:buNone/>
            </a:pPr>
            <a:endParaRPr lang="tr-TR" sz="3800" dirty="0">
              <a:latin typeface="Comic Sans MS"/>
            </a:endParaRPr>
          </a:p>
          <a:p>
            <a:pPr algn="just"/>
            <a:r>
              <a:rPr lang="tr-TR" sz="3800" dirty="0" smtClean="0">
                <a:latin typeface="Wingdings"/>
              </a:rPr>
              <a:t> </a:t>
            </a:r>
            <a:r>
              <a:rPr lang="tr-TR" sz="3800" dirty="0" smtClean="0">
                <a:latin typeface="Comic Sans MS"/>
              </a:rPr>
              <a:t>926 </a:t>
            </a:r>
            <a:r>
              <a:rPr lang="tr-TR" sz="3800" dirty="0">
                <a:latin typeface="Comic Sans MS"/>
              </a:rPr>
              <a:t>sayılı Türk Silahlı Kuvvetleri Personel Kanunu </a:t>
            </a:r>
            <a:endParaRPr lang="tr-TR" sz="3800" dirty="0" smtClean="0">
              <a:latin typeface="Comic Sans MS"/>
            </a:endParaRPr>
          </a:p>
          <a:p>
            <a:pPr marL="0" indent="0" algn="just">
              <a:buNone/>
            </a:pPr>
            <a:endParaRPr lang="tr-TR" sz="3800" dirty="0">
              <a:latin typeface="Comic Sans MS"/>
            </a:endParaRPr>
          </a:p>
          <a:p>
            <a:pPr algn="just"/>
            <a:r>
              <a:rPr lang="tr-TR" sz="3800" dirty="0" smtClean="0">
                <a:latin typeface="Wingdings"/>
              </a:rPr>
              <a:t> </a:t>
            </a:r>
            <a:r>
              <a:rPr lang="tr-TR" sz="3800" dirty="0" smtClean="0">
                <a:latin typeface="Comic Sans MS"/>
              </a:rPr>
              <a:t>2802 </a:t>
            </a:r>
            <a:r>
              <a:rPr lang="tr-TR" sz="3800" dirty="0">
                <a:latin typeface="Comic Sans MS"/>
              </a:rPr>
              <a:t>sayılı Hakimler ve Savcılar Kanunu </a:t>
            </a:r>
            <a:endParaRPr lang="tr-TR" sz="3800" dirty="0" smtClean="0">
              <a:latin typeface="Comic Sans MS"/>
            </a:endParaRPr>
          </a:p>
          <a:p>
            <a:pPr marL="0" indent="0" algn="just">
              <a:buNone/>
            </a:pPr>
            <a:endParaRPr lang="tr-TR" sz="3800" dirty="0">
              <a:latin typeface="Comic Sans MS"/>
            </a:endParaRPr>
          </a:p>
          <a:p>
            <a:pPr algn="just"/>
            <a:r>
              <a:rPr lang="tr-TR" sz="3800" dirty="0" smtClean="0">
                <a:latin typeface="Wingdings"/>
              </a:rPr>
              <a:t> </a:t>
            </a:r>
            <a:r>
              <a:rPr lang="tr-TR" sz="3800" dirty="0" smtClean="0">
                <a:latin typeface="Comic Sans MS"/>
              </a:rPr>
              <a:t>2914 </a:t>
            </a:r>
            <a:r>
              <a:rPr lang="tr-TR" sz="3800" dirty="0">
                <a:latin typeface="Comic Sans MS"/>
              </a:rPr>
              <a:t>sayılı Yüksek Öğretim Personel Kanunu </a:t>
            </a:r>
          </a:p>
          <a:p>
            <a:pPr algn="just"/>
            <a:endParaRPr lang="tr-TR" dirty="0">
              <a:latin typeface="Comic Sans MS"/>
            </a:endParaRPr>
          </a:p>
          <a:p>
            <a:pPr algn="just"/>
            <a:endParaRPr lang="tr-TR" sz="1600" dirty="0">
              <a:latin typeface="Wingdings"/>
            </a:endParaRPr>
          </a:p>
          <a:p>
            <a:endParaRPr lang="tr-TR" dirty="0"/>
          </a:p>
        </p:txBody>
      </p:sp>
      <p:sp>
        <p:nvSpPr>
          <p:cNvPr id="4" name="Akış Çizelgesi: Öteki İşlem 3"/>
          <p:cNvSpPr/>
          <p:nvPr/>
        </p:nvSpPr>
        <p:spPr>
          <a:xfrm>
            <a:off x="683568" y="548680"/>
            <a:ext cx="3096344" cy="10801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050" b="0" i="0" u="none" strike="noStrike" baseline="0" dirty="0" smtClean="0">
              <a:solidFill>
                <a:srgbClr val="000000"/>
              </a:solidFill>
              <a:latin typeface="Comic Sans MS"/>
            </a:endParaRPr>
          </a:p>
          <a:p>
            <a:r>
              <a:rPr lang="tr-TR" sz="2400" b="1" i="0" u="none" strike="noStrike" baseline="0" dirty="0" smtClean="0">
                <a:solidFill>
                  <a:schemeClr val="bg1"/>
                </a:solidFill>
                <a:latin typeface="Comic Sans MS"/>
              </a:rPr>
              <a:t>Memur</a:t>
            </a:r>
            <a:r>
              <a:rPr lang="tr-TR" b="1" i="0" u="none" strike="noStrike" baseline="0" dirty="0" smtClean="0">
                <a:latin typeface="Comic Sans MS"/>
              </a:rPr>
              <a:t> </a:t>
            </a:r>
            <a:endParaRPr lang="tr-TR" b="1" dirty="0"/>
          </a:p>
        </p:txBody>
      </p:sp>
      <p:sp>
        <p:nvSpPr>
          <p:cNvPr id="7" name="Yuvarlatılmış Dikdörtgen 6"/>
          <p:cNvSpPr/>
          <p:nvPr/>
        </p:nvSpPr>
        <p:spPr>
          <a:xfrm>
            <a:off x="4932040" y="548680"/>
            <a:ext cx="3024336" cy="11012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050" b="0" i="0" u="none" strike="noStrike" baseline="0" dirty="0" smtClean="0">
              <a:solidFill>
                <a:srgbClr val="000000"/>
              </a:solidFill>
              <a:latin typeface="Comic Sans MS"/>
            </a:endParaRPr>
          </a:p>
          <a:p>
            <a:r>
              <a:rPr lang="tr-TR" sz="2400" b="1" i="0" u="none" strike="noStrike" baseline="0" dirty="0" smtClean="0">
                <a:latin typeface="Comic Sans MS"/>
              </a:rPr>
              <a:t>Hizmetli</a:t>
            </a:r>
            <a:r>
              <a:rPr lang="tr-TR" b="1" i="0" u="none" strike="noStrike" baseline="0" dirty="0" smtClean="0">
                <a:latin typeface="Comic Sans MS"/>
              </a:rPr>
              <a:t> </a:t>
            </a:r>
            <a:endParaRPr lang="tr-TR" dirty="0"/>
          </a:p>
        </p:txBody>
      </p:sp>
      <p:sp>
        <p:nvSpPr>
          <p:cNvPr id="8" name="Dikdörtgen 7"/>
          <p:cNvSpPr/>
          <p:nvPr/>
        </p:nvSpPr>
        <p:spPr>
          <a:xfrm>
            <a:off x="4705063" y="2204864"/>
            <a:ext cx="3779912" cy="4293483"/>
          </a:xfrm>
          <a:prstGeom prst="rect">
            <a:avLst/>
          </a:prstGeom>
        </p:spPr>
        <p:txBody>
          <a:bodyPr wrap="square">
            <a:spAutoFit/>
          </a:bodyPr>
          <a:lstStyle/>
          <a:p>
            <a:endParaRPr lang="tr-TR" sz="1050" b="0" i="0" u="none" strike="noStrike" baseline="0" dirty="0" smtClean="0">
              <a:solidFill>
                <a:srgbClr val="000000"/>
              </a:solidFill>
              <a:latin typeface="Comic Sans MS"/>
            </a:endParaRPr>
          </a:p>
          <a:p>
            <a:endParaRPr lang="tr-TR" sz="1050" b="0" i="0" u="none" strike="noStrike" baseline="0" dirty="0" smtClean="0">
              <a:latin typeface="Comic Sans MS"/>
            </a:endParaRPr>
          </a:p>
          <a:p>
            <a:r>
              <a:rPr lang="tr-TR" b="0" i="0" u="none" strike="noStrike" baseline="0" dirty="0" smtClean="0">
                <a:solidFill>
                  <a:srgbClr val="C00000"/>
                </a:solidFill>
                <a:latin typeface="Comic Sans MS"/>
              </a:rPr>
              <a:t>*</a:t>
            </a:r>
            <a:r>
              <a:rPr lang="tr-TR" b="0" i="0" u="none" strike="noStrike" baseline="0" dirty="0" smtClean="0">
                <a:latin typeface="Comic Sans MS"/>
              </a:rPr>
              <a:t>Personel kanunlarına göre yardımcı hizmetler sınıfına dahil personel </a:t>
            </a:r>
          </a:p>
          <a:p>
            <a:endParaRPr lang="tr-TR" b="0" i="0" u="none" strike="noStrike" baseline="0" dirty="0" smtClean="0">
              <a:latin typeface="Comic Sans MS"/>
            </a:endParaRPr>
          </a:p>
          <a:p>
            <a:r>
              <a:rPr lang="tr-TR" b="0" i="0" u="none" strike="noStrike" baseline="0" dirty="0" smtClean="0">
                <a:solidFill>
                  <a:srgbClr val="C00000"/>
                </a:solidFill>
                <a:latin typeface="Comic Sans MS"/>
              </a:rPr>
              <a:t>*</a:t>
            </a:r>
            <a:r>
              <a:rPr lang="tr-TR" b="0" i="0" u="none" strike="noStrike" baseline="0" dirty="0" smtClean="0">
                <a:latin typeface="Comic Sans MS"/>
              </a:rPr>
              <a:t>Kurumlarda yalnız ödenek mukabili çalışanlar, (TBMM Üyeleri, Belediye Başkanları, İl Genel meclisi üyeleri …) </a:t>
            </a:r>
          </a:p>
          <a:p>
            <a:endParaRPr lang="tr-TR" b="0" i="0" u="none" strike="noStrike" baseline="0" dirty="0" smtClean="0">
              <a:latin typeface="Comic Sans MS"/>
            </a:endParaRPr>
          </a:p>
          <a:p>
            <a:r>
              <a:rPr lang="tr-TR" b="0" i="0" u="none" strike="noStrike" baseline="0" dirty="0" smtClean="0">
                <a:solidFill>
                  <a:srgbClr val="C00000"/>
                </a:solidFill>
                <a:latin typeface="Comic Sans MS"/>
              </a:rPr>
              <a:t>*</a:t>
            </a:r>
            <a:r>
              <a:rPr lang="tr-TR" b="0" i="0" u="none" strike="noStrike" baseline="0" dirty="0" smtClean="0">
                <a:latin typeface="Comic Sans MS"/>
              </a:rPr>
              <a:t>Kurumlarda çalıştırılan tarım ve orman işçileri, </a:t>
            </a:r>
          </a:p>
          <a:p>
            <a:endParaRPr lang="tr-TR" b="0" i="0" u="none" strike="noStrike" baseline="0" dirty="0" smtClean="0">
              <a:latin typeface="Comic Sans MS"/>
            </a:endParaRPr>
          </a:p>
          <a:p>
            <a:r>
              <a:rPr lang="tr-TR" b="0" i="0" u="none" strike="noStrike" baseline="0" dirty="0" smtClean="0">
                <a:solidFill>
                  <a:srgbClr val="C00000"/>
                </a:solidFill>
                <a:latin typeface="Comic Sans MS"/>
              </a:rPr>
              <a:t>*</a:t>
            </a:r>
            <a:r>
              <a:rPr lang="tr-TR" b="0" i="0" u="none" strike="noStrike" baseline="0" dirty="0" smtClean="0">
                <a:latin typeface="Comic Sans MS"/>
              </a:rPr>
              <a:t>İş kanunlarına göre işçi sayılan kimseler </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548679"/>
            <a:ext cx="2088232" cy="110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4152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1844824"/>
            <a:ext cx="7745505" cy="4752527"/>
          </a:xfrm>
        </p:spPr>
        <p:txBody>
          <a:bodyPr>
            <a:normAutofit/>
          </a:bodyPr>
          <a:lstStyle/>
          <a:p>
            <a:endParaRPr lang="tr-TR" sz="1200" dirty="0">
              <a:solidFill>
                <a:srgbClr val="000000"/>
              </a:solidFill>
              <a:latin typeface="Comic Sans MS"/>
            </a:endParaRPr>
          </a:p>
          <a:p>
            <a:r>
              <a:rPr lang="tr-TR" b="1" u="sng" dirty="0" smtClean="0">
                <a:latin typeface="Comic Sans MS"/>
              </a:rPr>
              <a:t> Memur </a:t>
            </a:r>
            <a:r>
              <a:rPr lang="tr-TR" b="1" u="sng" dirty="0">
                <a:latin typeface="Comic Sans MS"/>
              </a:rPr>
              <a:t>ve hizmetlinin; </a:t>
            </a:r>
            <a:endParaRPr lang="tr-TR" b="1" u="sng" dirty="0" smtClean="0">
              <a:latin typeface="Comic Sans MS"/>
            </a:endParaRPr>
          </a:p>
          <a:p>
            <a:pPr marL="0" indent="0">
              <a:buNone/>
            </a:pPr>
            <a:endParaRPr lang="tr-TR" b="1" u="sng" dirty="0">
              <a:latin typeface="Comic Sans MS"/>
            </a:endParaRPr>
          </a:p>
          <a:p>
            <a:pPr algn="just"/>
            <a:r>
              <a:rPr lang="tr-TR" dirty="0" smtClean="0">
                <a:latin typeface="Comic Sans MS"/>
              </a:rPr>
              <a:t> </a:t>
            </a:r>
            <a:r>
              <a:rPr lang="tr-TR" b="1" dirty="0" smtClean="0">
                <a:latin typeface="Comic Sans MS"/>
              </a:rPr>
              <a:t>Harcırah </a:t>
            </a:r>
            <a:r>
              <a:rPr lang="tr-TR" b="1" dirty="0">
                <a:latin typeface="Comic Sans MS"/>
              </a:rPr>
              <a:t>verilmesini gerektiren o</a:t>
            </a:r>
            <a:r>
              <a:rPr lang="tr-TR" b="1" dirty="0" smtClean="0">
                <a:latin typeface="Comic Sans MS"/>
              </a:rPr>
              <a:t>lay </a:t>
            </a:r>
            <a:r>
              <a:rPr lang="tr-TR" b="1" dirty="0">
                <a:latin typeface="Comic Sans MS"/>
              </a:rPr>
              <a:t>sırasında </a:t>
            </a:r>
            <a:r>
              <a:rPr lang="tr-TR" b="1" u="sng" dirty="0">
                <a:solidFill>
                  <a:srgbClr val="C00000"/>
                </a:solidFill>
                <a:latin typeface="Comic Sans MS"/>
              </a:rPr>
              <a:t>evlilik bağıyla bağlı olduğu </a:t>
            </a:r>
            <a:r>
              <a:rPr lang="tr-TR" b="1" u="sng" dirty="0" smtClean="0">
                <a:solidFill>
                  <a:srgbClr val="C00000"/>
                </a:solidFill>
                <a:latin typeface="Comic Sans MS"/>
              </a:rPr>
              <a:t>eşi</a:t>
            </a:r>
            <a:r>
              <a:rPr lang="tr-TR" b="1" dirty="0" smtClean="0">
                <a:latin typeface="Comic Sans MS"/>
              </a:rPr>
              <a:t>, </a:t>
            </a:r>
          </a:p>
          <a:p>
            <a:pPr algn="just"/>
            <a:endParaRPr lang="tr-TR" dirty="0">
              <a:latin typeface="Comic Sans MS"/>
            </a:endParaRPr>
          </a:p>
          <a:p>
            <a:pPr algn="just"/>
            <a:r>
              <a:rPr lang="tr-TR" dirty="0" smtClean="0">
                <a:latin typeface="Comic Sans MS"/>
              </a:rPr>
              <a:t>Bakmakla </a:t>
            </a:r>
            <a:r>
              <a:rPr lang="tr-TR" dirty="0">
                <a:latin typeface="Comic Sans MS"/>
              </a:rPr>
              <a:t>yükümlü olduğu </a:t>
            </a:r>
            <a:r>
              <a:rPr lang="tr-TR" b="1" u="sng" dirty="0">
                <a:solidFill>
                  <a:srgbClr val="C00000"/>
                </a:solidFill>
                <a:latin typeface="Comic Sans MS"/>
              </a:rPr>
              <a:t>usul ve füruu ile erkek ve kız kardeşlerini</a:t>
            </a:r>
            <a:r>
              <a:rPr lang="tr-TR" dirty="0">
                <a:latin typeface="Comic Sans MS"/>
              </a:rPr>
              <a:t> ifade eder. </a:t>
            </a:r>
          </a:p>
          <a:p>
            <a:pPr algn="just"/>
            <a:endParaRPr lang="tr-TR" dirty="0">
              <a:latin typeface="Comic Sans MS"/>
            </a:endParaRPr>
          </a:p>
          <a:p>
            <a:pPr algn="just"/>
            <a:r>
              <a:rPr lang="tr-TR" dirty="0">
                <a:latin typeface="Comic Sans MS"/>
              </a:rPr>
              <a:t>Kan bağı olmayanlara (üvey evlat, kayın valide, kayın ata gibi) </a:t>
            </a:r>
            <a:r>
              <a:rPr lang="tr-TR" u="sng" dirty="0">
                <a:latin typeface="Comic Sans MS"/>
              </a:rPr>
              <a:t>harcırah ödenmez</a:t>
            </a:r>
            <a:r>
              <a:rPr lang="tr-TR" dirty="0">
                <a:latin typeface="Comic Sans MS"/>
              </a:rPr>
              <a:t>. </a:t>
            </a:r>
            <a:endParaRPr lang="tr-TR" dirty="0">
              <a:solidFill>
                <a:srgbClr val="C00000"/>
              </a:solidFill>
            </a:endParaRPr>
          </a:p>
        </p:txBody>
      </p:sp>
      <p:sp>
        <p:nvSpPr>
          <p:cNvPr id="3" name="Başlık 2"/>
          <p:cNvSpPr>
            <a:spLocks noGrp="1"/>
          </p:cNvSpPr>
          <p:nvPr>
            <p:ph type="title"/>
          </p:nvPr>
        </p:nvSpPr>
        <p:spPr>
          <a:xfrm>
            <a:off x="776177" y="188640"/>
            <a:ext cx="7756263" cy="93610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tr-TR" sz="1400" dirty="0">
                <a:solidFill>
                  <a:srgbClr val="000000"/>
                </a:solidFill>
                <a:latin typeface="Comic Sans MS"/>
              </a:rPr>
              <a:t/>
            </a:r>
            <a:br>
              <a:rPr lang="tr-TR" sz="1400" dirty="0">
                <a:solidFill>
                  <a:srgbClr val="000000"/>
                </a:solidFill>
                <a:latin typeface="Comic Sans MS"/>
              </a:rPr>
            </a:br>
            <a:r>
              <a:rPr lang="tr-T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a:rPr>
              <a:t>AİLE FERTLERİ </a:t>
            </a:r>
            <a:r>
              <a:rPr lang="tr-TR"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(Kimleri Kapsar?)</a:t>
            </a:r>
            <a:endParaRPr lang="tr-TR"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124744"/>
            <a:ext cx="3672408" cy="18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44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916832"/>
            <a:ext cx="8208911" cy="4680519"/>
          </a:xfrm>
        </p:spPr>
        <p:txBody>
          <a:bodyPr>
            <a:normAutofit fontScale="62500" lnSpcReduction="20000"/>
          </a:bodyPr>
          <a:lstStyle/>
          <a:p>
            <a:endParaRPr lang="tr-TR" sz="1400" dirty="0">
              <a:solidFill>
                <a:srgbClr val="000000"/>
              </a:solidFill>
              <a:latin typeface="Comic Sans MS"/>
            </a:endParaRPr>
          </a:p>
          <a:p>
            <a:endParaRPr lang="tr-TR" sz="1400" dirty="0">
              <a:latin typeface="Comic Sans MS"/>
            </a:endParaRPr>
          </a:p>
          <a:p>
            <a:pPr algn="just"/>
            <a:r>
              <a:rPr lang="tr-TR" sz="3800" dirty="0" smtClean="0">
                <a:latin typeface="Comic Sans MS"/>
              </a:rPr>
              <a:t>      Bilgi </a:t>
            </a:r>
            <a:r>
              <a:rPr lang="tr-TR" sz="3800" dirty="0">
                <a:latin typeface="Comic Sans MS"/>
              </a:rPr>
              <a:t>seviyeleri ve faaliyet sahaları ile mahalli şartlar dikkate alınarak </a:t>
            </a:r>
            <a:r>
              <a:rPr lang="tr-TR" sz="3800" b="1" dirty="0">
                <a:solidFill>
                  <a:srgbClr val="C00000"/>
                </a:solidFill>
                <a:latin typeface="Comic Sans MS"/>
              </a:rPr>
              <a:t>4 üncü dereceye kadar olan memurlardan </a:t>
            </a:r>
            <a:r>
              <a:rPr lang="tr-TR" sz="3800" dirty="0">
                <a:latin typeface="Comic Sans MS"/>
              </a:rPr>
              <a:t>herhangi birine verilen yol masrafı ve gündeliğe kıyasen ilgili kurumca takdir olunur. </a:t>
            </a:r>
          </a:p>
          <a:p>
            <a:pPr algn="just"/>
            <a:endParaRPr lang="tr-TR" sz="3800" dirty="0">
              <a:latin typeface="Comic Sans MS"/>
            </a:endParaRPr>
          </a:p>
          <a:p>
            <a:pPr algn="just"/>
            <a:r>
              <a:rPr lang="tr-TR" sz="3800" dirty="0">
                <a:latin typeface="Wingdings"/>
              </a:rPr>
              <a:t> </a:t>
            </a:r>
            <a:r>
              <a:rPr lang="tr-TR" sz="3800" dirty="0" smtClean="0">
                <a:latin typeface="Comic Sans MS"/>
              </a:rPr>
              <a:t>Ancak</a:t>
            </a:r>
            <a:r>
              <a:rPr lang="tr-TR" sz="3800" dirty="0">
                <a:latin typeface="Comic Sans MS"/>
              </a:rPr>
              <a:t>, ilgili Bakanlığın teklifi ve Maliye Bakanlığının olumlu görüşü üzerine, bu gibi kimselerden </a:t>
            </a:r>
            <a:r>
              <a:rPr lang="tr-TR" sz="3800" dirty="0" smtClean="0">
                <a:latin typeface="Comic Sans MS"/>
              </a:rPr>
              <a:t>icap </a:t>
            </a:r>
            <a:r>
              <a:rPr lang="tr-TR" sz="3800" dirty="0">
                <a:latin typeface="Comic Sans MS"/>
              </a:rPr>
              <a:t>edenlere </a:t>
            </a:r>
            <a:r>
              <a:rPr lang="tr-TR" sz="3800" b="1" dirty="0">
                <a:solidFill>
                  <a:srgbClr val="C00000"/>
                </a:solidFill>
                <a:latin typeface="Comic Sans MS"/>
              </a:rPr>
              <a:t>4 üncü dereceden daha yüksek</a:t>
            </a:r>
            <a:r>
              <a:rPr lang="tr-TR" sz="3800" b="1" dirty="0">
                <a:latin typeface="Comic Sans MS"/>
              </a:rPr>
              <a:t> </a:t>
            </a:r>
            <a:r>
              <a:rPr lang="tr-TR" sz="3800" dirty="0">
                <a:latin typeface="Comic Sans MS"/>
              </a:rPr>
              <a:t>memurlara ödenebilecek yol masrafı ve gündelik verilebilir</a:t>
            </a:r>
            <a:r>
              <a:rPr lang="tr-TR" sz="3800" dirty="0" smtClean="0">
                <a:latin typeface="Comic Sans MS"/>
              </a:rPr>
              <a:t>.</a:t>
            </a:r>
          </a:p>
          <a:p>
            <a:pPr marL="0" indent="0" algn="just">
              <a:buNone/>
            </a:pPr>
            <a:r>
              <a:rPr lang="tr-TR" sz="3800" dirty="0" smtClean="0">
                <a:latin typeface="Comic Sans MS"/>
              </a:rPr>
              <a:t> </a:t>
            </a:r>
            <a:endParaRPr lang="tr-TR" sz="3800" dirty="0">
              <a:latin typeface="Comic Sans MS"/>
            </a:endParaRPr>
          </a:p>
          <a:p>
            <a:pPr algn="just"/>
            <a:r>
              <a:rPr lang="tr-TR" sz="3800" dirty="0" smtClean="0">
                <a:latin typeface="Wingdings"/>
              </a:rPr>
              <a:t> </a:t>
            </a:r>
            <a:r>
              <a:rPr lang="tr-TR" sz="3800" b="1" dirty="0" smtClean="0">
                <a:solidFill>
                  <a:srgbClr val="C00000"/>
                </a:solidFill>
                <a:latin typeface="Comic Sans MS"/>
              </a:rPr>
              <a:t>Sözleşmeli </a:t>
            </a:r>
            <a:r>
              <a:rPr lang="tr-TR" sz="3800" b="1" dirty="0">
                <a:solidFill>
                  <a:srgbClr val="C00000"/>
                </a:solidFill>
                <a:latin typeface="Comic Sans MS"/>
              </a:rPr>
              <a:t>olarak </a:t>
            </a:r>
            <a:r>
              <a:rPr lang="tr-TR" sz="3800" dirty="0">
                <a:latin typeface="Comic Sans MS"/>
              </a:rPr>
              <a:t>çalıştırılıp da sözleşmelerinde verilecek harcırah belirtilmiş olan kimseler hakkında bu madde hükmü uygulanmaz</a:t>
            </a:r>
            <a:r>
              <a:rPr lang="tr-TR" sz="3800" dirty="0">
                <a:latin typeface="Century Schoolbook"/>
              </a:rPr>
              <a:t>. </a:t>
            </a:r>
          </a:p>
          <a:p>
            <a:endParaRPr lang="tr-TR" dirty="0"/>
          </a:p>
        </p:txBody>
      </p:sp>
      <p:sp>
        <p:nvSpPr>
          <p:cNvPr id="3" name="Başlık 2"/>
          <p:cNvSpPr>
            <a:spLocks noGrp="1"/>
          </p:cNvSpPr>
          <p:nvPr>
            <p:ph type="title"/>
          </p:nvPr>
        </p:nvSpPr>
        <p:spPr>
          <a:xfrm>
            <a:off x="683568" y="332656"/>
            <a:ext cx="7756263" cy="129614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a:rPr>
              <a:t/>
            </a:r>
            <a:br>
              <a:rPr lang="tr-TR"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a:rPr>
            </a:br>
            <a:r>
              <a:rPr lang="tr-TR" sz="2800" b="1" dirty="0">
                <a:ln w="11430"/>
                <a:solidFill>
                  <a:srgbClr val="C00000"/>
                </a:solidFill>
                <a:effectLst>
                  <a:outerShdw blurRad="80000" dist="40000" dir="5040000" algn="tl">
                    <a:srgbClr val="000000">
                      <a:alpha val="30000"/>
                    </a:srgbClr>
                  </a:outerShdw>
                </a:effectLst>
                <a:latin typeface="Comic Sans MS"/>
              </a:rPr>
              <a:t>MEMUR VE HİZMETLİ OLMAYANLARIN HARCIRAHI </a:t>
            </a:r>
            <a:endParaRPr lang="tr-TR" sz="28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0406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sz="1200" dirty="0">
              <a:solidFill>
                <a:srgbClr val="000000"/>
              </a:solidFill>
              <a:latin typeface="Comic Sans MS"/>
            </a:endParaRPr>
          </a:p>
          <a:p>
            <a:pPr marL="0" indent="0">
              <a:buNone/>
            </a:pPr>
            <a:r>
              <a:rPr lang="tr-TR" b="1" dirty="0" smtClean="0">
                <a:solidFill>
                  <a:srgbClr val="C00000"/>
                </a:solidFill>
                <a:latin typeface="Comic Sans MS"/>
              </a:rPr>
              <a:t> </a:t>
            </a:r>
            <a:r>
              <a:rPr lang="tr-TR" sz="2800" b="1" dirty="0" smtClean="0">
                <a:solidFill>
                  <a:srgbClr val="C00000"/>
                </a:solidFill>
                <a:latin typeface="Comic Sans MS"/>
              </a:rPr>
              <a:t>6245’e </a:t>
            </a:r>
            <a:r>
              <a:rPr lang="tr-TR" sz="2800" b="1" dirty="0">
                <a:solidFill>
                  <a:srgbClr val="C00000"/>
                </a:solidFill>
                <a:latin typeface="Comic Sans MS"/>
              </a:rPr>
              <a:t>göre ödenmesi gereken; </a:t>
            </a:r>
            <a:endParaRPr lang="tr-TR" sz="2800" b="1" dirty="0" smtClean="0">
              <a:solidFill>
                <a:srgbClr val="C00000"/>
              </a:solidFill>
              <a:latin typeface="Comic Sans MS"/>
            </a:endParaRPr>
          </a:p>
          <a:p>
            <a:pPr marL="0" indent="0">
              <a:buNone/>
            </a:pPr>
            <a:endParaRPr lang="tr-TR" b="1" dirty="0">
              <a:solidFill>
                <a:srgbClr val="C00000"/>
              </a:solidFill>
              <a:latin typeface="Comic Sans MS"/>
            </a:endParaRPr>
          </a:p>
          <a:p>
            <a:r>
              <a:rPr lang="tr-TR" sz="1600" dirty="0" smtClean="0">
                <a:latin typeface="Courier New"/>
              </a:rPr>
              <a:t>   </a:t>
            </a:r>
            <a:r>
              <a:rPr lang="tr-TR" b="1" dirty="0" smtClean="0">
                <a:latin typeface="Comic Sans MS"/>
              </a:rPr>
              <a:t>yol </a:t>
            </a:r>
            <a:r>
              <a:rPr lang="tr-TR" b="1" dirty="0">
                <a:latin typeface="Comic Sans MS"/>
              </a:rPr>
              <a:t>masrafı, </a:t>
            </a:r>
            <a:endParaRPr lang="tr-TR" dirty="0">
              <a:latin typeface="Comic Sans MS"/>
            </a:endParaRPr>
          </a:p>
          <a:p>
            <a:r>
              <a:rPr lang="tr-TR" dirty="0" smtClean="0">
                <a:latin typeface="Courier New"/>
              </a:rPr>
              <a:t>  </a:t>
            </a:r>
            <a:r>
              <a:rPr lang="tr-TR" b="1" dirty="0" smtClean="0">
                <a:latin typeface="Comic Sans MS"/>
              </a:rPr>
              <a:t>gündelik</a:t>
            </a:r>
            <a:r>
              <a:rPr lang="tr-TR" b="1" dirty="0">
                <a:latin typeface="Comic Sans MS"/>
              </a:rPr>
              <a:t>, </a:t>
            </a:r>
            <a:endParaRPr lang="tr-TR" dirty="0">
              <a:latin typeface="Comic Sans MS"/>
            </a:endParaRPr>
          </a:p>
          <a:p>
            <a:r>
              <a:rPr lang="tr-TR" dirty="0" smtClean="0">
                <a:latin typeface="Courier New"/>
              </a:rPr>
              <a:t>  </a:t>
            </a:r>
            <a:r>
              <a:rPr lang="tr-TR" b="1" dirty="0" smtClean="0">
                <a:latin typeface="Comic Sans MS"/>
              </a:rPr>
              <a:t>aile </a:t>
            </a:r>
            <a:r>
              <a:rPr lang="tr-TR" b="1" dirty="0">
                <a:latin typeface="Comic Sans MS"/>
              </a:rPr>
              <a:t>masrafı ve </a:t>
            </a:r>
            <a:endParaRPr lang="tr-TR" dirty="0">
              <a:latin typeface="Comic Sans MS"/>
            </a:endParaRPr>
          </a:p>
          <a:p>
            <a:r>
              <a:rPr lang="tr-TR" dirty="0" smtClean="0">
                <a:latin typeface="Courier New"/>
              </a:rPr>
              <a:t>  </a:t>
            </a:r>
            <a:r>
              <a:rPr lang="tr-TR" b="1" dirty="0" smtClean="0">
                <a:latin typeface="Comic Sans MS"/>
              </a:rPr>
              <a:t>yer </a:t>
            </a:r>
            <a:r>
              <a:rPr lang="tr-TR" b="1" dirty="0">
                <a:latin typeface="Comic Sans MS"/>
              </a:rPr>
              <a:t>değiştirme </a:t>
            </a:r>
            <a:r>
              <a:rPr lang="tr-TR" b="1" dirty="0" smtClean="0">
                <a:latin typeface="Comic Sans MS"/>
              </a:rPr>
              <a:t>masrafından, </a:t>
            </a:r>
            <a:endParaRPr lang="tr-TR" dirty="0">
              <a:latin typeface="Comic Sans MS"/>
            </a:endParaRPr>
          </a:p>
          <a:p>
            <a:endParaRPr lang="tr-TR" dirty="0">
              <a:latin typeface="Comic Sans MS"/>
            </a:endParaRPr>
          </a:p>
          <a:p>
            <a:pPr marL="0" indent="0">
              <a:buNone/>
            </a:pPr>
            <a:r>
              <a:rPr lang="tr-TR" b="1" dirty="0" smtClean="0">
                <a:solidFill>
                  <a:srgbClr val="C00000"/>
                </a:solidFill>
                <a:latin typeface="Comic Sans MS"/>
              </a:rPr>
              <a:t>*</a:t>
            </a:r>
            <a:r>
              <a:rPr lang="tr-TR" b="1" dirty="0" smtClean="0">
                <a:latin typeface="Comic Sans MS"/>
              </a:rPr>
              <a:t>   </a:t>
            </a:r>
            <a:r>
              <a:rPr lang="tr-TR" b="1" u="sng" dirty="0" smtClean="0">
                <a:latin typeface="Comic Sans MS"/>
              </a:rPr>
              <a:t>birini</a:t>
            </a:r>
            <a:r>
              <a:rPr lang="tr-TR" b="1" u="sng" dirty="0">
                <a:latin typeface="Comic Sans MS"/>
              </a:rPr>
              <a:t>, birkaçını veya tamamını ifade eder. </a:t>
            </a:r>
            <a:endParaRPr lang="tr-TR" u="sng"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a:rPr>
              <a:t/>
            </a:r>
            <a:br>
              <a:rPr lang="tr-T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omic Sans MS"/>
              </a:rPr>
            </a:br>
            <a:r>
              <a:rPr lang="tr-TR" sz="3600" b="1" dirty="0">
                <a:ln w="11430"/>
                <a:solidFill>
                  <a:srgbClr val="C00000"/>
                </a:solidFill>
                <a:effectLst>
                  <a:outerShdw blurRad="80000" dist="40000" dir="5040000" algn="tl">
                    <a:srgbClr val="000000">
                      <a:alpha val="30000"/>
                    </a:srgbClr>
                  </a:outerShdw>
                </a:effectLst>
                <a:latin typeface="Comic Sans MS"/>
              </a:rPr>
              <a:t>HARCIRAHIN UNSURLARI </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626391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r>
              <a:rPr lang="tr-TR" dirty="0" smtClean="0">
                <a:latin typeface="Comic Sans MS" pitchFamily="66" charset="0"/>
              </a:rPr>
              <a:t>  </a:t>
            </a:r>
          </a:p>
          <a:p>
            <a:pPr algn="just"/>
            <a:r>
              <a:rPr lang="tr-TR" dirty="0" smtClean="0">
                <a:latin typeface="Comic Sans MS" pitchFamily="66" charset="0"/>
              </a:rPr>
              <a:t>    </a:t>
            </a:r>
            <a:r>
              <a:rPr lang="tr-TR" b="1" dirty="0" smtClean="0">
                <a:latin typeface="Comic Sans MS" pitchFamily="66" charset="0"/>
              </a:rPr>
              <a:t>Genel olarak bir görevin yapılması amacıyla bulundukları yerden (memuriyet mahallinden) başka bir yere sürekli veya geçici görevle gönderilen memur ve hizmetlilerin yolculuk edecekleri taşıt araçlarına ödeyecekleri ücreti ifade etmektedir.</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571500" indent="-5715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Yol Gideri (1)</a:t>
            </a:r>
            <a:endParaRPr lang="tr-TR" sz="3600" b="1" dirty="0">
              <a:ln w="11430"/>
              <a:solidFill>
                <a:srgbClr val="C00000"/>
              </a:solidFill>
              <a:effectLst>
                <a:outerShdw blurRad="80000" dist="40000" dir="5040000" algn="tl">
                  <a:srgbClr val="000000">
                    <a:alpha val="3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6632"/>
            <a:ext cx="324036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892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060848"/>
            <a:ext cx="8424936" cy="4464496"/>
          </a:xfrm>
        </p:spPr>
        <p:txBody>
          <a:bodyPr>
            <a:normAutofit fontScale="92500"/>
          </a:bodyPr>
          <a:lstStyle/>
          <a:p>
            <a:pPr algn="just"/>
            <a:r>
              <a:rPr lang="tr-TR" b="1" dirty="0" smtClean="0">
                <a:solidFill>
                  <a:srgbClr val="C00000"/>
                </a:solidFill>
              </a:rPr>
              <a:t>   </a:t>
            </a:r>
            <a:r>
              <a:rPr lang="tr-TR" b="1" dirty="0" smtClean="0">
                <a:solidFill>
                  <a:srgbClr val="C00000"/>
                </a:solidFill>
                <a:latin typeface="Comic Sans MS" pitchFamily="66" charset="0"/>
              </a:rPr>
              <a:t>Mutat Taşıt-Mutat Yol: </a:t>
            </a:r>
            <a:r>
              <a:rPr lang="tr-TR" b="1" dirty="0" smtClean="0">
                <a:latin typeface="Comic Sans MS" pitchFamily="66" charset="0"/>
              </a:rPr>
              <a:t>Güvenli, kolay ve aktarmasız olarak gidilip gelinebilen; kullanılması alışkanlık haline almış, o yerdeki vatandaşların çoğu tarafından tercih edilen yol ve taşıtlardan (otomobil, otobüs) ucuz olanıdır.</a:t>
            </a:r>
          </a:p>
          <a:p>
            <a:pPr algn="just"/>
            <a:endParaRPr lang="tr-TR" b="1" dirty="0" smtClean="0">
              <a:latin typeface="Comic Sans MS" pitchFamily="66" charset="0"/>
            </a:endParaRPr>
          </a:p>
          <a:p>
            <a:pPr algn="just"/>
            <a:r>
              <a:rPr lang="tr-TR" b="1" dirty="0" smtClean="0">
                <a:solidFill>
                  <a:srgbClr val="C00000"/>
                </a:solidFill>
                <a:latin typeface="Comic Sans MS" pitchFamily="66" charset="0"/>
              </a:rPr>
              <a:t>   Muayyen Tarifeli Taşıt: </a:t>
            </a:r>
            <a:r>
              <a:rPr lang="tr-TR" b="1" dirty="0" smtClean="0">
                <a:solidFill>
                  <a:schemeClr val="tx1"/>
                </a:solidFill>
                <a:latin typeface="Comic Sans MS" pitchFamily="66" charset="0"/>
              </a:rPr>
              <a:t>İki yer arasında belli zamanda düzenli olarak işleyen ve hareket ve varış zamanları belirli tarifeye tabi olan taşıt araçlarıdır.(otobüs,tren,vapur)</a:t>
            </a:r>
          </a:p>
          <a:p>
            <a:pPr marL="0" indent="0" algn="just">
              <a:buNone/>
            </a:pPr>
            <a:endParaRPr lang="tr-TR" b="1" dirty="0" smtClean="0">
              <a:solidFill>
                <a:schemeClr val="tx1"/>
              </a:solidFill>
              <a:latin typeface="Comic Sans MS" pitchFamily="66" charset="0"/>
            </a:endParaRPr>
          </a:p>
          <a:p>
            <a:pPr algn="just"/>
            <a:r>
              <a:rPr lang="tr-TR" b="1" dirty="0" smtClean="0">
                <a:latin typeface="Comic Sans MS" pitchFamily="66" charset="0"/>
              </a:rPr>
              <a:t>   Uçakla seyahat ekonomik olsa bile yurt içinde muayyen tarifeli araç olarak kabul edilmemektedi</a:t>
            </a:r>
            <a:r>
              <a:rPr lang="tr-TR" dirty="0" smtClean="0">
                <a:latin typeface="Comic Sans MS" pitchFamily="66" charset="0"/>
              </a:rPr>
              <a:t>r</a:t>
            </a:r>
            <a:r>
              <a:rPr lang="tr-TR" dirty="0" smtClean="0"/>
              <a:t>.</a:t>
            </a:r>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571500" indent="-5715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Yol Gideri(2)</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217755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3008657" cy="3877815"/>
          </a:xfrm>
        </p:spPr>
        <p:txBody>
          <a:bodyPr>
            <a:normAutofit fontScale="92500" lnSpcReduction="10000"/>
          </a:bodyPr>
          <a:lstStyle/>
          <a:p>
            <a:endParaRPr lang="tr-TR" sz="1200" dirty="0">
              <a:solidFill>
                <a:srgbClr val="000000"/>
              </a:solidFill>
              <a:latin typeface="Comic Sans MS"/>
            </a:endParaRPr>
          </a:p>
          <a:p>
            <a:r>
              <a:rPr lang="tr-TR" dirty="0" smtClean="0">
                <a:latin typeface="Comic Sans MS"/>
              </a:rPr>
              <a:t> Harcırah</a:t>
            </a:r>
            <a:r>
              <a:rPr lang="tr-TR" dirty="0">
                <a:latin typeface="Comic Sans MS"/>
              </a:rPr>
              <a:t>, bu kanunda aksine </a:t>
            </a:r>
            <a:r>
              <a:rPr lang="tr-TR" dirty="0" smtClean="0">
                <a:latin typeface="Comic Sans MS"/>
              </a:rPr>
              <a:t>hüküm bulunmadıkça</a:t>
            </a:r>
            <a:r>
              <a:rPr lang="tr-TR" dirty="0">
                <a:latin typeface="Comic Sans MS"/>
              </a:rPr>
              <a:t>, </a:t>
            </a:r>
            <a:r>
              <a:rPr lang="tr-TR" b="1" u="sng" dirty="0">
                <a:latin typeface="Comic Sans MS"/>
              </a:rPr>
              <a:t>gidip gelmeye en uygun ve kullanılması </a:t>
            </a:r>
            <a:r>
              <a:rPr lang="tr-TR" b="1" u="sng" dirty="0" smtClean="0">
                <a:solidFill>
                  <a:srgbClr val="C00000"/>
                </a:solidFill>
                <a:latin typeface="Comic Sans MS"/>
              </a:rPr>
              <a:t>mutat</a:t>
            </a:r>
            <a:r>
              <a:rPr lang="tr-TR" b="1" u="sng" dirty="0" smtClean="0">
                <a:solidFill>
                  <a:schemeClr val="tx1">
                    <a:lumMod val="95000"/>
                    <a:lumOff val="5000"/>
                  </a:schemeClr>
                </a:solidFill>
                <a:latin typeface="Comic Sans MS"/>
              </a:rPr>
              <a:t>(alışıldık-bildik)</a:t>
            </a:r>
            <a:r>
              <a:rPr lang="tr-TR" b="1" u="sng" dirty="0" smtClean="0">
                <a:latin typeface="Comic Sans MS"/>
              </a:rPr>
              <a:t> </a:t>
            </a:r>
            <a:r>
              <a:rPr lang="tr-TR" b="1" u="sng" dirty="0">
                <a:latin typeface="Comic Sans MS"/>
              </a:rPr>
              <a:t>olan </a:t>
            </a:r>
            <a:r>
              <a:rPr lang="tr-TR" dirty="0">
                <a:latin typeface="Comic Sans MS"/>
              </a:rPr>
              <a:t>yol ve taşıt araçları üzerinden verilir. </a:t>
            </a:r>
            <a:endParaRPr lang="tr-TR" dirty="0"/>
          </a:p>
        </p:txBody>
      </p:sp>
      <p:sp>
        <p:nvSpPr>
          <p:cNvPr id="4" name="Yuvarlatılmış Dikdörtgen 3"/>
          <p:cNvSpPr/>
          <p:nvPr/>
        </p:nvSpPr>
        <p:spPr>
          <a:xfrm>
            <a:off x="683568" y="548680"/>
            <a:ext cx="3456384" cy="105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050" b="0" i="0" u="none" strike="noStrike" baseline="0" dirty="0" smtClean="0">
              <a:solidFill>
                <a:srgbClr val="000000"/>
              </a:solidFill>
              <a:latin typeface="Comic Sans MS"/>
            </a:endParaRPr>
          </a:p>
          <a:p>
            <a:r>
              <a:rPr lang="tr-TR" sz="2000" b="1" i="0" u="none" strike="noStrike" baseline="0" dirty="0" smtClean="0">
                <a:latin typeface="Comic Sans MS"/>
              </a:rPr>
              <a:t>-Harcırah hesabında </a:t>
            </a:r>
          </a:p>
          <a:p>
            <a:r>
              <a:rPr lang="tr-TR" sz="2000" b="1" i="0" u="none" strike="noStrike" baseline="0" dirty="0" smtClean="0">
                <a:latin typeface="Comic Sans MS"/>
              </a:rPr>
              <a:t>esas tutulacak yol </a:t>
            </a:r>
            <a:endParaRPr lang="tr-TR" sz="2000" b="1" dirty="0"/>
          </a:p>
        </p:txBody>
      </p:sp>
      <p:sp>
        <p:nvSpPr>
          <p:cNvPr id="5" name="Yuvarlatılmış Dikdörtgen 4"/>
          <p:cNvSpPr/>
          <p:nvPr/>
        </p:nvSpPr>
        <p:spPr>
          <a:xfrm>
            <a:off x="4788024" y="548680"/>
            <a:ext cx="3600400" cy="1058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050" b="0" i="0" u="none" strike="noStrike" baseline="0" dirty="0" smtClean="0">
              <a:solidFill>
                <a:srgbClr val="000000"/>
              </a:solidFill>
              <a:latin typeface="Comic Sans MS"/>
            </a:endParaRPr>
          </a:p>
          <a:p>
            <a:r>
              <a:rPr lang="tr-TR" sz="2000" b="1" i="0" u="none" strike="noStrike" baseline="0" dirty="0" smtClean="0">
                <a:latin typeface="Comic Sans MS"/>
              </a:rPr>
              <a:t>-Harcırah hesabında esas tutulacak aylıklar </a:t>
            </a:r>
            <a:endParaRPr lang="tr-TR" sz="2000" dirty="0"/>
          </a:p>
        </p:txBody>
      </p:sp>
      <p:sp>
        <p:nvSpPr>
          <p:cNvPr id="6" name="Dikdörtgen 5"/>
          <p:cNvSpPr/>
          <p:nvPr/>
        </p:nvSpPr>
        <p:spPr>
          <a:xfrm>
            <a:off x="4355976" y="2102852"/>
            <a:ext cx="3707904" cy="4385816"/>
          </a:xfrm>
          <a:prstGeom prst="rect">
            <a:avLst/>
          </a:prstGeom>
        </p:spPr>
        <p:txBody>
          <a:bodyPr wrap="square">
            <a:spAutoFit/>
          </a:bodyPr>
          <a:lstStyle/>
          <a:p>
            <a:endParaRPr lang="tr-TR" sz="1050" b="0" i="0" u="none" strike="noStrike" baseline="0" dirty="0" smtClean="0">
              <a:solidFill>
                <a:srgbClr val="000000"/>
              </a:solidFill>
              <a:latin typeface="Comic Sans MS"/>
            </a:endParaRPr>
          </a:p>
          <a:p>
            <a:endParaRPr lang="tr-TR" sz="1050" b="0" i="0" u="none" strike="noStrike" baseline="0" dirty="0" smtClean="0">
              <a:latin typeface="Comic Sans MS"/>
            </a:endParaRPr>
          </a:p>
          <a:p>
            <a:r>
              <a:rPr lang="tr-TR" b="0" i="0" u="none" strike="noStrike" baseline="0" dirty="0" smtClean="0">
                <a:solidFill>
                  <a:srgbClr val="C00000"/>
                </a:solidFill>
                <a:latin typeface="Comic Sans MS"/>
              </a:rPr>
              <a:t>*</a:t>
            </a:r>
            <a:r>
              <a:rPr lang="tr-TR" sz="2400" b="0" i="0" u="none" strike="noStrike" baseline="0" dirty="0" smtClean="0">
                <a:latin typeface="Comic Sans MS"/>
              </a:rPr>
              <a:t>Harcırahın verilmesinde memurun </a:t>
            </a:r>
            <a:r>
              <a:rPr lang="tr-TR" sz="2400" b="1" i="0" u="sng" strike="noStrike" baseline="0" dirty="0" smtClean="0">
                <a:latin typeface="Comic Sans MS"/>
              </a:rPr>
              <a:t>fiilen almakta olduğu aylık </a:t>
            </a:r>
            <a:r>
              <a:rPr lang="tr-TR" sz="2400" b="0" i="0" u="sng" strike="noStrike" baseline="0" dirty="0" smtClean="0">
                <a:latin typeface="Comic Sans MS"/>
              </a:rPr>
              <a:t>derecesi</a:t>
            </a:r>
            <a:r>
              <a:rPr lang="tr-TR" sz="2400" b="0" i="0" u="none" strike="noStrike" baseline="0" dirty="0" smtClean="0">
                <a:latin typeface="Comic Sans MS"/>
              </a:rPr>
              <a:t> esas alınır.</a:t>
            </a:r>
          </a:p>
          <a:p>
            <a:r>
              <a:rPr lang="tr-TR" sz="2400" b="0" i="0" u="none" strike="noStrike" baseline="0" dirty="0" smtClean="0">
                <a:latin typeface="Comic Sans MS"/>
              </a:rPr>
              <a:t> </a:t>
            </a:r>
            <a:r>
              <a:rPr lang="tr-TR" sz="2400" b="0" i="0" u="none" strike="noStrike" baseline="0" dirty="0" smtClean="0">
                <a:solidFill>
                  <a:srgbClr val="C00000"/>
                </a:solidFill>
                <a:latin typeface="Comic Sans MS"/>
              </a:rPr>
              <a:t>*</a:t>
            </a:r>
            <a:r>
              <a:rPr lang="tr-TR" sz="2400" b="0" i="0" u="none" strike="noStrike" baseline="0" dirty="0" smtClean="0">
                <a:latin typeface="Comic Sans MS"/>
              </a:rPr>
              <a:t>Terfi suretiyle atananların harcırahı, </a:t>
            </a:r>
            <a:r>
              <a:rPr lang="tr-TR" sz="2400" b="1" i="0" u="sng" strike="noStrike" baseline="0" dirty="0" smtClean="0">
                <a:latin typeface="Comic Sans MS"/>
              </a:rPr>
              <a:t>terfi ettikleri aylık derecesi</a:t>
            </a:r>
            <a:r>
              <a:rPr lang="tr-TR" sz="2400" b="1" i="0" u="none" strike="noStrike" baseline="0" dirty="0" smtClean="0">
                <a:latin typeface="Comic Sans MS"/>
              </a:rPr>
              <a:t> </a:t>
            </a:r>
            <a:r>
              <a:rPr lang="tr-TR" sz="2400" b="0" i="0" u="none" strike="noStrike" baseline="0" dirty="0" smtClean="0">
                <a:latin typeface="Comic Sans MS"/>
              </a:rPr>
              <a:t>üzerinden ödenir. </a:t>
            </a:r>
          </a:p>
          <a:p>
            <a:endParaRPr lang="tr-TR" sz="2400" dirty="0">
              <a:latin typeface="Comic Sans MS"/>
            </a:endParaRPr>
          </a:p>
          <a:p>
            <a:endParaRPr lang="tr-TR" b="0" i="0" u="none" strike="noStrike" baseline="0" dirty="0" smtClean="0">
              <a:latin typeface="Comic Sans MS"/>
            </a:endParaRPr>
          </a:p>
        </p:txBody>
      </p:sp>
    </p:spTree>
    <p:extLst>
      <p:ext uri="{BB962C8B-B14F-4D97-AF65-F5344CB8AC3E}">
        <p14:creationId xmlns:p14="http://schemas.microsoft.com/office/powerpoint/2010/main" val="163066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060849"/>
            <a:ext cx="8568951" cy="4536504"/>
          </a:xfrm>
        </p:spPr>
        <p:txBody>
          <a:bodyPr>
            <a:normAutofit/>
          </a:bodyPr>
          <a:lstStyle/>
          <a:p>
            <a:pPr algn="just"/>
            <a:r>
              <a:rPr lang="tr-TR" dirty="0" smtClean="0"/>
              <a:t>   </a:t>
            </a:r>
            <a:r>
              <a:rPr lang="tr-TR" b="1" dirty="0" smtClean="0">
                <a:latin typeface="Comic Sans MS" pitchFamily="66" charset="0"/>
              </a:rPr>
              <a:t>Görev yolculuklarının kendilerine tahsis edilen kamu araçları ile yapıldığı durumlarda yol giderinin ödenmeyeceği esastır.</a:t>
            </a:r>
          </a:p>
          <a:p>
            <a:pPr marL="0" indent="0" algn="just">
              <a:buNone/>
            </a:pPr>
            <a:endParaRPr lang="tr-TR" b="1" dirty="0" smtClean="0">
              <a:latin typeface="Comic Sans MS" pitchFamily="66" charset="0"/>
            </a:endParaRPr>
          </a:p>
          <a:p>
            <a:pPr algn="just"/>
            <a:r>
              <a:rPr lang="tr-TR" b="1" dirty="0">
                <a:latin typeface="Comic Sans MS" pitchFamily="66" charset="0"/>
              </a:rPr>
              <a:t> </a:t>
            </a:r>
            <a:r>
              <a:rPr lang="tr-TR" b="1" dirty="0" smtClean="0">
                <a:latin typeface="Comic Sans MS" pitchFamily="66" charset="0"/>
              </a:rPr>
              <a:t>  Yurtiçi görevlere gidenlerden yolculuklarını özel otomobilleriyle yapanlara </a:t>
            </a:r>
            <a:r>
              <a:rPr lang="tr-TR" b="1" u="sng" dirty="0" smtClean="0">
                <a:solidFill>
                  <a:srgbClr val="C00000"/>
                </a:solidFill>
                <a:latin typeface="Comic Sans MS" pitchFamily="66" charset="0"/>
              </a:rPr>
              <a:t>müstahak oldukları taşıt ücreti</a:t>
            </a:r>
            <a:r>
              <a:rPr lang="tr-TR" b="1" dirty="0" smtClean="0">
                <a:latin typeface="Comic Sans MS" pitchFamily="66" charset="0"/>
              </a:rPr>
              <a:t>, yol gideri olarak verilecektir.</a:t>
            </a:r>
          </a:p>
          <a:p>
            <a:pPr algn="just"/>
            <a:endParaRPr lang="tr-TR" b="1" dirty="0">
              <a:latin typeface="Comic Sans MS" pitchFamily="66" charset="0"/>
            </a:endParaRPr>
          </a:p>
          <a:p>
            <a:pPr algn="just"/>
            <a:r>
              <a:rPr lang="tr-TR" b="1" dirty="0" smtClean="0">
                <a:latin typeface="Comic Sans MS" pitchFamily="66" charset="0"/>
              </a:rPr>
              <a:t>   </a:t>
            </a:r>
            <a:r>
              <a:rPr lang="tr-TR" b="1" u="sng" dirty="0" smtClean="0">
                <a:solidFill>
                  <a:srgbClr val="C00000"/>
                </a:solidFill>
                <a:latin typeface="Comic Sans MS" pitchFamily="66" charset="0"/>
              </a:rPr>
              <a:t>Görevlendirme onayında yer alması koşuluyla </a:t>
            </a:r>
            <a:r>
              <a:rPr lang="tr-TR" b="1" dirty="0" smtClean="0">
                <a:latin typeface="Comic Sans MS" pitchFamily="66" charset="0"/>
              </a:rPr>
              <a:t>uçakla seyahat edilmesi ve buna ilişkin yol giderinin ödenmesi mümkündür.</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 İçi Yol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87656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99247" y="2204864"/>
            <a:ext cx="7745505" cy="4248472"/>
          </a:xfrm>
        </p:spPr>
        <p:txBody>
          <a:bodyPr>
            <a:normAutofit fontScale="85000" lnSpcReduction="10000"/>
          </a:bodyPr>
          <a:lstStyle/>
          <a:p>
            <a:endParaRPr lang="tr-TR" sz="1200" dirty="0">
              <a:solidFill>
                <a:srgbClr val="000000"/>
              </a:solidFill>
              <a:latin typeface="Courier New"/>
            </a:endParaRPr>
          </a:p>
          <a:p>
            <a:endParaRPr lang="tr-TR" sz="1200" dirty="0">
              <a:latin typeface="Courier New"/>
            </a:endParaRPr>
          </a:p>
          <a:p>
            <a:r>
              <a:rPr lang="tr-TR" sz="2600" b="1" dirty="0" smtClean="0">
                <a:latin typeface="Comic Sans MS"/>
              </a:rPr>
              <a:t> 6245 </a:t>
            </a:r>
            <a:r>
              <a:rPr lang="tr-TR" sz="2600" b="1" dirty="0">
                <a:latin typeface="Comic Sans MS"/>
              </a:rPr>
              <a:t>sayılı “Harcırah Kanunu” </a:t>
            </a:r>
            <a:endParaRPr lang="tr-TR" sz="2600" b="1" dirty="0" smtClean="0">
              <a:latin typeface="Comic Sans MS"/>
            </a:endParaRPr>
          </a:p>
          <a:p>
            <a:pPr marL="0" indent="0">
              <a:buNone/>
            </a:pPr>
            <a:endParaRPr lang="tr-TR" sz="2600" dirty="0">
              <a:latin typeface="Comic Sans MS"/>
            </a:endParaRPr>
          </a:p>
          <a:p>
            <a:pPr algn="just"/>
            <a:r>
              <a:rPr lang="tr-TR" sz="2600" b="1" dirty="0" smtClean="0">
                <a:latin typeface="Comic Sans MS"/>
              </a:rPr>
              <a:t> 10.01.2016 </a:t>
            </a:r>
            <a:r>
              <a:rPr lang="tr-TR" sz="2600" b="1" dirty="0">
                <a:latin typeface="Comic Sans MS"/>
              </a:rPr>
              <a:t>tarihli ve </a:t>
            </a:r>
            <a:r>
              <a:rPr lang="tr-TR" sz="2600" b="1" dirty="0" smtClean="0">
                <a:latin typeface="Comic Sans MS"/>
              </a:rPr>
              <a:t>29589 </a:t>
            </a:r>
            <a:r>
              <a:rPr lang="tr-TR" sz="2600" b="1" dirty="0">
                <a:latin typeface="Comic Sans MS"/>
              </a:rPr>
              <a:t>sayılı Resmi </a:t>
            </a:r>
            <a:r>
              <a:rPr lang="tr-TR" sz="2600" b="1" dirty="0" err="1">
                <a:latin typeface="Comic Sans MS"/>
              </a:rPr>
              <a:t>Gazete’de</a:t>
            </a:r>
            <a:r>
              <a:rPr lang="tr-TR" sz="2600" b="1" dirty="0">
                <a:latin typeface="Comic Sans MS"/>
              </a:rPr>
              <a:t> yayımlanan “Kuzey Kıbrıs Türk Cumhuriyeti’ne Yapılacak Yolculuklarda Verilecek Gündeliklere Dair Karar” ile “Yurtdışı Gündeliklerine Dair Karar</a:t>
            </a:r>
            <a:r>
              <a:rPr lang="tr-TR" sz="2600" b="1" dirty="0" smtClean="0">
                <a:latin typeface="Comic Sans MS"/>
              </a:rPr>
              <a:t>”(Bakanlar Kurulu tarafından belirlenir)</a:t>
            </a:r>
          </a:p>
          <a:p>
            <a:pPr marL="0" indent="0">
              <a:buNone/>
            </a:pPr>
            <a:r>
              <a:rPr lang="tr-TR" sz="2600" b="1" dirty="0" smtClean="0">
                <a:latin typeface="Comic Sans MS"/>
              </a:rPr>
              <a:t> </a:t>
            </a:r>
            <a:endParaRPr lang="tr-TR" sz="2600" dirty="0">
              <a:latin typeface="Comic Sans MS"/>
            </a:endParaRPr>
          </a:p>
          <a:p>
            <a:pPr algn="just"/>
            <a:r>
              <a:rPr lang="tr-TR" sz="2600" b="1" dirty="0" smtClean="0">
                <a:latin typeface="Comic Sans MS"/>
              </a:rPr>
              <a:t> 23.12.2015 </a:t>
            </a:r>
            <a:r>
              <a:rPr lang="tr-TR" sz="2600" b="1" dirty="0">
                <a:latin typeface="Comic Sans MS"/>
              </a:rPr>
              <a:t>tarihli ve </a:t>
            </a:r>
            <a:r>
              <a:rPr lang="tr-TR" sz="2600" b="1" dirty="0" smtClean="0">
                <a:latin typeface="Comic Sans MS"/>
              </a:rPr>
              <a:t>29571 </a:t>
            </a:r>
            <a:r>
              <a:rPr lang="tr-TR" sz="2600" b="1" dirty="0">
                <a:latin typeface="Comic Sans MS"/>
              </a:rPr>
              <a:t>(mükerrer) sayılı Resmi </a:t>
            </a:r>
            <a:r>
              <a:rPr lang="tr-TR" sz="2600" b="1" dirty="0" err="1">
                <a:latin typeface="Comic Sans MS"/>
              </a:rPr>
              <a:t>Gazete’de</a:t>
            </a:r>
            <a:r>
              <a:rPr lang="tr-TR" sz="2600" b="1" dirty="0">
                <a:latin typeface="Comic Sans MS"/>
              </a:rPr>
              <a:t> yayımlanan Bütçe Kanunu eki “H Cetveli” </a:t>
            </a:r>
            <a:endParaRPr lang="tr-TR" sz="2600" dirty="0">
              <a:latin typeface="Comic Sans MS"/>
            </a:endParaRPr>
          </a:p>
          <a:p>
            <a:endParaRPr lang="tr-TR" dirty="0"/>
          </a:p>
        </p:txBody>
      </p:sp>
      <p:sp>
        <p:nvSpPr>
          <p:cNvPr id="3" name="Başlık 2"/>
          <p:cNvSpPr>
            <a:spLocks noGrp="1"/>
          </p:cNvSpPr>
          <p:nvPr>
            <p:ph type="title"/>
          </p:nvPr>
        </p:nvSpPr>
        <p:spPr>
          <a:xfrm>
            <a:off x="688490" y="570156"/>
            <a:ext cx="7756263" cy="84262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600" b="1" dirty="0">
                <a:ln w="11430"/>
                <a:solidFill>
                  <a:srgbClr val="C00000"/>
                </a:solidFill>
                <a:effectLst>
                  <a:outerShdw blurRad="80000" dist="40000" dir="5040000" algn="tl">
                    <a:srgbClr val="000000">
                      <a:alpha val="30000"/>
                    </a:srgbClr>
                  </a:outerShdw>
                </a:effectLst>
              </a:rPr>
              <a:t>KAYNAKLAR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88641"/>
            <a:ext cx="2276475" cy="15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103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988840"/>
            <a:ext cx="8280919" cy="4536503"/>
          </a:xfrm>
        </p:spPr>
        <p:txBody>
          <a:bodyPr>
            <a:normAutofit lnSpcReduction="10000"/>
          </a:bodyPr>
          <a:lstStyle/>
          <a:p>
            <a:pPr algn="just"/>
            <a:r>
              <a:rPr lang="tr-TR" dirty="0" smtClean="0"/>
              <a:t>   </a:t>
            </a:r>
            <a:r>
              <a:rPr lang="tr-TR" b="1" dirty="0" smtClean="0">
                <a:latin typeface="Comic Sans MS" pitchFamily="66" charset="0"/>
              </a:rPr>
              <a:t>Yurtiçinden yurtdışına, yurtdışından yurtiçine ve yurtdışında sürekli görevli iken başka yerlere yapılacak sürekli ve geçici görev yolculuklarında, </a:t>
            </a:r>
            <a:r>
              <a:rPr lang="tr-TR" b="1" dirty="0" smtClean="0">
                <a:solidFill>
                  <a:srgbClr val="C00000"/>
                </a:solidFill>
                <a:latin typeface="Comic Sans MS" pitchFamily="66" charset="0"/>
              </a:rPr>
              <a:t>ekspres ve yataklı vagon ücreti dahil olmak üzere, tren, vapur veya uçak bilet bedeli </a:t>
            </a:r>
            <a:r>
              <a:rPr lang="tr-TR" b="1" dirty="0" smtClean="0">
                <a:latin typeface="Comic Sans MS" pitchFamily="66" charset="0"/>
              </a:rPr>
              <a:t>yol masrafı olarak ödenir. Ayrıca, buna istasyon, liman veya terminal ile ikamet yeri arasındaki taşıt ve hamal ücreti ilave olunur.</a:t>
            </a:r>
          </a:p>
          <a:p>
            <a:pPr algn="just"/>
            <a:r>
              <a:rPr lang="tr-TR" b="1" dirty="0">
                <a:latin typeface="Comic Sans MS" pitchFamily="66" charset="0"/>
              </a:rPr>
              <a:t> </a:t>
            </a:r>
            <a:r>
              <a:rPr lang="tr-TR" b="1" dirty="0" smtClean="0">
                <a:latin typeface="Comic Sans MS" pitchFamily="66" charset="0"/>
              </a:rPr>
              <a:t>  Yurtdışına geçici veya sürekli görevle gönderilenlere, memuriyet mahallinden Türkiye’deki aktarmasız hareket yerine kadar olan yolculuklar hakkında bu kanunun yurt içi hükümleri uygulanır.</a:t>
            </a:r>
          </a:p>
          <a:p>
            <a:pPr algn="just"/>
            <a:endParaRPr lang="tr-TR"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 Dışı Yol Gideri(1)</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65787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marL="0" indent="0" algn="just">
              <a:buNone/>
            </a:pPr>
            <a:endParaRPr lang="tr-TR" b="1" dirty="0">
              <a:latin typeface="Comic Sans MS" pitchFamily="66" charset="0"/>
            </a:endParaRPr>
          </a:p>
          <a:p>
            <a:pPr algn="just"/>
            <a:r>
              <a:rPr lang="tr-TR" b="1" dirty="0" smtClean="0">
                <a:latin typeface="Comic Sans MS" pitchFamily="66" charset="0"/>
              </a:rPr>
              <a:t>   Yurt dışı yolculuklarında </a:t>
            </a:r>
            <a:r>
              <a:rPr lang="tr-TR" b="1" dirty="0" smtClean="0">
                <a:solidFill>
                  <a:srgbClr val="C00000"/>
                </a:solidFill>
                <a:latin typeface="Comic Sans MS" pitchFamily="66" charset="0"/>
              </a:rPr>
              <a:t>mutat taşıt uçak</a:t>
            </a:r>
            <a:r>
              <a:rPr lang="tr-TR" b="1" dirty="0" smtClean="0">
                <a:latin typeface="Comic Sans MS" pitchFamily="66" charset="0"/>
              </a:rPr>
              <a:t> olması nedeniyle özel otomobilleri ile yolculuk yapanlara mutat taşıt olarak uçak ücreti, yol gündeliği ödenmesinde de uçakla yapılan yolculuk süresinin esas alınması gerekir.</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 Dışı Yol Gideri(2)</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63281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060848"/>
            <a:ext cx="7745505" cy="4209330"/>
          </a:xfrm>
        </p:spPr>
        <p:txBody>
          <a:bodyPr>
            <a:normAutofit fontScale="92500" lnSpcReduction="20000"/>
          </a:bodyPr>
          <a:lstStyle/>
          <a:p>
            <a:pPr algn="just"/>
            <a:r>
              <a:rPr lang="tr-TR" dirty="0" smtClean="0">
                <a:latin typeface="Comic Sans MS" pitchFamily="66" charset="0"/>
              </a:rPr>
              <a:t>   </a:t>
            </a:r>
            <a:r>
              <a:rPr lang="tr-TR" b="1" i="1" u="sng" dirty="0" smtClean="0">
                <a:solidFill>
                  <a:srgbClr val="C00000"/>
                </a:solidFill>
                <a:latin typeface="Comic Sans MS" pitchFamily="66" charset="0"/>
              </a:rPr>
              <a:t>Tanımı:</a:t>
            </a:r>
            <a:r>
              <a:rPr lang="tr-TR" dirty="0" smtClean="0">
                <a:latin typeface="Comic Sans MS" pitchFamily="66" charset="0"/>
              </a:rPr>
              <a:t> </a:t>
            </a:r>
            <a:r>
              <a:rPr lang="tr-TR" b="1" dirty="0" smtClean="0">
                <a:latin typeface="Comic Sans MS" pitchFamily="66" charset="0"/>
              </a:rPr>
              <a:t>Gündelik </a:t>
            </a:r>
            <a:r>
              <a:rPr lang="tr-TR" b="1" dirty="0">
                <a:latin typeface="Comic Sans MS" pitchFamily="66" charset="0"/>
              </a:rPr>
              <a:t>genel olarak bir kişinin bir gün için </a:t>
            </a:r>
            <a:r>
              <a:rPr lang="tr-TR" b="1" dirty="0" smtClean="0">
                <a:latin typeface="Comic Sans MS" pitchFamily="66" charset="0"/>
              </a:rPr>
              <a:t>yemek, </a:t>
            </a:r>
            <a:r>
              <a:rPr lang="tr-TR" b="1" dirty="0">
                <a:latin typeface="Comic Sans MS" pitchFamily="66" charset="0"/>
              </a:rPr>
              <a:t>içme </a:t>
            </a:r>
            <a:r>
              <a:rPr lang="tr-TR" b="1" dirty="0" smtClean="0">
                <a:latin typeface="Comic Sans MS" pitchFamily="66" charset="0"/>
              </a:rPr>
              <a:t>ve konaklaması </a:t>
            </a:r>
            <a:r>
              <a:rPr lang="tr-TR" b="1" dirty="0">
                <a:latin typeface="Comic Sans MS" pitchFamily="66" charset="0"/>
              </a:rPr>
              <a:t>için yapılan masrafın karşılığıdır</a:t>
            </a:r>
            <a:r>
              <a:rPr lang="tr-TR" b="1" dirty="0" smtClean="0">
                <a:latin typeface="Comic Sans MS" pitchFamily="66" charset="0"/>
              </a:rPr>
              <a:t>.</a:t>
            </a:r>
          </a:p>
          <a:p>
            <a:pPr marL="0" indent="0" algn="just">
              <a:buNone/>
            </a:pPr>
            <a:endParaRPr lang="tr-TR" dirty="0">
              <a:latin typeface="Comic Sans MS" pitchFamily="66" charset="0"/>
            </a:endParaRPr>
          </a:p>
          <a:p>
            <a:pPr algn="just"/>
            <a:r>
              <a:rPr lang="tr-TR" b="1" dirty="0" smtClean="0">
                <a:latin typeface="Comic Sans MS" pitchFamily="66" charset="0"/>
              </a:rPr>
              <a:t>   </a:t>
            </a:r>
            <a:r>
              <a:rPr lang="tr-TR" b="1" u="sng" dirty="0" smtClean="0">
                <a:latin typeface="Comic Sans MS" pitchFamily="66" charset="0"/>
              </a:rPr>
              <a:t>Yurtiçi </a:t>
            </a:r>
            <a:r>
              <a:rPr lang="tr-TR" b="1" u="sng" dirty="0">
                <a:latin typeface="Comic Sans MS" pitchFamily="66" charset="0"/>
              </a:rPr>
              <a:t>gündeliklerinin miktarı </a:t>
            </a:r>
            <a:r>
              <a:rPr lang="tr-TR" b="1" dirty="0">
                <a:latin typeface="Comic Sans MS" pitchFamily="66" charset="0"/>
              </a:rPr>
              <a:t>her yıl </a:t>
            </a:r>
            <a:r>
              <a:rPr lang="tr-TR" b="1" u="sng" dirty="0">
                <a:solidFill>
                  <a:srgbClr val="C00000"/>
                </a:solidFill>
                <a:latin typeface="Comic Sans MS" pitchFamily="66" charset="0"/>
              </a:rPr>
              <a:t>bütçe kanununa ekli </a:t>
            </a:r>
            <a:r>
              <a:rPr lang="tr-TR" b="1" dirty="0">
                <a:solidFill>
                  <a:srgbClr val="C00000"/>
                </a:solidFill>
                <a:latin typeface="Comic Sans MS" pitchFamily="66" charset="0"/>
              </a:rPr>
              <a:t>(</a:t>
            </a:r>
            <a:r>
              <a:rPr lang="tr-TR" b="1" dirty="0" smtClean="0">
                <a:solidFill>
                  <a:srgbClr val="C00000"/>
                </a:solidFill>
                <a:latin typeface="Comic Sans MS" pitchFamily="66" charset="0"/>
              </a:rPr>
              <a:t>H) </a:t>
            </a:r>
            <a:r>
              <a:rPr lang="tr-TR" b="1" dirty="0" smtClean="0">
                <a:latin typeface="Comic Sans MS" pitchFamily="66" charset="0"/>
              </a:rPr>
              <a:t>cetvelinde </a:t>
            </a:r>
            <a:r>
              <a:rPr lang="tr-TR" b="1" dirty="0">
                <a:latin typeface="Comic Sans MS" pitchFamily="66" charset="0"/>
              </a:rPr>
              <a:t>görev, unvan, ek gösterge ve dereceler </a:t>
            </a:r>
            <a:r>
              <a:rPr lang="tr-TR" b="1" dirty="0" smtClean="0">
                <a:latin typeface="Comic Sans MS" pitchFamily="66" charset="0"/>
              </a:rPr>
              <a:t>esas alınarak </a:t>
            </a:r>
            <a:r>
              <a:rPr lang="tr-TR" b="1" dirty="0">
                <a:latin typeface="Comic Sans MS" pitchFamily="66" charset="0"/>
              </a:rPr>
              <a:t>tespit edilmektedir</a:t>
            </a:r>
            <a:r>
              <a:rPr lang="tr-TR" b="1" dirty="0" smtClean="0">
                <a:latin typeface="Comic Sans MS" pitchFamily="66" charset="0"/>
              </a:rPr>
              <a:t>.</a:t>
            </a:r>
          </a:p>
          <a:p>
            <a:pPr marL="0" indent="0" algn="just">
              <a:buNone/>
            </a:pPr>
            <a:endParaRPr lang="tr-TR" b="1" dirty="0">
              <a:latin typeface="Comic Sans MS" pitchFamily="66" charset="0"/>
            </a:endParaRPr>
          </a:p>
          <a:p>
            <a:pPr algn="just"/>
            <a:r>
              <a:rPr lang="tr-TR" b="1" dirty="0">
                <a:latin typeface="Comic Sans MS" pitchFamily="66" charset="0"/>
              </a:rPr>
              <a:t> </a:t>
            </a:r>
            <a:r>
              <a:rPr lang="tr-TR" b="1" dirty="0" smtClean="0">
                <a:latin typeface="Comic Sans MS" pitchFamily="66" charset="0"/>
              </a:rPr>
              <a:t>  </a:t>
            </a:r>
            <a:r>
              <a:rPr lang="tr-TR" b="1" u="sng" dirty="0" smtClean="0">
                <a:latin typeface="Comic Sans MS" pitchFamily="66" charset="0"/>
              </a:rPr>
              <a:t>Yurt </a:t>
            </a:r>
            <a:r>
              <a:rPr lang="tr-TR" b="1" u="sng" dirty="0">
                <a:latin typeface="Comic Sans MS" pitchFamily="66" charset="0"/>
              </a:rPr>
              <a:t>dışı gündeliklerinin miktarı </a:t>
            </a:r>
            <a:r>
              <a:rPr lang="tr-TR" b="1" dirty="0" smtClean="0">
                <a:latin typeface="Comic Sans MS" pitchFamily="66" charset="0"/>
              </a:rPr>
              <a:t>ise; </a:t>
            </a:r>
            <a:r>
              <a:rPr lang="tr-TR" b="1" dirty="0">
                <a:latin typeface="Comic Sans MS" pitchFamily="66" charset="0"/>
              </a:rPr>
              <a:t>gidilecek ülke, memur </a:t>
            </a:r>
            <a:r>
              <a:rPr lang="tr-TR" b="1" dirty="0" smtClean="0">
                <a:latin typeface="Comic Sans MS" pitchFamily="66" charset="0"/>
              </a:rPr>
              <a:t>ve hizmetlilerin </a:t>
            </a:r>
            <a:r>
              <a:rPr lang="tr-TR" b="1" dirty="0">
                <a:latin typeface="Comic Sans MS" pitchFamily="66" charset="0"/>
              </a:rPr>
              <a:t>aylık veya ücret tutarları ile </a:t>
            </a:r>
            <a:r>
              <a:rPr lang="tr-TR" b="1" dirty="0" smtClean="0">
                <a:latin typeface="Comic Sans MS" pitchFamily="66" charset="0"/>
              </a:rPr>
              <a:t>görevin mahiyetine göre </a:t>
            </a:r>
            <a:r>
              <a:rPr lang="tr-TR" b="1" dirty="0">
                <a:latin typeface="Comic Sans MS" pitchFamily="66" charset="0"/>
              </a:rPr>
              <a:t>mali yıl itibariyle Maliye Bakanlığının önerisi </a:t>
            </a:r>
            <a:r>
              <a:rPr lang="tr-TR" b="1" dirty="0" smtClean="0">
                <a:latin typeface="Comic Sans MS" pitchFamily="66" charset="0"/>
              </a:rPr>
              <a:t>üzerine </a:t>
            </a:r>
            <a:r>
              <a:rPr lang="tr-TR" b="1" u="sng" dirty="0" smtClean="0">
                <a:solidFill>
                  <a:srgbClr val="C00000"/>
                </a:solidFill>
                <a:latin typeface="Comic Sans MS" pitchFamily="66" charset="0"/>
              </a:rPr>
              <a:t>Bakanlar </a:t>
            </a:r>
            <a:r>
              <a:rPr lang="tr-TR" b="1" u="sng" dirty="0">
                <a:solidFill>
                  <a:srgbClr val="C00000"/>
                </a:solidFill>
                <a:latin typeface="Comic Sans MS" pitchFamily="66" charset="0"/>
              </a:rPr>
              <a:t>Kurulunca </a:t>
            </a:r>
            <a:r>
              <a:rPr lang="tr-TR" b="1" u="sng" dirty="0" smtClean="0">
                <a:solidFill>
                  <a:srgbClr val="C00000"/>
                </a:solidFill>
                <a:latin typeface="Comic Sans MS" pitchFamily="66" charset="0"/>
              </a:rPr>
              <a:t>belirlenmektedir</a:t>
            </a:r>
            <a:r>
              <a:rPr lang="tr-TR" b="1" dirty="0" smtClean="0">
                <a:latin typeface="Comic Sans MS" pitchFamily="66" charset="0"/>
              </a:rPr>
              <a:t>.</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a:ln w="11430"/>
                <a:solidFill>
                  <a:srgbClr val="C00000"/>
                </a:solidFill>
                <a:effectLst>
                  <a:outerShdw blurRad="80000" dist="40000" dir="5040000" algn="tl">
                    <a:srgbClr val="000000">
                      <a:alpha val="30000"/>
                    </a:srgbClr>
                  </a:outerShdw>
                </a:effectLst>
              </a:rPr>
              <a:t>G</a:t>
            </a:r>
            <a:r>
              <a:rPr lang="tr-TR" sz="3600" b="1" dirty="0" smtClean="0">
                <a:ln w="11430"/>
                <a:solidFill>
                  <a:srgbClr val="C00000"/>
                </a:solidFill>
                <a:effectLst>
                  <a:outerShdw blurRad="80000" dist="40000" dir="5040000" algn="tl">
                    <a:srgbClr val="000000">
                      <a:alpha val="30000"/>
                    </a:srgbClr>
                  </a:outerShdw>
                </a:effectLst>
              </a:rPr>
              <a:t>ündelik</a:t>
            </a:r>
            <a:endParaRPr lang="tr-TR" sz="3600" b="1" dirty="0">
              <a:ln w="11430"/>
              <a:solidFill>
                <a:srgbClr val="C00000"/>
              </a:solidFill>
              <a:effectLst>
                <a:outerShdw blurRad="80000" dist="40000" dir="5040000" algn="tl">
                  <a:srgbClr val="000000">
                    <a:alpha val="3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6632"/>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100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6" y="1916832"/>
            <a:ext cx="7745505" cy="4680520"/>
          </a:xfrm>
        </p:spPr>
        <p:txBody>
          <a:bodyPr>
            <a:normAutofit/>
          </a:bodyPr>
          <a:lstStyle/>
          <a:p>
            <a:endParaRPr lang="tr-TR" sz="1200" dirty="0">
              <a:solidFill>
                <a:srgbClr val="000000"/>
              </a:solidFill>
              <a:latin typeface="Comic Sans MS"/>
            </a:endParaRPr>
          </a:p>
          <a:p>
            <a:pPr marL="0" indent="0">
              <a:buNone/>
            </a:pPr>
            <a:r>
              <a:rPr lang="tr-TR" b="1" dirty="0">
                <a:latin typeface="Comic Sans MS"/>
              </a:rPr>
              <a:t> </a:t>
            </a:r>
            <a:r>
              <a:rPr lang="tr-TR" b="1" dirty="0" smtClean="0">
                <a:latin typeface="Comic Sans MS"/>
              </a:rPr>
              <a:t>  </a:t>
            </a:r>
            <a:r>
              <a:rPr lang="es-ES" b="1" dirty="0" smtClean="0">
                <a:latin typeface="Comic Sans MS"/>
              </a:rPr>
              <a:t>a)TBMM </a:t>
            </a:r>
            <a:r>
              <a:rPr lang="es-ES" b="1" dirty="0">
                <a:latin typeface="Comic Sans MS"/>
              </a:rPr>
              <a:t>Başkanı ve </a:t>
            </a:r>
            <a:r>
              <a:rPr lang="es-ES" b="1" dirty="0" smtClean="0">
                <a:latin typeface="Comic Sans MS"/>
              </a:rPr>
              <a:t>Başbakan</a:t>
            </a:r>
            <a:endParaRPr lang="tr-TR" b="1" dirty="0" smtClean="0">
              <a:latin typeface="Comic Sans MS"/>
            </a:endParaRPr>
          </a:p>
          <a:p>
            <a:pPr marL="0" indent="0">
              <a:buNone/>
            </a:pPr>
            <a:endParaRPr lang="es-ES" dirty="0">
              <a:latin typeface="Comic Sans MS"/>
            </a:endParaRPr>
          </a:p>
          <a:p>
            <a:pPr marL="0" indent="0">
              <a:buNone/>
            </a:pPr>
            <a:r>
              <a:rPr lang="tr-TR" b="1" dirty="0" smtClean="0">
                <a:latin typeface="Comic Sans MS"/>
              </a:rPr>
              <a:t>   b)Anayasa </a:t>
            </a:r>
            <a:r>
              <a:rPr lang="tr-TR" b="1" dirty="0" err="1">
                <a:latin typeface="Comic Sans MS"/>
              </a:rPr>
              <a:t>Mah.Bşk.Genelkurmay</a:t>
            </a:r>
            <a:r>
              <a:rPr lang="tr-TR" b="1" dirty="0">
                <a:latin typeface="Comic Sans MS"/>
              </a:rPr>
              <a:t> </a:t>
            </a:r>
            <a:r>
              <a:rPr lang="tr-TR" b="1" dirty="0" err="1">
                <a:latin typeface="Comic Sans MS"/>
              </a:rPr>
              <a:t>Bşk.Bakanlar</a:t>
            </a:r>
            <a:r>
              <a:rPr lang="tr-TR" b="1" dirty="0">
                <a:latin typeface="Comic Sans MS"/>
              </a:rPr>
              <a:t>, Milletvekilleri, Kuvvet Komutanları, Jandarma </a:t>
            </a:r>
            <a:r>
              <a:rPr lang="tr-TR" b="1" dirty="0" err="1">
                <a:latin typeface="Comic Sans MS"/>
              </a:rPr>
              <a:t>Gn.Kom.Sahil</a:t>
            </a:r>
            <a:r>
              <a:rPr lang="tr-TR" b="1" dirty="0">
                <a:latin typeface="Comic Sans MS"/>
              </a:rPr>
              <a:t> </a:t>
            </a:r>
            <a:r>
              <a:rPr lang="tr-TR" b="1" dirty="0" err="1">
                <a:latin typeface="Comic Sans MS"/>
              </a:rPr>
              <a:t>Güv.Kom.Başbakanlık</a:t>
            </a:r>
            <a:r>
              <a:rPr lang="tr-TR" b="1" dirty="0">
                <a:latin typeface="Comic Sans MS"/>
              </a:rPr>
              <a:t> Müsteşarı, Cumhurbaşkanlığı </a:t>
            </a:r>
            <a:r>
              <a:rPr lang="tr-TR" b="1" dirty="0" err="1">
                <a:latin typeface="Comic Sans MS"/>
              </a:rPr>
              <a:t>Gn.Sek</a:t>
            </a:r>
            <a:r>
              <a:rPr lang="tr-TR" b="1" dirty="0">
                <a:latin typeface="Comic Sans MS"/>
              </a:rPr>
              <a:t>. TBMM </a:t>
            </a:r>
            <a:r>
              <a:rPr lang="tr-TR" b="1" dirty="0" err="1">
                <a:latin typeface="Comic Sans MS"/>
              </a:rPr>
              <a:t>Gn.Sek</a:t>
            </a:r>
            <a:r>
              <a:rPr lang="tr-TR" b="1" dirty="0">
                <a:latin typeface="Comic Sans MS"/>
              </a:rPr>
              <a:t>. </a:t>
            </a:r>
            <a:r>
              <a:rPr lang="tr-TR" b="1" dirty="0" err="1">
                <a:latin typeface="Comic Sans MS"/>
              </a:rPr>
              <a:t>Orgenerallar</a:t>
            </a:r>
            <a:r>
              <a:rPr lang="tr-TR" b="1" dirty="0">
                <a:latin typeface="Comic Sans MS"/>
              </a:rPr>
              <a:t>, </a:t>
            </a:r>
            <a:r>
              <a:rPr lang="tr-TR" b="1" dirty="0" err="1">
                <a:latin typeface="Comic Sans MS"/>
              </a:rPr>
              <a:t>Oramiraller,Yargıtay</a:t>
            </a:r>
            <a:r>
              <a:rPr lang="tr-TR" b="1" dirty="0">
                <a:latin typeface="Comic Sans MS"/>
              </a:rPr>
              <a:t>, Danıştay, Uyuşmazlık Mah.ve </a:t>
            </a:r>
            <a:r>
              <a:rPr lang="tr-TR" b="1" dirty="0" err="1">
                <a:latin typeface="Comic Sans MS"/>
              </a:rPr>
              <a:t>Sayıstay</a:t>
            </a:r>
            <a:r>
              <a:rPr lang="tr-TR" b="1" dirty="0">
                <a:latin typeface="Comic Sans MS"/>
              </a:rPr>
              <a:t> Bşk. Yargıtay Cum. </a:t>
            </a:r>
            <a:r>
              <a:rPr lang="tr-TR" b="1" dirty="0" err="1">
                <a:latin typeface="Comic Sans MS"/>
              </a:rPr>
              <a:t>Başsavcısı,Danıştay</a:t>
            </a:r>
            <a:r>
              <a:rPr lang="tr-TR" b="1" dirty="0">
                <a:latin typeface="Comic Sans MS"/>
              </a:rPr>
              <a:t> </a:t>
            </a:r>
            <a:r>
              <a:rPr lang="tr-TR" b="1" dirty="0" err="1">
                <a:latin typeface="Comic Sans MS"/>
              </a:rPr>
              <a:t>Başsavcısı,Diyanet</a:t>
            </a:r>
            <a:r>
              <a:rPr lang="tr-TR" b="1" dirty="0">
                <a:latin typeface="Comic Sans MS"/>
              </a:rPr>
              <a:t> İşleri ve YÖK Bşk. </a:t>
            </a:r>
            <a:r>
              <a:rPr lang="tr-TR" b="1" dirty="0" smtClean="0">
                <a:latin typeface="Comic Sans MS"/>
              </a:rPr>
              <a:t>					</a:t>
            </a:r>
            <a:endParaRPr lang="tr-TR" dirty="0"/>
          </a:p>
        </p:txBody>
      </p:sp>
      <p:sp>
        <p:nvSpPr>
          <p:cNvPr id="3" name="Başlık 2"/>
          <p:cNvSpPr>
            <a:spLocks noGrp="1"/>
          </p:cNvSpPr>
          <p:nvPr>
            <p:ph type="title"/>
          </p:nvPr>
        </p:nvSpPr>
        <p:spPr>
          <a:xfrm>
            <a:off x="683568" y="764704"/>
            <a:ext cx="7756263" cy="105425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latin typeface="Comic Sans MS" pitchFamily="66" charset="0"/>
              </a:rPr>
              <a:t>Gündelik</a:t>
            </a:r>
            <a:endParaRPr lang="tr-TR" sz="3600" b="1" dirty="0">
              <a:ln w="11430"/>
              <a:solidFill>
                <a:srgbClr val="C00000"/>
              </a:solidFill>
              <a:effectLst>
                <a:outerShdw blurRad="80000" dist="40000" dir="5040000" algn="tl">
                  <a:srgbClr val="000000">
                    <a:alpha val="30000"/>
                  </a:srgbClr>
                </a:outerShdw>
              </a:effectLst>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6632"/>
            <a:ext cx="396044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85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060848"/>
            <a:ext cx="8892479" cy="4608512"/>
          </a:xfrm>
        </p:spPr>
        <p:txBody>
          <a:bodyPr>
            <a:normAutofit/>
          </a:bodyPr>
          <a:lstStyle/>
          <a:p>
            <a:endParaRPr lang="tr-TR" sz="1600" dirty="0">
              <a:solidFill>
                <a:srgbClr val="000000"/>
              </a:solidFill>
              <a:latin typeface="Comic Sans MS"/>
            </a:endParaRPr>
          </a:p>
          <a:p>
            <a:r>
              <a:rPr lang="tr-TR" sz="2000" b="1" dirty="0">
                <a:latin typeface="Comic Sans MS"/>
              </a:rPr>
              <a:t>B-Memur ve Hizmetlilerden </a:t>
            </a:r>
            <a:endParaRPr lang="tr-TR" sz="2000" b="1" dirty="0" smtClean="0">
              <a:latin typeface="Comic Sans MS"/>
            </a:endParaRPr>
          </a:p>
          <a:p>
            <a:pPr marL="0" indent="0">
              <a:buNone/>
            </a:pPr>
            <a:endParaRPr lang="tr-TR" sz="2000" dirty="0">
              <a:latin typeface="Comic Sans MS"/>
            </a:endParaRPr>
          </a:p>
          <a:p>
            <a:r>
              <a:rPr lang="tr-TR" sz="2000" b="1" dirty="0">
                <a:latin typeface="Comic Sans MS"/>
              </a:rPr>
              <a:t>a)Ek göstergesi 8000 ve daha yüksek kadrolarda </a:t>
            </a:r>
            <a:r>
              <a:rPr lang="tr-TR" sz="2000" b="1" dirty="0" smtClean="0">
                <a:latin typeface="Comic Sans MS"/>
              </a:rPr>
              <a:t>bul.        </a:t>
            </a:r>
            <a:endParaRPr lang="tr-TR" sz="2000" dirty="0">
              <a:latin typeface="Comic Sans MS"/>
            </a:endParaRPr>
          </a:p>
          <a:p>
            <a:r>
              <a:rPr lang="tr-TR" sz="2000" b="1" dirty="0">
                <a:latin typeface="Comic Sans MS"/>
              </a:rPr>
              <a:t>b)Ek göstergesi 5800 (dahil)-8000 (hariç) </a:t>
            </a:r>
            <a:r>
              <a:rPr lang="tr-TR" sz="2000" b="1" dirty="0" err="1">
                <a:latin typeface="Comic Sans MS"/>
              </a:rPr>
              <a:t>kad.bul</a:t>
            </a:r>
            <a:r>
              <a:rPr lang="tr-TR" sz="2000" b="1" dirty="0">
                <a:latin typeface="Comic Sans MS"/>
              </a:rPr>
              <a:t>. </a:t>
            </a:r>
            <a:r>
              <a:rPr lang="tr-TR" sz="2000" b="1" dirty="0" smtClean="0">
                <a:latin typeface="Comic Sans MS"/>
              </a:rPr>
              <a:t>          </a:t>
            </a:r>
            <a:endParaRPr lang="tr-TR" sz="2000" dirty="0">
              <a:latin typeface="Comic Sans MS"/>
            </a:endParaRPr>
          </a:p>
          <a:p>
            <a:r>
              <a:rPr lang="tr-TR" sz="2000" b="1" dirty="0">
                <a:latin typeface="Comic Sans MS"/>
              </a:rPr>
              <a:t>c)Ek göstergesi 3000 (dahil)-5800 (hariç) </a:t>
            </a:r>
            <a:r>
              <a:rPr lang="tr-TR" sz="2000" b="1" dirty="0" err="1">
                <a:latin typeface="Comic Sans MS"/>
              </a:rPr>
              <a:t>kad.bul</a:t>
            </a:r>
            <a:r>
              <a:rPr lang="tr-TR" sz="2000" b="1" dirty="0">
                <a:latin typeface="Comic Sans MS"/>
              </a:rPr>
              <a:t>. </a:t>
            </a:r>
            <a:r>
              <a:rPr lang="tr-TR" sz="2000" b="1" dirty="0" smtClean="0">
                <a:latin typeface="Comic Sans MS"/>
              </a:rPr>
              <a:t>         </a:t>
            </a:r>
            <a:endParaRPr lang="tr-TR" sz="2000" dirty="0">
              <a:latin typeface="Comic Sans MS"/>
            </a:endParaRPr>
          </a:p>
          <a:p>
            <a:r>
              <a:rPr lang="it-IT" sz="2000" b="1" dirty="0">
                <a:latin typeface="Comic Sans MS"/>
              </a:rPr>
              <a:t>d)Aylık/kadro derecesi 1-4 olanlar </a:t>
            </a:r>
            <a:r>
              <a:rPr lang="tr-TR" sz="2000" b="1" dirty="0" smtClean="0">
                <a:latin typeface="Comic Sans MS"/>
              </a:rPr>
              <a:t>                           </a:t>
            </a:r>
            <a:r>
              <a:rPr lang="it-IT" sz="2000" b="1" dirty="0" smtClean="0">
                <a:latin typeface="Comic Sans MS"/>
              </a:rPr>
              <a:t> </a:t>
            </a:r>
            <a:endParaRPr lang="it-IT" sz="2000" dirty="0">
              <a:latin typeface="Comic Sans MS"/>
            </a:endParaRPr>
          </a:p>
          <a:p>
            <a:r>
              <a:rPr lang="it-IT" sz="2000" b="1" dirty="0">
                <a:latin typeface="Comic Sans MS"/>
              </a:rPr>
              <a:t>d)Aylık/kadro derecesi 5-15 </a:t>
            </a:r>
            <a:r>
              <a:rPr lang="it-IT" sz="2000" b="1" dirty="0" smtClean="0">
                <a:latin typeface="Comic Sans MS"/>
              </a:rPr>
              <a:t>olanlar</a:t>
            </a:r>
            <a:r>
              <a:rPr lang="tr-TR" sz="2000" b="1" dirty="0" smtClean="0">
                <a:latin typeface="Comic Sans MS"/>
              </a:rPr>
              <a:t>                           </a:t>
            </a:r>
            <a:endParaRPr lang="tr-TR" sz="2000" b="1" u="sng" dirty="0" smtClean="0">
              <a:solidFill>
                <a:srgbClr val="C00000"/>
              </a:solidFill>
              <a:latin typeface="Comic Sans MS"/>
            </a:endParaRPr>
          </a:p>
          <a:p>
            <a:pPr marL="0" indent="0">
              <a:buNone/>
            </a:pPr>
            <a:r>
              <a:rPr lang="it-IT" sz="2000" b="1" dirty="0" smtClean="0">
                <a:latin typeface="Comic Sans MS"/>
              </a:rPr>
              <a:t> </a:t>
            </a:r>
            <a:r>
              <a:rPr lang="tr-TR" sz="2000" b="1" dirty="0" smtClean="0">
                <a:latin typeface="Comic Sans MS"/>
              </a:rPr>
              <a:t>  </a:t>
            </a:r>
          </a:p>
          <a:p>
            <a:r>
              <a:rPr lang="tr-TR" sz="2000" b="1" dirty="0" smtClean="0">
                <a:latin typeface="Comic Sans MS"/>
              </a:rPr>
              <a:t>(</a:t>
            </a:r>
            <a:r>
              <a:rPr lang="tr-TR" sz="2000" b="1" dirty="0">
                <a:latin typeface="Comic Sans MS"/>
              </a:rPr>
              <a:t>1) 6245 sayılı Kanunun 33/b’ye göre verilecek gündeliklerin hesabında bu tutar esas alınır. </a:t>
            </a:r>
            <a:endParaRPr lang="tr-TR" sz="2000"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Gündelik (2)</a:t>
            </a:r>
            <a:endParaRPr lang="tr-TR" sz="3600" b="1" dirty="0">
              <a:ln w="11430"/>
              <a:solidFill>
                <a:srgbClr val="C00000"/>
              </a:solidFill>
              <a:effectLst>
                <a:outerShdw blurRad="80000" dist="40000" dir="5040000" algn="tl">
                  <a:srgbClr val="000000">
                    <a:alpha val="3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404664"/>
            <a:ext cx="3024336" cy="12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96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844824"/>
            <a:ext cx="7745505" cy="4248472"/>
          </a:xfrm>
        </p:spPr>
        <p:txBody>
          <a:bodyPr>
            <a:normAutofit/>
          </a:bodyPr>
          <a:lstStyle/>
          <a:p>
            <a:pPr marL="0" indent="0">
              <a:buNone/>
            </a:pPr>
            <a:endParaRPr lang="tr-TR" dirty="0">
              <a:latin typeface="Comic Sans MS" pitchFamily="66" charset="0"/>
            </a:endParaRPr>
          </a:p>
          <a:p>
            <a:r>
              <a:rPr lang="tr-TR" b="1" u="sng" dirty="0" smtClean="0">
                <a:solidFill>
                  <a:srgbClr val="C00000"/>
                </a:solidFill>
                <a:latin typeface="Comic Sans MS"/>
              </a:rPr>
              <a:t>Resmi </a:t>
            </a:r>
            <a:r>
              <a:rPr lang="tr-TR" b="1" u="sng" dirty="0">
                <a:solidFill>
                  <a:srgbClr val="C00000"/>
                </a:solidFill>
                <a:latin typeface="Comic Sans MS"/>
              </a:rPr>
              <a:t>bir görevle memuriyet mahalli içinde bir yere gönderilenlere gündelik verilmemekle birlikte; </a:t>
            </a:r>
            <a:endParaRPr lang="tr-TR" b="1" u="sng" dirty="0" smtClean="0">
              <a:solidFill>
                <a:srgbClr val="C00000"/>
              </a:solidFill>
              <a:latin typeface="Comic Sans MS"/>
            </a:endParaRPr>
          </a:p>
          <a:p>
            <a:pPr marL="0" indent="0">
              <a:buNone/>
            </a:pPr>
            <a:endParaRPr lang="tr-TR" dirty="0">
              <a:latin typeface="Comic Sans MS"/>
            </a:endParaRPr>
          </a:p>
          <a:p>
            <a:r>
              <a:rPr lang="tr-TR" b="1" dirty="0">
                <a:latin typeface="Comic Sans MS"/>
              </a:rPr>
              <a:t>Mutat taşıt ücreti ödenir</a:t>
            </a:r>
            <a:r>
              <a:rPr lang="tr-TR" b="1" dirty="0" smtClean="0">
                <a:latin typeface="Comic Sans MS"/>
              </a:rPr>
              <a:t>.(alışıldık) </a:t>
            </a:r>
          </a:p>
          <a:p>
            <a:pPr marL="0" indent="0">
              <a:buNone/>
            </a:pPr>
            <a:endParaRPr lang="tr-TR" dirty="0">
              <a:latin typeface="Comic Sans MS"/>
            </a:endParaRPr>
          </a:p>
          <a:p>
            <a:r>
              <a:rPr lang="tr-TR" b="1" dirty="0">
                <a:latin typeface="Comic Sans MS"/>
              </a:rPr>
              <a:t>Acele ve zorunlu hallerde daire amirinin onayı ile mutat taşıt dışındaki taşıt ücreti </a:t>
            </a:r>
            <a:r>
              <a:rPr lang="tr-TR" b="1" dirty="0" smtClean="0">
                <a:latin typeface="Comic Sans MS"/>
              </a:rPr>
              <a:t>ödenebilir. </a:t>
            </a:r>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Gündelik</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44802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700808"/>
            <a:ext cx="8640960" cy="4320480"/>
          </a:xfrm>
        </p:spPr>
        <p:txBody>
          <a:bodyPr>
            <a:normAutofit lnSpcReduction="10000"/>
          </a:bodyPr>
          <a:lstStyle/>
          <a:p>
            <a:pPr marL="0" indent="0">
              <a:buNone/>
            </a:pPr>
            <a:r>
              <a:rPr lang="tr-TR" dirty="0" smtClean="0">
                <a:latin typeface="Comic Sans MS" pitchFamily="66" charset="0"/>
              </a:rPr>
              <a:t>   </a:t>
            </a:r>
          </a:p>
          <a:p>
            <a:r>
              <a:rPr lang="tr-TR" dirty="0">
                <a:latin typeface="Comic Sans MS" pitchFamily="66" charset="0"/>
              </a:rPr>
              <a:t> </a:t>
            </a:r>
            <a:r>
              <a:rPr lang="tr-TR" dirty="0" smtClean="0">
                <a:latin typeface="Comic Sans MS" pitchFamily="66" charset="0"/>
              </a:rPr>
              <a:t>  </a:t>
            </a:r>
            <a:r>
              <a:rPr lang="tr-TR" b="1" dirty="0" smtClean="0">
                <a:latin typeface="Comic Sans MS" pitchFamily="66" charset="0"/>
              </a:rPr>
              <a:t>Geçici </a:t>
            </a:r>
            <a:r>
              <a:rPr lang="tr-TR" b="1" dirty="0">
                <a:latin typeface="Comic Sans MS" pitchFamily="66" charset="0"/>
              </a:rPr>
              <a:t>bir görevle memuriyet mahalli </a:t>
            </a:r>
            <a:r>
              <a:rPr lang="tr-TR" b="1" dirty="0" smtClean="0">
                <a:latin typeface="Comic Sans MS" pitchFamily="66" charset="0"/>
              </a:rPr>
              <a:t>dışındaki </a:t>
            </a:r>
            <a:r>
              <a:rPr lang="tr-TR" b="1" dirty="0">
                <a:latin typeface="Comic Sans MS" pitchFamily="66" charset="0"/>
              </a:rPr>
              <a:t>bir yere gönderilenlerden, buralarda veya yolda </a:t>
            </a:r>
            <a:r>
              <a:rPr lang="tr-TR" b="1" dirty="0" smtClean="0">
                <a:solidFill>
                  <a:srgbClr val="C00000"/>
                </a:solidFill>
                <a:latin typeface="Comic Sans MS" pitchFamily="66" charset="0"/>
              </a:rPr>
              <a:t>öğle </a:t>
            </a:r>
            <a:r>
              <a:rPr lang="tr-TR" b="1" dirty="0">
                <a:solidFill>
                  <a:srgbClr val="C00000"/>
                </a:solidFill>
                <a:latin typeface="Comic Sans MS" pitchFamily="66" charset="0"/>
              </a:rPr>
              <a:t>(saat 13.00) </a:t>
            </a:r>
            <a:r>
              <a:rPr lang="tr-TR" b="1" dirty="0">
                <a:latin typeface="Comic Sans MS" pitchFamily="66" charset="0"/>
              </a:rPr>
              <a:t>ve </a:t>
            </a:r>
            <a:r>
              <a:rPr lang="tr-TR" b="1" dirty="0" smtClean="0">
                <a:solidFill>
                  <a:srgbClr val="C00000"/>
                </a:solidFill>
                <a:latin typeface="Comic Sans MS" pitchFamily="66" charset="0"/>
              </a:rPr>
              <a:t>akşam </a:t>
            </a:r>
            <a:r>
              <a:rPr lang="tr-TR" b="1" dirty="0">
                <a:solidFill>
                  <a:srgbClr val="C00000"/>
                </a:solidFill>
                <a:latin typeface="Comic Sans MS" pitchFamily="66" charset="0"/>
              </a:rPr>
              <a:t>(saat 19.00) </a:t>
            </a:r>
            <a:r>
              <a:rPr lang="tr-TR" b="1" dirty="0" smtClean="0">
                <a:latin typeface="Comic Sans MS" pitchFamily="66" charset="0"/>
              </a:rPr>
              <a:t>yemeği zamanlarından </a:t>
            </a:r>
            <a:r>
              <a:rPr lang="tr-TR" b="1" dirty="0">
                <a:solidFill>
                  <a:srgbClr val="C00000"/>
                </a:solidFill>
                <a:latin typeface="Comic Sans MS" pitchFamily="66" charset="0"/>
              </a:rPr>
              <a:t>birini</a:t>
            </a:r>
            <a:r>
              <a:rPr lang="tr-TR" b="1" dirty="0">
                <a:latin typeface="Comic Sans MS" pitchFamily="66" charset="0"/>
              </a:rPr>
              <a:t> geçirenlere </a:t>
            </a:r>
            <a:r>
              <a:rPr lang="tr-TR" b="1" dirty="0">
                <a:solidFill>
                  <a:srgbClr val="C00000"/>
                </a:solidFill>
                <a:latin typeface="Comic Sans MS" pitchFamily="66" charset="0"/>
              </a:rPr>
              <a:t>1/3</a:t>
            </a:r>
            <a:r>
              <a:rPr lang="tr-TR" b="1" dirty="0">
                <a:latin typeface="Comic Sans MS" pitchFamily="66" charset="0"/>
              </a:rPr>
              <a:t>, </a:t>
            </a:r>
            <a:r>
              <a:rPr lang="tr-TR" b="1" dirty="0">
                <a:solidFill>
                  <a:srgbClr val="C00000"/>
                </a:solidFill>
                <a:latin typeface="Comic Sans MS" pitchFamily="66" charset="0"/>
              </a:rPr>
              <a:t>ikisini</a:t>
            </a:r>
            <a:r>
              <a:rPr lang="tr-TR" b="1" dirty="0">
                <a:latin typeface="Comic Sans MS" pitchFamily="66" charset="0"/>
              </a:rPr>
              <a:t> geçirenlere </a:t>
            </a:r>
            <a:r>
              <a:rPr lang="tr-TR" b="1" dirty="0">
                <a:solidFill>
                  <a:srgbClr val="C00000"/>
                </a:solidFill>
                <a:latin typeface="Comic Sans MS" pitchFamily="66" charset="0"/>
              </a:rPr>
              <a:t>2/3</a:t>
            </a:r>
            <a:r>
              <a:rPr lang="tr-TR" b="1" dirty="0">
                <a:latin typeface="Comic Sans MS" pitchFamily="66" charset="0"/>
              </a:rPr>
              <a:t> </a:t>
            </a:r>
            <a:r>
              <a:rPr lang="tr-TR" b="1" dirty="0" smtClean="0">
                <a:latin typeface="Comic Sans MS" pitchFamily="66" charset="0"/>
              </a:rPr>
              <a:t>oranında ve </a:t>
            </a:r>
            <a:r>
              <a:rPr lang="tr-TR" b="1" dirty="0">
                <a:solidFill>
                  <a:srgbClr val="C00000"/>
                </a:solidFill>
                <a:latin typeface="Comic Sans MS" pitchFamily="66" charset="0"/>
              </a:rPr>
              <a:t>geceyi</a:t>
            </a:r>
            <a:r>
              <a:rPr lang="tr-TR" b="1" dirty="0">
                <a:latin typeface="Comic Sans MS" pitchFamily="66" charset="0"/>
              </a:rPr>
              <a:t> de geçirenlere </a:t>
            </a:r>
            <a:r>
              <a:rPr lang="tr-TR" b="1" dirty="0">
                <a:solidFill>
                  <a:srgbClr val="C00000"/>
                </a:solidFill>
                <a:latin typeface="Comic Sans MS" pitchFamily="66" charset="0"/>
              </a:rPr>
              <a:t>tam gündelik</a:t>
            </a:r>
            <a:r>
              <a:rPr lang="tr-TR" b="1" dirty="0">
                <a:latin typeface="Comic Sans MS" pitchFamily="66" charset="0"/>
              </a:rPr>
              <a:t> verilir</a:t>
            </a:r>
            <a:r>
              <a:rPr lang="tr-TR" b="1" dirty="0" smtClean="0">
                <a:latin typeface="Comic Sans MS" pitchFamily="66" charset="0"/>
              </a:rPr>
              <a:t>.</a:t>
            </a:r>
          </a:p>
          <a:p>
            <a:pPr marL="0" indent="0">
              <a:buNone/>
            </a:pPr>
            <a:endParaRPr lang="tr-TR" b="1" dirty="0" smtClean="0">
              <a:latin typeface="Comic Sans MS" pitchFamily="66" charset="0"/>
            </a:endParaRPr>
          </a:p>
          <a:p>
            <a:pPr algn="just"/>
            <a:r>
              <a:rPr lang="tr-TR" b="1" dirty="0" smtClean="0"/>
              <a:t>   </a:t>
            </a:r>
            <a:r>
              <a:rPr lang="tr-TR" b="1" dirty="0" smtClean="0">
                <a:latin typeface="Comic Sans MS" pitchFamily="66" charset="0"/>
              </a:rPr>
              <a:t>Gecenin tanımı </a:t>
            </a:r>
            <a:r>
              <a:rPr lang="tr-TR" b="1" dirty="0">
                <a:latin typeface="Comic Sans MS" pitchFamily="66" charset="0"/>
              </a:rPr>
              <a:t>Türk Ceza Kanunun da </a:t>
            </a:r>
            <a:r>
              <a:rPr lang="tr-TR" b="1" dirty="0" smtClean="0">
                <a:latin typeface="Comic Sans MS" pitchFamily="66" charset="0"/>
              </a:rPr>
              <a:t>yapılmıştır</a:t>
            </a:r>
            <a:r>
              <a:rPr lang="tr-TR" b="1" dirty="0">
                <a:latin typeface="Comic Sans MS" pitchFamily="66" charset="0"/>
              </a:rPr>
              <a:t>. (</a:t>
            </a:r>
            <a:r>
              <a:rPr lang="tr-TR" b="1" dirty="0" smtClean="0">
                <a:latin typeface="Comic Sans MS" pitchFamily="66" charset="0"/>
              </a:rPr>
              <a:t>güneş battıktan </a:t>
            </a:r>
            <a:r>
              <a:rPr lang="tr-TR" b="1" dirty="0">
                <a:latin typeface="Comic Sans MS" pitchFamily="66" charset="0"/>
              </a:rPr>
              <a:t>1 saat sonra </a:t>
            </a:r>
            <a:r>
              <a:rPr lang="tr-TR" b="1" dirty="0" smtClean="0">
                <a:latin typeface="Comic Sans MS" pitchFamily="66" charset="0"/>
              </a:rPr>
              <a:t>başlar </a:t>
            </a:r>
            <a:r>
              <a:rPr lang="tr-TR" b="1" dirty="0">
                <a:latin typeface="Comic Sans MS" pitchFamily="66" charset="0"/>
              </a:rPr>
              <a:t>ve </a:t>
            </a:r>
            <a:r>
              <a:rPr lang="tr-TR" b="1" dirty="0" smtClean="0">
                <a:latin typeface="Comic Sans MS" pitchFamily="66" charset="0"/>
              </a:rPr>
              <a:t>güneş doğmasından </a:t>
            </a:r>
            <a:r>
              <a:rPr lang="tr-TR" b="1" dirty="0">
                <a:latin typeface="Comic Sans MS" pitchFamily="66" charset="0"/>
              </a:rPr>
              <a:t>1 saat </a:t>
            </a:r>
            <a:r>
              <a:rPr lang="tr-TR" b="1" dirty="0" smtClean="0">
                <a:latin typeface="Comic Sans MS" pitchFamily="66" charset="0"/>
              </a:rPr>
              <a:t>öncesine </a:t>
            </a:r>
            <a:r>
              <a:rPr lang="tr-TR" b="1" dirty="0">
                <a:latin typeface="Comic Sans MS" pitchFamily="66" charset="0"/>
              </a:rPr>
              <a:t>kadar devam eden süre</a:t>
            </a:r>
            <a:r>
              <a:rPr lang="tr-TR" b="1" dirty="0" smtClean="0">
                <a:latin typeface="Comic Sans MS" pitchFamily="66" charset="0"/>
              </a:rPr>
              <a:t>)</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Gündelik</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18246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248347"/>
            <a:ext cx="7977209" cy="3877815"/>
          </a:xfrm>
        </p:spPr>
        <p:txBody>
          <a:bodyPr/>
          <a:lstStyle/>
          <a:p>
            <a:pPr marL="0" indent="0" algn="just">
              <a:buNone/>
            </a:pPr>
            <a:r>
              <a:rPr lang="tr-TR" dirty="0" smtClean="0">
                <a:latin typeface="Comic Sans MS" pitchFamily="66" charset="0"/>
              </a:rPr>
              <a:t> </a:t>
            </a:r>
          </a:p>
          <a:p>
            <a:pPr algn="just"/>
            <a:r>
              <a:rPr lang="tr-TR" dirty="0">
                <a:latin typeface="Comic Sans MS" pitchFamily="66" charset="0"/>
              </a:rPr>
              <a:t> </a:t>
            </a:r>
            <a:r>
              <a:rPr lang="tr-TR" dirty="0" smtClean="0">
                <a:latin typeface="Comic Sans MS" pitchFamily="66" charset="0"/>
              </a:rPr>
              <a:t>  </a:t>
            </a:r>
            <a:r>
              <a:rPr lang="tr-TR" b="1" dirty="0" smtClean="0">
                <a:latin typeface="Comic Sans MS" pitchFamily="66" charset="0"/>
              </a:rPr>
              <a:t>Seyahat </a:t>
            </a:r>
            <a:r>
              <a:rPr lang="tr-TR" b="1" dirty="0">
                <a:latin typeface="Comic Sans MS" pitchFamily="66" charset="0"/>
              </a:rPr>
              <a:t>günlerine ait yevmiyeler, seyahat edilen </a:t>
            </a:r>
            <a:r>
              <a:rPr lang="tr-TR" b="1" dirty="0" smtClean="0">
                <a:latin typeface="Comic Sans MS" pitchFamily="66" charset="0"/>
              </a:rPr>
              <a:t>vasıtanın </a:t>
            </a:r>
            <a:r>
              <a:rPr lang="tr-TR" b="1" dirty="0">
                <a:latin typeface="Comic Sans MS" pitchFamily="66" charset="0"/>
              </a:rPr>
              <a:t>hareket saatinden gidilecek yere </a:t>
            </a:r>
            <a:r>
              <a:rPr lang="tr-TR" b="1" dirty="0" smtClean="0">
                <a:latin typeface="Comic Sans MS" pitchFamily="66" charset="0"/>
              </a:rPr>
              <a:t>varış </a:t>
            </a:r>
            <a:r>
              <a:rPr lang="tr-TR" b="1" dirty="0">
                <a:latin typeface="Comic Sans MS" pitchFamily="66" charset="0"/>
              </a:rPr>
              <a:t>saatine kadar geçen her 24 saat için bir gün esas </a:t>
            </a:r>
            <a:r>
              <a:rPr lang="tr-TR" b="1" dirty="0" smtClean="0">
                <a:latin typeface="Comic Sans MS" pitchFamily="66" charset="0"/>
              </a:rPr>
              <a:t>alınır</a:t>
            </a:r>
            <a:r>
              <a:rPr lang="tr-TR" b="1" dirty="0">
                <a:latin typeface="Comic Sans MS" pitchFamily="66" charset="0"/>
              </a:rPr>
              <a:t>. </a:t>
            </a:r>
          </a:p>
          <a:p>
            <a:pPr marL="0" indent="0" algn="just">
              <a:buNone/>
            </a:pPr>
            <a:endParaRPr lang="tr-TR" b="1" dirty="0" smtClean="0">
              <a:latin typeface="Comic Sans MS" pitchFamily="66" charset="0"/>
            </a:endParaRPr>
          </a:p>
          <a:p>
            <a:pPr algn="just"/>
            <a:r>
              <a:rPr lang="tr-TR" b="1" dirty="0" smtClean="0">
                <a:latin typeface="Comic Sans MS" pitchFamily="66" charset="0"/>
              </a:rPr>
              <a:t>   Seyahat </a:t>
            </a:r>
            <a:r>
              <a:rPr lang="tr-TR" b="1" dirty="0">
                <a:latin typeface="Comic Sans MS" pitchFamily="66" charset="0"/>
              </a:rPr>
              <a:t>müddetinin her 24 saati </a:t>
            </a:r>
            <a:r>
              <a:rPr lang="tr-TR" b="1" dirty="0" smtClean="0">
                <a:latin typeface="Comic Sans MS" pitchFamily="66" charset="0"/>
              </a:rPr>
              <a:t>aşan </a:t>
            </a:r>
            <a:r>
              <a:rPr lang="tr-TR" b="1" dirty="0">
                <a:latin typeface="Comic Sans MS" pitchFamily="66" charset="0"/>
              </a:rPr>
              <a:t>kesri tam gün </a:t>
            </a:r>
            <a:r>
              <a:rPr lang="tr-TR" b="1" dirty="0" smtClean="0">
                <a:latin typeface="Comic Sans MS" pitchFamily="66" charset="0"/>
              </a:rPr>
              <a:t>sayılır</a:t>
            </a:r>
            <a:r>
              <a:rPr lang="tr-TR" b="1" dirty="0">
                <a:latin typeface="Comic Sans MS" pitchFamily="66" charset="0"/>
              </a:rPr>
              <a:t>.</a:t>
            </a:r>
          </a:p>
        </p:txBody>
      </p:sp>
      <p:sp>
        <p:nvSpPr>
          <p:cNvPr id="3" name="Başlık 2"/>
          <p:cNvSpPr>
            <a:spLocks noGrp="1"/>
          </p:cNvSpPr>
          <p:nvPr>
            <p:ph type="title"/>
          </p:nvPr>
        </p:nvSpPr>
        <p:spPr>
          <a:xfrm>
            <a:off x="323528" y="570156"/>
            <a:ext cx="8568952" cy="1054250"/>
          </a:xfrm>
        </p:spPr>
        <p:txBody>
          <a:bodyPr/>
          <a:lstStyle/>
          <a:p>
            <a:pPr marL="342900" indent="-342900">
              <a:buFont typeface="Wingdings" pitchFamily="2" charset="2"/>
              <a:buChar char="v"/>
            </a:pPr>
            <a:r>
              <a:rPr lang="tr-TR" sz="2400" b="1" dirty="0">
                <a:solidFill>
                  <a:srgbClr val="C00000"/>
                </a:solidFill>
                <a:latin typeface="Comic Sans MS" pitchFamily="66" charset="0"/>
                <a:ea typeface="+mn-ea"/>
                <a:cs typeface="+mn-cs"/>
              </a:rPr>
              <a:t>Memleket iç ve dışında seyahat günlerinin hesabı:</a:t>
            </a:r>
            <a:endParaRPr lang="tr-TR" sz="2400" b="1" dirty="0">
              <a:solidFill>
                <a:srgbClr val="C00000"/>
              </a:solidFill>
            </a:endParaRPr>
          </a:p>
        </p:txBody>
      </p:sp>
    </p:spTree>
    <p:extLst>
      <p:ext uri="{BB962C8B-B14F-4D97-AF65-F5344CB8AC3E}">
        <p14:creationId xmlns:p14="http://schemas.microsoft.com/office/powerpoint/2010/main" val="240356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2060848"/>
            <a:ext cx="8928992" cy="4608512"/>
          </a:xfrm>
        </p:spPr>
        <p:txBody>
          <a:bodyPr>
            <a:normAutofit fontScale="70000" lnSpcReduction="20000"/>
          </a:bodyPr>
          <a:lstStyle/>
          <a:p>
            <a:pPr marL="0" indent="0">
              <a:buNone/>
            </a:pPr>
            <a:r>
              <a:rPr lang="tr-TR" sz="2800" b="1" dirty="0">
                <a:solidFill>
                  <a:srgbClr val="C00000"/>
                </a:solidFill>
                <a:latin typeface="Comic Sans MS" pitchFamily="66" charset="0"/>
              </a:rPr>
              <a:t> </a:t>
            </a:r>
            <a:r>
              <a:rPr lang="tr-TR" sz="2800" b="1" dirty="0" smtClean="0">
                <a:solidFill>
                  <a:srgbClr val="C00000"/>
                </a:solidFill>
                <a:latin typeface="Comic Sans MS" pitchFamily="66" charset="0"/>
              </a:rPr>
              <a:t>      </a:t>
            </a:r>
            <a:r>
              <a:rPr lang="tr-TR" sz="2800" b="1" u="sng" dirty="0" smtClean="0">
                <a:solidFill>
                  <a:srgbClr val="C00000"/>
                </a:solidFill>
                <a:latin typeface="Comic Sans MS" pitchFamily="66" charset="0"/>
              </a:rPr>
              <a:t>Yurtiçinde</a:t>
            </a:r>
            <a:r>
              <a:rPr lang="tr-TR" sz="2800" b="1" u="sng" dirty="0">
                <a:solidFill>
                  <a:srgbClr val="C00000"/>
                </a:solidFill>
                <a:latin typeface="Comic Sans MS" pitchFamily="66" charset="0"/>
              </a:rPr>
              <a:t>;</a:t>
            </a:r>
            <a:r>
              <a:rPr lang="tr-TR" sz="2800" u="sng" dirty="0">
                <a:latin typeface="Comic Sans MS" pitchFamily="66" charset="0"/>
              </a:rPr>
              <a:t> </a:t>
            </a:r>
            <a:endParaRPr lang="tr-TR" sz="2800" u="sng" dirty="0" smtClean="0">
              <a:latin typeface="Comic Sans MS" pitchFamily="66" charset="0"/>
            </a:endParaRPr>
          </a:p>
          <a:p>
            <a:pPr marL="0" indent="0">
              <a:buNone/>
            </a:pPr>
            <a:endParaRPr lang="tr-TR" sz="2800" dirty="0">
              <a:latin typeface="Comic Sans MS" pitchFamily="66" charset="0"/>
            </a:endParaRPr>
          </a:p>
          <a:p>
            <a:pPr algn="just"/>
            <a:r>
              <a:rPr lang="tr-TR" sz="2800" dirty="0" smtClean="0">
                <a:latin typeface="Comic Sans MS" pitchFamily="66" charset="0"/>
              </a:rPr>
              <a:t>    </a:t>
            </a:r>
            <a:r>
              <a:rPr lang="tr-TR" sz="2800" b="1" dirty="0" smtClean="0">
                <a:latin typeface="Comic Sans MS" pitchFamily="66" charset="0"/>
              </a:rPr>
              <a:t>Bir </a:t>
            </a:r>
            <a:r>
              <a:rPr lang="tr-TR" sz="2800" b="1" dirty="0">
                <a:latin typeface="Comic Sans MS" pitchFamily="66" charset="0"/>
              </a:rPr>
              <a:t>yıllık dönem zarfında </a:t>
            </a:r>
            <a:r>
              <a:rPr lang="tr-TR" sz="2800" b="1" u="sng" dirty="0">
                <a:solidFill>
                  <a:srgbClr val="C00000"/>
                </a:solidFill>
                <a:latin typeface="Comic Sans MS" pitchFamily="66" charset="0"/>
              </a:rPr>
              <a:t>aynı yerde</a:t>
            </a:r>
            <a:r>
              <a:rPr lang="tr-TR" sz="2800" b="1" dirty="0">
                <a:latin typeface="Comic Sans MS" pitchFamily="66" charset="0"/>
              </a:rPr>
              <a:t>, </a:t>
            </a:r>
            <a:r>
              <a:rPr lang="tr-TR" sz="2800" b="1" u="sng" dirty="0">
                <a:solidFill>
                  <a:srgbClr val="C00000"/>
                </a:solidFill>
                <a:latin typeface="Comic Sans MS" pitchFamily="66" charset="0"/>
              </a:rPr>
              <a:t>aynı iş için </a:t>
            </a:r>
            <a:r>
              <a:rPr lang="tr-TR" sz="2800" b="1" dirty="0">
                <a:latin typeface="Comic Sans MS" pitchFamily="66" charset="0"/>
              </a:rPr>
              <a:t>ve </a:t>
            </a:r>
            <a:r>
              <a:rPr lang="tr-TR" sz="2800" b="1" u="sng" dirty="0">
                <a:solidFill>
                  <a:srgbClr val="C00000"/>
                </a:solidFill>
                <a:latin typeface="Comic Sans MS" pitchFamily="66" charset="0"/>
              </a:rPr>
              <a:t>aynı şahsa 180 günden fazla</a:t>
            </a:r>
            <a:r>
              <a:rPr lang="tr-TR" sz="2800" b="1" dirty="0">
                <a:latin typeface="Comic Sans MS" pitchFamily="66" charset="0"/>
              </a:rPr>
              <a:t> gündelik verilemez. </a:t>
            </a:r>
            <a:endParaRPr lang="tr-TR" sz="2800" b="1" dirty="0" smtClean="0">
              <a:latin typeface="Comic Sans MS" pitchFamily="66" charset="0"/>
            </a:endParaRPr>
          </a:p>
          <a:p>
            <a:pPr algn="just"/>
            <a:endParaRPr lang="tr-TR" sz="2800" b="1" dirty="0">
              <a:latin typeface="Comic Sans MS" pitchFamily="66" charset="0"/>
            </a:endParaRPr>
          </a:p>
          <a:p>
            <a:pPr algn="just"/>
            <a:r>
              <a:rPr lang="tr-TR" sz="2800" b="1" dirty="0">
                <a:latin typeface="Comic Sans MS" pitchFamily="66" charset="0"/>
              </a:rPr>
              <a:t> </a:t>
            </a:r>
            <a:r>
              <a:rPr lang="tr-TR" sz="2800" b="1" dirty="0" smtClean="0">
                <a:latin typeface="Comic Sans MS" pitchFamily="66" charset="0"/>
              </a:rPr>
              <a:t>  İlk </a:t>
            </a:r>
            <a:r>
              <a:rPr lang="tr-TR" sz="2800" b="1" u="sng" dirty="0">
                <a:solidFill>
                  <a:srgbClr val="C00000"/>
                </a:solidFill>
                <a:latin typeface="Comic Sans MS" pitchFamily="66" charset="0"/>
              </a:rPr>
              <a:t>90 gün için tam</a:t>
            </a:r>
            <a:r>
              <a:rPr lang="tr-TR" sz="2800" b="1" dirty="0">
                <a:latin typeface="Comic Sans MS" pitchFamily="66" charset="0"/>
              </a:rPr>
              <a:t>, takip eden </a:t>
            </a:r>
            <a:r>
              <a:rPr lang="tr-TR" sz="2800" b="1" u="sng" dirty="0">
                <a:solidFill>
                  <a:srgbClr val="C00000"/>
                </a:solidFill>
                <a:latin typeface="Comic Sans MS" pitchFamily="66" charset="0"/>
              </a:rPr>
              <a:t>90 gün için 2/3 oranınd</a:t>
            </a:r>
            <a:r>
              <a:rPr lang="tr-TR" sz="2800" b="1" dirty="0">
                <a:latin typeface="Comic Sans MS" pitchFamily="66" charset="0"/>
              </a:rPr>
              <a:t>a ödenir. </a:t>
            </a:r>
            <a:endParaRPr lang="tr-TR" sz="2800" b="1" dirty="0" smtClean="0">
              <a:latin typeface="Comic Sans MS" pitchFamily="66" charset="0"/>
            </a:endParaRPr>
          </a:p>
          <a:p>
            <a:pPr marL="0" indent="0" algn="just">
              <a:buNone/>
            </a:pPr>
            <a:endParaRPr lang="tr-TR" sz="2800" b="1" dirty="0">
              <a:latin typeface="Comic Sans MS" pitchFamily="66" charset="0"/>
            </a:endParaRPr>
          </a:p>
          <a:p>
            <a:pPr marL="0" indent="0" algn="just">
              <a:buNone/>
            </a:pPr>
            <a:r>
              <a:rPr lang="tr-TR" sz="2800" b="1" dirty="0" smtClean="0">
                <a:latin typeface="Comic Sans MS" pitchFamily="66" charset="0"/>
              </a:rPr>
              <a:t>       </a:t>
            </a:r>
            <a:r>
              <a:rPr lang="tr-TR" sz="2800" b="1" u="sng" dirty="0" smtClean="0">
                <a:solidFill>
                  <a:srgbClr val="C00000"/>
                </a:solidFill>
                <a:latin typeface="Comic Sans MS" pitchFamily="66" charset="0"/>
              </a:rPr>
              <a:t>Yurtdışında</a:t>
            </a:r>
          </a:p>
          <a:p>
            <a:pPr algn="just"/>
            <a:endParaRPr lang="tr-TR" sz="2800" b="1" dirty="0">
              <a:latin typeface="Comic Sans MS" pitchFamily="66" charset="0"/>
            </a:endParaRPr>
          </a:p>
          <a:p>
            <a:pPr algn="just"/>
            <a:r>
              <a:rPr lang="tr-TR" sz="2800" b="1" dirty="0" smtClean="0">
                <a:latin typeface="Comic Sans MS" pitchFamily="66" charset="0"/>
              </a:rPr>
              <a:t>  </a:t>
            </a:r>
            <a:r>
              <a:rPr lang="tr-TR" sz="2800" b="1" u="sng" dirty="0">
                <a:solidFill>
                  <a:srgbClr val="C00000"/>
                </a:solidFill>
                <a:latin typeface="Comic Sans MS" pitchFamily="66" charset="0"/>
              </a:rPr>
              <a:t>İlk 180 gün tam</a:t>
            </a:r>
            <a:r>
              <a:rPr lang="tr-TR" sz="2800" b="1" dirty="0">
                <a:latin typeface="Comic Sans MS" pitchFamily="66" charset="0"/>
              </a:rPr>
              <a:t> ve </a:t>
            </a:r>
            <a:r>
              <a:rPr lang="tr-TR" sz="2800" b="1" u="sng" dirty="0">
                <a:solidFill>
                  <a:srgbClr val="C00000"/>
                </a:solidFill>
                <a:latin typeface="Comic Sans MS" pitchFamily="66" charset="0"/>
              </a:rPr>
              <a:t>müteakip günler için 2/3 oranında </a:t>
            </a:r>
            <a:r>
              <a:rPr lang="tr-TR" sz="2800" b="1" dirty="0">
                <a:latin typeface="Comic Sans MS" pitchFamily="66" charset="0"/>
              </a:rPr>
              <a:t>ödenir. </a:t>
            </a:r>
            <a:endParaRPr lang="tr-TR" sz="2800" b="1" dirty="0" smtClean="0">
              <a:latin typeface="Comic Sans MS" pitchFamily="66" charset="0"/>
            </a:endParaRPr>
          </a:p>
          <a:p>
            <a:pPr algn="just"/>
            <a:endParaRPr lang="tr-TR" sz="2800" b="1" dirty="0">
              <a:latin typeface="Comic Sans MS" pitchFamily="66" charset="0"/>
            </a:endParaRPr>
          </a:p>
          <a:p>
            <a:pPr marL="0" indent="0" algn="just">
              <a:buNone/>
            </a:pPr>
            <a:r>
              <a:rPr lang="tr-TR" sz="2800" b="1" dirty="0" smtClean="0">
                <a:latin typeface="Comic Sans MS" pitchFamily="66" charset="0"/>
              </a:rPr>
              <a:t>    </a:t>
            </a:r>
            <a:r>
              <a:rPr lang="tr-TR" sz="3400" b="1" u="sng" dirty="0" smtClean="0">
                <a:solidFill>
                  <a:schemeClr val="tx1"/>
                </a:solidFill>
                <a:latin typeface="Comic Sans MS" pitchFamily="66" charset="0"/>
              </a:rPr>
              <a:t>Geçici </a:t>
            </a:r>
            <a:r>
              <a:rPr lang="tr-TR" sz="3400" b="1" u="sng" dirty="0">
                <a:solidFill>
                  <a:schemeClr val="tx1"/>
                </a:solidFill>
                <a:latin typeface="Comic Sans MS" pitchFamily="66" charset="0"/>
              </a:rPr>
              <a:t>görevlendirmelerde meydana gelecek ara vermeler bu </a:t>
            </a:r>
            <a:r>
              <a:rPr lang="tr-TR" sz="3400" b="1" u="sng" dirty="0" smtClean="0">
                <a:solidFill>
                  <a:schemeClr val="tx1"/>
                </a:solidFill>
                <a:latin typeface="Comic Sans MS" pitchFamily="66" charset="0"/>
              </a:rPr>
              <a:t>  müddetleri </a:t>
            </a:r>
            <a:r>
              <a:rPr lang="tr-TR" sz="3400" b="1" u="sng" dirty="0">
                <a:solidFill>
                  <a:schemeClr val="tx1"/>
                </a:solidFill>
                <a:latin typeface="Comic Sans MS" pitchFamily="66" charset="0"/>
              </a:rPr>
              <a:t>veya gündelik miktarını artırmaya neden olamaz. </a:t>
            </a:r>
            <a:r>
              <a:rPr lang="tr-TR" sz="3400" b="1" u="sng" dirty="0" smtClean="0">
                <a:solidFill>
                  <a:schemeClr val="tx1"/>
                </a:solidFill>
                <a:latin typeface="Comic Sans MS" pitchFamily="66" charset="0"/>
              </a:rPr>
              <a:t> </a:t>
            </a:r>
            <a:endParaRPr lang="tr-TR" sz="3400" b="1" u="sng" dirty="0">
              <a:solidFill>
                <a:schemeClr val="tx1"/>
              </a:solidFill>
              <a:latin typeface="Comic Sans MS" pitchFamily="66" charset="0"/>
            </a:endParaRPr>
          </a:p>
        </p:txBody>
      </p:sp>
      <p:sp>
        <p:nvSpPr>
          <p:cNvPr id="3" name="Başlık 2"/>
          <p:cNvSpPr>
            <a:spLocks noGrp="1"/>
          </p:cNvSpPr>
          <p:nvPr>
            <p:ph type="title"/>
          </p:nvPr>
        </p:nvSpPr>
        <p:spPr>
          <a:xfrm>
            <a:off x="395536" y="570156"/>
            <a:ext cx="8352928" cy="105425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342900" indent="-342900">
              <a:buFont typeface="Wingdings" pitchFamily="2" charset="2"/>
              <a:buChar char="v"/>
            </a:pPr>
            <a:r>
              <a:rPr lang="tr-TR" sz="3200" b="1" dirty="0">
                <a:ln w="11430"/>
                <a:solidFill>
                  <a:srgbClr val="C00000"/>
                </a:solidFill>
                <a:effectLst>
                  <a:outerShdw blurRad="80000" dist="40000" dir="5040000" algn="tl">
                    <a:srgbClr val="000000">
                      <a:alpha val="30000"/>
                    </a:srgbClr>
                  </a:outerShdw>
                </a:effectLst>
              </a:rPr>
              <a:t>Geçici Görev Gündeliğinin Verileceği Azami </a:t>
            </a:r>
            <a:r>
              <a:rPr lang="tr-TR" sz="3200" b="1" dirty="0" smtClean="0">
                <a:ln w="11430"/>
                <a:solidFill>
                  <a:srgbClr val="C00000"/>
                </a:solidFill>
                <a:effectLst>
                  <a:outerShdw blurRad="80000" dist="40000" dir="5040000" algn="tl">
                    <a:srgbClr val="000000">
                      <a:alpha val="30000"/>
                    </a:srgbClr>
                  </a:outerShdw>
                </a:effectLst>
              </a:rPr>
              <a:t>Süreler</a:t>
            </a:r>
            <a:endParaRPr lang="tr-TR" sz="32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642725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27381" y="2204864"/>
            <a:ext cx="3656729" cy="3877815"/>
          </a:xfrm>
        </p:spPr>
        <p:txBody>
          <a:bodyPr>
            <a:normAutofit fontScale="92500" lnSpcReduction="10000"/>
          </a:bodyPr>
          <a:lstStyle/>
          <a:p>
            <a:endParaRPr lang="tr-TR" sz="1200" dirty="0">
              <a:solidFill>
                <a:srgbClr val="000000"/>
              </a:solidFill>
              <a:latin typeface="Comic Sans MS"/>
            </a:endParaRPr>
          </a:p>
          <a:p>
            <a:pPr marL="0" indent="0">
              <a:buNone/>
            </a:pPr>
            <a:endParaRPr lang="tr-TR" sz="1200" dirty="0">
              <a:latin typeface="Comic Sans MS"/>
            </a:endParaRPr>
          </a:p>
          <a:p>
            <a:pPr algn="just">
              <a:buFont typeface="Wingdings" pitchFamily="2" charset="2"/>
              <a:buChar char="Ø"/>
            </a:pPr>
            <a:r>
              <a:rPr lang="tr-TR" b="1" dirty="0" smtClean="0">
                <a:latin typeface="Comic Sans MS"/>
              </a:rPr>
              <a:t>  Gidiş </a:t>
            </a:r>
            <a:r>
              <a:rPr lang="tr-TR" b="1" dirty="0">
                <a:latin typeface="Comic Sans MS"/>
              </a:rPr>
              <a:t>dönüş için yol masrafı ve gündelik ile </a:t>
            </a:r>
            <a:endParaRPr lang="tr-TR" dirty="0">
              <a:latin typeface="Comic Sans MS"/>
            </a:endParaRPr>
          </a:p>
          <a:p>
            <a:pPr marL="0" indent="0" algn="just">
              <a:buNone/>
            </a:pPr>
            <a:endParaRPr lang="tr-TR" dirty="0">
              <a:latin typeface="Comic Sans MS"/>
            </a:endParaRPr>
          </a:p>
          <a:p>
            <a:pPr algn="just">
              <a:buFont typeface="Wingdings" pitchFamily="2" charset="2"/>
              <a:buChar char="Ø"/>
            </a:pPr>
            <a:r>
              <a:rPr lang="tr-TR" b="1" dirty="0" smtClean="0">
                <a:latin typeface="Comic Sans MS"/>
              </a:rPr>
              <a:t>  Gönderildikleri </a:t>
            </a:r>
            <a:r>
              <a:rPr lang="tr-TR" b="1" dirty="0">
                <a:latin typeface="Comic Sans MS"/>
              </a:rPr>
              <a:t>yerde geçen sürenin </a:t>
            </a:r>
            <a:r>
              <a:rPr lang="tr-TR" b="1" dirty="0">
                <a:solidFill>
                  <a:srgbClr val="C00000"/>
                </a:solidFill>
                <a:latin typeface="Comic Sans MS"/>
              </a:rPr>
              <a:t>en fazla 7 günü </a:t>
            </a:r>
            <a:r>
              <a:rPr lang="tr-TR" b="1" dirty="0">
                <a:latin typeface="Comic Sans MS"/>
              </a:rPr>
              <a:t>için gündelik </a:t>
            </a:r>
            <a:r>
              <a:rPr lang="tr-TR" b="1" dirty="0" smtClean="0">
                <a:latin typeface="Comic Sans MS"/>
              </a:rPr>
              <a:t>verilir. </a:t>
            </a:r>
            <a:endParaRPr lang="tr-TR" dirty="0">
              <a:latin typeface="Comic Sans MS"/>
            </a:endParaRPr>
          </a:p>
          <a:p>
            <a:pPr algn="just"/>
            <a:endParaRPr lang="tr-TR" dirty="0">
              <a:latin typeface="Comic Sans MS"/>
            </a:endParaRPr>
          </a:p>
          <a:p>
            <a:pPr marL="0" indent="0" algn="just">
              <a:buNone/>
            </a:pPr>
            <a:endParaRPr lang="tr-TR" dirty="0">
              <a:latin typeface="Comic Sans MS"/>
            </a:endParaRPr>
          </a:p>
          <a:p>
            <a:pPr marL="0" indent="0" algn="just">
              <a:buNone/>
            </a:pPr>
            <a:r>
              <a:rPr lang="tr-TR" b="1" dirty="0" smtClean="0">
                <a:latin typeface="Comic Sans MS"/>
              </a:rPr>
              <a:t> </a:t>
            </a:r>
            <a:endParaRPr lang="tr-TR" dirty="0">
              <a:latin typeface="Comic Sans MS"/>
            </a:endParaRPr>
          </a:p>
        </p:txBody>
      </p:sp>
      <p:sp>
        <p:nvSpPr>
          <p:cNvPr id="4" name="Yuvarlatılmış Dikdörtgen 3"/>
          <p:cNvSpPr/>
          <p:nvPr/>
        </p:nvSpPr>
        <p:spPr>
          <a:xfrm>
            <a:off x="753942" y="188640"/>
            <a:ext cx="3024336"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050" dirty="0">
              <a:solidFill>
                <a:srgbClr val="000000"/>
              </a:solidFill>
              <a:latin typeface="Comic Sans MS"/>
            </a:endParaRPr>
          </a:p>
          <a:p>
            <a:pPr algn="just"/>
            <a:r>
              <a:rPr lang="tr-TR" sz="1600" b="1" dirty="0" smtClean="0">
                <a:latin typeface="Comic Sans MS"/>
              </a:rPr>
              <a:t>  </a:t>
            </a:r>
            <a:r>
              <a:rPr lang="tr-TR" b="1" dirty="0" smtClean="0">
                <a:latin typeface="Comic Sans MS"/>
              </a:rPr>
              <a:t>Memuriyet </a:t>
            </a:r>
            <a:r>
              <a:rPr lang="tr-TR" b="1" dirty="0">
                <a:latin typeface="Comic Sans MS"/>
              </a:rPr>
              <a:t>mahalli dışına görevlerine ait mesleki, sıhhi yeterlilik ve imtihan için gönderilenlere; </a:t>
            </a:r>
            <a:endParaRPr lang="tr-TR" dirty="0"/>
          </a:p>
        </p:txBody>
      </p:sp>
      <p:sp>
        <p:nvSpPr>
          <p:cNvPr id="5" name="Yuvarlatılmış Dikdörtgen 4"/>
          <p:cNvSpPr/>
          <p:nvPr/>
        </p:nvSpPr>
        <p:spPr>
          <a:xfrm>
            <a:off x="5292080" y="188640"/>
            <a:ext cx="2880320"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050" dirty="0">
              <a:solidFill>
                <a:srgbClr val="000000"/>
              </a:solidFill>
              <a:latin typeface="Comic Sans MS"/>
            </a:endParaRPr>
          </a:p>
          <a:p>
            <a:r>
              <a:rPr lang="tr-TR" b="1" dirty="0">
                <a:latin typeface="Comic Sans MS"/>
              </a:rPr>
              <a:t>Hava değişimi maksadı ile gönderilenlere; </a:t>
            </a:r>
            <a:endParaRPr lang="tr-TR" dirty="0"/>
          </a:p>
        </p:txBody>
      </p:sp>
      <p:sp>
        <p:nvSpPr>
          <p:cNvPr id="6" name="Dikdörtgen 5"/>
          <p:cNvSpPr/>
          <p:nvPr/>
        </p:nvSpPr>
        <p:spPr>
          <a:xfrm>
            <a:off x="4427984" y="2492896"/>
            <a:ext cx="3744416" cy="1569660"/>
          </a:xfrm>
          <a:prstGeom prst="rect">
            <a:avLst/>
          </a:prstGeom>
        </p:spPr>
        <p:txBody>
          <a:bodyPr wrap="square">
            <a:spAutoFit/>
          </a:bodyPr>
          <a:lstStyle/>
          <a:p>
            <a:pPr marL="342900" lvl="0" indent="-342900" algn="just">
              <a:spcBef>
                <a:spcPct val="20000"/>
              </a:spcBef>
              <a:buClr>
                <a:srgbClr val="4E67C8"/>
              </a:buClr>
              <a:buFont typeface="Wingdings" pitchFamily="2" charset="2"/>
              <a:buChar char="Ø"/>
            </a:pPr>
            <a:r>
              <a:rPr lang="tr-TR" sz="2400" b="1" dirty="0" smtClean="0">
                <a:solidFill>
                  <a:prstClr val="black">
                    <a:lumMod val="85000"/>
                    <a:lumOff val="15000"/>
                  </a:prstClr>
                </a:solidFill>
                <a:latin typeface="Comic Sans MS"/>
              </a:rPr>
              <a:t>  Sadece </a:t>
            </a:r>
            <a:r>
              <a:rPr lang="tr-TR" sz="2400" b="1" dirty="0" smtClean="0">
                <a:solidFill>
                  <a:srgbClr val="C00000"/>
                </a:solidFill>
                <a:latin typeface="Comic Sans MS"/>
              </a:rPr>
              <a:t>gidiş-dönüş </a:t>
            </a:r>
            <a:r>
              <a:rPr lang="tr-TR" sz="2400" b="1" dirty="0">
                <a:solidFill>
                  <a:srgbClr val="C00000"/>
                </a:solidFill>
                <a:latin typeface="Comic Sans MS"/>
              </a:rPr>
              <a:t>için yol masrafı</a:t>
            </a:r>
            <a:r>
              <a:rPr lang="tr-TR" sz="2400" b="1" dirty="0">
                <a:solidFill>
                  <a:prstClr val="black">
                    <a:lumMod val="85000"/>
                    <a:lumOff val="15000"/>
                  </a:prstClr>
                </a:solidFill>
                <a:latin typeface="Comic Sans MS"/>
              </a:rPr>
              <a:t> ve </a:t>
            </a:r>
            <a:r>
              <a:rPr lang="tr-TR" sz="2400" b="1" dirty="0">
                <a:solidFill>
                  <a:srgbClr val="C00000"/>
                </a:solidFill>
                <a:latin typeface="Comic Sans MS"/>
              </a:rPr>
              <a:t>yolda geçen günler </a:t>
            </a:r>
            <a:r>
              <a:rPr lang="tr-TR" sz="2400" b="1" dirty="0">
                <a:solidFill>
                  <a:prstClr val="black">
                    <a:lumMod val="85000"/>
                    <a:lumOff val="15000"/>
                  </a:prstClr>
                </a:solidFill>
                <a:latin typeface="Comic Sans MS"/>
              </a:rPr>
              <a:t>için gündelik ödenir.</a:t>
            </a:r>
          </a:p>
        </p:txBody>
      </p:sp>
    </p:spTree>
    <p:extLst>
      <p:ext uri="{BB962C8B-B14F-4D97-AF65-F5344CB8AC3E}">
        <p14:creationId xmlns:p14="http://schemas.microsoft.com/office/powerpoint/2010/main" val="303051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916832"/>
            <a:ext cx="7745505" cy="3877815"/>
          </a:xfrm>
        </p:spPr>
        <p:txBody>
          <a:bodyPr/>
          <a:lstStyle/>
          <a:p>
            <a:endParaRPr lang="tr-TR" sz="1200" dirty="0">
              <a:solidFill>
                <a:srgbClr val="000000"/>
              </a:solidFill>
              <a:latin typeface="Courier New"/>
            </a:endParaRPr>
          </a:p>
          <a:p>
            <a:endParaRPr lang="tr-TR" sz="1200" dirty="0">
              <a:latin typeface="Courier New"/>
            </a:endParaRPr>
          </a:p>
          <a:p>
            <a:r>
              <a:rPr lang="tr-TR" sz="2300" dirty="0" smtClean="0">
                <a:latin typeface="Courier New"/>
              </a:rPr>
              <a:t> </a:t>
            </a:r>
            <a:r>
              <a:rPr lang="tr-TR" b="1" dirty="0" smtClean="0">
                <a:latin typeface="Comic Sans MS"/>
              </a:rPr>
              <a:t>Kapsam </a:t>
            </a:r>
            <a:endParaRPr lang="tr-TR" b="1" dirty="0">
              <a:latin typeface="Comic Sans MS"/>
            </a:endParaRPr>
          </a:p>
          <a:p>
            <a:r>
              <a:rPr lang="tr-TR" b="1" dirty="0" smtClean="0">
                <a:latin typeface="Courier New"/>
              </a:rPr>
              <a:t> </a:t>
            </a:r>
            <a:r>
              <a:rPr lang="tr-TR" b="1" dirty="0" smtClean="0">
                <a:latin typeface="Comic Sans MS"/>
              </a:rPr>
              <a:t>Tanımlar </a:t>
            </a:r>
            <a:endParaRPr lang="tr-TR" b="1" dirty="0">
              <a:latin typeface="Comic Sans MS"/>
            </a:endParaRPr>
          </a:p>
          <a:p>
            <a:r>
              <a:rPr lang="tr-TR" b="1" dirty="0" smtClean="0">
                <a:latin typeface="Courier New"/>
              </a:rPr>
              <a:t> </a:t>
            </a:r>
            <a:r>
              <a:rPr lang="tr-TR" b="1" dirty="0" smtClean="0">
                <a:latin typeface="Comic Sans MS"/>
              </a:rPr>
              <a:t>Harcırah </a:t>
            </a:r>
            <a:r>
              <a:rPr lang="tr-TR" b="1" dirty="0">
                <a:latin typeface="Comic Sans MS"/>
              </a:rPr>
              <a:t>Verilecek Kişiler </a:t>
            </a:r>
          </a:p>
          <a:p>
            <a:r>
              <a:rPr lang="tr-TR" b="1" dirty="0" smtClean="0">
                <a:latin typeface="Courier New"/>
              </a:rPr>
              <a:t> </a:t>
            </a:r>
            <a:r>
              <a:rPr lang="tr-TR" b="1" dirty="0" smtClean="0">
                <a:latin typeface="Comic Sans MS" pitchFamily="66" charset="0"/>
              </a:rPr>
              <a:t>Harcırahın Unsurları</a:t>
            </a:r>
          </a:p>
          <a:p>
            <a:r>
              <a:rPr lang="tr-TR" b="1" dirty="0">
                <a:latin typeface="Comic Sans MS" pitchFamily="66" charset="0"/>
              </a:rPr>
              <a:t> </a:t>
            </a:r>
            <a:r>
              <a:rPr lang="tr-TR" b="1" dirty="0" smtClean="0">
                <a:latin typeface="Comic Sans MS" pitchFamily="66" charset="0"/>
              </a:rPr>
              <a:t>Yurtiçi-Yurtdışı Geçici ve Sürekli </a:t>
            </a:r>
            <a:r>
              <a:rPr lang="tr-TR" b="1" dirty="0">
                <a:latin typeface="Comic Sans MS" pitchFamily="66" charset="0"/>
              </a:rPr>
              <a:t>G</a:t>
            </a:r>
            <a:r>
              <a:rPr lang="tr-TR" b="1" dirty="0" smtClean="0">
                <a:latin typeface="Comic Sans MS" pitchFamily="66" charset="0"/>
              </a:rPr>
              <a:t>örevde   Harcırah</a:t>
            </a:r>
          </a:p>
          <a:p>
            <a:r>
              <a:rPr lang="tr-TR" b="1" dirty="0">
                <a:latin typeface="Comic Sans MS" pitchFamily="66" charset="0"/>
              </a:rPr>
              <a:t> </a:t>
            </a:r>
            <a:r>
              <a:rPr lang="tr-TR" b="1" dirty="0" smtClean="0">
                <a:latin typeface="Comic Sans MS" pitchFamily="66" charset="0"/>
              </a:rPr>
              <a:t>Harcırahın </a:t>
            </a:r>
            <a:r>
              <a:rPr lang="tr-TR" b="1" dirty="0">
                <a:latin typeface="Comic Sans MS" pitchFamily="66" charset="0"/>
              </a:rPr>
              <a:t>Ö</a:t>
            </a:r>
            <a:r>
              <a:rPr lang="tr-TR" b="1" dirty="0" smtClean="0">
                <a:latin typeface="Comic Sans MS" pitchFamily="66" charset="0"/>
              </a:rPr>
              <a:t>denme Biçimi ve Mahsubu</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600" b="1" dirty="0" smtClean="0">
                <a:ln w="11430"/>
                <a:solidFill>
                  <a:srgbClr val="C00000"/>
                </a:solidFill>
                <a:effectLst>
                  <a:outerShdw blurRad="80000" dist="40000" dir="5040000" algn="tl">
                    <a:srgbClr val="000000">
                      <a:alpha val="30000"/>
                    </a:srgbClr>
                  </a:outerShdw>
                </a:effectLst>
              </a:rPr>
              <a:t>SUNUM PLANI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4845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sz="1200" dirty="0">
              <a:solidFill>
                <a:srgbClr val="000000"/>
              </a:solidFill>
              <a:latin typeface="Comic Sans MS"/>
            </a:endParaRPr>
          </a:p>
          <a:p>
            <a:endParaRPr lang="tr-TR" sz="1200" dirty="0">
              <a:latin typeface="Comic Sans MS"/>
            </a:endParaRPr>
          </a:p>
          <a:p>
            <a:r>
              <a:rPr lang="tr-TR" b="1" dirty="0" smtClean="0">
                <a:latin typeface="Comic Sans MS"/>
              </a:rPr>
              <a:t>  Görev </a:t>
            </a:r>
            <a:r>
              <a:rPr lang="tr-TR" b="1" dirty="0">
                <a:latin typeface="Comic Sans MS"/>
              </a:rPr>
              <a:t>yapılmayan günlerin en çok </a:t>
            </a:r>
            <a:r>
              <a:rPr lang="tr-TR" b="1" u="sng" dirty="0">
                <a:solidFill>
                  <a:srgbClr val="C00000"/>
                </a:solidFill>
                <a:latin typeface="Comic Sans MS"/>
              </a:rPr>
              <a:t>7 günü </a:t>
            </a:r>
            <a:r>
              <a:rPr lang="tr-TR" b="1" dirty="0">
                <a:latin typeface="Comic Sans MS"/>
              </a:rPr>
              <a:t>için gündelik verilebilir. </a:t>
            </a:r>
            <a:endParaRPr lang="tr-TR" b="1" dirty="0" smtClean="0">
              <a:latin typeface="Comic Sans MS"/>
            </a:endParaRPr>
          </a:p>
          <a:p>
            <a:pPr marL="0" indent="0">
              <a:buNone/>
            </a:pPr>
            <a:endParaRPr lang="tr-TR" dirty="0">
              <a:latin typeface="Comic Sans MS"/>
            </a:endParaRPr>
          </a:p>
          <a:p>
            <a:pPr algn="just"/>
            <a:r>
              <a:rPr lang="tr-TR" sz="1600" dirty="0">
                <a:latin typeface="Wingdings"/>
              </a:rPr>
              <a:t> </a:t>
            </a:r>
            <a:r>
              <a:rPr lang="tr-TR" b="1" dirty="0" smtClean="0">
                <a:latin typeface="Comic Sans MS"/>
              </a:rPr>
              <a:t>Hastanede </a:t>
            </a:r>
            <a:r>
              <a:rPr lang="tr-TR" b="1" dirty="0">
                <a:latin typeface="Comic Sans MS"/>
              </a:rPr>
              <a:t>yatırılmak suretiyle tedavi masraflarının kurumlarınca ödenmesi halinde bu günler için gündelik verilmez. </a:t>
            </a:r>
            <a:endParaRPr lang="tr-TR" dirty="0">
              <a:latin typeface="Comic Sans MS"/>
            </a:endParaRPr>
          </a:p>
          <a:p>
            <a:endParaRPr lang="tr-TR" dirty="0"/>
          </a:p>
        </p:txBody>
      </p:sp>
      <p:sp>
        <p:nvSpPr>
          <p:cNvPr id="3" name="Başlık 2"/>
          <p:cNvSpPr>
            <a:spLocks noGrp="1"/>
          </p:cNvSpPr>
          <p:nvPr>
            <p:ph type="title"/>
          </p:nvPr>
        </p:nvSpPr>
        <p:spPr>
          <a:xfrm>
            <a:off x="688490" y="332656"/>
            <a:ext cx="7756263" cy="1152128"/>
          </a:xfrm>
        </p:spPr>
        <p:txBody>
          <a:bodyPr/>
          <a:lstStyle/>
          <a:p>
            <a:r>
              <a:rPr lang="tr-TR" sz="3200" dirty="0">
                <a:solidFill>
                  <a:srgbClr val="000000"/>
                </a:solidFill>
                <a:latin typeface="Comic Sans MS"/>
              </a:rPr>
              <a:t/>
            </a:r>
            <a:br>
              <a:rPr lang="tr-TR" sz="3200" dirty="0">
                <a:solidFill>
                  <a:srgbClr val="000000"/>
                </a:solidFill>
                <a:latin typeface="Comic Sans MS"/>
              </a:rPr>
            </a:br>
            <a:r>
              <a:rPr lang="tr-TR" sz="3200" dirty="0" smtClean="0">
                <a:solidFill>
                  <a:srgbClr val="C00000"/>
                </a:solidFill>
                <a:latin typeface="Comic Sans MS"/>
              </a:rPr>
              <a:t>*</a:t>
            </a:r>
            <a:r>
              <a:rPr lang="tr-TR" sz="2400" b="1" dirty="0" smtClean="0">
                <a:solidFill>
                  <a:srgbClr val="C00000"/>
                </a:solidFill>
                <a:latin typeface="Comic Sans MS"/>
              </a:rPr>
              <a:t>Geçici </a:t>
            </a:r>
            <a:r>
              <a:rPr lang="tr-TR" sz="2400" b="1" dirty="0">
                <a:solidFill>
                  <a:srgbClr val="C00000"/>
                </a:solidFill>
                <a:latin typeface="Comic Sans MS"/>
              </a:rPr>
              <a:t>görevle bulunulan yerde hastalık nedeniyle görevin yerine getirilememesi durumunda; </a:t>
            </a:r>
            <a:endParaRPr lang="tr-TR" sz="2400" dirty="0">
              <a:solidFill>
                <a:srgbClr val="C00000"/>
              </a:solidFill>
            </a:endParaRPr>
          </a:p>
        </p:txBody>
      </p:sp>
    </p:spTree>
    <p:extLst>
      <p:ext uri="{BB962C8B-B14F-4D97-AF65-F5344CB8AC3E}">
        <p14:creationId xmlns:p14="http://schemas.microsoft.com/office/powerpoint/2010/main" val="3857142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lnSpcReduction="10000"/>
          </a:bodyPr>
          <a:lstStyle/>
          <a:p>
            <a:pPr lvl="0" algn="just">
              <a:buClr>
                <a:srgbClr val="4E67C8"/>
              </a:buClr>
            </a:pPr>
            <a:r>
              <a:rPr lang="tr-TR" sz="2200" dirty="0" smtClean="0">
                <a:solidFill>
                  <a:prstClr val="black">
                    <a:lumMod val="85000"/>
                    <a:lumOff val="15000"/>
                  </a:prstClr>
                </a:solidFill>
                <a:latin typeface="Comic Sans MS" pitchFamily="66" charset="0"/>
              </a:rPr>
              <a:t>   </a:t>
            </a:r>
            <a:r>
              <a:rPr lang="tr-TR" sz="2200" b="1" dirty="0" smtClean="0">
                <a:solidFill>
                  <a:prstClr val="black">
                    <a:lumMod val="85000"/>
                    <a:lumOff val="15000"/>
                  </a:prstClr>
                </a:solidFill>
                <a:latin typeface="Comic Sans MS" pitchFamily="66" charset="0"/>
              </a:rPr>
              <a:t>Yurt </a:t>
            </a:r>
            <a:r>
              <a:rPr lang="tr-TR" sz="2200" b="1" dirty="0">
                <a:solidFill>
                  <a:prstClr val="black">
                    <a:lumMod val="85000"/>
                    <a:lumOff val="15000"/>
                  </a:prstClr>
                </a:solidFill>
                <a:latin typeface="Comic Sans MS" pitchFamily="66" charset="0"/>
              </a:rPr>
              <a:t>dışı gündeliklerinin miktarı ise; gidilecek ülke, memur ve hizmetlilerin aylık veya ücret tutarları ile görevin mahiyetine göre mali yıl itibariyle Maliye Bakanlığının önerisi üzerine </a:t>
            </a:r>
            <a:r>
              <a:rPr lang="tr-TR" sz="2200" b="1" u="sng" dirty="0">
                <a:solidFill>
                  <a:srgbClr val="C00000"/>
                </a:solidFill>
                <a:latin typeface="Comic Sans MS" pitchFamily="66" charset="0"/>
              </a:rPr>
              <a:t>Bakanlar Kurulunca belirlenmektedir</a:t>
            </a:r>
            <a:r>
              <a:rPr lang="tr-TR" sz="2200" b="1" dirty="0" smtClean="0">
                <a:solidFill>
                  <a:prstClr val="black">
                    <a:lumMod val="85000"/>
                    <a:lumOff val="15000"/>
                  </a:prstClr>
                </a:solidFill>
                <a:latin typeface="Comic Sans MS" pitchFamily="66" charset="0"/>
              </a:rPr>
              <a:t>.</a:t>
            </a:r>
          </a:p>
          <a:p>
            <a:pPr marL="0" lvl="0" indent="0" algn="just">
              <a:buClr>
                <a:srgbClr val="4E67C8"/>
              </a:buClr>
              <a:buNone/>
            </a:pPr>
            <a:endParaRPr lang="tr-TR" sz="2200" dirty="0">
              <a:solidFill>
                <a:prstClr val="black">
                  <a:lumMod val="85000"/>
                  <a:lumOff val="15000"/>
                </a:prstClr>
              </a:solidFill>
              <a:latin typeface="Comic Sans MS" pitchFamily="66" charset="0"/>
            </a:endParaRPr>
          </a:p>
          <a:p>
            <a:pPr lvl="0" algn="just">
              <a:buClr>
                <a:srgbClr val="4E67C8"/>
              </a:buClr>
            </a:pPr>
            <a:r>
              <a:rPr lang="tr-TR" sz="2200" b="1" dirty="0" smtClean="0">
                <a:solidFill>
                  <a:prstClr val="black">
                    <a:lumMod val="85000"/>
                    <a:lumOff val="15000"/>
                  </a:prstClr>
                </a:solidFill>
                <a:latin typeface="Comic Sans MS"/>
              </a:rPr>
              <a:t>   “</a:t>
            </a:r>
            <a:r>
              <a:rPr lang="tr-TR" sz="2200" b="1" dirty="0">
                <a:solidFill>
                  <a:prstClr val="black">
                    <a:lumMod val="85000"/>
                    <a:lumOff val="15000"/>
                  </a:prstClr>
                </a:solidFill>
                <a:latin typeface="Comic Sans MS"/>
              </a:rPr>
              <a:t>Kuzey Kıbrıs Türk Cumhuriyeti’ne Yapılacak Yolculuklarda Verilecek Gündeliklere Dair Karar” ile </a:t>
            </a:r>
            <a:r>
              <a:rPr lang="tr-TR" sz="2200" b="1" dirty="0">
                <a:solidFill>
                  <a:srgbClr val="C00000"/>
                </a:solidFill>
                <a:latin typeface="Comic Sans MS"/>
              </a:rPr>
              <a:t>“Yurtdışı Gündeliklerine Dair Karar</a:t>
            </a:r>
            <a:r>
              <a:rPr lang="tr-TR" sz="2200" b="1" dirty="0">
                <a:solidFill>
                  <a:prstClr val="black">
                    <a:lumMod val="85000"/>
                    <a:lumOff val="15000"/>
                  </a:prstClr>
                </a:solidFill>
                <a:latin typeface="Comic Sans MS"/>
              </a:rPr>
              <a:t>”(Bakanlar Kurulu </a:t>
            </a:r>
            <a:r>
              <a:rPr lang="tr-TR" sz="2200" b="1" dirty="0" smtClean="0">
                <a:solidFill>
                  <a:prstClr val="black">
                    <a:lumMod val="85000"/>
                    <a:lumOff val="15000"/>
                  </a:prstClr>
                </a:solidFill>
                <a:latin typeface="Comic Sans MS"/>
              </a:rPr>
              <a:t>tarafından</a:t>
            </a:r>
            <a:r>
              <a:rPr lang="tr-TR" sz="2200" b="1" dirty="0">
                <a:solidFill>
                  <a:prstClr val="black">
                    <a:lumMod val="85000"/>
                    <a:lumOff val="15000"/>
                  </a:prstClr>
                </a:solidFill>
                <a:latin typeface="Comic Sans MS"/>
              </a:rPr>
              <a:t> 10.01.2016 tarihli ve 29589 sayılı Resmi </a:t>
            </a:r>
            <a:r>
              <a:rPr lang="tr-TR" sz="2200" b="1" dirty="0" err="1">
                <a:solidFill>
                  <a:prstClr val="black">
                    <a:lumMod val="85000"/>
                    <a:lumOff val="15000"/>
                  </a:prstClr>
                </a:solidFill>
                <a:latin typeface="Comic Sans MS"/>
              </a:rPr>
              <a:t>Gazete’de</a:t>
            </a:r>
            <a:r>
              <a:rPr lang="tr-TR" sz="2200" b="1" dirty="0">
                <a:solidFill>
                  <a:prstClr val="black">
                    <a:lumMod val="85000"/>
                    <a:lumOff val="15000"/>
                  </a:prstClr>
                </a:solidFill>
                <a:latin typeface="Comic Sans MS"/>
              </a:rPr>
              <a:t> </a:t>
            </a:r>
            <a:r>
              <a:rPr lang="tr-TR" sz="2200" b="1" dirty="0" smtClean="0">
                <a:solidFill>
                  <a:prstClr val="black">
                    <a:lumMod val="85000"/>
                    <a:lumOff val="15000"/>
                  </a:prstClr>
                </a:solidFill>
                <a:latin typeface="Comic Sans MS"/>
              </a:rPr>
              <a:t>yayımlanmıştır. )</a:t>
            </a:r>
            <a:endParaRPr lang="tr-TR" sz="2200" b="1" dirty="0">
              <a:solidFill>
                <a:prstClr val="black">
                  <a:lumMod val="85000"/>
                  <a:lumOff val="15000"/>
                </a:prstClr>
              </a:solidFill>
              <a:latin typeface="Comic Sans MS"/>
            </a:endParaRPr>
          </a:p>
          <a:p>
            <a:pPr lvl="0" algn="just">
              <a:buClr>
                <a:srgbClr val="4E67C8"/>
              </a:buClr>
            </a:pPr>
            <a:endParaRPr lang="tr-TR" sz="2200" dirty="0">
              <a:solidFill>
                <a:prstClr val="black">
                  <a:lumMod val="85000"/>
                  <a:lumOff val="15000"/>
                </a:prstClr>
              </a:solidFill>
              <a:latin typeface="Comic Sans MS" pitchFamily="66" charset="0"/>
            </a:endParaRPr>
          </a:p>
          <a:p>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 dışı gündelikleri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911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1916832"/>
            <a:ext cx="7745505" cy="4608511"/>
          </a:xfrm>
        </p:spPr>
        <p:txBody>
          <a:bodyPr>
            <a:normAutofit fontScale="92500" lnSpcReduction="20000"/>
          </a:bodyPr>
          <a:lstStyle/>
          <a:p>
            <a:pPr algn="just"/>
            <a:endParaRPr lang="tr-TR" dirty="0" smtClean="0"/>
          </a:p>
          <a:p>
            <a:pPr algn="just"/>
            <a:r>
              <a:rPr lang="tr-TR" dirty="0" smtClean="0"/>
              <a:t>   </a:t>
            </a:r>
            <a:r>
              <a:rPr lang="tr-TR" b="1" dirty="0" smtClean="0">
                <a:latin typeface="Comic Sans MS" pitchFamily="66" charset="0"/>
              </a:rPr>
              <a:t>Birden fazla ülkeyi kapsayacak yurtdışı geçici görev yolculuk ve ikametlerde, her ülkedeki kalış süresi için </a:t>
            </a:r>
            <a:r>
              <a:rPr lang="tr-TR" b="1" u="sng" dirty="0" smtClean="0">
                <a:solidFill>
                  <a:srgbClr val="C00000"/>
                </a:solidFill>
                <a:latin typeface="Comic Sans MS" pitchFamily="66" charset="0"/>
              </a:rPr>
              <a:t>o ülkeye ilişkin gündelik miktarları</a:t>
            </a:r>
            <a:r>
              <a:rPr lang="tr-TR" b="1" dirty="0" smtClean="0">
                <a:latin typeface="Comic Sans MS" pitchFamily="66" charset="0"/>
              </a:rPr>
              <a:t> esas alınır.</a:t>
            </a:r>
          </a:p>
          <a:p>
            <a:pPr algn="just"/>
            <a:endParaRPr lang="tr-TR" b="1" dirty="0" smtClean="0">
              <a:latin typeface="Comic Sans MS" pitchFamily="66" charset="0"/>
            </a:endParaRPr>
          </a:p>
          <a:p>
            <a:pPr algn="just"/>
            <a:r>
              <a:rPr lang="tr-TR" b="1" dirty="0">
                <a:latin typeface="Comic Sans MS" pitchFamily="66" charset="0"/>
              </a:rPr>
              <a:t> </a:t>
            </a:r>
            <a:r>
              <a:rPr lang="tr-TR" b="1" dirty="0" smtClean="0">
                <a:latin typeface="Comic Sans MS" pitchFamily="66" charset="0"/>
              </a:rPr>
              <a:t>  Harcırah için avans verilecek ise, avansın Türk lirası cinsinden tutarı, yabancı para cinsinden avans miktarının tahakkuk tarihindeki Türkiye Cumhuriyet Merkez Bankasınca ilan edilen </a:t>
            </a:r>
            <a:r>
              <a:rPr lang="tr-TR" b="1" u="sng" dirty="0" smtClean="0">
                <a:solidFill>
                  <a:srgbClr val="C00000"/>
                </a:solidFill>
                <a:latin typeface="Comic Sans MS" pitchFamily="66" charset="0"/>
              </a:rPr>
              <a:t>efektif satış kuruyla </a:t>
            </a:r>
            <a:r>
              <a:rPr lang="tr-TR" b="1" dirty="0" smtClean="0">
                <a:latin typeface="Comic Sans MS" pitchFamily="66" charset="0"/>
              </a:rPr>
              <a:t>çarpılması suretiyle bulunur. Avans ilgiliye </a:t>
            </a:r>
            <a:r>
              <a:rPr lang="tr-TR" b="1" u="sng" dirty="0" smtClean="0">
                <a:solidFill>
                  <a:srgbClr val="C00000"/>
                </a:solidFill>
                <a:latin typeface="Comic Sans MS" pitchFamily="66" charset="0"/>
              </a:rPr>
              <a:t>Türk Lirası cinsinden</a:t>
            </a:r>
            <a:r>
              <a:rPr lang="tr-TR" b="1" dirty="0" smtClean="0">
                <a:latin typeface="Comic Sans MS" pitchFamily="66" charset="0"/>
              </a:rPr>
              <a:t> ödenir. Avansın mahsup işlemlerinde ise ilgiliye ödeme tarihindeki Türkiye Cumhuriyet Merkez Bankasınca ilan edilen </a:t>
            </a:r>
            <a:r>
              <a:rPr lang="tr-TR" b="1" u="sng" dirty="0" smtClean="0">
                <a:solidFill>
                  <a:srgbClr val="C00000"/>
                </a:solidFill>
                <a:latin typeface="Comic Sans MS" pitchFamily="66" charset="0"/>
              </a:rPr>
              <a:t>efektif satış kuru </a:t>
            </a:r>
            <a:r>
              <a:rPr lang="tr-TR" b="1" dirty="0" smtClean="0">
                <a:latin typeface="Comic Sans MS" pitchFamily="66" charset="0"/>
              </a:rPr>
              <a:t>esas alınır.</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Yurtdışı Gündelikleri</a:t>
            </a:r>
            <a:endParaRPr lang="tr-TR" sz="3600" b="1" dirty="0">
              <a:ln w="11430"/>
              <a:solidFill>
                <a:srgbClr val="C00000"/>
              </a:solidFill>
              <a:effectLst>
                <a:outerShdw blurRad="80000" dist="40000" dir="5040000" algn="tl">
                  <a:srgbClr val="000000">
                    <a:alpha val="3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16632"/>
            <a:ext cx="2448272"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235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132856"/>
            <a:ext cx="8496944" cy="4464496"/>
          </a:xfrm>
        </p:spPr>
        <p:txBody>
          <a:bodyPr>
            <a:normAutofit/>
          </a:bodyPr>
          <a:lstStyle/>
          <a:p>
            <a:pPr algn="just"/>
            <a:r>
              <a:rPr lang="tr-TR" dirty="0" smtClean="0"/>
              <a:t>   </a:t>
            </a:r>
            <a:r>
              <a:rPr lang="tr-TR" b="1" dirty="0" smtClean="0">
                <a:latin typeface="Comic Sans MS" pitchFamily="66" charset="0"/>
              </a:rPr>
              <a:t>Harcırah için avans verilmemiş ise, yurtdışı gündeliklerinin Türk Lirası cinsinden tutarı, yabancı para cinsinden gündelik miktarının beyanname düzenleme tarihindeki Türkiye Cumhuriyet Merkez Bankasınca ilan edilen </a:t>
            </a:r>
            <a:r>
              <a:rPr lang="tr-TR" b="1" u="sng" dirty="0" smtClean="0">
                <a:solidFill>
                  <a:srgbClr val="C00000"/>
                </a:solidFill>
                <a:latin typeface="Comic Sans MS" pitchFamily="66" charset="0"/>
              </a:rPr>
              <a:t>döviz satış kuruyla</a:t>
            </a:r>
            <a:r>
              <a:rPr lang="tr-TR" b="1" dirty="0" smtClean="0">
                <a:latin typeface="Comic Sans MS" pitchFamily="66" charset="0"/>
              </a:rPr>
              <a:t> çarpılması suretiyle bulunur.</a:t>
            </a:r>
          </a:p>
          <a:p>
            <a:pPr algn="just"/>
            <a:r>
              <a:rPr lang="tr-TR" b="1" dirty="0">
                <a:latin typeface="Comic Sans MS" pitchFamily="66" charset="0"/>
              </a:rPr>
              <a:t> </a:t>
            </a:r>
            <a:r>
              <a:rPr lang="tr-TR" b="1" dirty="0" smtClean="0">
                <a:latin typeface="Comic Sans MS" pitchFamily="66" charset="0"/>
              </a:rPr>
              <a:t>  Yabancı para cinsinden, müstahak olunan harcırah miktarının, avans miktarından fazla olması halinde fazla olan kısım için, beyanname düzenleme tarihindeki Türkiye Cumhuriyet Merkez Bankasınca ilan edilen </a:t>
            </a:r>
            <a:r>
              <a:rPr lang="tr-TR" b="1" u="sng" dirty="0" smtClean="0">
                <a:solidFill>
                  <a:srgbClr val="C00000"/>
                </a:solidFill>
                <a:latin typeface="Comic Sans MS" pitchFamily="66" charset="0"/>
              </a:rPr>
              <a:t>döviz satış kuru </a:t>
            </a:r>
            <a:r>
              <a:rPr lang="tr-TR" b="1" dirty="0" smtClean="0">
                <a:latin typeface="Comic Sans MS" pitchFamily="66" charset="0"/>
              </a:rPr>
              <a:t>esas alınır.</a:t>
            </a:r>
            <a:endParaRPr lang="tr-TR" b="1"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Yurtdışı Gündelikleri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34423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060849"/>
            <a:ext cx="8568951" cy="4536504"/>
          </a:xfrm>
        </p:spPr>
        <p:txBody>
          <a:bodyPr>
            <a:normAutofit/>
          </a:bodyPr>
          <a:lstStyle/>
          <a:p>
            <a:pPr marL="0" indent="0" algn="just">
              <a:buNone/>
            </a:pPr>
            <a:r>
              <a:rPr lang="tr-TR" sz="2200" b="1" dirty="0" smtClean="0">
                <a:solidFill>
                  <a:prstClr val="black">
                    <a:lumMod val="85000"/>
                    <a:lumOff val="15000"/>
                  </a:prstClr>
                </a:solidFill>
                <a:latin typeface="Comic Sans MS"/>
              </a:rPr>
              <a:t>   </a:t>
            </a:r>
            <a:r>
              <a:rPr lang="tr-TR" b="1" dirty="0" smtClean="0">
                <a:solidFill>
                  <a:prstClr val="black">
                    <a:lumMod val="85000"/>
                    <a:lumOff val="15000"/>
                  </a:prstClr>
                </a:solidFill>
                <a:latin typeface="Comic Sans MS"/>
              </a:rPr>
              <a:t>“</a:t>
            </a:r>
            <a:r>
              <a:rPr lang="tr-TR" b="1" dirty="0">
                <a:solidFill>
                  <a:prstClr val="black">
                    <a:lumMod val="85000"/>
                    <a:lumOff val="15000"/>
                  </a:prstClr>
                </a:solidFill>
                <a:latin typeface="Comic Sans MS"/>
              </a:rPr>
              <a:t>Kuzey Kıbrıs Türk Cumhuriyeti’ne Yapılacak Yolculuklarda Verilecek Gündeliklere Dair Karar” ile </a:t>
            </a:r>
            <a:r>
              <a:rPr lang="tr-TR" b="1" dirty="0">
                <a:solidFill>
                  <a:srgbClr val="C00000"/>
                </a:solidFill>
                <a:latin typeface="Comic Sans MS"/>
              </a:rPr>
              <a:t>“</a:t>
            </a:r>
            <a:r>
              <a:rPr lang="tr-TR" b="1" dirty="0" smtClean="0">
                <a:solidFill>
                  <a:srgbClr val="C00000"/>
                </a:solidFill>
                <a:latin typeface="Comic Sans MS"/>
              </a:rPr>
              <a:t>Yurtdışı </a:t>
            </a:r>
            <a:r>
              <a:rPr lang="tr-TR" b="1" dirty="0">
                <a:solidFill>
                  <a:srgbClr val="C00000"/>
                </a:solidFill>
                <a:latin typeface="Comic Sans MS"/>
              </a:rPr>
              <a:t>Gündeliklerine Dair Karar</a:t>
            </a:r>
            <a:r>
              <a:rPr lang="tr-TR" b="1" dirty="0" smtClean="0">
                <a:solidFill>
                  <a:prstClr val="black">
                    <a:lumMod val="85000"/>
                    <a:lumOff val="15000"/>
                  </a:prstClr>
                </a:solidFill>
                <a:latin typeface="Comic Sans MS"/>
              </a:rPr>
              <a:t>”</a:t>
            </a:r>
          </a:p>
          <a:p>
            <a:pPr marL="0" indent="0" algn="just">
              <a:buNone/>
            </a:pPr>
            <a:endParaRPr lang="tr-TR" b="1" u="sng" dirty="0" smtClean="0">
              <a:solidFill>
                <a:prstClr val="black">
                  <a:lumMod val="85000"/>
                  <a:lumOff val="15000"/>
                </a:prstClr>
              </a:solidFill>
              <a:latin typeface="Comic Sans MS"/>
            </a:endParaRPr>
          </a:p>
          <a:p>
            <a:pPr marL="0" indent="0" algn="just">
              <a:buNone/>
            </a:pPr>
            <a:r>
              <a:rPr lang="tr-TR" b="1" u="sng" dirty="0" smtClean="0">
                <a:solidFill>
                  <a:srgbClr val="C00000"/>
                </a:solidFill>
                <a:latin typeface="Comic Sans MS"/>
              </a:rPr>
              <a:t>    MADDE </a:t>
            </a:r>
            <a:r>
              <a:rPr lang="tr-TR" b="1" u="sng" dirty="0">
                <a:solidFill>
                  <a:srgbClr val="C00000"/>
                </a:solidFill>
                <a:latin typeface="Comic Sans MS"/>
              </a:rPr>
              <a:t>4</a:t>
            </a:r>
            <a:r>
              <a:rPr lang="tr-TR" b="1" u="sng" dirty="0" smtClean="0">
                <a:solidFill>
                  <a:srgbClr val="C00000"/>
                </a:solidFill>
                <a:latin typeface="Comic Sans MS"/>
              </a:rPr>
              <a:t>: </a:t>
            </a:r>
            <a:r>
              <a:rPr lang="tr-TR" b="1" dirty="0" smtClean="0">
                <a:solidFill>
                  <a:prstClr val="black">
                    <a:lumMod val="85000"/>
                    <a:lumOff val="15000"/>
                  </a:prstClr>
                </a:solidFill>
                <a:latin typeface="Comic Sans MS"/>
              </a:rPr>
              <a:t>Bu karar hükümlerine göre yurtdışına veya sürekli görevle yurtdışında iken başka ülkelere geçici görevle gönderilenlere, Türkiye’den veya sürekli görevle bulundukları ülkelerden her çıkışlarında, seyahat ve ikamet süresinin </a:t>
            </a:r>
            <a:r>
              <a:rPr lang="tr-TR" b="1" u="sng" dirty="0" smtClean="0">
                <a:solidFill>
                  <a:srgbClr val="C00000"/>
                </a:solidFill>
                <a:latin typeface="Comic Sans MS"/>
              </a:rPr>
              <a:t>ilk on günü </a:t>
            </a:r>
            <a:r>
              <a:rPr lang="tr-TR" b="1" dirty="0" smtClean="0">
                <a:solidFill>
                  <a:prstClr val="black">
                    <a:lumMod val="85000"/>
                    <a:lumOff val="15000"/>
                  </a:prstClr>
                </a:solidFill>
                <a:latin typeface="Comic Sans MS"/>
              </a:rPr>
              <a:t>için ödenecek gündelikler, ekli cetveldeki miktarların </a:t>
            </a:r>
            <a:r>
              <a:rPr lang="tr-TR" b="1" u="sng" dirty="0" smtClean="0">
                <a:solidFill>
                  <a:srgbClr val="C00000"/>
                </a:solidFill>
                <a:latin typeface="Comic Sans MS"/>
              </a:rPr>
              <a:t>%50 artırılması </a:t>
            </a:r>
            <a:r>
              <a:rPr lang="tr-TR" b="1" dirty="0" smtClean="0">
                <a:solidFill>
                  <a:prstClr val="black">
                    <a:lumMod val="85000"/>
                    <a:lumOff val="15000"/>
                  </a:prstClr>
                </a:solidFill>
                <a:latin typeface="Comic Sans MS"/>
              </a:rPr>
              <a:t>suretiyle hesaplanır.</a:t>
            </a:r>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Yurtdışı Gündeliklerine Dair Karar</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423165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10000"/>
          </a:bodyPr>
          <a:lstStyle/>
          <a:p>
            <a:pPr marL="0" indent="0" algn="just">
              <a:buNone/>
            </a:pPr>
            <a:endParaRPr lang="tr-TR" dirty="0" smtClean="0"/>
          </a:p>
          <a:p>
            <a:pPr algn="just"/>
            <a:r>
              <a:rPr lang="tr-TR" b="1" dirty="0" smtClean="0"/>
              <a:t>  </a:t>
            </a:r>
            <a:r>
              <a:rPr lang="tr-TR" b="1" dirty="0" smtClean="0">
                <a:latin typeface="Comic Sans MS" pitchFamily="66" charset="0"/>
              </a:rPr>
              <a:t>Mesleki bilgilerini artırmak amacıyla memuriyet mahalli dışında açılan kurs ve okullara gönderilenlere, bu kanuna göre </a:t>
            </a:r>
            <a:r>
              <a:rPr lang="tr-TR" b="1" u="sng" dirty="0" smtClean="0">
                <a:solidFill>
                  <a:srgbClr val="C00000"/>
                </a:solidFill>
                <a:latin typeface="Comic Sans MS" pitchFamily="66" charset="0"/>
              </a:rPr>
              <a:t>geçici görev gündeliği </a:t>
            </a:r>
            <a:r>
              <a:rPr lang="tr-TR" b="1" dirty="0" smtClean="0">
                <a:latin typeface="Comic Sans MS" pitchFamily="66" charset="0"/>
              </a:rPr>
              <a:t>verilir.</a:t>
            </a:r>
          </a:p>
          <a:p>
            <a:pPr marL="0" indent="0" algn="just">
              <a:buNone/>
            </a:pPr>
            <a:endParaRPr lang="tr-TR" b="1" dirty="0" smtClean="0">
              <a:latin typeface="Comic Sans MS" pitchFamily="66" charset="0"/>
            </a:endParaRPr>
          </a:p>
          <a:p>
            <a:pPr algn="just"/>
            <a:r>
              <a:rPr lang="tr-TR" b="1" dirty="0" smtClean="0">
                <a:latin typeface="Comic Sans MS" pitchFamily="66" charset="0"/>
              </a:rPr>
              <a:t>   Bu maksatla yabancı memleketlere gönderilenlere özel anlaşmaları gereğince, yabancı devlet, uluslararası kuruluş veya resmi diğer kuruluşlar tarafından ödeme yapıldığı takdirde bu ödemeler gündeliklerinden indirilir.</a:t>
            </a:r>
            <a:r>
              <a:rPr lang="tr-TR" b="1" dirty="0" smtClean="0"/>
              <a:t>   </a:t>
            </a:r>
          </a:p>
          <a:p>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457200" indent="-457200" algn="l">
              <a:buFont typeface="Wingdings" pitchFamily="2" charset="2"/>
              <a:buChar char="v"/>
            </a:pPr>
            <a:r>
              <a:rPr lang="tr-TR" sz="3200" b="1" dirty="0" smtClean="0">
                <a:ln w="11430"/>
                <a:solidFill>
                  <a:srgbClr val="C00000"/>
                </a:solidFill>
                <a:effectLst>
                  <a:outerShdw blurRad="80000" dist="40000" dir="5040000" algn="tl">
                    <a:srgbClr val="000000">
                      <a:alpha val="30000"/>
                    </a:srgbClr>
                  </a:outerShdw>
                </a:effectLst>
              </a:rPr>
              <a:t>Yurtiçi ve Yurtdışında Kurslara Katılanlara Verilecek Gündelik</a:t>
            </a:r>
            <a:endParaRPr lang="tr-TR" sz="32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10875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556792"/>
            <a:ext cx="8712968" cy="4896544"/>
          </a:xfrm>
        </p:spPr>
        <p:txBody>
          <a:bodyPr/>
          <a:lstStyle/>
          <a:p>
            <a:pPr marL="0" indent="0" algn="just">
              <a:buNone/>
            </a:pPr>
            <a:r>
              <a:rPr lang="tr-TR" dirty="0" smtClean="0"/>
              <a:t>   </a:t>
            </a:r>
          </a:p>
          <a:p>
            <a:pPr algn="just"/>
            <a:r>
              <a:rPr lang="tr-TR" b="1" dirty="0" smtClean="0">
                <a:latin typeface="Comic Sans MS" pitchFamily="66" charset="0"/>
              </a:rPr>
              <a:t>Aile gideri, memur veya hizmetlilerin </a:t>
            </a:r>
            <a:r>
              <a:rPr lang="tr-TR" b="1" u="sng" dirty="0" smtClean="0">
                <a:solidFill>
                  <a:srgbClr val="C00000"/>
                </a:solidFill>
                <a:latin typeface="Comic Sans MS" pitchFamily="66" charset="0"/>
              </a:rPr>
              <a:t>sürekli bir görevle</a:t>
            </a:r>
            <a:r>
              <a:rPr lang="tr-TR" b="1" dirty="0" smtClean="0">
                <a:latin typeface="Comic Sans MS" pitchFamily="66" charset="0"/>
              </a:rPr>
              <a:t> başka yere atanmaları halinde aile fertlerinden her biri için bu Kanun hükümlerine göre verilecek harcırahı ifade eder. </a:t>
            </a:r>
            <a:r>
              <a:rPr lang="tr-TR" b="1" u="sng" dirty="0" smtClean="0">
                <a:solidFill>
                  <a:srgbClr val="C00000"/>
                </a:solidFill>
                <a:latin typeface="Comic Sans MS" pitchFamily="66" charset="0"/>
              </a:rPr>
              <a:t>Aile fertleri için;</a:t>
            </a:r>
          </a:p>
          <a:p>
            <a:pPr marL="0" indent="0" algn="just">
              <a:buNone/>
            </a:pPr>
            <a:endParaRPr lang="tr-TR" b="1" u="sng" dirty="0" smtClean="0">
              <a:solidFill>
                <a:srgbClr val="C00000"/>
              </a:solidFill>
              <a:latin typeface="Comic Sans MS" pitchFamily="66" charset="0"/>
            </a:endParaRPr>
          </a:p>
          <a:p>
            <a:pPr marL="0" indent="0" algn="just">
              <a:buNone/>
            </a:pPr>
            <a:r>
              <a:rPr lang="tr-TR" b="1" dirty="0" smtClean="0">
                <a:latin typeface="Comic Sans MS" pitchFamily="66" charset="0"/>
              </a:rPr>
              <a:t>    1-)Yol Gideri</a:t>
            </a:r>
          </a:p>
          <a:p>
            <a:pPr marL="0" indent="0" algn="just">
              <a:buNone/>
            </a:pPr>
            <a:r>
              <a:rPr lang="tr-TR" b="1" dirty="0" smtClean="0">
                <a:latin typeface="Comic Sans MS" pitchFamily="66" charset="0"/>
              </a:rPr>
              <a:t>    2-)Yol Gündeliği</a:t>
            </a:r>
          </a:p>
          <a:p>
            <a:pPr marL="0" indent="0" algn="just">
              <a:buNone/>
            </a:pPr>
            <a:r>
              <a:rPr lang="tr-TR" b="1" dirty="0" smtClean="0">
                <a:latin typeface="Comic Sans MS" pitchFamily="66" charset="0"/>
              </a:rPr>
              <a:t>    3-) Yer Değiştirme Gideri </a:t>
            </a:r>
            <a:r>
              <a:rPr lang="tr-TR" b="1" dirty="0" smtClean="0">
                <a:solidFill>
                  <a:srgbClr val="C00000"/>
                </a:solidFill>
                <a:latin typeface="Comic Sans MS" pitchFamily="66" charset="0"/>
              </a:rPr>
              <a:t>(Sadece Sabit Unsur)</a:t>
            </a:r>
          </a:p>
          <a:p>
            <a:pPr marL="0" indent="0" algn="just">
              <a:buNone/>
            </a:pPr>
            <a:r>
              <a:rPr lang="tr-TR" b="1" dirty="0" smtClean="0">
                <a:latin typeface="Comic Sans MS" pitchFamily="66" charset="0"/>
              </a:rPr>
              <a:t>         </a:t>
            </a:r>
            <a:r>
              <a:rPr lang="tr-TR" b="1" u="sng" dirty="0" smtClean="0">
                <a:solidFill>
                  <a:srgbClr val="C00000"/>
                </a:solidFill>
                <a:latin typeface="Comic Sans MS" pitchFamily="66" charset="0"/>
              </a:rPr>
              <a:t>(Aile ferdi sayısı dört ile sınırlıdır.)</a:t>
            </a:r>
            <a:endParaRPr lang="tr-TR" b="1" u="sng" dirty="0">
              <a:solidFill>
                <a:srgbClr val="C00000"/>
              </a:solidFill>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Aile Masrafı</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87844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916832"/>
            <a:ext cx="8496944" cy="4464496"/>
          </a:xfrm>
        </p:spPr>
        <p:txBody>
          <a:bodyPr>
            <a:normAutofit/>
          </a:bodyPr>
          <a:lstStyle/>
          <a:p>
            <a:pPr marL="0" indent="0">
              <a:buNone/>
            </a:pPr>
            <a:endParaRPr lang="tr-TR" dirty="0" smtClean="0"/>
          </a:p>
          <a:p>
            <a:pPr algn="just"/>
            <a:r>
              <a:rPr lang="tr-TR" dirty="0" smtClean="0"/>
              <a:t>    </a:t>
            </a:r>
            <a:r>
              <a:rPr lang="tr-TR" b="1" dirty="0" smtClean="0"/>
              <a:t>Memur veya hizmetlilerin sürekli bir görevle başka yere atanmaları halinde kendisine ve aile fertlerine ait ev eşyalarının taşıtılmasına ilişkin giderlere karşılık olarak verilir.</a:t>
            </a:r>
          </a:p>
          <a:p>
            <a:pPr marL="0" indent="0">
              <a:buNone/>
            </a:pPr>
            <a:endParaRPr lang="tr-TR" b="1" dirty="0" smtClean="0"/>
          </a:p>
          <a:p>
            <a:r>
              <a:rPr lang="tr-TR" b="1" dirty="0"/>
              <a:t> </a:t>
            </a:r>
            <a:r>
              <a:rPr lang="tr-TR" b="1" dirty="0" smtClean="0"/>
              <a:t> Yer Değiştirme Gideri İki Unsurdan Oluşmaktadır:</a:t>
            </a:r>
          </a:p>
          <a:p>
            <a:pPr lvl="1">
              <a:buFont typeface="Wingdings" pitchFamily="2" charset="2"/>
              <a:buChar char="Ø"/>
            </a:pPr>
            <a:r>
              <a:rPr lang="tr-TR" b="1" dirty="0" smtClean="0">
                <a:solidFill>
                  <a:srgbClr val="C00000"/>
                </a:solidFill>
              </a:rPr>
              <a:t>Sabit Unsur</a:t>
            </a:r>
          </a:p>
          <a:p>
            <a:pPr lvl="1">
              <a:buFont typeface="Wingdings" pitchFamily="2" charset="2"/>
              <a:buChar char="Ø"/>
            </a:pPr>
            <a:r>
              <a:rPr lang="tr-TR" b="1" dirty="0" smtClean="0">
                <a:solidFill>
                  <a:srgbClr val="C00000"/>
                </a:solidFill>
              </a:rPr>
              <a:t>Değişken Unsur</a:t>
            </a:r>
            <a:endParaRPr lang="tr-TR" b="1" dirty="0">
              <a:solidFill>
                <a:srgbClr val="C00000"/>
              </a:solidFill>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Yer Değiştirme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990341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772816"/>
            <a:ext cx="8640960" cy="5040560"/>
          </a:xfrm>
        </p:spPr>
        <p:txBody>
          <a:bodyPr>
            <a:normAutofit fontScale="40000" lnSpcReduction="20000"/>
          </a:bodyPr>
          <a:lstStyle/>
          <a:p>
            <a:pPr marL="0" indent="0">
              <a:buNone/>
            </a:pPr>
            <a:endParaRPr lang="tr-TR" sz="3800" b="1" u="sng" dirty="0" smtClean="0">
              <a:solidFill>
                <a:srgbClr val="C00000"/>
              </a:solidFill>
              <a:latin typeface="Comic Sans MS" pitchFamily="66" charset="0"/>
            </a:endParaRPr>
          </a:p>
          <a:p>
            <a:pPr marL="0" indent="0">
              <a:buNone/>
            </a:pPr>
            <a:r>
              <a:rPr lang="tr-TR" sz="5000" b="1" dirty="0" smtClean="0">
                <a:solidFill>
                  <a:srgbClr val="C00000"/>
                </a:solidFill>
                <a:latin typeface="Comic Sans MS" pitchFamily="66" charset="0"/>
              </a:rPr>
              <a:t>   </a:t>
            </a:r>
            <a:r>
              <a:rPr lang="tr-TR" sz="5000" b="1" u="sng" dirty="0" smtClean="0">
                <a:solidFill>
                  <a:srgbClr val="C00000"/>
                </a:solidFill>
                <a:latin typeface="Comic Sans MS" pitchFamily="66" charset="0"/>
              </a:rPr>
              <a:t>Yurt içinde:</a:t>
            </a:r>
          </a:p>
          <a:p>
            <a:pPr marL="0" indent="0">
              <a:buNone/>
            </a:pPr>
            <a:endParaRPr lang="tr-TR" sz="5000" b="1" u="sng" dirty="0" smtClean="0">
              <a:solidFill>
                <a:srgbClr val="C00000"/>
              </a:solidFill>
              <a:latin typeface="Comic Sans MS" pitchFamily="66" charset="0"/>
            </a:endParaRPr>
          </a:p>
          <a:p>
            <a:pPr marL="0" indent="0">
              <a:buNone/>
            </a:pPr>
            <a:r>
              <a:rPr lang="tr-TR" sz="5000" b="1" dirty="0" smtClean="0">
                <a:solidFill>
                  <a:srgbClr val="C00000"/>
                </a:solidFill>
                <a:latin typeface="Comic Sans MS" pitchFamily="66" charset="0"/>
              </a:rPr>
              <a:t>         Sabit Unsur:</a:t>
            </a:r>
          </a:p>
          <a:p>
            <a:pPr lvl="1" algn="just">
              <a:buFont typeface="Wingdings" pitchFamily="2" charset="2"/>
              <a:buChar char="§"/>
            </a:pPr>
            <a:r>
              <a:rPr lang="tr-TR" sz="5000" b="1" dirty="0" smtClean="0"/>
              <a:t>    </a:t>
            </a:r>
            <a:r>
              <a:rPr lang="tr-TR" sz="5000" b="1" dirty="0" smtClean="0">
                <a:latin typeface="Comic Sans MS" pitchFamily="66" charset="0"/>
              </a:rPr>
              <a:t>Başka bir yere atanan memur ve hizmetliye bir koşula bağlı olmaksızın sadece atanmış olması sebebiyle yapılan bir ödeme olup, bu da </a:t>
            </a:r>
            <a:r>
              <a:rPr lang="tr-TR" sz="5000" b="1" i="1" u="sng" dirty="0" smtClean="0">
                <a:latin typeface="Comic Sans MS" pitchFamily="66" charset="0"/>
              </a:rPr>
              <a:t>hakedilen gündeliğin </a:t>
            </a:r>
            <a:r>
              <a:rPr lang="tr-TR" sz="6000" b="1" u="sng" dirty="0" smtClean="0">
                <a:solidFill>
                  <a:srgbClr val="C00000"/>
                </a:solidFill>
                <a:latin typeface="Comic Sans MS" pitchFamily="66" charset="0"/>
              </a:rPr>
              <a:t>kendisi için 20 katı</a:t>
            </a:r>
            <a:r>
              <a:rPr lang="tr-TR" sz="5000" b="1" dirty="0" smtClean="0">
                <a:latin typeface="Comic Sans MS" pitchFamily="66" charset="0"/>
              </a:rPr>
              <a:t>, aile fertlerinin herbiri için de </a:t>
            </a:r>
            <a:r>
              <a:rPr lang="tr-TR" sz="6000" b="1" u="sng" dirty="0" smtClean="0">
                <a:solidFill>
                  <a:srgbClr val="C00000"/>
                </a:solidFill>
                <a:latin typeface="Comic Sans MS" pitchFamily="66" charset="0"/>
              </a:rPr>
              <a:t>10 katı (</a:t>
            </a:r>
            <a:r>
              <a:rPr lang="tr-TR" sz="5000" b="1" dirty="0" smtClean="0">
                <a:latin typeface="Comic Sans MS" pitchFamily="66" charset="0"/>
              </a:rPr>
              <a:t>40 katını geçmemek üzere) tutarındadır</a:t>
            </a:r>
            <a:r>
              <a:rPr lang="tr-TR" sz="6000" b="1" dirty="0" smtClean="0">
                <a:solidFill>
                  <a:srgbClr val="C00000"/>
                </a:solidFill>
                <a:latin typeface="Comic Sans MS" pitchFamily="66" charset="0"/>
              </a:rPr>
              <a:t>.(Sadece 4 aile ferdine verilir).</a:t>
            </a:r>
          </a:p>
          <a:p>
            <a:pPr marL="411480" lvl="1" indent="0" algn="just">
              <a:buNone/>
            </a:pPr>
            <a:endParaRPr lang="tr-TR" sz="6000" b="1" dirty="0">
              <a:latin typeface="Comic Sans MS" pitchFamily="66" charset="0"/>
            </a:endParaRPr>
          </a:p>
          <a:p>
            <a:pPr marL="411480" lvl="1" indent="0">
              <a:buNone/>
            </a:pPr>
            <a:r>
              <a:rPr lang="tr-TR" sz="3800" b="1" dirty="0" smtClean="0">
                <a:solidFill>
                  <a:srgbClr val="C00000"/>
                </a:solidFill>
                <a:latin typeface="Comic Sans MS" pitchFamily="66" charset="0"/>
              </a:rPr>
              <a:t>       </a:t>
            </a:r>
            <a:r>
              <a:rPr lang="tr-TR" sz="5000" b="1" dirty="0" smtClean="0">
                <a:solidFill>
                  <a:srgbClr val="C00000"/>
                </a:solidFill>
                <a:latin typeface="Comic Sans MS" pitchFamily="66" charset="0"/>
              </a:rPr>
              <a:t>Değişken Unsur:    </a:t>
            </a:r>
          </a:p>
          <a:p>
            <a:pPr lvl="1" algn="just">
              <a:buFont typeface="Wingdings" pitchFamily="2" charset="2"/>
              <a:buChar char="§"/>
            </a:pPr>
            <a:r>
              <a:rPr lang="tr-TR" sz="5000" b="1" dirty="0" smtClean="0">
                <a:latin typeface="Comic Sans MS" pitchFamily="66" charset="0"/>
              </a:rPr>
              <a:t>  Başka bir yere atanan memur ve hizmetliye asıl görevli olduğu yer ile atandığı yer arasındaki mesafeye bağlı olarak her bir km için </a:t>
            </a:r>
            <a:r>
              <a:rPr lang="tr-TR" sz="5000" b="1" u="sng" dirty="0" smtClean="0">
                <a:solidFill>
                  <a:srgbClr val="C00000"/>
                </a:solidFill>
                <a:latin typeface="Comic Sans MS" pitchFamily="66" charset="0"/>
              </a:rPr>
              <a:t>gündeliğinin %5 ‘i </a:t>
            </a:r>
            <a:r>
              <a:rPr lang="tr-TR" sz="5000" b="1" dirty="0" smtClean="0">
                <a:latin typeface="Comic Sans MS" pitchFamily="66" charset="0"/>
              </a:rPr>
              <a:t>oranında yapılan ödemedir.</a:t>
            </a:r>
          </a:p>
          <a:p>
            <a:pPr lvl="1" algn="just">
              <a:buFont typeface="Wingdings" pitchFamily="2" charset="2"/>
              <a:buChar char="§"/>
            </a:pPr>
            <a:endParaRPr lang="tr-TR" sz="5000" b="1" dirty="0">
              <a:latin typeface="Comic Sans MS" pitchFamily="66" charset="0"/>
            </a:endParaRPr>
          </a:p>
          <a:p>
            <a:pPr lvl="1" algn="just">
              <a:buFont typeface="Wingdings" pitchFamily="2" charset="2"/>
              <a:buChar char="ü"/>
            </a:pPr>
            <a:r>
              <a:rPr lang="tr-TR" sz="5100" b="1" u="sng" dirty="0" smtClean="0">
                <a:solidFill>
                  <a:srgbClr val="002060"/>
                </a:solidFill>
                <a:latin typeface="Comic Sans MS" pitchFamily="66" charset="0"/>
              </a:rPr>
              <a:t>Değişken unsur sadece kendisine ödenir.</a:t>
            </a:r>
          </a:p>
          <a:p>
            <a:pPr marL="411480" lvl="1" indent="0" algn="just">
              <a:buNone/>
            </a:pPr>
            <a:r>
              <a:rPr lang="tr-TR" sz="5100" b="1" u="sng" dirty="0" smtClean="0">
                <a:solidFill>
                  <a:srgbClr val="002060"/>
                </a:solidFill>
                <a:latin typeface="Comic Sans MS" pitchFamily="66" charset="0"/>
              </a:rPr>
              <a:t>  </a:t>
            </a:r>
            <a:endParaRPr lang="tr-TR" sz="5100" b="1" u="sng" dirty="0">
              <a:solidFill>
                <a:srgbClr val="002060"/>
              </a:solidFill>
              <a:latin typeface="Comic Sans MS" pitchFamily="66" charset="0"/>
            </a:endParaRPr>
          </a:p>
        </p:txBody>
      </p:sp>
      <p:sp>
        <p:nvSpPr>
          <p:cNvPr id="3" name="Başlık 2"/>
          <p:cNvSpPr>
            <a:spLocks noGrp="1"/>
          </p:cNvSpPr>
          <p:nvPr>
            <p:ph type="title"/>
          </p:nvPr>
        </p:nvSpPr>
        <p:spPr>
          <a:xfrm>
            <a:off x="611560" y="548680"/>
            <a:ext cx="7756263" cy="93610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Yer Değiştirme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564265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916832"/>
            <a:ext cx="8856984" cy="4752528"/>
          </a:xfrm>
        </p:spPr>
        <p:txBody>
          <a:bodyPr>
            <a:normAutofit fontScale="92500" lnSpcReduction="10000"/>
          </a:bodyPr>
          <a:lstStyle/>
          <a:p>
            <a:pPr marL="0" indent="0" algn="just">
              <a:buNone/>
            </a:pPr>
            <a:r>
              <a:rPr lang="tr-TR" sz="2800" b="1" u="sng" dirty="0" smtClean="0">
                <a:solidFill>
                  <a:srgbClr val="C00000"/>
                </a:solidFill>
                <a:latin typeface="Comic Sans MS" pitchFamily="66" charset="0"/>
              </a:rPr>
              <a:t>Yurt dışında:</a:t>
            </a:r>
          </a:p>
          <a:p>
            <a:pPr marL="0" indent="0" algn="just">
              <a:buNone/>
            </a:pPr>
            <a:endParaRPr lang="tr-TR" sz="2800" b="1" u="sng" dirty="0" smtClean="0">
              <a:solidFill>
                <a:srgbClr val="C00000"/>
              </a:solidFill>
              <a:latin typeface="Comic Sans MS" pitchFamily="66" charset="0"/>
            </a:endParaRPr>
          </a:p>
          <a:p>
            <a:pPr algn="just">
              <a:buFont typeface="Wingdings" pitchFamily="2" charset="2"/>
              <a:buChar char="ü"/>
            </a:pPr>
            <a:r>
              <a:rPr lang="tr-TR" dirty="0" smtClean="0">
                <a:latin typeface="Comic Sans MS" pitchFamily="66" charset="0"/>
              </a:rPr>
              <a:t> </a:t>
            </a:r>
            <a:r>
              <a:rPr lang="tr-TR" b="1" dirty="0" smtClean="0">
                <a:latin typeface="Comic Sans MS" pitchFamily="66" charset="0"/>
              </a:rPr>
              <a:t>Kendisi için yurtdışı gündeliğinin </a:t>
            </a:r>
            <a:r>
              <a:rPr lang="tr-TR" sz="2800" b="1" u="sng" dirty="0" smtClean="0">
                <a:solidFill>
                  <a:srgbClr val="C00000"/>
                </a:solidFill>
                <a:latin typeface="Comic Sans MS" pitchFamily="66" charset="0"/>
              </a:rPr>
              <a:t>yirmi katı</a:t>
            </a:r>
            <a:r>
              <a:rPr lang="tr-TR" b="1" dirty="0" smtClean="0">
                <a:latin typeface="Comic Sans MS" pitchFamily="66" charset="0"/>
              </a:rPr>
              <a:t>,  </a:t>
            </a:r>
            <a:r>
              <a:rPr lang="tr-TR" b="1" dirty="0" smtClean="0">
                <a:solidFill>
                  <a:srgbClr val="002060"/>
                </a:solidFill>
                <a:latin typeface="Comic Sans MS" pitchFamily="66" charset="0"/>
              </a:rPr>
              <a:t>(Sabit Unsur)</a:t>
            </a:r>
          </a:p>
          <a:p>
            <a:pPr algn="just">
              <a:buFont typeface="Wingdings" pitchFamily="2" charset="2"/>
              <a:buChar char="ü"/>
            </a:pPr>
            <a:endParaRPr lang="tr-TR" b="1" dirty="0" smtClean="0">
              <a:latin typeface="Comic Sans MS" pitchFamily="66" charset="0"/>
            </a:endParaRPr>
          </a:p>
          <a:p>
            <a:pPr algn="just">
              <a:buFont typeface="Wingdings" pitchFamily="2" charset="2"/>
              <a:buChar char="ü"/>
            </a:pPr>
            <a:r>
              <a:rPr lang="tr-TR" b="1" dirty="0" smtClean="0">
                <a:latin typeface="Comic Sans MS" pitchFamily="66" charset="0"/>
              </a:rPr>
              <a:t> Harcıraha </a:t>
            </a:r>
            <a:r>
              <a:rPr lang="tr-TR" b="1" dirty="0" err="1" smtClean="0">
                <a:latin typeface="Comic Sans MS" pitchFamily="66" charset="0"/>
              </a:rPr>
              <a:t>müstehak</a:t>
            </a:r>
            <a:r>
              <a:rPr lang="tr-TR" b="1" dirty="0" smtClean="0">
                <a:latin typeface="Comic Sans MS" pitchFamily="66" charset="0"/>
              </a:rPr>
              <a:t> aile fertlerinin her biri için yurtdışı gündeliğinin </a:t>
            </a:r>
            <a:r>
              <a:rPr lang="tr-TR" sz="2800" b="1" u="sng" dirty="0" smtClean="0">
                <a:solidFill>
                  <a:srgbClr val="C00000"/>
                </a:solidFill>
                <a:latin typeface="Comic Sans MS" pitchFamily="66" charset="0"/>
              </a:rPr>
              <a:t>sekiz katı,</a:t>
            </a:r>
            <a:r>
              <a:rPr lang="tr-TR" b="1" dirty="0" smtClean="0">
                <a:latin typeface="Comic Sans MS" pitchFamily="66" charset="0"/>
              </a:rPr>
              <a:t>(Bu miktar yurtdışı gündeliğinin </a:t>
            </a:r>
            <a:r>
              <a:rPr lang="tr-TR" sz="2800" b="1" u="sng" dirty="0" smtClean="0">
                <a:solidFill>
                  <a:srgbClr val="C00000"/>
                </a:solidFill>
                <a:latin typeface="Comic Sans MS" pitchFamily="66" charset="0"/>
              </a:rPr>
              <a:t>otuz iki </a:t>
            </a:r>
            <a:r>
              <a:rPr lang="tr-TR" b="1" dirty="0" smtClean="0">
                <a:latin typeface="Comic Sans MS" pitchFamily="66" charset="0"/>
              </a:rPr>
              <a:t>katını aşamaz). </a:t>
            </a:r>
            <a:r>
              <a:rPr lang="tr-TR" b="1" dirty="0" smtClean="0">
                <a:solidFill>
                  <a:srgbClr val="002060"/>
                </a:solidFill>
                <a:latin typeface="Comic Sans MS" pitchFamily="66" charset="0"/>
              </a:rPr>
              <a:t>(Sabit Unsur)</a:t>
            </a:r>
          </a:p>
          <a:p>
            <a:pPr marL="0" indent="0" algn="just">
              <a:buNone/>
            </a:pPr>
            <a:endParaRPr lang="tr-TR" b="1" dirty="0" smtClean="0">
              <a:latin typeface="Comic Sans MS" pitchFamily="66" charset="0"/>
            </a:endParaRPr>
          </a:p>
          <a:p>
            <a:pPr algn="just">
              <a:buFont typeface="Wingdings" pitchFamily="2" charset="2"/>
              <a:buChar char="ü"/>
            </a:pPr>
            <a:r>
              <a:rPr lang="tr-TR" b="1" dirty="0" smtClean="0">
                <a:latin typeface="Comic Sans MS" pitchFamily="66" charset="0"/>
              </a:rPr>
              <a:t> Her kilometre veya deniz mili başına </a:t>
            </a:r>
            <a:r>
              <a:rPr lang="tr-TR" b="1" u="sng" dirty="0" smtClean="0">
                <a:latin typeface="Comic Sans MS" pitchFamily="66" charset="0"/>
              </a:rPr>
              <a:t>yalnız kendisi için</a:t>
            </a:r>
            <a:r>
              <a:rPr lang="tr-TR" b="1" dirty="0" smtClean="0">
                <a:latin typeface="Comic Sans MS" pitchFamily="66" charset="0"/>
              </a:rPr>
              <a:t> yurtdışı gündeliğinin </a:t>
            </a:r>
            <a:r>
              <a:rPr lang="tr-TR" sz="2800" b="1" u="sng" dirty="0" smtClean="0">
                <a:solidFill>
                  <a:srgbClr val="C00000"/>
                </a:solidFill>
                <a:latin typeface="Comic Sans MS" pitchFamily="66" charset="0"/>
              </a:rPr>
              <a:t>binde yedisi</a:t>
            </a:r>
            <a:r>
              <a:rPr lang="tr-TR" b="1" u="sng" dirty="0" smtClean="0">
                <a:solidFill>
                  <a:srgbClr val="002060"/>
                </a:solidFill>
                <a:latin typeface="Comic Sans MS" pitchFamily="66" charset="0"/>
              </a:rPr>
              <a:t>.</a:t>
            </a:r>
            <a:r>
              <a:rPr lang="tr-TR" b="1" dirty="0" smtClean="0">
                <a:solidFill>
                  <a:srgbClr val="002060"/>
                </a:solidFill>
                <a:latin typeface="Comic Sans MS" pitchFamily="66" charset="0"/>
              </a:rPr>
              <a:t>  </a:t>
            </a:r>
            <a:r>
              <a:rPr lang="tr-TR" b="1" u="sng" dirty="0" smtClean="0">
                <a:solidFill>
                  <a:srgbClr val="002060"/>
                </a:solidFill>
                <a:latin typeface="Comic Sans MS" pitchFamily="66" charset="0"/>
              </a:rPr>
              <a:t> (Değişken unsur)</a:t>
            </a:r>
          </a:p>
          <a:p>
            <a:pPr marL="0" indent="0">
              <a:buNone/>
            </a:pPr>
            <a:endParaRPr lang="tr-TR" b="1" dirty="0" smtClean="0"/>
          </a:p>
          <a:p>
            <a:pPr marL="0" indent="0">
              <a:buNone/>
            </a:pPr>
            <a:r>
              <a:rPr lang="tr-TR" b="1" dirty="0" smtClean="0"/>
              <a:t>     olarak hesaplanır.</a:t>
            </a:r>
            <a:endParaRPr lang="tr-TR" b="1"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Yer Değiştirme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01704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3" y="1700808"/>
            <a:ext cx="8496944" cy="4896545"/>
          </a:xfrm>
        </p:spPr>
        <p:txBody>
          <a:bodyPr>
            <a:normAutofit lnSpcReduction="10000"/>
          </a:bodyPr>
          <a:lstStyle/>
          <a:p>
            <a:endParaRPr lang="tr-TR" sz="1200" dirty="0">
              <a:solidFill>
                <a:srgbClr val="000000"/>
              </a:solidFill>
              <a:latin typeface="Courier New"/>
            </a:endParaRPr>
          </a:p>
          <a:p>
            <a:endParaRPr lang="tr-TR" sz="1200" dirty="0">
              <a:latin typeface="Courier New"/>
            </a:endParaRPr>
          </a:p>
          <a:p>
            <a:r>
              <a:rPr lang="tr-TR" b="1" dirty="0" smtClean="0">
                <a:latin typeface="Comic Sans MS"/>
              </a:rPr>
              <a:t>Merkezi </a:t>
            </a:r>
            <a:r>
              <a:rPr lang="tr-TR" b="1" dirty="0">
                <a:latin typeface="Comic Sans MS"/>
              </a:rPr>
              <a:t>yönetim kapsamındaki kamu </a:t>
            </a:r>
            <a:r>
              <a:rPr lang="tr-TR" b="1" dirty="0" smtClean="0">
                <a:latin typeface="Comic Sans MS"/>
              </a:rPr>
              <a:t>idareleri, </a:t>
            </a:r>
            <a:endParaRPr lang="tr-TR" b="1" dirty="0">
              <a:latin typeface="Comic Sans MS"/>
            </a:endParaRPr>
          </a:p>
          <a:p>
            <a:pPr marL="0" indent="0">
              <a:buNone/>
            </a:pPr>
            <a:r>
              <a:rPr lang="tr-TR" sz="1900" b="1" dirty="0" smtClean="0">
                <a:solidFill>
                  <a:srgbClr val="C00000"/>
                </a:solidFill>
                <a:latin typeface="Comic Sans MS"/>
              </a:rPr>
              <a:t>         </a:t>
            </a:r>
            <a:r>
              <a:rPr lang="tr-TR" sz="2200" b="1" dirty="0" smtClean="0">
                <a:solidFill>
                  <a:srgbClr val="C00000"/>
                </a:solidFill>
                <a:latin typeface="Comic Sans MS"/>
              </a:rPr>
              <a:t>-</a:t>
            </a:r>
            <a:r>
              <a:rPr lang="tr-TR" sz="2200" dirty="0" smtClean="0">
                <a:solidFill>
                  <a:srgbClr val="C00000"/>
                </a:solidFill>
                <a:latin typeface="Comic Sans MS"/>
              </a:rPr>
              <a:t>Genel </a:t>
            </a:r>
            <a:r>
              <a:rPr lang="tr-TR" sz="2200" dirty="0">
                <a:solidFill>
                  <a:srgbClr val="C00000"/>
                </a:solidFill>
                <a:latin typeface="Comic Sans MS"/>
              </a:rPr>
              <a:t>bütçeli idareler </a:t>
            </a:r>
          </a:p>
          <a:p>
            <a:pPr marL="0" indent="0">
              <a:buNone/>
            </a:pPr>
            <a:r>
              <a:rPr lang="tr-TR" sz="2200" b="1" dirty="0" smtClean="0">
                <a:solidFill>
                  <a:srgbClr val="C00000"/>
                </a:solidFill>
                <a:latin typeface="Comic Sans MS"/>
              </a:rPr>
              <a:t>        -</a:t>
            </a:r>
            <a:r>
              <a:rPr lang="tr-TR" sz="2200" dirty="0" smtClean="0">
                <a:solidFill>
                  <a:srgbClr val="C00000"/>
                </a:solidFill>
                <a:latin typeface="Comic Sans MS"/>
              </a:rPr>
              <a:t>Özel </a:t>
            </a:r>
            <a:r>
              <a:rPr lang="tr-TR" sz="2200" dirty="0">
                <a:solidFill>
                  <a:srgbClr val="C00000"/>
                </a:solidFill>
                <a:latin typeface="Comic Sans MS"/>
              </a:rPr>
              <a:t>bütçeli idareler </a:t>
            </a:r>
            <a:endParaRPr lang="tr-TR" sz="2200" dirty="0" smtClean="0">
              <a:solidFill>
                <a:srgbClr val="C00000"/>
              </a:solidFill>
              <a:latin typeface="Comic Sans MS"/>
            </a:endParaRPr>
          </a:p>
          <a:p>
            <a:pPr marL="0" indent="0">
              <a:buNone/>
            </a:pPr>
            <a:endParaRPr lang="tr-TR" sz="1900" dirty="0">
              <a:latin typeface="Comic Sans MS"/>
            </a:endParaRPr>
          </a:p>
          <a:p>
            <a:pPr algn="just"/>
            <a:r>
              <a:rPr lang="tr-TR" sz="1900" dirty="0" smtClean="0">
                <a:latin typeface="Courier New"/>
              </a:rPr>
              <a:t> </a:t>
            </a:r>
            <a:r>
              <a:rPr lang="tr-TR" b="1" dirty="0" smtClean="0">
                <a:latin typeface="Comic Sans MS"/>
              </a:rPr>
              <a:t>Belediye </a:t>
            </a:r>
            <a:r>
              <a:rPr lang="tr-TR" b="1" dirty="0">
                <a:latin typeface="Comic Sans MS"/>
              </a:rPr>
              <a:t>ve il özel idareleri ile bunlara bağlı veya bunların kurdukları veya üye oldukları birlik ve </a:t>
            </a:r>
            <a:r>
              <a:rPr lang="tr-TR" b="1" dirty="0" smtClean="0">
                <a:latin typeface="Comic Sans MS"/>
              </a:rPr>
              <a:t>idareler</a:t>
            </a:r>
            <a:r>
              <a:rPr lang="tr-TR" sz="2000" b="1" dirty="0" smtClean="0">
                <a:latin typeface="Comic Sans MS"/>
              </a:rPr>
              <a:t>,</a:t>
            </a:r>
          </a:p>
          <a:p>
            <a:pPr marL="0" indent="0" algn="just">
              <a:buNone/>
            </a:pPr>
            <a:r>
              <a:rPr lang="tr-TR" sz="2000" dirty="0" smtClean="0">
                <a:latin typeface="Comic Sans MS"/>
              </a:rPr>
              <a:t> </a:t>
            </a:r>
            <a:endParaRPr lang="tr-TR" sz="2000" dirty="0">
              <a:latin typeface="Comic Sans MS"/>
            </a:endParaRPr>
          </a:p>
          <a:p>
            <a:r>
              <a:rPr lang="tr-TR" b="1" dirty="0" smtClean="0">
                <a:latin typeface="Comic Sans MS"/>
              </a:rPr>
              <a:t> </a:t>
            </a:r>
            <a:r>
              <a:rPr lang="tr-TR" b="1" dirty="0">
                <a:latin typeface="Comic Sans MS"/>
              </a:rPr>
              <a:t>D</a:t>
            </a:r>
            <a:r>
              <a:rPr lang="tr-TR" b="1" dirty="0" smtClean="0">
                <a:latin typeface="Comic Sans MS"/>
              </a:rPr>
              <a:t>öner </a:t>
            </a:r>
            <a:r>
              <a:rPr lang="tr-TR" b="1" dirty="0">
                <a:latin typeface="Comic Sans MS"/>
              </a:rPr>
              <a:t>sermayeli </a:t>
            </a:r>
            <a:r>
              <a:rPr lang="tr-TR" b="1" dirty="0" smtClean="0">
                <a:latin typeface="Comic Sans MS"/>
              </a:rPr>
              <a:t>kuruluşlar, </a:t>
            </a:r>
          </a:p>
          <a:p>
            <a:pPr marL="0" indent="0">
              <a:buNone/>
            </a:pPr>
            <a:endParaRPr lang="tr-TR" sz="1900" b="1" dirty="0">
              <a:latin typeface="Comic Sans MS"/>
            </a:endParaRPr>
          </a:p>
          <a:p>
            <a:r>
              <a:rPr lang="tr-TR" b="1" dirty="0" smtClean="0">
                <a:latin typeface="Comic Sans MS"/>
              </a:rPr>
              <a:t>Özel </a:t>
            </a:r>
            <a:r>
              <a:rPr lang="tr-TR" b="1" dirty="0">
                <a:latin typeface="Comic Sans MS"/>
              </a:rPr>
              <a:t>kanunlarla kurulmuş banka ve teşekküller; </a:t>
            </a:r>
          </a:p>
          <a:p>
            <a:pPr marL="0" indent="0">
              <a:buNone/>
            </a:pPr>
            <a:r>
              <a:rPr lang="tr-TR" sz="2200" b="1" dirty="0" smtClean="0">
                <a:solidFill>
                  <a:srgbClr val="C00000"/>
                </a:solidFill>
                <a:latin typeface="Comic Sans MS"/>
              </a:rPr>
              <a:t>       -</a:t>
            </a:r>
            <a:r>
              <a:rPr lang="tr-TR" sz="2200" dirty="0">
                <a:solidFill>
                  <a:srgbClr val="C00000"/>
                </a:solidFill>
                <a:latin typeface="Comic Sans MS"/>
              </a:rPr>
              <a:t>Kamu İktisadi </a:t>
            </a:r>
            <a:r>
              <a:rPr lang="tr-TR" sz="2200" dirty="0" smtClean="0">
                <a:solidFill>
                  <a:srgbClr val="C00000"/>
                </a:solidFill>
                <a:latin typeface="Comic Sans MS"/>
              </a:rPr>
              <a:t>Teşekkülleri</a:t>
            </a:r>
            <a:endParaRPr lang="tr-TR" sz="2200" dirty="0">
              <a:solidFill>
                <a:srgbClr val="C00000"/>
              </a:solidFill>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600" b="1" dirty="0" smtClean="0">
                <a:ln w="11430"/>
                <a:solidFill>
                  <a:srgbClr val="C00000"/>
                </a:solidFill>
                <a:effectLst>
                  <a:outerShdw blurRad="80000" dist="40000" dir="5040000" algn="tl">
                    <a:srgbClr val="000000">
                      <a:alpha val="30000"/>
                    </a:srgbClr>
                  </a:outerShdw>
                </a:effectLst>
              </a:rPr>
              <a:t>KAPSAM</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711237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1988840"/>
            <a:ext cx="8928992" cy="4752528"/>
          </a:xfrm>
        </p:spPr>
        <p:txBody>
          <a:bodyPr>
            <a:normAutofit fontScale="85000" lnSpcReduction="10000"/>
          </a:bodyPr>
          <a:lstStyle/>
          <a:p>
            <a:pPr marL="0" lvl="0" indent="0">
              <a:buClr>
                <a:srgbClr val="4E67C8"/>
              </a:buClr>
              <a:buNone/>
            </a:pPr>
            <a:r>
              <a:rPr lang="tr-TR" b="1" u="sng" dirty="0" smtClean="0">
                <a:solidFill>
                  <a:srgbClr val="C00000"/>
                </a:solidFill>
              </a:rPr>
              <a:t>    </a:t>
            </a:r>
            <a:r>
              <a:rPr lang="tr-TR" sz="3000" b="1" u="sng" dirty="0" smtClean="0">
                <a:solidFill>
                  <a:srgbClr val="C00000"/>
                </a:solidFill>
              </a:rPr>
              <a:t>Yurtiçi</a:t>
            </a:r>
            <a:r>
              <a:rPr lang="tr-TR" sz="3000" b="1" u="sng" dirty="0">
                <a:solidFill>
                  <a:srgbClr val="C00000"/>
                </a:solidFill>
              </a:rPr>
              <a:t>: </a:t>
            </a:r>
            <a:endParaRPr lang="tr-TR" sz="3000" b="1" u="sng" dirty="0" smtClean="0">
              <a:solidFill>
                <a:srgbClr val="C00000"/>
              </a:solidFill>
            </a:endParaRPr>
          </a:p>
          <a:p>
            <a:pPr marL="0" lvl="0" indent="0">
              <a:buClr>
                <a:srgbClr val="4E67C8"/>
              </a:buClr>
              <a:buNone/>
            </a:pPr>
            <a:endParaRPr lang="tr-TR" b="1" u="sng" dirty="0">
              <a:solidFill>
                <a:srgbClr val="C00000"/>
              </a:solidFill>
            </a:endParaRPr>
          </a:p>
          <a:p>
            <a:pPr lvl="0" algn="just">
              <a:buClr>
                <a:srgbClr val="4E67C8"/>
              </a:buClr>
            </a:pPr>
            <a:r>
              <a:rPr lang="tr-TR" sz="2600" b="1" dirty="0">
                <a:solidFill>
                  <a:prstClr val="black">
                    <a:lumMod val="85000"/>
                    <a:lumOff val="15000"/>
                  </a:prstClr>
                </a:solidFill>
              </a:rPr>
              <a:t>     </a:t>
            </a:r>
            <a:r>
              <a:rPr lang="tr-TR" sz="2600" b="1" dirty="0">
                <a:solidFill>
                  <a:prstClr val="black">
                    <a:lumMod val="85000"/>
                    <a:lumOff val="15000"/>
                  </a:prstClr>
                </a:solidFill>
                <a:latin typeface="Comic Sans MS" pitchFamily="66" charset="0"/>
              </a:rPr>
              <a:t>6245 Sayılı Harcırah Kanunu Madde </a:t>
            </a:r>
            <a:r>
              <a:rPr lang="tr-TR" sz="2600" b="1" u="sng" dirty="0" smtClean="0">
                <a:solidFill>
                  <a:srgbClr val="C00000"/>
                </a:solidFill>
                <a:latin typeface="Comic Sans MS" pitchFamily="66" charset="0"/>
              </a:rPr>
              <a:t>33 kapsamında </a:t>
            </a:r>
            <a:r>
              <a:rPr lang="tr-TR" sz="2600" b="1" dirty="0" smtClean="0">
                <a:solidFill>
                  <a:prstClr val="black">
                    <a:lumMod val="85000"/>
                    <a:lumOff val="15000"/>
                  </a:prstClr>
                </a:solidFill>
                <a:latin typeface="Comic Sans MS" pitchFamily="66" charset="0"/>
              </a:rPr>
              <a:t>açıklandığı </a:t>
            </a:r>
            <a:r>
              <a:rPr lang="tr-TR" sz="2600" b="1" dirty="0">
                <a:solidFill>
                  <a:prstClr val="black">
                    <a:lumMod val="85000"/>
                    <a:lumOff val="15000"/>
                  </a:prstClr>
                </a:solidFill>
                <a:latin typeface="Comic Sans MS" pitchFamily="66" charset="0"/>
              </a:rPr>
              <a:t>üzere</a:t>
            </a:r>
            <a:r>
              <a:rPr lang="tr-TR" sz="2600" b="1" dirty="0" smtClean="0">
                <a:solidFill>
                  <a:prstClr val="black">
                    <a:lumMod val="85000"/>
                    <a:lumOff val="15000"/>
                  </a:prstClr>
                </a:solidFill>
                <a:latin typeface="Comic Sans MS" pitchFamily="66" charset="0"/>
              </a:rPr>
              <a:t>;</a:t>
            </a:r>
          </a:p>
          <a:p>
            <a:pPr marL="0" lvl="0" indent="0" algn="just">
              <a:buClr>
                <a:srgbClr val="4E67C8"/>
              </a:buClr>
              <a:buNone/>
            </a:pPr>
            <a:endParaRPr lang="tr-TR" sz="2600" b="1" dirty="0">
              <a:solidFill>
                <a:prstClr val="black">
                  <a:lumMod val="85000"/>
                  <a:lumOff val="15000"/>
                </a:prstClr>
              </a:solidFill>
              <a:latin typeface="Comic Sans MS" pitchFamily="66" charset="0"/>
            </a:endParaRPr>
          </a:p>
          <a:p>
            <a:pPr lvl="0" algn="just">
              <a:buClr>
                <a:srgbClr val="4E67C8"/>
              </a:buClr>
            </a:pPr>
            <a:r>
              <a:rPr lang="tr-TR" sz="2600" b="1" dirty="0">
                <a:solidFill>
                  <a:prstClr val="black">
                    <a:lumMod val="85000"/>
                    <a:lumOff val="15000"/>
                  </a:prstClr>
                </a:solidFill>
                <a:latin typeface="Comic Sans MS" pitchFamily="66" charset="0"/>
              </a:rPr>
              <a:t>     </a:t>
            </a:r>
            <a:r>
              <a:rPr lang="tr-TR" sz="2600" b="1" dirty="0">
                <a:solidFill>
                  <a:schemeClr val="tx1">
                    <a:lumMod val="95000"/>
                    <a:lumOff val="5000"/>
                  </a:schemeClr>
                </a:solidFill>
                <a:latin typeface="Comic Sans MS" pitchFamily="66" charset="0"/>
              </a:rPr>
              <a:t>(b) fıkrasına </a:t>
            </a:r>
            <a:r>
              <a:rPr lang="tr-TR" sz="2600" b="1" dirty="0" smtClean="0">
                <a:solidFill>
                  <a:schemeClr val="tx1">
                    <a:lumMod val="95000"/>
                    <a:lumOff val="5000"/>
                  </a:schemeClr>
                </a:solidFill>
                <a:latin typeface="Comic Sans MS" pitchFamily="66" charset="0"/>
              </a:rPr>
              <a:t>göre (Denetim elemanları)</a:t>
            </a:r>
            <a:r>
              <a:rPr lang="tr-TR" sz="2600" b="1" dirty="0" smtClean="0">
                <a:solidFill>
                  <a:srgbClr val="C00000"/>
                </a:solidFill>
                <a:latin typeface="Comic Sans MS" pitchFamily="66" charset="0"/>
              </a:rPr>
              <a:t> </a:t>
            </a:r>
            <a:r>
              <a:rPr lang="tr-TR" sz="2600" b="1" dirty="0" smtClean="0">
                <a:solidFill>
                  <a:prstClr val="black">
                    <a:lumMod val="85000"/>
                    <a:lumOff val="15000"/>
                  </a:prstClr>
                </a:solidFill>
                <a:latin typeface="Comic Sans MS" pitchFamily="66" charset="0"/>
              </a:rPr>
              <a:t> </a:t>
            </a:r>
            <a:r>
              <a:rPr lang="tr-TR" sz="2600" b="1" dirty="0">
                <a:solidFill>
                  <a:prstClr val="black">
                    <a:lumMod val="85000"/>
                    <a:lumOff val="15000"/>
                  </a:prstClr>
                </a:solidFill>
                <a:latin typeface="Comic Sans MS" pitchFamily="66" charset="0"/>
              </a:rPr>
              <a:t>gündelik ödenenler </a:t>
            </a:r>
            <a:r>
              <a:rPr lang="tr-TR" sz="2600" b="1" dirty="0" smtClean="0">
                <a:solidFill>
                  <a:prstClr val="black">
                    <a:lumMod val="85000"/>
                    <a:lumOff val="15000"/>
                  </a:prstClr>
                </a:solidFill>
                <a:latin typeface="Comic Sans MS" pitchFamily="66" charset="0"/>
              </a:rPr>
              <a:t>hariç; (d) maddesine göre yurt </a:t>
            </a:r>
            <a:r>
              <a:rPr lang="tr-TR" sz="2600" b="1" dirty="0">
                <a:solidFill>
                  <a:prstClr val="black">
                    <a:lumMod val="85000"/>
                    <a:lumOff val="15000"/>
                  </a:prstClr>
                </a:solidFill>
                <a:latin typeface="Comic Sans MS" pitchFamily="66" charset="0"/>
              </a:rPr>
              <a:t>içinde yatacak yer temini için ödedikleri ücretleri belgelendirenlere, belge bedelini aşmamak ve her defasında </a:t>
            </a:r>
            <a:r>
              <a:rPr lang="tr-TR" sz="2600" b="1" u="sng" dirty="0">
                <a:solidFill>
                  <a:srgbClr val="C00000"/>
                </a:solidFill>
                <a:latin typeface="Comic Sans MS" pitchFamily="66" charset="0"/>
              </a:rPr>
              <a:t>on gün ile sınırlı </a:t>
            </a:r>
            <a:r>
              <a:rPr lang="tr-TR" sz="2600" b="1" dirty="0">
                <a:solidFill>
                  <a:prstClr val="black">
                    <a:lumMod val="85000"/>
                    <a:lumOff val="15000"/>
                  </a:prstClr>
                </a:solidFill>
                <a:latin typeface="Comic Sans MS" pitchFamily="66" charset="0"/>
              </a:rPr>
              <a:t>olmak üzere gündeliklerinin tamamına kadar olan kısmı ayrıca ödenir. (</a:t>
            </a:r>
            <a:r>
              <a:rPr lang="tr-TR" sz="2600" b="1" dirty="0">
                <a:solidFill>
                  <a:srgbClr val="C00000"/>
                </a:solidFill>
                <a:latin typeface="Comic Sans MS" pitchFamily="66" charset="0"/>
              </a:rPr>
              <a:t>15/12/2015 tarih ve 29563 sayılı resmi gazetede yayınlanan anayasa mahkemesi kararı ile on günlük süre sınırlaması </a:t>
            </a:r>
            <a:r>
              <a:rPr lang="tr-TR" sz="2600" b="1" dirty="0" smtClean="0">
                <a:solidFill>
                  <a:srgbClr val="C00000"/>
                </a:solidFill>
                <a:latin typeface="Comic Sans MS" pitchFamily="66" charset="0"/>
              </a:rPr>
              <a:t>kaldırılmıştır, görevlendirme </a:t>
            </a:r>
            <a:r>
              <a:rPr lang="tr-TR" sz="2600" b="1" dirty="0">
                <a:solidFill>
                  <a:srgbClr val="C00000"/>
                </a:solidFill>
                <a:latin typeface="Comic Sans MS" pitchFamily="66" charset="0"/>
              </a:rPr>
              <a:t>süresince </a:t>
            </a:r>
            <a:r>
              <a:rPr lang="tr-TR" sz="2600" b="1" dirty="0" smtClean="0">
                <a:solidFill>
                  <a:srgbClr val="C00000"/>
                </a:solidFill>
                <a:latin typeface="Comic Sans MS" pitchFamily="66" charset="0"/>
              </a:rPr>
              <a:t>konaklama için gündelik </a:t>
            </a:r>
            <a:r>
              <a:rPr lang="tr-TR" sz="2600" b="1" dirty="0">
                <a:solidFill>
                  <a:srgbClr val="C00000"/>
                </a:solidFill>
                <a:latin typeface="Comic Sans MS" pitchFamily="66" charset="0"/>
              </a:rPr>
              <a:t>ödenmesi karara bağlanmıştır</a:t>
            </a:r>
            <a:r>
              <a:rPr lang="tr-TR" sz="2600" b="1" dirty="0">
                <a:solidFill>
                  <a:prstClr val="black">
                    <a:lumMod val="85000"/>
                    <a:lumOff val="15000"/>
                  </a:prstClr>
                </a:solidFill>
                <a:latin typeface="Comic Sans MS" pitchFamily="66" charset="0"/>
              </a:rPr>
              <a:t>).</a:t>
            </a:r>
          </a:p>
          <a:p>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Konaklama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709577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79512" y="1988840"/>
            <a:ext cx="8856984" cy="4608512"/>
          </a:xfrm>
        </p:spPr>
        <p:txBody>
          <a:bodyPr>
            <a:normAutofit fontScale="92500" lnSpcReduction="10000"/>
          </a:bodyPr>
          <a:lstStyle/>
          <a:p>
            <a:r>
              <a:rPr lang="tr-TR" sz="2600" b="1" i="1" u="sng" dirty="0" smtClean="0">
                <a:solidFill>
                  <a:srgbClr val="C00000"/>
                </a:solidFill>
                <a:latin typeface="Comic Sans MS" pitchFamily="66" charset="0"/>
              </a:rPr>
              <a:t>Yurt İçinde Geçici görevle başka yere gönderilenlerden</a:t>
            </a:r>
            <a:r>
              <a:rPr lang="tr-TR" sz="2600" b="1" dirty="0" smtClean="0">
                <a:solidFill>
                  <a:srgbClr val="C00000"/>
                </a:solidFill>
                <a:latin typeface="Comic Sans MS" pitchFamily="66" charset="0"/>
              </a:rPr>
              <a:t>;</a:t>
            </a:r>
          </a:p>
          <a:p>
            <a:pPr marL="0" indent="0">
              <a:buNone/>
            </a:pPr>
            <a:endParaRPr lang="tr-TR" sz="2800" b="1" dirty="0" smtClean="0">
              <a:solidFill>
                <a:srgbClr val="C00000"/>
              </a:solidFill>
              <a:latin typeface="Comic Sans MS" pitchFamily="66" charset="0"/>
            </a:endParaRPr>
          </a:p>
          <a:p>
            <a:pPr>
              <a:buFont typeface="Wingdings" pitchFamily="2" charset="2"/>
              <a:buChar char="ü"/>
            </a:pPr>
            <a:r>
              <a:rPr lang="tr-TR" b="1" dirty="0" smtClean="0">
                <a:latin typeface="Comic Sans MS" pitchFamily="66" charset="0"/>
              </a:rPr>
              <a:t>Denetim elemanlarına görevlendirme süresince</a:t>
            </a:r>
            <a:r>
              <a:rPr lang="tr-TR" b="1" dirty="0" smtClean="0">
                <a:solidFill>
                  <a:srgbClr val="C00000"/>
                </a:solidFill>
                <a:latin typeface="Comic Sans MS" pitchFamily="66" charset="0"/>
              </a:rPr>
              <a:t>,(madde33-b)</a:t>
            </a:r>
          </a:p>
          <a:p>
            <a:pPr>
              <a:buFont typeface="Wingdings" pitchFamily="2" charset="2"/>
              <a:buChar char="ü"/>
            </a:pPr>
            <a:endParaRPr lang="tr-TR" b="1" dirty="0" smtClean="0">
              <a:latin typeface="Comic Sans MS" pitchFamily="66" charset="0"/>
            </a:endParaRPr>
          </a:p>
          <a:p>
            <a:pPr algn="just">
              <a:buFont typeface="Wingdings" pitchFamily="2" charset="2"/>
              <a:buChar char="ü"/>
            </a:pPr>
            <a:r>
              <a:rPr lang="tr-TR" b="1" dirty="0" smtClean="0">
                <a:latin typeface="Comic Sans MS" pitchFamily="66" charset="0"/>
              </a:rPr>
              <a:t>Diğer memur ve hizmetlilere ise her görevlendirmede ve görevlendirme süresince, </a:t>
            </a:r>
            <a:r>
              <a:rPr lang="tr-TR" b="1" u="sng" dirty="0" smtClean="0">
                <a:solidFill>
                  <a:srgbClr val="C00000"/>
                </a:solidFill>
                <a:latin typeface="Comic Sans MS" pitchFamily="66" charset="0"/>
              </a:rPr>
              <a:t>(15/12/2015-29563 resmi gazete Anayasa Mahkemesi Kararı)  </a:t>
            </a:r>
            <a:r>
              <a:rPr lang="tr-TR" b="1" u="sng" dirty="0" smtClean="0">
                <a:solidFill>
                  <a:schemeClr val="tx1"/>
                </a:solidFill>
                <a:latin typeface="Comic Sans MS" pitchFamily="66" charset="0"/>
              </a:rPr>
              <a:t>(madde33-d)</a:t>
            </a:r>
          </a:p>
          <a:p>
            <a:pPr algn="just">
              <a:buFont typeface="Wingdings" pitchFamily="2" charset="2"/>
              <a:buChar char="ü"/>
            </a:pPr>
            <a:endParaRPr lang="tr-TR" b="1" u="sng" dirty="0" smtClean="0">
              <a:solidFill>
                <a:srgbClr val="C00000"/>
              </a:solidFill>
              <a:latin typeface="Comic Sans MS" pitchFamily="66" charset="0"/>
            </a:endParaRPr>
          </a:p>
          <a:p>
            <a:pPr algn="just">
              <a:buFont typeface="Wingdings" pitchFamily="2" charset="2"/>
              <a:buChar char="ü"/>
            </a:pPr>
            <a:r>
              <a:rPr lang="tr-TR" b="1" dirty="0">
                <a:latin typeface="Comic Sans MS" pitchFamily="66" charset="0"/>
              </a:rPr>
              <a:t> </a:t>
            </a:r>
            <a:r>
              <a:rPr lang="tr-TR" b="1" dirty="0" smtClean="0">
                <a:latin typeface="Comic Sans MS" pitchFamily="66" charset="0"/>
              </a:rPr>
              <a:t>  Yurt içinde yatacak yer temini için ödedikleri ücretleri belgelendirmelere koşuluyla ve belge bedelini aşmamak üzere gündeliklerinin tamamına kadar olan kısmı </a:t>
            </a:r>
            <a:r>
              <a:rPr lang="tr-TR" dirty="0" smtClean="0">
                <a:latin typeface="Comic Sans MS" pitchFamily="66" charset="0"/>
              </a:rPr>
              <a:t>«</a:t>
            </a:r>
            <a:r>
              <a:rPr lang="tr-TR" b="1" u="sng" dirty="0">
                <a:solidFill>
                  <a:srgbClr val="C00000"/>
                </a:solidFill>
                <a:latin typeface="Comic Sans MS" pitchFamily="66" charset="0"/>
              </a:rPr>
              <a:t>K</a:t>
            </a:r>
            <a:r>
              <a:rPr lang="tr-TR" b="1" u="sng" dirty="0" smtClean="0">
                <a:solidFill>
                  <a:srgbClr val="C00000"/>
                </a:solidFill>
                <a:latin typeface="Comic Sans MS" pitchFamily="66" charset="0"/>
              </a:rPr>
              <a:t>onaklama Gideri</a:t>
            </a:r>
            <a:r>
              <a:rPr lang="tr-TR" dirty="0" smtClean="0">
                <a:latin typeface="Comic Sans MS" pitchFamily="66" charset="0"/>
              </a:rPr>
              <a:t>» </a:t>
            </a:r>
            <a:r>
              <a:rPr lang="tr-TR" b="1" dirty="0" smtClean="0">
                <a:latin typeface="Comic Sans MS" pitchFamily="66" charset="0"/>
              </a:rPr>
              <a:t>olarak ayrıca ödenir.</a:t>
            </a:r>
          </a:p>
          <a:p>
            <a:pPr marL="0" indent="0" algn="just">
              <a:buNone/>
            </a:pPr>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Ø"/>
            </a:pPr>
            <a:r>
              <a:rPr lang="tr-TR" sz="3600" b="1" dirty="0" smtClean="0">
                <a:ln w="11430"/>
                <a:solidFill>
                  <a:srgbClr val="C00000"/>
                </a:solidFill>
                <a:effectLst>
                  <a:outerShdw blurRad="80000" dist="40000" dir="5040000" algn="tl">
                    <a:srgbClr val="000000">
                      <a:alpha val="30000"/>
                    </a:srgbClr>
                  </a:outerShdw>
                </a:effectLst>
              </a:rPr>
              <a:t>Konaklama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66502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lvl="0" algn="just">
              <a:buClr>
                <a:srgbClr val="4E67C8"/>
              </a:buClr>
              <a:buFont typeface="Wingdings" pitchFamily="2" charset="2"/>
              <a:buChar char="ü"/>
            </a:pPr>
            <a:r>
              <a:rPr lang="tr-TR" b="1" dirty="0">
                <a:solidFill>
                  <a:prstClr val="black">
                    <a:lumMod val="85000"/>
                    <a:lumOff val="15000"/>
                  </a:prstClr>
                </a:solidFill>
                <a:latin typeface="Comic Sans MS" pitchFamily="66" charset="0"/>
              </a:rPr>
              <a:t>Konaklama giderinin </a:t>
            </a:r>
            <a:r>
              <a:rPr lang="tr-TR" b="1" u="sng" dirty="0">
                <a:solidFill>
                  <a:srgbClr val="C00000"/>
                </a:solidFill>
                <a:latin typeface="Comic Sans MS" pitchFamily="66" charset="0"/>
              </a:rPr>
              <a:t>%50 artırımlı </a:t>
            </a:r>
            <a:r>
              <a:rPr lang="tr-TR" b="1" dirty="0">
                <a:solidFill>
                  <a:prstClr val="black">
                    <a:lumMod val="85000"/>
                    <a:lumOff val="15000"/>
                  </a:prstClr>
                </a:solidFill>
                <a:latin typeface="Comic Sans MS" pitchFamily="66" charset="0"/>
              </a:rPr>
              <a:t>olarak uygulanması</a:t>
            </a:r>
            <a:r>
              <a:rPr lang="tr-TR" dirty="0">
                <a:solidFill>
                  <a:prstClr val="black">
                    <a:lumMod val="85000"/>
                    <a:lumOff val="15000"/>
                  </a:prstClr>
                </a:solidFill>
                <a:latin typeface="Comic Sans MS" pitchFamily="66" charset="0"/>
              </a:rPr>
              <a:t> </a:t>
            </a:r>
            <a:r>
              <a:rPr lang="tr-TR" b="1" u="sng" dirty="0">
                <a:solidFill>
                  <a:srgbClr val="C00000"/>
                </a:solidFill>
                <a:latin typeface="Comic Sans MS" pitchFamily="66" charset="0"/>
              </a:rPr>
              <a:t>yılı Bütçe Kanunuyla H cetvelinde</a:t>
            </a:r>
            <a:r>
              <a:rPr lang="tr-TR" b="1" dirty="0">
                <a:solidFill>
                  <a:prstClr val="black">
                    <a:lumMod val="85000"/>
                    <a:lumOff val="15000"/>
                  </a:prstClr>
                </a:solidFill>
                <a:latin typeface="Comic Sans MS" pitchFamily="66" charset="0"/>
              </a:rPr>
              <a:t> belirlenir. (BK kararı ile değiştirilebilir</a:t>
            </a:r>
            <a:r>
              <a:rPr lang="tr-TR" b="1" dirty="0" smtClean="0">
                <a:solidFill>
                  <a:prstClr val="black">
                    <a:lumMod val="85000"/>
                    <a:lumOff val="15000"/>
                  </a:prstClr>
                </a:solidFill>
                <a:latin typeface="Comic Sans MS" pitchFamily="66" charset="0"/>
              </a:rPr>
              <a:t>.)</a:t>
            </a:r>
          </a:p>
          <a:p>
            <a:pPr lvl="0" algn="just">
              <a:buClr>
                <a:srgbClr val="4E67C8"/>
              </a:buClr>
              <a:buFont typeface="Wingdings" pitchFamily="2" charset="2"/>
              <a:buChar char="ü"/>
            </a:pPr>
            <a:endParaRPr lang="tr-TR" b="1" dirty="0">
              <a:solidFill>
                <a:prstClr val="black">
                  <a:lumMod val="85000"/>
                  <a:lumOff val="15000"/>
                </a:prstClr>
              </a:solidFill>
              <a:latin typeface="Comic Sans MS" pitchFamily="66" charset="0"/>
            </a:endParaRPr>
          </a:p>
          <a:p>
            <a:pPr lvl="0" algn="just">
              <a:buClr>
                <a:srgbClr val="4E67C8"/>
              </a:buClr>
              <a:buFont typeface="Wingdings" pitchFamily="2" charset="2"/>
              <a:buChar char="ü"/>
            </a:pPr>
            <a:r>
              <a:rPr lang="tr-TR" b="1" dirty="0" smtClean="0">
                <a:solidFill>
                  <a:prstClr val="black">
                    <a:lumMod val="85000"/>
                    <a:lumOff val="15000"/>
                  </a:prstClr>
                </a:solidFill>
                <a:latin typeface="Comic Sans MS" pitchFamily="66" charset="0"/>
              </a:rPr>
              <a:t>Konaklama gideri gündeliğin altında olursa %50 artırım uygulanmaz. Fatura esastır. Kısacası </a:t>
            </a:r>
            <a:r>
              <a:rPr lang="tr-TR" b="1" dirty="0">
                <a:solidFill>
                  <a:prstClr val="black">
                    <a:lumMod val="85000"/>
                    <a:lumOff val="15000"/>
                  </a:prstClr>
                </a:solidFill>
                <a:latin typeface="Comic Sans MS" pitchFamily="66" charset="0"/>
              </a:rPr>
              <a:t>k</a:t>
            </a:r>
            <a:r>
              <a:rPr lang="tr-TR" b="1" dirty="0" smtClean="0">
                <a:solidFill>
                  <a:prstClr val="black">
                    <a:lumMod val="85000"/>
                    <a:lumOff val="15000"/>
                  </a:prstClr>
                </a:solidFill>
                <a:latin typeface="Comic Sans MS" pitchFamily="66" charset="0"/>
              </a:rPr>
              <a:t>onaklama gideri olarak ödenen miktar fatura tutarını aşamaz.</a:t>
            </a:r>
            <a:endParaRPr lang="tr-TR" b="1" dirty="0">
              <a:solidFill>
                <a:prstClr val="black">
                  <a:lumMod val="85000"/>
                  <a:lumOff val="15000"/>
                </a:prstClr>
              </a:solidFill>
              <a:latin typeface="Comic Sans MS" pitchFamily="66" charset="0"/>
            </a:endParaRPr>
          </a:p>
          <a:p>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Ø"/>
            </a:pPr>
            <a:r>
              <a:rPr lang="tr-TR" sz="3600" b="1" dirty="0" smtClean="0">
                <a:ln w="11430"/>
                <a:solidFill>
                  <a:srgbClr val="C00000"/>
                </a:solidFill>
                <a:effectLst>
                  <a:outerShdw blurRad="80000" dist="40000" dir="5040000" algn="tl">
                    <a:srgbClr val="000000">
                      <a:alpha val="30000"/>
                    </a:srgbClr>
                  </a:outerShdw>
                </a:effectLst>
              </a:rPr>
              <a:t>Konaklama Gideri(2)</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16105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988840"/>
            <a:ext cx="8568952" cy="4536504"/>
          </a:xfrm>
        </p:spPr>
        <p:txBody>
          <a:bodyPr>
            <a:normAutofit/>
          </a:bodyPr>
          <a:lstStyle/>
          <a:p>
            <a:r>
              <a:rPr lang="tr-TR" b="1" u="sng" dirty="0" smtClean="0">
                <a:solidFill>
                  <a:srgbClr val="C00000"/>
                </a:solidFill>
              </a:rPr>
              <a:t>Yurt Dışında Konaklama Gideri;</a:t>
            </a:r>
          </a:p>
          <a:p>
            <a:endParaRPr lang="tr-TR" b="1" u="sng" dirty="0">
              <a:solidFill>
                <a:srgbClr val="C00000"/>
              </a:solidFill>
            </a:endParaRPr>
          </a:p>
          <a:p>
            <a:pPr algn="just"/>
            <a:r>
              <a:rPr lang="tr-TR" b="1" dirty="0" smtClean="0">
                <a:latin typeface="Comic Sans MS"/>
              </a:rPr>
              <a:t>   Resmi </a:t>
            </a:r>
            <a:r>
              <a:rPr lang="tr-TR" b="1" dirty="0" err="1">
                <a:latin typeface="Comic Sans MS"/>
              </a:rPr>
              <a:t>Gazete’de</a:t>
            </a:r>
            <a:r>
              <a:rPr lang="tr-TR" b="1" dirty="0">
                <a:latin typeface="Comic Sans MS"/>
              </a:rPr>
              <a:t> yayımlanan “Kuzey Kıbrıs Türk Cumhuriyeti’ne Yapılacak Yolculuklarda Verilecek Gündeliklere Dair Karar” ile “Yurtdışı Gündeliklerine Dair Karar</a:t>
            </a:r>
            <a:r>
              <a:rPr lang="tr-TR" b="1" dirty="0" smtClean="0">
                <a:latin typeface="Comic Sans MS"/>
              </a:rPr>
              <a:t>” ‘</a:t>
            </a:r>
            <a:r>
              <a:rPr lang="tr-TR" b="1" dirty="0" err="1" smtClean="0">
                <a:latin typeface="Comic Sans MS"/>
              </a:rPr>
              <a:t>ın</a:t>
            </a:r>
            <a:r>
              <a:rPr lang="tr-TR" b="1" dirty="0" smtClean="0">
                <a:latin typeface="Comic Sans MS"/>
              </a:rPr>
              <a:t> ;</a:t>
            </a:r>
          </a:p>
          <a:p>
            <a:pPr algn="just"/>
            <a:endParaRPr lang="tr-TR" b="1" dirty="0">
              <a:latin typeface="Comic Sans MS"/>
            </a:endParaRPr>
          </a:p>
          <a:p>
            <a:pPr algn="just"/>
            <a:r>
              <a:rPr lang="tr-TR" b="1" dirty="0" smtClean="0">
                <a:solidFill>
                  <a:srgbClr val="C00000"/>
                </a:solidFill>
                <a:latin typeface="Comic Sans MS"/>
              </a:rPr>
              <a:t>Madde4 ‘e göre Konaklama Gideri Nasıl Ödenir</a:t>
            </a:r>
            <a:r>
              <a:rPr lang="tr-TR" dirty="0" smtClean="0">
                <a:solidFill>
                  <a:srgbClr val="C00000"/>
                </a:solidFill>
                <a:latin typeface="Comic Sans MS"/>
              </a:rPr>
              <a:t>?</a:t>
            </a:r>
          </a:p>
          <a:p>
            <a:pPr marL="0" indent="0" algn="just">
              <a:buNone/>
            </a:pPr>
            <a:endParaRPr lang="tr-TR" b="1" u="sng" dirty="0">
              <a:solidFill>
                <a:srgbClr val="C00000"/>
              </a:solidFill>
              <a:latin typeface="Comic Sans MS"/>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Konaklama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174516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2204864"/>
            <a:ext cx="7745505" cy="3877815"/>
          </a:xfrm>
        </p:spPr>
        <p:txBody>
          <a:bodyPr>
            <a:normAutofit fontScale="85000" lnSpcReduction="10000"/>
          </a:bodyPr>
          <a:lstStyle/>
          <a:p>
            <a:pPr marL="0" indent="0">
              <a:buNone/>
            </a:pPr>
            <a:r>
              <a:rPr lang="tr-TR" sz="2800" b="1" dirty="0" smtClean="0">
                <a:solidFill>
                  <a:srgbClr val="C00000"/>
                </a:solidFill>
              </a:rPr>
              <a:t>      Yurt Dışında Konaklama Gideri;</a:t>
            </a:r>
          </a:p>
          <a:p>
            <a:pPr marL="0" indent="0">
              <a:buNone/>
            </a:pPr>
            <a:endParaRPr lang="tr-TR" b="1" dirty="0" smtClean="0">
              <a:solidFill>
                <a:srgbClr val="C00000"/>
              </a:solidFill>
            </a:endParaRPr>
          </a:p>
          <a:p>
            <a:pPr lvl="0" algn="just">
              <a:buClr>
                <a:srgbClr val="4E67C8"/>
              </a:buClr>
            </a:pPr>
            <a:r>
              <a:rPr lang="tr-TR" b="1" dirty="0" smtClean="0">
                <a:solidFill>
                  <a:srgbClr val="C00000"/>
                </a:solidFill>
              </a:rPr>
              <a:t>   </a:t>
            </a:r>
            <a:r>
              <a:rPr lang="tr-TR" b="1" u="sng" dirty="0">
                <a:solidFill>
                  <a:srgbClr val="C00000"/>
                </a:solidFill>
                <a:latin typeface="Comic Sans MS"/>
              </a:rPr>
              <a:t>MADDE 4 KAPSAMINDA;  </a:t>
            </a:r>
            <a:r>
              <a:rPr lang="tr-TR" b="1" dirty="0">
                <a:solidFill>
                  <a:prstClr val="black">
                    <a:lumMod val="85000"/>
                    <a:lumOff val="15000"/>
                  </a:prstClr>
                </a:solidFill>
                <a:latin typeface="Comic Sans MS"/>
              </a:rPr>
              <a:t>Türkiye’den yurt dışına geçici görevle görevlendirilenlerden, seyahat ve ikamet süresinin </a:t>
            </a:r>
            <a:r>
              <a:rPr lang="tr-TR" b="1" dirty="0">
                <a:solidFill>
                  <a:srgbClr val="C00000"/>
                </a:solidFill>
                <a:latin typeface="Comic Sans MS"/>
              </a:rPr>
              <a:t>ilk on günü </a:t>
            </a:r>
            <a:r>
              <a:rPr lang="tr-TR" b="1" dirty="0">
                <a:solidFill>
                  <a:prstClr val="black">
                    <a:lumMod val="85000"/>
                    <a:lumOff val="15000"/>
                  </a:prstClr>
                </a:solidFill>
                <a:latin typeface="Comic Sans MS"/>
              </a:rPr>
              <a:t>ile sınırlı olmak </a:t>
            </a:r>
            <a:r>
              <a:rPr lang="tr-TR" b="1" dirty="0" smtClean="0">
                <a:solidFill>
                  <a:prstClr val="black">
                    <a:lumMod val="85000"/>
                    <a:lumOff val="15000"/>
                  </a:prstClr>
                </a:solidFill>
                <a:latin typeface="Comic Sans MS"/>
              </a:rPr>
              <a:t>kaydıyla, yurt dışında yatacak yer temini için ödedikleri ücretleri </a:t>
            </a:r>
            <a:r>
              <a:rPr lang="tr-TR" b="1" dirty="0" smtClean="0">
                <a:solidFill>
                  <a:srgbClr val="C00000"/>
                </a:solidFill>
                <a:latin typeface="Comic Sans MS"/>
              </a:rPr>
              <a:t>fatura ile belgelendirenlere</a:t>
            </a:r>
            <a:r>
              <a:rPr lang="tr-TR" b="1" dirty="0" smtClean="0">
                <a:solidFill>
                  <a:prstClr val="black">
                    <a:lumMod val="85000"/>
                    <a:lumOff val="15000"/>
                  </a:prstClr>
                </a:solidFill>
                <a:latin typeface="Comic Sans MS"/>
              </a:rPr>
              <a:t>, faturada gösterilen günlük yatak ücretinin, </a:t>
            </a:r>
            <a:r>
              <a:rPr lang="tr-TR" b="1" dirty="0" smtClean="0">
                <a:solidFill>
                  <a:srgbClr val="C00000"/>
                </a:solidFill>
                <a:latin typeface="Comic Sans MS"/>
              </a:rPr>
              <a:t>artırımlı olarak hesaplanan </a:t>
            </a:r>
            <a:r>
              <a:rPr lang="tr-TR" b="1" dirty="0" smtClean="0">
                <a:solidFill>
                  <a:prstClr val="black">
                    <a:lumMod val="85000"/>
                    <a:lumOff val="15000"/>
                  </a:prstClr>
                </a:solidFill>
                <a:latin typeface="Comic Sans MS"/>
              </a:rPr>
              <a:t>gündeliklerinin </a:t>
            </a:r>
            <a:r>
              <a:rPr lang="tr-TR" b="1" dirty="0" smtClean="0">
                <a:solidFill>
                  <a:srgbClr val="C00000"/>
                </a:solidFill>
                <a:latin typeface="Comic Sans MS"/>
              </a:rPr>
              <a:t>%40’ına kadar</a:t>
            </a:r>
            <a:r>
              <a:rPr lang="tr-TR" b="1" dirty="0" smtClean="0">
                <a:solidFill>
                  <a:prstClr val="black">
                    <a:lumMod val="85000"/>
                    <a:lumOff val="15000"/>
                  </a:prstClr>
                </a:solidFill>
                <a:latin typeface="Comic Sans MS"/>
              </a:rPr>
              <a:t> olan miktar için bir ödeme yapılmaz</a:t>
            </a:r>
            <a:r>
              <a:rPr lang="tr-TR" b="1" dirty="0" smtClean="0">
                <a:solidFill>
                  <a:srgbClr val="C00000"/>
                </a:solidFill>
                <a:latin typeface="Comic Sans MS"/>
              </a:rPr>
              <a:t>.%40 </a:t>
            </a:r>
            <a:r>
              <a:rPr lang="tr-TR" b="1" dirty="0" err="1" smtClean="0">
                <a:solidFill>
                  <a:srgbClr val="C00000"/>
                </a:solidFill>
                <a:latin typeface="Comic Sans MS"/>
              </a:rPr>
              <a:t>ını</a:t>
            </a:r>
            <a:r>
              <a:rPr lang="tr-TR" b="1" dirty="0" smtClean="0">
                <a:solidFill>
                  <a:srgbClr val="C00000"/>
                </a:solidFill>
                <a:latin typeface="Comic Sans MS"/>
              </a:rPr>
              <a:t> aşması</a:t>
            </a:r>
            <a:r>
              <a:rPr lang="tr-TR" b="1" dirty="0" smtClean="0">
                <a:solidFill>
                  <a:prstClr val="black">
                    <a:lumMod val="85000"/>
                    <a:lumOff val="15000"/>
                  </a:prstClr>
                </a:solidFill>
                <a:latin typeface="Comic Sans MS"/>
              </a:rPr>
              <a:t> halinde ise </a:t>
            </a:r>
            <a:r>
              <a:rPr lang="tr-TR" b="1" dirty="0" smtClean="0">
                <a:solidFill>
                  <a:srgbClr val="C00000"/>
                </a:solidFill>
                <a:latin typeface="Comic Sans MS"/>
              </a:rPr>
              <a:t>aşan kısmın sadece %70’i ayrıca ödenir</a:t>
            </a:r>
            <a:r>
              <a:rPr lang="tr-TR" b="1" dirty="0" smtClean="0">
                <a:solidFill>
                  <a:prstClr val="black">
                    <a:lumMod val="85000"/>
                    <a:lumOff val="15000"/>
                  </a:prstClr>
                </a:solidFill>
                <a:latin typeface="Comic Sans MS"/>
              </a:rPr>
              <a:t>. Ancak yatacak yer temini için ödenecek günlük ilave miktar, </a:t>
            </a:r>
            <a:r>
              <a:rPr lang="tr-TR" b="1" u="sng" dirty="0" smtClean="0">
                <a:solidFill>
                  <a:srgbClr val="C00000"/>
                </a:solidFill>
                <a:latin typeface="Comic Sans MS"/>
              </a:rPr>
              <a:t>artırımlı olarak </a:t>
            </a:r>
            <a:r>
              <a:rPr lang="tr-TR" b="1" dirty="0" smtClean="0">
                <a:solidFill>
                  <a:prstClr val="black">
                    <a:lumMod val="85000"/>
                    <a:lumOff val="15000"/>
                  </a:prstClr>
                </a:solidFill>
                <a:latin typeface="Comic Sans MS"/>
              </a:rPr>
              <a:t>hesaplanan gündeliklerin yurt dışı gündeliklerine ilişkin kararın  ekli cetvelinin;</a:t>
            </a:r>
          </a:p>
          <a:p>
            <a:pPr lvl="0" algn="just">
              <a:buClr>
                <a:srgbClr val="4E67C8"/>
              </a:buClr>
            </a:pPr>
            <a:endParaRPr lang="tr-TR" b="1" dirty="0">
              <a:solidFill>
                <a:prstClr val="black">
                  <a:lumMod val="85000"/>
                  <a:lumOff val="15000"/>
                </a:prstClr>
              </a:solidFill>
              <a:latin typeface="Comic Sans MS"/>
            </a:endParaRPr>
          </a:p>
          <a:p>
            <a:endParaRPr lang="tr-TR" b="1" dirty="0">
              <a:solidFill>
                <a:srgbClr val="C00000"/>
              </a:solidFill>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lgn="l">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Konaklama Gideri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999012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smtClean="0"/>
          </a:p>
          <a:p>
            <a:pPr marL="0" indent="0">
              <a:buNone/>
            </a:pPr>
            <a:r>
              <a:rPr lang="tr-TR" dirty="0" smtClean="0"/>
              <a:t>    </a:t>
            </a:r>
            <a:r>
              <a:rPr lang="tr-TR" b="1" dirty="0" smtClean="0">
                <a:solidFill>
                  <a:srgbClr val="C00000"/>
                </a:solidFill>
              </a:rPr>
              <a:t>a-)</a:t>
            </a:r>
            <a:r>
              <a:rPr lang="tr-TR" b="1" dirty="0" smtClean="0"/>
              <a:t> I-III </a:t>
            </a:r>
            <a:r>
              <a:rPr lang="tr-TR" b="1" dirty="0" err="1" smtClean="0"/>
              <a:t>no’lu</a:t>
            </a:r>
            <a:r>
              <a:rPr lang="tr-TR" b="1" dirty="0" smtClean="0"/>
              <a:t> sütunlarda gösterilen unvanlarda bulunanlar için </a:t>
            </a:r>
            <a:r>
              <a:rPr lang="tr-TR" b="1" dirty="0" smtClean="0">
                <a:solidFill>
                  <a:srgbClr val="C00000"/>
                </a:solidFill>
              </a:rPr>
              <a:t>%100’ünden</a:t>
            </a:r>
          </a:p>
          <a:p>
            <a:pPr marL="0" indent="0">
              <a:buNone/>
            </a:pPr>
            <a:r>
              <a:rPr lang="tr-TR" b="1" dirty="0">
                <a:solidFill>
                  <a:srgbClr val="C00000"/>
                </a:solidFill>
              </a:rPr>
              <a:t> </a:t>
            </a:r>
            <a:r>
              <a:rPr lang="tr-TR" b="1" dirty="0" smtClean="0">
                <a:solidFill>
                  <a:srgbClr val="C00000"/>
                </a:solidFill>
              </a:rPr>
              <a:t>   b-) </a:t>
            </a:r>
            <a:r>
              <a:rPr lang="tr-TR" b="1" dirty="0" smtClean="0"/>
              <a:t>IV-VII </a:t>
            </a:r>
            <a:r>
              <a:rPr lang="tr-TR" b="1" dirty="0" err="1" smtClean="0"/>
              <a:t>no’lu</a:t>
            </a:r>
            <a:r>
              <a:rPr lang="tr-TR" b="1" dirty="0" smtClean="0"/>
              <a:t> sütunlarda gösterilen kadrolarda    bulunanlar için </a:t>
            </a:r>
            <a:r>
              <a:rPr lang="tr-TR" b="1" dirty="0" smtClean="0">
                <a:solidFill>
                  <a:srgbClr val="C00000"/>
                </a:solidFill>
              </a:rPr>
              <a:t>%70’inden,</a:t>
            </a:r>
          </a:p>
          <a:p>
            <a:pPr marL="0" indent="0">
              <a:buNone/>
            </a:pPr>
            <a:endParaRPr lang="tr-TR" b="1" dirty="0" smtClean="0">
              <a:solidFill>
                <a:srgbClr val="C00000"/>
              </a:solidFill>
            </a:endParaRPr>
          </a:p>
          <a:p>
            <a:pPr marL="0" indent="0">
              <a:buNone/>
            </a:pPr>
            <a:r>
              <a:rPr lang="tr-TR" b="1" dirty="0"/>
              <a:t> </a:t>
            </a:r>
            <a:r>
              <a:rPr lang="tr-TR" b="1" dirty="0" smtClean="0"/>
              <a:t>       </a:t>
            </a:r>
            <a:r>
              <a:rPr lang="tr-TR" b="1" u="sng" dirty="0" smtClean="0">
                <a:solidFill>
                  <a:srgbClr val="C00000"/>
                </a:solidFill>
              </a:rPr>
              <a:t>fazla olamaz</a:t>
            </a:r>
            <a:r>
              <a:rPr lang="tr-TR" b="1" dirty="0" smtClean="0"/>
              <a:t>.</a:t>
            </a:r>
            <a:endParaRPr lang="tr-TR" b="1"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Yurt Dışı Gündelikleri Madde 4:</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52100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algn="ctr"/>
            <a:endParaRPr lang="tr-TR" dirty="0" smtClean="0"/>
          </a:p>
          <a:p>
            <a:pPr algn="ctr"/>
            <a:endParaRPr lang="tr-TR" sz="3200" b="1" u="sng" dirty="0"/>
          </a:p>
          <a:p>
            <a:pPr algn="ctr"/>
            <a:r>
              <a:rPr lang="tr-TR" sz="3200" b="1" u="sng" dirty="0" smtClean="0"/>
              <a:t>Yol Gideri</a:t>
            </a:r>
          </a:p>
          <a:p>
            <a:pPr algn="ctr"/>
            <a:r>
              <a:rPr lang="tr-TR" sz="3200" b="1" u="sng" dirty="0" smtClean="0"/>
              <a:t>Yol Gündeliği</a:t>
            </a:r>
          </a:p>
          <a:p>
            <a:pPr marL="0" indent="0" algn="ctr">
              <a:buNone/>
            </a:pPr>
            <a:r>
              <a:rPr lang="tr-TR" sz="3200" b="1" u="sng" dirty="0" smtClean="0"/>
              <a:t>-Konaklama Gideri</a:t>
            </a:r>
            <a:endParaRPr lang="tr-TR" sz="3200" b="1" u="sng"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457200" indent="-457200">
              <a:buFont typeface="Wingdings" pitchFamily="2" charset="2"/>
              <a:buChar char="v"/>
            </a:pPr>
            <a:r>
              <a:rPr lang="tr-TR" sz="3200" b="1" dirty="0" smtClean="0">
                <a:ln w="11430"/>
                <a:solidFill>
                  <a:srgbClr val="C00000"/>
                </a:solidFill>
                <a:effectLst>
                  <a:outerShdw blurRad="80000" dist="40000" dir="5040000" algn="tl">
                    <a:srgbClr val="000000">
                      <a:alpha val="30000"/>
                    </a:srgbClr>
                  </a:outerShdw>
                </a:effectLst>
              </a:rPr>
              <a:t>Yurt İçi-Yurt Dışı Geçici Görevde Harcırahın hangi unsurları ödenir?</a:t>
            </a:r>
            <a:endParaRPr lang="tr-TR" sz="32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951097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817710"/>
            <a:ext cx="4176464" cy="3528392"/>
          </a:xfrm>
        </p:spPr>
        <p:txBody>
          <a:bodyPr>
            <a:normAutofit fontScale="62500" lnSpcReduction="20000"/>
          </a:bodyPr>
          <a:lstStyle/>
          <a:p>
            <a:endParaRPr lang="tr-TR" dirty="0" smtClean="0"/>
          </a:p>
          <a:p>
            <a:r>
              <a:rPr lang="tr-TR" sz="3800" b="1" u="sng" dirty="0" smtClean="0"/>
              <a:t>Kendisi için:    </a:t>
            </a:r>
          </a:p>
          <a:p>
            <a:pPr marL="0" indent="0">
              <a:buNone/>
            </a:pPr>
            <a:r>
              <a:rPr lang="tr-TR" sz="3800" b="1" dirty="0" smtClean="0"/>
              <a:t>    1-Yol Gideri</a:t>
            </a:r>
          </a:p>
          <a:p>
            <a:pPr marL="0" indent="0">
              <a:buNone/>
            </a:pPr>
            <a:r>
              <a:rPr lang="tr-TR" sz="3800" b="1" dirty="0" smtClean="0"/>
              <a:t>    2-Yol Gündeliği</a:t>
            </a:r>
          </a:p>
          <a:p>
            <a:pPr marL="0" indent="0">
              <a:buNone/>
            </a:pPr>
            <a:r>
              <a:rPr lang="tr-TR" sz="3800" b="1" dirty="0" smtClean="0"/>
              <a:t>    3-Yer Değiştirme Gideri: </a:t>
            </a:r>
          </a:p>
          <a:p>
            <a:pPr marL="0" indent="0">
              <a:buNone/>
            </a:pPr>
            <a:endParaRPr lang="tr-TR" dirty="0" smtClean="0"/>
          </a:p>
          <a:p>
            <a:pPr marL="0" indent="0">
              <a:buNone/>
            </a:pPr>
            <a:r>
              <a:rPr lang="tr-TR" sz="2900" b="1" dirty="0" smtClean="0">
                <a:solidFill>
                  <a:srgbClr val="C00000"/>
                </a:solidFill>
              </a:rPr>
              <a:t>a-) Sabit Unsur:Gündelikx20</a:t>
            </a:r>
          </a:p>
          <a:p>
            <a:pPr marL="0" indent="0">
              <a:buNone/>
            </a:pPr>
            <a:r>
              <a:rPr lang="tr-TR" sz="2900" b="1" dirty="0" smtClean="0">
                <a:solidFill>
                  <a:srgbClr val="C00000"/>
                </a:solidFill>
              </a:rPr>
              <a:t>b-)DeğişkenUnsur:Gündelikx0,05xkm</a:t>
            </a:r>
          </a:p>
          <a:p>
            <a:pPr marL="0" indent="0">
              <a:buNone/>
            </a:pPr>
            <a:r>
              <a:rPr lang="tr-TR" sz="2900" b="1" dirty="0" smtClean="0"/>
              <a:t>  </a:t>
            </a:r>
          </a:p>
          <a:p>
            <a:pPr marL="0" indent="0">
              <a:buNone/>
            </a:pPr>
            <a:r>
              <a:rPr lang="tr-TR" dirty="0" smtClean="0"/>
              <a:t>      </a:t>
            </a:r>
            <a:endParaRPr lang="tr-TR" dirty="0"/>
          </a:p>
        </p:txBody>
      </p:sp>
      <p:sp>
        <p:nvSpPr>
          <p:cNvPr id="3" name="Başlık 2"/>
          <p:cNvSpPr>
            <a:spLocks noGrp="1"/>
          </p:cNvSpPr>
          <p:nvPr>
            <p:ph type="title"/>
          </p:nvPr>
        </p:nvSpPr>
        <p:spPr>
          <a:xfrm>
            <a:off x="688490" y="116632"/>
            <a:ext cx="7756263" cy="165618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tr-TR" sz="3200" b="1" dirty="0" smtClean="0">
                <a:ln w="11430"/>
                <a:solidFill>
                  <a:srgbClr val="C00000"/>
                </a:solidFill>
                <a:effectLst>
                  <a:outerShdw blurRad="80000" dist="40000" dir="5040000" algn="tl">
                    <a:srgbClr val="000000">
                      <a:alpha val="30000"/>
                    </a:srgbClr>
                  </a:outerShdw>
                </a:effectLst>
              </a:rPr>
              <a:t>Yurt İçi-Yurt Dışı Sürekli Görev Yolluğunda Harcırahın Hangi Unsurları Ödenir?</a:t>
            </a:r>
            <a:endParaRPr lang="tr-TR" sz="3200" b="1" dirty="0">
              <a:ln w="11430"/>
              <a:solidFill>
                <a:srgbClr val="C00000"/>
              </a:solidFill>
              <a:effectLst>
                <a:outerShdw blurRad="80000" dist="40000" dir="5040000" algn="tl">
                  <a:srgbClr val="000000">
                    <a:alpha val="30000"/>
                  </a:srgbClr>
                </a:outerShdw>
              </a:effectLst>
            </a:endParaRPr>
          </a:p>
        </p:txBody>
      </p:sp>
      <p:sp>
        <p:nvSpPr>
          <p:cNvPr id="4" name="Yuvarlatılmış Dikdörtgen 3"/>
          <p:cNvSpPr/>
          <p:nvPr/>
        </p:nvSpPr>
        <p:spPr>
          <a:xfrm>
            <a:off x="1259632" y="1916832"/>
            <a:ext cx="23042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Yurt İçi Sürekli Görev</a:t>
            </a:r>
            <a:endParaRPr lang="tr-TR" dirty="0"/>
          </a:p>
        </p:txBody>
      </p:sp>
      <p:sp>
        <p:nvSpPr>
          <p:cNvPr id="5" name="Yuvarlatılmış Dikdörtgen 4"/>
          <p:cNvSpPr/>
          <p:nvPr/>
        </p:nvSpPr>
        <p:spPr>
          <a:xfrm>
            <a:off x="5652120" y="1939550"/>
            <a:ext cx="21602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Yurt Dışı Sürekli Görev</a:t>
            </a:r>
            <a:endParaRPr lang="tr-TR" dirty="0"/>
          </a:p>
        </p:txBody>
      </p:sp>
      <p:sp>
        <p:nvSpPr>
          <p:cNvPr id="6" name="Dikdörtgen 5"/>
          <p:cNvSpPr/>
          <p:nvPr/>
        </p:nvSpPr>
        <p:spPr>
          <a:xfrm>
            <a:off x="4427984" y="3068960"/>
            <a:ext cx="4824536" cy="3360920"/>
          </a:xfrm>
          <a:prstGeom prst="rect">
            <a:avLst/>
          </a:prstGeom>
        </p:spPr>
        <p:txBody>
          <a:bodyPr wrap="square">
            <a:spAutoFit/>
          </a:bodyPr>
          <a:lstStyle/>
          <a:p>
            <a:pPr marL="365760" lvl="0" indent="-365760">
              <a:spcBef>
                <a:spcPct val="20000"/>
              </a:spcBef>
              <a:buClr>
                <a:srgbClr val="4E67C8"/>
              </a:buClr>
              <a:buFont typeface="Wingdings" pitchFamily="2" charset="2"/>
              <a:buChar char=""/>
            </a:pPr>
            <a:r>
              <a:rPr lang="tr-TR" sz="2400" b="1" u="sng" dirty="0">
                <a:solidFill>
                  <a:prstClr val="black">
                    <a:lumMod val="85000"/>
                    <a:lumOff val="15000"/>
                  </a:prstClr>
                </a:solidFill>
              </a:rPr>
              <a:t>Kendisi için:  </a:t>
            </a:r>
            <a:endParaRPr lang="tr-TR" sz="2400" b="1" u="sng" dirty="0" smtClean="0">
              <a:solidFill>
                <a:prstClr val="black">
                  <a:lumMod val="85000"/>
                  <a:lumOff val="15000"/>
                </a:prstClr>
              </a:solidFill>
            </a:endParaRPr>
          </a:p>
          <a:p>
            <a:pPr lvl="0">
              <a:spcBef>
                <a:spcPct val="20000"/>
              </a:spcBef>
              <a:buClr>
                <a:srgbClr val="4E67C8"/>
              </a:buClr>
            </a:pPr>
            <a:r>
              <a:rPr lang="tr-TR" sz="2400" b="1" dirty="0" smtClean="0">
                <a:solidFill>
                  <a:prstClr val="black">
                    <a:lumMod val="85000"/>
                    <a:lumOff val="15000"/>
                  </a:prstClr>
                </a:solidFill>
              </a:rPr>
              <a:t>    1-Yol </a:t>
            </a:r>
            <a:r>
              <a:rPr lang="tr-TR" sz="2400" b="1" dirty="0">
                <a:solidFill>
                  <a:prstClr val="black">
                    <a:lumMod val="85000"/>
                    <a:lumOff val="15000"/>
                  </a:prstClr>
                </a:solidFill>
              </a:rPr>
              <a:t>Gideri</a:t>
            </a:r>
          </a:p>
          <a:p>
            <a:pPr lvl="0">
              <a:spcBef>
                <a:spcPct val="20000"/>
              </a:spcBef>
              <a:buClr>
                <a:srgbClr val="4E67C8"/>
              </a:buClr>
            </a:pPr>
            <a:r>
              <a:rPr lang="tr-TR" sz="2400" b="1" dirty="0">
                <a:solidFill>
                  <a:prstClr val="black">
                    <a:lumMod val="85000"/>
                    <a:lumOff val="15000"/>
                  </a:prstClr>
                </a:solidFill>
              </a:rPr>
              <a:t>    2-Yol Gündeliği</a:t>
            </a:r>
          </a:p>
          <a:p>
            <a:pPr lvl="0">
              <a:spcBef>
                <a:spcPct val="20000"/>
              </a:spcBef>
              <a:buClr>
                <a:srgbClr val="4E67C8"/>
              </a:buClr>
            </a:pPr>
            <a:r>
              <a:rPr lang="tr-TR" sz="2400" b="1" dirty="0">
                <a:solidFill>
                  <a:prstClr val="black">
                    <a:lumMod val="85000"/>
                    <a:lumOff val="15000"/>
                  </a:prstClr>
                </a:solidFill>
              </a:rPr>
              <a:t>    3-Yer Değiştirme Gideri</a:t>
            </a:r>
            <a:r>
              <a:rPr lang="tr-TR" sz="2400" dirty="0">
                <a:solidFill>
                  <a:prstClr val="black">
                    <a:lumMod val="85000"/>
                    <a:lumOff val="15000"/>
                  </a:prstClr>
                </a:solidFill>
              </a:rPr>
              <a:t>: </a:t>
            </a:r>
            <a:endParaRPr lang="tr-TR" sz="2400" dirty="0" smtClean="0">
              <a:solidFill>
                <a:prstClr val="black">
                  <a:lumMod val="85000"/>
                  <a:lumOff val="15000"/>
                </a:prstClr>
              </a:solidFill>
            </a:endParaRPr>
          </a:p>
          <a:p>
            <a:pPr lvl="0">
              <a:spcBef>
                <a:spcPct val="20000"/>
              </a:spcBef>
              <a:buClr>
                <a:srgbClr val="4E67C8"/>
              </a:buClr>
            </a:pPr>
            <a:r>
              <a:rPr lang="tr-TR" sz="1900" b="1" dirty="0" smtClean="0">
                <a:solidFill>
                  <a:srgbClr val="C00000"/>
                </a:solidFill>
              </a:rPr>
              <a:t>        </a:t>
            </a:r>
            <a:r>
              <a:rPr lang="tr-TR" b="1" dirty="0" smtClean="0">
                <a:solidFill>
                  <a:srgbClr val="C00000"/>
                </a:solidFill>
              </a:rPr>
              <a:t>a-</a:t>
            </a:r>
            <a:r>
              <a:rPr lang="tr-TR" b="1" dirty="0">
                <a:solidFill>
                  <a:srgbClr val="C00000"/>
                </a:solidFill>
              </a:rPr>
              <a:t>) Sabit Unsur:Gündelikx20</a:t>
            </a:r>
          </a:p>
          <a:p>
            <a:pPr lvl="0">
              <a:spcBef>
                <a:spcPct val="20000"/>
              </a:spcBef>
              <a:buClr>
                <a:srgbClr val="4E67C8"/>
              </a:buClr>
            </a:pPr>
            <a:r>
              <a:rPr lang="tr-TR" b="1" dirty="0" smtClean="0">
                <a:solidFill>
                  <a:srgbClr val="C00000"/>
                </a:solidFill>
              </a:rPr>
              <a:t>        b-</a:t>
            </a:r>
            <a:r>
              <a:rPr lang="tr-TR" b="1" dirty="0">
                <a:solidFill>
                  <a:srgbClr val="C00000"/>
                </a:solidFill>
              </a:rPr>
              <a:t>)</a:t>
            </a:r>
            <a:r>
              <a:rPr lang="tr-TR" b="1" dirty="0" smtClean="0">
                <a:solidFill>
                  <a:srgbClr val="C00000"/>
                </a:solidFill>
              </a:rPr>
              <a:t>DeğişkenUnsur:Gündelikx0,007xkm</a:t>
            </a:r>
            <a:endParaRPr lang="tr-TR" b="1" dirty="0">
              <a:solidFill>
                <a:srgbClr val="C00000"/>
              </a:solidFill>
            </a:endParaRPr>
          </a:p>
          <a:p>
            <a:pPr lvl="0">
              <a:spcBef>
                <a:spcPct val="20000"/>
              </a:spcBef>
              <a:buClr>
                <a:srgbClr val="4E67C8"/>
              </a:buClr>
            </a:pPr>
            <a:endParaRPr lang="tr-TR" sz="2400" dirty="0" smtClean="0">
              <a:solidFill>
                <a:prstClr val="black">
                  <a:lumMod val="85000"/>
                  <a:lumOff val="15000"/>
                </a:prstClr>
              </a:solidFill>
            </a:endParaRPr>
          </a:p>
          <a:p>
            <a:pPr lvl="0">
              <a:spcBef>
                <a:spcPct val="20000"/>
              </a:spcBef>
              <a:buClr>
                <a:srgbClr val="4E67C8"/>
              </a:buClr>
            </a:pPr>
            <a:endParaRPr lang="tr-TR" sz="2400" dirty="0">
              <a:solidFill>
                <a:prstClr val="black">
                  <a:lumMod val="85000"/>
                  <a:lumOff val="15000"/>
                </a:prstClr>
              </a:solidFill>
            </a:endParaRPr>
          </a:p>
        </p:txBody>
      </p:sp>
    </p:spTree>
    <p:extLst>
      <p:ext uri="{BB962C8B-B14F-4D97-AF65-F5344CB8AC3E}">
        <p14:creationId xmlns:p14="http://schemas.microsoft.com/office/powerpoint/2010/main" val="1879609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3161995"/>
            <a:ext cx="5472608" cy="2964167"/>
          </a:xfrm>
        </p:spPr>
        <p:txBody>
          <a:bodyPr/>
          <a:lstStyle/>
          <a:p>
            <a:pPr marL="0" indent="0">
              <a:buNone/>
            </a:pPr>
            <a:r>
              <a:rPr lang="tr-TR" dirty="0" smtClean="0">
                <a:latin typeface="Comic Sans MS" pitchFamily="66" charset="0"/>
              </a:rPr>
              <a:t>Aile Fertleri için:</a:t>
            </a:r>
          </a:p>
          <a:p>
            <a:pPr marL="0" indent="0">
              <a:buNone/>
            </a:pPr>
            <a:r>
              <a:rPr lang="tr-TR" dirty="0" smtClean="0">
                <a:latin typeface="Comic Sans MS" pitchFamily="66" charset="0"/>
              </a:rPr>
              <a:t>1-Yol Gideri</a:t>
            </a:r>
          </a:p>
          <a:p>
            <a:pPr marL="0" indent="0">
              <a:buNone/>
            </a:pPr>
            <a:r>
              <a:rPr lang="tr-TR" dirty="0" smtClean="0">
                <a:latin typeface="Comic Sans MS" pitchFamily="66" charset="0"/>
              </a:rPr>
              <a:t>2-Yol Gündeliği</a:t>
            </a:r>
          </a:p>
          <a:p>
            <a:pPr marL="0" indent="0">
              <a:buNone/>
            </a:pPr>
            <a:r>
              <a:rPr lang="tr-TR" dirty="0" smtClean="0">
                <a:latin typeface="Comic Sans MS" pitchFamily="66" charset="0"/>
              </a:rPr>
              <a:t>3-Yer Değiştirme Gideri</a:t>
            </a:r>
          </a:p>
          <a:p>
            <a:pPr marL="0" indent="0">
              <a:buNone/>
            </a:pPr>
            <a:r>
              <a:rPr lang="tr-TR" u="sng" dirty="0" smtClean="0">
                <a:solidFill>
                  <a:srgbClr val="C00000"/>
                </a:solidFill>
                <a:latin typeface="Comic Sans MS" pitchFamily="66" charset="0"/>
              </a:rPr>
              <a:t>Sabit Unsur:</a:t>
            </a:r>
          </a:p>
          <a:p>
            <a:pPr marL="0" indent="0">
              <a:buNone/>
            </a:pPr>
            <a:r>
              <a:rPr lang="tr-TR" dirty="0" smtClean="0">
                <a:latin typeface="Comic Sans MS" pitchFamily="66" charset="0"/>
              </a:rPr>
              <a:t>Gündelikx10xkişi sayısı </a:t>
            </a:r>
            <a:endParaRPr lang="tr-TR" dirty="0">
              <a:latin typeface="Comic Sans MS" pitchFamily="66" charset="0"/>
            </a:endParaRPr>
          </a:p>
        </p:txBody>
      </p:sp>
      <p:sp>
        <p:nvSpPr>
          <p:cNvPr id="3" name="Başlık 2"/>
          <p:cNvSpPr>
            <a:spLocks noGrp="1"/>
          </p:cNvSpPr>
          <p:nvPr>
            <p:ph type="title"/>
          </p:nvPr>
        </p:nvSpPr>
        <p:spPr>
          <a:xfrm>
            <a:off x="688490" y="404664"/>
            <a:ext cx="7756263" cy="1219742"/>
          </a:xfrm>
        </p:spPr>
        <p:txBody>
          <a:bodyPr/>
          <a:lstStyle/>
          <a:p>
            <a:r>
              <a:rPr lang="tr-TR" sz="3200" b="1" dirty="0">
                <a:ln w="11430"/>
                <a:solidFill>
                  <a:srgbClr val="C00000"/>
                </a:solidFill>
                <a:effectLst>
                  <a:outerShdw blurRad="80000" dist="40000" dir="5040000" algn="tl">
                    <a:srgbClr val="000000">
                      <a:alpha val="30000"/>
                    </a:srgbClr>
                  </a:outerShdw>
                </a:effectLst>
              </a:rPr>
              <a:t>Yurt İçi-Yurt Dışı Sürekli Görev Yolluğunda Harcırahın Hangi Unsurları Ödenir?</a:t>
            </a:r>
            <a:endParaRPr lang="tr-TR" dirty="0"/>
          </a:p>
        </p:txBody>
      </p:sp>
      <p:sp>
        <p:nvSpPr>
          <p:cNvPr id="4" name="Yuvarlatılmış Dikdörtgen 3"/>
          <p:cNvSpPr/>
          <p:nvPr/>
        </p:nvSpPr>
        <p:spPr>
          <a:xfrm>
            <a:off x="971600" y="1988840"/>
            <a:ext cx="23762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solidFill>
                  <a:prstClr val="white"/>
                </a:solidFill>
              </a:rPr>
              <a:t>Yurt İçi Sürekli Görev</a:t>
            </a:r>
          </a:p>
        </p:txBody>
      </p:sp>
      <p:sp>
        <p:nvSpPr>
          <p:cNvPr id="5" name="Yuvarlatılmış Dikdörtgen 4"/>
          <p:cNvSpPr/>
          <p:nvPr/>
        </p:nvSpPr>
        <p:spPr>
          <a:xfrm>
            <a:off x="5724128" y="1988840"/>
            <a:ext cx="230425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dirty="0">
                <a:solidFill>
                  <a:prstClr val="white"/>
                </a:solidFill>
              </a:rPr>
              <a:t>Yurt Dışı Sürekli Görev</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2990730"/>
            <a:ext cx="34385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5364088" y="2912160"/>
            <a:ext cx="3806320" cy="3693319"/>
          </a:xfrm>
          <a:prstGeom prst="rect">
            <a:avLst/>
          </a:prstGeom>
        </p:spPr>
        <p:txBody>
          <a:bodyPr wrap="square">
            <a:spAutoFit/>
          </a:bodyPr>
          <a:lstStyle/>
          <a:p>
            <a:endParaRPr lang="tr-TR" dirty="0" smtClean="0"/>
          </a:p>
          <a:p>
            <a:r>
              <a:rPr lang="tr-TR" sz="2400" dirty="0" smtClean="0">
                <a:latin typeface="Comic Sans MS" pitchFamily="66" charset="0"/>
              </a:rPr>
              <a:t>Aile </a:t>
            </a:r>
            <a:r>
              <a:rPr lang="tr-TR" sz="2400" dirty="0">
                <a:latin typeface="Comic Sans MS" pitchFamily="66" charset="0"/>
              </a:rPr>
              <a:t>Fertleri için</a:t>
            </a:r>
            <a:r>
              <a:rPr lang="tr-TR" sz="2400" dirty="0" smtClean="0">
                <a:latin typeface="Comic Sans MS" pitchFamily="66" charset="0"/>
              </a:rPr>
              <a:t>:</a:t>
            </a:r>
          </a:p>
          <a:p>
            <a:r>
              <a:rPr lang="tr-TR" sz="2400" dirty="0" smtClean="0">
                <a:latin typeface="Comic Sans MS" pitchFamily="66" charset="0"/>
              </a:rPr>
              <a:t>1-Yol </a:t>
            </a:r>
            <a:r>
              <a:rPr lang="tr-TR" sz="2400" dirty="0">
                <a:latin typeface="Comic Sans MS" pitchFamily="66" charset="0"/>
              </a:rPr>
              <a:t>Gideri</a:t>
            </a:r>
          </a:p>
          <a:p>
            <a:r>
              <a:rPr lang="tr-TR" sz="2400" dirty="0">
                <a:latin typeface="Comic Sans MS" pitchFamily="66" charset="0"/>
              </a:rPr>
              <a:t>2-Yol Gündeliği</a:t>
            </a:r>
          </a:p>
          <a:p>
            <a:r>
              <a:rPr lang="tr-TR" sz="2400" dirty="0">
                <a:latin typeface="Comic Sans MS" pitchFamily="66" charset="0"/>
              </a:rPr>
              <a:t>3-Yer Değiştirme </a:t>
            </a:r>
            <a:r>
              <a:rPr lang="tr-TR" sz="2400" dirty="0" smtClean="0">
                <a:latin typeface="Comic Sans MS" pitchFamily="66" charset="0"/>
              </a:rPr>
              <a:t>Gideri</a:t>
            </a:r>
          </a:p>
          <a:p>
            <a:r>
              <a:rPr lang="tr-TR" sz="2400" dirty="0" smtClean="0">
                <a:solidFill>
                  <a:srgbClr val="C00000"/>
                </a:solidFill>
                <a:latin typeface="Comic Sans MS" pitchFamily="66" charset="0"/>
              </a:rPr>
              <a:t>    </a:t>
            </a:r>
            <a:r>
              <a:rPr lang="tr-TR" sz="2400" u="sng" dirty="0" smtClean="0">
                <a:solidFill>
                  <a:srgbClr val="C00000"/>
                </a:solidFill>
                <a:latin typeface="Comic Sans MS" pitchFamily="66" charset="0"/>
              </a:rPr>
              <a:t>Sabit Unsur:</a:t>
            </a:r>
          </a:p>
          <a:p>
            <a:r>
              <a:rPr lang="tr-TR" sz="2400" dirty="0" smtClean="0">
                <a:latin typeface="Comic Sans MS" pitchFamily="66" charset="0"/>
              </a:rPr>
              <a:t>Gündelikx8xkişi </a:t>
            </a:r>
            <a:r>
              <a:rPr lang="tr-TR" sz="2400" dirty="0">
                <a:latin typeface="Comic Sans MS" pitchFamily="66" charset="0"/>
              </a:rPr>
              <a:t>sayısı </a:t>
            </a:r>
            <a:endParaRPr lang="tr-TR" sz="2400" dirty="0" smtClean="0">
              <a:latin typeface="Comic Sans MS" pitchFamily="66" charset="0"/>
            </a:endParaRPr>
          </a:p>
          <a:p>
            <a:endParaRPr lang="tr-TR" dirty="0"/>
          </a:p>
          <a:p>
            <a:endParaRPr lang="tr-TR" dirty="0" smtClean="0"/>
          </a:p>
          <a:p>
            <a:endParaRPr lang="tr-TR" dirty="0"/>
          </a:p>
          <a:p>
            <a:endParaRPr lang="tr-TR" dirty="0"/>
          </a:p>
        </p:txBody>
      </p:sp>
    </p:spTree>
    <p:extLst>
      <p:ext uri="{BB962C8B-B14F-4D97-AF65-F5344CB8AC3E}">
        <p14:creationId xmlns:p14="http://schemas.microsoft.com/office/powerpoint/2010/main" val="11708120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132856"/>
            <a:ext cx="8424936" cy="4464496"/>
          </a:xfrm>
        </p:spPr>
        <p:txBody>
          <a:bodyPr>
            <a:normAutofit/>
          </a:bodyPr>
          <a:lstStyle/>
          <a:p>
            <a:pPr algn="just">
              <a:buFont typeface="Wingdings" pitchFamily="2" charset="2"/>
              <a:buChar char="Ø"/>
            </a:pPr>
            <a:r>
              <a:rPr lang="tr-TR" dirty="0" smtClean="0">
                <a:latin typeface="Comic Sans MS" pitchFamily="66" charset="0"/>
              </a:rPr>
              <a:t>   </a:t>
            </a:r>
            <a:r>
              <a:rPr lang="tr-TR" b="1" dirty="0" smtClean="0">
                <a:latin typeface="Comic Sans MS" pitchFamily="66" charset="0"/>
              </a:rPr>
              <a:t>Harcırah, memur ve hizmetlinin gidişinde ve ailenin nakli sırasında </a:t>
            </a:r>
            <a:r>
              <a:rPr lang="tr-TR" b="1" dirty="0" smtClean="0">
                <a:solidFill>
                  <a:srgbClr val="C00000"/>
                </a:solidFill>
                <a:latin typeface="Comic Sans MS" pitchFamily="66" charset="0"/>
              </a:rPr>
              <a:t>peşin olarak </a:t>
            </a:r>
            <a:r>
              <a:rPr lang="tr-TR" b="1" dirty="0" smtClean="0">
                <a:latin typeface="Comic Sans MS" pitchFamily="66" charset="0"/>
              </a:rPr>
              <a:t>verilir.</a:t>
            </a:r>
          </a:p>
          <a:p>
            <a:pPr algn="just">
              <a:buFont typeface="Wingdings" pitchFamily="2" charset="2"/>
              <a:buChar char="Ø"/>
            </a:pPr>
            <a:endParaRPr lang="tr-TR" b="1" dirty="0" smtClean="0">
              <a:latin typeface="Comic Sans MS" pitchFamily="66" charset="0"/>
            </a:endParaRPr>
          </a:p>
          <a:p>
            <a:pPr algn="just">
              <a:buFont typeface="Wingdings" pitchFamily="2" charset="2"/>
              <a:buChar char="Ø"/>
            </a:pPr>
            <a:r>
              <a:rPr lang="tr-TR" b="1" dirty="0" smtClean="0">
                <a:latin typeface="Comic Sans MS" pitchFamily="66" charset="0"/>
              </a:rPr>
              <a:t>   Harcırahın tam miktarının önceden tayin ve tespitinin mümkün olmadığı hallerde </a:t>
            </a:r>
            <a:r>
              <a:rPr lang="tr-TR" b="1" dirty="0" smtClean="0">
                <a:solidFill>
                  <a:srgbClr val="C00000"/>
                </a:solidFill>
                <a:latin typeface="Comic Sans MS" pitchFamily="66" charset="0"/>
              </a:rPr>
              <a:t>yetecek miktarda avans</a:t>
            </a:r>
            <a:r>
              <a:rPr lang="tr-TR" b="1" dirty="0" smtClean="0">
                <a:latin typeface="Comic Sans MS" pitchFamily="66" charset="0"/>
              </a:rPr>
              <a:t> verilir.</a:t>
            </a:r>
          </a:p>
          <a:p>
            <a:pPr algn="just">
              <a:buFont typeface="Wingdings" pitchFamily="2" charset="2"/>
              <a:buChar char="Ø"/>
            </a:pPr>
            <a:endParaRPr lang="tr-TR" b="1" dirty="0" smtClean="0">
              <a:latin typeface="Comic Sans MS" pitchFamily="66" charset="0"/>
            </a:endParaRPr>
          </a:p>
          <a:p>
            <a:pPr algn="just">
              <a:buFont typeface="Wingdings" pitchFamily="2" charset="2"/>
              <a:buChar char="Ø"/>
            </a:pPr>
            <a:r>
              <a:rPr lang="tr-TR" b="1" dirty="0" smtClean="0">
                <a:latin typeface="Comic Sans MS" pitchFamily="66" charset="0"/>
              </a:rPr>
              <a:t>   Harcırahını kati olarak veya avans suretiyle alanlardan özel sebepler nedeniyle sürekli veya geçici görev yerlerine </a:t>
            </a:r>
            <a:r>
              <a:rPr lang="tr-TR" b="1" dirty="0" smtClean="0">
                <a:solidFill>
                  <a:srgbClr val="C00000"/>
                </a:solidFill>
                <a:latin typeface="Comic Sans MS" pitchFamily="66" charset="0"/>
              </a:rPr>
              <a:t>15 gün içinde </a:t>
            </a:r>
            <a:r>
              <a:rPr lang="tr-TR" b="1" dirty="0" smtClean="0">
                <a:latin typeface="Comic Sans MS" pitchFamily="66" charset="0"/>
              </a:rPr>
              <a:t>hareket etmeyenler parayı iade etmek zorundadırlar</a:t>
            </a:r>
            <a:r>
              <a:rPr lang="tr-TR" dirty="0" smtClean="0">
                <a:latin typeface="Comic Sans MS" pitchFamily="66" charset="0"/>
              </a:rPr>
              <a:t>.</a:t>
            </a:r>
            <a:endParaRPr lang="tr-TR" dirty="0">
              <a:latin typeface="Comic Sans MS" pitchFamily="66" charset="0"/>
            </a:endParaRP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685800" indent="-685800">
              <a:buFont typeface="Wingdings" pitchFamily="2" charset="2"/>
              <a:buChar char="v"/>
            </a:pPr>
            <a:r>
              <a:rPr lang="tr-TR" sz="3600" b="1" dirty="0" smtClean="0">
                <a:ln w="11430"/>
                <a:solidFill>
                  <a:srgbClr val="C00000"/>
                </a:solidFill>
                <a:effectLst>
                  <a:outerShdw blurRad="80000" dist="40000" dir="5040000" algn="tl">
                    <a:srgbClr val="000000">
                      <a:alpha val="30000"/>
                    </a:srgbClr>
                  </a:outerShdw>
                </a:effectLst>
              </a:rPr>
              <a:t>Harcırahın Ödenme Biçimi ve Mahsubu</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9249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772816"/>
            <a:ext cx="7745505" cy="4536503"/>
          </a:xfrm>
        </p:spPr>
        <p:txBody>
          <a:bodyPr>
            <a:normAutofit lnSpcReduction="10000"/>
          </a:bodyPr>
          <a:lstStyle/>
          <a:p>
            <a:pPr marL="0" indent="0">
              <a:buNone/>
            </a:pPr>
            <a:endParaRPr lang="tr-TR" dirty="0"/>
          </a:p>
          <a:p>
            <a:r>
              <a:rPr lang="tr-TR" dirty="0" smtClean="0"/>
              <a:t> </a:t>
            </a:r>
            <a:r>
              <a:rPr lang="tr-TR" dirty="0" smtClean="0">
                <a:latin typeface="Comic Sans MS" pitchFamily="66" charset="0"/>
              </a:rPr>
              <a:t>SGK </a:t>
            </a:r>
          </a:p>
          <a:p>
            <a:r>
              <a:rPr lang="tr-TR" dirty="0" smtClean="0">
                <a:latin typeface="Comic Sans MS" pitchFamily="66" charset="0"/>
              </a:rPr>
              <a:t>İŞKUR</a:t>
            </a:r>
            <a:endParaRPr lang="tr-TR" dirty="0">
              <a:latin typeface="Comic Sans MS" pitchFamily="66" charset="0"/>
            </a:endParaRPr>
          </a:p>
          <a:p>
            <a:r>
              <a:rPr lang="tr-TR" dirty="0" smtClean="0">
                <a:latin typeface="Comic Sans MS" pitchFamily="66" charset="0"/>
              </a:rPr>
              <a:t> Düzenleyici </a:t>
            </a:r>
            <a:r>
              <a:rPr lang="tr-TR" dirty="0">
                <a:latin typeface="Comic Sans MS" pitchFamily="66" charset="0"/>
              </a:rPr>
              <a:t>ve denetleyici kurumlar </a:t>
            </a:r>
            <a:endParaRPr lang="tr-TR" dirty="0" smtClean="0">
              <a:latin typeface="Comic Sans MS" pitchFamily="66" charset="0"/>
            </a:endParaRPr>
          </a:p>
          <a:p>
            <a:pPr marL="0" indent="0">
              <a:buNone/>
            </a:pPr>
            <a:endParaRPr lang="tr-TR" b="1" i="1" dirty="0" smtClean="0"/>
          </a:p>
          <a:p>
            <a:pPr marL="0" indent="0" algn="just">
              <a:buNone/>
            </a:pPr>
            <a:r>
              <a:rPr lang="tr-TR" b="1" i="1" dirty="0"/>
              <a:t> </a:t>
            </a:r>
            <a:r>
              <a:rPr lang="tr-TR" b="1" i="1" dirty="0" smtClean="0"/>
              <a:t>  (</a:t>
            </a:r>
            <a:r>
              <a:rPr lang="tr-TR" b="1" u="sng" dirty="0"/>
              <a:t>Mevzuat hükümleri çerçevesinde 6245 sayılı Kanuna tabidirler</a:t>
            </a:r>
            <a:r>
              <a:rPr lang="tr-TR" b="1" u="sng" dirty="0" smtClean="0"/>
              <a:t>)</a:t>
            </a:r>
          </a:p>
          <a:p>
            <a:pPr marL="0" indent="0">
              <a:buNone/>
            </a:pPr>
            <a:endParaRPr lang="tr-TR" b="1" i="1" dirty="0"/>
          </a:p>
          <a:p>
            <a:pPr algn="just"/>
            <a:r>
              <a:rPr lang="tr-TR" dirty="0" smtClean="0"/>
              <a:t> </a:t>
            </a:r>
            <a:r>
              <a:rPr lang="tr-TR" b="1" u="sng" dirty="0" smtClean="0">
                <a:solidFill>
                  <a:srgbClr val="C00000"/>
                </a:solidFill>
              </a:rPr>
              <a:t>Cumhurbaşkanının </a:t>
            </a:r>
            <a:r>
              <a:rPr lang="tr-TR" b="1" u="sng" dirty="0">
                <a:solidFill>
                  <a:srgbClr val="C00000"/>
                </a:solidFill>
              </a:rPr>
              <a:t>yurtiçi ve yurtdışı masraflarından dolayı oluşan harcırahı 6245 sayılı Kanun kapsamı dışındadır.</a:t>
            </a:r>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2800" b="1" dirty="0" smtClean="0">
                <a:ln w="11430"/>
                <a:solidFill>
                  <a:srgbClr val="C00000"/>
                </a:solidFill>
                <a:effectLst>
                  <a:outerShdw blurRad="80000" dist="40000" dir="5040000" algn="tl">
                    <a:srgbClr val="000000">
                      <a:alpha val="30000"/>
                    </a:srgbClr>
                  </a:outerShdw>
                </a:effectLst>
              </a:rPr>
              <a:t>Kanun Kapsamında Olmamakla Birlikte;</a:t>
            </a:r>
            <a:endParaRPr lang="tr-TR" sz="28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83705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060848"/>
            <a:ext cx="8496944" cy="4608512"/>
          </a:xfrm>
        </p:spPr>
        <p:txBody>
          <a:bodyPr>
            <a:normAutofit lnSpcReduction="10000"/>
          </a:bodyPr>
          <a:lstStyle/>
          <a:p>
            <a:pPr algn="just">
              <a:buFont typeface="Wingdings" pitchFamily="2" charset="2"/>
              <a:buChar char="Ø"/>
            </a:pPr>
            <a:r>
              <a:rPr lang="tr-TR" b="1" dirty="0" smtClean="0">
                <a:latin typeface="Comic Sans MS" pitchFamily="66" charset="0"/>
              </a:rPr>
              <a:t>   Harcırah miktarının tam olarak belli olmadığı durumlarda (geçici görevlendirmelerde) avansın mahsubu için görev sona erdikten en geç </a:t>
            </a:r>
            <a:r>
              <a:rPr lang="tr-TR" b="1" dirty="0" smtClean="0">
                <a:solidFill>
                  <a:srgbClr val="C00000"/>
                </a:solidFill>
                <a:latin typeface="Comic Sans MS" pitchFamily="66" charset="0"/>
              </a:rPr>
              <a:t>bir ay içerisinde </a:t>
            </a:r>
            <a:r>
              <a:rPr lang="tr-TR" b="1" dirty="0" smtClean="0">
                <a:latin typeface="Comic Sans MS" pitchFamily="66" charset="0"/>
              </a:rPr>
              <a:t>beyanname verilir ve mahsup işlemi yapılır.</a:t>
            </a:r>
          </a:p>
          <a:p>
            <a:pPr algn="just">
              <a:buFont typeface="Wingdings" pitchFamily="2" charset="2"/>
              <a:buChar char="Ø"/>
            </a:pPr>
            <a:endParaRPr lang="tr-TR" b="1" dirty="0" smtClean="0">
              <a:latin typeface="Comic Sans MS" pitchFamily="66" charset="0"/>
            </a:endParaRPr>
          </a:p>
          <a:p>
            <a:pPr algn="just">
              <a:buFont typeface="Wingdings" pitchFamily="2" charset="2"/>
              <a:buChar char="Ø"/>
            </a:pPr>
            <a:r>
              <a:rPr lang="tr-TR" b="1" dirty="0" smtClean="0">
                <a:latin typeface="Comic Sans MS" pitchFamily="66" charset="0"/>
              </a:rPr>
              <a:t>   Sürekli görev yolluğunda verilecek harcırah kesin olduğundan mahsup işlemi genellikle söz konusu olmamaktadır.</a:t>
            </a:r>
          </a:p>
          <a:p>
            <a:pPr algn="just">
              <a:buFont typeface="Wingdings" pitchFamily="2" charset="2"/>
              <a:buChar char="Ø"/>
            </a:pPr>
            <a:endParaRPr lang="tr-TR" b="1" dirty="0" smtClean="0">
              <a:latin typeface="Comic Sans MS" pitchFamily="66" charset="0"/>
            </a:endParaRPr>
          </a:p>
          <a:p>
            <a:pPr algn="just">
              <a:buFont typeface="Wingdings" pitchFamily="2" charset="2"/>
              <a:buChar char="Ø"/>
            </a:pPr>
            <a:r>
              <a:rPr lang="tr-TR" b="1" dirty="0" smtClean="0">
                <a:latin typeface="Comic Sans MS" pitchFamily="66" charset="0"/>
              </a:rPr>
              <a:t>   Bir ay içerisinde beyanname verilmemesi halinde alınan avansa </a:t>
            </a:r>
            <a:r>
              <a:rPr lang="tr-TR" b="1" dirty="0" smtClean="0">
                <a:solidFill>
                  <a:srgbClr val="C00000"/>
                </a:solidFill>
                <a:latin typeface="Comic Sans MS" pitchFamily="66" charset="0"/>
              </a:rPr>
              <a:t>6183 sayılı Kanun</a:t>
            </a:r>
            <a:r>
              <a:rPr lang="tr-TR" b="1" dirty="0" smtClean="0">
                <a:latin typeface="Comic Sans MS" pitchFamily="66" charset="0"/>
              </a:rPr>
              <a:t> hükümlerine göre faiz uygulanır.</a:t>
            </a:r>
            <a:endParaRPr lang="tr-TR" b="1" dirty="0">
              <a:latin typeface="Comic Sans MS" pitchFamily="66" charset="0"/>
            </a:endParaRPr>
          </a:p>
        </p:txBody>
      </p:sp>
      <p:sp>
        <p:nvSpPr>
          <p:cNvPr id="3" name="Başlık 2"/>
          <p:cNvSpPr>
            <a:spLocks noGrp="1"/>
          </p:cNvSpPr>
          <p:nvPr>
            <p:ph type="title"/>
          </p:nvPr>
        </p:nvSpPr>
        <p:spPr/>
        <p:txBody>
          <a:bodyPr/>
          <a:lstStyle/>
          <a:p>
            <a:pPr marL="571500" indent="-571500">
              <a:buFont typeface="Wingdings" pitchFamily="2" charset="2"/>
              <a:buChar char="v"/>
            </a:pPr>
            <a:r>
              <a:rPr lang="tr-TR" sz="3600" b="1" dirty="0">
                <a:ln w="11430"/>
                <a:solidFill>
                  <a:srgbClr val="C00000"/>
                </a:solidFill>
                <a:effectLst>
                  <a:outerShdw blurRad="80000" dist="40000" dir="5040000" algn="tl">
                    <a:srgbClr val="000000">
                      <a:alpha val="30000"/>
                    </a:srgbClr>
                  </a:outerShdw>
                </a:effectLst>
              </a:rPr>
              <a:t>Harcırahın Ödenme Biçimi ve Mahsubu</a:t>
            </a:r>
            <a:endParaRPr lang="tr-TR" dirty="0"/>
          </a:p>
        </p:txBody>
      </p:sp>
    </p:spTree>
    <p:extLst>
      <p:ext uri="{BB962C8B-B14F-4D97-AF65-F5344CB8AC3E}">
        <p14:creationId xmlns:p14="http://schemas.microsoft.com/office/powerpoint/2010/main" val="18114168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tr-TR"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marL="0" indent="0">
              <a:buNone/>
            </a:pPr>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tr-TR" sz="6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BAŞARILAR…</a:t>
            </a:r>
            <a:endParaRPr lang="tr-TR"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915183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060849"/>
            <a:ext cx="7745505" cy="4536504"/>
          </a:xfrm>
        </p:spPr>
        <p:txBody>
          <a:bodyPr/>
          <a:lstStyle/>
          <a:p>
            <a:endParaRPr lang="tr-TR" sz="1200" dirty="0">
              <a:solidFill>
                <a:srgbClr val="000000"/>
              </a:solidFill>
              <a:latin typeface="Comic Sans MS"/>
            </a:endParaRPr>
          </a:p>
          <a:p>
            <a:pPr algn="just"/>
            <a:r>
              <a:rPr lang="tr-TR" dirty="0" smtClean="0">
                <a:latin typeface="Comic Sans MS"/>
              </a:rPr>
              <a:t>  Asli </a:t>
            </a:r>
            <a:r>
              <a:rPr lang="tr-TR" dirty="0">
                <a:latin typeface="Comic Sans MS"/>
              </a:rPr>
              <a:t>görevli bulundukları yerden başka yerlerde </a:t>
            </a:r>
            <a:r>
              <a:rPr lang="tr-TR" b="1" u="sng" dirty="0">
                <a:latin typeface="Comic Sans MS"/>
              </a:rPr>
              <a:t>geçici olarak görevlendirilen </a:t>
            </a:r>
            <a:r>
              <a:rPr lang="tr-TR" dirty="0">
                <a:latin typeface="Comic Sans MS"/>
              </a:rPr>
              <a:t>veya başka yerlerde bulunan görevlere </a:t>
            </a:r>
            <a:r>
              <a:rPr lang="tr-TR" b="1" u="sng" dirty="0">
                <a:latin typeface="Comic Sans MS"/>
              </a:rPr>
              <a:t>naklen atanan </a:t>
            </a:r>
            <a:r>
              <a:rPr lang="tr-TR" dirty="0">
                <a:latin typeface="Comic Sans MS"/>
              </a:rPr>
              <a:t>memur ve hizmetlilere görevlendirildikleri yerlerde veya yeni görev yerlerine taşınmalarından dolayı yapacakları </a:t>
            </a:r>
            <a:r>
              <a:rPr lang="tr-TR" b="1" u="sng" dirty="0">
                <a:latin typeface="Comic Sans MS"/>
              </a:rPr>
              <a:t>ek masraflara karşılık </a:t>
            </a:r>
            <a:r>
              <a:rPr lang="tr-TR" b="1" u="sng" dirty="0" smtClean="0">
                <a:latin typeface="Comic Sans MS"/>
              </a:rPr>
              <a:t>yapılan</a:t>
            </a:r>
          </a:p>
          <a:p>
            <a:pPr marL="0" indent="0" algn="just">
              <a:buNone/>
            </a:pPr>
            <a:r>
              <a:rPr lang="tr-TR" b="1" u="sng" dirty="0" smtClean="0">
                <a:latin typeface="Comic Sans MS"/>
              </a:rPr>
              <a:t>   ödemelerdir</a:t>
            </a:r>
            <a:r>
              <a:rPr lang="tr-TR" b="1" u="sng" dirty="0">
                <a:latin typeface="Comic Sans MS"/>
              </a:rPr>
              <a:t>. </a:t>
            </a:r>
            <a:endParaRPr lang="tr-TR" b="1" u="sng" dirty="0" smtClean="0">
              <a:latin typeface="Comic Sans MS"/>
            </a:endParaRPr>
          </a:p>
          <a:p>
            <a:pPr marL="0" indent="0" algn="just">
              <a:buNone/>
            </a:pPr>
            <a:endParaRPr lang="tr-TR" u="sng"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600" b="1" dirty="0" smtClean="0">
                <a:ln w="11430"/>
                <a:solidFill>
                  <a:srgbClr val="C00000"/>
                </a:solidFill>
                <a:effectLst>
                  <a:outerShdw blurRad="80000" dist="40000" dir="5040000" algn="tl">
                    <a:srgbClr val="000000">
                      <a:alpha val="30000"/>
                    </a:srgbClr>
                  </a:outerShdw>
                </a:effectLst>
              </a:rPr>
              <a:t>HARCIRAH NEDİR?</a:t>
            </a:r>
            <a:endParaRPr lang="tr-TR" sz="3600" b="1" dirty="0">
              <a:ln w="11430"/>
              <a:solidFill>
                <a:srgbClr val="C00000"/>
              </a:solidFill>
              <a:effectLst>
                <a:outerShdw blurRad="80000" dist="40000" dir="5040000" algn="tl">
                  <a:srgbClr val="000000">
                    <a:alpha val="3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365104"/>
            <a:ext cx="2497460" cy="19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467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132857"/>
            <a:ext cx="7745505" cy="3993306"/>
          </a:xfrm>
        </p:spPr>
        <p:txBody>
          <a:bodyPr>
            <a:normAutofit lnSpcReduction="10000"/>
          </a:bodyPr>
          <a:lstStyle/>
          <a:p>
            <a:endParaRPr lang="tr-TR" sz="1200" dirty="0">
              <a:solidFill>
                <a:srgbClr val="000000"/>
              </a:solidFill>
              <a:latin typeface="Comic Sans MS"/>
            </a:endParaRPr>
          </a:p>
          <a:p>
            <a:pPr marL="0" indent="0">
              <a:buNone/>
            </a:pPr>
            <a:r>
              <a:rPr lang="tr-TR" sz="2000" b="1" dirty="0" smtClean="0">
                <a:solidFill>
                  <a:srgbClr val="C00000"/>
                </a:solidFill>
                <a:latin typeface="Comic Sans MS"/>
              </a:rPr>
              <a:t>(</a:t>
            </a:r>
            <a:r>
              <a:rPr lang="tr-TR" sz="2000" b="1" dirty="0">
                <a:solidFill>
                  <a:srgbClr val="C00000"/>
                </a:solidFill>
                <a:latin typeface="Comic Sans MS"/>
              </a:rPr>
              <a:t>10.09.2014 TARİHİNDEN ÖNCE) </a:t>
            </a:r>
          </a:p>
          <a:p>
            <a:pPr marL="0" indent="0" algn="just">
              <a:buNone/>
            </a:pPr>
            <a:r>
              <a:rPr lang="tr-TR" b="1" dirty="0" smtClean="0">
                <a:latin typeface="Comic Sans MS"/>
              </a:rPr>
              <a:t>   </a:t>
            </a:r>
          </a:p>
          <a:p>
            <a:pPr algn="just"/>
            <a:r>
              <a:rPr lang="tr-TR" b="1" dirty="0">
                <a:latin typeface="Comic Sans MS"/>
              </a:rPr>
              <a:t> </a:t>
            </a:r>
            <a:r>
              <a:rPr lang="tr-TR" b="1" dirty="0" smtClean="0">
                <a:latin typeface="Comic Sans MS"/>
              </a:rPr>
              <a:t>  Memur </a:t>
            </a:r>
            <a:r>
              <a:rPr lang="tr-TR" b="1" dirty="0">
                <a:latin typeface="Comic Sans MS"/>
              </a:rPr>
              <a:t>ve hizmetlinin asıl görevli olduğu veya ikametgahının bulunduğu şehir ve kasabaların belediye sınırları içinde bulunan mahaller ile bu mahallerin dışında kalmakla birlikte yerleşim özellikleri bakımından bu şehir ve kasabaların devamı niteliğinde bulunup belediye hizmetlerinin götürüldüğü veya kurumlarınca sağlanan taşıt araçları ile gidilip gelinebilen yerler. </a:t>
            </a:r>
            <a:endParaRPr lang="tr-TR" dirty="0"/>
          </a:p>
        </p:txBody>
      </p:sp>
      <p:sp>
        <p:nvSpPr>
          <p:cNvPr id="3" name="Başlık 2"/>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600" b="1" dirty="0" smtClean="0">
                <a:ln w="11430"/>
                <a:solidFill>
                  <a:srgbClr val="C00000"/>
                </a:solidFill>
                <a:effectLst>
                  <a:outerShdw blurRad="80000" dist="40000" dir="5040000" algn="tl">
                    <a:srgbClr val="000000">
                      <a:alpha val="30000"/>
                    </a:srgbClr>
                  </a:outerShdw>
                </a:effectLst>
              </a:rPr>
              <a:t>MEMURİYET MAHALLİ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4260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99247" y="2060848"/>
            <a:ext cx="7745505" cy="4536503"/>
          </a:xfrm>
        </p:spPr>
        <p:txBody>
          <a:bodyPr>
            <a:normAutofit fontScale="62500" lnSpcReduction="20000"/>
          </a:bodyPr>
          <a:lstStyle/>
          <a:p>
            <a:endParaRPr lang="tr-TR" sz="1200" dirty="0">
              <a:solidFill>
                <a:srgbClr val="000000"/>
              </a:solidFill>
              <a:latin typeface="Comic Sans MS"/>
            </a:endParaRPr>
          </a:p>
          <a:p>
            <a:pPr marL="0" indent="0">
              <a:buNone/>
            </a:pPr>
            <a:r>
              <a:rPr lang="tr-TR" sz="2900" b="1" dirty="0" smtClean="0">
                <a:solidFill>
                  <a:srgbClr val="C00000"/>
                </a:solidFill>
                <a:latin typeface="Comic Sans MS"/>
              </a:rPr>
              <a:t>(</a:t>
            </a:r>
            <a:r>
              <a:rPr lang="tr-TR" sz="2900" b="1" dirty="0">
                <a:solidFill>
                  <a:srgbClr val="C00000"/>
                </a:solidFill>
                <a:latin typeface="Comic Sans MS"/>
              </a:rPr>
              <a:t>10.09.2014-İTİBAREN) </a:t>
            </a:r>
            <a:endParaRPr lang="tr-TR" sz="2900" b="1" dirty="0" smtClean="0">
              <a:solidFill>
                <a:srgbClr val="C00000"/>
              </a:solidFill>
              <a:latin typeface="Comic Sans MS"/>
            </a:endParaRPr>
          </a:p>
          <a:p>
            <a:pPr marL="0" indent="0">
              <a:buNone/>
            </a:pPr>
            <a:endParaRPr lang="tr-TR" sz="2300" b="1" dirty="0" smtClean="0">
              <a:solidFill>
                <a:srgbClr val="C00000"/>
              </a:solidFill>
              <a:latin typeface="Comic Sans MS"/>
            </a:endParaRPr>
          </a:p>
          <a:p>
            <a:endParaRPr lang="tr-TR" sz="2000" dirty="0">
              <a:latin typeface="Comic Sans MS"/>
            </a:endParaRPr>
          </a:p>
          <a:p>
            <a:r>
              <a:rPr lang="tr-TR" sz="3200" b="1" dirty="0" smtClean="0">
                <a:latin typeface="Comic Sans MS"/>
              </a:rPr>
              <a:t>belediye </a:t>
            </a:r>
            <a:r>
              <a:rPr lang="tr-TR" sz="3200" b="1" dirty="0">
                <a:latin typeface="Comic Sans MS"/>
              </a:rPr>
              <a:t>sınırları içinde bulunan </a:t>
            </a:r>
            <a:r>
              <a:rPr lang="tr-TR" sz="3200" b="1" dirty="0" smtClean="0">
                <a:latin typeface="Comic Sans MS"/>
              </a:rPr>
              <a:t>mahaller, </a:t>
            </a:r>
            <a:endParaRPr lang="tr-TR" sz="3200" b="1" dirty="0">
              <a:latin typeface="Comic Sans MS"/>
            </a:endParaRPr>
          </a:p>
          <a:p>
            <a:endParaRPr lang="tr-TR" sz="3200" b="1" dirty="0">
              <a:latin typeface="Comic Sans MS"/>
            </a:endParaRPr>
          </a:p>
          <a:p>
            <a:pPr algn="just"/>
            <a:r>
              <a:rPr lang="tr-TR" sz="3200" b="1" dirty="0">
                <a:latin typeface="Comic Sans MS"/>
              </a:rPr>
              <a:t>bu mahallerin dışında kalmakla </a:t>
            </a:r>
            <a:r>
              <a:rPr lang="tr-TR" sz="3200" b="1" dirty="0" smtClean="0">
                <a:latin typeface="Comic Sans MS"/>
              </a:rPr>
              <a:t>birlikte; yerleşim </a:t>
            </a:r>
            <a:r>
              <a:rPr lang="tr-TR" sz="3200" b="1" dirty="0">
                <a:latin typeface="Comic Sans MS"/>
              </a:rPr>
              <a:t>özellikleri bakımından bu şehir ve kasabaların devamı niteliğinde bulunup belediye hizmetlerinin götürüldüğü, </a:t>
            </a:r>
            <a:endParaRPr lang="tr-TR" sz="3200" dirty="0">
              <a:latin typeface="Comic Sans MS"/>
            </a:endParaRPr>
          </a:p>
          <a:p>
            <a:pPr algn="just"/>
            <a:endParaRPr lang="tr-TR" sz="3200" dirty="0">
              <a:latin typeface="Comic Sans MS"/>
            </a:endParaRPr>
          </a:p>
          <a:p>
            <a:pPr algn="just"/>
            <a:r>
              <a:rPr lang="tr-TR" sz="3200" b="1" u="sng" dirty="0">
                <a:solidFill>
                  <a:srgbClr val="C00000"/>
                </a:solidFill>
                <a:latin typeface="Comic Sans MS"/>
              </a:rPr>
              <a:t>büyükşehir belediyelerinin olduğu illerde </a:t>
            </a:r>
            <a:r>
              <a:rPr lang="tr-TR" sz="3200" b="1" u="sng" dirty="0" smtClean="0">
                <a:solidFill>
                  <a:srgbClr val="C00000"/>
                </a:solidFill>
                <a:latin typeface="Comic Sans MS"/>
              </a:rPr>
              <a:t>ise; il </a:t>
            </a:r>
            <a:r>
              <a:rPr lang="tr-TR" sz="3200" b="1" u="sng" dirty="0">
                <a:solidFill>
                  <a:srgbClr val="C00000"/>
                </a:solidFill>
                <a:latin typeface="Comic Sans MS"/>
              </a:rPr>
              <a:t>mülki sınırları içinde kalmak kaydıyla ilçe belediye sınırları içinde kalan ve yerleşim özellikleri bakımından bütünlük arz eden yerler </a:t>
            </a:r>
            <a:endParaRPr lang="tr-TR" sz="3200" b="1" u="sng" dirty="0" smtClean="0">
              <a:solidFill>
                <a:srgbClr val="C00000"/>
              </a:solidFill>
              <a:latin typeface="Comic Sans MS"/>
            </a:endParaRPr>
          </a:p>
          <a:p>
            <a:pPr marL="0" indent="0" algn="just">
              <a:buNone/>
            </a:pPr>
            <a:endParaRPr lang="tr-TR" sz="3200" dirty="0">
              <a:latin typeface="Comic Sans MS"/>
            </a:endParaRPr>
          </a:p>
          <a:p>
            <a:pPr algn="just"/>
            <a:r>
              <a:rPr lang="tr-TR" sz="3200" b="1" dirty="0" smtClean="0">
                <a:latin typeface="Comic Sans MS"/>
              </a:rPr>
              <a:t>kurumlarınca </a:t>
            </a:r>
            <a:r>
              <a:rPr lang="tr-TR" sz="3200" b="1" dirty="0">
                <a:latin typeface="Comic Sans MS"/>
              </a:rPr>
              <a:t>sağlanan taşıt araçları ile gidilip gelinebilen yerler. </a:t>
            </a:r>
            <a:endParaRPr lang="tr-TR" sz="3200" dirty="0">
              <a:latin typeface="Comic Sans MS"/>
            </a:endParaRPr>
          </a:p>
          <a:p>
            <a:endParaRPr lang="tr-TR" dirty="0"/>
          </a:p>
        </p:txBody>
      </p:sp>
      <p:sp>
        <p:nvSpPr>
          <p:cNvPr id="3" name="Başlık 2"/>
          <p:cNvSpPr>
            <a:spLocks noGrp="1"/>
          </p:cNvSpPr>
          <p:nvPr>
            <p:ph type="title"/>
          </p:nvPr>
        </p:nvSpPr>
        <p:spPr>
          <a:xfrm>
            <a:off x="688490" y="836712"/>
            <a:ext cx="7756263" cy="787694"/>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600" b="1" dirty="0">
                <a:ln w="11430"/>
                <a:solidFill>
                  <a:srgbClr val="C00000"/>
                </a:solidFill>
                <a:effectLst>
                  <a:outerShdw blurRad="80000" dist="40000" dir="5040000" algn="tl">
                    <a:srgbClr val="000000">
                      <a:alpha val="30000"/>
                    </a:srgbClr>
                  </a:outerShdw>
                </a:effectLst>
                <a:latin typeface="Comic Sans MS"/>
                <a:ea typeface="+mn-ea"/>
                <a:cs typeface="+mn-cs"/>
              </a:rPr>
              <a:t>MEMURİYET MAHALLİ</a:t>
            </a:r>
            <a:endParaRPr lang="tr-TR" sz="36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92281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endParaRPr lang="tr-TR" sz="1400" dirty="0">
              <a:solidFill>
                <a:srgbClr val="000000"/>
              </a:solidFill>
              <a:latin typeface="Wingdings"/>
            </a:endParaRPr>
          </a:p>
          <a:p>
            <a:pPr algn="just"/>
            <a:r>
              <a:rPr lang="tr-TR" sz="1600" dirty="0" smtClean="0">
                <a:latin typeface="Wingdings"/>
              </a:rPr>
              <a:t> </a:t>
            </a:r>
            <a:r>
              <a:rPr lang="tr-TR" sz="2600" dirty="0" smtClean="0">
                <a:latin typeface="Comic Sans MS"/>
              </a:rPr>
              <a:t>Kanun </a:t>
            </a:r>
            <a:r>
              <a:rPr lang="tr-TR" sz="2600" dirty="0">
                <a:latin typeface="Comic Sans MS"/>
              </a:rPr>
              <a:t>kapsamına giren kurumlarda çalışan </a:t>
            </a:r>
            <a:r>
              <a:rPr lang="tr-TR" sz="2600" b="1" dirty="0">
                <a:latin typeface="Comic Sans MS"/>
              </a:rPr>
              <a:t>memur ve hizmetliler </a:t>
            </a:r>
            <a:r>
              <a:rPr lang="tr-TR" sz="2600" dirty="0">
                <a:latin typeface="Comic Sans MS"/>
              </a:rPr>
              <a:t>ile aile fertlerine ve aynı kurumlarda </a:t>
            </a:r>
            <a:r>
              <a:rPr lang="tr-TR" sz="2600" b="1" dirty="0">
                <a:latin typeface="Comic Sans MS"/>
              </a:rPr>
              <a:t>fahri olarak </a:t>
            </a:r>
            <a:r>
              <a:rPr lang="tr-TR" sz="2600" b="1" dirty="0" smtClean="0">
                <a:latin typeface="Comic Sans MS"/>
              </a:rPr>
              <a:t>çalışanlara, </a:t>
            </a:r>
            <a:endParaRPr lang="tr-TR" sz="2600" dirty="0">
              <a:latin typeface="Comic Sans MS"/>
            </a:endParaRPr>
          </a:p>
          <a:p>
            <a:endParaRPr lang="tr-TR" sz="2600" dirty="0">
              <a:latin typeface="Comic Sans MS"/>
            </a:endParaRPr>
          </a:p>
          <a:p>
            <a:pPr algn="just"/>
            <a:r>
              <a:rPr lang="tr-TR" sz="2600" dirty="0" smtClean="0">
                <a:latin typeface="Wingdings"/>
              </a:rPr>
              <a:t> </a:t>
            </a:r>
            <a:r>
              <a:rPr lang="tr-TR" sz="2600" dirty="0" smtClean="0">
                <a:latin typeface="Comic Sans MS"/>
              </a:rPr>
              <a:t>Memur </a:t>
            </a:r>
            <a:r>
              <a:rPr lang="tr-TR" sz="2600" dirty="0">
                <a:latin typeface="Comic Sans MS"/>
              </a:rPr>
              <a:t>veya hizmetli olmamakla beraber </a:t>
            </a:r>
            <a:r>
              <a:rPr lang="tr-TR" sz="2600" b="1" dirty="0">
                <a:latin typeface="Comic Sans MS"/>
              </a:rPr>
              <a:t>kurumlarca geçici bir vazife </a:t>
            </a:r>
            <a:r>
              <a:rPr lang="tr-TR" sz="2600" dirty="0">
                <a:latin typeface="Comic Sans MS"/>
              </a:rPr>
              <a:t>ile </a:t>
            </a:r>
            <a:r>
              <a:rPr lang="tr-TR" sz="2600" dirty="0" smtClean="0">
                <a:latin typeface="Comic Sans MS"/>
              </a:rPr>
              <a:t>görevlendirilenlere, </a:t>
            </a:r>
          </a:p>
          <a:p>
            <a:pPr algn="just"/>
            <a:endParaRPr lang="tr-TR" sz="2600" dirty="0">
              <a:latin typeface="Comic Sans MS"/>
            </a:endParaRPr>
          </a:p>
          <a:p>
            <a:pPr algn="just"/>
            <a:r>
              <a:rPr lang="tr-TR" sz="2600" dirty="0" smtClean="0">
                <a:latin typeface="Wingdings"/>
              </a:rPr>
              <a:t> </a:t>
            </a:r>
            <a:r>
              <a:rPr lang="tr-TR" sz="2600" dirty="0" smtClean="0">
                <a:latin typeface="Comic Sans MS"/>
              </a:rPr>
              <a:t>Kadrosuzluk </a:t>
            </a:r>
            <a:r>
              <a:rPr lang="tr-TR" sz="2600" dirty="0">
                <a:latin typeface="Comic Sans MS"/>
              </a:rPr>
              <a:t>dolayısıyla </a:t>
            </a:r>
            <a:r>
              <a:rPr lang="tr-TR" sz="2600" b="1" dirty="0">
                <a:latin typeface="Comic Sans MS"/>
              </a:rPr>
              <a:t>açıkta kalan memurlara </a:t>
            </a:r>
            <a:r>
              <a:rPr lang="tr-TR" sz="2600" dirty="0">
                <a:latin typeface="Comic Sans MS"/>
              </a:rPr>
              <a:t>ve bunların aile </a:t>
            </a:r>
            <a:r>
              <a:rPr lang="tr-TR" sz="2600" dirty="0" smtClean="0">
                <a:latin typeface="Comic Sans MS"/>
              </a:rPr>
              <a:t>fertlerine, </a:t>
            </a:r>
            <a:endParaRPr lang="tr-TR" sz="2600" dirty="0">
              <a:latin typeface="Comic Sans MS"/>
            </a:endParaRPr>
          </a:p>
          <a:p>
            <a:endParaRPr lang="tr-TR" dirty="0"/>
          </a:p>
        </p:txBody>
      </p:sp>
      <p:sp>
        <p:nvSpPr>
          <p:cNvPr id="3" name="Başlık 2"/>
          <p:cNvSpPr>
            <a:spLocks noGrp="1"/>
          </p:cNvSpPr>
          <p:nvPr>
            <p:ph type="title"/>
          </p:nvPr>
        </p:nvSpPr>
        <p:spPr>
          <a:xfrm>
            <a:off x="688490" y="570156"/>
            <a:ext cx="7756263" cy="127466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l"/>
            <a:r>
              <a:rPr lang="tr-TR" sz="3200" b="1" dirty="0" smtClean="0">
                <a:ln w="11430"/>
                <a:solidFill>
                  <a:srgbClr val="C00000"/>
                </a:solidFill>
                <a:effectLst>
                  <a:outerShdw blurRad="80000" dist="40000" dir="5040000" algn="tl">
                    <a:srgbClr val="000000">
                      <a:alpha val="30000"/>
                    </a:srgbClr>
                  </a:outerShdw>
                </a:effectLst>
              </a:rPr>
              <a:t>KİMLERE HARCIRAH VERİLİR? (1)</a:t>
            </a:r>
            <a:endParaRPr lang="tr-TR" sz="3200" b="1" dirty="0">
              <a:ln w="11430"/>
              <a:solidFill>
                <a:srgbClr val="C000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527117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1371</TotalTime>
  <Words>2888</Words>
  <Application>Microsoft Office PowerPoint</Application>
  <PresentationFormat>Ekran Gösterisi (4:3)</PresentationFormat>
  <Paragraphs>391</Paragraphs>
  <Slides>51</Slides>
  <Notes>0</Notes>
  <HiddenSlides>0</HiddenSlides>
  <MMClips>0</MMClips>
  <ScaleCrop>false</ScaleCrop>
  <HeadingPairs>
    <vt:vector size="4" baseType="variant">
      <vt:variant>
        <vt:lpstr>Tema</vt:lpstr>
      </vt:variant>
      <vt:variant>
        <vt:i4>1</vt:i4>
      </vt:variant>
      <vt:variant>
        <vt:lpstr>Slayt Başlıkları</vt:lpstr>
      </vt:variant>
      <vt:variant>
        <vt:i4>51</vt:i4>
      </vt:variant>
    </vt:vector>
  </HeadingPairs>
  <TitlesOfParts>
    <vt:vector size="52" baseType="lpstr">
      <vt:lpstr>Cilt</vt:lpstr>
      <vt:lpstr>6245 SAYILI HARCIRAH KANUNU</vt:lpstr>
      <vt:lpstr>KAYNAKLAR</vt:lpstr>
      <vt:lpstr>SUNUM PLANI</vt:lpstr>
      <vt:lpstr>KAPSAM</vt:lpstr>
      <vt:lpstr>Kanun Kapsamında Olmamakla Birlikte;</vt:lpstr>
      <vt:lpstr>HARCIRAH NEDİR?</vt:lpstr>
      <vt:lpstr>MEMURİYET MAHALLİ</vt:lpstr>
      <vt:lpstr>MEMURİYET MAHALLİ</vt:lpstr>
      <vt:lpstr>KİMLERE HARCIRAH VERİLİR? (1)</vt:lpstr>
      <vt:lpstr>KİMLERE HARCIRAH VERİLİR? (2)</vt:lpstr>
      <vt:lpstr>KİMLERE HARCIRAH VERİLİR? (3)</vt:lpstr>
      <vt:lpstr>PowerPoint Sunusu</vt:lpstr>
      <vt:lpstr> AİLE FERTLERİ (Kimleri Kapsar?)</vt:lpstr>
      <vt:lpstr> MEMUR VE HİZMETLİ OLMAYANLARIN HARCIRAHI </vt:lpstr>
      <vt:lpstr> HARCIRAHIN UNSURLARI </vt:lpstr>
      <vt:lpstr>Yol Gideri (1)</vt:lpstr>
      <vt:lpstr>Yol Gideri(2)</vt:lpstr>
      <vt:lpstr>PowerPoint Sunusu</vt:lpstr>
      <vt:lpstr>Yurt İçi Yol Gideri</vt:lpstr>
      <vt:lpstr>Yurt Dışı Yol Gideri(1)</vt:lpstr>
      <vt:lpstr>Yurt Dışı Yol Gideri(2)</vt:lpstr>
      <vt:lpstr>Gündelik</vt:lpstr>
      <vt:lpstr>Gündelik</vt:lpstr>
      <vt:lpstr>Gündelik (2)</vt:lpstr>
      <vt:lpstr>Gündelik</vt:lpstr>
      <vt:lpstr>Gündelik</vt:lpstr>
      <vt:lpstr>Memleket iç ve dışında seyahat günlerinin hesabı:</vt:lpstr>
      <vt:lpstr>Geçici Görev Gündeliğinin Verileceği Azami Süreler</vt:lpstr>
      <vt:lpstr>PowerPoint Sunusu</vt:lpstr>
      <vt:lpstr> *Geçici görevle bulunulan yerde hastalık nedeniyle görevin yerine getirilememesi durumunda; </vt:lpstr>
      <vt:lpstr>Yurt dışı gündelikleri</vt:lpstr>
      <vt:lpstr>Yurtdışı Gündelikleri</vt:lpstr>
      <vt:lpstr>Yurtdışı Gündelikleri</vt:lpstr>
      <vt:lpstr>Yurtdışı Gündeliklerine Dair Karar</vt:lpstr>
      <vt:lpstr>Yurtiçi ve Yurtdışında Kurslara Katılanlara Verilecek Gündelik</vt:lpstr>
      <vt:lpstr>Aile Masrafı</vt:lpstr>
      <vt:lpstr>Yer Değiştirme Gideri</vt:lpstr>
      <vt:lpstr>Yer Değiştirme Gideri</vt:lpstr>
      <vt:lpstr>Yer Değiştirme Gideri</vt:lpstr>
      <vt:lpstr>Konaklama Gideri</vt:lpstr>
      <vt:lpstr>Konaklama Gideri</vt:lpstr>
      <vt:lpstr>Konaklama Gideri(2)</vt:lpstr>
      <vt:lpstr>Konaklama Gideri</vt:lpstr>
      <vt:lpstr>Konaklama Gideri</vt:lpstr>
      <vt:lpstr>Yurt Dışı Gündelikleri Madde 4:</vt:lpstr>
      <vt:lpstr>Yurt İçi-Yurt Dışı Geçici Görevde Harcırahın hangi unsurları ödenir?</vt:lpstr>
      <vt:lpstr>Yurt İçi-Yurt Dışı Sürekli Görev Yolluğunda Harcırahın Hangi Unsurları Ödenir?</vt:lpstr>
      <vt:lpstr>Yurt İçi-Yurt Dışı Sürekli Görev Yolluğunda Harcırahın Hangi Unsurları Ödenir?</vt:lpstr>
      <vt:lpstr>Harcırahın Ödenme Biçimi ve Mahsubu</vt:lpstr>
      <vt:lpstr>Harcırahın Ödenme Biçimi ve Mahsubu</vt:lpstr>
      <vt:lpstr>PowerPoint Sunusu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6245 SAYILI HARCIRAH KANUNU</dc:title>
  <dc:creator>HP_KTU</dc:creator>
  <cp:lastModifiedBy>HP_KTU</cp:lastModifiedBy>
  <cp:revision>318</cp:revision>
  <dcterms:created xsi:type="dcterms:W3CDTF">2016-02-24T08:19:03Z</dcterms:created>
  <dcterms:modified xsi:type="dcterms:W3CDTF">2016-03-02T13:51:30Z</dcterms:modified>
</cp:coreProperties>
</file>