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69" r:id="rId4"/>
    <p:sldMasterId id="2147483672" r:id="rId5"/>
    <p:sldMasterId id="2147483675" r:id="rId6"/>
    <p:sldMasterId id="2147483678" r:id="rId7"/>
    <p:sldMasterId id="2147483681" r:id="rId8"/>
  </p:sldMasterIdLst>
  <p:handoutMasterIdLst>
    <p:handoutMasterId r:id="rId53"/>
  </p:handoutMasterIdLst>
  <p:sldIdLst>
    <p:sldId id="293" r:id="rId9"/>
    <p:sldId id="289" r:id="rId10"/>
    <p:sldId id="294" r:id="rId11"/>
    <p:sldId id="290" r:id="rId12"/>
    <p:sldId id="291" r:id="rId13"/>
    <p:sldId id="292" r:id="rId14"/>
    <p:sldId id="295" r:id="rId15"/>
    <p:sldId id="296" r:id="rId16"/>
    <p:sldId id="333" r:id="rId17"/>
    <p:sldId id="288" r:id="rId18"/>
    <p:sldId id="298" r:id="rId19"/>
    <p:sldId id="330" r:id="rId20"/>
    <p:sldId id="300" r:id="rId21"/>
    <p:sldId id="329" r:id="rId22"/>
    <p:sldId id="301" r:id="rId23"/>
    <p:sldId id="302" r:id="rId24"/>
    <p:sldId id="303" r:id="rId25"/>
    <p:sldId id="325" r:id="rId26"/>
    <p:sldId id="335" r:id="rId27"/>
    <p:sldId id="336" r:id="rId28"/>
    <p:sldId id="337" r:id="rId29"/>
    <p:sldId id="331" r:id="rId30"/>
    <p:sldId id="305" r:id="rId31"/>
    <p:sldId id="326" r:id="rId32"/>
    <p:sldId id="306" r:id="rId33"/>
    <p:sldId id="307" r:id="rId34"/>
    <p:sldId id="308" r:id="rId35"/>
    <p:sldId id="309" r:id="rId36"/>
    <p:sldId id="310" r:id="rId37"/>
    <p:sldId id="311" r:id="rId38"/>
    <p:sldId id="312" r:id="rId39"/>
    <p:sldId id="327" r:id="rId40"/>
    <p:sldId id="313" r:id="rId41"/>
    <p:sldId id="314" r:id="rId42"/>
    <p:sldId id="315" r:id="rId43"/>
    <p:sldId id="316" r:id="rId44"/>
    <p:sldId id="317" r:id="rId45"/>
    <p:sldId id="318" r:id="rId46"/>
    <p:sldId id="320" r:id="rId47"/>
    <p:sldId id="321" r:id="rId48"/>
    <p:sldId id="322" r:id="rId49"/>
    <p:sldId id="323" r:id="rId50"/>
    <p:sldId id="332" r:id="rId51"/>
    <p:sldId id="334" r:id="rId52"/>
  </p:sldIdLst>
  <p:sldSz cx="9144000" cy="6858000" type="screen4x3"/>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DCD"/>
    <a:srgbClr val="EA5A0A"/>
    <a:srgbClr val="E61E24"/>
    <a:srgbClr val="D4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81" autoAdjust="0"/>
  </p:normalViewPr>
  <p:slideViewPr>
    <p:cSldViewPr snapToGrid="0">
      <p:cViewPr>
        <p:scale>
          <a:sx n="70" d="100"/>
          <a:sy n="70" d="100"/>
        </p:scale>
        <p:origin x="-2004"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2"/>
            <a:ext cx="4303168" cy="340977"/>
          </a:xfrm>
          <a:prstGeom prst="rect">
            <a:avLst/>
          </a:prstGeom>
        </p:spPr>
        <p:txBody>
          <a:bodyPr vert="horz" lIns="92115" tIns="46058" rIns="92115" bIns="46058" rtlCol="0"/>
          <a:lstStyle>
            <a:lvl1pPr algn="l">
              <a:defRPr sz="1200"/>
            </a:lvl1pPr>
          </a:lstStyle>
          <a:p>
            <a:endParaRPr lang="tr-TR"/>
          </a:p>
        </p:txBody>
      </p:sp>
      <p:sp>
        <p:nvSpPr>
          <p:cNvPr id="3" name="Veri Yer Tutucusu 2"/>
          <p:cNvSpPr>
            <a:spLocks noGrp="1"/>
          </p:cNvSpPr>
          <p:nvPr>
            <p:ph type="dt" sz="quarter" idx="1"/>
          </p:nvPr>
        </p:nvSpPr>
        <p:spPr>
          <a:xfrm>
            <a:off x="5622714" y="2"/>
            <a:ext cx="4303168" cy="340977"/>
          </a:xfrm>
          <a:prstGeom prst="rect">
            <a:avLst/>
          </a:prstGeom>
        </p:spPr>
        <p:txBody>
          <a:bodyPr vert="horz" lIns="92115" tIns="46058" rIns="92115" bIns="46058" rtlCol="0"/>
          <a:lstStyle>
            <a:lvl1pPr algn="r">
              <a:defRPr sz="1200"/>
            </a:lvl1pPr>
          </a:lstStyle>
          <a:p>
            <a:fld id="{6A02161C-657A-43BA-A0FD-B48443D514BD}" type="datetimeFigureOut">
              <a:rPr lang="tr-TR" smtClean="0"/>
              <a:t>28.3.2017</a:t>
            </a:fld>
            <a:endParaRPr lang="tr-TR"/>
          </a:p>
        </p:txBody>
      </p:sp>
      <p:sp>
        <p:nvSpPr>
          <p:cNvPr id="4" name="Altbilgi Yer Tutucusu 3"/>
          <p:cNvSpPr>
            <a:spLocks noGrp="1"/>
          </p:cNvSpPr>
          <p:nvPr>
            <p:ph type="ftr" sz="quarter" idx="2"/>
          </p:nvPr>
        </p:nvSpPr>
        <p:spPr>
          <a:xfrm>
            <a:off x="0" y="6456700"/>
            <a:ext cx="4303168" cy="340977"/>
          </a:xfrm>
          <a:prstGeom prst="rect">
            <a:avLst/>
          </a:prstGeom>
        </p:spPr>
        <p:txBody>
          <a:bodyPr vert="horz" lIns="92115" tIns="46058" rIns="92115" bIns="46058" rtlCol="0" anchor="b"/>
          <a:lstStyle>
            <a:lvl1pPr algn="l">
              <a:defRPr sz="1200"/>
            </a:lvl1pPr>
          </a:lstStyle>
          <a:p>
            <a:endParaRPr lang="tr-TR"/>
          </a:p>
        </p:txBody>
      </p:sp>
      <p:sp>
        <p:nvSpPr>
          <p:cNvPr id="5" name="Slayt Numarası Yer Tutucusu 4"/>
          <p:cNvSpPr>
            <a:spLocks noGrp="1"/>
          </p:cNvSpPr>
          <p:nvPr>
            <p:ph type="sldNum" sz="quarter" idx="3"/>
          </p:nvPr>
        </p:nvSpPr>
        <p:spPr>
          <a:xfrm>
            <a:off x="5622714" y="6456700"/>
            <a:ext cx="4303168" cy="340977"/>
          </a:xfrm>
          <a:prstGeom prst="rect">
            <a:avLst/>
          </a:prstGeom>
        </p:spPr>
        <p:txBody>
          <a:bodyPr vert="horz" lIns="92115" tIns="46058" rIns="92115" bIns="46058" rtlCol="0" anchor="b"/>
          <a:lstStyle>
            <a:lvl1pPr algn="r">
              <a:defRPr sz="1200"/>
            </a:lvl1pPr>
          </a:lstStyle>
          <a:p>
            <a:fld id="{05C4D983-1D0A-47DD-ACD9-390F3C478697}" type="slidenum">
              <a:rPr lang="tr-TR" smtClean="0"/>
              <a:t>‹#›</a:t>
            </a:fld>
            <a:endParaRPr lang="tr-TR"/>
          </a:p>
        </p:txBody>
      </p:sp>
    </p:spTree>
    <p:extLst>
      <p:ext uri="{BB962C8B-B14F-4D97-AF65-F5344CB8AC3E}">
        <p14:creationId xmlns:p14="http://schemas.microsoft.com/office/powerpoint/2010/main" val="9190665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t>28.3.2017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6B24E3-F22F-4047-B242-8064AAFDDB94}" type="slidenum">
              <a:rPr lang="tr-TR" smtClean="0"/>
              <a:t>‹#›</a:t>
            </a:fld>
            <a:endParaRPr lang="tr-TR"/>
          </a:p>
        </p:txBody>
      </p:sp>
    </p:spTree>
    <p:extLst>
      <p:ext uri="{BB962C8B-B14F-4D97-AF65-F5344CB8AC3E}">
        <p14:creationId xmlns:p14="http://schemas.microsoft.com/office/powerpoint/2010/main" val="397796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pic>
        <p:nvPicPr>
          <p:cNvPr id="9" name="Resim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980467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696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pic>
        <p:nvPicPr>
          <p:cNvPr id="9" name="Resim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4946425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713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pic>
        <p:nvPicPr>
          <p:cNvPr id="9" name="Resim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17105978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210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pic>
        <p:nvPicPr>
          <p:cNvPr id="9" name="Resim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1506154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t>28.3.2017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6B24E3-F22F-4047-B242-8064AAFDDB94}" type="slidenum">
              <a:rPr lang="tr-TR" smtClean="0"/>
              <a:t>‹#›</a:t>
            </a:fld>
            <a:endParaRPr lang="tr-T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pic>
        <p:nvPicPr>
          <p:cNvPr id="9" name="Resim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4052098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157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spTree>
    <p:extLst>
      <p:ext uri="{BB962C8B-B14F-4D97-AF65-F5344CB8AC3E}">
        <p14:creationId xmlns:p14="http://schemas.microsoft.com/office/powerpoint/2010/main" val="2298196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343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spTree>
    <p:extLst>
      <p:ext uri="{BB962C8B-B14F-4D97-AF65-F5344CB8AC3E}">
        <p14:creationId xmlns:p14="http://schemas.microsoft.com/office/powerpoint/2010/main" val="20941223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43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2100" y="1198855"/>
            <a:ext cx="7581900" cy="5689055"/>
          </a:xfrm>
          <a:prstGeom prst="rect">
            <a:avLst/>
          </a:prstGeom>
        </p:spPr>
      </p:pic>
      <p:pic>
        <p:nvPicPr>
          <p:cNvPr id="7" name="Resim 6"/>
          <p:cNvPicPr>
            <a:picLocks noChangeAspect="1"/>
          </p:cNvPicPr>
          <p:nvPr userDrawn="1"/>
        </p:nvPicPr>
        <p:blipFill rotWithShape="1">
          <a:blip r:embed="rId4">
            <a:extLst>
              <a:ext uri="{28A0092B-C50C-407E-A947-70E740481C1C}">
                <a14:useLocalDpi xmlns:a14="http://schemas.microsoft.com/office/drawing/2010/main" val="0"/>
              </a:ext>
            </a:extLst>
          </a:blip>
          <a:srcRect b="75154"/>
          <a:stretch/>
        </p:blipFill>
        <p:spPr>
          <a:xfrm>
            <a:off x="4226" y="0"/>
            <a:ext cx="9139774" cy="1701800"/>
          </a:xfrm>
          <a:prstGeom prst="rect">
            <a:avLst/>
          </a:prstGeom>
        </p:spPr>
      </p:pic>
    </p:spTree>
    <p:extLst>
      <p:ext uri="{BB962C8B-B14F-4D97-AF65-F5344CB8AC3E}">
        <p14:creationId xmlns:p14="http://schemas.microsoft.com/office/powerpoint/2010/main" val="34372150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9387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t>28.3.2017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t>‹#›</a:t>
            </a:fld>
            <a:endParaRPr lang="tr-TR"/>
          </a:p>
        </p:txBody>
      </p:sp>
    </p:spTree>
    <p:extLst>
      <p:ext uri="{BB962C8B-B14F-4D97-AF65-F5344CB8AC3E}">
        <p14:creationId xmlns:p14="http://schemas.microsoft.com/office/powerpoint/2010/main" val="105936182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529393"/>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6114035"/>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001432"/>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7396433"/>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375420"/>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3707266"/>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C7183-3C1C-4CCC-B8A6-1FFC6133A7A4}" type="datetimeFigureOut">
              <a:rPr lang="tr-TR" smtClean="0">
                <a:solidFill>
                  <a:prstClr val="black">
                    <a:tint val="75000"/>
                  </a:prstClr>
                </a:solidFill>
              </a:rPr>
              <a:pPr/>
              <a:t>28.3.2017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24E3-F22F-4047-B242-8064AAFDDB9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8314249"/>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386366" y="5422006"/>
            <a:ext cx="299434" cy="665546"/>
          </a:xfrm>
          <a:prstGeom prst="rect">
            <a:avLst/>
          </a:prstGeom>
          <a:noFill/>
        </p:spPr>
        <p:txBody>
          <a:bodyPr wrap="square" rtlCol="0">
            <a:spAutoFit/>
          </a:bodyPr>
          <a:lstStyle/>
          <a:p>
            <a:endParaRPr lang="tr-TR" dirty="0"/>
          </a:p>
        </p:txBody>
      </p:sp>
      <p:sp>
        <p:nvSpPr>
          <p:cNvPr id="6" name="Dikdörtgen 5"/>
          <p:cNvSpPr/>
          <p:nvPr/>
        </p:nvSpPr>
        <p:spPr>
          <a:xfrm>
            <a:off x="289773" y="5319858"/>
            <a:ext cx="5301729" cy="646331"/>
          </a:xfrm>
          <a:prstGeom prst="rect">
            <a:avLst/>
          </a:prstGeom>
        </p:spPr>
        <p:txBody>
          <a:bodyPr wrap="square">
            <a:spAutoFit/>
          </a:bodyPr>
          <a:lstStyle/>
          <a:p>
            <a:r>
              <a:rPr lang="tr-TR" b="1" dirty="0">
                <a:solidFill>
                  <a:schemeClr val="bg1"/>
                </a:solidFill>
                <a:latin typeface="Arial" panose="020B0604020202020204" pitchFamily="34" charset="0"/>
                <a:cs typeface="Arial" panose="020B0604020202020204" pitchFamily="34" charset="0"/>
              </a:rPr>
              <a:t>BİREYSEL EMEKLİLİK SİSTEMİ</a:t>
            </a:r>
          </a:p>
          <a:p>
            <a:r>
              <a:rPr lang="tr-TR" b="1" dirty="0">
                <a:solidFill>
                  <a:schemeClr val="bg1"/>
                </a:solidFill>
                <a:latin typeface="Arial" panose="020B0604020202020204" pitchFamily="34" charset="0"/>
                <a:cs typeface="Arial" panose="020B0604020202020204" pitchFamily="34" charset="0"/>
              </a:rPr>
              <a:t>OTOMATİK </a:t>
            </a:r>
            <a:r>
              <a:rPr lang="tr-TR" b="1">
                <a:solidFill>
                  <a:schemeClr val="bg1"/>
                </a:solidFill>
                <a:latin typeface="Arial" panose="020B0604020202020204" pitchFamily="34" charset="0"/>
                <a:cs typeface="Arial" panose="020B0604020202020204" pitchFamily="34" charset="0"/>
              </a:rPr>
              <a:t>KATILIM </a:t>
            </a:r>
            <a:r>
              <a:rPr lang="tr-TR" b="1" smtClean="0">
                <a:solidFill>
                  <a:schemeClr val="bg1"/>
                </a:solidFill>
                <a:latin typeface="Arial" panose="020B0604020202020204" pitchFamily="34" charset="0"/>
                <a:cs typeface="Arial" panose="020B0604020202020204" pitchFamily="34" charset="0"/>
              </a:rPr>
              <a:t>UYGULAMASI</a:t>
            </a:r>
            <a:endParaRPr lang="tr-T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61166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86" y="0"/>
            <a:ext cx="6902611" cy="6861172"/>
          </a:xfrm>
          <a:prstGeom prst="rect">
            <a:avLst/>
          </a:prstGeom>
        </p:spPr>
      </p:pic>
      <p:sp>
        <p:nvSpPr>
          <p:cNvPr id="5" name="Unvan 1"/>
          <p:cNvSpPr>
            <a:spLocks noGrp="1"/>
          </p:cNvSpPr>
          <p:nvPr>
            <p:ph type="title"/>
          </p:nvPr>
        </p:nvSpPr>
        <p:spPr>
          <a:xfrm>
            <a:off x="132925" y="423016"/>
            <a:ext cx="7886700" cy="1325563"/>
          </a:xfrm>
        </p:spPr>
        <p:txBody>
          <a:bodyPr>
            <a:normAutofit/>
          </a:bodyPr>
          <a:lstStyle/>
          <a:p>
            <a:pPr algn="ctr"/>
            <a:r>
              <a:rPr lang="tr-TR" sz="2400" b="1" dirty="0" smtClean="0">
                <a:cs typeface="Geneva" pitchFamily="122" charset="-128"/>
              </a:rPr>
              <a:t>NEDEN ZİRAAT EMEKLİLİK?</a:t>
            </a:r>
            <a:r>
              <a:rPr lang="tr-TR" sz="4000" b="1" dirty="0">
                <a:cs typeface="Geneva" pitchFamily="122" charset="-128"/>
              </a:rPr>
              <a:t/>
            </a:r>
            <a:br>
              <a:rPr lang="tr-TR" sz="4000" b="1" dirty="0">
                <a:cs typeface="Geneva" pitchFamily="122" charset="-128"/>
              </a:rPr>
            </a:br>
            <a:endParaRPr lang="tr-TR" sz="4000" dirty="0"/>
          </a:p>
        </p:txBody>
      </p:sp>
      <p:sp>
        <p:nvSpPr>
          <p:cNvPr id="6" name="Dikdörtgen 5"/>
          <p:cNvSpPr/>
          <p:nvPr/>
        </p:nvSpPr>
        <p:spPr>
          <a:xfrm>
            <a:off x="492243" y="1552963"/>
            <a:ext cx="6466262" cy="4278094"/>
          </a:xfrm>
          <a:prstGeom prst="rect">
            <a:avLst/>
          </a:prstGeom>
        </p:spPr>
        <p:txBody>
          <a:bodyPr wrap="square">
            <a:spAutoFit/>
          </a:bodyPr>
          <a:lstStyle/>
          <a:p>
            <a:pPr marL="285750" indent="-285750" algn="just">
              <a:buFont typeface="Wingdings" panose="05000000000000000000" pitchFamily="2" charset="2"/>
              <a:buChar char="q"/>
            </a:pPr>
            <a:r>
              <a:rPr lang="tr-TR" sz="1600" dirty="0">
                <a:solidFill>
                  <a:schemeClr val="bg1"/>
                </a:solidFill>
                <a:latin typeface="Arial" panose="020B0604020202020204" pitchFamily="34" charset="0"/>
                <a:cs typeface="Arial" panose="020B0604020202020204" pitchFamily="34" charset="0"/>
              </a:rPr>
              <a:t>Ziraat güvencesiyle, geleceğiniz için daha fazlasını sunuyoruz</a:t>
            </a:r>
            <a:r>
              <a:rPr lang="tr-TR" sz="1600" dirty="0" smtClean="0">
                <a:solidFill>
                  <a:schemeClr val="bg1"/>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endParaRPr lang="tr-TR" sz="16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a:solidFill>
                  <a:schemeClr val="bg1"/>
                </a:solidFill>
                <a:latin typeface="Arial" panose="020B0604020202020204" pitchFamily="34" charset="0"/>
                <a:cs typeface="Arial" panose="020B0604020202020204" pitchFamily="34" charset="0"/>
              </a:rPr>
              <a:t>Ziraat Bankası’nın yaygın şube ağı ile Ziraat Emeklilik olarak her yerde sizinleyiz</a:t>
            </a:r>
            <a:r>
              <a:rPr lang="tr-TR" sz="1600" dirty="0" smtClean="0">
                <a:solidFill>
                  <a:schemeClr val="bg1"/>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endParaRPr lang="tr-TR" sz="16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smtClean="0">
                <a:solidFill>
                  <a:schemeClr val="bg1"/>
                </a:solidFill>
                <a:latin typeface="Arial" panose="020B0604020202020204" pitchFamily="34" charset="0"/>
                <a:cs typeface="Arial" panose="020B0604020202020204" pitchFamily="34" charset="0"/>
              </a:rPr>
              <a:t>İşveren ve temsilcilerine özel Otomatik Katılım uygulamasının tüm </a:t>
            </a:r>
            <a:r>
              <a:rPr lang="tr-TR" sz="1600" dirty="0">
                <a:solidFill>
                  <a:schemeClr val="bg1"/>
                </a:solidFill>
                <a:latin typeface="Arial" panose="020B0604020202020204" pitchFamily="34" charset="0"/>
                <a:cs typeface="Arial" panose="020B0604020202020204" pitchFamily="34" charset="0"/>
              </a:rPr>
              <a:t>süreçlerinde işlemleri kolaylaştıran, çalışanların işverene ileteceği tüm taleplerin Şirketimizce </a:t>
            </a:r>
            <a:r>
              <a:rPr lang="tr-TR" sz="1600" dirty="0" smtClean="0">
                <a:solidFill>
                  <a:schemeClr val="bg1"/>
                </a:solidFill>
                <a:latin typeface="Arial" panose="020B0604020202020204" pitchFamily="34" charset="0"/>
                <a:cs typeface="Arial" panose="020B0604020202020204" pitchFamily="34" charset="0"/>
              </a:rPr>
              <a:t>üstlenildiği talep yönetimi ve  </a:t>
            </a:r>
            <a:r>
              <a:rPr lang="tr-TR" sz="1600" dirty="0">
                <a:solidFill>
                  <a:schemeClr val="bg1"/>
                </a:solidFill>
                <a:latin typeface="Arial" panose="020B0604020202020204" pitchFamily="34" charset="0"/>
                <a:cs typeface="Arial" panose="020B0604020202020204" pitchFamily="34" charset="0"/>
              </a:rPr>
              <a:t>danışmanlık </a:t>
            </a:r>
            <a:r>
              <a:rPr lang="tr-TR" sz="1600" dirty="0" smtClean="0">
                <a:solidFill>
                  <a:schemeClr val="bg1"/>
                </a:solidFill>
                <a:latin typeface="Arial" panose="020B0604020202020204" pitchFamily="34" charset="0"/>
                <a:cs typeface="Arial" panose="020B0604020202020204" pitchFamily="34" charset="0"/>
              </a:rPr>
              <a:t>hizmeti sunan Çağrı Merkezi.</a:t>
            </a:r>
          </a:p>
          <a:p>
            <a:pPr marL="285750" indent="-285750" algn="just">
              <a:buFont typeface="Wingdings" panose="05000000000000000000" pitchFamily="2" charset="2"/>
              <a:buChar char="q"/>
            </a:pPr>
            <a:endParaRPr lang="tr-TR" sz="16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smtClean="0">
                <a:solidFill>
                  <a:schemeClr val="bg1"/>
                </a:solidFill>
                <a:latin typeface="Arial" panose="020B0604020202020204" pitchFamily="34" charset="0"/>
                <a:cs typeface="Arial" panose="020B0604020202020204" pitchFamily="34" charset="0"/>
              </a:rPr>
              <a:t>Çalışanlara yönelik Bireysel İnternet Şube, Mobil Şube ve Çağrı Merkezi (IVR) hizmetlerimizin yanı sıra, işveren ve temsilcilerine özel tasarlanan Kurumsal İnternet Şubesi.</a:t>
            </a:r>
          </a:p>
          <a:p>
            <a:pPr marL="285750" indent="-285750" algn="just">
              <a:buFont typeface="Wingdings" panose="05000000000000000000" pitchFamily="2" charset="2"/>
              <a:buChar char="q"/>
            </a:pPr>
            <a:endParaRPr lang="tr-TR" sz="16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smtClean="0">
                <a:solidFill>
                  <a:schemeClr val="bg1"/>
                </a:solidFill>
                <a:latin typeface="Arial" panose="020B0604020202020204" pitchFamily="34" charset="0"/>
                <a:cs typeface="Arial" panose="020B0604020202020204" pitchFamily="34" charset="0"/>
              </a:rPr>
              <a:t>Faize </a:t>
            </a:r>
            <a:r>
              <a:rPr lang="tr-TR" sz="1600" dirty="0">
                <a:solidFill>
                  <a:schemeClr val="bg1"/>
                </a:solidFill>
                <a:latin typeface="Arial" panose="020B0604020202020204" pitchFamily="34" charset="0"/>
                <a:cs typeface="Arial" panose="020B0604020202020204" pitchFamily="34" charset="0"/>
              </a:rPr>
              <a:t>duyarlı katılımcıların </a:t>
            </a:r>
            <a:r>
              <a:rPr lang="tr-TR" sz="1600" dirty="0" smtClean="0">
                <a:solidFill>
                  <a:schemeClr val="bg1"/>
                </a:solidFill>
                <a:latin typeface="Arial" panose="020B0604020202020204" pitchFamily="34" charset="0"/>
                <a:cs typeface="Arial" panose="020B0604020202020204" pitchFamily="34" charset="0"/>
              </a:rPr>
              <a:t>yatırım </a:t>
            </a:r>
            <a:r>
              <a:rPr lang="tr-TR" sz="1600" dirty="0">
                <a:solidFill>
                  <a:schemeClr val="bg1"/>
                </a:solidFill>
                <a:latin typeface="Arial" panose="020B0604020202020204" pitchFamily="34" charset="0"/>
                <a:cs typeface="Arial" panose="020B0604020202020204" pitchFamily="34" charset="0"/>
              </a:rPr>
              <a:t>tercihlerini karşılamak üzere alternatif fon </a:t>
            </a:r>
            <a:r>
              <a:rPr lang="tr-TR" sz="1600" dirty="0" smtClean="0">
                <a:solidFill>
                  <a:schemeClr val="bg1"/>
                </a:solidFill>
                <a:latin typeface="Arial" panose="020B0604020202020204" pitchFamily="34" charset="0"/>
                <a:cs typeface="Arial" panose="020B0604020202020204" pitchFamily="34" charset="0"/>
              </a:rPr>
              <a:t>seçenekleri</a:t>
            </a:r>
            <a:r>
              <a:rPr lang="tr-TR" sz="1600" dirty="0">
                <a:solidFill>
                  <a:schemeClr val="bg1"/>
                </a:solidFill>
                <a:latin typeface="Arial" panose="020B0604020202020204" pitchFamily="34" charset="0"/>
                <a:cs typeface="Arial" panose="020B0604020202020204" pitchFamily="34" charset="0"/>
              </a:rPr>
              <a:t>.</a:t>
            </a:r>
          </a:p>
          <a:p>
            <a:pPr algn="just"/>
            <a:endParaRPr lang="tr-T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54267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686689" y="604165"/>
            <a:ext cx="5770619" cy="523220"/>
          </a:xfrm>
          <a:prstGeom prst="rect">
            <a:avLst/>
          </a:prstGeom>
        </p:spPr>
        <p:txBody>
          <a:bodyPr wrap="none">
            <a:spAutoFit/>
          </a:bodyPr>
          <a:lstStyle/>
          <a:p>
            <a:pPr algn="ctr"/>
            <a:r>
              <a:rPr lang="tr-TR" sz="2800" b="1" dirty="0">
                <a:solidFill>
                  <a:prstClr val="black"/>
                </a:solidFill>
                <a:latin typeface="Arial" panose="020B0604020202020204" pitchFamily="34" charset="0"/>
                <a:cs typeface="Arial" panose="020B0604020202020204" pitchFamily="34" charset="0"/>
              </a:rPr>
              <a:t>OTOMATİK KATILIM SÜREÇLERİ</a:t>
            </a:r>
          </a:p>
        </p:txBody>
      </p:sp>
      <p:sp>
        <p:nvSpPr>
          <p:cNvPr id="9" name="Yuvarlatılmış Dikdörtgen 8"/>
          <p:cNvSpPr/>
          <p:nvPr/>
        </p:nvSpPr>
        <p:spPr>
          <a:xfrm>
            <a:off x="255091" y="1678675"/>
            <a:ext cx="2513727" cy="49249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 name="Yuvarlatılmış Dikdörtgen 9"/>
          <p:cNvSpPr/>
          <p:nvPr/>
        </p:nvSpPr>
        <p:spPr>
          <a:xfrm>
            <a:off x="3142718" y="1678676"/>
            <a:ext cx="2735568" cy="414248"/>
          </a:xfrm>
          <a:prstGeom prst="roundRect">
            <a:avLst/>
          </a:prstGeom>
          <a:solidFill>
            <a:srgbClr val="7030A0"/>
          </a:solidFill>
          <a:ln w="571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1" name="Yuvarlatılmış Dikdörtgen 10"/>
          <p:cNvSpPr/>
          <p:nvPr/>
        </p:nvSpPr>
        <p:spPr>
          <a:xfrm>
            <a:off x="6329866" y="1678675"/>
            <a:ext cx="2606792" cy="396763"/>
          </a:xfrm>
          <a:prstGeom prst="roundRect">
            <a:avLst/>
          </a:prstGeom>
          <a:solidFill>
            <a:srgbClr val="E61E24"/>
          </a:solidFill>
          <a:ln w="57150">
            <a:solidFill>
              <a:srgbClr val="E61E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2" name="Metin kutusu 11"/>
          <p:cNvSpPr txBox="1"/>
          <p:nvPr/>
        </p:nvSpPr>
        <p:spPr>
          <a:xfrm>
            <a:off x="652378" y="1760889"/>
            <a:ext cx="1542745" cy="369332"/>
          </a:xfrm>
          <a:prstGeom prst="rect">
            <a:avLst/>
          </a:prstGeom>
          <a:noFill/>
        </p:spPr>
        <p:txBody>
          <a:bodyPr wrap="square" rtlCol="0">
            <a:spAutoFit/>
          </a:bodyPr>
          <a:lstStyle/>
          <a:p>
            <a:pPr algn="ctr"/>
            <a:r>
              <a:rPr lang="tr-TR" b="1" dirty="0" smtClean="0">
                <a:solidFill>
                  <a:prstClr val="white"/>
                </a:solidFill>
                <a:latin typeface="Arial" panose="020B0604020202020204" pitchFamily="34" charset="0"/>
                <a:cs typeface="Arial" panose="020B0604020202020204" pitchFamily="34" charset="0"/>
              </a:rPr>
              <a:t>İŞVEREN </a:t>
            </a:r>
            <a:endParaRPr lang="tr-TR" b="1" dirty="0">
              <a:solidFill>
                <a:prstClr val="white"/>
              </a:solidFill>
              <a:latin typeface="Arial" panose="020B0604020202020204" pitchFamily="34" charset="0"/>
              <a:cs typeface="Arial" panose="020B0604020202020204" pitchFamily="34" charset="0"/>
            </a:endParaRPr>
          </a:p>
        </p:txBody>
      </p:sp>
      <p:sp>
        <p:nvSpPr>
          <p:cNvPr id="13" name="Metin kutusu 12"/>
          <p:cNvSpPr txBox="1"/>
          <p:nvPr/>
        </p:nvSpPr>
        <p:spPr>
          <a:xfrm>
            <a:off x="3720047" y="1738628"/>
            <a:ext cx="1542745" cy="369332"/>
          </a:xfrm>
          <a:prstGeom prst="rect">
            <a:avLst/>
          </a:prstGeom>
          <a:noFill/>
        </p:spPr>
        <p:txBody>
          <a:bodyPr wrap="square" rtlCol="0">
            <a:spAutoFit/>
          </a:bodyPr>
          <a:lstStyle/>
          <a:p>
            <a:pPr algn="ctr"/>
            <a:r>
              <a:rPr lang="tr-TR" b="1" dirty="0" smtClean="0">
                <a:solidFill>
                  <a:prstClr val="white"/>
                </a:solidFill>
                <a:latin typeface="Arial" panose="020B0604020202020204" pitchFamily="34" charset="0"/>
                <a:cs typeface="Arial" panose="020B0604020202020204" pitchFamily="34" charset="0"/>
              </a:rPr>
              <a:t>ÇALIŞAN</a:t>
            </a:r>
            <a:endParaRPr lang="tr-TR" b="1" dirty="0">
              <a:solidFill>
                <a:prstClr val="white"/>
              </a:solidFill>
              <a:latin typeface="Arial" panose="020B0604020202020204" pitchFamily="34" charset="0"/>
              <a:cs typeface="Arial" panose="020B0604020202020204" pitchFamily="34" charset="0"/>
            </a:endParaRPr>
          </a:p>
        </p:txBody>
      </p:sp>
      <p:sp>
        <p:nvSpPr>
          <p:cNvPr id="14" name="Metin kutusu 13"/>
          <p:cNvSpPr txBox="1"/>
          <p:nvPr/>
        </p:nvSpPr>
        <p:spPr>
          <a:xfrm>
            <a:off x="6199044" y="1696295"/>
            <a:ext cx="2953123" cy="369332"/>
          </a:xfrm>
          <a:prstGeom prst="rect">
            <a:avLst/>
          </a:prstGeom>
          <a:noFill/>
        </p:spPr>
        <p:txBody>
          <a:bodyPr wrap="square" rtlCol="0">
            <a:spAutoFit/>
          </a:bodyPr>
          <a:lstStyle/>
          <a:p>
            <a:pPr algn="ctr"/>
            <a:r>
              <a:rPr lang="tr-TR" b="1" dirty="0" smtClean="0">
                <a:solidFill>
                  <a:prstClr val="white"/>
                </a:solidFill>
                <a:latin typeface="Arial" panose="020B0604020202020204" pitchFamily="34" charset="0"/>
                <a:cs typeface="Arial" panose="020B0604020202020204" pitchFamily="34" charset="0"/>
              </a:rPr>
              <a:t>EMEKLİLİK ŞİRKETİ</a:t>
            </a:r>
            <a:endParaRPr lang="tr-TR" b="1" dirty="0">
              <a:solidFill>
                <a:prstClr val="white"/>
              </a:solidFill>
              <a:latin typeface="Arial" panose="020B0604020202020204" pitchFamily="34" charset="0"/>
              <a:cs typeface="Arial" panose="020B0604020202020204" pitchFamily="34" charset="0"/>
            </a:endParaRPr>
          </a:p>
        </p:txBody>
      </p:sp>
      <p:sp>
        <p:nvSpPr>
          <p:cNvPr id="15" name="Yuvarlatılmış Dikdörtgen 14"/>
          <p:cNvSpPr/>
          <p:nvPr/>
        </p:nvSpPr>
        <p:spPr>
          <a:xfrm>
            <a:off x="258912" y="2264862"/>
            <a:ext cx="2706382" cy="1572484"/>
          </a:xfrm>
          <a:prstGeom prst="roundRect">
            <a:avLst/>
          </a:prstGeom>
          <a:solidFill>
            <a:schemeClr val="accent1">
              <a:lumMod val="75000"/>
            </a:schemeClr>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6" name="Yuvarlatılmış Dikdörtgen 15"/>
          <p:cNvSpPr/>
          <p:nvPr/>
        </p:nvSpPr>
        <p:spPr>
          <a:xfrm>
            <a:off x="3142752" y="2291959"/>
            <a:ext cx="2723659" cy="2149545"/>
          </a:xfrm>
          <a:prstGeom prst="roundRect">
            <a:avLst/>
          </a:prstGeom>
          <a:solidFill>
            <a:srgbClr val="7030A0"/>
          </a:solidFill>
          <a:ln w="571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7" name="Yuvarlatılmış Dikdörtgen 16"/>
          <p:cNvSpPr/>
          <p:nvPr/>
        </p:nvSpPr>
        <p:spPr>
          <a:xfrm>
            <a:off x="6226341" y="2188071"/>
            <a:ext cx="2708584" cy="2202387"/>
          </a:xfrm>
          <a:prstGeom prst="roundRect">
            <a:avLst/>
          </a:prstGeom>
          <a:solidFill>
            <a:srgbClr val="E61E24"/>
          </a:solidFill>
          <a:ln w="57150">
            <a:solidFill>
              <a:srgbClr val="E61E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8" name="Dikdörtgen 17"/>
          <p:cNvSpPr/>
          <p:nvPr/>
        </p:nvSpPr>
        <p:spPr>
          <a:xfrm>
            <a:off x="3210168" y="2398834"/>
            <a:ext cx="2723659" cy="2123658"/>
          </a:xfrm>
          <a:prstGeom prst="rect">
            <a:avLst/>
          </a:prstGeom>
        </p:spPr>
        <p:txBody>
          <a:bodyPr wrap="square">
            <a:spAutoFit/>
          </a:bodyPr>
          <a:lstStyle/>
          <a:p>
            <a:pPr marL="342900" indent="-342900">
              <a:buFont typeface="Wingdings" panose="05000000000000000000" pitchFamily="2" charset="2"/>
              <a:buChar char="ü"/>
            </a:pPr>
            <a:r>
              <a:rPr lang="tr-TR" sz="1200" b="1" dirty="0">
                <a:solidFill>
                  <a:prstClr val="white"/>
                </a:solidFill>
                <a:latin typeface="Arial" panose="020B0604020202020204" pitchFamily="34" charset="0"/>
                <a:cs typeface="Arial" panose="020B0604020202020204" pitchFamily="34" charset="0"/>
              </a:rPr>
              <a:t>Fon dağılımı değişikliği</a:t>
            </a:r>
            <a:r>
              <a:rPr lang="tr-TR" sz="1200" b="1" dirty="0" smtClean="0">
                <a:solidFill>
                  <a:prstClr val="white"/>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tr-TR" sz="1200" b="1" dirty="0">
              <a:solidFill>
                <a:prstClr val="whit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1200" b="1" dirty="0" smtClean="0">
                <a:solidFill>
                  <a:prstClr val="white"/>
                </a:solidFill>
                <a:latin typeface="Arial" panose="020B0604020202020204" pitchFamily="34" charset="0"/>
                <a:cs typeface="Arial" panose="020B0604020202020204" pitchFamily="34" charset="0"/>
              </a:rPr>
              <a:t>Katkı </a:t>
            </a:r>
            <a:r>
              <a:rPr lang="tr-TR" sz="1200" b="1">
                <a:solidFill>
                  <a:prstClr val="white"/>
                </a:solidFill>
                <a:latin typeface="Arial" panose="020B0604020202020204" pitchFamily="34" charset="0"/>
                <a:cs typeface="Arial" panose="020B0604020202020204" pitchFamily="34" charset="0"/>
              </a:rPr>
              <a:t>payı </a:t>
            </a:r>
            <a:r>
              <a:rPr lang="tr-TR" sz="1200" b="1" smtClean="0">
                <a:solidFill>
                  <a:prstClr val="white"/>
                </a:solidFill>
                <a:latin typeface="Arial" panose="020B0604020202020204" pitchFamily="34" charset="0"/>
                <a:cs typeface="Arial" panose="020B0604020202020204" pitchFamily="34" charset="0"/>
              </a:rPr>
              <a:t>artış/azalış </a:t>
            </a:r>
            <a:r>
              <a:rPr lang="tr-TR" sz="1200" b="1" dirty="0" smtClean="0">
                <a:solidFill>
                  <a:prstClr val="white"/>
                </a:solidFill>
                <a:latin typeface="Arial" panose="020B0604020202020204" pitchFamily="34" charset="0"/>
                <a:cs typeface="Arial" panose="020B0604020202020204" pitchFamily="34" charset="0"/>
              </a:rPr>
              <a:t>talebinin emeklilik şirketine iletilmesi,</a:t>
            </a:r>
          </a:p>
          <a:p>
            <a:pPr marL="342900" indent="-342900">
              <a:buFont typeface="Wingdings" panose="05000000000000000000" pitchFamily="2" charset="2"/>
              <a:buChar char="ü"/>
            </a:pPr>
            <a:endParaRPr lang="tr-TR" sz="1200" b="1" dirty="0">
              <a:solidFill>
                <a:prstClr val="whit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1200" b="1" dirty="0" smtClean="0">
                <a:solidFill>
                  <a:prstClr val="white"/>
                </a:solidFill>
                <a:latin typeface="Arial" panose="020B0604020202020204" pitchFamily="34" charset="0"/>
                <a:cs typeface="Arial" panose="020B0604020202020204" pitchFamily="34" charset="0"/>
              </a:rPr>
              <a:t>Cayma, Ayrılma talebi</a:t>
            </a:r>
            <a:endParaRPr lang="tr-TR" sz="1200" b="1" dirty="0">
              <a:solidFill>
                <a:prstClr val="whit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tr-TR" sz="1200" b="1" dirty="0">
              <a:solidFill>
                <a:prstClr val="whit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1200" b="1" dirty="0">
                <a:solidFill>
                  <a:prstClr val="white"/>
                </a:solidFill>
                <a:latin typeface="Arial" panose="020B0604020202020204" pitchFamily="34" charset="0"/>
                <a:cs typeface="Arial" panose="020B0604020202020204" pitchFamily="34" charset="0"/>
              </a:rPr>
              <a:t>Ara verme </a:t>
            </a:r>
            <a:r>
              <a:rPr lang="tr-TR" sz="1200" b="1" dirty="0" smtClean="0">
                <a:solidFill>
                  <a:prstClr val="white"/>
                </a:solidFill>
                <a:latin typeface="Arial" panose="020B0604020202020204" pitchFamily="34" charset="0"/>
                <a:cs typeface="Arial" panose="020B0604020202020204" pitchFamily="34" charset="0"/>
              </a:rPr>
              <a:t>talebi,</a:t>
            </a:r>
          </a:p>
          <a:p>
            <a:pPr marL="342900" indent="-342900">
              <a:buFont typeface="Wingdings" panose="05000000000000000000" pitchFamily="2" charset="2"/>
              <a:buChar char="ü"/>
            </a:pPr>
            <a:endParaRPr lang="tr-TR" sz="1200" b="1" dirty="0">
              <a:solidFill>
                <a:prstClr val="white"/>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1200" b="1" dirty="0" smtClean="0">
                <a:solidFill>
                  <a:prstClr val="white"/>
                </a:solidFill>
                <a:latin typeface="Arial" panose="020B0604020202020204" pitchFamily="34" charset="0"/>
                <a:cs typeface="Arial" panose="020B0604020202020204" pitchFamily="34" charset="0"/>
              </a:rPr>
              <a:t>İşyeri değişikliği.</a:t>
            </a:r>
            <a:endParaRPr lang="tr-TR" sz="1200" b="1" dirty="0">
              <a:solidFill>
                <a:prstClr val="white"/>
              </a:solidFill>
              <a:latin typeface="Arial" panose="020B0604020202020204" pitchFamily="34" charset="0"/>
              <a:cs typeface="Arial" panose="020B0604020202020204" pitchFamily="34" charset="0"/>
            </a:endParaRPr>
          </a:p>
        </p:txBody>
      </p:sp>
      <p:sp>
        <p:nvSpPr>
          <p:cNvPr id="19" name="Dikdörtgen 18"/>
          <p:cNvSpPr/>
          <p:nvPr/>
        </p:nvSpPr>
        <p:spPr>
          <a:xfrm>
            <a:off x="6274203" y="2243738"/>
            <a:ext cx="2645948" cy="2123658"/>
          </a:xfrm>
          <a:prstGeom prst="rect">
            <a:avLst/>
          </a:prstGeom>
        </p:spPr>
        <p:txBody>
          <a:bodyPr wrap="square">
            <a:spAutoFit/>
          </a:bodyPr>
          <a:lstStyle/>
          <a:p>
            <a:pPr marL="285750" indent="-285750" defTabSz="457200" fontAlgn="base">
              <a:spcBef>
                <a:spcPct val="0"/>
              </a:spcBef>
              <a:spcAft>
                <a:spcPct val="0"/>
              </a:spcAft>
              <a:buFont typeface="Wingdings" panose="05000000000000000000" pitchFamily="2" charset="2"/>
              <a:buChar char="ü"/>
            </a:pPr>
            <a:r>
              <a:rPr lang="tr-TR" sz="1200" b="1" dirty="0">
                <a:solidFill>
                  <a:prstClr val="white">
                    <a:lumMod val="95000"/>
                  </a:prstClr>
                </a:solidFill>
                <a:latin typeface="Arial" panose="020B0604020202020204" pitchFamily="34" charset="0"/>
                <a:cs typeface="Arial" panose="020B0604020202020204" pitchFamily="34" charset="0"/>
              </a:rPr>
              <a:t>Sözleşme </a:t>
            </a:r>
            <a:r>
              <a:rPr lang="tr-TR" sz="1200" b="1" dirty="0" smtClean="0">
                <a:solidFill>
                  <a:prstClr val="white">
                    <a:lumMod val="95000"/>
                  </a:prstClr>
                </a:solidFill>
                <a:latin typeface="Arial" panose="020B0604020202020204" pitchFamily="34" charset="0"/>
                <a:cs typeface="Arial" panose="020B0604020202020204" pitchFamily="34" charset="0"/>
              </a:rPr>
              <a:t> ve sertifikaların gönderimi,</a:t>
            </a:r>
            <a:endParaRPr lang="tr-TR" sz="1200" b="1" dirty="0">
              <a:solidFill>
                <a:prstClr val="white">
                  <a:lumMod val="95000"/>
                </a:prstClr>
              </a:solidFill>
              <a:latin typeface="Arial" panose="020B0604020202020204" pitchFamily="34" charset="0"/>
              <a:cs typeface="Arial" panose="020B0604020202020204" pitchFamily="34" charset="0"/>
            </a:endParaRPr>
          </a:p>
          <a:p>
            <a:pPr marL="285750" indent="-285750" algn="just" defTabSz="457200" fontAlgn="base">
              <a:lnSpc>
                <a:spcPct val="150000"/>
              </a:lnSpc>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Satış sonrası destek,</a:t>
            </a:r>
            <a:endParaRPr lang="tr-TR" sz="1200" b="1" dirty="0">
              <a:solidFill>
                <a:prstClr val="white">
                  <a:lumMod val="95000"/>
                </a:prstClr>
              </a:solidFill>
              <a:latin typeface="Arial" panose="020B0604020202020204" pitchFamily="34" charset="0"/>
              <a:cs typeface="Arial" panose="020B0604020202020204" pitchFamily="34" charset="0"/>
            </a:endParaRPr>
          </a:p>
          <a:p>
            <a:pPr marL="285750" indent="-285750" defTabSz="457200" fontAlgn="base">
              <a:lnSpc>
                <a:spcPct val="150000"/>
              </a:lnSpc>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İşveren temsilcisi bilgilendirmeleri,</a:t>
            </a:r>
          </a:p>
          <a:p>
            <a:pPr marL="285750" indent="-285750" algn="just" defTabSz="457200" fontAlgn="base">
              <a:lnSpc>
                <a:spcPct val="150000"/>
              </a:lnSpc>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Çalışan bilgilendirmeleri,</a:t>
            </a:r>
          </a:p>
          <a:p>
            <a:pPr marL="285750" indent="-285750" algn="just" defTabSz="457200" fontAlgn="base">
              <a:lnSpc>
                <a:spcPct val="150000"/>
              </a:lnSpc>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Çalışanlara ait ek fayda hizmetlerinin sunulması.</a:t>
            </a:r>
            <a:endParaRPr lang="tr-TR" sz="1200" b="1" dirty="0">
              <a:solidFill>
                <a:prstClr val="white">
                  <a:lumMod val="95000"/>
                </a:prstClr>
              </a:solidFill>
              <a:latin typeface="Arial" panose="020B0604020202020204" pitchFamily="34" charset="0"/>
              <a:cs typeface="Arial" panose="020B0604020202020204" pitchFamily="34" charset="0"/>
            </a:endParaRPr>
          </a:p>
        </p:txBody>
      </p:sp>
      <p:sp>
        <p:nvSpPr>
          <p:cNvPr id="20" name="Dikdörtgen 19"/>
          <p:cNvSpPr/>
          <p:nvPr/>
        </p:nvSpPr>
        <p:spPr>
          <a:xfrm>
            <a:off x="193160" y="2586435"/>
            <a:ext cx="2772134" cy="1000274"/>
          </a:xfrm>
          <a:prstGeom prst="rect">
            <a:avLst/>
          </a:prstGeom>
        </p:spPr>
        <p:txBody>
          <a:bodyPr wrap="square">
            <a:spAutoFit/>
          </a:bodyPr>
          <a:lstStyle/>
          <a:p>
            <a:pPr marL="285750" indent="-285750">
              <a:buFont typeface="Wingdings" panose="05000000000000000000" pitchFamily="2" charset="2"/>
              <a:buChar char="ü"/>
            </a:pPr>
            <a:r>
              <a:rPr lang="tr-TR" sz="1200" b="1" dirty="0">
                <a:solidFill>
                  <a:prstClr val="white"/>
                </a:solidFill>
                <a:latin typeface="Arial" panose="020B0604020202020204" pitchFamily="34" charset="0"/>
                <a:cs typeface="Arial" panose="020B0604020202020204" pitchFamily="34" charset="0"/>
              </a:rPr>
              <a:t>Çalışan </a:t>
            </a:r>
            <a:r>
              <a:rPr lang="tr-TR" sz="1200" b="1" dirty="0" smtClean="0">
                <a:solidFill>
                  <a:prstClr val="white"/>
                </a:solidFill>
                <a:latin typeface="Arial" panose="020B0604020202020204" pitchFamily="34" charset="0"/>
                <a:cs typeface="Arial" panose="020B0604020202020204" pitchFamily="34" charset="0"/>
              </a:rPr>
              <a:t>bilgilerinin iletilmesi,</a:t>
            </a:r>
          </a:p>
          <a:p>
            <a:endParaRPr lang="tr-TR" sz="1200" b="1" dirty="0">
              <a:solidFill>
                <a:prstClr val="whit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b="1" dirty="0">
                <a:solidFill>
                  <a:prstClr val="white"/>
                </a:solidFill>
                <a:latin typeface="Arial" panose="020B0604020202020204" pitchFamily="34" charset="0"/>
                <a:cs typeface="Arial" panose="020B0604020202020204" pitchFamily="34" charset="0"/>
              </a:rPr>
              <a:t>Katkı </a:t>
            </a:r>
            <a:r>
              <a:rPr lang="tr-TR" sz="1200" b="1" dirty="0" smtClean="0">
                <a:solidFill>
                  <a:prstClr val="white"/>
                </a:solidFill>
                <a:latin typeface="Arial" panose="020B0604020202020204" pitchFamily="34" charset="0"/>
                <a:cs typeface="Arial" panose="020B0604020202020204" pitchFamily="34" charset="0"/>
              </a:rPr>
              <a:t>payının </a:t>
            </a:r>
            <a:r>
              <a:rPr lang="tr-TR" sz="1200" b="1" dirty="0">
                <a:solidFill>
                  <a:prstClr val="white"/>
                </a:solidFill>
                <a:latin typeface="Arial" panose="020B0604020202020204" pitchFamily="34" charset="0"/>
                <a:cs typeface="Arial" panose="020B0604020202020204" pitchFamily="34" charset="0"/>
              </a:rPr>
              <a:t>Şirket hesaplarına </a:t>
            </a:r>
            <a:r>
              <a:rPr lang="tr-TR" sz="1200" b="1" dirty="0" smtClean="0">
                <a:solidFill>
                  <a:prstClr val="white"/>
                </a:solidFill>
                <a:latin typeface="Arial" panose="020B0604020202020204" pitchFamily="34" charset="0"/>
                <a:cs typeface="Arial" panose="020B0604020202020204" pitchFamily="34" charset="0"/>
              </a:rPr>
              <a:t>iletilmesi.</a:t>
            </a:r>
          </a:p>
          <a:p>
            <a:endParaRPr lang="tr-TR" sz="1100" b="1" dirty="0">
              <a:solidFill>
                <a:prstClr val="white"/>
              </a:solidFill>
              <a:latin typeface="Arial" panose="020B0604020202020204" pitchFamily="34" charset="0"/>
              <a:cs typeface="Arial" panose="020B0604020202020204" pitchFamily="34" charset="0"/>
            </a:endParaRPr>
          </a:p>
        </p:txBody>
      </p:sp>
      <p:sp>
        <p:nvSpPr>
          <p:cNvPr id="21" name="Yuvarlatılmış Dikdörtgen 20"/>
          <p:cNvSpPr/>
          <p:nvPr/>
        </p:nvSpPr>
        <p:spPr>
          <a:xfrm>
            <a:off x="6251674" y="4552697"/>
            <a:ext cx="2763176" cy="2162006"/>
          </a:xfrm>
          <a:prstGeom prst="roundRect">
            <a:avLst/>
          </a:prstGeom>
          <a:solidFill>
            <a:srgbClr val="E61E24"/>
          </a:solidFill>
          <a:ln w="57150">
            <a:solidFill>
              <a:srgbClr val="E61E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2" name="Dikdörtgen 21"/>
          <p:cNvSpPr/>
          <p:nvPr/>
        </p:nvSpPr>
        <p:spPr>
          <a:xfrm>
            <a:off x="6315794" y="4552697"/>
            <a:ext cx="2619131" cy="2185214"/>
          </a:xfrm>
          <a:prstGeom prst="rect">
            <a:avLst/>
          </a:prstGeom>
        </p:spPr>
        <p:txBody>
          <a:bodyPr wrap="square">
            <a:spAutoFit/>
          </a:bodyPr>
          <a:lstStyle/>
          <a:p>
            <a:pPr marL="285750" indent="-285750" defTabSz="457200" fontAlgn="base">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Fon dağılımı değişikliği talebinin gerçekleştirilmesi,</a:t>
            </a:r>
          </a:p>
          <a:p>
            <a:pPr defTabSz="457200" fontAlgn="base">
              <a:spcBef>
                <a:spcPct val="0"/>
              </a:spcBef>
              <a:spcAft>
                <a:spcPct val="0"/>
              </a:spcAft>
            </a:pPr>
            <a:endParaRPr lang="tr-TR" sz="500" b="1" dirty="0">
              <a:solidFill>
                <a:prstClr val="white">
                  <a:lumMod val="95000"/>
                </a:prstClr>
              </a:solidFill>
              <a:latin typeface="Arial" panose="020B0604020202020204" pitchFamily="34" charset="0"/>
              <a:cs typeface="Arial" panose="020B0604020202020204" pitchFamily="34" charset="0"/>
            </a:endParaRPr>
          </a:p>
          <a:p>
            <a:pPr marL="285750" indent="-285750" algn="just" defTabSz="457200" fontAlgn="base">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Sistemden ayrılma ve cayma işlemi ile  çalışana ödeme yapılması ve işverene bildirimi.</a:t>
            </a:r>
          </a:p>
          <a:p>
            <a:pPr marL="285750" indent="-285750" algn="just" defTabSz="457200" fontAlgn="base">
              <a:spcBef>
                <a:spcPct val="0"/>
              </a:spcBef>
              <a:spcAft>
                <a:spcPct val="0"/>
              </a:spcAft>
              <a:buFont typeface="Wingdings" panose="05000000000000000000" pitchFamily="2" charset="2"/>
              <a:buChar char="ü"/>
            </a:pPr>
            <a:endParaRPr lang="tr-TR" sz="500" b="1" dirty="0">
              <a:solidFill>
                <a:prstClr val="white">
                  <a:lumMod val="95000"/>
                </a:prstClr>
              </a:solidFill>
              <a:latin typeface="Arial" panose="020B0604020202020204" pitchFamily="34" charset="0"/>
              <a:cs typeface="Arial" panose="020B0604020202020204" pitchFamily="34" charset="0"/>
            </a:endParaRPr>
          </a:p>
          <a:p>
            <a:pPr marL="285750" indent="-285750" algn="just" defTabSz="457200" fontAlgn="base">
              <a:spcBef>
                <a:spcPct val="0"/>
              </a:spcBef>
              <a:spcAft>
                <a:spcPct val="0"/>
              </a:spcAft>
              <a:buFont typeface="Wingdings" panose="05000000000000000000" pitchFamily="2" charset="2"/>
              <a:buChar char="ü"/>
            </a:pPr>
            <a:r>
              <a:rPr lang="tr-TR" sz="1200" b="1" dirty="0">
                <a:solidFill>
                  <a:prstClr val="white">
                    <a:lumMod val="95000"/>
                  </a:prstClr>
                </a:solidFill>
                <a:latin typeface="Arial" panose="020B0604020202020204" pitchFamily="34" charset="0"/>
                <a:cs typeface="Arial" panose="020B0604020202020204" pitchFamily="34" charset="0"/>
              </a:rPr>
              <a:t>Ara verme </a:t>
            </a:r>
            <a:r>
              <a:rPr lang="tr-TR" sz="1200" b="1" dirty="0" smtClean="0">
                <a:solidFill>
                  <a:prstClr val="white">
                    <a:lumMod val="95000"/>
                  </a:prstClr>
                </a:solidFill>
                <a:latin typeface="Arial" panose="020B0604020202020204" pitchFamily="34" charset="0"/>
                <a:cs typeface="Arial" panose="020B0604020202020204" pitchFamily="34" charset="0"/>
              </a:rPr>
              <a:t> işlemi yapılması ve işverene bildirimi,</a:t>
            </a:r>
          </a:p>
          <a:p>
            <a:pPr marL="285750" indent="-285750" algn="just" defTabSz="457200" fontAlgn="base">
              <a:spcBef>
                <a:spcPct val="0"/>
              </a:spcBef>
              <a:spcAft>
                <a:spcPct val="0"/>
              </a:spcAft>
              <a:buFont typeface="Wingdings" panose="05000000000000000000" pitchFamily="2" charset="2"/>
              <a:buChar char="ü"/>
            </a:pPr>
            <a:endParaRPr lang="tr-TR" sz="600" b="1" dirty="0">
              <a:solidFill>
                <a:prstClr val="white">
                  <a:lumMod val="95000"/>
                </a:prstClr>
              </a:solidFill>
              <a:latin typeface="Arial" panose="020B0604020202020204" pitchFamily="34" charset="0"/>
              <a:cs typeface="Arial" panose="020B0604020202020204" pitchFamily="34" charset="0"/>
            </a:endParaRPr>
          </a:p>
          <a:p>
            <a:pPr marL="285750" indent="-285750" algn="just" defTabSz="457200" fontAlgn="base">
              <a:spcBef>
                <a:spcPct val="0"/>
              </a:spcBef>
              <a:spcAft>
                <a:spcPct val="0"/>
              </a:spcAft>
              <a:buFont typeface="Wingdings" panose="05000000000000000000" pitchFamily="2" charset="2"/>
              <a:buChar char="ü"/>
            </a:pPr>
            <a:r>
              <a:rPr lang="tr-TR" sz="1200" b="1" dirty="0" smtClean="0">
                <a:solidFill>
                  <a:prstClr val="white">
                    <a:lumMod val="95000"/>
                  </a:prstClr>
                </a:solidFill>
                <a:latin typeface="Arial" panose="020B0604020202020204" pitchFamily="34" charset="0"/>
                <a:cs typeface="Arial" panose="020B0604020202020204" pitchFamily="34" charset="0"/>
              </a:rPr>
              <a:t>İşyeri değişikliği işlemlerinin yapılması.</a:t>
            </a:r>
            <a:endParaRPr lang="tr-TR" sz="1200" b="1" dirty="0">
              <a:solidFill>
                <a:prstClr val="black"/>
              </a:solidFill>
            </a:endParaRPr>
          </a:p>
        </p:txBody>
      </p:sp>
    </p:spTree>
    <p:extLst>
      <p:ext uri="{BB962C8B-B14F-4D97-AF65-F5344CB8AC3E}">
        <p14:creationId xmlns:p14="http://schemas.microsoft.com/office/powerpoint/2010/main" val="36094268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771525" y="260351"/>
            <a:ext cx="7886700" cy="1325563"/>
          </a:xfrm>
        </p:spPr>
        <p:txBody>
          <a:bodyPr>
            <a:normAutofit/>
          </a:bodyPr>
          <a:lstStyle/>
          <a:p>
            <a:pPr algn="ctr"/>
            <a:r>
              <a:rPr lang="tr-TR" sz="2800" b="1" dirty="0">
                <a:solidFill>
                  <a:prstClr val="black"/>
                </a:solidFill>
                <a:ea typeface="+mn-ea"/>
              </a:rPr>
              <a:t>SÜREÇLERİMİZ</a:t>
            </a:r>
            <a:br>
              <a:rPr lang="tr-TR" sz="2800" b="1" dirty="0">
                <a:solidFill>
                  <a:prstClr val="black"/>
                </a:solidFill>
                <a:ea typeface="+mn-ea"/>
              </a:rPr>
            </a:br>
            <a:r>
              <a:rPr lang="tr-TR" sz="2800" b="1" dirty="0">
                <a:solidFill>
                  <a:prstClr val="black"/>
                </a:solidFill>
                <a:ea typeface="+mn-ea"/>
              </a:rPr>
              <a:t>(Sözleşme ve </a:t>
            </a:r>
            <a:r>
              <a:rPr lang="tr-TR" sz="2800" b="1" dirty="0" smtClean="0">
                <a:solidFill>
                  <a:prstClr val="black"/>
                </a:solidFill>
                <a:ea typeface="+mn-ea"/>
              </a:rPr>
              <a:t>sertifika süreci</a:t>
            </a:r>
            <a:r>
              <a:rPr lang="tr-TR" sz="2800" b="1" dirty="0">
                <a:solidFill>
                  <a:prstClr val="black"/>
                </a:solidFill>
                <a:ea typeface="+mn-ea"/>
              </a:rPr>
              <a:t>)</a:t>
            </a:r>
          </a:p>
        </p:txBody>
      </p:sp>
      <p:sp>
        <p:nvSpPr>
          <p:cNvPr id="5" name="Yuvarlatılmış Dikdörtgen 4"/>
          <p:cNvSpPr/>
          <p:nvPr/>
        </p:nvSpPr>
        <p:spPr>
          <a:xfrm>
            <a:off x="1168573" y="1596449"/>
            <a:ext cx="2513727" cy="64982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rPr>
              <a:t>İŞVEREN</a:t>
            </a:r>
            <a:endParaRPr lang="tr-TR" b="1" dirty="0">
              <a:solidFill>
                <a:prstClr val="white"/>
              </a:solidFill>
            </a:endParaRPr>
          </a:p>
        </p:txBody>
      </p:sp>
      <p:sp>
        <p:nvSpPr>
          <p:cNvPr id="6" name="Yuvarlatılmış Dikdörtgen 5"/>
          <p:cNvSpPr/>
          <p:nvPr/>
        </p:nvSpPr>
        <p:spPr>
          <a:xfrm>
            <a:off x="1156230" y="3179311"/>
            <a:ext cx="2513727" cy="64982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prstClr val="white"/>
                </a:solidFill>
                <a:latin typeface="Arial" panose="020B0604020202020204" pitchFamily="34" charset="0"/>
                <a:cs typeface="Arial" panose="020B0604020202020204" pitchFamily="34" charset="0"/>
              </a:rPr>
              <a:t>45 </a:t>
            </a:r>
            <a:r>
              <a:rPr lang="tr-TR" sz="1200" dirty="0" smtClean="0">
                <a:solidFill>
                  <a:prstClr val="white"/>
                </a:solidFill>
                <a:latin typeface="Arial" panose="020B0604020202020204" pitchFamily="34" charset="0"/>
                <a:cs typeface="Arial" panose="020B0604020202020204" pitchFamily="34" charset="0"/>
              </a:rPr>
              <a:t>yaş </a:t>
            </a:r>
            <a:r>
              <a:rPr lang="tr-TR" sz="1200" dirty="0">
                <a:solidFill>
                  <a:prstClr val="white"/>
                </a:solidFill>
                <a:latin typeface="Arial" panose="020B0604020202020204" pitchFamily="34" charset="0"/>
                <a:cs typeface="Arial" panose="020B0604020202020204" pitchFamily="34" charset="0"/>
              </a:rPr>
              <a:t>altı çalışanların bildirimi</a:t>
            </a:r>
          </a:p>
        </p:txBody>
      </p:sp>
      <p:sp>
        <p:nvSpPr>
          <p:cNvPr id="7" name="Metin kutusu 6"/>
          <p:cNvSpPr txBox="1"/>
          <p:nvPr/>
        </p:nvSpPr>
        <p:spPr>
          <a:xfrm>
            <a:off x="1251250" y="4204004"/>
            <a:ext cx="3223217" cy="1615827"/>
          </a:xfrm>
          <a:prstGeom prst="rect">
            <a:avLst/>
          </a:prstGeom>
          <a:noFill/>
        </p:spPr>
        <p:txBody>
          <a:bodyPr wrap="square" rtlCol="0">
            <a:spAutoFit/>
          </a:bodyPr>
          <a:lstStyle/>
          <a:p>
            <a:r>
              <a:rPr lang="tr-TR" sz="1100" dirty="0" smtClean="0">
                <a:solidFill>
                  <a:prstClr val="black"/>
                </a:solidFill>
              </a:rPr>
              <a:t>- </a:t>
            </a:r>
            <a:r>
              <a:rPr lang="tr-TR" sz="1100" dirty="0" smtClean="0">
                <a:solidFill>
                  <a:prstClr val="black"/>
                </a:solidFill>
                <a:latin typeface="Arial" panose="020B0604020202020204" pitchFamily="34" charset="0"/>
                <a:cs typeface="Arial" panose="020B0604020202020204" pitchFamily="34" charset="0"/>
              </a:rPr>
              <a:t>Temel Bilgiler (TCKN, Adı-Soyadı, Doğum        tarihi,  Çalışan  iletişim bilgileri, İşe giriş tarihi, Vergiye tabi olduğu ülke)</a:t>
            </a:r>
          </a:p>
          <a:p>
            <a:endParaRPr lang="tr-TR" sz="1100" dirty="0" smtClean="0">
              <a:solidFill>
                <a:prstClr val="black"/>
              </a:solidFill>
              <a:latin typeface="Arial" panose="020B0604020202020204" pitchFamily="34" charset="0"/>
              <a:cs typeface="Arial" panose="020B0604020202020204" pitchFamily="34" charset="0"/>
            </a:endParaRPr>
          </a:p>
          <a:p>
            <a:r>
              <a:rPr lang="tr-TR" sz="1100" dirty="0" smtClean="0">
                <a:solidFill>
                  <a:prstClr val="black"/>
                </a:solidFill>
                <a:latin typeface="Arial" panose="020B0604020202020204" pitchFamily="34" charset="0"/>
                <a:cs typeface="Arial" panose="020B0604020202020204" pitchFamily="34" charset="0"/>
              </a:rPr>
              <a:t>- E-Posta </a:t>
            </a:r>
            <a:r>
              <a:rPr lang="tr-TR" sz="1100" dirty="0">
                <a:solidFill>
                  <a:prstClr val="black"/>
                </a:solidFill>
                <a:latin typeface="Arial" panose="020B0604020202020204" pitchFamily="34" charset="0"/>
                <a:cs typeface="Arial" panose="020B0604020202020204" pitchFamily="34" charset="0"/>
              </a:rPr>
              <a:t>/ Kurumsal İnternet Şube</a:t>
            </a:r>
          </a:p>
          <a:p>
            <a:endParaRPr lang="tr-TR" sz="1100" dirty="0">
              <a:solidFill>
                <a:prstClr val="black"/>
              </a:solidFill>
              <a:latin typeface="Arial" panose="020B0604020202020204" pitchFamily="34" charset="0"/>
              <a:cs typeface="Arial" panose="020B0604020202020204" pitchFamily="34" charset="0"/>
            </a:endParaRPr>
          </a:p>
          <a:p>
            <a:r>
              <a:rPr lang="tr-TR" sz="1100" dirty="0" smtClean="0">
                <a:solidFill>
                  <a:prstClr val="black"/>
                </a:solidFill>
                <a:latin typeface="Arial" panose="020B0604020202020204" pitchFamily="34" charset="0"/>
                <a:cs typeface="Arial" panose="020B0604020202020204" pitchFamily="34" charset="0"/>
              </a:rPr>
              <a:t>- PRATİK  (Excel)</a:t>
            </a:r>
          </a:p>
          <a:p>
            <a:endParaRPr lang="tr-TR" sz="1100" dirty="0">
              <a:solidFill>
                <a:prstClr val="black"/>
              </a:solidFill>
              <a:latin typeface="Arial" panose="020B0604020202020204" pitchFamily="34" charset="0"/>
              <a:cs typeface="Arial" panose="020B0604020202020204" pitchFamily="34" charset="0"/>
            </a:endParaRPr>
          </a:p>
          <a:p>
            <a:r>
              <a:rPr lang="tr-TR" sz="1100" dirty="0" smtClean="0">
                <a:solidFill>
                  <a:prstClr val="black"/>
                </a:solidFill>
                <a:latin typeface="Arial" panose="020B0604020202020204" pitchFamily="34" charset="0"/>
                <a:cs typeface="Arial" panose="020B0604020202020204" pitchFamily="34" charset="0"/>
              </a:rPr>
              <a:t>- Otomatik veri kontrolü.</a:t>
            </a:r>
            <a:endParaRPr lang="tr-TR" sz="1100" dirty="0">
              <a:solidFill>
                <a:prstClr val="black"/>
              </a:solidFill>
              <a:latin typeface="Arial" panose="020B0604020202020204" pitchFamily="34" charset="0"/>
              <a:cs typeface="Arial" panose="020B0604020202020204" pitchFamily="34" charset="0"/>
            </a:endParaRPr>
          </a:p>
        </p:txBody>
      </p:sp>
      <p:sp>
        <p:nvSpPr>
          <p:cNvPr id="8" name="Yuvarlatılmış Dikdörtgen 7"/>
          <p:cNvSpPr/>
          <p:nvPr/>
        </p:nvSpPr>
        <p:spPr>
          <a:xfrm>
            <a:off x="5237673" y="1611584"/>
            <a:ext cx="2660828" cy="651600"/>
          </a:xfrm>
          <a:prstGeom prst="roundRect">
            <a:avLst/>
          </a:prstGeom>
          <a:solidFill>
            <a:srgbClr val="E61E24"/>
          </a:solidFill>
          <a:ln w="57150">
            <a:solidFill>
              <a:srgbClr val="E61E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latin typeface="Arial" panose="020B0604020202020204" pitchFamily="34" charset="0"/>
                <a:cs typeface="Arial" panose="020B0604020202020204" pitchFamily="34" charset="0"/>
              </a:rPr>
              <a:t>ZİRAAT EMEKLİLİK</a:t>
            </a:r>
            <a:endParaRPr lang="tr-TR" b="1" dirty="0">
              <a:solidFill>
                <a:prstClr val="white"/>
              </a:solidFill>
              <a:latin typeface="Arial" panose="020B0604020202020204" pitchFamily="34" charset="0"/>
              <a:cs typeface="Arial" panose="020B0604020202020204" pitchFamily="34" charset="0"/>
            </a:endParaRPr>
          </a:p>
        </p:txBody>
      </p:sp>
      <p:sp>
        <p:nvSpPr>
          <p:cNvPr id="9" name="Yuvarlatılmış Dikdörtgen 8"/>
          <p:cNvSpPr/>
          <p:nvPr/>
        </p:nvSpPr>
        <p:spPr>
          <a:xfrm>
            <a:off x="5266247" y="3103031"/>
            <a:ext cx="2632254" cy="688082"/>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prstClr val="white"/>
                </a:solidFill>
                <a:latin typeface="Arial" panose="020B0604020202020204" pitchFamily="34" charset="0"/>
                <a:cs typeface="Arial" panose="020B0604020202020204" pitchFamily="34" charset="0"/>
              </a:rPr>
              <a:t>Sertifikaların </a:t>
            </a:r>
            <a:r>
              <a:rPr lang="tr-TR" sz="1200" dirty="0">
                <a:solidFill>
                  <a:prstClr val="white"/>
                </a:solidFill>
                <a:latin typeface="Arial" panose="020B0604020202020204" pitchFamily="34" charset="0"/>
                <a:cs typeface="Arial" panose="020B0604020202020204" pitchFamily="34" charset="0"/>
              </a:rPr>
              <a:t>çalışanlara </a:t>
            </a:r>
            <a:r>
              <a:rPr lang="tr-TR" sz="1200" dirty="0" smtClean="0">
                <a:solidFill>
                  <a:prstClr val="white"/>
                </a:solidFill>
                <a:latin typeface="Arial" panose="020B0604020202020204" pitchFamily="34" charset="0"/>
                <a:cs typeface="Arial" panose="020B0604020202020204" pitchFamily="34" charset="0"/>
              </a:rPr>
              <a:t>iletilmesi, ek </a:t>
            </a:r>
            <a:r>
              <a:rPr lang="tr-TR" sz="1200" dirty="0">
                <a:solidFill>
                  <a:prstClr val="white"/>
                </a:solidFill>
                <a:latin typeface="Arial" panose="020B0604020202020204" pitchFamily="34" charset="0"/>
                <a:cs typeface="Arial" panose="020B0604020202020204" pitchFamily="34" charset="0"/>
              </a:rPr>
              <a:t>fayda hizmetlerinin bildirilmesi.</a:t>
            </a:r>
          </a:p>
          <a:p>
            <a:pPr algn="ctr"/>
            <a:r>
              <a:rPr lang="tr-TR" sz="1200" dirty="0" smtClean="0">
                <a:solidFill>
                  <a:prstClr val="white"/>
                </a:solidFill>
                <a:latin typeface="Arial" panose="020B0604020202020204" pitchFamily="34" charset="0"/>
                <a:cs typeface="Arial" panose="020B0604020202020204" pitchFamily="34" charset="0"/>
              </a:rPr>
              <a:t>(E-posta ve SMS)</a:t>
            </a:r>
            <a:endParaRPr lang="tr-TR" sz="1200" dirty="0">
              <a:solidFill>
                <a:prstClr val="white"/>
              </a:solidFill>
              <a:latin typeface="Arial" panose="020B0604020202020204" pitchFamily="34" charset="0"/>
              <a:cs typeface="Arial" panose="020B0604020202020204" pitchFamily="34" charset="0"/>
            </a:endParaRPr>
          </a:p>
        </p:txBody>
      </p:sp>
      <p:sp>
        <p:nvSpPr>
          <p:cNvPr id="10" name="Yuvarlatılmış Dikdörtgen 9"/>
          <p:cNvSpPr/>
          <p:nvPr/>
        </p:nvSpPr>
        <p:spPr>
          <a:xfrm>
            <a:off x="5275008" y="3958039"/>
            <a:ext cx="2623494" cy="691652"/>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prstClr val="white"/>
                </a:solidFill>
                <a:latin typeface="Arial" panose="020B0604020202020204" pitchFamily="34" charset="0"/>
                <a:cs typeface="Arial" panose="020B0604020202020204" pitchFamily="34" charset="0"/>
              </a:rPr>
              <a:t>Çalışanlara ait hesap açılış işlemleri ve hesap </a:t>
            </a:r>
            <a:r>
              <a:rPr lang="tr-TR" sz="1200" dirty="0" smtClean="0">
                <a:solidFill>
                  <a:prstClr val="white"/>
                </a:solidFill>
                <a:latin typeface="Arial" panose="020B0604020202020204" pitchFamily="34" charset="0"/>
                <a:cs typeface="Arial" panose="020B0604020202020204" pitchFamily="34" charset="0"/>
              </a:rPr>
              <a:t>bilgilerinin işverene bildirimi</a:t>
            </a:r>
            <a:endParaRPr lang="tr-TR" sz="1200" dirty="0">
              <a:solidFill>
                <a:prstClr val="white"/>
              </a:solidFill>
              <a:latin typeface="Arial" panose="020B0604020202020204" pitchFamily="34" charset="0"/>
              <a:cs typeface="Arial" panose="020B0604020202020204" pitchFamily="34" charset="0"/>
            </a:endParaRPr>
          </a:p>
        </p:txBody>
      </p:sp>
      <p:sp>
        <p:nvSpPr>
          <p:cNvPr id="11" name="Yuvarlatılmış Dikdörtgen 10"/>
          <p:cNvSpPr/>
          <p:nvPr/>
        </p:nvSpPr>
        <p:spPr>
          <a:xfrm>
            <a:off x="1168573" y="2356234"/>
            <a:ext cx="2513727" cy="64982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prstClr val="white"/>
                </a:solidFill>
                <a:latin typeface="Arial" panose="020B0604020202020204" pitchFamily="34" charset="0"/>
                <a:cs typeface="Arial" panose="020B0604020202020204" pitchFamily="34" charset="0"/>
              </a:rPr>
              <a:t>Sözleşmenin imzalanması</a:t>
            </a:r>
            <a:endParaRPr lang="tr-TR" sz="1200" dirty="0">
              <a:solidFill>
                <a:prstClr val="white"/>
              </a:solidFill>
              <a:latin typeface="Arial" panose="020B0604020202020204" pitchFamily="34" charset="0"/>
              <a:cs typeface="Arial" panose="020B0604020202020204" pitchFamily="34" charset="0"/>
            </a:endParaRPr>
          </a:p>
        </p:txBody>
      </p:sp>
      <p:sp>
        <p:nvSpPr>
          <p:cNvPr id="12" name="Sol Köşeli Ayraç 11"/>
          <p:cNvSpPr/>
          <p:nvPr/>
        </p:nvSpPr>
        <p:spPr>
          <a:xfrm>
            <a:off x="1326306" y="4117149"/>
            <a:ext cx="262085" cy="164779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prstClr val="black"/>
              </a:solidFill>
            </a:endParaRPr>
          </a:p>
        </p:txBody>
      </p:sp>
      <p:cxnSp>
        <p:nvCxnSpPr>
          <p:cNvPr id="13" name="Düz Bağlayıcı 12"/>
          <p:cNvCxnSpPr/>
          <p:nvPr/>
        </p:nvCxnSpPr>
        <p:spPr>
          <a:xfrm>
            <a:off x="1157300" y="3819575"/>
            <a:ext cx="198034" cy="297574"/>
          </a:xfrm>
          <a:prstGeom prst="line">
            <a:avLst/>
          </a:prstGeom>
        </p:spPr>
        <p:style>
          <a:lnRef idx="1">
            <a:schemeClr val="accent1"/>
          </a:lnRef>
          <a:fillRef idx="0">
            <a:schemeClr val="accent1"/>
          </a:fillRef>
          <a:effectRef idx="0">
            <a:schemeClr val="accent1"/>
          </a:effectRef>
          <a:fontRef idx="minor">
            <a:schemeClr val="tx1"/>
          </a:fontRef>
        </p:style>
      </p:cxnSp>
      <p:sp>
        <p:nvSpPr>
          <p:cNvPr id="14" name="Yuvarlatılmış Dikdörtgen 13"/>
          <p:cNvSpPr/>
          <p:nvPr/>
        </p:nvSpPr>
        <p:spPr>
          <a:xfrm>
            <a:off x="5266247" y="2373088"/>
            <a:ext cx="2632254"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prstClr val="white"/>
                </a:solidFill>
                <a:latin typeface="Arial" panose="020B0604020202020204" pitchFamily="34" charset="0"/>
                <a:cs typeface="Arial" panose="020B0604020202020204" pitchFamily="34" charset="0"/>
              </a:rPr>
              <a:t>Firma ziyareti</a:t>
            </a:r>
            <a:endParaRPr lang="tr-TR" sz="1200" dirty="0">
              <a:solidFill>
                <a:prstClr val="white"/>
              </a:solidFill>
              <a:latin typeface="Arial" panose="020B0604020202020204" pitchFamily="34" charset="0"/>
              <a:cs typeface="Arial" panose="020B0604020202020204" pitchFamily="34" charset="0"/>
            </a:endParaRPr>
          </a:p>
        </p:txBody>
      </p:sp>
      <p:sp>
        <p:nvSpPr>
          <p:cNvPr id="15" name="Aşağı Ok 14"/>
          <p:cNvSpPr/>
          <p:nvPr/>
        </p:nvSpPr>
        <p:spPr>
          <a:xfrm>
            <a:off x="6453097" y="3796655"/>
            <a:ext cx="199996" cy="187510"/>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6" name="Aşağı Ok 15"/>
          <p:cNvSpPr/>
          <p:nvPr/>
        </p:nvSpPr>
        <p:spPr>
          <a:xfrm>
            <a:off x="2331399" y="2953434"/>
            <a:ext cx="188074" cy="244602"/>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7" name="Sol Ok 16"/>
          <p:cNvSpPr/>
          <p:nvPr/>
        </p:nvSpPr>
        <p:spPr>
          <a:xfrm>
            <a:off x="3682300" y="2512090"/>
            <a:ext cx="1538700" cy="39501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8" name="Sağ Ok 17"/>
          <p:cNvSpPr/>
          <p:nvPr/>
        </p:nvSpPr>
        <p:spPr>
          <a:xfrm>
            <a:off x="3682299" y="3305084"/>
            <a:ext cx="1583947" cy="3969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9" name="Yuvarlatılmış Dikdörtgen 18"/>
          <p:cNvSpPr/>
          <p:nvPr/>
        </p:nvSpPr>
        <p:spPr>
          <a:xfrm>
            <a:off x="5232874" y="4791371"/>
            <a:ext cx="2665627"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prstClr val="white"/>
                </a:solidFill>
                <a:latin typeface="Arial" panose="020B0604020202020204" pitchFamily="34" charset="0"/>
                <a:cs typeface="Arial" panose="020B0604020202020204" pitchFamily="34" charset="0"/>
              </a:rPr>
              <a:t>Çalışanlara </a:t>
            </a:r>
            <a:r>
              <a:rPr lang="tr-TR" sz="1200" dirty="0" smtClean="0">
                <a:solidFill>
                  <a:prstClr val="white"/>
                </a:solidFill>
                <a:latin typeface="Arial" panose="020B0604020202020204" pitchFamily="34" charset="0"/>
                <a:cs typeface="Arial" panose="020B0604020202020204" pitchFamily="34" charset="0"/>
              </a:rPr>
              <a:t>bireysel internet şube, mobil şube ve çağrı merkezi – Sesli Yanıt Sistemi hizmetinin sunulması.</a:t>
            </a:r>
            <a:endParaRPr lang="tr-TR" sz="1200" dirty="0">
              <a:solidFill>
                <a:prstClr val="white"/>
              </a:solidFill>
              <a:latin typeface="Arial" panose="020B0604020202020204" pitchFamily="34" charset="0"/>
              <a:cs typeface="Arial" panose="020B0604020202020204" pitchFamily="34" charset="0"/>
            </a:endParaRPr>
          </a:p>
        </p:txBody>
      </p:sp>
      <p:sp>
        <p:nvSpPr>
          <p:cNvPr id="20" name="Yuvarlatılmış Dikdörtgen 19"/>
          <p:cNvSpPr/>
          <p:nvPr/>
        </p:nvSpPr>
        <p:spPr>
          <a:xfrm>
            <a:off x="5234098" y="5582611"/>
            <a:ext cx="2696551"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prstClr val="white"/>
                </a:solidFill>
                <a:latin typeface="Arial" panose="020B0604020202020204" pitchFamily="34" charset="0"/>
                <a:cs typeface="Arial" panose="020B0604020202020204" pitchFamily="34" charset="0"/>
              </a:rPr>
              <a:t>İşverenlere kurumsal internet şube hizmetinin sunulması.</a:t>
            </a:r>
            <a:endParaRPr lang="tr-TR" sz="1200" dirty="0">
              <a:solidFill>
                <a:prstClr val="white"/>
              </a:solidFill>
              <a:latin typeface="Arial" panose="020B0604020202020204" pitchFamily="34" charset="0"/>
              <a:cs typeface="Arial" panose="020B0604020202020204" pitchFamily="34" charset="0"/>
            </a:endParaRPr>
          </a:p>
        </p:txBody>
      </p:sp>
      <p:sp>
        <p:nvSpPr>
          <p:cNvPr id="21" name="Aşağı Ok 20"/>
          <p:cNvSpPr/>
          <p:nvPr/>
        </p:nvSpPr>
        <p:spPr>
          <a:xfrm>
            <a:off x="6465019" y="4623565"/>
            <a:ext cx="188074" cy="180869"/>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2" name="Aşağı Ok 21"/>
          <p:cNvSpPr/>
          <p:nvPr/>
        </p:nvSpPr>
        <p:spPr>
          <a:xfrm>
            <a:off x="6481872" y="5442242"/>
            <a:ext cx="171221" cy="153432"/>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243363364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şlık 1"/>
          <p:cNvSpPr>
            <a:spLocks noGrp="1"/>
          </p:cNvSpPr>
          <p:nvPr>
            <p:ph type="title"/>
          </p:nvPr>
        </p:nvSpPr>
        <p:spPr>
          <a:xfrm>
            <a:off x="628650" y="222251"/>
            <a:ext cx="7886700" cy="1325563"/>
          </a:xfrm>
        </p:spPr>
        <p:txBody>
          <a:bodyPr>
            <a:normAutofit/>
          </a:bodyPr>
          <a:lstStyle/>
          <a:p>
            <a:pPr algn="ctr"/>
            <a:r>
              <a:rPr lang="tr-TR" sz="2800" b="1" dirty="0">
                <a:solidFill>
                  <a:prstClr val="black"/>
                </a:solidFill>
                <a:ea typeface="+mn-ea"/>
              </a:rPr>
              <a:t>SÜREÇLERİMİZ</a:t>
            </a:r>
            <a:br>
              <a:rPr lang="tr-TR" sz="2800" b="1" dirty="0">
                <a:solidFill>
                  <a:prstClr val="black"/>
                </a:solidFill>
                <a:ea typeface="+mn-ea"/>
              </a:rPr>
            </a:br>
            <a:r>
              <a:rPr lang="tr-TR" sz="2800" b="1" dirty="0">
                <a:solidFill>
                  <a:prstClr val="black"/>
                </a:solidFill>
                <a:ea typeface="+mn-ea"/>
              </a:rPr>
              <a:t>(Tahsilat)</a:t>
            </a:r>
          </a:p>
        </p:txBody>
      </p:sp>
      <p:sp>
        <p:nvSpPr>
          <p:cNvPr id="21" name="Yuvarlatılmış Dikdörtgen 20"/>
          <p:cNvSpPr/>
          <p:nvPr/>
        </p:nvSpPr>
        <p:spPr>
          <a:xfrm>
            <a:off x="996676" y="1729310"/>
            <a:ext cx="2513727" cy="64982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İŞVEREN</a:t>
            </a:r>
            <a:endParaRPr lang="tr-TR" b="1" dirty="0"/>
          </a:p>
        </p:txBody>
      </p:sp>
      <p:sp>
        <p:nvSpPr>
          <p:cNvPr id="22" name="Yuvarlatılmış Dikdörtgen 21"/>
          <p:cNvSpPr/>
          <p:nvPr/>
        </p:nvSpPr>
        <p:spPr>
          <a:xfrm>
            <a:off x="5330646" y="1734595"/>
            <a:ext cx="2512800" cy="651600"/>
          </a:xfrm>
          <a:prstGeom prst="roundRect">
            <a:avLst/>
          </a:prstGeom>
          <a:solidFill>
            <a:srgbClr val="E61E24"/>
          </a:solidFill>
          <a:ln w="57150">
            <a:solidFill>
              <a:srgbClr val="E61E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latin typeface="Arial" panose="020B0604020202020204" pitchFamily="34" charset="0"/>
                <a:cs typeface="Arial" panose="020B0604020202020204" pitchFamily="34" charset="0"/>
              </a:rPr>
              <a:t>ZİRAAT EMEKLİLİK</a:t>
            </a:r>
            <a:endParaRPr lang="tr-TR" b="1" dirty="0">
              <a:solidFill>
                <a:schemeClr val="bg1"/>
              </a:solidFill>
              <a:latin typeface="Arial" panose="020B0604020202020204" pitchFamily="34" charset="0"/>
              <a:cs typeface="Arial" panose="020B0604020202020204" pitchFamily="34" charset="0"/>
            </a:endParaRPr>
          </a:p>
        </p:txBody>
      </p:sp>
      <p:sp>
        <p:nvSpPr>
          <p:cNvPr id="23" name="Yuvarlatılmış Dikdörtgen 22"/>
          <p:cNvSpPr/>
          <p:nvPr/>
        </p:nvSpPr>
        <p:spPr>
          <a:xfrm>
            <a:off x="996676" y="2719910"/>
            <a:ext cx="2513727" cy="64982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latin typeface="Arial" panose="020B0604020202020204" pitchFamily="34" charset="0"/>
                <a:cs typeface="Arial" panose="020B0604020202020204" pitchFamily="34" charset="0"/>
              </a:rPr>
              <a:t>Tahsilat </a:t>
            </a:r>
            <a:r>
              <a:rPr lang="tr-TR" sz="1200" dirty="0" smtClean="0">
                <a:latin typeface="Arial" panose="020B0604020202020204" pitchFamily="34" charset="0"/>
                <a:cs typeface="Arial" panose="020B0604020202020204" pitchFamily="34" charset="0"/>
              </a:rPr>
              <a:t>bilgilerinin </a:t>
            </a:r>
          </a:p>
          <a:p>
            <a:pPr algn="ctr"/>
            <a:r>
              <a:rPr lang="tr-TR" sz="1200" dirty="0" smtClean="0">
                <a:latin typeface="Arial" panose="020B0604020202020204" pitchFamily="34" charset="0"/>
                <a:cs typeface="Arial" panose="020B0604020202020204" pitchFamily="34" charset="0"/>
              </a:rPr>
              <a:t>Ziraat Emeklilik’e iletilmesi ve </a:t>
            </a:r>
            <a:r>
              <a:rPr lang="tr-TR" sz="1200" dirty="0">
                <a:latin typeface="Arial" panose="020B0604020202020204" pitchFamily="34" charset="0"/>
                <a:cs typeface="Arial" panose="020B0604020202020204" pitchFamily="34" charset="0"/>
              </a:rPr>
              <a:t>katkı payı </a:t>
            </a:r>
            <a:r>
              <a:rPr lang="tr-TR" sz="1200" dirty="0" smtClean="0">
                <a:latin typeface="Arial" panose="020B0604020202020204" pitchFamily="34" charset="0"/>
                <a:cs typeface="Arial" panose="020B0604020202020204" pitchFamily="34" charset="0"/>
              </a:rPr>
              <a:t>ödemesi.</a:t>
            </a:r>
            <a:endParaRPr lang="tr-TR" sz="1200" dirty="0">
              <a:latin typeface="Arial" panose="020B0604020202020204" pitchFamily="34" charset="0"/>
              <a:cs typeface="Arial" panose="020B0604020202020204" pitchFamily="34" charset="0"/>
            </a:endParaRPr>
          </a:p>
        </p:txBody>
      </p:sp>
      <p:sp>
        <p:nvSpPr>
          <p:cNvPr id="24" name="Metin kutusu 23"/>
          <p:cNvSpPr txBox="1"/>
          <p:nvPr/>
        </p:nvSpPr>
        <p:spPr>
          <a:xfrm>
            <a:off x="1228755" y="3594542"/>
            <a:ext cx="3140732" cy="1477328"/>
          </a:xfrm>
          <a:prstGeom prst="rect">
            <a:avLst/>
          </a:prstGeom>
          <a:noFill/>
        </p:spPr>
        <p:txBody>
          <a:bodyPr wrap="none" rtlCol="0">
            <a:spAutoFit/>
          </a:bodyPr>
          <a:lstStyle/>
          <a:p>
            <a:r>
              <a:rPr lang="tr-TR" dirty="0" smtClean="0"/>
              <a:t>- </a:t>
            </a:r>
            <a:r>
              <a:rPr lang="tr-TR" sz="1200" dirty="0" smtClean="0">
                <a:latin typeface="Arial" panose="020B0604020202020204" pitchFamily="34" charset="0"/>
                <a:cs typeface="Arial" panose="020B0604020202020204" pitchFamily="34" charset="0"/>
              </a:rPr>
              <a:t>Temel Bilgiler ( Adı-Soyadı ve Hesap </a:t>
            </a:r>
            <a:r>
              <a:rPr lang="tr-TR" sz="1200" dirty="0">
                <a:latin typeface="Arial" panose="020B0604020202020204" pitchFamily="34" charset="0"/>
                <a:cs typeface="Arial" panose="020B0604020202020204" pitchFamily="34" charset="0"/>
              </a:rPr>
              <a:t>No</a:t>
            </a:r>
            <a:r>
              <a:rPr lang="tr-TR" sz="1200" dirty="0" smtClean="0">
                <a:latin typeface="Arial" panose="020B0604020202020204" pitchFamily="34" charset="0"/>
                <a:cs typeface="Arial" panose="020B0604020202020204" pitchFamily="34" charset="0"/>
              </a:rPr>
              <a:t>)</a:t>
            </a:r>
          </a:p>
          <a:p>
            <a:endParaRPr lang="tr-TR" sz="1200" dirty="0">
              <a:latin typeface="Arial" panose="020B0604020202020204" pitchFamily="34" charset="0"/>
              <a:cs typeface="Arial" panose="020B0604020202020204" pitchFamily="34" charset="0"/>
            </a:endParaRPr>
          </a:p>
          <a:p>
            <a:r>
              <a:rPr lang="tr-TR" sz="1200" dirty="0" smtClean="0">
                <a:latin typeface="Arial" panose="020B0604020202020204" pitchFamily="34" charset="0"/>
                <a:cs typeface="Arial" panose="020B0604020202020204" pitchFamily="34" charset="0"/>
              </a:rPr>
              <a:t>- PRATİK  (Excel)</a:t>
            </a:r>
          </a:p>
          <a:p>
            <a:endParaRPr lang="tr-TR" sz="1200" dirty="0">
              <a:latin typeface="Arial" panose="020B0604020202020204" pitchFamily="34" charset="0"/>
              <a:cs typeface="Arial" panose="020B0604020202020204" pitchFamily="34" charset="0"/>
            </a:endParaRPr>
          </a:p>
          <a:p>
            <a:r>
              <a:rPr lang="tr-TR" sz="1200" dirty="0" smtClean="0">
                <a:latin typeface="Arial" panose="020B0604020202020204" pitchFamily="34" charset="0"/>
                <a:cs typeface="Arial" panose="020B0604020202020204" pitchFamily="34" charset="0"/>
              </a:rPr>
              <a:t>- E-posta</a:t>
            </a:r>
          </a:p>
          <a:p>
            <a:endParaRPr lang="tr-TR" sz="1200" dirty="0">
              <a:latin typeface="Arial" panose="020B0604020202020204" pitchFamily="34" charset="0"/>
              <a:cs typeface="Arial" panose="020B0604020202020204" pitchFamily="34" charset="0"/>
            </a:endParaRPr>
          </a:p>
          <a:p>
            <a:r>
              <a:rPr lang="tr-TR" sz="1200" dirty="0" smtClean="0">
                <a:latin typeface="Arial" panose="020B0604020202020204" pitchFamily="34" charset="0"/>
                <a:cs typeface="Arial" panose="020B0604020202020204" pitchFamily="34" charset="0"/>
              </a:rPr>
              <a:t>-Minimum SGK matrahının %3’ü</a:t>
            </a:r>
            <a:endParaRPr lang="tr-TR" sz="1200" dirty="0">
              <a:latin typeface="Arial" panose="020B0604020202020204" pitchFamily="34" charset="0"/>
              <a:cs typeface="Arial" panose="020B0604020202020204" pitchFamily="34" charset="0"/>
            </a:endParaRPr>
          </a:p>
        </p:txBody>
      </p:sp>
      <p:sp>
        <p:nvSpPr>
          <p:cNvPr id="25" name="Yuvarlatılmış Dikdörtgen 24"/>
          <p:cNvSpPr/>
          <p:nvPr/>
        </p:nvSpPr>
        <p:spPr>
          <a:xfrm>
            <a:off x="5330646" y="2716615"/>
            <a:ext cx="2512800"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bg1"/>
                </a:solidFill>
                <a:latin typeface="Arial" panose="020B0604020202020204" pitchFamily="34" charset="0"/>
                <a:cs typeface="Arial" panose="020B0604020202020204" pitchFamily="34" charset="0"/>
              </a:rPr>
              <a:t>Tahsilat dosyasının kontrolü ve geri </a:t>
            </a:r>
            <a:r>
              <a:rPr lang="tr-TR" sz="1200" dirty="0" smtClean="0">
                <a:solidFill>
                  <a:schemeClr val="bg1"/>
                </a:solidFill>
                <a:latin typeface="Arial" panose="020B0604020202020204" pitchFamily="34" charset="0"/>
                <a:cs typeface="Arial" panose="020B0604020202020204" pitchFamily="34" charset="0"/>
              </a:rPr>
              <a:t>bildirimi</a:t>
            </a:r>
            <a:endParaRPr lang="tr-TR" sz="1200" dirty="0">
              <a:solidFill>
                <a:schemeClr val="bg1"/>
              </a:solidFill>
              <a:latin typeface="Arial" panose="020B0604020202020204" pitchFamily="34" charset="0"/>
              <a:cs typeface="Arial" panose="020B0604020202020204" pitchFamily="34" charset="0"/>
            </a:endParaRPr>
          </a:p>
        </p:txBody>
      </p:sp>
      <p:sp>
        <p:nvSpPr>
          <p:cNvPr id="26" name="Sol Köşeli Ayraç 25"/>
          <p:cNvSpPr/>
          <p:nvPr/>
        </p:nvSpPr>
        <p:spPr>
          <a:xfrm>
            <a:off x="1211561" y="3522785"/>
            <a:ext cx="131042" cy="154908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7" name="Düz Bağlayıcı 26"/>
          <p:cNvCxnSpPr/>
          <p:nvPr/>
        </p:nvCxnSpPr>
        <p:spPr>
          <a:xfrm>
            <a:off x="1006021" y="3261522"/>
            <a:ext cx="205540" cy="261263"/>
          </a:xfrm>
          <a:prstGeom prst="line">
            <a:avLst/>
          </a:prstGeom>
        </p:spPr>
        <p:style>
          <a:lnRef idx="1">
            <a:schemeClr val="accent1"/>
          </a:lnRef>
          <a:fillRef idx="0">
            <a:schemeClr val="accent1"/>
          </a:fillRef>
          <a:effectRef idx="0">
            <a:schemeClr val="accent1"/>
          </a:effectRef>
          <a:fontRef idx="minor">
            <a:schemeClr val="tx1"/>
          </a:fontRef>
        </p:style>
      </p:cxnSp>
      <p:sp>
        <p:nvSpPr>
          <p:cNvPr id="28" name="Yuvarlatılmış Dikdörtgen 27"/>
          <p:cNvSpPr/>
          <p:nvPr/>
        </p:nvSpPr>
        <p:spPr>
          <a:xfrm>
            <a:off x="5340171" y="3515250"/>
            <a:ext cx="2512800"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bg1"/>
                </a:solidFill>
                <a:latin typeface="Arial" panose="020B0604020202020204" pitchFamily="34" charset="0"/>
                <a:cs typeface="Arial" panose="020B0604020202020204" pitchFamily="34" charset="0"/>
              </a:rPr>
              <a:t>Tahsilatın </a:t>
            </a:r>
            <a:r>
              <a:rPr lang="tr-TR" sz="1200" dirty="0" smtClean="0">
                <a:solidFill>
                  <a:schemeClr val="bg1"/>
                </a:solidFill>
                <a:latin typeface="Arial" panose="020B0604020202020204" pitchFamily="34" charset="0"/>
                <a:cs typeface="Arial" panose="020B0604020202020204" pitchFamily="34" charset="0"/>
              </a:rPr>
              <a:t>gerçekleştirilmesi ve çalışan hesaplarına aktarılması.</a:t>
            </a:r>
            <a:endParaRPr lang="tr-TR" sz="1200" dirty="0">
              <a:solidFill>
                <a:schemeClr val="bg1"/>
              </a:solidFill>
              <a:latin typeface="Arial" panose="020B0604020202020204" pitchFamily="34" charset="0"/>
              <a:cs typeface="Arial" panose="020B0604020202020204" pitchFamily="34" charset="0"/>
            </a:endParaRPr>
          </a:p>
        </p:txBody>
      </p:sp>
      <p:sp>
        <p:nvSpPr>
          <p:cNvPr id="29" name="Yuvarlatılmış Dikdörtgen 28"/>
          <p:cNvSpPr/>
          <p:nvPr/>
        </p:nvSpPr>
        <p:spPr>
          <a:xfrm>
            <a:off x="5340171" y="5158954"/>
            <a:ext cx="2512800"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bg1"/>
                </a:solidFill>
                <a:latin typeface="Arial" panose="020B0604020202020204" pitchFamily="34" charset="0"/>
                <a:cs typeface="Arial" panose="020B0604020202020204" pitchFamily="34" charset="0"/>
              </a:rPr>
              <a:t>İsteğe bağlı makbuz gönderimi</a:t>
            </a:r>
          </a:p>
        </p:txBody>
      </p:sp>
      <p:sp>
        <p:nvSpPr>
          <p:cNvPr id="30" name="Aşağı Ok 29"/>
          <p:cNvSpPr/>
          <p:nvPr/>
        </p:nvSpPr>
        <p:spPr>
          <a:xfrm>
            <a:off x="2099983" y="2379130"/>
            <a:ext cx="188074" cy="330420"/>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Sağ Ok 30"/>
          <p:cNvSpPr/>
          <p:nvPr/>
        </p:nvSpPr>
        <p:spPr>
          <a:xfrm>
            <a:off x="3519927" y="2886420"/>
            <a:ext cx="1839294" cy="40413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Aşağı Ok 31"/>
          <p:cNvSpPr/>
          <p:nvPr/>
        </p:nvSpPr>
        <p:spPr>
          <a:xfrm>
            <a:off x="6427547" y="3336692"/>
            <a:ext cx="188074" cy="330420"/>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Yuvarlatılmış Dikdörtgen 32"/>
          <p:cNvSpPr/>
          <p:nvPr/>
        </p:nvSpPr>
        <p:spPr>
          <a:xfrm>
            <a:off x="5330646" y="4362214"/>
            <a:ext cx="2512800" cy="65160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bg1"/>
                </a:solidFill>
                <a:latin typeface="Arial" panose="020B0604020202020204" pitchFamily="34" charset="0"/>
                <a:cs typeface="Arial" panose="020B0604020202020204" pitchFamily="34" charset="0"/>
              </a:rPr>
              <a:t>Çalışanların katkı paylarının emeklilik yatırım fonlarına aktarılması </a:t>
            </a:r>
            <a:endParaRPr lang="tr-TR" sz="1200" dirty="0">
              <a:solidFill>
                <a:schemeClr val="bg1"/>
              </a:solidFill>
              <a:latin typeface="Arial" panose="020B0604020202020204" pitchFamily="34" charset="0"/>
              <a:cs typeface="Arial" panose="020B0604020202020204" pitchFamily="34" charset="0"/>
            </a:endParaRPr>
          </a:p>
        </p:txBody>
      </p:sp>
      <p:sp>
        <p:nvSpPr>
          <p:cNvPr id="34" name="Aşağı Ok 33"/>
          <p:cNvSpPr/>
          <p:nvPr/>
        </p:nvSpPr>
        <p:spPr>
          <a:xfrm>
            <a:off x="6427547" y="4055909"/>
            <a:ext cx="188074" cy="330420"/>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Aşağı Ok 34"/>
          <p:cNvSpPr/>
          <p:nvPr/>
        </p:nvSpPr>
        <p:spPr>
          <a:xfrm>
            <a:off x="6449321" y="4934009"/>
            <a:ext cx="188074" cy="330420"/>
          </a:xfrm>
          <a:prstGeom prst="downArrow">
            <a:avLst>
              <a:gd name="adj1" fmla="val 50000"/>
              <a:gd name="adj2" fmla="val 480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642323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28650" y="222251"/>
            <a:ext cx="7886700" cy="1325563"/>
          </a:xfrm>
        </p:spPr>
        <p:txBody>
          <a:bodyPr>
            <a:normAutofit/>
          </a:bodyPr>
          <a:lstStyle/>
          <a:p>
            <a:pPr algn="ctr"/>
            <a:r>
              <a:rPr lang="tr-TR" sz="2800" b="1" dirty="0">
                <a:solidFill>
                  <a:prstClr val="black"/>
                </a:solidFill>
                <a:ea typeface="+mn-ea"/>
              </a:rPr>
              <a:t>SÜREÇLERİMİZ</a:t>
            </a:r>
            <a:br>
              <a:rPr lang="tr-TR" sz="2800" b="1" dirty="0">
                <a:solidFill>
                  <a:prstClr val="black"/>
                </a:solidFill>
                <a:ea typeface="+mn-ea"/>
              </a:rPr>
            </a:br>
            <a:r>
              <a:rPr lang="tr-TR" sz="2800" b="1" dirty="0" smtClean="0">
                <a:solidFill>
                  <a:prstClr val="black"/>
                </a:solidFill>
                <a:ea typeface="+mn-ea"/>
              </a:rPr>
              <a:t>(Operasyonel İşlemler)</a:t>
            </a:r>
            <a:endParaRPr lang="tr-TR" sz="2800" b="1" dirty="0">
              <a:solidFill>
                <a:prstClr val="black"/>
              </a:solidFill>
              <a:ea typeface="+mn-ea"/>
            </a:endParaRPr>
          </a:p>
        </p:txBody>
      </p:sp>
      <p:sp>
        <p:nvSpPr>
          <p:cNvPr id="5" name="Yuvarlatılmış Dikdörtgen 4"/>
          <p:cNvSpPr/>
          <p:nvPr/>
        </p:nvSpPr>
        <p:spPr>
          <a:xfrm>
            <a:off x="170731" y="1757885"/>
            <a:ext cx="2513727" cy="649820"/>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İŞVEREN</a:t>
            </a:r>
            <a:endParaRPr lang="tr-TR" b="1" dirty="0"/>
          </a:p>
        </p:txBody>
      </p:sp>
      <p:sp>
        <p:nvSpPr>
          <p:cNvPr id="6" name="Yuvarlatılmış Dikdörtgen 5"/>
          <p:cNvSpPr/>
          <p:nvPr/>
        </p:nvSpPr>
        <p:spPr>
          <a:xfrm>
            <a:off x="6083120" y="1791745"/>
            <a:ext cx="2641779" cy="651600"/>
          </a:xfrm>
          <a:prstGeom prst="roundRect">
            <a:avLst/>
          </a:prstGeom>
          <a:solidFill>
            <a:srgbClr val="E61E24"/>
          </a:solidFill>
          <a:ln w="57150">
            <a:solidFill>
              <a:srgbClr val="E61E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latin typeface="Arial" panose="020B0604020202020204" pitchFamily="34" charset="0"/>
                <a:cs typeface="Arial" panose="020B0604020202020204" pitchFamily="34" charset="0"/>
              </a:rPr>
              <a:t>ZİRAAT EMEKLİLİK</a:t>
            </a:r>
            <a:endParaRPr lang="tr-TR" b="1" dirty="0">
              <a:solidFill>
                <a:schemeClr val="bg1"/>
              </a:solidFill>
              <a:latin typeface="Arial" panose="020B0604020202020204" pitchFamily="34" charset="0"/>
              <a:cs typeface="Arial" panose="020B0604020202020204" pitchFamily="34" charset="0"/>
            </a:endParaRPr>
          </a:p>
        </p:txBody>
      </p:sp>
      <p:sp>
        <p:nvSpPr>
          <p:cNvPr id="7" name="Yuvarlatılmış Dikdörtgen 6"/>
          <p:cNvSpPr/>
          <p:nvPr/>
        </p:nvSpPr>
        <p:spPr>
          <a:xfrm>
            <a:off x="3137008" y="1791745"/>
            <a:ext cx="2482668" cy="651600"/>
          </a:xfrm>
          <a:prstGeom prst="roundRect">
            <a:avLst/>
          </a:prstGeom>
          <a:solidFill>
            <a:srgbClr val="7030A0"/>
          </a:solidFill>
          <a:ln w="571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ÇALIŞAN</a:t>
            </a:r>
            <a:endParaRPr lang="tr-TR" b="1" dirty="0"/>
          </a:p>
        </p:txBody>
      </p:sp>
      <p:sp>
        <p:nvSpPr>
          <p:cNvPr id="8" name="Yuvarlatılmış Dikdörtgen 7"/>
          <p:cNvSpPr/>
          <p:nvPr/>
        </p:nvSpPr>
        <p:spPr>
          <a:xfrm>
            <a:off x="142156" y="2512168"/>
            <a:ext cx="2505793" cy="1269436"/>
          </a:xfrm>
          <a:prstGeom prst="roundRect">
            <a:avLst/>
          </a:prstGeom>
          <a:solidFill>
            <a:schemeClr val="accent1">
              <a:lumMod val="75000"/>
            </a:schemeClr>
          </a:solidFill>
          <a:ln w="57150">
            <a:no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latin typeface="Arial" panose="020B0604020202020204" pitchFamily="34" charset="0"/>
                <a:cs typeface="Arial" panose="020B0604020202020204" pitchFamily="34" charset="0"/>
              </a:rPr>
              <a:t>Bu süreçlerde işveren herhangi bir operasyon gerçekleştirmez; sadece Ziraat Emeklilik tarafından iletilen bilgilerin takibini sağlar.</a:t>
            </a:r>
          </a:p>
        </p:txBody>
      </p:sp>
      <p:sp>
        <p:nvSpPr>
          <p:cNvPr id="9" name="Yuvarlatılmış Dikdörtgen 8"/>
          <p:cNvSpPr/>
          <p:nvPr/>
        </p:nvSpPr>
        <p:spPr>
          <a:xfrm>
            <a:off x="6083119" y="2588135"/>
            <a:ext cx="2641779" cy="478985"/>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bg1"/>
                </a:solidFill>
                <a:latin typeface="Arial" panose="020B0604020202020204" pitchFamily="34" charset="0"/>
                <a:cs typeface="Arial" panose="020B0604020202020204" pitchFamily="34" charset="0"/>
              </a:rPr>
              <a:t>Plan ve fon değişikliklerinin yapılması </a:t>
            </a:r>
            <a:endParaRPr lang="tr-TR" sz="1200" dirty="0">
              <a:solidFill>
                <a:schemeClr val="bg1"/>
              </a:solidFill>
              <a:latin typeface="Arial" panose="020B0604020202020204" pitchFamily="34" charset="0"/>
              <a:cs typeface="Arial" panose="020B0604020202020204" pitchFamily="34" charset="0"/>
            </a:endParaRPr>
          </a:p>
        </p:txBody>
      </p:sp>
      <p:sp>
        <p:nvSpPr>
          <p:cNvPr id="10" name="Yuvarlatılmış Dikdörtgen 9"/>
          <p:cNvSpPr/>
          <p:nvPr/>
        </p:nvSpPr>
        <p:spPr>
          <a:xfrm>
            <a:off x="6119180" y="3699956"/>
            <a:ext cx="2613204" cy="593140"/>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bg1"/>
                </a:solidFill>
                <a:latin typeface="Arial" panose="020B0604020202020204" pitchFamily="34" charset="0"/>
                <a:cs typeface="Arial" panose="020B0604020202020204" pitchFamily="34" charset="0"/>
              </a:rPr>
              <a:t>Çıkış </a:t>
            </a:r>
            <a:r>
              <a:rPr lang="tr-TR" sz="1200" dirty="0">
                <a:solidFill>
                  <a:schemeClr val="bg1"/>
                </a:solidFill>
                <a:latin typeface="Arial" panose="020B0604020202020204" pitchFamily="34" charset="0"/>
                <a:cs typeface="Arial" panose="020B0604020202020204" pitchFamily="34" charset="0"/>
              </a:rPr>
              <a:t>işlemi sonrası katılımcıya ödemenin gerçekleştirilmesi ve </a:t>
            </a:r>
            <a:r>
              <a:rPr lang="tr-TR" sz="1200" dirty="0" smtClean="0">
                <a:solidFill>
                  <a:schemeClr val="bg1"/>
                </a:solidFill>
                <a:latin typeface="Arial" panose="020B0604020202020204" pitchFamily="34" charset="0"/>
                <a:cs typeface="Arial" panose="020B0604020202020204" pitchFamily="34" charset="0"/>
              </a:rPr>
              <a:t>bildirimi.</a:t>
            </a:r>
            <a:endParaRPr lang="tr-TR" sz="1200" dirty="0">
              <a:solidFill>
                <a:schemeClr val="bg1"/>
              </a:solidFill>
              <a:latin typeface="Arial" panose="020B0604020202020204" pitchFamily="34" charset="0"/>
              <a:cs typeface="Arial" panose="020B0604020202020204" pitchFamily="34" charset="0"/>
            </a:endParaRPr>
          </a:p>
        </p:txBody>
      </p:sp>
      <p:grpSp>
        <p:nvGrpSpPr>
          <p:cNvPr id="11" name="Grup 10"/>
          <p:cNvGrpSpPr/>
          <p:nvPr/>
        </p:nvGrpSpPr>
        <p:grpSpPr>
          <a:xfrm>
            <a:off x="3084686" y="4583741"/>
            <a:ext cx="4172457" cy="1901401"/>
            <a:chOff x="6160653" y="4956599"/>
            <a:chExt cx="3937713" cy="2069536"/>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653" y="4956599"/>
              <a:ext cx="3937713" cy="2069536"/>
            </a:xfrm>
            <a:prstGeom prst="rect">
              <a:avLst/>
            </a:prstGeom>
          </p:spPr>
        </p:pic>
        <p:sp>
          <p:nvSpPr>
            <p:cNvPr id="13" name="Metin kutusu 12"/>
            <p:cNvSpPr txBox="1"/>
            <p:nvPr/>
          </p:nvSpPr>
          <p:spPr>
            <a:xfrm>
              <a:off x="6160653" y="5383508"/>
              <a:ext cx="3828132" cy="1222721"/>
            </a:xfrm>
            <a:prstGeom prst="rect">
              <a:avLst/>
            </a:prstGeom>
            <a:noFill/>
          </p:spPr>
          <p:txBody>
            <a:bodyPr wrap="square" rtlCol="0">
              <a:spAutoFit/>
            </a:bodyPr>
            <a:lstStyle/>
            <a:p>
              <a:pPr marL="285750" indent="-285750">
                <a:buFont typeface="Wingdings" panose="05000000000000000000" pitchFamily="2" charset="2"/>
                <a:buChar char="ü"/>
              </a:pPr>
              <a:r>
                <a:rPr lang="tr-TR" sz="1400" dirty="0" smtClean="0">
                  <a:solidFill>
                    <a:schemeClr val="bg1"/>
                  </a:solidFill>
                </a:rPr>
                <a:t>Bireysel internet  Şubemiz,</a:t>
              </a:r>
            </a:p>
            <a:p>
              <a:pPr marL="285750" indent="-285750">
                <a:buFont typeface="Wingdings" panose="05000000000000000000" pitchFamily="2" charset="2"/>
                <a:buChar char="ü"/>
              </a:pPr>
              <a:r>
                <a:rPr lang="tr-TR" sz="1400" dirty="0" smtClean="0">
                  <a:solidFill>
                    <a:schemeClr val="bg1"/>
                  </a:solidFill>
                </a:rPr>
                <a:t>Mobil Şubemiz,</a:t>
              </a:r>
            </a:p>
            <a:p>
              <a:pPr marL="285750" indent="-285750">
                <a:buFont typeface="Wingdings" panose="05000000000000000000" pitchFamily="2" charset="2"/>
                <a:buChar char="ü"/>
              </a:pPr>
              <a:r>
                <a:rPr lang="tr-TR" sz="1400" dirty="0" smtClean="0">
                  <a:solidFill>
                    <a:schemeClr val="bg1"/>
                  </a:solidFill>
                </a:rPr>
                <a:t>Çağrı Merkezi /Sesli Yanıt Sistemi,</a:t>
              </a:r>
            </a:p>
            <a:p>
              <a:pPr marL="285750" indent="-285750">
                <a:buFont typeface="Wingdings" panose="05000000000000000000" pitchFamily="2" charset="2"/>
                <a:buChar char="ü"/>
              </a:pPr>
              <a:r>
                <a:rPr lang="tr-TR" sz="1400" dirty="0" smtClean="0">
                  <a:solidFill>
                    <a:schemeClr val="bg1"/>
                  </a:solidFill>
                </a:rPr>
                <a:t>İşveren tercihine göre Kurumsal </a:t>
              </a:r>
              <a:r>
                <a:rPr lang="tr-TR" sz="1400" dirty="0">
                  <a:solidFill>
                    <a:schemeClr val="bg1"/>
                  </a:solidFill>
                </a:rPr>
                <a:t>İnternet </a:t>
              </a:r>
              <a:r>
                <a:rPr lang="tr-TR" sz="1400" dirty="0" smtClean="0">
                  <a:solidFill>
                    <a:schemeClr val="bg1"/>
                  </a:solidFill>
                </a:rPr>
                <a:t>Şubesi.</a:t>
              </a:r>
              <a:endParaRPr lang="tr-TR" sz="1400" dirty="0">
                <a:solidFill>
                  <a:schemeClr val="bg1"/>
                </a:solidFill>
              </a:endParaRPr>
            </a:p>
            <a:p>
              <a:endParaRPr lang="tr-TR" sz="1100" dirty="0"/>
            </a:p>
          </p:txBody>
        </p:sp>
        <p:sp>
          <p:nvSpPr>
            <p:cNvPr id="14" name="Metin kutusu 13"/>
            <p:cNvSpPr txBox="1"/>
            <p:nvPr/>
          </p:nvSpPr>
          <p:spPr>
            <a:xfrm>
              <a:off x="7361018" y="5026458"/>
              <a:ext cx="1377088" cy="368491"/>
            </a:xfrm>
            <a:prstGeom prst="rect">
              <a:avLst/>
            </a:prstGeom>
            <a:noFill/>
          </p:spPr>
          <p:txBody>
            <a:bodyPr wrap="none" rtlCol="0">
              <a:spAutoFit/>
            </a:bodyPr>
            <a:lstStyle/>
            <a:p>
              <a:r>
                <a:rPr lang="tr-TR" sz="1600" b="1" dirty="0" smtClean="0"/>
                <a:t>NASIL YAPILIR?</a:t>
              </a:r>
              <a:endParaRPr lang="tr-TR" sz="1600" b="1" dirty="0"/>
            </a:p>
          </p:txBody>
        </p:sp>
      </p:grpSp>
      <p:sp>
        <p:nvSpPr>
          <p:cNvPr id="15" name="Yuvarlatılmış Dikdörtgen 14"/>
          <p:cNvSpPr/>
          <p:nvPr/>
        </p:nvSpPr>
        <p:spPr>
          <a:xfrm>
            <a:off x="3137010" y="3122144"/>
            <a:ext cx="2470360" cy="493655"/>
          </a:xfrm>
          <a:prstGeom prst="roundRect">
            <a:avLst/>
          </a:prstGeom>
          <a:solidFill>
            <a:srgbClr val="7030A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Kişisel Bilgi </a:t>
            </a:r>
            <a:r>
              <a:rPr lang="tr-TR" sz="1200" dirty="0" smtClean="0"/>
              <a:t>güncelleme ,</a:t>
            </a:r>
            <a:endParaRPr lang="tr-TR" sz="1200" dirty="0"/>
          </a:p>
        </p:txBody>
      </p:sp>
      <p:sp>
        <p:nvSpPr>
          <p:cNvPr id="16" name="Yuvarlatılmış Dikdörtgen 15"/>
          <p:cNvSpPr/>
          <p:nvPr/>
        </p:nvSpPr>
        <p:spPr>
          <a:xfrm>
            <a:off x="3137008" y="2573465"/>
            <a:ext cx="2470361" cy="493655"/>
          </a:xfrm>
          <a:prstGeom prst="roundRect">
            <a:avLst/>
          </a:prstGeom>
          <a:solidFill>
            <a:srgbClr val="7030A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Plan/Fon Dağılım  </a:t>
            </a:r>
            <a:r>
              <a:rPr lang="tr-TR" sz="1200" dirty="0" smtClean="0"/>
              <a:t>Değişikliği talebi. </a:t>
            </a:r>
            <a:endParaRPr lang="tr-TR" sz="1200" dirty="0"/>
          </a:p>
        </p:txBody>
      </p:sp>
      <p:sp>
        <p:nvSpPr>
          <p:cNvPr id="17" name="Yuvarlatılmış Dikdörtgen 16"/>
          <p:cNvSpPr/>
          <p:nvPr/>
        </p:nvSpPr>
        <p:spPr>
          <a:xfrm>
            <a:off x="3137008" y="3699956"/>
            <a:ext cx="2467505" cy="593140"/>
          </a:xfrm>
          <a:prstGeom prst="roundRect">
            <a:avLst/>
          </a:prstGeom>
          <a:solidFill>
            <a:srgbClr val="7030A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Cayma, Ayrılma talebi</a:t>
            </a:r>
            <a:endParaRPr lang="tr-TR" sz="1200" dirty="0"/>
          </a:p>
        </p:txBody>
      </p:sp>
      <p:sp>
        <p:nvSpPr>
          <p:cNvPr id="18" name="Sağ Ok 17"/>
          <p:cNvSpPr/>
          <p:nvPr/>
        </p:nvSpPr>
        <p:spPr>
          <a:xfrm>
            <a:off x="5695600" y="2697394"/>
            <a:ext cx="387520" cy="2604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6104893" y="3161441"/>
            <a:ext cx="2641779" cy="478985"/>
          </a:xfrm>
          <a:prstGeom prst="roundRect">
            <a:avLst/>
          </a:prstGeom>
          <a:solidFill>
            <a:srgbClr val="FF0000"/>
          </a:solidFill>
          <a:ln w="571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bg1"/>
                </a:solidFill>
                <a:latin typeface="Arial" panose="020B0604020202020204" pitchFamily="34" charset="0"/>
                <a:cs typeface="Arial" panose="020B0604020202020204" pitchFamily="34" charset="0"/>
              </a:rPr>
              <a:t>Bilgilerin güncellenerek kayıtların takibinin sağlanması </a:t>
            </a:r>
            <a:endParaRPr lang="tr-TR" sz="1200" dirty="0">
              <a:solidFill>
                <a:schemeClr val="bg1"/>
              </a:solidFill>
              <a:latin typeface="Arial" panose="020B0604020202020204" pitchFamily="34" charset="0"/>
              <a:cs typeface="Arial" panose="020B0604020202020204" pitchFamily="34" charset="0"/>
            </a:endParaRPr>
          </a:p>
        </p:txBody>
      </p:sp>
      <p:sp>
        <p:nvSpPr>
          <p:cNvPr id="20" name="Sağ Ok 19"/>
          <p:cNvSpPr/>
          <p:nvPr/>
        </p:nvSpPr>
        <p:spPr>
          <a:xfrm>
            <a:off x="5688346" y="3212644"/>
            <a:ext cx="387520" cy="2604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ağ Ok 20"/>
          <p:cNvSpPr/>
          <p:nvPr/>
        </p:nvSpPr>
        <p:spPr>
          <a:xfrm>
            <a:off x="5695606" y="3873034"/>
            <a:ext cx="387520" cy="2604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9812259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34668" y="1801833"/>
            <a:ext cx="1542745" cy="369332"/>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İŞ VEREN </a:t>
            </a:r>
            <a:endParaRPr lang="tr-TR" b="1" dirty="0">
              <a:solidFill>
                <a:schemeClr val="bg1"/>
              </a:solidFill>
              <a:latin typeface="Arial" panose="020B0604020202020204" pitchFamily="34" charset="0"/>
              <a:cs typeface="Arial" panose="020B0604020202020204" pitchFamily="34" charset="0"/>
            </a:endParaRPr>
          </a:p>
        </p:txBody>
      </p:sp>
      <p:sp>
        <p:nvSpPr>
          <p:cNvPr id="5" name="Dikdörtgen 4"/>
          <p:cNvSpPr/>
          <p:nvPr/>
        </p:nvSpPr>
        <p:spPr>
          <a:xfrm>
            <a:off x="47264" y="2579013"/>
            <a:ext cx="2512540" cy="1569660"/>
          </a:xfrm>
          <a:prstGeom prst="rect">
            <a:avLst/>
          </a:prstGeom>
        </p:spPr>
        <p:txBody>
          <a:bodyPr wrap="square">
            <a:spAutoFit/>
          </a:bodyPr>
          <a:lstStyle/>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Çalışan bilgilerinin </a:t>
            </a:r>
            <a:r>
              <a:rPr lang="tr-TR" sz="1200" dirty="0" smtClean="0">
                <a:solidFill>
                  <a:schemeClr val="bg1"/>
                </a:solidFill>
                <a:latin typeface="Arial" panose="020B0604020202020204" pitchFamily="34" charset="0"/>
                <a:cs typeface="Arial" panose="020B0604020202020204" pitchFamily="34" charset="0"/>
              </a:rPr>
              <a:t>iletilmesi</a:t>
            </a:r>
          </a:p>
          <a:p>
            <a:pPr marL="285750" indent="-285750">
              <a:buFont typeface="Wingdings" panose="05000000000000000000" pitchFamily="2" charset="2"/>
              <a:buChar char="ü"/>
            </a:pPr>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payının şirket </a:t>
            </a:r>
            <a:r>
              <a:rPr lang="tr-TR" sz="1200" dirty="0" smtClean="0">
                <a:solidFill>
                  <a:schemeClr val="bg1"/>
                </a:solidFill>
                <a:latin typeface="Arial" panose="020B0604020202020204" pitchFamily="34" charset="0"/>
                <a:cs typeface="Arial" panose="020B0604020202020204" pitchFamily="34" charset="0"/>
              </a:rPr>
              <a:t>hesaplarına iletilmesi</a:t>
            </a:r>
          </a:p>
          <a:p>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 mutabakatının sağlanması ve tahsilatın gerçekleştirilmesi </a:t>
            </a:r>
          </a:p>
        </p:txBody>
      </p:sp>
      <p:sp>
        <p:nvSpPr>
          <p:cNvPr id="6" name="Dikdörtgen 5"/>
          <p:cNvSpPr/>
          <p:nvPr/>
        </p:nvSpPr>
        <p:spPr>
          <a:xfrm>
            <a:off x="2156224" y="399649"/>
            <a:ext cx="4827407"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HİZMET YELPAZEMİZ Kurumsal İnternet Şubemiz</a:t>
            </a:r>
            <a:endParaRPr lang="tr-TR" sz="2800" b="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 y="1595352"/>
            <a:ext cx="4596377" cy="270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225" y="2373069"/>
            <a:ext cx="4286495" cy="2585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385" y="3534862"/>
            <a:ext cx="4286495" cy="2532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5796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 y="-6691"/>
            <a:ext cx="9144793" cy="6864691"/>
          </a:xfrm>
          <a:prstGeom prst="rect">
            <a:avLst/>
          </a:prstGeom>
        </p:spPr>
      </p:pic>
      <p:sp>
        <p:nvSpPr>
          <p:cNvPr id="6" name="Dikdörtgen 5"/>
          <p:cNvSpPr/>
          <p:nvPr/>
        </p:nvSpPr>
        <p:spPr>
          <a:xfrm>
            <a:off x="2339580" y="446158"/>
            <a:ext cx="4572000" cy="867930"/>
          </a:xfrm>
          <a:prstGeom prst="rect">
            <a:avLst/>
          </a:prstGeom>
        </p:spPr>
        <p:txBody>
          <a:bodyPr>
            <a:spAutoFit/>
          </a:bodyPr>
          <a:lstStyle/>
          <a:p>
            <a:pPr algn="ctr">
              <a:lnSpc>
                <a:spcPct val="90000"/>
              </a:lnSpc>
              <a:spcBef>
                <a:spcPct val="0"/>
              </a:spcBef>
            </a:pPr>
            <a:r>
              <a:rPr lang="tr-TR" altLang="tr-TR" sz="2800" b="1" dirty="0" smtClean="0">
                <a:latin typeface="Arial" panose="020B0604020202020204" pitchFamily="34" charset="0"/>
                <a:cs typeface="Arial" panose="020B0604020202020204" pitchFamily="34" charset="0"/>
              </a:rPr>
              <a:t>HİZMET YELPAZEMİZ Bireysel İnternet Şubemiz</a:t>
            </a:r>
            <a:endParaRPr lang="tr-TR" altLang="tr-TR" sz="2800" b="1" dirty="0">
              <a:latin typeface="Arial" panose="020B0604020202020204" pitchFamily="34" charset="0"/>
              <a:cs typeface="Arial" panose="020B0604020202020204" pitchFamily="34" charset="0"/>
            </a:endParaRPr>
          </a:p>
        </p:txBody>
      </p:sp>
      <p:grpSp>
        <p:nvGrpSpPr>
          <p:cNvPr id="7" name="Grup 6"/>
          <p:cNvGrpSpPr/>
          <p:nvPr/>
        </p:nvGrpSpPr>
        <p:grpSpPr>
          <a:xfrm>
            <a:off x="-3465" y="1575028"/>
            <a:ext cx="4246118" cy="2937977"/>
            <a:chOff x="-3465" y="1575028"/>
            <a:chExt cx="4246118" cy="2937977"/>
          </a:xfrm>
        </p:grpSpPr>
        <p:sp>
          <p:nvSpPr>
            <p:cNvPr id="8" name="Metin kutusu 7"/>
            <p:cNvSpPr txBox="1"/>
            <p:nvPr/>
          </p:nvSpPr>
          <p:spPr>
            <a:xfrm>
              <a:off x="434668" y="1801833"/>
              <a:ext cx="1542745" cy="369332"/>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İŞ VEREN </a:t>
              </a:r>
              <a:endParaRPr lang="tr-TR" b="1" dirty="0">
                <a:solidFill>
                  <a:schemeClr val="bg1"/>
                </a:solidFill>
                <a:latin typeface="Arial" panose="020B0604020202020204" pitchFamily="34" charset="0"/>
                <a:cs typeface="Arial" panose="020B0604020202020204" pitchFamily="34" charset="0"/>
              </a:endParaRPr>
            </a:p>
          </p:txBody>
        </p:sp>
        <p:sp>
          <p:nvSpPr>
            <p:cNvPr id="9" name="Dikdörtgen 8"/>
            <p:cNvSpPr/>
            <p:nvPr/>
          </p:nvSpPr>
          <p:spPr>
            <a:xfrm>
              <a:off x="47264" y="2579013"/>
              <a:ext cx="2512540" cy="1569660"/>
            </a:xfrm>
            <a:prstGeom prst="rect">
              <a:avLst/>
            </a:prstGeom>
          </p:spPr>
          <p:txBody>
            <a:bodyPr wrap="square">
              <a:spAutoFit/>
            </a:bodyPr>
            <a:lstStyle/>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Çalışan bilgilerinin </a:t>
              </a:r>
              <a:r>
                <a:rPr lang="tr-TR" sz="1200" dirty="0" smtClean="0">
                  <a:solidFill>
                    <a:schemeClr val="bg1"/>
                  </a:solidFill>
                  <a:latin typeface="Arial" panose="020B0604020202020204" pitchFamily="34" charset="0"/>
                  <a:cs typeface="Arial" panose="020B0604020202020204" pitchFamily="34" charset="0"/>
                </a:rPr>
                <a:t>iletilmesi</a:t>
              </a:r>
            </a:p>
            <a:p>
              <a:pPr marL="285750" indent="-285750">
                <a:buFont typeface="Wingdings" panose="05000000000000000000" pitchFamily="2" charset="2"/>
                <a:buChar char="ü"/>
              </a:pPr>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payının şirket </a:t>
              </a:r>
              <a:r>
                <a:rPr lang="tr-TR" sz="1200" dirty="0" smtClean="0">
                  <a:solidFill>
                    <a:schemeClr val="bg1"/>
                  </a:solidFill>
                  <a:latin typeface="Arial" panose="020B0604020202020204" pitchFamily="34" charset="0"/>
                  <a:cs typeface="Arial" panose="020B0604020202020204" pitchFamily="34" charset="0"/>
                </a:rPr>
                <a:t>hesaplarına iletilmesi</a:t>
              </a:r>
            </a:p>
            <a:p>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 mutabakatının sağlanması ve tahsilatın gerçekleştirilmesi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5028"/>
              <a:ext cx="4242653" cy="2937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52" b="61889"/>
            <a:stretch/>
          </p:blipFill>
          <p:spPr bwMode="auto">
            <a:xfrm>
              <a:off x="-3465" y="1592346"/>
              <a:ext cx="4159829" cy="111968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171" t="17279" r="3289" b="61889"/>
            <a:stretch/>
          </p:blipFill>
          <p:spPr bwMode="auto">
            <a:xfrm>
              <a:off x="3642230" y="2099350"/>
              <a:ext cx="374939" cy="61203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etin kutusu 12"/>
            <p:cNvSpPr txBox="1"/>
            <p:nvPr/>
          </p:nvSpPr>
          <p:spPr>
            <a:xfrm>
              <a:off x="3590183" y="2127269"/>
              <a:ext cx="470000" cy="153888"/>
            </a:xfrm>
            <a:prstGeom prst="rect">
              <a:avLst/>
            </a:prstGeom>
            <a:noFill/>
            <a:ln>
              <a:noFill/>
            </a:ln>
            <a:effectLst>
              <a:reflection endPos="0" dir="5400000" sy="-100000" algn="bl" rotWithShape="0"/>
            </a:effectLst>
          </p:spPr>
          <p:txBody>
            <a:bodyPr wrap="none" rtlCol="0">
              <a:spAutoFit/>
            </a:bodyPr>
            <a:lstStyle/>
            <a:p>
              <a:r>
                <a:rPr lang="tr-TR" sz="400" b="1" dirty="0" smtClean="0">
                  <a:solidFill>
                    <a:schemeClr val="tx1">
                      <a:lumMod val="65000"/>
                      <a:lumOff val="35000"/>
                    </a:schemeClr>
                  </a:solidFill>
                </a:rPr>
                <a:t>EMEL GÜVEN</a:t>
              </a:r>
            </a:p>
          </p:txBody>
        </p:sp>
        <p:sp>
          <p:nvSpPr>
            <p:cNvPr id="14" name="Metin kutusu 13"/>
            <p:cNvSpPr txBox="1"/>
            <p:nvPr/>
          </p:nvSpPr>
          <p:spPr>
            <a:xfrm>
              <a:off x="3590183" y="2284431"/>
              <a:ext cx="470000" cy="153888"/>
            </a:xfrm>
            <a:prstGeom prst="rect">
              <a:avLst/>
            </a:prstGeom>
            <a:noFill/>
            <a:ln>
              <a:noFill/>
            </a:ln>
            <a:effectLst>
              <a:reflection endPos="0" dir="5400000" sy="-100000" algn="bl" rotWithShape="0"/>
            </a:effectLst>
          </p:spPr>
          <p:txBody>
            <a:bodyPr wrap="none" rtlCol="0">
              <a:spAutoFit/>
            </a:bodyPr>
            <a:lstStyle/>
            <a:p>
              <a:r>
                <a:rPr lang="tr-TR" sz="400" b="1" dirty="0" smtClean="0">
                  <a:solidFill>
                    <a:schemeClr val="tx1">
                      <a:lumMod val="65000"/>
                      <a:lumOff val="35000"/>
                    </a:schemeClr>
                  </a:solidFill>
                </a:rPr>
                <a:t>EMEL GÜVEN</a:t>
              </a:r>
            </a:p>
          </p:txBody>
        </p:sp>
        <p:sp>
          <p:nvSpPr>
            <p:cNvPr id="15" name="Metin kutusu 14"/>
            <p:cNvSpPr txBox="1"/>
            <p:nvPr/>
          </p:nvSpPr>
          <p:spPr>
            <a:xfrm>
              <a:off x="3590183" y="2461403"/>
              <a:ext cx="470000" cy="153888"/>
            </a:xfrm>
            <a:prstGeom prst="rect">
              <a:avLst/>
            </a:prstGeom>
            <a:noFill/>
            <a:ln>
              <a:noFill/>
            </a:ln>
            <a:effectLst>
              <a:reflection endPos="0" dir="5400000" sy="-100000" algn="bl" rotWithShape="0"/>
            </a:effectLst>
          </p:spPr>
          <p:txBody>
            <a:bodyPr wrap="none" rtlCol="0">
              <a:spAutoFit/>
            </a:bodyPr>
            <a:lstStyle/>
            <a:p>
              <a:r>
                <a:rPr lang="tr-TR" sz="400" b="1" dirty="0" smtClean="0"/>
                <a:t>EMEL GÜVEN</a:t>
              </a: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171" t="23557" r="3289" b="70419"/>
            <a:stretch/>
          </p:blipFill>
          <p:spPr bwMode="auto">
            <a:xfrm>
              <a:off x="3125544" y="2284432"/>
              <a:ext cx="496337" cy="17697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Metin kutusu 16"/>
            <p:cNvSpPr txBox="1"/>
            <p:nvPr/>
          </p:nvSpPr>
          <p:spPr>
            <a:xfrm>
              <a:off x="3040784" y="2284431"/>
              <a:ext cx="470000" cy="153888"/>
            </a:xfrm>
            <a:prstGeom prst="rect">
              <a:avLst/>
            </a:prstGeom>
            <a:noFill/>
            <a:ln>
              <a:noFill/>
            </a:ln>
            <a:effectLst>
              <a:reflection endPos="0" dir="5400000" sy="-100000" algn="bl" rotWithShape="0"/>
            </a:effectLst>
          </p:spPr>
          <p:txBody>
            <a:bodyPr wrap="none" rtlCol="0">
              <a:spAutoFit/>
            </a:bodyPr>
            <a:lstStyle/>
            <a:p>
              <a:r>
                <a:rPr lang="tr-TR" sz="400" b="1" dirty="0" smtClean="0">
                  <a:solidFill>
                    <a:schemeClr val="tx1">
                      <a:lumMod val="65000"/>
                      <a:lumOff val="35000"/>
                    </a:schemeClr>
                  </a:solidFill>
                </a:rPr>
                <a:t>EMEL GÜVEN</a:t>
              </a: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171" t="18230" r="3289" b="61889"/>
            <a:stretch/>
          </p:blipFill>
          <p:spPr bwMode="auto">
            <a:xfrm>
              <a:off x="1075212" y="2127269"/>
              <a:ext cx="374939" cy="58411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Metin kutusu 18"/>
            <p:cNvSpPr txBox="1"/>
            <p:nvPr/>
          </p:nvSpPr>
          <p:spPr>
            <a:xfrm>
              <a:off x="1013335" y="2127269"/>
              <a:ext cx="389850" cy="153888"/>
            </a:xfrm>
            <a:prstGeom prst="rect">
              <a:avLst/>
            </a:prstGeom>
            <a:noFill/>
            <a:ln>
              <a:noFill/>
            </a:ln>
            <a:effectLst>
              <a:reflection endPos="0" dir="5400000" sy="-100000" algn="bl" rotWithShape="0"/>
            </a:effectLst>
          </p:spPr>
          <p:txBody>
            <a:bodyPr wrap="none" rtlCol="0">
              <a:spAutoFit/>
            </a:bodyPr>
            <a:lstStyle/>
            <a:p>
              <a:r>
                <a:rPr lang="tr-TR" sz="400" b="1" dirty="0" smtClean="0">
                  <a:solidFill>
                    <a:schemeClr val="tx1">
                      <a:lumMod val="65000"/>
                      <a:lumOff val="35000"/>
                    </a:schemeClr>
                  </a:solidFill>
                </a:rPr>
                <a:t>32886955</a:t>
              </a:r>
            </a:p>
          </p:txBody>
        </p:sp>
        <p:sp>
          <p:nvSpPr>
            <p:cNvPr id="20" name="Metin kutusu 19"/>
            <p:cNvSpPr txBox="1"/>
            <p:nvPr/>
          </p:nvSpPr>
          <p:spPr>
            <a:xfrm>
              <a:off x="1013335" y="2461403"/>
              <a:ext cx="389850" cy="153888"/>
            </a:xfrm>
            <a:prstGeom prst="rect">
              <a:avLst/>
            </a:prstGeom>
            <a:noFill/>
            <a:ln>
              <a:noFill/>
            </a:ln>
            <a:effectLst>
              <a:reflection endPos="0" dir="5400000" sy="-100000" algn="bl" rotWithShape="0"/>
            </a:effectLst>
          </p:spPr>
          <p:txBody>
            <a:bodyPr wrap="none" rtlCol="0">
              <a:spAutoFit/>
            </a:bodyPr>
            <a:lstStyle/>
            <a:p>
              <a:r>
                <a:rPr lang="tr-TR" sz="400" b="1" dirty="0" smtClean="0">
                  <a:solidFill>
                    <a:schemeClr val="tx1">
                      <a:lumMod val="65000"/>
                      <a:lumOff val="35000"/>
                    </a:schemeClr>
                  </a:solidFill>
                </a:rPr>
                <a:t>25658796</a:t>
              </a:r>
            </a:p>
          </p:txBody>
        </p:sp>
        <p:pic>
          <p:nvPicPr>
            <p:cNvPr id="2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950" t="13502" r="3340" b="83636"/>
            <a:stretch/>
          </p:blipFill>
          <p:spPr bwMode="auto">
            <a:xfrm>
              <a:off x="47264" y="1633082"/>
              <a:ext cx="748397" cy="8163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etin kutusu 21"/>
            <p:cNvSpPr txBox="1"/>
            <p:nvPr/>
          </p:nvSpPr>
          <p:spPr>
            <a:xfrm>
              <a:off x="158051" y="1605046"/>
              <a:ext cx="540533" cy="169277"/>
            </a:xfrm>
            <a:prstGeom prst="rect">
              <a:avLst/>
            </a:prstGeom>
            <a:noFill/>
            <a:ln>
              <a:noFill/>
            </a:ln>
            <a:effectLst>
              <a:reflection endPos="0" dir="5400000" sy="-100000" algn="bl" rotWithShape="0"/>
            </a:effectLst>
          </p:spPr>
          <p:txBody>
            <a:bodyPr wrap="none" rtlCol="0">
              <a:spAutoFit/>
            </a:bodyPr>
            <a:lstStyle/>
            <a:p>
              <a:r>
                <a:rPr lang="tr-TR" sz="500" b="1" dirty="0" smtClean="0">
                  <a:solidFill>
                    <a:schemeClr val="bg1">
                      <a:lumMod val="95000"/>
                    </a:schemeClr>
                  </a:solidFill>
                </a:rPr>
                <a:t>EMEL GÜVEN</a:t>
              </a:r>
            </a:p>
          </p:txBody>
        </p:sp>
        <p:sp>
          <p:nvSpPr>
            <p:cNvPr id="23" name="Metin kutusu 22"/>
            <p:cNvSpPr txBox="1"/>
            <p:nvPr/>
          </p:nvSpPr>
          <p:spPr>
            <a:xfrm>
              <a:off x="1013335" y="2295974"/>
              <a:ext cx="389850" cy="153888"/>
            </a:xfrm>
            <a:prstGeom prst="rect">
              <a:avLst/>
            </a:prstGeom>
            <a:noFill/>
            <a:ln>
              <a:noFill/>
            </a:ln>
            <a:effectLst>
              <a:reflection endPos="0" dir="5400000" sy="-100000" algn="bl" rotWithShape="0"/>
            </a:effectLst>
          </p:spPr>
          <p:txBody>
            <a:bodyPr wrap="none" rtlCol="0">
              <a:spAutoFit/>
            </a:bodyPr>
            <a:lstStyle/>
            <a:p>
              <a:r>
                <a:rPr lang="tr-TR" sz="400" b="1" dirty="0" smtClean="0">
                  <a:solidFill>
                    <a:schemeClr val="tx1">
                      <a:lumMod val="65000"/>
                      <a:lumOff val="35000"/>
                    </a:schemeClr>
                  </a:solidFill>
                </a:rPr>
                <a:t>25645854</a:t>
              </a:r>
            </a:p>
          </p:txBody>
        </p:sp>
      </p:grpSp>
      <p:grpSp>
        <p:nvGrpSpPr>
          <p:cNvPr id="24" name="Grup 23"/>
          <p:cNvGrpSpPr/>
          <p:nvPr/>
        </p:nvGrpSpPr>
        <p:grpSpPr>
          <a:xfrm>
            <a:off x="2959476" y="2403022"/>
            <a:ext cx="4249204" cy="2696274"/>
            <a:chOff x="2959476" y="2403022"/>
            <a:chExt cx="4249204" cy="2696274"/>
          </a:xfrm>
        </p:grpSpPr>
        <p:grpSp>
          <p:nvGrpSpPr>
            <p:cNvPr id="25" name="Grup 24"/>
            <p:cNvGrpSpPr/>
            <p:nvPr/>
          </p:nvGrpSpPr>
          <p:grpSpPr>
            <a:xfrm>
              <a:off x="2959476" y="2403022"/>
              <a:ext cx="4249204" cy="2696274"/>
              <a:chOff x="2959476" y="2403022"/>
              <a:chExt cx="4249204" cy="2696274"/>
            </a:xfrm>
          </p:grpSpPr>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9476" y="2415703"/>
                <a:ext cx="4249204" cy="2683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950" t="13502" r="3340" b="83636"/>
              <a:stretch/>
            </p:blipFill>
            <p:spPr bwMode="auto">
              <a:xfrm>
                <a:off x="3040784" y="2438319"/>
                <a:ext cx="748397" cy="8163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Metin kutusu 29"/>
              <p:cNvSpPr txBox="1"/>
              <p:nvPr/>
            </p:nvSpPr>
            <p:spPr>
              <a:xfrm>
                <a:off x="3159530" y="2403022"/>
                <a:ext cx="540533" cy="169277"/>
              </a:xfrm>
              <a:prstGeom prst="rect">
                <a:avLst/>
              </a:prstGeom>
              <a:noFill/>
              <a:ln>
                <a:noFill/>
              </a:ln>
              <a:effectLst>
                <a:reflection endPos="0" dir="5400000" sy="-100000" algn="bl" rotWithShape="0"/>
              </a:effectLst>
            </p:spPr>
            <p:txBody>
              <a:bodyPr wrap="none" rtlCol="0">
                <a:spAutoFit/>
              </a:bodyPr>
              <a:lstStyle/>
              <a:p>
                <a:r>
                  <a:rPr lang="tr-TR" sz="500" b="1" dirty="0" smtClean="0">
                    <a:solidFill>
                      <a:schemeClr val="bg1">
                        <a:lumMod val="95000"/>
                      </a:schemeClr>
                    </a:solidFill>
                  </a:rPr>
                  <a:t>EMEL GÜVEN</a:t>
                </a:r>
              </a:p>
            </p:txBody>
          </p:sp>
        </p:grpSp>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171" t="18230" r="3289" b="77137"/>
            <a:stretch/>
          </p:blipFill>
          <p:spPr bwMode="auto">
            <a:xfrm>
              <a:off x="4112103" y="2883694"/>
              <a:ext cx="374939" cy="8572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etin kutusu 26"/>
            <p:cNvSpPr txBox="1"/>
            <p:nvPr/>
          </p:nvSpPr>
          <p:spPr>
            <a:xfrm>
              <a:off x="4060183" y="2837552"/>
              <a:ext cx="441146" cy="169277"/>
            </a:xfrm>
            <a:prstGeom prst="rect">
              <a:avLst/>
            </a:prstGeom>
            <a:noFill/>
            <a:ln>
              <a:noFill/>
            </a:ln>
            <a:effectLst>
              <a:reflection endPos="0" dir="5400000" sy="-100000" algn="bl" rotWithShape="0"/>
            </a:effectLst>
          </p:spPr>
          <p:txBody>
            <a:bodyPr wrap="none" rtlCol="0">
              <a:spAutoFit/>
            </a:bodyPr>
            <a:lstStyle/>
            <a:p>
              <a:r>
                <a:rPr lang="tr-TR" sz="500" b="1" dirty="0" smtClean="0">
                  <a:solidFill>
                    <a:schemeClr val="tx1">
                      <a:lumMod val="65000"/>
                      <a:lumOff val="35000"/>
                    </a:schemeClr>
                  </a:solidFill>
                </a:rPr>
                <a:t>14584549</a:t>
              </a:r>
            </a:p>
          </p:txBody>
        </p:sp>
      </p:grpSp>
      <p:grpSp>
        <p:nvGrpSpPr>
          <p:cNvPr id="31" name="Grup 30"/>
          <p:cNvGrpSpPr/>
          <p:nvPr/>
        </p:nvGrpSpPr>
        <p:grpSpPr>
          <a:xfrm>
            <a:off x="5076379" y="3166858"/>
            <a:ext cx="4050501" cy="2850635"/>
            <a:chOff x="5076379" y="3166858"/>
            <a:chExt cx="4050501" cy="2850635"/>
          </a:xfrm>
        </p:grpSpPr>
        <p:pic>
          <p:nvPicPr>
            <p:cNvPr id="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379" y="3166858"/>
              <a:ext cx="4050501" cy="2850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0870" t="16769" r="3262" b="42132"/>
            <a:stretch/>
          </p:blipFill>
          <p:spPr bwMode="auto">
            <a:xfrm>
              <a:off x="7546937" y="3647281"/>
              <a:ext cx="1047750" cy="11715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Metin kutusu 33"/>
            <p:cNvSpPr txBox="1"/>
            <p:nvPr/>
          </p:nvSpPr>
          <p:spPr>
            <a:xfrm>
              <a:off x="7458080" y="3615623"/>
              <a:ext cx="360996"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:EMEL</a:t>
              </a:r>
            </a:p>
          </p:txBody>
        </p:sp>
        <p:sp>
          <p:nvSpPr>
            <p:cNvPr id="35" name="Metin kutusu 34"/>
            <p:cNvSpPr txBox="1"/>
            <p:nvPr/>
          </p:nvSpPr>
          <p:spPr>
            <a:xfrm>
              <a:off x="7458080" y="3736070"/>
              <a:ext cx="412292"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:GÜVEN</a:t>
              </a:r>
            </a:p>
          </p:txBody>
        </p:sp>
        <p:sp>
          <p:nvSpPr>
            <p:cNvPr id="36" name="Metin kutusu 35"/>
            <p:cNvSpPr txBox="1"/>
            <p:nvPr/>
          </p:nvSpPr>
          <p:spPr>
            <a:xfrm>
              <a:off x="7458080" y="3849014"/>
              <a:ext cx="470000"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:MEHMET</a:t>
              </a:r>
            </a:p>
          </p:txBody>
        </p:sp>
        <p:sp>
          <p:nvSpPr>
            <p:cNvPr id="37" name="Metin kutusu 36"/>
            <p:cNvSpPr txBox="1"/>
            <p:nvPr/>
          </p:nvSpPr>
          <p:spPr>
            <a:xfrm>
              <a:off x="7455699" y="3968612"/>
              <a:ext cx="410690"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:FATMA</a:t>
              </a:r>
            </a:p>
          </p:txBody>
        </p:sp>
        <p:sp>
          <p:nvSpPr>
            <p:cNvPr id="38" name="Metin kutusu 37"/>
            <p:cNvSpPr txBox="1"/>
            <p:nvPr/>
          </p:nvSpPr>
          <p:spPr>
            <a:xfrm>
              <a:off x="7455699" y="4090056"/>
              <a:ext cx="521297"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:10.01.1992</a:t>
              </a:r>
            </a:p>
          </p:txBody>
        </p:sp>
        <p:sp>
          <p:nvSpPr>
            <p:cNvPr id="39" name="Metin kutusu 38"/>
            <p:cNvSpPr txBox="1"/>
            <p:nvPr/>
          </p:nvSpPr>
          <p:spPr>
            <a:xfrm>
              <a:off x="7455699" y="4206738"/>
              <a:ext cx="458780"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:SAMSUN</a:t>
              </a:r>
            </a:p>
          </p:txBody>
        </p:sp>
        <p:sp>
          <p:nvSpPr>
            <p:cNvPr id="40" name="Metin kutusu 39"/>
            <p:cNvSpPr txBox="1"/>
            <p:nvPr/>
          </p:nvSpPr>
          <p:spPr>
            <a:xfrm>
              <a:off x="7455699" y="4323796"/>
              <a:ext cx="276038"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:TR</a:t>
              </a:r>
            </a:p>
          </p:txBody>
        </p:sp>
        <p:sp>
          <p:nvSpPr>
            <p:cNvPr id="41" name="Metin kutusu 40"/>
            <p:cNvSpPr txBox="1"/>
            <p:nvPr/>
          </p:nvSpPr>
          <p:spPr>
            <a:xfrm>
              <a:off x="7455699" y="4443567"/>
              <a:ext cx="386644"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:KADIN</a:t>
              </a:r>
            </a:p>
          </p:txBody>
        </p:sp>
        <p:sp>
          <p:nvSpPr>
            <p:cNvPr id="42" name="Metin kutusu 41"/>
            <p:cNvSpPr txBox="1"/>
            <p:nvPr/>
          </p:nvSpPr>
          <p:spPr>
            <a:xfrm>
              <a:off x="7455699" y="4562629"/>
              <a:ext cx="591829"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:53486787600</a:t>
              </a:r>
            </a:p>
          </p:txBody>
        </p:sp>
        <p:sp>
          <p:nvSpPr>
            <p:cNvPr id="43" name="Metin kutusu 42"/>
            <p:cNvSpPr txBox="1"/>
            <p:nvPr/>
          </p:nvSpPr>
          <p:spPr>
            <a:xfrm>
              <a:off x="7455699" y="4681693"/>
              <a:ext cx="391454" cy="176972"/>
            </a:xfrm>
            <a:prstGeom prst="rect">
              <a:avLst/>
            </a:prstGeom>
            <a:noFill/>
            <a:ln>
              <a:noFill/>
            </a:ln>
            <a:effectLst>
              <a:reflection endPos="0" dir="5400000" sy="-100000" algn="bl" rotWithShape="0"/>
            </a:effectLst>
          </p:spPr>
          <p:txBody>
            <a:bodyPr wrap="none" rtlCol="0">
              <a:spAutoFit/>
            </a:bodyPr>
            <a:lstStyle/>
            <a:p>
              <a:r>
                <a:rPr lang="tr-TR" sz="550" dirty="0" smtClean="0">
                  <a:solidFill>
                    <a:schemeClr val="tx1">
                      <a:lumMod val="85000"/>
                      <a:lumOff val="15000"/>
                    </a:schemeClr>
                  </a:solidFill>
                </a:rPr>
                <a:t>:BEKAR</a:t>
              </a:r>
            </a:p>
          </p:txBody>
        </p:sp>
        <p:pic>
          <p:nvPicPr>
            <p:cNvPr id="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950" t="13502" r="3340" b="83636"/>
            <a:stretch/>
          </p:blipFill>
          <p:spPr bwMode="auto">
            <a:xfrm>
              <a:off x="5169010" y="3275357"/>
              <a:ext cx="748397" cy="8163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Metin kutusu 44"/>
            <p:cNvSpPr txBox="1"/>
            <p:nvPr/>
          </p:nvSpPr>
          <p:spPr>
            <a:xfrm>
              <a:off x="5272941" y="3244235"/>
              <a:ext cx="540533" cy="169277"/>
            </a:xfrm>
            <a:prstGeom prst="rect">
              <a:avLst/>
            </a:prstGeom>
            <a:noFill/>
            <a:ln>
              <a:noFill/>
            </a:ln>
            <a:effectLst>
              <a:reflection endPos="0" dir="5400000" sy="-100000" algn="bl" rotWithShape="0"/>
            </a:effectLst>
          </p:spPr>
          <p:txBody>
            <a:bodyPr wrap="none" rtlCol="0">
              <a:spAutoFit/>
            </a:bodyPr>
            <a:lstStyle/>
            <a:p>
              <a:r>
                <a:rPr lang="tr-TR" sz="500" b="1" dirty="0" smtClean="0">
                  <a:solidFill>
                    <a:schemeClr val="bg1">
                      <a:lumMod val="95000"/>
                    </a:schemeClr>
                  </a:solidFill>
                </a:rPr>
                <a:t>EMEL GÜVEN</a:t>
              </a:r>
            </a:p>
          </p:txBody>
        </p:sp>
      </p:grpSp>
    </p:spTree>
    <p:extLst>
      <p:ext uri="{BB962C8B-B14F-4D97-AF65-F5344CB8AC3E}">
        <p14:creationId xmlns:p14="http://schemas.microsoft.com/office/powerpoint/2010/main" val="16242212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34668" y="1801833"/>
            <a:ext cx="1542745" cy="369332"/>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İŞ VEREN </a:t>
            </a:r>
            <a:endParaRPr lang="tr-TR" b="1" dirty="0">
              <a:solidFill>
                <a:schemeClr val="bg1"/>
              </a:solidFill>
              <a:latin typeface="Arial" panose="020B0604020202020204" pitchFamily="34" charset="0"/>
              <a:cs typeface="Arial" panose="020B0604020202020204" pitchFamily="34" charset="0"/>
            </a:endParaRPr>
          </a:p>
        </p:txBody>
      </p:sp>
      <p:sp>
        <p:nvSpPr>
          <p:cNvPr id="5" name="Metin kutusu 4"/>
          <p:cNvSpPr txBox="1"/>
          <p:nvPr/>
        </p:nvSpPr>
        <p:spPr>
          <a:xfrm>
            <a:off x="6315156" y="1846423"/>
            <a:ext cx="2953123" cy="369332"/>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EMEKLİLİK ŞİRKETİ</a:t>
            </a:r>
            <a:endParaRPr lang="tr-TR" b="1" dirty="0">
              <a:solidFill>
                <a:schemeClr val="bg1"/>
              </a:solidFill>
              <a:latin typeface="Arial" panose="020B0604020202020204" pitchFamily="34" charset="0"/>
              <a:cs typeface="Arial" panose="020B0604020202020204" pitchFamily="34" charset="0"/>
            </a:endParaRPr>
          </a:p>
        </p:txBody>
      </p:sp>
      <p:sp>
        <p:nvSpPr>
          <p:cNvPr id="6" name="Dikdörtgen 5"/>
          <p:cNvSpPr/>
          <p:nvPr/>
        </p:nvSpPr>
        <p:spPr>
          <a:xfrm>
            <a:off x="47264" y="2579013"/>
            <a:ext cx="2512540" cy="1569660"/>
          </a:xfrm>
          <a:prstGeom prst="rect">
            <a:avLst/>
          </a:prstGeom>
        </p:spPr>
        <p:txBody>
          <a:bodyPr wrap="square">
            <a:spAutoFit/>
          </a:bodyPr>
          <a:lstStyle/>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Çalışan bilgilerinin </a:t>
            </a:r>
            <a:r>
              <a:rPr lang="tr-TR" sz="1200" dirty="0" smtClean="0">
                <a:solidFill>
                  <a:schemeClr val="bg1"/>
                </a:solidFill>
                <a:latin typeface="Arial" panose="020B0604020202020204" pitchFamily="34" charset="0"/>
                <a:cs typeface="Arial" panose="020B0604020202020204" pitchFamily="34" charset="0"/>
              </a:rPr>
              <a:t>iletilmesi</a:t>
            </a:r>
          </a:p>
          <a:p>
            <a:pPr marL="285750" indent="-285750">
              <a:buFont typeface="Wingdings" panose="05000000000000000000" pitchFamily="2" charset="2"/>
              <a:buChar char="ü"/>
            </a:pPr>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payının şirket </a:t>
            </a:r>
            <a:r>
              <a:rPr lang="tr-TR" sz="1200" dirty="0" smtClean="0">
                <a:solidFill>
                  <a:schemeClr val="bg1"/>
                </a:solidFill>
                <a:latin typeface="Arial" panose="020B0604020202020204" pitchFamily="34" charset="0"/>
                <a:cs typeface="Arial" panose="020B0604020202020204" pitchFamily="34" charset="0"/>
              </a:rPr>
              <a:t>hesaplarına iletilmesi</a:t>
            </a:r>
          </a:p>
          <a:p>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 mutabakatının sağlanması ve tahsilatın gerçekleştirilmesi </a:t>
            </a:r>
          </a:p>
        </p:txBody>
      </p:sp>
      <p:sp>
        <p:nvSpPr>
          <p:cNvPr id="7" name="Dikdörtgen 6"/>
          <p:cNvSpPr/>
          <p:nvPr/>
        </p:nvSpPr>
        <p:spPr>
          <a:xfrm>
            <a:off x="2339580" y="446158"/>
            <a:ext cx="4572000" cy="867930"/>
          </a:xfrm>
          <a:prstGeom prst="rect">
            <a:avLst/>
          </a:prstGeom>
        </p:spPr>
        <p:txBody>
          <a:bodyPr>
            <a:spAutoFit/>
          </a:bodyPr>
          <a:lstStyle/>
          <a:p>
            <a:pPr algn="ctr">
              <a:lnSpc>
                <a:spcPct val="90000"/>
              </a:lnSpc>
              <a:spcBef>
                <a:spcPct val="0"/>
              </a:spcBef>
            </a:pPr>
            <a:r>
              <a:rPr lang="tr-TR" sz="2800" b="1" dirty="0" smtClean="0">
                <a:latin typeface="Arial" panose="020B0604020202020204" pitchFamily="34" charset="0"/>
                <a:cs typeface="Arial" panose="020B0604020202020204" pitchFamily="34" charset="0"/>
              </a:rPr>
              <a:t>HİZMET YELPAZEMİZ</a:t>
            </a:r>
          </a:p>
          <a:p>
            <a:pPr algn="ctr">
              <a:lnSpc>
                <a:spcPct val="90000"/>
              </a:lnSpc>
              <a:spcBef>
                <a:spcPct val="0"/>
              </a:spcBef>
            </a:pPr>
            <a:r>
              <a:rPr lang="tr-TR" altLang="tr-TR" sz="2800" b="1" dirty="0" smtClean="0">
                <a:latin typeface="Arial" panose="020B0604020202020204" pitchFamily="34" charset="0"/>
                <a:cs typeface="Arial" panose="020B0604020202020204" pitchFamily="34" charset="0"/>
              </a:rPr>
              <a:t>Mobil Şubemiz</a:t>
            </a:r>
            <a:endParaRPr lang="tr-TR" altLang="tr-TR" sz="2800" b="1"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67" y="1801833"/>
            <a:ext cx="2386722" cy="42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09" y="1846423"/>
            <a:ext cx="2926443" cy="422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561" y="1801833"/>
            <a:ext cx="2610592" cy="42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22404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25" y="-3172"/>
            <a:ext cx="7243452" cy="6861172"/>
          </a:xfrm>
          <a:prstGeom prst="rect">
            <a:avLst/>
          </a:prstGeom>
        </p:spPr>
      </p:pic>
      <p:sp>
        <p:nvSpPr>
          <p:cNvPr id="10" name="Unvan 1"/>
          <p:cNvSpPr>
            <a:spLocks noGrp="1"/>
          </p:cNvSpPr>
          <p:nvPr>
            <p:ph type="title"/>
          </p:nvPr>
        </p:nvSpPr>
        <p:spPr>
          <a:xfrm>
            <a:off x="120045" y="260433"/>
            <a:ext cx="7886700" cy="1325563"/>
          </a:xfrm>
        </p:spPr>
        <p:txBody>
          <a:bodyPr>
            <a:normAutofit/>
          </a:bodyPr>
          <a:lstStyle/>
          <a:p>
            <a:pPr algn="ctr"/>
            <a:r>
              <a:rPr lang="tr-TR" sz="2400" b="1" dirty="0" smtClean="0">
                <a:cs typeface="Geneva" pitchFamily="122" charset="-128"/>
              </a:rPr>
              <a:t>KATILIMCIYA SUNULAN </a:t>
            </a:r>
            <a:br>
              <a:rPr lang="tr-TR" sz="2400" b="1" dirty="0" smtClean="0">
                <a:cs typeface="Geneva" pitchFamily="122" charset="-128"/>
              </a:rPr>
            </a:br>
            <a:r>
              <a:rPr lang="tr-TR" sz="2400" b="1" dirty="0" smtClean="0">
                <a:cs typeface="Geneva" pitchFamily="122" charset="-128"/>
              </a:rPr>
              <a:t>AVANTAJLAR</a:t>
            </a:r>
            <a:r>
              <a:rPr lang="tr-TR" sz="2400" b="1" dirty="0">
                <a:cs typeface="Geneva" pitchFamily="122" charset="-128"/>
              </a:rPr>
              <a:t/>
            </a:r>
            <a:br>
              <a:rPr lang="tr-TR" sz="2400" b="1" dirty="0">
                <a:cs typeface="Geneva" pitchFamily="122" charset="-128"/>
              </a:rPr>
            </a:br>
            <a:endParaRPr lang="tr-TR" sz="2400" dirty="0"/>
          </a:p>
        </p:txBody>
      </p:sp>
      <p:sp>
        <p:nvSpPr>
          <p:cNvPr id="11" name="Dikdörtgen 10"/>
          <p:cNvSpPr/>
          <p:nvPr/>
        </p:nvSpPr>
        <p:spPr>
          <a:xfrm>
            <a:off x="355064" y="1248807"/>
            <a:ext cx="6346182" cy="4570482"/>
          </a:xfrm>
          <a:prstGeom prst="rect">
            <a:avLst/>
          </a:prstGeom>
        </p:spPr>
        <p:txBody>
          <a:bodyPr wrap="square">
            <a:spAutoFit/>
          </a:bodyPr>
          <a:lstStyle/>
          <a:p>
            <a:pPr marL="285750" indent="-285750" algn="just">
              <a:buFont typeface="Wingdings" panose="05000000000000000000" pitchFamily="2" charset="2"/>
              <a:buChar char="q"/>
            </a:pPr>
            <a:r>
              <a:rPr lang="tr-TR" sz="1200" dirty="0" smtClean="0">
                <a:solidFill>
                  <a:schemeClr val="bg1"/>
                </a:solidFill>
                <a:latin typeface="Arial" panose="020B0604020202020204" pitchFamily="34" charset="0"/>
                <a:cs typeface="Arial" panose="020B0604020202020204" pitchFamily="34" charset="0"/>
              </a:rPr>
              <a:t>Ziraat </a:t>
            </a:r>
            <a:r>
              <a:rPr lang="tr-TR" sz="1200" dirty="0">
                <a:solidFill>
                  <a:schemeClr val="bg1"/>
                </a:solidFill>
                <a:latin typeface="Arial" panose="020B0604020202020204" pitchFamily="34" charset="0"/>
                <a:cs typeface="Arial" panose="020B0604020202020204" pitchFamily="34" charset="0"/>
              </a:rPr>
              <a:t>Sigorta </a:t>
            </a:r>
            <a:r>
              <a:rPr lang="tr-TR" sz="1200" dirty="0" smtClean="0">
                <a:solidFill>
                  <a:schemeClr val="bg1"/>
                </a:solidFill>
                <a:latin typeface="Arial" panose="020B0604020202020204" pitchFamily="34" charset="0"/>
                <a:cs typeface="Arial" panose="020B0604020202020204" pitchFamily="34" charset="0"/>
              </a:rPr>
              <a:t>Konut, Kasko, Trafik, Sağlık ve Eşya Paket sigorta ürünlerinde indirim. </a:t>
            </a: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Ziraat Özel Konut </a:t>
            </a:r>
            <a:r>
              <a:rPr lang="tr-TR" sz="1200" dirty="0">
                <a:solidFill>
                  <a:schemeClr val="bg1"/>
                </a:solidFill>
                <a:latin typeface="Arial" panose="020B0604020202020204" pitchFamily="34" charset="0"/>
                <a:cs typeface="Arial" panose="020B0604020202020204" pitchFamily="34" charset="0"/>
              </a:rPr>
              <a:t>Sigortası’nda %25 </a:t>
            </a:r>
            <a:r>
              <a:rPr lang="tr-TR" sz="1200" dirty="0" smtClean="0">
                <a:solidFill>
                  <a:schemeClr val="bg1"/>
                </a:solidFill>
                <a:latin typeface="Arial" panose="020B0604020202020204" pitchFamily="34" charset="0"/>
                <a:cs typeface="Arial" panose="020B0604020202020204" pitchFamily="34" charset="0"/>
              </a:rPr>
              <a:t>indirim</a:t>
            </a:r>
            <a:endParaRPr lang="tr-TR" sz="1200" dirty="0">
              <a:solidFill>
                <a:schemeClr val="bg1"/>
              </a:solidFill>
              <a:latin typeface="Arial" panose="020B0604020202020204" pitchFamily="34" charset="0"/>
              <a:cs typeface="Arial" panose="020B0604020202020204" pitchFamily="34" charset="0"/>
            </a:endParaRP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Hususi Genişletilmiş Kasko </a:t>
            </a:r>
            <a:r>
              <a:rPr lang="tr-TR" sz="1200" dirty="0">
                <a:solidFill>
                  <a:schemeClr val="bg1"/>
                </a:solidFill>
                <a:latin typeface="Arial" panose="020B0604020202020204" pitchFamily="34" charset="0"/>
                <a:cs typeface="Arial" panose="020B0604020202020204" pitchFamily="34" charset="0"/>
              </a:rPr>
              <a:t>Sigortası’nda %20 </a:t>
            </a:r>
            <a:r>
              <a:rPr lang="tr-TR" sz="1200" dirty="0" smtClean="0">
                <a:solidFill>
                  <a:schemeClr val="bg1"/>
                </a:solidFill>
                <a:latin typeface="Arial" panose="020B0604020202020204" pitchFamily="34" charset="0"/>
                <a:cs typeface="Arial" panose="020B0604020202020204" pitchFamily="34" charset="0"/>
              </a:rPr>
              <a:t>indirim</a:t>
            </a:r>
          </a:p>
          <a:p>
            <a:pPr marL="449263" lvl="1" indent="-187325" algn="just">
              <a:buFont typeface="Arial" panose="020B0604020202020204" pitchFamily="34" charset="0"/>
              <a:buChar char="•"/>
            </a:pPr>
            <a:r>
              <a:rPr lang="tr-TR" sz="1200" dirty="0">
                <a:solidFill>
                  <a:schemeClr val="bg1"/>
                </a:solidFill>
                <a:latin typeface="Arial" panose="020B0604020202020204" pitchFamily="34" charset="0"/>
                <a:cs typeface="Arial" panose="020B0604020202020204" pitchFamily="34" charset="0"/>
              </a:rPr>
              <a:t>Trafik Sigortası’nda %10 </a:t>
            </a:r>
            <a:r>
              <a:rPr lang="tr-TR" sz="1200" dirty="0" smtClean="0">
                <a:solidFill>
                  <a:schemeClr val="bg1"/>
                </a:solidFill>
                <a:latin typeface="Arial" panose="020B0604020202020204" pitchFamily="34" charset="0"/>
                <a:cs typeface="Arial" panose="020B0604020202020204" pitchFamily="34" charset="0"/>
              </a:rPr>
              <a:t>indirim</a:t>
            </a: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Sağlık Sigortalarında %10 indirim</a:t>
            </a: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Ziraat Eşya Paket Sigortası’nda %10 indirim</a:t>
            </a:r>
          </a:p>
          <a:p>
            <a:pPr marL="285750" lvl="0" indent="-285750" algn="just">
              <a:buFont typeface="Wingdings" panose="05000000000000000000" pitchFamily="2" charset="2"/>
              <a:buChar char="q"/>
            </a:pPr>
            <a:endParaRPr lang="tr-TR" sz="1200" dirty="0" smtClean="0">
              <a:solidFill>
                <a:prstClr val="white"/>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q"/>
            </a:pPr>
            <a:r>
              <a:rPr lang="tr-TR" sz="1200" dirty="0" smtClean="0">
                <a:solidFill>
                  <a:prstClr val="white"/>
                </a:solidFill>
                <a:latin typeface="Arial" panose="020B0604020202020204" pitchFamily="34" charset="0"/>
                <a:cs typeface="Arial" panose="020B0604020202020204" pitchFamily="34" charset="0"/>
              </a:rPr>
              <a:t>Ziraat Emeklilik Yıllık Hayat Sigortasında %35 indirim.</a:t>
            </a:r>
          </a:p>
          <a:p>
            <a:pPr marL="285750" indent="-285750" algn="just">
              <a:buFont typeface="Wingdings" panose="05000000000000000000" pitchFamily="2" charset="2"/>
              <a:buChar char="q"/>
            </a:pPr>
            <a:endParaRPr lang="tr-TR" sz="7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200" dirty="0" smtClean="0">
                <a:solidFill>
                  <a:schemeClr val="bg1"/>
                </a:solidFill>
                <a:latin typeface="Arial" panose="020B0604020202020204" pitchFamily="34" charset="0"/>
                <a:cs typeface="Arial" panose="020B0604020202020204" pitchFamily="34" charset="0"/>
              </a:rPr>
              <a:t>Ücretsiz 5.000 </a:t>
            </a:r>
            <a:r>
              <a:rPr lang="tr-TR" sz="1200" dirty="0">
                <a:solidFill>
                  <a:schemeClr val="bg1"/>
                </a:solidFill>
                <a:latin typeface="Arial" panose="020B0604020202020204" pitchFamily="34" charset="0"/>
                <a:cs typeface="Arial" panose="020B0604020202020204" pitchFamily="34" charset="0"/>
              </a:rPr>
              <a:t>TL teminatlı </a:t>
            </a:r>
            <a:r>
              <a:rPr lang="tr-TR" sz="1200" dirty="0" smtClean="0">
                <a:solidFill>
                  <a:schemeClr val="bg1"/>
                </a:solidFill>
                <a:latin typeface="Arial" panose="020B0604020202020204" pitchFamily="34" charset="0"/>
                <a:cs typeface="Arial" panose="020B0604020202020204" pitchFamily="34" charset="0"/>
              </a:rPr>
              <a:t>Ferdi </a:t>
            </a:r>
            <a:r>
              <a:rPr lang="tr-TR" sz="1200" dirty="0">
                <a:solidFill>
                  <a:schemeClr val="bg1"/>
                </a:solidFill>
                <a:latin typeface="Arial" panose="020B0604020202020204" pitchFamily="34" charset="0"/>
                <a:cs typeface="Arial" panose="020B0604020202020204" pitchFamily="34" charset="0"/>
              </a:rPr>
              <a:t>Kaza </a:t>
            </a:r>
            <a:r>
              <a:rPr lang="tr-TR" sz="1200" dirty="0" smtClean="0">
                <a:solidFill>
                  <a:schemeClr val="bg1"/>
                </a:solidFill>
                <a:latin typeface="Arial" panose="020B0604020202020204" pitchFamily="34" charset="0"/>
                <a:cs typeface="Arial" panose="020B0604020202020204" pitchFamily="34" charset="0"/>
              </a:rPr>
              <a:t>Sigortası ve geniş kapsamlı asistans hizmetleri.</a:t>
            </a:r>
            <a:endParaRPr lang="tr-TR" sz="1200" dirty="0">
              <a:solidFill>
                <a:schemeClr val="bg1"/>
              </a:solidFill>
              <a:latin typeface="Arial" panose="020B0604020202020204" pitchFamily="34" charset="0"/>
              <a:cs typeface="Arial" panose="020B0604020202020204" pitchFamily="34" charset="0"/>
            </a:endParaRP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Kaza sonucu hayatını kaybeden veya sürekli maluliyet halinde 5.000 TL tazminat. </a:t>
            </a: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Kaza sonucu tıbbi nakil, (Kara ve hava ambulansı v.b.)</a:t>
            </a:r>
            <a:endParaRPr lang="tr-TR" sz="1200" dirty="0">
              <a:solidFill>
                <a:schemeClr val="bg1"/>
              </a:solidFill>
              <a:latin typeface="Arial" panose="020B0604020202020204" pitchFamily="34" charset="0"/>
              <a:cs typeface="Arial" panose="020B0604020202020204" pitchFamily="34" charset="0"/>
            </a:endParaRP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Kaza geçiren katılımcılarımızın aile üyelerinden birine ulaşım ve konaklama imkanı.</a:t>
            </a: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Katılımcının, aile üyelerinden birisinin hayatını kaybetmesi veya konut/işyerinde meydana gelen olaylar nedeni ile nakil giderleri. </a:t>
            </a:r>
          </a:p>
          <a:p>
            <a:pPr marL="449263" lvl="1" indent="-187325" algn="just">
              <a:buFont typeface="Arial" panose="020B0604020202020204" pitchFamily="34" charset="0"/>
              <a:buChar char="•"/>
            </a:pPr>
            <a:r>
              <a:rPr lang="tr-TR" sz="1200" dirty="0" smtClean="0">
                <a:solidFill>
                  <a:schemeClr val="bg1"/>
                </a:solidFill>
                <a:latin typeface="Arial" panose="020B0604020202020204" pitchFamily="34" charset="0"/>
                <a:cs typeface="Arial" panose="020B0604020202020204" pitchFamily="34" charset="0"/>
              </a:rPr>
              <a:t>Tıbbi danışmanlık.</a:t>
            </a:r>
            <a:endParaRPr lang="tr-TR" sz="12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tr-TR" sz="6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200" dirty="0">
                <a:solidFill>
                  <a:schemeClr val="bg1"/>
                </a:solidFill>
                <a:latin typeface="Arial" panose="020B0604020202020204" pitchFamily="34" charset="0"/>
                <a:cs typeface="Arial" panose="020B0604020202020204" pitchFamily="34" charset="0"/>
              </a:rPr>
              <a:t>Çalışanlara özel  bireysel kredi faiz oranlarında avantaj sağlanması ve vadesiz hesaplarına ait hesap işletim ücreti </a:t>
            </a:r>
            <a:r>
              <a:rPr lang="tr-TR" sz="1200" dirty="0" smtClean="0">
                <a:solidFill>
                  <a:schemeClr val="bg1"/>
                </a:solidFill>
                <a:latin typeface="Arial" panose="020B0604020202020204" pitchFamily="34" charset="0"/>
                <a:cs typeface="Arial" panose="020B0604020202020204" pitchFamily="34" charset="0"/>
              </a:rPr>
              <a:t>alınmaması.</a:t>
            </a:r>
            <a:endParaRPr lang="tr-TR" sz="12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tr-TR" sz="4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200" dirty="0">
                <a:solidFill>
                  <a:schemeClr val="bg1"/>
                </a:solidFill>
                <a:latin typeface="Arial" panose="020B0604020202020204" pitchFamily="34" charset="0"/>
                <a:cs typeface="Arial" panose="020B0604020202020204" pitchFamily="34" charset="0"/>
              </a:rPr>
              <a:t>Ayrıca </a:t>
            </a:r>
            <a:r>
              <a:rPr lang="tr-TR" sz="1200" dirty="0" smtClean="0">
                <a:solidFill>
                  <a:schemeClr val="bg1"/>
                </a:solidFill>
                <a:latin typeface="Arial" panose="020B0604020202020204" pitchFamily="34" charset="0"/>
                <a:cs typeface="Arial" panose="020B0604020202020204" pitchFamily="34" charset="0"/>
              </a:rPr>
              <a:t>belirli </a:t>
            </a:r>
            <a:r>
              <a:rPr lang="tr-TR" sz="1200" dirty="0">
                <a:solidFill>
                  <a:schemeClr val="bg1"/>
                </a:solidFill>
                <a:latin typeface="Arial" panose="020B0604020202020204" pitchFamily="34" charset="0"/>
                <a:cs typeface="Arial" panose="020B0604020202020204" pitchFamily="34" charset="0"/>
              </a:rPr>
              <a:t>periyotlarda ve sıkça gerçekleştirilecek indirim ve geniş hizmet kampanyaları ile çalışanların günlük hayatlarında ihtiyaç duyacakları ve kullanabilecekleri indirim ve fırsatlar </a:t>
            </a:r>
            <a:r>
              <a:rPr lang="tr-TR" sz="1200" dirty="0" smtClean="0">
                <a:solidFill>
                  <a:schemeClr val="bg1"/>
                </a:solidFill>
                <a:latin typeface="Arial" panose="020B0604020202020204" pitchFamily="34" charset="0"/>
                <a:cs typeface="Arial" panose="020B0604020202020204" pitchFamily="34" charset="0"/>
              </a:rPr>
              <a:t>sağlanacaktır.</a:t>
            </a:r>
          </a:p>
          <a:p>
            <a:pPr marL="285750" indent="-285750" algn="just">
              <a:buFont typeface="Wingdings" panose="05000000000000000000" pitchFamily="2" charset="2"/>
              <a:buChar char="q"/>
            </a:pPr>
            <a:r>
              <a:rPr lang="tr-TR" sz="1200" dirty="0" smtClean="0">
                <a:solidFill>
                  <a:schemeClr val="bg1"/>
                </a:solidFill>
                <a:latin typeface="Arial" panose="020B0604020202020204" pitchFamily="34" charset="0"/>
                <a:cs typeface="Arial" panose="020B0604020202020204" pitchFamily="34" charset="0"/>
              </a:rPr>
              <a:t>Avantajlı </a:t>
            </a:r>
            <a:r>
              <a:rPr lang="tr-TR" sz="1200" dirty="0" err="1" smtClean="0">
                <a:solidFill>
                  <a:schemeClr val="bg1"/>
                </a:solidFill>
                <a:latin typeface="Arial" panose="020B0604020202020204" pitchFamily="34" charset="0"/>
                <a:cs typeface="Arial" panose="020B0604020202020204" pitchFamily="34" charset="0"/>
              </a:rPr>
              <a:t>Dıgıturk</a:t>
            </a:r>
            <a:r>
              <a:rPr lang="tr-TR" sz="1200" dirty="0" smtClean="0">
                <a:solidFill>
                  <a:schemeClr val="bg1"/>
                </a:solidFill>
                <a:latin typeface="Arial" panose="020B0604020202020204" pitchFamily="34" charset="0"/>
                <a:cs typeface="Arial" panose="020B0604020202020204" pitchFamily="34" charset="0"/>
              </a:rPr>
              <a:t> Paketi.</a:t>
            </a:r>
          </a:p>
          <a:p>
            <a:pPr algn="just"/>
            <a:endParaRPr lang="tr-TR" sz="1200" dirty="0" smtClean="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tr-TR" sz="500" dirty="0" smtClean="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tr-TR" sz="500" dirty="0">
              <a:solidFill>
                <a:schemeClr val="bg1"/>
              </a:solidFill>
              <a:latin typeface="Arial" panose="020B0604020202020204" pitchFamily="34" charset="0"/>
              <a:cs typeface="Arial" panose="020B0604020202020204" pitchFamily="34" charset="0"/>
            </a:endParaRPr>
          </a:p>
        </p:txBody>
      </p:sp>
      <p:sp>
        <p:nvSpPr>
          <p:cNvPr id="12" name="Metin kutusu 11"/>
          <p:cNvSpPr txBox="1"/>
          <p:nvPr/>
        </p:nvSpPr>
        <p:spPr>
          <a:xfrm>
            <a:off x="296819" y="5450646"/>
            <a:ext cx="6139543" cy="938719"/>
          </a:xfrm>
          <a:prstGeom prst="rect">
            <a:avLst/>
          </a:prstGeom>
          <a:noFill/>
        </p:spPr>
        <p:txBody>
          <a:bodyPr wrap="square" rtlCol="0">
            <a:spAutoFit/>
          </a:bodyPr>
          <a:lstStyle/>
          <a:p>
            <a:pPr algn="just"/>
            <a:endParaRPr lang="tr-TR" sz="1100" i="1" dirty="0">
              <a:solidFill>
                <a:schemeClr val="bg1"/>
              </a:solidFill>
              <a:latin typeface="Arial" panose="020B0604020202020204" pitchFamily="34" charset="0"/>
              <a:cs typeface="Arial" panose="020B0604020202020204" pitchFamily="34" charset="0"/>
            </a:endParaRPr>
          </a:p>
          <a:p>
            <a:pPr algn="just"/>
            <a:r>
              <a:rPr lang="tr-TR" sz="1100" i="1" dirty="0" smtClean="0">
                <a:solidFill>
                  <a:schemeClr val="bg1"/>
                </a:solidFill>
                <a:latin typeface="Arial" panose="020B0604020202020204" pitchFamily="34" charset="0"/>
                <a:cs typeface="Arial" panose="020B0604020202020204" pitchFamily="34" charset="0"/>
              </a:rPr>
              <a:t>Tüm </a:t>
            </a:r>
            <a:r>
              <a:rPr lang="tr-TR" sz="1100" i="1" dirty="0">
                <a:solidFill>
                  <a:schemeClr val="bg1"/>
                </a:solidFill>
                <a:latin typeface="Arial" panose="020B0604020202020204" pitchFamily="34" charset="0"/>
                <a:cs typeface="Arial" panose="020B0604020202020204" pitchFamily="34" charset="0"/>
              </a:rPr>
              <a:t>ek fayda hizmetlerimiz, cayma süresi sonunda başlayacak olup, çalışana ait sözleşme yürürlükte olduğu sürece </a:t>
            </a:r>
            <a:r>
              <a:rPr lang="tr-TR" sz="1100" i="1" dirty="0" smtClean="0">
                <a:solidFill>
                  <a:schemeClr val="bg1"/>
                </a:solidFill>
                <a:latin typeface="Arial" panose="020B0604020202020204" pitchFamily="34" charset="0"/>
                <a:cs typeface="Arial" panose="020B0604020202020204" pitchFamily="34" charset="0"/>
              </a:rPr>
              <a:t>ilk </a:t>
            </a:r>
            <a:r>
              <a:rPr lang="tr-TR" sz="1100" i="1" dirty="0">
                <a:solidFill>
                  <a:schemeClr val="bg1"/>
                </a:solidFill>
                <a:latin typeface="Arial" panose="020B0604020202020204" pitchFamily="34" charset="0"/>
                <a:cs typeface="Arial" panose="020B0604020202020204" pitchFamily="34" charset="0"/>
              </a:rPr>
              <a:t>yılı için ve bir yıllık süre içinde devam edecektir. Ziraat Emeklilik sunduğu hizmetlerin kapsamını genişletebileceği gibi çalışanların ihtiyaçları kapsamında değiştirebilir </a:t>
            </a:r>
            <a:r>
              <a:rPr lang="tr-TR" sz="1100" i="1" dirty="0" smtClean="0">
                <a:solidFill>
                  <a:schemeClr val="bg1"/>
                </a:solidFill>
                <a:latin typeface="Arial" panose="020B0604020202020204" pitchFamily="34" charset="0"/>
                <a:cs typeface="Arial" panose="020B0604020202020204" pitchFamily="34" charset="0"/>
              </a:rPr>
              <a:t> veya </a:t>
            </a:r>
            <a:r>
              <a:rPr lang="tr-TR" sz="1100" i="1" dirty="0">
                <a:solidFill>
                  <a:schemeClr val="bg1"/>
                </a:solidFill>
                <a:latin typeface="Arial" panose="020B0604020202020204" pitchFamily="34" charset="0"/>
                <a:cs typeface="Arial" panose="020B0604020202020204" pitchFamily="34" charset="0"/>
              </a:rPr>
              <a:t>takip eden yıldan başlamak üzere sonlandırabilir. </a:t>
            </a:r>
          </a:p>
        </p:txBody>
      </p:sp>
    </p:spTree>
    <p:extLst>
      <p:ext uri="{BB962C8B-B14F-4D97-AF65-F5344CB8AC3E}">
        <p14:creationId xmlns:p14="http://schemas.microsoft.com/office/powerpoint/2010/main" val="86292903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33016" y="461370"/>
            <a:ext cx="6346208" cy="830997"/>
          </a:xfrm>
          <a:prstGeom prst="rect">
            <a:avLst/>
          </a:prstGeom>
        </p:spPr>
        <p:txBody>
          <a:bodyPr wrap="square">
            <a:spAutoFit/>
          </a:bodyPr>
          <a:lstStyle/>
          <a:p>
            <a:pPr algn="ctr"/>
            <a:r>
              <a:rPr lang="tr-TR" sz="2400" b="1" dirty="0" smtClean="0">
                <a:solidFill>
                  <a:prstClr val="black"/>
                </a:solidFill>
                <a:latin typeface="Arial" panose="020B0604020202020204" pitchFamily="34" charset="0"/>
                <a:ea typeface="+mj-ea"/>
                <a:cs typeface="Geneva" pitchFamily="122" charset="-128"/>
              </a:rPr>
              <a:t>KATILIMCIYA SUNULAN </a:t>
            </a:r>
            <a:r>
              <a:rPr lang="tr-TR" sz="2400" b="1" dirty="0">
                <a:solidFill>
                  <a:prstClr val="black"/>
                </a:solidFill>
                <a:latin typeface="Arial" panose="020B0604020202020204" pitchFamily="34" charset="0"/>
                <a:ea typeface="+mj-ea"/>
                <a:cs typeface="Geneva" pitchFamily="122" charset="-128"/>
              </a:rPr>
              <a:t/>
            </a:r>
            <a:br>
              <a:rPr lang="tr-TR" sz="2400" b="1" dirty="0">
                <a:solidFill>
                  <a:prstClr val="black"/>
                </a:solidFill>
                <a:latin typeface="Arial" panose="020B0604020202020204" pitchFamily="34" charset="0"/>
                <a:ea typeface="+mj-ea"/>
                <a:cs typeface="Geneva" pitchFamily="122" charset="-128"/>
              </a:rPr>
            </a:br>
            <a:r>
              <a:rPr lang="tr-TR" sz="2400" b="1" dirty="0">
                <a:solidFill>
                  <a:prstClr val="black"/>
                </a:solidFill>
                <a:latin typeface="Arial" panose="020B0604020202020204" pitchFamily="34" charset="0"/>
                <a:ea typeface="+mj-ea"/>
                <a:cs typeface="Geneva" pitchFamily="122" charset="-128"/>
              </a:rPr>
              <a:t>AVANTAJLAR</a:t>
            </a:r>
            <a:endParaRPr lang="tr-TR" dirty="0"/>
          </a:p>
        </p:txBody>
      </p:sp>
      <p:sp>
        <p:nvSpPr>
          <p:cNvPr id="5" name="Metin kutusu 4"/>
          <p:cNvSpPr txBox="1"/>
          <p:nvPr/>
        </p:nvSpPr>
        <p:spPr>
          <a:xfrm>
            <a:off x="177421" y="1665026"/>
            <a:ext cx="8966579" cy="1754326"/>
          </a:xfrm>
          <a:prstGeom prst="rect">
            <a:avLst/>
          </a:prstGeom>
          <a:noFill/>
        </p:spPr>
        <p:txBody>
          <a:bodyPr wrap="square" rtlCol="0">
            <a:spAutoFit/>
          </a:bodyPr>
          <a:lstStyle/>
          <a:p>
            <a:r>
              <a:rPr lang="tr-TR" dirty="0" smtClean="0"/>
              <a:t>OKS sistemine dahil olan mevzuat kapsamındaki 45 yaş altı firma çalışanları ve mevzuat kapsamında olmayan 45 yaş üstü  firma çalışanları ile ilgili çalışanların eş ve çocuklarına yönelik; 3 ayrı grup altında çeşitli avantajlar sunmaktayız.</a:t>
            </a:r>
          </a:p>
          <a:p>
            <a:endParaRPr lang="tr-TR" dirty="0" smtClean="0"/>
          </a:p>
          <a:p>
            <a:pPr algn="ctr"/>
            <a:r>
              <a:rPr lang="tr-TR" b="1" dirty="0" smtClean="0"/>
              <a:t>1- Otomatik </a:t>
            </a:r>
            <a:r>
              <a:rPr lang="tr-TR" b="1" dirty="0"/>
              <a:t>Katılım </a:t>
            </a:r>
            <a:r>
              <a:rPr lang="tr-TR" b="1" dirty="0" smtClean="0"/>
              <a:t>Kapsamındaki Personele </a:t>
            </a:r>
            <a:r>
              <a:rPr lang="tr-TR" b="1" dirty="0"/>
              <a:t>Uygulanacak Ek </a:t>
            </a:r>
            <a:r>
              <a:rPr lang="tr-TR" b="1" dirty="0" smtClean="0"/>
              <a:t>Faydalar (45 Yaş Altı Personel)</a:t>
            </a:r>
          </a:p>
          <a:p>
            <a:endParaRPr lang="tr-TR" b="1" dirty="0"/>
          </a:p>
        </p:txBody>
      </p:sp>
      <p:graphicFrame>
        <p:nvGraphicFramePr>
          <p:cNvPr id="6" name="Tablo 5"/>
          <p:cNvGraphicFramePr>
            <a:graphicFrameLocks noGrp="1"/>
          </p:cNvGraphicFramePr>
          <p:nvPr>
            <p:extLst>
              <p:ext uri="{D42A27DB-BD31-4B8C-83A1-F6EECF244321}">
                <p14:modId xmlns:p14="http://schemas.microsoft.com/office/powerpoint/2010/main" val="1368352697"/>
              </p:ext>
            </p:extLst>
          </p:nvPr>
        </p:nvGraphicFramePr>
        <p:xfrm>
          <a:off x="1132764" y="3573516"/>
          <a:ext cx="7042245" cy="2540680"/>
        </p:xfrm>
        <a:graphic>
          <a:graphicData uri="http://schemas.openxmlformats.org/drawingml/2006/table">
            <a:tbl>
              <a:tblPr firstRow="1" firstCol="1" bandRow="1"/>
              <a:tblGrid>
                <a:gridCol w="7042245"/>
              </a:tblGrid>
              <a:tr h="254068">
                <a:tc>
                  <a:txBody>
                    <a:bodyPr/>
                    <a:lstStyle/>
                    <a:p>
                      <a:pPr>
                        <a:spcAft>
                          <a:spcPts val="0"/>
                        </a:spcAft>
                      </a:pPr>
                      <a:r>
                        <a:rPr lang="tr-TR" sz="1600" dirty="0">
                          <a:solidFill>
                            <a:srgbClr val="000000"/>
                          </a:solidFill>
                          <a:effectLst/>
                          <a:latin typeface="Arial"/>
                          <a:ea typeface="Calibri"/>
                          <a:cs typeface="Times New Roman"/>
                        </a:rPr>
                        <a:t>Konut Sigortası İndirim Oranı (%25)</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Kasko Sigortası İndirim Oranı (%20)</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Eşya Paket Sigortası  İndirim Oranı (%10)</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Sağlık Sigortası İndirim Oranı (%10)</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a:solidFill>
                            <a:srgbClr val="000000"/>
                          </a:solidFill>
                          <a:effectLst/>
                          <a:latin typeface="Arial"/>
                          <a:ea typeface="Calibri"/>
                          <a:cs typeface="Times New Roman"/>
                        </a:rPr>
                        <a:t>Trafik Sigortası İndirim Oranı (%10)</a:t>
                      </a:r>
                      <a:endParaRPr lang="tr-TR"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Yıllık Hayat Sigortası İndirim Oranı (%35)</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Ferdi Kaza Sigortası İndirim Oranı (%25)</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Ücretsiz 5.000 TL Teminatlı Ferdi Kaza Sigortası ve </a:t>
                      </a:r>
                      <a:r>
                        <a:rPr lang="tr-TR" sz="1600" dirty="0" err="1">
                          <a:solidFill>
                            <a:srgbClr val="000000"/>
                          </a:solidFill>
                          <a:effectLst/>
                          <a:latin typeface="Arial"/>
                          <a:ea typeface="Calibri"/>
                          <a:cs typeface="Times New Roman"/>
                        </a:rPr>
                        <a:t>Asistans</a:t>
                      </a:r>
                      <a:r>
                        <a:rPr lang="tr-TR" sz="1600" dirty="0">
                          <a:solidFill>
                            <a:srgbClr val="000000"/>
                          </a:solidFill>
                          <a:effectLst/>
                          <a:latin typeface="Arial"/>
                          <a:ea typeface="Calibri"/>
                          <a:cs typeface="Times New Roman"/>
                        </a:rPr>
                        <a:t> Hizmetleri</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Avantajlı Digitürk Paketi  ve benzeri indirim kampanyaları</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68">
                <a:tc>
                  <a:txBody>
                    <a:bodyPr/>
                    <a:lstStyle/>
                    <a:p>
                      <a:pPr>
                        <a:spcAft>
                          <a:spcPts val="0"/>
                        </a:spcAft>
                      </a:pPr>
                      <a:r>
                        <a:rPr lang="tr-TR" sz="1600" dirty="0">
                          <a:solidFill>
                            <a:srgbClr val="000000"/>
                          </a:solidFill>
                          <a:effectLst/>
                          <a:latin typeface="Arial"/>
                          <a:ea typeface="Calibri"/>
                          <a:cs typeface="Times New Roman"/>
                        </a:rPr>
                        <a:t>Ziraat Bankası </a:t>
                      </a:r>
                      <a:r>
                        <a:rPr lang="tr-TR" sz="1600" dirty="0" smtClean="0">
                          <a:solidFill>
                            <a:srgbClr val="000000"/>
                          </a:solidFill>
                          <a:effectLst/>
                          <a:latin typeface="Arial"/>
                          <a:ea typeface="Calibri"/>
                          <a:cs typeface="Times New Roman"/>
                        </a:rPr>
                        <a:t>avantajlı </a:t>
                      </a:r>
                      <a:r>
                        <a:rPr lang="tr-TR" sz="1600" dirty="0">
                          <a:solidFill>
                            <a:srgbClr val="000000"/>
                          </a:solidFill>
                          <a:effectLst/>
                          <a:latin typeface="Arial"/>
                          <a:ea typeface="Calibri"/>
                          <a:cs typeface="Times New Roman"/>
                        </a:rPr>
                        <a:t>kredi / finansman paketi</a:t>
                      </a:r>
                      <a:endParaRPr lang="tr-TR"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3448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noGrp="1" noChangeArrowheads="1"/>
          </p:cNvSpPr>
          <p:nvPr>
            <p:ph type="title"/>
          </p:nvPr>
        </p:nvSpPr>
        <p:spPr bwMode="auto">
          <a:xfrm>
            <a:off x="718802" y="620416"/>
            <a:ext cx="78867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6" charset="-128"/>
                <a:cs typeface="Geneva"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2" charset="-128"/>
                <a:cs typeface="Geneva"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2" charset="-128"/>
                <a:cs typeface="Geneva"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9pPr>
          </a:lstStyle>
          <a:p>
            <a:pPr algn="ctr" eaLnBrk="1" hangingPunct="1">
              <a:spcBef>
                <a:spcPct val="0"/>
              </a:spcBef>
              <a:buFontTx/>
              <a:buNone/>
            </a:pPr>
            <a:r>
              <a:rPr lang="tr-TR" altLang="tr-TR" sz="2800" b="1" dirty="0">
                <a:latin typeface="Arial" panose="020B0604020202020204" pitchFamily="34" charset="0"/>
                <a:cs typeface="Arial" panose="020B0604020202020204" pitchFamily="34" charset="0"/>
              </a:rPr>
              <a:t>ZİRAAT HAYAT VE EMEKLİLİK A.Ş.</a:t>
            </a:r>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767" y="4168253"/>
            <a:ext cx="4040853" cy="1254057"/>
          </a:xfrm>
          <a:prstGeom prst="rect">
            <a:avLst/>
          </a:prstGeom>
        </p:spPr>
      </p:pic>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767" y="2843746"/>
            <a:ext cx="4040853" cy="1254057"/>
          </a:xfrm>
          <a:prstGeom prst="rect">
            <a:avLst/>
          </a:prstGeom>
        </p:spPr>
      </p:pic>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767" y="5492759"/>
            <a:ext cx="4040853" cy="1254057"/>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0928" y="4399427"/>
            <a:ext cx="560574" cy="836110"/>
          </a:xfrm>
          <a:prstGeom prst="rect">
            <a:avLst/>
          </a:prstGeom>
        </p:spPr>
      </p:pic>
      <p:pic>
        <p:nvPicPr>
          <p:cNvPr id="7" name="Resim 6"/>
          <p:cNvPicPr>
            <a:picLocks noChangeAspect="1"/>
          </p:cNvPicPr>
          <p:nvPr/>
        </p:nvPicPr>
        <p:blipFill rotWithShape="1">
          <a:blip r:embed="rId4" cstate="print">
            <a:clrChange>
              <a:clrFrom>
                <a:srgbClr val="E6E7E8"/>
              </a:clrFrom>
              <a:clrTo>
                <a:srgbClr val="E6E7E8">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r="7279" b="-3515"/>
          <a:stretch/>
        </p:blipFill>
        <p:spPr>
          <a:xfrm>
            <a:off x="279341" y="3113554"/>
            <a:ext cx="713453" cy="749881"/>
          </a:xfrm>
          <a:prstGeom prst="rect">
            <a:avLst/>
          </a:prstGeom>
        </p:spPr>
      </p:pic>
      <p:sp>
        <p:nvSpPr>
          <p:cNvPr id="8" name="Metin kutusu 7"/>
          <p:cNvSpPr txBox="1"/>
          <p:nvPr/>
        </p:nvSpPr>
        <p:spPr>
          <a:xfrm>
            <a:off x="1098218" y="1757234"/>
            <a:ext cx="2342720" cy="833761"/>
          </a:xfrm>
          <a:prstGeom prst="rect">
            <a:avLst/>
          </a:prstGeom>
          <a:noFill/>
        </p:spPr>
        <p:txBody>
          <a:bodyPr wrap="square" rtlCol="0">
            <a:spAutoFit/>
          </a:bodyPr>
          <a:lstStyle/>
          <a:p>
            <a:r>
              <a:rPr lang="tr-TR" sz="1200" dirty="0">
                <a:solidFill>
                  <a:prstClr val="white"/>
                </a:solidFill>
                <a:latin typeface="Arial" panose="020B0604020202020204" pitchFamily="34" charset="0"/>
                <a:cs typeface="Arial" panose="020B0604020202020204" pitchFamily="34" charset="0"/>
              </a:rPr>
              <a:t>2009 yılında kurulmuş ve 2011 Temmuz’undan itibaren bireysel emeklilik sözleşmesi üretimi yapmaktadır.</a:t>
            </a:r>
          </a:p>
        </p:txBody>
      </p:sp>
      <p:sp>
        <p:nvSpPr>
          <p:cNvPr id="9" name="Metin kutusu 8"/>
          <p:cNvSpPr txBox="1"/>
          <p:nvPr/>
        </p:nvSpPr>
        <p:spPr>
          <a:xfrm>
            <a:off x="1074066" y="4450760"/>
            <a:ext cx="2612110" cy="830997"/>
          </a:xfrm>
          <a:prstGeom prst="rect">
            <a:avLst/>
          </a:prstGeom>
          <a:noFill/>
        </p:spPr>
        <p:txBody>
          <a:bodyPr wrap="square" rtlCol="0">
            <a:spAutoFit/>
          </a:bodyPr>
          <a:lstStyle/>
          <a:p>
            <a:r>
              <a:rPr lang="tr-TR" sz="1200" dirty="0">
                <a:solidFill>
                  <a:prstClr val="white"/>
                </a:solidFill>
                <a:latin typeface="Arial" panose="020B0604020202020204" pitchFamily="34" charset="0"/>
                <a:cs typeface="Arial" panose="020B0604020202020204" pitchFamily="34" charset="0"/>
              </a:rPr>
              <a:t>Ziraat Finans Grubu’nun etkin bir üyesi olan Şirketimiz </a:t>
            </a:r>
            <a:r>
              <a:rPr lang="tr-TR" sz="1200" dirty="0" smtClean="0">
                <a:solidFill>
                  <a:prstClr val="white"/>
                </a:solidFill>
                <a:latin typeface="Arial" panose="020B0604020202020204" pitchFamily="34" charset="0"/>
                <a:cs typeface="Arial" panose="020B0604020202020204" pitchFamily="34" charset="0"/>
              </a:rPr>
              <a:t>grup </a:t>
            </a:r>
            <a:r>
              <a:rPr lang="tr-TR" sz="1200" dirty="0">
                <a:solidFill>
                  <a:prstClr val="white"/>
                </a:solidFill>
                <a:latin typeface="Arial" panose="020B0604020202020204" pitchFamily="34" charset="0"/>
                <a:cs typeface="Arial" panose="020B0604020202020204" pitchFamily="34" charset="0"/>
              </a:rPr>
              <a:t>e</a:t>
            </a:r>
            <a:r>
              <a:rPr lang="tr-TR" sz="1200" dirty="0" smtClean="0">
                <a:solidFill>
                  <a:prstClr val="white"/>
                </a:solidFill>
                <a:latin typeface="Arial" panose="020B0604020202020204" pitchFamily="34" charset="0"/>
                <a:cs typeface="Arial" panose="020B0604020202020204" pitchFamily="34" charset="0"/>
              </a:rPr>
              <a:t>meklilik </a:t>
            </a:r>
            <a:r>
              <a:rPr lang="tr-TR" sz="1200" dirty="0">
                <a:solidFill>
                  <a:prstClr val="white"/>
                </a:solidFill>
                <a:latin typeface="Arial" panose="020B0604020202020204" pitchFamily="34" charset="0"/>
                <a:cs typeface="Arial" panose="020B0604020202020204" pitchFamily="34" charset="0"/>
              </a:rPr>
              <a:t>s</a:t>
            </a:r>
            <a:r>
              <a:rPr lang="tr-TR" sz="1200" dirty="0" smtClean="0">
                <a:solidFill>
                  <a:prstClr val="white"/>
                </a:solidFill>
                <a:latin typeface="Arial" panose="020B0604020202020204" pitchFamily="34" charset="0"/>
                <a:cs typeface="Arial" panose="020B0604020202020204" pitchFamily="34" charset="0"/>
              </a:rPr>
              <a:t>özleşmesi artışında </a:t>
            </a:r>
            <a:r>
              <a:rPr lang="tr-TR" sz="1200" dirty="0">
                <a:solidFill>
                  <a:prstClr val="white"/>
                </a:solidFill>
                <a:latin typeface="Arial" panose="020B0604020202020204" pitchFamily="34" charset="0"/>
                <a:cs typeface="Arial" panose="020B0604020202020204" pitchFamily="34" charset="0"/>
              </a:rPr>
              <a:t>sektör lideridir.</a:t>
            </a:r>
          </a:p>
          <a:p>
            <a:endParaRPr lang="tr-TR" sz="1200" dirty="0">
              <a:solidFill>
                <a:prstClr val="white"/>
              </a:solidFill>
              <a:latin typeface="Arial" panose="020B0604020202020204" pitchFamily="34" charset="0"/>
              <a:cs typeface="Arial" panose="020B0604020202020204" pitchFamily="34" charset="0"/>
            </a:endParaRPr>
          </a:p>
        </p:txBody>
      </p:sp>
      <p:sp>
        <p:nvSpPr>
          <p:cNvPr id="10" name="Metin kutusu 9"/>
          <p:cNvSpPr txBox="1"/>
          <p:nvPr/>
        </p:nvSpPr>
        <p:spPr>
          <a:xfrm>
            <a:off x="1098217" y="3148276"/>
            <a:ext cx="2342720" cy="1015663"/>
          </a:xfrm>
          <a:prstGeom prst="rect">
            <a:avLst/>
          </a:prstGeom>
          <a:noFill/>
        </p:spPr>
        <p:txBody>
          <a:bodyPr wrap="square" rtlCol="0">
            <a:spAutoFit/>
          </a:bodyPr>
          <a:lstStyle/>
          <a:p>
            <a:r>
              <a:rPr lang="tr-TR" sz="1200" dirty="0" smtClean="0">
                <a:solidFill>
                  <a:prstClr val="white"/>
                </a:solidFill>
                <a:latin typeface="Arial" panose="020B0604020202020204" pitchFamily="34" charset="0"/>
                <a:cs typeface="Arial" panose="020B0604020202020204" pitchFamily="34" charset="0"/>
              </a:rPr>
              <a:t>521 </a:t>
            </a:r>
            <a:r>
              <a:rPr lang="tr-TR" sz="1200" dirty="0">
                <a:solidFill>
                  <a:prstClr val="white"/>
                </a:solidFill>
                <a:latin typeface="Arial" panose="020B0604020202020204" pitchFamily="34" charset="0"/>
                <a:cs typeface="Arial" panose="020B0604020202020204" pitchFamily="34" charset="0"/>
              </a:rPr>
              <a:t>bin </a:t>
            </a:r>
            <a:r>
              <a:rPr lang="tr-TR" sz="1200" dirty="0" smtClean="0">
                <a:solidFill>
                  <a:prstClr val="white"/>
                </a:solidFill>
                <a:latin typeface="Arial" panose="020B0604020202020204" pitchFamily="34" charset="0"/>
                <a:cs typeface="Arial" panose="020B0604020202020204" pitchFamily="34" charset="0"/>
              </a:rPr>
              <a:t>bireysel emeklilik </a:t>
            </a:r>
            <a:r>
              <a:rPr lang="tr-TR" sz="1200" dirty="0">
                <a:solidFill>
                  <a:prstClr val="white"/>
                </a:solidFill>
                <a:latin typeface="Arial" panose="020B0604020202020204" pitchFamily="34" charset="0"/>
                <a:cs typeface="Arial" panose="020B0604020202020204" pitchFamily="34" charset="0"/>
              </a:rPr>
              <a:t>katılımcısının yanı </a:t>
            </a:r>
            <a:r>
              <a:rPr lang="tr-TR" sz="1200" dirty="0" smtClean="0">
                <a:solidFill>
                  <a:prstClr val="white"/>
                </a:solidFill>
                <a:latin typeface="Arial" panose="020B0604020202020204" pitchFamily="34" charset="0"/>
                <a:cs typeface="Arial" panose="020B0604020202020204" pitchFamily="34" charset="0"/>
              </a:rPr>
              <a:t>sıra</a:t>
            </a:r>
            <a:r>
              <a:rPr lang="tr-TR" sz="1200" dirty="0">
                <a:solidFill>
                  <a:prstClr val="white"/>
                </a:solidFill>
                <a:latin typeface="Arial" panose="020B0604020202020204" pitchFamily="34" charset="0"/>
                <a:cs typeface="Arial" panose="020B0604020202020204" pitchFamily="34" charset="0"/>
              </a:rPr>
              <a:t> </a:t>
            </a:r>
            <a:r>
              <a:rPr lang="tr-TR" sz="1200" dirty="0" smtClean="0">
                <a:solidFill>
                  <a:prstClr val="white"/>
                </a:solidFill>
                <a:latin typeface="Arial" panose="020B0604020202020204" pitchFamily="34" charset="0"/>
                <a:cs typeface="Arial" panose="020B0604020202020204" pitchFamily="34" charset="0"/>
              </a:rPr>
              <a:t>3,3 </a:t>
            </a:r>
            <a:r>
              <a:rPr lang="tr-TR" sz="1200" dirty="0">
                <a:solidFill>
                  <a:prstClr val="white"/>
                </a:solidFill>
                <a:latin typeface="Arial" panose="020B0604020202020204" pitchFamily="34" charset="0"/>
                <a:cs typeface="Arial" panose="020B0604020202020204" pitchFamily="34" charset="0"/>
              </a:rPr>
              <a:t>milyon hayat branşı sigortalı müşterisine sahiptir.</a:t>
            </a:r>
          </a:p>
          <a:p>
            <a:endParaRPr lang="tr-TR" sz="1200" dirty="0">
              <a:solidFill>
                <a:prstClr val="white"/>
              </a:solidFill>
              <a:latin typeface="Arial" panose="020B0604020202020204" pitchFamily="34" charset="0"/>
              <a:cs typeface="Arial" panose="020B0604020202020204" pitchFamily="34" charset="0"/>
            </a:endParaRPr>
          </a:p>
        </p:txBody>
      </p:sp>
      <p:sp>
        <p:nvSpPr>
          <p:cNvPr id="11" name="Metin kutusu 10"/>
          <p:cNvSpPr txBox="1"/>
          <p:nvPr/>
        </p:nvSpPr>
        <p:spPr>
          <a:xfrm>
            <a:off x="1064880" y="5748130"/>
            <a:ext cx="2409393" cy="1015663"/>
          </a:xfrm>
          <a:prstGeom prst="rect">
            <a:avLst/>
          </a:prstGeom>
          <a:noFill/>
        </p:spPr>
        <p:txBody>
          <a:bodyPr wrap="square" rtlCol="0">
            <a:spAutoFit/>
          </a:bodyPr>
          <a:lstStyle/>
          <a:p>
            <a:r>
              <a:rPr lang="tr-TR" sz="1200" dirty="0">
                <a:solidFill>
                  <a:prstClr val="white"/>
                </a:solidFill>
                <a:latin typeface="Arial" panose="020B0604020202020204" pitchFamily="34" charset="0"/>
                <a:cs typeface="Arial" panose="020B0604020202020204" pitchFamily="34" charset="0"/>
              </a:rPr>
              <a:t>Müşteri odaklı ürün </a:t>
            </a:r>
            <a:r>
              <a:rPr lang="tr-TR" sz="1200" dirty="0" smtClean="0">
                <a:solidFill>
                  <a:prstClr val="white"/>
                </a:solidFill>
                <a:latin typeface="Arial" panose="020B0604020202020204" pitchFamily="34" charset="0"/>
                <a:cs typeface="Arial" panose="020B0604020202020204" pitchFamily="34" charset="0"/>
              </a:rPr>
              <a:t>gamı ve 13  </a:t>
            </a:r>
            <a:r>
              <a:rPr lang="tr-TR" sz="1200" dirty="0">
                <a:solidFill>
                  <a:prstClr val="white"/>
                </a:solidFill>
                <a:latin typeface="Arial" panose="020B0604020202020204" pitchFamily="34" charset="0"/>
                <a:cs typeface="Arial" panose="020B0604020202020204" pitchFamily="34" charset="0"/>
              </a:rPr>
              <a:t>ayrı emeklilik yatırım fon yelpazesi ile müşterilerimize hizmet vermekteyiz.</a:t>
            </a:r>
          </a:p>
          <a:p>
            <a:r>
              <a:rPr lang="tr-TR" sz="1200" dirty="0" smtClean="0">
                <a:solidFill>
                  <a:prstClr val="white"/>
                </a:solidFill>
                <a:latin typeface="Arial" panose="020B0604020202020204" pitchFamily="34" charset="0"/>
                <a:cs typeface="Arial" panose="020B0604020202020204" pitchFamily="34" charset="0"/>
              </a:rPr>
              <a:t>.</a:t>
            </a:r>
            <a:endParaRPr lang="tr-TR" sz="1200" dirty="0">
              <a:solidFill>
                <a:prstClr val="white"/>
              </a:solidFill>
              <a:latin typeface="Arial" panose="020B0604020202020204" pitchFamily="34" charset="0"/>
              <a:cs typeface="Arial" panose="020B0604020202020204" pitchFamily="34" charset="0"/>
            </a:endParaRPr>
          </a:p>
        </p:txBody>
      </p:sp>
      <p:pic>
        <p:nvPicPr>
          <p:cNvPr id="12" name="Resim 11"/>
          <p:cNvPicPr>
            <a:picLocks noChangeAspect="1"/>
          </p:cNvPicPr>
          <p:nvPr/>
        </p:nvPicPr>
        <p:blipFill rotWithShape="1">
          <a:blip r:embed="rId5">
            <a:clrChange>
              <a:clrFrom>
                <a:srgbClr val="E6E7E8"/>
              </a:clrFrom>
              <a:clrTo>
                <a:srgbClr val="E6E7E8">
                  <a:alpha val="0"/>
                </a:srgbClr>
              </a:clrTo>
            </a:clrChange>
            <a:duotone>
              <a:schemeClr val="accent3">
                <a:shade val="45000"/>
                <a:satMod val="135000"/>
              </a:schemeClr>
              <a:prstClr val="white"/>
            </a:duotone>
          </a:blip>
          <a:srcRect l="23082" t="9153" r="17678" b="15304"/>
          <a:stretch/>
        </p:blipFill>
        <p:spPr>
          <a:xfrm>
            <a:off x="272465" y="5797761"/>
            <a:ext cx="425683" cy="507832"/>
          </a:xfrm>
          <a:prstGeom prst="rect">
            <a:avLst/>
          </a:prstGeom>
        </p:spPr>
      </p:pic>
      <p:pic>
        <p:nvPicPr>
          <p:cNvPr id="13" name="Resim 12"/>
          <p:cNvPicPr>
            <a:picLocks noChangeAspect="1"/>
          </p:cNvPicPr>
          <p:nvPr/>
        </p:nvPicPr>
        <p:blipFill rotWithShape="1">
          <a:blip r:embed="rId5">
            <a:clrChange>
              <a:clrFrom>
                <a:srgbClr val="E6E7E8"/>
              </a:clrFrom>
              <a:clrTo>
                <a:srgbClr val="E6E7E8">
                  <a:alpha val="0"/>
                </a:srgbClr>
              </a:clrTo>
            </a:clrChange>
            <a:duotone>
              <a:schemeClr val="accent3">
                <a:shade val="45000"/>
                <a:satMod val="135000"/>
              </a:schemeClr>
              <a:prstClr val="white"/>
            </a:duotone>
          </a:blip>
          <a:srcRect l="23082" t="9153" r="17678" b="15304"/>
          <a:stretch/>
        </p:blipFill>
        <p:spPr>
          <a:xfrm>
            <a:off x="658375" y="5946087"/>
            <a:ext cx="415690" cy="495911"/>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b="9249"/>
          <a:stretch/>
        </p:blipFill>
        <p:spPr>
          <a:xfrm>
            <a:off x="5342844" y="1595691"/>
            <a:ext cx="2948031" cy="2002379"/>
          </a:xfrm>
          <a:prstGeom prst="rect">
            <a:avLst/>
          </a:prstGeom>
          <a:ln>
            <a:noFill/>
          </a:ln>
          <a:effectLst>
            <a:outerShdw blurRad="292100" dist="139700" dir="2700000" algn="tl" rotWithShape="0">
              <a:srgbClr val="333333">
                <a:alpha val="65000"/>
              </a:srgbClr>
            </a:outerShdw>
          </a:effectLst>
        </p:spPr>
      </p:pic>
      <p:pic>
        <p:nvPicPr>
          <p:cNvPr id="15" name="Resim 14"/>
          <p:cNvPicPr>
            <a:picLocks noChangeAspect="1"/>
          </p:cNvPicPr>
          <p:nvPr/>
        </p:nvPicPr>
        <p:blipFill rotWithShape="1">
          <a:blip r:embed="rId7" cstate="print">
            <a:extLst>
              <a:ext uri="{28A0092B-C50C-407E-A947-70E740481C1C}">
                <a14:useLocalDpi xmlns:a14="http://schemas.microsoft.com/office/drawing/2010/main" val="0"/>
              </a:ext>
            </a:extLst>
          </a:blip>
          <a:srcRect b="19861"/>
          <a:stretch/>
        </p:blipFill>
        <p:spPr>
          <a:xfrm>
            <a:off x="4136639" y="4256239"/>
            <a:ext cx="2804798" cy="1751655"/>
          </a:xfrm>
          <a:prstGeom prst="rect">
            <a:avLst/>
          </a:prstGeom>
          <a:ln>
            <a:noFill/>
          </a:ln>
          <a:effectLst>
            <a:outerShdw blurRad="292100" dist="139700" dir="2700000" algn="tl" rotWithShape="0">
              <a:srgbClr val="333333">
                <a:alpha val="65000"/>
              </a:srgbClr>
            </a:outerShdw>
          </a:effectLst>
        </p:spPr>
      </p:pic>
      <p:pic>
        <p:nvPicPr>
          <p:cNvPr id="16" name="Resim 1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767" y="1589315"/>
            <a:ext cx="4040853" cy="1254057"/>
          </a:xfrm>
          <a:prstGeom prst="rect">
            <a:avLst/>
          </a:prstGeom>
        </p:spPr>
      </p:pic>
      <p:sp>
        <p:nvSpPr>
          <p:cNvPr id="17" name="Metin kutusu 16"/>
          <p:cNvSpPr txBox="1"/>
          <p:nvPr/>
        </p:nvSpPr>
        <p:spPr>
          <a:xfrm>
            <a:off x="1073632" y="1827310"/>
            <a:ext cx="2342720" cy="833761"/>
          </a:xfrm>
          <a:prstGeom prst="rect">
            <a:avLst/>
          </a:prstGeom>
          <a:noFill/>
        </p:spPr>
        <p:txBody>
          <a:bodyPr wrap="square" rtlCol="0">
            <a:spAutoFit/>
          </a:bodyPr>
          <a:lstStyle/>
          <a:p>
            <a:r>
              <a:rPr lang="tr-TR" sz="1200" dirty="0">
                <a:solidFill>
                  <a:prstClr val="white"/>
                </a:solidFill>
                <a:latin typeface="Arial" panose="020B0604020202020204" pitchFamily="34" charset="0"/>
                <a:cs typeface="Arial" panose="020B0604020202020204" pitchFamily="34" charset="0"/>
              </a:rPr>
              <a:t>2009 yılında kurulmuş ve 2011 </a:t>
            </a:r>
            <a:r>
              <a:rPr lang="tr-TR" sz="1200" dirty="0" smtClean="0">
                <a:solidFill>
                  <a:prstClr val="white"/>
                </a:solidFill>
                <a:latin typeface="Arial" panose="020B0604020202020204" pitchFamily="34" charset="0"/>
                <a:cs typeface="Arial" panose="020B0604020202020204" pitchFamily="34" charset="0"/>
              </a:rPr>
              <a:t>Temmuz ayından itibaren </a:t>
            </a:r>
            <a:r>
              <a:rPr lang="tr-TR" sz="1200" dirty="0">
                <a:solidFill>
                  <a:prstClr val="white"/>
                </a:solidFill>
                <a:latin typeface="Arial" panose="020B0604020202020204" pitchFamily="34" charset="0"/>
                <a:cs typeface="Arial" panose="020B0604020202020204" pitchFamily="34" charset="0"/>
              </a:rPr>
              <a:t>bireysel emeklilik sözleşmesi üretimi yapmaktadır.</a:t>
            </a:r>
          </a:p>
        </p:txBody>
      </p:sp>
      <p:pic>
        <p:nvPicPr>
          <p:cNvPr id="18" name="Picture 2"/>
          <p:cNvPicPr>
            <a:picLocks noChangeAspect="1" noChangeArrowheads="1"/>
          </p:cNvPicPr>
          <p:nvPr/>
        </p:nvPicPr>
        <p:blipFill>
          <a:blip r:embed="rId8">
            <a:clrChange>
              <a:clrFrom>
                <a:srgbClr val="8D8D8D"/>
              </a:clrFrom>
              <a:clrTo>
                <a:srgbClr val="8D8D8D">
                  <a:alpha val="0"/>
                </a:srgbClr>
              </a:clrTo>
            </a:clrChange>
            <a:extLst>
              <a:ext uri="{28A0092B-C50C-407E-A947-70E740481C1C}">
                <a14:useLocalDpi xmlns:a14="http://schemas.microsoft.com/office/drawing/2010/main" val="0"/>
              </a:ext>
            </a:extLst>
          </a:blip>
          <a:srcRect/>
          <a:stretch>
            <a:fillRect/>
          </a:stretch>
        </p:blipFill>
        <p:spPr bwMode="auto">
          <a:xfrm>
            <a:off x="272219" y="2026483"/>
            <a:ext cx="730100" cy="26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up 18"/>
          <p:cNvGrpSpPr/>
          <p:nvPr/>
        </p:nvGrpSpPr>
        <p:grpSpPr>
          <a:xfrm>
            <a:off x="6881952" y="1969145"/>
            <a:ext cx="564282" cy="162806"/>
            <a:chOff x="8365333" y="1764248"/>
            <a:chExt cx="547686" cy="152584"/>
          </a:xfrm>
          <a:solidFill>
            <a:srgbClr val="E61E24"/>
          </a:solidFill>
        </p:grpSpPr>
        <p:sp>
          <p:nvSpPr>
            <p:cNvPr id="20" name="Beşgen 19"/>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1" name="Beşgen 20"/>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22" name="Grup 21"/>
          <p:cNvGrpSpPr/>
          <p:nvPr/>
        </p:nvGrpSpPr>
        <p:grpSpPr>
          <a:xfrm>
            <a:off x="6184246" y="2298176"/>
            <a:ext cx="564282" cy="162806"/>
            <a:chOff x="8365333" y="1764248"/>
            <a:chExt cx="547686" cy="152584"/>
          </a:xfrm>
          <a:solidFill>
            <a:srgbClr val="E61E24"/>
          </a:solidFill>
        </p:grpSpPr>
        <p:sp>
          <p:nvSpPr>
            <p:cNvPr id="23" name="Beşgen 22"/>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4" name="Beşgen 23"/>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25" name="Grup 24"/>
          <p:cNvGrpSpPr/>
          <p:nvPr/>
        </p:nvGrpSpPr>
        <p:grpSpPr>
          <a:xfrm>
            <a:off x="5381764" y="2657894"/>
            <a:ext cx="564282" cy="162806"/>
            <a:chOff x="8365333" y="1764248"/>
            <a:chExt cx="547686" cy="152584"/>
          </a:xfrm>
          <a:solidFill>
            <a:srgbClr val="E61E24"/>
          </a:solidFill>
        </p:grpSpPr>
        <p:sp>
          <p:nvSpPr>
            <p:cNvPr id="26" name="Beşgen 25"/>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7" name="Beşgen 26"/>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28" name="Grup 27"/>
          <p:cNvGrpSpPr/>
          <p:nvPr/>
        </p:nvGrpSpPr>
        <p:grpSpPr>
          <a:xfrm>
            <a:off x="4221957" y="5196238"/>
            <a:ext cx="695324" cy="148005"/>
            <a:chOff x="8365333" y="1764248"/>
            <a:chExt cx="547686" cy="152584"/>
          </a:xfrm>
          <a:solidFill>
            <a:srgbClr val="E61E24"/>
          </a:solidFill>
        </p:grpSpPr>
        <p:sp>
          <p:nvSpPr>
            <p:cNvPr id="29" name="Beşgen 28"/>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0" name="Beşgen 29"/>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dirty="0">
                <a:solidFill>
                  <a:prstClr val="white"/>
                </a:solidFill>
              </a:endParaRPr>
            </a:p>
          </p:txBody>
        </p:sp>
      </p:grpSp>
      <p:grpSp>
        <p:nvGrpSpPr>
          <p:cNvPr id="31" name="Grup 30"/>
          <p:cNvGrpSpPr/>
          <p:nvPr/>
        </p:nvGrpSpPr>
        <p:grpSpPr>
          <a:xfrm>
            <a:off x="4950620" y="4871794"/>
            <a:ext cx="695324" cy="148005"/>
            <a:chOff x="8365333" y="1764248"/>
            <a:chExt cx="547686" cy="152584"/>
          </a:xfrm>
          <a:solidFill>
            <a:srgbClr val="E61E24"/>
          </a:solidFill>
        </p:grpSpPr>
        <p:sp>
          <p:nvSpPr>
            <p:cNvPr id="32" name="Beşgen 31"/>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3" name="Beşgen 32"/>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34" name="Grup 33"/>
          <p:cNvGrpSpPr/>
          <p:nvPr/>
        </p:nvGrpSpPr>
        <p:grpSpPr>
          <a:xfrm>
            <a:off x="5541103" y="4586044"/>
            <a:ext cx="729291" cy="148005"/>
            <a:chOff x="8365333" y="1764248"/>
            <a:chExt cx="547686" cy="152584"/>
          </a:xfrm>
          <a:solidFill>
            <a:srgbClr val="E61E24"/>
          </a:solidFill>
        </p:grpSpPr>
        <p:sp>
          <p:nvSpPr>
            <p:cNvPr id="35" name="Beşgen 34"/>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6" name="Beşgen 35"/>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37" name="Grup 36"/>
          <p:cNvGrpSpPr/>
          <p:nvPr/>
        </p:nvGrpSpPr>
        <p:grpSpPr>
          <a:xfrm>
            <a:off x="6200434" y="4400200"/>
            <a:ext cx="749272" cy="148005"/>
            <a:chOff x="8365333" y="1764248"/>
            <a:chExt cx="547686" cy="152584"/>
          </a:xfrm>
          <a:solidFill>
            <a:srgbClr val="E61E24"/>
          </a:solidFill>
        </p:grpSpPr>
        <p:sp>
          <p:nvSpPr>
            <p:cNvPr id="38" name="Beşgen 37"/>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9" name="Beşgen 38"/>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40" name="Metin kutusu 39"/>
          <p:cNvSpPr txBox="1"/>
          <p:nvPr/>
        </p:nvSpPr>
        <p:spPr>
          <a:xfrm>
            <a:off x="4224323" y="5162338"/>
            <a:ext cx="700833" cy="215444"/>
          </a:xfrm>
          <a:prstGeom prst="rect">
            <a:avLst/>
          </a:prstGeom>
          <a:noFill/>
        </p:spPr>
        <p:txBody>
          <a:bodyPr wrap="none" rtlCol="0">
            <a:spAutoFit/>
          </a:bodyPr>
          <a:lstStyle/>
          <a:p>
            <a:r>
              <a:rPr lang="tr-TR" sz="800" b="1" dirty="0" smtClean="0">
                <a:solidFill>
                  <a:prstClr val="white"/>
                </a:solidFill>
              </a:rPr>
              <a:t>399.808.499</a:t>
            </a:r>
            <a:endParaRPr lang="tr-TR" sz="800" b="1" dirty="0">
              <a:solidFill>
                <a:prstClr val="white"/>
              </a:solidFill>
            </a:endParaRPr>
          </a:p>
        </p:txBody>
      </p:sp>
      <p:sp>
        <p:nvSpPr>
          <p:cNvPr id="41" name="Metin kutusu 40"/>
          <p:cNvSpPr txBox="1"/>
          <p:nvPr/>
        </p:nvSpPr>
        <p:spPr>
          <a:xfrm>
            <a:off x="4945111" y="4838075"/>
            <a:ext cx="700833" cy="215444"/>
          </a:xfrm>
          <a:prstGeom prst="rect">
            <a:avLst/>
          </a:prstGeom>
          <a:noFill/>
        </p:spPr>
        <p:txBody>
          <a:bodyPr wrap="none" rtlCol="0">
            <a:spAutoFit/>
          </a:bodyPr>
          <a:lstStyle/>
          <a:p>
            <a:r>
              <a:rPr lang="tr-TR" sz="800" b="1" dirty="0" smtClean="0">
                <a:solidFill>
                  <a:prstClr val="white"/>
                </a:solidFill>
              </a:rPr>
              <a:t>835.908.229</a:t>
            </a:r>
            <a:endParaRPr lang="tr-TR" sz="800" b="1" dirty="0">
              <a:solidFill>
                <a:prstClr val="white"/>
              </a:solidFill>
            </a:endParaRPr>
          </a:p>
        </p:txBody>
      </p:sp>
      <p:sp>
        <p:nvSpPr>
          <p:cNvPr id="42" name="Metin kutusu 41"/>
          <p:cNvSpPr txBox="1"/>
          <p:nvPr/>
        </p:nvSpPr>
        <p:spPr>
          <a:xfrm>
            <a:off x="5507761" y="4547562"/>
            <a:ext cx="779381" cy="215444"/>
          </a:xfrm>
          <a:prstGeom prst="rect">
            <a:avLst/>
          </a:prstGeom>
          <a:noFill/>
        </p:spPr>
        <p:txBody>
          <a:bodyPr wrap="none" rtlCol="0">
            <a:spAutoFit/>
          </a:bodyPr>
          <a:lstStyle/>
          <a:p>
            <a:r>
              <a:rPr lang="tr-TR" sz="800" b="1" dirty="0" smtClean="0">
                <a:solidFill>
                  <a:prstClr val="white"/>
                </a:solidFill>
              </a:rPr>
              <a:t>1.460.581.944</a:t>
            </a:r>
            <a:endParaRPr lang="tr-TR" sz="800" b="1" dirty="0">
              <a:solidFill>
                <a:prstClr val="white"/>
              </a:solidFill>
            </a:endParaRPr>
          </a:p>
        </p:txBody>
      </p:sp>
      <p:sp>
        <p:nvSpPr>
          <p:cNvPr id="43" name="Metin kutusu 42"/>
          <p:cNvSpPr txBox="1"/>
          <p:nvPr/>
        </p:nvSpPr>
        <p:spPr>
          <a:xfrm>
            <a:off x="6183690" y="4366481"/>
            <a:ext cx="779381" cy="215444"/>
          </a:xfrm>
          <a:prstGeom prst="rect">
            <a:avLst/>
          </a:prstGeom>
          <a:noFill/>
        </p:spPr>
        <p:txBody>
          <a:bodyPr wrap="none" rtlCol="0">
            <a:spAutoFit/>
          </a:bodyPr>
          <a:lstStyle/>
          <a:p>
            <a:r>
              <a:rPr lang="tr-TR" sz="800" b="1" dirty="0">
                <a:solidFill>
                  <a:prstClr val="white"/>
                </a:solidFill>
              </a:rPr>
              <a:t>2.375.207.055</a:t>
            </a:r>
          </a:p>
        </p:txBody>
      </p:sp>
      <p:sp>
        <p:nvSpPr>
          <p:cNvPr id="44" name="Metin kutusu 43"/>
          <p:cNvSpPr txBox="1"/>
          <p:nvPr/>
        </p:nvSpPr>
        <p:spPr>
          <a:xfrm>
            <a:off x="5367654" y="2625225"/>
            <a:ext cx="561372" cy="230832"/>
          </a:xfrm>
          <a:prstGeom prst="rect">
            <a:avLst/>
          </a:prstGeom>
          <a:noFill/>
        </p:spPr>
        <p:txBody>
          <a:bodyPr wrap="none" rtlCol="0">
            <a:spAutoFit/>
          </a:bodyPr>
          <a:lstStyle/>
          <a:p>
            <a:r>
              <a:rPr lang="tr-TR" sz="900" b="1" dirty="0" smtClean="0">
                <a:solidFill>
                  <a:prstClr val="white"/>
                </a:solidFill>
              </a:rPr>
              <a:t>118.723</a:t>
            </a:r>
            <a:endParaRPr lang="tr-TR" sz="900" b="1" dirty="0">
              <a:solidFill>
                <a:prstClr val="white"/>
              </a:solidFill>
            </a:endParaRPr>
          </a:p>
        </p:txBody>
      </p:sp>
      <p:sp>
        <p:nvSpPr>
          <p:cNvPr id="45" name="Metin kutusu 44"/>
          <p:cNvSpPr txBox="1"/>
          <p:nvPr/>
        </p:nvSpPr>
        <p:spPr>
          <a:xfrm>
            <a:off x="6178276" y="2258057"/>
            <a:ext cx="561372" cy="230832"/>
          </a:xfrm>
          <a:prstGeom prst="rect">
            <a:avLst/>
          </a:prstGeom>
          <a:noFill/>
        </p:spPr>
        <p:txBody>
          <a:bodyPr wrap="none" rtlCol="0">
            <a:spAutoFit/>
          </a:bodyPr>
          <a:lstStyle/>
          <a:p>
            <a:r>
              <a:rPr lang="tr-TR" sz="900" b="1" dirty="0" smtClean="0">
                <a:solidFill>
                  <a:prstClr val="white"/>
                </a:solidFill>
              </a:rPr>
              <a:t>247.660</a:t>
            </a:r>
            <a:endParaRPr lang="tr-TR" sz="900" b="1" dirty="0">
              <a:solidFill>
                <a:prstClr val="white"/>
              </a:solidFill>
            </a:endParaRPr>
          </a:p>
        </p:txBody>
      </p:sp>
      <p:sp>
        <p:nvSpPr>
          <p:cNvPr id="46" name="Metin kutusu 45"/>
          <p:cNvSpPr txBox="1"/>
          <p:nvPr/>
        </p:nvSpPr>
        <p:spPr>
          <a:xfrm>
            <a:off x="6865211" y="1929333"/>
            <a:ext cx="561372" cy="230832"/>
          </a:xfrm>
          <a:prstGeom prst="rect">
            <a:avLst/>
          </a:prstGeom>
          <a:noFill/>
        </p:spPr>
        <p:txBody>
          <a:bodyPr wrap="none" rtlCol="0">
            <a:spAutoFit/>
          </a:bodyPr>
          <a:lstStyle/>
          <a:p>
            <a:r>
              <a:rPr lang="tr-TR" sz="900" b="1" dirty="0" smtClean="0">
                <a:solidFill>
                  <a:prstClr val="white"/>
                </a:solidFill>
              </a:rPr>
              <a:t>387.958</a:t>
            </a:r>
            <a:endParaRPr lang="tr-TR" sz="900" b="1" dirty="0">
              <a:solidFill>
                <a:prstClr val="white"/>
              </a:solidFill>
            </a:endParaRPr>
          </a:p>
        </p:txBody>
      </p:sp>
      <p:sp>
        <p:nvSpPr>
          <p:cNvPr id="47" name="Metin kutusu 46"/>
          <p:cNvSpPr txBox="1"/>
          <p:nvPr/>
        </p:nvSpPr>
        <p:spPr>
          <a:xfrm>
            <a:off x="5451325" y="3550216"/>
            <a:ext cx="415498" cy="230832"/>
          </a:xfrm>
          <a:prstGeom prst="rect">
            <a:avLst/>
          </a:prstGeom>
          <a:noFill/>
        </p:spPr>
        <p:txBody>
          <a:bodyPr wrap="none" rtlCol="0">
            <a:spAutoFit/>
          </a:bodyPr>
          <a:lstStyle/>
          <a:p>
            <a:pPr algn="ctr"/>
            <a:r>
              <a:rPr lang="tr-TR" sz="900" b="1" dirty="0" smtClean="0">
                <a:solidFill>
                  <a:srgbClr val="E61E24"/>
                </a:solidFill>
              </a:rPr>
              <a:t>2013</a:t>
            </a:r>
          </a:p>
        </p:txBody>
      </p:sp>
      <p:sp>
        <p:nvSpPr>
          <p:cNvPr id="48" name="Metin kutusu 47"/>
          <p:cNvSpPr txBox="1"/>
          <p:nvPr/>
        </p:nvSpPr>
        <p:spPr>
          <a:xfrm>
            <a:off x="5371205" y="3644926"/>
            <a:ext cx="569387" cy="230832"/>
          </a:xfrm>
          <a:prstGeom prst="rect">
            <a:avLst/>
          </a:prstGeom>
          <a:noFill/>
        </p:spPr>
        <p:txBody>
          <a:bodyPr wrap="none" rtlCol="0">
            <a:spAutoFit/>
          </a:bodyPr>
          <a:lstStyle/>
          <a:p>
            <a:pPr algn="ctr"/>
            <a:r>
              <a:rPr lang="tr-TR" sz="900" b="1" dirty="0" smtClean="0">
                <a:solidFill>
                  <a:srgbClr val="E61E24"/>
                </a:solidFill>
              </a:rPr>
              <a:t>Yıl Sonu</a:t>
            </a:r>
          </a:p>
        </p:txBody>
      </p:sp>
      <p:sp>
        <p:nvSpPr>
          <p:cNvPr id="49" name="Metin kutusu 48"/>
          <p:cNvSpPr txBox="1"/>
          <p:nvPr/>
        </p:nvSpPr>
        <p:spPr>
          <a:xfrm>
            <a:off x="6257742" y="3550216"/>
            <a:ext cx="415499" cy="230832"/>
          </a:xfrm>
          <a:prstGeom prst="rect">
            <a:avLst/>
          </a:prstGeom>
          <a:noFill/>
        </p:spPr>
        <p:txBody>
          <a:bodyPr wrap="none" rtlCol="0">
            <a:spAutoFit/>
          </a:bodyPr>
          <a:lstStyle/>
          <a:p>
            <a:pPr algn="ctr"/>
            <a:r>
              <a:rPr lang="tr-TR" sz="900" b="1" dirty="0" smtClean="0">
                <a:solidFill>
                  <a:srgbClr val="E61E24"/>
                </a:solidFill>
              </a:rPr>
              <a:t>2014</a:t>
            </a:r>
          </a:p>
        </p:txBody>
      </p:sp>
      <p:sp>
        <p:nvSpPr>
          <p:cNvPr id="50" name="Metin kutusu 49"/>
          <p:cNvSpPr txBox="1"/>
          <p:nvPr/>
        </p:nvSpPr>
        <p:spPr>
          <a:xfrm>
            <a:off x="6177622" y="3644926"/>
            <a:ext cx="569387" cy="230832"/>
          </a:xfrm>
          <a:prstGeom prst="rect">
            <a:avLst/>
          </a:prstGeom>
          <a:noFill/>
        </p:spPr>
        <p:txBody>
          <a:bodyPr wrap="none" rtlCol="0">
            <a:spAutoFit/>
          </a:bodyPr>
          <a:lstStyle/>
          <a:p>
            <a:pPr algn="ctr"/>
            <a:r>
              <a:rPr lang="tr-TR" sz="900" b="1" dirty="0" smtClean="0">
                <a:solidFill>
                  <a:srgbClr val="E61E24"/>
                </a:solidFill>
              </a:rPr>
              <a:t>Yıl Sonu</a:t>
            </a:r>
          </a:p>
        </p:txBody>
      </p:sp>
      <p:sp>
        <p:nvSpPr>
          <p:cNvPr id="51" name="Metin kutusu 50"/>
          <p:cNvSpPr txBox="1"/>
          <p:nvPr/>
        </p:nvSpPr>
        <p:spPr>
          <a:xfrm>
            <a:off x="6967589" y="3550216"/>
            <a:ext cx="415499" cy="230832"/>
          </a:xfrm>
          <a:prstGeom prst="rect">
            <a:avLst/>
          </a:prstGeom>
          <a:noFill/>
        </p:spPr>
        <p:txBody>
          <a:bodyPr wrap="none" rtlCol="0">
            <a:spAutoFit/>
          </a:bodyPr>
          <a:lstStyle/>
          <a:p>
            <a:pPr algn="ctr"/>
            <a:r>
              <a:rPr lang="tr-TR" sz="900" b="1" dirty="0" smtClean="0">
                <a:solidFill>
                  <a:srgbClr val="E61E24"/>
                </a:solidFill>
              </a:rPr>
              <a:t>2015</a:t>
            </a:r>
          </a:p>
        </p:txBody>
      </p:sp>
      <p:sp>
        <p:nvSpPr>
          <p:cNvPr id="52" name="Metin kutusu 51"/>
          <p:cNvSpPr txBox="1"/>
          <p:nvPr/>
        </p:nvSpPr>
        <p:spPr>
          <a:xfrm>
            <a:off x="6887469" y="3644926"/>
            <a:ext cx="569387" cy="230832"/>
          </a:xfrm>
          <a:prstGeom prst="rect">
            <a:avLst/>
          </a:prstGeom>
          <a:noFill/>
        </p:spPr>
        <p:txBody>
          <a:bodyPr wrap="none" rtlCol="0">
            <a:spAutoFit/>
          </a:bodyPr>
          <a:lstStyle/>
          <a:p>
            <a:pPr algn="ctr"/>
            <a:r>
              <a:rPr lang="tr-TR" sz="900" b="1" dirty="0" smtClean="0">
                <a:solidFill>
                  <a:srgbClr val="E61E24"/>
                </a:solidFill>
              </a:rPr>
              <a:t>Yıl Sonu</a:t>
            </a:r>
          </a:p>
        </p:txBody>
      </p:sp>
      <p:sp>
        <p:nvSpPr>
          <p:cNvPr id="53" name="Metin kutusu 52"/>
          <p:cNvSpPr txBox="1"/>
          <p:nvPr/>
        </p:nvSpPr>
        <p:spPr>
          <a:xfrm>
            <a:off x="7707542" y="3550216"/>
            <a:ext cx="415499" cy="230832"/>
          </a:xfrm>
          <a:prstGeom prst="rect">
            <a:avLst/>
          </a:prstGeom>
          <a:noFill/>
        </p:spPr>
        <p:txBody>
          <a:bodyPr wrap="none" rtlCol="0">
            <a:spAutoFit/>
          </a:bodyPr>
          <a:lstStyle/>
          <a:p>
            <a:pPr algn="ctr"/>
            <a:r>
              <a:rPr lang="tr-TR" sz="900" b="1" dirty="0" smtClean="0">
                <a:solidFill>
                  <a:srgbClr val="E61E24"/>
                </a:solidFill>
              </a:rPr>
              <a:t>2016</a:t>
            </a:r>
          </a:p>
        </p:txBody>
      </p:sp>
      <p:sp>
        <p:nvSpPr>
          <p:cNvPr id="54" name="Metin kutusu 53"/>
          <p:cNvSpPr txBox="1"/>
          <p:nvPr/>
        </p:nvSpPr>
        <p:spPr>
          <a:xfrm>
            <a:off x="7627422" y="3644926"/>
            <a:ext cx="569387" cy="230832"/>
          </a:xfrm>
          <a:prstGeom prst="rect">
            <a:avLst/>
          </a:prstGeom>
          <a:noFill/>
        </p:spPr>
        <p:txBody>
          <a:bodyPr wrap="none" rtlCol="0">
            <a:spAutoFit/>
          </a:bodyPr>
          <a:lstStyle/>
          <a:p>
            <a:pPr algn="ctr"/>
            <a:r>
              <a:rPr lang="tr-TR" sz="900" b="1" dirty="0">
                <a:solidFill>
                  <a:srgbClr val="E61E24"/>
                </a:solidFill>
              </a:rPr>
              <a:t>Yıl Sonu</a:t>
            </a:r>
          </a:p>
        </p:txBody>
      </p:sp>
      <p:sp>
        <p:nvSpPr>
          <p:cNvPr id="55" name="Metin kutusu 54"/>
          <p:cNvSpPr txBox="1"/>
          <p:nvPr/>
        </p:nvSpPr>
        <p:spPr>
          <a:xfrm>
            <a:off x="4388338" y="5977920"/>
            <a:ext cx="389850" cy="215444"/>
          </a:xfrm>
          <a:prstGeom prst="rect">
            <a:avLst/>
          </a:prstGeom>
          <a:noFill/>
        </p:spPr>
        <p:txBody>
          <a:bodyPr wrap="none" rtlCol="0">
            <a:spAutoFit/>
          </a:bodyPr>
          <a:lstStyle/>
          <a:p>
            <a:pPr algn="ctr"/>
            <a:r>
              <a:rPr lang="tr-TR" sz="800" b="1" dirty="0" smtClean="0">
                <a:solidFill>
                  <a:srgbClr val="E61E24"/>
                </a:solidFill>
              </a:rPr>
              <a:t>2013</a:t>
            </a:r>
          </a:p>
        </p:txBody>
      </p:sp>
      <p:sp>
        <p:nvSpPr>
          <p:cNvPr id="56" name="Metin kutusu 55"/>
          <p:cNvSpPr txBox="1"/>
          <p:nvPr/>
        </p:nvSpPr>
        <p:spPr>
          <a:xfrm>
            <a:off x="4318637" y="6067868"/>
            <a:ext cx="522900" cy="215444"/>
          </a:xfrm>
          <a:prstGeom prst="rect">
            <a:avLst/>
          </a:prstGeom>
          <a:noFill/>
        </p:spPr>
        <p:txBody>
          <a:bodyPr wrap="none" rtlCol="0">
            <a:spAutoFit/>
          </a:bodyPr>
          <a:lstStyle/>
          <a:p>
            <a:pPr algn="ctr"/>
            <a:r>
              <a:rPr lang="tr-TR" sz="800" b="1" dirty="0" smtClean="0">
                <a:solidFill>
                  <a:srgbClr val="E61E24"/>
                </a:solidFill>
              </a:rPr>
              <a:t>Yıl Sonu</a:t>
            </a:r>
          </a:p>
        </p:txBody>
      </p:sp>
      <p:sp>
        <p:nvSpPr>
          <p:cNvPr id="57" name="Metin kutusu 56"/>
          <p:cNvSpPr txBox="1"/>
          <p:nvPr/>
        </p:nvSpPr>
        <p:spPr>
          <a:xfrm>
            <a:off x="5101896" y="5982682"/>
            <a:ext cx="389850" cy="215444"/>
          </a:xfrm>
          <a:prstGeom prst="rect">
            <a:avLst/>
          </a:prstGeom>
          <a:noFill/>
        </p:spPr>
        <p:txBody>
          <a:bodyPr wrap="none" rtlCol="0">
            <a:spAutoFit/>
          </a:bodyPr>
          <a:lstStyle/>
          <a:p>
            <a:pPr algn="ctr"/>
            <a:r>
              <a:rPr lang="tr-TR" sz="800" b="1" dirty="0" smtClean="0">
                <a:solidFill>
                  <a:srgbClr val="E61E24"/>
                </a:solidFill>
              </a:rPr>
              <a:t>2014</a:t>
            </a:r>
          </a:p>
        </p:txBody>
      </p:sp>
      <p:sp>
        <p:nvSpPr>
          <p:cNvPr id="58" name="Metin kutusu 57"/>
          <p:cNvSpPr txBox="1"/>
          <p:nvPr/>
        </p:nvSpPr>
        <p:spPr>
          <a:xfrm>
            <a:off x="5730789" y="5980301"/>
            <a:ext cx="389850" cy="215444"/>
          </a:xfrm>
          <a:prstGeom prst="rect">
            <a:avLst/>
          </a:prstGeom>
          <a:noFill/>
        </p:spPr>
        <p:txBody>
          <a:bodyPr wrap="none" rtlCol="0">
            <a:spAutoFit/>
          </a:bodyPr>
          <a:lstStyle/>
          <a:p>
            <a:pPr algn="ctr"/>
            <a:r>
              <a:rPr lang="tr-TR" sz="800" b="1" dirty="0" smtClean="0">
                <a:solidFill>
                  <a:srgbClr val="E61E24"/>
                </a:solidFill>
              </a:rPr>
              <a:t>2015</a:t>
            </a:r>
          </a:p>
        </p:txBody>
      </p:sp>
      <p:sp>
        <p:nvSpPr>
          <p:cNvPr id="59" name="Metin kutusu 58"/>
          <p:cNvSpPr txBox="1"/>
          <p:nvPr/>
        </p:nvSpPr>
        <p:spPr>
          <a:xfrm>
            <a:off x="6387407" y="5980301"/>
            <a:ext cx="389850" cy="215444"/>
          </a:xfrm>
          <a:prstGeom prst="rect">
            <a:avLst/>
          </a:prstGeom>
          <a:noFill/>
        </p:spPr>
        <p:txBody>
          <a:bodyPr wrap="none" rtlCol="0">
            <a:spAutoFit/>
          </a:bodyPr>
          <a:lstStyle/>
          <a:p>
            <a:pPr algn="ctr"/>
            <a:r>
              <a:rPr lang="tr-TR" sz="800" b="1" dirty="0" smtClean="0">
                <a:solidFill>
                  <a:srgbClr val="E61E24"/>
                </a:solidFill>
              </a:rPr>
              <a:t>2016</a:t>
            </a:r>
          </a:p>
        </p:txBody>
      </p:sp>
      <p:sp>
        <p:nvSpPr>
          <p:cNvPr id="60" name="Metin kutusu 59"/>
          <p:cNvSpPr txBox="1"/>
          <p:nvPr/>
        </p:nvSpPr>
        <p:spPr>
          <a:xfrm>
            <a:off x="5035371" y="6067868"/>
            <a:ext cx="522900" cy="215444"/>
          </a:xfrm>
          <a:prstGeom prst="rect">
            <a:avLst/>
          </a:prstGeom>
          <a:noFill/>
        </p:spPr>
        <p:txBody>
          <a:bodyPr wrap="none" rtlCol="0">
            <a:spAutoFit/>
          </a:bodyPr>
          <a:lstStyle/>
          <a:p>
            <a:pPr algn="ctr"/>
            <a:r>
              <a:rPr lang="tr-TR" sz="800" b="1" dirty="0" smtClean="0">
                <a:solidFill>
                  <a:srgbClr val="E61E24"/>
                </a:solidFill>
              </a:rPr>
              <a:t>Yıl Sonu</a:t>
            </a:r>
          </a:p>
        </p:txBody>
      </p:sp>
      <p:sp>
        <p:nvSpPr>
          <p:cNvPr id="61" name="Metin kutusu 60"/>
          <p:cNvSpPr txBox="1"/>
          <p:nvPr/>
        </p:nvSpPr>
        <p:spPr>
          <a:xfrm>
            <a:off x="5664264" y="6067868"/>
            <a:ext cx="522900" cy="215444"/>
          </a:xfrm>
          <a:prstGeom prst="rect">
            <a:avLst/>
          </a:prstGeom>
          <a:noFill/>
        </p:spPr>
        <p:txBody>
          <a:bodyPr wrap="none" rtlCol="0">
            <a:spAutoFit/>
          </a:bodyPr>
          <a:lstStyle/>
          <a:p>
            <a:pPr algn="ctr"/>
            <a:r>
              <a:rPr lang="tr-TR" sz="800" b="1" dirty="0" smtClean="0">
                <a:solidFill>
                  <a:srgbClr val="E61E24"/>
                </a:solidFill>
              </a:rPr>
              <a:t>Yıl Sonu</a:t>
            </a:r>
          </a:p>
        </p:txBody>
      </p:sp>
      <p:sp>
        <p:nvSpPr>
          <p:cNvPr id="62" name="Metin kutusu 61"/>
          <p:cNvSpPr txBox="1"/>
          <p:nvPr/>
        </p:nvSpPr>
        <p:spPr>
          <a:xfrm>
            <a:off x="6287142" y="6067868"/>
            <a:ext cx="522900" cy="215444"/>
          </a:xfrm>
          <a:prstGeom prst="rect">
            <a:avLst/>
          </a:prstGeom>
          <a:noFill/>
        </p:spPr>
        <p:txBody>
          <a:bodyPr wrap="none" rtlCol="0">
            <a:spAutoFit/>
          </a:bodyPr>
          <a:lstStyle/>
          <a:p>
            <a:pPr algn="ctr"/>
            <a:r>
              <a:rPr lang="tr-TR" sz="800" b="1" dirty="0">
                <a:solidFill>
                  <a:srgbClr val="E61E24"/>
                </a:solidFill>
              </a:rPr>
              <a:t>Yıl Sonu</a:t>
            </a:r>
          </a:p>
        </p:txBody>
      </p:sp>
      <p:sp>
        <p:nvSpPr>
          <p:cNvPr id="63" name="Metin kutusu 62"/>
          <p:cNvSpPr txBox="1"/>
          <p:nvPr/>
        </p:nvSpPr>
        <p:spPr>
          <a:xfrm>
            <a:off x="4126716" y="6284164"/>
            <a:ext cx="1904689" cy="215444"/>
          </a:xfrm>
          <a:prstGeom prst="rect">
            <a:avLst/>
          </a:prstGeom>
          <a:noFill/>
        </p:spPr>
        <p:txBody>
          <a:bodyPr wrap="none" rtlCol="0">
            <a:spAutoFit/>
          </a:bodyPr>
          <a:lstStyle/>
          <a:p>
            <a:r>
              <a:rPr lang="tr-TR" sz="800" dirty="0" smtClean="0">
                <a:solidFill>
                  <a:prstClr val="black"/>
                </a:solidFill>
              </a:rPr>
              <a:t>(*) Devlet Katkısı dahil fon büyüklüğüdür.</a:t>
            </a:r>
          </a:p>
        </p:txBody>
      </p:sp>
      <p:pic>
        <p:nvPicPr>
          <p:cNvPr id="64" name="Resim 63"/>
          <p:cNvPicPr>
            <a:picLocks noChangeAspect="1"/>
          </p:cNvPicPr>
          <p:nvPr/>
        </p:nvPicPr>
        <p:blipFill rotWithShape="1">
          <a:blip r:embed="rId6" cstate="print">
            <a:extLst>
              <a:ext uri="{28A0092B-C50C-407E-A947-70E740481C1C}">
                <a14:useLocalDpi xmlns:a14="http://schemas.microsoft.com/office/drawing/2010/main" val="0"/>
              </a:ext>
            </a:extLst>
          </a:blip>
          <a:srcRect l="75794" t="74637" b="9250"/>
          <a:stretch/>
        </p:blipFill>
        <p:spPr>
          <a:xfrm>
            <a:off x="8280165" y="3241965"/>
            <a:ext cx="713616" cy="355523"/>
          </a:xfrm>
          <a:prstGeom prst="rect">
            <a:avLst/>
          </a:prstGeom>
          <a:ln>
            <a:noFill/>
          </a:ln>
          <a:effectLst>
            <a:outerShdw blurRad="292100" dist="139700" dir="2700000" algn="tl" rotWithShape="0">
              <a:srgbClr val="333333">
                <a:alpha val="65000"/>
              </a:srgbClr>
            </a:outerShdw>
          </a:effectLst>
        </p:spPr>
      </p:pic>
      <p:sp>
        <p:nvSpPr>
          <p:cNvPr id="65" name="Metin kutusu 64"/>
          <p:cNvSpPr txBox="1"/>
          <p:nvPr/>
        </p:nvSpPr>
        <p:spPr>
          <a:xfrm>
            <a:off x="8444249" y="3550216"/>
            <a:ext cx="415499" cy="230832"/>
          </a:xfrm>
          <a:prstGeom prst="rect">
            <a:avLst/>
          </a:prstGeom>
          <a:noFill/>
        </p:spPr>
        <p:txBody>
          <a:bodyPr wrap="none" rtlCol="0">
            <a:spAutoFit/>
          </a:bodyPr>
          <a:lstStyle/>
          <a:p>
            <a:pPr algn="ctr"/>
            <a:r>
              <a:rPr lang="tr-TR" sz="900" b="1" dirty="0" smtClean="0">
                <a:solidFill>
                  <a:srgbClr val="E61E24"/>
                </a:solidFill>
              </a:rPr>
              <a:t>2017</a:t>
            </a:r>
          </a:p>
        </p:txBody>
      </p:sp>
      <p:sp>
        <p:nvSpPr>
          <p:cNvPr id="66" name="Metin kutusu 65"/>
          <p:cNvSpPr txBox="1"/>
          <p:nvPr/>
        </p:nvSpPr>
        <p:spPr>
          <a:xfrm>
            <a:off x="8302415" y="3644926"/>
            <a:ext cx="692818" cy="230832"/>
          </a:xfrm>
          <a:prstGeom prst="rect">
            <a:avLst/>
          </a:prstGeom>
          <a:noFill/>
        </p:spPr>
        <p:txBody>
          <a:bodyPr wrap="none" rtlCol="0">
            <a:spAutoFit/>
          </a:bodyPr>
          <a:lstStyle/>
          <a:p>
            <a:pPr algn="ctr"/>
            <a:r>
              <a:rPr lang="tr-TR" sz="900" b="1" dirty="0" smtClean="0">
                <a:solidFill>
                  <a:srgbClr val="E61E24"/>
                </a:solidFill>
              </a:rPr>
              <a:t>Ocak Sonu</a:t>
            </a:r>
          </a:p>
        </p:txBody>
      </p:sp>
      <p:grpSp>
        <p:nvGrpSpPr>
          <p:cNvPr id="67" name="Grup 66"/>
          <p:cNvGrpSpPr/>
          <p:nvPr/>
        </p:nvGrpSpPr>
        <p:grpSpPr>
          <a:xfrm>
            <a:off x="7627205" y="1758182"/>
            <a:ext cx="564282" cy="162806"/>
            <a:chOff x="8365333" y="1764248"/>
            <a:chExt cx="547686" cy="152584"/>
          </a:xfrm>
          <a:solidFill>
            <a:srgbClr val="E61E24"/>
          </a:solidFill>
        </p:grpSpPr>
        <p:sp>
          <p:nvSpPr>
            <p:cNvPr id="68" name="Beşgen 67"/>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9" name="Beşgen 68"/>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70" name="Resim 69"/>
          <p:cNvPicPr>
            <a:picLocks noChangeAspect="1"/>
          </p:cNvPicPr>
          <p:nvPr/>
        </p:nvPicPr>
        <p:blipFill rotWithShape="1">
          <a:blip r:embed="rId6" cstate="print">
            <a:extLst>
              <a:ext uri="{28A0092B-C50C-407E-A947-70E740481C1C}">
                <a14:useLocalDpi xmlns:a14="http://schemas.microsoft.com/office/drawing/2010/main" val="0"/>
              </a:ext>
            </a:extLst>
          </a:blip>
          <a:srcRect l="71325" b="15306"/>
          <a:stretch/>
        </p:blipFill>
        <p:spPr>
          <a:xfrm>
            <a:off x="8148638" y="1387507"/>
            <a:ext cx="845360" cy="1868744"/>
          </a:xfrm>
          <a:prstGeom prst="rect">
            <a:avLst/>
          </a:prstGeom>
          <a:ln>
            <a:noFill/>
          </a:ln>
          <a:effectLst>
            <a:outerShdw blurRad="292100" dist="139700" dir="2700000" algn="tl" rotWithShape="0">
              <a:srgbClr val="333333">
                <a:alpha val="65000"/>
              </a:srgbClr>
            </a:outerShdw>
          </a:effectLst>
        </p:spPr>
      </p:pic>
      <p:pic>
        <p:nvPicPr>
          <p:cNvPr id="71" name="Resim 70"/>
          <p:cNvPicPr>
            <a:picLocks noChangeAspect="1"/>
          </p:cNvPicPr>
          <p:nvPr/>
        </p:nvPicPr>
        <p:blipFill rotWithShape="1">
          <a:blip r:embed="rId6" cstate="print">
            <a:extLst>
              <a:ext uri="{28A0092B-C50C-407E-A947-70E740481C1C}">
                <a14:useLocalDpi xmlns:a14="http://schemas.microsoft.com/office/drawing/2010/main" val="0"/>
              </a:ext>
            </a:extLst>
          </a:blip>
          <a:srcRect l="72226" t="21941" r="20464" b="15306"/>
          <a:stretch/>
        </p:blipFill>
        <p:spPr>
          <a:xfrm>
            <a:off x="7972425" y="1929332"/>
            <a:ext cx="215503" cy="1384617"/>
          </a:xfrm>
          <a:prstGeom prst="rect">
            <a:avLst/>
          </a:prstGeom>
          <a:ln>
            <a:noFill/>
          </a:ln>
          <a:effectLst>
            <a:outerShdw blurRad="292100" dist="139700" dir="2700000" algn="tl" rotWithShape="0">
              <a:srgbClr val="333333">
                <a:alpha val="65000"/>
              </a:srgbClr>
            </a:outerShdw>
          </a:effectLst>
        </p:spPr>
      </p:pic>
      <p:sp>
        <p:nvSpPr>
          <p:cNvPr id="72" name="Metin kutusu 71"/>
          <p:cNvSpPr txBox="1"/>
          <p:nvPr/>
        </p:nvSpPr>
        <p:spPr>
          <a:xfrm>
            <a:off x="7626556" y="1721518"/>
            <a:ext cx="561372" cy="247482"/>
          </a:xfrm>
          <a:prstGeom prst="rect">
            <a:avLst/>
          </a:prstGeom>
          <a:noFill/>
        </p:spPr>
        <p:txBody>
          <a:bodyPr wrap="none" rtlCol="0">
            <a:spAutoFit/>
          </a:bodyPr>
          <a:lstStyle/>
          <a:p>
            <a:r>
              <a:rPr lang="tr-TR" sz="900" b="1" dirty="0">
                <a:solidFill>
                  <a:prstClr val="white"/>
                </a:solidFill>
              </a:rPr>
              <a:t>512.760</a:t>
            </a:r>
          </a:p>
        </p:txBody>
      </p:sp>
      <p:grpSp>
        <p:nvGrpSpPr>
          <p:cNvPr id="73" name="Grup 72"/>
          <p:cNvGrpSpPr/>
          <p:nvPr/>
        </p:nvGrpSpPr>
        <p:grpSpPr>
          <a:xfrm>
            <a:off x="8330820" y="1551886"/>
            <a:ext cx="564282" cy="162806"/>
            <a:chOff x="8365333" y="1764248"/>
            <a:chExt cx="547686" cy="152584"/>
          </a:xfrm>
          <a:solidFill>
            <a:srgbClr val="E61E24"/>
          </a:solidFill>
        </p:grpSpPr>
        <p:sp>
          <p:nvSpPr>
            <p:cNvPr id="74" name="Beşgen 73"/>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5" name="Beşgen 74"/>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76" name="Metin kutusu 75"/>
          <p:cNvSpPr txBox="1"/>
          <p:nvPr/>
        </p:nvSpPr>
        <p:spPr>
          <a:xfrm>
            <a:off x="8337235" y="1520550"/>
            <a:ext cx="561372" cy="230832"/>
          </a:xfrm>
          <a:prstGeom prst="rect">
            <a:avLst/>
          </a:prstGeom>
          <a:noFill/>
        </p:spPr>
        <p:txBody>
          <a:bodyPr wrap="none" rtlCol="0">
            <a:spAutoFit/>
          </a:bodyPr>
          <a:lstStyle/>
          <a:p>
            <a:r>
              <a:rPr lang="tr-TR" sz="900" b="1" dirty="0">
                <a:solidFill>
                  <a:prstClr val="white"/>
                </a:solidFill>
              </a:rPr>
              <a:t>521.145</a:t>
            </a:r>
          </a:p>
        </p:txBody>
      </p:sp>
      <p:pic>
        <p:nvPicPr>
          <p:cNvPr id="77" name="Resim 76"/>
          <p:cNvPicPr>
            <a:picLocks noChangeAspect="1"/>
          </p:cNvPicPr>
          <p:nvPr/>
        </p:nvPicPr>
        <p:blipFill rotWithShape="1">
          <a:blip r:embed="rId7" cstate="print">
            <a:extLst>
              <a:ext uri="{28A0092B-C50C-407E-A947-70E740481C1C}">
                <a14:useLocalDpi xmlns:a14="http://schemas.microsoft.com/office/drawing/2010/main" val="0"/>
              </a:ext>
            </a:extLst>
          </a:blip>
          <a:srcRect l="75397" t="13145" b="23901"/>
          <a:stretch/>
        </p:blipFill>
        <p:spPr>
          <a:xfrm>
            <a:off x="6905625" y="4374498"/>
            <a:ext cx="690063" cy="1376013"/>
          </a:xfrm>
          <a:prstGeom prst="rect">
            <a:avLst/>
          </a:prstGeom>
          <a:ln>
            <a:noFill/>
          </a:ln>
          <a:effectLst>
            <a:outerShdw blurRad="292100" dist="139700" dir="2700000" algn="tl" rotWithShape="0">
              <a:srgbClr val="333333">
                <a:alpha val="65000"/>
              </a:srgbClr>
            </a:outerShdw>
          </a:effectLst>
        </p:spPr>
      </p:pic>
      <p:pic>
        <p:nvPicPr>
          <p:cNvPr id="78" name="Resim 77"/>
          <p:cNvPicPr>
            <a:picLocks noChangeAspect="1"/>
          </p:cNvPicPr>
          <p:nvPr/>
        </p:nvPicPr>
        <p:blipFill rotWithShape="1">
          <a:blip r:embed="rId7" cstate="print">
            <a:extLst>
              <a:ext uri="{28A0092B-C50C-407E-A947-70E740481C1C}">
                <a14:useLocalDpi xmlns:a14="http://schemas.microsoft.com/office/drawing/2010/main" val="0"/>
              </a:ext>
            </a:extLst>
          </a:blip>
          <a:srcRect l="75397" t="19215" r="15290" b="72500"/>
          <a:stretch/>
        </p:blipFill>
        <p:spPr>
          <a:xfrm>
            <a:off x="6622557" y="4581925"/>
            <a:ext cx="283068" cy="181081"/>
          </a:xfrm>
          <a:prstGeom prst="rect">
            <a:avLst/>
          </a:prstGeom>
          <a:ln>
            <a:noFill/>
          </a:ln>
          <a:effectLst>
            <a:outerShdw blurRad="292100" dist="139700" dir="2700000" algn="tl" rotWithShape="0">
              <a:srgbClr val="333333">
                <a:alpha val="65000"/>
              </a:srgbClr>
            </a:outerShdw>
          </a:effectLst>
        </p:spPr>
      </p:pic>
      <p:grpSp>
        <p:nvGrpSpPr>
          <p:cNvPr id="79" name="Grup 78"/>
          <p:cNvGrpSpPr/>
          <p:nvPr/>
        </p:nvGrpSpPr>
        <p:grpSpPr>
          <a:xfrm>
            <a:off x="6853050" y="4226492"/>
            <a:ext cx="749272" cy="148005"/>
            <a:chOff x="8365333" y="1764248"/>
            <a:chExt cx="547686" cy="152584"/>
          </a:xfrm>
          <a:solidFill>
            <a:srgbClr val="E61E24"/>
          </a:solidFill>
        </p:grpSpPr>
        <p:sp>
          <p:nvSpPr>
            <p:cNvPr id="80" name="Beşgen 79"/>
            <p:cNvSpPr/>
            <p:nvPr/>
          </p:nvSpPr>
          <p:spPr>
            <a:xfrm>
              <a:off x="8608219" y="1764249"/>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1" name="Beşgen 80"/>
            <p:cNvSpPr/>
            <p:nvPr/>
          </p:nvSpPr>
          <p:spPr>
            <a:xfrm rot="10800000">
              <a:off x="8365333" y="1764248"/>
              <a:ext cx="304800" cy="15258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82" name="Resim 81"/>
          <p:cNvPicPr>
            <a:picLocks noChangeAspect="1"/>
          </p:cNvPicPr>
          <p:nvPr/>
        </p:nvPicPr>
        <p:blipFill rotWithShape="1">
          <a:blip r:embed="rId7" cstate="print">
            <a:extLst>
              <a:ext uri="{28A0092B-C50C-407E-A947-70E740481C1C}">
                <a14:useLocalDpi xmlns:a14="http://schemas.microsoft.com/office/drawing/2010/main" val="0"/>
              </a:ext>
            </a:extLst>
          </a:blip>
          <a:srcRect l="75397" t="25678" b="20118"/>
          <a:stretch/>
        </p:blipFill>
        <p:spPr>
          <a:xfrm>
            <a:off x="6905641" y="4817481"/>
            <a:ext cx="690063" cy="1184773"/>
          </a:xfrm>
          <a:prstGeom prst="rect">
            <a:avLst/>
          </a:prstGeom>
          <a:ln>
            <a:noFill/>
          </a:ln>
          <a:effectLst>
            <a:outerShdw blurRad="292100" dist="139700" dir="2700000" algn="tl" rotWithShape="0">
              <a:srgbClr val="333333">
                <a:alpha val="65000"/>
              </a:srgbClr>
            </a:outerShdw>
          </a:effectLst>
        </p:spPr>
      </p:pic>
      <p:sp>
        <p:nvSpPr>
          <p:cNvPr id="83" name="Metin kutusu 82"/>
          <p:cNvSpPr txBox="1"/>
          <p:nvPr/>
        </p:nvSpPr>
        <p:spPr>
          <a:xfrm>
            <a:off x="7028994" y="5980301"/>
            <a:ext cx="389850" cy="215444"/>
          </a:xfrm>
          <a:prstGeom prst="rect">
            <a:avLst/>
          </a:prstGeom>
          <a:noFill/>
        </p:spPr>
        <p:txBody>
          <a:bodyPr wrap="none" rtlCol="0">
            <a:spAutoFit/>
          </a:bodyPr>
          <a:lstStyle/>
          <a:p>
            <a:pPr algn="ctr"/>
            <a:r>
              <a:rPr lang="tr-TR" sz="800" b="1" dirty="0" smtClean="0">
                <a:solidFill>
                  <a:srgbClr val="E61E24"/>
                </a:solidFill>
              </a:rPr>
              <a:t>2017</a:t>
            </a:r>
          </a:p>
        </p:txBody>
      </p:sp>
      <p:sp>
        <p:nvSpPr>
          <p:cNvPr id="84" name="Metin kutusu 83"/>
          <p:cNvSpPr txBox="1"/>
          <p:nvPr/>
        </p:nvSpPr>
        <p:spPr>
          <a:xfrm>
            <a:off x="6874228" y="6067868"/>
            <a:ext cx="631904" cy="215444"/>
          </a:xfrm>
          <a:prstGeom prst="rect">
            <a:avLst/>
          </a:prstGeom>
          <a:noFill/>
        </p:spPr>
        <p:txBody>
          <a:bodyPr wrap="none" rtlCol="0">
            <a:spAutoFit/>
          </a:bodyPr>
          <a:lstStyle/>
          <a:p>
            <a:pPr algn="ctr"/>
            <a:r>
              <a:rPr lang="tr-TR" sz="800" b="1" dirty="0" smtClean="0">
                <a:solidFill>
                  <a:srgbClr val="E61E24"/>
                </a:solidFill>
              </a:rPr>
              <a:t>Ocak Sonu</a:t>
            </a:r>
          </a:p>
        </p:txBody>
      </p:sp>
      <p:sp>
        <p:nvSpPr>
          <p:cNvPr id="85" name="Dikdörtgen 84"/>
          <p:cNvSpPr/>
          <p:nvPr/>
        </p:nvSpPr>
        <p:spPr>
          <a:xfrm>
            <a:off x="6859144" y="4199893"/>
            <a:ext cx="779381" cy="215444"/>
          </a:xfrm>
          <a:prstGeom prst="rect">
            <a:avLst/>
          </a:prstGeom>
        </p:spPr>
        <p:txBody>
          <a:bodyPr wrap="none">
            <a:spAutoFit/>
          </a:bodyPr>
          <a:lstStyle/>
          <a:p>
            <a:r>
              <a:rPr lang="tr-TR" sz="800" b="1" dirty="0">
                <a:solidFill>
                  <a:prstClr val="white"/>
                </a:solidFill>
              </a:rPr>
              <a:t>2.475.472.007</a:t>
            </a:r>
          </a:p>
        </p:txBody>
      </p:sp>
    </p:spTree>
    <p:extLst>
      <p:ext uri="{BB962C8B-B14F-4D97-AF65-F5344CB8AC3E}">
        <p14:creationId xmlns:p14="http://schemas.microsoft.com/office/powerpoint/2010/main" val="9849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33016" y="461370"/>
            <a:ext cx="6346208" cy="830997"/>
          </a:xfrm>
          <a:prstGeom prst="rect">
            <a:avLst/>
          </a:prstGeom>
        </p:spPr>
        <p:txBody>
          <a:bodyPr wrap="square">
            <a:spAutoFit/>
          </a:bodyPr>
          <a:lstStyle/>
          <a:p>
            <a:pPr algn="ctr"/>
            <a:r>
              <a:rPr lang="tr-TR" sz="2400" b="1" dirty="0" smtClean="0">
                <a:solidFill>
                  <a:prstClr val="black"/>
                </a:solidFill>
                <a:latin typeface="Arial" panose="020B0604020202020204" pitchFamily="34" charset="0"/>
                <a:ea typeface="+mj-ea"/>
                <a:cs typeface="Geneva" pitchFamily="122" charset="-128"/>
              </a:rPr>
              <a:t>KATILIMCIYA SUNULAN </a:t>
            </a:r>
            <a:r>
              <a:rPr lang="tr-TR" sz="2400" b="1" dirty="0">
                <a:solidFill>
                  <a:prstClr val="black"/>
                </a:solidFill>
                <a:latin typeface="Arial" panose="020B0604020202020204" pitchFamily="34" charset="0"/>
                <a:ea typeface="+mj-ea"/>
                <a:cs typeface="Geneva" pitchFamily="122" charset="-128"/>
              </a:rPr>
              <a:t/>
            </a:r>
            <a:br>
              <a:rPr lang="tr-TR" sz="2400" b="1" dirty="0">
                <a:solidFill>
                  <a:prstClr val="black"/>
                </a:solidFill>
                <a:latin typeface="Arial" panose="020B0604020202020204" pitchFamily="34" charset="0"/>
                <a:ea typeface="+mj-ea"/>
                <a:cs typeface="Geneva" pitchFamily="122" charset="-128"/>
              </a:rPr>
            </a:br>
            <a:r>
              <a:rPr lang="tr-TR" sz="2400" b="1" dirty="0">
                <a:solidFill>
                  <a:prstClr val="black"/>
                </a:solidFill>
                <a:latin typeface="Arial" panose="020B0604020202020204" pitchFamily="34" charset="0"/>
                <a:ea typeface="+mj-ea"/>
                <a:cs typeface="Geneva" pitchFamily="122" charset="-128"/>
              </a:rPr>
              <a:t>AVANTAJLAR</a:t>
            </a:r>
            <a:endParaRPr lang="tr-TR" dirty="0"/>
          </a:p>
        </p:txBody>
      </p:sp>
      <p:sp>
        <p:nvSpPr>
          <p:cNvPr id="5" name="Dikdörtgen 4"/>
          <p:cNvSpPr/>
          <p:nvPr/>
        </p:nvSpPr>
        <p:spPr>
          <a:xfrm>
            <a:off x="105771" y="1807275"/>
            <a:ext cx="9000698" cy="646331"/>
          </a:xfrm>
          <a:prstGeom prst="rect">
            <a:avLst/>
          </a:prstGeom>
        </p:spPr>
        <p:txBody>
          <a:bodyPr wrap="square">
            <a:spAutoFit/>
          </a:bodyPr>
          <a:lstStyle/>
          <a:p>
            <a:pPr algn="ctr"/>
            <a:r>
              <a:rPr lang="tr-TR" b="1" dirty="0" smtClean="0"/>
              <a:t>2- Otomatik </a:t>
            </a:r>
            <a:r>
              <a:rPr lang="tr-TR" b="1" dirty="0"/>
              <a:t>Katılım Kapsamına Dahil Olmayan Personele Uygulanacak Ek </a:t>
            </a:r>
            <a:r>
              <a:rPr lang="tr-TR" b="1" dirty="0" smtClean="0"/>
              <a:t>Faydalar (45 Yaş üstü Personel)</a:t>
            </a:r>
            <a:endParaRPr lang="tr-TR" b="1" dirty="0"/>
          </a:p>
        </p:txBody>
      </p:sp>
      <p:graphicFrame>
        <p:nvGraphicFramePr>
          <p:cNvPr id="6" name="Tablo 5"/>
          <p:cNvGraphicFramePr>
            <a:graphicFrameLocks noGrp="1"/>
          </p:cNvGraphicFramePr>
          <p:nvPr>
            <p:extLst>
              <p:ext uri="{D42A27DB-BD31-4B8C-83A1-F6EECF244321}">
                <p14:modId xmlns:p14="http://schemas.microsoft.com/office/powerpoint/2010/main" val="2455440968"/>
              </p:ext>
            </p:extLst>
          </p:nvPr>
        </p:nvGraphicFramePr>
        <p:xfrm>
          <a:off x="1912393" y="2715917"/>
          <a:ext cx="5459104" cy="1950720"/>
        </p:xfrm>
        <a:graphic>
          <a:graphicData uri="http://schemas.openxmlformats.org/drawingml/2006/table">
            <a:tbl>
              <a:tblPr firstRow="1" firstCol="1" bandRow="1"/>
              <a:tblGrid>
                <a:gridCol w="5459104"/>
              </a:tblGrid>
              <a:tr h="190500">
                <a:tc>
                  <a:txBody>
                    <a:bodyPr/>
                    <a:lstStyle/>
                    <a:p>
                      <a:pPr>
                        <a:spcAft>
                          <a:spcPts val="0"/>
                        </a:spcAft>
                      </a:pPr>
                      <a:r>
                        <a:rPr lang="tr-TR" sz="1600" dirty="0">
                          <a:solidFill>
                            <a:srgbClr val="000000"/>
                          </a:solidFill>
                          <a:effectLst/>
                          <a:latin typeface="Arial"/>
                          <a:ea typeface="Calibri"/>
                          <a:cs typeface="Times New Roman"/>
                        </a:rPr>
                        <a:t>Konut Sigortası İndirim Oranı (%25)</a:t>
                      </a:r>
                      <a:endParaRPr lang="tr-TR"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tr-TR" sz="1600">
                          <a:solidFill>
                            <a:srgbClr val="000000"/>
                          </a:solidFill>
                          <a:effectLst/>
                          <a:latin typeface="Arial"/>
                          <a:ea typeface="Calibri"/>
                          <a:cs typeface="Times New Roman"/>
                        </a:rPr>
                        <a:t>Kasko Sigortası İndirim Oranı (%20)</a:t>
                      </a:r>
                      <a:endParaRPr lang="tr-TR" sz="16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tr-TR" sz="1600">
                          <a:solidFill>
                            <a:srgbClr val="000000"/>
                          </a:solidFill>
                          <a:effectLst/>
                          <a:latin typeface="Arial"/>
                          <a:ea typeface="Calibri"/>
                          <a:cs typeface="Times New Roman"/>
                        </a:rPr>
                        <a:t>Eşya Paket Sigortası  İndirim Oranı (%10)</a:t>
                      </a:r>
                      <a:endParaRPr lang="tr-TR" sz="16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tr-TR" sz="1600" dirty="0">
                          <a:solidFill>
                            <a:srgbClr val="000000"/>
                          </a:solidFill>
                          <a:effectLst/>
                          <a:latin typeface="Arial"/>
                          <a:ea typeface="Calibri"/>
                          <a:cs typeface="Times New Roman"/>
                        </a:rPr>
                        <a:t>Sağlık Sigortası İndirim Oranı (%10)</a:t>
                      </a:r>
                      <a:endParaRPr lang="tr-TR"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tr-TR" sz="1600" dirty="0">
                          <a:solidFill>
                            <a:srgbClr val="000000"/>
                          </a:solidFill>
                          <a:effectLst/>
                          <a:latin typeface="Arial"/>
                          <a:ea typeface="Calibri"/>
                          <a:cs typeface="Times New Roman"/>
                        </a:rPr>
                        <a:t>Trafik Sigortası İndirim Oranı (%10)</a:t>
                      </a:r>
                      <a:endParaRPr lang="tr-TR"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tr-TR" sz="1600" dirty="0">
                          <a:solidFill>
                            <a:srgbClr val="000000"/>
                          </a:solidFill>
                          <a:effectLst/>
                          <a:latin typeface="Arial"/>
                          <a:ea typeface="Calibri"/>
                          <a:cs typeface="Times New Roman"/>
                        </a:rPr>
                        <a:t>Ferdi Kaza Sigortası İndirim Oranı (%25)</a:t>
                      </a:r>
                      <a:endParaRPr lang="tr-TR"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tr-TR" sz="1600" dirty="0">
                          <a:solidFill>
                            <a:srgbClr val="000000"/>
                          </a:solidFill>
                          <a:effectLst/>
                          <a:latin typeface="Arial"/>
                          <a:ea typeface="Calibri"/>
                          <a:cs typeface="Times New Roman"/>
                        </a:rPr>
                        <a:t>Avantajlı Digitürk </a:t>
                      </a:r>
                      <a:r>
                        <a:rPr lang="tr-TR" sz="1600" dirty="0" smtClean="0">
                          <a:solidFill>
                            <a:srgbClr val="000000"/>
                          </a:solidFill>
                          <a:effectLst/>
                          <a:latin typeface="Arial"/>
                          <a:ea typeface="Calibri"/>
                          <a:cs typeface="Times New Roman"/>
                        </a:rPr>
                        <a:t>Paketi* </a:t>
                      </a:r>
                      <a:r>
                        <a:rPr lang="tr-TR" sz="1600" dirty="0">
                          <a:solidFill>
                            <a:srgbClr val="000000"/>
                          </a:solidFill>
                          <a:effectLst/>
                          <a:latin typeface="Arial"/>
                          <a:ea typeface="Calibri"/>
                          <a:cs typeface="Times New Roman"/>
                        </a:rPr>
                        <a:t>ve benzeri indirim kampanyaları</a:t>
                      </a:r>
                      <a:endParaRPr lang="tr-TR"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spcAft>
                          <a:spcPts val="0"/>
                        </a:spcAft>
                      </a:pPr>
                      <a:r>
                        <a:rPr lang="tr-TR" sz="1600" dirty="0">
                          <a:solidFill>
                            <a:srgbClr val="000000"/>
                          </a:solidFill>
                          <a:effectLst/>
                          <a:latin typeface="Arial"/>
                          <a:ea typeface="Calibri"/>
                          <a:cs typeface="Times New Roman"/>
                        </a:rPr>
                        <a:t>Gruba Bağlı BES FİG Oranı (%0,60)</a:t>
                      </a:r>
                      <a:endParaRPr lang="tr-TR" sz="16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Dikdörtgen 7"/>
          <p:cNvSpPr/>
          <p:nvPr/>
        </p:nvSpPr>
        <p:spPr>
          <a:xfrm>
            <a:off x="34120" y="4939858"/>
            <a:ext cx="9072349" cy="1323439"/>
          </a:xfrm>
          <a:prstGeom prst="rect">
            <a:avLst/>
          </a:prstGeom>
        </p:spPr>
        <p:txBody>
          <a:bodyPr wrap="square">
            <a:spAutoFit/>
          </a:bodyPr>
          <a:lstStyle/>
          <a:p>
            <a:r>
              <a:rPr lang="tr-TR" sz="1600" dirty="0"/>
              <a:t>Bu gruba ilgili indirimlerin sağlanabilmesi için; </a:t>
            </a:r>
            <a:r>
              <a:rPr lang="tr-TR" sz="1600" dirty="0" smtClean="0"/>
              <a:t>katılımcının minimum </a:t>
            </a:r>
            <a:r>
              <a:rPr lang="tr-TR" sz="1600" dirty="0"/>
              <a:t>55 TL katkı payı tutarlı Gruba Bağlı BES ürününe ait aktif bir sözleşmeye sahip olmaları gerekmektedir</a:t>
            </a:r>
            <a:r>
              <a:rPr lang="tr-TR" sz="1600" dirty="0" smtClean="0"/>
              <a:t>.</a:t>
            </a:r>
          </a:p>
          <a:p>
            <a:endParaRPr lang="tr-TR" sz="1600" dirty="0" smtClean="0"/>
          </a:p>
          <a:p>
            <a:r>
              <a:rPr lang="tr-TR" sz="1600" dirty="0" smtClean="0"/>
              <a:t>*OKS </a:t>
            </a:r>
            <a:r>
              <a:rPr lang="tr-TR" sz="1600" dirty="0"/>
              <a:t>kapsamı dışındaki personel ile eş ve çocukların Digitürk indirimli fiyat avantajından yararlanabilmesi için Ziraat Bankası kredi kartı sahibi olması gerekmektedir.</a:t>
            </a:r>
          </a:p>
        </p:txBody>
      </p:sp>
    </p:spTree>
    <p:extLst>
      <p:ext uri="{BB962C8B-B14F-4D97-AF65-F5344CB8AC3E}">
        <p14:creationId xmlns:p14="http://schemas.microsoft.com/office/powerpoint/2010/main" val="2077895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33016" y="461370"/>
            <a:ext cx="6346208" cy="830997"/>
          </a:xfrm>
          <a:prstGeom prst="rect">
            <a:avLst/>
          </a:prstGeom>
        </p:spPr>
        <p:txBody>
          <a:bodyPr wrap="square">
            <a:spAutoFit/>
          </a:bodyPr>
          <a:lstStyle/>
          <a:p>
            <a:pPr algn="ctr"/>
            <a:r>
              <a:rPr lang="tr-TR" sz="2400" b="1" dirty="0" smtClean="0">
                <a:solidFill>
                  <a:prstClr val="black"/>
                </a:solidFill>
                <a:latin typeface="Arial" panose="020B0604020202020204" pitchFamily="34" charset="0"/>
                <a:ea typeface="+mj-ea"/>
                <a:cs typeface="Geneva" pitchFamily="122" charset="-128"/>
              </a:rPr>
              <a:t>KATILIMCIYA SUNULAN </a:t>
            </a:r>
            <a:r>
              <a:rPr lang="tr-TR" sz="2400" b="1" dirty="0">
                <a:solidFill>
                  <a:prstClr val="black"/>
                </a:solidFill>
                <a:latin typeface="Arial" panose="020B0604020202020204" pitchFamily="34" charset="0"/>
                <a:ea typeface="+mj-ea"/>
                <a:cs typeface="Geneva" pitchFamily="122" charset="-128"/>
              </a:rPr>
              <a:t/>
            </a:r>
            <a:br>
              <a:rPr lang="tr-TR" sz="2400" b="1" dirty="0">
                <a:solidFill>
                  <a:prstClr val="black"/>
                </a:solidFill>
                <a:latin typeface="Arial" panose="020B0604020202020204" pitchFamily="34" charset="0"/>
                <a:ea typeface="+mj-ea"/>
                <a:cs typeface="Geneva" pitchFamily="122" charset="-128"/>
              </a:rPr>
            </a:br>
            <a:r>
              <a:rPr lang="tr-TR" sz="2400" b="1" dirty="0">
                <a:solidFill>
                  <a:prstClr val="black"/>
                </a:solidFill>
                <a:latin typeface="Arial" panose="020B0604020202020204" pitchFamily="34" charset="0"/>
                <a:ea typeface="+mj-ea"/>
                <a:cs typeface="Geneva" pitchFamily="122" charset="-128"/>
              </a:rPr>
              <a:t>AVANTAJLAR</a:t>
            </a:r>
            <a:endParaRPr lang="tr-TR" dirty="0"/>
          </a:p>
        </p:txBody>
      </p:sp>
      <p:sp>
        <p:nvSpPr>
          <p:cNvPr id="5" name="Dikdörtgen 4"/>
          <p:cNvSpPr/>
          <p:nvPr/>
        </p:nvSpPr>
        <p:spPr>
          <a:xfrm>
            <a:off x="0" y="1779983"/>
            <a:ext cx="9144000" cy="646331"/>
          </a:xfrm>
          <a:prstGeom prst="rect">
            <a:avLst/>
          </a:prstGeom>
        </p:spPr>
        <p:txBody>
          <a:bodyPr wrap="square">
            <a:spAutoFit/>
          </a:bodyPr>
          <a:lstStyle/>
          <a:p>
            <a:pPr algn="ctr"/>
            <a:r>
              <a:rPr lang="tr-TR" b="1" dirty="0" smtClean="0"/>
              <a:t>3-Otomatik </a:t>
            </a:r>
            <a:r>
              <a:rPr lang="tr-TR" b="1" dirty="0"/>
              <a:t>Katılım </a:t>
            </a:r>
            <a:r>
              <a:rPr lang="tr-TR" b="1" dirty="0" smtClean="0"/>
              <a:t>Kapsamında olan ve </a:t>
            </a:r>
            <a:r>
              <a:rPr lang="tr-TR" b="1" dirty="0"/>
              <a:t>Kapsama Dahil Olmayan Personelin Eş ve Çocukları İçin Ek </a:t>
            </a:r>
            <a:r>
              <a:rPr lang="tr-TR" b="1" dirty="0" smtClean="0"/>
              <a:t>Faydalar (45 Yaş Altı Ve Üstü Personel)</a:t>
            </a:r>
          </a:p>
        </p:txBody>
      </p:sp>
      <p:graphicFrame>
        <p:nvGraphicFramePr>
          <p:cNvPr id="6" name="Tablo 5"/>
          <p:cNvGraphicFramePr>
            <a:graphicFrameLocks noGrp="1"/>
          </p:cNvGraphicFramePr>
          <p:nvPr>
            <p:extLst>
              <p:ext uri="{D42A27DB-BD31-4B8C-83A1-F6EECF244321}">
                <p14:modId xmlns:p14="http://schemas.microsoft.com/office/powerpoint/2010/main" val="4095330218"/>
              </p:ext>
            </p:extLst>
          </p:nvPr>
        </p:nvGraphicFramePr>
        <p:xfrm>
          <a:off x="1807372" y="2760986"/>
          <a:ext cx="5480524" cy="1552575"/>
        </p:xfrm>
        <a:graphic>
          <a:graphicData uri="http://schemas.openxmlformats.org/drawingml/2006/table">
            <a:tbl>
              <a:tblPr firstRow="1" firstCol="1" bandRow="1"/>
              <a:tblGrid>
                <a:gridCol w="5480524"/>
              </a:tblGrid>
              <a:tr h="257175">
                <a:tc>
                  <a:txBody>
                    <a:bodyPr/>
                    <a:lstStyle/>
                    <a:p>
                      <a:pPr algn="l">
                        <a:spcAft>
                          <a:spcPts val="0"/>
                        </a:spcAft>
                      </a:pPr>
                      <a:r>
                        <a:rPr lang="tr-TR" sz="1600" dirty="0">
                          <a:solidFill>
                            <a:srgbClr val="000000"/>
                          </a:solidFill>
                          <a:effectLst/>
                          <a:latin typeface="Arial"/>
                          <a:ea typeface="Calibri"/>
                          <a:cs typeface="Times New Roman"/>
                        </a:rPr>
                        <a:t>Konut Sigortası İndirim Oranı (%25)</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
                <a:tc>
                  <a:txBody>
                    <a:bodyPr/>
                    <a:lstStyle/>
                    <a:p>
                      <a:pPr algn="l">
                        <a:spcAft>
                          <a:spcPts val="0"/>
                        </a:spcAft>
                      </a:pPr>
                      <a:r>
                        <a:rPr lang="tr-TR" sz="1600" dirty="0">
                          <a:solidFill>
                            <a:srgbClr val="000000"/>
                          </a:solidFill>
                          <a:effectLst/>
                          <a:latin typeface="Arial"/>
                          <a:ea typeface="Calibri"/>
                          <a:cs typeface="Times New Roman"/>
                        </a:rPr>
                        <a:t>Eşya Paket Sigortası  İndirim Oranı (%10)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
                <a:tc>
                  <a:txBody>
                    <a:bodyPr/>
                    <a:lstStyle/>
                    <a:p>
                      <a:pPr algn="l">
                        <a:spcAft>
                          <a:spcPts val="0"/>
                        </a:spcAft>
                      </a:pPr>
                      <a:r>
                        <a:rPr lang="tr-TR" sz="1600" dirty="0">
                          <a:solidFill>
                            <a:srgbClr val="000000"/>
                          </a:solidFill>
                          <a:effectLst/>
                          <a:latin typeface="Arial"/>
                          <a:ea typeface="Calibri"/>
                          <a:cs typeface="Times New Roman"/>
                        </a:rPr>
                        <a:t>Sağlık Sigortası İndirim Oranı (%10)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
                <a:tc>
                  <a:txBody>
                    <a:bodyPr/>
                    <a:lstStyle/>
                    <a:p>
                      <a:pPr algn="l">
                        <a:spcAft>
                          <a:spcPts val="0"/>
                        </a:spcAft>
                      </a:pPr>
                      <a:r>
                        <a:rPr lang="tr-TR" sz="1600" dirty="0">
                          <a:solidFill>
                            <a:srgbClr val="000000"/>
                          </a:solidFill>
                          <a:effectLst/>
                          <a:latin typeface="Arial"/>
                          <a:ea typeface="Calibri"/>
                          <a:cs typeface="Times New Roman"/>
                        </a:rPr>
                        <a:t>Ferdi Kaza Sigortası İndirim Oranı (%25)</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
                <a:tc>
                  <a:txBody>
                    <a:bodyPr/>
                    <a:lstStyle/>
                    <a:p>
                      <a:pPr algn="l">
                        <a:spcAft>
                          <a:spcPts val="0"/>
                        </a:spcAft>
                      </a:pPr>
                      <a:r>
                        <a:rPr lang="tr-TR" sz="1600" dirty="0">
                          <a:solidFill>
                            <a:srgbClr val="000000"/>
                          </a:solidFill>
                          <a:effectLst/>
                          <a:latin typeface="Arial"/>
                          <a:ea typeface="Calibri"/>
                          <a:cs typeface="Times New Roman"/>
                        </a:rPr>
                        <a:t>Avantajlı Digitürk </a:t>
                      </a:r>
                      <a:r>
                        <a:rPr lang="tr-TR" sz="1600" dirty="0" smtClean="0">
                          <a:solidFill>
                            <a:srgbClr val="000000"/>
                          </a:solidFill>
                          <a:effectLst/>
                          <a:latin typeface="Arial"/>
                          <a:ea typeface="Calibri"/>
                          <a:cs typeface="Times New Roman"/>
                        </a:rPr>
                        <a:t>Paketi*</a:t>
                      </a:r>
                      <a:r>
                        <a:rPr lang="tr-TR" sz="1600" dirty="0">
                          <a:solidFill>
                            <a:srgbClr val="000000"/>
                          </a:solidFill>
                          <a:effectLst/>
                          <a:latin typeface="Arial"/>
                          <a:ea typeface="Calibri"/>
                          <a:cs typeface="Times New Roman"/>
                        </a:rPr>
                        <a:t>  ve benzeri indirim kampanyaları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gn="l">
                        <a:spcAft>
                          <a:spcPts val="0"/>
                        </a:spcAft>
                      </a:pPr>
                      <a:r>
                        <a:rPr lang="tr-TR" sz="1600" dirty="0">
                          <a:solidFill>
                            <a:srgbClr val="000000"/>
                          </a:solidFill>
                          <a:effectLst/>
                          <a:latin typeface="Arial"/>
                          <a:ea typeface="Calibri"/>
                          <a:cs typeface="Times New Roman"/>
                        </a:rPr>
                        <a:t>Gruba Bağlı BES FİG Oranı (%0,60)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Dikdörtgen 6"/>
          <p:cNvSpPr/>
          <p:nvPr/>
        </p:nvSpPr>
        <p:spPr>
          <a:xfrm>
            <a:off x="92122" y="4524234"/>
            <a:ext cx="8959756" cy="1815882"/>
          </a:xfrm>
          <a:prstGeom prst="rect">
            <a:avLst/>
          </a:prstGeom>
        </p:spPr>
        <p:txBody>
          <a:bodyPr wrap="square">
            <a:spAutoFit/>
          </a:bodyPr>
          <a:lstStyle/>
          <a:p>
            <a:r>
              <a:rPr lang="tr-TR" sz="1600" dirty="0"/>
              <a:t>Bu gruba ilgili indirimlerin sağlanabilmesi için; </a:t>
            </a:r>
            <a:r>
              <a:rPr lang="tr-TR" sz="1600" dirty="0" smtClean="0"/>
              <a:t>katılımcının minimum </a:t>
            </a:r>
            <a:r>
              <a:rPr lang="tr-TR" sz="1600" dirty="0"/>
              <a:t>55 TL katkı payı tutarlı Gruba Bağlı BES ürününe </a:t>
            </a:r>
            <a:r>
              <a:rPr lang="tr-TR" sz="1600" dirty="0" smtClean="0"/>
              <a:t> aktif </a:t>
            </a:r>
            <a:r>
              <a:rPr lang="tr-TR" sz="1600" dirty="0"/>
              <a:t>bir sözleşmeye sahip olmaları </a:t>
            </a:r>
            <a:r>
              <a:rPr lang="tr-TR" sz="1600" dirty="0" smtClean="0"/>
              <a:t>gerekmekle birlikte ödeyenin kurum </a:t>
            </a:r>
            <a:r>
              <a:rPr lang="tr-TR" sz="1600" dirty="0"/>
              <a:t>çalışanı olması gerekmektedir.  </a:t>
            </a:r>
            <a:endParaRPr lang="tr-TR" sz="1600" dirty="0" smtClean="0"/>
          </a:p>
          <a:p>
            <a:endParaRPr lang="tr-TR" sz="1600" dirty="0"/>
          </a:p>
          <a:p>
            <a:r>
              <a:rPr lang="tr-TR" sz="1600" dirty="0"/>
              <a:t>*OKS kapsamı dışındaki personel ile eş ve çocukların Digitürk indirimli fiyat avantajından yararlanabilmesi için Ziraat Bankası kredi kartı sahibi olması gerekmektedir.</a:t>
            </a:r>
          </a:p>
          <a:p>
            <a:endParaRPr lang="tr-TR" sz="1600" dirty="0"/>
          </a:p>
        </p:txBody>
      </p:sp>
    </p:spTree>
    <p:extLst>
      <p:ext uri="{BB962C8B-B14F-4D97-AF65-F5344CB8AC3E}">
        <p14:creationId xmlns:p14="http://schemas.microsoft.com/office/powerpoint/2010/main" val="2982201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66874" y="560458"/>
            <a:ext cx="5743575" cy="480131"/>
          </a:xfrm>
          <a:prstGeom prst="rect">
            <a:avLst/>
          </a:prstGeom>
        </p:spPr>
        <p:txBody>
          <a:bodyPr wrap="square">
            <a:spAutoFit/>
          </a:bodyPr>
          <a:lstStyle/>
          <a:p>
            <a:pPr algn="ctr">
              <a:lnSpc>
                <a:spcPct val="90000"/>
              </a:lnSpc>
              <a:spcBef>
                <a:spcPct val="0"/>
              </a:spcBef>
            </a:pPr>
            <a:r>
              <a:rPr lang="tr-TR" sz="2800" b="1" dirty="0" smtClean="0">
                <a:solidFill>
                  <a:prstClr val="black"/>
                </a:solidFill>
                <a:latin typeface="Arial" panose="020B0604020202020204" pitchFamily="34" charset="0"/>
                <a:cs typeface="Arial" panose="020B0604020202020204" pitchFamily="34" charset="0"/>
              </a:rPr>
              <a:t>EMEKLİLİK YATIRIM FONLARI</a:t>
            </a:r>
            <a:endParaRPr lang="tr-TR" altLang="tr-TR" sz="2800" b="1" dirty="0">
              <a:solidFill>
                <a:prstClr val="black"/>
              </a:solidFill>
              <a:latin typeface="Arial" panose="020B0604020202020204" pitchFamily="34" charset="0"/>
              <a:cs typeface="Arial" panose="020B0604020202020204" pitchFamily="34" charset="0"/>
            </a:endParaRPr>
          </a:p>
        </p:txBody>
      </p:sp>
      <p:sp>
        <p:nvSpPr>
          <p:cNvPr id="5" name="İçerik Yer Tutucusu 2"/>
          <p:cNvSpPr txBox="1">
            <a:spLocks/>
          </p:cNvSpPr>
          <p:nvPr/>
        </p:nvSpPr>
        <p:spPr>
          <a:xfrm>
            <a:off x="4625580" y="3737235"/>
            <a:ext cx="4360839" cy="2558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spcBef>
                <a:spcPts val="0"/>
              </a:spcBef>
              <a:buClr>
                <a:srgbClr val="C00000"/>
              </a:buClr>
              <a:buFontTx/>
              <a:buNone/>
            </a:pPr>
            <a:r>
              <a:rPr lang="tr-TR" sz="1300" dirty="0">
                <a:solidFill>
                  <a:prstClr val="black"/>
                </a:solidFill>
              </a:rPr>
              <a:t>Faiz hassasiyeti bulunan katılımcılarımıza özel </a:t>
            </a:r>
            <a:r>
              <a:rPr lang="tr-TR" sz="1300" b="1" dirty="0">
                <a:solidFill>
                  <a:prstClr val="black"/>
                </a:solidFill>
              </a:rPr>
              <a:t>Alternatif Standart</a:t>
            </a:r>
            <a:r>
              <a:rPr lang="tr-TR" sz="1300" dirty="0">
                <a:solidFill>
                  <a:prstClr val="black"/>
                </a:solidFill>
              </a:rPr>
              <a:t> Fonumuz ve </a:t>
            </a:r>
            <a:r>
              <a:rPr lang="tr-TR" sz="1300" b="1" dirty="0">
                <a:solidFill>
                  <a:prstClr val="black"/>
                </a:solidFill>
              </a:rPr>
              <a:t>Alternatif Esnek</a:t>
            </a:r>
            <a:r>
              <a:rPr lang="tr-TR" sz="1300" dirty="0">
                <a:solidFill>
                  <a:prstClr val="black"/>
                </a:solidFill>
              </a:rPr>
              <a:t> </a:t>
            </a:r>
            <a:r>
              <a:rPr lang="tr-TR" sz="1300" dirty="0" smtClean="0">
                <a:solidFill>
                  <a:prstClr val="black"/>
                </a:solidFill>
              </a:rPr>
              <a:t>Fonumuzun </a:t>
            </a:r>
            <a:r>
              <a:rPr lang="tr-TR" sz="1300" dirty="0">
                <a:solidFill>
                  <a:prstClr val="black"/>
                </a:solidFill>
              </a:rPr>
              <a:t>yanı sıra yatırım tercihlerine bağlı olmak üzere </a:t>
            </a:r>
            <a:r>
              <a:rPr lang="tr-TR" sz="1300" b="1" dirty="0">
                <a:solidFill>
                  <a:prstClr val="black"/>
                </a:solidFill>
              </a:rPr>
              <a:t>Hisse Senedi, Döviz, Kamu Borçlanma (TL)</a:t>
            </a:r>
            <a:r>
              <a:rPr lang="tr-TR" sz="1300" dirty="0">
                <a:solidFill>
                  <a:prstClr val="black"/>
                </a:solidFill>
              </a:rPr>
              <a:t> ve </a:t>
            </a:r>
            <a:r>
              <a:rPr lang="tr-TR" sz="1300" b="1" dirty="0">
                <a:solidFill>
                  <a:prstClr val="black"/>
                </a:solidFill>
              </a:rPr>
              <a:t>Esnek</a:t>
            </a:r>
            <a:r>
              <a:rPr lang="tr-TR" sz="1300" dirty="0">
                <a:solidFill>
                  <a:prstClr val="black"/>
                </a:solidFill>
              </a:rPr>
              <a:t> Fonlarımızı da katılımcıların tercihlerine sunmaktayız</a:t>
            </a:r>
            <a:r>
              <a:rPr lang="tr-TR" sz="1300" dirty="0" smtClean="0">
                <a:solidFill>
                  <a:prstClr val="black"/>
                </a:solidFill>
              </a:rPr>
              <a:t>.</a:t>
            </a:r>
          </a:p>
          <a:p>
            <a:pPr marL="0" indent="0" algn="just">
              <a:lnSpc>
                <a:spcPct val="80000"/>
              </a:lnSpc>
              <a:spcBef>
                <a:spcPts val="0"/>
              </a:spcBef>
              <a:buClr>
                <a:srgbClr val="C00000"/>
              </a:buClr>
              <a:buFontTx/>
              <a:buNone/>
            </a:pPr>
            <a:r>
              <a:rPr lang="tr-TR" sz="1300" dirty="0" smtClean="0">
                <a:solidFill>
                  <a:prstClr val="black"/>
                </a:solidFill>
              </a:rPr>
              <a:t> </a:t>
            </a:r>
            <a:endParaRPr lang="tr-TR" sz="1300" dirty="0">
              <a:solidFill>
                <a:prstClr val="black"/>
              </a:solidFill>
            </a:endParaRPr>
          </a:p>
          <a:p>
            <a:pPr marL="0" indent="0" algn="just">
              <a:lnSpc>
                <a:spcPct val="80000"/>
              </a:lnSpc>
              <a:spcBef>
                <a:spcPts val="0"/>
              </a:spcBef>
              <a:buClr>
                <a:srgbClr val="C00000"/>
              </a:buClr>
              <a:buFontTx/>
              <a:buNone/>
            </a:pPr>
            <a:r>
              <a:rPr lang="tr-TR" sz="1300" b="1" dirty="0">
                <a:solidFill>
                  <a:prstClr val="black"/>
                </a:solidFill>
              </a:rPr>
              <a:t>Altın</a:t>
            </a:r>
            <a:r>
              <a:rPr lang="tr-TR" sz="1300" dirty="0">
                <a:solidFill>
                  <a:prstClr val="black"/>
                </a:solidFill>
              </a:rPr>
              <a:t> Fonumuz ise faiz hassasiyeti olan ve birikimlerini altında değerlendirmek isteyen katılımcılarımıza yönelik bir diğer seçenektir. </a:t>
            </a:r>
            <a:r>
              <a:rPr lang="tr-TR" sz="1300" dirty="0" smtClean="0">
                <a:solidFill>
                  <a:prstClr val="black"/>
                </a:solidFill>
              </a:rPr>
              <a:t>Ayrıca </a:t>
            </a:r>
            <a:r>
              <a:rPr lang="tr-TR" sz="1300" dirty="0">
                <a:solidFill>
                  <a:prstClr val="black"/>
                </a:solidFill>
              </a:rPr>
              <a:t>Devlet katkılarının yatırıma yönlendirildiği ve faiz hassasiyeti bulunan katılımcılar için ayrı olmak üzere </a:t>
            </a:r>
            <a:r>
              <a:rPr lang="tr-TR" sz="1300" b="1" dirty="0">
                <a:solidFill>
                  <a:prstClr val="black"/>
                </a:solidFill>
              </a:rPr>
              <a:t>iki Devlet katkısı</a:t>
            </a:r>
            <a:r>
              <a:rPr lang="tr-TR" sz="1300" dirty="0">
                <a:solidFill>
                  <a:prstClr val="black"/>
                </a:solidFill>
              </a:rPr>
              <a:t> fonumuz </a:t>
            </a:r>
            <a:r>
              <a:rPr lang="tr-TR" sz="1300" dirty="0" smtClean="0">
                <a:solidFill>
                  <a:prstClr val="black"/>
                </a:solidFill>
              </a:rPr>
              <a:t>mevcuttur. Faiz hassasiyeti olan katılımcılarımıza sunduğumuz fonlarımıza ilişkin bütün iş ve işlemler Danışma Kurulu’muzun görüşleri doğrultusunda yapılmaktadır.</a:t>
            </a:r>
            <a:endParaRPr lang="tr-TR" sz="1300" dirty="0">
              <a:solidFill>
                <a:prstClr val="black"/>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580" y="1631011"/>
            <a:ext cx="4428000" cy="201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44173" y="1624697"/>
            <a:ext cx="4546877" cy="400110"/>
          </a:xfrm>
          <a:prstGeom prst="rect">
            <a:avLst/>
          </a:prstGeom>
        </p:spPr>
        <p:txBody>
          <a:bodyPr wrap="square">
            <a:spAutoFit/>
          </a:bodyPr>
          <a:lstStyle/>
          <a:p>
            <a:r>
              <a:rPr lang="tr-TR" sz="2000" b="1" dirty="0" smtClean="0">
                <a:solidFill>
                  <a:srgbClr val="FF0000"/>
                </a:solidFill>
                <a:latin typeface="Arial" panose="020B0604020202020204" pitchFamily="34" charset="0"/>
                <a:cs typeface="Arial" panose="020B0604020202020204" pitchFamily="34" charset="0"/>
              </a:rPr>
              <a:t>OTOMATİK KATILIM’DA </a:t>
            </a:r>
            <a:r>
              <a:rPr lang="tr-TR" sz="2000" b="1" dirty="0" smtClean="0">
                <a:solidFill>
                  <a:prstClr val="black"/>
                </a:solidFill>
                <a:latin typeface="Arial" panose="020B0604020202020204" pitchFamily="34" charset="0"/>
                <a:cs typeface="Arial" panose="020B0604020202020204" pitchFamily="34" charset="0"/>
              </a:rPr>
              <a:t>FONLAR</a:t>
            </a:r>
            <a:endParaRPr lang="tr-TR" sz="2000" b="1" dirty="0">
              <a:solidFill>
                <a:prstClr val="black"/>
              </a:solidFill>
              <a:latin typeface="Arial" panose="020B0604020202020204" pitchFamily="34" charset="0"/>
              <a:cs typeface="Arial" panose="020B0604020202020204" pitchFamily="34" charset="0"/>
            </a:endParaRPr>
          </a:p>
        </p:txBody>
      </p:sp>
      <p:sp>
        <p:nvSpPr>
          <p:cNvPr id="8" name="İçerik Yer Tutucusu 2"/>
          <p:cNvSpPr txBox="1">
            <a:spLocks/>
          </p:cNvSpPr>
          <p:nvPr/>
        </p:nvSpPr>
        <p:spPr>
          <a:xfrm>
            <a:off x="92972" y="1973930"/>
            <a:ext cx="3983728" cy="2312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1200" dirty="0" smtClean="0">
                <a:solidFill>
                  <a:prstClr val="black"/>
                </a:solidFill>
              </a:rPr>
              <a:t>Sisteme girişte katılımcıların birikimleri faiz hassasiyeti bulunan katılımcılarımız için ayrı bir fon olmak üzere kurulan Başlangıç Fonunda değerlendirilir. </a:t>
            </a:r>
          </a:p>
          <a:p>
            <a:pPr algn="just"/>
            <a:r>
              <a:rPr lang="tr-TR" sz="1200" dirty="0" smtClean="0">
                <a:solidFill>
                  <a:prstClr val="black"/>
                </a:solidFill>
              </a:rPr>
              <a:t>Sisteme dahil olan katılımcı 2 aylık sürenin sonunda birikimlerini Standart fonlara yönlendirebilecektir. Ancak Standart Fonların kuruluş tarihi 01.01.2018 olarak belirlenmiştir. </a:t>
            </a:r>
          </a:p>
          <a:p>
            <a:pPr algn="just"/>
            <a:r>
              <a:rPr lang="tr-TR" sz="1200" dirty="0" smtClean="0">
                <a:solidFill>
                  <a:prstClr val="black"/>
                </a:solidFill>
              </a:rPr>
              <a:t>01 Temmuz 2017 tarihinden itibaren geçerli olmak üzere birikimlerini farklı fonlarda değerlendirmek isteyen katılımcılara Risk Profili Anketi vasıtasıyla farklı risk kategorilerinde değişken fonlar sunulur.</a:t>
            </a:r>
          </a:p>
          <a:p>
            <a:pPr marL="0" indent="0" algn="just">
              <a:buFontTx/>
              <a:buNone/>
            </a:pPr>
            <a:endParaRPr lang="tr-TR" sz="1600" dirty="0" smtClean="0">
              <a:solidFill>
                <a:prstClr val="black"/>
              </a:solidFill>
            </a:endParaRPr>
          </a:p>
          <a:p>
            <a:pPr marL="0" indent="0" algn="just">
              <a:buFontTx/>
              <a:buNone/>
            </a:pPr>
            <a:endParaRPr lang="tr-TR" sz="1600" dirty="0">
              <a:solidFill>
                <a:prstClr val="black"/>
              </a:solidFill>
            </a:endParaRPr>
          </a:p>
        </p:txBody>
      </p:sp>
      <p:sp>
        <p:nvSpPr>
          <p:cNvPr id="9" name="İçerik Yer Tutucusu 2"/>
          <p:cNvSpPr txBox="1">
            <a:spLocks/>
          </p:cNvSpPr>
          <p:nvPr/>
        </p:nvSpPr>
        <p:spPr>
          <a:xfrm>
            <a:off x="63223" y="3869405"/>
            <a:ext cx="3983728" cy="2693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endParaRPr lang="tr-TR" sz="1800" dirty="0" smtClean="0">
              <a:solidFill>
                <a:prstClr val="black"/>
              </a:solidFill>
            </a:endParaRPr>
          </a:p>
          <a:p>
            <a:pPr marL="0" indent="0" algn="just">
              <a:buFontTx/>
              <a:buNone/>
            </a:pPr>
            <a:endParaRPr lang="tr-TR" sz="1800" dirty="0">
              <a:solidFill>
                <a:prstClr val="black"/>
              </a:solidFill>
            </a:endParaRPr>
          </a:p>
        </p:txBody>
      </p:sp>
      <p:sp>
        <p:nvSpPr>
          <p:cNvPr id="10" name="İçerik Yer Tutucusu 2"/>
          <p:cNvSpPr txBox="1">
            <a:spLocks/>
          </p:cNvSpPr>
          <p:nvPr/>
        </p:nvSpPr>
        <p:spPr>
          <a:xfrm>
            <a:off x="-6455" y="4311369"/>
            <a:ext cx="4197455" cy="1279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tr-TR" sz="1100" dirty="0" smtClean="0">
                <a:solidFill>
                  <a:prstClr val="black"/>
                </a:solidFill>
              </a:rPr>
              <a:t>*</a:t>
            </a:r>
            <a:r>
              <a:rPr lang="tr-TR" sz="1100" b="1" dirty="0" smtClean="0">
                <a:solidFill>
                  <a:srgbClr val="000000"/>
                </a:solidFill>
                <a:ea typeface="Calibri"/>
              </a:rPr>
              <a:t>Faiz İçeren Başlangıç </a:t>
            </a:r>
            <a:r>
              <a:rPr lang="tr-TR" sz="1100" b="1" dirty="0">
                <a:solidFill>
                  <a:srgbClr val="000000"/>
                </a:solidFill>
                <a:ea typeface="Calibri"/>
              </a:rPr>
              <a:t>Fonu: </a:t>
            </a:r>
            <a:r>
              <a:rPr lang="tr-TR" sz="1100" dirty="0">
                <a:solidFill>
                  <a:prstClr val="black"/>
                </a:solidFill>
                <a:ea typeface="Calibri"/>
              </a:rPr>
              <a:t>Fon portföyünün yüzde altmışı, Türk Lirası cinsinden mevduat veya katılma hesabında; en az yüzde yirmisi Müsteşarlıkça ihraç edilen Türk Lirası cinsinden 180 gün vadeli veya vadesine azami 180 gün kalmış borçlanma araçlarında, gelir ortaklığı senetleri veya kira sertifikalarında, kalanı ters repoda, Takasbank ve/veya yurtiçi organize para piyasası işlemlerinde, vaad sözleşmelerinde yatırıma </a:t>
            </a:r>
            <a:r>
              <a:rPr lang="tr-TR" sz="1100" dirty="0" smtClean="0">
                <a:solidFill>
                  <a:prstClr val="black"/>
                </a:solidFill>
                <a:ea typeface="Calibri"/>
              </a:rPr>
              <a:t>yönlendirilir.</a:t>
            </a:r>
            <a:endParaRPr lang="tr-TR" sz="1100" dirty="0">
              <a:solidFill>
                <a:prstClr val="black"/>
              </a:solidFill>
            </a:endParaRPr>
          </a:p>
          <a:p>
            <a:pPr marL="0" indent="0" algn="just">
              <a:buFontTx/>
              <a:buNone/>
            </a:pPr>
            <a:endParaRPr lang="tr-TR" sz="1100" dirty="0">
              <a:solidFill>
                <a:prstClr val="black"/>
              </a:solidFill>
            </a:endParaRPr>
          </a:p>
          <a:p>
            <a:pPr marL="0" indent="0" algn="just">
              <a:buFontTx/>
              <a:buNone/>
            </a:pPr>
            <a:r>
              <a:rPr lang="tr-TR" sz="1100" dirty="0">
                <a:solidFill>
                  <a:prstClr val="black"/>
                </a:solidFill>
              </a:rPr>
              <a:t>	</a:t>
            </a:r>
          </a:p>
          <a:p>
            <a:pPr marL="0" indent="0" algn="just">
              <a:buFontTx/>
              <a:buNone/>
            </a:pPr>
            <a:endParaRPr lang="tr-TR" sz="1400" dirty="0" smtClean="0">
              <a:solidFill>
                <a:prstClr val="black"/>
              </a:solidFill>
            </a:endParaRPr>
          </a:p>
          <a:p>
            <a:pPr marL="0" indent="0" algn="just">
              <a:buFontTx/>
              <a:buNone/>
            </a:pPr>
            <a:endParaRPr lang="tr-TR" sz="1400" dirty="0">
              <a:solidFill>
                <a:prstClr val="black"/>
              </a:solidFill>
            </a:endParaRPr>
          </a:p>
        </p:txBody>
      </p:sp>
      <p:sp>
        <p:nvSpPr>
          <p:cNvPr id="11" name="İçerik Yer Tutucusu 2"/>
          <p:cNvSpPr txBox="1">
            <a:spLocks/>
          </p:cNvSpPr>
          <p:nvPr/>
        </p:nvSpPr>
        <p:spPr>
          <a:xfrm>
            <a:off x="-11218" y="5635344"/>
            <a:ext cx="4097444" cy="10035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tr-TR" sz="1100" dirty="0" smtClean="0">
                <a:solidFill>
                  <a:prstClr val="black"/>
                </a:solidFill>
              </a:rPr>
              <a:t>*</a:t>
            </a:r>
            <a:r>
              <a:rPr lang="tr-TR" sz="1100" b="1" dirty="0" smtClean="0">
                <a:solidFill>
                  <a:prstClr val="black"/>
                </a:solidFill>
              </a:rPr>
              <a:t>Faiz Geliri İçermeyen Başlangıç Fonu: </a:t>
            </a:r>
            <a:r>
              <a:rPr lang="tr-TR" sz="1100" dirty="0">
                <a:solidFill>
                  <a:prstClr val="black"/>
                </a:solidFill>
              </a:rPr>
              <a:t>Fon portföyünün tamamının en az yüzde altmışı Türk Lirası cinsinden katılma hesabında olmak üzere, kalanı vaad sözleşmelerinde, Türk Lirası cinsinden Müsteşarlıkça ihraç edilen 180 gün vadeli veya vadesine azami 180 gün kalmış gelir ortaklığı senetleri ve kira sertifikalarında yatırıma yönlendirilir. </a:t>
            </a:r>
          </a:p>
          <a:p>
            <a:pPr marL="0" indent="0" algn="just">
              <a:buFontTx/>
              <a:buNone/>
            </a:pPr>
            <a:r>
              <a:rPr lang="tr-TR" sz="1100" dirty="0">
                <a:solidFill>
                  <a:prstClr val="black"/>
                </a:solidFill>
              </a:rPr>
              <a:t>	</a:t>
            </a:r>
          </a:p>
          <a:p>
            <a:pPr marL="0" indent="0" algn="just">
              <a:buFontTx/>
              <a:buNone/>
            </a:pPr>
            <a:endParaRPr lang="tr-TR" sz="1400" dirty="0" smtClean="0">
              <a:solidFill>
                <a:prstClr val="black"/>
              </a:solidFill>
            </a:endParaRPr>
          </a:p>
          <a:p>
            <a:pPr marL="0" indent="0" algn="just">
              <a:buFontTx/>
              <a:buNone/>
            </a:pPr>
            <a:endParaRPr lang="tr-TR" sz="1400" dirty="0">
              <a:solidFill>
                <a:prstClr val="black"/>
              </a:solidFill>
            </a:endParaRPr>
          </a:p>
        </p:txBody>
      </p:sp>
    </p:spTree>
    <p:extLst>
      <p:ext uri="{BB962C8B-B14F-4D97-AF65-F5344CB8AC3E}">
        <p14:creationId xmlns:p14="http://schemas.microsoft.com/office/powerpoint/2010/main" val="95695597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264" y="2579013"/>
            <a:ext cx="3591286" cy="1200329"/>
          </a:xfrm>
          <a:prstGeom prst="rect">
            <a:avLst/>
          </a:prstGeom>
        </p:spPr>
        <p:txBody>
          <a:bodyPr wrap="square">
            <a:spAutoFit/>
          </a:bodyPr>
          <a:lstStyle/>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Çalışan bilgilerinin </a:t>
            </a:r>
            <a:r>
              <a:rPr lang="tr-TR" sz="1200" dirty="0" smtClean="0">
                <a:solidFill>
                  <a:schemeClr val="bg1"/>
                </a:solidFill>
                <a:latin typeface="Arial" panose="020B0604020202020204" pitchFamily="34" charset="0"/>
                <a:cs typeface="Arial" panose="020B0604020202020204" pitchFamily="34" charset="0"/>
              </a:rPr>
              <a:t>iletilmesi</a:t>
            </a:r>
          </a:p>
          <a:p>
            <a:pPr marL="285750" indent="-285750">
              <a:buFont typeface="Wingdings" panose="05000000000000000000" pitchFamily="2" charset="2"/>
              <a:buChar char="ü"/>
            </a:pPr>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payının şirket </a:t>
            </a:r>
            <a:r>
              <a:rPr lang="tr-TR" sz="1200" dirty="0" smtClean="0">
                <a:solidFill>
                  <a:schemeClr val="bg1"/>
                </a:solidFill>
                <a:latin typeface="Arial" panose="020B0604020202020204" pitchFamily="34" charset="0"/>
                <a:cs typeface="Arial" panose="020B0604020202020204" pitchFamily="34" charset="0"/>
              </a:rPr>
              <a:t>hesaplarına iletilmesi</a:t>
            </a:r>
          </a:p>
          <a:p>
            <a:endParaRPr lang="tr-TR" sz="12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1200" dirty="0">
                <a:solidFill>
                  <a:schemeClr val="bg1"/>
                </a:solidFill>
                <a:latin typeface="Arial" panose="020B0604020202020204" pitchFamily="34" charset="0"/>
                <a:cs typeface="Arial" panose="020B0604020202020204" pitchFamily="34" charset="0"/>
              </a:rPr>
              <a:t>Katkı payı mutabakatının sağlanması ve tahsilatın gerçekleştirilmesi </a:t>
            </a:r>
          </a:p>
        </p:txBody>
      </p:sp>
      <p:sp>
        <p:nvSpPr>
          <p:cNvPr id="5" name="Dikdörtgen 4"/>
          <p:cNvSpPr/>
          <p:nvPr/>
        </p:nvSpPr>
        <p:spPr>
          <a:xfrm>
            <a:off x="2339580" y="446158"/>
            <a:ext cx="4572000" cy="480131"/>
          </a:xfrm>
          <a:prstGeom prst="rect">
            <a:avLst/>
          </a:prstGeom>
        </p:spPr>
        <p:txBody>
          <a:bodyPr>
            <a:spAutoFit/>
          </a:bodyPr>
          <a:lstStyle/>
          <a:p>
            <a:pPr algn="ctr">
              <a:lnSpc>
                <a:spcPct val="90000"/>
              </a:lnSpc>
              <a:spcBef>
                <a:spcPct val="0"/>
              </a:spcBef>
            </a:pPr>
            <a:r>
              <a:rPr lang="tr-TR" sz="2800" b="1" dirty="0" smtClean="0">
                <a:latin typeface="Arial" panose="020B0604020202020204" pitchFamily="34" charset="0"/>
                <a:cs typeface="Arial" panose="020B0604020202020204" pitchFamily="34" charset="0"/>
              </a:rPr>
              <a:t>PORTFÖY YÖNETİMİ</a:t>
            </a:r>
            <a:endParaRPr lang="tr-TR" altLang="tr-TR" sz="2800" b="1" dirty="0">
              <a:latin typeface="Arial" panose="020B0604020202020204" pitchFamily="34" charset="0"/>
              <a:cs typeface="Arial" panose="020B0604020202020204" pitchFamily="34" charset="0"/>
            </a:endParaRPr>
          </a:p>
        </p:txBody>
      </p:sp>
      <p:sp>
        <p:nvSpPr>
          <p:cNvPr id="6" name="İçerik Yer Tutucusu 2"/>
          <p:cNvSpPr>
            <a:spLocks noGrp="1"/>
          </p:cNvSpPr>
          <p:nvPr>
            <p:ph idx="1"/>
          </p:nvPr>
        </p:nvSpPr>
        <p:spPr>
          <a:xfrm>
            <a:off x="6038849" y="1783764"/>
            <a:ext cx="2980059" cy="2838450"/>
          </a:xfrm>
          <a:ln w="19050">
            <a:solidFill>
              <a:schemeClr val="tx1">
                <a:lumMod val="50000"/>
                <a:lumOff val="50000"/>
              </a:schemeClr>
            </a:solidFill>
          </a:ln>
        </p:spPr>
        <p:txBody>
          <a:bodyPr>
            <a:noAutofit/>
          </a:bodyPr>
          <a:lstStyle/>
          <a:p>
            <a:pPr marL="0" indent="0" algn="just">
              <a:spcBef>
                <a:spcPts val="0"/>
              </a:spcBef>
              <a:buNone/>
            </a:pPr>
            <a:endParaRPr lang="tr-TR" sz="1200" b="1" dirty="0" smtClean="0"/>
          </a:p>
          <a:p>
            <a:pPr marL="0" indent="0" algn="just">
              <a:spcBef>
                <a:spcPts val="0"/>
              </a:spcBef>
              <a:buNone/>
            </a:pPr>
            <a:endParaRPr lang="tr-TR" sz="1200" b="1" dirty="0"/>
          </a:p>
          <a:p>
            <a:pPr marL="0" indent="0" algn="just">
              <a:spcBef>
                <a:spcPts val="0"/>
              </a:spcBef>
              <a:buNone/>
            </a:pPr>
            <a:r>
              <a:rPr lang="tr-TR" sz="1200" b="1" dirty="0" smtClean="0"/>
              <a:t>Ziraat </a:t>
            </a:r>
            <a:r>
              <a:rPr lang="tr-TR" sz="1200" b="1" dirty="0"/>
              <a:t>Portföy Yönetimi</a:t>
            </a:r>
            <a:r>
              <a:rPr lang="tr-TR" sz="1200" dirty="0"/>
              <a:t> fon yönetiminde aldığı ödüllerle sektördeki yerini ve başarısını kuvvetlendirmiş,  gerek bireysel gerekse kurumsal portföy yönetiminde büyük ölçek ekonomisinin sağladığı avantajlarla mevduat platformu oluşturarak önemli başarılara imza atmıştır</a:t>
            </a:r>
            <a:r>
              <a:rPr lang="tr-TR" sz="1200" dirty="0" smtClean="0"/>
              <a:t>. Vadeli </a:t>
            </a:r>
            <a:r>
              <a:rPr lang="tr-TR" sz="1200" dirty="0"/>
              <a:t>mevduat </a:t>
            </a:r>
            <a:r>
              <a:rPr lang="tr-TR" sz="1200" dirty="0" smtClean="0"/>
              <a:t>ve katılım hesabı ağırlıklı kurulması planlanan Otomatik Katılım giriş fonları için önemli bir avantaj ile işlemlerimizi sürdürüyoruz. </a:t>
            </a:r>
            <a:endParaRPr lang="tr-TR" sz="1200" dirty="0"/>
          </a:p>
        </p:txBody>
      </p:sp>
      <p:pic>
        <p:nvPicPr>
          <p:cNvPr id="7" name="Picture 3" descr="C:\Users\heroglu\Desktop\zftp\ziraat-portföy-odul-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2"/>
          <a:stretch/>
        </p:blipFill>
        <p:spPr bwMode="auto">
          <a:xfrm>
            <a:off x="185556" y="1717002"/>
            <a:ext cx="2717817" cy="2886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doyurur\AppData\Local\Microsoft\Windows\Temporary Internet Files\Content.Outlook\RLX04N2E\Banner-(760x420p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729" y="1736140"/>
            <a:ext cx="2631915" cy="2886074"/>
          </a:xfrm>
          <a:prstGeom prst="rect">
            <a:avLst/>
          </a:prstGeom>
          <a:noFill/>
          <a:extLst>
            <a:ext uri="{909E8E84-426E-40DD-AFC4-6F175D3DCCD1}">
              <a14:hiddenFill xmlns:a14="http://schemas.microsoft.com/office/drawing/2010/main">
                <a:solidFill>
                  <a:srgbClr val="FFFFFF"/>
                </a:solidFill>
              </a14:hiddenFill>
            </a:ext>
          </a:extLst>
        </p:spPr>
      </p:pic>
      <p:sp>
        <p:nvSpPr>
          <p:cNvPr id="9" name="Yuvarlatılmış Dikdörtgen 8"/>
          <p:cNvSpPr/>
          <p:nvPr/>
        </p:nvSpPr>
        <p:spPr>
          <a:xfrm>
            <a:off x="47264" y="5110696"/>
            <a:ext cx="8911404" cy="996287"/>
          </a:xfrm>
          <a:prstGeom prst="roundRect">
            <a:avLst/>
          </a:prstGeom>
          <a:solidFill>
            <a:srgbClr val="FF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rgbClr val="FF5050"/>
                </a:solidFill>
              </a:rPr>
              <a:t>Aylık 100 TL katkı payı ödeyen bir çalışanın birikimi 10 yıllık süre içinde;</a:t>
            </a:r>
          </a:p>
          <a:p>
            <a:pPr marL="285750" indent="-285750">
              <a:buFont typeface="Wingdings" panose="05000000000000000000" pitchFamily="2" charset="2"/>
              <a:buChar char="v"/>
            </a:pPr>
            <a:r>
              <a:rPr lang="tr-TR" sz="1600" b="1" dirty="0" smtClean="0">
                <a:solidFill>
                  <a:srgbClr val="FF5050"/>
                </a:solidFill>
              </a:rPr>
              <a:t>Yıllık 0,01 puan daha düşük Fon İşletim Gider Kesintisi uygulanır ise 11 TL artıyor,</a:t>
            </a:r>
          </a:p>
          <a:p>
            <a:pPr marL="285750" indent="-285750">
              <a:buFont typeface="Wingdings" panose="05000000000000000000" pitchFamily="2" charset="2"/>
              <a:buChar char="v"/>
            </a:pPr>
            <a:r>
              <a:rPr lang="tr-TR" sz="1600" b="1" dirty="0" smtClean="0">
                <a:solidFill>
                  <a:srgbClr val="FF5050"/>
                </a:solidFill>
              </a:rPr>
              <a:t>Emeklilik Yatırım Fonu performansı 1 puan daha fazla gerçekleşir ise yaklaşık 1.000 TL artıyor. </a:t>
            </a:r>
            <a:endParaRPr lang="tr-TR" sz="1600" b="1" dirty="0">
              <a:solidFill>
                <a:srgbClr val="FF5050"/>
              </a:solidFill>
            </a:endParaRPr>
          </a:p>
        </p:txBody>
      </p:sp>
    </p:spTree>
    <p:extLst>
      <p:ext uri="{BB962C8B-B14F-4D97-AF65-F5344CB8AC3E}">
        <p14:creationId xmlns:p14="http://schemas.microsoft.com/office/powerpoint/2010/main" val="291920588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197" cy="685800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5197" cy="6858000"/>
          </a:xfrm>
          <a:prstGeom prst="rect">
            <a:avLst/>
          </a:prstGeom>
        </p:spPr>
      </p:pic>
      <p:sp>
        <p:nvSpPr>
          <p:cNvPr id="3" name="Dikdörtgen 2"/>
          <p:cNvSpPr/>
          <p:nvPr/>
        </p:nvSpPr>
        <p:spPr>
          <a:xfrm>
            <a:off x="103031" y="5256606"/>
            <a:ext cx="4939048" cy="646331"/>
          </a:xfrm>
          <a:prstGeom prst="rect">
            <a:avLst/>
          </a:prstGeom>
        </p:spPr>
        <p:txBody>
          <a:bodyPr wrap="square">
            <a:spAutoFit/>
          </a:bodyPr>
          <a:lstStyle/>
          <a:p>
            <a:r>
              <a:rPr lang="tr-TR" b="1" dirty="0">
                <a:solidFill>
                  <a:prstClr val="white"/>
                </a:solidFill>
                <a:latin typeface="Arial" panose="020B0604020202020204" pitchFamily="34" charset="0"/>
                <a:cs typeface="Arial" panose="020B0604020202020204" pitchFamily="34" charset="0"/>
              </a:rPr>
              <a:t>İŞVERENLERE YÖNELİK</a:t>
            </a:r>
          </a:p>
          <a:p>
            <a:r>
              <a:rPr lang="tr-TR" b="1" dirty="0">
                <a:solidFill>
                  <a:prstClr val="white"/>
                </a:solidFill>
                <a:latin typeface="Arial" panose="020B0604020202020204" pitchFamily="34" charset="0"/>
                <a:cs typeface="Arial" panose="020B0604020202020204" pitchFamily="34" charset="0"/>
              </a:rPr>
              <a:t>SIKÇA SORULAN SORULAR</a:t>
            </a:r>
          </a:p>
        </p:txBody>
      </p:sp>
    </p:spTree>
    <p:extLst>
      <p:ext uri="{BB962C8B-B14F-4D97-AF65-F5344CB8AC3E}">
        <p14:creationId xmlns:p14="http://schemas.microsoft.com/office/powerpoint/2010/main" val="285102584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71019"/>
            <a:ext cx="9144000" cy="4794159"/>
          </a:xfrm>
        </p:spPr>
        <p:txBody>
          <a:bodyPr>
            <a:normAutofit fontScale="92500" lnSpcReduction="10000"/>
          </a:bodyPr>
          <a:lstStyle/>
          <a:p>
            <a:pPr marL="0" indent="0" algn="just">
              <a:spcBef>
                <a:spcPts val="0"/>
              </a:spcBef>
              <a:buNone/>
            </a:pPr>
            <a:r>
              <a:rPr lang="tr-TR" sz="1600" b="1" dirty="0" smtClean="0">
                <a:solidFill>
                  <a:srgbClr val="FF0000"/>
                </a:solidFill>
              </a:rPr>
              <a:t>1. Otomatik </a:t>
            </a:r>
            <a:r>
              <a:rPr lang="tr-TR" sz="1600" b="1" dirty="0">
                <a:solidFill>
                  <a:srgbClr val="FF0000"/>
                </a:solidFill>
              </a:rPr>
              <a:t>Katılım </a:t>
            </a:r>
            <a:r>
              <a:rPr lang="tr-TR" sz="1600" b="1" dirty="0" smtClean="0">
                <a:solidFill>
                  <a:srgbClr val="FF0000"/>
                </a:solidFill>
              </a:rPr>
              <a:t>Sistemi nedir</a:t>
            </a:r>
            <a:r>
              <a:rPr lang="tr-TR" sz="1600" b="1" dirty="0">
                <a:solidFill>
                  <a:srgbClr val="FF0000"/>
                </a:solidFill>
              </a:rPr>
              <a:t>, ne zaman </a:t>
            </a:r>
            <a:r>
              <a:rPr lang="tr-TR" sz="1600" b="1" dirty="0" smtClean="0">
                <a:solidFill>
                  <a:srgbClr val="FF0000"/>
                </a:solidFill>
              </a:rPr>
              <a:t>yürürlüğe girdi?</a:t>
            </a:r>
          </a:p>
          <a:p>
            <a:pPr marL="342900" indent="-342900" algn="just">
              <a:spcBef>
                <a:spcPts val="0"/>
              </a:spcBef>
              <a:buAutoNum type="arabicPeriod"/>
            </a:pPr>
            <a:endParaRPr lang="tr-TR" sz="1600" b="1" dirty="0">
              <a:solidFill>
                <a:srgbClr val="FF0000"/>
              </a:solidFill>
            </a:endParaRPr>
          </a:p>
          <a:p>
            <a:pPr marL="0" indent="0" algn="just">
              <a:spcBef>
                <a:spcPts val="0"/>
              </a:spcBef>
              <a:buNone/>
            </a:pPr>
            <a:r>
              <a:rPr lang="tr-TR" sz="1600" dirty="0"/>
              <a:t>Otomatik Katılım Sistemi, kamu ve özel sektörde çalışanlar ve yeni çalışmaya başlayacak 45 yaş altındaki kişilerin otomatik olarak Bireysel Emeklilik Sistemi’ne dahil edilerek birikim yapabilecekleri ve devlet katkısı ile çalışanların birikimlerinin desteklendiği bir uygulamadır. 25.08.2016 tarihli Resmi </a:t>
            </a:r>
            <a:r>
              <a:rPr lang="tr-TR" sz="1600" dirty="0" err="1"/>
              <a:t>Gazete’de</a:t>
            </a:r>
            <a:r>
              <a:rPr lang="tr-TR" sz="1600" dirty="0"/>
              <a:t> yayımlanan 6740 sayılı Bireysel Emeklilik Tasarruf ve Yatırım Sistemi Kanunu’nda Değişiklik Yapılmasına Dair Kanun kapsamında olup 01.01.2017 tarihinde </a:t>
            </a:r>
            <a:r>
              <a:rPr lang="tr-TR" sz="1600" dirty="0" smtClean="0"/>
              <a:t>yürürlüğe girmiştir.</a:t>
            </a:r>
            <a:endParaRPr lang="tr-TR" sz="1600" dirty="0"/>
          </a:p>
          <a:p>
            <a:pPr marL="0" indent="0" algn="just">
              <a:spcBef>
                <a:spcPts val="0"/>
              </a:spcBef>
              <a:buNone/>
            </a:pPr>
            <a:endParaRPr lang="tr-TR" sz="1600" dirty="0"/>
          </a:p>
          <a:p>
            <a:pPr marL="0" indent="0" algn="just">
              <a:spcBef>
                <a:spcPts val="0"/>
              </a:spcBef>
              <a:buNone/>
            </a:pPr>
            <a:r>
              <a:rPr lang="tr-TR" sz="1600" b="1" dirty="0" smtClean="0">
                <a:solidFill>
                  <a:srgbClr val="FF0000"/>
                </a:solidFill>
              </a:rPr>
              <a:t>2. İşverenler </a:t>
            </a:r>
            <a:r>
              <a:rPr lang="tr-TR" sz="1600" b="1" dirty="0">
                <a:solidFill>
                  <a:srgbClr val="FF0000"/>
                </a:solidFill>
              </a:rPr>
              <a:t>Otomatik Katılım </a:t>
            </a:r>
            <a:r>
              <a:rPr lang="tr-TR" sz="1600" b="1" dirty="0" smtClean="0">
                <a:solidFill>
                  <a:srgbClr val="FF0000"/>
                </a:solidFill>
              </a:rPr>
              <a:t>Sistemi’ne </a:t>
            </a:r>
            <a:r>
              <a:rPr lang="tr-TR" sz="1600" b="1" dirty="0">
                <a:solidFill>
                  <a:srgbClr val="FF0000"/>
                </a:solidFill>
              </a:rPr>
              <a:t>dahil olup olmadıklarını belirlemek için çalışan sayısını nasıl hesaplamalıdır? </a:t>
            </a:r>
            <a:endParaRPr lang="tr-TR" sz="1600" b="1" dirty="0" smtClean="0">
              <a:solidFill>
                <a:srgbClr val="FF0000"/>
              </a:solidFill>
            </a:endParaRPr>
          </a:p>
          <a:p>
            <a:pPr marL="0" indent="0" algn="just">
              <a:spcBef>
                <a:spcPts val="0"/>
              </a:spcBef>
              <a:buNone/>
            </a:pPr>
            <a:endParaRPr lang="tr-TR" sz="1600" b="1" dirty="0">
              <a:solidFill>
                <a:srgbClr val="FF0000"/>
              </a:solidFill>
            </a:endParaRPr>
          </a:p>
          <a:p>
            <a:pPr marL="0" indent="0" algn="just">
              <a:spcBef>
                <a:spcPts val="0"/>
              </a:spcBef>
              <a:buNone/>
            </a:pPr>
            <a:r>
              <a:rPr lang="tr-TR" sz="1600" dirty="0" smtClean="0"/>
              <a:t>İşverene </a:t>
            </a:r>
            <a:r>
              <a:rPr lang="tr-TR" sz="1600" dirty="0"/>
              <a:t>bağlı tüm çalışan </a:t>
            </a:r>
            <a:r>
              <a:rPr lang="tr-TR" sz="1600" dirty="0" smtClean="0"/>
              <a:t>sayısı dikkate </a:t>
            </a:r>
            <a:r>
              <a:rPr lang="tr-TR" sz="1600" dirty="0"/>
              <a:t>alınır. </a:t>
            </a:r>
            <a:endParaRPr lang="tr-TR" sz="1600" dirty="0" smtClean="0"/>
          </a:p>
          <a:p>
            <a:pPr marL="0" indent="0" algn="just">
              <a:spcBef>
                <a:spcPts val="0"/>
              </a:spcBef>
              <a:buNone/>
            </a:pPr>
            <a:endParaRPr lang="tr-TR" sz="1600" dirty="0"/>
          </a:p>
          <a:p>
            <a:pPr marL="0" indent="0" algn="just">
              <a:spcBef>
                <a:spcPts val="0"/>
              </a:spcBef>
              <a:buNone/>
            </a:pPr>
            <a:r>
              <a:rPr lang="tr-TR" sz="1600" b="1" dirty="0" smtClean="0">
                <a:solidFill>
                  <a:srgbClr val="FF0000"/>
                </a:solidFill>
              </a:rPr>
              <a:t>3. Bir </a:t>
            </a:r>
            <a:r>
              <a:rPr lang="tr-TR" sz="1600" b="1" dirty="0">
                <a:solidFill>
                  <a:srgbClr val="FF0000"/>
                </a:solidFill>
              </a:rPr>
              <a:t>iş yerinde çalışan sayısının Otomatik Katılım </a:t>
            </a:r>
            <a:r>
              <a:rPr lang="tr-TR" sz="1600" b="1" dirty="0" smtClean="0">
                <a:solidFill>
                  <a:srgbClr val="FF0000"/>
                </a:solidFill>
              </a:rPr>
              <a:t>Sistemi kapsamında </a:t>
            </a:r>
            <a:r>
              <a:rPr lang="tr-TR" sz="1600" b="1" dirty="0">
                <a:solidFill>
                  <a:srgbClr val="FF0000"/>
                </a:solidFill>
              </a:rPr>
              <a:t>yer alacak iş yeri kriterlerinin dışında kalacak şekilde azalması durumunda ne olur?</a:t>
            </a:r>
            <a:r>
              <a:rPr lang="tr-TR" sz="1600" dirty="0"/>
              <a:t> </a:t>
            </a:r>
            <a:endParaRPr lang="tr-TR" sz="1600" dirty="0" smtClean="0"/>
          </a:p>
          <a:p>
            <a:pPr marL="0" indent="0" algn="just">
              <a:spcBef>
                <a:spcPts val="0"/>
              </a:spcBef>
              <a:buNone/>
            </a:pPr>
            <a:endParaRPr lang="tr-TR" sz="1600" dirty="0"/>
          </a:p>
          <a:p>
            <a:pPr marL="0" indent="0" algn="just">
              <a:spcBef>
                <a:spcPts val="0"/>
              </a:spcBef>
              <a:buNone/>
            </a:pPr>
            <a:r>
              <a:rPr lang="tr-TR" sz="1600" dirty="0"/>
              <a:t>Bir defa kapsama alınan iş yerinin çalışan sayısında, kapsama alınma tarihini müteakip gerçekleşen değişiklikler dikkate </a:t>
            </a:r>
            <a:r>
              <a:rPr lang="tr-TR" sz="1600" dirty="0" smtClean="0"/>
              <a:t>alınmaz.</a:t>
            </a:r>
          </a:p>
          <a:p>
            <a:pPr marL="0" indent="0" algn="just">
              <a:buNone/>
            </a:pPr>
            <a:r>
              <a:rPr lang="tr-TR" sz="1600" b="1" dirty="0">
                <a:solidFill>
                  <a:srgbClr val="FF0000"/>
                </a:solidFill>
              </a:rPr>
              <a:t>4. Şirketler topluluğu veya holding niteliğinde olan yapıların tek bir çatı altında Otomatik Katılım Sistemi kapsamında değerlendirilmesi söz konusu olacak mı? </a:t>
            </a:r>
          </a:p>
          <a:p>
            <a:pPr marL="0" indent="0" algn="just">
              <a:buNone/>
            </a:pPr>
            <a:r>
              <a:rPr lang="tr-TR" sz="1600" dirty="0"/>
              <a:t>Otomatik Katılım Sistemi kapsamında her bir işveren için vergi kimlik numarası bazında çalışan sayısı dikkate alınır. </a:t>
            </a:r>
          </a:p>
          <a:p>
            <a:pPr marL="0" indent="0" algn="just">
              <a:spcBef>
                <a:spcPts val="0"/>
              </a:spcBef>
              <a:buNone/>
            </a:pPr>
            <a:endParaRPr lang="tr-TR" sz="16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endParaRPr lang="tr-TR" sz="2800" b="1" dirty="0" smtClean="0">
              <a:latin typeface="Arial" panose="020B0604020202020204" pitchFamily="34" charset="0"/>
              <a:cs typeface="Arial" panose="020B0604020202020204" pitchFamily="34" charset="0"/>
            </a:endParaRP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28605429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749145"/>
            <a:ext cx="9144000" cy="5269172"/>
          </a:xfrm>
        </p:spPr>
        <p:txBody>
          <a:bodyPr>
            <a:noAutofit/>
          </a:bodyPr>
          <a:lstStyle/>
          <a:p>
            <a:pPr marL="0" indent="0" algn="just">
              <a:buNone/>
            </a:pPr>
            <a:r>
              <a:rPr lang="tr-TR" sz="1500" dirty="0"/>
              <a:t>	</a:t>
            </a:r>
          </a:p>
          <a:p>
            <a:pPr marL="0" indent="0" algn="just">
              <a:buNone/>
            </a:pPr>
            <a:r>
              <a:rPr lang="tr-TR" sz="1500" b="1" dirty="0" smtClean="0">
                <a:solidFill>
                  <a:srgbClr val="FF0000"/>
                </a:solidFill>
              </a:rPr>
              <a:t>5. İçinde </a:t>
            </a:r>
            <a:r>
              <a:rPr lang="tr-TR" sz="1500" b="1" dirty="0">
                <a:solidFill>
                  <a:srgbClr val="FF0000"/>
                </a:solidFill>
              </a:rPr>
              <a:t>aynı veya farklı </a:t>
            </a:r>
            <a:r>
              <a:rPr lang="tr-TR" sz="1500" b="1" dirty="0" err="1">
                <a:solidFill>
                  <a:srgbClr val="FF0000"/>
                </a:solidFill>
              </a:rPr>
              <a:t>lokasyonlarda</a:t>
            </a:r>
            <a:r>
              <a:rPr lang="tr-TR" sz="1500" b="1" dirty="0">
                <a:solidFill>
                  <a:srgbClr val="FF0000"/>
                </a:solidFill>
              </a:rPr>
              <a:t> birden fazla iş yeri barındıran işverenler Otomatik </a:t>
            </a:r>
            <a:r>
              <a:rPr lang="tr-TR" sz="1500" b="1" dirty="0" smtClean="0">
                <a:solidFill>
                  <a:srgbClr val="FF0000"/>
                </a:solidFill>
              </a:rPr>
              <a:t>Katılım Sistemi </a:t>
            </a:r>
            <a:r>
              <a:rPr lang="tr-TR" sz="1500" b="1" dirty="0">
                <a:solidFill>
                  <a:srgbClr val="FF0000"/>
                </a:solidFill>
              </a:rPr>
              <a:t>kapsamında nasıl değerlendirilir?</a:t>
            </a:r>
          </a:p>
          <a:p>
            <a:pPr marL="0" indent="0" algn="just">
              <a:buNone/>
            </a:pPr>
            <a:r>
              <a:rPr lang="tr-TR" sz="1500" dirty="0"/>
              <a:t>Birden fazla iş yeri olan işverenler için bütün iş yerlerindeki çalışanların toplamı göz önünde bulundurulur ve tek bir çatı altında Otomatik Katılım </a:t>
            </a:r>
            <a:r>
              <a:rPr lang="tr-TR" sz="1500" dirty="0" smtClean="0"/>
              <a:t>Sistemi kapsamına </a:t>
            </a:r>
            <a:r>
              <a:rPr lang="tr-TR" sz="1500" dirty="0"/>
              <a:t>dahil edilir.</a:t>
            </a:r>
          </a:p>
          <a:p>
            <a:pPr marL="0" indent="0" algn="just">
              <a:buNone/>
            </a:pPr>
            <a:r>
              <a:rPr lang="tr-TR" sz="1500" b="1" dirty="0" smtClean="0">
                <a:solidFill>
                  <a:srgbClr val="FF0000"/>
                </a:solidFill>
              </a:rPr>
              <a:t>6. Otomatik Katılım Sistemi’ne </a:t>
            </a:r>
            <a:r>
              <a:rPr lang="tr-TR" sz="1500" b="1" dirty="0">
                <a:solidFill>
                  <a:srgbClr val="FF0000"/>
                </a:solidFill>
              </a:rPr>
              <a:t>dahil olmak üzere işverenler tarafından hangi formlar doldurulacak? </a:t>
            </a:r>
          </a:p>
          <a:p>
            <a:pPr marL="0" indent="0" algn="just">
              <a:buNone/>
            </a:pPr>
            <a:r>
              <a:rPr lang="tr-TR" sz="1500" dirty="0"/>
              <a:t>İşverenle şirket arasında sadece Otomatik Katılım </a:t>
            </a:r>
            <a:r>
              <a:rPr lang="tr-TR" sz="1500" dirty="0" smtClean="0"/>
              <a:t>sözleşmesi </a:t>
            </a:r>
            <a:r>
              <a:rPr lang="tr-TR" sz="1500" dirty="0"/>
              <a:t>imzalanacaktır</a:t>
            </a:r>
            <a:r>
              <a:rPr lang="tr-TR" sz="1500" dirty="0" smtClean="0"/>
              <a:t>. Bu sözleşmede Otomatik Katılım işlemlerine ait bilgilerin yanı sıra tarafların hak ve yükümlülükleri yer almaktadır.</a:t>
            </a:r>
            <a:endParaRPr lang="tr-TR" sz="1500" dirty="0"/>
          </a:p>
          <a:p>
            <a:pPr marL="0" indent="0" algn="just">
              <a:buNone/>
            </a:pPr>
            <a:r>
              <a:rPr lang="tr-TR" sz="1500" b="1" dirty="0" smtClean="0">
                <a:solidFill>
                  <a:srgbClr val="FF0000"/>
                </a:solidFill>
              </a:rPr>
              <a:t>7. Otomatik Katılım Sistemi’ne </a:t>
            </a:r>
            <a:r>
              <a:rPr lang="tr-TR" sz="1500" b="1" dirty="0">
                <a:solidFill>
                  <a:srgbClr val="FF0000"/>
                </a:solidFill>
              </a:rPr>
              <a:t>dahil etmek üzere işverenler çalışanlarından hangi formları imzalamalarını isteyecektir? </a:t>
            </a:r>
          </a:p>
          <a:p>
            <a:pPr marL="0" indent="0" algn="just">
              <a:buNone/>
            </a:pPr>
            <a:r>
              <a:rPr lang="tr-TR" sz="1500" dirty="0"/>
              <a:t>Otomatik Katılım </a:t>
            </a:r>
            <a:r>
              <a:rPr lang="tr-TR" sz="1500" dirty="0" smtClean="0"/>
              <a:t>Sistemi kapsamında </a:t>
            </a:r>
            <a:r>
              <a:rPr lang="tr-TR" sz="1500" dirty="0"/>
              <a:t>çalışanlardan herhangi bir form doldurulması veya herhangi bir imza istenmeyecektir</a:t>
            </a:r>
            <a:r>
              <a:rPr lang="tr-TR" sz="1500" dirty="0" smtClean="0"/>
              <a:t>.</a:t>
            </a:r>
          </a:p>
          <a:p>
            <a:pPr marL="0" indent="0" algn="just">
              <a:buNone/>
            </a:pPr>
            <a:r>
              <a:rPr lang="tr-TR" sz="1500" b="1" dirty="0">
                <a:solidFill>
                  <a:srgbClr val="FF0000"/>
                </a:solidFill>
              </a:rPr>
              <a:t>8. Birden fazla </a:t>
            </a:r>
            <a:r>
              <a:rPr lang="tr-TR" sz="1500" b="1" dirty="0" smtClean="0">
                <a:solidFill>
                  <a:srgbClr val="FF0000"/>
                </a:solidFill>
              </a:rPr>
              <a:t>işverene bağlı çalışanlar </a:t>
            </a:r>
            <a:r>
              <a:rPr lang="tr-TR" sz="1500" b="1" dirty="0">
                <a:solidFill>
                  <a:srgbClr val="FF0000"/>
                </a:solidFill>
              </a:rPr>
              <a:t>için Otomatik Katılım Sistemi kapsamında her bir işvereni ile birden fazla emeklilik sözleşmesi açılabilir mi?</a:t>
            </a:r>
          </a:p>
          <a:p>
            <a:pPr marL="0" indent="0" algn="just">
              <a:buNone/>
            </a:pPr>
            <a:r>
              <a:rPr lang="tr-TR" sz="1500" dirty="0"/>
              <a:t>Çalışanın Otomatik Katılım Sistemi’ne dahil her bir işvereni nezdinde Otomatik Katılım sözleşmesi </a:t>
            </a:r>
            <a:r>
              <a:rPr lang="tr-TR" sz="1500" dirty="0" smtClean="0"/>
              <a:t>düzenlenecektir.</a:t>
            </a:r>
            <a:endParaRPr lang="tr-TR" sz="1500" dirty="0"/>
          </a:p>
          <a:p>
            <a:pPr marL="0" indent="0" algn="just">
              <a:buNone/>
            </a:pPr>
            <a:endParaRPr lang="tr-TR" sz="1500" b="1" dirty="0">
              <a:solidFill>
                <a:srgbClr val="FF0000"/>
              </a:solidFill>
            </a:endParaRPr>
          </a:p>
          <a:p>
            <a:pPr marL="0" indent="0" algn="just">
              <a:buNone/>
            </a:pP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r>
              <a:rPr lang="tr-TR" sz="2800" b="1" dirty="0" smtClean="0">
                <a:latin typeface="Arial" panose="020B0604020202020204" pitchFamily="34" charset="0"/>
                <a:cs typeface="Arial" panose="020B0604020202020204" pitchFamily="34" charset="0"/>
              </a:rPr>
              <a:t>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242778152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46732" y="1892020"/>
            <a:ext cx="9144000" cy="4232555"/>
          </a:xfrm>
        </p:spPr>
        <p:txBody>
          <a:bodyPr>
            <a:noAutofit/>
          </a:bodyPr>
          <a:lstStyle/>
          <a:p>
            <a:pPr marL="0" indent="0" algn="just">
              <a:buNone/>
            </a:pPr>
            <a:r>
              <a:rPr lang="tr-TR" sz="1500" b="1" dirty="0" smtClean="0">
                <a:solidFill>
                  <a:srgbClr val="FF0000"/>
                </a:solidFill>
              </a:rPr>
              <a:t>9. İşveren </a:t>
            </a:r>
            <a:r>
              <a:rPr lang="tr-TR" sz="1500" b="1" dirty="0">
                <a:solidFill>
                  <a:srgbClr val="FF0000"/>
                </a:solidFill>
              </a:rPr>
              <a:t>olarak Otomatik Katılım </a:t>
            </a:r>
            <a:r>
              <a:rPr lang="tr-TR" sz="1500" b="1" dirty="0" smtClean="0">
                <a:solidFill>
                  <a:srgbClr val="FF0000"/>
                </a:solidFill>
              </a:rPr>
              <a:t>Sistemi </a:t>
            </a:r>
            <a:r>
              <a:rPr lang="tr-TR" sz="1500" b="1" dirty="0">
                <a:solidFill>
                  <a:srgbClr val="FF0000"/>
                </a:solidFill>
              </a:rPr>
              <a:t>kapsamındaki </a:t>
            </a:r>
            <a:r>
              <a:rPr lang="tr-TR" sz="1500" b="1" dirty="0" smtClean="0">
                <a:solidFill>
                  <a:srgbClr val="FF0000"/>
                </a:solidFill>
              </a:rPr>
              <a:t>yükümlülükleri </a:t>
            </a:r>
            <a:r>
              <a:rPr lang="tr-TR" sz="1500" b="1" dirty="0">
                <a:solidFill>
                  <a:srgbClr val="FF0000"/>
                </a:solidFill>
              </a:rPr>
              <a:t>nelerdir?</a:t>
            </a:r>
          </a:p>
          <a:p>
            <a:pPr marL="0" indent="0" algn="just">
              <a:buNone/>
            </a:pPr>
            <a:r>
              <a:rPr lang="tr-TR" sz="1500" b="1" dirty="0"/>
              <a:t>Emeklilik şirketinin seçimi: </a:t>
            </a:r>
            <a:r>
              <a:rPr lang="tr-TR" sz="1500" dirty="0"/>
              <a:t>Her işveren çalışanları adına </a:t>
            </a:r>
            <a:r>
              <a:rPr lang="tr-TR" sz="1500" dirty="0" smtClean="0"/>
              <a:t>en az bir </a:t>
            </a:r>
            <a:r>
              <a:rPr lang="tr-TR" sz="1500" dirty="0"/>
              <a:t>emeklilik şirketi ile sözleşme yapmakla ve </a:t>
            </a:r>
            <a:r>
              <a:rPr lang="tr-TR" sz="1500" dirty="0" smtClean="0"/>
              <a:t>01.01.2017 tarihi itibarı ile 45 yaşını tamamlamayan çalışanları </a:t>
            </a:r>
            <a:r>
              <a:rPr lang="tr-TR" sz="1500" dirty="0"/>
              <a:t>Otomatik Katılım Sistemi’ne dahil etmekle yükümlüdür</a:t>
            </a:r>
            <a:r>
              <a:rPr lang="tr-TR" sz="1500" dirty="0" smtClean="0"/>
              <a:t>.</a:t>
            </a:r>
            <a:endParaRPr lang="tr-TR" sz="1500" dirty="0"/>
          </a:p>
          <a:p>
            <a:pPr marL="0" indent="0" algn="just">
              <a:buNone/>
            </a:pPr>
            <a:r>
              <a:rPr lang="tr-TR" sz="1500" b="1" dirty="0"/>
              <a:t>Fonların seçimi: </a:t>
            </a:r>
            <a:r>
              <a:rPr lang="tr-TR" sz="1500" dirty="0" smtClean="0"/>
              <a:t>Çalışanın katkı payı tutarları Hazine Müsteşarlığı tarafından belirlenen emeklilik yatırım fonunda değerlendirilir. </a:t>
            </a:r>
          </a:p>
          <a:p>
            <a:pPr marL="0" indent="0" algn="just">
              <a:buNone/>
            </a:pPr>
            <a:r>
              <a:rPr lang="tr-TR" sz="1500" b="1" dirty="0" smtClean="0"/>
              <a:t>Katkı </a:t>
            </a:r>
            <a:r>
              <a:rPr lang="tr-TR" sz="1500" b="1" dirty="0"/>
              <a:t>payının ödenmesi: </a:t>
            </a:r>
            <a:r>
              <a:rPr lang="tr-TR" sz="1500" dirty="0"/>
              <a:t>İşveren, katkı payını çalışanın ücretinden </a:t>
            </a:r>
            <a:r>
              <a:rPr lang="tr-TR" sz="1500" dirty="0" smtClean="0"/>
              <a:t>tahsil ederek </a:t>
            </a:r>
            <a:r>
              <a:rPr lang="tr-TR" sz="1500" dirty="0"/>
              <a:t>emeklilik şirketine </a:t>
            </a:r>
            <a:r>
              <a:rPr lang="tr-TR" sz="1500" dirty="0" smtClean="0"/>
              <a:t>aktaracaktır. </a:t>
            </a:r>
          </a:p>
          <a:p>
            <a:pPr marL="0" indent="0" algn="just">
              <a:buNone/>
            </a:pPr>
            <a:r>
              <a:rPr lang="tr-TR" sz="1500" b="1" dirty="0" smtClean="0"/>
              <a:t>Devir </a:t>
            </a:r>
            <a:r>
              <a:rPr lang="tr-TR" sz="1500" b="1" dirty="0"/>
              <a:t>imkânı: </a:t>
            </a:r>
            <a:r>
              <a:rPr lang="tr-TR" sz="1500" dirty="0"/>
              <a:t>İşveren, operasyonel gereklilikleri dikkate alarak şirket seçimi ve katkı payının kesilmesi hariç diğer </a:t>
            </a:r>
            <a:r>
              <a:rPr lang="tr-TR" sz="1500" dirty="0" smtClean="0"/>
              <a:t>yükümlülüklerinin </a:t>
            </a:r>
            <a:r>
              <a:rPr lang="tr-TR" sz="1500" dirty="0"/>
              <a:t>icrasını emeklilik şirketine </a:t>
            </a:r>
            <a:r>
              <a:rPr lang="tr-TR" sz="1500" dirty="0" smtClean="0"/>
              <a:t>bırakabilir.</a:t>
            </a:r>
          </a:p>
          <a:p>
            <a:pPr marL="0" indent="0" algn="just">
              <a:buNone/>
            </a:pPr>
            <a:r>
              <a:rPr lang="tr-TR" sz="1600" b="1" dirty="0">
                <a:solidFill>
                  <a:srgbClr val="FF0000"/>
                </a:solidFill>
              </a:rPr>
              <a:t>10. Otomatik Katılım Sistemi kapsamında işverene ek fayda ya da promosyon uygulaması yapılabilir mi? </a:t>
            </a:r>
          </a:p>
          <a:p>
            <a:pPr marL="0" indent="0" algn="just">
              <a:buNone/>
            </a:pPr>
            <a:r>
              <a:rPr lang="tr-TR" sz="1600" dirty="0"/>
              <a:t>İşverene ek fayda ya da promosyon uygulaması yapılamaz</a:t>
            </a:r>
            <a:r>
              <a:rPr lang="tr-TR" sz="1600" dirty="0" smtClean="0"/>
              <a:t>.</a:t>
            </a:r>
            <a:endParaRPr lang="tr-TR" sz="16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r>
              <a:rPr lang="tr-TR" sz="2800" b="1" dirty="0" smtClean="0">
                <a:latin typeface="Arial" panose="020B0604020202020204" pitchFamily="34" charset="0"/>
                <a:cs typeface="Arial" panose="020B0604020202020204" pitchFamily="34" charset="0"/>
              </a:rPr>
              <a:t>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30156415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59145"/>
            <a:ext cx="9144000" cy="5497240"/>
          </a:xfrm>
        </p:spPr>
        <p:txBody>
          <a:bodyPr>
            <a:noAutofit/>
          </a:bodyPr>
          <a:lstStyle/>
          <a:p>
            <a:pPr marL="0" indent="0" algn="just">
              <a:buNone/>
            </a:pPr>
            <a:r>
              <a:rPr lang="tr-TR" sz="1400" b="1" dirty="0" smtClean="0">
                <a:solidFill>
                  <a:srgbClr val="FF0000"/>
                </a:solidFill>
              </a:rPr>
              <a:t>11. İşverenin </a:t>
            </a:r>
            <a:r>
              <a:rPr lang="tr-TR" sz="1400" b="1" dirty="0">
                <a:solidFill>
                  <a:srgbClr val="FF0000"/>
                </a:solidFill>
              </a:rPr>
              <a:t>yükümlülüklerini yerine getirmemesi durumunda cezai müeyyide var mıdır? Cezalar nelerdir? </a:t>
            </a:r>
          </a:p>
          <a:p>
            <a:pPr algn="just">
              <a:buFont typeface="Wingdings" panose="05000000000000000000" pitchFamily="2" charset="2"/>
              <a:buChar char="ü"/>
            </a:pPr>
            <a:r>
              <a:rPr lang="tr-TR" sz="1400" dirty="0"/>
              <a:t>İşveren katkı payını zamanında şirkete aktarmaz veya geç/eksik aktarırsa </a:t>
            </a:r>
            <a:r>
              <a:rPr lang="tr-TR" sz="1400" dirty="0" smtClean="0"/>
              <a:t>veya çalışanlarını </a:t>
            </a:r>
            <a:r>
              <a:rPr lang="tr-TR" sz="1400" dirty="0"/>
              <a:t>sisteme dahil etmezse, çalışanın birikiminde oluşan parasal kaybından sorumludur.</a:t>
            </a:r>
          </a:p>
          <a:p>
            <a:pPr algn="just">
              <a:buFont typeface="Wingdings" panose="05000000000000000000" pitchFamily="2" charset="2"/>
              <a:buChar char="ü"/>
            </a:pPr>
            <a:r>
              <a:rPr lang="tr-TR" sz="1400" dirty="0"/>
              <a:t>İşverenin bu yükümlülüklere uymaması halinde her bir ihlal için Çalışma ve Sosyal Güvenlik Bakanlığınca 100 TL idari para cezası uygulanır</a:t>
            </a:r>
            <a:r>
              <a:rPr lang="tr-TR" sz="1400" dirty="0" smtClean="0">
                <a:solidFill>
                  <a:srgbClr val="FF0000"/>
                </a:solidFill>
              </a:rPr>
              <a:t>.</a:t>
            </a:r>
          </a:p>
          <a:p>
            <a:pPr algn="just">
              <a:buFont typeface="Wingdings" panose="05000000000000000000" pitchFamily="2" charset="2"/>
              <a:buChar char="ü"/>
            </a:pPr>
            <a:r>
              <a:rPr lang="tr-TR" sz="1400" dirty="0" smtClean="0"/>
              <a:t>Şirket, katkı paylarının </a:t>
            </a:r>
            <a:r>
              <a:rPr lang="tr-TR" sz="1400" dirty="0"/>
              <a:t>emeklilik </a:t>
            </a:r>
            <a:r>
              <a:rPr lang="tr-TR" sz="1400" dirty="0" smtClean="0"/>
              <a:t>şirketine eksik/geç aktarılmaması için gerekli kontrollerin sağlanması ve işverenlerin bilgilendirilmesi amacı ile çalışmalarını sürdürmektedir.</a:t>
            </a:r>
            <a:endParaRPr lang="tr-TR" sz="1400" dirty="0"/>
          </a:p>
          <a:p>
            <a:pPr marL="0" indent="0" algn="just">
              <a:buNone/>
            </a:pPr>
            <a:r>
              <a:rPr lang="tr-TR" sz="1400" b="1" dirty="0" smtClean="0">
                <a:solidFill>
                  <a:srgbClr val="FF0000"/>
                </a:solidFill>
              </a:rPr>
              <a:t>12. İşveren </a:t>
            </a:r>
            <a:r>
              <a:rPr lang="tr-TR" sz="1400" b="1" dirty="0">
                <a:solidFill>
                  <a:srgbClr val="FF0000"/>
                </a:solidFill>
              </a:rPr>
              <a:t>çalışanı adına katkı payı ödemesi yapabilir mi?</a:t>
            </a:r>
          </a:p>
          <a:p>
            <a:pPr marL="0" indent="0" algn="just">
              <a:buNone/>
            </a:pPr>
            <a:r>
              <a:rPr lang="tr-TR" sz="1400" dirty="0"/>
              <a:t>İşveren Otomatik Katılım Sistemi kapsamında çalışanı adına katkı payı ödemesi yapamaz. Diğer taraftan, </a:t>
            </a:r>
            <a:r>
              <a:rPr lang="tr-TR" sz="1400" dirty="0" smtClean="0"/>
              <a:t>ayrıca düzenlenecek işveren </a:t>
            </a:r>
            <a:r>
              <a:rPr lang="tr-TR" sz="1400" dirty="0"/>
              <a:t>grup emeklilik sözleşmesi </a:t>
            </a:r>
            <a:r>
              <a:rPr lang="tr-TR" sz="1400" dirty="0" smtClean="0"/>
              <a:t>kapsamında </a:t>
            </a:r>
            <a:r>
              <a:rPr lang="tr-TR" sz="1400" dirty="0"/>
              <a:t>çalışana katkı payı ödemesi yapılabilir</a:t>
            </a:r>
            <a:r>
              <a:rPr lang="tr-TR" sz="1400" dirty="0" smtClean="0"/>
              <a:t>.</a:t>
            </a:r>
            <a:endParaRPr lang="tr-TR" sz="1400" b="1" dirty="0">
              <a:solidFill>
                <a:srgbClr val="FF0000"/>
              </a:solidFill>
            </a:endParaRPr>
          </a:p>
          <a:p>
            <a:pPr marL="0" indent="0" algn="just">
              <a:buNone/>
            </a:pPr>
            <a:r>
              <a:rPr lang="tr-TR" sz="1400" b="1" dirty="0" smtClean="0">
                <a:solidFill>
                  <a:srgbClr val="FF0000"/>
                </a:solidFill>
              </a:rPr>
              <a:t>13. İşveren </a:t>
            </a:r>
            <a:r>
              <a:rPr lang="tr-TR" sz="1400" b="1" dirty="0">
                <a:solidFill>
                  <a:srgbClr val="FF0000"/>
                </a:solidFill>
              </a:rPr>
              <a:t>çalışana fayda sunmak amacıyla ödenecek katkı paylarını çalışan ücretinden kesmek yerine kendisi ödeyebilir mi?</a:t>
            </a:r>
          </a:p>
          <a:p>
            <a:pPr marL="0" indent="0" algn="just">
              <a:buNone/>
            </a:pPr>
            <a:r>
              <a:rPr lang="tr-TR" sz="1400" dirty="0" smtClean="0"/>
              <a:t>İşveren çalışanına fayda sunmak amacıyla ödenecek katkı paylarını çalışanın ücretinden kesmek yerine kendisi ödeyemez. Ancak işveren grup emeklilik sözleşmesi düzenleyerek çalışanına fayda sunabilir.</a:t>
            </a:r>
          </a:p>
          <a:p>
            <a:pPr marL="0" indent="0" algn="just">
              <a:buNone/>
            </a:pPr>
            <a:r>
              <a:rPr lang="tr-TR" sz="1400" b="1" dirty="0">
                <a:solidFill>
                  <a:srgbClr val="FF0000"/>
                </a:solidFill>
              </a:rPr>
              <a:t>14. İşverenler emeklilik şirketini değiştirebilir mi? </a:t>
            </a:r>
          </a:p>
          <a:p>
            <a:pPr marL="0" indent="0" algn="just">
              <a:buNone/>
            </a:pPr>
            <a:r>
              <a:rPr lang="tr-TR" sz="1400" dirty="0"/>
              <a:t>İşveren Hazine Müsteşarlığı tarafından belirlenen esaslar dahilinde sözleşme yürürlük tarihini takiben 2 yılın bitiminde emeklilik şirketi değişikliği </a:t>
            </a:r>
            <a:r>
              <a:rPr lang="tr-TR" sz="1400" dirty="0" smtClean="0"/>
              <a:t>yapabilir. Başka şirketten aktarımla düzenlenmiş sözleşmelerin tekrar aktarıma konu olabilmesi için ilgili şirkette en az 1 yıl kalması gerekmektedir.</a:t>
            </a:r>
            <a:endParaRPr lang="tr-TR" sz="1400" b="1" dirty="0">
              <a:solidFill>
                <a:srgbClr val="FF0000"/>
              </a:solidFill>
            </a:endParaRPr>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r>
              <a:rPr lang="tr-TR" sz="2800" b="1" dirty="0" smtClean="0">
                <a:latin typeface="Arial" panose="020B0604020202020204" pitchFamily="34" charset="0"/>
                <a:cs typeface="Arial" panose="020B0604020202020204" pitchFamily="34" charset="0"/>
              </a:rPr>
              <a:t>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300346079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47270"/>
            <a:ext cx="9144000" cy="5497240"/>
          </a:xfrm>
        </p:spPr>
        <p:txBody>
          <a:bodyPr>
            <a:noAutofit/>
          </a:bodyPr>
          <a:lstStyle/>
          <a:p>
            <a:pPr marL="0" indent="0" algn="just">
              <a:buNone/>
            </a:pPr>
            <a:r>
              <a:rPr lang="tr-TR" sz="1500" b="1" dirty="0" smtClean="0">
                <a:solidFill>
                  <a:srgbClr val="FF0000"/>
                </a:solidFill>
              </a:rPr>
              <a:t>15. </a:t>
            </a:r>
            <a:r>
              <a:rPr lang="tr-TR" sz="1500" b="1" dirty="0">
                <a:solidFill>
                  <a:srgbClr val="FF0000"/>
                </a:solidFill>
              </a:rPr>
              <a:t>Emekli olduğu halde 45 yaşın altında halen çalışan varsa Otomatik Katılım Sistemi’ne dahil edilecek midir</a:t>
            </a:r>
            <a:r>
              <a:rPr lang="tr-TR" sz="1500" b="1" dirty="0" smtClean="0">
                <a:solidFill>
                  <a:srgbClr val="FF0000"/>
                </a:solidFill>
              </a:rPr>
              <a:t>?</a:t>
            </a:r>
          </a:p>
          <a:p>
            <a:pPr marL="0" indent="0" algn="just">
              <a:buNone/>
            </a:pPr>
            <a:r>
              <a:rPr lang="tr-TR" sz="1500" dirty="0" smtClean="0"/>
              <a:t>Emekli </a:t>
            </a:r>
            <a:r>
              <a:rPr lang="tr-TR" sz="1500" dirty="0"/>
              <a:t>olduğu halde 45 yaşın altında olup, halen çalışmaya devam eden çalışan Otomatik Katılım Sistemi’ne dahil </a:t>
            </a:r>
            <a:r>
              <a:rPr lang="tr-TR" sz="1500" dirty="0" smtClean="0"/>
              <a:t>edilecektir.</a:t>
            </a:r>
          </a:p>
          <a:p>
            <a:pPr marL="0" indent="0" algn="just">
              <a:buNone/>
            </a:pPr>
            <a:r>
              <a:rPr lang="tr-TR" sz="1500" b="1" dirty="0" smtClean="0">
                <a:solidFill>
                  <a:srgbClr val="FF0000"/>
                </a:solidFill>
              </a:rPr>
              <a:t>16. Çalışanın </a:t>
            </a:r>
            <a:r>
              <a:rPr lang="tr-TR" sz="1500" b="1" dirty="0">
                <a:solidFill>
                  <a:srgbClr val="FF0000"/>
                </a:solidFill>
              </a:rPr>
              <a:t>maaşı üzerinde haciz/nafaka gibi yasal kesintiler varsa katkı payı ödemesi için maaşından kesinti yapılabilir mi?</a:t>
            </a:r>
          </a:p>
          <a:p>
            <a:pPr marL="0" indent="0" algn="just">
              <a:buNone/>
            </a:pPr>
            <a:r>
              <a:rPr lang="tr-TR" sz="1500" dirty="0" smtClean="0"/>
              <a:t>Çalışanın Sosyal Güvenlik Kurumu primi matrahının %3’ü etkilenmediği </a:t>
            </a:r>
            <a:r>
              <a:rPr lang="tr-TR" sz="1500" dirty="0"/>
              <a:t>sürece </a:t>
            </a:r>
            <a:r>
              <a:rPr lang="tr-TR" sz="1500" dirty="0" smtClean="0"/>
              <a:t>ödenecek </a:t>
            </a:r>
            <a:r>
              <a:rPr lang="tr-TR" sz="1500" dirty="0"/>
              <a:t>katkı payı tutarı değişmez</a:t>
            </a:r>
            <a:r>
              <a:rPr lang="tr-TR" sz="1500" dirty="0" smtClean="0"/>
              <a:t>.</a:t>
            </a:r>
            <a:endParaRPr lang="tr-TR" sz="1500" dirty="0"/>
          </a:p>
          <a:p>
            <a:pPr marL="0" indent="0" algn="just">
              <a:buNone/>
            </a:pPr>
            <a:r>
              <a:rPr lang="tr-TR" sz="1500" b="1" dirty="0" smtClean="0">
                <a:solidFill>
                  <a:srgbClr val="FF0000"/>
                </a:solidFill>
              </a:rPr>
              <a:t>17. Katkı </a:t>
            </a:r>
            <a:r>
              <a:rPr lang="tr-TR" sz="1500" b="1" dirty="0">
                <a:solidFill>
                  <a:srgbClr val="FF0000"/>
                </a:solidFill>
              </a:rPr>
              <a:t>payı </a:t>
            </a:r>
            <a:r>
              <a:rPr lang="tr-TR" sz="1500" b="1" dirty="0" smtClean="0">
                <a:solidFill>
                  <a:srgbClr val="FF0000"/>
                </a:solidFill>
              </a:rPr>
              <a:t>nasıl </a:t>
            </a:r>
            <a:r>
              <a:rPr lang="tr-TR" sz="1500" b="1" dirty="0">
                <a:solidFill>
                  <a:srgbClr val="FF0000"/>
                </a:solidFill>
              </a:rPr>
              <a:t>hesap </a:t>
            </a:r>
            <a:r>
              <a:rPr lang="tr-TR" sz="1500" b="1" dirty="0" smtClean="0">
                <a:solidFill>
                  <a:srgbClr val="FF0000"/>
                </a:solidFill>
              </a:rPr>
              <a:t>edilecektir?</a:t>
            </a:r>
            <a:endParaRPr lang="tr-TR" sz="1500" b="1" dirty="0">
              <a:solidFill>
                <a:srgbClr val="FF0000"/>
              </a:solidFill>
            </a:endParaRPr>
          </a:p>
          <a:p>
            <a:pPr marL="0" indent="0" algn="just">
              <a:buNone/>
            </a:pPr>
            <a:r>
              <a:rPr lang="tr-TR" sz="1500" dirty="0"/>
              <a:t>Sosyal Güvenlik Kurumu </a:t>
            </a:r>
            <a:r>
              <a:rPr lang="tr-TR" sz="1500" dirty="0" smtClean="0"/>
              <a:t>primi matrahının en az %3’ü oranında katkı payı tutarı çalışanın maaşından düşülerek, işvereni tarafından emeklilik şirketine aktarılacaktır.</a:t>
            </a:r>
            <a:endParaRPr lang="tr-TR" sz="1500" b="1" dirty="0">
              <a:solidFill>
                <a:srgbClr val="FF0000"/>
              </a:solidFill>
            </a:endParaRPr>
          </a:p>
          <a:p>
            <a:pPr marL="0" indent="0" algn="just">
              <a:buNone/>
            </a:pPr>
            <a:r>
              <a:rPr lang="tr-TR" sz="1500" b="1" dirty="0" smtClean="0">
                <a:solidFill>
                  <a:srgbClr val="FF0000"/>
                </a:solidFill>
              </a:rPr>
              <a:t>18. Katkı </a:t>
            </a:r>
            <a:r>
              <a:rPr lang="tr-TR" sz="1500" b="1" dirty="0">
                <a:solidFill>
                  <a:srgbClr val="FF0000"/>
                </a:solidFill>
              </a:rPr>
              <a:t>payı ödemeleri nasıl takip edilecektir? </a:t>
            </a:r>
          </a:p>
          <a:p>
            <a:pPr marL="0" indent="0" algn="just">
              <a:buNone/>
            </a:pPr>
            <a:r>
              <a:rPr lang="tr-TR" sz="1500" dirty="0"/>
              <a:t>Takip ve tahsil işlemleri, emeklilik şirketleri ve/veya bu amaçla yetkilendirilecek bir şirket tarafından takip </a:t>
            </a:r>
            <a:r>
              <a:rPr lang="tr-TR" sz="1500" dirty="0">
                <a:solidFill>
                  <a:schemeClr val="tx1">
                    <a:lumMod val="95000"/>
                    <a:lumOff val="5000"/>
                  </a:schemeClr>
                </a:solidFill>
              </a:rPr>
              <a:t>edilecektir</a:t>
            </a:r>
            <a:r>
              <a:rPr lang="tr-TR" sz="1500" b="1" dirty="0" smtClean="0">
                <a:solidFill>
                  <a:schemeClr val="tx1">
                    <a:lumMod val="95000"/>
                    <a:lumOff val="5000"/>
                  </a:schemeClr>
                </a:solidFill>
              </a:rPr>
              <a:t>.</a:t>
            </a:r>
            <a:endParaRPr lang="tr-TR" sz="1500" b="1" dirty="0">
              <a:solidFill>
                <a:schemeClr val="tx1">
                  <a:lumMod val="95000"/>
                  <a:lumOff val="5000"/>
                </a:schemeClr>
              </a:solidFill>
            </a:endParaRPr>
          </a:p>
          <a:p>
            <a:pPr marL="0" indent="0" algn="just">
              <a:buNone/>
            </a:pPr>
            <a:r>
              <a:rPr lang="tr-TR" sz="1500" b="1" dirty="0">
                <a:solidFill>
                  <a:srgbClr val="FF0000"/>
                </a:solidFill>
              </a:rPr>
              <a:t>19. İş yerinin kapanması durumunda çalışanın katkı payı ödemeleri nasıl takip edilir? </a:t>
            </a:r>
          </a:p>
          <a:p>
            <a:pPr marL="0" indent="0" algn="just">
              <a:buNone/>
            </a:pPr>
            <a:r>
              <a:rPr lang="tr-TR" sz="1500" dirty="0" smtClean="0"/>
              <a:t>Çalışanlar Otomatik Katılım kapsamındaki sözleşmesine katkı payı ödemeye devam edebileceği gibi katkı payı ödemeye ara verebilir. İşverenlerin ödemesi gereken katkı paylarının emeklilik şirketlerine intikal etmesi Çalışma </a:t>
            </a:r>
            <a:r>
              <a:rPr lang="tr-TR" sz="1500" dirty="0"/>
              <a:t>ve Sosyal Güvenlik Bakanlığı tarafından denetleni</a:t>
            </a:r>
            <a:r>
              <a:rPr lang="tr-TR" sz="1500" dirty="0">
                <a:solidFill>
                  <a:schemeClr val="tx1">
                    <a:lumMod val="95000"/>
                    <a:lumOff val="5000"/>
                  </a:schemeClr>
                </a:solidFill>
              </a:rPr>
              <a:t>r</a:t>
            </a:r>
            <a:r>
              <a:rPr lang="tr-TR" sz="1500" b="1" dirty="0">
                <a:solidFill>
                  <a:schemeClr val="tx1">
                    <a:lumMod val="95000"/>
                    <a:lumOff val="5000"/>
                  </a:schemeClr>
                </a:solidFill>
              </a:rPr>
              <a:t>.</a:t>
            </a:r>
          </a:p>
          <a:p>
            <a:pPr marL="0" indent="0" algn="just">
              <a:buNone/>
            </a:pP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r>
              <a:rPr lang="tr-TR" sz="2800" b="1" dirty="0" smtClean="0">
                <a:latin typeface="Arial" panose="020B0604020202020204" pitchFamily="34" charset="0"/>
                <a:cs typeface="Arial" panose="020B0604020202020204" pitchFamily="34" charset="0"/>
              </a:rPr>
              <a:t>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96592685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2" y="-625641"/>
            <a:ext cx="10106468" cy="7483641"/>
          </a:xfrm>
          <a:prstGeom prst="rect">
            <a:avLst/>
          </a:prstGeom>
        </p:spPr>
      </p:pic>
      <p:grpSp>
        <p:nvGrpSpPr>
          <p:cNvPr id="4" name="Grup 3"/>
          <p:cNvGrpSpPr/>
          <p:nvPr/>
        </p:nvGrpSpPr>
        <p:grpSpPr>
          <a:xfrm>
            <a:off x="1677183" y="5706624"/>
            <a:ext cx="3284979" cy="800219"/>
            <a:chOff x="1677183" y="5952288"/>
            <a:chExt cx="3284979" cy="800219"/>
          </a:xfrm>
        </p:grpSpPr>
        <p:sp>
          <p:nvSpPr>
            <p:cNvPr id="5" name="Dikdörtgen 4"/>
            <p:cNvSpPr/>
            <p:nvPr/>
          </p:nvSpPr>
          <p:spPr>
            <a:xfrm>
              <a:off x="2534976" y="5952288"/>
              <a:ext cx="2427186" cy="800219"/>
            </a:xfrm>
            <a:prstGeom prst="rect">
              <a:avLst/>
            </a:prstGeom>
          </p:spPr>
          <p:txBody>
            <a:bodyPr wrap="square">
              <a:spAutoFit/>
            </a:bodyPr>
            <a:lstStyle/>
            <a:p>
              <a:r>
                <a:rPr lang="de-DE" dirty="0" err="1">
                  <a:latin typeface="Arial" panose="020B0604020202020204" pitchFamily="34" charset="0"/>
                  <a:cs typeface="Arial" panose="020B0604020202020204" pitchFamily="34" charset="0"/>
                </a:rPr>
                <a:t>Dönem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net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kârında</a:t>
              </a:r>
              <a:r>
                <a:rPr lang="de-DE"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de-DE" b="1" dirty="0" err="1" smtClean="0">
                  <a:solidFill>
                    <a:srgbClr val="FF0000"/>
                  </a:solidFill>
                  <a:latin typeface="Arial" panose="020B0604020202020204" pitchFamily="34" charset="0"/>
                  <a:cs typeface="Arial" panose="020B0604020202020204" pitchFamily="34" charset="0"/>
                </a:rPr>
                <a:t>Sektör</a:t>
              </a:r>
              <a:r>
                <a:rPr lang="de-DE" b="1" dirty="0" smtClean="0">
                  <a:solidFill>
                    <a:srgbClr val="FF0000"/>
                  </a:solidFill>
                  <a:latin typeface="Arial" panose="020B0604020202020204" pitchFamily="34" charset="0"/>
                  <a:cs typeface="Arial" panose="020B0604020202020204" pitchFamily="34" charset="0"/>
                </a:rPr>
                <a:t> </a:t>
              </a:r>
              <a:r>
                <a:rPr lang="tr-TR" sz="2800" b="1" dirty="0" smtClean="0">
                  <a:solidFill>
                    <a:srgbClr val="FF0000"/>
                  </a:solidFill>
                  <a:latin typeface="Arial" panose="020B0604020202020204" pitchFamily="34" charset="0"/>
                  <a:cs typeface="Arial" panose="020B0604020202020204" pitchFamily="34" charset="0"/>
                </a:rPr>
                <a:t>2</a:t>
              </a:r>
              <a:r>
                <a:rPr lang="de-DE" b="1" dirty="0" smtClean="0">
                  <a:solidFill>
                    <a:srgbClr val="FF0000"/>
                  </a:solidFill>
                  <a:latin typeface="Arial" panose="020B0604020202020204" pitchFamily="34" charset="0"/>
                  <a:cs typeface="Arial" panose="020B0604020202020204" pitchFamily="34" charset="0"/>
                </a:rPr>
                <a:t>’</a:t>
              </a:r>
              <a:r>
                <a:rPr lang="tr-TR" b="1" dirty="0" smtClean="0">
                  <a:solidFill>
                    <a:srgbClr val="FF0000"/>
                  </a:solidFill>
                  <a:latin typeface="Arial" panose="020B0604020202020204" pitchFamily="34" charset="0"/>
                  <a:cs typeface="Arial" panose="020B0604020202020204" pitchFamily="34" charset="0"/>
                </a:rPr>
                <a:t>incisi</a:t>
              </a:r>
              <a:endParaRPr lang="de-DE" b="1" dirty="0">
                <a:solidFill>
                  <a:srgbClr val="FF0000"/>
                </a:solidFill>
                <a:latin typeface="Arial" panose="020B0604020202020204" pitchFamily="34" charset="0"/>
                <a:cs typeface="Arial" panose="020B0604020202020204" pitchFamily="34" charset="0"/>
              </a:endParaRPr>
            </a:p>
          </p:txBody>
        </p:sp>
        <p:sp>
          <p:nvSpPr>
            <p:cNvPr id="6" name="Akış Çizelgesi: Görüntüleme 5"/>
            <p:cNvSpPr/>
            <p:nvPr/>
          </p:nvSpPr>
          <p:spPr>
            <a:xfrm rot="10800000">
              <a:off x="1677183" y="5965448"/>
              <a:ext cx="396315" cy="345200"/>
            </a:xfrm>
            <a:prstGeom prst="flowChartDisp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4930214" y="240384"/>
            <a:ext cx="3493941" cy="707886"/>
          </a:xfrm>
          <a:prstGeom prst="rect">
            <a:avLst/>
          </a:prstGeom>
        </p:spPr>
        <p:txBody>
          <a:bodyPr wrap="square">
            <a:spAutoFit/>
          </a:bodyPr>
          <a:lstStyle/>
          <a:p>
            <a:pPr algn="ctr"/>
            <a:r>
              <a:rPr lang="tr-TR" sz="2000" b="1" dirty="0" smtClean="0">
                <a:solidFill>
                  <a:schemeClr val="bg1"/>
                </a:solidFill>
                <a:latin typeface="Arial" panose="020B0604020202020204" pitchFamily="34" charset="0"/>
                <a:cs typeface="Arial" panose="020B0604020202020204" pitchFamily="34" charset="0"/>
              </a:rPr>
              <a:t>Grup Emeklilik Sözleşme sayısı artışında LİDER</a:t>
            </a:r>
            <a:endParaRPr lang="tr-TR" sz="2000" b="1" dirty="0">
              <a:solidFill>
                <a:schemeClr val="bg1"/>
              </a:solidFill>
              <a:latin typeface="Arial" panose="020B0604020202020204" pitchFamily="34" charset="0"/>
              <a:cs typeface="Arial" panose="020B0604020202020204" pitchFamily="34" charset="0"/>
            </a:endParaRPr>
          </a:p>
        </p:txBody>
      </p:sp>
      <p:grpSp>
        <p:nvGrpSpPr>
          <p:cNvPr id="8" name="Grup 7"/>
          <p:cNvGrpSpPr/>
          <p:nvPr/>
        </p:nvGrpSpPr>
        <p:grpSpPr>
          <a:xfrm>
            <a:off x="2213389" y="4500518"/>
            <a:ext cx="4086466" cy="800219"/>
            <a:chOff x="2213389" y="4882662"/>
            <a:chExt cx="4086466" cy="800219"/>
          </a:xfrm>
        </p:grpSpPr>
        <p:sp>
          <p:nvSpPr>
            <p:cNvPr id="9" name="Dikdörtgen 8"/>
            <p:cNvSpPr/>
            <p:nvPr/>
          </p:nvSpPr>
          <p:spPr>
            <a:xfrm>
              <a:off x="3094626" y="4882662"/>
              <a:ext cx="3205229" cy="800219"/>
            </a:xfrm>
            <a:prstGeom prst="rect">
              <a:avLst/>
            </a:prstGeom>
          </p:spPr>
          <p:txBody>
            <a:bodyPr wrap="square">
              <a:spAutoFit/>
            </a:bodyPr>
            <a:lstStyle/>
            <a:p>
              <a:pPr lvl="0"/>
              <a:r>
                <a:rPr lang="tr-TR" dirty="0" smtClean="0">
                  <a:latin typeface="Arial" panose="020B0604020202020204" pitchFamily="34" charset="0"/>
                  <a:cs typeface="Arial" panose="020B0604020202020204" pitchFamily="34" charset="0"/>
                </a:rPr>
                <a:t>Şirket aktif büyüklüğünde </a:t>
              </a:r>
            </a:p>
            <a:p>
              <a:pPr lvl="0"/>
              <a:r>
                <a:rPr lang="tr-TR" b="1" dirty="0" smtClean="0">
                  <a:solidFill>
                    <a:srgbClr val="FF0000"/>
                  </a:solidFill>
                  <a:latin typeface="Arial" panose="020B0604020202020204" pitchFamily="34" charset="0"/>
                  <a:cs typeface="Arial" panose="020B0604020202020204" pitchFamily="34" charset="0"/>
                </a:rPr>
                <a:t>sektör </a:t>
              </a:r>
              <a:r>
                <a:rPr lang="tr-TR" sz="2800" b="1" dirty="0" smtClean="0">
                  <a:solidFill>
                    <a:srgbClr val="FF0000"/>
                  </a:solidFill>
                  <a:latin typeface="Arial" panose="020B0604020202020204" pitchFamily="34" charset="0"/>
                  <a:cs typeface="Arial" panose="020B0604020202020204" pitchFamily="34" charset="0"/>
                </a:rPr>
                <a:t>4</a:t>
              </a:r>
              <a:r>
                <a:rPr lang="tr-TR" b="1" dirty="0" smtClean="0">
                  <a:solidFill>
                    <a:srgbClr val="FF0000"/>
                  </a:solidFill>
                  <a:latin typeface="Arial" panose="020B0604020202020204" pitchFamily="34" charset="0"/>
                  <a:cs typeface="Arial" panose="020B0604020202020204" pitchFamily="34" charset="0"/>
                </a:rPr>
                <a:t>’üncüsü</a:t>
              </a:r>
              <a:endParaRPr lang="tr-TR" b="1" dirty="0">
                <a:solidFill>
                  <a:srgbClr val="FF0000"/>
                </a:solidFill>
                <a:latin typeface="Arial" panose="020B0604020202020204" pitchFamily="34" charset="0"/>
                <a:cs typeface="Arial" panose="020B0604020202020204" pitchFamily="34" charset="0"/>
              </a:endParaRPr>
            </a:p>
          </p:txBody>
        </p:sp>
        <p:sp>
          <p:nvSpPr>
            <p:cNvPr id="10" name="Akış Çizelgesi: Görüntüleme 9"/>
            <p:cNvSpPr/>
            <p:nvPr/>
          </p:nvSpPr>
          <p:spPr>
            <a:xfrm rot="10800000">
              <a:off x="2213389" y="4882662"/>
              <a:ext cx="396315" cy="345200"/>
            </a:xfrm>
            <a:prstGeom prst="flowChartDisp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1" name="Grup 10"/>
          <p:cNvGrpSpPr/>
          <p:nvPr/>
        </p:nvGrpSpPr>
        <p:grpSpPr>
          <a:xfrm>
            <a:off x="2896468" y="3308620"/>
            <a:ext cx="5154703" cy="800219"/>
            <a:chOff x="2896468" y="3677116"/>
            <a:chExt cx="5154703" cy="800219"/>
          </a:xfrm>
        </p:grpSpPr>
        <p:sp>
          <p:nvSpPr>
            <p:cNvPr id="12" name="Dikdörtgen 11"/>
            <p:cNvSpPr/>
            <p:nvPr/>
          </p:nvSpPr>
          <p:spPr>
            <a:xfrm>
              <a:off x="3885984" y="3677116"/>
              <a:ext cx="4165187" cy="800219"/>
            </a:xfrm>
            <a:prstGeom prst="rect">
              <a:avLst/>
            </a:prstGeom>
          </p:spPr>
          <p:txBody>
            <a:bodyPr wrap="square">
              <a:spAutoFit/>
            </a:bodyPr>
            <a:lstStyle/>
            <a:p>
              <a:pPr lvl="0"/>
              <a:r>
                <a:rPr lang="tr-TR" dirty="0" smtClean="0">
                  <a:latin typeface="Arial" panose="020B0604020202020204" pitchFamily="34" charset="0"/>
                  <a:cs typeface="Arial" panose="020B0604020202020204" pitchFamily="34" charset="0"/>
                </a:rPr>
                <a:t>Bireysel Emeklilik Sistemi’nde en çok katılımcı artışı sağlayan </a:t>
              </a:r>
              <a:r>
                <a:rPr lang="tr-TR" sz="2800" b="1" dirty="0" smtClean="0">
                  <a:solidFill>
                    <a:srgbClr val="FF0000"/>
                  </a:solidFill>
                  <a:latin typeface="Arial" panose="020B0604020202020204" pitchFamily="34" charset="0"/>
                  <a:cs typeface="Arial" panose="020B0604020202020204" pitchFamily="34" charset="0"/>
                </a:rPr>
                <a:t>2</a:t>
              </a:r>
              <a:r>
                <a:rPr lang="tr-TR" sz="2400" b="1" dirty="0" smtClean="0">
                  <a:solidFill>
                    <a:srgbClr val="FF0000"/>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şirket</a:t>
              </a:r>
              <a:endParaRPr lang="tr-TR" b="1" dirty="0">
                <a:solidFill>
                  <a:srgbClr val="FF0000"/>
                </a:solidFill>
                <a:latin typeface="Arial" panose="020B0604020202020204" pitchFamily="34" charset="0"/>
                <a:cs typeface="Arial" panose="020B0604020202020204" pitchFamily="34" charset="0"/>
              </a:endParaRPr>
            </a:p>
          </p:txBody>
        </p:sp>
        <p:sp>
          <p:nvSpPr>
            <p:cNvPr id="13" name="Akış Çizelgesi: Görüntüleme 12"/>
            <p:cNvSpPr/>
            <p:nvPr/>
          </p:nvSpPr>
          <p:spPr>
            <a:xfrm rot="10800000">
              <a:off x="2896468" y="3768402"/>
              <a:ext cx="396315" cy="345200"/>
            </a:xfrm>
            <a:prstGeom prst="flowChartDisp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4" name="Grup 13"/>
          <p:cNvGrpSpPr/>
          <p:nvPr/>
        </p:nvGrpSpPr>
        <p:grpSpPr>
          <a:xfrm>
            <a:off x="3770474" y="2371632"/>
            <a:ext cx="4831650" cy="619092"/>
            <a:chOff x="3620346" y="2630944"/>
            <a:chExt cx="4831650" cy="619092"/>
          </a:xfrm>
        </p:grpSpPr>
        <p:sp>
          <p:nvSpPr>
            <p:cNvPr id="15" name="Dikdörtgen 14"/>
            <p:cNvSpPr/>
            <p:nvPr/>
          </p:nvSpPr>
          <p:spPr>
            <a:xfrm>
              <a:off x="4553468" y="2726816"/>
              <a:ext cx="3898528" cy="523220"/>
            </a:xfrm>
            <a:prstGeom prst="rect">
              <a:avLst/>
            </a:prstGeom>
          </p:spPr>
          <p:txBody>
            <a:bodyPr wrap="square">
              <a:spAutoFit/>
            </a:bodyPr>
            <a:lstStyle/>
            <a:p>
              <a:r>
                <a:rPr lang="tr-TR" dirty="0" err="1" smtClean="0">
                  <a:latin typeface="Arial" panose="020B0604020202020204" pitchFamily="34" charset="0"/>
                  <a:cs typeface="Arial" panose="020B0604020202020204" pitchFamily="34" charset="0"/>
                </a:rPr>
                <a:t>Özkaynak</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kârlılığında </a:t>
              </a:r>
              <a:r>
                <a:rPr lang="tr-TR" sz="2800" b="1" dirty="0" smtClean="0">
                  <a:solidFill>
                    <a:srgbClr val="FF0000"/>
                  </a:solidFill>
                  <a:latin typeface="Arial" panose="020B0604020202020204" pitchFamily="34" charset="0"/>
                  <a:cs typeface="Arial" panose="020B0604020202020204" pitchFamily="34" charset="0"/>
                </a:rPr>
                <a:t>LİDER</a:t>
              </a:r>
              <a:endParaRPr lang="tr-TR" b="1" dirty="0">
                <a:solidFill>
                  <a:srgbClr val="FF0000"/>
                </a:solidFill>
                <a:latin typeface="Arial" panose="020B0604020202020204" pitchFamily="34" charset="0"/>
                <a:cs typeface="Arial" panose="020B0604020202020204" pitchFamily="34" charset="0"/>
              </a:endParaRPr>
            </a:p>
          </p:txBody>
        </p:sp>
        <p:sp>
          <p:nvSpPr>
            <p:cNvPr id="16" name="Akış Çizelgesi: Görüntüleme 15"/>
            <p:cNvSpPr/>
            <p:nvPr/>
          </p:nvSpPr>
          <p:spPr>
            <a:xfrm rot="10800000">
              <a:off x="3620346" y="2630944"/>
              <a:ext cx="396315" cy="345200"/>
            </a:xfrm>
            <a:prstGeom prst="flowChartDisp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7" name="Grup 16"/>
          <p:cNvGrpSpPr/>
          <p:nvPr/>
        </p:nvGrpSpPr>
        <p:grpSpPr>
          <a:xfrm>
            <a:off x="4858608" y="1375562"/>
            <a:ext cx="4844131" cy="970690"/>
            <a:chOff x="4572000" y="1634874"/>
            <a:chExt cx="4844131" cy="970690"/>
          </a:xfrm>
        </p:grpSpPr>
        <p:sp>
          <p:nvSpPr>
            <p:cNvPr id="18" name="Dikdörtgen 17"/>
            <p:cNvSpPr/>
            <p:nvPr/>
          </p:nvSpPr>
          <p:spPr>
            <a:xfrm>
              <a:off x="5517603" y="1805345"/>
              <a:ext cx="3898528" cy="800219"/>
            </a:xfrm>
            <a:prstGeom prst="rect">
              <a:avLst/>
            </a:prstGeom>
          </p:spPr>
          <p:txBody>
            <a:bodyPr wrap="square">
              <a:spAutoFit/>
            </a:bodyPr>
            <a:lstStyle/>
            <a:p>
              <a:r>
                <a:rPr lang="tr-TR" dirty="0">
                  <a:latin typeface="Arial" panose="020B0604020202020204" pitchFamily="34" charset="0"/>
                  <a:cs typeface="Arial" panose="020B0604020202020204" pitchFamily="34" charset="0"/>
                </a:rPr>
                <a:t>Hayat </a:t>
              </a:r>
              <a:r>
                <a:rPr lang="tr-TR" dirty="0" smtClean="0">
                  <a:latin typeface="Arial" panose="020B0604020202020204" pitchFamily="34" charset="0"/>
                  <a:cs typeface="Arial" panose="020B0604020202020204" pitchFamily="34" charset="0"/>
                </a:rPr>
                <a:t>branşı prim üretiminde </a:t>
              </a:r>
            </a:p>
            <a:p>
              <a:r>
                <a:rPr lang="tr-TR" sz="2800" b="1" dirty="0" smtClean="0">
                  <a:solidFill>
                    <a:srgbClr val="FF0000"/>
                  </a:solidFill>
                  <a:latin typeface="Arial" panose="020B0604020202020204" pitchFamily="34" charset="0"/>
                  <a:cs typeface="Arial" panose="020B0604020202020204" pitchFamily="34" charset="0"/>
                </a:rPr>
                <a:t>LİDER</a:t>
              </a:r>
              <a:endParaRPr lang="tr-TR" b="1" dirty="0">
                <a:solidFill>
                  <a:srgbClr val="FF0000"/>
                </a:solidFill>
                <a:latin typeface="Arial" panose="020B0604020202020204" pitchFamily="34" charset="0"/>
                <a:cs typeface="Arial" panose="020B0604020202020204" pitchFamily="34" charset="0"/>
              </a:endParaRPr>
            </a:p>
          </p:txBody>
        </p:sp>
        <p:sp>
          <p:nvSpPr>
            <p:cNvPr id="19" name="Akış Çizelgesi: Görüntüleme 18"/>
            <p:cNvSpPr/>
            <p:nvPr/>
          </p:nvSpPr>
          <p:spPr>
            <a:xfrm rot="10800000">
              <a:off x="4572000" y="1634874"/>
              <a:ext cx="396315" cy="345200"/>
            </a:xfrm>
            <a:prstGeom prst="flowChartDisp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2192239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47270"/>
            <a:ext cx="9144000" cy="4960408"/>
          </a:xfrm>
        </p:spPr>
        <p:txBody>
          <a:bodyPr>
            <a:noAutofit/>
          </a:bodyPr>
          <a:lstStyle/>
          <a:p>
            <a:pPr marL="0" indent="0" algn="just">
              <a:buNone/>
            </a:pPr>
            <a:r>
              <a:rPr lang="tr-TR" sz="1500" b="1" dirty="0" smtClean="0">
                <a:solidFill>
                  <a:srgbClr val="FF0000"/>
                </a:solidFill>
              </a:rPr>
              <a:t>20. Türkiye ile sosyal güvenlik sözleşmesi bulunmayan ülkelerde çalışanlar (5510/5 g kapsamındaki sigortalılar) sisteme dahil edilecek midir?</a:t>
            </a:r>
          </a:p>
          <a:p>
            <a:pPr marL="0" indent="0" algn="just">
              <a:buNone/>
            </a:pPr>
            <a:r>
              <a:rPr lang="tr-TR" sz="1500" dirty="0"/>
              <a:t>Türkiye ile sosyal güvenlik sözleşmesi olmayan ülkelerde iş üstlenen işverenlerce yurt dışındaki işyerlerinde çalıştırılmak üzere götürülen Türk işçileri, otomatik katılım sistemi kapsamına </a:t>
            </a:r>
            <a:r>
              <a:rPr lang="tr-TR" sz="1500" dirty="0" smtClean="0"/>
              <a:t>değildir.</a:t>
            </a:r>
          </a:p>
          <a:p>
            <a:pPr marL="0" indent="0" algn="just">
              <a:buNone/>
            </a:pPr>
            <a:r>
              <a:rPr lang="tr-TR" sz="1500" b="1" dirty="0" smtClean="0">
                <a:solidFill>
                  <a:srgbClr val="FF0000"/>
                </a:solidFill>
              </a:rPr>
              <a:t>21. Bir gün çalışıp işten ayrılan ve bu sebeple hizmet akdine ilişkin işlemi tamamlandığında çoktan işten ayrılmış çalışanlar sisteme dahil edilecek midir?</a:t>
            </a:r>
            <a:endParaRPr lang="tr-TR" sz="1500" b="1" dirty="0">
              <a:solidFill>
                <a:srgbClr val="FF0000"/>
              </a:solidFill>
            </a:endParaRPr>
          </a:p>
          <a:p>
            <a:pPr marL="0" indent="0" algn="just">
              <a:buNone/>
            </a:pPr>
            <a:r>
              <a:rPr lang="tr-TR" sz="1500" dirty="0"/>
              <a:t>Prime esas kazanç/emeklilik keseneğine esas aylık (matrah) tutarı oluşan çalışanlar gün sayısına bakılmaksızın sisteme dahil edilir.</a:t>
            </a:r>
          </a:p>
          <a:p>
            <a:pPr marL="0" indent="0" algn="just">
              <a:buNone/>
            </a:pPr>
            <a:r>
              <a:rPr lang="tr-TR" sz="1500" b="1" dirty="0" smtClean="0">
                <a:solidFill>
                  <a:srgbClr val="FF0000"/>
                </a:solidFill>
              </a:rPr>
              <a:t>22. Aynı yönetim kurulu ile yönetilen iki şirket kapsama birlikte mi alınır?</a:t>
            </a:r>
            <a:endParaRPr lang="tr-TR" sz="1500" b="1" dirty="0">
              <a:solidFill>
                <a:srgbClr val="FF0000"/>
              </a:solidFill>
            </a:endParaRPr>
          </a:p>
          <a:p>
            <a:pPr marL="0" indent="0" algn="just">
              <a:buNone/>
            </a:pPr>
            <a:r>
              <a:rPr lang="tr-TR" sz="1500" dirty="0"/>
              <a:t>Türk Ticaret Kanunu hükümlerine tabi bir sermaye şirketi, özel hukuk tüzel kişisi kategorisinde işveren olarak kabul edilmiştir. </a:t>
            </a:r>
            <a:r>
              <a:rPr lang="tr-TR" sz="1500" dirty="0" smtClean="0"/>
              <a:t>Bu kapsamda </a:t>
            </a:r>
            <a:r>
              <a:rPr lang="tr-TR" sz="1500" dirty="0"/>
              <a:t>aynı yönetim kurulu tarafından yönetilip yönetilmediğine bakılmaksızın her bir sermaye şirketi ayrı birer işveren olarak </a:t>
            </a:r>
            <a:r>
              <a:rPr lang="tr-TR" sz="1500" dirty="0" smtClean="0"/>
              <a:t>değerlendirilir.</a:t>
            </a:r>
          </a:p>
          <a:p>
            <a:pPr marL="0" indent="0" algn="just">
              <a:buNone/>
            </a:pPr>
            <a:r>
              <a:rPr lang="tr-TR" sz="1500" b="1" dirty="0" smtClean="0">
                <a:solidFill>
                  <a:srgbClr val="FF0000"/>
                </a:solidFill>
              </a:rPr>
              <a:t>23</a:t>
            </a:r>
            <a:r>
              <a:rPr lang="tr-TR" sz="1500" b="1" dirty="0">
                <a:solidFill>
                  <a:srgbClr val="FF0000"/>
                </a:solidFill>
              </a:rPr>
              <a:t>. Ödeme günü sözleşmede herhangi bir tarih olarak belirlenebilir mi</a:t>
            </a:r>
            <a:r>
              <a:rPr lang="tr-TR" sz="1500" b="1" dirty="0" smtClean="0">
                <a:solidFill>
                  <a:srgbClr val="FF0000"/>
                </a:solidFill>
              </a:rPr>
              <a:t>? </a:t>
            </a:r>
            <a:endParaRPr lang="tr-TR" sz="1500" b="1" dirty="0">
              <a:solidFill>
                <a:srgbClr val="FF0000"/>
              </a:solidFill>
            </a:endParaRPr>
          </a:p>
          <a:p>
            <a:pPr marL="0" indent="0" algn="just">
              <a:buNone/>
            </a:pPr>
            <a:r>
              <a:rPr lang="tr-TR" sz="1500" dirty="0"/>
              <a:t>Bireysel Emeklilik Sistemi Hakkında Yönetmeliğin 22/D ve 22/F maddeleri kapsamında ücret ödeme günü, emeklilik şirketi ile işveren arasında yapılan emeklilik sözleşmesi uyarınca serbestçe </a:t>
            </a:r>
            <a:r>
              <a:rPr lang="tr-TR" sz="1500" dirty="0" smtClean="0"/>
              <a:t>belirlenebilir.</a:t>
            </a:r>
          </a:p>
          <a:p>
            <a:pPr marL="0" indent="0" algn="just">
              <a:buNone/>
            </a:pPr>
            <a:r>
              <a:rPr lang="tr-TR" sz="1500" b="1" dirty="0" smtClean="0">
                <a:solidFill>
                  <a:srgbClr val="FF0000"/>
                </a:solidFill>
              </a:rPr>
              <a:t>24</a:t>
            </a:r>
            <a:r>
              <a:rPr lang="tr-TR" sz="1500" b="1" dirty="0">
                <a:solidFill>
                  <a:srgbClr val="FF0000"/>
                </a:solidFill>
              </a:rPr>
              <a:t>. Katkı payının hesaplanmasında küsuratlı tutarların yuvarlanması nasıl yapılacaktır? </a:t>
            </a:r>
          </a:p>
          <a:p>
            <a:pPr marL="0" indent="0" algn="just">
              <a:buNone/>
            </a:pPr>
            <a:r>
              <a:rPr lang="tr-TR" sz="1500" dirty="0" smtClean="0"/>
              <a:t>Hesaplanan </a:t>
            </a:r>
            <a:r>
              <a:rPr lang="tr-TR" sz="1500" dirty="0"/>
              <a:t>katkı payı tutarının virgülden sonraki kısmı (kuruş tutarı) dikkate alınmaz.</a:t>
            </a:r>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r>
              <a:rPr lang="tr-TR" sz="2800" b="1" dirty="0" smtClean="0">
                <a:latin typeface="Arial" panose="020B0604020202020204" pitchFamily="34" charset="0"/>
                <a:cs typeface="Arial" panose="020B0604020202020204" pitchFamily="34" charset="0"/>
              </a:rPr>
              <a:t>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57791731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476020"/>
            <a:ext cx="9144000" cy="4960408"/>
          </a:xfrm>
        </p:spPr>
        <p:txBody>
          <a:bodyPr>
            <a:noAutofit/>
          </a:bodyPr>
          <a:lstStyle/>
          <a:p>
            <a:pPr marL="0" indent="0" algn="just">
              <a:buNone/>
            </a:pPr>
            <a:r>
              <a:rPr lang="tr-TR" sz="1500" b="1" dirty="0" smtClean="0">
                <a:solidFill>
                  <a:srgbClr val="FF0000"/>
                </a:solidFill>
              </a:rPr>
              <a:t>25. Çalışanlar adına fon seçim süresi nasıl belirlenecektir?</a:t>
            </a:r>
          </a:p>
          <a:p>
            <a:pPr marL="0" indent="0" algn="just">
              <a:buNone/>
            </a:pPr>
            <a:r>
              <a:rPr lang="tr-TR" sz="1500" dirty="0"/>
              <a:t>Sisteme giriş esnasında, çalışanlardan faiz içeren/faiz içermeyen fon tercihleri alınır. Ancak, çalışanın tercih belirtmemesi halinde, işveren bu tercihi ilgili çalışan adına yapar. Bu kapsamda, katkı payları yapılan tercih doğrultusunda öncelikle 1 yıllık süre boyunca faiz içeren/faiz içermeyen başlangıç fonunda yatırıma yönlendirilir. 1 yılın sonunda ise, yine tercihe göre faiz içeren/faiz içermeyen standart fonlarda yatırıma yönlendirilmeye devam </a:t>
            </a:r>
            <a:r>
              <a:rPr lang="tr-TR" sz="1500" dirty="0" smtClean="0"/>
              <a:t>eder.</a:t>
            </a:r>
          </a:p>
          <a:p>
            <a:pPr marL="0" indent="0" algn="just">
              <a:buNone/>
            </a:pPr>
            <a:r>
              <a:rPr lang="tr-TR" sz="1500" b="1" dirty="0" smtClean="0">
                <a:solidFill>
                  <a:srgbClr val="FF0000"/>
                </a:solidFill>
              </a:rPr>
              <a:t>26</a:t>
            </a:r>
            <a:r>
              <a:rPr lang="tr-TR" sz="1500" b="1" dirty="0">
                <a:solidFill>
                  <a:srgbClr val="FF0000"/>
                </a:solidFill>
              </a:rPr>
              <a:t>. </a:t>
            </a:r>
            <a:r>
              <a:rPr lang="tr-TR" sz="1500" b="1" dirty="0" smtClean="0">
                <a:solidFill>
                  <a:srgbClr val="FF0000"/>
                </a:solidFill>
              </a:rPr>
              <a:t>Çalışanların </a:t>
            </a:r>
            <a:r>
              <a:rPr lang="tr-TR" sz="1500" b="1" dirty="0">
                <a:solidFill>
                  <a:srgbClr val="FF0000"/>
                </a:solidFill>
              </a:rPr>
              <a:t>çalışma saatleri ve aldığı ücretler sabit değil ise (Prim vb. ek ücretler) katkı payı ödemesi nasıl </a:t>
            </a:r>
            <a:r>
              <a:rPr lang="tr-TR" sz="1500" b="1" dirty="0" smtClean="0">
                <a:solidFill>
                  <a:srgbClr val="FF0000"/>
                </a:solidFill>
              </a:rPr>
              <a:t>yapacaktır?</a:t>
            </a:r>
            <a:endParaRPr lang="tr-TR" sz="1500" b="1" dirty="0">
              <a:solidFill>
                <a:srgbClr val="FF0000"/>
              </a:solidFill>
            </a:endParaRPr>
          </a:p>
          <a:p>
            <a:pPr marL="0" indent="0" algn="just">
              <a:buNone/>
            </a:pPr>
            <a:r>
              <a:rPr lang="tr-TR" sz="1500" dirty="0"/>
              <a:t>Çalışanın </a:t>
            </a:r>
            <a:r>
              <a:rPr lang="tr-TR" sz="1500" dirty="0" err="1" smtClean="0"/>
              <a:t>SGK’ya</a:t>
            </a:r>
            <a:r>
              <a:rPr lang="tr-TR" sz="1500" dirty="0" smtClean="0"/>
              <a:t> </a:t>
            </a:r>
            <a:r>
              <a:rPr lang="tr-TR" sz="1500" dirty="0"/>
              <a:t>iletilen matrah tutarı üzerinden katkı payı hesap </a:t>
            </a:r>
            <a:r>
              <a:rPr lang="tr-TR" sz="1500" dirty="0" smtClean="0"/>
              <a:t>edilecek olup, çalışanın </a:t>
            </a:r>
            <a:r>
              <a:rPr lang="tr-TR" sz="1500" dirty="0"/>
              <a:t>matrahına yansıyan tüm ödemelerden katkı payı kesintisi yapılır</a:t>
            </a:r>
            <a:r>
              <a:rPr lang="tr-TR" sz="1500" dirty="0" smtClean="0"/>
              <a:t>.</a:t>
            </a:r>
            <a:endParaRPr lang="tr-TR" sz="1500" dirty="0"/>
          </a:p>
          <a:p>
            <a:pPr marL="0" indent="0" algn="just">
              <a:buNone/>
            </a:pPr>
            <a:r>
              <a:rPr lang="tr-TR" sz="1500" b="1" dirty="0" smtClean="0">
                <a:solidFill>
                  <a:srgbClr val="FF0000"/>
                </a:solidFill>
              </a:rPr>
              <a:t>27. Çalışana </a:t>
            </a:r>
            <a:r>
              <a:rPr lang="tr-TR" sz="1500" b="1" dirty="0">
                <a:solidFill>
                  <a:srgbClr val="FF0000"/>
                </a:solidFill>
              </a:rPr>
              <a:t>ücret ödenmeyen günlerde (ücretsiz izin, rapor vb.) katkı payı hesabı nasıl yapılacaktır</a:t>
            </a:r>
            <a:r>
              <a:rPr lang="tr-TR" sz="1500" b="1" dirty="0" smtClean="0">
                <a:solidFill>
                  <a:srgbClr val="FF0000"/>
                </a:solidFill>
              </a:rPr>
              <a:t>?</a:t>
            </a:r>
            <a:endParaRPr lang="tr-TR" sz="1500" b="1" dirty="0">
              <a:solidFill>
                <a:srgbClr val="FF0000"/>
              </a:solidFill>
            </a:endParaRPr>
          </a:p>
          <a:p>
            <a:pPr marL="0" indent="0" algn="just">
              <a:buNone/>
            </a:pPr>
            <a:r>
              <a:rPr lang="tr-TR" sz="1500" dirty="0"/>
              <a:t>Katkı payı kesintisinde, çalışanın matrahı esas alınır ve SGK matrahını etkileyen her türlü sebep katkı payı kesintisinin hesaplanmasında dikkate alınır. SGK matrahının oluşmadığı veya çalışanın ücret almadığı dönem için katkı payı ödemesi </a:t>
            </a:r>
            <a:r>
              <a:rPr lang="tr-TR" sz="1500" dirty="0" smtClean="0"/>
              <a:t>yapılmaz </a:t>
            </a:r>
            <a:r>
              <a:rPr lang="tr-TR" sz="1500" dirty="0"/>
              <a:t>ve şirkete bu yönde bilgi verilir</a:t>
            </a:r>
            <a:r>
              <a:rPr lang="tr-TR" sz="1500" dirty="0" smtClean="0"/>
              <a:t>.</a:t>
            </a:r>
          </a:p>
          <a:p>
            <a:pPr marL="0" indent="0" algn="just">
              <a:buNone/>
            </a:pPr>
            <a:r>
              <a:rPr lang="tr-TR" sz="1500" b="1" dirty="0" smtClean="0">
                <a:solidFill>
                  <a:srgbClr val="FF0000"/>
                </a:solidFill>
              </a:rPr>
              <a:t>28. </a:t>
            </a:r>
            <a:r>
              <a:rPr lang="tr-TR" sz="1500" b="1" dirty="0">
                <a:solidFill>
                  <a:srgbClr val="FF0000"/>
                </a:solidFill>
              </a:rPr>
              <a:t>Taşeron bir firma çalışanının katkı payı tutarları </a:t>
            </a:r>
            <a:r>
              <a:rPr lang="tr-TR" sz="1500" b="1" dirty="0" smtClean="0">
                <a:solidFill>
                  <a:srgbClr val="FF0000"/>
                </a:solidFill>
              </a:rPr>
              <a:t>taşeron firma tarafından mı emeklilik </a:t>
            </a:r>
            <a:r>
              <a:rPr lang="tr-TR" sz="1500" b="1" dirty="0">
                <a:solidFill>
                  <a:srgbClr val="FF0000"/>
                </a:solidFill>
              </a:rPr>
              <a:t>şirketine iletilir</a:t>
            </a:r>
            <a:r>
              <a:rPr lang="tr-TR" sz="1500" b="1" dirty="0" smtClean="0">
                <a:solidFill>
                  <a:srgbClr val="FF0000"/>
                </a:solidFill>
              </a:rPr>
              <a:t>? </a:t>
            </a:r>
          </a:p>
          <a:p>
            <a:pPr marL="0" indent="0" algn="just">
              <a:buNone/>
            </a:pPr>
            <a:r>
              <a:rPr lang="tr-TR" sz="1500" dirty="0" smtClean="0"/>
              <a:t>Çalışana </a:t>
            </a:r>
            <a:r>
              <a:rPr lang="tr-TR" sz="1500" dirty="0"/>
              <a:t>ait katkı payı ödeme işleminde, bordro işlemleri ilgili taşeron işveren tarafından yapılıyorsa taşeron firma, bordro işlemleri asıl işveren tarafından yapılıyorsa, asıl işveren tarafından </a:t>
            </a:r>
            <a:r>
              <a:rPr lang="tr-TR" sz="1500" dirty="0" smtClean="0"/>
              <a:t>şirkete iletilir.</a:t>
            </a:r>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İŞVERENLERE </a:t>
            </a:r>
            <a:r>
              <a:rPr lang="tr-TR" sz="2800" b="1" dirty="0" smtClean="0">
                <a:latin typeface="Arial" panose="020B0604020202020204" pitchFamily="34" charset="0"/>
                <a:cs typeface="Arial" panose="020B0604020202020204" pitchFamily="34" charset="0"/>
              </a:rPr>
              <a:t>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378771201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49145"/>
            <a:ext cx="9144000" cy="5497240"/>
          </a:xfrm>
        </p:spPr>
        <p:txBody>
          <a:bodyPr>
            <a:noAutofit/>
          </a:bodyPr>
          <a:lstStyle/>
          <a:p>
            <a:pPr marL="0" indent="0">
              <a:buNone/>
            </a:pPr>
            <a:r>
              <a:rPr lang="tr-TR" sz="1500" dirty="0" smtClean="0"/>
              <a:t>.</a:t>
            </a:r>
            <a:endParaRPr lang="tr-TR" sz="15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2585" cy="685800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35227" y="5299471"/>
            <a:ext cx="4572000" cy="646331"/>
          </a:xfrm>
          <a:prstGeom prst="rect">
            <a:avLst/>
          </a:prstGeom>
        </p:spPr>
        <p:txBody>
          <a:bodyPr>
            <a:spAutoFit/>
          </a:bodyPr>
          <a:lstStyle/>
          <a:p>
            <a:r>
              <a:rPr lang="tr-TR" b="1" dirty="0">
                <a:solidFill>
                  <a:prstClr val="white"/>
                </a:solidFill>
                <a:latin typeface="Arial" panose="020B0604020202020204" pitchFamily="34" charset="0"/>
                <a:cs typeface="Arial" panose="020B0604020202020204" pitchFamily="34" charset="0"/>
              </a:rPr>
              <a:t>ÇALIŞANA YÖNELİK</a:t>
            </a:r>
          </a:p>
          <a:p>
            <a:r>
              <a:rPr lang="tr-TR" b="1" dirty="0">
                <a:solidFill>
                  <a:prstClr val="white"/>
                </a:solidFill>
                <a:latin typeface="Arial" panose="020B0604020202020204" pitchFamily="34" charset="0"/>
                <a:cs typeface="Arial" panose="020B0604020202020204" pitchFamily="34" charset="0"/>
              </a:rPr>
              <a:t>SIKÇA SORULAN SORULAR</a:t>
            </a:r>
          </a:p>
        </p:txBody>
      </p:sp>
    </p:spTree>
    <p:extLst>
      <p:ext uri="{BB962C8B-B14F-4D97-AF65-F5344CB8AC3E}">
        <p14:creationId xmlns:p14="http://schemas.microsoft.com/office/powerpoint/2010/main" val="66242933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61257" y="1531917"/>
            <a:ext cx="8621486" cy="4938754"/>
          </a:xfrm>
        </p:spPr>
        <p:txBody>
          <a:bodyPr>
            <a:normAutofit/>
          </a:bodyPr>
          <a:lstStyle/>
          <a:p>
            <a:pPr marL="342900" indent="-342900" algn="just">
              <a:lnSpc>
                <a:spcPct val="100000"/>
              </a:lnSpc>
              <a:buAutoNum type="arabicPeriod"/>
            </a:pPr>
            <a:r>
              <a:rPr lang="tr-TR" sz="1600" b="1" dirty="0" smtClean="0">
                <a:solidFill>
                  <a:srgbClr val="FF0000"/>
                </a:solidFill>
              </a:rPr>
              <a:t>Çalışanlar Otomatik Katılım Sistemi’ne </a:t>
            </a:r>
            <a:r>
              <a:rPr lang="tr-TR" sz="1600" b="1" dirty="0">
                <a:solidFill>
                  <a:srgbClr val="FF0000"/>
                </a:solidFill>
              </a:rPr>
              <a:t>nasıl dahil olur? </a:t>
            </a:r>
            <a:endParaRPr lang="tr-TR" sz="1600" b="1" dirty="0" smtClean="0">
              <a:solidFill>
                <a:srgbClr val="FF0000"/>
              </a:solidFill>
            </a:endParaRPr>
          </a:p>
          <a:p>
            <a:pPr marL="0" indent="0" algn="just">
              <a:lnSpc>
                <a:spcPct val="100000"/>
              </a:lnSpc>
              <a:buNone/>
            </a:pPr>
            <a:endParaRPr lang="tr-TR" sz="1600" b="1" dirty="0">
              <a:solidFill>
                <a:srgbClr val="FF0000"/>
              </a:solidFill>
            </a:endParaRPr>
          </a:p>
          <a:p>
            <a:pPr marL="0" indent="0" algn="just">
              <a:lnSpc>
                <a:spcPct val="110000"/>
              </a:lnSpc>
              <a:buNone/>
            </a:pPr>
            <a:r>
              <a:rPr lang="tr-TR" sz="1600" dirty="0"/>
              <a:t>İşverenler bireysel emeklilik şirketleri aracılığıyla çalışanları adına en uygun emeklilik planını seçerek çalışanlarını Otomatik Katılım Sistemi’ne dahil eder.</a:t>
            </a:r>
          </a:p>
          <a:p>
            <a:pPr marL="0" indent="0" algn="just">
              <a:lnSpc>
                <a:spcPct val="110000"/>
              </a:lnSpc>
              <a:buNone/>
            </a:pPr>
            <a:endParaRPr lang="tr-TR" sz="1800" dirty="0"/>
          </a:p>
          <a:p>
            <a:pPr marL="0" indent="0" algn="just">
              <a:lnSpc>
                <a:spcPct val="100000"/>
              </a:lnSpc>
              <a:buNone/>
            </a:pPr>
            <a:r>
              <a:rPr lang="tr-TR" sz="1600" b="1" dirty="0" smtClean="0">
                <a:solidFill>
                  <a:srgbClr val="FF0000"/>
                </a:solidFill>
              </a:rPr>
              <a:t>2. </a:t>
            </a:r>
            <a:r>
              <a:rPr lang="tr-TR" sz="1600" b="1" dirty="0">
                <a:solidFill>
                  <a:srgbClr val="FF0000"/>
                </a:solidFill>
              </a:rPr>
              <a:t>Otomatik Katılım </a:t>
            </a:r>
            <a:r>
              <a:rPr lang="tr-TR" sz="1600" b="1" dirty="0" smtClean="0">
                <a:solidFill>
                  <a:srgbClr val="FF0000"/>
                </a:solidFill>
              </a:rPr>
              <a:t>Sistemi </a:t>
            </a:r>
            <a:r>
              <a:rPr lang="tr-TR" sz="1600" b="1" dirty="0">
                <a:solidFill>
                  <a:srgbClr val="FF0000"/>
                </a:solidFill>
              </a:rPr>
              <a:t>kimleri kapsıyor?</a:t>
            </a:r>
          </a:p>
          <a:p>
            <a:pPr marL="0" indent="0" algn="just">
              <a:lnSpc>
                <a:spcPct val="110000"/>
              </a:lnSpc>
              <a:buNone/>
            </a:pPr>
            <a:r>
              <a:rPr lang="tr-TR" sz="1500" dirty="0"/>
              <a:t>45 yaşını doldurmamış kişilerden;</a:t>
            </a:r>
          </a:p>
          <a:p>
            <a:pPr algn="just">
              <a:lnSpc>
                <a:spcPct val="110000"/>
              </a:lnSpc>
              <a:buFont typeface="Wingdings" panose="05000000000000000000" pitchFamily="2" charset="2"/>
              <a:buChar char="ü"/>
            </a:pPr>
            <a:r>
              <a:rPr lang="tr-TR" sz="1500" dirty="0"/>
              <a:t>Türkiye Cumhuriyeti vatandaşı veya mavi kart sahibi, </a:t>
            </a:r>
          </a:p>
          <a:p>
            <a:pPr algn="just">
              <a:lnSpc>
                <a:spcPct val="110000"/>
              </a:lnSpc>
              <a:buFont typeface="Wingdings" panose="05000000000000000000" pitchFamily="2" charset="2"/>
              <a:buChar char="ü"/>
            </a:pPr>
            <a:r>
              <a:rPr lang="tr-TR" sz="1500" dirty="0"/>
              <a:t>Tüm kamu çalışanları (4c)</a:t>
            </a:r>
          </a:p>
          <a:p>
            <a:pPr algn="just">
              <a:lnSpc>
                <a:spcPct val="110000"/>
              </a:lnSpc>
              <a:buFont typeface="Wingdings" panose="05000000000000000000" pitchFamily="2" charset="2"/>
              <a:buChar char="ü"/>
            </a:pPr>
            <a:r>
              <a:rPr lang="tr-TR" sz="1500" dirty="0"/>
              <a:t>Özel sektör çalışanları (4a) </a:t>
            </a:r>
          </a:p>
          <a:p>
            <a:pPr marL="0" indent="0" algn="just">
              <a:lnSpc>
                <a:spcPct val="110000"/>
              </a:lnSpc>
              <a:buNone/>
            </a:pPr>
            <a:r>
              <a:rPr lang="tr-TR" sz="1500" dirty="0"/>
              <a:t>Özel sektör </a:t>
            </a:r>
            <a:r>
              <a:rPr lang="tr-TR" sz="1500" dirty="0" smtClean="0"/>
              <a:t>çalışanları</a:t>
            </a:r>
            <a:r>
              <a:rPr lang="tr-TR" sz="1500" dirty="0"/>
              <a:t>, çalışan sayısı göz önünde bulundurularak Bakanlar Kurulu Kararı ile kademeli olarak sisteme dahil edilecektir.</a:t>
            </a:r>
          </a:p>
          <a:p>
            <a:endParaRPr lang="tr-TR" dirty="0"/>
          </a:p>
        </p:txBody>
      </p:sp>
      <p:sp>
        <p:nvSpPr>
          <p:cNvPr id="5" name="Başlık 3"/>
          <p:cNvSpPr>
            <a:spLocks noGrp="1"/>
          </p:cNvSpPr>
          <p:nvPr>
            <p:ph type="title"/>
          </p:nvPr>
        </p:nvSpPr>
        <p:spPr>
          <a:xfrm>
            <a:off x="628650" y="234501"/>
            <a:ext cx="7886700" cy="1325563"/>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379550884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23514"/>
            <a:ext cx="9144000" cy="5497240"/>
          </a:xfrm>
        </p:spPr>
        <p:txBody>
          <a:bodyPr>
            <a:noAutofit/>
          </a:bodyPr>
          <a:lstStyle/>
          <a:p>
            <a:pPr marL="0" indent="0" algn="just">
              <a:buNone/>
            </a:pPr>
            <a:r>
              <a:rPr lang="tr-TR" sz="1500" b="1" dirty="0" smtClean="0">
                <a:solidFill>
                  <a:srgbClr val="FF0000"/>
                </a:solidFill>
              </a:rPr>
              <a:t>3. Otomatik Katılım Sistemi </a:t>
            </a:r>
            <a:r>
              <a:rPr lang="tr-TR" sz="1500" b="1" dirty="0">
                <a:solidFill>
                  <a:srgbClr val="FF0000"/>
                </a:solidFill>
              </a:rPr>
              <a:t>dışında </a:t>
            </a:r>
            <a:r>
              <a:rPr lang="tr-TR" sz="1500" b="1" dirty="0" smtClean="0">
                <a:solidFill>
                  <a:srgbClr val="FF0000"/>
                </a:solidFill>
              </a:rPr>
              <a:t>halen bireysel emeklilik </a:t>
            </a:r>
            <a:r>
              <a:rPr lang="tr-TR" sz="1500" b="1" dirty="0">
                <a:solidFill>
                  <a:srgbClr val="FF0000"/>
                </a:solidFill>
              </a:rPr>
              <a:t>sözleşmesi olan çalışanlar Otomatik </a:t>
            </a:r>
            <a:r>
              <a:rPr lang="tr-TR" sz="1500" b="1" dirty="0" smtClean="0">
                <a:solidFill>
                  <a:srgbClr val="FF0000"/>
                </a:solidFill>
              </a:rPr>
              <a:t>Katılım Sistemi’ne </a:t>
            </a:r>
            <a:r>
              <a:rPr lang="tr-TR" sz="1500" b="1" dirty="0">
                <a:solidFill>
                  <a:srgbClr val="FF0000"/>
                </a:solidFill>
              </a:rPr>
              <a:t>dahil olacak mıdır?</a:t>
            </a:r>
          </a:p>
          <a:p>
            <a:pPr marL="0" indent="0" algn="just">
              <a:buNone/>
            </a:pPr>
            <a:r>
              <a:rPr lang="tr-TR" sz="1500" dirty="0" smtClean="0"/>
              <a:t>Otomatik </a:t>
            </a:r>
            <a:r>
              <a:rPr lang="tr-TR" sz="1500" dirty="0"/>
              <a:t>Katılım Sistemi’ne dahil olma şartı taşıyan tüm çalışanlar sisteme dahil olacaktır</a:t>
            </a:r>
            <a:r>
              <a:rPr lang="tr-TR" sz="1500" dirty="0" smtClean="0"/>
              <a:t>.</a:t>
            </a:r>
          </a:p>
          <a:p>
            <a:pPr marL="0" indent="0" algn="just">
              <a:buNone/>
            </a:pPr>
            <a:endParaRPr lang="tr-TR" sz="700" dirty="0"/>
          </a:p>
          <a:p>
            <a:pPr marL="0" indent="0" algn="just">
              <a:buNone/>
            </a:pPr>
            <a:r>
              <a:rPr lang="tr-TR" sz="1500" b="1" dirty="0" smtClean="0">
                <a:solidFill>
                  <a:srgbClr val="FF0000"/>
                </a:solidFill>
              </a:rPr>
              <a:t>4. Çalışanlar </a:t>
            </a:r>
            <a:r>
              <a:rPr lang="tr-TR" sz="1500" b="1" dirty="0">
                <a:solidFill>
                  <a:srgbClr val="FF0000"/>
                </a:solidFill>
              </a:rPr>
              <a:t>Otomatik Katılım </a:t>
            </a:r>
            <a:r>
              <a:rPr lang="tr-TR" sz="1500" b="1" dirty="0" smtClean="0">
                <a:solidFill>
                  <a:srgbClr val="FF0000"/>
                </a:solidFill>
              </a:rPr>
              <a:t>kapsamı </a:t>
            </a:r>
            <a:r>
              <a:rPr lang="tr-TR" sz="1500" b="1" dirty="0">
                <a:solidFill>
                  <a:srgbClr val="FF0000"/>
                </a:solidFill>
              </a:rPr>
              <a:t>dışındaki </a:t>
            </a:r>
            <a:r>
              <a:rPr lang="tr-TR" sz="1500" b="1" dirty="0" smtClean="0">
                <a:solidFill>
                  <a:srgbClr val="FF0000"/>
                </a:solidFill>
              </a:rPr>
              <a:t>bireysel emeklilik </a:t>
            </a:r>
            <a:r>
              <a:rPr lang="tr-TR" sz="1500" b="1" dirty="0">
                <a:solidFill>
                  <a:srgbClr val="FF0000"/>
                </a:solidFill>
              </a:rPr>
              <a:t>sözleşmesiyle Otomatik Katılım Sistemi’ne devam edebilir mi?</a:t>
            </a:r>
          </a:p>
          <a:p>
            <a:pPr marL="0" indent="0" algn="just">
              <a:buNone/>
            </a:pPr>
            <a:r>
              <a:rPr lang="tr-TR" sz="1500" dirty="0" smtClean="0"/>
              <a:t>Hali </a:t>
            </a:r>
            <a:r>
              <a:rPr lang="tr-TR" sz="1500" dirty="0" err="1" smtClean="0"/>
              <a:t>hâzırda</a:t>
            </a:r>
            <a:r>
              <a:rPr lang="tr-TR" sz="1500" dirty="0" smtClean="0"/>
              <a:t> </a:t>
            </a:r>
            <a:r>
              <a:rPr lang="tr-TR" sz="1500" dirty="0"/>
              <a:t>bireysel emeklilik </a:t>
            </a:r>
            <a:r>
              <a:rPr lang="tr-TR" sz="1500" dirty="0" smtClean="0"/>
              <a:t>sözleşmesi </a:t>
            </a:r>
            <a:r>
              <a:rPr lang="tr-TR" sz="1500" dirty="0"/>
              <a:t>bulunan çalışanlar, yeni bir bireysel emeklilik </a:t>
            </a:r>
            <a:r>
              <a:rPr lang="tr-TR" sz="1500" dirty="0" smtClean="0"/>
              <a:t>sözleşmesi </a:t>
            </a:r>
            <a:r>
              <a:rPr lang="tr-TR" sz="1500" dirty="0"/>
              <a:t>açılarak Otomatik Katılım </a:t>
            </a:r>
            <a:r>
              <a:rPr lang="tr-TR" sz="1500" dirty="0" smtClean="0"/>
              <a:t>Sistemi’ne </a:t>
            </a:r>
            <a:r>
              <a:rPr lang="tr-TR" sz="1500" dirty="0"/>
              <a:t>dahil edileceklerdir</a:t>
            </a:r>
            <a:r>
              <a:rPr lang="tr-TR" sz="1500" dirty="0" smtClean="0"/>
              <a:t>.</a:t>
            </a:r>
          </a:p>
          <a:p>
            <a:pPr marL="0" indent="0" algn="just">
              <a:buNone/>
            </a:pPr>
            <a:endParaRPr lang="tr-TR" sz="700" dirty="0"/>
          </a:p>
          <a:p>
            <a:pPr marL="0" indent="0" algn="just">
              <a:buNone/>
            </a:pPr>
            <a:r>
              <a:rPr lang="tr-TR" sz="1500" b="1" dirty="0" smtClean="0">
                <a:solidFill>
                  <a:srgbClr val="FF0000"/>
                </a:solidFill>
              </a:rPr>
              <a:t>5. Emekli olduğu halde 45 </a:t>
            </a:r>
            <a:r>
              <a:rPr lang="tr-TR" sz="1500" b="1" dirty="0">
                <a:solidFill>
                  <a:srgbClr val="FF0000"/>
                </a:solidFill>
              </a:rPr>
              <a:t>yaşın altında halen çalışan varsa Otomatik Katılım </a:t>
            </a:r>
            <a:r>
              <a:rPr lang="tr-TR" sz="1500" b="1" dirty="0" smtClean="0">
                <a:solidFill>
                  <a:srgbClr val="FF0000"/>
                </a:solidFill>
              </a:rPr>
              <a:t>Sistemi’ne </a:t>
            </a:r>
            <a:r>
              <a:rPr lang="tr-TR" sz="1500" b="1" dirty="0">
                <a:solidFill>
                  <a:srgbClr val="FF0000"/>
                </a:solidFill>
              </a:rPr>
              <a:t>dahil edilecek midir?</a:t>
            </a:r>
          </a:p>
          <a:p>
            <a:pPr marL="0" indent="0" algn="just">
              <a:buNone/>
            </a:pPr>
            <a:r>
              <a:rPr lang="tr-TR" sz="1500" dirty="0" smtClean="0"/>
              <a:t>Emekli olduğu halde 45 yaşın </a:t>
            </a:r>
            <a:r>
              <a:rPr lang="tr-TR" sz="1500" dirty="0"/>
              <a:t>altında olup, halen çalışmaya devam eden çalışan Otomatik Katılım Sistemi’ne dahil edilecektir.</a:t>
            </a:r>
          </a:p>
          <a:p>
            <a:pPr marL="0" indent="0" algn="just">
              <a:buNone/>
            </a:pPr>
            <a:endParaRPr lang="tr-TR" sz="700" b="1" dirty="0">
              <a:solidFill>
                <a:srgbClr val="FF0000"/>
              </a:solidFill>
            </a:endParaRPr>
          </a:p>
          <a:p>
            <a:pPr marL="0" indent="0" algn="just">
              <a:buNone/>
            </a:pPr>
            <a:r>
              <a:rPr lang="tr-TR" sz="1500" b="1" dirty="0" smtClean="0">
                <a:solidFill>
                  <a:srgbClr val="FF0000"/>
                </a:solidFill>
              </a:rPr>
              <a:t>6. Çalışanın ücretinden düşülerek ödenecek </a:t>
            </a:r>
            <a:r>
              <a:rPr lang="tr-TR" sz="1500" b="1" dirty="0">
                <a:solidFill>
                  <a:srgbClr val="FF0000"/>
                </a:solidFill>
              </a:rPr>
              <a:t>minimum katkı payı oranı nedir?</a:t>
            </a:r>
          </a:p>
          <a:p>
            <a:pPr marL="0" indent="0" algn="just">
              <a:buNone/>
            </a:pPr>
            <a:r>
              <a:rPr lang="tr-TR" sz="1500" dirty="0"/>
              <a:t>Çalışan, </a:t>
            </a:r>
            <a:r>
              <a:rPr lang="tr-TR" sz="1500" dirty="0" smtClean="0"/>
              <a:t>Sosyal Güvenlik Kurumu </a:t>
            </a:r>
            <a:r>
              <a:rPr lang="tr-TR" sz="1500" dirty="0"/>
              <a:t>primine esas kazancının en az %3’üne karşılık gelen tutarda </a:t>
            </a:r>
            <a:r>
              <a:rPr lang="tr-TR" sz="1500" dirty="0" smtClean="0"/>
              <a:t>katkı payını işveren aracılığı ile </a:t>
            </a:r>
            <a:r>
              <a:rPr lang="tr-TR" sz="1500" dirty="0"/>
              <a:t>ödeyerek birikim yapabilir</a:t>
            </a:r>
            <a:r>
              <a:rPr lang="tr-TR" sz="1500" dirty="0" smtClean="0"/>
              <a:t>. Çalışanlar isteğe bağlı olarak %3’ün üzerinde katkı payı ödeyerek %25 oranındaki devlet katkısı imkanından daha fazla yararlanabilirler.</a:t>
            </a: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200066812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82895"/>
            <a:ext cx="9144000" cy="5497240"/>
          </a:xfrm>
        </p:spPr>
        <p:txBody>
          <a:bodyPr>
            <a:noAutofit/>
          </a:bodyPr>
          <a:lstStyle/>
          <a:p>
            <a:pPr marL="0" indent="0" algn="just">
              <a:buNone/>
            </a:pPr>
            <a:r>
              <a:rPr lang="tr-TR" sz="1500" b="1" dirty="0" smtClean="0">
                <a:solidFill>
                  <a:srgbClr val="FF0000"/>
                </a:solidFill>
              </a:rPr>
              <a:t>7. Otomatik </a:t>
            </a:r>
            <a:r>
              <a:rPr lang="tr-TR" sz="1500" b="1" dirty="0">
                <a:solidFill>
                  <a:srgbClr val="FF0000"/>
                </a:solidFill>
              </a:rPr>
              <a:t>Katılım sözleşmeleri kapsamında çalışanlar ek katkı payı ödemesi yapabilirler mi?</a:t>
            </a:r>
          </a:p>
          <a:p>
            <a:pPr marL="0" indent="0" algn="just">
              <a:buNone/>
            </a:pPr>
            <a:r>
              <a:rPr lang="tr-TR" sz="1500" dirty="0"/>
              <a:t>Çalışanın ücretinden yapılacak kesinti dışında katkı payı ödemesi yapılamaz</a:t>
            </a:r>
            <a:r>
              <a:rPr lang="tr-TR" sz="1500" dirty="0" smtClean="0"/>
              <a:t>.</a:t>
            </a:r>
          </a:p>
          <a:p>
            <a:pPr marL="0" indent="0" algn="just">
              <a:buNone/>
            </a:pPr>
            <a:r>
              <a:rPr lang="tr-TR" sz="1500" b="1" dirty="0" smtClean="0">
                <a:solidFill>
                  <a:srgbClr val="FF0000"/>
                </a:solidFill>
              </a:rPr>
              <a:t>8. İş yerinin kapanması durumunda </a:t>
            </a:r>
            <a:r>
              <a:rPr lang="tr-TR" sz="1500" b="1" dirty="0">
                <a:solidFill>
                  <a:srgbClr val="FF0000"/>
                </a:solidFill>
              </a:rPr>
              <a:t>çalışanın katkı payı ödemeleri nasıl takip edilir? </a:t>
            </a:r>
          </a:p>
          <a:p>
            <a:pPr marL="0" indent="0" algn="just">
              <a:buNone/>
            </a:pPr>
            <a:r>
              <a:rPr lang="tr-TR" sz="1500" dirty="0"/>
              <a:t>Çalışanlar Otomatik Katılım kapsamındaki sözleşmesine katkı payı ödemeye devam edebileceği gibi katkı payı ödemeye ara verebilir. İşverenlerin ödemesi gereken katkı paylarının emeklilik şirketlerine intikal etmesi Çalışma ve Sosyal Güvenlik Bakanlığı tarafından denetleni</a:t>
            </a:r>
            <a:r>
              <a:rPr lang="tr-TR" sz="1500" dirty="0">
                <a:solidFill>
                  <a:schemeClr val="tx1">
                    <a:lumMod val="95000"/>
                    <a:lumOff val="5000"/>
                  </a:schemeClr>
                </a:solidFill>
              </a:rPr>
              <a:t>r</a:t>
            </a:r>
            <a:r>
              <a:rPr lang="tr-TR" sz="1500" b="1" dirty="0" smtClean="0">
                <a:solidFill>
                  <a:schemeClr val="tx1">
                    <a:lumMod val="95000"/>
                    <a:lumOff val="5000"/>
                  </a:schemeClr>
                </a:solidFill>
              </a:rPr>
              <a:t>.</a:t>
            </a:r>
            <a:endParaRPr lang="tr-TR" sz="700" b="1" dirty="0">
              <a:solidFill>
                <a:srgbClr val="FF0000"/>
              </a:solidFill>
            </a:endParaRPr>
          </a:p>
          <a:p>
            <a:pPr marL="0" indent="0" algn="just">
              <a:buNone/>
            </a:pPr>
            <a:r>
              <a:rPr lang="tr-TR" sz="1500" b="1" dirty="0" smtClean="0">
                <a:solidFill>
                  <a:srgbClr val="FF0000"/>
                </a:solidFill>
              </a:rPr>
              <a:t>9. Çalışanın </a:t>
            </a:r>
            <a:r>
              <a:rPr lang="tr-TR" sz="1500" b="1" dirty="0">
                <a:solidFill>
                  <a:srgbClr val="FF0000"/>
                </a:solidFill>
              </a:rPr>
              <a:t>maaşı üzerinde haciz/nafaka gibi yasal kesintiler varsa katkı payı ödemesi için maaşından kesinti yapılabilir mi?</a:t>
            </a:r>
          </a:p>
          <a:p>
            <a:pPr marL="0" indent="0" algn="just">
              <a:lnSpc>
                <a:spcPct val="100000"/>
              </a:lnSpc>
              <a:buNone/>
            </a:pPr>
            <a:r>
              <a:rPr lang="tr-TR" sz="1500" dirty="0" smtClean="0"/>
              <a:t>Sosyal Güvenlik Kurumu primine </a:t>
            </a:r>
            <a:r>
              <a:rPr lang="tr-TR" sz="1500" dirty="0"/>
              <a:t>esas </a:t>
            </a:r>
            <a:r>
              <a:rPr lang="tr-TR" sz="1500" dirty="0" smtClean="0"/>
              <a:t>kazancın % 3’ü </a:t>
            </a:r>
            <a:r>
              <a:rPr lang="tr-TR" sz="1500" dirty="0"/>
              <a:t>etkilenmediği sürece </a:t>
            </a:r>
            <a:r>
              <a:rPr lang="tr-TR" sz="1500" dirty="0" smtClean="0"/>
              <a:t>ödenecek katkı </a:t>
            </a:r>
            <a:r>
              <a:rPr lang="tr-TR" sz="1500" dirty="0"/>
              <a:t>payı tutarı değişmez</a:t>
            </a:r>
            <a:r>
              <a:rPr lang="tr-TR" sz="1500" dirty="0" smtClean="0"/>
              <a:t>.</a:t>
            </a:r>
          </a:p>
          <a:p>
            <a:pPr marL="0" indent="0" algn="just">
              <a:buNone/>
            </a:pPr>
            <a:r>
              <a:rPr lang="tr-TR" sz="1500" b="1" dirty="0" smtClean="0">
                <a:solidFill>
                  <a:srgbClr val="FF0000"/>
                </a:solidFill>
              </a:rPr>
              <a:t>10. </a:t>
            </a:r>
            <a:r>
              <a:rPr lang="tr-TR" sz="1500" b="1" dirty="0">
                <a:solidFill>
                  <a:srgbClr val="FF0000"/>
                </a:solidFill>
              </a:rPr>
              <a:t>Çalışanın Otomatik Katılım Sistemi kapsamında devlet katkısı avantajları nelerdir?</a:t>
            </a:r>
          </a:p>
          <a:p>
            <a:pPr algn="just">
              <a:buFont typeface="Wingdings" panose="05000000000000000000" pitchFamily="2" charset="2"/>
              <a:buChar char="ü"/>
            </a:pPr>
            <a:r>
              <a:rPr lang="tr-TR" sz="1500" dirty="0"/>
              <a:t>Ödenen katkı payı tutarının %25’i oranında devlet katkısı</a:t>
            </a:r>
          </a:p>
          <a:p>
            <a:pPr algn="just">
              <a:buFont typeface="Wingdings" panose="05000000000000000000" pitchFamily="2" charset="2"/>
              <a:buChar char="ü"/>
            </a:pPr>
            <a:r>
              <a:rPr lang="tr-TR" sz="1500" dirty="0" smtClean="0"/>
              <a:t>Cayma </a:t>
            </a:r>
            <a:r>
              <a:rPr lang="tr-TR" sz="1500" dirty="0"/>
              <a:t>hakkının dolduğu ayı takip eden hesap döneminde, sisteme girişte bir defaya mahsus olmak </a:t>
            </a:r>
            <a:r>
              <a:rPr lang="tr-TR" sz="1500" dirty="0" smtClean="0"/>
              <a:t>üzere 1.000 </a:t>
            </a:r>
            <a:r>
              <a:rPr lang="tr-TR" sz="1500" dirty="0"/>
              <a:t>TL tutarında başlangıç devlet </a:t>
            </a:r>
            <a:r>
              <a:rPr lang="tr-TR" sz="1500" dirty="0" smtClean="0"/>
              <a:t>katkısı</a:t>
            </a:r>
            <a:endParaRPr lang="tr-TR" sz="1500" dirty="0"/>
          </a:p>
          <a:p>
            <a:pPr algn="just">
              <a:buFont typeface="Wingdings" panose="05000000000000000000" pitchFamily="2" charset="2"/>
              <a:buChar char="ü"/>
            </a:pPr>
            <a:r>
              <a:rPr lang="tr-TR" sz="1500" dirty="0"/>
              <a:t>Çalışanın emeklilik hakkını kazanarak düzenli maaş almak üzere birikimlerini Yıllık Gelir Sigortası’na aktarması halinde birikim tutarının %5’i oranında ek devlet katkısı</a:t>
            </a:r>
            <a:endParaRPr lang="tr-TR" sz="1500" dirty="0">
              <a:solidFill>
                <a:srgbClr val="FF0000"/>
              </a:solidFill>
            </a:endParaRPr>
          </a:p>
          <a:p>
            <a:pPr marL="0" indent="0" algn="just">
              <a:lnSpc>
                <a:spcPct val="100000"/>
              </a:lnSpc>
              <a:buNone/>
            </a:pP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295413392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545945"/>
            <a:ext cx="9144000" cy="5497240"/>
          </a:xfrm>
        </p:spPr>
        <p:txBody>
          <a:bodyPr>
            <a:noAutofit/>
          </a:bodyPr>
          <a:lstStyle/>
          <a:p>
            <a:pPr marL="0" indent="0" algn="just">
              <a:buNone/>
            </a:pPr>
            <a:r>
              <a:rPr lang="tr-TR" sz="1500" b="1" dirty="0" smtClean="0">
                <a:solidFill>
                  <a:srgbClr val="FF0000"/>
                </a:solidFill>
              </a:rPr>
              <a:t>11. Otomatik </a:t>
            </a:r>
            <a:r>
              <a:rPr lang="tr-TR" sz="1500" b="1" dirty="0">
                <a:solidFill>
                  <a:srgbClr val="FF0000"/>
                </a:solidFill>
              </a:rPr>
              <a:t>Katılım </a:t>
            </a:r>
            <a:r>
              <a:rPr lang="tr-TR" sz="1500" b="1" dirty="0" smtClean="0">
                <a:solidFill>
                  <a:srgbClr val="FF0000"/>
                </a:solidFill>
              </a:rPr>
              <a:t>Sistemi kapsamı </a:t>
            </a:r>
            <a:r>
              <a:rPr lang="tr-TR" sz="1500" b="1" dirty="0">
                <a:solidFill>
                  <a:srgbClr val="FF0000"/>
                </a:solidFill>
              </a:rPr>
              <a:t>dışında da </a:t>
            </a:r>
            <a:r>
              <a:rPr lang="tr-TR" sz="1500" b="1" dirty="0" smtClean="0">
                <a:solidFill>
                  <a:srgbClr val="FF0000"/>
                </a:solidFill>
              </a:rPr>
              <a:t>bireysel emeklilik </a:t>
            </a:r>
            <a:r>
              <a:rPr lang="tr-TR" sz="1500" b="1" dirty="0">
                <a:solidFill>
                  <a:srgbClr val="FF0000"/>
                </a:solidFill>
              </a:rPr>
              <a:t>sözleşmesi olan bir katılımcı için uygulanan devlet katkısı limiti nasıl uygulanır? </a:t>
            </a:r>
          </a:p>
          <a:p>
            <a:pPr marL="0" indent="0" algn="just">
              <a:buNone/>
            </a:pPr>
            <a:r>
              <a:rPr lang="tr-TR" sz="1500" dirty="0"/>
              <a:t>Otomatik Katılım </a:t>
            </a:r>
            <a:r>
              <a:rPr lang="tr-TR" sz="1500" dirty="0" smtClean="0"/>
              <a:t>Sistemi kapsamındaki </a:t>
            </a:r>
            <a:r>
              <a:rPr lang="tr-TR" sz="1500" dirty="0"/>
              <a:t>sözleşmeler için devlet katkısı üst sınırı </a:t>
            </a:r>
            <a:r>
              <a:rPr lang="tr-TR" sz="1500" dirty="0" smtClean="0"/>
              <a:t>bireysel emeklilik </a:t>
            </a:r>
            <a:r>
              <a:rPr lang="tr-TR" sz="1500" dirty="0"/>
              <a:t>sözleşmelerinin devlet katkısı limitinden ayrı hesaplanacaktır. Örneğin, </a:t>
            </a:r>
            <a:r>
              <a:rPr lang="tr-TR" sz="1500" dirty="0" smtClean="0"/>
              <a:t>2017 </a:t>
            </a:r>
            <a:r>
              <a:rPr lang="tr-TR" sz="1500" dirty="0"/>
              <a:t>yılı için Otomatik Katılım kapsamı dışındaki sözleşmesi için azami </a:t>
            </a:r>
            <a:r>
              <a:rPr lang="tr-TR" sz="1500" dirty="0" smtClean="0"/>
              <a:t>5.332,50 </a:t>
            </a:r>
            <a:r>
              <a:rPr lang="tr-TR" sz="1500" dirty="0"/>
              <a:t>TL devlet katkısı </a:t>
            </a:r>
            <a:r>
              <a:rPr lang="tr-TR" sz="1500" dirty="0" smtClean="0"/>
              <a:t>hesaplanırken, </a:t>
            </a:r>
            <a:r>
              <a:rPr lang="tr-TR" sz="1500" dirty="0"/>
              <a:t>Otomatik Katılım kapsamındaki sözleşmesi için </a:t>
            </a:r>
            <a:r>
              <a:rPr lang="tr-TR" sz="1500" dirty="0" smtClean="0"/>
              <a:t>ayrıca 5.332,50 </a:t>
            </a:r>
            <a:r>
              <a:rPr lang="tr-TR" sz="1500" dirty="0"/>
              <a:t>TL devlet katkısı hesap </a:t>
            </a:r>
            <a:r>
              <a:rPr lang="tr-TR" sz="1500" dirty="0" smtClean="0"/>
              <a:t>edilebilecekti. Bu hesaplamada 1.000 TL tutarındaki ek devlet katkısı, limite dahil edilmez.</a:t>
            </a:r>
            <a:endParaRPr lang="tr-TR" sz="1500" dirty="0">
              <a:solidFill>
                <a:srgbClr val="FF0000"/>
              </a:solidFill>
            </a:endParaRPr>
          </a:p>
          <a:p>
            <a:pPr marL="0" indent="0" algn="just">
              <a:buNone/>
            </a:pPr>
            <a:r>
              <a:rPr lang="tr-TR" sz="1500" b="1" dirty="0" smtClean="0">
                <a:solidFill>
                  <a:srgbClr val="FF0000"/>
                </a:solidFill>
              </a:rPr>
              <a:t>12. Otomatik </a:t>
            </a:r>
            <a:r>
              <a:rPr lang="tr-TR" sz="1500" b="1" dirty="0">
                <a:solidFill>
                  <a:srgbClr val="FF0000"/>
                </a:solidFill>
              </a:rPr>
              <a:t>katılım kapsamında sunulacak devlet katkılarına hak ediş süresi bulunmakta mıdır?</a:t>
            </a:r>
          </a:p>
          <a:p>
            <a:pPr marL="0" indent="0" algn="just">
              <a:buNone/>
            </a:pPr>
            <a:r>
              <a:rPr lang="tr-TR" sz="1500" dirty="0"/>
              <a:t>%25 oranındaki devlet </a:t>
            </a:r>
            <a:r>
              <a:rPr lang="tr-TR" sz="1500" dirty="0" smtClean="0"/>
              <a:t>katkısı </a:t>
            </a:r>
            <a:r>
              <a:rPr lang="tr-TR" sz="1500" dirty="0"/>
              <a:t>ile </a:t>
            </a:r>
            <a:r>
              <a:rPr lang="tr-TR" sz="1500" b="1" dirty="0"/>
              <a:t>1.000 TL’lik </a:t>
            </a:r>
            <a:r>
              <a:rPr lang="tr-TR" sz="1500" b="1" dirty="0" smtClean="0"/>
              <a:t>başlangıç </a:t>
            </a:r>
            <a:r>
              <a:rPr lang="tr-TR" sz="1500" b="1" dirty="0"/>
              <a:t>devlet katkısı </a:t>
            </a:r>
            <a:r>
              <a:rPr lang="tr-TR" sz="1500" dirty="0" smtClean="0"/>
              <a:t>için </a:t>
            </a:r>
            <a:r>
              <a:rPr lang="tr-TR" sz="1500" dirty="0"/>
              <a:t>hak kazanma süreleri aynı olup hak ediş süreleri aşağıda yer alan tabloda </a:t>
            </a:r>
            <a:r>
              <a:rPr lang="tr-TR" sz="1500" dirty="0" smtClean="0"/>
              <a:t>açıklanmıştır.</a:t>
            </a: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945" y="4290169"/>
            <a:ext cx="3415017" cy="1673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738754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981200"/>
            <a:ext cx="9144000" cy="3477904"/>
          </a:xfrm>
        </p:spPr>
        <p:txBody>
          <a:bodyPr>
            <a:noAutofit/>
          </a:bodyPr>
          <a:lstStyle/>
          <a:p>
            <a:pPr marL="0" indent="0" algn="just">
              <a:buNone/>
            </a:pPr>
            <a:r>
              <a:rPr lang="tr-TR" sz="1500" b="1" dirty="0" smtClean="0">
                <a:solidFill>
                  <a:srgbClr val="FF0000"/>
                </a:solidFill>
              </a:rPr>
              <a:t>13. Otomatik Katılım Sistemin’de emeklilik </a:t>
            </a:r>
            <a:r>
              <a:rPr lang="tr-TR" sz="1500" b="1" dirty="0">
                <a:solidFill>
                  <a:srgbClr val="FF0000"/>
                </a:solidFill>
              </a:rPr>
              <a:t>ve devlet katkısı </a:t>
            </a:r>
            <a:r>
              <a:rPr lang="tr-TR" sz="1500" b="1" dirty="0" smtClean="0">
                <a:solidFill>
                  <a:srgbClr val="FF0000"/>
                </a:solidFill>
              </a:rPr>
              <a:t>hak kazanma süreleri</a:t>
            </a:r>
            <a:r>
              <a:rPr lang="tr-TR" sz="1500" b="1" dirty="0">
                <a:solidFill>
                  <a:srgbClr val="FF0000"/>
                </a:solidFill>
              </a:rPr>
              <a:t>, diğer </a:t>
            </a:r>
            <a:r>
              <a:rPr lang="tr-TR" sz="1500" b="1" dirty="0" smtClean="0">
                <a:solidFill>
                  <a:srgbClr val="FF0000"/>
                </a:solidFill>
              </a:rPr>
              <a:t>bireysel emeklilik sözleşmelerinde dikkate alınır mı?</a:t>
            </a:r>
            <a:endParaRPr lang="tr-TR" sz="1500" b="1" dirty="0">
              <a:solidFill>
                <a:srgbClr val="FF0000"/>
              </a:solidFill>
            </a:endParaRPr>
          </a:p>
          <a:p>
            <a:pPr marL="0" indent="0" algn="just">
              <a:buNone/>
            </a:pPr>
            <a:r>
              <a:rPr lang="tr-TR" sz="1500" dirty="0"/>
              <a:t>Otomatik </a:t>
            </a:r>
            <a:r>
              <a:rPr lang="tr-TR" sz="1500" dirty="0" smtClean="0"/>
              <a:t>Katılım Sistemi </a:t>
            </a:r>
            <a:r>
              <a:rPr lang="tr-TR" sz="1500" dirty="0"/>
              <a:t>kapsamında </a:t>
            </a:r>
            <a:r>
              <a:rPr lang="tr-TR" sz="1500" dirty="0" smtClean="0"/>
              <a:t>kazanılmış emeklilik </a:t>
            </a:r>
            <a:r>
              <a:rPr lang="tr-TR" sz="1500" dirty="0"/>
              <a:t>ve devlet katkısına esas süreler ile diğer hak ve yükümlülükler Otomatik </a:t>
            </a:r>
            <a:r>
              <a:rPr lang="tr-TR" sz="1500" dirty="0" smtClean="0"/>
              <a:t>Katılım Sistemi kapsamı dışında düzenlenen bireysel emeklilik </a:t>
            </a:r>
            <a:r>
              <a:rPr lang="tr-TR" sz="1500" dirty="0"/>
              <a:t>sözleşmeleri ile birleştirilemez</a:t>
            </a:r>
            <a:r>
              <a:rPr lang="tr-TR" sz="1500" dirty="0" smtClean="0"/>
              <a:t>.</a:t>
            </a:r>
          </a:p>
          <a:p>
            <a:pPr marL="0" indent="0" algn="just">
              <a:buNone/>
            </a:pPr>
            <a:endParaRPr lang="tr-TR" sz="1500" dirty="0"/>
          </a:p>
          <a:p>
            <a:pPr marL="0" indent="0" algn="just">
              <a:buNone/>
            </a:pPr>
            <a:r>
              <a:rPr lang="tr-TR" sz="1500" b="1" dirty="0" smtClean="0">
                <a:solidFill>
                  <a:srgbClr val="FF0000"/>
                </a:solidFill>
              </a:rPr>
              <a:t>14. Katkı </a:t>
            </a:r>
            <a:r>
              <a:rPr lang="tr-TR" sz="1500" b="1" dirty="0">
                <a:solidFill>
                  <a:srgbClr val="FF0000"/>
                </a:solidFill>
              </a:rPr>
              <a:t>payları hangi </a:t>
            </a:r>
            <a:r>
              <a:rPr lang="tr-TR" sz="1500" b="1" dirty="0" smtClean="0">
                <a:solidFill>
                  <a:srgbClr val="FF0000"/>
                </a:solidFill>
              </a:rPr>
              <a:t>emeklilik yatırım fonlarında </a:t>
            </a:r>
            <a:r>
              <a:rPr lang="tr-TR" sz="1500" b="1" dirty="0">
                <a:solidFill>
                  <a:srgbClr val="FF0000"/>
                </a:solidFill>
              </a:rPr>
              <a:t>yatırıma </a:t>
            </a:r>
            <a:r>
              <a:rPr lang="tr-TR" sz="1500" b="1" dirty="0" smtClean="0">
                <a:solidFill>
                  <a:srgbClr val="FF0000"/>
                </a:solidFill>
              </a:rPr>
              <a:t>yönlendirilecektir</a:t>
            </a:r>
            <a:r>
              <a:rPr lang="tr-TR" sz="1500" b="1" dirty="0">
                <a:solidFill>
                  <a:srgbClr val="FF0000"/>
                </a:solidFill>
              </a:rPr>
              <a:t>? </a:t>
            </a:r>
          </a:p>
          <a:p>
            <a:pPr marL="0" indent="0" algn="just">
              <a:buNone/>
            </a:pPr>
            <a:r>
              <a:rPr lang="tr-TR" sz="1600" dirty="0"/>
              <a:t>Çalışanın katkı payı tutarları Hazine Müsteşarlığı tarafından belirlenen emeklilik yatırım fonunda değerlendirilir. </a:t>
            </a:r>
            <a:endParaRPr lang="tr-TR" sz="1600" dirty="0" smtClean="0"/>
          </a:p>
          <a:p>
            <a:pPr marL="0" indent="0" algn="just">
              <a:buNone/>
            </a:pPr>
            <a:endParaRPr lang="tr-TR" sz="1600" dirty="0" smtClean="0"/>
          </a:p>
          <a:p>
            <a:pPr marL="0" indent="0" algn="just">
              <a:buNone/>
            </a:pPr>
            <a:r>
              <a:rPr lang="tr-TR" sz="1500" b="1" dirty="0">
                <a:solidFill>
                  <a:srgbClr val="FF0000"/>
                </a:solidFill>
              </a:rPr>
              <a:t>15. Fon dağılım değişikliği yapmasının bir sınırı var mıdır?</a:t>
            </a:r>
          </a:p>
          <a:p>
            <a:pPr marL="0" indent="0" algn="just">
              <a:buNone/>
            </a:pPr>
            <a:r>
              <a:rPr lang="tr-TR" sz="1500" dirty="0"/>
              <a:t>Çalışanlar yılda 6 defa fon dağılım değişikliği yapabilir.</a:t>
            </a:r>
          </a:p>
          <a:p>
            <a:pPr marL="0" indent="0" algn="just">
              <a:buNone/>
            </a:pP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319335084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689770"/>
            <a:ext cx="9144000" cy="4556651"/>
          </a:xfrm>
        </p:spPr>
        <p:txBody>
          <a:bodyPr>
            <a:noAutofit/>
          </a:bodyPr>
          <a:lstStyle/>
          <a:p>
            <a:pPr marL="0" indent="0" algn="just">
              <a:buNone/>
            </a:pPr>
            <a:endParaRPr lang="tr-TR" sz="1500" dirty="0"/>
          </a:p>
          <a:p>
            <a:pPr marL="0" indent="0" algn="just">
              <a:buNone/>
            </a:pPr>
            <a:r>
              <a:rPr lang="tr-TR" sz="1500" b="1" dirty="0" smtClean="0">
                <a:solidFill>
                  <a:srgbClr val="FF0000"/>
                </a:solidFill>
              </a:rPr>
              <a:t>16. </a:t>
            </a:r>
            <a:r>
              <a:rPr lang="tr-TR" sz="1500" b="1" dirty="0">
                <a:solidFill>
                  <a:srgbClr val="FF0000"/>
                </a:solidFill>
              </a:rPr>
              <a:t>Birden fazla </a:t>
            </a:r>
            <a:r>
              <a:rPr lang="tr-TR" sz="1500" b="1" dirty="0" smtClean="0">
                <a:solidFill>
                  <a:srgbClr val="FF0000"/>
                </a:solidFill>
              </a:rPr>
              <a:t>işveren ile </a:t>
            </a:r>
            <a:r>
              <a:rPr lang="tr-TR" sz="1500" b="1" dirty="0">
                <a:solidFill>
                  <a:srgbClr val="FF0000"/>
                </a:solidFill>
              </a:rPr>
              <a:t>çalışanlar için Otomatik Katılım Sistemi kapsamında her bir işvereni ile birden fazla emeklilik sözleşmesi açılabilir mi?</a:t>
            </a:r>
          </a:p>
          <a:p>
            <a:pPr marL="0" indent="0" algn="just">
              <a:buNone/>
            </a:pPr>
            <a:r>
              <a:rPr lang="tr-TR" sz="1500" dirty="0"/>
              <a:t>Çalışanın Otomatik Katılım Sistemi’ne dahil her bir işvereni nezdinde Otomatik Katılım sözleşmesi düzenlenecektir</a:t>
            </a:r>
            <a:r>
              <a:rPr lang="tr-TR" sz="1500" dirty="0" smtClean="0"/>
              <a:t>.</a:t>
            </a:r>
          </a:p>
          <a:p>
            <a:pPr marL="0" indent="0" algn="just">
              <a:buNone/>
            </a:pPr>
            <a:endParaRPr lang="tr-TR" sz="1500" dirty="0"/>
          </a:p>
          <a:p>
            <a:pPr marL="0" indent="0" algn="just">
              <a:buNone/>
            </a:pPr>
            <a:r>
              <a:rPr lang="tr-TR" sz="1500" b="1" dirty="0" smtClean="0">
                <a:solidFill>
                  <a:srgbClr val="FF0000"/>
                </a:solidFill>
              </a:rPr>
              <a:t>17. Otomatik </a:t>
            </a:r>
            <a:r>
              <a:rPr lang="tr-TR" sz="1500" b="1" dirty="0">
                <a:solidFill>
                  <a:srgbClr val="FF0000"/>
                </a:solidFill>
              </a:rPr>
              <a:t>Katılım </a:t>
            </a:r>
            <a:r>
              <a:rPr lang="tr-TR" sz="1500" b="1" dirty="0" smtClean="0">
                <a:solidFill>
                  <a:srgbClr val="FF0000"/>
                </a:solidFill>
              </a:rPr>
              <a:t>sözleşmesi kapsamında </a:t>
            </a:r>
            <a:r>
              <a:rPr lang="tr-TR" sz="1500" b="1" dirty="0">
                <a:solidFill>
                  <a:srgbClr val="FF0000"/>
                </a:solidFill>
              </a:rPr>
              <a:t>uygulanacak kesintiler nelerdir?</a:t>
            </a:r>
          </a:p>
          <a:p>
            <a:pPr marL="0" indent="0" algn="just">
              <a:buNone/>
            </a:pPr>
            <a:r>
              <a:rPr lang="tr-TR" sz="1500" dirty="0"/>
              <a:t>Otomatik Katılım kapsamında çalışanlardan sisteme girerken giriş aidatı, sistemden ayrılma durumunda ise herhangi bir ertelenmiş aidat ya da ücret ödemesi alınamaz. Sistemde bulunduğu sürece çalışanların emeklilik hesabındaki birikimleri üzerinden Fon İşletim Gider </a:t>
            </a:r>
            <a:r>
              <a:rPr lang="tr-TR" sz="1500" dirty="0" smtClean="0"/>
              <a:t>Kesintisi </a:t>
            </a:r>
            <a:r>
              <a:rPr lang="tr-TR" sz="1500" dirty="0"/>
              <a:t>dışında bir kesinti yapılmaz</a:t>
            </a:r>
            <a:r>
              <a:rPr lang="tr-TR" sz="1500" dirty="0" smtClean="0"/>
              <a:t>.</a:t>
            </a:r>
          </a:p>
          <a:p>
            <a:pPr marL="0" indent="0" algn="just">
              <a:buNone/>
            </a:pPr>
            <a:endParaRPr lang="tr-TR" sz="1500" dirty="0"/>
          </a:p>
          <a:p>
            <a:pPr marL="0" indent="0" algn="just">
              <a:buNone/>
            </a:pPr>
            <a:r>
              <a:rPr lang="tr-TR" sz="1500" b="1" dirty="0" smtClean="0">
                <a:solidFill>
                  <a:srgbClr val="FF0000"/>
                </a:solidFill>
              </a:rPr>
              <a:t>18. Çalışan, işten </a:t>
            </a:r>
            <a:r>
              <a:rPr lang="tr-TR" sz="1500" b="1" dirty="0">
                <a:solidFill>
                  <a:srgbClr val="FF0000"/>
                </a:solidFill>
              </a:rPr>
              <a:t>ayrılması durumunda bildirimleri kime yapacaktır? </a:t>
            </a:r>
          </a:p>
          <a:p>
            <a:pPr marL="0" indent="0" algn="just">
              <a:buNone/>
            </a:pPr>
            <a:r>
              <a:rPr lang="tr-TR" sz="1500" dirty="0"/>
              <a:t>Çalışan işten ayrılması durumunda, doğrudan emeklilik şirketi ile bütün işlemlerini gerçekleştirecektir</a:t>
            </a:r>
            <a:r>
              <a:rPr lang="tr-TR" sz="1500" dirty="0" smtClean="0"/>
              <a:t>.</a:t>
            </a:r>
            <a:endParaRPr lang="tr-TR" sz="1500" dirty="0"/>
          </a:p>
          <a:p>
            <a:pPr marL="0" indent="0" algn="just">
              <a:buNone/>
            </a:pPr>
            <a:endParaRPr lang="tr-TR" sz="1500" dirty="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1156620800"/>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876059"/>
            <a:ext cx="9144000" cy="4257955"/>
          </a:xfrm>
        </p:spPr>
        <p:txBody>
          <a:bodyPr>
            <a:noAutofit/>
          </a:bodyPr>
          <a:lstStyle/>
          <a:p>
            <a:pPr marL="0" indent="0" algn="just">
              <a:buNone/>
            </a:pPr>
            <a:r>
              <a:rPr lang="tr-TR" sz="1500" b="1" dirty="0" smtClean="0">
                <a:solidFill>
                  <a:srgbClr val="FF0000"/>
                </a:solidFill>
              </a:rPr>
              <a:t>19. </a:t>
            </a:r>
            <a:r>
              <a:rPr lang="tr-TR" sz="1500" b="1" dirty="0">
                <a:solidFill>
                  <a:srgbClr val="FF0000"/>
                </a:solidFill>
              </a:rPr>
              <a:t>Çalışanın işten ayrılması </a:t>
            </a:r>
            <a:r>
              <a:rPr lang="tr-TR" sz="1500" b="1" dirty="0" smtClean="0">
                <a:solidFill>
                  <a:srgbClr val="FF0000"/>
                </a:solidFill>
              </a:rPr>
              <a:t>durumunda katkı payı </a:t>
            </a:r>
            <a:r>
              <a:rPr lang="tr-TR" sz="1500" b="1" dirty="0">
                <a:solidFill>
                  <a:srgbClr val="FF0000"/>
                </a:solidFill>
              </a:rPr>
              <a:t>ödemeye </a:t>
            </a:r>
            <a:r>
              <a:rPr lang="tr-TR" sz="1500" b="1" dirty="0" smtClean="0">
                <a:solidFill>
                  <a:srgbClr val="FF0000"/>
                </a:solidFill>
              </a:rPr>
              <a:t>devam </a:t>
            </a:r>
            <a:r>
              <a:rPr lang="tr-TR" sz="1500" b="1" dirty="0">
                <a:solidFill>
                  <a:srgbClr val="FF0000"/>
                </a:solidFill>
              </a:rPr>
              <a:t>etmesi mümkün müdür? </a:t>
            </a:r>
          </a:p>
          <a:p>
            <a:pPr marL="0" indent="0" algn="just">
              <a:buNone/>
            </a:pPr>
            <a:r>
              <a:rPr lang="tr-TR" sz="1500" dirty="0"/>
              <a:t>Çalışan işten ayrıldıktan sonra da katkı payı ödemeye devam </a:t>
            </a:r>
            <a:r>
              <a:rPr lang="tr-TR" sz="1500" dirty="0" smtClean="0"/>
              <a:t>edebilir veya hesabını sonlandırabilir.</a:t>
            </a:r>
          </a:p>
          <a:p>
            <a:pPr marL="0" indent="0" algn="just">
              <a:buNone/>
            </a:pPr>
            <a:endParaRPr lang="tr-TR" sz="1100" dirty="0"/>
          </a:p>
          <a:p>
            <a:pPr marL="0" indent="0" algn="just">
              <a:buNone/>
            </a:pPr>
            <a:r>
              <a:rPr lang="tr-TR" sz="1500" b="1" dirty="0" smtClean="0">
                <a:solidFill>
                  <a:srgbClr val="FF0000"/>
                </a:solidFill>
              </a:rPr>
              <a:t>20. </a:t>
            </a:r>
            <a:r>
              <a:rPr lang="tr-TR" sz="1500" b="1" dirty="0">
                <a:solidFill>
                  <a:srgbClr val="FF0000"/>
                </a:solidFill>
              </a:rPr>
              <a:t>Çalışan iş değiştirdiğinde, yeni iş yerinde Otomatik Katılım uygulaması yoksa mevcut emeklilik planına devam edebilir mi?</a:t>
            </a:r>
          </a:p>
          <a:p>
            <a:pPr marL="0" indent="0" algn="just">
              <a:buNone/>
            </a:pPr>
            <a:r>
              <a:rPr lang="tr-TR" sz="1500" dirty="0"/>
              <a:t>Çalışan iş değiştirdiğinde yeni iş yerinde Otomatik Katılım Sistemi kapsamında bir emeklilik planı yok ise mevcut emeklilik planında katkı payı ödemeye ve devlet katkısı avantajından yararlanmaya devam edebilir.</a:t>
            </a:r>
          </a:p>
          <a:p>
            <a:pPr marL="0" indent="0" algn="just">
              <a:buNone/>
            </a:pPr>
            <a:endParaRPr lang="tr-TR" sz="1050" b="1" dirty="0" smtClean="0">
              <a:solidFill>
                <a:srgbClr val="FF0000"/>
              </a:solidFill>
            </a:endParaRPr>
          </a:p>
          <a:p>
            <a:pPr marL="0" indent="0" algn="just">
              <a:buNone/>
            </a:pPr>
            <a:r>
              <a:rPr lang="tr-TR" sz="1500" b="1" dirty="0" smtClean="0">
                <a:solidFill>
                  <a:srgbClr val="FF0000"/>
                </a:solidFill>
              </a:rPr>
              <a:t>21. </a:t>
            </a:r>
            <a:r>
              <a:rPr lang="tr-TR" sz="1500" b="1" dirty="0">
                <a:solidFill>
                  <a:srgbClr val="FF0000"/>
                </a:solidFill>
              </a:rPr>
              <a:t>Çalışan iş değiştirdiğinde, yeni iş yerinde Otomatik </a:t>
            </a:r>
            <a:r>
              <a:rPr lang="tr-TR" sz="1500" b="1" dirty="0" smtClean="0">
                <a:solidFill>
                  <a:srgbClr val="FF0000"/>
                </a:solidFill>
              </a:rPr>
              <a:t>Katılım Sistemi </a:t>
            </a:r>
            <a:r>
              <a:rPr lang="tr-TR" sz="1500" b="1" dirty="0">
                <a:solidFill>
                  <a:srgbClr val="FF0000"/>
                </a:solidFill>
              </a:rPr>
              <a:t>kapsamında emeklilik planı varsa nasıl bir yöntem izlenecektir?</a:t>
            </a:r>
          </a:p>
          <a:p>
            <a:pPr marL="0" indent="0" algn="just">
              <a:buNone/>
            </a:pPr>
            <a:r>
              <a:rPr lang="tr-TR" sz="1500" dirty="0"/>
              <a:t>Çalışan, iş yeri </a:t>
            </a:r>
            <a:r>
              <a:rPr lang="tr-TR" sz="1500" dirty="0" smtClean="0"/>
              <a:t>değiştirdiğinde </a:t>
            </a:r>
            <a:r>
              <a:rPr lang="tr-TR" sz="1500" dirty="0"/>
              <a:t>yeni iş yerindeki </a:t>
            </a:r>
            <a:r>
              <a:rPr lang="tr-TR" sz="1500" dirty="0" smtClean="0"/>
              <a:t>bireysel emeklilik planına Hazine Müsteşarlığı düzenlemeleri kapsamında </a:t>
            </a:r>
            <a:r>
              <a:rPr lang="tr-TR" sz="1500" dirty="0"/>
              <a:t>birikim transferi ya da plan değişikliği ile geçiş yapar. </a:t>
            </a:r>
            <a:endParaRPr lang="tr-TR" sz="1500" dirty="0" smtClean="0"/>
          </a:p>
          <a:p>
            <a:pPr marL="0" indent="0" algn="just">
              <a:buNone/>
            </a:pPr>
            <a:endParaRPr lang="tr-TR" sz="1500" b="1" dirty="0">
              <a:solidFill>
                <a:srgbClr val="FF0000"/>
              </a:solidFill>
            </a:endParaRPr>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86001870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çerik Yer Tutucusu 2"/>
          <p:cNvSpPr>
            <a:spLocks noGrp="1"/>
          </p:cNvSpPr>
          <p:nvPr>
            <p:ph idx="1"/>
          </p:nvPr>
        </p:nvSpPr>
        <p:spPr>
          <a:xfrm>
            <a:off x="0" y="1606645"/>
            <a:ext cx="9144000" cy="5497240"/>
          </a:xfrm>
        </p:spPr>
        <p:txBody>
          <a:bodyPr>
            <a:noAutofit/>
          </a:bodyPr>
          <a:lstStyle/>
          <a:p>
            <a:pPr marL="0" indent="0" algn="just">
              <a:buNone/>
            </a:pPr>
            <a:r>
              <a:rPr lang="tr-TR" sz="1500" dirty="0" smtClean="0"/>
              <a:t>01 </a:t>
            </a:r>
            <a:r>
              <a:rPr lang="tr-TR" sz="1500" dirty="0"/>
              <a:t>Ocak 2017 itibarıyla uygulamaya alınacak olan Otomatik </a:t>
            </a:r>
            <a:r>
              <a:rPr lang="tr-TR" sz="1500" dirty="0" smtClean="0"/>
              <a:t>Katılım Sistemi, </a:t>
            </a:r>
            <a:r>
              <a:rPr lang="tr-TR" sz="1500" dirty="0"/>
              <a:t>çalışanlara aktif çalışma dönemleri sonunda sosyal güvenlik sisteminin sağlayacağı emeklilik gelirine ek olarak bir gelir sağlamayı ve ülkemizdeki tasarruf oranını artırmayı hedefleyen bir uygulamadır.</a:t>
            </a:r>
          </a:p>
          <a:p>
            <a:pPr marL="0" indent="0" algn="just">
              <a:buNone/>
            </a:pPr>
            <a:endParaRPr lang="tr-TR" sz="1500" b="1" dirty="0">
              <a:solidFill>
                <a:srgbClr val="FF0000"/>
              </a:solidFill>
            </a:endParaRPr>
          </a:p>
          <a:p>
            <a:pPr marL="0" indent="0" algn="just">
              <a:buNone/>
            </a:pPr>
            <a:endParaRPr lang="tr-TR" sz="1500" dirty="0"/>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8" y="2743350"/>
            <a:ext cx="4630424" cy="286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532" y="2743351"/>
            <a:ext cx="4494418" cy="286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Metin kutusu 24"/>
          <p:cNvSpPr txBox="1"/>
          <p:nvPr/>
        </p:nvSpPr>
        <p:spPr>
          <a:xfrm>
            <a:off x="0" y="5617029"/>
            <a:ext cx="9024765" cy="615553"/>
          </a:xfrm>
          <a:prstGeom prst="rect">
            <a:avLst/>
          </a:prstGeom>
          <a:noFill/>
        </p:spPr>
        <p:txBody>
          <a:bodyPr wrap="square" rtlCol="0">
            <a:spAutoFit/>
          </a:bodyPr>
          <a:lstStyle/>
          <a:p>
            <a:r>
              <a:rPr lang="tr-TR" smtClean="0"/>
              <a:t>*</a:t>
            </a:r>
            <a:r>
              <a:rPr lang="tr-TR" sz="1600" i="1" smtClean="0"/>
              <a:t>Emeklilik döneminde mevcut hayat standardının ve gelirin elde edilmesi çalışan için risk oluşturuyor. Emekli olmasına rağmen çalışanların oranı %30 seviyesindedir.</a:t>
            </a:r>
            <a:endParaRPr lang="tr-TR" sz="1600" i="1"/>
          </a:p>
        </p:txBody>
      </p:sp>
      <p:sp>
        <p:nvSpPr>
          <p:cNvPr id="26" name="Metin kutusu 1"/>
          <p:cNvSpPr txBox="1">
            <a:spLocks noGrp="1" noChangeArrowheads="1"/>
          </p:cNvSpPr>
          <p:nvPr>
            <p:ph type="title"/>
          </p:nvPr>
        </p:nvSpPr>
        <p:spPr bwMode="auto">
          <a:xfrm>
            <a:off x="718802" y="620416"/>
            <a:ext cx="78867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6" charset="-128"/>
                <a:cs typeface="Geneva"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2" charset="-128"/>
                <a:cs typeface="Geneva"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2" charset="-128"/>
                <a:cs typeface="Geneva"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9pPr>
          </a:lstStyle>
          <a:p>
            <a:pPr algn="ctr">
              <a:buNone/>
            </a:pPr>
            <a:r>
              <a:rPr lang="tr-TR" sz="2800" b="1" dirty="0">
                <a:latin typeface="Arial" panose="020B0604020202020204" pitchFamily="34" charset="0"/>
                <a:cs typeface="Arial" panose="020B0604020202020204" pitchFamily="34" charset="0"/>
              </a:rPr>
              <a:t>BES’TE OTOMATİK KATILIM DÖNEMİ</a:t>
            </a:r>
          </a:p>
        </p:txBody>
      </p:sp>
      <p:sp>
        <p:nvSpPr>
          <p:cNvPr id="27" name="Başlık 1"/>
          <p:cNvSpPr txBox="1">
            <a:spLocks/>
          </p:cNvSpPr>
          <p:nvPr/>
        </p:nvSpPr>
        <p:spPr>
          <a:xfrm>
            <a:off x="1133476" y="841777"/>
            <a:ext cx="7000874" cy="760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tr-TR" sz="2400" b="1" dirty="0" smtClean="0">
                <a:solidFill>
                  <a:srgbClr val="0070C0"/>
                </a:solidFill>
                <a:ea typeface="+mn-ea"/>
              </a:rPr>
              <a:t>Çalışanlar neden bu sistemde yer almalı?</a:t>
            </a:r>
            <a:endParaRPr lang="tr-TR" sz="2400" b="1" dirty="0">
              <a:solidFill>
                <a:srgbClr val="0070C0"/>
              </a:solidFill>
              <a:ea typeface="+mn-ea"/>
            </a:endParaRPr>
          </a:p>
        </p:txBody>
      </p:sp>
    </p:spTree>
    <p:extLst>
      <p:ext uri="{BB962C8B-B14F-4D97-AF65-F5344CB8AC3E}">
        <p14:creationId xmlns:p14="http://schemas.microsoft.com/office/powerpoint/2010/main" val="394791145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769184"/>
            <a:ext cx="9144000" cy="4257955"/>
          </a:xfrm>
        </p:spPr>
        <p:txBody>
          <a:bodyPr>
            <a:noAutofit/>
          </a:bodyPr>
          <a:lstStyle/>
          <a:p>
            <a:pPr marL="0" indent="0" algn="just">
              <a:buNone/>
            </a:pPr>
            <a:r>
              <a:rPr lang="tr-TR" sz="1500" b="1" dirty="0" smtClean="0">
                <a:solidFill>
                  <a:srgbClr val="FF0000"/>
                </a:solidFill>
              </a:rPr>
              <a:t>22</a:t>
            </a:r>
            <a:r>
              <a:rPr lang="tr-TR" sz="1500" b="1" dirty="0">
                <a:solidFill>
                  <a:srgbClr val="FF0000"/>
                </a:solidFill>
              </a:rPr>
              <a:t>. Çalışanlar Otomatik Katılım kapsamında mevzuatta belirlenen oranın üzerinde katkı payı kesilmesini talep edebilir </a:t>
            </a:r>
            <a:r>
              <a:rPr lang="tr-TR" sz="1500" b="1" dirty="0" smtClean="0">
                <a:solidFill>
                  <a:srgbClr val="FF0000"/>
                </a:solidFill>
              </a:rPr>
              <a:t>mi? </a:t>
            </a:r>
            <a:endParaRPr lang="tr-TR" sz="1500" b="1" dirty="0">
              <a:solidFill>
                <a:srgbClr val="FF0000"/>
              </a:solidFill>
            </a:endParaRPr>
          </a:p>
          <a:p>
            <a:pPr marL="0" indent="0" algn="just">
              <a:buNone/>
            </a:pPr>
            <a:r>
              <a:rPr lang="tr-TR" sz="1500" dirty="0"/>
              <a:t>Çalışan kesinti oranını işverene bildirerek </a:t>
            </a:r>
            <a:r>
              <a:rPr lang="tr-TR" sz="1500" dirty="0" smtClean="0"/>
              <a:t>artırabilir </a:t>
            </a:r>
            <a:r>
              <a:rPr lang="tr-TR" sz="1500" dirty="0"/>
              <a:t>veya varsa </a:t>
            </a:r>
            <a:r>
              <a:rPr lang="tr-TR" sz="1500" dirty="0" smtClean="0"/>
              <a:t>artırmış </a:t>
            </a:r>
            <a:r>
              <a:rPr lang="tr-TR" sz="1500" dirty="0"/>
              <a:t>olduğu tutarı yine Kanunda belirtilen kesinti oranından az olmamak kaydıyla düşürebilir. Ödemeler için matbu tutar belirlenmez, katkı payları oransal olarak hesaplanır</a:t>
            </a:r>
            <a:r>
              <a:rPr lang="tr-TR" sz="1500" dirty="0" smtClean="0"/>
              <a:t>.</a:t>
            </a:r>
          </a:p>
          <a:p>
            <a:pPr marL="0" indent="0" algn="just">
              <a:buNone/>
            </a:pPr>
            <a:endParaRPr lang="tr-TR" sz="1500" dirty="0" smtClean="0"/>
          </a:p>
          <a:p>
            <a:pPr marL="0" indent="0" algn="just">
              <a:buNone/>
            </a:pPr>
            <a:r>
              <a:rPr lang="tr-TR" sz="1500" b="1" dirty="0" smtClean="0">
                <a:solidFill>
                  <a:srgbClr val="FF0000"/>
                </a:solidFill>
              </a:rPr>
              <a:t>23. </a:t>
            </a:r>
            <a:r>
              <a:rPr lang="tr-TR" sz="1500" b="1" dirty="0">
                <a:solidFill>
                  <a:srgbClr val="FF0000"/>
                </a:solidFill>
              </a:rPr>
              <a:t>Çalışan ödediği katkı paylarının takibini nasıl yapacaktır</a:t>
            </a:r>
            <a:r>
              <a:rPr lang="tr-TR" sz="1500" b="1" dirty="0" smtClean="0">
                <a:solidFill>
                  <a:srgbClr val="FF0000"/>
                </a:solidFill>
              </a:rPr>
              <a:t>?</a:t>
            </a:r>
          </a:p>
          <a:p>
            <a:pPr marL="0" indent="0" algn="just">
              <a:buNone/>
            </a:pPr>
            <a:r>
              <a:rPr lang="tr-TR" sz="1500" dirty="0"/>
              <a:t>Çalışan ödemiş olduğu katkı paylarını ve hesabına ait diğer bilgileri, şirketin internet sitesinden bağlanabileceği bir ekran üzerinden takip edebilir. Ayrıca, şirket tarafından 3 ayda bir gönderilecek “çalışanları bilgilendirme notu” ile çalışanlara ödedikleri katkı payı ile ilgili bilgilendirme </a:t>
            </a:r>
            <a:r>
              <a:rPr lang="tr-TR" sz="1500" dirty="0" smtClean="0"/>
              <a:t>yapılacaktır. </a:t>
            </a:r>
            <a:r>
              <a:rPr lang="tr-TR" sz="1500" dirty="0" err="1" smtClean="0"/>
              <a:t>Takasbank</a:t>
            </a:r>
            <a:r>
              <a:rPr lang="tr-TR" sz="1500" dirty="0" smtClean="0"/>
              <a:t> </a:t>
            </a:r>
            <a:r>
              <a:rPr lang="tr-TR" sz="1500" dirty="0"/>
              <a:t>internet sitesinde ise çalışanların birikimini takip edebileceği bir portal bulunmaktadır.</a:t>
            </a:r>
          </a:p>
          <a:p>
            <a:pPr marL="0" indent="0" algn="just">
              <a:buNone/>
            </a:pPr>
            <a:endParaRPr lang="tr-TR" sz="1050" b="1" dirty="0" smtClean="0">
              <a:solidFill>
                <a:srgbClr val="FF0000"/>
              </a:solidFill>
            </a:endParaRPr>
          </a:p>
          <a:p>
            <a:pPr marL="0" indent="0" algn="just">
              <a:buNone/>
            </a:pPr>
            <a:r>
              <a:rPr lang="tr-TR" sz="1500" b="1" dirty="0" smtClean="0">
                <a:solidFill>
                  <a:srgbClr val="FF0000"/>
                </a:solidFill>
              </a:rPr>
              <a:t>24</a:t>
            </a:r>
            <a:r>
              <a:rPr lang="tr-TR" sz="1500" b="1" dirty="0">
                <a:solidFill>
                  <a:srgbClr val="FF0000"/>
                </a:solidFill>
              </a:rPr>
              <a:t>. İşverenin iflası durumunda çalışanın katkı payı ödemeleri nasıl takip edilir</a:t>
            </a:r>
            <a:r>
              <a:rPr lang="tr-TR" sz="1500" b="1" dirty="0" smtClean="0">
                <a:solidFill>
                  <a:srgbClr val="FF0000"/>
                </a:solidFill>
              </a:rPr>
              <a:t>?</a:t>
            </a:r>
            <a:endParaRPr lang="tr-TR" sz="1500" b="1" dirty="0">
              <a:solidFill>
                <a:srgbClr val="FF0000"/>
              </a:solidFill>
            </a:endParaRPr>
          </a:p>
          <a:p>
            <a:pPr marL="0" indent="0" algn="just">
              <a:buNone/>
            </a:pPr>
            <a:r>
              <a:rPr lang="tr-TR" sz="1500" dirty="0"/>
              <a:t>Çalışan katkı payı, işverenin taraf olduğu 9/6/1932 tarihli ve 2004 sayılı İcra ve İflas Kanunu kapsamındaki haciz ve iflas yoluyla takip bakımından işçi alacağı niteliğinde imtiyazlı bir alacaktır. İşverenler Otomatik Katılım uygulaması kapsamındaki yükümlülükleri bakımından Çalışma ve Sosyal Güvenlik Bakanlığı tarafından denetlenir.</a:t>
            </a:r>
            <a:endParaRPr lang="tr-TR" sz="1500" b="1" dirty="0">
              <a:solidFill>
                <a:srgbClr val="FF0000"/>
              </a:solidFill>
            </a:endParaRPr>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latin typeface="Arial" panose="020B0604020202020204" pitchFamily="34" charset="0"/>
                <a:cs typeface="Arial" panose="020B0604020202020204" pitchFamily="34" charset="0"/>
              </a:rPr>
              <a:t>ÇALIŞANLARA YÖNELİK</a:t>
            </a:r>
          </a:p>
          <a:p>
            <a:pPr algn="ctr"/>
            <a:r>
              <a:rPr lang="tr-TR" sz="2800" b="1" dirty="0" smtClean="0">
                <a:latin typeface="Arial" panose="020B0604020202020204" pitchFamily="34" charset="0"/>
                <a:cs typeface="Arial" panose="020B0604020202020204" pitchFamily="34" charset="0"/>
              </a:rPr>
              <a:t>SIKÇA </a:t>
            </a:r>
            <a:r>
              <a:rPr lang="tr-TR" sz="2800" b="1" dirty="0">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169087056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1769184"/>
            <a:ext cx="9144000" cy="4257955"/>
          </a:xfrm>
        </p:spPr>
        <p:txBody>
          <a:bodyPr>
            <a:noAutofit/>
          </a:bodyPr>
          <a:lstStyle/>
          <a:p>
            <a:pPr marL="0" indent="0" algn="just">
              <a:buNone/>
            </a:pPr>
            <a:r>
              <a:rPr lang="tr-TR" sz="1500" b="1" dirty="0" smtClean="0">
                <a:solidFill>
                  <a:srgbClr val="FF0000"/>
                </a:solidFill>
              </a:rPr>
              <a:t>25</a:t>
            </a:r>
            <a:r>
              <a:rPr lang="tr-TR" sz="1500" b="1" dirty="0">
                <a:solidFill>
                  <a:srgbClr val="FF0000"/>
                </a:solidFill>
              </a:rPr>
              <a:t>. Otomatik </a:t>
            </a:r>
            <a:r>
              <a:rPr lang="tr-TR" sz="1500" b="1" dirty="0" smtClean="0">
                <a:solidFill>
                  <a:srgbClr val="FF0000"/>
                </a:solidFill>
              </a:rPr>
              <a:t>Katılımda devlet katkısı </a:t>
            </a:r>
            <a:r>
              <a:rPr lang="tr-TR" sz="1500" b="1" dirty="0">
                <a:solidFill>
                  <a:srgbClr val="FF0000"/>
                </a:solidFill>
              </a:rPr>
              <a:t>fonda değerlenecek mi? Değerleme nasıl </a:t>
            </a:r>
            <a:r>
              <a:rPr lang="tr-TR" sz="1500" b="1" dirty="0" smtClean="0">
                <a:solidFill>
                  <a:srgbClr val="FF0000"/>
                </a:solidFill>
              </a:rPr>
              <a:t>olacaktır? </a:t>
            </a:r>
            <a:endParaRPr lang="tr-TR" sz="1500" b="1" dirty="0">
              <a:solidFill>
                <a:srgbClr val="FF0000"/>
              </a:solidFill>
            </a:endParaRPr>
          </a:p>
          <a:p>
            <a:pPr marL="0" indent="0" algn="just">
              <a:buNone/>
            </a:pPr>
            <a:r>
              <a:rPr lang="tr-TR" sz="1500" dirty="0"/>
              <a:t>Devlet katkıları, taahhüt olarak hesaplanmakta ve taahhüt edilen bu tutarlar çalışanın devlet katkısı hesabında, şirketin internet sitesinden takip edebilecek bir şekilde kayıt altına alınmaktadır. %25’lik devlet katkısı tutarları, devlet katkısı ödemesinin hesaplandığı ayı takip eden takvim yılı başlarında, TÜFE değişimleri dikkate alınarak </a:t>
            </a:r>
            <a:r>
              <a:rPr lang="tr-TR" sz="1500" dirty="0" smtClean="0"/>
              <a:t>değerlenir. Çalışanın hak edişi </a:t>
            </a:r>
            <a:r>
              <a:rPr lang="tr-TR" sz="1500" dirty="0"/>
              <a:t>olması durumunda, hak kazanılan kısım nakden ödenir ve bu tutarlar devlet katkısı fonlarında yatırıma yönlendirilir.</a:t>
            </a:r>
          </a:p>
          <a:p>
            <a:pPr marL="0" indent="0" algn="just">
              <a:buNone/>
            </a:pPr>
            <a:r>
              <a:rPr lang="tr-TR" sz="1500" b="1" dirty="0" smtClean="0">
                <a:solidFill>
                  <a:srgbClr val="FF0000"/>
                </a:solidFill>
              </a:rPr>
              <a:t>26. Katkı paylarının yatırıma yönlendirileceği Emeklilik Yatırım Fonu  </a:t>
            </a:r>
            <a:r>
              <a:rPr lang="tr-TR" sz="1500" b="1" dirty="0">
                <a:solidFill>
                  <a:srgbClr val="FF0000"/>
                </a:solidFill>
              </a:rPr>
              <a:t>seçim süreci nasıl </a:t>
            </a:r>
            <a:r>
              <a:rPr lang="tr-TR" sz="1500" b="1" dirty="0" smtClean="0">
                <a:solidFill>
                  <a:srgbClr val="FF0000"/>
                </a:solidFill>
              </a:rPr>
              <a:t>olacaktır?</a:t>
            </a:r>
          </a:p>
          <a:p>
            <a:pPr marL="0" indent="0" algn="just">
              <a:buNone/>
            </a:pPr>
            <a:r>
              <a:rPr lang="tr-TR" sz="1500" dirty="0"/>
              <a:t>Sisteme giriş esnasında, çalışanlardan faiz içeren/faiz içermeyen fon tercihleri alınır. Ancak, çalışanın tercih belirtmemesi halinde, işveren bu tercihi ilgili çalışan adına </a:t>
            </a:r>
            <a:r>
              <a:rPr lang="tr-TR" sz="1500" dirty="0" smtClean="0"/>
              <a:t>yapar. Bu </a:t>
            </a:r>
            <a:r>
              <a:rPr lang="tr-TR" sz="1500" dirty="0"/>
              <a:t>kapsamda, katkı payları yapılan tercih doğrultusunda öncelikle 1 yıllık süre boyunca faiz içeren/faiz içermeyen başlangıç fonunda yatırıma yönlendirilir. 1 yılın sonunda ise, yine tercihe göre faiz içeren/faiz içermeyen standart fonlarda yatırıma yönlendirilmeye devam eder</a:t>
            </a:r>
            <a:r>
              <a:rPr lang="tr-TR" sz="1500" dirty="0" smtClean="0"/>
              <a:t>.</a:t>
            </a:r>
          </a:p>
          <a:p>
            <a:pPr marL="0" indent="0" algn="just">
              <a:buNone/>
            </a:pPr>
            <a:r>
              <a:rPr lang="tr-TR" sz="1500" b="1" dirty="0" smtClean="0">
                <a:solidFill>
                  <a:srgbClr val="FF0000"/>
                </a:solidFill>
              </a:rPr>
              <a:t>27. Çalışan </a:t>
            </a:r>
            <a:r>
              <a:rPr lang="tr-TR" sz="1500" b="1" dirty="0">
                <a:solidFill>
                  <a:srgbClr val="FF0000"/>
                </a:solidFill>
              </a:rPr>
              <a:t>sonradan fon dağılım değişikliği yapılabilir mi?</a:t>
            </a:r>
          </a:p>
          <a:p>
            <a:pPr marL="0" indent="0" algn="just">
              <a:buNone/>
            </a:pPr>
            <a:r>
              <a:rPr lang="tr-TR" sz="1500" dirty="0"/>
              <a:t>Çalışan cayma süresinin bitiminden sonra fon dağılımı değişikliği yapabilir. Bu değişiklik işleminden önce kendisine risk profili anketi sunulur. </a:t>
            </a:r>
          </a:p>
          <a:p>
            <a:pPr marL="0" indent="0" algn="just">
              <a:buNone/>
            </a:pPr>
            <a:r>
              <a:rPr lang="tr-TR" sz="1500" dirty="0"/>
              <a:t>Sistemde yer alan  muhafazakâr, dengeli, atak/ dinamik/ büyüme ve agresif olarak tanımlı fonların yanı sıra başlangıç ve standart fonlar arasında tercihte bulunulabilir. </a:t>
            </a:r>
          </a:p>
          <a:p>
            <a:pPr marL="0" indent="0" algn="just">
              <a:buNone/>
            </a:pPr>
            <a:endParaRPr lang="tr-TR" sz="1500" dirty="0"/>
          </a:p>
          <a:p>
            <a:pPr marL="0" indent="0" algn="just">
              <a:buNone/>
            </a:pPr>
            <a:endParaRPr lang="tr-TR" sz="1500" dirty="0" smtClean="0"/>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solidFill>
                  <a:prstClr val="black"/>
                </a:solidFill>
                <a:latin typeface="Arial" panose="020B0604020202020204" pitchFamily="34" charset="0"/>
                <a:cs typeface="Arial" panose="020B0604020202020204" pitchFamily="34" charset="0"/>
              </a:rPr>
              <a:t>ÇALIŞANLARA YÖNELİK</a:t>
            </a:r>
          </a:p>
          <a:p>
            <a:pPr algn="ctr"/>
            <a:r>
              <a:rPr lang="tr-TR" sz="2800" b="1" dirty="0" smtClean="0">
                <a:solidFill>
                  <a:prstClr val="black"/>
                </a:solidFill>
                <a:latin typeface="Arial" panose="020B0604020202020204" pitchFamily="34" charset="0"/>
                <a:cs typeface="Arial" panose="020B0604020202020204" pitchFamily="34" charset="0"/>
              </a:rPr>
              <a:t>SIKÇA </a:t>
            </a:r>
            <a:r>
              <a:rPr lang="tr-TR" sz="2800" b="1" dirty="0">
                <a:solidFill>
                  <a:prstClr val="black"/>
                </a:solidFill>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427087217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400" y="1273884"/>
            <a:ext cx="9144000" cy="4257955"/>
          </a:xfrm>
        </p:spPr>
        <p:txBody>
          <a:bodyPr>
            <a:noAutofit/>
          </a:bodyPr>
          <a:lstStyle/>
          <a:p>
            <a:pPr marL="0" indent="0" algn="just">
              <a:buNone/>
            </a:pPr>
            <a:endParaRPr lang="tr-TR" sz="1500" b="1" dirty="0" smtClean="0">
              <a:solidFill>
                <a:srgbClr val="FF0000"/>
              </a:solidFill>
            </a:endParaRPr>
          </a:p>
          <a:p>
            <a:pPr marL="0" indent="0" algn="just">
              <a:buNone/>
            </a:pPr>
            <a:r>
              <a:rPr lang="tr-TR" sz="1500" b="1" dirty="0" smtClean="0">
                <a:solidFill>
                  <a:srgbClr val="FF0000"/>
                </a:solidFill>
              </a:rPr>
              <a:t>28. </a:t>
            </a:r>
            <a:r>
              <a:rPr lang="tr-TR" sz="1500" b="1" dirty="0">
                <a:solidFill>
                  <a:srgbClr val="FF0000"/>
                </a:solidFill>
              </a:rPr>
              <a:t>Emeklilik Yatırım Fonları hangi yatırım araçlarında değerlendirilecektir?</a:t>
            </a:r>
          </a:p>
          <a:p>
            <a:pPr marL="0" indent="0" algn="just">
              <a:buNone/>
            </a:pPr>
            <a:r>
              <a:rPr lang="tr-TR" sz="1500" dirty="0"/>
              <a:t>Emeklilik Yatırım Fonları ilgisine göre; kamu/özel borçlanma araçları, mevduat, katılma hesabı, kira sertifikası, hisse senedi, değerli maden, yabancı menkul kıymet, borsa para piyasası, ters repo vb. çeşitli faiz içeren veya içermeyen yatırım araçlarında değerlendirilir.</a:t>
            </a:r>
            <a:endParaRPr lang="tr-TR" sz="1500" b="1" dirty="0">
              <a:solidFill>
                <a:srgbClr val="FF0000"/>
              </a:solidFill>
            </a:endParaRPr>
          </a:p>
          <a:p>
            <a:pPr marL="0" indent="0" algn="just">
              <a:buNone/>
            </a:pPr>
            <a:r>
              <a:rPr lang="tr-TR" sz="1500" b="1" dirty="0" smtClean="0">
                <a:solidFill>
                  <a:srgbClr val="FF0000"/>
                </a:solidFill>
              </a:rPr>
              <a:t>29. </a:t>
            </a:r>
            <a:r>
              <a:rPr lang="tr-TR" sz="1500" b="1" dirty="0">
                <a:solidFill>
                  <a:srgbClr val="FF0000"/>
                </a:solidFill>
              </a:rPr>
              <a:t>Otomatik </a:t>
            </a:r>
            <a:r>
              <a:rPr lang="tr-TR" sz="1500" b="1" dirty="0" smtClean="0">
                <a:solidFill>
                  <a:srgbClr val="FF0000"/>
                </a:solidFill>
              </a:rPr>
              <a:t>Katılım kapsamında katkı payı ödemesine ara verilebilir mi? </a:t>
            </a:r>
            <a:endParaRPr lang="tr-TR" sz="1500" b="1" dirty="0">
              <a:solidFill>
                <a:srgbClr val="FF0000"/>
              </a:solidFill>
            </a:endParaRPr>
          </a:p>
          <a:p>
            <a:pPr marL="0" indent="0" algn="just">
              <a:buNone/>
            </a:pPr>
            <a:r>
              <a:rPr lang="tr-TR" sz="1500" dirty="0"/>
              <a:t>Çalışanın talepte bulunması durumunda katkı payı ödemelerine ara verilebilir. </a:t>
            </a:r>
            <a:r>
              <a:rPr lang="tr-TR" sz="1500" dirty="0" smtClean="0"/>
              <a:t> Bu </a:t>
            </a:r>
            <a:r>
              <a:rPr lang="tr-TR" sz="1500" dirty="0"/>
              <a:t>talep, talep tarihinden itibaren azami 3 aylık süre için yapılabilir. </a:t>
            </a:r>
            <a:r>
              <a:rPr lang="tr-TR" sz="1500" dirty="0" smtClean="0"/>
              <a:t>Bu </a:t>
            </a:r>
            <a:r>
              <a:rPr lang="tr-TR" sz="1500" dirty="0"/>
              <a:t>sürenin bitiminden önce veya bitimini müteakip tekrar ara verme talebinde bulunulması mümkündür. Çalışan, ara verme talebini en geç ücret ödeme gününden üç iş günü öncesine kadar iletilir.</a:t>
            </a:r>
          </a:p>
          <a:p>
            <a:pPr marL="0" indent="0" algn="just">
              <a:buNone/>
            </a:pPr>
            <a:r>
              <a:rPr lang="tr-TR" sz="1500" dirty="0"/>
              <a:t>Söz konusu talep, çalışan tarafından elden teslim, posta yoluyla veya güvenli elektronik iletişim araçlarıyla iletilebilir</a:t>
            </a:r>
          </a:p>
          <a:p>
            <a:pPr marL="0" indent="0" algn="just">
              <a:buNone/>
            </a:pPr>
            <a:r>
              <a:rPr lang="tr-TR" sz="1500" b="1" dirty="0" smtClean="0">
                <a:solidFill>
                  <a:srgbClr val="FF0000"/>
                </a:solidFill>
              </a:rPr>
              <a:t>30. </a:t>
            </a:r>
            <a:r>
              <a:rPr lang="tr-TR" sz="1500" b="1" dirty="0">
                <a:solidFill>
                  <a:srgbClr val="FF0000"/>
                </a:solidFill>
              </a:rPr>
              <a:t>Çalışan </a:t>
            </a:r>
            <a:r>
              <a:rPr lang="tr-TR" sz="1500" b="1" dirty="0" smtClean="0">
                <a:solidFill>
                  <a:srgbClr val="FF0000"/>
                </a:solidFill>
              </a:rPr>
              <a:t>cayma/ayrılma işlemini yaptıktan </a:t>
            </a:r>
            <a:r>
              <a:rPr lang="tr-TR" sz="1500" b="1" dirty="0">
                <a:solidFill>
                  <a:srgbClr val="FF0000"/>
                </a:solidFill>
              </a:rPr>
              <a:t>sonra </a:t>
            </a:r>
            <a:r>
              <a:rPr lang="tr-TR" sz="1500" b="1" dirty="0" smtClean="0">
                <a:solidFill>
                  <a:srgbClr val="FF0000"/>
                </a:solidFill>
              </a:rPr>
              <a:t> tekrar </a:t>
            </a:r>
            <a:r>
              <a:rPr lang="tr-TR" sz="1500" b="1" dirty="0">
                <a:solidFill>
                  <a:srgbClr val="FF0000"/>
                </a:solidFill>
              </a:rPr>
              <a:t>sisteme girebilir mi</a:t>
            </a:r>
            <a:r>
              <a:rPr lang="tr-TR" sz="1500" b="1" dirty="0" smtClean="0">
                <a:solidFill>
                  <a:srgbClr val="FF0000"/>
                </a:solidFill>
              </a:rPr>
              <a:t>?</a:t>
            </a:r>
          </a:p>
          <a:p>
            <a:pPr marL="0" indent="0" algn="just">
              <a:buNone/>
            </a:pPr>
            <a:r>
              <a:rPr lang="tr-TR" sz="1500" dirty="0"/>
              <a:t>Cayma/ayrılma işlemi gerçekleştirilen bir çalışanın, kendi talebi </a:t>
            </a:r>
            <a:r>
              <a:rPr lang="tr-TR" sz="1500" dirty="0" smtClean="0"/>
              <a:t>doğrultusunda tekrar </a:t>
            </a:r>
            <a:r>
              <a:rPr lang="tr-TR" sz="1500" dirty="0"/>
              <a:t>sisteme dâhil edilmesi mümkün değildir. Ancak, aynı işyerinde çalışmaya devam eden ve otomatik katılım kapsamı içerisindeki çalışanlar Müsteşarlıkça belirlenen usuller kapsamında ortalama iki yılda bir tekrar sisteme dahil edilir</a:t>
            </a:r>
            <a:r>
              <a:rPr lang="tr-TR" sz="1500" dirty="0" smtClean="0"/>
              <a:t>.</a:t>
            </a:r>
          </a:p>
          <a:p>
            <a:pPr marL="0" indent="0" algn="just">
              <a:buNone/>
            </a:pPr>
            <a:r>
              <a:rPr lang="tr-TR" sz="1500" b="1" dirty="0" smtClean="0">
                <a:solidFill>
                  <a:srgbClr val="FF0000"/>
                </a:solidFill>
              </a:rPr>
              <a:t>31. Otomatik Katılım Sistemi’nden ayrılan bir çalışanın sisteme tekrar dahil edilmesi durumunda   1.000 TL’lik başlangıç devlet katkısından yararlanması mümkün müdür?</a:t>
            </a:r>
          </a:p>
          <a:p>
            <a:pPr marL="0" indent="0" algn="just">
              <a:buNone/>
            </a:pPr>
            <a:r>
              <a:rPr lang="tr-TR" sz="1500" dirty="0" smtClean="0"/>
              <a:t>1.000 </a:t>
            </a:r>
            <a:r>
              <a:rPr lang="tr-TR" sz="1500" dirty="0"/>
              <a:t>TL’lik </a:t>
            </a:r>
            <a:r>
              <a:rPr lang="tr-TR" sz="1500" dirty="0" smtClean="0"/>
              <a:t> başlangıç devlet katkısı bir </a:t>
            </a:r>
            <a:r>
              <a:rPr lang="tr-TR" sz="1500" dirty="0"/>
              <a:t>defaya mahsus olarak verilmektedir</a:t>
            </a:r>
            <a:r>
              <a:rPr lang="tr-TR" sz="1600" dirty="0"/>
              <a:t>.</a:t>
            </a:r>
          </a:p>
          <a:p>
            <a:pPr marL="0" indent="0" algn="just">
              <a:buNone/>
            </a:pPr>
            <a:endParaRPr lang="tr-TR" sz="1500" b="1" dirty="0">
              <a:solidFill>
                <a:srgbClr val="FF0000"/>
              </a:solidFill>
            </a:endParaRPr>
          </a:p>
        </p:txBody>
      </p:sp>
      <p:sp>
        <p:nvSpPr>
          <p:cNvPr id="5" name="Dikdörtgen 4"/>
          <p:cNvSpPr/>
          <p:nvPr/>
        </p:nvSpPr>
        <p:spPr>
          <a:xfrm>
            <a:off x="1694557" y="372343"/>
            <a:ext cx="5754886" cy="954107"/>
          </a:xfrm>
          <a:prstGeom prst="rect">
            <a:avLst/>
          </a:prstGeom>
        </p:spPr>
        <p:txBody>
          <a:bodyPr wrap="square">
            <a:spAutoFit/>
          </a:bodyPr>
          <a:lstStyle/>
          <a:p>
            <a:pPr algn="ctr"/>
            <a:r>
              <a:rPr lang="tr-TR" sz="2800" b="1" dirty="0" smtClean="0">
                <a:solidFill>
                  <a:prstClr val="black"/>
                </a:solidFill>
                <a:latin typeface="Arial" panose="020B0604020202020204" pitchFamily="34" charset="0"/>
                <a:cs typeface="Arial" panose="020B0604020202020204" pitchFamily="34" charset="0"/>
              </a:rPr>
              <a:t>ÇALIŞANLARA YÖNELİK</a:t>
            </a:r>
          </a:p>
          <a:p>
            <a:pPr algn="ctr"/>
            <a:r>
              <a:rPr lang="tr-TR" sz="2800" b="1" dirty="0" smtClean="0">
                <a:solidFill>
                  <a:prstClr val="black"/>
                </a:solidFill>
                <a:latin typeface="Arial" panose="020B0604020202020204" pitchFamily="34" charset="0"/>
                <a:cs typeface="Arial" panose="020B0604020202020204" pitchFamily="34" charset="0"/>
              </a:rPr>
              <a:t>SIKÇA </a:t>
            </a:r>
            <a:r>
              <a:rPr lang="tr-TR" sz="2800" b="1" dirty="0">
                <a:solidFill>
                  <a:prstClr val="black"/>
                </a:solidFill>
                <a:latin typeface="Arial" panose="020B0604020202020204" pitchFamily="34" charset="0"/>
                <a:cs typeface="Arial" panose="020B0604020202020204" pitchFamily="34" charset="0"/>
              </a:rPr>
              <a:t>SORULAN SORULAR</a:t>
            </a:r>
          </a:p>
        </p:txBody>
      </p:sp>
    </p:spTree>
    <p:extLst>
      <p:ext uri="{BB962C8B-B14F-4D97-AF65-F5344CB8AC3E}">
        <p14:creationId xmlns:p14="http://schemas.microsoft.com/office/powerpoint/2010/main" val="1540461925"/>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28650" y="365126"/>
            <a:ext cx="7886700" cy="1325563"/>
          </a:xfrm>
        </p:spPr>
        <p:txBody>
          <a:bodyPr>
            <a:normAutofit/>
          </a:bodyPr>
          <a:lstStyle/>
          <a:p>
            <a:pPr algn="ctr"/>
            <a:r>
              <a:rPr lang="tr-TR" sz="2800" b="1" dirty="0" smtClean="0">
                <a:solidFill>
                  <a:prstClr val="black"/>
                </a:solidFill>
                <a:ea typeface="+mn-ea"/>
              </a:rPr>
              <a:t>OTOMATİK KATILIM’DA </a:t>
            </a:r>
            <a:br>
              <a:rPr lang="tr-TR" sz="2800" b="1" dirty="0" smtClean="0">
                <a:solidFill>
                  <a:prstClr val="black"/>
                </a:solidFill>
                <a:ea typeface="+mn-ea"/>
              </a:rPr>
            </a:br>
            <a:r>
              <a:rPr lang="tr-TR" sz="2800" b="1" dirty="0" smtClean="0">
                <a:solidFill>
                  <a:prstClr val="black"/>
                </a:solidFill>
                <a:ea typeface="+mn-ea"/>
              </a:rPr>
              <a:t>REFERANSLARIMIZ</a:t>
            </a:r>
            <a:endParaRPr lang="tr-TR" sz="2800" b="1" dirty="0">
              <a:solidFill>
                <a:prstClr val="black"/>
              </a:solidFill>
              <a:ea typeface="+mn-ea"/>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68" y="2122510"/>
            <a:ext cx="1281909" cy="633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766" y="2122510"/>
            <a:ext cx="1330326" cy="629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814" y="2122510"/>
            <a:ext cx="1392238" cy="633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079" y="2122508"/>
            <a:ext cx="1330326" cy="629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912" y="4411452"/>
            <a:ext cx="1377753" cy="51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8767" y="3269982"/>
            <a:ext cx="1330326" cy="578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779" y="5408023"/>
            <a:ext cx="1301162" cy="542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5019" y="3292625"/>
            <a:ext cx="1189037" cy="581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9216" y="3297220"/>
            <a:ext cx="1342836" cy="564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5019" y="2122509"/>
            <a:ext cx="1189036" cy="629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8766" y="4411452"/>
            <a:ext cx="1330326" cy="51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969" y="3270344"/>
            <a:ext cx="1281909" cy="591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4565" y="5408022"/>
            <a:ext cx="1254527" cy="542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5079" y="3305688"/>
            <a:ext cx="1339849" cy="581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61673" y="4411452"/>
            <a:ext cx="1303732" cy="51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29553" y="4411452"/>
            <a:ext cx="1282499" cy="51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95019" y="4411452"/>
            <a:ext cx="1189038" cy="51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5968" y="4398389"/>
            <a:ext cx="1281909" cy="531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9553" y="5408023"/>
            <a:ext cx="1282499" cy="542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5079" y="5499464"/>
            <a:ext cx="1282499" cy="516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24186" y="3305688"/>
            <a:ext cx="1412479" cy="55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24186" y="2122510"/>
            <a:ext cx="1412479" cy="633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95020" y="5460274"/>
            <a:ext cx="1189038" cy="516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09613" y="5421084"/>
            <a:ext cx="1276350" cy="542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84926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386366" y="5422006"/>
            <a:ext cx="299434" cy="665546"/>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28182748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512739" y="2041104"/>
            <a:ext cx="7886700" cy="3374038"/>
          </a:xfrm>
        </p:spPr>
        <p:txBody>
          <a:bodyPr>
            <a:normAutofit/>
          </a:bodyPr>
          <a:lstStyle/>
          <a:p>
            <a:pPr algn="just">
              <a:spcBef>
                <a:spcPts val="0"/>
              </a:spcBef>
            </a:pPr>
            <a:r>
              <a:rPr lang="tr-TR" sz="1800" dirty="0"/>
              <a:t>Bireylere emeklilik dönemlerinde ek bir gelir sağlayarak hayat standardının korunması için düzenli olarak tasarruf yapmalarına imkan </a:t>
            </a:r>
            <a:r>
              <a:rPr lang="tr-TR" sz="1800" dirty="0" smtClean="0"/>
              <a:t>sağlayan </a:t>
            </a:r>
            <a:r>
              <a:rPr lang="tr-TR" sz="1800" dirty="0"/>
              <a:t>Bireysel </a:t>
            </a:r>
            <a:r>
              <a:rPr lang="tr-TR" sz="1800" dirty="0" smtClean="0"/>
              <a:t>Emeklilik Sisteminde </a:t>
            </a:r>
            <a:r>
              <a:rPr lang="tr-TR" sz="1800" dirty="0"/>
              <a:t> “</a:t>
            </a:r>
            <a:r>
              <a:rPr lang="tr-TR" sz="1800" b="1" dirty="0">
                <a:solidFill>
                  <a:srgbClr val="FF0000"/>
                </a:solidFill>
              </a:rPr>
              <a:t>Otomatik Katılım</a:t>
            </a:r>
            <a:r>
              <a:rPr lang="tr-TR" sz="1800" dirty="0"/>
              <a:t>”  uygulaması ile yeni bir dönem </a:t>
            </a:r>
            <a:r>
              <a:rPr lang="tr-TR" sz="1800" dirty="0" smtClean="0"/>
              <a:t>başladı.</a:t>
            </a:r>
            <a:endParaRPr lang="tr-TR" sz="1800" dirty="0"/>
          </a:p>
          <a:p>
            <a:pPr marL="0" indent="0" algn="just">
              <a:spcBef>
                <a:spcPts val="0"/>
              </a:spcBef>
              <a:buNone/>
            </a:pPr>
            <a:endParaRPr lang="tr-TR" sz="1800" dirty="0"/>
          </a:p>
          <a:p>
            <a:pPr algn="just">
              <a:spcBef>
                <a:spcPts val="0"/>
              </a:spcBef>
            </a:pPr>
            <a:r>
              <a:rPr lang="tr-TR" sz="1800" dirty="0"/>
              <a:t>Otomatik Katılım, kamu ve özel sektörde çalışanlar ile çalışmaya başlayacak </a:t>
            </a:r>
            <a:r>
              <a:rPr lang="tr-TR" sz="1800" b="1" dirty="0"/>
              <a:t>45 yaş altındaki kişilerin</a:t>
            </a:r>
            <a:r>
              <a:rPr lang="tr-TR" sz="1800" dirty="0"/>
              <a:t> otomatik olarak Bireysel Emeklilik Sistemi'ne dahil edileceği bir uygulamadır. </a:t>
            </a:r>
            <a:endParaRPr lang="tr-TR" sz="1800" dirty="0" smtClean="0"/>
          </a:p>
          <a:p>
            <a:pPr marL="0" indent="0" algn="just">
              <a:spcBef>
                <a:spcPts val="0"/>
              </a:spcBef>
              <a:buNone/>
            </a:pPr>
            <a:endParaRPr lang="tr-TR" sz="1800" dirty="0" smtClean="0"/>
          </a:p>
          <a:p>
            <a:pPr algn="just">
              <a:spcBef>
                <a:spcPts val="0"/>
              </a:spcBef>
            </a:pPr>
            <a:r>
              <a:rPr lang="tr-TR" sz="1800" dirty="0"/>
              <a:t>Bu uygulama ile beraber Bireysel Emeklilik Sistemi’nde 13 yılda ulaşılan yaklaşık 7 milyon katılımcının kısa bir süre içerisinde iki katına çıkacağı </a:t>
            </a:r>
            <a:r>
              <a:rPr lang="tr-TR" sz="1800" dirty="0" smtClean="0"/>
              <a:t>düşünülmektedir.</a:t>
            </a:r>
            <a:endParaRPr lang="tr-TR" sz="1800" dirty="0"/>
          </a:p>
          <a:p>
            <a:pPr algn="just"/>
            <a:endParaRPr lang="tr-TR" sz="2400" dirty="0"/>
          </a:p>
        </p:txBody>
      </p:sp>
      <p:sp>
        <p:nvSpPr>
          <p:cNvPr id="5" name="Metin kutusu 1"/>
          <p:cNvSpPr txBox="1">
            <a:spLocks noGrp="1" noChangeArrowheads="1"/>
          </p:cNvSpPr>
          <p:nvPr>
            <p:ph type="title"/>
          </p:nvPr>
        </p:nvSpPr>
        <p:spPr bwMode="auto">
          <a:xfrm>
            <a:off x="718802" y="620416"/>
            <a:ext cx="78867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6" charset="-128"/>
                <a:cs typeface="Geneva"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2" charset="-128"/>
                <a:cs typeface="Geneva"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2" charset="-128"/>
                <a:cs typeface="Geneva"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9pPr>
          </a:lstStyle>
          <a:p>
            <a:pPr algn="ctr">
              <a:buNone/>
            </a:pPr>
            <a:r>
              <a:rPr lang="tr-TR" sz="2800" b="1" dirty="0">
                <a:latin typeface="Arial" panose="020B0604020202020204" pitchFamily="34" charset="0"/>
                <a:cs typeface="Arial" panose="020B0604020202020204" pitchFamily="34" charset="0"/>
              </a:rPr>
              <a:t>BES’TE OTOMATİK KATILIM DÖNEMİ</a:t>
            </a:r>
          </a:p>
        </p:txBody>
      </p:sp>
    </p:spTree>
    <p:extLst>
      <p:ext uri="{BB962C8B-B14F-4D97-AF65-F5344CB8AC3E}">
        <p14:creationId xmlns:p14="http://schemas.microsoft.com/office/powerpoint/2010/main" val="383056204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ph idx="1"/>
          </p:nvPr>
        </p:nvSpPr>
        <p:spPr>
          <a:xfrm>
            <a:off x="2781839" y="1790256"/>
            <a:ext cx="6001554" cy="1613034"/>
          </a:xfrm>
        </p:spPr>
        <p:txBody>
          <a:bodyPr>
            <a:normAutofit/>
          </a:bodyPr>
          <a:lstStyle/>
          <a:p>
            <a:pPr algn="just"/>
            <a:r>
              <a:rPr lang="tr-TR" sz="1800" dirty="0"/>
              <a:t>Çalışanın </a:t>
            </a:r>
            <a:r>
              <a:rPr lang="tr-TR" sz="1800" dirty="0" smtClean="0"/>
              <a:t>Sosyal Güvenlik Kurumu primine </a:t>
            </a:r>
            <a:r>
              <a:rPr lang="tr-TR" sz="1800" dirty="0"/>
              <a:t>esas kazancının %3’üne karşılık gelen tutar, ücret ödemesini takiben çalışanın </a:t>
            </a:r>
            <a:r>
              <a:rPr lang="tr-TR" sz="1800" dirty="0" smtClean="0"/>
              <a:t>net ücret ödemesinden düşülerek  </a:t>
            </a:r>
            <a:r>
              <a:rPr lang="tr-TR" sz="1800" dirty="0"/>
              <a:t>Bireysel Emeklilik Sistemi’ne aktarılacaktır.</a:t>
            </a:r>
          </a:p>
          <a:p>
            <a:pPr algn="just"/>
            <a:r>
              <a:rPr lang="tr-TR" sz="1800" dirty="0"/>
              <a:t>Çalışan isterse katkı payı tutarını </a:t>
            </a:r>
            <a:r>
              <a:rPr lang="tr-TR" sz="1800" dirty="0" smtClean="0"/>
              <a:t>artırabilir.</a:t>
            </a:r>
            <a:endParaRPr lang="tr-TR" sz="2400" dirty="0"/>
          </a:p>
        </p:txBody>
      </p:sp>
      <p:sp>
        <p:nvSpPr>
          <p:cNvPr id="3" name="Dikdörtgen 2"/>
          <p:cNvSpPr/>
          <p:nvPr/>
        </p:nvSpPr>
        <p:spPr>
          <a:xfrm>
            <a:off x="2274732" y="631932"/>
            <a:ext cx="4703788" cy="523220"/>
          </a:xfrm>
          <a:prstGeom prst="rect">
            <a:avLst/>
          </a:prstGeom>
        </p:spPr>
        <p:txBody>
          <a:bodyPr wrap="none">
            <a:spAutoFit/>
          </a:bodyPr>
          <a:lstStyle/>
          <a:p>
            <a:r>
              <a:rPr lang="tr-TR" sz="2800" b="1" dirty="0">
                <a:latin typeface="Arial" panose="020B0604020202020204" pitchFamily="34" charset="0"/>
                <a:cs typeface="Arial" panose="020B0604020202020204" pitchFamily="34" charset="0"/>
              </a:rPr>
              <a:t> %3 KATKI PAYI KESİNTİSİ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226" y="1712960"/>
            <a:ext cx="1767625" cy="1767625"/>
          </a:xfrm>
          <a:prstGeom prst="rect">
            <a:avLst/>
          </a:prstGeom>
        </p:spPr>
      </p:pic>
      <p:sp>
        <p:nvSpPr>
          <p:cNvPr id="5" name="Dikdörtgen 4"/>
          <p:cNvSpPr/>
          <p:nvPr/>
        </p:nvSpPr>
        <p:spPr>
          <a:xfrm>
            <a:off x="3015973" y="3834497"/>
            <a:ext cx="2297937" cy="584775"/>
          </a:xfrm>
          <a:prstGeom prst="rect">
            <a:avLst/>
          </a:prstGeom>
        </p:spPr>
        <p:txBody>
          <a:bodyPr wrap="none">
            <a:spAutoFit/>
          </a:bodyPr>
          <a:lstStyle/>
          <a:p>
            <a:r>
              <a:rPr lang="tr-TR" sz="2000" b="1" dirty="0">
                <a:solidFill>
                  <a:srgbClr val="FF0000"/>
                </a:solidFill>
                <a:latin typeface="Arial" panose="020B0604020202020204" pitchFamily="34" charset="0"/>
                <a:cs typeface="Arial" panose="020B0604020202020204" pitchFamily="34" charset="0"/>
              </a:rPr>
              <a:t>CAY</a:t>
            </a:r>
            <a:r>
              <a:rPr lang="tr-TR" sz="3200" b="1" dirty="0">
                <a:latin typeface="Arial" panose="020B0604020202020204" pitchFamily="34" charset="0"/>
                <a:cs typeface="Arial" panose="020B0604020202020204" pitchFamily="34" charset="0"/>
              </a:rPr>
              <a:t>MA</a:t>
            </a:r>
            <a:r>
              <a:rPr lang="tr-TR" sz="2000" b="1" dirty="0">
                <a:latin typeface="Arial" panose="020B0604020202020204" pitchFamily="34" charset="0"/>
                <a:cs typeface="Arial" panose="020B0604020202020204" pitchFamily="34" charset="0"/>
              </a:rPr>
              <a:t> </a:t>
            </a:r>
            <a:r>
              <a:rPr lang="tr-TR" sz="2000" b="1" dirty="0">
                <a:solidFill>
                  <a:srgbClr val="FF0000"/>
                </a:solidFill>
                <a:latin typeface="Arial" panose="020B0604020202020204" pitchFamily="34" charset="0"/>
                <a:cs typeface="Arial" panose="020B0604020202020204" pitchFamily="34" charset="0"/>
              </a:rPr>
              <a:t>HAKKI </a:t>
            </a:r>
          </a:p>
        </p:txBody>
      </p:sp>
      <p:sp>
        <p:nvSpPr>
          <p:cNvPr id="6" name="İçerik Yer Tutucusu 2"/>
          <p:cNvSpPr txBox="1">
            <a:spLocks/>
          </p:cNvSpPr>
          <p:nvPr/>
        </p:nvSpPr>
        <p:spPr>
          <a:xfrm>
            <a:off x="2807596" y="4240529"/>
            <a:ext cx="6220493" cy="1767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1800" dirty="0"/>
              <a:t>Çalışan, sisteme girdikten sonra 2 ay içerisinde cayma </a:t>
            </a:r>
            <a:r>
              <a:rPr lang="tr-TR" sz="1800" dirty="0" smtClean="0"/>
              <a:t>hakkını </a:t>
            </a:r>
            <a:r>
              <a:rPr lang="tr-TR" sz="1800" dirty="0"/>
              <a:t>kullanabileceği gibi takip eden dönemde dilediği zaman sistemden ayrılabilir. </a:t>
            </a:r>
          </a:p>
          <a:p>
            <a:pPr algn="just"/>
            <a:r>
              <a:rPr lang="tr-TR" sz="1800" dirty="0" smtClean="0"/>
              <a:t>Cayma </a:t>
            </a:r>
            <a:r>
              <a:rPr lang="tr-TR" sz="1800" dirty="0"/>
              <a:t>halinde ödenen katkı payları  bireysel emeklilik hesabında bulunan yatırım gelirleri ile birlikte </a:t>
            </a:r>
            <a:r>
              <a:rPr lang="tr-TR" sz="1800" dirty="0" smtClean="0"/>
              <a:t>en fazla 10 </a:t>
            </a:r>
            <a:r>
              <a:rPr lang="tr-TR" sz="1800" dirty="0"/>
              <a:t>iş günü içinde çalışana iade edilir. </a:t>
            </a:r>
          </a:p>
          <a:p>
            <a:pPr marL="0" indent="0" algn="just">
              <a:buNone/>
            </a:pPr>
            <a:endParaRPr lang="tr-TR" sz="1800" dirty="0" smtClean="0"/>
          </a:p>
          <a:p>
            <a:pPr marL="0" indent="0" algn="just">
              <a:buFontTx/>
              <a:buNone/>
            </a:pPr>
            <a:endParaRPr lang="tr-TR" sz="1800" dirty="0"/>
          </a:p>
        </p:txBody>
      </p:sp>
      <p:pic>
        <p:nvPicPr>
          <p:cNvPr id="7" name="Resim 6"/>
          <p:cNvPicPr>
            <a:picLocks noChangeAspect="1"/>
          </p:cNvPicPr>
          <p:nvPr/>
        </p:nvPicPr>
        <p:blipFill>
          <a:blip r:embed="rId4">
            <a:clrChange>
              <a:clrFrom>
                <a:srgbClr val="E6E7E8"/>
              </a:clrFrom>
              <a:clrTo>
                <a:srgbClr val="E6E7E8">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4261968"/>
            <a:ext cx="1813177" cy="1746047"/>
          </a:xfrm>
          <a:prstGeom prst="rect">
            <a:avLst/>
          </a:prstGeom>
        </p:spPr>
      </p:pic>
      <p:sp>
        <p:nvSpPr>
          <p:cNvPr id="8" name="Metin kutusu 7"/>
          <p:cNvSpPr txBox="1"/>
          <p:nvPr/>
        </p:nvSpPr>
        <p:spPr>
          <a:xfrm>
            <a:off x="1892492" y="4729609"/>
            <a:ext cx="966621" cy="400110"/>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2 </a:t>
            </a:r>
            <a:r>
              <a:rPr lang="tr-TR" sz="2000" b="1" dirty="0">
                <a:latin typeface="Arial" panose="020B0604020202020204" pitchFamily="34" charset="0"/>
                <a:cs typeface="Arial" panose="020B0604020202020204" pitchFamily="34" charset="0"/>
              </a:rPr>
              <a:t>AY</a:t>
            </a:r>
            <a:endParaRPr lang="tr-TR" sz="2000" b="1" dirty="0"/>
          </a:p>
        </p:txBody>
      </p:sp>
      <p:sp>
        <p:nvSpPr>
          <p:cNvPr id="9" name="Metin kutusu 8"/>
          <p:cNvSpPr txBox="1"/>
          <p:nvPr/>
        </p:nvSpPr>
        <p:spPr>
          <a:xfrm>
            <a:off x="1533491" y="5046641"/>
            <a:ext cx="1482482" cy="892552"/>
          </a:xfrm>
          <a:prstGeom prst="rect">
            <a:avLst/>
          </a:prstGeom>
          <a:noFill/>
        </p:spPr>
        <p:txBody>
          <a:bodyPr wrap="square" rtlCol="0">
            <a:spAutoFit/>
          </a:bodyPr>
          <a:lstStyle/>
          <a:p>
            <a:pPr algn="ctr"/>
            <a:r>
              <a:rPr lang="tr-TR" sz="2000" b="1" dirty="0" smtClean="0">
                <a:solidFill>
                  <a:srgbClr val="FF0000"/>
                </a:solidFill>
                <a:latin typeface="Arial" panose="020B0604020202020204" pitchFamily="34" charset="0"/>
                <a:cs typeface="Arial" panose="020B0604020202020204" pitchFamily="34" charset="0"/>
              </a:rPr>
              <a:t>CAY</a:t>
            </a:r>
            <a:r>
              <a:rPr lang="tr-TR" sz="3200" b="1" dirty="0" smtClean="0">
                <a:latin typeface="Arial" panose="020B0604020202020204" pitchFamily="34" charset="0"/>
                <a:cs typeface="Arial" panose="020B0604020202020204" pitchFamily="34" charset="0"/>
              </a:rPr>
              <a:t>MA</a:t>
            </a:r>
            <a:r>
              <a:rPr lang="tr-TR" sz="2000" b="1" dirty="0" smtClean="0">
                <a:solidFill>
                  <a:srgbClr val="FF0000"/>
                </a:solidFill>
                <a:latin typeface="Arial" panose="020B0604020202020204" pitchFamily="34" charset="0"/>
                <a:cs typeface="Arial" panose="020B0604020202020204" pitchFamily="34" charset="0"/>
              </a:rPr>
              <a:t> </a:t>
            </a:r>
          </a:p>
          <a:p>
            <a:pPr algn="ctr"/>
            <a:r>
              <a:rPr lang="tr-TR" sz="2000" b="1" dirty="0" smtClean="0">
                <a:solidFill>
                  <a:srgbClr val="FF0000"/>
                </a:solidFill>
                <a:latin typeface="Arial" panose="020B0604020202020204" pitchFamily="34" charset="0"/>
                <a:cs typeface="Arial" panose="020B0604020202020204" pitchFamily="34" charset="0"/>
              </a:rPr>
              <a:t>HAKKI</a:t>
            </a:r>
            <a:endParaRPr lang="tr-T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25104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65174" y="378849"/>
            <a:ext cx="6087372" cy="1200329"/>
          </a:xfrm>
          <a:prstGeom prst="rect">
            <a:avLst/>
          </a:prstGeom>
        </p:spPr>
        <p:txBody>
          <a:bodyPr wrap="none">
            <a:spAutoFit/>
          </a:bodyPr>
          <a:lstStyle/>
          <a:p>
            <a:pPr algn="ctr"/>
            <a:r>
              <a:rPr lang="tr-TR" sz="2400" b="1" dirty="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%25 DEVLET KATKISI + </a:t>
            </a:r>
          </a:p>
          <a:p>
            <a:pPr algn="ctr"/>
            <a:r>
              <a:rPr lang="fi-FI" sz="2400" b="1" dirty="0" smtClean="0">
                <a:latin typeface="Arial" panose="020B0604020202020204" pitchFamily="34" charset="0"/>
                <a:cs typeface="Arial" panose="020B0604020202020204" pitchFamily="34" charset="0"/>
              </a:rPr>
              <a:t>1.000 </a:t>
            </a:r>
            <a:r>
              <a:rPr lang="fi-FI" sz="2400" b="1" dirty="0">
                <a:latin typeface="Arial" panose="020B0604020202020204" pitchFamily="34" charset="0"/>
                <a:cs typeface="Arial" panose="020B0604020202020204" pitchFamily="34" charset="0"/>
              </a:rPr>
              <a:t>TL </a:t>
            </a:r>
            <a:r>
              <a:rPr lang="tr-TR" sz="2400" b="1" dirty="0" smtClean="0">
                <a:latin typeface="Arial" panose="020B0604020202020204" pitchFamily="34" charset="0"/>
                <a:cs typeface="Arial" panose="020B0604020202020204" pitchFamily="34" charset="0"/>
              </a:rPr>
              <a:t>BAŞLANGIÇ </a:t>
            </a:r>
            <a:r>
              <a:rPr lang="fi-FI" sz="2400" b="1" dirty="0" smtClean="0">
                <a:latin typeface="Arial" panose="020B0604020202020204" pitchFamily="34" charset="0"/>
                <a:cs typeface="Arial" panose="020B0604020202020204" pitchFamily="34" charset="0"/>
              </a:rPr>
              <a:t>DEVLET KATKISI</a:t>
            </a:r>
            <a:r>
              <a:rPr lang="tr-TR" sz="2400" b="1" dirty="0" smtClean="0">
                <a:latin typeface="Arial" panose="020B0604020202020204" pitchFamily="34" charset="0"/>
                <a:cs typeface="Arial" panose="020B0604020202020204" pitchFamily="34" charset="0"/>
              </a:rPr>
              <a:t> </a:t>
            </a:r>
            <a:r>
              <a:rPr lang="fi-FI" sz="2400" b="1" dirty="0" smtClean="0">
                <a:latin typeface="Arial" panose="020B0604020202020204" pitchFamily="34" charset="0"/>
                <a:cs typeface="Arial" panose="020B0604020202020204" pitchFamily="34" charset="0"/>
              </a:rPr>
              <a:t> </a:t>
            </a:r>
            <a:endParaRPr lang="fi-FI" sz="2400" b="1" dirty="0">
              <a:latin typeface="Arial" panose="020B0604020202020204" pitchFamily="34" charset="0"/>
              <a:cs typeface="Arial" panose="020B0604020202020204" pitchFamily="34" charset="0"/>
            </a:endParaRPr>
          </a:p>
          <a:p>
            <a:pPr algn="ctr"/>
            <a:endParaRPr lang="tr-TR" sz="2400" b="1" dirty="0">
              <a:latin typeface="Arial" panose="020B0604020202020204" pitchFamily="34" charset="0"/>
              <a:cs typeface="Arial" panose="020B0604020202020204" pitchFamily="34" charset="0"/>
            </a:endParaRPr>
          </a:p>
        </p:txBody>
      </p:sp>
      <p:sp>
        <p:nvSpPr>
          <p:cNvPr id="5" name="İçerik Yer Tutucusu 2"/>
          <p:cNvSpPr>
            <a:spLocks noGrp="1"/>
          </p:cNvSpPr>
          <p:nvPr>
            <p:ph idx="1"/>
          </p:nvPr>
        </p:nvSpPr>
        <p:spPr>
          <a:xfrm>
            <a:off x="2010583" y="1900038"/>
            <a:ext cx="7010587" cy="1983908"/>
          </a:xfrm>
        </p:spPr>
        <p:txBody>
          <a:bodyPr>
            <a:normAutofit/>
          </a:bodyPr>
          <a:lstStyle/>
          <a:p>
            <a:pPr algn="just"/>
            <a:r>
              <a:rPr lang="tr-TR" sz="1800" dirty="0"/>
              <a:t>Ödenen katkı payının </a:t>
            </a:r>
            <a:r>
              <a:rPr lang="tr-TR" sz="1800" b="1" dirty="0">
                <a:solidFill>
                  <a:srgbClr val="FF0000"/>
                </a:solidFill>
              </a:rPr>
              <a:t>%25’i </a:t>
            </a:r>
            <a:r>
              <a:rPr lang="tr-TR" sz="1800" b="1" dirty="0" smtClean="0">
                <a:solidFill>
                  <a:srgbClr val="FF0000"/>
                </a:solidFill>
              </a:rPr>
              <a:t>oranında devlet </a:t>
            </a:r>
            <a:r>
              <a:rPr lang="tr-TR" sz="1800" b="1" dirty="0">
                <a:solidFill>
                  <a:srgbClr val="FF0000"/>
                </a:solidFill>
              </a:rPr>
              <a:t>katkısı </a:t>
            </a:r>
            <a:r>
              <a:rPr lang="tr-TR" sz="1800" dirty="0"/>
              <a:t>bireysel emeklilik hesabına aktarılacaktır.</a:t>
            </a:r>
          </a:p>
          <a:p>
            <a:pPr algn="just"/>
            <a:r>
              <a:rPr lang="tr-TR" sz="1800" dirty="0"/>
              <a:t>Bir defaya mahsus </a:t>
            </a:r>
            <a:r>
              <a:rPr lang="tr-TR" sz="1800" b="1" dirty="0">
                <a:solidFill>
                  <a:srgbClr val="FF0000"/>
                </a:solidFill>
              </a:rPr>
              <a:t>1.000 TL tutarında </a:t>
            </a:r>
            <a:r>
              <a:rPr lang="tr-TR" sz="1800" b="1" dirty="0" smtClean="0">
                <a:solidFill>
                  <a:srgbClr val="FF0000"/>
                </a:solidFill>
              </a:rPr>
              <a:t>başlangıç </a:t>
            </a:r>
            <a:r>
              <a:rPr lang="tr-TR" sz="1800" b="1" dirty="0">
                <a:solidFill>
                  <a:srgbClr val="FF0000"/>
                </a:solidFill>
              </a:rPr>
              <a:t>devlet katkısı </a:t>
            </a:r>
            <a:r>
              <a:rPr lang="tr-TR" sz="1800" dirty="0" smtClean="0"/>
              <a:t>cayma </a:t>
            </a:r>
            <a:r>
              <a:rPr lang="tr-TR" sz="1800" dirty="0"/>
              <a:t>hakkının dolduğu ayı takip eden hesap </a:t>
            </a:r>
            <a:r>
              <a:rPr lang="tr-TR" sz="1800" dirty="0" smtClean="0"/>
              <a:t>döneminde çalışanın </a:t>
            </a:r>
            <a:r>
              <a:rPr lang="tr-TR" sz="1800" dirty="0"/>
              <a:t>bireysel emeklilik hesabına aktarılacaktır.</a:t>
            </a:r>
          </a:p>
          <a:p>
            <a:pPr algn="just"/>
            <a:r>
              <a:rPr lang="tr-TR" sz="1800" dirty="0"/>
              <a:t>Devlet katkısı için kademeli hak kazanma süresi uygulanacaktır. </a:t>
            </a:r>
          </a:p>
          <a:p>
            <a:pPr marL="0" indent="0" algn="just">
              <a:buNone/>
            </a:pPr>
            <a:endParaRPr lang="tr-TR" sz="2400"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06141" y="4201601"/>
            <a:ext cx="2257941" cy="2230405"/>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24" y="4867860"/>
            <a:ext cx="3882189" cy="1491995"/>
          </a:xfrm>
          <a:prstGeom prst="rect">
            <a:avLst/>
          </a:prstGeom>
          <a:ln>
            <a:noFill/>
          </a:ln>
          <a:effectLst>
            <a:outerShdw blurRad="292100" dist="139700" dir="2700000" algn="tl" rotWithShape="0">
              <a:srgbClr val="333333">
                <a:alpha val="65000"/>
              </a:srgbClr>
            </a:outerShdw>
          </a:effectLst>
        </p:spPr>
      </p:pic>
      <p:sp>
        <p:nvSpPr>
          <p:cNvPr id="8" name="Metin kutusu 7"/>
          <p:cNvSpPr txBox="1"/>
          <p:nvPr/>
        </p:nvSpPr>
        <p:spPr>
          <a:xfrm>
            <a:off x="44367" y="3672173"/>
            <a:ext cx="9099633" cy="923330"/>
          </a:xfrm>
          <a:prstGeom prst="rect">
            <a:avLst/>
          </a:prstGeom>
          <a:noFill/>
        </p:spPr>
        <p:txBody>
          <a:bodyPr wrap="square" rtlCol="0">
            <a:spAutoFit/>
          </a:bodyPr>
          <a:lstStyle/>
          <a:p>
            <a:pPr algn="ctr"/>
            <a:r>
              <a:rPr lang="tr-TR" b="1" dirty="0" smtClean="0">
                <a:solidFill>
                  <a:srgbClr val="FF0000"/>
                </a:solidFill>
              </a:rPr>
              <a:t>Aylık 100 TL ödeyen çalışanın birikimi, yatırım gelirleri hariç  cayma hakkının dolduğu ayı takip eden hesap döneminde 1.250 TL olmakta ve bireysel emeklilik sisteminden emeklilik hakkı kazanarak ayrılma durumunda tamamına hak kazanılmaktadır.</a:t>
            </a:r>
            <a:endParaRPr lang="tr-TR" b="1" dirty="0">
              <a:solidFill>
                <a:srgbClr val="FF0000"/>
              </a:solidFill>
            </a:endParaRPr>
          </a:p>
        </p:txBody>
      </p:sp>
      <p:pic>
        <p:nvPicPr>
          <p:cNvPr id="9" name="Picture 2"/>
          <p:cNvPicPr>
            <a:picLocks noChangeAspect="1" noChangeArrowheads="1"/>
          </p:cNvPicPr>
          <p:nvPr/>
        </p:nvPicPr>
        <p:blipFill>
          <a:blip r:embed="rId4">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11042" y="1814798"/>
            <a:ext cx="1841177"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4337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28649" y="500062"/>
            <a:ext cx="7886700" cy="1325563"/>
          </a:xfrm>
        </p:spPr>
        <p:txBody>
          <a:bodyPr>
            <a:normAutofit fontScale="90000"/>
          </a:bodyPr>
          <a:lstStyle/>
          <a:p>
            <a:pPr algn="ctr"/>
            <a:r>
              <a:rPr lang="tr-TR" sz="2800" b="1" dirty="0">
                <a:cs typeface="Geneva" pitchFamily="122" charset="-128"/>
              </a:rPr>
              <a:t>YILLIK GELİR </a:t>
            </a:r>
            <a:r>
              <a:rPr lang="tr-TR" sz="2800" b="1" dirty="0" smtClean="0">
                <a:cs typeface="Geneva" pitchFamily="122" charset="-128"/>
              </a:rPr>
              <a:t>SİGORTASI’NA </a:t>
            </a:r>
            <a:br>
              <a:rPr lang="tr-TR" sz="2800" b="1" dirty="0" smtClean="0">
                <a:cs typeface="Geneva" pitchFamily="122" charset="-128"/>
              </a:rPr>
            </a:br>
            <a:r>
              <a:rPr lang="tr-TR" sz="2800" b="1" dirty="0" smtClean="0">
                <a:cs typeface="Geneva" pitchFamily="122" charset="-128"/>
              </a:rPr>
              <a:t>%</a:t>
            </a:r>
            <a:r>
              <a:rPr lang="tr-TR" sz="2800" b="1" dirty="0">
                <a:cs typeface="Geneva" pitchFamily="122" charset="-128"/>
              </a:rPr>
              <a:t>5 EK </a:t>
            </a:r>
            <a:r>
              <a:rPr lang="tr-TR" sz="2800" b="1" dirty="0" smtClean="0">
                <a:cs typeface="Geneva" pitchFamily="122" charset="-128"/>
              </a:rPr>
              <a:t>KATKI VE UYGULAMA ALANI</a:t>
            </a:r>
            <a:r>
              <a:rPr lang="tr-TR" b="1" dirty="0">
                <a:cs typeface="Geneva" pitchFamily="122" charset="-128"/>
              </a:rPr>
              <a:t/>
            </a:r>
            <a:br>
              <a:rPr lang="tr-TR" b="1" dirty="0">
                <a:cs typeface="Geneva" pitchFamily="122" charset="-128"/>
              </a:rPr>
            </a:b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124" y="1626569"/>
            <a:ext cx="2231055" cy="2231055"/>
          </a:xfrm>
          <a:prstGeom prst="rect">
            <a:avLst/>
          </a:prstGeom>
        </p:spPr>
      </p:pic>
      <p:sp>
        <p:nvSpPr>
          <p:cNvPr id="6" name="İçerik Yer Tutucusu 2"/>
          <p:cNvSpPr>
            <a:spLocks noGrp="1"/>
          </p:cNvSpPr>
          <p:nvPr>
            <p:ph idx="1"/>
          </p:nvPr>
        </p:nvSpPr>
        <p:spPr>
          <a:xfrm>
            <a:off x="2568162" y="2329213"/>
            <a:ext cx="6457850" cy="1001070"/>
          </a:xfrm>
        </p:spPr>
        <p:txBody>
          <a:bodyPr>
            <a:normAutofit fontScale="92500" lnSpcReduction="10000"/>
          </a:bodyPr>
          <a:lstStyle/>
          <a:p>
            <a:pPr algn="just"/>
            <a:r>
              <a:rPr lang="tr-TR" sz="1800" dirty="0"/>
              <a:t>Emeklilik hakkının kazanılması ile birlikte birikimlerini en az 10 Yıllık Gelir Sigortası’na aktarmak isteyen çalışanlara birikiminin </a:t>
            </a:r>
            <a:r>
              <a:rPr lang="tr-TR" sz="1800" b="1" dirty="0">
                <a:solidFill>
                  <a:srgbClr val="FF0000"/>
                </a:solidFill>
              </a:rPr>
              <a:t>%5’i kadar ek </a:t>
            </a:r>
            <a:r>
              <a:rPr lang="tr-TR" sz="1800" b="1" dirty="0" smtClean="0">
                <a:solidFill>
                  <a:srgbClr val="FF0000"/>
                </a:solidFill>
              </a:rPr>
              <a:t>devlet katkısı ilgili tarihteki yıllık brüt asgari ücretin %25’i ile sınırlı olmak üzere ödenecektir. </a:t>
            </a:r>
            <a:endParaRPr lang="tr-TR" sz="1800" b="1" dirty="0">
              <a:solidFill>
                <a:srgbClr val="FF0000"/>
              </a:solidFill>
            </a:endParaRPr>
          </a:p>
          <a:p>
            <a:pPr marL="0" indent="0" algn="just">
              <a:buNone/>
            </a:pPr>
            <a:endParaRPr lang="tr-TR" sz="2400" dirty="0"/>
          </a:p>
        </p:txBody>
      </p:sp>
      <p:sp>
        <p:nvSpPr>
          <p:cNvPr id="7" name="Dikdörtgen 6"/>
          <p:cNvSpPr/>
          <p:nvPr/>
        </p:nvSpPr>
        <p:spPr>
          <a:xfrm>
            <a:off x="115907" y="4218305"/>
            <a:ext cx="4546246" cy="1200329"/>
          </a:xfrm>
          <a:prstGeom prst="rect">
            <a:avLst/>
          </a:prstGeom>
        </p:spPr>
        <p:txBody>
          <a:bodyPr wrap="square">
            <a:spAutoFit/>
          </a:bodyPr>
          <a:lstStyle/>
          <a:p>
            <a:pPr algn="just"/>
            <a:r>
              <a:rPr lang="tr-TR" b="1" dirty="0">
                <a:solidFill>
                  <a:srgbClr val="FF0000"/>
                </a:solidFill>
                <a:latin typeface="Arial" panose="020B0604020202020204" pitchFamily="34" charset="0"/>
                <a:cs typeface="Arial" panose="020B0604020202020204" pitchFamily="34" charset="0"/>
              </a:rPr>
              <a:t>1 Ocak 2017 </a:t>
            </a:r>
            <a:r>
              <a:rPr lang="tr-TR" dirty="0" smtClean="0">
                <a:latin typeface="Arial" panose="020B0604020202020204" pitchFamily="34" charset="0"/>
                <a:cs typeface="Arial" panose="020B0604020202020204" pitchFamily="34" charset="0"/>
              </a:rPr>
              <a:t>tarihinden itibaren Bakanlar </a:t>
            </a:r>
            <a:r>
              <a:rPr lang="tr-TR" dirty="0">
                <a:latin typeface="Arial" panose="020B0604020202020204" pitchFamily="34" charset="0"/>
                <a:cs typeface="Arial" panose="020B0604020202020204" pitchFamily="34" charset="0"/>
              </a:rPr>
              <a:t>Kurulu tarafından belirlenen özel ve kamu sektörü  çalışan sayısına bağlı olarak kademeli bir geçiş uygulanacaktır.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3990975"/>
            <a:ext cx="381635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80470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589963" y="822727"/>
            <a:ext cx="5964073" cy="760415"/>
          </a:xfrm>
        </p:spPr>
        <p:txBody>
          <a:bodyPr>
            <a:normAutofit/>
          </a:bodyPr>
          <a:lstStyle/>
          <a:p>
            <a:pPr algn="ctr"/>
            <a:r>
              <a:rPr lang="tr-TR" sz="2800" b="1" dirty="0">
                <a:solidFill>
                  <a:srgbClr val="0070C0"/>
                </a:solidFill>
                <a:ea typeface="+mn-ea"/>
              </a:rPr>
              <a:t>MUHTEMEL BİRİKİM</a:t>
            </a:r>
          </a:p>
        </p:txBody>
      </p:sp>
      <p:sp>
        <p:nvSpPr>
          <p:cNvPr id="5" name="Metin kutusu 4"/>
          <p:cNvSpPr txBox="1"/>
          <p:nvPr/>
        </p:nvSpPr>
        <p:spPr>
          <a:xfrm>
            <a:off x="6045958" y="1978925"/>
            <a:ext cx="3002506" cy="4016484"/>
          </a:xfrm>
          <a:prstGeom prst="rect">
            <a:avLst/>
          </a:prstGeom>
          <a:noFill/>
        </p:spPr>
        <p:txBody>
          <a:bodyPr wrap="square" rtlCol="0">
            <a:spAutoFit/>
          </a:bodyPr>
          <a:lstStyle/>
          <a:p>
            <a:pPr algn="just"/>
            <a:r>
              <a:rPr lang="tr-TR" sz="1700" dirty="0" smtClean="0">
                <a:solidFill>
                  <a:prstClr val="black"/>
                </a:solidFill>
                <a:latin typeface="Arial" panose="020B0604020202020204" pitchFamily="34" charset="0"/>
                <a:cs typeface="Arial" panose="020B0604020202020204" pitchFamily="34" charset="0"/>
              </a:rPr>
              <a:t>Çalışanın 56 yaşında Otomatik Katılım Sisteminde emeklilik hakkını kazanacağı,</a:t>
            </a:r>
            <a:endParaRPr lang="tr-TR" sz="1700" dirty="0">
              <a:solidFill>
                <a:prstClr val="black"/>
              </a:solidFill>
              <a:latin typeface="Arial" panose="020B0604020202020204" pitchFamily="34" charset="0"/>
              <a:cs typeface="Arial" panose="020B0604020202020204" pitchFamily="34" charset="0"/>
            </a:endParaRPr>
          </a:p>
          <a:p>
            <a:pPr algn="just"/>
            <a:endParaRPr lang="tr-TR" sz="1700" dirty="0">
              <a:solidFill>
                <a:prstClr val="black"/>
              </a:solidFill>
              <a:latin typeface="Arial" panose="020B0604020202020204" pitchFamily="34" charset="0"/>
              <a:cs typeface="Arial" panose="020B0604020202020204" pitchFamily="34" charset="0"/>
            </a:endParaRPr>
          </a:p>
          <a:p>
            <a:pPr algn="just"/>
            <a:r>
              <a:rPr lang="tr-TR" sz="1700" dirty="0" smtClean="0">
                <a:solidFill>
                  <a:prstClr val="black"/>
                </a:solidFill>
                <a:latin typeface="Arial" panose="020B0604020202020204" pitchFamily="34" charset="0"/>
                <a:cs typeface="Arial" panose="020B0604020202020204" pitchFamily="34" charset="0"/>
              </a:rPr>
              <a:t>Hazine Müsteşarlığı’nın  düzenlemesi kapsamında iyimser ve kötümser senaryo kapsamında %3,1 ve %1,1 reel getiri ile hesaplanmış olup birikim değerleri enflasyondan arındırılmış bugünkü değerlerdir.</a:t>
            </a:r>
            <a:endParaRPr lang="tr-TR" sz="1700" dirty="0">
              <a:solidFill>
                <a:prstClr val="black"/>
              </a:solidFill>
              <a:latin typeface="Arial" panose="020B0604020202020204" pitchFamily="34" charset="0"/>
              <a:cs typeface="Arial" panose="020B0604020202020204" pitchFamily="34" charset="0"/>
            </a:endParaRPr>
          </a:p>
          <a:p>
            <a:pPr algn="just"/>
            <a:endParaRPr lang="tr-TR" sz="1700" dirty="0">
              <a:solidFill>
                <a:prstClr val="black"/>
              </a:solidFill>
              <a:latin typeface="Arial" panose="020B0604020202020204" pitchFamily="34" charset="0"/>
              <a:cs typeface="Arial" panose="020B0604020202020204" pitchFamily="34" charset="0"/>
            </a:endParaRPr>
          </a:p>
          <a:p>
            <a:pPr algn="just"/>
            <a:r>
              <a:rPr lang="tr-TR" sz="1700" dirty="0" smtClean="0">
                <a:solidFill>
                  <a:prstClr val="black"/>
                </a:solidFill>
                <a:latin typeface="Arial" panose="020B0604020202020204" pitchFamily="34" charset="0"/>
                <a:cs typeface="Arial" panose="020B0604020202020204" pitchFamily="34" charset="0"/>
              </a:rPr>
              <a:t>1.000 </a:t>
            </a:r>
            <a:r>
              <a:rPr lang="tr-TR" sz="1700" dirty="0">
                <a:solidFill>
                  <a:prstClr val="black"/>
                </a:solidFill>
                <a:latin typeface="Arial" panose="020B0604020202020204" pitchFamily="34" charset="0"/>
                <a:cs typeface="Arial" panose="020B0604020202020204" pitchFamily="34" charset="0"/>
              </a:rPr>
              <a:t>TL </a:t>
            </a:r>
            <a:r>
              <a:rPr lang="tr-TR" sz="1700" dirty="0" smtClean="0">
                <a:solidFill>
                  <a:prstClr val="black"/>
                </a:solidFill>
                <a:latin typeface="Arial" panose="020B0604020202020204" pitchFamily="34" charset="0"/>
                <a:cs typeface="Arial" panose="020B0604020202020204" pitchFamily="34" charset="0"/>
              </a:rPr>
              <a:t>ek devlet katkısı hesaplamaya dahil edilmiştir. </a:t>
            </a:r>
            <a:endParaRPr lang="tr-TR" sz="1700" dirty="0">
              <a:solidFill>
                <a:prstClr val="black"/>
              </a:solidFill>
              <a:latin typeface="Arial" panose="020B0604020202020204" pitchFamily="34" charset="0"/>
              <a:cs typeface="Arial" panose="020B0604020202020204" pitchFamily="34" charset="0"/>
            </a:endParaRPr>
          </a:p>
        </p:txBody>
      </p:sp>
      <p:sp>
        <p:nvSpPr>
          <p:cNvPr id="6" name="Metin kutusu 1"/>
          <p:cNvSpPr txBox="1">
            <a:spLocks noChangeArrowheads="1"/>
          </p:cNvSpPr>
          <p:nvPr/>
        </p:nvSpPr>
        <p:spPr bwMode="auto">
          <a:xfrm>
            <a:off x="718802" y="483936"/>
            <a:ext cx="78867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l" defTabSz="914400" rtl="0" eaLnBrk="0" latinLnBrk="0" hangingPunct="0">
              <a:lnSpc>
                <a:spcPct val="90000"/>
              </a:lnSpc>
              <a:spcBef>
                <a:spcPct val="20000"/>
              </a:spcBef>
              <a:buFont typeface="Arial" pitchFamily="34" charset="0"/>
              <a:buChar char="•"/>
              <a:defRPr sz="3200" kern="1200">
                <a:solidFill>
                  <a:schemeClr val="tx1"/>
                </a:solidFill>
                <a:latin typeface="Calibri" pitchFamily="34" charset="0"/>
                <a:ea typeface="ヒラギノ角ゴ Pro W3" pitchFamily="126" charset="-128"/>
                <a:cs typeface="Geneva"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2" charset="-128"/>
                <a:cs typeface="Geneva"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2" charset="-128"/>
                <a:cs typeface="Geneva"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2" charset="-128"/>
                <a:cs typeface="Geneva"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cs typeface="Geneva" pitchFamily="122" charset="-128"/>
              </a:defRPr>
            </a:lvl9pPr>
          </a:lstStyle>
          <a:p>
            <a:pPr algn="ctr">
              <a:buFont typeface="Arial" pitchFamily="34" charset="0"/>
              <a:buNone/>
            </a:pPr>
            <a:r>
              <a:rPr lang="tr-TR" sz="2800" b="1" smtClean="0">
                <a:solidFill>
                  <a:prstClr val="black"/>
                </a:solidFill>
                <a:latin typeface="Arial" panose="020B0604020202020204" pitchFamily="34" charset="0"/>
                <a:cs typeface="Arial" panose="020B0604020202020204" pitchFamily="34" charset="0"/>
              </a:rPr>
              <a:t>BES’TE OTOMATİK KATILIM DÖNEMİ</a:t>
            </a:r>
            <a:endParaRPr lang="tr-TR" sz="2800" b="1" dirty="0">
              <a:solidFill>
                <a:prstClr val="black"/>
              </a:solidFill>
              <a:latin typeface="Arial" panose="020B0604020202020204" pitchFamily="34"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4238871211"/>
              </p:ext>
            </p:extLst>
          </p:nvPr>
        </p:nvGraphicFramePr>
        <p:xfrm>
          <a:off x="133140" y="6402183"/>
          <a:ext cx="3638760" cy="178594"/>
        </p:xfrm>
        <a:graphic>
          <a:graphicData uri="http://schemas.openxmlformats.org/drawingml/2006/table">
            <a:tbl>
              <a:tblPr/>
              <a:tblGrid>
                <a:gridCol w="3638760"/>
              </a:tblGrid>
              <a:tr h="178594">
                <a:tc>
                  <a:txBody>
                    <a:bodyPr/>
                    <a:lstStyle/>
                    <a:p>
                      <a:pPr algn="l" rtl="0" fontAlgn="b"/>
                      <a:r>
                        <a:rPr lang="tr-TR" sz="900" b="0" i="0" u="none" strike="noStrike" dirty="0">
                          <a:solidFill>
                            <a:srgbClr val="000000"/>
                          </a:solidFill>
                          <a:effectLst/>
                          <a:latin typeface="Calibri"/>
                        </a:rPr>
                        <a:t>* Devlet Katkısı dahildir.</a:t>
                      </a:r>
                    </a:p>
                  </a:txBody>
                  <a:tcPr marL="9525" marR="9525" marT="9525" marB="0" anchor="b">
                    <a:lnL>
                      <a:noFill/>
                    </a:lnL>
                    <a:lnR>
                      <a:noFill/>
                    </a:lnR>
                    <a:lnT>
                      <a:noFill/>
                    </a:lnT>
                    <a:lnB>
                      <a:noFill/>
                    </a:lnB>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977928187"/>
              </p:ext>
            </p:extLst>
          </p:nvPr>
        </p:nvGraphicFramePr>
        <p:xfrm>
          <a:off x="157299" y="1614758"/>
          <a:ext cx="5505450" cy="4744818"/>
        </p:xfrm>
        <a:graphic>
          <a:graphicData uri="http://schemas.openxmlformats.org/drawingml/2006/table">
            <a:tbl>
              <a:tblPr/>
              <a:tblGrid>
                <a:gridCol w="1297278"/>
                <a:gridCol w="1434362"/>
                <a:gridCol w="1377522"/>
                <a:gridCol w="1396288"/>
              </a:tblGrid>
              <a:tr h="320854">
                <a:tc rowSpan="2">
                  <a:txBody>
                    <a:bodyPr/>
                    <a:lstStyle/>
                    <a:p>
                      <a:pPr algn="ctr" fontAlgn="ctr"/>
                      <a:r>
                        <a:rPr lang="tr-TR" sz="1400" b="1" i="0" u="none" strike="noStrike" dirty="0">
                          <a:solidFill>
                            <a:srgbClr val="000000"/>
                          </a:solidFill>
                          <a:effectLst/>
                          <a:latin typeface="Calibri"/>
                        </a:rPr>
                        <a:t>Katılımcı Yaş</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tr-TR" sz="1400" b="1" i="0" u="none" strike="noStrike" dirty="0">
                          <a:solidFill>
                            <a:srgbClr val="000000"/>
                          </a:solidFill>
                          <a:effectLst/>
                          <a:latin typeface="Calibri"/>
                        </a:rPr>
                        <a:t>Aylık  Katkı Payı</a:t>
                      </a:r>
                      <a:br>
                        <a:rPr lang="tr-TR" sz="1400" b="1" i="0" u="none" strike="noStrike" dirty="0">
                          <a:solidFill>
                            <a:srgbClr val="000000"/>
                          </a:solidFill>
                          <a:effectLst/>
                          <a:latin typeface="Calibri"/>
                        </a:rPr>
                      </a:br>
                      <a:r>
                        <a:rPr lang="tr-TR" sz="1400" b="1" i="0" u="none" strike="noStrike" dirty="0">
                          <a:solidFill>
                            <a:srgbClr val="000000"/>
                          </a:solidFill>
                          <a:effectLst/>
                          <a:latin typeface="Calibri"/>
                        </a:rPr>
                        <a:t>(TL)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400" b="1" i="0" u="none" strike="noStrike">
                          <a:solidFill>
                            <a:srgbClr val="000000"/>
                          </a:solidFill>
                          <a:effectLst/>
                          <a:latin typeface="Calibri"/>
                        </a:rPr>
                        <a:t>İYİMSER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1400" b="1" i="0" u="none" strike="noStrike">
                          <a:solidFill>
                            <a:srgbClr val="000000"/>
                          </a:solidFill>
                          <a:effectLst/>
                          <a:latin typeface="Calibri"/>
                        </a:rPr>
                        <a:t>KÖTÜMSER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12034">
                <a:tc vMerge="1">
                  <a:txBody>
                    <a:bodyPr/>
                    <a:lstStyle/>
                    <a:p>
                      <a:endParaRPr lang="tr-TR"/>
                    </a:p>
                  </a:txBody>
                  <a:tcPr/>
                </a:tc>
                <a:tc vMerge="1">
                  <a:txBody>
                    <a:bodyPr/>
                    <a:lstStyle/>
                    <a:p>
                      <a:endParaRPr lang="tr-TR"/>
                    </a:p>
                  </a:txBody>
                  <a:tcPr/>
                </a:tc>
                <a:tc gridSpan="2">
                  <a:txBody>
                    <a:bodyPr/>
                    <a:lstStyle/>
                    <a:p>
                      <a:pPr algn="ctr" fontAlgn="ctr"/>
                      <a:r>
                        <a:rPr lang="tr-TR" sz="1400" b="1" i="0" u="none" strike="noStrike" dirty="0">
                          <a:solidFill>
                            <a:srgbClr val="000000"/>
                          </a:solidFill>
                          <a:effectLst/>
                          <a:latin typeface="Calibri"/>
                        </a:rPr>
                        <a:t>Toplam Birikim (TL</a:t>
                      </a:r>
                      <a:r>
                        <a:rPr lang="tr-TR" sz="1400" b="1" i="0" u="none" strike="noStrike" dirty="0" smtClean="0">
                          <a:solidFill>
                            <a:srgbClr val="000000"/>
                          </a:solidFill>
                          <a:effectLst/>
                          <a:latin typeface="Calibri"/>
                        </a:rPr>
                        <a:t>)*</a:t>
                      </a:r>
                      <a:endParaRPr lang="tr-TR"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tr-TR"/>
                    </a:p>
                  </a:txBody>
                  <a:tcPr/>
                </a:tc>
              </a:tr>
              <a:tr h="210515">
                <a:tc rowSpan="3">
                  <a:txBody>
                    <a:bodyPr/>
                    <a:lstStyle/>
                    <a:p>
                      <a:pPr algn="ctr" fontAlgn="ctr"/>
                      <a:r>
                        <a:rPr lang="tr-TR" sz="1400" b="1" i="0" u="none" strike="noStrike">
                          <a:solidFill>
                            <a:srgbClr val="FF0000"/>
                          </a:solidFill>
                          <a:effectLst/>
                          <a:latin typeface="Calibri"/>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tr-TR" sz="1400" b="0" i="0" u="none" strike="noStrike" dirty="0">
                          <a:solidFill>
                            <a:srgbClr val="FF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100.863,48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68.994,35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dirty="0">
                          <a:solidFill>
                            <a:srgbClr val="FF0000"/>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150.315,52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102.854,59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FF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298.671,61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204.435,33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rowSpan="3">
                  <a:txBody>
                    <a:bodyPr/>
                    <a:lstStyle/>
                    <a:p>
                      <a:pPr algn="ctr" fontAlgn="ctr"/>
                      <a:r>
                        <a:rPr lang="tr-TR" sz="1400" b="1" i="0" u="none" strike="noStrike">
                          <a:solidFill>
                            <a:srgbClr val="4F81BD"/>
                          </a:solidFill>
                          <a:effectLst/>
                          <a:latin typeface="Calibri"/>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tr-TR" sz="1400" b="0" i="0" u="none" strike="noStrike">
                          <a:solidFill>
                            <a:srgbClr val="4F81BD"/>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80.238,66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58.164,66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4F81BD"/>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119.488,15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86.633,74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4F81BD"/>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237.236,61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172.040,98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rowSpan="3">
                  <a:txBody>
                    <a:bodyPr/>
                    <a:lstStyle/>
                    <a:p>
                      <a:pPr algn="ctr" fontAlgn="ctr"/>
                      <a:r>
                        <a:rPr lang="tr-TR" sz="1400" b="1" i="0" u="none" strike="noStrike">
                          <a:solidFill>
                            <a:srgbClr val="FF0000"/>
                          </a:solidFill>
                          <a:effectLst/>
                          <a:latin typeface="Calibri"/>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tr-TR" sz="1400" b="0" i="0" u="none" strike="noStrike">
                          <a:solidFill>
                            <a:srgbClr val="FF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62.453,83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47.895,84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FF0000"/>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92.905,19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71.252,89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FF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184.259,29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141.324,06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rowSpan="3">
                  <a:txBody>
                    <a:bodyPr/>
                    <a:lstStyle/>
                    <a:p>
                      <a:pPr algn="ctr" fontAlgn="ctr"/>
                      <a:r>
                        <a:rPr lang="tr-TR" sz="1400" b="1" i="0" u="none" strike="noStrike">
                          <a:solidFill>
                            <a:srgbClr val="4F81BD"/>
                          </a:solidFill>
                          <a:effectLst/>
                          <a:latin typeface="Calibri"/>
                        </a:rPr>
                        <a:t>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tr-TR" sz="1400" b="0" i="0" u="none" strike="noStrike">
                          <a:solidFill>
                            <a:srgbClr val="4F81BD"/>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47.106,22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38.157,15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4F81BD"/>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69.964,70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56.666,01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4F81BD"/>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138.540,14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112.192,61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rowSpan="3">
                  <a:txBody>
                    <a:bodyPr/>
                    <a:lstStyle/>
                    <a:p>
                      <a:pPr algn="ctr" fontAlgn="ctr"/>
                      <a:r>
                        <a:rPr lang="tr-TR" sz="1400" b="1" i="0" u="none" strike="noStrike">
                          <a:solidFill>
                            <a:srgbClr val="FF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tr-TR" sz="1400" b="0" i="0" u="none" strike="noStrike">
                          <a:solidFill>
                            <a:srgbClr val="FF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33.850,18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28.919,51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FF0000"/>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50.150,08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42.829,56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FF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FF0000"/>
                          </a:solidFill>
                          <a:effectLst/>
                          <a:latin typeface="Calibri"/>
                        </a:rPr>
                        <a:t>99.049,77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FF0000"/>
                          </a:solidFill>
                          <a:effectLst/>
                          <a:latin typeface="Calibri"/>
                        </a:rPr>
                        <a:t>84.559,70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rowSpan="3">
                  <a:txBody>
                    <a:bodyPr/>
                    <a:lstStyle/>
                    <a:p>
                      <a:pPr algn="ctr" fontAlgn="ctr"/>
                      <a:r>
                        <a:rPr lang="tr-TR" sz="1400" b="1" i="0" u="none" strike="noStrike">
                          <a:solidFill>
                            <a:srgbClr val="4F81BD"/>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tr-TR" sz="1400" b="0" i="0" u="none" strike="noStrike">
                          <a:solidFill>
                            <a:srgbClr val="4F81BD"/>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22.389,06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20.155,47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a:solidFill>
                            <a:srgbClr val="4F81BD"/>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33.018,00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29.702,39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5">
                <a:tc vMerge="1">
                  <a:txBody>
                    <a:bodyPr/>
                    <a:lstStyle/>
                    <a:p>
                      <a:endParaRPr lang="tr-TR"/>
                    </a:p>
                  </a:txBody>
                  <a:tcPr/>
                </a:tc>
                <a:tc>
                  <a:txBody>
                    <a:bodyPr/>
                    <a:lstStyle/>
                    <a:p>
                      <a:pPr algn="ctr" fontAlgn="b"/>
                      <a:r>
                        <a:rPr lang="tr-TR" sz="1400" b="0" i="0" u="none" strike="noStrike" dirty="0">
                          <a:solidFill>
                            <a:srgbClr val="4F81BD"/>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4F81BD"/>
                          </a:solidFill>
                          <a:effectLst/>
                          <a:latin typeface="Calibri"/>
                        </a:rPr>
                        <a:t>64.904,80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4F81BD"/>
                          </a:solidFill>
                          <a:effectLst/>
                          <a:latin typeface="Calibri"/>
                        </a:rPr>
                        <a:t>58.343,16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99939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2510</TotalTime>
  <Words>4800</Words>
  <Application>Microsoft Office PowerPoint</Application>
  <PresentationFormat>Ekran Gösterisi (4:3)</PresentationFormat>
  <Paragraphs>561</Paragraphs>
  <Slides>44</Slides>
  <Notes>0</Notes>
  <HiddenSlides>0</HiddenSlides>
  <MMClips>0</MMClips>
  <ScaleCrop>false</ScaleCrop>
  <HeadingPairs>
    <vt:vector size="4" baseType="variant">
      <vt:variant>
        <vt:lpstr>Tema</vt:lpstr>
      </vt:variant>
      <vt:variant>
        <vt:i4>8</vt:i4>
      </vt:variant>
      <vt:variant>
        <vt:lpstr>Slayt Başlıkları</vt:lpstr>
      </vt:variant>
      <vt:variant>
        <vt:i4>44</vt:i4>
      </vt:variant>
    </vt:vector>
  </HeadingPairs>
  <TitlesOfParts>
    <vt:vector size="52" baseType="lpstr">
      <vt:lpstr>Office Teması</vt:lpstr>
      <vt:lpstr>1_Office Teması</vt:lpstr>
      <vt:lpstr>2_Office Teması</vt:lpstr>
      <vt:lpstr>3_Office Teması</vt:lpstr>
      <vt:lpstr>4_Office Teması</vt:lpstr>
      <vt:lpstr>5_Office Teması</vt:lpstr>
      <vt:lpstr>6_Office Teması</vt:lpstr>
      <vt:lpstr>7_Office Teması</vt:lpstr>
      <vt:lpstr>PowerPoint Sunusu</vt:lpstr>
      <vt:lpstr>ZİRAAT HAYAT VE EMEKLİLİK A.Ş.</vt:lpstr>
      <vt:lpstr>PowerPoint Sunusu</vt:lpstr>
      <vt:lpstr>BES’TE OTOMATİK KATILIM DÖNEMİ</vt:lpstr>
      <vt:lpstr>BES’TE OTOMATİK KATILIM DÖNEMİ</vt:lpstr>
      <vt:lpstr>PowerPoint Sunusu</vt:lpstr>
      <vt:lpstr>PowerPoint Sunusu</vt:lpstr>
      <vt:lpstr>YILLIK GELİR SİGORTASI’NA  %5 EK KATKI VE UYGULAMA ALANI </vt:lpstr>
      <vt:lpstr>MUHTEMEL BİRİKİM</vt:lpstr>
      <vt:lpstr>NEDEN ZİRAAT EMEKLİLİK? </vt:lpstr>
      <vt:lpstr>PowerPoint Sunusu</vt:lpstr>
      <vt:lpstr>SÜREÇLERİMİZ (Sözleşme ve sertifika süreci)</vt:lpstr>
      <vt:lpstr>SÜREÇLERİMİZ (Tahsilat)</vt:lpstr>
      <vt:lpstr>SÜREÇLERİMİZ (Operasyonel İşlemler)</vt:lpstr>
      <vt:lpstr>PowerPoint Sunusu</vt:lpstr>
      <vt:lpstr>PowerPoint Sunusu</vt:lpstr>
      <vt:lpstr>PowerPoint Sunusu</vt:lpstr>
      <vt:lpstr>KATILIMCIYA SUNULAN  AVANTAJLAR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ÇALIŞANLARA YÖNELİK SIKÇA SORULAN SORULAR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OTOMATİK KATILIM’DA  REFERANSLARIMIZ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İsmail</cp:lastModifiedBy>
  <cp:revision>254</cp:revision>
  <cp:lastPrinted>2017-02-21T12:29:46Z</cp:lastPrinted>
  <dcterms:created xsi:type="dcterms:W3CDTF">2016-11-29T08:08:03Z</dcterms:created>
  <dcterms:modified xsi:type="dcterms:W3CDTF">2017-03-28T07:36:44Z</dcterms:modified>
</cp:coreProperties>
</file>