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60" r:id="rId3"/>
    <p:sldId id="261" r:id="rId4"/>
    <p:sldId id="263" r:id="rId5"/>
    <p:sldId id="262" r:id="rId6"/>
    <p:sldId id="290" r:id="rId7"/>
    <p:sldId id="291" r:id="rId8"/>
    <p:sldId id="292" r:id="rId9"/>
    <p:sldId id="293" r:id="rId10"/>
    <p:sldId id="295" r:id="rId11"/>
    <p:sldId id="294" r:id="rId12"/>
    <p:sldId id="296" r:id="rId13"/>
    <p:sldId id="297" r:id="rId14"/>
    <p:sldId id="299" r:id="rId15"/>
    <p:sldId id="300" r:id="rId16"/>
    <p:sldId id="298" r:id="rId17"/>
    <p:sldId id="301" r:id="rId1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9D9D"/>
    <a:srgbClr val="6C7F7F"/>
    <a:srgbClr val="00426A"/>
    <a:srgbClr val="879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54"/>
  </p:normalViewPr>
  <p:slideViewPr>
    <p:cSldViewPr snapToGrid="0" snapToObjects="1">
      <p:cViewPr varScale="1">
        <p:scale>
          <a:sx n="79" d="100"/>
          <a:sy n="79" d="100"/>
        </p:scale>
        <p:origin x="96" y="28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88634-A7F1-C643-B564-C94DD047EDB1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1DDCA-473F-3846-918E-364A15EF59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10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1DDCA-473F-3846-918E-364A15EF59AB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710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60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423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96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18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320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2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449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03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05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02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600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4A17-F16D-1D49-B84A-ED6CE61D3E0C}" type="datetimeFigureOut">
              <a:rPr lang="tr-TR" smtClean="0"/>
              <a:t>13.02.2025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DC9B-7325-174C-8C9F-B520DA679D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2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C6367667-5246-F94E-A14E-41E2156D8D13}"/>
              </a:ext>
            </a:extLst>
          </p:cNvPr>
          <p:cNvSpPr/>
          <p:nvPr/>
        </p:nvSpPr>
        <p:spPr>
          <a:xfrm>
            <a:off x="-1" y="2519837"/>
            <a:ext cx="10692000" cy="2520000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765250D-551F-5844-85F6-BF0D14579999}"/>
              </a:ext>
            </a:extLst>
          </p:cNvPr>
          <p:cNvSpPr txBox="1"/>
          <p:nvPr/>
        </p:nvSpPr>
        <p:spPr>
          <a:xfrm>
            <a:off x="1" y="3025785"/>
            <a:ext cx="10691812" cy="15081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360000"/>
            <a:r>
              <a:rPr lang="tr-TR" sz="2400" dirty="0">
                <a:solidFill>
                  <a:schemeClr val="bg1"/>
                </a:solidFill>
                <a:latin typeface="Avenir Medium" panose="02000503020000020003" pitchFamily="2" charset="0"/>
              </a:rPr>
              <a:t>2024-2025 Akademik Yılı Güz Dönemi</a:t>
            </a:r>
            <a:endParaRPr lang="tr-TR" sz="16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algn="ctr" defTabSz="360000"/>
            <a:r>
              <a:rPr lang="tr-TR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SBP1011 Planlama Stüdyosu 101 </a:t>
            </a:r>
          </a:p>
          <a:p>
            <a:pPr algn="ctr" defTabSz="360000"/>
            <a:endParaRPr lang="tr-TR" sz="16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algn="ctr" defTabSz="360000"/>
            <a:r>
              <a:rPr lang="tr-TR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PROJE ÖRNEKLERİ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497067C-9F1D-6347-9219-67C800CA7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13" y="0"/>
            <a:ext cx="3429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F8766-2827-1FD2-62DF-55BB6D894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C1049D2F-31D1-8652-446D-B14283065B68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5CFCE11-8557-D3F1-5CD6-92E387F70310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</a:t>
            </a:r>
            <a:r>
              <a:rPr lang="tr-TR" sz="1000" dirty="0" err="1">
                <a:solidFill>
                  <a:schemeClr val="bg1"/>
                </a:solidFill>
                <a:latin typeface="Avenir Medium" panose="02000503020000020003" pitchFamily="2" charset="0"/>
              </a:rPr>
              <a:t>Feyzanur</a:t>
            </a:r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 ALBAY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32386B-9EAD-9ABD-43EC-81EB187D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945" y="898071"/>
            <a:ext cx="5155922" cy="65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54AAC-9E6B-661A-AEE7-4DE24CD2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7F2ECF64-CD6F-AEFB-6109-C9A043703AC2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01D292C-3FA7-D902-27B3-B06441DFBDD4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</a:t>
            </a:r>
            <a:r>
              <a:rPr lang="tr-TR" sz="1000" dirty="0" err="1">
                <a:solidFill>
                  <a:schemeClr val="bg1"/>
                </a:solidFill>
                <a:latin typeface="Avenir Medium" panose="02000503020000020003" pitchFamily="2" charset="0"/>
              </a:rPr>
              <a:t>Feyzanur</a:t>
            </a:r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 ALBAY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22ED3FA-6DBC-564D-C6BC-D45F2552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417" y="964016"/>
            <a:ext cx="4212977" cy="659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6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D487-C3D4-BD26-8790-1F831D9E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E999BB26-4248-DDE9-759B-E9E393DAACA5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BF7E14A-AD9A-A287-45CB-FDC39803935D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</a:t>
            </a:r>
            <a:r>
              <a:rPr lang="tr-TR" sz="1000" dirty="0" err="1">
                <a:solidFill>
                  <a:schemeClr val="bg1"/>
                </a:solidFill>
                <a:latin typeface="Avenir Medium" panose="02000503020000020003" pitchFamily="2" charset="0"/>
              </a:rPr>
              <a:t>Feyzanur</a:t>
            </a:r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 ALBAY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939341-C88F-60FE-2F9E-2729625E4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869" y="920897"/>
            <a:ext cx="3950073" cy="66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6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DDAA9-8380-CD03-AE21-9ACABA06C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6D1F7601-087F-7B08-9F1D-9B725FA36EB9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2409EBD-B452-35C7-0CD2-3C6769CEF5B8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</a:t>
            </a:r>
            <a:r>
              <a:rPr lang="tr-TR" sz="1000" dirty="0" err="1">
                <a:solidFill>
                  <a:schemeClr val="bg1"/>
                </a:solidFill>
                <a:latin typeface="Avenir Medium" panose="02000503020000020003" pitchFamily="2" charset="0"/>
              </a:rPr>
              <a:t>Feyzanur</a:t>
            </a:r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 ALBAY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9E1DA42-EC6D-8E6D-A569-FAAB89FF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5" t="12421" r="5799" b="6066"/>
          <a:stretch/>
        </p:blipFill>
        <p:spPr>
          <a:xfrm>
            <a:off x="863238" y="1463040"/>
            <a:ext cx="8965335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3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F7253-6570-D141-0F8F-7A3A35B7B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E83D38F9-92EF-63D5-5831-55C3BD6B9F0C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94EF309-30FB-A238-A1DE-A17E50B57500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Maide Sena DEMİR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792F425-81C5-F0E1-4708-21EBE329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41" y="1015315"/>
            <a:ext cx="9101795" cy="64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25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DD74-4544-49E6-2764-E18236E8E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5580CB2D-F6B3-F1DE-D85E-4420C5E3635F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29A5344-8B69-D655-6F95-754B30286D55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Maide Sena DEMİR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D4FB14-8C55-FDC0-97CF-931FFE0D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42" y="1056574"/>
            <a:ext cx="9144286" cy="63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7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2975-DCC6-D08A-6820-5FA62B53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0998D646-ACD5-33F4-A0C3-F343FFE7B012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188F6AC-B7BA-C285-C6FD-34C92037DD61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Maide Sena DEMİR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78C6E7C-E819-6309-7742-DEE2DD16F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54" y="1004600"/>
            <a:ext cx="8942701" cy="64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75E76-DF2E-5BF9-5E17-BBAC37A02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08BA6CE4-90F2-56A3-3557-DD9EFD6A57BA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6348AC3-7E97-301E-8701-E3798DB608A0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Maide Sena DEMİR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8D4FF48-9102-C108-95B9-7F979608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11" y="1485505"/>
            <a:ext cx="9138190" cy="55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C6367667-5246-F94E-A14E-41E2156D8D13}"/>
              </a:ext>
            </a:extLst>
          </p:cNvPr>
          <p:cNvSpPr/>
          <p:nvPr/>
        </p:nvSpPr>
        <p:spPr>
          <a:xfrm>
            <a:off x="0" y="1080000"/>
            <a:ext cx="10691813" cy="720000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765250D-551F-5844-85F6-BF0D14579999}"/>
              </a:ext>
            </a:extLst>
          </p:cNvPr>
          <p:cNvSpPr txBox="1"/>
          <p:nvPr/>
        </p:nvSpPr>
        <p:spPr>
          <a:xfrm>
            <a:off x="360000" y="1194719"/>
            <a:ext cx="1033181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İÇİNDEKİLER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B72FF34-3902-B749-AF03-FD28E1B652EF}"/>
              </a:ext>
            </a:extLst>
          </p:cNvPr>
          <p:cNvSpPr txBox="1"/>
          <p:nvPr/>
        </p:nvSpPr>
        <p:spPr>
          <a:xfrm>
            <a:off x="360000" y="2160000"/>
            <a:ext cx="10331813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2000" i="1" dirty="0">
                <a:solidFill>
                  <a:srgbClr val="879E9D"/>
                </a:solidFill>
                <a:latin typeface="Avenir Heavy" panose="02000503020000020003" pitchFamily="2" charset="0"/>
              </a:rPr>
              <a:t>Önsöz</a:t>
            </a:r>
          </a:p>
          <a:p>
            <a:pPr defTabSz="360000"/>
            <a:endParaRPr lang="tr-TR" sz="2000" i="1" dirty="0">
              <a:solidFill>
                <a:srgbClr val="879E9D"/>
              </a:solidFill>
              <a:latin typeface="Avenir Heavy" panose="02000503020000020003" pitchFamily="2" charset="0"/>
            </a:endParaRPr>
          </a:p>
          <a:p>
            <a:pPr defTabSz="360000"/>
            <a:r>
              <a:rPr lang="tr-TR" sz="2000" i="1" dirty="0">
                <a:solidFill>
                  <a:srgbClr val="879E9D"/>
                </a:solidFill>
                <a:latin typeface="Avenir Heavy" panose="02000503020000020003" pitchFamily="2" charset="0"/>
              </a:rPr>
              <a:t>Stüdyo Üyeleri</a:t>
            </a:r>
          </a:p>
          <a:p>
            <a:pPr defTabSz="360000"/>
            <a:endParaRPr lang="tr-TR" sz="2000" i="1" dirty="0">
              <a:solidFill>
                <a:srgbClr val="879E9D"/>
              </a:solidFill>
              <a:latin typeface="Avenir Heavy" panose="02000503020000020003" pitchFamily="2" charset="0"/>
            </a:endParaRPr>
          </a:p>
          <a:p>
            <a:pPr defTabSz="360000"/>
            <a:r>
              <a:rPr lang="tr-TR" sz="2000" i="1" dirty="0">
                <a:solidFill>
                  <a:srgbClr val="879E9D"/>
                </a:solidFill>
                <a:latin typeface="Avenir Heavy" panose="02000503020000020003" pitchFamily="2" charset="0"/>
              </a:rPr>
              <a:t>Proje Örnekleri</a:t>
            </a:r>
          </a:p>
        </p:txBody>
      </p:sp>
      <p:sp>
        <p:nvSpPr>
          <p:cNvPr id="8" name="İçerik Yer Tutucusu 19">
            <a:extLst>
              <a:ext uri="{FF2B5EF4-FFF2-40B4-BE49-F238E27FC236}">
                <a16:creationId xmlns:a16="http://schemas.microsoft.com/office/drawing/2014/main" id="{72A856DC-88E6-1A4B-B6F7-8F7C96B9C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4043363"/>
            <a:ext cx="9972000" cy="3156637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1600" i="1" dirty="0">
              <a:solidFill>
                <a:srgbClr val="FF0000"/>
              </a:solidFill>
              <a:latin typeface="Avenir" panose="02000503020000020003" pitchFamily="2" charset="0"/>
            </a:endParaRPr>
          </a:p>
          <a:p>
            <a:pPr marL="0" indent="0" algn="just">
              <a:buNone/>
            </a:pPr>
            <a:endParaRPr lang="tr-TR" sz="1600" i="1" dirty="0">
              <a:solidFill>
                <a:srgbClr val="FF0000"/>
              </a:solidFill>
              <a:latin typeface="Avenir" panose="02000503020000020003" pitchFamily="2" charset="0"/>
            </a:endParaRPr>
          </a:p>
          <a:p>
            <a:pPr marL="0" indent="0" algn="just">
              <a:buNone/>
            </a:pPr>
            <a:endParaRPr lang="tr-TR" sz="1600" i="1" dirty="0">
              <a:solidFill>
                <a:srgbClr val="FF0000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3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C6367667-5246-F94E-A14E-41E2156D8D13}"/>
              </a:ext>
            </a:extLst>
          </p:cNvPr>
          <p:cNvSpPr/>
          <p:nvPr/>
        </p:nvSpPr>
        <p:spPr>
          <a:xfrm>
            <a:off x="0" y="1080000"/>
            <a:ext cx="10691813" cy="720000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765250D-551F-5844-85F6-BF0D14579999}"/>
              </a:ext>
            </a:extLst>
          </p:cNvPr>
          <p:cNvSpPr txBox="1"/>
          <p:nvPr/>
        </p:nvSpPr>
        <p:spPr>
          <a:xfrm>
            <a:off x="360000" y="1194719"/>
            <a:ext cx="1033181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ÖNSÖZ</a:t>
            </a:r>
          </a:p>
        </p:txBody>
      </p:sp>
      <p:sp>
        <p:nvSpPr>
          <p:cNvPr id="7" name="İçerik Yer Tutucusu 19">
            <a:extLst>
              <a:ext uri="{FF2B5EF4-FFF2-40B4-BE49-F238E27FC236}">
                <a16:creationId xmlns:a16="http://schemas.microsoft.com/office/drawing/2014/main" id="{39422587-FF7A-0B48-AA1F-2B8FDC177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914719"/>
            <a:ext cx="9972000" cy="5644956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SBP1011 PLANLAMA STÜDYOSU 101’in konusu; Farklı ölçeklerde Mekan, Mekan hiyerarşisi, mekan okuma kavramlarının tümevarım ve tümdengelim yaklaşımları ile (İnsan, Modül, Eklemlenme, Örüntü, Sistem) kavratılması, bu süreçte yapılan çalışmaların yazılı, görsel, sözel ve teknik çizim yöntem - teknikleri (Grafik Diyagram Kolaj Plan Kesit Görünüş vb.) ile hazırlanması ve sunulmasıdır. </a:t>
            </a:r>
          </a:p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Bu doğrultuda;</a:t>
            </a:r>
          </a:p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Öğrencilerin mekânsal kavrayış ve düşünme becerilerinin, görsel (2 ve 3 boyutlu) ifade yeteneklerinin, farklı ölçeklerde teknik çizim ve tasarım becerilerinin geliştirilmesi. </a:t>
            </a:r>
          </a:p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Mekan okuma, yorumlama ve tasarımında tümevarım ve tümdengelim yaklaşımlarının (İnsan, Modül, Eklemlenme, Örüntü, Sistem) anlaşılıp uygulanabilmesi</a:t>
            </a:r>
          </a:p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Görsel iletişim, eleştirel düşünme, yaratıcı problem çözme becerilerinin geliştirilmesi </a:t>
            </a:r>
          </a:p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İnsan-mekan, mekan-kütle (doluluk-boşluk),mekan –mekan, mekan hiyerarşisi, yapılı çevre topoğrafya ilişkilerinin kavratılması</a:t>
            </a:r>
          </a:p>
          <a:p>
            <a:pPr marL="0" indent="0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Parçadan bütüne ve bütünden parçaya tanımlanması hedeflenen süreçlerde problem tanımlama, analiz ve tasarım yetkinliklerinin kazandırılması amaçlanmıştır.</a:t>
            </a:r>
          </a:p>
          <a:p>
            <a:pPr marL="0" indent="0">
              <a:buNone/>
            </a:pPr>
            <a:endParaRPr lang="tr-TR" sz="1600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pPr marL="0" indent="0">
              <a:buNone/>
            </a:pPr>
            <a:endParaRPr lang="tr-TR" sz="1600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pPr marL="0" indent="0" algn="just">
              <a:buNone/>
            </a:pPr>
            <a:r>
              <a:rPr lang="tr-TR" sz="1600" dirty="0">
                <a:solidFill>
                  <a:srgbClr val="6C7F7F"/>
                </a:solidFill>
                <a:latin typeface="Avenir" panose="02000503020000020003" pitchFamily="2" charset="0"/>
              </a:rPr>
              <a:t>SBP 1011 Planlama Stüdyosu 101 – 2024-2025 Güz Yarıyılı Akademik Kadrosu</a:t>
            </a:r>
          </a:p>
        </p:txBody>
      </p:sp>
    </p:spTree>
    <p:extLst>
      <p:ext uri="{BB962C8B-B14F-4D97-AF65-F5344CB8AC3E}">
        <p14:creationId xmlns:p14="http://schemas.microsoft.com/office/powerpoint/2010/main" val="272006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C6367667-5246-F94E-A14E-41E2156D8D13}"/>
              </a:ext>
            </a:extLst>
          </p:cNvPr>
          <p:cNvSpPr/>
          <p:nvPr/>
        </p:nvSpPr>
        <p:spPr>
          <a:xfrm>
            <a:off x="0" y="1080000"/>
            <a:ext cx="10691813" cy="720000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765250D-551F-5844-85F6-BF0D14579999}"/>
              </a:ext>
            </a:extLst>
          </p:cNvPr>
          <p:cNvSpPr txBox="1"/>
          <p:nvPr/>
        </p:nvSpPr>
        <p:spPr>
          <a:xfrm>
            <a:off x="360000" y="1194719"/>
            <a:ext cx="1033181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STÜDYO ÜYELERİ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B748BB0-EC8E-EE4B-849B-B80B04A42AF9}"/>
              </a:ext>
            </a:extLst>
          </p:cNvPr>
          <p:cNvSpPr txBox="1"/>
          <p:nvPr/>
        </p:nvSpPr>
        <p:spPr>
          <a:xfrm>
            <a:off x="138407" y="1980000"/>
            <a:ext cx="24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i="1" dirty="0">
                <a:solidFill>
                  <a:srgbClr val="6C7F7F"/>
                </a:solidFill>
                <a:latin typeface="Avenir" panose="02000503020000020003" pitchFamily="2" charset="0"/>
              </a:rPr>
              <a:t>Prof. Dr. Yelda AYDIN TÜRK (Koordinatör)</a:t>
            </a:r>
          </a:p>
          <a:p>
            <a:r>
              <a:rPr lang="tr-TR" sz="1400" i="1" dirty="0">
                <a:solidFill>
                  <a:srgbClr val="6C7F7F"/>
                </a:solidFill>
                <a:latin typeface="Avenir" panose="02000503020000020003" pitchFamily="2" charset="0"/>
              </a:rPr>
              <a:t>Dr. Öğr. Üyesi Zeynep YILMAZ BAYRAM</a:t>
            </a:r>
          </a:p>
          <a:p>
            <a:r>
              <a:rPr lang="tr-TR" sz="1400" i="1" dirty="0">
                <a:solidFill>
                  <a:srgbClr val="6C7F7F"/>
                </a:solidFill>
                <a:latin typeface="Avenir" panose="02000503020000020003" pitchFamily="2" charset="0"/>
              </a:rPr>
              <a:t>Dr. Öğr. Üyesi Şeyda BÜLBÜL ARIOĞLU</a:t>
            </a:r>
          </a:p>
          <a:p>
            <a:r>
              <a:rPr lang="tr-TR" sz="1400" i="1" dirty="0">
                <a:solidFill>
                  <a:srgbClr val="6C7F7F"/>
                </a:solidFill>
                <a:latin typeface="Avenir" panose="02000503020000020003" pitchFamily="2" charset="0"/>
              </a:rPr>
              <a:t>Dr. Öğr. Üyesi Berna Sezen ÖZEN</a:t>
            </a:r>
          </a:p>
          <a:p>
            <a:r>
              <a:rPr lang="tr-TR" sz="1400" i="1" dirty="0">
                <a:solidFill>
                  <a:srgbClr val="6C7F7F"/>
                </a:solidFill>
                <a:latin typeface="Avenir" panose="02000503020000020003" pitchFamily="2" charset="0"/>
              </a:rPr>
              <a:t>Öğr. Görevlisi Ayşegül ÖZYAVUZ</a:t>
            </a:r>
          </a:p>
          <a:p>
            <a:r>
              <a:rPr lang="tr-TR" sz="1400" i="1" dirty="0">
                <a:solidFill>
                  <a:srgbClr val="6C7F7F"/>
                </a:solidFill>
                <a:latin typeface="Avenir" panose="02000503020000020003" pitchFamily="2" charset="0"/>
              </a:rPr>
              <a:t>Arş. Gör. Ceren ÜNLÜ ÖZTÜRK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B748BB0-EC8E-EE4B-849B-B80B04A42AF9}"/>
              </a:ext>
            </a:extLst>
          </p:cNvPr>
          <p:cNvSpPr txBox="1"/>
          <p:nvPr/>
        </p:nvSpPr>
        <p:spPr>
          <a:xfrm>
            <a:off x="2808000" y="1980000"/>
            <a:ext cx="2448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Ali Arda Kaynar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Gökay	Maden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Rabia Özbay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Kaan Saral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Feyzanur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Şahin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Abdulsamet	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Ökke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Feyza Nur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Ablay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Bekir Alp Göl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Maide Sena Demir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Emin Sinan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Karagüzel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Ayşenaz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Ulu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Mustafa Emre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Özcelep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Erkam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	 Dural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Abdulkadir Haliloğlu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Hasancan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Başer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Hüseyin Koç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Şeyma	Gezici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Hüseyin Topçu Yamaç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Esra Çatal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Ömer Emir Bayrak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Utkuhan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Tercan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Kuzey	Akyüz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Fatih Talha Kurucu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Özlem	Tüzün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Salih Zeki Kurt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Zeynep Çakıroğlu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Şevval Güneş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Servet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Adasu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Karadeniz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Nursena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Aydın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Hande	 Şanlı</a:t>
            </a:r>
          </a:p>
          <a:p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B748BB0-EC8E-EE4B-849B-B80B04A42AF9}"/>
              </a:ext>
            </a:extLst>
          </p:cNvPr>
          <p:cNvSpPr txBox="1"/>
          <p:nvPr/>
        </p:nvSpPr>
        <p:spPr>
          <a:xfrm>
            <a:off x="5525905" y="1980000"/>
            <a:ext cx="2448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Deniz Sıla Ertürk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Alperen Eren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Seher Türkyılmaz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Yasemin Batu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Eren Arslan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Muzaffer Aydin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Batuhan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Yelkovancı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Yunus Emre Karakuş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Hayat Naz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Seis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İnanç Deveci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Berat Balta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Ömer Faruk Coşkun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Anıl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Boğoçlu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Cansu Sayın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Talha Buğrahan Dereli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Derya Çepni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Arda Gülçin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Cahit Yanık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Erdem Atalay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Fatma Zehra Atmaca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Osman Kaan Sağlam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Selenay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Özhan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Tefikhan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Erdoğan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Elif Öktem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Yusuf Şirin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İbrahim Can Efe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Senanur Aydın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Cem Ersan Ersanlı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Elif Naz Güngör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Emre Pehlivan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14A0606-75A1-8E3E-DA2D-8A83B532F862}"/>
              </a:ext>
            </a:extLst>
          </p:cNvPr>
          <p:cNvSpPr txBox="1"/>
          <p:nvPr/>
        </p:nvSpPr>
        <p:spPr>
          <a:xfrm>
            <a:off x="8067938" y="1980000"/>
            <a:ext cx="2448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Murathan Aydın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Yağmur Topal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Hakan	Öztürk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Melih Talha Yücel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Zeynep Şevval	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Şeramet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Melisa	Toptaş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Kazım Kerem Ceylan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Muhammed Ayan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Berkant Kılıçoğlu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Muhammed Veysi Ceylan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Ayşe Sezin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Örseloğlu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Uğur Pehlivan</a:t>
            </a:r>
          </a:p>
          <a:p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Sare</a:t>
            </a:r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 Nur Sağlam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Buğra	Üçüncü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Beyza Gönül Akan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Kürşad	Hocaoğlu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Arda Kaplan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Kaan Ali Arslan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Ebru Kurt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Ahmet	Doğan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Şevket Eren Baylan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Hayrunnisa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Meletlioğlu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Zeynep Betül Görür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Bahadır Nebioğlu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Ebru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Kiprit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Kürşat Furkan	Soytürk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Boran Tilki</a:t>
            </a: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Serdar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Jepbarov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Kamer	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Demğirmenci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  <a:p>
            <a:r>
              <a:rPr lang="tr-TR" sz="1200" i="1" dirty="0">
                <a:solidFill>
                  <a:srgbClr val="6C7F7F"/>
                </a:solidFill>
                <a:latin typeface="Avenir" panose="02000503020000020003" pitchFamily="2" charset="0"/>
              </a:rPr>
              <a:t>Bayram </a:t>
            </a:r>
            <a:r>
              <a:rPr lang="tr-TR" sz="1200" i="1" dirty="0" err="1">
                <a:solidFill>
                  <a:srgbClr val="6C7F7F"/>
                </a:solidFill>
                <a:latin typeface="Avenir" panose="02000503020000020003" pitchFamily="2" charset="0"/>
              </a:rPr>
              <a:t>Akyyev</a:t>
            </a:r>
            <a:endParaRPr lang="tr-TR" sz="1200" i="1" dirty="0">
              <a:solidFill>
                <a:srgbClr val="6C7F7F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9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C6367667-5246-F94E-A14E-41E2156D8D13}"/>
              </a:ext>
            </a:extLst>
          </p:cNvPr>
          <p:cNvSpPr/>
          <p:nvPr/>
        </p:nvSpPr>
        <p:spPr>
          <a:xfrm>
            <a:off x="0" y="1080000"/>
            <a:ext cx="10691813" cy="720000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765250D-551F-5844-85F6-BF0D14579999}"/>
              </a:ext>
            </a:extLst>
          </p:cNvPr>
          <p:cNvSpPr txBox="1"/>
          <p:nvPr/>
        </p:nvSpPr>
        <p:spPr>
          <a:xfrm>
            <a:off x="360000" y="1194719"/>
            <a:ext cx="1033181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PROJE ÖRNEKLERİ</a:t>
            </a:r>
          </a:p>
        </p:txBody>
      </p:sp>
    </p:spTree>
    <p:extLst>
      <p:ext uri="{BB962C8B-B14F-4D97-AF65-F5344CB8AC3E}">
        <p14:creationId xmlns:p14="http://schemas.microsoft.com/office/powerpoint/2010/main" val="116784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764462DE-AAF9-464E-9113-A0D37AEE060E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765250D-551F-5844-85F6-BF0D14579999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Ebru KİPRİT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195E6B2-4464-1EA3-BE8A-6AA3EC63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576" y="986399"/>
            <a:ext cx="4662659" cy="65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9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C4FBE-6677-AD48-225B-583858B6F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49CDDCF0-DC64-9BFE-3EB3-71EB884439C6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9155FD0-96F3-BE09-9F02-0AFCE6941E13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Ebru KİPRİT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28CD1B-5A51-0592-70D3-57516B17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503" y="913687"/>
            <a:ext cx="4820806" cy="66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66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B96F7-B372-DA1D-DEDF-8A3C145F3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A03D06D4-2994-22B9-1EAC-45D9FAD04C3E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CB3A9FE-C16B-C1DF-0798-A687DD0AACE2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Ebru KİPRİT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202FD07-E9E4-1E9A-9ED7-F8379C99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62" y="941791"/>
            <a:ext cx="4592087" cy="66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EB3DD-F4A2-33B0-DD10-6E855EC7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A0939EA0-6CDA-9869-E0DB-CA2C43F3DFBD}"/>
              </a:ext>
            </a:extLst>
          </p:cNvPr>
          <p:cNvSpPr/>
          <p:nvPr/>
        </p:nvSpPr>
        <p:spPr>
          <a:xfrm>
            <a:off x="0" y="-3614"/>
            <a:ext cx="10691813" cy="901685"/>
          </a:xfrm>
          <a:prstGeom prst="rect">
            <a:avLst/>
          </a:prstGeom>
          <a:solidFill>
            <a:srgbClr val="87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99941A0-4983-5E89-384D-B47D0F0094F5}"/>
              </a:ext>
            </a:extLst>
          </p:cNvPr>
          <p:cNvSpPr txBox="1"/>
          <p:nvPr/>
        </p:nvSpPr>
        <p:spPr>
          <a:xfrm>
            <a:off x="359999" y="0"/>
            <a:ext cx="1033181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Öğrenci : Ebru KİPRİT</a:t>
            </a:r>
            <a:endParaRPr lang="tr-TR" sz="1000" b="1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Çalışma Alanı:	    Ütopik</a:t>
            </a:r>
          </a:p>
          <a:p>
            <a:pPr marL="12700"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Konu:		    Mekan, Mekan hiyerarşisi, mekan okuma </a:t>
            </a:r>
          </a:p>
          <a:p>
            <a:pPr defTabSz="360000"/>
            <a:r>
              <a:rPr lang="tr-TR" sz="1000" dirty="0">
                <a:solidFill>
                  <a:schemeClr val="bg1"/>
                </a:solidFill>
                <a:latin typeface="Avenir Medium" panose="02000503020000020003" pitchFamily="2" charset="0"/>
              </a:rPr>
              <a:t>Ölçek:		    1/100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93840A-97B2-E5F5-853A-05DA661B1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78" y="898071"/>
            <a:ext cx="3980056" cy="66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62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</TotalTime>
  <Words>811</Words>
  <Application>Microsoft Office PowerPoint</Application>
  <PresentationFormat>Özel</PresentationFormat>
  <Paragraphs>169</Paragraphs>
  <Slides>17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5" baseType="lpstr">
      <vt:lpstr>Arial</vt:lpstr>
      <vt:lpstr>Avenir</vt:lpstr>
      <vt:lpstr>Avenir Black</vt:lpstr>
      <vt:lpstr>Avenir Heavy</vt:lpstr>
      <vt:lpstr>Avenir Medium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EMREHAN OZCAN</dc:creator>
  <cp:lastModifiedBy>Tuğçe Nur Oruç Kayhan</cp:lastModifiedBy>
  <cp:revision>74</cp:revision>
  <dcterms:created xsi:type="dcterms:W3CDTF">2022-01-24T14:07:17Z</dcterms:created>
  <dcterms:modified xsi:type="dcterms:W3CDTF">2025-02-13T13:41:42Z</dcterms:modified>
</cp:coreProperties>
</file>