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8" r:id="rId4"/>
    <p:sldId id="275" r:id="rId5"/>
    <p:sldId id="269" r:id="rId6"/>
    <p:sldId id="270" r:id="rId7"/>
    <p:sldId id="271" r:id="rId8"/>
    <p:sldId id="273" r:id="rId9"/>
    <p:sldId id="274" r:id="rId10"/>
    <p:sldId id="258" r:id="rId11"/>
    <p:sldId id="259" r:id="rId12"/>
    <p:sldId id="27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6" d="100"/>
          <a:sy n="86" d="100"/>
        </p:scale>
        <p:origin x="485"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2082078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516085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169542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35550021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13403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2068501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25655974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4241041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4240264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E2659F-8789-46C7-90D2-C4738EB3BFD5}" type="datetimeFigureOut">
              <a:rPr lang="en-GB" smtClean="0"/>
              <a:t>14/05/2019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3272722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3E2659F-8789-46C7-90D2-C4738EB3BFD5}" type="datetimeFigureOut">
              <a:rPr lang="en-GB" smtClean="0"/>
              <a:t>14/05/2019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2829295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3E2659F-8789-46C7-90D2-C4738EB3BFD5}" type="datetimeFigureOut">
              <a:rPr lang="en-GB" smtClean="0"/>
              <a:t>14/05/2019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4237664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3E2659F-8789-46C7-90D2-C4738EB3BFD5}" type="datetimeFigureOut">
              <a:rPr lang="en-GB" smtClean="0"/>
              <a:t>14/05/2019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2069733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E2659F-8789-46C7-90D2-C4738EB3BFD5}" type="datetimeFigureOut">
              <a:rPr lang="en-GB" smtClean="0"/>
              <a:t>14/05/2019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3357406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E2659F-8789-46C7-90D2-C4738EB3BFD5}" type="datetimeFigureOut">
              <a:rPr lang="en-GB" smtClean="0"/>
              <a:t>14/05/2019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237360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3E2659F-8789-46C7-90D2-C4738EB3BFD5}" type="datetimeFigureOut">
              <a:rPr lang="en-GB" smtClean="0"/>
              <a:t>14/05/2019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912DFA0-4CAF-454C-8A75-EFC2CD8D73F2}" type="slidenum">
              <a:rPr lang="en-GB" smtClean="0"/>
              <a:t>‹#›</a:t>
            </a:fld>
            <a:endParaRPr lang="en-GB"/>
          </a:p>
        </p:txBody>
      </p:sp>
    </p:spTree>
    <p:extLst>
      <p:ext uri="{BB962C8B-B14F-4D97-AF65-F5344CB8AC3E}">
        <p14:creationId xmlns:p14="http://schemas.microsoft.com/office/powerpoint/2010/main" val="2061512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3E2659F-8789-46C7-90D2-C4738EB3BFD5}" type="datetimeFigureOut">
              <a:rPr lang="en-GB" smtClean="0"/>
              <a:t>14/05/2019</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912DFA0-4CAF-454C-8A75-EFC2CD8D73F2}" type="slidenum">
              <a:rPr lang="en-GB" smtClean="0"/>
              <a:t>‹#›</a:t>
            </a:fld>
            <a:endParaRPr lang="en-GB"/>
          </a:p>
        </p:txBody>
      </p:sp>
    </p:spTree>
    <p:extLst>
      <p:ext uri="{BB962C8B-B14F-4D97-AF65-F5344CB8AC3E}">
        <p14:creationId xmlns:p14="http://schemas.microsoft.com/office/powerpoint/2010/main" val="2200625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hyperlink" Target="http://www.marietta.edu/~biol/biomes/temprain.htm" TargetMode="External"/><Relationship Id="rId3" Type="http://schemas.openxmlformats.org/officeDocument/2006/relationships/hyperlink" Target="http://www.mbgnet.net/sets/rforest/index.htm" TargetMode="External"/><Relationship Id="rId7" Type="http://schemas.openxmlformats.org/officeDocument/2006/relationships/hyperlink" Target="http://www.nationalgeographic.com/features/00/earthpulse/rainforest/" TargetMode="External"/><Relationship Id="rId12" Type="http://schemas.openxmlformats.org/officeDocument/2006/relationships/hyperlink" Target="http://www.nps.gov/olym/planyourvisit/upload/record-trees.pdf" TargetMode="External"/><Relationship Id="rId2" Type="http://schemas.openxmlformats.org/officeDocument/2006/relationships/image" Target="../media/image16.gif"/><Relationship Id="rId1" Type="http://schemas.openxmlformats.org/officeDocument/2006/relationships/slideLayout" Target="../slideLayouts/slideLayout7.xml"/><Relationship Id="rId6" Type="http://schemas.openxmlformats.org/officeDocument/2006/relationships/hyperlink" Target="http://www.pbs.org/journeyintoamazonia/index.html" TargetMode="External"/><Relationship Id="rId11" Type="http://schemas.openxmlformats.org/officeDocument/2006/relationships/hyperlink" Target="http://www.nps.gov/olym/planyourvisit/upload/weather-2.pdf" TargetMode="External"/><Relationship Id="rId5" Type="http://schemas.openxmlformats.org/officeDocument/2006/relationships/hyperlink" Target="http://www.srl.caltech.edu/personnel/krubal/rainforest/Edit560s6/www/whlayers.html" TargetMode="External"/><Relationship Id="rId10" Type="http://schemas.openxmlformats.org/officeDocument/2006/relationships/hyperlink" Target="http://www.nps.gov/olym/planyourvisit/upload/rainforest.pdf" TargetMode="External"/><Relationship Id="rId4" Type="http://schemas.openxmlformats.org/officeDocument/2006/relationships/hyperlink" Target="http://www.enchantedlearning.com/subjects/rainforest/Strata.shtml" TargetMode="External"/><Relationship Id="rId9" Type="http://schemas.openxmlformats.org/officeDocument/2006/relationships/hyperlink" Target="http://www.nps.gov/oly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5" name="Picture 4"/>
          <p:cNvPicPr/>
          <p:nvPr/>
        </p:nvPicPr>
        <p:blipFill rotWithShape="1">
          <a:blip r:embed="rId2" cstate="email">
            <a:extLst>
              <a:ext uri="{28A0092B-C50C-407E-A947-70E740481C1C}">
                <a14:useLocalDpi xmlns:a14="http://schemas.microsoft.com/office/drawing/2010/main"/>
              </a:ext>
            </a:extLst>
          </a:blip>
          <a:srcRect/>
          <a:stretch/>
        </p:blipFill>
        <p:spPr bwMode="auto">
          <a:xfrm>
            <a:off x="663731" y="0"/>
            <a:ext cx="10746951" cy="6858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44751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8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15581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32459" y="144107"/>
            <a:ext cx="5219867" cy="6713893"/>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35160" y="1805059"/>
            <a:ext cx="3152858" cy="2025248"/>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48687" y="4296705"/>
            <a:ext cx="3160137" cy="2106758"/>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4750" y="1805059"/>
            <a:ext cx="3192163" cy="2025248"/>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0416" y="4296705"/>
            <a:ext cx="3156497" cy="2094897"/>
          </a:xfrm>
          <a:prstGeom prst="rect">
            <a:avLst/>
          </a:prstGeom>
        </p:spPr>
      </p:pic>
      <p:sp>
        <p:nvSpPr>
          <p:cNvPr id="8" name="TextBox 7"/>
          <p:cNvSpPr txBox="1"/>
          <p:nvPr/>
        </p:nvSpPr>
        <p:spPr>
          <a:xfrm>
            <a:off x="181531" y="119402"/>
            <a:ext cx="4193521" cy="1754326"/>
          </a:xfrm>
          <a:prstGeom prst="rect">
            <a:avLst/>
          </a:prstGeom>
          <a:noFill/>
        </p:spPr>
        <p:txBody>
          <a:bodyPr wrap="square" rtlCol="0">
            <a:spAutoFit/>
          </a:bodyPr>
          <a:lstStyle/>
          <a:p>
            <a:pPr algn="ctr"/>
            <a:r>
              <a:rPr lang="en-GB" sz="3600" dirty="0" smtClean="0">
                <a:latin typeface="Comic Sans MS" panose="030F0702030302020204" pitchFamily="66" charset="0"/>
              </a:rPr>
              <a:t>Which layer would these animals live in?</a:t>
            </a:r>
            <a:endParaRPr lang="en-GB" sz="3600" dirty="0">
              <a:latin typeface="Comic Sans MS" panose="030F0702030302020204" pitchFamily="66" charset="0"/>
            </a:endParaRPr>
          </a:p>
        </p:txBody>
      </p:sp>
    </p:spTree>
    <p:extLst>
      <p:ext uri="{BB962C8B-B14F-4D97-AF65-F5344CB8AC3E}">
        <p14:creationId xmlns:p14="http://schemas.microsoft.com/office/powerpoint/2010/main" val="924703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All Links External"/>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49534" y="327651"/>
            <a:ext cx="4326971" cy="76705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28033" y="1341186"/>
            <a:ext cx="8912180" cy="4832092"/>
          </a:xfrm>
          <a:prstGeom prst="rect">
            <a:avLst/>
          </a:prstGeom>
        </p:spPr>
        <p:txBody>
          <a:bodyPr wrap="square">
            <a:spAutoFit/>
          </a:bodyPr>
          <a:lstStyle/>
          <a:p>
            <a:r>
              <a:rPr lang="en-GB" sz="1400" b="1" dirty="0">
                <a:solidFill>
                  <a:srgbClr val="000000"/>
                </a:solidFill>
                <a:latin typeface="Comic Sans MS" panose="030F0702030302020204" pitchFamily="66" charset="0"/>
              </a:rPr>
              <a:t>Explore Rainforests - </a:t>
            </a:r>
            <a:r>
              <a:rPr lang="en-GB" sz="1400" dirty="0">
                <a:solidFill>
                  <a:srgbClr val="000000"/>
                </a:solidFill>
                <a:latin typeface="Comic Sans MS" panose="030F0702030302020204" pitchFamily="66" charset="0"/>
                <a:hlinkClick r:id="rId3"/>
              </a:rPr>
              <a:t>http://</a:t>
            </a:r>
            <a:r>
              <a:rPr lang="en-GB" sz="1400" dirty="0" smtClean="0">
                <a:solidFill>
                  <a:srgbClr val="000000"/>
                </a:solidFill>
                <a:latin typeface="Comic Sans MS" panose="030F0702030302020204" pitchFamily="66" charset="0"/>
                <a:hlinkClick r:id="rId3"/>
              </a:rPr>
              <a:t>www.mbgnet.net/sets/rforest/index.htm</a:t>
            </a:r>
            <a:r>
              <a:rPr lang="en-GB" sz="1400" dirty="0" smtClean="0">
                <a:solidFill>
                  <a:srgbClr val="000000"/>
                </a:solidFill>
                <a:latin typeface="Comic Sans MS" panose="030F0702030302020204" pitchFamily="66" charset="0"/>
              </a:rPr>
              <a:t> </a:t>
            </a:r>
          </a:p>
          <a:p>
            <a:r>
              <a:rPr lang="en-GB" sz="1400" dirty="0">
                <a:solidFill>
                  <a:srgbClr val="000000"/>
                </a:solidFill>
                <a:latin typeface="Comic Sans MS" panose="030F0702030302020204" pitchFamily="66" charset="0"/>
                <a:hlinkClick r:id="rId4"/>
              </a:rPr>
              <a:t>http://</a:t>
            </a:r>
            <a:r>
              <a:rPr lang="en-GB" sz="1400" dirty="0" smtClean="0">
                <a:solidFill>
                  <a:srgbClr val="000000"/>
                </a:solidFill>
                <a:latin typeface="Comic Sans MS" panose="030F0702030302020204" pitchFamily="66" charset="0"/>
                <a:hlinkClick r:id="rId4"/>
              </a:rPr>
              <a:t>www.enchantedlearning.com/subjects/rainforest/Strata.shtml</a:t>
            </a:r>
            <a:r>
              <a:rPr lang="en-GB" sz="1400" dirty="0" smtClean="0">
                <a:solidFill>
                  <a:srgbClr val="000000"/>
                </a:solidFill>
                <a:latin typeface="Comic Sans MS" panose="030F0702030302020204" pitchFamily="66" charset="0"/>
              </a:rPr>
              <a:t> </a:t>
            </a:r>
          </a:p>
          <a:p>
            <a:r>
              <a:rPr lang="en-GB" sz="1400" dirty="0">
                <a:solidFill>
                  <a:srgbClr val="000000"/>
                </a:solidFill>
                <a:latin typeface="Comic Sans MS" panose="030F0702030302020204" pitchFamily="66" charset="0"/>
                <a:hlinkClick r:id="rId5"/>
              </a:rPr>
              <a:t>http://</a:t>
            </a:r>
            <a:r>
              <a:rPr lang="en-GB" sz="1400" dirty="0" smtClean="0">
                <a:solidFill>
                  <a:srgbClr val="000000"/>
                </a:solidFill>
                <a:latin typeface="Comic Sans MS" panose="030F0702030302020204" pitchFamily="66" charset="0"/>
                <a:hlinkClick r:id="rId5"/>
              </a:rPr>
              <a:t>www.srl.caltech.edu/personnel/krubal/rainforest/Edit560s6/www/whlayers.html</a:t>
            </a:r>
            <a:r>
              <a:rPr lang="en-GB" sz="1400" dirty="0" smtClean="0">
                <a:solidFill>
                  <a:srgbClr val="000000"/>
                </a:solidFill>
                <a:latin typeface="Comic Sans MS" panose="030F0702030302020204" pitchFamily="66" charset="0"/>
              </a:rPr>
              <a:t> </a:t>
            </a:r>
          </a:p>
          <a:p>
            <a:endParaRPr lang="en-GB" sz="1400" b="1" dirty="0">
              <a:solidFill>
                <a:srgbClr val="000000"/>
              </a:solidFill>
              <a:latin typeface="Comic Sans MS" panose="030F0702030302020204" pitchFamily="66" charset="0"/>
            </a:endParaRPr>
          </a:p>
          <a:p>
            <a:r>
              <a:rPr lang="en-GB" sz="1400" b="1" dirty="0" smtClean="0">
                <a:solidFill>
                  <a:srgbClr val="000000"/>
                </a:solidFill>
                <a:latin typeface="Comic Sans MS" panose="030F0702030302020204" pitchFamily="66" charset="0"/>
              </a:rPr>
              <a:t>Tropical </a:t>
            </a:r>
            <a:r>
              <a:rPr lang="en-GB" sz="1400" b="1" dirty="0">
                <a:solidFill>
                  <a:srgbClr val="000000"/>
                </a:solidFill>
                <a:latin typeface="Comic Sans MS" panose="030F0702030302020204" pitchFamily="66" charset="0"/>
              </a:rPr>
              <a:t>Rainforest Links</a:t>
            </a:r>
          </a:p>
          <a:p>
            <a:pPr>
              <a:buFont typeface="Arial" panose="020B0604020202020204" pitchFamily="34" charset="0"/>
              <a:buChar char="•"/>
            </a:pPr>
            <a:r>
              <a:rPr lang="en-GB" sz="1400" b="1" dirty="0">
                <a:solidFill>
                  <a:srgbClr val="000000"/>
                </a:solidFill>
                <a:latin typeface="Comic Sans MS" panose="030F0702030302020204" pitchFamily="66" charset="0"/>
              </a:rPr>
              <a:t>Journey into Amazonia</a:t>
            </a:r>
            <a:r>
              <a:rPr lang="en-GB" sz="1400" dirty="0">
                <a:solidFill>
                  <a:srgbClr val="000000"/>
                </a:solidFill>
                <a:latin typeface="Comic Sans MS" panose="030F0702030302020204" pitchFamily="66" charset="0"/>
              </a:rPr>
              <a:t> – </a:t>
            </a:r>
            <a:r>
              <a:rPr lang="en-GB" sz="1400" dirty="0">
                <a:solidFill>
                  <a:srgbClr val="000000"/>
                </a:solidFill>
                <a:latin typeface="Comic Sans MS" panose="030F0702030302020204" pitchFamily="66" charset="0"/>
                <a:hlinkClick r:id="rId6"/>
              </a:rPr>
              <a:t>http://www.pbs.org/journeyintoamazonia/index.html</a:t>
            </a:r>
            <a:r>
              <a:rPr lang="en-GB" sz="1400" dirty="0">
                <a:solidFill>
                  <a:srgbClr val="000000"/>
                </a:solidFill>
                <a:latin typeface="Comic Sans MS" panose="030F0702030302020204" pitchFamily="66" charset="0"/>
              </a:rPr>
              <a:t/>
            </a:r>
            <a:br>
              <a:rPr lang="en-GB" sz="1400" dirty="0">
                <a:solidFill>
                  <a:srgbClr val="000000"/>
                </a:solidFill>
                <a:latin typeface="Comic Sans MS" panose="030F0702030302020204" pitchFamily="66" charset="0"/>
              </a:rPr>
            </a:br>
            <a:r>
              <a:rPr lang="en-GB" sz="1400" dirty="0">
                <a:solidFill>
                  <a:srgbClr val="000000"/>
                </a:solidFill>
                <a:latin typeface="Comic Sans MS" panose="030F0702030302020204" pitchFamily="66" charset="0"/>
              </a:rPr>
              <a:t>Learn about life in the tropical rainforest: in the water, on the land, and in the trees. Become an Amazon Explorer in a fun interactive game. The site includes extensive teacher resources.</a:t>
            </a:r>
          </a:p>
          <a:p>
            <a:pPr>
              <a:buFont typeface="Arial" panose="020B0604020202020204" pitchFamily="34" charset="0"/>
              <a:buChar char="•"/>
            </a:pPr>
            <a:r>
              <a:rPr lang="en-GB" sz="1400" b="1" dirty="0">
                <a:solidFill>
                  <a:srgbClr val="000000"/>
                </a:solidFill>
                <a:latin typeface="Comic Sans MS" panose="030F0702030302020204" pitchFamily="66" charset="0"/>
              </a:rPr>
              <a:t>Virtual World: Rain Forest at Night</a:t>
            </a:r>
            <a:r>
              <a:rPr lang="en-GB" sz="1400" dirty="0">
                <a:solidFill>
                  <a:srgbClr val="000000"/>
                </a:solidFill>
                <a:latin typeface="Comic Sans MS" panose="030F0702030302020204" pitchFamily="66" charset="0"/>
              </a:rPr>
              <a:t> – </a:t>
            </a:r>
            <a:r>
              <a:rPr lang="en-GB" sz="1400" dirty="0">
                <a:solidFill>
                  <a:srgbClr val="000000"/>
                </a:solidFill>
                <a:latin typeface="Comic Sans MS" panose="030F0702030302020204" pitchFamily="66" charset="0"/>
                <a:hlinkClick r:id="rId7"/>
              </a:rPr>
              <a:t>http://www.nationalgeographic.com/features/00/earthpulse/rainforest/</a:t>
            </a:r>
            <a:r>
              <a:rPr lang="en-GB" sz="1400" dirty="0">
                <a:solidFill>
                  <a:srgbClr val="000000"/>
                </a:solidFill>
                <a:latin typeface="Comic Sans MS" panose="030F0702030302020204" pitchFamily="66" charset="0"/>
              </a:rPr>
              <a:t/>
            </a:r>
            <a:br>
              <a:rPr lang="en-GB" sz="1400" dirty="0">
                <a:solidFill>
                  <a:srgbClr val="000000"/>
                </a:solidFill>
                <a:latin typeface="Comic Sans MS" panose="030F0702030302020204" pitchFamily="66" charset="0"/>
              </a:rPr>
            </a:br>
            <a:r>
              <a:rPr lang="en-GB" sz="1400" dirty="0">
                <a:solidFill>
                  <a:srgbClr val="000000"/>
                </a:solidFill>
                <a:latin typeface="Comic Sans MS" panose="030F0702030302020204" pitchFamily="66" charset="0"/>
              </a:rPr>
              <a:t>Explore an interactive </a:t>
            </a:r>
            <a:r>
              <a:rPr lang="en-GB" sz="1400" dirty="0" smtClean="0">
                <a:solidFill>
                  <a:srgbClr val="000000"/>
                </a:solidFill>
                <a:latin typeface="Comic Sans MS" panose="030F0702030302020204" pitchFamily="66" charset="0"/>
              </a:rPr>
              <a:t>night time </a:t>
            </a:r>
            <a:r>
              <a:rPr lang="en-GB" sz="1400" dirty="0">
                <a:solidFill>
                  <a:srgbClr val="000000"/>
                </a:solidFill>
                <a:latin typeface="Comic Sans MS" panose="030F0702030302020204" pitchFamily="66" charset="0"/>
              </a:rPr>
              <a:t>Borneo rainforest and the creatures that live there.</a:t>
            </a:r>
          </a:p>
          <a:p>
            <a:r>
              <a:rPr lang="en-GB" sz="1400" dirty="0">
                <a:latin typeface="Comic Sans MS" panose="030F0702030302020204" pitchFamily="66" charset="0"/>
              </a:rPr>
              <a:t/>
            </a:r>
            <a:br>
              <a:rPr lang="en-GB" sz="1400" dirty="0">
                <a:latin typeface="Comic Sans MS" panose="030F0702030302020204" pitchFamily="66" charset="0"/>
              </a:rPr>
            </a:br>
            <a:r>
              <a:rPr lang="en-GB" sz="1400" b="1" dirty="0">
                <a:solidFill>
                  <a:srgbClr val="000000"/>
                </a:solidFill>
                <a:latin typeface="Comic Sans MS" panose="030F0702030302020204" pitchFamily="66" charset="0"/>
              </a:rPr>
              <a:t>Temperate Rainforest Links</a:t>
            </a:r>
          </a:p>
          <a:p>
            <a:pPr>
              <a:buFont typeface="Arial" panose="020B0604020202020204" pitchFamily="34" charset="0"/>
              <a:buChar char="•"/>
            </a:pPr>
            <a:r>
              <a:rPr lang="en-GB" sz="1400" b="1" dirty="0">
                <a:solidFill>
                  <a:srgbClr val="000000"/>
                </a:solidFill>
                <a:latin typeface="Comic Sans MS" panose="030F0702030302020204" pitchFamily="66" charset="0"/>
              </a:rPr>
              <a:t>The Temperate Rainforest</a:t>
            </a:r>
            <a:r>
              <a:rPr lang="en-GB" sz="1400" dirty="0">
                <a:solidFill>
                  <a:srgbClr val="000000"/>
                </a:solidFill>
                <a:latin typeface="Comic Sans MS" panose="030F0702030302020204" pitchFamily="66" charset="0"/>
              </a:rPr>
              <a:t> – </a:t>
            </a:r>
            <a:r>
              <a:rPr lang="en-GB" sz="1400" dirty="0">
                <a:solidFill>
                  <a:srgbClr val="000000"/>
                </a:solidFill>
                <a:latin typeface="Comic Sans MS" panose="030F0702030302020204" pitchFamily="66" charset="0"/>
                <a:hlinkClick r:id="rId8"/>
              </a:rPr>
              <a:t>http://www.marietta.edu/~biol/biomes/temprain.htm</a:t>
            </a:r>
            <a:r>
              <a:rPr lang="en-GB" sz="1400" dirty="0">
                <a:solidFill>
                  <a:srgbClr val="000000"/>
                </a:solidFill>
                <a:latin typeface="Comic Sans MS" panose="030F0702030302020204" pitchFamily="66" charset="0"/>
              </a:rPr>
              <a:t/>
            </a:r>
            <a:br>
              <a:rPr lang="en-GB" sz="1400" dirty="0">
                <a:solidFill>
                  <a:srgbClr val="000000"/>
                </a:solidFill>
                <a:latin typeface="Comic Sans MS" panose="030F0702030302020204" pitchFamily="66" charset="0"/>
              </a:rPr>
            </a:br>
            <a:r>
              <a:rPr lang="en-GB" sz="1400" dirty="0">
                <a:solidFill>
                  <a:srgbClr val="000000"/>
                </a:solidFill>
                <a:latin typeface="Comic Sans MS" panose="030F0702030302020204" pitchFamily="66" charset="0"/>
              </a:rPr>
              <a:t>This site by Marietta College contains wonderful photos of temperate rainforest phenomena.</a:t>
            </a:r>
          </a:p>
          <a:p>
            <a:pPr>
              <a:buFont typeface="Arial" panose="020B0604020202020204" pitchFamily="34" charset="0"/>
              <a:buChar char="•"/>
            </a:pPr>
            <a:r>
              <a:rPr lang="en-GB" sz="1400" b="1" dirty="0">
                <a:solidFill>
                  <a:srgbClr val="000000"/>
                </a:solidFill>
                <a:latin typeface="Comic Sans MS" panose="030F0702030302020204" pitchFamily="66" charset="0"/>
              </a:rPr>
              <a:t>Olympic National Park</a:t>
            </a:r>
            <a:r>
              <a:rPr lang="en-GB" sz="1400" dirty="0">
                <a:solidFill>
                  <a:srgbClr val="000000"/>
                </a:solidFill>
                <a:latin typeface="Comic Sans MS" panose="030F0702030302020204" pitchFamily="66" charset="0"/>
              </a:rPr>
              <a:t> – </a:t>
            </a:r>
            <a:r>
              <a:rPr lang="en-GB" sz="1400" dirty="0">
                <a:solidFill>
                  <a:srgbClr val="000000"/>
                </a:solidFill>
                <a:latin typeface="Comic Sans MS" panose="030F0702030302020204" pitchFamily="66" charset="0"/>
                <a:hlinkClick r:id="rId9"/>
              </a:rPr>
              <a:t>http://www.nps.gov/olym/</a:t>
            </a:r>
            <a:r>
              <a:rPr lang="en-GB" sz="1400" dirty="0">
                <a:solidFill>
                  <a:srgbClr val="000000"/>
                </a:solidFill>
                <a:latin typeface="Comic Sans MS" panose="030F0702030302020204" pitchFamily="66" charset="0"/>
              </a:rPr>
              <a:t/>
            </a:r>
            <a:br>
              <a:rPr lang="en-GB" sz="1400" dirty="0">
                <a:solidFill>
                  <a:srgbClr val="000000"/>
                </a:solidFill>
                <a:latin typeface="Comic Sans MS" panose="030F0702030302020204" pitchFamily="66" charset="0"/>
              </a:rPr>
            </a:br>
            <a:r>
              <a:rPr lang="en-GB" sz="1400" dirty="0">
                <a:solidFill>
                  <a:srgbClr val="000000"/>
                </a:solidFill>
                <a:latin typeface="Comic Sans MS" panose="030F0702030302020204" pitchFamily="66" charset="0"/>
              </a:rPr>
              <a:t>This National Park Service site provides much more than just visitor information. Learn about the park's plants and animals, ecosystems, weather and climate, geology, history, and more. Informative handouts include:</a:t>
            </a:r>
          </a:p>
          <a:p>
            <a:pPr marL="742950" lvl="1" indent="-285750">
              <a:buFont typeface="Arial" panose="020B0604020202020204" pitchFamily="34" charset="0"/>
              <a:buChar char="•"/>
            </a:pPr>
            <a:r>
              <a:rPr lang="en-GB" sz="1400" dirty="0">
                <a:solidFill>
                  <a:srgbClr val="000000"/>
                </a:solidFill>
                <a:latin typeface="Comic Sans MS" panose="030F0702030302020204" pitchFamily="66" charset="0"/>
                <a:hlinkClick r:id="rId10"/>
              </a:rPr>
              <a:t>Rain Forest</a:t>
            </a:r>
            <a:endParaRPr lang="en-GB" sz="1400" dirty="0">
              <a:solidFill>
                <a:srgbClr val="000000"/>
              </a:solidFill>
              <a:latin typeface="Comic Sans MS" panose="030F0702030302020204" pitchFamily="66" charset="0"/>
            </a:endParaRPr>
          </a:p>
          <a:p>
            <a:pPr marL="742950" lvl="1" indent="-285750">
              <a:buFont typeface="Arial" panose="020B0604020202020204" pitchFamily="34" charset="0"/>
              <a:buChar char="•"/>
            </a:pPr>
            <a:r>
              <a:rPr lang="en-GB" sz="1400" dirty="0">
                <a:solidFill>
                  <a:srgbClr val="000000"/>
                </a:solidFill>
                <a:latin typeface="Comic Sans MS" panose="030F0702030302020204" pitchFamily="66" charset="0"/>
                <a:hlinkClick r:id="rId11"/>
              </a:rPr>
              <a:t>Weather and Climate</a:t>
            </a:r>
            <a:endParaRPr lang="en-GB" sz="1400" dirty="0">
              <a:solidFill>
                <a:srgbClr val="000000"/>
              </a:solidFill>
              <a:latin typeface="Comic Sans MS" panose="030F0702030302020204" pitchFamily="66" charset="0"/>
            </a:endParaRPr>
          </a:p>
          <a:p>
            <a:pPr marL="742950" lvl="1" indent="-285750">
              <a:buFont typeface="Arial" panose="020B0604020202020204" pitchFamily="34" charset="0"/>
              <a:buChar char="•"/>
            </a:pPr>
            <a:r>
              <a:rPr lang="en-GB" sz="1400" dirty="0">
                <a:solidFill>
                  <a:srgbClr val="000000"/>
                </a:solidFill>
                <a:latin typeface="Comic Sans MS" panose="030F0702030302020204" pitchFamily="66" charset="0"/>
                <a:hlinkClick r:id="rId12"/>
              </a:rPr>
              <a:t>Record Trees</a:t>
            </a:r>
            <a:endParaRPr lang="en-GB" sz="1400" b="0" i="0" dirty="0">
              <a:solidFill>
                <a:srgbClr val="000000"/>
              </a:solidFill>
              <a:effectLst/>
              <a:latin typeface="Comic Sans MS" panose="030F0702030302020204" pitchFamily="66" charset="0"/>
            </a:endParaRPr>
          </a:p>
        </p:txBody>
      </p:sp>
    </p:spTree>
    <p:extLst>
      <p:ext uri="{BB962C8B-B14F-4D97-AF65-F5344CB8AC3E}">
        <p14:creationId xmlns:p14="http://schemas.microsoft.com/office/powerpoint/2010/main" val="861642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5895" y="202816"/>
            <a:ext cx="8355377" cy="1754326"/>
          </a:xfrm>
          <a:prstGeom prst="rect">
            <a:avLst/>
          </a:prstGeom>
        </p:spPr>
        <p:txBody>
          <a:bodyPr wrap="square">
            <a:spAutoFit/>
          </a:bodyPr>
          <a:lstStyle/>
          <a:p>
            <a:pPr algn="ctr"/>
            <a:r>
              <a:rPr lang="en-GB" sz="3600" b="1" dirty="0">
                <a:solidFill>
                  <a:srgbClr val="000096"/>
                </a:solidFill>
                <a:latin typeface="Comic Sans MS" panose="030F0702030302020204" pitchFamily="66" charset="0"/>
              </a:rPr>
              <a:t>Use Google Earth to explore where there are rainforests around the World...</a:t>
            </a:r>
            <a:endParaRPr lang="en-GB" sz="3600" dirty="0">
              <a:latin typeface="Comic Sans MS" panose="030F0702030302020204" pitchFamily="66" charset="0"/>
            </a:endParaRPr>
          </a:p>
        </p:txBody>
      </p:sp>
      <p:pic>
        <p:nvPicPr>
          <p:cNvPr id="1026" name="Picture 2" descr="Image result for google earth icon"/>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634425" y="57835"/>
            <a:ext cx="24384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p:nvPr/>
        </p:nvPicPr>
        <p:blipFill rotWithShape="1">
          <a:blip r:embed="rId3" cstate="email">
            <a:extLst>
              <a:ext uri="{28A0092B-C50C-407E-A947-70E740481C1C}">
                <a14:useLocalDpi xmlns:a14="http://schemas.microsoft.com/office/drawing/2010/main"/>
              </a:ext>
            </a:extLst>
          </a:blip>
          <a:srcRect/>
          <a:stretch/>
        </p:blipFill>
        <p:spPr bwMode="auto">
          <a:xfrm>
            <a:off x="865896" y="2144936"/>
            <a:ext cx="9179623" cy="47130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49793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flipH="1">
            <a:off x="656823" y="412124"/>
            <a:ext cx="8023538" cy="769441"/>
          </a:xfrm>
          <a:prstGeom prst="rect">
            <a:avLst/>
          </a:prstGeom>
          <a:noFill/>
        </p:spPr>
        <p:txBody>
          <a:bodyPr wrap="square" rtlCol="0">
            <a:spAutoFit/>
          </a:bodyPr>
          <a:lstStyle/>
          <a:p>
            <a:r>
              <a:rPr lang="en-GB" sz="4400" u="sng" dirty="0" smtClean="0">
                <a:latin typeface="Comic Sans MS" panose="030F0702030302020204" pitchFamily="66" charset="0"/>
              </a:rPr>
              <a:t>What is a Rainforest?</a:t>
            </a:r>
            <a:endParaRPr lang="en-GB" sz="4400" u="sng" dirty="0">
              <a:latin typeface="Comic Sans MS" panose="030F0702030302020204" pitchFamily="66" charset="0"/>
            </a:endParaRPr>
          </a:p>
        </p:txBody>
      </p:sp>
      <p:sp>
        <p:nvSpPr>
          <p:cNvPr id="3" name="TextBox 2"/>
          <p:cNvSpPr txBox="1"/>
          <p:nvPr/>
        </p:nvSpPr>
        <p:spPr>
          <a:xfrm>
            <a:off x="437881" y="1558344"/>
            <a:ext cx="7547019" cy="5109091"/>
          </a:xfrm>
          <a:prstGeom prst="rect">
            <a:avLst/>
          </a:prstGeom>
          <a:noFill/>
        </p:spPr>
        <p:txBody>
          <a:bodyPr wrap="square" rtlCol="0">
            <a:spAutoFit/>
          </a:bodyPr>
          <a:lstStyle/>
          <a:p>
            <a:r>
              <a:rPr lang="en-GB" sz="2800" dirty="0" smtClean="0">
                <a:latin typeface="Comic Sans MS" panose="030F0702030302020204" pitchFamily="66" charset="0"/>
              </a:rPr>
              <a:t>Rainforests </a:t>
            </a:r>
            <a:r>
              <a:rPr lang="en-GB" sz="2800" dirty="0">
                <a:latin typeface="Comic Sans MS" panose="030F0702030302020204" pitchFamily="66" charset="0"/>
              </a:rPr>
              <a:t>are very dense, </a:t>
            </a:r>
            <a:r>
              <a:rPr lang="en-GB" sz="2800" dirty="0" smtClean="0">
                <a:latin typeface="Comic Sans MS" panose="030F0702030302020204" pitchFamily="66" charset="0"/>
              </a:rPr>
              <a:t>wet and warm forests.  </a:t>
            </a:r>
          </a:p>
          <a:p>
            <a:endParaRPr lang="en-GB" sz="2800" dirty="0">
              <a:latin typeface="Comic Sans MS" panose="030F0702030302020204" pitchFamily="66" charset="0"/>
            </a:endParaRPr>
          </a:p>
          <a:p>
            <a:r>
              <a:rPr lang="en-GB" sz="2800" dirty="0" smtClean="0">
                <a:latin typeface="Comic Sans MS" panose="030F0702030302020204" pitchFamily="66" charset="0"/>
              </a:rPr>
              <a:t>They are called a ‘rain’ forest because they have a rainfall of at least 100 inches (254 </a:t>
            </a:r>
            <a:r>
              <a:rPr lang="en-GB" sz="2800" dirty="0" err="1" smtClean="0">
                <a:latin typeface="Comic Sans MS" panose="030F0702030302020204" pitchFamily="66" charset="0"/>
              </a:rPr>
              <a:t>centimeters</a:t>
            </a:r>
            <a:r>
              <a:rPr lang="en-GB" sz="2800" dirty="0" smtClean="0">
                <a:latin typeface="Comic Sans MS" panose="030F0702030302020204" pitchFamily="66" charset="0"/>
              </a:rPr>
              <a:t>) each year. </a:t>
            </a:r>
          </a:p>
          <a:p>
            <a:endParaRPr lang="en-GB" sz="2800" dirty="0">
              <a:latin typeface="Comic Sans MS" panose="030F0702030302020204" pitchFamily="66" charset="0"/>
            </a:endParaRPr>
          </a:p>
          <a:p>
            <a:r>
              <a:rPr lang="en-GB" sz="2800" b="1" dirty="0" smtClean="0">
                <a:latin typeface="Comic Sans MS" panose="030F0702030302020204" pitchFamily="66" charset="0"/>
              </a:rPr>
              <a:t>Why are Rainforests important to us?</a:t>
            </a:r>
          </a:p>
          <a:p>
            <a:r>
              <a:rPr lang="en-GB" sz="2800" dirty="0" smtClean="0">
                <a:latin typeface="Comic Sans MS" panose="030F0702030302020204" pitchFamily="66" charset="0"/>
              </a:rPr>
              <a:t>They </a:t>
            </a:r>
            <a:r>
              <a:rPr lang="en-GB" sz="2800" dirty="0">
                <a:latin typeface="Comic Sans MS" panose="030F0702030302020204" pitchFamily="66" charset="0"/>
              </a:rPr>
              <a:t>are very important as the plants of the rainforest generate much of the Earth’s </a:t>
            </a:r>
            <a:r>
              <a:rPr lang="en-GB" sz="2800" dirty="0" smtClean="0">
                <a:latin typeface="Comic Sans MS" panose="030F0702030302020204" pitchFamily="66" charset="0"/>
              </a:rPr>
              <a:t>oxygen.</a:t>
            </a:r>
            <a:endParaRPr lang="en-GB" sz="2800" dirty="0">
              <a:latin typeface="Comic Sans MS" panose="030F0702030302020204" pitchFamily="66" charset="0"/>
            </a:endParaRPr>
          </a:p>
          <a:p>
            <a:endParaRPr lang="en-GB" dirty="0">
              <a:latin typeface="Comic Sans MS" panose="030F0702030302020204" pitchFamily="66" charset="0"/>
            </a:endParaRPr>
          </a:p>
        </p:txBody>
      </p:sp>
      <p:sp>
        <p:nvSpPr>
          <p:cNvPr id="4" name="TextBox 3"/>
          <p:cNvSpPr txBox="1"/>
          <p:nvPr/>
        </p:nvSpPr>
        <p:spPr>
          <a:xfrm>
            <a:off x="9293673" y="2704563"/>
            <a:ext cx="2588654" cy="2308324"/>
          </a:xfrm>
          <a:prstGeom prst="rect">
            <a:avLst/>
          </a:prstGeom>
          <a:solidFill>
            <a:schemeClr val="accent1">
              <a:lumMod val="40000"/>
              <a:lumOff val="60000"/>
            </a:schemeClr>
          </a:solidFill>
        </p:spPr>
        <p:txBody>
          <a:bodyPr wrap="square" rtlCol="0">
            <a:spAutoFit/>
          </a:bodyPr>
          <a:lstStyle/>
          <a:p>
            <a:pPr algn="ctr"/>
            <a:r>
              <a:rPr lang="en-GB" sz="2400" dirty="0">
                <a:latin typeface="Comic Sans MS" panose="030F0702030302020204" pitchFamily="66" charset="0"/>
              </a:rPr>
              <a:t>Rainforests are found on every continent across the Earth, except Antarctica.</a:t>
            </a:r>
          </a:p>
        </p:txBody>
      </p:sp>
      <p:pic>
        <p:nvPicPr>
          <p:cNvPr id="6" name="Picture 2" descr="Image result for did you know"/>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84900" y="193183"/>
            <a:ext cx="3176207" cy="298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9853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199621" y="334850"/>
            <a:ext cx="8023538" cy="646331"/>
          </a:xfrm>
          <a:prstGeom prst="rect">
            <a:avLst/>
          </a:prstGeom>
          <a:noFill/>
        </p:spPr>
        <p:txBody>
          <a:bodyPr wrap="square" rtlCol="0">
            <a:spAutoFit/>
          </a:bodyPr>
          <a:lstStyle/>
          <a:p>
            <a:r>
              <a:rPr lang="en-GB" sz="3600" u="sng" dirty="0" smtClean="0">
                <a:latin typeface="Comic Sans MS" panose="030F0702030302020204" pitchFamily="66" charset="0"/>
              </a:rPr>
              <a:t>What do we get from Rainforests?</a:t>
            </a:r>
            <a:endParaRPr lang="en-GB" sz="3600" u="sng" dirty="0">
              <a:latin typeface="Comic Sans MS" panose="030F0702030302020204" pitchFamily="66" charset="0"/>
            </a:endParaRPr>
          </a:p>
        </p:txBody>
      </p:sp>
      <p:sp>
        <p:nvSpPr>
          <p:cNvPr id="4" name="TextBox 3"/>
          <p:cNvSpPr txBox="1"/>
          <p:nvPr/>
        </p:nvSpPr>
        <p:spPr>
          <a:xfrm>
            <a:off x="9255036" y="3174720"/>
            <a:ext cx="2588654" cy="1692771"/>
          </a:xfrm>
          <a:prstGeom prst="rect">
            <a:avLst/>
          </a:prstGeom>
          <a:solidFill>
            <a:schemeClr val="accent1">
              <a:lumMod val="40000"/>
              <a:lumOff val="60000"/>
            </a:schemeClr>
          </a:solidFill>
        </p:spPr>
        <p:txBody>
          <a:bodyPr wrap="square" rtlCol="0">
            <a:spAutoFit/>
          </a:bodyPr>
          <a:lstStyle/>
          <a:p>
            <a:pPr marL="0" lvl="1" algn="ctr"/>
            <a:r>
              <a:rPr lang="en-GB" sz="2000" dirty="0">
                <a:latin typeface="Comic Sans MS" panose="030F0702030302020204" pitchFamily="66" charset="0"/>
              </a:rPr>
              <a:t>Chocolate is made from cocoa. Cocoa pods grow on trees in rainforests.</a:t>
            </a:r>
          </a:p>
          <a:p>
            <a:pPr algn="ctr"/>
            <a:endParaRPr lang="en-GB" sz="2400" dirty="0">
              <a:latin typeface="Comic Sans MS" panose="030F0702030302020204" pitchFamily="66" charset="0"/>
            </a:endParaRPr>
          </a:p>
        </p:txBody>
      </p:sp>
      <p:sp>
        <p:nvSpPr>
          <p:cNvPr id="5" name="TextBox 4"/>
          <p:cNvSpPr txBox="1"/>
          <p:nvPr/>
        </p:nvSpPr>
        <p:spPr>
          <a:xfrm>
            <a:off x="437880" y="1143038"/>
            <a:ext cx="7547019" cy="5940088"/>
          </a:xfrm>
          <a:prstGeom prst="rect">
            <a:avLst/>
          </a:prstGeom>
          <a:noFill/>
        </p:spPr>
        <p:txBody>
          <a:bodyPr wrap="square" rtlCol="0">
            <a:spAutoFit/>
          </a:bodyPr>
          <a:lstStyle/>
          <a:p>
            <a:r>
              <a:rPr lang="en-GB" sz="2000" dirty="0">
                <a:latin typeface="Comic Sans MS" panose="030F0702030302020204" pitchFamily="66" charset="0"/>
              </a:rPr>
              <a:t>Many of the things we have in our homes comes from the rainforest</a:t>
            </a:r>
            <a:r>
              <a:rPr lang="en-GB" sz="2000" dirty="0" smtClean="0">
                <a:latin typeface="Comic Sans MS" panose="030F0702030302020204" pitchFamily="66" charset="0"/>
              </a:rPr>
              <a:t>.</a:t>
            </a:r>
          </a:p>
          <a:p>
            <a:endParaRPr lang="en-GB" sz="2000" dirty="0">
              <a:latin typeface="Comic Sans MS" panose="030F0702030302020204" pitchFamily="66" charset="0"/>
            </a:endParaRPr>
          </a:p>
          <a:p>
            <a:r>
              <a:rPr lang="en-GB" sz="2000" dirty="0">
                <a:latin typeface="Comic Sans MS" panose="030F0702030302020204" pitchFamily="66" charset="0"/>
              </a:rPr>
              <a:t>These include:</a:t>
            </a:r>
          </a:p>
          <a:p>
            <a:pPr lvl="1"/>
            <a:r>
              <a:rPr lang="en-GB" sz="2000" dirty="0">
                <a:latin typeface="Comic Sans MS" panose="030F0702030302020204" pitchFamily="66" charset="0"/>
              </a:rPr>
              <a:t>a</a:t>
            </a:r>
            <a:r>
              <a:rPr lang="en-GB" sz="2000" dirty="0" smtClean="0">
                <a:latin typeface="Comic Sans MS" panose="030F0702030302020204" pitchFamily="66" charset="0"/>
              </a:rPr>
              <a:t>vocado</a:t>
            </a:r>
          </a:p>
          <a:p>
            <a:pPr lvl="1"/>
            <a:r>
              <a:rPr lang="en-GB" sz="2000" dirty="0">
                <a:latin typeface="Comic Sans MS" panose="030F0702030302020204" pitchFamily="66" charset="0"/>
              </a:rPr>
              <a:t>b</a:t>
            </a:r>
            <a:r>
              <a:rPr lang="en-GB" sz="2000" dirty="0" smtClean="0">
                <a:latin typeface="Comic Sans MS" panose="030F0702030302020204" pitchFamily="66" charset="0"/>
              </a:rPr>
              <a:t>amboo</a:t>
            </a:r>
          </a:p>
          <a:p>
            <a:pPr lvl="1"/>
            <a:r>
              <a:rPr lang="en-GB" sz="2000" dirty="0">
                <a:latin typeface="Comic Sans MS" panose="030F0702030302020204" pitchFamily="66" charset="0"/>
              </a:rPr>
              <a:t>b</a:t>
            </a:r>
            <a:r>
              <a:rPr lang="en-GB" sz="2000" dirty="0" smtClean="0">
                <a:latin typeface="Comic Sans MS" panose="030F0702030302020204" pitchFamily="66" charset="0"/>
              </a:rPr>
              <a:t>razil nuts</a:t>
            </a:r>
          </a:p>
          <a:p>
            <a:pPr lvl="1"/>
            <a:r>
              <a:rPr lang="en-GB" sz="2000" dirty="0">
                <a:latin typeface="Comic Sans MS" panose="030F0702030302020204" pitchFamily="66" charset="0"/>
              </a:rPr>
              <a:t>c</a:t>
            </a:r>
            <a:r>
              <a:rPr lang="en-GB" sz="2000" dirty="0" smtClean="0">
                <a:latin typeface="Comic Sans MS" panose="030F0702030302020204" pitchFamily="66" charset="0"/>
              </a:rPr>
              <a:t>ane sugar</a:t>
            </a:r>
          </a:p>
          <a:p>
            <a:pPr lvl="1"/>
            <a:r>
              <a:rPr lang="en-GB" sz="2000" dirty="0" smtClean="0">
                <a:latin typeface="Comic Sans MS" panose="030F0702030302020204" pitchFamily="66" charset="0"/>
              </a:rPr>
              <a:t>chocolate macadamia nuts</a:t>
            </a:r>
          </a:p>
          <a:p>
            <a:pPr lvl="1"/>
            <a:r>
              <a:rPr lang="en-GB" sz="2000" dirty="0" smtClean="0">
                <a:latin typeface="Comic Sans MS" panose="030F0702030302020204" pitchFamily="66" charset="0"/>
              </a:rPr>
              <a:t>mayonnaise (coconut oil)</a:t>
            </a:r>
          </a:p>
          <a:p>
            <a:pPr lvl="1"/>
            <a:r>
              <a:rPr lang="en-GB" sz="2000" dirty="0" smtClean="0">
                <a:latin typeface="Comic Sans MS" panose="030F0702030302020204" pitchFamily="66" charset="0"/>
              </a:rPr>
              <a:t>medicine</a:t>
            </a:r>
            <a:endParaRPr lang="en-GB" sz="2000" dirty="0">
              <a:latin typeface="Comic Sans MS" panose="030F0702030302020204" pitchFamily="66" charset="0"/>
            </a:endParaRPr>
          </a:p>
          <a:p>
            <a:pPr lvl="1"/>
            <a:r>
              <a:rPr lang="en-GB" sz="2000" dirty="0">
                <a:latin typeface="Comic Sans MS" panose="030F0702030302020204" pitchFamily="66" charset="0"/>
              </a:rPr>
              <a:t>p</a:t>
            </a:r>
            <a:r>
              <a:rPr lang="en-GB" sz="2000" dirty="0" smtClean="0">
                <a:latin typeface="Comic Sans MS" panose="030F0702030302020204" pitchFamily="66" charset="0"/>
              </a:rPr>
              <a:t>apaya</a:t>
            </a:r>
          </a:p>
          <a:p>
            <a:pPr lvl="1"/>
            <a:r>
              <a:rPr lang="en-GB" sz="2000" dirty="0">
                <a:latin typeface="Comic Sans MS" panose="030F0702030302020204" pitchFamily="66" charset="0"/>
              </a:rPr>
              <a:t>p</a:t>
            </a:r>
            <a:r>
              <a:rPr lang="en-GB" sz="2000" dirty="0" smtClean="0">
                <a:latin typeface="Comic Sans MS" panose="030F0702030302020204" pitchFamily="66" charset="0"/>
              </a:rPr>
              <a:t>assion fruit</a:t>
            </a:r>
          </a:p>
          <a:p>
            <a:pPr lvl="1"/>
            <a:r>
              <a:rPr lang="en-GB" sz="2000" dirty="0" smtClean="0">
                <a:latin typeface="Comic Sans MS" panose="030F0702030302020204" pitchFamily="66" charset="0"/>
              </a:rPr>
              <a:t>pineapples</a:t>
            </a:r>
          </a:p>
          <a:p>
            <a:pPr lvl="1"/>
            <a:r>
              <a:rPr lang="en-GB" sz="2000" dirty="0">
                <a:latin typeface="Comic Sans MS" panose="030F0702030302020204" pitchFamily="66" charset="0"/>
              </a:rPr>
              <a:t>rubber</a:t>
            </a:r>
          </a:p>
          <a:p>
            <a:pPr lvl="1"/>
            <a:r>
              <a:rPr lang="en-GB" sz="2000" dirty="0" smtClean="0">
                <a:latin typeface="Comic Sans MS" panose="030F0702030302020204" pitchFamily="66" charset="0"/>
              </a:rPr>
              <a:t>spices </a:t>
            </a:r>
            <a:r>
              <a:rPr lang="en-GB" sz="2000" dirty="0">
                <a:latin typeface="Comic Sans MS" panose="030F0702030302020204" pitchFamily="66" charset="0"/>
              </a:rPr>
              <a:t>- includes ginger, allspice, pepper, cinnamon, coconut, vanilla, turmeric and paprika.</a:t>
            </a:r>
          </a:p>
          <a:p>
            <a:pPr lvl="1"/>
            <a:r>
              <a:rPr lang="en-GB" sz="2000" dirty="0" smtClean="0">
                <a:latin typeface="Comic Sans MS" panose="030F0702030302020204" pitchFamily="66" charset="0"/>
              </a:rPr>
              <a:t>sugar</a:t>
            </a:r>
            <a:endParaRPr lang="en-GB" sz="2000" dirty="0">
              <a:latin typeface="Comic Sans MS" panose="030F0702030302020204" pitchFamily="66" charset="0"/>
            </a:endParaRPr>
          </a:p>
          <a:p>
            <a:pPr lvl="1"/>
            <a:endParaRPr lang="en-GB" sz="2000" dirty="0">
              <a:latin typeface="Comic Sans MS" panose="030F0702030302020204" pitchFamily="66" charset="0"/>
            </a:endParaRPr>
          </a:p>
        </p:txBody>
      </p:sp>
      <p:pic>
        <p:nvPicPr>
          <p:cNvPr id="6" name="Picture 2" descr="Image result for did you know"/>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90962" y="334850"/>
            <a:ext cx="3176207" cy="298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7811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724807720"/>
              </p:ext>
            </p:extLst>
          </p:nvPr>
        </p:nvGraphicFramePr>
        <p:xfrm>
          <a:off x="7933386" y="2602758"/>
          <a:ext cx="4095481" cy="4114800"/>
        </p:xfrm>
        <a:graphic>
          <a:graphicData uri="http://schemas.openxmlformats.org/drawingml/2006/table">
            <a:tbl>
              <a:tblPr/>
              <a:tblGrid>
                <a:gridCol w="4095481">
                  <a:extLst>
                    <a:ext uri="{9D8B030D-6E8A-4147-A177-3AD203B41FA5}">
                      <a16:colId xmlns="" xmlns:a16="http://schemas.microsoft.com/office/drawing/2014/main" val="1299653831"/>
                    </a:ext>
                  </a:extLst>
                </a:gridCol>
              </a:tblGrid>
              <a:tr h="0">
                <a:tc>
                  <a:txBody>
                    <a:bodyPr/>
                    <a:lstStyle/>
                    <a:p>
                      <a:r>
                        <a:rPr lang="en-GB" sz="2400" b="1" dirty="0" smtClean="0">
                          <a:latin typeface="Comic Sans MS" panose="030F0702030302020204" pitchFamily="66" charset="0"/>
                        </a:rPr>
                        <a:t>D</a:t>
                      </a:r>
                      <a:r>
                        <a:rPr lang="en-GB" sz="2400" dirty="0" smtClean="0">
                          <a:latin typeface="Comic Sans MS" panose="030F0702030302020204" pitchFamily="66" charset="0"/>
                        </a:rPr>
                        <a:t>id </a:t>
                      </a:r>
                      <a:r>
                        <a:rPr lang="en-GB" sz="2400" dirty="0">
                          <a:latin typeface="Comic Sans MS" panose="030F0702030302020204" pitchFamily="66" charset="0"/>
                        </a:rPr>
                        <a:t>you know there are two types of Rainforest -- the </a:t>
                      </a:r>
                      <a:r>
                        <a:rPr lang="en-GB" sz="2400" b="1" dirty="0">
                          <a:latin typeface="Comic Sans MS" panose="030F0702030302020204" pitchFamily="66" charset="0"/>
                        </a:rPr>
                        <a:t>temperate</a:t>
                      </a:r>
                      <a:r>
                        <a:rPr lang="en-GB" sz="2400" dirty="0">
                          <a:latin typeface="Comic Sans MS" panose="030F0702030302020204" pitchFamily="66" charset="0"/>
                        </a:rPr>
                        <a:t> and the </a:t>
                      </a:r>
                      <a:r>
                        <a:rPr lang="en-GB" sz="2400" b="1" dirty="0">
                          <a:latin typeface="Comic Sans MS" panose="030F0702030302020204" pitchFamily="66" charset="0"/>
                        </a:rPr>
                        <a:t>tropical</a:t>
                      </a:r>
                      <a:r>
                        <a:rPr lang="en-GB" sz="2400" dirty="0">
                          <a:latin typeface="Comic Sans MS" panose="030F0702030302020204" pitchFamily="66" charset="0"/>
                        </a:rPr>
                        <a:t>? Tropical rainforests are found close to the equator. Temperate rainforests are found along coasts in the temperate zone, such as the Pacific Northwest of the USA. Both are endangered!</a:t>
                      </a:r>
                    </a:p>
                  </a:txBody>
                  <a:tcPr anchor="ctr">
                    <a:lnL>
                      <a:noFill/>
                    </a:lnL>
                    <a:lnR>
                      <a:noFill/>
                    </a:lnR>
                    <a:lnT>
                      <a:noFill/>
                    </a:lnT>
                    <a:lnB>
                      <a:noFill/>
                    </a:lnB>
                    <a:solidFill>
                      <a:schemeClr val="accent1">
                        <a:lumMod val="60000"/>
                        <a:lumOff val="40000"/>
                      </a:schemeClr>
                    </a:solidFill>
                  </a:tcPr>
                </a:tc>
                <a:extLst>
                  <a:ext uri="{0D108BD9-81ED-4DB2-BD59-A6C34878D82A}">
                    <a16:rowId xmlns="" xmlns:a16="http://schemas.microsoft.com/office/drawing/2014/main" val="4263387027"/>
                  </a:ext>
                </a:extLst>
              </a:tr>
            </a:tbl>
          </a:graphicData>
        </a:graphic>
      </p:graphicFrame>
      <p:sp>
        <p:nvSpPr>
          <p:cNvPr id="5" name="TextBox 4"/>
          <p:cNvSpPr txBox="1"/>
          <p:nvPr/>
        </p:nvSpPr>
        <p:spPr>
          <a:xfrm>
            <a:off x="437882" y="104536"/>
            <a:ext cx="8783392" cy="861774"/>
          </a:xfrm>
          <a:prstGeom prst="rect">
            <a:avLst/>
          </a:prstGeom>
          <a:noFill/>
        </p:spPr>
        <p:txBody>
          <a:bodyPr wrap="square" rtlCol="0">
            <a:spAutoFit/>
          </a:bodyPr>
          <a:lstStyle/>
          <a:p>
            <a:r>
              <a:rPr lang="en-GB" sz="3200" u="sng" dirty="0">
                <a:latin typeface="Comic Sans MS" panose="030F0702030302020204" pitchFamily="66" charset="0"/>
              </a:rPr>
              <a:t>Are there different types of Rainforests?</a:t>
            </a:r>
          </a:p>
          <a:p>
            <a:endParaRPr lang="en-GB" dirty="0"/>
          </a:p>
        </p:txBody>
      </p:sp>
      <p:pic>
        <p:nvPicPr>
          <p:cNvPr id="6" name="Picture 2" descr="Image result for did you know"/>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18598" y="-232256"/>
            <a:ext cx="3020117" cy="283501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
          <p:cNvSpPr>
            <a:spLocks noChangeArrowheads="1"/>
          </p:cNvSpPr>
          <p:nvPr/>
        </p:nvSpPr>
        <p:spPr bwMode="auto">
          <a:xfrm>
            <a:off x="437882" y="3200124"/>
            <a:ext cx="7495504" cy="369331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smtClean="0">
                <a:ln>
                  <a:noFill/>
                </a:ln>
                <a:solidFill>
                  <a:srgbClr val="CD00CD"/>
                </a:solidFill>
                <a:effectLst/>
                <a:latin typeface="Comic Sans MS" panose="030F0702030302020204" pitchFamily="66" charset="0"/>
              </a:rPr>
              <a:t>Are all Tropical Forests, Rainforests?</a:t>
            </a:r>
            <a:r>
              <a:rPr kumimoji="0" lang="en-US" altLang="en-US" b="0" i="0" u="none" strike="noStrike" cap="none" normalizeH="0" baseline="0" dirty="0" smtClean="0">
                <a:ln>
                  <a:noFill/>
                </a:ln>
                <a:solidFill>
                  <a:srgbClr val="000033"/>
                </a:solidFill>
                <a:effectLst/>
                <a:latin typeface="Comic Sans MS" panose="030F0702030302020204" pitchFamily="66" charset="0"/>
              </a:rPr>
              <a:t> </a:t>
            </a:r>
            <a:r>
              <a:rPr kumimoji="0" lang="en-US" altLang="en-US" b="0" i="0" u="none" strike="noStrike" cap="none" normalizeH="0" baseline="0" dirty="0" smtClean="0">
                <a:ln>
                  <a:noFill/>
                </a:ln>
                <a:solidFill>
                  <a:schemeClr val="tx1"/>
                </a:solidFill>
                <a:effectLst/>
                <a:latin typeface="Comic Sans MS" panose="030F0702030302020204" pitchFamily="66" charset="0"/>
              </a:rPr>
              <a:t/>
            </a:r>
            <a:br>
              <a:rPr kumimoji="0" lang="en-US" altLang="en-US" b="0" i="0" u="none" strike="noStrike" cap="none" normalizeH="0" baseline="0" dirty="0" smtClean="0">
                <a:ln>
                  <a:noFill/>
                </a:ln>
                <a:solidFill>
                  <a:schemeClr val="tx1"/>
                </a:solidFill>
                <a:effectLst/>
                <a:latin typeface="Comic Sans MS" panose="030F0702030302020204" pitchFamily="66" charset="0"/>
              </a:rPr>
            </a:br>
            <a:r>
              <a:rPr kumimoji="0" lang="en-US" altLang="en-US" b="0" i="0" u="none" strike="noStrike" cap="none" normalizeH="0" baseline="0" dirty="0" smtClean="0">
                <a:ln>
                  <a:noFill/>
                </a:ln>
                <a:solidFill>
                  <a:srgbClr val="000033"/>
                </a:solidFill>
                <a:effectLst/>
                <a:latin typeface="Comic Sans MS" panose="030F0702030302020204" pitchFamily="66" charset="0"/>
              </a:rPr>
              <a:t>Only a small percentage of the tropical forests are rainforests. To be a tropical rainforest, forested areas must: </a:t>
            </a:r>
            <a:endParaRPr kumimoji="0" lang="en-US" altLang="en-US" b="0" i="0" u="none" strike="noStrike" cap="none" normalizeH="0" baseline="0" dirty="0" smtClean="0">
              <a:ln>
                <a:noFill/>
              </a:ln>
              <a:solidFill>
                <a:schemeClr val="tx1"/>
              </a:solidFill>
              <a:effectLst/>
              <a:latin typeface="Comic Sans MS" panose="030F0702030302020204" pitchFamily="66"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smtClean="0">
                <a:ln>
                  <a:noFill/>
                </a:ln>
                <a:solidFill>
                  <a:srgbClr val="000033"/>
                </a:solidFill>
                <a:effectLst/>
                <a:latin typeface="Comic Sans MS" panose="030F0702030302020204" pitchFamily="66" charset="0"/>
              </a:rPr>
              <a:t>Lie between the Tropic of Cancer and the Tropic of Capricorn.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smtClean="0">
                <a:ln>
                  <a:noFill/>
                </a:ln>
                <a:solidFill>
                  <a:srgbClr val="000033"/>
                </a:solidFill>
                <a:effectLst/>
                <a:latin typeface="Comic Sans MS" panose="030F0702030302020204" pitchFamily="66" charset="0"/>
              </a:rPr>
              <a:t>Receive rainfall regularly throughout the year (80-400 inches per year).</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smtClean="0">
                <a:ln>
                  <a:noFill/>
                </a:ln>
                <a:solidFill>
                  <a:srgbClr val="000033"/>
                </a:solidFill>
                <a:effectLst/>
                <a:latin typeface="Comic Sans MS" panose="030F0702030302020204" pitchFamily="66" charset="0"/>
              </a:rPr>
              <a:t>Remain warm and frost free all year long (mean temperatures are between 70° and 85°F) with very little daily fluctuation.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rgbClr val="000033"/>
                </a:solidFill>
                <a:effectLst/>
                <a:latin typeface="Comic Sans MS" panose="030F0702030302020204" pitchFamily="66"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rgbClr val="000033"/>
                </a:solidFill>
                <a:effectLst/>
                <a:latin typeface="Comic Sans MS" panose="030F0702030302020204" pitchFamily="66" charset="0"/>
              </a:rPr>
              <a:t>Consequently, many forested areas in the tropics are not rainforests. Forests that receive irregular rainfall (monsoons followed by a dry season) are </a:t>
            </a:r>
            <a:r>
              <a:rPr kumimoji="0" lang="en-US" altLang="en-US" b="1" i="0" u="none" strike="noStrike" cap="none" normalizeH="0" baseline="0" dirty="0" smtClean="0">
                <a:ln>
                  <a:noFill/>
                </a:ln>
                <a:solidFill>
                  <a:srgbClr val="CD00CD"/>
                </a:solidFill>
                <a:effectLst/>
                <a:latin typeface="Comic Sans MS" panose="030F0702030302020204" pitchFamily="66" charset="0"/>
              </a:rPr>
              <a:t>moist deciduous forests</a:t>
            </a:r>
            <a:r>
              <a:rPr kumimoji="0" lang="en-US" altLang="en-US" b="0" i="0" u="none" strike="noStrike" cap="none" normalizeH="0" baseline="0" dirty="0" smtClean="0">
                <a:ln>
                  <a:noFill/>
                </a:ln>
                <a:solidFill>
                  <a:srgbClr val="000033"/>
                </a:solidFill>
                <a:effectLst/>
                <a:latin typeface="Comic Sans MS" panose="030F0702030302020204" pitchFamily="66" charset="0"/>
              </a:rPr>
              <a:t>. Trees in these forests may drop their leaves in the dry season. </a:t>
            </a:r>
            <a:r>
              <a:rPr kumimoji="0" lang="en-US" altLang="en-US" sz="1800" b="0" i="0" u="none" strike="noStrike" cap="none" normalizeH="0" baseline="0" dirty="0" smtClean="0">
                <a:ln>
                  <a:noFill/>
                </a:ln>
                <a:solidFill>
                  <a:schemeClr val="tx1"/>
                </a:solidFill>
                <a:effectLst/>
              </a:rPr>
              <a:t> </a:t>
            </a:r>
            <a:endParaRPr kumimoji="0" lang="en-US" altLang="en-US" sz="1800" b="0" i="0" u="none" strike="noStrike" cap="none" normalizeH="0" baseline="0" dirty="0" smtClean="0">
              <a:ln>
                <a:noFill/>
              </a:ln>
              <a:solidFill>
                <a:srgbClr val="000033"/>
              </a:solidFill>
              <a:effectLst/>
              <a:latin typeface="Verdana" panose="020B0604030504040204" pitchFamily="34" charset="0"/>
            </a:endParaRPr>
          </a:p>
        </p:txBody>
      </p:sp>
      <p:pic>
        <p:nvPicPr>
          <p:cNvPr id="3076" name="Picture 4" descr="Map of Tropical Rainforest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03400" y="697404"/>
            <a:ext cx="4572000" cy="2771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060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Map of Biome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79102" y="2277950"/>
            <a:ext cx="5426706" cy="247435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50578" y="282193"/>
            <a:ext cx="7122463" cy="646331"/>
          </a:xfrm>
          <a:prstGeom prst="rect">
            <a:avLst/>
          </a:prstGeom>
        </p:spPr>
        <p:txBody>
          <a:bodyPr wrap="none">
            <a:spAutoFit/>
          </a:bodyPr>
          <a:lstStyle/>
          <a:p>
            <a:r>
              <a:rPr lang="en-GB" sz="3600" u="sng" dirty="0" smtClean="0">
                <a:latin typeface="Comic Sans MS" panose="030F0702030302020204" pitchFamily="66" charset="0"/>
              </a:rPr>
              <a:t>Where are Rainforests located?</a:t>
            </a:r>
            <a:endParaRPr lang="en-GB" sz="3600" u="sng" dirty="0">
              <a:latin typeface="Comic Sans MS" panose="030F0702030302020204" pitchFamily="66" charset="0"/>
            </a:endParaRPr>
          </a:p>
        </p:txBody>
      </p:sp>
      <p:sp>
        <p:nvSpPr>
          <p:cNvPr id="3" name="Rectangle 2"/>
          <p:cNvSpPr/>
          <p:nvPr/>
        </p:nvSpPr>
        <p:spPr>
          <a:xfrm>
            <a:off x="407831" y="1318481"/>
            <a:ext cx="6276304" cy="5632311"/>
          </a:xfrm>
          <a:prstGeom prst="rect">
            <a:avLst/>
          </a:prstGeom>
        </p:spPr>
        <p:txBody>
          <a:bodyPr wrap="square">
            <a:spAutoFit/>
          </a:bodyPr>
          <a:lstStyle/>
          <a:p>
            <a:r>
              <a:rPr lang="en-GB" sz="2000" b="1" dirty="0">
                <a:solidFill>
                  <a:srgbClr val="000033"/>
                </a:solidFill>
                <a:latin typeface="Comic Sans MS" panose="030F0702030302020204" pitchFamily="66" charset="0"/>
              </a:rPr>
              <a:t>Tropical rainforests</a:t>
            </a:r>
            <a:r>
              <a:rPr lang="en-GB" sz="2000" dirty="0">
                <a:solidFill>
                  <a:srgbClr val="000033"/>
                </a:solidFill>
                <a:latin typeface="Comic Sans MS" panose="030F0702030302020204" pitchFamily="66" charset="0"/>
              </a:rPr>
              <a:t> are located near the equator. </a:t>
            </a:r>
            <a:r>
              <a:rPr lang="en-GB" sz="2000" dirty="0" smtClean="0">
                <a:solidFill>
                  <a:srgbClr val="000033"/>
                </a:solidFill>
                <a:latin typeface="Comic Sans MS" panose="030F0702030302020204" pitchFamily="66" charset="0"/>
              </a:rPr>
              <a:t>57% of </a:t>
            </a:r>
            <a:r>
              <a:rPr lang="en-GB" sz="2000" dirty="0">
                <a:solidFill>
                  <a:srgbClr val="000033"/>
                </a:solidFill>
                <a:latin typeface="Comic Sans MS" panose="030F0702030302020204" pitchFamily="66" charset="0"/>
              </a:rPr>
              <a:t>rainforests are found in Latin America. One third of the world's tropical rainforests are in Brazil. Other tropical rainforests are located in Southeast Asia and the Pacific Islands (25% of the world's tropical rainforests) and West Africa (18%).</a:t>
            </a:r>
          </a:p>
          <a:p>
            <a:r>
              <a:rPr lang="en-GB" sz="2000" b="1" dirty="0">
                <a:solidFill>
                  <a:srgbClr val="000033"/>
                </a:solidFill>
                <a:latin typeface="Comic Sans MS" panose="030F0702030302020204" pitchFamily="66" charset="0"/>
              </a:rPr>
              <a:t>Temperate rainforests</a:t>
            </a:r>
            <a:r>
              <a:rPr lang="en-GB" sz="2000" dirty="0">
                <a:solidFill>
                  <a:srgbClr val="000033"/>
                </a:solidFill>
                <a:latin typeface="Comic Sans MS" panose="030F0702030302020204" pitchFamily="66" charset="0"/>
              </a:rPr>
              <a:t> are found along some coasts in temperate zones.  The largest temperate rainforests are found on the Pacific coast of North America. They stretch from Oregon to Alaska for 1,200 miles. Smaller temperate rainforests can be found on the southeast coast of Chile in South America. There are a few other coastal strips with temperate rainforests, including small areas in the United Kingdom, Norway, Japan, New Zealand, and southern Australia.</a:t>
            </a:r>
            <a:endParaRPr lang="en-GB" sz="2000" b="0" i="0" dirty="0">
              <a:solidFill>
                <a:srgbClr val="000033"/>
              </a:solidFill>
              <a:effectLst/>
              <a:latin typeface="Comic Sans MS" panose="030F0702030302020204" pitchFamily="66" charset="0"/>
            </a:endParaRPr>
          </a:p>
        </p:txBody>
      </p:sp>
    </p:spTree>
    <p:extLst>
      <p:ext uri="{BB962C8B-B14F-4D97-AF65-F5344CB8AC3E}">
        <p14:creationId xmlns:p14="http://schemas.microsoft.com/office/powerpoint/2010/main" val="1436761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472048" y="2602758"/>
            <a:ext cx="3466667" cy="2800000"/>
          </a:xfrm>
          <a:prstGeom prst="rect">
            <a:avLst/>
          </a:prstGeom>
        </p:spPr>
      </p:pic>
      <p:pic>
        <p:nvPicPr>
          <p:cNvPr id="3" name="Picture 2" descr="Image result for did you know"/>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18598" y="0"/>
            <a:ext cx="3020117" cy="283501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33276" y="189894"/>
            <a:ext cx="5934638" cy="646331"/>
          </a:xfrm>
          <a:prstGeom prst="rect">
            <a:avLst/>
          </a:prstGeom>
        </p:spPr>
        <p:txBody>
          <a:bodyPr wrap="none">
            <a:spAutoFit/>
          </a:bodyPr>
          <a:lstStyle/>
          <a:p>
            <a:r>
              <a:rPr lang="en-GB" sz="3600" u="sng" dirty="0" smtClean="0">
                <a:latin typeface="Comic Sans MS" panose="030F0702030302020204" pitchFamily="66" charset="0"/>
              </a:rPr>
              <a:t>Tropical Rainforest Layers</a:t>
            </a:r>
            <a:endParaRPr lang="en-GB" sz="3600" u="sng" dirty="0">
              <a:latin typeface="Comic Sans MS" panose="030F0702030302020204" pitchFamily="66" charset="0"/>
            </a:endParaRPr>
          </a:p>
        </p:txBody>
      </p:sp>
      <p:sp>
        <p:nvSpPr>
          <p:cNvPr id="5" name="Rectangle 4"/>
          <p:cNvSpPr/>
          <p:nvPr/>
        </p:nvSpPr>
        <p:spPr>
          <a:xfrm>
            <a:off x="463575" y="1063492"/>
            <a:ext cx="7474040" cy="5878532"/>
          </a:xfrm>
          <a:prstGeom prst="rect">
            <a:avLst/>
          </a:prstGeom>
        </p:spPr>
        <p:txBody>
          <a:bodyPr wrap="square">
            <a:spAutoFit/>
          </a:bodyPr>
          <a:lstStyle/>
          <a:p>
            <a:r>
              <a:rPr lang="en-GB" sz="2400" b="1" dirty="0">
                <a:solidFill>
                  <a:srgbClr val="000033"/>
                </a:solidFill>
                <a:latin typeface="Comic Sans MS" panose="030F0702030302020204" pitchFamily="66" charset="0"/>
              </a:rPr>
              <a:t>T</a:t>
            </a:r>
            <a:r>
              <a:rPr lang="en-GB" sz="2400" dirty="0">
                <a:solidFill>
                  <a:srgbClr val="000033"/>
                </a:solidFill>
                <a:latin typeface="Comic Sans MS" panose="030F0702030302020204" pitchFamily="66" charset="0"/>
              </a:rPr>
              <a:t>ropical rainforests have four layers</a:t>
            </a:r>
            <a:r>
              <a:rPr lang="en-GB" sz="2400" dirty="0" smtClean="0">
                <a:solidFill>
                  <a:srgbClr val="000033"/>
                </a:solidFill>
                <a:latin typeface="Comic Sans MS" panose="030F0702030302020204" pitchFamily="66" charset="0"/>
              </a:rPr>
              <a:t>:</a:t>
            </a:r>
          </a:p>
          <a:p>
            <a:endParaRPr lang="en-GB" sz="800" dirty="0">
              <a:solidFill>
                <a:srgbClr val="000033"/>
              </a:solidFill>
              <a:latin typeface="Comic Sans MS" panose="030F0702030302020204" pitchFamily="66" charset="0"/>
            </a:endParaRPr>
          </a:p>
          <a:p>
            <a:r>
              <a:rPr lang="en-GB" sz="2400" b="1" dirty="0">
                <a:solidFill>
                  <a:srgbClr val="000033"/>
                </a:solidFill>
                <a:latin typeface="Comic Sans MS" panose="030F0702030302020204" pitchFamily="66" charset="0"/>
              </a:rPr>
              <a:t>Emergent Layer</a:t>
            </a:r>
            <a:r>
              <a:rPr lang="en-GB" sz="2400" dirty="0">
                <a:solidFill>
                  <a:srgbClr val="000033"/>
                </a:solidFill>
                <a:latin typeface="Comic Sans MS" panose="030F0702030302020204" pitchFamily="66" charset="0"/>
              </a:rPr>
              <a:t> </a:t>
            </a:r>
            <a:br>
              <a:rPr lang="en-GB" sz="2400" dirty="0">
                <a:solidFill>
                  <a:srgbClr val="000033"/>
                </a:solidFill>
                <a:latin typeface="Comic Sans MS" panose="030F0702030302020204" pitchFamily="66" charset="0"/>
              </a:rPr>
            </a:br>
            <a:r>
              <a:rPr lang="en-GB" sz="2400" dirty="0">
                <a:solidFill>
                  <a:srgbClr val="000033"/>
                </a:solidFill>
                <a:latin typeface="Comic Sans MS" panose="030F0702030302020204" pitchFamily="66" charset="0"/>
              </a:rPr>
              <a:t>These giant trees thrust above the dense canopy layer and have huge mushroom-shaped crowns. These trees enjoy the greatest amount of sunlight but also must endure high temperatures, low humidity, and strong winds</a:t>
            </a:r>
            <a:r>
              <a:rPr lang="en-GB" sz="2400" dirty="0" smtClean="0">
                <a:solidFill>
                  <a:srgbClr val="000033"/>
                </a:solidFill>
                <a:latin typeface="Comic Sans MS" panose="030F0702030302020204" pitchFamily="66" charset="0"/>
              </a:rPr>
              <a:t>.</a:t>
            </a:r>
          </a:p>
          <a:p>
            <a:endParaRPr lang="en-GB" sz="800" dirty="0">
              <a:solidFill>
                <a:srgbClr val="000033"/>
              </a:solidFill>
              <a:latin typeface="Comic Sans MS" panose="030F0702030302020204" pitchFamily="66" charset="0"/>
            </a:endParaRPr>
          </a:p>
          <a:p>
            <a:r>
              <a:rPr lang="en-GB" sz="2400" b="1" dirty="0">
                <a:solidFill>
                  <a:srgbClr val="000033"/>
                </a:solidFill>
                <a:latin typeface="Comic Sans MS" panose="030F0702030302020204" pitchFamily="66" charset="0"/>
              </a:rPr>
              <a:t>Canopy Layer</a:t>
            </a:r>
            <a:r>
              <a:rPr lang="en-GB" sz="2400" dirty="0">
                <a:solidFill>
                  <a:srgbClr val="000033"/>
                </a:solidFill>
                <a:latin typeface="Comic Sans MS" panose="030F0702030302020204" pitchFamily="66" charset="0"/>
              </a:rPr>
              <a:t> </a:t>
            </a:r>
            <a:br>
              <a:rPr lang="en-GB" sz="2400" dirty="0">
                <a:solidFill>
                  <a:srgbClr val="000033"/>
                </a:solidFill>
                <a:latin typeface="Comic Sans MS" panose="030F0702030302020204" pitchFamily="66" charset="0"/>
              </a:rPr>
            </a:br>
            <a:r>
              <a:rPr lang="en-GB" sz="2400" dirty="0">
                <a:solidFill>
                  <a:srgbClr val="000033"/>
                </a:solidFill>
                <a:latin typeface="Comic Sans MS" panose="030F0702030302020204" pitchFamily="66" charset="0"/>
              </a:rPr>
              <a:t>The broad, irregular crowns of these trees form a tight, continuous canopy 60 to 90 feet above the ground. The branches are often densely covered with other plants (epiphytes) and tied together with vines (lianas). The canopy is home to 90% of the organisms found in the rain forest; many seeking the brighter light in the treetops.</a:t>
            </a:r>
            <a:endParaRPr lang="en-GB" sz="2400" b="0" i="0" dirty="0">
              <a:solidFill>
                <a:srgbClr val="000033"/>
              </a:solidFill>
              <a:effectLst/>
              <a:latin typeface="Comic Sans MS" panose="030F0702030302020204" pitchFamily="66" charset="0"/>
            </a:endParaRPr>
          </a:p>
        </p:txBody>
      </p:sp>
    </p:spTree>
    <p:extLst>
      <p:ext uri="{BB962C8B-B14F-4D97-AF65-F5344CB8AC3E}">
        <p14:creationId xmlns:p14="http://schemas.microsoft.com/office/powerpoint/2010/main" val="1381864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472048" y="2602758"/>
            <a:ext cx="3466667" cy="2800000"/>
          </a:xfrm>
          <a:prstGeom prst="rect">
            <a:avLst/>
          </a:prstGeom>
        </p:spPr>
      </p:pic>
      <p:pic>
        <p:nvPicPr>
          <p:cNvPr id="3" name="Picture 2" descr="Image result for did you know"/>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18598" y="0"/>
            <a:ext cx="3020117" cy="283501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33276" y="99742"/>
            <a:ext cx="5934638" cy="646331"/>
          </a:xfrm>
          <a:prstGeom prst="rect">
            <a:avLst/>
          </a:prstGeom>
        </p:spPr>
        <p:txBody>
          <a:bodyPr wrap="none">
            <a:spAutoFit/>
          </a:bodyPr>
          <a:lstStyle/>
          <a:p>
            <a:r>
              <a:rPr lang="en-GB" sz="3600" u="sng" dirty="0" smtClean="0">
                <a:latin typeface="Comic Sans MS" panose="030F0702030302020204" pitchFamily="66" charset="0"/>
              </a:rPr>
              <a:t>Tropical Rainforest Layers</a:t>
            </a:r>
            <a:endParaRPr lang="en-GB" sz="3600" u="sng" dirty="0">
              <a:latin typeface="Comic Sans MS" panose="030F0702030302020204" pitchFamily="66" charset="0"/>
            </a:endParaRPr>
          </a:p>
        </p:txBody>
      </p:sp>
      <p:sp>
        <p:nvSpPr>
          <p:cNvPr id="6" name="Rectangle 5"/>
          <p:cNvSpPr/>
          <p:nvPr/>
        </p:nvSpPr>
        <p:spPr>
          <a:xfrm>
            <a:off x="442134" y="817270"/>
            <a:ext cx="7806639" cy="6109365"/>
          </a:xfrm>
          <a:prstGeom prst="rect">
            <a:avLst/>
          </a:prstGeom>
        </p:spPr>
        <p:txBody>
          <a:bodyPr wrap="square">
            <a:spAutoFit/>
          </a:bodyPr>
          <a:lstStyle/>
          <a:p>
            <a:r>
              <a:rPr lang="en-GB" sz="2300" b="1" dirty="0">
                <a:solidFill>
                  <a:srgbClr val="000033"/>
                </a:solidFill>
                <a:latin typeface="Comic Sans MS" panose="030F0702030302020204" pitchFamily="66" charset="0"/>
              </a:rPr>
              <a:t>Understory</a:t>
            </a:r>
            <a:r>
              <a:rPr lang="en-GB" sz="2300" dirty="0">
                <a:solidFill>
                  <a:srgbClr val="000033"/>
                </a:solidFill>
                <a:latin typeface="Comic Sans MS" panose="030F0702030302020204" pitchFamily="66" charset="0"/>
              </a:rPr>
              <a:t> </a:t>
            </a:r>
            <a:br>
              <a:rPr lang="en-GB" sz="2300" dirty="0">
                <a:solidFill>
                  <a:srgbClr val="000033"/>
                </a:solidFill>
                <a:latin typeface="Comic Sans MS" panose="030F0702030302020204" pitchFamily="66" charset="0"/>
              </a:rPr>
            </a:br>
            <a:r>
              <a:rPr lang="en-GB" sz="2300" dirty="0">
                <a:solidFill>
                  <a:srgbClr val="000033"/>
                </a:solidFill>
                <a:latin typeface="Comic Sans MS" panose="030F0702030302020204" pitchFamily="66" charset="0"/>
              </a:rPr>
              <a:t>Receiving only 2-15% of the sunlight that falls on the canopy, the understory is a dark place. It is relatively open and contains young trees and leafy </a:t>
            </a:r>
            <a:r>
              <a:rPr lang="en-GB" sz="2300" dirty="0" smtClean="0">
                <a:solidFill>
                  <a:srgbClr val="000033"/>
                </a:solidFill>
                <a:latin typeface="Comic Sans MS" panose="030F0702030302020204" pitchFamily="66" charset="0"/>
              </a:rPr>
              <a:t>plants which </a:t>
            </a:r>
            <a:r>
              <a:rPr lang="en-GB" sz="2300" dirty="0">
                <a:solidFill>
                  <a:srgbClr val="000033"/>
                </a:solidFill>
                <a:latin typeface="Comic Sans MS" panose="030F0702030302020204" pitchFamily="66" charset="0"/>
              </a:rPr>
              <a:t>tolerate low light. Many popular house plants come from this layer. Only along rivers and roadways and in </a:t>
            </a:r>
            <a:r>
              <a:rPr lang="en-GB" sz="2300" dirty="0" err="1">
                <a:solidFill>
                  <a:srgbClr val="000033"/>
                </a:solidFill>
                <a:latin typeface="Comic Sans MS" panose="030F0702030302020204" pitchFamily="66" charset="0"/>
              </a:rPr>
              <a:t>treefall</a:t>
            </a:r>
            <a:r>
              <a:rPr lang="en-GB" sz="2300" dirty="0">
                <a:solidFill>
                  <a:srgbClr val="000033"/>
                </a:solidFill>
                <a:latin typeface="Comic Sans MS" panose="030F0702030302020204" pitchFamily="66" charset="0"/>
              </a:rPr>
              <a:t> and cut areas is sunlight sufficient to allow growth to become thick and impenetrable </a:t>
            </a:r>
            <a:endParaRPr lang="en-GB" sz="2300" dirty="0" smtClean="0">
              <a:solidFill>
                <a:srgbClr val="000033"/>
              </a:solidFill>
              <a:latin typeface="Comic Sans MS" panose="030F0702030302020204" pitchFamily="66" charset="0"/>
            </a:endParaRPr>
          </a:p>
          <a:p>
            <a:endParaRPr lang="en-GB" sz="800" dirty="0">
              <a:solidFill>
                <a:srgbClr val="000033"/>
              </a:solidFill>
              <a:latin typeface="Comic Sans MS" panose="030F0702030302020204" pitchFamily="66" charset="0"/>
            </a:endParaRPr>
          </a:p>
          <a:p>
            <a:r>
              <a:rPr lang="en-GB" sz="2300" b="1" dirty="0">
                <a:solidFill>
                  <a:srgbClr val="000033"/>
                </a:solidFill>
                <a:latin typeface="Comic Sans MS" panose="030F0702030302020204" pitchFamily="66" charset="0"/>
              </a:rPr>
              <a:t>Forest Floor</a:t>
            </a:r>
            <a:r>
              <a:rPr lang="en-GB" sz="2300" dirty="0">
                <a:solidFill>
                  <a:srgbClr val="000033"/>
                </a:solidFill>
                <a:latin typeface="Comic Sans MS" panose="030F0702030302020204" pitchFamily="66" charset="0"/>
              </a:rPr>
              <a:t> </a:t>
            </a:r>
            <a:br>
              <a:rPr lang="en-GB" sz="2300" dirty="0">
                <a:solidFill>
                  <a:srgbClr val="000033"/>
                </a:solidFill>
                <a:latin typeface="Comic Sans MS" panose="030F0702030302020204" pitchFamily="66" charset="0"/>
              </a:rPr>
            </a:br>
            <a:r>
              <a:rPr lang="en-GB" sz="2300" dirty="0">
                <a:solidFill>
                  <a:srgbClr val="000033"/>
                </a:solidFill>
                <a:latin typeface="Comic Sans MS" panose="030F0702030302020204" pitchFamily="66" charset="0"/>
              </a:rPr>
              <a:t>The forest floor receives less than 2% of the sunlight and consequently, little grows here except plants adapted to very low light. On the floor is a thin layer of fallen leaves, seeds, fruits, and branches that very quickly decomposes. Only a thin layer of decaying organic matter is found, unlike in temperate deciduous forests.</a:t>
            </a:r>
            <a:endParaRPr lang="en-GB" sz="2300" b="0" i="0" dirty="0">
              <a:solidFill>
                <a:srgbClr val="000033"/>
              </a:solidFill>
              <a:effectLst/>
              <a:latin typeface="Comic Sans MS" panose="030F0702030302020204" pitchFamily="66" charset="0"/>
            </a:endParaRPr>
          </a:p>
        </p:txBody>
      </p:sp>
    </p:spTree>
    <p:extLst>
      <p:ext uri="{BB962C8B-B14F-4D97-AF65-F5344CB8AC3E}">
        <p14:creationId xmlns:p14="http://schemas.microsoft.com/office/powerpoint/2010/main" val="151474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rotWithShape="1">
          <a:blip r:embed="rId2" cstate="email">
            <a:extLst>
              <a:ext uri="{BEBA8EAE-BF5A-486C-A8C5-ECC9F3942E4B}">
                <a14:imgProps xmlns:a14="http://schemas.microsoft.com/office/drawing/2010/main">
                  <a14:imgLayer r:embed="rId3">
                    <a14:imgEffect>
                      <a14:backgroundRemoval t="14323" b="87500" l="28551" r="69985">
                        <a14:foregroundMark x1="30600" y1="19531" x2="50659" y2="34245"/>
                        <a14:backgroundMark x1="30381" y1="20443" x2="32211" y2="20443"/>
                      </a14:backgroundRemoval>
                    </a14:imgEffect>
                  </a14:imgLayer>
                </a14:imgProps>
              </a:ext>
              <a:ext uri="{28A0092B-C50C-407E-A947-70E740481C1C}">
                <a14:useLocalDpi xmlns:a14="http://schemas.microsoft.com/office/drawing/2010/main"/>
              </a:ext>
            </a:extLst>
          </a:blip>
          <a:srcRect l="29415" t="20689" r="47485" b="11625"/>
          <a:stretch/>
        </p:blipFill>
        <p:spPr bwMode="auto">
          <a:xfrm>
            <a:off x="243826" y="355040"/>
            <a:ext cx="4881966" cy="6502960"/>
          </a:xfrm>
          <a:prstGeom prst="rect">
            <a:avLst/>
          </a:prstGeom>
          <a:ln>
            <a:noFill/>
          </a:ln>
          <a:extLst>
            <a:ext uri="{53640926-AAD7-44D8-BBD7-CCE9431645EC}">
              <a14:shadowObscured xmlns:a14="http://schemas.microsoft.com/office/drawing/2010/main"/>
            </a:ext>
          </a:extLst>
        </p:spPr>
      </p:pic>
      <p:sp>
        <p:nvSpPr>
          <p:cNvPr id="4" name="TextBox 3"/>
          <p:cNvSpPr txBox="1"/>
          <p:nvPr/>
        </p:nvSpPr>
        <p:spPr>
          <a:xfrm>
            <a:off x="5125788" y="355040"/>
            <a:ext cx="5589431" cy="1169551"/>
          </a:xfrm>
          <a:prstGeom prst="rect">
            <a:avLst/>
          </a:prstGeom>
          <a:solidFill>
            <a:schemeClr val="accent1">
              <a:lumMod val="40000"/>
              <a:lumOff val="60000"/>
            </a:schemeClr>
          </a:solidFill>
        </p:spPr>
        <p:txBody>
          <a:bodyPr wrap="square" rtlCol="0">
            <a:spAutoFit/>
          </a:bodyPr>
          <a:lstStyle/>
          <a:p>
            <a:r>
              <a:rPr lang="en-GB" sz="1400" b="1" dirty="0" smtClean="0">
                <a:latin typeface="Comic Sans MS" panose="030F0702030302020204" pitchFamily="66" charset="0"/>
              </a:rPr>
              <a:t>Emergent Layer – </a:t>
            </a:r>
            <a:r>
              <a:rPr lang="en-GB" sz="1400" dirty="0" smtClean="0">
                <a:latin typeface="Comic Sans MS" panose="030F0702030302020204" pitchFamily="66" charset="0"/>
              </a:rPr>
              <a:t>The tallest trees are the emergent, towering as much as 200 feet above the forest floor with trunks that measure up to 16 feet all around. Most of these trees are broad-leaved hardwood evergreens.  Sunlight is plentiful up here. Animals found are eagles, monkeys, bats and butterflies.</a:t>
            </a:r>
            <a:endParaRPr lang="en-GB" sz="1400" b="1" dirty="0">
              <a:latin typeface="Comic Sans MS" panose="030F0702030302020204" pitchFamily="66" charset="0"/>
            </a:endParaRPr>
          </a:p>
        </p:txBody>
      </p:sp>
      <p:sp>
        <p:nvSpPr>
          <p:cNvPr id="5" name="TextBox 4"/>
          <p:cNvSpPr txBox="1"/>
          <p:nvPr/>
        </p:nvSpPr>
        <p:spPr>
          <a:xfrm>
            <a:off x="5125791" y="2091542"/>
            <a:ext cx="5589431" cy="1169551"/>
          </a:xfrm>
          <a:prstGeom prst="rect">
            <a:avLst/>
          </a:prstGeom>
          <a:solidFill>
            <a:schemeClr val="accent1">
              <a:lumMod val="40000"/>
              <a:lumOff val="60000"/>
            </a:schemeClr>
          </a:solidFill>
        </p:spPr>
        <p:txBody>
          <a:bodyPr wrap="square" rtlCol="0">
            <a:spAutoFit/>
          </a:bodyPr>
          <a:lstStyle/>
          <a:p>
            <a:r>
              <a:rPr lang="en-GB" sz="1400" b="1" dirty="0" smtClean="0">
                <a:latin typeface="Comic Sans MS" panose="030F0702030302020204" pitchFamily="66" charset="0"/>
              </a:rPr>
              <a:t>Canopy Layer – </a:t>
            </a:r>
            <a:r>
              <a:rPr lang="en-GB" sz="1400" dirty="0" smtClean="0">
                <a:latin typeface="Comic Sans MS" panose="030F0702030302020204" pitchFamily="66" charset="0"/>
              </a:rPr>
              <a:t>The is the primary layer of the forest and forms a roof over the two remaining layers. Most canopy trees have smooth, oval leaves that come to a point.  It’s a maze of leaves and branches.  Many animals live in this area since food is abundant. Those animals include snakes, toucans and tree frogs.</a:t>
            </a:r>
            <a:endParaRPr lang="en-GB" sz="1400" b="1" dirty="0">
              <a:latin typeface="Comic Sans MS" panose="030F0702030302020204" pitchFamily="66" charset="0"/>
            </a:endParaRPr>
          </a:p>
        </p:txBody>
      </p:sp>
      <p:sp>
        <p:nvSpPr>
          <p:cNvPr id="6" name="TextBox 5"/>
          <p:cNvSpPr txBox="1"/>
          <p:nvPr/>
        </p:nvSpPr>
        <p:spPr>
          <a:xfrm>
            <a:off x="5125789" y="3708088"/>
            <a:ext cx="5589431" cy="1169551"/>
          </a:xfrm>
          <a:prstGeom prst="rect">
            <a:avLst/>
          </a:prstGeom>
          <a:solidFill>
            <a:schemeClr val="accent1">
              <a:lumMod val="40000"/>
              <a:lumOff val="60000"/>
            </a:schemeClr>
          </a:solidFill>
        </p:spPr>
        <p:txBody>
          <a:bodyPr wrap="square" rtlCol="0">
            <a:spAutoFit/>
          </a:bodyPr>
          <a:lstStyle/>
          <a:p>
            <a:r>
              <a:rPr lang="en-GB" sz="1400" b="1" dirty="0" smtClean="0">
                <a:latin typeface="Comic Sans MS" panose="030F0702030302020204" pitchFamily="66" charset="0"/>
              </a:rPr>
              <a:t>Understory Layer – </a:t>
            </a:r>
            <a:r>
              <a:rPr lang="en-GB" sz="1400" dirty="0" smtClean="0">
                <a:latin typeface="Comic Sans MS" panose="030F0702030302020204" pitchFamily="66" charset="0"/>
              </a:rPr>
              <a:t>Little sunshine reaches this area so the plants have to grow larger leaves to reach the sunlight.  The plants in this area seldom grow to 12 feet.  Many animals live here including jaguars, red-eyed tree frogs and leopards.  There is a large concentration of insects here. </a:t>
            </a:r>
            <a:endParaRPr lang="en-GB" sz="1400" b="1" dirty="0">
              <a:latin typeface="Comic Sans MS" panose="030F0702030302020204" pitchFamily="66" charset="0"/>
            </a:endParaRPr>
          </a:p>
        </p:txBody>
      </p:sp>
      <p:sp>
        <p:nvSpPr>
          <p:cNvPr id="8" name="TextBox 7"/>
          <p:cNvSpPr txBox="1"/>
          <p:nvPr/>
        </p:nvSpPr>
        <p:spPr>
          <a:xfrm>
            <a:off x="5125790" y="5276387"/>
            <a:ext cx="5589431" cy="1169551"/>
          </a:xfrm>
          <a:prstGeom prst="rect">
            <a:avLst/>
          </a:prstGeom>
          <a:solidFill>
            <a:schemeClr val="accent1">
              <a:lumMod val="40000"/>
              <a:lumOff val="60000"/>
            </a:schemeClr>
          </a:solidFill>
        </p:spPr>
        <p:txBody>
          <a:bodyPr wrap="square" rtlCol="0">
            <a:spAutoFit/>
          </a:bodyPr>
          <a:lstStyle/>
          <a:p>
            <a:r>
              <a:rPr lang="en-GB" sz="1400" b="1" dirty="0" smtClean="0">
                <a:latin typeface="Comic Sans MS" panose="030F0702030302020204" pitchFamily="66" charset="0"/>
              </a:rPr>
              <a:t>Forest Layer – </a:t>
            </a:r>
            <a:r>
              <a:rPr lang="en-GB" sz="1400" dirty="0" smtClean="0">
                <a:latin typeface="Comic Sans MS" panose="030F0702030302020204" pitchFamily="66" charset="0"/>
              </a:rPr>
              <a:t>It’s very dark down here.  Almost no plants grow in this area, as a result.  Since hardly any sun reaches the forest floor things begin to decay quickly.  A leaf that might take one year to decompose in a regular climate will disappear in 6 weeks.  Giant anteaters live in this layer.</a:t>
            </a:r>
            <a:endParaRPr lang="en-GB" sz="1400" b="1" dirty="0">
              <a:latin typeface="Comic Sans MS" panose="030F0702030302020204" pitchFamily="66" charset="0"/>
            </a:endParaRPr>
          </a:p>
        </p:txBody>
      </p:sp>
      <p:sp>
        <p:nvSpPr>
          <p:cNvPr id="9" name="Rectangle 8"/>
          <p:cNvSpPr/>
          <p:nvPr/>
        </p:nvSpPr>
        <p:spPr>
          <a:xfrm>
            <a:off x="675283" y="0"/>
            <a:ext cx="4019049" cy="461665"/>
          </a:xfrm>
          <a:prstGeom prst="rect">
            <a:avLst/>
          </a:prstGeom>
        </p:spPr>
        <p:txBody>
          <a:bodyPr wrap="none">
            <a:spAutoFit/>
          </a:bodyPr>
          <a:lstStyle/>
          <a:p>
            <a:r>
              <a:rPr lang="en-GB" sz="2400" u="sng" dirty="0" smtClean="0">
                <a:latin typeface="Comic Sans MS" panose="030F0702030302020204" pitchFamily="66" charset="0"/>
              </a:rPr>
              <a:t>Tropical Rainforest Layers</a:t>
            </a:r>
            <a:endParaRPr lang="en-GB" sz="2400" u="sng" dirty="0">
              <a:latin typeface="Comic Sans MS" panose="030F0702030302020204" pitchFamily="66" charset="0"/>
            </a:endParaRPr>
          </a:p>
        </p:txBody>
      </p:sp>
    </p:spTree>
    <p:extLst>
      <p:ext uri="{BB962C8B-B14F-4D97-AF65-F5344CB8AC3E}">
        <p14:creationId xmlns:p14="http://schemas.microsoft.com/office/powerpoint/2010/main" val="279342912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348</TotalTime>
  <Words>474</Words>
  <Application>Microsoft Office PowerPoint</Application>
  <PresentationFormat>Geniş ekran</PresentationFormat>
  <Paragraphs>67</Paragraphs>
  <Slides>12</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12</vt:i4>
      </vt:variant>
    </vt:vector>
  </HeadingPairs>
  <TitlesOfParts>
    <vt:vector size="18" baseType="lpstr">
      <vt:lpstr>Arial</vt:lpstr>
      <vt:lpstr>Comic Sans MS</vt:lpstr>
      <vt:lpstr>Trebuchet MS</vt:lpstr>
      <vt:lpstr>Verdana</vt:lpstr>
      <vt:lpstr>Wingdings 3</vt:lpstr>
      <vt:lpstr>Facet</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Highview</dc:creator>
  <cp:lastModifiedBy>Windows User</cp:lastModifiedBy>
  <cp:revision>17</cp:revision>
  <dcterms:created xsi:type="dcterms:W3CDTF">2017-04-13T08:56:07Z</dcterms:created>
  <dcterms:modified xsi:type="dcterms:W3CDTF">2019-05-14T08:25:23Z</dcterms:modified>
</cp:coreProperties>
</file>