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7" r:id="rId9"/>
    <p:sldId id="263"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26" autoAdjust="0"/>
    <p:restoredTop sz="94660"/>
  </p:normalViewPr>
  <p:slideViewPr>
    <p:cSldViewPr>
      <p:cViewPr>
        <p:scale>
          <a:sx n="75" d="100"/>
          <a:sy n="75" d="100"/>
        </p:scale>
        <p:origin x="-1362" y="12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667FDE1-785F-4CB0-B267-FAE09AA15D11}" type="datetimeFigureOut">
              <a:rPr lang="en-GB" smtClean="0"/>
              <a:t>28/04/2019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3211128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667FDE1-785F-4CB0-B267-FAE09AA15D11}" type="datetimeFigureOut">
              <a:rPr lang="en-GB" smtClean="0"/>
              <a:t>28/04/2019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63471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667FDE1-785F-4CB0-B267-FAE09AA15D11}" type="datetimeFigureOut">
              <a:rPr lang="en-GB" smtClean="0"/>
              <a:t>28/04/2019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3240517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667FDE1-785F-4CB0-B267-FAE09AA15D11}" type="datetimeFigureOut">
              <a:rPr lang="en-GB" smtClean="0"/>
              <a:t>28/04/2019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3968780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67FDE1-785F-4CB0-B267-FAE09AA15D11}" type="datetimeFigureOut">
              <a:rPr lang="en-GB" smtClean="0"/>
              <a:t>28/04/2019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4197284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667FDE1-785F-4CB0-B267-FAE09AA15D11}" type="datetimeFigureOut">
              <a:rPr lang="en-GB" smtClean="0"/>
              <a:t>28/04/2019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3086851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667FDE1-785F-4CB0-B267-FAE09AA15D11}" type="datetimeFigureOut">
              <a:rPr lang="en-GB" smtClean="0"/>
              <a:t>28/04/2019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786307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667FDE1-785F-4CB0-B267-FAE09AA15D11}" type="datetimeFigureOut">
              <a:rPr lang="en-GB" smtClean="0"/>
              <a:t>28/04/2019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3561474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67FDE1-785F-4CB0-B267-FAE09AA15D11}" type="datetimeFigureOut">
              <a:rPr lang="en-GB" smtClean="0"/>
              <a:t>28/04/2019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14718317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67FDE1-785F-4CB0-B267-FAE09AA15D11}" type="datetimeFigureOut">
              <a:rPr lang="en-GB" smtClean="0"/>
              <a:t>28/04/2019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374101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67FDE1-785F-4CB0-B267-FAE09AA15D11}" type="datetimeFigureOut">
              <a:rPr lang="en-GB" smtClean="0"/>
              <a:t>28/04/2019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2140B12-89C5-40B4-AA3E-EAE578116DCE}" type="slidenum">
              <a:rPr lang="en-GB" smtClean="0"/>
              <a:t>‹#›</a:t>
            </a:fld>
            <a:endParaRPr lang="en-GB"/>
          </a:p>
        </p:txBody>
      </p:sp>
    </p:spTree>
    <p:extLst>
      <p:ext uri="{BB962C8B-B14F-4D97-AF65-F5344CB8AC3E}">
        <p14:creationId xmlns:p14="http://schemas.microsoft.com/office/powerpoint/2010/main" val="2971516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90">
          <a:fgClr>
            <a:schemeClr val="accent3">
              <a:lumMod val="60000"/>
              <a:lumOff val="40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67FDE1-785F-4CB0-B267-FAE09AA15D11}" type="datetimeFigureOut">
              <a:rPr lang="en-GB" smtClean="0"/>
              <a:t>28/04/2019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140B12-89C5-40B4-AA3E-EAE578116DCE}" type="slidenum">
              <a:rPr lang="en-GB" smtClean="0"/>
              <a:t>‹#›</a:t>
            </a:fld>
            <a:endParaRPr lang="en-GB"/>
          </a:p>
        </p:txBody>
      </p:sp>
    </p:spTree>
    <p:extLst>
      <p:ext uri="{BB962C8B-B14F-4D97-AF65-F5344CB8AC3E}">
        <p14:creationId xmlns:p14="http://schemas.microsoft.com/office/powerpoint/2010/main" val="3909699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0528" y="404664"/>
            <a:ext cx="9505056" cy="1200329"/>
          </a:xfrm>
          <a:prstGeom prst="rect">
            <a:avLst/>
          </a:prstGeom>
          <a:noFill/>
          <a:ln>
            <a:solidFill>
              <a:srgbClr val="0070C0"/>
            </a:solidFill>
          </a:ln>
          <a:effectLst>
            <a:glow rad="228600">
              <a:schemeClr val="accent3">
                <a:satMod val="175000"/>
                <a:alpha val="40000"/>
              </a:schemeClr>
            </a:glow>
          </a:effectLst>
        </p:spPr>
        <p:txBody>
          <a:bodyPr wrap="square" lIns="91440" tIns="45720" rIns="91440" bIns="45720">
            <a:spAutoFit/>
          </a:bodyPr>
          <a:lstStyle/>
          <a:p>
            <a:pPr algn="ctr"/>
            <a:r>
              <a:rPr lang="en-US" sz="7200" b="1" i="1" u="sng" cap="none" spc="0" dirty="0" smtClean="0">
                <a:ln w="19050">
                  <a:solidFill>
                    <a:schemeClr val="tx2">
                      <a:tint val="1000"/>
                    </a:schemeClr>
                  </a:solidFill>
                  <a:prstDash val="solid"/>
                </a:ln>
                <a:solidFill>
                  <a:schemeClr val="accent2">
                    <a:lumMod val="75000"/>
                  </a:schemeClr>
                </a:solidFill>
                <a:effectLst>
                  <a:outerShdw blurRad="50000" dist="50800" dir="7500000" algn="tl">
                    <a:srgbClr val="000000">
                      <a:shade val="5000"/>
                      <a:alpha val="35000"/>
                    </a:srgbClr>
                  </a:outerShdw>
                </a:effectLst>
              </a:rPr>
              <a:t>Deforestation</a:t>
            </a:r>
            <a:r>
              <a:rPr lang="en-US" sz="72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t>
            </a:r>
            <a:endParaRPr lang="en-US" sz="72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pic>
        <p:nvPicPr>
          <p:cNvPr id="1026" name="Picture 2" descr="https://encrypted-tbn0.gstatic.com/images?q=tbn:ANd9GcQfyiiTwEqy5ug8UtbXV9RQ5OsxIXwYtraOtn8SY_eBTzVlEPF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3088794"/>
            <a:ext cx="3371947" cy="318218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1988841"/>
            <a:ext cx="5796136" cy="2585323"/>
          </a:xfrm>
          <a:prstGeom prst="rect">
            <a:avLst/>
          </a:prstGeom>
          <a:noFill/>
        </p:spPr>
        <p:txBody>
          <a:bodyPr wrap="squar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The Destruction Of The Rainforests. </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AutoShape 2" descr="data:image/jpeg;base64,/9j/4AAQSkZJRgABAQAAAQABAAD/2wCEAAkGBhQSERMUExMWFRUWGRgYGBgYGB4bHBsdGB0bGBsYHBwaHSYeGx4jHiAaIDAgIycpLSwtGB4xNTAqNSYrLSkBCQoKDgwOGg8PGiwkHyQsLCwsLCwsLCksLCwsLCwsLCwsLCw0LCwsLCwsLCwsLCwsLCwsLCwsLCwsLCwsLCwsLP/AABEIALEBHAMBIgACEQEDEQH/xAAbAAACAwEBAQAAAAAAAAAAAAAEBQIDBgABB//EAEYQAQACAQMDAwEFBQYFAwEHBQECESEDEjEABEEFIlFhEzJxgZEGQlKhsRQjcrLB8DM0YtHhFXPxg4KEorO0wtIHJEN0kv/EABoBAAMBAQEBAAAAAAAAAAAAAAABAgMEBQb/xAAvEQACAgEDAgMIAQUBAAAAAAAAAQIRIQMSMUFREyKBBDIzYXGRsfDRFDShweEF/9oADAMBAAIRAxEAPwD6Rqd6krLoT/f8zB139tptxx/v/fx0u1fU7knDeLo85KeMX+v5M/tYvMmQci/Ti/Jfg6q11MBk92Vu4Ocefr0J3/fyECSHJX6fP+/p0NL1TcIcVV5A+OD8POOlHceuzcCXE+/KUbvxhtPnH69LeA+0e9btllPL/wBvw6Jh6jJl97m8B/t/p+HWZ9O9bPca0YSlZtzT5taELwlnN/Tpoa0JvOyw20vF1+ePw56HIaQ01vUqlzL+n+vVUe+Wm0pz/TDefy6V6mo75DKyJzLBT/PzePn69ex1YnJIM+7atP61z8B0bkIcafcWNSf+3Vmr3KpT+NP1o/T9Olej7L5q7bEMX+H8r6D1NdlJptvhXhaKwDf8uluzgB1qSzL3Yfr+PjnqRqVWV+n+3pF/aPs5ZarinGSmgH65vz149071UrLhPy/HP446dtgOv7ecXk+ZPUv7UvH4+Wukse6HAov4L9f9/Q6q7vvZfxecH0z4q/z8/n0wH7rfxS+nzw8WceP/AB1PTkfK8cX+F/h+nWZ0r2sheXJzir/S/np5DWA91FHB8/HH8+k5bR0GS7jnJflFT+uep6fc0ci/Hz/vjpXD1DBFAQzSFvj60/J17pdyoqxw17c588P+6/Vbu4hszWvdQmM9QnqSOFPxvjP1z+HQOnKgpvn+V156hPu3dnb4WpFH6vx0X2AK1+6qnc/H16FjNzJuR4L/APnz5835467W7srCyr4fjH0q+qXUxh5z4fyL+r0XgAiHqDEtybjBij8jnx+XXanebqqMk+c/6c/k9QEC91lW4pyfyr46De9Iyk+58Z+v3Sr8Z8/1vo3dgGZqZoqN1fHB97Pzm/HB0Jqn3tzKvr9Lxz/uvz6F1u6ZWn3h4pv6/dSvz/16gylRv21Wc7b/ACMmKz+PPU3QFsNeUP4mL5t/1+P9fPi3T9QAjSl+arlf0+n4dCdx6gxKMYePD+Yefz+nQXZd+I/aTmy4F4/ln4xX9eqTvIcDaGrKRy7Tza/ld5+K6B19SqCR+d/ysrGeer5ajGJQSIih+Ftf9Wa4+T8Bd6p6nmOLEvN8Pkpx+n/kTt4GwndOqlJ4vm6+lXi+pibn3sduVx9KrzfH+tV1GMSKNhjGbc8Yqsnn6vVL3DJamYsstvznJ/8Ah+H83vvgVB02Smbz/HnHjgbzn8vzhqz/ALuhkSX93PyV/rXUI91bQmD6X+Rj+VY6Dn3073Rl7aY7Wgs/HDyfHPnqFN8Dov8A/UNRKjJFkFXV3eHj4P16O7aOPvS5+a/7/wAmulT37La5ll3JPBngLz+vk+g+aPeapZpwdouHbjzX6Vx/56e7sID7bu5ZIRWmS4yXbluvPD0fpd7KSG26MxKv4HC/7rpJr9/uJEtoLlrNxsyHueXn8fh6Y9v3f2cPupcrbwFY8/e48/J+bk8cAju87uZtCLcseb/AMPHw/PSnV1JMkrzaAJg59tnHweOiO51tWps8ifeuMnajzS4yfj0tjBlqR0xqzauDByv6fPg6cO4mE62nKIXI/A8efw/Tpp6f3r7cXLAc+OMdCdz2ohKCPh9x7qwtVRn68P629pqaZHdIBCt34/S/i+MvhHhb1QVka6Hd3K2MlTMjKIJjwPm+KHq49TFjt91JE2y48cHnnDjH5dIfUu+3E9jYB+dI8lOMl+fBT0Bp94xtulUaDheKv+TRg6imyjY973jECJbgwv8Atzd4+OKrpfLvd0oyX3Xx8LisZ/29J+27zlc180gceWzGP9r037Xv40ZbVQZLdYArBFpfC5eOlezlBdnun3EwAKVYmKqmv18fy+nRk5hBdsZNc2/BeEaPwxhroF7phJl9mniTalYDF01/D9Oodz34tckimvI45yj9H9Ooc74AP0e83ae77OO6vCFmc5Xiq/JOo/2rSE3FPFJLn/w/HP16Vavdy1JYPueOCuKtsPzx9fPRfa9nKnchjG4pOS7prPFU0dVaStsORj23d6cRr2r8uLc38+PLf5V0L/6oylSg/wC/9HpfHsdWfMpVjkxELqs/B8f9uvbiEMibtu5xzac4+mfkence9hYZqa8Z0b1X5MHisN0/Neeow1NkCy78uOFqmnOK3f8Az1CAkkjCdFlzLLMMhPF3+P14Bu+9SqQJF4jm04owPH0Ph56TleEFDqGvNgMbq6zV185+PGS+pz74Jg7lfAKfn+Pz/TpNpftAR0xjgFiG3aAV5LjxwW3jjjqrve7nOAwbjm0SP6mK+M38X1Kk28qhmh0+4jf3qiLWSl+EU/H/AOTq7esc15I5u7GNv6/J89JfTO+xHdqW4yyF4fkrFNC3i1rqzW9RJcMr+LvwPy/y/q9PdbFQRoT1So8cqS8fg+P+/wCD15rJEifMhW+EujBg44+XoP8AtMio1RalvnJdLWC8v5nxZo+pQ5JRZK05/RSj5yfHTcqBIjpzmtu4PNrTVYt5X489eQ76UmRPd94XPm0224z8fOequ39S+1k7YsX+SYq7xXHOcfXomHbxyzrlW3bEqs2H3Xxdc1Xno8RdUFF/9kqEpSSPtxvRPPuryGecfR81LH2yZaUVvMWvb+ES7Pm3Hl46B1uxI2y1Yu9kK1FtBKV3UDdXXzyPQ2ggNSYxja1cuOCyyJVZY+fOeks5sY11tQyYw5ImUDG3x+o8/jYXdzJNyj9321uKXHKVwJ8Kpz5H7nvIx3alycR8Hk5HylXgOTPXvYSfs2Us3zLNNP8AEufOCvPRdKxdSWh6nFRYV4wDRxeXHxj64eeip98bbFbrLuq3JdY5LrP3fmulk9GGq3EjH3XI3Ja8sQvaGfFfy6hoa7KOnULRZMTaFyX3O7gwZf4TODqnTAOjr2pGRcSpbFNz5zIAyNpg5rBVPc6qyKY0s62toYqgpXFfVlXS7u4EpT26kgzYljWMDLMcPm/bx8VaPprHUim5gpVcnkEFSPmz9cnRjuIcd16jGpRjA3Z20eKHd8fpwRcmer/T+5uGYzk3zGtvjiiv9vSzR7+O2TsY7uJShuvjaFgVXjB/LquM2Ht+zGsYIxP0ZKfOc54OOp6UNhHa91CRFZCvBOpEYwkGLtu8gFXF5ro5hzczcYbkmOW/veEzj6WdI9HuCepHVjZsUkbstK1HHLduf3j6dF+sd1HfWjAardRQUFXQRrGc+PHUSeR9Cfceiymyl9pHe3gz4XMsPwXX0L80a/YakJymjkap5sz+Jnn866PO9jHgHUKqslVVKUFItxURMdUvdTkst1OJNbuAQRFb4OC/0Oha0kDigR7k04R9nndJVzwX8flXg5y9Vdz3RtSMc/FfPFeb/l+Lyf8A2H7RZT/dP3bn5Kk8AVFxj5+gPq9mykSnLesvbm7t9vu5u6OT8cdWtSJLRZpdlLThPcJcbbPjkvBz8GPr4AnCe69ilKLg5pzVctJ0x7+tsoQNOCgKyu1+EFlwZ4z+gHbw1NMkTAtiAhIlLNZBtE2oPLz46UdS8gy404uVzw17cnwf9688cdX+lSiO7dJo5pAVQr63T94w/jUdLWlKMdtA7aqjImdsiJtvmn8vbXVunO7nLO4SVWRsLeQT5t4v8lObqmNIv7F02LudSZussot9qYUjeKvm+jNft4asyMY/dpltQMFBuvCpRWatrz1m9c/vDTlF920ieRst4zebvJ+XVstOtRYalMou6vNWP9L4q3mss7c3Y0Ney1tOfFQLyQHdy83xxxlw8X17qzdX2E47mRa/FNovuxRx7qPJ0oe6XfCOmxdpukyquXIeH9fnGA/QYGnQyueJTlWTjx/9qvx8t2mmslJBWhoBW2RqyurKqIG627B4MLd/mW9tPUJDNEt2sfukaq+KjgxYc1m3oTue5iRAnTimh/GWc588eHOOq9TuZLH3iRI5JNvHu8J+VfyOpyxqNDLvJGrfvYpL3SpsQ45zhwFGPPhV6j3u9fsxgEXdd2RKLfD+v8+qY91ui3ZbGTfFuGk5/wB/HQ0NN3tfcWt1YfyPOPu/6PVxjt5CSI9vKG0EZXIrku3goz/vjHTKepKMvZBInt2iJMDaYMtyW7VdxlqugNLu9h9nH927XI218H1xnhv46F1+7ftBuyvzKK/LH9fqVbTbJrA37jvycdr7WNUbaAquPJX8uo9v38rap+fcHPHKO6vJf8ukWt3DqSzIKarIc+MKfP8AvM+11Iu6MbvgRG/Ofk8FVa9PbSJbNZCt0GJdiYtzm7rdXm3/AEbF+p2MCdznueUJHNeW7rNePHSbR7mTGVTlQGD45beeQz/TroajHVJhOMaEdqipQ/FWrn+nU7ZXyA5hrR90t7EKDEfbefBbVf8Ak8+qyMSJCLae2i73bjFY+hf0vpB3HqNWLdeeX5c84vz13Zd6xkiWeIin6f7+K46rY+Qse/axdPayFgRti1X7pHdL5+cuHHFWaHq4RnEG/ZV/eEWjcmI4bX5y9KIdzCMrRN1Xw8V4QePP+nJZPARXTo3WbYX420RLl4tsTwcJJDRZ3Eict83dG6rxkEtsDPwVjx1V3HdIVFpUNoPuUGjlHxnr3UiBKLsjGLWJVxwSor5yZdv+HqPe6kPa1EIyLRvit0LPLkeX719Lcgo7T0WLL7233NnLmoxLwP1Tnjg6n/atPVJBKUM37fk9ti4UKLfLgzRT3HqEoMSRFPCxKKxgibqxWC6PhvoXtJy+1nKdVC0nIjKqa9uMtpyNc11Nt5YUXanYx3yRXcrGMeQVzL6Hx0bpaJEiFu4zJSO1ec8yf+k/iifiBoaLN27qiO2eyFZp4jjJucAP5PVXf6sZUjFyKTaI+3Ae4EjgphfueeehybwATLu61Eibphu4cAoQiYWVpmQfG35v7PQ0UVlqiqpUfPFXDJVZ/wDjofV7gI79WUtRStw3GpHAbUiHtHB48Y690fU9GRcdXaPgCWeFuMQ6z3t8X6CKNb1h2ru90s2fKWr8uec+eMJV3Pr8nVkLUbr2mTK2NWXj8KTpV3Wnt1JQTZVcLyxGhkuPj6V1Wud1C+ErNcXHy/zx9OuhQjVgx3P1oiYytjuRqnmzmh4x/p0To+rfdqVydtjfBmTLaU88cYb8Wm9Q155NSTTVXzjbVc+X5/N6o0GcJNuGqvG6yxjfP458dTsi0GTWaXqpqshqJdxv8/dTjnxSYrHPU+49TB/upkpf9cQkZ9wLiko3N2vi3rM6vdP8N4k0eH5MYvH+zryPeLqC04PN4uP8r6jwkyrNPreokdViwIy8+yJuQteDP5fvZDjpRPu/7x02LIWU9sVrNvBmg8+C/jqrX7k2xttLrjF53W5un+Z0P/aUkSI8ZLfiV1n8nz046aQNDmXeMCbEdOTa17cXisEg4/Xqfaeob4zZy5ArkvGU4z/Uvz0sl3t51Itpx44Oa/J/PqmO4Y0Nfnm/9/06pQTWS6SCfs4wiSS3dd/veGjFfXHJ+HRHosiLLUbFjgcVf3kx9KPofpT2+hPcG2kdxQ8/xGMeP06I0+z1ZXLGbBz88F48eP4c8dNjjDNoh3Pdb021Sm6TV1zh+uMf9nobt+5CKU3Fecjnmq/DHUv/AErVJZPbR9R4+PqdE9v6BqTDbHcYcfX5uk/B+engKdgvbd03X44/0/0/Pq3tpv3PF/z838+Pjog/ZvVHBUrySv8Al/4/1xbD0HUURF/E54vEs/7+Ok2kJJi87hIfz/O5f+HqEO42pd5zmsfFfXj9OmGr6J8EgbFjcgptt/N/3xI/ZbVSub8U3ivLFr8ccfj0bospxYP6RtnqSJC2cfNDf1OR/wBvSzX1OfIQvPjKflhvrS+m+g6kJMaRCVDfNV8VQvzy8PV+t+yaZkZ5sov4LyPjP1/RblFhsbRj+307eGjz/v8APqerruB4AjjjmWPwzX59anR/Z+Noxnm7qqKw8S+XxXHz0N3foJu/eM5dtnGLou81g/XHVqaZPhsz2+rTBf5fNY+n/wAdRdc2yTGAOOL/APPWm0f2bJbipOnd4JKHD4iLxgP+/U+5/ZPSn9xnATJIlgKqlMZqzLnAU9J6iXIeGzKd5q5liklyeec/y/l009G2/Ya85AXEjFY37srQlcNX9fwsruP2ZSVwnu2yLo8lvwPDb9P16WnpurGMocbmHNF1u8L+J/S66NykqQKLTyD63cm7BXzWN35cHH8+mHY+plle2vIF0J+BgV+tBxjpf/6aySCm66KTzytS4K5Oj30+OlGYbpXE5Kl8NpYRc0PnbnqdSUUq6hGDbsu731uMJS04m6MauUsNqxjVFtGNxQmFxUhu59WJQd0NqFRfbbZ8vtHgB+F80AyI07d0JSykr85NvtrYA4iZrNcIv9lkxkktunt8iSoulAtuVWuD7QXA9YJFuIb2sxJJpyuPusolHbiz6j4cn18S9N7SOmMnUjnfER4Y/wAIJdY8SOK4wq7iZB2DGolFGbS7Wzy2Jg3YrbfRP9tlrhPVk4EVQiW4blxLzZ9byN6Nv0M6os7buhnU/tYm4i8O361hj9Mc1d29Ne404SZTSWm6ctsGDKjbnNxCKjmxyruL6WGqwnX2pFuREIbmNSFgBaSUoajeLcUy1tJXdLVUi3GDuQa3YzWFGgq6/DqZPOBBXZbIVvlJIKrF2oeMLeVHzxjz0Z2r26Mpae1k3SEvAY3Nhjj/AL9AdrD2e2DIT72+Jt3N7mK7X8WpO3nFdWT19QajLVnXLEjz5Gmr8/n1nOWeQGXe/s5o6qsGRLLmW7OWrcy8+cWdKH9ldR01hKM7bCAyazngK/PycnWij3EJVHTib78qm1le0LyuCscWt5F+l3mpFnC5SckWtzqMNq5C+M/mW4zcJSSr8hgD7b9ntRSOpFo44Gx8ip584wX027b0jfHX2yYkmV7qd21kjisVZ+TWHru/9TrTlEkiG322EZbSLIoKyyBtGvyA/wBl+8XVSTtNkkQsoN1e7gf/AN3h6Xnl5uxVxsO7X9kd0n+GN03bzV4SrpePp0yh+yOlGIvzktzm/Gf/AI446eaHcwLCjirUMhWZNlWHyOHqqbH7R98iTjH43n90eClfu9HiK+TVQihDD9kIq5gRKzn6fK4b+v4Z6b6HoJtAItlX8Y878FfHz46hPu4swjIkF+5wFUA8+UOX8M9UvfxZbPtIi4GEWd+B35hG1f3VvzddV4ibphhBup6QeNMWPwSOPG6AF0vnh+l9XnpcY7T7KEL4ZbJF2K44bw/h+HS3vO5lpkKjqMJYZLJk7jmMh2+N1FXX59GdnM1RnHU1Lk5ZOq2nhItXQc+Kw30lKykER7AlFPswrztKW3z+uSnnq3S7P7OH3Yxj4I6b+rX+v69D90CCTfGaDy4FmGOPz6r7ftWLUPcbudlYawbpWmOKP+7sYTLtT7xElnK6aVV5vjj5+Px6909K8bV+NuwDi0q8fTnqvW+yhEXKbvdHNUNZx9H8sddqak5VKEZsS/FXXgJNVXks5+elYyyWlIaJIfEQ+c/Fl/V/p149nnPhVtWJiryv18+OhO61JylnRa5s1drdH1u683Xu68SJUXQ8UWkj8ro/I+nF9OxDHU7NBlFK4qMY+P8AqTP4fhzeRZasTiIW/vY8bauEUPvfofQ6r0ox2rDTG85hpfUwufHU9FmqIgVgBp5p2amKvzznjHRgAnT17Ls2otxlfHGCFSxRz4Oepz0SUYj7qea8+XivHJ8nFdB6coy3m+MaS7G8uMMUfHN/H16sjGEYqzWjkha/hcNoBxX/AJ6lgEG7aXJQqgYtAWHui8fl5PnqruNaO3ayYksn77kPA5c+WuOhtJioafv+vu8Vf3b8ePqdXmvyMpj/AA1MMDeXw5w/X6vTsdFfc6UJO3KfMiq4+jiv9clnVZpF7S7fMZS5KLMmDBw5x9OrBpXdbWRFHAZ93n/U4z1DW1yhX8Uo5ox7qv4pvPDjo3BQN9jqEt3uAv3faG6RwPF8Vyvgx0XLXthG84jbKL5KUFONycPt5MJVp6eE/s4yfMXa25vOnf4n0+j0RLUlLDpxrLZM9oJV/Hm7+T56diF3cemy3cbo1yexj9KkSjkqj8c9KJ6EyT7TbJOKfoWRhUsY9mMnPA77rRk7dwbbrFADgajmi7v4H46sl2CRbnJxVP8AeHlwSOPpV9LHUrJju99FTdDTFcVUWKY27bI48ORLxfnrOa2pWq6EtObI4J7psauTK4Zlhc/9UXBx9K1e0qRKLuJW2Xpua8xiC0uK8Pz0p7704jOWonv+zqjK5rxfAS/CzHwm1ENtmB1NONzJm37v893CjXCfoYOLf2f05Q1omqXGI7SVvnOy8XQ0/NXXPR/c7ftYtDUtMST87o0Bnzy+fwOh9H3OkJUZSiyPJubfzVt/Qrxe7cjPYS7iZCbryYttBGa8Vb4L4H5Xxmq56o5lupyyjGlKEtrh/ieMvQupOWpCRmzaVXjLRXP4PKdV9rqxjCA+6RvxYfexXC8Xg53H5m3qZyQW66NRiKyT2xZbrtoTMkB8P1+evdDv0iC/lU2vpjg+nUex7s1JyLmgB9mp7shGKte0aw8VWLOidPU9pfcRAKiM4xo+AZNF34L5rNsy7UZ0ajtfV9Tdbpxhpim6JGOZY3e125avmmviukh6t7vMUlYxosu6cj8Z3FFfj1dASXvlKJomTO+14dzFty88cHRGvPSNQ90t8vduYfaypl7Yw91HFqxs3JmupuMHwVtsIl2T3BqTgRZzkBHdAzmShHFBzJoxjh6Sz1TRkbR3HDTX6OL/ACx+J0+0vVfs9P3ydUYkYwPvucrEpkt1uNx7bJNbnP7NDWbvV0ZKXGRuiX9fvF8VTlPr0tObtqSwEodh12XrROEPtDci5lmiJZ7furg+94um3oefqku433qO6H3LI1Js+K2yyZqS2U3zf3Xp2h24MoT92GTLFGX2j+IrjGBOs7qTftKDF4K+rXFfyr7y+enCEZO4kttGkl6tq6sUombpSJURkHDUmrWMuHHGCsBfsxEj3Omt7UZD5usVkp5PPVHpu5L9u0I82spJEI7MqfQrJV5yZr+qfY+yBVYU+8ySlGNbfJRnOdzXVPFxihp9TX9/rRHRCG2TNyRBXbPllIf3rqSfTonS19QiRiQGm22VqUNFhn5aw9YT0r1KtaLORDZIVcH8N8l1a/lRXnUd36hGQQdWSahJskYArG6UUz8Y5ujrN+Xk3jK8jL1Dvp7N7we0CDJ3aiHiVrur5fHnPGiajeq7pYSMGXnP7+pXjzXn8Os/qesk9D7PTjJqqVFPcHN3cvclNuQvpz6T3cJxjJ0/FDujK9tjIpUH4q89CkNNNhWvBMmpIjGq3JQVWHa085W+MvHVfcadAxhpN5RiNr9SK4c4wNc1173+qkd0CFNDbXkMkZUtJ+IcnWU0vU4aeqXqTWLVVwcB7/3cuR+KOanxHdDbo0uj2sSElhUvjaXxde2vn4OfPivt+1qtsaEMfXLklIV58Pl6s7TuUuVsYlKyKqi6yc39P69RPUIOrt3SZJzFY5+Nwg+MZ4L+Ortl0XaRGJ9yjmhiZ/iy3fB9fnro7ZPsbQFY7JJzhuYVgzecuK6ql2burcSjjcsjdSj+6XisYpr5qvZxhMTdMce2RtkDeLgpWOP1z0WFEtX1HSlUJTlvuSXLTjeyTm8iDtkubqi/JWnqzjpSdOW6P/TGMjjPF0DuvLSJ1nv/AE+Eu4F0/wC6iMpXQsuAlWbLZW+Rz00h2sJVJYxvis4Lw0kAv5jJFw805UJJhkpEjLCVcGyjN/JWMl34+nXupSe6ECK1HYkVSrfcX+V0i/h0N20tsXfJlFPC184QCX5FFnz17pXONZeFzLLXklWPpL/z1NlUdOEeJRY0VHEsVXxdFYx8fk2dxqRqMozlBowxZ280irw0vg+fEPspRE9xfFNJY5NxXI8+OL4R9fSBZMftJKG6Mmcg+ZTTd/8AZP02i9NOxMYQ0a2z3RlKNn7sbtvyl1+Pz5V68PV6sZeX7rbXze1r92vx/RZ3Habd1acI7c+TlPdKvacxxi7WuDq/T0pX7u305XZujKCeLxLSgNPgfz+B1yBf/bbi1PTkC4ObKM5tX5fnzh6Ah3O4kSmkH3EUuLfukX9ltxf72eMfJjpSX3SlM3VTmruwJYwIVt3eb89AftB3MNyMmeoVhltb5gbd0STz9yMvK1XVLsDL4aZpns1NscfciSHx92AR+PHg+nQXqMl1Lze0W48CzRSWAD95z5PPVHZxm3//AG8KpvdMGOUEBFor22X/ABVzWSYQ1Y2EqiAVVx3Sasb54us8fA8AiiPoctQJGxfGFjLPj31f4ks/HlLr9tKElWnPG7G7P71Y4LLtD6W70e/dMtXZbt+iGfqjabfo5KLXw9S7fWvS1NRbqtSwYyZY4ltK8yROfuuXJSd10E5pOjHT1005xVs2mOLqZIvz/wCK6o1mxEpAMtlypeeMsefjrb936FpTNSOlcSMkmbUG6TZvmCNcXwhcqLWS/ZDWHb9zOYtPtNpvUMZ2+3mpeLL6FqJcmUotCjT7gjBjFiS5fbH4q8nPDeOD8u7b0yaKcOf+Gt4LSo4zZX0vh6J7z9np6UiUmE4/ekKCF3tIrv3IYx5+aeiuz05RjSTG8m2RX0qNBiseOjekriOMb5Gvf9ubKjOLKcts1i3VeOZYHIBzSWV0nibLmlS/dsW8ZTLjlFwnGOhO97t3oZgSlZtq23Cg4+l1jqifqMmQ0vhVuWfvXJvnh+jxWOnDTlWTByLnWbK2wfO27kyzjg/QPF5rqfbQISJsiKVdA580FAfi+fjqmEt0Vl+P8/gwR+jX9d3mwnIy1xgu74jG884t+ePHWlEmh0e5j9lLZKaLcn7Jr4YyiS2yi5llt83jo2fp97tVjE+0YyN24ltjSELiyizfN5Kz0F6H6JOO+Oqume1JDUudoWYLG23GOHHTTu+22wp1m7v2xjurn3e4aqVMYnmL1xuSi6TNKbyy3S7EjCWpKUoTkcu7dFJFpuAS6LKM846Q953NkiUE1C5Rbir5pKSRLw2+EaaCu37xjpyNKCykYdhQRZbnO43vyfPz0t1NOU5x1WCksSYm03cHAkXjxT8Xb1Wnabsl/Ip7fuo7y6C0t5ayePy/O+etVHXJQJShUfbd0fd4VrcFXSvExvjaH2X7PEJbnU0mO2OwZi7nP7tRq/JfADbfV3b91rfbe42AzQnNoNtiS9opPxi2I5rd0ak4yzHoNJoB7z0hnUvtKgM47tl+6TmNoRMrdyKyeHon0v1DuNORpyJRBy7UVa3cUTypaSzt8V0t1vW9b7Q3AantuMT7P6xi4tlWPffzm8n9sdzsltOZVuYRQjKJZuncYEclX+XuLUm1GpUC5wGd36hOWk3LcalD7hbi3uQ+6r8Ebq3oT0rSXuI/Z1UJYJSaRo2uFR/lapV0XDtNRiykjGqEcylFowvOJcFtGL6F9C72Wnqa3MX73uxR8tlo/wA8c31lGSp7TZPua5kiGzyZIRsEv9xqscV5/S+OtQbZLV3HJnNG5lRVuL5xdcpNL1gr3OJA+a55ETbV1Zj+nRPa95pEFjCSyzK5Mrk5VF2h8Ba0HJfTs3wMNZ2o1pnzKmS1VI43eL5455eve1Im7fW6xJRJDLGFNzCi/Ccfh0Fpd2yiRs3RlMlsu5NXTTZ82Pi6eCMe2vc0QOQpWRjLjF4Mv630/qAdpdvDe0xgp7tgU/JtKi4z5r3Nt2e9zPU2rGtqUylGMq+X2i+Dl/79Cf2mEajOYCWq0FJi2VxRlYfQ+Oo6TNjFjpupEjtlcJxjRi/dLlLMHltK91AF6Xp2uu7eyjEDG2yigvcvxR9cLfUn7Uy/bfjDUouq4Z4/CvnxnqnT1WtjoAI75De21ziR+tgNcV0J2vqMNStv26FnuN+3zh9xzX8XGemrYsBkJTZ5kEcS5jueWltx9B5RwGTdHtoqyNSUaLKWpEbu9zk84+t9Ba/qMUIxbtPayay2mwfH4/NeDquU9UWgIV+8yxf8XJdXzK6r56jIxjCcIbkplL3bSNMqKp8DWPDhcZeoave6YQGEoi8pDKnPuRedywlx+fQDra1nsjq7ZW2+2Ife87bqSW4qh6noavtVlCMRUiN5j5rUsD/CjgLK6brqAQftJpSv+92ton2cyR7qiWFfdr68ZzfVetGd3CGoRck5LEvztjtuS45imH8VR33qMEi7tOVPvLmD979ycUjbnze2VGWXVsO5gfchGNJLEWJW6mpwqCYav5r/ABDroJMulqWP95LHuqOrMbKOYxiBHH3cYp46TafcaktabMCSEtqnuoYWEjgjWFsK4zTjT1FnmpO9zH3xssX3BtbvgqzHCib1IGMp7/s7TT941VUgVV802tBzuiqboUsZBPVIH2UpfZ5qiz5mNf8ATZh4zxz1ldL0/Vu4aclM7v3Xxjxxb560ToEWW5+1NMjGGnvAXJLdILwDYV8fXrv/AFbUo3aemb8WacYxPvbYkttGJXQKEQy31pGbSwc0vMwU9V1zZtjCOpn3RIrauVboq+Oa+Wur+2/aWUGGmz2pCtsR8Fe5vy14L68Oy09bVLjIkJiNR00illOErLVebHxbrfsV9loy1dSe6Gm7w05RCW6gDErdrLNA8Y8y5aXEsAt3Qv0/U61bB3uL3P3WlwrDNFvFRPjryP7QnDowWPtfex45qJwf/Pnpbp60Jb9XRk7YxfbuvUiNxXzuDANtMj4FQx9VYgRr68Ofxfy610/Z4z5RLlQR3m2Upblofu7SNnzjDXzSv0OL/R+y0daEt+pTEqEdxHJF25ayyx+b17L0WUncpEvISuQxzQ1SvwNm7POSuw9H0JEoDN1JPt2wPaA+Iru5LluvgAvNPUio0n9hUB91pGhO41JFjG2ymO1yCSaxyFXj4EZn2rKqyYi1tQxmhPyo8dOdPsYakJR+2VjEqbI+9c40Bu3mYBGxRvH3eknqPakJocbRjtbJnFjy8U3xSJY9aQaeBSVGo0u/lO4+zeQvbRKiNYVUkhdihH3ZG6F0vU5bxsYs9u6nN/vYN4V9c5oOQLsPR5SNOcdTTiS0JJF+GMoXtyyNyihWHmmvO49H1YEVTUH8aPOFxuq/nF+MuO3TurKtjnUlcB+1aIoLe4Pb7QS4mPDVZ4x0nPVNaCsZ6k0r714+h7nda0i58eXozsU0obpMdOUW6aii2ZrGSuc4Pnqv1DShcQzdbIXbkt4arcP5R8X1iq3NUVyg+Gp9v71GUoqBK8VZW5PLVfIZtzdpdx9nFiRJSibZMbEfvU5u7wUD7T8s5p9tODu0pbWGZS5o43ZakLgL808vTLV9X0yMoJPfszJ1ZS+9swCAx45bwV5UlB8ILBCcSn7MKpQq81+/RuSs/nWHp/2/cSl2xcvKRiZazWco3bwtv65bstJ1dbZuIuzT2rwSSGoXX1as+eHjrUQ9J1NOMdTU05alDD3SHbHapUYsrLkYtwDtNuXrpLF5CIq73vNU1IxZi0JGD93gBoKeP1OejO10aIw3OpJFYttbqlZR7jBHdFbyPh6U6mjpndpP2xtX2k3hxUmrcmeMNPWs1/UGnYsd1JmJ7S/3YQh88+MhXPUywkkNfMX6s5ZjsoTA4cyLu88H056caehH7I984TjOwwSWhIIxLrPC3+ioYa898SDu4wUbU5d1FuLktny30nl6vtsnJSEljecruS37p9DHT2t8Gqkkjfw7+Kx092NqgS3GFKvbcnN+aLzydS0PSdJmxwtbiJ7Kvc+2m1x4KvyZ3Zz9j5ynOpwmBEtR20ZBlbbzRVh8daLShp275pKOLjdxZBhLtUY0Py9ZuW17WzSL3LIxnpSupQZbVqTElIcHMVrlchXzydRnqshIlakUxf42WjKuePp+SPvP2khp7NNZM57SBGO6IZ04/eI4XbG6tjKNWL1d3ff6QTJasQTxuJWNXuKq20luM14bU3lFKcQ07+S7N9ISJ+6bGO0TcaczN545AsLrqJoTmbiLIpDV+y2y91ijqfiFMq4546H7fuYwD7OLC4lwlH2u12qsPvlPJucmcZ8dXTZ/3kzdIqIyIl4Kr2rS1crPcJuedN64Qi7uu41CO2c/tBU+7msUPJVX5+r5oTu9kdNdM04zA+0bpOBdsYbSrDPwAW1Izt4MpXDWFN3PtXJ4skZY5fmKdLP2l0mUYxlLUiNyb1LKB8AStF8MuAsbDcKWFYt7b1hhCUjUInssKRx7oDIWoiFGS/DXS/vP2glqsINaktPEpQ3Ruhxa/u0u76NqAIHqHqO0YEhkbdQSvpiaFkov1rI3ddIez7gN3tu5BbRXF1xSIJwGL62hpJ5OZyNL3HcylAhj2x2EpRGiPP7vBwNyU/Pqfo/c7ZaRo+922DCKkrBIuZbVOWq+pzm+37jI1i7iSvbLkqWSjxePrx0d6F3stLV9kpbpXtI5jJaCKFufCZ8UErLenSFeT6B2Otp60qdJhqDX3aTcYqKoAwS4sQqPFoqPWYTjrwnCLLfU2O0lHcYJRJcL5fiXKdXeq+u/ZaUdpHcxd9DiWpU+Yo8EWuXy8iJr/tBJdL7SMdNlZEtqBUVk1Xu+9RFEGvayt5rk6aRrJqqLddntd7pu6C7Da/DEKS791r5qk4Af7TpaCxtZR9o2NZltM3uI2XmN04VelOt6zu9pJL21PclBTkbM8YaWr8dF+maZKe+U1/gizuEdtozdOQsrSQY4OrWk0vMY2F9traZPuJboQmSqKmIgtfupjGBxtj89Gd13OrqQ2RlKUZptluEnUQtWsFWj4XwxiKNftdKUokIwzI2gyCUh3SYxkSwF/hGWeu9LZz7l+0dT2wOTCSxEA9pHMq4wfpT00/N+QGmn6YaZt0tJ1iWNSUXdP3RlTEibYsRs9rJy/dTo3tPQ9HbS9u7VC5lhzmoyzm+fN+egdf0iTPZuj7tyxZwJS3Df93GW7i6aXH3Q+6m1e59z9pGK25i2JfzGQXz4v+nSSlJYkJ46Gh7iHa6ZCGt75l7I7p1JvhYyj7snzLK3Jegn1Ht4n2DKeqU/ejxnevMhSyJ7cUrz0k7+VadxTa17wZUngkm1ln918fWuhPTZJpT1PtYlpANitVd5MXVc2081XRHRe222VZoGUO4ZA7ISfetQfcxkHu9spNVf/ULwdUa3oBJi6ZXyyl9pGRulllGEbtxwGeWulfaaMqnG2c6i3Yhzn3U4F88vOW5n7unvcfxGJchQNNNc/wAPmitalHCYsMZ+turvnF9sYoRjEa4qEc4uiqbfr1X2+lrxnKMNNkpSEXi7trFlXn/R6D9PmCRnctS7qlc424bjlvDylc30x771HUiQNCyEk+8iLiNS3u2uSnGFTEUzpqoh8z3t/RjW09qSvdbL90UCV0o7PbZElK5ZS8zZH2y3vjHTjGV5uMaJDf8A0geTPx0w7Z02RDUltkbQIJAXPG0iMRkyrBa/krhA0+7I7R3O1i1xXtrnzwn06y8RuTQ0sDD0n1GM/tNTZGMom2OMBslHLpxswyl5HOE4zfrfbzZb4RuHMpQd4W0spBZyGa8fnou8nqaktsCMYMqMSHcyq3ekrt+/523i66E7b1eEVhqQIRI7ZRj7t9c25KSauaynl6qDcXuS9BfIQMF1QjFl/d6KgXQ6WmKhwfjjp56PL7KKzu5SAIam2RtzssduJPCVnnjru+/aX3Edmn9kBEGAURxZIjdh4E8+NvXr9rCejctOY7piJaxFjUZFmAALx+PW0pOayqF1J91Nj3epOMCUi2gstaai8tLXP3fPV3psPtJVq6kh2/dmSH3VEFlu8SvNNX9eluv2upv1GSkUlvQPdtt9oo1w3fHRWn6pCMdRlbtdKF1nJORmVSU2POBukcsbfLjsV1GGp20dM9kvtGcpyWWwLUkhsLBRsjwOQwdd2k+20pSlGJKaqakiMkY/wwTH5G5a8PSX1bvokYEGVvxybXhDMX9MePkLsO8Is2c5Z27bpklSut2D93P0xmkUdKTVtjUqH/dftOSkNT9vFslzurbThDlazfPQ/ZftDCWtFpJLtSLhLtVtkP4feQEb6R9/3MFk6dkM0Sbab+MClGPMeg4dpPTjGf2aRmsIzRBarEn9H6L+Wi0IUDk7NV656tDVnpam6MIR9sVRstluvbwTM7RyJblYf22MtM05RvzJcY/ji1QyoCov3mQ83mtXXnqNjx7YRPAsYnOMmOfB007HR+y1dPTlIlqOtCMtjZEkxGK7a3bk4cUi301oxSSCwn0nvJDI05Jcd0b4u45LeQLBxjjOaPWPVJylIm7QlUTbEdma+6cZ/n+T5HQ1tKUZS0+QYyJkx4yVLKFG2NYxjppN7dnGc9IZRhxK7G2xjRw3l44C7Yw6i7qw6UaDvf2lN2mxhKbV0KSCXigB3AY84eQ6H7qEtbtJasVYSi27TdDa/d+0IVRK+JFW489AdppGtrxuRJZRZR4duFjf7tQHilSVcKGerftIkiMZbSPH2ftD5jEj7eG7q83heuR3BpQWTTcfPmPPMYGCr9zz+Dmr+Py6p0vTZMwSUYyQWUUqJzJxwGXnrTautGctRNMZyo2J+8yCcq8YQx/E8UWd3iy1tnbynvKNS6NHgHMQwPFl0nzXXd49dDPaZbu9OMNV02UvsyzdVyrxLbZhuy/CV89PvTvQNTfo6kJGoaUhpLhhlJbFUxGzbdPiujO0O2hOMZxKiSqcdmSe+Mt8YotSQvbKmKVWeu7bv92/XhLbqe2EIc3Cz3S3FyeM/wDV8UhPUdeUpRXJ767oSmmqRuMSLVNK2/d54pojn3KnHS/u/U0lEWE4mJbgaRapH93HMqcWXfVvderLqTHgFJIytInxw3bxXw46zvqUYylKrfInKVbj6Uv4K+Oo0ot4kJtdDUdt22hprt0vtdfUiu2eYCitIpxllwGBxK+0e5ISlTAkxjHdF9juvcunJIe0qhokZLa6A9Gfs9AmyieQMyRvEsG/n7tnLk8U9x3ktTSJQHapBjVq8kdpQfTHFJaYNjbfUEhr2/ab1N7IYlRhsjLObcu2OFYotpW567Q1+3O6lqk9QnDd7dYAUViPx76kLx7eHPWf779oJqfRfaPtDL7a/r+Cdd3eoaMtXSI590dw27imVOKL3darSk+SXXQN7TvjU7k1FVJRlJkTlHCMZbYpKQAAV+6c+N72vdxhGodufVKjbxxZmgPNVV4ow3oHbQ0oOrrVK2P2b9nFbPMWdfhjPLhOvO89SlKcmJqoqlRxlWj4/DqdWG91HoOLoL730GNR0Iy3zYg1GTGFt5okg4LopP3jIH+0kZaenpxztOMR55/dk3927k3jyND/ANP1ySQYinvnJxKT903ESlzYStcuUzbrdnHUZS0Z7i0nHUkPuw1hY0WV7TzlHPIvaNsql+/wKjIdr6iQixncdxpG4whGI4dqufHl8mOr/TuzjrakpSvaAkSiaO0iA7vaBmviNfPR3ddp9pOGkyC8BIajzHFpkpCsZ8X1PT9IlCCiylOMdzV1nc54M+H+H6D11S1I12bHR53fZdtIkk5xnWNl1mqLkXIqgL9ofXpFD1IauA7fa4RuqKtduBKPh6v7rsJQjGWyt9VeB5wL+T+H4j0x9M/Z6OnWprxlqLLcaUaq6X3MkcNYui/dfHRcdONyd9iasD7Hs9TV1IsNOe2SK7WW3L7BtosMr5OKvo31c2dwDmRnihtUQrHL/s6fslcyMRP7v92FVdUcBigpswF9D6nbxZSlUJNUMpOKcgqA20F0VyGDj8fdK32NFCjJeo+rSlLbGS5jx/kM5It1+PTz0/0fTdMm6pqQhdQIxNo+ZBJl8qL4+Oo/+mktUNVTTPeVGpG0WrSJTkNp7npp3fp+rqbdSOrp1W6G6ezYOd7t3CXRUhv6HO+pqJJRTohIXGjoEWehCMtWCymn2k0ofuxeacjkAc89VS1e5+0dLUXSlQTtu6FN1K3z7aXka8Heken6mmzlJWj+7NN/uzei7NQQMp7fw8hV3pJpwdXU1E1I7ytOG9IspM29yO0A4u/lUuN6Vrn/ACFFHZenxja6sZCspade6UIlxhKUglZhrOHjz0L6zt1tKOloxjGpvtCs0Ri2Du5kOVuTRjoH1fuNOM4aujGWlligzokZu5zstvH0H+Lo+XYGppxn2+z7WUiUyTEAHLu/gBMA454TrVJxak3+/MCR6BrbPam5lGPt1a5iNHw0q0YNvLI6z/ddvKFko7WN5SW6W4MD5/F5MfN7btIRnqMzTaqMJTjU4pEJbTaUSbcVFSs89MdDv5SZacdsAdyMWVbUblsGOXBuFkjyGM/6iUXxf76htR8z7bQEhGTXvlHDy1BDP1X9X5vpx6vFJwNtQ+yhp2Yie3dEcESS+6j54W103d9romrLUiRlqT2zme/UWX7yBNlC+FznGK6znqnoTepKMWDFJyhP20vB7voqElUvL1vHWU2m8A0ZzX0mG4WPB90x948+fHRvomnKPcdtx/xdJR5+/Ft810dD0pnAJkoxT2TxcqTmzjbjxdGMdV9l6DqQ7nR2xnOLOKalINyKtcHnzWMPPW61IvDYkBdpvlsqLPEagR5tF8V5/l0b3evMN2obUqhMlHLFOPi8UfGetF6Z+ybp6c3eDINOLEaSMfdmWYx5WQeI+N3S3u/QdSWnJAnLdtqDdqXJIyjc6w0XjjOOuZaunOWBtMT6m2EVjqspSdyxOA8ciCrx46Y6epq6mg6ppsBQ3oG6N4pk+39zHLTlvrMfY+2QfeFKbP1PH4P1+vW3h6xCX2WnJjthpk7mCKwiMmyghGMpEYxk3GJV3WmqnGqVggH0ac3+9XZQ7WRiTGNkWqQEOXzyh1LufV0lHM2W3U3bd2LJC05uIXbX8XxSz1f9pDUSMY7dikaSNG7dwFOfpz8+fNez36jcpl7WxjJXMqbxd54K6nwrdyRafYt08yB1JbZe+MaoH+Jx7au6vl+vR5Pt2X/EyVfmnnF3uFzRXgR85Hv/AFCU5KvP9ArBaHUvTJyv2kV+JYM/pR9fp1pLRbV2TZpe/wCyCDKG6RqTT7qylJQYsquRk9pn3fL1RH9jNfUJMAWO0904Be0lUbk7ksbscoCiDH0+D9kRdLdKBe2G5YhIZNAkssZ3Hk+TPVHddnrav2elp6sYF4gyY0YNxHJE9yMD/XrJSlHCfqwLPQPR5aenJ7itOIsds1LSrGxgRNw/VPwufqPbE4a0tLWqc2L/AHkuYwjKNQlRlZJuSPmN0tynoMJQ03UlPRhp3L6r909kjaZ3Vuvg+qg9d1paX93EYwtKWXJhaUqnxXx4a6ULlO0/4DhB/wCz/wCzgjPXAlFlHbJNtgUPuKX3G1qxX4679ovRnV7jU+ygDRNju8zbfv0nlpuqeMHR2j3rLRuMKmRN7HbuAKZSG922qppbqui+27uK/eJ7KjmXljuUCNrhl5Rk8trXizUnIKQt/wDR+4NOFR0yqCIovI5jGqpVyVbf7tBno3ctunps42+4SQvmndH+nWo0+4fcRlSGdR/dzusoTcr+VeKoqNPUqLpShsQR9sb+GnPFZ8t1jrP+oa5oNob20tXS7dZDBuSyUWsx3QiUVW0upcl+DoXsO71u40yUpOn8sXctJu3RwRC/nzxVWj1PVNTWqJKUZhEGNRjOm+YgnMm83f8A1dE63qnd7zTj2+nN04jLbpupUW1pfuEj90pzzydYP2d5eL/ArGh2ZE/4ctXeIasPLxcgGsVgsolz0VqrpaLqy07nt23MGOKLNq+5aksRpZHHWT9V9blDUhE03RlEFsbndvu97cf1X3W5w87fv562nppqacTZvSJIauUdp7YmQRq+ZLdvQ9JxSlLgpMA9S76cNWEpR0/s5MQIyqO3G4aaCmlaLjyEcttL1M12Vat5So/gWkX20XfKAeMUh9S9EokO+S7pEfcysvIpTxfPAXfSP0j0nuJSk6WjqS202RlUXw7miP5vXR4cNSN3wClRvO2gUClSBlGMGN08ruQOa8Z+aehdNIT2+0aSLK7y8bnJhFfri8HTH0nSnOGk6mmGdzTEFhSbiKumo1SfeRp9p1R6j6ZCED7eTGVR27IeyNXgcuwBVLXlug65aSdN/YpsG1O00T7OUmMZSSpG+V8YYyuE/wCFRlVliGfe89K19baaZo53U3RJLxT5PwTjOK6H1PVWEfs56cuAdzEErDiKrm85yYbrofuvWtMhKEyVzJBVRjUlauOmq3f3cF85Q0UJ4az/AJIYVPT1e07eU9SITlqZGZqRAcWDSsuTc1XjgCj+1cJh9tCDUt0inNcgEonyC8Yz8An7SSjGMbWKVKEmvb/BwYPIcr456O9T7XTnt2SruKgN/wDDQMnni0zd+W3Oq00n51nuhX2FGrrRlPVjpFEo7iOfkkxM5/ePmn81j6D220jqbZrL2aEaJSUG9Rhtd0RwFmVc7V6Z+i9zoaO0IEpzKuKad37uGLNPJiRx+HR+rr6cYytIzlFGtGpGaYyQvbZ5j4+6OOqnqNeVIEkLPT+x7jTk79CbCTtxuicsjejHAfLk5cdOuw1NWGnq6n2ZpMYyuMttG3Klbq3GG1rFIe1XafdThGENMZ6usGoQitENqPuhOJLFzPDh/GWl2PeE4b9H7z7q92wHay3LR/hkre75lXPOW61OkUgz030mcu6l3WrrRzGo8xuSKtTiR+vOcrzXWg1e6IwlbJAkSYsRjZUojkweY8pfHWf/AGj7x04Bv1Da2H2nPvFk4ZTzbR+mTrJT7nuNd1IRdkdO9+6VRu6uWpJtWVhFxRxz1nHSlrpTbpFWlg22hLUkrrS05wQNN2VNDduk03ZwxRLLK2nUpz+zgv2kLIspSHbsjgIAZiY2n8W392+lEdT7VlCGpptAiIgH/VtqjGTLvOa6KjpaWnJjshqCHuWxbqokTaRjfEslmbTqZJJ5+wC/9oe+1dTSK1iMZAxoSMh3HJzSRtaiXzYX5+zspdwbZ6090ajJtbyXbHat4LWXBwV1Z63pQ1p6kpam7ZitIsiqUsWro3KB+6e6h6E7XtdGEZT02TsIm9068pZIlQiNy2yrb+fW8dvh0sP6E9RzP9kO3ho6k9XdNJXKcqZZS6Y4QR9zkvFZsXQ/Z805QNTbCBCeMMpMwjaLId1vtvFmG2/fR9TU+/LIqEWIv0SlWS8bcNucnRmjobpyTU1JULOLEqV3VycJ7RPbgjZd31n4k02nIrDO7f1WGliGlDSiv2kdQ0YVRd+6zMYNfLdrzarufVNHbI14QnJllNOG+BfMtsdt2vyttpx0r77uIRjhky917nNXEDaxK53DlqPHCrOwSZOcpl+BU58nmjPPz4466Y6KWWFnvqHov2Zv1JwSdsfs2/a/vP8Av8+u7D0HWsrSNqEt07jCnJJXkrNH9Onn7M+oRhujKMZ3RGyJtySlUmx4M5eHqXfeuVKR9oyM7qiVTfIufwWvGL6ctbU3bEiWkVR9akLohGGnt3NURRTa77rxFGKi1jk697b0A15S1I9wxfdvjGGS6JEllGMS5MfgPjq3Q7z7aMicdCZKjeASow8W2YQ5faBeSyXeTlFhp6k9zOWNv2kkMY2sosVdoGG423T1Ny6YDoT1O1ZMf7PrxYwYylLUdhPcPu9qyKfEgW7rC9AT72MTViWTgbp5GL7WpDaSGxC2NJXAI8/Q+6n/AMWZo6YsZTdQ2X9791dwNmLz+b0B6l3c4LoTn9vGMrjMW7fhpW7zFUvq4wTdJ2Kw30/s4am7Wnr6mlTcyJLdaxd0ZDtMtrJx7bq760Pb6OlqXOGnI922Wo6vu1G5ZUmFyBt+zwRaTayc56L2mpqTlHUuBKNyU3LVeEkljQsXaMk+OnHrHYadaenoa0ITjkNRjFfOZRDb7QolT7D2xrqdT3qv/gJAnqXqY/aktEiRisYsRx7a9pTdN7uOJZQ6H739oJQmhqaec8SXPz4s4/AOeUL1jsNfSjDVZHNE4btnL/GAVK/u2X8PJPpfd6cdOpaenOV2ynCUlXPIcVXWmyKjaVgLvQf+JP8Awy/rDp56X/yvcf4of5NPruu6Nfj7fkUSj9r+NL/Fr/5dLrXfsn/yen/9L/JHruu659f4C/e5S5CPQv8Ai6n4T/yw6B/b77v/AN41P8h1713XJo/FRTNF6fzof+zD+j1gf2i/4+r+D/mj13XdX7L8X7hLgYeof8E/wn9HrFeYf43+keveu69DQ4M2C6H+/wD/AK6ed9/zWv8An/ll13Xdaz5JBPSf+L3H+DX/AMr1Duv+Bpf/AFf8h13XdPqMc/sT/wAz/wDRl/Tre+jf8J/DT/yPXnXdeD/6vvei/LNYCj1n/mYf+5o/5tPrMeg/8vqf4p/0n1513Xf7J/br0/JL5NP6J/yvdf8Au6f9Dpf6d97X/wB//wCU67ruspe9L6/6KRHtP+d1vy/r0D6F/wA8/wCI/wD08+u67rePuS+n+iDZ63/Lv+HT6D7L/lpfhP8AyPXdd15On1+pquTIf/1B+/o/4D/Pq9JdL/haP+OX9Idd13X0Gh8KJD5NP+zP34/+7P8A/Kn1k/Xv+J+XXnXdRD4j+n8ifAR6P9+P4f8Afp969/zPbf8AvQ/zvXvXdLU+L6MXQo9M/wCUP8Wp/ToH1rnt/wD/AF//AOXXdd09P3n9WJmk9D41/wDDrf1Ore7/AOU/+7a/+fT67ruuRfF/exa90x/q/wDyul/9P/J0il/267ruvR0/d9SWf//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4" descr="data:image/jpeg;base64,/9j/4AAQSkZJRgABAQAAAQABAAD/2wCEAAkGBhQSERMUExMWFRUWGRgYGBgYGB4bHBsdGB0bGBsYHBwaHSYeGx4jHiAaIDAgIycpLSwtGB4xNTAqNSYrLSkBCQoKDgwOGg8PGiwkHyQsLCwsLCwsLCksLCwsLCwsLCwsLCw0LCwsLCwsLCwsLCwsLCwsLCwsLCwsLCwsLCwsLP/AABEIALEBHAMBIgACEQEDEQH/xAAbAAACAwEBAQAAAAAAAAAAAAAEBQIDBgABB//EAEYQAQACAQMDAwEFBQYFAwEHBQECESEDEjEABEEFIlFhEzJxgZEGQlKhsRQjcrLB8DM0YtHhFXPxg4KEorO0wtIHJEN0kv/EABoBAAMBAQEBAAAAAAAAAAAAAAABAgMEBQb/xAAvEQACAgEDAgMIAQUBAAAAAAAAAQIRIQMSMUFREyKBBDIzYXGRsfDRFDShweEF/9oADAMBAAIRAxEAPwD6Rqd6krLoT/f8zB139tptxx/v/fx0u1fU7knDeLo85KeMX+v5M/tYvMmQci/Ti/Jfg6q11MBk92Vu4Ocefr0J3/fyECSHJX6fP+/p0NL1TcIcVV5A+OD8POOlHceuzcCXE+/KUbvxhtPnH69LeA+0e9btllPL/wBvw6Jh6jJl97m8B/t/p+HWZ9O9bPca0YSlZtzT5taELwlnN/Tpoa0JvOyw20vF1+ePw56HIaQ01vUqlzL+n+vVUe+Wm0pz/TDefy6V6mo75DKyJzLBT/PzePn69ex1YnJIM+7atP61z8B0bkIcafcWNSf+3Vmr3KpT+NP1o/T9Olej7L5q7bEMX+H8r6D1NdlJptvhXhaKwDf8uluzgB1qSzL3Yfr+PjnqRqVWV+n+3pF/aPs5ZarinGSmgH65vz149071UrLhPy/HP446dtgOv7ecXk+ZPUv7UvH4+Wukse6HAov4L9f9/Q6q7vvZfxecH0z4q/z8/n0wH7rfxS+nzw8WceP/AB1PTkfK8cX+F/h+nWZ0r2sheXJzir/S/np5DWA91FHB8/HH8+k5bR0GS7jnJflFT+uep6fc0ci/Hz/vjpXD1DBFAQzSFvj60/J17pdyoqxw17c588P+6/Vbu4hszWvdQmM9QnqSOFPxvjP1z+HQOnKgpvn+V156hPu3dnb4WpFH6vx0X2AK1+6qnc/H16FjNzJuR4L/APnz5835467W7srCyr4fjH0q+qXUxh5z4fyL+r0XgAiHqDEtybjBij8jnx+XXanebqqMk+c/6c/k9QEC91lW4pyfyr46De9Iyk+58Z+v3Sr8Z8/1vo3dgGZqZoqN1fHB97Pzm/HB0Jqn3tzKvr9Lxz/uvz6F1u6ZWn3h4pv6/dSvz/16gylRv21Wc7b/ACMmKz+PPU3QFsNeUP4mL5t/1+P9fPi3T9QAjSl+arlf0+n4dCdx6gxKMYePD+Yefz+nQXZd+I/aTmy4F4/ln4xX9eqTvIcDaGrKRy7Tza/ld5+K6B19SqCR+d/ysrGeer5ajGJQSIih+Ftf9Wa4+T8Bd6p6nmOLEvN8Pkpx+n/kTt4GwndOqlJ4vm6+lXi+pibn3sduVx9KrzfH+tV1GMSKNhjGbc8Yqsnn6vVL3DJamYsstvznJ/8Ah+H83vvgVB02Smbz/HnHjgbzn8vzhqz/ALuhkSX93PyV/rXUI91bQmD6X+Rj+VY6Dn3073Rl7aY7Wgs/HDyfHPnqFN8Dov8A/UNRKjJFkFXV3eHj4P16O7aOPvS5+a/7/wAmulT37La5ll3JPBngLz+vk+g+aPeapZpwdouHbjzX6Vx/56e7sID7bu5ZIRWmS4yXbluvPD0fpd7KSG26MxKv4HC/7rpJr9/uJEtoLlrNxsyHueXn8fh6Y9v3f2cPupcrbwFY8/e48/J+bk8cAju87uZtCLcseb/AMPHw/PSnV1JMkrzaAJg59tnHweOiO51tWps8ifeuMnajzS4yfj0tjBlqR0xqzauDByv6fPg6cO4mE62nKIXI/A8efw/Tpp6f3r7cXLAc+OMdCdz2ohKCPh9x7qwtVRn68P629pqaZHdIBCt34/S/i+MvhHhb1QVka6Hd3K2MlTMjKIJjwPm+KHq49TFjt91JE2y48cHnnDjH5dIfUu+3E9jYB+dI8lOMl+fBT0Bp94xtulUaDheKv+TRg6imyjY973jECJbgwv8Atzd4+OKrpfLvd0oyX3Xx8LisZ/29J+27zlc180gceWzGP9r037Xv40ZbVQZLdYArBFpfC5eOlezlBdnun3EwAKVYmKqmv18fy+nRk5hBdsZNc2/BeEaPwxhroF7phJl9mniTalYDF01/D9Oodz34tckimvI45yj9H9Ooc74AP0e83ae77OO6vCFmc5Xiq/JOo/2rSE3FPFJLn/w/HP16Vavdy1JYPueOCuKtsPzx9fPRfa9nKnchjG4pOS7prPFU0dVaStsORj23d6cRr2r8uLc38+PLf5V0L/6oylSg/wC/9HpfHsdWfMpVjkxELqs/B8f9uvbiEMibtu5xzac4+mfkence9hYZqa8Z0b1X5MHisN0/Neeow1NkCy78uOFqmnOK3f8Az1CAkkjCdFlzLLMMhPF3+P14Bu+9SqQJF4jm04owPH0Ph56TleEFDqGvNgMbq6zV185+PGS+pz74Jg7lfAKfn+Pz/TpNpftAR0xjgFiG3aAV5LjxwW3jjjqrve7nOAwbjm0SP6mK+M38X1Kk28qhmh0+4jf3qiLWSl+EU/H/AOTq7esc15I5u7GNv6/J89JfTO+xHdqW4yyF4fkrFNC3i1rqzW9RJcMr+LvwPy/y/q9PdbFQRoT1So8cqS8fg+P+/wCD15rJEifMhW+EujBg44+XoP8AtMio1RalvnJdLWC8v5nxZo+pQ5JRZK05/RSj5yfHTcqBIjpzmtu4PNrTVYt5X489eQ76UmRPd94XPm0224z8fOequ39S+1k7YsX+SYq7xXHOcfXomHbxyzrlW3bEqs2H3Xxdc1Xno8RdUFF/9kqEpSSPtxvRPPuryGecfR81LH2yZaUVvMWvb+ES7Pm3Hl46B1uxI2y1Yu9kK1FtBKV3UDdXXzyPQ2ggNSYxja1cuOCyyJVZY+fOeks5sY11tQyYw5ImUDG3x+o8/jYXdzJNyj9321uKXHKVwJ8Kpz5H7nvIx3alycR8Hk5HylXgOTPXvYSfs2Us3zLNNP8AEufOCvPRdKxdSWh6nFRYV4wDRxeXHxj64eeip98bbFbrLuq3JdY5LrP3fmulk9GGq3EjH3XI3Ja8sQvaGfFfy6hoa7KOnULRZMTaFyX3O7gwZf4TODqnTAOjr2pGRcSpbFNz5zIAyNpg5rBVPc6qyKY0s62toYqgpXFfVlXS7u4EpT26kgzYljWMDLMcPm/bx8VaPprHUim5gpVcnkEFSPmz9cnRjuIcd16jGpRjA3Z20eKHd8fpwRcmer/T+5uGYzk3zGtvjiiv9vSzR7+O2TsY7uJShuvjaFgVXjB/LquM2Ht+zGsYIxP0ZKfOc54OOp6UNhHa91CRFZCvBOpEYwkGLtu8gFXF5ro5hzczcYbkmOW/veEzj6WdI9HuCepHVjZsUkbstK1HHLduf3j6dF+sd1HfWjAardRQUFXQRrGc+PHUSeR9Cfceiymyl9pHe3gz4XMsPwXX0L80a/YakJymjkap5sz+Jnn866PO9jHgHUKqslVVKUFItxURMdUvdTkst1OJNbuAQRFb4OC/0Oha0kDigR7k04R9nndJVzwX8flXg5y9Vdz3RtSMc/FfPFeb/l+Lyf8A2H7RZT/dP3bn5Kk8AVFxj5+gPq9mykSnLesvbm7t9vu5u6OT8cdWtSJLRZpdlLThPcJcbbPjkvBz8GPr4AnCe69ilKLg5pzVctJ0x7+tsoQNOCgKyu1+EFlwZ4z+gHbw1NMkTAtiAhIlLNZBtE2oPLz46UdS8gy404uVzw17cnwf9688cdX+lSiO7dJo5pAVQr63T94w/jUdLWlKMdtA7aqjImdsiJtvmn8vbXVunO7nLO4SVWRsLeQT5t4v8lObqmNIv7F02LudSZussot9qYUjeKvm+jNft4asyMY/dpltQMFBuvCpRWatrz1m9c/vDTlF920ieRst4zebvJ+XVstOtRYalMou6vNWP9L4q3mss7c3Y0Ney1tOfFQLyQHdy83xxxlw8X17qzdX2E47mRa/FNovuxRx7qPJ0oe6XfCOmxdpukyquXIeH9fnGA/QYGnQyueJTlWTjx/9qvx8t2mmslJBWhoBW2RqyurKqIG627B4MLd/mW9tPUJDNEt2sfukaq+KjgxYc1m3oTue5iRAnTimh/GWc588eHOOq9TuZLH3iRI5JNvHu8J+VfyOpyxqNDLvJGrfvYpL3SpsQ45zhwFGPPhV6j3u9fsxgEXdd2RKLfD+v8+qY91ui3ZbGTfFuGk5/wB/HQ0NN3tfcWt1YfyPOPu/6PVxjt5CSI9vKG0EZXIrku3goz/vjHTKepKMvZBInt2iJMDaYMtyW7VdxlqugNLu9h9nH927XI218H1xnhv46F1+7ftBuyvzKK/LH9fqVbTbJrA37jvycdr7WNUbaAquPJX8uo9v38rap+fcHPHKO6vJf8ukWt3DqSzIKarIc+MKfP8AvM+11Iu6MbvgRG/Ofk8FVa9PbSJbNZCt0GJdiYtzm7rdXm3/AEbF+p2MCdznueUJHNeW7rNePHSbR7mTGVTlQGD45beeQz/TroajHVJhOMaEdqipQ/FWrn+nU7ZXyA5hrR90t7EKDEfbefBbVf8Ak8+qyMSJCLae2i73bjFY+hf0vpB3HqNWLdeeX5c84vz13Zd6xkiWeIin6f7+K46rY+Qse/axdPayFgRti1X7pHdL5+cuHHFWaHq4RnEG/ZV/eEWjcmI4bX5y9KIdzCMrRN1Xw8V4QePP+nJZPARXTo3WbYX420RLl4tsTwcJJDRZ3Eict83dG6rxkEtsDPwVjx1V3HdIVFpUNoPuUGjlHxnr3UiBKLsjGLWJVxwSor5yZdv+HqPe6kPa1EIyLRvit0LPLkeX719Lcgo7T0WLL7233NnLmoxLwP1Tnjg6n/atPVJBKUM37fk9ti4UKLfLgzRT3HqEoMSRFPCxKKxgibqxWC6PhvoXtJy+1nKdVC0nIjKqa9uMtpyNc11Nt5YUXanYx3yRXcrGMeQVzL6Hx0bpaJEiFu4zJSO1ec8yf+k/iifiBoaLN27qiO2eyFZp4jjJucAP5PVXf6sZUjFyKTaI+3Ae4EjgphfueeehybwATLu61Eibphu4cAoQiYWVpmQfG35v7PQ0UVlqiqpUfPFXDJVZ/wDjofV7gI79WUtRStw3GpHAbUiHtHB48Y690fU9GRcdXaPgCWeFuMQ6z3t8X6CKNb1h2ru90s2fKWr8uec+eMJV3Pr8nVkLUbr2mTK2NWXj8KTpV3Wnt1JQTZVcLyxGhkuPj6V1Wud1C+ErNcXHy/zx9OuhQjVgx3P1oiYytjuRqnmzmh4x/p0To+rfdqVydtjfBmTLaU88cYb8Wm9Q155NSTTVXzjbVc+X5/N6o0GcJNuGqvG6yxjfP458dTsi0GTWaXqpqshqJdxv8/dTjnxSYrHPU+49TB/upkpf9cQkZ9wLiko3N2vi3rM6vdP8N4k0eH5MYvH+zryPeLqC04PN4uP8r6jwkyrNPreokdViwIy8+yJuQteDP5fvZDjpRPu/7x02LIWU9sVrNvBmg8+C/jqrX7k2xttLrjF53W5un+Z0P/aUkSI8ZLfiV1n8nz046aQNDmXeMCbEdOTa17cXisEg4/Xqfaeob4zZy5ArkvGU4z/Uvz0sl3t51Itpx44Oa/J/PqmO4Y0Nfnm/9/06pQTWS6SCfs4wiSS3dd/veGjFfXHJ+HRHosiLLUbFjgcVf3kx9KPofpT2+hPcG2kdxQ8/xGMeP06I0+z1ZXLGbBz88F48eP4c8dNjjDNoh3Pdb021Sm6TV1zh+uMf9nobt+5CKU3Fecjnmq/DHUv/AErVJZPbR9R4+PqdE9v6BqTDbHcYcfX5uk/B+engKdgvbd03X44/0/0/Pq3tpv3PF/z838+Pjog/ZvVHBUrySv8Al/4/1xbD0HUURF/E54vEs/7+Ok2kJJi87hIfz/O5f+HqEO42pd5zmsfFfXj9OmGr6J8EgbFjcgptt/N/3xI/ZbVSub8U3ivLFr8ccfj0bospxYP6RtnqSJC2cfNDf1OR/wBvSzX1OfIQvPjKflhvrS+m+g6kJMaRCVDfNV8VQvzy8PV+t+yaZkZ5sov4LyPjP1/RblFhsbRj+307eGjz/v8APqerruB4AjjjmWPwzX59anR/Z+Noxnm7qqKw8S+XxXHz0N3foJu/eM5dtnGLou81g/XHVqaZPhsz2+rTBf5fNY+n/wAdRdc2yTGAOOL/APPWm0f2bJbipOnd4JKHD4iLxgP+/U+5/ZPSn9xnATJIlgKqlMZqzLnAU9J6iXIeGzKd5q5liklyeec/y/l009G2/Ya85AXEjFY37srQlcNX9fwsruP2ZSVwnu2yLo8lvwPDb9P16WnpurGMocbmHNF1u8L+J/S66NykqQKLTyD63cm7BXzWN35cHH8+mHY+plle2vIF0J+BgV+tBxjpf/6aySCm66KTzytS4K5Oj30+OlGYbpXE5Kl8NpYRc0PnbnqdSUUq6hGDbsu731uMJS04m6MauUsNqxjVFtGNxQmFxUhu59WJQd0NqFRfbbZ8vtHgB+F80AyI07d0JSykr85NvtrYA4iZrNcIv9lkxkktunt8iSoulAtuVWuD7QXA9YJFuIb2sxJJpyuPusolHbiz6j4cn18S9N7SOmMnUjnfER4Y/wAIJdY8SOK4wq7iZB2DGolFGbS7Wzy2Jg3YrbfRP9tlrhPVk4EVQiW4blxLzZ9byN6Nv0M6os7buhnU/tYm4i8O361hj9Mc1d29Ne404SZTSWm6ctsGDKjbnNxCKjmxyruL6WGqwnX2pFuREIbmNSFgBaSUoajeLcUy1tJXdLVUi3GDuQa3YzWFGgq6/DqZPOBBXZbIVvlJIKrF2oeMLeVHzxjz0Z2r26Mpae1k3SEvAY3Nhjj/AL9AdrD2e2DIT72+Jt3N7mK7X8WpO3nFdWT19QajLVnXLEjz5Gmr8/n1nOWeQGXe/s5o6qsGRLLmW7OWrcy8+cWdKH9ldR01hKM7bCAyazngK/PycnWij3EJVHTib78qm1le0LyuCscWt5F+l3mpFnC5SckWtzqMNq5C+M/mW4zcJSSr8hgD7b9ntRSOpFo44Gx8ip584wX027b0jfHX2yYkmV7qd21kjisVZ+TWHru/9TrTlEkiG322EZbSLIoKyyBtGvyA/wBl+8XVSTtNkkQsoN1e7gf/AN3h6Xnl5uxVxsO7X9kd0n+GN03bzV4SrpePp0yh+yOlGIvzktzm/Gf/AI446eaHcwLCjirUMhWZNlWHyOHqqbH7R98iTjH43n90eClfu9HiK+TVQihDD9kIq5gRKzn6fK4b+v4Z6b6HoJtAItlX8Y878FfHz46hPu4swjIkF+5wFUA8+UOX8M9UvfxZbPtIi4GEWd+B35hG1f3VvzddV4ibphhBup6QeNMWPwSOPG6AF0vnh+l9XnpcY7T7KEL4ZbJF2K44bw/h+HS3vO5lpkKjqMJYZLJk7jmMh2+N1FXX59GdnM1RnHU1Lk5ZOq2nhItXQc+Kw30lKykER7AlFPswrztKW3z+uSnnq3S7P7OH3Yxj4I6b+rX+v69D90CCTfGaDy4FmGOPz6r7ftWLUPcbudlYawbpWmOKP+7sYTLtT7xElnK6aVV5vjj5+Px6909K8bV+NuwDi0q8fTnqvW+yhEXKbvdHNUNZx9H8sddqak5VKEZsS/FXXgJNVXks5+elYyyWlIaJIfEQ+c/Fl/V/p149nnPhVtWJiryv18+OhO61JylnRa5s1drdH1u683Xu68SJUXQ8UWkj8ro/I+nF9OxDHU7NBlFK4qMY+P8AqTP4fhzeRZasTiIW/vY8bauEUPvfofQ6r0ox2rDTG85hpfUwufHU9FmqIgVgBp5p2amKvzznjHRgAnT17Ls2otxlfHGCFSxRz4Oepz0SUYj7qea8+XivHJ8nFdB6coy3m+MaS7G8uMMUfHN/H16sjGEYqzWjkha/hcNoBxX/AJ6lgEG7aXJQqgYtAWHui8fl5PnqruNaO3ayYksn77kPA5c+WuOhtJioafv+vu8Vf3b8ePqdXmvyMpj/AA1MMDeXw5w/X6vTsdFfc6UJO3KfMiq4+jiv9clnVZpF7S7fMZS5KLMmDBw5x9OrBpXdbWRFHAZ93n/U4z1DW1yhX8Uo5ox7qv4pvPDjo3BQN9jqEt3uAv3faG6RwPF8Vyvgx0XLXthG84jbKL5KUFONycPt5MJVp6eE/s4yfMXa25vOnf4n0+j0RLUlLDpxrLZM9oJV/Hm7+T56diF3cemy3cbo1yexj9KkSjkqj8c9KJ6EyT7TbJOKfoWRhUsY9mMnPA77rRk7dwbbrFADgajmi7v4H46sl2CRbnJxVP8AeHlwSOPpV9LHUrJju99FTdDTFcVUWKY27bI48ORLxfnrOa2pWq6EtObI4J7psauTK4Zlhc/9UXBx9K1e0qRKLuJW2Xpua8xiC0uK8Pz0p7704jOWonv+zqjK5rxfAS/CzHwm1ENtmB1NONzJm37v893CjXCfoYOLf2f05Q1omqXGI7SVvnOy8XQ0/NXXPR/c7ftYtDUtMST87o0Bnzy+fwOh9H3OkJUZSiyPJubfzVt/Qrxe7cjPYS7iZCbryYttBGa8Vb4L4H5Xxmq56o5lupyyjGlKEtrh/ieMvQupOWpCRmzaVXjLRXP4PKdV9rqxjCA+6RvxYfexXC8Xg53H5m3qZyQW66NRiKyT2xZbrtoTMkB8P1+evdDv0iC/lU2vpjg+nUex7s1JyLmgB9mp7shGKte0aw8VWLOidPU9pfcRAKiM4xo+AZNF34L5rNsy7UZ0ajtfV9Tdbpxhpim6JGOZY3e125avmmviukh6t7vMUlYxosu6cj8Z3FFfj1dASXvlKJomTO+14dzFty88cHRGvPSNQ90t8vduYfaypl7Yw91HFqxs3JmupuMHwVtsIl2T3BqTgRZzkBHdAzmShHFBzJoxjh6Sz1TRkbR3HDTX6OL/ACx+J0+0vVfs9P3ydUYkYwPvucrEpkt1uNx7bJNbnP7NDWbvV0ZKXGRuiX9fvF8VTlPr0tObtqSwEodh12XrROEPtDci5lmiJZ7furg+94um3oefqku433qO6H3LI1Js+K2yyZqS2U3zf3Xp2h24MoT92GTLFGX2j+IrjGBOs7qTftKDF4K+rXFfyr7y+enCEZO4kttGkl6tq6sUombpSJURkHDUmrWMuHHGCsBfsxEj3Omt7UZD5usVkp5PPVHpu5L9u0I82spJEI7MqfQrJV5yZr+qfY+yBVYU+8ySlGNbfJRnOdzXVPFxihp9TX9/rRHRCG2TNyRBXbPllIf3rqSfTonS19QiRiQGm22VqUNFhn5aw9YT0r1KtaLORDZIVcH8N8l1a/lRXnUd36hGQQdWSahJskYArG6UUz8Y5ujrN+Xk3jK8jL1Dvp7N7we0CDJ3aiHiVrur5fHnPGiajeq7pYSMGXnP7+pXjzXn8Os/qesk9D7PTjJqqVFPcHN3cvclNuQvpz6T3cJxjJ0/FDujK9tjIpUH4q89CkNNNhWvBMmpIjGq3JQVWHa085W+MvHVfcadAxhpN5RiNr9SK4c4wNc1173+qkd0CFNDbXkMkZUtJ+IcnWU0vU4aeqXqTWLVVwcB7/3cuR+KOanxHdDbo0uj2sSElhUvjaXxde2vn4OfPivt+1qtsaEMfXLklIV58Pl6s7TuUuVsYlKyKqi6yc39P69RPUIOrt3SZJzFY5+Nwg+MZ4L+Ortl0XaRGJ9yjmhiZ/iy3fB9fnro7ZPsbQFY7JJzhuYVgzecuK6ql2burcSjjcsjdSj+6XisYpr5qvZxhMTdMce2RtkDeLgpWOP1z0WFEtX1HSlUJTlvuSXLTjeyTm8iDtkubqi/JWnqzjpSdOW6P/TGMjjPF0DuvLSJ1nv/AE+Eu4F0/wC6iMpXQsuAlWbLZW+Rz00h2sJVJYxvis4Lw0kAv5jJFw805UJJhkpEjLCVcGyjN/JWMl34+nXupSe6ECK1HYkVSrfcX+V0i/h0N20tsXfJlFPC184QCX5FFnz17pXONZeFzLLXklWPpL/z1NlUdOEeJRY0VHEsVXxdFYx8fk2dxqRqMozlBowxZ280irw0vg+fEPspRE9xfFNJY5NxXI8+OL4R9fSBZMftJKG6Mmcg+ZTTd/8AZP02i9NOxMYQ0a2z3RlKNn7sbtvyl1+Pz5V68PV6sZeX7rbXze1r92vx/RZ3Habd1acI7c+TlPdKvacxxi7WuDq/T0pX7u305XZujKCeLxLSgNPgfz+B1yBf/bbi1PTkC4ObKM5tX5fnzh6Ah3O4kSmkH3EUuLfukX9ltxf72eMfJjpSX3SlM3VTmruwJYwIVt3eb89AftB3MNyMmeoVhltb5gbd0STz9yMvK1XVLsDL4aZpns1NscfciSHx92AR+PHg+nQXqMl1Lze0W48CzRSWAD95z5PPVHZxm3//AG8KpvdMGOUEBFor22X/ABVzWSYQ1Y2EqiAVVx3Sasb54us8fA8AiiPoctQJGxfGFjLPj31f4ks/HlLr9tKElWnPG7G7P71Y4LLtD6W70e/dMtXZbt+iGfqjabfo5KLXw9S7fWvS1NRbqtSwYyZY4ltK8yROfuuXJSd10E5pOjHT1005xVs2mOLqZIvz/wCK6o1mxEpAMtlypeeMsefjrb936FpTNSOlcSMkmbUG6TZvmCNcXwhcqLWS/ZDWHb9zOYtPtNpvUMZ2+3mpeLL6FqJcmUotCjT7gjBjFiS5fbH4q8nPDeOD8u7b0yaKcOf+Gt4LSo4zZX0vh6J7z9np6UiUmE4/ekKCF3tIrv3IYx5+aeiuz05RjSTG8m2RX0qNBiseOjekriOMb5Gvf9ubKjOLKcts1i3VeOZYHIBzSWV0nibLmlS/dsW8ZTLjlFwnGOhO97t3oZgSlZtq23Cg4+l1jqifqMmQ0vhVuWfvXJvnh+jxWOnDTlWTByLnWbK2wfO27kyzjg/QPF5rqfbQISJsiKVdA580FAfi+fjqmEt0Vl+P8/gwR+jX9d3mwnIy1xgu74jG884t+ePHWlEmh0e5j9lLZKaLcn7Jr4YyiS2yi5llt83jo2fp97tVjE+0YyN24ltjSELiyizfN5Kz0F6H6JOO+Oqume1JDUudoWYLG23GOHHTTu+22wp1m7v2xjurn3e4aqVMYnmL1xuSi6TNKbyy3S7EjCWpKUoTkcu7dFJFpuAS6LKM846Q953NkiUE1C5Rbir5pKSRLw2+EaaCu37xjpyNKCykYdhQRZbnO43vyfPz0t1NOU5x1WCksSYm03cHAkXjxT8Xb1Wnabsl/Ip7fuo7y6C0t5ayePy/O+etVHXJQJShUfbd0fd4VrcFXSvExvjaH2X7PEJbnU0mO2OwZi7nP7tRq/JfADbfV3b91rfbe42AzQnNoNtiS9opPxi2I5rd0ak4yzHoNJoB7z0hnUvtKgM47tl+6TmNoRMrdyKyeHon0v1DuNORpyJRBy7UVa3cUTypaSzt8V0t1vW9b7Q3AantuMT7P6xi4tlWPffzm8n9sdzsltOZVuYRQjKJZuncYEclX+XuLUm1GpUC5wGd36hOWk3LcalD7hbi3uQ+6r8Ebq3oT0rSXuI/Z1UJYJSaRo2uFR/lapV0XDtNRiykjGqEcylFowvOJcFtGL6F9C72Wnqa3MX73uxR8tlo/wA8c31lGSp7TZPua5kiGzyZIRsEv9xqscV5/S+OtQbZLV3HJnNG5lRVuL5xdcpNL1gr3OJA+a55ETbV1Zj+nRPa95pEFjCSyzK5Mrk5VF2h8Ba0HJfTs3wMNZ2o1pnzKmS1VI43eL5455eve1Im7fW6xJRJDLGFNzCi/Ccfh0Fpd2yiRs3RlMlsu5NXTTZ82Pi6eCMe2vc0QOQpWRjLjF4Mv630/qAdpdvDe0xgp7tgU/JtKi4z5r3Nt2e9zPU2rGtqUylGMq+X2i+Dl/79Cf2mEajOYCWq0FJi2VxRlYfQ+Oo6TNjFjpupEjtlcJxjRi/dLlLMHltK91AF6Xp2uu7eyjEDG2yigvcvxR9cLfUn7Uy/bfjDUouq4Z4/CvnxnqnT1WtjoAI75De21ziR+tgNcV0J2vqMNStv26FnuN+3zh9xzX8XGemrYsBkJTZ5kEcS5jueWltx9B5RwGTdHtoqyNSUaLKWpEbu9zk84+t9Ba/qMUIxbtPayay2mwfH4/NeDquU9UWgIV+8yxf8XJdXzK6r56jIxjCcIbkplL3bSNMqKp8DWPDhcZeoave6YQGEoi8pDKnPuRedywlx+fQDra1nsjq7ZW2+2Ife87bqSW4qh6noavtVlCMRUiN5j5rUsD/CjgLK6brqAQftJpSv+92ton2cyR7qiWFfdr68ZzfVetGd3CGoRck5LEvztjtuS45imH8VR33qMEi7tOVPvLmD979ycUjbnze2VGWXVsO5gfchGNJLEWJW6mpwqCYav5r/ABDroJMulqWP95LHuqOrMbKOYxiBHH3cYp46TafcaktabMCSEtqnuoYWEjgjWFsK4zTjT1FnmpO9zH3xssX3BtbvgqzHCib1IGMp7/s7TT941VUgVV802tBzuiqboUsZBPVIH2UpfZ5qiz5mNf8ATZh4zxz1ldL0/Vu4aclM7v3Xxjxxb560ToEWW5+1NMjGGnvAXJLdILwDYV8fXrv/AFbUo3aemb8WacYxPvbYkttGJXQKEQy31pGbSwc0vMwU9V1zZtjCOpn3RIrauVboq+Oa+Wur+2/aWUGGmz2pCtsR8Fe5vy14L68Oy09bVLjIkJiNR00illOErLVebHxbrfsV9loy1dSe6Gm7w05RCW6gDErdrLNA8Y8y5aXEsAt3Qv0/U61bB3uL3P3WlwrDNFvFRPjryP7QnDowWPtfex45qJwf/Pnpbp60Jb9XRk7YxfbuvUiNxXzuDANtMj4FQx9VYgRr68Ofxfy610/Z4z5RLlQR3m2Upblofu7SNnzjDXzSv0OL/R+y0daEt+pTEqEdxHJF25ayyx+b17L0WUncpEvISuQxzQ1SvwNm7POSuw9H0JEoDN1JPt2wPaA+Iru5LluvgAvNPUio0n9hUB91pGhO41JFjG2ymO1yCSaxyFXj4EZn2rKqyYi1tQxmhPyo8dOdPsYakJR+2VjEqbI+9c40Bu3mYBGxRvH3eknqPakJocbRjtbJnFjy8U3xSJY9aQaeBSVGo0u/lO4+zeQvbRKiNYVUkhdihH3ZG6F0vU5bxsYs9u6nN/vYN4V9c5oOQLsPR5SNOcdTTiS0JJF+GMoXtyyNyihWHmmvO49H1YEVTUH8aPOFxuq/nF+MuO3TurKtjnUlcB+1aIoLe4Pb7QS4mPDVZ4x0nPVNaCsZ6k0r714+h7nda0i58eXozsU0obpMdOUW6aii2ZrGSuc4Pnqv1DShcQzdbIXbkt4arcP5R8X1iq3NUVyg+Gp9v71GUoqBK8VZW5PLVfIZtzdpdx9nFiRJSibZMbEfvU5u7wUD7T8s5p9tODu0pbWGZS5o43ZakLgL808vTLV9X0yMoJPfszJ1ZS+9swCAx45bwV5UlB8ILBCcSn7MKpQq81+/RuSs/nWHp/2/cSl2xcvKRiZazWco3bwtv65bstJ1dbZuIuzT2rwSSGoXX1as+eHjrUQ9J1NOMdTU05alDD3SHbHapUYsrLkYtwDtNuXrpLF5CIq73vNU1IxZi0JGD93gBoKeP1OejO10aIw3OpJFYttbqlZR7jBHdFbyPh6U6mjpndpP2xtX2k3hxUmrcmeMNPWs1/UGnYsd1JmJ7S/3YQh88+MhXPUywkkNfMX6s5ZjsoTA4cyLu88H056caehH7I984TjOwwSWhIIxLrPC3+ioYa898SDu4wUbU5d1FuLktny30nl6vtsnJSEljecruS37p9DHT2t8Gqkkjfw7+Kx092NqgS3GFKvbcnN+aLzydS0PSdJmxwtbiJ7Kvc+2m1x4KvyZ3Zz9j5ynOpwmBEtR20ZBlbbzRVh8daLShp275pKOLjdxZBhLtUY0Py9ZuW17WzSL3LIxnpSupQZbVqTElIcHMVrlchXzydRnqshIlakUxf42WjKuePp+SPvP2khp7NNZM57SBGO6IZ04/eI4XbG6tjKNWL1d3ff6QTJasQTxuJWNXuKq20luM14bU3lFKcQ07+S7N9ISJ+6bGO0TcaczN545AsLrqJoTmbiLIpDV+y2y91ijqfiFMq4546H7fuYwD7OLC4lwlH2u12qsPvlPJucmcZ8dXTZ/3kzdIqIyIl4Kr2rS1crPcJuedN64Qi7uu41CO2c/tBU+7msUPJVX5+r5oTu9kdNdM04zA+0bpOBdsYbSrDPwAW1Izt4MpXDWFN3PtXJ4skZY5fmKdLP2l0mUYxlLUiNyb1LKB8AStF8MuAsbDcKWFYt7b1hhCUjUInssKRx7oDIWoiFGS/DXS/vP2glqsINaktPEpQ3Ruhxa/u0u76NqAIHqHqO0YEhkbdQSvpiaFkov1rI3ddIez7gN3tu5BbRXF1xSIJwGL62hpJ5OZyNL3HcylAhj2x2EpRGiPP7vBwNyU/Pqfo/c7ZaRo+922DCKkrBIuZbVOWq+pzm+37jI1i7iSvbLkqWSjxePrx0d6F3stLV9kpbpXtI5jJaCKFufCZ8UErLenSFeT6B2Otp60qdJhqDX3aTcYqKoAwS4sQqPFoqPWYTjrwnCLLfU2O0lHcYJRJcL5fiXKdXeq+u/ZaUdpHcxd9DiWpU+Yo8EWuXy8iJr/tBJdL7SMdNlZEtqBUVk1Xu+9RFEGvayt5rk6aRrJqqLddntd7pu6C7Da/DEKS791r5qk4Af7TpaCxtZR9o2NZltM3uI2XmN04VelOt6zu9pJL21PclBTkbM8YaWr8dF+maZKe+U1/gizuEdtozdOQsrSQY4OrWk0vMY2F9traZPuJboQmSqKmIgtfupjGBxtj89Gd13OrqQ2RlKUZptluEnUQtWsFWj4XwxiKNftdKUokIwzI2gyCUh3SYxkSwF/hGWeu9LZz7l+0dT2wOTCSxEA9pHMq4wfpT00/N+QGmn6YaZt0tJ1iWNSUXdP3RlTEibYsRs9rJy/dTo3tPQ9HbS9u7VC5lhzmoyzm+fN+egdf0iTPZuj7tyxZwJS3Df93GW7i6aXH3Q+6m1e59z9pGK25i2JfzGQXz4v+nSSlJYkJ46Gh7iHa6ZCGt75l7I7p1JvhYyj7snzLK3Jegn1Ht4n2DKeqU/ejxnevMhSyJ7cUrz0k7+VadxTa17wZUngkm1ln918fWuhPTZJpT1PtYlpANitVd5MXVc2081XRHRe222VZoGUO4ZA7ISfetQfcxkHu9spNVf/ULwdUa3oBJi6ZXyyl9pGRulllGEbtxwGeWulfaaMqnG2c6i3Yhzn3U4F88vOW5n7unvcfxGJchQNNNc/wAPmitalHCYsMZ+turvnF9sYoRjEa4qEc4uiqbfr1X2+lrxnKMNNkpSEXi7trFlXn/R6D9PmCRnctS7qlc424bjlvDylc30x771HUiQNCyEk+8iLiNS3u2uSnGFTEUzpqoh8z3t/RjW09qSvdbL90UCV0o7PbZElK5ZS8zZH2y3vjHTjGV5uMaJDf8A0geTPx0w7Z02RDUltkbQIJAXPG0iMRkyrBa/krhA0+7I7R3O1i1xXtrnzwn06y8RuTQ0sDD0n1GM/tNTZGMom2OMBslHLpxswyl5HOE4zfrfbzZb4RuHMpQd4W0spBZyGa8fnou8nqaktsCMYMqMSHcyq3ekrt+/523i66E7b1eEVhqQIRI7ZRj7t9c25KSauaynl6qDcXuS9BfIQMF1QjFl/d6KgXQ6WmKhwfjjp56PL7KKzu5SAIam2RtzssduJPCVnnjru+/aX3Edmn9kBEGAURxZIjdh4E8+NvXr9rCejctOY7piJaxFjUZFmAALx+PW0pOayqF1J91Nj3epOMCUi2gstaai8tLXP3fPV3psPtJVq6kh2/dmSH3VEFlu8SvNNX9eluv2upv1GSkUlvQPdtt9oo1w3fHRWn6pCMdRlbtdKF1nJORmVSU2POBukcsbfLjsV1GGp20dM9kvtGcpyWWwLUkhsLBRsjwOQwdd2k+20pSlGJKaqakiMkY/wwTH5G5a8PSX1bvokYEGVvxybXhDMX9MePkLsO8Is2c5Z27bpklSut2D93P0xmkUdKTVtjUqH/dftOSkNT9vFslzurbThDlazfPQ/ZftDCWtFpJLtSLhLtVtkP4feQEb6R9/3MFk6dkM0Sbab+MClGPMeg4dpPTjGf2aRmsIzRBarEn9H6L+Wi0IUDk7NV656tDVnpam6MIR9sVRstluvbwTM7RyJblYf22MtM05RvzJcY/ji1QyoCov3mQ83mtXXnqNjx7YRPAsYnOMmOfB007HR+y1dPTlIlqOtCMtjZEkxGK7a3bk4cUi301oxSSCwn0nvJDI05Jcd0b4u45LeQLBxjjOaPWPVJylIm7QlUTbEdma+6cZ/n+T5HQ1tKUZS0+QYyJkx4yVLKFG2NYxjppN7dnGc9IZRhxK7G2xjRw3l44C7Yw6i7qw6UaDvf2lN2mxhKbV0KSCXigB3AY84eQ6H7qEtbtJasVYSi27TdDa/d+0IVRK+JFW489AdppGtrxuRJZRZR4duFjf7tQHilSVcKGerftIkiMZbSPH2ftD5jEj7eG7q83heuR3BpQWTTcfPmPPMYGCr9zz+Dmr+Py6p0vTZMwSUYyQWUUqJzJxwGXnrTautGctRNMZyo2J+8yCcq8YQx/E8UWd3iy1tnbynvKNS6NHgHMQwPFl0nzXXd49dDPaZbu9OMNV02UvsyzdVyrxLbZhuy/CV89PvTvQNTfo6kJGoaUhpLhhlJbFUxGzbdPiujO0O2hOMZxKiSqcdmSe+Mt8YotSQvbKmKVWeu7bv92/XhLbqe2EIc3Cz3S3FyeM/wDV8UhPUdeUpRXJ767oSmmqRuMSLVNK2/d54pojn3KnHS/u/U0lEWE4mJbgaRapH93HMqcWXfVvderLqTHgFJIytInxw3bxXw46zvqUYylKrfInKVbj6Uv4K+Oo0ot4kJtdDUdt22hprt0vtdfUiu2eYCitIpxllwGBxK+0e5ISlTAkxjHdF9juvcunJIe0qhokZLa6A9Gfs9AmyieQMyRvEsG/n7tnLk8U9x3ktTSJQHapBjVq8kdpQfTHFJaYNjbfUEhr2/ab1N7IYlRhsjLObcu2OFYotpW567Q1+3O6lqk9QnDd7dYAUViPx76kLx7eHPWf779oJqfRfaPtDL7a/r+Cdd3eoaMtXSI590dw27imVOKL3darSk+SXXQN7TvjU7k1FVJRlJkTlHCMZbYpKQAAV+6c+N72vdxhGodufVKjbxxZmgPNVV4ow3oHbQ0oOrrVK2P2b9nFbPMWdfhjPLhOvO89SlKcmJqoqlRxlWj4/DqdWG91HoOLoL730GNR0Iy3zYg1GTGFt5okg4LopP3jIH+0kZaenpxztOMR55/dk3927k3jyND/ANP1ySQYinvnJxKT903ESlzYStcuUzbrdnHUZS0Z7i0nHUkPuw1hY0WV7TzlHPIvaNsql+/wKjIdr6iQixncdxpG4whGI4dqufHl8mOr/TuzjrakpSvaAkSiaO0iA7vaBmviNfPR3ddp9pOGkyC8BIajzHFpkpCsZ8X1PT9IlCCiylOMdzV1nc54M+H+H6D11S1I12bHR53fZdtIkk5xnWNl1mqLkXIqgL9ofXpFD1IauA7fa4RuqKtduBKPh6v7rsJQjGWyt9VeB5wL+T+H4j0x9M/Z6OnWprxlqLLcaUaq6X3MkcNYui/dfHRcdONyd9iasD7Hs9TV1IsNOe2SK7WW3L7BtosMr5OKvo31c2dwDmRnihtUQrHL/s6fslcyMRP7v92FVdUcBigpswF9D6nbxZSlUJNUMpOKcgqA20F0VyGDj8fdK32NFCjJeo+rSlLbGS5jx/kM5It1+PTz0/0fTdMm6pqQhdQIxNo+ZBJl8qL4+Oo/+mktUNVTTPeVGpG0WrSJTkNp7npp3fp+rqbdSOrp1W6G6ezYOd7t3CXRUhv6HO+pqJJRTohIXGjoEWehCMtWCymn2k0ofuxeacjkAc89VS1e5+0dLUXSlQTtu6FN1K3z7aXka8Heken6mmzlJWj+7NN/uzei7NQQMp7fw8hV3pJpwdXU1E1I7ytOG9IspM29yO0A4u/lUuN6Vrn/ACFFHZenxja6sZCspade6UIlxhKUglZhrOHjz0L6zt1tKOloxjGpvtCs0Ri2Du5kOVuTRjoH1fuNOM4aujGWlligzokZu5zstvH0H+Lo+XYGppxn2+z7WUiUyTEAHLu/gBMA454TrVJxak3+/MCR6BrbPam5lGPt1a5iNHw0q0YNvLI6z/ddvKFko7WN5SW6W4MD5/F5MfN7btIRnqMzTaqMJTjU4pEJbTaUSbcVFSs89MdDv5SZacdsAdyMWVbUblsGOXBuFkjyGM/6iUXxf76htR8z7bQEhGTXvlHDy1BDP1X9X5vpx6vFJwNtQ+yhp2Yie3dEcESS+6j54W103d9romrLUiRlqT2zme/UWX7yBNlC+FznGK6znqnoTepKMWDFJyhP20vB7voqElUvL1vHWU2m8A0ZzX0mG4WPB90x948+fHRvomnKPcdtx/xdJR5+/Ft810dD0pnAJkoxT2TxcqTmzjbjxdGMdV9l6DqQ7nR2xnOLOKalINyKtcHnzWMPPW61IvDYkBdpvlsqLPEagR5tF8V5/l0b3evMN2obUqhMlHLFOPi8UfGetF6Z+ybp6c3eDINOLEaSMfdmWYx5WQeI+N3S3u/QdSWnJAnLdtqDdqXJIyjc6w0XjjOOuZaunOWBtMT6m2EVjqspSdyxOA8ciCrx46Y6epq6mg6ppsBQ3oG6N4pk+39zHLTlvrMfY+2QfeFKbP1PH4P1+vW3h6xCX2WnJjthpk7mCKwiMmyghGMpEYxk3GJV3WmqnGqVggH0ac3+9XZQ7WRiTGNkWqQEOXzyh1LufV0lHM2W3U3bd2LJC05uIXbX8XxSz1f9pDUSMY7dikaSNG7dwFOfpz8+fNez36jcpl7WxjJXMqbxd54K6nwrdyRafYt08yB1JbZe+MaoH+Jx7au6vl+vR5Pt2X/EyVfmnnF3uFzRXgR85Hv/AFCU5KvP9ArBaHUvTJyv2kV+JYM/pR9fp1pLRbV2TZpe/wCyCDKG6RqTT7qylJQYsquRk9pn3fL1RH9jNfUJMAWO0904Be0lUbk7ksbscoCiDH0+D9kRdLdKBe2G5YhIZNAkssZ3Hk+TPVHddnrav2elp6sYF4gyY0YNxHJE9yMD/XrJSlHCfqwLPQPR5aenJ7itOIsds1LSrGxgRNw/VPwufqPbE4a0tLWqc2L/AHkuYwjKNQlRlZJuSPmN0tynoMJQ03UlPRhp3L6r909kjaZ3Vuvg+qg9d1paX93EYwtKWXJhaUqnxXx4a6ULlO0/4DhB/wCz/wCzgjPXAlFlHbJNtgUPuKX3G1qxX4679ovRnV7jU+ygDRNju8zbfv0nlpuqeMHR2j3rLRuMKmRN7HbuAKZSG922qppbqui+27uK/eJ7KjmXljuUCNrhl5Rk8trXizUnIKQt/wDR+4NOFR0yqCIovI5jGqpVyVbf7tBno3ctunps42+4SQvmndH+nWo0+4fcRlSGdR/dzusoTcr+VeKoqNPUqLpShsQR9sb+GnPFZ8t1jrP+oa5oNob20tXS7dZDBuSyUWsx3QiUVW0upcl+DoXsO71u40yUpOn8sXctJu3RwRC/nzxVWj1PVNTWqJKUZhEGNRjOm+YgnMm83f8A1dE63qnd7zTj2+nN04jLbpupUW1pfuEj90pzzydYP2d5eL/ArGh2ZE/4ctXeIasPLxcgGsVgsolz0VqrpaLqy07nt23MGOKLNq+5aksRpZHHWT9V9blDUhE03RlEFsbndvu97cf1X3W5w87fv562nppqacTZvSJIauUdp7YmQRq+ZLdvQ9JxSlLgpMA9S76cNWEpR0/s5MQIyqO3G4aaCmlaLjyEcttL1M12Vat5So/gWkX20XfKAeMUh9S9EokO+S7pEfcysvIpTxfPAXfSP0j0nuJSk6WjqS202RlUXw7miP5vXR4cNSN3wClRvO2gUClSBlGMGN08ruQOa8Z+aehdNIT2+0aSLK7y8bnJhFfri8HTH0nSnOGk6mmGdzTEFhSbiKumo1SfeRp9p1R6j6ZCED7eTGVR27IeyNXgcuwBVLXlug65aSdN/YpsG1O00T7OUmMZSSpG+V8YYyuE/wCFRlVliGfe89K19baaZo53U3RJLxT5PwTjOK6H1PVWEfs56cuAdzEErDiKrm85yYbrofuvWtMhKEyVzJBVRjUlauOmq3f3cF85Q0UJ4az/AJIYVPT1e07eU9SITlqZGZqRAcWDSsuTc1XjgCj+1cJh9tCDUt0inNcgEonyC8Yz8An7SSjGMbWKVKEmvb/BwYPIcr456O9T7XTnt2SruKgN/wDDQMnni0zd+W3Oq00n51nuhX2FGrrRlPVjpFEo7iOfkkxM5/ePmn81j6D220jqbZrL2aEaJSUG9Rhtd0RwFmVc7V6Z+i9zoaO0IEpzKuKad37uGLNPJiRx+HR+rr6cYytIzlFGtGpGaYyQvbZ5j4+6OOqnqNeVIEkLPT+x7jTk79CbCTtxuicsjejHAfLk5cdOuw1NWGnq6n2ZpMYyuMttG3Klbq3GG1rFIe1XafdThGENMZ6usGoQitENqPuhOJLFzPDh/GWl2PeE4b9H7z7q92wHay3LR/hkre75lXPOW61OkUgz030mcu6l3WrrRzGo8xuSKtTiR+vOcrzXWg1e6IwlbJAkSYsRjZUojkweY8pfHWf/AGj7x04Bv1Da2H2nPvFk4ZTzbR+mTrJT7nuNd1IRdkdO9+6VRu6uWpJtWVhFxRxz1nHSlrpTbpFWlg22hLUkrrS05wQNN2VNDduk03ZwxRLLK2nUpz+zgv2kLIspSHbsjgIAZiY2n8W392+lEdT7VlCGpptAiIgH/VtqjGTLvOa6KjpaWnJjshqCHuWxbqokTaRjfEslmbTqZJJ5+wC/9oe+1dTSK1iMZAxoSMh3HJzSRtaiXzYX5+zspdwbZ6090ajJtbyXbHat4LWXBwV1Z63pQ1p6kpam7ZitIsiqUsWro3KB+6e6h6E7XtdGEZT02TsIm9068pZIlQiNy2yrb+fW8dvh0sP6E9RzP9kO3ho6k9XdNJXKcqZZS6Y4QR9zkvFZsXQ/Z805QNTbCBCeMMpMwjaLId1vtvFmG2/fR9TU+/LIqEWIv0SlWS8bcNucnRmjobpyTU1JULOLEqV3VycJ7RPbgjZd31n4k02nIrDO7f1WGliGlDSiv2kdQ0YVRd+6zMYNfLdrzarufVNHbI14QnJllNOG+BfMtsdt2vyttpx0r77uIRjhky917nNXEDaxK53DlqPHCrOwSZOcpl+BU58nmjPPz4466Y6KWWFnvqHov2Zv1JwSdsfs2/a/vP8Av8+u7D0HWsrSNqEt07jCnJJXkrNH9Onn7M+oRhujKMZ3RGyJtySlUmx4M5eHqXfeuVKR9oyM7qiVTfIufwWvGL6ctbU3bEiWkVR9akLohGGnt3NURRTa77rxFGKi1jk697b0A15S1I9wxfdvjGGS6JEllGMS5MfgPjq3Q7z7aMicdCZKjeASow8W2YQ5faBeSyXeTlFhp6k9zOWNv2kkMY2sosVdoGG423T1Ny6YDoT1O1ZMf7PrxYwYylLUdhPcPu9qyKfEgW7rC9AT72MTViWTgbp5GL7WpDaSGxC2NJXAI8/Q+6n/AMWZo6YsZTdQ2X9791dwNmLz+b0B6l3c4LoTn9vGMrjMW7fhpW7zFUvq4wTdJ2Kw30/s4am7Wnr6mlTcyJLdaxd0ZDtMtrJx7bq760Pb6OlqXOGnI922Wo6vu1G5ZUmFyBt+zwRaTayc56L2mpqTlHUuBKNyU3LVeEkljQsXaMk+OnHrHYadaenoa0ITjkNRjFfOZRDb7QolT7D2xrqdT3qv/gJAnqXqY/aktEiRisYsRx7a9pTdN7uOJZQ6H739oJQmhqaec8SXPz4s4/AOeUL1jsNfSjDVZHNE4btnL/GAVK/u2X8PJPpfd6cdOpaenOV2ynCUlXPIcVXWmyKjaVgLvQf+JP8Awy/rDp56X/yvcf4of5NPruu6Nfj7fkUSj9r+NL/Fr/5dLrXfsn/yen/9L/JHruu659f4C/e5S5CPQv8Ai6n4T/yw6B/b77v/AN41P8h1713XJo/FRTNF6fzof+zD+j1gf2i/4+r+D/mj13XdX7L8X7hLgYeof8E/wn9HrFeYf43+keveu69DQ4M2C6H+/wD/AK6ed9/zWv8An/ll13Xdaz5JBPSf+L3H+DX/AMr1Duv+Bpf/AFf8h13XdPqMc/sT/wAz/wDRl/Tre+jf8J/DT/yPXnXdeD/6vvei/LNYCj1n/mYf+5o/5tPrMeg/8vqf4p/0n1513Xf7J/br0/JL5NP6J/yvdf8Au6f9Dpf6d97X/wB//wCU67ruspe9L6/6KRHtP+d1vy/r0D6F/wA8/wCI/wD08+u67rePuS+n+iDZ63/Lv+HT6D7L/lpfhP8AyPXdd15On1+pquTIf/1B+/o/4D/Pq9JdL/haP+OX9Idd13X0Gh8KJD5NP+zP34/+7P8A/Kn1k/Xv+J+XXnXdRD4j+n8ifAR6P9+P4f8Afp969/zPbf8AvQ/zvXvXdLU+L6MXQo9M/wCUP8Wp/ToH1rnt/wD/AF//AOXXdd09P3n9WJmk9D41/wDDrf1Ore7/AOU/+7a/+fT67ruuRfF/exa90x/q/wDyul/9P/J0il/267ruvR0/d9SWf//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0671" y="4545685"/>
            <a:ext cx="3008734" cy="1875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396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wheel(1)">
                                      <p:cBhvr>
                                        <p:cTn id="13" dur="20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in)">
                                      <p:cBhvr>
                                        <p:cTn id="18" dur="2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1029"/>
                                        </p:tgtEl>
                                        <p:attrNameLst>
                                          <p:attrName>style.visibility</p:attrName>
                                        </p:attrNameLst>
                                      </p:cBhvr>
                                      <p:to>
                                        <p:strVal val="visible"/>
                                      </p:to>
                                    </p:set>
                                    <p:animEffect transition="in" filter="wipe(down)">
                                      <p:cBhvr>
                                        <p:cTn id="23" dur="580">
                                          <p:stCondLst>
                                            <p:cond delay="0"/>
                                          </p:stCondLst>
                                        </p:cTn>
                                        <p:tgtEl>
                                          <p:spTgt spid="1029"/>
                                        </p:tgtEl>
                                      </p:cBhvr>
                                    </p:animEffect>
                                    <p:anim calcmode="lin" valueType="num">
                                      <p:cBhvr>
                                        <p:cTn id="24" dur="1822" tmFilter="0,0; 0.14,0.36; 0.43,0.73; 0.71,0.91; 1.0,1.0">
                                          <p:stCondLst>
                                            <p:cond delay="0"/>
                                          </p:stCondLst>
                                        </p:cTn>
                                        <p:tgtEl>
                                          <p:spTgt spid="1029"/>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29"/>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29"/>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29"/>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29"/>
                                        </p:tgtEl>
                                        <p:attrNameLst>
                                          <p:attrName>ppt_y</p:attrName>
                                        </p:attrNameLst>
                                      </p:cBhvr>
                                      <p:tavLst>
                                        <p:tav tm="0" fmla="#ppt_y-sin(pi*$)/81">
                                          <p:val>
                                            <p:fltVal val="0"/>
                                          </p:val>
                                        </p:tav>
                                        <p:tav tm="100000">
                                          <p:val>
                                            <p:fltVal val="1"/>
                                          </p:val>
                                        </p:tav>
                                      </p:tavLst>
                                    </p:anim>
                                    <p:animScale>
                                      <p:cBhvr>
                                        <p:cTn id="29" dur="26">
                                          <p:stCondLst>
                                            <p:cond delay="650"/>
                                          </p:stCondLst>
                                        </p:cTn>
                                        <p:tgtEl>
                                          <p:spTgt spid="1029"/>
                                        </p:tgtEl>
                                      </p:cBhvr>
                                      <p:to x="100000" y="60000"/>
                                    </p:animScale>
                                    <p:animScale>
                                      <p:cBhvr>
                                        <p:cTn id="30" dur="166" decel="50000">
                                          <p:stCondLst>
                                            <p:cond delay="676"/>
                                          </p:stCondLst>
                                        </p:cTn>
                                        <p:tgtEl>
                                          <p:spTgt spid="1029"/>
                                        </p:tgtEl>
                                      </p:cBhvr>
                                      <p:to x="100000" y="100000"/>
                                    </p:animScale>
                                    <p:animScale>
                                      <p:cBhvr>
                                        <p:cTn id="31" dur="26">
                                          <p:stCondLst>
                                            <p:cond delay="1312"/>
                                          </p:stCondLst>
                                        </p:cTn>
                                        <p:tgtEl>
                                          <p:spTgt spid="1029"/>
                                        </p:tgtEl>
                                      </p:cBhvr>
                                      <p:to x="100000" y="80000"/>
                                    </p:animScale>
                                    <p:animScale>
                                      <p:cBhvr>
                                        <p:cTn id="32" dur="166" decel="50000">
                                          <p:stCondLst>
                                            <p:cond delay="1338"/>
                                          </p:stCondLst>
                                        </p:cTn>
                                        <p:tgtEl>
                                          <p:spTgt spid="1029"/>
                                        </p:tgtEl>
                                      </p:cBhvr>
                                      <p:to x="100000" y="100000"/>
                                    </p:animScale>
                                    <p:animScale>
                                      <p:cBhvr>
                                        <p:cTn id="33" dur="26">
                                          <p:stCondLst>
                                            <p:cond delay="1642"/>
                                          </p:stCondLst>
                                        </p:cTn>
                                        <p:tgtEl>
                                          <p:spTgt spid="1029"/>
                                        </p:tgtEl>
                                      </p:cBhvr>
                                      <p:to x="100000" y="90000"/>
                                    </p:animScale>
                                    <p:animScale>
                                      <p:cBhvr>
                                        <p:cTn id="34" dur="166" decel="50000">
                                          <p:stCondLst>
                                            <p:cond delay="1668"/>
                                          </p:stCondLst>
                                        </p:cTn>
                                        <p:tgtEl>
                                          <p:spTgt spid="1029"/>
                                        </p:tgtEl>
                                      </p:cBhvr>
                                      <p:to x="100000" y="100000"/>
                                    </p:animScale>
                                    <p:animScale>
                                      <p:cBhvr>
                                        <p:cTn id="35" dur="26">
                                          <p:stCondLst>
                                            <p:cond delay="1808"/>
                                          </p:stCondLst>
                                        </p:cTn>
                                        <p:tgtEl>
                                          <p:spTgt spid="1029"/>
                                        </p:tgtEl>
                                      </p:cBhvr>
                                      <p:to x="100000" y="95000"/>
                                    </p:animScale>
                                    <p:animScale>
                                      <p:cBhvr>
                                        <p:cTn id="36" dur="166" decel="50000">
                                          <p:stCondLst>
                                            <p:cond delay="1834"/>
                                          </p:stCondLst>
                                        </p:cTn>
                                        <p:tgtEl>
                                          <p:spTgt spid="10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91580" y="692696"/>
            <a:ext cx="6107762" cy="1200329"/>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7200" b="1" u="sng"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BIBLIOGRAPHY</a:t>
            </a:r>
            <a:r>
              <a:rPr lang="en-US" sz="5400" b="1" u="sng"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endParaRPr lang="en-US" sz="5400" b="1" u="sng"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 name="TextBox 2"/>
          <p:cNvSpPr txBox="1"/>
          <p:nvPr/>
        </p:nvSpPr>
        <p:spPr>
          <a:xfrm>
            <a:off x="587128" y="2421960"/>
            <a:ext cx="7992888" cy="369332"/>
          </a:xfrm>
          <a:prstGeom prst="rect">
            <a:avLst/>
          </a:prstGeom>
          <a:noFill/>
        </p:spPr>
        <p:txBody>
          <a:bodyPr wrap="square" rtlCol="0">
            <a:spAutoFit/>
          </a:bodyPr>
          <a:lstStyle/>
          <a:p>
            <a:r>
              <a:rPr lang="en-GB" dirty="0" smtClean="0"/>
              <a:t>www.nationalgeographic.com</a:t>
            </a:r>
            <a:endParaRPr lang="en-GB" dirty="0"/>
          </a:p>
        </p:txBody>
      </p:sp>
      <p:sp>
        <p:nvSpPr>
          <p:cNvPr id="4" name="TextBox 3"/>
          <p:cNvSpPr txBox="1"/>
          <p:nvPr/>
        </p:nvSpPr>
        <p:spPr>
          <a:xfrm>
            <a:off x="539552" y="3033038"/>
            <a:ext cx="6480720" cy="369332"/>
          </a:xfrm>
          <a:prstGeom prst="rect">
            <a:avLst/>
          </a:prstGeom>
          <a:noFill/>
        </p:spPr>
        <p:txBody>
          <a:bodyPr wrap="square" rtlCol="0">
            <a:spAutoFit/>
          </a:bodyPr>
          <a:lstStyle/>
          <a:p>
            <a:r>
              <a:rPr lang="en-GB" dirty="0" smtClean="0"/>
              <a:t>The Usborne internet linked children's encyclopaedia  </a:t>
            </a:r>
            <a:endParaRPr lang="en-GB" dirty="0"/>
          </a:p>
        </p:txBody>
      </p:sp>
      <p:sp>
        <p:nvSpPr>
          <p:cNvPr id="5" name="TextBox 4"/>
          <p:cNvSpPr txBox="1"/>
          <p:nvPr/>
        </p:nvSpPr>
        <p:spPr>
          <a:xfrm>
            <a:off x="462583" y="3640832"/>
            <a:ext cx="6696744" cy="369332"/>
          </a:xfrm>
          <a:prstGeom prst="rect">
            <a:avLst/>
          </a:prstGeom>
          <a:noFill/>
        </p:spPr>
        <p:txBody>
          <a:bodyPr wrap="square" rtlCol="0">
            <a:spAutoFit/>
          </a:bodyPr>
          <a:lstStyle/>
          <a:p>
            <a:r>
              <a:rPr lang="en-GB" dirty="0" smtClean="0"/>
              <a:t>www.livescience.com</a:t>
            </a:r>
            <a:endParaRPr lang="en-GB" dirty="0"/>
          </a:p>
        </p:txBody>
      </p:sp>
      <p:sp>
        <p:nvSpPr>
          <p:cNvPr id="6" name="TextBox 5"/>
          <p:cNvSpPr txBox="1"/>
          <p:nvPr/>
        </p:nvSpPr>
        <p:spPr>
          <a:xfrm>
            <a:off x="462583" y="4201408"/>
            <a:ext cx="4608512" cy="369332"/>
          </a:xfrm>
          <a:prstGeom prst="rect">
            <a:avLst/>
          </a:prstGeom>
          <a:noFill/>
        </p:spPr>
        <p:txBody>
          <a:bodyPr wrap="square" rtlCol="0">
            <a:spAutoFit/>
          </a:bodyPr>
          <a:lstStyle/>
          <a:p>
            <a:r>
              <a:rPr lang="en-GB" dirty="0" smtClean="0"/>
              <a:t>Geography.about.com</a:t>
            </a:r>
            <a:endParaRPr lang="en-GB" dirty="0"/>
          </a:p>
        </p:txBody>
      </p:sp>
      <p:sp>
        <p:nvSpPr>
          <p:cNvPr id="7" name="AutoShape 4" descr="data:image/jpeg;base64,/9j/4AAQSkZJRgABAQAAAQABAAD/2wCEAAkGBwgHBgkIBwgKCgkLDRYPDQwMDRsUFRAWIB0iIiAdHx8kKDQsJCYxJx8fLT0tMTU3Ojo6Iys/RD84QzQ5OjcBCgoKDQwNGg8PGjclHyU3Nzc3Nzc3Nzc3Nzc3Nzc3Nzc3Nzc3Nzc3Nzc3Nzc3Nzc3Nzc3Nzc3Nzc3Nzc3Nzc3N//AABEIAFoAWgMBEQACEQEDEQH/xAAcAAACAwEBAQEAAAAAAAAAAAAABQMEBgcCAQj/xAA9EAABAwMBBQQHBgMJAAAAAAABAgMEAAURBhIhMUFRE2FxgQcUIjJikaEVI0JScrGSotEkMzREU3OCg7L/xAAbAQACAgMBAAAAAAAAAAAAAAAABAIDBQYHAf/EADQRAAEDAgMECQMEAwEAAAAAAAEAAgMEEQUhMQYSQVETImFxgaGx0fAykcEzQlLhFCM1Fv/aAAwDAQACEQMRAD8A7jQhFCFWuE+HbIjku4SWY0dsZW68sJSPM0IWdc1HdbkcWK1hmORunXPabB70Mj21f8tjzrCVm0FHTdUHedyHvp6qxsTiojbrtJO1cNRzjni1Dbbjt+WAV/zmtdn2qqXfpNDfM/PBXCAcVGdNxlHKrheyrr9ryR+y8Un/AOkxH+Y+w9lLoWKQWiYxgwdQ3dgjk46iQk+PaJUfkRV8W1Fa36wHeHsvDC1Soumobd/jIka7MDiuH9w8B/trUUq/jT3Cs5S7T00p3ZhuHnqPfyVToXDROrPe4F5aWqC/tLaOy6y4gtutHotCgFJ8xv4jdWxsex7Q5huDxCpTGpoRQhFCEUISnUN8ZssZBLa5Et9XZxYjWNuQvGcDPAAbyo7gN5quWVkLDJIbAar0Ak2CRxLU9Klt3TUDiJVwRvabTnsInc2k8+qz7R7huHPsWx2WrJji6rPM9/smo4g3M6pxWvq5FeIRQhFCEUIS+5Wpqa43JQ45FnMghiYwcON55dFJ6pUCk9KyNBidRQvvGcuI4H5zUHsDtVcsV7dekqtd3Qhm5IQVpLYIblNj8beeGMjaQclJI4ggno+H4hDXRdJHrxHEfOBSbmlpsU+p5RRQhV58yPb4T8yY4Go7DanHFnglIGSaELLWiPIlSXL3dWiifJTstsqOfVGc5DY7zuKjzVu4JFc6x3FTVy9HGeo3zPP2TcUe6LnVN615XJbf79bdPQDNu0lLDO0EjcSVKPIAbyaco6Gesk6OEXKi5waLledPagtmo4JmWiSHmgrZUCClSFdCDvFFbQT0T9yYW/KGuDhcJpSakoZkpiDFdlS3UMsNJK3HFnASBzq2GJ8zxGwXJXhNsykum9aWHUsh2PaZvaPNJ2lNrbUhRT+YZG8ftT1bhNXRMD5W5Htuotka7RaCsYpqldbem4R0pDimZDSw5HkIHtMODgofMgjgQSDuJp2grpKKYSs8RzHJRc0OFimenboq6QCqQ2lmawssy2EqyG3BjgfykEKSfyqFdTp52VETZYzkUiRY2KaVcvFmdUH7QulutGMsJPrsoHgQgjsknxcwr/qI51hMfrf8WjIb9Tsh+fL1VkTd5yuVzVOorxC4T6f5rq9R26ET90zE7VI+JaiD9ECt/wBlYgKR8nEut9h/aUnPWsofQJMda1XKiJJ7GREUpaeWUqGD9VfOp7UxtdRB51B9UQHrLvlc9Ta5r6eZjrGko0dokIky0pcxzCUlQHzAPlW0bKxtdVOeeAy8VROequQ+j+a7B1rZXmT7RloaP6VnYP0Ua3DE4xLRStPIn7Z/hLsNnBfqiuTp9FCEuC/s3U0SSkHsLiPVH+gWkKU0ru/GnvKkdK3PZWsN3Uzj2j8/O9LTt/ctVW5pdZWGS/f75KUBufbitq6obbSf/bjlaFtVNvVLI/4jzP8AVk1AMrpjWrK9FCFzf0waJm6kaiXC0Nh2ZFBbWzkAuIJyME7sg53c892/aNnsVipN6Gc2acweR/tUSsLswofQ9oadp5Uq6XhrsZT6OyaZJBUhGcknG7JIG7u76ntDi0VU1sEBuBmT2oijLcyunVqivWY9IumVaq007BYUlMptYejlR3bYyMHxBI86y2DYgKGpD3/Scj3KuRm8Fzf0aeja8RdTMXK+RDFjwlbaELWkqdc5YwTuB357h5bPjOOUzqUxQO3nOy7hxVMcbt65Xb60JNIoQlGrQpOnpshtO07EQJbaQcZW0Q4n6oFZPB5jDXROHO3gclCQXaVr21hxCVoIKVAEHurqaRWUsRJRcCr3jcpWfJ1QH0Arm+0n/Rd3D0TkP0JnWBVqKEIoQihCKEIoQivUIrxCKEKrdglVrmJX7pYWD4bJq6n/AFmd49V4dE006pS9P2xS/eVEaJ8dgV2BY9JLdtNXa9xVJ2QiaHG/iQttCs/xFY8q59tRFu1gf/IDyyTcB6qY1rauSuXcFLujFtgLQp9Kg5LPHsGt+M96iAAOm0eVPRU4bA6aUZaN7T7DU+A4qBOdgmgpEqaK8QihCKEIoQllxuCrbPYclrQi3PJ7NTqtwadz7OT0VkjJ4EJH4qdgpxPC4MHXGduY427Rr3X5KBNj2JnSdlNJ9YPqj6Xuimv75cdTTQ6uLGwgealAU/hcJmrYmdo8syoSGzStbFZEaMywj3WkJQPADFdWSKzl7R6hqaHOCQGZ7XqbyujiNpbXkQXR4lI51rm01IZqQSt1YfI6/hXQus6ynlxWZrPZSAooznCXFI+oIrQYpXwu3m6/OaaIuspqS3nTbsfUWn4KdiIlTc+HHSE9vHJ2ioDmtKsq78q31mqGo/zWupKl31ZtJ4OGVu46Ktw3es1ae1XKHd4DM63PpfjPJ2kLTz7j0I4EcqxFTTSU0pjlFiFNrgRcK3S6kihCKEL4SAMk4A516ASbBCxLEtOt9QI9Ww5p21O7SncZRNkjgB1QjOc8CccRithdGcKpjvZTSDT+Lfcqm++7sC1cC1QrcSYLAYSU7PZtqIQB3JzsjyFYWaqlnFpDf1++qsDQNFSuKftLUNptCRtNoc9fl9Aho/dg95cKSO5Cq2XZajLpXVB0bkO8+w9VTO7Ky2VbyllSvVtau9sfhPKUgOAFDifebWCClY70qAI7xUXNa9pa4XBQkVmnuSm3Y01CWrjEV2UtocArGQpPwKHtA9+OIIrl+K4c6hnLP2nQ9idjfvC6Y1jArFgrppa8afnu3bQjjaUuq25VoeOGXj1R+U+Y8cbq2OnxOmq4hBiAzGjxqO/n5/lUlhabsXmH6VLUy6YupYc2yzUD2232VLT5EDJHlRLs3O4b9K4SN7D8HmgTD92Seo11pVaNoX6BjvdAPyNY44PXg26IqfSN5pVcvSppaIS3GlOz5GQlLURlSiongATgHyJpyDZuukzeA0cyfZRMzQqAiaq14oC7trsGn1e9EQr+0SR0UcZSPIeB4030uH4UP9J6WXnwHz4Qo2fJrkFvrfBi22EzCgsoYjMp2W20DckVrU00k8hkkNyVcAALBebncI1rgPTZi9hhkZUcZJ5AAcySQAOZIqVPTyVEoijFyUEgC5XrR1skx2JN0uiNi53JYcebJz2DYGG2h+kcfiUo866pQ0jKSBsLOHmeJSLnbxutFTaiihCRahsrst1u5WtaGbpHSUoK9yJCOJacxyzvB4pO8ZBIKddQxVsJik8DyKk1xabhUbTdmbiXWVIXGnMYEiG9ucZJ69UnkoZB5GubYhhs9C/dkGXA8CnGPDtExrHKarzYMSeyWZ0ViS0fwPNhafkatinliO9G4g9mS8IB1SVehdKrXtGwwc9zQA+Qp4YzXgW6UqPRt5JnbbJarVn7NtsSKTxLLKUE+JApWasqJ/1Xk95XoaBoFfpZSVW53GJaoa5c99LLKOKjvJPIADeSeQG80xTU0tTII4hcleEgC5VKy2qZe57F5vsdcaPHVt2+3Oe8k/6zwG7bx7qfw5/Nw6LhGEMoGXObzqfwEnJJvLY1mVWihCKEIoQlN80/CvQbW/2jMtnPYTI6th5nPRXTqk5B5g1XLFHMwskFweBXoJGiRLRqWznZkxEXuKOEiIUtSAPiaUQlXilQ/TWq1uyzH3dTOt2HT7q9s/NRDWFjQvs50w293m3cGlxj/OAD5ZrXpsDr4tYye7P0VolaeKtp1DZFJ2k3m3FPUSkf1pI0NUDbo3fYqW83mqr2sdONL7NN4ivucA1FV26z4JRk0zFg9dKerEfHL1XhkaOKE3C+3X2LHY3GGz/nLrllA7w0PvFeBCfGs5R7LSE71Q6w5DM/fT1VTpxwTOz6SZizUXO7yl3W6Iz2b7yQlDGeIabG5HjvV1NbbSUUFIzchbb1PeVQ5xdqtJTSiihCKEIoQihCKEINCF5UhLiSlaQpJ4gjIoQqKrHaFq212uCpXUx0E/tQhW2Y7EdOzHZbaT0bSEj6UIUlCF9oQihCKEIoQv/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4570740"/>
            <a:ext cx="1906012" cy="1906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563588" y="4787860"/>
            <a:ext cx="2304256" cy="369332"/>
          </a:xfrm>
          <a:prstGeom prst="rect">
            <a:avLst/>
          </a:prstGeom>
          <a:noFill/>
        </p:spPr>
        <p:txBody>
          <a:bodyPr wrap="square" rtlCol="0">
            <a:spAutoFit/>
          </a:bodyPr>
          <a:lstStyle/>
          <a:p>
            <a:r>
              <a:rPr lang="en-GB" dirty="0"/>
              <a:t>w</a:t>
            </a:r>
            <a:r>
              <a:rPr lang="en-GB" dirty="0" smtClean="0"/>
              <a:t>wf.panda.org</a:t>
            </a:r>
            <a:endParaRPr lang="en-GB" dirty="0"/>
          </a:p>
        </p:txBody>
      </p:sp>
    </p:spTree>
    <p:extLst>
      <p:ext uri="{BB962C8B-B14F-4D97-AF65-F5344CB8AC3E}">
        <p14:creationId xmlns:p14="http://schemas.microsoft.com/office/powerpoint/2010/main" val="608071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1029"/>
                                        </p:tgtEl>
                                        <p:attrNameLst>
                                          <p:attrName>style.visibility</p:attrName>
                                        </p:attrNameLst>
                                      </p:cBhvr>
                                      <p:to>
                                        <p:strVal val="visible"/>
                                      </p:to>
                                    </p:set>
                                    <p:animEffect transition="in" filter="wipe(down)">
                                      <p:cBhvr>
                                        <p:cTn id="49" dur="580">
                                          <p:stCondLst>
                                            <p:cond delay="0"/>
                                          </p:stCondLst>
                                        </p:cTn>
                                        <p:tgtEl>
                                          <p:spTgt spid="1029"/>
                                        </p:tgtEl>
                                      </p:cBhvr>
                                    </p:animEffect>
                                    <p:anim calcmode="lin" valueType="num">
                                      <p:cBhvr>
                                        <p:cTn id="50" dur="1822" tmFilter="0,0; 0.14,0.36; 0.43,0.73; 0.71,0.91; 1.0,1.0">
                                          <p:stCondLst>
                                            <p:cond delay="0"/>
                                          </p:stCondLst>
                                        </p:cTn>
                                        <p:tgtEl>
                                          <p:spTgt spid="1029"/>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029"/>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029"/>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029"/>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029"/>
                                        </p:tgtEl>
                                        <p:attrNameLst>
                                          <p:attrName>ppt_y</p:attrName>
                                        </p:attrNameLst>
                                      </p:cBhvr>
                                      <p:tavLst>
                                        <p:tav tm="0" fmla="#ppt_y-sin(pi*$)/81">
                                          <p:val>
                                            <p:fltVal val="0"/>
                                          </p:val>
                                        </p:tav>
                                        <p:tav tm="100000">
                                          <p:val>
                                            <p:fltVal val="1"/>
                                          </p:val>
                                        </p:tav>
                                      </p:tavLst>
                                    </p:anim>
                                    <p:animScale>
                                      <p:cBhvr>
                                        <p:cTn id="55" dur="26">
                                          <p:stCondLst>
                                            <p:cond delay="650"/>
                                          </p:stCondLst>
                                        </p:cTn>
                                        <p:tgtEl>
                                          <p:spTgt spid="1029"/>
                                        </p:tgtEl>
                                      </p:cBhvr>
                                      <p:to x="100000" y="60000"/>
                                    </p:animScale>
                                    <p:animScale>
                                      <p:cBhvr>
                                        <p:cTn id="56" dur="166" decel="50000">
                                          <p:stCondLst>
                                            <p:cond delay="676"/>
                                          </p:stCondLst>
                                        </p:cTn>
                                        <p:tgtEl>
                                          <p:spTgt spid="1029"/>
                                        </p:tgtEl>
                                      </p:cBhvr>
                                      <p:to x="100000" y="100000"/>
                                    </p:animScale>
                                    <p:animScale>
                                      <p:cBhvr>
                                        <p:cTn id="57" dur="26">
                                          <p:stCondLst>
                                            <p:cond delay="1312"/>
                                          </p:stCondLst>
                                        </p:cTn>
                                        <p:tgtEl>
                                          <p:spTgt spid="1029"/>
                                        </p:tgtEl>
                                      </p:cBhvr>
                                      <p:to x="100000" y="80000"/>
                                    </p:animScale>
                                    <p:animScale>
                                      <p:cBhvr>
                                        <p:cTn id="58" dur="166" decel="50000">
                                          <p:stCondLst>
                                            <p:cond delay="1338"/>
                                          </p:stCondLst>
                                        </p:cTn>
                                        <p:tgtEl>
                                          <p:spTgt spid="1029"/>
                                        </p:tgtEl>
                                      </p:cBhvr>
                                      <p:to x="100000" y="100000"/>
                                    </p:animScale>
                                    <p:animScale>
                                      <p:cBhvr>
                                        <p:cTn id="59" dur="26">
                                          <p:stCondLst>
                                            <p:cond delay="1642"/>
                                          </p:stCondLst>
                                        </p:cTn>
                                        <p:tgtEl>
                                          <p:spTgt spid="1029"/>
                                        </p:tgtEl>
                                      </p:cBhvr>
                                      <p:to x="100000" y="90000"/>
                                    </p:animScale>
                                    <p:animScale>
                                      <p:cBhvr>
                                        <p:cTn id="60" dur="166" decel="50000">
                                          <p:stCondLst>
                                            <p:cond delay="1668"/>
                                          </p:stCondLst>
                                        </p:cTn>
                                        <p:tgtEl>
                                          <p:spTgt spid="1029"/>
                                        </p:tgtEl>
                                      </p:cBhvr>
                                      <p:to x="100000" y="100000"/>
                                    </p:animScale>
                                    <p:animScale>
                                      <p:cBhvr>
                                        <p:cTn id="61" dur="26">
                                          <p:stCondLst>
                                            <p:cond delay="1808"/>
                                          </p:stCondLst>
                                        </p:cTn>
                                        <p:tgtEl>
                                          <p:spTgt spid="1029"/>
                                        </p:tgtEl>
                                      </p:cBhvr>
                                      <p:to x="100000" y="95000"/>
                                    </p:animScale>
                                    <p:animScale>
                                      <p:cBhvr>
                                        <p:cTn id="62" dur="166" decel="50000">
                                          <p:stCondLst>
                                            <p:cond delay="1834"/>
                                          </p:stCondLst>
                                        </p:cTn>
                                        <p:tgtEl>
                                          <p:spTgt spid="1029"/>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randombar(horizontal)">
                                      <p:cBhvr>
                                        <p:cTn id="6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221747" y="2916535"/>
            <a:ext cx="8461805"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Thank you For Listening</a:t>
            </a:r>
            <a:endParaRPr lang="en-US" sz="6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12235971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31640" y="188640"/>
            <a:ext cx="6714402"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What is deforestation?</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TextBox 2"/>
          <p:cNvSpPr txBox="1"/>
          <p:nvPr/>
        </p:nvSpPr>
        <p:spPr>
          <a:xfrm>
            <a:off x="179512" y="1393586"/>
            <a:ext cx="6840760" cy="523220"/>
          </a:xfrm>
          <a:prstGeom prst="rect">
            <a:avLst/>
          </a:prstGeom>
          <a:noFill/>
        </p:spPr>
        <p:txBody>
          <a:bodyPr wrap="square" rtlCol="0">
            <a:spAutoFit/>
          </a:bodyPr>
          <a:lstStyle/>
          <a:p>
            <a:r>
              <a:rPr lang="en-GB" sz="2800" i="1" dirty="0" smtClean="0"/>
              <a:t>Deforestation is……..</a:t>
            </a:r>
            <a:endParaRPr lang="en-GB" sz="2800" i="1" dirty="0"/>
          </a:p>
        </p:txBody>
      </p:sp>
      <p:sp>
        <p:nvSpPr>
          <p:cNvPr id="4" name="TextBox 3"/>
          <p:cNvSpPr txBox="1"/>
          <p:nvPr/>
        </p:nvSpPr>
        <p:spPr>
          <a:xfrm>
            <a:off x="745005" y="1655196"/>
            <a:ext cx="180020" cy="1200329"/>
          </a:xfrm>
          <a:prstGeom prst="rect">
            <a:avLst/>
          </a:prstGeom>
          <a:noFill/>
        </p:spPr>
        <p:txBody>
          <a:bodyPr wrap="square" rtlCol="0">
            <a:spAutoFit/>
          </a:bodyPr>
          <a:lstStyle/>
          <a:p>
            <a:r>
              <a:rPr lang="en-GB" sz="7200" dirty="0" smtClean="0"/>
              <a:t>.</a:t>
            </a:r>
            <a:endParaRPr lang="en-GB" sz="7200" dirty="0"/>
          </a:p>
        </p:txBody>
      </p:sp>
      <p:sp>
        <p:nvSpPr>
          <p:cNvPr id="5" name="TextBox 4"/>
          <p:cNvSpPr txBox="1"/>
          <p:nvPr/>
        </p:nvSpPr>
        <p:spPr>
          <a:xfrm>
            <a:off x="1331640" y="2255360"/>
            <a:ext cx="7344816" cy="646331"/>
          </a:xfrm>
          <a:prstGeom prst="rect">
            <a:avLst/>
          </a:prstGeom>
          <a:noFill/>
        </p:spPr>
        <p:txBody>
          <a:bodyPr wrap="square" rtlCol="0">
            <a:spAutoFit/>
          </a:bodyPr>
          <a:lstStyle/>
          <a:p>
            <a:r>
              <a:rPr lang="en-GB" dirty="0" smtClean="0"/>
              <a:t>When a big percentage of the forest is eradicated , for various reasons. </a:t>
            </a:r>
          </a:p>
          <a:p>
            <a:r>
              <a:rPr lang="en-GB" dirty="0" smtClean="0"/>
              <a:t> </a:t>
            </a:r>
            <a:endParaRPr lang="en-GB" dirty="0"/>
          </a:p>
        </p:txBody>
      </p:sp>
      <p:sp>
        <p:nvSpPr>
          <p:cNvPr id="6" name="TextBox 5"/>
          <p:cNvSpPr txBox="1"/>
          <p:nvPr/>
        </p:nvSpPr>
        <p:spPr>
          <a:xfrm>
            <a:off x="323528" y="2855525"/>
            <a:ext cx="8201481" cy="523220"/>
          </a:xfrm>
          <a:prstGeom prst="rect">
            <a:avLst/>
          </a:prstGeom>
          <a:noFill/>
        </p:spPr>
        <p:txBody>
          <a:bodyPr wrap="square" rtlCol="0">
            <a:spAutoFit/>
          </a:bodyPr>
          <a:lstStyle/>
          <a:p>
            <a:r>
              <a:rPr lang="en-GB" sz="2800" i="1" dirty="0" smtClean="0"/>
              <a:t>E.g.</a:t>
            </a:r>
            <a:endParaRPr lang="en-GB" sz="2800" i="1" dirty="0"/>
          </a:p>
        </p:txBody>
      </p:sp>
      <p:sp>
        <p:nvSpPr>
          <p:cNvPr id="8" name="TextBox 7"/>
          <p:cNvSpPr txBox="1"/>
          <p:nvPr/>
        </p:nvSpPr>
        <p:spPr>
          <a:xfrm>
            <a:off x="429682" y="3717033"/>
            <a:ext cx="8424936" cy="2031325"/>
          </a:xfrm>
          <a:prstGeom prst="rect">
            <a:avLst/>
          </a:prstGeom>
          <a:noFill/>
        </p:spPr>
        <p:txBody>
          <a:bodyPr wrap="square" rtlCol="0">
            <a:spAutoFit/>
          </a:bodyPr>
          <a:lstStyle/>
          <a:p>
            <a:pPr marL="342900" indent="-342900">
              <a:buAutoNum type="arabicPeriod"/>
            </a:pPr>
            <a:r>
              <a:rPr lang="en-GB" dirty="0" smtClean="0"/>
              <a:t>People needing to provide food and supplies for their family.</a:t>
            </a:r>
          </a:p>
          <a:p>
            <a:pPr marL="342900" indent="-342900">
              <a:buAutoNum type="arabicPeriod"/>
            </a:pPr>
            <a:r>
              <a:rPr lang="en-GB" dirty="0" smtClean="0"/>
              <a:t>Illegal loggers</a:t>
            </a:r>
          </a:p>
          <a:p>
            <a:pPr marL="342900" indent="-342900">
              <a:buAutoNum type="arabicPeriod"/>
            </a:pPr>
            <a:r>
              <a:rPr lang="en-GB" dirty="0" smtClean="0"/>
              <a:t>Supplies for factories</a:t>
            </a:r>
          </a:p>
          <a:p>
            <a:pPr marL="342900" indent="-342900">
              <a:buAutoNum type="arabicPeriod"/>
            </a:pPr>
            <a:r>
              <a:rPr lang="en-GB" dirty="0" smtClean="0"/>
              <a:t>More farm land</a:t>
            </a:r>
          </a:p>
          <a:p>
            <a:pPr marL="342900" indent="-342900">
              <a:buAutoNum type="arabicPeriod"/>
            </a:pPr>
            <a:r>
              <a:rPr lang="en-GB" dirty="0" smtClean="0"/>
              <a:t>Urban</a:t>
            </a:r>
            <a:r>
              <a:rPr lang="en-GB" u="sng" dirty="0" smtClean="0"/>
              <a:t> </a:t>
            </a:r>
            <a:r>
              <a:rPr lang="en-GB" dirty="0" smtClean="0"/>
              <a:t>Sprawl</a:t>
            </a:r>
          </a:p>
          <a:p>
            <a:pPr marL="342900" indent="-342900">
              <a:buAutoNum type="arabicPeriod"/>
            </a:pPr>
            <a:r>
              <a:rPr lang="en-GB" dirty="0" smtClean="0"/>
              <a:t>Overgrazing</a:t>
            </a:r>
          </a:p>
          <a:p>
            <a:pPr marL="342900" indent="-342900">
              <a:buAutoNum type="arabicPeriod"/>
            </a:pPr>
            <a:r>
              <a:rPr lang="en-GB" dirty="0" smtClean="0"/>
              <a:t>Wild fires </a:t>
            </a:r>
          </a:p>
        </p:txBody>
      </p:sp>
      <p:sp>
        <p:nvSpPr>
          <p:cNvPr id="9" name="TextBox 8"/>
          <p:cNvSpPr txBox="1"/>
          <p:nvPr/>
        </p:nvSpPr>
        <p:spPr>
          <a:xfrm>
            <a:off x="1111900" y="5748358"/>
            <a:ext cx="7060500" cy="923330"/>
          </a:xfrm>
          <a:prstGeom prst="rect">
            <a:avLst/>
          </a:prstGeom>
          <a:noFill/>
        </p:spPr>
        <p:txBody>
          <a:bodyPr wrap="square" rtlCol="0">
            <a:spAutoFit/>
          </a:bodyPr>
          <a:lstStyle/>
          <a:p>
            <a:r>
              <a:rPr lang="en-GB" dirty="0" smtClean="0"/>
              <a:t>Deforestation is clearing earth’s forests on a massive scale. If deforestation continues at its present rate the worlds rainforests could completely disappear in a hundred years.   </a:t>
            </a:r>
            <a:endParaRPr lang="en-GB" dirty="0"/>
          </a:p>
        </p:txBody>
      </p:sp>
    </p:spTree>
    <p:extLst>
      <p:ext uri="{BB962C8B-B14F-4D97-AF65-F5344CB8AC3E}">
        <p14:creationId xmlns:p14="http://schemas.microsoft.com/office/powerpoint/2010/main" val="178267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80">
                                          <p:stCondLst>
                                            <p:cond delay="0"/>
                                          </p:stCondLst>
                                        </p:cTn>
                                        <p:tgtEl>
                                          <p:spTgt spid="8"/>
                                        </p:tgtEl>
                                      </p:cBhvr>
                                    </p:animEffect>
                                    <p:anim calcmode="lin" valueType="num">
                                      <p:cBhvr>
                                        <p:cTn id="3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3" dur="26">
                                          <p:stCondLst>
                                            <p:cond delay="650"/>
                                          </p:stCondLst>
                                        </p:cTn>
                                        <p:tgtEl>
                                          <p:spTgt spid="8"/>
                                        </p:tgtEl>
                                      </p:cBhvr>
                                      <p:to x="100000" y="60000"/>
                                    </p:animScale>
                                    <p:animScale>
                                      <p:cBhvr>
                                        <p:cTn id="44" dur="166" decel="50000">
                                          <p:stCondLst>
                                            <p:cond delay="676"/>
                                          </p:stCondLst>
                                        </p:cTn>
                                        <p:tgtEl>
                                          <p:spTgt spid="8"/>
                                        </p:tgtEl>
                                      </p:cBhvr>
                                      <p:to x="100000" y="100000"/>
                                    </p:animScale>
                                    <p:animScale>
                                      <p:cBhvr>
                                        <p:cTn id="45" dur="26">
                                          <p:stCondLst>
                                            <p:cond delay="1312"/>
                                          </p:stCondLst>
                                        </p:cTn>
                                        <p:tgtEl>
                                          <p:spTgt spid="8"/>
                                        </p:tgtEl>
                                      </p:cBhvr>
                                      <p:to x="100000" y="80000"/>
                                    </p:animScale>
                                    <p:animScale>
                                      <p:cBhvr>
                                        <p:cTn id="46" dur="166" decel="50000">
                                          <p:stCondLst>
                                            <p:cond delay="1338"/>
                                          </p:stCondLst>
                                        </p:cTn>
                                        <p:tgtEl>
                                          <p:spTgt spid="8"/>
                                        </p:tgtEl>
                                      </p:cBhvr>
                                      <p:to x="100000" y="100000"/>
                                    </p:animScale>
                                    <p:animScale>
                                      <p:cBhvr>
                                        <p:cTn id="47" dur="26">
                                          <p:stCondLst>
                                            <p:cond delay="1642"/>
                                          </p:stCondLst>
                                        </p:cTn>
                                        <p:tgtEl>
                                          <p:spTgt spid="8"/>
                                        </p:tgtEl>
                                      </p:cBhvr>
                                      <p:to x="100000" y="90000"/>
                                    </p:animScale>
                                    <p:animScale>
                                      <p:cBhvr>
                                        <p:cTn id="48" dur="166" decel="50000">
                                          <p:stCondLst>
                                            <p:cond delay="1668"/>
                                          </p:stCondLst>
                                        </p:cTn>
                                        <p:tgtEl>
                                          <p:spTgt spid="8"/>
                                        </p:tgtEl>
                                      </p:cBhvr>
                                      <p:to x="100000" y="100000"/>
                                    </p:animScale>
                                    <p:animScale>
                                      <p:cBhvr>
                                        <p:cTn id="49" dur="26">
                                          <p:stCondLst>
                                            <p:cond delay="1808"/>
                                          </p:stCondLst>
                                        </p:cTn>
                                        <p:tgtEl>
                                          <p:spTgt spid="8"/>
                                        </p:tgtEl>
                                      </p:cBhvr>
                                      <p:to x="100000" y="95000"/>
                                    </p:animScale>
                                    <p:animScale>
                                      <p:cBhvr>
                                        <p:cTn id="50" dur="166" decel="50000">
                                          <p:stCondLst>
                                            <p:cond delay="1834"/>
                                          </p:stCondLst>
                                        </p:cTn>
                                        <p:tgtEl>
                                          <p:spTgt spid="8"/>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randombar(horizontal)">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1720" y="404664"/>
            <a:ext cx="4824536"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Slash and Burn</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TextBox 2"/>
          <p:cNvSpPr txBox="1"/>
          <p:nvPr/>
        </p:nvSpPr>
        <p:spPr>
          <a:xfrm>
            <a:off x="467544" y="1671993"/>
            <a:ext cx="5688632" cy="646331"/>
          </a:xfrm>
          <a:prstGeom prst="rect">
            <a:avLst/>
          </a:prstGeom>
          <a:noFill/>
        </p:spPr>
        <p:txBody>
          <a:bodyPr wrap="square" rtlCol="0">
            <a:spAutoFit/>
          </a:bodyPr>
          <a:lstStyle/>
          <a:p>
            <a:r>
              <a:rPr lang="en-GB" dirty="0" smtClean="0"/>
              <a:t>Slash and burn is a common technique used to clear areas of the forest. </a:t>
            </a:r>
            <a:endParaRPr lang="en-GB" dirty="0"/>
          </a:p>
        </p:txBody>
      </p:sp>
      <p:sp>
        <p:nvSpPr>
          <p:cNvPr id="4" name="Rectangle 3"/>
          <p:cNvSpPr/>
          <p:nvPr/>
        </p:nvSpPr>
        <p:spPr>
          <a:xfrm>
            <a:off x="136275" y="2494278"/>
            <a:ext cx="1670650" cy="923330"/>
          </a:xfrm>
          <a:prstGeom prst="rect">
            <a:avLst/>
          </a:prstGeom>
          <a:noFill/>
        </p:spPr>
        <p:txBody>
          <a:bodyPr wrap="none" lIns="91440" tIns="45720" rIns="91440" bIns="45720">
            <a:spAutoFit/>
          </a:bodyPr>
          <a:lstStyle/>
          <a:p>
            <a:pPr algn="ctr"/>
            <a:r>
              <a:rPr lang="en-US" sz="5400" b="1" i="1" u="sng"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Slash</a:t>
            </a:r>
            <a:endParaRPr lang="en-US" sz="5400" b="1" i="1" u="sng"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cxnSp>
        <p:nvCxnSpPr>
          <p:cNvPr id="6" name="Straight Connector 5"/>
          <p:cNvCxnSpPr/>
          <p:nvPr/>
        </p:nvCxnSpPr>
        <p:spPr>
          <a:xfrm>
            <a:off x="4283968" y="2614348"/>
            <a:ext cx="0" cy="48471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380312" y="2494278"/>
            <a:ext cx="1563248" cy="923330"/>
          </a:xfrm>
          <a:prstGeom prst="rect">
            <a:avLst/>
          </a:prstGeom>
          <a:noFill/>
        </p:spPr>
        <p:txBody>
          <a:bodyPr wrap="none" lIns="91440" tIns="45720" rIns="91440" bIns="45720">
            <a:spAutoFit/>
          </a:bodyPr>
          <a:lstStyle/>
          <a:p>
            <a:pPr algn="ctr"/>
            <a:r>
              <a:rPr lang="en-US" sz="5400" b="1" i="1" u="sng"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Burn</a:t>
            </a:r>
            <a:endParaRPr lang="en-US" sz="5400" b="1" i="1" u="sng"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0" name="Rectangle 9"/>
          <p:cNvSpPr/>
          <p:nvPr/>
        </p:nvSpPr>
        <p:spPr>
          <a:xfrm rot="19566942">
            <a:off x="3474291" y="3811035"/>
            <a:ext cx="1619354" cy="923330"/>
          </a:xfrm>
          <a:prstGeom prst="rect">
            <a:avLst/>
          </a:prstGeom>
          <a:noFill/>
        </p:spPr>
        <p:txBody>
          <a:bodyPr wrap="none" lIns="91440" tIns="45720" rIns="91440" bIns="45720">
            <a:spAutoFit/>
          </a:bodyPr>
          <a:lstStyle/>
          <a:p>
            <a:pPr algn="ctr"/>
            <a:r>
              <a:rPr lang="en-US"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Then</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TextBox 4"/>
          <p:cNvSpPr txBox="1"/>
          <p:nvPr/>
        </p:nvSpPr>
        <p:spPr>
          <a:xfrm>
            <a:off x="136275" y="3861048"/>
            <a:ext cx="3499621" cy="923330"/>
          </a:xfrm>
          <a:prstGeom prst="rect">
            <a:avLst/>
          </a:prstGeom>
          <a:noFill/>
        </p:spPr>
        <p:txBody>
          <a:bodyPr wrap="square" rtlCol="0">
            <a:spAutoFit/>
          </a:bodyPr>
          <a:lstStyle/>
          <a:p>
            <a:r>
              <a:rPr lang="en-GB" dirty="0" smtClean="0"/>
              <a:t>First of all the trees and vegetation are cut down and taken away. </a:t>
            </a:r>
          </a:p>
          <a:p>
            <a:endParaRPr lang="en-GB" dirty="0"/>
          </a:p>
        </p:txBody>
      </p:sp>
      <p:sp>
        <p:nvSpPr>
          <p:cNvPr id="7" name="TextBox 6"/>
          <p:cNvSpPr txBox="1"/>
          <p:nvPr/>
        </p:nvSpPr>
        <p:spPr>
          <a:xfrm>
            <a:off x="136275" y="5037898"/>
            <a:ext cx="4003677" cy="923330"/>
          </a:xfrm>
          <a:prstGeom prst="rect">
            <a:avLst/>
          </a:prstGeom>
          <a:noFill/>
        </p:spPr>
        <p:txBody>
          <a:bodyPr wrap="square" rtlCol="0">
            <a:spAutoFit/>
          </a:bodyPr>
          <a:lstStyle/>
          <a:p>
            <a:r>
              <a:rPr lang="en-GB" dirty="0" smtClean="0"/>
              <a:t>Then, the land is left to dry out until just before the rainforest season. This ensures a more effective burn. </a:t>
            </a:r>
            <a:endParaRPr lang="en-GB" dirty="0"/>
          </a:p>
        </p:txBody>
      </p:sp>
      <p:sp>
        <p:nvSpPr>
          <p:cNvPr id="11" name="TextBox 10"/>
          <p:cNvSpPr txBox="1"/>
          <p:nvPr/>
        </p:nvSpPr>
        <p:spPr>
          <a:xfrm rot="21600000">
            <a:off x="5213520" y="3722550"/>
            <a:ext cx="3930480" cy="923330"/>
          </a:xfrm>
          <a:prstGeom prst="rect">
            <a:avLst/>
          </a:prstGeom>
          <a:noFill/>
        </p:spPr>
        <p:txBody>
          <a:bodyPr wrap="square" rtlCol="0">
            <a:spAutoFit/>
          </a:bodyPr>
          <a:lstStyle/>
          <a:p>
            <a:r>
              <a:rPr lang="en-GB" dirty="0" smtClean="0"/>
              <a:t> </a:t>
            </a:r>
            <a:r>
              <a:rPr lang="en-GB" dirty="0"/>
              <a:t>T</a:t>
            </a:r>
            <a:r>
              <a:rPr lang="en-GB" dirty="0" smtClean="0"/>
              <a:t>he remaining land and vegetation is burned to get rid of any pests and to make the soil ready for use. </a:t>
            </a:r>
            <a:endParaRPr lang="en-GB" dirty="0"/>
          </a:p>
        </p:txBody>
      </p:sp>
      <p:sp>
        <p:nvSpPr>
          <p:cNvPr id="12" name="TextBox 11"/>
          <p:cNvSpPr txBox="1"/>
          <p:nvPr/>
        </p:nvSpPr>
        <p:spPr>
          <a:xfrm>
            <a:off x="4569544" y="4869160"/>
            <a:ext cx="4371560" cy="923330"/>
          </a:xfrm>
          <a:prstGeom prst="rect">
            <a:avLst/>
          </a:prstGeom>
          <a:noFill/>
        </p:spPr>
        <p:txBody>
          <a:bodyPr wrap="square" rtlCol="0">
            <a:spAutoFit/>
          </a:bodyPr>
          <a:lstStyle/>
          <a:p>
            <a:r>
              <a:rPr lang="en-GB" dirty="0" smtClean="0"/>
              <a:t>Burning the land makes the soil better quality because it provides nutrients from the ash. </a:t>
            </a:r>
            <a:endParaRPr lang="en-GB" dirty="0"/>
          </a:p>
        </p:txBody>
      </p:sp>
    </p:spTree>
    <p:extLst>
      <p:ext uri="{BB962C8B-B14F-4D97-AF65-F5344CB8AC3E}">
        <p14:creationId xmlns:p14="http://schemas.microsoft.com/office/powerpoint/2010/main" val="3888372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fill="hold"/>
                                        <p:tgtEl>
                                          <p:spTgt spid="7"/>
                                        </p:tgtEl>
                                        <p:attrNameLst>
                                          <p:attrName>ppt_x</p:attrName>
                                        </p:attrNameLst>
                                      </p:cBhvr>
                                      <p:tavLst>
                                        <p:tav tm="0">
                                          <p:val>
                                            <p:strVal val="#ppt_x"/>
                                          </p:val>
                                        </p:tav>
                                        <p:tav tm="100000">
                                          <p:val>
                                            <p:strVal val="#ppt_x"/>
                                          </p:val>
                                        </p:tav>
                                      </p:tavLst>
                                    </p:anim>
                                    <p:anim calcmode="lin" valueType="num">
                                      <p:cBhvr additive="base">
                                        <p:cTn id="6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1000" fill="hold"/>
                                        <p:tgtEl>
                                          <p:spTgt spid="12"/>
                                        </p:tgtEl>
                                        <p:attrNameLst>
                                          <p:attrName>ppt_w</p:attrName>
                                        </p:attrNameLst>
                                      </p:cBhvr>
                                      <p:tavLst>
                                        <p:tav tm="0">
                                          <p:val>
                                            <p:fltVal val="0"/>
                                          </p:val>
                                        </p:tav>
                                        <p:tav tm="100000">
                                          <p:val>
                                            <p:strVal val="#ppt_w"/>
                                          </p:val>
                                        </p:tav>
                                      </p:tavLst>
                                    </p:anim>
                                    <p:anim calcmode="lin" valueType="num">
                                      <p:cBhvr>
                                        <p:cTn id="74" dur="1000" fill="hold"/>
                                        <p:tgtEl>
                                          <p:spTgt spid="12"/>
                                        </p:tgtEl>
                                        <p:attrNameLst>
                                          <p:attrName>ppt_h</p:attrName>
                                        </p:attrNameLst>
                                      </p:cBhvr>
                                      <p:tavLst>
                                        <p:tav tm="0">
                                          <p:val>
                                            <p:fltVal val="0"/>
                                          </p:val>
                                        </p:tav>
                                        <p:tav tm="100000">
                                          <p:val>
                                            <p:strVal val="#ppt_h"/>
                                          </p:val>
                                        </p:tav>
                                      </p:tavLst>
                                    </p:anim>
                                    <p:anim calcmode="lin" valueType="num">
                                      <p:cBhvr>
                                        <p:cTn id="75" dur="1000" fill="hold"/>
                                        <p:tgtEl>
                                          <p:spTgt spid="12"/>
                                        </p:tgtEl>
                                        <p:attrNameLst>
                                          <p:attrName>style.rotation</p:attrName>
                                        </p:attrNameLst>
                                      </p:cBhvr>
                                      <p:tavLst>
                                        <p:tav tm="0">
                                          <p:val>
                                            <p:fltVal val="90"/>
                                          </p:val>
                                        </p:tav>
                                        <p:tav tm="100000">
                                          <p:val>
                                            <p:fltVal val="0"/>
                                          </p:val>
                                        </p:tav>
                                      </p:tavLst>
                                    </p:anim>
                                    <p:animEffect transition="in" filter="fade">
                                      <p:cBhvr>
                                        <p:cTn id="7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p:bldP spid="10" grpId="0"/>
      <p:bldP spid="5" grpId="0"/>
      <p:bldP spid="7"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5536" y="431336"/>
            <a:ext cx="8280920" cy="923330"/>
          </a:xfrm>
          <a:prstGeom prst="rect">
            <a:avLst/>
          </a:prstGeom>
          <a:noFill/>
          <a:ln>
            <a:solidFill>
              <a:srgbClr val="FF0000"/>
            </a:solidFill>
          </a:ln>
          <a:effectLst>
            <a:glow rad="228600">
              <a:schemeClr val="accent2">
                <a:satMod val="175000"/>
                <a:alpha val="40000"/>
              </a:schemeClr>
            </a:glow>
          </a:effectLst>
        </p:spPr>
        <p:txBody>
          <a:bodyPr wrap="square" lIns="91440" tIns="45720" rIns="91440" bIns="45720">
            <a:spAutoFit/>
          </a:bodyPr>
          <a:lstStyle/>
          <a:p>
            <a:pPr algn="ctr"/>
            <a:r>
              <a:rPr lang="en-US" sz="54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ILLEGAL LOGGERS</a:t>
            </a:r>
          </a:p>
        </p:txBody>
      </p:sp>
      <p:sp>
        <p:nvSpPr>
          <p:cNvPr id="2" name="TextBox 1"/>
          <p:cNvSpPr txBox="1"/>
          <p:nvPr/>
        </p:nvSpPr>
        <p:spPr>
          <a:xfrm>
            <a:off x="395536" y="2636912"/>
            <a:ext cx="8496944" cy="923330"/>
          </a:xfrm>
          <a:prstGeom prst="rect">
            <a:avLst/>
          </a:prstGeom>
          <a:noFill/>
        </p:spPr>
        <p:txBody>
          <a:bodyPr wrap="square" rtlCol="0">
            <a:spAutoFit/>
          </a:bodyPr>
          <a:lstStyle/>
          <a:p>
            <a:r>
              <a:rPr lang="en-GB" dirty="0" smtClean="0"/>
              <a:t>Illegal loggers are people who illegally chop down trees for a lot of money. </a:t>
            </a:r>
          </a:p>
          <a:p>
            <a:r>
              <a:rPr lang="en-GB" dirty="0" smtClean="0"/>
              <a:t>They can build roads to get to more remote forests leading to even more deforestation (clearing the trees to make a pathway. )</a:t>
            </a:r>
            <a:endParaRPr lang="en-GB" dirty="0"/>
          </a:p>
        </p:txBody>
      </p:sp>
      <p:sp>
        <p:nvSpPr>
          <p:cNvPr id="4" name="TextBox 3"/>
          <p:cNvSpPr txBox="1"/>
          <p:nvPr/>
        </p:nvSpPr>
        <p:spPr>
          <a:xfrm>
            <a:off x="395536" y="4653136"/>
            <a:ext cx="8388932" cy="369332"/>
          </a:xfrm>
          <a:prstGeom prst="rect">
            <a:avLst/>
          </a:prstGeom>
          <a:noFill/>
        </p:spPr>
        <p:txBody>
          <a:bodyPr wrap="square" rtlCol="0">
            <a:spAutoFit/>
          </a:bodyPr>
          <a:lstStyle/>
          <a:p>
            <a:r>
              <a:rPr lang="en-GB" dirty="0" smtClean="0"/>
              <a:t>Illegal loggers would be looking for valuable wood or plants such as mahogany.</a:t>
            </a:r>
            <a:endParaRPr lang="en-GB" dirty="0"/>
          </a:p>
        </p:txBody>
      </p:sp>
    </p:spTree>
    <p:extLst>
      <p:ext uri="{BB962C8B-B14F-4D97-AF65-F5344CB8AC3E}">
        <p14:creationId xmlns:p14="http://schemas.microsoft.com/office/powerpoint/2010/main" val="303430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8" presetClass="emph" presetSubtype="0" fill="hold" grpId="0" nodeType="clickEffect">
                                  <p:stCondLst>
                                    <p:cond delay="0"/>
                                  </p:stCondLst>
                                  <p:iterate type="lt">
                                    <p:tmPct val="4000"/>
                                  </p:iterate>
                                  <p:childTnLst>
                                    <p:set>
                                      <p:cBhvr override="childStyle">
                                        <p:cTn id="14" dur="500" fill="hold"/>
                                        <p:tgtEl>
                                          <p:spTgt spid="2"/>
                                        </p:tgtEl>
                                        <p:attrNameLst>
                                          <p:attrName>style.textDecorationUnderline</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34" presetClass="emph" presetSubtype="0" fill="hold" grpId="0" nodeType="clickEffect">
                                  <p:stCondLst>
                                    <p:cond delay="0"/>
                                  </p:stCondLst>
                                  <p:iterate type="lt">
                                    <p:tmPct val="10000"/>
                                  </p:iterate>
                                  <p:childTnLst>
                                    <p:animMotion origin="layout" path="M 0.0 0.0 L 0.0 -0.07213" pathEditMode="relative" ptsTypes="">
                                      <p:cBhvr>
                                        <p:cTn id="18" dur="250" accel="50000" decel="50000" autoRev="1" fill="hold">
                                          <p:stCondLst>
                                            <p:cond delay="0"/>
                                          </p:stCondLst>
                                        </p:cTn>
                                        <p:tgtEl>
                                          <p:spTgt spid="4"/>
                                        </p:tgtEl>
                                        <p:attrNameLst>
                                          <p:attrName>ppt_x</p:attrName>
                                          <p:attrName>ppt_y</p:attrName>
                                        </p:attrNameLst>
                                      </p:cBhvr>
                                    </p:animMotion>
                                    <p:animRot by="1500000">
                                      <p:cBhvr>
                                        <p:cTn id="19" dur="125" fill="hold">
                                          <p:stCondLst>
                                            <p:cond delay="0"/>
                                          </p:stCondLst>
                                        </p:cTn>
                                        <p:tgtEl>
                                          <p:spTgt spid="4"/>
                                        </p:tgtEl>
                                        <p:attrNameLst>
                                          <p:attrName>r</p:attrName>
                                        </p:attrNameLst>
                                      </p:cBhvr>
                                    </p:animRot>
                                    <p:animRot by="-1500000">
                                      <p:cBhvr>
                                        <p:cTn id="20" dur="125" fill="hold">
                                          <p:stCondLst>
                                            <p:cond delay="125"/>
                                          </p:stCondLst>
                                        </p:cTn>
                                        <p:tgtEl>
                                          <p:spTgt spid="4"/>
                                        </p:tgtEl>
                                        <p:attrNameLst>
                                          <p:attrName>r</p:attrName>
                                        </p:attrNameLst>
                                      </p:cBhvr>
                                    </p:animRot>
                                    <p:animRot by="-1500000">
                                      <p:cBhvr>
                                        <p:cTn id="21" dur="125" fill="hold">
                                          <p:stCondLst>
                                            <p:cond delay="250"/>
                                          </p:stCondLst>
                                        </p:cTn>
                                        <p:tgtEl>
                                          <p:spTgt spid="4"/>
                                        </p:tgtEl>
                                        <p:attrNameLst>
                                          <p:attrName>r</p:attrName>
                                        </p:attrNameLst>
                                      </p:cBhvr>
                                    </p:animRot>
                                    <p:animRot by="1500000">
                                      <p:cBhvr>
                                        <p:cTn id="22"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3728" y="620688"/>
            <a:ext cx="4392806" cy="923330"/>
          </a:xfrm>
          <a:prstGeom prst="rect">
            <a:avLst/>
          </a:prstGeom>
        </p:spPr>
        <p:style>
          <a:lnRef idx="2">
            <a:schemeClr val="accent4"/>
          </a:lnRef>
          <a:fillRef idx="1">
            <a:schemeClr val="lt1"/>
          </a:fillRef>
          <a:effectRef idx="0">
            <a:schemeClr val="accent4"/>
          </a:effectRef>
          <a:fontRef idx="minor">
            <a:schemeClr val="dk1"/>
          </a:fontRef>
        </p:style>
        <p:txBody>
          <a:bodyPr wrap="none" lIns="91440" tIns="45720" rIns="91440" bIns="45720">
            <a:spAutoFit/>
          </a:bodyPr>
          <a:lstStyle/>
          <a:p>
            <a:pPr algn="ctr"/>
            <a:r>
              <a:rPr lang="en-US"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Urban Sprawl  </a:t>
            </a:r>
            <a:endPar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3" name="TextBox 2"/>
          <p:cNvSpPr txBox="1"/>
          <p:nvPr/>
        </p:nvSpPr>
        <p:spPr>
          <a:xfrm>
            <a:off x="561613" y="2263560"/>
            <a:ext cx="6408712" cy="1938992"/>
          </a:xfrm>
          <a:prstGeom prst="rect">
            <a:avLst/>
          </a:prstGeom>
          <a:noFill/>
        </p:spPr>
        <p:txBody>
          <a:bodyPr wrap="square" rtlCol="0">
            <a:spAutoFit/>
          </a:bodyPr>
          <a:lstStyle/>
          <a:p>
            <a:r>
              <a:rPr lang="en-GB" sz="2000" dirty="0" smtClean="0"/>
              <a:t>Urban sprawl is when man made factories, buildings, towns or cities spread throughout the landscape. The cities tend to expand and when they reach the forest, they will just begin to gradually chop it down. Urban sprawl is one of the many causes of deforestation.  When Urban Sprawl spreads, forests disappear. </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620689"/>
            <a:ext cx="7832434" cy="5874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9792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2"/>
                                        </p:tgtEl>
                                        <p:attrNameLst>
                                          <p:attrName>ppt_w</p:attrName>
                                        </p:attrNameLst>
                                      </p:cBhvr>
                                      <p:tavLst>
                                        <p:tav tm="0">
                                          <p:val>
                                            <p:strVal val="ppt_w"/>
                                          </p:val>
                                        </p:tav>
                                        <p:tav tm="100000">
                                          <p:val>
                                            <p:fltVal val="0"/>
                                          </p:val>
                                        </p:tav>
                                      </p:tavLst>
                                    </p:anim>
                                    <p:anim calcmode="lin" valueType="num">
                                      <p:cBhvr>
                                        <p:cTn id="7" dur="1000"/>
                                        <p:tgtEl>
                                          <p:spTgt spid="2"/>
                                        </p:tgtEl>
                                        <p:attrNameLst>
                                          <p:attrName>ppt_h</p:attrName>
                                        </p:attrNameLst>
                                      </p:cBhvr>
                                      <p:tavLst>
                                        <p:tav tm="0">
                                          <p:val>
                                            <p:strVal val="ppt_h"/>
                                          </p:val>
                                        </p:tav>
                                        <p:tav tm="100000">
                                          <p:val>
                                            <p:fltVal val="0"/>
                                          </p:val>
                                        </p:tav>
                                      </p:tavLst>
                                    </p:anim>
                                    <p:anim calcmode="lin" valueType="num">
                                      <p:cBhvr>
                                        <p:cTn id="8" dur="1000"/>
                                        <p:tgtEl>
                                          <p:spTgt spid="2"/>
                                        </p:tgtEl>
                                        <p:attrNameLst>
                                          <p:attrName>style.rotation</p:attrName>
                                        </p:attrNameLst>
                                      </p:cBhvr>
                                      <p:tavLst>
                                        <p:tav tm="0">
                                          <p:val>
                                            <p:fltVal val="0"/>
                                          </p:val>
                                        </p:tav>
                                        <p:tav tm="100000">
                                          <p:val>
                                            <p:fltVal val="90"/>
                                          </p:val>
                                        </p:tav>
                                      </p:tavLst>
                                    </p:anim>
                                    <p:animEffect transition="out" filter="fade">
                                      <p:cBhvr>
                                        <p:cTn id="9" dur="1000"/>
                                        <p:tgtEl>
                                          <p:spTgt spid="2"/>
                                        </p:tgtEl>
                                      </p:cBhvr>
                                    </p:animEffect>
                                    <p:set>
                                      <p:cBhvr>
                                        <p:cTn id="10" dur="1" fill="hold">
                                          <p:stCondLst>
                                            <p:cond delay="999"/>
                                          </p:stCondLst>
                                        </p:cTn>
                                        <p:tgtEl>
                                          <p:spTgt spid="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53" presetClass="exit" presetSubtype="32" fill="hold" grpId="0" nodeType="clickEffect">
                                  <p:stCondLst>
                                    <p:cond delay="0"/>
                                  </p:stCondLst>
                                  <p:childTnLst>
                                    <p:anim calcmode="lin" valueType="num">
                                      <p:cBhvr>
                                        <p:cTn id="14" dur="500"/>
                                        <p:tgtEl>
                                          <p:spTgt spid="3"/>
                                        </p:tgtEl>
                                        <p:attrNameLst>
                                          <p:attrName>ppt_w</p:attrName>
                                        </p:attrNameLst>
                                      </p:cBhvr>
                                      <p:tavLst>
                                        <p:tav tm="0">
                                          <p:val>
                                            <p:strVal val="ppt_w"/>
                                          </p:val>
                                        </p:tav>
                                        <p:tav tm="100000">
                                          <p:val>
                                            <p:fltVal val="0"/>
                                          </p:val>
                                        </p:tav>
                                      </p:tavLst>
                                    </p:anim>
                                    <p:anim calcmode="lin" valueType="num">
                                      <p:cBhvr>
                                        <p:cTn id="15" dur="500"/>
                                        <p:tgtEl>
                                          <p:spTgt spid="3"/>
                                        </p:tgtEl>
                                        <p:attrNameLst>
                                          <p:attrName>ppt_h</p:attrName>
                                        </p:attrNameLst>
                                      </p:cBhvr>
                                      <p:tavLst>
                                        <p:tav tm="0">
                                          <p:val>
                                            <p:strVal val="ppt_h"/>
                                          </p:val>
                                        </p:tav>
                                        <p:tav tm="100000">
                                          <p:val>
                                            <p:fltVal val="0"/>
                                          </p:val>
                                        </p:tav>
                                      </p:tavLst>
                                    </p:anim>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wheel(1)">
                                      <p:cBhvr>
                                        <p:cTn id="2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rot="19596543">
            <a:off x="-464649" y="2147114"/>
            <a:ext cx="10010953" cy="923330"/>
          </a:xfrm>
          <a:prstGeom prst="rect">
            <a:avLst/>
          </a:prstGeom>
          <a:noFill/>
        </p:spPr>
        <p:txBody>
          <a:bodyPr wrap="squar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solidFill>
                  <a:srgbClr val="008000"/>
                </a:solidFill>
                <a:effectLst/>
              </a:rPr>
              <a:t>The Effects Of Deforestation</a:t>
            </a:r>
            <a:endParaRPr lang="en-US" sz="5400" b="1" cap="none" spc="0" dirty="0">
              <a:ln w="10541" cmpd="sng">
                <a:solidFill>
                  <a:srgbClr val="7D7D7D">
                    <a:tint val="100000"/>
                    <a:shade val="100000"/>
                    <a:satMod val="110000"/>
                  </a:srgbClr>
                </a:solidFill>
                <a:prstDash val="solid"/>
              </a:ln>
              <a:solidFill>
                <a:srgbClr val="008000"/>
              </a:solidFill>
              <a:effectLst/>
            </a:endParaRPr>
          </a:p>
        </p:txBody>
      </p:sp>
      <p:sp>
        <p:nvSpPr>
          <p:cNvPr id="6" name="TextBox 5"/>
          <p:cNvSpPr txBox="1"/>
          <p:nvPr/>
        </p:nvSpPr>
        <p:spPr>
          <a:xfrm>
            <a:off x="899592" y="1772816"/>
            <a:ext cx="6840760" cy="369332"/>
          </a:xfrm>
          <a:prstGeom prst="rect">
            <a:avLst/>
          </a:prstGeom>
          <a:noFill/>
        </p:spPr>
        <p:txBody>
          <a:bodyPr wrap="square" rtlCol="0">
            <a:spAutoFit/>
          </a:bodyPr>
          <a:lstStyle/>
          <a:p>
            <a:endParaRPr lang="en-GB" dirty="0" smtClean="0"/>
          </a:p>
        </p:txBody>
      </p:sp>
      <p:sp>
        <p:nvSpPr>
          <p:cNvPr id="3" name="TextBox 2"/>
          <p:cNvSpPr txBox="1"/>
          <p:nvPr/>
        </p:nvSpPr>
        <p:spPr>
          <a:xfrm>
            <a:off x="3851920" y="4221088"/>
            <a:ext cx="4104456" cy="584775"/>
          </a:xfrm>
          <a:prstGeom prst="rect">
            <a:avLst/>
          </a:prstGeom>
          <a:noFill/>
        </p:spPr>
        <p:txBody>
          <a:bodyPr wrap="square" rtlCol="0">
            <a:spAutoFit/>
          </a:bodyPr>
          <a:lstStyle/>
          <a:p>
            <a:r>
              <a:rPr lang="en-GB" sz="3200" dirty="0" smtClean="0"/>
              <a:t>On our eco-system </a:t>
            </a:r>
            <a:endParaRPr lang="en-GB" sz="3200" dirty="0"/>
          </a:p>
        </p:txBody>
      </p:sp>
    </p:spTree>
    <p:extLst>
      <p:ext uri="{BB962C8B-B14F-4D97-AF65-F5344CB8AC3E}">
        <p14:creationId xmlns:p14="http://schemas.microsoft.com/office/powerpoint/2010/main" val="1714230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1084" y="1758155"/>
            <a:ext cx="5616624" cy="4247317"/>
          </a:xfrm>
          <a:prstGeom prst="rect">
            <a:avLst/>
          </a:prstGeom>
          <a:noFill/>
        </p:spPr>
        <p:txBody>
          <a:bodyPr wrap="square" rtlCol="0">
            <a:spAutoFit/>
          </a:bodyPr>
          <a:lstStyle/>
          <a:p>
            <a:r>
              <a:rPr lang="en-GB" sz="5400" dirty="0" smtClean="0"/>
              <a:t>.</a:t>
            </a:r>
          </a:p>
          <a:p>
            <a:r>
              <a:rPr lang="en-GB" sz="5400" dirty="0" smtClean="0"/>
              <a:t>.</a:t>
            </a:r>
          </a:p>
          <a:p>
            <a:r>
              <a:rPr lang="en-GB" sz="5400" dirty="0" smtClean="0"/>
              <a:t>.</a:t>
            </a:r>
          </a:p>
          <a:p>
            <a:r>
              <a:rPr lang="en-GB" sz="5400" dirty="0" smtClean="0"/>
              <a:t>.</a:t>
            </a:r>
          </a:p>
          <a:p>
            <a:r>
              <a:rPr lang="en-GB" sz="5400" dirty="0" smtClean="0"/>
              <a:t>.</a:t>
            </a:r>
            <a:endParaRPr lang="en-GB" sz="5400" dirty="0"/>
          </a:p>
        </p:txBody>
      </p:sp>
      <p:sp>
        <p:nvSpPr>
          <p:cNvPr id="4" name="TextBox 3"/>
          <p:cNvSpPr txBox="1"/>
          <p:nvPr/>
        </p:nvSpPr>
        <p:spPr>
          <a:xfrm>
            <a:off x="1547664" y="1988840"/>
            <a:ext cx="6408712" cy="646331"/>
          </a:xfrm>
          <a:prstGeom prst="rect">
            <a:avLst/>
          </a:prstGeom>
          <a:noFill/>
        </p:spPr>
        <p:txBody>
          <a:bodyPr wrap="square" rtlCol="0">
            <a:spAutoFit/>
          </a:bodyPr>
          <a:lstStyle/>
          <a:p>
            <a:r>
              <a:rPr lang="en-GB" dirty="0" smtClean="0"/>
              <a:t>Loss of habitats- A big concern in rainforests as this is where most of the earths Biodiversity lies</a:t>
            </a:r>
          </a:p>
        </p:txBody>
      </p:sp>
      <p:sp>
        <p:nvSpPr>
          <p:cNvPr id="6" name="TextBox 5"/>
          <p:cNvSpPr txBox="1"/>
          <p:nvPr/>
        </p:nvSpPr>
        <p:spPr>
          <a:xfrm>
            <a:off x="1482440" y="3778299"/>
            <a:ext cx="4248472" cy="646331"/>
          </a:xfrm>
          <a:prstGeom prst="rect">
            <a:avLst/>
          </a:prstGeom>
          <a:noFill/>
        </p:spPr>
        <p:txBody>
          <a:bodyPr wrap="square" rtlCol="0">
            <a:spAutoFit/>
          </a:bodyPr>
          <a:lstStyle/>
          <a:p>
            <a:r>
              <a:rPr lang="en-GB" dirty="0" smtClean="0"/>
              <a:t>Losing trees doesn’t help the planets very important Carbon Sink Function.  </a:t>
            </a:r>
            <a:endParaRPr lang="en-GB" dirty="0"/>
          </a:p>
        </p:txBody>
      </p:sp>
      <p:sp>
        <p:nvSpPr>
          <p:cNvPr id="8" name="TextBox 7"/>
          <p:cNvSpPr txBox="1"/>
          <p:nvPr/>
        </p:nvSpPr>
        <p:spPr>
          <a:xfrm>
            <a:off x="1547664" y="4725144"/>
            <a:ext cx="4392488" cy="923330"/>
          </a:xfrm>
          <a:prstGeom prst="rect">
            <a:avLst/>
          </a:prstGeom>
          <a:noFill/>
        </p:spPr>
        <p:txBody>
          <a:bodyPr wrap="square" rtlCol="0">
            <a:spAutoFit/>
          </a:bodyPr>
          <a:lstStyle/>
          <a:p>
            <a:r>
              <a:rPr lang="en-GB" dirty="0" smtClean="0"/>
              <a:t>As well as the carbon Sink Function the world would have less vital oxygen that we need to survive.  </a:t>
            </a:r>
            <a:endParaRPr lang="en-GB" dirty="0"/>
          </a:p>
        </p:txBody>
      </p:sp>
      <p:sp>
        <p:nvSpPr>
          <p:cNvPr id="10" name="TextBox 9"/>
          <p:cNvSpPr txBox="1"/>
          <p:nvPr/>
        </p:nvSpPr>
        <p:spPr>
          <a:xfrm>
            <a:off x="1469728" y="5581872"/>
            <a:ext cx="5544616" cy="646331"/>
          </a:xfrm>
          <a:prstGeom prst="rect">
            <a:avLst/>
          </a:prstGeom>
          <a:noFill/>
        </p:spPr>
        <p:txBody>
          <a:bodyPr wrap="square" rtlCol="0">
            <a:spAutoFit/>
          </a:bodyPr>
          <a:lstStyle/>
          <a:p>
            <a:r>
              <a:rPr lang="en-GB" dirty="0" smtClean="0"/>
              <a:t>Global warming will increase as there would be more greenhouse gases. </a:t>
            </a:r>
            <a:endParaRPr lang="en-GB" dirty="0"/>
          </a:p>
        </p:txBody>
      </p:sp>
      <p:sp>
        <p:nvSpPr>
          <p:cNvPr id="12" name="TextBox 11"/>
          <p:cNvSpPr txBox="1"/>
          <p:nvPr/>
        </p:nvSpPr>
        <p:spPr>
          <a:xfrm>
            <a:off x="1532868" y="2852936"/>
            <a:ext cx="5576180" cy="646331"/>
          </a:xfrm>
          <a:prstGeom prst="rect">
            <a:avLst/>
          </a:prstGeom>
          <a:noFill/>
        </p:spPr>
        <p:txBody>
          <a:bodyPr wrap="square" rtlCol="0">
            <a:spAutoFit/>
          </a:bodyPr>
          <a:lstStyle/>
          <a:p>
            <a:r>
              <a:rPr lang="en-GB" dirty="0" smtClean="0"/>
              <a:t>Loss of species- From animals and insects to plants and vegetation</a:t>
            </a:r>
            <a:endParaRPr lang="en-GB" dirty="0"/>
          </a:p>
        </p:txBody>
      </p:sp>
    </p:spTree>
    <p:extLst>
      <p:ext uri="{BB962C8B-B14F-4D97-AF65-F5344CB8AC3E}">
        <p14:creationId xmlns:p14="http://schemas.microsoft.com/office/powerpoint/2010/main" val="3067868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8" grpId="0"/>
      <p:bldP spid="10"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58352" y="548680"/>
            <a:ext cx="5426294" cy="1107996"/>
          </a:xfrm>
          <a:prstGeom prst="rect">
            <a:avLst/>
          </a:prstGeom>
          <a:noFill/>
        </p:spPr>
        <p:txBody>
          <a:bodyPr wrap="none" lIns="91440" tIns="45720" rIns="91440" bIns="45720">
            <a:spAutoFit/>
          </a:bodyPr>
          <a:lstStyle/>
          <a:p>
            <a:pPr algn="ctr"/>
            <a:r>
              <a:rPr lang="en-US"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Useful Facts!</a:t>
            </a:r>
            <a:endParaRPr lang="en-US"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6" name="TextBox 5"/>
          <p:cNvSpPr txBox="1"/>
          <p:nvPr/>
        </p:nvSpPr>
        <p:spPr>
          <a:xfrm>
            <a:off x="776908" y="2670572"/>
            <a:ext cx="8100392" cy="461665"/>
          </a:xfrm>
          <a:prstGeom prst="rect">
            <a:avLst/>
          </a:prstGeom>
          <a:noFill/>
        </p:spPr>
        <p:txBody>
          <a:bodyPr wrap="square" rtlCol="0">
            <a:spAutoFit/>
          </a:bodyPr>
          <a:lstStyle/>
          <a:p>
            <a:r>
              <a:rPr lang="en-GB" sz="2400" dirty="0" smtClean="0"/>
              <a:t>70 percent of earths land animals and plants live in forests. </a:t>
            </a:r>
            <a:endParaRPr lang="en-GB" sz="2400" dirty="0"/>
          </a:p>
        </p:txBody>
      </p:sp>
      <p:sp>
        <p:nvSpPr>
          <p:cNvPr id="9" name="TextBox 8"/>
          <p:cNvSpPr txBox="1"/>
          <p:nvPr/>
        </p:nvSpPr>
        <p:spPr>
          <a:xfrm>
            <a:off x="663087" y="3691195"/>
            <a:ext cx="7416824" cy="830997"/>
          </a:xfrm>
          <a:prstGeom prst="rect">
            <a:avLst/>
          </a:prstGeom>
          <a:noFill/>
        </p:spPr>
        <p:txBody>
          <a:bodyPr wrap="square" rtlCol="0">
            <a:spAutoFit/>
          </a:bodyPr>
          <a:lstStyle/>
          <a:p>
            <a:r>
              <a:rPr lang="en-GB" sz="2400" dirty="0" smtClean="0"/>
              <a:t>In the Amazon, around 17 percent of forest has been lost in the last 50 years . </a:t>
            </a:r>
            <a:endParaRPr lang="en-GB" sz="2400" dirty="0"/>
          </a:p>
        </p:txBody>
      </p:sp>
      <p:sp>
        <p:nvSpPr>
          <p:cNvPr id="10" name="TextBox 9"/>
          <p:cNvSpPr txBox="1"/>
          <p:nvPr/>
        </p:nvSpPr>
        <p:spPr>
          <a:xfrm>
            <a:off x="663087" y="5157192"/>
            <a:ext cx="7899548" cy="830997"/>
          </a:xfrm>
          <a:prstGeom prst="rect">
            <a:avLst/>
          </a:prstGeom>
          <a:noFill/>
        </p:spPr>
        <p:txBody>
          <a:bodyPr wrap="square" rtlCol="0">
            <a:spAutoFit/>
          </a:bodyPr>
          <a:lstStyle/>
          <a:p>
            <a:r>
              <a:rPr lang="en-GB" sz="2400" dirty="0" smtClean="0"/>
              <a:t>About 15 percent, of all green house gas emissions are because of deforestation. </a:t>
            </a:r>
            <a:endParaRPr lang="en-GB" sz="2400" dirty="0"/>
          </a:p>
        </p:txBody>
      </p:sp>
    </p:spTree>
    <p:extLst>
      <p:ext uri="{BB962C8B-B14F-4D97-AF65-F5344CB8AC3E}">
        <p14:creationId xmlns:p14="http://schemas.microsoft.com/office/powerpoint/2010/main" val="84141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80">
                                          <p:stCondLst>
                                            <p:cond delay="0"/>
                                          </p:stCondLst>
                                        </p:cTn>
                                        <p:tgtEl>
                                          <p:spTgt spid="9"/>
                                        </p:tgtEl>
                                      </p:cBhvr>
                                    </p:animEffect>
                                    <p:anim calcmode="lin" valueType="num">
                                      <p:cBhvr>
                                        <p:cTn id="2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6" dur="26">
                                          <p:stCondLst>
                                            <p:cond delay="650"/>
                                          </p:stCondLst>
                                        </p:cTn>
                                        <p:tgtEl>
                                          <p:spTgt spid="9"/>
                                        </p:tgtEl>
                                      </p:cBhvr>
                                      <p:to x="100000" y="60000"/>
                                    </p:animScale>
                                    <p:animScale>
                                      <p:cBhvr>
                                        <p:cTn id="27" dur="166" decel="50000">
                                          <p:stCondLst>
                                            <p:cond delay="676"/>
                                          </p:stCondLst>
                                        </p:cTn>
                                        <p:tgtEl>
                                          <p:spTgt spid="9"/>
                                        </p:tgtEl>
                                      </p:cBhvr>
                                      <p:to x="100000" y="100000"/>
                                    </p:animScale>
                                    <p:animScale>
                                      <p:cBhvr>
                                        <p:cTn id="28" dur="26">
                                          <p:stCondLst>
                                            <p:cond delay="1312"/>
                                          </p:stCondLst>
                                        </p:cTn>
                                        <p:tgtEl>
                                          <p:spTgt spid="9"/>
                                        </p:tgtEl>
                                      </p:cBhvr>
                                      <p:to x="100000" y="80000"/>
                                    </p:animScale>
                                    <p:animScale>
                                      <p:cBhvr>
                                        <p:cTn id="29" dur="166" decel="50000">
                                          <p:stCondLst>
                                            <p:cond delay="1338"/>
                                          </p:stCondLst>
                                        </p:cTn>
                                        <p:tgtEl>
                                          <p:spTgt spid="9"/>
                                        </p:tgtEl>
                                      </p:cBhvr>
                                      <p:to x="100000" y="100000"/>
                                    </p:animScale>
                                    <p:animScale>
                                      <p:cBhvr>
                                        <p:cTn id="30" dur="26">
                                          <p:stCondLst>
                                            <p:cond delay="1642"/>
                                          </p:stCondLst>
                                        </p:cTn>
                                        <p:tgtEl>
                                          <p:spTgt spid="9"/>
                                        </p:tgtEl>
                                      </p:cBhvr>
                                      <p:to x="100000" y="90000"/>
                                    </p:animScale>
                                    <p:animScale>
                                      <p:cBhvr>
                                        <p:cTn id="31" dur="166" decel="50000">
                                          <p:stCondLst>
                                            <p:cond delay="1668"/>
                                          </p:stCondLst>
                                        </p:cTn>
                                        <p:tgtEl>
                                          <p:spTgt spid="9"/>
                                        </p:tgtEl>
                                      </p:cBhvr>
                                      <p:to x="100000" y="100000"/>
                                    </p:animScale>
                                    <p:animScale>
                                      <p:cBhvr>
                                        <p:cTn id="32" dur="26">
                                          <p:stCondLst>
                                            <p:cond delay="1808"/>
                                          </p:stCondLst>
                                        </p:cTn>
                                        <p:tgtEl>
                                          <p:spTgt spid="9"/>
                                        </p:tgtEl>
                                      </p:cBhvr>
                                      <p:to x="100000" y="95000"/>
                                    </p:animScale>
                                    <p:animScale>
                                      <p:cBhvr>
                                        <p:cTn id="33" dur="166" decel="50000">
                                          <p:stCondLst>
                                            <p:cond delay="1834"/>
                                          </p:stCondLst>
                                        </p:cTn>
                                        <p:tgtEl>
                                          <p:spTgt spid="9"/>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89772" y="332656"/>
            <a:ext cx="7044020" cy="923330"/>
          </a:xfrm>
          <a:prstGeom prst="rect">
            <a:avLst/>
          </a:prstGeom>
          <a:noFill/>
        </p:spPr>
        <p:txBody>
          <a:bodyPr wrap="square" lIns="91440" tIns="45720" rIns="91440" bIns="45720">
            <a:spAutoFit/>
          </a:bodyPr>
          <a:lstStyle/>
          <a:p>
            <a:pPr algn="ctr"/>
            <a:r>
              <a:rPr lang="en-US" sz="5400" b="1" i="1" u="sng" cap="none" spc="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Is There A Solution?</a:t>
            </a:r>
            <a:r>
              <a:rPr lang="en-US" sz="5400" b="1" i="1" u="sng"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endParaRPr lang="en-US" sz="5400" b="1" i="1" u="sng"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TextBox 4"/>
          <p:cNvSpPr txBox="1"/>
          <p:nvPr/>
        </p:nvSpPr>
        <p:spPr>
          <a:xfrm>
            <a:off x="1223628" y="1585962"/>
            <a:ext cx="7128792" cy="1200329"/>
          </a:xfrm>
          <a:prstGeom prst="rect">
            <a:avLst/>
          </a:prstGeom>
          <a:noFill/>
        </p:spPr>
        <p:txBody>
          <a:bodyPr wrap="square" rtlCol="0">
            <a:spAutoFit/>
          </a:bodyPr>
          <a:lstStyle/>
          <a:p>
            <a:r>
              <a:rPr lang="en-GB" dirty="0" smtClean="0"/>
              <a:t>There is NO proper solution to the destruction of rainforests other than trying to prevent large areas of forest being cut down. However , if we planted a new tree for every tree we cut down, the problem would perhaps be less of a massive issue and concern to the planet.  </a:t>
            </a: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3627910"/>
            <a:ext cx="2736304"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72952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gtEl>
                                        <p:attrNameLst>
                                          <p:attrName>ppt_x</p:attrName>
                                          <p:attrName>ppt_y</p:attrName>
                                        </p:attrNameLst>
                                      </p:cBhvr>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0" nodeType="clickEffect">
                                  <p:stCondLst>
                                    <p:cond delay="0"/>
                                  </p:stCondLst>
                                  <p:childTnLst>
                                    <p:animRot by="21600000">
                                      <p:cBhvr>
                                        <p:cTn id="14" dur="2000" fill="hold"/>
                                        <p:tgtEl>
                                          <p:spTgt spid="5"/>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2050"/>
                                        </p:tgtEl>
                                      </p:cBhvr>
                                    </p:animEffect>
                                    <p:animScale>
                                      <p:cBhvr>
                                        <p:cTn id="19" dur="250" autoRev="1" fill="hold"/>
                                        <p:tgtEl>
                                          <p:spTgt spid="20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656</TotalTime>
  <Words>505</Words>
  <Application>Microsoft Office PowerPoint</Application>
  <PresentationFormat>Ekran Gösterisi (4:3)</PresentationFormat>
  <Paragraphs>56</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Kate</dc:creator>
  <cp:lastModifiedBy>Windows Kullanıcısı</cp:lastModifiedBy>
  <cp:revision>51</cp:revision>
  <dcterms:created xsi:type="dcterms:W3CDTF">2013-12-03T16:34:19Z</dcterms:created>
  <dcterms:modified xsi:type="dcterms:W3CDTF">2019-04-28T16:03:02Z</dcterms:modified>
</cp:coreProperties>
</file>