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4"/>
  </p:notesMasterIdLst>
  <p:sldIdLst>
    <p:sldId id="256" r:id="rId2"/>
    <p:sldId id="257" r:id="rId3"/>
    <p:sldId id="400" r:id="rId4"/>
    <p:sldId id="402" r:id="rId5"/>
    <p:sldId id="258" r:id="rId6"/>
    <p:sldId id="399" r:id="rId7"/>
    <p:sldId id="403" r:id="rId8"/>
    <p:sldId id="429" r:id="rId9"/>
    <p:sldId id="468" r:id="rId10"/>
    <p:sldId id="404" r:id="rId11"/>
    <p:sldId id="264" r:id="rId12"/>
    <p:sldId id="431" r:id="rId13"/>
    <p:sldId id="266" r:id="rId14"/>
    <p:sldId id="267" r:id="rId15"/>
    <p:sldId id="268" r:id="rId16"/>
    <p:sldId id="434" r:id="rId17"/>
    <p:sldId id="438" r:id="rId18"/>
    <p:sldId id="449" r:id="rId19"/>
    <p:sldId id="451" r:id="rId20"/>
    <p:sldId id="437" r:id="rId21"/>
    <p:sldId id="433" r:id="rId22"/>
    <p:sldId id="436" r:id="rId23"/>
    <p:sldId id="407" r:id="rId24"/>
    <p:sldId id="408" r:id="rId25"/>
    <p:sldId id="418" r:id="rId26"/>
    <p:sldId id="421" r:id="rId27"/>
    <p:sldId id="422" r:id="rId28"/>
    <p:sldId id="423" r:id="rId29"/>
    <p:sldId id="426" r:id="rId30"/>
    <p:sldId id="427" r:id="rId31"/>
    <p:sldId id="342" r:id="rId32"/>
    <p:sldId id="343" r:id="rId33"/>
    <p:sldId id="352" r:id="rId34"/>
    <p:sldId id="344" r:id="rId35"/>
    <p:sldId id="345" r:id="rId36"/>
    <p:sldId id="346" r:id="rId37"/>
    <p:sldId id="347" r:id="rId38"/>
    <p:sldId id="349" r:id="rId39"/>
    <p:sldId id="350" r:id="rId40"/>
    <p:sldId id="353" r:id="rId41"/>
    <p:sldId id="356" r:id="rId42"/>
    <p:sldId id="354" r:id="rId43"/>
    <p:sldId id="453" r:id="rId44"/>
    <p:sldId id="455" r:id="rId45"/>
    <p:sldId id="358" r:id="rId46"/>
    <p:sldId id="359" r:id="rId47"/>
    <p:sldId id="360" r:id="rId48"/>
    <p:sldId id="361" r:id="rId49"/>
    <p:sldId id="362" r:id="rId50"/>
    <p:sldId id="363" r:id="rId51"/>
    <p:sldId id="364" r:id="rId52"/>
    <p:sldId id="365" r:id="rId53"/>
    <p:sldId id="366" r:id="rId54"/>
    <p:sldId id="371" r:id="rId55"/>
    <p:sldId id="373" r:id="rId56"/>
    <p:sldId id="368" r:id="rId57"/>
    <p:sldId id="369" r:id="rId58"/>
    <p:sldId id="370" r:id="rId59"/>
    <p:sldId id="367" r:id="rId60"/>
    <p:sldId id="372" r:id="rId61"/>
    <p:sldId id="457" r:id="rId62"/>
    <p:sldId id="459" r:id="rId63"/>
    <p:sldId id="461" r:id="rId64"/>
    <p:sldId id="463" r:id="rId65"/>
    <p:sldId id="465" r:id="rId66"/>
    <p:sldId id="467" r:id="rId67"/>
    <p:sldId id="444" r:id="rId68"/>
    <p:sldId id="443" r:id="rId69"/>
    <p:sldId id="445" r:id="rId70"/>
    <p:sldId id="446" r:id="rId71"/>
    <p:sldId id="447" r:id="rId72"/>
    <p:sldId id="441" r:id="rId7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2D845-C254-469B-B8D2-85642EDCEC36}" type="datetimeFigureOut">
              <a:rPr lang="tr-TR" smtClean="0"/>
              <a:t>26.03.2019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51C58-8335-4B85-A055-3A04B874538D}" type="slidenum">
              <a:rPr lang="tr-TR" smtClean="0"/>
              <a:t>‹#›</a:t>
            </a:fld>
            <a:endParaRPr lang="tr-TR"/>
          </a:p>
        </p:txBody>
      </p:sp>
    </p:spTree>
    <p:extLst>
      <p:ext uri="{BB962C8B-B14F-4D97-AF65-F5344CB8AC3E}">
        <p14:creationId xmlns:p14="http://schemas.microsoft.com/office/powerpoint/2010/main" val="3262480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6A51C58-8335-4B85-A055-3A04B874538D}" type="slidenum">
              <a:rPr lang="tr-TR" smtClean="0"/>
              <a:t>11</a:t>
            </a:fld>
            <a:endParaRPr lang="tr-TR"/>
          </a:p>
        </p:txBody>
      </p:sp>
    </p:spTree>
    <p:extLst>
      <p:ext uri="{BB962C8B-B14F-4D97-AF65-F5344CB8AC3E}">
        <p14:creationId xmlns:p14="http://schemas.microsoft.com/office/powerpoint/2010/main" val="106099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6A51C58-8335-4B85-A055-3A04B874538D}" type="slidenum">
              <a:rPr lang="tr-TR" smtClean="0"/>
              <a:t>16</a:t>
            </a:fld>
            <a:endParaRPr lang="tr-TR"/>
          </a:p>
        </p:txBody>
      </p:sp>
    </p:spTree>
    <p:extLst>
      <p:ext uri="{BB962C8B-B14F-4D97-AF65-F5344CB8AC3E}">
        <p14:creationId xmlns:p14="http://schemas.microsoft.com/office/powerpoint/2010/main" val="146661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0D0327F-4AD7-4BFF-989F-40F92E809C30}" type="slidenum">
              <a:rPr lang="tr-TR" smtClean="0"/>
              <a:t>22</a:t>
            </a:fld>
            <a:endParaRPr lang="tr-TR"/>
          </a:p>
        </p:txBody>
      </p:sp>
    </p:spTree>
    <p:extLst>
      <p:ext uri="{BB962C8B-B14F-4D97-AF65-F5344CB8AC3E}">
        <p14:creationId xmlns:p14="http://schemas.microsoft.com/office/powerpoint/2010/main" val="23673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26.03.2019</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26.03.2019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26.03.2019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26.03.2019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26.03.2019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26.03.2019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26.03.2019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26.03.2019</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pPr algn="ctr"/>
            <a:r>
              <a:rPr lang="tr-TR" sz="8000" dirty="0" smtClean="0"/>
              <a:t>MESLEK ETİĞİ</a:t>
            </a:r>
            <a:endParaRPr lang="tr-TR" sz="8000" dirty="0"/>
          </a:p>
        </p:txBody>
      </p:sp>
      <p:sp>
        <p:nvSpPr>
          <p:cNvPr id="3" name="Alt Başlık 2"/>
          <p:cNvSpPr>
            <a:spLocks noGrp="1"/>
          </p:cNvSpPr>
          <p:nvPr>
            <p:ph type="subTitle" idx="1"/>
          </p:nvPr>
        </p:nvSpPr>
        <p:spPr/>
        <p:txBody>
          <a:bodyPr>
            <a:normAutofit/>
          </a:bodyPr>
          <a:lstStyle/>
          <a:p>
            <a:pPr algn="ctr"/>
            <a:endParaRPr lang="tr-TR" sz="4000" dirty="0" smtClean="0"/>
          </a:p>
          <a:p>
            <a:pPr algn="ctr"/>
            <a:r>
              <a:rPr lang="tr-TR" sz="4000" dirty="0" err="1" smtClean="0"/>
              <a:t>Öğr.Gör</a:t>
            </a:r>
            <a:r>
              <a:rPr lang="tr-TR" sz="4000" dirty="0" smtClean="0"/>
              <a:t>. Dr. Canan YILMAZ</a:t>
            </a:r>
            <a:endParaRPr lang="tr-TR" sz="4000" dirty="0"/>
          </a:p>
        </p:txBody>
      </p:sp>
    </p:spTree>
    <p:extLst>
      <p:ext uri="{BB962C8B-B14F-4D97-AF65-F5344CB8AC3E}">
        <p14:creationId xmlns:p14="http://schemas.microsoft.com/office/powerpoint/2010/main" val="271490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1143000"/>
          </a:xfrm>
        </p:spPr>
        <p:txBody>
          <a:bodyPr/>
          <a:lstStyle/>
          <a:p>
            <a:pPr algn="ctr"/>
            <a:r>
              <a:rPr lang="tr-TR" b="1" dirty="0" smtClean="0"/>
              <a:t>TEMEL KAVRAMLAR</a:t>
            </a:r>
            <a:endParaRPr lang="tr-TR" b="1" dirty="0"/>
          </a:p>
        </p:txBody>
      </p:sp>
      <p:sp>
        <p:nvSpPr>
          <p:cNvPr id="3" name="İçerik Yer Tutucusu 2"/>
          <p:cNvSpPr>
            <a:spLocks noGrp="1"/>
          </p:cNvSpPr>
          <p:nvPr>
            <p:ph idx="1"/>
          </p:nvPr>
        </p:nvSpPr>
        <p:spPr>
          <a:xfrm>
            <a:off x="430298" y="1121850"/>
            <a:ext cx="8229600" cy="5907550"/>
          </a:xfrm>
        </p:spPr>
        <p:txBody>
          <a:bodyPr/>
          <a:lstStyle/>
          <a:p>
            <a:pPr algn="just"/>
            <a:endParaRPr lang="tr-TR" dirty="0" smtClean="0"/>
          </a:p>
          <a:p>
            <a:pPr algn="just"/>
            <a:r>
              <a:rPr lang="tr-TR" dirty="0" smtClean="0"/>
              <a:t>Toplumun </a:t>
            </a:r>
            <a:r>
              <a:rPr lang="tr-TR" dirty="0"/>
              <a:t>oluştuğu her yerde, bu toplumdaki insanların davranışlarını ve birbirleriyle ilişkilerini düzenleyen kurallar olmuştur. </a:t>
            </a:r>
            <a:endParaRPr lang="tr-TR" dirty="0" smtClean="0"/>
          </a:p>
          <a:p>
            <a:pPr marL="0" indent="0" algn="just">
              <a:buNone/>
            </a:pPr>
            <a:endParaRPr lang="tr-TR" dirty="0" smtClean="0"/>
          </a:p>
          <a:p>
            <a:pPr algn="just"/>
            <a:r>
              <a:rPr lang="tr-TR" dirty="0" smtClean="0"/>
              <a:t>Dolayısıyla </a:t>
            </a:r>
            <a:r>
              <a:rPr lang="tr-TR" dirty="0"/>
              <a:t>ne kadar ilkel olursa olsun, en eski toplumların bile kendine özgü ahlakı olduğu söylenebilmektedir </a:t>
            </a:r>
          </a:p>
        </p:txBody>
      </p:sp>
      <p:pic>
        <p:nvPicPr>
          <p:cNvPr id="4" name="Resim 3"/>
          <p:cNvPicPr>
            <a:picLocks noChangeAspect="1"/>
          </p:cNvPicPr>
          <p:nvPr/>
        </p:nvPicPr>
        <p:blipFill>
          <a:blip r:embed="rId2"/>
          <a:stretch>
            <a:fillRect/>
          </a:stretch>
        </p:blipFill>
        <p:spPr>
          <a:xfrm>
            <a:off x="5220072" y="4206707"/>
            <a:ext cx="3024336" cy="2534661"/>
          </a:xfrm>
          <a:prstGeom prst="rect">
            <a:avLst/>
          </a:prstGeom>
        </p:spPr>
      </p:pic>
    </p:spTree>
    <p:extLst>
      <p:ext uri="{BB962C8B-B14F-4D97-AF65-F5344CB8AC3E}">
        <p14:creationId xmlns:p14="http://schemas.microsoft.com/office/powerpoint/2010/main" val="81031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32656"/>
            <a:ext cx="8229600" cy="1143000"/>
          </a:xfrm>
        </p:spPr>
        <p:txBody>
          <a:bodyPr/>
          <a:lstStyle/>
          <a:p>
            <a:pPr algn="ctr"/>
            <a:r>
              <a:rPr lang="tr-TR" b="1" dirty="0" smtClean="0"/>
              <a:t>TEMEL KAVRAMLAR</a:t>
            </a:r>
            <a:endParaRPr lang="tr-TR" b="1" dirty="0"/>
          </a:p>
        </p:txBody>
      </p:sp>
      <p:sp>
        <p:nvSpPr>
          <p:cNvPr id="3" name="İçerik Yer Tutucusu 2"/>
          <p:cNvSpPr>
            <a:spLocks noGrp="1"/>
          </p:cNvSpPr>
          <p:nvPr>
            <p:ph idx="1"/>
          </p:nvPr>
        </p:nvSpPr>
        <p:spPr>
          <a:xfrm>
            <a:off x="457200" y="1935480"/>
            <a:ext cx="8507288" cy="4805888"/>
          </a:xfrm>
        </p:spPr>
        <p:txBody>
          <a:bodyPr>
            <a:normAutofit/>
          </a:bodyPr>
          <a:lstStyle/>
          <a:p>
            <a:r>
              <a:rPr lang="tr-TR" sz="3200" b="1" dirty="0" smtClean="0"/>
              <a:t>Etik: Ahlak felsefesi</a:t>
            </a:r>
          </a:p>
          <a:p>
            <a:pPr marL="0" indent="0">
              <a:buNone/>
            </a:pPr>
            <a:endParaRPr lang="tr-TR" sz="3200" b="1" dirty="0" smtClean="0"/>
          </a:p>
          <a:p>
            <a:pPr algn="just">
              <a:lnSpc>
                <a:spcPct val="150000"/>
              </a:lnSpc>
            </a:pPr>
            <a:endParaRPr lang="tr-TR" sz="2400" dirty="0" smtClean="0"/>
          </a:p>
          <a:p>
            <a:pPr algn="just">
              <a:lnSpc>
                <a:spcPct val="150000"/>
              </a:lnSpc>
            </a:pPr>
            <a:r>
              <a:rPr lang="tr-TR" sz="2400" dirty="0" smtClean="0"/>
              <a:t>Ahlak </a:t>
            </a:r>
            <a:r>
              <a:rPr lang="tr-TR" sz="2400" dirty="0"/>
              <a:t>anlayışının temel unsurlarını, bunların toplum hayatındaki izdüşümlerini ilmi, felsefi ve fikri açıdan ele alan ve insana ilişkin ahlaki sorunlarla ilgili doğrulanabilir ve yanlışlanabilir bilgiler ortaya koymaya çalışan bir felsefe disiplinidir </a:t>
            </a:r>
          </a:p>
        </p:txBody>
      </p:sp>
      <p:pic>
        <p:nvPicPr>
          <p:cNvPr id="4" name="Resim 3"/>
          <p:cNvPicPr>
            <a:picLocks noChangeAspect="1"/>
          </p:cNvPicPr>
          <p:nvPr/>
        </p:nvPicPr>
        <p:blipFill>
          <a:blip r:embed="rId3"/>
          <a:stretch>
            <a:fillRect/>
          </a:stretch>
        </p:blipFill>
        <p:spPr>
          <a:xfrm>
            <a:off x="5436096" y="1628800"/>
            <a:ext cx="2736304" cy="2016224"/>
          </a:xfrm>
          <a:prstGeom prst="rect">
            <a:avLst/>
          </a:prstGeom>
        </p:spPr>
      </p:pic>
    </p:spTree>
    <p:extLst>
      <p:ext uri="{BB962C8B-B14F-4D97-AF65-F5344CB8AC3E}">
        <p14:creationId xmlns:p14="http://schemas.microsoft.com/office/powerpoint/2010/main" val="3299851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TEMEL KAVRAMLAR</a:t>
            </a:r>
            <a:endParaRPr lang="tr-TR" b="1" dirty="0"/>
          </a:p>
        </p:txBody>
      </p:sp>
      <p:sp>
        <p:nvSpPr>
          <p:cNvPr id="3" name="İçerik Yer Tutucusu 2"/>
          <p:cNvSpPr>
            <a:spLocks noGrp="1"/>
          </p:cNvSpPr>
          <p:nvPr>
            <p:ph idx="1"/>
          </p:nvPr>
        </p:nvSpPr>
        <p:spPr>
          <a:xfrm>
            <a:off x="457200" y="2064216"/>
            <a:ext cx="8229600" cy="4389120"/>
          </a:xfrm>
        </p:spPr>
        <p:txBody>
          <a:bodyPr/>
          <a:lstStyle/>
          <a:p>
            <a:pPr algn="just">
              <a:lnSpc>
                <a:spcPct val="150000"/>
              </a:lnSpc>
            </a:pPr>
            <a:endParaRPr lang="tr-TR" b="1" dirty="0" smtClean="0"/>
          </a:p>
          <a:p>
            <a:pPr algn="just">
              <a:lnSpc>
                <a:spcPct val="150000"/>
              </a:lnSpc>
            </a:pPr>
            <a:r>
              <a:rPr lang="tr-TR" b="1" dirty="0" smtClean="0"/>
              <a:t>Etik;</a:t>
            </a:r>
            <a:r>
              <a:rPr lang="tr-TR" dirty="0" smtClean="0"/>
              <a:t> ahlakı </a:t>
            </a:r>
            <a:r>
              <a:rPr lang="tr-TR" dirty="0"/>
              <a:t>konu edinen felsefe </a:t>
            </a:r>
            <a:r>
              <a:rPr lang="tr-TR" dirty="0" smtClean="0"/>
              <a:t>dalıdır</a:t>
            </a:r>
          </a:p>
          <a:p>
            <a:pPr algn="just">
              <a:lnSpc>
                <a:spcPct val="150000"/>
              </a:lnSpc>
            </a:pPr>
            <a:endParaRPr lang="tr-TR" dirty="0"/>
          </a:p>
          <a:p>
            <a:pPr algn="just">
              <a:lnSpc>
                <a:spcPct val="150000"/>
              </a:lnSpc>
            </a:pPr>
            <a:endParaRPr lang="tr-TR" b="1" dirty="0" smtClean="0"/>
          </a:p>
          <a:p>
            <a:pPr algn="just">
              <a:lnSpc>
                <a:spcPct val="150000"/>
              </a:lnSpc>
            </a:pPr>
            <a:r>
              <a:rPr lang="tr-TR" b="1" dirty="0" smtClean="0"/>
              <a:t>Etik:</a:t>
            </a:r>
            <a:r>
              <a:rPr lang="tr-TR" dirty="0" smtClean="0"/>
              <a:t> Ahlak üzerine düşünme, söz söyleme, ahlakın felsefesini yapma</a:t>
            </a:r>
            <a:endParaRPr lang="tr-TR" dirty="0"/>
          </a:p>
        </p:txBody>
      </p:sp>
      <p:pic>
        <p:nvPicPr>
          <p:cNvPr id="4" name="Resim 3"/>
          <p:cNvPicPr>
            <a:picLocks noChangeAspect="1"/>
          </p:cNvPicPr>
          <p:nvPr/>
        </p:nvPicPr>
        <p:blipFill>
          <a:blip r:embed="rId2"/>
          <a:stretch>
            <a:fillRect/>
          </a:stretch>
        </p:blipFill>
        <p:spPr>
          <a:xfrm>
            <a:off x="6372200" y="2276872"/>
            <a:ext cx="2520279" cy="2304256"/>
          </a:xfrm>
          <a:prstGeom prst="rect">
            <a:avLst/>
          </a:prstGeom>
        </p:spPr>
      </p:pic>
    </p:spTree>
    <p:extLst>
      <p:ext uri="{BB962C8B-B14F-4D97-AF65-F5344CB8AC3E}">
        <p14:creationId xmlns:p14="http://schemas.microsoft.com/office/powerpoint/2010/main" val="418470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76672"/>
            <a:ext cx="8229600" cy="864096"/>
          </a:xfrm>
        </p:spPr>
        <p:txBody>
          <a:bodyPr/>
          <a:lstStyle/>
          <a:p>
            <a:pPr algn="just"/>
            <a:r>
              <a:rPr lang="tr-TR" b="1" dirty="0" smtClean="0"/>
              <a:t>TEMEL KAVRAMLAR</a:t>
            </a:r>
            <a:endParaRPr lang="tr-TR" b="1" dirty="0"/>
          </a:p>
        </p:txBody>
      </p:sp>
      <p:sp>
        <p:nvSpPr>
          <p:cNvPr id="3" name="İçerik Yer Tutucusu 2"/>
          <p:cNvSpPr>
            <a:spLocks noGrp="1"/>
          </p:cNvSpPr>
          <p:nvPr>
            <p:ph idx="1"/>
          </p:nvPr>
        </p:nvSpPr>
        <p:spPr>
          <a:xfrm>
            <a:off x="251520" y="1484784"/>
            <a:ext cx="8892480" cy="4389120"/>
          </a:xfrm>
        </p:spPr>
        <p:txBody>
          <a:bodyPr>
            <a:noAutofit/>
          </a:bodyPr>
          <a:lstStyle/>
          <a:p>
            <a:pPr algn="just">
              <a:lnSpc>
                <a:spcPct val="150000"/>
              </a:lnSpc>
            </a:pPr>
            <a:r>
              <a:rPr lang="tr-TR" sz="2000" b="1" dirty="0" smtClean="0"/>
              <a:t>Etik</a:t>
            </a:r>
            <a:r>
              <a:rPr lang="tr-TR" sz="2000" b="1" dirty="0"/>
              <a:t>, </a:t>
            </a:r>
            <a:r>
              <a:rPr lang="tr-TR" sz="2000" dirty="0"/>
              <a:t>bir eylemi </a:t>
            </a:r>
            <a:r>
              <a:rPr lang="tr-TR" sz="2000" dirty="0" smtClean="0"/>
              <a:t>ahlaki </a:t>
            </a:r>
            <a:r>
              <a:rPr lang="tr-TR" sz="2000" dirty="0"/>
              <a:t>açıdan iyi bir eylem yapan niteliksel durumu </a:t>
            </a:r>
            <a:r>
              <a:rPr lang="tr-TR" sz="2000" dirty="0" smtClean="0"/>
              <a:t>sorgular </a:t>
            </a:r>
          </a:p>
          <a:p>
            <a:pPr marL="0" indent="0" algn="just">
              <a:lnSpc>
                <a:spcPct val="150000"/>
              </a:lnSpc>
              <a:buNone/>
            </a:pPr>
            <a:endParaRPr lang="tr-TR" sz="2000" dirty="0" smtClean="0"/>
          </a:p>
          <a:p>
            <a:pPr algn="just">
              <a:lnSpc>
                <a:spcPct val="150000"/>
              </a:lnSpc>
            </a:pPr>
            <a:r>
              <a:rPr lang="tr-TR" sz="2000" b="1" dirty="0" smtClean="0"/>
              <a:t>Etik; </a:t>
            </a:r>
            <a:r>
              <a:rPr lang="tr-TR" sz="2000" dirty="0" smtClean="0"/>
              <a:t>bir </a:t>
            </a:r>
            <a:r>
              <a:rPr lang="tr-TR" sz="2000" dirty="0"/>
              <a:t>eylemin </a:t>
            </a:r>
            <a:r>
              <a:rPr lang="tr-TR" sz="2000" dirty="0" smtClean="0"/>
              <a:t>ahlaki </a:t>
            </a:r>
            <a:r>
              <a:rPr lang="tr-TR" sz="2000" dirty="0"/>
              <a:t>olarak nitelendirilebilmesi için yerine getirilmesi gereken şartları genel, ilkesel dolayısıyla da soyut düzlemde </a:t>
            </a:r>
            <a:r>
              <a:rPr lang="tr-TR" sz="2000" dirty="0" smtClean="0"/>
              <a:t>tartışır</a:t>
            </a:r>
            <a:r>
              <a:rPr lang="tr-TR" sz="2000" dirty="0"/>
              <a:t>. </a:t>
            </a:r>
            <a:endParaRPr lang="tr-TR" sz="2000" dirty="0" smtClean="0"/>
          </a:p>
          <a:p>
            <a:pPr algn="just">
              <a:lnSpc>
                <a:spcPct val="150000"/>
              </a:lnSpc>
            </a:pPr>
            <a:endParaRPr lang="tr-TR" sz="2000" dirty="0" smtClean="0"/>
          </a:p>
          <a:p>
            <a:pPr algn="just">
              <a:lnSpc>
                <a:spcPct val="150000"/>
              </a:lnSpc>
            </a:pPr>
            <a:r>
              <a:rPr lang="tr-TR" sz="2000" dirty="0" smtClean="0"/>
              <a:t>İyi </a:t>
            </a:r>
            <a:r>
              <a:rPr lang="tr-TR" sz="2000" dirty="0"/>
              <a:t>bir şeyin iyi olduğu hükmüne nasıl varıldığını söyleyen </a:t>
            </a:r>
            <a:r>
              <a:rPr lang="tr-TR" sz="2000" b="1" dirty="0"/>
              <a:t>etik;</a:t>
            </a:r>
            <a:r>
              <a:rPr lang="tr-TR" sz="2000" dirty="0"/>
              <a:t> ahlak üretmemekte ancak ahlak üzerine konuşmaktadır (</a:t>
            </a:r>
            <a:r>
              <a:rPr lang="tr-TR" sz="2000" dirty="0" err="1"/>
              <a:t>Pieper</a:t>
            </a:r>
            <a:r>
              <a:rPr lang="tr-TR" sz="2000" dirty="0"/>
              <a:t>, 2012). </a:t>
            </a:r>
          </a:p>
        </p:txBody>
      </p:sp>
      <p:pic>
        <p:nvPicPr>
          <p:cNvPr id="4" name="Resim 3"/>
          <p:cNvPicPr>
            <a:picLocks noChangeAspect="1"/>
          </p:cNvPicPr>
          <p:nvPr/>
        </p:nvPicPr>
        <p:blipFill>
          <a:blip r:embed="rId2"/>
          <a:stretch>
            <a:fillRect/>
          </a:stretch>
        </p:blipFill>
        <p:spPr>
          <a:xfrm>
            <a:off x="6589068" y="4959843"/>
            <a:ext cx="2324100" cy="1828122"/>
          </a:xfrm>
          <a:prstGeom prst="rect">
            <a:avLst/>
          </a:prstGeom>
        </p:spPr>
      </p:pic>
    </p:spTree>
    <p:extLst>
      <p:ext uri="{BB962C8B-B14F-4D97-AF65-F5344CB8AC3E}">
        <p14:creationId xmlns:p14="http://schemas.microsoft.com/office/powerpoint/2010/main" val="3004891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TEMEL KAVRAMLAR</a:t>
            </a:r>
            <a:endParaRPr lang="tr-TR" b="1" dirty="0"/>
          </a:p>
        </p:txBody>
      </p:sp>
      <p:sp>
        <p:nvSpPr>
          <p:cNvPr id="3" name="İçerik Yer Tutucusu 2"/>
          <p:cNvSpPr>
            <a:spLocks noGrp="1"/>
          </p:cNvSpPr>
          <p:nvPr>
            <p:ph idx="1"/>
          </p:nvPr>
        </p:nvSpPr>
        <p:spPr/>
        <p:txBody>
          <a:bodyPr>
            <a:normAutofit fontScale="92500"/>
          </a:bodyPr>
          <a:lstStyle/>
          <a:p>
            <a:pPr algn="just">
              <a:lnSpc>
                <a:spcPct val="150000"/>
              </a:lnSpc>
            </a:pPr>
            <a:r>
              <a:rPr lang="tr-TR" b="1" dirty="0" smtClean="0"/>
              <a:t>Etik,</a:t>
            </a:r>
            <a:r>
              <a:rPr lang="tr-TR" dirty="0" smtClean="0"/>
              <a:t> kullanılan </a:t>
            </a:r>
            <a:r>
              <a:rPr lang="tr-TR" dirty="0"/>
              <a:t>ahlak </a:t>
            </a:r>
            <a:r>
              <a:rPr lang="tr-TR" dirty="0" smtClean="0"/>
              <a:t>terimlerin </a:t>
            </a:r>
            <a:r>
              <a:rPr lang="tr-TR" dirty="0"/>
              <a:t>ve ahlaki yargıların </a:t>
            </a:r>
            <a:r>
              <a:rPr lang="tr-TR" dirty="0" smtClean="0"/>
              <a:t>statüsünü </a:t>
            </a:r>
            <a:r>
              <a:rPr lang="tr-TR" dirty="0"/>
              <a:t>çözümlemekte ve takınılan </a:t>
            </a:r>
            <a:r>
              <a:rPr lang="tr-TR" dirty="0" smtClean="0"/>
              <a:t>ahlaki </a:t>
            </a:r>
            <a:r>
              <a:rPr lang="tr-TR" dirty="0"/>
              <a:t>tutumların ardında yatan yargıları ele almaktadır (</a:t>
            </a:r>
            <a:r>
              <a:rPr lang="tr-TR" dirty="0" err="1"/>
              <a:t>Nuttall</a:t>
            </a:r>
            <a:r>
              <a:rPr lang="tr-TR" dirty="0"/>
              <a:t>, 2011). </a:t>
            </a:r>
            <a:endParaRPr lang="tr-TR" dirty="0" smtClean="0"/>
          </a:p>
          <a:p>
            <a:pPr algn="just">
              <a:lnSpc>
                <a:spcPct val="150000"/>
              </a:lnSpc>
            </a:pPr>
            <a:endParaRPr lang="tr-TR" dirty="0"/>
          </a:p>
          <a:p>
            <a:pPr algn="just">
              <a:lnSpc>
                <a:spcPct val="150000"/>
              </a:lnSpc>
            </a:pPr>
            <a:r>
              <a:rPr lang="tr-TR" dirty="0"/>
              <a:t>Etik tartışmaların temel konusu, insan eylemlerini </a:t>
            </a:r>
            <a:r>
              <a:rPr lang="tr-TR" dirty="0" smtClean="0"/>
              <a:t>ahlaki </a:t>
            </a:r>
            <a:r>
              <a:rPr lang="tr-TR" dirty="0"/>
              <a:t>bakımdan değerli ya da değersiz kılanın ne olduğudur.</a:t>
            </a:r>
          </a:p>
        </p:txBody>
      </p:sp>
    </p:spTree>
    <p:extLst>
      <p:ext uri="{BB962C8B-B14F-4D97-AF65-F5344CB8AC3E}">
        <p14:creationId xmlns:p14="http://schemas.microsoft.com/office/powerpoint/2010/main" val="4088337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143000"/>
          </a:xfrm>
        </p:spPr>
        <p:txBody>
          <a:bodyPr/>
          <a:lstStyle/>
          <a:p>
            <a:pPr algn="ctr"/>
            <a:r>
              <a:rPr lang="tr-TR" b="1" dirty="0" smtClean="0"/>
              <a:t>TEMEL KAVRAMLAR</a:t>
            </a:r>
            <a:endParaRPr lang="tr-TR" b="1" dirty="0"/>
          </a:p>
        </p:txBody>
      </p:sp>
      <p:sp>
        <p:nvSpPr>
          <p:cNvPr id="3" name="İçerik Yer Tutucusu 2"/>
          <p:cNvSpPr>
            <a:spLocks noGrp="1"/>
          </p:cNvSpPr>
          <p:nvPr>
            <p:ph idx="1"/>
          </p:nvPr>
        </p:nvSpPr>
        <p:spPr/>
        <p:txBody>
          <a:bodyPr>
            <a:normAutofit lnSpcReduction="10000"/>
          </a:bodyPr>
          <a:lstStyle/>
          <a:p>
            <a:pPr algn="just">
              <a:lnSpc>
                <a:spcPct val="150000"/>
              </a:lnSpc>
            </a:pPr>
            <a:endParaRPr lang="tr-TR" b="1" dirty="0" smtClean="0"/>
          </a:p>
          <a:p>
            <a:pPr algn="just">
              <a:lnSpc>
                <a:spcPct val="150000"/>
              </a:lnSpc>
            </a:pPr>
            <a:r>
              <a:rPr lang="tr-TR" b="1" dirty="0" smtClean="0"/>
              <a:t>Ahlak </a:t>
            </a:r>
            <a:r>
              <a:rPr lang="tr-TR" b="1" dirty="0"/>
              <a:t>ve etik </a:t>
            </a:r>
            <a:r>
              <a:rPr lang="tr-TR" dirty="0"/>
              <a:t>kavramları arasındaki yakınlık, somut bir biçimde futbolcu ile futbol eleştirmeni arasındaki yakınlığa benzetilebilir. </a:t>
            </a:r>
            <a:endParaRPr lang="tr-TR" dirty="0" smtClean="0"/>
          </a:p>
          <a:p>
            <a:pPr algn="just">
              <a:lnSpc>
                <a:spcPct val="150000"/>
              </a:lnSpc>
            </a:pPr>
            <a:endParaRPr lang="tr-TR" dirty="0"/>
          </a:p>
          <a:p>
            <a:pPr algn="just">
              <a:lnSpc>
                <a:spcPct val="150000"/>
              </a:lnSpc>
            </a:pPr>
            <a:r>
              <a:rPr lang="tr-TR" b="1" dirty="0" smtClean="0"/>
              <a:t>Ahlak </a:t>
            </a:r>
            <a:r>
              <a:rPr lang="tr-TR" dirty="0"/>
              <a:t>bir davranışı ifade ederken; </a:t>
            </a:r>
            <a:r>
              <a:rPr lang="tr-TR" b="1" dirty="0"/>
              <a:t>etik </a:t>
            </a:r>
            <a:r>
              <a:rPr lang="tr-TR" dirty="0"/>
              <a:t>davranışla ilgili bir düşünceyi ortaya koymaktadır.</a:t>
            </a:r>
          </a:p>
        </p:txBody>
      </p:sp>
    </p:spTree>
    <p:extLst>
      <p:ext uri="{BB962C8B-B14F-4D97-AF65-F5344CB8AC3E}">
        <p14:creationId xmlns:p14="http://schemas.microsoft.com/office/powerpoint/2010/main" val="2865670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TEMEL KAVRAMLAR</a:t>
            </a:r>
            <a:endParaRPr lang="tr-TR" dirty="0"/>
          </a:p>
        </p:txBody>
      </p:sp>
      <p:sp>
        <p:nvSpPr>
          <p:cNvPr id="3" name="İçerik Yer Tutucusu 2"/>
          <p:cNvSpPr>
            <a:spLocks noGrp="1"/>
          </p:cNvSpPr>
          <p:nvPr>
            <p:ph idx="1"/>
          </p:nvPr>
        </p:nvSpPr>
        <p:spPr/>
        <p:txBody>
          <a:bodyPr>
            <a:normAutofit fontScale="85000" lnSpcReduction="20000"/>
          </a:bodyPr>
          <a:lstStyle/>
          <a:p>
            <a:pPr algn="just"/>
            <a:endParaRPr lang="tr-TR" dirty="0" smtClean="0"/>
          </a:p>
          <a:p>
            <a:pPr algn="just"/>
            <a:r>
              <a:rPr lang="tr-TR" dirty="0" smtClean="0"/>
              <a:t>Ahlak</a:t>
            </a:r>
            <a:r>
              <a:rPr lang="tr-TR" dirty="0"/>
              <a:t>, bireysel veya toplumsal planda fiilen yaşanan bir olgu iken; etik, bu olgu üzerine felsefi düşünmenin gerçekleştirildiği alan olmaktadır. </a:t>
            </a:r>
            <a:endParaRPr lang="tr-TR" dirty="0" smtClean="0"/>
          </a:p>
          <a:p>
            <a:pPr algn="just"/>
            <a:endParaRPr lang="tr-TR" dirty="0"/>
          </a:p>
          <a:p>
            <a:pPr marL="0" indent="0" algn="just">
              <a:buNone/>
            </a:pPr>
            <a:r>
              <a:rPr lang="tr-TR" dirty="0">
                <a:solidFill>
                  <a:srgbClr val="C00000"/>
                </a:solidFill>
              </a:rPr>
              <a:t>Etik ilke</a:t>
            </a:r>
            <a:r>
              <a:rPr lang="tr-TR" dirty="0"/>
              <a:t>, eylemleri yönlendiren temel düşünceler olarak tanımlanabilir. </a:t>
            </a:r>
          </a:p>
          <a:p>
            <a:pPr marL="0" indent="0" algn="just">
              <a:buNone/>
            </a:pPr>
            <a:r>
              <a:rPr lang="tr-TR" dirty="0"/>
              <a:t>İlkeler, değerlerin eyleme geçmesini sağlayan ve yönlendiren anlamlardır. </a:t>
            </a:r>
          </a:p>
          <a:p>
            <a:pPr marL="0" indent="0" algn="just">
              <a:buNone/>
            </a:pPr>
            <a:endParaRPr lang="tr-TR" dirty="0"/>
          </a:p>
          <a:p>
            <a:pPr marL="0" indent="0" algn="just">
              <a:buNone/>
            </a:pPr>
            <a:r>
              <a:rPr lang="tr-TR" dirty="0">
                <a:solidFill>
                  <a:srgbClr val="C00000"/>
                </a:solidFill>
              </a:rPr>
              <a:t>Etik kural</a:t>
            </a:r>
            <a:r>
              <a:rPr lang="tr-TR" dirty="0"/>
              <a:t>, ilkelere uygun eylem yolları; bir davranış ya da eyleme rehberlik yapan, özel bir amaca yönelik, yetkililerce konmuş bir düzenleme, tanımlama ve tercihlerden oluşmaktadır.</a:t>
            </a:r>
          </a:p>
          <a:p>
            <a:pPr algn="just"/>
            <a:endParaRPr lang="tr-TR" dirty="0"/>
          </a:p>
          <a:p>
            <a:pPr algn="just"/>
            <a:endParaRPr lang="tr-TR" dirty="0"/>
          </a:p>
          <a:p>
            <a:endParaRPr lang="tr-TR" dirty="0"/>
          </a:p>
        </p:txBody>
      </p:sp>
    </p:spTree>
    <p:extLst>
      <p:ext uri="{BB962C8B-B14F-4D97-AF65-F5344CB8AC3E}">
        <p14:creationId xmlns:p14="http://schemas.microsoft.com/office/powerpoint/2010/main" val="1604307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1484784"/>
            <a:ext cx="8071048" cy="2304256"/>
          </a:xfrm>
        </p:spPr>
        <p:txBody>
          <a:bodyPr>
            <a:normAutofit fontScale="92500"/>
          </a:bodyPr>
          <a:lstStyle/>
          <a:p>
            <a:pPr algn="just"/>
            <a:r>
              <a:rPr lang="tr-TR" dirty="0" smtClean="0"/>
              <a:t>Ahlak ve etik kavramları aynı anlama gelir mi?</a:t>
            </a:r>
          </a:p>
          <a:p>
            <a:pPr algn="just"/>
            <a:endParaRPr lang="tr-TR" dirty="0"/>
          </a:p>
          <a:p>
            <a:pPr algn="just"/>
            <a:endParaRPr lang="tr-TR" dirty="0" smtClean="0"/>
          </a:p>
          <a:p>
            <a:pPr algn="just">
              <a:lnSpc>
                <a:spcPct val="160000"/>
              </a:lnSpc>
            </a:pPr>
            <a:r>
              <a:rPr lang="tr-TR" dirty="0" smtClean="0"/>
              <a:t>Ahlak yerine etik, etik yerine ahlak kelimesi kullanılabilir mi?</a:t>
            </a:r>
            <a:endParaRPr lang="tr-TR" dirty="0"/>
          </a:p>
        </p:txBody>
      </p:sp>
      <p:pic>
        <p:nvPicPr>
          <p:cNvPr id="4" name="Resim 3"/>
          <p:cNvPicPr>
            <a:picLocks noChangeAspect="1"/>
          </p:cNvPicPr>
          <p:nvPr/>
        </p:nvPicPr>
        <p:blipFill>
          <a:blip r:embed="rId2"/>
          <a:stretch>
            <a:fillRect/>
          </a:stretch>
        </p:blipFill>
        <p:spPr>
          <a:xfrm>
            <a:off x="5004048" y="4077072"/>
            <a:ext cx="3384376" cy="2376264"/>
          </a:xfrm>
          <a:prstGeom prst="rect">
            <a:avLst/>
          </a:prstGeom>
        </p:spPr>
      </p:pic>
    </p:spTree>
    <p:extLst>
      <p:ext uri="{BB962C8B-B14F-4D97-AF65-F5344CB8AC3E}">
        <p14:creationId xmlns:p14="http://schemas.microsoft.com/office/powerpoint/2010/main" val="24230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710952"/>
          </a:xfrm>
        </p:spPr>
        <p:txBody>
          <a:bodyPr>
            <a:normAutofit/>
          </a:bodyPr>
          <a:lstStyle/>
          <a:p>
            <a:pPr algn="ctr"/>
            <a:r>
              <a:rPr lang="tr-TR" sz="4000" dirty="0"/>
              <a:t>ETİK ile AHLAKIN FARKLILIKLARI</a:t>
            </a:r>
          </a:p>
        </p:txBody>
      </p:sp>
      <p:sp>
        <p:nvSpPr>
          <p:cNvPr id="3" name="İçerik Yer Tutucusu 2"/>
          <p:cNvSpPr>
            <a:spLocks noGrp="1"/>
          </p:cNvSpPr>
          <p:nvPr>
            <p:ph idx="1"/>
          </p:nvPr>
        </p:nvSpPr>
        <p:spPr>
          <a:xfrm>
            <a:off x="457200" y="1475656"/>
            <a:ext cx="8363272" cy="4848944"/>
          </a:xfrm>
        </p:spPr>
        <p:txBody>
          <a:bodyPr>
            <a:normAutofit fontScale="77500" lnSpcReduction="20000"/>
          </a:bodyPr>
          <a:lstStyle/>
          <a:p>
            <a:pPr algn="just"/>
            <a:endParaRPr lang="tr-TR" dirty="0" smtClean="0"/>
          </a:p>
          <a:p>
            <a:pPr algn="just">
              <a:lnSpc>
                <a:spcPct val="160000"/>
              </a:lnSpc>
            </a:pPr>
            <a:r>
              <a:rPr lang="tr-TR" sz="2200" dirty="0" smtClean="0"/>
              <a:t>Etik</a:t>
            </a:r>
            <a:r>
              <a:rPr lang="tr-TR" sz="2200" dirty="0"/>
              <a:t>, ahlakı kapsayan bir kavramdır. Ahlak iyi ve kötü davranışları birbirinden ayırt edip bunların konularını araştırırken; etik, ahlakla ilgili terimleri analiz edip yargılar, bu terimlerin temelinde yatan esas konuları ele alır</a:t>
            </a:r>
            <a:r>
              <a:rPr lang="tr-TR" sz="2200" dirty="0" smtClean="0"/>
              <a:t>.</a:t>
            </a:r>
          </a:p>
          <a:p>
            <a:pPr algn="just">
              <a:lnSpc>
                <a:spcPct val="160000"/>
              </a:lnSpc>
            </a:pPr>
            <a:endParaRPr lang="tr-TR" sz="2200" dirty="0"/>
          </a:p>
          <a:p>
            <a:pPr algn="just">
              <a:lnSpc>
                <a:spcPct val="160000"/>
              </a:lnSpc>
            </a:pPr>
            <a:r>
              <a:rPr lang="tr-TR" sz="2200" dirty="0"/>
              <a:t>Ahlak kuralları, farklı kaynaklardan beslendiği, çeşitli dönemlerde ve toplumlarda farklılık gösterdiğinden dolayı; her zaman geçerli kabul görebilecek, ortak ahlak kuralları bütünü yoktur. Ahlak felsefesi olarak adlandırılan etik ise, ahlak teorisi ile ilgili çeşitli fikirlerin tartışılmasıyla ilgilenmektedir. Sonuç olarak; aynı toplum </a:t>
            </a:r>
            <a:r>
              <a:rPr lang="tr-TR" sz="2200" dirty="0" smtClean="0"/>
              <a:t>içerisinde </a:t>
            </a:r>
            <a:r>
              <a:rPr lang="tr-TR" sz="2200" dirty="0"/>
              <a:t>bile farklı olabilen ahlak kavramının aksine etik, zamanla değişmeyen, evrensel kabul gören ve ilgili ilkelerin yayılması için çaba sarf eden bir kavramdır.</a:t>
            </a:r>
          </a:p>
          <a:p>
            <a:endParaRPr lang="tr-TR" dirty="0"/>
          </a:p>
        </p:txBody>
      </p:sp>
    </p:spTree>
    <p:extLst>
      <p:ext uri="{BB962C8B-B14F-4D97-AF65-F5344CB8AC3E}">
        <p14:creationId xmlns:p14="http://schemas.microsoft.com/office/powerpoint/2010/main" val="3809287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5318" y="341784"/>
            <a:ext cx="8229600" cy="854968"/>
          </a:xfrm>
        </p:spPr>
        <p:txBody>
          <a:bodyPr>
            <a:normAutofit/>
          </a:bodyPr>
          <a:lstStyle/>
          <a:p>
            <a:pPr algn="ctr"/>
            <a:r>
              <a:rPr lang="tr-TR" sz="4000" dirty="0" smtClean="0"/>
              <a:t>ETİK ile AHLAKIN FARKLILIKLARI</a:t>
            </a:r>
            <a:endParaRPr lang="tr-TR" sz="4000" dirty="0"/>
          </a:p>
        </p:txBody>
      </p:sp>
      <p:sp>
        <p:nvSpPr>
          <p:cNvPr id="3" name="İçerik Yer Tutucusu 2"/>
          <p:cNvSpPr>
            <a:spLocks noGrp="1"/>
          </p:cNvSpPr>
          <p:nvPr>
            <p:ph idx="1"/>
          </p:nvPr>
        </p:nvSpPr>
        <p:spPr>
          <a:xfrm>
            <a:off x="251520" y="1196752"/>
            <a:ext cx="8568952" cy="5373216"/>
          </a:xfrm>
        </p:spPr>
        <p:txBody>
          <a:bodyPr>
            <a:normAutofit fontScale="92500"/>
          </a:bodyPr>
          <a:lstStyle/>
          <a:p>
            <a:pPr algn="just"/>
            <a:endParaRPr lang="tr-TR" dirty="0" smtClean="0"/>
          </a:p>
          <a:p>
            <a:pPr algn="just"/>
            <a:r>
              <a:rPr lang="tr-TR" dirty="0" smtClean="0"/>
              <a:t>Ahlakın </a:t>
            </a:r>
            <a:r>
              <a:rPr lang="tr-TR" dirty="0"/>
              <a:t>öğrenilmesi için herhangi bir çabaya ihtiyaç yoktur. Kişiler toplum içerisinde yaşayarak ahlakı öğrenebilir. Diğer yandan bilimsel ya da felsefi çabalarla üretilen etik değerlerin kendiliğinden öğrenilmesi mümkün değildir</a:t>
            </a:r>
            <a:r>
              <a:rPr lang="tr-TR" dirty="0" smtClean="0"/>
              <a:t>.</a:t>
            </a:r>
          </a:p>
          <a:p>
            <a:pPr marL="0" indent="0" algn="just">
              <a:buNone/>
            </a:pPr>
            <a:endParaRPr lang="tr-TR" dirty="0"/>
          </a:p>
          <a:p>
            <a:pPr algn="just"/>
            <a:r>
              <a:rPr lang="tr-TR" dirty="0"/>
              <a:t>Ahlaki değerlere karşı gelmenin sonucu, ayıplama ve kınama şeklinde ortaya çıkarken; etik değerlere karşı gelmek, meslekten ve öbekten dışlanmakla cezalandırılabilmektedir</a:t>
            </a:r>
            <a:r>
              <a:rPr lang="tr-TR" dirty="0" smtClean="0"/>
              <a:t>.</a:t>
            </a:r>
          </a:p>
          <a:p>
            <a:pPr marL="0" indent="0" algn="just">
              <a:buNone/>
            </a:pPr>
            <a:endParaRPr lang="tr-TR" dirty="0"/>
          </a:p>
          <a:p>
            <a:pPr algn="just"/>
            <a:r>
              <a:rPr lang="tr-TR" dirty="0"/>
              <a:t>Ahlak ilkeleri genellikle yazılı kurallardan oluşmazken; etik çalışmaları çoğunlukla yazılı ilke ve kurallardan oluşmaktadır.</a:t>
            </a:r>
          </a:p>
          <a:p>
            <a:pPr algn="just"/>
            <a:endParaRPr lang="tr-TR" dirty="0"/>
          </a:p>
        </p:txBody>
      </p:sp>
    </p:spTree>
    <p:extLst>
      <p:ext uri="{BB962C8B-B14F-4D97-AF65-F5344CB8AC3E}">
        <p14:creationId xmlns:p14="http://schemas.microsoft.com/office/powerpoint/2010/main" val="349316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116632"/>
            <a:ext cx="8229600" cy="1143000"/>
          </a:xfrm>
        </p:spPr>
        <p:txBody>
          <a:bodyPr/>
          <a:lstStyle/>
          <a:p>
            <a:pPr algn="ctr"/>
            <a:r>
              <a:rPr lang="tr-TR" b="1" dirty="0" smtClean="0"/>
              <a:t>DERS İÇERİĞİ</a:t>
            </a:r>
            <a:endParaRPr lang="tr-TR" b="1" dirty="0"/>
          </a:p>
        </p:txBody>
      </p:sp>
      <p:sp>
        <p:nvSpPr>
          <p:cNvPr id="2" name="İçerik Yer Tutucusu 1"/>
          <p:cNvSpPr>
            <a:spLocks noGrp="1"/>
          </p:cNvSpPr>
          <p:nvPr>
            <p:ph idx="1"/>
          </p:nvPr>
        </p:nvSpPr>
        <p:spPr>
          <a:xfrm>
            <a:off x="333872" y="1484784"/>
            <a:ext cx="8640960" cy="5112568"/>
          </a:xfrm>
        </p:spPr>
        <p:txBody>
          <a:bodyPr>
            <a:normAutofit/>
          </a:bodyPr>
          <a:lstStyle/>
          <a:p>
            <a:r>
              <a:rPr lang="tr-TR" sz="3200" b="1" dirty="0" smtClean="0"/>
              <a:t>Temel kavramlar</a:t>
            </a:r>
          </a:p>
          <a:p>
            <a:pPr lvl="2"/>
            <a:r>
              <a:rPr lang="tr-TR" sz="2700" dirty="0" smtClean="0"/>
              <a:t>Felsefe</a:t>
            </a:r>
          </a:p>
          <a:p>
            <a:pPr lvl="3"/>
            <a:r>
              <a:rPr lang="tr-TR" sz="2600" dirty="0" smtClean="0"/>
              <a:t>Ahlak </a:t>
            </a:r>
          </a:p>
          <a:p>
            <a:pPr lvl="3"/>
            <a:r>
              <a:rPr lang="tr-TR" sz="2600" dirty="0" smtClean="0"/>
              <a:t>Ahlak felsefesi (Etik)</a:t>
            </a:r>
          </a:p>
          <a:p>
            <a:r>
              <a:rPr lang="tr-TR" sz="3200" b="1" dirty="0" smtClean="0"/>
              <a:t>Ahlak-Din İlişkisi</a:t>
            </a:r>
          </a:p>
          <a:p>
            <a:r>
              <a:rPr lang="tr-TR" sz="3200" b="1" dirty="0" smtClean="0"/>
              <a:t>Ahlak-Hukuk İlişkisi</a:t>
            </a:r>
          </a:p>
          <a:p>
            <a:r>
              <a:rPr lang="tr-TR" sz="3200" b="1" dirty="0" smtClean="0"/>
              <a:t>Meslek Etiği</a:t>
            </a:r>
          </a:p>
          <a:p>
            <a:r>
              <a:rPr lang="tr-TR" sz="3200" b="1" dirty="0" smtClean="0"/>
              <a:t>Mühendislik Etiği</a:t>
            </a:r>
          </a:p>
          <a:p>
            <a:r>
              <a:rPr lang="tr-TR" sz="3200" b="1" dirty="0" smtClean="0"/>
              <a:t>Kamu Görevlileri Etik Davranış İlkeleri</a:t>
            </a:r>
          </a:p>
        </p:txBody>
      </p:sp>
    </p:spTree>
    <p:extLst>
      <p:ext uri="{BB962C8B-B14F-4D97-AF65-F5344CB8AC3E}">
        <p14:creationId xmlns:p14="http://schemas.microsoft.com/office/powerpoint/2010/main" val="1632841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39552" y="2420888"/>
            <a:ext cx="8064896" cy="933648"/>
          </a:xfrm>
        </p:spPr>
        <p:txBody>
          <a:bodyPr>
            <a:normAutofit fontScale="70000" lnSpcReduction="20000"/>
          </a:bodyPr>
          <a:lstStyle/>
          <a:p>
            <a:endParaRPr lang="tr-TR" sz="4000" dirty="0" smtClean="0"/>
          </a:p>
          <a:p>
            <a:r>
              <a:rPr lang="tr-TR" sz="4000" dirty="0" smtClean="0"/>
              <a:t>Genel geçer ahlak ilkeleri var mıdır</a:t>
            </a:r>
            <a:endParaRPr lang="tr-TR" sz="4000" dirty="0"/>
          </a:p>
        </p:txBody>
      </p:sp>
      <p:pic>
        <p:nvPicPr>
          <p:cNvPr id="4" name="Resim 3"/>
          <p:cNvPicPr>
            <a:picLocks noChangeAspect="1"/>
          </p:cNvPicPr>
          <p:nvPr/>
        </p:nvPicPr>
        <p:blipFill>
          <a:blip r:embed="rId2"/>
          <a:stretch>
            <a:fillRect/>
          </a:stretch>
        </p:blipFill>
        <p:spPr>
          <a:xfrm>
            <a:off x="6012160" y="2060848"/>
            <a:ext cx="2880320" cy="2135882"/>
          </a:xfrm>
          <a:prstGeom prst="rect">
            <a:avLst/>
          </a:prstGeom>
        </p:spPr>
      </p:pic>
      <p:pic>
        <p:nvPicPr>
          <p:cNvPr id="5" name="Resim 4"/>
          <p:cNvPicPr>
            <a:picLocks noChangeAspect="1"/>
          </p:cNvPicPr>
          <p:nvPr/>
        </p:nvPicPr>
        <p:blipFill>
          <a:blip r:embed="rId3"/>
          <a:stretch>
            <a:fillRect/>
          </a:stretch>
        </p:blipFill>
        <p:spPr>
          <a:xfrm>
            <a:off x="539552" y="4196730"/>
            <a:ext cx="2808312" cy="1781175"/>
          </a:xfrm>
          <a:prstGeom prst="rect">
            <a:avLst/>
          </a:prstGeom>
        </p:spPr>
      </p:pic>
    </p:spTree>
    <p:extLst>
      <p:ext uri="{BB962C8B-B14F-4D97-AF65-F5344CB8AC3E}">
        <p14:creationId xmlns:p14="http://schemas.microsoft.com/office/powerpoint/2010/main" val="2339914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64704"/>
            <a:ext cx="8229600" cy="864096"/>
          </a:xfrm>
          <a:solidFill>
            <a:schemeClr val="bg2">
              <a:lumMod val="75000"/>
            </a:schemeClr>
          </a:solidFill>
        </p:spPr>
        <p:txBody>
          <a:bodyPr>
            <a:normAutofit fontScale="90000"/>
          </a:bodyPr>
          <a:lstStyle/>
          <a:p>
            <a:r>
              <a:rPr lang="tr-TR" dirty="0">
                <a:solidFill>
                  <a:schemeClr val="tx1"/>
                </a:solidFill>
              </a:rPr>
              <a:t>DİNLERDE</a:t>
            </a:r>
            <a:r>
              <a:rPr lang="tr-TR" dirty="0" smtClean="0"/>
              <a:t> </a:t>
            </a:r>
            <a:r>
              <a:rPr lang="tr-TR" dirty="0" smtClean="0">
                <a:solidFill>
                  <a:schemeClr val="tx1"/>
                </a:solidFill>
              </a:rPr>
              <a:t>ORTAK AHLAK İLKELERİ</a:t>
            </a:r>
            <a:endParaRPr lang="tr-TR" dirty="0">
              <a:solidFill>
                <a:schemeClr val="tx1"/>
              </a:solidFill>
            </a:endParaRPr>
          </a:p>
        </p:txBody>
      </p:sp>
      <p:sp>
        <p:nvSpPr>
          <p:cNvPr id="3" name="İçerik Yer Tutucusu 2"/>
          <p:cNvSpPr>
            <a:spLocks noGrp="1"/>
          </p:cNvSpPr>
          <p:nvPr>
            <p:ph idx="1"/>
          </p:nvPr>
        </p:nvSpPr>
        <p:spPr>
          <a:xfrm>
            <a:off x="251520" y="1484784"/>
            <a:ext cx="8892480" cy="5373216"/>
          </a:xfrm>
        </p:spPr>
        <p:txBody>
          <a:bodyPr>
            <a:normAutofit/>
          </a:bodyPr>
          <a:lstStyle/>
          <a:p>
            <a:pPr marL="0" indent="0">
              <a:buNone/>
            </a:pPr>
            <a:endParaRPr lang="tr-TR" sz="2200" b="1" dirty="0" smtClean="0"/>
          </a:p>
          <a:p>
            <a:r>
              <a:rPr lang="tr-TR" sz="2200" b="1" dirty="0" smtClean="0"/>
              <a:t>DOĞRULUK                                                   </a:t>
            </a:r>
            <a:r>
              <a:rPr lang="tr-TR" sz="2200" b="1" dirty="0" smtClean="0">
                <a:solidFill>
                  <a:srgbClr val="FF0000"/>
                </a:solidFill>
              </a:rPr>
              <a:t>ÖLDÜRMEMEK</a:t>
            </a:r>
          </a:p>
          <a:p>
            <a:endParaRPr lang="tr-TR" sz="2200" b="1" dirty="0"/>
          </a:p>
          <a:p>
            <a:r>
              <a:rPr lang="tr-TR" sz="2200" b="1" dirty="0" smtClean="0">
                <a:solidFill>
                  <a:srgbClr val="FF0000"/>
                </a:solidFill>
              </a:rPr>
              <a:t>TEMİZLİK</a:t>
            </a:r>
            <a:r>
              <a:rPr lang="tr-TR" sz="2200" b="1" dirty="0" smtClean="0"/>
              <a:t>                                                      HIRSIZLIK </a:t>
            </a:r>
            <a:r>
              <a:rPr lang="tr-TR" sz="2200" b="1" dirty="0"/>
              <a:t>YAPMAMAK</a:t>
            </a:r>
          </a:p>
          <a:p>
            <a:pPr marL="0" indent="0">
              <a:buNone/>
            </a:pPr>
            <a:endParaRPr lang="tr-TR" sz="2200" b="1" dirty="0"/>
          </a:p>
          <a:p>
            <a:r>
              <a:rPr lang="tr-TR" sz="2200" b="1" dirty="0" smtClean="0"/>
              <a:t> </a:t>
            </a:r>
            <a:r>
              <a:rPr lang="tr-TR" sz="2200" b="1" dirty="0"/>
              <a:t>İYİLİK VE YARDIMSEVERLİK  </a:t>
            </a:r>
            <a:r>
              <a:rPr lang="tr-TR" sz="2200" b="1" dirty="0" smtClean="0"/>
              <a:t>                     </a:t>
            </a:r>
            <a:r>
              <a:rPr lang="tr-TR" sz="2200" b="1" dirty="0" smtClean="0">
                <a:solidFill>
                  <a:srgbClr val="FF0000"/>
                </a:solidFill>
              </a:rPr>
              <a:t>ZİNA </a:t>
            </a:r>
            <a:r>
              <a:rPr lang="tr-TR" sz="2200" b="1" dirty="0">
                <a:solidFill>
                  <a:srgbClr val="FF0000"/>
                </a:solidFill>
              </a:rPr>
              <a:t>YAPMAMAK </a:t>
            </a:r>
          </a:p>
          <a:p>
            <a:pPr marL="0" indent="0">
              <a:buNone/>
            </a:pPr>
            <a:endParaRPr lang="tr-TR" sz="2200" b="1" dirty="0" smtClean="0">
              <a:solidFill>
                <a:srgbClr val="FF0000"/>
              </a:solidFill>
            </a:endParaRPr>
          </a:p>
          <a:p>
            <a:r>
              <a:rPr lang="tr-TR" sz="2200" b="1" dirty="0" smtClean="0">
                <a:solidFill>
                  <a:srgbClr val="FF0000"/>
                </a:solidFill>
              </a:rPr>
              <a:t>BÜYÜKLERE </a:t>
            </a:r>
            <a:r>
              <a:rPr lang="tr-TR" sz="2200" b="1" dirty="0">
                <a:solidFill>
                  <a:srgbClr val="FF0000"/>
                </a:solidFill>
              </a:rPr>
              <a:t>SAYGI </a:t>
            </a:r>
            <a:r>
              <a:rPr lang="tr-TR" sz="2200" b="1" dirty="0" smtClean="0">
                <a:solidFill>
                  <a:srgbClr val="FF0000"/>
                </a:solidFill>
              </a:rPr>
              <a:t>                                    </a:t>
            </a:r>
            <a:r>
              <a:rPr lang="tr-TR" sz="2200" b="1" dirty="0" smtClean="0"/>
              <a:t>YALAN SÖYLEMEMEK</a:t>
            </a:r>
          </a:p>
          <a:p>
            <a:endParaRPr lang="tr-TR" sz="2200" b="1" dirty="0"/>
          </a:p>
          <a:p>
            <a:r>
              <a:rPr lang="tr-TR" sz="2200" b="1" dirty="0"/>
              <a:t>BAŞKALARINA ZARAR </a:t>
            </a:r>
            <a:r>
              <a:rPr lang="tr-TR" sz="2200" b="1" dirty="0" smtClean="0"/>
              <a:t>VERMEMEK</a:t>
            </a:r>
          </a:p>
          <a:p>
            <a:endParaRPr lang="tr-TR" sz="2200" dirty="0" smtClean="0"/>
          </a:p>
          <a:p>
            <a:endParaRPr lang="tr-TR" sz="2200" dirty="0" smtClean="0"/>
          </a:p>
          <a:p>
            <a:endParaRPr lang="tr-TR" sz="2200" dirty="0" smtClean="0"/>
          </a:p>
          <a:p>
            <a:endParaRPr lang="tr-TR" sz="2200" dirty="0" smtClean="0"/>
          </a:p>
          <a:p>
            <a:endParaRPr lang="tr-TR" dirty="0" smtClean="0"/>
          </a:p>
          <a:p>
            <a:endParaRPr lang="tr-TR" dirty="0"/>
          </a:p>
        </p:txBody>
      </p:sp>
      <p:pic>
        <p:nvPicPr>
          <p:cNvPr id="4" name="Resim 3"/>
          <p:cNvPicPr>
            <a:picLocks noChangeAspect="1"/>
          </p:cNvPicPr>
          <p:nvPr/>
        </p:nvPicPr>
        <p:blipFill>
          <a:blip r:embed="rId2"/>
          <a:stretch>
            <a:fillRect/>
          </a:stretch>
        </p:blipFill>
        <p:spPr>
          <a:xfrm>
            <a:off x="5436096" y="4715649"/>
            <a:ext cx="3600400" cy="2142351"/>
          </a:xfrm>
          <a:prstGeom prst="rect">
            <a:avLst/>
          </a:prstGeom>
        </p:spPr>
      </p:pic>
    </p:spTree>
    <p:extLst>
      <p:ext uri="{BB962C8B-B14F-4D97-AF65-F5344CB8AC3E}">
        <p14:creationId xmlns:p14="http://schemas.microsoft.com/office/powerpoint/2010/main" val="1250313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8700" y="692696"/>
            <a:ext cx="6447501" cy="756068"/>
          </a:xfrm>
          <a:solidFill>
            <a:schemeClr val="accent2">
              <a:lumMod val="60000"/>
              <a:lumOff val="40000"/>
            </a:schemeClr>
          </a:solidFill>
        </p:spPr>
        <p:txBody>
          <a:bodyPr>
            <a:normAutofit fontScale="90000"/>
          </a:bodyPr>
          <a:lstStyle/>
          <a:p>
            <a:pPr algn="ctr"/>
            <a:r>
              <a:rPr lang="tr-TR" dirty="0">
                <a:solidFill>
                  <a:schemeClr val="tx1"/>
                </a:solidFill>
              </a:rPr>
              <a:t>AHLAK VE HUKUK İLİŞKİSİ</a:t>
            </a:r>
          </a:p>
        </p:txBody>
      </p:sp>
      <p:sp>
        <p:nvSpPr>
          <p:cNvPr id="3" name="Metin Yer Tutucusu 2"/>
          <p:cNvSpPr>
            <a:spLocks noGrp="1"/>
          </p:cNvSpPr>
          <p:nvPr>
            <p:ph type="body" idx="1"/>
          </p:nvPr>
        </p:nvSpPr>
        <p:spPr>
          <a:xfrm>
            <a:off x="506809" y="2044662"/>
            <a:ext cx="3139217" cy="432197"/>
          </a:xfrm>
        </p:spPr>
        <p:txBody>
          <a:bodyPr/>
          <a:lstStyle/>
          <a:p>
            <a:r>
              <a:rPr lang="tr-TR" sz="1500" dirty="0">
                <a:solidFill>
                  <a:schemeClr val="tx1"/>
                </a:solidFill>
              </a:rPr>
              <a:t>657 sayılı Devlet Memurları Kanunu</a:t>
            </a:r>
          </a:p>
        </p:txBody>
      </p:sp>
      <p:sp>
        <p:nvSpPr>
          <p:cNvPr id="4" name="İçerik Yer Tutucusu 3"/>
          <p:cNvSpPr>
            <a:spLocks noGrp="1"/>
          </p:cNvSpPr>
          <p:nvPr>
            <p:ph sz="half" idx="2"/>
          </p:nvPr>
        </p:nvSpPr>
        <p:spPr>
          <a:xfrm>
            <a:off x="506809" y="2650925"/>
            <a:ext cx="3139217" cy="2863623"/>
          </a:xfrm>
        </p:spPr>
        <p:txBody>
          <a:bodyPr>
            <a:normAutofit fontScale="92500" lnSpcReduction="20000"/>
          </a:bodyPr>
          <a:lstStyle/>
          <a:p>
            <a:r>
              <a:rPr lang="tr-TR" dirty="0" smtClean="0">
                <a:solidFill>
                  <a:schemeClr val="tx1"/>
                </a:solidFill>
              </a:rPr>
              <a:t>Sadakat </a:t>
            </a:r>
            <a:endParaRPr lang="tr-TR" dirty="0">
              <a:solidFill>
                <a:schemeClr val="tx1"/>
              </a:solidFill>
            </a:endParaRPr>
          </a:p>
          <a:p>
            <a:r>
              <a:rPr lang="tr-TR" dirty="0" smtClean="0">
                <a:solidFill>
                  <a:schemeClr val="tx1"/>
                </a:solidFill>
              </a:rPr>
              <a:t>Tarafsızlık </a:t>
            </a:r>
            <a:endParaRPr lang="tr-TR" dirty="0">
              <a:solidFill>
                <a:schemeClr val="tx1"/>
              </a:solidFill>
            </a:endParaRPr>
          </a:p>
          <a:p>
            <a:r>
              <a:rPr lang="tr-TR" dirty="0" smtClean="0">
                <a:solidFill>
                  <a:schemeClr val="tx1"/>
                </a:solidFill>
              </a:rPr>
              <a:t>Dürüstlük </a:t>
            </a:r>
            <a:endParaRPr lang="tr-TR" dirty="0">
              <a:solidFill>
                <a:schemeClr val="tx1"/>
              </a:solidFill>
            </a:endParaRPr>
          </a:p>
          <a:p>
            <a:r>
              <a:rPr lang="tr-TR" dirty="0" smtClean="0">
                <a:solidFill>
                  <a:schemeClr val="tx1"/>
                </a:solidFill>
              </a:rPr>
              <a:t>Dayanışma </a:t>
            </a:r>
            <a:endParaRPr lang="tr-TR" dirty="0">
              <a:solidFill>
                <a:schemeClr val="tx1"/>
              </a:solidFill>
            </a:endParaRPr>
          </a:p>
          <a:p>
            <a:r>
              <a:rPr lang="tr-TR" dirty="0" smtClean="0">
                <a:solidFill>
                  <a:schemeClr val="tx1"/>
                </a:solidFill>
              </a:rPr>
              <a:t>Kullanılan araç </a:t>
            </a:r>
            <a:r>
              <a:rPr lang="tr-TR" dirty="0">
                <a:solidFill>
                  <a:schemeClr val="tx1"/>
                </a:solidFill>
              </a:rPr>
              <a:t>ve gereçlere özen </a:t>
            </a:r>
            <a:r>
              <a:rPr lang="tr-TR" dirty="0" smtClean="0">
                <a:solidFill>
                  <a:schemeClr val="tx1"/>
                </a:solidFill>
              </a:rPr>
              <a:t>gösterme </a:t>
            </a:r>
            <a:endParaRPr lang="tr-TR" dirty="0">
              <a:solidFill>
                <a:schemeClr val="tx1"/>
              </a:solidFill>
            </a:endParaRPr>
          </a:p>
          <a:p>
            <a:r>
              <a:rPr lang="tr-TR" dirty="0" smtClean="0">
                <a:solidFill>
                  <a:schemeClr val="tx1"/>
                </a:solidFill>
              </a:rPr>
              <a:t>Rüşvet ve </a:t>
            </a:r>
            <a:r>
              <a:rPr lang="tr-TR" dirty="0">
                <a:solidFill>
                  <a:schemeClr val="tx1"/>
                </a:solidFill>
              </a:rPr>
              <a:t>hediye kabul </a:t>
            </a:r>
            <a:r>
              <a:rPr lang="tr-TR" dirty="0" smtClean="0">
                <a:solidFill>
                  <a:schemeClr val="tx1"/>
                </a:solidFill>
              </a:rPr>
              <a:t>etmeme </a:t>
            </a:r>
            <a:endParaRPr lang="tr-TR" dirty="0">
              <a:solidFill>
                <a:schemeClr val="tx1"/>
              </a:solidFill>
            </a:endParaRPr>
          </a:p>
          <a:p>
            <a:r>
              <a:rPr lang="tr-TR" dirty="0" smtClean="0">
                <a:solidFill>
                  <a:schemeClr val="tx1"/>
                </a:solidFill>
              </a:rPr>
              <a:t>Sır saklama</a:t>
            </a:r>
            <a:endParaRPr lang="tr-TR" dirty="0">
              <a:solidFill>
                <a:schemeClr val="tx1"/>
              </a:solidFill>
            </a:endParaRPr>
          </a:p>
          <a:p>
            <a:endParaRPr lang="tr-TR" dirty="0">
              <a:solidFill>
                <a:schemeClr val="tx1"/>
              </a:solidFill>
            </a:endParaRPr>
          </a:p>
          <a:p>
            <a:endParaRPr lang="tr-TR" dirty="0">
              <a:solidFill>
                <a:schemeClr val="tx1"/>
              </a:solidFill>
            </a:endParaRPr>
          </a:p>
        </p:txBody>
      </p:sp>
      <p:sp>
        <p:nvSpPr>
          <p:cNvPr id="5" name="Metin Yer Tutucusu 4"/>
          <p:cNvSpPr>
            <a:spLocks noGrp="1"/>
          </p:cNvSpPr>
          <p:nvPr>
            <p:ph type="body" sz="quarter" idx="3"/>
          </p:nvPr>
        </p:nvSpPr>
        <p:spPr>
          <a:xfrm>
            <a:off x="3826724" y="2035629"/>
            <a:ext cx="3139214" cy="432197"/>
          </a:xfrm>
        </p:spPr>
        <p:txBody>
          <a:bodyPr/>
          <a:lstStyle/>
          <a:p>
            <a:r>
              <a:rPr lang="tr-TR" sz="1500" dirty="0">
                <a:solidFill>
                  <a:schemeClr val="tx1"/>
                </a:solidFill>
              </a:rPr>
              <a:t>6098 sayılı </a:t>
            </a:r>
            <a:r>
              <a:rPr lang="tr-TR" sz="1500" dirty="0" smtClean="0">
                <a:solidFill>
                  <a:schemeClr val="tx1"/>
                </a:solidFill>
              </a:rPr>
              <a:t>Türk Borçlar </a:t>
            </a:r>
            <a:r>
              <a:rPr lang="tr-TR" sz="1500" dirty="0">
                <a:solidFill>
                  <a:schemeClr val="tx1"/>
                </a:solidFill>
              </a:rPr>
              <a:t>Kanunu</a:t>
            </a:r>
          </a:p>
        </p:txBody>
      </p:sp>
      <p:sp>
        <p:nvSpPr>
          <p:cNvPr id="6" name="İçerik Yer Tutucusu 5"/>
          <p:cNvSpPr>
            <a:spLocks noGrp="1"/>
          </p:cNvSpPr>
          <p:nvPr>
            <p:ph sz="quarter" idx="4"/>
          </p:nvPr>
        </p:nvSpPr>
        <p:spPr>
          <a:xfrm>
            <a:off x="3796017" y="2501806"/>
            <a:ext cx="2707678" cy="1488660"/>
          </a:xfrm>
        </p:spPr>
        <p:txBody>
          <a:bodyPr>
            <a:normAutofit fontScale="77500" lnSpcReduction="20000"/>
          </a:bodyPr>
          <a:lstStyle/>
          <a:p>
            <a:r>
              <a:rPr lang="tr-TR" dirty="0" smtClean="0">
                <a:solidFill>
                  <a:schemeClr val="tx1"/>
                </a:solidFill>
              </a:rPr>
              <a:t>Dürüstlük </a:t>
            </a:r>
          </a:p>
          <a:p>
            <a:r>
              <a:rPr lang="tr-TR" dirty="0">
                <a:solidFill>
                  <a:schemeClr val="tx1"/>
                </a:solidFill>
              </a:rPr>
              <a:t>K</a:t>
            </a:r>
            <a:r>
              <a:rPr lang="tr-TR" dirty="0" smtClean="0">
                <a:solidFill>
                  <a:schemeClr val="tx1"/>
                </a:solidFill>
              </a:rPr>
              <a:t>ullanılan </a:t>
            </a:r>
            <a:r>
              <a:rPr lang="tr-TR" dirty="0">
                <a:solidFill>
                  <a:schemeClr val="tx1"/>
                </a:solidFill>
              </a:rPr>
              <a:t>araç gereçlere özen </a:t>
            </a:r>
            <a:r>
              <a:rPr lang="tr-TR" dirty="0" smtClean="0">
                <a:solidFill>
                  <a:schemeClr val="tx1"/>
                </a:solidFill>
              </a:rPr>
              <a:t>gösterme </a:t>
            </a:r>
          </a:p>
          <a:p>
            <a:r>
              <a:rPr lang="tr-TR" dirty="0" smtClean="0">
                <a:solidFill>
                  <a:schemeClr val="tx1"/>
                </a:solidFill>
              </a:rPr>
              <a:t>Sadakat </a:t>
            </a:r>
          </a:p>
          <a:p>
            <a:r>
              <a:rPr lang="tr-TR" dirty="0">
                <a:solidFill>
                  <a:schemeClr val="tx1"/>
                </a:solidFill>
              </a:rPr>
              <a:t>S</a:t>
            </a:r>
            <a:r>
              <a:rPr lang="tr-TR" dirty="0" smtClean="0">
                <a:solidFill>
                  <a:schemeClr val="tx1"/>
                </a:solidFill>
              </a:rPr>
              <a:t>ır saklama</a:t>
            </a:r>
            <a:endParaRPr lang="tr-TR" dirty="0">
              <a:solidFill>
                <a:schemeClr val="tx1"/>
              </a:solidFill>
            </a:endParaRPr>
          </a:p>
        </p:txBody>
      </p:sp>
      <p:pic>
        <p:nvPicPr>
          <p:cNvPr id="7" name="Resim 6"/>
          <p:cNvPicPr>
            <a:picLocks noChangeAspect="1"/>
          </p:cNvPicPr>
          <p:nvPr/>
        </p:nvPicPr>
        <p:blipFill rotWithShape="1">
          <a:blip r:embed="rId3"/>
          <a:srcRect l="64629" t="13195" r="1576" b="19419"/>
          <a:stretch/>
        </p:blipFill>
        <p:spPr>
          <a:xfrm>
            <a:off x="7136201" y="1870596"/>
            <a:ext cx="1504665" cy="1685416"/>
          </a:xfrm>
          <a:prstGeom prst="rect">
            <a:avLst/>
          </a:prstGeom>
        </p:spPr>
      </p:pic>
      <p:pic>
        <p:nvPicPr>
          <p:cNvPr id="9" name="Resim 8"/>
          <p:cNvPicPr>
            <a:picLocks noChangeAspect="1"/>
          </p:cNvPicPr>
          <p:nvPr/>
        </p:nvPicPr>
        <p:blipFill>
          <a:blip r:embed="rId4"/>
          <a:stretch>
            <a:fillRect/>
          </a:stretch>
        </p:blipFill>
        <p:spPr>
          <a:xfrm>
            <a:off x="5396331" y="3311490"/>
            <a:ext cx="1374904" cy="1310186"/>
          </a:xfrm>
          <a:prstGeom prst="rect">
            <a:avLst/>
          </a:prstGeom>
        </p:spPr>
      </p:pic>
      <p:pic>
        <p:nvPicPr>
          <p:cNvPr id="10" name="Resim 9"/>
          <p:cNvPicPr>
            <a:picLocks noChangeAspect="1"/>
          </p:cNvPicPr>
          <p:nvPr/>
        </p:nvPicPr>
        <p:blipFill>
          <a:blip r:embed="rId5"/>
          <a:stretch>
            <a:fillRect/>
          </a:stretch>
        </p:blipFill>
        <p:spPr>
          <a:xfrm>
            <a:off x="6965938" y="3990466"/>
            <a:ext cx="1785689" cy="1620421"/>
          </a:xfrm>
          <a:prstGeom prst="rect">
            <a:avLst/>
          </a:prstGeom>
        </p:spPr>
      </p:pic>
    </p:spTree>
    <p:extLst>
      <p:ext uri="{BB962C8B-B14F-4D97-AF65-F5344CB8AC3E}">
        <p14:creationId xmlns:p14="http://schemas.microsoft.com/office/powerpoint/2010/main" val="719501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476672"/>
            <a:ext cx="8784976" cy="1082384"/>
          </a:xfrm>
        </p:spPr>
        <p:txBody>
          <a:bodyPr>
            <a:noAutofit/>
          </a:bodyPr>
          <a:lstStyle/>
          <a:p>
            <a:pPr algn="just"/>
            <a:r>
              <a:rPr lang="tr-TR" sz="3000" b="1" dirty="0"/>
              <a:t>KAMU GÖREVLİLERİ ETİK DAVRANIŞ İLKELERİ İLE BAŞVURU USUL VE ESASLARI HAKKINDA YÖNETMELİK</a:t>
            </a:r>
            <a:endParaRPr lang="tr-TR" sz="3000" dirty="0"/>
          </a:p>
        </p:txBody>
      </p:sp>
      <p:sp>
        <p:nvSpPr>
          <p:cNvPr id="3" name="İçerik Yer Tutucusu 2"/>
          <p:cNvSpPr>
            <a:spLocks noGrp="1"/>
          </p:cNvSpPr>
          <p:nvPr>
            <p:ph idx="1"/>
          </p:nvPr>
        </p:nvSpPr>
        <p:spPr>
          <a:xfrm>
            <a:off x="457200" y="1700808"/>
            <a:ext cx="8579296" cy="5040560"/>
          </a:xfrm>
        </p:spPr>
        <p:txBody>
          <a:bodyPr>
            <a:normAutofit fontScale="77500" lnSpcReduction="20000"/>
          </a:bodyPr>
          <a:lstStyle/>
          <a:p>
            <a:pPr algn="just"/>
            <a:endParaRPr lang="tr-TR" dirty="0" smtClean="0"/>
          </a:p>
          <a:p>
            <a:pPr algn="just"/>
            <a:r>
              <a:rPr lang="tr-TR" sz="3100" b="1" u="sng" dirty="0" smtClean="0">
                <a:solidFill>
                  <a:srgbClr val="FF0000"/>
                </a:solidFill>
              </a:rPr>
              <a:t>Bu </a:t>
            </a:r>
            <a:r>
              <a:rPr lang="tr-TR" sz="3100" b="1" u="sng" dirty="0">
                <a:solidFill>
                  <a:srgbClr val="FF0000"/>
                </a:solidFill>
              </a:rPr>
              <a:t>Yönetmeliğin </a:t>
            </a:r>
            <a:r>
              <a:rPr lang="tr-TR" sz="3100" b="1" u="sng" dirty="0" smtClean="0">
                <a:solidFill>
                  <a:srgbClr val="FF0000"/>
                </a:solidFill>
              </a:rPr>
              <a:t>amacı </a:t>
            </a:r>
          </a:p>
          <a:p>
            <a:pPr algn="just"/>
            <a:endParaRPr lang="tr-TR" dirty="0" smtClean="0"/>
          </a:p>
          <a:p>
            <a:pPr algn="just"/>
            <a:r>
              <a:rPr lang="tr-TR" dirty="0"/>
              <a:t>K</a:t>
            </a:r>
            <a:r>
              <a:rPr lang="tr-TR" dirty="0" smtClean="0"/>
              <a:t>amuda ahlaki kültürü yerleştirmek</a:t>
            </a:r>
          </a:p>
          <a:p>
            <a:pPr marL="0" indent="0" algn="just">
              <a:buNone/>
            </a:pPr>
            <a:r>
              <a:rPr lang="tr-TR" dirty="0" smtClean="0"/>
              <a:t> </a:t>
            </a:r>
          </a:p>
          <a:p>
            <a:pPr algn="just"/>
            <a:r>
              <a:rPr lang="tr-TR" dirty="0"/>
              <a:t>K</a:t>
            </a:r>
            <a:r>
              <a:rPr lang="tr-TR" dirty="0" smtClean="0"/>
              <a:t>amu </a:t>
            </a:r>
            <a:r>
              <a:rPr lang="tr-TR" dirty="0"/>
              <a:t>görevlilerinin görevlerini yürütürken uymaları gereken </a:t>
            </a:r>
            <a:r>
              <a:rPr lang="tr-TR" dirty="0" smtClean="0"/>
              <a:t>ahlaki davranış </a:t>
            </a:r>
            <a:r>
              <a:rPr lang="tr-TR" dirty="0"/>
              <a:t>ilkelerini </a:t>
            </a:r>
            <a:r>
              <a:rPr lang="tr-TR" dirty="0" smtClean="0"/>
              <a:t>belirlemek </a:t>
            </a:r>
          </a:p>
          <a:p>
            <a:pPr marL="0" indent="0" algn="just">
              <a:buNone/>
            </a:pPr>
            <a:endParaRPr lang="tr-TR" dirty="0" smtClean="0"/>
          </a:p>
          <a:p>
            <a:pPr algn="just"/>
            <a:r>
              <a:rPr lang="tr-TR" dirty="0"/>
              <a:t>B</a:t>
            </a:r>
            <a:r>
              <a:rPr lang="tr-TR" dirty="0" smtClean="0"/>
              <a:t>u </a:t>
            </a:r>
            <a:r>
              <a:rPr lang="tr-TR" dirty="0"/>
              <a:t>ilkelere uygun davranış göstermeleri açısından onlara yardımcı </a:t>
            </a:r>
            <a:r>
              <a:rPr lang="tr-TR" dirty="0" smtClean="0"/>
              <a:t>olmak</a:t>
            </a:r>
          </a:p>
          <a:p>
            <a:pPr marL="0" indent="0" algn="just">
              <a:buNone/>
            </a:pPr>
            <a:endParaRPr lang="tr-TR" dirty="0" smtClean="0"/>
          </a:p>
          <a:p>
            <a:pPr algn="just"/>
            <a:r>
              <a:rPr lang="tr-TR" dirty="0"/>
              <a:t>K</a:t>
            </a:r>
            <a:r>
              <a:rPr lang="tr-TR" dirty="0" smtClean="0"/>
              <a:t>amu </a:t>
            </a:r>
            <a:r>
              <a:rPr lang="tr-TR" dirty="0"/>
              <a:t>yönetimine halkın güvenini </a:t>
            </a:r>
            <a:r>
              <a:rPr lang="tr-TR" dirty="0" smtClean="0"/>
              <a:t>artırmak</a:t>
            </a:r>
          </a:p>
          <a:p>
            <a:pPr marL="0" indent="0" algn="just">
              <a:buNone/>
            </a:pPr>
            <a:r>
              <a:rPr lang="tr-TR" dirty="0" smtClean="0"/>
              <a:t> </a:t>
            </a:r>
          </a:p>
          <a:p>
            <a:pPr algn="just"/>
            <a:r>
              <a:rPr lang="tr-TR" dirty="0" smtClean="0"/>
              <a:t>Toplumu </a:t>
            </a:r>
            <a:r>
              <a:rPr lang="tr-TR" dirty="0"/>
              <a:t>kamu görevlilerinden beklemeye hakkı olduğu davranışlar konusunda bilgilendirmek </a:t>
            </a:r>
            <a:endParaRPr lang="tr-TR" dirty="0" smtClean="0"/>
          </a:p>
          <a:p>
            <a:pPr algn="just"/>
            <a:endParaRPr lang="tr-TR" dirty="0" smtClean="0"/>
          </a:p>
          <a:p>
            <a:pPr algn="just"/>
            <a:r>
              <a:rPr lang="tr-TR" dirty="0" smtClean="0"/>
              <a:t>Kurula </a:t>
            </a:r>
            <a:r>
              <a:rPr lang="tr-TR" dirty="0"/>
              <a:t>başvuru usul ve esaslarını düzenlemektir.</a:t>
            </a:r>
          </a:p>
        </p:txBody>
      </p:sp>
    </p:spTree>
    <p:extLst>
      <p:ext uri="{BB962C8B-B14F-4D97-AF65-F5344CB8AC3E}">
        <p14:creationId xmlns:p14="http://schemas.microsoft.com/office/powerpoint/2010/main" val="3649047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32656"/>
            <a:ext cx="8555894" cy="792088"/>
          </a:xfrm>
        </p:spPr>
        <p:txBody>
          <a:bodyPr>
            <a:normAutofit/>
          </a:bodyPr>
          <a:lstStyle/>
          <a:p>
            <a:r>
              <a:rPr lang="tr-TR" sz="3600" b="1" dirty="0" smtClean="0"/>
              <a:t>KAMU GÖREVLİLERİ ETİK DAVRANIŞ İLKELERİ</a:t>
            </a:r>
            <a:endParaRPr lang="tr-TR" sz="3600" b="1" dirty="0"/>
          </a:p>
        </p:txBody>
      </p:sp>
      <p:pic>
        <p:nvPicPr>
          <p:cNvPr id="4" name="İçerik Yer Tutucusu 3"/>
          <p:cNvPicPr>
            <a:picLocks noGrp="1" noChangeAspect="1"/>
          </p:cNvPicPr>
          <p:nvPr>
            <p:ph idx="1"/>
          </p:nvPr>
        </p:nvPicPr>
        <p:blipFill>
          <a:blip r:embed="rId2"/>
          <a:stretch>
            <a:fillRect/>
          </a:stretch>
        </p:blipFill>
        <p:spPr>
          <a:xfrm>
            <a:off x="457200" y="1700808"/>
            <a:ext cx="8229600" cy="4896544"/>
          </a:xfrm>
          <a:prstGeom prst="rect">
            <a:avLst/>
          </a:prstGeom>
        </p:spPr>
      </p:pic>
    </p:spTree>
    <p:extLst>
      <p:ext uri="{BB962C8B-B14F-4D97-AF65-F5344CB8AC3E}">
        <p14:creationId xmlns:p14="http://schemas.microsoft.com/office/powerpoint/2010/main" val="2763714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60648"/>
            <a:ext cx="8229600" cy="1143000"/>
          </a:xfrm>
        </p:spPr>
        <p:txBody>
          <a:bodyPr>
            <a:normAutofit/>
          </a:bodyPr>
          <a:lstStyle/>
          <a:p>
            <a:r>
              <a:rPr lang="tr-TR" sz="3600" dirty="0"/>
              <a:t>Hizmet Standartlarına </a:t>
            </a:r>
            <a:r>
              <a:rPr lang="tr-TR" sz="3600" dirty="0" smtClean="0"/>
              <a:t>Uyma, Vatandaşa </a:t>
            </a:r>
            <a:r>
              <a:rPr lang="tr-TR" sz="3600" dirty="0"/>
              <a:t>Yol </a:t>
            </a:r>
            <a:r>
              <a:rPr lang="tr-TR" sz="3600" dirty="0" smtClean="0"/>
              <a:t>Gösterme, Nezaket </a:t>
            </a:r>
            <a:r>
              <a:rPr lang="tr-TR" sz="3600" dirty="0"/>
              <a:t>ve Saygı</a:t>
            </a:r>
          </a:p>
        </p:txBody>
      </p:sp>
      <p:sp>
        <p:nvSpPr>
          <p:cNvPr id="3" name="İçerik Yer Tutucusu 2"/>
          <p:cNvSpPr>
            <a:spLocks noGrp="1"/>
          </p:cNvSpPr>
          <p:nvPr>
            <p:ph idx="1"/>
          </p:nvPr>
        </p:nvSpPr>
        <p:spPr>
          <a:xfrm>
            <a:off x="179512" y="1556792"/>
            <a:ext cx="8856984" cy="5301208"/>
          </a:xfrm>
        </p:spPr>
        <p:txBody>
          <a:bodyPr>
            <a:normAutofit/>
          </a:bodyPr>
          <a:lstStyle/>
          <a:p>
            <a:pPr marL="0" indent="0" algn="just">
              <a:lnSpc>
                <a:spcPct val="150000"/>
              </a:lnSpc>
              <a:buNone/>
            </a:pPr>
            <a:r>
              <a:rPr lang="tr-TR" sz="2000" dirty="0"/>
              <a:t>Örnek </a:t>
            </a:r>
            <a:r>
              <a:rPr lang="tr-TR" sz="2000" dirty="0" smtClean="0"/>
              <a:t>: </a:t>
            </a:r>
            <a:r>
              <a:rPr lang="tr-TR" sz="2000" dirty="0"/>
              <a:t>Küçük bir köyde yaşayan Kazım Bey kendisine </a:t>
            </a:r>
            <a:r>
              <a:rPr lang="tr-TR" sz="2000" dirty="0" smtClean="0"/>
              <a:t>tebliğ edilen </a:t>
            </a:r>
            <a:r>
              <a:rPr lang="tr-TR" sz="2000" dirty="0"/>
              <a:t>vergi cezasını ödemek üzere ilçedeki vergi </a:t>
            </a:r>
            <a:r>
              <a:rPr lang="tr-TR" sz="2000" dirty="0" smtClean="0"/>
              <a:t>dairesine gelmiştir</a:t>
            </a:r>
            <a:r>
              <a:rPr lang="tr-TR" sz="2000" dirty="0"/>
              <a:t>. Nereye ve kime başvuracağını bilememektedir. </a:t>
            </a:r>
            <a:r>
              <a:rPr lang="tr-TR" sz="2000" dirty="0" smtClean="0"/>
              <a:t>Ne yapması </a:t>
            </a:r>
            <a:r>
              <a:rPr lang="tr-TR" sz="2000" dirty="0"/>
              <a:t>gerektiğini sormak üzere kapısını açık bulduğu </a:t>
            </a:r>
            <a:r>
              <a:rPr lang="tr-TR" sz="2000" dirty="0" smtClean="0"/>
              <a:t>ilk odaya </a:t>
            </a:r>
            <a:r>
              <a:rPr lang="tr-TR" sz="2000" dirty="0"/>
              <a:t>girmiş ve elindeki belgeyi masasında oturan </a:t>
            </a:r>
            <a:r>
              <a:rPr lang="tr-TR" sz="2000" dirty="0" smtClean="0"/>
              <a:t>memura uzatmıştır</a:t>
            </a:r>
            <a:r>
              <a:rPr lang="tr-TR" sz="2000" dirty="0"/>
              <a:t>. Dışarıda hava çok soğuk olduğu için yaşlı </a:t>
            </a:r>
            <a:r>
              <a:rPr lang="tr-TR" sz="2000" dirty="0" smtClean="0"/>
              <a:t>adamın kasketi </a:t>
            </a:r>
            <a:r>
              <a:rPr lang="tr-TR" sz="2000" dirty="0"/>
              <a:t>başında ve elleri ceplerindedir. Memur, başını </a:t>
            </a:r>
            <a:r>
              <a:rPr lang="tr-TR" sz="2000" dirty="0" smtClean="0"/>
              <a:t>eline aldığı </a:t>
            </a:r>
            <a:r>
              <a:rPr lang="tr-TR" sz="2000" dirty="0"/>
              <a:t>belgeden kaldırmadan, sert bir ses tonuyla “çıkar </a:t>
            </a:r>
            <a:r>
              <a:rPr lang="tr-TR" sz="2000" dirty="0" smtClean="0"/>
              <a:t>elini cebinden</a:t>
            </a:r>
            <a:r>
              <a:rPr lang="tr-TR" sz="2000" dirty="0"/>
              <a:t>” diye seslenmiştir. Kazım Bey, </a:t>
            </a:r>
            <a:r>
              <a:rPr lang="tr-TR" sz="2000" dirty="0" smtClean="0"/>
              <a:t>kendisine söylenmediğini </a:t>
            </a:r>
            <a:r>
              <a:rPr lang="tr-TR" sz="2000" dirty="0"/>
              <a:t>düşünerek aynı şekilde durmaya </a:t>
            </a:r>
            <a:r>
              <a:rPr lang="tr-TR" sz="2000" dirty="0" smtClean="0"/>
              <a:t>devam etmiştir</a:t>
            </a:r>
            <a:r>
              <a:rPr lang="tr-TR" sz="2000" dirty="0"/>
              <a:t>. Memur bu kez “sana ellerini cebinden çıkar </a:t>
            </a:r>
            <a:r>
              <a:rPr lang="tr-TR" sz="2000" dirty="0" smtClean="0"/>
              <a:t>dedim” diye </a:t>
            </a:r>
            <a:r>
              <a:rPr lang="tr-TR" sz="2000" dirty="0"/>
              <a:t>bağırarak belgeyi Kazım Bey in eline tutuşturmuş, “</a:t>
            </a:r>
            <a:r>
              <a:rPr lang="tr-TR" sz="2000" dirty="0" smtClean="0"/>
              <a:t>önce devlet </a:t>
            </a:r>
            <a:r>
              <a:rPr lang="tr-TR" sz="2000" dirty="0"/>
              <a:t>dairesine nasıl girileceğini </a:t>
            </a:r>
            <a:r>
              <a:rPr lang="tr-TR" sz="2000" dirty="0" smtClean="0"/>
              <a:t>öğren </a:t>
            </a:r>
            <a:r>
              <a:rPr lang="tr-TR" sz="1800" dirty="0"/>
              <a:t>ondan sonra gel” diyerek Kazım Bey e kapıyı </a:t>
            </a:r>
            <a:r>
              <a:rPr lang="tr-TR" sz="1800" dirty="0" smtClean="0"/>
              <a:t>göstermiştir.</a:t>
            </a:r>
            <a:endParaRPr lang="tr-TR" sz="2000" dirty="0"/>
          </a:p>
        </p:txBody>
      </p:sp>
    </p:spTree>
    <p:extLst>
      <p:ext uri="{BB962C8B-B14F-4D97-AF65-F5344CB8AC3E}">
        <p14:creationId xmlns:p14="http://schemas.microsoft.com/office/powerpoint/2010/main" val="1309231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Saygınlık ve Güven</a:t>
            </a:r>
            <a:endParaRPr lang="tr-TR" dirty="0"/>
          </a:p>
        </p:txBody>
      </p:sp>
      <p:sp>
        <p:nvSpPr>
          <p:cNvPr id="3" name="İçerik Yer Tutucusu 2"/>
          <p:cNvSpPr>
            <a:spLocks noGrp="1"/>
          </p:cNvSpPr>
          <p:nvPr>
            <p:ph idx="1"/>
          </p:nvPr>
        </p:nvSpPr>
        <p:spPr>
          <a:xfrm>
            <a:off x="457200" y="1935480"/>
            <a:ext cx="8229600" cy="4733880"/>
          </a:xfrm>
        </p:spPr>
        <p:txBody>
          <a:bodyPr>
            <a:normAutofit/>
          </a:bodyPr>
          <a:lstStyle/>
          <a:p>
            <a:pPr marL="0" indent="0" algn="just">
              <a:lnSpc>
                <a:spcPct val="150000"/>
              </a:lnSpc>
              <a:buNone/>
            </a:pPr>
            <a:r>
              <a:rPr lang="tr-TR" sz="2400" dirty="0" smtClean="0"/>
              <a:t>Mesainin </a:t>
            </a:r>
            <a:r>
              <a:rPr lang="tr-TR" sz="2400" dirty="0"/>
              <a:t>bitimine 30 dakika kala bir kamu </a:t>
            </a:r>
            <a:r>
              <a:rPr lang="tr-TR" sz="2400" dirty="0" smtClean="0"/>
              <a:t>kurumuna giden </a:t>
            </a:r>
            <a:r>
              <a:rPr lang="tr-TR" sz="2400" dirty="0"/>
              <a:t>Burcu Hanım, 5 dakikada tamamlanabilecek bir </a:t>
            </a:r>
            <a:r>
              <a:rPr lang="tr-TR" sz="2400" dirty="0" smtClean="0"/>
              <a:t>işlemi yaptırmak </a:t>
            </a:r>
            <a:r>
              <a:rPr lang="tr-TR" sz="2400" dirty="0"/>
              <a:t>için memura müracaat etmiştir. Memurun </a:t>
            </a:r>
            <a:r>
              <a:rPr lang="tr-TR" sz="2400" dirty="0" smtClean="0"/>
              <a:t>Burcu Hanım’a </a:t>
            </a:r>
            <a:r>
              <a:rPr lang="tr-TR" sz="2400" dirty="0"/>
              <a:t>bağırmaya başlayarak “Sabahtan beri neredesin be </a:t>
            </a:r>
            <a:r>
              <a:rPr lang="tr-TR" sz="2400" dirty="0" smtClean="0"/>
              <a:t>hanım</a:t>
            </a:r>
            <a:r>
              <a:rPr lang="tr-TR" sz="2400" dirty="0"/>
              <a:t>! Akşama kadar evde otur, mesainin bitmesine az bir </a:t>
            </a:r>
            <a:r>
              <a:rPr lang="tr-TR" sz="2400" dirty="0" smtClean="0"/>
              <a:t>süre kala </a:t>
            </a:r>
            <a:r>
              <a:rPr lang="tr-TR" sz="2400" dirty="0"/>
              <a:t>çık gel. Bizim başka işimiz yok mu? Bu saatten sonra bu </a:t>
            </a:r>
            <a:r>
              <a:rPr lang="tr-TR" sz="2400" dirty="0" smtClean="0"/>
              <a:t>iş yetişmez</a:t>
            </a:r>
            <a:r>
              <a:rPr lang="tr-TR" sz="2400" dirty="0"/>
              <a:t>, yarın sabah erkenden gel.” demesi etik açıdan </a:t>
            </a:r>
            <a:r>
              <a:rPr lang="tr-TR" sz="2400" dirty="0" smtClean="0"/>
              <a:t>doğru mudur?</a:t>
            </a:r>
            <a:endParaRPr lang="tr-TR" sz="2400" dirty="0"/>
          </a:p>
        </p:txBody>
      </p:sp>
    </p:spTree>
    <p:extLst>
      <p:ext uri="{BB962C8B-B14F-4D97-AF65-F5344CB8AC3E}">
        <p14:creationId xmlns:p14="http://schemas.microsoft.com/office/powerpoint/2010/main" val="2663025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Saygınlık ve Güven</a:t>
            </a:r>
          </a:p>
        </p:txBody>
      </p:sp>
      <p:sp>
        <p:nvSpPr>
          <p:cNvPr id="3" name="İçerik Yer Tutucusu 2"/>
          <p:cNvSpPr>
            <a:spLocks noGrp="1"/>
          </p:cNvSpPr>
          <p:nvPr>
            <p:ph idx="1"/>
          </p:nvPr>
        </p:nvSpPr>
        <p:spPr/>
        <p:txBody>
          <a:bodyPr/>
          <a:lstStyle/>
          <a:p>
            <a:pPr algn="just">
              <a:lnSpc>
                <a:spcPct val="150000"/>
              </a:lnSpc>
            </a:pPr>
            <a:endParaRPr lang="tr-TR" dirty="0" smtClean="0"/>
          </a:p>
          <a:p>
            <a:pPr algn="just">
              <a:lnSpc>
                <a:spcPct val="150000"/>
              </a:lnSpc>
            </a:pPr>
            <a:r>
              <a:rPr lang="tr-TR" dirty="0" smtClean="0"/>
              <a:t>Memurun </a:t>
            </a:r>
            <a:r>
              <a:rPr lang="tr-TR" dirty="0"/>
              <a:t>bürokrasi literatüründe “bugün git, yarın </a:t>
            </a:r>
            <a:r>
              <a:rPr lang="tr-TR" dirty="0" smtClean="0"/>
              <a:t>gel” biçiminde </a:t>
            </a:r>
            <a:r>
              <a:rPr lang="tr-TR" dirty="0"/>
              <a:t>özetlenen bir yaklaşımla Burcu Hanım’ın </a:t>
            </a:r>
            <a:r>
              <a:rPr lang="tr-TR" dirty="0" smtClean="0"/>
              <a:t>işini savsaklaması </a:t>
            </a:r>
            <a:r>
              <a:rPr lang="tr-TR" dirty="0"/>
              <a:t>ve üstelik kaba davranması, etik davranış </a:t>
            </a:r>
            <a:r>
              <a:rPr lang="tr-TR" dirty="0" smtClean="0"/>
              <a:t>ilkelerine aykırıdır.</a:t>
            </a:r>
            <a:endParaRPr lang="tr-TR" dirty="0"/>
          </a:p>
        </p:txBody>
      </p:sp>
    </p:spTree>
    <p:extLst>
      <p:ext uri="{BB962C8B-B14F-4D97-AF65-F5344CB8AC3E}">
        <p14:creationId xmlns:p14="http://schemas.microsoft.com/office/powerpoint/2010/main" val="2003851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Çıkar Çatışmasından Kaçınma</a:t>
            </a:r>
          </a:p>
        </p:txBody>
      </p:sp>
      <p:sp>
        <p:nvSpPr>
          <p:cNvPr id="3" name="İçerik Yer Tutucusu 2"/>
          <p:cNvSpPr>
            <a:spLocks noGrp="1"/>
          </p:cNvSpPr>
          <p:nvPr>
            <p:ph idx="1"/>
          </p:nvPr>
        </p:nvSpPr>
        <p:spPr>
          <a:xfrm>
            <a:off x="457200" y="1935480"/>
            <a:ext cx="8229600" cy="4805888"/>
          </a:xfrm>
        </p:spPr>
        <p:txBody>
          <a:bodyPr>
            <a:normAutofit/>
          </a:bodyPr>
          <a:lstStyle/>
          <a:p>
            <a:pPr algn="just">
              <a:lnSpc>
                <a:spcPct val="150000"/>
              </a:lnSpc>
            </a:pPr>
            <a:r>
              <a:rPr lang="tr-TR" sz="2400" dirty="0"/>
              <a:t>Sınav komisyonunda görevli Emel Hanım, başvuru listesini incelediğinde, amcasının oğlunun da müracaatta bulunduğunu öğrenmiştir. Evli olan Emel Hanım’ın soyadı evlilik nedeniyle değiştiği için, kuzeniyle soyadı benzerliği bulunmamaktadır. Sınavdan önceki gece arayan amcası, kuzenine yardımcı olması için ricada bulunmaktadır. Emel Hanım nasıl hareket etmelidir? </a:t>
            </a:r>
          </a:p>
        </p:txBody>
      </p:sp>
    </p:spTree>
    <p:extLst>
      <p:ext uri="{BB962C8B-B14F-4D97-AF65-F5344CB8AC3E}">
        <p14:creationId xmlns:p14="http://schemas.microsoft.com/office/powerpoint/2010/main" val="817191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88640"/>
            <a:ext cx="8229600" cy="1143000"/>
          </a:xfrm>
        </p:spPr>
        <p:txBody>
          <a:bodyPr>
            <a:normAutofit/>
          </a:bodyPr>
          <a:lstStyle/>
          <a:p>
            <a:pPr algn="ctr"/>
            <a:r>
              <a:rPr lang="tr-TR" sz="4000" dirty="0"/>
              <a:t>KAMU GÖREVLİLERİ ETİK SÖZLEŞMESİ </a:t>
            </a:r>
          </a:p>
        </p:txBody>
      </p:sp>
      <p:sp>
        <p:nvSpPr>
          <p:cNvPr id="3" name="İçerik Yer Tutucusu 2"/>
          <p:cNvSpPr>
            <a:spLocks noGrp="1"/>
          </p:cNvSpPr>
          <p:nvPr>
            <p:ph idx="1"/>
          </p:nvPr>
        </p:nvSpPr>
        <p:spPr>
          <a:xfrm>
            <a:off x="457200" y="1935480"/>
            <a:ext cx="8229600" cy="4922520"/>
          </a:xfrm>
        </p:spPr>
        <p:txBody>
          <a:bodyPr>
            <a:normAutofit fontScale="85000" lnSpcReduction="20000"/>
          </a:bodyPr>
          <a:lstStyle/>
          <a:p>
            <a:pPr algn="just"/>
            <a:r>
              <a:rPr lang="tr-TR" dirty="0" smtClean="0"/>
              <a:t>Kamu </a:t>
            </a:r>
            <a:r>
              <a:rPr lang="tr-TR" dirty="0"/>
              <a:t>hizmetinin her türlü özel çıkarın üzerinde olduğu ve kamu görevlisinin halkın hizmetinde bulunduğu bilinç ve anlayışıyla</a:t>
            </a:r>
            <a:r>
              <a:rPr lang="tr-TR" dirty="0" smtClean="0"/>
              <a:t>;</a:t>
            </a:r>
          </a:p>
          <a:p>
            <a:pPr algn="just"/>
            <a:endParaRPr lang="tr-TR" dirty="0" smtClean="0"/>
          </a:p>
          <a:p>
            <a:pPr algn="just"/>
            <a:r>
              <a:rPr lang="tr-TR" dirty="0" smtClean="0"/>
              <a:t> </a:t>
            </a:r>
            <a:r>
              <a:rPr lang="tr-TR" dirty="0"/>
              <a:t>* Halkın günlük yaşamını kolaylaştırmak, ihtiyaçlarını en etkin, hızlı ve verimli biçimde karşılamak, hizmet kalitesini yükseltmek ve toplumun memnuniyetini artırmak için çalışmayı</a:t>
            </a:r>
            <a:r>
              <a:rPr lang="tr-TR" dirty="0" smtClean="0"/>
              <a:t>,</a:t>
            </a:r>
          </a:p>
          <a:p>
            <a:pPr algn="just"/>
            <a:endParaRPr lang="tr-TR" dirty="0" smtClean="0"/>
          </a:p>
          <a:p>
            <a:pPr algn="just"/>
            <a:r>
              <a:rPr lang="tr-TR" dirty="0" smtClean="0"/>
              <a:t> </a:t>
            </a:r>
            <a:r>
              <a:rPr lang="tr-TR" dirty="0"/>
              <a:t>* Görevimi insan haklarına saygı, saydamlık, katılımcılık, dürüstlük, hesap verebilirlik, kamu yararını gözetme ve hukukun üstünlüğü ilkeleri doğrultusunda yerine getirmeyi, </a:t>
            </a:r>
            <a:endParaRPr lang="tr-TR" dirty="0" smtClean="0"/>
          </a:p>
          <a:p>
            <a:pPr algn="just"/>
            <a:endParaRPr lang="tr-TR" dirty="0" smtClean="0"/>
          </a:p>
          <a:p>
            <a:pPr algn="just"/>
            <a:r>
              <a:rPr lang="tr-TR" dirty="0" smtClean="0"/>
              <a:t>* </a:t>
            </a:r>
            <a:r>
              <a:rPr lang="tr-TR" dirty="0"/>
              <a:t>Dil, din, felsefi inanç, siyasi düşünce, ırk, yaş, bedensel engelli ve cinsiyet ayrımı yapmadan, fırsat eşitliğini engelleyici davranış ve uygulamalara meydan vermeden tarafsızlık içerisinde hizmet gereklerine uygun davranmayı</a:t>
            </a:r>
            <a:r>
              <a:rPr lang="tr-TR" dirty="0" smtClean="0"/>
              <a:t>, </a:t>
            </a:r>
            <a:endParaRPr lang="tr-TR" dirty="0"/>
          </a:p>
        </p:txBody>
      </p:sp>
    </p:spTree>
    <p:extLst>
      <p:ext uri="{BB962C8B-B14F-4D97-AF65-F5344CB8AC3E}">
        <p14:creationId xmlns:p14="http://schemas.microsoft.com/office/powerpoint/2010/main" val="76547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15616" y="908720"/>
            <a:ext cx="6696744" cy="5616624"/>
          </a:xfrm>
          <a:prstGeom prst="rect">
            <a:avLst/>
          </a:prstGeom>
        </p:spPr>
      </p:pic>
    </p:spTree>
    <p:extLst>
      <p:ext uri="{BB962C8B-B14F-4D97-AF65-F5344CB8AC3E}">
        <p14:creationId xmlns:p14="http://schemas.microsoft.com/office/powerpoint/2010/main" val="429566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48995"/>
            <a:ext cx="8229600" cy="1143000"/>
          </a:xfrm>
        </p:spPr>
        <p:txBody>
          <a:bodyPr>
            <a:noAutofit/>
          </a:bodyPr>
          <a:lstStyle/>
          <a:p>
            <a:pPr algn="ctr"/>
            <a:r>
              <a:rPr lang="tr-TR" sz="4000" dirty="0"/>
              <a:t>KAMU GÖREVLİLERİ ETİK SÖZLEŞMESİ </a:t>
            </a:r>
          </a:p>
        </p:txBody>
      </p:sp>
      <p:sp>
        <p:nvSpPr>
          <p:cNvPr id="3" name="İçerik Yer Tutucusu 2"/>
          <p:cNvSpPr>
            <a:spLocks noGrp="1"/>
          </p:cNvSpPr>
          <p:nvPr>
            <p:ph idx="1"/>
          </p:nvPr>
        </p:nvSpPr>
        <p:spPr>
          <a:xfrm>
            <a:off x="457200" y="1268760"/>
            <a:ext cx="8229600" cy="5472608"/>
          </a:xfrm>
        </p:spPr>
        <p:txBody>
          <a:bodyPr>
            <a:normAutofit fontScale="85000" lnSpcReduction="20000"/>
          </a:bodyPr>
          <a:lstStyle/>
          <a:p>
            <a:pPr algn="just"/>
            <a:endParaRPr lang="tr-TR" dirty="0" smtClean="0"/>
          </a:p>
          <a:p>
            <a:pPr algn="just"/>
            <a:r>
              <a:rPr lang="tr-TR" dirty="0" smtClean="0"/>
              <a:t>* </a:t>
            </a:r>
            <a:r>
              <a:rPr lang="tr-TR" dirty="0"/>
              <a:t>Görevimi, görevle ilişkisi bulunan hiçbir gerçek veya tüzel kişiden hediye almadan, maddi ve manevi fayda veya bu nitelikte herhangi bir çıkar sağlamadan, herhangi bir özel menfaat beklentisi içinde olmadan yerine getirmeyi</a:t>
            </a:r>
            <a:r>
              <a:rPr lang="tr-TR" dirty="0" smtClean="0"/>
              <a:t>,</a:t>
            </a:r>
          </a:p>
          <a:p>
            <a:pPr marL="0" indent="0" algn="just">
              <a:buNone/>
            </a:pPr>
            <a:r>
              <a:rPr lang="tr-TR" dirty="0" smtClean="0"/>
              <a:t> </a:t>
            </a:r>
            <a:endParaRPr lang="tr-TR" dirty="0"/>
          </a:p>
          <a:p>
            <a:pPr algn="just"/>
            <a:r>
              <a:rPr lang="tr-TR" dirty="0"/>
              <a:t>* Kamu malları ve kaynaklarını kamusal amaçlar ve hizmet gerekleri dışında kullanmamayı ve kullandırmamayı, bu mal ve kaynakları israf etmemeyi, </a:t>
            </a:r>
            <a:endParaRPr lang="tr-TR" dirty="0" smtClean="0"/>
          </a:p>
          <a:p>
            <a:pPr algn="just"/>
            <a:endParaRPr lang="tr-TR" dirty="0"/>
          </a:p>
          <a:p>
            <a:pPr algn="just"/>
            <a:r>
              <a:rPr lang="tr-TR" dirty="0"/>
              <a:t>* Kişilerin dilekçe, bilgi edinme, şikayet ve dava açma haklarına saygılı davranmayı, hizmetten yararlananlara, çalışma arkadaşlarıma ve diğer muhataplarıma karşı ilgili, nazik, ölçülü ve saygılı hareket etmeyi</a:t>
            </a:r>
            <a:r>
              <a:rPr lang="tr-TR" dirty="0" smtClean="0"/>
              <a:t>,</a:t>
            </a:r>
          </a:p>
          <a:p>
            <a:pPr algn="just"/>
            <a:endParaRPr lang="tr-TR" dirty="0"/>
          </a:p>
          <a:p>
            <a:pPr algn="just"/>
            <a:r>
              <a:rPr lang="tr-TR" dirty="0"/>
              <a:t> * Kamu Görevlileri Etik Kurulunca hazırlanan yönetmeliklerle belirlenen etik davranış ilke ve değerlerine bağlı olarak görev yapmayı ve hizmet sunmayı taahhüt ederim.</a:t>
            </a:r>
          </a:p>
          <a:p>
            <a:pPr algn="just"/>
            <a:endParaRPr lang="tr-TR" dirty="0"/>
          </a:p>
        </p:txBody>
      </p:sp>
    </p:spTree>
    <p:extLst>
      <p:ext uri="{BB962C8B-B14F-4D97-AF65-F5344CB8AC3E}">
        <p14:creationId xmlns:p14="http://schemas.microsoft.com/office/powerpoint/2010/main" val="4201939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lstStyle/>
          <a:p>
            <a:pPr algn="ctr"/>
            <a:r>
              <a:rPr lang="tr-TR" b="1" dirty="0" smtClean="0"/>
              <a:t>MESLEK AHLAKI (ETİĞİ)</a:t>
            </a:r>
            <a:endParaRPr lang="tr-TR" b="1" dirty="0"/>
          </a:p>
        </p:txBody>
      </p:sp>
      <p:sp>
        <p:nvSpPr>
          <p:cNvPr id="3" name="İçerik Yer Tutucusu 2"/>
          <p:cNvSpPr>
            <a:spLocks noGrp="1"/>
          </p:cNvSpPr>
          <p:nvPr>
            <p:ph idx="1"/>
          </p:nvPr>
        </p:nvSpPr>
        <p:spPr>
          <a:xfrm>
            <a:off x="457200" y="1412776"/>
            <a:ext cx="8229600" cy="4911824"/>
          </a:xfrm>
        </p:spPr>
        <p:txBody>
          <a:bodyPr>
            <a:normAutofit fontScale="62500" lnSpcReduction="20000"/>
          </a:bodyPr>
          <a:lstStyle/>
          <a:p>
            <a:endParaRPr lang="tr-TR" b="1" dirty="0" smtClean="0"/>
          </a:p>
          <a:p>
            <a:pPr>
              <a:lnSpc>
                <a:spcPct val="170000"/>
              </a:lnSpc>
            </a:pPr>
            <a:r>
              <a:rPr lang="tr-TR" dirty="0" smtClean="0"/>
              <a:t>Bir </a:t>
            </a:r>
            <a:r>
              <a:rPr lang="tr-TR" dirty="0"/>
              <a:t>bireyin para kazanmak ve hayatını idame ettirmek için uzmanca faaliyette bulunduğu işe, onun </a:t>
            </a:r>
            <a:r>
              <a:rPr lang="tr-TR" b="1" dirty="0"/>
              <a:t>mesleği</a:t>
            </a:r>
            <a:r>
              <a:rPr lang="tr-TR" dirty="0"/>
              <a:t> denmektedir.</a:t>
            </a:r>
          </a:p>
          <a:p>
            <a:pPr marL="0" indent="0">
              <a:buNone/>
            </a:pPr>
            <a:endParaRPr lang="tr-TR" b="1" dirty="0" smtClean="0">
              <a:solidFill>
                <a:srgbClr val="FF0000"/>
              </a:solidFill>
            </a:endParaRPr>
          </a:p>
          <a:p>
            <a:r>
              <a:rPr lang="tr-TR" b="1" dirty="0" smtClean="0">
                <a:solidFill>
                  <a:srgbClr val="FF0000"/>
                </a:solidFill>
              </a:rPr>
              <a:t>Bir </a:t>
            </a:r>
            <a:r>
              <a:rPr lang="tr-TR" b="1" dirty="0">
                <a:solidFill>
                  <a:srgbClr val="FF0000"/>
                </a:solidFill>
              </a:rPr>
              <a:t>işin meslek olabilmesi için; </a:t>
            </a:r>
            <a:endParaRPr lang="tr-TR" b="1" dirty="0" smtClean="0">
              <a:solidFill>
                <a:srgbClr val="FF0000"/>
              </a:solidFill>
            </a:endParaRPr>
          </a:p>
          <a:p>
            <a:pPr marL="0" indent="0">
              <a:buNone/>
            </a:pPr>
            <a:endParaRPr lang="tr-TR" b="1" dirty="0" smtClean="0">
              <a:solidFill>
                <a:srgbClr val="FF0000"/>
              </a:solidFill>
            </a:endParaRPr>
          </a:p>
          <a:p>
            <a:pPr algn="just"/>
            <a:r>
              <a:rPr lang="tr-TR" dirty="0" smtClean="0"/>
              <a:t>entelektüel </a:t>
            </a:r>
            <a:r>
              <a:rPr lang="tr-TR" dirty="0"/>
              <a:t>özelliği olan yoğun bir eğitim dönemini </a:t>
            </a:r>
            <a:r>
              <a:rPr lang="tr-TR" dirty="0" smtClean="0"/>
              <a:t>gerektirmesi</a:t>
            </a:r>
            <a:endParaRPr lang="tr-TR" dirty="0"/>
          </a:p>
          <a:p>
            <a:pPr algn="just"/>
            <a:endParaRPr lang="tr-TR" dirty="0" smtClean="0"/>
          </a:p>
          <a:p>
            <a:pPr algn="just"/>
            <a:r>
              <a:rPr lang="tr-TR" dirty="0" smtClean="0"/>
              <a:t>mesleki </a:t>
            </a:r>
            <a:r>
              <a:rPr lang="tr-TR" dirty="0"/>
              <a:t>bilgi ve yeteneklerin toplum için önem arz </a:t>
            </a:r>
            <a:r>
              <a:rPr lang="tr-TR" dirty="0" smtClean="0"/>
              <a:t>etmesi</a:t>
            </a:r>
            <a:endParaRPr lang="tr-TR" dirty="0"/>
          </a:p>
          <a:p>
            <a:pPr algn="just"/>
            <a:endParaRPr lang="tr-TR" dirty="0" smtClean="0"/>
          </a:p>
          <a:p>
            <a:pPr algn="just"/>
            <a:r>
              <a:rPr lang="tr-TR" dirty="0" smtClean="0"/>
              <a:t>o </a:t>
            </a:r>
            <a:r>
              <a:rPr lang="tr-TR" dirty="0"/>
              <a:t>mesleğe ait hizmetlerin verilmesinde genellikle tekel veya tekele yakın bir konuma sahip olması </a:t>
            </a:r>
            <a:endParaRPr lang="tr-TR" dirty="0" smtClean="0"/>
          </a:p>
          <a:p>
            <a:pPr algn="just"/>
            <a:endParaRPr lang="tr-TR" dirty="0" smtClean="0"/>
          </a:p>
          <a:p>
            <a:pPr algn="just"/>
            <a:r>
              <a:rPr lang="tr-TR" dirty="0" smtClean="0"/>
              <a:t>meslek </a:t>
            </a:r>
            <a:r>
              <a:rPr lang="tr-TR" dirty="0"/>
              <a:t>mensuplarının, etik ilkeler altında toplanmış ahlaksal standartlara bağlı olduğunu belirtmesi </a:t>
            </a:r>
            <a:endParaRPr lang="tr-TR" dirty="0" smtClean="0"/>
          </a:p>
          <a:p>
            <a:pPr marL="0" indent="0" algn="just">
              <a:buNone/>
            </a:pPr>
            <a:r>
              <a:rPr lang="tr-TR" dirty="0"/>
              <a:t> </a:t>
            </a:r>
            <a:r>
              <a:rPr lang="tr-TR" dirty="0" smtClean="0"/>
              <a:t>                    </a:t>
            </a:r>
          </a:p>
          <a:p>
            <a:pPr marL="0" indent="0" algn="just">
              <a:buNone/>
            </a:pPr>
            <a:r>
              <a:rPr lang="tr-TR" dirty="0"/>
              <a:t> </a:t>
            </a:r>
            <a:r>
              <a:rPr lang="tr-TR" dirty="0" smtClean="0"/>
              <a:t>                          gibi </a:t>
            </a:r>
            <a:r>
              <a:rPr lang="tr-TR" dirty="0"/>
              <a:t>bazı özelliklerin bulunması zorunludur </a:t>
            </a:r>
          </a:p>
        </p:txBody>
      </p:sp>
    </p:spTree>
    <p:extLst>
      <p:ext uri="{BB962C8B-B14F-4D97-AF65-F5344CB8AC3E}">
        <p14:creationId xmlns:p14="http://schemas.microsoft.com/office/powerpoint/2010/main" val="1408125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MESLEK AHLAKI</a:t>
            </a:r>
            <a:endParaRPr lang="tr-TR" b="1" dirty="0"/>
          </a:p>
        </p:txBody>
      </p:sp>
      <p:sp>
        <p:nvSpPr>
          <p:cNvPr id="3" name="İçerik Yer Tutucusu 2"/>
          <p:cNvSpPr>
            <a:spLocks noGrp="1"/>
          </p:cNvSpPr>
          <p:nvPr>
            <p:ph idx="1"/>
          </p:nvPr>
        </p:nvSpPr>
        <p:spPr>
          <a:xfrm>
            <a:off x="457200" y="1935480"/>
            <a:ext cx="8229600" cy="4922520"/>
          </a:xfrm>
        </p:spPr>
        <p:txBody>
          <a:bodyPr>
            <a:normAutofit fontScale="70000" lnSpcReduction="20000"/>
          </a:bodyPr>
          <a:lstStyle/>
          <a:p>
            <a:pPr algn="just"/>
            <a:r>
              <a:rPr lang="tr-TR" dirty="0" smtClean="0"/>
              <a:t>Meslekler </a:t>
            </a:r>
            <a:r>
              <a:rPr lang="tr-TR" dirty="0"/>
              <a:t>toplumla çok özel bir ilişki </a:t>
            </a:r>
            <a:r>
              <a:rPr lang="tr-TR" dirty="0" smtClean="0"/>
              <a:t>içindedirler</a:t>
            </a:r>
          </a:p>
          <a:p>
            <a:pPr algn="just"/>
            <a:endParaRPr lang="tr-TR" dirty="0"/>
          </a:p>
          <a:p>
            <a:pPr algn="just"/>
            <a:r>
              <a:rPr lang="tr-TR" dirty="0" smtClean="0"/>
              <a:t>Mesleki </a:t>
            </a:r>
            <a:r>
              <a:rPr lang="tr-TR" dirty="0"/>
              <a:t>faaliyetin sürdürülmesi aşamasında </a:t>
            </a:r>
            <a:r>
              <a:rPr lang="tr-TR" dirty="0">
                <a:solidFill>
                  <a:srgbClr val="FF0000"/>
                </a:solidFill>
              </a:rPr>
              <a:t>ahlaki ve mesleki </a:t>
            </a:r>
            <a:r>
              <a:rPr lang="tr-TR" dirty="0"/>
              <a:t>ilkelere </a:t>
            </a:r>
            <a:r>
              <a:rPr lang="tr-TR" dirty="0" smtClean="0"/>
              <a:t>göre </a:t>
            </a:r>
            <a:r>
              <a:rPr lang="tr-TR" dirty="0"/>
              <a:t>hareket etme disiplinidir. </a:t>
            </a:r>
            <a:endParaRPr lang="tr-TR" dirty="0" smtClean="0"/>
          </a:p>
          <a:p>
            <a:pPr algn="just"/>
            <a:endParaRPr lang="tr-TR" dirty="0"/>
          </a:p>
          <a:p>
            <a:pPr algn="just"/>
            <a:r>
              <a:rPr lang="tr-TR" b="1" dirty="0" smtClean="0">
                <a:solidFill>
                  <a:srgbClr val="FF0000"/>
                </a:solidFill>
              </a:rPr>
              <a:t>Meslek ahlakı; </a:t>
            </a:r>
          </a:p>
          <a:p>
            <a:pPr algn="just"/>
            <a:endParaRPr lang="tr-TR" dirty="0" smtClean="0"/>
          </a:p>
          <a:p>
            <a:pPr algn="just"/>
            <a:r>
              <a:rPr lang="tr-TR" dirty="0" smtClean="0"/>
              <a:t>belirli </a:t>
            </a:r>
            <a:r>
              <a:rPr lang="tr-TR" dirty="0"/>
              <a:t>bir meslek öbeğinin mesleğe ilişkin olarak oluşturup </a:t>
            </a:r>
            <a:r>
              <a:rPr lang="tr-TR" dirty="0" smtClean="0"/>
              <a:t>koruduğu</a:t>
            </a:r>
          </a:p>
          <a:p>
            <a:pPr algn="just"/>
            <a:endParaRPr lang="tr-TR" dirty="0" smtClean="0"/>
          </a:p>
          <a:p>
            <a:pPr algn="just"/>
            <a:r>
              <a:rPr lang="tr-TR" dirty="0" smtClean="0"/>
              <a:t>meslek </a:t>
            </a:r>
            <a:r>
              <a:rPr lang="tr-TR" dirty="0"/>
              <a:t>üyelerine emreden, onları belirli bir şekilde davranmaya </a:t>
            </a:r>
            <a:r>
              <a:rPr lang="tr-TR" dirty="0" smtClean="0"/>
              <a:t>zorlayan</a:t>
            </a:r>
          </a:p>
          <a:p>
            <a:pPr algn="just"/>
            <a:endParaRPr lang="tr-TR" dirty="0" smtClean="0"/>
          </a:p>
          <a:p>
            <a:pPr algn="just"/>
            <a:r>
              <a:rPr lang="tr-TR" dirty="0" smtClean="0"/>
              <a:t>kişisel </a:t>
            </a:r>
            <a:r>
              <a:rPr lang="tr-TR" dirty="0"/>
              <a:t>eğilimleri </a:t>
            </a:r>
            <a:r>
              <a:rPr lang="tr-TR" dirty="0" smtClean="0"/>
              <a:t>sınırlayan</a:t>
            </a:r>
          </a:p>
          <a:p>
            <a:pPr algn="just"/>
            <a:endParaRPr lang="tr-TR" dirty="0" smtClean="0"/>
          </a:p>
          <a:p>
            <a:pPr algn="just"/>
            <a:r>
              <a:rPr lang="tr-TR" dirty="0" smtClean="0"/>
              <a:t>yetersiz </a:t>
            </a:r>
            <a:r>
              <a:rPr lang="tr-TR" dirty="0"/>
              <a:t>ve ilkesiz üyeleri meslekten </a:t>
            </a:r>
            <a:r>
              <a:rPr lang="tr-TR" dirty="0" smtClean="0"/>
              <a:t>dışlayan</a:t>
            </a:r>
          </a:p>
          <a:p>
            <a:pPr marL="0" indent="0" algn="just">
              <a:buNone/>
            </a:pPr>
            <a:r>
              <a:rPr lang="tr-TR" dirty="0" smtClean="0"/>
              <a:t> </a:t>
            </a:r>
          </a:p>
          <a:p>
            <a:pPr algn="just"/>
            <a:r>
              <a:rPr lang="tr-TR" dirty="0" smtClean="0"/>
              <a:t>meslek </a:t>
            </a:r>
            <a:r>
              <a:rPr lang="tr-TR" dirty="0"/>
              <a:t>içi rekabeti düzenleyen ve hizmet ülkülerini korumayı amaçlayan mesleki ilkeler bütünü</a:t>
            </a:r>
          </a:p>
        </p:txBody>
      </p:sp>
    </p:spTree>
    <p:extLst>
      <p:ext uri="{BB962C8B-B14F-4D97-AF65-F5344CB8AC3E}">
        <p14:creationId xmlns:p14="http://schemas.microsoft.com/office/powerpoint/2010/main" val="1777743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MESLEK AHLAKI</a:t>
            </a:r>
            <a:endParaRPr lang="tr-TR" b="1" dirty="0"/>
          </a:p>
        </p:txBody>
      </p:sp>
      <p:sp>
        <p:nvSpPr>
          <p:cNvPr id="3" name="İçerik Yer Tutucusu 2"/>
          <p:cNvSpPr>
            <a:spLocks noGrp="1"/>
          </p:cNvSpPr>
          <p:nvPr>
            <p:ph idx="1"/>
          </p:nvPr>
        </p:nvSpPr>
        <p:spPr>
          <a:xfrm>
            <a:off x="457200" y="2064216"/>
            <a:ext cx="8229600" cy="4389120"/>
          </a:xfrm>
        </p:spPr>
        <p:txBody>
          <a:bodyPr>
            <a:normAutofit lnSpcReduction="10000"/>
          </a:bodyPr>
          <a:lstStyle/>
          <a:p>
            <a:pPr algn="just">
              <a:lnSpc>
                <a:spcPct val="150000"/>
              </a:lnSpc>
            </a:pPr>
            <a:endParaRPr lang="tr-TR" dirty="0" smtClean="0"/>
          </a:p>
          <a:p>
            <a:pPr algn="just">
              <a:lnSpc>
                <a:spcPct val="150000"/>
              </a:lnSpc>
            </a:pPr>
            <a:r>
              <a:rPr lang="tr-TR" dirty="0" smtClean="0"/>
              <a:t>Meslek ahlakı genel ahlak ilkelerin </a:t>
            </a:r>
            <a:r>
              <a:rPr lang="tr-TR" dirty="0"/>
              <a:t>söz konusu meslek özelinde yeniden </a:t>
            </a:r>
            <a:r>
              <a:rPr lang="tr-TR" dirty="0" smtClean="0"/>
              <a:t>yazılmasıdır</a:t>
            </a:r>
          </a:p>
          <a:p>
            <a:pPr algn="just">
              <a:lnSpc>
                <a:spcPct val="150000"/>
              </a:lnSpc>
            </a:pPr>
            <a:endParaRPr lang="tr-TR" dirty="0"/>
          </a:p>
          <a:p>
            <a:pPr algn="just">
              <a:lnSpc>
                <a:spcPct val="150000"/>
              </a:lnSpc>
            </a:pPr>
            <a:r>
              <a:rPr lang="tr-TR" dirty="0"/>
              <a:t>B</a:t>
            </a:r>
            <a:r>
              <a:rPr lang="tr-TR" dirty="0" smtClean="0"/>
              <a:t>ir </a:t>
            </a:r>
            <a:r>
              <a:rPr lang="tr-TR" dirty="0"/>
              <a:t>mesleğe ilişkin görev, hak ve yetkilerin sadece yasalarla düzenlenmesi, mesleğin gereklerinin yerine getirilmesi noktasında yeterli olmamaktadır. </a:t>
            </a:r>
          </a:p>
        </p:txBody>
      </p:sp>
    </p:spTree>
    <p:extLst>
      <p:ext uri="{BB962C8B-B14F-4D97-AF65-F5344CB8AC3E}">
        <p14:creationId xmlns:p14="http://schemas.microsoft.com/office/powerpoint/2010/main" val="1146116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1143000"/>
          </a:xfrm>
        </p:spPr>
        <p:txBody>
          <a:bodyPr/>
          <a:lstStyle/>
          <a:p>
            <a:pPr algn="ctr"/>
            <a:r>
              <a:rPr lang="tr-TR" b="1" dirty="0" smtClean="0"/>
              <a:t>MESLEK AHLAKI (ETİĞİ)</a:t>
            </a:r>
            <a:endParaRPr lang="tr-TR" b="1" dirty="0"/>
          </a:p>
        </p:txBody>
      </p:sp>
      <p:sp>
        <p:nvSpPr>
          <p:cNvPr id="3" name="İçerik Yer Tutucusu 2"/>
          <p:cNvSpPr>
            <a:spLocks noGrp="1"/>
          </p:cNvSpPr>
          <p:nvPr>
            <p:ph idx="1"/>
          </p:nvPr>
        </p:nvSpPr>
        <p:spPr/>
        <p:txBody>
          <a:bodyPr>
            <a:normAutofit fontScale="77500" lnSpcReduction="20000"/>
          </a:bodyPr>
          <a:lstStyle/>
          <a:p>
            <a:pPr algn="just">
              <a:lnSpc>
                <a:spcPct val="150000"/>
              </a:lnSpc>
            </a:pPr>
            <a:r>
              <a:rPr lang="tr-TR" dirty="0"/>
              <a:t>Söz konusu ilkeler, meslek mensuplarının amaçlarını beraberce nasıl gerçekleştirebileceğini ifade eden, kural koyan talimatlar dizisidir</a:t>
            </a:r>
            <a:r>
              <a:rPr lang="tr-TR" dirty="0" smtClean="0"/>
              <a:t>.</a:t>
            </a:r>
          </a:p>
          <a:p>
            <a:pPr algn="just">
              <a:lnSpc>
                <a:spcPct val="150000"/>
              </a:lnSpc>
            </a:pPr>
            <a:endParaRPr lang="tr-TR" dirty="0"/>
          </a:p>
          <a:p>
            <a:pPr algn="just">
              <a:lnSpc>
                <a:spcPct val="150000"/>
              </a:lnSpc>
            </a:pPr>
            <a:r>
              <a:rPr lang="tr-TR" dirty="0" smtClean="0"/>
              <a:t>Meslek </a:t>
            </a:r>
            <a:r>
              <a:rPr lang="tr-TR" dirty="0"/>
              <a:t>mensupları, mesleki faaliyetleri kapsamında meslektaşları, ilgi ve çıkar öbekleri ve tüm toplum ile iletişimde olmaktadır. </a:t>
            </a:r>
            <a:endParaRPr lang="tr-TR" dirty="0" smtClean="0"/>
          </a:p>
          <a:p>
            <a:pPr algn="just">
              <a:lnSpc>
                <a:spcPct val="150000"/>
              </a:lnSpc>
            </a:pPr>
            <a:endParaRPr lang="tr-TR" dirty="0"/>
          </a:p>
          <a:p>
            <a:pPr algn="just">
              <a:lnSpc>
                <a:spcPct val="150000"/>
              </a:lnSpc>
            </a:pPr>
            <a:r>
              <a:rPr lang="tr-TR" dirty="0" smtClean="0"/>
              <a:t>Bu </a:t>
            </a:r>
            <a:r>
              <a:rPr lang="tr-TR" dirty="0"/>
              <a:t>iletişim sürecinde hem kendilerinin hem de mesleklerinin, meslektaşlarının ve hizmet sundukları toplumun itibar ve şerefinin zarar görmemesi için davranışlarına özen göstermek zorundadır. </a:t>
            </a:r>
          </a:p>
        </p:txBody>
      </p:sp>
    </p:spTree>
    <p:extLst>
      <p:ext uri="{BB962C8B-B14F-4D97-AF65-F5344CB8AC3E}">
        <p14:creationId xmlns:p14="http://schemas.microsoft.com/office/powerpoint/2010/main" val="3157339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936104"/>
          </a:xfrm>
        </p:spPr>
        <p:txBody>
          <a:bodyPr/>
          <a:lstStyle/>
          <a:p>
            <a:pPr algn="ctr"/>
            <a:r>
              <a:rPr lang="tr-TR" b="1" dirty="0" smtClean="0"/>
              <a:t>MESLEK AHLAKI</a:t>
            </a:r>
            <a:endParaRPr lang="tr-TR" b="1" dirty="0"/>
          </a:p>
        </p:txBody>
      </p:sp>
      <p:sp>
        <p:nvSpPr>
          <p:cNvPr id="3" name="İçerik Yer Tutucusu 2"/>
          <p:cNvSpPr>
            <a:spLocks noGrp="1"/>
          </p:cNvSpPr>
          <p:nvPr>
            <p:ph idx="1"/>
          </p:nvPr>
        </p:nvSpPr>
        <p:spPr>
          <a:xfrm>
            <a:off x="-108520" y="1412776"/>
            <a:ext cx="9144000" cy="5237936"/>
          </a:xfrm>
        </p:spPr>
        <p:txBody>
          <a:bodyPr>
            <a:normAutofit fontScale="70000" lnSpcReduction="20000"/>
          </a:bodyPr>
          <a:lstStyle/>
          <a:p>
            <a:pPr algn="just">
              <a:lnSpc>
                <a:spcPct val="150000"/>
              </a:lnSpc>
            </a:pPr>
            <a:endParaRPr lang="tr-TR" dirty="0" smtClean="0"/>
          </a:p>
          <a:p>
            <a:pPr algn="just">
              <a:lnSpc>
                <a:spcPct val="150000"/>
              </a:lnSpc>
            </a:pPr>
            <a:r>
              <a:rPr lang="tr-TR" dirty="0" smtClean="0"/>
              <a:t>Meslek </a:t>
            </a:r>
            <a:r>
              <a:rPr lang="tr-TR" dirty="0"/>
              <a:t>mensuplarından tam olarak ne beklendiği hususu açıklığa </a:t>
            </a:r>
            <a:r>
              <a:rPr lang="tr-TR" dirty="0" smtClean="0"/>
              <a:t>kavuşur </a:t>
            </a:r>
            <a:r>
              <a:rPr lang="tr-TR" dirty="0"/>
              <a:t>ve bu sayede </a:t>
            </a:r>
            <a:r>
              <a:rPr lang="tr-TR" dirty="0" smtClean="0"/>
              <a:t>mesleki kimliğin </a:t>
            </a:r>
            <a:r>
              <a:rPr lang="tr-TR" dirty="0"/>
              <a:t>oluşumuna ve sürdürülebilir kılınmasına </a:t>
            </a:r>
            <a:r>
              <a:rPr lang="tr-TR" dirty="0" smtClean="0"/>
              <a:t>sağlanmış </a:t>
            </a:r>
            <a:r>
              <a:rPr lang="tr-TR" dirty="0"/>
              <a:t>olacaktır</a:t>
            </a:r>
            <a:r>
              <a:rPr lang="tr-TR" dirty="0" smtClean="0"/>
              <a:t>.</a:t>
            </a:r>
          </a:p>
          <a:p>
            <a:pPr marL="0" indent="0" algn="just">
              <a:lnSpc>
                <a:spcPct val="150000"/>
              </a:lnSpc>
              <a:buNone/>
            </a:pPr>
            <a:endParaRPr lang="tr-TR" dirty="0" smtClean="0"/>
          </a:p>
          <a:p>
            <a:pPr algn="just">
              <a:lnSpc>
                <a:spcPct val="150000"/>
              </a:lnSpc>
            </a:pPr>
            <a:r>
              <a:rPr lang="tr-TR" dirty="0"/>
              <a:t>Meslek ahlakı ilke ve kurallarının </a:t>
            </a:r>
            <a:r>
              <a:rPr lang="tr-TR" dirty="0" smtClean="0"/>
              <a:t>belirlenmesiyle mesleki </a:t>
            </a:r>
            <a:r>
              <a:rPr lang="tr-TR" dirty="0"/>
              <a:t>faaliyetlerde; adalet, dürüstlük, bilgi paylaşımı, dayanışma, sevgi ve saygı gibi ilkelerin ön plana çıkarılmasıyla, meslektaşlar açısından huzurlu bir çalışma ortamıyla birlikte etkin ve verimli bir çalışma ile daha </a:t>
            </a:r>
            <a:r>
              <a:rPr lang="tr-TR" dirty="0" err="1"/>
              <a:t>nicelikli</a:t>
            </a:r>
            <a:r>
              <a:rPr lang="tr-TR" dirty="0"/>
              <a:t> ve nitelikli mal ve hizmet sunumu gibi çıktılara ulaşılabilecektir. </a:t>
            </a:r>
            <a:endParaRPr lang="tr-TR" dirty="0" smtClean="0"/>
          </a:p>
          <a:p>
            <a:pPr algn="just">
              <a:lnSpc>
                <a:spcPct val="150000"/>
              </a:lnSpc>
            </a:pPr>
            <a:endParaRPr lang="tr-TR" dirty="0" smtClean="0"/>
          </a:p>
          <a:p>
            <a:pPr algn="just">
              <a:lnSpc>
                <a:spcPct val="150000"/>
              </a:lnSpc>
            </a:pPr>
            <a:r>
              <a:rPr lang="tr-TR" dirty="0" smtClean="0"/>
              <a:t>Bu </a:t>
            </a:r>
            <a:r>
              <a:rPr lang="tr-TR" dirty="0"/>
              <a:t>süreçte toplum tarafından hizmet sunumunda ahlaki ilkelerin dikkate alındığının bilinmesi, mesleğe ve kuruma olan güvenin ve beraberinde mesleğin saygınlığının artmasına katkı sağlayacaktır. </a:t>
            </a:r>
            <a:endParaRPr lang="tr-TR" dirty="0" smtClean="0"/>
          </a:p>
        </p:txBody>
      </p:sp>
    </p:spTree>
    <p:extLst>
      <p:ext uri="{BB962C8B-B14F-4D97-AF65-F5344CB8AC3E}">
        <p14:creationId xmlns:p14="http://schemas.microsoft.com/office/powerpoint/2010/main" val="10359090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MESLEK AHLAKI</a:t>
            </a:r>
            <a:endParaRPr lang="tr-TR" b="1" dirty="0"/>
          </a:p>
        </p:txBody>
      </p:sp>
      <p:sp>
        <p:nvSpPr>
          <p:cNvPr id="3" name="İçerik Yer Tutucusu 2"/>
          <p:cNvSpPr>
            <a:spLocks noGrp="1"/>
          </p:cNvSpPr>
          <p:nvPr>
            <p:ph idx="1"/>
          </p:nvPr>
        </p:nvSpPr>
        <p:spPr/>
        <p:txBody>
          <a:bodyPr/>
          <a:lstStyle/>
          <a:p>
            <a:pPr algn="just">
              <a:lnSpc>
                <a:spcPct val="150000"/>
              </a:lnSpc>
            </a:pPr>
            <a:r>
              <a:rPr lang="tr-TR" dirty="0" smtClean="0"/>
              <a:t>Meslek ahlakı ilkelerine </a:t>
            </a:r>
            <a:r>
              <a:rPr lang="tr-TR" dirty="0"/>
              <a:t>aykırı davranışlar, o meslek öbeğinin sunduğu hizmetlerin halkın gözünde güvenilir olmaktan çıkmasına yol açar</a:t>
            </a:r>
            <a:r>
              <a:rPr lang="tr-TR" dirty="0" smtClean="0"/>
              <a:t>.</a:t>
            </a:r>
          </a:p>
          <a:p>
            <a:pPr marL="0" indent="0" algn="just">
              <a:lnSpc>
                <a:spcPct val="150000"/>
              </a:lnSpc>
              <a:buNone/>
            </a:pPr>
            <a:endParaRPr lang="tr-TR" dirty="0" smtClean="0"/>
          </a:p>
          <a:p>
            <a:pPr algn="just">
              <a:lnSpc>
                <a:spcPct val="150000"/>
              </a:lnSpc>
            </a:pPr>
            <a:r>
              <a:rPr lang="tr-TR" dirty="0" smtClean="0"/>
              <a:t>Bu </a:t>
            </a:r>
            <a:r>
              <a:rPr lang="tr-TR" dirty="0"/>
              <a:t>kaygı, özel etik ilkelere olan ihtiyacın en temel gerekçesini </a:t>
            </a:r>
            <a:r>
              <a:rPr lang="tr-TR" dirty="0" smtClean="0"/>
              <a:t>oluşturmaktadır</a:t>
            </a:r>
            <a:endParaRPr lang="tr-TR" dirty="0"/>
          </a:p>
        </p:txBody>
      </p:sp>
    </p:spTree>
    <p:extLst>
      <p:ext uri="{BB962C8B-B14F-4D97-AF65-F5344CB8AC3E}">
        <p14:creationId xmlns:p14="http://schemas.microsoft.com/office/powerpoint/2010/main" val="1034329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MESLEK AHLAKI</a:t>
            </a:r>
            <a:endParaRPr lang="tr-TR" b="1" dirty="0"/>
          </a:p>
        </p:txBody>
      </p:sp>
      <p:sp>
        <p:nvSpPr>
          <p:cNvPr id="3" name="İçerik Yer Tutucusu 2"/>
          <p:cNvSpPr>
            <a:spLocks noGrp="1"/>
          </p:cNvSpPr>
          <p:nvPr>
            <p:ph idx="1"/>
          </p:nvPr>
        </p:nvSpPr>
        <p:spPr/>
        <p:txBody>
          <a:bodyPr/>
          <a:lstStyle/>
          <a:p>
            <a:pPr>
              <a:lnSpc>
                <a:spcPct val="150000"/>
              </a:lnSpc>
            </a:pPr>
            <a:endParaRPr lang="tr-TR" b="1" dirty="0" smtClean="0">
              <a:solidFill>
                <a:srgbClr val="FF0000"/>
              </a:solidFill>
            </a:endParaRPr>
          </a:p>
          <a:p>
            <a:pPr>
              <a:lnSpc>
                <a:spcPct val="150000"/>
              </a:lnSpc>
            </a:pPr>
            <a:r>
              <a:rPr lang="tr-TR" b="1" dirty="0" smtClean="0">
                <a:solidFill>
                  <a:srgbClr val="FF0000"/>
                </a:solidFill>
              </a:rPr>
              <a:t>Meslek ahlakı ilkelerinin </a:t>
            </a:r>
            <a:r>
              <a:rPr lang="tr-TR" b="1" dirty="0">
                <a:solidFill>
                  <a:srgbClr val="FF0000"/>
                </a:solidFill>
              </a:rPr>
              <a:t>belirlenme amacının; </a:t>
            </a:r>
            <a:endParaRPr lang="tr-TR" b="1" dirty="0" smtClean="0">
              <a:solidFill>
                <a:srgbClr val="FF0000"/>
              </a:solidFill>
            </a:endParaRPr>
          </a:p>
          <a:p>
            <a:pPr algn="just">
              <a:lnSpc>
                <a:spcPct val="150000"/>
              </a:lnSpc>
            </a:pPr>
            <a:r>
              <a:rPr lang="tr-TR" dirty="0" smtClean="0"/>
              <a:t>Hataların </a:t>
            </a:r>
            <a:r>
              <a:rPr lang="tr-TR" dirty="0"/>
              <a:t>yapılmasını önlemek ve mesleğin insanlara daha iyi hizmet vermesi için mesleğe bir rehber hazırlamak </a:t>
            </a:r>
          </a:p>
        </p:txBody>
      </p:sp>
    </p:spTree>
    <p:extLst>
      <p:ext uri="{BB962C8B-B14F-4D97-AF65-F5344CB8AC3E}">
        <p14:creationId xmlns:p14="http://schemas.microsoft.com/office/powerpoint/2010/main" val="3409465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MESLEK AHLAKI</a:t>
            </a:r>
            <a:endParaRPr lang="tr-TR" b="1" dirty="0"/>
          </a:p>
        </p:txBody>
      </p:sp>
      <p:sp>
        <p:nvSpPr>
          <p:cNvPr id="3" name="İçerik Yer Tutucusu 2"/>
          <p:cNvSpPr>
            <a:spLocks noGrp="1"/>
          </p:cNvSpPr>
          <p:nvPr>
            <p:ph idx="1"/>
          </p:nvPr>
        </p:nvSpPr>
        <p:spPr>
          <a:xfrm>
            <a:off x="457200" y="1935480"/>
            <a:ext cx="8229600" cy="4922520"/>
          </a:xfrm>
        </p:spPr>
        <p:txBody>
          <a:bodyPr>
            <a:normAutofit fontScale="92500" lnSpcReduction="10000"/>
          </a:bodyPr>
          <a:lstStyle/>
          <a:p>
            <a:pPr algn="just"/>
            <a:r>
              <a:rPr lang="tr-TR" b="1" dirty="0" smtClean="0">
                <a:solidFill>
                  <a:srgbClr val="FF0000"/>
                </a:solidFill>
              </a:rPr>
              <a:t>Meslek ahlakı ilkelerinin </a:t>
            </a:r>
            <a:r>
              <a:rPr lang="tr-TR" b="1" dirty="0">
                <a:solidFill>
                  <a:srgbClr val="FF0000"/>
                </a:solidFill>
              </a:rPr>
              <a:t>saptanması ve meslek mensuplarının bu ilkeleri takip </a:t>
            </a:r>
            <a:r>
              <a:rPr lang="tr-TR" b="1" dirty="0" smtClean="0">
                <a:solidFill>
                  <a:srgbClr val="FF0000"/>
                </a:solidFill>
              </a:rPr>
              <a:t>etmesi;</a:t>
            </a:r>
          </a:p>
          <a:p>
            <a:pPr algn="just"/>
            <a:endParaRPr lang="tr-TR" dirty="0"/>
          </a:p>
          <a:p>
            <a:pPr algn="just"/>
            <a:r>
              <a:rPr lang="tr-TR" dirty="0"/>
              <a:t>K</a:t>
            </a:r>
            <a:r>
              <a:rPr lang="tr-TR" dirty="0" smtClean="0"/>
              <a:t>abul </a:t>
            </a:r>
            <a:r>
              <a:rPr lang="tr-TR" dirty="0"/>
              <a:t>edilebilir davranışların </a:t>
            </a:r>
            <a:r>
              <a:rPr lang="tr-TR" dirty="0" smtClean="0"/>
              <a:t>tanımlanması</a:t>
            </a:r>
          </a:p>
          <a:p>
            <a:pPr algn="just"/>
            <a:endParaRPr lang="tr-TR" dirty="0" smtClean="0"/>
          </a:p>
          <a:p>
            <a:pPr algn="just"/>
            <a:r>
              <a:rPr lang="tr-TR" dirty="0"/>
              <a:t>M</a:t>
            </a:r>
            <a:r>
              <a:rPr lang="tr-TR" dirty="0" smtClean="0"/>
              <a:t>esleğin </a:t>
            </a:r>
            <a:r>
              <a:rPr lang="tr-TR" dirty="0"/>
              <a:t>uygulanmasında kalite standartlarının </a:t>
            </a:r>
            <a:r>
              <a:rPr lang="tr-TR" dirty="0" smtClean="0"/>
              <a:t>yükseltilmesi</a:t>
            </a:r>
          </a:p>
          <a:p>
            <a:pPr algn="just"/>
            <a:endParaRPr lang="tr-TR" dirty="0" smtClean="0"/>
          </a:p>
          <a:p>
            <a:pPr algn="just"/>
            <a:r>
              <a:rPr lang="tr-TR" dirty="0"/>
              <a:t>M</a:t>
            </a:r>
            <a:r>
              <a:rPr lang="tr-TR" dirty="0" smtClean="0"/>
              <a:t>esleki </a:t>
            </a:r>
            <a:r>
              <a:rPr lang="tr-TR" dirty="0"/>
              <a:t>davranış ve sorumlulukların çerçevesinin </a:t>
            </a:r>
            <a:r>
              <a:rPr lang="tr-TR" dirty="0" smtClean="0"/>
              <a:t>çizilmesi</a:t>
            </a:r>
          </a:p>
          <a:p>
            <a:pPr marL="0" indent="0" algn="just">
              <a:buNone/>
            </a:pPr>
            <a:r>
              <a:rPr lang="tr-TR" dirty="0" smtClean="0"/>
              <a:t> </a:t>
            </a:r>
          </a:p>
          <a:p>
            <a:pPr algn="just"/>
            <a:r>
              <a:rPr lang="tr-TR" dirty="0" smtClean="0"/>
              <a:t>Mesleki </a:t>
            </a:r>
            <a:r>
              <a:rPr lang="tr-TR" dirty="0"/>
              <a:t>kimliğin gelişimine aracılık etmesi </a:t>
            </a:r>
            <a:endParaRPr lang="tr-TR" dirty="0" smtClean="0"/>
          </a:p>
          <a:p>
            <a:pPr marL="0" indent="0" algn="just">
              <a:buNone/>
            </a:pPr>
            <a:r>
              <a:rPr lang="tr-TR" dirty="0"/>
              <a:t> </a:t>
            </a:r>
            <a:r>
              <a:rPr lang="tr-TR" dirty="0" smtClean="0"/>
              <a:t>                                              açısından </a:t>
            </a:r>
            <a:r>
              <a:rPr lang="tr-TR" dirty="0"/>
              <a:t>önem taşımaktadır </a:t>
            </a:r>
          </a:p>
        </p:txBody>
      </p:sp>
    </p:spTree>
    <p:extLst>
      <p:ext uri="{BB962C8B-B14F-4D97-AF65-F5344CB8AC3E}">
        <p14:creationId xmlns:p14="http://schemas.microsoft.com/office/powerpoint/2010/main" val="56868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MESLEK AHLAKI</a:t>
            </a:r>
            <a:endParaRPr lang="tr-TR" b="1" dirty="0"/>
          </a:p>
        </p:txBody>
      </p:sp>
      <p:sp>
        <p:nvSpPr>
          <p:cNvPr id="3" name="İçerik Yer Tutucusu 2"/>
          <p:cNvSpPr>
            <a:spLocks noGrp="1"/>
          </p:cNvSpPr>
          <p:nvPr>
            <p:ph idx="1"/>
          </p:nvPr>
        </p:nvSpPr>
        <p:spPr>
          <a:xfrm>
            <a:off x="251520" y="1412776"/>
            <a:ext cx="8640960" cy="5256584"/>
          </a:xfrm>
        </p:spPr>
        <p:txBody>
          <a:bodyPr>
            <a:normAutofit lnSpcReduction="10000"/>
          </a:bodyPr>
          <a:lstStyle/>
          <a:p>
            <a:pPr algn="just"/>
            <a:r>
              <a:rPr lang="tr-TR" dirty="0" smtClean="0"/>
              <a:t>Meslek ahlakı, </a:t>
            </a:r>
            <a:r>
              <a:rPr lang="tr-TR" dirty="0">
                <a:solidFill>
                  <a:srgbClr val="FF0000"/>
                </a:solidFill>
              </a:rPr>
              <a:t>1980’lerin</a:t>
            </a:r>
            <a:r>
              <a:rPr lang="tr-TR" dirty="0"/>
              <a:t> sonundan itibaren işletmecilik yazınında giderek artan ölçüde yer almaya başlamıştır.  </a:t>
            </a:r>
            <a:endParaRPr lang="tr-TR" dirty="0" smtClean="0"/>
          </a:p>
          <a:p>
            <a:pPr algn="just"/>
            <a:endParaRPr lang="tr-TR" dirty="0" smtClean="0"/>
          </a:p>
          <a:p>
            <a:pPr algn="just"/>
            <a:r>
              <a:rPr lang="tr-TR" dirty="0" smtClean="0">
                <a:solidFill>
                  <a:srgbClr val="FF0000"/>
                </a:solidFill>
              </a:rPr>
              <a:t>Meslek ahlakının bu </a:t>
            </a:r>
            <a:r>
              <a:rPr lang="tr-TR" dirty="0">
                <a:solidFill>
                  <a:srgbClr val="FF0000"/>
                </a:solidFill>
              </a:rPr>
              <a:t>derece önem kazanmasındaki en önemli etkenler; </a:t>
            </a:r>
            <a:endParaRPr lang="tr-TR" dirty="0" smtClean="0">
              <a:solidFill>
                <a:srgbClr val="FF0000"/>
              </a:solidFill>
            </a:endParaRPr>
          </a:p>
          <a:p>
            <a:pPr lvl="1" algn="just"/>
            <a:r>
              <a:rPr lang="tr-TR" dirty="0" smtClean="0"/>
              <a:t>artan </a:t>
            </a:r>
            <a:r>
              <a:rPr lang="tr-TR" dirty="0"/>
              <a:t>rekabet, </a:t>
            </a:r>
            <a:endParaRPr lang="tr-TR" dirty="0" smtClean="0"/>
          </a:p>
          <a:p>
            <a:pPr lvl="1" algn="just"/>
            <a:r>
              <a:rPr lang="tr-TR" dirty="0" smtClean="0"/>
              <a:t>küreselleşme</a:t>
            </a:r>
            <a:r>
              <a:rPr lang="tr-TR" dirty="0"/>
              <a:t>, </a:t>
            </a:r>
            <a:endParaRPr lang="tr-TR" dirty="0" smtClean="0"/>
          </a:p>
          <a:p>
            <a:pPr lvl="1" algn="just"/>
            <a:r>
              <a:rPr lang="tr-TR" dirty="0" smtClean="0"/>
              <a:t>teknoloji </a:t>
            </a:r>
            <a:r>
              <a:rPr lang="tr-TR" dirty="0"/>
              <a:t>ve iletişim teknolojilerindeki gelişmeler, </a:t>
            </a:r>
            <a:endParaRPr lang="tr-TR" dirty="0" smtClean="0"/>
          </a:p>
          <a:p>
            <a:pPr lvl="1" algn="just"/>
            <a:r>
              <a:rPr lang="tr-TR" dirty="0" smtClean="0"/>
              <a:t>insan </a:t>
            </a:r>
            <a:r>
              <a:rPr lang="tr-TR" dirty="0"/>
              <a:t>haklarının artan önemi, </a:t>
            </a:r>
            <a:endParaRPr lang="tr-TR" dirty="0" smtClean="0"/>
          </a:p>
          <a:p>
            <a:pPr lvl="1" algn="just"/>
            <a:r>
              <a:rPr lang="tr-TR" dirty="0" smtClean="0"/>
              <a:t>çevre </a:t>
            </a:r>
            <a:r>
              <a:rPr lang="tr-TR" dirty="0"/>
              <a:t>kirliliğinin tehlikeli boyutlara ulaşması, </a:t>
            </a:r>
            <a:endParaRPr lang="tr-TR" dirty="0" smtClean="0"/>
          </a:p>
          <a:p>
            <a:pPr lvl="1" algn="just"/>
            <a:r>
              <a:rPr lang="tr-TR" dirty="0" smtClean="0"/>
              <a:t>kötü </a:t>
            </a:r>
            <a:r>
              <a:rPr lang="tr-TR" dirty="0"/>
              <a:t>yönetim uygulamaları, rüşvet, israf, yolsuzluk gibi olumsuz davranışların gözle görülür bir şekilde artmış olmasıdır</a:t>
            </a:r>
          </a:p>
        </p:txBody>
      </p:sp>
    </p:spTree>
    <p:extLst>
      <p:ext uri="{BB962C8B-B14F-4D97-AF65-F5344CB8AC3E}">
        <p14:creationId xmlns:p14="http://schemas.microsoft.com/office/powerpoint/2010/main" val="2572555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979712" y="1412776"/>
            <a:ext cx="4824536" cy="4824535"/>
          </a:xfrm>
          <a:prstGeom prst="rect">
            <a:avLst/>
          </a:prstGeom>
        </p:spPr>
      </p:pic>
    </p:spTree>
    <p:extLst>
      <p:ext uri="{BB962C8B-B14F-4D97-AF65-F5344CB8AC3E}">
        <p14:creationId xmlns:p14="http://schemas.microsoft.com/office/powerpoint/2010/main" val="706250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936104"/>
          </a:xfrm>
        </p:spPr>
        <p:txBody>
          <a:bodyPr/>
          <a:lstStyle/>
          <a:p>
            <a:pPr algn="ctr"/>
            <a:r>
              <a:rPr lang="tr-TR" b="1" dirty="0" smtClean="0"/>
              <a:t>MÜHENDİSLİK AHLAKI</a:t>
            </a:r>
            <a:endParaRPr lang="tr-TR" b="1" dirty="0"/>
          </a:p>
        </p:txBody>
      </p:sp>
      <p:sp>
        <p:nvSpPr>
          <p:cNvPr id="3" name="İçerik Yer Tutucusu 2"/>
          <p:cNvSpPr>
            <a:spLocks noGrp="1"/>
          </p:cNvSpPr>
          <p:nvPr>
            <p:ph idx="1"/>
          </p:nvPr>
        </p:nvSpPr>
        <p:spPr/>
        <p:txBody>
          <a:bodyPr/>
          <a:lstStyle/>
          <a:p>
            <a:r>
              <a:rPr lang="tr-TR" b="1" dirty="0" smtClean="0">
                <a:solidFill>
                  <a:srgbClr val="FF0000"/>
                </a:solidFill>
              </a:rPr>
              <a:t>Mühendislik</a:t>
            </a:r>
          </a:p>
          <a:p>
            <a:pPr marL="0" indent="0" algn="just">
              <a:lnSpc>
                <a:spcPct val="150000"/>
              </a:lnSpc>
              <a:buNone/>
            </a:pPr>
            <a:r>
              <a:rPr lang="tr-TR" dirty="0" smtClean="0"/>
              <a:t>Matematiksel  </a:t>
            </a:r>
            <a:r>
              <a:rPr lang="tr-TR" dirty="0"/>
              <a:t>ve doğal bilimlerden, çalışma, deneyim ve </a:t>
            </a:r>
            <a:r>
              <a:rPr lang="tr-TR" dirty="0" smtClean="0"/>
              <a:t>   uygulama </a:t>
            </a:r>
            <a:r>
              <a:rPr lang="tr-TR" dirty="0"/>
              <a:t>yolları ile kazanılmış bilgileri akıllıca kullanarak, </a:t>
            </a:r>
            <a:r>
              <a:rPr lang="tr-TR" b="1" dirty="0">
                <a:solidFill>
                  <a:srgbClr val="FF0000"/>
                </a:solidFill>
              </a:rPr>
              <a:t>doğanın madde ve kuvvetlerini </a:t>
            </a:r>
            <a:r>
              <a:rPr lang="tr-TR" b="1" u="sng" dirty="0">
                <a:solidFill>
                  <a:srgbClr val="FF0000"/>
                </a:solidFill>
              </a:rPr>
              <a:t>insanoğlu yararına</a:t>
            </a:r>
            <a:r>
              <a:rPr lang="tr-TR" dirty="0"/>
              <a:t> sunmak üzere ekonomik yöntemler geliştiren bir meslektir. </a:t>
            </a:r>
          </a:p>
        </p:txBody>
      </p:sp>
    </p:spTree>
    <p:extLst>
      <p:ext uri="{BB962C8B-B14F-4D97-AF65-F5344CB8AC3E}">
        <p14:creationId xmlns:p14="http://schemas.microsoft.com/office/powerpoint/2010/main" val="405434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lstStyle/>
          <a:p>
            <a:pPr algn="ctr"/>
            <a:r>
              <a:rPr lang="tr-TR" dirty="0" smtClean="0"/>
              <a:t>Mühendislik Ahlakı</a:t>
            </a:r>
            <a:endParaRPr lang="tr-TR" dirty="0"/>
          </a:p>
        </p:txBody>
      </p:sp>
      <p:sp>
        <p:nvSpPr>
          <p:cNvPr id="3" name="İçerik Yer Tutucusu 2"/>
          <p:cNvSpPr>
            <a:spLocks noGrp="1"/>
          </p:cNvSpPr>
          <p:nvPr>
            <p:ph idx="1"/>
          </p:nvPr>
        </p:nvSpPr>
        <p:spPr>
          <a:xfrm>
            <a:off x="457200" y="1935480"/>
            <a:ext cx="8229600" cy="4733880"/>
          </a:xfrm>
        </p:spPr>
        <p:txBody>
          <a:bodyPr>
            <a:normAutofit fontScale="70000" lnSpcReduction="20000"/>
          </a:bodyPr>
          <a:lstStyle/>
          <a:p>
            <a:pPr algn="just"/>
            <a:endParaRPr lang="tr-TR" dirty="0" smtClean="0">
              <a:solidFill>
                <a:srgbClr val="FF0000"/>
              </a:solidFill>
            </a:endParaRPr>
          </a:p>
          <a:p>
            <a:pPr algn="just"/>
            <a:r>
              <a:rPr lang="tr-TR" dirty="0" smtClean="0">
                <a:solidFill>
                  <a:srgbClr val="FF0000"/>
                </a:solidFill>
              </a:rPr>
              <a:t>Mühendislik</a:t>
            </a:r>
            <a:r>
              <a:rPr lang="tr-TR" dirty="0">
                <a:solidFill>
                  <a:srgbClr val="FF0000"/>
                </a:solidFill>
              </a:rPr>
              <a:t>,</a:t>
            </a:r>
            <a:r>
              <a:rPr lang="tr-TR" dirty="0"/>
              <a:t> bilimsel çalışmaların, araştırmaların sonuçlarını </a:t>
            </a:r>
            <a:r>
              <a:rPr lang="tr-TR" dirty="0">
                <a:solidFill>
                  <a:srgbClr val="FF0000"/>
                </a:solidFill>
              </a:rPr>
              <a:t>toplumun somut ihtiyaçlarını karşılamak üzere </a:t>
            </a:r>
            <a:r>
              <a:rPr lang="tr-TR" dirty="0"/>
              <a:t>teknolojiye ve uygulamaya geçiren </a:t>
            </a:r>
            <a:r>
              <a:rPr lang="tr-TR" dirty="0" smtClean="0"/>
              <a:t>çalışmalar bütünüdür.</a:t>
            </a:r>
          </a:p>
          <a:p>
            <a:pPr marL="0" indent="0" algn="just">
              <a:buNone/>
            </a:pPr>
            <a:endParaRPr lang="tr-TR" dirty="0" smtClean="0"/>
          </a:p>
          <a:p>
            <a:pPr algn="just"/>
            <a:r>
              <a:rPr lang="tr-TR" dirty="0" smtClean="0"/>
              <a:t>Mühendis</a:t>
            </a:r>
            <a:r>
              <a:rPr lang="tr-TR" dirty="0"/>
              <a:t>, bir özne olarak insanın dünyayla olan ilişkisine aracılık eden ve </a:t>
            </a:r>
            <a:r>
              <a:rPr lang="tr-TR" dirty="0">
                <a:solidFill>
                  <a:srgbClr val="FF0000"/>
                </a:solidFill>
              </a:rPr>
              <a:t>bilimsel bilgiyi teknolojik bilgiye dönüştüren kişidir. </a:t>
            </a:r>
            <a:endParaRPr lang="tr-TR" dirty="0" smtClean="0">
              <a:solidFill>
                <a:srgbClr val="FF0000"/>
              </a:solidFill>
            </a:endParaRPr>
          </a:p>
          <a:p>
            <a:pPr algn="just"/>
            <a:endParaRPr lang="tr-TR" dirty="0" smtClean="0">
              <a:solidFill>
                <a:srgbClr val="FF0000"/>
              </a:solidFill>
            </a:endParaRPr>
          </a:p>
          <a:p>
            <a:pPr algn="just"/>
            <a:r>
              <a:rPr lang="tr-TR" dirty="0" smtClean="0">
                <a:solidFill>
                  <a:srgbClr val="FF0000"/>
                </a:solidFill>
              </a:rPr>
              <a:t>Mühendis;</a:t>
            </a:r>
            <a:r>
              <a:rPr lang="tr-TR" dirty="0" smtClean="0"/>
              <a:t> makina </a:t>
            </a:r>
            <a:r>
              <a:rPr lang="tr-TR" dirty="0"/>
              <a:t>yapan, üreten, çözümleyen, hesaplayan, onaran, denetleyen, tasarlayan, planlayan ve bilimi teknolojiye dönüştüren  </a:t>
            </a:r>
            <a:r>
              <a:rPr lang="tr-TR" dirty="0" smtClean="0"/>
              <a:t>kişi</a:t>
            </a:r>
          </a:p>
          <a:p>
            <a:pPr algn="just"/>
            <a:endParaRPr lang="tr-TR" dirty="0"/>
          </a:p>
          <a:p>
            <a:pPr algn="just"/>
            <a:r>
              <a:rPr lang="tr-TR" dirty="0" smtClean="0">
                <a:solidFill>
                  <a:srgbClr val="FF0000"/>
                </a:solidFill>
              </a:rPr>
              <a:t>Mühendis, </a:t>
            </a:r>
            <a:r>
              <a:rPr lang="tr-TR" dirty="0" smtClean="0"/>
              <a:t>bilim ile toplum arasında köprü vazifesi gören kişi</a:t>
            </a:r>
          </a:p>
          <a:p>
            <a:pPr marL="0" indent="0" algn="just">
              <a:buNone/>
            </a:pPr>
            <a:endParaRPr lang="tr-TR" dirty="0" smtClean="0"/>
          </a:p>
          <a:p>
            <a:pPr algn="just"/>
            <a:r>
              <a:rPr lang="tr-TR" dirty="0" smtClean="0"/>
              <a:t>Mühendis </a:t>
            </a:r>
            <a:r>
              <a:rPr lang="tr-TR" dirty="0"/>
              <a:t>olarak insan, başkalarıyla veya doğayla kurduğu ya da oluşturduğu bütün ilişkiler dünyasında farkına varsın ya da varmasın, </a:t>
            </a:r>
            <a:r>
              <a:rPr lang="tr-TR" dirty="0">
                <a:solidFill>
                  <a:srgbClr val="FF0000"/>
                </a:solidFill>
              </a:rPr>
              <a:t>etik eylemlerin </a:t>
            </a:r>
            <a:r>
              <a:rPr lang="tr-TR" dirty="0"/>
              <a:t>ve aynı zamanda buna bağlı olarak etik ilişkilerin de öznesi ve nesnesidir.</a:t>
            </a:r>
          </a:p>
        </p:txBody>
      </p:sp>
    </p:spTree>
    <p:extLst>
      <p:ext uri="{BB962C8B-B14F-4D97-AF65-F5344CB8AC3E}">
        <p14:creationId xmlns:p14="http://schemas.microsoft.com/office/powerpoint/2010/main" val="71541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Mühendislik Ahlakı</a:t>
            </a:r>
            <a:endParaRPr lang="tr-TR" b="1" dirty="0"/>
          </a:p>
        </p:txBody>
      </p:sp>
      <p:sp>
        <p:nvSpPr>
          <p:cNvPr id="3" name="İçerik Yer Tutucusu 2"/>
          <p:cNvSpPr>
            <a:spLocks noGrp="1"/>
          </p:cNvSpPr>
          <p:nvPr>
            <p:ph idx="1"/>
          </p:nvPr>
        </p:nvSpPr>
        <p:spPr/>
        <p:txBody>
          <a:bodyPr/>
          <a:lstStyle/>
          <a:p>
            <a:pPr algn="just">
              <a:lnSpc>
                <a:spcPct val="150000"/>
              </a:lnSpc>
            </a:pPr>
            <a:endParaRPr lang="tr-TR" dirty="0" smtClean="0"/>
          </a:p>
          <a:p>
            <a:pPr algn="just">
              <a:lnSpc>
                <a:spcPct val="150000"/>
              </a:lnSpc>
            </a:pPr>
            <a:r>
              <a:rPr lang="tr-TR" dirty="0" smtClean="0"/>
              <a:t>Geleceğin </a:t>
            </a:r>
            <a:r>
              <a:rPr lang="tr-TR" dirty="0"/>
              <a:t>mühendislerinin bilim ve teknolojinin ve mühendislik etkinliklerinin </a:t>
            </a:r>
            <a:r>
              <a:rPr lang="tr-TR" b="1" dirty="0">
                <a:solidFill>
                  <a:srgbClr val="FF0000"/>
                </a:solidFill>
              </a:rPr>
              <a:t>topluma olan etkilerini</a:t>
            </a:r>
            <a:r>
              <a:rPr lang="tr-TR" dirty="0"/>
              <a:t>, mühendislerin bu etkilerden doğan </a:t>
            </a:r>
            <a:r>
              <a:rPr lang="tr-TR" b="1" dirty="0">
                <a:solidFill>
                  <a:srgbClr val="FF0000"/>
                </a:solidFill>
              </a:rPr>
              <a:t>kişisel sorumluluklarını,</a:t>
            </a:r>
            <a:r>
              <a:rPr lang="tr-TR" dirty="0"/>
              <a:t> kararlarında başvurdukları </a:t>
            </a:r>
            <a:r>
              <a:rPr lang="tr-TR" b="1" dirty="0">
                <a:solidFill>
                  <a:srgbClr val="FF0000"/>
                </a:solidFill>
              </a:rPr>
              <a:t>değerleri </a:t>
            </a:r>
            <a:r>
              <a:rPr lang="tr-TR" dirty="0"/>
              <a:t>ve etik ikilemleri tanımaları gerekmektedir. </a:t>
            </a:r>
          </a:p>
        </p:txBody>
      </p:sp>
    </p:spTree>
    <p:extLst>
      <p:ext uri="{BB962C8B-B14F-4D97-AF65-F5344CB8AC3E}">
        <p14:creationId xmlns:p14="http://schemas.microsoft.com/office/powerpoint/2010/main" val="1564074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672"/>
            <a:ext cx="8229600" cy="864096"/>
          </a:xfrm>
        </p:spPr>
        <p:txBody>
          <a:bodyPr/>
          <a:lstStyle/>
          <a:p>
            <a:pPr algn="ctr"/>
            <a:r>
              <a:rPr lang="tr-TR" dirty="0"/>
              <a:t>Mühendislik Ahlakı</a:t>
            </a:r>
          </a:p>
        </p:txBody>
      </p:sp>
      <p:sp>
        <p:nvSpPr>
          <p:cNvPr id="3" name="İçerik Yer Tutucusu 2"/>
          <p:cNvSpPr>
            <a:spLocks noGrp="1"/>
          </p:cNvSpPr>
          <p:nvPr>
            <p:ph idx="1"/>
          </p:nvPr>
        </p:nvSpPr>
        <p:spPr/>
        <p:txBody>
          <a:bodyPr/>
          <a:lstStyle/>
          <a:p>
            <a:pPr algn="just"/>
            <a:r>
              <a:rPr lang="tr-TR" dirty="0"/>
              <a:t>Mühendislik ürünleri genellikle aynı anda çok kişiye hizmet verebildiği gibi, bu ürünlerde ve/veya hizmetlerde </a:t>
            </a:r>
            <a:r>
              <a:rPr lang="tr-TR" u="sng" dirty="0">
                <a:solidFill>
                  <a:srgbClr val="FF0000"/>
                </a:solidFill>
              </a:rPr>
              <a:t>herhangi bir mühendislik hatasının topluma ve/veya çevreye büyük zararlar vermesi </a:t>
            </a:r>
            <a:r>
              <a:rPr lang="tr-TR" dirty="0"/>
              <a:t>mümkün olabilmektedir. </a:t>
            </a:r>
            <a:endParaRPr lang="tr-TR" dirty="0" smtClean="0"/>
          </a:p>
          <a:p>
            <a:pPr algn="just"/>
            <a:endParaRPr lang="tr-TR" dirty="0" smtClean="0"/>
          </a:p>
          <a:p>
            <a:pPr algn="just"/>
            <a:r>
              <a:rPr lang="tr-TR" dirty="0" smtClean="0"/>
              <a:t>Bu </a:t>
            </a:r>
            <a:r>
              <a:rPr lang="tr-TR" dirty="0"/>
              <a:t>nedenle, mühendislerin iyi teknik eğitim almış olmalarının yanı sıra; iyi çevre ve </a:t>
            </a:r>
            <a:r>
              <a:rPr lang="tr-TR" u="sng" dirty="0">
                <a:solidFill>
                  <a:srgbClr val="FF0000"/>
                </a:solidFill>
              </a:rPr>
              <a:t>iyi ahlak eğitimi </a:t>
            </a:r>
            <a:r>
              <a:rPr lang="tr-TR" dirty="0"/>
              <a:t>almış olmaları da gerekmektedir </a:t>
            </a:r>
          </a:p>
        </p:txBody>
      </p:sp>
    </p:spTree>
    <p:extLst>
      <p:ext uri="{BB962C8B-B14F-4D97-AF65-F5344CB8AC3E}">
        <p14:creationId xmlns:p14="http://schemas.microsoft.com/office/powerpoint/2010/main" val="3283109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332656"/>
            <a:ext cx="8229600" cy="1143000"/>
          </a:xfrm>
        </p:spPr>
        <p:txBody>
          <a:bodyPr/>
          <a:lstStyle/>
          <a:p>
            <a:r>
              <a:rPr lang="tr-TR" dirty="0" smtClean="0"/>
              <a:t>Mühendislik Ahlakı</a:t>
            </a:r>
            <a:endParaRPr lang="tr-TR" dirty="0"/>
          </a:p>
        </p:txBody>
      </p:sp>
      <p:sp>
        <p:nvSpPr>
          <p:cNvPr id="3" name="İçerik Yer Tutucusu 2"/>
          <p:cNvSpPr>
            <a:spLocks noGrp="1"/>
          </p:cNvSpPr>
          <p:nvPr>
            <p:ph idx="1"/>
          </p:nvPr>
        </p:nvSpPr>
        <p:spPr/>
        <p:txBody>
          <a:bodyPr>
            <a:normAutofit/>
          </a:bodyPr>
          <a:lstStyle/>
          <a:p>
            <a:pPr algn="just">
              <a:lnSpc>
                <a:spcPct val="150000"/>
              </a:lnSpc>
            </a:pPr>
            <a:r>
              <a:rPr lang="tr-TR" dirty="0"/>
              <a:t>Mühendis, </a:t>
            </a:r>
            <a:endParaRPr lang="tr-TR" dirty="0" smtClean="0"/>
          </a:p>
          <a:p>
            <a:pPr lvl="1" algn="just">
              <a:lnSpc>
                <a:spcPct val="150000"/>
              </a:lnSpc>
            </a:pPr>
            <a:r>
              <a:rPr lang="tr-TR" dirty="0"/>
              <a:t>S</a:t>
            </a:r>
            <a:r>
              <a:rPr lang="tr-TR" dirty="0" smtClean="0"/>
              <a:t>orunları </a:t>
            </a:r>
            <a:r>
              <a:rPr lang="tr-TR" dirty="0"/>
              <a:t>çözüm imkânlarıyla görebilen, </a:t>
            </a:r>
            <a:endParaRPr lang="tr-TR" dirty="0" smtClean="0"/>
          </a:p>
          <a:p>
            <a:pPr lvl="1" algn="just">
              <a:lnSpc>
                <a:spcPct val="150000"/>
              </a:lnSpc>
            </a:pPr>
            <a:r>
              <a:rPr lang="tr-TR" dirty="0"/>
              <a:t>H</a:t>
            </a:r>
            <a:r>
              <a:rPr lang="tr-TR" dirty="0" smtClean="0"/>
              <a:t>angi </a:t>
            </a:r>
            <a:r>
              <a:rPr lang="tr-TR" dirty="0"/>
              <a:t>bilgiyi nerede nasıl kullanacağını bilen, </a:t>
            </a:r>
            <a:endParaRPr lang="tr-TR" dirty="0" smtClean="0"/>
          </a:p>
          <a:p>
            <a:pPr lvl="1" algn="just">
              <a:lnSpc>
                <a:spcPct val="150000"/>
              </a:lnSpc>
            </a:pPr>
            <a:r>
              <a:rPr lang="tr-TR" dirty="0"/>
              <a:t>A</a:t>
            </a:r>
            <a:r>
              <a:rPr lang="tr-TR" dirty="0" smtClean="0"/>
              <a:t>macına </a:t>
            </a:r>
            <a:r>
              <a:rPr lang="tr-TR" dirty="0"/>
              <a:t>varmak için en uygun imkânları; </a:t>
            </a:r>
            <a:r>
              <a:rPr lang="tr-TR" u="sng" dirty="0">
                <a:solidFill>
                  <a:srgbClr val="FF0000"/>
                </a:solidFill>
              </a:rPr>
              <a:t>en akılcı, en ekonomik, en verimli </a:t>
            </a:r>
            <a:r>
              <a:rPr lang="tr-TR" dirty="0"/>
              <a:t>ve işin ahlak boyutu da düşünüldüğünde </a:t>
            </a:r>
            <a:r>
              <a:rPr lang="tr-TR" u="sng" dirty="0">
                <a:solidFill>
                  <a:srgbClr val="FF0000"/>
                </a:solidFill>
              </a:rPr>
              <a:t>ahlaka uygun biçimde </a:t>
            </a:r>
            <a:r>
              <a:rPr lang="tr-TR" dirty="0"/>
              <a:t>kullanabilen insan olarak tanımlanmaktadır </a:t>
            </a:r>
          </a:p>
        </p:txBody>
      </p:sp>
    </p:spTree>
    <p:extLst>
      <p:ext uri="{BB962C8B-B14F-4D97-AF65-F5344CB8AC3E}">
        <p14:creationId xmlns:p14="http://schemas.microsoft.com/office/powerpoint/2010/main" val="1596909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lstStyle/>
          <a:p>
            <a:pPr algn="ctr"/>
            <a:r>
              <a:rPr lang="tr-TR" dirty="0" smtClean="0"/>
              <a:t>Mühendislik Ahlakı</a:t>
            </a:r>
            <a:endParaRPr lang="tr-TR" dirty="0"/>
          </a:p>
        </p:txBody>
      </p:sp>
      <p:sp>
        <p:nvSpPr>
          <p:cNvPr id="3" name="İçerik Yer Tutucusu 2"/>
          <p:cNvSpPr>
            <a:spLocks noGrp="1"/>
          </p:cNvSpPr>
          <p:nvPr>
            <p:ph idx="1"/>
          </p:nvPr>
        </p:nvSpPr>
        <p:spPr>
          <a:xfrm>
            <a:off x="457200" y="1484784"/>
            <a:ext cx="8229600" cy="4839816"/>
          </a:xfrm>
        </p:spPr>
        <p:txBody>
          <a:bodyPr>
            <a:normAutofit fontScale="92500" lnSpcReduction="10000"/>
          </a:bodyPr>
          <a:lstStyle/>
          <a:p>
            <a:r>
              <a:rPr lang="tr-TR" b="1" dirty="0" smtClean="0">
                <a:solidFill>
                  <a:srgbClr val="FF0000"/>
                </a:solidFill>
              </a:rPr>
              <a:t>Dünya Mühendisler Birliği </a:t>
            </a:r>
          </a:p>
          <a:p>
            <a:r>
              <a:rPr lang="tr-TR" b="1" dirty="0" smtClean="0">
                <a:solidFill>
                  <a:srgbClr val="FF0000"/>
                </a:solidFill>
              </a:rPr>
              <a:t>Mühendislik Ahlakı İlkeleri</a:t>
            </a:r>
            <a:endParaRPr lang="tr-TR" b="1" dirty="0">
              <a:solidFill>
                <a:srgbClr val="FF0000"/>
              </a:solidFill>
            </a:endParaRPr>
          </a:p>
          <a:p>
            <a:endParaRPr lang="tr-TR" dirty="0"/>
          </a:p>
          <a:p>
            <a:pPr algn="just"/>
            <a:r>
              <a:rPr lang="tr-TR" dirty="0"/>
              <a:t>1. Mühendisler, mesleki görevlerini yerine getirirken, toplumun güvenliğini, sağlığını ve refahını en önde tutacaklardır</a:t>
            </a:r>
            <a:r>
              <a:rPr lang="tr-TR" dirty="0" smtClean="0"/>
              <a:t>.</a:t>
            </a:r>
          </a:p>
          <a:p>
            <a:pPr algn="just"/>
            <a:endParaRPr lang="tr-TR" dirty="0"/>
          </a:p>
          <a:p>
            <a:pPr algn="just"/>
            <a:r>
              <a:rPr lang="tr-TR" dirty="0"/>
              <a:t>2. Mühendisler, sadece kendi uzmanlık alanlarındaki hizmetleri vermelidirler</a:t>
            </a:r>
            <a:r>
              <a:rPr lang="tr-TR" dirty="0" smtClean="0"/>
              <a:t>.</a:t>
            </a:r>
          </a:p>
          <a:p>
            <a:pPr algn="just"/>
            <a:endParaRPr lang="tr-TR" dirty="0" smtClean="0"/>
          </a:p>
          <a:p>
            <a:pPr algn="just"/>
            <a:r>
              <a:rPr lang="tr-TR" dirty="0"/>
              <a:t>3. Mühendisler, yalnızca tarafsız ve gerçek resmi raporlar yayınlayacaklardır.</a:t>
            </a:r>
          </a:p>
        </p:txBody>
      </p:sp>
    </p:spTree>
    <p:extLst>
      <p:ext uri="{BB962C8B-B14F-4D97-AF65-F5344CB8AC3E}">
        <p14:creationId xmlns:p14="http://schemas.microsoft.com/office/powerpoint/2010/main" val="2896520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dirty="0" smtClean="0"/>
              <a:t>Mühendislik Ahlakı</a:t>
            </a:r>
            <a:endParaRPr lang="tr-TR" dirty="0"/>
          </a:p>
        </p:txBody>
      </p:sp>
      <p:sp>
        <p:nvSpPr>
          <p:cNvPr id="3" name="İçerik Yer Tutucusu 2"/>
          <p:cNvSpPr>
            <a:spLocks noGrp="1"/>
          </p:cNvSpPr>
          <p:nvPr>
            <p:ph idx="1"/>
          </p:nvPr>
        </p:nvSpPr>
        <p:spPr>
          <a:xfrm>
            <a:off x="457200" y="1772816"/>
            <a:ext cx="8229600" cy="4922520"/>
          </a:xfrm>
        </p:spPr>
        <p:txBody>
          <a:bodyPr>
            <a:normAutofit fontScale="92500" lnSpcReduction="20000"/>
          </a:bodyPr>
          <a:lstStyle/>
          <a:p>
            <a:pPr algn="just"/>
            <a:r>
              <a:rPr lang="tr-TR" dirty="0"/>
              <a:t>4. Mühendisler, mesleki konularda, her işveren veya müşteri için güvenilir vekil olarak davranacaklar ve çıkar çatışmalarından kaçınacaklardır.</a:t>
            </a:r>
          </a:p>
          <a:p>
            <a:pPr algn="just"/>
            <a:endParaRPr lang="tr-TR" dirty="0"/>
          </a:p>
          <a:p>
            <a:pPr algn="just"/>
            <a:r>
              <a:rPr lang="tr-TR" dirty="0"/>
              <a:t>5. Mühendisler, hizmetlerinin geçerliliği konusunda mesleki itibarlarını oluşturacak ve diğerleriyle haksız rekabete girmeyeceklerdir. </a:t>
            </a:r>
            <a:endParaRPr lang="tr-TR" dirty="0" smtClean="0"/>
          </a:p>
          <a:p>
            <a:pPr algn="just"/>
            <a:endParaRPr lang="tr-TR" dirty="0"/>
          </a:p>
          <a:p>
            <a:pPr algn="just"/>
            <a:r>
              <a:rPr lang="tr-TR" dirty="0"/>
              <a:t>6. Mühendisler, </a:t>
            </a:r>
            <a:r>
              <a:rPr lang="tr-TR" dirty="0" smtClean="0"/>
              <a:t>mesleğin </a:t>
            </a:r>
            <a:r>
              <a:rPr lang="tr-TR" dirty="0"/>
              <a:t>onurunu ve değerini yüceltmek ve geliştirmek için çalışacaklardır</a:t>
            </a:r>
            <a:r>
              <a:rPr lang="tr-TR" dirty="0" smtClean="0"/>
              <a:t>.</a:t>
            </a:r>
          </a:p>
          <a:p>
            <a:pPr algn="just"/>
            <a:endParaRPr lang="tr-TR" dirty="0" smtClean="0"/>
          </a:p>
          <a:p>
            <a:pPr algn="just"/>
            <a:r>
              <a:rPr lang="tr-TR" dirty="0"/>
              <a:t>7. Mühendisler, mesleki gelişmelerini kendi kariyerleriyle devam ettirecekler ve kendi </a:t>
            </a:r>
            <a:r>
              <a:rPr lang="tr-TR" dirty="0" smtClean="0"/>
              <a:t>denetimleri altındaki </a:t>
            </a:r>
            <a:r>
              <a:rPr lang="tr-TR" dirty="0"/>
              <a:t>mühendislerin mesleki gelişmeleri için </a:t>
            </a:r>
            <a:r>
              <a:rPr lang="tr-TR" dirty="0" smtClean="0"/>
              <a:t>imkanlar sağlayacaklardır</a:t>
            </a:r>
            <a:r>
              <a:rPr lang="tr-TR" dirty="0"/>
              <a:t>.</a:t>
            </a:r>
          </a:p>
        </p:txBody>
      </p:sp>
    </p:spTree>
    <p:extLst>
      <p:ext uri="{BB962C8B-B14F-4D97-AF65-F5344CB8AC3E}">
        <p14:creationId xmlns:p14="http://schemas.microsoft.com/office/powerpoint/2010/main" val="2102743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pPr algn="ctr"/>
            <a:r>
              <a:rPr lang="tr-TR" b="1" dirty="0" smtClean="0"/>
              <a:t>Mühendislik Ahlakı</a:t>
            </a:r>
            <a:endParaRPr lang="tr-TR" b="1" dirty="0"/>
          </a:p>
        </p:txBody>
      </p:sp>
      <p:sp>
        <p:nvSpPr>
          <p:cNvPr id="3" name="İçerik Yer Tutucusu 2"/>
          <p:cNvSpPr>
            <a:spLocks noGrp="1"/>
          </p:cNvSpPr>
          <p:nvPr>
            <p:ph idx="1"/>
          </p:nvPr>
        </p:nvSpPr>
        <p:spPr>
          <a:xfrm>
            <a:off x="251520" y="1935480"/>
            <a:ext cx="8640960" cy="4922520"/>
          </a:xfrm>
        </p:spPr>
        <p:txBody>
          <a:bodyPr>
            <a:normAutofit fontScale="77500" lnSpcReduction="20000"/>
          </a:bodyPr>
          <a:lstStyle/>
          <a:p>
            <a:pPr algn="just"/>
            <a:r>
              <a:rPr lang="tr-TR" b="1" dirty="0">
                <a:solidFill>
                  <a:srgbClr val="FF0000"/>
                </a:solidFill>
              </a:rPr>
              <a:t>1. Mühendisler, mesleki görevlerini yerine getirirken, toplumun güvenliğini, sağlığını ve refahını en önde tutacaklardır.</a:t>
            </a:r>
          </a:p>
          <a:p>
            <a:pPr algn="just"/>
            <a:endParaRPr lang="tr-TR" dirty="0"/>
          </a:p>
          <a:p>
            <a:pPr algn="just"/>
            <a:r>
              <a:rPr lang="tr-TR" dirty="0"/>
              <a:t>a) Mühendisler; toplum yaşamının, güvenliğinin, sağlığının ve refahının, yapıların, makinelerin üretimlerin, işlemlerin ve donanımların üretilmesindeki mühendislik kurallarına, kararlarına ve uygulamalarına bağlı olduğunu bilmelidir.</a:t>
            </a:r>
          </a:p>
          <a:p>
            <a:pPr algn="just"/>
            <a:endParaRPr lang="tr-TR" dirty="0"/>
          </a:p>
          <a:p>
            <a:pPr algn="just"/>
            <a:r>
              <a:rPr lang="tr-TR" dirty="0"/>
              <a:t>b) Mühendisler, toplumun sağlığı ve refahının güvenliğini tasarlamayan planlar ve benzerlerini kullanmayacak ve kabul edilen mühendislik standartlarına uygun olanları kullanacaktır.</a:t>
            </a:r>
          </a:p>
          <a:p>
            <a:pPr algn="just"/>
            <a:endParaRPr lang="tr-TR" dirty="0"/>
          </a:p>
          <a:p>
            <a:pPr algn="just"/>
            <a:r>
              <a:rPr lang="tr-TR" dirty="0"/>
              <a:t>c) Mühendisler toplumun güvenliğini, sağlığını ve refahını tehlikeye sokan mesleki kararların devreden çıktığı durumlarda, müşterilerini veya işverenlerini bilgilendirmeli ve durum hakkında diğer otoritelerin dikkatini çekmelidirler.</a:t>
            </a:r>
          </a:p>
        </p:txBody>
      </p:sp>
    </p:spTree>
    <p:extLst>
      <p:ext uri="{BB962C8B-B14F-4D97-AF65-F5344CB8AC3E}">
        <p14:creationId xmlns:p14="http://schemas.microsoft.com/office/powerpoint/2010/main" val="379207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Mühendislik Ahlakı</a:t>
            </a:r>
            <a:endParaRPr lang="tr-TR" dirty="0"/>
          </a:p>
        </p:txBody>
      </p:sp>
      <p:sp>
        <p:nvSpPr>
          <p:cNvPr id="3" name="İçerik Yer Tutucusu 2"/>
          <p:cNvSpPr>
            <a:spLocks noGrp="1"/>
          </p:cNvSpPr>
          <p:nvPr>
            <p:ph idx="1"/>
          </p:nvPr>
        </p:nvSpPr>
        <p:spPr/>
        <p:txBody>
          <a:bodyPr/>
          <a:lstStyle/>
          <a:p>
            <a:pPr algn="just"/>
            <a:endParaRPr lang="tr-TR" dirty="0" smtClean="0"/>
          </a:p>
          <a:p>
            <a:pPr algn="just"/>
            <a:r>
              <a:rPr lang="tr-TR" dirty="0" smtClean="0"/>
              <a:t>d)Mühendisler</a:t>
            </a:r>
            <a:r>
              <a:rPr lang="tr-TR" dirty="0"/>
              <a:t>, topluma ilişkin olaylarda yapıcı hizmet olanakları arayacaklar ve kendi toplumlarının güvenliği, sağlığı ve esenliğinin geliştirilmesi için çalışacaklardır.</a:t>
            </a:r>
          </a:p>
          <a:p>
            <a:pPr algn="just"/>
            <a:endParaRPr lang="tr-TR" dirty="0"/>
          </a:p>
          <a:p>
            <a:pPr algn="just"/>
            <a:r>
              <a:rPr lang="tr-TR" dirty="0" smtClean="0"/>
              <a:t>e) </a:t>
            </a:r>
            <a:r>
              <a:rPr lang="tr-TR" dirty="0"/>
              <a:t>Mühendisler, yaşamın kalitesini artırmak için çevreyi iyileştirmelidirler.</a:t>
            </a:r>
          </a:p>
          <a:p>
            <a:pPr algn="just"/>
            <a:endParaRPr lang="tr-TR" dirty="0"/>
          </a:p>
        </p:txBody>
      </p:sp>
    </p:spTree>
    <p:extLst>
      <p:ext uri="{BB962C8B-B14F-4D97-AF65-F5344CB8AC3E}">
        <p14:creationId xmlns:p14="http://schemas.microsoft.com/office/powerpoint/2010/main" val="2305801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143000"/>
          </a:xfrm>
        </p:spPr>
        <p:txBody>
          <a:bodyPr/>
          <a:lstStyle/>
          <a:p>
            <a:pPr algn="ctr"/>
            <a:r>
              <a:rPr lang="tr-TR" b="1" dirty="0" smtClean="0"/>
              <a:t>Mühendislik Ahlakı</a:t>
            </a:r>
            <a:endParaRPr lang="tr-TR" b="1" dirty="0"/>
          </a:p>
        </p:txBody>
      </p:sp>
      <p:sp>
        <p:nvSpPr>
          <p:cNvPr id="3" name="İçerik Yer Tutucusu 2"/>
          <p:cNvSpPr>
            <a:spLocks noGrp="1"/>
          </p:cNvSpPr>
          <p:nvPr>
            <p:ph idx="1"/>
          </p:nvPr>
        </p:nvSpPr>
        <p:spPr>
          <a:xfrm>
            <a:off x="457200" y="1935480"/>
            <a:ext cx="8229600" cy="4922520"/>
          </a:xfrm>
        </p:spPr>
        <p:txBody>
          <a:bodyPr>
            <a:normAutofit fontScale="85000" lnSpcReduction="20000"/>
          </a:bodyPr>
          <a:lstStyle/>
          <a:p>
            <a:r>
              <a:rPr lang="tr-TR" b="1" dirty="0">
                <a:solidFill>
                  <a:srgbClr val="FF0000"/>
                </a:solidFill>
              </a:rPr>
              <a:t>2. Mühendisler, sadece kendi uzmanlık alanlarındaki hizmetleri vermelidirler.</a:t>
            </a:r>
          </a:p>
          <a:p>
            <a:endParaRPr lang="tr-TR" dirty="0"/>
          </a:p>
          <a:p>
            <a:pPr algn="just"/>
            <a:r>
              <a:rPr lang="tr-TR" dirty="0"/>
              <a:t>a) Mühendisler, mühendisliği içeren bir özel teknik alanda eğitim veya deneyle kazanmış oldukları mühendislik etkinliklerini yerine getirmeyi üstleneceklerdir.</a:t>
            </a:r>
          </a:p>
          <a:p>
            <a:pPr algn="just"/>
            <a:endParaRPr lang="tr-TR" dirty="0"/>
          </a:p>
          <a:p>
            <a:pPr algn="just"/>
            <a:r>
              <a:rPr lang="tr-TR" dirty="0"/>
              <a:t>b) Mühendisler, kendi ihtisas alanlarının dışında eğitim ve deneyim gerektiren bir etkinliği kabul edebilirler, ancak hizmetleri projenin kendi uzmanlık sınırına kadar olmalıdır. Projenin aşamalarında uzmanlarla işbirliği, onlara danışma veya onlardan yararlanma sağlanmalıdır.</a:t>
            </a:r>
          </a:p>
          <a:p>
            <a:pPr algn="just"/>
            <a:endParaRPr lang="tr-TR" dirty="0"/>
          </a:p>
          <a:p>
            <a:pPr algn="just"/>
            <a:r>
              <a:rPr lang="tr-TR" dirty="0"/>
              <a:t>c) Mühendisler, kendi uzmanlık alanları dışında veya kendilerinin doğrudan kontrolü altında hazırlanmamış herhangi bir mühendislik planı, projesi veya belgeyi imzalamayacaklardır.</a:t>
            </a:r>
          </a:p>
          <a:p>
            <a:endParaRPr lang="tr-TR" dirty="0"/>
          </a:p>
        </p:txBody>
      </p:sp>
    </p:spTree>
    <p:extLst>
      <p:ext uri="{BB962C8B-B14F-4D97-AF65-F5344CB8AC3E}">
        <p14:creationId xmlns:p14="http://schemas.microsoft.com/office/powerpoint/2010/main" val="122679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6000" b="1" dirty="0"/>
              <a:t>TEMEL KAVRAMLAR</a:t>
            </a:r>
          </a:p>
        </p:txBody>
      </p:sp>
      <p:sp>
        <p:nvSpPr>
          <p:cNvPr id="3" name="İçerik Yer Tutucusu 2"/>
          <p:cNvSpPr>
            <a:spLocks noGrp="1"/>
          </p:cNvSpPr>
          <p:nvPr>
            <p:ph idx="1"/>
          </p:nvPr>
        </p:nvSpPr>
        <p:spPr>
          <a:xfrm>
            <a:off x="457200" y="1935480"/>
            <a:ext cx="8435280" cy="4389120"/>
          </a:xfrm>
        </p:spPr>
        <p:txBody>
          <a:bodyPr>
            <a:normAutofit fontScale="92500" lnSpcReduction="10000"/>
          </a:bodyPr>
          <a:lstStyle/>
          <a:p>
            <a:r>
              <a:rPr lang="tr-TR" sz="3600" b="1" dirty="0" smtClean="0"/>
              <a:t>Felsefe  (</a:t>
            </a:r>
            <a:r>
              <a:rPr lang="tr-TR" sz="3600" b="1" dirty="0" err="1" smtClean="0"/>
              <a:t>Philosophia</a:t>
            </a:r>
            <a:r>
              <a:rPr lang="tr-TR" sz="3600" b="1" dirty="0" smtClean="0"/>
              <a:t>)</a:t>
            </a:r>
          </a:p>
          <a:p>
            <a:pPr lvl="2"/>
            <a:r>
              <a:rPr lang="tr-TR" sz="3100" b="1" dirty="0"/>
              <a:t> </a:t>
            </a:r>
            <a:r>
              <a:rPr lang="tr-TR" sz="3100" dirty="0" err="1" smtClean="0"/>
              <a:t>Philo</a:t>
            </a:r>
            <a:r>
              <a:rPr lang="tr-TR" sz="3100" dirty="0" smtClean="0"/>
              <a:t>: Sevmek</a:t>
            </a:r>
          </a:p>
          <a:p>
            <a:pPr lvl="2"/>
            <a:r>
              <a:rPr lang="tr-TR" sz="3100" dirty="0" err="1" smtClean="0"/>
              <a:t>Sophia</a:t>
            </a:r>
            <a:r>
              <a:rPr lang="tr-TR" sz="3100" dirty="0" smtClean="0"/>
              <a:t>: Bilgelik</a:t>
            </a:r>
          </a:p>
          <a:p>
            <a:pPr marL="667512" lvl="2" indent="0">
              <a:buNone/>
            </a:pPr>
            <a:endParaRPr lang="tr-TR" sz="3100" dirty="0" smtClean="0"/>
          </a:p>
          <a:p>
            <a:pPr lvl="2"/>
            <a:r>
              <a:rPr lang="tr-TR" sz="3100" dirty="0" smtClean="0"/>
              <a:t>Hikmet arayışı</a:t>
            </a:r>
          </a:p>
          <a:p>
            <a:pPr marL="667512" lvl="2" indent="0">
              <a:buNone/>
            </a:pPr>
            <a:endParaRPr lang="tr-TR" sz="3100" dirty="0"/>
          </a:p>
          <a:p>
            <a:pPr lvl="2"/>
            <a:r>
              <a:rPr lang="tr-TR" sz="3100" dirty="0" smtClean="0"/>
              <a:t>Olaylara beklenenden </a:t>
            </a:r>
            <a:r>
              <a:rPr lang="tr-TR" sz="3100" b="1" u="sng" dirty="0" smtClean="0"/>
              <a:t>daha derin </a:t>
            </a:r>
            <a:r>
              <a:rPr lang="tr-TR" sz="3100" dirty="0" smtClean="0"/>
              <a:t>bir şekilde bakmak</a:t>
            </a:r>
          </a:p>
          <a:p>
            <a:pPr lvl="2"/>
            <a:r>
              <a:rPr lang="tr-TR" sz="3100" b="1" u="sng" dirty="0" smtClean="0"/>
              <a:t>Sorgulamak</a:t>
            </a:r>
          </a:p>
        </p:txBody>
      </p:sp>
    </p:spTree>
    <p:extLst>
      <p:ext uri="{BB962C8B-B14F-4D97-AF65-F5344CB8AC3E}">
        <p14:creationId xmlns:p14="http://schemas.microsoft.com/office/powerpoint/2010/main" val="1719104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lstStyle/>
          <a:p>
            <a:pPr algn="ctr"/>
            <a:r>
              <a:rPr lang="tr-TR" b="1" dirty="0" smtClean="0"/>
              <a:t>Mühendislik Ahlakı</a:t>
            </a:r>
            <a:endParaRPr lang="tr-TR" b="1" dirty="0"/>
          </a:p>
        </p:txBody>
      </p:sp>
      <p:sp>
        <p:nvSpPr>
          <p:cNvPr id="3" name="İçerik Yer Tutucusu 2"/>
          <p:cNvSpPr>
            <a:spLocks noGrp="1"/>
          </p:cNvSpPr>
          <p:nvPr>
            <p:ph idx="1"/>
          </p:nvPr>
        </p:nvSpPr>
        <p:spPr>
          <a:xfrm>
            <a:off x="179512" y="1628800"/>
            <a:ext cx="8712968" cy="5229200"/>
          </a:xfrm>
        </p:spPr>
        <p:txBody>
          <a:bodyPr>
            <a:normAutofit fontScale="62500" lnSpcReduction="20000"/>
          </a:bodyPr>
          <a:lstStyle/>
          <a:p>
            <a:endParaRPr lang="tr-TR" b="1" dirty="0" smtClean="0">
              <a:solidFill>
                <a:srgbClr val="FF0000"/>
              </a:solidFill>
            </a:endParaRPr>
          </a:p>
          <a:p>
            <a:pPr algn="just"/>
            <a:r>
              <a:rPr lang="tr-TR" b="1" dirty="0" smtClean="0">
                <a:solidFill>
                  <a:srgbClr val="FF0000"/>
                </a:solidFill>
              </a:rPr>
              <a:t>3</a:t>
            </a:r>
            <a:r>
              <a:rPr lang="tr-TR" b="1" dirty="0">
                <a:solidFill>
                  <a:srgbClr val="FF0000"/>
                </a:solidFill>
              </a:rPr>
              <a:t>. Mühendisler, yalnızca tarafsız ve gerçek resmi raporlar yayınlayacaklardır.</a:t>
            </a:r>
          </a:p>
          <a:p>
            <a:pPr algn="just"/>
            <a:endParaRPr lang="tr-TR" dirty="0"/>
          </a:p>
          <a:p>
            <a:pPr algn="just"/>
            <a:r>
              <a:rPr lang="tr-TR" dirty="0"/>
              <a:t>a) Mühendisler, resmi bilgilerini yaymaya ve mühendislik başarılarının yanlış anlaşılmasını önlemeye gayret edeceklerdir.</a:t>
            </a:r>
          </a:p>
          <a:p>
            <a:pPr algn="just"/>
            <a:endParaRPr lang="tr-TR" dirty="0"/>
          </a:p>
          <a:p>
            <a:pPr algn="just"/>
            <a:r>
              <a:rPr lang="tr-TR" dirty="0"/>
              <a:t>b) Mühendisler, tüm mesleki raporlarda, beyanatlarda veya şahitliklerde tamamen tarafsız ve </a:t>
            </a:r>
            <a:r>
              <a:rPr lang="tr-TR" dirty="0" smtClean="0"/>
              <a:t>gerçekçi olacaklardır</a:t>
            </a:r>
            <a:r>
              <a:rPr lang="tr-TR" dirty="0"/>
              <a:t>. Raporlar, beyanatlar veya şahitlikler konusunda gerekli ve uygun bilgiye sahip olacaklardır.</a:t>
            </a:r>
          </a:p>
          <a:p>
            <a:pPr algn="just"/>
            <a:endParaRPr lang="tr-TR" dirty="0"/>
          </a:p>
          <a:p>
            <a:pPr algn="just"/>
            <a:r>
              <a:rPr lang="tr-TR" dirty="0"/>
              <a:t>c) Mühendisler, herhangi bir mahkeme veya komisyonda uzman veya teknik şahit ediyorlarsa görüşlerini; kendilerini ilgilendiren, yeterli, doğru, tam, teknik bilgi sahibi olduklarına inandıkları zaman bildirmelidirler.</a:t>
            </a:r>
          </a:p>
          <a:p>
            <a:pPr algn="just"/>
            <a:endParaRPr lang="tr-TR" dirty="0"/>
          </a:p>
          <a:p>
            <a:pPr algn="just"/>
            <a:r>
              <a:rPr lang="tr-TR" dirty="0"/>
              <a:t>d) Mühendisler, herhangi bir gruba veya gruplara ilişkin ödeme veya duyumların söz konusu olduğu mühendislik konularında, kesin kanaate ulaşmadıkları sürece, grup veya grupların kimliklerini açıklayarak beyanat, eleştiri veya tartışma konusu yapamazlar.</a:t>
            </a:r>
          </a:p>
          <a:p>
            <a:pPr algn="just"/>
            <a:endParaRPr lang="tr-TR" dirty="0"/>
          </a:p>
          <a:p>
            <a:pPr algn="just"/>
            <a:r>
              <a:rPr lang="tr-TR" dirty="0"/>
              <a:t>e) Mühendisler, kendi çalışmalarını ve değerlendirmesini ağır başlı ve alçak gönüllülükle yapacaklar ve kendilerinin yükselmeleri karşılığında mesleğini, onurunu, dürüstlüğünü tehlikeye atacak herhangi bir eğilimden kaçınacaklardır.</a:t>
            </a:r>
          </a:p>
          <a:p>
            <a:pPr algn="just"/>
            <a:endParaRPr lang="tr-TR" dirty="0"/>
          </a:p>
        </p:txBody>
      </p:sp>
    </p:spTree>
    <p:extLst>
      <p:ext uri="{BB962C8B-B14F-4D97-AF65-F5344CB8AC3E}">
        <p14:creationId xmlns:p14="http://schemas.microsoft.com/office/powerpoint/2010/main" val="817097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Mühendislik Ahlakı</a:t>
            </a:r>
            <a:endParaRPr lang="tr-TR" b="1" dirty="0"/>
          </a:p>
        </p:txBody>
      </p:sp>
      <p:sp>
        <p:nvSpPr>
          <p:cNvPr id="3" name="İçerik Yer Tutucusu 2"/>
          <p:cNvSpPr>
            <a:spLocks noGrp="1"/>
          </p:cNvSpPr>
          <p:nvPr>
            <p:ph idx="1"/>
          </p:nvPr>
        </p:nvSpPr>
        <p:spPr>
          <a:xfrm>
            <a:off x="0" y="1556792"/>
            <a:ext cx="9036496" cy="5301208"/>
          </a:xfrm>
        </p:spPr>
        <p:txBody>
          <a:bodyPr>
            <a:normAutofit fontScale="62500" lnSpcReduction="20000"/>
          </a:bodyPr>
          <a:lstStyle/>
          <a:p>
            <a:endParaRPr lang="tr-TR" dirty="0" smtClean="0"/>
          </a:p>
          <a:p>
            <a:pPr algn="just"/>
            <a:r>
              <a:rPr lang="tr-TR" dirty="0" smtClean="0">
                <a:solidFill>
                  <a:srgbClr val="FF0000"/>
                </a:solidFill>
              </a:rPr>
              <a:t>4</a:t>
            </a:r>
            <a:r>
              <a:rPr lang="tr-TR" dirty="0">
                <a:solidFill>
                  <a:srgbClr val="FF0000"/>
                </a:solidFill>
              </a:rPr>
              <a:t>. Mühendisler, mesleki konularda, her işveren veya müşteri için güvenilir vekil olarak davranacaklar ve çıkar çatışmalarından kaçınacaklardır.</a:t>
            </a:r>
          </a:p>
          <a:p>
            <a:pPr algn="just"/>
            <a:endParaRPr lang="tr-TR" dirty="0"/>
          </a:p>
          <a:p>
            <a:pPr algn="just"/>
            <a:r>
              <a:rPr lang="tr-TR" dirty="0"/>
              <a:t>a) Mühendisler, kendi işverenleri veya müşterileriyle ilgili tüm anlaşmazlıklardan kaçınacaklar ve kendi işlerini veya hizmet kalitelerini etkileyen herhangi bilgi veya durumu işveren müşterilerine </a:t>
            </a:r>
            <a:r>
              <a:rPr lang="tr-TR" dirty="0" smtClean="0"/>
              <a:t>vakit geçirmeden </a:t>
            </a:r>
            <a:r>
              <a:rPr lang="tr-TR" dirty="0"/>
              <a:t>bildireceklerdir.</a:t>
            </a:r>
          </a:p>
          <a:p>
            <a:pPr algn="just"/>
            <a:endParaRPr lang="tr-TR" dirty="0"/>
          </a:p>
          <a:p>
            <a:pPr algn="just"/>
            <a:r>
              <a:rPr lang="tr-TR" dirty="0"/>
              <a:t>b) Mühendisler, kendileri ile işveren veya müşteriler arasında bir potansiyel anlaşmazlık yaratacak herhangi bir anlaşmayı bilerek (kasıtlı olarak) taahhüt etmeyeceklerdir.</a:t>
            </a:r>
          </a:p>
          <a:p>
            <a:pPr algn="just"/>
            <a:endParaRPr lang="tr-TR" dirty="0"/>
          </a:p>
          <a:p>
            <a:pPr algn="just"/>
            <a:r>
              <a:rPr lang="tr-TR" dirty="0"/>
              <a:t>c) Mühendisler, ne aynı proje hizmetleri için ne de aynı projeyle ilgili farklı hizmetler için, tüm ilgili tarafların açık ve anlaşmaya dayanan şartları dışında ücret, mal veya benzeri şeyleri kabul etmeyeceklerdir.</a:t>
            </a:r>
          </a:p>
          <a:p>
            <a:pPr algn="just"/>
            <a:endParaRPr lang="tr-TR" dirty="0"/>
          </a:p>
          <a:p>
            <a:pPr algn="just"/>
            <a:r>
              <a:rPr lang="tr-TR" dirty="0"/>
              <a:t>d) Mühendisler, kendi üretimlerini gerçekleştirmek için gerekli malzeme veya donanım dışında, ücretsiz mühendislik hizmetlerini içeren konularda maddi veya diğer değerlendirilebilir şeyler istemeyecekler ve kabul etmeyeceklerdir.</a:t>
            </a:r>
          </a:p>
          <a:p>
            <a:pPr algn="just"/>
            <a:endParaRPr lang="tr-TR" dirty="0"/>
          </a:p>
          <a:p>
            <a:pPr algn="just"/>
            <a:r>
              <a:rPr lang="tr-TR" dirty="0"/>
              <a:t>e) Mühendisler, üstlerinden, kendi firmalarından veya sorumlu oldukları işle ilgili elemanlardan </a:t>
            </a:r>
            <a:r>
              <a:rPr lang="tr-TR" dirty="0" smtClean="0"/>
              <a:t>veya işçilerden </a:t>
            </a:r>
            <a:r>
              <a:rPr lang="tr-TR" dirty="0"/>
              <a:t>doğrudan veya dolaylı olarak hediye (bahşiş) istemeyecek ve kabul etmeyeceklerdir.</a:t>
            </a:r>
          </a:p>
          <a:p>
            <a:pPr algn="just"/>
            <a:endParaRPr lang="tr-TR" dirty="0"/>
          </a:p>
        </p:txBody>
      </p:sp>
    </p:spTree>
    <p:extLst>
      <p:ext uri="{BB962C8B-B14F-4D97-AF65-F5344CB8AC3E}">
        <p14:creationId xmlns:p14="http://schemas.microsoft.com/office/powerpoint/2010/main" val="132633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lstStyle/>
          <a:p>
            <a:pPr algn="ctr"/>
            <a:r>
              <a:rPr lang="tr-TR" dirty="0" smtClean="0"/>
              <a:t>Mühendislik Ahlakı</a:t>
            </a:r>
            <a:endParaRPr lang="tr-TR" dirty="0"/>
          </a:p>
        </p:txBody>
      </p:sp>
      <p:sp>
        <p:nvSpPr>
          <p:cNvPr id="3" name="İçerik Yer Tutucusu 2"/>
          <p:cNvSpPr>
            <a:spLocks noGrp="1"/>
          </p:cNvSpPr>
          <p:nvPr>
            <p:ph idx="1"/>
          </p:nvPr>
        </p:nvSpPr>
        <p:spPr>
          <a:xfrm>
            <a:off x="0" y="1484784"/>
            <a:ext cx="9036496" cy="5373216"/>
          </a:xfrm>
        </p:spPr>
        <p:txBody>
          <a:bodyPr>
            <a:normAutofit fontScale="70000" lnSpcReduction="20000"/>
          </a:bodyPr>
          <a:lstStyle/>
          <a:p>
            <a:pPr algn="just"/>
            <a:endParaRPr lang="tr-TR" dirty="0" smtClean="0"/>
          </a:p>
          <a:p>
            <a:pPr algn="just"/>
            <a:r>
              <a:rPr lang="tr-TR" dirty="0" smtClean="0">
                <a:solidFill>
                  <a:srgbClr val="FF0000"/>
                </a:solidFill>
              </a:rPr>
              <a:t>5</a:t>
            </a:r>
            <a:r>
              <a:rPr lang="tr-TR" dirty="0">
                <a:solidFill>
                  <a:srgbClr val="FF0000"/>
                </a:solidFill>
              </a:rPr>
              <a:t>. Mühendisler, hizmetlerinin geçerliliği konusunda mesleki itibarlarını oluşturacak ve diğerleriyle haksız rekabete girmeyeceklerdir. </a:t>
            </a:r>
          </a:p>
          <a:p>
            <a:pPr algn="just"/>
            <a:endParaRPr lang="tr-TR" dirty="0"/>
          </a:p>
          <a:p>
            <a:pPr algn="just"/>
            <a:r>
              <a:rPr lang="tr-TR" dirty="0"/>
              <a:t>a) Mühendisler, işi ele geçirmek amacıyla doğrudan veya dolaylı olarak herhangi bir komisyon, politik destek, hediye veya diğer benzeri şeyleri ödemeyecek, ödeme teklifinde bulunmayacaklardır.</a:t>
            </a:r>
          </a:p>
          <a:p>
            <a:pPr algn="just"/>
            <a:endParaRPr lang="tr-TR" dirty="0"/>
          </a:p>
          <a:p>
            <a:pPr algn="just"/>
            <a:r>
              <a:rPr lang="tr-TR" dirty="0"/>
              <a:t>b) Mühendisler, sadece istenen mesleki hizmet için belirlenen yetenek ve liyakat esasına göre ve gerekli mesleki hizmetler için anlaşmalar düzenlemelidir.</a:t>
            </a:r>
          </a:p>
          <a:p>
            <a:pPr algn="just"/>
            <a:endParaRPr lang="tr-TR" dirty="0"/>
          </a:p>
          <a:p>
            <a:pPr algn="just"/>
            <a:r>
              <a:rPr lang="tr-TR" dirty="0"/>
              <a:t>c) Mühendisler, hizmetin amacına uygun ücret miktarında ve yöntemde anlaşmalıdırlar. Anlaşmaya tarafların katılımda karşılıklı itimat zorunludur. Genel durum, mühendislik hizmetinin maliyetinin uygun ve makul olmasını gerektirir, ancak bu hizmeti sağlayacak kişilerin veya firmaların seçimindeki kararı kontrol etmeyi gerektirmez.</a:t>
            </a:r>
          </a:p>
          <a:p>
            <a:pPr marL="0" indent="0" algn="just">
              <a:buNone/>
            </a:pPr>
            <a:endParaRPr lang="tr-TR" dirty="0"/>
          </a:p>
          <a:p>
            <a:pPr algn="just"/>
            <a:r>
              <a:rPr lang="tr-TR" dirty="0"/>
              <a:t>d) Mühendisler, çalışırken veya çalışmaları kesinleşmişken diğer mühendislerin yerlerini almak (ayağını kaydırmak) için görüşmede bulunmayacaklardır.</a:t>
            </a:r>
          </a:p>
          <a:p>
            <a:endParaRPr lang="tr-TR" dirty="0"/>
          </a:p>
          <a:p>
            <a:endParaRPr lang="tr-TR" dirty="0"/>
          </a:p>
        </p:txBody>
      </p:sp>
    </p:spTree>
    <p:extLst>
      <p:ext uri="{BB962C8B-B14F-4D97-AF65-F5344CB8AC3E}">
        <p14:creationId xmlns:p14="http://schemas.microsoft.com/office/powerpoint/2010/main" val="381206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lstStyle/>
          <a:p>
            <a:pPr algn="ctr"/>
            <a:r>
              <a:rPr lang="tr-TR" b="1" dirty="0" smtClean="0"/>
              <a:t>Mühendislik Ahlakı</a:t>
            </a:r>
            <a:endParaRPr lang="tr-TR" b="1" dirty="0"/>
          </a:p>
        </p:txBody>
      </p:sp>
      <p:sp>
        <p:nvSpPr>
          <p:cNvPr id="3" name="İçerik Yer Tutucusu 2"/>
          <p:cNvSpPr>
            <a:spLocks noGrp="1"/>
          </p:cNvSpPr>
          <p:nvPr>
            <p:ph idx="1"/>
          </p:nvPr>
        </p:nvSpPr>
        <p:spPr>
          <a:xfrm>
            <a:off x="107504" y="1935480"/>
            <a:ext cx="8928992" cy="4922520"/>
          </a:xfrm>
        </p:spPr>
        <p:txBody>
          <a:bodyPr>
            <a:normAutofit fontScale="70000" lnSpcReduction="20000"/>
          </a:bodyPr>
          <a:lstStyle/>
          <a:p>
            <a:pPr algn="just"/>
            <a:r>
              <a:rPr lang="tr-TR" dirty="0" smtClean="0">
                <a:solidFill>
                  <a:srgbClr val="FF0000"/>
                </a:solidFill>
              </a:rPr>
              <a:t>7. Mühendisler</a:t>
            </a:r>
            <a:r>
              <a:rPr lang="tr-TR" dirty="0">
                <a:solidFill>
                  <a:srgbClr val="FF0000"/>
                </a:solidFill>
              </a:rPr>
              <a:t>, mesleki gelişmelerini kendi kariyerleriyle devam ettirecekler ve kendi kontrolleri altındaki mühendislerin mesleki gelişmeleri için olanaklar sağlayacaklardır.</a:t>
            </a:r>
          </a:p>
          <a:p>
            <a:pPr algn="just"/>
            <a:endParaRPr lang="tr-TR" dirty="0"/>
          </a:p>
          <a:p>
            <a:pPr algn="just"/>
            <a:r>
              <a:rPr lang="tr-TR" dirty="0"/>
              <a:t>a) Mühendisler, yanlarında çalışan elemanlarının daha da eğitilmesi için çalışacaklardır.</a:t>
            </a:r>
          </a:p>
          <a:p>
            <a:pPr algn="just"/>
            <a:endParaRPr lang="tr-TR" dirty="0"/>
          </a:p>
          <a:p>
            <a:pPr algn="just"/>
            <a:r>
              <a:rPr lang="tr-TR" dirty="0"/>
              <a:t>b) Mühendisler, </a:t>
            </a:r>
            <a:r>
              <a:rPr lang="tr-TR" dirty="0" smtClean="0"/>
              <a:t>ahlak dışı </a:t>
            </a:r>
            <a:r>
              <a:rPr lang="tr-TR" dirty="0"/>
              <a:t>olaylarda herhangi bir birlik ve beraberliği desteklemeyeceklerdir.</a:t>
            </a:r>
          </a:p>
          <a:p>
            <a:pPr algn="just"/>
            <a:endParaRPr lang="tr-TR" dirty="0"/>
          </a:p>
          <a:p>
            <a:pPr algn="just"/>
            <a:r>
              <a:rPr lang="tr-TR" dirty="0"/>
              <a:t>c) Mühendisler, yanlarında çalışan elamanları mesleki yazılar yazmak ve teknik toplantılara katılmak konusunda destekleyeceklerdir.</a:t>
            </a:r>
          </a:p>
          <a:p>
            <a:pPr algn="just"/>
            <a:endParaRPr lang="tr-TR" dirty="0"/>
          </a:p>
          <a:p>
            <a:pPr algn="just"/>
            <a:r>
              <a:rPr lang="tr-TR" dirty="0"/>
              <a:t>d) Mühendisler disiplinlerinin meslek ve teknik birliklerini desteklemelidirler.</a:t>
            </a:r>
          </a:p>
          <a:p>
            <a:pPr algn="just"/>
            <a:endParaRPr lang="tr-TR" dirty="0"/>
          </a:p>
          <a:p>
            <a:pPr algn="just"/>
            <a:r>
              <a:rPr lang="tr-TR" dirty="0"/>
              <a:t>e) Mühendisler, mühendislik çalışmaları için diğer elemanlara gereken güveni verecekler ve gereken ilgiyi göstereceklerdir. Mümkünse tasarım, icat, yazma veya diğer etkinlikler için sorumlu kişi veya kişiler olarak görevlendirileceklerdir.</a:t>
            </a:r>
          </a:p>
          <a:p>
            <a:endParaRPr lang="tr-TR" dirty="0"/>
          </a:p>
        </p:txBody>
      </p:sp>
    </p:spTree>
    <p:extLst>
      <p:ext uri="{BB962C8B-B14F-4D97-AF65-F5344CB8AC3E}">
        <p14:creationId xmlns:p14="http://schemas.microsoft.com/office/powerpoint/2010/main" val="2601225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Mühendislik Ahlakı</a:t>
            </a:r>
            <a:endParaRPr lang="tr-TR" b="1" dirty="0"/>
          </a:p>
        </p:txBody>
      </p:sp>
      <p:sp>
        <p:nvSpPr>
          <p:cNvPr id="3" name="İçerik Yer Tutucusu 2"/>
          <p:cNvSpPr>
            <a:spLocks noGrp="1"/>
          </p:cNvSpPr>
          <p:nvPr>
            <p:ph idx="1"/>
          </p:nvPr>
        </p:nvSpPr>
        <p:spPr/>
        <p:txBody>
          <a:bodyPr>
            <a:normAutofit fontScale="77500" lnSpcReduction="20000"/>
          </a:bodyPr>
          <a:lstStyle/>
          <a:p>
            <a:pPr algn="just"/>
            <a:r>
              <a:rPr lang="tr-TR" dirty="0"/>
              <a:t>f) Mühendisler, mühendislik bilgilerinin yayılmasına gayret edecekler, gerçek olmayan abartılmış veya haksız durumları içeren mühendislik etkinliklerine katılmayacaklardır.</a:t>
            </a:r>
          </a:p>
          <a:p>
            <a:pPr algn="just"/>
            <a:endParaRPr lang="tr-TR" dirty="0"/>
          </a:p>
          <a:p>
            <a:pPr algn="just"/>
            <a:r>
              <a:rPr lang="tr-TR" dirty="0"/>
              <a:t>g) Mühendisler, mühendislik çalışmalarında, uygun ve yeterli ücretler ilkesini onaylayacaklardır.</a:t>
            </a:r>
          </a:p>
          <a:p>
            <a:pPr algn="just"/>
            <a:endParaRPr lang="tr-TR" dirty="0"/>
          </a:p>
          <a:p>
            <a:pPr algn="just"/>
            <a:r>
              <a:rPr lang="tr-TR" dirty="0"/>
              <a:t>h) Mühendisler, mühendislik mesleğinin mümkün olan tüm eğitim ve deneyiminden yararlanmayı doğal bir görev kabul etmelidirler ve birlikte çalıştıklarına daha az sorumluluk yüklemelidirler.</a:t>
            </a:r>
          </a:p>
          <a:p>
            <a:pPr algn="just"/>
            <a:endParaRPr lang="tr-TR" dirty="0"/>
          </a:p>
          <a:p>
            <a:pPr algn="just"/>
            <a:r>
              <a:rPr lang="tr-TR" dirty="0"/>
              <a:t>i) Mühendisler, işe alacakları kimselere çalışma koşulları ve çalışmadaki statüleri hakkında tüm bilgiyi verecekler ve sonradan bu konuda herhangi bir değişiklik yapmayacaklardır.</a:t>
            </a:r>
          </a:p>
          <a:p>
            <a:endParaRPr lang="tr-TR" dirty="0"/>
          </a:p>
        </p:txBody>
      </p:sp>
    </p:spTree>
    <p:extLst>
      <p:ext uri="{BB962C8B-B14F-4D97-AF65-F5344CB8AC3E}">
        <p14:creationId xmlns:p14="http://schemas.microsoft.com/office/powerpoint/2010/main" val="4040308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b="1" dirty="0"/>
              <a:t>TMMOB MESLEKİ DAVRANIŞ İLKELERİ</a:t>
            </a:r>
          </a:p>
        </p:txBody>
      </p:sp>
      <p:sp>
        <p:nvSpPr>
          <p:cNvPr id="3" name="İçerik Yer Tutucusu 2"/>
          <p:cNvSpPr>
            <a:spLocks noGrp="1"/>
          </p:cNvSpPr>
          <p:nvPr>
            <p:ph idx="1"/>
          </p:nvPr>
        </p:nvSpPr>
        <p:spPr/>
        <p:txBody>
          <a:bodyPr/>
          <a:lstStyle/>
          <a:p>
            <a:endParaRPr lang="tr-TR" dirty="0" smtClean="0"/>
          </a:p>
          <a:p>
            <a:r>
              <a:rPr lang="tr-TR" dirty="0" smtClean="0"/>
              <a:t>A</a:t>
            </a:r>
            <a:r>
              <a:rPr lang="tr-TR" dirty="0"/>
              <a:t>. Mühendislerin ve Mimarların, birey olarak kendilerine karşı </a:t>
            </a:r>
            <a:r>
              <a:rPr lang="tr-TR" dirty="0" smtClean="0"/>
              <a:t>sorumlulukları</a:t>
            </a:r>
          </a:p>
          <a:p>
            <a:endParaRPr lang="tr-TR" dirty="0"/>
          </a:p>
          <a:p>
            <a:r>
              <a:rPr lang="tr-TR" dirty="0"/>
              <a:t>B. Örgütsel Davranış </a:t>
            </a:r>
            <a:r>
              <a:rPr lang="tr-TR" dirty="0" smtClean="0"/>
              <a:t>Kuralları</a:t>
            </a:r>
          </a:p>
          <a:p>
            <a:endParaRPr lang="tr-TR" dirty="0" smtClean="0"/>
          </a:p>
          <a:p>
            <a:r>
              <a:rPr lang="tr-TR" dirty="0" smtClean="0"/>
              <a:t>C. Toplumsal ve Sosyal Sorumluluk</a:t>
            </a:r>
          </a:p>
          <a:p>
            <a:endParaRPr lang="tr-TR" dirty="0"/>
          </a:p>
          <a:p>
            <a:r>
              <a:rPr lang="tr-TR" dirty="0"/>
              <a:t>D. Doğaya ve Çevreye Karşı </a:t>
            </a:r>
            <a:r>
              <a:rPr lang="tr-TR" dirty="0" smtClean="0"/>
              <a:t>Sorumluluklar</a:t>
            </a:r>
            <a:endParaRPr lang="tr-TR" dirty="0"/>
          </a:p>
          <a:p>
            <a:endParaRPr lang="tr-TR" dirty="0"/>
          </a:p>
        </p:txBody>
      </p:sp>
    </p:spTree>
    <p:extLst>
      <p:ext uri="{BB962C8B-B14F-4D97-AF65-F5344CB8AC3E}">
        <p14:creationId xmlns:p14="http://schemas.microsoft.com/office/powerpoint/2010/main" val="192425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8229600" cy="1143000"/>
          </a:xfrm>
        </p:spPr>
        <p:txBody>
          <a:bodyPr>
            <a:normAutofit/>
          </a:bodyPr>
          <a:lstStyle/>
          <a:p>
            <a:pPr algn="ctr"/>
            <a:r>
              <a:rPr lang="tr-TR" sz="4000" b="1" dirty="0"/>
              <a:t>TMMOB MESLEKİ DAVRANIŞ İLKELERİ</a:t>
            </a:r>
          </a:p>
        </p:txBody>
      </p:sp>
      <p:sp>
        <p:nvSpPr>
          <p:cNvPr id="3" name="İçerik Yer Tutucusu 2"/>
          <p:cNvSpPr>
            <a:spLocks noGrp="1"/>
          </p:cNvSpPr>
          <p:nvPr>
            <p:ph idx="1"/>
          </p:nvPr>
        </p:nvSpPr>
        <p:spPr>
          <a:xfrm>
            <a:off x="179512" y="1484784"/>
            <a:ext cx="8856984" cy="5256584"/>
          </a:xfrm>
        </p:spPr>
        <p:txBody>
          <a:bodyPr>
            <a:normAutofit fontScale="77500" lnSpcReduction="20000"/>
          </a:bodyPr>
          <a:lstStyle/>
          <a:p>
            <a:pPr algn="just"/>
            <a:r>
              <a:rPr lang="tr-TR" dirty="0">
                <a:solidFill>
                  <a:srgbClr val="FF0000"/>
                </a:solidFill>
              </a:rPr>
              <a:t>A. Mühendislerin ve Mimarların, birey olarak kendilerine karşı </a:t>
            </a:r>
            <a:r>
              <a:rPr lang="tr-TR" dirty="0" smtClean="0">
                <a:solidFill>
                  <a:srgbClr val="FF0000"/>
                </a:solidFill>
              </a:rPr>
              <a:t>sorumlulukları</a:t>
            </a:r>
          </a:p>
          <a:p>
            <a:pPr algn="just"/>
            <a:endParaRPr lang="tr-TR" dirty="0"/>
          </a:p>
          <a:p>
            <a:pPr algn="just"/>
            <a:r>
              <a:rPr lang="tr-TR" dirty="0"/>
              <a:t>1.Mühendis ve Mimarlar; Bilim ve teknolojiyi insanlık yararına ve doğal dengeyi koruyacak biçimde kullanmayı mesleğinin temel ilkesi kabul eder. </a:t>
            </a:r>
            <a:endParaRPr lang="tr-TR" dirty="0" smtClean="0"/>
          </a:p>
          <a:p>
            <a:pPr algn="just"/>
            <a:endParaRPr lang="tr-TR" dirty="0"/>
          </a:p>
          <a:p>
            <a:pPr algn="just"/>
            <a:r>
              <a:rPr lang="tr-TR" dirty="0"/>
              <a:t>2.Bilgi ve yeteneklerini sürekli geliştirme düşüncesi ve çabasıyla hareket etmenin sorumluluğunu duyarlar. </a:t>
            </a:r>
            <a:endParaRPr lang="tr-TR" dirty="0" smtClean="0"/>
          </a:p>
          <a:p>
            <a:pPr algn="just"/>
            <a:endParaRPr lang="tr-TR" dirty="0"/>
          </a:p>
          <a:p>
            <a:pPr algn="just"/>
            <a:r>
              <a:rPr lang="tr-TR" dirty="0"/>
              <a:t>3.Meslek alanı içerisindeki en iyi tasarım ve uygulama hizmetini vermekte sorumluluk duyarlar. </a:t>
            </a:r>
            <a:endParaRPr lang="tr-TR" dirty="0" smtClean="0"/>
          </a:p>
          <a:p>
            <a:pPr algn="just"/>
            <a:endParaRPr lang="tr-TR" dirty="0"/>
          </a:p>
          <a:p>
            <a:pPr algn="just"/>
            <a:r>
              <a:rPr lang="tr-TR" dirty="0"/>
              <a:t>4.Hizmet üretimi ve yaşam boyunca ulusal ve uluslararası boyutlardaki adalet, eşitlik, özgürlük, dürüstlük, güvenilirlik, saygı ve hukuk alanlarındaki gelişim ve değişikliklerde sorumlu olduğu bilinciyle hareket eder. </a:t>
            </a:r>
            <a:endParaRPr lang="tr-TR" dirty="0" smtClean="0"/>
          </a:p>
          <a:p>
            <a:pPr algn="just"/>
            <a:endParaRPr lang="tr-TR" dirty="0"/>
          </a:p>
          <a:p>
            <a:pPr algn="just"/>
            <a:r>
              <a:rPr lang="tr-TR" dirty="0"/>
              <a:t>5.İş sözleşmelerinde yer </a:t>
            </a:r>
            <a:r>
              <a:rPr lang="tr-TR" dirty="0" smtClean="0"/>
              <a:t>alan </a:t>
            </a:r>
            <a:r>
              <a:rPr lang="tr-TR" dirty="0"/>
              <a:t>kurallara uyarlar ve karşı taraftan da aynı anlayışı beklerler. </a:t>
            </a:r>
          </a:p>
          <a:p>
            <a:endParaRPr lang="tr-TR" dirty="0"/>
          </a:p>
        </p:txBody>
      </p:sp>
    </p:spTree>
    <p:extLst>
      <p:ext uri="{BB962C8B-B14F-4D97-AF65-F5344CB8AC3E}">
        <p14:creationId xmlns:p14="http://schemas.microsoft.com/office/powerpoint/2010/main" val="3622530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b="1" dirty="0"/>
              <a:t>TMMOB MESLEKİ DAVRANIŞ İLKELERİ</a:t>
            </a:r>
          </a:p>
        </p:txBody>
      </p:sp>
      <p:sp>
        <p:nvSpPr>
          <p:cNvPr id="3" name="İçerik Yer Tutucusu 2"/>
          <p:cNvSpPr>
            <a:spLocks noGrp="1"/>
          </p:cNvSpPr>
          <p:nvPr>
            <p:ph idx="1"/>
          </p:nvPr>
        </p:nvSpPr>
        <p:spPr>
          <a:xfrm>
            <a:off x="457200" y="1935480"/>
            <a:ext cx="8229600" cy="4733880"/>
          </a:xfrm>
        </p:spPr>
        <p:txBody>
          <a:bodyPr>
            <a:normAutofit fontScale="62500" lnSpcReduction="20000"/>
          </a:bodyPr>
          <a:lstStyle/>
          <a:p>
            <a:r>
              <a:rPr lang="tr-TR" sz="2900" dirty="0">
                <a:solidFill>
                  <a:srgbClr val="FF0000"/>
                </a:solidFill>
              </a:rPr>
              <a:t>B. Örgütsel Davranış </a:t>
            </a:r>
            <a:r>
              <a:rPr lang="tr-TR" sz="2900" dirty="0" smtClean="0">
                <a:solidFill>
                  <a:srgbClr val="FF0000"/>
                </a:solidFill>
              </a:rPr>
              <a:t>Kuralları</a:t>
            </a:r>
          </a:p>
          <a:p>
            <a:endParaRPr lang="tr-TR" dirty="0"/>
          </a:p>
          <a:p>
            <a:pPr algn="just"/>
            <a:r>
              <a:rPr lang="tr-TR" dirty="0"/>
              <a:t>1.Örgüt faaliyetleri sırasında oluşturulan, karar altına alınan ilke ve kuralların hayata geçirilmesi, yazılı kurallar ve örgüt gelenek ve kültürüne saygılı davranmayı ve bunları geliştirmeyi ilke kabul eder. </a:t>
            </a:r>
            <a:endParaRPr lang="tr-TR" dirty="0" smtClean="0"/>
          </a:p>
          <a:p>
            <a:pPr algn="just"/>
            <a:endParaRPr lang="tr-TR" dirty="0"/>
          </a:p>
          <a:p>
            <a:pPr algn="just"/>
            <a:r>
              <a:rPr lang="tr-TR" dirty="0"/>
              <a:t>2.Örgütsel, yönetsel sorumlulukların yerine getirilmesinde en üst düzeyde duyarlılık gösterilir</a:t>
            </a:r>
            <a:r>
              <a:rPr lang="tr-TR" dirty="0" smtClean="0"/>
              <a:t>.</a:t>
            </a:r>
          </a:p>
          <a:p>
            <a:pPr algn="just"/>
            <a:r>
              <a:rPr lang="tr-TR" dirty="0" smtClean="0"/>
              <a:t> </a:t>
            </a:r>
            <a:endParaRPr lang="tr-TR" dirty="0"/>
          </a:p>
          <a:p>
            <a:pPr algn="just"/>
            <a:r>
              <a:rPr lang="tr-TR" dirty="0"/>
              <a:t>3.İnsanlığın evrensel değerlerine ve hukukun üstünlüğüne dayalı örgüt yönetimini geliştirerek örgüt içi demokrasisinin düzenlenmesini sağlar. </a:t>
            </a:r>
            <a:endParaRPr lang="tr-TR" dirty="0" smtClean="0"/>
          </a:p>
          <a:p>
            <a:pPr algn="just"/>
            <a:endParaRPr lang="tr-TR" dirty="0"/>
          </a:p>
          <a:p>
            <a:pPr algn="just"/>
            <a:r>
              <a:rPr lang="tr-TR" dirty="0"/>
              <a:t>4.Mesleğin ve meslektaşın toplumdaki itibarını yüceltecek mesleki davranış ilkelerinin yaşama geçirmeyi görev kabul eder. </a:t>
            </a:r>
            <a:endParaRPr lang="tr-TR" dirty="0" smtClean="0"/>
          </a:p>
          <a:p>
            <a:pPr algn="just"/>
            <a:endParaRPr lang="tr-TR" dirty="0"/>
          </a:p>
          <a:p>
            <a:pPr algn="just"/>
            <a:r>
              <a:rPr lang="tr-TR" dirty="0"/>
              <a:t>5.Meslek ilkelerinin uygulama ve denetiminde </a:t>
            </a:r>
            <a:r>
              <a:rPr lang="tr-TR" dirty="0" smtClean="0"/>
              <a:t>ahlak kurallar </a:t>
            </a:r>
            <a:r>
              <a:rPr lang="tr-TR" dirty="0"/>
              <a:t>geliştirir. </a:t>
            </a:r>
            <a:endParaRPr lang="tr-TR" dirty="0" smtClean="0"/>
          </a:p>
          <a:p>
            <a:pPr algn="just"/>
            <a:endParaRPr lang="tr-TR" dirty="0"/>
          </a:p>
          <a:p>
            <a:pPr algn="just"/>
            <a:r>
              <a:rPr lang="tr-TR" dirty="0"/>
              <a:t>6.Mühendis ve Mimarların mesleki, sosyal, kültürel, ekonomik gelişmeleri için örgütlü mücadeleyi ön planda tutar. </a:t>
            </a:r>
          </a:p>
          <a:p>
            <a:pPr algn="just"/>
            <a:endParaRPr lang="tr-TR" dirty="0"/>
          </a:p>
        </p:txBody>
      </p:sp>
    </p:spTree>
    <p:extLst>
      <p:ext uri="{BB962C8B-B14F-4D97-AF65-F5344CB8AC3E}">
        <p14:creationId xmlns:p14="http://schemas.microsoft.com/office/powerpoint/2010/main" val="3322234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143000"/>
          </a:xfrm>
        </p:spPr>
        <p:txBody>
          <a:bodyPr>
            <a:noAutofit/>
          </a:bodyPr>
          <a:lstStyle/>
          <a:p>
            <a:pPr algn="ctr"/>
            <a:r>
              <a:rPr lang="tr-TR" sz="4000" b="1" dirty="0"/>
              <a:t>TMMOB MESLEKİ DAVRANIŞ İLKELERİ</a:t>
            </a:r>
          </a:p>
        </p:txBody>
      </p:sp>
      <p:sp>
        <p:nvSpPr>
          <p:cNvPr id="3" name="İçerik Yer Tutucusu 2"/>
          <p:cNvSpPr>
            <a:spLocks noGrp="1"/>
          </p:cNvSpPr>
          <p:nvPr>
            <p:ph idx="1"/>
          </p:nvPr>
        </p:nvSpPr>
        <p:spPr>
          <a:xfrm>
            <a:off x="251520" y="1916832"/>
            <a:ext cx="8686800" cy="4805888"/>
          </a:xfrm>
        </p:spPr>
        <p:txBody>
          <a:bodyPr>
            <a:normAutofit fontScale="92500" lnSpcReduction="20000"/>
          </a:bodyPr>
          <a:lstStyle/>
          <a:p>
            <a:pPr algn="just"/>
            <a:r>
              <a:rPr lang="tr-TR" dirty="0">
                <a:solidFill>
                  <a:srgbClr val="FF0000"/>
                </a:solidFill>
              </a:rPr>
              <a:t>C. Toplumsal ve Sosyal </a:t>
            </a:r>
            <a:r>
              <a:rPr lang="tr-TR" dirty="0" smtClean="0">
                <a:solidFill>
                  <a:srgbClr val="FF0000"/>
                </a:solidFill>
              </a:rPr>
              <a:t>Sorumluluklar</a:t>
            </a:r>
          </a:p>
          <a:p>
            <a:pPr algn="just"/>
            <a:endParaRPr lang="tr-TR" dirty="0"/>
          </a:p>
          <a:p>
            <a:pPr algn="just"/>
            <a:r>
              <a:rPr lang="tr-TR" dirty="0"/>
              <a:t>1.Mühendis ve Mimarlar insan haklarına barışa, demokrasiye, topluma saygıyı ön planda tutarak ilişki geliştirirler</a:t>
            </a:r>
            <a:r>
              <a:rPr lang="tr-TR" dirty="0" smtClean="0"/>
              <a:t>.</a:t>
            </a:r>
          </a:p>
          <a:p>
            <a:pPr algn="just"/>
            <a:endParaRPr lang="tr-TR" dirty="0"/>
          </a:p>
          <a:p>
            <a:pPr algn="just"/>
            <a:r>
              <a:rPr lang="tr-TR" dirty="0"/>
              <a:t>2.Mühendis ve Mimarlar din, dil, ırk, her türlü inanç, cinsiyet farklılığı, coğrafi ayrım ile gözetmeden çok kültürlü bir yapının korunması, kültürel zenginliğin geliştirilmesi yönünde çaba sarf ederek hizmetleri bu anlayış içinde yürütürler. </a:t>
            </a:r>
            <a:endParaRPr lang="tr-TR" dirty="0" smtClean="0"/>
          </a:p>
          <a:p>
            <a:pPr algn="just"/>
            <a:endParaRPr lang="tr-TR" dirty="0"/>
          </a:p>
          <a:p>
            <a:pPr algn="just"/>
            <a:r>
              <a:rPr lang="tr-TR" dirty="0"/>
              <a:t>3.Toplumun sağlıklı gelişmesini çevreyi ön planda tutarak geliştirecek davranışları destekler. Bu amaçla doğal ve toplumsal çevrenin sağlıklı gelişmesini ön planda tutar.</a:t>
            </a:r>
          </a:p>
          <a:p>
            <a:endParaRPr lang="tr-TR" dirty="0"/>
          </a:p>
        </p:txBody>
      </p:sp>
    </p:spTree>
    <p:extLst>
      <p:ext uri="{BB962C8B-B14F-4D97-AF65-F5344CB8AC3E}">
        <p14:creationId xmlns:p14="http://schemas.microsoft.com/office/powerpoint/2010/main" val="2451362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normAutofit/>
          </a:bodyPr>
          <a:lstStyle/>
          <a:p>
            <a:pPr algn="ctr"/>
            <a:r>
              <a:rPr lang="tr-TR" sz="4000" b="1" dirty="0"/>
              <a:t>TMMOB MESLEKİ DAVRANIŞ İLKELERİ</a:t>
            </a:r>
          </a:p>
        </p:txBody>
      </p:sp>
      <p:sp>
        <p:nvSpPr>
          <p:cNvPr id="3" name="İçerik Yer Tutucusu 2"/>
          <p:cNvSpPr>
            <a:spLocks noGrp="1"/>
          </p:cNvSpPr>
          <p:nvPr>
            <p:ph idx="1"/>
          </p:nvPr>
        </p:nvSpPr>
        <p:spPr>
          <a:xfrm>
            <a:off x="251520" y="1124744"/>
            <a:ext cx="8712968" cy="5616624"/>
          </a:xfrm>
        </p:spPr>
        <p:txBody>
          <a:bodyPr>
            <a:normAutofit fontScale="85000" lnSpcReduction="20000"/>
          </a:bodyPr>
          <a:lstStyle/>
          <a:p>
            <a:pPr algn="just"/>
            <a:endParaRPr lang="tr-TR" dirty="0" smtClean="0"/>
          </a:p>
          <a:p>
            <a:pPr algn="just"/>
            <a:r>
              <a:rPr lang="tr-TR" dirty="0">
                <a:solidFill>
                  <a:srgbClr val="FF0000"/>
                </a:solidFill>
              </a:rPr>
              <a:t>D. Doğaya ve Çevreye Karşı </a:t>
            </a:r>
            <a:r>
              <a:rPr lang="tr-TR" dirty="0" smtClean="0">
                <a:solidFill>
                  <a:srgbClr val="FF0000"/>
                </a:solidFill>
              </a:rPr>
              <a:t>Sorumluluklar</a:t>
            </a:r>
          </a:p>
          <a:p>
            <a:pPr marL="0" indent="0" algn="just">
              <a:buNone/>
            </a:pPr>
            <a:endParaRPr lang="tr-TR" dirty="0" smtClean="0"/>
          </a:p>
          <a:p>
            <a:pPr algn="just"/>
            <a:r>
              <a:rPr lang="tr-TR" dirty="0" smtClean="0"/>
              <a:t>1. Mühendis </a:t>
            </a:r>
            <a:r>
              <a:rPr lang="tr-TR" dirty="0"/>
              <a:t>ve Mimarlar, gelecek kuşaklar, diğer canlılar ve canlı organizmalar ile arzın varlığını sürdürmesini bir hak ve değer olarak kabul ederek davranış geliştirmeyi sorumluluk olarak görürler. </a:t>
            </a:r>
            <a:endParaRPr lang="tr-TR" dirty="0" smtClean="0"/>
          </a:p>
          <a:p>
            <a:pPr algn="just"/>
            <a:endParaRPr lang="tr-TR" dirty="0"/>
          </a:p>
          <a:p>
            <a:pPr algn="just"/>
            <a:r>
              <a:rPr lang="tr-TR" dirty="0" smtClean="0"/>
              <a:t>2. Bilgi </a:t>
            </a:r>
            <a:r>
              <a:rPr lang="tr-TR" dirty="0"/>
              <a:t>ve düşünce zenginliği yaratmak, yaşam kültürü düzeyini yükseltmek, etik ikilemleri tartışma yeteneğini geliştirmek için, mühendislik ve mimarlık lisans eğitiminin "etik" le ilişkili konularla zenginleştirilmesi yönünde çalışmalar yapılması öngörülmüştür</a:t>
            </a:r>
            <a:r>
              <a:rPr lang="tr-TR" dirty="0" smtClean="0"/>
              <a:t>.</a:t>
            </a:r>
          </a:p>
          <a:p>
            <a:pPr algn="just"/>
            <a:endParaRPr lang="tr-TR" dirty="0" smtClean="0"/>
          </a:p>
          <a:p>
            <a:pPr algn="just"/>
            <a:r>
              <a:rPr lang="tr-TR" dirty="0"/>
              <a:t> </a:t>
            </a:r>
            <a:r>
              <a:rPr lang="tr-TR" dirty="0" smtClean="0"/>
              <a:t>3. Mühendis </a:t>
            </a:r>
            <a:r>
              <a:rPr lang="tr-TR" dirty="0"/>
              <a:t>ve mimarlar, </a:t>
            </a:r>
            <a:r>
              <a:rPr lang="tr-TR" dirty="0" smtClean="0"/>
              <a:t>mesleki </a:t>
            </a:r>
            <a:r>
              <a:rPr lang="tr-TR" dirty="0"/>
              <a:t>bilgi, beceri ve deneyimlerini, toplumsal çıkarların, evrensel insani kazanımların ve kültürel mirasın korunması için kullanırlar. </a:t>
            </a:r>
            <a:r>
              <a:rPr lang="tr-TR" dirty="0" smtClean="0"/>
              <a:t>Toplum yararı için duymuş oldukları sorumluluk ve kaygı her zaman özel çıkarlarının üstünde yer alır. </a:t>
            </a:r>
          </a:p>
          <a:p>
            <a:pPr algn="just"/>
            <a:endParaRPr lang="tr-TR" dirty="0"/>
          </a:p>
        </p:txBody>
      </p:sp>
    </p:spTree>
    <p:extLst>
      <p:ext uri="{BB962C8B-B14F-4D97-AF65-F5344CB8AC3E}">
        <p14:creationId xmlns:p14="http://schemas.microsoft.com/office/powerpoint/2010/main" val="1327854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619673" y="1052736"/>
            <a:ext cx="5544616" cy="5544615"/>
          </a:xfrm>
          <a:prstGeom prst="rect">
            <a:avLst/>
          </a:prstGeom>
        </p:spPr>
      </p:pic>
    </p:spTree>
    <p:extLst>
      <p:ext uri="{BB962C8B-B14F-4D97-AF65-F5344CB8AC3E}">
        <p14:creationId xmlns:p14="http://schemas.microsoft.com/office/powerpoint/2010/main" val="36979393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229600" cy="1143000"/>
          </a:xfrm>
        </p:spPr>
        <p:txBody>
          <a:bodyPr>
            <a:normAutofit/>
          </a:bodyPr>
          <a:lstStyle/>
          <a:p>
            <a:pPr algn="ctr"/>
            <a:r>
              <a:rPr lang="tr-TR" sz="4000" dirty="0"/>
              <a:t>TMMOB MESLEKİ DAVRANIŞ İLKELERİ</a:t>
            </a:r>
          </a:p>
        </p:txBody>
      </p:sp>
      <p:sp>
        <p:nvSpPr>
          <p:cNvPr id="3" name="İçerik Yer Tutucusu 2"/>
          <p:cNvSpPr>
            <a:spLocks noGrp="1"/>
          </p:cNvSpPr>
          <p:nvPr>
            <p:ph idx="1"/>
          </p:nvPr>
        </p:nvSpPr>
        <p:spPr>
          <a:xfrm>
            <a:off x="457200" y="1935480"/>
            <a:ext cx="8579296" cy="4922520"/>
          </a:xfrm>
        </p:spPr>
        <p:txBody>
          <a:bodyPr>
            <a:normAutofit fontScale="92500" lnSpcReduction="10000"/>
          </a:bodyPr>
          <a:lstStyle/>
          <a:p>
            <a:pPr algn="just"/>
            <a:r>
              <a:rPr lang="tr-TR" dirty="0" smtClean="0"/>
              <a:t>4.Mühendis </a:t>
            </a:r>
            <a:r>
              <a:rPr lang="tr-TR" dirty="0"/>
              <a:t>ve mimarlar, kendilerinden istenen işin, toplum ve çevre için bir tehlike yaratacağı doğrultusunda şüpheleri olduğunda, düşünceleri işveren tarafından dikkate alınmıyorsa ilgili meslek örgütünü bilgilendirirler</a:t>
            </a:r>
            <a:r>
              <a:rPr lang="tr-TR" dirty="0" smtClean="0"/>
              <a:t>.</a:t>
            </a:r>
          </a:p>
          <a:p>
            <a:pPr marL="0" indent="0" algn="just">
              <a:buNone/>
            </a:pPr>
            <a:endParaRPr lang="tr-TR" dirty="0" smtClean="0"/>
          </a:p>
          <a:p>
            <a:pPr algn="just"/>
            <a:r>
              <a:rPr lang="tr-TR" dirty="0" smtClean="0"/>
              <a:t>5.Mühendis </a:t>
            </a:r>
            <a:r>
              <a:rPr lang="tr-TR" dirty="0"/>
              <a:t>ve mimarlar, işyerlerinde işçi sağlığı ve iş güvenliği için gerekli önlemlerin </a:t>
            </a:r>
            <a:r>
              <a:rPr lang="tr-TR" dirty="0" smtClean="0"/>
              <a:t>alınmasıyla  sorumludur</a:t>
            </a:r>
          </a:p>
          <a:p>
            <a:pPr algn="just"/>
            <a:endParaRPr lang="tr-TR" dirty="0" smtClean="0"/>
          </a:p>
          <a:p>
            <a:pPr algn="just"/>
            <a:r>
              <a:rPr lang="tr-TR" dirty="0"/>
              <a:t>6</a:t>
            </a:r>
            <a:r>
              <a:rPr lang="tr-TR" dirty="0" smtClean="0"/>
              <a:t>. Mühendis </a:t>
            </a:r>
            <a:r>
              <a:rPr lang="tr-TR" dirty="0"/>
              <a:t>ve mimarlar bilime ve mesleğine karşı sorumluluğunun gereği </a:t>
            </a:r>
            <a:r>
              <a:rPr lang="tr-TR" dirty="0" smtClean="0"/>
              <a:t>olarak; yalnız</a:t>
            </a:r>
            <a:r>
              <a:rPr lang="tr-TR" dirty="0"/>
              <a:t>, </a:t>
            </a:r>
            <a:r>
              <a:rPr lang="tr-TR" dirty="0" smtClean="0"/>
              <a:t>becerileri ve eğitimleri olan konularda mesleki hizmet verirler; </a:t>
            </a:r>
            <a:r>
              <a:rPr lang="tr-TR" dirty="0"/>
              <a:t>görev yetki ve sorumluluklarını sadece zorunlu durumlarda ehil olan meslektaşlarına devrederler.</a:t>
            </a:r>
          </a:p>
          <a:p>
            <a:pPr algn="just"/>
            <a:endParaRPr lang="tr-TR" dirty="0" smtClean="0"/>
          </a:p>
          <a:p>
            <a:pPr algn="just"/>
            <a:endParaRPr lang="tr-TR" dirty="0"/>
          </a:p>
        </p:txBody>
      </p:sp>
    </p:spTree>
    <p:extLst>
      <p:ext uri="{BB962C8B-B14F-4D97-AF65-F5344CB8AC3E}">
        <p14:creationId xmlns:p14="http://schemas.microsoft.com/office/powerpoint/2010/main" val="32854465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852704"/>
          </a:xfrm>
        </p:spPr>
        <p:txBody>
          <a:bodyPr/>
          <a:lstStyle/>
          <a:p>
            <a:pPr algn="ctr"/>
            <a:r>
              <a:rPr lang="tr-TR" dirty="0"/>
              <a:t>Orman </a:t>
            </a:r>
            <a:r>
              <a:rPr lang="tr-TR" dirty="0" smtClean="0"/>
              <a:t>mühendisliği</a:t>
            </a:r>
            <a:endParaRPr lang="tr-TR" dirty="0"/>
          </a:p>
        </p:txBody>
      </p:sp>
      <p:sp>
        <p:nvSpPr>
          <p:cNvPr id="3" name="İçerik Yer Tutucusu 2"/>
          <p:cNvSpPr>
            <a:spLocks noGrp="1"/>
          </p:cNvSpPr>
          <p:nvPr>
            <p:ph idx="1"/>
          </p:nvPr>
        </p:nvSpPr>
        <p:spPr>
          <a:xfrm>
            <a:off x="251520" y="1935480"/>
            <a:ext cx="8435280" cy="4805888"/>
          </a:xfrm>
        </p:spPr>
        <p:txBody>
          <a:bodyPr>
            <a:normAutofit/>
          </a:bodyPr>
          <a:lstStyle/>
          <a:p>
            <a:pPr algn="just">
              <a:lnSpc>
                <a:spcPct val="150000"/>
              </a:lnSpc>
            </a:pPr>
            <a:r>
              <a:rPr lang="tr-TR" dirty="0"/>
              <a:t>O</a:t>
            </a:r>
            <a:r>
              <a:rPr lang="tr-TR" dirty="0" smtClean="0"/>
              <a:t>rman </a:t>
            </a:r>
            <a:r>
              <a:rPr lang="tr-TR" dirty="0"/>
              <a:t>ekosistemlerine toplum refahı doğrultusunda bilinçli ve sistemli şekilde </a:t>
            </a:r>
            <a:r>
              <a:rPr lang="tr-TR" dirty="0" smtClean="0"/>
              <a:t>müdahaleyi gerektiren bir meslektir. </a:t>
            </a:r>
          </a:p>
          <a:p>
            <a:pPr algn="just">
              <a:lnSpc>
                <a:spcPct val="150000"/>
              </a:lnSpc>
            </a:pPr>
            <a:endParaRPr lang="tr-TR" dirty="0"/>
          </a:p>
          <a:p>
            <a:pPr algn="just">
              <a:lnSpc>
                <a:spcPct val="150000"/>
              </a:lnSpc>
            </a:pPr>
            <a:r>
              <a:rPr lang="tr-TR" dirty="0" smtClean="0"/>
              <a:t>Bu </a:t>
            </a:r>
            <a:r>
              <a:rPr lang="tr-TR" dirty="0"/>
              <a:t>amaçla orman mühendisi, orman kurma, yetiştirme, koruma, planlama, faydalanma, işletme, pazarlama, yönetim gibi faaliyetleri </a:t>
            </a:r>
            <a:r>
              <a:rPr lang="tr-TR" dirty="0" smtClean="0"/>
              <a:t>gerçekleştirmektedir. </a:t>
            </a:r>
          </a:p>
          <a:p>
            <a:pPr algn="just">
              <a:lnSpc>
                <a:spcPct val="150000"/>
              </a:lnSpc>
            </a:pPr>
            <a:endParaRPr lang="tr-TR" dirty="0"/>
          </a:p>
        </p:txBody>
      </p:sp>
    </p:spTree>
    <p:extLst>
      <p:ext uri="{BB962C8B-B14F-4D97-AF65-F5344CB8AC3E}">
        <p14:creationId xmlns:p14="http://schemas.microsoft.com/office/powerpoint/2010/main" val="14946766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Orman mühendisliği</a:t>
            </a:r>
          </a:p>
        </p:txBody>
      </p:sp>
      <p:sp>
        <p:nvSpPr>
          <p:cNvPr id="3" name="İçerik Yer Tutucusu 2"/>
          <p:cNvSpPr>
            <a:spLocks noGrp="1"/>
          </p:cNvSpPr>
          <p:nvPr>
            <p:ph idx="1"/>
          </p:nvPr>
        </p:nvSpPr>
        <p:spPr/>
        <p:txBody>
          <a:bodyPr/>
          <a:lstStyle/>
          <a:p>
            <a:pPr algn="just">
              <a:lnSpc>
                <a:spcPct val="150000"/>
              </a:lnSpc>
            </a:pPr>
            <a:endParaRPr lang="tr-TR" dirty="0" smtClean="0"/>
          </a:p>
          <a:p>
            <a:pPr algn="just">
              <a:lnSpc>
                <a:spcPct val="150000"/>
              </a:lnSpc>
            </a:pPr>
            <a:r>
              <a:rPr lang="tr-TR" dirty="0" smtClean="0"/>
              <a:t>Toplumun </a:t>
            </a:r>
            <a:r>
              <a:rPr lang="tr-TR" dirty="0"/>
              <a:t>orman ürünlerine ve hizmetlerine yönelik ihtiyaçlarını sürekli ve en uygun olarak karşılamak amacıyla; biyolojik, ekolojik, teknik, ekonomik, sosyal ve yönetsel nitelikte </a:t>
            </a:r>
            <a:r>
              <a:rPr lang="tr-TR" dirty="0" smtClean="0"/>
              <a:t>faaliyetlerden oluşan bir meslektir.</a:t>
            </a:r>
            <a:endParaRPr lang="tr-TR" dirty="0"/>
          </a:p>
          <a:p>
            <a:endParaRPr lang="tr-TR" dirty="0"/>
          </a:p>
        </p:txBody>
      </p:sp>
    </p:spTree>
    <p:extLst>
      <p:ext uri="{BB962C8B-B14F-4D97-AF65-F5344CB8AC3E}">
        <p14:creationId xmlns:p14="http://schemas.microsoft.com/office/powerpoint/2010/main" val="663897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8001" y="908720"/>
            <a:ext cx="8456487" cy="566057"/>
          </a:xfrm>
          <a:solidFill>
            <a:schemeClr val="accent2">
              <a:lumMod val="60000"/>
              <a:lumOff val="40000"/>
            </a:schemeClr>
          </a:solidFill>
        </p:spPr>
        <p:txBody>
          <a:bodyPr>
            <a:noAutofit/>
          </a:bodyPr>
          <a:lstStyle/>
          <a:p>
            <a:r>
              <a:rPr lang="tr-TR" sz="3200" b="1" dirty="0">
                <a:solidFill>
                  <a:srgbClr val="FF0000"/>
                </a:solidFill>
              </a:rPr>
              <a:t/>
            </a:r>
            <a:br>
              <a:rPr lang="tr-TR" sz="3200" b="1" dirty="0">
                <a:solidFill>
                  <a:srgbClr val="FF0000"/>
                </a:solidFill>
              </a:rPr>
            </a:br>
            <a:r>
              <a:rPr lang="tr-TR" sz="3200" b="1" dirty="0">
                <a:solidFill>
                  <a:srgbClr val="FF0000"/>
                </a:solidFill>
              </a:rPr>
              <a:t/>
            </a:r>
            <a:br>
              <a:rPr lang="tr-TR" sz="3200" b="1" dirty="0">
                <a:solidFill>
                  <a:srgbClr val="FF0000"/>
                </a:solidFill>
              </a:rPr>
            </a:br>
            <a:r>
              <a:rPr lang="tr-TR" sz="2800" b="1" dirty="0">
                <a:solidFill>
                  <a:srgbClr val="FF0000"/>
                </a:solidFill>
              </a:rPr>
              <a:t>ORMAN MÜHENDİSLİĞİNDE MESLEK AHLAKI İLKELERİ</a:t>
            </a:r>
            <a:endParaRPr lang="tr-TR" sz="2800" dirty="0">
              <a:solidFill>
                <a:schemeClr val="tx1"/>
              </a:solidFill>
            </a:endParaRPr>
          </a:p>
        </p:txBody>
      </p:sp>
      <p:sp>
        <p:nvSpPr>
          <p:cNvPr id="3" name="İçerik Yer Tutucusu 2"/>
          <p:cNvSpPr>
            <a:spLocks noGrp="1"/>
          </p:cNvSpPr>
          <p:nvPr>
            <p:ph idx="1"/>
          </p:nvPr>
        </p:nvSpPr>
        <p:spPr>
          <a:xfrm>
            <a:off x="508001" y="1869621"/>
            <a:ext cx="7088335" cy="4871747"/>
          </a:xfrm>
        </p:spPr>
        <p:txBody>
          <a:bodyPr>
            <a:normAutofit fontScale="70000" lnSpcReduction="20000"/>
          </a:bodyPr>
          <a:lstStyle/>
          <a:p>
            <a:r>
              <a:rPr lang="tr-TR" b="1" dirty="0" smtClean="0">
                <a:solidFill>
                  <a:schemeClr val="tx1"/>
                </a:solidFill>
              </a:rPr>
              <a:t>Mesleğin gelişimine katkı</a:t>
            </a:r>
          </a:p>
          <a:p>
            <a:endParaRPr lang="tr-TR" b="1" dirty="0" smtClean="0">
              <a:solidFill>
                <a:schemeClr val="tx1"/>
              </a:solidFill>
            </a:endParaRPr>
          </a:p>
          <a:p>
            <a:r>
              <a:rPr lang="tr-TR" b="1" dirty="0" smtClean="0">
                <a:solidFill>
                  <a:schemeClr val="tx1"/>
                </a:solidFill>
              </a:rPr>
              <a:t>Ekolojik duyarlılık, açıklık ve katılımcılık</a:t>
            </a:r>
          </a:p>
          <a:p>
            <a:endParaRPr lang="tr-TR" b="1" dirty="0" smtClean="0">
              <a:solidFill>
                <a:schemeClr val="tx1"/>
              </a:solidFill>
            </a:endParaRPr>
          </a:p>
          <a:p>
            <a:r>
              <a:rPr lang="tr-TR" b="1" dirty="0" smtClean="0">
                <a:solidFill>
                  <a:schemeClr val="tx1"/>
                </a:solidFill>
              </a:rPr>
              <a:t>Hukuka, topluma, meslektaşa saygı</a:t>
            </a:r>
          </a:p>
          <a:p>
            <a:endParaRPr lang="tr-TR" b="1" dirty="0" smtClean="0">
              <a:solidFill>
                <a:schemeClr val="tx1"/>
              </a:solidFill>
            </a:endParaRPr>
          </a:p>
          <a:p>
            <a:r>
              <a:rPr lang="tr-TR" b="1" dirty="0" smtClean="0">
                <a:solidFill>
                  <a:schemeClr val="tx1"/>
                </a:solidFill>
              </a:rPr>
              <a:t>Kamu yararı ve toplumsal sorumluluk</a:t>
            </a:r>
          </a:p>
          <a:p>
            <a:endParaRPr lang="tr-TR" b="1" dirty="0" smtClean="0">
              <a:solidFill>
                <a:schemeClr val="tx1"/>
              </a:solidFill>
            </a:endParaRPr>
          </a:p>
          <a:p>
            <a:r>
              <a:rPr lang="tr-TR" b="1" dirty="0" smtClean="0">
                <a:solidFill>
                  <a:schemeClr val="tx1"/>
                </a:solidFill>
              </a:rPr>
              <a:t>Mesleki dayanışma </a:t>
            </a:r>
          </a:p>
          <a:p>
            <a:endParaRPr lang="tr-TR" b="1" dirty="0" smtClean="0">
              <a:solidFill>
                <a:schemeClr val="tx1"/>
              </a:solidFill>
            </a:endParaRPr>
          </a:p>
          <a:p>
            <a:r>
              <a:rPr lang="tr-TR" b="1" dirty="0" smtClean="0">
                <a:solidFill>
                  <a:schemeClr val="tx1"/>
                </a:solidFill>
              </a:rPr>
              <a:t>Dürüstlük ve tarafsızlık</a:t>
            </a:r>
          </a:p>
          <a:p>
            <a:endParaRPr lang="tr-TR" b="1" dirty="0" smtClean="0">
              <a:solidFill>
                <a:schemeClr val="tx1"/>
              </a:solidFill>
            </a:endParaRPr>
          </a:p>
          <a:p>
            <a:r>
              <a:rPr lang="tr-TR" b="1" dirty="0" smtClean="0">
                <a:solidFill>
                  <a:schemeClr val="tx1"/>
                </a:solidFill>
              </a:rPr>
              <a:t>Mesleki yeterlilik</a:t>
            </a:r>
          </a:p>
          <a:p>
            <a:endParaRPr lang="tr-TR" b="1" dirty="0" smtClean="0">
              <a:solidFill>
                <a:schemeClr val="tx1"/>
              </a:solidFill>
            </a:endParaRPr>
          </a:p>
          <a:p>
            <a:r>
              <a:rPr lang="tr-TR" b="1" dirty="0" smtClean="0">
                <a:solidFill>
                  <a:schemeClr val="tx1"/>
                </a:solidFill>
              </a:rPr>
              <a:t>Sadakat</a:t>
            </a:r>
          </a:p>
          <a:p>
            <a:endParaRPr lang="tr-TR" b="1" dirty="0" smtClean="0">
              <a:solidFill>
                <a:schemeClr val="tx1"/>
              </a:solidFill>
            </a:endParaRPr>
          </a:p>
          <a:p>
            <a:r>
              <a:rPr lang="tr-TR" b="1" dirty="0" smtClean="0">
                <a:solidFill>
                  <a:schemeClr val="tx1"/>
                </a:solidFill>
              </a:rPr>
              <a:t>Yerel sorumluluk</a:t>
            </a:r>
            <a:r>
              <a:rPr lang="tr-TR" b="1" dirty="0" smtClean="0"/>
              <a:t> </a:t>
            </a:r>
            <a:endParaRPr lang="tr-TR" b="1" dirty="0"/>
          </a:p>
        </p:txBody>
      </p:sp>
    </p:spTree>
    <p:extLst>
      <p:ext uri="{BB962C8B-B14F-4D97-AF65-F5344CB8AC3E}">
        <p14:creationId xmlns:p14="http://schemas.microsoft.com/office/powerpoint/2010/main" val="36894932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60648"/>
            <a:ext cx="8229600" cy="864096"/>
          </a:xfrm>
        </p:spPr>
        <p:txBody>
          <a:bodyPr>
            <a:normAutofit/>
          </a:bodyPr>
          <a:lstStyle/>
          <a:p>
            <a:r>
              <a:rPr lang="tr-TR" b="1" dirty="0"/>
              <a:t>MESLEĞİN GELİŞİMİNE </a:t>
            </a:r>
            <a:r>
              <a:rPr lang="tr-TR" b="1" dirty="0" smtClean="0"/>
              <a:t>KATKI</a:t>
            </a:r>
            <a:endParaRPr lang="tr-TR" dirty="0"/>
          </a:p>
        </p:txBody>
      </p:sp>
      <p:sp>
        <p:nvSpPr>
          <p:cNvPr id="3" name="İçerik Yer Tutucusu 2"/>
          <p:cNvSpPr>
            <a:spLocks noGrp="1"/>
          </p:cNvSpPr>
          <p:nvPr>
            <p:ph idx="1"/>
          </p:nvPr>
        </p:nvSpPr>
        <p:spPr>
          <a:xfrm>
            <a:off x="457200" y="1340768"/>
            <a:ext cx="8229600" cy="4983832"/>
          </a:xfrm>
        </p:spPr>
        <p:txBody>
          <a:bodyPr>
            <a:normAutofit fontScale="70000" lnSpcReduction="20000"/>
          </a:bodyPr>
          <a:lstStyle/>
          <a:p>
            <a:pPr fontAlgn="t"/>
            <a:endParaRPr lang="tr-TR" dirty="0"/>
          </a:p>
          <a:p>
            <a:pPr fontAlgn="t"/>
            <a:r>
              <a:rPr lang="tr-TR" b="1" dirty="0" smtClean="0"/>
              <a:t>KURALLAR</a:t>
            </a:r>
          </a:p>
          <a:p>
            <a:pPr fontAlgn="t"/>
            <a:endParaRPr lang="tr-TR" dirty="0"/>
          </a:p>
          <a:p>
            <a:pPr algn="just" fontAlgn="t"/>
            <a:r>
              <a:rPr lang="tr-TR" dirty="0"/>
              <a:t>Eğitim kurumlarındaki faaliyetlere katılarak bilgi ve tecrübe paylaşımıyla ormancılık eğitimi, öğretimi ve uygulamalarına katkıda </a:t>
            </a:r>
            <a:r>
              <a:rPr lang="tr-TR" dirty="0" smtClean="0"/>
              <a:t>bulunmak</a:t>
            </a:r>
          </a:p>
          <a:p>
            <a:pPr algn="just" fontAlgn="t"/>
            <a:endParaRPr lang="tr-TR" dirty="0"/>
          </a:p>
          <a:p>
            <a:pPr algn="just" fontAlgn="t"/>
            <a:r>
              <a:rPr lang="tr-TR" dirty="0"/>
              <a:t>Mesleki bilgi ve tecrübeleri mesleki ve bilimsel dergilerde ve toplantılarda dile getirerek ormancılık bilimine ve uygulamalarına katkı </a:t>
            </a:r>
            <a:r>
              <a:rPr lang="tr-TR" dirty="0" smtClean="0"/>
              <a:t>sağlamak</a:t>
            </a:r>
          </a:p>
          <a:p>
            <a:pPr algn="just" fontAlgn="t"/>
            <a:endParaRPr lang="tr-TR" dirty="0"/>
          </a:p>
          <a:p>
            <a:pPr algn="just" fontAlgn="t"/>
            <a:r>
              <a:rPr lang="tr-TR" dirty="0"/>
              <a:t>Ormancılıkla ilgili faaliyet gösteren sivil toplum örgütlerinin orman ekosistemlerinin varlığına, iyileştirilmesine ve devamlılığına katkıda bulunan çalışmalarına destek ve yardımcı </a:t>
            </a:r>
            <a:r>
              <a:rPr lang="tr-TR" dirty="0" smtClean="0"/>
              <a:t>olmak</a:t>
            </a:r>
          </a:p>
          <a:p>
            <a:pPr algn="just" fontAlgn="t"/>
            <a:endParaRPr lang="tr-TR" dirty="0"/>
          </a:p>
          <a:p>
            <a:pPr algn="just" fontAlgn="t"/>
            <a:r>
              <a:rPr lang="tr-TR" dirty="0"/>
              <a:t>Mesleki faaliyetleri gerçekleştirirken ormancılık mesleğinin biyolojik, ekonomik, sosyal vb. boyutlarını dikkate </a:t>
            </a:r>
            <a:r>
              <a:rPr lang="tr-TR" dirty="0" smtClean="0"/>
              <a:t>almak</a:t>
            </a:r>
          </a:p>
          <a:p>
            <a:pPr marL="0" indent="0" algn="just" fontAlgn="t">
              <a:buNone/>
            </a:pPr>
            <a:endParaRPr lang="tr-TR" dirty="0"/>
          </a:p>
          <a:p>
            <a:pPr algn="just" fontAlgn="t"/>
            <a:r>
              <a:rPr lang="tr-TR" dirty="0"/>
              <a:t>Ormancılık faaliyetleri kapsamında mesleğin itibarına zarar verdiği düşünülen faaliyetleri yetkili mercilere bildirmek </a:t>
            </a:r>
          </a:p>
          <a:p>
            <a:pPr algn="just"/>
            <a:endParaRPr lang="tr-TR" dirty="0"/>
          </a:p>
        </p:txBody>
      </p:sp>
    </p:spTree>
    <p:extLst>
      <p:ext uri="{BB962C8B-B14F-4D97-AF65-F5344CB8AC3E}">
        <p14:creationId xmlns:p14="http://schemas.microsoft.com/office/powerpoint/2010/main" val="14511525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866360"/>
          </a:xfrm>
        </p:spPr>
        <p:txBody>
          <a:bodyPr>
            <a:normAutofit/>
          </a:bodyPr>
          <a:lstStyle/>
          <a:p>
            <a:pPr algn="ctr"/>
            <a:r>
              <a:rPr lang="tr-TR" b="1" dirty="0" smtClean="0"/>
              <a:t>MESLEKİ DAYANIŞMA</a:t>
            </a:r>
            <a:endParaRPr lang="tr-TR" dirty="0"/>
          </a:p>
        </p:txBody>
      </p:sp>
      <p:sp>
        <p:nvSpPr>
          <p:cNvPr id="3" name="İçerik Yer Tutucusu 2"/>
          <p:cNvSpPr>
            <a:spLocks noGrp="1"/>
          </p:cNvSpPr>
          <p:nvPr>
            <p:ph idx="1"/>
          </p:nvPr>
        </p:nvSpPr>
        <p:spPr>
          <a:xfrm>
            <a:off x="457200" y="1772816"/>
            <a:ext cx="8229600" cy="4968552"/>
          </a:xfrm>
        </p:spPr>
        <p:txBody>
          <a:bodyPr>
            <a:normAutofit fontScale="85000" lnSpcReduction="20000"/>
          </a:bodyPr>
          <a:lstStyle/>
          <a:p>
            <a:pPr fontAlgn="t"/>
            <a:r>
              <a:rPr lang="tr-TR" b="1" dirty="0" smtClean="0"/>
              <a:t>KURALLAR</a:t>
            </a:r>
          </a:p>
          <a:p>
            <a:pPr marL="0" indent="0" fontAlgn="t">
              <a:buNone/>
            </a:pPr>
            <a:endParaRPr lang="tr-TR" dirty="0"/>
          </a:p>
          <a:p>
            <a:pPr algn="just" fontAlgn="t"/>
            <a:r>
              <a:rPr lang="tr-TR" dirty="0"/>
              <a:t>Meslektaşları ile mesleki bilgi ve tecrübe paylaşımında bulunmak, meslektaşlarına destek olmak, yol </a:t>
            </a:r>
            <a:r>
              <a:rPr lang="tr-TR" dirty="0" smtClean="0"/>
              <a:t>göstermek</a:t>
            </a:r>
          </a:p>
          <a:p>
            <a:pPr algn="just" fontAlgn="t"/>
            <a:endParaRPr lang="tr-TR" dirty="0"/>
          </a:p>
          <a:p>
            <a:pPr algn="just" fontAlgn="t"/>
            <a:r>
              <a:rPr lang="tr-TR" dirty="0"/>
              <a:t>Aday serbest meslek mensubu, asaleti onaylanmamış orman mühendisi ya da orman mühendisliği bölümü öğrencilerine mesleki deneyim kazanmaları için gerekli fırsatları </a:t>
            </a:r>
            <a:r>
              <a:rPr lang="tr-TR" dirty="0" smtClean="0"/>
              <a:t>sunmak</a:t>
            </a:r>
          </a:p>
          <a:p>
            <a:pPr algn="just" fontAlgn="t"/>
            <a:endParaRPr lang="tr-TR" dirty="0"/>
          </a:p>
          <a:p>
            <a:pPr algn="just" fontAlgn="t"/>
            <a:r>
              <a:rPr lang="tr-TR" dirty="0"/>
              <a:t>Meslektaşlarının gerçekleştirdiği nitelikli işleri takdir etmek, meslektaşlarının eksik veya yetersiz olduğu hususları uygun bir şekilde dile </a:t>
            </a:r>
            <a:r>
              <a:rPr lang="tr-TR" dirty="0" smtClean="0"/>
              <a:t>getirmek</a:t>
            </a:r>
          </a:p>
          <a:p>
            <a:pPr algn="just" fontAlgn="t"/>
            <a:endParaRPr lang="tr-TR" dirty="0"/>
          </a:p>
          <a:p>
            <a:pPr algn="just" fontAlgn="t"/>
            <a:r>
              <a:rPr lang="tr-TR" dirty="0"/>
              <a:t>Mesleki faaliyetlerle ilgili karar alma sürecinde meslektaşlarla görüş alışverişinde bulunmak, istişareye önem vermek</a:t>
            </a:r>
          </a:p>
          <a:p>
            <a:endParaRPr lang="tr-TR" dirty="0"/>
          </a:p>
        </p:txBody>
      </p:sp>
    </p:spTree>
    <p:extLst>
      <p:ext uri="{BB962C8B-B14F-4D97-AF65-F5344CB8AC3E}">
        <p14:creationId xmlns:p14="http://schemas.microsoft.com/office/powerpoint/2010/main" val="30244010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20688"/>
            <a:ext cx="8229600" cy="650336"/>
          </a:xfrm>
        </p:spPr>
        <p:txBody>
          <a:bodyPr>
            <a:normAutofit fontScale="90000"/>
          </a:bodyPr>
          <a:lstStyle/>
          <a:p>
            <a:pPr algn="ctr" fontAlgn="t"/>
            <a:r>
              <a:rPr lang="tr-TR" dirty="0"/>
              <a:t/>
            </a:r>
            <a:br>
              <a:rPr lang="tr-TR" dirty="0"/>
            </a:br>
            <a:r>
              <a:rPr lang="tr-TR" b="1" dirty="0"/>
              <a:t> </a:t>
            </a:r>
            <a:r>
              <a:rPr lang="tr-TR" dirty="0"/>
              <a:t/>
            </a:r>
            <a:br>
              <a:rPr lang="tr-TR" dirty="0"/>
            </a:br>
            <a:r>
              <a:rPr lang="tr-TR" b="1" dirty="0" smtClean="0"/>
              <a:t>MESLEKİ YETERLİK</a:t>
            </a:r>
            <a:endParaRPr lang="tr-TR" dirty="0"/>
          </a:p>
        </p:txBody>
      </p:sp>
      <p:sp>
        <p:nvSpPr>
          <p:cNvPr id="3" name="İçerik Yer Tutucusu 2"/>
          <p:cNvSpPr>
            <a:spLocks noGrp="1"/>
          </p:cNvSpPr>
          <p:nvPr>
            <p:ph idx="1"/>
          </p:nvPr>
        </p:nvSpPr>
        <p:spPr>
          <a:xfrm>
            <a:off x="457200" y="1412776"/>
            <a:ext cx="8229600" cy="5256584"/>
          </a:xfrm>
        </p:spPr>
        <p:txBody>
          <a:bodyPr>
            <a:normAutofit fontScale="92500" lnSpcReduction="20000"/>
          </a:bodyPr>
          <a:lstStyle/>
          <a:p>
            <a:pPr fontAlgn="t"/>
            <a:endParaRPr lang="tr-TR" dirty="0"/>
          </a:p>
          <a:p>
            <a:pPr fontAlgn="t"/>
            <a:r>
              <a:rPr lang="tr-TR" b="1" dirty="0" smtClean="0"/>
              <a:t>KURALLAR</a:t>
            </a:r>
          </a:p>
          <a:p>
            <a:pPr fontAlgn="t"/>
            <a:endParaRPr lang="tr-TR" dirty="0"/>
          </a:p>
          <a:p>
            <a:pPr algn="just" fontAlgn="t"/>
            <a:r>
              <a:rPr lang="tr-TR" dirty="0"/>
              <a:t>Mesleki yeterliliği artırıcı hizmet içi eğitim programlarına ve bilimsel toplantılara katılım </a:t>
            </a:r>
            <a:r>
              <a:rPr lang="tr-TR" dirty="0" smtClean="0"/>
              <a:t>göstermek</a:t>
            </a:r>
          </a:p>
          <a:p>
            <a:pPr algn="just" fontAlgn="t"/>
            <a:endParaRPr lang="tr-TR" dirty="0"/>
          </a:p>
          <a:p>
            <a:pPr algn="just" fontAlgn="t"/>
            <a:r>
              <a:rPr lang="tr-TR" dirty="0"/>
              <a:t>Ormancılık uygulamaları için gerekli olan çağdaş teknolojiyi ve bilgi sistemlerini kullanabilmek, çağın getirdiği teknolojik gelişmeleri takip </a:t>
            </a:r>
            <a:r>
              <a:rPr lang="tr-TR" dirty="0" smtClean="0"/>
              <a:t>etmek</a:t>
            </a:r>
          </a:p>
          <a:p>
            <a:pPr algn="just" fontAlgn="t"/>
            <a:endParaRPr lang="tr-TR" dirty="0"/>
          </a:p>
          <a:p>
            <a:pPr algn="just" fontAlgn="t"/>
            <a:r>
              <a:rPr lang="tr-TR" dirty="0"/>
              <a:t>Dünya ormancılığında yaşanan gelişmeleri takip ederek güncel bilgiye sahip </a:t>
            </a:r>
            <a:r>
              <a:rPr lang="tr-TR" dirty="0" smtClean="0"/>
              <a:t>olmak</a:t>
            </a:r>
          </a:p>
          <a:p>
            <a:pPr algn="just" fontAlgn="t"/>
            <a:endParaRPr lang="tr-TR" dirty="0"/>
          </a:p>
          <a:p>
            <a:pPr algn="just" fontAlgn="t"/>
            <a:r>
              <a:rPr lang="tr-TR" dirty="0"/>
              <a:t>Mesleki bilgi ve tecrübesinin yeterli olduğu alanlarda mesleki faaliyet göstermek</a:t>
            </a:r>
          </a:p>
          <a:p>
            <a:endParaRPr lang="tr-TR" dirty="0"/>
          </a:p>
        </p:txBody>
      </p:sp>
    </p:spTree>
    <p:extLst>
      <p:ext uri="{BB962C8B-B14F-4D97-AF65-F5344CB8AC3E}">
        <p14:creationId xmlns:p14="http://schemas.microsoft.com/office/powerpoint/2010/main" val="16494179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ÖRNEK OLAY</a:t>
            </a:r>
            <a:endParaRPr lang="tr-TR" dirty="0"/>
          </a:p>
        </p:txBody>
      </p:sp>
      <p:sp>
        <p:nvSpPr>
          <p:cNvPr id="3" name="İçerik Yer Tutucusu 2"/>
          <p:cNvSpPr>
            <a:spLocks noGrp="1"/>
          </p:cNvSpPr>
          <p:nvPr>
            <p:ph idx="1"/>
          </p:nvPr>
        </p:nvSpPr>
        <p:spPr/>
        <p:txBody>
          <a:bodyPr>
            <a:normAutofit fontScale="85000" lnSpcReduction="10000"/>
          </a:bodyPr>
          <a:lstStyle/>
          <a:p>
            <a:pPr algn="just">
              <a:lnSpc>
                <a:spcPct val="150000"/>
              </a:lnSpc>
            </a:pPr>
            <a:endParaRPr lang="tr-TR" sz="2400" dirty="0" smtClean="0"/>
          </a:p>
          <a:p>
            <a:pPr algn="just">
              <a:lnSpc>
                <a:spcPct val="160000"/>
              </a:lnSpc>
            </a:pPr>
            <a:r>
              <a:rPr lang="tr-TR" sz="2400" dirty="0" smtClean="0"/>
              <a:t>(</a:t>
            </a:r>
            <a:r>
              <a:rPr lang="tr-TR" sz="2400" dirty="0"/>
              <a:t>A)ile  (B)  üçüncü  sınıf  öğrencisidir.  Her  yıl  bölümde  en  iyi  Bitirme  Projesi Yarışması düzenlenmektedir.   (A)   bu   yarışmayı   kazandığında   iş   bulma   açısından   iyi   bir   avantaj yakalayacağını  düşünmektedir.  Bu  konuda  (B)’den  yardım  ister. İstediği  yardım  aslında projenin  ana  bölümlerinden  birini  oluşturmaktadır.  (B),  gelecek  yıla  hazırlık  yapma  fırsatını bulacağı düşüncesi ile yardım eder ve sonuçta (A) ödülü kazanır.  Fakat; (A) ödevinde (B)’</a:t>
            </a:r>
            <a:r>
              <a:rPr lang="tr-TR" sz="2400" dirty="0" err="1"/>
              <a:t>nin</a:t>
            </a:r>
            <a:r>
              <a:rPr lang="tr-TR" sz="2400" dirty="0"/>
              <a:t> katkısından hiç söz edilmez. Sizce (B) bu durumda ne yapmalıdır.</a:t>
            </a:r>
          </a:p>
          <a:p>
            <a:endParaRPr lang="tr-TR" dirty="0"/>
          </a:p>
        </p:txBody>
      </p:sp>
    </p:spTree>
    <p:extLst>
      <p:ext uri="{BB962C8B-B14F-4D97-AF65-F5344CB8AC3E}">
        <p14:creationId xmlns:p14="http://schemas.microsoft.com/office/powerpoint/2010/main" val="41254154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ÖRNEK OLAY</a:t>
            </a:r>
            <a:endParaRPr lang="tr-TR" dirty="0"/>
          </a:p>
        </p:txBody>
      </p:sp>
      <p:sp>
        <p:nvSpPr>
          <p:cNvPr id="3" name="İçerik Yer Tutucusu 2"/>
          <p:cNvSpPr>
            <a:spLocks noGrp="1"/>
          </p:cNvSpPr>
          <p:nvPr>
            <p:ph idx="1"/>
          </p:nvPr>
        </p:nvSpPr>
        <p:spPr/>
        <p:txBody>
          <a:bodyPr/>
          <a:lstStyle/>
          <a:p>
            <a:pPr algn="just"/>
            <a:endParaRPr lang="tr-TR" dirty="0" smtClean="0"/>
          </a:p>
          <a:p>
            <a:pPr algn="just">
              <a:lnSpc>
                <a:spcPct val="150000"/>
              </a:lnSpc>
            </a:pPr>
            <a:r>
              <a:rPr lang="tr-TR" dirty="0" smtClean="0"/>
              <a:t>Öğrenci </a:t>
            </a:r>
            <a:r>
              <a:rPr lang="tr-TR" dirty="0"/>
              <a:t>hocasının odasına gelir. Fizik dersinden notu (FF) </a:t>
            </a:r>
            <a:r>
              <a:rPr lang="tr-TR" dirty="0" err="1"/>
              <a:t>dir</a:t>
            </a:r>
            <a:r>
              <a:rPr lang="tr-TR" dirty="0"/>
              <a:t>. Öğrenci dert yanar. Babası kanserdir, annesi evlerde temizliğe gitmektedir.  Kardeşi işsizdir. Bursu kesilmek üzeredir. Öğrenci sürekli dert yanar, hatta ağlar, Hoca ne yapmalıdır?</a:t>
            </a:r>
          </a:p>
          <a:p>
            <a:pPr algn="just"/>
            <a:endParaRPr lang="tr-TR" dirty="0"/>
          </a:p>
        </p:txBody>
      </p:sp>
    </p:spTree>
    <p:extLst>
      <p:ext uri="{BB962C8B-B14F-4D97-AF65-F5344CB8AC3E}">
        <p14:creationId xmlns:p14="http://schemas.microsoft.com/office/powerpoint/2010/main" val="11602711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ÖRNEK OLAY</a:t>
            </a:r>
            <a:endParaRPr lang="tr-TR" dirty="0"/>
          </a:p>
        </p:txBody>
      </p:sp>
      <p:sp>
        <p:nvSpPr>
          <p:cNvPr id="3" name="İçerik Yer Tutucusu 2"/>
          <p:cNvSpPr>
            <a:spLocks noGrp="1"/>
          </p:cNvSpPr>
          <p:nvPr>
            <p:ph idx="1"/>
          </p:nvPr>
        </p:nvSpPr>
        <p:spPr>
          <a:xfrm>
            <a:off x="457200" y="1935480"/>
            <a:ext cx="8229600" cy="4661872"/>
          </a:xfrm>
        </p:spPr>
        <p:txBody>
          <a:bodyPr/>
          <a:lstStyle/>
          <a:p>
            <a:pPr algn="just">
              <a:lnSpc>
                <a:spcPct val="150000"/>
              </a:lnSpc>
            </a:pPr>
            <a:r>
              <a:rPr lang="tr-TR" dirty="0"/>
              <a:t>Bakanlıkta  çalışan  bir  mesai  arkadaşınız  var. İnşaat  ruhsatlarının  onaylandığı  önemli  bir konumda  görev  yapıyor.  Rüşvet  aldığına şahit  oluyorsunuz.  Diğer  taraftan  oğlu  lösemi hastası,  maddi  durumu  sahiden  çok  kötü.  Oğlunun  yaşatması  içinde  acil  paraya  ihtiyacı olduğunu da kesin biliyorsunuz. Ne yaparsınız, bu kişiyi İhbar eder misiniz?</a:t>
            </a:r>
          </a:p>
          <a:p>
            <a:endParaRPr lang="tr-TR" dirty="0"/>
          </a:p>
        </p:txBody>
      </p:sp>
    </p:spTree>
    <p:extLst>
      <p:ext uri="{BB962C8B-B14F-4D97-AF65-F5344CB8AC3E}">
        <p14:creationId xmlns:p14="http://schemas.microsoft.com/office/powerpoint/2010/main" val="40932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TEMEL KAVRAMLAR</a:t>
            </a:r>
            <a:endParaRPr lang="tr-TR" b="1" dirty="0"/>
          </a:p>
        </p:txBody>
      </p:sp>
      <p:sp>
        <p:nvSpPr>
          <p:cNvPr id="3" name="İçerik Yer Tutucusu 2"/>
          <p:cNvSpPr>
            <a:spLocks noGrp="1"/>
          </p:cNvSpPr>
          <p:nvPr>
            <p:ph idx="1"/>
          </p:nvPr>
        </p:nvSpPr>
        <p:spPr/>
        <p:txBody>
          <a:bodyPr/>
          <a:lstStyle/>
          <a:p>
            <a:r>
              <a:rPr lang="tr-TR" b="1" dirty="0" smtClean="0">
                <a:solidFill>
                  <a:srgbClr val="C00000"/>
                </a:solidFill>
              </a:rPr>
              <a:t>AHLAK</a:t>
            </a:r>
          </a:p>
          <a:p>
            <a:endParaRPr lang="tr-TR" dirty="0" smtClean="0"/>
          </a:p>
          <a:p>
            <a:r>
              <a:rPr lang="tr-TR" dirty="0" smtClean="0"/>
              <a:t>Ahlâk </a:t>
            </a:r>
            <a:r>
              <a:rPr lang="tr-TR" dirty="0"/>
              <a:t>kelimesi</a:t>
            </a:r>
            <a:r>
              <a:rPr lang="tr-TR" b="1" dirty="0"/>
              <a:t> “huy, mizaç, karakter”  </a:t>
            </a:r>
            <a:r>
              <a:rPr lang="tr-TR" dirty="0"/>
              <a:t>anlamlarına gelen Arapça </a:t>
            </a:r>
            <a:r>
              <a:rPr lang="tr-TR" b="1" dirty="0"/>
              <a:t>“</a:t>
            </a:r>
            <a:r>
              <a:rPr lang="tr-TR" b="1" dirty="0" err="1"/>
              <a:t>hulk</a:t>
            </a:r>
            <a:r>
              <a:rPr lang="tr-TR" b="1" dirty="0"/>
              <a:t>” </a:t>
            </a:r>
            <a:r>
              <a:rPr lang="tr-TR" dirty="0"/>
              <a:t>kelimesinin çoğuludur. </a:t>
            </a:r>
            <a:endParaRPr lang="tr-TR" dirty="0" smtClean="0"/>
          </a:p>
          <a:p>
            <a:endParaRPr lang="tr-TR" dirty="0"/>
          </a:p>
          <a:p>
            <a:r>
              <a:rPr lang="tr-TR" dirty="0"/>
              <a:t>İnsandaki iyi ya da kötü huylar, bir toplumda kişilerin davranışlarını düzenleyen ve herkesin uyması gereken kurallardır (Ayverdi, 2006</a:t>
            </a:r>
            <a:r>
              <a:rPr lang="tr-TR" dirty="0" smtClean="0"/>
              <a:t>). </a:t>
            </a:r>
            <a:endParaRPr lang="tr-TR" dirty="0"/>
          </a:p>
          <a:p>
            <a:endParaRPr lang="tr-TR" dirty="0"/>
          </a:p>
          <a:p>
            <a:endParaRPr lang="tr-TR" dirty="0"/>
          </a:p>
          <a:p>
            <a:endParaRPr lang="tr-TR" dirty="0"/>
          </a:p>
        </p:txBody>
      </p:sp>
    </p:spTree>
    <p:extLst>
      <p:ext uri="{BB962C8B-B14F-4D97-AF65-F5344CB8AC3E}">
        <p14:creationId xmlns:p14="http://schemas.microsoft.com/office/powerpoint/2010/main" val="21890084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ÖRNEK OLAY</a:t>
            </a:r>
            <a:endParaRPr lang="tr-TR" dirty="0"/>
          </a:p>
        </p:txBody>
      </p:sp>
      <p:sp>
        <p:nvSpPr>
          <p:cNvPr id="3" name="İçerik Yer Tutucusu 2"/>
          <p:cNvSpPr>
            <a:spLocks noGrp="1"/>
          </p:cNvSpPr>
          <p:nvPr>
            <p:ph idx="1"/>
          </p:nvPr>
        </p:nvSpPr>
        <p:spPr>
          <a:xfrm>
            <a:off x="457200" y="1935480"/>
            <a:ext cx="8229600" cy="4805888"/>
          </a:xfrm>
        </p:spPr>
        <p:txBody>
          <a:bodyPr>
            <a:normAutofit fontScale="92500"/>
          </a:bodyPr>
          <a:lstStyle/>
          <a:p>
            <a:pPr algn="just">
              <a:lnSpc>
                <a:spcPct val="150000"/>
              </a:lnSpc>
            </a:pPr>
            <a:r>
              <a:rPr lang="tr-TR" sz="2400" dirty="0"/>
              <a:t>Ulusal  Havacılık  ve  Uzay  Kurumu  (NASA)  tarafından  Challenger  uzay  mekiğinin  uzaya fırlatılma  takviminin  süresini  kısa  tutmaya  zorlanan  mühendislik  yöneticileri,  mühendislerin uyarılarını  dikkate  almamışlardır.  Aracın  fırlatılacağı  günden  bir  gece  önce  yapılan  bir telekonferansta  katı-yakıt  güçlendirici  roketlerin yapımcısı  olan  Morton-  </a:t>
            </a:r>
            <a:r>
              <a:rPr lang="tr-TR" sz="2400" dirty="0" err="1"/>
              <a:t>Thiokol</a:t>
            </a:r>
            <a:r>
              <a:rPr lang="tr-TR" sz="2400" dirty="0"/>
              <a:t>  firmasının mühendisleri    yöneticilerini,    hava    sıcaklığı    53°F    üstüne    çıkmadan    aracın    uzaya fırlatılmamasını  NASA'ya  önermeye  ikna  etmişlerdir.  </a:t>
            </a:r>
          </a:p>
        </p:txBody>
      </p:sp>
    </p:spTree>
    <p:extLst>
      <p:ext uri="{BB962C8B-B14F-4D97-AF65-F5344CB8AC3E}">
        <p14:creationId xmlns:p14="http://schemas.microsoft.com/office/powerpoint/2010/main" val="8549023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400600"/>
          </a:xfrm>
        </p:spPr>
        <p:txBody>
          <a:bodyPr>
            <a:normAutofit fontScale="70000" lnSpcReduction="20000"/>
          </a:bodyPr>
          <a:lstStyle/>
          <a:p>
            <a:pPr algn="just">
              <a:lnSpc>
                <a:spcPct val="160000"/>
              </a:lnSpc>
            </a:pPr>
            <a:endParaRPr lang="tr-TR" dirty="0" smtClean="0"/>
          </a:p>
          <a:p>
            <a:pPr algn="just">
              <a:lnSpc>
                <a:spcPct val="160000"/>
              </a:lnSpc>
            </a:pPr>
            <a:r>
              <a:rPr lang="tr-TR" dirty="0" smtClean="0"/>
              <a:t>Marshall  </a:t>
            </a:r>
            <a:r>
              <a:rPr lang="tr-TR" dirty="0"/>
              <a:t>Uzay  Uçuşları  Merkezi'nin bilim  ve  mühendislikten  sorumlu  müdür  yardımcısı  George  </a:t>
            </a:r>
            <a:r>
              <a:rPr lang="tr-TR" dirty="0" err="1"/>
              <a:t>Hardy</a:t>
            </a:r>
            <a:r>
              <a:rPr lang="tr-TR" dirty="0"/>
              <a:t>,  bu  öneriyi  duyunca "dehşet içinde" kalmıştır. Morton-</a:t>
            </a:r>
            <a:r>
              <a:rPr lang="tr-TR" dirty="0" err="1"/>
              <a:t>Thiokol'de</a:t>
            </a:r>
            <a:r>
              <a:rPr lang="tr-TR" dirty="0"/>
              <a:t> yapılan </a:t>
            </a:r>
            <a:r>
              <a:rPr lang="tr-TR" dirty="0" err="1"/>
              <a:t>yüzyüze</a:t>
            </a:r>
            <a:r>
              <a:rPr lang="tr-TR" dirty="0"/>
              <a:t> bir  görüşmede şirketin Başkan Yardımcısı </a:t>
            </a:r>
            <a:r>
              <a:rPr lang="tr-TR" dirty="0" err="1"/>
              <a:t>Jerry</a:t>
            </a:r>
            <a:r>
              <a:rPr lang="tr-TR" dirty="0"/>
              <a:t> Mason mühendislikten sorumlu Başkan Yardımcısı Robert Lund'a, bir karar vermek  için  "Mühendis şapkanı  başından  çıkarıp  yerine  yönetici şapkanı  takmanın  zamanı geldi," demiştir. Mühendislerin uyarılarını önemsemeyen yöneticiler aracın fırlatılmaması için gerekçe  olarak  gösterilen  verilerin  aynılarını  kullanarak  fırlatma  önerisinde  bulunmuşlardır.  Ertesi  sabah  bir  O-halkasının  kilitlenmemesi  sonucu  sızan  sıcak  gazların roket yüzeyini yalaması sonucu sıvı yakıt tankını ateşlemesiyle Challenger havalandıktan kısa bir süre sonra parçalandı ve mürettebatın tümü öldü.</a:t>
            </a:r>
          </a:p>
          <a:p>
            <a:endParaRPr lang="tr-TR" dirty="0"/>
          </a:p>
        </p:txBody>
      </p:sp>
    </p:spTree>
    <p:extLst>
      <p:ext uri="{BB962C8B-B14F-4D97-AF65-F5344CB8AC3E}">
        <p14:creationId xmlns:p14="http://schemas.microsoft.com/office/powerpoint/2010/main" val="7233640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763688" y="1412776"/>
            <a:ext cx="4752528" cy="4433394"/>
          </a:xfrm>
          <a:prstGeom prst="rect">
            <a:avLst/>
          </a:prstGeom>
        </p:spPr>
      </p:pic>
    </p:spTree>
    <p:extLst>
      <p:ext uri="{BB962C8B-B14F-4D97-AF65-F5344CB8AC3E}">
        <p14:creationId xmlns:p14="http://schemas.microsoft.com/office/powerpoint/2010/main" val="424966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TEMEL KAVRAMLAR</a:t>
            </a:r>
            <a:endParaRPr lang="tr-TR" b="1" dirty="0"/>
          </a:p>
        </p:txBody>
      </p:sp>
      <p:sp>
        <p:nvSpPr>
          <p:cNvPr id="3" name="İçerik Yer Tutucusu 2"/>
          <p:cNvSpPr>
            <a:spLocks noGrp="1"/>
          </p:cNvSpPr>
          <p:nvPr>
            <p:ph idx="1"/>
          </p:nvPr>
        </p:nvSpPr>
        <p:spPr/>
        <p:txBody>
          <a:bodyPr>
            <a:normAutofit/>
          </a:bodyPr>
          <a:lstStyle/>
          <a:p>
            <a:endParaRPr lang="tr-TR" sz="2800" b="1" dirty="0" smtClean="0">
              <a:solidFill>
                <a:srgbClr val="C00000"/>
              </a:solidFill>
            </a:endParaRPr>
          </a:p>
          <a:p>
            <a:r>
              <a:rPr lang="tr-TR" sz="2800" b="1" dirty="0" smtClean="0">
                <a:solidFill>
                  <a:srgbClr val="C00000"/>
                </a:solidFill>
              </a:rPr>
              <a:t>AHLAK:</a:t>
            </a:r>
          </a:p>
          <a:p>
            <a:pPr marL="0" indent="0">
              <a:buNone/>
            </a:pPr>
            <a:endParaRPr lang="tr-TR" sz="2800" b="1" dirty="0" smtClean="0"/>
          </a:p>
          <a:p>
            <a:pPr algn="just">
              <a:lnSpc>
                <a:spcPct val="150000"/>
              </a:lnSpc>
            </a:pPr>
            <a:r>
              <a:rPr lang="tr-TR" sz="2000" dirty="0" smtClean="0"/>
              <a:t>Tek </a:t>
            </a:r>
            <a:r>
              <a:rPr lang="tr-TR" sz="2000" dirty="0"/>
              <a:t>kişinin ya da bir insan topluluğunun, belli bir tarihsel dönemde eğilim, düşünce, inanç, töre, alışkanlık, görenek ve bunların içerdiği değer, buyruk, norm ve yasaklara göre düzenlenmiş ve bu haliyle gelenekleşmiş, yerleşmiş yaşama biçimine ahlak denir (Özlem, 2013).</a:t>
            </a:r>
          </a:p>
        </p:txBody>
      </p:sp>
    </p:spTree>
    <p:extLst>
      <p:ext uri="{BB962C8B-B14F-4D97-AF65-F5344CB8AC3E}">
        <p14:creationId xmlns:p14="http://schemas.microsoft.com/office/powerpoint/2010/main" val="1881697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2930" y="476672"/>
            <a:ext cx="8229600" cy="864096"/>
          </a:xfrm>
        </p:spPr>
        <p:txBody>
          <a:bodyPr/>
          <a:lstStyle/>
          <a:p>
            <a:r>
              <a:rPr lang="tr-TR" dirty="0" smtClean="0"/>
              <a:t>TEMEL KAVRAMLAR</a:t>
            </a:r>
            <a:endParaRPr lang="tr-TR" dirty="0"/>
          </a:p>
        </p:txBody>
      </p:sp>
      <p:sp>
        <p:nvSpPr>
          <p:cNvPr id="3" name="İçerik Yer Tutucusu 2"/>
          <p:cNvSpPr>
            <a:spLocks noGrp="1"/>
          </p:cNvSpPr>
          <p:nvPr>
            <p:ph idx="1"/>
          </p:nvPr>
        </p:nvSpPr>
        <p:spPr/>
        <p:txBody>
          <a:bodyPr/>
          <a:lstStyle/>
          <a:p>
            <a:pPr algn="just"/>
            <a:r>
              <a:rPr lang="tr-TR" b="1" dirty="0">
                <a:solidFill>
                  <a:srgbClr val="C00000"/>
                </a:solidFill>
              </a:rPr>
              <a:t>Ahlak,</a:t>
            </a:r>
            <a:r>
              <a:rPr lang="tr-TR" dirty="0"/>
              <a:t> bir toplumun manevi dünyasını şekillendiren, toplum içerisindeki insanların değer dünyalarını belirleyen ve insanlara nasıl davranmaları ve nasıl yaşamaları gerektiğini bildiren kurallar ve değerler sistemidir (Cevizci, 2014). </a:t>
            </a:r>
          </a:p>
          <a:p>
            <a:pPr algn="just"/>
            <a:endParaRPr lang="tr-TR" dirty="0"/>
          </a:p>
          <a:p>
            <a:pPr algn="just"/>
            <a:r>
              <a:rPr lang="tr-TR" b="1" dirty="0">
                <a:solidFill>
                  <a:srgbClr val="C00000"/>
                </a:solidFill>
              </a:rPr>
              <a:t>Ahlak,</a:t>
            </a:r>
            <a:r>
              <a:rPr lang="tr-TR" dirty="0"/>
              <a:t> insanın bir amaca yönelik olarak kendi arzusu ile iyi davranışlarda bulunup kötülüklerden uzak olması şeklinde tanımlanabilir (Arslan, 2012). </a:t>
            </a:r>
          </a:p>
          <a:p>
            <a:endParaRPr lang="tr-TR" dirty="0"/>
          </a:p>
        </p:txBody>
      </p:sp>
    </p:spTree>
    <p:extLst>
      <p:ext uri="{BB962C8B-B14F-4D97-AF65-F5344CB8AC3E}">
        <p14:creationId xmlns:p14="http://schemas.microsoft.com/office/powerpoint/2010/main" val="4127174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16832</TotalTime>
  <Words>4420</Words>
  <Application>Microsoft Office PowerPoint</Application>
  <PresentationFormat>Ekran Gösterisi (4:3)</PresentationFormat>
  <Paragraphs>498</Paragraphs>
  <Slides>72</Slides>
  <Notes>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72</vt:i4>
      </vt:variant>
    </vt:vector>
  </HeadingPairs>
  <TitlesOfParts>
    <vt:vector size="76" baseType="lpstr">
      <vt:lpstr>Calibri</vt:lpstr>
      <vt:lpstr>Constantia</vt:lpstr>
      <vt:lpstr>Wingdings 2</vt:lpstr>
      <vt:lpstr>Akış</vt:lpstr>
      <vt:lpstr>MESLEK ETİĞİ</vt:lpstr>
      <vt:lpstr>DERS İÇERİĞİ</vt:lpstr>
      <vt:lpstr>PowerPoint Sunusu</vt:lpstr>
      <vt:lpstr>PowerPoint Sunusu</vt:lpstr>
      <vt:lpstr>TEMEL KAVRAMLAR</vt:lpstr>
      <vt:lpstr>PowerPoint Sunusu</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PowerPoint Sunusu</vt:lpstr>
      <vt:lpstr>ETİK ile AHLAKIN FARKLILIKLARI</vt:lpstr>
      <vt:lpstr>ETİK ile AHLAKIN FARKLILIKLARI</vt:lpstr>
      <vt:lpstr>PowerPoint Sunusu</vt:lpstr>
      <vt:lpstr>DİNLERDE ORTAK AHLAK İLKELERİ</vt:lpstr>
      <vt:lpstr>AHLAK VE HUKUK İLİŞKİSİ</vt:lpstr>
      <vt:lpstr>KAMU GÖREVLİLERİ ETİK DAVRANIŞ İLKELERİ İLE BAŞVURU USUL VE ESASLARI HAKKINDA YÖNETMELİK</vt:lpstr>
      <vt:lpstr>KAMU GÖREVLİLERİ ETİK DAVRANIŞ İLKELERİ</vt:lpstr>
      <vt:lpstr>Hizmet Standartlarına Uyma, Vatandaşa Yol Gösterme, Nezaket ve Saygı</vt:lpstr>
      <vt:lpstr>Saygınlık ve Güven</vt:lpstr>
      <vt:lpstr>Saygınlık ve Güven</vt:lpstr>
      <vt:lpstr>Çıkar Çatışmasından Kaçınma</vt:lpstr>
      <vt:lpstr>KAMU GÖREVLİLERİ ETİK SÖZLEŞMESİ </vt:lpstr>
      <vt:lpstr>KAMU GÖREVLİLERİ ETİK SÖZLEŞMESİ </vt:lpstr>
      <vt:lpstr>MESLEK AHLAKI (ETİĞİ)</vt:lpstr>
      <vt:lpstr>MESLEK AHLAKI</vt:lpstr>
      <vt:lpstr>MESLEK AHLAKI</vt:lpstr>
      <vt:lpstr>MESLEK AHLAKI (ETİĞİ)</vt:lpstr>
      <vt:lpstr>MESLEK AHLAKI</vt:lpstr>
      <vt:lpstr>MESLEK AHLAKI</vt:lpstr>
      <vt:lpstr>MESLEK AHLAKI</vt:lpstr>
      <vt:lpstr>MESLEK AHLAKI</vt:lpstr>
      <vt:lpstr>MESLEK AHLAKI</vt:lpstr>
      <vt:lpstr>MÜHENDİSLİK AHLAKI</vt:lpstr>
      <vt:lpstr>Mühendislik Ahlakı</vt:lpstr>
      <vt:lpstr>Mühendislik Ahlakı</vt:lpstr>
      <vt:lpstr>Mühendislik Ahlakı</vt:lpstr>
      <vt:lpstr>Mühendislik Ahlakı</vt:lpstr>
      <vt:lpstr>Mühendislik Ahlakı</vt:lpstr>
      <vt:lpstr>Mühendislik Ahlakı</vt:lpstr>
      <vt:lpstr>Mühendislik Ahlakı</vt:lpstr>
      <vt:lpstr>Mühendislik Ahlakı</vt:lpstr>
      <vt:lpstr>Mühendislik Ahlakı</vt:lpstr>
      <vt:lpstr>Mühendislik Ahlakı</vt:lpstr>
      <vt:lpstr>Mühendislik Ahlakı</vt:lpstr>
      <vt:lpstr>Mühendislik Ahlakı</vt:lpstr>
      <vt:lpstr>Mühendislik Ahlakı</vt:lpstr>
      <vt:lpstr>Mühendislik Ahlakı</vt:lpstr>
      <vt:lpstr>TMMOB MESLEKİ DAVRANIŞ İLKELERİ</vt:lpstr>
      <vt:lpstr>TMMOB MESLEKİ DAVRANIŞ İLKELERİ</vt:lpstr>
      <vt:lpstr>TMMOB MESLEKİ DAVRANIŞ İLKELERİ</vt:lpstr>
      <vt:lpstr>TMMOB MESLEKİ DAVRANIŞ İLKELERİ</vt:lpstr>
      <vt:lpstr>TMMOB MESLEKİ DAVRANIŞ İLKELERİ</vt:lpstr>
      <vt:lpstr>TMMOB MESLEKİ DAVRANIŞ İLKELERİ</vt:lpstr>
      <vt:lpstr>Orman mühendisliği</vt:lpstr>
      <vt:lpstr>Orman mühendisliği</vt:lpstr>
      <vt:lpstr>  ORMAN MÜHENDİSLİĞİNDE MESLEK AHLAKI İLKELERİ</vt:lpstr>
      <vt:lpstr>MESLEĞİN GELİŞİMİNE KATKI</vt:lpstr>
      <vt:lpstr>MESLEKİ DAYANIŞMA</vt:lpstr>
      <vt:lpstr>   MESLEKİ YETERLİK</vt:lpstr>
      <vt:lpstr>ÖRNEK OLAY</vt:lpstr>
      <vt:lpstr>ÖRNEK OLAY</vt:lpstr>
      <vt:lpstr>ÖRNEK OLAY</vt:lpstr>
      <vt:lpstr>ÖRNEK OLAY</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 ETİĞİ</dc:title>
  <dc:creator>yılmaz</dc:creator>
  <cp:lastModifiedBy>elif berker</cp:lastModifiedBy>
  <cp:revision>165</cp:revision>
  <dcterms:created xsi:type="dcterms:W3CDTF">2016-02-19T08:51:11Z</dcterms:created>
  <dcterms:modified xsi:type="dcterms:W3CDTF">2019-03-26T11:33:52Z</dcterms:modified>
</cp:coreProperties>
</file>