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5"/>
  </p:notesMasterIdLst>
  <p:sldIdLst>
    <p:sldId id="256" r:id="rId2"/>
    <p:sldId id="257" r:id="rId3"/>
    <p:sldId id="400" r:id="rId4"/>
    <p:sldId id="401" r:id="rId5"/>
    <p:sldId id="402" r:id="rId6"/>
    <p:sldId id="258" r:id="rId7"/>
    <p:sldId id="399" r:id="rId8"/>
    <p:sldId id="259" r:id="rId9"/>
    <p:sldId id="496" r:id="rId10"/>
    <p:sldId id="403" r:id="rId11"/>
    <p:sldId id="260" r:id="rId12"/>
    <p:sldId id="518" r:id="rId13"/>
    <p:sldId id="404" r:id="rId14"/>
    <p:sldId id="497" r:id="rId15"/>
    <p:sldId id="498" r:id="rId16"/>
    <p:sldId id="262" r:id="rId17"/>
    <p:sldId id="263" r:id="rId18"/>
    <p:sldId id="520" r:id="rId19"/>
    <p:sldId id="505" r:id="rId20"/>
    <p:sldId id="405" r:id="rId21"/>
    <p:sldId id="508" r:id="rId22"/>
    <p:sldId id="264" r:id="rId23"/>
    <p:sldId id="265" r:id="rId24"/>
    <p:sldId id="407" r:id="rId25"/>
    <p:sldId id="266" r:id="rId26"/>
    <p:sldId id="267" r:id="rId27"/>
    <p:sldId id="268" r:id="rId28"/>
    <p:sldId id="269" r:id="rId29"/>
    <p:sldId id="408" r:id="rId30"/>
    <p:sldId id="504" r:id="rId31"/>
    <p:sldId id="503" r:id="rId32"/>
    <p:sldId id="270" r:id="rId33"/>
    <p:sldId id="271" r:id="rId34"/>
    <p:sldId id="272" r:id="rId35"/>
    <p:sldId id="273" r:id="rId36"/>
    <p:sldId id="413" r:id="rId37"/>
    <p:sldId id="414" r:id="rId38"/>
    <p:sldId id="510" r:id="rId39"/>
    <p:sldId id="278" r:id="rId40"/>
    <p:sldId id="279" r:id="rId41"/>
    <p:sldId id="281" r:id="rId42"/>
    <p:sldId id="282" r:id="rId43"/>
    <p:sldId id="416" r:id="rId44"/>
    <p:sldId id="283" r:id="rId45"/>
    <p:sldId id="284" r:id="rId46"/>
    <p:sldId id="285" r:id="rId47"/>
    <p:sldId id="286" r:id="rId48"/>
    <p:sldId id="287" r:id="rId49"/>
    <p:sldId id="288" r:id="rId50"/>
    <p:sldId id="289" r:id="rId51"/>
    <p:sldId id="290" r:id="rId52"/>
    <p:sldId id="292" r:id="rId53"/>
    <p:sldId id="295" r:id="rId54"/>
    <p:sldId id="296" r:id="rId55"/>
    <p:sldId id="293" r:id="rId56"/>
    <p:sldId id="294" r:id="rId57"/>
    <p:sldId id="418" r:id="rId58"/>
    <p:sldId id="297" r:id="rId59"/>
    <p:sldId id="291" r:id="rId60"/>
    <p:sldId id="522" r:id="rId61"/>
    <p:sldId id="524" r:id="rId62"/>
    <p:sldId id="526" r:id="rId63"/>
    <p:sldId id="528" r:id="rId64"/>
    <p:sldId id="530" r:id="rId65"/>
    <p:sldId id="532" r:id="rId66"/>
    <p:sldId id="534" r:id="rId67"/>
    <p:sldId id="536" r:id="rId68"/>
    <p:sldId id="538" r:id="rId69"/>
    <p:sldId id="540" r:id="rId70"/>
    <p:sldId id="542" r:id="rId71"/>
    <p:sldId id="544" r:id="rId72"/>
    <p:sldId id="298" r:id="rId73"/>
    <p:sldId id="299" r:id="rId74"/>
    <p:sldId id="300"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 id="315" r:id="rId90"/>
    <p:sldId id="316" r:id="rId91"/>
    <p:sldId id="317" r:id="rId92"/>
    <p:sldId id="318" r:id="rId93"/>
    <p:sldId id="319" r:id="rId94"/>
    <p:sldId id="320" r:id="rId95"/>
    <p:sldId id="321" r:id="rId96"/>
    <p:sldId id="326" r:id="rId97"/>
    <p:sldId id="325" r:id="rId98"/>
    <p:sldId id="327" r:id="rId99"/>
    <p:sldId id="328" r:id="rId100"/>
    <p:sldId id="322" r:id="rId101"/>
    <p:sldId id="323" r:id="rId102"/>
    <p:sldId id="329" r:id="rId103"/>
    <p:sldId id="330" r:id="rId104"/>
    <p:sldId id="331" r:id="rId105"/>
    <p:sldId id="332" r:id="rId106"/>
    <p:sldId id="333" r:id="rId107"/>
    <p:sldId id="334" r:id="rId108"/>
    <p:sldId id="335" r:id="rId109"/>
    <p:sldId id="338" r:id="rId110"/>
    <p:sldId id="339" r:id="rId111"/>
    <p:sldId id="419" r:id="rId112"/>
    <p:sldId id="340" r:id="rId113"/>
    <p:sldId id="341" r:id="rId114"/>
    <p:sldId id="420" r:id="rId115"/>
    <p:sldId id="421" r:id="rId116"/>
    <p:sldId id="422" r:id="rId117"/>
    <p:sldId id="423" r:id="rId118"/>
    <p:sldId id="424" r:id="rId119"/>
    <p:sldId id="425" r:id="rId120"/>
    <p:sldId id="342" r:id="rId121"/>
    <p:sldId id="343" r:id="rId122"/>
    <p:sldId id="352" r:id="rId123"/>
    <p:sldId id="344" r:id="rId124"/>
    <p:sldId id="434" r:id="rId125"/>
    <p:sldId id="346" r:id="rId126"/>
    <p:sldId id="347" r:id="rId127"/>
    <p:sldId id="349" r:id="rId128"/>
    <p:sldId id="350" r:id="rId129"/>
    <p:sldId id="355" r:id="rId130"/>
    <p:sldId id="409" r:id="rId131"/>
    <p:sldId id="512" r:id="rId132"/>
    <p:sldId id="426" r:id="rId133"/>
    <p:sldId id="427" r:id="rId134"/>
    <p:sldId id="429" r:id="rId135"/>
    <p:sldId id="430" r:id="rId136"/>
    <p:sldId id="431" r:id="rId137"/>
    <p:sldId id="432" r:id="rId138"/>
    <p:sldId id="428" r:id="rId139"/>
    <p:sldId id="454" r:id="rId140"/>
    <p:sldId id="478" r:id="rId141"/>
    <p:sldId id="475" r:id="rId142"/>
    <p:sldId id="513" r:id="rId143"/>
    <p:sldId id="476" r:id="rId144"/>
    <p:sldId id="514" r:id="rId145"/>
    <p:sldId id="477" r:id="rId146"/>
    <p:sldId id="515" r:id="rId147"/>
    <p:sldId id="516" r:id="rId148"/>
    <p:sldId id="517" r:id="rId149"/>
    <p:sldId id="412" r:id="rId150"/>
    <p:sldId id="455" r:id="rId151"/>
    <p:sldId id="456" r:id="rId152"/>
    <p:sldId id="457" r:id="rId153"/>
    <p:sldId id="458" r:id="rId154"/>
    <p:sldId id="459" r:id="rId155"/>
    <p:sldId id="460" r:id="rId156"/>
    <p:sldId id="467" r:id="rId157"/>
    <p:sldId id="468" r:id="rId158"/>
    <p:sldId id="480" r:id="rId159"/>
    <p:sldId id="481" r:id="rId160"/>
    <p:sldId id="482" r:id="rId161"/>
    <p:sldId id="483" r:id="rId162"/>
    <p:sldId id="484" r:id="rId163"/>
    <p:sldId id="485" r:id="rId164"/>
    <p:sldId id="486" r:id="rId165"/>
    <p:sldId id="487" r:id="rId166"/>
    <p:sldId id="488" r:id="rId167"/>
    <p:sldId id="489" r:id="rId168"/>
    <p:sldId id="490" r:id="rId169"/>
    <p:sldId id="491" r:id="rId170"/>
    <p:sldId id="492" r:id="rId171"/>
    <p:sldId id="493" r:id="rId172"/>
    <p:sldId id="494" r:id="rId173"/>
    <p:sldId id="495" r:id="rId17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667" autoAdjust="0"/>
    <p:restoredTop sz="94660"/>
  </p:normalViewPr>
  <p:slideViewPr>
    <p:cSldViewPr>
      <p:cViewPr varScale="1">
        <p:scale>
          <a:sx n="66" d="100"/>
          <a:sy n="66" d="100"/>
        </p:scale>
        <p:origin x="76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notesMaster" Target="notesMasters/notesMaster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iagrams/_rels/data3.xml.rels><?xml version="1.0" encoding="UTF-8" standalone="yes"?>
<Relationships xmlns="http://schemas.openxmlformats.org/package/2006/relationships"><Relationship Id="rId1" Type="http://schemas.openxmlformats.org/officeDocument/2006/relationships/image" Target="../media/image20.pn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8C5DA-3D7D-489F-9CBE-A92D6CD48A9F}" type="doc">
      <dgm:prSet loTypeId="urn:microsoft.com/office/officeart/2005/8/layout/vList2" loCatId="list" qsTypeId="urn:microsoft.com/office/officeart/2005/8/quickstyle/simple3" qsCatId="simple" csTypeId="urn:microsoft.com/office/officeart/2005/8/colors/colorful1#2" csCatId="colorful" phldr="1"/>
      <dgm:spPr/>
      <dgm:t>
        <a:bodyPr/>
        <a:lstStyle/>
        <a:p>
          <a:endParaRPr lang="tr-TR"/>
        </a:p>
      </dgm:t>
    </dgm:pt>
    <dgm:pt modelId="{2912E94A-AC39-4CFC-9836-F8D8A2633383}">
      <dgm:prSet phldrT="[Metin]" custT="1"/>
      <dgm:spPr/>
      <dgm:t>
        <a:bodyPr/>
        <a:lstStyle/>
        <a:p>
          <a:r>
            <a:rPr lang="tr-TR" sz="2800" b="1" dirty="0" smtClean="0"/>
            <a:t>BİLİM ETİĞİ</a:t>
          </a:r>
        </a:p>
        <a:p>
          <a:endParaRPr lang="tr-TR" sz="2800" b="1" dirty="0"/>
        </a:p>
      </dgm:t>
    </dgm:pt>
    <dgm:pt modelId="{42BA111F-357E-4539-91BA-7516AB26AA50}" type="parTrans" cxnId="{13D9B1F8-7973-4460-BEDE-2B5408EC340C}">
      <dgm:prSet/>
      <dgm:spPr/>
      <dgm:t>
        <a:bodyPr/>
        <a:lstStyle/>
        <a:p>
          <a:endParaRPr lang="tr-TR"/>
        </a:p>
      </dgm:t>
    </dgm:pt>
    <dgm:pt modelId="{1609D357-450E-4F02-89BF-FD7230896704}" type="sibTrans" cxnId="{13D9B1F8-7973-4460-BEDE-2B5408EC340C}">
      <dgm:prSet/>
      <dgm:spPr/>
      <dgm:t>
        <a:bodyPr/>
        <a:lstStyle/>
        <a:p>
          <a:endParaRPr lang="tr-TR"/>
        </a:p>
      </dgm:t>
    </dgm:pt>
    <dgm:pt modelId="{F9C5DDE4-F502-4F90-85AB-C930EDBDF6D5}">
      <dgm:prSet phldrT="[Metin]" custT="1"/>
      <dgm:spPr/>
      <dgm:t>
        <a:bodyPr/>
        <a:lstStyle/>
        <a:p>
          <a:pPr>
            <a:lnSpc>
              <a:spcPct val="90000"/>
            </a:lnSpc>
            <a:spcAft>
              <a:spcPct val="35000"/>
            </a:spcAft>
          </a:pPr>
          <a:r>
            <a:rPr lang="tr-TR" sz="2400" b="1" dirty="0" smtClean="0"/>
            <a:t>Bilimsel araştırmaların sorumluluk sınırlarının çizilmesidir.</a:t>
          </a:r>
        </a:p>
        <a:p>
          <a:pPr>
            <a:lnSpc>
              <a:spcPct val="90000"/>
            </a:lnSpc>
            <a:spcAft>
              <a:spcPct val="35000"/>
            </a:spcAft>
          </a:pPr>
          <a:r>
            <a:rPr lang="tr-TR" sz="2400" b="1" dirty="0" smtClean="0"/>
            <a:t> </a:t>
          </a:r>
        </a:p>
      </dgm:t>
    </dgm:pt>
    <dgm:pt modelId="{1E4A291A-6088-4404-9A6E-4B7F5986E774}" type="parTrans" cxnId="{EF2CE0BD-B5FE-46E9-B8C2-F13CBF58669C}">
      <dgm:prSet/>
      <dgm:spPr/>
      <dgm:t>
        <a:bodyPr/>
        <a:lstStyle/>
        <a:p>
          <a:endParaRPr lang="tr-TR"/>
        </a:p>
      </dgm:t>
    </dgm:pt>
    <dgm:pt modelId="{7164CBC8-0838-4D93-9A5B-5E637787435A}" type="sibTrans" cxnId="{EF2CE0BD-B5FE-46E9-B8C2-F13CBF58669C}">
      <dgm:prSet/>
      <dgm:spPr/>
      <dgm:t>
        <a:bodyPr/>
        <a:lstStyle/>
        <a:p>
          <a:endParaRPr lang="tr-TR"/>
        </a:p>
      </dgm:t>
    </dgm:pt>
    <dgm:pt modelId="{3069DAA6-5877-4B09-B2EE-2C63523E115A}" type="pres">
      <dgm:prSet presAssocID="{EF08C5DA-3D7D-489F-9CBE-A92D6CD48A9F}" presName="linear" presStyleCnt="0">
        <dgm:presLayoutVars>
          <dgm:animLvl val="lvl"/>
          <dgm:resizeHandles val="exact"/>
        </dgm:presLayoutVars>
      </dgm:prSet>
      <dgm:spPr/>
      <dgm:t>
        <a:bodyPr/>
        <a:lstStyle/>
        <a:p>
          <a:endParaRPr lang="tr-TR"/>
        </a:p>
      </dgm:t>
    </dgm:pt>
    <dgm:pt modelId="{54FEBF30-56A7-4C39-9182-9CA075C83E2A}" type="pres">
      <dgm:prSet presAssocID="{2912E94A-AC39-4CFC-9836-F8D8A2633383}" presName="parentText" presStyleLbl="node1" presStyleIdx="0" presStyleCnt="2" custLinFactNeighborY="-30559">
        <dgm:presLayoutVars>
          <dgm:chMax val="0"/>
          <dgm:bulletEnabled val="1"/>
        </dgm:presLayoutVars>
      </dgm:prSet>
      <dgm:spPr/>
      <dgm:t>
        <a:bodyPr/>
        <a:lstStyle/>
        <a:p>
          <a:endParaRPr lang="tr-TR"/>
        </a:p>
      </dgm:t>
    </dgm:pt>
    <dgm:pt modelId="{DD6066EA-550D-4B27-94D9-DB66EC9A4977}" type="pres">
      <dgm:prSet presAssocID="{1609D357-450E-4F02-89BF-FD7230896704}" presName="spacer" presStyleCnt="0"/>
      <dgm:spPr/>
    </dgm:pt>
    <dgm:pt modelId="{8EE4C778-8246-4C4C-8E94-D956BC133500}" type="pres">
      <dgm:prSet presAssocID="{F9C5DDE4-F502-4F90-85AB-C930EDBDF6D5}" presName="parentText" presStyleLbl="node1" presStyleIdx="1" presStyleCnt="2" custScaleY="146973" custLinFactNeighborX="-952" custLinFactNeighborY="-13304">
        <dgm:presLayoutVars>
          <dgm:chMax val="0"/>
          <dgm:bulletEnabled val="1"/>
        </dgm:presLayoutVars>
      </dgm:prSet>
      <dgm:spPr/>
      <dgm:t>
        <a:bodyPr/>
        <a:lstStyle/>
        <a:p>
          <a:endParaRPr lang="tr-TR"/>
        </a:p>
      </dgm:t>
    </dgm:pt>
  </dgm:ptLst>
  <dgm:cxnLst>
    <dgm:cxn modelId="{7F9313D2-9F34-4229-88C8-DF38E53ADDF3}" type="presOf" srcId="{2912E94A-AC39-4CFC-9836-F8D8A2633383}" destId="{54FEBF30-56A7-4C39-9182-9CA075C83E2A}" srcOrd="0" destOrd="0" presId="urn:microsoft.com/office/officeart/2005/8/layout/vList2"/>
    <dgm:cxn modelId="{13D9B1F8-7973-4460-BEDE-2B5408EC340C}" srcId="{EF08C5DA-3D7D-489F-9CBE-A92D6CD48A9F}" destId="{2912E94A-AC39-4CFC-9836-F8D8A2633383}" srcOrd="0" destOrd="0" parTransId="{42BA111F-357E-4539-91BA-7516AB26AA50}" sibTransId="{1609D357-450E-4F02-89BF-FD7230896704}"/>
    <dgm:cxn modelId="{97BCA11C-AC45-4BAF-92A9-EA8308B3443A}" type="presOf" srcId="{EF08C5DA-3D7D-489F-9CBE-A92D6CD48A9F}" destId="{3069DAA6-5877-4B09-B2EE-2C63523E115A}" srcOrd="0" destOrd="0" presId="urn:microsoft.com/office/officeart/2005/8/layout/vList2"/>
    <dgm:cxn modelId="{77A5D5D5-6317-4C89-ADBD-16BF8E5D244B}" type="presOf" srcId="{F9C5DDE4-F502-4F90-85AB-C930EDBDF6D5}" destId="{8EE4C778-8246-4C4C-8E94-D956BC133500}" srcOrd="0" destOrd="0" presId="urn:microsoft.com/office/officeart/2005/8/layout/vList2"/>
    <dgm:cxn modelId="{EF2CE0BD-B5FE-46E9-B8C2-F13CBF58669C}" srcId="{EF08C5DA-3D7D-489F-9CBE-A92D6CD48A9F}" destId="{F9C5DDE4-F502-4F90-85AB-C930EDBDF6D5}" srcOrd="1" destOrd="0" parTransId="{1E4A291A-6088-4404-9A6E-4B7F5986E774}" sibTransId="{7164CBC8-0838-4D93-9A5B-5E637787435A}"/>
    <dgm:cxn modelId="{542A62C6-343C-4E75-B1B8-12125037E861}" type="presParOf" srcId="{3069DAA6-5877-4B09-B2EE-2C63523E115A}" destId="{54FEBF30-56A7-4C39-9182-9CA075C83E2A}" srcOrd="0" destOrd="0" presId="urn:microsoft.com/office/officeart/2005/8/layout/vList2"/>
    <dgm:cxn modelId="{65435CB2-B3A4-4FD0-A1DE-63FCDE063449}" type="presParOf" srcId="{3069DAA6-5877-4B09-B2EE-2C63523E115A}" destId="{DD6066EA-550D-4B27-94D9-DB66EC9A4977}" srcOrd="1" destOrd="0" presId="urn:microsoft.com/office/officeart/2005/8/layout/vList2"/>
    <dgm:cxn modelId="{EB007577-888E-478D-B560-DF779F97A4E8}" type="presParOf" srcId="{3069DAA6-5877-4B09-B2EE-2C63523E115A}" destId="{8EE4C778-8246-4C4C-8E94-D956BC13350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F7F01C-16F0-4886-AE28-12BBF69C11F8}" type="doc">
      <dgm:prSet loTypeId="urn:microsoft.com/office/officeart/2005/8/layout/radial1" loCatId="cycle" qsTypeId="urn:microsoft.com/office/officeart/2005/8/quickstyle/3d1" qsCatId="3D" csTypeId="urn:microsoft.com/office/officeart/2005/8/colors/colorful1#3" csCatId="colorful" phldr="1"/>
      <dgm:spPr/>
      <dgm:t>
        <a:bodyPr/>
        <a:lstStyle/>
        <a:p>
          <a:endParaRPr lang="tr-TR"/>
        </a:p>
      </dgm:t>
    </dgm:pt>
    <dgm:pt modelId="{A06D244C-A873-476E-B0E6-A8DE57605571}">
      <dgm:prSet phldrT="[Metin]"/>
      <dgm:spPr/>
      <dgm:t>
        <a:bodyPr/>
        <a:lstStyle/>
        <a:p>
          <a:r>
            <a:rPr lang="tr-TR" b="1" dirty="0" smtClean="0">
              <a:latin typeface="Calibri"/>
              <a:cs typeface="Calibri"/>
            </a:rPr>
            <a:t>Bilim Etiği İlkeleri</a:t>
          </a:r>
          <a:endParaRPr lang="tr-TR" b="1" dirty="0">
            <a:latin typeface="Calibri"/>
            <a:cs typeface="Calibri"/>
          </a:endParaRPr>
        </a:p>
      </dgm:t>
    </dgm:pt>
    <dgm:pt modelId="{29D2CF81-83C4-4E82-A333-ECB9AAE7CE79}" type="parTrans" cxnId="{330995AD-B5D9-4355-98A1-2F22859623AD}">
      <dgm:prSet/>
      <dgm:spPr/>
      <dgm:t>
        <a:bodyPr/>
        <a:lstStyle/>
        <a:p>
          <a:endParaRPr lang="tr-TR">
            <a:latin typeface="Calibri"/>
            <a:cs typeface="Calibri"/>
          </a:endParaRPr>
        </a:p>
      </dgm:t>
    </dgm:pt>
    <dgm:pt modelId="{8C065935-1BEF-48A3-9A8E-34E7722E4372}" type="sibTrans" cxnId="{330995AD-B5D9-4355-98A1-2F22859623AD}">
      <dgm:prSet/>
      <dgm:spPr/>
      <dgm:t>
        <a:bodyPr/>
        <a:lstStyle/>
        <a:p>
          <a:endParaRPr lang="tr-TR">
            <a:latin typeface="Calibri"/>
            <a:cs typeface="Calibri"/>
          </a:endParaRPr>
        </a:p>
      </dgm:t>
    </dgm:pt>
    <dgm:pt modelId="{C7F8FE85-63B1-47B8-9FD5-0D0DF193B012}">
      <dgm:prSet phldrT="[Metin]" custT="1"/>
      <dgm:spPr/>
      <dgm:t>
        <a:bodyPr/>
        <a:lstStyle/>
        <a:p>
          <a:r>
            <a:rPr lang="tr-TR" sz="1800" b="1" dirty="0" smtClean="0">
              <a:latin typeface="Calibri"/>
              <a:cs typeface="Calibri"/>
            </a:rPr>
            <a:t>Dürüstlük</a:t>
          </a:r>
          <a:endParaRPr lang="tr-TR" sz="1800" b="1" dirty="0">
            <a:latin typeface="Calibri"/>
            <a:cs typeface="Calibri"/>
          </a:endParaRPr>
        </a:p>
      </dgm:t>
    </dgm:pt>
    <dgm:pt modelId="{E40DF80C-A3EB-47C5-9212-7EF60F8494D0}" type="parTrans" cxnId="{C95A44DA-EFDA-4BAA-B38F-4CBDB9644E36}">
      <dgm:prSet/>
      <dgm:spPr/>
      <dgm:t>
        <a:bodyPr/>
        <a:lstStyle/>
        <a:p>
          <a:endParaRPr lang="tr-TR">
            <a:latin typeface="Calibri"/>
            <a:cs typeface="Calibri"/>
          </a:endParaRPr>
        </a:p>
      </dgm:t>
    </dgm:pt>
    <dgm:pt modelId="{D1A2A7CE-20A8-4D37-BF34-6185852B67BB}" type="sibTrans" cxnId="{C95A44DA-EFDA-4BAA-B38F-4CBDB9644E36}">
      <dgm:prSet/>
      <dgm:spPr/>
      <dgm:t>
        <a:bodyPr/>
        <a:lstStyle/>
        <a:p>
          <a:endParaRPr lang="tr-TR">
            <a:latin typeface="Calibri"/>
            <a:cs typeface="Calibri"/>
          </a:endParaRPr>
        </a:p>
      </dgm:t>
    </dgm:pt>
    <dgm:pt modelId="{84651AC6-867E-444E-886C-D25668C16BEE}">
      <dgm:prSet phldrT="[Metin]" custT="1"/>
      <dgm:spPr/>
      <dgm:t>
        <a:bodyPr/>
        <a:lstStyle/>
        <a:p>
          <a:r>
            <a:rPr lang="tr-TR" sz="1800" b="1" dirty="0" smtClean="0">
              <a:latin typeface="Calibri"/>
              <a:cs typeface="Calibri"/>
            </a:rPr>
            <a:t>Dikkat</a:t>
          </a:r>
          <a:endParaRPr lang="tr-TR" sz="1800" b="1" dirty="0">
            <a:latin typeface="Calibri"/>
            <a:cs typeface="Calibri"/>
          </a:endParaRPr>
        </a:p>
      </dgm:t>
    </dgm:pt>
    <dgm:pt modelId="{418DB6B9-C7F2-4D7A-9284-60C0C014BC44}" type="parTrans" cxnId="{F4CF2F2C-676D-45D4-B2AD-3B6A409CF859}">
      <dgm:prSet/>
      <dgm:spPr/>
      <dgm:t>
        <a:bodyPr/>
        <a:lstStyle/>
        <a:p>
          <a:endParaRPr lang="tr-TR">
            <a:latin typeface="Calibri"/>
            <a:cs typeface="Calibri"/>
          </a:endParaRPr>
        </a:p>
      </dgm:t>
    </dgm:pt>
    <dgm:pt modelId="{35DB41A4-B01F-49F0-8E83-1086A020DC0B}" type="sibTrans" cxnId="{F4CF2F2C-676D-45D4-B2AD-3B6A409CF859}">
      <dgm:prSet/>
      <dgm:spPr/>
      <dgm:t>
        <a:bodyPr/>
        <a:lstStyle/>
        <a:p>
          <a:endParaRPr lang="tr-TR">
            <a:latin typeface="Calibri"/>
            <a:cs typeface="Calibri"/>
          </a:endParaRPr>
        </a:p>
      </dgm:t>
    </dgm:pt>
    <dgm:pt modelId="{DFE5D9F2-3B2B-4222-975A-D301E1DEDEE7}">
      <dgm:prSet phldrT="[Metin]" custT="1"/>
      <dgm:spPr/>
      <dgm:t>
        <a:bodyPr/>
        <a:lstStyle/>
        <a:p>
          <a:r>
            <a:rPr lang="tr-TR" sz="1800" b="1" dirty="0" smtClean="0">
              <a:latin typeface="Calibri"/>
              <a:cs typeface="Calibri"/>
            </a:rPr>
            <a:t>Açıklık</a:t>
          </a:r>
          <a:endParaRPr lang="tr-TR" sz="1800" b="1" dirty="0">
            <a:latin typeface="Calibri"/>
            <a:cs typeface="Calibri"/>
          </a:endParaRPr>
        </a:p>
      </dgm:t>
    </dgm:pt>
    <dgm:pt modelId="{3C66FC3E-095D-4608-BF4A-A866C631BAF4}" type="parTrans" cxnId="{75323B95-206B-4179-9B8B-AC0F876A5F8F}">
      <dgm:prSet/>
      <dgm:spPr/>
      <dgm:t>
        <a:bodyPr/>
        <a:lstStyle/>
        <a:p>
          <a:endParaRPr lang="tr-TR">
            <a:latin typeface="Calibri"/>
            <a:cs typeface="Calibri"/>
          </a:endParaRPr>
        </a:p>
      </dgm:t>
    </dgm:pt>
    <dgm:pt modelId="{3EFB3F02-BFE3-446A-92CD-4522BA3E7DDF}" type="sibTrans" cxnId="{75323B95-206B-4179-9B8B-AC0F876A5F8F}">
      <dgm:prSet/>
      <dgm:spPr/>
      <dgm:t>
        <a:bodyPr/>
        <a:lstStyle/>
        <a:p>
          <a:endParaRPr lang="tr-TR">
            <a:latin typeface="Calibri"/>
            <a:cs typeface="Calibri"/>
          </a:endParaRPr>
        </a:p>
      </dgm:t>
    </dgm:pt>
    <dgm:pt modelId="{299CB4DF-E614-4065-9570-518787139ACA}">
      <dgm:prSet phldrT="[Metin]" custT="1"/>
      <dgm:spPr/>
      <dgm:t>
        <a:bodyPr/>
        <a:lstStyle/>
        <a:p>
          <a:r>
            <a:rPr lang="tr-TR" sz="1800" b="1" dirty="0" smtClean="0">
              <a:latin typeface="Calibri"/>
              <a:cs typeface="Calibri"/>
            </a:rPr>
            <a:t>Özgürlük</a:t>
          </a:r>
          <a:endParaRPr lang="tr-TR" sz="1800" b="1" dirty="0">
            <a:latin typeface="Calibri"/>
            <a:cs typeface="Calibri"/>
          </a:endParaRPr>
        </a:p>
      </dgm:t>
    </dgm:pt>
    <dgm:pt modelId="{FF8F1D14-1A6E-420B-8787-5932DA55A5D3}" type="parTrans" cxnId="{784BE8BB-CC48-45CB-8BF8-8131CC118B36}">
      <dgm:prSet/>
      <dgm:spPr/>
      <dgm:t>
        <a:bodyPr/>
        <a:lstStyle/>
        <a:p>
          <a:endParaRPr lang="tr-TR">
            <a:latin typeface="Calibri"/>
            <a:cs typeface="Calibri"/>
          </a:endParaRPr>
        </a:p>
      </dgm:t>
    </dgm:pt>
    <dgm:pt modelId="{080056E4-8CA9-42F0-B1A3-8293D4B2ABE1}" type="sibTrans" cxnId="{784BE8BB-CC48-45CB-8BF8-8131CC118B36}">
      <dgm:prSet/>
      <dgm:spPr/>
      <dgm:t>
        <a:bodyPr/>
        <a:lstStyle/>
        <a:p>
          <a:endParaRPr lang="tr-TR">
            <a:latin typeface="Calibri"/>
            <a:cs typeface="Calibri"/>
          </a:endParaRPr>
        </a:p>
      </dgm:t>
    </dgm:pt>
    <dgm:pt modelId="{69D9990A-2E7E-4C09-A160-FBAB9E324D6A}">
      <dgm:prSet phldrT="[Metin]" custT="1"/>
      <dgm:spPr/>
      <dgm:t>
        <a:bodyPr/>
        <a:lstStyle/>
        <a:p>
          <a:r>
            <a:rPr lang="tr-TR" sz="1800" b="1" dirty="0" smtClean="0">
              <a:latin typeface="Calibri"/>
              <a:cs typeface="Calibri"/>
            </a:rPr>
            <a:t>Eğitim</a:t>
          </a:r>
          <a:endParaRPr lang="tr-TR" sz="1800" b="1" dirty="0">
            <a:latin typeface="Calibri"/>
            <a:cs typeface="Calibri"/>
          </a:endParaRPr>
        </a:p>
      </dgm:t>
    </dgm:pt>
    <dgm:pt modelId="{BCD1601D-1D37-4D22-A1A8-34F4509DA4D0}" type="parTrans" cxnId="{7094FB57-4F94-4283-B6B4-70C996F0FCAC}">
      <dgm:prSet/>
      <dgm:spPr/>
      <dgm:t>
        <a:bodyPr/>
        <a:lstStyle/>
        <a:p>
          <a:endParaRPr lang="tr-TR">
            <a:latin typeface="Calibri"/>
            <a:cs typeface="Calibri"/>
          </a:endParaRPr>
        </a:p>
      </dgm:t>
    </dgm:pt>
    <dgm:pt modelId="{C08E0EAF-08FB-4913-8644-0413F43D4AF3}" type="sibTrans" cxnId="{7094FB57-4F94-4283-B6B4-70C996F0FCAC}">
      <dgm:prSet/>
      <dgm:spPr/>
      <dgm:t>
        <a:bodyPr/>
        <a:lstStyle/>
        <a:p>
          <a:endParaRPr lang="tr-TR">
            <a:latin typeface="Calibri"/>
            <a:cs typeface="Calibri"/>
          </a:endParaRPr>
        </a:p>
      </dgm:t>
    </dgm:pt>
    <dgm:pt modelId="{8F44898F-3F7D-4F75-ADC8-A5985815D99E}">
      <dgm:prSet phldrT="[Metin]" custT="1"/>
      <dgm:spPr/>
      <dgm:t>
        <a:bodyPr/>
        <a:lstStyle/>
        <a:p>
          <a:r>
            <a:rPr lang="tr-TR" sz="1800" b="1" dirty="0" smtClean="0">
              <a:latin typeface="Calibri"/>
              <a:cs typeface="Calibri"/>
            </a:rPr>
            <a:t>Toplumsal sorumluluk</a:t>
          </a:r>
          <a:endParaRPr lang="tr-TR" sz="1800" b="1" dirty="0">
            <a:latin typeface="Calibri"/>
            <a:cs typeface="Calibri"/>
          </a:endParaRPr>
        </a:p>
      </dgm:t>
    </dgm:pt>
    <dgm:pt modelId="{CABAF363-FF08-4EE0-A6AF-00E7050AF1D4}" type="parTrans" cxnId="{74CAF8A1-75E6-4E8F-90A7-B3C3969B0A75}">
      <dgm:prSet/>
      <dgm:spPr/>
      <dgm:t>
        <a:bodyPr/>
        <a:lstStyle/>
        <a:p>
          <a:endParaRPr lang="tr-TR">
            <a:latin typeface="Calibri"/>
            <a:cs typeface="Calibri"/>
          </a:endParaRPr>
        </a:p>
      </dgm:t>
    </dgm:pt>
    <dgm:pt modelId="{8394F70C-3FE5-4BC4-B99F-F3235DC438C8}" type="sibTrans" cxnId="{74CAF8A1-75E6-4E8F-90A7-B3C3969B0A75}">
      <dgm:prSet/>
      <dgm:spPr/>
      <dgm:t>
        <a:bodyPr/>
        <a:lstStyle/>
        <a:p>
          <a:endParaRPr lang="tr-TR">
            <a:latin typeface="Calibri"/>
            <a:cs typeface="Calibri"/>
          </a:endParaRPr>
        </a:p>
      </dgm:t>
    </dgm:pt>
    <dgm:pt modelId="{7C760813-2C05-4501-B8E1-D5E2BA2F8680}">
      <dgm:prSet phldrT="[Metin]" custT="1"/>
      <dgm:spPr/>
      <dgm:t>
        <a:bodyPr/>
        <a:lstStyle/>
        <a:p>
          <a:r>
            <a:rPr lang="tr-TR" sz="1800" b="1" dirty="0" smtClean="0">
              <a:latin typeface="Calibri"/>
              <a:cs typeface="Calibri"/>
            </a:rPr>
            <a:t>Yasallık</a:t>
          </a:r>
          <a:endParaRPr lang="tr-TR" sz="1800" b="1" dirty="0">
            <a:latin typeface="Calibri"/>
            <a:cs typeface="Calibri"/>
          </a:endParaRPr>
        </a:p>
      </dgm:t>
    </dgm:pt>
    <dgm:pt modelId="{F6FC551F-3117-48B4-9147-3E1D58D4F2A2}" type="parTrans" cxnId="{228AEB4B-B4AE-48AB-8966-66E29C449C08}">
      <dgm:prSet/>
      <dgm:spPr/>
      <dgm:t>
        <a:bodyPr/>
        <a:lstStyle/>
        <a:p>
          <a:endParaRPr lang="tr-TR">
            <a:latin typeface="Calibri"/>
            <a:cs typeface="Calibri"/>
          </a:endParaRPr>
        </a:p>
      </dgm:t>
    </dgm:pt>
    <dgm:pt modelId="{738C0804-47DB-4008-BA3A-F84F48DB11A8}" type="sibTrans" cxnId="{228AEB4B-B4AE-48AB-8966-66E29C449C08}">
      <dgm:prSet/>
      <dgm:spPr/>
      <dgm:t>
        <a:bodyPr/>
        <a:lstStyle/>
        <a:p>
          <a:endParaRPr lang="tr-TR">
            <a:latin typeface="Calibri"/>
            <a:cs typeface="Calibri"/>
          </a:endParaRPr>
        </a:p>
      </dgm:t>
    </dgm:pt>
    <dgm:pt modelId="{899ED191-4C7C-426F-B951-B6F16F839411}">
      <dgm:prSet phldrT="[Metin]" custT="1"/>
      <dgm:spPr/>
      <dgm:t>
        <a:bodyPr/>
        <a:lstStyle/>
        <a:p>
          <a:r>
            <a:rPr lang="tr-TR" sz="1800" b="1" dirty="0" smtClean="0">
              <a:latin typeface="Calibri"/>
              <a:cs typeface="Calibri"/>
            </a:rPr>
            <a:t>Verimlilik</a:t>
          </a:r>
          <a:endParaRPr lang="tr-TR" sz="1800" b="1" dirty="0">
            <a:latin typeface="Calibri"/>
            <a:cs typeface="Calibri"/>
          </a:endParaRPr>
        </a:p>
      </dgm:t>
    </dgm:pt>
    <dgm:pt modelId="{B40DF73D-D8AE-4DE6-AB27-48A12D9CA0AB}" type="parTrans" cxnId="{770DED79-32AE-47C7-968A-840BE6943B01}">
      <dgm:prSet/>
      <dgm:spPr/>
      <dgm:t>
        <a:bodyPr/>
        <a:lstStyle/>
        <a:p>
          <a:endParaRPr lang="tr-TR">
            <a:latin typeface="Calibri"/>
            <a:cs typeface="Calibri"/>
          </a:endParaRPr>
        </a:p>
      </dgm:t>
    </dgm:pt>
    <dgm:pt modelId="{4FBC1BC3-715A-4B4B-9252-1B2F1021CC67}" type="sibTrans" cxnId="{770DED79-32AE-47C7-968A-840BE6943B01}">
      <dgm:prSet/>
      <dgm:spPr/>
      <dgm:t>
        <a:bodyPr/>
        <a:lstStyle/>
        <a:p>
          <a:endParaRPr lang="tr-TR">
            <a:latin typeface="Calibri"/>
            <a:cs typeface="Calibri"/>
          </a:endParaRPr>
        </a:p>
      </dgm:t>
    </dgm:pt>
    <dgm:pt modelId="{AD73517D-F6E7-42B7-9A9B-1E294342E148}">
      <dgm:prSet phldrT="[Metin]" custT="1"/>
      <dgm:spPr/>
      <dgm:t>
        <a:bodyPr/>
        <a:lstStyle/>
        <a:p>
          <a:r>
            <a:rPr lang="tr-TR" sz="1800" b="1" dirty="0" smtClean="0">
              <a:latin typeface="Calibri"/>
              <a:cs typeface="Calibri"/>
            </a:rPr>
            <a:t>Deneklere saygı</a:t>
          </a:r>
          <a:endParaRPr lang="tr-TR" sz="1800" b="1" dirty="0">
            <a:latin typeface="Calibri"/>
            <a:cs typeface="Calibri"/>
          </a:endParaRPr>
        </a:p>
      </dgm:t>
    </dgm:pt>
    <dgm:pt modelId="{E09060DE-F43D-46E9-975E-05A429C720E5}" type="parTrans" cxnId="{4B60AB2F-8D30-4F15-ABCC-FA3506604DE7}">
      <dgm:prSet/>
      <dgm:spPr/>
      <dgm:t>
        <a:bodyPr/>
        <a:lstStyle/>
        <a:p>
          <a:endParaRPr lang="tr-TR">
            <a:latin typeface="Calibri"/>
            <a:cs typeface="Calibri"/>
          </a:endParaRPr>
        </a:p>
      </dgm:t>
    </dgm:pt>
    <dgm:pt modelId="{B59342C8-6786-4B61-B000-6E25E1927E68}" type="sibTrans" cxnId="{4B60AB2F-8D30-4F15-ABCC-FA3506604DE7}">
      <dgm:prSet/>
      <dgm:spPr/>
      <dgm:t>
        <a:bodyPr/>
        <a:lstStyle/>
        <a:p>
          <a:endParaRPr lang="tr-TR">
            <a:latin typeface="Calibri"/>
            <a:cs typeface="Calibri"/>
          </a:endParaRPr>
        </a:p>
      </dgm:t>
    </dgm:pt>
    <dgm:pt modelId="{5F861E6C-2B39-48E3-AD3B-B330BBC1A3B6}">
      <dgm:prSet phldrT="[Metin]" custT="1"/>
      <dgm:spPr/>
      <dgm:t>
        <a:bodyPr/>
        <a:lstStyle/>
        <a:p>
          <a:r>
            <a:rPr lang="tr-TR" sz="1800" b="1" dirty="0" smtClean="0">
              <a:latin typeface="Calibri"/>
              <a:cs typeface="Calibri"/>
            </a:rPr>
            <a:t>Karşılıklı saygı</a:t>
          </a:r>
          <a:endParaRPr lang="tr-TR" sz="1800" b="1" dirty="0">
            <a:latin typeface="Calibri"/>
            <a:cs typeface="Calibri"/>
          </a:endParaRPr>
        </a:p>
      </dgm:t>
    </dgm:pt>
    <dgm:pt modelId="{6A0784DF-FF2A-4F5D-AD61-F404C9417200}" type="parTrans" cxnId="{5466D361-6F40-47D9-8591-81A263FBD243}">
      <dgm:prSet/>
      <dgm:spPr/>
      <dgm:t>
        <a:bodyPr/>
        <a:lstStyle/>
        <a:p>
          <a:endParaRPr lang="tr-TR">
            <a:latin typeface="Calibri"/>
            <a:cs typeface="Calibri"/>
          </a:endParaRPr>
        </a:p>
      </dgm:t>
    </dgm:pt>
    <dgm:pt modelId="{77C6C8A3-D162-4E92-B902-1B45A96E53D4}" type="sibTrans" cxnId="{5466D361-6F40-47D9-8591-81A263FBD243}">
      <dgm:prSet/>
      <dgm:spPr/>
      <dgm:t>
        <a:bodyPr/>
        <a:lstStyle/>
        <a:p>
          <a:endParaRPr lang="tr-TR">
            <a:latin typeface="Calibri"/>
            <a:cs typeface="Calibri"/>
          </a:endParaRPr>
        </a:p>
      </dgm:t>
    </dgm:pt>
    <dgm:pt modelId="{12EFBDE2-B56A-4F81-9E60-3A572D263295}" type="pres">
      <dgm:prSet presAssocID="{BCF7F01C-16F0-4886-AE28-12BBF69C11F8}" presName="cycle" presStyleCnt="0">
        <dgm:presLayoutVars>
          <dgm:chMax val="1"/>
          <dgm:dir/>
          <dgm:animLvl val="ctr"/>
          <dgm:resizeHandles val="exact"/>
        </dgm:presLayoutVars>
      </dgm:prSet>
      <dgm:spPr/>
      <dgm:t>
        <a:bodyPr/>
        <a:lstStyle/>
        <a:p>
          <a:endParaRPr lang="tr-TR"/>
        </a:p>
      </dgm:t>
    </dgm:pt>
    <dgm:pt modelId="{E55048D5-30E4-4B73-A300-A2EA7C9B4B53}" type="pres">
      <dgm:prSet presAssocID="{A06D244C-A873-476E-B0E6-A8DE57605571}" presName="centerShape" presStyleLbl="node0" presStyleIdx="0" presStyleCnt="1" custScaleX="203542" custScaleY="203995" custLinFactNeighborX="-68698" custLinFactNeighborY="-40904"/>
      <dgm:spPr/>
      <dgm:t>
        <a:bodyPr/>
        <a:lstStyle/>
        <a:p>
          <a:endParaRPr lang="tr-TR"/>
        </a:p>
      </dgm:t>
    </dgm:pt>
    <dgm:pt modelId="{26EE9F65-70DD-4922-AB25-0E2AAA41E88A}" type="pres">
      <dgm:prSet presAssocID="{E40DF80C-A3EB-47C5-9212-7EF60F8494D0}" presName="Name9" presStyleLbl="parChTrans1D2" presStyleIdx="0" presStyleCnt="10"/>
      <dgm:spPr/>
      <dgm:t>
        <a:bodyPr/>
        <a:lstStyle/>
        <a:p>
          <a:endParaRPr lang="tr-TR"/>
        </a:p>
      </dgm:t>
    </dgm:pt>
    <dgm:pt modelId="{ACB13EB7-B5C0-43BC-8C11-9417BC32774E}" type="pres">
      <dgm:prSet presAssocID="{E40DF80C-A3EB-47C5-9212-7EF60F8494D0}" presName="connTx" presStyleLbl="parChTrans1D2" presStyleIdx="0" presStyleCnt="10"/>
      <dgm:spPr/>
      <dgm:t>
        <a:bodyPr/>
        <a:lstStyle/>
        <a:p>
          <a:endParaRPr lang="tr-TR"/>
        </a:p>
      </dgm:t>
    </dgm:pt>
    <dgm:pt modelId="{49E026DD-18F6-4F5C-B045-0C8A34AC1589}" type="pres">
      <dgm:prSet presAssocID="{C7F8FE85-63B1-47B8-9FD5-0D0DF193B012}" presName="node" presStyleLbl="node1" presStyleIdx="0" presStyleCnt="10" custScaleX="144607" custScaleY="122022" custRadScaleRad="99417" custRadScaleInc="42858">
        <dgm:presLayoutVars>
          <dgm:bulletEnabled val="1"/>
        </dgm:presLayoutVars>
      </dgm:prSet>
      <dgm:spPr/>
      <dgm:t>
        <a:bodyPr/>
        <a:lstStyle/>
        <a:p>
          <a:endParaRPr lang="tr-TR"/>
        </a:p>
      </dgm:t>
    </dgm:pt>
    <dgm:pt modelId="{5A71B28C-C377-4C1F-B59C-D959228B9BC8}" type="pres">
      <dgm:prSet presAssocID="{418DB6B9-C7F2-4D7A-9284-60C0C014BC44}" presName="Name9" presStyleLbl="parChTrans1D2" presStyleIdx="1" presStyleCnt="10"/>
      <dgm:spPr/>
      <dgm:t>
        <a:bodyPr/>
        <a:lstStyle/>
        <a:p>
          <a:endParaRPr lang="tr-TR"/>
        </a:p>
      </dgm:t>
    </dgm:pt>
    <dgm:pt modelId="{4F4F4423-8229-4726-91BB-BE73555B7A8A}" type="pres">
      <dgm:prSet presAssocID="{418DB6B9-C7F2-4D7A-9284-60C0C014BC44}" presName="connTx" presStyleLbl="parChTrans1D2" presStyleIdx="1" presStyleCnt="10"/>
      <dgm:spPr/>
      <dgm:t>
        <a:bodyPr/>
        <a:lstStyle/>
        <a:p>
          <a:endParaRPr lang="tr-TR"/>
        </a:p>
      </dgm:t>
    </dgm:pt>
    <dgm:pt modelId="{274EFA38-39ED-4E91-9C72-A5C5A6DBF91D}" type="pres">
      <dgm:prSet presAssocID="{84651AC6-867E-444E-886C-D25668C16BEE}" presName="node" presStyleLbl="node1" presStyleIdx="1" presStyleCnt="10" custRadScaleRad="105668" custRadScaleInc="67122">
        <dgm:presLayoutVars>
          <dgm:bulletEnabled val="1"/>
        </dgm:presLayoutVars>
      </dgm:prSet>
      <dgm:spPr/>
      <dgm:t>
        <a:bodyPr/>
        <a:lstStyle/>
        <a:p>
          <a:endParaRPr lang="tr-TR"/>
        </a:p>
      </dgm:t>
    </dgm:pt>
    <dgm:pt modelId="{6FB6431B-A43F-43F9-A2E3-CCBA4CA0AD02}" type="pres">
      <dgm:prSet presAssocID="{3C66FC3E-095D-4608-BF4A-A866C631BAF4}" presName="Name9" presStyleLbl="parChTrans1D2" presStyleIdx="2" presStyleCnt="10"/>
      <dgm:spPr/>
      <dgm:t>
        <a:bodyPr/>
        <a:lstStyle/>
        <a:p>
          <a:endParaRPr lang="tr-TR"/>
        </a:p>
      </dgm:t>
    </dgm:pt>
    <dgm:pt modelId="{23C3698F-0648-4A9E-A1AE-3736E6103809}" type="pres">
      <dgm:prSet presAssocID="{3C66FC3E-095D-4608-BF4A-A866C631BAF4}" presName="connTx" presStyleLbl="parChTrans1D2" presStyleIdx="2" presStyleCnt="10"/>
      <dgm:spPr/>
      <dgm:t>
        <a:bodyPr/>
        <a:lstStyle/>
        <a:p>
          <a:endParaRPr lang="tr-TR"/>
        </a:p>
      </dgm:t>
    </dgm:pt>
    <dgm:pt modelId="{FF8EDD8A-E15A-4DFC-845C-8ED82258F721}" type="pres">
      <dgm:prSet presAssocID="{DFE5D9F2-3B2B-4222-975A-D301E1DEDEE7}" presName="node" presStyleLbl="node1" presStyleIdx="2" presStyleCnt="10" custRadScaleRad="111174" custRadScaleInc="29189">
        <dgm:presLayoutVars>
          <dgm:bulletEnabled val="1"/>
        </dgm:presLayoutVars>
      </dgm:prSet>
      <dgm:spPr/>
      <dgm:t>
        <a:bodyPr/>
        <a:lstStyle/>
        <a:p>
          <a:endParaRPr lang="tr-TR"/>
        </a:p>
      </dgm:t>
    </dgm:pt>
    <dgm:pt modelId="{B4A76414-9227-4EEC-94FF-83EAC1DB41F2}" type="pres">
      <dgm:prSet presAssocID="{FF8F1D14-1A6E-420B-8787-5932DA55A5D3}" presName="Name9" presStyleLbl="parChTrans1D2" presStyleIdx="3" presStyleCnt="10"/>
      <dgm:spPr/>
      <dgm:t>
        <a:bodyPr/>
        <a:lstStyle/>
        <a:p>
          <a:endParaRPr lang="tr-TR"/>
        </a:p>
      </dgm:t>
    </dgm:pt>
    <dgm:pt modelId="{171BA935-4133-4B4B-A17C-5E2A8B7E28AA}" type="pres">
      <dgm:prSet presAssocID="{FF8F1D14-1A6E-420B-8787-5932DA55A5D3}" presName="connTx" presStyleLbl="parChTrans1D2" presStyleIdx="3" presStyleCnt="10"/>
      <dgm:spPr/>
      <dgm:t>
        <a:bodyPr/>
        <a:lstStyle/>
        <a:p>
          <a:endParaRPr lang="tr-TR"/>
        </a:p>
      </dgm:t>
    </dgm:pt>
    <dgm:pt modelId="{88EB69DA-D617-4142-BF33-CC5A6C6B5F7E}" type="pres">
      <dgm:prSet presAssocID="{299CB4DF-E614-4065-9570-518787139ACA}" presName="node" presStyleLbl="node1" presStyleIdx="3" presStyleCnt="10" custScaleX="122953" custRadScaleRad="80986" custRadScaleInc="22807">
        <dgm:presLayoutVars>
          <dgm:bulletEnabled val="1"/>
        </dgm:presLayoutVars>
      </dgm:prSet>
      <dgm:spPr/>
      <dgm:t>
        <a:bodyPr/>
        <a:lstStyle/>
        <a:p>
          <a:endParaRPr lang="tr-TR"/>
        </a:p>
      </dgm:t>
    </dgm:pt>
    <dgm:pt modelId="{374EE91E-D801-4B1D-A946-AD4218A2B924}" type="pres">
      <dgm:prSet presAssocID="{BCD1601D-1D37-4D22-A1A8-34F4509DA4D0}" presName="Name9" presStyleLbl="parChTrans1D2" presStyleIdx="4" presStyleCnt="10"/>
      <dgm:spPr/>
      <dgm:t>
        <a:bodyPr/>
        <a:lstStyle/>
        <a:p>
          <a:endParaRPr lang="tr-TR"/>
        </a:p>
      </dgm:t>
    </dgm:pt>
    <dgm:pt modelId="{BFC8E569-78E9-4244-BC4D-3E35DDCF072F}" type="pres">
      <dgm:prSet presAssocID="{BCD1601D-1D37-4D22-A1A8-34F4509DA4D0}" presName="connTx" presStyleLbl="parChTrans1D2" presStyleIdx="4" presStyleCnt="10"/>
      <dgm:spPr/>
      <dgm:t>
        <a:bodyPr/>
        <a:lstStyle/>
        <a:p>
          <a:endParaRPr lang="tr-TR"/>
        </a:p>
      </dgm:t>
    </dgm:pt>
    <dgm:pt modelId="{D7102738-15D4-469D-A423-6FC000B1B79A}" type="pres">
      <dgm:prSet presAssocID="{69D9990A-2E7E-4C09-A160-FBAB9E324D6A}" presName="node" presStyleLbl="node1" presStyleIdx="4" presStyleCnt="10" custScaleX="105192" custScaleY="109278" custRadScaleRad="113053" custRadScaleInc="-47361">
        <dgm:presLayoutVars>
          <dgm:bulletEnabled val="1"/>
        </dgm:presLayoutVars>
      </dgm:prSet>
      <dgm:spPr/>
      <dgm:t>
        <a:bodyPr/>
        <a:lstStyle/>
        <a:p>
          <a:endParaRPr lang="tr-TR"/>
        </a:p>
      </dgm:t>
    </dgm:pt>
    <dgm:pt modelId="{996845DC-6314-4111-90FC-8BCFC0A115AB}" type="pres">
      <dgm:prSet presAssocID="{CABAF363-FF08-4EE0-A6AF-00E7050AF1D4}" presName="Name9" presStyleLbl="parChTrans1D2" presStyleIdx="5" presStyleCnt="10"/>
      <dgm:spPr/>
      <dgm:t>
        <a:bodyPr/>
        <a:lstStyle/>
        <a:p>
          <a:endParaRPr lang="tr-TR"/>
        </a:p>
      </dgm:t>
    </dgm:pt>
    <dgm:pt modelId="{0220880E-2397-4DBC-A7C2-238B88AA94CE}" type="pres">
      <dgm:prSet presAssocID="{CABAF363-FF08-4EE0-A6AF-00E7050AF1D4}" presName="connTx" presStyleLbl="parChTrans1D2" presStyleIdx="5" presStyleCnt="10"/>
      <dgm:spPr/>
      <dgm:t>
        <a:bodyPr/>
        <a:lstStyle/>
        <a:p>
          <a:endParaRPr lang="tr-TR"/>
        </a:p>
      </dgm:t>
    </dgm:pt>
    <dgm:pt modelId="{4CA4BB7E-98BF-4A1F-8546-0DC1173FA2DD}" type="pres">
      <dgm:prSet presAssocID="{8F44898F-3F7D-4F75-ADC8-A5985815D99E}" presName="node" presStyleLbl="node1" presStyleIdx="5" presStyleCnt="10" custScaleX="162698" custScaleY="113249" custRadScaleRad="70485" custRadScaleInc="-25017">
        <dgm:presLayoutVars>
          <dgm:bulletEnabled val="1"/>
        </dgm:presLayoutVars>
      </dgm:prSet>
      <dgm:spPr/>
      <dgm:t>
        <a:bodyPr/>
        <a:lstStyle/>
        <a:p>
          <a:endParaRPr lang="tr-TR"/>
        </a:p>
      </dgm:t>
    </dgm:pt>
    <dgm:pt modelId="{89995134-DAF8-4A23-9883-7A6C1FE485B1}" type="pres">
      <dgm:prSet presAssocID="{F6FC551F-3117-48B4-9147-3E1D58D4F2A2}" presName="Name9" presStyleLbl="parChTrans1D2" presStyleIdx="6" presStyleCnt="10"/>
      <dgm:spPr/>
      <dgm:t>
        <a:bodyPr/>
        <a:lstStyle/>
        <a:p>
          <a:endParaRPr lang="tr-TR"/>
        </a:p>
      </dgm:t>
    </dgm:pt>
    <dgm:pt modelId="{11188411-463D-4483-8005-D63EAF788467}" type="pres">
      <dgm:prSet presAssocID="{F6FC551F-3117-48B4-9147-3E1D58D4F2A2}" presName="connTx" presStyleLbl="parChTrans1D2" presStyleIdx="6" presStyleCnt="10"/>
      <dgm:spPr/>
      <dgm:t>
        <a:bodyPr/>
        <a:lstStyle/>
        <a:p>
          <a:endParaRPr lang="tr-TR"/>
        </a:p>
      </dgm:t>
    </dgm:pt>
    <dgm:pt modelId="{FBD1012D-0420-44D8-A105-F8EEABC7897C}" type="pres">
      <dgm:prSet presAssocID="{7C760813-2C05-4501-B8E1-D5E2BA2F8680}" presName="node" presStyleLbl="node1" presStyleIdx="6" presStyleCnt="10" custRadScaleRad="120351" custRadScaleInc="20986">
        <dgm:presLayoutVars>
          <dgm:bulletEnabled val="1"/>
        </dgm:presLayoutVars>
      </dgm:prSet>
      <dgm:spPr/>
      <dgm:t>
        <a:bodyPr/>
        <a:lstStyle/>
        <a:p>
          <a:endParaRPr lang="tr-TR"/>
        </a:p>
      </dgm:t>
    </dgm:pt>
    <dgm:pt modelId="{BCDF1C76-26D7-4A86-9FFE-E93222D066D6}" type="pres">
      <dgm:prSet presAssocID="{B40DF73D-D8AE-4DE6-AB27-48A12D9CA0AB}" presName="Name9" presStyleLbl="parChTrans1D2" presStyleIdx="7" presStyleCnt="10"/>
      <dgm:spPr/>
      <dgm:t>
        <a:bodyPr/>
        <a:lstStyle/>
        <a:p>
          <a:endParaRPr lang="tr-TR"/>
        </a:p>
      </dgm:t>
    </dgm:pt>
    <dgm:pt modelId="{CBCBA882-C738-46E6-BA02-2086C32294CA}" type="pres">
      <dgm:prSet presAssocID="{B40DF73D-D8AE-4DE6-AB27-48A12D9CA0AB}" presName="connTx" presStyleLbl="parChTrans1D2" presStyleIdx="7" presStyleCnt="10"/>
      <dgm:spPr/>
      <dgm:t>
        <a:bodyPr/>
        <a:lstStyle/>
        <a:p>
          <a:endParaRPr lang="tr-TR"/>
        </a:p>
      </dgm:t>
    </dgm:pt>
    <dgm:pt modelId="{3ECFFEBA-8B2C-4DD3-B94D-BFA3AD46A0FD}" type="pres">
      <dgm:prSet presAssocID="{899ED191-4C7C-426F-B951-B6F16F839411}" presName="node" presStyleLbl="node1" presStyleIdx="7" presStyleCnt="10" custScaleX="128774" custScaleY="103032" custRadScaleRad="57874" custRadScaleInc="-63118">
        <dgm:presLayoutVars>
          <dgm:bulletEnabled val="1"/>
        </dgm:presLayoutVars>
      </dgm:prSet>
      <dgm:spPr/>
      <dgm:t>
        <a:bodyPr/>
        <a:lstStyle/>
        <a:p>
          <a:endParaRPr lang="tr-TR"/>
        </a:p>
      </dgm:t>
    </dgm:pt>
    <dgm:pt modelId="{47956681-551F-48EB-961C-B9F74BAE0A80}" type="pres">
      <dgm:prSet presAssocID="{E09060DE-F43D-46E9-975E-05A429C720E5}" presName="Name9" presStyleLbl="parChTrans1D2" presStyleIdx="8" presStyleCnt="10"/>
      <dgm:spPr/>
      <dgm:t>
        <a:bodyPr/>
        <a:lstStyle/>
        <a:p>
          <a:endParaRPr lang="tr-TR"/>
        </a:p>
      </dgm:t>
    </dgm:pt>
    <dgm:pt modelId="{D842B2FC-1A04-4FB1-8F4E-CE8DE0437119}" type="pres">
      <dgm:prSet presAssocID="{E09060DE-F43D-46E9-975E-05A429C720E5}" presName="connTx" presStyleLbl="parChTrans1D2" presStyleIdx="8" presStyleCnt="10"/>
      <dgm:spPr/>
      <dgm:t>
        <a:bodyPr/>
        <a:lstStyle/>
        <a:p>
          <a:endParaRPr lang="tr-TR"/>
        </a:p>
      </dgm:t>
    </dgm:pt>
    <dgm:pt modelId="{98A9BC52-F43C-4DAA-8F64-4BB05887B35D}" type="pres">
      <dgm:prSet presAssocID="{AD73517D-F6E7-42B7-9A9B-1E294342E148}" presName="node" presStyleLbl="node1" presStyleIdx="8" presStyleCnt="10" custScaleX="120711" custScaleY="107408" custRadScaleRad="47301" custRadScaleInc="729469">
        <dgm:presLayoutVars>
          <dgm:bulletEnabled val="1"/>
        </dgm:presLayoutVars>
      </dgm:prSet>
      <dgm:spPr/>
      <dgm:t>
        <a:bodyPr/>
        <a:lstStyle/>
        <a:p>
          <a:endParaRPr lang="tr-TR"/>
        </a:p>
      </dgm:t>
    </dgm:pt>
    <dgm:pt modelId="{92B0FA94-91E6-4317-B14F-5A4B287DE99F}" type="pres">
      <dgm:prSet presAssocID="{6A0784DF-FF2A-4F5D-AD61-F404C9417200}" presName="Name9" presStyleLbl="parChTrans1D2" presStyleIdx="9" presStyleCnt="10"/>
      <dgm:spPr/>
      <dgm:t>
        <a:bodyPr/>
        <a:lstStyle/>
        <a:p>
          <a:endParaRPr lang="tr-TR"/>
        </a:p>
      </dgm:t>
    </dgm:pt>
    <dgm:pt modelId="{DB1A5E6A-FA81-4DDB-A7FE-D98D0C606A36}" type="pres">
      <dgm:prSet presAssocID="{6A0784DF-FF2A-4F5D-AD61-F404C9417200}" presName="connTx" presStyleLbl="parChTrans1D2" presStyleIdx="9" presStyleCnt="10"/>
      <dgm:spPr/>
      <dgm:t>
        <a:bodyPr/>
        <a:lstStyle/>
        <a:p>
          <a:endParaRPr lang="tr-TR"/>
        </a:p>
      </dgm:t>
    </dgm:pt>
    <dgm:pt modelId="{764425EA-8287-4745-B253-0DFCBC306553}" type="pres">
      <dgm:prSet presAssocID="{5F861E6C-2B39-48E3-AD3B-B330BBC1A3B6}" presName="node" presStyleLbl="node1" presStyleIdx="9" presStyleCnt="10" custScaleX="111978" custRadScaleRad="24910" custRadScaleInc="-53000">
        <dgm:presLayoutVars>
          <dgm:bulletEnabled val="1"/>
        </dgm:presLayoutVars>
      </dgm:prSet>
      <dgm:spPr/>
      <dgm:t>
        <a:bodyPr/>
        <a:lstStyle/>
        <a:p>
          <a:endParaRPr lang="tr-TR"/>
        </a:p>
      </dgm:t>
    </dgm:pt>
  </dgm:ptLst>
  <dgm:cxnLst>
    <dgm:cxn modelId="{0E90FEAD-1C88-4607-9E01-CA841AF8B407}" type="presOf" srcId="{A06D244C-A873-476E-B0E6-A8DE57605571}" destId="{E55048D5-30E4-4B73-A300-A2EA7C9B4B53}" srcOrd="0" destOrd="0" presId="urn:microsoft.com/office/officeart/2005/8/layout/radial1"/>
    <dgm:cxn modelId="{A7983A27-3A1C-45F3-9DF3-32F80F4C294A}" type="presOf" srcId="{E40DF80C-A3EB-47C5-9212-7EF60F8494D0}" destId="{ACB13EB7-B5C0-43BC-8C11-9417BC32774E}" srcOrd="1" destOrd="0" presId="urn:microsoft.com/office/officeart/2005/8/layout/radial1"/>
    <dgm:cxn modelId="{B9BF4A45-ED23-472C-A47F-10F37C73F864}" type="presOf" srcId="{5F861E6C-2B39-48E3-AD3B-B330BBC1A3B6}" destId="{764425EA-8287-4745-B253-0DFCBC306553}" srcOrd="0" destOrd="0" presId="urn:microsoft.com/office/officeart/2005/8/layout/radial1"/>
    <dgm:cxn modelId="{F315FC69-8F01-4923-8E82-17794828A391}" type="presOf" srcId="{418DB6B9-C7F2-4D7A-9284-60C0C014BC44}" destId="{5A71B28C-C377-4C1F-B59C-D959228B9BC8}" srcOrd="0" destOrd="0" presId="urn:microsoft.com/office/officeart/2005/8/layout/radial1"/>
    <dgm:cxn modelId="{228AEB4B-B4AE-48AB-8966-66E29C449C08}" srcId="{A06D244C-A873-476E-B0E6-A8DE57605571}" destId="{7C760813-2C05-4501-B8E1-D5E2BA2F8680}" srcOrd="6" destOrd="0" parTransId="{F6FC551F-3117-48B4-9147-3E1D58D4F2A2}" sibTransId="{738C0804-47DB-4008-BA3A-F84F48DB11A8}"/>
    <dgm:cxn modelId="{5466D361-6F40-47D9-8591-81A263FBD243}" srcId="{A06D244C-A873-476E-B0E6-A8DE57605571}" destId="{5F861E6C-2B39-48E3-AD3B-B330BBC1A3B6}" srcOrd="9" destOrd="0" parTransId="{6A0784DF-FF2A-4F5D-AD61-F404C9417200}" sibTransId="{77C6C8A3-D162-4E92-B902-1B45A96E53D4}"/>
    <dgm:cxn modelId="{5901052A-C401-4DA1-ACDD-D84BB2A8BDF9}" type="presOf" srcId="{B40DF73D-D8AE-4DE6-AB27-48A12D9CA0AB}" destId="{CBCBA882-C738-46E6-BA02-2086C32294CA}" srcOrd="1" destOrd="0" presId="urn:microsoft.com/office/officeart/2005/8/layout/radial1"/>
    <dgm:cxn modelId="{784BE8BB-CC48-45CB-8BF8-8131CC118B36}" srcId="{A06D244C-A873-476E-B0E6-A8DE57605571}" destId="{299CB4DF-E614-4065-9570-518787139ACA}" srcOrd="3" destOrd="0" parTransId="{FF8F1D14-1A6E-420B-8787-5932DA55A5D3}" sibTransId="{080056E4-8CA9-42F0-B1A3-8293D4B2ABE1}"/>
    <dgm:cxn modelId="{770DED79-32AE-47C7-968A-840BE6943B01}" srcId="{A06D244C-A873-476E-B0E6-A8DE57605571}" destId="{899ED191-4C7C-426F-B951-B6F16F839411}" srcOrd="7" destOrd="0" parTransId="{B40DF73D-D8AE-4DE6-AB27-48A12D9CA0AB}" sibTransId="{4FBC1BC3-715A-4B4B-9252-1B2F1021CC67}"/>
    <dgm:cxn modelId="{4E046AE7-6A7B-4BD3-9841-3DEED697FC83}" type="presOf" srcId="{E09060DE-F43D-46E9-975E-05A429C720E5}" destId="{47956681-551F-48EB-961C-B9F74BAE0A80}" srcOrd="0" destOrd="0" presId="urn:microsoft.com/office/officeart/2005/8/layout/radial1"/>
    <dgm:cxn modelId="{7094FB57-4F94-4283-B6B4-70C996F0FCAC}" srcId="{A06D244C-A873-476E-B0E6-A8DE57605571}" destId="{69D9990A-2E7E-4C09-A160-FBAB9E324D6A}" srcOrd="4" destOrd="0" parTransId="{BCD1601D-1D37-4D22-A1A8-34F4509DA4D0}" sibTransId="{C08E0EAF-08FB-4913-8644-0413F43D4AF3}"/>
    <dgm:cxn modelId="{012BE1EC-C56B-4AE2-A6EF-1B384E9DF256}" type="presOf" srcId="{7C760813-2C05-4501-B8E1-D5E2BA2F8680}" destId="{FBD1012D-0420-44D8-A105-F8EEABC7897C}" srcOrd="0" destOrd="0" presId="urn:microsoft.com/office/officeart/2005/8/layout/radial1"/>
    <dgm:cxn modelId="{719BC3E5-DF66-452B-B737-5F35A3C4DD44}" type="presOf" srcId="{6A0784DF-FF2A-4F5D-AD61-F404C9417200}" destId="{92B0FA94-91E6-4317-B14F-5A4B287DE99F}" srcOrd="0" destOrd="0" presId="urn:microsoft.com/office/officeart/2005/8/layout/radial1"/>
    <dgm:cxn modelId="{AAC2BF02-A262-4B79-A3AD-606AD7A9D200}" type="presOf" srcId="{E09060DE-F43D-46E9-975E-05A429C720E5}" destId="{D842B2FC-1A04-4FB1-8F4E-CE8DE0437119}" srcOrd="1" destOrd="0" presId="urn:microsoft.com/office/officeart/2005/8/layout/radial1"/>
    <dgm:cxn modelId="{C95A44DA-EFDA-4BAA-B38F-4CBDB9644E36}" srcId="{A06D244C-A873-476E-B0E6-A8DE57605571}" destId="{C7F8FE85-63B1-47B8-9FD5-0D0DF193B012}" srcOrd="0" destOrd="0" parTransId="{E40DF80C-A3EB-47C5-9212-7EF60F8494D0}" sibTransId="{D1A2A7CE-20A8-4D37-BF34-6185852B67BB}"/>
    <dgm:cxn modelId="{01F5C1D5-09B7-45DD-8751-2A2FEE86D34D}" type="presOf" srcId="{69D9990A-2E7E-4C09-A160-FBAB9E324D6A}" destId="{D7102738-15D4-469D-A423-6FC000B1B79A}" srcOrd="0" destOrd="0" presId="urn:microsoft.com/office/officeart/2005/8/layout/radial1"/>
    <dgm:cxn modelId="{F4CF2F2C-676D-45D4-B2AD-3B6A409CF859}" srcId="{A06D244C-A873-476E-B0E6-A8DE57605571}" destId="{84651AC6-867E-444E-886C-D25668C16BEE}" srcOrd="1" destOrd="0" parTransId="{418DB6B9-C7F2-4D7A-9284-60C0C014BC44}" sibTransId="{35DB41A4-B01F-49F0-8E83-1086A020DC0B}"/>
    <dgm:cxn modelId="{030B364C-E2C4-450E-9654-C73941E9F0C8}" type="presOf" srcId="{CABAF363-FF08-4EE0-A6AF-00E7050AF1D4}" destId="{996845DC-6314-4111-90FC-8BCFC0A115AB}" srcOrd="0" destOrd="0" presId="urn:microsoft.com/office/officeart/2005/8/layout/radial1"/>
    <dgm:cxn modelId="{19F22164-D549-40CB-9073-3CAA1AB020CC}" type="presOf" srcId="{418DB6B9-C7F2-4D7A-9284-60C0C014BC44}" destId="{4F4F4423-8229-4726-91BB-BE73555B7A8A}" srcOrd="1" destOrd="0" presId="urn:microsoft.com/office/officeart/2005/8/layout/radial1"/>
    <dgm:cxn modelId="{3E15AA73-3C2E-43DC-A351-315C8A0712BE}" type="presOf" srcId="{8F44898F-3F7D-4F75-ADC8-A5985815D99E}" destId="{4CA4BB7E-98BF-4A1F-8546-0DC1173FA2DD}" srcOrd="0" destOrd="0" presId="urn:microsoft.com/office/officeart/2005/8/layout/radial1"/>
    <dgm:cxn modelId="{BC5DEB0D-1212-4421-9E07-4BCB4937BA12}" type="presOf" srcId="{C7F8FE85-63B1-47B8-9FD5-0D0DF193B012}" destId="{49E026DD-18F6-4F5C-B045-0C8A34AC1589}" srcOrd="0" destOrd="0" presId="urn:microsoft.com/office/officeart/2005/8/layout/radial1"/>
    <dgm:cxn modelId="{BCDA5D1C-DC9E-4B24-87BA-9D0285C1B636}" type="presOf" srcId="{F6FC551F-3117-48B4-9147-3E1D58D4F2A2}" destId="{89995134-DAF8-4A23-9883-7A6C1FE485B1}" srcOrd="0" destOrd="0" presId="urn:microsoft.com/office/officeart/2005/8/layout/radial1"/>
    <dgm:cxn modelId="{0E1C5CE4-1B7D-46B2-8BEF-219F9146F58D}" type="presOf" srcId="{BCF7F01C-16F0-4886-AE28-12BBF69C11F8}" destId="{12EFBDE2-B56A-4F81-9E60-3A572D263295}" srcOrd="0" destOrd="0" presId="urn:microsoft.com/office/officeart/2005/8/layout/radial1"/>
    <dgm:cxn modelId="{75B24328-697A-463A-A275-975C3E0A0E51}" type="presOf" srcId="{3C66FC3E-095D-4608-BF4A-A866C631BAF4}" destId="{6FB6431B-A43F-43F9-A2E3-CCBA4CA0AD02}" srcOrd="0" destOrd="0" presId="urn:microsoft.com/office/officeart/2005/8/layout/radial1"/>
    <dgm:cxn modelId="{024A171A-5A7F-4C58-8A80-53E9391C7688}" type="presOf" srcId="{F6FC551F-3117-48B4-9147-3E1D58D4F2A2}" destId="{11188411-463D-4483-8005-D63EAF788467}" srcOrd="1" destOrd="0" presId="urn:microsoft.com/office/officeart/2005/8/layout/radial1"/>
    <dgm:cxn modelId="{36761298-A202-414C-882A-889504B2CE97}" type="presOf" srcId="{6A0784DF-FF2A-4F5D-AD61-F404C9417200}" destId="{DB1A5E6A-FA81-4DDB-A7FE-D98D0C606A36}" srcOrd="1" destOrd="0" presId="urn:microsoft.com/office/officeart/2005/8/layout/radial1"/>
    <dgm:cxn modelId="{330995AD-B5D9-4355-98A1-2F22859623AD}" srcId="{BCF7F01C-16F0-4886-AE28-12BBF69C11F8}" destId="{A06D244C-A873-476E-B0E6-A8DE57605571}" srcOrd="0" destOrd="0" parTransId="{29D2CF81-83C4-4E82-A333-ECB9AAE7CE79}" sibTransId="{8C065935-1BEF-48A3-9A8E-34E7722E4372}"/>
    <dgm:cxn modelId="{064151CA-3F87-493F-B138-0BD3554A17E6}" type="presOf" srcId="{84651AC6-867E-444E-886C-D25668C16BEE}" destId="{274EFA38-39ED-4E91-9C72-A5C5A6DBF91D}" srcOrd="0" destOrd="0" presId="urn:microsoft.com/office/officeart/2005/8/layout/radial1"/>
    <dgm:cxn modelId="{6D993D44-EA6B-4622-82E1-516293435CC7}" type="presOf" srcId="{AD73517D-F6E7-42B7-9A9B-1E294342E148}" destId="{98A9BC52-F43C-4DAA-8F64-4BB05887B35D}" srcOrd="0" destOrd="0" presId="urn:microsoft.com/office/officeart/2005/8/layout/radial1"/>
    <dgm:cxn modelId="{80CF8AFE-0A82-4ED9-A703-5C84375C85C9}" type="presOf" srcId="{CABAF363-FF08-4EE0-A6AF-00E7050AF1D4}" destId="{0220880E-2397-4DBC-A7C2-238B88AA94CE}" srcOrd="1" destOrd="0" presId="urn:microsoft.com/office/officeart/2005/8/layout/radial1"/>
    <dgm:cxn modelId="{F0D17641-E497-4684-AA73-AEE11D44796D}" type="presOf" srcId="{E40DF80C-A3EB-47C5-9212-7EF60F8494D0}" destId="{26EE9F65-70DD-4922-AB25-0E2AAA41E88A}" srcOrd="0" destOrd="0" presId="urn:microsoft.com/office/officeart/2005/8/layout/radial1"/>
    <dgm:cxn modelId="{653ECB8A-2425-4A06-A8FD-6B444FA02BE8}" type="presOf" srcId="{299CB4DF-E614-4065-9570-518787139ACA}" destId="{88EB69DA-D617-4142-BF33-CC5A6C6B5F7E}" srcOrd="0" destOrd="0" presId="urn:microsoft.com/office/officeart/2005/8/layout/radial1"/>
    <dgm:cxn modelId="{945BCB88-5C50-4E5D-B862-2EFF2A081B02}" type="presOf" srcId="{B40DF73D-D8AE-4DE6-AB27-48A12D9CA0AB}" destId="{BCDF1C76-26D7-4A86-9FFE-E93222D066D6}" srcOrd="0" destOrd="0" presId="urn:microsoft.com/office/officeart/2005/8/layout/radial1"/>
    <dgm:cxn modelId="{4B60AB2F-8D30-4F15-ABCC-FA3506604DE7}" srcId="{A06D244C-A873-476E-B0E6-A8DE57605571}" destId="{AD73517D-F6E7-42B7-9A9B-1E294342E148}" srcOrd="8" destOrd="0" parTransId="{E09060DE-F43D-46E9-975E-05A429C720E5}" sibTransId="{B59342C8-6786-4B61-B000-6E25E1927E68}"/>
    <dgm:cxn modelId="{E8157721-4870-42C6-8A32-A24A4EC45AED}" type="presOf" srcId="{3C66FC3E-095D-4608-BF4A-A866C631BAF4}" destId="{23C3698F-0648-4A9E-A1AE-3736E6103809}" srcOrd="1" destOrd="0" presId="urn:microsoft.com/office/officeart/2005/8/layout/radial1"/>
    <dgm:cxn modelId="{5AA42F57-2DA6-4E41-B8B7-8E21D30611CA}" type="presOf" srcId="{FF8F1D14-1A6E-420B-8787-5932DA55A5D3}" destId="{B4A76414-9227-4EEC-94FF-83EAC1DB41F2}" srcOrd="0" destOrd="0" presId="urn:microsoft.com/office/officeart/2005/8/layout/radial1"/>
    <dgm:cxn modelId="{CCB4347E-DFDD-4C23-A8F0-E43A3A3A0AC2}" type="presOf" srcId="{FF8F1D14-1A6E-420B-8787-5932DA55A5D3}" destId="{171BA935-4133-4B4B-A17C-5E2A8B7E28AA}" srcOrd="1" destOrd="0" presId="urn:microsoft.com/office/officeart/2005/8/layout/radial1"/>
    <dgm:cxn modelId="{74CAF8A1-75E6-4E8F-90A7-B3C3969B0A75}" srcId="{A06D244C-A873-476E-B0E6-A8DE57605571}" destId="{8F44898F-3F7D-4F75-ADC8-A5985815D99E}" srcOrd="5" destOrd="0" parTransId="{CABAF363-FF08-4EE0-A6AF-00E7050AF1D4}" sibTransId="{8394F70C-3FE5-4BC4-B99F-F3235DC438C8}"/>
    <dgm:cxn modelId="{00C28294-24F4-437A-ACEF-A96E134879C0}" type="presOf" srcId="{BCD1601D-1D37-4D22-A1A8-34F4509DA4D0}" destId="{374EE91E-D801-4B1D-A946-AD4218A2B924}" srcOrd="0" destOrd="0" presId="urn:microsoft.com/office/officeart/2005/8/layout/radial1"/>
    <dgm:cxn modelId="{6B9B9B68-8B35-4F4D-A150-B7000811D9BD}" type="presOf" srcId="{DFE5D9F2-3B2B-4222-975A-D301E1DEDEE7}" destId="{FF8EDD8A-E15A-4DFC-845C-8ED82258F721}" srcOrd="0" destOrd="0" presId="urn:microsoft.com/office/officeart/2005/8/layout/radial1"/>
    <dgm:cxn modelId="{78F50A9F-3EFE-4B0B-9900-D56D18A2C532}" type="presOf" srcId="{899ED191-4C7C-426F-B951-B6F16F839411}" destId="{3ECFFEBA-8B2C-4DD3-B94D-BFA3AD46A0FD}" srcOrd="0" destOrd="0" presId="urn:microsoft.com/office/officeart/2005/8/layout/radial1"/>
    <dgm:cxn modelId="{B0970018-CA69-4F8C-85F7-6834B4FE55FA}" type="presOf" srcId="{BCD1601D-1D37-4D22-A1A8-34F4509DA4D0}" destId="{BFC8E569-78E9-4244-BC4D-3E35DDCF072F}" srcOrd="1" destOrd="0" presId="urn:microsoft.com/office/officeart/2005/8/layout/radial1"/>
    <dgm:cxn modelId="{75323B95-206B-4179-9B8B-AC0F876A5F8F}" srcId="{A06D244C-A873-476E-B0E6-A8DE57605571}" destId="{DFE5D9F2-3B2B-4222-975A-D301E1DEDEE7}" srcOrd="2" destOrd="0" parTransId="{3C66FC3E-095D-4608-BF4A-A866C631BAF4}" sibTransId="{3EFB3F02-BFE3-446A-92CD-4522BA3E7DDF}"/>
    <dgm:cxn modelId="{B08FF4C1-DE17-4B3C-9436-5EC60F942A8B}" type="presParOf" srcId="{12EFBDE2-B56A-4F81-9E60-3A572D263295}" destId="{E55048D5-30E4-4B73-A300-A2EA7C9B4B53}" srcOrd="0" destOrd="0" presId="urn:microsoft.com/office/officeart/2005/8/layout/radial1"/>
    <dgm:cxn modelId="{EC8EAE14-5B7C-485A-800F-1BE1A7F5DC37}" type="presParOf" srcId="{12EFBDE2-B56A-4F81-9E60-3A572D263295}" destId="{26EE9F65-70DD-4922-AB25-0E2AAA41E88A}" srcOrd="1" destOrd="0" presId="urn:microsoft.com/office/officeart/2005/8/layout/radial1"/>
    <dgm:cxn modelId="{B9655AA7-DF91-4A0F-B1DB-BB27CBA5C653}" type="presParOf" srcId="{26EE9F65-70DD-4922-AB25-0E2AAA41E88A}" destId="{ACB13EB7-B5C0-43BC-8C11-9417BC32774E}" srcOrd="0" destOrd="0" presId="urn:microsoft.com/office/officeart/2005/8/layout/radial1"/>
    <dgm:cxn modelId="{C369C3BE-DB00-42E9-9FA3-087CB38531C0}" type="presParOf" srcId="{12EFBDE2-B56A-4F81-9E60-3A572D263295}" destId="{49E026DD-18F6-4F5C-B045-0C8A34AC1589}" srcOrd="2" destOrd="0" presId="urn:microsoft.com/office/officeart/2005/8/layout/radial1"/>
    <dgm:cxn modelId="{846F9064-9AE9-44B5-AE5D-950A471B4836}" type="presParOf" srcId="{12EFBDE2-B56A-4F81-9E60-3A572D263295}" destId="{5A71B28C-C377-4C1F-B59C-D959228B9BC8}" srcOrd="3" destOrd="0" presId="urn:microsoft.com/office/officeart/2005/8/layout/radial1"/>
    <dgm:cxn modelId="{655B606E-4721-4BF3-B5AD-EE13DB7EBB38}" type="presParOf" srcId="{5A71B28C-C377-4C1F-B59C-D959228B9BC8}" destId="{4F4F4423-8229-4726-91BB-BE73555B7A8A}" srcOrd="0" destOrd="0" presId="urn:microsoft.com/office/officeart/2005/8/layout/radial1"/>
    <dgm:cxn modelId="{A894C9F6-076D-4919-AC63-A7A8493C587F}" type="presParOf" srcId="{12EFBDE2-B56A-4F81-9E60-3A572D263295}" destId="{274EFA38-39ED-4E91-9C72-A5C5A6DBF91D}" srcOrd="4" destOrd="0" presId="urn:microsoft.com/office/officeart/2005/8/layout/radial1"/>
    <dgm:cxn modelId="{8BCAEED0-6F83-4A4F-B35D-8BB47532BC46}" type="presParOf" srcId="{12EFBDE2-B56A-4F81-9E60-3A572D263295}" destId="{6FB6431B-A43F-43F9-A2E3-CCBA4CA0AD02}" srcOrd="5" destOrd="0" presId="urn:microsoft.com/office/officeart/2005/8/layout/radial1"/>
    <dgm:cxn modelId="{BAD8F614-98C7-4DEF-AD6B-E0E314BE50E2}" type="presParOf" srcId="{6FB6431B-A43F-43F9-A2E3-CCBA4CA0AD02}" destId="{23C3698F-0648-4A9E-A1AE-3736E6103809}" srcOrd="0" destOrd="0" presId="urn:microsoft.com/office/officeart/2005/8/layout/radial1"/>
    <dgm:cxn modelId="{3E1650F9-3F05-46D0-A023-3408894A7208}" type="presParOf" srcId="{12EFBDE2-B56A-4F81-9E60-3A572D263295}" destId="{FF8EDD8A-E15A-4DFC-845C-8ED82258F721}" srcOrd="6" destOrd="0" presId="urn:microsoft.com/office/officeart/2005/8/layout/radial1"/>
    <dgm:cxn modelId="{AA83B8A6-BC5D-43B0-8B67-EE903DA4751F}" type="presParOf" srcId="{12EFBDE2-B56A-4F81-9E60-3A572D263295}" destId="{B4A76414-9227-4EEC-94FF-83EAC1DB41F2}" srcOrd="7" destOrd="0" presId="urn:microsoft.com/office/officeart/2005/8/layout/radial1"/>
    <dgm:cxn modelId="{510FE2A4-1DFB-43E5-88A4-32B24E21B7B1}" type="presParOf" srcId="{B4A76414-9227-4EEC-94FF-83EAC1DB41F2}" destId="{171BA935-4133-4B4B-A17C-5E2A8B7E28AA}" srcOrd="0" destOrd="0" presId="urn:microsoft.com/office/officeart/2005/8/layout/radial1"/>
    <dgm:cxn modelId="{59C33512-D108-4CE6-B292-1088652A6E0E}" type="presParOf" srcId="{12EFBDE2-B56A-4F81-9E60-3A572D263295}" destId="{88EB69DA-D617-4142-BF33-CC5A6C6B5F7E}" srcOrd="8" destOrd="0" presId="urn:microsoft.com/office/officeart/2005/8/layout/radial1"/>
    <dgm:cxn modelId="{A7FE9781-44C3-4728-93B1-2DF9B728BA7E}" type="presParOf" srcId="{12EFBDE2-B56A-4F81-9E60-3A572D263295}" destId="{374EE91E-D801-4B1D-A946-AD4218A2B924}" srcOrd="9" destOrd="0" presId="urn:microsoft.com/office/officeart/2005/8/layout/radial1"/>
    <dgm:cxn modelId="{16267134-B1EA-4CF9-B68F-69D9796A3674}" type="presParOf" srcId="{374EE91E-D801-4B1D-A946-AD4218A2B924}" destId="{BFC8E569-78E9-4244-BC4D-3E35DDCF072F}" srcOrd="0" destOrd="0" presId="urn:microsoft.com/office/officeart/2005/8/layout/radial1"/>
    <dgm:cxn modelId="{97CC9622-7ED6-4AEB-8FC9-D6FD1EF2AE11}" type="presParOf" srcId="{12EFBDE2-B56A-4F81-9E60-3A572D263295}" destId="{D7102738-15D4-469D-A423-6FC000B1B79A}" srcOrd="10" destOrd="0" presId="urn:microsoft.com/office/officeart/2005/8/layout/radial1"/>
    <dgm:cxn modelId="{323CEFFD-1B69-4F72-B8D6-986B76AED4C0}" type="presParOf" srcId="{12EFBDE2-B56A-4F81-9E60-3A572D263295}" destId="{996845DC-6314-4111-90FC-8BCFC0A115AB}" srcOrd="11" destOrd="0" presId="urn:microsoft.com/office/officeart/2005/8/layout/radial1"/>
    <dgm:cxn modelId="{3F494C14-08FA-4A8C-9568-3A3635344E2C}" type="presParOf" srcId="{996845DC-6314-4111-90FC-8BCFC0A115AB}" destId="{0220880E-2397-4DBC-A7C2-238B88AA94CE}" srcOrd="0" destOrd="0" presId="urn:microsoft.com/office/officeart/2005/8/layout/radial1"/>
    <dgm:cxn modelId="{AC13D8DD-8292-4591-943D-B7F6A47777BC}" type="presParOf" srcId="{12EFBDE2-B56A-4F81-9E60-3A572D263295}" destId="{4CA4BB7E-98BF-4A1F-8546-0DC1173FA2DD}" srcOrd="12" destOrd="0" presId="urn:microsoft.com/office/officeart/2005/8/layout/radial1"/>
    <dgm:cxn modelId="{4070EA58-C1D7-4CDE-A594-24F272A55021}" type="presParOf" srcId="{12EFBDE2-B56A-4F81-9E60-3A572D263295}" destId="{89995134-DAF8-4A23-9883-7A6C1FE485B1}" srcOrd="13" destOrd="0" presId="urn:microsoft.com/office/officeart/2005/8/layout/radial1"/>
    <dgm:cxn modelId="{F53674F2-BB5F-40AD-A67A-D7C4D5551D27}" type="presParOf" srcId="{89995134-DAF8-4A23-9883-7A6C1FE485B1}" destId="{11188411-463D-4483-8005-D63EAF788467}" srcOrd="0" destOrd="0" presId="urn:microsoft.com/office/officeart/2005/8/layout/radial1"/>
    <dgm:cxn modelId="{98F53AED-43C1-4637-B74B-97FD5B85404A}" type="presParOf" srcId="{12EFBDE2-B56A-4F81-9E60-3A572D263295}" destId="{FBD1012D-0420-44D8-A105-F8EEABC7897C}" srcOrd="14" destOrd="0" presId="urn:microsoft.com/office/officeart/2005/8/layout/radial1"/>
    <dgm:cxn modelId="{8ADBCAE5-69BE-4855-B60B-64BC6356F950}" type="presParOf" srcId="{12EFBDE2-B56A-4F81-9E60-3A572D263295}" destId="{BCDF1C76-26D7-4A86-9FFE-E93222D066D6}" srcOrd="15" destOrd="0" presId="urn:microsoft.com/office/officeart/2005/8/layout/radial1"/>
    <dgm:cxn modelId="{A132E6DE-9C08-4E09-A5E3-E9D8B4ED2443}" type="presParOf" srcId="{BCDF1C76-26D7-4A86-9FFE-E93222D066D6}" destId="{CBCBA882-C738-46E6-BA02-2086C32294CA}" srcOrd="0" destOrd="0" presId="urn:microsoft.com/office/officeart/2005/8/layout/radial1"/>
    <dgm:cxn modelId="{8E115002-5B11-4112-8D1C-5C3BDEF63F18}" type="presParOf" srcId="{12EFBDE2-B56A-4F81-9E60-3A572D263295}" destId="{3ECFFEBA-8B2C-4DD3-B94D-BFA3AD46A0FD}" srcOrd="16" destOrd="0" presId="urn:microsoft.com/office/officeart/2005/8/layout/radial1"/>
    <dgm:cxn modelId="{37FD0CA3-F70D-4F31-A33D-B1F6C90DDA9D}" type="presParOf" srcId="{12EFBDE2-B56A-4F81-9E60-3A572D263295}" destId="{47956681-551F-48EB-961C-B9F74BAE0A80}" srcOrd="17" destOrd="0" presId="urn:microsoft.com/office/officeart/2005/8/layout/radial1"/>
    <dgm:cxn modelId="{0E3F5761-C6EA-4BF7-AE03-7DA73C2DD8C5}" type="presParOf" srcId="{47956681-551F-48EB-961C-B9F74BAE0A80}" destId="{D842B2FC-1A04-4FB1-8F4E-CE8DE0437119}" srcOrd="0" destOrd="0" presId="urn:microsoft.com/office/officeart/2005/8/layout/radial1"/>
    <dgm:cxn modelId="{B0F5DEB5-76F8-4D5A-87FB-BD675E7EBAF0}" type="presParOf" srcId="{12EFBDE2-B56A-4F81-9E60-3A572D263295}" destId="{98A9BC52-F43C-4DAA-8F64-4BB05887B35D}" srcOrd="18" destOrd="0" presId="urn:microsoft.com/office/officeart/2005/8/layout/radial1"/>
    <dgm:cxn modelId="{6CFF9D93-ADD6-4369-866A-6178BA0A81FB}" type="presParOf" srcId="{12EFBDE2-B56A-4F81-9E60-3A572D263295}" destId="{92B0FA94-91E6-4317-B14F-5A4B287DE99F}" srcOrd="19" destOrd="0" presId="urn:microsoft.com/office/officeart/2005/8/layout/radial1"/>
    <dgm:cxn modelId="{599FB562-D8A1-4930-A82C-46E71FAF2A30}" type="presParOf" srcId="{92B0FA94-91E6-4317-B14F-5A4B287DE99F}" destId="{DB1A5E6A-FA81-4DDB-A7FE-D98D0C606A36}" srcOrd="0" destOrd="0" presId="urn:microsoft.com/office/officeart/2005/8/layout/radial1"/>
    <dgm:cxn modelId="{25ECA2C4-0024-4588-B9BE-5DAB9CDC2F02}" type="presParOf" srcId="{12EFBDE2-B56A-4F81-9E60-3A572D263295}" destId="{764425EA-8287-4745-B253-0DFCBC306553}"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916DA-2C01-1A43-BF46-285E9B913A89}" type="doc">
      <dgm:prSet loTypeId="urn:microsoft.com/office/officeart/2008/layout/CircularPictureCallout" loCatId="cycle" qsTypeId="urn:microsoft.com/office/officeart/2005/8/quickstyle/3d1" qsCatId="3D" csTypeId="urn:microsoft.com/office/officeart/2005/8/colors/accent3_2" csCatId="accent3" phldr="1"/>
      <dgm:spPr/>
      <dgm:t>
        <a:bodyPr/>
        <a:lstStyle/>
        <a:p>
          <a:endParaRPr lang="en-US"/>
        </a:p>
      </dgm:t>
    </dgm:pt>
    <dgm:pt modelId="{BEBEC07D-D404-C343-B67B-3AA7A8BE96F2}">
      <dgm:prSet phldrT="[Text]"/>
      <dgm:spPr>
        <a:solidFill>
          <a:schemeClr val="bg1"/>
        </a:solidFill>
      </dgm:spPr>
      <dgm:t>
        <a:bodyPr/>
        <a:lstStyle/>
        <a:p>
          <a:r>
            <a:rPr lang="tr-TR" b="1" dirty="0" smtClean="0"/>
            <a:t>Açık ve dürüstlüğün göstergesidir</a:t>
          </a:r>
          <a:endParaRPr lang="en-US" b="1" dirty="0">
            <a:latin typeface="Calibri"/>
            <a:cs typeface="Calibri"/>
          </a:endParaRPr>
        </a:p>
      </dgm:t>
    </dgm:pt>
    <dgm:pt modelId="{C3EA6754-D67F-A449-AA3D-DC65C8908FE4}" type="parTrans" cxnId="{D8881BCC-F1A7-B745-B13A-7C3A6FD12FD6}">
      <dgm:prSet/>
      <dgm:spPr/>
      <dgm:t>
        <a:bodyPr/>
        <a:lstStyle/>
        <a:p>
          <a:endParaRPr lang="en-US">
            <a:solidFill>
              <a:srgbClr val="800000"/>
            </a:solidFill>
            <a:latin typeface="Calibri"/>
            <a:cs typeface="Calibri"/>
          </a:endParaRPr>
        </a:p>
      </dgm:t>
    </dgm:pt>
    <dgm:pt modelId="{DD70C50A-83B2-F348-823F-08AC0532B2C4}" type="sibTrans" cxnId="{D8881BCC-F1A7-B745-B13A-7C3A6FD12FD6}">
      <dgm:prSet/>
      <dgm:spPr/>
      <dgm:t>
        <a:bodyPr/>
        <a:lstStyle/>
        <a:p>
          <a:endParaRPr lang="en-US">
            <a:solidFill>
              <a:srgbClr val="800000"/>
            </a:solidFill>
            <a:latin typeface="Calibri"/>
            <a:cs typeface="Calibri"/>
          </a:endParaRPr>
        </a:p>
      </dgm:t>
    </dgm:pt>
    <dgm:pt modelId="{2CA26F5C-1990-AF45-95F1-F15BBFCA65EB}">
      <dgm:prSet phldrT="[Text]"/>
      <dgm:spPr>
        <a:solidFill>
          <a:schemeClr val="bg1"/>
        </a:solidFill>
      </dgm:spPr>
      <dgm:t>
        <a:bodyPr/>
        <a:lstStyle/>
        <a:p>
          <a:r>
            <a:rPr lang="tr-TR" b="1" dirty="0" smtClean="0"/>
            <a:t>Topluma yol gösterir</a:t>
          </a:r>
          <a:endParaRPr lang="en-US" b="1" dirty="0">
            <a:latin typeface="Calibri"/>
            <a:cs typeface="Calibri"/>
          </a:endParaRPr>
        </a:p>
      </dgm:t>
    </dgm:pt>
    <dgm:pt modelId="{D139D48E-9436-2846-9637-D911AEBBC940}" type="parTrans" cxnId="{F50E7551-9C65-584B-928A-0A5FAEB342A9}">
      <dgm:prSet/>
      <dgm:spPr/>
      <dgm:t>
        <a:bodyPr/>
        <a:lstStyle/>
        <a:p>
          <a:endParaRPr lang="en-US">
            <a:solidFill>
              <a:srgbClr val="800000"/>
            </a:solidFill>
            <a:latin typeface="Calibri"/>
            <a:cs typeface="Calibri"/>
          </a:endParaRPr>
        </a:p>
      </dgm:t>
    </dgm:pt>
    <dgm:pt modelId="{23A2FE47-84DE-8049-ABB0-BB24785F2AF8}" type="sibTrans" cxnId="{F50E7551-9C65-584B-928A-0A5FAEB342A9}">
      <dgm:prSet/>
      <dgm:spPr/>
      <dgm:t>
        <a:bodyPr/>
        <a:lstStyle/>
        <a:p>
          <a:endParaRPr lang="en-US">
            <a:solidFill>
              <a:srgbClr val="800000"/>
            </a:solidFill>
            <a:latin typeface="Calibri"/>
            <a:cs typeface="Calibri"/>
          </a:endParaRPr>
        </a:p>
      </dgm:t>
    </dgm:pt>
    <dgm:pt modelId="{21E6B80B-5555-894C-8C15-6E160EB9E382}">
      <dgm:prSet/>
      <dgm:spPr>
        <a:solidFill>
          <a:schemeClr val="bg1"/>
        </a:solidFill>
      </dgm:spPr>
      <dgm:t>
        <a:bodyPr/>
        <a:lstStyle/>
        <a:p>
          <a:r>
            <a:rPr lang="tr-TR" b="1" dirty="0" smtClean="0"/>
            <a:t>Toplumu bilgilendirir, uyarır, çıkabilecek sorunlara karşı önlemler düşünür.</a:t>
          </a:r>
          <a:endParaRPr lang="en-US" b="1" dirty="0">
            <a:latin typeface="Calibri"/>
            <a:cs typeface="Calibri"/>
          </a:endParaRPr>
        </a:p>
      </dgm:t>
    </dgm:pt>
    <dgm:pt modelId="{A5D24232-3EA2-B746-A4C2-5E2EF9F181B3}" type="parTrans" cxnId="{83D75825-447C-5842-A93A-4FE41BF0DB8A}">
      <dgm:prSet/>
      <dgm:spPr/>
      <dgm:t>
        <a:bodyPr/>
        <a:lstStyle/>
        <a:p>
          <a:endParaRPr lang="en-US">
            <a:solidFill>
              <a:srgbClr val="800000"/>
            </a:solidFill>
            <a:latin typeface="Calibri"/>
            <a:cs typeface="Calibri"/>
          </a:endParaRPr>
        </a:p>
      </dgm:t>
    </dgm:pt>
    <dgm:pt modelId="{C16067C8-0F54-D74C-8540-EA0C1FC9B131}" type="sibTrans" cxnId="{83D75825-447C-5842-A93A-4FE41BF0DB8A}">
      <dgm:prSet/>
      <dgm:spPr/>
      <dgm:t>
        <a:bodyPr/>
        <a:lstStyle/>
        <a:p>
          <a:endParaRPr lang="en-US">
            <a:solidFill>
              <a:srgbClr val="800000"/>
            </a:solidFill>
            <a:latin typeface="Calibri"/>
            <a:cs typeface="Calibri"/>
          </a:endParaRPr>
        </a:p>
      </dgm:t>
    </dgm:pt>
    <dgm:pt modelId="{614B5315-670D-8A43-ACFF-D53BE4E5F100}">
      <dgm:prSet/>
      <dgm:spPr>
        <a:solidFill>
          <a:schemeClr val="bg1"/>
        </a:solidFill>
      </dgm:spPr>
      <dgm:t>
        <a:bodyPr/>
        <a:lstStyle/>
        <a:p>
          <a:r>
            <a:rPr lang="tr-TR" b="1" dirty="0" smtClean="0"/>
            <a:t>Eleştiriye açıktır.</a:t>
          </a:r>
          <a:endParaRPr lang="en-US" b="1" dirty="0">
            <a:latin typeface="Calibri"/>
            <a:cs typeface="Calibri"/>
          </a:endParaRPr>
        </a:p>
      </dgm:t>
    </dgm:pt>
    <dgm:pt modelId="{F363F280-A58B-B84C-B017-31F9B33A0DC3}" type="parTrans" cxnId="{B670D619-EE6A-564A-A4ED-CD80E554EFBF}">
      <dgm:prSet/>
      <dgm:spPr/>
      <dgm:t>
        <a:bodyPr/>
        <a:lstStyle/>
        <a:p>
          <a:endParaRPr lang="en-US">
            <a:solidFill>
              <a:srgbClr val="800000"/>
            </a:solidFill>
            <a:latin typeface="Calibri"/>
            <a:cs typeface="Calibri"/>
          </a:endParaRPr>
        </a:p>
      </dgm:t>
    </dgm:pt>
    <dgm:pt modelId="{85E15BBB-2BD4-C448-B904-D7CEBEEB9B3E}" type="sibTrans" cxnId="{B670D619-EE6A-564A-A4ED-CD80E554EFBF}">
      <dgm:prSet/>
      <dgm:spPr/>
      <dgm:t>
        <a:bodyPr/>
        <a:lstStyle/>
        <a:p>
          <a:endParaRPr lang="en-US">
            <a:solidFill>
              <a:srgbClr val="800000"/>
            </a:solidFill>
            <a:latin typeface="Calibri"/>
            <a:cs typeface="Calibri"/>
          </a:endParaRPr>
        </a:p>
      </dgm:t>
    </dgm:pt>
    <dgm:pt modelId="{659B4AFD-E3C4-AA40-955F-A7A0EAA1DBE3}">
      <dgm:prSet/>
      <dgm:spPr>
        <a:solidFill>
          <a:schemeClr val="bg1"/>
        </a:solidFill>
      </dgm:spPr>
      <dgm:t>
        <a:bodyPr/>
        <a:lstStyle/>
        <a:p>
          <a:r>
            <a:rPr lang="tr-TR" b="1" dirty="0" smtClean="0"/>
            <a:t>Bilimsel araştırma disiplinini her zaman korur.</a:t>
          </a:r>
          <a:endParaRPr lang="en-US" b="1" dirty="0">
            <a:latin typeface="Calibri"/>
            <a:cs typeface="Calibri"/>
          </a:endParaRPr>
        </a:p>
      </dgm:t>
    </dgm:pt>
    <dgm:pt modelId="{BF643C47-489C-7745-9533-6AACF7520BAC}" type="parTrans" cxnId="{2E3CDFC8-F10D-B646-BB4F-1F30CE05ED56}">
      <dgm:prSet/>
      <dgm:spPr/>
      <dgm:t>
        <a:bodyPr/>
        <a:lstStyle/>
        <a:p>
          <a:endParaRPr lang="en-US">
            <a:solidFill>
              <a:srgbClr val="800000"/>
            </a:solidFill>
            <a:latin typeface="Calibri"/>
            <a:cs typeface="Calibri"/>
          </a:endParaRPr>
        </a:p>
      </dgm:t>
    </dgm:pt>
    <dgm:pt modelId="{E16982DD-B6A5-194E-86DA-A3A8C4634D73}" type="sibTrans" cxnId="{2E3CDFC8-F10D-B646-BB4F-1F30CE05ED56}">
      <dgm:prSet/>
      <dgm:spPr/>
      <dgm:t>
        <a:bodyPr/>
        <a:lstStyle/>
        <a:p>
          <a:endParaRPr lang="en-US">
            <a:solidFill>
              <a:srgbClr val="800000"/>
            </a:solidFill>
            <a:latin typeface="Calibri"/>
            <a:cs typeface="Calibri"/>
          </a:endParaRPr>
        </a:p>
      </dgm:t>
    </dgm:pt>
    <dgm:pt modelId="{B45E2921-99F6-1B44-8163-0BA3104CC311}">
      <dgm:prSet phldrT="[Text]"/>
      <dgm:spPr>
        <a:solidFill>
          <a:schemeClr val="bg1"/>
        </a:solidFill>
      </dgm:spPr>
      <dgm:t>
        <a:bodyPr/>
        <a:lstStyle/>
        <a:p>
          <a:r>
            <a:rPr lang="tr-TR" b="1" dirty="0" smtClean="0"/>
            <a:t>Bilimsel bilgiyi ortaya çıkarır</a:t>
          </a:r>
          <a:endParaRPr lang="en-US" b="1" dirty="0">
            <a:latin typeface="Calibri"/>
            <a:cs typeface="Calibri"/>
          </a:endParaRPr>
        </a:p>
      </dgm:t>
    </dgm:pt>
    <dgm:pt modelId="{23D1FC04-D894-A141-8558-32F4A8DF0F70}" type="sibTrans" cxnId="{83771CFF-A172-AD47-8389-35E2E816F613}">
      <dgm:prSet/>
      <dgm:spPr/>
      <dgm:t>
        <a:bodyPr/>
        <a:lstStyle/>
        <a:p>
          <a:endParaRPr lang="en-US">
            <a:solidFill>
              <a:srgbClr val="800000"/>
            </a:solidFill>
            <a:latin typeface="Calibri"/>
            <a:cs typeface="Calibri"/>
          </a:endParaRPr>
        </a:p>
      </dgm:t>
    </dgm:pt>
    <dgm:pt modelId="{18C0AA94-1AC9-E948-ABF2-873C9BCE56BC}" type="parTrans" cxnId="{83771CFF-A172-AD47-8389-35E2E816F613}">
      <dgm:prSet/>
      <dgm:spPr/>
      <dgm:t>
        <a:bodyPr/>
        <a:lstStyle/>
        <a:p>
          <a:endParaRPr lang="en-US">
            <a:solidFill>
              <a:srgbClr val="800000"/>
            </a:solidFill>
            <a:latin typeface="Calibri"/>
            <a:cs typeface="Calibri"/>
          </a:endParaRPr>
        </a:p>
      </dgm:t>
    </dgm:pt>
    <dgm:pt modelId="{B8CF6570-9BA0-4D41-B6E9-92BC33863065}">
      <dgm:prSet custT="1"/>
      <dgm:spPr/>
      <dgm:t>
        <a:bodyPr/>
        <a:lstStyle/>
        <a:p>
          <a:pPr>
            <a:lnSpc>
              <a:spcPct val="100000"/>
            </a:lnSpc>
            <a:spcAft>
              <a:spcPts val="0"/>
            </a:spcAft>
          </a:pPr>
          <a:r>
            <a:rPr lang="tr-TR" sz="4400" b="1" dirty="0" smtClean="0">
              <a:solidFill>
                <a:schemeClr val="tx1"/>
              </a:solidFill>
            </a:rPr>
            <a:t>Bilim insanı kimdir?</a:t>
          </a:r>
          <a:endParaRPr lang="en-US" sz="4400" b="1" dirty="0">
            <a:solidFill>
              <a:schemeClr val="tx1"/>
            </a:solidFill>
            <a:latin typeface="Calibri"/>
            <a:cs typeface="Calibri"/>
          </a:endParaRPr>
        </a:p>
      </dgm:t>
    </dgm:pt>
    <dgm:pt modelId="{E89E893F-74F7-4A41-A9BF-83B6068DDB37}" type="sibTrans" cxnId="{36CEBDA5-0580-024B-9960-76D63EEDD04E}">
      <dgm:prSet/>
      <dgm:spPr>
        <a:blipFill rotWithShape="1">
          <a:blip xmlns:r="http://schemas.openxmlformats.org/officeDocument/2006/relationships" r:embed="rId1"/>
          <a:stretch>
            <a:fillRect/>
          </a:stretch>
        </a:blipFill>
      </dgm:spPr>
      <dgm:t>
        <a:bodyPr/>
        <a:lstStyle/>
        <a:p>
          <a:endParaRPr lang="en-US">
            <a:solidFill>
              <a:srgbClr val="800000"/>
            </a:solidFill>
            <a:latin typeface="Calibri"/>
            <a:cs typeface="Calibri"/>
          </a:endParaRPr>
        </a:p>
      </dgm:t>
    </dgm:pt>
    <dgm:pt modelId="{3F1E8D05-2755-0A4A-A3AC-B8FF6D667523}" type="parTrans" cxnId="{36CEBDA5-0580-024B-9960-76D63EEDD04E}">
      <dgm:prSet/>
      <dgm:spPr/>
      <dgm:t>
        <a:bodyPr/>
        <a:lstStyle/>
        <a:p>
          <a:endParaRPr lang="en-US">
            <a:solidFill>
              <a:srgbClr val="800000"/>
            </a:solidFill>
            <a:latin typeface="Calibri"/>
            <a:cs typeface="Calibri"/>
          </a:endParaRPr>
        </a:p>
      </dgm:t>
    </dgm:pt>
    <dgm:pt modelId="{DAB556E6-AF0F-1146-93D6-D95BA27DF5EF}" type="pres">
      <dgm:prSet presAssocID="{7DC916DA-2C01-1A43-BF46-285E9B913A89}" presName="Name0" presStyleCnt="0">
        <dgm:presLayoutVars>
          <dgm:chMax val="7"/>
          <dgm:chPref val="7"/>
          <dgm:dir/>
        </dgm:presLayoutVars>
      </dgm:prSet>
      <dgm:spPr/>
      <dgm:t>
        <a:bodyPr/>
        <a:lstStyle/>
        <a:p>
          <a:endParaRPr lang="en-US"/>
        </a:p>
      </dgm:t>
    </dgm:pt>
    <dgm:pt modelId="{62835160-7F82-EF44-93E2-E1C05A0A3915}" type="pres">
      <dgm:prSet presAssocID="{7DC916DA-2C01-1A43-BF46-285E9B913A89}" presName="Name1" presStyleCnt="0"/>
      <dgm:spPr/>
      <dgm:t>
        <a:bodyPr/>
        <a:lstStyle/>
        <a:p>
          <a:endParaRPr lang="tr-TR"/>
        </a:p>
      </dgm:t>
    </dgm:pt>
    <dgm:pt modelId="{3DCF9AB4-D69D-7B47-8711-A1244914CFC3}" type="pres">
      <dgm:prSet presAssocID="{E89E893F-74F7-4A41-A9BF-83B6068DDB37}" presName="picture_1" presStyleCnt="0"/>
      <dgm:spPr/>
      <dgm:t>
        <a:bodyPr/>
        <a:lstStyle/>
        <a:p>
          <a:endParaRPr lang="tr-TR"/>
        </a:p>
      </dgm:t>
    </dgm:pt>
    <dgm:pt modelId="{C5325243-0784-4A43-9F05-8FC9DE9BE9EF}" type="pres">
      <dgm:prSet presAssocID="{E89E893F-74F7-4A41-A9BF-83B6068DDB37}" presName="pictureRepeatNode" presStyleLbl="alignImgPlace1" presStyleIdx="0" presStyleCnt="7" custScaleX="68832" custScaleY="95743" custLinFactNeighborX="-13867" custLinFactNeighborY="13193"/>
      <dgm:spPr/>
      <dgm:t>
        <a:bodyPr/>
        <a:lstStyle/>
        <a:p>
          <a:endParaRPr lang="en-US"/>
        </a:p>
      </dgm:t>
    </dgm:pt>
    <dgm:pt modelId="{0D465318-7921-664C-87F8-14589395039C}" type="pres">
      <dgm:prSet presAssocID="{B8CF6570-9BA0-4D41-B6E9-92BC33863065}" presName="text_1" presStyleLbl="node1" presStyleIdx="0" presStyleCnt="0" custScaleX="253243" custScaleY="75447" custLinFactY="-100000" custLinFactNeighborX="65299" custLinFactNeighborY="-167466">
        <dgm:presLayoutVars>
          <dgm:bulletEnabled val="1"/>
        </dgm:presLayoutVars>
      </dgm:prSet>
      <dgm:spPr/>
      <dgm:t>
        <a:bodyPr/>
        <a:lstStyle/>
        <a:p>
          <a:endParaRPr lang="en-US"/>
        </a:p>
      </dgm:t>
    </dgm:pt>
    <dgm:pt modelId="{06DF412D-AE3D-D041-AC7F-E177A9D45BFB}" type="pres">
      <dgm:prSet presAssocID="{23D1FC04-D894-A141-8558-32F4A8DF0F70}" presName="picture_2" presStyleCnt="0"/>
      <dgm:spPr/>
      <dgm:t>
        <a:bodyPr/>
        <a:lstStyle/>
        <a:p>
          <a:endParaRPr lang="tr-TR"/>
        </a:p>
      </dgm:t>
    </dgm:pt>
    <dgm:pt modelId="{4BCD5B67-FD93-3D42-9E8C-47435D0E4875}" type="pres">
      <dgm:prSet presAssocID="{23D1FC04-D894-A141-8558-32F4A8DF0F70}" presName="pictureRepeatNode" presStyleLbl="alignImgPlace1" presStyleIdx="1" presStyleCnt="7" custLinFactX="-38262" custLinFactY="6214" custLinFactNeighborX="-100000" custLinFactNeighborY="100000"/>
      <dgm:spPr/>
      <dgm:t>
        <a:bodyPr/>
        <a:lstStyle/>
        <a:p>
          <a:endParaRPr lang="en-US"/>
        </a:p>
      </dgm:t>
    </dgm:pt>
    <dgm:pt modelId="{8F597EDD-F3E7-4345-A90C-7B87253787A5}" type="pres">
      <dgm:prSet presAssocID="{B45E2921-99F6-1B44-8163-0BA3104CC311}" presName="line_2" presStyleLbl="parChTrans1D1" presStyleIdx="0" presStyleCnt="6" custFlipVert="1" custSzY="45720" custScaleX="71225" custLinFactY="972469" custLinFactNeighborX="-11495" custLinFactNeighborY="1000000"/>
      <dgm:spPr/>
      <dgm:t>
        <a:bodyPr/>
        <a:lstStyle/>
        <a:p>
          <a:endParaRPr lang="tr-TR"/>
        </a:p>
      </dgm:t>
    </dgm:pt>
    <dgm:pt modelId="{44812E1E-FA5B-524A-90C0-BDDF9B63AD5E}" type="pres">
      <dgm:prSet presAssocID="{B45E2921-99F6-1B44-8163-0BA3104CC311}" presName="textparent_2" presStyleLbl="node1" presStyleIdx="0" presStyleCnt="0"/>
      <dgm:spPr/>
      <dgm:t>
        <a:bodyPr/>
        <a:lstStyle/>
        <a:p>
          <a:endParaRPr lang="tr-TR"/>
        </a:p>
      </dgm:t>
    </dgm:pt>
    <dgm:pt modelId="{18FDDFE4-C419-7141-B378-1E24FBE23CAE}" type="pres">
      <dgm:prSet presAssocID="{B45E2921-99F6-1B44-8163-0BA3104CC311}" presName="text_2" presStyleLbl="revTx" presStyleIdx="0" presStyleCnt="6" custScaleX="416018" custLinFactX="-95253" custLinFactY="5611" custLinFactNeighborX="-100000" custLinFactNeighborY="100000">
        <dgm:presLayoutVars>
          <dgm:bulletEnabled val="1"/>
        </dgm:presLayoutVars>
      </dgm:prSet>
      <dgm:spPr/>
      <dgm:t>
        <a:bodyPr/>
        <a:lstStyle/>
        <a:p>
          <a:endParaRPr lang="en-US"/>
        </a:p>
      </dgm:t>
    </dgm:pt>
    <dgm:pt modelId="{C19308C8-F2CF-0C45-B032-A80681519387}" type="pres">
      <dgm:prSet presAssocID="{DD70C50A-83B2-F348-823F-08AC0532B2C4}" presName="picture_3" presStyleCnt="0"/>
      <dgm:spPr/>
      <dgm:t>
        <a:bodyPr/>
        <a:lstStyle/>
        <a:p>
          <a:endParaRPr lang="tr-TR"/>
        </a:p>
      </dgm:t>
    </dgm:pt>
    <dgm:pt modelId="{7B943361-D870-634A-992E-5021D24467B9}" type="pres">
      <dgm:prSet presAssocID="{DD70C50A-83B2-F348-823F-08AC0532B2C4}" presName="pictureRepeatNode" presStyleLbl="alignImgPlace1" presStyleIdx="2" presStyleCnt="7" custLinFactY="15721" custLinFactNeighborX="-85846" custLinFactNeighborY="100000"/>
      <dgm:spPr/>
      <dgm:t>
        <a:bodyPr/>
        <a:lstStyle/>
        <a:p>
          <a:endParaRPr lang="en-US"/>
        </a:p>
      </dgm:t>
    </dgm:pt>
    <dgm:pt modelId="{5980495E-0AC8-BA40-8615-6D0B1EC12778}" type="pres">
      <dgm:prSet presAssocID="{BEBEC07D-D404-C343-B67B-3AA7A8BE96F2}" presName="line_3" presStyleLbl="parChTrans1D1" presStyleIdx="1" presStyleCnt="6" custLinFactY="907405" custLinFactNeighborX="-8382" custLinFactNeighborY="1000000"/>
      <dgm:spPr/>
      <dgm:t>
        <a:bodyPr/>
        <a:lstStyle/>
        <a:p>
          <a:endParaRPr lang="tr-TR"/>
        </a:p>
      </dgm:t>
    </dgm:pt>
    <dgm:pt modelId="{42E99852-9176-0344-822E-ACDA7CF725EB}" type="pres">
      <dgm:prSet presAssocID="{BEBEC07D-D404-C343-B67B-3AA7A8BE96F2}" presName="textparent_3" presStyleLbl="node1" presStyleIdx="0" presStyleCnt="0"/>
      <dgm:spPr/>
      <dgm:t>
        <a:bodyPr/>
        <a:lstStyle/>
        <a:p>
          <a:endParaRPr lang="tr-TR"/>
        </a:p>
      </dgm:t>
    </dgm:pt>
    <dgm:pt modelId="{E1E97EDE-0ABE-0C40-A51C-7B42B4FB378E}" type="pres">
      <dgm:prSet presAssocID="{BEBEC07D-D404-C343-B67B-3AA7A8BE96F2}" presName="text_3" presStyleLbl="revTx" presStyleIdx="1" presStyleCnt="6" custScaleX="165131" custLinFactY="15721" custLinFactNeighborX="-38468" custLinFactNeighborY="100000">
        <dgm:presLayoutVars>
          <dgm:bulletEnabled val="1"/>
        </dgm:presLayoutVars>
      </dgm:prSet>
      <dgm:spPr/>
      <dgm:t>
        <a:bodyPr/>
        <a:lstStyle/>
        <a:p>
          <a:endParaRPr lang="en-US"/>
        </a:p>
      </dgm:t>
    </dgm:pt>
    <dgm:pt modelId="{BC820893-4653-5A48-A51B-43093120BE9A}" type="pres">
      <dgm:prSet presAssocID="{23A2FE47-84DE-8049-ABB0-BB24785F2AF8}" presName="picture_4" presStyleCnt="0"/>
      <dgm:spPr/>
      <dgm:t>
        <a:bodyPr/>
        <a:lstStyle/>
        <a:p>
          <a:endParaRPr lang="tr-TR"/>
        </a:p>
      </dgm:t>
    </dgm:pt>
    <dgm:pt modelId="{FDA04DBA-6954-AA43-AF24-8B8E95C30917}" type="pres">
      <dgm:prSet presAssocID="{23A2FE47-84DE-8049-ABB0-BB24785F2AF8}" presName="pictureRepeatNode" presStyleLbl="alignImgPlace1" presStyleIdx="3" presStyleCnt="7" custLinFactX="-37112" custLinFactY="1520" custLinFactNeighborX="-100000" custLinFactNeighborY="100000"/>
      <dgm:spPr/>
      <dgm:t>
        <a:bodyPr/>
        <a:lstStyle/>
        <a:p>
          <a:endParaRPr lang="en-US"/>
        </a:p>
      </dgm:t>
    </dgm:pt>
    <dgm:pt modelId="{220EE618-AFE6-6F41-A567-6CEF88D5B6CB}" type="pres">
      <dgm:prSet presAssocID="{2CA26F5C-1990-AF45-95F1-F15BBFCA65EB}" presName="line_4" presStyleLbl="parChTrans1D1" presStyleIdx="2" presStyleCnt="6" custSzY="45720" custScaleX="62458" custLinFactY="920772" custLinFactNeighborY="1000000"/>
      <dgm:spPr/>
      <dgm:t>
        <a:bodyPr/>
        <a:lstStyle/>
        <a:p>
          <a:endParaRPr lang="tr-TR"/>
        </a:p>
      </dgm:t>
    </dgm:pt>
    <dgm:pt modelId="{88453D2B-08C6-244A-96C5-3A0114A29A1A}" type="pres">
      <dgm:prSet presAssocID="{2CA26F5C-1990-AF45-95F1-F15BBFCA65EB}" presName="textparent_4" presStyleLbl="node1" presStyleIdx="0" presStyleCnt="0"/>
      <dgm:spPr/>
      <dgm:t>
        <a:bodyPr/>
        <a:lstStyle/>
        <a:p>
          <a:endParaRPr lang="tr-TR"/>
        </a:p>
      </dgm:t>
    </dgm:pt>
    <dgm:pt modelId="{B4983BBA-B9FD-F74C-A51B-5964DA582037}" type="pres">
      <dgm:prSet presAssocID="{2CA26F5C-1990-AF45-95F1-F15BBFCA65EB}" presName="text_4" presStyleLbl="revTx" presStyleIdx="2" presStyleCnt="6" custScaleX="304518" custLinFactY="11966" custLinFactNeighborX="-79958" custLinFactNeighborY="100000">
        <dgm:presLayoutVars>
          <dgm:bulletEnabled val="1"/>
        </dgm:presLayoutVars>
      </dgm:prSet>
      <dgm:spPr/>
      <dgm:t>
        <a:bodyPr/>
        <a:lstStyle/>
        <a:p>
          <a:endParaRPr lang="en-US"/>
        </a:p>
      </dgm:t>
    </dgm:pt>
    <dgm:pt modelId="{95203BFD-798E-F947-A7C7-F4FC8FA2608B}" type="pres">
      <dgm:prSet presAssocID="{C16067C8-0F54-D74C-8540-EA0C1FC9B131}" presName="picture_5" presStyleCnt="0"/>
      <dgm:spPr/>
      <dgm:t>
        <a:bodyPr/>
        <a:lstStyle/>
        <a:p>
          <a:endParaRPr lang="tr-TR"/>
        </a:p>
      </dgm:t>
    </dgm:pt>
    <dgm:pt modelId="{99C3E077-459A-5044-A772-16125845D9F3}" type="pres">
      <dgm:prSet presAssocID="{C16067C8-0F54-D74C-8540-EA0C1FC9B131}" presName="pictureRepeatNode" presStyleLbl="alignImgPlace1" presStyleIdx="4" presStyleCnt="7" custLinFactX="-37112" custLinFactNeighborX="-100000" custLinFactNeighborY="89765"/>
      <dgm:spPr/>
      <dgm:t>
        <a:bodyPr/>
        <a:lstStyle/>
        <a:p>
          <a:endParaRPr lang="en-US"/>
        </a:p>
      </dgm:t>
    </dgm:pt>
    <dgm:pt modelId="{7A45E7C3-C0A4-964A-9B3D-5910250E5D5D}" type="pres">
      <dgm:prSet presAssocID="{21E6B80B-5555-894C-8C15-6E160EB9E382}" presName="line_5" presStyleLbl="parChTrans1D1" presStyleIdx="3" presStyleCnt="6" custFlipVert="1" custSzY="45720" custScaleX="46046" custLinFactY="934830" custLinFactNeighborX="-9232" custLinFactNeighborY="1000000"/>
      <dgm:spPr/>
      <dgm:t>
        <a:bodyPr/>
        <a:lstStyle/>
        <a:p>
          <a:endParaRPr lang="tr-TR"/>
        </a:p>
      </dgm:t>
    </dgm:pt>
    <dgm:pt modelId="{2FC4DF66-10FA-9345-B876-FA1D97C4C37B}" type="pres">
      <dgm:prSet presAssocID="{21E6B80B-5555-894C-8C15-6E160EB9E382}" presName="textparent_5" presStyleLbl="node1" presStyleIdx="0" presStyleCnt="0"/>
      <dgm:spPr/>
      <dgm:t>
        <a:bodyPr/>
        <a:lstStyle/>
        <a:p>
          <a:endParaRPr lang="tr-TR"/>
        </a:p>
      </dgm:t>
    </dgm:pt>
    <dgm:pt modelId="{F34C48E6-B96C-1143-B60A-8436BFB306B4}" type="pres">
      <dgm:prSet presAssocID="{21E6B80B-5555-894C-8C15-6E160EB9E382}" presName="text_5" presStyleLbl="revTx" presStyleIdx="3" presStyleCnt="6" custScaleX="205592" custLinFactY="212" custLinFactNeighborX="-53857" custLinFactNeighborY="100000">
        <dgm:presLayoutVars>
          <dgm:bulletEnabled val="1"/>
        </dgm:presLayoutVars>
      </dgm:prSet>
      <dgm:spPr/>
      <dgm:t>
        <a:bodyPr/>
        <a:lstStyle/>
        <a:p>
          <a:endParaRPr lang="en-US"/>
        </a:p>
      </dgm:t>
    </dgm:pt>
    <dgm:pt modelId="{8DDF65D5-7A0C-A840-8BDD-985049F38BA7}" type="pres">
      <dgm:prSet presAssocID="{85E15BBB-2BD4-C448-B904-D7CEBEEB9B3E}" presName="picture_6" presStyleCnt="0"/>
      <dgm:spPr/>
      <dgm:t>
        <a:bodyPr/>
        <a:lstStyle/>
        <a:p>
          <a:endParaRPr lang="tr-TR"/>
        </a:p>
      </dgm:t>
    </dgm:pt>
    <dgm:pt modelId="{99802099-8CE1-AE48-8D5D-9155F4CE4B9B}" type="pres">
      <dgm:prSet presAssocID="{85E15BBB-2BD4-C448-B904-D7CEBEEB9B3E}" presName="pictureRepeatNode" presStyleLbl="alignImgPlace1" presStyleIdx="5" presStyleCnt="7" custLinFactX="-48525" custLinFactY="6904" custLinFactNeighborX="-100000" custLinFactNeighborY="100000"/>
      <dgm:spPr/>
      <dgm:t>
        <a:bodyPr/>
        <a:lstStyle/>
        <a:p>
          <a:endParaRPr lang="en-US"/>
        </a:p>
      </dgm:t>
    </dgm:pt>
    <dgm:pt modelId="{35227D6D-0507-2146-8C52-CEB82F8D2CDA}" type="pres">
      <dgm:prSet presAssocID="{614B5315-670D-8A43-ACFF-D53BE4E5F100}" presName="line_6" presStyleLbl="parChTrans1D1" presStyleIdx="4" presStyleCnt="6" custFlipVert="1" custSzY="45720" custScaleX="54543" custLinFactY="994264" custLinFactNeighborX="-12332" custLinFactNeighborY="1000000"/>
      <dgm:spPr/>
      <dgm:t>
        <a:bodyPr/>
        <a:lstStyle/>
        <a:p>
          <a:endParaRPr lang="tr-TR"/>
        </a:p>
      </dgm:t>
    </dgm:pt>
    <dgm:pt modelId="{72FA668E-CBF4-2D40-A48C-2AD639E9E3FD}" type="pres">
      <dgm:prSet presAssocID="{614B5315-670D-8A43-ACFF-D53BE4E5F100}" presName="textparent_6" presStyleLbl="node1" presStyleIdx="0" presStyleCnt="0"/>
      <dgm:spPr/>
      <dgm:t>
        <a:bodyPr/>
        <a:lstStyle/>
        <a:p>
          <a:endParaRPr lang="tr-TR"/>
        </a:p>
      </dgm:t>
    </dgm:pt>
    <dgm:pt modelId="{54842CDF-C394-A741-BCC5-880DCBD060E5}" type="pres">
      <dgm:prSet presAssocID="{614B5315-670D-8A43-ACFF-D53BE4E5F100}" presName="text_6" presStyleLbl="revTx" presStyleIdx="4" presStyleCnt="6" custScaleX="315229" custLinFactY="6904" custLinFactNeighborX="-95215" custLinFactNeighborY="100000">
        <dgm:presLayoutVars>
          <dgm:bulletEnabled val="1"/>
        </dgm:presLayoutVars>
      </dgm:prSet>
      <dgm:spPr/>
      <dgm:t>
        <a:bodyPr/>
        <a:lstStyle/>
        <a:p>
          <a:endParaRPr lang="en-US"/>
        </a:p>
      </dgm:t>
    </dgm:pt>
    <dgm:pt modelId="{C736789D-1C6F-DF40-A563-3590C75074CA}" type="pres">
      <dgm:prSet presAssocID="{E16982DD-B6A5-194E-86DA-A3A8C4634D73}" presName="picture_7" presStyleCnt="0"/>
      <dgm:spPr/>
      <dgm:t>
        <a:bodyPr/>
        <a:lstStyle/>
        <a:p>
          <a:endParaRPr lang="tr-TR"/>
        </a:p>
      </dgm:t>
    </dgm:pt>
    <dgm:pt modelId="{82ACDCEE-91F9-8846-BD5C-A9A2A8B923A7}" type="pres">
      <dgm:prSet presAssocID="{E16982DD-B6A5-194E-86DA-A3A8C4634D73}" presName="pictureRepeatNode" presStyleLbl="alignImgPlace1" presStyleIdx="6" presStyleCnt="7" custLinFactX="-41727" custLinFactY="10036" custLinFactNeighborX="-100000" custLinFactNeighborY="100000"/>
      <dgm:spPr/>
      <dgm:t>
        <a:bodyPr/>
        <a:lstStyle/>
        <a:p>
          <a:endParaRPr lang="en-US"/>
        </a:p>
      </dgm:t>
    </dgm:pt>
    <dgm:pt modelId="{D00D9746-F0B0-B84E-AFBF-090E035A9F54}" type="pres">
      <dgm:prSet presAssocID="{659B4AFD-E3C4-AA40-955F-A7A0EAA1DBE3}" presName="line_7" presStyleLbl="parChTrans1D1" presStyleIdx="5" presStyleCnt="6" custFlipVert="1" custSzY="98297" custScaleX="68215" custLinFactY="1100000" custLinFactNeighborX="-15039" custLinFactNeighborY="1168616"/>
      <dgm:spPr/>
      <dgm:t>
        <a:bodyPr/>
        <a:lstStyle/>
        <a:p>
          <a:endParaRPr lang="tr-TR"/>
        </a:p>
      </dgm:t>
    </dgm:pt>
    <dgm:pt modelId="{81DFBCA6-2ACA-2A4A-A6E3-17A7EF626C43}" type="pres">
      <dgm:prSet presAssocID="{659B4AFD-E3C4-AA40-955F-A7A0EAA1DBE3}" presName="textparent_7" presStyleLbl="node1" presStyleIdx="0" presStyleCnt="0"/>
      <dgm:spPr/>
      <dgm:t>
        <a:bodyPr/>
        <a:lstStyle/>
        <a:p>
          <a:endParaRPr lang="tr-TR"/>
        </a:p>
      </dgm:t>
    </dgm:pt>
    <dgm:pt modelId="{CC53058A-9BCA-6441-96F2-65A895276D78}" type="pres">
      <dgm:prSet presAssocID="{659B4AFD-E3C4-AA40-955F-A7A0EAA1DBE3}" presName="text_7" presStyleLbl="revTx" presStyleIdx="5" presStyleCnt="6" custScaleX="1699036" custLinFactX="-381461" custLinFactY="20483" custLinFactNeighborX="-400000" custLinFactNeighborY="100000">
        <dgm:presLayoutVars>
          <dgm:bulletEnabled val="1"/>
        </dgm:presLayoutVars>
      </dgm:prSet>
      <dgm:spPr/>
      <dgm:t>
        <a:bodyPr/>
        <a:lstStyle/>
        <a:p>
          <a:endParaRPr lang="en-US"/>
        </a:p>
      </dgm:t>
    </dgm:pt>
  </dgm:ptLst>
  <dgm:cxnLst>
    <dgm:cxn modelId="{03A5578C-1C04-4627-8222-F5EC86ACC992}" type="presOf" srcId="{23D1FC04-D894-A141-8558-32F4A8DF0F70}" destId="{4BCD5B67-FD93-3D42-9E8C-47435D0E4875}" srcOrd="0" destOrd="0" presId="urn:microsoft.com/office/officeart/2008/layout/CircularPictureCallout"/>
    <dgm:cxn modelId="{2C1DD043-5F4A-4653-AE10-7ADE707AA307}" type="presOf" srcId="{DD70C50A-83B2-F348-823F-08AC0532B2C4}" destId="{7B943361-D870-634A-992E-5021D24467B9}" srcOrd="0" destOrd="0" presId="urn:microsoft.com/office/officeart/2008/layout/CircularPictureCallout"/>
    <dgm:cxn modelId="{D681A041-D3B4-4E5C-889B-476CC2F4738C}" type="presOf" srcId="{B8CF6570-9BA0-4D41-B6E9-92BC33863065}" destId="{0D465318-7921-664C-87F8-14589395039C}" srcOrd="0" destOrd="0" presId="urn:microsoft.com/office/officeart/2008/layout/CircularPictureCallout"/>
    <dgm:cxn modelId="{EEF98769-B1CC-4DBE-A6AE-EB31F7119398}" type="presOf" srcId="{614B5315-670D-8A43-ACFF-D53BE4E5F100}" destId="{54842CDF-C394-A741-BCC5-880DCBD060E5}" srcOrd="0" destOrd="0" presId="urn:microsoft.com/office/officeart/2008/layout/CircularPictureCallout"/>
    <dgm:cxn modelId="{D2EDEBA7-3035-41A1-84C3-C27935E302C3}" type="presOf" srcId="{C16067C8-0F54-D74C-8540-EA0C1FC9B131}" destId="{99C3E077-459A-5044-A772-16125845D9F3}" srcOrd="0" destOrd="0" presId="urn:microsoft.com/office/officeart/2008/layout/CircularPictureCallout"/>
    <dgm:cxn modelId="{F1BAB80C-C929-4E38-8EE0-5D96326AAD0A}" type="presOf" srcId="{21E6B80B-5555-894C-8C15-6E160EB9E382}" destId="{F34C48E6-B96C-1143-B60A-8436BFB306B4}" srcOrd="0" destOrd="0" presId="urn:microsoft.com/office/officeart/2008/layout/CircularPictureCallout"/>
    <dgm:cxn modelId="{B670D619-EE6A-564A-A4ED-CD80E554EFBF}" srcId="{7DC916DA-2C01-1A43-BF46-285E9B913A89}" destId="{614B5315-670D-8A43-ACFF-D53BE4E5F100}" srcOrd="5" destOrd="0" parTransId="{F363F280-A58B-B84C-B017-31F9B33A0DC3}" sibTransId="{85E15BBB-2BD4-C448-B904-D7CEBEEB9B3E}"/>
    <dgm:cxn modelId="{D8881BCC-F1A7-B745-B13A-7C3A6FD12FD6}" srcId="{7DC916DA-2C01-1A43-BF46-285E9B913A89}" destId="{BEBEC07D-D404-C343-B67B-3AA7A8BE96F2}" srcOrd="2" destOrd="0" parTransId="{C3EA6754-D67F-A449-AA3D-DC65C8908FE4}" sibTransId="{DD70C50A-83B2-F348-823F-08AC0532B2C4}"/>
    <dgm:cxn modelId="{8A25B997-079F-49B4-BEEE-AF008A01D774}" type="presOf" srcId="{BEBEC07D-D404-C343-B67B-3AA7A8BE96F2}" destId="{E1E97EDE-0ABE-0C40-A51C-7B42B4FB378E}" srcOrd="0" destOrd="0" presId="urn:microsoft.com/office/officeart/2008/layout/CircularPictureCallout"/>
    <dgm:cxn modelId="{969E838B-B22D-4038-9BF8-FE5862CBC134}" type="presOf" srcId="{85E15BBB-2BD4-C448-B904-D7CEBEEB9B3E}" destId="{99802099-8CE1-AE48-8D5D-9155F4CE4B9B}" srcOrd="0" destOrd="0" presId="urn:microsoft.com/office/officeart/2008/layout/CircularPictureCallout"/>
    <dgm:cxn modelId="{83771CFF-A172-AD47-8389-35E2E816F613}" srcId="{7DC916DA-2C01-1A43-BF46-285E9B913A89}" destId="{B45E2921-99F6-1B44-8163-0BA3104CC311}" srcOrd="1" destOrd="0" parTransId="{18C0AA94-1AC9-E948-ABF2-873C9BCE56BC}" sibTransId="{23D1FC04-D894-A141-8558-32F4A8DF0F70}"/>
    <dgm:cxn modelId="{36CEBDA5-0580-024B-9960-76D63EEDD04E}" srcId="{7DC916DA-2C01-1A43-BF46-285E9B913A89}" destId="{B8CF6570-9BA0-4D41-B6E9-92BC33863065}" srcOrd="0" destOrd="0" parTransId="{3F1E8D05-2755-0A4A-A3AC-B8FF6D667523}" sibTransId="{E89E893F-74F7-4A41-A9BF-83B6068DDB37}"/>
    <dgm:cxn modelId="{B42EC827-32F2-43D0-BEAC-82D3BCB141E0}" type="presOf" srcId="{E89E893F-74F7-4A41-A9BF-83B6068DDB37}" destId="{C5325243-0784-4A43-9F05-8FC9DE9BE9EF}" srcOrd="0" destOrd="0" presId="urn:microsoft.com/office/officeart/2008/layout/CircularPictureCallout"/>
    <dgm:cxn modelId="{AD2914F9-6F16-47AF-9BF9-B4FD0C53FF49}" type="presOf" srcId="{E16982DD-B6A5-194E-86DA-A3A8C4634D73}" destId="{82ACDCEE-91F9-8846-BD5C-A9A2A8B923A7}" srcOrd="0" destOrd="0" presId="urn:microsoft.com/office/officeart/2008/layout/CircularPictureCallout"/>
    <dgm:cxn modelId="{F50E7551-9C65-584B-928A-0A5FAEB342A9}" srcId="{7DC916DA-2C01-1A43-BF46-285E9B913A89}" destId="{2CA26F5C-1990-AF45-95F1-F15BBFCA65EB}" srcOrd="3" destOrd="0" parTransId="{D139D48E-9436-2846-9637-D911AEBBC940}" sibTransId="{23A2FE47-84DE-8049-ABB0-BB24785F2AF8}"/>
    <dgm:cxn modelId="{C362BB96-E082-4844-8C76-3A95357F6831}" type="presOf" srcId="{23A2FE47-84DE-8049-ABB0-BB24785F2AF8}" destId="{FDA04DBA-6954-AA43-AF24-8B8E95C30917}" srcOrd="0" destOrd="0" presId="urn:microsoft.com/office/officeart/2008/layout/CircularPictureCallout"/>
    <dgm:cxn modelId="{EDBCA136-BAFC-420E-B914-336073E47639}" type="presOf" srcId="{7DC916DA-2C01-1A43-BF46-285E9B913A89}" destId="{DAB556E6-AF0F-1146-93D6-D95BA27DF5EF}" srcOrd="0" destOrd="0" presId="urn:microsoft.com/office/officeart/2008/layout/CircularPictureCallout"/>
    <dgm:cxn modelId="{E6561148-73FC-4569-9D0A-2778E6BD8C7C}" type="presOf" srcId="{2CA26F5C-1990-AF45-95F1-F15BBFCA65EB}" destId="{B4983BBA-B9FD-F74C-A51B-5964DA582037}" srcOrd="0" destOrd="0" presId="urn:microsoft.com/office/officeart/2008/layout/CircularPictureCallout"/>
    <dgm:cxn modelId="{83D75825-447C-5842-A93A-4FE41BF0DB8A}" srcId="{7DC916DA-2C01-1A43-BF46-285E9B913A89}" destId="{21E6B80B-5555-894C-8C15-6E160EB9E382}" srcOrd="4" destOrd="0" parTransId="{A5D24232-3EA2-B746-A4C2-5E2EF9F181B3}" sibTransId="{C16067C8-0F54-D74C-8540-EA0C1FC9B131}"/>
    <dgm:cxn modelId="{A156E3E9-F02E-4E69-99FC-FEE24955E2DD}" type="presOf" srcId="{B45E2921-99F6-1B44-8163-0BA3104CC311}" destId="{18FDDFE4-C419-7141-B378-1E24FBE23CAE}" srcOrd="0" destOrd="0" presId="urn:microsoft.com/office/officeart/2008/layout/CircularPictureCallout"/>
    <dgm:cxn modelId="{1CB4702F-6E9A-46AC-AE67-93BA22BAE2DA}" type="presOf" srcId="{659B4AFD-E3C4-AA40-955F-A7A0EAA1DBE3}" destId="{CC53058A-9BCA-6441-96F2-65A895276D78}" srcOrd="0" destOrd="0" presId="urn:microsoft.com/office/officeart/2008/layout/CircularPictureCallout"/>
    <dgm:cxn modelId="{2E3CDFC8-F10D-B646-BB4F-1F30CE05ED56}" srcId="{7DC916DA-2C01-1A43-BF46-285E9B913A89}" destId="{659B4AFD-E3C4-AA40-955F-A7A0EAA1DBE3}" srcOrd="6" destOrd="0" parTransId="{BF643C47-489C-7745-9533-6AACF7520BAC}" sibTransId="{E16982DD-B6A5-194E-86DA-A3A8C4634D73}"/>
    <dgm:cxn modelId="{1AC5D181-33BE-4A20-9505-28B3D2E70CC1}" type="presParOf" srcId="{DAB556E6-AF0F-1146-93D6-D95BA27DF5EF}" destId="{62835160-7F82-EF44-93E2-E1C05A0A3915}" srcOrd="0" destOrd="0" presId="urn:microsoft.com/office/officeart/2008/layout/CircularPictureCallout"/>
    <dgm:cxn modelId="{66723B55-0EB1-42D3-9FD3-CE542D3D0200}" type="presParOf" srcId="{62835160-7F82-EF44-93E2-E1C05A0A3915}" destId="{3DCF9AB4-D69D-7B47-8711-A1244914CFC3}" srcOrd="0" destOrd="0" presId="urn:microsoft.com/office/officeart/2008/layout/CircularPictureCallout"/>
    <dgm:cxn modelId="{30460B84-B7A4-4C98-A86D-BC32EE28C9DB}" type="presParOf" srcId="{3DCF9AB4-D69D-7B47-8711-A1244914CFC3}" destId="{C5325243-0784-4A43-9F05-8FC9DE9BE9EF}" srcOrd="0" destOrd="0" presId="urn:microsoft.com/office/officeart/2008/layout/CircularPictureCallout"/>
    <dgm:cxn modelId="{2CB4A943-A242-463B-9F1C-6D8B6A361C4A}" type="presParOf" srcId="{62835160-7F82-EF44-93E2-E1C05A0A3915}" destId="{0D465318-7921-664C-87F8-14589395039C}" srcOrd="1" destOrd="0" presId="urn:microsoft.com/office/officeart/2008/layout/CircularPictureCallout"/>
    <dgm:cxn modelId="{A5EC695F-50C4-46B9-A8F0-2596D8B95C68}" type="presParOf" srcId="{62835160-7F82-EF44-93E2-E1C05A0A3915}" destId="{06DF412D-AE3D-D041-AC7F-E177A9D45BFB}" srcOrd="2" destOrd="0" presId="urn:microsoft.com/office/officeart/2008/layout/CircularPictureCallout"/>
    <dgm:cxn modelId="{8FC3F4FE-C995-49F5-BAC6-98A96DA76094}" type="presParOf" srcId="{06DF412D-AE3D-D041-AC7F-E177A9D45BFB}" destId="{4BCD5B67-FD93-3D42-9E8C-47435D0E4875}" srcOrd="0" destOrd="0" presId="urn:microsoft.com/office/officeart/2008/layout/CircularPictureCallout"/>
    <dgm:cxn modelId="{39C630C6-0FB9-4E90-81D8-8698B65D67F7}" type="presParOf" srcId="{62835160-7F82-EF44-93E2-E1C05A0A3915}" destId="{8F597EDD-F3E7-4345-A90C-7B87253787A5}" srcOrd="3" destOrd="0" presId="urn:microsoft.com/office/officeart/2008/layout/CircularPictureCallout"/>
    <dgm:cxn modelId="{952B5BB5-34CD-487A-8410-E0A6D6079432}" type="presParOf" srcId="{62835160-7F82-EF44-93E2-E1C05A0A3915}" destId="{44812E1E-FA5B-524A-90C0-BDDF9B63AD5E}" srcOrd="4" destOrd="0" presId="urn:microsoft.com/office/officeart/2008/layout/CircularPictureCallout"/>
    <dgm:cxn modelId="{6A314536-F01E-4EB2-BE82-D68F3639732C}" type="presParOf" srcId="{44812E1E-FA5B-524A-90C0-BDDF9B63AD5E}" destId="{18FDDFE4-C419-7141-B378-1E24FBE23CAE}" srcOrd="0" destOrd="0" presId="urn:microsoft.com/office/officeart/2008/layout/CircularPictureCallout"/>
    <dgm:cxn modelId="{4E7B1B08-5AFA-4148-A5E9-7C757BBCA070}" type="presParOf" srcId="{62835160-7F82-EF44-93E2-E1C05A0A3915}" destId="{C19308C8-F2CF-0C45-B032-A80681519387}" srcOrd="5" destOrd="0" presId="urn:microsoft.com/office/officeart/2008/layout/CircularPictureCallout"/>
    <dgm:cxn modelId="{97B65360-E0E8-4E13-ACFB-FC704A858019}" type="presParOf" srcId="{C19308C8-F2CF-0C45-B032-A80681519387}" destId="{7B943361-D870-634A-992E-5021D24467B9}" srcOrd="0" destOrd="0" presId="urn:microsoft.com/office/officeart/2008/layout/CircularPictureCallout"/>
    <dgm:cxn modelId="{4998CDB4-D13A-4287-B415-036DF1A6C251}" type="presParOf" srcId="{62835160-7F82-EF44-93E2-E1C05A0A3915}" destId="{5980495E-0AC8-BA40-8615-6D0B1EC12778}" srcOrd="6" destOrd="0" presId="urn:microsoft.com/office/officeart/2008/layout/CircularPictureCallout"/>
    <dgm:cxn modelId="{DF83964A-E447-4D3E-84CA-3D4C2FDDB6C1}" type="presParOf" srcId="{62835160-7F82-EF44-93E2-E1C05A0A3915}" destId="{42E99852-9176-0344-822E-ACDA7CF725EB}" srcOrd="7" destOrd="0" presId="urn:microsoft.com/office/officeart/2008/layout/CircularPictureCallout"/>
    <dgm:cxn modelId="{50311057-D31A-43C6-B488-C365CADD4865}" type="presParOf" srcId="{42E99852-9176-0344-822E-ACDA7CF725EB}" destId="{E1E97EDE-0ABE-0C40-A51C-7B42B4FB378E}" srcOrd="0" destOrd="0" presId="urn:microsoft.com/office/officeart/2008/layout/CircularPictureCallout"/>
    <dgm:cxn modelId="{51D6DB9E-985F-458B-8009-FBAF9D676DCB}" type="presParOf" srcId="{62835160-7F82-EF44-93E2-E1C05A0A3915}" destId="{BC820893-4653-5A48-A51B-43093120BE9A}" srcOrd="8" destOrd="0" presId="urn:microsoft.com/office/officeart/2008/layout/CircularPictureCallout"/>
    <dgm:cxn modelId="{32EA1AD6-6DBB-41C3-BCBC-8B5C10F11562}" type="presParOf" srcId="{BC820893-4653-5A48-A51B-43093120BE9A}" destId="{FDA04DBA-6954-AA43-AF24-8B8E95C30917}" srcOrd="0" destOrd="0" presId="urn:microsoft.com/office/officeart/2008/layout/CircularPictureCallout"/>
    <dgm:cxn modelId="{78D1594D-C68A-48A1-BC8A-3291A756273E}" type="presParOf" srcId="{62835160-7F82-EF44-93E2-E1C05A0A3915}" destId="{220EE618-AFE6-6F41-A567-6CEF88D5B6CB}" srcOrd="9" destOrd="0" presId="urn:microsoft.com/office/officeart/2008/layout/CircularPictureCallout"/>
    <dgm:cxn modelId="{2D4A577B-8C34-489B-9147-E7E04D648050}" type="presParOf" srcId="{62835160-7F82-EF44-93E2-E1C05A0A3915}" destId="{88453D2B-08C6-244A-96C5-3A0114A29A1A}" srcOrd="10" destOrd="0" presId="urn:microsoft.com/office/officeart/2008/layout/CircularPictureCallout"/>
    <dgm:cxn modelId="{D633F262-F004-4A2B-A4C1-915620A4AF27}" type="presParOf" srcId="{88453D2B-08C6-244A-96C5-3A0114A29A1A}" destId="{B4983BBA-B9FD-F74C-A51B-5964DA582037}" srcOrd="0" destOrd="0" presId="urn:microsoft.com/office/officeart/2008/layout/CircularPictureCallout"/>
    <dgm:cxn modelId="{7077AB2B-2A70-44DA-B3C3-969E751C8635}" type="presParOf" srcId="{62835160-7F82-EF44-93E2-E1C05A0A3915}" destId="{95203BFD-798E-F947-A7C7-F4FC8FA2608B}" srcOrd="11" destOrd="0" presId="urn:microsoft.com/office/officeart/2008/layout/CircularPictureCallout"/>
    <dgm:cxn modelId="{55C4E9D4-704B-4B3A-80E8-D3E6926CC4DA}" type="presParOf" srcId="{95203BFD-798E-F947-A7C7-F4FC8FA2608B}" destId="{99C3E077-459A-5044-A772-16125845D9F3}" srcOrd="0" destOrd="0" presId="urn:microsoft.com/office/officeart/2008/layout/CircularPictureCallout"/>
    <dgm:cxn modelId="{0EB68E27-3DAA-4A4C-BB2D-DC55A0981AD2}" type="presParOf" srcId="{62835160-7F82-EF44-93E2-E1C05A0A3915}" destId="{7A45E7C3-C0A4-964A-9B3D-5910250E5D5D}" srcOrd="12" destOrd="0" presId="urn:microsoft.com/office/officeart/2008/layout/CircularPictureCallout"/>
    <dgm:cxn modelId="{238D5F14-A570-4A34-AFA9-D0C6495F682E}" type="presParOf" srcId="{62835160-7F82-EF44-93E2-E1C05A0A3915}" destId="{2FC4DF66-10FA-9345-B876-FA1D97C4C37B}" srcOrd="13" destOrd="0" presId="urn:microsoft.com/office/officeart/2008/layout/CircularPictureCallout"/>
    <dgm:cxn modelId="{24AAD8DB-247B-4D49-A83D-FB36E606C8C6}" type="presParOf" srcId="{2FC4DF66-10FA-9345-B876-FA1D97C4C37B}" destId="{F34C48E6-B96C-1143-B60A-8436BFB306B4}" srcOrd="0" destOrd="0" presId="urn:microsoft.com/office/officeart/2008/layout/CircularPictureCallout"/>
    <dgm:cxn modelId="{262929D0-F094-41C1-950F-8BEF4D57D041}" type="presParOf" srcId="{62835160-7F82-EF44-93E2-E1C05A0A3915}" destId="{8DDF65D5-7A0C-A840-8BDD-985049F38BA7}" srcOrd="14" destOrd="0" presId="urn:microsoft.com/office/officeart/2008/layout/CircularPictureCallout"/>
    <dgm:cxn modelId="{083A9C7F-CF6D-461D-BD80-9A828608748B}" type="presParOf" srcId="{8DDF65D5-7A0C-A840-8BDD-985049F38BA7}" destId="{99802099-8CE1-AE48-8D5D-9155F4CE4B9B}" srcOrd="0" destOrd="0" presId="urn:microsoft.com/office/officeart/2008/layout/CircularPictureCallout"/>
    <dgm:cxn modelId="{E2BA23FA-8489-491A-934D-F6F39CA254B9}" type="presParOf" srcId="{62835160-7F82-EF44-93E2-E1C05A0A3915}" destId="{35227D6D-0507-2146-8C52-CEB82F8D2CDA}" srcOrd="15" destOrd="0" presId="urn:microsoft.com/office/officeart/2008/layout/CircularPictureCallout"/>
    <dgm:cxn modelId="{6FA19F08-2D56-47C2-A2AD-B7A8EF49C959}" type="presParOf" srcId="{62835160-7F82-EF44-93E2-E1C05A0A3915}" destId="{72FA668E-CBF4-2D40-A48C-2AD639E9E3FD}" srcOrd="16" destOrd="0" presId="urn:microsoft.com/office/officeart/2008/layout/CircularPictureCallout"/>
    <dgm:cxn modelId="{22D5C732-D7A2-4FB2-8DD6-84A8CFE075B4}" type="presParOf" srcId="{72FA668E-CBF4-2D40-A48C-2AD639E9E3FD}" destId="{54842CDF-C394-A741-BCC5-880DCBD060E5}" srcOrd="0" destOrd="0" presId="urn:microsoft.com/office/officeart/2008/layout/CircularPictureCallout"/>
    <dgm:cxn modelId="{2642F4A3-0532-442E-A9C1-8CDC5E429D0A}" type="presParOf" srcId="{62835160-7F82-EF44-93E2-E1C05A0A3915}" destId="{C736789D-1C6F-DF40-A563-3590C75074CA}" srcOrd="17" destOrd="0" presId="urn:microsoft.com/office/officeart/2008/layout/CircularPictureCallout"/>
    <dgm:cxn modelId="{683754AA-022B-403D-BB56-415E231B8C41}" type="presParOf" srcId="{C736789D-1C6F-DF40-A563-3590C75074CA}" destId="{82ACDCEE-91F9-8846-BD5C-A9A2A8B923A7}" srcOrd="0" destOrd="0" presId="urn:microsoft.com/office/officeart/2008/layout/CircularPictureCallout"/>
    <dgm:cxn modelId="{8B96820A-5C2E-4786-A6A6-019746F2D793}" type="presParOf" srcId="{62835160-7F82-EF44-93E2-E1C05A0A3915}" destId="{D00D9746-F0B0-B84E-AFBF-090E035A9F54}" srcOrd="18" destOrd="0" presId="urn:microsoft.com/office/officeart/2008/layout/CircularPictureCallout"/>
    <dgm:cxn modelId="{2C550B43-7E00-439C-B6D2-A7151A06852B}" type="presParOf" srcId="{62835160-7F82-EF44-93E2-E1C05A0A3915}" destId="{81DFBCA6-2ACA-2A4A-A6E3-17A7EF626C43}" srcOrd="19" destOrd="0" presId="urn:microsoft.com/office/officeart/2008/layout/CircularPictureCallout"/>
    <dgm:cxn modelId="{ACAC7C5B-DE08-4D01-A366-E773E046517E}" type="presParOf" srcId="{81DFBCA6-2ACA-2A4A-A6E3-17A7EF626C43}" destId="{CC53058A-9BCA-6441-96F2-65A895276D7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43E92-8EEA-7444-BA7A-9098C401E0D4}" type="doc">
      <dgm:prSet loTypeId="urn:microsoft.com/office/officeart/2008/layout/CircularPictureCallout" loCatId="" qsTypeId="urn:microsoft.com/office/officeart/2005/8/quickstyle/simple3" qsCatId="simple" csTypeId="urn:microsoft.com/office/officeart/2005/8/colors/colorful3" csCatId="colorful" phldr="1"/>
      <dgm:spPr/>
      <dgm:t>
        <a:bodyPr/>
        <a:lstStyle/>
        <a:p>
          <a:endParaRPr lang="en-US"/>
        </a:p>
      </dgm:t>
    </dgm:pt>
    <dgm:pt modelId="{21554725-CD80-6A48-83D3-E5081AC81B30}">
      <dgm:prSet custT="1"/>
      <dgm:spPr/>
      <dgm:t>
        <a:bodyPr/>
        <a:lstStyle/>
        <a:p>
          <a:r>
            <a:rPr lang="tr-TR" sz="4400" b="1" smtClean="0">
              <a:latin typeface="Calibri"/>
              <a:cs typeface="Calibri"/>
            </a:rPr>
            <a:t>Temel Etik İlke </a:t>
          </a:r>
          <a:br>
            <a:rPr lang="tr-TR" sz="4400" b="1" smtClean="0">
              <a:latin typeface="Calibri"/>
              <a:cs typeface="Calibri"/>
            </a:rPr>
          </a:br>
          <a:r>
            <a:rPr lang="tr-TR" sz="4400" b="1" smtClean="0">
              <a:latin typeface="Calibri"/>
              <a:cs typeface="Calibri"/>
            </a:rPr>
            <a:t>ve Kurallar</a:t>
          </a:r>
          <a:endParaRPr lang="en-US" sz="4400" b="1" dirty="0">
            <a:latin typeface="Calibri"/>
            <a:cs typeface="Calibri"/>
          </a:endParaRPr>
        </a:p>
      </dgm:t>
    </dgm:pt>
    <dgm:pt modelId="{1EF06741-722C-F84F-B558-57BF492073D0}" type="parTrans" cxnId="{08CAFFA1-CB49-FD47-B0DE-7C68901FCF3E}">
      <dgm:prSet/>
      <dgm:spPr/>
      <dgm:t>
        <a:bodyPr/>
        <a:lstStyle/>
        <a:p>
          <a:endParaRPr lang="en-US">
            <a:solidFill>
              <a:schemeClr val="accent1">
                <a:lumMod val="75000"/>
              </a:schemeClr>
            </a:solidFill>
            <a:latin typeface="Calibri"/>
            <a:cs typeface="Calibri"/>
          </a:endParaRPr>
        </a:p>
      </dgm:t>
    </dgm:pt>
    <dgm:pt modelId="{AF27B406-772D-7844-8E49-2C924FC845D8}" type="sibTrans" cxnId="{08CAFFA1-CB49-FD47-B0DE-7C68901FCF3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solidFill>
              <a:schemeClr val="accent1">
                <a:lumMod val="75000"/>
              </a:schemeClr>
            </a:solidFill>
            <a:latin typeface="Calibri"/>
            <a:cs typeface="Calibri"/>
          </a:endParaRPr>
        </a:p>
      </dgm:t>
    </dgm:pt>
    <dgm:pt modelId="{6DFDA99A-B658-5942-AFAA-CACDAF416B9B}">
      <dgm:prSet phldrT="[Text]" custT="1"/>
      <dgm:spPr/>
      <dgm:t>
        <a:bodyPr/>
        <a:lstStyle/>
        <a:p>
          <a:pPr algn="ctr"/>
          <a:r>
            <a:rPr lang="en-US" sz="2000" b="1" smtClean="0">
              <a:latin typeface="Calibri"/>
              <a:cs typeface="Calibri"/>
            </a:rPr>
            <a:t>Bilimsel Araştırma Etiği İlkeleri</a:t>
          </a:r>
          <a:endParaRPr lang="en-US" sz="2000" b="1" dirty="0">
            <a:latin typeface="Calibri"/>
            <a:cs typeface="Calibri"/>
          </a:endParaRPr>
        </a:p>
      </dgm:t>
    </dgm:pt>
    <dgm:pt modelId="{A1223534-3EBC-7241-AA69-296C1BF83888}" type="parTrans" cxnId="{2B517C79-DC40-E446-BD31-5E03A3AC6351}">
      <dgm:prSet/>
      <dgm:spPr/>
      <dgm:t>
        <a:bodyPr/>
        <a:lstStyle/>
        <a:p>
          <a:endParaRPr lang="en-US">
            <a:solidFill>
              <a:schemeClr val="accent1">
                <a:lumMod val="75000"/>
              </a:schemeClr>
            </a:solidFill>
            <a:latin typeface="Calibri"/>
            <a:cs typeface="Calibri"/>
          </a:endParaRPr>
        </a:p>
      </dgm:t>
    </dgm:pt>
    <dgm:pt modelId="{6283ED47-1BE8-2443-BF41-09DC3071EB30}" type="sibTrans" cxnId="{2B517C79-DC40-E446-BD31-5E03A3AC6351}">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lang="en-US">
            <a:solidFill>
              <a:schemeClr val="accent1">
                <a:lumMod val="75000"/>
              </a:schemeClr>
            </a:solidFill>
            <a:latin typeface="Calibri"/>
            <a:cs typeface="Calibri"/>
          </a:endParaRPr>
        </a:p>
      </dgm:t>
    </dgm:pt>
    <dgm:pt modelId="{A22D0C82-A0DD-2540-9F9C-0C38CB098A7C}">
      <dgm:prSet phldrT="[Text]" custT="1"/>
      <dgm:spPr/>
      <dgm:t>
        <a:bodyPr/>
        <a:lstStyle/>
        <a:p>
          <a:pPr algn="ctr"/>
          <a:r>
            <a:rPr lang="en-US" sz="2000" b="1" dirty="0" err="1" smtClean="0">
              <a:latin typeface="Calibri"/>
              <a:cs typeface="Calibri"/>
            </a:rPr>
            <a:t>Yayın</a:t>
          </a:r>
          <a:r>
            <a:rPr lang="en-US" sz="2400" b="1" dirty="0" smtClean="0">
              <a:latin typeface="Calibri"/>
              <a:cs typeface="Calibri"/>
            </a:rPr>
            <a:t> </a:t>
          </a:r>
          <a:r>
            <a:rPr lang="en-US" sz="2000" b="1" dirty="0" err="1" smtClean="0">
              <a:latin typeface="Calibri"/>
              <a:cs typeface="Calibri"/>
            </a:rPr>
            <a:t>Etiği</a:t>
          </a:r>
          <a:r>
            <a:rPr lang="en-US" sz="2000" b="1" dirty="0" smtClean="0">
              <a:latin typeface="Calibri"/>
              <a:cs typeface="Calibri"/>
            </a:rPr>
            <a:t> </a:t>
          </a:r>
          <a:r>
            <a:rPr lang="en-US" sz="2000" b="1" dirty="0" err="1" smtClean="0">
              <a:latin typeface="Calibri"/>
              <a:cs typeface="Calibri"/>
            </a:rPr>
            <a:t>İlkeleri</a:t>
          </a:r>
          <a:endParaRPr lang="en-US" sz="2000" b="1" dirty="0">
            <a:latin typeface="Calibri"/>
            <a:cs typeface="Calibri"/>
          </a:endParaRPr>
        </a:p>
      </dgm:t>
    </dgm:pt>
    <dgm:pt modelId="{946A208F-5768-1243-8936-4A828E502A8B}" type="parTrans" cxnId="{EBA1096A-4747-E844-97B5-F40BAEB6CF47}">
      <dgm:prSet/>
      <dgm:spPr/>
      <dgm:t>
        <a:bodyPr/>
        <a:lstStyle/>
        <a:p>
          <a:endParaRPr lang="en-US">
            <a:solidFill>
              <a:schemeClr val="accent1">
                <a:lumMod val="75000"/>
              </a:schemeClr>
            </a:solidFill>
            <a:latin typeface="Calibri"/>
            <a:cs typeface="Calibri"/>
          </a:endParaRPr>
        </a:p>
      </dgm:t>
    </dgm:pt>
    <dgm:pt modelId="{571B796C-F64F-6E4E-9F49-68B7BDC74E31}" type="sibTrans" cxnId="{EBA1096A-4747-E844-97B5-F40BAEB6CF47}">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en-US">
            <a:solidFill>
              <a:schemeClr val="accent1">
                <a:lumMod val="75000"/>
              </a:schemeClr>
            </a:solidFill>
            <a:latin typeface="Calibri"/>
            <a:cs typeface="Calibri"/>
          </a:endParaRPr>
        </a:p>
      </dgm:t>
    </dgm:pt>
    <dgm:pt modelId="{4B6040E7-2DC0-3144-85EF-0B5F6FE97B2B}">
      <dgm:prSet phldrT="[Text]" custT="1"/>
      <dgm:spPr/>
      <dgm:t>
        <a:bodyPr/>
        <a:lstStyle/>
        <a:p>
          <a:pPr algn="ctr"/>
          <a:r>
            <a:rPr lang="en-US" sz="2000" b="1" dirty="0" err="1" smtClean="0">
              <a:latin typeface="Calibri"/>
              <a:cs typeface="Calibri"/>
            </a:rPr>
            <a:t>Akademik</a:t>
          </a:r>
          <a:r>
            <a:rPr lang="en-US" sz="2000" b="1" dirty="0" smtClean="0">
              <a:latin typeface="Calibri"/>
              <a:cs typeface="Calibri"/>
            </a:rPr>
            <a:t> </a:t>
          </a:r>
          <a:r>
            <a:rPr lang="en-US" sz="2000" b="1" dirty="0" err="1" smtClean="0">
              <a:latin typeface="Calibri"/>
              <a:cs typeface="Calibri"/>
            </a:rPr>
            <a:t>Değerlendir</a:t>
          </a:r>
          <a:r>
            <a:rPr lang="tr-TR" sz="2000" b="1" dirty="0" smtClean="0">
              <a:latin typeface="Calibri"/>
              <a:cs typeface="Calibri"/>
            </a:rPr>
            <a:t>me </a:t>
          </a:r>
          <a:r>
            <a:rPr lang="en-US" sz="2000" b="1" dirty="0" err="1" smtClean="0">
              <a:latin typeface="Calibri"/>
              <a:cs typeface="Calibri"/>
            </a:rPr>
            <a:t>İlkeleri</a:t>
          </a:r>
          <a:endParaRPr lang="en-US" sz="2000" b="1" dirty="0">
            <a:latin typeface="Calibri"/>
            <a:cs typeface="Calibri"/>
          </a:endParaRPr>
        </a:p>
      </dgm:t>
    </dgm:pt>
    <dgm:pt modelId="{E48472ED-89FE-3B41-9425-EF3735E4EB16}" type="parTrans" cxnId="{4D6C3214-A9DB-5047-BA39-12B1E7FA7D06}">
      <dgm:prSet/>
      <dgm:spPr/>
      <dgm:t>
        <a:bodyPr/>
        <a:lstStyle/>
        <a:p>
          <a:endParaRPr lang="en-US">
            <a:solidFill>
              <a:schemeClr val="accent1">
                <a:lumMod val="75000"/>
              </a:schemeClr>
            </a:solidFill>
            <a:latin typeface="Calibri"/>
            <a:cs typeface="Calibri"/>
          </a:endParaRPr>
        </a:p>
      </dgm:t>
    </dgm:pt>
    <dgm:pt modelId="{95A26B74-3839-4748-90BE-1E7080741682}" type="sibTrans" cxnId="{4D6C3214-A9DB-5047-BA39-12B1E7FA7D06}">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dgm:spPr>
      <dgm:t>
        <a:bodyPr/>
        <a:lstStyle/>
        <a:p>
          <a:endParaRPr lang="en-US">
            <a:solidFill>
              <a:schemeClr val="accent1">
                <a:lumMod val="75000"/>
              </a:schemeClr>
            </a:solidFill>
            <a:latin typeface="Calibri"/>
            <a:cs typeface="Calibri"/>
          </a:endParaRPr>
        </a:p>
      </dgm:t>
    </dgm:pt>
    <dgm:pt modelId="{DE2E494C-1E91-764A-A9D7-27CE654216AB}" type="pres">
      <dgm:prSet presAssocID="{1B443E92-8EEA-7444-BA7A-9098C401E0D4}" presName="Name0" presStyleCnt="0">
        <dgm:presLayoutVars>
          <dgm:chMax val="7"/>
          <dgm:chPref val="7"/>
          <dgm:dir/>
        </dgm:presLayoutVars>
      </dgm:prSet>
      <dgm:spPr/>
      <dgm:t>
        <a:bodyPr/>
        <a:lstStyle/>
        <a:p>
          <a:endParaRPr lang="en-US"/>
        </a:p>
      </dgm:t>
    </dgm:pt>
    <dgm:pt modelId="{231FC23B-EC47-0A4A-8518-6CF51DB11A01}" type="pres">
      <dgm:prSet presAssocID="{1B443E92-8EEA-7444-BA7A-9098C401E0D4}" presName="Name1" presStyleCnt="0"/>
      <dgm:spPr/>
      <dgm:t>
        <a:bodyPr/>
        <a:lstStyle/>
        <a:p>
          <a:endParaRPr lang="tr-TR"/>
        </a:p>
      </dgm:t>
    </dgm:pt>
    <dgm:pt modelId="{19B0542B-B000-FF4A-93FA-06DE10143B28}" type="pres">
      <dgm:prSet presAssocID="{AF27B406-772D-7844-8E49-2C924FC845D8}" presName="picture_1" presStyleCnt="0"/>
      <dgm:spPr/>
      <dgm:t>
        <a:bodyPr/>
        <a:lstStyle/>
        <a:p>
          <a:endParaRPr lang="tr-TR"/>
        </a:p>
      </dgm:t>
    </dgm:pt>
    <dgm:pt modelId="{440EBE20-26C3-1540-B823-19523FBC0FEA}" type="pres">
      <dgm:prSet presAssocID="{AF27B406-772D-7844-8E49-2C924FC845D8}" presName="pictureRepeatNode" presStyleLbl="alignImgPlace1" presStyleIdx="0" presStyleCnt="4" custLinFactNeighborX="-4" custLinFactNeighborY="5807"/>
      <dgm:spPr/>
      <dgm:t>
        <a:bodyPr/>
        <a:lstStyle/>
        <a:p>
          <a:endParaRPr lang="en-US"/>
        </a:p>
      </dgm:t>
    </dgm:pt>
    <dgm:pt modelId="{E5593008-8BAF-784F-84D7-187423D202EE}" type="pres">
      <dgm:prSet presAssocID="{21554725-CD80-6A48-83D3-E5081AC81B30}" presName="text_1" presStyleLbl="node1" presStyleIdx="0" presStyleCnt="0" custScaleX="151012" custScaleY="11564" custLinFactY="-666065" custLinFactNeighborX="-2626" custLinFactNeighborY="-700000">
        <dgm:presLayoutVars>
          <dgm:bulletEnabled val="1"/>
        </dgm:presLayoutVars>
      </dgm:prSet>
      <dgm:spPr/>
      <dgm:t>
        <a:bodyPr/>
        <a:lstStyle/>
        <a:p>
          <a:endParaRPr lang="en-US"/>
        </a:p>
      </dgm:t>
    </dgm:pt>
    <dgm:pt modelId="{F6BA4850-23C6-794D-89F5-CF3ACFEF85D3}" type="pres">
      <dgm:prSet presAssocID="{6283ED47-1BE8-2443-BF41-09DC3071EB30}" presName="picture_2" presStyleCnt="0"/>
      <dgm:spPr/>
      <dgm:t>
        <a:bodyPr/>
        <a:lstStyle/>
        <a:p>
          <a:endParaRPr lang="tr-TR"/>
        </a:p>
      </dgm:t>
    </dgm:pt>
    <dgm:pt modelId="{1F8B9884-8A1D-E04A-8E6C-F398C1CF2FE0}" type="pres">
      <dgm:prSet presAssocID="{6283ED47-1BE8-2443-BF41-09DC3071EB30}" presName="pictureRepeatNode" presStyleLbl="alignImgPlace1" presStyleIdx="1" presStyleCnt="4" custScaleX="199502" custScaleY="188811" custLinFactNeighborX="57745" custLinFactNeighborY="-47104"/>
      <dgm:spPr/>
      <dgm:t>
        <a:bodyPr/>
        <a:lstStyle/>
        <a:p>
          <a:endParaRPr lang="en-US"/>
        </a:p>
      </dgm:t>
    </dgm:pt>
    <dgm:pt modelId="{D03EA00E-55E5-E548-A70E-3392F3485B30}" type="pres">
      <dgm:prSet presAssocID="{6DFDA99A-B658-5942-AFAA-CACDAF416B9B}" presName="line_2" presStyleLbl="parChTrans1D1" presStyleIdx="0" presStyleCnt="3"/>
      <dgm:spPr/>
      <dgm:t>
        <a:bodyPr/>
        <a:lstStyle/>
        <a:p>
          <a:endParaRPr lang="tr-TR"/>
        </a:p>
      </dgm:t>
    </dgm:pt>
    <dgm:pt modelId="{6D4BDB18-4C3C-D040-9F97-BC1583D56957}" type="pres">
      <dgm:prSet presAssocID="{6DFDA99A-B658-5942-AFAA-CACDAF416B9B}" presName="textparent_2" presStyleLbl="node1" presStyleIdx="0" presStyleCnt="0"/>
      <dgm:spPr/>
      <dgm:t>
        <a:bodyPr/>
        <a:lstStyle/>
        <a:p>
          <a:endParaRPr lang="tr-TR"/>
        </a:p>
      </dgm:t>
    </dgm:pt>
    <dgm:pt modelId="{61CFADF5-D668-D04B-A50B-475A63275294}" type="pres">
      <dgm:prSet presAssocID="{6DFDA99A-B658-5942-AFAA-CACDAF416B9B}" presName="text_2" presStyleLbl="revTx" presStyleIdx="0" presStyleCnt="3" custScaleX="2000000" custLinFactX="-2000000" custLinFactNeighborX="-2054775" custLinFactNeighborY="-33144">
        <dgm:presLayoutVars>
          <dgm:bulletEnabled val="1"/>
        </dgm:presLayoutVars>
      </dgm:prSet>
      <dgm:spPr/>
      <dgm:t>
        <a:bodyPr/>
        <a:lstStyle/>
        <a:p>
          <a:endParaRPr lang="en-US"/>
        </a:p>
      </dgm:t>
    </dgm:pt>
    <dgm:pt modelId="{153B5D39-30F4-7C4A-AB12-E1483DD51897}" type="pres">
      <dgm:prSet presAssocID="{571B796C-F64F-6E4E-9F49-68B7BDC74E31}" presName="picture_3" presStyleCnt="0"/>
      <dgm:spPr/>
      <dgm:t>
        <a:bodyPr/>
        <a:lstStyle/>
        <a:p>
          <a:endParaRPr lang="tr-TR"/>
        </a:p>
      </dgm:t>
    </dgm:pt>
    <dgm:pt modelId="{9AD111D2-49FB-2B47-811A-9F9E27E59FF3}" type="pres">
      <dgm:prSet presAssocID="{571B796C-F64F-6E4E-9F49-68B7BDC74E31}" presName="pictureRepeatNode" presStyleLbl="alignImgPlace1" presStyleIdx="2" presStyleCnt="4" custScaleX="158995" custScaleY="165045" custLinFactX="22245" custLinFactNeighborX="100000" custLinFactNeighborY="16913"/>
      <dgm:spPr/>
      <dgm:t>
        <a:bodyPr/>
        <a:lstStyle/>
        <a:p>
          <a:endParaRPr lang="en-US"/>
        </a:p>
      </dgm:t>
    </dgm:pt>
    <dgm:pt modelId="{F31592FC-73CF-1446-8FC9-F7898D1294C3}" type="pres">
      <dgm:prSet presAssocID="{A22D0C82-A0DD-2540-9F9C-0C38CB098A7C}" presName="line_3" presStyleLbl="parChTrans1D1" presStyleIdx="1" presStyleCnt="3" custFlipVert="1" custSzY="45720" custScaleX="133487" custLinFactY="300000" custLinFactNeighborY="351638"/>
      <dgm:spPr/>
      <dgm:t>
        <a:bodyPr/>
        <a:lstStyle/>
        <a:p>
          <a:endParaRPr lang="tr-TR"/>
        </a:p>
      </dgm:t>
    </dgm:pt>
    <dgm:pt modelId="{3CB78B68-42C4-894C-BE44-9FBA2D13661F}" type="pres">
      <dgm:prSet presAssocID="{A22D0C82-A0DD-2540-9F9C-0C38CB098A7C}" presName="textparent_3" presStyleLbl="node1" presStyleIdx="0" presStyleCnt="0"/>
      <dgm:spPr/>
      <dgm:t>
        <a:bodyPr/>
        <a:lstStyle/>
        <a:p>
          <a:endParaRPr lang="tr-TR"/>
        </a:p>
      </dgm:t>
    </dgm:pt>
    <dgm:pt modelId="{0A782B64-F38E-4B46-A27A-7C89840CE9C0}" type="pres">
      <dgm:prSet presAssocID="{A22D0C82-A0DD-2540-9F9C-0C38CB098A7C}" presName="text_3" presStyleLbl="revTx" presStyleIdx="1" presStyleCnt="3" custScaleX="205301" custScaleY="73587" custLinFactX="-100000" custLinFactNeighborX="-108533" custLinFactNeighborY="-8062">
        <dgm:presLayoutVars>
          <dgm:bulletEnabled val="1"/>
        </dgm:presLayoutVars>
      </dgm:prSet>
      <dgm:spPr/>
      <dgm:t>
        <a:bodyPr/>
        <a:lstStyle/>
        <a:p>
          <a:endParaRPr lang="en-US"/>
        </a:p>
      </dgm:t>
    </dgm:pt>
    <dgm:pt modelId="{AE5772A9-60E8-EB46-85C3-F958A549E3A8}" type="pres">
      <dgm:prSet presAssocID="{95A26B74-3839-4748-90BE-1E7080741682}" presName="picture_4" presStyleCnt="0"/>
      <dgm:spPr/>
      <dgm:t>
        <a:bodyPr/>
        <a:lstStyle/>
        <a:p>
          <a:endParaRPr lang="tr-TR"/>
        </a:p>
      </dgm:t>
    </dgm:pt>
    <dgm:pt modelId="{B0A4A378-A807-E149-95A0-6E73633FFD15}" type="pres">
      <dgm:prSet presAssocID="{95A26B74-3839-4748-90BE-1E7080741682}" presName="pictureRepeatNode" presStyleLbl="alignImgPlace1" presStyleIdx="3" presStyleCnt="4" custScaleX="157480" custScaleY="157480" custLinFactNeighborX="23562" custLinFactNeighborY="46488"/>
      <dgm:spPr/>
      <dgm:t>
        <a:bodyPr/>
        <a:lstStyle/>
        <a:p>
          <a:endParaRPr lang="en-US"/>
        </a:p>
      </dgm:t>
    </dgm:pt>
    <dgm:pt modelId="{30A81B5B-647E-7C4F-BB02-B2A861149476}" type="pres">
      <dgm:prSet presAssocID="{4B6040E7-2DC0-3144-85EF-0B5F6FE97B2B}" presName="line_4" presStyleLbl="parChTrans1D1" presStyleIdx="2" presStyleCnt="3" custLinFactY="943783" custLinFactNeighborX="-402" custLinFactNeighborY="1000000"/>
      <dgm:spPr/>
      <dgm:t>
        <a:bodyPr/>
        <a:lstStyle/>
        <a:p>
          <a:endParaRPr lang="tr-TR"/>
        </a:p>
      </dgm:t>
    </dgm:pt>
    <dgm:pt modelId="{DD7C1B51-1967-C14B-A8F9-62A413A121D4}" type="pres">
      <dgm:prSet presAssocID="{4B6040E7-2DC0-3144-85EF-0B5F6FE97B2B}" presName="textparent_4" presStyleLbl="node1" presStyleIdx="0" presStyleCnt="0"/>
      <dgm:spPr/>
      <dgm:t>
        <a:bodyPr/>
        <a:lstStyle/>
        <a:p>
          <a:endParaRPr lang="tr-TR"/>
        </a:p>
      </dgm:t>
    </dgm:pt>
    <dgm:pt modelId="{8E6603A5-6A5D-A34B-84FA-D644AEEF5C49}" type="pres">
      <dgm:prSet presAssocID="{4B6040E7-2DC0-3144-85EF-0B5F6FE97B2B}" presName="text_4" presStyleLbl="revTx" presStyleIdx="2" presStyleCnt="3" custScaleX="2000000" custScaleY="83584" custLinFactX="-2100000" custLinFactNeighborX="-2133469" custLinFactNeighborY="16768">
        <dgm:presLayoutVars>
          <dgm:bulletEnabled val="1"/>
        </dgm:presLayoutVars>
      </dgm:prSet>
      <dgm:spPr/>
      <dgm:t>
        <a:bodyPr/>
        <a:lstStyle/>
        <a:p>
          <a:endParaRPr lang="en-US"/>
        </a:p>
      </dgm:t>
    </dgm:pt>
  </dgm:ptLst>
  <dgm:cxnLst>
    <dgm:cxn modelId="{EF013358-DB14-4EE3-B34B-87DA33FF5CE8}" type="presOf" srcId="{6DFDA99A-B658-5942-AFAA-CACDAF416B9B}" destId="{61CFADF5-D668-D04B-A50B-475A63275294}" srcOrd="0" destOrd="0" presId="urn:microsoft.com/office/officeart/2008/layout/CircularPictureCallout"/>
    <dgm:cxn modelId="{EBA1096A-4747-E844-97B5-F40BAEB6CF47}" srcId="{1B443E92-8EEA-7444-BA7A-9098C401E0D4}" destId="{A22D0C82-A0DD-2540-9F9C-0C38CB098A7C}" srcOrd="2" destOrd="0" parTransId="{946A208F-5768-1243-8936-4A828E502A8B}" sibTransId="{571B796C-F64F-6E4E-9F49-68B7BDC74E31}"/>
    <dgm:cxn modelId="{56D21987-5E45-47C8-8731-FC30FDFE89E3}" type="presOf" srcId="{1B443E92-8EEA-7444-BA7A-9098C401E0D4}" destId="{DE2E494C-1E91-764A-A9D7-27CE654216AB}" srcOrd="0" destOrd="0" presId="urn:microsoft.com/office/officeart/2008/layout/CircularPictureCallout"/>
    <dgm:cxn modelId="{F99AC75C-F67F-4F1A-BB05-6432593C2B9B}" type="presOf" srcId="{A22D0C82-A0DD-2540-9F9C-0C38CB098A7C}" destId="{0A782B64-F38E-4B46-A27A-7C89840CE9C0}" srcOrd="0" destOrd="0" presId="urn:microsoft.com/office/officeart/2008/layout/CircularPictureCallout"/>
    <dgm:cxn modelId="{08CAFFA1-CB49-FD47-B0DE-7C68901FCF3E}" srcId="{1B443E92-8EEA-7444-BA7A-9098C401E0D4}" destId="{21554725-CD80-6A48-83D3-E5081AC81B30}" srcOrd="0" destOrd="0" parTransId="{1EF06741-722C-F84F-B558-57BF492073D0}" sibTransId="{AF27B406-772D-7844-8E49-2C924FC845D8}"/>
    <dgm:cxn modelId="{5F8D31D5-0A0C-4BDE-A36C-F8025F0ED11F}" type="presOf" srcId="{571B796C-F64F-6E4E-9F49-68B7BDC74E31}" destId="{9AD111D2-49FB-2B47-811A-9F9E27E59FF3}" srcOrd="0" destOrd="0" presId="urn:microsoft.com/office/officeart/2008/layout/CircularPictureCallout"/>
    <dgm:cxn modelId="{2B517C79-DC40-E446-BD31-5E03A3AC6351}" srcId="{1B443E92-8EEA-7444-BA7A-9098C401E0D4}" destId="{6DFDA99A-B658-5942-AFAA-CACDAF416B9B}" srcOrd="1" destOrd="0" parTransId="{A1223534-3EBC-7241-AA69-296C1BF83888}" sibTransId="{6283ED47-1BE8-2443-BF41-09DC3071EB30}"/>
    <dgm:cxn modelId="{4947576B-41D6-405B-A40D-07B87099DF67}" type="presOf" srcId="{AF27B406-772D-7844-8E49-2C924FC845D8}" destId="{440EBE20-26C3-1540-B823-19523FBC0FEA}" srcOrd="0" destOrd="0" presId="urn:microsoft.com/office/officeart/2008/layout/CircularPictureCallout"/>
    <dgm:cxn modelId="{408D5D0F-C3F1-4E89-956A-3B34567E9E28}" type="presOf" srcId="{95A26B74-3839-4748-90BE-1E7080741682}" destId="{B0A4A378-A807-E149-95A0-6E73633FFD15}" srcOrd="0" destOrd="0" presId="urn:microsoft.com/office/officeart/2008/layout/CircularPictureCallout"/>
    <dgm:cxn modelId="{9E113D13-92A9-4080-BEA8-478AC4947864}" type="presOf" srcId="{6283ED47-1BE8-2443-BF41-09DC3071EB30}" destId="{1F8B9884-8A1D-E04A-8E6C-F398C1CF2FE0}" srcOrd="0" destOrd="0" presId="urn:microsoft.com/office/officeart/2008/layout/CircularPictureCallout"/>
    <dgm:cxn modelId="{4D6C3214-A9DB-5047-BA39-12B1E7FA7D06}" srcId="{1B443E92-8EEA-7444-BA7A-9098C401E0D4}" destId="{4B6040E7-2DC0-3144-85EF-0B5F6FE97B2B}" srcOrd="3" destOrd="0" parTransId="{E48472ED-89FE-3B41-9425-EF3735E4EB16}" sibTransId="{95A26B74-3839-4748-90BE-1E7080741682}"/>
    <dgm:cxn modelId="{CA4AF7A9-9F79-4BEB-A983-042ACACF8B7B}" type="presOf" srcId="{21554725-CD80-6A48-83D3-E5081AC81B30}" destId="{E5593008-8BAF-784F-84D7-187423D202EE}" srcOrd="0" destOrd="0" presId="urn:microsoft.com/office/officeart/2008/layout/CircularPictureCallout"/>
    <dgm:cxn modelId="{88BEE287-3C16-4E60-B86A-FB839CF60F3B}" type="presOf" srcId="{4B6040E7-2DC0-3144-85EF-0B5F6FE97B2B}" destId="{8E6603A5-6A5D-A34B-84FA-D644AEEF5C49}" srcOrd="0" destOrd="0" presId="urn:microsoft.com/office/officeart/2008/layout/CircularPictureCallout"/>
    <dgm:cxn modelId="{AE6BB43E-90C0-4D0C-A6F3-1A156D0FCCE0}" type="presParOf" srcId="{DE2E494C-1E91-764A-A9D7-27CE654216AB}" destId="{231FC23B-EC47-0A4A-8518-6CF51DB11A01}" srcOrd="0" destOrd="0" presId="urn:microsoft.com/office/officeart/2008/layout/CircularPictureCallout"/>
    <dgm:cxn modelId="{89E7610D-B201-468C-B8BD-C06D179B2F95}" type="presParOf" srcId="{231FC23B-EC47-0A4A-8518-6CF51DB11A01}" destId="{19B0542B-B000-FF4A-93FA-06DE10143B28}" srcOrd="0" destOrd="0" presId="urn:microsoft.com/office/officeart/2008/layout/CircularPictureCallout"/>
    <dgm:cxn modelId="{2BB54251-CC85-4E80-B1A3-7CA91D053575}" type="presParOf" srcId="{19B0542B-B000-FF4A-93FA-06DE10143B28}" destId="{440EBE20-26C3-1540-B823-19523FBC0FEA}" srcOrd="0" destOrd="0" presId="urn:microsoft.com/office/officeart/2008/layout/CircularPictureCallout"/>
    <dgm:cxn modelId="{F1E92B66-4175-46BC-9E26-9642D635CBF0}" type="presParOf" srcId="{231FC23B-EC47-0A4A-8518-6CF51DB11A01}" destId="{E5593008-8BAF-784F-84D7-187423D202EE}" srcOrd="1" destOrd="0" presId="urn:microsoft.com/office/officeart/2008/layout/CircularPictureCallout"/>
    <dgm:cxn modelId="{A4AF0A35-9373-42A4-BB1F-D7FD5A9C5F17}" type="presParOf" srcId="{231FC23B-EC47-0A4A-8518-6CF51DB11A01}" destId="{F6BA4850-23C6-794D-89F5-CF3ACFEF85D3}" srcOrd="2" destOrd="0" presId="urn:microsoft.com/office/officeart/2008/layout/CircularPictureCallout"/>
    <dgm:cxn modelId="{5376BC5B-20B1-4DC3-9EE8-63C8847141CF}" type="presParOf" srcId="{F6BA4850-23C6-794D-89F5-CF3ACFEF85D3}" destId="{1F8B9884-8A1D-E04A-8E6C-F398C1CF2FE0}" srcOrd="0" destOrd="0" presId="urn:microsoft.com/office/officeart/2008/layout/CircularPictureCallout"/>
    <dgm:cxn modelId="{3BE34E38-2515-4254-B218-B75E30BAC0A2}" type="presParOf" srcId="{231FC23B-EC47-0A4A-8518-6CF51DB11A01}" destId="{D03EA00E-55E5-E548-A70E-3392F3485B30}" srcOrd="3" destOrd="0" presId="urn:microsoft.com/office/officeart/2008/layout/CircularPictureCallout"/>
    <dgm:cxn modelId="{8DACADF2-403C-42FC-A52E-351F450BD768}" type="presParOf" srcId="{231FC23B-EC47-0A4A-8518-6CF51DB11A01}" destId="{6D4BDB18-4C3C-D040-9F97-BC1583D56957}" srcOrd="4" destOrd="0" presId="urn:microsoft.com/office/officeart/2008/layout/CircularPictureCallout"/>
    <dgm:cxn modelId="{DE313C7D-26BA-411A-9081-79F14C0B722C}" type="presParOf" srcId="{6D4BDB18-4C3C-D040-9F97-BC1583D56957}" destId="{61CFADF5-D668-D04B-A50B-475A63275294}" srcOrd="0" destOrd="0" presId="urn:microsoft.com/office/officeart/2008/layout/CircularPictureCallout"/>
    <dgm:cxn modelId="{78C78B72-E20A-4741-9CED-34391C1D161A}" type="presParOf" srcId="{231FC23B-EC47-0A4A-8518-6CF51DB11A01}" destId="{153B5D39-30F4-7C4A-AB12-E1483DD51897}" srcOrd="5" destOrd="0" presId="urn:microsoft.com/office/officeart/2008/layout/CircularPictureCallout"/>
    <dgm:cxn modelId="{A083A36F-BD2C-49FB-BAF5-BCCC536855AB}" type="presParOf" srcId="{153B5D39-30F4-7C4A-AB12-E1483DD51897}" destId="{9AD111D2-49FB-2B47-811A-9F9E27E59FF3}" srcOrd="0" destOrd="0" presId="urn:microsoft.com/office/officeart/2008/layout/CircularPictureCallout"/>
    <dgm:cxn modelId="{104EB139-7CDA-44A3-BAE4-AF1FF9633A32}" type="presParOf" srcId="{231FC23B-EC47-0A4A-8518-6CF51DB11A01}" destId="{F31592FC-73CF-1446-8FC9-F7898D1294C3}" srcOrd="6" destOrd="0" presId="urn:microsoft.com/office/officeart/2008/layout/CircularPictureCallout"/>
    <dgm:cxn modelId="{C5433BF9-A4DC-45C7-81DF-3E081DD7987B}" type="presParOf" srcId="{231FC23B-EC47-0A4A-8518-6CF51DB11A01}" destId="{3CB78B68-42C4-894C-BE44-9FBA2D13661F}" srcOrd="7" destOrd="0" presId="urn:microsoft.com/office/officeart/2008/layout/CircularPictureCallout"/>
    <dgm:cxn modelId="{885BFD77-5639-4EEF-B8BC-CFB13B14EF16}" type="presParOf" srcId="{3CB78B68-42C4-894C-BE44-9FBA2D13661F}" destId="{0A782B64-F38E-4B46-A27A-7C89840CE9C0}" srcOrd="0" destOrd="0" presId="urn:microsoft.com/office/officeart/2008/layout/CircularPictureCallout"/>
    <dgm:cxn modelId="{6FFE9418-7104-4ABC-AF00-157413F1288C}" type="presParOf" srcId="{231FC23B-EC47-0A4A-8518-6CF51DB11A01}" destId="{AE5772A9-60E8-EB46-85C3-F958A549E3A8}" srcOrd="8" destOrd="0" presId="urn:microsoft.com/office/officeart/2008/layout/CircularPictureCallout"/>
    <dgm:cxn modelId="{0A5F92C5-A90B-49D9-A13E-731234CF961E}" type="presParOf" srcId="{AE5772A9-60E8-EB46-85C3-F958A549E3A8}" destId="{B0A4A378-A807-E149-95A0-6E73633FFD15}" srcOrd="0" destOrd="0" presId="urn:microsoft.com/office/officeart/2008/layout/CircularPictureCallout"/>
    <dgm:cxn modelId="{95F55C18-1A68-44D9-BAAD-FC8229AB24B2}" type="presParOf" srcId="{231FC23B-EC47-0A4A-8518-6CF51DB11A01}" destId="{30A81B5B-647E-7C4F-BB02-B2A861149476}" srcOrd="9" destOrd="0" presId="urn:microsoft.com/office/officeart/2008/layout/CircularPictureCallout"/>
    <dgm:cxn modelId="{46841165-952F-40EF-B30A-204C66727A3A}" type="presParOf" srcId="{231FC23B-EC47-0A4A-8518-6CF51DB11A01}" destId="{DD7C1B51-1967-C14B-A8F9-62A413A121D4}" srcOrd="10" destOrd="0" presId="urn:microsoft.com/office/officeart/2008/layout/CircularPictureCallout"/>
    <dgm:cxn modelId="{80EB63F7-36C2-429D-A836-1C5681EF796B}" type="presParOf" srcId="{DD7C1B51-1967-C14B-A8F9-62A413A121D4}" destId="{8E6603A5-6A5D-A34B-84FA-D644AEEF5C49}"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C916DA-2C01-1A43-BF46-285E9B913A89}" type="doc">
      <dgm:prSet loTypeId="urn:microsoft.com/office/officeart/2008/layout/CircularPictureCallout" loCatId="cycle" qsTypeId="urn:microsoft.com/office/officeart/2005/8/quickstyle/simple4" qsCatId="simple" csTypeId="urn:microsoft.com/office/officeart/2005/8/colors/accent1_2" csCatId="accent1" phldr="1"/>
      <dgm:spPr/>
      <dgm:t>
        <a:bodyPr/>
        <a:lstStyle/>
        <a:p>
          <a:endParaRPr lang="en-US"/>
        </a:p>
      </dgm:t>
    </dgm:pt>
    <dgm:pt modelId="{B8CF6570-9BA0-4D41-B6E9-92BC33863065}">
      <dgm:prSet custT="1"/>
      <dgm:spPr/>
      <dgm:t>
        <a:bodyPr/>
        <a:lstStyle/>
        <a:p>
          <a:r>
            <a:rPr lang="tr-TR" sz="4000" b="1" dirty="0" smtClean="0">
              <a:solidFill>
                <a:srgbClr val="0000FF"/>
              </a:solidFill>
              <a:latin typeface="Calibri"/>
              <a:cs typeface="Calibri"/>
            </a:rPr>
            <a:t>ETİĞE </a:t>
          </a:r>
          <a:br>
            <a:rPr lang="tr-TR" sz="4000" b="1" dirty="0" smtClean="0">
              <a:solidFill>
                <a:srgbClr val="0000FF"/>
              </a:solidFill>
              <a:latin typeface="Calibri"/>
              <a:cs typeface="Calibri"/>
            </a:rPr>
          </a:br>
          <a:r>
            <a:rPr lang="tr-TR" sz="4000" b="1" dirty="0" smtClean="0">
              <a:solidFill>
                <a:srgbClr val="0000FF"/>
              </a:solidFill>
              <a:latin typeface="Calibri"/>
              <a:cs typeface="Calibri"/>
            </a:rPr>
            <a:t>AYKIRI DAVRANIŞLAR</a:t>
          </a:r>
          <a:endParaRPr lang="en-US" sz="4000" b="1" dirty="0">
            <a:solidFill>
              <a:srgbClr val="0000FF"/>
            </a:solidFill>
            <a:latin typeface="Calibri"/>
            <a:cs typeface="Calibri"/>
          </a:endParaRPr>
        </a:p>
      </dgm:t>
    </dgm:pt>
    <dgm:pt modelId="{3F1E8D05-2755-0A4A-A3AC-B8FF6D667523}" type="parTrans" cxnId="{36CEBDA5-0580-024B-9960-76D63EEDD04E}">
      <dgm:prSet/>
      <dgm:spPr/>
      <dgm:t>
        <a:bodyPr/>
        <a:lstStyle/>
        <a:p>
          <a:endParaRPr lang="en-US">
            <a:solidFill>
              <a:srgbClr val="800000"/>
            </a:solidFill>
            <a:latin typeface="Calibri"/>
            <a:cs typeface="Calibri"/>
          </a:endParaRPr>
        </a:p>
      </dgm:t>
    </dgm:pt>
    <dgm:pt modelId="{E89E893F-74F7-4A41-A9BF-83B6068DDB37}" type="sibTrans" cxnId="{36CEBDA5-0580-024B-9960-76D63EEDD04E}">
      <dgm:prSet/>
      <dgm:spPr/>
      <dgm:t>
        <a:bodyPr/>
        <a:lstStyle/>
        <a:p>
          <a:endParaRPr lang="en-US">
            <a:solidFill>
              <a:srgbClr val="800000"/>
            </a:solidFill>
            <a:latin typeface="Calibri"/>
            <a:cs typeface="Calibri"/>
          </a:endParaRPr>
        </a:p>
      </dgm:t>
    </dgm:pt>
    <dgm:pt modelId="{B45E2921-99F6-1B44-8163-0BA3104CC311}">
      <dgm:prSet phldrT="[Text]"/>
      <dgm:spPr/>
      <dgm:t>
        <a:bodyPr/>
        <a:lstStyle/>
        <a:p>
          <a:r>
            <a:rPr lang="tr-TR" b="1" dirty="0" smtClean="0">
              <a:solidFill>
                <a:srgbClr val="800000"/>
              </a:solidFill>
              <a:latin typeface="Calibri"/>
              <a:cs typeface="Calibri"/>
            </a:rPr>
            <a:t>İntihal</a:t>
          </a:r>
          <a:endParaRPr lang="en-US" b="1" dirty="0">
            <a:solidFill>
              <a:srgbClr val="800000"/>
            </a:solidFill>
            <a:latin typeface="Calibri"/>
            <a:cs typeface="Calibri"/>
          </a:endParaRPr>
        </a:p>
      </dgm:t>
    </dgm:pt>
    <dgm:pt modelId="{18C0AA94-1AC9-E948-ABF2-873C9BCE56BC}" type="parTrans" cxnId="{83771CFF-A172-AD47-8389-35E2E816F613}">
      <dgm:prSet/>
      <dgm:spPr/>
      <dgm:t>
        <a:bodyPr/>
        <a:lstStyle/>
        <a:p>
          <a:endParaRPr lang="en-US">
            <a:solidFill>
              <a:srgbClr val="800000"/>
            </a:solidFill>
            <a:latin typeface="Calibri"/>
            <a:cs typeface="Calibri"/>
          </a:endParaRPr>
        </a:p>
      </dgm:t>
    </dgm:pt>
    <dgm:pt modelId="{23D1FC04-D894-A141-8558-32F4A8DF0F70}" type="sibTrans" cxnId="{83771CFF-A172-AD47-8389-35E2E816F613}">
      <dgm:prSet/>
      <dgm:spPr>
        <a:solidFill>
          <a:schemeClr val="accent3">
            <a:lumMod val="60000"/>
            <a:lumOff val="40000"/>
          </a:schemeClr>
        </a:solidFill>
      </dgm:spPr>
      <dgm:t>
        <a:bodyPr/>
        <a:lstStyle/>
        <a:p>
          <a:endParaRPr lang="en-US">
            <a:solidFill>
              <a:srgbClr val="800000"/>
            </a:solidFill>
            <a:latin typeface="Calibri"/>
            <a:cs typeface="Calibri"/>
          </a:endParaRPr>
        </a:p>
      </dgm:t>
    </dgm:pt>
    <dgm:pt modelId="{BEBEC07D-D404-C343-B67B-3AA7A8BE96F2}">
      <dgm:prSet phldrT="[Text]"/>
      <dgm:spPr/>
      <dgm:t>
        <a:bodyPr/>
        <a:lstStyle/>
        <a:p>
          <a:r>
            <a:rPr lang="tr-TR" b="1" dirty="0" smtClean="0">
              <a:solidFill>
                <a:srgbClr val="800000"/>
              </a:solidFill>
              <a:latin typeface="Calibri"/>
              <a:cs typeface="Calibri"/>
            </a:rPr>
            <a:t>Sahtecilik</a:t>
          </a:r>
          <a:endParaRPr lang="en-US" b="1" dirty="0">
            <a:solidFill>
              <a:srgbClr val="800000"/>
            </a:solidFill>
            <a:latin typeface="Calibri"/>
            <a:cs typeface="Calibri"/>
          </a:endParaRPr>
        </a:p>
      </dgm:t>
    </dgm:pt>
    <dgm:pt modelId="{C3EA6754-D67F-A449-AA3D-DC65C8908FE4}" type="parTrans" cxnId="{D8881BCC-F1A7-B745-B13A-7C3A6FD12FD6}">
      <dgm:prSet/>
      <dgm:spPr/>
      <dgm:t>
        <a:bodyPr/>
        <a:lstStyle/>
        <a:p>
          <a:endParaRPr lang="en-US">
            <a:solidFill>
              <a:srgbClr val="800000"/>
            </a:solidFill>
            <a:latin typeface="Calibri"/>
            <a:cs typeface="Calibri"/>
          </a:endParaRPr>
        </a:p>
      </dgm:t>
    </dgm:pt>
    <dgm:pt modelId="{DD70C50A-83B2-F348-823F-08AC0532B2C4}" type="sibTrans" cxnId="{D8881BCC-F1A7-B745-B13A-7C3A6FD12FD6}">
      <dgm:prSet/>
      <dgm:spPr>
        <a:solidFill>
          <a:schemeClr val="accent2">
            <a:lumMod val="25000"/>
            <a:lumOff val="75000"/>
          </a:schemeClr>
        </a:solidFill>
      </dgm:spPr>
      <dgm:t>
        <a:bodyPr/>
        <a:lstStyle/>
        <a:p>
          <a:endParaRPr lang="en-US">
            <a:solidFill>
              <a:srgbClr val="800000"/>
            </a:solidFill>
            <a:latin typeface="Calibri"/>
            <a:cs typeface="Calibri"/>
          </a:endParaRPr>
        </a:p>
      </dgm:t>
    </dgm:pt>
    <dgm:pt modelId="{2CA26F5C-1990-AF45-95F1-F15BBFCA65EB}">
      <dgm:prSet phldrT="[Text]"/>
      <dgm:spPr/>
      <dgm:t>
        <a:bodyPr/>
        <a:lstStyle/>
        <a:p>
          <a:r>
            <a:rPr lang="tr-TR" b="1" dirty="0" smtClean="0">
              <a:solidFill>
                <a:srgbClr val="800000"/>
              </a:solidFill>
              <a:latin typeface="Calibri"/>
              <a:cs typeface="Calibri"/>
            </a:rPr>
            <a:t>Çarpıtma</a:t>
          </a:r>
          <a:endParaRPr lang="en-US" b="1" dirty="0">
            <a:solidFill>
              <a:srgbClr val="800000"/>
            </a:solidFill>
            <a:latin typeface="Calibri"/>
            <a:cs typeface="Calibri"/>
          </a:endParaRPr>
        </a:p>
      </dgm:t>
    </dgm:pt>
    <dgm:pt modelId="{D139D48E-9436-2846-9637-D911AEBBC940}" type="parTrans" cxnId="{F50E7551-9C65-584B-928A-0A5FAEB342A9}">
      <dgm:prSet/>
      <dgm:spPr/>
      <dgm:t>
        <a:bodyPr/>
        <a:lstStyle/>
        <a:p>
          <a:endParaRPr lang="en-US">
            <a:solidFill>
              <a:srgbClr val="800000"/>
            </a:solidFill>
            <a:latin typeface="Calibri"/>
            <a:cs typeface="Calibri"/>
          </a:endParaRPr>
        </a:p>
      </dgm:t>
    </dgm:pt>
    <dgm:pt modelId="{23A2FE47-84DE-8049-ABB0-BB24785F2AF8}" type="sibTrans" cxnId="{F50E7551-9C65-584B-928A-0A5FAEB342A9}">
      <dgm:prSet/>
      <dgm:spPr>
        <a:solidFill>
          <a:schemeClr val="accent1">
            <a:lumMod val="40000"/>
            <a:lumOff val="60000"/>
          </a:schemeClr>
        </a:solidFill>
      </dgm:spPr>
      <dgm:t>
        <a:bodyPr/>
        <a:lstStyle/>
        <a:p>
          <a:endParaRPr lang="en-US">
            <a:solidFill>
              <a:srgbClr val="800000"/>
            </a:solidFill>
            <a:latin typeface="Calibri"/>
            <a:cs typeface="Calibri"/>
          </a:endParaRPr>
        </a:p>
      </dgm:t>
    </dgm:pt>
    <dgm:pt modelId="{21E6B80B-5555-894C-8C15-6E160EB9E382}">
      <dgm:prSet/>
      <dgm:spPr/>
      <dgm:t>
        <a:bodyPr/>
        <a:lstStyle/>
        <a:p>
          <a:r>
            <a:rPr lang="tr-TR" b="1" dirty="0" smtClean="0">
              <a:solidFill>
                <a:srgbClr val="800000"/>
              </a:solidFill>
              <a:latin typeface="Calibri"/>
              <a:cs typeface="Calibri"/>
            </a:rPr>
            <a:t>Tekrar yayım</a:t>
          </a:r>
          <a:endParaRPr lang="en-US" b="1" dirty="0">
            <a:solidFill>
              <a:srgbClr val="800000"/>
            </a:solidFill>
            <a:latin typeface="Calibri"/>
            <a:cs typeface="Calibri"/>
          </a:endParaRPr>
        </a:p>
      </dgm:t>
    </dgm:pt>
    <dgm:pt modelId="{A5D24232-3EA2-B746-A4C2-5E2EF9F181B3}" type="parTrans" cxnId="{83D75825-447C-5842-A93A-4FE41BF0DB8A}">
      <dgm:prSet/>
      <dgm:spPr/>
      <dgm:t>
        <a:bodyPr/>
        <a:lstStyle/>
        <a:p>
          <a:endParaRPr lang="en-US">
            <a:solidFill>
              <a:srgbClr val="800000"/>
            </a:solidFill>
            <a:latin typeface="Calibri"/>
            <a:cs typeface="Calibri"/>
          </a:endParaRPr>
        </a:p>
      </dgm:t>
    </dgm:pt>
    <dgm:pt modelId="{C16067C8-0F54-D74C-8540-EA0C1FC9B131}" type="sibTrans" cxnId="{83D75825-447C-5842-A93A-4FE41BF0DB8A}">
      <dgm:prSet/>
      <dgm:spPr>
        <a:solidFill>
          <a:schemeClr val="accent1">
            <a:lumMod val="60000"/>
            <a:lumOff val="40000"/>
          </a:schemeClr>
        </a:solidFill>
      </dgm:spPr>
      <dgm:t>
        <a:bodyPr/>
        <a:lstStyle/>
        <a:p>
          <a:endParaRPr lang="en-US">
            <a:solidFill>
              <a:srgbClr val="800000"/>
            </a:solidFill>
            <a:latin typeface="Calibri"/>
            <a:cs typeface="Calibri"/>
          </a:endParaRPr>
        </a:p>
      </dgm:t>
    </dgm:pt>
    <dgm:pt modelId="{614B5315-670D-8A43-ACFF-D53BE4E5F100}">
      <dgm:prSet/>
      <dgm:spPr/>
      <dgm:t>
        <a:bodyPr/>
        <a:lstStyle/>
        <a:p>
          <a:r>
            <a:rPr lang="tr-TR" b="1" dirty="0" smtClean="0">
              <a:solidFill>
                <a:srgbClr val="800000"/>
              </a:solidFill>
              <a:latin typeface="Calibri"/>
              <a:cs typeface="Calibri"/>
            </a:rPr>
            <a:t>Dilimleme</a:t>
          </a:r>
          <a:endParaRPr lang="en-US" b="1" dirty="0">
            <a:solidFill>
              <a:srgbClr val="800000"/>
            </a:solidFill>
            <a:latin typeface="Calibri"/>
            <a:cs typeface="Calibri"/>
          </a:endParaRPr>
        </a:p>
      </dgm:t>
    </dgm:pt>
    <dgm:pt modelId="{F363F280-A58B-B84C-B017-31F9B33A0DC3}" type="parTrans" cxnId="{B670D619-EE6A-564A-A4ED-CD80E554EFBF}">
      <dgm:prSet/>
      <dgm:spPr/>
      <dgm:t>
        <a:bodyPr/>
        <a:lstStyle/>
        <a:p>
          <a:endParaRPr lang="en-US">
            <a:solidFill>
              <a:srgbClr val="800000"/>
            </a:solidFill>
            <a:latin typeface="Calibri"/>
            <a:cs typeface="Calibri"/>
          </a:endParaRPr>
        </a:p>
      </dgm:t>
    </dgm:pt>
    <dgm:pt modelId="{85E15BBB-2BD4-C448-B904-D7CEBEEB9B3E}" type="sibTrans" cxnId="{B670D619-EE6A-564A-A4ED-CD80E554EFBF}">
      <dgm:prSet/>
      <dgm:spPr>
        <a:solidFill>
          <a:srgbClr val="9A76FF"/>
        </a:solidFill>
      </dgm:spPr>
      <dgm:t>
        <a:bodyPr/>
        <a:lstStyle/>
        <a:p>
          <a:endParaRPr lang="en-US">
            <a:solidFill>
              <a:srgbClr val="800000"/>
            </a:solidFill>
            <a:latin typeface="Calibri"/>
            <a:cs typeface="Calibri"/>
          </a:endParaRPr>
        </a:p>
      </dgm:t>
    </dgm:pt>
    <dgm:pt modelId="{659B4AFD-E3C4-AA40-955F-A7A0EAA1DBE3}">
      <dgm:prSet/>
      <dgm:spPr/>
      <dgm:t>
        <a:bodyPr/>
        <a:lstStyle/>
        <a:p>
          <a:r>
            <a:rPr lang="tr-TR" b="1" dirty="0" smtClean="0">
              <a:solidFill>
                <a:srgbClr val="800000"/>
              </a:solidFill>
              <a:latin typeface="Calibri"/>
              <a:cs typeface="Calibri"/>
            </a:rPr>
            <a:t>Haksız yazarlık</a:t>
          </a:r>
          <a:endParaRPr lang="en-US" b="1" dirty="0">
            <a:solidFill>
              <a:srgbClr val="800000"/>
            </a:solidFill>
            <a:latin typeface="Calibri"/>
            <a:cs typeface="Calibri"/>
          </a:endParaRPr>
        </a:p>
      </dgm:t>
    </dgm:pt>
    <dgm:pt modelId="{BF643C47-489C-7745-9533-6AACF7520BAC}" type="parTrans" cxnId="{2E3CDFC8-F10D-B646-BB4F-1F30CE05ED56}">
      <dgm:prSet/>
      <dgm:spPr/>
      <dgm:t>
        <a:bodyPr/>
        <a:lstStyle/>
        <a:p>
          <a:endParaRPr lang="en-US">
            <a:solidFill>
              <a:srgbClr val="800000"/>
            </a:solidFill>
            <a:latin typeface="Calibri"/>
            <a:cs typeface="Calibri"/>
          </a:endParaRPr>
        </a:p>
      </dgm:t>
    </dgm:pt>
    <dgm:pt modelId="{E16982DD-B6A5-194E-86DA-A3A8C4634D73}" type="sibTrans" cxnId="{2E3CDFC8-F10D-B646-BB4F-1F30CE05ED56}">
      <dgm:prSet/>
      <dgm:spPr>
        <a:solidFill>
          <a:srgbClr val="19B3E5"/>
        </a:solidFill>
      </dgm:spPr>
      <dgm:t>
        <a:bodyPr/>
        <a:lstStyle/>
        <a:p>
          <a:endParaRPr lang="en-US">
            <a:solidFill>
              <a:srgbClr val="800000"/>
            </a:solidFill>
            <a:latin typeface="Calibri"/>
            <a:cs typeface="Calibri"/>
          </a:endParaRPr>
        </a:p>
      </dgm:t>
    </dgm:pt>
    <dgm:pt modelId="{4107B176-A084-4705-99B8-074AB5322C72}">
      <dgm:prSet/>
      <dgm:spPr/>
      <dgm:t>
        <a:bodyPr/>
        <a:lstStyle/>
        <a:p>
          <a:endParaRPr lang="tr-TR"/>
        </a:p>
      </dgm:t>
    </dgm:pt>
    <dgm:pt modelId="{807F3195-D1C1-46A9-8D74-A06B6AB7B2B6}" type="parTrans" cxnId="{026F1B4E-6408-442A-B356-42841B8A58F0}">
      <dgm:prSet/>
      <dgm:spPr/>
      <dgm:t>
        <a:bodyPr/>
        <a:lstStyle/>
        <a:p>
          <a:endParaRPr lang="tr-TR"/>
        </a:p>
      </dgm:t>
    </dgm:pt>
    <dgm:pt modelId="{9D1409C8-CAF0-4C87-B725-AED0C7EE7858}" type="sibTrans" cxnId="{026F1B4E-6408-442A-B356-42841B8A58F0}">
      <dgm:prSet/>
      <dgm:spPr/>
      <dgm:t>
        <a:bodyPr/>
        <a:lstStyle/>
        <a:p>
          <a:endParaRPr lang="tr-TR"/>
        </a:p>
      </dgm:t>
    </dgm:pt>
    <dgm:pt modelId="{DAB556E6-AF0F-1146-93D6-D95BA27DF5EF}" type="pres">
      <dgm:prSet presAssocID="{7DC916DA-2C01-1A43-BF46-285E9B913A89}" presName="Name0" presStyleCnt="0">
        <dgm:presLayoutVars>
          <dgm:chMax val="7"/>
          <dgm:chPref val="7"/>
          <dgm:dir/>
        </dgm:presLayoutVars>
      </dgm:prSet>
      <dgm:spPr/>
      <dgm:t>
        <a:bodyPr/>
        <a:lstStyle/>
        <a:p>
          <a:endParaRPr lang="en-US"/>
        </a:p>
      </dgm:t>
    </dgm:pt>
    <dgm:pt modelId="{62835160-7F82-EF44-93E2-E1C05A0A3915}" type="pres">
      <dgm:prSet presAssocID="{7DC916DA-2C01-1A43-BF46-285E9B913A89}" presName="Name1" presStyleCnt="0"/>
      <dgm:spPr/>
    </dgm:pt>
    <dgm:pt modelId="{3DCF9AB4-D69D-7B47-8711-A1244914CFC3}" type="pres">
      <dgm:prSet presAssocID="{E89E893F-74F7-4A41-A9BF-83B6068DDB37}" presName="picture_1" presStyleCnt="0"/>
      <dgm:spPr/>
    </dgm:pt>
    <dgm:pt modelId="{C5325243-0784-4A43-9F05-8FC9DE9BE9EF}" type="pres">
      <dgm:prSet presAssocID="{E89E893F-74F7-4A41-A9BF-83B6068DDB37}" presName="pictureRepeatNode" presStyleLbl="alignImgPlace1" presStyleIdx="0" presStyleCnt="7" custLinFactNeighborX="518" custLinFactNeighborY="16976"/>
      <dgm:spPr/>
      <dgm:t>
        <a:bodyPr/>
        <a:lstStyle/>
        <a:p>
          <a:endParaRPr lang="en-US"/>
        </a:p>
      </dgm:t>
    </dgm:pt>
    <dgm:pt modelId="{0D465318-7921-664C-87F8-14589395039C}" type="pres">
      <dgm:prSet presAssocID="{B8CF6570-9BA0-4D41-B6E9-92BC33863065}" presName="text_1" presStyleLbl="node1" presStyleIdx="0" presStyleCnt="0" custScaleX="114018" custScaleY="185311" custLinFactNeighborX="-3168" custLinFactNeighborY="-38319">
        <dgm:presLayoutVars>
          <dgm:bulletEnabled val="1"/>
        </dgm:presLayoutVars>
      </dgm:prSet>
      <dgm:spPr/>
      <dgm:t>
        <a:bodyPr/>
        <a:lstStyle/>
        <a:p>
          <a:endParaRPr lang="en-US"/>
        </a:p>
      </dgm:t>
    </dgm:pt>
    <dgm:pt modelId="{06DF412D-AE3D-D041-AC7F-E177A9D45BFB}" type="pres">
      <dgm:prSet presAssocID="{23D1FC04-D894-A141-8558-32F4A8DF0F70}" presName="picture_2" presStyleCnt="0"/>
      <dgm:spPr/>
    </dgm:pt>
    <dgm:pt modelId="{4BCD5B67-FD93-3D42-9E8C-47435D0E4875}" type="pres">
      <dgm:prSet presAssocID="{23D1FC04-D894-A141-8558-32F4A8DF0F70}" presName="pictureRepeatNode" presStyleLbl="alignImgPlace1" presStyleIdx="1" presStyleCnt="7" custLinFactY="316" custLinFactNeighborY="100000"/>
      <dgm:spPr/>
      <dgm:t>
        <a:bodyPr/>
        <a:lstStyle/>
        <a:p>
          <a:endParaRPr lang="en-US"/>
        </a:p>
      </dgm:t>
    </dgm:pt>
    <dgm:pt modelId="{8F597EDD-F3E7-4345-A90C-7B87253787A5}" type="pres">
      <dgm:prSet presAssocID="{B45E2921-99F6-1B44-8163-0BA3104CC311}" presName="line_2" presStyleLbl="parChTrans1D1" presStyleIdx="0" presStyleCnt="6" custLinFactY="920772" custLinFactNeighborY="1000000"/>
      <dgm:spPr/>
    </dgm:pt>
    <dgm:pt modelId="{44812E1E-FA5B-524A-90C0-BDDF9B63AD5E}" type="pres">
      <dgm:prSet presAssocID="{B45E2921-99F6-1B44-8163-0BA3104CC311}" presName="textparent_2" presStyleLbl="node1" presStyleIdx="0" presStyleCnt="0"/>
      <dgm:spPr/>
    </dgm:pt>
    <dgm:pt modelId="{18FDDFE4-C419-7141-B378-1E24FBE23CAE}" type="pres">
      <dgm:prSet presAssocID="{B45E2921-99F6-1B44-8163-0BA3104CC311}" presName="text_2" presStyleLbl="revTx" presStyleIdx="0" presStyleCnt="6" custLinFactY="316" custLinFactNeighborY="100000">
        <dgm:presLayoutVars>
          <dgm:bulletEnabled val="1"/>
        </dgm:presLayoutVars>
      </dgm:prSet>
      <dgm:spPr/>
      <dgm:t>
        <a:bodyPr/>
        <a:lstStyle/>
        <a:p>
          <a:endParaRPr lang="en-US"/>
        </a:p>
      </dgm:t>
    </dgm:pt>
    <dgm:pt modelId="{C19308C8-F2CF-0C45-B032-A80681519387}" type="pres">
      <dgm:prSet presAssocID="{DD70C50A-83B2-F348-823F-08AC0532B2C4}" presName="picture_3" presStyleCnt="0"/>
      <dgm:spPr/>
    </dgm:pt>
    <dgm:pt modelId="{7B943361-D870-634A-992E-5021D24467B9}" type="pres">
      <dgm:prSet presAssocID="{DD70C50A-83B2-F348-823F-08AC0532B2C4}" presName="pictureRepeatNode" presStyleLbl="alignImgPlace1" presStyleIdx="2" presStyleCnt="7" custLinFactY="316" custLinFactNeighborY="100000"/>
      <dgm:spPr/>
      <dgm:t>
        <a:bodyPr/>
        <a:lstStyle/>
        <a:p>
          <a:endParaRPr lang="en-US"/>
        </a:p>
      </dgm:t>
    </dgm:pt>
    <dgm:pt modelId="{5980495E-0AC8-BA40-8615-6D0B1EC12778}" type="pres">
      <dgm:prSet presAssocID="{BEBEC07D-D404-C343-B67B-3AA7A8BE96F2}" presName="line_3" presStyleLbl="parChTrans1D1" presStyleIdx="1" presStyleCnt="6" custLinFactY="907405" custLinFactNeighborX="-8382" custLinFactNeighborY="1000000"/>
      <dgm:spPr/>
    </dgm:pt>
    <dgm:pt modelId="{42E99852-9176-0344-822E-ACDA7CF725EB}" type="pres">
      <dgm:prSet presAssocID="{BEBEC07D-D404-C343-B67B-3AA7A8BE96F2}" presName="textparent_3" presStyleLbl="node1" presStyleIdx="0" presStyleCnt="0"/>
      <dgm:spPr/>
    </dgm:pt>
    <dgm:pt modelId="{E1E97EDE-0ABE-0C40-A51C-7B42B4FB378E}" type="pres">
      <dgm:prSet presAssocID="{BEBEC07D-D404-C343-B67B-3AA7A8BE96F2}" presName="text_3" presStyleLbl="revTx" presStyleIdx="1" presStyleCnt="6" custScaleX="175009" custLinFactY="316" custLinFactNeighborY="100000">
        <dgm:presLayoutVars>
          <dgm:bulletEnabled val="1"/>
        </dgm:presLayoutVars>
      </dgm:prSet>
      <dgm:spPr/>
      <dgm:t>
        <a:bodyPr/>
        <a:lstStyle/>
        <a:p>
          <a:endParaRPr lang="en-US"/>
        </a:p>
      </dgm:t>
    </dgm:pt>
    <dgm:pt modelId="{BC820893-4653-5A48-A51B-43093120BE9A}" type="pres">
      <dgm:prSet presAssocID="{23A2FE47-84DE-8049-ABB0-BB24785F2AF8}" presName="picture_4" presStyleCnt="0"/>
      <dgm:spPr/>
    </dgm:pt>
    <dgm:pt modelId="{FDA04DBA-6954-AA43-AF24-8B8E95C30917}" type="pres">
      <dgm:prSet presAssocID="{23A2FE47-84DE-8049-ABB0-BB24785F2AF8}" presName="pictureRepeatNode" presStyleLbl="alignImgPlace1" presStyleIdx="3" presStyleCnt="7" custLinFactY="316" custLinFactNeighborY="100000"/>
      <dgm:spPr/>
      <dgm:t>
        <a:bodyPr/>
        <a:lstStyle/>
        <a:p>
          <a:endParaRPr lang="en-US"/>
        </a:p>
      </dgm:t>
    </dgm:pt>
    <dgm:pt modelId="{220EE618-AFE6-6F41-A567-6CEF88D5B6CB}" type="pres">
      <dgm:prSet presAssocID="{2CA26F5C-1990-AF45-95F1-F15BBFCA65EB}" presName="line_4" presStyleLbl="parChTrans1D1" presStyleIdx="2" presStyleCnt="6" custLinFactY="920772" custLinFactNeighborY="1000000"/>
      <dgm:spPr/>
    </dgm:pt>
    <dgm:pt modelId="{88453D2B-08C6-244A-96C5-3A0114A29A1A}" type="pres">
      <dgm:prSet presAssocID="{2CA26F5C-1990-AF45-95F1-F15BBFCA65EB}" presName="textparent_4" presStyleLbl="node1" presStyleIdx="0" presStyleCnt="0"/>
      <dgm:spPr/>
    </dgm:pt>
    <dgm:pt modelId="{B4983BBA-B9FD-F74C-A51B-5964DA582037}" type="pres">
      <dgm:prSet presAssocID="{2CA26F5C-1990-AF45-95F1-F15BBFCA65EB}" presName="text_4" presStyleLbl="revTx" presStyleIdx="2" presStyleCnt="6" custLinFactY="316" custLinFactNeighborY="100000">
        <dgm:presLayoutVars>
          <dgm:bulletEnabled val="1"/>
        </dgm:presLayoutVars>
      </dgm:prSet>
      <dgm:spPr/>
      <dgm:t>
        <a:bodyPr/>
        <a:lstStyle/>
        <a:p>
          <a:endParaRPr lang="en-US"/>
        </a:p>
      </dgm:t>
    </dgm:pt>
    <dgm:pt modelId="{95203BFD-798E-F947-A7C7-F4FC8FA2608B}" type="pres">
      <dgm:prSet presAssocID="{C16067C8-0F54-D74C-8540-EA0C1FC9B131}" presName="picture_5" presStyleCnt="0"/>
      <dgm:spPr/>
    </dgm:pt>
    <dgm:pt modelId="{99C3E077-459A-5044-A772-16125845D9F3}" type="pres">
      <dgm:prSet presAssocID="{C16067C8-0F54-D74C-8540-EA0C1FC9B131}" presName="pictureRepeatNode" presStyleLbl="alignImgPlace1" presStyleIdx="4" presStyleCnt="7" custLinFactY="316" custLinFactNeighborY="100000"/>
      <dgm:spPr/>
      <dgm:t>
        <a:bodyPr/>
        <a:lstStyle/>
        <a:p>
          <a:endParaRPr lang="en-US"/>
        </a:p>
      </dgm:t>
    </dgm:pt>
    <dgm:pt modelId="{7A45E7C3-C0A4-964A-9B3D-5910250E5D5D}" type="pres">
      <dgm:prSet presAssocID="{21E6B80B-5555-894C-8C15-6E160EB9E382}" presName="line_5" presStyleLbl="parChTrans1D1" presStyleIdx="3" presStyleCnt="6" custLinFactY="920772" custLinFactNeighborY="1000000"/>
      <dgm:spPr/>
    </dgm:pt>
    <dgm:pt modelId="{2FC4DF66-10FA-9345-B876-FA1D97C4C37B}" type="pres">
      <dgm:prSet presAssocID="{21E6B80B-5555-894C-8C15-6E160EB9E382}" presName="textparent_5" presStyleLbl="node1" presStyleIdx="0" presStyleCnt="0"/>
      <dgm:spPr/>
    </dgm:pt>
    <dgm:pt modelId="{F34C48E6-B96C-1143-B60A-8436BFB306B4}" type="pres">
      <dgm:prSet presAssocID="{21E6B80B-5555-894C-8C15-6E160EB9E382}" presName="text_5" presStyleLbl="revTx" presStyleIdx="3" presStyleCnt="6" custScaleX="189749" custLinFactY="316" custLinFactNeighborY="100000">
        <dgm:presLayoutVars>
          <dgm:bulletEnabled val="1"/>
        </dgm:presLayoutVars>
      </dgm:prSet>
      <dgm:spPr/>
      <dgm:t>
        <a:bodyPr/>
        <a:lstStyle/>
        <a:p>
          <a:endParaRPr lang="en-US"/>
        </a:p>
      </dgm:t>
    </dgm:pt>
    <dgm:pt modelId="{8DDF65D5-7A0C-A840-8BDD-985049F38BA7}" type="pres">
      <dgm:prSet presAssocID="{85E15BBB-2BD4-C448-B904-D7CEBEEB9B3E}" presName="picture_6" presStyleCnt="0"/>
      <dgm:spPr/>
    </dgm:pt>
    <dgm:pt modelId="{99802099-8CE1-AE48-8D5D-9155F4CE4B9B}" type="pres">
      <dgm:prSet presAssocID="{85E15BBB-2BD4-C448-B904-D7CEBEEB9B3E}" presName="pictureRepeatNode" presStyleLbl="alignImgPlace1" presStyleIdx="5" presStyleCnt="7" custLinFactY="316" custLinFactNeighborY="100000"/>
      <dgm:spPr/>
      <dgm:t>
        <a:bodyPr/>
        <a:lstStyle/>
        <a:p>
          <a:endParaRPr lang="en-US"/>
        </a:p>
      </dgm:t>
    </dgm:pt>
    <dgm:pt modelId="{35227D6D-0507-2146-8C52-CEB82F8D2CDA}" type="pres">
      <dgm:prSet presAssocID="{614B5315-670D-8A43-ACFF-D53BE4E5F100}" presName="line_6" presStyleLbl="parChTrans1D1" presStyleIdx="4" presStyleCnt="6" custLinFactY="920772" custLinFactNeighborY="1000000"/>
      <dgm:spPr/>
    </dgm:pt>
    <dgm:pt modelId="{72FA668E-CBF4-2D40-A48C-2AD639E9E3FD}" type="pres">
      <dgm:prSet presAssocID="{614B5315-670D-8A43-ACFF-D53BE4E5F100}" presName="textparent_6" presStyleLbl="node1" presStyleIdx="0" presStyleCnt="0"/>
      <dgm:spPr/>
    </dgm:pt>
    <dgm:pt modelId="{54842CDF-C394-A741-BCC5-880DCBD060E5}" type="pres">
      <dgm:prSet presAssocID="{614B5315-670D-8A43-ACFF-D53BE4E5F100}" presName="text_6" presStyleLbl="revTx" presStyleIdx="4" presStyleCnt="6" custLinFactNeighborY="92718">
        <dgm:presLayoutVars>
          <dgm:bulletEnabled val="1"/>
        </dgm:presLayoutVars>
      </dgm:prSet>
      <dgm:spPr/>
      <dgm:t>
        <a:bodyPr/>
        <a:lstStyle/>
        <a:p>
          <a:endParaRPr lang="en-US"/>
        </a:p>
      </dgm:t>
    </dgm:pt>
    <dgm:pt modelId="{C736789D-1C6F-DF40-A563-3590C75074CA}" type="pres">
      <dgm:prSet presAssocID="{E16982DD-B6A5-194E-86DA-A3A8C4634D73}" presName="picture_7" presStyleCnt="0"/>
      <dgm:spPr/>
    </dgm:pt>
    <dgm:pt modelId="{82ACDCEE-91F9-8846-BD5C-A9A2A8B923A7}" type="pres">
      <dgm:prSet presAssocID="{E16982DD-B6A5-194E-86DA-A3A8C4634D73}" presName="pictureRepeatNode" presStyleLbl="alignImgPlace1" presStyleIdx="6" presStyleCnt="7" custLinFactY="316" custLinFactNeighborY="100000"/>
      <dgm:spPr/>
      <dgm:t>
        <a:bodyPr/>
        <a:lstStyle/>
        <a:p>
          <a:endParaRPr lang="en-US"/>
        </a:p>
      </dgm:t>
    </dgm:pt>
    <dgm:pt modelId="{D00D9746-F0B0-B84E-AFBF-090E035A9F54}" type="pres">
      <dgm:prSet presAssocID="{659B4AFD-E3C4-AA40-955F-A7A0EAA1DBE3}" presName="line_7" presStyleLbl="parChTrans1D1" presStyleIdx="5" presStyleCnt="6" custLinFactY="920772" custLinFactNeighborY="1000000"/>
      <dgm:spPr/>
    </dgm:pt>
    <dgm:pt modelId="{81DFBCA6-2ACA-2A4A-A6E3-17A7EF626C43}" type="pres">
      <dgm:prSet presAssocID="{659B4AFD-E3C4-AA40-955F-A7A0EAA1DBE3}" presName="textparent_7" presStyleLbl="node1" presStyleIdx="0" presStyleCnt="0"/>
      <dgm:spPr/>
    </dgm:pt>
    <dgm:pt modelId="{CC53058A-9BCA-6441-96F2-65A895276D78}" type="pres">
      <dgm:prSet presAssocID="{659B4AFD-E3C4-AA40-955F-A7A0EAA1DBE3}" presName="text_7" presStyleLbl="revTx" presStyleIdx="5" presStyleCnt="6" custLinFactY="316" custLinFactNeighborY="100000">
        <dgm:presLayoutVars>
          <dgm:bulletEnabled val="1"/>
        </dgm:presLayoutVars>
      </dgm:prSet>
      <dgm:spPr/>
      <dgm:t>
        <a:bodyPr/>
        <a:lstStyle/>
        <a:p>
          <a:endParaRPr lang="en-US"/>
        </a:p>
      </dgm:t>
    </dgm:pt>
  </dgm:ptLst>
  <dgm:cxnLst>
    <dgm:cxn modelId="{677888B9-6A34-4D99-946B-2DB6E8AE8DFF}" type="presOf" srcId="{BEBEC07D-D404-C343-B67B-3AA7A8BE96F2}" destId="{E1E97EDE-0ABE-0C40-A51C-7B42B4FB378E}" srcOrd="0" destOrd="0" presId="urn:microsoft.com/office/officeart/2008/layout/CircularPictureCallout"/>
    <dgm:cxn modelId="{37C98707-0D47-4CEA-989A-8CB57CE5AA67}" type="presOf" srcId="{B45E2921-99F6-1B44-8163-0BA3104CC311}" destId="{18FDDFE4-C419-7141-B378-1E24FBE23CAE}" srcOrd="0" destOrd="0" presId="urn:microsoft.com/office/officeart/2008/layout/CircularPictureCallout"/>
    <dgm:cxn modelId="{3E04B2C3-31EF-4164-9247-8B1ECCEE5922}" type="presOf" srcId="{E89E893F-74F7-4A41-A9BF-83B6068DDB37}" destId="{C5325243-0784-4A43-9F05-8FC9DE9BE9EF}" srcOrd="0" destOrd="0" presId="urn:microsoft.com/office/officeart/2008/layout/CircularPictureCallout"/>
    <dgm:cxn modelId="{A7D2E98B-1012-43C5-9E8C-10140FBC980E}" type="presOf" srcId="{85E15BBB-2BD4-C448-B904-D7CEBEEB9B3E}" destId="{99802099-8CE1-AE48-8D5D-9155F4CE4B9B}" srcOrd="0" destOrd="0" presId="urn:microsoft.com/office/officeart/2008/layout/CircularPictureCallout"/>
    <dgm:cxn modelId="{B670D619-EE6A-564A-A4ED-CD80E554EFBF}" srcId="{7DC916DA-2C01-1A43-BF46-285E9B913A89}" destId="{614B5315-670D-8A43-ACFF-D53BE4E5F100}" srcOrd="5" destOrd="0" parTransId="{F363F280-A58B-B84C-B017-31F9B33A0DC3}" sibTransId="{85E15BBB-2BD4-C448-B904-D7CEBEEB9B3E}"/>
    <dgm:cxn modelId="{D8881BCC-F1A7-B745-B13A-7C3A6FD12FD6}" srcId="{7DC916DA-2C01-1A43-BF46-285E9B913A89}" destId="{BEBEC07D-D404-C343-B67B-3AA7A8BE96F2}" srcOrd="2" destOrd="0" parTransId="{C3EA6754-D67F-A449-AA3D-DC65C8908FE4}" sibTransId="{DD70C50A-83B2-F348-823F-08AC0532B2C4}"/>
    <dgm:cxn modelId="{304C0DDF-0D92-4FC1-9EB3-CDF36B0A37A8}" type="presOf" srcId="{7DC916DA-2C01-1A43-BF46-285E9B913A89}" destId="{DAB556E6-AF0F-1146-93D6-D95BA27DF5EF}" srcOrd="0" destOrd="0" presId="urn:microsoft.com/office/officeart/2008/layout/CircularPictureCallout"/>
    <dgm:cxn modelId="{D27C8A94-B61C-4849-94A4-C22B41F7B30F}" type="presOf" srcId="{614B5315-670D-8A43-ACFF-D53BE4E5F100}" destId="{54842CDF-C394-A741-BCC5-880DCBD060E5}" srcOrd="0" destOrd="0" presId="urn:microsoft.com/office/officeart/2008/layout/CircularPictureCallout"/>
    <dgm:cxn modelId="{83771CFF-A172-AD47-8389-35E2E816F613}" srcId="{7DC916DA-2C01-1A43-BF46-285E9B913A89}" destId="{B45E2921-99F6-1B44-8163-0BA3104CC311}" srcOrd="1" destOrd="0" parTransId="{18C0AA94-1AC9-E948-ABF2-873C9BCE56BC}" sibTransId="{23D1FC04-D894-A141-8558-32F4A8DF0F70}"/>
    <dgm:cxn modelId="{36CEBDA5-0580-024B-9960-76D63EEDD04E}" srcId="{7DC916DA-2C01-1A43-BF46-285E9B913A89}" destId="{B8CF6570-9BA0-4D41-B6E9-92BC33863065}" srcOrd="0" destOrd="0" parTransId="{3F1E8D05-2755-0A4A-A3AC-B8FF6D667523}" sibTransId="{E89E893F-74F7-4A41-A9BF-83B6068DDB37}"/>
    <dgm:cxn modelId="{98B9E4B5-F6D0-462B-9EE5-FCC226B91C02}" type="presOf" srcId="{23A2FE47-84DE-8049-ABB0-BB24785F2AF8}" destId="{FDA04DBA-6954-AA43-AF24-8B8E95C30917}" srcOrd="0" destOrd="0" presId="urn:microsoft.com/office/officeart/2008/layout/CircularPictureCallout"/>
    <dgm:cxn modelId="{7CB9CA53-4980-477D-BB10-B438336080D1}" type="presOf" srcId="{23D1FC04-D894-A141-8558-32F4A8DF0F70}" destId="{4BCD5B67-FD93-3D42-9E8C-47435D0E4875}" srcOrd="0" destOrd="0" presId="urn:microsoft.com/office/officeart/2008/layout/CircularPictureCallout"/>
    <dgm:cxn modelId="{222CE5EB-3E45-4EB1-B6F5-95C7FB3193FE}" type="presOf" srcId="{2CA26F5C-1990-AF45-95F1-F15BBFCA65EB}" destId="{B4983BBA-B9FD-F74C-A51B-5964DA582037}" srcOrd="0" destOrd="0" presId="urn:microsoft.com/office/officeart/2008/layout/CircularPictureCallout"/>
    <dgm:cxn modelId="{9217F474-9E56-4436-A27D-A3C3EC37A622}" type="presOf" srcId="{DD70C50A-83B2-F348-823F-08AC0532B2C4}" destId="{7B943361-D870-634A-992E-5021D24467B9}" srcOrd="0" destOrd="0" presId="urn:microsoft.com/office/officeart/2008/layout/CircularPictureCallout"/>
    <dgm:cxn modelId="{F50E7551-9C65-584B-928A-0A5FAEB342A9}" srcId="{7DC916DA-2C01-1A43-BF46-285E9B913A89}" destId="{2CA26F5C-1990-AF45-95F1-F15BBFCA65EB}" srcOrd="3" destOrd="0" parTransId="{D139D48E-9436-2846-9637-D911AEBBC940}" sibTransId="{23A2FE47-84DE-8049-ABB0-BB24785F2AF8}"/>
    <dgm:cxn modelId="{EB4F0E8C-B19A-45AE-AE19-A9E17F34E7A9}" type="presOf" srcId="{659B4AFD-E3C4-AA40-955F-A7A0EAA1DBE3}" destId="{CC53058A-9BCA-6441-96F2-65A895276D78}" srcOrd="0" destOrd="0" presId="urn:microsoft.com/office/officeart/2008/layout/CircularPictureCallout"/>
    <dgm:cxn modelId="{3EC5F48F-2FFD-4110-B5B6-D76B16256BD5}" type="presOf" srcId="{C16067C8-0F54-D74C-8540-EA0C1FC9B131}" destId="{99C3E077-459A-5044-A772-16125845D9F3}" srcOrd="0" destOrd="0" presId="urn:microsoft.com/office/officeart/2008/layout/CircularPictureCallout"/>
    <dgm:cxn modelId="{026F1B4E-6408-442A-B356-42841B8A58F0}" srcId="{7DC916DA-2C01-1A43-BF46-285E9B913A89}" destId="{4107B176-A084-4705-99B8-074AB5322C72}" srcOrd="7" destOrd="0" parTransId="{807F3195-D1C1-46A9-8D74-A06B6AB7B2B6}" sibTransId="{9D1409C8-CAF0-4C87-B725-AED0C7EE7858}"/>
    <dgm:cxn modelId="{CFBBCBCC-250B-4E18-9B81-D8D946CA9B13}" type="presOf" srcId="{21E6B80B-5555-894C-8C15-6E160EB9E382}" destId="{F34C48E6-B96C-1143-B60A-8436BFB306B4}" srcOrd="0" destOrd="0" presId="urn:microsoft.com/office/officeart/2008/layout/CircularPictureCallout"/>
    <dgm:cxn modelId="{83D75825-447C-5842-A93A-4FE41BF0DB8A}" srcId="{7DC916DA-2C01-1A43-BF46-285E9B913A89}" destId="{21E6B80B-5555-894C-8C15-6E160EB9E382}" srcOrd="4" destOrd="0" parTransId="{A5D24232-3EA2-B746-A4C2-5E2EF9F181B3}" sibTransId="{C16067C8-0F54-D74C-8540-EA0C1FC9B131}"/>
    <dgm:cxn modelId="{D3213F90-912A-46D3-9FEB-A894C462868A}" type="presOf" srcId="{B8CF6570-9BA0-4D41-B6E9-92BC33863065}" destId="{0D465318-7921-664C-87F8-14589395039C}" srcOrd="0" destOrd="0" presId="urn:microsoft.com/office/officeart/2008/layout/CircularPictureCallout"/>
    <dgm:cxn modelId="{7776A774-2D9D-4CCF-8E02-3655026D540C}" type="presOf" srcId="{E16982DD-B6A5-194E-86DA-A3A8C4634D73}" destId="{82ACDCEE-91F9-8846-BD5C-A9A2A8B923A7}" srcOrd="0" destOrd="0" presId="urn:microsoft.com/office/officeart/2008/layout/CircularPictureCallout"/>
    <dgm:cxn modelId="{2E3CDFC8-F10D-B646-BB4F-1F30CE05ED56}" srcId="{7DC916DA-2C01-1A43-BF46-285E9B913A89}" destId="{659B4AFD-E3C4-AA40-955F-A7A0EAA1DBE3}" srcOrd="6" destOrd="0" parTransId="{BF643C47-489C-7745-9533-6AACF7520BAC}" sibTransId="{E16982DD-B6A5-194E-86DA-A3A8C4634D73}"/>
    <dgm:cxn modelId="{FF24EC4E-2CED-4136-98E7-3DF71898A88B}" type="presParOf" srcId="{DAB556E6-AF0F-1146-93D6-D95BA27DF5EF}" destId="{62835160-7F82-EF44-93E2-E1C05A0A3915}" srcOrd="0" destOrd="0" presId="urn:microsoft.com/office/officeart/2008/layout/CircularPictureCallout"/>
    <dgm:cxn modelId="{C243FFF9-F44F-42B1-900C-11D1A782EFF3}" type="presParOf" srcId="{62835160-7F82-EF44-93E2-E1C05A0A3915}" destId="{3DCF9AB4-D69D-7B47-8711-A1244914CFC3}" srcOrd="0" destOrd="0" presId="urn:microsoft.com/office/officeart/2008/layout/CircularPictureCallout"/>
    <dgm:cxn modelId="{D402FD7D-D99B-44F0-83F0-5CC32B8D3774}" type="presParOf" srcId="{3DCF9AB4-D69D-7B47-8711-A1244914CFC3}" destId="{C5325243-0784-4A43-9F05-8FC9DE9BE9EF}" srcOrd="0" destOrd="0" presId="urn:microsoft.com/office/officeart/2008/layout/CircularPictureCallout"/>
    <dgm:cxn modelId="{CD01F3F7-6AFE-48B0-BE6C-E987DAA4A44D}" type="presParOf" srcId="{62835160-7F82-EF44-93E2-E1C05A0A3915}" destId="{0D465318-7921-664C-87F8-14589395039C}" srcOrd="1" destOrd="0" presId="urn:microsoft.com/office/officeart/2008/layout/CircularPictureCallout"/>
    <dgm:cxn modelId="{B70EA7D6-3FD0-43B6-B1EA-60732F145CF3}" type="presParOf" srcId="{62835160-7F82-EF44-93E2-E1C05A0A3915}" destId="{06DF412D-AE3D-D041-AC7F-E177A9D45BFB}" srcOrd="2" destOrd="0" presId="urn:microsoft.com/office/officeart/2008/layout/CircularPictureCallout"/>
    <dgm:cxn modelId="{62C0B1A1-4007-4C6B-A71C-0D3E34E4C249}" type="presParOf" srcId="{06DF412D-AE3D-D041-AC7F-E177A9D45BFB}" destId="{4BCD5B67-FD93-3D42-9E8C-47435D0E4875}" srcOrd="0" destOrd="0" presId="urn:microsoft.com/office/officeart/2008/layout/CircularPictureCallout"/>
    <dgm:cxn modelId="{33E698EC-AD85-4C80-9803-7B95138566AC}" type="presParOf" srcId="{62835160-7F82-EF44-93E2-E1C05A0A3915}" destId="{8F597EDD-F3E7-4345-A90C-7B87253787A5}" srcOrd="3" destOrd="0" presId="urn:microsoft.com/office/officeart/2008/layout/CircularPictureCallout"/>
    <dgm:cxn modelId="{5B469329-4648-4916-848E-5907E8489E16}" type="presParOf" srcId="{62835160-7F82-EF44-93E2-E1C05A0A3915}" destId="{44812E1E-FA5B-524A-90C0-BDDF9B63AD5E}" srcOrd="4" destOrd="0" presId="urn:microsoft.com/office/officeart/2008/layout/CircularPictureCallout"/>
    <dgm:cxn modelId="{07DB0A10-00A9-473D-8256-419D54888FFD}" type="presParOf" srcId="{44812E1E-FA5B-524A-90C0-BDDF9B63AD5E}" destId="{18FDDFE4-C419-7141-B378-1E24FBE23CAE}" srcOrd="0" destOrd="0" presId="urn:microsoft.com/office/officeart/2008/layout/CircularPictureCallout"/>
    <dgm:cxn modelId="{8D6204B4-871C-4E4B-A4A2-9816DD6B1A01}" type="presParOf" srcId="{62835160-7F82-EF44-93E2-E1C05A0A3915}" destId="{C19308C8-F2CF-0C45-B032-A80681519387}" srcOrd="5" destOrd="0" presId="urn:microsoft.com/office/officeart/2008/layout/CircularPictureCallout"/>
    <dgm:cxn modelId="{BC23246C-DE5A-4697-BF91-EFA0D2BD5061}" type="presParOf" srcId="{C19308C8-F2CF-0C45-B032-A80681519387}" destId="{7B943361-D870-634A-992E-5021D24467B9}" srcOrd="0" destOrd="0" presId="urn:microsoft.com/office/officeart/2008/layout/CircularPictureCallout"/>
    <dgm:cxn modelId="{C6341A17-66B6-4D1C-9725-1EAB72105191}" type="presParOf" srcId="{62835160-7F82-EF44-93E2-E1C05A0A3915}" destId="{5980495E-0AC8-BA40-8615-6D0B1EC12778}" srcOrd="6" destOrd="0" presId="urn:microsoft.com/office/officeart/2008/layout/CircularPictureCallout"/>
    <dgm:cxn modelId="{284AC1A3-96AB-497A-9367-D8D91EB86D51}" type="presParOf" srcId="{62835160-7F82-EF44-93E2-E1C05A0A3915}" destId="{42E99852-9176-0344-822E-ACDA7CF725EB}" srcOrd="7" destOrd="0" presId="urn:microsoft.com/office/officeart/2008/layout/CircularPictureCallout"/>
    <dgm:cxn modelId="{8ABB6626-CE7C-4D6D-BF54-3FB70FB0BE47}" type="presParOf" srcId="{42E99852-9176-0344-822E-ACDA7CF725EB}" destId="{E1E97EDE-0ABE-0C40-A51C-7B42B4FB378E}" srcOrd="0" destOrd="0" presId="urn:microsoft.com/office/officeart/2008/layout/CircularPictureCallout"/>
    <dgm:cxn modelId="{09D28D9A-62AE-4B45-AE0D-334D759438C3}" type="presParOf" srcId="{62835160-7F82-EF44-93E2-E1C05A0A3915}" destId="{BC820893-4653-5A48-A51B-43093120BE9A}" srcOrd="8" destOrd="0" presId="urn:microsoft.com/office/officeart/2008/layout/CircularPictureCallout"/>
    <dgm:cxn modelId="{1CCB9760-90C0-49CC-B525-6EED193755D3}" type="presParOf" srcId="{BC820893-4653-5A48-A51B-43093120BE9A}" destId="{FDA04DBA-6954-AA43-AF24-8B8E95C30917}" srcOrd="0" destOrd="0" presId="urn:microsoft.com/office/officeart/2008/layout/CircularPictureCallout"/>
    <dgm:cxn modelId="{5E340626-7434-4D0D-81C1-53F647FB609F}" type="presParOf" srcId="{62835160-7F82-EF44-93E2-E1C05A0A3915}" destId="{220EE618-AFE6-6F41-A567-6CEF88D5B6CB}" srcOrd="9" destOrd="0" presId="urn:microsoft.com/office/officeart/2008/layout/CircularPictureCallout"/>
    <dgm:cxn modelId="{E4F692FC-BAF0-4AED-85EC-F90F0FD43776}" type="presParOf" srcId="{62835160-7F82-EF44-93E2-E1C05A0A3915}" destId="{88453D2B-08C6-244A-96C5-3A0114A29A1A}" srcOrd="10" destOrd="0" presId="urn:microsoft.com/office/officeart/2008/layout/CircularPictureCallout"/>
    <dgm:cxn modelId="{C0639B3E-3521-4A0C-9894-A4B0479430D5}" type="presParOf" srcId="{88453D2B-08C6-244A-96C5-3A0114A29A1A}" destId="{B4983BBA-B9FD-F74C-A51B-5964DA582037}" srcOrd="0" destOrd="0" presId="urn:microsoft.com/office/officeart/2008/layout/CircularPictureCallout"/>
    <dgm:cxn modelId="{27B14998-EECF-458B-9D36-4FD3168E89D0}" type="presParOf" srcId="{62835160-7F82-EF44-93E2-E1C05A0A3915}" destId="{95203BFD-798E-F947-A7C7-F4FC8FA2608B}" srcOrd="11" destOrd="0" presId="urn:microsoft.com/office/officeart/2008/layout/CircularPictureCallout"/>
    <dgm:cxn modelId="{7FBB0E66-E55A-4D6A-B854-42062D4EC80D}" type="presParOf" srcId="{95203BFD-798E-F947-A7C7-F4FC8FA2608B}" destId="{99C3E077-459A-5044-A772-16125845D9F3}" srcOrd="0" destOrd="0" presId="urn:microsoft.com/office/officeart/2008/layout/CircularPictureCallout"/>
    <dgm:cxn modelId="{CC4E62B4-86E3-46FF-AC3C-E353032262A7}" type="presParOf" srcId="{62835160-7F82-EF44-93E2-E1C05A0A3915}" destId="{7A45E7C3-C0A4-964A-9B3D-5910250E5D5D}" srcOrd="12" destOrd="0" presId="urn:microsoft.com/office/officeart/2008/layout/CircularPictureCallout"/>
    <dgm:cxn modelId="{7430FC62-0736-4499-BCE6-BD34C8890082}" type="presParOf" srcId="{62835160-7F82-EF44-93E2-E1C05A0A3915}" destId="{2FC4DF66-10FA-9345-B876-FA1D97C4C37B}" srcOrd="13" destOrd="0" presId="urn:microsoft.com/office/officeart/2008/layout/CircularPictureCallout"/>
    <dgm:cxn modelId="{32B8247F-A43D-4827-BC48-DD693920FB92}" type="presParOf" srcId="{2FC4DF66-10FA-9345-B876-FA1D97C4C37B}" destId="{F34C48E6-B96C-1143-B60A-8436BFB306B4}" srcOrd="0" destOrd="0" presId="urn:microsoft.com/office/officeart/2008/layout/CircularPictureCallout"/>
    <dgm:cxn modelId="{1E46DCA5-CF9E-4596-9B64-C1B6C6C84CC2}" type="presParOf" srcId="{62835160-7F82-EF44-93E2-E1C05A0A3915}" destId="{8DDF65D5-7A0C-A840-8BDD-985049F38BA7}" srcOrd="14" destOrd="0" presId="urn:microsoft.com/office/officeart/2008/layout/CircularPictureCallout"/>
    <dgm:cxn modelId="{93F2BABF-B851-4334-A032-E02CEA93DDE1}" type="presParOf" srcId="{8DDF65D5-7A0C-A840-8BDD-985049F38BA7}" destId="{99802099-8CE1-AE48-8D5D-9155F4CE4B9B}" srcOrd="0" destOrd="0" presId="urn:microsoft.com/office/officeart/2008/layout/CircularPictureCallout"/>
    <dgm:cxn modelId="{00A06F3D-CE85-4D37-9733-077DE649E0DA}" type="presParOf" srcId="{62835160-7F82-EF44-93E2-E1C05A0A3915}" destId="{35227D6D-0507-2146-8C52-CEB82F8D2CDA}" srcOrd="15" destOrd="0" presId="urn:microsoft.com/office/officeart/2008/layout/CircularPictureCallout"/>
    <dgm:cxn modelId="{D88FD3A6-C921-40C2-AC6E-58BAA2A74D5B}" type="presParOf" srcId="{62835160-7F82-EF44-93E2-E1C05A0A3915}" destId="{72FA668E-CBF4-2D40-A48C-2AD639E9E3FD}" srcOrd="16" destOrd="0" presId="urn:microsoft.com/office/officeart/2008/layout/CircularPictureCallout"/>
    <dgm:cxn modelId="{607B1249-1921-4E85-B0D4-4A3B43FED8B5}" type="presParOf" srcId="{72FA668E-CBF4-2D40-A48C-2AD639E9E3FD}" destId="{54842CDF-C394-A741-BCC5-880DCBD060E5}" srcOrd="0" destOrd="0" presId="urn:microsoft.com/office/officeart/2008/layout/CircularPictureCallout"/>
    <dgm:cxn modelId="{D0A1554F-6FED-48E1-A6AE-E37FDA7A3B99}" type="presParOf" srcId="{62835160-7F82-EF44-93E2-E1C05A0A3915}" destId="{C736789D-1C6F-DF40-A563-3590C75074CA}" srcOrd="17" destOrd="0" presId="urn:microsoft.com/office/officeart/2008/layout/CircularPictureCallout"/>
    <dgm:cxn modelId="{889FA18C-2D90-4C2E-9C2E-14A0FDEE0E18}" type="presParOf" srcId="{C736789D-1C6F-DF40-A563-3590C75074CA}" destId="{82ACDCEE-91F9-8846-BD5C-A9A2A8B923A7}" srcOrd="0" destOrd="0" presId="urn:microsoft.com/office/officeart/2008/layout/CircularPictureCallout"/>
    <dgm:cxn modelId="{452DB1DF-07FB-4BBA-A423-B927793A602E}" type="presParOf" srcId="{62835160-7F82-EF44-93E2-E1C05A0A3915}" destId="{D00D9746-F0B0-B84E-AFBF-090E035A9F54}" srcOrd="18" destOrd="0" presId="urn:microsoft.com/office/officeart/2008/layout/CircularPictureCallout"/>
    <dgm:cxn modelId="{1DCA77DC-9271-4C6E-B5F3-F2F0A07D8F0D}" type="presParOf" srcId="{62835160-7F82-EF44-93E2-E1C05A0A3915}" destId="{81DFBCA6-2ACA-2A4A-A6E3-17A7EF626C43}" srcOrd="19" destOrd="0" presId="urn:microsoft.com/office/officeart/2008/layout/CircularPictureCallout"/>
    <dgm:cxn modelId="{0441D4E4-7343-4DF6-AD9C-EB736B5A5D31}" type="presParOf" srcId="{81DFBCA6-2ACA-2A4A-A6E3-17A7EF626C43}" destId="{CC53058A-9BCA-6441-96F2-65A895276D78}"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F2E965-1815-4CBE-A880-AE6495D94B9B}" type="doc">
      <dgm:prSet loTypeId="urn:microsoft.com/office/officeart/2005/8/layout/pyramid2" loCatId="list" qsTypeId="urn:microsoft.com/office/officeart/2005/8/quickstyle/simple1" qsCatId="simple" csTypeId="urn:microsoft.com/office/officeart/2005/8/colors/accent2_2" csCatId="accent2" phldr="1"/>
      <dgm:spPr/>
    </dgm:pt>
    <dgm:pt modelId="{2A3BBB4D-B9F0-481A-ADE8-04E1CEC60B3C}">
      <dgm:prSet phldrT="[Metin]"/>
      <dgm:spPr/>
      <dgm:t>
        <a:bodyPr/>
        <a:lstStyle/>
        <a:p>
          <a:r>
            <a:rPr lang="tr-TR" dirty="0" smtClean="0"/>
            <a:t>Fikirlerini</a:t>
          </a:r>
          <a:endParaRPr lang="tr-TR" dirty="0"/>
        </a:p>
      </dgm:t>
    </dgm:pt>
    <dgm:pt modelId="{B5568242-B4DD-4EF9-8C73-9F0387DCABDD}" type="parTrans" cxnId="{E07BD78F-37FF-4E0D-B750-24B229E3CAEA}">
      <dgm:prSet/>
      <dgm:spPr/>
      <dgm:t>
        <a:bodyPr/>
        <a:lstStyle/>
        <a:p>
          <a:endParaRPr lang="tr-TR"/>
        </a:p>
      </dgm:t>
    </dgm:pt>
    <dgm:pt modelId="{9BDB970A-77E8-4A79-916B-331AF91CDFC3}" type="sibTrans" cxnId="{E07BD78F-37FF-4E0D-B750-24B229E3CAEA}">
      <dgm:prSet/>
      <dgm:spPr/>
      <dgm:t>
        <a:bodyPr/>
        <a:lstStyle/>
        <a:p>
          <a:endParaRPr lang="tr-TR"/>
        </a:p>
      </dgm:t>
    </dgm:pt>
    <dgm:pt modelId="{84171EDF-A558-4491-A09C-60EAE654516F}">
      <dgm:prSet phldrT="[Metin]"/>
      <dgm:spPr/>
      <dgm:t>
        <a:bodyPr/>
        <a:lstStyle/>
        <a:p>
          <a:r>
            <a:rPr lang="tr-TR" dirty="0" smtClean="0"/>
            <a:t>Yöntemlerini</a:t>
          </a:r>
          <a:endParaRPr lang="tr-TR" dirty="0"/>
        </a:p>
      </dgm:t>
    </dgm:pt>
    <dgm:pt modelId="{1A263FD6-C7C2-4E3D-A37A-B5940985BC4E}" type="parTrans" cxnId="{1C20E237-591B-43CC-8566-49AA470C555E}">
      <dgm:prSet/>
      <dgm:spPr/>
      <dgm:t>
        <a:bodyPr/>
        <a:lstStyle/>
        <a:p>
          <a:endParaRPr lang="tr-TR"/>
        </a:p>
      </dgm:t>
    </dgm:pt>
    <dgm:pt modelId="{5F4B44B2-F413-4DBE-9E17-31FB562880B8}" type="sibTrans" cxnId="{1C20E237-591B-43CC-8566-49AA470C555E}">
      <dgm:prSet/>
      <dgm:spPr/>
      <dgm:t>
        <a:bodyPr/>
        <a:lstStyle/>
        <a:p>
          <a:endParaRPr lang="tr-TR"/>
        </a:p>
      </dgm:t>
    </dgm:pt>
    <dgm:pt modelId="{90303F41-F04B-488D-B303-46A2BF7F77F7}">
      <dgm:prSet phldrT="[Metin]"/>
      <dgm:spPr/>
      <dgm:t>
        <a:bodyPr/>
        <a:lstStyle/>
        <a:p>
          <a:r>
            <a:rPr lang="tr-TR" dirty="0" smtClean="0"/>
            <a:t>Verilerini</a:t>
          </a:r>
          <a:endParaRPr lang="tr-TR" dirty="0"/>
        </a:p>
      </dgm:t>
    </dgm:pt>
    <dgm:pt modelId="{B20FFA9B-8032-41EA-AE54-7EC9C082FED3}" type="parTrans" cxnId="{EA5C5F68-4684-4FAC-8E39-40911F38B61D}">
      <dgm:prSet/>
      <dgm:spPr/>
      <dgm:t>
        <a:bodyPr/>
        <a:lstStyle/>
        <a:p>
          <a:endParaRPr lang="tr-TR"/>
        </a:p>
      </dgm:t>
    </dgm:pt>
    <dgm:pt modelId="{0CA460E6-FFBF-447F-9EF7-5BA941DF1A11}" type="sibTrans" cxnId="{EA5C5F68-4684-4FAC-8E39-40911F38B61D}">
      <dgm:prSet/>
      <dgm:spPr/>
      <dgm:t>
        <a:bodyPr/>
        <a:lstStyle/>
        <a:p>
          <a:endParaRPr lang="tr-TR"/>
        </a:p>
      </dgm:t>
    </dgm:pt>
    <dgm:pt modelId="{38BD67F5-36B6-4E30-91E1-97DAA7C50080}">
      <dgm:prSet phldrT="[Metin]"/>
      <dgm:spPr/>
      <dgm:t>
        <a:bodyPr/>
        <a:lstStyle/>
        <a:p>
          <a:r>
            <a:rPr lang="tr-TR" dirty="0" smtClean="0"/>
            <a:t>Uygulamalarını</a:t>
          </a:r>
          <a:endParaRPr lang="tr-TR" dirty="0"/>
        </a:p>
      </dgm:t>
    </dgm:pt>
    <dgm:pt modelId="{B4650293-68E9-44C3-8848-CF4EC637FB4F}" type="parTrans" cxnId="{FA955C08-520E-4B66-9995-671F51D6F005}">
      <dgm:prSet/>
      <dgm:spPr/>
      <dgm:t>
        <a:bodyPr/>
        <a:lstStyle/>
        <a:p>
          <a:endParaRPr lang="tr-TR"/>
        </a:p>
      </dgm:t>
    </dgm:pt>
    <dgm:pt modelId="{0EEF35BB-A4CA-4C63-AB6F-1BE555DD33D1}" type="sibTrans" cxnId="{FA955C08-520E-4B66-9995-671F51D6F005}">
      <dgm:prSet/>
      <dgm:spPr/>
      <dgm:t>
        <a:bodyPr/>
        <a:lstStyle/>
        <a:p>
          <a:endParaRPr lang="tr-TR"/>
        </a:p>
      </dgm:t>
    </dgm:pt>
    <dgm:pt modelId="{AAB92568-F0F6-4AF4-8E95-DC12D375B3D0}">
      <dgm:prSet phldrT="[Metin]"/>
      <dgm:spPr/>
      <dgm:t>
        <a:bodyPr/>
        <a:lstStyle/>
        <a:p>
          <a:r>
            <a:rPr lang="tr-TR" dirty="0" smtClean="0"/>
            <a:t>Yazılarını</a:t>
          </a:r>
          <a:endParaRPr lang="tr-TR" dirty="0"/>
        </a:p>
      </dgm:t>
    </dgm:pt>
    <dgm:pt modelId="{1AFF3CC8-9F20-45E9-B645-58F5E15B061A}" type="parTrans" cxnId="{D8C1F951-0AB8-4532-99E2-AD5C4F6561E8}">
      <dgm:prSet/>
      <dgm:spPr/>
      <dgm:t>
        <a:bodyPr/>
        <a:lstStyle/>
        <a:p>
          <a:endParaRPr lang="tr-TR"/>
        </a:p>
      </dgm:t>
    </dgm:pt>
    <dgm:pt modelId="{136307B8-1F20-4275-A355-F6B9C69E4EA9}" type="sibTrans" cxnId="{D8C1F951-0AB8-4532-99E2-AD5C4F6561E8}">
      <dgm:prSet/>
      <dgm:spPr/>
      <dgm:t>
        <a:bodyPr/>
        <a:lstStyle/>
        <a:p>
          <a:endParaRPr lang="tr-TR"/>
        </a:p>
      </dgm:t>
    </dgm:pt>
    <dgm:pt modelId="{7F195EC4-317B-4A52-96FE-C95341A86C0F}">
      <dgm:prSet phldrT="[Metin]"/>
      <dgm:spPr/>
      <dgm:t>
        <a:bodyPr/>
        <a:lstStyle/>
        <a:p>
          <a:r>
            <a:rPr lang="tr-TR" dirty="0" smtClean="0"/>
            <a:t>Yapıtlarını</a:t>
          </a:r>
          <a:endParaRPr lang="tr-TR" dirty="0"/>
        </a:p>
      </dgm:t>
    </dgm:pt>
    <dgm:pt modelId="{AECFEB6C-270C-4899-A364-DD8E7038EBAB}" type="parTrans" cxnId="{F42DC16F-2C9A-4BA9-8431-8DC9ECEDAA56}">
      <dgm:prSet/>
      <dgm:spPr/>
      <dgm:t>
        <a:bodyPr/>
        <a:lstStyle/>
        <a:p>
          <a:endParaRPr lang="tr-TR"/>
        </a:p>
      </dgm:t>
    </dgm:pt>
    <dgm:pt modelId="{80BCBBFB-400E-41F9-96CF-BCFED00B56E0}" type="sibTrans" cxnId="{F42DC16F-2C9A-4BA9-8431-8DC9ECEDAA56}">
      <dgm:prSet/>
      <dgm:spPr/>
      <dgm:t>
        <a:bodyPr/>
        <a:lstStyle/>
        <a:p>
          <a:endParaRPr lang="tr-TR"/>
        </a:p>
      </dgm:t>
    </dgm:pt>
    <dgm:pt modelId="{B2CA09A8-E0D4-4CF4-B88D-B8415E6B7AED}">
      <dgm:prSet phldrT="[Metin]"/>
      <dgm:spPr/>
      <dgm:t>
        <a:bodyPr/>
        <a:lstStyle/>
        <a:p>
          <a:r>
            <a:rPr lang="tr-TR" dirty="0" smtClean="0"/>
            <a:t>Şekillerini</a:t>
          </a:r>
          <a:endParaRPr lang="tr-TR" dirty="0"/>
        </a:p>
      </dgm:t>
    </dgm:pt>
    <dgm:pt modelId="{6820865D-5EA9-4C29-B970-C5D1D8FD19B8}" type="parTrans" cxnId="{A2C6BCCA-F9FD-4A41-9E06-5D413B54A7D6}">
      <dgm:prSet/>
      <dgm:spPr/>
      <dgm:t>
        <a:bodyPr/>
        <a:lstStyle/>
        <a:p>
          <a:endParaRPr lang="tr-TR"/>
        </a:p>
      </dgm:t>
    </dgm:pt>
    <dgm:pt modelId="{9AC0C24F-D99B-4C41-A157-C7780DDB22A7}" type="sibTrans" cxnId="{A2C6BCCA-F9FD-4A41-9E06-5D413B54A7D6}">
      <dgm:prSet/>
      <dgm:spPr/>
      <dgm:t>
        <a:bodyPr/>
        <a:lstStyle/>
        <a:p>
          <a:endParaRPr lang="tr-TR"/>
        </a:p>
      </dgm:t>
    </dgm:pt>
    <dgm:pt modelId="{DDFB0490-BC14-40B8-BE29-1886445F3A2D}" type="pres">
      <dgm:prSet presAssocID="{B0F2E965-1815-4CBE-A880-AE6495D94B9B}" presName="compositeShape" presStyleCnt="0">
        <dgm:presLayoutVars>
          <dgm:dir/>
          <dgm:resizeHandles/>
        </dgm:presLayoutVars>
      </dgm:prSet>
      <dgm:spPr/>
    </dgm:pt>
    <dgm:pt modelId="{7FC50B29-245F-4886-8FAC-4D44C950CC8B}" type="pres">
      <dgm:prSet presAssocID="{B0F2E965-1815-4CBE-A880-AE6495D94B9B}" presName="pyramid" presStyleLbl="node1" presStyleIdx="0" presStyleCnt="1"/>
      <dgm:spPr/>
    </dgm:pt>
    <dgm:pt modelId="{FE51630A-E0EA-4BBF-9026-8019585E1966}" type="pres">
      <dgm:prSet presAssocID="{B0F2E965-1815-4CBE-A880-AE6495D94B9B}" presName="theList" presStyleCnt="0"/>
      <dgm:spPr/>
    </dgm:pt>
    <dgm:pt modelId="{1157D9BA-F355-426F-936B-567A82E9849F}" type="pres">
      <dgm:prSet presAssocID="{2A3BBB4D-B9F0-481A-ADE8-04E1CEC60B3C}" presName="aNode" presStyleLbl="fgAcc1" presStyleIdx="0" presStyleCnt="7">
        <dgm:presLayoutVars>
          <dgm:bulletEnabled val="1"/>
        </dgm:presLayoutVars>
      </dgm:prSet>
      <dgm:spPr/>
      <dgm:t>
        <a:bodyPr/>
        <a:lstStyle/>
        <a:p>
          <a:endParaRPr lang="tr-TR"/>
        </a:p>
      </dgm:t>
    </dgm:pt>
    <dgm:pt modelId="{68C39AF3-628B-4E57-915B-CDD76B0A300E}" type="pres">
      <dgm:prSet presAssocID="{2A3BBB4D-B9F0-481A-ADE8-04E1CEC60B3C}" presName="aSpace" presStyleCnt="0"/>
      <dgm:spPr/>
    </dgm:pt>
    <dgm:pt modelId="{AF1B58B6-E2F8-491D-919F-87FF7477A25B}" type="pres">
      <dgm:prSet presAssocID="{84171EDF-A558-4491-A09C-60EAE654516F}" presName="aNode" presStyleLbl="fgAcc1" presStyleIdx="1" presStyleCnt="7">
        <dgm:presLayoutVars>
          <dgm:bulletEnabled val="1"/>
        </dgm:presLayoutVars>
      </dgm:prSet>
      <dgm:spPr/>
      <dgm:t>
        <a:bodyPr/>
        <a:lstStyle/>
        <a:p>
          <a:endParaRPr lang="tr-TR"/>
        </a:p>
      </dgm:t>
    </dgm:pt>
    <dgm:pt modelId="{DDD16EEC-9BF0-4502-B1A2-65AA70B46525}" type="pres">
      <dgm:prSet presAssocID="{84171EDF-A558-4491-A09C-60EAE654516F}" presName="aSpace" presStyleCnt="0"/>
      <dgm:spPr/>
    </dgm:pt>
    <dgm:pt modelId="{09FB3413-6FC4-4C5F-B45E-0F7D960F0735}" type="pres">
      <dgm:prSet presAssocID="{90303F41-F04B-488D-B303-46A2BF7F77F7}" presName="aNode" presStyleLbl="fgAcc1" presStyleIdx="2" presStyleCnt="7">
        <dgm:presLayoutVars>
          <dgm:bulletEnabled val="1"/>
        </dgm:presLayoutVars>
      </dgm:prSet>
      <dgm:spPr/>
      <dgm:t>
        <a:bodyPr/>
        <a:lstStyle/>
        <a:p>
          <a:endParaRPr lang="tr-TR"/>
        </a:p>
      </dgm:t>
    </dgm:pt>
    <dgm:pt modelId="{22E2961C-262E-4007-B41D-9232C874A7BE}" type="pres">
      <dgm:prSet presAssocID="{90303F41-F04B-488D-B303-46A2BF7F77F7}" presName="aSpace" presStyleCnt="0"/>
      <dgm:spPr/>
    </dgm:pt>
    <dgm:pt modelId="{08EE3E59-7796-499A-904B-7E7C15110FCE}" type="pres">
      <dgm:prSet presAssocID="{38BD67F5-36B6-4E30-91E1-97DAA7C50080}" presName="aNode" presStyleLbl="fgAcc1" presStyleIdx="3" presStyleCnt="7">
        <dgm:presLayoutVars>
          <dgm:bulletEnabled val="1"/>
        </dgm:presLayoutVars>
      </dgm:prSet>
      <dgm:spPr/>
      <dgm:t>
        <a:bodyPr/>
        <a:lstStyle/>
        <a:p>
          <a:endParaRPr lang="tr-TR"/>
        </a:p>
      </dgm:t>
    </dgm:pt>
    <dgm:pt modelId="{49B21E8C-4B5D-4D82-A7CA-6E76F1DF0A05}" type="pres">
      <dgm:prSet presAssocID="{38BD67F5-36B6-4E30-91E1-97DAA7C50080}" presName="aSpace" presStyleCnt="0"/>
      <dgm:spPr/>
    </dgm:pt>
    <dgm:pt modelId="{A9D0CE00-1CA6-479D-8772-8D1F0E7CD7C6}" type="pres">
      <dgm:prSet presAssocID="{AAB92568-F0F6-4AF4-8E95-DC12D375B3D0}" presName="aNode" presStyleLbl="fgAcc1" presStyleIdx="4" presStyleCnt="7">
        <dgm:presLayoutVars>
          <dgm:bulletEnabled val="1"/>
        </dgm:presLayoutVars>
      </dgm:prSet>
      <dgm:spPr/>
      <dgm:t>
        <a:bodyPr/>
        <a:lstStyle/>
        <a:p>
          <a:endParaRPr lang="tr-TR"/>
        </a:p>
      </dgm:t>
    </dgm:pt>
    <dgm:pt modelId="{E99C8DC6-321E-4F63-8878-A6AF3C1CEE94}" type="pres">
      <dgm:prSet presAssocID="{AAB92568-F0F6-4AF4-8E95-DC12D375B3D0}" presName="aSpace" presStyleCnt="0"/>
      <dgm:spPr/>
    </dgm:pt>
    <dgm:pt modelId="{C2749A53-2595-455F-B46F-80D4C70D5356}" type="pres">
      <dgm:prSet presAssocID="{7F195EC4-317B-4A52-96FE-C95341A86C0F}" presName="aNode" presStyleLbl="fgAcc1" presStyleIdx="5" presStyleCnt="7">
        <dgm:presLayoutVars>
          <dgm:bulletEnabled val="1"/>
        </dgm:presLayoutVars>
      </dgm:prSet>
      <dgm:spPr/>
      <dgm:t>
        <a:bodyPr/>
        <a:lstStyle/>
        <a:p>
          <a:endParaRPr lang="tr-TR"/>
        </a:p>
      </dgm:t>
    </dgm:pt>
    <dgm:pt modelId="{352FBEF6-56C6-4259-A822-2A18F4129E6B}" type="pres">
      <dgm:prSet presAssocID="{7F195EC4-317B-4A52-96FE-C95341A86C0F}" presName="aSpace" presStyleCnt="0"/>
      <dgm:spPr/>
    </dgm:pt>
    <dgm:pt modelId="{465D586A-7749-48B9-A5EC-0AB2339F3A8D}" type="pres">
      <dgm:prSet presAssocID="{B2CA09A8-E0D4-4CF4-B88D-B8415E6B7AED}" presName="aNode" presStyleLbl="fgAcc1" presStyleIdx="6" presStyleCnt="7">
        <dgm:presLayoutVars>
          <dgm:bulletEnabled val="1"/>
        </dgm:presLayoutVars>
      </dgm:prSet>
      <dgm:spPr/>
      <dgm:t>
        <a:bodyPr/>
        <a:lstStyle/>
        <a:p>
          <a:endParaRPr lang="tr-TR"/>
        </a:p>
      </dgm:t>
    </dgm:pt>
    <dgm:pt modelId="{79459802-65D0-4534-9638-D9E1E772DCF7}" type="pres">
      <dgm:prSet presAssocID="{B2CA09A8-E0D4-4CF4-B88D-B8415E6B7AED}" presName="aSpace" presStyleCnt="0"/>
      <dgm:spPr/>
    </dgm:pt>
  </dgm:ptLst>
  <dgm:cxnLst>
    <dgm:cxn modelId="{EA5C5F68-4684-4FAC-8E39-40911F38B61D}" srcId="{B0F2E965-1815-4CBE-A880-AE6495D94B9B}" destId="{90303F41-F04B-488D-B303-46A2BF7F77F7}" srcOrd="2" destOrd="0" parTransId="{B20FFA9B-8032-41EA-AE54-7EC9C082FED3}" sibTransId="{0CA460E6-FFBF-447F-9EF7-5BA941DF1A11}"/>
    <dgm:cxn modelId="{714603F5-B58B-4336-851B-B849BFB687E6}" type="presOf" srcId="{AAB92568-F0F6-4AF4-8E95-DC12D375B3D0}" destId="{A9D0CE00-1CA6-479D-8772-8D1F0E7CD7C6}" srcOrd="0" destOrd="0" presId="urn:microsoft.com/office/officeart/2005/8/layout/pyramid2"/>
    <dgm:cxn modelId="{D8C1F951-0AB8-4532-99E2-AD5C4F6561E8}" srcId="{B0F2E965-1815-4CBE-A880-AE6495D94B9B}" destId="{AAB92568-F0F6-4AF4-8E95-DC12D375B3D0}" srcOrd="4" destOrd="0" parTransId="{1AFF3CC8-9F20-45E9-B645-58F5E15B061A}" sibTransId="{136307B8-1F20-4275-A355-F6B9C69E4EA9}"/>
    <dgm:cxn modelId="{E07BD78F-37FF-4E0D-B750-24B229E3CAEA}" srcId="{B0F2E965-1815-4CBE-A880-AE6495D94B9B}" destId="{2A3BBB4D-B9F0-481A-ADE8-04E1CEC60B3C}" srcOrd="0" destOrd="0" parTransId="{B5568242-B4DD-4EF9-8C73-9F0387DCABDD}" sibTransId="{9BDB970A-77E8-4A79-916B-331AF91CDFC3}"/>
    <dgm:cxn modelId="{7D95D81D-7ECE-4879-AC49-9822D897F121}" type="presOf" srcId="{38BD67F5-36B6-4E30-91E1-97DAA7C50080}" destId="{08EE3E59-7796-499A-904B-7E7C15110FCE}" srcOrd="0" destOrd="0" presId="urn:microsoft.com/office/officeart/2005/8/layout/pyramid2"/>
    <dgm:cxn modelId="{A2C6BCCA-F9FD-4A41-9E06-5D413B54A7D6}" srcId="{B0F2E965-1815-4CBE-A880-AE6495D94B9B}" destId="{B2CA09A8-E0D4-4CF4-B88D-B8415E6B7AED}" srcOrd="6" destOrd="0" parTransId="{6820865D-5EA9-4C29-B970-C5D1D8FD19B8}" sibTransId="{9AC0C24F-D99B-4C41-A157-C7780DDB22A7}"/>
    <dgm:cxn modelId="{FA955C08-520E-4B66-9995-671F51D6F005}" srcId="{B0F2E965-1815-4CBE-A880-AE6495D94B9B}" destId="{38BD67F5-36B6-4E30-91E1-97DAA7C50080}" srcOrd="3" destOrd="0" parTransId="{B4650293-68E9-44C3-8848-CF4EC637FB4F}" sibTransId="{0EEF35BB-A4CA-4C63-AB6F-1BE555DD33D1}"/>
    <dgm:cxn modelId="{F42DC16F-2C9A-4BA9-8431-8DC9ECEDAA56}" srcId="{B0F2E965-1815-4CBE-A880-AE6495D94B9B}" destId="{7F195EC4-317B-4A52-96FE-C95341A86C0F}" srcOrd="5" destOrd="0" parTransId="{AECFEB6C-270C-4899-A364-DD8E7038EBAB}" sibTransId="{80BCBBFB-400E-41F9-96CF-BCFED00B56E0}"/>
    <dgm:cxn modelId="{90817EB2-035D-46BA-8B84-8FA5EDC5CAC3}" type="presOf" srcId="{7F195EC4-317B-4A52-96FE-C95341A86C0F}" destId="{C2749A53-2595-455F-B46F-80D4C70D5356}" srcOrd="0" destOrd="0" presId="urn:microsoft.com/office/officeart/2005/8/layout/pyramid2"/>
    <dgm:cxn modelId="{1C20E237-591B-43CC-8566-49AA470C555E}" srcId="{B0F2E965-1815-4CBE-A880-AE6495D94B9B}" destId="{84171EDF-A558-4491-A09C-60EAE654516F}" srcOrd="1" destOrd="0" parTransId="{1A263FD6-C7C2-4E3D-A37A-B5940985BC4E}" sibTransId="{5F4B44B2-F413-4DBE-9E17-31FB562880B8}"/>
    <dgm:cxn modelId="{9B57973F-CB84-421D-B8E2-35E117906141}" type="presOf" srcId="{84171EDF-A558-4491-A09C-60EAE654516F}" destId="{AF1B58B6-E2F8-491D-919F-87FF7477A25B}" srcOrd="0" destOrd="0" presId="urn:microsoft.com/office/officeart/2005/8/layout/pyramid2"/>
    <dgm:cxn modelId="{33086EC8-F2ED-4ED1-AAFB-7719A8C02D8B}" type="presOf" srcId="{B2CA09A8-E0D4-4CF4-B88D-B8415E6B7AED}" destId="{465D586A-7749-48B9-A5EC-0AB2339F3A8D}" srcOrd="0" destOrd="0" presId="urn:microsoft.com/office/officeart/2005/8/layout/pyramid2"/>
    <dgm:cxn modelId="{9E669BFE-7BE5-4D49-8446-A9A9579B287B}" type="presOf" srcId="{90303F41-F04B-488D-B303-46A2BF7F77F7}" destId="{09FB3413-6FC4-4C5F-B45E-0F7D960F0735}" srcOrd="0" destOrd="0" presId="urn:microsoft.com/office/officeart/2005/8/layout/pyramid2"/>
    <dgm:cxn modelId="{D359B202-2CD5-4F8B-971E-F12B0BF4B606}" type="presOf" srcId="{B0F2E965-1815-4CBE-A880-AE6495D94B9B}" destId="{DDFB0490-BC14-40B8-BE29-1886445F3A2D}" srcOrd="0" destOrd="0" presId="urn:microsoft.com/office/officeart/2005/8/layout/pyramid2"/>
    <dgm:cxn modelId="{E8DFADBE-77CB-46AB-BF6A-E356F2CA99C9}" type="presOf" srcId="{2A3BBB4D-B9F0-481A-ADE8-04E1CEC60B3C}" destId="{1157D9BA-F355-426F-936B-567A82E9849F}" srcOrd="0" destOrd="0" presId="urn:microsoft.com/office/officeart/2005/8/layout/pyramid2"/>
    <dgm:cxn modelId="{0747FD10-3480-4DD1-986A-BBFCC62DB74B}" type="presParOf" srcId="{DDFB0490-BC14-40B8-BE29-1886445F3A2D}" destId="{7FC50B29-245F-4886-8FAC-4D44C950CC8B}" srcOrd="0" destOrd="0" presId="urn:microsoft.com/office/officeart/2005/8/layout/pyramid2"/>
    <dgm:cxn modelId="{60B1BDF5-8402-4030-BF08-1DDBEBA29ADD}" type="presParOf" srcId="{DDFB0490-BC14-40B8-BE29-1886445F3A2D}" destId="{FE51630A-E0EA-4BBF-9026-8019585E1966}" srcOrd="1" destOrd="0" presId="urn:microsoft.com/office/officeart/2005/8/layout/pyramid2"/>
    <dgm:cxn modelId="{0BF11470-8F03-4775-BB46-B94A43DCC882}" type="presParOf" srcId="{FE51630A-E0EA-4BBF-9026-8019585E1966}" destId="{1157D9BA-F355-426F-936B-567A82E9849F}" srcOrd="0" destOrd="0" presId="urn:microsoft.com/office/officeart/2005/8/layout/pyramid2"/>
    <dgm:cxn modelId="{03835B3A-1BF2-4DE1-B90A-245FF5422EE2}" type="presParOf" srcId="{FE51630A-E0EA-4BBF-9026-8019585E1966}" destId="{68C39AF3-628B-4E57-915B-CDD76B0A300E}" srcOrd="1" destOrd="0" presId="urn:microsoft.com/office/officeart/2005/8/layout/pyramid2"/>
    <dgm:cxn modelId="{F23D1F1E-1AB7-4EF8-8E23-270C866B30AA}" type="presParOf" srcId="{FE51630A-E0EA-4BBF-9026-8019585E1966}" destId="{AF1B58B6-E2F8-491D-919F-87FF7477A25B}" srcOrd="2" destOrd="0" presId="urn:microsoft.com/office/officeart/2005/8/layout/pyramid2"/>
    <dgm:cxn modelId="{DACA1123-57BC-4A7A-80B2-B1CE2A0A0CDE}" type="presParOf" srcId="{FE51630A-E0EA-4BBF-9026-8019585E1966}" destId="{DDD16EEC-9BF0-4502-B1A2-65AA70B46525}" srcOrd="3" destOrd="0" presId="urn:microsoft.com/office/officeart/2005/8/layout/pyramid2"/>
    <dgm:cxn modelId="{681A0310-64C3-4ED7-928E-D1D4C26CA66A}" type="presParOf" srcId="{FE51630A-E0EA-4BBF-9026-8019585E1966}" destId="{09FB3413-6FC4-4C5F-B45E-0F7D960F0735}" srcOrd="4" destOrd="0" presId="urn:microsoft.com/office/officeart/2005/8/layout/pyramid2"/>
    <dgm:cxn modelId="{ABC906FE-11AB-403A-8470-5414B4F1A291}" type="presParOf" srcId="{FE51630A-E0EA-4BBF-9026-8019585E1966}" destId="{22E2961C-262E-4007-B41D-9232C874A7BE}" srcOrd="5" destOrd="0" presId="urn:microsoft.com/office/officeart/2005/8/layout/pyramid2"/>
    <dgm:cxn modelId="{544C5FC3-F49E-4A61-A596-56F3CF2EB0F6}" type="presParOf" srcId="{FE51630A-E0EA-4BBF-9026-8019585E1966}" destId="{08EE3E59-7796-499A-904B-7E7C15110FCE}" srcOrd="6" destOrd="0" presId="urn:microsoft.com/office/officeart/2005/8/layout/pyramid2"/>
    <dgm:cxn modelId="{E4DC89D3-02C0-4E8C-AB4D-E9676B925AF5}" type="presParOf" srcId="{FE51630A-E0EA-4BBF-9026-8019585E1966}" destId="{49B21E8C-4B5D-4D82-A7CA-6E76F1DF0A05}" srcOrd="7" destOrd="0" presId="urn:microsoft.com/office/officeart/2005/8/layout/pyramid2"/>
    <dgm:cxn modelId="{7D20E474-50BF-4336-8267-99A01AC7F020}" type="presParOf" srcId="{FE51630A-E0EA-4BBF-9026-8019585E1966}" destId="{A9D0CE00-1CA6-479D-8772-8D1F0E7CD7C6}" srcOrd="8" destOrd="0" presId="urn:microsoft.com/office/officeart/2005/8/layout/pyramid2"/>
    <dgm:cxn modelId="{E91818C0-E338-42DA-92DD-6F5F0D59824B}" type="presParOf" srcId="{FE51630A-E0EA-4BBF-9026-8019585E1966}" destId="{E99C8DC6-321E-4F63-8878-A6AF3C1CEE94}" srcOrd="9" destOrd="0" presId="urn:microsoft.com/office/officeart/2005/8/layout/pyramid2"/>
    <dgm:cxn modelId="{6B8FB3F8-2F47-48C5-B990-4CC4B4D1290A}" type="presParOf" srcId="{FE51630A-E0EA-4BBF-9026-8019585E1966}" destId="{C2749A53-2595-455F-B46F-80D4C70D5356}" srcOrd="10" destOrd="0" presId="urn:microsoft.com/office/officeart/2005/8/layout/pyramid2"/>
    <dgm:cxn modelId="{550E6E77-1E98-49C2-BB7D-BD999A05D7E5}" type="presParOf" srcId="{FE51630A-E0EA-4BBF-9026-8019585E1966}" destId="{352FBEF6-56C6-4259-A822-2A18F4129E6B}" srcOrd="11" destOrd="0" presId="urn:microsoft.com/office/officeart/2005/8/layout/pyramid2"/>
    <dgm:cxn modelId="{9AFC1A70-528B-4BFB-B7AB-11D595F32B6F}" type="presParOf" srcId="{FE51630A-E0EA-4BBF-9026-8019585E1966}" destId="{465D586A-7749-48B9-A5EC-0AB2339F3A8D}" srcOrd="12" destOrd="0" presId="urn:microsoft.com/office/officeart/2005/8/layout/pyramid2"/>
    <dgm:cxn modelId="{99BD0A13-817C-44F9-BE4B-61592CA374B0}" type="presParOf" srcId="{FE51630A-E0EA-4BBF-9026-8019585E1966}" destId="{79459802-65D0-4534-9638-D9E1E772DCF7}"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EBF30-56A7-4C39-9182-9CA075C83E2A}">
      <dsp:nvSpPr>
        <dsp:cNvPr id="0" name=""/>
        <dsp:cNvSpPr/>
      </dsp:nvSpPr>
      <dsp:spPr>
        <a:xfrm>
          <a:off x="0" y="778526"/>
          <a:ext cx="7560840" cy="1463294"/>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b="1" kern="1200" dirty="0" smtClean="0"/>
            <a:t>BİLİM ETİĞİ</a:t>
          </a:r>
        </a:p>
        <a:p>
          <a:pPr lvl="0" algn="l" defTabSz="1244600">
            <a:lnSpc>
              <a:spcPct val="90000"/>
            </a:lnSpc>
            <a:spcBef>
              <a:spcPct val="0"/>
            </a:spcBef>
            <a:spcAft>
              <a:spcPct val="35000"/>
            </a:spcAft>
          </a:pPr>
          <a:endParaRPr lang="tr-TR" sz="2800" b="1" kern="1200" dirty="0"/>
        </a:p>
      </dsp:txBody>
      <dsp:txXfrm>
        <a:off x="71432" y="849958"/>
        <a:ext cx="7417976" cy="1320430"/>
      </dsp:txXfrm>
    </dsp:sp>
    <dsp:sp modelId="{8EE4C778-8246-4C4C-8E94-D956BC133500}">
      <dsp:nvSpPr>
        <dsp:cNvPr id="0" name=""/>
        <dsp:cNvSpPr/>
      </dsp:nvSpPr>
      <dsp:spPr>
        <a:xfrm>
          <a:off x="0" y="2461322"/>
          <a:ext cx="7560840" cy="2150647"/>
        </a:xfrm>
        <a:prstGeom prst="round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t>Bilimsel araştırmaların sorumluluk sınırlarının çizilmesidir.</a:t>
          </a:r>
        </a:p>
        <a:p>
          <a:pPr lvl="0" algn="l" defTabSz="1066800">
            <a:lnSpc>
              <a:spcPct val="90000"/>
            </a:lnSpc>
            <a:spcBef>
              <a:spcPct val="0"/>
            </a:spcBef>
            <a:spcAft>
              <a:spcPct val="35000"/>
            </a:spcAft>
          </a:pPr>
          <a:r>
            <a:rPr lang="tr-TR" sz="2400" b="1" kern="1200" dirty="0" smtClean="0"/>
            <a:t> </a:t>
          </a:r>
        </a:p>
      </dsp:txBody>
      <dsp:txXfrm>
        <a:off x="104986" y="2566308"/>
        <a:ext cx="7350868" cy="1940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048D5-30E4-4B73-A300-A2EA7C9B4B53}">
      <dsp:nvSpPr>
        <dsp:cNvPr id="0" name=""/>
        <dsp:cNvSpPr/>
      </dsp:nvSpPr>
      <dsp:spPr>
        <a:xfrm>
          <a:off x="0" y="0"/>
          <a:ext cx="2495738" cy="2501293"/>
        </a:xfrm>
        <a:prstGeom prst="ellips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tr-TR" sz="4000" b="1" kern="1200" dirty="0" smtClean="0">
              <a:latin typeface="Calibri"/>
              <a:cs typeface="Calibri"/>
            </a:rPr>
            <a:t>Bilim Etiği İlkeleri</a:t>
          </a:r>
          <a:endParaRPr lang="tr-TR" sz="4000" b="1" kern="1200" dirty="0">
            <a:latin typeface="Calibri"/>
            <a:cs typeface="Calibri"/>
          </a:endParaRPr>
        </a:p>
      </dsp:txBody>
      <dsp:txXfrm>
        <a:off x="365492" y="366306"/>
        <a:ext cx="1764754" cy="1768681"/>
      </dsp:txXfrm>
    </dsp:sp>
    <dsp:sp modelId="{26EE9F65-70DD-4922-AB25-0E2AAA41E88A}">
      <dsp:nvSpPr>
        <dsp:cNvPr id="0" name=""/>
        <dsp:cNvSpPr/>
      </dsp:nvSpPr>
      <dsp:spPr>
        <a:xfrm rot="21034503">
          <a:off x="2470824" y="934302"/>
          <a:ext cx="1206370" cy="26422"/>
        </a:xfrm>
        <a:custGeom>
          <a:avLst/>
          <a:gdLst/>
          <a:ahLst/>
          <a:cxnLst/>
          <a:rect l="0" t="0" r="0" b="0"/>
          <a:pathLst>
            <a:path>
              <a:moveTo>
                <a:pt x="0" y="13211"/>
              </a:moveTo>
              <a:lnTo>
                <a:pt x="1206370"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latin typeface="Calibri"/>
            <a:cs typeface="Calibri"/>
          </a:endParaRPr>
        </a:p>
      </dsp:txBody>
      <dsp:txXfrm>
        <a:off x="3043850" y="917354"/>
        <a:ext cx="60318" cy="60318"/>
      </dsp:txXfrm>
    </dsp:sp>
    <dsp:sp modelId="{49E026DD-18F6-4F5C-B045-0C8A34AC1589}">
      <dsp:nvSpPr>
        <dsp:cNvPr id="0" name=""/>
        <dsp:cNvSpPr/>
      </dsp:nvSpPr>
      <dsp:spPr>
        <a:xfrm>
          <a:off x="3652380" y="-43746"/>
          <a:ext cx="1773104" cy="1496177"/>
        </a:xfrm>
        <a:prstGeom prst="ellips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Dürüstlük</a:t>
          </a:r>
          <a:endParaRPr lang="tr-TR" sz="1800" b="1" kern="1200" dirty="0">
            <a:latin typeface="Calibri"/>
            <a:cs typeface="Calibri"/>
          </a:endParaRPr>
        </a:p>
      </dsp:txBody>
      <dsp:txXfrm>
        <a:off x="3912045" y="175364"/>
        <a:ext cx="1253774" cy="1057957"/>
      </dsp:txXfrm>
    </dsp:sp>
    <dsp:sp modelId="{5A71B28C-C377-4C1F-B59C-D959228B9BC8}">
      <dsp:nvSpPr>
        <dsp:cNvPr id="0" name=""/>
        <dsp:cNvSpPr/>
      </dsp:nvSpPr>
      <dsp:spPr>
        <a:xfrm rot="120688">
          <a:off x="2494012" y="1335973"/>
          <a:ext cx="3119013" cy="26422"/>
        </a:xfrm>
        <a:custGeom>
          <a:avLst/>
          <a:gdLst/>
          <a:ahLst/>
          <a:cxnLst/>
          <a:rect l="0" t="0" r="0" b="0"/>
          <a:pathLst>
            <a:path>
              <a:moveTo>
                <a:pt x="0" y="13211"/>
              </a:moveTo>
              <a:lnTo>
                <a:pt x="3119013"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tr-TR" sz="1100" kern="1200">
            <a:latin typeface="Calibri"/>
            <a:cs typeface="Calibri"/>
          </a:endParaRPr>
        </a:p>
      </dsp:txBody>
      <dsp:txXfrm>
        <a:off x="3975543" y="1271209"/>
        <a:ext cx="155950" cy="155950"/>
      </dsp:txXfrm>
    </dsp:sp>
    <dsp:sp modelId="{274EFA38-39ED-4E91-9C72-A5C5A6DBF91D}">
      <dsp:nvSpPr>
        <dsp:cNvPr id="0" name=""/>
        <dsp:cNvSpPr/>
      </dsp:nvSpPr>
      <dsp:spPr>
        <a:xfrm>
          <a:off x="5611687" y="812364"/>
          <a:ext cx="1226154" cy="1226154"/>
        </a:xfrm>
        <a:prstGeom prst="ellipse">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Dikkat</a:t>
          </a:r>
          <a:endParaRPr lang="tr-TR" sz="1800" b="1" kern="1200" dirty="0">
            <a:latin typeface="Calibri"/>
            <a:cs typeface="Calibri"/>
          </a:endParaRPr>
        </a:p>
      </dsp:txBody>
      <dsp:txXfrm>
        <a:off x="5791253" y="991930"/>
        <a:ext cx="867022" cy="867022"/>
      </dsp:txXfrm>
    </dsp:sp>
    <dsp:sp modelId="{6FB6431B-A43F-43F9-A2E3-CCBA4CA0AD02}">
      <dsp:nvSpPr>
        <dsp:cNvPr id="0" name=""/>
        <dsp:cNvSpPr/>
      </dsp:nvSpPr>
      <dsp:spPr>
        <a:xfrm rot="801355">
          <a:off x="2407428" y="1992953"/>
          <a:ext cx="4045264" cy="26422"/>
        </a:xfrm>
        <a:custGeom>
          <a:avLst/>
          <a:gdLst/>
          <a:ahLst/>
          <a:cxnLst/>
          <a:rect l="0" t="0" r="0" b="0"/>
          <a:pathLst>
            <a:path>
              <a:moveTo>
                <a:pt x="0" y="13211"/>
              </a:moveTo>
              <a:lnTo>
                <a:pt x="4045264"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tr-TR" sz="1400" kern="1200">
            <a:latin typeface="Calibri"/>
            <a:cs typeface="Calibri"/>
          </a:endParaRPr>
        </a:p>
      </dsp:txBody>
      <dsp:txXfrm>
        <a:off x="4328928" y="1905032"/>
        <a:ext cx="202263" cy="202263"/>
      </dsp:txXfrm>
    </dsp:sp>
    <dsp:sp modelId="{FF8EDD8A-E15A-4DFC-845C-8ED82258F721}">
      <dsp:nvSpPr>
        <dsp:cNvPr id="0" name=""/>
        <dsp:cNvSpPr/>
      </dsp:nvSpPr>
      <dsp:spPr>
        <a:xfrm>
          <a:off x="6381407" y="2001934"/>
          <a:ext cx="1226154" cy="1226154"/>
        </a:xfrm>
        <a:prstGeom prst="ellipse">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Açıklık</a:t>
          </a:r>
          <a:endParaRPr lang="tr-TR" sz="1800" b="1" kern="1200" dirty="0">
            <a:latin typeface="Calibri"/>
            <a:cs typeface="Calibri"/>
          </a:endParaRPr>
        </a:p>
      </dsp:txBody>
      <dsp:txXfrm>
        <a:off x="6560973" y="2181500"/>
        <a:ext cx="867022" cy="867022"/>
      </dsp:txXfrm>
    </dsp:sp>
    <dsp:sp modelId="{B4A76414-9227-4EEC-94FF-83EAC1DB41F2}">
      <dsp:nvSpPr>
        <dsp:cNvPr id="0" name=""/>
        <dsp:cNvSpPr/>
      </dsp:nvSpPr>
      <dsp:spPr>
        <a:xfrm rot="1781441">
          <a:off x="2092036" y="2763070"/>
          <a:ext cx="3663132" cy="26422"/>
        </a:xfrm>
        <a:custGeom>
          <a:avLst/>
          <a:gdLst/>
          <a:ahLst/>
          <a:cxnLst/>
          <a:rect l="0" t="0" r="0" b="0"/>
          <a:pathLst>
            <a:path>
              <a:moveTo>
                <a:pt x="0" y="13211"/>
              </a:moveTo>
              <a:lnTo>
                <a:pt x="3663132"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tr-TR" sz="1300" kern="1200">
            <a:latin typeface="Calibri"/>
            <a:cs typeface="Calibri"/>
          </a:endParaRPr>
        </a:p>
      </dsp:txBody>
      <dsp:txXfrm>
        <a:off x="3832024" y="2684703"/>
        <a:ext cx="183156" cy="183156"/>
      </dsp:txXfrm>
    </dsp:sp>
    <dsp:sp modelId="{88EB69DA-D617-4142-BF33-CC5A6C6B5F7E}">
      <dsp:nvSpPr>
        <dsp:cNvPr id="0" name=""/>
        <dsp:cNvSpPr/>
      </dsp:nvSpPr>
      <dsp:spPr>
        <a:xfrm>
          <a:off x="5378140" y="3422340"/>
          <a:ext cx="1507593" cy="1226154"/>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Özgürlük</a:t>
          </a:r>
          <a:endParaRPr lang="tr-TR" sz="1800" b="1" kern="1200" dirty="0">
            <a:latin typeface="Calibri"/>
            <a:cs typeface="Calibri"/>
          </a:endParaRPr>
        </a:p>
      </dsp:txBody>
      <dsp:txXfrm>
        <a:off x="5598922" y="3601906"/>
        <a:ext cx="1066029" cy="867022"/>
      </dsp:txXfrm>
    </dsp:sp>
    <dsp:sp modelId="{374EE91E-D801-4B1D-A946-AD4218A2B924}">
      <dsp:nvSpPr>
        <dsp:cNvPr id="0" name=""/>
        <dsp:cNvSpPr/>
      </dsp:nvSpPr>
      <dsp:spPr>
        <a:xfrm rot="2354680">
          <a:off x="1702655" y="3465038"/>
          <a:ext cx="4544362" cy="26422"/>
        </a:xfrm>
        <a:custGeom>
          <a:avLst/>
          <a:gdLst/>
          <a:ahLst/>
          <a:cxnLst/>
          <a:rect l="0" t="0" r="0" b="0"/>
          <a:pathLst>
            <a:path>
              <a:moveTo>
                <a:pt x="0" y="13211"/>
              </a:moveTo>
              <a:lnTo>
                <a:pt x="4544362"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tr-TR" sz="1600" kern="1200">
            <a:latin typeface="Calibri"/>
            <a:cs typeface="Calibri"/>
          </a:endParaRPr>
        </a:p>
      </dsp:txBody>
      <dsp:txXfrm>
        <a:off x="3861228" y="3364640"/>
        <a:ext cx="227218" cy="227218"/>
      </dsp:txXfrm>
    </dsp:sp>
    <dsp:sp modelId="{D7102738-15D4-469D-A423-6FC000B1B79A}">
      <dsp:nvSpPr>
        <dsp:cNvPr id="0" name=""/>
        <dsp:cNvSpPr/>
      </dsp:nvSpPr>
      <dsp:spPr>
        <a:xfrm>
          <a:off x="5596573" y="4659865"/>
          <a:ext cx="1289816" cy="1339916"/>
        </a:xfrm>
        <a:prstGeom prst="ellipse">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Eğitim</a:t>
          </a:r>
          <a:endParaRPr lang="tr-TR" sz="1800" b="1" kern="1200" dirty="0">
            <a:latin typeface="Calibri"/>
            <a:cs typeface="Calibri"/>
          </a:endParaRPr>
        </a:p>
      </dsp:txBody>
      <dsp:txXfrm>
        <a:off x="5785462" y="4856091"/>
        <a:ext cx="912038" cy="947464"/>
      </dsp:txXfrm>
    </dsp:sp>
    <dsp:sp modelId="{996845DC-6314-4111-90FC-8BCFC0A115AB}">
      <dsp:nvSpPr>
        <dsp:cNvPr id="0" name=""/>
        <dsp:cNvSpPr/>
      </dsp:nvSpPr>
      <dsp:spPr>
        <a:xfrm rot="3058816">
          <a:off x="1501354" y="3326640"/>
          <a:ext cx="2879023" cy="26422"/>
        </a:xfrm>
        <a:custGeom>
          <a:avLst/>
          <a:gdLst/>
          <a:ahLst/>
          <a:cxnLst/>
          <a:rect l="0" t="0" r="0" b="0"/>
          <a:pathLst>
            <a:path>
              <a:moveTo>
                <a:pt x="0" y="13211"/>
              </a:moveTo>
              <a:lnTo>
                <a:pt x="2879023"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tr-TR" sz="1000" kern="1200">
            <a:latin typeface="Calibri"/>
            <a:cs typeface="Calibri"/>
          </a:endParaRPr>
        </a:p>
      </dsp:txBody>
      <dsp:txXfrm>
        <a:off x="2868890" y="3267876"/>
        <a:ext cx="143951" cy="143951"/>
      </dsp:txXfrm>
    </dsp:sp>
    <dsp:sp modelId="{4CA4BB7E-98BF-4A1F-8546-0DC1173FA2DD}">
      <dsp:nvSpPr>
        <dsp:cNvPr id="0" name=""/>
        <dsp:cNvSpPr/>
      </dsp:nvSpPr>
      <dsp:spPr>
        <a:xfrm>
          <a:off x="3339749" y="4368681"/>
          <a:ext cx="1994928" cy="1388607"/>
        </a:xfrm>
        <a:prstGeom prst="ellipse">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Toplumsal sorumluluk</a:t>
          </a:r>
          <a:endParaRPr lang="tr-TR" sz="1800" b="1" kern="1200" dirty="0">
            <a:latin typeface="Calibri"/>
            <a:cs typeface="Calibri"/>
          </a:endParaRPr>
        </a:p>
      </dsp:txBody>
      <dsp:txXfrm>
        <a:off x="3631899" y="4572038"/>
        <a:ext cx="1410628" cy="981893"/>
      </dsp:txXfrm>
    </dsp:sp>
    <dsp:sp modelId="{89995134-DAF8-4A23-9883-7A6C1FE485B1}">
      <dsp:nvSpPr>
        <dsp:cNvPr id="0" name=""/>
        <dsp:cNvSpPr/>
      </dsp:nvSpPr>
      <dsp:spPr>
        <a:xfrm rot="4660799">
          <a:off x="481810" y="3741971"/>
          <a:ext cx="2626105" cy="26422"/>
        </a:xfrm>
        <a:custGeom>
          <a:avLst/>
          <a:gdLst/>
          <a:ahLst/>
          <a:cxnLst/>
          <a:rect l="0" t="0" r="0" b="0"/>
          <a:pathLst>
            <a:path>
              <a:moveTo>
                <a:pt x="0" y="13211"/>
              </a:moveTo>
              <a:lnTo>
                <a:pt x="2626105"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latin typeface="Calibri"/>
            <a:cs typeface="Calibri"/>
          </a:endParaRPr>
        </a:p>
      </dsp:txBody>
      <dsp:txXfrm>
        <a:off x="1729210" y="3689530"/>
        <a:ext cx="131305" cy="131305"/>
      </dsp:txXfrm>
    </dsp:sp>
    <dsp:sp modelId="{FBD1012D-0420-44D8-A105-F8EEABC7897C}">
      <dsp:nvSpPr>
        <dsp:cNvPr id="0" name=""/>
        <dsp:cNvSpPr/>
      </dsp:nvSpPr>
      <dsp:spPr>
        <a:xfrm>
          <a:off x="1592767" y="5023879"/>
          <a:ext cx="1226154" cy="1226154"/>
        </a:xfrm>
        <a:prstGeom prst="ellipse">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Yasallık</a:t>
          </a:r>
          <a:endParaRPr lang="tr-TR" sz="1800" b="1" kern="1200" dirty="0">
            <a:latin typeface="Calibri"/>
            <a:cs typeface="Calibri"/>
          </a:endParaRPr>
        </a:p>
      </dsp:txBody>
      <dsp:txXfrm>
        <a:off x="1772333" y="5203445"/>
        <a:ext cx="867022" cy="867022"/>
      </dsp:txXfrm>
    </dsp:sp>
    <dsp:sp modelId="{BCDF1C76-26D7-4A86-9FFE-E93222D066D6}">
      <dsp:nvSpPr>
        <dsp:cNvPr id="0" name=""/>
        <dsp:cNvSpPr/>
      </dsp:nvSpPr>
      <dsp:spPr>
        <a:xfrm rot="3537032">
          <a:off x="1584323" y="2853582"/>
          <a:ext cx="1273049" cy="26422"/>
        </a:xfrm>
        <a:custGeom>
          <a:avLst/>
          <a:gdLst/>
          <a:ahLst/>
          <a:cxnLst/>
          <a:rect l="0" t="0" r="0" b="0"/>
          <a:pathLst>
            <a:path>
              <a:moveTo>
                <a:pt x="0" y="13211"/>
              </a:moveTo>
              <a:lnTo>
                <a:pt x="1273049"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latin typeface="Calibri"/>
            <a:cs typeface="Calibri"/>
          </a:endParaRPr>
        </a:p>
      </dsp:txBody>
      <dsp:txXfrm>
        <a:off x="2189022" y="2834968"/>
        <a:ext cx="63652" cy="63652"/>
      </dsp:txXfrm>
    </dsp:sp>
    <dsp:sp modelId="{3ECFFEBA-8B2C-4DD3-B94D-BFA3AD46A0FD}">
      <dsp:nvSpPr>
        <dsp:cNvPr id="0" name=""/>
        <dsp:cNvSpPr/>
      </dsp:nvSpPr>
      <dsp:spPr>
        <a:xfrm>
          <a:off x="2102280" y="3349539"/>
          <a:ext cx="1578967" cy="1263331"/>
        </a:xfrm>
        <a:prstGeom prst="ellipse">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Verimlilik</a:t>
          </a:r>
          <a:endParaRPr lang="tr-TR" sz="1800" b="1" kern="1200" dirty="0">
            <a:latin typeface="Calibri"/>
            <a:cs typeface="Calibri"/>
          </a:endParaRPr>
        </a:p>
      </dsp:txBody>
      <dsp:txXfrm>
        <a:off x="2333514" y="3534550"/>
        <a:ext cx="1116499" cy="893309"/>
      </dsp:txXfrm>
    </dsp:sp>
    <dsp:sp modelId="{47956681-551F-48EB-961C-B9F74BAE0A80}">
      <dsp:nvSpPr>
        <dsp:cNvPr id="0" name=""/>
        <dsp:cNvSpPr/>
      </dsp:nvSpPr>
      <dsp:spPr>
        <a:xfrm rot="1138485">
          <a:off x="2367124" y="2008797"/>
          <a:ext cx="2248307" cy="26422"/>
        </a:xfrm>
        <a:custGeom>
          <a:avLst/>
          <a:gdLst/>
          <a:ahLst/>
          <a:cxnLst/>
          <a:rect l="0" t="0" r="0" b="0"/>
          <a:pathLst>
            <a:path>
              <a:moveTo>
                <a:pt x="0" y="13211"/>
              </a:moveTo>
              <a:lnTo>
                <a:pt x="2248307"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tr-TR" sz="800" kern="1200">
            <a:latin typeface="Calibri"/>
            <a:cs typeface="Calibri"/>
          </a:endParaRPr>
        </a:p>
      </dsp:txBody>
      <dsp:txXfrm>
        <a:off x="3435070" y="1965801"/>
        <a:ext cx="112415" cy="112415"/>
      </dsp:txXfrm>
    </dsp:sp>
    <dsp:sp modelId="{98A9BC52-F43C-4DAA-8F64-4BB05887B35D}">
      <dsp:nvSpPr>
        <dsp:cNvPr id="0" name=""/>
        <dsp:cNvSpPr/>
      </dsp:nvSpPr>
      <dsp:spPr>
        <a:xfrm>
          <a:off x="4504601" y="1966386"/>
          <a:ext cx="1480103" cy="1316987"/>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Deneklere saygı</a:t>
          </a:r>
          <a:endParaRPr lang="tr-TR" sz="1800" b="1" kern="1200" dirty="0">
            <a:latin typeface="Calibri"/>
            <a:cs typeface="Calibri"/>
          </a:endParaRPr>
        </a:p>
      </dsp:txBody>
      <dsp:txXfrm>
        <a:off x="4721357" y="2159254"/>
        <a:ext cx="1046591" cy="931251"/>
      </dsp:txXfrm>
    </dsp:sp>
    <dsp:sp modelId="{92B0FA94-91E6-4317-B14F-5A4B287DE99F}">
      <dsp:nvSpPr>
        <dsp:cNvPr id="0" name=""/>
        <dsp:cNvSpPr/>
      </dsp:nvSpPr>
      <dsp:spPr>
        <a:xfrm rot="1913010">
          <a:off x="2231385" y="2165602"/>
          <a:ext cx="1017209" cy="26422"/>
        </a:xfrm>
        <a:custGeom>
          <a:avLst/>
          <a:gdLst/>
          <a:ahLst/>
          <a:cxnLst/>
          <a:rect l="0" t="0" r="0" b="0"/>
          <a:pathLst>
            <a:path>
              <a:moveTo>
                <a:pt x="0" y="13211"/>
              </a:moveTo>
              <a:lnTo>
                <a:pt x="1017209" y="1321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latin typeface="Calibri"/>
            <a:cs typeface="Calibri"/>
          </a:endParaRPr>
        </a:p>
      </dsp:txBody>
      <dsp:txXfrm>
        <a:off x="2714559" y="2153383"/>
        <a:ext cx="50860" cy="50860"/>
      </dsp:txXfrm>
    </dsp:sp>
    <dsp:sp modelId="{764425EA-8287-4745-B253-0DFCBC306553}">
      <dsp:nvSpPr>
        <dsp:cNvPr id="0" name=""/>
        <dsp:cNvSpPr/>
      </dsp:nvSpPr>
      <dsp:spPr>
        <a:xfrm>
          <a:off x="3048669" y="2184791"/>
          <a:ext cx="1373023" cy="1226154"/>
        </a:xfrm>
        <a:prstGeom prst="ellipse">
          <a:avLst/>
        </a:prstGeom>
        <a:gradFill rotWithShape="0">
          <a:gsLst>
            <a:gs pos="0">
              <a:schemeClr val="accent6">
                <a:hueOff val="0"/>
                <a:satOff val="0"/>
                <a:lumOff val="0"/>
                <a:alphaOff val="0"/>
                <a:tint val="98000"/>
                <a:shade val="25000"/>
                <a:satMod val="250000"/>
              </a:schemeClr>
            </a:gs>
            <a:gs pos="68000">
              <a:schemeClr val="accent6">
                <a:hueOff val="0"/>
                <a:satOff val="0"/>
                <a:lumOff val="0"/>
                <a:alphaOff val="0"/>
                <a:tint val="86000"/>
                <a:satMod val="115000"/>
              </a:schemeClr>
            </a:gs>
            <a:gs pos="100000">
              <a:schemeClr val="accent6">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6">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a:cs typeface="Calibri"/>
            </a:rPr>
            <a:t>Karşılıklı saygı</a:t>
          </a:r>
          <a:endParaRPr lang="tr-TR" sz="1800" b="1" kern="1200" dirty="0">
            <a:latin typeface="Calibri"/>
            <a:cs typeface="Calibri"/>
          </a:endParaRPr>
        </a:p>
      </dsp:txBody>
      <dsp:txXfrm>
        <a:off x="3249744" y="2364357"/>
        <a:ext cx="970873" cy="867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D9746-F0B0-B84E-AFBF-090E035A9F54}">
      <dsp:nvSpPr>
        <dsp:cNvPr id="0" name=""/>
        <dsp:cNvSpPr/>
      </dsp:nvSpPr>
      <dsp:spPr>
        <a:xfrm flipV="1">
          <a:off x="3274559" y="6437705"/>
          <a:ext cx="3402759" cy="98297"/>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227D6D-0507-2146-8C52-CEB82F8D2CDA}">
      <dsp:nvSpPr>
        <dsp:cNvPr id="0" name=""/>
        <dsp:cNvSpPr/>
      </dsp:nvSpPr>
      <dsp:spPr>
        <a:xfrm flipV="1">
          <a:off x="3675464" y="5615480"/>
          <a:ext cx="2326623" cy="45720"/>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45E7C3-C0A4-964A-9B3D-5910250E5D5D}">
      <dsp:nvSpPr>
        <dsp:cNvPr id="0" name=""/>
        <dsp:cNvSpPr/>
      </dsp:nvSpPr>
      <dsp:spPr>
        <a:xfrm flipV="1">
          <a:off x="3919079" y="4716090"/>
          <a:ext cx="1782924" cy="45720"/>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20EE618-AFE6-6F41-A567-6CEF88D5B6CB}">
      <dsp:nvSpPr>
        <dsp:cNvPr id="0" name=""/>
        <dsp:cNvSpPr/>
      </dsp:nvSpPr>
      <dsp:spPr>
        <a:xfrm>
          <a:off x="3958806" y="3773845"/>
          <a:ext cx="2418405" cy="45720"/>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980495E-0AC8-BA40-8615-6D0B1EC12778}">
      <dsp:nvSpPr>
        <dsp:cNvPr id="0" name=""/>
        <dsp:cNvSpPr/>
      </dsp:nvSpPr>
      <dsp:spPr>
        <a:xfrm>
          <a:off x="2874436" y="2913899"/>
          <a:ext cx="4265667" cy="0"/>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597EDD-F3E7-4345-A90C-7B87253787A5}">
      <dsp:nvSpPr>
        <dsp:cNvPr id="0" name=""/>
        <dsp:cNvSpPr/>
      </dsp:nvSpPr>
      <dsp:spPr>
        <a:xfrm flipV="1">
          <a:off x="3376270" y="2164715"/>
          <a:ext cx="3552906" cy="45720"/>
        </a:xfrm>
        <a:prstGeom prst="line">
          <a:avLst/>
        </a:prstGeom>
        <a:noFill/>
        <a:ln w="25400" cap="flat" cmpd="sng" algn="ctr">
          <a:solidFill>
            <a:schemeClr val="accent3">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325243-0784-4A43-9F05-8FC9DE9BE9EF}">
      <dsp:nvSpPr>
        <dsp:cNvPr id="0" name=""/>
        <dsp:cNvSpPr/>
      </dsp:nvSpPr>
      <dsp:spPr>
        <a:xfrm>
          <a:off x="850402" y="1863285"/>
          <a:ext cx="3395171" cy="4722569"/>
        </a:xfrm>
        <a:prstGeom prst="ellipse">
          <a:avLst/>
        </a:prstGeom>
        <a:blipFill rotWithShape="1">
          <a:blip xmlns:r="http://schemas.openxmlformats.org/officeDocument/2006/relationships" r:embed="rId1"/>
          <a:stretch>
            <a:fillRect/>
          </a:stretch>
        </a:blip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D465318-7921-664C-87F8-14589395039C}">
      <dsp:nvSpPr>
        <dsp:cNvPr id="0" name=""/>
        <dsp:cNvSpPr/>
      </dsp:nvSpPr>
      <dsp:spPr>
        <a:xfrm>
          <a:off x="1296136" y="592793"/>
          <a:ext cx="7994452" cy="926550"/>
        </a:xfrm>
        <a:prstGeom prst="rect">
          <a:avLst/>
        </a:prstGeom>
        <a:no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1955800">
            <a:lnSpc>
              <a:spcPct val="100000"/>
            </a:lnSpc>
            <a:spcBef>
              <a:spcPct val="0"/>
            </a:spcBef>
            <a:spcAft>
              <a:spcPts val="0"/>
            </a:spcAft>
          </a:pPr>
          <a:r>
            <a:rPr lang="tr-TR" sz="4400" b="1" kern="1200" dirty="0" smtClean="0">
              <a:solidFill>
                <a:schemeClr val="tx1"/>
              </a:solidFill>
            </a:rPr>
            <a:t>Bilim insanı kimdir?</a:t>
          </a:r>
          <a:endParaRPr lang="en-US" sz="4400" b="1" kern="1200" dirty="0">
            <a:solidFill>
              <a:schemeClr val="tx1"/>
            </a:solidFill>
            <a:latin typeface="Calibri"/>
            <a:cs typeface="Calibri"/>
          </a:endParaRPr>
        </a:p>
      </dsp:txBody>
      <dsp:txXfrm>
        <a:off x="1296136" y="592793"/>
        <a:ext cx="7994452" cy="926550"/>
      </dsp:txXfrm>
    </dsp:sp>
    <dsp:sp modelId="{4BCD5B67-FD93-3D42-9E8C-47435D0E4875}">
      <dsp:nvSpPr>
        <dsp:cNvPr id="0" name=""/>
        <dsp:cNvSpPr/>
      </dsp:nvSpPr>
      <dsp:spPr>
        <a:xfrm>
          <a:off x="6827353" y="1893403"/>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8FDDFE4-C419-7141-B378-1E24FBE23CAE}">
      <dsp:nvSpPr>
        <dsp:cNvPr id="0" name=""/>
        <dsp:cNvSpPr/>
      </dsp:nvSpPr>
      <dsp:spPr>
        <a:xfrm>
          <a:off x="7633039" y="1888942"/>
          <a:ext cx="2039407"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Bilimsel bilgiyi ortaya çıkarır</a:t>
          </a:r>
          <a:endParaRPr lang="en-US" sz="1700" b="1" kern="1200" dirty="0">
            <a:latin typeface="Calibri"/>
            <a:cs typeface="Calibri"/>
          </a:endParaRPr>
        </a:p>
      </dsp:txBody>
      <dsp:txXfrm>
        <a:off x="7633039" y="1888942"/>
        <a:ext cx="2039407" cy="739882"/>
      </dsp:txXfrm>
    </dsp:sp>
    <dsp:sp modelId="{7B943361-D870-634A-992E-5021D24467B9}">
      <dsp:nvSpPr>
        <dsp:cNvPr id="0" name=""/>
        <dsp:cNvSpPr/>
      </dsp:nvSpPr>
      <dsp:spPr>
        <a:xfrm>
          <a:off x="6492551" y="2713491"/>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1E97EDE-0ABE-0C40-A51C-7B42B4FB378E}">
      <dsp:nvSpPr>
        <dsp:cNvPr id="0" name=""/>
        <dsp:cNvSpPr/>
      </dsp:nvSpPr>
      <dsp:spPr>
        <a:xfrm>
          <a:off x="7282968" y="2713491"/>
          <a:ext cx="2509607"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Açık ve dürüstlüğün göstergesidir</a:t>
          </a:r>
          <a:endParaRPr lang="en-US" sz="1700" b="1" kern="1200" dirty="0">
            <a:latin typeface="Calibri"/>
            <a:cs typeface="Calibri"/>
          </a:endParaRPr>
        </a:p>
      </dsp:txBody>
      <dsp:txXfrm>
        <a:off x="7282968" y="2713491"/>
        <a:ext cx="2509607" cy="739882"/>
      </dsp:txXfrm>
    </dsp:sp>
    <dsp:sp modelId="{FDA04DBA-6954-AA43-AF24-8B8E95C30917}">
      <dsp:nvSpPr>
        <dsp:cNvPr id="0" name=""/>
        <dsp:cNvSpPr/>
      </dsp:nvSpPr>
      <dsp:spPr>
        <a:xfrm>
          <a:off x="5719626" y="3486414"/>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4983BBA-B9FD-F74C-A51B-5964DA582037}">
      <dsp:nvSpPr>
        <dsp:cNvPr id="0" name=""/>
        <dsp:cNvSpPr/>
      </dsp:nvSpPr>
      <dsp:spPr>
        <a:xfrm>
          <a:off x="6653630" y="3563702"/>
          <a:ext cx="3124263"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Topluma yol gösterir</a:t>
          </a:r>
          <a:endParaRPr lang="en-US" sz="1700" b="1" kern="1200" dirty="0">
            <a:latin typeface="Calibri"/>
            <a:cs typeface="Calibri"/>
          </a:endParaRPr>
        </a:p>
      </dsp:txBody>
      <dsp:txXfrm>
        <a:off x="6653630" y="3563702"/>
        <a:ext cx="3124263" cy="739882"/>
      </dsp:txXfrm>
    </dsp:sp>
    <dsp:sp modelId="{99C3E077-459A-5044-A772-16125845D9F3}">
      <dsp:nvSpPr>
        <dsp:cNvPr id="0" name=""/>
        <dsp:cNvSpPr/>
      </dsp:nvSpPr>
      <dsp:spPr>
        <a:xfrm>
          <a:off x="5719626" y="4336625"/>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34C48E6-B96C-1143-B60A-8436BFB306B4}">
      <dsp:nvSpPr>
        <dsp:cNvPr id="0" name=""/>
        <dsp:cNvSpPr/>
      </dsp:nvSpPr>
      <dsp:spPr>
        <a:xfrm>
          <a:off x="6647132" y="4413921"/>
          <a:ext cx="3156362"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Toplumu bilgilendirir, uyarır, çıkabilecek sorunlara karşı önlemler düşünür.</a:t>
          </a:r>
          <a:endParaRPr lang="en-US" sz="1700" b="1" kern="1200" dirty="0">
            <a:latin typeface="Calibri"/>
            <a:cs typeface="Calibri"/>
          </a:endParaRPr>
        </a:p>
      </dsp:txBody>
      <dsp:txXfrm>
        <a:off x="6647132" y="4413921"/>
        <a:ext cx="3156362" cy="739882"/>
      </dsp:txXfrm>
    </dsp:sp>
    <dsp:sp modelId="{99802099-8CE1-AE48-8D5D-9155F4CE4B9B}">
      <dsp:nvSpPr>
        <dsp:cNvPr id="0" name=""/>
        <dsp:cNvSpPr/>
      </dsp:nvSpPr>
      <dsp:spPr>
        <a:xfrm>
          <a:off x="6028800" y="5341427"/>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54842CDF-C394-A741-BCC5-880DCBD060E5}">
      <dsp:nvSpPr>
        <dsp:cNvPr id="0" name=""/>
        <dsp:cNvSpPr/>
      </dsp:nvSpPr>
      <dsp:spPr>
        <a:xfrm>
          <a:off x="7033500" y="5341427"/>
          <a:ext cx="2761436"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Eleştiriye açıktır.</a:t>
          </a:r>
          <a:endParaRPr lang="en-US" sz="1700" b="1" kern="1200" dirty="0">
            <a:latin typeface="Calibri"/>
            <a:cs typeface="Calibri"/>
          </a:endParaRPr>
        </a:p>
      </dsp:txBody>
      <dsp:txXfrm>
        <a:off x="7033500" y="5341427"/>
        <a:ext cx="2761436" cy="739882"/>
      </dsp:txXfrm>
    </dsp:sp>
    <dsp:sp modelId="{82ACDCEE-91F9-8846-BD5C-A9A2A8B923A7}">
      <dsp:nvSpPr>
        <dsp:cNvPr id="0" name=""/>
        <dsp:cNvSpPr/>
      </dsp:nvSpPr>
      <dsp:spPr>
        <a:xfrm>
          <a:off x="6801716" y="6114348"/>
          <a:ext cx="739882" cy="739882"/>
        </a:xfrm>
        <a:prstGeom prst="ellipse">
          <a:avLst/>
        </a:prstGeom>
        <a:gradFill rotWithShape="0">
          <a:gsLst>
            <a:gs pos="0">
              <a:schemeClr val="accent3">
                <a:tint val="50000"/>
                <a:hueOff val="0"/>
                <a:satOff val="0"/>
                <a:lumOff val="0"/>
                <a:alphaOff val="0"/>
                <a:tint val="98000"/>
                <a:shade val="25000"/>
                <a:satMod val="250000"/>
              </a:schemeClr>
            </a:gs>
            <a:gs pos="68000">
              <a:schemeClr val="accent3">
                <a:tint val="50000"/>
                <a:hueOff val="0"/>
                <a:satOff val="0"/>
                <a:lumOff val="0"/>
                <a:alphaOff val="0"/>
                <a:tint val="86000"/>
                <a:satMod val="115000"/>
              </a:schemeClr>
            </a:gs>
            <a:gs pos="100000">
              <a:schemeClr val="accent3">
                <a:tint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50000"/>
              <a:hueOff val="0"/>
              <a:satOff val="0"/>
              <a:lumOff val="0"/>
              <a:alphaOff val="0"/>
              <a:shade val="9000"/>
              <a:alpha val="48000"/>
              <a:satMod val="105000"/>
            </a:scheme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C53058A-9BCA-6441-96F2-65A895276D78}">
      <dsp:nvSpPr>
        <dsp:cNvPr id="0" name=""/>
        <dsp:cNvSpPr/>
      </dsp:nvSpPr>
      <dsp:spPr>
        <a:xfrm>
          <a:off x="7651955" y="6191643"/>
          <a:ext cx="2039935" cy="73988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tr-TR" sz="1700" b="1" kern="1200" dirty="0" smtClean="0"/>
            <a:t>Bilimsel araştırma disiplinini her zaman korur.</a:t>
          </a:r>
          <a:endParaRPr lang="en-US" sz="1700" b="1" kern="1200" dirty="0">
            <a:latin typeface="Calibri"/>
            <a:cs typeface="Calibri"/>
          </a:endParaRPr>
        </a:p>
      </dsp:txBody>
      <dsp:txXfrm>
        <a:off x="7651955" y="6191643"/>
        <a:ext cx="2039935" cy="739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81B5B-647E-7C4F-BB02-B2A861149476}">
      <dsp:nvSpPr>
        <dsp:cNvPr id="0" name=""/>
        <dsp:cNvSpPr/>
      </dsp:nvSpPr>
      <dsp:spPr>
        <a:xfrm>
          <a:off x="2267740" y="5832648"/>
          <a:ext cx="4590288"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592FC-73CF-1446-8FC9-F7898D1294C3}">
      <dsp:nvSpPr>
        <dsp:cNvPr id="0" name=""/>
        <dsp:cNvSpPr/>
      </dsp:nvSpPr>
      <dsp:spPr>
        <a:xfrm flipV="1">
          <a:off x="1627852" y="3744416"/>
          <a:ext cx="5248602" cy="4572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3EA00E-55E5-E548-A70E-3392F3485B30}">
      <dsp:nvSpPr>
        <dsp:cNvPr id="0" name=""/>
        <dsp:cNvSpPr/>
      </dsp:nvSpPr>
      <dsp:spPr>
        <a:xfrm>
          <a:off x="2286193" y="1932486"/>
          <a:ext cx="4590288"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EBE20-26C3-1540-B823-19523FBC0FEA}">
      <dsp:nvSpPr>
        <dsp:cNvPr id="0" name=""/>
        <dsp:cNvSpPr/>
      </dsp:nvSpPr>
      <dsp:spPr>
        <a:xfrm>
          <a:off x="10" y="1512183"/>
          <a:ext cx="4572000" cy="45720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57150" dist="38100" dir="5400000" algn="ctr" rotWithShape="0">
            <a:schemeClr val="accent3">
              <a:tint val="50000"/>
              <a:hueOff val="0"/>
              <a:satOff val="0"/>
              <a:lumOff val="0"/>
              <a:alphaOff val="0"/>
              <a:shade val="9000"/>
              <a:alpha val="48000"/>
              <a:satMod val="105000"/>
            </a:schemeClr>
          </a:outerShdw>
        </a:effectLst>
      </dsp:spPr>
      <dsp:style>
        <a:lnRef idx="1">
          <a:scrgbClr r="0" g="0" b="0"/>
        </a:lnRef>
        <a:fillRef idx="1">
          <a:scrgbClr r="0" g="0" b="0"/>
        </a:fillRef>
        <a:effectRef idx="1">
          <a:scrgbClr r="0" g="0" b="0"/>
        </a:effectRef>
        <a:fontRef idx="minor"/>
      </dsp:style>
    </dsp:sp>
    <dsp:sp modelId="{E5593008-8BAF-784F-84D7-187423D202EE}">
      <dsp:nvSpPr>
        <dsp:cNvPr id="0" name=""/>
        <dsp:cNvSpPr/>
      </dsp:nvSpPr>
      <dsp:spPr>
        <a:xfrm>
          <a:off x="0" y="1368152"/>
          <a:ext cx="4418731" cy="20176"/>
        </a:xfrm>
        <a:prstGeom prst="rect">
          <a:avLst/>
        </a:prstGeom>
        <a:no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b" anchorCtr="0">
          <a:noAutofit/>
        </a:bodyPr>
        <a:lstStyle/>
        <a:p>
          <a:pPr lvl="0" algn="ctr" defTabSz="1955800">
            <a:lnSpc>
              <a:spcPct val="90000"/>
            </a:lnSpc>
            <a:spcBef>
              <a:spcPct val="0"/>
            </a:spcBef>
            <a:spcAft>
              <a:spcPct val="35000"/>
            </a:spcAft>
          </a:pPr>
          <a:r>
            <a:rPr lang="tr-TR" sz="4400" b="1" kern="1200" smtClean="0">
              <a:latin typeface="Calibri"/>
              <a:cs typeface="Calibri"/>
            </a:rPr>
            <a:t>Temel Etik İlke </a:t>
          </a:r>
          <a:br>
            <a:rPr lang="tr-TR" sz="4400" b="1" kern="1200" smtClean="0">
              <a:latin typeface="Calibri"/>
              <a:cs typeface="Calibri"/>
            </a:rPr>
          </a:br>
          <a:r>
            <a:rPr lang="tr-TR" sz="4400" b="1" kern="1200" smtClean="0">
              <a:latin typeface="Calibri"/>
              <a:cs typeface="Calibri"/>
            </a:rPr>
            <a:t>ve Kurallar</a:t>
          </a:r>
          <a:endParaRPr lang="en-US" sz="4400" b="1" kern="1200" dirty="0">
            <a:latin typeface="Calibri"/>
            <a:cs typeface="Calibri"/>
          </a:endParaRPr>
        </a:p>
      </dsp:txBody>
      <dsp:txXfrm>
        <a:off x="0" y="1368152"/>
        <a:ext cx="4418731" cy="20176"/>
      </dsp:txXfrm>
    </dsp:sp>
    <dsp:sp modelId="{1F8B9884-8A1D-E04A-8E6C-F398C1CF2FE0}">
      <dsp:nvSpPr>
        <dsp:cNvPr id="0" name=""/>
        <dsp:cNvSpPr/>
      </dsp:nvSpPr>
      <dsp:spPr>
        <a:xfrm>
          <a:off x="6300326" y="0"/>
          <a:ext cx="2736369" cy="25897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9525" cap="flat" cmpd="sng" algn="ctr">
          <a:solidFill>
            <a:schemeClr val="lt1">
              <a:hueOff val="0"/>
              <a:satOff val="0"/>
              <a:lumOff val="0"/>
              <a:alphaOff val="0"/>
            </a:schemeClr>
          </a:solidFill>
          <a:prstDash val="solid"/>
        </a:ln>
        <a:effectLst>
          <a:outerShdw blurRad="57150" dist="38100" dir="5400000" algn="ctr" rotWithShape="0">
            <a:schemeClr val="accent3">
              <a:tint val="50000"/>
              <a:hueOff val="-657933"/>
              <a:satOff val="-3677"/>
              <a:lumOff val="3452"/>
              <a:alphaOff val="0"/>
              <a:shade val="9000"/>
              <a:alpha val="48000"/>
              <a:satMod val="105000"/>
            </a:schemeClr>
          </a:outerShdw>
        </a:effectLst>
      </dsp:spPr>
      <dsp:style>
        <a:lnRef idx="1">
          <a:scrgbClr r="0" g="0" b="0"/>
        </a:lnRef>
        <a:fillRef idx="1">
          <a:scrgbClr r="0" g="0" b="0"/>
        </a:fillRef>
        <a:effectRef idx="1">
          <a:scrgbClr r="0" g="0" b="0"/>
        </a:effectRef>
        <a:fontRef idx="minor"/>
      </dsp:style>
    </dsp:sp>
    <dsp:sp modelId="{61CFADF5-D668-D04B-A50B-475A63275294}">
      <dsp:nvSpPr>
        <dsp:cNvPr id="0" name=""/>
        <dsp:cNvSpPr/>
      </dsp:nvSpPr>
      <dsp:spPr>
        <a:xfrm>
          <a:off x="4358264" y="792083"/>
          <a:ext cx="1580367"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ctr" defTabSz="889000">
            <a:lnSpc>
              <a:spcPct val="90000"/>
            </a:lnSpc>
            <a:spcBef>
              <a:spcPct val="0"/>
            </a:spcBef>
            <a:spcAft>
              <a:spcPct val="35000"/>
            </a:spcAft>
          </a:pPr>
          <a:r>
            <a:rPr lang="en-US" sz="2000" b="1" kern="1200" smtClean="0">
              <a:latin typeface="Calibri"/>
              <a:cs typeface="Calibri"/>
            </a:rPr>
            <a:t>Bilimsel Araştırma Etiği İlkeleri</a:t>
          </a:r>
          <a:endParaRPr lang="en-US" sz="2000" b="1" kern="1200" dirty="0">
            <a:latin typeface="Calibri"/>
            <a:cs typeface="Calibri"/>
          </a:endParaRPr>
        </a:p>
      </dsp:txBody>
      <dsp:txXfrm>
        <a:off x="4358264" y="792083"/>
        <a:ext cx="1580367" cy="1371600"/>
      </dsp:txXfrm>
    </dsp:sp>
    <dsp:sp modelId="{9AD111D2-49FB-2B47-811A-9F9E27E59FF3}">
      <dsp:nvSpPr>
        <dsp:cNvPr id="0" name=""/>
        <dsp:cNvSpPr/>
      </dsp:nvSpPr>
      <dsp:spPr>
        <a:xfrm>
          <a:off x="6804437" y="2632787"/>
          <a:ext cx="2180775" cy="226375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9525" cap="flat" cmpd="sng" algn="ctr">
          <a:solidFill>
            <a:schemeClr val="lt1">
              <a:hueOff val="0"/>
              <a:satOff val="0"/>
              <a:lumOff val="0"/>
              <a:alphaOff val="0"/>
            </a:schemeClr>
          </a:solidFill>
          <a:prstDash val="solid"/>
        </a:ln>
        <a:effectLst>
          <a:outerShdw blurRad="57150" dist="38100" dir="5400000" algn="ctr" rotWithShape="0">
            <a:schemeClr val="accent3">
              <a:tint val="50000"/>
              <a:hueOff val="-1315865"/>
              <a:satOff val="-7355"/>
              <a:lumOff val="6905"/>
              <a:alphaOff val="0"/>
              <a:shade val="9000"/>
              <a:alpha val="48000"/>
              <a:satMod val="105000"/>
            </a:schemeClr>
          </a:outerShdw>
        </a:effectLst>
      </dsp:spPr>
      <dsp:style>
        <a:lnRef idx="1">
          <a:scrgbClr r="0" g="0" b="0"/>
        </a:lnRef>
        <a:fillRef idx="1">
          <a:scrgbClr r="0" g="0" b="0"/>
        </a:fillRef>
        <a:effectRef idx="1">
          <a:scrgbClr r="0" g="0" b="0"/>
        </a:effectRef>
        <a:fontRef idx="minor"/>
      </dsp:style>
    </dsp:sp>
    <dsp:sp modelId="{0A782B64-F38E-4B46-A27A-7C89840CE9C0}">
      <dsp:nvSpPr>
        <dsp:cNvPr id="0" name=""/>
        <dsp:cNvSpPr/>
      </dsp:nvSpPr>
      <dsp:spPr>
        <a:xfrm>
          <a:off x="4991426" y="2917448"/>
          <a:ext cx="1882845" cy="1009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ctr" defTabSz="889000">
            <a:lnSpc>
              <a:spcPct val="90000"/>
            </a:lnSpc>
            <a:spcBef>
              <a:spcPct val="0"/>
            </a:spcBef>
            <a:spcAft>
              <a:spcPct val="35000"/>
            </a:spcAft>
          </a:pPr>
          <a:r>
            <a:rPr lang="en-US" sz="2000" b="1" kern="1200" dirty="0" err="1" smtClean="0">
              <a:latin typeface="Calibri"/>
              <a:cs typeface="Calibri"/>
            </a:rPr>
            <a:t>Yayın</a:t>
          </a:r>
          <a:r>
            <a:rPr lang="en-US" sz="2400" b="1" kern="1200" dirty="0" smtClean="0">
              <a:latin typeface="Calibri"/>
              <a:cs typeface="Calibri"/>
            </a:rPr>
            <a:t> </a:t>
          </a:r>
          <a:r>
            <a:rPr lang="en-US" sz="2000" b="1" kern="1200" dirty="0" err="1" smtClean="0">
              <a:latin typeface="Calibri"/>
              <a:cs typeface="Calibri"/>
            </a:rPr>
            <a:t>Etiği</a:t>
          </a:r>
          <a:r>
            <a:rPr lang="en-US" sz="2000" b="1" kern="1200" dirty="0" smtClean="0">
              <a:latin typeface="Calibri"/>
              <a:cs typeface="Calibri"/>
            </a:rPr>
            <a:t> </a:t>
          </a:r>
          <a:r>
            <a:rPr lang="en-US" sz="2000" b="1" kern="1200" dirty="0" err="1" smtClean="0">
              <a:latin typeface="Calibri"/>
              <a:cs typeface="Calibri"/>
            </a:rPr>
            <a:t>İlkeleri</a:t>
          </a:r>
          <a:endParaRPr lang="en-US" sz="2000" b="1" kern="1200" dirty="0">
            <a:latin typeface="Calibri"/>
            <a:cs typeface="Calibri"/>
          </a:endParaRPr>
        </a:p>
      </dsp:txBody>
      <dsp:txXfrm>
        <a:off x="4991426" y="2917448"/>
        <a:ext cx="1882845" cy="1009319"/>
      </dsp:txXfrm>
    </dsp:sp>
    <dsp:sp modelId="{B0A4A378-A807-E149-95A0-6E73633FFD15}">
      <dsp:nvSpPr>
        <dsp:cNvPr id="0" name=""/>
        <dsp:cNvSpPr/>
      </dsp:nvSpPr>
      <dsp:spPr>
        <a:xfrm>
          <a:off x="6119659" y="4690510"/>
          <a:ext cx="2159995" cy="2159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w="9525" cap="flat" cmpd="sng" algn="ctr">
          <a:solidFill>
            <a:schemeClr val="lt1">
              <a:hueOff val="0"/>
              <a:satOff val="0"/>
              <a:lumOff val="0"/>
              <a:alphaOff val="0"/>
            </a:schemeClr>
          </a:solidFill>
          <a:prstDash val="solid"/>
        </a:ln>
        <a:effectLst>
          <a:outerShdw blurRad="57150" dist="38100" dir="5400000" algn="ctr" rotWithShape="0">
            <a:schemeClr val="accent3">
              <a:tint val="50000"/>
              <a:hueOff val="-1973798"/>
              <a:satOff val="-11032"/>
              <a:lumOff val="10357"/>
              <a:alphaOff val="0"/>
              <a:shade val="9000"/>
              <a:alpha val="48000"/>
              <a:satMod val="105000"/>
            </a:schemeClr>
          </a:outerShdw>
        </a:effectLst>
      </dsp:spPr>
      <dsp:style>
        <a:lnRef idx="1">
          <a:scrgbClr r="0" g="0" b="0"/>
        </a:lnRef>
        <a:fillRef idx="1">
          <a:scrgbClr r="0" g="0" b="0"/>
        </a:fillRef>
        <a:effectRef idx="1">
          <a:scrgbClr r="0" g="0" b="0"/>
        </a:effectRef>
        <a:fontRef idx="minor"/>
      </dsp:style>
    </dsp:sp>
    <dsp:sp modelId="{8E6603A5-6A5D-A34B-84FA-D644AEEF5C49}">
      <dsp:nvSpPr>
        <dsp:cNvPr id="0" name=""/>
        <dsp:cNvSpPr/>
      </dsp:nvSpPr>
      <dsp:spPr>
        <a:xfrm>
          <a:off x="4214610" y="4789657"/>
          <a:ext cx="1581525" cy="1146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0" rIns="76200" bIns="0" numCol="1" spcCol="1270" anchor="ctr" anchorCtr="0">
          <a:noAutofit/>
        </a:bodyPr>
        <a:lstStyle/>
        <a:p>
          <a:pPr lvl="0" algn="ctr" defTabSz="889000">
            <a:lnSpc>
              <a:spcPct val="90000"/>
            </a:lnSpc>
            <a:spcBef>
              <a:spcPct val="0"/>
            </a:spcBef>
            <a:spcAft>
              <a:spcPct val="35000"/>
            </a:spcAft>
          </a:pPr>
          <a:r>
            <a:rPr lang="en-US" sz="2000" b="1" kern="1200" dirty="0" err="1" smtClean="0">
              <a:latin typeface="Calibri"/>
              <a:cs typeface="Calibri"/>
            </a:rPr>
            <a:t>Akademik</a:t>
          </a:r>
          <a:r>
            <a:rPr lang="en-US" sz="2000" b="1" kern="1200" dirty="0" smtClean="0">
              <a:latin typeface="Calibri"/>
              <a:cs typeface="Calibri"/>
            </a:rPr>
            <a:t> </a:t>
          </a:r>
          <a:r>
            <a:rPr lang="en-US" sz="2000" b="1" kern="1200" dirty="0" err="1" smtClean="0">
              <a:latin typeface="Calibri"/>
              <a:cs typeface="Calibri"/>
            </a:rPr>
            <a:t>Değerlendir</a:t>
          </a:r>
          <a:r>
            <a:rPr lang="tr-TR" sz="2000" b="1" kern="1200" dirty="0" smtClean="0">
              <a:latin typeface="Calibri"/>
              <a:cs typeface="Calibri"/>
            </a:rPr>
            <a:t>me </a:t>
          </a:r>
          <a:r>
            <a:rPr lang="en-US" sz="2000" b="1" kern="1200" dirty="0" err="1" smtClean="0">
              <a:latin typeface="Calibri"/>
              <a:cs typeface="Calibri"/>
            </a:rPr>
            <a:t>İlkeleri</a:t>
          </a:r>
          <a:endParaRPr lang="en-US" sz="2000" b="1" kern="1200" dirty="0">
            <a:latin typeface="Calibri"/>
            <a:cs typeface="Calibri"/>
          </a:endParaRPr>
        </a:p>
      </dsp:txBody>
      <dsp:txXfrm>
        <a:off x="4214610" y="4789657"/>
        <a:ext cx="1581525" cy="11464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D9746-F0B0-B84E-AFBF-090E035A9F54}">
      <dsp:nvSpPr>
        <dsp:cNvPr id="0" name=""/>
        <dsp:cNvSpPr/>
      </dsp:nvSpPr>
      <dsp:spPr>
        <a:xfrm>
          <a:off x="2345865" y="6106246"/>
          <a:ext cx="4647250"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227D6D-0507-2146-8C52-CEB82F8D2CDA}">
      <dsp:nvSpPr>
        <dsp:cNvPr id="0" name=""/>
        <dsp:cNvSpPr/>
      </dsp:nvSpPr>
      <dsp:spPr>
        <a:xfrm>
          <a:off x="2345865" y="5407757"/>
          <a:ext cx="3974035"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45E7C3-C0A4-964A-9B3D-5910250E5D5D}">
      <dsp:nvSpPr>
        <dsp:cNvPr id="0" name=""/>
        <dsp:cNvSpPr/>
      </dsp:nvSpPr>
      <dsp:spPr>
        <a:xfrm>
          <a:off x="2345865" y="4589789"/>
          <a:ext cx="3607328"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0EE618-AFE6-6F41-A567-6CEF88D5B6CB}">
      <dsp:nvSpPr>
        <dsp:cNvPr id="0" name=""/>
        <dsp:cNvSpPr/>
      </dsp:nvSpPr>
      <dsp:spPr>
        <a:xfrm>
          <a:off x="2345865" y="3716678"/>
          <a:ext cx="3607328"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80495E-0AC8-BA40-8615-6D0B1EC12778}">
      <dsp:nvSpPr>
        <dsp:cNvPr id="0" name=""/>
        <dsp:cNvSpPr/>
      </dsp:nvSpPr>
      <dsp:spPr>
        <a:xfrm>
          <a:off x="2012762" y="2893898"/>
          <a:ext cx="3974035"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597EDD-F3E7-4345-A90C-7B87253787A5}">
      <dsp:nvSpPr>
        <dsp:cNvPr id="0" name=""/>
        <dsp:cNvSpPr/>
      </dsp:nvSpPr>
      <dsp:spPr>
        <a:xfrm>
          <a:off x="2345865" y="2200222"/>
          <a:ext cx="4647250"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325243-0784-4A43-9F05-8FC9DE9BE9EF}">
      <dsp:nvSpPr>
        <dsp:cNvPr id="0" name=""/>
        <dsp:cNvSpPr/>
      </dsp:nvSpPr>
      <dsp:spPr>
        <a:xfrm>
          <a:off x="72008" y="1944196"/>
          <a:ext cx="4595323" cy="4595323"/>
        </a:xfrm>
        <a:prstGeom prst="ellipse">
          <a:avLst/>
        </a:prstGeom>
        <a:solidFill>
          <a:schemeClr val="accent1">
            <a:tint val="50000"/>
            <a:hueOff val="0"/>
            <a:satOff val="0"/>
            <a:lumOff val="0"/>
            <a:alphaOff val="0"/>
          </a:schemeClr>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0D465318-7921-664C-87F8-14589395039C}">
      <dsp:nvSpPr>
        <dsp:cNvPr id="0" name=""/>
        <dsp:cNvSpPr/>
      </dsp:nvSpPr>
      <dsp:spPr>
        <a:xfrm>
          <a:off x="576056" y="2376268"/>
          <a:ext cx="3353277" cy="2810160"/>
        </a:xfrm>
        <a:prstGeom prst="rect">
          <a:avLst/>
        </a:prstGeom>
        <a:noFill/>
        <a:ln>
          <a:noFill/>
        </a:ln>
        <a:effectLst>
          <a:outerShdw blurRad="57150" dist="38100" dir="5400000" algn="ctr" rotWithShape="0">
            <a:schemeClr val="accent1">
              <a:hueOff val="0"/>
              <a:satOff val="0"/>
              <a:lumOff val="0"/>
              <a:alphaOff val="0"/>
              <a:shade val="9000"/>
              <a:alpha val="48000"/>
              <a:satMod val="105000"/>
            </a:scheme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b" anchorCtr="0">
          <a:noAutofit/>
        </a:bodyPr>
        <a:lstStyle/>
        <a:p>
          <a:pPr lvl="0" algn="ctr" defTabSz="1778000">
            <a:lnSpc>
              <a:spcPct val="90000"/>
            </a:lnSpc>
            <a:spcBef>
              <a:spcPct val="0"/>
            </a:spcBef>
            <a:spcAft>
              <a:spcPct val="35000"/>
            </a:spcAft>
          </a:pPr>
          <a:r>
            <a:rPr lang="tr-TR" sz="4000" b="1" kern="1200" dirty="0" smtClean="0">
              <a:solidFill>
                <a:srgbClr val="0000FF"/>
              </a:solidFill>
              <a:latin typeface="Calibri"/>
              <a:cs typeface="Calibri"/>
            </a:rPr>
            <a:t>ETİĞE </a:t>
          </a:r>
          <a:br>
            <a:rPr lang="tr-TR" sz="4000" b="1" kern="1200" dirty="0" smtClean="0">
              <a:solidFill>
                <a:srgbClr val="0000FF"/>
              </a:solidFill>
              <a:latin typeface="Calibri"/>
              <a:cs typeface="Calibri"/>
            </a:rPr>
          </a:br>
          <a:r>
            <a:rPr lang="tr-TR" sz="4000" b="1" kern="1200" dirty="0" smtClean="0">
              <a:solidFill>
                <a:srgbClr val="0000FF"/>
              </a:solidFill>
              <a:latin typeface="Calibri"/>
              <a:cs typeface="Calibri"/>
            </a:rPr>
            <a:t>AYKIRI DAVRANIŞLAR</a:t>
          </a:r>
          <a:endParaRPr lang="en-US" sz="4000" b="1" kern="1200" dirty="0">
            <a:solidFill>
              <a:srgbClr val="0000FF"/>
            </a:solidFill>
            <a:latin typeface="Calibri"/>
            <a:cs typeface="Calibri"/>
          </a:endParaRPr>
        </a:p>
      </dsp:txBody>
      <dsp:txXfrm>
        <a:off x="576056" y="2376268"/>
        <a:ext cx="3353277" cy="2810160"/>
      </dsp:txXfrm>
    </dsp:sp>
    <dsp:sp modelId="{4BCD5B67-FD93-3D42-9E8C-47435D0E4875}">
      <dsp:nvSpPr>
        <dsp:cNvPr id="0" name=""/>
        <dsp:cNvSpPr/>
      </dsp:nvSpPr>
      <dsp:spPr>
        <a:xfrm>
          <a:off x="6648466" y="1855571"/>
          <a:ext cx="689298" cy="689298"/>
        </a:xfrm>
        <a:prstGeom prst="ellipse">
          <a:avLst/>
        </a:prstGeom>
        <a:solidFill>
          <a:schemeClr val="accent3">
            <a:lumMod val="60000"/>
            <a:lumOff val="40000"/>
          </a:schemeClr>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18FDDFE4-C419-7141-B378-1E24FBE23CAE}">
      <dsp:nvSpPr>
        <dsp:cNvPr id="0" name=""/>
        <dsp:cNvSpPr/>
      </dsp:nvSpPr>
      <dsp:spPr>
        <a:xfrm>
          <a:off x="7337765" y="1855571"/>
          <a:ext cx="1045596"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İntihal</a:t>
          </a:r>
          <a:endParaRPr lang="en-US" sz="2400" b="1" kern="1200" dirty="0">
            <a:solidFill>
              <a:srgbClr val="800000"/>
            </a:solidFill>
            <a:latin typeface="Calibri"/>
            <a:cs typeface="Calibri"/>
          </a:endParaRPr>
        </a:p>
      </dsp:txBody>
      <dsp:txXfrm>
        <a:off x="7337765" y="1855571"/>
        <a:ext cx="1045596" cy="689298"/>
      </dsp:txXfrm>
    </dsp:sp>
    <dsp:sp modelId="{7B943361-D870-634A-992E-5021D24467B9}">
      <dsp:nvSpPr>
        <dsp:cNvPr id="0" name=""/>
        <dsp:cNvSpPr/>
      </dsp:nvSpPr>
      <dsp:spPr>
        <a:xfrm>
          <a:off x="5975252" y="2554060"/>
          <a:ext cx="689298" cy="689298"/>
        </a:xfrm>
        <a:prstGeom prst="ellipse">
          <a:avLst/>
        </a:prstGeom>
        <a:solidFill>
          <a:schemeClr val="accent2">
            <a:lumMod val="25000"/>
            <a:lumOff val="75000"/>
          </a:schemeClr>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E1E97EDE-0ABE-0C40-A51C-7B42B4FB378E}">
      <dsp:nvSpPr>
        <dsp:cNvPr id="0" name=""/>
        <dsp:cNvSpPr/>
      </dsp:nvSpPr>
      <dsp:spPr>
        <a:xfrm>
          <a:off x="6664550" y="2554060"/>
          <a:ext cx="2477891"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Sahtecilik</a:t>
          </a:r>
          <a:endParaRPr lang="en-US" sz="2400" b="1" kern="1200" dirty="0">
            <a:solidFill>
              <a:srgbClr val="800000"/>
            </a:solidFill>
            <a:latin typeface="Calibri"/>
            <a:cs typeface="Calibri"/>
          </a:endParaRPr>
        </a:p>
      </dsp:txBody>
      <dsp:txXfrm>
        <a:off x="6664550" y="2554060"/>
        <a:ext cx="2477891" cy="689298"/>
      </dsp:txXfrm>
    </dsp:sp>
    <dsp:sp modelId="{FDA04DBA-6954-AA43-AF24-8B8E95C30917}">
      <dsp:nvSpPr>
        <dsp:cNvPr id="0" name=""/>
        <dsp:cNvSpPr/>
      </dsp:nvSpPr>
      <dsp:spPr>
        <a:xfrm>
          <a:off x="5608545" y="3372028"/>
          <a:ext cx="689298" cy="689298"/>
        </a:xfrm>
        <a:prstGeom prst="ellipse">
          <a:avLst/>
        </a:prstGeom>
        <a:solidFill>
          <a:schemeClr val="accent1">
            <a:lumMod val="40000"/>
            <a:lumOff val="60000"/>
          </a:schemeClr>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B4983BBA-B9FD-F74C-A51B-5964DA582037}">
      <dsp:nvSpPr>
        <dsp:cNvPr id="0" name=""/>
        <dsp:cNvSpPr/>
      </dsp:nvSpPr>
      <dsp:spPr>
        <a:xfrm>
          <a:off x="6297843" y="3372028"/>
          <a:ext cx="1369406"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Çarpıtma</a:t>
          </a:r>
          <a:endParaRPr lang="en-US" sz="2400" b="1" kern="1200" dirty="0">
            <a:solidFill>
              <a:srgbClr val="800000"/>
            </a:solidFill>
            <a:latin typeface="Calibri"/>
            <a:cs typeface="Calibri"/>
          </a:endParaRPr>
        </a:p>
      </dsp:txBody>
      <dsp:txXfrm>
        <a:off x="6297843" y="3372028"/>
        <a:ext cx="1369406" cy="689298"/>
      </dsp:txXfrm>
    </dsp:sp>
    <dsp:sp modelId="{99C3E077-459A-5044-A772-16125845D9F3}">
      <dsp:nvSpPr>
        <dsp:cNvPr id="0" name=""/>
        <dsp:cNvSpPr/>
      </dsp:nvSpPr>
      <dsp:spPr>
        <a:xfrm>
          <a:off x="5608545" y="4245139"/>
          <a:ext cx="689298" cy="689298"/>
        </a:xfrm>
        <a:prstGeom prst="ellipse">
          <a:avLst/>
        </a:prstGeom>
        <a:solidFill>
          <a:schemeClr val="accent1">
            <a:lumMod val="60000"/>
            <a:lumOff val="40000"/>
          </a:schemeClr>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F34C48E6-B96C-1143-B60A-8436BFB306B4}">
      <dsp:nvSpPr>
        <dsp:cNvPr id="0" name=""/>
        <dsp:cNvSpPr/>
      </dsp:nvSpPr>
      <dsp:spPr>
        <a:xfrm>
          <a:off x="6297843" y="4245139"/>
          <a:ext cx="1970624"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Tekrar yayım</a:t>
          </a:r>
          <a:endParaRPr lang="en-US" sz="2400" b="1" kern="1200" dirty="0">
            <a:solidFill>
              <a:srgbClr val="800000"/>
            </a:solidFill>
            <a:latin typeface="Calibri"/>
            <a:cs typeface="Calibri"/>
          </a:endParaRPr>
        </a:p>
      </dsp:txBody>
      <dsp:txXfrm>
        <a:off x="6297843" y="4245139"/>
        <a:ext cx="1970624" cy="689298"/>
      </dsp:txXfrm>
    </dsp:sp>
    <dsp:sp modelId="{99802099-8CE1-AE48-8D5D-9155F4CE4B9B}">
      <dsp:nvSpPr>
        <dsp:cNvPr id="0" name=""/>
        <dsp:cNvSpPr/>
      </dsp:nvSpPr>
      <dsp:spPr>
        <a:xfrm>
          <a:off x="5975252" y="5063106"/>
          <a:ext cx="689298" cy="689298"/>
        </a:xfrm>
        <a:prstGeom prst="ellipse">
          <a:avLst/>
        </a:prstGeom>
        <a:solidFill>
          <a:srgbClr val="9A76FF"/>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54842CDF-C394-A741-BCC5-880DCBD060E5}">
      <dsp:nvSpPr>
        <dsp:cNvPr id="0" name=""/>
        <dsp:cNvSpPr/>
      </dsp:nvSpPr>
      <dsp:spPr>
        <a:xfrm>
          <a:off x="6664550" y="5010734"/>
          <a:ext cx="1488267"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Dilimleme</a:t>
          </a:r>
          <a:endParaRPr lang="en-US" sz="2400" b="1" kern="1200" dirty="0">
            <a:solidFill>
              <a:srgbClr val="800000"/>
            </a:solidFill>
            <a:latin typeface="Calibri"/>
            <a:cs typeface="Calibri"/>
          </a:endParaRPr>
        </a:p>
      </dsp:txBody>
      <dsp:txXfrm>
        <a:off x="6664550" y="5010734"/>
        <a:ext cx="1488267" cy="689298"/>
      </dsp:txXfrm>
    </dsp:sp>
    <dsp:sp modelId="{82ACDCEE-91F9-8846-BD5C-A9A2A8B923A7}">
      <dsp:nvSpPr>
        <dsp:cNvPr id="0" name=""/>
        <dsp:cNvSpPr/>
      </dsp:nvSpPr>
      <dsp:spPr>
        <a:xfrm>
          <a:off x="6648466" y="5761596"/>
          <a:ext cx="689298" cy="689298"/>
        </a:xfrm>
        <a:prstGeom prst="ellipse">
          <a:avLst/>
        </a:prstGeom>
        <a:solidFill>
          <a:srgbClr val="19B3E5"/>
        </a:solidFill>
        <a:ln>
          <a:noFill/>
        </a:ln>
        <a:effectLst>
          <a:outerShdw blurRad="57150" dist="38100" dir="5400000" algn="ctr" rotWithShape="0">
            <a:schemeClr val="accent1">
              <a:tint val="50000"/>
              <a:hueOff val="0"/>
              <a:satOff val="0"/>
              <a:lumOff val="0"/>
              <a:alphaOff val="0"/>
              <a:shade val="9000"/>
              <a:alpha val="48000"/>
              <a:satMod val="105000"/>
            </a:schemeClr>
          </a:outerShdw>
        </a:effectLst>
      </dsp:spPr>
      <dsp:style>
        <a:lnRef idx="0">
          <a:scrgbClr r="0" g="0" b="0"/>
        </a:lnRef>
        <a:fillRef idx="1">
          <a:scrgbClr r="0" g="0" b="0"/>
        </a:fillRef>
        <a:effectRef idx="2">
          <a:scrgbClr r="0" g="0" b="0"/>
        </a:effectRef>
        <a:fontRef idx="minor"/>
      </dsp:style>
    </dsp:sp>
    <dsp:sp modelId="{CC53058A-9BCA-6441-96F2-65A895276D78}">
      <dsp:nvSpPr>
        <dsp:cNvPr id="0" name=""/>
        <dsp:cNvSpPr/>
      </dsp:nvSpPr>
      <dsp:spPr>
        <a:xfrm>
          <a:off x="7337765" y="5761596"/>
          <a:ext cx="1152532" cy="689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0" numCol="1" spcCol="1270" anchor="ctr" anchorCtr="0">
          <a:noAutofit/>
        </a:bodyPr>
        <a:lstStyle/>
        <a:p>
          <a:pPr lvl="0" algn="l" defTabSz="1066800">
            <a:lnSpc>
              <a:spcPct val="90000"/>
            </a:lnSpc>
            <a:spcBef>
              <a:spcPct val="0"/>
            </a:spcBef>
            <a:spcAft>
              <a:spcPct val="35000"/>
            </a:spcAft>
          </a:pPr>
          <a:r>
            <a:rPr lang="tr-TR" sz="2400" b="1" kern="1200" dirty="0" smtClean="0">
              <a:solidFill>
                <a:srgbClr val="800000"/>
              </a:solidFill>
              <a:latin typeface="Calibri"/>
              <a:cs typeface="Calibri"/>
            </a:rPr>
            <a:t>Haksız yazarlık</a:t>
          </a:r>
          <a:endParaRPr lang="en-US" sz="2400" b="1" kern="1200" dirty="0">
            <a:solidFill>
              <a:srgbClr val="800000"/>
            </a:solidFill>
            <a:latin typeface="Calibri"/>
            <a:cs typeface="Calibri"/>
          </a:endParaRPr>
        </a:p>
      </dsp:txBody>
      <dsp:txXfrm>
        <a:off x="7337765" y="5761596"/>
        <a:ext cx="1152532" cy="689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50B29-245F-4886-8FAC-4D44C950CC8B}">
      <dsp:nvSpPr>
        <dsp:cNvPr id="0" name=""/>
        <dsp:cNvSpPr/>
      </dsp:nvSpPr>
      <dsp:spPr>
        <a:xfrm>
          <a:off x="789001" y="0"/>
          <a:ext cx="4283367" cy="4283367"/>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7D9BA-F355-426F-936B-567A82E9849F}">
      <dsp:nvSpPr>
        <dsp:cNvPr id="0" name=""/>
        <dsp:cNvSpPr/>
      </dsp:nvSpPr>
      <dsp:spPr>
        <a:xfrm>
          <a:off x="2930685" y="428754"/>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Fikirlerini</a:t>
          </a:r>
          <a:endParaRPr lang="tr-TR" sz="1800" kern="1200" dirty="0"/>
        </a:p>
      </dsp:txBody>
      <dsp:txXfrm>
        <a:off x="2951921" y="449990"/>
        <a:ext cx="2741716" cy="392557"/>
      </dsp:txXfrm>
    </dsp:sp>
    <dsp:sp modelId="{AF1B58B6-E2F8-491D-919F-87FF7477A25B}">
      <dsp:nvSpPr>
        <dsp:cNvPr id="0" name=""/>
        <dsp:cNvSpPr/>
      </dsp:nvSpPr>
      <dsp:spPr>
        <a:xfrm>
          <a:off x="2930685" y="918163"/>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Yöntemlerini</a:t>
          </a:r>
          <a:endParaRPr lang="tr-TR" sz="1800" kern="1200" dirty="0"/>
        </a:p>
      </dsp:txBody>
      <dsp:txXfrm>
        <a:off x="2951921" y="939399"/>
        <a:ext cx="2741716" cy="392557"/>
      </dsp:txXfrm>
    </dsp:sp>
    <dsp:sp modelId="{09FB3413-6FC4-4C5F-B45E-0F7D960F0735}">
      <dsp:nvSpPr>
        <dsp:cNvPr id="0" name=""/>
        <dsp:cNvSpPr/>
      </dsp:nvSpPr>
      <dsp:spPr>
        <a:xfrm>
          <a:off x="2930685" y="1407571"/>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Verilerini</a:t>
          </a:r>
          <a:endParaRPr lang="tr-TR" sz="1800" kern="1200" dirty="0"/>
        </a:p>
      </dsp:txBody>
      <dsp:txXfrm>
        <a:off x="2951921" y="1428807"/>
        <a:ext cx="2741716" cy="392557"/>
      </dsp:txXfrm>
    </dsp:sp>
    <dsp:sp modelId="{08EE3E59-7796-499A-904B-7E7C15110FCE}">
      <dsp:nvSpPr>
        <dsp:cNvPr id="0" name=""/>
        <dsp:cNvSpPr/>
      </dsp:nvSpPr>
      <dsp:spPr>
        <a:xfrm>
          <a:off x="2930685" y="1896979"/>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Uygulamalarını</a:t>
          </a:r>
          <a:endParaRPr lang="tr-TR" sz="1800" kern="1200" dirty="0"/>
        </a:p>
      </dsp:txBody>
      <dsp:txXfrm>
        <a:off x="2951921" y="1918215"/>
        <a:ext cx="2741716" cy="392557"/>
      </dsp:txXfrm>
    </dsp:sp>
    <dsp:sp modelId="{A9D0CE00-1CA6-479D-8772-8D1F0E7CD7C6}">
      <dsp:nvSpPr>
        <dsp:cNvPr id="0" name=""/>
        <dsp:cNvSpPr/>
      </dsp:nvSpPr>
      <dsp:spPr>
        <a:xfrm>
          <a:off x="2930685" y="2386387"/>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Yazılarını</a:t>
          </a:r>
          <a:endParaRPr lang="tr-TR" sz="1800" kern="1200" dirty="0"/>
        </a:p>
      </dsp:txBody>
      <dsp:txXfrm>
        <a:off x="2951921" y="2407623"/>
        <a:ext cx="2741716" cy="392557"/>
      </dsp:txXfrm>
    </dsp:sp>
    <dsp:sp modelId="{C2749A53-2595-455F-B46F-80D4C70D5356}">
      <dsp:nvSpPr>
        <dsp:cNvPr id="0" name=""/>
        <dsp:cNvSpPr/>
      </dsp:nvSpPr>
      <dsp:spPr>
        <a:xfrm>
          <a:off x="2930685" y="2875795"/>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Yapıtlarını</a:t>
          </a:r>
          <a:endParaRPr lang="tr-TR" sz="1800" kern="1200" dirty="0"/>
        </a:p>
      </dsp:txBody>
      <dsp:txXfrm>
        <a:off x="2951921" y="2897031"/>
        <a:ext cx="2741716" cy="392557"/>
      </dsp:txXfrm>
    </dsp:sp>
    <dsp:sp modelId="{465D586A-7749-48B9-A5EC-0AB2339F3A8D}">
      <dsp:nvSpPr>
        <dsp:cNvPr id="0" name=""/>
        <dsp:cNvSpPr/>
      </dsp:nvSpPr>
      <dsp:spPr>
        <a:xfrm>
          <a:off x="2930685" y="3365203"/>
          <a:ext cx="2784188" cy="435029"/>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Şekillerini</a:t>
          </a:r>
          <a:endParaRPr lang="tr-TR" sz="1800" kern="1200" dirty="0"/>
        </a:p>
      </dsp:txBody>
      <dsp:txXfrm>
        <a:off x="2951921" y="3386439"/>
        <a:ext cx="2741716" cy="3925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4154B-7324-478F-9607-A0CF5F7E1D89}" type="datetimeFigureOut">
              <a:rPr lang="tr-TR" smtClean="0"/>
              <a:t>15.05.2019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D2967-A72A-4DE8-8B33-5393526A08DF}" type="slidenum">
              <a:rPr lang="tr-TR" smtClean="0"/>
              <a:t>‹#›</a:t>
            </a:fld>
            <a:endParaRPr lang="tr-TR"/>
          </a:p>
        </p:txBody>
      </p:sp>
    </p:spTree>
    <p:extLst>
      <p:ext uri="{BB962C8B-B14F-4D97-AF65-F5344CB8AC3E}">
        <p14:creationId xmlns:p14="http://schemas.microsoft.com/office/powerpoint/2010/main" val="249769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3D2967-A72A-4DE8-8B33-5393526A08DF}" type="slidenum">
              <a:rPr lang="tr-TR" smtClean="0"/>
              <a:t>15</a:t>
            </a:fld>
            <a:endParaRPr lang="tr-TR"/>
          </a:p>
        </p:txBody>
      </p:sp>
    </p:spTree>
    <p:extLst>
      <p:ext uri="{BB962C8B-B14F-4D97-AF65-F5344CB8AC3E}">
        <p14:creationId xmlns:p14="http://schemas.microsoft.com/office/powerpoint/2010/main" val="188720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3D2967-A72A-4DE8-8B33-5393526A08DF}" type="slidenum">
              <a:rPr lang="tr-TR" smtClean="0"/>
              <a:t>20</a:t>
            </a:fld>
            <a:endParaRPr lang="tr-TR"/>
          </a:p>
        </p:txBody>
      </p:sp>
    </p:spTree>
    <p:extLst>
      <p:ext uri="{BB962C8B-B14F-4D97-AF65-F5344CB8AC3E}">
        <p14:creationId xmlns:p14="http://schemas.microsoft.com/office/powerpoint/2010/main" val="264407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0D0327F-4AD7-4BFF-989F-40F92E809C30}" type="slidenum">
              <a:rPr lang="tr-TR" smtClean="0"/>
              <a:t>57</a:t>
            </a:fld>
            <a:endParaRPr lang="tr-TR"/>
          </a:p>
        </p:txBody>
      </p:sp>
    </p:spTree>
    <p:extLst>
      <p:ext uri="{BB962C8B-B14F-4D97-AF65-F5344CB8AC3E}">
        <p14:creationId xmlns:p14="http://schemas.microsoft.com/office/powerpoint/2010/main" val="332159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3D2967-A72A-4DE8-8B33-5393526A08DF}" type="slidenum">
              <a:rPr lang="tr-TR" smtClean="0"/>
              <a:t>143</a:t>
            </a:fld>
            <a:endParaRPr lang="tr-TR"/>
          </a:p>
        </p:txBody>
      </p:sp>
    </p:spTree>
    <p:extLst>
      <p:ext uri="{BB962C8B-B14F-4D97-AF65-F5344CB8AC3E}">
        <p14:creationId xmlns:p14="http://schemas.microsoft.com/office/powerpoint/2010/main" val="273046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3D2967-A72A-4DE8-8B33-5393526A08DF}" type="slidenum">
              <a:rPr lang="tr-TR" smtClean="0"/>
              <a:t>144</a:t>
            </a:fld>
            <a:endParaRPr lang="tr-TR"/>
          </a:p>
        </p:txBody>
      </p:sp>
    </p:spTree>
    <p:extLst>
      <p:ext uri="{BB962C8B-B14F-4D97-AF65-F5344CB8AC3E}">
        <p14:creationId xmlns:p14="http://schemas.microsoft.com/office/powerpoint/2010/main" val="290380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C0DBDD-6E60-4D70-8003-EE747B95EE92}" type="slidenum">
              <a:rPr lang="tr-TR" smtClean="0"/>
              <a:pPr/>
              <a:t>160</a:t>
            </a:fld>
            <a:endParaRPr lang="tr-TR"/>
          </a:p>
        </p:txBody>
      </p:sp>
    </p:spTree>
    <p:extLst>
      <p:ext uri="{BB962C8B-B14F-4D97-AF65-F5344CB8AC3E}">
        <p14:creationId xmlns:p14="http://schemas.microsoft.com/office/powerpoint/2010/main" val="387346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C0DBDD-6E60-4D70-8003-EE747B95EE92}" type="slidenum">
              <a:rPr lang="tr-TR" smtClean="0"/>
              <a:pPr/>
              <a:t>161</a:t>
            </a:fld>
            <a:endParaRPr lang="tr-TR"/>
          </a:p>
        </p:txBody>
      </p:sp>
    </p:spTree>
    <p:extLst>
      <p:ext uri="{BB962C8B-B14F-4D97-AF65-F5344CB8AC3E}">
        <p14:creationId xmlns:p14="http://schemas.microsoft.com/office/powerpoint/2010/main" val="327721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C0DBDD-6E60-4D70-8003-EE747B95EE92}" type="slidenum">
              <a:rPr lang="tr-TR" smtClean="0"/>
              <a:pPr/>
              <a:t>163</a:t>
            </a:fld>
            <a:endParaRPr lang="tr-TR"/>
          </a:p>
        </p:txBody>
      </p:sp>
    </p:spTree>
    <p:extLst>
      <p:ext uri="{BB962C8B-B14F-4D97-AF65-F5344CB8AC3E}">
        <p14:creationId xmlns:p14="http://schemas.microsoft.com/office/powerpoint/2010/main" val="399362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tx1"/>
                </a:solidFill>
              </a:rPr>
              <a:t>sahiplerine bilimsel kurallara uygun biçimde atıf yapmadan kısmen ve ya tamamen kendisininmiş gibi sunmak.</a:t>
            </a:r>
          </a:p>
          <a:p>
            <a:endParaRPr lang="tr-TR" dirty="0"/>
          </a:p>
        </p:txBody>
      </p:sp>
      <p:sp>
        <p:nvSpPr>
          <p:cNvPr id="4" name="Slayt Numarası Yer Tutucusu 3"/>
          <p:cNvSpPr>
            <a:spLocks noGrp="1"/>
          </p:cNvSpPr>
          <p:nvPr>
            <p:ph type="sldNum" sz="quarter" idx="10"/>
          </p:nvPr>
        </p:nvSpPr>
        <p:spPr/>
        <p:txBody>
          <a:bodyPr/>
          <a:lstStyle/>
          <a:p>
            <a:fld id="{62C0DBDD-6E60-4D70-8003-EE747B95EE92}" type="slidenum">
              <a:rPr lang="tr-TR" smtClean="0"/>
              <a:pPr/>
              <a:t>164</a:t>
            </a:fld>
            <a:endParaRPr lang="tr-TR"/>
          </a:p>
        </p:txBody>
      </p:sp>
    </p:spTree>
    <p:extLst>
      <p:ext uri="{BB962C8B-B14F-4D97-AF65-F5344CB8AC3E}">
        <p14:creationId xmlns:p14="http://schemas.microsoft.com/office/powerpoint/2010/main" val="85283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15.05.2019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15.05.2019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15.05.2019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15.05.2019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3400" y="1456184"/>
            <a:ext cx="7851648" cy="1828800"/>
          </a:xfrm>
        </p:spPr>
        <p:txBody>
          <a:bodyPr>
            <a:normAutofit/>
          </a:bodyPr>
          <a:lstStyle/>
          <a:p>
            <a:pPr algn="ctr"/>
            <a:r>
              <a:rPr lang="tr-TR" sz="8000" dirty="0" smtClean="0"/>
              <a:t>MESLEK ETİĞİ</a:t>
            </a:r>
            <a:endParaRPr lang="tr-TR" sz="8000" dirty="0"/>
          </a:p>
        </p:txBody>
      </p:sp>
      <p:sp>
        <p:nvSpPr>
          <p:cNvPr id="3" name="Alt Başlık 2"/>
          <p:cNvSpPr>
            <a:spLocks noGrp="1"/>
          </p:cNvSpPr>
          <p:nvPr>
            <p:ph type="subTitle" idx="1"/>
          </p:nvPr>
        </p:nvSpPr>
        <p:spPr/>
        <p:txBody>
          <a:bodyPr>
            <a:normAutofit/>
          </a:bodyPr>
          <a:lstStyle/>
          <a:p>
            <a:pPr algn="ctr"/>
            <a:endParaRPr lang="tr-TR" sz="4000" dirty="0" smtClean="0"/>
          </a:p>
          <a:p>
            <a:pPr algn="ctr"/>
            <a:r>
              <a:rPr lang="tr-TR" sz="4000" dirty="0" err="1" smtClean="0"/>
              <a:t>Öğr.Gör</a:t>
            </a:r>
            <a:r>
              <a:rPr lang="tr-TR" sz="4000" dirty="0" smtClean="0"/>
              <a:t>. Canan YILMAZ</a:t>
            </a:r>
            <a:endParaRPr lang="tr-TR" sz="4000" dirty="0"/>
          </a:p>
        </p:txBody>
      </p:sp>
    </p:spTree>
    <p:extLst>
      <p:ext uri="{BB962C8B-B14F-4D97-AF65-F5344CB8AC3E}">
        <p14:creationId xmlns:p14="http://schemas.microsoft.com/office/powerpoint/2010/main" val="27149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lstStyle/>
          <a:p>
            <a:endParaRPr lang="tr-TR" dirty="0" smtClean="0"/>
          </a:p>
          <a:p>
            <a:pPr algn="just"/>
            <a:r>
              <a:rPr lang="tr-TR" b="1" dirty="0" smtClean="0">
                <a:solidFill>
                  <a:srgbClr val="FF0000"/>
                </a:solidFill>
              </a:rPr>
              <a:t>Ahlak</a:t>
            </a:r>
            <a:r>
              <a:rPr lang="tr-TR" dirty="0" smtClean="0"/>
              <a:t> </a:t>
            </a:r>
            <a:r>
              <a:rPr lang="tr-TR" dirty="0"/>
              <a:t>kelimesi</a:t>
            </a:r>
            <a:r>
              <a:rPr lang="tr-TR" b="1" dirty="0"/>
              <a:t> “huy, mizaç, karakter”  </a:t>
            </a:r>
            <a:r>
              <a:rPr lang="tr-TR" dirty="0"/>
              <a:t>anlamlarına gelen Arapça </a:t>
            </a:r>
            <a:r>
              <a:rPr lang="tr-TR" b="1" dirty="0"/>
              <a:t>“</a:t>
            </a:r>
            <a:r>
              <a:rPr lang="tr-TR" b="1" dirty="0" err="1"/>
              <a:t>hulk</a:t>
            </a:r>
            <a:r>
              <a:rPr lang="tr-TR" b="1" dirty="0"/>
              <a:t>” </a:t>
            </a:r>
            <a:r>
              <a:rPr lang="tr-TR" dirty="0"/>
              <a:t>kelimesinin çoğuludur. </a:t>
            </a:r>
            <a:endParaRPr lang="tr-TR" dirty="0" smtClean="0"/>
          </a:p>
          <a:p>
            <a:pPr algn="just"/>
            <a:endParaRPr lang="tr-TR" dirty="0"/>
          </a:p>
          <a:p>
            <a:pPr algn="just"/>
            <a:r>
              <a:rPr lang="tr-TR" dirty="0"/>
              <a:t>İnsandaki iyi ya da kötü huylar, bir toplumda kişilerin davranışlarını düzenleyen ve herkesin uyması gereken kurallardır (Ayverdi, 2006</a:t>
            </a:r>
            <a:r>
              <a:rPr lang="tr-TR" dirty="0" smtClean="0"/>
              <a:t>). </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21890084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normAutofit lnSpcReduction="10000"/>
          </a:bodyPr>
          <a:lstStyle/>
          <a:p>
            <a:pPr algn="just">
              <a:lnSpc>
                <a:spcPct val="150000"/>
              </a:lnSpc>
            </a:pPr>
            <a:r>
              <a:rPr lang="tr-TR" b="1" u="sng" dirty="0">
                <a:solidFill>
                  <a:srgbClr val="FF0000"/>
                </a:solidFill>
              </a:rPr>
              <a:t>Uygulamalı ahlak felsefesi: </a:t>
            </a:r>
            <a:r>
              <a:rPr lang="tr-TR" dirty="0"/>
              <a:t>Teorik etikte elde edilen birikimin çeşitli alanlara tatbik edilmesi ile sorunların çözümü </a:t>
            </a:r>
            <a:endParaRPr lang="tr-TR" dirty="0" smtClean="0"/>
          </a:p>
          <a:p>
            <a:pPr algn="just">
              <a:lnSpc>
                <a:spcPct val="150000"/>
              </a:lnSpc>
            </a:pPr>
            <a:endParaRPr lang="tr-TR" dirty="0"/>
          </a:p>
          <a:p>
            <a:pPr algn="just">
              <a:lnSpc>
                <a:spcPct val="150000"/>
              </a:lnSpc>
            </a:pPr>
            <a:r>
              <a:rPr lang="tr-TR" dirty="0" smtClean="0"/>
              <a:t>Somut veya münferit ahlak sorunlarıyla ilgilidir</a:t>
            </a:r>
          </a:p>
          <a:p>
            <a:pPr algn="just">
              <a:lnSpc>
                <a:spcPct val="150000"/>
              </a:lnSpc>
            </a:pPr>
            <a:endParaRPr lang="tr-TR" dirty="0"/>
          </a:p>
          <a:p>
            <a:pPr algn="just">
              <a:lnSpc>
                <a:spcPct val="150000"/>
              </a:lnSpc>
            </a:pPr>
            <a:r>
              <a:rPr lang="tr-TR" dirty="0" smtClean="0"/>
              <a:t>Çocuk aldırma, ötenazi, hayvan hakları…..</a:t>
            </a:r>
            <a:endParaRPr lang="tr-TR" dirty="0"/>
          </a:p>
          <a:p>
            <a:endParaRPr lang="tr-TR" dirty="0"/>
          </a:p>
        </p:txBody>
      </p:sp>
    </p:spTree>
    <p:extLst>
      <p:ext uri="{BB962C8B-B14F-4D97-AF65-F5344CB8AC3E}">
        <p14:creationId xmlns:p14="http://schemas.microsoft.com/office/powerpoint/2010/main" val="18091857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692696"/>
            <a:ext cx="8229600" cy="1143000"/>
          </a:xfrm>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lstStyle/>
          <a:p>
            <a:pPr algn="just"/>
            <a:endParaRPr lang="tr-TR" dirty="0" smtClean="0"/>
          </a:p>
          <a:p>
            <a:pPr algn="just"/>
            <a:r>
              <a:rPr lang="tr-TR" dirty="0" smtClean="0"/>
              <a:t>Konu </a:t>
            </a:r>
            <a:r>
              <a:rPr lang="tr-TR" u="sng" dirty="0" smtClean="0">
                <a:solidFill>
                  <a:srgbClr val="FF0000"/>
                </a:solidFill>
              </a:rPr>
              <a:t>tartışmalı</a:t>
            </a:r>
            <a:r>
              <a:rPr lang="tr-TR" dirty="0" smtClean="0"/>
              <a:t> bir konu olmalıdır</a:t>
            </a:r>
          </a:p>
          <a:p>
            <a:pPr algn="just"/>
            <a:endParaRPr lang="tr-TR" dirty="0" smtClean="0"/>
          </a:p>
          <a:p>
            <a:pPr algn="just">
              <a:lnSpc>
                <a:spcPct val="150000"/>
              </a:lnSpc>
            </a:pPr>
            <a:r>
              <a:rPr lang="tr-TR" dirty="0" smtClean="0"/>
              <a:t>Konu, bireylerin ahlaki ödev ve yükümlülükleri ile ilgili </a:t>
            </a:r>
            <a:r>
              <a:rPr lang="tr-TR" u="sng" dirty="0" smtClean="0">
                <a:solidFill>
                  <a:srgbClr val="FF0000"/>
                </a:solidFill>
              </a:rPr>
              <a:t>ahlaki bir sorun </a:t>
            </a:r>
            <a:r>
              <a:rPr lang="tr-TR" dirty="0" smtClean="0"/>
              <a:t>olmalıdır</a:t>
            </a:r>
          </a:p>
          <a:p>
            <a:pPr algn="just">
              <a:lnSpc>
                <a:spcPct val="150000"/>
              </a:lnSpc>
            </a:pPr>
            <a:endParaRPr lang="tr-TR" dirty="0"/>
          </a:p>
          <a:p>
            <a:pPr algn="just">
              <a:lnSpc>
                <a:spcPct val="150000"/>
              </a:lnSpc>
            </a:pPr>
            <a:r>
              <a:rPr lang="tr-TR" dirty="0" smtClean="0"/>
              <a:t>Uygulamalı etik, teorik etikten ayrı düşünülemez</a:t>
            </a:r>
            <a:endParaRPr lang="tr-TR" dirty="0"/>
          </a:p>
        </p:txBody>
      </p:sp>
    </p:spTree>
    <p:extLst>
      <p:ext uri="{BB962C8B-B14F-4D97-AF65-F5344CB8AC3E}">
        <p14:creationId xmlns:p14="http://schemas.microsoft.com/office/powerpoint/2010/main" val="11307858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5400" b="1" dirty="0">
                <a:solidFill>
                  <a:srgbClr val="FF0000"/>
                </a:solidFill>
              </a:rPr>
              <a:t>Normatif </a:t>
            </a:r>
            <a:r>
              <a:rPr lang="tr-TR" sz="5400" b="1" dirty="0" smtClean="0">
                <a:solidFill>
                  <a:srgbClr val="FF0000"/>
                </a:solidFill>
              </a:rPr>
              <a:t>etik</a:t>
            </a:r>
            <a:endParaRPr lang="tr-TR" dirty="0"/>
          </a:p>
        </p:txBody>
      </p:sp>
      <p:sp>
        <p:nvSpPr>
          <p:cNvPr id="3" name="İçerik Yer Tutucusu 2"/>
          <p:cNvSpPr>
            <a:spLocks noGrp="1"/>
          </p:cNvSpPr>
          <p:nvPr>
            <p:ph idx="1"/>
          </p:nvPr>
        </p:nvSpPr>
        <p:spPr/>
        <p:txBody>
          <a:bodyPr/>
          <a:lstStyle/>
          <a:p>
            <a:pPr marL="0" indent="0">
              <a:buNone/>
            </a:pPr>
            <a:endParaRPr lang="tr-TR" sz="3600" b="1" dirty="0" smtClean="0">
              <a:solidFill>
                <a:srgbClr val="FF0000"/>
              </a:solidFill>
            </a:endParaRPr>
          </a:p>
          <a:p>
            <a:r>
              <a:rPr lang="tr-TR" sz="3600" b="1" dirty="0" smtClean="0"/>
              <a:t>Teleolojik etik (</a:t>
            </a:r>
            <a:r>
              <a:rPr lang="tr-TR" sz="3600" b="1" dirty="0" err="1" smtClean="0"/>
              <a:t>Sonuççu</a:t>
            </a:r>
            <a:r>
              <a:rPr lang="tr-TR" sz="3600" b="1" dirty="0" smtClean="0"/>
              <a:t> Etik)</a:t>
            </a:r>
          </a:p>
          <a:p>
            <a:r>
              <a:rPr lang="tr-TR" sz="3600" b="1" dirty="0" smtClean="0"/>
              <a:t>Deontolojik etik (Ödev Etiği)</a:t>
            </a:r>
          </a:p>
          <a:p>
            <a:r>
              <a:rPr lang="tr-TR" sz="3600" b="1" dirty="0" smtClean="0"/>
              <a:t>Erdem etiği</a:t>
            </a:r>
          </a:p>
          <a:p>
            <a:endParaRPr lang="tr-TR" dirty="0"/>
          </a:p>
        </p:txBody>
      </p:sp>
    </p:spTree>
    <p:extLst>
      <p:ext uri="{BB962C8B-B14F-4D97-AF65-F5344CB8AC3E}">
        <p14:creationId xmlns:p14="http://schemas.microsoft.com/office/powerpoint/2010/main" val="32830859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fontScale="90000"/>
          </a:bodyPr>
          <a:lstStyle/>
          <a:p>
            <a:r>
              <a:rPr lang="tr-TR" b="1" dirty="0" smtClean="0"/>
              <a:t>SONUÇSALCI AHLAK KURAMLARI</a:t>
            </a:r>
            <a:endParaRPr lang="tr-TR" b="1" dirty="0"/>
          </a:p>
        </p:txBody>
      </p:sp>
      <p:sp>
        <p:nvSpPr>
          <p:cNvPr id="3" name="İçerik Yer Tutucusu 2"/>
          <p:cNvSpPr>
            <a:spLocks noGrp="1"/>
          </p:cNvSpPr>
          <p:nvPr>
            <p:ph idx="1"/>
          </p:nvPr>
        </p:nvSpPr>
        <p:spPr>
          <a:xfrm>
            <a:off x="457200" y="1935480"/>
            <a:ext cx="8229600" cy="4922520"/>
          </a:xfrm>
        </p:spPr>
        <p:txBody>
          <a:bodyPr>
            <a:normAutofit fontScale="70000" lnSpcReduction="20000"/>
          </a:bodyPr>
          <a:lstStyle/>
          <a:p>
            <a:pPr algn="just">
              <a:lnSpc>
                <a:spcPct val="150000"/>
              </a:lnSpc>
            </a:pPr>
            <a:endParaRPr lang="tr-TR" dirty="0" smtClean="0"/>
          </a:p>
          <a:p>
            <a:pPr algn="just">
              <a:lnSpc>
                <a:spcPct val="150000"/>
              </a:lnSpc>
            </a:pPr>
            <a:r>
              <a:rPr lang="tr-TR" dirty="0" smtClean="0"/>
              <a:t>Ahlaki </a:t>
            </a:r>
            <a:r>
              <a:rPr lang="tr-TR" dirty="0"/>
              <a:t>eylemin değerini belirleyen şeyin eylemin sonucu olduğunu ileri sürmektedir</a:t>
            </a:r>
            <a:r>
              <a:rPr lang="tr-TR" dirty="0" smtClean="0"/>
              <a:t>.</a:t>
            </a:r>
          </a:p>
          <a:p>
            <a:pPr algn="just">
              <a:lnSpc>
                <a:spcPct val="150000"/>
              </a:lnSpc>
            </a:pPr>
            <a:endParaRPr lang="tr-TR" dirty="0" smtClean="0"/>
          </a:p>
          <a:p>
            <a:pPr algn="just">
              <a:lnSpc>
                <a:spcPct val="150000"/>
              </a:lnSpc>
            </a:pPr>
            <a:r>
              <a:rPr lang="tr-TR" dirty="0" smtClean="0"/>
              <a:t>Temel sorun </a:t>
            </a:r>
            <a:r>
              <a:rPr lang="tr-TR" b="1" u="sng" dirty="0" smtClean="0">
                <a:solidFill>
                  <a:srgbClr val="FF0000"/>
                </a:solidFill>
              </a:rPr>
              <a:t>en yüksek iyi </a:t>
            </a:r>
            <a:r>
              <a:rPr lang="tr-TR" dirty="0" smtClean="0"/>
              <a:t>sorunudur</a:t>
            </a:r>
          </a:p>
          <a:p>
            <a:pPr algn="just">
              <a:lnSpc>
                <a:spcPct val="150000"/>
              </a:lnSpc>
            </a:pPr>
            <a:endParaRPr lang="tr-TR" dirty="0"/>
          </a:p>
          <a:p>
            <a:pPr algn="just">
              <a:lnSpc>
                <a:spcPct val="150000"/>
              </a:lnSpc>
            </a:pPr>
            <a:r>
              <a:rPr lang="tr-TR" dirty="0" smtClean="0"/>
              <a:t>Eylemin </a:t>
            </a:r>
            <a:r>
              <a:rPr lang="tr-TR" dirty="0"/>
              <a:t>sonucunun, kişiye ve eylemden etkilenenlere zarar veren olumsuz sonuçlar doğurduğunda bu eylemin </a:t>
            </a:r>
            <a:r>
              <a:rPr lang="tr-TR" dirty="0" smtClean="0"/>
              <a:t>ahlaki </a:t>
            </a:r>
            <a:r>
              <a:rPr lang="tr-TR" dirty="0"/>
              <a:t>bakımdan </a:t>
            </a:r>
            <a:r>
              <a:rPr lang="tr-TR" dirty="0" smtClean="0"/>
              <a:t>iyi değildir</a:t>
            </a:r>
          </a:p>
          <a:p>
            <a:pPr algn="just">
              <a:lnSpc>
                <a:spcPct val="150000"/>
              </a:lnSpc>
            </a:pPr>
            <a:endParaRPr lang="tr-TR" dirty="0" smtClean="0"/>
          </a:p>
          <a:p>
            <a:pPr algn="just">
              <a:lnSpc>
                <a:spcPct val="150000"/>
              </a:lnSpc>
            </a:pPr>
            <a:r>
              <a:rPr lang="tr-TR" dirty="0" err="1"/>
              <a:t>Sonuçsalcı</a:t>
            </a:r>
            <a:r>
              <a:rPr lang="tr-TR" dirty="0"/>
              <a:t> </a:t>
            </a:r>
            <a:r>
              <a:rPr lang="tr-TR" dirty="0" smtClean="0"/>
              <a:t>ahlak yaklaşımlar</a:t>
            </a:r>
            <a:r>
              <a:rPr lang="tr-TR" dirty="0"/>
              <a:t>, bünyesinde </a:t>
            </a:r>
            <a:r>
              <a:rPr lang="tr-TR" u="sng" dirty="0">
                <a:solidFill>
                  <a:srgbClr val="FF0000"/>
                </a:solidFill>
              </a:rPr>
              <a:t>bencillik ve faydacılık </a:t>
            </a:r>
            <a:r>
              <a:rPr lang="tr-TR" dirty="0"/>
              <a:t>kuramlarını barındırmaktadır. </a:t>
            </a:r>
          </a:p>
        </p:txBody>
      </p:sp>
    </p:spTree>
    <p:extLst>
      <p:ext uri="{BB962C8B-B14F-4D97-AF65-F5344CB8AC3E}">
        <p14:creationId xmlns:p14="http://schemas.microsoft.com/office/powerpoint/2010/main" val="21006282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107504" y="1412776"/>
            <a:ext cx="9036496" cy="5445224"/>
          </a:xfrm>
        </p:spPr>
        <p:txBody>
          <a:bodyPr>
            <a:normAutofit lnSpcReduction="10000"/>
          </a:bodyPr>
          <a:lstStyle/>
          <a:p>
            <a:pPr algn="just"/>
            <a:r>
              <a:rPr lang="tr-TR" sz="2400" dirty="0"/>
              <a:t>Faydacılık yaklaşımına göre bir eylemin iyi ya da kötü olarak nitelendirilmesi, o eylemden etkilenenlerin sağladığı faydaya göre belirlenmektedir. </a:t>
            </a:r>
            <a:endParaRPr lang="tr-TR" sz="2400" dirty="0" smtClean="0"/>
          </a:p>
          <a:p>
            <a:pPr algn="just"/>
            <a:endParaRPr lang="tr-TR" sz="2400" dirty="0" smtClean="0"/>
          </a:p>
          <a:p>
            <a:pPr algn="just"/>
            <a:r>
              <a:rPr lang="tr-TR" sz="2400" dirty="0" smtClean="0"/>
              <a:t>Bu </a:t>
            </a:r>
            <a:r>
              <a:rPr lang="tr-TR" sz="2400" dirty="0"/>
              <a:t>yaklaşımda büyük bir kötülükten kaçınmak için daha az kötü olan şeyler hoş görülebilmektedir. </a:t>
            </a:r>
            <a:endParaRPr lang="tr-TR" sz="2400" dirty="0" smtClean="0"/>
          </a:p>
          <a:p>
            <a:pPr algn="just"/>
            <a:endParaRPr lang="tr-TR" sz="2400" dirty="0" smtClean="0"/>
          </a:p>
          <a:p>
            <a:pPr algn="just"/>
            <a:r>
              <a:rPr lang="tr-TR" sz="2400" dirty="0" smtClean="0"/>
              <a:t>Örneğin</a:t>
            </a:r>
            <a:r>
              <a:rPr lang="tr-TR" sz="2400" dirty="0"/>
              <a:t>, yalan söylemek kötüdür ama bir çalışanın isteğini kırmamak ya da bir hastanın psikolojisini olumsuz yönde etkilememek için tam doğruyu söylememek kabul edilebilir bir durum olabilir. </a:t>
            </a:r>
            <a:endParaRPr lang="tr-TR" sz="2400" dirty="0" smtClean="0"/>
          </a:p>
          <a:p>
            <a:pPr algn="just"/>
            <a:endParaRPr lang="tr-TR" sz="2400" dirty="0"/>
          </a:p>
          <a:p>
            <a:pPr algn="just"/>
            <a:r>
              <a:rPr lang="tr-TR" sz="2400" dirty="0"/>
              <a:t>Etik alanında en önemli şeyin, en yüksek mutluluk olduğunu öne sürer. </a:t>
            </a:r>
            <a:endParaRPr lang="tr-TR" sz="2400" dirty="0" smtClean="0"/>
          </a:p>
        </p:txBody>
      </p:sp>
    </p:spTree>
    <p:extLst>
      <p:ext uri="{BB962C8B-B14F-4D97-AF65-F5344CB8AC3E}">
        <p14:creationId xmlns:p14="http://schemas.microsoft.com/office/powerpoint/2010/main" val="11852372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107504" y="1484784"/>
            <a:ext cx="8856984" cy="5373216"/>
          </a:xfrm>
        </p:spPr>
        <p:txBody>
          <a:bodyPr>
            <a:normAutofit fontScale="77500" lnSpcReduction="20000"/>
          </a:bodyPr>
          <a:lstStyle/>
          <a:p>
            <a:pPr algn="just"/>
            <a:endParaRPr lang="tr-TR" dirty="0" smtClean="0"/>
          </a:p>
          <a:p>
            <a:pPr algn="just"/>
            <a:r>
              <a:rPr lang="tr-TR" dirty="0" smtClean="0"/>
              <a:t>Faydacılık </a:t>
            </a:r>
            <a:r>
              <a:rPr lang="tr-TR" dirty="0"/>
              <a:t>söz konusu olduğunda eylemin </a:t>
            </a:r>
            <a:r>
              <a:rPr lang="tr-TR" dirty="0" smtClean="0"/>
              <a:t>ahlakiliği </a:t>
            </a:r>
            <a:r>
              <a:rPr lang="tr-TR" dirty="0"/>
              <a:t>değerlendirilirken sadece maddi faydalar değil, aynı zamanda manevi faydalar da dikkate alınmalıdır </a:t>
            </a:r>
          </a:p>
          <a:p>
            <a:pPr algn="just"/>
            <a:endParaRPr lang="tr-TR" dirty="0" smtClean="0"/>
          </a:p>
          <a:p>
            <a:pPr algn="just"/>
            <a:r>
              <a:rPr lang="tr-TR" dirty="0"/>
              <a:t>Faydacılığın temelinde eylemlerin sonuçlarına önem vermesi yatmaktadır. </a:t>
            </a:r>
            <a:endParaRPr lang="tr-TR" dirty="0" smtClean="0"/>
          </a:p>
          <a:p>
            <a:pPr algn="just"/>
            <a:endParaRPr lang="tr-TR" dirty="0" smtClean="0"/>
          </a:p>
          <a:p>
            <a:pPr algn="just"/>
            <a:r>
              <a:rPr lang="tr-TR" dirty="0"/>
              <a:t>Faydacılık yaklaşımını benimseyen filozoflar, bir eylemin doğru ya da yanlış olduğunu belirlemede kullanılabilecek nesnel bir ilke ortaya koymaya çalışmışlar ve bu ilkeyi </a:t>
            </a:r>
            <a:r>
              <a:rPr lang="tr-TR" dirty="0">
                <a:solidFill>
                  <a:srgbClr val="FF0000"/>
                </a:solidFill>
              </a:rPr>
              <a:t>fayda ilkesi </a:t>
            </a:r>
            <a:r>
              <a:rPr lang="tr-TR" dirty="0"/>
              <a:t>olarak isimlendirmişlerdir. </a:t>
            </a:r>
            <a:endParaRPr lang="tr-TR" dirty="0" smtClean="0"/>
          </a:p>
          <a:p>
            <a:pPr algn="just"/>
            <a:endParaRPr lang="tr-TR" dirty="0"/>
          </a:p>
          <a:p>
            <a:pPr marL="0" indent="0" algn="just">
              <a:buNone/>
            </a:pPr>
            <a:endParaRPr lang="tr-TR" dirty="0"/>
          </a:p>
          <a:p>
            <a:pPr algn="just"/>
            <a:r>
              <a:rPr lang="tr-TR" dirty="0" smtClean="0"/>
              <a:t>Şayet </a:t>
            </a:r>
            <a:r>
              <a:rPr lang="tr-TR" dirty="0"/>
              <a:t>bir eylem zararlı olanlardan ziyade faydalı sonuçlar ortaya çıkarıyorsa bu eylem doğrudur, aksi takdirde eylemin doğruluğundan söz edilemez. </a:t>
            </a:r>
            <a:endParaRPr lang="tr-TR" dirty="0" smtClean="0"/>
          </a:p>
          <a:p>
            <a:pPr algn="just"/>
            <a:endParaRPr lang="tr-TR" dirty="0" smtClean="0"/>
          </a:p>
          <a:p>
            <a:pPr algn="just"/>
            <a:endParaRPr lang="tr-TR" dirty="0" smtClean="0"/>
          </a:p>
          <a:p>
            <a:pPr algn="just"/>
            <a:r>
              <a:rPr lang="tr-TR" dirty="0" smtClean="0"/>
              <a:t>Fayda </a:t>
            </a:r>
            <a:r>
              <a:rPr lang="tr-TR" dirty="0"/>
              <a:t>ilkesi, bir eylemin en çok sayıda insana en büyük oranda mutluluğu ortaya çıkarabildiği kadarıyla doğru olduğunu ifade etmektedir </a:t>
            </a:r>
          </a:p>
        </p:txBody>
      </p:sp>
    </p:spTree>
    <p:extLst>
      <p:ext uri="{BB962C8B-B14F-4D97-AF65-F5344CB8AC3E}">
        <p14:creationId xmlns:p14="http://schemas.microsoft.com/office/powerpoint/2010/main" val="3940182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8640"/>
            <a:ext cx="8229600" cy="1143000"/>
          </a:xfrm>
        </p:spPr>
        <p:txBody>
          <a:bodyPr/>
          <a:lstStyle/>
          <a:p>
            <a:pPr algn="ctr"/>
            <a:r>
              <a:rPr lang="tr-TR" b="1" dirty="0" smtClean="0"/>
              <a:t>FAYDACILIK KURAMI</a:t>
            </a:r>
            <a:endParaRPr lang="tr-TR" b="1" dirty="0"/>
          </a:p>
        </p:txBody>
      </p:sp>
      <p:sp>
        <p:nvSpPr>
          <p:cNvPr id="3" name="İçerik Yer Tutucusu 2"/>
          <p:cNvSpPr>
            <a:spLocks noGrp="1"/>
          </p:cNvSpPr>
          <p:nvPr>
            <p:ph idx="1"/>
          </p:nvPr>
        </p:nvSpPr>
        <p:spPr>
          <a:xfrm>
            <a:off x="457200" y="1412776"/>
            <a:ext cx="8229600" cy="5256584"/>
          </a:xfrm>
        </p:spPr>
        <p:txBody>
          <a:bodyPr>
            <a:normAutofit fontScale="92500" lnSpcReduction="10000"/>
          </a:bodyPr>
          <a:lstStyle/>
          <a:p>
            <a:pPr algn="just">
              <a:lnSpc>
                <a:spcPct val="150000"/>
              </a:lnSpc>
            </a:pPr>
            <a:r>
              <a:rPr lang="tr-TR" sz="2400" dirty="0"/>
              <a:t>Faydacılığın en çok tanınan iki temsilcisi </a:t>
            </a:r>
            <a:r>
              <a:rPr lang="tr-TR" sz="2400" dirty="0" err="1"/>
              <a:t>Jeremia</a:t>
            </a:r>
            <a:r>
              <a:rPr lang="tr-TR" sz="2400" dirty="0"/>
              <a:t> Bentham ve John </a:t>
            </a:r>
            <a:r>
              <a:rPr lang="tr-TR" sz="2400" dirty="0" err="1"/>
              <a:t>Stuart</a:t>
            </a:r>
            <a:r>
              <a:rPr lang="tr-TR" sz="2400" dirty="0"/>
              <a:t> </a:t>
            </a:r>
            <a:r>
              <a:rPr lang="tr-TR" sz="2400" dirty="0" err="1" smtClean="0"/>
              <a:t>Mill’dir</a:t>
            </a:r>
            <a:r>
              <a:rPr lang="tr-TR" sz="2400" dirty="0"/>
              <a:t>. </a:t>
            </a:r>
            <a:endParaRPr lang="tr-TR" sz="2400" dirty="0" smtClean="0"/>
          </a:p>
          <a:p>
            <a:pPr algn="just">
              <a:lnSpc>
                <a:spcPct val="150000"/>
              </a:lnSpc>
            </a:pPr>
            <a:endParaRPr lang="tr-TR" sz="2400" dirty="0" smtClean="0"/>
          </a:p>
          <a:p>
            <a:pPr algn="just">
              <a:lnSpc>
                <a:spcPct val="150000"/>
              </a:lnSpc>
            </a:pPr>
            <a:r>
              <a:rPr lang="tr-TR" sz="2400" dirty="0" err="1"/>
              <a:t>Mill</a:t>
            </a:r>
            <a:r>
              <a:rPr lang="tr-TR" sz="2400" dirty="0"/>
              <a:t> </a:t>
            </a:r>
            <a:r>
              <a:rPr lang="tr-TR" sz="2400" dirty="0" smtClean="0"/>
              <a:t>faydacılık </a:t>
            </a:r>
            <a:r>
              <a:rPr lang="tr-TR" sz="2400" dirty="0"/>
              <a:t>kuramında  “en büyük mutluluk” ilkesini, ahlakın temeli olarak kabul eder. </a:t>
            </a:r>
          </a:p>
          <a:p>
            <a:pPr algn="just">
              <a:lnSpc>
                <a:spcPct val="150000"/>
              </a:lnSpc>
            </a:pPr>
            <a:endParaRPr lang="tr-TR" sz="2400" dirty="0"/>
          </a:p>
          <a:p>
            <a:pPr algn="just">
              <a:lnSpc>
                <a:spcPct val="150000"/>
              </a:lnSpc>
            </a:pPr>
            <a:r>
              <a:rPr lang="tr-TR" sz="2400" dirty="0" smtClean="0"/>
              <a:t>Mutluluk,  acının tersine bir ruh durumudur</a:t>
            </a:r>
          </a:p>
          <a:p>
            <a:pPr algn="just">
              <a:lnSpc>
                <a:spcPct val="150000"/>
              </a:lnSpc>
            </a:pPr>
            <a:endParaRPr lang="tr-TR" sz="2400" dirty="0" smtClean="0"/>
          </a:p>
          <a:p>
            <a:pPr algn="just">
              <a:lnSpc>
                <a:spcPct val="150000"/>
              </a:lnSpc>
            </a:pPr>
            <a:r>
              <a:rPr lang="tr-TR" sz="2400" dirty="0" smtClean="0"/>
              <a:t>Eylemler </a:t>
            </a:r>
            <a:r>
              <a:rPr lang="tr-TR" sz="2400" dirty="0"/>
              <a:t>mutluluk getiriyorlarsa doğru,  mutsuzluk getiriyorlarsa yanlıştır</a:t>
            </a:r>
          </a:p>
        </p:txBody>
      </p:sp>
    </p:spTree>
    <p:extLst>
      <p:ext uri="{BB962C8B-B14F-4D97-AF65-F5344CB8AC3E}">
        <p14:creationId xmlns:p14="http://schemas.microsoft.com/office/powerpoint/2010/main" val="90044856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0830" y="260648"/>
            <a:ext cx="8229600" cy="864096"/>
          </a:xfrm>
        </p:spPr>
        <p:txBody>
          <a:bodyPr>
            <a:normAutofit/>
          </a:bodyPr>
          <a:lstStyle/>
          <a:p>
            <a:pPr algn="ctr"/>
            <a:r>
              <a:rPr lang="tr-TR" sz="4000" b="1" dirty="0" smtClean="0"/>
              <a:t>SONUÇSALCI KURAMLARIN ELEŞTİRİSİ</a:t>
            </a:r>
            <a:endParaRPr lang="tr-TR" sz="4000" b="1" dirty="0"/>
          </a:p>
        </p:txBody>
      </p:sp>
      <p:sp>
        <p:nvSpPr>
          <p:cNvPr id="3" name="İçerik Yer Tutucusu 2"/>
          <p:cNvSpPr>
            <a:spLocks noGrp="1"/>
          </p:cNvSpPr>
          <p:nvPr>
            <p:ph idx="1"/>
          </p:nvPr>
        </p:nvSpPr>
        <p:spPr>
          <a:xfrm>
            <a:off x="457200" y="1935480"/>
            <a:ext cx="8229600" cy="4805888"/>
          </a:xfrm>
        </p:spPr>
        <p:txBody>
          <a:bodyPr>
            <a:normAutofit fontScale="92500" lnSpcReduction="20000"/>
          </a:bodyPr>
          <a:lstStyle/>
          <a:p>
            <a:pPr algn="just">
              <a:lnSpc>
                <a:spcPct val="150000"/>
              </a:lnSpc>
            </a:pPr>
            <a:r>
              <a:rPr lang="tr-TR" dirty="0" smtClean="0"/>
              <a:t>Bu kurama </a:t>
            </a:r>
            <a:r>
              <a:rPr lang="tr-TR" dirty="0"/>
              <a:t>özellikle u</a:t>
            </a:r>
            <a:r>
              <a:rPr lang="tr-TR" dirty="0">
                <a:solidFill>
                  <a:srgbClr val="FF0000"/>
                </a:solidFill>
              </a:rPr>
              <a:t>ygulanabilirlik </a:t>
            </a:r>
            <a:r>
              <a:rPr lang="tr-TR" dirty="0"/>
              <a:t>noktasında yöneltilen eleştiriler ve itirazlar da söz konusu olmaktadır. </a:t>
            </a:r>
            <a:endParaRPr lang="tr-TR" dirty="0" smtClean="0"/>
          </a:p>
          <a:p>
            <a:pPr algn="just">
              <a:lnSpc>
                <a:spcPct val="150000"/>
              </a:lnSpc>
            </a:pPr>
            <a:endParaRPr lang="tr-TR" dirty="0"/>
          </a:p>
          <a:p>
            <a:pPr algn="just">
              <a:lnSpc>
                <a:spcPct val="150000"/>
              </a:lnSpc>
            </a:pPr>
            <a:r>
              <a:rPr lang="tr-TR" dirty="0" smtClean="0"/>
              <a:t>Bir </a:t>
            </a:r>
            <a:r>
              <a:rPr lang="tr-TR" dirty="0"/>
              <a:t>eylemin ahlaken doğru olup olmadığını belirlerken, insanların eylemi gerçekleştirmeden önce eylemin </a:t>
            </a:r>
            <a:r>
              <a:rPr lang="tr-TR" dirty="0">
                <a:solidFill>
                  <a:srgbClr val="FF0000"/>
                </a:solidFill>
              </a:rPr>
              <a:t>muhtemel sonuçlarını </a:t>
            </a:r>
            <a:r>
              <a:rPr lang="tr-TR" dirty="0"/>
              <a:t>belirlemesi gerekmektedir. </a:t>
            </a:r>
            <a:endParaRPr lang="tr-TR" dirty="0" smtClean="0"/>
          </a:p>
          <a:p>
            <a:pPr algn="just">
              <a:lnSpc>
                <a:spcPct val="150000"/>
              </a:lnSpc>
            </a:pPr>
            <a:endParaRPr lang="tr-TR" dirty="0" smtClean="0"/>
          </a:p>
          <a:p>
            <a:pPr algn="just">
              <a:lnSpc>
                <a:spcPct val="150000"/>
              </a:lnSpc>
            </a:pPr>
            <a:r>
              <a:rPr lang="tr-TR" dirty="0"/>
              <a:t>Ancak her durumda eylemlerin nasıl sonuçlanacağını tahmin etmenin mümkün </a:t>
            </a:r>
            <a:r>
              <a:rPr lang="tr-TR" dirty="0" smtClean="0"/>
              <a:t>olamayabilir</a:t>
            </a:r>
            <a:endParaRPr lang="tr-TR" dirty="0"/>
          </a:p>
        </p:txBody>
      </p:sp>
    </p:spTree>
    <p:extLst>
      <p:ext uri="{BB962C8B-B14F-4D97-AF65-F5344CB8AC3E}">
        <p14:creationId xmlns:p14="http://schemas.microsoft.com/office/powerpoint/2010/main" val="423598248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2001" y="188640"/>
            <a:ext cx="8229600" cy="1143000"/>
          </a:xfrm>
        </p:spPr>
        <p:txBody>
          <a:bodyPr>
            <a:normAutofit/>
          </a:bodyPr>
          <a:lstStyle/>
          <a:p>
            <a:pPr algn="ctr"/>
            <a:r>
              <a:rPr lang="tr-TR" sz="4000" b="1" dirty="0" smtClean="0"/>
              <a:t>SONUÇSALCI KURAMLARIN ELEŞTİRİSİ</a:t>
            </a:r>
            <a:endParaRPr lang="tr-TR" sz="4000" b="1" dirty="0"/>
          </a:p>
        </p:txBody>
      </p:sp>
      <p:sp>
        <p:nvSpPr>
          <p:cNvPr id="3" name="İçerik Yer Tutucusu 2"/>
          <p:cNvSpPr>
            <a:spLocks noGrp="1"/>
          </p:cNvSpPr>
          <p:nvPr>
            <p:ph idx="1"/>
          </p:nvPr>
        </p:nvSpPr>
        <p:spPr/>
        <p:txBody>
          <a:bodyPr>
            <a:normAutofit fontScale="77500" lnSpcReduction="20000"/>
          </a:bodyPr>
          <a:lstStyle/>
          <a:p>
            <a:pPr algn="just">
              <a:lnSpc>
                <a:spcPct val="150000"/>
              </a:lnSpc>
            </a:pPr>
            <a:r>
              <a:rPr lang="tr-TR" dirty="0" smtClean="0"/>
              <a:t>Bir </a:t>
            </a:r>
            <a:r>
              <a:rPr lang="tr-TR" dirty="0"/>
              <a:t>eylemin doğruluğu ya da yanlışlığı o eylemin tüm sonuçları bilenene kadar takdir edilemeyecekse; eylemle ilgili </a:t>
            </a:r>
            <a:r>
              <a:rPr lang="tr-TR" dirty="0">
                <a:solidFill>
                  <a:srgbClr val="FF0000"/>
                </a:solidFill>
              </a:rPr>
              <a:t>sınırsız sayıda </a:t>
            </a:r>
            <a:r>
              <a:rPr lang="tr-TR" dirty="0"/>
              <a:t>sonuç </a:t>
            </a:r>
            <a:r>
              <a:rPr lang="tr-TR" dirty="0" smtClean="0"/>
              <a:t>olabileceğinden </a:t>
            </a:r>
            <a:r>
              <a:rPr lang="tr-TR" dirty="0"/>
              <a:t>karar verebilmek için </a:t>
            </a:r>
            <a:r>
              <a:rPr lang="tr-TR" dirty="0">
                <a:solidFill>
                  <a:srgbClr val="FF0000"/>
                </a:solidFill>
              </a:rPr>
              <a:t>sonsuza kadar beklenme </a:t>
            </a:r>
            <a:r>
              <a:rPr lang="tr-TR" dirty="0"/>
              <a:t>zorunluluğu teşkil edecektir</a:t>
            </a:r>
            <a:r>
              <a:rPr lang="tr-TR" dirty="0" smtClean="0"/>
              <a:t>.</a:t>
            </a:r>
          </a:p>
          <a:p>
            <a:pPr algn="just">
              <a:lnSpc>
                <a:spcPct val="150000"/>
              </a:lnSpc>
            </a:pPr>
            <a:endParaRPr lang="tr-TR" dirty="0"/>
          </a:p>
          <a:p>
            <a:pPr algn="just">
              <a:lnSpc>
                <a:spcPct val="150000"/>
              </a:lnSpc>
            </a:pPr>
            <a:r>
              <a:rPr lang="tr-TR" dirty="0" smtClean="0"/>
              <a:t>Özünde ahlaki </a:t>
            </a:r>
            <a:r>
              <a:rPr lang="tr-TR" dirty="0"/>
              <a:t>olmayan </a:t>
            </a:r>
            <a:r>
              <a:rPr lang="tr-TR" dirty="0" smtClean="0"/>
              <a:t>birtakım </a:t>
            </a:r>
            <a:r>
              <a:rPr lang="tr-TR" dirty="0"/>
              <a:t>eylem ve tutumlara taviz vermek, hatta teşvik etmekle eleştirilmiştir. </a:t>
            </a:r>
            <a:endParaRPr lang="tr-TR" dirty="0" smtClean="0"/>
          </a:p>
          <a:p>
            <a:pPr marL="0" indent="0" algn="just">
              <a:lnSpc>
                <a:spcPct val="150000"/>
              </a:lnSpc>
              <a:buNone/>
            </a:pPr>
            <a:endParaRPr lang="tr-TR" dirty="0" smtClean="0"/>
          </a:p>
          <a:p>
            <a:pPr algn="just">
              <a:lnSpc>
                <a:spcPct val="150000"/>
              </a:lnSpc>
            </a:pPr>
            <a:r>
              <a:rPr lang="tr-TR" dirty="0" smtClean="0"/>
              <a:t>Bir </a:t>
            </a:r>
            <a:r>
              <a:rPr lang="tr-TR" dirty="0"/>
              <a:t>kişinin davranışının sonuçlarına ağırlık vererek güdüleri hesaba katmadığından, iyi ve kötü davranışı açıklamada yetersiz kaldığı</a:t>
            </a:r>
          </a:p>
          <a:p>
            <a:pPr algn="just">
              <a:lnSpc>
                <a:spcPct val="150000"/>
              </a:lnSpc>
            </a:pPr>
            <a:endParaRPr lang="tr-TR" dirty="0"/>
          </a:p>
        </p:txBody>
      </p:sp>
    </p:spTree>
    <p:extLst>
      <p:ext uri="{BB962C8B-B14F-4D97-AF65-F5344CB8AC3E}">
        <p14:creationId xmlns:p14="http://schemas.microsoft.com/office/powerpoint/2010/main" val="31815138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8229600" cy="1143000"/>
          </a:xfrm>
        </p:spPr>
        <p:txBody>
          <a:bodyPr>
            <a:noAutofit/>
          </a:bodyPr>
          <a:lstStyle/>
          <a:p>
            <a:pPr algn="ctr"/>
            <a:r>
              <a:rPr lang="tr-TR" sz="4000" dirty="0" smtClean="0"/>
              <a:t> </a:t>
            </a:r>
            <a:r>
              <a:rPr lang="tr-TR" sz="4000" b="1" dirty="0" smtClean="0"/>
              <a:t>ÖDEV AHLAKI KURAMI</a:t>
            </a:r>
            <a:br>
              <a:rPr lang="tr-TR" sz="4000" b="1" dirty="0" smtClean="0"/>
            </a:br>
            <a:r>
              <a:rPr lang="tr-TR" sz="4000" b="1" dirty="0" smtClean="0"/>
              <a:t> (DEONTOLOJİK KURAM)</a:t>
            </a:r>
            <a:endParaRPr lang="tr-TR" sz="4000" b="1" dirty="0"/>
          </a:p>
        </p:txBody>
      </p:sp>
      <p:sp>
        <p:nvSpPr>
          <p:cNvPr id="3" name="İçerik Yer Tutucusu 2"/>
          <p:cNvSpPr>
            <a:spLocks noGrp="1"/>
          </p:cNvSpPr>
          <p:nvPr>
            <p:ph idx="1"/>
          </p:nvPr>
        </p:nvSpPr>
        <p:spPr>
          <a:xfrm>
            <a:off x="457200" y="1935480"/>
            <a:ext cx="8507288" cy="4805888"/>
          </a:xfrm>
        </p:spPr>
        <p:txBody>
          <a:bodyPr>
            <a:normAutofit fontScale="92500"/>
          </a:bodyPr>
          <a:lstStyle/>
          <a:p>
            <a:pPr algn="just"/>
            <a:r>
              <a:rPr lang="tr-TR" dirty="0" smtClean="0"/>
              <a:t>Ödev kuramı, fiilin </a:t>
            </a:r>
            <a:r>
              <a:rPr lang="tr-TR" dirty="0"/>
              <a:t>kendisi üzerinde yoğunlaşmaktadır. </a:t>
            </a:r>
            <a:endParaRPr lang="tr-TR" dirty="0" smtClean="0"/>
          </a:p>
          <a:p>
            <a:pPr algn="just"/>
            <a:endParaRPr lang="tr-TR" dirty="0" smtClean="0"/>
          </a:p>
          <a:p>
            <a:pPr algn="just"/>
            <a:r>
              <a:rPr lang="tr-TR" dirty="0" smtClean="0"/>
              <a:t>Buna </a:t>
            </a:r>
            <a:r>
              <a:rPr lang="tr-TR" dirty="0"/>
              <a:t>göre bir davranışın </a:t>
            </a:r>
            <a:r>
              <a:rPr lang="tr-TR" dirty="0" smtClean="0"/>
              <a:t>ahlaki </a:t>
            </a:r>
            <a:r>
              <a:rPr lang="tr-TR" dirty="0"/>
              <a:t>değeri kişinin niyeti ile belirlenmekte ve erdemli olmak herkes için bir ödev olarak ifade edilmektedir </a:t>
            </a:r>
            <a:endParaRPr lang="tr-TR" dirty="0" smtClean="0"/>
          </a:p>
          <a:p>
            <a:pPr algn="just"/>
            <a:endParaRPr lang="tr-TR" dirty="0"/>
          </a:p>
          <a:p>
            <a:pPr algn="just"/>
            <a:r>
              <a:rPr lang="tr-TR" dirty="0" smtClean="0"/>
              <a:t>Ahlaki </a:t>
            </a:r>
            <a:r>
              <a:rPr lang="tr-TR" dirty="0"/>
              <a:t>eylemin sonucu yerine eylemin doğruluğu ya da ödeve uygunluğu üzerinde durmaktadır. </a:t>
            </a:r>
            <a:endParaRPr lang="tr-TR" dirty="0" smtClean="0"/>
          </a:p>
          <a:p>
            <a:pPr algn="just"/>
            <a:endParaRPr lang="tr-TR" dirty="0"/>
          </a:p>
          <a:p>
            <a:pPr algn="just"/>
            <a:r>
              <a:rPr lang="tr-TR" dirty="0" smtClean="0"/>
              <a:t>Eylemin </a:t>
            </a:r>
            <a:r>
              <a:rPr lang="tr-TR" dirty="0"/>
              <a:t>sonucundan çok, eylemin temelindeki </a:t>
            </a:r>
            <a:r>
              <a:rPr lang="tr-TR" u="sng" dirty="0">
                <a:solidFill>
                  <a:srgbClr val="FF0000"/>
                </a:solidFill>
              </a:rPr>
              <a:t>niyet, ilke ve gerçekleştirdiği ödevin</a:t>
            </a:r>
            <a:r>
              <a:rPr lang="tr-TR" dirty="0"/>
              <a:t> önemli olduğunu vurgulamaktadır. </a:t>
            </a:r>
          </a:p>
        </p:txBody>
      </p:sp>
    </p:spTree>
    <p:extLst>
      <p:ext uri="{BB962C8B-B14F-4D97-AF65-F5344CB8AC3E}">
        <p14:creationId xmlns:p14="http://schemas.microsoft.com/office/powerpoint/2010/main" val="3474871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5400" b="1" dirty="0"/>
              <a:t>TEMEL KAVRAMLAR</a:t>
            </a:r>
          </a:p>
        </p:txBody>
      </p:sp>
      <p:sp>
        <p:nvSpPr>
          <p:cNvPr id="3" name="İçerik Yer Tutucusu 2"/>
          <p:cNvSpPr>
            <a:spLocks noGrp="1"/>
          </p:cNvSpPr>
          <p:nvPr>
            <p:ph idx="1"/>
          </p:nvPr>
        </p:nvSpPr>
        <p:spPr>
          <a:xfrm>
            <a:off x="457200" y="1935480"/>
            <a:ext cx="8579296" cy="4661872"/>
          </a:xfrm>
        </p:spPr>
        <p:txBody>
          <a:bodyPr>
            <a:normAutofit fontScale="92500"/>
          </a:bodyPr>
          <a:lstStyle/>
          <a:p>
            <a:pPr algn="just"/>
            <a:r>
              <a:rPr lang="tr-TR" sz="2800" b="1" dirty="0" smtClean="0">
                <a:solidFill>
                  <a:srgbClr val="FF0000"/>
                </a:solidFill>
              </a:rPr>
              <a:t>Ahlak</a:t>
            </a:r>
          </a:p>
          <a:p>
            <a:pPr algn="just"/>
            <a:endParaRPr lang="tr-TR" sz="2800" b="1" dirty="0" smtClean="0"/>
          </a:p>
          <a:p>
            <a:pPr algn="just"/>
            <a:r>
              <a:rPr lang="tr-TR" dirty="0" smtClean="0"/>
              <a:t> Yanlış </a:t>
            </a:r>
            <a:r>
              <a:rPr lang="tr-TR" dirty="0"/>
              <a:t>ve doğru, iyi ve kötü, erdem ve kusur ile davranışları ve davranışların sonuçlarını değerlendirme ile ilgilidir (</a:t>
            </a:r>
            <a:r>
              <a:rPr lang="tr-TR" dirty="0" err="1"/>
              <a:t>Nutall</a:t>
            </a:r>
            <a:r>
              <a:rPr lang="tr-TR" dirty="0"/>
              <a:t>, 2011 </a:t>
            </a:r>
            <a:r>
              <a:rPr lang="tr-TR" dirty="0" smtClean="0"/>
              <a:t>).</a:t>
            </a:r>
          </a:p>
          <a:p>
            <a:pPr algn="just"/>
            <a:endParaRPr lang="tr-TR" dirty="0"/>
          </a:p>
          <a:p>
            <a:pPr algn="just"/>
            <a:r>
              <a:rPr lang="tr-TR" dirty="0" smtClean="0"/>
              <a:t>Doğal </a:t>
            </a:r>
            <a:r>
              <a:rPr lang="tr-TR" dirty="0"/>
              <a:t>olarak oluşabilen, uzlaşım yoluyla belirlenen ya da geleneklerle aktarılan, karşılıklı kabullenme süreçlerinin sonunda ortaya çıkan ve toplumun ihtiyaçlarını nasıl karşılayacağını dile getiren kural düzeneklerinden oluşmakta </a:t>
            </a:r>
            <a:r>
              <a:rPr lang="tr-TR" dirty="0" smtClean="0"/>
              <a:t>ve </a:t>
            </a:r>
            <a:r>
              <a:rPr lang="tr-TR" dirty="0"/>
              <a:t>böylelikle toplumda düzeni tesis </a:t>
            </a:r>
            <a:r>
              <a:rPr lang="tr-TR" dirty="0" smtClean="0"/>
              <a:t>etmektedir</a:t>
            </a:r>
            <a:r>
              <a:rPr lang="tr-TR" dirty="0"/>
              <a:t>(</a:t>
            </a:r>
            <a:r>
              <a:rPr lang="tr-TR" dirty="0" err="1"/>
              <a:t>Pieper</a:t>
            </a:r>
            <a:r>
              <a:rPr lang="tr-TR" dirty="0"/>
              <a:t>, 2012)</a:t>
            </a:r>
            <a:r>
              <a:rPr lang="tr-TR" dirty="0" smtClean="0"/>
              <a:t>. </a:t>
            </a:r>
            <a:endParaRPr lang="tr-TR" dirty="0"/>
          </a:p>
        </p:txBody>
      </p:sp>
    </p:spTree>
    <p:extLst>
      <p:ext uri="{BB962C8B-B14F-4D97-AF65-F5344CB8AC3E}">
        <p14:creationId xmlns:p14="http://schemas.microsoft.com/office/powerpoint/2010/main" val="258730422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ÖDEV AHLAKI KURAMI</a:t>
            </a:r>
            <a:endParaRPr lang="tr-TR" b="1" dirty="0"/>
          </a:p>
        </p:txBody>
      </p:sp>
      <p:sp>
        <p:nvSpPr>
          <p:cNvPr id="3" name="İçerik Yer Tutucusu 2"/>
          <p:cNvSpPr>
            <a:spLocks noGrp="1"/>
          </p:cNvSpPr>
          <p:nvPr>
            <p:ph idx="1"/>
          </p:nvPr>
        </p:nvSpPr>
        <p:spPr>
          <a:xfrm>
            <a:off x="457200" y="1935480"/>
            <a:ext cx="8229600" cy="4661872"/>
          </a:xfrm>
        </p:spPr>
        <p:txBody>
          <a:bodyPr>
            <a:normAutofit fontScale="70000" lnSpcReduction="20000"/>
          </a:bodyPr>
          <a:lstStyle/>
          <a:p>
            <a:pPr algn="just">
              <a:lnSpc>
                <a:spcPct val="150000"/>
              </a:lnSpc>
            </a:pPr>
            <a:endParaRPr lang="tr-TR" dirty="0" smtClean="0"/>
          </a:p>
          <a:p>
            <a:pPr algn="just">
              <a:lnSpc>
                <a:spcPct val="150000"/>
              </a:lnSpc>
            </a:pPr>
            <a:r>
              <a:rPr lang="tr-TR" dirty="0" smtClean="0"/>
              <a:t>Bu </a:t>
            </a:r>
            <a:r>
              <a:rPr lang="tr-TR" dirty="0"/>
              <a:t>kurama göre akıllı ve sorumlu bir varlık olan insanın, yerine getirmesi gereken ödevleri vardır ve ahlakın temelini bu </a:t>
            </a:r>
            <a:r>
              <a:rPr lang="tr-TR" u="sng" dirty="0">
                <a:solidFill>
                  <a:srgbClr val="FF0000"/>
                </a:solidFill>
              </a:rPr>
              <a:t>ödev</a:t>
            </a:r>
            <a:r>
              <a:rPr lang="tr-TR" dirty="0"/>
              <a:t> </a:t>
            </a:r>
            <a:r>
              <a:rPr lang="tr-TR" dirty="0" smtClean="0"/>
              <a:t>oluşturmaktadır</a:t>
            </a:r>
          </a:p>
          <a:p>
            <a:pPr algn="just">
              <a:lnSpc>
                <a:spcPct val="150000"/>
              </a:lnSpc>
            </a:pPr>
            <a:endParaRPr lang="tr-TR" dirty="0"/>
          </a:p>
          <a:p>
            <a:pPr algn="just">
              <a:lnSpc>
                <a:spcPct val="150000"/>
              </a:lnSpc>
            </a:pPr>
            <a:r>
              <a:rPr lang="tr-TR" dirty="0"/>
              <a:t>Ödev ahlakı yaklaşımının en çok bilineni, Kant tarafından geliştirilmiştir. </a:t>
            </a:r>
            <a:endParaRPr lang="tr-TR" dirty="0" smtClean="0"/>
          </a:p>
          <a:p>
            <a:pPr algn="just">
              <a:lnSpc>
                <a:spcPct val="150000"/>
              </a:lnSpc>
            </a:pPr>
            <a:endParaRPr lang="tr-TR" dirty="0" smtClean="0"/>
          </a:p>
          <a:p>
            <a:pPr algn="just">
              <a:lnSpc>
                <a:spcPct val="150000"/>
              </a:lnSpc>
            </a:pPr>
            <a:r>
              <a:rPr lang="tr-TR" dirty="0" smtClean="0"/>
              <a:t>Kant’ın </a:t>
            </a:r>
            <a:r>
              <a:rPr lang="tr-TR" dirty="0"/>
              <a:t>ahlakının temelinde mutluluk ya da fayda değil; mutluluğu hak etmek ve doğru olmak yatmaktadır. </a:t>
            </a:r>
            <a:endParaRPr lang="tr-TR" dirty="0" smtClean="0"/>
          </a:p>
          <a:p>
            <a:pPr marL="0" indent="0" algn="just">
              <a:lnSpc>
                <a:spcPct val="150000"/>
              </a:lnSpc>
              <a:buNone/>
            </a:pPr>
            <a:endParaRPr lang="tr-TR" dirty="0" smtClean="0"/>
          </a:p>
          <a:p>
            <a:pPr algn="just">
              <a:lnSpc>
                <a:spcPct val="150000"/>
              </a:lnSpc>
            </a:pPr>
            <a:r>
              <a:rPr lang="tr-TR" dirty="0" smtClean="0"/>
              <a:t>Kant’a </a:t>
            </a:r>
            <a:r>
              <a:rPr lang="tr-TR" dirty="0"/>
              <a:t>göre </a:t>
            </a:r>
            <a:r>
              <a:rPr lang="tr-TR" dirty="0" smtClean="0"/>
              <a:t>ahlakilik, </a:t>
            </a:r>
            <a:r>
              <a:rPr lang="tr-TR" dirty="0"/>
              <a:t>şarta bağlı bir durum değildir. Başka bir ifadeyle; </a:t>
            </a:r>
            <a:r>
              <a:rPr lang="tr-TR" dirty="0" smtClean="0"/>
              <a:t>ahlaki </a:t>
            </a:r>
            <a:r>
              <a:rPr lang="tr-TR" dirty="0"/>
              <a:t>davranış için belli şartların yerine gelmesi </a:t>
            </a:r>
            <a:r>
              <a:rPr lang="tr-TR" dirty="0" smtClean="0"/>
              <a:t>beklenmemelidir.</a:t>
            </a:r>
            <a:endParaRPr lang="tr-TR" dirty="0"/>
          </a:p>
        </p:txBody>
      </p:sp>
    </p:spTree>
    <p:extLst>
      <p:ext uri="{BB962C8B-B14F-4D97-AF65-F5344CB8AC3E}">
        <p14:creationId xmlns:p14="http://schemas.microsoft.com/office/powerpoint/2010/main" val="108026117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1143000"/>
          </a:xfrm>
        </p:spPr>
        <p:txBody>
          <a:bodyPr/>
          <a:lstStyle/>
          <a:p>
            <a:pPr algn="ctr"/>
            <a:r>
              <a:rPr lang="tr-TR" dirty="0" smtClean="0"/>
              <a:t>ÖDEV AHLAKI KURAMI</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a:t>Kant, insan davranışlarını eğilimlerden doğan ve ödev duygusundan kaynaklanan davranışlar olarak sınıflandırmaktadır. </a:t>
            </a:r>
            <a:endParaRPr lang="tr-TR" dirty="0" smtClean="0"/>
          </a:p>
          <a:p>
            <a:pPr algn="just"/>
            <a:endParaRPr lang="tr-TR" dirty="0" smtClean="0"/>
          </a:p>
          <a:p>
            <a:pPr algn="just"/>
            <a:r>
              <a:rPr lang="tr-TR" dirty="0" smtClean="0"/>
              <a:t>Kişinin </a:t>
            </a:r>
            <a:r>
              <a:rPr lang="tr-TR" dirty="0"/>
              <a:t>bir şeyi yapıp yapmaması keyfilik taşıyorsa, bu davranış eğilimden kaynaklanmaktadır</a:t>
            </a:r>
            <a:r>
              <a:rPr lang="tr-TR" dirty="0" smtClean="0"/>
              <a:t>.</a:t>
            </a:r>
          </a:p>
          <a:p>
            <a:pPr algn="just"/>
            <a:endParaRPr lang="tr-TR" dirty="0" smtClean="0"/>
          </a:p>
          <a:p>
            <a:pPr algn="just"/>
            <a:r>
              <a:rPr lang="tr-TR" dirty="0" smtClean="0"/>
              <a:t> </a:t>
            </a:r>
            <a:r>
              <a:rPr lang="tr-TR" dirty="0"/>
              <a:t>Ancak kişi, aksini yapmaya yönelik eğilimleri olmasına rağmen zorunluluk gereği bir fiili yerine getiriyorsa; bu davranışın temelinde ödev duygusu </a:t>
            </a:r>
            <a:r>
              <a:rPr lang="tr-TR" dirty="0" smtClean="0"/>
              <a:t>bulunmaktadır.</a:t>
            </a:r>
          </a:p>
          <a:p>
            <a:pPr algn="just"/>
            <a:endParaRPr lang="tr-TR" dirty="0" smtClean="0"/>
          </a:p>
          <a:p>
            <a:pPr algn="just"/>
            <a:r>
              <a:rPr lang="tr-TR" dirty="0" smtClean="0"/>
              <a:t>Ahlakiliğin özü, fiilin yapılmasını sağlayan güdüde bulunmaktadır.</a:t>
            </a:r>
            <a:endParaRPr lang="tr-TR" dirty="0"/>
          </a:p>
        </p:txBody>
      </p:sp>
    </p:spTree>
    <p:extLst>
      <p:ext uri="{BB962C8B-B14F-4D97-AF65-F5344CB8AC3E}">
        <p14:creationId xmlns:p14="http://schemas.microsoft.com/office/powerpoint/2010/main" val="11988561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ÖDEV KURAMI</a:t>
            </a:r>
            <a:endParaRPr lang="tr-TR" b="1" dirty="0"/>
          </a:p>
        </p:txBody>
      </p:sp>
      <p:sp>
        <p:nvSpPr>
          <p:cNvPr id="3" name="İçerik Yer Tutucusu 2"/>
          <p:cNvSpPr>
            <a:spLocks noGrp="1"/>
          </p:cNvSpPr>
          <p:nvPr>
            <p:ph idx="1"/>
          </p:nvPr>
        </p:nvSpPr>
        <p:spPr/>
        <p:txBody>
          <a:bodyPr>
            <a:normAutofit lnSpcReduction="10000"/>
          </a:bodyPr>
          <a:lstStyle/>
          <a:p>
            <a:pPr algn="just">
              <a:lnSpc>
                <a:spcPct val="150000"/>
              </a:lnSpc>
            </a:pPr>
            <a:endParaRPr lang="tr-TR" dirty="0" smtClean="0"/>
          </a:p>
          <a:p>
            <a:pPr algn="just">
              <a:lnSpc>
                <a:spcPct val="150000"/>
              </a:lnSpc>
            </a:pPr>
            <a:r>
              <a:rPr lang="tr-TR" dirty="0" smtClean="0"/>
              <a:t>Kant</a:t>
            </a:r>
            <a:r>
              <a:rPr lang="tr-TR" dirty="0"/>
              <a:t>, insanın daima her eylemi evrensel bir yasa olacakmış gibi davranması gerektiğini </a:t>
            </a:r>
            <a:r>
              <a:rPr lang="tr-TR" dirty="0" smtClean="0"/>
              <a:t>vurgulamıştır</a:t>
            </a:r>
          </a:p>
          <a:p>
            <a:pPr marL="0" indent="0" algn="just">
              <a:lnSpc>
                <a:spcPct val="150000"/>
              </a:lnSpc>
              <a:buNone/>
            </a:pPr>
            <a:endParaRPr lang="tr-TR" dirty="0" smtClean="0"/>
          </a:p>
          <a:p>
            <a:pPr algn="just">
              <a:lnSpc>
                <a:spcPct val="150000"/>
              </a:lnSpc>
            </a:pPr>
            <a:r>
              <a:rPr lang="tr-TR" dirty="0" smtClean="0"/>
              <a:t>Kişinin </a:t>
            </a:r>
            <a:r>
              <a:rPr lang="tr-TR" dirty="0"/>
              <a:t>yaptığı eylemin evrenselleştirme tahlilini geçtiği takdirde </a:t>
            </a:r>
            <a:r>
              <a:rPr lang="tr-TR" dirty="0" smtClean="0"/>
              <a:t>ahlaki </a:t>
            </a:r>
            <a:r>
              <a:rPr lang="tr-TR" dirty="0"/>
              <a:t>bir eylem olacağını öne sürmüştür </a:t>
            </a:r>
          </a:p>
        </p:txBody>
      </p:sp>
    </p:spTree>
    <p:extLst>
      <p:ext uri="{BB962C8B-B14F-4D97-AF65-F5344CB8AC3E}">
        <p14:creationId xmlns:p14="http://schemas.microsoft.com/office/powerpoint/2010/main" val="126522645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8680"/>
            <a:ext cx="8229600" cy="924712"/>
          </a:xfrm>
        </p:spPr>
        <p:txBody>
          <a:bodyPr/>
          <a:lstStyle/>
          <a:p>
            <a:pPr algn="ctr"/>
            <a:r>
              <a:rPr lang="tr-TR" b="1" dirty="0" smtClean="0"/>
              <a:t>ERDEM AHLAKI</a:t>
            </a:r>
            <a:endParaRPr lang="tr-TR" b="1" dirty="0"/>
          </a:p>
        </p:txBody>
      </p:sp>
      <p:sp>
        <p:nvSpPr>
          <p:cNvPr id="3" name="İçerik Yer Tutucusu 2"/>
          <p:cNvSpPr>
            <a:spLocks noGrp="1"/>
          </p:cNvSpPr>
          <p:nvPr>
            <p:ph idx="1"/>
          </p:nvPr>
        </p:nvSpPr>
        <p:spPr/>
        <p:txBody>
          <a:bodyPr>
            <a:normAutofit fontScale="62500" lnSpcReduction="20000"/>
          </a:bodyPr>
          <a:lstStyle/>
          <a:p>
            <a:pPr algn="just">
              <a:lnSpc>
                <a:spcPct val="170000"/>
              </a:lnSpc>
            </a:pPr>
            <a:r>
              <a:rPr lang="tr-TR" dirty="0"/>
              <a:t>Erdem ahlakı, erdemler ve karakter üzerinde yoğunlaşmakta ve diğer kuramların eylem merkezli olduğu yerde faili veya ahlaki özneyi ve onun ahlaki gelişimini temele alan bir anlayış içermektedir </a:t>
            </a:r>
          </a:p>
          <a:p>
            <a:pPr algn="just">
              <a:lnSpc>
                <a:spcPct val="170000"/>
              </a:lnSpc>
            </a:pPr>
            <a:r>
              <a:rPr lang="tr-TR" dirty="0" smtClean="0"/>
              <a:t>Bireyci özellik taşır</a:t>
            </a:r>
          </a:p>
          <a:p>
            <a:endParaRPr lang="tr-TR" dirty="0"/>
          </a:p>
          <a:p>
            <a:r>
              <a:rPr lang="tr-TR" dirty="0" smtClean="0"/>
              <a:t>Bireyin karakteri, güdüleri ve niyetleri önemlidir</a:t>
            </a:r>
          </a:p>
          <a:p>
            <a:r>
              <a:rPr lang="tr-TR" dirty="0" err="1" smtClean="0"/>
              <a:t>Socrates</a:t>
            </a:r>
            <a:r>
              <a:rPr lang="tr-TR" dirty="0" smtClean="0"/>
              <a:t>, Platon,  Aristoteles</a:t>
            </a:r>
          </a:p>
          <a:p>
            <a:endParaRPr lang="tr-TR" dirty="0" smtClean="0"/>
          </a:p>
          <a:p>
            <a:r>
              <a:rPr lang="tr-TR" dirty="0" smtClean="0">
                <a:solidFill>
                  <a:srgbClr val="FF0000"/>
                </a:solidFill>
              </a:rPr>
              <a:t>Platon: Üç parçalı ruh anlayışı ve Dört </a:t>
            </a:r>
            <a:r>
              <a:rPr lang="tr-TR" dirty="0">
                <a:solidFill>
                  <a:srgbClr val="FF0000"/>
                </a:solidFill>
              </a:rPr>
              <a:t>temel erdem</a:t>
            </a:r>
          </a:p>
          <a:p>
            <a:endParaRPr lang="tr-TR" dirty="0" smtClean="0">
              <a:solidFill>
                <a:srgbClr val="FF0000"/>
              </a:solidFill>
            </a:endParaRPr>
          </a:p>
          <a:p>
            <a:r>
              <a:rPr lang="tr-TR" dirty="0" err="1" smtClean="0"/>
              <a:t>İştahanın</a:t>
            </a:r>
            <a:r>
              <a:rPr lang="tr-TR" dirty="0" smtClean="0"/>
              <a:t> erdemi: Ölçülülük</a:t>
            </a:r>
          </a:p>
          <a:p>
            <a:r>
              <a:rPr lang="tr-TR" dirty="0" smtClean="0"/>
              <a:t>İradenin erdemi: Cesaret</a:t>
            </a:r>
          </a:p>
          <a:p>
            <a:r>
              <a:rPr lang="tr-TR" dirty="0" smtClean="0"/>
              <a:t>Aklın erdemi : Bilgeliktir </a:t>
            </a:r>
          </a:p>
          <a:p>
            <a:r>
              <a:rPr lang="tr-TR" dirty="0" smtClean="0"/>
              <a:t>                        :Adalet</a:t>
            </a:r>
            <a:endParaRPr lang="tr-TR" dirty="0"/>
          </a:p>
        </p:txBody>
      </p:sp>
    </p:spTree>
    <p:extLst>
      <p:ext uri="{BB962C8B-B14F-4D97-AF65-F5344CB8AC3E}">
        <p14:creationId xmlns:p14="http://schemas.microsoft.com/office/powerpoint/2010/main" val="378718219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80696"/>
          </a:xfrm>
        </p:spPr>
        <p:txBody>
          <a:bodyPr>
            <a:normAutofit fontScale="90000"/>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Dünyada </a:t>
            </a:r>
            <a:r>
              <a:rPr lang="tr-TR" dirty="0"/>
              <a:t>hiçbir şey boşuna ve gelişigüzel olmayıp, canlı ve cansız her varlığın yerine getirmek durumunda olduğu bir işlev vardır. </a:t>
            </a:r>
            <a:endParaRPr lang="tr-TR" dirty="0" smtClean="0"/>
          </a:p>
          <a:p>
            <a:pPr algn="just"/>
            <a:endParaRPr lang="tr-TR" dirty="0"/>
          </a:p>
          <a:p>
            <a:pPr algn="just"/>
            <a:r>
              <a:rPr lang="tr-TR" dirty="0" smtClean="0"/>
              <a:t>İşlevini </a:t>
            </a:r>
            <a:r>
              <a:rPr lang="tr-TR" dirty="0"/>
              <a:t>gereği gibi yerine getiren bir varlık; başarılı, ehliyetli, yeterli özetle erdemli bir varlık olmaktadır</a:t>
            </a:r>
            <a:r>
              <a:rPr lang="tr-TR" dirty="0" smtClean="0"/>
              <a:t>.</a:t>
            </a:r>
          </a:p>
          <a:p>
            <a:pPr marL="0" indent="0" algn="just">
              <a:buNone/>
            </a:pPr>
            <a:endParaRPr lang="tr-TR" dirty="0" smtClean="0"/>
          </a:p>
          <a:p>
            <a:pPr algn="just"/>
            <a:r>
              <a:rPr lang="tr-TR" dirty="0" smtClean="0"/>
              <a:t> </a:t>
            </a:r>
            <a:r>
              <a:rPr lang="tr-TR" dirty="0"/>
              <a:t>Platon’a göre erdem, bir şeyin, bir varlığın ya da bir canlının kendi uygun işlevini gerçekleştirmesinden, kendi görevini gereği gibi yerine getirmesinden meydana gelmektedir </a:t>
            </a:r>
          </a:p>
        </p:txBody>
      </p:sp>
    </p:spTree>
    <p:extLst>
      <p:ext uri="{BB962C8B-B14F-4D97-AF65-F5344CB8AC3E}">
        <p14:creationId xmlns:p14="http://schemas.microsoft.com/office/powerpoint/2010/main" val="31710430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ERDEM AHLAKI</a:t>
            </a:r>
            <a:endParaRPr lang="tr-TR" dirty="0"/>
          </a:p>
        </p:txBody>
      </p:sp>
      <p:sp>
        <p:nvSpPr>
          <p:cNvPr id="3" name="İçerik Yer Tutucusu 2"/>
          <p:cNvSpPr>
            <a:spLocks noGrp="1"/>
          </p:cNvSpPr>
          <p:nvPr>
            <p:ph idx="1"/>
          </p:nvPr>
        </p:nvSpPr>
        <p:spPr>
          <a:xfrm>
            <a:off x="457200" y="1935480"/>
            <a:ext cx="8229600" cy="4661872"/>
          </a:xfrm>
        </p:spPr>
        <p:txBody>
          <a:bodyPr>
            <a:normAutofit fontScale="77500" lnSpcReduction="20000"/>
          </a:bodyPr>
          <a:lstStyle/>
          <a:p>
            <a:pPr algn="just">
              <a:lnSpc>
                <a:spcPct val="150000"/>
              </a:lnSpc>
            </a:pPr>
            <a:r>
              <a:rPr lang="tr-TR" dirty="0"/>
              <a:t>Platon’un ahlak öğretisi, üç parçalı ruh öğretisine dayanmaktadır. </a:t>
            </a:r>
            <a:endParaRPr lang="tr-TR" dirty="0" smtClean="0"/>
          </a:p>
          <a:p>
            <a:pPr algn="just">
              <a:lnSpc>
                <a:spcPct val="150000"/>
              </a:lnSpc>
            </a:pPr>
            <a:endParaRPr lang="tr-TR" dirty="0" smtClean="0"/>
          </a:p>
          <a:p>
            <a:pPr algn="just">
              <a:lnSpc>
                <a:spcPct val="150000"/>
              </a:lnSpc>
            </a:pPr>
            <a:r>
              <a:rPr lang="tr-TR" dirty="0" smtClean="0"/>
              <a:t>Buna </a:t>
            </a:r>
            <a:r>
              <a:rPr lang="tr-TR" dirty="0"/>
              <a:t>göre ruhun en üst parçası; merak, anlama ve anlamlandırma isteği ile gerçeği keşfetme dürtüsünün yeri olarak “</a:t>
            </a:r>
            <a:r>
              <a:rPr lang="tr-TR" dirty="0" err="1"/>
              <a:t>akıl”dır</a:t>
            </a:r>
            <a:r>
              <a:rPr lang="tr-TR" dirty="0"/>
              <a:t>. </a:t>
            </a:r>
            <a:endParaRPr lang="tr-TR" dirty="0" smtClean="0"/>
          </a:p>
          <a:p>
            <a:pPr algn="just">
              <a:lnSpc>
                <a:spcPct val="150000"/>
              </a:lnSpc>
            </a:pPr>
            <a:endParaRPr lang="tr-TR" dirty="0" smtClean="0"/>
          </a:p>
          <a:p>
            <a:pPr algn="just">
              <a:lnSpc>
                <a:spcPct val="150000"/>
              </a:lnSpc>
            </a:pPr>
            <a:r>
              <a:rPr lang="tr-TR" dirty="0" smtClean="0"/>
              <a:t>Ruhun </a:t>
            </a:r>
            <a:r>
              <a:rPr lang="tr-TR" dirty="0"/>
              <a:t>en aşağı düzeyinde; güdüler, bedensel istekler ve arzular yer almaktadır. </a:t>
            </a:r>
            <a:endParaRPr lang="tr-TR" dirty="0" smtClean="0"/>
          </a:p>
          <a:p>
            <a:pPr algn="just">
              <a:lnSpc>
                <a:spcPct val="150000"/>
              </a:lnSpc>
            </a:pPr>
            <a:endParaRPr lang="tr-TR" dirty="0" smtClean="0"/>
          </a:p>
          <a:p>
            <a:pPr algn="just">
              <a:lnSpc>
                <a:spcPct val="150000"/>
              </a:lnSpc>
            </a:pPr>
            <a:r>
              <a:rPr lang="tr-TR" dirty="0" smtClean="0"/>
              <a:t>Akıl </a:t>
            </a:r>
            <a:r>
              <a:rPr lang="tr-TR" dirty="0"/>
              <a:t>ile en alt parça arasında ise tin, </a:t>
            </a:r>
            <a:r>
              <a:rPr lang="tr-TR" dirty="0" err="1"/>
              <a:t>nefs</a:t>
            </a:r>
            <a:r>
              <a:rPr lang="tr-TR" dirty="0"/>
              <a:t>, irade veya can adını alan parça yer almaktadır </a:t>
            </a:r>
          </a:p>
        </p:txBody>
      </p:sp>
    </p:spTree>
    <p:extLst>
      <p:ext uri="{BB962C8B-B14F-4D97-AF65-F5344CB8AC3E}">
        <p14:creationId xmlns:p14="http://schemas.microsoft.com/office/powerpoint/2010/main" val="41587173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fontScale="92500"/>
          </a:bodyPr>
          <a:lstStyle/>
          <a:p>
            <a:pPr algn="just">
              <a:lnSpc>
                <a:spcPct val="150000"/>
              </a:lnSpc>
            </a:pPr>
            <a:r>
              <a:rPr lang="tr-TR" dirty="0"/>
              <a:t>Platon’un iştaha adını verdiği parçasının erdemi, ölçülülük olmaktadır. </a:t>
            </a:r>
            <a:endParaRPr lang="tr-TR" dirty="0" smtClean="0"/>
          </a:p>
          <a:p>
            <a:pPr algn="just">
              <a:lnSpc>
                <a:spcPct val="150000"/>
              </a:lnSpc>
            </a:pPr>
            <a:endParaRPr lang="tr-TR" dirty="0" smtClean="0"/>
          </a:p>
          <a:p>
            <a:pPr algn="just">
              <a:lnSpc>
                <a:spcPct val="150000"/>
              </a:lnSpc>
            </a:pPr>
            <a:r>
              <a:rPr lang="tr-TR" dirty="0" smtClean="0"/>
              <a:t>Bu </a:t>
            </a:r>
            <a:r>
              <a:rPr lang="tr-TR" dirty="0"/>
              <a:t>erdemin işlevi, maddi olana yönelik istek ve arzularda aşırıya kaçmamak, bedenin varlığını sürdürüp hayatı devam ettirme sürecinde hiçbir zaman ölçüyü kaçırmayıp gerçek ihtiyaçların karşılanmasını sağlamaktır. </a:t>
            </a:r>
          </a:p>
        </p:txBody>
      </p:sp>
    </p:spTree>
    <p:extLst>
      <p:ext uri="{BB962C8B-B14F-4D97-AF65-F5344CB8AC3E}">
        <p14:creationId xmlns:p14="http://schemas.microsoft.com/office/powerpoint/2010/main" val="9703215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6836" y="404664"/>
            <a:ext cx="8229600" cy="1143000"/>
          </a:xfrm>
        </p:spPr>
        <p:txBody>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lnSpcReduction="10000"/>
          </a:bodyPr>
          <a:lstStyle/>
          <a:p>
            <a:pPr algn="just">
              <a:lnSpc>
                <a:spcPct val="150000"/>
              </a:lnSpc>
            </a:pPr>
            <a:r>
              <a:rPr lang="tr-TR" dirty="0" smtClean="0"/>
              <a:t>Ruhun </a:t>
            </a:r>
            <a:r>
              <a:rPr lang="tr-TR" dirty="0"/>
              <a:t>diğer bir parçası olan tin ya da iradenin görevi, akıl ile iştaha arasında aracılık yapmak, canlının parçaları arasında çıkabilecek muhtemel çatışmalarda aklı dinleyip </a:t>
            </a:r>
            <a:r>
              <a:rPr lang="tr-TR" dirty="0" err="1"/>
              <a:t>iştahanın</a:t>
            </a:r>
            <a:r>
              <a:rPr lang="tr-TR" dirty="0"/>
              <a:t> aşırılıklarına karşı koymaktır</a:t>
            </a:r>
            <a:r>
              <a:rPr lang="tr-TR" dirty="0" smtClean="0"/>
              <a:t>.</a:t>
            </a:r>
          </a:p>
          <a:p>
            <a:pPr algn="just">
              <a:lnSpc>
                <a:spcPct val="150000"/>
              </a:lnSpc>
            </a:pPr>
            <a:endParaRPr lang="tr-TR" dirty="0" smtClean="0"/>
          </a:p>
          <a:p>
            <a:pPr algn="just">
              <a:lnSpc>
                <a:spcPct val="150000"/>
              </a:lnSpc>
            </a:pPr>
            <a:r>
              <a:rPr lang="tr-TR" dirty="0" smtClean="0"/>
              <a:t> </a:t>
            </a:r>
            <a:r>
              <a:rPr lang="tr-TR" dirty="0"/>
              <a:t>İradenin bu işlevleri yapabilmesi için cesur olması gerekmektedir </a:t>
            </a:r>
          </a:p>
        </p:txBody>
      </p:sp>
    </p:spTree>
    <p:extLst>
      <p:ext uri="{BB962C8B-B14F-4D97-AF65-F5344CB8AC3E}">
        <p14:creationId xmlns:p14="http://schemas.microsoft.com/office/powerpoint/2010/main" val="17291796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ERDEM AHLAKI</a:t>
            </a:r>
            <a:endParaRPr lang="tr-TR" dirty="0"/>
          </a:p>
        </p:txBody>
      </p:sp>
      <p:sp>
        <p:nvSpPr>
          <p:cNvPr id="3" name="İçerik Yer Tutucusu 2"/>
          <p:cNvSpPr>
            <a:spLocks noGrp="1"/>
          </p:cNvSpPr>
          <p:nvPr>
            <p:ph idx="1"/>
          </p:nvPr>
        </p:nvSpPr>
        <p:spPr>
          <a:xfrm>
            <a:off x="457200" y="1935480"/>
            <a:ext cx="8229600" cy="4733880"/>
          </a:xfrm>
        </p:spPr>
        <p:txBody>
          <a:bodyPr>
            <a:normAutofit fontScale="62500" lnSpcReduction="20000"/>
          </a:bodyPr>
          <a:lstStyle/>
          <a:p>
            <a:pPr algn="just">
              <a:lnSpc>
                <a:spcPct val="160000"/>
              </a:lnSpc>
            </a:pPr>
            <a:r>
              <a:rPr lang="tr-TR" dirty="0"/>
              <a:t>Ruhun üst parçası olan aklın erdemi bilgeliktir.  </a:t>
            </a:r>
            <a:r>
              <a:rPr lang="tr-TR" dirty="0" smtClean="0"/>
              <a:t>Aklın </a:t>
            </a:r>
            <a:r>
              <a:rPr lang="tr-TR" dirty="0"/>
              <a:t>araç ve amaç olmak üzere iki ayrı işlevi bulunmaktadır. </a:t>
            </a:r>
            <a:endParaRPr lang="tr-TR" dirty="0" smtClean="0"/>
          </a:p>
          <a:p>
            <a:pPr algn="just">
              <a:lnSpc>
                <a:spcPct val="160000"/>
              </a:lnSpc>
            </a:pPr>
            <a:endParaRPr lang="tr-TR" dirty="0" smtClean="0"/>
          </a:p>
          <a:p>
            <a:pPr algn="just">
              <a:lnSpc>
                <a:spcPct val="160000"/>
              </a:lnSpc>
            </a:pPr>
            <a:r>
              <a:rPr lang="tr-TR" dirty="0" smtClean="0"/>
              <a:t>Amaç </a:t>
            </a:r>
            <a:r>
              <a:rPr lang="tr-TR" dirty="0"/>
              <a:t>olarak akıl, bilgiyi arar, gerçeğin ve güzelliğin peşine düşer ve gerçekliğe ulaşmaya çalışır. </a:t>
            </a:r>
            <a:endParaRPr lang="tr-TR" dirty="0" smtClean="0"/>
          </a:p>
          <a:p>
            <a:pPr algn="just">
              <a:lnSpc>
                <a:spcPct val="160000"/>
              </a:lnSpc>
            </a:pPr>
            <a:endParaRPr lang="tr-TR" dirty="0" smtClean="0"/>
          </a:p>
          <a:p>
            <a:pPr algn="just">
              <a:lnSpc>
                <a:spcPct val="160000"/>
              </a:lnSpc>
            </a:pPr>
            <a:r>
              <a:rPr lang="tr-TR" dirty="0" smtClean="0"/>
              <a:t>Akıl </a:t>
            </a:r>
            <a:r>
              <a:rPr lang="tr-TR" dirty="0"/>
              <a:t>aynı zamanda, zamanın ve enerjinin nasıl harcanacağına karar veren bir araçtır. </a:t>
            </a:r>
            <a:endParaRPr lang="tr-TR" dirty="0" smtClean="0"/>
          </a:p>
          <a:p>
            <a:pPr algn="just">
              <a:lnSpc>
                <a:spcPct val="160000"/>
              </a:lnSpc>
            </a:pPr>
            <a:r>
              <a:rPr lang="tr-TR" dirty="0" smtClean="0"/>
              <a:t>Sınırsızca </a:t>
            </a:r>
            <a:r>
              <a:rPr lang="tr-TR" dirty="0"/>
              <a:t>doyurulmayı beklenen istek ve arzuların aşırı şekilde doyurulması peşinde koşmak, ruhu kötürüm etmekte ve ahlaki hayatı tehlikeye sokmaktadır. </a:t>
            </a:r>
            <a:endParaRPr lang="tr-TR" dirty="0" smtClean="0"/>
          </a:p>
          <a:p>
            <a:pPr algn="just">
              <a:lnSpc>
                <a:spcPct val="160000"/>
              </a:lnSpc>
            </a:pPr>
            <a:endParaRPr lang="tr-TR" dirty="0" smtClean="0"/>
          </a:p>
          <a:p>
            <a:pPr algn="just">
              <a:lnSpc>
                <a:spcPct val="160000"/>
              </a:lnSpc>
            </a:pPr>
            <a:r>
              <a:rPr lang="tr-TR" dirty="0" smtClean="0"/>
              <a:t>Bu </a:t>
            </a:r>
            <a:r>
              <a:rPr lang="tr-TR" dirty="0"/>
              <a:t>nedenle aklın, iradenin de desteğiyle istek ve arzuları denetim altında tutması gerekmektedir </a:t>
            </a:r>
          </a:p>
        </p:txBody>
      </p:sp>
    </p:spTree>
    <p:extLst>
      <p:ext uri="{BB962C8B-B14F-4D97-AF65-F5344CB8AC3E}">
        <p14:creationId xmlns:p14="http://schemas.microsoft.com/office/powerpoint/2010/main" val="35126009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852704"/>
          </a:xfrm>
        </p:spPr>
        <p:txBody>
          <a:bodyPr/>
          <a:lstStyle/>
          <a:p>
            <a:pPr algn="ctr"/>
            <a:r>
              <a:rPr lang="tr-TR" dirty="0" smtClean="0"/>
              <a:t>ERDEM AHLAKI</a:t>
            </a:r>
            <a:endParaRPr lang="tr-TR" dirty="0"/>
          </a:p>
        </p:txBody>
      </p:sp>
      <p:sp>
        <p:nvSpPr>
          <p:cNvPr id="3" name="İçerik Yer Tutucusu 2"/>
          <p:cNvSpPr>
            <a:spLocks noGrp="1"/>
          </p:cNvSpPr>
          <p:nvPr>
            <p:ph idx="1"/>
          </p:nvPr>
        </p:nvSpPr>
        <p:spPr/>
        <p:txBody>
          <a:bodyPr>
            <a:normAutofit fontScale="92500"/>
          </a:bodyPr>
          <a:lstStyle/>
          <a:p>
            <a:pPr algn="just">
              <a:lnSpc>
                <a:spcPct val="150000"/>
              </a:lnSpc>
            </a:pPr>
            <a:endParaRPr lang="tr-TR" sz="2400" dirty="0" smtClean="0"/>
          </a:p>
          <a:p>
            <a:pPr algn="just">
              <a:lnSpc>
                <a:spcPct val="150000"/>
              </a:lnSpc>
            </a:pPr>
            <a:r>
              <a:rPr lang="tr-TR" sz="2400" dirty="0" smtClean="0"/>
              <a:t>Ruhun </a:t>
            </a:r>
            <a:r>
              <a:rPr lang="tr-TR" sz="2400" dirty="0"/>
              <a:t>her parçası görevi yerine getirdiğinde, ilk üç erdemi tamamlayan dördüncü erdem olarak adalet ortaya çıkmaktadır. </a:t>
            </a:r>
            <a:endParaRPr lang="tr-TR" sz="2400" dirty="0" smtClean="0"/>
          </a:p>
          <a:p>
            <a:pPr algn="just">
              <a:lnSpc>
                <a:spcPct val="150000"/>
              </a:lnSpc>
            </a:pPr>
            <a:endParaRPr lang="tr-TR" sz="2400" dirty="0"/>
          </a:p>
          <a:p>
            <a:pPr algn="just">
              <a:lnSpc>
                <a:spcPct val="150000"/>
              </a:lnSpc>
            </a:pPr>
            <a:r>
              <a:rPr lang="tr-TR" sz="2400" dirty="0" smtClean="0"/>
              <a:t>Adalet</a:t>
            </a:r>
            <a:r>
              <a:rPr lang="tr-TR" sz="2400" dirty="0"/>
              <a:t>, bireyde ya da toplumda uyum ve denge halidir. Her bir parçanın en iyi yapabildiği şeyi hayata geçirdiği gerçek bir iş bölümü ve ahenk durumudur </a:t>
            </a:r>
          </a:p>
        </p:txBody>
      </p:sp>
    </p:spTree>
    <p:extLst>
      <p:ext uri="{BB962C8B-B14F-4D97-AF65-F5344CB8AC3E}">
        <p14:creationId xmlns:p14="http://schemas.microsoft.com/office/powerpoint/2010/main" val="181101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4372" y="620688"/>
            <a:ext cx="8229600" cy="792088"/>
          </a:xfrm>
        </p:spPr>
        <p:txBody>
          <a:bodyPr>
            <a:normAutofit fontScale="90000"/>
          </a:bodyPr>
          <a:lstStyle/>
          <a:p>
            <a:r>
              <a:rPr lang="tr-TR" dirty="0" smtClean="0"/>
              <a:t>TEMEL KAVRAMLAR</a:t>
            </a:r>
            <a:endParaRPr lang="tr-TR" dirty="0"/>
          </a:p>
        </p:txBody>
      </p:sp>
      <p:sp>
        <p:nvSpPr>
          <p:cNvPr id="3" name="İçerik Yer Tutucusu 2"/>
          <p:cNvSpPr>
            <a:spLocks noGrp="1"/>
          </p:cNvSpPr>
          <p:nvPr>
            <p:ph idx="1"/>
          </p:nvPr>
        </p:nvSpPr>
        <p:spPr/>
        <p:txBody>
          <a:bodyPr/>
          <a:lstStyle/>
          <a:p>
            <a:pPr algn="just"/>
            <a:r>
              <a:rPr lang="tr-TR" b="1" dirty="0">
                <a:solidFill>
                  <a:srgbClr val="FF0000"/>
                </a:solidFill>
              </a:rPr>
              <a:t>Ahlak,</a:t>
            </a:r>
            <a:r>
              <a:rPr lang="tr-TR" dirty="0"/>
              <a:t> bir toplumun manevi dünyasını şekillendiren, toplum içerisindeki insanların değer dünyalarını belirleyen ve insanlara nasıl davranmaları ve nasıl yaşamaları gerektiğini bildiren kurallar ve değerler sistemidir (Cevizci, 2014). </a:t>
            </a:r>
          </a:p>
          <a:p>
            <a:pPr algn="just"/>
            <a:endParaRPr lang="tr-TR" dirty="0"/>
          </a:p>
          <a:p>
            <a:pPr algn="just"/>
            <a:r>
              <a:rPr lang="tr-TR" b="1" dirty="0">
                <a:solidFill>
                  <a:srgbClr val="FF0000"/>
                </a:solidFill>
              </a:rPr>
              <a:t>Ahlak, </a:t>
            </a:r>
            <a:r>
              <a:rPr lang="tr-TR" dirty="0"/>
              <a:t>insanın bir amaca yönelik olarak kendi arzusu ile iyi davranışlarda bulunup kötülüklerden uzak olması şeklinde tanımlanabilir (Arslan, 2012). </a:t>
            </a:r>
          </a:p>
          <a:p>
            <a:endParaRPr lang="tr-TR" dirty="0"/>
          </a:p>
        </p:txBody>
      </p:sp>
    </p:spTree>
    <p:extLst>
      <p:ext uri="{BB962C8B-B14F-4D97-AF65-F5344CB8AC3E}">
        <p14:creationId xmlns:p14="http://schemas.microsoft.com/office/powerpoint/2010/main" val="374002660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MESLEK AHLAKI (ETİĞİ)</a:t>
            </a:r>
            <a:endParaRPr lang="tr-TR" b="1" dirty="0"/>
          </a:p>
        </p:txBody>
      </p:sp>
      <p:sp>
        <p:nvSpPr>
          <p:cNvPr id="3" name="İçerik Yer Tutucusu 2"/>
          <p:cNvSpPr>
            <a:spLocks noGrp="1"/>
          </p:cNvSpPr>
          <p:nvPr>
            <p:ph idx="1"/>
          </p:nvPr>
        </p:nvSpPr>
        <p:spPr>
          <a:xfrm>
            <a:off x="457200" y="1412776"/>
            <a:ext cx="8229600" cy="4911824"/>
          </a:xfrm>
        </p:spPr>
        <p:txBody>
          <a:bodyPr>
            <a:normAutofit fontScale="70000" lnSpcReduction="20000"/>
          </a:bodyPr>
          <a:lstStyle/>
          <a:p>
            <a:pPr>
              <a:lnSpc>
                <a:spcPct val="170000"/>
              </a:lnSpc>
            </a:pPr>
            <a:r>
              <a:rPr lang="tr-TR" dirty="0"/>
              <a:t>Bir bireyin para kazanmak ve hayatını idame ettirmek için uzmanca faaliyette bulunduğu işe, onun </a:t>
            </a:r>
            <a:r>
              <a:rPr lang="tr-TR" b="1" dirty="0"/>
              <a:t>mesleği</a:t>
            </a:r>
            <a:r>
              <a:rPr lang="tr-TR" dirty="0"/>
              <a:t> denmektedir.</a:t>
            </a:r>
          </a:p>
          <a:p>
            <a:endParaRPr lang="tr-TR" b="1" dirty="0" smtClean="0">
              <a:solidFill>
                <a:srgbClr val="FF0000"/>
              </a:solidFill>
            </a:endParaRPr>
          </a:p>
          <a:p>
            <a:r>
              <a:rPr lang="tr-TR" b="1" dirty="0" smtClean="0">
                <a:solidFill>
                  <a:srgbClr val="FF0000"/>
                </a:solidFill>
              </a:rPr>
              <a:t>Bir </a:t>
            </a:r>
            <a:r>
              <a:rPr lang="tr-TR" b="1" dirty="0">
                <a:solidFill>
                  <a:srgbClr val="FF0000"/>
                </a:solidFill>
              </a:rPr>
              <a:t>işin meslek olabilmesi için; </a:t>
            </a:r>
            <a:endParaRPr lang="tr-TR" b="1" dirty="0" smtClean="0">
              <a:solidFill>
                <a:srgbClr val="FF0000"/>
              </a:solidFill>
            </a:endParaRPr>
          </a:p>
          <a:p>
            <a:pPr marL="0" indent="0">
              <a:buNone/>
            </a:pPr>
            <a:endParaRPr lang="tr-TR" b="1" dirty="0" smtClean="0">
              <a:solidFill>
                <a:srgbClr val="FF0000"/>
              </a:solidFill>
            </a:endParaRPr>
          </a:p>
          <a:p>
            <a:pPr algn="just"/>
            <a:r>
              <a:rPr lang="tr-TR" dirty="0" smtClean="0"/>
              <a:t>entelektüel </a:t>
            </a:r>
            <a:r>
              <a:rPr lang="tr-TR" dirty="0"/>
              <a:t>özelliği olan yoğun bir eğitim dönemini </a:t>
            </a:r>
            <a:r>
              <a:rPr lang="tr-TR" dirty="0" smtClean="0"/>
              <a:t>gerektirmesi</a:t>
            </a:r>
            <a:endParaRPr lang="tr-TR" dirty="0"/>
          </a:p>
          <a:p>
            <a:pPr algn="just"/>
            <a:endParaRPr lang="tr-TR" dirty="0" smtClean="0"/>
          </a:p>
          <a:p>
            <a:pPr algn="just"/>
            <a:r>
              <a:rPr lang="tr-TR" dirty="0" smtClean="0"/>
              <a:t>mesleki </a:t>
            </a:r>
            <a:r>
              <a:rPr lang="tr-TR" dirty="0"/>
              <a:t>bilgi ve yeteneklerin toplum için önem arz </a:t>
            </a:r>
            <a:r>
              <a:rPr lang="tr-TR" dirty="0" smtClean="0"/>
              <a:t>etmesi</a:t>
            </a:r>
            <a:endParaRPr lang="tr-TR" dirty="0"/>
          </a:p>
          <a:p>
            <a:pPr algn="just"/>
            <a:endParaRPr lang="tr-TR" dirty="0" smtClean="0"/>
          </a:p>
          <a:p>
            <a:pPr algn="just"/>
            <a:r>
              <a:rPr lang="tr-TR" dirty="0" smtClean="0"/>
              <a:t>o </a:t>
            </a:r>
            <a:r>
              <a:rPr lang="tr-TR" dirty="0"/>
              <a:t>mesleğe ait hizmetlerin verilmesinde genellikle tekel veya tekele yakın bir konuma sahip olması </a:t>
            </a:r>
            <a:endParaRPr lang="tr-TR" dirty="0" smtClean="0"/>
          </a:p>
          <a:p>
            <a:pPr algn="just"/>
            <a:endParaRPr lang="tr-TR" dirty="0" smtClean="0"/>
          </a:p>
          <a:p>
            <a:pPr algn="just"/>
            <a:r>
              <a:rPr lang="tr-TR" dirty="0" smtClean="0"/>
              <a:t>meslek </a:t>
            </a:r>
            <a:r>
              <a:rPr lang="tr-TR" dirty="0"/>
              <a:t>mensuplarının, etik ilkeler altında toplanmış ahlaksal standartlara bağlı olduğunu belirtmesi </a:t>
            </a:r>
            <a:endParaRPr lang="tr-TR" dirty="0" smtClean="0"/>
          </a:p>
          <a:p>
            <a:pPr marL="0" indent="0" algn="just">
              <a:buNone/>
            </a:pPr>
            <a:r>
              <a:rPr lang="tr-TR" dirty="0"/>
              <a:t> </a:t>
            </a:r>
            <a:r>
              <a:rPr lang="tr-TR" dirty="0" smtClean="0"/>
              <a:t>                    </a:t>
            </a:r>
          </a:p>
          <a:p>
            <a:pPr marL="0" indent="0" algn="just">
              <a:buNone/>
            </a:pPr>
            <a:r>
              <a:rPr lang="tr-TR" dirty="0"/>
              <a:t> </a:t>
            </a:r>
            <a:r>
              <a:rPr lang="tr-TR" dirty="0" smtClean="0"/>
              <a:t>                          gibi </a:t>
            </a:r>
            <a:r>
              <a:rPr lang="tr-TR" dirty="0"/>
              <a:t>bazı özelliklerin bulunması zorunludur </a:t>
            </a:r>
          </a:p>
        </p:txBody>
      </p:sp>
    </p:spTree>
    <p:extLst>
      <p:ext uri="{BB962C8B-B14F-4D97-AF65-F5344CB8AC3E}">
        <p14:creationId xmlns:p14="http://schemas.microsoft.com/office/powerpoint/2010/main" val="140812513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457200" y="1935480"/>
            <a:ext cx="8229600" cy="4922520"/>
          </a:xfrm>
        </p:spPr>
        <p:txBody>
          <a:bodyPr>
            <a:normAutofit fontScale="70000" lnSpcReduction="20000"/>
          </a:bodyPr>
          <a:lstStyle/>
          <a:p>
            <a:pPr algn="just"/>
            <a:r>
              <a:rPr lang="tr-TR" dirty="0" smtClean="0"/>
              <a:t>Meslekler </a:t>
            </a:r>
            <a:r>
              <a:rPr lang="tr-TR" dirty="0"/>
              <a:t>toplumla çok özel bir ilişki </a:t>
            </a:r>
            <a:r>
              <a:rPr lang="tr-TR" dirty="0" smtClean="0"/>
              <a:t>içindedirler</a:t>
            </a:r>
          </a:p>
          <a:p>
            <a:pPr algn="just"/>
            <a:endParaRPr lang="tr-TR" dirty="0"/>
          </a:p>
          <a:p>
            <a:pPr algn="just"/>
            <a:r>
              <a:rPr lang="tr-TR" dirty="0" smtClean="0"/>
              <a:t>Mesleki </a:t>
            </a:r>
            <a:r>
              <a:rPr lang="tr-TR" dirty="0"/>
              <a:t>faaliyetin sürdürülmesi aşamasında </a:t>
            </a:r>
            <a:r>
              <a:rPr lang="tr-TR" dirty="0">
                <a:solidFill>
                  <a:srgbClr val="FF0000"/>
                </a:solidFill>
              </a:rPr>
              <a:t>ahlaki ve mesleki </a:t>
            </a:r>
            <a:r>
              <a:rPr lang="tr-TR" dirty="0"/>
              <a:t>ilkelere </a:t>
            </a:r>
            <a:r>
              <a:rPr lang="tr-TR" dirty="0" smtClean="0"/>
              <a:t>göre </a:t>
            </a:r>
            <a:r>
              <a:rPr lang="tr-TR" dirty="0"/>
              <a:t>hareket etme disiplinidir. </a:t>
            </a:r>
            <a:endParaRPr lang="tr-TR" dirty="0" smtClean="0"/>
          </a:p>
          <a:p>
            <a:pPr algn="just"/>
            <a:endParaRPr lang="tr-TR" dirty="0"/>
          </a:p>
          <a:p>
            <a:pPr algn="just"/>
            <a:r>
              <a:rPr lang="tr-TR" b="1" dirty="0" smtClean="0">
                <a:solidFill>
                  <a:srgbClr val="FF0000"/>
                </a:solidFill>
              </a:rPr>
              <a:t>Meslek ahlakı; </a:t>
            </a:r>
          </a:p>
          <a:p>
            <a:pPr algn="just"/>
            <a:endParaRPr lang="tr-TR" dirty="0" smtClean="0"/>
          </a:p>
          <a:p>
            <a:pPr algn="just"/>
            <a:r>
              <a:rPr lang="tr-TR" dirty="0" smtClean="0"/>
              <a:t>belirli </a:t>
            </a:r>
            <a:r>
              <a:rPr lang="tr-TR" dirty="0"/>
              <a:t>bir meslek öbeğinin mesleğe ilişkin olarak oluşturup </a:t>
            </a:r>
            <a:r>
              <a:rPr lang="tr-TR" dirty="0" smtClean="0"/>
              <a:t>koruduğu</a:t>
            </a:r>
          </a:p>
          <a:p>
            <a:pPr algn="just"/>
            <a:endParaRPr lang="tr-TR" dirty="0" smtClean="0"/>
          </a:p>
          <a:p>
            <a:pPr algn="just"/>
            <a:r>
              <a:rPr lang="tr-TR" dirty="0" smtClean="0"/>
              <a:t>meslek </a:t>
            </a:r>
            <a:r>
              <a:rPr lang="tr-TR" dirty="0"/>
              <a:t>üyelerine emreden, onları belirli bir şekilde davranmaya </a:t>
            </a:r>
            <a:r>
              <a:rPr lang="tr-TR" dirty="0" smtClean="0"/>
              <a:t>zorlayan</a:t>
            </a:r>
          </a:p>
          <a:p>
            <a:pPr algn="just"/>
            <a:endParaRPr lang="tr-TR" dirty="0" smtClean="0"/>
          </a:p>
          <a:p>
            <a:pPr algn="just"/>
            <a:r>
              <a:rPr lang="tr-TR" dirty="0" smtClean="0"/>
              <a:t>kişisel </a:t>
            </a:r>
            <a:r>
              <a:rPr lang="tr-TR" dirty="0"/>
              <a:t>eğilimleri </a:t>
            </a:r>
            <a:r>
              <a:rPr lang="tr-TR" dirty="0" smtClean="0"/>
              <a:t>sınırlayan</a:t>
            </a:r>
          </a:p>
          <a:p>
            <a:pPr algn="just"/>
            <a:endParaRPr lang="tr-TR" dirty="0" smtClean="0"/>
          </a:p>
          <a:p>
            <a:pPr algn="just"/>
            <a:r>
              <a:rPr lang="tr-TR" dirty="0" smtClean="0"/>
              <a:t>yetersiz </a:t>
            </a:r>
            <a:r>
              <a:rPr lang="tr-TR" dirty="0"/>
              <a:t>ve ilkesiz üyeleri meslekten </a:t>
            </a:r>
            <a:r>
              <a:rPr lang="tr-TR" dirty="0" smtClean="0"/>
              <a:t>dışlayan</a:t>
            </a:r>
          </a:p>
          <a:p>
            <a:pPr marL="0" indent="0" algn="just">
              <a:buNone/>
            </a:pPr>
            <a:r>
              <a:rPr lang="tr-TR" dirty="0" smtClean="0"/>
              <a:t> </a:t>
            </a:r>
          </a:p>
          <a:p>
            <a:pPr algn="just"/>
            <a:r>
              <a:rPr lang="tr-TR" dirty="0" smtClean="0"/>
              <a:t>meslek </a:t>
            </a:r>
            <a:r>
              <a:rPr lang="tr-TR" dirty="0"/>
              <a:t>içi rekabeti düzenleyen ve hizmet ülkülerini korumayı amaçlayan mesleki ilkeler bütünü</a:t>
            </a:r>
          </a:p>
        </p:txBody>
      </p:sp>
    </p:spTree>
    <p:extLst>
      <p:ext uri="{BB962C8B-B14F-4D97-AF65-F5344CB8AC3E}">
        <p14:creationId xmlns:p14="http://schemas.microsoft.com/office/powerpoint/2010/main" val="177774331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p:txBody>
          <a:bodyPr>
            <a:normAutofit lnSpcReduction="10000"/>
          </a:bodyPr>
          <a:lstStyle/>
          <a:p>
            <a:pPr algn="just">
              <a:lnSpc>
                <a:spcPct val="150000"/>
              </a:lnSpc>
            </a:pPr>
            <a:endParaRPr lang="tr-TR" dirty="0" smtClean="0"/>
          </a:p>
          <a:p>
            <a:pPr algn="just">
              <a:lnSpc>
                <a:spcPct val="150000"/>
              </a:lnSpc>
            </a:pPr>
            <a:r>
              <a:rPr lang="tr-TR" dirty="0" smtClean="0"/>
              <a:t>Meslek ahlakı genel ahlak ilkelerin </a:t>
            </a:r>
            <a:r>
              <a:rPr lang="tr-TR" dirty="0"/>
              <a:t>söz konusu meslek özelinde yeniden </a:t>
            </a:r>
            <a:r>
              <a:rPr lang="tr-TR" dirty="0" smtClean="0"/>
              <a:t>yazılmasıdır</a:t>
            </a:r>
          </a:p>
          <a:p>
            <a:pPr algn="just">
              <a:lnSpc>
                <a:spcPct val="150000"/>
              </a:lnSpc>
            </a:pPr>
            <a:endParaRPr lang="tr-TR" dirty="0"/>
          </a:p>
          <a:p>
            <a:pPr algn="just">
              <a:lnSpc>
                <a:spcPct val="150000"/>
              </a:lnSpc>
            </a:pPr>
            <a:r>
              <a:rPr lang="tr-TR" dirty="0"/>
              <a:t>B</a:t>
            </a:r>
            <a:r>
              <a:rPr lang="tr-TR" dirty="0" smtClean="0"/>
              <a:t>ir </a:t>
            </a:r>
            <a:r>
              <a:rPr lang="tr-TR" dirty="0"/>
              <a:t>mesleğe ilişkin görev, hak ve yetkilerin sadece yasalarla düzenlenmesi, mesleğin gereklerinin yerine getirilmesi noktasında yeterli olmamaktadır. </a:t>
            </a:r>
          </a:p>
        </p:txBody>
      </p:sp>
    </p:spTree>
    <p:extLst>
      <p:ext uri="{BB962C8B-B14F-4D97-AF65-F5344CB8AC3E}">
        <p14:creationId xmlns:p14="http://schemas.microsoft.com/office/powerpoint/2010/main" val="114611660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8680"/>
            <a:ext cx="8229600" cy="1143000"/>
          </a:xfrm>
        </p:spPr>
        <p:txBody>
          <a:bodyPr>
            <a:normAutofit/>
          </a:bodyPr>
          <a:lstStyle/>
          <a:p>
            <a:pPr algn="ctr"/>
            <a:r>
              <a:rPr lang="tr-TR" sz="4800" dirty="0" smtClean="0"/>
              <a:t>MESLEK AHLAKI(ETİĞİ)</a:t>
            </a:r>
            <a:endParaRPr lang="tr-TR" sz="4800" dirty="0"/>
          </a:p>
        </p:txBody>
      </p:sp>
      <p:sp>
        <p:nvSpPr>
          <p:cNvPr id="3" name="İçerik Yer Tutucusu 2"/>
          <p:cNvSpPr>
            <a:spLocks noGrp="1"/>
          </p:cNvSpPr>
          <p:nvPr>
            <p:ph idx="1"/>
          </p:nvPr>
        </p:nvSpPr>
        <p:spPr>
          <a:xfrm>
            <a:off x="0" y="1935480"/>
            <a:ext cx="8686800" cy="4922520"/>
          </a:xfrm>
        </p:spPr>
        <p:txBody>
          <a:bodyPr>
            <a:normAutofit fontScale="85000" lnSpcReduction="10000"/>
          </a:bodyPr>
          <a:lstStyle/>
          <a:p>
            <a:pPr algn="just">
              <a:lnSpc>
                <a:spcPct val="150000"/>
              </a:lnSpc>
            </a:pPr>
            <a:r>
              <a:rPr lang="tr-TR" dirty="0"/>
              <a:t>Söz konusu ilkeler, meslek mensuplarının amaçlarını beraberce nasıl gerçekleştirebileceğini ifade eden, kural koyan talimatlar dizisidir</a:t>
            </a:r>
            <a:r>
              <a:rPr lang="tr-TR" dirty="0" smtClean="0"/>
              <a:t>.</a:t>
            </a:r>
          </a:p>
          <a:p>
            <a:pPr algn="just">
              <a:lnSpc>
                <a:spcPct val="150000"/>
              </a:lnSpc>
            </a:pPr>
            <a:endParaRPr lang="tr-TR" dirty="0"/>
          </a:p>
          <a:p>
            <a:pPr algn="just">
              <a:lnSpc>
                <a:spcPct val="150000"/>
              </a:lnSpc>
            </a:pPr>
            <a:r>
              <a:rPr lang="tr-TR" dirty="0"/>
              <a:t>Meslek mensupları, mesleki faaliyetleri kapsamında meslektaşları, ilgi ve çıkar öbekleri ve tüm toplum ile iletişimde olmaktadır. </a:t>
            </a:r>
          </a:p>
          <a:p>
            <a:pPr algn="just">
              <a:lnSpc>
                <a:spcPct val="150000"/>
              </a:lnSpc>
            </a:pPr>
            <a:endParaRPr lang="tr-TR" dirty="0"/>
          </a:p>
          <a:p>
            <a:pPr algn="just">
              <a:lnSpc>
                <a:spcPct val="150000"/>
              </a:lnSpc>
            </a:pPr>
            <a:r>
              <a:rPr lang="tr-TR" dirty="0"/>
              <a:t>Bu iletişim sürecinde hem kendilerinin hem de mesleklerinin, meslektaşlarının ve hizmet sundukları toplumun itibar ve şerefinin zarar görmemesi için davranışlarına özen göstermek zorundadır. </a:t>
            </a:r>
          </a:p>
        </p:txBody>
      </p:sp>
    </p:spTree>
    <p:extLst>
      <p:ext uri="{BB962C8B-B14F-4D97-AF65-F5344CB8AC3E}">
        <p14:creationId xmlns:p14="http://schemas.microsoft.com/office/powerpoint/2010/main" val="315733937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936104"/>
          </a:xfrm>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108520" y="1412776"/>
            <a:ext cx="9144000" cy="5237936"/>
          </a:xfrm>
        </p:spPr>
        <p:txBody>
          <a:bodyPr>
            <a:normAutofit fontScale="70000" lnSpcReduction="20000"/>
          </a:bodyPr>
          <a:lstStyle/>
          <a:p>
            <a:pPr algn="just">
              <a:lnSpc>
                <a:spcPct val="150000"/>
              </a:lnSpc>
            </a:pPr>
            <a:endParaRPr lang="tr-TR" dirty="0" smtClean="0"/>
          </a:p>
          <a:p>
            <a:pPr algn="just">
              <a:lnSpc>
                <a:spcPct val="150000"/>
              </a:lnSpc>
            </a:pPr>
            <a:r>
              <a:rPr lang="tr-TR" dirty="0" smtClean="0"/>
              <a:t>Meslek </a:t>
            </a:r>
            <a:r>
              <a:rPr lang="tr-TR" dirty="0"/>
              <a:t>mensuplarından tam olarak ne beklendiği hususu açıklığa </a:t>
            </a:r>
            <a:r>
              <a:rPr lang="tr-TR" dirty="0" smtClean="0"/>
              <a:t>kavuşur </a:t>
            </a:r>
            <a:r>
              <a:rPr lang="tr-TR" dirty="0"/>
              <a:t>ve bu sayede </a:t>
            </a:r>
            <a:r>
              <a:rPr lang="tr-TR" dirty="0" smtClean="0"/>
              <a:t>mesleki kimliğin </a:t>
            </a:r>
            <a:r>
              <a:rPr lang="tr-TR" dirty="0"/>
              <a:t>oluşumuna ve sürdürülebilir kılınmasına </a:t>
            </a:r>
            <a:r>
              <a:rPr lang="tr-TR" dirty="0" smtClean="0"/>
              <a:t>sağlanmış </a:t>
            </a:r>
            <a:r>
              <a:rPr lang="tr-TR" dirty="0"/>
              <a:t>olacaktır</a:t>
            </a:r>
            <a:r>
              <a:rPr lang="tr-TR" dirty="0" smtClean="0"/>
              <a:t>.</a:t>
            </a:r>
          </a:p>
          <a:p>
            <a:pPr marL="0" indent="0" algn="just">
              <a:lnSpc>
                <a:spcPct val="150000"/>
              </a:lnSpc>
              <a:buNone/>
            </a:pPr>
            <a:endParaRPr lang="tr-TR" dirty="0" smtClean="0"/>
          </a:p>
          <a:p>
            <a:pPr algn="just">
              <a:lnSpc>
                <a:spcPct val="150000"/>
              </a:lnSpc>
            </a:pPr>
            <a:r>
              <a:rPr lang="tr-TR" dirty="0"/>
              <a:t>Meslek ahlakı ilke ve kurallarının </a:t>
            </a:r>
            <a:r>
              <a:rPr lang="tr-TR" dirty="0" smtClean="0"/>
              <a:t>belirlenmesiyle mesleki </a:t>
            </a:r>
            <a:r>
              <a:rPr lang="tr-TR" dirty="0"/>
              <a:t>faaliyetlerde; adalet, dürüstlük, bilgi paylaşımı, dayanışma, sevgi ve saygı gibi ilkelerin ön plana çıkarılmasıyla, meslektaşlar açısından huzurlu bir çalışma ortamıyla birlikte etkin ve verimli bir çalışma ile daha </a:t>
            </a:r>
            <a:r>
              <a:rPr lang="tr-TR" dirty="0" err="1"/>
              <a:t>nicelikli</a:t>
            </a:r>
            <a:r>
              <a:rPr lang="tr-TR" dirty="0"/>
              <a:t> ve nitelikli mal ve hizmet sunumu gibi çıktılara ulaşılabilecektir. </a:t>
            </a:r>
            <a:endParaRPr lang="tr-TR" dirty="0" smtClean="0"/>
          </a:p>
          <a:p>
            <a:pPr algn="just">
              <a:lnSpc>
                <a:spcPct val="150000"/>
              </a:lnSpc>
            </a:pPr>
            <a:endParaRPr lang="tr-TR" dirty="0" smtClean="0"/>
          </a:p>
          <a:p>
            <a:pPr algn="just">
              <a:lnSpc>
                <a:spcPct val="150000"/>
              </a:lnSpc>
            </a:pPr>
            <a:r>
              <a:rPr lang="tr-TR" dirty="0" smtClean="0"/>
              <a:t>Bu </a:t>
            </a:r>
            <a:r>
              <a:rPr lang="tr-TR" dirty="0"/>
              <a:t>süreçte toplum tarafından hizmet sunumunda ahlaki ilkelerin dikkate alındığının bilinmesi, mesleğe ve kuruma olan güvenin ve beraberinde mesleğin saygınlığının artmasına katkı sağlayacaktır. </a:t>
            </a:r>
            <a:endParaRPr lang="tr-TR" dirty="0" smtClean="0"/>
          </a:p>
        </p:txBody>
      </p:sp>
    </p:spTree>
    <p:extLst>
      <p:ext uri="{BB962C8B-B14F-4D97-AF65-F5344CB8AC3E}">
        <p14:creationId xmlns:p14="http://schemas.microsoft.com/office/powerpoint/2010/main" val="29641372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p:txBody>
          <a:bodyPr/>
          <a:lstStyle/>
          <a:p>
            <a:pPr algn="just">
              <a:lnSpc>
                <a:spcPct val="150000"/>
              </a:lnSpc>
            </a:pPr>
            <a:r>
              <a:rPr lang="tr-TR" dirty="0" smtClean="0"/>
              <a:t>Meslek ahlak </a:t>
            </a:r>
            <a:r>
              <a:rPr lang="tr-TR" dirty="0"/>
              <a:t>ilkelere aykırı davranışlar, o meslek öbeğinin sunduğu hizmetlerin halkın gözünde güvenilir olmaktan çıkmasına yol açar</a:t>
            </a:r>
            <a:r>
              <a:rPr lang="tr-TR" dirty="0" smtClean="0"/>
              <a:t>.</a:t>
            </a:r>
          </a:p>
          <a:p>
            <a:pPr marL="0" indent="0" algn="just">
              <a:lnSpc>
                <a:spcPct val="150000"/>
              </a:lnSpc>
              <a:buNone/>
            </a:pPr>
            <a:endParaRPr lang="tr-TR" dirty="0" smtClean="0"/>
          </a:p>
          <a:p>
            <a:pPr algn="just">
              <a:lnSpc>
                <a:spcPct val="150000"/>
              </a:lnSpc>
            </a:pPr>
            <a:r>
              <a:rPr lang="tr-TR" dirty="0" smtClean="0"/>
              <a:t>Bu </a:t>
            </a:r>
            <a:r>
              <a:rPr lang="tr-TR" dirty="0"/>
              <a:t>kaygı, özel etik ilkelere olan ihtiyacın en temel gerekçesini </a:t>
            </a:r>
            <a:r>
              <a:rPr lang="tr-TR" dirty="0" smtClean="0"/>
              <a:t>oluşturmaktadır</a:t>
            </a:r>
            <a:endParaRPr lang="tr-TR" dirty="0"/>
          </a:p>
        </p:txBody>
      </p:sp>
    </p:spTree>
    <p:extLst>
      <p:ext uri="{BB962C8B-B14F-4D97-AF65-F5344CB8AC3E}">
        <p14:creationId xmlns:p14="http://schemas.microsoft.com/office/powerpoint/2010/main" val="103432948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p:txBody>
          <a:bodyPr/>
          <a:lstStyle/>
          <a:p>
            <a:pPr>
              <a:lnSpc>
                <a:spcPct val="150000"/>
              </a:lnSpc>
            </a:pPr>
            <a:endParaRPr lang="tr-TR" b="1" dirty="0" smtClean="0">
              <a:solidFill>
                <a:srgbClr val="FF0000"/>
              </a:solidFill>
            </a:endParaRPr>
          </a:p>
          <a:p>
            <a:pPr>
              <a:lnSpc>
                <a:spcPct val="150000"/>
              </a:lnSpc>
            </a:pPr>
            <a:r>
              <a:rPr lang="tr-TR" b="1" dirty="0" smtClean="0">
                <a:solidFill>
                  <a:srgbClr val="FF0000"/>
                </a:solidFill>
              </a:rPr>
              <a:t>Meslek ahlakı ilkelerinin </a:t>
            </a:r>
            <a:r>
              <a:rPr lang="tr-TR" b="1" dirty="0">
                <a:solidFill>
                  <a:srgbClr val="FF0000"/>
                </a:solidFill>
              </a:rPr>
              <a:t>belirlenme amacının; </a:t>
            </a:r>
            <a:endParaRPr lang="tr-TR" b="1" dirty="0" smtClean="0">
              <a:solidFill>
                <a:srgbClr val="FF0000"/>
              </a:solidFill>
            </a:endParaRPr>
          </a:p>
          <a:p>
            <a:pPr algn="just">
              <a:lnSpc>
                <a:spcPct val="150000"/>
              </a:lnSpc>
            </a:pPr>
            <a:r>
              <a:rPr lang="tr-TR" dirty="0" smtClean="0"/>
              <a:t>Hataların </a:t>
            </a:r>
            <a:r>
              <a:rPr lang="tr-TR" dirty="0"/>
              <a:t>yapılmasını önlemek ve mesleğin insanlara daha iyi hizmet vermesi için mesleğe bir rehber hazırlamak </a:t>
            </a:r>
          </a:p>
        </p:txBody>
      </p:sp>
    </p:spTree>
    <p:extLst>
      <p:ext uri="{BB962C8B-B14F-4D97-AF65-F5344CB8AC3E}">
        <p14:creationId xmlns:p14="http://schemas.microsoft.com/office/powerpoint/2010/main" val="340946593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457200" y="1935480"/>
            <a:ext cx="8229600" cy="4922520"/>
          </a:xfrm>
        </p:spPr>
        <p:txBody>
          <a:bodyPr>
            <a:normAutofit fontScale="92500" lnSpcReduction="10000"/>
          </a:bodyPr>
          <a:lstStyle/>
          <a:p>
            <a:pPr algn="just"/>
            <a:r>
              <a:rPr lang="tr-TR" b="1" dirty="0" smtClean="0">
                <a:solidFill>
                  <a:srgbClr val="FF0000"/>
                </a:solidFill>
              </a:rPr>
              <a:t>Meslek ahlakı ilkelerinin </a:t>
            </a:r>
            <a:r>
              <a:rPr lang="tr-TR" b="1" dirty="0">
                <a:solidFill>
                  <a:srgbClr val="FF0000"/>
                </a:solidFill>
              </a:rPr>
              <a:t>saptanması ve meslek mensuplarının bu ilkeleri takip </a:t>
            </a:r>
            <a:r>
              <a:rPr lang="tr-TR" b="1" dirty="0" smtClean="0">
                <a:solidFill>
                  <a:srgbClr val="FF0000"/>
                </a:solidFill>
              </a:rPr>
              <a:t>etmesi;</a:t>
            </a:r>
          </a:p>
          <a:p>
            <a:pPr algn="just"/>
            <a:endParaRPr lang="tr-TR" dirty="0"/>
          </a:p>
          <a:p>
            <a:pPr algn="just"/>
            <a:r>
              <a:rPr lang="tr-TR" dirty="0"/>
              <a:t>K</a:t>
            </a:r>
            <a:r>
              <a:rPr lang="tr-TR" dirty="0" smtClean="0"/>
              <a:t>abul </a:t>
            </a:r>
            <a:r>
              <a:rPr lang="tr-TR" dirty="0"/>
              <a:t>edilebilir davranışların </a:t>
            </a:r>
            <a:r>
              <a:rPr lang="tr-TR" dirty="0" smtClean="0"/>
              <a:t>tanımlanması</a:t>
            </a:r>
          </a:p>
          <a:p>
            <a:pPr algn="just"/>
            <a:endParaRPr lang="tr-TR" dirty="0" smtClean="0"/>
          </a:p>
          <a:p>
            <a:pPr algn="just"/>
            <a:r>
              <a:rPr lang="tr-TR" dirty="0"/>
              <a:t>M</a:t>
            </a:r>
            <a:r>
              <a:rPr lang="tr-TR" dirty="0" smtClean="0"/>
              <a:t>esleğin </a:t>
            </a:r>
            <a:r>
              <a:rPr lang="tr-TR" dirty="0"/>
              <a:t>uygulanmasında kalite standartlarının </a:t>
            </a:r>
            <a:r>
              <a:rPr lang="tr-TR" dirty="0" smtClean="0"/>
              <a:t>yükseltilmesi</a:t>
            </a:r>
          </a:p>
          <a:p>
            <a:pPr algn="just"/>
            <a:endParaRPr lang="tr-TR" dirty="0" smtClean="0"/>
          </a:p>
          <a:p>
            <a:pPr algn="just"/>
            <a:r>
              <a:rPr lang="tr-TR" dirty="0"/>
              <a:t>M</a:t>
            </a:r>
            <a:r>
              <a:rPr lang="tr-TR" dirty="0" smtClean="0"/>
              <a:t>esleki </a:t>
            </a:r>
            <a:r>
              <a:rPr lang="tr-TR" dirty="0"/>
              <a:t>davranış ve sorumlulukların çerçevesinin </a:t>
            </a:r>
            <a:r>
              <a:rPr lang="tr-TR" dirty="0" smtClean="0"/>
              <a:t>çizilmesi</a:t>
            </a:r>
          </a:p>
          <a:p>
            <a:pPr marL="0" indent="0" algn="just">
              <a:buNone/>
            </a:pPr>
            <a:r>
              <a:rPr lang="tr-TR" dirty="0" smtClean="0"/>
              <a:t> </a:t>
            </a:r>
          </a:p>
          <a:p>
            <a:pPr algn="just"/>
            <a:r>
              <a:rPr lang="tr-TR" dirty="0" smtClean="0"/>
              <a:t>Mesleki </a:t>
            </a:r>
            <a:r>
              <a:rPr lang="tr-TR" dirty="0"/>
              <a:t>kimliğin gelişimine aracılık etmesi </a:t>
            </a:r>
            <a:endParaRPr lang="tr-TR" dirty="0" smtClean="0"/>
          </a:p>
          <a:p>
            <a:pPr marL="0" indent="0" algn="just">
              <a:buNone/>
            </a:pPr>
            <a:r>
              <a:rPr lang="tr-TR" dirty="0"/>
              <a:t> </a:t>
            </a:r>
            <a:r>
              <a:rPr lang="tr-TR" dirty="0" smtClean="0"/>
              <a:t>                                              açısından </a:t>
            </a:r>
            <a:r>
              <a:rPr lang="tr-TR" dirty="0"/>
              <a:t>önem taşımaktadır </a:t>
            </a:r>
          </a:p>
        </p:txBody>
      </p:sp>
    </p:spTree>
    <p:extLst>
      <p:ext uri="{BB962C8B-B14F-4D97-AF65-F5344CB8AC3E}">
        <p14:creationId xmlns:p14="http://schemas.microsoft.com/office/powerpoint/2010/main" val="5686807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MESLEK AHLAKI</a:t>
            </a:r>
            <a:endParaRPr lang="tr-TR" b="1" dirty="0"/>
          </a:p>
        </p:txBody>
      </p:sp>
      <p:sp>
        <p:nvSpPr>
          <p:cNvPr id="3" name="İçerik Yer Tutucusu 2"/>
          <p:cNvSpPr>
            <a:spLocks noGrp="1"/>
          </p:cNvSpPr>
          <p:nvPr>
            <p:ph idx="1"/>
          </p:nvPr>
        </p:nvSpPr>
        <p:spPr>
          <a:xfrm>
            <a:off x="251520" y="1412776"/>
            <a:ext cx="8640960" cy="5256584"/>
          </a:xfrm>
        </p:spPr>
        <p:txBody>
          <a:bodyPr>
            <a:normAutofit lnSpcReduction="10000"/>
          </a:bodyPr>
          <a:lstStyle/>
          <a:p>
            <a:pPr algn="just"/>
            <a:r>
              <a:rPr lang="tr-TR" dirty="0" smtClean="0"/>
              <a:t>Meslek ahlakı, </a:t>
            </a:r>
            <a:r>
              <a:rPr lang="tr-TR" dirty="0">
                <a:solidFill>
                  <a:srgbClr val="FF0000"/>
                </a:solidFill>
              </a:rPr>
              <a:t>1980’lerin</a:t>
            </a:r>
            <a:r>
              <a:rPr lang="tr-TR" dirty="0"/>
              <a:t> sonundan itibaren işletmecilik yazınında giderek artan ölçüde yer almaya başlamıştır.  </a:t>
            </a:r>
            <a:endParaRPr lang="tr-TR" dirty="0" smtClean="0"/>
          </a:p>
          <a:p>
            <a:pPr algn="just"/>
            <a:endParaRPr lang="tr-TR" dirty="0" smtClean="0"/>
          </a:p>
          <a:p>
            <a:pPr algn="just"/>
            <a:r>
              <a:rPr lang="tr-TR" dirty="0" smtClean="0">
                <a:solidFill>
                  <a:srgbClr val="FF0000"/>
                </a:solidFill>
              </a:rPr>
              <a:t>Meslek ahlakının bu </a:t>
            </a:r>
            <a:r>
              <a:rPr lang="tr-TR" dirty="0">
                <a:solidFill>
                  <a:srgbClr val="FF0000"/>
                </a:solidFill>
              </a:rPr>
              <a:t>derece önem kazanmasındaki en önemli etkenler; </a:t>
            </a:r>
            <a:endParaRPr lang="tr-TR" dirty="0" smtClean="0">
              <a:solidFill>
                <a:srgbClr val="FF0000"/>
              </a:solidFill>
            </a:endParaRPr>
          </a:p>
          <a:p>
            <a:pPr lvl="1" algn="just"/>
            <a:r>
              <a:rPr lang="tr-TR" dirty="0" smtClean="0"/>
              <a:t>artan </a:t>
            </a:r>
            <a:r>
              <a:rPr lang="tr-TR" dirty="0"/>
              <a:t>rekabet, </a:t>
            </a:r>
            <a:endParaRPr lang="tr-TR" dirty="0" smtClean="0"/>
          </a:p>
          <a:p>
            <a:pPr lvl="1" algn="just"/>
            <a:r>
              <a:rPr lang="tr-TR" dirty="0" smtClean="0"/>
              <a:t>küreselleşme</a:t>
            </a:r>
            <a:r>
              <a:rPr lang="tr-TR" dirty="0"/>
              <a:t>, </a:t>
            </a:r>
            <a:endParaRPr lang="tr-TR" dirty="0" smtClean="0"/>
          </a:p>
          <a:p>
            <a:pPr lvl="1" algn="just"/>
            <a:r>
              <a:rPr lang="tr-TR" dirty="0" smtClean="0"/>
              <a:t>teknoloji </a:t>
            </a:r>
            <a:r>
              <a:rPr lang="tr-TR" dirty="0"/>
              <a:t>ve iletişim teknolojilerindeki gelişmeler, </a:t>
            </a:r>
            <a:endParaRPr lang="tr-TR" dirty="0" smtClean="0"/>
          </a:p>
          <a:p>
            <a:pPr lvl="1" algn="just"/>
            <a:r>
              <a:rPr lang="tr-TR" dirty="0" smtClean="0"/>
              <a:t>insan </a:t>
            </a:r>
            <a:r>
              <a:rPr lang="tr-TR" dirty="0"/>
              <a:t>haklarının artan önemi, </a:t>
            </a:r>
            <a:endParaRPr lang="tr-TR" dirty="0" smtClean="0"/>
          </a:p>
          <a:p>
            <a:pPr lvl="1" algn="just"/>
            <a:r>
              <a:rPr lang="tr-TR" dirty="0" smtClean="0"/>
              <a:t>çevre </a:t>
            </a:r>
            <a:r>
              <a:rPr lang="tr-TR" dirty="0"/>
              <a:t>kirliliğinin tehlikeli boyutlara ulaşması, </a:t>
            </a:r>
            <a:endParaRPr lang="tr-TR" dirty="0" smtClean="0"/>
          </a:p>
          <a:p>
            <a:pPr lvl="1" algn="just"/>
            <a:r>
              <a:rPr lang="tr-TR" dirty="0" smtClean="0"/>
              <a:t>kötü </a:t>
            </a:r>
            <a:r>
              <a:rPr lang="tr-TR" dirty="0"/>
              <a:t>yönetim uygulamaları, rüşvet, israf, yolsuzluk gibi olumsuz davranışların gözle görülür bir şekilde artmış olmasıdır</a:t>
            </a:r>
          </a:p>
        </p:txBody>
      </p:sp>
    </p:spTree>
    <p:extLst>
      <p:ext uri="{BB962C8B-B14F-4D97-AF65-F5344CB8AC3E}">
        <p14:creationId xmlns:p14="http://schemas.microsoft.com/office/powerpoint/2010/main" val="25725557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686800" cy="6309320"/>
          </a:xfrm>
        </p:spPr>
        <p:txBody>
          <a:bodyPr>
            <a:normAutofit fontScale="47500" lnSpcReduction="20000"/>
          </a:bodyPr>
          <a:lstStyle/>
          <a:p>
            <a:endParaRPr lang="tr-TR" dirty="0" smtClean="0"/>
          </a:p>
          <a:p>
            <a:r>
              <a:rPr lang="tr-TR" sz="3400" b="1" dirty="0" smtClean="0"/>
              <a:t>İlke </a:t>
            </a:r>
          </a:p>
          <a:p>
            <a:pPr marL="0" indent="0">
              <a:buNone/>
            </a:pPr>
            <a:endParaRPr lang="tr-TR" sz="3400" b="1" dirty="0" smtClean="0"/>
          </a:p>
          <a:p>
            <a:pPr marL="0" indent="0">
              <a:buNone/>
            </a:pPr>
            <a:r>
              <a:rPr lang="tr-TR" sz="3800" dirty="0" smtClean="0"/>
              <a:t>İlkelerin </a:t>
            </a:r>
            <a:r>
              <a:rPr lang="tr-TR" sz="3800" dirty="0"/>
              <a:t>olacak. </a:t>
            </a:r>
            <a:endParaRPr lang="tr-TR" sz="3800" dirty="0" smtClean="0"/>
          </a:p>
          <a:p>
            <a:pPr marL="0" indent="0">
              <a:buNone/>
            </a:pPr>
            <a:r>
              <a:rPr lang="tr-TR" sz="3800" dirty="0" smtClean="0"/>
              <a:t>Seni satın alamayacaklar. </a:t>
            </a:r>
          </a:p>
          <a:p>
            <a:pPr marL="0" indent="0">
              <a:buNone/>
            </a:pPr>
            <a:r>
              <a:rPr lang="tr-TR" sz="3800" dirty="0" smtClean="0"/>
              <a:t>Aptalların </a:t>
            </a:r>
            <a:r>
              <a:rPr lang="tr-TR" sz="3800" dirty="0"/>
              <a:t>uydurduğu </a:t>
            </a:r>
            <a:endParaRPr lang="tr-TR" sz="3800" dirty="0" smtClean="0"/>
          </a:p>
          <a:p>
            <a:pPr marL="0" indent="0">
              <a:buNone/>
            </a:pPr>
            <a:r>
              <a:rPr lang="tr-TR" sz="3800" dirty="0" smtClean="0"/>
              <a:t>atasözlerine </a:t>
            </a:r>
            <a:r>
              <a:rPr lang="tr-TR" sz="3800" dirty="0"/>
              <a:t>inanmayacaksın: </a:t>
            </a:r>
            <a:endParaRPr lang="tr-TR" sz="3800" dirty="0" smtClean="0"/>
          </a:p>
          <a:p>
            <a:pPr marL="0" indent="0">
              <a:buNone/>
            </a:pPr>
            <a:r>
              <a:rPr lang="tr-TR" sz="3800" dirty="0" smtClean="0"/>
              <a:t>“</a:t>
            </a:r>
            <a:r>
              <a:rPr lang="tr-TR" sz="3800" dirty="0"/>
              <a:t>Paranın satın alamayacağı şey yoktur.” </a:t>
            </a:r>
            <a:endParaRPr lang="tr-TR" sz="3800" dirty="0" smtClean="0"/>
          </a:p>
          <a:p>
            <a:pPr marL="0" indent="0">
              <a:buNone/>
            </a:pPr>
            <a:r>
              <a:rPr lang="tr-TR" sz="3800" dirty="0" smtClean="0"/>
              <a:t>“</a:t>
            </a:r>
            <a:r>
              <a:rPr lang="tr-TR" sz="3800" dirty="0"/>
              <a:t>Herkesin fiyatı vardır.” </a:t>
            </a:r>
            <a:endParaRPr lang="tr-TR" sz="3800" dirty="0" smtClean="0"/>
          </a:p>
          <a:p>
            <a:pPr marL="0" indent="0">
              <a:buNone/>
            </a:pPr>
            <a:r>
              <a:rPr lang="tr-TR" sz="3800" dirty="0" smtClean="0"/>
              <a:t>Gibi </a:t>
            </a:r>
            <a:r>
              <a:rPr lang="tr-TR" sz="3800" dirty="0"/>
              <a:t>sözlere kanmayacaksın. </a:t>
            </a:r>
            <a:endParaRPr lang="tr-TR" sz="3800" dirty="0" smtClean="0"/>
          </a:p>
          <a:p>
            <a:pPr marL="0" indent="0">
              <a:buNone/>
            </a:pPr>
            <a:r>
              <a:rPr lang="tr-TR" sz="3800" dirty="0" smtClean="0"/>
              <a:t>Onurunla </a:t>
            </a:r>
            <a:r>
              <a:rPr lang="tr-TR" sz="3800" dirty="0"/>
              <a:t>kimliğinle ve beyninle akıllı yaşayacaksın. </a:t>
            </a:r>
            <a:endParaRPr lang="tr-TR" sz="3800" dirty="0" smtClean="0"/>
          </a:p>
          <a:p>
            <a:pPr marL="0" indent="0">
              <a:buNone/>
            </a:pPr>
            <a:r>
              <a:rPr lang="tr-TR" sz="3800" dirty="0" smtClean="0"/>
              <a:t>Üreteceksin </a:t>
            </a:r>
          </a:p>
          <a:p>
            <a:pPr marL="0" indent="0">
              <a:buNone/>
            </a:pPr>
            <a:r>
              <a:rPr lang="tr-TR" sz="3800" dirty="0" smtClean="0"/>
              <a:t>seveceksin </a:t>
            </a:r>
          </a:p>
          <a:p>
            <a:pPr marL="0" indent="0">
              <a:buNone/>
            </a:pPr>
            <a:r>
              <a:rPr lang="tr-TR" sz="3800" dirty="0" smtClean="0"/>
              <a:t>sevileceksin </a:t>
            </a:r>
          </a:p>
          <a:p>
            <a:pPr marL="0" indent="0">
              <a:buNone/>
            </a:pPr>
            <a:r>
              <a:rPr lang="tr-TR" sz="3800" dirty="0" smtClean="0"/>
              <a:t>inançlarının </a:t>
            </a:r>
            <a:r>
              <a:rPr lang="tr-TR" sz="3800" dirty="0"/>
              <a:t>arkasında duracaksın </a:t>
            </a:r>
            <a:endParaRPr lang="tr-TR" sz="3800" dirty="0" smtClean="0"/>
          </a:p>
          <a:p>
            <a:pPr marL="0" indent="0">
              <a:buNone/>
            </a:pPr>
            <a:r>
              <a:rPr lang="tr-TR" sz="3800" dirty="0" smtClean="0"/>
              <a:t>sevgilerin karşılıksız, </a:t>
            </a:r>
          </a:p>
          <a:p>
            <a:pPr marL="0" indent="0">
              <a:buNone/>
            </a:pPr>
            <a:r>
              <a:rPr lang="tr-TR" sz="3800" dirty="0" smtClean="0"/>
              <a:t>yardımların </a:t>
            </a:r>
            <a:r>
              <a:rPr lang="tr-TR" sz="3800" dirty="0"/>
              <a:t>gizli olacak. </a:t>
            </a:r>
            <a:endParaRPr lang="tr-TR" sz="3800" dirty="0" smtClean="0"/>
          </a:p>
          <a:p>
            <a:pPr marL="0" indent="0">
              <a:buNone/>
            </a:pPr>
            <a:r>
              <a:rPr lang="tr-TR" sz="3800" dirty="0" smtClean="0"/>
              <a:t>Seni </a:t>
            </a:r>
            <a:r>
              <a:rPr lang="tr-TR" sz="3800" dirty="0"/>
              <a:t>attan, ottan ayıran özelliğin farkına varacaksın. </a:t>
            </a:r>
            <a:endParaRPr lang="tr-TR" sz="3800" dirty="0" smtClean="0"/>
          </a:p>
          <a:p>
            <a:pPr marL="0" indent="0">
              <a:buNone/>
            </a:pPr>
            <a:r>
              <a:rPr lang="tr-TR" sz="3800" dirty="0" smtClean="0"/>
              <a:t>Çünkü </a:t>
            </a:r>
            <a:r>
              <a:rPr lang="tr-TR" sz="3800" dirty="0"/>
              <a:t>sen insansın. </a:t>
            </a:r>
            <a:endParaRPr lang="tr-TR" sz="3800" dirty="0" smtClean="0"/>
          </a:p>
          <a:p>
            <a:pPr marL="0" indent="0">
              <a:buNone/>
            </a:pPr>
            <a:r>
              <a:rPr lang="tr-TR" sz="3800" dirty="0" smtClean="0"/>
              <a:t>Ve </a:t>
            </a:r>
            <a:r>
              <a:rPr lang="tr-TR" sz="3800" dirty="0"/>
              <a:t>bunu yakaladığın gün  </a:t>
            </a:r>
            <a:endParaRPr lang="tr-TR" sz="3800" dirty="0" smtClean="0"/>
          </a:p>
          <a:p>
            <a:pPr marL="0" indent="0">
              <a:buNone/>
            </a:pPr>
            <a:r>
              <a:rPr lang="tr-TR" sz="3800" dirty="0" smtClean="0"/>
              <a:t>bembeyaz </a:t>
            </a:r>
            <a:r>
              <a:rPr lang="tr-TR" sz="3800" dirty="0"/>
              <a:t>yaşayacaksın.  </a:t>
            </a:r>
            <a:endParaRPr lang="tr-TR" sz="3800" dirty="0" smtClean="0"/>
          </a:p>
          <a:p>
            <a:endParaRPr lang="tr-TR" sz="3800" dirty="0"/>
          </a:p>
          <a:p>
            <a:r>
              <a:rPr lang="tr-TR" sz="3800" dirty="0"/>
              <a:t>Müjdat GEZEN “Şiirim geldi bırakın beni”</a:t>
            </a:r>
          </a:p>
        </p:txBody>
      </p:sp>
    </p:spTree>
    <p:extLst>
      <p:ext uri="{BB962C8B-B14F-4D97-AF65-F5344CB8AC3E}">
        <p14:creationId xmlns:p14="http://schemas.microsoft.com/office/powerpoint/2010/main" val="3889356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a:xfrm>
            <a:off x="430298" y="1121850"/>
            <a:ext cx="8229600" cy="5907550"/>
          </a:xfrm>
        </p:spPr>
        <p:txBody>
          <a:bodyPr/>
          <a:lstStyle/>
          <a:p>
            <a:pPr algn="just"/>
            <a:endParaRPr lang="tr-TR" dirty="0" smtClean="0"/>
          </a:p>
          <a:p>
            <a:pPr algn="just"/>
            <a:r>
              <a:rPr lang="tr-TR" dirty="0" smtClean="0"/>
              <a:t>Toplumun </a:t>
            </a:r>
            <a:r>
              <a:rPr lang="tr-TR" dirty="0"/>
              <a:t>oluştuğu her yerde, bu toplumdaki insanların davranışlarını ve birbirleriyle ilişkilerini düzenleyen kurallar olmuştur. </a:t>
            </a:r>
            <a:endParaRPr lang="tr-TR" dirty="0" smtClean="0"/>
          </a:p>
          <a:p>
            <a:pPr marL="0" indent="0" algn="just">
              <a:buNone/>
            </a:pPr>
            <a:endParaRPr lang="tr-TR" dirty="0" smtClean="0"/>
          </a:p>
          <a:p>
            <a:pPr algn="just"/>
            <a:r>
              <a:rPr lang="tr-TR" dirty="0" smtClean="0"/>
              <a:t>Dolayısıyla </a:t>
            </a:r>
            <a:r>
              <a:rPr lang="tr-TR" dirty="0"/>
              <a:t>ne kadar ilkel olursa olsun, en eski toplumların bile kendine özgü ahlakı olduğu söylenebilmektedir </a:t>
            </a:r>
          </a:p>
        </p:txBody>
      </p:sp>
      <p:pic>
        <p:nvPicPr>
          <p:cNvPr id="4" name="Resim 3"/>
          <p:cNvPicPr>
            <a:picLocks noChangeAspect="1"/>
          </p:cNvPicPr>
          <p:nvPr/>
        </p:nvPicPr>
        <p:blipFill>
          <a:blip r:embed="rId2"/>
          <a:stretch>
            <a:fillRect/>
          </a:stretch>
        </p:blipFill>
        <p:spPr>
          <a:xfrm>
            <a:off x="5220072" y="4206707"/>
            <a:ext cx="3024336" cy="2534661"/>
          </a:xfrm>
          <a:prstGeom prst="rect">
            <a:avLst/>
          </a:prstGeom>
        </p:spPr>
      </p:pic>
    </p:spTree>
    <p:extLst>
      <p:ext uri="{BB962C8B-B14F-4D97-AF65-F5344CB8AC3E}">
        <p14:creationId xmlns:p14="http://schemas.microsoft.com/office/powerpoint/2010/main" val="8103133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43608" y="1052736"/>
            <a:ext cx="6768752" cy="5220270"/>
          </a:xfrm>
          <a:prstGeom prst="rect">
            <a:avLst/>
          </a:prstGeom>
        </p:spPr>
      </p:pic>
    </p:spTree>
    <p:extLst>
      <p:ext uri="{BB962C8B-B14F-4D97-AF65-F5344CB8AC3E}">
        <p14:creationId xmlns:p14="http://schemas.microsoft.com/office/powerpoint/2010/main" val="111424250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6654" y="404664"/>
            <a:ext cx="8229600" cy="1143000"/>
          </a:xfrm>
        </p:spPr>
        <p:txBody>
          <a:bodyPr/>
          <a:lstStyle/>
          <a:p>
            <a:pPr algn="ctr"/>
            <a:r>
              <a:rPr lang="tr-TR" b="1" dirty="0" smtClean="0"/>
              <a:t>EĞİTİM VE ÖĞRETİM</a:t>
            </a:r>
            <a:endParaRPr lang="tr-TR" b="1" dirty="0"/>
          </a:p>
        </p:txBody>
      </p:sp>
      <p:sp>
        <p:nvSpPr>
          <p:cNvPr id="3" name="İçerik Yer Tutucusu 2"/>
          <p:cNvSpPr>
            <a:spLocks noGrp="1"/>
          </p:cNvSpPr>
          <p:nvPr>
            <p:ph idx="1"/>
          </p:nvPr>
        </p:nvSpPr>
        <p:spPr/>
        <p:txBody>
          <a:bodyPr>
            <a:normAutofit/>
          </a:bodyPr>
          <a:lstStyle/>
          <a:p>
            <a:pPr algn="just"/>
            <a:endParaRPr lang="tr-TR" dirty="0" smtClean="0"/>
          </a:p>
          <a:p>
            <a:pPr algn="just"/>
            <a:r>
              <a:rPr lang="tr-TR" dirty="0" smtClean="0"/>
              <a:t>Eğitim, genel </a:t>
            </a:r>
            <a:r>
              <a:rPr lang="tr-TR" dirty="0"/>
              <a:t>tanımıyla bireylerin davranışlarında kendi yaşantısı yoluyla kasıtlı ve istendik davranış </a:t>
            </a:r>
            <a:r>
              <a:rPr lang="tr-TR" dirty="0" smtClean="0"/>
              <a:t>değiştirme </a:t>
            </a:r>
            <a:r>
              <a:rPr lang="tr-TR" dirty="0"/>
              <a:t>süreci olarak kabul </a:t>
            </a:r>
            <a:r>
              <a:rPr lang="tr-TR" dirty="0" smtClean="0"/>
              <a:t>edilmektedir.</a:t>
            </a:r>
          </a:p>
          <a:p>
            <a:pPr algn="just"/>
            <a:endParaRPr lang="tr-TR" dirty="0"/>
          </a:p>
          <a:p>
            <a:pPr algn="just"/>
            <a:r>
              <a:rPr lang="tr-TR" dirty="0"/>
              <a:t>Öğretim, eğitimin okullarda planlı programlı yapılan kısmıdır. Öğretim, belirlenmiş olan müfredatı öğrenmek ve bu aşamadan sonra da uzmanlık kazanmak anlamında kullanılır. </a:t>
            </a:r>
          </a:p>
        </p:txBody>
      </p:sp>
    </p:spTree>
    <p:extLst>
      <p:ext uri="{BB962C8B-B14F-4D97-AF65-F5344CB8AC3E}">
        <p14:creationId xmlns:p14="http://schemas.microsoft.com/office/powerpoint/2010/main" val="34486519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1363" y="548680"/>
            <a:ext cx="8229600" cy="780696"/>
          </a:xfrm>
        </p:spPr>
        <p:txBody>
          <a:bodyPr>
            <a:normAutofit fontScale="90000"/>
          </a:bodyPr>
          <a:lstStyle/>
          <a:p>
            <a:pPr algn="ctr"/>
            <a:r>
              <a:rPr lang="tr-TR" dirty="0" smtClean="0"/>
              <a:t>ÖĞRETMENLİK</a:t>
            </a:r>
            <a:endParaRPr lang="tr-TR" dirty="0"/>
          </a:p>
        </p:txBody>
      </p:sp>
      <p:sp>
        <p:nvSpPr>
          <p:cNvPr id="3" name="İçerik Yer Tutucusu 2"/>
          <p:cNvSpPr>
            <a:spLocks noGrp="1"/>
          </p:cNvSpPr>
          <p:nvPr>
            <p:ph idx="1"/>
          </p:nvPr>
        </p:nvSpPr>
        <p:spPr>
          <a:xfrm>
            <a:off x="457200" y="1329376"/>
            <a:ext cx="8229600" cy="5528624"/>
          </a:xfrm>
        </p:spPr>
        <p:txBody>
          <a:bodyPr>
            <a:noAutofit/>
          </a:bodyPr>
          <a:lstStyle/>
          <a:p>
            <a:r>
              <a:rPr lang="tr-TR" sz="1800" dirty="0"/>
              <a:t>Eğitim ve öğretim hizmetlerinin topluma profesyonel olarak </a:t>
            </a:r>
            <a:r>
              <a:rPr lang="tr-TR" sz="1800" dirty="0" smtClean="0"/>
              <a:t>sunulmasıdır</a:t>
            </a:r>
          </a:p>
          <a:p>
            <a:endParaRPr lang="tr-TR" sz="1800" dirty="0"/>
          </a:p>
          <a:p>
            <a:pPr algn="just">
              <a:lnSpc>
                <a:spcPct val="170000"/>
              </a:lnSpc>
            </a:pPr>
            <a:r>
              <a:rPr lang="tr-TR" sz="1800" dirty="0"/>
              <a:t>Öğretmenlik bir meslektir, çünkü toplumda vazgeçilmez bir gereksinimi yani toplumdaki </a:t>
            </a:r>
            <a:r>
              <a:rPr lang="tr-TR" sz="1800" dirty="0" smtClean="0"/>
              <a:t>çocuk</a:t>
            </a:r>
            <a:r>
              <a:rPr lang="tr-TR" sz="1400" dirty="0" smtClean="0"/>
              <a:t> </a:t>
            </a:r>
            <a:r>
              <a:rPr lang="tr-TR" sz="1800" dirty="0" smtClean="0"/>
              <a:t>ve </a:t>
            </a:r>
            <a:r>
              <a:rPr lang="tr-TR" sz="1800" dirty="0"/>
              <a:t>gençlerin, hatta yetişkinlerin eğitimlerinin sağlanmasındaki en temel etmenlerden biridir. </a:t>
            </a:r>
            <a:endParaRPr lang="tr-TR" sz="1800" dirty="0" smtClean="0"/>
          </a:p>
          <a:p>
            <a:pPr algn="just">
              <a:lnSpc>
                <a:spcPct val="170000"/>
              </a:lnSpc>
            </a:pPr>
            <a:r>
              <a:rPr lang="tr-TR" sz="1800" dirty="0" smtClean="0"/>
              <a:t>İkinci </a:t>
            </a:r>
            <a:r>
              <a:rPr lang="tr-TR" sz="1800" dirty="0"/>
              <a:t>olarak, öğretmenlik herkesin yapabileceği bir iş değildir ve bu iş için uzun süreli bir eğitim almak, yani sistematik bir yetişme sürecinden geçmiş olmak gereklidir</a:t>
            </a:r>
            <a:r>
              <a:rPr lang="tr-TR" sz="1800" dirty="0" smtClean="0"/>
              <a:t>.</a:t>
            </a:r>
          </a:p>
          <a:p>
            <a:pPr algn="just">
              <a:lnSpc>
                <a:spcPct val="170000"/>
              </a:lnSpc>
            </a:pPr>
            <a:r>
              <a:rPr lang="tr-TR" sz="1800" dirty="0" smtClean="0"/>
              <a:t> </a:t>
            </a:r>
            <a:r>
              <a:rPr lang="tr-TR" sz="1800" dirty="0"/>
              <a:t>Öğretmenlik mesleğinin kendine özgü yöntem ve teknikleri vardır. Bu yöntem ve teknikler uzun bir süreç içinde, uygulama ve daha sonraları da bilimsel araştırmalar ile geliştirilmiştir. </a:t>
            </a:r>
            <a:endParaRPr lang="tr-TR" sz="1800" dirty="0" smtClean="0"/>
          </a:p>
        </p:txBody>
      </p:sp>
    </p:spTree>
    <p:extLst>
      <p:ext uri="{BB962C8B-B14F-4D97-AF65-F5344CB8AC3E}">
        <p14:creationId xmlns:p14="http://schemas.microsoft.com/office/powerpoint/2010/main" val="18079460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80696"/>
          </a:xfrm>
        </p:spPr>
        <p:txBody>
          <a:bodyPr>
            <a:normAutofit fontScale="90000"/>
          </a:bodyPr>
          <a:lstStyle/>
          <a:p>
            <a:pPr algn="ctr"/>
            <a:r>
              <a:rPr lang="tr-TR" dirty="0" smtClean="0"/>
              <a:t>ÖĞRETMENLİK</a:t>
            </a:r>
            <a:endParaRPr lang="tr-TR" dirty="0"/>
          </a:p>
        </p:txBody>
      </p:sp>
      <p:sp>
        <p:nvSpPr>
          <p:cNvPr id="3" name="İçerik Yer Tutucusu 2"/>
          <p:cNvSpPr>
            <a:spLocks noGrp="1"/>
          </p:cNvSpPr>
          <p:nvPr>
            <p:ph idx="1"/>
          </p:nvPr>
        </p:nvSpPr>
        <p:spPr>
          <a:xfrm>
            <a:off x="0" y="1484784"/>
            <a:ext cx="8686800" cy="5373216"/>
          </a:xfrm>
        </p:spPr>
        <p:txBody>
          <a:bodyPr>
            <a:normAutofit fontScale="92500" lnSpcReduction="10000"/>
          </a:bodyPr>
          <a:lstStyle/>
          <a:p>
            <a:pPr algn="just">
              <a:lnSpc>
                <a:spcPct val="170000"/>
              </a:lnSpc>
            </a:pPr>
            <a:r>
              <a:rPr lang="tr-TR" sz="2800" dirty="0"/>
              <a:t>Öğretmenler yaşamlarını bu meslekten kazanırlar. Ancak öğretmenlik sadece para için yapılan bir iş de değildir. Öğretmenliğin toplumda gerçekleştirmeye çalıştığı idealleri de vardır</a:t>
            </a:r>
            <a:r>
              <a:rPr lang="tr-TR" sz="2800" dirty="0" smtClean="0"/>
              <a:t>.</a:t>
            </a:r>
          </a:p>
          <a:p>
            <a:pPr marL="0" indent="0" algn="just">
              <a:lnSpc>
                <a:spcPct val="170000"/>
              </a:lnSpc>
              <a:buNone/>
            </a:pPr>
            <a:endParaRPr lang="tr-TR" sz="2800" dirty="0"/>
          </a:p>
          <a:p>
            <a:pPr algn="just">
              <a:lnSpc>
                <a:spcPct val="170000"/>
              </a:lnSpc>
            </a:pPr>
            <a:r>
              <a:rPr lang="tr-TR" sz="2800" dirty="0"/>
              <a:t> Öğretmenlik mesleğinin bazı etik değerleri vardır. Bütün bu unsurlar öğretmenliğin bir meslek olarak görülmesini gerektirir.</a:t>
            </a:r>
          </a:p>
          <a:p>
            <a:pPr algn="just">
              <a:lnSpc>
                <a:spcPct val="170000"/>
              </a:lnSpc>
            </a:pPr>
            <a:endParaRPr lang="tr-TR" sz="2800" dirty="0"/>
          </a:p>
          <a:p>
            <a:endParaRPr lang="tr-TR" dirty="0"/>
          </a:p>
        </p:txBody>
      </p:sp>
      <p:pic>
        <p:nvPicPr>
          <p:cNvPr id="4" name="Resim 3"/>
          <p:cNvPicPr>
            <a:picLocks noChangeAspect="1"/>
          </p:cNvPicPr>
          <p:nvPr/>
        </p:nvPicPr>
        <p:blipFill>
          <a:blip r:embed="rId2"/>
          <a:stretch>
            <a:fillRect/>
          </a:stretch>
        </p:blipFill>
        <p:spPr>
          <a:xfrm>
            <a:off x="5436096" y="3429000"/>
            <a:ext cx="2592288" cy="1584176"/>
          </a:xfrm>
          <a:prstGeom prst="rect">
            <a:avLst/>
          </a:prstGeom>
        </p:spPr>
      </p:pic>
    </p:spTree>
    <p:extLst>
      <p:ext uri="{BB962C8B-B14F-4D97-AF65-F5344CB8AC3E}">
        <p14:creationId xmlns:p14="http://schemas.microsoft.com/office/powerpoint/2010/main" val="18730740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852704"/>
          </a:xfrm>
        </p:spPr>
        <p:txBody>
          <a:bodyPr/>
          <a:lstStyle/>
          <a:p>
            <a:r>
              <a:rPr lang="tr-TR" dirty="0" smtClean="0"/>
              <a:t>TÜRKİYE’DE ÖĞRETMENLİK</a:t>
            </a:r>
            <a:endParaRPr lang="tr-TR" dirty="0"/>
          </a:p>
        </p:txBody>
      </p:sp>
      <p:sp>
        <p:nvSpPr>
          <p:cNvPr id="3" name="İçerik Yer Tutucusu 2"/>
          <p:cNvSpPr>
            <a:spLocks noGrp="1"/>
          </p:cNvSpPr>
          <p:nvPr>
            <p:ph idx="1"/>
          </p:nvPr>
        </p:nvSpPr>
        <p:spPr>
          <a:xfrm>
            <a:off x="107504" y="1935480"/>
            <a:ext cx="8579296" cy="4922520"/>
          </a:xfrm>
        </p:spPr>
        <p:txBody>
          <a:bodyPr>
            <a:normAutofit fontScale="92500" lnSpcReduction="10000"/>
          </a:bodyPr>
          <a:lstStyle/>
          <a:p>
            <a:pPr algn="just"/>
            <a:r>
              <a:rPr lang="tr-TR" dirty="0">
                <a:solidFill>
                  <a:srgbClr val="FF0000"/>
                </a:solidFill>
              </a:rPr>
              <a:t>Selçuklu </a:t>
            </a:r>
            <a:r>
              <a:rPr lang="tr-TR" dirty="0" smtClean="0">
                <a:solidFill>
                  <a:srgbClr val="FF0000"/>
                </a:solidFill>
              </a:rPr>
              <a:t>Dönemi: </a:t>
            </a:r>
          </a:p>
          <a:p>
            <a:pPr algn="just"/>
            <a:endParaRPr lang="tr-TR" dirty="0" smtClean="0"/>
          </a:p>
          <a:p>
            <a:pPr algn="just"/>
            <a:r>
              <a:rPr lang="tr-TR" dirty="0" smtClean="0"/>
              <a:t>Bu </a:t>
            </a:r>
            <a:r>
              <a:rPr lang="tr-TR" dirty="0"/>
              <a:t>dönemde öğretmenlik mesleği dinsel ağırlıklı çok işlevli bir meslek niteliği taşır</a:t>
            </a:r>
            <a:r>
              <a:rPr lang="tr-TR" dirty="0" smtClean="0"/>
              <a:t>.</a:t>
            </a:r>
          </a:p>
          <a:p>
            <a:pPr marL="0" indent="0" algn="just">
              <a:buNone/>
            </a:pPr>
            <a:endParaRPr lang="tr-TR" dirty="0" smtClean="0"/>
          </a:p>
          <a:p>
            <a:pPr algn="just"/>
            <a:r>
              <a:rPr lang="tr-TR" dirty="0" smtClean="0"/>
              <a:t>Öğretmenlik </a:t>
            </a:r>
            <a:r>
              <a:rPr lang="tr-TR" dirty="0"/>
              <a:t>mesleğine ilişkin görevlerin temeli ve ağırlık merkezi dini öğretmekti. </a:t>
            </a:r>
            <a:endParaRPr lang="tr-TR" dirty="0" smtClean="0"/>
          </a:p>
          <a:p>
            <a:pPr algn="just"/>
            <a:endParaRPr lang="tr-TR" dirty="0"/>
          </a:p>
          <a:p>
            <a:pPr algn="just"/>
            <a:r>
              <a:rPr lang="tr-TR" dirty="0" smtClean="0"/>
              <a:t>Bu </a:t>
            </a:r>
            <a:r>
              <a:rPr lang="tr-TR" dirty="0"/>
              <a:t>dönemde öğretmenlik mesleğini edinim genel eğitimden ve din adamlığından ayrı bir uzmanlık alanı olarak düşünülmezdi. Bu nedenle öğretmenlik için ayrı bir program veya ayrı bir meslek </a:t>
            </a:r>
            <a:r>
              <a:rPr lang="tr-TR" dirty="0" smtClean="0"/>
              <a:t>ve ihtisas medresesi yoktu</a:t>
            </a:r>
            <a:r>
              <a:rPr lang="tr-TR" dirty="0"/>
              <a:t>.</a:t>
            </a:r>
            <a:br>
              <a:rPr lang="tr-TR" dirty="0"/>
            </a:br>
            <a:endParaRPr lang="tr-TR" dirty="0"/>
          </a:p>
          <a:p>
            <a:endParaRPr lang="tr-TR" dirty="0" smtClean="0"/>
          </a:p>
        </p:txBody>
      </p:sp>
    </p:spTree>
    <p:extLst>
      <p:ext uri="{BB962C8B-B14F-4D97-AF65-F5344CB8AC3E}">
        <p14:creationId xmlns:p14="http://schemas.microsoft.com/office/powerpoint/2010/main" val="6982875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60648"/>
            <a:ext cx="8229600" cy="1143000"/>
          </a:xfrm>
        </p:spPr>
        <p:txBody>
          <a:bodyPr/>
          <a:lstStyle/>
          <a:p>
            <a:r>
              <a:rPr lang="tr-TR" dirty="0" smtClean="0"/>
              <a:t>Osmanlı dönemi</a:t>
            </a:r>
            <a:endParaRPr lang="tr-TR" dirty="0"/>
          </a:p>
        </p:txBody>
      </p:sp>
      <p:sp>
        <p:nvSpPr>
          <p:cNvPr id="3" name="İçerik Yer Tutucusu 2"/>
          <p:cNvSpPr>
            <a:spLocks noGrp="1"/>
          </p:cNvSpPr>
          <p:nvPr>
            <p:ph idx="1"/>
          </p:nvPr>
        </p:nvSpPr>
        <p:spPr>
          <a:xfrm>
            <a:off x="457200" y="1403648"/>
            <a:ext cx="8229600" cy="5454352"/>
          </a:xfrm>
        </p:spPr>
        <p:txBody>
          <a:bodyPr>
            <a:normAutofit fontScale="92500" lnSpcReduction="20000"/>
          </a:bodyPr>
          <a:lstStyle/>
          <a:p>
            <a:pPr algn="just">
              <a:lnSpc>
                <a:spcPct val="150000"/>
              </a:lnSpc>
            </a:pPr>
            <a:r>
              <a:rPr lang="tr-TR" dirty="0" smtClean="0"/>
              <a:t>Osmanlı döneminde öğretmenlik mesleğine ilişkin durum 15.Yüzyıl ortalarına kadar Selçuklu dönemindekinin hemen hemen aynıydı. </a:t>
            </a:r>
          </a:p>
          <a:p>
            <a:pPr algn="just">
              <a:lnSpc>
                <a:spcPct val="150000"/>
              </a:lnSpc>
            </a:pPr>
            <a:endParaRPr lang="tr-TR" dirty="0" smtClean="0"/>
          </a:p>
          <a:p>
            <a:pPr algn="just">
              <a:lnSpc>
                <a:spcPct val="150000"/>
              </a:lnSpc>
            </a:pPr>
            <a:r>
              <a:rPr lang="tr-TR" dirty="0" smtClean="0"/>
              <a:t>Osmanlı döneminde ilk kez Fatih Sultan Mehmet öğretmenlik mesleğini dinsel ağırlıklı olmaktan kurtarma, dünyasal boyut oluşturma  doğrultusunda çok önemli bir adım atmıştır.</a:t>
            </a:r>
          </a:p>
          <a:p>
            <a:pPr marL="0" indent="0" algn="just">
              <a:lnSpc>
                <a:spcPct val="150000"/>
              </a:lnSpc>
              <a:buNone/>
            </a:pPr>
            <a:endParaRPr lang="tr-TR" dirty="0" smtClean="0"/>
          </a:p>
          <a:p>
            <a:pPr algn="just">
              <a:lnSpc>
                <a:spcPct val="150000"/>
              </a:lnSpc>
            </a:pPr>
            <a:r>
              <a:rPr lang="tr-TR" dirty="0"/>
              <a:t>Ö</a:t>
            </a:r>
            <a:r>
              <a:rPr lang="tr-TR" dirty="0" smtClean="0"/>
              <a:t>ğretmen okulu açılmıştır</a:t>
            </a:r>
            <a:r>
              <a:rPr lang="tr-TR" dirty="0"/>
              <a:t> </a:t>
            </a:r>
            <a:endParaRPr lang="tr-TR" dirty="0" smtClean="0"/>
          </a:p>
          <a:p>
            <a:pPr algn="just">
              <a:lnSpc>
                <a:spcPct val="150000"/>
              </a:lnSpc>
            </a:pPr>
            <a:endParaRPr lang="tr-TR" dirty="0"/>
          </a:p>
        </p:txBody>
      </p:sp>
    </p:spTree>
    <p:extLst>
      <p:ext uri="{BB962C8B-B14F-4D97-AF65-F5344CB8AC3E}">
        <p14:creationId xmlns:p14="http://schemas.microsoft.com/office/powerpoint/2010/main" val="16635270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Türkiye Cumhuriyeti Dönemi</a:t>
            </a:r>
            <a:endParaRPr lang="tr-TR" dirty="0"/>
          </a:p>
        </p:txBody>
      </p:sp>
      <p:sp>
        <p:nvSpPr>
          <p:cNvPr id="3" name="İçerik Yer Tutucusu 2"/>
          <p:cNvSpPr>
            <a:spLocks noGrp="1"/>
          </p:cNvSpPr>
          <p:nvPr>
            <p:ph idx="1"/>
          </p:nvPr>
        </p:nvSpPr>
        <p:spPr>
          <a:xfrm>
            <a:off x="0" y="1935480"/>
            <a:ext cx="9144000" cy="4389120"/>
          </a:xfrm>
        </p:spPr>
        <p:txBody>
          <a:bodyPr>
            <a:normAutofit/>
          </a:bodyPr>
          <a:lstStyle/>
          <a:p>
            <a:pPr>
              <a:lnSpc>
                <a:spcPct val="150000"/>
              </a:lnSpc>
            </a:pPr>
            <a:endParaRPr lang="tr-TR" dirty="0" smtClean="0"/>
          </a:p>
          <a:p>
            <a:pPr>
              <a:lnSpc>
                <a:spcPct val="150000"/>
              </a:lnSpc>
            </a:pPr>
            <a:r>
              <a:rPr lang="tr-TR" dirty="0" smtClean="0"/>
              <a:t>1924'te </a:t>
            </a:r>
            <a:r>
              <a:rPr lang="tr-TR" dirty="0"/>
              <a:t>öğretmenlik mesleği yasayla tanımlanmış. Böylece yasal bir meslek niteliğine kavuşmuştur</a:t>
            </a:r>
            <a:r>
              <a:rPr lang="tr-TR" dirty="0" smtClean="0"/>
              <a:t>.</a:t>
            </a:r>
          </a:p>
          <a:p>
            <a:pPr>
              <a:lnSpc>
                <a:spcPct val="150000"/>
              </a:lnSpc>
            </a:pPr>
            <a:endParaRPr lang="tr-TR" dirty="0"/>
          </a:p>
          <a:p>
            <a:pPr>
              <a:lnSpc>
                <a:spcPct val="150000"/>
              </a:lnSpc>
            </a:pPr>
            <a:r>
              <a:rPr lang="tr-TR" sz="2400" b="1" dirty="0" smtClean="0"/>
              <a:t>«Dünyanın </a:t>
            </a:r>
            <a:r>
              <a:rPr lang="tr-TR" sz="2400" b="1" dirty="0"/>
              <a:t>her yerinde öğretmenler </a:t>
            </a:r>
            <a:r>
              <a:rPr lang="tr-TR" sz="2400" b="1" dirty="0" smtClean="0"/>
              <a:t>insan topluluğunun </a:t>
            </a:r>
            <a:r>
              <a:rPr lang="tr-TR" sz="2400" b="1" dirty="0"/>
              <a:t>en özverili ve saygıdeğer üyeleridir</a:t>
            </a:r>
            <a:r>
              <a:rPr lang="tr-TR" sz="2400" b="1" dirty="0" smtClean="0"/>
              <a:t>.»  </a:t>
            </a:r>
            <a:r>
              <a:rPr lang="tr-TR" dirty="0" smtClean="0">
                <a:solidFill>
                  <a:srgbClr val="FF0000"/>
                </a:solidFill>
              </a:rPr>
              <a:t>M. Kemal ATATÜRK</a:t>
            </a:r>
            <a:r>
              <a:rPr lang="tr-TR" dirty="0">
                <a:solidFill>
                  <a:srgbClr val="FF0000"/>
                </a:solidFill>
              </a:rPr>
              <a:t> </a:t>
            </a:r>
          </a:p>
        </p:txBody>
      </p:sp>
    </p:spTree>
    <p:extLst>
      <p:ext uri="{BB962C8B-B14F-4D97-AF65-F5344CB8AC3E}">
        <p14:creationId xmlns:p14="http://schemas.microsoft.com/office/powerpoint/2010/main" val="9941031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ÖĞRETMEN</a:t>
            </a:r>
            <a:endParaRPr lang="tr-TR" dirty="0"/>
          </a:p>
        </p:txBody>
      </p:sp>
      <p:sp>
        <p:nvSpPr>
          <p:cNvPr id="3" name="İçerik Yer Tutucusu 2"/>
          <p:cNvSpPr>
            <a:spLocks noGrp="1"/>
          </p:cNvSpPr>
          <p:nvPr>
            <p:ph idx="1"/>
          </p:nvPr>
        </p:nvSpPr>
        <p:spPr/>
        <p:txBody>
          <a:bodyPr/>
          <a:lstStyle/>
          <a:p>
            <a:pPr>
              <a:lnSpc>
                <a:spcPct val="150000"/>
              </a:lnSpc>
            </a:pPr>
            <a:endParaRPr lang="tr-TR" dirty="0" smtClean="0"/>
          </a:p>
          <a:p>
            <a:pPr>
              <a:lnSpc>
                <a:spcPct val="150000"/>
              </a:lnSpc>
            </a:pPr>
            <a:r>
              <a:rPr lang="tr-TR" dirty="0" smtClean="0"/>
              <a:t>Öğretmen</a:t>
            </a:r>
            <a:r>
              <a:rPr lang="tr-TR" dirty="0"/>
              <a:t>, eğitim kurumlarında çocukların, gençlerin eğitim öğretimlerinde rehberlik eden kimsedir</a:t>
            </a:r>
            <a:r>
              <a:rPr lang="tr-TR" dirty="0" smtClean="0"/>
              <a:t>.</a:t>
            </a:r>
          </a:p>
          <a:p>
            <a:pPr>
              <a:lnSpc>
                <a:spcPct val="150000"/>
              </a:lnSpc>
            </a:pPr>
            <a:endParaRPr lang="tr-TR" dirty="0" smtClean="0"/>
          </a:p>
          <a:p>
            <a:pPr>
              <a:lnSpc>
                <a:spcPct val="150000"/>
              </a:lnSpc>
            </a:pPr>
            <a:r>
              <a:rPr lang="tr-TR" dirty="0" smtClean="0"/>
              <a:t>Kısaca, </a:t>
            </a:r>
            <a:r>
              <a:rPr lang="tr-TR" dirty="0"/>
              <a:t>öğretme işini görev edinen kişiye öğretmen denir.</a:t>
            </a:r>
          </a:p>
        </p:txBody>
      </p:sp>
      <p:pic>
        <p:nvPicPr>
          <p:cNvPr id="1026" name="Picture 2" descr="öğretmen kimdi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5527167"/>
            <a:ext cx="517207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852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08688"/>
          </a:xfrm>
        </p:spPr>
        <p:txBody>
          <a:bodyPr>
            <a:normAutofit fontScale="90000"/>
          </a:bodyPr>
          <a:lstStyle/>
          <a:p>
            <a:pPr algn="ctr"/>
            <a:r>
              <a:rPr lang="tr-TR" dirty="0" smtClean="0"/>
              <a:t>ÖĞRETMEN ANDI</a:t>
            </a:r>
            <a:endParaRPr lang="tr-TR" dirty="0"/>
          </a:p>
        </p:txBody>
      </p:sp>
      <p:sp>
        <p:nvSpPr>
          <p:cNvPr id="3" name="İçerik Yer Tutucusu 2"/>
          <p:cNvSpPr>
            <a:spLocks noGrp="1"/>
          </p:cNvSpPr>
          <p:nvPr>
            <p:ph idx="1"/>
          </p:nvPr>
        </p:nvSpPr>
        <p:spPr>
          <a:xfrm>
            <a:off x="457200" y="1412776"/>
            <a:ext cx="8229600" cy="5445224"/>
          </a:xfrm>
        </p:spPr>
        <p:txBody>
          <a:bodyPr>
            <a:normAutofit fontScale="47500" lnSpcReduction="20000"/>
          </a:bodyPr>
          <a:lstStyle/>
          <a:p>
            <a:r>
              <a:rPr lang="tr-TR" sz="2900" b="1" dirty="0"/>
              <a:t>Öğretmen Andı</a:t>
            </a:r>
          </a:p>
          <a:p>
            <a:pPr marL="0" indent="0">
              <a:buNone/>
            </a:pPr>
            <a:r>
              <a:rPr lang="tr-TR" sz="2900" dirty="0"/>
              <a:t/>
            </a:r>
            <a:br>
              <a:rPr lang="tr-TR" sz="2900" dirty="0"/>
            </a:br>
            <a:r>
              <a:rPr lang="tr-TR" sz="2900" dirty="0"/>
              <a:t>1. Hiçbir öğrencime zarar vermeyeceğim</a:t>
            </a:r>
            <a:r>
              <a:rPr lang="tr-TR" sz="2900" dirty="0" smtClean="0"/>
              <a:t>.</a:t>
            </a:r>
          </a:p>
          <a:p>
            <a:pPr marL="0" indent="0">
              <a:buNone/>
            </a:pPr>
            <a:endParaRPr lang="tr-TR" sz="2900" dirty="0"/>
          </a:p>
          <a:p>
            <a:pPr marL="0" indent="0">
              <a:buNone/>
            </a:pPr>
            <a:r>
              <a:rPr lang="tr-TR" sz="2900" dirty="0" smtClean="0"/>
              <a:t>2</a:t>
            </a:r>
            <a:r>
              <a:rPr lang="tr-TR" sz="2900" dirty="0"/>
              <a:t>. İnsanlığın ve insanın yücelmesi için eğitim-öğretim yapacağım.</a:t>
            </a:r>
          </a:p>
          <a:p>
            <a:pPr marL="0" indent="0">
              <a:buNone/>
            </a:pPr>
            <a:r>
              <a:rPr lang="tr-TR" sz="2900" dirty="0"/>
              <a:t/>
            </a:r>
            <a:br>
              <a:rPr lang="tr-TR" sz="2900" dirty="0"/>
            </a:br>
            <a:r>
              <a:rPr lang="tr-TR" sz="2900" dirty="0"/>
              <a:t>3. Benim gözetimime bırakılmış olan öğrencilerimi koruyacağım.</a:t>
            </a:r>
          </a:p>
          <a:p>
            <a:pPr marL="0" indent="0">
              <a:buNone/>
            </a:pPr>
            <a:r>
              <a:rPr lang="tr-TR" sz="2900" dirty="0"/>
              <a:t/>
            </a:r>
            <a:br>
              <a:rPr lang="tr-TR" sz="2900" dirty="0"/>
            </a:br>
            <a:r>
              <a:rPr lang="tr-TR" sz="2900" dirty="0"/>
              <a:t>4. Eğitim-öğretim yaparken öğrencilerimin ihtiyaçlarına öncelik vereceğim.</a:t>
            </a:r>
          </a:p>
          <a:p>
            <a:pPr marL="0" indent="0">
              <a:buNone/>
            </a:pPr>
            <a:r>
              <a:rPr lang="tr-TR" sz="2900" dirty="0" smtClean="0"/>
              <a:t/>
            </a:r>
            <a:br>
              <a:rPr lang="tr-TR" sz="2900" dirty="0" smtClean="0"/>
            </a:br>
            <a:r>
              <a:rPr lang="tr-TR" sz="2900" dirty="0" smtClean="0"/>
              <a:t>5</a:t>
            </a:r>
            <a:r>
              <a:rPr lang="tr-TR" sz="2900" dirty="0"/>
              <a:t>. Öğrencilerin iyi eğitilmesi için gereken yatırımın azaltılması çabalarına direneceğim.</a:t>
            </a:r>
          </a:p>
          <a:p>
            <a:pPr marL="0" indent="0">
              <a:buNone/>
            </a:pPr>
            <a:r>
              <a:rPr lang="tr-TR" sz="2900" dirty="0"/>
              <a:t/>
            </a:r>
            <a:br>
              <a:rPr lang="tr-TR" sz="2900" dirty="0"/>
            </a:br>
            <a:r>
              <a:rPr lang="tr-TR" sz="2900" dirty="0"/>
              <a:t>6. Öğrencilerimin eğitimi sürecinde mümkün olan en iyi öğrenme kaynaklarından yararlanmalarını sağlamaya çalışacağım.</a:t>
            </a:r>
          </a:p>
          <a:p>
            <a:pPr marL="0" indent="0">
              <a:buNone/>
            </a:pPr>
            <a:r>
              <a:rPr lang="tr-TR" sz="2900" dirty="0"/>
              <a:t/>
            </a:r>
            <a:br>
              <a:rPr lang="tr-TR" sz="2900" dirty="0"/>
            </a:br>
            <a:r>
              <a:rPr lang="tr-TR" sz="2900" dirty="0"/>
              <a:t>7. Öğrencilerimin tümünün güvenli ve sağlıklı bir çevrede bulunması için elimden geleni yapacağım.</a:t>
            </a:r>
          </a:p>
          <a:p>
            <a:pPr marL="0" indent="0">
              <a:buNone/>
            </a:pPr>
            <a:r>
              <a:rPr lang="tr-TR" sz="2900" dirty="0"/>
              <a:t/>
            </a:r>
            <a:br>
              <a:rPr lang="tr-TR" sz="2900" dirty="0"/>
            </a:br>
            <a:r>
              <a:rPr lang="tr-TR" sz="2900" dirty="0"/>
              <a:t>8. Bütün öğrencilerime saygılı biçimde, nazik ve içimden gelen bir coşku ile öğretim yapacağım.</a:t>
            </a:r>
          </a:p>
          <a:p>
            <a:pPr marL="0" indent="0">
              <a:buNone/>
            </a:pPr>
            <a:r>
              <a:rPr lang="tr-TR" sz="2900" dirty="0"/>
              <a:t/>
            </a:r>
            <a:br>
              <a:rPr lang="tr-TR" sz="2900" dirty="0"/>
            </a:br>
            <a:r>
              <a:rPr lang="tr-TR" sz="2900" dirty="0"/>
              <a:t>9. Bütün öğrencilerimin gereksinmelerinin karşılanmasın için elimden geleni yapacağım.</a:t>
            </a:r>
          </a:p>
          <a:p>
            <a:pPr marL="0" indent="0">
              <a:buNone/>
            </a:pPr>
            <a:r>
              <a:rPr lang="tr-TR" sz="2900" dirty="0"/>
              <a:t/>
            </a:r>
            <a:br>
              <a:rPr lang="tr-TR" sz="2900" dirty="0"/>
            </a:br>
            <a:r>
              <a:rPr lang="tr-TR" sz="2900" dirty="0"/>
              <a:t>10. Çevremdeki iyi insanları öğretmen olmaya teşvik edeceğim.</a:t>
            </a:r>
          </a:p>
          <a:p>
            <a:pPr marL="0" indent="0">
              <a:buNone/>
            </a:pPr>
            <a:r>
              <a:rPr lang="tr-TR" sz="2900" dirty="0"/>
              <a:t/>
            </a:r>
            <a:br>
              <a:rPr lang="tr-TR" sz="2900" dirty="0"/>
            </a:br>
            <a:r>
              <a:rPr lang="tr-TR" sz="2900" dirty="0"/>
              <a:t>11. Eğer öğretme aşkımı kaybedersem meslekten ayrılacağım.</a:t>
            </a:r>
          </a:p>
          <a:p>
            <a:endParaRPr lang="tr-TR" dirty="0"/>
          </a:p>
        </p:txBody>
      </p:sp>
    </p:spTree>
    <p:extLst>
      <p:ext uri="{BB962C8B-B14F-4D97-AF65-F5344CB8AC3E}">
        <p14:creationId xmlns:p14="http://schemas.microsoft.com/office/powerpoint/2010/main" val="34310535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71600" y="1268760"/>
            <a:ext cx="7056784" cy="4608512"/>
          </a:xfrm>
          <a:prstGeom prst="rect">
            <a:avLst/>
          </a:prstGeom>
        </p:spPr>
      </p:pic>
    </p:spTree>
    <p:extLst>
      <p:ext uri="{BB962C8B-B14F-4D97-AF65-F5344CB8AC3E}">
        <p14:creationId xmlns:p14="http://schemas.microsoft.com/office/powerpoint/2010/main" val="21538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20688"/>
            <a:ext cx="8229600" cy="1143000"/>
          </a:xfrm>
        </p:spPr>
        <p:txBody>
          <a:bodyPr/>
          <a:lstStyle/>
          <a:p>
            <a:r>
              <a:rPr lang="tr-TR" dirty="0" smtClean="0"/>
              <a:t>TEMEL KAVRAMLAR</a:t>
            </a:r>
            <a:endParaRPr lang="tr-TR" dirty="0"/>
          </a:p>
        </p:txBody>
      </p:sp>
      <p:sp>
        <p:nvSpPr>
          <p:cNvPr id="3" name="İçerik Yer Tutucusu 2"/>
          <p:cNvSpPr>
            <a:spLocks noGrp="1"/>
          </p:cNvSpPr>
          <p:nvPr>
            <p:ph idx="1"/>
          </p:nvPr>
        </p:nvSpPr>
        <p:spPr>
          <a:xfrm>
            <a:off x="457200" y="1935480"/>
            <a:ext cx="8229600" cy="4589864"/>
          </a:xfrm>
        </p:spPr>
        <p:txBody>
          <a:bodyPr>
            <a:normAutofit lnSpcReduction="10000"/>
          </a:bodyPr>
          <a:lstStyle/>
          <a:p>
            <a:pPr algn="just"/>
            <a:r>
              <a:rPr lang="tr-TR" sz="2800" b="1" dirty="0" smtClean="0">
                <a:solidFill>
                  <a:srgbClr val="FF0000"/>
                </a:solidFill>
              </a:rPr>
              <a:t>AHLAKİ GELİŞİM EVRELERİ</a:t>
            </a:r>
          </a:p>
          <a:p>
            <a:pPr algn="just"/>
            <a:endParaRPr lang="tr-TR" sz="2800" b="1" dirty="0" smtClean="0">
              <a:solidFill>
                <a:srgbClr val="FF0000"/>
              </a:solidFill>
            </a:endParaRPr>
          </a:p>
          <a:p>
            <a:pPr algn="just"/>
            <a:r>
              <a:rPr lang="tr-TR" dirty="0" err="1" smtClean="0"/>
              <a:t>Piaget</a:t>
            </a:r>
            <a:r>
              <a:rPr lang="tr-TR" dirty="0" smtClean="0"/>
              <a:t> </a:t>
            </a:r>
            <a:r>
              <a:rPr lang="tr-TR" dirty="0"/>
              <a:t>ve </a:t>
            </a:r>
            <a:r>
              <a:rPr lang="tr-TR" dirty="0" err="1"/>
              <a:t>Kohlberg</a:t>
            </a:r>
            <a:r>
              <a:rPr lang="tr-TR" dirty="0"/>
              <a:t> gibi düşünürlere göre bireyin ahlaki gelişimi; </a:t>
            </a:r>
            <a:r>
              <a:rPr lang="tr-TR" b="1" i="1" dirty="0">
                <a:solidFill>
                  <a:srgbClr val="FF0000"/>
                </a:solidFill>
              </a:rPr>
              <a:t>gelenek öncesi, gelenek ve gelenek ötesi </a:t>
            </a:r>
            <a:r>
              <a:rPr lang="tr-TR" dirty="0"/>
              <a:t>olmak üzere üç dönemden geçerek oluşmaktadır</a:t>
            </a:r>
            <a:r>
              <a:rPr lang="tr-TR" dirty="0" smtClean="0"/>
              <a:t>.</a:t>
            </a:r>
          </a:p>
          <a:p>
            <a:pPr marL="0" indent="0" algn="just">
              <a:buNone/>
            </a:pPr>
            <a:r>
              <a:rPr lang="tr-TR" dirty="0" smtClean="0"/>
              <a:t> </a:t>
            </a:r>
          </a:p>
          <a:p>
            <a:pPr algn="just"/>
            <a:r>
              <a:rPr lang="tr-TR" dirty="0" smtClean="0">
                <a:solidFill>
                  <a:srgbClr val="FF0000"/>
                </a:solidFill>
              </a:rPr>
              <a:t>Gelenek </a:t>
            </a:r>
            <a:r>
              <a:rPr lang="tr-TR" dirty="0">
                <a:solidFill>
                  <a:srgbClr val="FF0000"/>
                </a:solidFill>
              </a:rPr>
              <a:t>öncesi </a:t>
            </a:r>
            <a:r>
              <a:rPr lang="tr-TR" dirty="0"/>
              <a:t>dönemde, küçük bir çocuğun ahlakından söz etmek mümkün değildir. Ahlaki nedenlerin bilgisinden yoksun olan çocuğa, örnek olarak ya da ödül/ceza vererek ahlaki terbiye kazandırılabilir</a:t>
            </a:r>
            <a:r>
              <a:rPr lang="tr-TR" dirty="0" smtClean="0"/>
              <a:t>.</a:t>
            </a:r>
          </a:p>
          <a:p>
            <a:pPr algn="just"/>
            <a:endParaRPr lang="tr-TR" dirty="0"/>
          </a:p>
        </p:txBody>
      </p:sp>
    </p:spTree>
    <p:extLst>
      <p:ext uri="{BB962C8B-B14F-4D97-AF65-F5344CB8AC3E}">
        <p14:creationId xmlns:p14="http://schemas.microsoft.com/office/powerpoint/2010/main" val="21641793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900" dirty="0">
                <a:solidFill>
                  <a:srgbClr val="04617B"/>
                </a:solidFill>
              </a:rPr>
              <a:t>EĞİTİM -ÖĞRETİM HİZMETİ VERENLER İÇİN   MESLEKİ ETİK İLKELER</a:t>
            </a:r>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1. Ö</a:t>
            </a:r>
            <a:r>
              <a:rPr lang="en-US" dirty="0"/>
              <a:t>GRENC</a:t>
            </a:r>
            <a:r>
              <a:rPr lang="tr-TR" dirty="0"/>
              <a:t>İ</a:t>
            </a:r>
            <a:r>
              <a:rPr lang="en-US" dirty="0"/>
              <a:t>LERLE </a:t>
            </a:r>
            <a:r>
              <a:rPr lang="tr-TR" dirty="0"/>
              <a:t>İLİŞKİLERDE ETİK </a:t>
            </a:r>
            <a:r>
              <a:rPr lang="tr-TR" dirty="0" smtClean="0"/>
              <a:t>İLKELER</a:t>
            </a:r>
          </a:p>
          <a:p>
            <a:endParaRPr lang="tr-TR" dirty="0"/>
          </a:p>
          <a:p>
            <a:r>
              <a:rPr lang="tr-TR" dirty="0" smtClean="0"/>
              <a:t>2. </a:t>
            </a:r>
            <a:r>
              <a:rPr lang="tr-TR" sz="2800" dirty="0"/>
              <a:t>EĞİTİM MESLEĞİNE İLİŞKİN ETİK </a:t>
            </a:r>
            <a:r>
              <a:rPr lang="tr-TR" sz="2800" dirty="0" smtClean="0"/>
              <a:t>İLKELER</a:t>
            </a:r>
          </a:p>
          <a:p>
            <a:endParaRPr lang="tr-TR" sz="2800" dirty="0" smtClean="0"/>
          </a:p>
          <a:p>
            <a:pPr algn="just"/>
            <a:r>
              <a:rPr lang="tr-TR" dirty="0"/>
              <a:t>3. EĞİTİMCİLERLE İLİŞKİLERDE ETİK İLKELER</a:t>
            </a:r>
          </a:p>
          <a:p>
            <a:pPr algn="just"/>
            <a:endParaRPr lang="tr-TR" dirty="0"/>
          </a:p>
          <a:p>
            <a:pPr algn="just"/>
            <a:r>
              <a:rPr lang="tr-TR" dirty="0"/>
              <a:t>4. VELİLER İLE İLİŞKİLERDE ETİK İLKELER</a:t>
            </a:r>
          </a:p>
          <a:p>
            <a:pPr algn="just"/>
            <a:endParaRPr lang="tr-TR" dirty="0"/>
          </a:p>
          <a:p>
            <a:pPr algn="just"/>
            <a:r>
              <a:rPr lang="tr-TR" dirty="0"/>
              <a:t>5. OKUL YÖNETİMİ VE TOPLUM İLE İLİŞKİLERDE ETİK İLKELER</a:t>
            </a:r>
          </a:p>
          <a:p>
            <a:pPr algn="just"/>
            <a:endParaRPr lang="tr-TR" dirty="0"/>
          </a:p>
          <a:p>
            <a:pPr algn="just"/>
            <a:r>
              <a:rPr lang="tr-TR" dirty="0"/>
              <a:t>6. OKUL YÖNETİCİLERİNİN ÖĞRETMENLER; ÖĞRENCİLER VE VELİLER İLE İLİŞKİLERİNDE ETİK İLKELER</a:t>
            </a:r>
          </a:p>
          <a:p>
            <a:endParaRPr lang="tr-TR" dirty="0"/>
          </a:p>
        </p:txBody>
      </p:sp>
    </p:spTree>
    <p:extLst>
      <p:ext uri="{BB962C8B-B14F-4D97-AF65-F5344CB8AC3E}">
        <p14:creationId xmlns:p14="http://schemas.microsoft.com/office/powerpoint/2010/main" val="394428017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936104"/>
          </a:xfrm>
        </p:spPr>
        <p:txBody>
          <a:bodyPr>
            <a:normAutofit fontScale="90000"/>
          </a:bodyPr>
          <a:lstStyle/>
          <a:p>
            <a:pPr algn="ctr"/>
            <a:r>
              <a:rPr lang="tr-TR" sz="3200" dirty="0" smtClean="0"/>
              <a:t>EĞİTİM -</a:t>
            </a:r>
            <a:r>
              <a:rPr lang="tr-TR" sz="3200" dirty="0"/>
              <a:t>Ö</a:t>
            </a:r>
            <a:r>
              <a:rPr lang="tr-TR" sz="3200" dirty="0" smtClean="0"/>
              <a:t>ĞRETİM HİZMETİ VERENLER İÇİN   MESLEKİ ETİK İLKELER</a:t>
            </a:r>
            <a:endParaRPr lang="tr-TR" sz="3200" dirty="0"/>
          </a:p>
        </p:txBody>
      </p:sp>
      <p:sp>
        <p:nvSpPr>
          <p:cNvPr id="3" name="İçerik Yer Tutucusu 2"/>
          <p:cNvSpPr>
            <a:spLocks noGrp="1"/>
          </p:cNvSpPr>
          <p:nvPr>
            <p:ph idx="1"/>
          </p:nvPr>
        </p:nvSpPr>
        <p:spPr>
          <a:xfrm>
            <a:off x="457200" y="1412776"/>
            <a:ext cx="8229600" cy="5445224"/>
          </a:xfrm>
        </p:spPr>
        <p:txBody>
          <a:bodyPr>
            <a:normAutofit fontScale="70000" lnSpcReduction="20000"/>
          </a:bodyPr>
          <a:lstStyle/>
          <a:p>
            <a:endParaRPr lang="tr-TR" dirty="0" smtClean="0"/>
          </a:p>
          <a:p>
            <a:r>
              <a:rPr lang="en-US" sz="2900" b="1" dirty="0" smtClean="0"/>
              <a:t>I-</a:t>
            </a:r>
            <a:r>
              <a:rPr lang="tr-TR" sz="2900" b="1" dirty="0" smtClean="0"/>
              <a:t>Ö</a:t>
            </a:r>
            <a:r>
              <a:rPr lang="en-US" sz="2900" b="1" dirty="0" smtClean="0"/>
              <a:t>GRENC</a:t>
            </a:r>
            <a:r>
              <a:rPr lang="tr-TR" sz="2900" b="1" dirty="0" smtClean="0"/>
              <a:t>İ</a:t>
            </a:r>
            <a:r>
              <a:rPr lang="en-US" sz="2900" b="1" dirty="0" smtClean="0"/>
              <a:t>LERLE </a:t>
            </a:r>
            <a:r>
              <a:rPr lang="tr-TR" sz="2900" b="1" dirty="0" smtClean="0"/>
              <a:t>İLİŞKİLERDE ETİK İLKELER</a:t>
            </a:r>
            <a:endParaRPr lang="tr-TR" sz="2900" b="1" dirty="0"/>
          </a:p>
          <a:p>
            <a:pPr marL="0" indent="0">
              <a:buNone/>
            </a:pPr>
            <a:endParaRPr lang="tr-TR" dirty="0"/>
          </a:p>
          <a:p>
            <a:pPr lvl="0" algn="just"/>
            <a:r>
              <a:rPr lang="en-US" b="1" dirty="0" smtClean="0"/>
              <a:t>SEVGI VE S</a:t>
            </a:r>
            <a:r>
              <a:rPr lang="tr-TR" b="1" dirty="0" smtClean="0"/>
              <a:t>AY</a:t>
            </a:r>
            <a:r>
              <a:rPr lang="en-US" b="1" dirty="0" smtClean="0"/>
              <a:t>G</a:t>
            </a:r>
            <a:r>
              <a:rPr lang="tr-TR" b="1" dirty="0" smtClean="0"/>
              <a:t>I</a:t>
            </a:r>
            <a:r>
              <a:rPr lang="tr-TR" dirty="0" smtClean="0"/>
              <a:t>: Eğitimci; </a:t>
            </a:r>
            <a:r>
              <a:rPr lang="tr-TR" dirty="0"/>
              <a:t>herhangi bir </a:t>
            </a:r>
            <a:r>
              <a:rPr lang="tr-TR" dirty="0" smtClean="0"/>
              <a:t>düzey farkı </a:t>
            </a:r>
            <a:r>
              <a:rPr lang="tr-TR" dirty="0"/>
              <a:t>ve </a:t>
            </a:r>
            <a:r>
              <a:rPr lang="tr-TR" dirty="0" smtClean="0"/>
              <a:t>eksikliği gözetmeden bütün öğrencileri </a:t>
            </a:r>
            <a:r>
              <a:rPr lang="tr-TR" dirty="0"/>
              <a:t>severek, </a:t>
            </a:r>
            <a:r>
              <a:rPr lang="tr-TR" dirty="0" smtClean="0"/>
              <a:t>sevdiğini </a:t>
            </a:r>
            <a:r>
              <a:rPr lang="tr-TR" dirty="0"/>
              <a:t>hissettirerek, onlara sevgiyi </a:t>
            </a:r>
            <a:r>
              <a:rPr lang="tr-TR" dirty="0" smtClean="0"/>
              <a:t>aşılar</a:t>
            </a:r>
            <a:r>
              <a:rPr lang="tr-TR" dirty="0"/>
              <a:t>. </a:t>
            </a:r>
            <a:r>
              <a:rPr lang="tr-TR" dirty="0" smtClean="0"/>
              <a:t>Küçüklere karşı </a:t>
            </a:r>
            <a:r>
              <a:rPr lang="tr-TR" dirty="0"/>
              <a:t>sevginin, </a:t>
            </a:r>
            <a:r>
              <a:rPr lang="tr-TR" dirty="0" smtClean="0"/>
              <a:t>büyüklere karşı saygının önemini anlatırken öncelikle </a:t>
            </a:r>
            <a:r>
              <a:rPr lang="tr-TR" dirty="0"/>
              <a:t>kendisi </a:t>
            </a:r>
            <a:r>
              <a:rPr lang="tr-TR" dirty="0" smtClean="0"/>
              <a:t>örnek </a:t>
            </a:r>
            <a:r>
              <a:rPr lang="tr-TR" dirty="0"/>
              <a:t>olur, </a:t>
            </a:r>
            <a:r>
              <a:rPr lang="tr-TR" dirty="0" smtClean="0"/>
              <a:t>öğrenciyi utandıracak, </a:t>
            </a:r>
            <a:r>
              <a:rPr lang="tr-TR" dirty="0"/>
              <a:t>onurunu </a:t>
            </a:r>
            <a:r>
              <a:rPr lang="tr-TR" dirty="0" smtClean="0"/>
              <a:t>kıracak söz </a:t>
            </a:r>
            <a:r>
              <a:rPr lang="tr-TR" dirty="0"/>
              <a:t>ve </a:t>
            </a:r>
            <a:r>
              <a:rPr lang="tr-TR" dirty="0" smtClean="0"/>
              <a:t>davranışlardan </a:t>
            </a:r>
            <a:r>
              <a:rPr lang="tr-TR" dirty="0"/>
              <a:t>hassasiyetle </a:t>
            </a:r>
            <a:r>
              <a:rPr lang="tr-TR" dirty="0" smtClean="0"/>
              <a:t>kaçınır.</a:t>
            </a:r>
          </a:p>
          <a:p>
            <a:pPr lvl="0" algn="just"/>
            <a:endParaRPr lang="tr-TR" dirty="0" smtClean="0"/>
          </a:p>
          <a:p>
            <a:pPr algn="just"/>
            <a:r>
              <a:rPr lang="tr-TR" b="1" dirty="0" smtClean="0"/>
              <a:t>İ</a:t>
            </a:r>
            <a:r>
              <a:rPr lang="en-US" b="1" dirty="0" smtClean="0"/>
              <a:t>YI </a:t>
            </a:r>
            <a:r>
              <a:rPr lang="tr-TR" b="1" dirty="0" smtClean="0"/>
              <a:t>Ö</a:t>
            </a:r>
            <a:r>
              <a:rPr lang="en-US" b="1" dirty="0" smtClean="0"/>
              <a:t>RN</a:t>
            </a:r>
            <a:r>
              <a:rPr lang="tr-TR" b="1" dirty="0" smtClean="0"/>
              <a:t>E</a:t>
            </a:r>
            <a:r>
              <a:rPr lang="en-US" b="1" dirty="0" smtClean="0"/>
              <a:t>K OLMA</a:t>
            </a:r>
            <a:r>
              <a:rPr lang="tr-TR" dirty="0" smtClean="0"/>
              <a:t>: Eğitimci; söz, davranış, hal, </a:t>
            </a:r>
            <a:r>
              <a:rPr lang="tr-TR" dirty="0"/>
              <a:t>hareket ve </a:t>
            </a:r>
            <a:r>
              <a:rPr lang="tr-TR" dirty="0" smtClean="0"/>
              <a:t>görüntüsü </a:t>
            </a:r>
            <a:r>
              <a:rPr lang="tr-TR" dirty="0"/>
              <a:t>ile </a:t>
            </a:r>
            <a:r>
              <a:rPr lang="tr-TR" dirty="0" smtClean="0"/>
              <a:t>öğrencilere </a:t>
            </a:r>
            <a:r>
              <a:rPr lang="tr-TR" dirty="0"/>
              <a:t>iyi </a:t>
            </a:r>
            <a:r>
              <a:rPr lang="tr-TR" dirty="0" smtClean="0"/>
              <a:t>örnek </a:t>
            </a:r>
            <a:r>
              <a:rPr lang="tr-TR" dirty="0"/>
              <a:t>olur, bilgi birikimiyle </a:t>
            </a:r>
            <a:r>
              <a:rPr lang="tr-TR" dirty="0" smtClean="0"/>
              <a:t>öğrencilerde öğrenme </a:t>
            </a:r>
            <a:r>
              <a:rPr lang="tr-TR" dirty="0"/>
              <a:t>istek ve azmini </a:t>
            </a:r>
            <a:r>
              <a:rPr lang="tr-TR" dirty="0" smtClean="0"/>
              <a:t>uyandırır. Kötü </a:t>
            </a:r>
            <a:r>
              <a:rPr lang="tr-TR" dirty="0"/>
              <a:t>ö</a:t>
            </a:r>
            <a:r>
              <a:rPr lang="tr-TR" dirty="0" smtClean="0"/>
              <a:t>rnek oluşturacak </a:t>
            </a:r>
            <a:r>
              <a:rPr lang="tr-TR" dirty="0"/>
              <a:t>tutum ve </a:t>
            </a:r>
            <a:r>
              <a:rPr lang="tr-TR" dirty="0" smtClean="0"/>
              <a:t>davranışlardan kaçınır.</a:t>
            </a:r>
          </a:p>
          <a:p>
            <a:pPr algn="just"/>
            <a:endParaRPr lang="tr-TR" dirty="0" smtClean="0"/>
          </a:p>
          <a:p>
            <a:pPr lvl="0" algn="just"/>
            <a:r>
              <a:rPr lang="en-US" b="1" dirty="0" smtClean="0"/>
              <a:t>ANLAY</a:t>
            </a:r>
            <a:r>
              <a:rPr lang="tr-TR" b="1" dirty="0" smtClean="0"/>
              <a:t>IŞ</a:t>
            </a:r>
            <a:r>
              <a:rPr lang="en-US" b="1" dirty="0" smtClean="0"/>
              <a:t>L</a:t>
            </a:r>
            <a:r>
              <a:rPr lang="tr-TR" b="1" dirty="0" smtClean="0"/>
              <a:t>I</a:t>
            </a:r>
            <a:r>
              <a:rPr lang="en-US" b="1" dirty="0" smtClean="0"/>
              <a:t>  VE H</a:t>
            </a:r>
            <a:r>
              <a:rPr lang="tr-TR" b="1" dirty="0" smtClean="0"/>
              <a:t>OŞGÖRÜLÜ</a:t>
            </a:r>
            <a:r>
              <a:rPr lang="en-US" b="1" dirty="0" smtClean="0"/>
              <a:t> OLMA</a:t>
            </a:r>
            <a:r>
              <a:rPr lang="tr-TR" b="1" dirty="0"/>
              <a:t>: </a:t>
            </a:r>
            <a:r>
              <a:rPr lang="tr-TR" dirty="0" smtClean="0"/>
              <a:t>Eğitimci, özellikleri bakımından farklılık gösteren bütün öğrencilere diğerleri </a:t>
            </a:r>
            <a:r>
              <a:rPr lang="tr-TR" dirty="0"/>
              <a:t>gibi </a:t>
            </a:r>
            <a:r>
              <a:rPr lang="tr-TR" dirty="0" smtClean="0"/>
              <a:t>anlayış </a:t>
            </a:r>
            <a:r>
              <a:rPr lang="tr-TR" dirty="0"/>
              <a:t>ve </a:t>
            </a:r>
            <a:r>
              <a:rPr lang="tr-TR" dirty="0" smtClean="0"/>
              <a:t>hoşgörü </a:t>
            </a:r>
            <a:r>
              <a:rPr lang="tr-TR" dirty="0"/>
              <a:t>ile </a:t>
            </a:r>
            <a:r>
              <a:rPr lang="tr-TR" dirty="0" smtClean="0"/>
              <a:t>yaklaşır</a:t>
            </a:r>
          </a:p>
          <a:p>
            <a:pPr lvl="0" algn="just"/>
            <a:endParaRPr lang="tr-TR" dirty="0"/>
          </a:p>
          <a:p>
            <a:pPr lvl="0" algn="just"/>
            <a:r>
              <a:rPr lang="en-US" dirty="0"/>
              <a:t> </a:t>
            </a:r>
            <a:r>
              <a:rPr lang="en-US" b="1" dirty="0" smtClean="0"/>
              <a:t>AD</a:t>
            </a:r>
            <a:r>
              <a:rPr lang="tr-TR" b="1" dirty="0" smtClean="0"/>
              <a:t>İ</a:t>
            </a:r>
            <a:r>
              <a:rPr lang="en-US" b="1" dirty="0" smtClean="0"/>
              <a:t>L VE E</a:t>
            </a:r>
            <a:r>
              <a:rPr lang="tr-TR" b="1" dirty="0" smtClean="0"/>
              <a:t>Ş</a:t>
            </a:r>
            <a:r>
              <a:rPr lang="tr-TR" b="1" dirty="0"/>
              <a:t>İ</a:t>
            </a:r>
            <a:r>
              <a:rPr lang="en-US" b="1" dirty="0" smtClean="0"/>
              <a:t>T </a:t>
            </a:r>
            <a:r>
              <a:rPr lang="tr-TR" b="1" dirty="0" smtClean="0"/>
              <a:t>D</a:t>
            </a:r>
            <a:r>
              <a:rPr lang="en-US" b="1" dirty="0" smtClean="0"/>
              <a:t>AVRANMA</a:t>
            </a:r>
            <a:r>
              <a:rPr lang="tr-TR" b="1" dirty="0"/>
              <a:t>: </a:t>
            </a:r>
            <a:r>
              <a:rPr lang="tr-TR" dirty="0" smtClean="0"/>
              <a:t>Eğitimci; mesleğini </a:t>
            </a:r>
            <a:r>
              <a:rPr lang="tr-TR" dirty="0"/>
              <a:t>icra ederken </a:t>
            </a:r>
            <a:r>
              <a:rPr lang="tr-TR" dirty="0" smtClean="0"/>
              <a:t>öncelikle </a:t>
            </a:r>
            <a:r>
              <a:rPr lang="tr-TR" dirty="0"/>
              <a:t>insan </a:t>
            </a:r>
            <a:r>
              <a:rPr lang="tr-TR" dirty="0" smtClean="0"/>
              <a:t>haklarına saygı </a:t>
            </a:r>
            <a:r>
              <a:rPr lang="tr-TR" dirty="0"/>
              <a:t>duyarak; irk, </a:t>
            </a:r>
            <a:r>
              <a:rPr lang="tr-TR" dirty="0" smtClean="0"/>
              <a:t>dil, </a:t>
            </a:r>
            <a:r>
              <a:rPr lang="tr-TR" dirty="0"/>
              <a:t>din, renk, siyasi </a:t>
            </a:r>
            <a:r>
              <a:rPr lang="tr-TR" dirty="0" smtClean="0"/>
              <a:t>görüş </a:t>
            </a:r>
            <a:r>
              <a:rPr lang="tr-TR" dirty="0"/>
              <a:t>ve aile </a:t>
            </a:r>
            <a:r>
              <a:rPr lang="tr-TR" dirty="0" smtClean="0"/>
              <a:t>statüsü gözetmeden, öğrencilere </a:t>
            </a:r>
            <a:r>
              <a:rPr lang="tr-TR" dirty="0"/>
              <a:t>adil ve </a:t>
            </a:r>
            <a:r>
              <a:rPr lang="tr-TR" dirty="0" smtClean="0"/>
              <a:t>eşit davranır. Öğrencilere eğitim-öğretim fırsatlarından </a:t>
            </a:r>
            <a:r>
              <a:rPr lang="tr-TR" dirty="0"/>
              <a:t>adil yararlanma </a:t>
            </a:r>
            <a:r>
              <a:rPr lang="tr-TR" dirty="0" smtClean="0"/>
              <a:t>hakkı tanır, </a:t>
            </a:r>
            <a:r>
              <a:rPr lang="tr-TR" dirty="0"/>
              <a:t>her </a:t>
            </a:r>
            <a:r>
              <a:rPr lang="tr-TR" dirty="0" smtClean="0"/>
              <a:t>öğrenciye eşit şekilde </a:t>
            </a:r>
            <a:r>
              <a:rPr lang="tr-TR" dirty="0"/>
              <a:t>ilgi </a:t>
            </a:r>
            <a:r>
              <a:rPr lang="tr-TR" dirty="0" smtClean="0"/>
              <a:t>göstererek onların </a:t>
            </a:r>
            <a:r>
              <a:rPr lang="tr-TR" dirty="0"/>
              <a:t>iyi </a:t>
            </a:r>
            <a:r>
              <a:rPr lang="tr-TR" dirty="0" smtClean="0"/>
              <a:t>yetişmelerini sağlar.</a:t>
            </a:r>
          </a:p>
          <a:p>
            <a:pPr lvl="0" algn="just"/>
            <a:endParaRPr lang="tr-TR" dirty="0" smtClean="0"/>
          </a:p>
          <a:p>
            <a:pPr lvl="0"/>
            <a:endParaRPr lang="tr-TR" dirty="0"/>
          </a:p>
          <a:p>
            <a:endParaRPr lang="tr-TR" dirty="0"/>
          </a:p>
          <a:p>
            <a:pPr lvl="0"/>
            <a:endParaRPr lang="tr-TR" dirty="0"/>
          </a:p>
          <a:p>
            <a:endParaRPr lang="tr-TR" dirty="0"/>
          </a:p>
          <a:p>
            <a:endParaRPr lang="tr-TR" dirty="0"/>
          </a:p>
          <a:p>
            <a:pPr lvl="0"/>
            <a:endParaRPr lang="tr-TR" dirty="0"/>
          </a:p>
          <a:p>
            <a:endParaRPr lang="tr-TR" dirty="0"/>
          </a:p>
        </p:txBody>
      </p:sp>
    </p:spTree>
    <p:extLst>
      <p:ext uri="{BB962C8B-B14F-4D97-AF65-F5344CB8AC3E}">
        <p14:creationId xmlns:p14="http://schemas.microsoft.com/office/powerpoint/2010/main" val="11793531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4664"/>
            <a:ext cx="8229600" cy="1143000"/>
          </a:xfrm>
        </p:spPr>
        <p:txBody>
          <a:bodyPr>
            <a:normAutofit/>
          </a:bodyPr>
          <a:lstStyle/>
          <a:p>
            <a:pPr algn="ctr"/>
            <a:r>
              <a:rPr lang="tr-TR" sz="3200" dirty="0"/>
              <a:t>EĞİTİM -ÖĞRETİM HİZMETİ VERENLER İÇİN   MESLEKİ ETİK İLKELER</a:t>
            </a:r>
          </a:p>
        </p:txBody>
      </p:sp>
      <p:sp>
        <p:nvSpPr>
          <p:cNvPr id="3" name="İçerik Yer Tutucusu 2"/>
          <p:cNvSpPr>
            <a:spLocks noGrp="1"/>
          </p:cNvSpPr>
          <p:nvPr>
            <p:ph idx="1"/>
          </p:nvPr>
        </p:nvSpPr>
        <p:spPr>
          <a:xfrm>
            <a:off x="457200" y="1935480"/>
            <a:ext cx="8229600" cy="4733880"/>
          </a:xfrm>
        </p:spPr>
        <p:txBody>
          <a:bodyPr>
            <a:normAutofit fontScale="62500" lnSpcReduction="20000"/>
          </a:bodyPr>
          <a:lstStyle/>
          <a:p>
            <a:r>
              <a:rPr lang="tr-TR" sz="3200" b="1" dirty="0"/>
              <a:t>I-ÖGRENCİLERLE İLİŞKİLERDE ETİK İLKELER</a:t>
            </a:r>
          </a:p>
          <a:p>
            <a:endParaRPr lang="tr-TR" dirty="0" smtClean="0"/>
          </a:p>
          <a:p>
            <a:endParaRPr lang="tr-TR" dirty="0" smtClean="0"/>
          </a:p>
          <a:p>
            <a:pPr algn="just"/>
            <a:r>
              <a:rPr lang="tr-TR" b="1" dirty="0" smtClean="0"/>
              <a:t>ÖĞRENCİNİN  GELİŞİMİNİ GÖZETME: </a:t>
            </a:r>
            <a:r>
              <a:rPr lang="tr-TR" dirty="0" smtClean="0"/>
              <a:t>Eğitimci; öğrencilerin </a:t>
            </a:r>
            <a:r>
              <a:rPr lang="tr-TR" dirty="0"/>
              <a:t>fiziksel, duygusal, sosyal, </a:t>
            </a:r>
            <a:r>
              <a:rPr lang="tr-TR" dirty="0" smtClean="0"/>
              <a:t>kültürel </a:t>
            </a:r>
            <a:r>
              <a:rPr lang="tr-TR" dirty="0"/>
              <a:t>ve ahlaki </a:t>
            </a:r>
            <a:r>
              <a:rPr lang="tr-TR" dirty="0" smtClean="0"/>
              <a:t>gelişimlerini gözetir, </a:t>
            </a:r>
            <a:r>
              <a:rPr lang="tr-TR" dirty="0"/>
              <a:t>bu </a:t>
            </a:r>
            <a:r>
              <a:rPr lang="tr-TR" dirty="0" smtClean="0"/>
              <a:t>doğrultuda öğrencileri </a:t>
            </a:r>
            <a:r>
              <a:rPr lang="tr-TR" dirty="0"/>
              <a:t>ile samimi ve </a:t>
            </a:r>
            <a:r>
              <a:rPr lang="tr-TR" dirty="0" smtClean="0"/>
              <a:t>güvene dayalı iletişim </a:t>
            </a:r>
            <a:r>
              <a:rPr lang="tr-TR" dirty="0"/>
              <a:t>kurar. </a:t>
            </a:r>
          </a:p>
          <a:p>
            <a:pPr algn="just"/>
            <a:endParaRPr lang="tr-TR" dirty="0"/>
          </a:p>
          <a:p>
            <a:pPr algn="just"/>
            <a:r>
              <a:rPr lang="tr-TR" b="1" dirty="0" smtClean="0"/>
              <a:t>ÖĞRENCİYE  AİT  BİLGİLERİ SAKLAMA: </a:t>
            </a:r>
            <a:r>
              <a:rPr lang="tr-TR" dirty="0" smtClean="0"/>
              <a:t>Eğitimci</a:t>
            </a:r>
            <a:r>
              <a:rPr lang="tr-TR" dirty="0"/>
              <a:t>; </a:t>
            </a:r>
            <a:r>
              <a:rPr lang="tr-TR" dirty="0" smtClean="0"/>
              <a:t>öğrenciyle </a:t>
            </a:r>
            <a:r>
              <a:rPr lang="tr-TR" dirty="0"/>
              <a:t>ilgili </a:t>
            </a:r>
            <a:r>
              <a:rPr lang="tr-TR" dirty="0" smtClean="0"/>
              <a:t>edindiği </a:t>
            </a:r>
            <a:r>
              <a:rPr lang="tr-TR" dirty="0"/>
              <a:t>bilgilerin </a:t>
            </a:r>
            <a:r>
              <a:rPr lang="tr-TR" dirty="0" smtClean="0"/>
              <a:t>gizliliğine </a:t>
            </a:r>
            <a:r>
              <a:rPr lang="tr-TR" dirty="0"/>
              <a:t>riayet eder, yasal zorunluluklar ve acil durumlar </a:t>
            </a:r>
            <a:r>
              <a:rPr lang="tr-TR" dirty="0" smtClean="0"/>
              <a:t>dışında </a:t>
            </a:r>
            <a:r>
              <a:rPr lang="tr-TR" dirty="0"/>
              <a:t>bu gizli bilgileri korur ve kimseyle </a:t>
            </a:r>
            <a:r>
              <a:rPr lang="tr-TR" dirty="0" smtClean="0"/>
              <a:t>paylaşmaz</a:t>
            </a:r>
            <a:r>
              <a:rPr lang="tr-TR" dirty="0"/>
              <a:t>. </a:t>
            </a:r>
            <a:r>
              <a:rPr lang="tr-TR" dirty="0" smtClean="0"/>
              <a:t>Öğrencinin özel hayatına </a:t>
            </a:r>
            <a:r>
              <a:rPr lang="tr-TR" dirty="0"/>
              <a:t>ait bilgileri, ailesinin </a:t>
            </a:r>
            <a:r>
              <a:rPr lang="tr-TR" dirty="0" smtClean="0"/>
              <a:t>dışında </a:t>
            </a:r>
            <a:r>
              <a:rPr lang="tr-TR" dirty="0"/>
              <a:t>kimseye </a:t>
            </a:r>
            <a:r>
              <a:rPr lang="tr-TR" dirty="0" smtClean="0"/>
              <a:t>açıklamaz.</a:t>
            </a:r>
            <a:endParaRPr lang="tr-TR" dirty="0"/>
          </a:p>
          <a:p>
            <a:endParaRPr lang="tr-TR" dirty="0"/>
          </a:p>
          <a:p>
            <a:r>
              <a:rPr lang="tr-TR" b="1" dirty="0" smtClean="0"/>
              <a:t>MENFİ PSİKOLOJİK DURUMLARI YANSITMAMA: </a:t>
            </a:r>
            <a:r>
              <a:rPr lang="tr-TR" dirty="0" smtClean="0"/>
              <a:t>Eğitimci kişisel, ailevi, çevresel nedenlerle üzüntü, sıkıntı, mutsuzluk gibi kişisel sorunlarını öğrencilere yansıtmaz ve onları açıklamaz.</a:t>
            </a:r>
            <a:endParaRPr lang="tr-TR" dirty="0"/>
          </a:p>
          <a:p>
            <a:endParaRPr lang="tr-TR" dirty="0"/>
          </a:p>
          <a:p>
            <a:r>
              <a:rPr lang="tr-TR" b="1" dirty="0" smtClean="0"/>
              <a:t>KÖTÜ MUAMELEDEN KAÇINMA: </a:t>
            </a:r>
            <a:r>
              <a:rPr lang="tr-TR" dirty="0" smtClean="0"/>
              <a:t>Eğitimci öğrencinin ruh ve beden sağlığını, fiziksel, sosyal gelişimini, eğitimini olumsuz yönde etkileyecek davranışta bulunmaz.</a:t>
            </a:r>
          </a:p>
          <a:p>
            <a:endParaRPr lang="tr-TR" b="1" dirty="0"/>
          </a:p>
        </p:txBody>
      </p:sp>
    </p:spTree>
    <p:extLst>
      <p:ext uri="{BB962C8B-B14F-4D97-AF65-F5344CB8AC3E}">
        <p14:creationId xmlns:p14="http://schemas.microsoft.com/office/powerpoint/2010/main" val="119393002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576064"/>
          </a:xfrm>
        </p:spPr>
        <p:txBody>
          <a:bodyPr>
            <a:noAutofit/>
          </a:bodyPr>
          <a:lstStyle/>
          <a:p>
            <a:pPr algn="ctr"/>
            <a:r>
              <a:rPr lang="tr-TR" sz="2800" dirty="0"/>
              <a:t>EĞİTİM -ÖĞRETİM HİZMETİ VERENLER İÇİN   MESLEKİ ETİK İLKELER</a:t>
            </a:r>
          </a:p>
        </p:txBody>
      </p:sp>
      <p:sp>
        <p:nvSpPr>
          <p:cNvPr id="3" name="İçerik Yer Tutucusu 2"/>
          <p:cNvSpPr>
            <a:spLocks noGrp="1"/>
          </p:cNvSpPr>
          <p:nvPr>
            <p:ph idx="1"/>
          </p:nvPr>
        </p:nvSpPr>
        <p:spPr>
          <a:xfrm>
            <a:off x="490222" y="1268760"/>
            <a:ext cx="8229600" cy="5589240"/>
          </a:xfrm>
        </p:spPr>
        <p:txBody>
          <a:bodyPr>
            <a:normAutofit fontScale="32500" lnSpcReduction="20000"/>
          </a:bodyPr>
          <a:lstStyle/>
          <a:p>
            <a:r>
              <a:rPr lang="tr-TR" sz="5000" b="1" dirty="0" smtClean="0"/>
              <a:t>II-EĞİTİM </a:t>
            </a:r>
            <a:r>
              <a:rPr lang="tr-TR" sz="5000" b="1" dirty="0"/>
              <a:t>MESLEĞİNE İLİŞKİN ETİK İLKELER</a:t>
            </a:r>
          </a:p>
          <a:p>
            <a:endParaRPr lang="tr-TR" dirty="0" smtClean="0"/>
          </a:p>
          <a:p>
            <a:pPr algn="just"/>
            <a:r>
              <a:rPr lang="tr-TR" sz="4900" b="1" dirty="0" smtClean="0"/>
              <a:t>MESLEKİ YETERLİLİK: </a:t>
            </a:r>
            <a:r>
              <a:rPr lang="tr-TR" sz="4900" dirty="0" smtClean="0"/>
              <a:t>Eğitimci saygın ve onurlu bir mesleğin mensubu olduğu bilinci ile hareket eder. Görevinin gerektirdiği bilgi, nitelik ve yeteneklere sahip olabilmek için her türlü bilgiyi bilimsel ve teknolojik gelişmeleri takip ederek gelişimini sürdürür.</a:t>
            </a:r>
          </a:p>
          <a:p>
            <a:pPr algn="just"/>
            <a:endParaRPr lang="tr-TR" sz="4900" dirty="0" smtClean="0"/>
          </a:p>
          <a:p>
            <a:pPr algn="just"/>
            <a:r>
              <a:rPr lang="tr-TR" sz="4900" b="1" dirty="0" smtClean="0"/>
              <a:t>SAĞLIKLI VE GÜVENLİ EĞİTİM ORTAMI SAĞLAMA:</a:t>
            </a:r>
            <a:r>
              <a:rPr lang="tr-TR" sz="4900" dirty="0" smtClean="0"/>
              <a:t> </a:t>
            </a:r>
            <a:r>
              <a:rPr lang="tr-TR" sz="4900" dirty="0"/>
              <a:t>Bir öğrencinin en temel haklarından biri, sağlıklı ve güvenli bir okul – sınıf ortamında bulunmaktır. </a:t>
            </a:r>
          </a:p>
          <a:p>
            <a:pPr algn="just"/>
            <a:r>
              <a:rPr lang="tr-TR" sz="4900" dirty="0"/>
              <a:t>Öğretmenler, öğrencilerin karşılaşabilecekleri her türlü olumsuz durumları saptamaya ve gerektiğinde durdurmaya en yakın olan kişilerdir. </a:t>
            </a:r>
          </a:p>
          <a:p>
            <a:pPr algn="just"/>
            <a:endParaRPr lang="tr-TR" sz="4900" dirty="0"/>
          </a:p>
          <a:p>
            <a:pPr algn="just"/>
            <a:r>
              <a:rPr lang="tr-TR" sz="4900" dirty="0"/>
              <a:t>Örneğin okulda şiddet, çeşitli kazalar, yangın, sel ya da başka felaketler, bulaşıcı hastalıklar, öğretmenlerin özenle dikkat etmesini gerektiren sağlık ve güvenlik alanlarıdır. </a:t>
            </a:r>
          </a:p>
          <a:p>
            <a:pPr algn="just"/>
            <a:endParaRPr lang="tr-TR" sz="4900" dirty="0"/>
          </a:p>
          <a:p>
            <a:pPr algn="just"/>
            <a:r>
              <a:rPr lang="tr-TR" sz="4900" dirty="0"/>
              <a:t>Bunun dışında okuldaki temizlik ve hijyen, okul gezileri, oyun alanlarındaki tehlikeler de öğretmenlere özel bir dikkat gereği yüklemektedir. </a:t>
            </a:r>
          </a:p>
          <a:p>
            <a:pPr algn="just"/>
            <a:endParaRPr lang="tr-TR" sz="4900" dirty="0"/>
          </a:p>
          <a:p>
            <a:pPr algn="just"/>
            <a:r>
              <a:rPr lang="tr-TR" sz="4900" dirty="0"/>
              <a:t>Bu anlamda öğretmenlerin, öğrencilerin sağlık ve güvenliklerini ilgilendiren konularda sorumluluk almaları meslek etiğinin de bir gereği olarak karşımıza çıkmaktadır.</a:t>
            </a:r>
          </a:p>
          <a:p>
            <a:pPr algn="just"/>
            <a:endParaRPr lang="tr-TR" sz="4900" dirty="0"/>
          </a:p>
          <a:p>
            <a:pPr algn="just"/>
            <a:endParaRPr lang="tr-TR" sz="4900" dirty="0" smtClean="0"/>
          </a:p>
          <a:p>
            <a:pPr algn="just"/>
            <a:r>
              <a:rPr lang="tr-TR" sz="4900" b="1" dirty="0" smtClean="0"/>
              <a:t>MESAİ VE DERS SAATLERİNE UYMA: </a:t>
            </a:r>
            <a:r>
              <a:rPr lang="tr-TR" sz="4900" dirty="0" smtClean="0"/>
              <a:t>Eğitimci mesai ve ders saatlerine titizlikle uyar, derse geç girerek ve erken çıkarak ya da gerçeğe aykırı mazeretlerle eğitim sürecini kesintiye uğratmaz.</a:t>
            </a:r>
          </a:p>
          <a:p>
            <a:pPr algn="just"/>
            <a:r>
              <a:rPr lang="tr-TR" sz="4900" dirty="0" smtClean="0"/>
              <a:t> </a:t>
            </a:r>
          </a:p>
        </p:txBody>
      </p:sp>
    </p:spTree>
    <p:extLst>
      <p:ext uri="{BB962C8B-B14F-4D97-AF65-F5344CB8AC3E}">
        <p14:creationId xmlns:p14="http://schemas.microsoft.com/office/powerpoint/2010/main" val="22660348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88640"/>
            <a:ext cx="8229600" cy="1143000"/>
          </a:xfrm>
        </p:spPr>
        <p:txBody>
          <a:bodyPr>
            <a:normAutofit/>
          </a:bodyPr>
          <a:lstStyle/>
          <a:p>
            <a:pPr algn="ctr"/>
            <a:r>
              <a:rPr lang="tr-TR" sz="3200" dirty="0"/>
              <a:t>EĞİTİM -ÖĞRETİM HİZMETİ VERENLER İÇİN   MESLEKİ ETİK İLKELER</a:t>
            </a:r>
          </a:p>
        </p:txBody>
      </p:sp>
      <p:sp>
        <p:nvSpPr>
          <p:cNvPr id="3" name="İçerik Yer Tutucusu 2"/>
          <p:cNvSpPr>
            <a:spLocks noGrp="1"/>
          </p:cNvSpPr>
          <p:nvPr>
            <p:ph idx="1"/>
          </p:nvPr>
        </p:nvSpPr>
        <p:spPr>
          <a:xfrm>
            <a:off x="354360" y="1628800"/>
            <a:ext cx="8435280" cy="4922520"/>
          </a:xfrm>
        </p:spPr>
        <p:txBody>
          <a:bodyPr>
            <a:normAutofit fontScale="70000" lnSpcReduction="20000"/>
          </a:bodyPr>
          <a:lstStyle/>
          <a:p>
            <a:r>
              <a:rPr lang="tr-TR" sz="2900" b="1" dirty="0"/>
              <a:t>II-EĞİTİM MESLEĞİNE İLİŞKİN ETİK İLKELER</a:t>
            </a:r>
          </a:p>
          <a:p>
            <a:endParaRPr lang="tr-TR" dirty="0" smtClean="0"/>
          </a:p>
          <a:p>
            <a:pPr algn="just"/>
            <a:r>
              <a:rPr lang="tr-TR" sz="2900" b="1" dirty="0" smtClean="0"/>
              <a:t>HEDİYE ALMA: </a:t>
            </a:r>
            <a:r>
              <a:rPr lang="tr-TR" sz="2900" dirty="0" smtClean="0"/>
              <a:t>Eğitimci Öğretmenler Günü gibi özel gün ve haftalarda verilen maddi değeri olmayan sembolik nitelikteki hediyeler hariç mesleki kararlarını ve tarafsızlığını etkilemesi muhtemel hediyeler kabul etmez.</a:t>
            </a:r>
            <a:endParaRPr lang="tr-TR" sz="2900" dirty="0"/>
          </a:p>
          <a:p>
            <a:pPr algn="just"/>
            <a:endParaRPr lang="tr-TR" sz="2900" dirty="0"/>
          </a:p>
          <a:p>
            <a:pPr algn="just"/>
            <a:r>
              <a:rPr lang="tr-TR" sz="2900" b="1" dirty="0" smtClean="0"/>
              <a:t>KİŞİSEL MENFAAT SAĞLAMA: </a:t>
            </a:r>
            <a:r>
              <a:rPr lang="tr-TR" sz="2900" dirty="0" smtClean="0"/>
              <a:t>Eğitimci mesleki nüfuzunu kullanarak kişisel menfaat sağlamaz, kurum kaynaklarını, araç ve gereçlerini kişisel amaç için kullanmaz.</a:t>
            </a:r>
            <a:endParaRPr lang="tr-TR" sz="2900" dirty="0"/>
          </a:p>
          <a:p>
            <a:pPr algn="just"/>
            <a:endParaRPr lang="tr-TR" sz="2900" dirty="0"/>
          </a:p>
          <a:p>
            <a:pPr algn="just"/>
            <a:r>
              <a:rPr lang="tr-TR" sz="2900" b="1" dirty="0" smtClean="0"/>
              <a:t>ÖZEL DERS VERME: </a:t>
            </a:r>
            <a:r>
              <a:rPr lang="tr-TR" sz="2900" dirty="0" smtClean="0"/>
              <a:t>Eğitimci kanuni istisnalar hariç olmak üzere öğrencilere ücret ya da başkaca menfaatler karşılığında özel ders vermez.</a:t>
            </a:r>
            <a:endParaRPr lang="tr-TR" sz="2900" dirty="0"/>
          </a:p>
          <a:p>
            <a:pPr algn="just"/>
            <a:endParaRPr lang="tr-TR" sz="2900" dirty="0"/>
          </a:p>
          <a:p>
            <a:pPr algn="just"/>
            <a:r>
              <a:rPr lang="tr-TR" sz="2900" b="1" dirty="0" smtClean="0"/>
              <a:t>BAĞIŞ VE YARDIM TALEBİNDE BULUNMA: </a:t>
            </a:r>
            <a:r>
              <a:rPr lang="tr-TR" sz="2900" dirty="0" smtClean="0"/>
              <a:t>Eğitimci öğrenci ya da velilerden bağış, yardım ya da başka bir isim altında para ya da eşya talebinde bulunmaz.</a:t>
            </a:r>
          </a:p>
          <a:p>
            <a:endParaRPr lang="tr-TR" dirty="0"/>
          </a:p>
        </p:txBody>
      </p:sp>
    </p:spTree>
    <p:extLst>
      <p:ext uri="{BB962C8B-B14F-4D97-AF65-F5344CB8AC3E}">
        <p14:creationId xmlns:p14="http://schemas.microsoft.com/office/powerpoint/2010/main" val="9170525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476672"/>
            <a:ext cx="8229600" cy="864096"/>
          </a:xfrm>
        </p:spPr>
        <p:txBody>
          <a:bodyPr>
            <a:normAutofit fontScale="90000"/>
          </a:bodyPr>
          <a:lstStyle/>
          <a:p>
            <a:pPr algn="ctr"/>
            <a:r>
              <a:rPr lang="tr-TR" sz="3600" dirty="0"/>
              <a:t>EĞİTİM -ÖĞRETİM HİZMETİ VERENLER İÇİN   MESLEKİ ETİK İLKELER</a:t>
            </a:r>
          </a:p>
        </p:txBody>
      </p:sp>
      <p:sp>
        <p:nvSpPr>
          <p:cNvPr id="3" name="İçerik Yer Tutucusu 2"/>
          <p:cNvSpPr>
            <a:spLocks noGrp="1"/>
          </p:cNvSpPr>
          <p:nvPr>
            <p:ph idx="1"/>
          </p:nvPr>
        </p:nvSpPr>
        <p:spPr>
          <a:xfrm>
            <a:off x="251520" y="1484784"/>
            <a:ext cx="8229600" cy="5184576"/>
          </a:xfrm>
        </p:spPr>
        <p:txBody>
          <a:bodyPr>
            <a:normAutofit fontScale="92500" lnSpcReduction="20000"/>
          </a:bodyPr>
          <a:lstStyle/>
          <a:p>
            <a:pPr algn="just"/>
            <a:r>
              <a:rPr lang="tr-TR" b="1" dirty="0" smtClean="0"/>
              <a:t>3. EĞİTİMCİLERLE İLİŞKİLERDE ETİK İLKELER</a:t>
            </a:r>
          </a:p>
          <a:p>
            <a:pPr algn="just"/>
            <a:r>
              <a:rPr lang="tr-TR" dirty="0" smtClean="0"/>
              <a:t>Eğitimci meslektaşları arasında dil, din, ırk, siyasi görüş, aile statüsüne dayalı ayrımcılık yapmaz.</a:t>
            </a:r>
          </a:p>
          <a:p>
            <a:pPr algn="just"/>
            <a:endParaRPr lang="tr-TR" dirty="0" smtClean="0"/>
          </a:p>
          <a:p>
            <a:pPr algn="just"/>
            <a:r>
              <a:rPr lang="tr-TR" dirty="0" smtClean="0"/>
              <a:t>Meslektaşlarına öğrencilerle ilgili güven sarsıcı ve önyargılı yaklaşımlara neden olacak telkin ve yönlendirmelerde bulunmaz. </a:t>
            </a:r>
          </a:p>
          <a:p>
            <a:pPr algn="just"/>
            <a:endParaRPr lang="tr-TR" dirty="0" smtClean="0"/>
          </a:p>
          <a:p>
            <a:pPr algn="just"/>
            <a:r>
              <a:rPr lang="tr-TR" dirty="0" smtClean="0"/>
              <a:t>Meslektaşlarıyla ilgili edindiği bilgilerde gizliliğe riayet eder.</a:t>
            </a:r>
          </a:p>
          <a:p>
            <a:pPr algn="just"/>
            <a:endParaRPr lang="tr-TR" dirty="0" smtClean="0"/>
          </a:p>
          <a:p>
            <a:pPr algn="just"/>
            <a:r>
              <a:rPr lang="tr-TR" dirty="0" smtClean="0"/>
              <a:t>Öğrencilerin huzurunda ve değişik ortamlarda meslektaşlarının aleyhine söz söylemez, olumsuz söz ve davranışlardan kaçınır.</a:t>
            </a:r>
          </a:p>
          <a:p>
            <a:pPr algn="just"/>
            <a:endParaRPr lang="tr-TR" dirty="0" smtClean="0"/>
          </a:p>
        </p:txBody>
      </p:sp>
    </p:spTree>
    <p:extLst>
      <p:ext uri="{BB962C8B-B14F-4D97-AF65-F5344CB8AC3E}">
        <p14:creationId xmlns:p14="http://schemas.microsoft.com/office/powerpoint/2010/main" val="108699083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143000"/>
          </a:xfrm>
        </p:spPr>
        <p:txBody>
          <a:bodyPr/>
          <a:lstStyle/>
          <a:p>
            <a:pPr algn="ctr"/>
            <a:r>
              <a:rPr lang="tr-TR" sz="3200" dirty="0">
                <a:solidFill>
                  <a:srgbClr val="04617B"/>
                </a:solidFill>
              </a:rPr>
              <a:t>EĞİTİM -ÖĞRETİM HİZMETİ VERENLER İÇİN   MESLEKİ ETİK İLKELER</a:t>
            </a:r>
            <a:endParaRPr lang="tr-TR" dirty="0"/>
          </a:p>
        </p:txBody>
      </p:sp>
      <p:sp>
        <p:nvSpPr>
          <p:cNvPr id="3" name="İçerik Yer Tutucusu 2"/>
          <p:cNvSpPr>
            <a:spLocks noGrp="1"/>
          </p:cNvSpPr>
          <p:nvPr>
            <p:ph idx="1"/>
          </p:nvPr>
        </p:nvSpPr>
        <p:spPr>
          <a:xfrm>
            <a:off x="457200" y="1259632"/>
            <a:ext cx="8229600" cy="5064968"/>
          </a:xfrm>
        </p:spPr>
        <p:txBody>
          <a:bodyPr>
            <a:normAutofit fontScale="92500"/>
          </a:bodyPr>
          <a:lstStyle/>
          <a:p>
            <a:endParaRPr lang="tr-TR" b="1" dirty="0" smtClean="0"/>
          </a:p>
          <a:p>
            <a:r>
              <a:rPr lang="tr-TR" b="1" dirty="0" smtClean="0"/>
              <a:t>4</a:t>
            </a:r>
            <a:r>
              <a:rPr lang="tr-TR" b="1" dirty="0"/>
              <a:t>. VELİLER İLE İLİŞKİLERDE ETİK </a:t>
            </a:r>
            <a:r>
              <a:rPr lang="tr-TR" b="1" dirty="0" smtClean="0"/>
              <a:t>İLKELER</a:t>
            </a:r>
          </a:p>
          <a:p>
            <a:pPr algn="just"/>
            <a:endParaRPr lang="tr-TR" dirty="0" smtClean="0"/>
          </a:p>
          <a:p>
            <a:pPr algn="just"/>
            <a:r>
              <a:rPr lang="tr-TR" dirty="0" smtClean="0"/>
              <a:t>Eğitimci öğrencilerin fiziksel, sosyal, ahlaki, kültürel ve düşünsel gelişimlerini sağlamak, be eri ve yeteneklerini ortaya çıkarmak  için velilerle iyi iletişim kurar.</a:t>
            </a:r>
          </a:p>
          <a:p>
            <a:pPr algn="just"/>
            <a:endParaRPr lang="tr-TR" dirty="0" smtClean="0"/>
          </a:p>
          <a:p>
            <a:pPr algn="just"/>
            <a:r>
              <a:rPr lang="tr-TR" dirty="0" smtClean="0"/>
              <a:t>Eğitimci çocuklarıyla gerektiği gibi ilgilenmeleri konusunda velileri yönlendirir.</a:t>
            </a:r>
          </a:p>
          <a:p>
            <a:pPr algn="just"/>
            <a:endParaRPr lang="tr-TR" dirty="0" smtClean="0"/>
          </a:p>
          <a:p>
            <a:pPr algn="just"/>
            <a:r>
              <a:rPr lang="tr-TR" dirty="0" smtClean="0"/>
              <a:t>Eğitimci veliler arasında ırk, dil, din, cinsiyet, siyasi görüşe dayalı ayrımcılık yapmaz</a:t>
            </a:r>
            <a:endParaRPr lang="tr-TR" dirty="0"/>
          </a:p>
          <a:p>
            <a:endParaRPr lang="tr-TR" dirty="0"/>
          </a:p>
          <a:p>
            <a:endParaRPr lang="tr-TR" dirty="0"/>
          </a:p>
        </p:txBody>
      </p:sp>
    </p:spTree>
    <p:extLst>
      <p:ext uri="{BB962C8B-B14F-4D97-AF65-F5344CB8AC3E}">
        <p14:creationId xmlns:p14="http://schemas.microsoft.com/office/powerpoint/2010/main" val="24765553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260648"/>
            <a:ext cx="8892480" cy="1008112"/>
          </a:xfrm>
        </p:spPr>
        <p:txBody>
          <a:bodyPr>
            <a:normAutofit fontScale="90000"/>
          </a:bodyPr>
          <a:lstStyle/>
          <a:p>
            <a:pPr algn="ctr"/>
            <a:r>
              <a:rPr lang="tr-TR" sz="3200" dirty="0">
                <a:solidFill>
                  <a:srgbClr val="04617B"/>
                </a:solidFill>
              </a:rPr>
              <a:t>EĞİTİM -ÖĞRETİM HİZMETİ VERENLER İÇİN   MESLEKİ ETİK İLKELER</a:t>
            </a:r>
            <a:endParaRPr lang="tr-TR" dirty="0"/>
          </a:p>
        </p:txBody>
      </p:sp>
      <p:sp>
        <p:nvSpPr>
          <p:cNvPr id="3" name="İçerik Yer Tutucusu 2"/>
          <p:cNvSpPr>
            <a:spLocks noGrp="1"/>
          </p:cNvSpPr>
          <p:nvPr>
            <p:ph idx="1"/>
          </p:nvPr>
        </p:nvSpPr>
        <p:spPr>
          <a:xfrm>
            <a:off x="457200" y="1268760"/>
            <a:ext cx="8229600" cy="5328592"/>
          </a:xfrm>
        </p:spPr>
        <p:txBody>
          <a:bodyPr>
            <a:normAutofit/>
          </a:bodyPr>
          <a:lstStyle/>
          <a:p>
            <a:pPr algn="just"/>
            <a:endParaRPr lang="tr-TR" b="1" dirty="0" smtClean="0"/>
          </a:p>
          <a:p>
            <a:pPr algn="just"/>
            <a:r>
              <a:rPr lang="tr-TR" b="1" dirty="0" smtClean="0"/>
              <a:t>5</a:t>
            </a:r>
            <a:r>
              <a:rPr lang="tr-TR" b="1" dirty="0"/>
              <a:t>. OKUL YÖNETİMİ VE TOPLUM İLE İLİŞKİLERDE ETİK </a:t>
            </a:r>
            <a:r>
              <a:rPr lang="tr-TR" b="1" dirty="0" smtClean="0"/>
              <a:t>İLKELER</a:t>
            </a:r>
          </a:p>
          <a:p>
            <a:pPr algn="just"/>
            <a:endParaRPr lang="tr-TR" b="1" dirty="0" smtClean="0"/>
          </a:p>
          <a:p>
            <a:pPr algn="just"/>
            <a:r>
              <a:rPr lang="tr-TR" dirty="0" smtClean="0"/>
              <a:t>Eğitimci öğrencilerin kaliteli eğitim-öğretim almasını sağlamak için okul yönetimi ile işbirliği yapar</a:t>
            </a:r>
          </a:p>
          <a:p>
            <a:pPr algn="just"/>
            <a:endParaRPr lang="tr-TR" dirty="0" smtClean="0"/>
          </a:p>
          <a:p>
            <a:pPr algn="just"/>
            <a:r>
              <a:rPr lang="tr-TR" dirty="0" smtClean="0"/>
              <a:t>Kurum kaynaklarını etkili, verimli ve tutumlu kullanır</a:t>
            </a:r>
          </a:p>
          <a:p>
            <a:pPr algn="just"/>
            <a:endParaRPr lang="tr-TR" dirty="0" smtClean="0"/>
          </a:p>
          <a:p>
            <a:pPr algn="just"/>
            <a:r>
              <a:rPr lang="tr-TR" dirty="0" smtClean="0"/>
              <a:t>Topluma karşı pozitif ve aktif rol sergiler, sorumluluklarını yerine getirerek örnek olur.</a:t>
            </a:r>
            <a:endParaRPr lang="tr-TR" dirty="0"/>
          </a:p>
          <a:p>
            <a:pPr algn="just"/>
            <a:endParaRPr lang="tr-TR" dirty="0"/>
          </a:p>
          <a:p>
            <a:pPr algn="just"/>
            <a:endParaRPr lang="tr-TR" dirty="0"/>
          </a:p>
        </p:txBody>
      </p:sp>
    </p:spTree>
    <p:extLst>
      <p:ext uri="{BB962C8B-B14F-4D97-AF65-F5344CB8AC3E}">
        <p14:creationId xmlns:p14="http://schemas.microsoft.com/office/powerpoint/2010/main" val="30294622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7760"/>
            <a:ext cx="8229600" cy="1143000"/>
          </a:xfrm>
        </p:spPr>
        <p:txBody>
          <a:bodyPr/>
          <a:lstStyle/>
          <a:p>
            <a:pPr algn="ctr"/>
            <a:r>
              <a:rPr lang="tr-TR" sz="2900" dirty="0">
                <a:solidFill>
                  <a:srgbClr val="04617B"/>
                </a:solidFill>
              </a:rPr>
              <a:t>EĞİTİM -ÖĞRETİM HİZMETİ VERENLER İÇİN   MESLEKİ ETİK İLKELER</a:t>
            </a:r>
            <a:endParaRPr lang="tr-TR" dirty="0"/>
          </a:p>
        </p:txBody>
      </p:sp>
      <p:sp>
        <p:nvSpPr>
          <p:cNvPr id="3" name="İçerik Yer Tutucusu 2"/>
          <p:cNvSpPr>
            <a:spLocks noGrp="1"/>
          </p:cNvSpPr>
          <p:nvPr>
            <p:ph idx="1"/>
          </p:nvPr>
        </p:nvSpPr>
        <p:spPr>
          <a:xfrm>
            <a:off x="179512" y="1160760"/>
            <a:ext cx="8964488" cy="5697240"/>
          </a:xfrm>
        </p:spPr>
        <p:txBody>
          <a:bodyPr>
            <a:normAutofit fontScale="85000" lnSpcReduction="10000"/>
          </a:bodyPr>
          <a:lstStyle/>
          <a:p>
            <a:pPr lvl="0" algn="just">
              <a:buClr>
                <a:srgbClr val="0BD0D9"/>
              </a:buClr>
            </a:pPr>
            <a:r>
              <a:rPr lang="tr-TR" b="1" dirty="0">
                <a:solidFill>
                  <a:prstClr val="black"/>
                </a:solidFill>
              </a:rPr>
              <a:t>6. OKUL YÖNETİCİLERİNİN ÖĞRETMENLER; ÖĞRENCİLER VE VELİLER İLE İLİŞKİLERİNDE ETİK </a:t>
            </a:r>
            <a:r>
              <a:rPr lang="tr-TR" b="1" dirty="0" smtClean="0">
                <a:solidFill>
                  <a:prstClr val="black"/>
                </a:solidFill>
              </a:rPr>
              <a:t>İLKELER</a:t>
            </a:r>
          </a:p>
          <a:p>
            <a:pPr lvl="0" algn="just">
              <a:buClr>
                <a:srgbClr val="0BD0D9"/>
              </a:buClr>
            </a:pPr>
            <a:r>
              <a:rPr lang="tr-TR" dirty="0" smtClean="0">
                <a:solidFill>
                  <a:prstClr val="black"/>
                </a:solidFill>
              </a:rPr>
              <a:t>Okul yönetimi eğitim ve öğretimin sağlıklı ve güvenli bir ortamda yapılması için gerekli önlemleri alır</a:t>
            </a:r>
          </a:p>
          <a:p>
            <a:pPr lvl="0" algn="just">
              <a:buClr>
                <a:srgbClr val="0BD0D9"/>
              </a:buClr>
            </a:pPr>
            <a:endParaRPr lang="tr-TR" dirty="0" smtClean="0">
              <a:solidFill>
                <a:prstClr val="black"/>
              </a:solidFill>
            </a:endParaRPr>
          </a:p>
          <a:p>
            <a:pPr lvl="0" algn="just">
              <a:buClr>
                <a:srgbClr val="0BD0D9"/>
              </a:buClr>
            </a:pPr>
            <a:r>
              <a:rPr lang="tr-TR" dirty="0" smtClean="0">
                <a:solidFill>
                  <a:prstClr val="black"/>
                </a:solidFill>
              </a:rPr>
              <a:t>Kurum kaynaklarının etkili, verimli ve tutumlu kullanılmasını sağlar.</a:t>
            </a:r>
          </a:p>
          <a:p>
            <a:pPr marL="0" lvl="0" indent="0" algn="just">
              <a:buClr>
                <a:srgbClr val="0BD0D9"/>
              </a:buClr>
              <a:buNone/>
            </a:pPr>
            <a:endParaRPr lang="tr-TR" dirty="0" smtClean="0">
              <a:solidFill>
                <a:prstClr val="black"/>
              </a:solidFill>
            </a:endParaRPr>
          </a:p>
          <a:p>
            <a:pPr lvl="0" algn="just">
              <a:buClr>
                <a:srgbClr val="0BD0D9"/>
              </a:buClr>
            </a:pPr>
            <a:r>
              <a:rPr lang="tr-TR" dirty="0" smtClean="0">
                <a:solidFill>
                  <a:prstClr val="black"/>
                </a:solidFill>
              </a:rPr>
              <a:t>Öğretmenler, öğrenciler ve veliler arasında dil, din, ırk, siyasi görüş, aile statüsüne dayanan ayrımcılıktan kaçınır</a:t>
            </a:r>
          </a:p>
          <a:p>
            <a:pPr marL="0" lvl="0" indent="0" algn="just">
              <a:buClr>
                <a:srgbClr val="0BD0D9"/>
              </a:buClr>
              <a:buNone/>
            </a:pPr>
            <a:endParaRPr lang="tr-TR" dirty="0" smtClean="0">
              <a:solidFill>
                <a:prstClr val="black"/>
              </a:solidFill>
            </a:endParaRPr>
          </a:p>
          <a:p>
            <a:pPr lvl="0" algn="just">
              <a:buClr>
                <a:srgbClr val="0BD0D9"/>
              </a:buClr>
            </a:pPr>
            <a:r>
              <a:rPr lang="tr-TR" dirty="0" smtClean="0">
                <a:solidFill>
                  <a:prstClr val="black"/>
                </a:solidFill>
              </a:rPr>
              <a:t>Öğrencilerin eğitim ve öğretim süreciyle ilgili velilerle olumlu ve sürekli iletişim kurar</a:t>
            </a:r>
          </a:p>
          <a:p>
            <a:pPr marL="0" lvl="0" indent="0" algn="just">
              <a:buClr>
                <a:srgbClr val="0BD0D9"/>
              </a:buClr>
              <a:buNone/>
            </a:pPr>
            <a:endParaRPr lang="tr-TR" dirty="0" smtClean="0">
              <a:solidFill>
                <a:prstClr val="black"/>
              </a:solidFill>
            </a:endParaRPr>
          </a:p>
          <a:p>
            <a:pPr lvl="0" algn="just">
              <a:buClr>
                <a:srgbClr val="0BD0D9"/>
              </a:buClr>
            </a:pPr>
            <a:r>
              <a:rPr lang="tr-TR" dirty="0" smtClean="0">
                <a:solidFill>
                  <a:prstClr val="black"/>
                </a:solidFill>
              </a:rPr>
              <a:t>Eğitim hizmetlerinin yürütülmesinde öğretmenler arasında eşitlik, tarafsızlık ve liyakat ilkelerine riayet eder</a:t>
            </a:r>
            <a:endParaRPr lang="tr-TR" dirty="0">
              <a:solidFill>
                <a:prstClr val="black"/>
              </a:solidFill>
            </a:endParaRPr>
          </a:p>
          <a:p>
            <a:endParaRPr lang="tr-TR" dirty="0"/>
          </a:p>
        </p:txBody>
      </p:sp>
    </p:spTree>
    <p:extLst>
      <p:ext uri="{BB962C8B-B14F-4D97-AF65-F5344CB8AC3E}">
        <p14:creationId xmlns:p14="http://schemas.microsoft.com/office/powerpoint/2010/main" val="22028607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43608" y="1628800"/>
            <a:ext cx="6768752" cy="4608512"/>
          </a:xfrm>
          <a:prstGeom prst="rect">
            <a:avLst/>
          </a:prstGeom>
        </p:spPr>
      </p:pic>
    </p:spTree>
    <p:extLst>
      <p:ext uri="{BB962C8B-B14F-4D97-AF65-F5344CB8AC3E}">
        <p14:creationId xmlns:p14="http://schemas.microsoft.com/office/powerpoint/2010/main" val="215353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8371" y="260648"/>
            <a:ext cx="8229600" cy="1080120"/>
          </a:xfrm>
        </p:spPr>
        <p:txBody>
          <a:bodyPr/>
          <a:lstStyle/>
          <a:p>
            <a:r>
              <a:rPr lang="tr-TR" dirty="0" smtClean="0"/>
              <a:t>TEMEL KAVRAMLAR</a:t>
            </a:r>
            <a:endParaRPr lang="tr-TR" dirty="0"/>
          </a:p>
        </p:txBody>
      </p:sp>
      <p:sp>
        <p:nvSpPr>
          <p:cNvPr id="3" name="İçerik Yer Tutucusu 2"/>
          <p:cNvSpPr>
            <a:spLocks noGrp="1"/>
          </p:cNvSpPr>
          <p:nvPr>
            <p:ph idx="1"/>
          </p:nvPr>
        </p:nvSpPr>
        <p:spPr>
          <a:xfrm>
            <a:off x="468371" y="1484784"/>
            <a:ext cx="8229600" cy="5040560"/>
          </a:xfrm>
        </p:spPr>
        <p:txBody>
          <a:bodyPr>
            <a:normAutofit fontScale="92500"/>
          </a:bodyPr>
          <a:lstStyle/>
          <a:p>
            <a:pPr algn="just"/>
            <a:r>
              <a:rPr lang="tr-TR" b="1" dirty="0" smtClean="0">
                <a:solidFill>
                  <a:srgbClr val="FF0000"/>
                </a:solidFill>
              </a:rPr>
              <a:t>AHLAKİ GELİŞİM EVRELERİ</a:t>
            </a:r>
          </a:p>
          <a:p>
            <a:pPr algn="just"/>
            <a:endParaRPr lang="tr-TR" dirty="0" smtClean="0">
              <a:solidFill>
                <a:srgbClr val="FF0000"/>
              </a:solidFill>
            </a:endParaRPr>
          </a:p>
          <a:p>
            <a:pPr algn="just"/>
            <a:r>
              <a:rPr lang="tr-TR" dirty="0" smtClean="0">
                <a:solidFill>
                  <a:srgbClr val="FF0000"/>
                </a:solidFill>
              </a:rPr>
              <a:t>Gelenek </a:t>
            </a:r>
            <a:r>
              <a:rPr lang="tr-TR" dirty="0">
                <a:solidFill>
                  <a:srgbClr val="FF0000"/>
                </a:solidFill>
              </a:rPr>
              <a:t>dönemi</a:t>
            </a:r>
            <a:r>
              <a:rPr lang="tr-TR" dirty="0"/>
              <a:t>, çocuğun okula gitmeye başlamasıyla sosyalleştiği ve toplumun bir üyesi ve geleneğin bir parçası haline geldiği dönemdir. Bu dönemde çocuğa toplumun değerleri ve ahlak kuralları aşılanır</a:t>
            </a:r>
            <a:r>
              <a:rPr lang="tr-TR" dirty="0" smtClean="0"/>
              <a:t>.</a:t>
            </a:r>
          </a:p>
          <a:p>
            <a:pPr marL="0" indent="0" algn="just">
              <a:buNone/>
            </a:pPr>
            <a:endParaRPr lang="tr-TR" dirty="0"/>
          </a:p>
          <a:p>
            <a:pPr algn="just"/>
            <a:r>
              <a:rPr lang="tr-TR" dirty="0" smtClean="0"/>
              <a:t> </a:t>
            </a:r>
            <a:r>
              <a:rPr lang="tr-TR" dirty="0" smtClean="0">
                <a:solidFill>
                  <a:srgbClr val="FF0000"/>
                </a:solidFill>
              </a:rPr>
              <a:t>Gelenek ötesi </a:t>
            </a:r>
            <a:r>
              <a:rPr lang="tr-TR" dirty="0" smtClean="0"/>
              <a:t>dönemde çocukluk </a:t>
            </a:r>
            <a:r>
              <a:rPr lang="tr-TR" dirty="0"/>
              <a:t>ve gençlik dönemi geride kaldığında, toplumun değerlerini tartışıp içselleştirirken asıl ve belirleyici olanın milletin ya da etnik kimliğin bir üyesi olmaktan ziyade, insan olmak </a:t>
            </a:r>
            <a:r>
              <a:rPr lang="tr-TR" dirty="0" smtClean="0"/>
              <a:t>olduğu düşünülür</a:t>
            </a:r>
            <a:r>
              <a:rPr lang="tr-TR" dirty="0"/>
              <a:t>. Bu dönem artık </a:t>
            </a:r>
            <a:r>
              <a:rPr lang="tr-TR" dirty="0">
                <a:solidFill>
                  <a:srgbClr val="FF0000"/>
                </a:solidFill>
              </a:rPr>
              <a:t>gelenek ötesi </a:t>
            </a:r>
            <a:r>
              <a:rPr lang="tr-TR" dirty="0"/>
              <a:t>etik dönemidir </a:t>
            </a:r>
          </a:p>
          <a:p>
            <a:pPr algn="just"/>
            <a:endParaRPr lang="tr-TR" dirty="0"/>
          </a:p>
        </p:txBody>
      </p:sp>
    </p:spTree>
    <p:extLst>
      <p:ext uri="{BB962C8B-B14F-4D97-AF65-F5344CB8AC3E}">
        <p14:creationId xmlns:p14="http://schemas.microsoft.com/office/powerpoint/2010/main" val="4522264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476672"/>
            <a:ext cx="8229600" cy="780696"/>
          </a:xfrm>
        </p:spPr>
        <p:txBody>
          <a:bodyPr>
            <a:normAutofit fontScale="90000"/>
          </a:bodyPr>
          <a:lstStyle/>
          <a:p>
            <a:pPr algn="ctr"/>
            <a:r>
              <a:rPr lang="tr-TR" dirty="0"/>
              <a:t>Örnek Olay</a:t>
            </a:r>
          </a:p>
        </p:txBody>
      </p:sp>
      <p:sp>
        <p:nvSpPr>
          <p:cNvPr id="3" name="İçerik Yer Tutucusu 2"/>
          <p:cNvSpPr>
            <a:spLocks noGrp="1"/>
          </p:cNvSpPr>
          <p:nvPr>
            <p:ph idx="1"/>
          </p:nvPr>
        </p:nvSpPr>
        <p:spPr>
          <a:xfrm>
            <a:off x="457200" y="1484784"/>
            <a:ext cx="8229600" cy="5373216"/>
          </a:xfrm>
        </p:spPr>
        <p:txBody>
          <a:bodyPr>
            <a:normAutofit fontScale="70000" lnSpcReduction="20000"/>
          </a:bodyPr>
          <a:lstStyle/>
          <a:p>
            <a:pPr algn="just">
              <a:lnSpc>
                <a:spcPct val="160000"/>
              </a:lnSpc>
            </a:pPr>
            <a:r>
              <a:rPr lang="tr-TR" dirty="0" smtClean="0"/>
              <a:t>Matematik </a:t>
            </a:r>
            <a:r>
              <a:rPr lang="tr-TR" dirty="0"/>
              <a:t>Öğretmeni Nuriye hanım altıncı sınıfta derse girer girmez öfkeli </a:t>
            </a:r>
            <a:r>
              <a:rPr lang="tr-TR" dirty="0" smtClean="0"/>
              <a:t>bir şekilde </a:t>
            </a:r>
            <a:r>
              <a:rPr lang="tr-TR" dirty="0"/>
              <a:t>Türkçe </a:t>
            </a:r>
            <a:r>
              <a:rPr lang="tr-TR" dirty="0" smtClean="0"/>
              <a:t>Öğretmeni Aylin </a:t>
            </a:r>
            <a:r>
              <a:rPr lang="tr-TR" dirty="0"/>
              <a:t>Hanım’ın 8.sınıf öğrencisi Osman’ın ailesi hakkında sahip olduğu bazı özel bilgileri, açıklaması doğru olmadığı</a:t>
            </a:r>
            <a:br>
              <a:rPr lang="tr-TR" dirty="0"/>
            </a:br>
            <a:r>
              <a:rPr lang="tr-TR" dirty="0"/>
              <a:t>hâlde öğrencileri ile paylaştığını, bu davranışın etik olmadığını anlatmaya </a:t>
            </a:r>
            <a:r>
              <a:rPr lang="tr-TR" dirty="0" smtClean="0"/>
              <a:t>başlamıştır. Öğrencinin </a:t>
            </a:r>
            <a:r>
              <a:rPr lang="tr-TR" dirty="0"/>
              <a:t>bu </a:t>
            </a:r>
            <a:r>
              <a:rPr lang="tr-TR" dirty="0" smtClean="0"/>
              <a:t>davranış nedeniyle </a:t>
            </a:r>
            <a:r>
              <a:rPr lang="tr-TR" dirty="0"/>
              <a:t>sınıf arkadaşları önünde küçük düşürüldüğünü, öğrencinin psikolojisinin bozulduğunu, son yapılan matematik sınavında sınıfın en iyi öğrencisi olmasına rağmen düşük not aldığını belirtmiştir. Sonra da Aylin Hanım’ın zaten bu tarz davranışları olduğunu, Öğretmenlik mesleğinin bu tür kişiler yüzünden saygınlığını kaybettiğini söylemiştir</a:t>
            </a:r>
            <a:r>
              <a:rPr lang="tr-TR" dirty="0" smtClean="0"/>
              <a:t>.</a:t>
            </a:r>
          </a:p>
          <a:p>
            <a:pPr marL="0" indent="0" algn="just">
              <a:buNone/>
            </a:pPr>
            <a:endParaRPr lang="tr-TR" dirty="0"/>
          </a:p>
          <a:p>
            <a:r>
              <a:rPr lang="tr-TR" b="1" dirty="0"/>
              <a:t>Bu örnek olayda etik olmayan durumlar nelerdir</a:t>
            </a:r>
            <a:r>
              <a:rPr lang="tr-TR" b="1" dirty="0" smtClean="0"/>
              <a:t>?</a:t>
            </a:r>
            <a:endParaRPr lang="tr-TR" dirty="0"/>
          </a:p>
        </p:txBody>
      </p:sp>
    </p:spTree>
    <p:extLst>
      <p:ext uri="{BB962C8B-B14F-4D97-AF65-F5344CB8AC3E}">
        <p14:creationId xmlns:p14="http://schemas.microsoft.com/office/powerpoint/2010/main" val="34648636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949280"/>
          </a:xfrm>
        </p:spPr>
        <p:txBody>
          <a:bodyPr>
            <a:normAutofit fontScale="92500" lnSpcReduction="10000"/>
          </a:bodyPr>
          <a:lstStyle/>
          <a:p>
            <a:r>
              <a:rPr lang="tr-TR" b="1" dirty="0"/>
              <a:t>Nuriye Öğretmen’in</a:t>
            </a:r>
            <a:r>
              <a:rPr lang="tr-TR" b="1" dirty="0" smtClean="0"/>
              <a:t>;</a:t>
            </a:r>
          </a:p>
          <a:p>
            <a:pPr marL="0" indent="0" algn="just">
              <a:buNone/>
            </a:pPr>
            <a:r>
              <a:rPr lang="tr-TR" dirty="0"/>
              <a:t/>
            </a:r>
            <a:br>
              <a:rPr lang="tr-TR" dirty="0"/>
            </a:br>
            <a:r>
              <a:rPr lang="tr-TR" dirty="0"/>
              <a:t>1. Öfke ve kızgınlığını sınıfına </a:t>
            </a:r>
            <a:r>
              <a:rPr lang="tr-TR" dirty="0" smtClean="0"/>
              <a:t>yansıtması</a:t>
            </a:r>
          </a:p>
          <a:p>
            <a:pPr marL="0" indent="0" algn="just">
              <a:buNone/>
            </a:pPr>
            <a:r>
              <a:rPr lang="tr-TR" dirty="0"/>
              <a:t/>
            </a:r>
            <a:br>
              <a:rPr lang="tr-TR" dirty="0"/>
            </a:br>
            <a:r>
              <a:rPr lang="tr-TR" dirty="0"/>
              <a:t>2. Aylin Hanım’ın yaptığı yanlış davranışı sınıfındaki öğrencileri ile </a:t>
            </a:r>
            <a:r>
              <a:rPr lang="tr-TR" dirty="0" smtClean="0"/>
              <a:t>paylaşması</a:t>
            </a:r>
          </a:p>
          <a:p>
            <a:pPr marL="0" indent="0" algn="just">
              <a:buNone/>
            </a:pPr>
            <a:r>
              <a:rPr lang="tr-TR" dirty="0"/>
              <a:t/>
            </a:r>
            <a:br>
              <a:rPr lang="tr-TR" dirty="0"/>
            </a:br>
            <a:r>
              <a:rPr lang="tr-TR" dirty="0"/>
              <a:t>3. Okul ikliminin olumsuzluğu hakkında öğrencilerine ipuçları </a:t>
            </a:r>
            <a:r>
              <a:rPr lang="tr-TR" dirty="0" smtClean="0"/>
              <a:t>vermesi</a:t>
            </a:r>
          </a:p>
          <a:p>
            <a:pPr marL="0" indent="0" algn="just">
              <a:buNone/>
            </a:pPr>
            <a:r>
              <a:rPr lang="tr-TR" dirty="0"/>
              <a:t/>
            </a:r>
            <a:br>
              <a:rPr lang="tr-TR" dirty="0"/>
            </a:br>
            <a:r>
              <a:rPr lang="tr-TR" dirty="0"/>
              <a:t>4. Aylin Öğretmenin öğrencisinin ailesine ait bazı özel bilgileri öğrencileri ile </a:t>
            </a:r>
            <a:r>
              <a:rPr lang="tr-TR" dirty="0" smtClean="0"/>
              <a:t>paylaşması</a:t>
            </a:r>
          </a:p>
          <a:p>
            <a:pPr marL="0" indent="0" algn="just">
              <a:buNone/>
            </a:pPr>
            <a:r>
              <a:rPr lang="tr-TR" dirty="0"/>
              <a:t/>
            </a:r>
            <a:br>
              <a:rPr lang="tr-TR" dirty="0"/>
            </a:br>
            <a:r>
              <a:rPr lang="tr-TR" dirty="0"/>
              <a:t>5. Aylin Öğretmenin psikolojisinin bozulmasına ve başarısının düşmesine neden olarak öğrencisine zarar vermesi</a:t>
            </a:r>
          </a:p>
          <a:p>
            <a:pPr algn="just"/>
            <a:endParaRPr lang="tr-TR" dirty="0"/>
          </a:p>
          <a:p>
            <a:endParaRPr lang="tr-TR" dirty="0"/>
          </a:p>
        </p:txBody>
      </p:sp>
    </p:spTree>
    <p:extLst>
      <p:ext uri="{BB962C8B-B14F-4D97-AF65-F5344CB8AC3E}">
        <p14:creationId xmlns:p14="http://schemas.microsoft.com/office/powerpoint/2010/main" val="378749798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08688"/>
          </a:xfrm>
        </p:spPr>
        <p:txBody>
          <a:bodyPr>
            <a:normAutofit fontScale="90000"/>
          </a:bodyPr>
          <a:lstStyle/>
          <a:p>
            <a:pPr algn="ctr"/>
            <a:r>
              <a:rPr lang="tr-TR" dirty="0"/>
              <a:t>Örnek Olay</a:t>
            </a:r>
          </a:p>
        </p:txBody>
      </p:sp>
      <p:sp>
        <p:nvSpPr>
          <p:cNvPr id="3" name="İçerik Yer Tutucusu 2"/>
          <p:cNvSpPr>
            <a:spLocks noGrp="1"/>
          </p:cNvSpPr>
          <p:nvPr>
            <p:ph idx="1"/>
          </p:nvPr>
        </p:nvSpPr>
        <p:spPr>
          <a:xfrm>
            <a:off x="457200" y="1916832"/>
            <a:ext cx="8229600" cy="4941168"/>
          </a:xfrm>
        </p:spPr>
        <p:txBody>
          <a:bodyPr>
            <a:normAutofit fontScale="70000" lnSpcReduction="20000"/>
          </a:bodyPr>
          <a:lstStyle/>
          <a:p>
            <a:pPr algn="just">
              <a:lnSpc>
                <a:spcPct val="160000"/>
              </a:lnSpc>
            </a:pPr>
            <a:r>
              <a:rPr lang="tr-TR" b="1" dirty="0" smtClean="0"/>
              <a:t>Kadir Öğretmen</a:t>
            </a:r>
            <a:r>
              <a:rPr lang="tr-TR" dirty="0"/>
              <a:t> ikinci sınıfları okutan üç yıllık </a:t>
            </a:r>
            <a:r>
              <a:rPr lang="tr-TR" dirty="0" smtClean="0"/>
              <a:t>bir Öğretmendir</a:t>
            </a:r>
            <a:r>
              <a:rPr lang="tr-TR" dirty="0"/>
              <a:t>. Her sabah dersine </a:t>
            </a:r>
            <a:r>
              <a:rPr lang="tr-TR" dirty="0" smtClean="0"/>
              <a:t>geç kalmakta, sınıfa </a:t>
            </a:r>
            <a:r>
              <a:rPr lang="tr-TR" dirty="0"/>
              <a:t>girdiğinde de öğrencilerine; “bu derste ne yapacaktık?” diye sormaktadır. Matematik dersinde de öğrencilerinin yönlendirmesiyle problem çözeceklerini, herkesin bir problem yazmasını ve çözmesini istediğini, sonra da bu problemleri tahtada çözeceklerini söylemiş, öğrenciler problemi çözerken kendisi de masasına oturmuş ve sayısal loto kuponunu doldurmuştur. Bir süre sonra sınıfın en kafasız öğrencisi olduğunu söylediği Cemil’i çağırarak loto kuponunu yatırmasını istemiş, paranın üzerini sayıp almasını da sıkı sıkı tembihlemiştir. Paranın üstünü doğru getirmesi durumunda kendisine sözlü notunu pekiyi olarak vereceğini söylemiştir</a:t>
            </a:r>
            <a:r>
              <a:rPr lang="tr-TR" dirty="0" smtClean="0"/>
              <a:t>.</a:t>
            </a:r>
          </a:p>
          <a:p>
            <a:pPr marL="0" indent="0" algn="just">
              <a:lnSpc>
                <a:spcPct val="160000"/>
              </a:lnSpc>
              <a:buNone/>
            </a:pPr>
            <a:r>
              <a:rPr lang="tr-TR" dirty="0"/>
              <a:t/>
            </a:r>
            <a:br>
              <a:rPr lang="tr-TR" dirty="0"/>
            </a:br>
            <a:r>
              <a:rPr lang="tr-TR" b="1" dirty="0"/>
              <a:t>Bu örnek olayda etik olmayan durumlar nelerdir?</a:t>
            </a:r>
          </a:p>
        </p:txBody>
      </p:sp>
    </p:spTree>
    <p:extLst>
      <p:ext uri="{BB962C8B-B14F-4D97-AF65-F5344CB8AC3E}">
        <p14:creationId xmlns:p14="http://schemas.microsoft.com/office/powerpoint/2010/main" val="30729466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908720"/>
            <a:ext cx="8229600" cy="5400600"/>
          </a:xfrm>
        </p:spPr>
        <p:txBody>
          <a:bodyPr>
            <a:normAutofit fontScale="92500" lnSpcReduction="20000"/>
          </a:bodyPr>
          <a:lstStyle/>
          <a:p>
            <a:r>
              <a:rPr lang="tr-TR" b="1" dirty="0"/>
              <a:t>Kadir Öğretmen’in</a:t>
            </a:r>
            <a:r>
              <a:rPr lang="tr-TR" b="1" dirty="0" smtClean="0"/>
              <a:t>;</a:t>
            </a:r>
          </a:p>
          <a:p>
            <a:pPr marL="0" indent="0">
              <a:buNone/>
            </a:pPr>
            <a:r>
              <a:rPr lang="tr-TR" dirty="0"/>
              <a:t/>
            </a:r>
            <a:br>
              <a:rPr lang="tr-TR" dirty="0"/>
            </a:br>
            <a:r>
              <a:rPr lang="tr-TR" dirty="0"/>
              <a:t>• Her sabah derse geç </a:t>
            </a:r>
            <a:r>
              <a:rPr lang="tr-TR" dirty="0" smtClean="0"/>
              <a:t>gelmesi</a:t>
            </a:r>
          </a:p>
          <a:p>
            <a:pPr marL="0" indent="0">
              <a:buNone/>
            </a:pPr>
            <a:r>
              <a:rPr lang="tr-TR" dirty="0"/>
              <a:t/>
            </a:r>
            <a:br>
              <a:rPr lang="tr-TR" dirty="0"/>
            </a:br>
            <a:r>
              <a:rPr lang="tr-TR" dirty="0"/>
              <a:t>• Plansız derse girerek ne yapacağını öğrencilerine </a:t>
            </a:r>
            <a:r>
              <a:rPr lang="tr-TR" dirty="0" smtClean="0"/>
              <a:t>sorması</a:t>
            </a:r>
          </a:p>
          <a:p>
            <a:pPr marL="0" indent="0">
              <a:buNone/>
            </a:pPr>
            <a:r>
              <a:rPr lang="tr-TR" dirty="0"/>
              <a:t/>
            </a:r>
            <a:br>
              <a:rPr lang="tr-TR" dirty="0"/>
            </a:br>
            <a:r>
              <a:rPr lang="tr-TR" dirty="0"/>
              <a:t>• Derste farklı şeylerle </a:t>
            </a:r>
            <a:r>
              <a:rPr lang="tr-TR" dirty="0" smtClean="0"/>
              <a:t>uğraşması</a:t>
            </a:r>
          </a:p>
          <a:p>
            <a:pPr marL="0" indent="0">
              <a:buNone/>
            </a:pPr>
            <a:r>
              <a:rPr lang="tr-TR" dirty="0"/>
              <a:t/>
            </a:r>
            <a:br>
              <a:rPr lang="tr-TR" dirty="0"/>
            </a:br>
            <a:r>
              <a:rPr lang="tr-TR" dirty="0"/>
              <a:t>• Öğrencisi Cemil’i sınıfın en kafasız öğrencisi olarak </a:t>
            </a:r>
            <a:r>
              <a:rPr lang="tr-TR" dirty="0" smtClean="0"/>
              <a:t>etiketlemesi</a:t>
            </a:r>
          </a:p>
          <a:p>
            <a:pPr marL="0" indent="0">
              <a:buNone/>
            </a:pPr>
            <a:r>
              <a:rPr lang="tr-TR" dirty="0"/>
              <a:t/>
            </a:r>
            <a:br>
              <a:rPr lang="tr-TR" dirty="0"/>
            </a:br>
            <a:r>
              <a:rPr lang="tr-TR" dirty="0"/>
              <a:t>• Cemil’i loto kuponunu yatırmaya </a:t>
            </a:r>
            <a:r>
              <a:rPr lang="tr-TR" dirty="0" smtClean="0"/>
              <a:t>göndermesi</a:t>
            </a:r>
          </a:p>
          <a:p>
            <a:pPr marL="0" indent="0">
              <a:buNone/>
            </a:pPr>
            <a:r>
              <a:rPr lang="tr-TR" dirty="0"/>
              <a:t/>
            </a:r>
            <a:br>
              <a:rPr lang="tr-TR" dirty="0"/>
            </a:br>
            <a:r>
              <a:rPr lang="tr-TR" dirty="0"/>
              <a:t>• Para üzerini doğru getirmesi hâlinde sözlü notunu pekiyi olarak vereceğini söylemesi</a:t>
            </a:r>
          </a:p>
        </p:txBody>
      </p:sp>
    </p:spTree>
    <p:extLst>
      <p:ext uri="{BB962C8B-B14F-4D97-AF65-F5344CB8AC3E}">
        <p14:creationId xmlns:p14="http://schemas.microsoft.com/office/powerpoint/2010/main" val="3263196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404664"/>
            <a:ext cx="8229600" cy="864096"/>
          </a:xfrm>
        </p:spPr>
        <p:txBody>
          <a:bodyPr/>
          <a:lstStyle/>
          <a:p>
            <a:pPr algn="ctr"/>
            <a:r>
              <a:rPr lang="tr-TR" dirty="0" smtClean="0"/>
              <a:t>Örnek Olay</a:t>
            </a:r>
            <a:endParaRPr lang="tr-TR" dirty="0"/>
          </a:p>
        </p:txBody>
      </p:sp>
      <p:sp>
        <p:nvSpPr>
          <p:cNvPr id="3" name="İçerik Yer Tutucusu 2"/>
          <p:cNvSpPr>
            <a:spLocks noGrp="1"/>
          </p:cNvSpPr>
          <p:nvPr>
            <p:ph idx="1"/>
          </p:nvPr>
        </p:nvSpPr>
        <p:spPr>
          <a:xfrm>
            <a:off x="308695" y="1484784"/>
            <a:ext cx="8229600" cy="4805888"/>
          </a:xfrm>
        </p:spPr>
        <p:txBody>
          <a:bodyPr>
            <a:normAutofit fontScale="77500" lnSpcReduction="20000"/>
          </a:bodyPr>
          <a:lstStyle/>
          <a:p>
            <a:pPr algn="just">
              <a:lnSpc>
                <a:spcPct val="160000"/>
              </a:lnSpc>
            </a:pPr>
            <a:r>
              <a:rPr lang="tr-TR" dirty="0"/>
              <a:t>İlkokul 3. sınıfta iken, bir matematik dersinde, her iki yanımdaki erkek arkadaşım kendi aralarında konuşuyordu. Ben aralarında oturduğum için, öğretmenimiz beni görmüş ve benim konuştuğumu sanmıştı. Hiddetli bir biçimde bana doğru bağırarak, beni tahtaya kaldırdı. Tahtada yazılı olan bir matematik sorusunu çözmemi istedi. Ben çok korkmuş olduğum için titriyordum. Bu durumda, değil soruyu çözmek, onu algılamak bile imkânsız idi, benim için. Bu durumda doğal olarak problemi çözemedim. Bu duruma daha çok sinirlenen öğretmenimiz, ani bir hareketle yüzüme bir tokat yapıştırdı. Yediğim ilk ve son tokat etkisiyle sendeledim, ağlayarak yerime oturdum. Öğretmen ise, </a:t>
            </a:r>
            <a:r>
              <a:rPr lang="tr-TR" dirty="0" err="1"/>
              <a:t>hiçbirşey</a:t>
            </a:r>
            <a:r>
              <a:rPr lang="tr-TR" dirty="0"/>
              <a:t> olmamış gibi dersine devam etti.</a:t>
            </a:r>
          </a:p>
        </p:txBody>
      </p:sp>
    </p:spTree>
    <p:extLst>
      <p:ext uri="{BB962C8B-B14F-4D97-AF65-F5344CB8AC3E}">
        <p14:creationId xmlns:p14="http://schemas.microsoft.com/office/powerpoint/2010/main" val="28042394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20688"/>
            <a:ext cx="8229600" cy="782960"/>
          </a:xfrm>
        </p:spPr>
        <p:txBody>
          <a:bodyPr>
            <a:normAutofit fontScale="90000"/>
          </a:bodyPr>
          <a:lstStyle/>
          <a:p>
            <a:pPr algn="ctr"/>
            <a:r>
              <a:rPr lang="tr-TR" smtClean="0"/>
              <a:t>Örnek Olay</a:t>
            </a:r>
            <a:endParaRPr lang="tr-TR"/>
          </a:p>
        </p:txBody>
      </p:sp>
      <p:sp>
        <p:nvSpPr>
          <p:cNvPr id="3" name="İçerik Yer Tutucusu 2"/>
          <p:cNvSpPr>
            <a:spLocks noGrp="1"/>
          </p:cNvSpPr>
          <p:nvPr>
            <p:ph idx="1"/>
          </p:nvPr>
        </p:nvSpPr>
        <p:spPr/>
        <p:txBody>
          <a:bodyPr>
            <a:normAutofit fontScale="92500" lnSpcReduction="10000"/>
          </a:bodyPr>
          <a:lstStyle/>
          <a:p>
            <a:pPr algn="just">
              <a:lnSpc>
                <a:spcPct val="150000"/>
              </a:lnSpc>
            </a:pPr>
            <a:r>
              <a:rPr lang="tr-TR" dirty="0"/>
              <a:t>Lise yıllarındaydı. Bir gün matematik dersinde, öğrencilerden birkaçı, sınıfa bazı müstehcen dergilerle gelmişlerdi. Öğretmen dergileri gördü. Öğrencilerle öğretmen tartışmaya başladı. Tartışma giderek büyüyüp kavgaya dönüştü. Öğretmen öğrencilerden birini döverek kolunu kırdı. Daha sonra da bu öğrencileri disiplin kuruluna verdi. Kolu kırılan öğrenci “bir ay okuldan uzaklaştırma cezası” ile cezalandırıldı.</a:t>
            </a:r>
          </a:p>
        </p:txBody>
      </p:sp>
    </p:spTree>
    <p:extLst>
      <p:ext uri="{BB962C8B-B14F-4D97-AF65-F5344CB8AC3E}">
        <p14:creationId xmlns:p14="http://schemas.microsoft.com/office/powerpoint/2010/main" val="366106422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2912" y="743049"/>
            <a:ext cx="8229600" cy="934368"/>
          </a:xfrm>
        </p:spPr>
        <p:txBody>
          <a:bodyPr/>
          <a:lstStyle/>
          <a:p>
            <a:pPr algn="ctr"/>
            <a:r>
              <a:rPr lang="tr-TR" dirty="0" smtClean="0"/>
              <a:t>Örnek Olay</a:t>
            </a:r>
            <a:endParaRPr lang="tr-TR" dirty="0"/>
          </a:p>
        </p:txBody>
      </p:sp>
      <p:sp>
        <p:nvSpPr>
          <p:cNvPr id="3" name="İçerik Yer Tutucusu 2"/>
          <p:cNvSpPr>
            <a:spLocks noGrp="1"/>
          </p:cNvSpPr>
          <p:nvPr>
            <p:ph idx="1"/>
          </p:nvPr>
        </p:nvSpPr>
        <p:spPr>
          <a:xfrm>
            <a:off x="242912" y="1700808"/>
            <a:ext cx="8577560" cy="5157192"/>
          </a:xfrm>
        </p:spPr>
        <p:txBody>
          <a:bodyPr>
            <a:noAutofit/>
          </a:bodyPr>
          <a:lstStyle/>
          <a:p>
            <a:pPr algn="just">
              <a:lnSpc>
                <a:spcPct val="150000"/>
              </a:lnSpc>
            </a:pPr>
            <a:endParaRPr lang="tr-TR" sz="2000" i="1" dirty="0" smtClean="0">
              <a:latin typeface="+mj-lt"/>
            </a:endParaRPr>
          </a:p>
          <a:p>
            <a:pPr algn="just">
              <a:lnSpc>
                <a:spcPct val="150000"/>
              </a:lnSpc>
            </a:pPr>
            <a:r>
              <a:rPr lang="tr-TR" sz="2000" dirty="0" smtClean="0">
                <a:latin typeface="+mj-lt"/>
              </a:rPr>
              <a:t>Bir</a:t>
            </a:r>
            <a:r>
              <a:rPr lang="tr-TR" sz="2000" dirty="0">
                <a:latin typeface="+mj-lt"/>
              </a:rPr>
              <a:t> müfettiş, köy okullarından birine teftiş için gider. Öğretmen </a:t>
            </a:r>
            <a:r>
              <a:rPr lang="tr-TR" sz="2000" dirty="0" smtClean="0">
                <a:latin typeface="+mj-lt"/>
              </a:rPr>
              <a:t>ve ders </a:t>
            </a:r>
            <a:r>
              <a:rPr lang="tr-TR" sz="2000" dirty="0">
                <a:latin typeface="+mj-lt"/>
              </a:rPr>
              <a:t>hakkında </a:t>
            </a:r>
            <a:r>
              <a:rPr lang="tr-TR" sz="2000" dirty="0" smtClean="0">
                <a:latin typeface="+mj-lt"/>
              </a:rPr>
              <a:t>bilgi almadan</a:t>
            </a:r>
            <a:r>
              <a:rPr lang="tr-TR" sz="2000" dirty="0">
                <a:latin typeface="+mj-lt"/>
              </a:rPr>
              <a:t>, eksik bulma gayret ve şevkiyle müdür beye sosyal bilgiler dersinin olduğu sınıfı sorar. Ansızın öğretmenin dersine girer. Sınıfa girdiğinde öğrenciler ayağa kalkar. </a:t>
            </a:r>
            <a:r>
              <a:rPr lang="tr-TR" sz="2000" dirty="0" smtClean="0">
                <a:latin typeface="+mj-lt"/>
              </a:rPr>
              <a:t>Müfettiş masada </a:t>
            </a:r>
            <a:r>
              <a:rPr lang="tr-TR" sz="2000" dirty="0">
                <a:latin typeface="+mj-lt"/>
              </a:rPr>
              <a:t>oturan öğretmene bakar. Bakışları ile ayağa kalkmasını ima eder. Fakat öğretmenimiz oturduğu yerden hareket etmemektedir. Müfettiş bu sefer sözle uyarır. </a:t>
            </a:r>
            <a:r>
              <a:rPr lang="tr-TR" sz="2000" dirty="0" smtClean="0">
                <a:latin typeface="+mj-lt"/>
              </a:rPr>
              <a:t>Aynı olumsuz </a:t>
            </a:r>
            <a:r>
              <a:rPr lang="tr-TR" sz="2000" dirty="0">
                <a:latin typeface="+mj-lt"/>
              </a:rPr>
              <a:t>karşılığı alınca, bu kez de bağırarak ayağa kalkmasını öğretmene emreder</a:t>
            </a:r>
            <a:r>
              <a:rPr lang="tr-TR" sz="2000" dirty="0" smtClean="0">
                <a:latin typeface="+mj-lt"/>
              </a:rPr>
              <a:t>. Öğretmen </a:t>
            </a:r>
            <a:r>
              <a:rPr lang="tr-TR" sz="2000" dirty="0">
                <a:latin typeface="+mj-lt"/>
              </a:rPr>
              <a:t>bunun üzerine ayağa kalkar</a:t>
            </a:r>
            <a:r>
              <a:rPr lang="tr-TR" sz="2000" dirty="0" smtClean="0">
                <a:latin typeface="+mj-lt"/>
              </a:rPr>
              <a:t>.</a:t>
            </a:r>
          </a:p>
        </p:txBody>
      </p:sp>
    </p:spTree>
    <p:extLst>
      <p:ext uri="{BB962C8B-B14F-4D97-AF65-F5344CB8AC3E}">
        <p14:creationId xmlns:p14="http://schemas.microsoft.com/office/powerpoint/2010/main" val="33088626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12776"/>
            <a:ext cx="8496944" cy="4680520"/>
          </a:xfrm>
        </p:spPr>
        <p:txBody>
          <a:bodyPr>
            <a:normAutofit fontScale="62500" lnSpcReduction="20000"/>
          </a:bodyPr>
          <a:lstStyle/>
          <a:p>
            <a:pPr algn="just">
              <a:lnSpc>
                <a:spcPct val="170000"/>
              </a:lnSpc>
            </a:pPr>
            <a:r>
              <a:rPr lang="tr-TR" sz="2800" dirty="0" smtClean="0">
                <a:latin typeface="+mj-lt"/>
              </a:rPr>
              <a:t>Öğretmen </a:t>
            </a:r>
            <a:r>
              <a:rPr lang="tr-TR" sz="2800" dirty="0">
                <a:latin typeface="+mj-lt"/>
              </a:rPr>
              <a:t>içeri girenin kim </a:t>
            </a:r>
            <a:r>
              <a:rPr lang="tr-TR" sz="2800" dirty="0" smtClean="0">
                <a:latin typeface="+mj-lt"/>
              </a:rPr>
              <a:t>olduğunu bilmemektedir</a:t>
            </a:r>
            <a:r>
              <a:rPr lang="tr-TR" sz="2800" dirty="0">
                <a:latin typeface="+mj-lt"/>
              </a:rPr>
              <a:t>; şaşırır. İçeri girenin kimliği hakkında aklından türlü türlü varsayımlar geçer. Öğretmen bu şokun üzerine oldukça şaşırmıştır. Müfettiş dersin konusunu sorar. Ardından hemen sert bir  ses tonuyla; ‘‘ Ders programı, hangi tebliğler dergisinde yayınlandı?’’ diye sorar. Öğretmen,‘‘ Sorunuzdan müfettiş olduğunuzu anlıyorum. Ama ders programının geçtiği tebliğler dergisi sayısını bilmiyorum.  Ayrıca gelişen ve değişen teknolojik şartlarda bunun ne önemi var?’’ diye karşılık verir. Müfettiş bu cevap üzerine, ‘‘ Sen nasıl bir öğretmensin? Programı bilmiyor musun. Bir de ukalaca konuşuyorsun. Senin okuttuğun dersten ve öğrencilerden de bir şey olmaz zaten .’’ der ve sınıfı terk eder</a:t>
            </a:r>
          </a:p>
          <a:p>
            <a:endParaRPr lang="tr-TR" dirty="0"/>
          </a:p>
        </p:txBody>
      </p:sp>
    </p:spTree>
    <p:extLst>
      <p:ext uri="{BB962C8B-B14F-4D97-AF65-F5344CB8AC3E}">
        <p14:creationId xmlns:p14="http://schemas.microsoft.com/office/powerpoint/2010/main" val="19590521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BİLİM NEDİR</a:t>
            </a:r>
            <a:endParaRPr lang="tr-TR" dirty="0"/>
          </a:p>
        </p:txBody>
      </p:sp>
      <p:sp>
        <p:nvSpPr>
          <p:cNvPr id="3" name="İçerik Yer Tutucusu 2"/>
          <p:cNvSpPr>
            <a:spLocks noGrp="1"/>
          </p:cNvSpPr>
          <p:nvPr>
            <p:ph idx="1"/>
          </p:nvPr>
        </p:nvSpPr>
        <p:spPr/>
        <p:txBody>
          <a:bodyPr/>
          <a:lstStyle/>
          <a:p>
            <a:pPr algn="just">
              <a:lnSpc>
                <a:spcPct val="150000"/>
              </a:lnSpc>
              <a:spcBef>
                <a:spcPts val="500"/>
              </a:spcBef>
              <a:buClr>
                <a:srgbClr val="000066"/>
              </a:buClr>
            </a:pPr>
            <a:r>
              <a:rPr lang="en-GB" altLang="tr-TR" sz="2800" b="1" u="sng" dirty="0">
                <a:solidFill>
                  <a:srgbClr val="C00000"/>
                </a:solidFill>
                <a:effectLst>
                  <a:outerShdw blurRad="38100" dist="38100" dir="2700000" algn="tl">
                    <a:srgbClr val="C0C0C0"/>
                  </a:outerShdw>
                </a:effectLst>
              </a:rPr>
              <a:t>Bilim</a:t>
            </a:r>
            <a:r>
              <a:rPr lang="en-GB" altLang="tr-TR" sz="2800" b="1" u="sng" dirty="0">
                <a:solidFill>
                  <a:srgbClr val="C00000"/>
                </a:solidFill>
              </a:rPr>
              <a:t>;</a:t>
            </a:r>
          </a:p>
          <a:p>
            <a:pPr marL="0" indent="0" algn="just">
              <a:lnSpc>
                <a:spcPct val="150000"/>
              </a:lnSpc>
              <a:spcBef>
                <a:spcPts val="500"/>
              </a:spcBef>
              <a:buClr>
                <a:srgbClr val="000066"/>
              </a:buClr>
              <a:buNone/>
            </a:pPr>
            <a:r>
              <a:rPr lang="en-GB" altLang="tr-TR" sz="2800" dirty="0"/>
              <a:t>	</a:t>
            </a:r>
            <a:r>
              <a:rPr lang="en-GB" altLang="tr-TR" sz="2800" dirty="0" err="1" smtClean="0"/>
              <a:t>Evrenin</a:t>
            </a:r>
            <a:r>
              <a:rPr lang="en-GB" altLang="tr-TR" sz="2800" dirty="0" smtClean="0"/>
              <a:t> </a:t>
            </a:r>
            <a:r>
              <a:rPr lang="en-GB" altLang="tr-TR" sz="2800" dirty="0" err="1"/>
              <a:t>ya</a:t>
            </a:r>
            <a:r>
              <a:rPr lang="en-GB" altLang="tr-TR" sz="2800" dirty="0"/>
              <a:t> da </a:t>
            </a:r>
            <a:r>
              <a:rPr lang="en-GB" altLang="tr-TR" sz="2800" dirty="0" err="1"/>
              <a:t>olayların</a:t>
            </a:r>
            <a:r>
              <a:rPr lang="en-GB" altLang="tr-TR" sz="2800" dirty="0"/>
              <a:t> </a:t>
            </a:r>
            <a:r>
              <a:rPr lang="en-GB" altLang="tr-TR" sz="2800" dirty="0" err="1"/>
              <a:t>bir</a:t>
            </a:r>
            <a:r>
              <a:rPr lang="en-GB" altLang="tr-TR" sz="2800" dirty="0"/>
              <a:t> </a:t>
            </a:r>
            <a:r>
              <a:rPr lang="en-GB" altLang="tr-TR" sz="2800" dirty="0" err="1"/>
              <a:t>bölümünü</a:t>
            </a:r>
            <a:r>
              <a:rPr lang="en-GB" altLang="tr-TR" sz="2800" dirty="0"/>
              <a:t> </a:t>
            </a:r>
            <a:r>
              <a:rPr lang="en-GB" altLang="tr-TR" sz="2800" dirty="0" err="1"/>
              <a:t>konu</a:t>
            </a:r>
            <a:r>
              <a:rPr lang="en-GB" altLang="tr-TR" sz="2800" dirty="0"/>
              <a:t> </a:t>
            </a:r>
            <a:r>
              <a:rPr lang="en-GB" altLang="tr-TR" sz="2800" dirty="0" err="1"/>
              <a:t>olarak</a:t>
            </a:r>
            <a:r>
              <a:rPr lang="en-GB" altLang="tr-TR" sz="2800" dirty="0"/>
              <a:t> </a:t>
            </a:r>
            <a:r>
              <a:rPr lang="en-GB" altLang="tr-TR" sz="2800" dirty="0" err="1"/>
              <a:t>seçen</a:t>
            </a:r>
            <a:r>
              <a:rPr lang="en-GB" altLang="tr-TR" sz="2800" dirty="0"/>
              <a:t>, </a:t>
            </a:r>
            <a:r>
              <a:rPr lang="en-GB" altLang="tr-TR" sz="2800" dirty="0" err="1"/>
              <a:t>deneysel</a:t>
            </a:r>
            <a:r>
              <a:rPr lang="en-GB" altLang="tr-TR" sz="2800" dirty="0"/>
              <a:t> </a:t>
            </a:r>
            <a:r>
              <a:rPr lang="en-GB" altLang="tr-TR" sz="2800" dirty="0" err="1"/>
              <a:t>yöntemlere</a:t>
            </a:r>
            <a:r>
              <a:rPr lang="en-GB" altLang="tr-TR" sz="2800" dirty="0"/>
              <a:t> </a:t>
            </a:r>
            <a:r>
              <a:rPr lang="en-GB" altLang="tr-TR" sz="2800" dirty="0" err="1"/>
              <a:t>ve</a:t>
            </a:r>
            <a:r>
              <a:rPr lang="en-GB" altLang="tr-TR" sz="2800" dirty="0"/>
              <a:t> </a:t>
            </a:r>
            <a:r>
              <a:rPr lang="en-GB" altLang="tr-TR" sz="2800" dirty="0" err="1"/>
              <a:t>gerçekliğe</a:t>
            </a:r>
            <a:r>
              <a:rPr lang="en-GB" altLang="tr-TR" sz="2800" dirty="0"/>
              <a:t> </a:t>
            </a:r>
            <a:r>
              <a:rPr lang="en-GB" altLang="tr-TR" sz="2800" dirty="0" err="1"/>
              <a:t>dayanarak</a:t>
            </a:r>
            <a:r>
              <a:rPr lang="en-GB" altLang="tr-TR" sz="2800" dirty="0"/>
              <a:t> </a:t>
            </a:r>
            <a:r>
              <a:rPr lang="en-GB" altLang="tr-TR" sz="2800" dirty="0" err="1"/>
              <a:t>yasalar</a:t>
            </a:r>
            <a:r>
              <a:rPr lang="en-GB" altLang="tr-TR" sz="2800" dirty="0"/>
              <a:t> </a:t>
            </a:r>
            <a:r>
              <a:rPr lang="en-GB" altLang="tr-TR" sz="2800" dirty="0" err="1"/>
              <a:t>çıkarmaya</a:t>
            </a:r>
            <a:r>
              <a:rPr lang="en-GB" altLang="tr-TR" sz="2800" dirty="0"/>
              <a:t> </a:t>
            </a:r>
            <a:r>
              <a:rPr lang="en-GB" altLang="tr-TR" sz="2800" dirty="0" err="1"/>
              <a:t>çalışan</a:t>
            </a:r>
            <a:r>
              <a:rPr lang="en-GB" altLang="tr-TR" sz="2800" dirty="0"/>
              <a:t> </a:t>
            </a:r>
            <a:r>
              <a:rPr lang="en-GB" altLang="tr-TR" sz="2800" dirty="0" err="1"/>
              <a:t>düzenli</a:t>
            </a:r>
            <a:r>
              <a:rPr lang="en-GB" altLang="tr-TR" sz="2800" dirty="0"/>
              <a:t> </a:t>
            </a:r>
            <a:r>
              <a:rPr lang="en-GB" altLang="tr-TR" sz="2800" smtClean="0"/>
              <a:t>bilgidir</a:t>
            </a:r>
            <a:r>
              <a:rPr lang="en-GB" altLang="tr-TR" sz="2800" dirty="0"/>
              <a:t>. </a:t>
            </a:r>
          </a:p>
          <a:p>
            <a:pPr algn="just">
              <a:lnSpc>
                <a:spcPct val="150000"/>
              </a:lnSpc>
              <a:spcBef>
                <a:spcPts val="500"/>
              </a:spcBef>
              <a:buClr>
                <a:srgbClr val="000066"/>
              </a:buClr>
            </a:pPr>
            <a:endParaRPr lang="en-GB" altLang="tr-TR" sz="2800" dirty="0"/>
          </a:p>
          <a:p>
            <a:pPr>
              <a:lnSpc>
                <a:spcPct val="150000"/>
              </a:lnSpc>
            </a:pPr>
            <a:endParaRPr lang="tr-TR" dirty="0"/>
          </a:p>
        </p:txBody>
      </p:sp>
    </p:spTree>
    <p:extLst>
      <p:ext uri="{BB962C8B-B14F-4D97-AF65-F5344CB8AC3E}">
        <p14:creationId xmlns:p14="http://schemas.microsoft.com/office/powerpoint/2010/main" val="97306012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nvPr>
        </p:nvGraphicFramePr>
        <p:xfrm>
          <a:off x="827584" y="620688"/>
          <a:ext cx="756084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326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5400" b="1" dirty="0" smtClean="0"/>
              <a:t>TEMEL KAVRAMLAR</a:t>
            </a:r>
            <a:endParaRPr lang="tr-TR" sz="5400" b="1" dirty="0"/>
          </a:p>
        </p:txBody>
      </p:sp>
      <p:sp>
        <p:nvSpPr>
          <p:cNvPr id="3" name="İçerik Yer Tutucusu 2"/>
          <p:cNvSpPr>
            <a:spLocks noGrp="1"/>
          </p:cNvSpPr>
          <p:nvPr>
            <p:ph idx="1"/>
          </p:nvPr>
        </p:nvSpPr>
        <p:spPr/>
        <p:txBody>
          <a:bodyPr/>
          <a:lstStyle/>
          <a:p>
            <a:r>
              <a:rPr lang="tr-TR" b="1" dirty="0" smtClean="0">
                <a:solidFill>
                  <a:srgbClr val="FF0000"/>
                </a:solidFill>
              </a:rPr>
              <a:t>Ahlak sorunlarının özellikleri</a:t>
            </a:r>
          </a:p>
          <a:p>
            <a:endParaRPr lang="tr-TR" dirty="0" smtClean="0"/>
          </a:p>
          <a:p>
            <a:pPr algn="just"/>
            <a:r>
              <a:rPr lang="tr-TR" dirty="0" smtClean="0"/>
              <a:t>Bilinçli ya da bilinçsiz herkes ahlaki kararlar alır</a:t>
            </a:r>
          </a:p>
          <a:p>
            <a:pPr algn="just"/>
            <a:endParaRPr lang="tr-TR" dirty="0" smtClean="0"/>
          </a:p>
          <a:p>
            <a:pPr algn="just"/>
            <a:r>
              <a:rPr lang="tr-TR" dirty="0" smtClean="0"/>
              <a:t>Bu kararlar başka insanları ilgilendirir</a:t>
            </a:r>
          </a:p>
          <a:p>
            <a:pPr algn="just"/>
            <a:endParaRPr lang="tr-TR" dirty="0"/>
          </a:p>
          <a:p>
            <a:pPr algn="just"/>
            <a:r>
              <a:rPr lang="tr-TR" dirty="0" smtClean="0"/>
              <a:t>Ahlaki kararlar önemlidir: </a:t>
            </a:r>
            <a:r>
              <a:rPr lang="tr-TR" b="1" i="1" dirty="0" smtClean="0"/>
              <a:t>Yaptığımız </a:t>
            </a:r>
            <a:r>
              <a:rPr lang="tr-TR" b="1" i="1" dirty="0" err="1" smtClean="0"/>
              <a:t>herşey</a:t>
            </a:r>
            <a:r>
              <a:rPr lang="tr-TR" b="1" i="1" dirty="0" smtClean="0"/>
              <a:t> başka insanların hayatlarını etkileyebileceği için, yaptığımız </a:t>
            </a:r>
            <a:r>
              <a:rPr lang="tr-TR" b="1" i="1" dirty="0" err="1" smtClean="0"/>
              <a:t>herşey</a:t>
            </a:r>
            <a:r>
              <a:rPr lang="tr-TR" b="1" i="1" dirty="0" smtClean="0"/>
              <a:t> önemlidir</a:t>
            </a:r>
            <a:endParaRPr lang="tr-TR" b="1" i="1" dirty="0"/>
          </a:p>
        </p:txBody>
      </p:sp>
    </p:spTree>
    <p:extLst>
      <p:ext uri="{BB962C8B-B14F-4D97-AF65-F5344CB8AC3E}">
        <p14:creationId xmlns:p14="http://schemas.microsoft.com/office/powerpoint/2010/main" val="91412414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5"/>
          <p:cNvGraphicFramePr/>
          <p:nvPr>
            <p:extLst/>
          </p:nvPr>
        </p:nvGraphicFramePr>
        <p:xfrm>
          <a:off x="539552" y="188640"/>
          <a:ext cx="8352927" cy="644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95518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7"/>
          <p:cNvGraphicFramePr/>
          <p:nvPr>
            <p:extLst/>
          </p:nvPr>
        </p:nvGraphicFramePr>
        <p:xfrm>
          <a:off x="-828600" y="-260142"/>
          <a:ext cx="9865096" cy="7147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21165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093490812"/>
              </p:ext>
            </p:extLst>
          </p:nvPr>
        </p:nvGraphicFramePr>
        <p:xfrm>
          <a:off x="-35496" y="7494"/>
          <a:ext cx="9144000" cy="6850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84075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323528" y="-675456"/>
          <a:ext cx="9190646" cy="6931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083580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7"/>
            <a:ext cx="8229600" cy="912247"/>
          </a:xfr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a:normAutofit/>
          </a:bodyPr>
          <a:lstStyle/>
          <a:p>
            <a:r>
              <a:rPr lang="tr-TR" dirty="0">
                <a:solidFill>
                  <a:schemeClr val="tx1"/>
                </a:solidFill>
              </a:rPr>
              <a:t>Aşırma </a:t>
            </a:r>
            <a:r>
              <a:rPr lang="tr-TR" dirty="0" smtClean="0">
                <a:solidFill>
                  <a:schemeClr val="tx1"/>
                </a:solidFill>
              </a:rPr>
              <a:t>(İntihal)</a:t>
            </a:r>
            <a:endParaRPr lang="tr-TR" dirty="0">
              <a:solidFill>
                <a:schemeClr val="tx1"/>
              </a:solidFill>
            </a:endParaRPr>
          </a:p>
        </p:txBody>
      </p:sp>
      <p:sp>
        <p:nvSpPr>
          <p:cNvPr id="4" name="Metin kutusu 3"/>
          <p:cNvSpPr txBox="1"/>
          <p:nvPr/>
        </p:nvSpPr>
        <p:spPr>
          <a:xfrm>
            <a:off x="971600" y="6237312"/>
            <a:ext cx="7560840" cy="369332"/>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lgn="ctr">
              <a:buFont typeface="Wingdings" panose="05000000000000000000" pitchFamily="2" charset="2"/>
              <a:buChar char="§"/>
            </a:pPr>
            <a:r>
              <a:rPr lang="tr-TR" b="1" dirty="0" smtClean="0">
                <a:solidFill>
                  <a:schemeClr val="tx1"/>
                </a:solidFill>
              </a:rPr>
              <a:t>Yabancı dilden kitap makale </a:t>
            </a:r>
            <a:r>
              <a:rPr lang="tr-TR" b="1" dirty="0" err="1" smtClean="0">
                <a:solidFill>
                  <a:schemeClr val="tx1"/>
                </a:solidFill>
              </a:rPr>
              <a:t>vb</a:t>
            </a:r>
            <a:r>
              <a:rPr lang="tr-TR" b="1" dirty="0" smtClean="0">
                <a:solidFill>
                  <a:schemeClr val="tx1"/>
                </a:solidFill>
              </a:rPr>
              <a:t> tercüme ederek kendi yazmış gibi basmak. </a:t>
            </a:r>
          </a:p>
        </p:txBody>
      </p:sp>
      <p:graphicFrame>
        <p:nvGraphicFramePr>
          <p:cNvPr id="3" name="Diyagram 2"/>
          <p:cNvGraphicFramePr/>
          <p:nvPr>
            <p:extLst/>
          </p:nvPr>
        </p:nvGraphicFramePr>
        <p:xfrm>
          <a:off x="1619672" y="1484784"/>
          <a:ext cx="6503876" cy="4283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05221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539552" y="0"/>
            <a:ext cx="8229600" cy="1143000"/>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SAHTECİLİK (UYDURMA)</a:t>
            </a:r>
          </a:p>
        </p:txBody>
      </p:sp>
      <p:sp>
        <p:nvSpPr>
          <p:cNvPr id="7" name="Dikdörtgen 6"/>
          <p:cNvSpPr/>
          <p:nvPr/>
        </p:nvSpPr>
        <p:spPr>
          <a:xfrm>
            <a:off x="539550" y="1502532"/>
            <a:ext cx="8229601" cy="1938992"/>
          </a:xfrm>
          <a:prstGeom prst="rect">
            <a:avLst/>
          </a:prstGeom>
        </p:spPr>
        <p:txBody>
          <a:bodyPr wrap="square">
            <a:spAutoFit/>
          </a:bodyPr>
          <a:lstStyle/>
          <a:p>
            <a:pPr marL="342900" indent="-342900" algn="just">
              <a:buFont typeface="Wingdings" panose="05000000000000000000" pitchFamily="2" charset="2"/>
              <a:buChar char="q"/>
            </a:pPr>
            <a:r>
              <a:rPr lang="tr-TR" sz="2400" b="1" dirty="0"/>
              <a:t>Sunulan veya yayınlanan belgeyi </a:t>
            </a:r>
            <a:r>
              <a:rPr lang="tr-TR" sz="2400" b="1" dirty="0" smtClean="0"/>
              <a:t>gerçeğe </a:t>
            </a:r>
            <a:r>
              <a:rPr lang="tr-TR" sz="2400" b="1" dirty="0"/>
              <a:t>aykırı olarak </a:t>
            </a:r>
            <a:r>
              <a:rPr lang="tr-TR" sz="2400" b="1" dirty="0" smtClean="0"/>
              <a:t>düzenlemek. </a:t>
            </a:r>
          </a:p>
          <a:p>
            <a:pPr marL="342900" indent="-342900" algn="just">
              <a:buFont typeface="Wingdings" panose="05000000000000000000" pitchFamily="2" charset="2"/>
              <a:buChar char="q"/>
            </a:pPr>
            <a:endParaRPr lang="tr-TR" sz="2400" b="1" dirty="0"/>
          </a:p>
          <a:p>
            <a:pPr marL="342900" indent="-342900" algn="just">
              <a:buFont typeface="Wingdings" panose="05000000000000000000" pitchFamily="2" charset="2"/>
              <a:buChar char="q"/>
            </a:pPr>
            <a:endParaRPr lang="tr-TR" sz="2400" b="1" dirty="0" smtClean="0"/>
          </a:p>
          <a:p>
            <a:pPr marL="342900" indent="-342900" algn="just">
              <a:buFont typeface="Wingdings" panose="05000000000000000000" pitchFamily="2" charset="2"/>
              <a:buChar char="q"/>
            </a:pPr>
            <a:endParaRPr lang="tr-TR" sz="2400" b="1" dirty="0"/>
          </a:p>
        </p:txBody>
      </p:sp>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t="7817" b="9864"/>
          <a:stretch/>
        </p:blipFill>
        <p:spPr>
          <a:xfrm>
            <a:off x="1281712" y="3089001"/>
            <a:ext cx="6745275" cy="3805327"/>
          </a:xfrm>
          <a:prstGeom prst="rect">
            <a:avLst/>
          </a:prstGeom>
        </p:spPr>
      </p:pic>
      <p:sp>
        <p:nvSpPr>
          <p:cNvPr id="10" name="Oval Callout 4"/>
          <p:cNvSpPr/>
          <p:nvPr/>
        </p:nvSpPr>
        <p:spPr>
          <a:xfrm>
            <a:off x="5759243" y="2619986"/>
            <a:ext cx="2267744" cy="821538"/>
          </a:xfrm>
          <a:prstGeom prst="wedgeEllipseCallout">
            <a:avLst>
              <a:gd name="adj1" fmla="val -141605"/>
              <a:gd name="adj2" fmla="val 136368"/>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600" b="1" dirty="0" smtClean="0">
                <a:solidFill>
                  <a:schemeClr val="tx1"/>
                </a:solidFill>
              </a:rPr>
              <a:t>Nasıl bir sonuç istersin?</a:t>
            </a:r>
            <a:endParaRPr lang="en-US" sz="1600" b="1" dirty="0">
              <a:solidFill>
                <a:schemeClr val="tx1"/>
              </a:solidFill>
            </a:endParaRPr>
          </a:p>
        </p:txBody>
      </p:sp>
    </p:spTree>
    <p:extLst>
      <p:ext uri="{BB962C8B-B14F-4D97-AF65-F5344CB8AC3E}">
        <p14:creationId xmlns:p14="http://schemas.microsoft.com/office/powerpoint/2010/main" val="363528969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57200" y="1412776"/>
            <a:ext cx="8311952" cy="1938992"/>
          </a:xfrm>
          <a:prstGeom prst="rect">
            <a:avLst/>
          </a:prstGeom>
        </p:spPr>
        <p:txBody>
          <a:bodyPr wrap="square">
            <a:spAutoFit/>
          </a:bodyPr>
          <a:lstStyle/>
          <a:p>
            <a:pPr marL="342900" indent="-342900" algn="just">
              <a:buFont typeface="Wingdings" panose="05000000000000000000" pitchFamily="2" charset="2"/>
              <a:buChar char="q"/>
            </a:pPr>
            <a:r>
              <a:rPr lang="tr-TR" sz="2400" b="1" dirty="0"/>
              <a:t>Bir belgeyi değiştirmek veya gerçeğe aykırı belgeyi bilerek </a:t>
            </a:r>
            <a:r>
              <a:rPr lang="tr-TR" sz="2400" b="1" dirty="0" smtClean="0"/>
              <a:t>kullanmak. </a:t>
            </a:r>
          </a:p>
          <a:p>
            <a:pPr marL="342900" indent="-342900" algn="just">
              <a:buFont typeface="Wingdings" panose="05000000000000000000" pitchFamily="2" charset="2"/>
              <a:buChar char="q"/>
            </a:pPr>
            <a:r>
              <a:rPr lang="tr-TR" sz="2400" b="1" dirty="0"/>
              <a:t>Yapılmamış bir araştırmayı yapılmış gibi </a:t>
            </a:r>
            <a:r>
              <a:rPr lang="tr-TR" sz="2400" b="1" dirty="0" smtClean="0"/>
              <a:t>göstermek.</a:t>
            </a:r>
            <a:endParaRPr lang="tr-TR" sz="2400" b="1" dirty="0"/>
          </a:p>
          <a:p>
            <a:pPr marL="342900" indent="-342900" algn="just">
              <a:buFont typeface="Wingdings" panose="05000000000000000000" pitchFamily="2" charset="2"/>
              <a:buChar char="q"/>
            </a:pPr>
            <a:endParaRPr lang="tr-TR" sz="2400" b="1" dirty="0" smtClean="0"/>
          </a:p>
          <a:p>
            <a:pPr marL="342900" indent="-342900" algn="just">
              <a:buFont typeface="Wingdings" panose="05000000000000000000" pitchFamily="2" charset="2"/>
              <a:buChar char="q"/>
            </a:pPr>
            <a:endParaRPr lang="tr-TR" sz="2400" b="1" dirty="0"/>
          </a:p>
        </p:txBody>
      </p:sp>
      <p:sp>
        <p:nvSpPr>
          <p:cNvPr id="5" name="Başlık 1"/>
          <p:cNvSpPr txBox="1">
            <a:spLocks/>
          </p:cNvSpPr>
          <p:nvPr/>
        </p:nvSpPr>
        <p:spPr>
          <a:xfrm>
            <a:off x="539552" y="0"/>
            <a:ext cx="8229600" cy="1143000"/>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SAHTECİLİK (UYDURMA)</a:t>
            </a:r>
          </a:p>
        </p:txBody>
      </p:sp>
      <p:pic>
        <p:nvPicPr>
          <p:cNvPr id="6" name="3 İçerik Yer Tutucusu" descr="çarpıtma 1.jpg"/>
          <p:cNvPicPr>
            <a:picLocks noGrp="1" noChangeAspect="1"/>
          </p:cNvPicPr>
          <p:nvPr>
            <p:ph idx="1"/>
          </p:nvPr>
        </p:nvPicPr>
        <p:blipFill rotWithShape="1">
          <a:blip r:embed="rId2" cstate="print"/>
          <a:srcRect l="24801" b="50000"/>
          <a:stretch/>
        </p:blipFill>
        <p:spPr>
          <a:xfrm>
            <a:off x="0" y="2852936"/>
            <a:ext cx="9144000" cy="4005064"/>
          </a:xfrm>
        </p:spPr>
      </p:pic>
    </p:spTree>
    <p:extLst>
      <p:ext uri="{BB962C8B-B14F-4D97-AF65-F5344CB8AC3E}">
        <p14:creationId xmlns:p14="http://schemas.microsoft.com/office/powerpoint/2010/main" val="214870629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1573366"/>
            <a:ext cx="7704856" cy="954107"/>
          </a:xfrm>
          <a:prstGeom prst="rect">
            <a:avLst/>
          </a:prstGeom>
        </p:spPr>
        <p:txBody>
          <a:bodyPr wrap="square">
            <a:spAutoFit/>
          </a:bodyPr>
          <a:lstStyle/>
          <a:p>
            <a:pPr marL="457200" indent="-457200" algn="just">
              <a:buFont typeface="Wingdings" panose="05000000000000000000" pitchFamily="2" charset="2"/>
              <a:buChar char="q"/>
            </a:pPr>
            <a:r>
              <a:rPr lang="tr-TR" sz="2800" b="1" dirty="0"/>
              <a:t>Araştırmaya dayanmayan veriler </a:t>
            </a:r>
            <a:r>
              <a:rPr lang="tr-TR" sz="2800" b="1" dirty="0" smtClean="0"/>
              <a:t>üretmek. </a:t>
            </a:r>
          </a:p>
          <a:p>
            <a:pPr marL="457200" indent="-457200" algn="just">
              <a:buFont typeface="Wingdings" panose="05000000000000000000" pitchFamily="2" charset="2"/>
              <a:buChar char="q"/>
            </a:pPr>
            <a:r>
              <a:rPr lang="tr-TR" sz="2800" b="1" dirty="0" smtClean="0"/>
              <a:t>Bunları rapor etmek ve yayımlamak.</a:t>
            </a:r>
            <a:endParaRPr lang="tr-TR" sz="2800" b="1" dirty="0"/>
          </a:p>
        </p:txBody>
      </p:sp>
      <p:sp>
        <p:nvSpPr>
          <p:cNvPr id="5" name="Başlık 1"/>
          <p:cNvSpPr txBox="1">
            <a:spLocks/>
          </p:cNvSpPr>
          <p:nvPr/>
        </p:nvSpPr>
        <p:spPr>
          <a:xfrm>
            <a:off x="524993" y="222172"/>
            <a:ext cx="8229600" cy="945908"/>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SAHTECİLİK (UYDURMA)</a:t>
            </a:r>
          </a:p>
        </p:txBody>
      </p:sp>
      <p:grpSp>
        <p:nvGrpSpPr>
          <p:cNvPr id="6" name="Grup 5"/>
          <p:cNvGrpSpPr/>
          <p:nvPr/>
        </p:nvGrpSpPr>
        <p:grpSpPr>
          <a:xfrm>
            <a:off x="1547664" y="2772379"/>
            <a:ext cx="7416824" cy="3968989"/>
            <a:chOff x="4427985" y="2211122"/>
            <a:chExt cx="6411243" cy="4185499"/>
          </a:xfrm>
        </p:grpSpPr>
        <p:pic>
          <p:nvPicPr>
            <p:cNvPr id="7" name="3 İçerik Yer Tutucusu" descr="sahtecilik 1.jpg"/>
            <p:cNvPicPr>
              <a:picLocks noChangeAspect="1"/>
            </p:cNvPicPr>
            <p:nvPr/>
          </p:nvPicPr>
          <p:blipFill rotWithShape="1">
            <a:blip r:embed="rId2" cstate="print"/>
            <a:srcRect l="10607" t="7971" r="9713" b="28144"/>
            <a:stretch/>
          </p:blipFill>
          <p:spPr>
            <a:xfrm>
              <a:off x="4427985" y="3032598"/>
              <a:ext cx="4688292" cy="3364023"/>
            </a:xfrm>
            <a:prstGeom prst="rect">
              <a:avLst/>
            </a:prstGeom>
          </p:spPr>
        </p:pic>
        <p:sp>
          <p:nvSpPr>
            <p:cNvPr id="8" name="Oval Callout 4"/>
            <p:cNvSpPr/>
            <p:nvPr/>
          </p:nvSpPr>
          <p:spPr>
            <a:xfrm>
              <a:off x="8411670" y="2211122"/>
              <a:ext cx="2427558" cy="1496177"/>
            </a:xfrm>
            <a:prstGeom prst="wedgeEllipseCallout">
              <a:avLst>
                <a:gd name="adj1" fmla="val -59141"/>
                <a:gd name="adj2" fmla="val 84701"/>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Bu </a:t>
              </a:r>
              <a:r>
                <a:rPr lang="en-US" sz="1600" b="1" dirty="0" err="1">
                  <a:solidFill>
                    <a:schemeClr val="tx1"/>
                  </a:solidFill>
                </a:rPr>
                <a:t>sonuçları</a:t>
              </a:r>
              <a:r>
                <a:rPr lang="en-US" sz="1600" b="1" dirty="0">
                  <a:solidFill>
                    <a:schemeClr val="tx1"/>
                  </a:solidFill>
                </a:rPr>
                <a:t> </a:t>
              </a:r>
              <a:r>
                <a:rPr lang="en-US" sz="1600" b="1" dirty="0" err="1">
                  <a:solidFill>
                    <a:schemeClr val="tx1"/>
                  </a:solidFill>
                </a:rPr>
                <a:t>getirdiğin</a:t>
              </a:r>
              <a:r>
                <a:rPr lang="en-US" sz="1600" b="1" dirty="0">
                  <a:solidFill>
                    <a:schemeClr val="tx1"/>
                  </a:solidFill>
                </a:rPr>
                <a:t> </a:t>
              </a:r>
              <a:r>
                <a:rPr lang="en-US" sz="1600" b="1" dirty="0" err="1">
                  <a:solidFill>
                    <a:schemeClr val="tx1"/>
                  </a:solidFill>
                </a:rPr>
                <a:t>sürece</a:t>
              </a:r>
              <a:r>
                <a:rPr lang="en-US" sz="1600" b="1" dirty="0">
                  <a:solidFill>
                    <a:schemeClr val="tx1"/>
                  </a:solidFill>
                </a:rPr>
                <a:t> </a:t>
              </a:r>
              <a:r>
                <a:rPr lang="en-US" sz="1600" b="1" dirty="0" err="1">
                  <a:solidFill>
                    <a:schemeClr val="tx1"/>
                  </a:solidFill>
                </a:rPr>
                <a:t>istediğin</a:t>
              </a:r>
              <a:r>
                <a:rPr lang="en-US" sz="1600" b="1" dirty="0">
                  <a:solidFill>
                    <a:schemeClr val="tx1"/>
                  </a:solidFill>
                </a:rPr>
                <a:t> her </a:t>
              </a:r>
              <a:r>
                <a:rPr lang="en-US" sz="1600" b="1" dirty="0" err="1">
                  <a:solidFill>
                    <a:schemeClr val="tx1"/>
                  </a:solidFill>
                </a:rPr>
                <a:t>türlü</a:t>
              </a:r>
              <a:r>
                <a:rPr lang="en-US" sz="1600" b="1" dirty="0">
                  <a:solidFill>
                    <a:schemeClr val="tx1"/>
                  </a:solidFill>
                </a:rPr>
                <a:t> </a:t>
              </a:r>
              <a:r>
                <a:rPr lang="en-US" sz="1600" b="1" dirty="0" err="1">
                  <a:solidFill>
                    <a:schemeClr val="tx1"/>
                  </a:solidFill>
                </a:rPr>
                <a:t>araştırmayı</a:t>
              </a:r>
              <a:r>
                <a:rPr lang="en-US" sz="1600" b="1" dirty="0">
                  <a:solidFill>
                    <a:schemeClr val="tx1"/>
                  </a:solidFill>
                </a:rPr>
                <a:t> </a:t>
              </a:r>
              <a:r>
                <a:rPr lang="en-US" sz="1600" b="1" dirty="0" err="1">
                  <a:solidFill>
                    <a:schemeClr val="tx1"/>
                  </a:solidFill>
                </a:rPr>
                <a:t>yapmakta</a:t>
              </a:r>
              <a:r>
                <a:rPr lang="en-US" sz="1600" b="1" dirty="0">
                  <a:solidFill>
                    <a:schemeClr val="tx1"/>
                  </a:solidFill>
                </a:rPr>
                <a:t> </a:t>
              </a:r>
              <a:r>
                <a:rPr lang="en-US" sz="1600" b="1" dirty="0" err="1" smtClean="0">
                  <a:solidFill>
                    <a:schemeClr val="tx1"/>
                  </a:solidFill>
                </a:rPr>
                <a:t>serbestsin</a:t>
              </a:r>
              <a:r>
                <a:rPr lang="en-US" sz="1600" b="1" dirty="0" smtClean="0">
                  <a:solidFill>
                    <a:schemeClr val="tx1"/>
                  </a:solidFill>
                </a:rPr>
                <a:t>.</a:t>
              </a:r>
              <a:endParaRPr lang="en-US" sz="1600" b="1" dirty="0">
                <a:solidFill>
                  <a:schemeClr val="tx1"/>
                </a:solidFill>
              </a:endParaRPr>
            </a:p>
          </p:txBody>
        </p:sp>
      </p:grpSp>
    </p:spTree>
    <p:extLst>
      <p:ext uri="{BB962C8B-B14F-4D97-AF65-F5344CB8AC3E}">
        <p14:creationId xmlns:p14="http://schemas.microsoft.com/office/powerpoint/2010/main" val="14879437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4589" y="1484785"/>
            <a:ext cx="8229600" cy="1080120"/>
          </a:xfrm>
        </p:spPr>
        <p:txBody>
          <a:bodyPr>
            <a:normAutofit/>
          </a:bodyPr>
          <a:lstStyle/>
          <a:p>
            <a:pPr algn="just">
              <a:buFont typeface="Wingdings" panose="05000000000000000000" pitchFamily="2" charset="2"/>
              <a:buChar char="q"/>
            </a:pPr>
            <a:r>
              <a:rPr lang="tr-TR" dirty="0" smtClean="0"/>
              <a:t>Araştırma kayıtları ve verilerini tahrif etmek </a:t>
            </a:r>
          </a:p>
        </p:txBody>
      </p:sp>
      <p:sp>
        <p:nvSpPr>
          <p:cNvPr id="4" name="Başlık 1"/>
          <p:cNvSpPr txBox="1">
            <a:spLocks/>
          </p:cNvSpPr>
          <p:nvPr/>
        </p:nvSpPr>
        <p:spPr>
          <a:xfrm>
            <a:off x="484743" y="332656"/>
            <a:ext cx="8229600" cy="792088"/>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ÇARPITMA</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4591" b="9730"/>
          <a:stretch/>
        </p:blipFill>
        <p:spPr>
          <a:xfrm>
            <a:off x="1234928" y="2673787"/>
            <a:ext cx="6516216" cy="4187262"/>
          </a:xfrm>
          <a:prstGeom prst="rect">
            <a:avLst/>
          </a:prstGeom>
        </p:spPr>
      </p:pic>
    </p:spTree>
    <p:extLst>
      <p:ext uri="{BB962C8B-B14F-4D97-AF65-F5344CB8AC3E}">
        <p14:creationId xmlns:p14="http://schemas.microsoft.com/office/powerpoint/2010/main" val="335399031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4194" y="1573619"/>
            <a:ext cx="8612302" cy="830997"/>
          </a:xfrm>
          <a:prstGeom prst="rect">
            <a:avLst/>
          </a:prstGeom>
        </p:spPr>
        <p:txBody>
          <a:bodyPr wrap="square">
            <a:spAutoFit/>
          </a:bodyPr>
          <a:lstStyle/>
          <a:p>
            <a:pPr marL="342900" indent="-342900" algn="just">
              <a:buFont typeface="Wingdings" panose="05000000000000000000" pitchFamily="2" charset="2"/>
              <a:buChar char="q"/>
            </a:pPr>
            <a:r>
              <a:rPr lang="tr-TR" sz="2400" b="1" dirty="0" smtClean="0"/>
              <a:t>İlgili </a:t>
            </a:r>
            <a:r>
              <a:rPr lang="tr-TR" sz="2400" b="1" dirty="0"/>
              <a:t>teori veya varsayımlara uydurmak </a:t>
            </a:r>
            <a:r>
              <a:rPr lang="tr-TR" sz="2400" b="1" dirty="0" smtClean="0"/>
              <a:t>için veriler ve/veya sonuçlarla oynamak</a:t>
            </a:r>
            <a:endParaRPr lang="tr-TR" sz="2400" b="1" dirty="0"/>
          </a:p>
        </p:txBody>
      </p:sp>
      <p:sp>
        <p:nvSpPr>
          <p:cNvPr id="7" name="Başlık 1"/>
          <p:cNvSpPr txBox="1">
            <a:spLocks/>
          </p:cNvSpPr>
          <p:nvPr/>
        </p:nvSpPr>
        <p:spPr>
          <a:xfrm>
            <a:off x="454589" y="188640"/>
            <a:ext cx="8229600" cy="936104"/>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ÇARPITMA</a:t>
            </a: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5946" b="15150"/>
          <a:stretch/>
        </p:blipFill>
        <p:spPr>
          <a:xfrm>
            <a:off x="1259632" y="2370421"/>
            <a:ext cx="6632470" cy="4487579"/>
          </a:xfrm>
          <a:prstGeom prst="rect">
            <a:avLst/>
          </a:prstGeom>
        </p:spPr>
      </p:pic>
    </p:spTree>
    <p:extLst>
      <p:ext uri="{BB962C8B-B14F-4D97-AF65-F5344CB8AC3E}">
        <p14:creationId xmlns:p14="http://schemas.microsoft.com/office/powerpoint/2010/main" val="449470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5400" b="1" dirty="0" smtClean="0"/>
              <a:t>TEMEL KAVRAMLAR</a:t>
            </a:r>
            <a:endParaRPr lang="tr-TR" sz="5400" b="1" dirty="0"/>
          </a:p>
        </p:txBody>
      </p:sp>
      <p:sp>
        <p:nvSpPr>
          <p:cNvPr id="3" name="İçerik Yer Tutucusu 2"/>
          <p:cNvSpPr>
            <a:spLocks noGrp="1"/>
          </p:cNvSpPr>
          <p:nvPr>
            <p:ph idx="1"/>
          </p:nvPr>
        </p:nvSpPr>
        <p:spPr/>
        <p:txBody>
          <a:bodyPr/>
          <a:lstStyle/>
          <a:p>
            <a:pPr algn="just"/>
            <a:r>
              <a:rPr lang="tr-TR" dirty="0" smtClean="0"/>
              <a:t>Seçimin olmadığı yerde ahlaki yargı yapılamaz ve seçim varsa bundan kaçınılamaz: </a:t>
            </a:r>
          </a:p>
          <a:p>
            <a:pPr algn="just"/>
            <a:endParaRPr lang="tr-TR" b="1" i="1" dirty="0"/>
          </a:p>
          <a:p>
            <a:pPr algn="just"/>
            <a:r>
              <a:rPr lang="tr-TR" b="1" i="1" dirty="0" smtClean="0"/>
              <a:t>Nasıl davranacağına ilişkin hiçbir tercih hakkı tanınmamış kişi ahlaki temelde eleştirilemez</a:t>
            </a:r>
          </a:p>
          <a:p>
            <a:pPr algn="just"/>
            <a:endParaRPr lang="tr-TR" b="1" i="1" dirty="0"/>
          </a:p>
          <a:p>
            <a:pPr algn="just"/>
            <a:r>
              <a:rPr lang="tr-TR" b="1" i="1" dirty="0" smtClean="0"/>
              <a:t>Yaşıyor olmak, ahlaki bir tutum takınmaktır</a:t>
            </a:r>
          </a:p>
          <a:p>
            <a:pPr algn="just"/>
            <a:endParaRPr lang="tr-TR" b="1" i="1" dirty="0"/>
          </a:p>
          <a:p>
            <a:pPr algn="just"/>
            <a:r>
              <a:rPr lang="tr-TR" i="1" dirty="0" smtClean="0"/>
              <a:t>Bu alanda nihai çözüm yoktur</a:t>
            </a:r>
          </a:p>
          <a:p>
            <a:pPr algn="just"/>
            <a:endParaRPr lang="tr-TR" b="1" i="1" dirty="0"/>
          </a:p>
        </p:txBody>
      </p:sp>
    </p:spTree>
    <p:extLst>
      <p:ext uri="{BB962C8B-B14F-4D97-AF65-F5344CB8AC3E}">
        <p14:creationId xmlns:p14="http://schemas.microsoft.com/office/powerpoint/2010/main" val="428369286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9078" y="3861048"/>
            <a:ext cx="8000621" cy="830997"/>
          </a:xfrm>
          <a:prstGeom prst="rect">
            <a:avLst/>
          </a:prstGeom>
        </p:spPr>
        <p:txBody>
          <a:bodyPr wrap="square">
            <a:spAutoFit/>
          </a:bodyPr>
          <a:lstStyle/>
          <a:p>
            <a:pPr marL="342900" indent="-342900" algn="just">
              <a:buFont typeface="Wingdings" panose="05000000000000000000" pitchFamily="2" charset="2"/>
              <a:buChar char="q"/>
            </a:pPr>
            <a:r>
              <a:rPr lang="tr-TR" sz="2400" b="1" dirty="0"/>
              <a:t>Araştırmada kullanılmayan yöntem, cihaz ve materyalleri kullanılmış gibi göstermek</a:t>
            </a:r>
          </a:p>
        </p:txBody>
      </p:sp>
      <p:sp>
        <p:nvSpPr>
          <p:cNvPr id="5" name="Dikdörtgen 4"/>
          <p:cNvSpPr/>
          <p:nvPr/>
        </p:nvSpPr>
        <p:spPr>
          <a:xfrm>
            <a:off x="683567" y="2165145"/>
            <a:ext cx="8000621" cy="830997"/>
          </a:xfrm>
          <a:prstGeom prst="rect">
            <a:avLst/>
          </a:prstGeom>
        </p:spPr>
        <p:txBody>
          <a:bodyPr wrap="square">
            <a:spAutoFit/>
          </a:bodyPr>
          <a:lstStyle/>
          <a:p>
            <a:pPr marL="285750" indent="-285750" algn="just">
              <a:buFont typeface="Wingdings" panose="05000000000000000000" pitchFamily="2" charset="2"/>
              <a:buChar char="q"/>
            </a:pPr>
            <a:r>
              <a:rPr lang="tr-TR" sz="2400" b="1" dirty="0"/>
              <a:t>Araştırma hipotezine uygun olmayan verileri değerlendirmeye almamak</a:t>
            </a:r>
          </a:p>
        </p:txBody>
      </p:sp>
      <p:sp>
        <p:nvSpPr>
          <p:cNvPr id="6" name="Başlık 1"/>
          <p:cNvSpPr txBox="1">
            <a:spLocks/>
          </p:cNvSpPr>
          <p:nvPr/>
        </p:nvSpPr>
        <p:spPr>
          <a:xfrm>
            <a:off x="454588" y="692696"/>
            <a:ext cx="8229600" cy="782960"/>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ÇARPITMA</a:t>
            </a:r>
          </a:p>
        </p:txBody>
      </p:sp>
    </p:spTree>
    <p:extLst>
      <p:ext uri="{BB962C8B-B14F-4D97-AF65-F5344CB8AC3E}">
        <p14:creationId xmlns:p14="http://schemas.microsoft.com/office/powerpoint/2010/main" val="387406316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7494" y="1700808"/>
            <a:ext cx="8523790" cy="4525963"/>
          </a:xfrm>
        </p:spPr>
        <p:txBody>
          <a:bodyPr>
            <a:normAutofit/>
          </a:bodyPr>
          <a:lstStyle/>
          <a:p>
            <a:pPr algn="just">
              <a:buFont typeface="Wingdings" panose="05000000000000000000" pitchFamily="2" charset="2"/>
              <a:buChar char="q"/>
            </a:pPr>
            <a:r>
              <a:rPr lang="tr-TR" dirty="0" smtClean="0"/>
              <a:t>Bir araştırmanın aynı sonuçlarını birden fazla dergiye yayın için göndermek veya yayımlamak.</a:t>
            </a:r>
          </a:p>
          <a:p>
            <a:pPr algn="just">
              <a:buFont typeface="Wingdings" panose="05000000000000000000" pitchFamily="2" charset="2"/>
              <a:buChar char="q"/>
            </a:pPr>
            <a:endParaRPr lang="tr-TR" dirty="0" smtClean="0"/>
          </a:p>
          <a:p>
            <a:pPr marL="0" indent="0" algn="just">
              <a:buNone/>
            </a:pPr>
            <a:r>
              <a:rPr lang="tr-TR" dirty="0"/>
              <a:t>(</a:t>
            </a:r>
            <a:r>
              <a:rPr lang="tr-TR" dirty="0" smtClean="0"/>
              <a:t>Yayının birden fazla uzmanlık alanını ilgilendirdiği, farklı bir dilde yayınlanmasında fayda görüldüğü durumlarda </a:t>
            </a:r>
          </a:p>
          <a:p>
            <a:pPr marL="0" indent="0" algn="just">
              <a:buNone/>
            </a:pPr>
            <a:r>
              <a:rPr lang="tr-TR" b="1" i="1" dirty="0" smtClean="0"/>
              <a:t>her iki yayın kuruluşundan izin almak koşuluyla</a:t>
            </a:r>
          </a:p>
          <a:p>
            <a:pPr marL="0" indent="0" algn="just">
              <a:buNone/>
            </a:pPr>
            <a:r>
              <a:rPr lang="tr-TR" b="1" i="1" dirty="0" smtClean="0"/>
              <a:t> </a:t>
            </a:r>
            <a:r>
              <a:rPr lang="tr-TR" dirty="0" smtClean="0"/>
              <a:t>yayın tekrarı </a:t>
            </a:r>
            <a:r>
              <a:rPr lang="tr-TR" u="sng" dirty="0" smtClean="0"/>
              <a:t>kabul edilebilir</a:t>
            </a:r>
            <a:r>
              <a:rPr lang="tr-TR" dirty="0" smtClean="0"/>
              <a:t>.)</a:t>
            </a:r>
            <a:endParaRPr lang="tr-TR" dirty="0"/>
          </a:p>
        </p:txBody>
      </p:sp>
      <p:sp>
        <p:nvSpPr>
          <p:cNvPr id="4" name="Başlık 1"/>
          <p:cNvSpPr txBox="1">
            <a:spLocks/>
          </p:cNvSpPr>
          <p:nvPr/>
        </p:nvSpPr>
        <p:spPr>
          <a:xfrm>
            <a:off x="454589" y="260648"/>
            <a:ext cx="8229600" cy="891440"/>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schemeClr val="tx1"/>
                </a:solidFill>
              </a:rPr>
              <a:t>TEKRAR YAYIM (</a:t>
            </a:r>
            <a:r>
              <a:rPr lang="tr-TR" b="1" dirty="0" err="1" smtClean="0">
                <a:solidFill>
                  <a:schemeClr val="tx1"/>
                </a:solidFill>
              </a:rPr>
              <a:t>Duplikasyon</a:t>
            </a:r>
            <a:r>
              <a:rPr lang="tr-TR" b="1" dirty="0" smtClean="0">
                <a:solidFill>
                  <a:schemeClr val="tx1"/>
                </a:solidFill>
              </a:rPr>
              <a:t>)</a:t>
            </a:r>
            <a:endParaRPr lang="tr-TR" b="1" dirty="0">
              <a:solidFill>
                <a:schemeClr val="tx1"/>
              </a:solidFill>
            </a:endParaRPr>
          </a:p>
        </p:txBody>
      </p:sp>
    </p:spTree>
    <p:extLst>
      <p:ext uri="{BB962C8B-B14F-4D97-AF65-F5344CB8AC3E}">
        <p14:creationId xmlns:p14="http://schemas.microsoft.com/office/powerpoint/2010/main" val="62379919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556792"/>
            <a:ext cx="8805672" cy="2016224"/>
          </a:xfrm>
        </p:spPr>
        <p:txBody>
          <a:bodyPr>
            <a:normAutofit/>
          </a:bodyPr>
          <a:lstStyle/>
          <a:p>
            <a:pPr marL="0" indent="0" algn="just">
              <a:buNone/>
            </a:pPr>
            <a:r>
              <a:rPr lang="tr-TR" dirty="0" smtClean="0"/>
              <a:t>Bir araştırmanın sonuçlarını araştırmanın </a:t>
            </a:r>
            <a:r>
              <a:rPr lang="tr-TR" b="1" dirty="0" smtClean="0"/>
              <a:t>bütünlüğünü bozacak</a:t>
            </a:r>
            <a:r>
              <a:rPr lang="tr-TR" dirty="0" smtClean="0"/>
              <a:t> şekilde  ve </a:t>
            </a:r>
            <a:r>
              <a:rPr lang="tr-TR" b="1" dirty="0" smtClean="0"/>
              <a:t>uygun olmayan </a:t>
            </a:r>
            <a:r>
              <a:rPr lang="tr-TR" dirty="0" smtClean="0"/>
              <a:t>biçimde parçalara ayırarak çok sayıda yayın yapmak.</a:t>
            </a:r>
            <a:endParaRPr lang="tr-TR" dirty="0"/>
          </a:p>
        </p:txBody>
      </p:sp>
      <p:sp>
        <p:nvSpPr>
          <p:cNvPr id="4" name="Başlık 1"/>
          <p:cNvSpPr txBox="1">
            <a:spLocks/>
          </p:cNvSpPr>
          <p:nvPr/>
        </p:nvSpPr>
        <p:spPr>
          <a:xfrm>
            <a:off x="611560" y="332656"/>
            <a:ext cx="8229600" cy="792088"/>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DİLİMLEME</a:t>
            </a:r>
          </a:p>
        </p:txBody>
      </p:sp>
      <p:pic>
        <p:nvPicPr>
          <p:cNvPr id="10244" name="Picture 4" descr="http://25.media.tumblr.com/tumblr_mav9v5wTTb1qd3e8co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284984"/>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6690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1"/>
            <a:ext cx="8229600" cy="3340968"/>
          </a:xfrm>
        </p:spPr>
        <p:txBody>
          <a:bodyPr>
            <a:normAutofit/>
          </a:bodyPr>
          <a:lstStyle/>
          <a:p>
            <a:r>
              <a:rPr lang="tr-TR" dirty="0" smtClean="0"/>
              <a:t>Aktif katkısı olmayan kişileri yazarlar arasına dahil etmek</a:t>
            </a:r>
          </a:p>
          <a:p>
            <a:r>
              <a:rPr lang="tr-TR" dirty="0" smtClean="0"/>
              <a:t>Aktif katkısı bulunduğu halde bu kişileri yazarlar arasına katmamak</a:t>
            </a:r>
          </a:p>
          <a:p>
            <a:r>
              <a:rPr lang="tr-TR" dirty="0" smtClean="0"/>
              <a:t>Yazar sıralamasını gerekçesiz ve uygun olmayan bir biçimde değiştirmek</a:t>
            </a:r>
          </a:p>
        </p:txBody>
      </p:sp>
      <p:sp>
        <p:nvSpPr>
          <p:cNvPr id="4" name="Başlık 1"/>
          <p:cNvSpPr txBox="1">
            <a:spLocks/>
          </p:cNvSpPr>
          <p:nvPr/>
        </p:nvSpPr>
        <p:spPr>
          <a:xfrm>
            <a:off x="492945" y="404664"/>
            <a:ext cx="8229600" cy="926976"/>
          </a:xfrm>
          <a:prstGeom prst="rect">
            <a:avLst/>
          </a:prstGeom>
          <a:solidFill>
            <a:schemeClr val="accent3">
              <a:lumMod val="20000"/>
              <a:lumOff val="80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a:solidFill>
                  <a:schemeClr val="tx1"/>
                </a:solidFill>
              </a:rPr>
              <a:t>HAKSIZ YAZARLIK</a:t>
            </a:r>
          </a:p>
        </p:txBody>
      </p:sp>
      <p:sp>
        <p:nvSpPr>
          <p:cNvPr id="5" name="Dikdörtgen 4"/>
          <p:cNvSpPr/>
          <p:nvPr/>
        </p:nvSpPr>
        <p:spPr>
          <a:xfrm>
            <a:off x="323528" y="5075493"/>
            <a:ext cx="8496944" cy="1477328"/>
          </a:xfrm>
          <a:prstGeom prst="rect">
            <a:avLst/>
          </a:prstGeom>
        </p:spPr>
        <p:txBody>
          <a:bodyPr wrap="square">
            <a:spAutoFit/>
          </a:bodyPr>
          <a:lstStyle/>
          <a:p>
            <a:r>
              <a:rPr lang="tr-TR" u="sng" dirty="0">
                <a:solidFill>
                  <a:srgbClr val="C00000"/>
                </a:solidFill>
              </a:rPr>
              <a:t>Yazarlık Hakkı</a:t>
            </a:r>
            <a:r>
              <a:rPr lang="tr-TR" dirty="0"/>
              <a:t/>
            </a:r>
            <a:br>
              <a:rPr lang="tr-TR" dirty="0"/>
            </a:br>
            <a:r>
              <a:rPr lang="tr-TR" dirty="0"/>
              <a:t>Çalışmanın tasarımında, veri toplanması, analizi, veya </a:t>
            </a:r>
            <a:r>
              <a:rPr lang="tr-TR" dirty="0" smtClean="0"/>
              <a:t>değerlendirilmesinde; </a:t>
            </a:r>
            <a:r>
              <a:rPr lang="tr-TR" dirty="0"/>
              <a:t>yazımında katkı vermiş olmayı gerektirir. </a:t>
            </a:r>
            <a:endParaRPr lang="tr-TR" dirty="0" smtClean="0"/>
          </a:p>
          <a:p>
            <a:r>
              <a:rPr lang="tr-TR" dirty="0" smtClean="0"/>
              <a:t>Başkalarının </a:t>
            </a:r>
            <a:r>
              <a:rPr lang="tr-TR" dirty="0"/>
              <a:t>çalışmasına </a:t>
            </a:r>
            <a:r>
              <a:rPr lang="tr-TR" i="1" u="sng" dirty="0">
                <a:solidFill>
                  <a:srgbClr val="C00000"/>
                </a:solidFill>
              </a:rPr>
              <a:t>sadece yazım aşamasında </a:t>
            </a:r>
            <a:r>
              <a:rPr lang="tr-TR" dirty="0"/>
              <a:t>katkıda bulunmak </a:t>
            </a:r>
            <a:r>
              <a:rPr lang="tr-TR" u="sng" dirty="0"/>
              <a:t>yazarlık hakkı </a:t>
            </a:r>
            <a:r>
              <a:rPr lang="tr-TR" u="sng" dirty="0" smtClean="0"/>
              <a:t>doğurmaz.</a:t>
            </a:r>
            <a:endParaRPr lang="tr-TR" u="sng" dirty="0"/>
          </a:p>
        </p:txBody>
      </p:sp>
    </p:spTree>
    <p:extLst>
      <p:ext uri="{BB962C8B-B14F-4D97-AF65-F5344CB8AC3E}">
        <p14:creationId xmlns:p14="http://schemas.microsoft.com/office/powerpoint/2010/main" val="1202922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476672"/>
            <a:ext cx="8430201" cy="936104"/>
          </a:xfrm>
        </p:spPr>
        <p:txBody>
          <a:bodyPr/>
          <a:lstStyle/>
          <a:p>
            <a:r>
              <a:rPr lang="tr-TR" b="1" dirty="0" smtClean="0"/>
              <a:t>TEMEL KAVRAMLAR</a:t>
            </a:r>
            <a:endParaRPr lang="tr-TR" b="1" dirty="0"/>
          </a:p>
        </p:txBody>
      </p:sp>
      <p:sp>
        <p:nvSpPr>
          <p:cNvPr id="3" name="İçerik Yer Tutucusu 2"/>
          <p:cNvSpPr>
            <a:spLocks noGrp="1"/>
          </p:cNvSpPr>
          <p:nvPr>
            <p:ph idx="1"/>
          </p:nvPr>
        </p:nvSpPr>
        <p:spPr>
          <a:xfrm>
            <a:off x="251520" y="1935480"/>
            <a:ext cx="8435280" cy="4733880"/>
          </a:xfrm>
        </p:spPr>
        <p:txBody>
          <a:bodyPr>
            <a:normAutofit fontScale="85000" lnSpcReduction="10000"/>
          </a:bodyPr>
          <a:lstStyle/>
          <a:p>
            <a:pPr algn="just">
              <a:lnSpc>
                <a:spcPct val="150000"/>
              </a:lnSpc>
            </a:pPr>
            <a:r>
              <a:rPr lang="tr-TR" sz="3000" b="1" dirty="0" err="1" smtClean="0">
                <a:solidFill>
                  <a:srgbClr val="FF0000"/>
                </a:solidFill>
              </a:rPr>
              <a:t>Anomi</a:t>
            </a:r>
            <a:r>
              <a:rPr lang="tr-TR" sz="3000" b="1" dirty="0" smtClean="0">
                <a:solidFill>
                  <a:srgbClr val="FF0000"/>
                </a:solidFill>
              </a:rPr>
              <a:t>:</a:t>
            </a:r>
            <a:r>
              <a:rPr lang="tr-TR" dirty="0" smtClean="0"/>
              <a:t> Kuralsızlık ya da toplumun temel değerlerinde belirsizlik anlamına gelen bir olgudur.</a:t>
            </a:r>
          </a:p>
          <a:p>
            <a:pPr algn="just">
              <a:lnSpc>
                <a:spcPct val="150000"/>
              </a:lnSpc>
            </a:pPr>
            <a:endParaRPr lang="tr-TR" dirty="0" smtClean="0"/>
          </a:p>
          <a:p>
            <a:pPr algn="just">
              <a:lnSpc>
                <a:spcPct val="150000"/>
              </a:lnSpc>
            </a:pPr>
            <a:r>
              <a:rPr lang="tr-TR" dirty="0" smtClean="0"/>
              <a:t>Sosyolog </a:t>
            </a:r>
            <a:r>
              <a:rPr lang="tr-TR" b="1" dirty="0" err="1" smtClean="0">
                <a:solidFill>
                  <a:srgbClr val="FF0000"/>
                </a:solidFill>
              </a:rPr>
              <a:t>Durkheim</a:t>
            </a:r>
            <a:r>
              <a:rPr lang="tr-TR" dirty="0" smtClean="0"/>
              <a:t> tarafından ortaya atılan bir kavramdır.</a:t>
            </a:r>
          </a:p>
          <a:p>
            <a:pPr algn="just">
              <a:lnSpc>
                <a:spcPct val="150000"/>
              </a:lnSpc>
            </a:pPr>
            <a:endParaRPr lang="tr-TR" dirty="0" smtClean="0"/>
          </a:p>
          <a:p>
            <a:pPr algn="just">
              <a:lnSpc>
                <a:spcPct val="150000"/>
              </a:lnSpc>
            </a:pPr>
            <a:r>
              <a:rPr lang="tr-TR" dirty="0"/>
              <a:t>T</a:t>
            </a:r>
            <a:r>
              <a:rPr lang="tr-TR" dirty="0" smtClean="0"/>
              <a:t>oplumsal hayatı mümkün kılan ve bireylere rehberlik eden kolektif nitelikteki merkezi değerler sisteminde özellikle </a:t>
            </a:r>
            <a:r>
              <a:rPr lang="tr-TR" dirty="0"/>
              <a:t>ani toplumsal değişimlere bağlı olarak ortaya çıkan </a:t>
            </a:r>
            <a:r>
              <a:rPr lang="tr-TR" dirty="0" smtClean="0"/>
              <a:t>kuralsızlık ya da belirsizlik durumunu ifade etmektedir</a:t>
            </a:r>
          </a:p>
          <a:p>
            <a:pPr algn="just">
              <a:lnSpc>
                <a:spcPct val="150000"/>
              </a:lnSpc>
            </a:pPr>
            <a:endParaRPr lang="tr-TR" dirty="0"/>
          </a:p>
        </p:txBody>
      </p:sp>
    </p:spTree>
    <p:extLst>
      <p:ext uri="{BB962C8B-B14F-4D97-AF65-F5344CB8AC3E}">
        <p14:creationId xmlns:p14="http://schemas.microsoft.com/office/powerpoint/2010/main" val="200033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20688"/>
            <a:ext cx="8229600" cy="792088"/>
          </a:xfrm>
        </p:spPr>
        <p:txBody>
          <a:bodyPr>
            <a:normAutofit fontScale="90000"/>
          </a:bodyPr>
          <a:lstStyle/>
          <a:p>
            <a:r>
              <a:rPr lang="tr-TR" dirty="0" smtClean="0"/>
              <a:t>TEMEL KAVRAMLAR</a:t>
            </a:r>
            <a:endParaRPr lang="tr-TR" dirty="0"/>
          </a:p>
        </p:txBody>
      </p:sp>
      <p:sp>
        <p:nvSpPr>
          <p:cNvPr id="3" name="İçerik Yer Tutucusu 2"/>
          <p:cNvSpPr>
            <a:spLocks noGrp="1"/>
          </p:cNvSpPr>
          <p:nvPr>
            <p:ph idx="1"/>
          </p:nvPr>
        </p:nvSpPr>
        <p:spPr>
          <a:xfrm>
            <a:off x="0" y="1423060"/>
            <a:ext cx="8686800" cy="5434939"/>
          </a:xfrm>
        </p:spPr>
        <p:txBody>
          <a:bodyPr>
            <a:normAutofit lnSpcReduction="10000"/>
          </a:bodyPr>
          <a:lstStyle/>
          <a:p>
            <a:pPr algn="just"/>
            <a:endParaRPr lang="tr-TR" sz="2400" dirty="0" smtClean="0"/>
          </a:p>
          <a:p>
            <a:pPr algn="just"/>
            <a:r>
              <a:rPr lang="tr-TR" sz="2400" dirty="0">
                <a:solidFill>
                  <a:srgbClr val="FF0000"/>
                </a:solidFill>
              </a:rPr>
              <a:t>Etik </a:t>
            </a:r>
            <a:r>
              <a:rPr lang="tr-TR" sz="2400" dirty="0"/>
              <a:t>sözcüğü, Yunanca “karakter” anlamına gelen “</a:t>
            </a:r>
            <a:r>
              <a:rPr lang="tr-TR" sz="2400" dirty="0" err="1"/>
              <a:t>ethos</a:t>
            </a:r>
            <a:r>
              <a:rPr lang="tr-TR" sz="2400" dirty="0"/>
              <a:t>” sözcüğünden </a:t>
            </a:r>
            <a:r>
              <a:rPr lang="tr-TR" sz="2400" dirty="0" smtClean="0"/>
              <a:t>türetilmiştir</a:t>
            </a:r>
          </a:p>
          <a:p>
            <a:pPr algn="just"/>
            <a:endParaRPr lang="tr-TR" sz="2400" dirty="0">
              <a:solidFill>
                <a:srgbClr val="FF0000"/>
              </a:solidFill>
            </a:endParaRPr>
          </a:p>
          <a:p>
            <a:pPr algn="just"/>
            <a:r>
              <a:rPr lang="tr-TR" sz="2400" dirty="0" smtClean="0">
                <a:solidFill>
                  <a:srgbClr val="FF0000"/>
                </a:solidFill>
              </a:rPr>
              <a:t>Etik</a:t>
            </a:r>
            <a:r>
              <a:rPr lang="tr-TR" sz="2400" dirty="0">
                <a:solidFill>
                  <a:srgbClr val="FF0000"/>
                </a:solidFill>
              </a:rPr>
              <a:t>;</a:t>
            </a:r>
            <a:r>
              <a:rPr lang="tr-TR" sz="2400" dirty="0"/>
              <a:t> genellikle bir kişinin esas yurdu, kaldığı yer, ikamet ettiği ev-bark, memleket anlamlarına gelmektedir. </a:t>
            </a:r>
            <a:endParaRPr lang="tr-TR" sz="2400" dirty="0" smtClean="0"/>
          </a:p>
          <a:p>
            <a:pPr marL="0" indent="0" algn="just">
              <a:buNone/>
            </a:pPr>
            <a:endParaRPr lang="tr-TR" sz="2400" dirty="0" smtClean="0"/>
          </a:p>
          <a:p>
            <a:pPr algn="just"/>
            <a:r>
              <a:rPr lang="tr-TR" sz="2400" dirty="0" smtClean="0"/>
              <a:t>Karşılaşılan </a:t>
            </a:r>
            <a:r>
              <a:rPr lang="tr-TR" sz="2400" dirty="0"/>
              <a:t>diğer anlamları; alışkanlıkları, geçmişten uzanan birikimleri, insan davranışının alışıldık, bildik tarzlarını, hayatın belli alışkanlıkları, töreleri, adetleri vb. kapsamaktadır. </a:t>
            </a:r>
            <a:endParaRPr lang="tr-TR" sz="2400" dirty="0" smtClean="0"/>
          </a:p>
          <a:p>
            <a:pPr marL="0" indent="0" algn="just">
              <a:buNone/>
            </a:pPr>
            <a:endParaRPr lang="tr-TR" sz="2400" dirty="0" smtClean="0"/>
          </a:p>
          <a:p>
            <a:pPr algn="just"/>
            <a:r>
              <a:rPr lang="tr-TR" sz="2400" dirty="0" smtClean="0"/>
              <a:t>Sözcüğün </a:t>
            </a:r>
            <a:r>
              <a:rPr lang="tr-TR" sz="2400" dirty="0"/>
              <a:t>üçüncü bir öbekte karşılaşılan anlamları ise; töresel-ahlaksal bilinç, töresel ahlaksal inanç ve davranışlar, tutumlar; töresel ahlaksal karakter, töresel-ahlaksal olanın kendisidir </a:t>
            </a:r>
          </a:p>
        </p:txBody>
      </p:sp>
    </p:spTree>
    <p:extLst>
      <p:ext uri="{BB962C8B-B14F-4D97-AF65-F5344CB8AC3E}">
        <p14:creationId xmlns:p14="http://schemas.microsoft.com/office/powerpoint/2010/main" val="350866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116632"/>
            <a:ext cx="8229600" cy="1143000"/>
          </a:xfrm>
        </p:spPr>
        <p:txBody>
          <a:bodyPr/>
          <a:lstStyle/>
          <a:p>
            <a:pPr algn="ctr"/>
            <a:r>
              <a:rPr lang="tr-TR" b="1" dirty="0" smtClean="0"/>
              <a:t>DERS İÇERİĞİ</a:t>
            </a:r>
            <a:endParaRPr lang="tr-TR" b="1" dirty="0"/>
          </a:p>
        </p:txBody>
      </p:sp>
      <p:sp>
        <p:nvSpPr>
          <p:cNvPr id="2" name="İçerik Yer Tutucusu 1"/>
          <p:cNvSpPr>
            <a:spLocks noGrp="1"/>
          </p:cNvSpPr>
          <p:nvPr>
            <p:ph idx="1"/>
          </p:nvPr>
        </p:nvSpPr>
        <p:spPr>
          <a:xfrm>
            <a:off x="333872" y="1484784"/>
            <a:ext cx="8640960" cy="5112568"/>
          </a:xfrm>
        </p:spPr>
        <p:txBody>
          <a:bodyPr>
            <a:normAutofit fontScale="92500" lnSpcReduction="10000"/>
          </a:bodyPr>
          <a:lstStyle/>
          <a:p>
            <a:r>
              <a:rPr lang="tr-TR" sz="3200" b="1" dirty="0" smtClean="0"/>
              <a:t>Temel kavramlar</a:t>
            </a:r>
          </a:p>
          <a:p>
            <a:pPr lvl="1"/>
            <a:r>
              <a:rPr lang="tr-TR" sz="3000" dirty="0" smtClean="0"/>
              <a:t>Ahlak </a:t>
            </a:r>
          </a:p>
          <a:p>
            <a:pPr lvl="1"/>
            <a:r>
              <a:rPr lang="tr-TR" sz="3000" dirty="0" smtClean="0"/>
              <a:t>Ahlak felsefesi</a:t>
            </a:r>
          </a:p>
          <a:p>
            <a:pPr lvl="1"/>
            <a:r>
              <a:rPr lang="tr-TR" sz="3000" dirty="0" smtClean="0"/>
              <a:t>Ahlak felsefesinde kuramlar</a:t>
            </a:r>
          </a:p>
          <a:p>
            <a:pPr lvl="1"/>
            <a:r>
              <a:rPr lang="tr-TR" sz="3000" dirty="0" smtClean="0"/>
              <a:t>Meslek ahlakı (etiği)</a:t>
            </a:r>
          </a:p>
          <a:p>
            <a:r>
              <a:rPr lang="tr-TR" sz="3200" b="1" dirty="0" smtClean="0"/>
              <a:t>Ahlak-Din İlişkisi</a:t>
            </a:r>
          </a:p>
          <a:p>
            <a:r>
              <a:rPr lang="tr-TR" sz="3200" b="1" dirty="0" smtClean="0"/>
              <a:t>Ahlak-Hukuk İlişkisi</a:t>
            </a:r>
          </a:p>
          <a:p>
            <a:r>
              <a:rPr lang="tr-TR" sz="3200" b="1" dirty="0" smtClean="0"/>
              <a:t>Kamu Görevlileri Etik Davranış İlkeleri</a:t>
            </a:r>
          </a:p>
          <a:p>
            <a:r>
              <a:rPr lang="tr-TR" sz="3200" b="1" dirty="0" smtClean="0"/>
              <a:t>Öğretmenlik Meslek Ahlakı (Etiği)</a:t>
            </a:r>
          </a:p>
          <a:p>
            <a:r>
              <a:rPr lang="tr-TR" sz="3200" b="1" dirty="0" smtClean="0"/>
              <a:t>Bilimsel Araştırma ve Yayın Ahlakı (Etiği)</a:t>
            </a:r>
          </a:p>
          <a:p>
            <a:endParaRPr lang="tr-TR" dirty="0"/>
          </a:p>
        </p:txBody>
      </p:sp>
    </p:spTree>
    <p:extLst>
      <p:ext uri="{BB962C8B-B14F-4D97-AF65-F5344CB8AC3E}">
        <p14:creationId xmlns:p14="http://schemas.microsoft.com/office/powerpoint/2010/main" val="1632841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672"/>
            <a:ext cx="8229600" cy="1143000"/>
          </a:xfrm>
        </p:spPr>
        <p:txBody>
          <a:bodyPr/>
          <a:lstStyle/>
          <a:p>
            <a:pPr algn="ctr"/>
            <a:r>
              <a:rPr lang="tr-TR" b="1" dirty="0"/>
              <a:t>TEMEL KAVRAMLAR</a:t>
            </a:r>
            <a:endParaRPr lang="tr-TR" dirty="0"/>
          </a:p>
        </p:txBody>
      </p:sp>
      <p:sp>
        <p:nvSpPr>
          <p:cNvPr id="3" name="İçerik Yer Tutucusu 2"/>
          <p:cNvSpPr>
            <a:spLocks noGrp="1"/>
          </p:cNvSpPr>
          <p:nvPr>
            <p:ph idx="1"/>
          </p:nvPr>
        </p:nvSpPr>
        <p:spPr>
          <a:xfrm>
            <a:off x="457200" y="1619672"/>
            <a:ext cx="8229600" cy="4679528"/>
          </a:xfrm>
        </p:spPr>
        <p:txBody>
          <a:bodyPr/>
          <a:lstStyle/>
          <a:p>
            <a:endParaRPr lang="tr-TR" b="1" dirty="0" smtClean="0">
              <a:solidFill>
                <a:srgbClr val="FF0000"/>
              </a:solidFill>
            </a:endParaRPr>
          </a:p>
          <a:p>
            <a:r>
              <a:rPr lang="tr-TR" b="1" dirty="0" smtClean="0">
                <a:solidFill>
                  <a:srgbClr val="FF0000"/>
                </a:solidFill>
              </a:rPr>
              <a:t>ETİK (AHLAK FELSEFESİ)</a:t>
            </a:r>
          </a:p>
          <a:p>
            <a:endParaRPr lang="tr-TR" b="1" dirty="0" smtClean="0">
              <a:solidFill>
                <a:srgbClr val="FF0000"/>
              </a:solidFill>
            </a:endParaRPr>
          </a:p>
          <a:p>
            <a:pPr algn="just"/>
            <a:endParaRPr lang="tr-TR" dirty="0" smtClean="0"/>
          </a:p>
          <a:p>
            <a:pPr algn="just"/>
            <a:r>
              <a:rPr lang="tr-TR" dirty="0" smtClean="0"/>
              <a:t>Ahlak</a:t>
            </a:r>
            <a:r>
              <a:rPr lang="tr-TR" dirty="0"/>
              <a:t>, bireysel veya toplumsal planda fiilen yaşanan bir olgu iken; etik, bu olgu üzerine felsefi düşünmenin gerçekleştirildiği alan olmaktadır. </a:t>
            </a:r>
            <a:endParaRPr lang="tr-TR" dirty="0" smtClean="0"/>
          </a:p>
          <a:p>
            <a:pPr algn="just"/>
            <a:endParaRPr lang="tr-TR" dirty="0"/>
          </a:p>
          <a:p>
            <a:pPr algn="just"/>
            <a:r>
              <a:rPr lang="tr-TR" dirty="0" smtClean="0"/>
              <a:t>Bu </a:t>
            </a:r>
            <a:r>
              <a:rPr lang="tr-TR" dirty="0"/>
              <a:t>yönüyle etik, ahlak felsefesi olarak ifade </a:t>
            </a:r>
            <a:r>
              <a:rPr lang="tr-TR" dirty="0" smtClean="0"/>
              <a:t>edilebilir.</a:t>
            </a:r>
            <a:endParaRPr lang="tr-TR" dirty="0"/>
          </a:p>
        </p:txBody>
      </p:sp>
    </p:spTree>
    <p:extLst>
      <p:ext uri="{BB962C8B-B14F-4D97-AF65-F5344CB8AC3E}">
        <p14:creationId xmlns:p14="http://schemas.microsoft.com/office/powerpoint/2010/main" val="348300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60648"/>
            <a:ext cx="8229600" cy="1143000"/>
          </a:xfrm>
        </p:spPr>
        <p:txBody>
          <a:bodyPr/>
          <a:lstStyle/>
          <a:p>
            <a:pPr algn="ctr"/>
            <a:r>
              <a:rPr lang="tr-TR" dirty="0" smtClean="0"/>
              <a:t>ETİK İLKE VE ETİK KURAL</a:t>
            </a:r>
            <a:endParaRPr lang="tr-TR" dirty="0"/>
          </a:p>
        </p:txBody>
      </p:sp>
      <p:sp>
        <p:nvSpPr>
          <p:cNvPr id="3" name="İçerik Yer Tutucusu 2"/>
          <p:cNvSpPr>
            <a:spLocks noGrp="1"/>
          </p:cNvSpPr>
          <p:nvPr>
            <p:ph idx="1"/>
          </p:nvPr>
        </p:nvSpPr>
        <p:spPr>
          <a:xfrm>
            <a:off x="251520" y="1935480"/>
            <a:ext cx="8784976" cy="4922520"/>
          </a:xfrm>
        </p:spPr>
        <p:txBody>
          <a:bodyPr>
            <a:normAutofit fontScale="85000" lnSpcReduction="20000"/>
          </a:bodyPr>
          <a:lstStyle/>
          <a:p>
            <a:pPr algn="just"/>
            <a:r>
              <a:rPr lang="tr-TR" dirty="0" smtClean="0">
                <a:solidFill>
                  <a:srgbClr val="FF0000"/>
                </a:solidFill>
              </a:rPr>
              <a:t>Etik </a:t>
            </a:r>
            <a:r>
              <a:rPr lang="tr-TR" dirty="0">
                <a:solidFill>
                  <a:srgbClr val="FF0000"/>
                </a:solidFill>
              </a:rPr>
              <a:t>ilke</a:t>
            </a:r>
            <a:r>
              <a:rPr lang="tr-TR" dirty="0"/>
              <a:t>, eylemleri yönlendiren temel düşünceler olarak tanımlanabilir. </a:t>
            </a:r>
            <a:endParaRPr lang="tr-TR" dirty="0" smtClean="0"/>
          </a:p>
          <a:p>
            <a:pPr algn="just"/>
            <a:endParaRPr lang="tr-TR" dirty="0" smtClean="0"/>
          </a:p>
          <a:p>
            <a:pPr algn="just"/>
            <a:r>
              <a:rPr lang="tr-TR" dirty="0" smtClean="0">
                <a:solidFill>
                  <a:srgbClr val="FF0000"/>
                </a:solidFill>
              </a:rPr>
              <a:t>İlkeler</a:t>
            </a:r>
            <a:r>
              <a:rPr lang="tr-TR" dirty="0">
                <a:solidFill>
                  <a:srgbClr val="FF0000"/>
                </a:solidFill>
              </a:rPr>
              <a:t>, </a:t>
            </a:r>
            <a:r>
              <a:rPr lang="tr-TR" dirty="0"/>
              <a:t>değerlerin eyleme geçmesini sağlayan ve yönlendiren anlamlardır. </a:t>
            </a:r>
            <a:endParaRPr lang="tr-TR" dirty="0" smtClean="0"/>
          </a:p>
          <a:p>
            <a:pPr algn="just"/>
            <a:endParaRPr lang="tr-TR" dirty="0" smtClean="0"/>
          </a:p>
          <a:p>
            <a:pPr algn="just"/>
            <a:r>
              <a:rPr lang="tr-TR" dirty="0" smtClean="0"/>
              <a:t>Adalet </a:t>
            </a:r>
            <a:r>
              <a:rPr lang="tr-TR" dirty="0"/>
              <a:t>bir ilkedir, soyut ve belirsizdir. Fakat üzerinde tartışma kabul etmez derecede hemen herkesin kabul ettiği bir gerekliliktir</a:t>
            </a:r>
            <a:r>
              <a:rPr lang="tr-TR" dirty="0" smtClean="0"/>
              <a:t>.</a:t>
            </a:r>
          </a:p>
          <a:p>
            <a:pPr marL="0" indent="0" algn="just">
              <a:buNone/>
            </a:pPr>
            <a:r>
              <a:rPr lang="tr-TR" dirty="0" smtClean="0"/>
              <a:t> </a:t>
            </a:r>
          </a:p>
          <a:p>
            <a:pPr algn="just"/>
            <a:r>
              <a:rPr lang="tr-TR" dirty="0" smtClean="0"/>
              <a:t>Ancak </a:t>
            </a:r>
            <a:r>
              <a:rPr lang="tr-TR" dirty="0"/>
              <a:t>ilkelerin davranışlara yansıyabilmesi için daha somut hedeflere, diğer bir ifadeyle, kurallara ihtiyaç duyulmaktadır</a:t>
            </a:r>
            <a:r>
              <a:rPr lang="tr-TR" dirty="0" smtClean="0"/>
              <a:t>.</a:t>
            </a:r>
          </a:p>
          <a:p>
            <a:pPr marL="0" indent="0" algn="just">
              <a:buNone/>
            </a:pPr>
            <a:endParaRPr lang="tr-TR" dirty="0" smtClean="0"/>
          </a:p>
          <a:p>
            <a:pPr algn="just"/>
            <a:r>
              <a:rPr lang="tr-TR" dirty="0" smtClean="0"/>
              <a:t>Bu </a:t>
            </a:r>
            <a:r>
              <a:rPr lang="tr-TR" dirty="0"/>
              <a:t>noktada </a:t>
            </a:r>
            <a:r>
              <a:rPr lang="tr-TR" dirty="0">
                <a:solidFill>
                  <a:srgbClr val="FF0000"/>
                </a:solidFill>
              </a:rPr>
              <a:t>kural,</a:t>
            </a:r>
            <a:r>
              <a:rPr lang="tr-TR" dirty="0"/>
              <a:t> ilkelere uygun eylem yolları; bir davranış ya da eyleme rehberlik yapan, özel bir amaca yönelik, yetkililerce konmuş bir düzenleme, tanımlama ve tercihlerden oluşmaktadır </a:t>
            </a:r>
          </a:p>
        </p:txBody>
      </p:sp>
    </p:spTree>
    <p:extLst>
      <p:ext uri="{BB962C8B-B14F-4D97-AF65-F5344CB8AC3E}">
        <p14:creationId xmlns:p14="http://schemas.microsoft.com/office/powerpoint/2010/main" val="60576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a:xfrm>
            <a:off x="457200" y="1935480"/>
            <a:ext cx="8507288" cy="4805888"/>
          </a:xfrm>
        </p:spPr>
        <p:txBody>
          <a:bodyPr>
            <a:normAutofit/>
          </a:bodyPr>
          <a:lstStyle/>
          <a:p>
            <a:r>
              <a:rPr lang="tr-TR" sz="3200" b="1" dirty="0" smtClean="0"/>
              <a:t>Etik: Ahlak felsefesi</a:t>
            </a:r>
          </a:p>
          <a:p>
            <a:pPr marL="0" indent="0">
              <a:buNone/>
            </a:pPr>
            <a:endParaRPr lang="tr-TR" sz="3200" b="1" dirty="0" smtClean="0"/>
          </a:p>
          <a:p>
            <a:pPr algn="just">
              <a:lnSpc>
                <a:spcPct val="150000"/>
              </a:lnSpc>
            </a:pPr>
            <a:r>
              <a:rPr lang="tr-TR" sz="2400" dirty="0" smtClean="0"/>
              <a:t>Ahlak </a:t>
            </a:r>
            <a:r>
              <a:rPr lang="tr-TR" sz="2400" dirty="0"/>
              <a:t>anlayışının temel unsurlarını, bunların toplum hayatındaki izdüşümlerini ilmi, felsefi ve fikri açıdan ele alan ve insana ilişkin ahlaki sorunlarla ilgili doğrulanabilir ve yanlışlanabilir bilgiler ortaya koymaya çalışan bir felsefe </a:t>
            </a:r>
            <a:r>
              <a:rPr lang="tr-TR" sz="2400" dirty="0" smtClean="0"/>
              <a:t>disiplinidir.</a:t>
            </a:r>
            <a:endParaRPr lang="tr-TR" sz="2400" dirty="0"/>
          </a:p>
        </p:txBody>
      </p:sp>
    </p:spTree>
    <p:extLst>
      <p:ext uri="{BB962C8B-B14F-4D97-AF65-F5344CB8AC3E}">
        <p14:creationId xmlns:p14="http://schemas.microsoft.com/office/powerpoint/2010/main" val="3299851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normAutofit lnSpcReduction="10000"/>
          </a:bodyPr>
          <a:lstStyle/>
          <a:p>
            <a:pPr algn="just">
              <a:lnSpc>
                <a:spcPct val="150000"/>
              </a:lnSpc>
            </a:pPr>
            <a:endParaRPr lang="tr-TR" dirty="0" smtClean="0"/>
          </a:p>
          <a:p>
            <a:pPr algn="just">
              <a:lnSpc>
                <a:spcPct val="150000"/>
              </a:lnSpc>
            </a:pPr>
            <a:r>
              <a:rPr lang="tr-TR" dirty="0" smtClean="0"/>
              <a:t>Etik</a:t>
            </a:r>
            <a:r>
              <a:rPr lang="tr-TR" dirty="0"/>
              <a:t>, doğru ve yanlış davranış </a:t>
            </a:r>
            <a:r>
              <a:rPr lang="tr-TR" dirty="0" smtClean="0"/>
              <a:t>nazariyesidir.</a:t>
            </a:r>
          </a:p>
          <a:p>
            <a:pPr algn="just">
              <a:lnSpc>
                <a:spcPct val="150000"/>
              </a:lnSpc>
            </a:pPr>
            <a:r>
              <a:rPr lang="tr-TR" dirty="0" smtClean="0"/>
              <a:t>Ahlak </a:t>
            </a:r>
            <a:r>
              <a:rPr lang="tr-TR" dirty="0"/>
              <a:t>ise, etiğin uygulamasıdır. </a:t>
            </a:r>
            <a:endParaRPr lang="tr-TR" dirty="0" smtClean="0"/>
          </a:p>
          <a:p>
            <a:pPr marL="0" indent="0" algn="just">
              <a:lnSpc>
                <a:spcPct val="150000"/>
              </a:lnSpc>
              <a:buNone/>
            </a:pPr>
            <a:r>
              <a:rPr lang="tr-TR" dirty="0" smtClean="0"/>
              <a:t> </a:t>
            </a:r>
          </a:p>
          <a:p>
            <a:pPr algn="just">
              <a:lnSpc>
                <a:spcPct val="150000"/>
              </a:lnSpc>
            </a:pPr>
            <a:r>
              <a:rPr lang="tr-TR" dirty="0" smtClean="0"/>
              <a:t>Bu </a:t>
            </a:r>
            <a:r>
              <a:rPr lang="tr-TR" dirty="0"/>
              <a:t>nedenle ahlaki ilkelerden ziyade etik ilkelerinden söz etmek, etik davranış değil de ahlaki davranışlardan söz etmenin </a:t>
            </a:r>
            <a:r>
              <a:rPr lang="tr-TR" dirty="0" smtClean="0"/>
              <a:t>daha </a:t>
            </a:r>
            <a:r>
              <a:rPr lang="tr-TR" dirty="0"/>
              <a:t>doğru </a:t>
            </a:r>
            <a:r>
              <a:rPr lang="tr-TR" dirty="0" smtClean="0"/>
              <a:t>olacaktır (</a:t>
            </a:r>
            <a:r>
              <a:rPr lang="tr-TR" dirty="0" err="1"/>
              <a:t>Billington</a:t>
            </a:r>
            <a:r>
              <a:rPr lang="tr-TR" dirty="0"/>
              <a:t>, </a:t>
            </a:r>
            <a:r>
              <a:rPr lang="tr-TR" dirty="0" smtClean="0"/>
              <a:t>2011)</a:t>
            </a:r>
            <a:endParaRPr lang="tr-TR" dirty="0"/>
          </a:p>
        </p:txBody>
      </p:sp>
    </p:spTree>
    <p:extLst>
      <p:ext uri="{BB962C8B-B14F-4D97-AF65-F5344CB8AC3E}">
        <p14:creationId xmlns:p14="http://schemas.microsoft.com/office/powerpoint/2010/main" val="4276048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619672" y="1700808"/>
            <a:ext cx="5400600" cy="4248472"/>
          </a:xfrm>
          <a:prstGeom prst="rect">
            <a:avLst/>
          </a:prstGeom>
        </p:spPr>
      </p:pic>
    </p:spTree>
    <p:extLst>
      <p:ext uri="{BB962C8B-B14F-4D97-AF65-F5344CB8AC3E}">
        <p14:creationId xmlns:p14="http://schemas.microsoft.com/office/powerpoint/2010/main" val="1106357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8805" y="188640"/>
            <a:ext cx="8229600" cy="1143000"/>
          </a:xfrm>
        </p:spPr>
        <p:txBody>
          <a:bodyPr/>
          <a:lstStyle/>
          <a:p>
            <a:pPr algn="just"/>
            <a:r>
              <a:rPr lang="tr-TR" b="1" dirty="0" smtClean="0"/>
              <a:t>TEMEL KAVRAMLAR</a:t>
            </a:r>
            <a:endParaRPr lang="tr-TR" b="1" dirty="0"/>
          </a:p>
        </p:txBody>
      </p:sp>
      <p:sp>
        <p:nvSpPr>
          <p:cNvPr id="3" name="İçerik Yer Tutucusu 2"/>
          <p:cNvSpPr>
            <a:spLocks noGrp="1"/>
          </p:cNvSpPr>
          <p:nvPr>
            <p:ph idx="1"/>
          </p:nvPr>
        </p:nvSpPr>
        <p:spPr>
          <a:xfrm>
            <a:off x="457200" y="1331640"/>
            <a:ext cx="8435280" cy="5526360"/>
          </a:xfrm>
        </p:spPr>
        <p:txBody>
          <a:bodyPr>
            <a:normAutofit fontScale="85000" lnSpcReduction="20000"/>
          </a:bodyPr>
          <a:lstStyle/>
          <a:p>
            <a:pPr algn="just">
              <a:lnSpc>
                <a:spcPct val="150000"/>
              </a:lnSpc>
            </a:pPr>
            <a:endParaRPr lang="tr-TR" b="1" dirty="0" smtClean="0"/>
          </a:p>
          <a:p>
            <a:pPr algn="just">
              <a:lnSpc>
                <a:spcPct val="150000"/>
              </a:lnSpc>
            </a:pPr>
            <a:r>
              <a:rPr lang="tr-TR" b="1" dirty="0" smtClean="0"/>
              <a:t>Etik</a:t>
            </a:r>
            <a:r>
              <a:rPr lang="tr-TR" b="1" dirty="0"/>
              <a:t>, </a:t>
            </a:r>
            <a:r>
              <a:rPr lang="tr-TR" dirty="0"/>
              <a:t>bir eylemi </a:t>
            </a:r>
            <a:r>
              <a:rPr lang="tr-TR" dirty="0" smtClean="0"/>
              <a:t>ahlaki </a:t>
            </a:r>
            <a:r>
              <a:rPr lang="tr-TR" dirty="0"/>
              <a:t>açıdan iyi bir eylem yapan niteliksel durumu </a:t>
            </a:r>
            <a:r>
              <a:rPr lang="tr-TR" dirty="0" smtClean="0"/>
              <a:t>sorgular </a:t>
            </a:r>
          </a:p>
          <a:p>
            <a:pPr algn="just">
              <a:lnSpc>
                <a:spcPct val="150000"/>
              </a:lnSpc>
            </a:pPr>
            <a:endParaRPr lang="tr-TR" dirty="0" smtClean="0"/>
          </a:p>
          <a:p>
            <a:pPr algn="just">
              <a:lnSpc>
                <a:spcPct val="150000"/>
              </a:lnSpc>
            </a:pPr>
            <a:r>
              <a:rPr lang="tr-TR" b="1" dirty="0" smtClean="0"/>
              <a:t>Etik; </a:t>
            </a:r>
            <a:r>
              <a:rPr lang="tr-TR" dirty="0" smtClean="0"/>
              <a:t>bir </a:t>
            </a:r>
            <a:r>
              <a:rPr lang="tr-TR" dirty="0"/>
              <a:t>eylemin </a:t>
            </a:r>
            <a:r>
              <a:rPr lang="tr-TR" dirty="0" smtClean="0"/>
              <a:t>ahlaki </a:t>
            </a:r>
            <a:r>
              <a:rPr lang="tr-TR" dirty="0"/>
              <a:t>olarak nitelendirilebilmesi için yerine getirilmesi gereken şartları genel, ilkesel dolayısıyla da soyut düzlemde </a:t>
            </a:r>
            <a:r>
              <a:rPr lang="tr-TR" dirty="0" smtClean="0"/>
              <a:t>tartışır</a:t>
            </a:r>
            <a:r>
              <a:rPr lang="tr-TR" dirty="0"/>
              <a:t>. </a:t>
            </a:r>
            <a:endParaRPr lang="tr-TR" dirty="0" smtClean="0"/>
          </a:p>
          <a:p>
            <a:pPr algn="just">
              <a:lnSpc>
                <a:spcPct val="150000"/>
              </a:lnSpc>
            </a:pPr>
            <a:endParaRPr lang="tr-TR" dirty="0" smtClean="0"/>
          </a:p>
          <a:p>
            <a:pPr algn="just">
              <a:lnSpc>
                <a:spcPct val="150000"/>
              </a:lnSpc>
            </a:pPr>
            <a:r>
              <a:rPr lang="tr-TR" dirty="0" smtClean="0"/>
              <a:t>İyi </a:t>
            </a:r>
            <a:r>
              <a:rPr lang="tr-TR" dirty="0"/>
              <a:t>bir şeyin iyi olduğu hükmüne nasıl varıldığını söyleyen </a:t>
            </a:r>
            <a:r>
              <a:rPr lang="tr-TR" b="1" dirty="0"/>
              <a:t>etik;</a:t>
            </a:r>
            <a:r>
              <a:rPr lang="tr-TR" dirty="0"/>
              <a:t> ahlak üretmemekte ancak ahlak üzerine konuşmaktadır (</a:t>
            </a:r>
            <a:r>
              <a:rPr lang="tr-TR" dirty="0" err="1"/>
              <a:t>Pieper</a:t>
            </a:r>
            <a:r>
              <a:rPr lang="tr-TR" dirty="0"/>
              <a:t>, 2012). </a:t>
            </a:r>
          </a:p>
        </p:txBody>
      </p:sp>
    </p:spTree>
    <p:extLst>
      <p:ext uri="{BB962C8B-B14F-4D97-AF65-F5344CB8AC3E}">
        <p14:creationId xmlns:p14="http://schemas.microsoft.com/office/powerpoint/2010/main" val="3004891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normAutofit fontScale="92500"/>
          </a:bodyPr>
          <a:lstStyle/>
          <a:p>
            <a:pPr algn="just">
              <a:lnSpc>
                <a:spcPct val="150000"/>
              </a:lnSpc>
            </a:pPr>
            <a:r>
              <a:rPr lang="tr-TR" b="1" dirty="0" smtClean="0"/>
              <a:t>Etik,</a:t>
            </a:r>
            <a:r>
              <a:rPr lang="tr-TR" dirty="0" smtClean="0"/>
              <a:t> kullanılan </a:t>
            </a:r>
            <a:r>
              <a:rPr lang="tr-TR" dirty="0"/>
              <a:t>ahlak </a:t>
            </a:r>
            <a:r>
              <a:rPr lang="tr-TR" dirty="0" smtClean="0"/>
              <a:t>terimlerin </a:t>
            </a:r>
            <a:r>
              <a:rPr lang="tr-TR" dirty="0"/>
              <a:t>ve ahlaki yargıların </a:t>
            </a:r>
            <a:r>
              <a:rPr lang="tr-TR" dirty="0" smtClean="0"/>
              <a:t>statüsünü </a:t>
            </a:r>
            <a:r>
              <a:rPr lang="tr-TR" dirty="0"/>
              <a:t>çözümlemekte ve takınılan </a:t>
            </a:r>
            <a:r>
              <a:rPr lang="tr-TR" dirty="0" smtClean="0"/>
              <a:t>ahlaki </a:t>
            </a:r>
            <a:r>
              <a:rPr lang="tr-TR" dirty="0"/>
              <a:t>tutumların ardında yatan yargıları ele almaktadır (</a:t>
            </a:r>
            <a:r>
              <a:rPr lang="tr-TR" dirty="0" err="1"/>
              <a:t>Nuttall</a:t>
            </a:r>
            <a:r>
              <a:rPr lang="tr-TR" dirty="0"/>
              <a:t>, 2011). </a:t>
            </a:r>
            <a:endParaRPr lang="tr-TR" dirty="0" smtClean="0"/>
          </a:p>
          <a:p>
            <a:pPr algn="just">
              <a:lnSpc>
                <a:spcPct val="150000"/>
              </a:lnSpc>
            </a:pPr>
            <a:endParaRPr lang="tr-TR" dirty="0"/>
          </a:p>
          <a:p>
            <a:pPr algn="just">
              <a:lnSpc>
                <a:spcPct val="150000"/>
              </a:lnSpc>
            </a:pPr>
            <a:r>
              <a:rPr lang="tr-TR" dirty="0"/>
              <a:t>Etik tartışmaların temel konusu, insan eylemlerini </a:t>
            </a:r>
            <a:r>
              <a:rPr lang="tr-TR" dirty="0" smtClean="0"/>
              <a:t>ahlaki </a:t>
            </a:r>
            <a:r>
              <a:rPr lang="tr-TR" dirty="0"/>
              <a:t>bakımdan değerli ya da değersiz kılanın ne olduğudur.</a:t>
            </a:r>
          </a:p>
        </p:txBody>
      </p:sp>
    </p:spTree>
    <p:extLst>
      <p:ext uri="{BB962C8B-B14F-4D97-AF65-F5344CB8AC3E}">
        <p14:creationId xmlns:p14="http://schemas.microsoft.com/office/powerpoint/2010/main" val="4088337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p:txBody>
          <a:bodyPr/>
          <a:lstStyle/>
          <a:p>
            <a:pPr algn="just">
              <a:lnSpc>
                <a:spcPct val="150000"/>
              </a:lnSpc>
            </a:pPr>
            <a:r>
              <a:rPr lang="tr-TR" b="1" dirty="0"/>
              <a:t>Ahlak ve etik </a:t>
            </a:r>
            <a:r>
              <a:rPr lang="tr-TR" dirty="0"/>
              <a:t>kavramları arasındaki yakınlık, somut bir biçimde futbolcu ile futbol eleştirmeni arasındaki yakınlığa benzetilebilir. </a:t>
            </a:r>
            <a:endParaRPr lang="tr-TR" dirty="0" smtClean="0"/>
          </a:p>
          <a:p>
            <a:pPr algn="just">
              <a:lnSpc>
                <a:spcPct val="150000"/>
              </a:lnSpc>
            </a:pPr>
            <a:endParaRPr lang="tr-TR" dirty="0"/>
          </a:p>
          <a:p>
            <a:pPr algn="just">
              <a:lnSpc>
                <a:spcPct val="150000"/>
              </a:lnSpc>
            </a:pPr>
            <a:r>
              <a:rPr lang="tr-TR" b="1" dirty="0" smtClean="0"/>
              <a:t>Ahlak </a:t>
            </a:r>
            <a:r>
              <a:rPr lang="tr-TR" dirty="0"/>
              <a:t>bir davranışı ifade ederken; </a:t>
            </a:r>
            <a:r>
              <a:rPr lang="tr-TR" b="1" dirty="0"/>
              <a:t>etik </a:t>
            </a:r>
            <a:r>
              <a:rPr lang="tr-TR" dirty="0"/>
              <a:t>davranışla ilgili bir düşünceyi ortaya koymaktadır.</a:t>
            </a:r>
          </a:p>
        </p:txBody>
      </p:sp>
    </p:spTree>
    <p:extLst>
      <p:ext uri="{BB962C8B-B14F-4D97-AF65-F5344CB8AC3E}">
        <p14:creationId xmlns:p14="http://schemas.microsoft.com/office/powerpoint/2010/main" val="2865670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a:xfrm>
            <a:off x="457200" y="1475656"/>
            <a:ext cx="8507288" cy="5382344"/>
          </a:xfrm>
        </p:spPr>
        <p:txBody>
          <a:bodyPr>
            <a:normAutofit fontScale="77500" lnSpcReduction="20000"/>
          </a:bodyPr>
          <a:lstStyle/>
          <a:p>
            <a:pPr algn="just">
              <a:lnSpc>
                <a:spcPct val="150000"/>
              </a:lnSpc>
            </a:pPr>
            <a:endParaRPr lang="tr-TR" b="1" dirty="0" smtClean="0"/>
          </a:p>
          <a:p>
            <a:pPr algn="just">
              <a:lnSpc>
                <a:spcPct val="150000"/>
              </a:lnSpc>
            </a:pPr>
            <a:r>
              <a:rPr lang="tr-TR" b="1" dirty="0" smtClean="0"/>
              <a:t>Etik;</a:t>
            </a:r>
            <a:r>
              <a:rPr lang="tr-TR" dirty="0" smtClean="0"/>
              <a:t> ahlakı </a:t>
            </a:r>
            <a:r>
              <a:rPr lang="tr-TR" dirty="0"/>
              <a:t>konu edinen felsefe </a:t>
            </a:r>
            <a:r>
              <a:rPr lang="tr-TR" dirty="0" smtClean="0"/>
              <a:t>dalıdır</a:t>
            </a:r>
          </a:p>
          <a:p>
            <a:pPr algn="just">
              <a:lnSpc>
                <a:spcPct val="150000"/>
              </a:lnSpc>
            </a:pPr>
            <a:endParaRPr lang="tr-TR" dirty="0"/>
          </a:p>
          <a:p>
            <a:pPr algn="just">
              <a:lnSpc>
                <a:spcPct val="150000"/>
              </a:lnSpc>
            </a:pPr>
            <a:r>
              <a:rPr lang="tr-TR" b="1" dirty="0" smtClean="0"/>
              <a:t>Etik:</a:t>
            </a:r>
            <a:r>
              <a:rPr lang="tr-TR" dirty="0" smtClean="0"/>
              <a:t> Ahlak üzerine düşünme, söz söyleme, ahlakın felsefesini yapma</a:t>
            </a:r>
          </a:p>
          <a:p>
            <a:pPr algn="just">
              <a:lnSpc>
                <a:spcPct val="150000"/>
              </a:lnSpc>
            </a:pPr>
            <a:endParaRPr lang="tr-TR" dirty="0" smtClean="0"/>
          </a:p>
          <a:p>
            <a:pPr algn="just">
              <a:lnSpc>
                <a:spcPct val="150000"/>
              </a:lnSpc>
            </a:pPr>
            <a:r>
              <a:rPr lang="tr-TR" dirty="0"/>
              <a:t>Ahlaklar ve ahlak anlayışları hakkında tarafsız bir düşünme şekli geliştirmek ve ahlakları özellikleriyle tasvir etmek, etiğin başlıca görevlerindendir. </a:t>
            </a:r>
            <a:endParaRPr lang="tr-TR" dirty="0" smtClean="0"/>
          </a:p>
          <a:p>
            <a:pPr algn="just">
              <a:lnSpc>
                <a:spcPct val="150000"/>
              </a:lnSpc>
            </a:pPr>
            <a:endParaRPr lang="tr-TR" dirty="0" smtClean="0"/>
          </a:p>
          <a:p>
            <a:pPr algn="just">
              <a:lnSpc>
                <a:spcPct val="150000"/>
              </a:lnSpc>
            </a:pPr>
            <a:r>
              <a:rPr lang="tr-TR" dirty="0"/>
              <a:t>Etik, insan davranışının bugününe ait doğru ya da iyi olarak değerlemesinden ziyade, ahlaki açıdan kabul edilebilir doğru ve iyi davranışların ölçülerini irdelemeyle ilgilenir </a:t>
            </a:r>
          </a:p>
        </p:txBody>
      </p:sp>
    </p:spTree>
    <p:extLst>
      <p:ext uri="{BB962C8B-B14F-4D97-AF65-F5344CB8AC3E}">
        <p14:creationId xmlns:p14="http://schemas.microsoft.com/office/powerpoint/2010/main" val="1972002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15616" y="1052736"/>
            <a:ext cx="6768752" cy="5112568"/>
          </a:xfrm>
          <a:prstGeom prst="rect">
            <a:avLst/>
          </a:prstGeom>
        </p:spPr>
      </p:pic>
    </p:spTree>
    <p:extLst>
      <p:ext uri="{BB962C8B-B14F-4D97-AF65-F5344CB8AC3E}">
        <p14:creationId xmlns:p14="http://schemas.microsoft.com/office/powerpoint/2010/main" val="3125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15616" y="908720"/>
            <a:ext cx="6696744" cy="5616624"/>
          </a:xfrm>
          <a:prstGeom prst="rect">
            <a:avLst/>
          </a:prstGeom>
        </p:spPr>
      </p:pic>
    </p:spTree>
    <p:extLst>
      <p:ext uri="{BB962C8B-B14F-4D97-AF65-F5344CB8AC3E}">
        <p14:creationId xmlns:p14="http://schemas.microsoft.com/office/powerpoint/2010/main" val="429566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710952"/>
          </a:xfrm>
        </p:spPr>
        <p:txBody>
          <a:bodyPr>
            <a:normAutofit/>
          </a:bodyPr>
          <a:lstStyle/>
          <a:p>
            <a:pPr algn="ctr"/>
            <a:r>
              <a:rPr lang="tr-TR" sz="4000" dirty="0"/>
              <a:t>ETİK ile AHLAKIN FARKLILIKLARI</a:t>
            </a:r>
          </a:p>
        </p:txBody>
      </p:sp>
      <p:sp>
        <p:nvSpPr>
          <p:cNvPr id="3" name="İçerik Yer Tutucusu 2"/>
          <p:cNvSpPr>
            <a:spLocks noGrp="1"/>
          </p:cNvSpPr>
          <p:nvPr>
            <p:ph idx="1"/>
          </p:nvPr>
        </p:nvSpPr>
        <p:spPr>
          <a:xfrm>
            <a:off x="457200" y="1475656"/>
            <a:ext cx="8363272" cy="4848944"/>
          </a:xfrm>
        </p:spPr>
        <p:txBody>
          <a:bodyPr>
            <a:normAutofit fontScale="77500" lnSpcReduction="20000"/>
          </a:bodyPr>
          <a:lstStyle/>
          <a:p>
            <a:pPr algn="just"/>
            <a:endParaRPr lang="tr-TR" dirty="0" smtClean="0"/>
          </a:p>
          <a:p>
            <a:pPr algn="just">
              <a:lnSpc>
                <a:spcPct val="160000"/>
              </a:lnSpc>
            </a:pPr>
            <a:r>
              <a:rPr lang="tr-TR" sz="2200" dirty="0" smtClean="0"/>
              <a:t>Etik</a:t>
            </a:r>
            <a:r>
              <a:rPr lang="tr-TR" sz="2200" dirty="0"/>
              <a:t>, ahlakı kapsayan bir kavramdır. Ahlak iyi ve kötü davranışları birbirinden ayırt edip bunların konularını araştırırken; etik, ahlakla ilgili terimleri analiz edip yargılar, bu terimlerin temelinde yatan esas konuları ele alır</a:t>
            </a:r>
            <a:r>
              <a:rPr lang="tr-TR" sz="2200" dirty="0" smtClean="0"/>
              <a:t>.</a:t>
            </a:r>
          </a:p>
          <a:p>
            <a:pPr algn="just">
              <a:lnSpc>
                <a:spcPct val="160000"/>
              </a:lnSpc>
            </a:pPr>
            <a:endParaRPr lang="tr-TR" sz="2200" dirty="0"/>
          </a:p>
          <a:p>
            <a:pPr algn="just">
              <a:lnSpc>
                <a:spcPct val="160000"/>
              </a:lnSpc>
            </a:pPr>
            <a:r>
              <a:rPr lang="tr-TR" sz="2200" dirty="0"/>
              <a:t>Ahlak kuralları, farklı kaynaklardan beslendiği, çeşitli dönemlerde ve toplumlarda farklılık gösterdiğinden dolayı; her zaman geçerli kabul görebilecek, ortak ahlak kuralları bütünü yoktur. Ahlak felsefesi olarak adlandırılan etik ise, ahlak teorisi ile ilgili çeşitli fikirlerin tartışılmasıyla ilgilenmektedir. Sonuç olarak; aynı toplum </a:t>
            </a:r>
            <a:r>
              <a:rPr lang="tr-TR" sz="2200" dirty="0" smtClean="0"/>
              <a:t>içerisinde </a:t>
            </a:r>
            <a:r>
              <a:rPr lang="tr-TR" sz="2200" dirty="0"/>
              <a:t>bile farklı olabilen ahlak kavramının aksine etik, zamanla değişmeyen, evrensel kabul gören ve ilgili ilkelerin yayılması için çaba sarf eden bir kavramdır.</a:t>
            </a:r>
          </a:p>
          <a:p>
            <a:endParaRPr lang="tr-TR" dirty="0"/>
          </a:p>
        </p:txBody>
      </p:sp>
    </p:spTree>
    <p:extLst>
      <p:ext uri="{BB962C8B-B14F-4D97-AF65-F5344CB8AC3E}">
        <p14:creationId xmlns:p14="http://schemas.microsoft.com/office/powerpoint/2010/main" val="2962301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5318" y="341784"/>
            <a:ext cx="8229600" cy="854968"/>
          </a:xfrm>
        </p:spPr>
        <p:txBody>
          <a:bodyPr>
            <a:normAutofit/>
          </a:bodyPr>
          <a:lstStyle/>
          <a:p>
            <a:pPr algn="ctr"/>
            <a:r>
              <a:rPr lang="tr-TR" sz="4000" dirty="0" smtClean="0"/>
              <a:t>ETİK ile AHLAKIN FARKLILIKLARI</a:t>
            </a:r>
            <a:endParaRPr lang="tr-TR" sz="4000" dirty="0"/>
          </a:p>
        </p:txBody>
      </p:sp>
      <p:sp>
        <p:nvSpPr>
          <p:cNvPr id="3" name="İçerik Yer Tutucusu 2"/>
          <p:cNvSpPr>
            <a:spLocks noGrp="1"/>
          </p:cNvSpPr>
          <p:nvPr>
            <p:ph idx="1"/>
          </p:nvPr>
        </p:nvSpPr>
        <p:spPr>
          <a:xfrm>
            <a:off x="251520" y="1196752"/>
            <a:ext cx="8568952" cy="5373216"/>
          </a:xfrm>
        </p:spPr>
        <p:txBody>
          <a:bodyPr>
            <a:normAutofit fontScale="92500"/>
          </a:bodyPr>
          <a:lstStyle/>
          <a:p>
            <a:pPr algn="just"/>
            <a:endParaRPr lang="tr-TR" dirty="0" smtClean="0"/>
          </a:p>
          <a:p>
            <a:pPr algn="just"/>
            <a:r>
              <a:rPr lang="tr-TR" dirty="0" smtClean="0"/>
              <a:t>Ahlakın </a:t>
            </a:r>
            <a:r>
              <a:rPr lang="tr-TR" dirty="0"/>
              <a:t>öğrenilmesi için herhangi bir çabaya ihtiyaç yoktur. Kişiler toplum içerisinde yaşayarak ahlakı öğrenebilir. Diğer yandan bilimsel ya da felsefi çabalarla üretilen etik değerlerin kendiliğinden öğrenilmesi mümkün değildir</a:t>
            </a:r>
            <a:r>
              <a:rPr lang="tr-TR" dirty="0" smtClean="0"/>
              <a:t>.</a:t>
            </a:r>
          </a:p>
          <a:p>
            <a:pPr marL="0" indent="0" algn="just">
              <a:buNone/>
            </a:pPr>
            <a:endParaRPr lang="tr-TR" dirty="0"/>
          </a:p>
          <a:p>
            <a:pPr algn="just"/>
            <a:r>
              <a:rPr lang="tr-TR" dirty="0"/>
              <a:t>Ahlaki değerlere karşı gelmenin sonucu, ayıplama ve kınama şeklinde ortaya çıkarken; etik değerlere karşı gelmek, meslekten ve öbekten dışlanmakla cezalandırılabilmektedir</a:t>
            </a:r>
            <a:r>
              <a:rPr lang="tr-TR" dirty="0" smtClean="0"/>
              <a:t>.</a:t>
            </a:r>
          </a:p>
          <a:p>
            <a:pPr marL="0" indent="0" algn="just">
              <a:buNone/>
            </a:pPr>
            <a:endParaRPr lang="tr-TR" dirty="0"/>
          </a:p>
          <a:p>
            <a:pPr algn="just"/>
            <a:r>
              <a:rPr lang="tr-TR" dirty="0"/>
              <a:t>Ahlak ilkeleri genellikle yazılı kurallardan oluşmazken; etik çalışmaları çoğunlukla yazılı ilke ve kurallardan oluşmaktadır.</a:t>
            </a:r>
          </a:p>
          <a:p>
            <a:pPr algn="just"/>
            <a:endParaRPr lang="tr-TR" dirty="0"/>
          </a:p>
        </p:txBody>
      </p:sp>
    </p:spTree>
    <p:extLst>
      <p:ext uri="{BB962C8B-B14F-4D97-AF65-F5344CB8AC3E}">
        <p14:creationId xmlns:p14="http://schemas.microsoft.com/office/powerpoint/2010/main" val="3370325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ETİĞİ TEMELLENDİRME</a:t>
            </a:r>
            <a:endParaRPr lang="tr-TR" b="1" dirty="0"/>
          </a:p>
        </p:txBody>
      </p:sp>
      <p:sp>
        <p:nvSpPr>
          <p:cNvPr id="3" name="İçerik Yer Tutucusu 2"/>
          <p:cNvSpPr>
            <a:spLocks noGrp="1"/>
          </p:cNvSpPr>
          <p:nvPr>
            <p:ph idx="1"/>
          </p:nvPr>
        </p:nvSpPr>
        <p:spPr>
          <a:xfrm>
            <a:off x="467544" y="1481139"/>
            <a:ext cx="8435280" cy="5184576"/>
          </a:xfrm>
        </p:spPr>
        <p:txBody>
          <a:bodyPr>
            <a:normAutofit/>
          </a:bodyPr>
          <a:lstStyle/>
          <a:p>
            <a:endParaRPr lang="tr-TR" sz="2800" b="1" dirty="0" smtClean="0"/>
          </a:p>
          <a:p>
            <a:r>
              <a:rPr lang="tr-TR" sz="2800" b="1" dirty="0" smtClean="0"/>
              <a:t>Evren (</a:t>
            </a:r>
            <a:r>
              <a:rPr lang="tr-TR" sz="2800" b="1" dirty="0" err="1" smtClean="0"/>
              <a:t>Kozmoz</a:t>
            </a:r>
            <a:r>
              <a:rPr lang="tr-TR" sz="2800" b="1" dirty="0" smtClean="0"/>
              <a:t>), Yaratıcı, İnsan, Toplum</a:t>
            </a:r>
          </a:p>
          <a:p>
            <a:endParaRPr lang="tr-TR" sz="2800" b="1" dirty="0"/>
          </a:p>
          <a:p>
            <a:r>
              <a:rPr lang="tr-TR" sz="2800" b="1" u="sng" dirty="0" smtClean="0">
                <a:solidFill>
                  <a:srgbClr val="FF0000"/>
                </a:solidFill>
              </a:rPr>
              <a:t>Kozmolojik Temellendirme</a:t>
            </a:r>
          </a:p>
          <a:p>
            <a:endParaRPr lang="tr-TR" sz="2800" b="1" u="sng" dirty="0" smtClean="0">
              <a:solidFill>
                <a:srgbClr val="FF0000"/>
              </a:solidFill>
            </a:endParaRPr>
          </a:p>
          <a:p>
            <a:pPr algn="just"/>
            <a:r>
              <a:rPr lang="tr-TR" sz="2800" dirty="0" smtClean="0"/>
              <a:t>Evrendeki düzen ile insan yaşamındaki düzen arasında farklılık yoktur</a:t>
            </a:r>
          </a:p>
          <a:p>
            <a:pPr algn="just"/>
            <a:endParaRPr lang="tr-TR" sz="2800" dirty="0"/>
          </a:p>
          <a:p>
            <a:pPr algn="just"/>
            <a:r>
              <a:rPr lang="tr-TR" sz="2800" dirty="0" smtClean="0"/>
              <a:t>İnsan yaşamındaki düzen, evrendeki düzenin bir parçasıdır</a:t>
            </a:r>
          </a:p>
          <a:p>
            <a:pPr algn="just"/>
            <a:endParaRPr lang="tr-TR" sz="2800" dirty="0"/>
          </a:p>
          <a:p>
            <a:pPr algn="just"/>
            <a:endParaRPr lang="tr-TR" sz="2800" dirty="0"/>
          </a:p>
        </p:txBody>
      </p:sp>
    </p:spTree>
    <p:extLst>
      <p:ext uri="{BB962C8B-B14F-4D97-AF65-F5344CB8AC3E}">
        <p14:creationId xmlns:p14="http://schemas.microsoft.com/office/powerpoint/2010/main" val="2105015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rmAutofit/>
          </a:bodyPr>
          <a:lstStyle/>
          <a:p>
            <a:pPr algn="ctr"/>
            <a:r>
              <a:rPr lang="tr-TR" sz="5400" b="1" dirty="0" smtClean="0"/>
              <a:t>ETİK TEMELLENDİRME</a:t>
            </a:r>
            <a:endParaRPr lang="tr-TR" sz="5400" b="1" dirty="0"/>
          </a:p>
        </p:txBody>
      </p:sp>
      <p:sp>
        <p:nvSpPr>
          <p:cNvPr id="3" name="İçerik Yer Tutucusu 2"/>
          <p:cNvSpPr>
            <a:spLocks noGrp="1"/>
          </p:cNvSpPr>
          <p:nvPr>
            <p:ph idx="1"/>
          </p:nvPr>
        </p:nvSpPr>
        <p:spPr>
          <a:xfrm>
            <a:off x="457200" y="1556792"/>
            <a:ext cx="8229600" cy="5301208"/>
          </a:xfrm>
        </p:spPr>
        <p:txBody>
          <a:bodyPr>
            <a:normAutofit fontScale="85000" lnSpcReduction="20000"/>
          </a:bodyPr>
          <a:lstStyle/>
          <a:p>
            <a:endParaRPr lang="tr-TR" dirty="0" smtClean="0"/>
          </a:p>
          <a:p>
            <a:r>
              <a:rPr lang="tr-TR" dirty="0" smtClean="0"/>
              <a:t>Logos: akıl</a:t>
            </a:r>
          </a:p>
          <a:p>
            <a:r>
              <a:rPr lang="tr-TR" dirty="0" smtClean="0"/>
              <a:t>Akıl düzenine sahip evren: </a:t>
            </a:r>
            <a:r>
              <a:rPr lang="tr-TR" dirty="0" smtClean="0">
                <a:solidFill>
                  <a:srgbClr val="FF0000"/>
                </a:solidFill>
              </a:rPr>
              <a:t>Kozmos</a:t>
            </a:r>
          </a:p>
          <a:p>
            <a:pPr marL="0" indent="0">
              <a:buNone/>
            </a:pPr>
            <a:endParaRPr lang="tr-TR" dirty="0" smtClean="0">
              <a:solidFill>
                <a:srgbClr val="FF0000"/>
              </a:solidFill>
            </a:endParaRPr>
          </a:p>
          <a:p>
            <a:pPr algn="just"/>
            <a:r>
              <a:rPr lang="tr-TR" dirty="0" smtClean="0"/>
              <a:t>Kozmos, </a:t>
            </a:r>
            <a:r>
              <a:rPr lang="tr-TR" dirty="0"/>
              <a:t>her şeyin yerli yerinde ve kendi fiziksel kanunları istikametinde ve evrendeki bütün her şeyin birbiriyle uyum içinde var oluşunu ifade etmektedir</a:t>
            </a:r>
            <a:endParaRPr lang="tr-TR" dirty="0" smtClean="0">
              <a:solidFill>
                <a:srgbClr val="FF0000"/>
              </a:solidFill>
            </a:endParaRPr>
          </a:p>
          <a:p>
            <a:endParaRPr lang="tr-TR" dirty="0" smtClean="0"/>
          </a:p>
          <a:p>
            <a:pPr algn="just"/>
            <a:r>
              <a:rPr lang="tr-TR" dirty="0" smtClean="0"/>
              <a:t>Evren, insana göre </a:t>
            </a:r>
            <a:r>
              <a:rPr lang="tr-TR" dirty="0" err="1" smtClean="0"/>
              <a:t>makrokozmoz</a:t>
            </a:r>
            <a:r>
              <a:rPr lang="tr-TR" dirty="0" smtClean="0"/>
              <a:t>, insan evrene  göre </a:t>
            </a:r>
            <a:r>
              <a:rPr lang="tr-TR" dirty="0" err="1" smtClean="0"/>
              <a:t>mikrokozmozdur</a:t>
            </a:r>
            <a:endParaRPr lang="tr-TR" dirty="0" smtClean="0"/>
          </a:p>
          <a:p>
            <a:pPr algn="just">
              <a:lnSpc>
                <a:spcPct val="150000"/>
              </a:lnSpc>
            </a:pPr>
            <a:endParaRPr lang="tr-TR" dirty="0" smtClean="0"/>
          </a:p>
          <a:p>
            <a:pPr algn="just"/>
            <a:r>
              <a:rPr lang="tr-TR" dirty="0"/>
              <a:t> </a:t>
            </a:r>
            <a:r>
              <a:rPr lang="tr-TR" dirty="0" smtClean="0"/>
              <a:t>Ahlaksal yaşam bir çeşit doğal yaşamdır ve doğal yaşamın uzantısı olarak görülür</a:t>
            </a:r>
          </a:p>
          <a:p>
            <a:pPr algn="just"/>
            <a:endParaRPr lang="tr-TR" dirty="0" smtClean="0"/>
          </a:p>
          <a:p>
            <a:pPr algn="just"/>
            <a:r>
              <a:rPr lang="tr-TR" dirty="0" smtClean="0"/>
              <a:t>Stoacılara göre ahlaklı hayat, </a:t>
            </a:r>
            <a:r>
              <a:rPr lang="tr-TR" dirty="0" smtClean="0">
                <a:solidFill>
                  <a:srgbClr val="FF0000"/>
                </a:solidFill>
              </a:rPr>
              <a:t>doğayla uyum içinde yaşamak</a:t>
            </a:r>
            <a:endParaRPr lang="tr-TR" dirty="0">
              <a:solidFill>
                <a:srgbClr val="FF0000"/>
              </a:solidFill>
            </a:endParaRPr>
          </a:p>
        </p:txBody>
      </p:sp>
    </p:spTree>
    <p:extLst>
      <p:ext uri="{BB962C8B-B14F-4D97-AF65-F5344CB8AC3E}">
        <p14:creationId xmlns:p14="http://schemas.microsoft.com/office/powerpoint/2010/main" val="1439085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b="1" dirty="0" smtClean="0"/>
              <a:t>ETİK TEMELLENDİRME</a:t>
            </a:r>
            <a:endParaRPr lang="tr-TR" b="1" dirty="0"/>
          </a:p>
        </p:txBody>
      </p:sp>
      <p:sp>
        <p:nvSpPr>
          <p:cNvPr id="3" name="İçerik Yer Tutucusu 2"/>
          <p:cNvSpPr>
            <a:spLocks noGrp="1"/>
          </p:cNvSpPr>
          <p:nvPr>
            <p:ph idx="1"/>
          </p:nvPr>
        </p:nvSpPr>
        <p:spPr>
          <a:xfrm>
            <a:off x="457200" y="1340768"/>
            <a:ext cx="8229600" cy="5517232"/>
          </a:xfrm>
        </p:spPr>
        <p:txBody>
          <a:bodyPr>
            <a:normAutofit fontScale="85000" lnSpcReduction="10000"/>
          </a:bodyPr>
          <a:lstStyle/>
          <a:p>
            <a:endParaRPr lang="tr-TR" sz="3600" b="1" dirty="0" smtClean="0">
              <a:solidFill>
                <a:srgbClr val="FF0000"/>
              </a:solidFill>
            </a:endParaRPr>
          </a:p>
          <a:p>
            <a:r>
              <a:rPr lang="tr-TR" sz="3600" b="1" dirty="0" smtClean="0">
                <a:solidFill>
                  <a:srgbClr val="FF0000"/>
                </a:solidFill>
              </a:rPr>
              <a:t>Dinsel Temellendirme</a:t>
            </a:r>
          </a:p>
          <a:p>
            <a:pPr marL="0" indent="0">
              <a:buNone/>
            </a:pPr>
            <a:endParaRPr lang="tr-TR" sz="3600" b="1" dirty="0" smtClean="0">
              <a:solidFill>
                <a:srgbClr val="FF0000"/>
              </a:solidFill>
            </a:endParaRPr>
          </a:p>
          <a:p>
            <a:pPr algn="just"/>
            <a:r>
              <a:rPr lang="tr-TR" sz="2800" dirty="0" smtClean="0"/>
              <a:t>Evrenin bir Yaratıcısı vardır</a:t>
            </a:r>
          </a:p>
          <a:p>
            <a:pPr algn="just"/>
            <a:endParaRPr lang="tr-TR" sz="2800" dirty="0" smtClean="0"/>
          </a:p>
          <a:p>
            <a:pPr algn="just"/>
            <a:r>
              <a:rPr lang="tr-TR" sz="2800" dirty="0" smtClean="0"/>
              <a:t>İyi, kozmik düzenle uyumlu olmakla sınırlı değildir</a:t>
            </a:r>
          </a:p>
          <a:p>
            <a:pPr algn="just"/>
            <a:endParaRPr lang="tr-TR" sz="2800" dirty="0" smtClean="0"/>
          </a:p>
          <a:p>
            <a:pPr algn="just"/>
            <a:r>
              <a:rPr lang="tr-TR" sz="2800" dirty="0" smtClean="0"/>
              <a:t>Kozmik düzen de Yaratıcının kendi irade ve buyruklarına  göre şekillendirdiği şeydir</a:t>
            </a:r>
          </a:p>
          <a:p>
            <a:pPr algn="just"/>
            <a:endParaRPr lang="tr-TR" sz="2800" dirty="0"/>
          </a:p>
          <a:p>
            <a:pPr algn="just"/>
            <a:r>
              <a:rPr lang="tr-TR" sz="2800" dirty="0" smtClean="0"/>
              <a:t>Doğru, bu iradeye, bu buyruklarına uymak, itaat etmektir</a:t>
            </a:r>
          </a:p>
          <a:p>
            <a:pPr algn="just"/>
            <a:endParaRPr lang="tr-TR" sz="2800" dirty="0" smtClean="0"/>
          </a:p>
          <a:p>
            <a:pPr algn="just"/>
            <a:r>
              <a:rPr lang="tr-TR" sz="2800" dirty="0" smtClean="0"/>
              <a:t>Ahlakı, belli bir dinin kurallarına göre temellendirmektir</a:t>
            </a:r>
            <a:endParaRPr lang="tr-TR" sz="2800" dirty="0"/>
          </a:p>
        </p:txBody>
      </p:sp>
    </p:spTree>
    <p:extLst>
      <p:ext uri="{BB962C8B-B14F-4D97-AF65-F5344CB8AC3E}">
        <p14:creationId xmlns:p14="http://schemas.microsoft.com/office/powerpoint/2010/main" val="3225369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ETİK TEMELLENDİRME</a:t>
            </a:r>
            <a:endParaRPr lang="tr-TR" b="1" dirty="0"/>
          </a:p>
        </p:txBody>
      </p:sp>
      <p:sp>
        <p:nvSpPr>
          <p:cNvPr id="3" name="İçerik Yer Tutucusu 2"/>
          <p:cNvSpPr>
            <a:spLocks noGrp="1"/>
          </p:cNvSpPr>
          <p:nvPr>
            <p:ph idx="1"/>
          </p:nvPr>
        </p:nvSpPr>
        <p:spPr>
          <a:xfrm>
            <a:off x="457200" y="1484784"/>
            <a:ext cx="8229600" cy="5373216"/>
          </a:xfrm>
        </p:spPr>
        <p:txBody>
          <a:bodyPr>
            <a:normAutofit fontScale="92500" lnSpcReduction="10000"/>
          </a:bodyPr>
          <a:lstStyle/>
          <a:p>
            <a:r>
              <a:rPr lang="tr-TR" dirty="0" smtClean="0">
                <a:solidFill>
                  <a:srgbClr val="FF0000"/>
                </a:solidFill>
              </a:rPr>
              <a:t>Antropolojik Temellendirme</a:t>
            </a:r>
          </a:p>
          <a:p>
            <a:pPr algn="just"/>
            <a:r>
              <a:rPr lang="tr-TR" dirty="0" smtClean="0"/>
              <a:t>İnsandan </a:t>
            </a:r>
            <a:r>
              <a:rPr lang="tr-TR" dirty="0"/>
              <a:t>yola çıkılır ve ahlaki hayat, insanın özüne uygun yaşaması olarak tanımlanır</a:t>
            </a:r>
          </a:p>
          <a:p>
            <a:pPr algn="just"/>
            <a:endParaRPr lang="tr-TR" dirty="0"/>
          </a:p>
          <a:p>
            <a:pPr algn="just"/>
            <a:r>
              <a:rPr lang="tr-TR" dirty="0"/>
              <a:t>Antropolojik temellendirmeyi iki farklı şekilde değerlendirmek mümkündür</a:t>
            </a:r>
          </a:p>
          <a:p>
            <a:pPr marL="0" indent="0" algn="just">
              <a:buNone/>
            </a:pPr>
            <a:r>
              <a:rPr lang="tr-TR" dirty="0"/>
              <a:t> </a:t>
            </a:r>
          </a:p>
          <a:p>
            <a:pPr algn="just"/>
            <a:r>
              <a:rPr lang="tr-TR" dirty="0"/>
              <a:t>Bunlardan birincisi, insanı bütünlüklü bir varlık şeklinde görerek; ahlakta en yüksek iyiyi yani insan varlığının gerçekte olması gereken hali olarak </a:t>
            </a:r>
            <a:r>
              <a:rPr lang="tr-TR" dirty="0">
                <a:solidFill>
                  <a:srgbClr val="FF0000"/>
                </a:solidFill>
              </a:rPr>
              <a:t>ruh ve bedenin düzenli ve uyumlu birliği</a:t>
            </a:r>
            <a:r>
              <a:rPr lang="tr-TR" dirty="0"/>
              <a:t> şeklinde tanımlamaktadır. </a:t>
            </a:r>
          </a:p>
          <a:p>
            <a:pPr algn="just"/>
            <a:endParaRPr lang="tr-TR" dirty="0"/>
          </a:p>
          <a:p>
            <a:pPr algn="just"/>
            <a:r>
              <a:rPr lang="tr-TR" dirty="0"/>
              <a:t>Bu temellendirme şeklinde insanın ruhsal ve doğal boyutları, biyolojik ve psikolojik yapısı ile birlikte ele alınır. </a:t>
            </a:r>
            <a:endParaRPr lang="tr-TR" dirty="0">
              <a:solidFill>
                <a:srgbClr val="FF0000"/>
              </a:solidFill>
            </a:endParaRPr>
          </a:p>
          <a:p>
            <a:endParaRPr lang="tr-TR" dirty="0" smtClean="0">
              <a:solidFill>
                <a:srgbClr val="FF0000"/>
              </a:solidFill>
            </a:endParaRPr>
          </a:p>
          <a:p>
            <a:endParaRPr lang="tr-TR" dirty="0"/>
          </a:p>
          <a:p>
            <a:endParaRPr lang="tr-TR" dirty="0"/>
          </a:p>
        </p:txBody>
      </p:sp>
    </p:spTree>
    <p:extLst>
      <p:ext uri="{BB962C8B-B14F-4D97-AF65-F5344CB8AC3E}">
        <p14:creationId xmlns:p14="http://schemas.microsoft.com/office/powerpoint/2010/main" val="2107578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12776"/>
            <a:ext cx="8229600" cy="4896544"/>
          </a:xfrm>
        </p:spPr>
        <p:txBody>
          <a:bodyPr>
            <a:normAutofit fontScale="92500" lnSpcReduction="20000"/>
          </a:bodyPr>
          <a:lstStyle/>
          <a:p>
            <a:pPr algn="just"/>
            <a:r>
              <a:rPr lang="tr-TR" dirty="0"/>
              <a:t>Antropolojik temellendirmenin diğer şeklinde insan bir bütün olarak değil de ya </a:t>
            </a:r>
            <a:r>
              <a:rPr lang="tr-TR" dirty="0">
                <a:solidFill>
                  <a:srgbClr val="FF0000"/>
                </a:solidFill>
              </a:rPr>
              <a:t>akıl varlığı </a:t>
            </a:r>
            <a:r>
              <a:rPr lang="tr-TR" dirty="0"/>
              <a:t>ya da </a:t>
            </a:r>
            <a:r>
              <a:rPr lang="tr-TR" dirty="0">
                <a:solidFill>
                  <a:srgbClr val="FF0000"/>
                </a:solidFill>
              </a:rPr>
              <a:t>doğal bir varlık</a:t>
            </a:r>
            <a:r>
              <a:rPr lang="tr-TR" dirty="0"/>
              <a:t> olarak ele alınır</a:t>
            </a:r>
          </a:p>
          <a:p>
            <a:pPr marL="0" indent="0" algn="just">
              <a:buNone/>
            </a:pPr>
            <a:endParaRPr lang="tr-TR" dirty="0">
              <a:solidFill>
                <a:srgbClr val="FF0000"/>
              </a:solidFill>
            </a:endParaRPr>
          </a:p>
          <a:p>
            <a:pPr algn="just"/>
            <a:r>
              <a:rPr lang="tr-TR" dirty="0">
                <a:solidFill>
                  <a:srgbClr val="FF0000"/>
                </a:solidFill>
              </a:rPr>
              <a:t>Doğalcı Antropolojik Temellendirme</a:t>
            </a:r>
          </a:p>
          <a:p>
            <a:pPr algn="just"/>
            <a:endParaRPr lang="tr-TR" dirty="0">
              <a:solidFill>
                <a:srgbClr val="FF0000"/>
              </a:solidFill>
            </a:endParaRPr>
          </a:p>
          <a:p>
            <a:pPr algn="just"/>
            <a:r>
              <a:rPr lang="tr-TR" dirty="0"/>
              <a:t>İnsanın ahlaki hayatı da ancak insanın doğal yapısı ve doğal belirlenimi göz önünde tutularak temellendirilebilir </a:t>
            </a:r>
          </a:p>
          <a:p>
            <a:pPr algn="just"/>
            <a:endParaRPr lang="tr-TR" dirty="0">
              <a:solidFill>
                <a:srgbClr val="FF0000"/>
              </a:solidFill>
            </a:endParaRPr>
          </a:p>
          <a:p>
            <a:pPr algn="just"/>
            <a:r>
              <a:rPr lang="tr-TR" dirty="0"/>
              <a:t>İnsanın biyolojik ve psikolojik yanından hareket eder. </a:t>
            </a:r>
          </a:p>
          <a:p>
            <a:pPr algn="just"/>
            <a:endParaRPr lang="tr-TR" dirty="0">
              <a:solidFill>
                <a:srgbClr val="FF0000"/>
              </a:solidFill>
            </a:endParaRPr>
          </a:p>
          <a:p>
            <a:pPr algn="just"/>
            <a:r>
              <a:rPr lang="tr-TR" dirty="0"/>
              <a:t>İyi, insanın doğal ve toplumsal </a:t>
            </a:r>
            <a:r>
              <a:rPr lang="tr-TR" dirty="0" smtClean="0"/>
              <a:t>ihtiyaçlarını </a:t>
            </a:r>
            <a:r>
              <a:rPr lang="tr-TR" dirty="0"/>
              <a:t>en uygun şekilde karşılamasında ölçüt olan şeydir</a:t>
            </a:r>
          </a:p>
          <a:p>
            <a:pPr algn="just"/>
            <a:endParaRPr lang="tr-TR" dirty="0"/>
          </a:p>
        </p:txBody>
      </p:sp>
    </p:spTree>
    <p:extLst>
      <p:ext uri="{BB962C8B-B14F-4D97-AF65-F5344CB8AC3E}">
        <p14:creationId xmlns:p14="http://schemas.microsoft.com/office/powerpoint/2010/main" val="3785048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ETİK TEMELLENDİRME</a:t>
            </a:r>
            <a:endParaRPr lang="tr-TR" dirty="0"/>
          </a:p>
        </p:txBody>
      </p:sp>
      <p:sp>
        <p:nvSpPr>
          <p:cNvPr id="3" name="İçerik Yer Tutucusu 2"/>
          <p:cNvSpPr>
            <a:spLocks noGrp="1"/>
          </p:cNvSpPr>
          <p:nvPr>
            <p:ph idx="1"/>
          </p:nvPr>
        </p:nvSpPr>
        <p:spPr/>
        <p:txBody>
          <a:bodyPr>
            <a:normAutofit fontScale="92500" lnSpcReduction="20000"/>
          </a:bodyPr>
          <a:lstStyle/>
          <a:p>
            <a:r>
              <a:rPr lang="tr-TR" dirty="0">
                <a:solidFill>
                  <a:srgbClr val="FF0000"/>
                </a:solidFill>
              </a:rPr>
              <a:t>Akılcı Antropolojik Temellendirme</a:t>
            </a:r>
          </a:p>
          <a:p>
            <a:pPr marL="0" indent="0">
              <a:buNone/>
            </a:pPr>
            <a:endParaRPr lang="tr-TR" dirty="0">
              <a:solidFill>
                <a:srgbClr val="FF0000"/>
              </a:solidFill>
            </a:endParaRPr>
          </a:p>
          <a:p>
            <a:pPr algn="just"/>
            <a:r>
              <a:rPr lang="tr-TR" dirty="0"/>
              <a:t>İnsanın doğal yanını kabul etmez ve insanın ahlaki hayatını, akıl varlığı olarak insanın doğal eğilimlerini ve isteklerini aşmak suretiyle özgürce koyduğu ahlak yasasına dayandırılmaktadır</a:t>
            </a:r>
          </a:p>
          <a:p>
            <a:pPr algn="just"/>
            <a:endParaRPr lang="tr-TR" dirty="0"/>
          </a:p>
          <a:p>
            <a:pPr algn="just"/>
            <a:r>
              <a:rPr lang="tr-TR" dirty="0"/>
              <a:t>İnsanın akıl varlığı olduğundan dolayı ahlak ilkelerini de insanın akıl yönüyle temellendiren ahlak görüşüdür </a:t>
            </a:r>
          </a:p>
          <a:p>
            <a:pPr algn="just"/>
            <a:endParaRPr lang="tr-TR" dirty="0"/>
          </a:p>
          <a:p>
            <a:pPr algn="just"/>
            <a:r>
              <a:rPr lang="tr-TR" dirty="0"/>
              <a:t>İnsanın ahlaksal yaşamını temellendirmede, insanın doğal yanının değil, akıl yanından yola çıkar</a:t>
            </a:r>
          </a:p>
          <a:p>
            <a:endParaRPr lang="tr-TR" dirty="0"/>
          </a:p>
        </p:txBody>
      </p:sp>
    </p:spTree>
    <p:extLst>
      <p:ext uri="{BB962C8B-B14F-4D97-AF65-F5344CB8AC3E}">
        <p14:creationId xmlns:p14="http://schemas.microsoft.com/office/powerpoint/2010/main" val="941386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60648"/>
            <a:ext cx="8229600" cy="864096"/>
          </a:xfrm>
        </p:spPr>
        <p:txBody>
          <a:bodyPr>
            <a:normAutofit/>
          </a:bodyPr>
          <a:lstStyle/>
          <a:p>
            <a:pPr algn="ctr"/>
            <a:r>
              <a:rPr lang="tr-TR" sz="4400" dirty="0" smtClean="0"/>
              <a:t>ETİK TEMELLENDİRME</a:t>
            </a:r>
            <a:endParaRPr lang="tr-TR" sz="4400" dirty="0"/>
          </a:p>
        </p:txBody>
      </p:sp>
      <p:sp>
        <p:nvSpPr>
          <p:cNvPr id="3" name="İçerik Yer Tutucusu 2"/>
          <p:cNvSpPr>
            <a:spLocks noGrp="1"/>
          </p:cNvSpPr>
          <p:nvPr>
            <p:ph idx="1"/>
          </p:nvPr>
        </p:nvSpPr>
        <p:spPr>
          <a:xfrm>
            <a:off x="457200" y="1412776"/>
            <a:ext cx="8229600" cy="5445224"/>
          </a:xfrm>
        </p:spPr>
        <p:txBody>
          <a:bodyPr>
            <a:normAutofit fontScale="85000" lnSpcReduction="20000"/>
          </a:bodyPr>
          <a:lstStyle/>
          <a:p>
            <a:r>
              <a:rPr lang="tr-TR" dirty="0" smtClean="0">
                <a:solidFill>
                  <a:srgbClr val="FF0000"/>
                </a:solidFill>
              </a:rPr>
              <a:t>Sosyolojik Temellendirme</a:t>
            </a:r>
          </a:p>
          <a:p>
            <a:endParaRPr lang="tr-TR" dirty="0">
              <a:solidFill>
                <a:srgbClr val="FF0000"/>
              </a:solidFill>
            </a:endParaRPr>
          </a:p>
          <a:p>
            <a:pPr algn="just"/>
            <a:r>
              <a:rPr lang="tr-TR" dirty="0" smtClean="0"/>
              <a:t>Ahlakın temelinde toplum sözleşmesi bulunur</a:t>
            </a:r>
          </a:p>
          <a:p>
            <a:pPr algn="just"/>
            <a:endParaRPr lang="tr-TR" dirty="0" smtClean="0"/>
          </a:p>
          <a:p>
            <a:pPr algn="just"/>
            <a:r>
              <a:rPr lang="tr-TR" dirty="0" smtClean="0"/>
              <a:t>Ahlaklılık, sosyal uzlaşımlara ve insanın sosyalleşebilmesine dayandırılır</a:t>
            </a:r>
          </a:p>
          <a:p>
            <a:pPr algn="just"/>
            <a:endParaRPr lang="tr-TR" dirty="0" smtClean="0"/>
          </a:p>
          <a:p>
            <a:pPr algn="just"/>
            <a:r>
              <a:rPr lang="tr-TR" dirty="0" smtClean="0"/>
              <a:t>İnsanlar toplum içerisinde barışı özler ve güvenlik isterler</a:t>
            </a:r>
          </a:p>
          <a:p>
            <a:pPr marL="0" indent="0" algn="just">
              <a:buNone/>
            </a:pPr>
            <a:endParaRPr lang="tr-TR" dirty="0" smtClean="0"/>
          </a:p>
          <a:p>
            <a:pPr algn="just"/>
            <a:r>
              <a:rPr lang="tr-TR" dirty="0" smtClean="0"/>
              <a:t>Ahlak olgusunun çıktığı yer bu noktadır</a:t>
            </a:r>
          </a:p>
          <a:p>
            <a:pPr algn="just"/>
            <a:endParaRPr lang="tr-TR" dirty="0"/>
          </a:p>
          <a:p>
            <a:pPr algn="just">
              <a:lnSpc>
                <a:spcPct val="160000"/>
              </a:lnSpc>
            </a:pPr>
            <a:r>
              <a:rPr lang="tr-TR" dirty="0" smtClean="0"/>
              <a:t>Ahlaki hayat, toplumsal düzen içerisinde barış, güvenlik ve karşılıklı yarar ilkelerine dayanıp akıl yoluyla oluşturulmuş insana özgü bir yaşam tarzını ifade eder</a:t>
            </a:r>
            <a:endParaRPr lang="tr-TR" dirty="0"/>
          </a:p>
        </p:txBody>
      </p:sp>
    </p:spTree>
    <p:extLst>
      <p:ext uri="{BB962C8B-B14F-4D97-AF65-F5344CB8AC3E}">
        <p14:creationId xmlns:p14="http://schemas.microsoft.com/office/powerpoint/2010/main" val="3194258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143000"/>
          </a:xfrm>
        </p:spPr>
        <p:txBody>
          <a:bodyPr/>
          <a:lstStyle/>
          <a:p>
            <a:pPr algn="ctr"/>
            <a:r>
              <a:rPr lang="tr-TR" b="1" dirty="0" smtClean="0"/>
              <a:t>AHLAK, HUKUK ve YASALAR</a:t>
            </a:r>
            <a:endParaRPr lang="tr-TR" b="1" dirty="0"/>
          </a:p>
        </p:txBody>
      </p:sp>
      <p:sp>
        <p:nvSpPr>
          <p:cNvPr id="3" name="İçerik Yer Tutucusu 2"/>
          <p:cNvSpPr>
            <a:spLocks noGrp="1"/>
          </p:cNvSpPr>
          <p:nvPr>
            <p:ph idx="1"/>
          </p:nvPr>
        </p:nvSpPr>
        <p:spPr>
          <a:xfrm>
            <a:off x="251520" y="1556792"/>
            <a:ext cx="8712968" cy="5301208"/>
          </a:xfrm>
        </p:spPr>
        <p:txBody>
          <a:bodyPr>
            <a:normAutofit fontScale="85000" lnSpcReduction="10000"/>
          </a:bodyPr>
          <a:lstStyle/>
          <a:p>
            <a:pPr algn="just"/>
            <a:endParaRPr lang="tr-TR" dirty="0" smtClean="0"/>
          </a:p>
          <a:p>
            <a:pPr algn="just"/>
            <a:r>
              <a:rPr lang="tr-TR" dirty="0"/>
              <a:t>Hukuk, devlet tarafından tanınmış ve kabul edilmiş normlardır</a:t>
            </a:r>
            <a:r>
              <a:rPr lang="tr-TR" dirty="0" smtClean="0"/>
              <a:t>.</a:t>
            </a:r>
          </a:p>
          <a:p>
            <a:pPr marL="0" indent="0" algn="just">
              <a:buNone/>
            </a:pPr>
            <a:endParaRPr lang="tr-TR" dirty="0" smtClean="0"/>
          </a:p>
          <a:p>
            <a:pPr algn="just"/>
            <a:r>
              <a:rPr lang="tr-TR" dirty="0" smtClean="0"/>
              <a:t>Ahlak  tarafından yönetilen davranışlarla hukuk tarafından yönetilen davranışlar arasında örtüşme vardır.</a:t>
            </a:r>
          </a:p>
          <a:p>
            <a:pPr algn="just"/>
            <a:endParaRPr lang="tr-TR" dirty="0" smtClean="0"/>
          </a:p>
          <a:p>
            <a:pPr algn="just"/>
            <a:r>
              <a:rPr lang="tr-TR" dirty="0"/>
              <a:t>Hem ahlak hem hukuk toplumsal düzeni korumak amacını </a:t>
            </a:r>
            <a:r>
              <a:rPr lang="tr-TR" dirty="0" smtClean="0"/>
              <a:t>taşır</a:t>
            </a:r>
          </a:p>
          <a:p>
            <a:pPr marL="0" indent="0" algn="just">
              <a:buNone/>
            </a:pPr>
            <a:endParaRPr lang="tr-TR" dirty="0" smtClean="0"/>
          </a:p>
          <a:p>
            <a:pPr algn="just"/>
            <a:r>
              <a:rPr lang="tr-TR" dirty="0"/>
              <a:t>Faaliyet alanlarının yakınlığı sebebiyle her iki disiplin birbirinin tamamlayıcısı durumundadır.</a:t>
            </a:r>
          </a:p>
          <a:p>
            <a:pPr marL="0" indent="0" algn="just">
              <a:buNone/>
            </a:pPr>
            <a:r>
              <a:rPr lang="tr-TR" dirty="0"/>
              <a:t> </a:t>
            </a:r>
          </a:p>
          <a:p>
            <a:pPr algn="just"/>
            <a:r>
              <a:rPr lang="tr-TR" dirty="0"/>
              <a:t>Toplumun mevcut ahlaki kurallarla yetinmeyip, hukuki düzenlemelere ihtiyaç duyması, ahlakın da hukuka ihtiyaç duyduğunun açık bir göstergesidir. </a:t>
            </a:r>
          </a:p>
          <a:p>
            <a:pPr algn="just"/>
            <a:endParaRPr lang="tr-TR" dirty="0"/>
          </a:p>
          <a:p>
            <a:pPr algn="just"/>
            <a:endParaRPr lang="tr-TR" dirty="0"/>
          </a:p>
          <a:p>
            <a:pPr algn="just"/>
            <a:endParaRPr lang="tr-TR" dirty="0"/>
          </a:p>
          <a:p>
            <a:pPr algn="just"/>
            <a:endParaRPr lang="tr-TR" dirty="0" smtClean="0"/>
          </a:p>
          <a:p>
            <a:pPr marL="0" indent="0" algn="just">
              <a:buNone/>
            </a:pPr>
            <a:endParaRPr lang="tr-TR" dirty="0" smtClean="0"/>
          </a:p>
        </p:txBody>
      </p:sp>
    </p:spTree>
    <p:extLst>
      <p:ext uri="{BB962C8B-B14F-4D97-AF65-F5344CB8AC3E}">
        <p14:creationId xmlns:p14="http://schemas.microsoft.com/office/powerpoint/2010/main" val="3703234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31640" y="1628800"/>
            <a:ext cx="6192688" cy="3744416"/>
          </a:xfrm>
          <a:prstGeom prst="rect">
            <a:avLst/>
          </a:prstGeom>
        </p:spPr>
      </p:pic>
    </p:spTree>
    <p:extLst>
      <p:ext uri="{BB962C8B-B14F-4D97-AF65-F5344CB8AC3E}">
        <p14:creationId xmlns:p14="http://schemas.microsoft.com/office/powerpoint/2010/main" val="440470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lstStyle/>
          <a:p>
            <a:pPr algn="ctr"/>
            <a:r>
              <a:rPr lang="tr-TR" b="1" dirty="0" smtClean="0"/>
              <a:t>AHLAK, HUKUK VE YASALAR</a:t>
            </a:r>
            <a:endParaRPr lang="tr-TR" b="1" dirty="0"/>
          </a:p>
        </p:txBody>
      </p:sp>
      <p:sp>
        <p:nvSpPr>
          <p:cNvPr id="3" name="İçerik Yer Tutucusu 2"/>
          <p:cNvSpPr>
            <a:spLocks noGrp="1"/>
          </p:cNvSpPr>
          <p:nvPr>
            <p:ph idx="1"/>
          </p:nvPr>
        </p:nvSpPr>
        <p:spPr>
          <a:xfrm>
            <a:off x="107505" y="1259632"/>
            <a:ext cx="8579295" cy="4922520"/>
          </a:xfrm>
        </p:spPr>
        <p:txBody>
          <a:bodyPr>
            <a:normAutofit fontScale="85000" lnSpcReduction="10000"/>
          </a:bodyPr>
          <a:lstStyle/>
          <a:p>
            <a:pPr algn="just"/>
            <a:r>
              <a:rPr lang="tr-TR" dirty="0" smtClean="0"/>
              <a:t>Buna </a:t>
            </a:r>
            <a:r>
              <a:rPr lang="tr-TR" dirty="0"/>
              <a:t>karşılık, ahlaki içerikten yoksun ya da mevcut ahlak anlayışı ile çatışan bir hukuk da işlevsel olmaktan uzaklaşmaktadır </a:t>
            </a:r>
            <a:endParaRPr lang="tr-TR" dirty="0" smtClean="0"/>
          </a:p>
          <a:p>
            <a:pPr algn="just"/>
            <a:endParaRPr lang="tr-TR" dirty="0"/>
          </a:p>
          <a:p>
            <a:pPr algn="just"/>
            <a:r>
              <a:rPr lang="tr-TR" dirty="0" smtClean="0"/>
              <a:t>Her ikisi de kurallar bütününden oluşmaktadır</a:t>
            </a:r>
          </a:p>
          <a:p>
            <a:pPr algn="just"/>
            <a:endParaRPr lang="tr-TR" dirty="0"/>
          </a:p>
          <a:p>
            <a:pPr algn="just"/>
            <a:r>
              <a:rPr lang="tr-TR" dirty="0" smtClean="0"/>
              <a:t>Her ikisi de dayandığı ilkeler bakımından normatif özellik gösterirler</a:t>
            </a:r>
          </a:p>
          <a:p>
            <a:pPr algn="just"/>
            <a:endParaRPr lang="tr-TR" dirty="0" smtClean="0"/>
          </a:p>
          <a:p>
            <a:pPr algn="just"/>
            <a:r>
              <a:rPr lang="tr-TR" dirty="0"/>
              <a:t>Hem hukuk hem de ahlak normatif olup, iyi davranışları emretmekte ve kötü davranışları yasaklamaktadır. </a:t>
            </a:r>
            <a:endParaRPr lang="tr-TR" dirty="0" smtClean="0"/>
          </a:p>
          <a:p>
            <a:pPr algn="just"/>
            <a:endParaRPr lang="tr-TR" dirty="0"/>
          </a:p>
          <a:p>
            <a:pPr algn="just"/>
            <a:r>
              <a:rPr lang="tr-TR" sz="2400" dirty="0"/>
              <a:t>Örneğin adam öldürme, hırsızlık, </a:t>
            </a:r>
            <a:r>
              <a:rPr lang="tr-TR" sz="2400" dirty="0" smtClean="0"/>
              <a:t>rüşvet </a:t>
            </a:r>
            <a:r>
              <a:rPr lang="tr-TR" sz="2400" dirty="0"/>
              <a:t>alma ve verme gibi ahlaki bakımdan kötü sayılan davranışlar, aynı zamanda hukuk kurallarının suç sayarak yaptırıma bağladığı eylemlerdir </a:t>
            </a:r>
          </a:p>
        </p:txBody>
      </p:sp>
      <p:pic>
        <p:nvPicPr>
          <p:cNvPr id="4" name="Resim 3"/>
          <p:cNvPicPr>
            <a:picLocks noChangeAspect="1"/>
          </p:cNvPicPr>
          <p:nvPr/>
        </p:nvPicPr>
        <p:blipFill>
          <a:blip r:embed="rId2"/>
          <a:stretch>
            <a:fillRect/>
          </a:stretch>
        </p:blipFill>
        <p:spPr>
          <a:xfrm>
            <a:off x="4932040" y="5674859"/>
            <a:ext cx="3267075" cy="1149503"/>
          </a:xfrm>
          <a:prstGeom prst="rect">
            <a:avLst/>
          </a:prstGeom>
        </p:spPr>
      </p:pic>
    </p:spTree>
    <p:extLst>
      <p:ext uri="{BB962C8B-B14F-4D97-AF65-F5344CB8AC3E}">
        <p14:creationId xmlns:p14="http://schemas.microsoft.com/office/powerpoint/2010/main" val="1198145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AHLAK, HUKUK </a:t>
            </a:r>
            <a:r>
              <a:rPr lang="tr-TR" b="1" dirty="0"/>
              <a:t>VE YASALAR</a:t>
            </a:r>
          </a:p>
        </p:txBody>
      </p:sp>
      <p:sp>
        <p:nvSpPr>
          <p:cNvPr id="3" name="İçerik Yer Tutucusu 2"/>
          <p:cNvSpPr>
            <a:spLocks noGrp="1"/>
          </p:cNvSpPr>
          <p:nvPr>
            <p:ph idx="1"/>
          </p:nvPr>
        </p:nvSpPr>
        <p:spPr>
          <a:xfrm>
            <a:off x="251520" y="1916832"/>
            <a:ext cx="6203032" cy="4389120"/>
          </a:xfrm>
        </p:spPr>
        <p:txBody>
          <a:bodyPr>
            <a:normAutofit fontScale="92500" lnSpcReduction="20000"/>
          </a:bodyPr>
          <a:lstStyle/>
          <a:p>
            <a:pPr algn="just"/>
            <a:r>
              <a:rPr lang="tr-TR" dirty="0" smtClean="0"/>
              <a:t>Ahlak hemen her durumda hukuktan önce gelmektedir</a:t>
            </a:r>
          </a:p>
          <a:p>
            <a:pPr algn="just"/>
            <a:endParaRPr lang="tr-TR" dirty="0"/>
          </a:p>
          <a:p>
            <a:pPr algn="just"/>
            <a:r>
              <a:rPr lang="tr-TR" dirty="0" smtClean="0"/>
              <a:t>İnsan toplulukları toplum aşamasına geçtikten sonra ahlaka sahip olmuşlar; devlet ve hukuk sonra oluşmuştur</a:t>
            </a:r>
          </a:p>
          <a:p>
            <a:pPr algn="just"/>
            <a:endParaRPr lang="tr-TR" dirty="0" smtClean="0"/>
          </a:p>
          <a:p>
            <a:pPr algn="just"/>
            <a:r>
              <a:rPr lang="tr-TR" dirty="0" smtClean="0"/>
              <a:t>Hukuk, ahlaktan yoksun olamaz</a:t>
            </a:r>
          </a:p>
          <a:p>
            <a:pPr algn="just"/>
            <a:endParaRPr lang="tr-TR" dirty="0" smtClean="0"/>
          </a:p>
          <a:p>
            <a:pPr algn="just"/>
            <a:r>
              <a:rPr lang="tr-TR" dirty="0" smtClean="0"/>
              <a:t>Hukuk, bir kültürün üyeleri  için o kültürde </a:t>
            </a:r>
            <a:r>
              <a:rPr lang="tr-TR" dirty="0"/>
              <a:t>kabul görmüş </a:t>
            </a:r>
            <a:r>
              <a:rPr lang="tr-TR" dirty="0" smtClean="0"/>
              <a:t>ahlaki davranışları listeler, ahlaki olmayan davranışları ortaya koyar</a:t>
            </a:r>
          </a:p>
          <a:p>
            <a:pPr algn="just"/>
            <a:endParaRPr lang="tr-TR" dirty="0"/>
          </a:p>
        </p:txBody>
      </p:sp>
      <p:pic>
        <p:nvPicPr>
          <p:cNvPr id="4" name="Resim 3"/>
          <p:cNvPicPr>
            <a:picLocks noChangeAspect="1"/>
          </p:cNvPicPr>
          <p:nvPr/>
        </p:nvPicPr>
        <p:blipFill>
          <a:blip r:embed="rId2"/>
          <a:stretch>
            <a:fillRect/>
          </a:stretch>
        </p:blipFill>
        <p:spPr>
          <a:xfrm>
            <a:off x="6516216" y="2780928"/>
            <a:ext cx="2454399" cy="2304256"/>
          </a:xfrm>
          <a:prstGeom prst="rect">
            <a:avLst/>
          </a:prstGeom>
        </p:spPr>
      </p:pic>
    </p:spTree>
    <p:extLst>
      <p:ext uri="{BB962C8B-B14F-4D97-AF65-F5344CB8AC3E}">
        <p14:creationId xmlns:p14="http://schemas.microsoft.com/office/powerpoint/2010/main" val="2012067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AHLAK, HUKUK </a:t>
            </a:r>
            <a:r>
              <a:rPr lang="tr-TR" b="1" dirty="0"/>
              <a:t>VE YASALAR</a:t>
            </a:r>
          </a:p>
        </p:txBody>
      </p:sp>
      <p:sp>
        <p:nvSpPr>
          <p:cNvPr id="3" name="İçerik Yer Tutucusu 2"/>
          <p:cNvSpPr>
            <a:spLocks noGrp="1"/>
          </p:cNvSpPr>
          <p:nvPr>
            <p:ph idx="1"/>
          </p:nvPr>
        </p:nvSpPr>
        <p:spPr>
          <a:xfrm>
            <a:off x="179512" y="1935480"/>
            <a:ext cx="8856984" cy="4389120"/>
          </a:xfrm>
        </p:spPr>
        <p:txBody>
          <a:bodyPr/>
          <a:lstStyle/>
          <a:p>
            <a:pPr algn="just"/>
            <a:r>
              <a:rPr lang="tr-TR" dirty="0"/>
              <a:t>Yasal düzenlemeler ahlaki tartışmalardan sonra </a:t>
            </a:r>
            <a:r>
              <a:rPr lang="tr-TR" dirty="0" smtClean="0"/>
              <a:t>gerçekleşirler</a:t>
            </a:r>
          </a:p>
          <a:p>
            <a:pPr algn="just"/>
            <a:endParaRPr lang="tr-TR" dirty="0"/>
          </a:p>
          <a:p>
            <a:pPr algn="just"/>
            <a:r>
              <a:rPr lang="tr-TR" dirty="0" smtClean="0"/>
              <a:t>Bazı </a:t>
            </a:r>
            <a:r>
              <a:rPr lang="tr-TR" dirty="0"/>
              <a:t>durumlarda yasalar ve diğer hukuki düzenlemeler, </a:t>
            </a:r>
            <a:r>
              <a:rPr lang="tr-TR" dirty="0" smtClean="0"/>
              <a:t>ortaya </a:t>
            </a:r>
            <a:r>
              <a:rPr lang="tr-TR" dirty="0"/>
              <a:t>çıkabilecek ahlak dışı davranışların tanımlanmasında </a:t>
            </a:r>
            <a:r>
              <a:rPr lang="tr-TR" dirty="0" smtClean="0"/>
              <a:t> yetersiz </a:t>
            </a:r>
            <a:r>
              <a:rPr lang="tr-TR" dirty="0"/>
              <a:t>kalabilmektedir. </a:t>
            </a:r>
            <a:endParaRPr lang="tr-TR" dirty="0" smtClean="0"/>
          </a:p>
          <a:p>
            <a:pPr algn="just"/>
            <a:endParaRPr lang="tr-TR" dirty="0"/>
          </a:p>
          <a:p>
            <a:pPr algn="just"/>
            <a:r>
              <a:rPr lang="tr-TR" dirty="0" smtClean="0"/>
              <a:t>Bu </a:t>
            </a:r>
            <a:r>
              <a:rPr lang="tr-TR" dirty="0"/>
              <a:t>tür yasal boşlukların </a:t>
            </a:r>
            <a:r>
              <a:rPr lang="tr-TR" dirty="0" smtClean="0"/>
              <a:t>bulunduğu alanlarda </a:t>
            </a:r>
            <a:r>
              <a:rPr lang="tr-TR" dirty="0"/>
              <a:t>karşılaşılan sorunların </a:t>
            </a:r>
            <a:r>
              <a:rPr lang="tr-TR" dirty="0" smtClean="0"/>
              <a:t>çözümünde ahlak ilkeleri önemlidir</a:t>
            </a:r>
            <a:endParaRPr lang="tr-TR" dirty="0"/>
          </a:p>
          <a:p>
            <a:endParaRPr lang="tr-TR" dirty="0"/>
          </a:p>
        </p:txBody>
      </p:sp>
    </p:spTree>
    <p:extLst>
      <p:ext uri="{BB962C8B-B14F-4D97-AF65-F5344CB8AC3E}">
        <p14:creationId xmlns:p14="http://schemas.microsoft.com/office/powerpoint/2010/main" val="3717029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AHLAK, HUKUK </a:t>
            </a:r>
            <a:r>
              <a:rPr lang="tr-TR" b="1" dirty="0"/>
              <a:t>VE YASALAR</a:t>
            </a:r>
          </a:p>
        </p:txBody>
      </p:sp>
      <p:sp>
        <p:nvSpPr>
          <p:cNvPr id="3" name="İçerik Yer Tutucusu 2"/>
          <p:cNvSpPr>
            <a:spLocks noGrp="1"/>
          </p:cNvSpPr>
          <p:nvPr>
            <p:ph idx="1"/>
          </p:nvPr>
        </p:nvSpPr>
        <p:spPr>
          <a:xfrm>
            <a:off x="457200" y="1556792"/>
            <a:ext cx="8229600" cy="5301208"/>
          </a:xfrm>
        </p:spPr>
        <p:txBody>
          <a:bodyPr>
            <a:normAutofit fontScale="92500" lnSpcReduction="10000"/>
          </a:bodyPr>
          <a:lstStyle/>
          <a:p>
            <a:pPr algn="just"/>
            <a:endParaRPr lang="tr-TR" dirty="0" smtClean="0"/>
          </a:p>
          <a:p>
            <a:pPr algn="just"/>
            <a:r>
              <a:rPr lang="tr-TR" dirty="0" smtClean="0"/>
              <a:t>Hukukta kuralları ihlal edenler için yaptırımlar mevcuttur</a:t>
            </a:r>
          </a:p>
          <a:p>
            <a:pPr algn="just"/>
            <a:endParaRPr lang="tr-TR" dirty="0"/>
          </a:p>
          <a:p>
            <a:pPr algn="just"/>
            <a:r>
              <a:rPr lang="tr-TR" dirty="0" smtClean="0"/>
              <a:t>Hukukta yasaları yorumlayıp cezalar veren resmi görevliler bulunur</a:t>
            </a:r>
          </a:p>
          <a:p>
            <a:pPr algn="just"/>
            <a:endParaRPr lang="tr-TR" dirty="0"/>
          </a:p>
          <a:p>
            <a:pPr algn="just"/>
            <a:r>
              <a:rPr lang="tr-TR" dirty="0" smtClean="0"/>
              <a:t>Ahlaki kurallara uyulmadığında hukuk alanındaki gibi cezalar verilmez</a:t>
            </a:r>
          </a:p>
          <a:p>
            <a:pPr algn="just"/>
            <a:endParaRPr lang="tr-TR" dirty="0"/>
          </a:p>
          <a:p>
            <a:pPr algn="just"/>
            <a:r>
              <a:rPr lang="tr-TR" dirty="0" smtClean="0"/>
              <a:t>Ahlaki alanda verilen ceza vicdanidir (Ayıplama, dışlama gibi)</a:t>
            </a:r>
          </a:p>
          <a:p>
            <a:pPr algn="just"/>
            <a:endParaRPr lang="tr-TR" dirty="0" smtClean="0"/>
          </a:p>
          <a:p>
            <a:pPr algn="just"/>
            <a:r>
              <a:rPr lang="tr-TR" dirty="0" smtClean="0"/>
              <a:t>Hukuk kuralları yazılıdır, ahlak kuralları yazılı değildir.</a:t>
            </a:r>
            <a:endParaRPr lang="tr-TR" dirty="0"/>
          </a:p>
        </p:txBody>
      </p:sp>
    </p:spTree>
    <p:extLst>
      <p:ext uri="{BB962C8B-B14F-4D97-AF65-F5344CB8AC3E}">
        <p14:creationId xmlns:p14="http://schemas.microsoft.com/office/powerpoint/2010/main" val="349782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5636" y="704088"/>
            <a:ext cx="8229600" cy="1143000"/>
          </a:xfrm>
        </p:spPr>
        <p:txBody>
          <a:bodyPr/>
          <a:lstStyle/>
          <a:p>
            <a:r>
              <a:rPr lang="tr-TR" b="1" dirty="0" smtClean="0"/>
              <a:t>DEVLET MEMURLARI KANUNU </a:t>
            </a:r>
            <a:endParaRPr lang="tr-TR" b="1" dirty="0"/>
          </a:p>
        </p:txBody>
      </p:sp>
      <p:sp>
        <p:nvSpPr>
          <p:cNvPr id="3" name="İçerik Yer Tutucusu 2"/>
          <p:cNvSpPr>
            <a:spLocks noGrp="1"/>
          </p:cNvSpPr>
          <p:nvPr>
            <p:ph idx="1"/>
          </p:nvPr>
        </p:nvSpPr>
        <p:spPr/>
        <p:txBody>
          <a:bodyPr/>
          <a:lstStyle/>
          <a:p>
            <a:endParaRPr lang="tr-TR" dirty="0" smtClean="0">
              <a:solidFill>
                <a:srgbClr val="FF0000"/>
              </a:solidFill>
            </a:endParaRPr>
          </a:p>
          <a:p>
            <a:r>
              <a:rPr lang="tr-TR" b="1" u="sng" dirty="0" smtClean="0">
                <a:solidFill>
                  <a:srgbClr val="FF0000"/>
                </a:solidFill>
              </a:rPr>
              <a:t>Md. 6: SADAKAT: </a:t>
            </a:r>
          </a:p>
          <a:p>
            <a:pPr algn="just">
              <a:lnSpc>
                <a:spcPct val="150000"/>
              </a:lnSpc>
            </a:pPr>
            <a:r>
              <a:rPr lang="tr-TR" dirty="0" smtClean="0"/>
              <a:t>Devlet </a:t>
            </a:r>
            <a:r>
              <a:rPr lang="tr-TR" dirty="0"/>
              <a:t>memurları, </a:t>
            </a:r>
            <a:r>
              <a:rPr lang="tr-TR" dirty="0" smtClean="0"/>
              <a:t>Türkiye </a:t>
            </a:r>
            <a:r>
              <a:rPr lang="tr-TR" dirty="0"/>
              <a:t>Cumhuriyeti Anayasasına ve kanunlarına </a:t>
            </a:r>
            <a:r>
              <a:rPr lang="tr-TR" dirty="0" smtClean="0"/>
              <a:t>sadakatle </a:t>
            </a:r>
            <a:r>
              <a:rPr lang="tr-TR" dirty="0"/>
              <a:t>bağlı kalmak ve </a:t>
            </a:r>
            <a:r>
              <a:rPr lang="tr-TR" dirty="0" smtClean="0"/>
              <a:t>milletin hizmetinde </a:t>
            </a:r>
            <a:r>
              <a:rPr lang="tr-TR" dirty="0"/>
              <a:t>Türkiye Cumhuriyeti kanunlarını </a:t>
            </a:r>
            <a:r>
              <a:rPr lang="tr-TR" dirty="0" smtClean="0"/>
              <a:t>sadakatle </a:t>
            </a:r>
            <a:r>
              <a:rPr lang="tr-TR" dirty="0"/>
              <a:t>uygulamak </a:t>
            </a:r>
            <a:r>
              <a:rPr lang="tr-TR" dirty="0" smtClean="0"/>
              <a:t>zorundadır</a:t>
            </a:r>
            <a:endParaRPr lang="tr-TR" dirty="0"/>
          </a:p>
        </p:txBody>
      </p:sp>
    </p:spTree>
    <p:extLst>
      <p:ext uri="{BB962C8B-B14F-4D97-AF65-F5344CB8AC3E}">
        <p14:creationId xmlns:p14="http://schemas.microsoft.com/office/powerpoint/2010/main" val="2256879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DEVLET MEMURLARI KANUNU </a:t>
            </a:r>
          </a:p>
        </p:txBody>
      </p:sp>
      <p:sp>
        <p:nvSpPr>
          <p:cNvPr id="3" name="İçerik Yer Tutucusu 2"/>
          <p:cNvSpPr>
            <a:spLocks noGrp="1"/>
          </p:cNvSpPr>
          <p:nvPr>
            <p:ph idx="1"/>
          </p:nvPr>
        </p:nvSpPr>
        <p:spPr>
          <a:xfrm>
            <a:off x="457200" y="1935480"/>
            <a:ext cx="8229600" cy="4805888"/>
          </a:xfrm>
        </p:spPr>
        <p:txBody>
          <a:bodyPr>
            <a:normAutofit fontScale="70000" lnSpcReduction="20000"/>
          </a:bodyPr>
          <a:lstStyle/>
          <a:p>
            <a:r>
              <a:rPr lang="tr-TR" b="1" u="sng" dirty="0" smtClean="0">
                <a:solidFill>
                  <a:srgbClr val="FF0000"/>
                </a:solidFill>
              </a:rPr>
              <a:t>Md.7: TARAFSIZLIK VE DEVLETE BAĞLILIK</a:t>
            </a:r>
          </a:p>
          <a:p>
            <a:endParaRPr lang="tr-TR" b="1" u="sng" dirty="0" smtClean="0">
              <a:solidFill>
                <a:srgbClr val="FF0000"/>
              </a:solidFill>
            </a:endParaRPr>
          </a:p>
          <a:p>
            <a:pPr algn="just"/>
            <a:r>
              <a:rPr lang="tr-TR" dirty="0" smtClean="0"/>
              <a:t>Devlet </a:t>
            </a:r>
            <a:r>
              <a:rPr lang="tr-TR" dirty="0"/>
              <a:t>memurları siyasi partiye üye </a:t>
            </a:r>
            <a:r>
              <a:rPr lang="tr-TR" dirty="0" smtClean="0"/>
              <a:t>olamazlar</a:t>
            </a:r>
            <a:endParaRPr lang="tr-TR" dirty="0"/>
          </a:p>
          <a:p>
            <a:pPr algn="just"/>
            <a:endParaRPr lang="tr-TR" dirty="0" smtClean="0"/>
          </a:p>
          <a:p>
            <a:pPr algn="just">
              <a:lnSpc>
                <a:spcPct val="170000"/>
              </a:lnSpc>
            </a:pPr>
            <a:r>
              <a:rPr lang="tr-TR" dirty="0" smtClean="0"/>
              <a:t>Herhangi </a:t>
            </a:r>
            <a:r>
              <a:rPr lang="tr-TR" dirty="0"/>
              <a:t>bir siyasi parti, kişi veya zümrenin yararını veya </a:t>
            </a:r>
            <a:r>
              <a:rPr lang="tr-TR" dirty="0" smtClean="0"/>
              <a:t>zararını hedef </a:t>
            </a:r>
            <a:r>
              <a:rPr lang="tr-TR" dirty="0"/>
              <a:t>tutan bir davranışta </a:t>
            </a:r>
            <a:r>
              <a:rPr lang="tr-TR" dirty="0" smtClean="0"/>
              <a:t>bulunamazlar</a:t>
            </a:r>
            <a:endParaRPr lang="tr-TR" dirty="0"/>
          </a:p>
          <a:p>
            <a:pPr algn="just">
              <a:lnSpc>
                <a:spcPct val="170000"/>
              </a:lnSpc>
            </a:pPr>
            <a:endParaRPr lang="tr-TR" dirty="0" smtClean="0"/>
          </a:p>
          <a:p>
            <a:pPr algn="just">
              <a:lnSpc>
                <a:spcPct val="170000"/>
              </a:lnSpc>
            </a:pPr>
            <a:r>
              <a:rPr lang="tr-TR" dirty="0" smtClean="0"/>
              <a:t>Görevlerini </a:t>
            </a:r>
            <a:r>
              <a:rPr lang="tr-TR" dirty="0"/>
              <a:t>yerine getirirlerken dil, ırk, cinsiyet, siyasi düşünce, felsefi inanç, din </a:t>
            </a:r>
            <a:r>
              <a:rPr lang="tr-TR" dirty="0" smtClean="0"/>
              <a:t>ve mezhep </a:t>
            </a:r>
            <a:r>
              <a:rPr lang="tr-TR" dirty="0"/>
              <a:t>gibi ayırım </a:t>
            </a:r>
            <a:r>
              <a:rPr lang="tr-TR" dirty="0" smtClean="0"/>
              <a:t>yapamazlar</a:t>
            </a:r>
            <a:endParaRPr lang="tr-TR" dirty="0"/>
          </a:p>
          <a:p>
            <a:pPr algn="just">
              <a:lnSpc>
                <a:spcPct val="170000"/>
              </a:lnSpc>
            </a:pPr>
            <a:endParaRPr lang="tr-TR" dirty="0" smtClean="0"/>
          </a:p>
          <a:p>
            <a:pPr algn="just">
              <a:lnSpc>
                <a:spcPct val="170000"/>
              </a:lnSpc>
            </a:pPr>
            <a:r>
              <a:rPr lang="tr-TR" dirty="0"/>
              <a:t>H</a:t>
            </a:r>
            <a:r>
              <a:rPr lang="tr-TR" dirty="0" smtClean="0"/>
              <a:t>içbir </a:t>
            </a:r>
            <a:r>
              <a:rPr lang="tr-TR" dirty="0"/>
              <a:t>şekilde siyasi ve ideolojik amaçlı beyanda ve eylemde bulunamazlar ve bu </a:t>
            </a:r>
            <a:r>
              <a:rPr lang="tr-TR" dirty="0" smtClean="0"/>
              <a:t>eylemlere katılamazlar</a:t>
            </a:r>
            <a:endParaRPr lang="tr-TR" dirty="0"/>
          </a:p>
        </p:txBody>
      </p:sp>
    </p:spTree>
    <p:extLst>
      <p:ext uri="{BB962C8B-B14F-4D97-AF65-F5344CB8AC3E}">
        <p14:creationId xmlns:p14="http://schemas.microsoft.com/office/powerpoint/2010/main" val="2353352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DEVLET MEMURLARI KANUNU </a:t>
            </a:r>
          </a:p>
        </p:txBody>
      </p:sp>
      <p:sp>
        <p:nvSpPr>
          <p:cNvPr id="3" name="İçerik Yer Tutucusu 2"/>
          <p:cNvSpPr>
            <a:spLocks noGrp="1"/>
          </p:cNvSpPr>
          <p:nvPr>
            <p:ph idx="1"/>
          </p:nvPr>
        </p:nvSpPr>
        <p:spPr/>
        <p:txBody>
          <a:bodyPr>
            <a:normAutofit fontScale="92500"/>
          </a:bodyPr>
          <a:lstStyle/>
          <a:p>
            <a:pPr marL="0" indent="0">
              <a:buNone/>
            </a:pPr>
            <a:endParaRPr lang="tr-TR" dirty="0"/>
          </a:p>
          <a:p>
            <a:r>
              <a:rPr lang="tr-TR" dirty="0" smtClean="0"/>
              <a:t>   </a:t>
            </a:r>
            <a:r>
              <a:rPr lang="tr-TR" b="1" u="sng" dirty="0" smtClean="0">
                <a:solidFill>
                  <a:srgbClr val="FF0000"/>
                </a:solidFill>
              </a:rPr>
              <a:t>MD 8 – DAVRANIŞ VE İŞBİRLİĞİ</a:t>
            </a:r>
          </a:p>
          <a:p>
            <a:pPr algn="just">
              <a:lnSpc>
                <a:spcPct val="150000"/>
              </a:lnSpc>
            </a:pPr>
            <a:r>
              <a:rPr lang="tr-TR" dirty="0" smtClean="0"/>
              <a:t>Devlet </a:t>
            </a:r>
            <a:r>
              <a:rPr lang="tr-TR" dirty="0"/>
              <a:t>memurları, resmi sıfatlarının gerektirdiği itibar ve güvene layık olduklarını hizmet içindeki </a:t>
            </a:r>
            <a:r>
              <a:rPr lang="tr-TR" dirty="0" smtClean="0"/>
              <a:t>ve dışındaki davranışlarıyla </a:t>
            </a:r>
            <a:r>
              <a:rPr lang="tr-TR" dirty="0"/>
              <a:t>göstermek zorundadırlar</a:t>
            </a:r>
            <a:r>
              <a:rPr lang="tr-TR" dirty="0" smtClean="0"/>
              <a:t>.</a:t>
            </a:r>
          </a:p>
          <a:p>
            <a:pPr algn="just">
              <a:lnSpc>
                <a:spcPct val="150000"/>
              </a:lnSpc>
            </a:pPr>
            <a:endParaRPr lang="tr-TR" dirty="0"/>
          </a:p>
          <a:p>
            <a:pPr algn="just">
              <a:lnSpc>
                <a:spcPct val="150000"/>
              </a:lnSpc>
            </a:pPr>
            <a:r>
              <a:rPr lang="tr-TR" dirty="0"/>
              <a:t> Devlet memurlarının işbirliği içinde çalışmaları esastır.</a:t>
            </a:r>
          </a:p>
        </p:txBody>
      </p:sp>
    </p:spTree>
    <p:extLst>
      <p:ext uri="{BB962C8B-B14F-4D97-AF65-F5344CB8AC3E}">
        <p14:creationId xmlns:p14="http://schemas.microsoft.com/office/powerpoint/2010/main" val="3602450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r>
              <a:rPr lang="tr-TR" b="1" dirty="0" smtClean="0"/>
              <a:t>DEVLET MEMURLARI KANUNU</a:t>
            </a:r>
            <a:endParaRPr lang="tr-TR" b="1" dirty="0"/>
          </a:p>
        </p:txBody>
      </p:sp>
      <p:sp>
        <p:nvSpPr>
          <p:cNvPr id="3" name="İçerik Yer Tutucusu 2"/>
          <p:cNvSpPr>
            <a:spLocks noGrp="1"/>
          </p:cNvSpPr>
          <p:nvPr>
            <p:ph idx="1"/>
          </p:nvPr>
        </p:nvSpPr>
        <p:spPr>
          <a:xfrm>
            <a:off x="457200" y="1935480"/>
            <a:ext cx="8229600" cy="4805888"/>
          </a:xfrm>
        </p:spPr>
        <p:txBody>
          <a:bodyPr>
            <a:normAutofit fontScale="85000" lnSpcReduction="20000"/>
          </a:bodyPr>
          <a:lstStyle/>
          <a:p>
            <a:pPr algn="just"/>
            <a:r>
              <a:rPr lang="tr-TR" dirty="0">
                <a:solidFill>
                  <a:srgbClr val="FF0000"/>
                </a:solidFill>
              </a:rPr>
              <a:t>Madde </a:t>
            </a:r>
            <a:r>
              <a:rPr lang="tr-TR" dirty="0" smtClean="0">
                <a:solidFill>
                  <a:srgbClr val="FF0000"/>
                </a:solidFill>
              </a:rPr>
              <a:t>10: </a:t>
            </a:r>
            <a:r>
              <a:rPr lang="tr-TR" u="sng" dirty="0" smtClean="0">
                <a:solidFill>
                  <a:srgbClr val="FF0000"/>
                </a:solidFill>
              </a:rPr>
              <a:t>Amir </a:t>
            </a:r>
            <a:r>
              <a:rPr lang="tr-TR" u="sng" dirty="0">
                <a:solidFill>
                  <a:srgbClr val="FF0000"/>
                </a:solidFill>
              </a:rPr>
              <a:t>durumda olan devlet memurlarının görev ve sorumlulukları</a:t>
            </a:r>
            <a:r>
              <a:rPr lang="tr-TR" u="sng" dirty="0" smtClean="0">
                <a:solidFill>
                  <a:srgbClr val="FF0000"/>
                </a:solidFill>
              </a:rPr>
              <a:t>:</a:t>
            </a:r>
          </a:p>
          <a:p>
            <a:pPr algn="just"/>
            <a:endParaRPr lang="tr-TR" u="sng" dirty="0">
              <a:solidFill>
                <a:srgbClr val="FF0000"/>
              </a:solidFill>
            </a:endParaRPr>
          </a:p>
          <a:p>
            <a:pPr algn="just"/>
            <a:r>
              <a:rPr lang="tr-TR" dirty="0" smtClean="0"/>
              <a:t>Devlet </a:t>
            </a:r>
            <a:r>
              <a:rPr lang="tr-TR" dirty="0"/>
              <a:t>memurları amiri oldukları kuruluş ve hizmet birimlerinde kanun, tüzük ve yönetmeliklerle </a:t>
            </a:r>
            <a:r>
              <a:rPr lang="tr-TR" dirty="0" smtClean="0"/>
              <a:t>belirlenen </a:t>
            </a:r>
            <a:r>
              <a:rPr lang="tr-TR" dirty="0" smtClean="0">
                <a:solidFill>
                  <a:srgbClr val="FF0000"/>
                </a:solidFill>
              </a:rPr>
              <a:t>görevleri </a:t>
            </a:r>
            <a:r>
              <a:rPr lang="tr-TR" dirty="0">
                <a:solidFill>
                  <a:srgbClr val="FF0000"/>
                </a:solidFill>
              </a:rPr>
              <a:t>zamanında ve eksiksiz olarak yapmaktan </a:t>
            </a:r>
            <a:r>
              <a:rPr lang="tr-TR" dirty="0"/>
              <a:t>ve yaptırmaktan, maiyetindeki memurlarını yetiştirmekten, hal </a:t>
            </a:r>
            <a:r>
              <a:rPr lang="tr-TR" dirty="0" smtClean="0"/>
              <a:t>ve hareketlerini </a:t>
            </a:r>
            <a:r>
              <a:rPr lang="tr-TR" dirty="0"/>
              <a:t>takip ve kontrol etmekten görevli sorumludurlar</a:t>
            </a:r>
            <a:r>
              <a:rPr lang="tr-TR" dirty="0" smtClean="0"/>
              <a:t>.</a:t>
            </a:r>
          </a:p>
          <a:p>
            <a:pPr algn="just"/>
            <a:endParaRPr lang="tr-TR" dirty="0"/>
          </a:p>
          <a:p>
            <a:pPr algn="just"/>
            <a:r>
              <a:rPr lang="tr-TR" dirty="0" smtClean="0"/>
              <a:t>Amir</a:t>
            </a:r>
            <a:r>
              <a:rPr lang="tr-TR" dirty="0"/>
              <a:t>, maiyetindeki memurlara </a:t>
            </a:r>
            <a:r>
              <a:rPr lang="tr-TR" dirty="0">
                <a:solidFill>
                  <a:srgbClr val="FF0000"/>
                </a:solidFill>
              </a:rPr>
              <a:t>hakkaniyet ve eşitlik </a:t>
            </a:r>
            <a:r>
              <a:rPr lang="tr-TR" dirty="0"/>
              <a:t>içinde davranır. Amirlik </a:t>
            </a:r>
            <a:r>
              <a:rPr lang="tr-TR" dirty="0">
                <a:solidFill>
                  <a:srgbClr val="FF0000"/>
                </a:solidFill>
              </a:rPr>
              <a:t>yetkisini kanun, tüzük </a:t>
            </a:r>
            <a:r>
              <a:rPr lang="tr-TR" dirty="0" smtClean="0">
                <a:solidFill>
                  <a:srgbClr val="FF0000"/>
                </a:solidFill>
              </a:rPr>
              <a:t>ve yönetmeliklerde </a:t>
            </a:r>
            <a:r>
              <a:rPr lang="tr-TR" dirty="0"/>
              <a:t>belirtilen esaslar içinde kullanır</a:t>
            </a:r>
            <a:r>
              <a:rPr lang="tr-TR" dirty="0" smtClean="0"/>
              <a:t>.</a:t>
            </a:r>
          </a:p>
          <a:p>
            <a:pPr algn="just"/>
            <a:endParaRPr lang="tr-TR" dirty="0"/>
          </a:p>
          <a:p>
            <a:pPr algn="just"/>
            <a:r>
              <a:rPr lang="tr-TR" dirty="0" smtClean="0"/>
              <a:t>Amir</a:t>
            </a:r>
            <a:r>
              <a:rPr lang="tr-TR" dirty="0"/>
              <a:t>, maiyetindeki memurlara </a:t>
            </a:r>
            <a:r>
              <a:rPr lang="tr-TR" dirty="0">
                <a:solidFill>
                  <a:srgbClr val="FF0000"/>
                </a:solidFill>
              </a:rPr>
              <a:t>kanunlara aykırı emir veremez </a:t>
            </a:r>
            <a:r>
              <a:rPr lang="tr-TR" dirty="0"/>
              <a:t>ve maiyetindeki memurdan hususi bir menfaat </a:t>
            </a:r>
            <a:r>
              <a:rPr lang="tr-TR" dirty="0" smtClean="0"/>
              <a:t>temin edecek </a:t>
            </a:r>
            <a:r>
              <a:rPr lang="tr-TR" dirty="0"/>
              <a:t>bir talepte bulunamaz, </a:t>
            </a:r>
            <a:r>
              <a:rPr lang="tr-TR" dirty="0">
                <a:solidFill>
                  <a:srgbClr val="FF0000"/>
                </a:solidFill>
              </a:rPr>
              <a:t>hediyesini kabul edemez ve borç alamaz.</a:t>
            </a:r>
          </a:p>
          <a:p>
            <a:endParaRPr lang="tr-TR" dirty="0">
              <a:solidFill>
                <a:srgbClr val="FF0000"/>
              </a:solidFill>
            </a:endParaRPr>
          </a:p>
        </p:txBody>
      </p:sp>
    </p:spTree>
    <p:extLst>
      <p:ext uri="{BB962C8B-B14F-4D97-AF65-F5344CB8AC3E}">
        <p14:creationId xmlns:p14="http://schemas.microsoft.com/office/powerpoint/2010/main" val="25159461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DEVLET MEMURLARI KANUNU</a:t>
            </a:r>
          </a:p>
        </p:txBody>
      </p:sp>
      <p:sp>
        <p:nvSpPr>
          <p:cNvPr id="3" name="İçerik Yer Tutucusu 2"/>
          <p:cNvSpPr>
            <a:spLocks noGrp="1"/>
          </p:cNvSpPr>
          <p:nvPr>
            <p:ph idx="1"/>
          </p:nvPr>
        </p:nvSpPr>
        <p:spPr/>
        <p:txBody>
          <a:bodyPr/>
          <a:lstStyle/>
          <a:p>
            <a:r>
              <a:rPr lang="tr-TR" b="1" u="sng" dirty="0" smtClean="0">
                <a:solidFill>
                  <a:srgbClr val="FF0000"/>
                </a:solidFill>
              </a:rPr>
              <a:t>MD. 12: KİŞİSEL SORUMLULUK ve ZARAR</a:t>
            </a:r>
          </a:p>
          <a:p>
            <a:endParaRPr lang="tr-TR" b="1" u="sng" dirty="0" smtClean="0">
              <a:solidFill>
                <a:srgbClr val="FF0000"/>
              </a:solidFill>
            </a:endParaRPr>
          </a:p>
          <a:p>
            <a:pPr algn="just">
              <a:lnSpc>
                <a:spcPct val="150000"/>
              </a:lnSpc>
            </a:pPr>
            <a:r>
              <a:rPr lang="tr-TR" dirty="0" smtClean="0"/>
              <a:t>Devlet </a:t>
            </a:r>
            <a:r>
              <a:rPr lang="tr-TR" dirty="0"/>
              <a:t>memurları, görevlerini dikkat ve itina ile yerine getirmek ve kendilerine teslim edilen </a:t>
            </a:r>
            <a:r>
              <a:rPr lang="tr-TR" dirty="0">
                <a:solidFill>
                  <a:srgbClr val="FF0000"/>
                </a:solidFill>
              </a:rPr>
              <a:t>Devlet malını </a:t>
            </a:r>
            <a:r>
              <a:rPr lang="tr-TR" dirty="0" smtClean="0">
                <a:solidFill>
                  <a:srgbClr val="FF0000"/>
                </a:solidFill>
              </a:rPr>
              <a:t>korumak </a:t>
            </a:r>
            <a:r>
              <a:rPr lang="tr-TR" dirty="0" smtClean="0"/>
              <a:t>ve </a:t>
            </a:r>
            <a:r>
              <a:rPr lang="tr-TR" dirty="0"/>
              <a:t>her an hizmete hazır halde bulundurmak için gerekli tedbirleri almak zorundadırlar</a:t>
            </a:r>
          </a:p>
        </p:txBody>
      </p:sp>
    </p:spTree>
    <p:extLst>
      <p:ext uri="{BB962C8B-B14F-4D97-AF65-F5344CB8AC3E}">
        <p14:creationId xmlns:p14="http://schemas.microsoft.com/office/powerpoint/2010/main" val="4003013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DEVLET MEMURLARI KANUNU</a:t>
            </a:r>
          </a:p>
        </p:txBody>
      </p:sp>
      <p:sp>
        <p:nvSpPr>
          <p:cNvPr id="3" name="İçerik Yer Tutucusu 2"/>
          <p:cNvSpPr>
            <a:spLocks noGrp="1"/>
          </p:cNvSpPr>
          <p:nvPr>
            <p:ph idx="1"/>
          </p:nvPr>
        </p:nvSpPr>
        <p:spPr/>
        <p:txBody>
          <a:bodyPr/>
          <a:lstStyle/>
          <a:p>
            <a:pPr marL="0" indent="0">
              <a:buNone/>
            </a:pPr>
            <a:endParaRPr lang="tr-TR" dirty="0"/>
          </a:p>
          <a:p>
            <a:pPr algn="just"/>
            <a:r>
              <a:rPr lang="tr-TR" dirty="0" smtClean="0">
                <a:solidFill>
                  <a:srgbClr val="FF0000"/>
                </a:solidFill>
              </a:rPr>
              <a:t>Md </a:t>
            </a:r>
            <a:r>
              <a:rPr lang="tr-TR" dirty="0">
                <a:solidFill>
                  <a:srgbClr val="FF0000"/>
                </a:solidFill>
              </a:rPr>
              <a:t>16 </a:t>
            </a:r>
            <a:r>
              <a:rPr lang="tr-TR" dirty="0" smtClean="0">
                <a:solidFill>
                  <a:srgbClr val="FF0000"/>
                </a:solidFill>
              </a:rPr>
              <a:t>:</a:t>
            </a:r>
            <a:r>
              <a:rPr lang="tr-TR" dirty="0">
                <a:solidFill>
                  <a:srgbClr val="FF0000"/>
                </a:solidFill>
              </a:rPr>
              <a:t>Resmi belge, araç ve gereçlerin yetki verilen mahaller dışına çıkarılmaması ve </a:t>
            </a:r>
            <a:r>
              <a:rPr lang="tr-TR" dirty="0" smtClean="0">
                <a:solidFill>
                  <a:srgbClr val="FF0000"/>
                </a:solidFill>
              </a:rPr>
              <a:t>iadesi</a:t>
            </a:r>
          </a:p>
          <a:p>
            <a:pPr algn="just"/>
            <a:endParaRPr lang="tr-TR" dirty="0" smtClean="0"/>
          </a:p>
          <a:p>
            <a:pPr algn="just">
              <a:lnSpc>
                <a:spcPct val="150000"/>
              </a:lnSpc>
            </a:pPr>
            <a:r>
              <a:rPr lang="tr-TR" dirty="0" smtClean="0"/>
              <a:t>Devlet </a:t>
            </a:r>
            <a:r>
              <a:rPr lang="tr-TR" dirty="0"/>
              <a:t>memurları görevleri ile ilgili resmi belge araç ve gereçleri, yetki verilen mahaller dışına çıkaramazlar, </a:t>
            </a:r>
            <a:r>
              <a:rPr lang="tr-TR" dirty="0" smtClean="0">
                <a:solidFill>
                  <a:srgbClr val="FF0000"/>
                </a:solidFill>
              </a:rPr>
              <a:t>hususi işlerinde </a:t>
            </a:r>
            <a:r>
              <a:rPr lang="tr-TR" dirty="0">
                <a:solidFill>
                  <a:srgbClr val="FF0000"/>
                </a:solidFill>
              </a:rPr>
              <a:t>kullanamazlar</a:t>
            </a:r>
            <a:r>
              <a:rPr lang="tr-TR" dirty="0"/>
              <a:t>.</a:t>
            </a:r>
          </a:p>
        </p:txBody>
      </p:sp>
    </p:spTree>
    <p:extLst>
      <p:ext uri="{BB962C8B-B14F-4D97-AF65-F5344CB8AC3E}">
        <p14:creationId xmlns:p14="http://schemas.microsoft.com/office/powerpoint/2010/main" val="2584580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979712" y="1412776"/>
            <a:ext cx="4824536" cy="4824535"/>
          </a:xfrm>
          <a:prstGeom prst="rect">
            <a:avLst/>
          </a:prstGeom>
        </p:spPr>
      </p:pic>
    </p:spTree>
    <p:extLst>
      <p:ext uri="{BB962C8B-B14F-4D97-AF65-F5344CB8AC3E}">
        <p14:creationId xmlns:p14="http://schemas.microsoft.com/office/powerpoint/2010/main" val="706250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DEVLET MEMURLARI KANUNU</a:t>
            </a:r>
          </a:p>
        </p:txBody>
      </p:sp>
      <p:sp>
        <p:nvSpPr>
          <p:cNvPr id="3" name="İçerik Yer Tutucusu 2"/>
          <p:cNvSpPr>
            <a:spLocks noGrp="1"/>
          </p:cNvSpPr>
          <p:nvPr>
            <p:ph idx="1"/>
          </p:nvPr>
        </p:nvSpPr>
        <p:spPr>
          <a:xfrm>
            <a:off x="457200" y="1935480"/>
            <a:ext cx="8229600" cy="4733880"/>
          </a:xfrm>
        </p:spPr>
        <p:txBody>
          <a:bodyPr>
            <a:normAutofit/>
          </a:bodyPr>
          <a:lstStyle/>
          <a:p>
            <a:r>
              <a:rPr lang="tr-TR" b="1" u="sng" dirty="0" smtClean="0">
                <a:solidFill>
                  <a:srgbClr val="FF0000"/>
                </a:solidFill>
              </a:rPr>
              <a:t>Madde </a:t>
            </a:r>
            <a:r>
              <a:rPr lang="tr-TR" b="1" u="sng" dirty="0">
                <a:solidFill>
                  <a:srgbClr val="FF0000"/>
                </a:solidFill>
              </a:rPr>
              <a:t>29 – </a:t>
            </a:r>
            <a:r>
              <a:rPr lang="tr-TR" b="1" u="sng" dirty="0" smtClean="0">
                <a:solidFill>
                  <a:srgbClr val="FF0000"/>
                </a:solidFill>
              </a:rPr>
              <a:t>HEDİYE </a:t>
            </a:r>
            <a:r>
              <a:rPr lang="tr-TR" b="1" u="sng" dirty="0">
                <a:solidFill>
                  <a:srgbClr val="FF0000"/>
                </a:solidFill>
              </a:rPr>
              <a:t>ALMA, MENFAAT SAĞLAMA YASAĞI</a:t>
            </a:r>
            <a:r>
              <a:rPr lang="tr-TR" b="1" u="sng" dirty="0" smtClean="0">
                <a:solidFill>
                  <a:srgbClr val="FF0000"/>
                </a:solidFill>
              </a:rPr>
              <a:t>:</a:t>
            </a:r>
          </a:p>
          <a:p>
            <a:endParaRPr lang="tr-TR" b="1" u="sng" dirty="0">
              <a:solidFill>
                <a:srgbClr val="FF0000"/>
              </a:solidFill>
            </a:endParaRPr>
          </a:p>
          <a:p>
            <a:pPr>
              <a:lnSpc>
                <a:spcPct val="150000"/>
              </a:lnSpc>
            </a:pPr>
            <a:r>
              <a:rPr lang="tr-TR" dirty="0" smtClean="0"/>
              <a:t>Devlet </a:t>
            </a:r>
            <a:r>
              <a:rPr lang="tr-TR" dirty="0"/>
              <a:t>memurlarının doğrudan doğruya veya aracı eliyle hediye istemeleri ve görevleri sırasında olmasa dahi </a:t>
            </a:r>
            <a:r>
              <a:rPr lang="tr-TR" dirty="0" smtClean="0"/>
              <a:t>menfaat sağlama </a:t>
            </a:r>
            <a:r>
              <a:rPr lang="tr-TR" dirty="0"/>
              <a:t>amacı ile </a:t>
            </a:r>
            <a:r>
              <a:rPr lang="tr-TR" dirty="0">
                <a:solidFill>
                  <a:srgbClr val="FF0000"/>
                </a:solidFill>
              </a:rPr>
              <a:t>hediye kabul etmeleri </a:t>
            </a:r>
            <a:r>
              <a:rPr lang="tr-TR" dirty="0"/>
              <a:t>veya iş sahiplerinden </a:t>
            </a:r>
            <a:r>
              <a:rPr lang="tr-TR" dirty="0">
                <a:solidFill>
                  <a:srgbClr val="FF0000"/>
                </a:solidFill>
              </a:rPr>
              <a:t>borç para istemeleri ve almaları yasaktır.</a:t>
            </a:r>
          </a:p>
        </p:txBody>
      </p:sp>
    </p:spTree>
    <p:extLst>
      <p:ext uri="{BB962C8B-B14F-4D97-AF65-F5344CB8AC3E}">
        <p14:creationId xmlns:p14="http://schemas.microsoft.com/office/powerpoint/2010/main" val="6799939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DEVLET MEMURLARI KANUNU</a:t>
            </a:r>
            <a:endParaRPr lang="tr-TR" dirty="0"/>
          </a:p>
        </p:txBody>
      </p:sp>
      <p:sp>
        <p:nvSpPr>
          <p:cNvPr id="3" name="İçerik Yer Tutucusu 2"/>
          <p:cNvSpPr>
            <a:spLocks noGrp="1"/>
          </p:cNvSpPr>
          <p:nvPr>
            <p:ph idx="1"/>
          </p:nvPr>
        </p:nvSpPr>
        <p:spPr/>
        <p:txBody>
          <a:bodyPr/>
          <a:lstStyle/>
          <a:p>
            <a:endParaRPr lang="tr-TR" b="1" u="sng" dirty="0" smtClean="0">
              <a:solidFill>
                <a:srgbClr val="FF0000"/>
              </a:solidFill>
            </a:endParaRPr>
          </a:p>
          <a:p>
            <a:r>
              <a:rPr lang="tr-TR" b="1" u="sng" dirty="0" smtClean="0">
                <a:solidFill>
                  <a:srgbClr val="FF0000"/>
                </a:solidFill>
              </a:rPr>
              <a:t>Madde 31: GİZLİ BİLGİLERİ AÇIKLAMA YASAĞI:</a:t>
            </a:r>
          </a:p>
          <a:p>
            <a:pPr algn="just">
              <a:lnSpc>
                <a:spcPct val="150000"/>
              </a:lnSpc>
            </a:pPr>
            <a:r>
              <a:rPr lang="tr-TR" dirty="0" smtClean="0"/>
              <a:t>Devlet </a:t>
            </a:r>
            <a:r>
              <a:rPr lang="tr-TR" dirty="0"/>
              <a:t>memurlarının kamu hizmetleri ile ilgili gizli bilgileri görevlerinden ayrılmış bile olsalar, yetkili bakanın yazılı izni </a:t>
            </a:r>
            <a:r>
              <a:rPr lang="tr-TR" dirty="0" smtClean="0"/>
              <a:t>olmadıkça açıklamaları </a:t>
            </a:r>
            <a:r>
              <a:rPr lang="tr-TR" dirty="0"/>
              <a:t>yasaktır.</a:t>
            </a:r>
          </a:p>
        </p:txBody>
      </p:sp>
    </p:spTree>
    <p:extLst>
      <p:ext uri="{BB962C8B-B14F-4D97-AF65-F5344CB8AC3E}">
        <p14:creationId xmlns:p14="http://schemas.microsoft.com/office/powerpoint/2010/main" val="551046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32656"/>
            <a:ext cx="8229600" cy="1143000"/>
          </a:xfrm>
        </p:spPr>
        <p:txBody>
          <a:bodyPr/>
          <a:lstStyle/>
          <a:p>
            <a:pPr algn="ctr"/>
            <a:r>
              <a:rPr lang="tr-TR" dirty="0" smtClean="0"/>
              <a:t>BORÇLAR KANUNU</a:t>
            </a:r>
            <a:endParaRPr lang="tr-TR" dirty="0"/>
          </a:p>
        </p:txBody>
      </p:sp>
      <p:sp>
        <p:nvSpPr>
          <p:cNvPr id="3" name="İçerik Yer Tutucusu 2"/>
          <p:cNvSpPr>
            <a:spLocks noGrp="1"/>
          </p:cNvSpPr>
          <p:nvPr>
            <p:ph idx="1"/>
          </p:nvPr>
        </p:nvSpPr>
        <p:spPr>
          <a:xfrm>
            <a:off x="457200" y="2060848"/>
            <a:ext cx="8229600" cy="4389120"/>
          </a:xfrm>
        </p:spPr>
        <p:txBody>
          <a:bodyPr/>
          <a:lstStyle/>
          <a:p>
            <a:r>
              <a:rPr lang="tr-TR" b="1" u="sng" dirty="0" smtClean="0">
                <a:solidFill>
                  <a:srgbClr val="FF0000"/>
                </a:solidFill>
              </a:rPr>
              <a:t>MADDE </a:t>
            </a:r>
            <a:r>
              <a:rPr lang="tr-TR" b="1" u="sng" dirty="0">
                <a:solidFill>
                  <a:srgbClr val="FF0000"/>
                </a:solidFill>
              </a:rPr>
              <a:t>57- HAKSIZ REKABET</a:t>
            </a:r>
          </a:p>
          <a:p>
            <a:pPr algn="just">
              <a:lnSpc>
                <a:spcPct val="150000"/>
              </a:lnSpc>
            </a:pPr>
            <a:r>
              <a:rPr lang="tr-TR" dirty="0" smtClean="0"/>
              <a:t>Gerçek </a:t>
            </a:r>
            <a:r>
              <a:rPr lang="tr-TR" dirty="0"/>
              <a:t>olmayan haberlerin yayılması veya bu tür ilanların yapılması ya da </a:t>
            </a:r>
            <a:r>
              <a:rPr lang="tr-TR" dirty="0">
                <a:solidFill>
                  <a:srgbClr val="FF0000"/>
                </a:solidFill>
              </a:rPr>
              <a:t>dürüstlük kurallarına </a:t>
            </a:r>
            <a:r>
              <a:rPr lang="tr-TR" dirty="0"/>
              <a:t>aykırı diğer davranışlarda bulunulması yüzünden müşterileri azalan veya onları kaybetme tehlikesiyle karşılaşan kişi, bu davranışlara son verilmesini ve kusurun varlığı hâlinde zararının giderilmesini isteyebilir.</a:t>
            </a:r>
          </a:p>
        </p:txBody>
      </p:sp>
    </p:spTree>
    <p:extLst>
      <p:ext uri="{BB962C8B-B14F-4D97-AF65-F5344CB8AC3E}">
        <p14:creationId xmlns:p14="http://schemas.microsoft.com/office/powerpoint/2010/main" val="10615929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BORÇLAR KANUNU</a:t>
            </a:r>
            <a:endParaRPr lang="tr-TR" b="1" dirty="0"/>
          </a:p>
        </p:txBody>
      </p:sp>
      <p:sp>
        <p:nvSpPr>
          <p:cNvPr id="3" name="İçerik Yer Tutucusu 2"/>
          <p:cNvSpPr>
            <a:spLocks noGrp="1"/>
          </p:cNvSpPr>
          <p:nvPr>
            <p:ph idx="1"/>
          </p:nvPr>
        </p:nvSpPr>
        <p:spPr>
          <a:xfrm>
            <a:off x="457200" y="1484784"/>
            <a:ext cx="8229600" cy="5373216"/>
          </a:xfrm>
        </p:spPr>
        <p:txBody>
          <a:bodyPr>
            <a:normAutofit fontScale="85000" lnSpcReduction="10000"/>
          </a:bodyPr>
          <a:lstStyle/>
          <a:p>
            <a:r>
              <a:rPr lang="tr-TR" b="1" u="sng" dirty="0" smtClean="0">
                <a:solidFill>
                  <a:srgbClr val="FF0000"/>
                </a:solidFill>
              </a:rPr>
              <a:t>MD </a:t>
            </a:r>
            <a:r>
              <a:rPr lang="tr-TR" b="1" u="sng" dirty="0">
                <a:solidFill>
                  <a:srgbClr val="FF0000"/>
                </a:solidFill>
              </a:rPr>
              <a:t>396- ÖZEN VE SADAKAT </a:t>
            </a:r>
            <a:r>
              <a:rPr lang="tr-TR" b="1" u="sng" dirty="0" smtClean="0">
                <a:solidFill>
                  <a:srgbClr val="FF0000"/>
                </a:solidFill>
              </a:rPr>
              <a:t>BORCU</a:t>
            </a:r>
          </a:p>
          <a:p>
            <a:endParaRPr lang="tr-TR" b="1" u="sng" dirty="0">
              <a:solidFill>
                <a:srgbClr val="FF0000"/>
              </a:solidFill>
            </a:endParaRPr>
          </a:p>
          <a:p>
            <a:pPr algn="just">
              <a:lnSpc>
                <a:spcPct val="170000"/>
              </a:lnSpc>
            </a:pPr>
            <a:r>
              <a:rPr lang="tr-TR" dirty="0" smtClean="0"/>
              <a:t>İşçi</a:t>
            </a:r>
            <a:r>
              <a:rPr lang="tr-TR" dirty="0"/>
              <a:t>, yüklendiği işi </a:t>
            </a:r>
            <a:r>
              <a:rPr lang="tr-TR" dirty="0">
                <a:solidFill>
                  <a:srgbClr val="FF0000"/>
                </a:solidFill>
              </a:rPr>
              <a:t>özenle</a:t>
            </a:r>
            <a:r>
              <a:rPr lang="tr-TR" dirty="0"/>
              <a:t> yapmak ve işverenin haklı menfaatinin korunmasında </a:t>
            </a:r>
            <a:r>
              <a:rPr lang="tr-TR" dirty="0">
                <a:solidFill>
                  <a:srgbClr val="FF0000"/>
                </a:solidFill>
              </a:rPr>
              <a:t>sadakatle</a:t>
            </a:r>
            <a:r>
              <a:rPr lang="tr-TR" dirty="0"/>
              <a:t> davranmak zorundadır</a:t>
            </a:r>
            <a:r>
              <a:rPr lang="tr-TR" dirty="0" smtClean="0"/>
              <a:t>.</a:t>
            </a:r>
          </a:p>
          <a:p>
            <a:pPr algn="just">
              <a:lnSpc>
                <a:spcPct val="170000"/>
              </a:lnSpc>
            </a:pPr>
            <a:endParaRPr lang="tr-TR" dirty="0"/>
          </a:p>
          <a:p>
            <a:pPr algn="just">
              <a:lnSpc>
                <a:spcPct val="170000"/>
              </a:lnSpc>
            </a:pPr>
            <a:r>
              <a:rPr lang="tr-TR" dirty="0"/>
              <a:t>İşçi, işverene ait makineleri, araç ve gereçleri, teknik sistemleri, tesisleri ve taşıtları </a:t>
            </a:r>
            <a:r>
              <a:rPr lang="tr-TR" dirty="0">
                <a:solidFill>
                  <a:srgbClr val="FF0000"/>
                </a:solidFill>
              </a:rPr>
              <a:t>usulüne uygun </a:t>
            </a:r>
            <a:r>
              <a:rPr lang="tr-TR" dirty="0"/>
              <a:t>olarak kullanmak ve bunlarla birlikte işin görülmesi için kendisine teslim edilmiş olan malzemeye </a:t>
            </a:r>
            <a:r>
              <a:rPr lang="tr-TR" dirty="0">
                <a:solidFill>
                  <a:srgbClr val="FF0000"/>
                </a:solidFill>
              </a:rPr>
              <a:t>özen</a:t>
            </a:r>
            <a:r>
              <a:rPr lang="tr-TR" dirty="0"/>
              <a:t> göstermekle yükümlüdür</a:t>
            </a:r>
            <a:r>
              <a:rPr lang="tr-TR" dirty="0" smtClean="0"/>
              <a:t>.</a:t>
            </a:r>
          </a:p>
          <a:p>
            <a:pPr algn="just"/>
            <a:endParaRPr lang="tr-TR" dirty="0"/>
          </a:p>
        </p:txBody>
      </p:sp>
    </p:spTree>
    <p:extLst>
      <p:ext uri="{BB962C8B-B14F-4D97-AF65-F5344CB8AC3E}">
        <p14:creationId xmlns:p14="http://schemas.microsoft.com/office/powerpoint/2010/main" val="6367867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BORÇLAR KANUNU</a:t>
            </a:r>
            <a:endParaRPr lang="tr-TR" b="1" dirty="0"/>
          </a:p>
        </p:txBody>
      </p:sp>
      <p:sp>
        <p:nvSpPr>
          <p:cNvPr id="3" name="İçerik Yer Tutucusu 2"/>
          <p:cNvSpPr>
            <a:spLocks noGrp="1"/>
          </p:cNvSpPr>
          <p:nvPr>
            <p:ph idx="1"/>
          </p:nvPr>
        </p:nvSpPr>
        <p:spPr/>
        <p:txBody>
          <a:bodyPr>
            <a:normAutofit fontScale="70000" lnSpcReduction="20000"/>
          </a:bodyPr>
          <a:lstStyle/>
          <a:p>
            <a:pPr algn="just">
              <a:lnSpc>
                <a:spcPct val="160000"/>
              </a:lnSpc>
            </a:pPr>
            <a:r>
              <a:rPr lang="tr-TR" b="1" u="sng" dirty="0" smtClean="0">
                <a:solidFill>
                  <a:srgbClr val="FF0000"/>
                </a:solidFill>
              </a:rPr>
              <a:t>ÖZEN VE SADAKAT BORCU</a:t>
            </a:r>
          </a:p>
          <a:p>
            <a:pPr algn="just">
              <a:lnSpc>
                <a:spcPct val="160000"/>
              </a:lnSpc>
            </a:pPr>
            <a:endParaRPr lang="tr-TR" b="1" u="sng" dirty="0" smtClean="0">
              <a:solidFill>
                <a:srgbClr val="FF0000"/>
              </a:solidFill>
            </a:endParaRPr>
          </a:p>
          <a:p>
            <a:pPr algn="just">
              <a:lnSpc>
                <a:spcPct val="160000"/>
              </a:lnSpc>
            </a:pPr>
            <a:r>
              <a:rPr lang="tr-TR" dirty="0" smtClean="0"/>
              <a:t>İşçi</a:t>
            </a:r>
            <a:r>
              <a:rPr lang="tr-TR" dirty="0"/>
              <a:t>, hizmet ilişkisi devam ettiği sürece, </a:t>
            </a:r>
            <a:r>
              <a:rPr lang="tr-TR" dirty="0">
                <a:solidFill>
                  <a:srgbClr val="FF0000"/>
                </a:solidFill>
              </a:rPr>
              <a:t>sadakat</a:t>
            </a:r>
            <a:r>
              <a:rPr lang="tr-TR" dirty="0"/>
              <a:t> borcuna aykırı olarak bir ücret karşılığında </a:t>
            </a:r>
            <a:r>
              <a:rPr lang="tr-TR" dirty="0">
                <a:solidFill>
                  <a:srgbClr val="FF0000"/>
                </a:solidFill>
              </a:rPr>
              <a:t>üçüncü kişiye hizmette bulunamaz </a:t>
            </a:r>
            <a:r>
              <a:rPr lang="tr-TR" dirty="0"/>
              <a:t>ve özellikle kendi işvereni ile rekabete girişemez.</a:t>
            </a:r>
          </a:p>
          <a:p>
            <a:pPr algn="just">
              <a:lnSpc>
                <a:spcPct val="160000"/>
              </a:lnSpc>
            </a:pPr>
            <a:endParaRPr lang="tr-TR" dirty="0"/>
          </a:p>
          <a:p>
            <a:pPr algn="just">
              <a:lnSpc>
                <a:spcPct val="160000"/>
              </a:lnSpc>
            </a:pPr>
            <a:r>
              <a:rPr lang="tr-TR" dirty="0"/>
              <a:t>İşçi, iş gördüğü sırada öğrendiği, özellikle </a:t>
            </a:r>
            <a:r>
              <a:rPr lang="tr-TR" dirty="0">
                <a:solidFill>
                  <a:srgbClr val="FF0000"/>
                </a:solidFill>
              </a:rPr>
              <a:t>üretim ve iş sırları gibi </a:t>
            </a:r>
            <a:r>
              <a:rPr lang="tr-TR" dirty="0"/>
              <a:t>bilgileri, hizmet ilişkisinin devamı süresince </a:t>
            </a:r>
            <a:r>
              <a:rPr lang="tr-TR" dirty="0">
                <a:solidFill>
                  <a:srgbClr val="FF0000"/>
                </a:solidFill>
              </a:rPr>
              <a:t>kendi yararına kullanamaz </a:t>
            </a:r>
            <a:r>
              <a:rPr lang="tr-TR" dirty="0"/>
              <a:t>veya </a:t>
            </a:r>
            <a:r>
              <a:rPr lang="tr-TR" dirty="0">
                <a:solidFill>
                  <a:srgbClr val="FF0000"/>
                </a:solidFill>
              </a:rPr>
              <a:t>başkalarına açıklayamaz</a:t>
            </a:r>
            <a:r>
              <a:rPr lang="tr-TR" dirty="0"/>
              <a:t>. İşverenin haklı menfaatinin korunması için gerekli olduğu ölçüde işçi, hizmet ilişkisinin sona ermesinden sonra da sır saklamakla yükümlüdür.</a:t>
            </a:r>
          </a:p>
          <a:p>
            <a:endParaRPr lang="tr-TR" dirty="0"/>
          </a:p>
        </p:txBody>
      </p:sp>
    </p:spTree>
    <p:extLst>
      <p:ext uri="{BB962C8B-B14F-4D97-AF65-F5344CB8AC3E}">
        <p14:creationId xmlns:p14="http://schemas.microsoft.com/office/powerpoint/2010/main" val="1064750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BORÇLAR KANUNU</a:t>
            </a:r>
            <a:endParaRPr lang="tr-TR" b="1" dirty="0"/>
          </a:p>
        </p:txBody>
      </p:sp>
      <p:sp>
        <p:nvSpPr>
          <p:cNvPr id="3" name="İçerik Yer Tutucusu 2"/>
          <p:cNvSpPr>
            <a:spLocks noGrp="1"/>
          </p:cNvSpPr>
          <p:nvPr>
            <p:ph idx="1"/>
          </p:nvPr>
        </p:nvSpPr>
        <p:spPr/>
        <p:txBody>
          <a:bodyPr>
            <a:normAutofit fontScale="92500"/>
          </a:bodyPr>
          <a:lstStyle/>
          <a:p>
            <a:r>
              <a:rPr lang="tr-TR" b="1" u="sng" dirty="0" smtClean="0">
                <a:solidFill>
                  <a:srgbClr val="FF0000"/>
                </a:solidFill>
              </a:rPr>
              <a:t>MADDE 417-İŞÇİNİN KİŞİLİĞİNİN KORUNMASI</a:t>
            </a:r>
          </a:p>
          <a:p>
            <a:endParaRPr lang="tr-TR" b="1" u="sng" dirty="0" smtClean="0">
              <a:solidFill>
                <a:srgbClr val="FF0000"/>
              </a:solidFill>
            </a:endParaRPr>
          </a:p>
          <a:p>
            <a:pPr algn="just">
              <a:lnSpc>
                <a:spcPct val="150000"/>
              </a:lnSpc>
            </a:pPr>
            <a:r>
              <a:rPr lang="tr-TR" dirty="0" smtClean="0"/>
              <a:t>İşveren</a:t>
            </a:r>
            <a:r>
              <a:rPr lang="tr-TR" dirty="0"/>
              <a:t>, hizmet ilişkisinde işçinin </a:t>
            </a:r>
            <a:r>
              <a:rPr lang="tr-TR" dirty="0">
                <a:solidFill>
                  <a:srgbClr val="FF0000"/>
                </a:solidFill>
              </a:rPr>
              <a:t>kişiliğini korumak ve saygı göstermek</a:t>
            </a:r>
            <a:r>
              <a:rPr lang="tr-TR" dirty="0"/>
              <a:t> ve işyerinde </a:t>
            </a:r>
            <a:r>
              <a:rPr lang="tr-TR" dirty="0">
                <a:solidFill>
                  <a:srgbClr val="FF0000"/>
                </a:solidFill>
              </a:rPr>
              <a:t>dürüstlük i</a:t>
            </a:r>
            <a:r>
              <a:rPr lang="tr-TR" dirty="0"/>
              <a:t>lkelerine uygun bir düzeni sağlamakla, özellikle </a:t>
            </a:r>
            <a:r>
              <a:rPr lang="tr-TR" dirty="0">
                <a:solidFill>
                  <a:srgbClr val="FF0000"/>
                </a:solidFill>
              </a:rPr>
              <a:t>işçilerin psikolojik ve cinsel tacize uğramamaları </a:t>
            </a:r>
            <a:r>
              <a:rPr lang="tr-TR" dirty="0"/>
              <a:t>ve bu tür tacizlere uğramış olanların daha fazla zarar görmemeleri için gerekli önlemleri almakla yükümlüdür</a:t>
            </a:r>
            <a:r>
              <a:rPr lang="tr-TR" dirty="0" smtClean="0"/>
              <a:t>.</a:t>
            </a:r>
            <a:endParaRPr lang="tr-TR" dirty="0"/>
          </a:p>
        </p:txBody>
      </p:sp>
    </p:spTree>
    <p:extLst>
      <p:ext uri="{BB962C8B-B14F-4D97-AF65-F5344CB8AC3E}">
        <p14:creationId xmlns:p14="http://schemas.microsoft.com/office/powerpoint/2010/main" val="31305796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BORÇLAR KANUNU</a:t>
            </a:r>
            <a:endParaRPr lang="tr-TR" b="1" dirty="0"/>
          </a:p>
        </p:txBody>
      </p:sp>
      <p:sp>
        <p:nvSpPr>
          <p:cNvPr id="3" name="İçerik Yer Tutucusu 2"/>
          <p:cNvSpPr>
            <a:spLocks noGrp="1"/>
          </p:cNvSpPr>
          <p:nvPr>
            <p:ph idx="1"/>
          </p:nvPr>
        </p:nvSpPr>
        <p:spPr/>
        <p:txBody>
          <a:bodyPr/>
          <a:lstStyle/>
          <a:p>
            <a:endParaRPr lang="tr-TR" dirty="0" smtClean="0"/>
          </a:p>
          <a:p>
            <a:pPr algn="just">
              <a:lnSpc>
                <a:spcPct val="150000"/>
              </a:lnSpc>
            </a:pPr>
            <a:r>
              <a:rPr lang="tr-TR" dirty="0" smtClean="0"/>
              <a:t>İşveren</a:t>
            </a:r>
            <a:r>
              <a:rPr lang="tr-TR" dirty="0"/>
              <a:t>, işyerinde </a:t>
            </a:r>
            <a:r>
              <a:rPr lang="tr-TR" dirty="0">
                <a:solidFill>
                  <a:srgbClr val="FF0000"/>
                </a:solidFill>
              </a:rPr>
              <a:t>iş sağlığı ve güvenliğinin sağlanması </a:t>
            </a:r>
            <a:r>
              <a:rPr lang="tr-TR" dirty="0"/>
              <a:t>için gerekli her türlü önlemi almak, </a:t>
            </a:r>
            <a:r>
              <a:rPr lang="tr-TR" dirty="0">
                <a:solidFill>
                  <a:srgbClr val="FF0000"/>
                </a:solidFill>
              </a:rPr>
              <a:t>araç ve gereçleri noksansız bulundurmak</a:t>
            </a:r>
            <a:r>
              <a:rPr lang="tr-TR" dirty="0"/>
              <a:t>; işçiler de iş sağlığı ve güvenliği konusunda alınan her türlü önleme uymakla yükümlüdür.</a:t>
            </a:r>
          </a:p>
          <a:p>
            <a:endParaRPr lang="tr-TR" dirty="0"/>
          </a:p>
        </p:txBody>
      </p:sp>
    </p:spTree>
    <p:extLst>
      <p:ext uri="{BB962C8B-B14F-4D97-AF65-F5344CB8AC3E}">
        <p14:creationId xmlns:p14="http://schemas.microsoft.com/office/powerpoint/2010/main" val="34852148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7624" y="713823"/>
            <a:ext cx="6447501" cy="556146"/>
          </a:xfrm>
          <a:solidFill>
            <a:schemeClr val="accent2">
              <a:lumMod val="60000"/>
              <a:lumOff val="40000"/>
            </a:schemeClr>
          </a:solidFill>
        </p:spPr>
        <p:txBody>
          <a:bodyPr>
            <a:normAutofit fontScale="90000"/>
          </a:bodyPr>
          <a:lstStyle/>
          <a:p>
            <a:pPr algn="ctr"/>
            <a:r>
              <a:rPr lang="tr-TR" dirty="0">
                <a:solidFill>
                  <a:schemeClr val="tx1"/>
                </a:solidFill>
              </a:rPr>
              <a:t>AHLAK VE HUKUK İLİŞKİSİ</a:t>
            </a:r>
          </a:p>
        </p:txBody>
      </p:sp>
      <p:sp>
        <p:nvSpPr>
          <p:cNvPr id="3" name="Metin Yer Tutucusu 2"/>
          <p:cNvSpPr>
            <a:spLocks noGrp="1"/>
          </p:cNvSpPr>
          <p:nvPr>
            <p:ph type="body" idx="1"/>
          </p:nvPr>
        </p:nvSpPr>
        <p:spPr>
          <a:xfrm>
            <a:off x="536713" y="1709719"/>
            <a:ext cx="3139217" cy="432197"/>
          </a:xfrm>
        </p:spPr>
        <p:txBody>
          <a:bodyPr/>
          <a:lstStyle/>
          <a:p>
            <a:r>
              <a:rPr lang="tr-TR" sz="1800" dirty="0">
                <a:solidFill>
                  <a:schemeClr val="tx1"/>
                </a:solidFill>
              </a:rPr>
              <a:t>657 sayılı Devlet Memurları Kanunu</a:t>
            </a:r>
          </a:p>
        </p:txBody>
      </p:sp>
      <p:sp>
        <p:nvSpPr>
          <p:cNvPr id="4" name="İçerik Yer Tutucusu 3"/>
          <p:cNvSpPr>
            <a:spLocks noGrp="1"/>
          </p:cNvSpPr>
          <p:nvPr>
            <p:ph sz="half" idx="2"/>
          </p:nvPr>
        </p:nvSpPr>
        <p:spPr>
          <a:xfrm>
            <a:off x="506809" y="2650925"/>
            <a:ext cx="3139217" cy="3082331"/>
          </a:xfrm>
        </p:spPr>
        <p:txBody>
          <a:bodyPr>
            <a:normAutofit fontScale="92500" lnSpcReduction="10000"/>
          </a:bodyPr>
          <a:lstStyle/>
          <a:p>
            <a:r>
              <a:rPr lang="tr-TR" dirty="0" smtClean="0">
                <a:solidFill>
                  <a:schemeClr val="tx1"/>
                </a:solidFill>
              </a:rPr>
              <a:t>Sadakat </a:t>
            </a:r>
            <a:endParaRPr lang="tr-TR" dirty="0">
              <a:solidFill>
                <a:schemeClr val="tx1"/>
              </a:solidFill>
            </a:endParaRPr>
          </a:p>
          <a:p>
            <a:r>
              <a:rPr lang="tr-TR" dirty="0" smtClean="0">
                <a:solidFill>
                  <a:schemeClr val="tx1"/>
                </a:solidFill>
              </a:rPr>
              <a:t>Tarafsızlık </a:t>
            </a:r>
            <a:endParaRPr lang="tr-TR" dirty="0">
              <a:solidFill>
                <a:schemeClr val="tx1"/>
              </a:solidFill>
            </a:endParaRPr>
          </a:p>
          <a:p>
            <a:r>
              <a:rPr lang="tr-TR" dirty="0" smtClean="0">
                <a:solidFill>
                  <a:schemeClr val="tx1"/>
                </a:solidFill>
              </a:rPr>
              <a:t>Dürüstlük </a:t>
            </a:r>
            <a:endParaRPr lang="tr-TR" dirty="0">
              <a:solidFill>
                <a:schemeClr val="tx1"/>
              </a:solidFill>
            </a:endParaRPr>
          </a:p>
          <a:p>
            <a:r>
              <a:rPr lang="tr-TR" dirty="0" smtClean="0">
                <a:solidFill>
                  <a:schemeClr val="tx1"/>
                </a:solidFill>
              </a:rPr>
              <a:t>Dayanışma </a:t>
            </a:r>
            <a:endParaRPr lang="tr-TR" dirty="0">
              <a:solidFill>
                <a:schemeClr val="tx1"/>
              </a:solidFill>
            </a:endParaRPr>
          </a:p>
          <a:p>
            <a:r>
              <a:rPr lang="tr-TR" dirty="0" smtClean="0">
                <a:solidFill>
                  <a:schemeClr val="tx1"/>
                </a:solidFill>
              </a:rPr>
              <a:t>Kullanılan araç </a:t>
            </a:r>
            <a:r>
              <a:rPr lang="tr-TR" dirty="0">
                <a:solidFill>
                  <a:schemeClr val="tx1"/>
                </a:solidFill>
              </a:rPr>
              <a:t>ve gereçlere özen </a:t>
            </a:r>
            <a:r>
              <a:rPr lang="tr-TR" dirty="0" smtClean="0">
                <a:solidFill>
                  <a:schemeClr val="tx1"/>
                </a:solidFill>
              </a:rPr>
              <a:t>gösterme </a:t>
            </a:r>
            <a:endParaRPr lang="tr-TR" dirty="0">
              <a:solidFill>
                <a:schemeClr val="tx1"/>
              </a:solidFill>
            </a:endParaRPr>
          </a:p>
          <a:p>
            <a:r>
              <a:rPr lang="tr-TR" dirty="0" smtClean="0">
                <a:solidFill>
                  <a:schemeClr val="tx1"/>
                </a:solidFill>
              </a:rPr>
              <a:t>Rüşvet ve </a:t>
            </a:r>
            <a:r>
              <a:rPr lang="tr-TR" dirty="0">
                <a:solidFill>
                  <a:schemeClr val="tx1"/>
                </a:solidFill>
              </a:rPr>
              <a:t>hediye kabul </a:t>
            </a:r>
            <a:r>
              <a:rPr lang="tr-TR" dirty="0" smtClean="0">
                <a:solidFill>
                  <a:schemeClr val="tx1"/>
                </a:solidFill>
              </a:rPr>
              <a:t>etmeme </a:t>
            </a:r>
            <a:endParaRPr lang="tr-TR" dirty="0">
              <a:solidFill>
                <a:schemeClr val="tx1"/>
              </a:solidFill>
            </a:endParaRPr>
          </a:p>
          <a:p>
            <a:r>
              <a:rPr lang="tr-TR" dirty="0" smtClean="0">
                <a:solidFill>
                  <a:schemeClr val="tx1"/>
                </a:solidFill>
              </a:rPr>
              <a:t>Sır saklama</a:t>
            </a:r>
            <a:endParaRPr lang="tr-TR" dirty="0">
              <a:solidFill>
                <a:schemeClr val="tx1"/>
              </a:solidFill>
            </a:endParaRPr>
          </a:p>
          <a:p>
            <a:endParaRPr lang="tr-TR" dirty="0">
              <a:solidFill>
                <a:schemeClr val="tx1"/>
              </a:solidFill>
            </a:endParaRPr>
          </a:p>
          <a:p>
            <a:endParaRPr lang="tr-TR" dirty="0">
              <a:solidFill>
                <a:schemeClr val="tx1"/>
              </a:solidFill>
            </a:endParaRPr>
          </a:p>
        </p:txBody>
      </p:sp>
      <p:sp>
        <p:nvSpPr>
          <p:cNvPr id="5" name="Metin Yer Tutucusu 4"/>
          <p:cNvSpPr>
            <a:spLocks noGrp="1"/>
          </p:cNvSpPr>
          <p:nvPr>
            <p:ph type="body" sz="quarter" idx="3"/>
          </p:nvPr>
        </p:nvSpPr>
        <p:spPr>
          <a:xfrm>
            <a:off x="3865339" y="1782789"/>
            <a:ext cx="3139214" cy="432197"/>
          </a:xfrm>
        </p:spPr>
        <p:txBody>
          <a:bodyPr>
            <a:normAutofit/>
          </a:bodyPr>
          <a:lstStyle/>
          <a:p>
            <a:r>
              <a:rPr lang="tr-TR" sz="1800" dirty="0">
                <a:solidFill>
                  <a:schemeClr val="tx1"/>
                </a:solidFill>
              </a:rPr>
              <a:t>6098 sayılı Borçlar Kanunu</a:t>
            </a:r>
          </a:p>
        </p:txBody>
      </p:sp>
      <p:sp>
        <p:nvSpPr>
          <p:cNvPr id="6" name="İçerik Yer Tutucusu 5"/>
          <p:cNvSpPr>
            <a:spLocks noGrp="1"/>
          </p:cNvSpPr>
          <p:nvPr>
            <p:ph sz="quarter" idx="4"/>
          </p:nvPr>
        </p:nvSpPr>
        <p:spPr>
          <a:xfrm>
            <a:off x="3796017" y="2501806"/>
            <a:ext cx="2707678" cy="1711640"/>
          </a:xfrm>
        </p:spPr>
        <p:txBody>
          <a:bodyPr>
            <a:normAutofit fontScale="55000" lnSpcReduction="20000"/>
          </a:bodyPr>
          <a:lstStyle/>
          <a:p>
            <a:endParaRPr lang="tr-TR" dirty="0" smtClean="0">
              <a:solidFill>
                <a:schemeClr val="tx1"/>
              </a:solidFill>
            </a:endParaRPr>
          </a:p>
          <a:p>
            <a:r>
              <a:rPr lang="tr-TR" sz="2900" dirty="0" smtClean="0">
                <a:solidFill>
                  <a:schemeClr val="tx1"/>
                </a:solidFill>
              </a:rPr>
              <a:t>Dürüstlük </a:t>
            </a:r>
          </a:p>
          <a:p>
            <a:r>
              <a:rPr lang="tr-TR" sz="2900" dirty="0">
                <a:solidFill>
                  <a:schemeClr val="tx1"/>
                </a:solidFill>
              </a:rPr>
              <a:t>K</a:t>
            </a:r>
            <a:r>
              <a:rPr lang="tr-TR" sz="2900" dirty="0" smtClean="0">
                <a:solidFill>
                  <a:schemeClr val="tx1"/>
                </a:solidFill>
              </a:rPr>
              <a:t>ullanılan </a:t>
            </a:r>
            <a:r>
              <a:rPr lang="tr-TR" sz="2900" dirty="0">
                <a:solidFill>
                  <a:schemeClr val="tx1"/>
                </a:solidFill>
              </a:rPr>
              <a:t>araç gereçlere özen </a:t>
            </a:r>
            <a:r>
              <a:rPr lang="tr-TR" sz="2900" dirty="0" smtClean="0">
                <a:solidFill>
                  <a:schemeClr val="tx1"/>
                </a:solidFill>
              </a:rPr>
              <a:t>gösterme </a:t>
            </a:r>
          </a:p>
          <a:p>
            <a:r>
              <a:rPr lang="tr-TR" sz="2900" dirty="0" smtClean="0">
                <a:solidFill>
                  <a:schemeClr val="tx1"/>
                </a:solidFill>
              </a:rPr>
              <a:t>Sadakat </a:t>
            </a:r>
          </a:p>
          <a:p>
            <a:r>
              <a:rPr lang="tr-TR" sz="2900" dirty="0">
                <a:solidFill>
                  <a:schemeClr val="tx1"/>
                </a:solidFill>
              </a:rPr>
              <a:t>S</a:t>
            </a:r>
            <a:r>
              <a:rPr lang="tr-TR" sz="2900" dirty="0" smtClean="0">
                <a:solidFill>
                  <a:schemeClr val="tx1"/>
                </a:solidFill>
              </a:rPr>
              <a:t>ır saklama</a:t>
            </a:r>
            <a:endParaRPr lang="tr-TR" sz="2900" dirty="0">
              <a:solidFill>
                <a:schemeClr val="tx1"/>
              </a:solidFill>
            </a:endParaRPr>
          </a:p>
        </p:txBody>
      </p:sp>
      <p:pic>
        <p:nvPicPr>
          <p:cNvPr id="7" name="Resim 6"/>
          <p:cNvPicPr>
            <a:picLocks noChangeAspect="1"/>
          </p:cNvPicPr>
          <p:nvPr/>
        </p:nvPicPr>
        <p:blipFill rotWithShape="1">
          <a:blip r:embed="rId3"/>
          <a:srcRect l="64629" t="13195" r="1576" b="19419"/>
          <a:stretch/>
        </p:blipFill>
        <p:spPr>
          <a:xfrm>
            <a:off x="7157270" y="2076281"/>
            <a:ext cx="1504665" cy="1685416"/>
          </a:xfrm>
          <a:prstGeom prst="rect">
            <a:avLst/>
          </a:prstGeom>
        </p:spPr>
      </p:pic>
      <p:pic>
        <p:nvPicPr>
          <p:cNvPr id="9" name="Resim 8"/>
          <p:cNvPicPr>
            <a:picLocks noChangeAspect="1"/>
          </p:cNvPicPr>
          <p:nvPr/>
        </p:nvPicPr>
        <p:blipFill>
          <a:blip r:embed="rId4"/>
          <a:stretch>
            <a:fillRect/>
          </a:stretch>
        </p:blipFill>
        <p:spPr>
          <a:xfrm>
            <a:off x="5782366" y="4213446"/>
            <a:ext cx="1374904" cy="1310186"/>
          </a:xfrm>
          <a:prstGeom prst="rect">
            <a:avLst/>
          </a:prstGeom>
        </p:spPr>
      </p:pic>
      <p:pic>
        <p:nvPicPr>
          <p:cNvPr id="10" name="Resim 9"/>
          <p:cNvPicPr>
            <a:picLocks noChangeAspect="1"/>
          </p:cNvPicPr>
          <p:nvPr/>
        </p:nvPicPr>
        <p:blipFill>
          <a:blip r:embed="rId5"/>
          <a:stretch>
            <a:fillRect/>
          </a:stretch>
        </p:blipFill>
        <p:spPr>
          <a:xfrm>
            <a:off x="7324535" y="4054532"/>
            <a:ext cx="1785689" cy="1620421"/>
          </a:xfrm>
          <a:prstGeom prst="rect">
            <a:avLst/>
          </a:prstGeom>
        </p:spPr>
      </p:pic>
    </p:spTree>
    <p:extLst>
      <p:ext uri="{BB962C8B-B14F-4D97-AF65-F5344CB8AC3E}">
        <p14:creationId xmlns:p14="http://schemas.microsoft.com/office/powerpoint/2010/main" val="5725057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8229600" cy="4389120"/>
          </a:xfrm>
        </p:spPr>
        <p:txBody>
          <a:bodyPr/>
          <a:lstStyle/>
          <a:p>
            <a:endParaRPr lang="tr-TR" dirty="0" smtClean="0"/>
          </a:p>
          <a:p>
            <a:endParaRPr lang="tr-TR" dirty="0"/>
          </a:p>
          <a:p>
            <a:pPr algn="ctr"/>
            <a:r>
              <a:rPr lang="tr-TR" sz="3200" b="1" dirty="0" smtClean="0"/>
              <a:t>Belli ahlaki sorumluluklar konusunda, genel anlamda uzlaşmaya varmamış toplumlarda hiçbir kanun kargaşayı önleyemedi.</a:t>
            </a:r>
          </a:p>
          <a:p>
            <a:endParaRPr lang="tr-TR" sz="3200" b="1" dirty="0"/>
          </a:p>
          <a:p>
            <a:pPr marL="0" indent="0" algn="ctr">
              <a:buNone/>
            </a:pPr>
            <a:r>
              <a:rPr lang="tr-TR" b="1" dirty="0" smtClean="0"/>
              <a:t>John W. </a:t>
            </a:r>
            <a:r>
              <a:rPr lang="tr-TR" b="1" dirty="0" err="1" smtClean="0"/>
              <a:t>Gardner</a:t>
            </a:r>
            <a:endParaRPr lang="tr-TR" b="1" dirty="0"/>
          </a:p>
        </p:txBody>
      </p:sp>
    </p:spTree>
    <p:extLst>
      <p:ext uri="{BB962C8B-B14F-4D97-AF65-F5344CB8AC3E}">
        <p14:creationId xmlns:p14="http://schemas.microsoft.com/office/powerpoint/2010/main" val="22561536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4389120"/>
          </a:xfrm>
        </p:spPr>
        <p:txBody>
          <a:bodyPr/>
          <a:lstStyle/>
          <a:p>
            <a:pPr marL="0" indent="0">
              <a:buNone/>
            </a:pPr>
            <a:endParaRPr lang="tr-TR" dirty="0" smtClean="0"/>
          </a:p>
          <a:p>
            <a:pPr marL="0" indent="0">
              <a:buNone/>
            </a:pPr>
            <a:endParaRPr lang="tr-TR" dirty="0"/>
          </a:p>
          <a:p>
            <a:pPr marL="0" indent="0" algn="ctr">
              <a:buNone/>
            </a:pPr>
            <a:r>
              <a:rPr lang="tr-TR" dirty="0" smtClean="0"/>
              <a:t>“</a:t>
            </a:r>
            <a:r>
              <a:rPr lang="tr-TR" dirty="0"/>
              <a:t>Karıncayı bile incitmem” deme! </a:t>
            </a:r>
          </a:p>
          <a:p>
            <a:pPr marL="0" indent="0" algn="ctr">
              <a:buNone/>
            </a:pPr>
            <a:r>
              <a:rPr lang="tr-TR" dirty="0" smtClean="0"/>
              <a:t>Bile' den </a:t>
            </a:r>
            <a:r>
              <a:rPr lang="tr-TR" dirty="0"/>
              <a:t>incinir karınca; Söz söylemek irfan </a:t>
            </a:r>
            <a:r>
              <a:rPr lang="tr-TR" dirty="0" smtClean="0"/>
              <a:t>ister</a:t>
            </a:r>
          </a:p>
          <a:p>
            <a:pPr marL="0" indent="0" algn="ctr">
              <a:buNone/>
            </a:pPr>
            <a:r>
              <a:rPr lang="tr-TR" dirty="0" smtClean="0"/>
              <a:t> </a:t>
            </a:r>
            <a:r>
              <a:rPr lang="tr-TR" dirty="0"/>
              <a:t>Anlamak insan</a:t>
            </a:r>
            <a:r>
              <a:rPr lang="tr-TR" dirty="0" smtClean="0"/>
              <a:t>...</a:t>
            </a:r>
          </a:p>
          <a:p>
            <a:pPr marL="0" indent="0" algn="ctr">
              <a:buNone/>
            </a:pPr>
            <a:endParaRPr lang="tr-TR" dirty="0"/>
          </a:p>
          <a:p>
            <a:pPr marL="0" indent="0" algn="ctr">
              <a:buNone/>
            </a:pPr>
            <a:r>
              <a:rPr lang="tr-TR" b="1" dirty="0" smtClean="0">
                <a:solidFill>
                  <a:srgbClr val="FF0000"/>
                </a:solidFill>
              </a:rPr>
              <a:t>FUZÛLÎ</a:t>
            </a:r>
          </a:p>
          <a:p>
            <a:endParaRPr lang="tr-TR" dirty="0"/>
          </a:p>
        </p:txBody>
      </p:sp>
    </p:spTree>
    <p:extLst>
      <p:ext uri="{BB962C8B-B14F-4D97-AF65-F5344CB8AC3E}">
        <p14:creationId xmlns:p14="http://schemas.microsoft.com/office/powerpoint/2010/main" val="714360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6000" b="1" dirty="0"/>
              <a:t>TEMEL KAVRAMLAR</a:t>
            </a:r>
          </a:p>
        </p:txBody>
      </p:sp>
      <p:sp>
        <p:nvSpPr>
          <p:cNvPr id="3" name="İçerik Yer Tutucusu 2"/>
          <p:cNvSpPr>
            <a:spLocks noGrp="1"/>
          </p:cNvSpPr>
          <p:nvPr>
            <p:ph idx="1"/>
          </p:nvPr>
        </p:nvSpPr>
        <p:spPr/>
        <p:txBody>
          <a:bodyPr>
            <a:normAutofit lnSpcReduction="10000"/>
          </a:bodyPr>
          <a:lstStyle/>
          <a:p>
            <a:r>
              <a:rPr lang="tr-TR" sz="3600" b="1" dirty="0" smtClean="0"/>
              <a:t>Felsefe  (</a:t>
            </a:r>
            <a:r>
              <a:rPr lang="tr-TR" sz="3600" b="1" dirty="0" err="1" smtClean="0"/>
              <a:t>Philosophy</a:t>
            </a:r>
            <a:r>
              <a:rPr lang="tr-TR" sz="3600" b="1" dirty="0" smtClean="0"/>
              <a:t>)</a:t>
            </a:r>
          </a:p>
          <a:p>
            <a:pPr lvl="2"/>
            <a:r>
              <a:rPr lang="tr-TR" sz="3100" b="1" dirty="0"/>
              <a:t> </a:t>
            </a:r>
            <a:r>
              <a:rPr lang="tr-TR" sz="3100" dirty="0" err="1" smtClean="0"/>
              <a:t>Philo</a:t>
            </a:r>
            <a:r>
              <a:rPr lang="tr-TR" sz="3100" dirty="0" smtClean="0"/>
              <a:t>: Sevmek</a:t>
            </a:r>
          </a:p>
          <a:p>
            <a:pPr lvl="2"/>
            <a:r>
              <a:rPr lang="tr-TR" sz="3100" dirty="0" err="1" smtClean="0"/>
              <a:t>Sophia</a:t>
            </a:r>
            <a:r>
              <a:rPr lang="tr-TR" sz="3100" dirty="0" smtClean="0"/>
              <a:t>: Bilgelik</a:t>
            </a:r>
          </a:p>
          <a:p>
            <a:r>
              <a:rPr lang="tr-TR" sz="3600" b="1" dirty="0" smtClean="0"/>
              <a:t>Hikmet arayışı</a:t>
            </a:r>
          </a:p>
          <a:p>
            <a:pPr lvl="2"/>
            <a:endParaRPr lang="tr-TR" sz="3100" dirty="0"/>
          </a:p>
          <a:p>
            <a:pPr lvl="2"/>
            <a:r>
              <a:rPr lang="tr-TR" sz="3100" dirty="0" smtClean="0"/>
              <a:t>Olaylara beklenenden </a:t>
            </a:r>
            <a:r>
              <a:rPr lang="tr-TR" sz="3100" b="1" u="sng" dirty="0" smtClean="0"/>
              <a:t>daha derin </a:t>
            </a:r>
            <a:r>
              <a:rPr lang="tr-TR" sz="3100" dirty="0" smtClean="0"/>
              <a:t>bir şekilde bakmak</a:t>
            </a:r>
          </a:p>
          <a:p>
            <a:pPr lvl="2"/>
            <a:r>
              <a:rPr lang="tr-TR" sz="3100" b="1" u="sng" dirty="0" smtClean="0"/>
              <a:t>Sorgulamak</a:t>
            </a:r>
          </a:p>
        </p:txBody>
      </p:sp>
    </p:spTree>
    <p:extLst>
      <p:ext uri="{BB962C8B-B14F-4D97-AF65-F5344CB8AC3E}">
        <p14:creationId xmlns:p14="http://schemas.microsoft.com/office/powerpoint/2010/main" val="1719104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476672"/>
            <a:ext cx="8784976" cy="1082384"/>
          </a:xfrm>
        </p:spPr>
        <p:txBody>
          <a:bodyPr>
            <a:noAutofit/>
          </a:bodyPr>
          <a:lstStyle/>
          <a:p>
            <a:pPr algn="just"/>
            <a:r>
              <a:rPr lang="tr-TR" sz="3000" b="1" dirty="0"/>
              <a:t>KAMU GÖREVLİLERİ ETİK DAVRANIŞ İLKELERİ İLE BAŞVURU USUL VE ESASLARI HAKKINDA YÖNETMELİK</a:t>
            </a:r>
            <a:endParaRPr lang="tr-TR" sz="3000" dirty="0"/>
          </a:p>
        </p:txBody>
      </p:sp>
      <p:sp>
        <p:nvSpPr>
          <p:cNvPr id="3" name="İçerik Yer Tutucusu 2"/>
          <p:cNvSpPr>
            <a:spLocks noGrp="1"/>
          </p:cNvSpPr>
          <p:nvPr>
            <p:ph idx="1"/>
          </p:nvPr>
        </p:nvSpPr>
        <p:spPr>
          <a:xfrm>
            <a:off x="457200" y="1700808"/>
            <a:ext cx="8579296" cy="5040560"/>
          </a:xfrm>
        </p:spPr>
        <p:txBody>
          <a:bodyPr>
            <a:normAutofit fontScale="77500" lnSpcReduction="20000"/>
          </a:bodyPr>
          <a:lstStyle/>
          <a:p>
            <a:pPr algn="just"/>
            <a:endParaRPr lang="tr-TR" dirty="0" smtClean="0"/>
          </a:p>
          <a:p>
            <a:pPr algn="just"/>
            <a:r>
              <a:rPr lang="tr-TR" sz="3100" b="1" u="sng" dirty="0" smtClean="0">
                <a:solidFill>
                  <a:srgbClr val="FF0000"/>
                </a:solidFill>
              </a:rPr>
              <a:t>Bu </a:t>
            </a:r>
            <a:r>
              <a:rPr lang="tr-TR" sz="3100" b="1" u="sng" dirty="0">
                <a:solidFill>
                  <a:srgbClr val="FF0000"/>
                </a:solidFill>
              </a:rPr>
              <a:t>Yönetmeliğin </a:t>
            </a:r>
            <a:r>
              <a:rPr lang="tr-TR" sz="3100" b="1" u="sng" dirty="0" smtClean="0">
                <a:solidFill>
                  <a:srgbClr val="FF0000"/>
                </a:solidFill>
              </a:rPr>
              <a:t>amacı </a:t>
            </a:r>
          </a:p>
          <a:p>
            <a:pPr algn="just"/>
            <a:endParaRPr lang="tr-TR" dirty="0" smtClean="0"/>
          </a:p>
          <a:p>
            <a:pPr algn="just"/>
            <a:r>
              <a:rPr lang="tr-TR" dirty="0"/>
              <a:t>K</a:t>
            </a:r>
            <a:r>
              <a:rPr lang="tr-TR" dirty="0" smtClean="0"/>
              <a:t>amuda ahlaki kültürü yerleştirmek</a:t>
            </a:r>
          </a:p>
          <a:p>
            <a:pPr marL="0" indent="0" algn="just">
              <a:buNone/>
            </a:pPr>
            <a:r>
              <a:rPr lang="tr-TR" dirty="0" smtClean="0"/>
              <a:t> </a:t>
            </a:r>
          </a:p>
          <a:p>
            <a:pPr algn="just"/>
            <a:r>
              <a:rPr lang="tr-TR" dirty="0"/>
              <a:t>K</a:t>
            </a:r>
            <a:r>
              <a:rPr lang="tr-TR" dirty="0" smtClean="0"/>
              <a:t>amu </a:t>
            </a:r>
            <a:r>
              <a:rPr lang="tr-TR" dirty="0"/>
              <a:t>görevlilerinin görevlerini yürütürken uymaları gereken </a:t>
            </a:r>
            <a:r>
              <a:rPr lang="tr-TR" dirty="0" smtClean="0"/>
              <a:t>ahlaki davranış </a:t>
            </a:r>
            <a:r>
              <a:rPr lang="tr-TR" dirty="0"/>
              <a:t>ilkelerini </a:t>
            </a:r>
            <a:r>
              <a:rPr lang="tr-TR" dirty="0" smtClean="0"/>
              <a:t>belirlemek </a:t>
            </a:r>
          </a:p>
          <a:p>
            <a:pPr marL="0" indent="0" algn="just">
              <a:buNone/>
            </a:pPr>
            <a:endParaRPr lang="tr-TR" dirty="0" smtClean="0"/>
          </a:p>
          <a:p>
            <a:pPr algn="just"/>
            <a:r>
              <a:rPr lang="tr-TR" dirty="0"/>
              <a:t>B</a:t>
            </a:r>
            <a:r>
              <a:rPr lang="tr-TR" dirty="0" smtClean="0"/>
              <a:t>u </a:t>
            </a:r>
            <a:r>
              <a:rPr lang="tr-TR" dirty="0"/>
              <a:t>ilkelere uygun davranış göstermeleri açısından onlara yardımcı </a:t>
            </a:r>
            <a:r>
              <a:rPr lang="tr-TR" dirty="0" smtClean="0"/>
              <a:t>olmak</a:t>
            </a:r>
          </a:p>
          <a:p>
            <a:pPr marL="0" indent="0" algn="just">
              <a:buNone/>
            </a:pPr>
            <a:endParaRPr lang="tr-TR" dirty="0" smtClean="0"/>
          </a:p>
          <a:p>
            <a:pPr algn="just"/>
            <a:r>
              <a:rPr lang="tr-TR" dirty="0"/>
              <a:t>K</a:t>
            </a:r>
            <a:r>
              <a:rPr lang="tr-TR" dirty="0" smtClean="0"/>
              <a:t>amu </a:t>
            </a:r>
            <a:r>
              <a:rPr lang="tr-TR" dirty="0"/>
              <a:t>yönetimine halkın güvenini </a:t>
            </a:r>
            <a:r>
              <a:rPr lang="tr-TR" dirty="0" smtClean="0"/>
              <a:t>artırmak</a:t>
            </a:r>
          </a:p>
          <a:p>
            <a:pPr marL="0" indent="0" algn="just">
              <a:buNone/>
            </a:pPr>
            <a:r>
              <a:rPr lang="tr-TR" dirty="0" smtClean="0"/>
              <a:t> </a:t>
            </a:r>
          </a:p>
          <a:p>
            <a:pPr algn="just"/>
            <a:r>
              <a:rPr lang="tr-TR" dirty="0" smtClean="0"/>
              <a:t>Toplumu </a:t>
            </a:r>
            <a:r>
              <a:rPr lang="tr-TR" dirty="0"/>
              <a:t>kamu görevlilerinden beklemeye hakkı olduğu davranışlar konusunda bilgilendirmek </a:t>
            </a:r>
            <a:endParaRPr lang="tr-TR" dirty="0" smtClean="0"/>
          </a:p>
          <a:p>
            <a:pPr algn="just"/>
            <a:endParaRPr lang="tr-TR" dirty="0" smtClean="0"/>
          </a:p>
          <a:p>
            <a:pPr algn="just"/>
            <a:r>
              <a:rPr lang="tr-TR" dirty="0" smtClean="0"/>
              <a:t>Kurula </a:t>
            </a:r>
            <a:r>
              <a:rPr lang="tr-TR" dirty="0"/>
              <a:t>başvuru usul ve esaslarını düzenlemektir.</a:t>
            </a:r>
          </a:p>
        </p:txBody>
      </p:sp>
    </p:spTree>
    <p:extLst>
      <p:ext uri="{BB962C8B-B14F-4D97-AF65-F5344CB8AC3E}">
        <p14:creationId xmlns:p14="http://schemas.microsoft.com/office/powerpoint/2010/main" val="35272205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32656"/>
            <a:ext cx="8555894" cy="792088"/>
          </a:xfrm>
        </p:spPr>
        <p:txBody>
          <a:bodyPr>
            <a:normAutofit/>
          </a:bodyPr>
          <a:lstStyle/>
          <a:p>
            <a:r>
              <a:rPr lang="tr-TR" sz="3600" b="1" dirty="0" smtClean="0"/>
              <a:t>KAMU GÖREVLİLERİ ETİK DAVRANIŞ İLKELERİ</a:t>
            </a:r>
            <a:endParaRPr lang="tr-TR" sz="3600" b="1" dirty="0"/>
          </a:p>
        </p:txBody>
      </p:sp>
      <p:pic>
        <p:nvPicPr>
          <p:cNvPr id="4" name="İçerik Yer Tutucusu 3"/>
          <p:cNvPicPr>
            <a:picLocks noGrp="1" noChangeAspect="1"/>
          </p:cNvPicPr>
          <p:nvPr>
            <p:ph idx="1"/>
          </p:nvPr>
        </p:nvPicPr>
        <p:blipFill>
          <a:blip r:embed="rId2"/>
          <a:stretch>
            <a:fillRect/>
          </a:stretch>
        </p:blipFill>
        <p:spPr>
          <a:xfrm>
            <a:off x="457200" y="1700808"/>
            <a:ext cx="8229600" cy="4896544"/>
          </a:xfrm>
          <a:prstGeom prst="rect">
            <a:avLst/>
          </a:prstGeom>
        </p:spPr>
      </p:pic>
    </p:spTree>
    <p:extLst>
      <p:ext uri="{BB962C8B-B14F-4D97-AF65-F5344CB8AC3E}">
        <p14:creationId xmlns:p14="http://schemas.microsoft.com/office/powerpoint/2010/main" val="25109963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60648"/>
            <a:ext cx="8229600" cy="1143000"/>
          </a:xfrm>
        </p:spPr>
        <p:txBody>
          <a:bodyPr>
            <a:normAutofit/>
          </a:bodyPr>
          <a:lstStyle/>
          <a:p>
            <a:r>
              <a:rPr lang="tr-TR" sz="3600" dirty="0"/>
              <a:t>Hizmet Standartlarına </a:t>
            </a:r>
            <a:r>
              <a:rPr lang="tr-TR" sz="3600" dirty="0" smtClean="0"/>
              <a:t>Uyma, Vatandaşa </a:t>
            </a:r>
            <a:r>
              <a:rPr lang="tr-TR" sz="3600" dirty="0"/>
              <a:t>Yol </a:t>
            </a:r>
            <a:r>
              <a:rPr lang="tr-TR" sz="3600" dirty="0" smtClean="0"/>
              <a:t>Gösterme, Nezaket </a:t>
            </a:r>
            <a:r>
              <a:rPr lang="tr-TR" sz="3600" dirty="0"/>
              <a:t>ve Saygı</a:t>
            </a:r>
          </a:p>
        </p:txBody>
      </p:sp>
      <p:sp>
        <p:nvSpPr>
          <p:cNvPr id="3" name="İçerik Yer Tutucusu 2"/>
          <p:cNvSpPr>
            <a:spLocks noGrp="1"/>
          </p:cNvSpPr>
          <p:nvPr>
            <p:ph idx="1"/>
          </p:nvPr>
        </p:nvSpPr>
        <p:spPr>
          <a:xfrm>
            <a:off x="179512" y="1556792"/>
            <a:ext cx="8856984" cy="5301208"/>
          </a:xfrm>
        </p:spPr>
        <p:txBody>
          <a:bodyPr>
            <a:normAutofit/>
          </a:bodyPr>
          <a:lstStyle/>
          <a:p>
            <a:pPr marL="0" indent="0" algn="just">
              <a:lnSpc>
                <a:spcPct val="150000"/>
              </a:lnSpc>
              <a:buNone/>
            </a:pPr>
            <a:r>
              <a:rPr lang="tr-TR" sz="2000" dirty="0"/>
              <a:t>Örnek </a:t>
            </a:r>
            <a:r>
              <a:rPr lang="tr-TR" sz="2000" dirty="0" smtClean="0"/>
              <a:t>: </a:t>
            </a:r>
            <a:r>
              <a:rPr lang="tr-TR" sz="2000" dirty="0"/>
              <a:t>Küçük bir köyde yaşayan Kazım Bey kendisine </a:t>
            </a:r>
            <a:r>
              <a:rPr lang="tr-TR" sz="2000" dirty="0" smtClean="0"/>
              <a:t>tebliğ edilen </a:t>
            </a:r>
            <a:r>
              <a:rPr lang="tr-TR" sz="2000" dirty="0"/>
              <a:t>vergi cezasını ödemek üzere ilçedeki vergi </a:t>
            </a:r>
            <a:r>
              <a:rPr lang="tr-TR" sz="2000" dirty="0" smtClean="0"/>
              <a:t>dairesine gelmiştir</a:t>
            </a:r>
            <a:r>
              <a:rPr lang="tr-TR" sz="2000" dirty="0"/>
              <a:t>. Nereye ve kime başvuracağını bilememektedir. </a:t>
            </a:r>
            <a:r>
              <a:rPr lang="tr-TR" sz="2000" dirty="0" smtClean="0"/>
              <a:t>Ne yapması </a:t>
            </a:r>
            <a:r>
              <a:rPr lang="tr-TR" sz="2000" dirty="0"/>
              <a:t>gerektiğini sormak üzere kapısını açık bulduğu </a:t>
            </a:r>
            <a:r>
              <a:rPr lang="tr-TR" sz="2000" dirty="0" smtClean="0"/>
              <a:t>ilk odaya </a:t>
            </a:r>
            <a:r>
              <a:rPr lang="tr-TR" sz="2000" dirty="0"/>
              <a:t>girmiş ve elindeki belgeyi masasında oturan </a:t>
            </a:r>
            <a:r>
              <a:rPr lang="tr-TR" sz="2000" dirty="0" smtClean="0"/>
              <a:t>memura uzatmıştır</a:t>
            </a:r>
            <a:r>
              <a:rPr lang="tr-TR" sz="2000" dirty="0"/>
              <a:t>. Dışarıda hava çok soğuk olduğu için yaşlı </a:t>
            </a:r>
            <a:r>
              <a:rPr lang="tr-TR" sz="2000" dirty="0" smtClean="0"/>
              <a:t>adamın kasketi </a:t>
            </a:r>
            <a:r>
              <a:rPr lang="tr-TR" sz="2000" dirty="0"/>
              <a:t>başında ve elleri ceplerindedir. Memur, başını </a:t>
            </a:r>
            <a:r>
              <a:rPr lang="tr-TR" sz="2000" dirty="0" smtClean="0"/>
              <a:t>eline aldığı </a:t>
            </a:r>
            <a:r>
              <a:rPr lang="tr-TR" sz="2000" dirty="0"/>
              <a:t>belgeden kaldırmadan, sert bir ses tonuyla “çıkar </a:t>
            </a:r>
            <a:r>
              <a:rPr lang="tr-TR" sz="2000" dirty="0" smtClean="0"/>
              <a:t>elini cebinden</a:t>
            </a:r>
            <a:r>
              <a:rPr lang="tr-TR" sz="2000" dirty="0"/>
              <a:t>” diye seslenmiştir. Kazım Bey, </a:t>
            </a:r>
            <a:r>
              <a:rPr lang="tr-TR" sz="2000" dirty="0" smtClean="0"/>
              <a:t>kendisine söylenmediğini </a:t>
            </a:r>
            <a:r>
              <a:rPr lang="tr-TR" sz="2000" dirty="0"/>
              <a:t>düşünerek aynı şekilde durmaya </a:t>
            </a:r>
            <a:r>
              <a:rPr lang="tr-TR" sz="2000" dirty="0" smtClean="0"/>
              <a:t>devam etmiştir</a:t>
            </a:r>
            <a:r>
              <a:rPr lang="tr-TR" sz="2000" dirty="0"/>
              <a:t>. Memur bu kez “sana ellerini cebinden çıkar </a:t>
            </a:r>
            <a:r>
              <a:rPr lang="tr-TR" sz="2000" dirty="0" smtClean="0"/>
              <a:t>dedim” diye </a:t>
            </a:r>
            <a:r>
              <a:rPr lang="tr-TR" sz="2000" dirty="0"/>
              <a:t>bağırarak belgeyi Kazım Bey in eline tutuşturmuş, “</a:t>
            </a:r>
            <a:r>
              <a:rPr lang="tr-TR" sz="2000" dirty="0" smtClean="0"/>
              <a:t>önce devlet </a:t>
            </a:r>
            <a:r>
              <a:rPr lang="tr-TR" sz="2000" dirty="0"/>
              <a:t>dairesine nasıl girileceğini </a:t>
            </a:r>
            <a:r>
              <a:rPr lang="tr-TR" sz="2000" dirty="0" smtClean="0"/>
              <a:t>öğren </a:t>
            </a:r>
            <a:r>
              <a:rPr lang="tr-TR" sz="1800" dirty="0"/>
              <a:t>ondan sonra gel” diyerek Kazım Bey e kapıyı </a:t>
            </a:r>
            <a:r>
              <a:rPr lang="tr-TR" sz="1800" dirty="0" smtClean="0"/>
              <a:t>göstermiştir.</a:t>
            </a:r>
            <a:endParaRPr lang="tr-TR" sz="2000" dirty="0"/>
          </a:p>
        </p:txBody>
      </p:sp>
    </p:spTree>
    <p:extLst>
      <p:ext uri="{BB962C8B-B14F-4D97-AF65-F5344CB8AC3E}">
        <p14:creationId xmlns:p14="http://schemas.microsoft.com/office/powerpoint/2010/main" val="2307465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Dürüstlük </a:t>
            </a:r>
            <a:r>
              <a:rPr lang="tr-TR" dirty="0"/>
              <a:t>ve Tarafsızlık</a:t>
            </a:r>
          </a:p>
        </p:txBody>
      </p:sp>
      <p:sp>
        <p:nvSpPr>
          <p:cNvPr id="3" name="İçerik Yer Tutucusu 2"/>
          <p:cNvSpPr>
            <a:spLocks noGrp="1"/>
          </p:cNvSpPr>
          <p:nvPr>
            <p:ph idx="1"/>
          </p:nvPr>
        </p:nvSpPr>
        <p:spPr>
          <a:xfrm>
            <a:off x="457200" y="1935480"/>
            <a:ext cx="8229600" cy="4733880"/>
          </a:xfrm>
        </p:spPr>
        <p:txBody>
          <a:bodyPr>
            <a:normAutofit/>
          </a:bodyPr>
          <a:lstStyle/>
          <a:p>
            <a:pPr algn="just">
              <a:lnSpc>
                <a:spcPct val="150000"/>
              </a:lnSpc>
            </a:pPr>
            <a:r>
              <a:rPr lang="tr-TR" sz="2400" dirty="0" smtClean="0"/>
              <a:t>İl </a:t>
            </a:r>
            <a:r>
              <a:rPr lang="tr-TR" sz="2400" dirty="0"/>
              <a:t>Sağlık Müdürü’nün yeğeni olan pratisyen hekim, tıpta uzmanlık sınavına hazırlanmakta, ancak hastaların yoğun olduğu bir sağlık ocağında görev yaptığı için sınava hazırlanacak zaman bulamamaktadır. Pratisyen hekim dayısına, kendisini hasta yoğunluğunun olmadığı bir sağlık ocağına görevlendirmesi için ricada bulunmaktadır. Bu durumda İl Sağlık Müdürü nasıl hareket etmelidir? </a:t>
            </a:r>
          </a:p>
        </p:txBody>
      </p:sp>
    </p:spTree>
    <p:extLst>
      <p:ext uri="{BB962C8B-B14F-4D97-AF65-F5344CB8AC3E}">
        <p14:creationId xmlns:p14="http://schemas.microsoft.com/office/powerpoint/2010/main" val="11767893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Dürüstlük ve Tarafsızlık</a:t>
            </a:r>
          </a:p>
        </p:txBody>
      </p:sp>
      <p:sp>
        <p:nvSpPr>
          <p:cNvPr id="3" name="İçerik Yer Tutucusu 2"/>
          <p:cNvSpPr>
            <a:spLocks noGrp="1"/>
          </p:cNvSpPr>
          <p:nvPr>
            <p:ph idx="1"/>
          </p:nvPr>
        </p:nvSpPr>
        <p:spPr/>
        <p:txBody>
          <a:bodyPr/>
          <a:lstStyle/>
          <a:p>
            <a:pPr algn="just"/>
            <a:endParaRPr lang="tr-TR" dirty="0" smtClean="0"/>
          </a:p>
          <a:p>
            <a:pPr algn="just">
              <a:lnSpc>
                <a:spcPct val="150000"/>
              </a:lnSpc>
            </a:pPr>
            <a:r>
              <a:rPr lang="tr-TR" dirty="0" smtClean="0"/>
              <a:t>Bir </a:t>
            </a:r>
            <a:r>
              <a:rPr lang="tr-TR" dirty="0"/>
              <a:t>kamu görevlisinin yetkisini kendisinin ve yakınlarının çıkarları doğrultusunda kullanması etik davranış ilkelerine aykırıdır. Bu nedenle İl Sağlık Müdürü yeğeninin talebini yerine getirmemelidir.</a:t>
            </a:r>
          </a:p>
          <a:p>
            <a:pPr algn="just">
              <a:lnSpc>
                <a:spcPct val="150000"/>
              </a:lnSpc>
            </a:pPr>
            <a:endParaRPr lang="tr-TR" dirty="0"/>
          </a:p>
        </p:txBody>
      </p:sp>
    </p:spTree>
    <p:extLst>
      <p:ext uri="{BB962C8B-B14F-4D97-AF65-F5344CB8AC3E}">
        <p14:creationId xmlns:p14="http://schemas.microsoft.com/office/powerpoint/2010/main" val="2564994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Saygınlık ve Güven</a:t>
            </a:r>
            <a:endParaRPr lang="tr-TR" dirty="0"/>
          </a:p>
        </p:txBody>
      </p:sp>
      <p:sp>
        <p:nvSpPr>
          <p:cNvPr id="3" name="İçerik Yer Tutucusu 2"/>
          <p:cNvSpPr>
            <a:spLocks noGrp="1"/>
          </p:cNvSpPr>
          <p:nvPr>
            <p:ph idx="1"/>
          </p:nvPr>
        </p:nvSpPr>
        <p:spPr>
          <a:xfrm>
            <a:off x="457200" y="1935480"/>
            <a:ext cx="8229600" cy="4733880"/>
          </a:xfrm>
        </p:spPr>
        <p:txBody>
          <a:bodyPr>
            <a:normAutofit/>
          </a:bodyPr>
          <a:lstStyle/>
          <a:p>
            <a:pPr marL="0" indent="0" algn="just">
              <a:lnSpc>
                <a:spcPct val="150000"/>
              </a:lnSpc>
              <a:buNone/>
            </a:pPr>
            <a:r>
              <a:rPr lang="tr-TR" sz="2400" dirty="0" smtClean="0"/>
              <a:t>Mesainin </a:t>
            </a:r>
            <a:r>
              <a:rPr lang="tr-TR" sz="2400" dirty="0"/>
              <a:t>bitimine 30 dakika kala bir kamu </a:t>
            </a:r>
            <a:r>
              <a:rPr lang="tr-TR" sz="2400" dirty="0" smtClean="0"/>
              <a:t>kurumuna giden </a:t>
            </a:r>
            <a:r>
              <a:rPr lang="tr-TR" sz="2400" dirty="0"/>
              <a:t>Burcu Hanım, 5 dakikada tamamlanabilecek bir </a:t>
            </a:r>
            <a:r>
              <a:rPr lang="tr-TR" sz="2400" dirty="0" smtClean="0"/>
              <a:t>işlemi yaptırmak </a:t>
            </a:r>
            <a:r>
              <a:rPr lang="tr-TR" sz="2400" dirty="0"/>
              <a:t>için memura müracaat etmiştir. Memurun </a:t>
            </a:r>
            <a:r>
              <a:rPr lang="tr-TR" sz="2400" dirty="0" smtClean="0"/>
              <a:t>Burcu Hanım’a </a:t>
            </a:r>
            <a:r>
              <a:rPr lang="tr-TR" sz="2400" dirty="0"/>
              <a:t>bağırmaya başlayarak “Sabahtan beri neredesin be </a:t>
            </a:r>
            <a:r>
              <a:rPr lang="tr-TR" sz="2400" dirty="0" smtClean="0"/>
              <a:t>hanım</a:t>
            </a:r>
            <a:r>
              <a:rPr lang="tr-TR" sz="2400" dirty="0"/>
              <a:t>! Akşama kadar evde otur, mesainin bitmesine az bir </a:t>
            </a:r>
            <a:r>
              <a:rPr lang="tr-TR" sz="2400" dirty="0" smtClean="0"/>
              <a:t>süre kala </a:t>
            </a:r>
            <a:r>
              <a:rPr lang="tr-TR" sz="2400" dirty="0"/>
              <a:t>çık gel. Bizim başka işimiz yok mu? Bu saatten sonra bu </a:t>
            </a:r>
            <a:r>
              <a:rPr lang="tr-TR" sz="2400" dirty="0" smtClean="0"/>
              <a:t>iş yetişmez</a:t>
            </a:r>
            <a:r>
              <a:rPr lang="tr-TR" sz="2400" dirty="0"/>
              <a:t>, yarın sabah erkenden gel.” demesi etik açıdan </a:t>
            </a:r>
            <a:r>
              <a:rPr lang="tr-TR" sz="2400" dirty="0" smtClean="0"/>
              <a:t>doğru mudur?</a:t>
            </a:r>
            <a:endParaRPr lang="tr-TR" sz="2400" dirty="0"/>
          </a:p>
        </p:txBody>
      </p:sp>
    </p:spTree>
    <p:extLst>
      <p:ext uri="{BB962C8B-B14F-4D97-AF65-F5344CB8AC3E}">
        <p14:creationId xmlns:p14="http://schemas.microsoft.com/office/powerpoint/2010/main" val="38276810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Saygınlık ve Güven</a:t>
            </a:r>
          </a:p>
        </p:txBody>
      </p:sp>
      <p:sp>
        <p:nvSpPr>
          <p:cNvPr id="3" name="İçerik Yer Tutucusu 2"/>
          <p:cNvSpPr>
            <a:spLocks noGrp="1"/>
          </p:cNvSpPr>
          <p:nvPr>
            <p:ph idx="1"/>
          </p:nvPr>
        </p:nvSpPr>
        <p:spPr/>
        <p:txBody>
          <a:bodyPr/>
          <a:lstStyle/>
          <a:p>
            <a:pPr algn="just">
              <a:lnSpc>
                <a:spcPct val="150000"/>
              </a:lnSpc>
            </a:pPr>
            <a:endParaRPr lang="tr-TR" dirty="0" smtClean="0"/>
          </a:p>
          <a:p>
            <a:pPr algn="just">
              <a:lnSpc>
                <a:spcPct val="150000"/>
              </a:lnSpc>
            </a:pPr>
            <a:r>
              <a:rPr lang="tr-TR" dirty="0" smtClean="0"/>
              <a:t>Memurun </a:t>
            </a:r>
            <a:r>
              <a:rPr lang="tr-TR" dirty="0"/>
              <a:t>bürokrasi literatüründe “bugün git, yarın </a:t>
            </a:r>
            <a:r>
              <a:rPr lang="tr-TR" dirty="0" smtClean="0"/>
              <a:t>gel” biçiminde </a:t>
            </a:r>
            <a:r>
              <a:rPr lang="tr-TR" dirty="0"/>
              <a:t>özetlenen bir yaklaşımla Burcu Hanım’ın </a:t>
            </a:r>
            <a:r>
              <a:rPr lang="tr-TR" dirty="0" smtClean="0"/>
              <a:t>işini savsaklaması </a:t>
            </a:r>
            <a:r>
              <a:rPr lang="tr-TR" dirty="0"/>
              <a:t>ve üstelik kaba davranması, etik davranış </a:t>
            </a:r>
            <a:r>
              <a:rPr lang="tr-TR" dirty="0" smtClean="0"/>
              <a:t>ilkelerine aykırıdır.</a:t>
            </a:r>
            <a:endParaRPr lang="tr-TR" dirty="0"/>
          </a:p>
        </p:txBody>
      </p:sp>
    </p:spTree>
    <p:extLst>
      <p:ext uri="{BB962C8B-B14F-4D97-AF65-F5344CB8AC3E}">
        <p14:creationId xmlns:p14="http://schemas.microsoft.com/office/powerpoint/2010/main" val="40571019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8111" y="260648"/>
            <a:ext cx="8229600" cy="1143000"/>
          </a:xfrm>
        </p:spPr>
        <p:txBody>
          <a:bodyPr/>
          <a:lstStyle/>
          <a:p>
            <a:pPr algn="ctr"/>
            <a:r>
              <a:rPr lang="tr-TR" dirty="0" smtClean="0"/>
              <a:t>AHLAK  ve DİN</a:t>
            </a:r>
            <a:endParaRPr lang="tr-TR" dirty="0"/>
          </a:p>
        </p:txBody>
      </p:sp>
      <p:sp>
        <p:nvSpPr>
          <p:cNvPr id="3" name="İçerik Yer Tutucusu 2"/>
          <p:cNvSpPr>
            <a:spLocks noGrp="1"/>
          </p:cNvSpPr>
          <p:nvPr>
            <p:ph idx="1"/>
          </p:nvPr>
        </p:nvSpPr>
        <p:spPr>
          <a:xfrm>
            <a:off x="0" y="1556792"/>
            <a:ext cx="9036496" cy="5616624"/>
          </a:xfrm>
        </p:spPr>
        <p:txBody>
          <a:bodyPr>
            <a:normAutofit fontScale="92500" lnSpcReduction="20000"/>
          </a:bodyPr>
          <a:lstStyle/>
          <a:p>
            <a:pPr algn="just"/>
            <a:endParaRPr lang="tr-TR" dirty="0" smtClean="0"/>
          </a:p>
          <a:p>
            <a:pPr algn="just"/>
            <a:r>
              <a:rPr lang="tr-TR" dirty="0" smtClean="0"/>
              <a:t>Her </a:t>
            </a:r>
            <a:r>
              <a:rPr lang="tr-TR" dirty="0"/>
              <a:t>dinin belli bir ahlaki boyutu bulunmakta ve ahlaki öğretiler bütün dinlerin merkezinde yer almaktadır</a:t>
            </a:r>
            <a:r>
              <a:rPr lang="tr-TR" dirty="0" smtClean="0"/>
              <a:t>.</a:t>
            </a:r>
          </a:p>
          <a:p>
            <a:pPr algn="just"/>
            <a:endParaRPr lang="tr-TR" dirty="0" smtClean="0"/>
          </a:p>
          <a:p>
            <a:pPr algn="just"/>
            <a:r>
              <a:rPr lang="tr-TR" dirty="0" smtClean="0"/>
              <a:t>Her </a:t>
            </a:r>
            <a:r>
              <a:rPr lang="tr-TR" dirty="0"/>
              <a:t>din belli bir değerler sistemi getirmekte, insanlara hangi amaçlara göre, nasıl davranmaları ve ne tür bir karaktere sahip olmaları gerektiğini </a:t>
            </a:r>
            <a:r>
              <a:rPr lang="tr-TR" dirty="0" smtClean="0"/>
              <a:t>bildirmektedir.</a:t>
            </a:r>
          </a:p>
          <a:p>
            <a:pPr marL="0" indent="0" algn="just">
              <a:buNone/>
            </a:pPr>
            <a:r>
              <a:rPr lang="tr-TR" dirty="0" smtClean="0"/>
              <a:t> </a:t>
            </a:r>
          </a:p>
          <a:p>
            <a:pPr algn="just"/>
            <a:r>
              <a:rPr lang="tr-TR" dirty="0"/>
              <a:t>Ahlak, bütün insan ilişkilerinde iyi, kötü ve doğru, yanlış değer yargılarının oluşturduğu bir sistem bütünüdür. </a:t>
            </a:r>
            <a:endParaRPr lang="tr-TR" dirty="0" smtClean="0"/>
          </a:p>
          <a:p>
            <a:pPr algn="just"/>
            <a:endParaRPr lang="tr-TR" dirty="0" smtClean="0"/>
          </a:p>
          <a:p>
            <a:pPr algn="just"/>
            <a:r>
              <a:rPr lang="tr-TR" dirty="0" smtClean="0"/>
              <a:t>Din </a:t>
            </a:r>
            <a:r>
              <a:rPr lang="tr-TR" dirty="0"/>
              <a:t>de esasen iyi ve doğruya ulaşmak, kötüden korunmak ve uzaklaşmak için bazı kurallar </a:t>
            </a:r>
            <a:r>
              <a:rPr lang="tr-TR" dirty="0" smtClean="0"/>
              <a:t>koymuştur. </a:t>
            </a:r>
          </a:p>
          <a:p>
            <a:pPr algn="just"/>
            <a:endParaRPr lang="tr-TR" dirty="0" smtClean="0"/>
          </a:p>
          <a:p>
            <a:pPr algn="just"/>
            <a:r>
              <a:rPr lang="tr-TR" dirty="0" smtClean="0"/>
              <a:t>Bu </a:t>
            </a:r>
            <a:r>
              <a:rPr lang="tr-TR" dirty="0"/>
              <a:t>noktadan hareketle, din ve ahlak arasında amaç birliğinden kaynaklanan bir benzerlikten söz etmek mümkün olmaktadır.</a:t>
            </a:r>
          </a:p>
        </p:txBody>
      </p:sp>
    </p:spTree>
    <p:extLst>
      <p:ext uri="{BB962C8B-B14F-4D97-AF65-F5344CB8AC3E}">
        <p14:creationId xmlns:p14="http://schemas.microsoft.com/office/powerpoint/2010/main" val="37705299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6833" y="404664"/>
            <a:ext cx="8229600" cy="1143000"/>
          </a:xfrm>
        </p:spPr>
        <p:txBody>
          <a:bodyPr/>
          <a:lstStyle/>
          <a:p>
            <a:pPr algn="ctr"/>
            <a:r>
              <a:rPr lang="tr-TR" dirty="0" smtClean="0"/>
              <a:t>AHLAK ve DİN</a:t>
            </a:r>
            <a:endParaRPr lang="tr-TR" dirty="0"/>
          </a:p>
        </p:txBody>
      </p:sp>
      <p:sp>
        <p:nvSpPr>
          <p:cNvPr id="3" name="İçerik Yer Tutucusu 2"/>
          <p:cNvSpPr>
            <a:spLocks noGrp="1"/>
          </p:cNvSpPr>
          <p:nvPr>
            <p:ph idx="1"/>
          </p:nvPr>
        </p:nvSpPr>
        <p:spPr/>
        <p:txBody>
          <a:bodyPr/>
          <a:lstStyle/>
          <a:p>
            <a:pPr algn="just"/>
            <a:endParaRPr lang="tr-TR" dirty="0" smtClean="0"/>
          </a:p>
          <a:p>
            <a:pPr algn="just"/>
            <a:r>
              <a:rPr lang="tr-TR" dirty="0" smtClean="0"/>
              <a:t>Ahlak </a:t>
            </a:r>
            <a:r>
              <a:rPr lang="tr-TR" dirty="0"/>
              <a:t>felsefesi, </a:t>
            </a:r>
            <a:r>
              <a:rPr lang="tr-TR" dirty="0" smtClean="0"/>
              <a:t>ahlaki </a:t>
            </a:r>
            <a:r>
              <a:rPr lang="tr-TR" dirty="0"/>
              <a:t>davranışın ilkesel olarak Hristiyan, Müslüman ya da ateist her insan tarafından gerçekleştirilmesini öngörmektedir. </a:t>
            </a:r>
            <a:endParaRPr lang="tr-TR" dirty="0" smtClean="0"/>
          </a:p>
          <a:p>
            <a:pPr algn="just"/>
            <a:endParaRPr lang="tr-TR" dirty="0"/>
          </a:p>
          <a:p>
            <a:pPr algn="just"/>
            <a:r>
              <a:rPr lang="tr-TR" dirty="0" smtClean="0"/>
              <a:t>Bundan </a:t>
            </a:r>
            <a:r>
              <a:rPr lang="tr-TR" dirty="0"/>
              <a:t>dolayı, </a:t>
            </a:r>
            <a:r>
              <a:rPr lang="tr-TR" dirty="0" smtClean="0"/>
              <a:t>ahlaki </a:t>
            </a:r>
            <a:r>
              <a:rPr lang="tr-TR" dirty="0"/>
              <a:t>davranışın bağlayıcı olduğunu her insanın, inancına bakmadan da görebilmesi </a:t>
            </a:r>
            <a:r>
              <a:rPr lang="tr-TR" dirty="0" smtClean="0"/>
              <a:t>gerekmektedir.</a:t>
            </a:r>
            <a:endParaRPr lang="tr-TR" dirty="0"/>
          </a:p>
        </p:txBody>
      </p:sp>
    </p:spTree>
    <p:extLst>
      <p:ext uri="{BB962C8B-B14F-4D97-AF65-F5344CB8AC3E}">
        <p14:creationId xmlns:p14="http://schemas.microsoft.com/office/powerpoint/2010/main" val="12687474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4664"/>
            <a:ext cx="8229600" cy="1143000"/>
          </a:xfrm>
        </p:spPr>
        <p:txBody>
          <a:bodyPr/>
          <a:lstStyle/>
          <a:p>
            <a:pPr algn="ctr"/>
            <a:r>
              <a:rPr lang="tr-TR" dirty="0" smtClean="0"/>
              <a:t>AHLAK ve DİN</a:t>
            </a:r>
            <a:endParaRPr lang="tr-TR" dirty="0"/>
          </a:p>
        </p:txBody>
      </p:sp>
      <p:sp>
        <p:nvSpPr>
          <p:cNvPr id="3" name="İçerik Yer Tutucusu 2"/>
          <p:cNvSpPr>
            <a:spLocks noGrp="1"/>
          </p:cNvSpPr>
          <p:nvPr>
            <p:ph idx="1"/>
          </p:nvPr>
        </p:nvSpPr>
        <p:spPr>
          <a:xfrm>
            <a:off x="457200" y="1700808"/>
            <a:ext cx="8229600" cy="5040560"/>
          </a:xfrm>
        </p:spPr>
        <p:txBody>
          <a:bodyPr>
            <a:normAutofit fontScale="85000" lnSpcReduction="20000"/>
          </a:bodyPr>
          <a:lstStyle/>
          <a:p>
            <a:pPr algn="just"/>
            <a:endParaRPr lang="tr-TR" dirty="0" smtClean="0"/>
          </a:p>
          <a:p>
            <a:pPr algn="just"/>
            <a:r>
              <a:rPr lang="tr-TR" dirty="0" smtClean="0"/>
              <a:t>Kaynağında </a:t>
            </a:r>
            <a:r>
              <a:rPr lang="tr-TR" dirty="0" err="1"/>
              <a:t>Yaratıcı’nın</a:t>
            </a:r>
            <a:r>
              <a:rPr lang="tr-TR" dirty="0"/>
              <a:t> emirlerinin veya O’nun tarafından gönderilen evrensel ahlak yasasının bulunduğu dinlerde, </a:t>
            </a:r>
            <a:r>
              <a:rPr lang="tr-TR" b="1" dirty="0" err="1">
                <a:solidFill>
                  <a:srgbClr val="FF0000"/>
                </a:solidFill>
              </a:rPr>
              <a:t>Euthyphron</a:t>
            </a:r>
            <a:r>
              <a:rPr lang="tr-TR" b="1" dirty="0">
                <a:solidFill>
                  <a:srgbClr val="FF0000"/>
                </a:solidFill>
              </a:rPr>
              <a:t> ikilemi </a:t>
            </a:r>
            <a:r>
              <a:rPr lang="tr-TR" dirty="0"/>
              <a:t>olarak bilinen bir sorun mevcuttur. </a:t>
            </a:r>
            <a:endParaRPr lang="tr-TR" dirty="0" smtClean="0"/>
          </a:p>
          <a:p>
            <a:pPr algn="just"/>
            <a:endParaRPr lang="tr-TR" dirty="0"/>
          </a:p>
          <a:p>
            <a:pPr algn="just"/>
            <a:r>
              <a:rPr lang="tr-TR" dirty="0" smtClean="0"/>
              <a:t>İlk </a:t>
            </a:r>
            <a:r>
              <a:rPr lang="tr-TR" dirty="0"/>
              <a:t>kez Platon tarafından ortaya konan bu </a:t>
            </a:r>
            <a:r>
              <a:rPr lang="tr-TR" dirty="0" smtClean="0"/>
              <a:t>ikilemi</a:t>
            </a:r>
          </a:p>
          <a:p>
            <a:pPr marL="0" indent="0" algn="just">
              <a:buNone/>
            </a:pPr>
            <a:r>
              <a:rPr lang="tr-TR" dirty="0" smtClean="0"/>
              <a:t> </a:t>
            </a:r>
          </a:p>
          <a:p>
            <a:pPr algn="just"/>
            <a:r>
              <a:rPr lang="tr-TR" dirty="0" smtClean="0"/>
              <a:t>"</a:t>
            </a:r>
            <a:r>
              <a:rPr lang="tr-TR" dirty="0"/>
              <a:t>bir şey Yaratıcı emrettiği için mi iyidir, yoksa iyi olduğu için mi Yaratıcı emretmektedir" </a:t>
            </a:r>
          </a:p>
          <a:p>
            <a:pPr marL="0" indent="0" algn="just">
              <a:buNone/>
            </a:pPr>
            <a:endParaRPr lang="tr-TR" dirty="0" smtClean="0"/>
          </a:p>
          <a:p>
            <a:pPr algn="just"/>
            <a:r>
              <a:rPr lang="tr-TR" dirty="0" smtClean="0"/>
              <a:t>"</a:t>
            </a:r>
            <a:r>
              <a:rPr lang="tr-TR" dirty="0"/>
              <a:t>Yaratıcı bir eylemi emrettiği için mi </a:t>
            </a:r>
            <a:r>
              <a:rPr lang="tr-TR" dirty="0" smtClean="0"/>
              <a:t>ahlaki </a:t>
            </a:r>
            <a:r>
              <a:rPr lang="tr-TR" dirty="0"/>
              <a:t>olarak zorunludur, yoksa </a:t>
            </a:r>
            <a:r>
              <a:rPr lang="tr-TR" dirty="0" smtClean="0"/>
              <a:t>ahlaki </a:t>
            </a:r>
            <a:r>
              <a:rPr lang="tr-TR" dirty="0"/>
              <a:t>olarak zorunlu olduğu için mi Yaratıcı onu </a:t>
            </a:r>
            <a:r>
              <a:rPr lang="tr-TR" dirty="0" smtClean="0"/>
              <a:t>emretmektedir" </a:t>
            </a:r>
          </a:p>
          <a:p>
            <a:pPr algn="just"/>
            <a:endParaRPr lang="tr-TR" dirty="0" smtClean="0"/>
          </a:p>
          <a:p>
            <a:pPr marL="0" indent="0" algn="just">
              <a:buNone/>
            </a:pPr>
            <a:r>
              <a:rPr lang="tr-TR" dirty="0"/>
              <a:t> </a:t>
            </a:r>
            <a:r>
              <a:rPr lang="tr-TR" dirty="0" smtClean="0"/>
              <a:t>               şeklinde </a:t>
            </a:r>
            <a:r>
              <a:rPr lang="tr-TR" dirty="0"/>
              <a:t>ortaya koymak mümkündür </a:t>
            </a:r>
          </a:p>
        </p:txBody>
      </p:sp>
    </p:spTree>
    <p:extLst>
      <p:ext uri="{BB962C8B-B14F-4D97-AF65-F5344CB8AC3E}">
        <p14:creationId xmlns:p14="http://schemas.microsoft.com/office/powerpoint/2010/main" val="3881758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619673" y="1052736"/>
            <a:ext cx="5544616" cy="5544615"/>
          </a:xfrm>
          <a:prstGeom prst="rect">
            <a:avLst/>
          </a:prstGeom>
        </p:spPr>
      </p:pic>
    </p:spTree>
    <p:extLst>
      <p:ext uri="{BB962C8B-B14F-4D97-AF65-F5344CB8AC3E}">
        <p14:creationId xmlns:p14="http://schemas.microsoft.com/office/powerpoint/2010/main" val="36979393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04664"/>
            <a:ext cx="8229600" cy="1143000"/>
          </a:xfrm>
        </p:spPr>
        <p:txBody>
          <a:bodyPr/>
          <a:lstStyle/>
          <a:p>
            <a:pPr algn="ctr"/>
            <a:r>
              <a:rPr lang="tr-TR" dirty="0" smtClean="0"/>
              <a:t>AHLAK ve DİN</a:t>
            </a:r>
            <a:endParaRPr lang="tr-TR" dirty="0"/>
          </a:p>
        </p:txBody>
      </p:sp>
      <p:sp>
        <p:nvSpPr>
          <p:cNvPr id="3" name="İçerik Yer Tutucusu 2"/>
          <p:cNvSpPr>
            <a:spLocks noGrp="1"/>
          </p:cNvSpPr>
          <p:nvPr>
            <p:ph idx="1"/>
          </p:nvPr>
        </p:nvSpPr>
        <p:spPr/>
        <p:txBody>
          <a:bodyPr/>
          <a:lstStyle/>
          <a:p>
            <a:pPr algn="just"/>
            <a:r>
              <a:rPr lang="tr-TR" dirty="0"/>
              <a:t>Mutezile okuluna göre, iyi ve kötü </a:t>
            </a:r>
            <a:r>
              <a:rPr lang="tr-TR" dirty="0" err="1"/>
              <a:t>Yaratıcı’nın</a:t>
            </a:r>
            <a:r>
              <a:rPr lang="tr-TR" dirty="0"/>
              <a:t> emirlerinden bağımsız olarak insan aklı tarafından bilinebilir ve insan eylemleri bakımından özgür ve sorumludur</a:t>
            </a:r>
            <a:r>
              <a:rPr lang="tr-TR" dirty="0" smtClean="0"/>
              <a:t>.</a:t>
            </a:r>
          </a:p>
          <a:p>
            <a:pPr algn="just"/>
            <a:endParaRPr lang="tr-TR" dirty="0"/>
          </a:p>
          <a:p>
            <a:pPr algn="just"/>
            <a:r>
              <a:rPr lang="tr-TR" dirty="0"/>
              <a:t>Yaratıcının emirleri ya da vahiyleri gelmeden önce de insan aklı ile iyinin ve kötünün ne olduğunu bilme yeteneğinde olduğundan, ahlakın bir özerkliği söz konusudur.</a:t>
            </a:r>
          </a:p>
        </p:txBody>
      </p:sp>
    </p:spTree>
    <p:extLst>
      <p:ext uri="{BB962C8B-B14F-4D97-AF65-F5344CB8AC3E}">
        <p14:creationId xmlns:p14="http://schemas.microsoft.com/office/powerpoint/2010/main" val="14647582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AHLAK ve DİN</a:t>
            </a:r>
            <a:endParaRPr lang="tr-TR" dirty="0"/>
          </a:p>
        </p:txBody>
      </p:sp>
      <p:sp>
        <p:nvSpPr>
          <p:cNvPr id="3" name="İçerik Yer Tutucusu 2"/>
          <p:cNvSpPr>
            <a:spLocks noGrp="1"/>
          </p:cNvSpPr>
          <p:nvPr>
            <p:ph idx="1"/>
          </p:nvPr>
        </p:nvSpPr>
        <p:spPr/>
        <p:txBody>
          <a:bodyPr/>
          <a:lstStyle/>
          <a:p>
            <a:pPr algn="just"/>
            <a:endParaRPr lang="tr-TR" dirty="0" smtClean="0"/>
          </a:p>
          <a:p>
            <a:pPr algn="just"/>
            <a:r>
              <a:rPr lang="tr-TR" dirty="0" err="1" smtClean="0"/>
              <a:t>Eşari</a:t>
            </a:r>
            <a:r>
              <a:rPr lang="tr-TR" dirty="0" smtClean="0"/>
              <a:t> </a:t>
            </a:r>
            <a:r>
              <a:rPr lang="tr-TR" dirty="0"/>
              <a:t>okul, </a:t>
            </a:r>
            <a:r>
              <a:rPr lang="tr-TR" dirty="0" smtClean="0"/>
              <a:t>ahlaki </a:t>
            </a:r>
            <a:r>
              <a:rPr lang="tr-TR" dirty="0"/>
              <a:t>eylemlerin kendilerinde iyi ya da kötü olmadığını, iyilik ve kötülüklerini doğrudan doğruya </a:t>
            </a:r>
            <a:r>
              <a:rPr lang="tr-TR" dirty="0" err="1"/>
              <a:t>Yaratıcı’dan</a:t>
            </a:r>
            <a:r>
              <a:rPr lang="tr-TR" dirty="0"/>
              <a:t> aldıklarını düşünmektedirler</a:t>
            </a:r>
            <a:r>
              <a:rPr lang="tr-TR" dirty="0" smtClean="0"/>
              <a:t>.</a:t>
            </a:r>
          </a:p>
          <a:p>
            <a:pPr algn="just"/>
            <a:endParaRPr lang="tr-TR" dirty="0"/>
          </a:p>
          <a:p>
            <a:pPr algn="just"/>
            <a:r>
              <a:rPr lang="tr-TR" dirty="0" smtClean="0"/>
              <a:t>İnsan </a:t>
            </a:r>
            <a:r>
              <a:rPr lang="tr-TR" dirty="0"/>
              <a:t>aklı ile </a:t>
            </a:r>
            <a:r>
              <a:rPr lang="tr-TR" dirty="0" smtClean="0"/>
              <a:t>ahlaki </a:t>
            </a:r>
            <a:r>
              <a:rPr lang="tr-TR" dirty="0"/>
              <a:t>iyi ve kötünün ne olduğunu bilemeyeceğinden, bunlar ancak </a:t>
            </a:r>
            <a:r>
              <a:rPr lang="tr-TR" dirty="0" err="1"/>
              <a:t>Yaratıcı’nın</a:t>
            </a:r>
            <a:r>
              <a:rPr lang="tr-TR" dirty="0"/>
              <a:t> vahiy yoluyla gelen emirleri ile bilinebilmektedir </a:t>
            </a:r>
          </a:p>
        </p:txBody>
      </p:sp>
    </p:spTree>
    <p:extLst>
      <p:ext uri="{BB962C8B-B14F-4D97-AF65-F5344CB8AC3E}">
        <p14:creationId xmlns:p14="http://schemas.microsoft.com/office/powerpoint/2010/main" val="7259423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476672"/>
            <a:ext cx="8229600" cy="1143000"/>
          </a:xfrm>
        </p:spPr>
        <p:txBody>
          <a:bodyPr/>
          <a:lstStyle/>
          <a:p>
            <a:pPr algn="ctr"/>
            <a:r>
              <a:rPr lang="tr-TR" b="1" dirty="0" smtClean="0"/>
              <a:t>DİNLERDE AHLAK</a:t>
            </a:r>
            <a:endParaRPr lang="tr-TR" b="1" dirty="0"/>
          </a:p>
        </p:txBody>
      </p:sp>
      <p:sp>
        <p:nvSpPr>
          <p:cNvPr id="3" name="İçerik Yer Tutucusu 2"/>
          <p:cNvSpPr>
            <a:spLocks noGrp="1"/>
          </p:cNvSpPr>
          <p:nvPr>
            <p:ph idx="1"/>
          </p:nvPr>
        </p:nvSpPr>
        <p:spPr/>
        <p:txBody>
          <a:bodyPr>
            <a:normAutofit fontScale="92500" lnSpcReduction="10000"/>
          </a:bodyPr>
          <a:lstStyle/>
          <a:p>
            <a:r>
              <a:rPr lang="tr-TR" b="1" dirty="0" smtClean="0">
                <a:solidFill>
                  <a:srgbClr val="FF0000"/>
                </a:solidFill>
              </a:rPr>
              <a:t>KONFÜÇYANİZM</a:t>
            </a:r>
          </a:p>
          <a:p>
            <a:endParaRPr lang="tr-TR" b="1" dirty="0" smtClean="0">
              <a:solidFill>
                <a:srgbClr val="FF0000"/>
              </a:solidFill>
            </a:endParaRPr>
          </a:p>
          <a:p>
            <a:r>
              <a:rPr lang="tr-TR" dirty="0" smtClean="0"/>
              <a:t>Kurucusu, </a:t>
            </a:r>
            <a:r>
              <a:rPr lang="tr-TR" dirty="0"/>
              <a:t>Konfüçyüs  (M.Ö. 551- 479</a:t>
            </a:r>
            <a:r>
              <a:rPr lang="tr-TR" dirty="0" smtClean="0"/>
              <a:t>) adında </a:t>
            </a:r>
            <a:r>
              <a:rPr lang="tr-TR" dirty="0"/>
              <a:t>bir filozoftur </a:t>
            </a:r>
            <a:endParaRPr lang="tr-TR" dirty="0" smtClean="0"/>
          </a:p>
          <a:p>
            <a:endParaRPr lang="tr-TR" b="1" dirty="0" smtClean="0">
              <a:solidFill>
                <a:srgbClr val="FF0000"/>
              </a:solidFill>
            </a:endParaRPr>
          </a:p>
          <a:p>
            <a:pPr algn="just"/>
            <a:r>
              <a:rPr lang="tr-TR" dirty="0" err="1" smtClean="0"/>
              <a:t>Konfüçyanizm</a:t>
            </a:r>
            <a:r>
              <a:rPr lang="tr-TR" dirty="0"/>
              <a:t>, bir dinden çok ahlaki sistem olarak algılanmıştır. </a:t>
            </a:r>
            <a:endParaRPr lang="tr-TR" dirty="0" smtClean="0"/>
          </a:p>
          <a:p>
            <a:pPr algn="just"/>
            <a:endParaRPr lang="tr-TR" dirty="0" smtClean="0"/>
          </a:p>
          <a:p>
            <a:pPr algn="just"/>
            <a:r>
              <a:rPr lang="tr-TR" dirty="0" smtClean="0"/>
              <a:t>O</a:t>
            </a:r>
            <a:r>
              <a:rPr lang="tr-TR" dirty="0"/>
              <a:t>, ahlaki </a:t>
            </a:r>
            <a:r>
              <a:rPr lang="tr-TR" dirty="0" smtClean="0"/>
              <a:t>ilkelerle toplumun ve </a:t>
            </a:r>
            <a:r>
              <a:rPr lang="tr-TR" dirty="0"/>
              <a:t>milletin ıslahı ile mutluluğu sağlamayı hedef </a:t>
            </a:r>
            <a:r>
              <a:rPr lang="tr-TR" dirty="0" smtClean="0"/>
              <a:t>almıştır</a:t>
            </a:r>
          </a:p>
          <a:p>
            <a:pPr algn="just"/>
            <a:endParaRPr lang="tr-TR" dirty="0"/>
          </a:p>
          <a:p>
            <a:pPr algn="just"/>
            <a:r>
              <a:rPr lang="tr-TR" dirty="0"/>
              <a:t>Hiçbir zaman “öbür </a:t>
            </a:r>
            <a:r>
              <a:rPr lang="tr-TR" dirty="0" err="1"/>
              <a:t>dünya”nın</a:t>
            </a:r>
            <a:r>
              <a:rPr lang="tr-TR" dirty="0"/>
              <a:t> varlığını inkar etmemiştir. </a:t>
            </a:r>
          </a:p>
          <a:p>
            <a:pPr algn="just"/>
            <a:endParaRPr lang="tr-TR" dirty="0"/>
          </a:p>
        </p:txBody>
      </p:sp>
    </p:spTree>
    <p:extLst>
      <p:ext uri="{BB962C8B-B14F-4D97-AF65-F5344CB8AC3E}">
        <p14:creationId xmlns:p14="http://schemas.microsoft.com/office/powerpoint/2010/main" val="1209137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KONFÜÇYANİZM</a:t>
            </a:r>
            <a:endParaRPr lang="tr-TR" b="1" dirty="0"/>
          </a:p>
        </p:txBody>
      </p:sp>
      <p:sp>
        <p:nvSpPr>
          <p:cNvPr id="3" name="İçerik Yer Tutucusu 2"/>
          <p:cNvSpPr>
            <a:spLocks noGrp="1"/>
          </p:cNvSpPr>
          <p:nvPr>
            <p:ph idx="1"/>
          </p:nvPr>
        </p:nvSpPr>
        <p:spPr/>
        <p:txBody>
          <a:bodyPr>
            <a:normAutofit fontScale="92500" lnSpcReduction="20000"/>
          </a:bodyPr>
          <a:lstStyle/>
          <a:p>
            <a:r>
              <a:rPr lang="tr-TR" b="1" u="sng" dirty="0">
                <a:solidFill>
                  <a:srgbClr val="FF0000"/>
                </a:solidFill>
              </a:rPr>
              <a:t>O '</a:t>
            </a:r>
            <a:r>
              <a:rPr lang="tr-TR" b="1" u="sng" dirty="0" err="1">
                <a:solidFill>
                  <a:srgbClr val="FF0000"/>
                </a:solidFill>
              </a:rPr>
              <a:t>na</a:t>
            </a:r>
            <a:r>
              <a:rPr lang="tr-TR" b="1" u="sng" dirty="0">
                <a:solidFill>
                  <a:srgbClr val="FF0000"/>
                </a:solidFill>
              </a:rPr>
              <a:t> göre 5 fazilet vardır: </a:t>
            </a:r>
          </a:p>
          <a:p>
            <a:endParaRPr lang="tr-TR" b="1" u="sng" dirty="0">
              <a:solidFill>
                <a:srgbClr val="FF0000"/>
              </a:solidFill>
            </a:endParaRPr>
          </a:p>
          <a:p>
            <a:r>
              <a:rPr lang="tr-TR" b="1" dirty="0"/>
              <a:t>-iyilik yapmak </a:t>
            </a:r>
            <a:endParaRPr lang="tr-TR" b="1" dirty="0" smtClean="0"/>
          </a:p>
          <a:p>
            <a:endParaRPr lang="tr-TR" b="1" dirty="0" smtClean="0"/>
          </a:p>
          <a:p>
            <a:r>
              <a:rPr lang="tr-TR" b="1" dirty="0" smtClean="0"/>
              <a:t>–</a:t>
            </a:r>
            <a:r>
              <a:rPr lang="tr-TR" b="1" dirty="0"/>
              <a:t>Güvenilir bir şahsiyet olmak </a:t>
            </a:r>
            <a:endParaRPr lang="tr-TR" b="1" dirty="0" smtClean="0"/>
          </a:p>
          <a:p>
            <a:endParaRPr lang="tr-TR" b="1" dirty="0" smtClean="0"/>
          </a:p>
          <a:p>
            <a:r>
              <a:rPr lang="tr-TR" b="1" dirty="0" smtClean="0"/>
              <a:t>-</a:t>
            </a:r>
            <a:r>
              <a:rPr lang="tr-TR" b="1" dirty="0"/>
              <a:t>Dürüst davranmak </a:t>
            </a:r>
            <a:endParaRPr lang="tr-TR" b="1" dirty="0" smtClean="0"/>
          </a:p>
          <a:p>
            <a:endParaRPr lang="tr-TR" b="1" dirty="0" smtClean="0"/>
          </a:p>
          <a:p>
            <a:r>
              <a:rPr lang="tr-TR" b="1" dirty="0" smtClean="0"/>
              <a:t>-</a:t>
            </a:r>
            <a:r>
              <a:rPr lang="tr-TR" b="1" dirty="0"/>
              <a:t>Terbiyeli olmak </a:t>
            </a:r>
            <a:endParaRPr lang="tr-TR" b="1" dirty="0" smtClean="0"/>
          </a:p>
          <a:p>
            <a:endParaRPr lang="tr-TR" b="1" dirty="0" smtClean="0"/>
          </a:p>
          <a:p>
            <a:r>
              <a:rPr lang="tr-TR" b="1" dirty="0" smtClean="0"/>
              <a:t>-</a:t>
            </a:r>
            <a:r>
              <a:rPr lang="tr-TR" b="1" dirty="0"/>
              <a:t>Tedbirli davranmak</a:t>
            </a:r>
          </a:p>
        </p:txBody>
      </p:sp>
    </p:spTree>
    <p:extLst>
      <p:ext uri="{BB962C8B-B14F-4D97-AF65-F5344CB8AC3E}">
        <p14:creationId xmlns:p14="http://schemas.microsoft.com/office/powerpoint/2010/main" val="2402100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a:t>KONFÜÇYANİZM</a:t>
            </a:r>
          </a:p>
        </p:txBody>
      </p:sp>
      <p:sp>
        <p:nvSpPr>
          <p:cNvPr id="3" name="İçerik Yer Tutucusu 2"/>
          <p:cNvSpPr>
            <a:spLocks noGrp="1"/>
          </p:cNvSpPr>
          <p:nvPr>
            <p:ph idx="1"/>
          </p:nvPr>
        </p:nvSpPr>
        <p:spPr>
          <a:xfrm>
            <a:off x="457200" y="1628800"/>
            <a:ext cx="8229600" cy="5040560"/>
          </a:xfrm>
        </p:spPr>
        <p:txBody>
          <a:bodyPr>
            <a:normAutofit fontScale="92500" lnSpcReduction="20000"/>
          </a:bodyPr>
          <a:lstStyle/>
          <a:p>
            <a:pPr algn="just"/>
            <a:endParaRPr lang="tr-TR" dirty="0" smtClean="0"/>
          </a:p>
          <a:p>
            <a:pPr algn="just"/>
            <a:r>
              <a:rPr lang="tr-TR" dirty="0" smtClean="0"/>
              <a:t>Konfüçyüs </a:t>
            </a:r>
            <a:r>
              <a:rPr lang="tr-TR" dirty="0"/>
              <a:t>'e göre </a:t>
            </a:r>
            <a:r>
              <a:rPr lang="tr-TR" b="1" u="sng" dirty="0">
                <a:solidFill>
                  <a:srgbClr val="FF0000"/>
                </a:solidFill>
              </a:rPr>
              <a:t>hayırseverlik ve adalet </a:t>
            </a:r>
            <a:r>
              <a:rPr lang="tr-TR" dirty="0"/>
              <a:t>ahlaki olgunluğu tamamlayan iki önemli erdemdir. </a:t>
            </a:r>
            <a:endParaRPr lang="tr-TR" dirty="0" smtClean="0"/>
          </a:p>
          <a:p>
            <a:pPr algn="just"/>
            <a:endParaRPr lang="tr-TR" dirty="0" smtClean="0"/>
          </a:p>
          <a:p>
            <a:pPr algn="just"/>
            <a:r>
              <a:rPr lang="tr-TR" dirty="0" smtClean="0"/>
              <a:t>Toplumda </a:t>
            </a:r>
            <a:r>
              <a:rPr lang="tr-TR" dirty="0"/>
              <a:t>bazı görevler sırf ahlaki oldukları için yapılmak zorundadır</a:t>
            </a:r>
            <a:r>
              <a:rPr lang="tr-TR" dirty="0" smtClean="0"/>
              <a:t>.</a:t>
            </a:r>
          </a:p>
          <a:p>
            <a:pPr algn="just"/>
            <a:r>
              <a:rPr lang="tr-TR" dirty="0" smtClean="0"/>
              <a:t> </a:t>
            </a:r>
          </a:p>
          <a:p>
            <a:pPr algn="just"/>
            <a:r>
              <a:rPr lang="tr-TR" b="1" u="sng" dirty="0" smtClean="0">
                <a:solidFill>
                  <a:srgbClr val="FF0000"/>
                </a:solidFill>
              </a:rPr>
              <a:t>Menfaatler</a:t>
            </a:r>
            <a:r>
              <a:rPr lang="tr-TR" dirty="0" smtClean="0"/>
              <a:t> </a:t>
            </a:r>
            <a:r>
              <a:rPr lang="tr-TR" dirty="0"/>
              <a:t>adaletin gerçekleşmesini önleyen en büyük faktörlerdir. </a:t>
            </a:r>
            <a:endParaRPr lang="tr-TR" dirty="0" smtClean="0"/>
          </a:p>
          <a:p>
            <a:pPr algn="just"/>
            <a:endParaRPr lang="tr-TR" dirty="0" smtClean="0"/>
          </a:p>
          <a:p>
            <a:pPr algn="just"/>
            <a:r>
              <a:rPr lang="tr-TR" dirty="0" smtClean="0"/>
              <a:t>Bunun </a:t>
            </a:r>
            <a:r>
              <a:rPr lang="tr-TR" dirty="0"/>
              <a:t>için insanları bu duygudan uzaklaştırmak </a:t>
            </a:r>
            <a:r>
              <a:rPr lang="tr-TR" dirty="0" smtClean="0"/>
              <a:t>gerekir</a:t>
            </a:r>
          </a:p>
          <a:p>
            <a:pPr algn="just"/>
            <a:endParaRPr lang="tr-TR" dirty="0" smtClean="0"/>
          </a:p>
          <a:p>
            <a:pPr algn="just"/>
            <a:r>
              <a:rPr lang="tr-TR" b="1" u="sng" dirty="0" smtClean="0">
                <a:solidFill>
                  <a:srgbClr val="FF0000"/>
                </a:solidFill>
              </a:rPr>
              <a:t>Başarı </a:t>
            </a:r>
            <a:r>
              <a:rPr lang="tr-TR" b="1" u="sng" dirty="0">
                <a:solidFill>
                  <a:srgbClr val="FF0000"/>
                </a:solidFill>
              </a:rPr>
              <a:t>her zaman faziletin varlığı anlamına </a:t>
            </a:r>
            <a:r>
              <a:rPr lang="tr-TR" b="1" u="sng" dirty="0" smtClean="0">
                <a:solidFill>
                  <a:srgbClr val="FF0000"/>
                </a:solidFill>
              </a:rPr>
              <a:t>gelmeyebilir </a:t>
            </a:r>
            <a:endParaRPr lang="tr-TR" b="1" u="sng" dirty="0">
              <a:solidFill>
                <a:srgbClr val="FF0000"/>
              </a:solidFill>
            </a:endParaRPr>
          </a:p>
        </p:txBody>
      </p:sp>
    </p:spTree>
    <p:extLst>
      <p:ext uri="{BB962C8B-B14F-4D97-AF65-F5344CB8AC3E}">
        <p14:creationId xmlns:p14="http://schemas.microsoft.com/office/powerpoint/2010/main" val="25591106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KONFÜÇYANİZM</a:t>
            </a:r>
          </a:p>
        </p:txBody>
      </p:sp>
      <p:sp>
        <p:nvSpPr>
          <p:cNvPr id="3" name="İçerik Yer Tutucusu 2"/>
          <p:cNvSpPr>
            <a:spLocks noGrp="1"/>
          </p:cNvSpPr>
          <p:nvPr>
            <p:ph idx="1"/>
          </p:nvPr>
        </p:nvSpPr>
        <p:spPr/>
        <p:txBody>
          <a:bodyPr>
            <a:normAutofit lnSpcReduction="10000"/>
          </a:bodyPr>
          <a:lstStyle/>
          <a:p>
            <a:pPr algn="just"/>
            <a:r>
              <a:rPr lang="tr-TR" dirty="0" smtClean="0"/>
              <a:t>Önemli faziletlerden biri de tüm </a:t>
            </a:r>
            <a:r>
              <a:rPr lang="tr-TR" dirty="0"/>
              <a:t>varlığa karşı duyulan aşkın bir </a:t>
            </a:r>
            <a:r>
              <a:rPr lang="tr-TR" b="1" u="sng" dirty="0">
                <a:solidFill>
                  <a:srgbClr val="FF0000"/>
                </a:solidFill>
              </a:rPr>
              <a:t>sevgidir (</a:t>
            </a:r>
            <a:r>
              <a:rPr lang="tr-TR" b="1" u="sng" dirty="0" err="1">
                <a:solidFill>
                  <a:srgbClr val="FF0000"/>
                </a:solidFill>
              </a:rPr>
              <a:t>jen</a:t>
            </a:r>
            <a:r>
              <a:rPr lang="tr-TR" b="1" u="sng" dirty="0">
                <a:solidFill>
                  <a:srgbClr val="FF0000"/>
                </a:solidFill>
              </a:rPr>
              <a:t>) </a:t>
            </a:r>
            <a:endParaRPr lang="tr-TR" b="1" u="sng" dirty="0" smtClean="0">
              <a:solidFill>
                <a:srgbClr val="FF0000"/>
              </a:solidFill>
            </a:endParaRPr>
          </a:p>
          <a:p>
            <a:pPr algn="just"/>
            <a:endParaRPr lang="tr-TR" dirty="0" smtClean="0"/>
          </a:p>
          <a:p>
            <a:pPr algn="just"/>
            <a:r>
              <a:rPr lang="tr-TR" dirty="0" smtClean="0"/>
              <a:t>Bu </a:t>
            </a:r>
            <a:r>
              <a:rPr lang="tr-TR" dirty="0"/>
              <a:t>sevgi iş hayatında da kendini göstermelidir. </a:t>
            </a:r>
            <a:endParaRPr lang="tr-TR" dirty="0" smtClean="0"/>
          </a:p>
          <a:p>
            <a:pPr algn="just"/>
            <a:endParaRPr lang="tr-TR" dirty="0" smtClean="0"/>
          </a:p>
          <a:p>
            <a:pPr algn="just"/>
            <a:r>
              <a:rPr lang="tr-TR" dirty="0" smtClean="0"/>
              <a:t>Buna </a:t>
            </a:r>
            <a:r>
              <a:rPr lang="tr-TR" dirty="0"/>
              <a:t>göre insan </a:t>
            </a:r>
            <a:r>
              <a:rPr lang="tr-TR" b="1" u="sng" dirty="0">
                <a:solidFill>
                  <a:srgbClr val="FF0000"/>
                </a:solidFill>
              </a:rPr>
              <a:t>işini en güzel biçimde yaparak </a:t>
            </a:r>
            <a:r>
              <a:rPr lang="tr-TR" dirty="0"/>
              <a:t>tüm varlığa karşı duyduğu sevgiyi ifade etmiş olur. </a:t>
            </a:r>
            <a:endParaRPr lang="tr-TR" dirty="0" smtClean="0"/>
          </a:p>
          <a:p>
            <a:pPr algn="just"/>
            <a:endParaRPr lang="tr-TR" dirty="0"/>
          </a:p>
          <a:p>
            <a:pPr algn="just"/>
            <a:r>
              <a:rPr lang="tr-TR" dirty="0" smtClean="0"/>
              <a:t>İş </a:t>
            </a:r>
            <a:r>
              <a:rPr lang="tr-TR" dirty="0"/>
              <a:t>hayatı için öngördüğü diğer iki erdem ise </a:t>
            </a:r>
            <a:r>
              <a:rPr lang="tr-TR" b="1" u="sng" dirty="0">
                <a:solidFill>
                  <a:srgbClr val="FF0000"/>
                </a:solidFill>
              </a:rPr>
              <a:t>“sadakat” ve “saygı</a:t>
            </a:r>
          </a:p>
        </p:txBody>
      </p:sp>
    </p:spTree>
    <p:extLst>
      <p:ext uri="{BB962C8B-B14F-4D97-AF65-F5344CB8AC3E}">
        <p14:creationId xmlns:p14="http://schemas.microsoft.com/office/powerpoint/2010/main" val="4371143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KONFÜÇYANİZM</a:t>
            </a:r>
            <a:endParaRPr lang="tr-TR" b="1" dirty="0"/>
          </a:p>
        </p:txBody>
      </p:sp>
      <p:sp>
        <p:nvSpPr>
          <p:cNvPr id="3" name="İçerik Yer Tutucusu 2"/>
          <p:cNvSpPr>
            <a:spLocks noGrp="1"/>
          </p:cNvSpPr>
          <p:nvPr>
            <p:ph idx="1"/>
          </p:nvPr>
        </p:nvSpPr>
        <p:spPr/>
        <p:txBody>
          <a:bodyPr/>
          <a:lstStyle/>
          <a:p>
            <a:r>
              <a:rPr lang="tr-TR" b="1" u="sng" dirty="0" smtClean="0">
                <a:solidFill>
                  <a:srgbClr val="FF0000"/>
                </a:solidFill>
              </a:rPr>
              <a:t>Bazı deyişler</a:t>
            </a:r>
          </a:p>
          <a:p>
            <a:endParaRPr lang="tr-TR" dirty="0"/>
          </a:p>
          <a:p>
            <a:r>
              <a:rPr lang="tr-TR" dirty="0" smtClean="0"/>
              <a:t>Düşünmeden </a:t>
            </a:r>
            <a:r>
              <a:rPr lang="tr-TR" dirty="0"/>
              <a:t>öğrenmek</a:t>
            </a:r>
            <a:r>
              <a:rPr lang="tr-TR" dirty="0" smtClean="0"/>
              <a:t>, boşuna </a:t>
            </a:r>
            <a:r>
              <a:rPr lang="tr-TR" dirty="0"/>
              <a:t>zaman harcamaktır. </a:t>
            </a:r>
            <a:endParaRPr lang="tr-TR" dirty="0" smtClean="0"/>
          </a:p>
          <a:p>
            <a:endParaRPr lang="tr-TR" dirty="0" smtClean="0"/>
          </a:p>
          <a:p>
            <a:r>
              <a:rPr lang="tr-TR" dirty="0" smtClean="0"/>
              <a:t>-</a:t>
            </a:r>
            <a:r>
              <a:rPr lang="tr-TR" dirty="0"/>
              <a:t>Bilgi desteğinden yoksun bir fikir</a:t>
            </a:r>
            <a:r>
              <a:rPr lang="tr-TR" dirty="0" smtClean="0"/>
              <a:t>, tehlikelidir</a:t>
            </a:r>
            <a:r>
              <a:rPr lang="tr-TR" dirty="0"/>
              <a:t>. </a:t>
            </a:r>
            <a:endParaRPr lang="tr-TR" dirty="0" smtClean="0"/>
          </a:p>
          <a:p>
            <a:endParaRPr lang="tr-TR" dirty="0" smtClean="0"/>
          </a:p>
          <a:p>
            <a:r>
              <a:rPr lang="tr-TR" dirty="0" smtClean="0"/>
              <a:t>-</a:t>
            </a:r>
            <a:r>
              <a:rPr lang="tr-TR" dirty="0"/>
              <a:t>Sizden üst durumda olan birinin beğenmediğiniz halleriyle sizden alt durumda olan birine davranmayın.</a:t>
            </a:r>
          </a:p>
        </p:txBody>
      </p:sp>
    </p:spTree>
    <p:extLst>
      <p:ext uri="{BB962C8B-B14F-4D97-AF65-F5344CB8AC3E}">
        <p14:creationId xmlns:p14="http://schemas.microsoft.com/office/powerpoint/2010/main" val="40494950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BUDİZM</a:t>
            </a:r>
            <a:endParaRPr lang="tr-TR" b="1" dirty="0"/>
          </a:p>
        </p:txBody>
      </p:sp>
      <p:sp>
        <p:nvSpPr>
          <p:cNvPr id="3" name="İçerik Yer Tutucusu 2"/>
          <p:cNvSpPr>
            <a:spLocks noGrp="1"/>
          </p:cNvSpPr>
          <p:nvPr>
            <p:ph idx="1"/>
          </p:nvPr>
        </p:nvSpPr>
        <p:spPr/>
        <p:txBody>
          <a:bodyPr>
            <a:normAutofit fontScale="92500"/>
          </a:bodyPr>
          <a:lstStyle/>
          <a:p>
            <a:r>
              <a:rPr lang="tr-TR" dirty="0" err="1"/>
              <a:t>Budizme</a:t>
            </a:r>
            <a:r>
              <a:rPr lang="tr-TR" dirty="0"/>
              <a:t> Göre “Dört Yüce </a:t>
            </a:r>
            <a:r>
              <a:rPr lang="tr-TR" dirty="0" smtClean="0"/>
              <a:t>Gerçek’’</a:t>
            </a:r>
          </a:p>
          <a:p>
            <a:endParaRPr lang="tr-TR" dirty="0"/>
          </a:p>
          <a:p>
            <a:r>
              <a:rPr lang="tr-TR" dirty="0"/>
              <a:t>1.Dukkha – Yaşam bir katlanmadır. (Acı çekmektir</a:t>
            </a:r>
            <a:r>
              <a:rPr lang="tr-TR" dirty="0" smtClean="0"/>
              <a:t>)</a:t>
            </a:r>
          </a:p>
          <a:p>
            <a:pPr marL="0" indent="0">
              <a:buNone/>
            </a:pPr>
            <a:endParaRPr lang="tr-TR" dirty="0"/>
          </a:p>
          <a:p>
            <a:r>
              <a:rPr lang="tr-TR" dirty="0"/>
              <a:t>2.Samudaya – Acıların sebebi iştahtır. Geçici şeyleri arzu etmektir</a:t>
            </a:r>
            <a:r>
              <a:rPr lang="tr-TR" dirty="0" smtClean="0"/>
              <a:t>.</a:t>
            </a:r>
          </a:p>
          <a:p>
            <a:endParaRPr lang="tr-TR" dirty="0"/>
          </a:p>
          <a:p>
            <a:r>
              <a:rPr lang="tr-TR" dirty="0"/>
              <a:t>3.Nirodha – Acılar bertaraf edilebilir</a:t>
            </a:r>
            <a:r>
              <a:rPr lang="tr-TR" dirty="0" smtClean="0"/>
              <a:t>.</a:t>
            </a:r>
          </a:p>
          <a:p>
            <a:endParaRPr lang="tr-TR" dirty="0"/>
          </a:p>
          <a:p>
            <a:r>
              <a:rPr lang="tr-TR" dirty="0"/>
              <a:t>4.Magga – Acı çekmeyi bitirmek sekiz yol ile mümkündür.</a:t>
            </a:r>
          </a:p>
          <a:p>
            <a:endParaRPr lang="tr-TR" dirty="0"/>
          </a:p>
        </p:txBody>
      </p:sp>
    </p:spTree>
    <p:extLst>
      <p:ext uri="{BB962C8B-B14F-4D97-AF65-F5344CB8AC3E}">
        <p14:creationId xmlns:p14="http://schemas.microsoft.com/office/powerpoint/2010/main" val="12024554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lstStyle/>
          <a:p>
            <a:pPr algn="ctr"/>
            <a:r>
              <a:rPr lang="tr-TR" b="1" dirty="0" smtClean="0"/>
              <a:t>BUDİZM</a:t>
            </a:r>
            <a:endParaRPr lang="tr-TR" b="1" dirty="0"/>
          </a:p>
        </p:txBody>
      </p:sp>
      <p:sp>
        <p:nvSpPr>
          <p:cNvPr id="3" name="İçerik Yer Tutucusu 2"/>
          <p:cNvSpPr>
            <a:spLocks noGrp="1"/>
          </p:cNvSpPr>
          <p:nvPr>
            <p:ph idx="1"/>
          </p:nvPr>
        </p:nvSpPr>
        <p:spPr>
          <a:xfrm>
            <a:off x="457200" y="1556792"/>
            <a:ext cx="8229600" cy="5112568"/>
          </a:xfrm>
        </p:spPr>
        <p:txBody>
          <a:bodyPr>
            <a:normAutofit fontScale="85000" lnSpcReduction="20000"/>
          </a:bodyPr>
          <a:lstStyle/>
          <a:p>
            <a:r>
              <a:rPr lang="tr-TR" dirty="0"/>
              <a:t>1. Doğru Görüş </a:t>
            </a:r>
            <a:r>
              <a:rPr lang="tr-TR" dirty="0" smtClean="0"/>
              <a:t>                               </a:t>
            </a:r>
            <a:r>
              <a:rPr lang="tr-TR" b="1" u="sng" dirty="0" smtClean="0">
                <a:solidFill>
                  <a:srgbClr val="FF0000"/>
                </a:solidFill>
              </a:rPr>
              <a:t>Bilgelik </a:t>
            </a:r>
          </a:p>
          <a:p>
            <a:endParaRPr lang="tr-TR" dirty="0"/>
          </a:p>
          <a:p>
            <a:r>
              <a:rPr lang="tr-TR" dirty="0"/>
              <a:t>2. Doğru Niyet </a:t>
            </a:r>
            <a:endParaRPr lang="tr-TR" dirty="0" smtClean="0"/>
          </a:p>
          <a:p>
            <a:endParaRPr lang="tr-TR" dirty="0"/>
          </a:p>
          <a:p>
            <a:r>
              <a:rPr lang="tr-TR" dirty="0"/>
              <a:t>3. Doğru Konuşma </a:t>
            </a:r>
            <a:r>
              <a:rPr lang="tr-TR" dirty="0" smtClean="0"/>
              <a:t>                          </a:t>
            </a:r>
            <a:r>
              <a:rPr lang="tr-TR" b="1" u="sng" dirty="0" smtClean="0">
                <a:solidFill>
                  <a:srgbClr val="FF0000"/>
                </a:solidFill>
              </a:rPr>
              <a:t>Ahlak </a:t>
            </a:r>
          </a:p>
          <a:p>
            <a:endParaRPr lang="tr-TR" dirty="0"/>
          </a:p>
          <a:p>
            <a:r>
              <a:rPr lang="tr-TR" dirty="0"/>
              <a:t>4. Doğru Davranma </a:t>
            </a:r>
            <a:endParaRPr lang="tr-TR" dirty="0" smtClean="0"/>
          </a:p>
          <a:p>
            <a:endParaRPr lang="tr-TR" dirty="0"/>
          </a:p>
          <a:p>
            <a:r>
              <a:rPr lang="tr-TR" dirty="0"/>
              <a:t>5. Doğru Geçim </a:t>
            </a:r>
            <a:endParaRPr lang="tr-TR" dirty="0" smtClean="0"/>
          </a:p>
          <a:p>
            <a:endParaRPr lang="tr-TR" dirty="0"/>
          </a:p>
          <a:p>
            <a:r>
              <a:rPr lang="tr-TR" dirty="0"/>
              <a:t>6. Doğru Çaba </a:t>
            </a:r>
            <a:r>
              <a:rPr lang="tr-TR" dirty="0" smtClean="0"/>
              <a:t>                                </a:t>
            </a:r>
            <a:r>
              <a:rPr lang="tr-TR" b="1" u="sng" dirty="0" smtClean="0">
                <a:solidFill>
                  <a:srgbClr val="FF0000"/>
                </a:solidFill>
              </a:rPr>
              <a:t>Zihinsel </a:t>
            </a:r>
            <a:r>
              <a:rPr lang="tr-TR" b="1" u="sng" dirty="0">
                <a:solidFill>
                  <a:srgbClr val="FF0000"/>
                </a:solidFill>
              </a:rPr>
              <a:t>Gelişim </a:t>
            </a:r>
            <a:endParaRPr lang="tr-TR" b="1" u="sng" dirty="0" smtClean="0">
              <a:solidFill>
                <a:srgbClr val="FF0000"/>
              </a:solidFill>
            </a:endParaRPr>
          </a:p>
          <a:p>
            <a:endParaRPr lang="tr-TR" dirty="0"/>
          </a:p>
          <a:p>
            <a:r>
              <a:rPr lang="tr-TR" dirty="0"/>
              <a:t>7. Doğru </a:t>
            </a:r>
            <a:r>
              <a:rPr lang="tr-TR" dirty="0" smtClean="0"/>
              <a:t>Farkındalık</a:t>
            </a:r>
          </a:p>
          <a:p>
            <a:r>
              <a:rPr lang="tr-TR" dirty="0" smtClean="0"/>
              <a:t> </a:t>
            </a:r>
            <a:endParaRPr lang="tr-TR" dirty="0"/>
          </a:p>
          <a:p>
            <a:r>
              <a:rPr lang="tr-TR" dirty="0"/>
              <a:t>8. Doğru Odaklanma </a:t>
            </a:r>
          </a:p>
          <a:p>
            <a:endParaRPr lang="tr-TR" dirty="0"/>
          </a:p>
        </p:txBody>
      </p:sp>
    </p:spTree>
    <p:extLst>
      <p:ext uri="{BB962C8B-B14F-4D97-AF65-F5344CB8AC3E}">
        <p14:creationId xmlns:p14="http://schemas.microsoft.com/office/powerpoint/2010/main" val="3870491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lstStyle/>
          <a:p>
            <a:pPr algn="ctr"/>
            <a:r>
              <a:rPr lang="tr-TR" b="1" dirty="0" smtClean="0"/>
              <a:t>BUDİZM</a:t>
            </a:r>
            <a:endParaRPr lang="tr-TR" b="1" dirty="0"/>
          </a:p>
        </p:txBody>
      </p:sp>
      <p:sp>
        <p:nvSpPr>
          <p:cNvPr id="3" name="İçerik Yer Tutucusu 2"/>
          <p:cNvSpPr>
            <a:spLocks noGrp="1"/>
          </p:cNvSpPr>
          <p:nvPr>
            <p:ph idx="1"/>
          </p:nvPr>
        </p:nvSpPr>
        <p:spPr>
          <a:xfrm>
            <a:off x="457200" y="1700808"/>
            <a:ext cx="8229600" cy="4623792"/>
          </a:xfrm>
        </p:spPr>
        <p:txBody>
          <a:bodyPr>
            <a:normAutofit/>
          </a:bodyPr>
          <a:lstStyle/>
          <a:p>
            <a:pPr algn="just"/>
            <a:r>
              <a:rPr lang="tr-TR" dirty="0"/>
              <a:t>Budizm’in ahlak anlayışında dünyevileşme hoş </a:t>
            </a:r>
            <a:r>
              <a:rPr lang="tr-TR" dirty="0" smtClean="0"/>
              <a:t>görülmemiş</a:t>
            </a:r>
          </a:p>
          <a:p>
            <a:pPr algn="just"/>
            <a:endParaRPr lang="tr-TR" dirty="0"/>
          </a:p>
          <a:p>
            <a:pPr algn="just"/>
            <a:r>
              <a:rPr lang="tr-TR" dirty="0"/>
              <a:t>İktisadi faaliyetlerde cömertlik ve paylaşma teşvik </a:t>
            </a:r>
            <a:r>
              <a:rPr lang="tr-TR" dirty="0" smtClean="0"/>
              <a:t>edilmiştir</a:t>
            </a:r>
          </a:p>
          <a:p>
            <a:pPr algn="just"/>
            <a:endParaRPr lang="tr-TR" dirty="0" smtClean="0"/>
          </a:p>
          <a:p>
            <a:pPr algn="just"/>
            <a:r>
              <a:rPr lang="tr-TR" dirty="0"/>
              <a:t>A</a:t>
            </a:r>
            <a:r>
              <a:rPr lang="tr-TR" dirty="0" smtClean="0"/>
              <a:t>ilenin </a:t>
            </a:r>
            <a:r>
              <a:rPr lang="tr-TR" dirty="0"/>
              <a:t>geçimini temin etmek, borca girmekten ve muhtaç duruma düşmekten kurtulmak için çalışmak ve mal-mülk edinmek erdemli bir Budist olmak için gerekli görülmüştür</a:t>
            </a:r>
            <a:r>
              <a:rPr lang="tr-TR" dirty="0" smtClean="0"/>
              <a:t>.</a:t>
            </a:r>
          </a:p>
          <a:p>
            <a:pPr marL="0" indent="0" algn="just">
              <a:buNone/>
            </a:pPr>
            <a:endParaRPr lang="tr-TR" dirty="0" smtClean="0"/>
          </a:p>
        </p:txBody>
      </p:sp>
    </p:spTree>
    <p:extLst>
      <p:ext uri="{BB962C8B-B14F-4D97-AF65-F5344CB8AC3E}">
        <p14:creationId xmlns:p14="http://schemas.microsoft.com/office/powerpoint/2010/main" val="3505349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229600" cy="1143000"/>
          </a:xfrm>
        </p:spPr>
        <p:txBody>
          <a:bodyPr/>
          <a:lstStyle/>
          <a:p>
            <a:pPr algn="ctr"/>
            <a:r>
              <a:rPr lang="tr-TR" b="1" dirty="0" smtClean="0"/>
              <a:t>TEMEL KAVRAMLAR</a:t>
            </a:r>
            <a:endParaRPr lang="tr-TR" b="1" dirty="0"/>
          </a:p>
        </p:txBody>
      </p:sp>
      <p:sp>
        <p:nvSpPr>
          <p:cNvPr id="3" name="İçerik Yer Tutucusu 2"/>
          <p:cNvSpPr>
            <a:spLocks noGrp="1"/>
          </p:cNvSpPr>
          <p:nvPr>
            <p:ph idx="1"/>
          </p:nvPr>
        </p:nvSpPr>
        <p:spPr>
          <a:xfrm>
            <a:off x="251520" y="1403648"/>
            <a:ext cx="8640960" cy="5454352"/>
          </a:xfrm>
        </p:spPr>
        <p:txBody>
          <a:bodyPr>
            <a:normAutofit fontScale="77500" lnSpcReduction="20000"/>
          </a:bodyPr>
          <a:lstStyle/>
          <a:p>
            <a:endParaRPr lang="tr-TR" sz="2800" b="1" dirty="0" smtClean="0"/>
          </a:p>
          <a:p>
            <a:r>
              <a:rPr lang="tr-TR" sz="2800" b="1" dirty="0" smtClean="0">
                <a:solidFill>
                  <a:srgbClr val="FF0000"/>
                </a:solidFill>
              </a:rPr>
              <a:t>AHLAK</a:t>
            </a:r>
          </a:p>
          <a:p>
            <a:pPr marL="0" indent="0">
              <a:buNone/>
            </a:pPr>
            <a:endParaRPr lang="tr-TR" sz="2800" b="1" dirty="0" smtClean="0"/>
          </a:p>
          <a:p>
            <a:pPr algn="just">
              <a:lnSpc>
                <a:spcPct val="170000"/>
              </a:lnSpc>
            </a:pPr>
            <a:r>
              <a:rPr lang="tr-TR" sz="2300" dirty="0"/>
              <a:t>İnsanın özniteliği olarak belirtilen temel niteliklerin en önemlilerinden biri, onun akıl sahibi olmasıdır. </a:t>
            </a:r>
            <a:endParaRPr lang="tr-TR" sz="2300" dirty="0" smtClean="0"/>
          </a:p>
          <a:p>
            <a:pPr marL="0" indent="0" algn="just">
              <a:lnSpc>
                <a:spcPct val="170000"/>
              </a:lnSpc>
              <a:buNone/>
            </a:pPr>
            <a:endParaRPr lang="tr-TR" sz="2300" dirty="0" smtClean="0"/>
          </a:p>
          <a:p>
            <a:pPr algn="just">
              <a:lnSpc>
                <a:spcPct val="170000"/>
              </a:lnSpc>
            </a:pPr>
            <a:r>
              <a:rPr lang="tr-TR" sz="2300" dirty="0" smtClean="0"/>
              <a:t>Sahip </a:t>
            </a:r>
            <a:r>
              <a:rPr lang="tr-TR" sz="2300" dirty="0"/>
              <a:t>olduğu akıl ile plan yapan, seçim ve tercihlerde bulunan ve bu plan, seçim ve tercihlere bağlı olarak davranışlar sergileyen insan; aynı zamanda davranışlarını  “iyi, kötü, doğru, yanlış” gibi sözcüklerle değerlendirir. </a:t>
            </a:r>
            <a:endParaRPr lang="tr-TR" sz="2300" dirty="0" smtClean="0"/>
          </a:p>
          <a:p>
            <a:endParaRPr lang="tr-TR" sz="2300" dirty="0" smtClean="0"/>
          </a:p>
          <a:p>
            <a:pPr algn="just">
              <a:lnSpc>
                <a:spcPct val="150000"/>
              </a:lnSpc>
            </a:pPr>
            <a:r>
              <a:rPr lang="tr-TR" sz="2300" dirty="0" smtClean="0"/>
              <a:t>Tek </a:t>
            </a:r>
            <a:r>
              <a:rPr lang="tr-TR" sz="2300" dirty="0"/>
              <a:t>kişinin ya da bir insan topluluğunun, belli bir tarihsel dönemde eğilim, düşünce, inanç, töre, alışkanlık, görenek ve bunların içerdiği değer, buyruk, norm ve yasaklara göre düzenlenmiş ve bu haliyle gelenekleşmiş, yerleşmiş yaşama biçimine ahlak denir (Özlem, 2013).</a:t>
            </a:r>
          </a:p>
        </p:txBody>
      </p:sp>
    </p:spTree>
    <p:extLst>
      <p:ext uri="{BB962C8B-B14F-4D97-AF65-F5344CB8AC3E}">
        <p14:creationId xmlns:p14="http://schemas.microsoft.com/office/powerpoint/2010/main" val="16396315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BUDİZM</a:t>
            </a:r>
            <a:endParaRPr lang="tr-TR" b="1" dirty="0"/>
          </a:p>
        </p:txBody>
      </p:sp>
      <p:sp>
        <p:nvSpPr>
          <p:cNvPr id="3" name="İçerik Yer Tutucusu 2"/>
          <p:cNvSpPr>
            <a:spLocks noGrp="1"/>
          </p:cNvSpPr>
          <p:nvPr>
            <p:ph idx="1"/>
          </p:nvPr>
        </p:nvSpPr>
        <p:spPr>
          <a:xfrm>
            <a:off x="457200" y="1935480"/>
            <a:ext cx="8229600" cy="4733880"/>
          </a:xfrm>
        </p:spPr>
        <p:txBody>
          <a:bodyPr>
            <a:normAutofit/>
          </a:bodyPr>
          <a:lstStyle/>
          <a:p>
            <a:pPr algn="just"/>
            <a:r>
              <a:rPr lang="tr-TR" dirty="0"/>
              <a:t>Budizm’in ahlak anlayışı şu dört temel ilke üzerine bina edilmiştir: </a:t>
            </a:r>
            <a:endParaRPr lang="tr-TR" dirty="0" smtClean="0"/>
          </a:p>
          <a:p>
            <a:endParaRPr lang="tr-TR" dirty="0" smtClean="0"/>
          </a:p>
          <a:p>
            <a:r>
              <a:rPr lang="tr-TR" b="1" dirty="0" smtClean="0"/>
              <a:t>Sabır </a:t>
            </a:r>
            <a:r>
              <a:rPr lang="tr-TR" b="1" dirty="0"/>
              <a:t>ve </a:t>
            </a:r>
            <a:r>
              <a:rPr lang="tr-TR" b="1" dirty="0" smtClean="0"/>
              <a:t>tahammül</a:t>
            </a:r>
          </a:p>
          <a:p>
            <a:endParaRPr lang="tr-TR" b="1" dirty="0" smtClean="0"/>
          </a:p>
          <a:p>
            <a:r>
              <a:rPr lang="tr-TR" b="1" dirty="0"/>
              <a:t>S</a:t>
            </a:r>
            <a:r>
              <a:rPr lang="tr-TR" b="1" dirty="0" smtClean="0"/>
              <a:t>ebat </a:t>
            </a:r>
            <a:r>
              <a:rPr lang="tr-TR" b="1" dirty="0"/>
              <a:t>ve </a:t>
            </a:r>
            <a:r>
              <a:rPr lang="tr-TR" b="1" dirty="0" smtClean="0"/>
              <a:t>metanet</a:t>
            </a:r>
          </a:p>
          <a:p>
            <a:endParaRPr lang="tr-TR" b="1" dirty="0" smtClean="0"/>
          </a:p>
          <a:p>
            <a:r>
              <a:rPr lang="tr-TR" b="1" dirty="0"/>
              <a:t>A</a:t>
            </a:r>
            <a:r>
              <a:rPr lang="tr-TR" b="1" dirty="0" smtClean="0"/>
              <a:t>kıl </a:t>
            </a:r>
            <a:r>
              <a:rPr lang="tr-TR" b="1" dirty="0"/>
              <a:t>ve </a:t>
            </a:r>
            <a:r>
              <a:rPr lang="tr-TR" b="1" dirty="0" smtClean="0"/>
              <a:t>hikmet</a:t>
            </a:r>
          </a:p>
          <a:p>
            <a:endParaRPr lang="tr-TR" b="1" dirty="0" smtClean="0"/>
          </a:p>
          <a:p>
            <a:r>
              <a:rPr lang="tr-TR" b="1" dirty="0"/>
              <a:t>A</a:t>
            </a:r>
            <a:r>
              <a:rPr lang="tr-TR" b="1" dirty="0" smtClean="0"/>
              <a:t>taya </a:t>
            </a:r>
            <a:r>
              <a:rPr lang="tr-TR" b="1" dirty="0"/>
              <a:t>saygı</a:t>
            </a:r>
          </a:p>
          <a:p>
            <a:endParaRPr lang="tr-TR" dirty="0"/>
          </a:p>
        </p:txBody>
      </p:sp>
    </p:spTree>
    <p:extLst>
      <p:ext uri="{BB962C8B-B14F-4D97-AF65-F5344CB8AC3E}">
        <p14:creationId xmlns:p14="http://schemas.microsoft.com/office/powerpoint/2010/main" val="1563766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BUDİZM</a:t>
            </a:r>
            <a:endParaRPr lang="tr-TR" b="1" dirty="0"/>
          </a:p>
        </p:txBody>
      </p:sp>
      <p:sp>
        <p:nvSpPr>
          <p:cNvPr id="3" name="İçerik Yer Tutucusu 2"/>
          <p:cNvSpPr>
            <a:spLocks noGrp="1"/>
          </p:cNvSpPr>
          <p:nvPr>
            <p:ph idx="1"/>
          </p:nvPr>
        </p:nvSpPr>
        <p:spPr/>
        <p:txBody>
          <a:bodyPr/>
          <a:lstStyle/>
          <a:p>
            <a:endParaRPr lang="tr-TR" dirty="0" smtClean="0"/>
          </a:p>
          <a:p>
            <a:r>
              <a:rPr lang="tr-TR" dirty="0"/>
              <a:t>H</a:t>
            </a:r>
            <a:r>
              <a:rPr lang="tr-TR" dirty="0" smtClean="0"/>
              <a:t>er </a:t>
            </a:r>
            <a:r>
              <a:rPr lang="tr-TR" dirty="0"/>
              <a:t>şeyin </a:t>
            </a:r>
            <a:r>
              <a:rPr lang="tr-TR" dirty="0" smtClean="0"/>
              <a:t>geçicidir, </a:t>
            </a:r>
            <a:r>
              <a:rPr lang="tr-TR" dirty="0"/>
              <a:t>doğada “</a:t>
            </a:r>
            <a:r>
              <a:rPr lang="tr-TR" dirty="0" smtClean="0"/>
              <a:t>süreksizlik’’ esastır</a:t>
            </a:r>
          </a:p>
          <a:p>
            <a:endParaRPr lang="tr-TR" dirty="0"/>
          </a:p>
          <a:p>
            <a:r>
              <a:rPr lang="tr-TR" b="1" dirty="0" smtClean="0"/>
              <a:t>«Çöküş her bileşik nesnenin doğasında vardır»</a:t>
            </a:r>
          </a:p>
          <a:p>
            <a:endParaRPr lang="tr-TR" b="1" dirty="0"/>
          </a:p>
          <a:p>
            <a:r>
              <a:rPr lang="tr-TR" b="1" dirty="0" smtClean="0"/>
              <a:t>«Yaptığınız işte sebatkar olun»</a:t>
            </a:r>
            <a:endParaRPr lang="tr-TR" b="1" dirty="0"/>
          </a:p>
        </p:txBody>
      </p:sp>
    </p:spTree>
    <p:extLst>
      <p:ext uri="{BB962C8B-B14F-4D97-AF65-F5344CB8AC3E}">
        <p14:creationId xmlns:p14="http://schemas.microsoft.com/office/powerpoint/2010/main" val="38149039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lstStyle/>
          <a:p>
            <a:pPr algn="ctr"/>
            <a:r>
              <a:rPr lang="tr-TR" b="1" dirty="0" smtClean="0"/>
              <a:t>MUSEVİLİK</a:t>
            </a:r>
            <a:endParaRPr lang="tr-TR" b="1" dirty="0"/>
          </a:p>
        </p:txBody>
      </p:sp>
      <p:sp>
        <p:nvSpPr>
          <p:cNvPr id="3" name="İçerik Yer Tutucusu 2"/>
          <p:cNvSpPr>
            <a:spLocks noGrp="1"/>
          </p:cNvSpPr>
          <p:nvPr>
            <p:ph idx="1"/>
          </p:nvPr>
        </p:nvSpPr>
        <p:spPr>
          <a:xfrm>
            <a:off x="179512" y="1484784"/>
            <a:ext cx="8964488" cy="5373216"/>
          </a:xfrm>
        </p:spPr>
        <p:txBody>
          <a:bodyPr>
            <a:normAutofit fontScale="62500" lnSpcReduction="20000"/>
          </a:bodyPr>
          <a:lstStyle/>
          <a:p>
            <a:r>
              <a:rPr lang="tr-TR" b="1" u="sng" dirty="0" smtClean="0">
                <a:solidFill>
                  <a:srgbClr val="FF0000"/>
                </a:solidFill>
              </a:rPr>
              <a:t>TEVRATTA  GEÇEN ON EMİR</a:t>
            </a:r>
          </a:p>
          <a:p>
            <a:endParaRPr lang="tr-TR" b="1" u="sng" dirty="0" smtClean="0">
              <a:solidFill>
                <a:srgbClr val="FF0000"/>
              </a:solidFill>
            </a:endParaRPr>
          </a:p>
          <a:p>
            <a:pPr algn="just"/>
            <a:r>
              <a:rPr lang="tr-TR" b="1" dirty="0"/>
              <a:t>1.Seni Mısır diyarından, esaret evinden çıkaran benim. Benden başka Tanrı olmayacak</a:t>
            </a:r>
            <a:r>
              <a:rPr lang="tr-TR" b="1" dirty="0" smtClean="0"/>
              <a:t>.</a:t>
            </a:r>
          </a:p>
          <a:p>
            <a:pPr algn="just"/>
            <a:endParaRPr lang="tr-TR" b="1" dirty="0" smtClean="0"/>
          </a:p>
          <a:p>
            <a:pPr algn="just"/>
            <a:r>
              <a:rPr lang="tr-TR" b="1" dirty="0" smtClean="0"/>
              <a:t>2.Kendin </a:t>
            </a:r>
            <a:r>
              <a:rPr lang="tr-TR" b="1" dirty="0"/>
              <a:t>için yontma put yapmayacaksın</a:t>
            </a:r>
            <a:r>
              <a:rPr lang="tr-TR" b="1" dirty="0" smtClean="0"/>
              <a:t>.</a:t>
            </a:r>
          </a:p>
          <a:p>
            <a:pPr algn="just"/>
            <a:endParaRPr lang="tr-TR" b="1" dirty="0" smtClean="0"/>
          </a:p>
          <a:p>
            <a:pPr algn="just"/>
            <a:r>
              <a:rPr lang="tr-TR" b="1" dirty="0" smtClean="0"/>
              <a:t>3.Tanrı’nın </a:t>
            </a:r>
            <a:r>
              <a:rPr lang="tr-TR" b="1" dirty="0"/>
              <a:t>adını boş yere ağzına </a:t>
            </a:r>
            <a:r>
              <a:rPr lang="tr-TR" b="1" dirty="0" smtClean="0"/>
              <a:t>almayacaksın</a:t>
            </a:r>
          </a:p>
          <a:p>
            <a:pPr algn="just"/>
            <a:endParaRPr lang="tr-TR" b="1" dirty="0"/>
          </a:p>
          <a:p>
            <a:pPr algn="just"/>
            <a:r>
              <a:rPr lang="tr-TR" b="1" dirty="0" smtClean="0"/>
              <a:t> </a:t>
            </a:r>
            <a:r>
              <a:rPr lang="tr-TR" b="1" dirty="0"/>
              <a:t>4.Cumartesi gününü daima hatırlayıp onu kutsal bileceksin</a:t>
            </a:r>
            <a:r>
              <a:rPr lang="tr-TR" b="1" dirty="0" smtClean="0"/>
              <a:t>.</a:t>
            </a:r>
          </a:p>
          <a:p>
            <a:pPr algn="just"/>
            <a:r>
              <a:rPr lang="tr-TR" b="1" dirty="0" smtClean="0"/>
              <a:t> </a:t>
            </a:r>
          </a:p>
          <a:p>
            <a:pPr algn="just"/>
            <a:r>
              <a:rPr lang="tr-TR" b="1" dirty="0" smtClean="0"/>
              <a:t>5.Babana </a:t>
            </a:r>
            <a:r>
              <a:rPr lang="tr-TR" b="1" dirty="0"/>
              <a:t>ve annene hürmet edeceksin</a:t>
            </a:r>
            <a:r>
              <a:rPr lang="tr-TR" b="1" dirty="0" smtClean="0"/>
              <a:t>. </a:t>
            </a:r>
          </a:p>
          <a:p>
            <a:pPr algn="just"/>
            <a:endParaRPr lang="tr-TR" b="1" dirty="0" smtClean="0"/>
          </a:p>
          <a:p>
            <a:pPr algn="just"/>
            <a:r>
              <a:rPr lang="tr-TR" b="1" dirty="0" smtClean="0"/>
              <a:t> </a:t>
            </a:r>
            <a:r>
              <a:rPr lang="tr-TR" b="1" dirty="0"/>
              <a:t>6.Öldürmeyeceksin</a:t>
            </a:r>
            <a:r>
              <a:rPr lang="tr-TR" b="1" dirty="0" smtClean="0"/>
              <a:t>.</a:t>
            </a:r>
          </a:p>
          <a:p>
            <a:pPr algn="just"/>
            <a:endParaRPr lang="tr-TR" b="1" dirty="0" smtClean="0"/>
          </a:p>
          <a:p>
            <a:pPr algn="just"/>
            <a:r>
              <a:rPr lang="tr-TR" b="1" dirty="0" smtClean="0"/>
              <a:t>• </a:t>
            </a:r>
            <a:r>
              <a:rPr lang="tr-TR" b="1" dirty="0"/>
              <a:t>7.Zina yapmayacaksın. </a:t>
            </a:r>
            <a:endParaRPr lang="tr-TR" b="1" dirty="0" smtClean="0"/>
          </a:p>
          <a:p>
            <a:pPr algn="just"/>
            <a:endParaRPr lang="tr-TR" b="1" dirty="0" smtClean="0"/>
          </a:p>
          <a:p>
            <a:pPr algn="just"/>
            <a:r>
              <a:rPr lang="tr-TR" b="1" dirty="0" smtClean="0"/>
              <a:t>8.Çalmayacaksın.</a:t>
            </a:r>
          </a:p>
          <a:p>
            <a:pPr algn="just"/>
            <a:endParaRPr lang="tr-TR" b="1" dirty="0" smtClean="0"/>
          </a:p>
          <a:p>
            <a:pPr algn="just"/>
            <a:r>
              <a:rPr lang="tr-TR" b="1" dirty="0" smtClean="0"/>
              <a:t>9.Komşuna </a:t>
            </a:r>
            <a:r>
              <a:rPr lang="tr-TR" b="1" dirty="0"/>
              <a:t>karşı yalancı şahitlik yapmayacaksın</a:t>
            </a:r>
            <a:r>
              <a:rPr lang="tr-TR" b="1" dirty="0" smtClean="0"/>
              <a:t>.</a:t>
            </a:r>
          </a:p>
          <a:p>
            <a:pPr algn="just"/>
            <a:endParaRPr lang="tr-TR" b="1" dirty="0" smtClean="0"/>
          </a:p>
          <a:p>
            <a:pPr algn="just"/>
            <a:r>
              <a:rPr lang="tr-TR" b="1" dirty="0" smtClean="0"/>
              <a:t>10.Komşunun </a:t>
            </a:r>
            <a:r>
              <a:rPr lang="tr-TR" b="1" dirty="0"/>
              <a:t>evine tamah etmeyeceksin, hiçbir şeyine göz dikmeyeceksin. </a:t>
            </a:r>
          </a:p>
          <a:p>
            <a:pPr algn="just"/>
            <a:endParaRPr lang="tr-TR" b="1" dirty="0"/>
          </a:p>
        </p:txBody>
      </p:sp>
    </p:spTree>
    <p:extLst>
      <p:ext uri="{BB962C8B-B14F-4D97-AF65-F5344CB8AC3E}">
        <p14:creationId xmlns:p14="http://schemas.microsoft.com/office/powerpoint/2010/main" val="39808725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8229600" cy="1143000"/>
          </a:xfrm>
        </p:spPr>
        <p:txBody>
          <a:bodyPr/>
          <a:lstStyle/>
          <a:p>
            <a:pPr algn="ctr"/>
            <a:r>
              <a:rPr lang="tr-TR" b="1" dirty="0" smtClean="0"/>
              <a:t>MUSEVİLİK</a:t>
            </a:r>
            <a:endParaRPr lang="tr-TR" b="1" dirty="0"/>
          </a:p>
        </p:txBody>
      </p:sp>
      <p:sp>
        <p:nvSpPr>
          <p:cNvPr id="3" name="İçerik Yer Tutucusu 2"/>
          <p:cNvSpPr>
            <a:spLocks noGrp="1"/>
          </p:cNvSpPr>
          <p:nvPr>
            <p:ph idx="1"/>
          </p:nvPr>
        </p:nvSpPr>
        <p:spPr>
          <a:xfrm>
            <a:off x="179512" y="1772816"/>
            <a:ext cx="8856984" cy="5085184"/>
          </a:xfrm>
        </p:spPr>
        <p:txBody>
          <a:bodyPr>
            <a:normAutofit fontScale="62500" lnSpcReduction="20000"/>
          </a:bodyPr>
          <a:lstStyle/>
          <a:p>
            <a:r>
              <a:rPr lang="tr-TR" dirty="0" smtClean="0"/>
              <a:t> </a:t>
            </a:r>
            <a:r>
              <a:rPr lang="tr-TR" dirty="0"/>
              <a:t>Meyve ağacını kesenin cezası </a:t>
            </a:r>
            <a:r>
              <a:rPr lang="tr-TR" dirty="0" smtClean="0"/>
              <a:t>kırbaçlanmaktır</a:t>
            </a:r>
          </a:p>
          <a:p>
            <a:pPr marL="0" indent="0">
              <a:buNone/>
            </a:pPr>
            <a:endParaRPr lang="tr-TR" dirty="0" smtClean="0"/>
          </a:p>
          <a:p>
            <a:r>
              <a:rPr lang="tr-TR" b="1" u="sng" dirty="0" smtClean="0">
                <a:solidFill>
                  <a:srgbClr val="FF0000"/>
                </a:solidFill>
              </a:rPr>
              <a:t>Rüşvet, </a:t>
            </a:r>
            <a:r>
              <a:rPr lang="tr-TR" b="1" u="sng" dirty="0">
                <a:solidFill>
                  <a:srgbClr val="FF0000"/>
                </a:solidFill>
              </a:rPr>
              <a:t>alanın gözünü kör </a:t>
            </a:r>
            <a:r>
              <a:rPr lang="tr-TR" b="1" u="sng" dirty="0" smtClean="0">
                <a:solidFill>
                  <a:srgbClr val="FF0000"/>
                </a:solidFill>
              </a:rPr>
              <a:t>eder</a:t>
            </a:r>
          </a:p>
          <a:p>
            <a:endParaRPr lang="tr-TR" b="1" u="sng" dirty="0">
              <a:solidFill>
                <a:srgbClr val="FF0000"/>
              </a:solidFill>
            </a:endParaRPr>
          </a:p>
          <a:p>
            <a:pPr algn="just">
              <a:lnSpc>
                <a:spcPct val="170000"/>
              </a:lnSpc>
            </a:pPr>
            <a:r>
              <a:rPr lang="tr-TR" b="1" dirty="0"/>
              <a:t> </a:t>
            </a:r>
            <a:r>
              <a:rPr lang="tr-TR" dirty="0"/>
              <a:t>“Yıkanıp temizlenin, kötülük yaptığınızı gözüm görmesin. Kötülük etmekten vazgeçin. </a:t>
            </a:r>
            <a:r>
              <a:rPr lang="tr-TR" b="1" u="sng" dirty="0">
                <a:solidFill>
                  <a:srgbClr val="FF0000"/>
                </a:solidFill>
              </a:rPr>
              <a:t>İyilik etmeyi öğrenin.” </a:t>
            </a:r>
            <a:endParaRPr lang="tr-TR" b="1" u="sng" dirty="0" smtClean="0">
              <a:solidFill>
                <a:srgbClr val="FF0000"/>
              </a:solidFill>
            </a:endParaRPr>
          </a:p>
          <a:p>
            <a:pPr algn="just">
              <a:lnSpc>
                <a:spcPct val="170000"/>
              </a:lnSpc>
            </a:pPr>
            <a:endParaRPr lang="tr-TR" b="1" u="sng" dirty="0" smtClean="0">
              <a:solidFill>
                <a:srgbClr val="FF0000"/>
              </a:solidFill>
            </a:endParaRPr>
          </a:p>
          <a:p>
            <a:pPr algn="just">
              <a:lnSpc>
                <a:spcPct val="170000"/>
              </a:lnSpc>
            </a:pPr>
            <a:r>
              <a:rPr lang="tr-TR" b="1" u="sng" dirty="0"/>
              <a:t>Sana kötü gelen şeyleri </a:t>
            </a:r>
            <a:r>
              <a:rPr lang="tr-TR" b="1" u="sng" dirty="0">
                <a:solidFill>
                  <a:srgbClr val="FF0000"/>
                </a:solidFill>
              </a:rPr>
              <a:t>arkadaşlarına yapma</a:t>
            </a:r>
            <a:r>
              <a:rPr lang="tr-TR" b="1" u="sng" dirty="0"/>
              <a:t>. </a:t>
            </a:r>
            <a:r>
              <a:rPr lang="tr-TR" b="1" dirty="0"/>
              <a:t>İşte bu Tevrat’ın özüdür.” </a:t>
            </a:r>
          </a:p>
          <a:p>
            <a:pPr algn="just">
              <a:lnSpc>
                <a:spcPct val="170000"/>
              </a:lnSpc>
            </a:pPr>
            <a:endParaRPr lang="tr-TR" b="1" u="sng" dirty="0" smtClean="0"/>
          </a:p>
          <a:p>
            <a:pPr algn="just">
              <a:lnSpc>
                <a:spcPct val="170000"/>
              </a:lnSpc>
            </a:pPr>
            <a:r>
              <a:rPr lang="tr-TR" dirty="0" smtClean="0"/>
              <a:t> </a:t>
            </a:r>
            <a:r>
              <a:rPr lang="tr-TR" dirty="0"/>
              <a:t>“Ak saçlı insanların önünde ayağa kalkacak, </a:t>
            </a:r>
            <a:r>
              <a:rPr lang="tr-TR" b="1" u="sng" dirty="0">
                <a:solidFill>
                  <a:srgbClr val="FF0000"/>
                </a:solidFill>
              </a:rPr>
              <a:t>yaşlılara saygı </a:t>
            </a:r>
            <a:r>
              <a:rPr lang="tr-TR" dirty="0"/>
              <a:t>göstereceksin.” “Tanrı’n </a:t>
            </a:r>
            <a:r>
              <a:rPr lang="tr-TR" dirty="0" err="1"/>
              <a:t>Rabb’in</a:t>
            </a:r>
            <a:r>
              <a:rPr lang="tr-TR" dirty="0"/>
              <a:t> buyruğu uyarınca anne babana saygı göster. Öyle ki ömrün uzun olsun…” </a:t>
            </a:r>
          </a:p>
          <a:p>
            <a:pPr marL="0" indent="0">
              <a:buNone/>
            </a:pPr>
            <a:endParaRPr lang="tr-TR" dirty="0"/>
          </a:p>
          <a:p>
            <a:pPr algn="just">
              <a:lnSpc>
                <a:spcPct val="150000"/>
              </a:lnSpc>
              <a:buFont typeface="Arial" pitchFamily="34" charset="0"/>
              <a:buChar char="•"/>
            </a:pPr>
            <a:r>
              <a:rPr lang="tr-TR" dirty="0"/>
              <a:t>E</a:t>
            </a:r>
            <a:r>
              <a:rPr lang="tr-TR" dirty="0" smtClean="0"/>
              <a:t>v </a:t>
            </a:r>
            <a:r>
              <a:rPr lang="tr-TR" dirty="0"/>
              <a:t>eşyalarına zarar </a:t>
            </a:r>
            <a:r>
              <a:rPr lang="tr-TR" dirty="0" smtClean="0"/>
              <a:t> vermek</a:t>
            </a:r>
            <a:r>
              <a:rPr lang="tr-TR" dirty="0"/>
              <a:t>,  </a:t>
            </a:r>
            <a:r>
              <a:rPr lang="tr-TR" dirty="0" smtClean="0"/>
              <a:t>elbiseleri </a:t>
            </a:r>
            <a:r>
              <a:rPr lang="tr-TR" dirty="0"/>
              <a:t>yırtmak, </a:t>
            </a:r>
            <a:r>
              <a:rPr lang="tr-TR" dirty="0" smtClean="0"/>
              <a:t>bir </a:t>
            </a:r>
            <a:r>
              <a:rPr lang="tr-TR" dirty="0"/>
              <a:t>binayı yıkmak, </a:t>
            </a:r>
            <a:r>
              <a:rPr lang="tr-TR" dirty="0" smtClean="0"/>
              <a:t>kaynak </a:t>
            </a:r>
            <a:r>
              <a:rPr lang="tr-TR" dirty="0"/>
              <a:t>suyun akışını </a:t>
            </a:r>
            <a:r>
              <a:rPr lang="tr-TR" dirty="0" smtClean="0"/>
              <a:t>engellemek ,  yiyecek </a:t>
            </a:r>
            <a:r>
              <a:rPr lang="tr-TR" dirty="0"/>
              <a:t>maddelerini imha etmek </a:t>
            </a:r>
            <a:r>
              <a:rPr lang="tr-TR" dirty="0" smtClean="0"/>
              <a:t> </a:t>
            </a:r>
            <a:r>
              <a:rPr lang="tr-TR" b="1" dirty="0" smtClean="0">
                <a:solidFill>
                  <a:srgbClr val="FF0000"/>
                </a:solidFill>
              </a:rPr>
              <a:t>yasaklanmıştır</a:t>
            </a:r>
            <a:r>
              <a:rPr lang="tr-TR" b="1" dirty="0">
                <a:solidFill>
                  <a:srgbClr val="FF0000"/>
                </a:solidFill>
              </a:rPr>
              <a:t>.</a:t>
            </a:r>
            <a:r>
              <a:rPr lang="tr-TR" dirty="0">
                <a:solidFill>
                  <a:srgbClr val="FF0000"/>
                </a:solidFill>
              </a:rPr>
              <a:t> </a:t>
            </a:r>
          </a:p>
          <a:p>
            <a:endParaRPr lang="tr-TR" dirty="0"/>
          </a:p>
        </p:txBody>
      </p:sp>
    </p:spTree>
    <p:extLst>
      <p:ext uri="{BB962C8B-B14F-4D97-AF65-F5344CB8AC3E}">
        <p14:creationId xmlns:p14="http://schemas.microsoft.com/office/powerpoint/2010/main" val="30110577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MUSEVİLİK</a:t>
            </a:r>
            <a:endParaRPr lang="tr-TR" b="1" dirty="0"/>
          </a:p>
        </p:txBody>
      </p:sp>
      <p:sp>
        <p:nvSpPr>
          <p:cNvPr id="3" name="İçerik Yer Tutucusu 2"/>
          <p:cNvSpPr>
            <a:spLocks noGrp="1"/>
          </p:cNvSpPr>
          <p:nvPr>
            <p:ph idx="1"/>
          </p:nvPr>
        </p:nvSpPr>
        <p:spPr/>
        <p:txBody>
          <a:bodyPr/>
          <a:lstStyle/>
          <a:p>
            <a:pPr algn="just"/>
            <a:endParaRPr lang="tr-TR" dirty="0" smtClean="0"/>
          </a:p>
          <a:p>
            <a:pPr algn="just"/>
            <a:r>
              <a:rPr lang="tr-TR" dirty="0" smtClean="0"/>
              <a:t>İnsanın </a:t>
            </a:r>
            <a:r>
              <a:rPr lang="tr-TR" dirty="0"/>
              <a:t>kendisine yapılmasını istemediği şeyi başkasına da </a:t>
            </a:r>
            <a:r>
              <a:rPr lang="tr-TR" dirty="0" smtClean="0"/>
              <a:t>yapmaması </a:t>
            </a:r>
          </a:p>
          <a:p>
            <a:pPr marL="0" indent="0" algn="just">
              <a:buNone/>
            </a:pPr>
            <a:endParaRPr lang="tr-TR" dirty="0"/>
          </a:p>
          <a:p>
            <a:pPr algn="just"/>
            <a:r>
              <a:rPr lang="tr-TR" dirty="0"/>
              <a:t>D</a:t>
            </a:r>
            <a:r>
              <a:rPr lang="tr-TR" dirty="0" smtClean="0"/>
              <a:t>oğruluk</a:t>
            </a:r>
            <a:r>
              <a:rPr lang="tr-TR" dirty="0"/>
              <a:t>, adalet ve dürüstlükten </a:t>
            </a:r>
            <a:r>
              <a:rPr lang="tr-TR" dirty="0" smtClean="0"/>
              <a:t>ayrılmaması</a:t>
            </a:r>
            <a:endParaRPr lang="tr-TR" dirty="0"/>
          </a:p>
          <a:p>
            <a:pPr algn="just"/>
            <a:endParaRPr lang="tr-TR" dirty="0" smtClean="0"/>
          </a:p>
          <a:p>
            <a:pPr algn="just"/>
            <a:r>
              <a:rPr lang="tr-TR" dirty="0" smtClean="0"/>
              <a:t>İnsana </a:t>
            </a:r>
            <a:r>
              <a:rPr lang="tr-TR" dirty="0"/>
              <a:t>değer vermesi ve Tanrı’yı sevdiği gibi O’nun yarattıklarını da </a:t>
            </a:r>
            <a:r>
              <a:rPr lang="tr-TR" dirty="0" smtClean="0"/>
              <a:t>sevmesi</a:t>
            </a:r>
            <a:endParaRPr lang="tr-TR" dirty="0"/>
          </a:p>
        </p:txBody>
      </p:sp>
    </p:spTree>
    <p:extLst>
      <p:ext uri="{BB962C8B-B14F-4D97-AF65-F5344CB8AC3E}">
        <p14:creationId xmlns:p14="http://schemas.microsoft.com/office/powerpoint/2010/main" val="17443814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1143000"/>
          </a:xfrm>
        </p:spPr>
        <p:txBody>
          <a:bodyPr/>
          <a:lstStyle/>
          <a:p>
            <a:pPr algn="ctr"/>
            <a:r>
              <a:rPr lang="tr-TR" b="1" dirty="0" smtClean="0"/>
              <a:t>MUSEVİLİK</a:t>
            </a:r>
            <a:endParaRPr lang="tr-TR" b="1" dirty="0"/>
          </a:p>
        </p:txBody>
      </p:sp>
      <p:sp>
        <p:nvSpPr>
          <p:cNvPr id="3" name="İçerik Yer Tutucusu 2"/>
          <p:cNvSpPr>
            <a:spLocks noGrp="1"/>
          </p:cNvSpPr>
          <p:nvPr>
            <p:ph idx="1"/>
          </p:nvPr>
        </p:nvSpPr>
        <p:spPr>
          <a:xfrm>
            <a:off x="457200" y="1935480"/>
            <a:ext cx="8229600" cy="4661872"/>
          </a:xfrm>
        </p:spPr>
        <p:txBody>
          <a:bodyPr>
            <a:normAutofit fontScale="70000" lnSpcReduction="20000"/>
          </a:bodyPr>
          <a:lstStyle/>
          <a:p>
            <a:r>
              <a:rPr lang="tr-TR" sz="2900" b="1" u="sng" dirty="0" smtClean="0">
                <a:solidFill>
                  <a:srgbClr val="FF0000"/>
                </a:solidFill>
              </a:rPr>
              <a:t>İş ve meslek hayatına yönelik: </a:t>
            </a:r>
          </a:p>
          <a:p>
            <a:endParaRPr lang="tr-TR" dirty="0"/>
          </a:p>
          <a:p>
            <a:r>
              <a:rPr lang="tr-TR" dirty="0" smtClean="0"/>
              <a:t> </a:t>
            </a:r>
            <a:r>
              <a:rPr lang="tr-TR" dirty="0"/>
              <a:t>Tanrı her türlü refahın ve zenginliğin kaynağıdır. </a:t>
            </a:r>
            <a:endParaRPr lang="tr-TR" dirty="0" smtClean="0"/>
          </a:p>
          <a:p>
            <a:endParaRPr lang="tr-TR" dirty="0" smtClean="0"/>
          </a:p>
          <a:p>
            <a:r>
              <a:rPr lang="tr-TR" dirty="0" smtClean="0"/>
              <a:t> </a:t>
            </a:r>
            <a:r>
              <a:rPr lang="tr-TR" dirty="0"/>
              <a:t>İnsanlar Tanrı adına bu refahın ve zenginliğin koruyucusu ve hizmetkârıdır. </a:t>
            </a:r>
            <a:endParaRPr lang="tr-TR" dirty="0" smtClean="0"/>
          </a:p>
          <a:p>
            <a:endParaRPr lang="tr-TR" dirty="0" smtClean="0"/>
          </a:p>
          <a:p>
            <a:r>
              <a:rPr lang="tr-TR" dirty="0" smtClean="0"/>
              <a:t> </a:t>
            </a:r>
            <a:r>
              <a:rPr lang="tr-TR" dirty="0"/>
              <a:t>İktisadi faaliyette bulunmak gereklidir ancak hayatın temel amacı değildir</a:t>
            </a:r>
            <a:r>
              <a:rPr lang="tr-TR" dirty="0" smtClean="0"/>
              <a:t>.</a:t>
            </a:r>
          </a:p>
          <a:p>
            <a:pPr marL="0" indent="0">
              <a:buNone/>
            </a:pPr>
            <a:r>
              <a:rPr lang="tr-TR" dirty="0" smtClean="0"/>
              <a:t> </a:t>
            </a:r>
          </a:p>
          <a:p>
            <a:r>
              <a:rPr lang="tr-TR" dirty="0" smtClean="0"/>
              <a:t> </a:t>
            </a:r>
            <a:r>
              <a:rPr lang="tr-TR" dirty="0"/>
              <a:t>Çalışmak, para kazanmak ve kâr elde etmek meşru ve saygı duyulacak faaliyetlerdir</a:t>
            </a:r>
            <a:r>
              <a:rPr lang="tr-TR" dirty="0" smtClean="0"/>
              <a:t>.</a:t>
            </a:r>
          </a:p>
          <a:p>
            <a:endParaRPr lang="tr-TR" dirty="0"/>
          </a:p>
          <a:p>
            <a:r>
              <a:rPr lang="tr-TR" dirty="0" smtClean="0"/>
              <a:t> </a:t>
            </a:r>
            <a:r>
              <a:rPr lang="tr-TR" dirty="0"/>
              <a:t>İş hayatında, adalet ve merhamet arasında bir denge sağlanmalıdır. </a:t>
            </a:r>
            <a:endParaRPr lang="tr-TR" dirty="0" smtClean="0"/>
          </a:p>
          <a:p>
            <a:endParaRPr lang="tr-TR" dirty="0" smtClean="0"/>
          </a:p>
          <a:p>
            <a:r>
              <a:rPr lang="tr-TR" dirty="0" smtClean="0"/>
              <a:t>İş </a:t>
            </a:r>
            <a:r>
              <a:rPr lang="tr-TR" dirty="0"/>
              <a:t>hayatında hırsın ve tamahın sınırlandırılması gerekir. </a:t>
            </a:r>
            <a:endParaRPr lang="tr-TR" dirty="0" smtClean="0"/>
          </a:p>
          <a:p>
            <a:endParaRPr lang="tr-TR" dirty="0" smtClean="0"/>
          </a:p>
          <a:p>
            <a:r>
              <a:rPr lang="tr-TR" dirty="0" smtClean="0"/>
              <a:t>İş </a:t>
            </a:r>
            <a:r>
              <a:rPr lang="tr-TR" dirty="0"/>
              <a:t>hayatında hileden ve dolandırıcılıktan uzak durulmalıdır. </a:t>
            </a:r>
          </a:p>
        </p:txBody>
      </p:sp>
    </p:spTree>
    <p:extLst>
      <p:ext uri="{BB962C8B-B14F-4D97-AF65-F5344CB8AC3E}">
        <p14:creationId xmlns:p14="http://schemas.microsoft.com/office/powerpoint/2010/main" val="38126656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143000"/>
          </a:xfrm>
        </p:spPr>
        <p:txBody>
          <a:bodyPr/>
          <a:lstStyle/>
          <a:p>
            <a:pPr algn="ctr"/>
            <a:r>
              <a:rPr lang="tr-TR" b="1" dirty="0" smtClean="0"/>
              <a:t>HRİSTİYANLIK</a:t>
            </a:r>
            <a:endParaRPr lang="tr-TR" b="1" dirty="0"/>
          </a:p>
        </p:txBody>
      </p:sp>
      <p:sp>
        <p:nvSpPr>
          <p:cNvPr id="3" name="İçerik Yer Tutucusu 2"/>
          <p:cNvSpPr>
            <a:spLocks noGrp="1"/>
          </p:cNvSpPr>
          <p:nvPr>
            <p:ph idx="1"/>
          </p:nvPr>
        </p:nvSpPr>
        <p:spPr/>
        <p:txBody>
          <a:bodyPr>
            <a:normAutofit fontScale="92500" lnSpcReduction="10000"/>
          </a:bodyPr>
          <a:lstStyle/>
          <a:p>
            <a:pPr algn="just"/>
            <a:r>
              <a:rPr lang="tr-TR" b="1" dirty="0" smtClean="0">
                <a:solidFill>
                  <a:srgbClr val="FF0000"/>
                </a:solidFill>
              </a:rPr>
              <a:t>Dürüstlük, doğruluk</a:t>
            </a:r>
          </a:p>
          <a:p>
            <a:pPr algn="just"/>
            <a:endParaRPr lang="tr-TR" dirty="0" smtClean="0"/>
          </a:p>
          <a:p>
            <a:pPr algn="just"/>
            <a:r>
              <a:rPr lang="tr-TR" dirty="0" smtClean="0"/>
              <a:t>“</a:t>
            </a:r>
            <a:r>
              <a:rPr lang="tr-TR" dirty="0"/>
              <a:t>En küçük işte güvenilir olan kişi, büyük işte de güvenilir olur. En küçük işte dürüst olmayan kişi, büyük işte de dürüst olmaz</a:t>
            </a:r>
            <a:r>
              <a:rPr lang="tr-TR" dirty="0" smtClean="0"/>
              <a:t>.”</a:t>
            </a:r>
          </a:p>
          <a:p>
            <a:pPr algn="just"/>
            <a:endParaRPr lang="tr-TR" dirty="0" smtClean="0"/>
          </a:p>
          <a:p>
            <a:pPr algn="just"/>
            <a:r>
              <a:rPr lang="tr-TR" b="1" dirty="0" smtClean="0">
                <a:solidFill>
                  <a:srgbClr val="FF0000"/>
                </a:solidFill>
              </a:rPr>
              <a:t>Temizlik (Manevi Temizlik) </a:t>
            </a:r>
          </a:p>
          <a:p>
            <a:pPr algn="just"/>
            <a:r>
              <a:rPr lang="tr-TR" dirty="0"/>
              <a:t>“Siz dıştan güzel görünen, ama içi ölü kemikleri ve her türlü pislikle dolu badanalı mezarlara benzersiniz. Dıştan insanlara doğru görünürsünüz; ama içte ikiyüzlülük ve kötülükle dolusunuz.” </a:t>
            </a:r>
            <a:endParaRPr lang="tr-TR" dirty="0" smtClean="0"/>
          </a:p>
          <a:p>
            <a:pPr algn="just"/>
            <a:endParaRPr lang="tr-TR" dirty="0"/>
          </a:p>
        </p:txBody>
      </p:sp>
    </p:spTree>
    <p:extLst>
      <p:ext uri="{BB962C8B-B14F-4D97-AF65-F5344CB8AC3E}">
        <p14:creationId xmlns:p14="http://schemas.microsoft.com/office/powerpoint/2010/main" val="33780229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HRİSTİYANLIK</a:t>
            </a:r>
            <a:endParaRPr lang="tr-TR" b="1" dirty="0"/>
          </a:p>
        </p:txBody>
      </p:sp>
      <p:sp>
        <p:nvSpPr>
          <p:cNvPr id="3" name="İçerik Yer Tutucusu 2"/>
          <p:cNvSpPr>
            <a:spLocks noGrp="1"/>
          </p:cNvSpPr>
          <p:nvPr>
            <p:ph idx="1"/>
          </p:nvPr>
        </p:nvSpPr>
        <p:spPr/>
        <p:txBody>
          <a:bodyPr/>
          <a:lstStyle/>
          <a:p>
            <a:pPr algn="just"/>
            <a:endParaRPr lang="tr-TR" dirty="0" smtClean="0"/>
          </a:p>
          <a:p>
            <a:pPr algn="just"/>
            <a:r>
              <a:rPr lang="tr-TR" b="1" u="sng" dirty="0" smtClean="0">
                <a:solidFill>
                  <a:srgbClr val="FF0000"/>
                </a:solidFill>
              </a:rPr>
              <a:t>İyilik </a:t>
            </a:r>
            <a:r>
              <a:rPr lang="tr-TR" b="1" u="sng" dirty="0">
                <a:solidFill>
                  <a:srgbClr val="FF0000"/>
                </a:solidFill>
              </a:rPr>
              <a:t>ve yardımseverlik </a:t>
            </a:r>
            <a:r>
              <a:rPr lang="tr-TR" dirty="0"/>
              <a:t>ebedi mutluluğa ulaşmanın yollarından biri olarak kabul edilmiştir. Ancak yapılan yardım ve iyiliklerin gösterişten uzak ve gizli olması tavsiye edilir</a:t>
            </a:r>
            <a:r>
              <a:rPr lang="tr-TR" dirty="0" smtClean="0"/>
              <a:t>.</a:t>
            </a:r>
          </a:p>
          <a:p>
            <a:pPr algn="just"/>
            <a:endParaRPr lang="tr-TR" dirty="0" smtClean="0"/>
          </a:p>
          <a:p>
            <a:pPr algn="just"/>
            <a:r>
              <a:rPr lang="tr-TR" dirty="0"/>
              <a:t> Rab yolunda anne babanızın sözünü dinleyin. Çünkü doğrusu budur. İyilik bulmak, yeryüzünde uzun ömürlü olmak için </a:t>
            </a:r>
            <a:r>
              <a:rPr lang="tr-TR" b="1" u="sng" dirty="0">
                <a:solidFill>
                  <a:srgbClr val="FF0000"/>
                </a:solidFill>
              </a:rPr>
              <a:t>annene babana saygı göstereceksin.” </a:t>
            </a:r>
          </a:p>
        </p:txBody>
      </p:sp>
    </p:spTree>
    <p:extLst>
      <p:ext uri="{BB962C8B-B14F-4D97-AF65-F5344CB8AC3E}">
        <p14:creationId xmlns:p14="http://schemas.microsoft.com/office/powerpoint/2010/main" val="10368324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lstStyle/>
          <a:p>
            <a:pPr algn="ctr"/>
            <a:r>
              <a:rPr lang="tr-TR" b="1" dirty="0" smtClean="0"/>
              <a:t>HRİSTİYANLIK</a:t>
            </a:r>
            <a:endParaRPr lang="tr-TR" b="1" dirty="0"/>
          </a:p>
        </p:txBody>
      </p:sp>
      <p:sp>
        <p:nvSpPr>
          <p:cNvPr id="3" name="İçerik Yer Tutucusu 2"/>
          <p:cNvSpPr>
            <a:spLocks noGrp="1"/>
          </p:cNvSpPr>
          <p:nvPr>
            <p:ph idx="1"/>
          </p:nvPr>
        </p:nvSpPr>
        <p:spPr>
          <a:xfrm>
            <a:off x="179512" y="1628800"/>
            <a:ext cx="8784976" cy="5040560"/>
          </a:xfrm>
        </p:spPr>
        <p:txBody>
          <a:bodyPr>
            <a:normAutofit fontScale="92500" lnSpcReduction="10000"/>
          </a:bodyPr>
          <a:lstStyle/>
          <a:p>
            <a:pPr algn="just"/>
            <a:endParaRPr lang="tr-TR" dirty="0" smtClean="0"/>
          </a:p>
          <a:p>
            <a:pPr algn="just">
              <a:lnSpc>
                <a:spcPct val="160000"/>
              </a:lnSpc>
            </a:pPr>
            <a:r>
              <a:rPr lang="tr-TR" dirty="0" smtClean="0"/>
              <a:t>“</a:t>
            </a:r>
            <a:r>
              <a:rPr lang="tr-TR" dirty="0"/>
              <a:t>İnsanların sana nasıl davranmasını istiyorsan sen de onlara öyle davran.” </a:t>
            </a:r>
            <a:endParaRPr lang="tr-TR" dirty="0" smtClean="0"/>
          </a:p>
          <a:p>
            <a:pPr algn="just"/>
            <a:endParaRPr lang="tr-TR" dirty="0"/>
          </a:p>
          <a:p>
            <a:pPr algn="just"/>
            <a:r>
              <a:rPr lang="tr-TR" dirty="0" smtClean="0"/>
              <a:t>Hırsızlık yapma</a:t>
            </a:r>
          </a:p>
          <a:p>
            <a:pPr algn="just"/>
            <a:endParaRPr lang="tr-TR" dirty="0"/>
          </a:p>
          <a:p>
            <a:pPr algn="just">
              <a:lnSpc>
                <a:spcPct val="160000"/>
              </a:lnSpc>
            </a:pPr>
            <a:r>
              <a:rPr lang="tr-TR" dirty="0" smtClean="0"/>
              <a:t>Zina </a:t>
            </a:r>
            <a:r>
              <a:rPr lang="tr-TR" dirty="0"/>
              <a:t>yapmak haram olduğu gibi herhangi bir kadına kötü duygularla bakmak da o kadınla zina yapmış gibi sayılmıştır</a:t>
            </a:r>
            <a:r>
              <a:rPr lang="tr-TR" dirty="0" smtClean="0"/>
              <a:t>.</a:t>
            </a:r>
          </a:p>
          <a:p>
            <a:pPr algn="just"/>
            <a:endParaRPr lang="tr-TR" dirty="0" smtClean="0"/>
          </a:p>
          <a:p>
            <a:pPr algn="just"/>
            <a:r>
              <a:rPr lang="tr-TR" dirty="0"/>
              <a:t>“Yalan yere tanıklık etmeyeceksin.” </a:t>
            </a:r>
          </a:p>
        </p:txBody>
      </p:sp>
    </p:spTree>
    <p:extLst>
      <p:ext uri="{BB962C8B-B14F-4D97-AF65-F5344CB8AC3E}">
        <p14:creationId xmlns:p14="http://schemas.microsoft.com/office/powerpoint/2010/main" val="26523229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lstStyle/>
          <a:p>
            <a:pPr algn="ctr"/>
            <a:r>
              <a:rPr lang="tr-TR" b="1" dirty="0" smtClean="0"/>
              <a:t>İSLAMİYET</a:t>
            </a:r>
            <a:endParaRPr lang="tr-TR" b="1" dirty="0"/>
          </a:p>
        </p:txBody>
      </p:sp>
      <p:sp>
        <p:nvSpPr>
          <p:cNvPr id="3" name="İçerik Yer Tutucusu 2"/>
          <p:cNvSpPr>
            <a:spLocks noGrp="1"/>
          </p:cNvSpPr>
          <p:nvPr>
            <p:ph idx="1"/>
          </p:nvPr>
        </p:nvSpPr>
        <p:spPr>
          <a:xfrm>
            <a:off x="457200" y="1935480"/>
            <a:ext cx="8435280" cy="4661872"/>
          </a:xfrm>
        </p:spPr>
        <p:txBody>
          <a:bodyPr>
            <a:normAutofit fontScale="92500" lnSpcReduction="10000"/>
          </a:bodyPr>
          <a:lstStyle/>
          <a:p>
            <a:pPr algn="just"/>
            <a:r>
              <a:rPr lang="tr-TR" dirty="0"/>
              <a:t> “Hep adil olun çünkü Allah </a:t>
            </a:r>
            <a:r>
              <a:rPr lang="tr-TR" b="1" u="sng" dirty="0">
                <a:solidFill>
                  <a:srgbClr val="FF0000"/>
                </a:solidFill>
              </a:rPr>
              <a:t>adil </a:t>
            </a:r>
            <a:r>
              <a:rPr lang="tr-TR" dirty="0"/>
              <a:t>olanları sever</a:t>
            </a:r>
            <a:r>
              <a:rPr lang="tr-TR" dirty="0" smtClean="0"/>
              <a:t>”</a:t>
            </a:r>
          </a:p>
          <a:p>
            <a:pPr algn="just"/>
            <a:endParaRPr lang="tr-TR" dirty="0"/>
          </a:p>
          <a:p>
            <a:pPr algn="just"/>
            <a:r>
              <a:rPr lang="tr-TR" dirty="0" smtClean="0"/>
              <a:t>“</a:t>
            </a:r>
            <a:r>
              <a:rPr lang="tr-TR" dirty="0" err="1" smtClean="0"/>
              <a:t>Emrolunduğun</a:t>
            </a:r>
            <a:r>
              <a:rPr lang="tr-TR" dirty="0" smtClean="0"/>
              <a:t> </a:t>
            </a:r>
            <a:r>
              <a:rPr lang="tr-TR" dirty="0"/>
              <a:t>gibi </a:t>
            </a:r>
            <a:r>
              <a:rPr lang="tr-TR" b="1" u="sng" dirty="0">
                <a:solidFill>
                  <a:srgbClr val="FF0000"/>
                </a:solidFill>
              </a:rPr>
              <a:t>dosdoğru</a:t>
            </a:r>
            <a:r>
              <a:rPr lang="tr-TR" dirty="0"/>
              <a:t> </a:t>
            </a:r>
            <a:r>
              <a:rPr lang="tr-TR" dirty="0" smtClean="0"/>
              <a:t>ol” </a:t>
            </a:r>
          </a:p>
          <a:p>
            <a:pPr algn="just"/>
            <a:endParaRPr lang="tr-TR" dirty="0"/>
          </a:p>
          <a:p>
            <a:pPr algn="just"/>
            <a:r>
              <a:rPr lang="tr-TR" dirty="0"/>
              <a:t>“Ey bürünüp sarınan! Kalk ve (insanları) uyar. Sadece </a:t>
            </a:r>
            <a:r>
              <a:rPr lang="tr-TR" dirty="0" err="1"/>
              <a:t>Rabb’ini</a:t>
            </a:r>
            <a:r>
              <a:rPr lang="tr-TR" dirty="0"/>
              <a:t> büyük tanı. </a:t>
            </a:r>
            <a:r>
              <a:rPr lang="tr-TR" u="sng" dirty="0">
                <a:solidFill>
                  <a:srgbClr val="FF0000"/>
                </a:solidFill>
              </a:rPr>
              <a:t>Elbiseni tertemiz tut. Kötü şeyleri </a:t>
            </a:r>
            <a:r>
              <a:rPr lang="tr-TR" u="sng" dirty="0" err="1">
                <a:solidFill>
                  <a:srgbClr val="FF0000"/>
                </a:solidFill>
              </a:rPr>
              <a:t>terket</a:t>
            </a:r>
            <a:r>
              <a:rPr lang="tr-TR" u="sng" dirty="0" smtClean="0">
                <a:solidFill>
                  <a:srgbClr val="FF0000"/>
                </a:solidFill>
              </a:rPr>
              <a:t>.”</a:t>
            </a:r>
          </a:p>
          <a:p>
            <a:pPr algn="just"/>
            <a:endParaRPr lang="tr-TR" u="sng" dirty="0">
              <a:solidFill>
                <a:srgbClr val="FF0000"/>
              </a:solidFill>
            </a:endParaRPr>
          </a:p>
          <a:p>
            <a:pPr algn="just"/>
            <a:r>
              <a:rPr lang="tr-TR" dirty="0" smtClean="0"/>
              <a:t>“İyilik </a:t>
            </a:r>
            <a:r>
              <a:rPr lang="tr-TR" dirty="0"/>
              <a:t>ve takvada </a:t>
            </a:r>
            <a:r>
              <a:rPr lang="tr-TR" b="1" u="sng" dirty="0">
                <a:solidFill>
                  <a:srgbClr val="FF0000"/>
                </a:solidFill>
              </a:rPr>
              <a:t>yardımlaşın,</a:t>
            </a:r>
            <a:r>
              <a:rPr lang="tr-TR" dirty="0"/>
              <a:t> günah ve düşmanlıkta yardımlaşmayın. Allah’tan </a:t>
            </a:r>
            <a:r>
              <a:rPr lang="tr-TR" dirty="0" smtClean="0"/>
              <a:t>korkun»</a:t>
            </a:r>
          </a:p>
          <a:p>
            <a:pPr algn="just"/>
            <a:endParaRPr lang="tr-TR" dirty="0"/>
          </a:p>
          <a:p>
            <a:pPr algn="just"/>
            <a:r>
              <a:rPr lang="tr-TR" dirty="0" smtClean="0"/>
              <a:t>‘Allah işini güzel yapanları sever’’</a:t>
            </a:r>
            <a:endParaRPr lang="tr-TR" dirty="0"/>
          </a:p>
        </p:txBody>
      </p:sp>
    </p:spTree>
    <p:extLst>
      <p:ext uri="{BB962C8B-B14F-4D97-AF65-F5344CB8AC3E}">
        <p14:creationId xmlns:p14="http://schemas.microsoft.com/office/powerpoint/2010/main" val="3831306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04088"/>
            <a:ext cx="8229600" cy="780696"/>
          </a:xfrm>
        </p:spPr>
        <p:txBody>
          <a:bodyPr>
            <a:normAutofit fontScale="90000"/>
          </a:bodyPr>
          <a:lstStyle/>
          <a:p>
            <a:r>
              <a:rPr lang="tr-TR" dirty="0" smtClean="0"/>
              <a:t>TEMEL KAVRAMLAR</a:t>
            </a:r>
            <a:endParaRPr lang="tr-TR" dirty="0"/>
          </a:p>
        </p:txBody>
      </p:sp>
      <p:sp>
        <p:nvSpPr>
          <p:cNvPr id="3" name="İçerik Yer Tutucusu 2"/>
          <p:cNvSpPr>
            <a:spLocks noGrp="1"/>
          </p:cNvSpPr>
          <p:nvPr>
            <p:ph idx="1"/>
          </p:nvPr>
        </p:nvSpPr>
        <p:spPr>
          <a:xfrm>
            <a:off x="107504" y="1673424"/>
            <a:ext cx="8579296" cy="5184576"/>
          </a:xfrm>
        </p:spPr>
        <p:txBody>
          <a:bodyPr>
            <a:normAutofit fontScale="70000" lnSpcReduction="20000"/>
          </a:bodyPr>
          <a:lstStyle/>
          <a:p>
            <a:pPr algn="just">
              <a:lnSpc>
                <a:spcPct val="150000"/>
              </a:lnSpc>
            </a:pPr>
            <a:r>
              <a:rPr lang="tr-TR" sz="3600" b="1" dirty="0" smtClean="0">
                <a:solidFill>
                  <a:srgbClr val="FF0000"/>
                </a:solidFill>
              </a:rPr>
              <a:t>AHLAK</a:t>
            </a:r>
          </a:p>
          <a:p>
            <a:pPr algn="just">
              <a:lnSpc>
                <a:spcPct val="150000"/>
              </a:lnSpc>
            </a:pPr>
            <a:r>
              <a:rPr lang="tr-TR" dirty="0"/>
              <a:t>İnsan, sevgi, nefret, seçme gibi fiillerle başka hiçbir canlıda bulunmayan bir değer duygusuna sahip olur. Değerlere özelliklere de ahlaki değerlere yönelik bu duygusal fiillerle insan kendine ait bir manevi hayat kurar. </a:t>
            </a:r>
            <a:endParaRPr lang="tr-TR" dirty="0" smtClean="0"/>
          </a:p>
          <a:p>
            <a:pPr algn="just">
              <a:lnSpc>
                <a:spcPct val="150000"/>
              </a:lnSpc>
            </a:pPr>
            <a:endParaRPr lang="tr-TR" dirty="0" smtClean="0"/>
          </a:p>
          <a:p>
            <a:pPr algn="just">
              <a:lnSpc>
                <a:spcPct val="150000"/>
              </a:lnSpc>
            </a:pPr>
            <a:r>
              <a:rPr lang="tr-TR" dirty="0" smtClean="0"/>
              <a:t>Duygusal </a:t>
            </a:r>
            <a:r>
              <a:rPr lang="tr-TR" dirty="0"/>
              <a:t>boyut ile insan, değerlere uygun yaşama, değerlerin taşıyıcısı olma ve böylelikle hayata anlam katma, belirli ahlaki değerler üzerinde kendisine ahlaki hayat kurma imkânı </a:t>
            </a:r>
            <a:r>
              <a:rPr lang="tr-TR" dirty="0" smtClean="0"/>
              <a:t>bulmaktadır.</a:t>
            </a:r>
          </a:p>
          <a:p>
            <a:pPr algn="just">
              <a:lnSpc>
                <a:spcPct val="150000"/>
              </a:lnSpc>
            </a:pPr>
            <a:endParaRPr lang="tr-TR" dirty="0"/>
          </a:p>
          <a:p>
            <a:pPr algn="just">
              <a:lnSpc>
                <a:spcPct val="150000"/>
              </a:lnSpc>
            </a:pPr>
            <a:r>
              <a:rPr lang="tr-TR" dirty="0" smtClean="0"/>
              <a:t>Ahlak</a:t>
            </a:r>
            <a:r>
              <a:rPr lang="tr-TR" dirty="0"/>
              <a:t>, bir kültür çevresi içinde kabul görmüş,  belirlenmiş ve tanımlanmış değerler manzumesi ve amaçlarla; bu değerlerin nasıl yaşatılacaklarını, söz konusu amaçlara nasıl ulaşılacağını ortaya koyan kurallar öbeğidir </a:t>
            </a:r>
          </a:p>
        </p:txBody>
      </p:sp>
    </p:spTree>
    <p:extLst>
      <p:ext uri="{BB962C8B-B14F-4D97-AF65-F5344CB8AC3E}">
        <p14:creationId xmlns:p14="http://schemas.microsoft.com/office/powerpoint/2010/main" val="31340000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İSLAMİYET</a:t>
            </a:r>
            <a:endParaRPr lang="tr-TR" b="1" dirty="0"/>
          </a:p>
        </p:txBody>
      </p:sp>
      <p:sp>
        <p:nvSpPr>
          <p:cNvPr id="3" name="İçerik Yer Tutucusu 2"/>
          <p:cNvSpPr>
            <a:spLocks noGrp="1"/>
          </p:cNvSpPr>
          <p:nvPr>
            <p:ph idx="1"/>
          </p:nvPr>
        </p:nvSpPr>
        <p:spPr>
          <a:xfrm>
            <a:off x="457200" y="1935480"/>
            <a:ext cx="8229600" cy="4805888"/>
          </a:xfrm>
        </p:spPr>
        <p:txBody>
          <a:bodyPr>
            <a:normAutofit fontScale="85000" lnSpcReduction="20000"/>
          </a:bodyPr>
          <a:lstStyle/>
          <a:p>
            <a:pPr algn="just">
              <a:lnSpc>
                <a:spcPct val="150000"/>
              </a:lnSpc>
            </a:pPr>
            <a:r>
              <a:rPr lang="tr-TR" dirty="0"/>
              <a:t>“</a:t>
            </a:r>
            <a:r>
              <a:rPr lang="tr-TR" dirty="0" err="1"/>
              <a:t>Rabb’in</a:t>
            </a:r>
            <a:r>
              <a:rPr lang="tr-TR" dirty="0"/>
              <a:t>, kendisinden başkasına kulluk etmemenizi ve </a:t>
            </a:r>
            <a:r>
              <a:rPr lang="tr-TR" b="1" u="sng" dirty="0">
                <a:solidFill>
                  <a:srgbClr val="FF0000"/>
                </a:solidFill>
              </a:rPr>
              <a:t>anne babaya iyilikle davranmanızı </a:t>
            </a:r>
            <a:r>
              <a:rPr lang="tr-TR" dirty="0"/>
              <a:t>emretti. Şayet onlardan biri veya ikisi senin yanında yaşlanırsa, onlara: “Öf!.” bile deme ve onları azarlama; onlara güzel söz söyle</a:t>
            </a:r>
            <a:r>
              <a:rPr lang="tr-TR" dirty="0" smtClean="0"/>
              <a:t>.”</a:t>
            </a:r>
          </a:p>
          <a:p>
            <a:pPr algn="just">
              <a:lnSpc>
                <a:spcPct val="150000"/>
              </a:lnSpc>
            </a:pPr>
            <a:endParaRPr lang="tr-TR" dirty="0"/>
          </a:p>
          <a:p>
            <a:pPr algn="just">
              <a:lnSpc>
                <a:spcPct val="150000"/>
              </a:lnSpc>
            </a:pPr>
            <a:r>
              <a:rPr lang="tr-TR" dirty="0"/>
              <a:t>“Bir kimse kendi nefsi için istediğini </a:t>
            </a:r>
            <a:r>
              <a:rPr lang="tr-TR" b="1" u="sng" dirty="0">
                <a:solidFill>
                  <a:srgbClr val="FF0000"/>
                </a:solidFill>
              </a:rPr>
              <a:t>kardeşi için de istemedikçe</a:t>
            </a:r>
            <a:r>
              <a:rPr lang="tr-TR" dirty="0"/>
              <a:t> gerçek mümin olamaz.” </a:t>
            </a:r>
            <a:endParaRPr lang="tr-TR" dirty="0" smtClean="0"/>
          </a:p>
          <a:p>
            <a:pPr algn="just">
              <a:lnSpc>
                <a:spcPct val="150000"/>
              </a:lnSpc>
            </a:pPr>
            <a:endParaRPr lang="tr-TR" dirty="0" smtClean="0"/>
          </a:p>
          <a:p>
            <a:pPr algn="just">
              <a:lnSpc>
                <a:spcPct val="150000"/>
              </a:lnSpc>
            </a:pPr>
            <a:r>
              <a:rPr lang="tr-TR" dirty="0"/>
              <a:t>“Zinaya yaklaşmayın. Çünkü o, şüphesiz bir hayasızlıktır, kötü bir yoldur.” </a:t>
            </a:r>
          </a:p>
          <a:p>
            <a:pPr algn="just">
              <a:lnSpc>
                <a:spcPct val="150000"/>
              </a:lnSpc>
            </a:pPr>
            <a:endParaRPr lang="tr-TR" dirty="0"/>
          </a:p>
          <a:p>
            <a:pPr algn="just">
              <a:lnSpc>
                <a:spcPct val="150000"/>
              </a:lnSpc>
            </a:pPr>
            <a:endParaRPr lang="tr-TR" dirty="0"/>
          </a:p>
        </p:txBody>
      </p:sp>
    </p:spTree>
    <p:extLst>
      <p:ext uri="{BB962C8B-B14F-4D97-AF65-F5344CB8AC3E}">
        <p14:creationId xmlns:p14="http://schemas.microsoft.com/office/powerpoint/2010/main" val="9812396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32656"/>
            <a:ext cx="8229600" cy="1143000"/>
          </a:xfrm>
        </p:spPr>
        <p:txBody>
          <a:bodyPr/>
          <a:lstStyle/>
          <a:p>
            <a:pPr algn="ctr"/>
            <a:r>
              <a:rPr lang="tr-TR" b="1" dirty="0" smtClean="0"/>
              <a:t>İSLAMİYET</a:t>
            </a:r>
            <a:endParaRPr lang="tr-TR" b="1" dirty="0"/>
          </a:p>
        </p:txBody>
      </p:sp>
      <p:sp>
        <p:nvSpPr>
          <p:cNvPr id="3" name="İçerik Yer Tutucusu 2"/>
          <p:cNvSpPr>
            <a:spLocks noGrp="1"/>
          </p:cNvSpPr>
          <p:nvPr>
            <p:ph idx="1"/>
          </p:nvPr>
        </p:nvSpPr>
        <p:spPr>
          <a:xfrm>
            <a:off x="251520" y="1412776"/>
            <a:ext cx="8712968" cy="5328592"/>
          </a:xfrm>
        </p:spPr>
        <p:txBody>
          <a:bodyPr>
            <a:normAutofit fontScale="55000" lnSpcReduction="20000"/>
          </a:bodyPr>
          <a:lstStyle/>
          <a:p>
            <a:pPr algn="just">
              <a:lnSpc>
                <a:spcPct val="150000"/>
              </a:lnSpc>
            </a:pPr>
            <a:endParaRPr lang="tr-TR" dirty="0" smtClean="0"/>
          </a:p>
          <a:p>
            <a:pPr algn="just">
              <a:lnSpc>
                <a:spcPct val="150000"/>
              </a:lnSpc>
            </a:pPr>
            <a:r>
              <a:rPr lang="tr-TR" sz="3300" dirty="0" smtClean="0"/>
              <a:t>«</a:t>
            </a:r>
            <a:r>
              <a:rPr lang="tr-TR" sz="3300" b="1" u="sng" dirty="0" smtClean="0">
                <a:solidFill>
                  <a:srgbClr val="FF0000"/>
                </a:solidFill>
              </a:rPr>
              <a:t>Yalan </a:t>
            </a:r>
            <a:r>
              <a:rPr lang="tr-TR" sz="3300" b="1" u="sng" dirty="0">
                <a:solidFill>
                  <a:srgbClr val="FF0000"/>
                </a:solidFill>
              </a:rPr>
              <a:t>sözden </a:t>
            </a:r>
            <a:r>
              <a:rPr lang="tr-TR" sz="3300" dirty="0" smtClean="0"/>
              <a:t>, </a:t>
            </a:r>
            <a:r>
              <a:rPr lang="tr-TR" sz="3300" dirty="0"/>
              <a:t>yalan yere şahitlik etmekten </a:t>
            </a:r>
            <a:r>
              <a:rPr lang="tr-TR" sz="3300" dirty="0" smtClean="0"/>
              <a:t>katiyen sakının. sakının</a:t>
            </a:r>
            <a:r>
              <a:rPr lang="tr-TR" sz="3300" dirty="0"/>
              <a:t>.” </a:t>
            </a:r>
            <a:endParaRPr lang="tr-TR" sz="3300" dirty="0" smtClean="0"/>
          </a:p>
          <a:p>
            <a:pPr algn="just">
              <a:lnSpc>
                <a:spcPct val="150000"/>
              </a:lnSpc>
            </a:pPr>
            <a:endParaRPr lang="tr-TR" sz="3300" dirty="0" smtClean="0"/>
          </a:p>
          <a:p>
            <a:pPr algn="just">
              <a:lnSpc>
                <a:spcPct val="150000"/>
              </a:lnSpc>
            </a:pPr>
            <a:r>
              <a:rPr lang="tr-TR" sz="3300" dirty="0"/>
              <a:t>Öfkesini yenenler ve insanların suçunu </a:t>
            </a:r>
            <a:r>
              <a:rPr lang="tr-TR" sz="3300" u="sng" dirty="0" smtClean="0">
                <a:solidFill>
                  <a:srgbClr val="FF0000"/>
                </a:solidFill>
              </a:rPr>
              <a:t>bağışlayanlar</a:t>
            </a:r>
            <a:r>
              <a:rPr lang="tr-TR" sz="3300" dirty="0" smtClean="0"/>
              <a:t> </a:t>
            </a:r>
            <a:r>
              <a:rPr lang="tr-TR" sz="3300" dirty="0"/>
              <a:t>için cennet hazırlanmıştır. Allah </a:t>
            </a:r>
            <a:r>
              <a:rPr lang="tr-TR" sz="3300" dirty="0" err="1"/>
              <a:t>muhsinleri</a:t>
            </a:r>
            <a:r>
              <a:rPr lang="tr-TR" sz="3300" dirty="0"/>
              <a:t> sever</a:t>
            </a:r>
            <a:r>
              <a:rPr lang="tr-TR" sz="3300" dirty="0" smtClean="0"/>
              <a:t>.</a:t>
            </a:r>
          </a:p>
          <a:p>
            <a:pPr algn="just">
              <a:lnSpc>
                <a:spcPct val="150000"/>
              </a:lnSpc>
            </a:pPr>
            <a:endParaRPr lang="tr-TR" sz="3300" dirty="0"/>
          </a:p>
          <a:p>
            <a:pPr algn="just">
              <a:lnSpc>
                <a:spcPct val="150000"/>
              </a:lnSpc>
            </a:pPr>
            <a:r>
              <a:rPr lang="tr-TR" sz="3300" dirty="0" smtClean="0"/>
              <a:t>Anne-babaya</a:t>
            </a:r>
            <a:r>
              <a:rPr lang="tr-TR" sz="3300" dirty="0"/>
              <a:t>, yakın akrabaya, yetimlere, yoksullara, yakın komşuya, uzak komşuya, yanınızdaki arkadaşa, yolda kalmışa ve sağ ellerinizin malik olduklarına </a:t>
            </a:r>
            <a:r>
              <a:rPr lang="tr-TR" sz="3300" b="1" u="sng" dirty="0">
                <a:solidFill>
                  <a:srgbClr val="FF0000"/>
                </a:solidFill>
              </a:rPr>
              <a:t>güzellikle davranın </a:t>
            </a:r>
            <a:r>
              <a:rPr lang="tr-TR" sz="3300" b="1" u="sng" dirty="0" smtClean="0">
                <a:solidFill>
                  <a:srgbClr val="FF0000"/>
                </a:solidFill>
              </a:rPr>
              <a:t>.</a:t>
            </a:r>
            <a:r>
              <a:rPr lang="tr-TR" sz="3300" dirty="0" smtClean="0"/>
              <a:t>Çünkü </a:t>
            </a:r>
            <a:r>
              <a:rPr lang="tr-TR" sz="3300" dirty="0"/>
              <a:t>Allah, </a:t>
            </a:r>
            <a:r>
              <a:rPr lang="tr-TR" sz="3300" dirty="0" smtClean="0"/>
              <a:t>büyüklük </a:t>
            </a:r>
            <a:r>
              <a:rPr lang="tr-TR" sz="3300" dirty="0"/>
              <a:t>taslayıp böbürleneni </a:t>
            </a:r>
            <a:r>
              <a:rPr lang="tr-TR" sz="3300" dirty="0" smtClean="0"/>
              <a:t>sevmez.</a:t>
            </a:r>
          </a:p>
          <a:p>
            <a:pPr algn="just">
              <a:lnSpc>
                <a:spcPct val="150000"/>
              </a:lnSpc>
            </a:pPr>
            <a:endParaRPr lang="tr-TR" sz="3300" dirty="0"/>
          </a:p>
          <a:p>
            <a:pPr algn="just">
              <a:lnSpc>
                <a:spcPct val="150000"/>
              </a:lnSpc>
            </a:pPr>
            <a:r>
              <a:rPr lang="tr-TR" sz="3300" b="1" u="sng" dirty="0">
                <a:solidFill>
                  <a:srgbClr val="FF0000"/>
                </a:solidFill>
              </a:rPr>
              <a:t>Ahdinizi yerine getiriniz</a:t>
            </a:r>
            <a:r>
              <a:rPr lang="tr-TR" sz="3300" dirty="0"/>
              <a:t>, çünkü ahdinizden </a:t>
            </a:r>
            <a:r>
              <a:rPr lang="tr-TR" sz="3300" dirty="0" smtClean="0"/>
              <a:t>mesulsünüz</a:t>
            </a:r>
          </a:p>
          <a:p>
            <a:pPr algn="just">
              <a:lnSpc>
                <a:spcPct val="150000"/>
              </a:lnSpc>
            </a:pPr>
            <a:endParaRPr lang="tr-TR" sz="3300" dirty="0"/>
          </a:p>
          <a:p>
            <a:pPr algn="just">
              <a:lnSpc>
                <a:spcPct val="150000"/>
              </a:lnSpc>
            </a:pPr>
            <a:r>
              <a:rPr lang="tr-TR" sz="3300" dirty="0" smtClean="0"/>
              <a:t>Sıkıntı</a:t>
            </a:r>
            <a:r>
              <a:rPr lang="tr-TR" sz="3300" dirty="0"/>
              <a:t>, hastalık ve savaş zamanlarında </a:t>
            </a:r>
            <a:r>
              <a:rPr lang="tr-TR" sz="3300" b="1" u="sng" dirty="0" smtClean="0">
                <a:solidFill>
                  <a:srgbClr val="FF0000"/>
                </a:solidFill>
              </a:rPr>
              <a:t>sabredin </a:t>
            </a:r>
          </a:p>
          <a:p>
            <a:pPr algn="just">
              <a:lnSpc>
                <a:spcPct val="150000"/>
              </a:lnSpc>
            </a:pPr>
            <a:endParaRPr lang="tr-TR" sz="3300" dirty="0"/>
          </a:p>
          <a:p>
            <a:pPr algn="just">
              <a:lnSpc>
                <a:spcPct val="150000"/>
              </a:lnSpc>
            </a:pPr>
            <a:endParaRPr lang="tr-TR" dirty="0"/>
          </a:p>
        </p:txBody>
      </p:sp>
    </p:spTree>
    <p:extLst>
      <p:ext uri="{BB962C8B-B14F-4D97-AF65-F5344CB8AC3E}">
        <p14:creationId xmlns:p14="http://schemas.microsoft.com/office/powerpoint/2010/main" val="26176183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İSLAMİYET</a:t>
            </a:r>
            <a:endParaRPr lang="tr-TR" b="1" dirty="0"/>
          </a:p>
        </p:txBody>
      </p:sp>
      <p:sp>
        <p:nvSpPr>
          <p:cNvPr id="3" name="İçerik Yer Tutucusu 2"/>
          <p:cNvSpPr>
            <a:spLocks noGrp="1"/>
          </p:cNvSpPr>
          <p:nvPr>
            <p:ph idx="1"/>
          </p:nvPr>
        </p:nvSpPr>
        <p:spPr/>
        <p:txBody>
          <a:bodyPr/>
          <a:lstStyle/>
          <a:p>
            <a:pPr algn="ctr"/>
            <a:endParaRPr lang="tr-TR" sz="3200" b="1" dirty="0" smtClean="0">
              <a:solidFill>
                <a:srgbClr val="C00000"/>
              </a:solidFill>
            </a:endParaRPr>
          </a:p>
          <a:p>
            <a:pPr algn="ctr"/>
            <a:endParaRPr lang="tr-TR" sz="3200" b="1" dirty="0">
              <a:solidFill>
                <a:srgbClr val="C00000"/>
              </a:solidFill>
            </a:endParaRPr>
          </a:p>
          <a:p>
            <a:pPr algn="ctr"/>
            <a:r>
              <a:rPr lang="tr-TR" sz="3200" b="1" dirty="0" smtClean="0">
                <a:solidFill>
                  <a:srgbClr val="C00000"/>
                </a:solidFill>
              </a:rPr>
              <a:t>BEN </a:t>
            </a:r>
            <a:r>
              <a:rPr lang="tr-TR" sz="3200" b="1" dirty="0">
                <a:solidFill>
                  <a:srgbClr val="C00000"/>
                </a:solidFill>
              </a:rPr>
              <a:t>GÜZEL AHLAKI TAMAMLAMAK ÜZERE GÖNDERİLDİM.</a:t>
            </a:r>
            <a:r>
              <a:rPr lang="tr-TR" dirty="0"/>
              <a:t>(Hadis-i Şerif) </a:t>
            </a:r>
          </a:p>
          <a:p>
            <a:endParaRPr lang="tr-TR" dirty="0"/>
          </a:p>
        </p:txBody>
      </p:sp>
    </p:spTree>
    <p:extLst>
      <p:ext uri="{BB962C8B-B14F-4D97-AF65-F5344CB8AC3E}">
        <p14:creationId xmlns:p14="http://schemas.microsoft.com/office/powerpoint/2010/main" val="3166250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2656"/>
            <a:ext cx="8229600" cy="1143000"/>
          </a:xfrm>
        </p:spPr>
        <p:txBody>
          <a:bodyPr>
            <a:normAutofit fontScale="90000"/>
          </a:bodyPr>
          <a:lstStyle/>
          <a:p>
            <a:r>
              <a:rPr lang="tr-TR" dirty="0" smtClean="0"/>
              <a:t>DİNLERDE ORTAK AHLAK İLKELERİ</a:t>
            </a:r>
            <a:endParaRPr lang="tr-TR" dirty="0"/>
          </a:p>
        </p:txBody>
      </p:sp>
      <p:sp>
        <p:nvSpPr>
          <p:cNvPr id="3" name="İçerik Yer Tutucusu 2"/>
          <p:cNvSpPr>
            <a:spLocks noGrp="1"/>
          </p:cNvSpPr>
          <p:nvPr>
            <p:ph idx="1"/>
          </p:nvPr>
        </p:nvSpPr>
        <p:spPr>
          <a:xfrm>
            <a:off x="251520" y="1484784"/>
            <a:ext cx="8892480" cy="5373216"/>
          </a:xfrm>
        </p:spPr>
        <p:txBody>
          <a:bodyPr>
            <a:normAutofit/>
          </a:bodyPr>
          <a:lstStyle/>
          <a:p>
            <a:endParaRPr lang="tr-TR" sz="2200" dirty="0" smtClean="0"/>
          </a:p>
          <a:p>
            <a:endParaRPr lang="tr-TR" sz="2200" b="1" dirty="0" smtClean="0"/>
          </a:p>
          <a:p>
            <a:r>
              <a:rPr lang="tr-TR" sz="2200" b="1" dirty="0" smtClean="0"/>
              <a:t>DOĞRULUK                                                   </a:t>
            </a:r>
            <a:r>
              <a:rPr lang="tr-TR" sz="2200" b="1" dirty="0" smtClean="0">
                <a:solidFill>
                  <a:srgbClr val="FF0000"/>
                </a:solidFill>
              </a:rPr>
              <a:t>ÖLDÜRMEMEK</a:t>
            </a:r>
          </a:p>
          <a:p>
            <a:endParaRPr lang="tr-TR" sz="2200" b="1" dirty="0"/>
          </a:p>
          <a:p>
            <a:r>
              <a:rPr lang="tr-TR" sz="2200" b="1" dirty="0" smtClean="0">
                <a:solidFill>
                  <a:srgbClr val="FF0000"/>
                </a:solidFill>
              </a:rPr>
              <a:t>TEMİZLİK</a:t>
            </a:r>
            <a:r>
              <a:rPr lang="tr-TR" sz="2200" b="1" dirty="0" smtClean="0"/>
              <a:t>                                                      HIRSIZLIK </a:t>
            </a:r>
            <a:r>
              <a:rPr lang="tr-TR" sz="2200" b="1" dirty="0"/>
              <a:t>YAPMAMAK</a:t>
            </a:r>
          </a:p>
          <a:p>
            <a:pPr marL="0" indent="0">
              <a:buNone/>
            </a:pPr>
            <a:endParaRPr lang="tr-TR" sz="2200" b="1" dirty="0"/>
          </a:p>
          <a:p>
            <a:r>
              <a:rPr lang="tr-TR" sz="2200" b="1" dirty="0" smtClean="0"/>
              <a:t> </a:t>
            </a:r>
            <a:r>
              <a:rPr lang="tr-TR" sz="2200" b="1" dirty="0"/>
              <a:t>İYİLİK VE YARDIMSEVERLİK  </a:t>
            </a:r>
            <a:r>
              <a:rPr lang="tr-TR" sz="2200" b="1" dirty="0" smtClean="0"/>
              <a:t>                     </a:t>
            </a:r>
            <a:r>
              <a:rPr lang="tr-TR" sz="2200" b="1" dirty="0" smtClean="0">
                <a:solidFill>
                  <a:srgbClr val="FF0000"/>
                </a:solidFill>
              </a:rPr>
              <a:t>ZİNA </a:t>
            </a:r>
            <a:r>
              <a:rPr lang="tr-TR" sz="2200" b="1" dirty="0">
                <a:solidFill>
                  <a:srgbClr val="FF0000"/>
                </a:solidFill>
              </a:rPr>
              <a:t>YAPMAMAK </a:t>
            </a:r>
          </a:p>
          <a:p>
            <a:pPr marL="0" indent="0">
              <a:buNone/>
            </a:pPr>
            <a:endParaRPr lang="tr-TR" sz="2200" b="1" dirty="0" smtClean="0">
              <a:solidFill>
                <a:srgbClr val="FF0000"/>
              </a:solidFill>
            </a:endParaRPr>
          </a:p>
          <a:p>
            <a:r>
              <a:rPr lang="tr-TR" sz="2200" b="1" dirty="0" smtClean="0">
                <a:solidFill>
                  <a:srgbClr val="FF0000"/>
                </a:solidFill>
              </a:rPr>
              <a:t>BÜYÜKLERE </a:t>
            </a:r>
            <a:r>
              <a:rPr lang="tr-TR" sz="2200" b="1" dirty="0">
                <a:solidFill>
                  <a:srgbClr val="FF0000"/>
                </a:solidFill>
              </a:rPr>
              <a:t>SAYGI </a:t>
            </a:r>
            <a:r>
              <a:rPr lang="tr-TR" sz="2200" b="1" dirty="0" smtClean="0">
                <a:solidFill>
                  <a:srgbClr val="FF0000"/>
                </a:solidFill>
              </a:rPr>
              <a:t>                       </a:t>
            </a:r>
            <a:r>
              <a:rPr lang="tr-TR" sz="2200" b="1" dirty="0" smtClean="0"/>
              <a:t>YALANCI </a:t>
            </a:r>
            <a:r>
              <a:rPr lang="tr-TR" sz="2200" b="1" dirty="0"/>
              <a:t>ŞAHİTLİK YAPMAMAK </a:t>
            </a:r>
          </a:p>
          <a:p>
            <a:pPr marL="0" indent="0">
              <a:buNone/>
            </a:pPr>
            <a:endParaRPr lang="tr-TR" sz="2200" b="1" dirty="0"/>
          </a:p>
          <a:p>
            <a:r>
              <a:rPr lang="tr-TR" sz="2200" b="1" dirty="0"/>
              <a:t>BAŞKALARINA ZARAR </a:t>
            </a:r>
            <a:r>
              <a:rPr lang="tr-TR" sz="2200" b="1" dirty="0" smtClean="0"/>
              <a:t>VERMEMEK</a:t>
            </a:r>
          </a:p>
          <a:p>
            <a:endParaRPr lang="tr-TR" sz="2200" dirty="0" smtClean="0"/>
          </a:p>
          <a:p>
            <a:endParaRPr lang="tr-TR" sz="2200" dirty="0" smtClean="0"/>
          </a:p>
          <a:p>
            <a:endParaRPr lang="tr-TR" sz="2200" dirty="0" smtClean="0"/>
          </a:p>
          <a:p>
            <a:endParaRPr lang="tr-TR" sz="2200" dirty="0" smtClean="0"/>
          </a:p>
          <a:p>
            <a:endParaRPr lang="tr-TR" dirty="0" smtClean="0"/>
          </a:p>
          <a:p>
            <a:endParaRPr lang="tr-TR" dirty="0"/>
          </a:p>
        </p:txBody>
      </p:sp>
    </p:spTree>
    <p:extLst>
      <p:ext uri="{BB962C8B-B14F-4D97-AF65-F5344CB8AC3E}">
        <p14:creationId xmlns:p14="http://schemas.microsoft.com/office/powerpoint/2010/main" val="27322400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548680"/>
            <a:ext cx="8712968" cy="1368152"/>
          </a:xfrm>
        </p:spPr>
        <p:txBody>
          <a:bodyPr>
            <a:normAutofit/>
          </a:bodyPr>
          <a:lstStyle/>
          <a:p>
            <a:pPr algn="ctr"/>
            <a:r>
              <a:rPr lang="tr-TR" sz="4000" b="1" dirty="0" smtClean="0"/>
              <a:t>AHLAK FELSEFESİNDE KURAMLAR</a:t>
            </a:r>
            <a:br>
              <a:rPr lang="tr-TR" sz="4000" b="1" dirty="0" smtClean="0"/>
            </a:br>
            <a:r>
              <a:rPr lang="tr-TR" sz="4000" b="1" dirty="0" smtClean="0"/>
              <a:t>( TEORİLER=NAZARİYELER)</a:t>
            </a:r>
            <a:endParaRPr lang="tr-TR" sz="4000" b="1" dirty="0"/>
          </a:p>
        </p:txBody>
      </p:sp>
      <p:sp>
        <p:nvSpPr>
          <p:cNvPr id="3" name="İçerik Yer Tutucusu 2"/>
          <p:cNvSpPr>
            <a:spLocks noGrp="1"/>
          </p:cNvSpPr>
          <p:nvPr>
            <p:ph idx="1"/>
          </p:nvPr>
        </p:nvSpPr>
        <p:spPr>
          <a:xfrm>
            <a:off x="251520" y="1935480"/>
            <a:ext cx="8712968" cy="4805888"/>
          </a:xfrm>
        </p:spPr>
        <p:txBody>
          <a:bodyPr>
            <a:normAutofit lnSpcReduction="10000"/>
          </a:bodyPr>
          <a:lstStyle/>
          <a:p>
            <a:endParaRPr lang="tr-TR" dirty="0" smtClean="0"/>
          </a:p>
          <a:p>
            <a:pPr algn="just">
              <a:lnSpc>
                <a:spcPct val="150000"/>
              </a:lnSpc>
            </a:pPr>
            <a:r>
              <a:rPr lang="tr-TR" dirty="0" smtClean="0"/>
              <a:t>Her </a:t>
            </a:r>
            <a:r>
              <a:rPr lang="tr-TR" dirty="0"/>
              <a:t>bilimsel kuram, </a:t>
            </a:r>
            <a:r>
              <a:rPr lang="tr-TR" dirty="0">
                <a:solidFill>
                  <a:srgbClr val="FF0000"/>
                </a:solidFill>
              </a:rPr>
              <a:t>belli bir soruya </a:t>
            </a:r>
            <a:r>
              <a:rPr lang="tr-TR" dirty="0"/>
              <a:t>ya da sorular bütününe </a:t>
            </a:r>
            <a:r>
              <a:rPr lang="tr-TR" dirty="0">
                <a:solidFill>
                  <a:srgbClr val="FF0000"/>
                </a:solidFill>
              </a:rPr>
              <a:t>ikna edici bir cevap bulma</a:t>
            </a:r>
            <a:r>
              <a:rPr lang="tr-TR" dirty="0"/>
              <a:t> gayretinden </a:t>
            </a:r>
            <a:r>
              <a:rPr lang="tr-TR" dirty="0" smtClean="0"/>
              <a:t>doğmaktadır</a:t>
            </a:r>
          </a:p>
          <a:p>
            <a:pPr algn="just">
              <a:lnSpc>
                <a:spcPct val="150000"/>
              </a:lnSpc>
            </a:pPr>
            <a:endParaRPr lang="tr-TR" dirty="0"/>
          </a:p>
          <a:p>
            <a:pPr algn="just">
              <a:lnSpc>
                <a:spcPct val="150000"/>
              </a:lnSpc>
            </a:pPr>
            <a:r>
              <a:rPr lang="tr-TR" dirty="0" err="1" smtClean="0"/>
              <a:t>Ahlakî</a:t>
            </a:r>
            <a:r>
              <a:rPr lang="tr-TR" dirty="0" smtClean="0"/>
              <a:t> </a:t>
            </a:r>
            <a:r>
              <a:rPr lang="tr-TR" dirty="0"/>
              <a:t>yargıların altında yatan </a:t>
            </a:r>
            <a:r>
              <a:rPr lang="tr-TR" dirty="0">
                <a:solidFill>
                  <a:srgbClr val="FF0000"/>
                </a:solidFill>
              </a:rPr>
              <a:t>nedenleri </a:t>
            </a:r>
            <a:r>
              <a:rPr lang="tr-TR" dirty="0"/>
              <a:t>ele almak, </a:t>
            </a:r>
            <a:r>
              <a:rPr lang="tr-TR" dirty="0">
                <a:solidFill>
                  <a:srgbClr val="FF0000"/>
                </a:solidFill>
              </a:rPr>
              <a:t>iyinin ve doğrunun </a:t>
            </a:r>
            <a:r>
              <a:rPr lang="tr-TR" dirty="0"/>
              <a:t>ne olduğu sorularına cevap verebilmek amacıyla ortaya çeşitli ahlaki kuramlar çıkmıştır</a:t>
            </a:r>
          </a:p>
        </p:txBody>
      </p:sp>
    </p:spTree>
    <p:extLst>
      <p:ext uri="{BB962C8B-B14F-4D97-AF65-F5344CB8AC3E}">
        <p14:creationId xmlns:p14="http://schemas.microsoft.com/office/powerpoint/2010/main" val="18695693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a:xfrm>
            <a:off x="457200" y="1935480"/>
            <a:ext cx="8229600" cy="4733880"/>
          </a:xfrm>
        </p:spPr>
        <p:txBody>
          <a:bodyPr>
            <a:normAutofit/>
          </a:bodyPr>
          <a:lstStyle/>
          <a:p>
            <a:endParaRPr lang="tr-TR" b="1" dirty="0" smtClean="0">
              <a:solidFill>
                <a:srgbClr val="FF0000"/>
              </a:solidFill>
            </a:endParaRPr>
          </a:p>
          <a:p>
            <a:endParaRPr lang="tr-TR" b="1" dirty="0" smtClean="0">
              <a:solidFill>
                <a:srgbClr val="FF0000"/>
              </a:solidFill>
            </a:endParaRPr>
          </a:p>
          <a:p>
            <a:r>
              <a:rPr lang="tr-TR" b="1" dirty="0" smtClean="0">
                <a:solidFill>
                  <a:srgbClr val="FF0000"/>
                </a:solidFill>
              </a:rPr>
              <a:t>Ahlak felsefesi</a:t>
            </a:r>
          </a:p>
          <a:p>
            <a:endParaRPr lang="tr-TR" dirty="0"/>
          </a:p>
          <a:p>
            <a:r>
              <a:rPr lang="tr-TR" dirty="0" smtClean="0"/>
              <a:t>Teorik ahlak felsefesi</a:t>
            </a:r>
          </a:p>
          <a:p>
            <a:endParaRPr lang="tr-TR" dirty="0"/>
          </a:p>
          <a:p>
            <a:r>
              <a:rPr lang="tr-TR" dirty="0" smtClean="0"/>
              <a:t>Uygulamalı ahlak felsefesi</a:t>
            </a:r>
          </a:p>
        </p:txBody>
      </p:sp>
    </p:spTree>
    <p:extLst>
      <p:ext uri="{BB962C8B-B14F-4D97-AF65-F5344CB8AC3E}">
        <p14:creationId xmlns:p14="http://schemas.microsoft.com/office/powerpoint/2010/main" val="2532623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smtClean="0"/>
              <a:t>AHLAK FELSEFESİNDE KURAMLAR</a:t>
            </a:r>
            <a:br>
              <a:rPr lang="tr-TR" sz="4000" b="1" dirty="0" smtClean="0"/>
            </a:br>
            <a:r>
              <a:rPr lang="tr-TR" sz="4000" b="1" dirty="0" smtClean="0"/>
              <a:t>( TEORİLER=NAZARİYELER)</a:t>
            </a:r>
            <a:endParaRPr lang="tr-TR" sz="4000" b="1" dirty="0"/>
          </a:p>
        </p:txBody>
      </p:sp>
      <p:sp>
        <p:nvSpPr>
          <p:cNvPr id="3" name="İçerik Yer Tutucusu 2"/>
          <p:cNvSpPr>
            <a:spLocks noGrp="1"/>
          </p:cNvSpPr>
          <p:nvPr>
            <p:ph idx="1"/>
          </p:nvPr>
        </p:nvSpPr>
        <p:spPr/>
        <p:txBody>
          <a:bodyPr>
            <a:normAutofit/>
          </a:bodyPr>
          <a:lstStyle/>
          <a:p>
            <a:r>
              <a:rPr lang="tr-TR" sz="3600" b="1" u="sng" dirty="0">
                <a:solidFill>
                  <a:srgbClr val="FF0000"/>
                </a:solidFill>
              </a:rPr>
              <a:t>Teorik Etik </a:t>
            </a:r>
          </a:p>
          <a:p>
            <a:endParaRPr lang="tr-TR" dirty="0"/>
          </a:p>
          <a:p>
            <a:r>
              <a:rPr lang="tr-TR" b="1" dirty="0"/>
              <a:t>Klasik </a:t>
            </a:r>
            <a:r>
              <a:rPr lang="tr-TR" b="1" dirty="0" smtClean="0"/>
              <a:t>etik</a:t>
            </a:r>
          </a:p>
          <a:p>
            <a:pPr marL="0" indent="0">
              <a:buNone/>
            </a:pPr>
            <a:r>
              <a:rPr lang="tr-TR" b="1" dirty="0" smtClean="0"/>
              <a:t> </a:t>
            </a:r>
          </a:p>
          <a:p>
            <a:r>
              <a:rPr lang="tr-TR" b="1" dirty="0" err="1" smtClean="0"/>
              <a:t>Metaetik</a:t>
            </a:r>
            <a:endParaRPr lang="tr-TR" b="1" dirty="0" smtClean="0"/>
          </a:p>
          <a:p>
            <a:pPr marL="0" indent="0">
              <a:buNone/>
            </a:pPr>
            <a:r>
              <a:rPr lang="tr-TR" b="1" dirty="0" smtClean="0"/>
              <a:t> </a:t>
            </a:r>
          </a:p>
          <a:p>
            <a:r>
              <a:rPr lang="tr-TR" b="1" dirty="0" smtClean="0"/>
              <a:t>Eleştirel </a:t>
            </a:r>
            <a:r>
              <a:rPr lang="tr-TR" b="1" dirty="0"/>
              <a:t>etik </a:t>
            </a:r>
          </a:p>
        </p:txBody>
      </p:sp>
    </p:spTree>
    <p:extLst>
      <p:ext uri="{BB962C8B-B14F-4D97-AF65-F5344CB8AC3E}">
        <p14:creationId xmlns:p14="http://schemas.microsoft.com/office/powerpoint/2010/main" val="13277159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a:xfrm>
            <a:off x="457200" y="1935480"/>
            <a:ext cx="8229600" cy="4733880"/>
          </a:xfrm>
        </p:spPr>
        <p:txBody>
          <a:bodyPr>
            <a:normAutofit fontScale="77500" lnSpcReduction="20000"/>
          </a:bodyPr>
          <a:lstStyle/>
          <a:p>
            <a:r>
              <a:rPr lang="tr-TR" sz="3600" b="1" dirty="0" smtClean="0">
                <a:solidFill>
                  <a:srgbClr val="FF0000"/>
                </a:solidFill>
              </a:rPr>
              <a:t>Teorik Etik </a:t>
            </a:r>
          </a:p>
          <a:p>
            <a:endParaRPr lang="tr-TR" dirty="0"/>
          </a:p>
          <a:p>
            <a:pPr algn="just">
              <a:lnSpc>
                <a:spcPct val="150000"/>
              </a:lnSpc>
            </a:pPr>
            <a:r>
              <a:rPr lang="tr-TR" b="1" u="sng" dirty="0" smtClean="0">
                <a:solidFill>
                  <a:srgbClr val="FF0000"/>
                </a:solidFill>
              </a:rPr>
              <a:t>Klasik etik: </a:t>
            </a:r>
            <a:r>
              <a:rPr lang="tr-TR" dirty="0" smtClean="0"/>
              <a:t>Bireylerin ve toplumların ahlaki hayatlarını birtakım norm ve teoriler üzerinden anlamı hale getirip açıklar </a:t>
            </a:r>
          </a:p>
          <a:p>
            <a:pPr algn="just">
              <a:lnSpc>
                <a:spcPct val="150000"/>
              </a:lnSpc>
            </a:pPr>
            <a:endParaRPr lang="tr-TR" dirty="0" smtClean="0"/>
          </a:p>
          <a:p>
            <a:pPr lvl="1" algn="just">
              <a:lnSpc>
                <a:spcPct val="150000"/>
              </a:lnSpc>
            </a:pPr>
            <a:r>
              <a:rPr lang="tr-TR" dirty="0" smtClean="0"/>
              <a:t>Nasıl bir hayat yaşamalıyız?</a:t>
            </a:r>
          </a:p>
          <a:p>
            <a:pPr lvl="1" algn="just">
              <a:lnSpc>
                <a:spcPct val="150000"/>
              </a:lnSpc>
            </a:pPr>
            <a:r>
              <a:rPr lang="tr-TR" dirty="0" smtClean="0"/>
              <a:t>Hangi amaçların peşine düşmeliyiz?</a:t>
            </a:r>
          </a:p>
          <a:p>
            <a:pPr lvl="1" algn="just">
              <a:lnSpc>
                <a:spcPct val="150000"/>
              </a:lnSpc>
            </a:pPr>
            <a:r>
              <a:rPr lang="tr-TR" dirty="0" smtClean="0"/>
              <a:t>İnsan olduğumuz için bazı sorumluluklarımız var mıdır? Varsa neler?</a:t>
            </a:r>
          </a:p>
          <a:p>
            <a:pPr lvl="1" algn="just">
              <a:lnSpc>
                <a:spcPct val="150000"/>
              </a:lnSpc>
            </a:pPr>
            <a:endParaRPr lang="tr-TR" dirty="0"/>
          </a:p>
          <a:p>
            <a:pPr lvl="1" algn="just">
              <a:lnSpc>
                <a:spcPct val="150000"/>
              </a:lnSpc>
            </a:pPr>
            <a:r>
              <a:rPr lang="tr-TR" b="1" u="sng" dirty="0" smtClean="0"/>
              <a:t>Normatif etik</a:t>
            </a:r>
          </a:p>
          <a:p>
            <a:pPr lvl="1" algn="just">
              <a:lnSpc>
                <a:spcPct val="150000"/>
              </a:lnSpc>
            </a:pPr>
            <a:r>
              <a:rPr lang="tr-TR" b="1" u="sng" dirty="0" smtClean="0"/>
              <a:t>Betimleyici etik</a:t>
            </a:r>
          </a:p>
          <a:p>
            <a:endParaRPr lang="tr-TR" dirty="0" smtClean="0"/>
          </a:p>
        </p:txBody>
      </p:sp>
    </p:spTree>
    <p:extLst>
      <p:ext uri="{BB962C8B-B14F-4D97-AF65-F5344CB8AC3E}">
        <p14:creationId xmlns:p14="http://schemas.microsoft.com/office/powerpoint/2010/main" val="40961344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normAutofit/>
          </a:bodyPr>
          <a:lstStyle/>
          <a:p>
            <a:pPr algn="just"/>
            <a:endParaRPr lang="tr-TR" sz="2800" b="1" dirty="0" smtClean="0">
              <a:solidFill>
                <a:srgbClr val="FF0000"/>
              </a:solidFill>
            </a:endParaRPr>
          </a:p>
          <a:p>
            <a:pPr algn="just"/>
            <a:r>
              <a:rPr lang="tr-TR" sz="2800" b="1" dirty="0" err="1" smtClean="0">
                <a:solidFill>
                  <a:srgbClr val="FF0000"/>
                </a:solidFill>
              </a:rPr>
              <a:t>Metaetik</a:t>
            </a:r>
            <a:r>
              <a:rPr lang="tr-TR" sz="2800" b="1" dirty="0">
                <a:solidFill>
                  <a:srgbClr val="FF0000"/>
                </a:solidFill>
              </a:rPr>
              <a:t>: </a:t>
            </a:r>
            <a:r>
              <a:rPr lang="tr-TR" dirty="0"/>
              <a:t>Etikte yapılması gereken şey ahlaki olgu ve kavramları , ahlak yargılarını </a:t>
            </a:r>
            <a:r>
              <a:rPr lang="tr-TR" dirty="0" smtClean="0"/>
              <a:t>çözümlemektir</a:t>
            </a:r>
          </a:p>
          <a:p>
            <a:pPr algn="just"/>
            <a:endParaRPr lang="tr-TR" dirty="0"/>
          </a:p>
          <a:p>
            <a:pPr algn="just"/>
            <a:r>
              <a:rPr lang="tr-TR" dirty="0"/>
              <a:t>Ahlak filozofu; kural koymak, nasihat vermek, yaşam tarzı sunmakla ilişkili </a:t>
            </a:r>
            <a:r>
              <a:rPr lang="tr-TR" dirty="0" smtClean="0"/>
              <a:t>olamaz</a:t>
            </a:r>
          </a:p>
          <a:p>
            <a:pPr marL="0" indent="0" algn="just">
              <a:buNone/>
            </a:pPr>
            <a:endParaRPr lang="tr-TR" dirty="0"/>
          </a:p>
          <a:p>
            <a:pPr algn="just"/>
            <a:r>
              <a:rPr lang="tr-TR" dirty="0"/>
              <a:t>Klasik etiğin koymuş olduğu ahlaki yargıları üzerine konuşur, ahlaki yargılarda geçen kavramları inceler </a:t>
            </a:r>
          </a:p>
          <a:p>
            <a:pPr algn="just"/>
            <a:endParaRPr lang="tr-TR" dirty="0"/>
          </a:p>
        </p:txBody>
      </p:sp>
    </p:spTree>
    <p:extLst>
      <p:ext uri="{BB962C8B-B14F-4D97-AF65-F5344CB8AC3E}">
        <p14:creationId xmlns:p14="http://schemas.microsoft.com/office/powerpoint/2010/main" val="20308173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4000" b="1" dirty="0"/>
              <a:t>AHLAK FELSEFESİNDE KURAMLAR</a:t>
            </a:r>
            <a:br>
              <a:rPr lang="tr-TR" sz="4000" b="1" dirty="0"/>
            </a:br>
            <a:r>
              <a:rPr lang="tr-TR" sz="4000" b="1" dirty="0"/>
              <a:t>( TEORİLER=NAZARİYELER)</a:t>
            </a:r>
          </a:p>
        </p:txBody>
      </p:sp>
      <p:sp>
        <p:nvSpPr>
          <p:cNvPr id="3" name="İçerik Yer Tutucusu 2"/>
          <p:cNvSpPr>
            <a:spLocks noGrp="1"/>
          </p:cNvSpPr>
          <p:nvPr>
            <p:ph idx="1"/>
          </p:nvPr>
        </p:nvSpPr>
        <p:spPr/>
        <p:txBody>
          <a:bodyPr>
            <a:normAutofit/>
          </a:bodyPr>
          <a:lstStyle/>
          <a:p>
            <a:r>
              <a:rPr lang="tr-TR" sz="2800" b="1" u="sng" dirty="0">
                <a:solidFill>
                  <a:srgbClr val="FF0000"/>
                </a:solidFill>
              </a:rPr>
              <a:t>Eleştirel etik </a:t>
            </a:r>
            <a:r>
              <a:rPr lang="tr-TR" sz="2800" b="1" u="sng" dirty="0" smtClean="0">
                <a:solidFill>
                  <a:srgbClr val="FF0000"/>
                </a:solidFill>
              </a:rPr>
              <a:t>: </a:t>
            </a:r>
          </a:p>
          <a:p>
            <a:endParaRPr lang="tr-TR" sz="2800" b="1" u="sng" dirty="0" smtClean="0">
              <a:solidFill>
                <a:srgbClr val="FF0000"/>
              </a:solidFill>
            </a:endParaRPr>
          </a:p>
          <a:p>
            <a:pPr>
              <a:lnSpc>
                <a:spcPct val="150000"/>
              </a:lnSpc>
            </a:pPr>
            <a:r>
              <a:rPr lang="tr-TR" sz="2800" dirty="0" smtClean="0"/>
              <a:t>Klasik etik ve </a:t>
            </a:r>
            <a:r>
              <a:rPr lang="tr-TR" sz="2800" dirty="0" err="1" smtClean="0"/>
              <a:t>metaetik</a:t>
            </a:r>
            <a:r>
              <a:rPr lang="tr-TR" sz="2800" dirty="0" smtClean="0"/>
              <a:t> eleştirilmiş ve yeni etik yaklaşımlar ortaya atmışlardır.</a:t>
            </a:r>
            <a:endParaRPr lang="tr-TR" sz="2800" dirty="0"/>
          </a:p>
        </p:txBody>
      </p:sp>
    </p:spTree>
    <p:extLst>
      <p:ext uri="{BB962C8B-B14F-4D97-AF65-F5344CB8AC3E}">
        <p14:creationId xmlns:p14="http://schemas.microsoft.com/office/powerpoint/2010/main" val="210981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20275</TotalTime>
  <Words>8310</Words>
  <Application>Microsoft Office PowerPoint</Application>
  <PresentationFormat>Ekran Gösterisi (4:3)</PresentationFormat>
  <Paragraphs>1231</Paragraphs>
  <Slides>173</Slides>
  <Notes>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173</vt:i4>
      </vt:variant>
    </vt:vector>
  </HeadingPairs>
  <TitlesOfParts>
    <vt:vector size="179" baseType="lpstr">
      <vt:lpstr>Arial</vt:lpstr>
      <vt:lpstr>Calibri</vt:lpstr>
      <vt:lpstr>Constantia</vt:lpstr>
      <vt:lpstr>Wingdings</vt:lpstr>
      <vt:lpstr>Wingdings 2</vt:lpstr>
      <vt:lpstr>Akış</vt:lpstr>
      <vt:lpstr>MESLEK ETİĞİ</vt:lpstr>
      <vt:lpstr>DERS İÇERİĞİ</vt:lpstr>
      <vt:lpstr>PowerPoint Sunusu</vt:lpstr>
      <vt:lpstr>PowerPoint Sunusu</vt:lpstr>
      <vt:lpstr>PowerPoint Sunusu</vt:lpstr>
      <vt:lpstr>TEMEL KAVRAMLAR</vt:lpstr>
      <vt:lpstr>PowerPoint Sunusu</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TEMEL KAVRAMLAR</vt:lpstr>
      <vt:lpstr>ETİK İLKE VE ETİK KURAL</vt:lpstr>
      <vt:lpstr>TEMEL KAVRAMLAR</vt:lpstr>
      <vt:lpstr>TEMEL KAVRAMLAR</vt:lpstr>
      <vt:lpstr>PowerPoint Sunusu</vt:lpstr>
      <vt:lpstr>TEMEL KAVRAMLAR</vt:lpstr>
      <vt:lpstr>TEMEL KAVRAMLAR</vt:lpstr>
      <vt:lpstr>TEMEL KAVRAMLAR</vt:lpstr>
      <vt:lpstr>TEMEL KAVRAMLAR</vt:lpstr>
      <vt:lpstr>PowerPoint Sunusu</vt:lpstr>
      <vt:lpstr>ETİK ile AHLAKIN FARKLILIKLARI</vt:lpstr>
      <vt:lpstr>ETİK ile AHLAKIN FARKLILIKLARI</vt:lpstr>
      <vt:lpstr>ETİĞİ TEMELLENDİRME</vt:lpstr>
      <vt:lpstr>ETİK TEMELLENDİRME</vt:lpstr>
      <vt:lpstr>ETİK TEMELLENDİRME</vt:lpstr>
      <vt:lpstr>ETİK TEMELLENDİRME</vt:lpstr>
      <vt:lpstr>PowerPoint Sunusu</vt:lpstr>
      <vt:lpstr>ETİK TEMELLENDİRME</vt:lpstr>
      <vt:lpstr>ETİK TEMELLENDİRME</vt:lpstr>
      <vt:lpstr>AHLAK, HUKUK ve YASALAR</vt:lpstr>
      <vt:lpstr>AHLAK, HUKUK VE YASALAR</vt:lpstr>
      <vt:lpstr>AHLAK, HUKUK VE YASALAR</vt:lpstr>
      <vt:lpstr>AHLAK, HUKUK VE YASALAR</vt:lpstr>
      <vt:lpstr>AHLAK, HUKUK VE YASALAR</vt:lpstr>
      <vt:lpstr>DEVLET MEMURLARI KANUNU </vt:lpstr>
      <vt:lpstr>DEVLET MEMURLARI KANUNU </vt:lpstr>
      <vt:lpstr>DEVLET MEMURLARI KANUNU </vt:lpstr>
      <vt:lpstr>DEVLET MEMURLARI KANUNU</vt:lpstr>
      <vt:lpstr>DEVLET MEMURLARI KANUNU</vt:lpstr>
      <vt:lpstr>DEVLET MEMURLARI KANUNU</vt:lpstr>
      <vt:lpstr>DEVLET MEMURLARI KANUNU</vt:lpstr>
      <vt:lpstr>DEVLET MEMURLARI KANUNU</vt:lpstr>
      <vt:lpstr>BORÇLAR KANUNU</vt:lpstr>
      <vt:lpstr>BORÇLAR KANUNU</vt:lpstr>
      <vt:lpstr>BORÇLAR KANUNU</vt:lpstr>
      <vt:lpstr>BORÇLAR KANUNU</vt:lpstr>
      <vt:lpstr>BORÇLAR KANUNU</vt:lpstr>
      <vt:lpstr>AHLAK VE HUKUK İLİŞKİSİ</vt:lpstr>
      <vt:lpstr>PowerPoint Sunusu</vt:lpstr>
      <vt:lpstr>PowerPoint Sunusu</vt:lpstr>
      <vt:lpstr>KAMU GÖREVLİLERİ ETİK DAVRANIŞ İLKELERİ İLE BAŞVURU USUL VE ESASLARI HAKKINDA YÖNETMELİK</vt:lpstr>
      <vt:lpstr>KAMU GÖREVLİLERİ ETİK DAVRANIŞ İLKELERİ</vt:lpstr>
      <vt:lpstr>Hizmet Standartlarına Uyma, Vatandaşa Yol Gösterme, Nezaket ve Saygı</vt:lpstr>
      <vt:lpstr>    Dürüstlük ve Tarafsızlık</vt:lpstr>
      <vt:lpstr>Dürüstlük ve Tarafsızlık</vt:lpstr>
      <vt:lpstr>Saygınlık ve Güven</vt:lpstr>
      <vt:lpstr>Saygınlık ve Güven</vt:lpstr>
      <vt:lpstr>AHLAK  ve DİN</vt:lpstr>
      <vt:lpstr>AHLAK ve DİN</vt:lpstr>
      <vt:lpstr>AHLAK ve DİN</vt:lpstr>
      <vt:lpstr>AHLAK ve DİN</vt:lpstr>
      <vt:lpstr>AHLAK ve DİN</vt:lpstr>
      <vt:lpstr>DİNLERDE AHLAK</vt:lpstr>
      <vt:lpstr>KONFÜÇYANİZM</vt:lpstr>
      <vt:lpstr>KONFÜÇYANİZM</vt:lpstr>
      <vt:lpstr>KONFÜÇYANİZM</vt:lpstr>
      <vt:lpstr>KONFÜÇYANİZM</vt:lpstr>
      <vt:lpstr>BUDİZM</vt:lpstr>
      <vt:lpstr>BUDİZM</vt:lpstr>
      <vt:lpstr>BUDİZM</vt:lpstr>
      <vt:lpstr>BUDİZM</vt:lpstr>
      <vt:lpstr>BUDİZM</vt:lpstr>
      <vt:lpstr>MUSEVİLİK</vt:lpstr>
      <vt:lpstr>MUSEVİLİK</vt:lpstr>
      <vt:lpstr>MUSEVİLİK</vt:lpstr>
      <vt:lpstr>MUSEVİLİK</vt:lpstr>
      <vt:lpstr>HRİSTİYANLIK</vt:lpstr>
      <vt:lpstr>HRİSTİYANLIK</vt:lpstr>
      <vt:lpstr>HRİSTİYANLIK</vt:lpstr>
      <vt:lpstr>İSLAMİYET</vt:lpstr>
      <vt:lpstr>İSLAMİYET</vt:lpstr>
      <vt:lpstr>İSLAMİYET</vt:lpstr>
      <vt:lpstr>İSLAMİYET</vt:lpstr>
      <vt:lpstr>DİNLERDE ORTAK AHLAK İLKELERİ</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AHLAK FELSEFESİNDE KURAMLAR ( TEORİLER=NAZARİYELER)</vt:lpstr>
      <vt:lpstr>Normatif etik</vt:lpstr>
      <vt:lpstr>SONUÇSALCI AHLAK KURAMLARI</vt:lpstr>
      <vt:lpstr>FAYDACILIK KURAMI</vt:lpstr>
      <vt:lpstr>FAYDACILIK KURAMI</vt:lpstr>
      <vt:lpstr>FAYDACILIK KURAMI</vt:lpstr>
      <vt:lpstr>SONUÇSALCI KURAMLARIN ELEŞTİRİSİ</vt:lpstr>
      <vt:lpstr>SONUÇSALCI KURAMLARIN ELEŞTİRİSİ</vt:lpstr>
      <vt:lpstr> ÖDEV AHLAKI KURAMI  (DEONTOLOJİK KURAM)</vt:lpstr>
      <vt:lpstr>ÖDEV AHLAKI KURAMI</vt:lpstr>
      <vt:lpstr>ÖDEV AHLAKI KURAMI</vt:lpstr>
      <vt:lpstr>ÖDEV KURAMI</vt:lpstr>
      <vt:lpstr>ERDEM AHLAKI</vt:lpstr>
      <vt:lpstr>ERDEM AHLAKI</vt:lpstr>
      <vt:lpstr>ERDEM AHLAKI</vt:lpstr>
      <vt:lpstr>ERDEM AHLAKI</vt:lpstr>
      <vt:lpstr>ERDEM AHLAKI</vt:lpstr>
      <vt:lpstr>ERDEM AHLAKI</vt:lpstr>
      <vt:lpstr>ERDEM AHLAKI</vt:lpstr>
      <vt:lpstr>MESLEK AHLAKI (ETİĞİ)</vt:lpstr>
      <vt:lpstr>MESLEK AHLAKI</vt:lpstr>
      <vt:lpstr>MESLEK AHLAKI</vt:lpstr>
      <vt:lpstr>MESLEK AHLAKI(ETİĞİ)</vt:lpstr>
      <vt:lpstr>MESLEK AHLAKI</vt:lpstr>
      <vt:lpstr>MESLEK AHLAKI</vt:lpstr>
      <vt:lpstr>MESLEK AHLAKI</vt:lpstr>
      <vt:lpstr>MESLEK AHLAKI</vt:lpstr>
      <vt:lpstr>MESLEK AHLAKI</vt:lpstr>
      <vt:lpstr>PowerPoint Sunusu</vt:lpstr>
      <vt:lpstr>PowerPoint Sunusu</vt:lpstr>
      <vt:lpstr>EĞİTİM VE ÖĞRETİM</vt:lpstr>
      <vt:lpstr>ÖĞRETMENLİK</vt:lpstr>
      <vt:lpstr>ÖĞRETMENLİK</vt:lpstr>
      <vt:lpstr>TÜRKİYE’DE ÖĞRETMENLİK</vt:lpstr>
      <vt:lpstr>Osmanlı dönemi</vt:lpstr>
      <vt:lpstr>Türkiye Cumhuriyeti Dönemi</vt:lpstr>
      <vt:lpstr>ÖĞRETMEN</vt:lpstr>
      <vt:lpstr>ÖĞRETMEN ANDI</vt:lpstr>
      <vt:lpstr>PowerPoint Sunusu</vt:lpstr>
      <vt:lpstr>EĞİTİM -ÖĞRETİM HİZMETİ VERENLER İÇİN   MESLEKİ ETİK İLKELER</vt:lpstr>
      <vt:lpstr>EĞİTİM -ÖĞRETİM HİZMETİ VERENLER İÇİN   MESLEKİ ETİK İLKELER</vt:lpstr>
      <vt:lpstr>EĞİTİM -ÖĞRETİM HİZMETİ VERENLER İÇİN   MESLEKİ ETİK İLKELER</vt:lpstr>
      <vt:lpstr>EĞİTİM -ÖĞRETİM HİZMETİ VERENLER İÇİN   MESLEKİ ETİK İLKELER</vt:lpstr>
      <vt:lpstr>EĞİTİM -ÖĞRETİM HİZMETİ VERENLER İÇİN   MESLEKİ ETİK İLKELER</vt:lpstr>
      <vt:lpstr>EĞİTİM -ÖĞRETİM HİZMETİ VERENLER İÇİN   MESLEKİ ETİK İLKELER</vt:lpstr>
      <vt:lpstr>EĞİTİM -ÖĞRETİM HİZMETİ VERENLER İÇİN   MESLEKİ ETİK İLKELER</vt:lpstr>
      <vt:lpstr>EĞİTİM -ÖĞRETİM HİZMETİ VERENLER İÇİN   MESLEKİ ETİK İLKELER</vt:lpstr>
      <vt:lpstr>EĞİTİM -ÖĞRETİM HİZMETİ VERENLER İÇİN   MESLEKİ ETİK İLKELER</vt:lpstr>
      <vt:lpstr>PowerPoint Sunusu</vt:lpstr>
      <vt:lpstr>Örnek Olay</vt:lpstr>
      <vt:lpstr>PowerPoint Sunusu</vt:lpstr>
      <vt:lpstr>Örnek Olay</vt:lpstr>
      <vt:lpstr>PowerPoint Sunusu</vt:lpstr>
      <vt:lpstr>Örnek Olay</vt:lpstr>
      <vt:lpstr>Örnek Olay</vt:lpstr>
      <vt:lpstr>Örnek Olay</vt:lpstr>
      <vt:lpstr>PowerPoint Sunusu</vt:lpstr>
      <vt:lpstr>BİLİM NEDİR</vt:lpstr>
      <vt:lpstr>PowerPoint Sunusu</vt:lpstr>
      <vt:lpstr>PowerPoint Sunusu</vt:lpstr>
      <vt:lpstr>PowerPoint Sunusu</vt:lpstr>
      <vt:lpstr>PowerPoint Sunusu</vt:lpstr>
      <vt:lpstr>PowerPoint Sunusu</vt:lpstr>
      <vt:lpstr>Aşırma (İntihal)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 ETİĞİ</dc:title>
  <dc:creator>yılmaz</dc:creator>
  <cp:lastModifiedBy>elif berker</cp:lastModifiedBy>
  <cp:revision>223</cp:revision>
  <dcterms:created xsi:type="dcterms:W3CDTF">2016-02-19T08:51:11Z</dcterms:created>
  <dcterms:modified xsi:type="dcterms:W3CDTF">2019-05-15T08:38:47Z</dcterms:modified>
</cp:coreProperties>
</file>