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396" r:id="rId36"/>
    <p:sldId id="386" r:id="rId37"/>
    <p:sldId id="387" r:id="rId38"/>
    <p:sldId id="388" r:id="rId39"/>
    <p:sldId id="394" r:id="rId40"/>
    <p:sldId id="389" r:id="rId41"/>
    <p:sldId id="390" r:id="rId42"/>
    <p:sldId id="395" r:id="rId43"/>
    <p:sldId id="391" r:id="rId44"/>
    <p:sldId id="392" r:id="rId45"/>
    <p:sldId id="393" r:id="rId46"/>
    <p:sldId id="289" r:id="rId47"/>
    <p:sldId id="304" r:id="rId48"/>
    <p:sldId id="305" r:id="rId49"/>
    <p:sldId id="352" r:id="rId50"/>
    <p:sldId id="307" r:id="rId51"/>
    <p:sldId id="308" r:id="rId52"/>
    <p:sldId id="306" r:id="rId53"/>
    <p:sldId id="309" r:id="rId54"/>
    <p:sldId id="310" r:id="rId55"/>
    <p:sldId id="290" r:id="rId56"/>
    <p:sldId id="312" r:id="rId57"/>
    <p:sldId id="397" r:id="rId58"/>
    <p:sldId id="313" r:id="rId59"/>
    <p:sldId id="314" r:id="rId60"/>
    <p:sldId id="316" r:id="rId61"/>
    <p:sldId id="338" r:id="rId62"/>
    <p:sldId id="317" r:id="rId63"/>
    <p:sldId id="398" r:id="rId64"/>
    <p:sldId id="399" r:id="rId65"/>
    <p:sldId id="400" r:id="rId66"/>
    <p:sldId id="401" r:id="rId67"/>
    <p:sldId id="318" r:id="rId68"/>
    <p:sldId id="319" r:id="rId69"/>
    <p:sldId id="342" r:id="rId70"/>
    <p:sldId id="323" r:id="rId71"/>
    <p:sldId id="320" r:id="rId72"/>
    <p:sldId id="321" r:id="rId73"/>
    <p:sldId id="325" r:id="rId74"/>
    <p:sldId id="268" r:id="rId75"/>
    <p:sldId id="269" r:id="rId76"/>
    <p:sldId id="270" r:id="rId77"/>
    <p:sldId id="326" r:id="rId78"/>
    <p:sldId id="272" r:id="rId79"/>
    <p:sldId id="327" r:id="rId80"/>
    <p:sldId id="328" r:id="rId81"/>
    <p:sldId id="347" r:id="rId82"/>
    <p:sldId id="333" r:id="rId83"/>
    <p:sldId id="292" r:id="rId84"/>
    <p:sldId id="334" r:id="rId85"/>
    <p:sldId id="335" r:id="rId86"/>
    <p:sldId id="336" r:id="rId87"/>
    <p:sldId id="402" r:id="rId88"/>
    <p:sldId id="403" r:id="rId89"/>
    <p:sldId id="404" r:id="rId90"/>
    <p:sldId id="291" r:id="rId91"/>
    <p:sldId id="260" r:id="rId9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94" y="-84"/>
      </p:cViewPr>
      <p:guideLst>
        <p:guide orient="horz" pos="2160"/>
        <p:guide pos="2880"/>
      </p:guideLst>
    </p:cSldViewPr>
  </p:slideViewPr>
  <p:notesTextViewPr>
    <p:cViewPr>
      <p:scale>
        <a:sx n="100" d="100"/>
        <a:sy n="100" d="100"/>
      </p:scale>
      <p:origin x="0" y="0"/>
    </p:cViewPr>
  </p:notesTextViewPr>
  <p:notesViewPr>
    <p:cSldViewPr>
      <p:cViewPr varScale="1">
        <p:scale>
          <a:sx n="59" d="100"/>
          <a:sy n="59" d="100"/>
        </p:scale>
        <p:origin x="-250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3A75FA-218E-4A31-82E0-9EBC00AAFB40}" type="datetimeFigureOut">
              <a:rPr lang="tr-TR" smtClean="0"/>
              <a:pPr/>
              <a:t>13.5.2019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F9FDD0-1E42-46DC-8A0B-4E5DC4A637BA}" type="slidenum">
              <a:rPr lang="tr-TR" smtClean="0"/>
              <a:pPr/>
              <a:t>‹#›</a:t>
            </a:fld>
            <a:endParaRPr lang="tr-TR"/>
          </a:p>
        </p:txBody>
      </p:sp>
    </p:spTree>
    <p:extLst>
      <p:ext uri="{BB962C8B-B14F-4D97-AF65-F5344CB8AC3E}">
        <p14:creationId xmlns:p14="http://schemas.microsoft.com/office/powerpoint/2010/main" val="3780981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Görüntüsü Yer Tutucusu 1"/>
          <p:cNvSpPr>
            <a:spLocks noGrp="1" noRot="1" noChangeAspect="1" noTextEdit="1"/>
          </p:cNvSpPr>
          <p:nvPr>
            <p:ph type="sldImg"/>
          </p:nvPr>
        </p:nvSpPr>
        <p:spPr>
          <a:ln/>
        </p:spPr>
      </p:sp>
      <p:sp>
        <p:nvSpPr>
          <p:cNvPr id="99331" name="Not Yer Tutucusu 2"/>
          <p:cNvSpPr>
            <a:spLocks noGrp="1"/>
          </p:cNvSpPr>
          <p:nvPr>
            <p:ph type="body" idx="1"/>
          </p:nvPr>
        </p:nvSpPr>
        <p:spPr>
          <a:noFill/>
        </p:spPr>
        <p:txBody>
          <a:bodyPr/>
          <a:lstStyle/>
          <a:p>
            <a:endParaRPr lang="tr-TR" smtClean="0"/>
          </a:p>
        </p:txBody>
      </p:sp>
      <p:sp>
        <p:nvSpPr>
          <p:cNvPr id="99332" name="Slayt Numarası Yer Tutucusu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038628-B125-41F7-BF2D-351A0A54D906}" type="slidenum">
              <a:rPr lang="tr-TR" smtClean="0"/>
              <a:pPr eaLnBrk="1" hangingPunct="1"/>
              <a:t>18</a:t>
            </a:fld>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ayt Görüntüsü Yer Tutucusu 1"/>
          <p:cNvSpPr>
            <a:spLocks noGrp="1" noRot="1" noChangeAspect="1" noTextEdit="1"/>
          </p:cNvSpPr>
          <p:nvPr>
            <p:ph type="sldImg"/>
          </p:nvPr>
        </p:nvSpPr>
        <p:spPr>
          <a:ln/>
        </p:spPr>
      </p:sp>
      <p:sp>
        <p:nvSpPr>
          <p:cNvPr id="100355" name="Not Yer Tutucusu 2"/>
          <p:cNvSpPr>
            <a:spLocks noGrp="1"/>
          </p:cNvSpPr>
          <p:nvPr>
            <p:ph type="body" idx="1"/>
          </p:nvPr>
        </p:nvSpPr>
        <p:spPr>
          <a:noFill/>
        </p:spPr>
        <p:txBody>
          <a:bodyPr/>
          <a:lstStyle/>
          <a:p>
            <a:endParaRPr lang="en-US" smtClean="0"/>
          </a:p>
        </p:txBody>
      </p:sp>
      <p:sp>
        <p:nvSpPr>
          <p:cNvPr id="100356" name="Slayt Numarası Yer Tutucusu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C773AC-97BF-42B0-BF5F-8DE86FE4AC42}" type="slidenum">
              <a:rPr lang="tr-TR" smtClean="0"/>
              <a:pPr eaLnBrk="1" hangingPunct="1"/>
              <a:t>41</a:t>
            </a:fld>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13.5.2019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13.5.2019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tr/url?sa=i&amp;rct=j&amp;q=organisation&amp;source=images&amp;cd=&amp;cad=rja&amp;docid=mBTK9YtRwFoY6M&amp;tbnid=vKOmP_d7fwGT5M:&amp;ved=0CAUQjRw&amp;url=http://organisationdevelopment.org/&amp;ei=EZYrUYHGI4uSswbquYDQCA&amp;bvm=bv.42768644,d.Yms&amp;psig=AFQjCNHJoor_sKhAyNWkvzg8XkuQsZUf_g&amp;ust=1361897350718425"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upload.wikimedia.org/wikipedia/commons/b/b2/Hausziege_04.jpg" TargetMode="Externa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m.tr/url?sa=i&amp;rct=j&amp;q=+boss&amp;source=images&amp;cd=&amp;cad=rja&amp;docid=nbi_QY2QSeDniM&amp;tbnid=hIbwG4gMvkVD1M:&amp;ved=0CAUQjRw&amp;url=http://www.workingwithhumans.com/BadBossesWeb/workshops.htm&amp;ei=zfA9Ud6sA4zXPLf-gdgI&amp;psig=AFQjCNFUVy3p_VgsSh8KLAOR0nuMTLY69w&amp;ust=1363099941904935"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uyonetimi.ormansu.gov.tr/AnaSayfa/Birimler/yonetim_hizmetleri_dairesi_baskanligi.aspx?sflang=tr" TargetMode="External"/><Relationship Id="rId13" Type="http://schemas.openxmlformats.org/officeDocument/2006/relationships/hyperlink" Target="http://suyonetimi.ormansu.gov.tr/AnaSayfa/Birimler/Izleme/Hidrolojik_izleme_sube_mudurlugu.aspx?sflang=tr" TargetMode="External"/><Relationship Id="rId3" Type="http://schemas.openxmlformats.org/officeDocument/2006/relationships/hyperlink" Target="http://suyonetimi.ormansu.gov.tr/AnaSayfa/Birimler/SuHukuku.aspx?sflang=tr" TargetMode="External"/><Relationship Id="rId7" Type="http://schemas.openxmlformats.org/officeDocument/2006/relationships/hyperlink" Target="http://suyonetimi.ormansu.gov.tr/AnaSayfa/Birimler/Taskin.aspx?sflang=tr" TargetMode="External"/><Relationship Id="rId12" Type="http://schemas.openxmlformats.org/officeDocument/2006/relationships/hyperlink" Target="http://suyonetimi.ormansu.gov.tr/AnaSayfa/Birimler/Izleme/biyolojik_izleme_sube_mudurlugu.aspx?sflang=tr" TargetMode="External"/><Relationship Id="rId2" Type="http://schemas.openxmlformats.org/officeDocument/2006/relationships/hyperlink" Target="http://suyonetimi.ormansu.gov.tr/AnaSayfa/Birimler/Havza_Yonetimi_Planlamasi_Daire-Baskanligi.aspx?sflang=tr" TargetMode="External"/><Relationship Id="rId1" Type="http://schemas.openxmlformats.org/officeDocument/2006/relationships/slideLayout" Target="../slideLayouts/slideLayout2.xml"/><Relationship Id="rId6" Type="http://schemas.openxmlformats.org/officeDocument/2006/relationships/hyperlink" Target="http://suyonetimi.ormansu.gov.tr/AnaSayfa/Birimler/Izleme.aspx?sflang=tr" TargetMode="External"/><Relationship Id="rId11" Type="http://schemas.openxmlformats.org/officeDocument/2006/relationships/hyperlink" Target="http://suyonetimi.ormansu.gov.tr/AnaSayfa/Birimler/Izleme/icme_ve_yer_alti_sulari_izleme_sube_mudurlugu.aspx?sflang=tr" TargetMode="External"/><Relationship Id="rId5" Type="http://schemas.openxmlformats.org/officeDocument/2006/relationships/hyperlink" Target="http://suyonetimi.ormansu.gov.tr/AnaSayfa/Birimler/SuKalitesi.aspx?sflang=tr" TargetMode="External"/><Relationship Id="rId10" Type="http://schemas.openxmlformats.org/officeDocument/2006/relationships/hyperlink" Target="http://suyonetimi.ormansu.gov.tr/AnaSayfa/Birimler/Izleme/Yuzey_Sulari_izleme_Sube_Mudurlugu.aspx?sflang=tr" TargetMode="External"/><Relationship Id="rId4" Type="http://schemas.openxmlformats.org/officeDocument/2006/relationships/hyperlink" Target="http://suyonetimi.ormansu.gov.tr/AnaSayfa/Birimler/EnvanterTahsis.aspx?sflang=tr" TargetMode="External"/><Relationship Id="rId9" Type="http://schemas.openxmlformats.org/officeDocument/2006/relationships/hyperlink" Target="http://suyonetimi.ormansu.gov.tr/AnaSayfa/Birimler/Izleme/Laboratuarlar_Sube_Mudurlugu.aspx?sflang=tr"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bolge12.ormansu.gov.tr/12bolge/AnaSayfa/sayfayapimasamasinda.aspx?sflang=tr" TargetMode="External"/><Relationship Id="rId3" Type="http://schemas.openxmlformats.org/officeDocument/2006/relationships/hyperlink" Target="http://bolge12.ormansu.gov.tr/12bolge/AnaSayfa/planlama.aspx?sflang=tr" TargetMode="External"/><Relationship Id="rId7" Type="http://schemas.openxmlformats.org/officeDocument/2006/relationships/hyperlink" Target="http://bolge12.ormansu.gov.tr/12bolge/AnaSayfa/ilsubemudurlukleri.aspx?sflang=tr" TargetMode="External"/><Relationship Id="rId2" Type="http://schemas.openxmlformats.org/officeDocument/2006/relationships/hyperlink" Target="http://bolge12.ormansu.gov.tr/12bolge/AnaSayfa/milliparlar.aspx?sflang=tr" TargetMode="External"/><Relationship Id="rId1" Type="http://schemas.openxmlformats.org/officeDocument/2006/relationships/slideLayout" Target="../slideLayouts/slideLayout2.xml"/><Relationship Id="rId6" Type="http://schemas.openxmlformats.org/officeDocument/2006/relationships/hyperlink" Target="http://bolge12.ormansu.gov.tr/12bolge/AnaSayfa/idarimaisler.aspx?sflang=tr" TargetMode="External"/><Relationship Id="rId5" Type="http://schemas.openxmlformats.org/officeDocument/2006/relationships/hyperlink" Target="http://bolge12.ormansu.gov.tr/12bolge/AnaSayfa/avcilikyabanhayati.aspx?sflang=tr" TargetMode="External"/><Relationship Id="rId4" Type="http://schemas.openxmlformats.org/officeDocument/2006/relationships/hyperlink" Target="http://bolge12.ormansu.gov.tr/12bolge/AnaSayfa/dogakorumavesulakalanlar.aspx?sflang=tr"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hyperlink" Target="http://www.google.com.tr/url?sa=i&amp;rct=j&amp;q=maa%C5%9F&amp;source=images&amp;cd=&amp;cad=rja&amp;docid=NVLcMBEMth1PcM&amp;tbnid=X01q7jxhEQ0ZzM:&amp;ved=0CAUQjRw&amp;url=http://www.gazetekamu.com/haber/orneklerle-memurlarin-emekli-maas-ve-ikramiye-hesabi-2322.html&amp;ei=EYc4UaLNOYjXPOOdgYAN&amp;bvm=bv.43287494,d.ZWU&amp;psig=AFQjCNFm6brF4BjjiEfCZEShVWofohUo0Q&amp;ust=1362745467383145" TargetMode="External"/><Relationship Id="rId1" Type="http://schemas.openxmlformats.org/officeDocument/2006/relationships/slideLayout" Target="../slideLayouts/slideLayout2.xml"/><Relationship Id="rId6" Type="http://schemas.openxmlformats.org/officeDocument/2006/relationships/hyperlink" Target="http://www.google.com.tr/url?sa=i&amp;rct=j&amp;q=LOJMANLAR&amp;source=images&amp;cd=&amp;cad=rja&amp;docid=BOV3kD2wVYAaRM&amp;tbnid=mm88S3gRKS_2GM:&amp;ved=0CAUQjRw&amp;url=http://www.kamuajans.com/kamu/haber/lojmanlar-memura-satilacak-362065.html&amp;ei=4oc4UdmqDo7APKa1gOAJ&amp;bvm=bv.43287494,d.ZWU&amp;psig=AFQjCNGi24cxGaG2aXNrh9eIqI-6TO6riQ&amp;ust=1362745677951665" TargetMode="External"/><Relationship Id="rId5" Type="http://schemas.openxmlformats.org/officeDocument/2006/relationships/image" Target="../media/image57.jpeg"/><Relationship Id="rId4" Type="http://schemas.openxmlformats.org/officeDocument/2006/relationships/hyperlink" Target="http://www.google.com.tr/url?sa=i&amp;rct=j&amp;q=SU+Y%C3%96NET%C4%B0M%C4%B0+GENEL+M%C3%9CD%C3%9CRL%C3%9C%C4%9E%C3%9C+B%C4%B0NALAR&amp;source=images&amp;cd=&amp;cad=rja&amp;docid=Eqn4jd-kF8kjSM&amp;tbnid=P3gIHLmM-I13ZM:&amp;ved=0CAUQjRw&amp;url=http://www.sapagroup.com/fr/company-sites/sapa-building-system-luxembourg/references/serenity/&amp;ei=lYc4UcL7I4ffOtPagZgI&amp;bvm=bv.43287494,d.ZWU&amp;psig=AFQjCNGCBmHWSYoZSSFErVos8VC7EUklEg&amp;ust=136274559988054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com.tr/url?sa=i&amp;rct=j&amp;q=GENEL+M%C3%9CD%C3%9CR+MAKAM+ARABALARI&amp;source=images&amp;cd=&amp;cad=rja&amp;docid=x5bTnBH4umK-kM&amp;tbnid=K2IcA6IC75p7-M:&amp;ved=0CAUQjRw&amp;url=http://www.traraba.com/2009/ford-transit-connect-makam-araci-olacak/comment-page-2/&amp;ei=tIg4UfKrG8XTPOWrgdAI&amp;bvm=bv.43287494,d.ZWU&amp;psig=AFQjCNFpSqrQ33fiVpdkyjAN3TAkW5pcDA&amp;ust=1362745814613231"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com.tr/url?sa=i&amp;rct=j&amp;q=makam+odalar%C4%B1&amp;source=images&amp;cd=&amp;cad=rja&amp;docid=AX5oqTQTbtkyHM&amp;tbnid=wlZr_g4YUZz3LM:&amp;ved=0CAUQjRw&amp;url=http://www.3dimparatorlugu.com/index.php?topic=8401.0&amp;ei=Mok4Ubz5O4GrPK39gOAO&amp;bvm=bv.43287494,d.ZWU&amp;psig=AFQjCNHDY0viqi1Sl9gIEyvjSF2Kd2i0zA&amp;ust=1362745982973212"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hyperlink" Target="http://www.google.com.tr/url?sa=i&amp;rct=j&amp;q=consultant&amp;source=images&amp;cd=&amp;cad=rja&amp;docid=GprtDxYpaHWIyM&amp;tbnid=YLI0Sl-meIZy2M:&amp;ved=0CAUQjRw&amp;url=http://www.small-business-consultants.net/&amp;ei=mLFAUcPkC43KsgbEpYFg&amp;bvm=bv.43287494,d.Yms&amp;psig=AFQjCNHMWXjC73OjC59XoFqQAp7Kbc7-cw&amp;ust=1363280647733384"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tr/url?sa=i&amp;rct=j&amp;q=one+apache+more+chiefs&amp;source=images&amp;cd=&amp;cad=rja&amp;docid=LiFmk9_APFGqIM&amp;tbnid=bg5_gzuw15n8pM:&amp;ved=0CAUQjRw&amp;url=http://noesoejho.blogspot.com/2013/02/hello-friends-now-i-will-tell-you-about.html&amp;ei=r7RAUa6mOM7ZsgamzYDgBg&amp;bvm=bv.43287494,d.Yms&amp;psig=AFQjCNFqz1rHOZyLaqWgzzBMJMrDnRd0mQ&amp;ust=1363281293025305" TargetMode="Externa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hyperlink" Target="http://www.google.com.tr/url?sa=i&amp;rct=j&amp;q=no+apache+more+chiefs&amp;source=images&amp;cd=&amp;cad=rja&amp;docid=JtdrhkQ_p_ivlM&amp;tbnid=7O5W1puQj--vRM:&amp;ved=0CAUQjRw&amp;url=http://www.prosportsblogging.com/2010/11/09/pc-nfl/&amp;ei=RbVAUfbkO8jRtAaZnIDADQ&amp;bvm=bv.43287494,d.Yms&amp;psig=AFQjCNG6YFmvfkFyp9aBRLJP0rcYSJMP4g&amp;ust=1363281571810901"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google.com.tr/url?sa=i&amp;rct=j&amp;q=non+hierarchical+organizational+chart&amp;source=images&amp;cd=&amp;cad=rja&amp;docid=Sa-hhsQQS4RmvM&amp;tbnid=bi-bm4qoJHpaZM:&amp;ved=0CAUQjRw&amp;url=http://tr.depositphotos.com/5609153/stock-illustration-Organization-chart.html&amp;ei=Nko8UZPIDYOCtAbVwYDQCQ&amp;bvm=bv.43287494,d.Yms&amp;psig=AFQjCNEMC7leTCIkVWGHQYABDeuMsK3XEQ&amp;ust=1362991957340058"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hyperlink" Target="http://mpgm.csb.gov.tr/" TargetMode="External"/><Relationship Id="rId13" Type="http://schemas.openxmlformats.org/officeDocument/2006/relationships/hyperlink" Target="http://yapiisleri.csb.gov.tr/" TargetMode="External"/><Relationship Id="rId18" Type="http://schemas.openxmlformats.org/officeDocument/2006/relationships/hyperlink" Target="http://yfk.csb.gov.tr/" TargetMode="External"/><Relationship Id="rId3" Type="http://schemas.openxmlformats.org/officeDocument/2006/relationships/hyperlink" Target="http://ab.csb.gov.tr/" TargetMode="External"/><Relationship Id="rId21" Type="http://schemas.openxmlformats.org/officeDocument/2006/relationships/hyperlink" Target="http://egitimdb.csb.gov.tr/" TargetMode="External"/><Relationship Id="rId7" Type="http://schemas.openxmlformats.org/officeDocument/2006/relationships/hyperlink" Target="http://hukuk.csb.gov.tr/" TargetMode="External"/><Relationship Id="rId12" Type="http://schemas.openxmlformats.org/officeDocument/2006/relationships/hyperlink" Target="http://tvk.csb.gov.tr/" TargetMode="External"/><Relationship Id="rId17" Type="http://schemas.openxmlformats.org/officeDocument/2006/relationships/hyperlink" Target="http://strateji.csb.gov.tr/" TargetMode="External"/><Relationship Id="rId2" Type="http://schemas.openxmlformats.org/officeDocument/2006/relationships/hyperlink" Target="http://altyapi.csb.gov.tr/" TargetMode="External"/><Relationship Id="rId16" Type="http://schemas.openxmlformats.org/officeDocument/2006/relationships/hyperlink" Target="http://icdenetim.csb.gov.tr/" TargetMode="External"/><Relationship Id="rId20" Type="http://schemas.openxmlformats.org/officeDocument/2006/relationships/hyperlink" Target="http://destek.csb.gov.tr/" TargetMode="External"/><Relationship Id="rId1" Type="http://schemas.openxmlformats.org/officeDocument/2006/relationships/slideLayout" Target="../slideLayouts/slideLayout2.xml"/><Relationship Id="rId6" Type="http://schemas.openxmlformats.org/officeDocument/2006/relationships/hyperlink" Target="http://cygm.csb.gov.tr/" TargetMode="External"/><Relationship Id="rId11" Type="http://schemas.openxmlformats.org/officeDocument/2006/relationships/hyperlink" Target="http://personeldb.csb.gov.tr/" TargetMode="External"/><Relationship Id="rId5" Type="http://schemas.openxmlformats.org/officeDocument/2006/relationships/hyperlink" Target="http://ced.csb.gov.tr/" TargetMode="External"/><Relationship Id="rId15" Type="http://schemas.openxmlformats.org/officeDocument/2006/relationships/hyperlink" Target="http://teftis.csb.gov.tr/" TargetMode="External"/><Relationship Id="rId10" Type="http://schemas.openxmlformats.org/officeDocument/2006/relationships/hyperlink" Target="http://www.milliemlak.gov.tr/" TargetMode="External"/><Relationship Id="rId19" Type="http://schemas.openxmlformats.org/officeDocument/2006/relationships/hyperlink" Target="http://basinodasi.csb.gov.tr/" TargetMode="External"/><Relationship Id="rId4" Type="http://schemas.openxmlformats.org/officeDocument/2006/relationships/hyperlink" Target="http://cbs.csb.gov.tr/" TargetMode="External"/><Relationship Id="rId9" Type="http://schemas.openxmlformats.org/officeDocument/2006/relationships/hyperlink" Target="http://meslekihizmetler.csb.gov.tr/" TargetMode="External"/><Relationship Id="rId14" Type="http://schemas.openxmlformats.org/officeDocument/2006/relationships/hyperlink" Target="http://yerelyonetimler.csb.gov.tr/"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www.milliparklar.gov.tr/dairebaskanliklari/y&#246;netim-hizmetleri-dairesi-ba&#351;kanl&#305;&#287;&#305;" TargetMode="External"/><Relationship Id="rId3" Type="http://schemas.openxmlformats.org/officeDocument/2006/relationships/hyperlink" Target="http://www.milliparklar.gov.tr/dairebaskanliklari/do&#287;a-koruma-dairesi-ba&#351;kanl&#305;&#287;&#305;" TargetMode="External"/><Relationship Id="rId7" Type="http://schemas.openxmlformats.org/officeDocument/2006/relationships/hyperlink" Target="http://www.milliparklar.gov.tr/dairebaskanliklari/biyolojik-&#231;e&#351;itlilik-dairesi-ba&#351;kanl&#305;&#287;&#305;" TargetMode="External"/><Relationship Id="rId2" Type="http://schemas.openxmlformats.org/officeDocument/2006/relationships/hyperlink" Target="http://www.milliparklar.gov.tr/dairebaskanliklari/milliparklar-dairesi-ba&#351;kanl&#305;&#287;&#305;" TargetMode="External"/><Relationship Id="rId1" Type="http://schemas.openxmlformats.org/officeDocument/2006/relationships/slideLayout" Target="../slideLayouts/slideLayout2.xml"/><Relationship Id="rId6" Type="http://schemas.openxmlformats.org/officeDocument/2006/relationships/hyperlink" Target="http://www.milliparklar.gov.tr/dairebaskanliklari/av-y&#246;netimi-dairesi-ba&#351;kanl&#305;&#287;&#305;" TargetMode="External"/><Relationship Id="rId5" Type="http://schemas.openxmlformats.org/officeDocument/2006/relationships/hyperlink" Target="http://www.milliparklar.gov.tr/dairebaskanliklari/yaban-hayat&#305;-dairesi-ba&#351;kanl&#305;&#287;&#305;" TargetMode="External"/><Relationship Id="rId4" Type="http://schemas.openxmlformats.org/officeDocument/2006/relationships/hyperlink" Target="http://www.milliparklar.gov.tr/dairebaskanliklari/hassas-alanlar-dairesi-ba&#351;kanl&#305;&#287;&#305;"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com.tr/url?sa=i&amp;rct=j&amp;q=+davul+tokmak&amp;source=images&amp;cd=&amp;cad=rja&amp;docid=OmtphesDVOTtCM&amp;tbnid=S5i3zlAgW9P2pM:&amp;ved=0CAUQjRw&amp;url=http://www.gundemkibris.com/karikaturler-ve-golgeler-2442yy.htm&amp;ei=H_Y9UdW1LYXWPZ7pgMAI&amp;psig=AFQjCNGBrcMxuXxcaokBSIUMMFF0g6Cx9Q&amp;ust=1363101572980801"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rganisationdevelopment.org/wp-content/uploads/2012/01/organization-development.jpeg">
            <a:hlinkClick r:id="rId2"/>
          </p:cNvPr>
          <p:cNvPicPr>
            <a:picLocks noChangeAspect="1" noChangeArrowheads="1"/>
          </p:cNvPicPr>
          <p:nvPr/>
        </p:nvPicPr>
        <p:blipFill>
          <a:blip r:embed="rId3" cstate="print"/>
          <a:srcRect/>
          <a:stretch>
            <a:fillRect/>
          </a:stretch>
        </p:blipFill>
        <p:spPr bwMode="auto">
          <a:xfrm>
            <a:off x="0" y="1097360"/>
            <a:ext cx="5760640" cy="5760640"/>
          </a:xfrm>
          <a:prstGeom prst="rect">
            <a:avLst/>
          </a:prstGeom>
          <a:noFill/>
        </p:spPr>
      </p:pic>
      <p:sp>
        <p:nvSpPr>
          <p:cNvPr id="45057" name="Rectangle 1"/>
          <p:cNvSpPr>
            <a:spLocks noChangeArrowheads="1"/>
          </p:cNvSpPr>
          <p:nvPr/>
        </p:nvSpPr>
        <p:spPr bwMode="auto">
          <a:xfrm>
            <a:off x="1835696" y="451021"/>
            <a:ext cx="7128792" cy="784830"/>
          </a:xfrm>
          <a:prstGeom prst="rect">
            <a:avLst/>
          </a:prstGeom>
          <a:noFill/>
          <a:ln w="9525">
            <a:noFill/>
            <a:miter lim="800000"/>
            <a:headEnd/>
            <a:tailEnd/>
          </a:ln>
          <a:effectLst/>
        </p:spPr>
        <p:txBody>
          <a:bodyPr vert="horz" wrap="square" lIns="91440" tIns="45720" rIns="-117438"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1" i="0" u="none" strike="noStrike" cap="none" normalizeH="0" baseline="0" dirty="0" smtClean="0">
                <a:ln>
                  <a:noFill/>
                </a:ln>
                <a:solidFill>
                  <a:srgbClr val="00B050"/>
                </a:solidFill>
                <a:effectLst/>
                <a:latin typeface="Comic Sans MS" pitchFamily="66" charset="0"/>
                <a:cs typeface="Arial" pitchFamily="34" charset="0"/>
              </a:rPr>
              <a:t>TÜRKİYE’DE ORMANCILIK ETKİNLİKLERİNİN ÖRGÜTLENMESİ VE GÜNCEL SORUNLAR</a:t>
            </a:r>
            <a:endParaRPr kumimoji="0" lang="tr-TR" sz="2400" b="1" i="0" u="none" strike="noStrike" cap="none" normalizeH="0" baseline="0" dirty="0" smtClean="0">
              <a:ln>
                <a:noFill/>
              </a:ln>
              <a:solidFill>
                <a:srgbClr val="00B050"/>
              </a:solidFill>
              <a:effectLst/>
              <a:latin typeface="Arial" pitchFamily="34" charset="0"/>
              <a:cs typeface="Arial" pitchFamily="34" charset="0"/>
            </a:endParaRPr>
          </a:p>
        </p:txBody>
      </p:sp>
      <p:sp>
        <p:nvSpPr>
          <p:cNvPr id="2" name="Metin kutusu 1"/>
          <p:cNvSpPr txBox="1"/>
          <p:nvPr/>
        </p:nvSpPr>
        <p:spPr>
          <a:xfrm>
            <a:off x="4860032" y="5661248"/>
            <a:ext cx="4104456"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algn="ctr" eaLnBrk="0" fontAlgn="base" hangingPunct="0">
              <a:spcBef>
                <a:spcPct val="0"/>
              </a:spcBef>
              <a:spcAft>
                <a:spcPct val="0"/>
              </a:spcAft>
            </a:pPr>
            <a:r>
              <a:rPr lang="tr-TR" b="1" dirty="0" err="1">
                <a:latin typeface="Comic Sans MS" pitchFamily="66" charset="0"/>
                <a:ea typeface="Times New Roman" pitchFamily="18" charset="0"/>
                <a:cs typeface="Arial" pitchFamily="34" charset="0"/>
              </a:rPr>
              <a:t>Prof.Dr.Cantürk</a:t>
            </a:r>
            <a:r>
              <a:rPr lang="tr-TR" b="1" dirty="0">
                <a:latin typeface="Comic Sans MS" pitchFamily="66" charset="0"/>
                <a:ea typeface="Times New Roman" pitchFamily="18" charset="0"/>
                <a:cs typeface="Arial" pitchFamily="34" charset="0"/>
              </a:rPr>
              <a:t> GÜMÜŞ</a:t>
            </a:r>
            <a:endParaRPr lang="tr-TR" sz="1100" b="1" dirty="0">
              <a:latin typeface="Arial" pitchFamily="34" charset="0"/>
              <a:cs typeface="Arial" pitchFamily="34" charset="0"/>
            </a:endParaRPr>
          </a:p>
          <a:p>
            <a:pPr lvl="0" algn="ctr" eaLnBrk="0" fontAlgn="base" hangingPunct="0">
              <a:spcBef>
                <a:spcPct val="0"/>
              </a:spcBef>
              <a:spcAft>
                <a:spcPct val="0"/>
              </a:spcAft>
            </a:pPr>
            <a:r>
              <a:rPr lang="tr-TR" b="1" dirty="0">
                <a:latin typeface="Comic Sans MS" pitchFamily="66" charset="0"/>
                <a:ea typeface="Times New Roman" pitchFamily="18" charset="0"/>
                <a:cs typeface="Arial" pitchFamily="34" charset="0"/>
              </a:rPr>
              <a:t>Karadeniz Teknik Üniversitesi</a:t>
            </a:r>
            <a:endParaRPr lang="tr-TR" sz="1100" b="1" dirty="0">
              <a:latin typeface="Arial" pitchFamily="34" charset="0"/>
              <a:cs typeface="Arial" pitchFamily="34" charset="0"/>
            </a:endParaRPr>
          </a:p>
          <a:p>
            <a:pPr lvl="0" algn="ctr" eaLnBrk="0" fontAlgn="base" hangingPunct="0">
              <a:spcBef>
                <a:spcPct val="0"/>
              </a:spcBef>
              <a:spcAft>
                <a:spcPct val="0"/>
              </a:spcAft>
            </a:pPr>
            <a:r>
              <a:rPr lang="tr-TR" b="1" dirty="0">
                <a:latin typeface="Comic Sans MS" pitchFamily="66" charset="0"/>
                <a:ea typeface="Times New Roman" pitchFamily="18" charset="0"/>
                <a:cs typeface="Arial" pitchFamily="34" charset="0"/>
              </a:rPr>
              <a:t>Orman Fakültesi -TRABZON</a:t>
            </a:r>
            <a:endParaRPr lang="tr-T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4648200"/>
            <a:ext cx="87566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sz="2000">
                <a:latin typeface="Comic Sans MS" pitchFamily="66" charset="0"/>
              </a:rPr>
              <a:t>Orman Nizamnamesi’yle birlikte Osmanlı Döneminden 1937 yılına kadar geçen süre zarfında köylülerin zorunlu gereksinimi hariç, ormanların ticari amaçlarla, ihale ile müteahhitlere verildiği bir dönem yaşanmıştır. </a:t>
            </a:r>
            <a:r>
              <a:rPr lang="tr-TR" sz="2000" b="1">
                <a:latin typeface="Comic Sans MS" pitchFamily="66" charset="0"/>
              </a:rPr>
              <a:t>Devlet ormanlarından yararlanma, ihale ile yerli – yabancı özel kişi veya kuruluşlara (mültezim) bırakılmıştır.</a:t>
            </a:r>
            <a:endParaRPr lang="tr-TR" sz="2000">
              <a:latin typeface="Comic Sans MS" pitchFamily="66" charset="0"/>
            </a:endParaRPr>
          </a:p>
          <a:p>
            <a:pPr eaLnBrk="0" hangingPunct="0"/>
            <a:endParaRPr lang="tr-TR" sz="2000">
              <a:latin typeface="Comic Sans MS" pitchFamily="66" charset="0"/>
            </a:endParaRPr>
          </a:p>
        </p:txBody>
      </p:sp>
      <p:pic>
        <p:nvPicPr>
          <p:cNvPr id="13315" name="Picture 5" descr="NCWA_00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074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ikdörtgen 1"/>
          <p:cNvSpPr>
            <a:spLocks noChangeArrowheads="1"/>
          </p:cNvSpPr>
          <p:nvPr/>
        </p:nvSpPr>
        <p:spPr bwMode="auto">
          <a:xfrm>
            <a:off x="2432050" y="5029200"/>
            <a:ext cx="6172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Comic Sans MS" pitchFamily="66" charset="0"/>
              </a:rPr>
              <a:t>Özel ormanlar konusunda nizamnamede bir hüküm bulunmadığı için bu kanun genel nitelikli bir kanun değildir. Özel ormanlardan serbestçe yararlanma, hatta bu alanların tarlaya dönüştürülmesi uygulamaları 1937 yılına kadar sürdürülmüştür.</a:t>
            </a:r>
            <a:endParaRPr lang="en-US">
              <a:latin typeface="Comic Sans MS" pitchFamily="66" charset="0"/>
            </a:endParaRPr>
          </a:p>
        </p:txBody>
      </p:sp>
      <p:pic>
        <p:nvPicPr>
          <p:cNvPr id="14339" name="Picture 2" descr="http://youngexplorers.files.wordpress.com/2012/10/1.jpg?w=300&amp;h=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815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838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4114800" y="533400"/>
            <a:ext cx="4724400" cy="2895600"/>
          </a:xfrm>
        </p:spPr>
        <p:txBody>
          <a:bodyPr/>
          <a:lstStyle/>
          <a:p>
            <a:pPr eaLnBrk="1" hangingPunct="1"/>
            <a:r>
              <a:rPr lang="tr-TR" sz="2800" b="1" smtClean="0">
                <a:latin typeface="Comic Sans MS" pitchFamily="66" charset="0"/>
              </a:rPr>
              <a:t>Bu dönemde orman okulu mezunlarına o dönemde kendilerine yüklenen göreve paralel olarak </a:t>
            </a:r>
            <a:r>
              <a:rPr lang="tr-TR" sz="2800" b="1" smtClean="0">
                <a:solidFill>
                  <a:srgbClr val="003399"/>
                </a:solidFill>
                <a:latin typeface="Comic Sans MS" pitchFamily="66" charset="0"/>
              </a:rPr>
              <a:t>“orman müfettişi”</a:t>
            </a:r>
            <a:r>
              <a:rPr lang="tr-TR" sz="2800" b="1" smtClean="0">
                <a:latin typeface="Comic Sans MS" pitchFamily="66" charset="0"/>
              </a:rPr>
              <a:t> ünvanı verilmekteydi.</a:t>
            </a:r>
          </a:p>
        </p:txBody>
      </p:sp>
      <p:pic>
        <p:nvPicPr>
          <p:cNvPr id="15363" name="Picture 5" descr="1930'LAR ORMAN MÜFETTİŞLERİ AĞAÇ KESİMİ NEZAR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576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152400" y="6489700"/>
            <a:ext cx="78343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b="1">
                <a:latin typeface="Comic Sans MS" pitchFamily="66" charset="0"/>
              </a:rPr>
              <a:t>1930'LAR ORMAN MÜFETTİŞLERİ AĞAÇ KESİMİ NEZARETİNDE</a:t>
            </a:r>
            <a:r>
              <a:rPr lang="tr-TR">
                <a:latin typeface="Comic Sans MS" pitchFamily="66" charset="0"/>
              </a:rPr>
              <a:t> </a:t>
            </a:r>
          </a:p>
        </p:txBody>
      </p:sp>
    </p:spTree>
    <p:extLst>
      <p:ext uri="{BB962C8B-B14F-4D97-AF65-F5344CB8AC3E}">
        <p14:creationId xmlns:p14="http://schemas.microsoft.com/office/powerpoint/2010/main" val="1868317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http://www.foresthistory.org/ASPNET/Publications/region/3/history/images/fig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497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Dikdörtgen 1"/>
          <p:cNvSpPr>
            <a:spLocks noChangeArrowheads="1"/>
          </p:cNvSpPr>
          <p:nvPr/>
        </p:nvSpPr>
        <p:spPr bwMode="auto">
          <a:xfrm>
            <a:off x="381000" y="4419600"/>
            <a:ext cx="838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latin typeface="Comic Sans MS" pitchFamily="66" charset="0"/>
              </a:rPr>
              <a:t>Ali Kemal Yiğitoğlu </a:t>
            </a:r>
          </a:p>
          <a:p>
            <a:r>
              <a:rPr lang="tr-TR" sz="2000" b="1">
                <a:latin typeface="Comic Sans MS" pitchFamily="66" charset="0"/>
              </a:rPr>
              <a:t>“Türkiye’de düzenli ormancılığın ilk kuruluşunda Fransız ormancılar tarafından yapılan hata, yani ormancılık amacının başlangıçta yanlış konması, Türkiye ormanları ve ormancılığı için çok kötü sonuçlar doğurmuştur. Bu andan başlayarak ormanlarımız, devlet hazinesine para sağlamak amacıyla insafsızca doğranmıştır.” </a:t>
            </a:r>
            <a:endParaRPr lang="en-US" sz="2000" b="1">
              <a:latin typeface="Comic Sans MS" pitchFamily="66" charset="0"/>
            </a:endParaRPr>
          </a:p>
        </p:txBody>
      </p:sp>
    </p:spTree>
    <p:extLst>
      <p:ext uri="{BB962C8B-B14F-4D97-AF65-F5344CB8AC3E}">
        <p14:creationId xmlns:p14="http://schemas.microsoft.com/office/powerpoint/2010/main" val="2699467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r_gmu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7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6"/>
          <p:cNvSpPr>
            <a:spLocks noChangeArrowheads="1"/>
          </p:cNvSpPr>
          <p:nvPr/>
        </p:nvSpPr>
        <p:spPr bwMode="auto">
          <a:xfrm>
            <a:off x="3581400" y="271463"/>
            <a:ext cx="5105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b="1">
                <a:latin typeface="Comic Sans MS" pitchFamily="66" charset="0"/>
              </a:rPr>
              <a:t>Nazım Batur </a:t>
            </a:r>
          </a:p>
          <a:p>
            <a:r>
              <a:rPr lang="tr-TR" b="1">
                <a:latin typeface="Comic Sans MS" pitchFamily="66" charset="0"/>
              </a:rPr>
              <a:t>1944-1946  Orman Genel Müdürü</a:t>
            </a:r>
            <a:endParaRPr lang="tr-TR">
              <a:latin typeface="Comic Sans MS" pitchFamily="66" charset="0"/>
            </a:endParaRPr>
          </a:p>
        </p:txBody>
      </p:sp>
      <p:sp>
        <p:nvSpPr>
          <p:cNvPr id="17412" name="Rectangle 7"/>
          <p:cNvSpPr>
            <a:spLocks noChangeArrowheads="1"/>
          </p:cNvSpPr>
          <p:nvPr/>
        </p:nvSpPr>
        <p:spPr bwMode="auto">
          <a:xfrm>
            <a:off x="533400" y="3914775"/>
            <a:ext cx="7924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sz="2400" b="1">
                <a:latin typeface="Comic Sans MS" pitchFamily="66" charset="0"/>
              </a:rPr>
              <a:t>    </a:t>
            </a:r>
          </a:p>
          <a:p>
            <a:r>
              <a:rPr lang="tr-TR" sz="2400" b="1">
                <a:latin typeface="Comic Sans MS" pitchFamily="66" charset="0"/>
              </a:rPr>
              <a:t>”Bu tarz işletmede ormanı iltizam eden müteahhitlerin işletmeyi istihsal, imal ve nakli kolay olan yerlerde yoğunlaştırma çabaları kısmen hakim olur ve ormanda hiçbir bakım ve gençleştirme yapılmaz, sadece kesilirdi.”</a:t>
            </a:r>
          </a:p>
        </p:txBody>
      </p:sp>
    </p:spTree>
    <p:extLst>
      <p:ext uri="{BB962C8B-B14F-4D97-AF65-F5344CB8AC3E}">
        <p14:creationId xmlns:p14="http://schemas.microsoft.com/office/powerpoint/2010/main" val="525606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5400" y="320675"/>
            <a:ext cx="914400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defRPr/>
            </a:pPr>
            <a:r>
              <a:rPr lang="tr-TR" sz="2000" b="1" dirty="0">
                <a:solidFill>
                  <a:srgbClr val="00B050"/>
                </a:solidFill>
                <a:latin typeface="Comic Sans MS" pitchFamily="66" charset="0"/>
                <a:ea typeface="Times New Roman" pitchFamily="18" charset="0"/>
                <a:cs typeface="Arial" charset="0"/>
              </a:rPr>
              <a:t>1924-Bütçe Kanunu</a:t>
            </a:r>
          </a:p>
          <a:p>
            <a:pPr algn="just">
              <a:defRPr/>
            </a:pPr>
            <a:r>
              <a:rPr lang="tr-TR" sz="2000" b="1" dirty="0">
                <a:solidFill>
                  <a:srgbClr val="00B050"/>
                </a:solidFill>
                <a:latin typeface="Comic Sans MS" pitchFamily="66" charset="0"/>
                <a:ea typeface="Times New Roman" pitchFamily="18" charset="0"/>
                <a:cs typeface="Arial" charset="0"/>
              </a:rPr>
              <a:t>8 Orman Başmüdürlüğü – 23 Orman Müdürlüğü – 5 Müstakil O.M.</a:t>
            </a:r>
          </a:p>
          <a:p>
            <a:pPr algn="just">
              <a:defRPr/>
            </a:pPr>
            <a:r>
              <a:rPr lang="tr-TR" sz="2000" b="1" dirty="0">
                <a:solidFill>
                  <a:srgbClr val="00B050"/>
                </a:solidFill>
                <a:latin typeface="Comic Sans MS" pitchFamily="66" charset="0"/>
                <a:ea typeface="Times New Roman" pitchFamily="18" charset="0"/>
                <a:cs typeface="Arial" charset="0"/>
              </a:rPr>
              <a:t>Birer yardımcı (merkez müdürü)</a:t>
            </a:r>
          </a:p>
          <a:p>
            <a:pPr algn="just">
              <a:defRPr/>
            </a:pPr>
            <a:endParaRPr lang="tr-TR" sz="1200" b="1" dirty="0">
              <a:ea typeface="Times New Roman" pitchFamily="18" charset="0"/>
              <a:cs typeface="Arial" charset="0"/>
            </a:endParaRPr>
          </a:p>
          <a:p>
            <a:pPr algn="just" eaLnBrk="0" hangingPunct="0">
              <a:defRPr/>
            </a:pPr>
            <a:r>
              <a:rPr lang="tr-TR" sz="1600" b="1" u="sng" dirty="0">
                <a:latin typeface="Comic Sans MS" pitchFamily="66" charset="0"/>
                <a:ea typeface="Times New Roman" pitchFamily="18" charset="0"/>
                <a:cs typeface="Arial" charset="0"/>
              </a:rPr>
              <a:t>Başmüdürlük</a:t>
            </a:r>
            <a:r>
              <a:rPr lang="tr-TR" sz="1600" b="1" dirty="0">
                <a:latin typeface="Comic Sans MS" pitchFamily="66" charset="0"/>
                <a:ea typeface="Times New Roman" pitchFamily="18" charset="0"/>
                <a:cs typeface="Arial" charset="0"/>
              </a:rPr>
              <a:t>                  </a:t>
            </a:r>
            <a:r>
              <a:rPr lang="tr-TR" sz="1600" b="1" u="sng" dirty="0">
                <a:latin typeface="Comic Sans MS" pitchFamily="66" charset="0"/>
                <a:ea typeface="Times New Roman" pitchFamily="18" charset="0"/>
                <a:cs typeface="Arial" charset="0"/>
              </a:rPr>
              <a:t>Bağlı Orman Müdürlükleri (I ve </a:t>
            </a:r>
            <a:r>
              <a:rPr lang="tr-TR" sz="1600" b="1" u="sng" dirty="0" err="1">
                <a:latin typeface="Comic Sans MS" pitchFamily="66" charset="0"/>
                <a:ea typeface="Times New Roman" pitchFamily="18" charset="0"/>
                <a:cs typeface="Arial" charset="0"/>
              </a:rPr>
              <a:t>II.Sınıf</a:t>
            </a:r>
            <a:r>
              <a:rPr lang="tr-TR" sz="1600" b="1" u="sng" dirty="0">
                <a:latin typeface="Comic Sans MS" pitchFamily="66" charset="0"/>
                <a:ea typeface="Times New Roman" pitchFamily="18" charset="0"/>
                <a:cs typeface="Arial" charset="0"/>
              </a:rPr>
              <a:t>)</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İstanbul                       Edirne ve Çanakkale</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İzmir                          </a:t>
            </a:r>
            <a:r>
              <a:rPr lang="tr-TR" sz="1600" b="1" dirty="0" err="1">
                <a:latin typeface="Comic Sans MS" pitchFamily="66" charset="0"/>
                <a:ea typeface="Times New Roman" pitchFamily="18" charset="0"/>
                <a:cs typeface="Arial" charset="0"/>
              </a:rPr>
              <a:t>Karasi</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Bolu                            Zonguldak ve Kocaeli</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Eskişehir                      Kütahya ve Konya</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Adana                         Maraş</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Menteşe                       Denizli</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Antalya                        Burdur ve Isparta</a:t>
            </a:r>
            <a:endParaRPr lang="tr-TR" sz="1050" b="1" dirty="0">
              <a:ea typeface="Times New Roman" pitchFamily="18" charset="0"/>
              <a:cs typeface="Arial" charset="0"/>
            </a:endParaRPr>
          </a:p>
          <a:p>
            <a:pPr algn="just" eaLnBrk="0" hangingPunct="0">
              <a:defRPr/>
            </a:pPr>
            <a:r>
              <a:rPr lang="tr-TR" sz="1600" b="1" dirty="0">
                <a:latin typeface="Comic Sans MS" pitchFamily="66" charset="0"/>
                <a:ea typeface="Times New Roman" pitchFamily="18" charset="0"/>
                <a:cs typeface="Arial" charset="0"/>
              </a:rPr>
              <a:t>Trabzon                       Samsun, Tokat, Erzurum ve Artvin</a:t>
            </a:r>
          </a:p>
          <a:p>
            <a:pPr algn="just" eaLnBrk="0" hangingPunct="0">
              <a:defRPr/>
            </a:pPr>
            <a:endParaRPr lang="tr-TR" sz="1200" b="1" dirty="0">
              <a:ea typeface="Times New Roman" pitchFamily="18" charset="0"/>
              <a:cs typeface="Arial" charset="0"/>
            </a:endParaRPr>
          </a:p>
          <a:p>
            <a:pPr algn="just" eaLnBrk="0" hangingPunct="0">
              <a:defRPr/>
            </a:pPr>
            <a:r>
              <a:rPr lang="tr-TR" sz="2000" b="1" dirty="0">
                <a:solidFill>
                  <a:srgbClr val="FF0000"/>
                </a:solidFill>
                <a:latin typeface="Comic Sans MS" pitchFamily="66" charset="0"/>
                <a:ea typeface="Times New Roman" pitchFamily="18" charset="0"/>
                <a:cs typeface="Arial" charset="0"/>
              </a:rPr>
              <a:t>Bursa, Kastamonu, Sinop ve Mersin </a:t>
            </a:r>
            <a:r>
              <a:rPr lang="tr-TR" sz="2000" b="1" dirty="0">
                <a:latin typeface="Comic Sans MS" pitchFamily="66" charset="0"/>
                <a:ea typeface="Times New Roman" pitchFamily="18" charset="0"/>
                <a:cs typeface="Arial" charset="0"/>
              </a:rPr>
              <a:t>Birinci sınıf orman müdürlükleri ile </a:t>
            </a:r>
            <a:r>
              <a:rPr lang="tr-TR" sz="2000" b="1" dirty="0">
                <a:solidFill>
                  <a:srgbClr val="FF0000"/>
                </a:solidFill>
                <a:latin typeface="Comic Sans MS" pitchFamily="66" charset="0"/>
                <a:ea typeface="Times New Roman" pitchFamily="18" charset="0"/>
                <a:cs typeface="Arial" charset="0"/>
              </a:rPr>
              <a:t>Ankara</a:t>
            </a:r>
            <a:r>
              <a:rPr lang="tr-TR" sz="2000" b="1" dirty="0">
                <a:latin typeface="Comic Sans MS" pitchFamily="66" charset="0"/>
                <a:ea typeface="Times New Roman" pitchFamily="18" charset="0"/>
                <a:cs typeface="Arial" charset="0"/>
              </a:rPr>
              <a:t> ikinci sınıf orman müdürlüğü doğrudan genel müdürlüğe bağlı kalmışlardır. </a:t>
            </a:r>
          </a:p>
          <a:p>
            <a:pPr algn="just" eaLnBrk="0" hangingPunct="0">
              <a:defRPr/>
            </a:pPr>
            <a:endParaRPr lang="tr-TR" sz="2000" b="1" dirty="0">
              <a:latin typeface="Comic Sans MS" pitchFamily="66" charset="0"/>
              <a:ea typeface="Times New Roman" pitchFamily="18" charset="0"/>
              <a:cs typeface="Arial" charset="0"/>
            </a:endParaRPr>
          </a:p>
          <a:p>
            <a:pPr algn="just" eaLnBrk="0" hangingPunct="0">
              <a:defRPr/>
            </a:pPr>
            <a:r>
              <a:rPr lang="tr-TR" sz="2000" b="1" dirty="0">
                <a:latin typeface="Comic Sans MS" pitchFamily="66" charset="0"/>
                <a:ea typeface="Times New Roman" pitchFamily="18" charset="0"/>
                <a:cs typeface="Arial" charset="0"/>
              </a:rPr>
              <a:t>Bu müdürlüklere “orman müstakil müdürlüğü” adı verilmiştir.</a:t>
            </a:r>
          </a:p>
          <a:p>
            <a:pPr algn="just" eaLnBrk="0" hangingPunct="0">
              <a:defRPr/>
            </a:pPr>
            <a:endParaRPr lang="tr-TR" sz="2000" b="1" dirty="0">
              <a:latin typeface="Comic Sans MS" pitchFamily="66" charset="0"/>
              <a:ea typeface="Times New Roman" pitchFamily="18" charset="0"/>
              <a:cs typeface="Arial" charset="0"/>
            </a:endParaRPr>
          </a:p>
          <a:p>
            <a:pPr algn="just" eaLnBrk="0" hangingPunct="0">
              <a:defRPr/>
            </a:pPr>
            <a:r>
              <a:rPr lang="tr-TR" sz="2000" b="1" dirty="0">
                <a:solidFill>
                  <a:srgbClr val="00B050"/>
                </a:solidFill>
                <a:latin typeface="Comic Sans MS" pitchFamily="66" charset="0"/>
                <a:ea typeface="Times New Roman" pitchFamily="18" charset="0"/>
                <a:cs typeface="Arial" charset="0"/>
              </a:rPr>
              <a:t>1929 yılı sonunda başmüdürlükler kapatılmıştır.</a:t>
            </a:r>
            <a:endParaRPr lang="tr-TR" sz="3200" b="1" dirty="0">
              <a:solidFill>
                <a:srgbClr val="00B050"/>
              </a:solidFill>
              <a:ea typeface="Times New Roman" pitchFamily="18" charset="0"/>
              <a:cs typeface="Arial" charset="0"/>
            </a:endParaRPr>
          </a:p>
        </p:txBody>
      </p:sp>
    </p:spTree>
    <p:extLst>
      <p:ext uri="{BB962C8B-B14F-4D97-AF65-F5344CB8AC3E}">
        <p14:creationId xmlns:p14="http://schemas.microsoft.com/office/powerpoint/2010/main" val="3111477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İlk Kuru Üzüm ve Kuru İncir Borsaya Gel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4581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63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nkfu.com/wp-content/uploads/2012/10/avrupa-haritas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571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Düz Ok Bağlayıcısı 6"/>
          <p:cNvCxnSpPr/>
          <p:nvPr/>
        </p:nvCxnSpPr>
        <p:spPr>
          <a:xfrm>
            <a:off x="1981200" y="1295400"/>
            <a:ext cx="1828800" cy="2667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Düz Ok Bağlayıcısı 8"/>
          <p:cNvCxnSpPr/>
          <p:nvPr/>
        </p:nvCxnSpPr>
        <p:spPr>
          <a:xfrm flipH="1">
            <a:off x="3810000" y="3124200"/>
            <a:ext cx="63500" cy="7239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0485" name="Picture 2" descr="http://yesilcimen.net/imgz/1ahsap_kutu_ankara_o2e7wl.jpg"/>
          <p:cNvPicPr>
            <a:picLocks noChangeAspect="1" noChangeArrowheads="1"/>
          </p:cNvPicPr>
          <p:nvPr/>
        </p:nvPicPr>
        <p:blipFill>
          <a:blip r:embed="rId3">
            <a:extLst>
              <a:ext uri="{28A0092B-C50C-407E-A947-70E740481C1C}">
                <a14:useLocalDpi xmlns:a14="http://schemas.microsoft.com/office/drawing/2010/main" val="0"/>
              </a:ext>
            </a:extLst>
          </a:blip>
          <a:srcRect t="15355" b="10359"/>
          <a:stretch>
            <a:fillRect/>
          </a:stretch>
        </p:blipFill>
        <p:spPr bwMode="auto">
          <a:xfrm>
            <a:off x="2895600" y="4821238"/>
            <a:ext cx="270033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841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vrek Locati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85738"/>
            <a:ext cx="9132887"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Düz Ok Bağlayıcısı 3"/>
          <p:cNvCxnSpPr/>
          <p:nvPr/>
        </p:nvCxnSpPr>
        <p:spPr>
          <a:xfrm flipV="1">
            <a:off x="2971800" y="3008313"/>
            <a:ext cx="1606550" cy="179228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 name="Düz Ok Bağlayıcısı 5"/>
          <p:cNvCxnSpPr/>
          <p:nvPr/>
        </p:nvCxnSpPr>
        <p:spPr>
          <a:xfrm flipH="1" flipV="1">
            <a:off x="3657600" y="1217613"/>
            <a:ext cx="920750" cy="17907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8" name="Düz Ok Bağlayıcısı 7"/>
          <p:cNvCxnSpPr/>
          <p:nvPr/>
        </p:nvCxnSpPr>
        <p:spPr>
          <a:xfrm flipH="1">
            <a:off x="762000" y="1143000"/>
            <a:ext cx="2895600" cy="3810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0" name="Oval 9"/>
          <p:cNvSpPr/>
          <p:nvPr/>
        </p:nvSpPr>
        <p:spPr>
          <a:xfrm>
            <a:off x="2971800" y="4800600"/>
            <a:ext cx="46038" cy="460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tr-TR"/>
          </a:p>
        </p:txBody>
      </p:sp>
      <p:sp>
        <p:nvSpPr>
          <p:cNvPr id="11" name="Yedigen 10"/>
          <p:cNvSpPr/>
          <p:nvPr/>
        </p:nvSpPr>
        <p:spPr>
          <a:xfrm>
            <a:off x="2841625" y="4686300"/>
            <a:ext cx="304800" cy="2286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347906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5400"/>
            <a:ext cx="5715001"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Dikdörtgen 1"/>
          <p:cNvSpPr>
            <a:spLocks noChangeArrowheads="1"/>
          </p:cNvSpPr>
          <p:nvPr/>
        </p:nvSpPr>
        <p:spPr bwMode="auto">
          <a:xfrm>
            <a:off x="152400" y="4594225"/>
            <a:ext cx="8610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Comic Sans MS" pitchFamily="66" charset="0"/>
              </a:rPr>
              <a:t>Sinop Ayancık ormanlar</a:t>
            </a:r>
            <a:r>
              <a:rPr lang="tr-TR" sz="2000">
                <a:latin typeface="Comic Sans MS" pitchFamily="66" charset="0"/>
              </a:rPr>
              <a:t>ı </a:t>
            </a:r>
            <a:r>
              <a:rPr lang="en-US" sz="2000">
                <a:latin typeface="Comic Sans MS" pitchFamily="66" charset="0"/>
              </a:rPr>
              <a:t>192</a:t>
            </a:r>
            <a:r>
              <a:rPr lang="tr-TR" sz="2000">
                <a:latin typeface="Comic Sans MS" pitchFamily="66" charset="0"/>
              </a:rPr>
              <a:t>8</a:t>
            </a:r>
            <a:r>
              <a:rPr lang="en-US" sz="2000">
                <a:latin typeface="Comic Sans MS" pitchFamily="66" charset="0"/>
              </a:rPr>
              <a:t> yılında Zingal T.A.Ş tarafından sözleşme ile 50 yıllığına kiralanmıştır. Zingal şirketi sözleşmeye istinaden hemen işletmeciliğe başlamış ve işletme malzemesi, ağaç ve insan taşımak üzere ormana 92,8 km dekovil hattı döşemiştir. </a:t>
            </a:r>
            <a:endParaRPr lang="tr-TR" sz="2000">
              <a:latin typeface="Comic Sans MS" pitchFamily="66" charset="0"/>
            </a:endParaRPr>
          </a:p>
          <a:p>
            <a:endParaRPr lang="tr-TR" sz="2000">
              <a:latin typeface="Comic Sans MS" pitchFamily="66" charset="0"/>
            </a:endParaRPr>
          </a:p>
          <a:p>
            <a:r>
              <a:rPr lang="tr-TR" sz="2000">
                <a:latin typeface="Comic Sans MS" pitchFamily="66" charset="0"/>
              </a:rPr>
              <a:t>Ş</a:t>
            </a:r>
            <a:r>
              <a:rPr lang="en-US" sz="2000">
                <a:latin typeface="Comic Sans MS" pitchFamily="66" charset="0"/>
              </a:rPr>
              <a:t>irketin ormanları aşırı tahrip etmesi nedeniyle 14 Mart 1945 tarihli Bakanlar Kurulu Kararı ile sözleşmesi feshedilmiştir.</a:t>
            </a:r>
          </a:p>
        </p:txBody>
      </p:sp>
    </p:spTree>
    <p:extLst>
      <p:ext uri="{BB962C8B-B14F-4D97-AF65-F5344CB8AC3E}">
        <p14:creationId xmlns:p14="http://schemas.microsoft.com/office/powerpoint/2010/main" val="3557863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rastiralim.net/ilk/wp-content/uploads/2011/04/Ankara-Oduncular%C4%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5302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osmanlidonanmasibw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38" y="3478213"/>
            <a:ext cx="5087937"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74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can\Desktop\misir_piramitler_devrim_222334024p[1].jpg"/>
          <p:cNvPicPr>
            <a:picLocks noChangeAspect="1" noChangeArrowheads="1"/>
          </p:cNvPicPr>
          <p:nvPr/>
        </p:nvPicPr>
        <p:blipFill>
          <a:blip r:embed="rId2">
            <a:extLst>
              <a:ext uri="{28A0092B-C50C-407E-A947-70E740481C1C}">
                <a14:useLocalDpi xmlns:a14="http://schemas.microsoft.com/office/drawing/2010/main" val="0"/>
              </a:ext>
            </a:extLst>
          </a:blip>
          <a:srcRect t="5083" b="5582"/>
          <a:stretch>
            <a:fillRect/>
          </a:stretch>
        </p:blipFill>
        <p:spPr bwMode="auto">
          <a:xfrm>
            <a:off x="-9525" y="0"/>
            <a:ext cx="72485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Metin kutusu 1"/>
          <p:cNvSpPr txBox="1">
            <a:spLocks noChangeArrowheads="1"/>
          </p:cNvSpPr>
          <p:nvPr/>
        </p:nvSpPr>
        <p:spPr bwMode="auto">
          <a:xfrm>
            <a:off x="228600" y="228600"/>
            <a:ext cx="6562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000" b="1">
                <a:solidFill>
                  <a:srgbClr val="FF0000"/>
                </a:solidFill>
                <a:latin typeface="Comic Sans MS" pitchFamily="66" charset="0"/>
              </a:rPr>
              <a:t>1937 - 3116 SAYILI ORMAN KANUNU </a:t>
            </a:r>
            <a:endParaRPr lang="en-US" sz="2000" b="1">
              <a:solidFill>
                <a:srgbClr val="FF0000"/>
              </a:solidFill>
              <a:latin typeface="Comic Sans MS" pitchFamily="66" charset="0"/>
            </a:endParaRPr>
          </a:p>
        </p:txBody>
      </p:sp>
      <p:sp>
        <p:nvSpPr>
          <p:cNvPr id="23556" name="Dikdörtgen 1"/>
          <p:cNvSpPr>
            <a:spLocks noChangeArrowheads="1"/>
          </p:cNvSpPr>
          <p:nvPr/>
        </p:nvSpPr>
        <p:spPr bwMode="auto">
          <a:xfrm>
            <a:off x="838200" y="5029200"/>
            <a:ext cx="8305800" cy="830263"/>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b="1">
                <a:solidFill>
                  <a:srgbClr val="00B050"/>
                </a:solidFill>
                <a:latin typeface="Comic Sans MS" pitchFamily="66" charset="0"/>
              </a:rPr>
              <a:t>1937 yılında yürürlüğe giren 3116 sayılı orman kanunu ülkemiz ormancılığının en önemli yazılı belgesidir. </a:t>
            </a:r>
            <a:endParaRPr lang="en-US" sz="2400" b="1">
              <a:solidFill>
                <a:srgbClr val="00B050"/>
              </a:solidFill>
              <a:latin typeface="Comic Sans MS" pitchFamily="66" charset="0"/>
            </a:endParaRPr>
          </a:p>
        </p:txBody>
      </p:sp>
    </p:spTree>
    <p:extLst>
      <p:ext uri="{BB962C8B-B14F-4D97-AF65-F5344CB8AC3E}">
        <p14:creationId xmlns:p14="http://schemas.microsoft.com/office/powerpoint/2010/main" val="2645865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28600" y="4343400"/>
            <a:ext cx="8915400" cy="1143000"/>
          </a:xfrm>
        </p:spPr>
        <p:txBody>
          <a:bodyPr>
            <a:normAutofit fontScale="90000"/>
          </a:bodyPr>
          <a:lstStyle/>
          <a:p>
            <a:pPr algn="l" eaLnBrk="1" hangingPunct="1"/>
            <a:r>
              <a:rPr lang="tr-TR" sz="2800" b="1" smtClean="0">
                <a:latin typeface="Comic Sans MS" pitchFamily="66" charset="0"/>
              </a:rPr>
              <a:t>Ormancılığın temel ilkelerine (devamlılık, çok yönlü yararlanma gibi) bakıldığı zaman 1937 yılı  Türkiye ormancılığı için bir dönüm noktasıdır. </a:t>
            </a:r>
            <a:br>
              <a:rPr lang="tr-TR" sz="2800" b="1" smtClean="0">
                <a:latin typeface="Comic Sans MS" pitchFamily="66" charset="0"/>
              </a:rPr>
            </a:br>
            <a:r>
              <a:rPr lang="tr-TR" sz="2800" b="1" smtClean="0">
                <a:latin typeface="Comic Sans MS" pitchFamily="66" charset="0"/>
              </a:rPr>
              <a:t/>
            </a:r>
            <a:br>
              <a:rPr lang="tr-TR" sz="2800" b="1" smtClean="0">
                <a:latin typeface="Comic Sans MS" pitchFamily="66" charset="0"/>
              </a:rPr>
            </a:br>
            <a:r>
              <a:rPr lang="tr-TR" sz="2800" b="1" smtClean="0">
                <a:latin typeface="Comic Sans MS" pitchFamily="66" charset="0"/>
              </a:rPr>
              <a:t>Çünkü bu tarihe kadar ormanların devamlılık ilkesi dikkate alınmadan yönetilmiştir.</a:t>
            </a:r>
          </a:p>
        </p:txBody>
      </p:sp>
      <p:pic>
        <p:nvPicPr>
          <p:cNvPr id="24579" name="Picture 5" descr="Destroyed rain forest in Papua New Guinea, Liza's Re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832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028700"/>
            <a:ext cx="9144000" cy="3970338"/>
          </a:xfrm>
          <a:prstGeom prst="rect">
            <a:avLst/>
          </a:prstGeom>
        </p:spPr>
        <p:txBody>
          <a:bodyPr>
            <a:spAutoFit/>
          </a:bodyPr>
          <a:lstStyle/>
          <a:p>
            <a:pPr>
              <a:defRPr/>
            </a:pPr>
            <a:r>
              <a:rPr lang="tr-TR" dirty="0" err="1">
                <a:latin typeface="Comic Sans MS" pitchFamily="66" charset="0"/>
              </a:rPr>
              <a:t>Prof.R.Bernhard</a:t>
            </a:r>
            <a:r>
              <a:rPr lang="tr-TR" dirty="0">
                <a:latin typeface="Comic Sans MS" pitchFamily="66" charset="0"/>
              </a:rPr>
              <a:t> (1927)</a:t>
            </a:r>
          </a:p>
          <a:p>
            <a:pPr>
              <a:defRPr/>
            </a:pPr>
            <a:endParaRPr lang="en-US" dirty="0">
              <a:latin typeface="Comic Sans MS" pitchFamily="66" charset="0"/>
            </a:endParaRPr>
          </a:p>
          <a:p>
            <a:pPr marL="285750" indent="-285750">
              <a:buFont typeface="Arial" pitchFamily="34" charset="0"/>
              <a:buChar char="•"/>
              <a:defRPr/>
            </a:pPr>
            <a:r>
              <a:rPr lang="tr-TR" dirty="0">
                <a:latin typeface="Comic Sans MS" pitchFamily="66" charset="0"/>
              </a:rPr>
              <a:t>Türkiye ormanlar tahrip edilmektedir.</a:t>
            </a:r>
            <a:endParaRPr lang="en-US" dirty="0">
              <a:latin typeface="Comic Sans MS" pitchFamily="66" charset="0"/>
            </a:endParaRPr>
          </a:p>
          <a:p>
            <a:pPr marL="285750" indent="-285750">
              <a:buFont typeface="Arial" pitchFamily="34" charset="0"/>
              <a:buChar char="•"/>
              <a:defRPr/>
            </a:pPr>
            <a:r>
              <a:rPr lang="tr-TR" sz="2400" b="1" dirty="0">
                <a:latin typeface="Comic Sans MS" pitchFamily="66" charset="0"/>
              </a:rPr>
              <a:t>Türkiye’de orman tahribatı yakın bir zamanda duracaktır. Çünkü bu gidişle 20 yıla kalmadan ormanlar bitecektir.</a:t>
            </a:r>
            <a:endParaRPr lang="en-US" sz="2400" b="1" dirty="0">
              <a:latin typeface="Comic Sans MS" pitchFamily="66" charset="0"/>
            </a:endParaRPr>
          </a:p>
          <a:p>
            <a:pPr marL="285750" indent="-285750">
              <a:buFont typeface="Arial" pitchFamily="34" charset="0"/>
              <a:buChar char="•"/>
              <a:defRPr/>
            </a:pPr>
            <a:r>
              <a:rPr lang="tr-TR" dirty="0">
                <a:latin typeface="Comic Sans MS" pitchFamily="66" charset="0"/>
              </a:rPr>
              <a:t>Türkiye ormanlarından yararlanma biçimi belirlenmemiştir. Neresi Devletin, neresi şahısların belli değildir.</a:t>
            </a:r>
            <a:endParaRPr lang="en-US" dirty="0">
              <a:latin typeface="Comic Sans MS" pitchFamily="66" charset="0"/>
            </a:endParaRPr>
          </a:p>
          <a:p>
            <a:pPr marL="285750" indent="-285750">
              <a:buFont typeface="Arial" pitchFamily="34" charset="0"/>
              <a:buChar char="•"/>
              <a:defRPr/>
            </a:pPr>
            <a:r>
              <a:rPr lang="tr-TR" dirty="0">
                <a:latin typeface="Comic Sans MS" pitchFamily="66" charset="0"/>
              </a:rPr>
              <a:t>Bu günün biçimi ile ormancılık yönetimi ormanları koruyabilecek, Devletin yararlanma haklarını tanıtabilecek ve ormanları teknik gereklere uygun olarak işletebilecek güçte değildir.</a:t>
            </a:r>
            <a:endParaRPr lang="en-US" dirty="0">
              <a:latin typeface="Comic Sans MS" pitchFamily="66" charset="0"/>
            </a:endParaRPr>
          </a:p>
          <a:p>
            <a:pPr marL="285750" indent="-285750">
              <a:buFont typeface="Arial" pitchFamily="34" charset="0"/>
              <a:buChar char="•"/>
              <a:defRPr/>
            </a:pPr>
            <a:r>
              <a:rPr lang="tr-TR" sz="2000" b="1" dirty="0">
                <a:latin typeface="Comic Sans MS" pitchFamily="66" charset="0"/>
              </a:rPr>
              <a:t>Bütün Devlet mekanizması ormanlara karşı ilgisizdir, ormanın değerini takdir etmiyor, onu ihmal ediyor, gerçeği kavramış ormancıların sözü dinlenmiyor…”</a:t>
            </a:r>
            <a:endParaRPr lang="en-US" sz="2000" b="1" dirty="0">
              <a:latin typeface="Comic Sans MS" pitchFamily="66" charset="0"/>
            </a:endParaRPr>
          </a:p>
        </p:txBody>
      </p:sp>
    </p:spTree>
    <p:extLst>
      <p:ext uri="{BB962C8B-B14F-4D97-AF65-F5344CB8AC3E}">
        <p14:creationId xmlns:p14="http://schemas.microsoft.com/office/powerpoint/2010/main" val="949795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ikdörtgen 1"/>
          <p:cNvSpPr>
            <a:spLocks noChangeArrowheads="1"/>
          </p:cNvSpPr>
          <p:nvPr/>
        </p:nvSpPr>
        <p:spPr bwMode="auto">
          <a:xfrm>
            <a:off x="152400" y="2136775"/>
            <a:ext cx="8839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Comic Sans MS" pitchFamily="66" charset="0"/>
              </a:rPr>
              <a:t>Bernhard’ın 3116 sayılı orman kanunu öncesinde doğrudan M.Kemal ATATÜRK’e yazdığı bir mektubun bir cümlesi çok ilginçtir. Bernhard mektupta </a:t>
            </a:r>
          </a:p>
          <a:p>
            <a:r>
              <a:rPr lang="tr-TR">
                <a:latin typeface="Comic Sans MS" pitchFamily="66" charset="0"/>
              </a:rPr>
              <a:t> </a:t>
            </a:r>
            <a:r>
              <a:rPr lang="tr-TR" sz="2800" b="1">
                <a:solidFill>
                  <a:srgbClr val="FF0000"/>
                </a:solidFill>
                <a:latin typeface="Comic Sans MS" pitchFamily="66" charset="0"/>
              </a:rPr>
              <a:t>“Eğer bütün Türkiye ormanları talana terk edilecekse, bu taktirde Türk Devletinin herhangi bir orman yasasına gereksinimi yoktur.” </a:t>
            </a:r>
          </a:p>
          <a:p>
            <a:r>
              <a:rPr lang="tr-TR">
                <a:latin typeface="Comic Sans MS" pitchFamily="66" charset="0"/>
              </a:rPr>
              <a:t>diyerek anılan yasanın çıkarılması konusunda çok etkili bir hamle yapmıştır.</a:t>
            </a:r>
            <a:endParaRPr lang="en-US">
              <a:latin typeface="Comic Sans MS" pitchFamily="66" charset="0"/>
            </a:endParaRPr>
          </a:p>
        </p:txBody>
      </p:sp>
    </p:spTree>
    <p:extLst>
      <p:ext uri="{BB962C8B-B14F-4D97-AF65-F5344CB8AC3E}">
        <p14:creationId xmlns:p14="http://schemas.microsoft.com/office/powerpoint/2010/main" val="2184969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can\Belgelerim\altındere\cizere2 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Dikdörtgen 3"/>
          <p:cNvSpPr>
            <a:spLocks noChangeArrowheads="1"/>
          </p:cNvSpPr>
          <p:nvPr/>
        </p:nvSpPr>
        <p:spPr bwMode="auto">
          <a:xfrm>
            <a:off x="381000" y="152400"/>
            <a:ext cx="8001000" cy="166211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b="1">
                <a:solidFill>
                  <a:schemeClr val="bg1"/>
                </a:solidFill>
                <a:latin typeface="Comic Sans MS" pitchFamily="66" charset="0"/>
              </a:rPr>
              <a:t>Yasanın 1. Maddesi ile “Bu kanunun tatbikinde </a:t>
            </a:r>
            <a:r>
              <a:rPr lang="tr-TR" sz="2400" b="1">
                <a:solidFill>
                  <a:srgbClr val="FF0000"/>
                </a:solidFill>
                <a:latin typeface="Comic Sans MS" pitchFamily="66" charset="0"/>
              </a:rPr>
              <a:t>kendi kendine yetişmiş veya emekle yetiştirilmiş</a:t>
            </a:r>
            <a:r>
              <a:rPr lang="tr-TR" sz="2400" b="1">
                <a:solidFill>
                  <a:schemeClr val="bg1"/>
                </a:solidFill>
                <a:latin typeface="Comic Sans MS" pitchFamily="66" charset="0"/>
              </a:rPr>
              <a:t> </a:t>
            </a:r>
            <a:r>
              <a:rPr lang="tr-TR" b="1">
                <a:solidFill>
                  <a:schemeClr val="bg1"/>
                </a:solidFill>
                <a:latin typeface="Comic Sans MS" pitchFamily="66" charset="0"/>
              </a:rPr>
              <a:t>ağaç ve ağaççık toplulukları yerleriyle birlikte orman sayılır.” şeklinde bir orman tanımı yapılarak, yasanın uygulama alanı belirlenmiş ve hiçbir ayrım yapılmaksızın tüm ormanlar kanun kapsamına alınmıştır. </a:t>
            </a:r>
            <a:endParaRPr lang="en-US" b="1">
              <a:solidFill>
                <a:schemeClr val="bg1"/>
              </a:solidFill>
              <a:latin typeface="Comic Sans MS" pitchFamily="66" charset="0"/>
            </a:endParaRPr>
          </a:p>
        </p:txBody>
      </p:sp>
    </p:spTree>
    <p:extLst>
      <p:ext uri="{BB962C8B-B14F-4D97-AF65-F5344CB8AC3E}">
        <p14:creationId xmlns:p14="http://schemas.microsoft.com/office/powerpoint/2010/main" val="782082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84188" y="1066800"/>
            <a:ext cx="7848600" cy="3478213"/>
          </a:xfrm>
          <a:prstGeom prst="rect">
            <a:avLst/>
          </a:prstGeom>
        </p:spPr>
        <p:txBody>
          <a:bodyPr>
            <a:spAutoFit/>
          </a:bodyPr>
          <a:lstStyle/>
          <a:p>
            <a:pPr>
              <a:defRPr/>
            </a:pPr>
            <a:r>
              <a:rPr lang="tr-TR" sz="2400" dirty="0">
                <a:latin typeface="Comic Sans MS" pitchFamily="66" charset="0"/>
              </a:rPr>
              <a:t>3116 sayılı yasa ile ormancılıkta iki temel anlayışı yerleştirmeye çalışmıştır.</a:t>
            </a:r>
            <a:endParaRPr lang="en-US" sz="2400" dirty="0">
              <a:latin typeface="Comic Sans MS" pitchFamily="66" charset="0"/>
            </a:endParaRPr>
          </a:p>
          <a:p>
            <a:pPr>
              <a:defRPr/>
            </a:pPr>
            <a:r>
              <a:rPr lang="tr-TR" sz="2400" dirty="0">
                <a:latin typeface="Comic Sans MS" pitchFamily="66" charset="0"/>
              </a:rPr>
              <a:t> </a:t>
            </a:r>
            <a:endParaRPr lang="en-US" sz="3200" dirty="0">
              <a:latin typeface="Comic Sans MS" pitchFamily="66" charset="0"/>
            </a:endParaRPr>
          </a:p>
          <a:p>
            <a:pPr marL="342900" indent="-342900">
              <a:buFont typeface="Arial" pitchFamily="34" charset="0"/>
              <a:buChar char="•"/>
              <a:defRPr/>
            </a:pPr>
            <a:r>
              <a:rPr lang="tr-TR" sz="3200" dirty="0">
                <a:latin typeface="Comic Sans MS" pitchFamily="66" charset="0"/>
              </a:rPr>
              <a:t>Devlet Orman Mülkiyeti</a:t>
            </a:r>
          </a:p>
          <a:p>
            <a:pPr>
              <a:defRPr/>
            </a:pPr>
            <a:r>
              <a:rPr lang="tr-TR" sz="3200" dirty="0">
                <a:latin typeface="Comic Sans MS" pitchFamily="66" charset="0"/>
              </a:rPr>
              <a:t>    </a:t>
            </a:r>
            <a:r>
              <a:rPr lang="tr-TR" sz="2000" dirty="0">
                <a:latin typeface="Comic Sans MS" pitchFamily="66" charset="0"/>
              </a:rPr>
              <a:t>Geçici 1. madde</a:t>
            </a:r>
          </a:p>
          <a:p>
            <a:pPr>
              <a:defRPr/>
            </a:pPr>
            <a:r>
              <a:rPr lang="tr-TR" sz="2000" dirty="0">
                <a:latin typeface="Comic Sans MS" pitchFamily="66" charset="0"/>
              </a:rPr>
              <a:t>       4785 Sayılı Kanun</a:t>
            </a:r>
          </a:p>
          <a:p>
            <a:pPr marL="342900" indent="-342900">
              <a:buFont typeface="Arial" pitchFamily="34" charset="0"/>
              <a:buChar char="•"/>
              <a:defRPr/>
            </a:pPr>
            <a:r>
              <a:rPr lang="tr-TR" sz="3200" dirty="0">
                <a:latin typeface="Comic Sans MS" pitchFamily="66" charset="0"/>
              </a:rPr>
              <a:t>Devlet Orman İşletmeciliği</a:t>
            </a:r>
          </a:p>
          <a:p>
            <a:pPr>
              <a:defRPr/>
            </a:pPr>
            <a:r>
              <a:rPr lang="tr-TR" sz="3200" dirty="0">
                <a:latin typeface="Comic Sans MS" pitchFamily="66" charset="0"/>
              </a:rPr>
              <a:t>     </a:t>
            </a:r>
            <a:r>
              <a:rPr lang="tr-TR" sz="2400" dirty="0">
                <a:latin typeface="Comic Sans MS" pitchFamily="66" charset="0"/>
              </a:rPr>
              <a:t>Md 31-Devlet ormanları devlet tarafından işletilir</a:t>
            </a:r>
            <a:endParaRPr lang="en-US" sz="2400" dirty="0">
              <a:latin typeface="Comic Sans MS" pitchFamily="66" charset="0"/>
            </a:endParaRPr>
          </a:p>
        </p:txBody>
      </p:sp>
    </p:spTree>
    <p:extLst>
      <p:ext uri="{BB962C8B-B14F-4D97-AF65-F5344CB8AC3E}">
        <p14:creationId xmlns:p14="http://schemas.microsoft.com/office/powerpoint/2010/main" val="2476327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6350"/>
            <a:ext cx="8716963" cy="630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Metin kutusu 1"/>
          <p:cNvSpPr txBox="1">
            <a:spLocks noChangeArrowheads="1"/>
          </p:cNvSpPr>
          <p:nvPr/>
        </p:nvSpPr>
        <p:spPr bwMode="auto">
          <a:xfrm>
            <a:off x="3810000" y="228600"/>
            <a:ext cx="518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tr-TR" b="1">
                <a:solidFill>
                  <a:srgbClr val="00B050"/>
                </a:solidFill>
                <a:latin typeface="Comic Sans MS" pitchFamily="66" charset="0"/>
              </a:rPr>
              <a:t>3116 sayılı yasa ile birlikte ağaçlandırma çalışmaları başlamıştır.</a:t>
            </a:r>
          </a:p>
        </p:txBody>
      </p:sp>
    </p:spTree>
    <p:extLst>
      <p:ext uri="{BB962C8B-B14F-4D97-AF65-F5344CB8AC3E}">
        <p14:creationId xmlns:p14="http://schemas.microsoft.com/office/powerpoint/2010/main" val="3684603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ikdörtgen 1"/>
          <p:cNvSpPr>
            <a:spLocks noChangeArrowheads="1"/>
          </p:cNvSpPr>
          <p:nvPr/>
        </p:nvSpPr>
        <p:spPr bwMode="auto">
          <a:xfrm>
            <a:off x="30163" y="0"/>
            <a:ext cx="914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3600">
                <a:latin typeface="Comic Sans MS" pitchFamily="66" charset="0"/>
              </a:rPr>
              <a:t>Prof.Bernhard (1927)</a:t>
            </a:r>
          </a:p>
          <a:p>
            <a:endParaRPr lang="tr-TR" sz="3600">
              <a:latin typeface="Comic Sans MS" pitchFamily="66" charset="0"/>
            </a:endParaRPr>
          </a:p>
          <a:p>
            <a:r>
              <a:rPr lang="tr-TR" sz="3600">
                <a:latin typeface="Comic Sans MS" pitchFamily="66" charset="0"/>
              </a:rPr>
              <a:t>«Ormanlarınızın bir insafsız mikrobu vardır. </a:t>
            </a:r>
          </a:p>
          <a:p>
            <a:r>
              <a:rPr lang="tr-TR" sz="3600">
                <a:latin typeface="Comic Sans MS" pitchFamily="66" charset="0"/>
              </a:rPr>
              <a:t>O da müteahhitlerdir.»</a:t>
            </a:r>
            <a:endParaRPr lang="en-US" sz="3600">
              <a:latin typeface="Comic Sans MS" pitchFamily="66" charset="0"/>
            </a:endParaRPr>
          </a:p>
        </p:txBody>
      </p:sp>
      <p:pic>
        <p:nvPicPr>
          <p:cNvPr id="30723" name="Picture 2" descr="http://opionator.files.wordpress.com/2012/02/john-goodman-e28094-studio-bo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952750"/>
            <a:ext cx="66294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86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etin kutusu 1"/>
          <p:cNvSpPr txBox="1">
            <a:spLocks noChangeArrowheads="1"/>
          </p:cNvSpPr>
          <p:nvPr/>
        </p:nvSpPr>
        <p:spPr bwMode="auto">
          <a:xfrm>
            <a:off x="0" y="1685925"/>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800" b="1">
                <a:latin typeface="Comic Sans MS" pitchFamily="66" charset="0"/>
              </a:rPr>
              <a:t>3116 Sayılı Orman Kanunu </a:t>
            </a:r>
          </a:p>
          <a:p>
            <a:pPr eaLnBrk="1" hangingPunct="1"/>
            <a:endParaRPr lang="tr-TR" sz="2800" b="1">
              <a:latin typeface="Comic Sans MS" pitchFamily="66" charset="0"/>
            </a:endParaRPr>
          </a:p>
          <a:p>
            <a:pPr eaLnBrk="1" hangingPunct="1"/>
            <a:r>
              <a:rPr lang="tr-TR" sz="2800" b="1">
                <a:latin typeface="Comic Sans MS" pitchFamily="66" charset="0"/>
              </a:rPr>
              <a:t>Muvakkat Madde 4- Ormanların Devlet tarafından işletilmesi bütün ormanlar için def’aten tatbik edilmeyip Vilayetler üzerinde tedricen tatbik olunur ve nihayet on sene içinde ikmal edilir.</a:t>
            </a:r>
            <a:endParaRPr lang="en-US" sz="2800" b="1">
              <a:latin typeface="Comic Sans MS" pitchFamily="66" charset="0"/>
            </a:endParaRPr>
          </a:p>
        </p:txBody>
      </p:sp>
    </p:spTree>
    <p:extLst>
      <p:ext uri="{BB962C8B-B14F-4D97-AF65-F5344CB8AC3E}">
        <p14:creationId xmlns:p14="http://schemas.microsoft.com/office/powerpoint/2010/main" val="3809574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ikdörtgen 1"/>
          <p:cNvSpPr>
            <a:spLocks noChangeArrowheads="1"/>
          </p:cNvSpPr>
          <p:nvPr/>
        </p:nvSpPr>
        <p:spPr bwMode="auto">
          <a:xfrm>
            <a:off x="381000" y="914400"/>
            <a:ext cx="8458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dirty="0">
                <a:latin typeface="Comic Sans MS" pitchFamily="66" charset="0"/>
              </a:rPr>
              <a:t>Yasanın yürürlüğe girmesinden itibaren ormanların devlet eliyle işletilmesine başlanmış ve bu çerçevede orman müdürlükleri yeni bir değerlendirmeye tabi tutulmuştur. </a:t>
            </a:r>
            <a:endParaRPr lang="tr-TR" dirty="0" smtClean="0">
              <a:latin typeface="Comic Sans MS" pitchFamily="66" charset="0"/>
            </a:endParaRPr>
          </a:p>
          <a:p>
            <a:endParaRPr lang="tr-TR" dirty="0">
              <a:latin typeface="Comic Sans MS" pitchFamily="66" charset="0"/>
            </a:endParaRPr>
          </a:p>
          <a:p>
            <a:pPr>
              <a:buNone/>
            </a:pPr>
            <a:r>
              <a:rPr lang="tr-TR" dirty="0">
                <a:latin typeface="Comic Sans MS" pitchFamily="66" charset="0"/>
              </a:rPr>
              <a:t>1937- 3116 sayılı Kanun</a:t>
            </a:r>
          </a:p>
          <a:p>
            <a:pPr>
              <a:buNone/>
            </a:pPr>
            <a:r>
              <a:rPr lang="tr-TR" dirty="0" smtClean="0">
                <a:latin typeface="Comic Sans MS" pitchFamily="66" charset="0"/>
              </a:rPr>
              <a:t>Ormanların </a:t>
            </a:r>
            <a:r>
              <a:rPr lang="tr-TR" dirty="0">
                <a:latin typeface="Comic Sans MS" pitchFamily="66" charset="0"/>
              </a:rPr>
              <a:t>devlet eliyle işletilmesi </a:t>
            </a:r>
          </a:p>
          <a:p>
            <a:endParaRPr lang="tr-TR" dirty="0">
              <a:latin typeface="Comic Sans MS" pitchFamily="66" charset="0"/>
            </a:endParaRPr>
          </a:p>
          <a:p>
            <a:r>
              <a:rPr lang="tr-TR" dirty="0">
                <a:latin typeface="Comic Sans MS" pitchFamily="66" charset="0"/>
              </a:rPr>
              <a:t>Orman müdürlükleri 1937 yılında </a:t>
            </a:r>
            <a:r>
              <a:rPr lang="tr-TR" b="1" dirty="0">
                <a:solidFill>
                  <a:srgbClr val="FF0000"/>
                </a:solidFill>
                <a:latin typeface="Comic Sans MS" pitchFamily="66" charset="0"/>
              </a:rPr>
              <a:t>“orman çevirge müdürlüğü</a:t>
            </a:r>
            <a:r>
              <a:rPr lang="tr-TR" dirty="0">
                <a:latin typeface="Comic Sans MS" pitchFamily="66" charset="0"/>
              </a:rPr>
              <a:t>” (32 adet), </a:t>
            </a:r>
          </a:p>
          <a:p>
            <a:r>
              <a:rPr lang="tr-TR" dirty="0">
                <a:latin typeface="Comic Sans MS" pitchFamily="66" charset="0"/>
              </a:rPr>
              <a:t>1944 yılında </a:t>
            </a:r>
            <a:r>
              <a:rPr lang="tr-TR" b="1" dirty="0">
                <a:solidFill>
                  <a:srgbClr val="FF0000"/>
                </a:solidFill>
                <a:latin typeface="Comic Sans MS" pitchFamily="66" charset="0"/>
              </a:rPr>
              <a:t>“orman revir amirliği</a:t>
            </a:r>
            <a:r>
              <a:rPr lang="tr-TR" dirty="0">
                <a:latin typeface="Comic Sans MS" pitchFamily="66" charset="0"/>
              </a:rPr>
              <a:t>” isimlerini almıştır. </a:t>
            </a:r>
          </a:p>
          <a:p>
            <a:endParaRPr lang="tr-TR" dirty="0">
              <a:latin typeface="Comic Sans MS" pitchFamily="66" charset="0"/>
            </a:endParaRPr>
          </a:p>
          <a:p>
            <a:pPr>
              <a:buNone/>
            </a:pPr>
            <a:r>
              <a:rPr lang="tr-TR" dirty="0">
                <a:latin typeface="Comic Sans MS" pitchFamily="66" charset="0"/>
              </a:rPr>
              <a:t>1937 yılından itibaren müdürlükler bünyesinde önceleri </a:t>
            </a:r>
            <a:r>
              <a:rPr lang="tr-TR" b="1" dirty="0">
                <a:solidFill>
                  <a:srgbClr val="FF0000"/>
                </a:solidFill>
                <a:latin typeface="Comic Sans MS" pitchFamily="66" charset="0"/>
              </a:rPr>
              <a:t>“orman bölge şefliği”</a:t>
            </a:r>
            <a:r>
              <a:rPr lang="tr-TR" dirty="0">
                <a:latin typeface="Comic Sans MS" pitchFamily="66" charset="0"/>
              </a:rPr>
              <a:t> adıyla anılan </a:t>
            </a:r>
            <a:r>
              <a:rPr lang="tr-TR" b="1" dirty="0">
                <a:latin typeface="Comic Sans MS" pitchFamily="66" charset="0"/>
              </a:rPr>
              <a:t>“orman işletme şeflikleri</a:t>
            </a:r>
            <a:r>
              <a:rPr lang="tr-TR" dirty="0">
                <a:latin typeface="Comic Sans MS" pitchFamily="66" charset="0"/>
              </a:rPr>
              <a:t>” oluşturulmuştur</a:t>
            </a:r>
            <a:r>
              <a:rPr lang="tr-TR" dirty="0" smtClean="0">
                <a:latin typeface="Comic Sans MS" pitchFamily="66" charset="0"/>
              </a:rPr>
              <a:t>.</a:t>
            </a:r>
            <a:r>
              <a:rPr lang="tr-TR" dirty="0">
                <a:latin typeface="Comic Sans MS" pitchFamily="66" charset="0"/>
              </a:rPr>
              <a:t> </a:t>
            </a:r>
            <a:endParaRPr lang="tr-TR" dirty="0" smtClean="0">
              <a:latin typeface="Comic Sans MS" pitchFamily="66" charset="0"/>
            </a:endParaRPr>
          </a:p>
          <a:p>
            <a:pPr>
              <a:buNone/>
            </a:pPr>
            <a:r>
              <a:rPr lang="tr-TR" b="1" dirty="0" smtClean="0">
                <a:solidFill>
                  <a:srgbClr val="00B050"/>
                </a:solidFill>
                <a:latin typeface="Comic Sans MS" pitchFamily="66" charset="0"/>
              </a:rPr>
              <a:t>Orman </a:t>
            </a:r>
            <a:r>
              <a:rPr lang="tr-TR" b="1" dirty="0">
                <a:solidFill>
                  <a:srgbClr val="00B050"/>
                </a:solidFill>
                <a:latin typeface="Comic Sans MS" pitchFamily="66" charset="0"/>
              </a:rPr>
              <a:t>Çevirge Müdürlüğü </a:t>
            </a:r>
            <a:r>
              <a:rPr lang="tr-TR" dirty="0">
                <a:latin typeface="Comic Sans MS" pitchFamily="66" charset="0"/>
              </a:rPr>
              <a:t>(32 adet</a:t>
            </a:r>
            <a:r>
              <a:rPr lang="tr-TR" dirty="0" smtClean="0">
                <a:latin typeface="Comic Sans MS" pitchFamily="66" charset="0"/>
              </a:rPr>
              <a:t>)</a:t>
            </a:r>
          </a:p>
          <a:p>
            <a:pPr>
              <a:buNone/>
            </a:pPr>
            <a:endParaRPr lang="tr-TR" dirty="0">
              <a:latin typeface="Comic Sans MS" pitchFamily="66" charset="0"/>
            </a:endParaRPr>
          </a:p>
          <a:p>
            <a:pPr>
              <a:buNone/>
            </a:pPr>
            <a:r>
              <a:rPr lang="tr-TR" dirty="0" smtClean="0">
                <a:latin typeface="Comic Sans MS" pitchFamily="66" charset="0"/>
              </a:rPr>
              <a:t>1945- </a:t>
            </a:r>
            <a:r>
              <a:rPr lang="tr-TR" b="1" dirty="0">
                <a:solidFill>
                  <a:srgbClr val="00B050"/>
                </a:solidFill>
                <a:latin typeface="Comic Sans MS" pitchFamily="66" charset="0"/>
              </a:rPr>
              <a:t>Orman İşletme Müdürlükleri</a:t>
            </a:r>
          </a:p>
          <a:p>
            <a:pPr>
              <a:buNone/>
            </a:pPr>
            <a:r>
              <a:rPr lang="tr-TR" dirty="0" smtClean="0">
                <a:latin typeface="Comic Sans MS" pitchFamily="66" charset="0"/>
              </a:rPr>
              <a:t>1951- </a:t>
            </a:r>
            <a:r>
              <a:rPr lang="tr-TR" dirty="0">
                <a:latin typeface="Comic Sans MS" pitchFamily="66" charset="0"/>
              </a:rPr>
              <a:t>Orman Bölge Başmüdürlükleri</a:t>
            </a:r>
          </a:p>
          <a:p>
            <a:endParaRPr lang="en-US" dirty="0">
              <a:latin typeface="Comic Sans MS" pitchFamily="66" charset="0"/>
            </a:endParaRPr>
          </a:p>
          <a:p>
            <a:r>
              <a:rPr lang="tr-TR" dirty="0">
                <a:latin typeface="Comic Sans MS" pitchFamily="66" charset="0"/>
              </a:rPr>
              <a:t> </a:t>
            </a:r>
            <a:endParaRPr lang="en-US" dirty="0">
              <a:latin typeface="Comic Sans MS" pitchFamily="66" charset="0"/>
            </a:endParaRPr>
          </a:p>
        </p:txBody>
      </p:sp>
    </p:spTree>
    <p:extLst>
      <p:ext uri="{BB962C8B-B14F-4D97-AF65-F5344CB8AC3E}">
        <p14:creationId xmlns:p14="http://schemas.microsoft.com/office/powerpoint/2010/main" val="2316303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3789363"/>
            <a:ext cx="9144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sz="2400" b="1">
                <a:latin typeface="Comic Sans MS" pitchFamily="66" charset="0"/>
                <a:cs typeface="Arial" charset="0"/>
              </a:rPr>
              <a:t>Fermanın ilanından hemen sonra 17 kasım 1839 tarihinde</a:t>
            </a:r>
          </a:p>
          <a:p>
            <a:endParaRPr lang="tr-TR" sz="2400" b="1">
              <a:latin typeface="Comic Sans MS" pitchFamily="66" charset="0"/>
              <a:cs typeface="Arial" charset="0"/>
            </a:endParaRPr>
          </a:p>
          <a:p>
            <a:r>
              <a:rPr lang="tr-TR" sz="2400" b="1">
                <a:latin typeface="Comic Sans MS" pitchFamily="66" charset="0"/>
                <a:cs typeface="Arial" charset="0"/>
              </a:rPr>
              <a:t> -ülkedeki her türlü servet kaynağının daha verimli değerlendirilmesi anlayışı çerçevesinde- </a:t>
            </a:r>
          </a:p>
          <a:p>
            <a:endParaRPr lang="tr-TR" sz="2400" b="1">
              <a:latin typeface="Comic Sans MS" pitchFamily="66" charset="0"/>
              <a:cs typeface="Arial" charset="0"/>
            </a:endParaRPr>
          </a:p>
          <a:p>
            <a:r>
              <a:rPr lang="tr-TR" sz="2400" b="1">
                <a:latin typeface="Comic Sans MS" pitchFamily="66" charset="0"/>
                <a:cs typeface="Arial" charset="0"/>
              </a:rPr>
              <a:t>Ticaret Nezareti'ne bağlı olarak Orman Müdüriyeti kurulmuştu.</a:t>
            </a:r>
          </a:p>
        </p:txBody>
      </p:sp>
      <p:pic>
        <p:nvPicPr>
          <p:cNvPr id="6147" name="Picture 3" descr="Orman%20Genel%20Mudurlug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350"/>
            <a:ext cx="51847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058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ikdörtgen 2"/>
          <p:cNvSpPr>
            <a:spLocks noChangeArrowheads="1"/>
          </p:cNvSpPr>
          <p:nvPr/>
        </p:nvSpPr>
        <p:spPr bwMode="auto">
          <a:xfrm>
            <a:off x="304800" y="1676400"/>
            <a:ext cx="8077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b="1">
                <a:latin typeface="Comic Sans MS" pitchFamily="66" charset="0"/>
              </a:rPr>
              <a:t>1945 yılında çıkarılan 4767 sayılı kanun çerçevesinde taşra örgütlenmesinde </a:t>
            </a:r>
          </a:p>
          <a:p>
            <a:r>
              <a:rPr lang="tr-TR" sz="3200" b="1">
                <a:solidFill>
                  <a:srgbClr val="FF0000"/>
                </a:solidFill>
                <a:latin typeface="Comic Sans MS" pitchFamily="66" charset="0"/>
              </a:rPr>
              <a:t>“devlet orman işletmesi müdürlüğü” </a:t>
            </a:r>
            <a:r>
              <a:rPr lang="tr-TR" sz="2400" b="1">
                <a:latin typeface="Comic Sans MS" pitchFamily="66" charset="0"/>
              </a:rPr>
              <a:t>dönemi başlatılmıştır. </a:t>
            </a:r>
          </a:p>
          <a:p>
            <a:endParaRPr lang="tr-TR" sz="2400" b="1">
              <a:latin typeface="Comic Sans MS" pitchFamily="66" charset="0"/>
            </a:endParaRPr>
          </a:p>
          <a:p>
            <a:r>
              <a:rPr lang="tr-TR" sz="2400" b="1">
                <a:latin typeface="Comic Sans MS" pitchFamily="66" charset="0"/>
              </a:rPr>
              <a:t>1946 yılı itibariyle ülke genelinde 121 orman işletme müdürlüğü kurulmuştur. </a:t>
            </a:r>
            <a:endParaRPr lang="en-US" sz="2400" b="1">
              <a:latin typeface="Comic Sans MS" pitchFamily="66" charset="0"/>
            </a:endParaRPr>
          </a:p>
        </p:txBody>
      </p:sp>
    </p:spTree>
    <p:extLst>
      <p:ext uri="{BB962C8B-B14F-4D97-AF65-F5344CB8AC3E}">
        <p14:creationId xmlns:p14="http://schemas.microsoft.com/office/powerpoint/2010/main" val="4036355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0188" y="241300"/>
            <a:ext cx="8609012" cy="6308725"/>
          </a:xfrm>
          <a:prstGeom prst="rect">
            <a:avLst/>
          </a:prstGeom>
        </p:spPr>
        <p:txBody>
          <a:bodyPr>
            <a:spAutoFit/>
          </a:bodyPr>
          <a:lstStyle/>
          <a:p>
            <a:pPr>
              <a:defRPr/>
            </a:pPr>
            <a:r>
              <a:rPr lang="tr-TR" sz="2000" b="1" dirty="0">
                <a:solidFill>
                  <a:srgbClr val="00B050"/>
                </a:solidFill>
                <a:latin typeface="Comic Sans MS" pitchFamily="66" charset="0"/>
              </a:rPr>
              <a:t>Kurulan işletme müdürlükleri birer kampüs şeklindedir. </a:t>
            </a:r>
          </a:p>
          <a:p>
            <a:pPr marL="285750" indent="-285750">
              <a:buFont typeface="Arial" pitchFamily="34" charset="0"/>
              <a:buChar char="•"/>
              <a:defRPr/>
            </a:pPr>
            <a:r>
              <a:rPr lang="tr-TR" sz="2400" b="1" dirty="0">
                <a:solidFill>
                  <a:srgbClr val="00B050"/>
                </a:solidFill>
                <a:latin typeface="Comic Sans MS" pitchFamily="66" charset="0"/>
              </a:rPr>
              <a:t>idare binası, </a:t>
            </a:r>
          </a:p>
          <a:p>
            <a:pPr marL="285750" indent="-285750">
              <a:buFont typeface="Arial" pitchFamily="34" charset="0"/>
              <a:buChar char="•"/>
              <a:defRPr/>
            </a:pPr>
            <a:r>
              <a:rPr lang="tr-TR" sz="2400" b="1" dirty="0">
                <a:solidFill>
                  <a:srgbClr val="00B050"/>
                </a:solidFill>
                <a:latin typeface="Comic Sans MS" pitchFamily="66" charset="0"/>
              </a:rPr>
              <a:t>müdür evi, </a:t>
            </a:r>
          </a:p>
          <a:p>
            <a:pPr marL="285750" indent="-285750">
              <a:buFont typeface="Arial" pitchFamily="34" charset="0"/>
              <a:buChar char="•"/>
              <a:defRPr/>
            </a:pPr>
            <a:r>
              <a:rPr lang="tr-TR" sz="2400" b="1" dirty="0">
                <a:solidFill>
                  <a:srgbClr val="00B050"/>
                </a:solidFill>
                <a:latin typeface="Comic Sans MS" pitchFamily="66" charset="0"/>
              </a:rPr>
              <a:t>memur evleri, </a:t>
            </a:r>
          </a:p>
          <a:p>
            <a:pPr marL="285750" indent="-285750">
              <a:buFont typeface="Arial" pitchFamily="34" charset="0"/>
              <a:buChar char="•"/>
              <a:defRPr/>
            </a:pPr>
            <a:r>
              <a:rPr lang="tr-TR" sz="2400" b="1" dirty="0">
                <a:solidFill>
                  <a:srgbClr val="00B050"/>
                </a:solidFill>
                <a:latin typeface="Comic Sans MS" pitchFamily="66" charset="0"/>
              </a:rPr>
              <a:t>fidan üretimi ile  ilgili tesisler, </a:t>
            </a:r>
          </a:p>
          <a:p>
            <a:pPr marL="285750" indent="-285750">
              <a:buFont typeface="Arial" pitchFamily="34" charset="0"/>
              <a:buChar char="•"/>
              <a:defRPr/>
            </a:pPr>
            <a:r>
              <a:rPr lang="tr-TR" sz="2400" b="1" dirty="0">
                <a:solidFill>
                  <a:srgbClr val="00B050"/>
                </a:solidFill>
                <a:latin typeface="Comic Sans MS" pitchFamily="66" charset="0"/>
              </a:rPr>
              <a:t>işçi pavyonu, </a:t>
            </a:r>
          </a:p>
          <a:p>
            <a:pPr marL="285750" indent="-285750">
              <a:buFont typeface="Arial" pitchFamily="34" charset="0"/>
              <a:buChar char="•"/>
              <a:defRPr/>
            </a:pPr>
            <a:r>
              <a:rPr lang="tr-TR" sz="2400" b="1" dirty="0">
                <a:solidFill>
                  <a:srgbClr val="00B050"/>
                </a:solidFill>
                <a:latin typeface="Comic Sans MS" pitchFamily="66" charset="0"/>
              </a:rPr>
              <a:t>garaj, </a:t>
            </a:r>
          </a:p>
          <a:p>
            <a:pPr marL="285750" indent="-285750">
              <a:buFont typeface="Arial" pitchFamily="34" charset="0"/>
              <a:buChar char="•"/>
              <a:defRPr/>
            </a:pPr>
            <a:r>
              <a:rPr lang="tr-TR" sz="2400" b="1" dirty="0">
                <a:solidFill>
                  <a:srgbClr val="00B050"/>
                </a:solidFill>
                <a:latin typeface="Comic Sans MS" pitchFamily="66" charset="0"/>
              </a:rPr>
              <a:t>fırın, </a:t>
            </a:r>
          </a:p>
          <a:p>
            <a:pPr marL="285750" indent="-285750">
              <a:buFont typeface="Arial" pitchFamily="34" charset="0"/>
              <a:buChar char="•"/>
              <a:defRPr/>
            </a:pPr>
            <a:r>
              <a:rPr lang="tr-TR" sz="2400" b="1" dirty="0">
                <a:solidFill>
                  <a:srgbClr val="00B050"/>
                </a:solidFill>
                <a:latin typeface="Comic Sans MS" pitchFamily="66" charset="0"/>
              </a:rPr>
              <a:t>kantin, </a:t>
            </a:r>
          </a:p>
          <a:p>
            <a:pPr marL="285750" indent="-285750">
              <a:buFont typeface="Arial" pitchFamily="34" charset="0"/>
              <a:buChar char="•"/>
              <a:defRPr/>
            </a:pPr>
            <a:r>
              <a:rPr lang="tr-TR" sz="2400" b="1" dirty="0">
                <a:solidFill>
                  <a:srgbClr val="00B050"/>
                </a:solidFill>
                <a:latin typeface="Comic Sans MS" pitchFamily="66" charset="0"/>
              </a:rPr>
              <a:t>lokanta, </a:t>
            </a:r>
          </a:p>
          <a:p>
            <a:pPr marL="285750" indent="-285750">
              <a:buFont typeface="Arial" pitchFamily="34" charset="0"/>
              <a:buChar char="•"/>
              <a:defRPr/>
            </a:pPr>
            <a:r>
              <a:rPr lang="tr-TR" sz="2400" b="1" dirty="0">
                <a:solidFill>
                  <a:srgbClr val="00FF75"/>
                </a:solidFill>
                <a:latin typeface="Comic Sans MS" pitchFamily="66" charset="0"/>
              </a:rPr>
              <a:t>tavla,</a:t>
            </a:r>
          </a:p>
          <a:p>
            <a:pPr marL="285750" indent="-285750">
              <a:buFont typeface="Arial" pitchFamily="34" charset="0"/>
              <a:buChar char="•"/>
              <a:defRPr/>
            </a:pPr>
            <a:r>
              <a:rPr lang="tr-TR" sz="2400" b="1" dirty="0">
                <a:solidFill>
                  <a:srgbClr val="00FF75"/>
                </a:solidFill>
                <a:latin typeface="Comic Sans MS" pitchFamily="66" charset="0"/>
              </a:rPr>
              <a:t>samanlık</a:t>
            </a:r>
            <a:r>
              <a:rPr lang="tr-TR" sz="2400" b="1" dirty="0">
                <a:solidFill>
                  <a:srgbClr val="00B050"/>
                </a:solidFill>
                <a:latin typeface="Comic Sans MS" pitchFamily="66" charset="0"/>
              </a:rPr>
              <a:t>, </a:t>
            </a:r>
          </a:p>
          <a:p>
            <a:pPr marL="285750" indent="-285750">
              <a:buFont typeface="Arial" pitchFamily="34" charset="0"/>
              <a:buChar char="•"/>
              <a:defRPr/>
            </a:pPr>
            <a:r>
              <a:rPr lang="tr-TR" sz="2400" b="1" dirty="0">
                <a:solidFill>
                  <a:srgbClr val="00B050"/>
                </a:solidFill>
                <a:latin typeface="Comic Sans MS" pitchFamily="66" charset="0"/>
              </a:rPr>
              <a:t>arılık, </a:t>
            </a:r>
          </a:p>
          <a:p>
            <a:pPr marL="285750" indent="-285750">
              <a:buFont typeface="Arial" pitchFamily="34" charset="0"/>
              <a:buChar char="•"/>
              <a:defRPr/>
            </a:pPr>
            <a:r>
              <a:rPr lang="tr-TR" sz="2400" b="1" dirty="0">
                <a:solidFill>
                  <a:srgbClr val="00B050"/>
                </a:solidFill>
                <a:latin typeface="Comic Sans MS" pitchFamily="66" charset="0"/>
              </a:rPr>
              <a:t>demir ve saraçhane, </a:t>
            </a:r>
          </a:p>
          <a:p>
            <a:pPr marL="285750" indent="-285750">
              <a:buFont typeface="Arial" pitchFamily="34" charset="0"/>
              <a:buChar char="•"/>
              <a:defRPr/>
            </a:pPr>
            <a:r>
              <a:rPr lang="tr-TR" sz="2400" b="1" dirty="0">
                <a:solidFill>
                  <a:srgbClr val="00B050"/>
                </a:solidFill>
                <a:latin typeface="Comic Sans MS" pitchFamily="66" charset="0"/>
              </a:rPr>
              <a:t>tavuk birimleri, </a:t>
            </a:r>
          </a:p>
          <a:p>
            <a:pPr marL="285750" indent="-285750">
              <a:buFont typeface="Arial" pitchFamily="34" charset="0"/>
              <a:buChar char="•"/>
              <a:defRPr/>
            </a:pPr>
            <a:r>
              <a:rPr lang="tr-TR" sz="2400" b="1" dirty="0">
                <a:solidFill>
                  <a:srgbClr val="00B050"/>
                </a:solidFill>
                <a:latin typeface="Comic Sans MS" pitchFamily="66" charset="0"/>
              </a:rPr>
              <a:t>misafirhane, </a:t>
            </a:r>
          </a:p>
          <a:p>
            <a:pPr marL="285750" indent="-285750">
              <a:buFont typeface="Arial" pitchFamily="34" charset="0"/>
              <a:buChar char="•"/>
              <a:defRPr/>
            </a:pPr>
            <a:r>
              <a:rPr lang="tr-TR" sz="2400" b="1" dirty="0">
                <a:solidFill>
                  <a:srgbClr val="00B050"/>
                </a:solidFill>
                <a:latin typeface="Comic Sans MS" pitchFamily="66" charset="0"/>
              </a:rPr>
              <a:t>bekçi kulübesi</a:t>
            </a:r>
            <a:endParaRPr lang="en-US" sz="2400" b="1" dirty="0">
              <a:solidFill>
                <a:srgbClr val="00B050"/>
              </a:solidFill>
              <a:latin typeface="Comic Sans MS" pitchFamily="66" charset="0"/>
            </a:endParaRPr>
          </a:p>
        </p:txBody>
      </p:sp>
    </p:spTree>
    <p:extLst>
      <p:ext uri="{BB962C8B-B14F-4D97-AF65-F5344CB8AC3E}">
        <p14:creationId xmlns:p14="http://schemas.microsoft.com/office/powerpoint/2010/main" val="22168890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elim Yapar Kereste Atöly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071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descr="http://web.ogm.gov.tr/Haber%20Resimleri/Sinop/çangal/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4038600"/>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http://img03.blogcu.com/images/i/l/g/ilginchersey/3e205e6ef96bd14539959c2f01f02bdf_128043629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35413"/>
            <a:ext cx="3238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620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i45.tinypic.com/mjbyus.jpg"/>
          <p:cNvPicPr>
            <a:picLocks noChangeAspect="1" noChangeArrowheads="1"/>
          </p:cNvPicPr>
          <p:nvPr/>
        </p:nvPicPr>
        <p:blipFill>
          <a:blip r:embed="rId2">
            <a:extLst>
              <a:ext uri="{28A0092B-C50C-407E-A947-70E740481C1C}">
                <a14:useLocalDpi xmlns:a14="http://schemas.microsoft.com/office/drawing/2010/main" val="0"/>
              </a:ext>
            </a:extLst>
          </a:blip>
          <a:srcRect b="30283"/>
          <a:stretch>
            <a:fillRect/>
          </a:stretch>
        </p:blipFill>
        <p:spPr bwMode="auto">
          <a:xfrm>
            <a:off x="0" y="0"/>
            <a:ext cx="7213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Dikdörtgen 1"/>
          <p:cNvSpPr>
            <a:spLocks noChangeArrowheads="1"/>
          </p:cNvSpPr>
          <p:nvPr/>
        </p:nvSpPr>
        <p:spPr bwMode="auto">
          <a:xfrm>
            <a:off x="1066800" y="472440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b="1">
                <a:solidFill>
                  <a:srgbClr val="00B050"/>
                </a:solidFill>
                <a:latin typeface="Comic Sans MS" pitchFamily="66" charset="0"/>
              </a:rPr>
              <a:t>İşletme müdürlüklerine bağlı orman bölge şefliklerinin işletme merkezi ile telefon hattının kurulmuş olması büyük bir övünç kaynağıdır. </a:t>
            </a:r>
            <a:endParaRPr lang="en-US" sz="2400" b="1">
              <a:solidFill>
                <a:srgbClr val="00B050"/>
              </a:solidFill>
              <a:latin typeface="Comic Sans MS" pitchFamily="66" charset="0"/>
            </a:endParaRPr>
          </a:p>
        </p:txBody>
      </p:sp>
    </p:spTree>
    <p:extLst>
      <p:ext uri="{BB962C8B-B14F-4D97-AF65-F5344CB8AC3E}">
        <p14:creationId xmlns:p14="http://schemas.microsoft.com/office/powerpoint/2010/main" val="6773156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le:Hausziege 0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Dikdörtgen 2"/>
          <p:cNvSpPr>
            <a:spLocks noChangeArrowheads="1"/>
          </p:cNvSpPr>
          <p:nvPr/>
        </p:nvSpPr>
        <p:spPr bwMode="auto">
          <a:xfrm>
            <a:off x="0" y="5635625"/>
            <a:ext cx="883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b="1">
                <a:solidFill>
                  <a:srgbClr val="00B050"/>
                </a:solidFill>
                <a:latin typeface="Comic Sans MS" pitchFamily="66" charset="0"/>
              </a:rPr>
              <a:t>Bu yıllarda orman işletmelerinin en önemli görevi, ormanların korunmasıdır. </a:t>
            </a:r>
          </a:p>
          <a:p>
            <a:r>
              <a:rPr lang="tr-TR" b="1">
                <a:solidFill>
                  <a:srgbClr val="00B050"/>
                </a:solidFill>
                <a:latin typeface="Comic Sans MS" pitchFamily="66" charset="0"/>
              </a:rPr>
              <a:t>3116 sayılı orman kanunu ile birlikte özellikle kıl keçiye karşı amansız bir mücadele başlatıldığını görmekteyiz. </a:t>
            </a:r>
            <a:endParaRPr lang="en-US" b="1">
              <a:solidFill>
                <a:srgbClr val="00B050"/>
              </a:solidFill>
              <a:latin typeface="Comic Sans MS" pitchFamily="66" charset="0"/>
            </a:endParaRPr>
          </a:p>
        </p:txBody>
      </p:sp>
      <p:pic>
        <p:nvPicPr>
          <p:cNvPr id="37892" name="Picture 6" descr="http://thesuiteworld.com/wp-content/uploads/2011/08/goat-morocco-thesuitewor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55700"/>
            <a:ext cx="4876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510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https://scontent-frt3-1.xx.fbcdn.net/v/t1.0-9/15337635_10210319210151812_8125159617203727076_n.jpg?oh=3e4b86f25998224c6553d616dfd5aa2d&amp;oe=58C2C570"/>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8144" cy="6858000"/>
          </a:xfrm>
          <a:prstGeom prst="rect">
            <a:avLst/>
          </a:prstGeom>
          <a:noFill/>
          <a:ln>
            <a:noFill/>
          </a:ln>
        </p:spPr>
      </p:pic>
    </p:spTree>
    <p:extLst>
      <p:ext uri="{BB962C8B-B14F-4D97-AF65-F5344CB8AC3E}">
        <p14:creationId xmlns:p14="http://schemas.microsoft.com/office/powerpoint/2010/main" val="114998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48840"/>
          <a:stretch>
            <a:fillRect/>
          </a:stretch>
        </p:blipFill>
        <p:spPr bwMode="auto">
          <a:xfrm>
            <a:off x="11113" y="914400"/>
            <a:ext cx="8534400" cy="55038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Dikdörtgen 2"/>
          <p:cNvSpPr>
            <a:spLocks noChangeArrowheads="1"/>
          </p:cNvSpPr>
          <p:nvPr/>
        </p:nvSpPr>
        <p:spPr bwMode="auto">
          <a:xfrm>
            <a:off x="228600" y="200025"/>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solidFill>
                  <a:srgbClr val="00B050"/>
                </a:solidFill>
                <a:latin typeface="Comic Sans MS" pitchFamily="66" charset="0"/>
              </a:rPr>
              <a:t>Ormancıların o yıllarda karşılaştığı bir diğer önemli sorun ulaşımdır. </a:t>
            </a:r>
            <a:endParaRPr lang="en-US" sz="2000" b="1">
              <a:solidFill>
                <a:srgbClr val="00B050"/>
              </a:solidFill>
              <a:latin typeface="Comic Sans MS" pitchFamily="66" charset="0"/>
            </a:endParaRPr>
          </a:p>
        </p:txBody>
      </p:sp>
    </p:spTree>
    <p:extLst>
      <p:ext uri="{BB962C8B-B14F-4D97-AF65-F5344CB8AC3E}">
        <p14:creationId xmlns:p14="http://schemas.microsoft.com/office/powerpoint/2010/main" val="1021649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of two white men rafting on a wooden raft down a 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102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http://web.ogm.gov.tr/Haber%20Resimleri/Sinop/çangal/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52800"/>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351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4419600" y="2767013"/>
            <a:ext cx="44196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b="1">
                <a:latin typeface="Comic Sans MS" pitchFamily="66" charset="0"/>
              </a:rPr>
              <a:t>1937 yılından itibaren Devletin orman işletmelerini kurması ve ormancılık etkinliklerini sürdürmesi kolay olmamış, ormancılar büyük fedakarlıklar yapmışlardır</a:t>
            </a:r>
            <a:r>
              <a:rPr lang="tr-TR">
                <a:latin typeface="Comic Sans MS" pitchFamily="66" charset="0"/>
              </a:rPr>
              <a:t> </a:t>
            </a:r>
          </a:p>
        </p:txBody>
      </p:sp>
      <p:pic>
        <p:nvPicPr>
          <p:cNvPr id="40963" name="Picture 6" descr="An-improved-mustang-sadd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76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9977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stretch>
            <a:fillRect/>
          </a:stretch>
        </p:blipFill>
        <p:spPr>
          <a:xfrm>
            <a:off x="0" y="0"/>
            <a:ext cx="9144000" cy="6875189"/>
          </a:xfrm>
          <a:prstGeom prst="rect">
            <a:avLst/>
          </a:prstGeom>
        </p:spPr>
      </p:pic>
    </p:spTree>
    <p:extLst>
      <p:ext uri="{BB962C8B-B14F-4D97-AF65-F5344CB8AC3E}">
        <p14:creationId xmlns:p14="http://schemas.microsoft.com/office/powerpoint/2010/main" val="2578343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cp.edu/home/rwb/crimean_war_1853-6_map.jpg?SSImageQuality=Full"/>
          <p:cNvPicPr>
            <a:picLocks noChangeAspect="1" noChangeArrowheads="1"/>
          </p:cNvPicPr>
          <p:nvPr/>
        </p:nvPicPr>
        <p:blipFill>
          <a:blip r:embed="rId2"/>
          <a:srcRect/>
          <a:stretch>
            <a:fillRect/>
          </a:stretch>
        </p:blipFill>
        <p:spPr bwMode="auto">
          <a:xfrm>
            <a:off x="0" y="620713"/>
            <a:ext cx="8166100" cy="6257925"/>
          </a:xfrm>
          <a:prstGeom prst="rect">
            <a:avLst/>
          </a:prstGeom>
          <a:solidFill>
            <a:schemeClr val="accent1">
              <a:lumMod val="75000"/>
            </a:schemeClr>
          </a:solidFill>
          <a:extLst/>
        </p:spPr>
      </p:pic>
      <p:sp>
        <p:nvSpPr>
          <p:cNvPr id="2" name="Metin kutusu 1"/>
          <p:cNvSpPr txBox="1"/>
          <p:nvPr/>
        </p:nvSpPr>
        <p:spPr>
          <a:xfrm>
            <a:off x="3200400" y="4876800"/>
            <a:ext cx="3630613" cy="4619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tr-TR" sz="2400" dirty="0">
                <a:latin typeface="Comic Sans MS" pitchFamily="66" charset="0"/>
              </a:rPr>
              <a:t>Osmanlı İmparatorluğu</a:t>
            </a:r>
          </a:p>
        </p:txBody>
      </p:sp>
      <p:sp>
        <p:nvSpPr>
          <p:cNvPr id="7172" name="Başlık 2"/>
          <p:cNvSpPr>
            <a:spLocks noGrp="1"/>
          </p:cNvSpPr>
          <p:nvPr>
            <p:ph type="title"/>
          </p:nvPr>
        </p:nvSpPr>
        <p:spPr>
          <a:xfrm>
            <a:off x="36513" y="49213"/>
            <a:ext cx="8839200" cy="1143000"/>
          </a:xfrm>
          <a:solidFill>
            <a:srgbClr val="FFFF00"/>
          </a:solidFill>
        </p:spPr>
        <p:txBody>
          <a:bodyPr>
            <a:normAutofit fontScale="90000"/>
          </a:bodyPr>
          <a:lstStyle/>
          <a:p>
            <a:r>
              <a:rPr lang="tr-TR" sz="2400" b="1" smtClean="0">
                <a:latin typeface="Comic Sans MS" pitchFamily="66" charset="0"/>
              </a:rPr>
              <a:t>Ormancılık etkinliklerinin kurumsal ve eğitsel gelişimine, kurumsallaşmasına etkisi olan en önemli siyasal ve ekonomik gelişme Kırım Savaşı’dır (1853-1856). </a:t>
            </a:r>
            <a:endParaRPr lang="en-US" sz="2400" b="1" smtClean="0">
              <a:latin typeface="Comic Sans MS" pitchFamily="66" charset="0"/>
            </a:endParaRPr>
          </a:p>
        </p:txBody>
      </p:sp>
    </p:spTree>
    <p:extLst>
      <p:ext uri="{BB962C8B-B14F-4D97-AF65-F5344CB8AC3E}">
        <p14:creationId xmlns:p14="http://schemas.microsoft.com/office/powerpoint/2010/main" val="38238757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Resim 2" descr="http://www.kiziloren.net/images/tarim/dov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56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Dikdörtgen 3"/>
          <p:cNvSpPr>
            <a:spLocks noChangeArrowheads="1"/>
          </p:cNvSpPr>
          <p:nvPr/>
        </p:nvSpPr>
        <p:spPr bwMode="auto">
          <a:xfrm>
            <a:off x="304800" y="4191000"/>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a:latin typeface="Comic Sans MS" pitchFamily="66" charset="0"/>
              </a:rPr>
              <a:t>1945 yılında Halil KUTLUK’un orman işletme müdürü olarak görev yaptığı Kızılcahamam Orman İşletmesi atölyelerinde yapılan 15 000 adet döven çevre il ve ilçe köylülerine ucuz fiyatla dağıtılmıştır.</a:t>
            </a:r>
            <a:endParaRPr lang="en-US">
              <a:latin typeface="Comic Sans MS" pitchFamily="66" charset="0"/>
            </a:endParaRPr>
          </a:p>
        </p:txBody>
      </p:sp>
      <p:pic>
        <p:nvPicPr>
          <p:cNvPr id="41988" name="Picture 3" descr="http://www.hirkakoyu.org/uploaded/filelibs/image/dven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28688"/>
            <a:ext cx="338137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90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ikdörtgen 2"/>
          <p:cNvSpPr>
            <a:spLocks noChangeArrowheads="1"/>
          </p:cNvSpPr>
          <p:nvPr/>
        </p:nvSpPr>
        <p:spPr bwMode="auto">
          <a:xfrm>
            <a:off x="3175" y="0"/>
            <a:ext cx="9107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b="1">
                <a:latin typeface="Comic Sans MS" pitchFamily="66" charset="0"/>
              </a:rPr>
              <a:t>1945 yılında Bartın Orman İşletmesi  30 ton kapasiteli 8 gemi inşa ederek İstanbul’a kereste naklini başarabilmiştir. </a:t>
            </a:r>
            <a:endParaRPr lang="en-US" b="1">
              <a:latin typeface="Comic Sans MS" pitchFamily="66" charset="0"/>
            </a:endParaRPr>
          </a:p>
        </p:txBody>
      </p:sp>
      <p:pic>
        <p:nvPicPr>
          <p:cNvPr id="43011" name="Picture 4" descr="BARTIN IRMAK YOLU ÜSTÜNDE GEMİ TERSANESİ"/>
          <p:cNvPicPr>
            <a:picLocks noChangeAspect="1" noChangeArrowheads="1"/>
          </p:cNvPicPr>
          <p:nvPr/>
        </p:nvPicPr>
        <p:blipFill>
          <a:blip r:embed="rId3">
            <a:extLst>
              <a:ext uri="{28A0092B-C50C-407E-A947-70E740481C1C}">
                <a14:useLocalDpi xmlns:a14="http://schemas.microsoft.com/office/drawing/2010/main" val="0"/>
              </a:ext>
            </a:extLst>
          </a:blip>
          <a:srcRect b="7007"/>
          <a:stretch>
            <a:fillRect/>
          </a:stretch>
        </p:blipFill>
        <p:spPr bwMode="auto">
          <a:xfrm>
            <a:off x="3175" y="838200"/>
            <a:ext cx="868362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t="3194" r="22559" b="33981"/>
          <a:stretch>
            <a:fillRect/>
          </a:stretch>
        </p:blipFill>
        <p:spPr bwMode="auto">
          <a:xfrm>
            <a:off x="5291138" y="385763"/>
            <a:ext cx="3819525"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7927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stretch>
            <a:fillRect/>
          </a:stretch>
        </p:blipFill>
        <p:spPr>
          <a:xfrm>
            <a:off x="0" y="22860"/>
            <a:ext cx="9144000" cy="6070436"/>
          </a:xfrm>
          <a:prstGeom prst="rect">
            <a:avLst/>
          </a:prstGeom>
        </p:spPr>
      </p:pic>
    </p:spTree>
    <p:extLst>
      <p:ext uri="{BB962C8B-B14F-4D97-AF65-F5344CB8AC3E}">
        <p14:creationId xmlns:p14="http://schemas.microsoft.com/office/powerpoint/2010/main" val="3799958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eb.ogm.gov.tr/Haber%20Resimleri/Sinop/çangal/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304800"/>
            <a:ext cx="523875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Dikdörtgen 1"/>
          <p:cNvSpPr>
            <a:spLocks noChangeArrowheads="1"/>
          </p:cNvSpPr>
          <p:nvPr/>
        </p:nvSpPr>
        <p:spPr bwMode="auto">
          <a:xfrm>
            <a:off x="346075" y="4840288"/>
            <a:ext cx="7807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latin typeface="Comic Sans MS" pitchFamily="66" charset="0"/>
              </a:rPr>
              <a:t>Ormandan üretim yapabilmek ve nakliyat için 1945 yılında Devrek Orman İşletmesi tarafından 20 km dekovil hattı 130 km de yol yapılabilmiştir.</a:t>
            </a:r>
            <a:endParaRPr lang="en-US" sz="2000" b="1">
              <a:latin typeface="Comic Sans MS" pitchFamily="66" charset="0"/>
            </a:endParaRPr>
          </a:p>
        </p:txBody>
      </p:sp>
    </p:spTree>
    <p:extLst>
      <p:ext uri="{BB962C8B-B14F-4D97-AF65-F5344CB8AC3E}">
        <p14:creationId xmlns:p14="http://schemas.microsoft.com/office/powerpoint/2010/main" val="2821011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cantürk\cantürk gümüş desktop\Cramer\Transit\trans-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3875" y="930275"/>
            <a:ext cx="47879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D:\cantürk\cantürk gümüş desktop\Cramer\Transit\trans-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624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Metin kutusu 1"/>
          <p:cNvSpPr txBox="1">
            <a:spLocks noChangeArrowheads="1"/>
          </p:cNvSpPr>
          <p:nvPr/>
        </p:nvSpPr>
        <p:spPr bwMode="auto">
          <a:xfrm>
            <a:off x="3962400" y="228600"/>
            <a:ext cx="518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000" b="1">
                <a:solidFill>
                  <a:srgbClr val="C00000"/>
                </a:solidFill>
                <a:latin typeface="Comic Sans MS" pitchFamily="66" charset="0"/>
              </a:rPr>
              <a:t>1930-1940 </a:t>
            </a:r>
          </a:p>
          <a:p>
            <a:pPr eaLnBrk="1" hangingPunct="1"/>
            <a:r>
              <a:rPr lang="tr-TR" sz="2000" b="1">
                <a:solidFill>
                  <a:srgbClr val="C00000"/>
                </a:solidFill>
                <a:latin typeface="Comic Sans MS" pitchFamily="66" charset="0"/>
              </a:rPr>
              <a:t>Trabzon-Gümüşhane transit yol inşaatı</a:t>
            </a:r>
            <a:endParaRPr lang="en-US" sz="2000" b="1">
              <a:solidFill>
                <a:srgbClr val="C00000"/>
              </a:solidFill>
              <a:latin typeface="Comic Sans MS" pitchFamily="66" charset="0"/>
            </a:endParaRPr>
          </a:p>
        </p:txBody>
      </p:sp>
    </p:spTree>
    <p:extLst>
      <p:ext uri="{BB962C8B-B14F-4D97-AF65-F5344CB8AC3E}">
        <p14:creationId xmlns:p14="http://schemas.microsoft.com/office/powerpoint/2010/main" val="1388440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can\Desktop\1011784_10152123497709014_1125317146_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1447800" y="6186488"/>
            <a:ext cx="5715000" cy="646112"/>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defRPr/>
            </a:pPr>
            <a:r>
              <a:rPr lang="tr-TR" b="1" dirty="0">
                <a:solidFill>
                  <a:srgbClr val="FF0000"/>
                </a:solidFill>
                <a:latin typeface="Comic Sans MS" pitchFamily="66" charset="0"/>
              </a:rPr>
              <a:t>1951 yılında Orman Başmüdürlükleri (15 adet) kurulmuştur.</a:t>
            </a:r>
            <a:endParaRPr lang="en-US" b="1" dirty="0">
              <a:solidFill>
                <a:srgbClr val="FF0000"/>
              </a:solidFill>
              <a:latin typeface="Comic Sans MS" pitchFamily="66" charset="0"/>
            </a:endParaRPr>
          </a:p>
        </p:txBody>
      </p:sp>
    </p:spTree>
    <p:extLst>
      <p:ext uri="{BB962C8B-B14F-4D97-AF65-F5344CB8AC3E}">
        <p14:creationId xmlns:p14="http://schemas.microsoft.com/office/powerpoint/2010/main" val="53247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İçerik Yer Tutucusu"/>
          <p:cNvGraphicFramePr>
            <a:graphicFrameLocks noGrp="1"/>
          </p:cNvGraphicFramePr>
          <p:nvPr>
            <p:ph idx="1"/>
          </p:nvPr>
        </p:nvGraphicFramePr>
        <p:xfrm>
          <a:off x="179512" y="1196752"/>
          <a:ext cx="8568952" cy="4270928"/>
        </p:xfrm>
        <a:graphic>
          <a:graphicData uri="http://schemas.openxmlformats.org/drawingml/2006/table">
            <a:tbl>
              <a:tblPr/>
              <a:tblGrid>
                <a:gridCol w="6231965"/>
                <a:gridCol w="2336987"/>
              </a:tblGrid>
              <a:tr h="613328">
                <a:tc>
                  <a:txBody>
                    <a:bodyPr/>
                    <a:lstStyle/>
                    <a:p>
                      <a:pPr algn="just">
                        <a:spcAft>
                          <a:spcPts val="0"/>
                        </a:spcAft>
                      </a:pPr>
                      <a:r>
                        <a:rPr lang="tr-TR" sz="1800" dirty="0" smtClean="0">
                          <a:latin typeface="Comic Sans MS"/>
                          <a:ea typeface="Times New Roman"/>
                          <a:cs typeface="Arial"/>
                        </a:rPr>
                        <a:t>  </a:t>
                      </a:r>
                      <a:r>
                        <a:rPr lang="tr-TR" sz="3600" dirty="0" smtClean="0">
                          <a:latin typeface="Comic Sans MS"/>
                          <a:ea typeface="Times New Roman"/>
                          <a:cs typeface="Arial"/>
                        </a:rPr>
                        <a:t>Bakanlıklar</a:t>
                      </a:r>
                      <a:endParaRPr lang="tr-TR" sz="36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tr-TR" sz="3200" dirty="0">
                          <a:latin typeface="Comic Sans MS"/>
                          <a:ea typeface="Times New Roman"/>
                          <a:cs typeface="Arial"/>
                        </a:rPr>
                        <a:t>Yıllar</a:t>
                      </a:r>
                      <a:endParaRPr lang="tr-TR" sz="32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5104">
                <a:tc>
                  <a:txBody>
                    <a:bodyPr/>
                    <a:lstStyle/>
                    <a:p>
                      <a:pPr algn="just">
                        <a:spcAft>
                          <a:spcPts val="0"/>
                        </a:spcAft>
                      </a:pPr>
                      <a:r>
                        <a:rPr lang="tr-TR" sz="2400" dirty="0">
                          <a:latin typeface="Comic Sans MS"/>
                          <a:ea typeface="Times New Roman"/>
                          <a:cs typeface="Arial"/>
                        </a:rPr>
                        <a:t>Ticaret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Maliye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Orman ve Maden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Maliye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Orman ve Maden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Ticaret ve Tarım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Maliye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Orman, Maden ve Tarım Bakanlığı</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Ticaret ve Tarım Bakanlığı</a:t>
                      </a:r>
                      <a:endParaRPr lang="tr-TR" sz="2400" dirty="0">
                        <a:latin typeface="Times New Roman"/>
                        <a:ea typeface="Times New Roman"/>
                        <a:cs typeface="Times New Roman"/>
                      </a:endParaRPr>
                    </a:p>
                    <a:p>
                      <a:pPr algn="just">
                        <a:spcAft>
                          <a:spcPts val="0"/>
                        </a:spcAft>
                      </a:pPr>
                      <a:r>
                        <a:rPr lang="tr-TR" sz="2400" dirty="0" smtClean="0">
                          <a:latin typeface="Comic Sans MS"/>
                          <a:ea typeface="Times New Roman"/>
                          <a:cs typeface="Arial"/>
                        </a:rPr>
                        <a:t>İktisat Bakanlığı</a:t>
                      </a:r>
                      <a:endParaRPr lang="tr-TR" sz="24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tr-TR" sz="2400" dirty="0">
                          <a:latin typeface="Comic Sans MS"/>
                          <a:ea typeface="Times New Roman"/>
                          <a:cs typeface="Arial"/>
                        </a:rPr>
                        <a:t>1839-1869</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1969-1972</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1872</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1873-1877</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1878</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1879-1886</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1887-1892</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1893-1908</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1909-1920</a:t>
                      </a:r>
                      <a:endParaRPr lang="tr-TR" sz="2400" dirty="0">
                        <a:latin typeface="Times New Roman"/>
                        <a:ea typeface="Times New Roman"/>
                        <a:cs typeface="Times New Roman"/>
                      </a:endParaRPr>
                    </a:p>
                    <a:p>
                      <a:pPr algn="just">
                        <a:spcAft>
                          <a:spcPts val="0"/>
                        </a:spcAft>
                      </a:pPr>
                      <a:r>
                        <a:rPr lang="tr-TR" sz="2400" dirty="0">
                          <a:latin typeface="Comic Sans MS"/>
                          <a:ea typeface="Times New Roman"/>
                          <a:cs typeface="Arial"/>
                        </a:rPr>
                        <a:t>1920-1923</a:t>
                      </a:r>
                      <a:endParaRPr lang="tr-TR" sz="24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295536"/>
            <a:ext cx="9144000" cy="461665"/>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Tablo:Ormancılık Örgütünün Bağlı Olduğu Bakanlıklar</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179512" y="1412776"/>
          <a:ext cx="8964488" cy="5059680"/>
        </p:xfrm>
        <a:graphic>
          <a:graphicData uri="http://schemas.openxmlformats.org/drawingml/2006/table">
            <a:tbl>
              <a:tblPr firstRow="1" bandRow="1">
                <a:tableStyleId>{C083E6E3-FA7D-4D7B-A595-EF9225AFEA82}</a:tableStyleId>
              </a:tblPr>
              <a:tblGrid>
                <a:gridCol w="6156176"/>
                <a:gridCol w="2808312"/>
              </a:tblGrid>
              <a:tr h="492686">
                <a:tc>
                  <a:txBody>
                    <a:bodyPr/>
                    <a:lstStyle/>
                    <a:p>
                      <a:r>
                        <a:rPr lang="tr-TR" sz="3200" kern="1200" dirty="0" smtClean="0">
                          <a:solidFill>
                            <a:srgbClr val="00B050"/>
                          </a:solidFill>
                          <a:latin typeface="Comic Sans MS" pitchFamily="66" charset="0"/>
                        </a:rPr>
                        <a:t>Bakanlıklar</a:t>
                      </a:r>
                      <a:endParaRPr lang="tr-TR" sz="3200" dirty="0">
                        <a:solidFill>
                          <a:srgbClr val="00B050"/>
                        </a:solidFill>
                        <a:latin typeface="Comic Sans MS" pitchFamily="66"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3200" dirty="0" smtClean="0">
                          <a:solidFill>
                            <a:srgbClr val="00B050"/>
                          </a:solidFill>
                          <a:latin typeface="Comic Sans MS" pitchFamily="66" charset="0"/>
                        </a:rPr>
                        <a:t>Yıllar</a:t>
                      </a:r>
                    </a:p>
                  </a:txBody>
                  <a:tcPr/>
                </a:tc>
              </a:tr>
              <a:tr h="4187834">
                <a:tc>
                  <a:txBody>
                    <a:bodyPr/>
                    <a:lstStyle/>
                    <a:p>
                      <a:r>
                        <a:rPr lang="tr-TR" sz="2400" dirty="0" smtClean="0">
                          <a:latin typeface="Comic Sans MS" pitchFamily="66" charset="0"/>
                        </a:rPr>
                        <a:t>İktisat Bakanlığı</a:t>
                      </a:r>
                    </a:p>
                    <a:p>
                      <a:r>
                        <a:rPr lang="tr-TR" sz="2400" dirty="0" smtClean="0">
                          <a:latin typeface="Comic Sans MS" pitchFamily="66" charset="0"/>
                        </a:rPr>
                        <a:t>Tarım Bakanlığı</a:t>
                      </a:r>
                    </a:p>
                    <a:p>
                      <a:r>
                        <a:rPr lang="tr-TR" sz="2400" dirty="0" smtClean="0">
                          <a:latin typeface="Comic Sans MS" pitchFamily="66" charset="0"/>
                        </a:rPr>
                        <a:t>İktisat Bakanlığı</a:t>
                      </a:r>
                    </a:p>
                    <a:p>
                      <a:r>
                        <a:rPr lang="tr-TR" sz="2400" dirty="0" smtClean="0">
                          <a:latin typeface="Comic Sans MS" pitchFamily="66" charset="0"/>
                        </a:rPr>
                        <a:t>Tarım Bakanlığı</a:t>
                      </a:r>
                    </a:p>
                    <a:p>
                      <a:r>
                        <a:rPr lang="tr-TR" sz="2400" b="1" dirty="0" smtClean="0">
                          <a:latin typeface="Comic Sans MS" pitchFamily="66" charset="0"/>
                        </a:rPr>
                        <a:t>Orman Bakanlığı</a:t>
                      </a:r>
                    </a:p>
                    <a:p>
                      <a:r>
                        <a:rPr lang="tr-TR" sz="2400" dirty="0" smtClean="0">
                          <a:latin typeface="Comic Sans MS" pitchFamily="66" charset="0"/>
                        </a:rPr>
                        <a:t>Tarım ve Orman Bakanlığı</a:t>
                      </a:r>
                    </a:p>
                    <a:p>
                      <a:r>
                        <a:rPr lang="tr-TR" sz="2400" dirty="0" smtClean="0">
                          <a:latin typeface="Comic Sans MS" pitchFamily="66" charset="0"/>
                        </a:rPr>
                        <a:t>Tarım, Orman ve Köy İşleri Bakanlığı</a:t>
                      </a:r>
                    </a:p>
                    <a:p>
                      <a:r>
                        <a:rPr lang="tr-TR" sz="2400" b="1" dirty="0" smtClean="0">
                          <a:latin typeface="Comic Sans MS" pitchFamily="66" charset="0"/>
                        </a:rPr>
                        <a:t>Orman Bakanlığı</a:t>
                      </a:r>
                    </a:p>
                    <a:p>
                      <a:r>
                        <a:rPr lang="tr-TR" sz="2400" dirty="0" smtClean="0">
                          <a:latin typeface="Comic Sans MS" pitchFamily="66" charset="0"/>
                        </a:rPr>
                        <a:t>Çevre ve Orman Bakanlığı</a:t>
                      </a:r>
                    </a:p>
                    <a:p>
                      <a:r>
                        <a:rPr lang="tr-TR" sz="2400" dirty="0" smtClean="0">
                          <a:latin typeface="Comic Sans MS" pitchFamily="66" charset="0"/>
                        </a:rPr>
                        <a:t>Çevre, Orman ve Şehircilik Bakanlığı</a:t>
                      </a:r>
                    </a:p>
                    <a:p>
                      <a:r>
                        <a:rPr lang="tr-TR" sz="2400" dirty="0" smtClean="0">
                          <a:latin typeface="Comic Sans MS" pitchFamily="66" charset="0"/>
                        </a:rPr>
                        <a:t> Orman ve Su İşleri Bakanlığı</a:t>
                      </a:r>
                    </a:p>
                  </a:txBody>
                  <a:tcPr/>
                </a:tc>
                <a:tc>
                  <a:txBody>
                    <a:bodyPr/>
                    <a:lstStyle/>
                    <a:p>
                      <a:r>
                        <a:rPr lang="tr-TR" sz="2400" dirty="0" smtClean="0">
                          <a:latin typeface="Comic Sans MS" pitchFamily="66" charset="0"/>
                        </a:rPr>
                        <a:t>1923-1924</a:t>
                      </a:r>
                    </a:p>
                    <a:p>
                      <a:r>
                        <a:rPr lang="tr-TR" sz="2400" dirty="0" smtClean="0">
                          <a:latin typeface="Comic Sans MS" pitchFamily="66" charset="0"/>
                        </a:rPr>
                        <a:t>1925-1928</a:t>
                      </a:r>
                    </a:p>
                    <a:p>
                      <a:r>
                        <a:rPr lang="tr-TR" sz="2400" dirty="0" smtClean="0">
                          <a:latin typeface="Comic Sans MS" pitchFamily="66" charset="0"/>
                        </a:rPr>
                        <a:t>1928-1931</a:t>
                      </a:r>
                    </a:p>
                    <a:p>
                      <a:r>
                        <a:rPr lang="tr-TR" sz="2400" dirty="0" smtClean="0">
                          <a:latin typeface="Comic Sans MS" pitchFamily="66" charset="0"/>
                        </a:rPr>
                        <a:t>1931-1969</a:t>
                      </a:r>
                    </a:p>
                    <a:p>
                      <a:r>
                        <a:rPr lang="tr-TR" sz="2400" dirty="0" smtClean="0">
                          <a:latin typeface="Comic Sans MS" pitchFamily="66" charset="0"/>
                        </a:rPr>
                        <a:t>1969-1981</a:t>
                      </a:r>
                    </a:p>
                    <a:p>
                      <a:r>
                        <a:rPr lang="tr-TR" sz="2400" dirty="0" smtClean="0">
                          <a:latin typeface="Comic Sans MS" pitchFamily="66" charset="0"/>
                        </a:rPr>
                        <a:t>1981-1983</a:t>
                      </a:r>
                    </a:p>
                    <a:p>
                      <a:r>
                        <a:rPr lang="tr-TR" sz="2400" dirty="0" smtClean="0">
                          <a:latin typeface="Comic Sans MS" pitchFamily="66" charset="0"/>
                        </a:rPr>
                        <a:t>1983-1991</a:t>
                      </a:r>
                    </a:p>
                    <a:p>
                      <a:r>
                        <a:rPr lang="tr-TR" sz="2400" dirty="0" smtClean="0">
                          <a:latin typeface="Comic Sans MS" pitchFamily="66" charset="0"/>
                        </a:rPr>
                        <a:t>1991-2003</a:t>
                      </a:r>
                    </a:p>
                    <a:p>
                      <a:r>
                        <a:rPr lang="tr-TR" sz="2400" dirty="0" smtClean="0">
                          <a:latin typeface="Comic Sans MS" pitchFamily="66" charset="0"/>
                        </a:rPr>
                        <a:t>2003-2011</a:t>
                      </a:r>
                    </a:p>
                    <a:p>
                      <a:r>
                        <a:rPr lang="tr-TR" sz="2400" dirty="0" smtClean="0">
                          <a:latin typeface="Comic Sans MS" pitchFamily="66" charset="0"/>
                        </a:rPr>
                        <a:t>2011 (26 Gün)</a:t>
                      </a:r>
                    </a:p>
                    <a:p>
                      <a:r>
                        <a:rPr lang="tr-TR" sz="2400" dirty="0" smtClean="0">
                          <a:latin typeface="Comic Sans MS" pitchFamily="66" charset="0"/>
                        </a:rPr>
                        <a:t>2011-</a:t>
                      </a:r>
                    </a:p>
                    <a:p>
                      <a:endParaRPr lang="tr-TR" sz="2400" dirty="0">
                        <a:latin typeface="Comic Sans MS" pitchFamily="66" charset="0"/>
                      </a:endParaRPr>
                    </a:p>
                  </a:txBody>
                  <a:tcPr/>
                </a:tc>
              </a:tr>
            </a:tbl>
          </a:graphicData>
        </a:graphic>
      </p:graphicFrame>
      <p:sp>
        <p:nvSpPr>
          <p:cNvPr id="62465"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3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Cumhuriyet Döneminde Ormancılık Örgütünün </a:t>
            </a:r>
            <a:endParaRPr kumimoji="0" lang="tr-T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Bağlı Olduğu Bakanlıklar</a:t>
            </a:r>
            <a:endParaRPr kumimoji="0" lang="tr-TR" sz="4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Başlık"/>
          <p:cNvSpPr txBox="1">
            <a:spLocks/>
          </p:cNvSpPr>
          <p:nvPr/>
        </p:nvSpPr>
        <p:spPr>
          <a:xfrm>
            <a:off x="0" y="188640"/>
            <a:ext cx="7211144" cy="1143000"/>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1" i="0" u="none" strike="noStrike" kern="1200" cap="none" spc="0" normalizeH="0" baseline="0" noProof="0" dirty="0" smtClean="0">
                <a:ln>
                  <a:noFill/>
                </a:ln>
                <a:solidFill>
                  <a:schemeClr val="tx1"/>
                </a:solidFill>
                <a:effectLst/>
                <a:uLnTx/>
                <a:uFillTx/>
                <a:latin typeface="Comic Sans MS" pitchFamily="66" charset="0"/>
                <a:ea typeface="+mj-ea"/>
                <a:cs typeface="+mj-cs"/>
              </a:rPr>
              <a:t>Orman ve Su İşleri Bakanlığı</a:t>
            </a:r>
            <a:br>
              <a:rPr kumimoji="0" lang="tr-TR" sz="4400" b="1" i="0" u="none" strike="noStrike" kern="1200" cap="none" spc="0" normalizeH="0" baseline="0" noProof="0" dirty="0" smtClean="0">
                <a:ln>
                  <a:noFill/>
                </a:ln>
                <a:solidFill>
                  <a:schemeClr val="tx1"/>
                </a:solidFill>
                <a:effectLst/>
                <a:uLnTx/>
                <a:uFillTx/>
                <a:latin typeface="Comic Sans MS" pitchFamily="66" charset="0"/>
                <a:ea typeface="+mj-ea"/>
                <a:cs typeface="+mj-cs"/>
              </a:rPr>
            </a:br>
            <a:r>
              <a:rPr kumimoji="0" lang="tr-TR" sz="4400" b="1" i="0" u="none" strike="noStrike" kern="1200" cap="none" spc="0" normalizeH="0" baseline="0" noProof="0" dirty="0" smtClean="0">
                <a:ln>
                  <a:noFill/>
                </a:ln>
                <a:solidFill>
                  <a:schemeClr val="tx1"/>
                </a:solidFill>
                <a:effectLst/>
                <a:uLnTx/>
                <a:uFillTx/>
                <a:latin typeface="Comic Sans MS" pitchFamily="66" charset="0"/>
                <a:ea typeface="+mj-ea"/>
                <a:cs typeface="+mj-cs"/>
              </a:rPr>
              <a:t> 2011</a:t>
            </a:r>
            <a:endParaRPr kumimoji="0" lang="tr-TR"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64516" name="Rectangle 4"/>
          <p:cNvSpPr>
            <a:spLocks noChangeArrowheads="1"/>
          </p:cNvSpPr>
          <p:nvPr/>
        </p:nvSpPr>
        <p:spPr bwMode="auto">
          <a:xfrm>
            <a:off x="0" y="5286983"/>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Orman ve Su İşleri Bakanlığı, Bakanlar Kurulu tarafından 3.6.2011 tarihinde kurulması kararlaştırılan (636 Sayılık KHK) Çevre, Orman ve Şehircilik Bakanlığı’nın ikiye ayrılmasıyla 29.6.2011 tarihinde 645 sayılı KHK ile kurulmuştur.</a:t>
            </a:r>
            <a:endParaRPr kumimoji="0" lang="tr-TR" sz="11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64517" name="Picture 5"/>
          <p:cNvPicPr>
            <a:picLocks noGrp="1" noChangeAspect="1" noChangeArrowheads="1"/>
          </p:cNvPicPr>
          <p:nvPr>
            <p:ph idx="1"/>
          </p:nvPr>
        </p:nvPicPr>
        <p:blipFill>
          <a:blip r:embed="rId2" cstate="print"/>
          <a:srcRect/>
          <a:stretch>
            <a:fillRect/>
          </a:stretch>
        </p:blipFill>
        <p:spPr bwMode="auto">
          <a:xfrm>
            <a:off x="1187624" y="1628800"/>
            <a:ext cx="3076575"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660" y="0"/>
            <a:ext cx="61677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69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Edouard Louis Dubufe , Congrès de Paris , 1856, Versay Sarayı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33338"/>
            <a:ext cx="9161463"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txBox="1">
            <a:spLocks noChangeArrowheads="1"/>
          </p:cNvSpPr>
          <p:nvPr/>
        </p:nvSpPr>
        <p:spPr bwMode="auto">
          <a:xfrm>
            <a:off x="109538" y="5676900"/>
            <a:ext cx="872966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2000">
                <a:solidFill>
                  <a:schemeClr val="tx2"/>
                </a:solidFill>
                <a:latin typeface="Comic Sans MS" pitchFamily="66" charset="0"/>
              </a:rPr>
              <a:t>Osmanlı Sadrazamı Mehmet Emin Ali Paşa Paris Konferansında…</a:t>
            </a:r>
          </a:p>
        </p:txBody>
      </p:sp>
    </p:spTree>
    <p:extLst>
      <p:ext uri="{BB962C8B-B14F-4D97-AF65-F5344CB8AC3E}">
        <p14:creationId xmlns:p14="http://schemas.microsoft.com/office/powerpoint/2010/main" val="2333679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0"/>
            <a:ext cx="8964488" cy="6858000"/>
          </a:xfrm>
        </p:spPr>
        <p:txBody>
          <a:bodyPr>
            <a:noAutofit/>
          </a:bodyPr>
          <a:lstStyle/>
          <a:p>
            <a:pPr>
              <a:buNone/>
            </a:pPr>
            <a:r>
              <a:rPr lang="tr-TR" sz="2000" b="1" dirty="0" smtClean="0">
                <a:latin typeface="Comic Sans MS" pitchFamily="66" charset="0"/>
              </a:rPr>
              <a:t>Orman ve Su İşleri Bakanlığı Merkez Örgütü</a:t>
            </a:r>
          </a:p>
          <a:p>
            <a:pPr>
              <a:buNone/>
            </a:pPr>
            <a:endParaRPr lang="tr-TR" sz="1600" b="1" dirty="0" smtClean="0">
              <a:latin typeface="Comic Sans MS" pitchFamily="66" charset="0"/>
            </a:endParaRPr>
          </a:p>
          <a:p>
            <a:pPr>
              <a:buNone/>
            </a:pPr>
            <a:r>
              <a:rPr lang="tr-TR" sz="1600" b="1" dirty="0" smtClean="0">
                <a:latin typeface="Comic Sans MS" pitchFamily="66" charset="0"/>
              </a:rPr>
              <a:t>Bakan - Bakan Yardımcısı – Müsteşar - Müsteşar yardımcısı (3)</a:t>
            </a:r>
          </a:p>
          <a:p>
            <a:pPr>
              <a:buNone/>
            </a:pPr>
            <a:r>
              <a:rPr lang="tr-TR" sz="1600" b="1" dirty="0" smtClean="0">
                <a:latin typeface="Comic Sans MS" pitchFamily="66" charset="0"/>
              </a:rPr>
              <a:t> </a:t>
            </a:r>
          </a:p>
          <a:p>
            <a:pPr>
              <a:buNone/>
            </a:pPr>
            <a:r>
              <a:rPr lang="tr-TR" sz="1600" b="1" dirty="0" smtClean="0">
                <a:latin typeface="Comic Sans MS" pitchFamily="66" charset="0"/>
              </a:rPr>
              <a:t>Hizmet Birimleri</a:t>
            </a:r>
          </a:p>
          <a:p>
            <a:pPr>
              <a:buNone/>
            </a:pPr>
            <a:r>
              <a:rPr lang="tr-TR" sz="1600" b="1" dirty="0" smtClean="0">
                <a:solidFill>
                  <a:srgbClr val="00B050"/>
                </a:solidFill>
                <a:latin typeface="Comic Sans MS" pitchFamily="66" charset="0"/>
              </a:rPr>
              <a:t>1) Çölleşme ve Erozyonla Mücadele Genel Müdürlüğü (ÇEM) </a:t>
            </a:r>
          </a:p>
          <a:p>
            <a:pPr>
              <a:buNone/>
            </a:pPr>
            <a:r>
              <a:rPr lang="tr-TR" sz="1600" b="1" dirty="0" smtClean="0">
                <a:solidFill>
                  <a:srgbClr val="00B050"/>
                </a:solidFill>
                <a:latin typeface="Comic Sans MS" pitchFamily="66" charset="0"/>
              </a:rPr>
              <a:t>2) Doğa Koruma ve Milli Parklar Genel müdürlüğü (DKMP)</a:t>
            </a:r>
          </a:p>
          <a:p>
            <a:pPr>
              <a:buNone/>
            </a:pPr>
            <a:r>
              <a:rPr lang="tr-TR" sz="1600" b="1" dirty="0" smtClean="0">
                <a:solidFill>
                  <a:srgbClr val="00B050"/>
                </a:solidFill>
                <a:latin typeface="Comic Sans MS" pitchFamily="66" charset="0"/>
              </a:rPr>
              <a:t>3) Su Yönetimi Genel Müdürlüğü (SYGM)</a:t>
            </a:r>
          </a:p>
          <a:p>
            <a:pPr>
              <a:buNone/>
            </a:pPr>
            <a:r>
              <a:rPr lang="tr-TR" sz="1600" b="1" dirty="0" smtClean="0">
                <a:latin typeface="Comic Sans MS" pitchFamily="66" charset="0"/>
              </a:rPr>
              <a:t>4) Rehberlik ve Teftiş Başkanlığı</a:t>
            </a:r>
          </a:p>
          <a:p>
            <a:pPr>
              <a:buNone/>
            </a:pPr>
            <a:r>
              <a:rPr lang="tr-TR" sz="1600" b="1" dirty="0" smtClean="0">
                <a:latin typeface="Comic Sans MS" pitchFamily="66" charset="0"/>
              </a:rPr>
              <a:t>6) Hukuk Müşavirliği</a:t>
            </a:r>
          </a:p>
          <a:p>
            <a:pPr>
              <a:buNone/>
            </a:pPr>
            <a:r>
              <a:rPr lang="tr-TR" sz="1600" b="1" dirty="0" smtClean="0">
                <a:latin typeface="Comic Sans MS" pitchFamily="66" charset="0"/>
              </a:rPr>
              <a:t>7) Avrupa Birliği ve Dış İlişkiler Dairesi Başkanlığı</a:t>
            </a:r>
          </a:p>
          <a:p>
            <a:pPr>
              <a:buNone/>
            </a:pPr>
            <a:r>
              <a:rPr lang="tr-TR" sz="1600" b="1" dirty="0" smtClean="0">
                <a:latin typeface="Comic Sans MS" pitchFamily="66" charset="0"/>
              </a:rPr>
              <a:t>8) Eğitim ve Yayın Dairesi Başkanlığı</a:t>
            </a:r>
          </a:p>
          <a:p>
            <a:pPr>
              <a:buNone/>
            </a:pPr>
            <a:r>
              <a:rPr lang="tr-TR" sz="1600" b="1" dirty="0" smtClean="0">
                <a:latin typeface="Comic Sans MS" pitchFamily="66" charset="0"/>
              </a:rPr>
              <a:t>9) Personel Dairesi Başkanlığı</a:t>
            </a:r>
          </a:p>
          <a:p>
            <a:pPr>
              <a:buNone/>
            </a:pPr>
            <a:r>
              <a:rPr lang="tr-TR" sz="1600" b="1" dirty="0" smtClean="0">
                <a:latin typeface="Comic Sans MS" pitchFamily="66" charset="0"/>
              </a:rPr>
              <a:t>10) Destek Hizmetleri Dairesi Başkanlığı</a:t>
            </a:r>
          </a:p>
          <a:p>
            <a:pPr>
              <a:buNone/>
            </a:pPr>
            <a:r>
              <a:rPr lang="tr-TR" sz="1600" b="1" dirty="0" smtClean="0">
                <a:latin typeface="Comic Sans MS" pitchFamily="66" charset="0"/>
              </a:rPr>
              <a:t>11) Bilgi İşlem Dairesi Başkanlığı</a:t>
            </a:r>
          </a:p>
          <a:p>
            <a:pPr>
              <a:buNone/>
            </a:pPr>
            <a:r>
              <a:rPr lang="tr-TR" sz="1600" b="1" dirty="0" smtClean="0">
                <a:latin typeface="Comic Sans MS" pitchFamily="66" charset="0"/>
              </a:rPr>
              <a:t>12) Basın ve Halkla İlişkiler Müşavirliği</a:t>
            </a:r>
          </a:p>
          <a:p>
            <a:pPr>
              <a:buNone/>
            </a:pPr>
            <a:r>
              <a:rPr lang="tr-TR" sz="1600" b="1" dirty="0" smtClean="0">
                <a:latin typeface="Comic Sans MS" pitchFamily="66" charset="0"/>
              </a:rPr>
              <a:t>13) Özel Kalem Müdürlüğü </a:t>
            </a:r>
          </a:p>
          <a:p>
            <a:pPr>
              <a:buNone/>
            </a:pPr>
            <a:endParaRPr lang="tr-TR" sz="1600" b="1" dirty="0" smtClean="0">
              <a:latin typeface="Comic Sans MS" pitchFamily="66" charset="0"/>
            </a:endParaRPr>
          </a:p>
          <a:p>
            <a:pPr>
              <a:buNone/>
            </a:pPr>
            <a:r>
              <a:rPr lang="tr-TR" sz="1600" b="1" dirty="0" smtClean="0">
                <a:latin typeface="Comic Sans MS" pitchFamily="66" charset="0"/>
              </a:rPr>
              <a:t>Bağlı Kuruluşlar</a:t>
            </a:r>
          </a:p>
          <a:p>
            <a:pPr lvl="0">
              <a:buNone/>
            </a:pPr>
            <a:r>
              <a:rPr lang="tr-TR" sz="1600" b="1" dirty="0" smtClean="0">
                <a:solidFill>
                  <a:srgbClr val="00B050"/>
                </a:solidFill>
                <a:latin typeface="Comic Sans MS" pitchFamily="66" charset="0"/>
              </a:rPr>
              <a:t>Orman Genel Müdürlüğü (OGM)</a:t>
            </a:r>
          </a:p>
          <a:p>
            <a:pPr lvl="0">
              <a:buNone/>
            </a:pPr>
            <a:r>
              <a:rPr lang="tr-TR" sz="1600" b="1" dirty="0" smtClean="0">
                <a:solidFill>
                  <a:srgbClr val="00B050"/>
                </a:solidFill>
                <a:latin typeface="Comic Sans MS" pitchFamily="66" charset="0"/>
              </a:rPr>
              <a:t>Devlet Su İşleri Genel Müdürlüğü</a:t>
            </a:r>
          </a:p>
          <a:p>
            <a:pPr lvl="0">
              <a:buNone/>
            </a:pPr>
            <a:r>
              <a:rPr lang="tr-TR" sz="1600" b="1" dirty="0" smtClean="0">
                <a:solidFill>
                  <a:srgbClr val="00B050"/>
                </a:solidFill>
                <a:latin typeface="Comic Sans MS" pitchFamily="66" charset="0"/>
              </a:rPr>
              <a:t>Devlet Meteoroloji İşleri Genel Müdürlüğü</a:t>
            </a:r>
          </a:p>
          <a:p>
            <a:pPr>
              <a:buNone/>
            </a:pPr>
            <a:endParaRPr lang="tr-TR" sz="1600" b="1" dirty="0" smtClean="0">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0" y="0"/>
            <a:ext cx="4067944" cy="6872782"/>
          </a:xfrm>
          <a:prstGeom prst="rect">
            <a:avLst/>
          </a:prstGeom>
          <a:noFill/>
          <a:ln w="9525">
            <a:noFill/>
            <a:miter lim="800000"/>
            <a:headEnd/>
            <a:tailEnd/>
          </a:ln>
        </p:spPr>
      </p:pic>
      <p:sp>
        <p:nvSpPr>
          <p:cNvPr id="2" name="Metin kutusu 1"/>
          <p:cNvSpPr txBox="1"/>
          <p:nvPr/>
        </p:nvSpPr>
        <p:spPr>
          <a:xfrm>
            <a:off x="4067944" y="1844824"/>
            <a:ext cx="4752528" cy="3539430"/>
          </a:xfrm>
          <a:prstGeom prst="rect">
            <a:avLst/>
          </a:prstGeom>
          <a:noFill/>
        </p:spPr>
        <p:txBody>
          <a:bodyPr wrap="square" rtlCol="0">
            <a:spAutoFit/>
          </a:bodyPr>
          <a:lstStyle/>
          <a:p>
            <a:r>
              <a:rPr lang="tr-TR" sz="3200" b="1" dirty="0" smtClean="0">
                <a:solidFill>
                  <a:srgbClr val="FF0000"/>
                </a:solidFill>
                <a:latin typeface="Comic Sans MS" pitchFamily="66" charset="0"/>
              </a:rPr>
              <a:t>HESAP VEREBİLİRLİK</a:t>
            </a:r>
          </a:p>
          <a:p>
            <a:r>
              <a:rPr lang="tr-TR" sz="3200" b="1" dirty="0" smtClean="0">
                <a:solidFill>
                  <a:srgbClr val="FF0000"/>
                </a:solidFill>
                <a:latin typeface="Comic Sans MS" pitchFamily="66" charset="0"/>
              </a:rPr>
              <a:t>GÜVENİLİRLİK</a:t>
            </a:r>
          </a:p>
          <a:p>
            <a:r>
              <a:rPr lang="tr-TR" sz="3200" b="1" dirty="0" smtClean="0">
                <a:solidFill>
                  <a:srgbClr val="FF0000"/>
                </a:solidFill>
                <a:latin typeface="Comic Sans MS" pitchFamily="66" charset="0"/>
              </a:rPr>
              <a:t>BİLİMSELLİK</a:t>
            </a:r>
          </a:p>
          <a:p>
            <a:r>
              <a:rPr lang="tr-TR" sz="3200" b="1" dirty="0" smtClean="0">
                <a:solidFill>
                  <a:srgbClr val="FF0000"/>
                </a:solidFill>
                <a:latin typeface="Comic Sans MS" pitchFamily="66" charset="0"/>
              </a:rPr>
              <a:t>VERİMLİLİK</a:t>
            </a:r>
          </a:p>
          <a:p>
            <a:r>
              <a:rPr lang="tr-TR" sz="3200" b="1" dirty="0" smtClean="0">
                <a:solidFill>
                  <a:srgbClr val="FF0000"/>
                </a:solidFill>
                <a:latin typeface="Comic Sans MS" pitchFamily="66" charset="0"/>
              </a:rPr>
              <a:t>UZMANLIK</a:t>
            </a:r>
          </a:p>
          <a:p>
            <a:r>
              <a:rPr lang="tr-TR" sz="3200" b="1" dirty="0" smtClean="0">
                <a:solidFill>
                  <a:srgbClr val="FF0000"/>
                </a:solidFill>
                <a:latin typeface="Comic Sans MS" pitchFamily="66" charset="0"/>
              </a:rPr>
              <a:t>ETKİNLİK</a:t>
            </a:r>
          </a:p>
          <a:p>
            <a:r>
              <a:rPr lang="tr-TR" sz="3200" b="1" dirty="0" smtClean="0">
                <a:solidFill>
                  <a:srgbClr val="FF0000"/>
                </a:solidFill>
                <a:latin typeface="Comic Sans MS" pitchFamily="66" charset="0"/>
              </a:rPr>
              <a:t>KALİTE</a:t>
            </a:r>
            <a:endParaRPr lang="tr-TR" sz="3200" b="1"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0"/>
            <a:ext cx="5004048" cy="6912370"/>
          </a:xfrm>
          <a:prstGeom prst="rect">
            <a:avLst/>
          </a:prstGeom>
          <a:noFill/>
          <a:ln w="9525">
            <a:noFill/>
            <a:miter lim="800000"/>
            <a:headEnd/>
            <a:tailEnd/>
          </a:ln>
        </p:spPr>
      </p:pic>
      <p:sp>
        <p:nvSpPr>
          <p:cNvPr id="2" name="Metin kutusu 1"/>
          <p:cNvSpPr txBox="1"/>
          <p:nvPr/>
        </p:nvSpPr>
        <p:spPr>
          <a:xfrm>
            <a:off x="5868144" y="2204864"/>
            <a:ext cx="2448272" cy="2123658"/>
          </a:xfrm>
          <a:prstGeom prst="rect">
            <a:avLst/>
          </a:prstGeom>
          <a:noFill/>
        </p:spPr>
        <p:txBody>
          <a:bodyPr wrap="square" rtlCol="0">
            <a:spAutoFit/>
          </a:bodyPr>
          <a:lstStyle/>
          <a:p>
            <a:r>
              <a:rPr lang="tr-TR" sz="4400" b="1" dirty="0" smtClean="0">
                <a:solidFill>
                  <a:srgbClr val="FF0000"/>
                </a:solidFill>
                <a:latin typeface="Comic Sans MS" pitchFamily="66" charset="0"/>
              </a:rPr>
              <a:t>Akılcı</a:t>
            </a:r>
          </a:p>
          <a:p>
            <a:r>
              <a:rPr lang="tr-TR" sz="4400" b="1" dirty="0" smtClean="0">
                <a:solidFill>
                  <a:srgbClr val="FF0000"/>
                </a:solidFill>
                <a:latin typeface="Comic Sans MS" pitchFamily="66" charset="0"/>
              </a:rPr>
              <a:t>İtibarlı</a:t>
            </a:r>
          </a:p>
          <a:p>
            <a:r>
              <a:rPr lang="tr-TR" sz="4400" b="1" dirty="0" smtClean="0">
                <a:solidFill>
                  <a:srgbClr val="FF0000"/>
                </a:solidFill>
                <a:latin typeface="Comic Sans MS" pitchFamily="66" charset="0"/>
              </a:rPr>
              <a:t>Güçlü</a:t>
            </a:r>
            <a:endParaRPr lang="tr-TR" sz="4400" b="1"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1340768"/>
            <a:ext cx="9144000" cy="4594522"/>
          </a:xfrm>
        </p:spPr>
        <p:txBody>
          <a:bodyPr>
            <a:noAutofit/>
          </a:bodyPr>
          <a:lstStyle/>
          <a:p>
            <a:pPr algn="l"/>
            <a:r>
              <a:rPr lang="tr-TR" sz="2400" b="1" dirty="0" smtClean="0">
                <a:latin typeface="Comic Sans MS" pitchFamily="66" charset="0"/>
              </a:rPr>
              <a:t>Çölleşme ve Erozyonla Mücadele Genel Müdürlüğü (ÇEM)</a:t>
            </a:r>
            <a:r>
              <a:rPr lang="tr-TR" sz="2400" dirty="0" smtClean="0">
                <a:latin typeface="Comic Sans MS" pitchFamily="66" charset="0"/>
              </a:rPr>
              <a:t/>
            </a:r>
            <a:br>
              <a:rPr lang="tr-TR" sz="2400" dirty="0" smtClean="0">
                <a:latin typeface="Comic Sans MS" pitchFamily="66" charset="0"/>
              </a:rPr>
            </a:br>
            <a:r>
              <a:rPr lang="tr-TR" sz="2400" b="1" dirty="0" smtClean="0">
                <a:latin typeface="Comic Sans MS" pitchFamily="66" charset="0"/>
              </a:rPr>
              <a:t> </a:t>
            </a: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Bakanlık bünyesinde yer alan ÇEM genel müdürlüğünün taşra örgütü yoktur. </a:t>
            </a:r>
            <a:br>
              <a:rPr lang="tr-TR" sz="2400"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Çölleşmeyle ve erozyonla mücadele etmek </a:t>
            </a:r>
            <a:r>
              <a:rPr lang="tr-TR" sz="2400" dirty="0" err="1" smtClean="0">
                <a:latin typeface="Comic Sans MS" pitchFamily="66" charset="0"/>
              </a:rPr>
              <a:t>OGM’ye</a:t>
            </a:r>
            <a:r>
              <a:rPr lang="tr-TR" sz="2400" dirty="0" smtClean="0">
                <a:latin typeface="Comic Sans MS" pitchFamily="66" charset="0"/>
              </a:rPr>
              <a:t> verilen bir görevdir. </a:t>
            </a:r>
            <a:br>
              <a:rPr lang="tr-TR" sz="2400" dirty="0" smtClean="0">
                <a:latin typeface="Comic Sans MS" pitchFamily="66" charset="0"/>
              </a:rPr>
            </a:br>
            <a:endParaRPr lang="tr-TR" sz="2400" dirty="0">
              <a:latin typeface="Comic Sans MS" pitchFamily="66"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74638"/>
            <a:ext cx="8291264" cy="2434282"/>
          </a:xfrm>
        </p:spPr>
        <p:txBody>
          <a:bodyPr>
            <a:normAutofit/>
          </a:bodyPr>
          <a:lstStyle/>
          <a:p>
            <a:pPr algn="l"/>
            <a:r>
              <a:rPr lang="tr-TR" sz="3200" dirty="0" smtClean="0">
                <a:latin typeface="Comic Sans MS" pitchFamily="66" charset="0"/>
              </a:rPr>
              <a:t>ÇEM genel müdürlüğünde </a:t>
            </a:r>
            <a:br>
              <a:rPr lang="tr-TR" sz="3200" dirty="0" smtClean="0">
                <a:latin typeface="Comic Sans MS" pitchFamily="66" charset="0"/>
              </a:rPr>
            </a:br>
            <a:r>
              <a:rPr lang="tr-TR" sz="3200" dirty="0" smtClean="0">
                <a:latin typeface="Comic Sans MS" pitchFamily="66" charset="0"/>
              </a:rPr>
              <a:t>5 daire başkanlığı </a:t>
            </a:r>
            <a:br>
              <a:rPr lang="tr-TR" sz="3200" dirty="0" smtClean="0">
                <a:latin typeface="Comic Sans MS" pitchFamily="66" charset="0"/>
              </a:rPr>
            </a:br>
            <a:r>
              <a:rPr lang="tr-TR" sz="3200" dirty="0" smtClean="0">
                <a:latin typeface="Comic Sans MS" pitchFamily="66" charset="0"/>
              </a:rPr>
              <a:t>20 şube müdürlüğü görev yapmaktadır.</a:t>
            </a:r>
            <a:br>
              <a:rPr lang="tr-TR" sz="3200" dirty="0" smtClean="0">
                <a:latin typeface="Comic Sans MS" pitchFamily="66" charset="0"/>
              </a:rPr>
            </a:br>
            <a:endParaRPr lang="tr-TR" sz="3200" dirty="0">
              <a:latin typeface="Comic Sans MS" pitchFamily="66" charset="0"/>
            </a:endParaRPr>
          </a:p>
        </p:txBody>
      </p:sp>
      <p:pic>
        <p:nvPicPr>
          <p:cNvPr id="4" name="Picture 2" descr="Tipps und Strategien gegen Bossing"/>
          <p:cNvPicPr>
            <a:picLocks noChangeAspect="1" noChangeArrowheads="1"/>
          </p:cNvPicPr>
          <p:nvPr/>
        </p:nvPicPr>
        <p:blipFill>
          <a:blip r:embed="rId2" cstate="print"/>
          <a:srcRect/>
          <a:stretch>
            <a:fillRect/>
          </a:stretch>
        </p:blipFill>
        <p:spPr bwMode="auto">
          <a:xfrm>
            <a:off x="4499992" y="1988840"/>
            <a:ext cx="3965511" cy="464708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workingwithhumans.com/BadBossesWeb/images/BossRidiculingEmployee.jpg">
            <a:hlinkClick r:id="rId2"/>
          </p:cNvPr>
          <p:cNvPicPr>
            <a:picLocks noChangeAspect="1" noChangeArrowheads="1"/>
          </p:cNvPicPr>
          <p:nvPr/>
        </p:nvPicPr>
        <p:blipFill>
          <a:blip r:embed="rId3" cstate="print"/>
          <a:srcRect/>
          <a:stretch>
            <a:fillRect/>
          </a:stretch>
        </p:blipFill>
        <p:spPr bwMode="auto">
          <a:xfrm>
            <a:off x="251520" y="0"/>
            <a:ext cx="3248025" cy="4048125"/>
          </a:xfrm>
          <a:prstGeom prst="rect">
            <a:avLst/>
          </a:prstGeom>
          <a:noFill/>
        </p:spPr>
      </p:pic>
      <p:sp>
        <p:nvSpPr>
          <p:cNvPr id="39937" name="Rectangle 1"/>
          <p:cNvSpPr>
            <a:spLocks noChangeArrowheads="1"/>
          </p:cNvSpPr>
          <p:nvPr/>
        </p:nvSpPr>
        <p:spPr bwMode="auto">
          <a:xfrm>
            <a:off x="3995936" y="620688"/>
            <a:ext cx="5148064"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58775" algn="l"/>
              </a:tabLst>
            </a:pPr>
            <a:endParaRPr lang="tr-TR" sz="2400" dirty="0" smtClean="0">
              <a:latin typeface="Comic Sans MS" pitchFamily="66" charset="0"/>
              <a:ea typeface="ヒラギノ明朝 Pro W3"/>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358775" algn="l"/>
              </a:tabLst>
            </a:pP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Su havzalar</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ı</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n</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ı</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n geli</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ş</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tirilmesine y</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ö</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nelik ulusal ve b</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ö</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lgesel d</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a:rPr>
              <a:t>ü</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zeyde planlama yapmak, politika ve stratejiler belirlemek, görevi aynı zamanda </a:t>
            </a:r>
            <a:r>
              <a:rPr kumimoji="0" lang="tr-TR" sz="2400" b="0" i="0" u="none" strike="noStrike" cap="none" normalizeH="0" baseline="0" dirty="0" err="1" smtClean="0">
                <a:ln>
                  <a:noFill/>
                </a:ln>
                <a:solidFill>
                  <a:schemeClr val="tx1"/>
                </a:solidFill>
                <a:effectLst/>
                <a:latin typeface="Comic Sans MS" pitchFamily="66" charset="0"/>
                <a:ea typeface="ヒラギノ明朝 Pro W3"/>
                <a:cs typeface="Times New Roman" pitchFamily="18" charset="0"/>
              </a:rPr>
              <a:t>SYGM’nün</a:t>
            </a:r>
            <a:r>
              <a:rPr kumimoji="0" lang="tr-TR" sz="2400" b="0" i="0" u="none" strike="noStrike" cap="none" normalizeH="0" baseline="0" dirty="0" smtClean="0">
                <a:ln>
                  <a:noFill/>
                </a:ln>
                <a:solidFill>
                  <a:schemeClr val="tx1"/>
                </a:solidFill>
                <a:effectLst/>
                <a:latin typeface="Comic Sans MS" pitchFamily="66" charset="0"/>
                <a:ea typeface="ヒラギノ明朝 Pro W3"/>
                <a:cs typeface="Times New Roman" pitchFamily="18" charset="0"/>
              </a:rPr>
              <a:t> de görevleri arasındadır. </a:t>
            </a:r>
            <a:endParaRPr kumimoji="0" lang="tr-TR" sz="14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58775" algn="l"/>
              </a:tabLst>
            </a:pPr>
            <a:endParaRPr kumimoji="0" lang="tr-TR" sz="3600" b="0"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39938" name="Rectangle 2"/>
          <p:cNvSpPr>
            <a:spLocks noChangeArrowheads="1"/>
          </p:cNvSpPr>
          <p:nvPr/>
        </p:nvSpPr>
        <p:spPr bwMode="auto">
          <a:xfrm>
            <a:off x="0" y="4353272"/>
            <a:ext cx="9144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58775" algn="l"/>
              </a:tabLst>
            </a:pP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Planlama ayrı bir genel m</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d</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rl</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k</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ç</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e yapılacaksa aynı mantıkla, denetim i</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ç</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in de ayrı bir genel m</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d</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rl</a:t>
            </a:r>
            <a:r>
              <a:rPr kumimoji="0" lang="tr-TR" sz="3600" b="0" i="0" u="none" strike="noStrike" cap="none" normalizeH="0" baseline="0" dirty="0" smtClean="0">
                <a:ln>
                  <a:noFill/>
                </a:ln>
                <a:solidFill>
                  <a:schemeClr val="tx1"/>
                </a:solidFill>
                <a:effectLst/>
                <a:latin typeface="Times"/>
                <a:ea typeface="ヒラギノ明朝 Pro W3" charset="-128"/>
                <a:cs typeface="Times New Roman" pitchFamily="18" charset="0"/>
              </a:rPr>
              <a:t>ü</a:t>
            </a:r>
            <a:r>
              <a:rPr kumimoji="0" lang="tr-TR" sz="3600" b="0" i="0" u="none" strike="noStrike" cap="none" normalizeH="0" baseline="0" dirty="0" smtClean="0">
                <a:ln>
                  <a:noFill/>
                </a:ln>
                <a:solidFill>
                  <a:schemeClr val="tx1"/>
                </a:solidFill>
                <a:effectLst/>
                <a:latin typeface="Comic Sans MS" pitchFamily="66" charset="0"/>
                <a:ea typeface="ヒラギノ明朝 Pro W3" charset="-128"/>
                <a:cs typeface="Times New Roman" pitchFamily="18" charset="0"/>
              </a:rPr>
              <a:t>k oluşturmak gerekir. </a:t>
            </a:r>
            <a:endParaRPr kumimoji="0" lang="tr-T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58775" algn="l"/>
              </a:tabLst>
            </a:pPr>
            <a:endParaRPr kumimoji="0" lang="tr-TR" sz="4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a:buNone/>
            </a:pPr>
            <a:r>
              <a:rPr lang="tr-TR" dirty="0" smtClean="0">
                <a:latin typeface="Comic Sans MS" pitchFamily="66" charset="0"/>
              </a:rPr>
              <a:t>	Bu genel müdürlük bünyesinde yer alan “Havza Planlaması Dairesi Başkanlığı” ile SYGM bünyesinde yer alan “Havza Yönetimi Planlaması Daire Başkanlığı”nın ilgilendiği konular farklı olsa gerekir.</a:t>
            </a:r>
          </a:p>
          <a:p>
            <a:endParaRPr lang="tr-TR" dirty="0">
              <a:latin typeface="Comic Sans MS" pitchFamily="66"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2"/>
          <a:stretch>
            <a:fillRect/>
          </a:stretch>
        </p:blipFill>
        <p:spPr>
          <a:xfrm>
            <a:off x="971600" y="0"/>
            <a:ext cx="7200800" cy="6858000"/>
          </a:xfrm>
          <a:prstGeom prst="rect">
            <a:avLst/>
          </a:prstGeom>
        </p:spPr>
      </p:pic>
    </p:spTree>
    <p:extLst>
      <p:ext uri="{BB962C8B-B14F-4D97-AF65-F5344CB8AC3E}">
        <p14:creationId xmlns:p14="http://schemas.microsoft.com/office/powerpoint/2010/main" val="3657698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476672"/>
            <a:ext cx="9144000" cy="4525963"/>
          </a:xfrm>
        </p:spPr>
        <p:txBody>
          <a:bodyPr>
            <a:noAutofit/>
          </a:bodyPr>
          <a:lstStyle/>
          <a:p>
            <a:pPr lvl="0"/>
            <a:r>
              <a:rPr lang="tr-TR" sz="2400" b="1" dirty="0" smtClean="0">
                <a:latin typeface="Comic Sans MS" pitchFamily="66" charset="0"/>
              </a:rPr>
              <a:t>Su Yönetimi Genel Müdürlüğü (SYGM) </a:t>
            </a:r>
          </a:p>
          <a:p>
            <a:pPr lvl="0"/>
            <a:r>
              <a:rPr lang="tr-TR" sz="1800" b="1" dirty="0" smtClean="0">
                <a:latin typeface="Comic Sans MS" pitchFamily="66" charset="0"/>
                <a:hlinkClick r:id="rId2"/>
              </a:rPr>
              <a:t>Havza Yönetimi Planlaması </a:t>
            </a:r>
            <a:r>
              <a:rPr lang="tr-TR" sz="1800" dirty="0" smtClean="0">
                <a:latin typeface="Comic Sans MS" pitchFamily="66" charset="0"/>
              </a:rPr>
              <a:t>(4 şube müdürlüğü)</a:t>
            </a:r>
          </a:p>
          <a:p>
            <a:pPr lvl="0"/>
            <a:r>
              <a:rPr lang="tr-TR" sz="1800" b="1" dirty="0" smtClean="0">
                <a:latin typeface="Comic Sans MS" pitchFamily="66" charset="0"/>
                <a:hlinkClick r:id="rId3"/>
              </a:rPr>
              <a:t>Su Hukuku ve Politikası  </a:t>
            </a:r>
            <a:r>
              <a:rPr lang="tr-TR" sz="1800" dirty="0" smtClean="0">
                <a:latin typeface="Comic Sans MS" pitchFamily="66" charset="0"/>
              </a:rPr>
              <a:t>(4)</a:t>
            </a:r>
          </a:p>
          <a:p>
            <a:pPr lvl="0"/>
            <a:r>
              <a:rPr lang="tr-TR" sz="1800" b="1" dirty="0" smtClean="0">
                <a:latin typeface="Comic Sans MS" pitchFamily="66" charset="0"/>
                <a:hlinkClick r:id="rId4"/>
              </a:rPr>
              <a:t>Envanter ve Tahsis </a:t>
            </a:r>
            <a:r>
              <a:rPr lang="tr-TR" sz="1800" dirty="0" smtClean="0">
                <a:latin typeface="Comic Sans MS" pitchFamily="66" charset="0"/>
              </a:rPr>
              <a:t> (4)</a:t>
            </a:r>
          </a:p>
          <a:p>
            <a:pPr lvl="0"/>
            <a:r>
              <a:rPr lang="tr-TR" sz="1800" b="1" dirty="0" smtClean="0">
                <a:latin typeface="Comic Sans MS" pitchFamily="66" charset="0"/>
                <a:hlinkClick r:id="rId5"/>
              </a:rPr>
              <a:t>Su Kalitesi Yönetimi </a:t>
            </a:r>
            <a:r>
              <a:rPr lang="tr-TR" sz="1800" dirty="0" smtClean="0">
                <a:latin typeface="Comic Sans MS" pitchFamily="66" charset="0"/>
              </a:rPr>
              <a:t>(5)</a:t>
            </a:r>
          </a:p>
          <a:p>
            <a:pPr lvl="0"/>
            <a:r>
              <a:rPr lang="tr-TR" sz="1800" b="1" dirty="0" smtClean="0">
                <a:latin typeface="Comic Sans MS" pitchFamily="66" charset="0"/>
                <a:hlinkClick r:id="rId6"/>
              </a:rPr>
              <a:t>İzleme </a:t>
            </a:r>
            <a:r>
              <a:rPr lang="tr-TR" sz="1800" dirty="0" smtClean="0">
                <a:latin typeface="Comic Sans MS" pitchFamily="66" charset="0"/>
              </a:rPr>
              <a:t>(5) </a:t>
            </a:r>
          </a:p>
          <a:p>
            <a:pPr lvl="0"/>
            <a:r>
              <a:rPr lang="tr-TR" sz="1800" b="1" dirty="0" smtClean="0">
                <a:latin typeface="Comic Sans MS" pitchFamily="66" charset="0"/>
                <a:hlinkClick r:id="rId7"/>
              </a:rPr>
              <a:t>Taşkın ve Kuraklık Yönetimi Planlaması </a:t>
            </a:r>
            <a:r>
              <a:rPr lang="tr-TR" sz="1800" dirty="0" smtClean="0">
                <a:latin typeface="Comic Sans MS" pitchFamily="66" charset="0"/>
              </a:rPr>
              <a:t>(4)</a:t>
            </a:r>
          </a:p>
          <a:p>
            <a:pPr lvl="0"/>
            <a:r>
              <a:rPr lang="tr-TR" sz="1800" b="1" dirty="0" smtClean="0">
                <a:latin typeface="Comic Sans MS" pitchFamily="66" charset="0"/>
                <a:hlinkClick r:id="rId8"/>
              </a:rPr>
              <a:t>Yönetim Hizmetleri  </a:t>
            </a:r>
            <a:r>
              <a:rPr lang="tr-TR" sz="1800" dirty="0" smtClean="0">
                <a:latin typeface="Comic Sans MS" pitchFamily="66" charset="0"/>
              </a:rPr>
              <a:t>(4)</a:t>
            </a:r>
          </a:p>
          <a:p>
            <a:pPr>
              <a:buNone/>
            </a:pPr>
            <a:r>
              <a:rPr lang="tr-TR" sz="1800" dirty="0" smtClean="0">
                <a:latin typeface="Comic Sans MS" pitchFamily="66" charset="0"/>
              </a:rPr>
              <a:t>	</a:t>
            </a:r>
          </a:p>
          <a:p>
            <a:pPr>
              <a:buNone/>
            </a:pPr>
            <a:r>
              <a:rPr lang="tr-TR" sz="1800" dirty="0" smtClean="0">
                <a:latin typeface="Comic Sans MS" pitchFamily="66" charset="0"/>
              </a:rPr>
              <a:t>	Daire başkanlıkları ve şube müdürlüklerinin görevleri ilgili mevzuat çok ustalıkla ele alınmıştır. Görevlerin birbiri ile çatışması söz konusu değildir. Örneğin, </a:t>
            </a:r>
            <a:r>
              <a:rPr lang="tr-TR" sz="1800" b="1" dirty="0" smtClean="0">
                <a:latin typeface="Comic Sans MS" pitchFamily="66" charset="0"/>
                <a:hlinkClick r:id="rId6"/>
              </a:rPr>
              <a:t>İzleme Dairesi Başkanlığı’nın 5 şube müdürlüğü vardır. Bunlar;</a:t>
            </a:r>
            <a:r>
              <a:rPr lang="tr-TR" sz="1800" dirty="0" smtClean="0">
                <a:latin typeface="Comic Sans MS" pitchFamily="66" charset="0"/>
              </a:rPr>
              <a:t> </a:t>
            </a:r>
            <a:r>
              <a:rPr lang="tr-TR" sz="1800" b="1" dirty="0" err="1" smtClean="0">
                <a:latin typeface="Comic Sans MS" pitchFamily="66" charset="0"/>
                <a:hlinkClick r:id="rId9"/>
              </a:rPr>
              <a:t>Laboratuvarlar</a:t>
            </a:r>
            <a:r>
              <a:rPr lang="tr-TR" sz="1800" b="1" dirty="0" smtClean="0">
                <a:latin typeface="Comic Sans MS" pitchFamily="66" charset="0"/>
                <a:hlinkClick r:id="rId9"/>
              </a:rPr>
              <a:t> Şube Müdürlüğü</a:t>
            </a:r>
            <a:r>
              <a:rPr lang="tr-TR" sz="1800" dirty="0" smtClean="0">
                <a:latin typeface="Comic Sans MS" pitchFamily="66" charset="0"/>
              </a:rPr>
              <a:t>, </a:t>
            </a:r>
            <a:r>
              <a:rPr lang="tr-TR" sz="1800" b="1" dirty="0" smtClean="0">
                <a:latin typeface="Comic Sans MS" pitchFamily="66" charset="0"/>
                <a:hlinkClick r:id="rId10"/>
              </a:rPr>
              <a:t>Yüzey Suları İzleme Şube Müdürlüğü</a:t>
            </a:r>
            <a:r>
              <a:rPr lang="tr-TR" sz="1800" dirty="0" smtClean="0">
                <a:latin typeface="Comic Sans MS" pitchFamily="66" charset="0"/>
              </a:rPr>
              <a:t>, </a:t>
            </a:r>
            <a:r>
              <a:rPr lang="tr-TR" sz="1800" b="1" dirty="0" smtClean="0">
                <a:latin typeface="Comic Sans MS" pitchFamily="66" charset="0"/>
                <a:hlinkClick r:id="rId11"/>
              </a:rPr>
              <a:t>İçme ve Yer Altı Suları İzleme Şube Müdürlüğü</a:t>
            </a:r>
            <a:r>
              <a:rPr lang="tr-TR" sz="1800" dirty="0" smtClean="0">
                <a:latin typeface="Comic Sans MS" pitchFamily="66" charset="0"/>
              </a:rPr>
              <a:t>, </a:t>
            </a:r>
            <a:r>
              <a:rPr lang="tr-TR" sz="1800" b="1" dirty="0" smtClean="0">
                <a:latin typeface="Comic Sans MS" pitchFamily="66" charset="0"/>
                <a:hlinkClick r:id="rId12"/>
              </a:rPr>
              <a:t>Biyolojik İzleme Şube Müdürlüğü</a:t>
            </a:r>
            <a:r>
              <a:rPr lang="tr-TR" sz="1800" dirty="0" smtClean="0">
                <a:latin typeface="Comic Sans MS" pitchFamily="66" charset="0"/>
              </a:rPr>
              <a:t>, </a:t>
            </a:r>
            <a:r>
              <a:rPr lang="tr-TR" sz="1800" b="1" dirty="0" smtClean="0">
                <a:latin typeface="Comic Sans MS" pitchFamily="66" charset="0"/>
                <a:hlinkClick r:id="rId13"/>
              </a:rPr>
              <a:t>Hidrolojik İzleme Şube Müdürlüğü</a:t>
            </a:r>
            <a:r>
              <a:rPr lang="tr-TR" sz="1800" dirty="0" smtClean="0">
                <a:latin typeface="Comic Sans MS" pitchFamily="66" charset="0"/>
              </a:rPr>
              <a:t>, şeklindedir. Bunlardan içme ve yer altı suları biyolojik izleme yapmamaktadır. </a:t>
            </a:r>
          </a:p>
          <a:p>
            <a:pPr>
              <a:buNone/>
            </a:pPr>
            <a:r>
              <a:rPr lang="tr-TR" sz="3600" dirty="0" smtClean="0">
                <a:latin typeface="Comic Sans MS" pitchFamily="66" charset="0"/>
              </a:rPr>
              <a:t>   </a:t>
            </a:r>
            <a:endParaRPr lang="tr-TR" sz="1800" dirty="0">
              <a:latin typeface="Comic Sans MS" pitchFamily="66"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188640"/>
            <a:ext cx="8507288" cy="5577483"/>
          </a:xfrm>
        </p:spPr>
        <p:txBody>
          <a:bodyPr>
            <a:noAutofit/>
          </a:bodyPr>
          <a:lstStyle/>
          <a:p>
            <a:pPr>
              <a:buNone/>
            </a:pPr>
            <a:r>
              <a:rPr lang="tr-TR" sz="1600" b="1" dirty="0" smtClean="0">
                <a:latin typeface="Comic Sans MS" pitchFamily="66" charset="0"/>
              </a:rPr>
              <a:t>Doğa Koruma ve Milli Parklar Genel Müdürlüğü (DKMP)</a:t>
            </a:r>
            <a:r>
              <a:rPr lang="tr-TR" sz="1600" dirty="0">
                <a:latin typeface="Comic Sans MS" pitchFamily="66" charset="0"/>
              </a:rPr>
              <a:t> </a:t>
            </a:r>
            <a:r>
              <a:rPr lang="tr-TR" sz="1600" dirty="0" smtClean="0">
                <a:latin typeface="Comic Sans MS" pitchFamily="66" charset="0"/>
              </a:rPr>
              <a:t>    </a:t>
            </a:r>
            <a:r>
              <a:rPr lang="tr-TR" sz="1600" b="1" dirty="0" smtClean="0">
                <a:latin typeface="Comic Sans MS" pitchFamily="66" charset="0"/>
              </a:rPr>
              <a:t>645 sayılı KHK</a:t>
            </a:r>
            <a:endParaRPr lang="tr-TR" sz="1600" dirty="0" smtClean="0">
              <a:latin typeface="Comic Sans MS" pitchFamily="66" charset="0"/>
            </a:endParaRPr>
          </a:p>
          <a:p>
            <a:pPr>
              <a:buNone/>
            </a:pPr>
            <a:r>
              <a:rPr lang="tr-TR" sz="1600" b="1" dirty="0" smtClean="0">
                <a:latin typeface="Comic Sans MS" pitchFamily="66" charset="0"/>
              </a:rPr>
              <a:t> </a:t>
            </a:r>
            <a:endParaRPr lang="tr-TR" sz="1600" dirty="0" smtClean="0">
              <a:latin typeface="Comic Sans MS" pitchFamily="66" charset="0"/>
            </a:endParaRPr>
          </a:p>
          <a:p>
            <a:pPr>
              <a:buNone/>
            </a:pPr>
            <a:r>
              <a:rPr lang="tr-TR" sz="1600" b="1" dirty="0" smtClean="0">
                <a:latin typeface="Comic Sans MS" pitchFamily="66" charset="0"/>
              </a:rPr>
              <a:t>MADDE 8 –</a:t>
            </a:r>
            <a:r>
              <a:rPr lang="tr-TR" sz="1600" dirty="0" smtClean="0">
                <a:latin typeface="Comic Sans MS" pitchFamily="66" charset="0"/>
              </a:rPr>
              <a:t> (1) Doğa Koruma ve Milli Parklar Genel Müdürlüğünün görevleri şunlardır:</a:t>
            </a:r>
          </a:p>
          <a:p>
            <a:pPr>
              <a:buNone/>
            </a:pPr>
            <a:r>
              <a:rPr lang="tr-TR" sz="1600" dirty="0" smtClean="0">
                <a:latin typeface="Comic Sans MS" pitchFamily="66" charset="0"/>
              </a:rPr>
              <a:t>a) Milli parklar, tabiat parkları, tabiat anıtları, tabiatı koruma alanları ve sulak alanların ayrılması, korunması, planlanması, düzenlenmesi, geliştirilmesi, tanıtılması, yönetilmesi, işletilmesi ve işlettirilmesi ile ilgili işleri yürütmek.</a:t>
            </a:r>
          </a:p>
          <a:p>
            <a:pPr>
              <a:buNone/>
            </a:pPr>
            <a:r>
              <a:rPr lang="tr-TR" sz="1600" dirty="0" smtClean="0">
                <a:latin typeface="Comic Sans MS" pitchFamily="66" charset="0"/>
              </a:rPr>
              <a:t>b) 9/8/1983 tarihli ve 2873 sayılı Millî Parklar Kanunu ile verilen görevleri yürütmek.</a:t>
            </a:r>
          </a:p>
          <a:p>
            <a:pPr>
              <a:buNone/>
            </a:pPr>
            <a:r>
              <a:rPr lang="tr-TR" sz="1600" dirty="0" smtClean="0">
                <a:latin typeface="Comic Sans MS" pitchFamily="66" charset="0"/>
              </a:rPr>
              <a:t>c) Yaban hayatı ve kara av kaynakları ile orman içi su kaynakları, dere, göl, gölet ve sulak alanların ve hassas bölgelerin korunması, geliştirilmesi, kara avcılığının düzenlenmesi, av kaynaklarının işletilmesi ve kontrolü ile ilgili her türlü etüt, envanter, planlama, projelendirme, uygulama ve izlemeye ilişkin iş ve işlemleri yapmak veya yaptırmak, bu hizmetlerle ilgili tesisleri kurmak veya kurdurmak.</a:t>
            </a:r>
          </a:p>
          <a:p>
            <a:pPr>
              <a:buNone/>
            </a:pPr>
            <a:r>
              <a:rPr lang="tr-TR" sz="1600" dirty="0" smtClean="0">
                <a:latin typeface="Comic Sans MS" pitchFamily="66" charset="0"/>
              </a:rPr>
              <a:t>ç) Kara avcılığını düzenleyen mevzuat ile ilgili iş ve işlemleri yürütmek.</a:t>
            </a:r>
          </a:p>
          <a:p>
            <a:pPr>
              <a:buNone/>
            </a:pPr>
            <a:r>
              <a:rPr lang="tr-TR" sz="1600" dirty="0" smtClean="0">
                <a:latin typeface="Comic Sans MS" pitchFamily="66" charset="0"/>
              </a:rPr>
              <a:t>d) Uluslararası koruma sözleşmeleri ile belirlenen yörelerdeki koruma ve kullanma esaslarını belirlemek.</a:t>
            </a:r>
          </a:p>
          <a:p>
            <a:pPr>
              <a:buNone/>
            </a:pPr>
            <a:r>
              <a:rPr lang="tr-TR" sz="1600" dirty="0" smtClean="0">
                <a:latin typeface="Comic Sans MS" pitchFamily="66" charset="0"/>
              </a:rPr>
              <a:t>e) Uluslararası sözleşmeler ile koruma altına alınan bitki ve hayvan türleri ile alanların korunması konusunda tedbirler almak, ilgili kuruluşlarla işbirliği yapmak.</a:t>
            </a:r>
          </a:p>
          <a:p>
            <a:pPr>
              <a:buNone/>
            </a:pPr>
            <a:r>
              <a:rPr lang="tr-TR" sz="1600" dirty="0" smtClean="0">
                <a:latin typeface="Comic Sans MS" pitchFamily="66" charset="0"/>
              </a:rPr>
              <a:t>f) Hayvanların korunmasına yönelik çalışmaları, ilgili bakanlık, kurum ve kuruluşlar ve sivil toplum kuruluşlarıyla işbirliği içinde yapmak, yaptırmak, bu konuda yürütülen faaliyetleri desteklemek, denetlemek veya denetlenmesini sağlamak.</a:t>
            </a:r>
          </a:p>
          <a:p>
            <a:pPr>
              <a:buNone/>
            </a:pPr>
            <a:r>
              <a:rPr lang="tr-TR" sz="1600" dirty="0" smtClean="0">
                <a:latin typeface="Comic Sans MS" pitchFamily="66" charset="0"/>
              </a:rPr>
              <a:t>g) Görev alanıyla ilgili olarak bitki ve hayvan türü genetik kaynaklarının muhafazası ve iyileştirilmesi ile ilgili iş ve işlemleri yürütmek.</a:t>
            </a:r>
          </a:p>
          <a:p>
            <a:pPr>
              <a:buNone/>
            </a:pPr>
            <a:r>
              <a:rPr lang="tr-TR" sz="1600" dirty="0" smtClean="0">
                <a:latin typeface="Comic Sans MS" pitchFamily="66" charset="0"/>
              </a:rPr>
              <a:t>ğ) Bakan tarafından verilen benzeri görevleri yapmak.</a:t>
            </a:r>
          </a:p>
          <a:p>
            <a:pPr>
              <a:buNone/>
            </a:pPr>
            <a:r>
              <a:rPr lang="tr-TR" sz="1600" dirty="0" smtClean="0">
                <a:latin typeface="Comic Sans MS" pitchFamily="66" charset="0"/>
              </a:rPr>
              <a:t> </a:t>
            </a:r>
          </a:p>
          <a:p>
            <a:pPr>
              <a:buNone/>
            </a:pPr>
            <a:endParaRPr lang="tr-TR" sz="1600"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can\Desktop\money-fore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485"/>
          <a:stretch>
            <a:fillRect/>
          </a:stretch>
        </p:blipFill>
        <p:spPr>
          <a:xfrm>
            <a:off x="0" y="-6350"/>
            <a:ext cx="9144000" cy="3795713"/>
          </a:xfrm>
          <a:noFill/>
          <a:extLst>
            <a:ext uri="{909E8E84-426E-40DD-AFC4-6F175D3DCCD1}">
              <a14:hiddenFill xmlns:a14="http://schemas.microsoft.com/office/drawing/2010/main">
                <a:solidFill>
                  <a:srgbClr val="FFFFFF"/>
                </a:solidFill>
              </a14:hiddenFill>
            </a:ext>
          </a:extLst>
        </p:spPr>
      </p:pic>
      <p:sp>
        <p:nvSpPr>
          <p:cNvPr id="9219" name="Dikdörtgen 1"/>
          <p:cNvSpPr>
            <a:spLocks noChangeArrowheads="1"/>
          </p:cNvSpPr>
          <p:nvPr/>
        </p:nvSpPr>
        <p:spPr bwMode="auto">
          <a:xfrm>
            <a:off x="152400" y="4343400"/>
            <a:ext cx="8991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000" b="1">
                <a:latin typeface="Comic Sans MS" pitchFamily="66" charset="0"/>
              </a:rPr>
              <a:t>Devletin, Kırım Savaşı (1953-1856) sırasında milyonlarca altın borca girmesi, savaş sonrasında imzalanan Paris Anlaşması uyarınca özellikle azınlıklara tanınan ayrıcalıklarla borçlarını ödeyemez duruma gelmesi sonucunda başvurulması düşünülen kaynaklardan birisi de ormanlar olmuştur.</a:t>
            </a:r>
            <a:endParaRPr lang="en-US" sz="2000" b="1">
              <a:latin typeface="Comic Sans MS" pitchFamily="66" charset="0"/>
            </a:endParaRPr>
          </a:p>
        </p:txBody>
      </p:sp>
    </p:spTree>
    <p:extLst>
      <p:ext uri="{BB962C8B-B14F-4D97-AF65-F5344CB8AC3E}">
        <p14:creationId xmlns:p14="http://schemas.microsoft.com/office/powerpoint/2010/main" val="36406654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188640"/>
            <a:ext cx="8229600" cy="5544616"/>
          </a:xfrm>
        </p:spPr>
        <p:txBody>
          <a:bodyPr>
            <a:noAutofit/>
          </a:bodyPr>
          <a:lstStyle/>
          <a:p>
            <a:r>
              <a:rPr lang="tr-TR" b="1" dirty="0" smtClean="0">
                <a:latin typeface="Comic Sans MS" pitchFamily="66" charset="0"/>
              </a:rPr>
              <a:t>Doğa Koruma ve Milli Parklar Genel Müdürlüğü</a:t>
            </a:r>
          </a:p>
          <a:p>
            <a:endParaRPr lang="tr-TR" b="1" dirty="0" smtClean="0">
              <a:latin typeface="Comic Sans MS" pitchFamily="66" charset="0"/>
            </a:endParaRPr>
          </a:p>
          <a:p>
            <a:r>
              <a:rPr lang="tr-TR" sz="2000" b="1" dirty="0" smtClean="0">
                <a:latin typeface="Comic Sans MS" pitchFamily="66" charset="0"/>
              </a:rPr>
              <a:t>GENEL MÜDÜR</a:t>
            </a:r>
          </a:p>
          <a:p>
            <a:r>
              <a:rPr lang="tr-TR" sz="2000" b="1" dirty="0" smtClean="0">
                <a:latin typeface="Comic Sans MS" pitchFamily="66" charset="0"/>
              </a:rPr>
              <a:t>GENEL MÜDÜR YARDIMCILARI (3)</a:t>
            </a:r>
          </a:p>
          <a:p>
            <a:endParaRPr lang="tr-TR" sz="2000" b="1" dirty="0" smtClean="0">
              <a:latin typeface="Comic Sans MS" pitchFamily="66" charset="0"/>
            </a:endParaRPr>
          </a:p>
          <a:p>
            <a:r>
              <a:rPr lang="tr-TR" sz="2000" b="1" dirty="0" smtClean="0">
                <a:latin typeface="Comic Sans MS" pitchFamily="66" charset="0"/>
              </a:rPr>
              <a:t>MİLLİ PARKLAR DAİRESİ BAŞKANLIĞI</a:t>
            </a:r>
          </a:p>
          <a:p>
            <a:r>
              <a:rPr lang="tr-TR" sz="2000" b="1" dirty="0" smtClean="0">
                <a:latin typeface="Comic Sans MS" pitchFamily="66" charset="0"/>
              </a:rPr>
              <a:t>DOĞA KORUMA DAİRESİ BAŞKANLIĞI</a:t>
            </a:r>
          </a:p>
          <a:p>
            <a:r>
              <a:rPr lang="tr-TR" sz="2000" b="1" dirty="0" smtClean="0">
                <a:latin typeface="Comic Sans MS" pitchFamily="66" charset="0"/>
              </a:rPr>
              <a:t>HASSAS ALANLAR DAİRESİ BAŞKANLIĞI</a:t>
            </a:r>
          </a:p>
          <a:p>
            <a:r>
              <a:rPr lang="tr-TR" sz="2000" b="1" dirty="0" smtClean="0">
                <a:latin typeface="Comic Sans MS" pitchFamily="66" charset="0"/>
              </a:rPr>
              <a:t>YABAN HAYATI DAİRESİ BAŞKANLIĞI</a:t>
            </a:r>
          </a:p>
          <a:p>
            <a:r>
              <a:rPr lang="tr-TR" sz="2000" b="1" dirty="0" smtClean="0">
                <a:latin typeface="Comic Sans MS" pitchFamily="66" charset="0"/>
              </a:rPr>
              <a:t>AV YÖNETİMİ DAİRESİ BAŞKANLIĞI</a:t>
            </a:r>
          </a:p>
          <a:p>
            <a:r>
              <a:rPr lang="tr-TR" sz="2000" b="1" dirty="0" smtClean="0">
                <a:latin typeface="Comic Sans MS" pitchFamily="66" charset="0"/>
              </a:rPr>
              <a:t>BİYOLOJİK ÇEŞİTLİLİK DAİRESİ BAŞKANLIĞI </a:t>
            </a:r>
          </a:p>
          <a:p>
            <a:r>
              <a:rPr lang="tr-TR" sz="2000" b="1" dirty="0" smtClean="0">
                <a:latin typeface="Comic Sans MS" pitchFamily="66" charset="0"/>
              </a:rPr>
              <a:t>YÖNETİM HİZMETLERİ DAİRESİ BAŞKANLIĞI</a:t>
            </a:r>
          </a:p>
          <a:p>
            <a:pPr>
              <a:buNone/>
            </a:pPr>
            <a:endParaRPr lang="tr-TR" dirty="0">
              <a:latin typeface="Comic Sans MS" pitchFamily="66"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Picture 2" descr="http://web.ormansu.gov.tr/COB/Dosya/yenimap/bolge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7891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6814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548680"/>
            <a:ext cx="8229600" cy="4525963"/>
          </a:xfrm>
        </p:spPr>
        <p:txBody>
          <a:bodyPr>
            <a:noAutofit/>
          </a:bodyPr>
          <a:lstStyle/>
          <a:p>
            <a:r>
              <a:rPr lang="tr-TR" sz="2400" dirty="0" smtClean="0">
                <a:latin typeface="Comic Sans MS" pitchFamily="66" charset="0"/>
              </a:rPr>
              <a:t>Orman ve Su İşleri Bölge Müdürlükleri (15 adet) aşağıdaki gibi örgütlenmiştir:</a:t>
            </a:r>
          </a:p>
          <a:p>
            <a:pPr>
              <a:buNone/>
            </a:pPr>
            <a:r>
              <a:rPr lang="tr-TR" sz="2400" dirty="0" smtClean="0">
                <a:latin typeface="Comic Sans MS" pitchFamily="66" charset="0"/>
              </a:rPr>
              <a:t> </a:t>
            </a:r>
          </a:p>
          <a:p>
            <a:pPr lvl="0"/>
            <a:r>
              <a:rPr lang="tr-TR" sz="2400" dirty="0" smtClean="0">
                <a:latin typeface="Comic Sans MS" pitchFamily="66" charset="0"/>
              </a:rPr>
              <a:t>1 Bölge Müdürü</a:t>
            </a:r>
          </a:p>
          <a:p>
            <a:pPr lvl="0"/>
            <a:r>
              <a:rPr lang="tr-TR" sz="2400" dirty="0" smtClean="0">
                <a:latin typeface="Comic Sans MS" pitchFamily="66" charset="0"/>
              </a:rPr>
              <a:t>2 Bölge Müdür Yardımcısı</a:t>
            </a:r>
          </a:p>
          <a:p>
            <a:pPr lvl="0"/>
            <a:r>
              <a:rPr lang="tr-TR" sz="2400" dirty="0" smtClean="0">
                <a:latin typeface="Comic Sans MS" pitchFamily="66" charset="0"/>
                <a:hlinkClick r:id="rId2"/>
              </a:rPr>
              <a:t>Birimler</a:t>
            </a:r>
            <a:endParaRPr lang="tr-TR" sz="2400" dirty="0" smtClean="0">
              <a:latin typeface="Comic Sans MS" pitchFamily="66" charset="0"/>
            </a:endParaRPr>
          </a:p>
          <a:p>
            <a:pPr lvl="1"/>
            <a:r>
              <a:rPr lang="tr-TR" sz="2400" dirty="0" smtClean="0">
                <a:latin typeface="Comic Sans MS" pitchFamily="66" charset="0"/>
                <a:hlinkClick r:id="rId3"/>
              </a:rPr>
              <a:t>Planlama ve Koordinasyon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2"/>
              </a:rPr>
              <a:t>Milli Parklar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4"/>
              </a:rPr>
              <a:t>Doğa Koruma ve Sulak Alanlar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5"/>
              </a:rPr>
              <a:t>Avcılık ve Yaban Hayatı Şube Müdürlüğü</a:t>
            </a:r>
            <a:endParaRPr lang="tr-TR" sz="2400" dirty="0" smtClean="0">
              <a:latin typeface="Comic Sans MS" pitchFamily="66" charset="0"/>
            </a:endParaRPr>
          </a:p>
          <a:p>
            <a:pPr lvl="1"/>
            <a:r>
              <a:rPr lang="tr-TR" sz="2400" dirty="0" smtClean="0">
                <a:latin typeface="Comic Sans MS" pitchFamily="66" charset="0"/>
                <a:hlinkClick r:id="rId6"/>
              </a:rPr>
              <a:t>İdari ve Mali İşler Şube Müdürlüğü</a:t>
            </a:r>
            <a:r>
              <a:rPr lang="tr-TR" sz="2400" b="1" dirty="0" smtClean="0">
                <a:latin typeface="Comic Sans MS" pitchFamily="66" charset="0"/>
              </a:rPr>
              <a:t> </a:t>
            </a:r>
            <a:endParaRPr lang="tr-TR" sz="2400" dirty="0" smtClean="0">
              <a:latin typeface="Comic Sans MS" pitchFamily="66" charset="0"/>
            </a:endParaRPr>
          </a:p>
          <a:p>
            <a:pPr lvl="1"/>
            <a:r>
              <a:rPr lang="tr-TR" sz="2400" dirty="0" smtClean="0">
                <a:latin typeface="Comic Sans MS" pitchFamily="66" charset="0"/>
                <a:hlinkClick r:id="rId7"/>
              </a:rPr>
              <a:t>İl Şube Müdürlükleri</a:t>
            </a:r>
            <a:r>
              <a:rPr lang="tr-TR" sz="2400" b="1" dirty="0" smtClean="0">
                <a:latin typeface="Comic Sans MS" pitchFamily="66" charset="0"/>
              </a:rPr>
              <a:t> </a:t>
            </a:r>
            <a:endParaRPr lang="tr-TR" sz="2400" dirty="0" smtClean="0">
              <a:latin typeface="Comic Sans MS" pitchFamily="66" charset="0"/>
            </a:endParaRPr>
          </a:p>
          <a:p>
            <a:r>
              <a:rPr lang="tr-TR" sz="2400" dirty="0" smtClean="0">
                <a:latin typeface="Comic Sans MS" pitchFamily="66" charset="0"/>
                <a:hlinkClick r:id="rId8"/>
              </a:rPr>
              <a:t>      - …. Milli Park Müdürlüğü</a:t>
            </a:r>
            <a:r>
              <a:rPr lang="tr-TR" sz="2400" dirty="0" smtClean="0">
                <a:latin typeface="Comic Sans MS" pitchFamily="66" charset="0"/>
              </a:rPr>
              <a:t> </a:t>
            </a:r>
          </a:p>
          <a:p>
            <a:pPr>
              <a:buNone/>
            </a:pPr>
            <a:endParaRPr lang="tr-TR" sz="2400" dirty="0">
              <a:latin typeface="Comic Sans MS"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82067"/>
            <a:ext cx="9036496" cy="6124754"/>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400" dirty="0"/>
              <a:t>Sayın Hocam </a:t>
            </a:r>
          </a:p>
          <a:p>
            <a:r>
              <a:rPr lang="tr-TR" sz="1400" dirty="0"/>
              <a:t>K.T.Ü Orman Fakültesi, Orman Endüstri Mühendisliği bölümü 1979 yılı mezunuyum. 32 yıllık meslek hayatımın büyük bir kısmını ORÜS kurumunda şef, </a:t>
            </a:r>
            <a:r>
              <a:rPr lang="tr-TR" sz="1400" dirty="0" err="1"/>
              <a:t>Md.Yrd</a:t>
            </a:r>
            <a:r>
              <a:rPr lang="tr-TR" sz="1400" dirty="0"/>
              <a:t>, İşletme Müdürü olarak geçirdim. En son görev yaptığım ORÜS A.Ş. Demirköy İşletmesinin özelleştirilmesi sonucu halen Orman Genel Müdürlüğünde Mühendis olarak çalışmaktayım.</a:t>
            </a:r>
          </a:p>
          <a:p>
            <a:r>
              <a:rPr lang="tr-TR" sz="1400" dirty="0"/>
              <a:t>20 Mart 2013 Çarşamba günü Ankara’da Orman Mühendisleri Odası Genel Merkezinin düzenlediği ve sizin de panelist olarak katıldığınız ‘’ Geçmişten günümüze ormancılıkta yapılanma ve personel politikası ’’ konulu panele dinleyici olarak katıldım.</a:t>
            </a:r>
          </a:p>
          <a:p>
            <a:r>
              <a:rPr lang="tr-TR" sz="1400" dirty="0"/>
              <a:t>Panele dinleyici olarak katılanların ilgi ile izlediği konuşmanız için sizi tebrik ediyorum Büyük bir emekle hazırlamış olduğunuz sunum etkileyici idi.</a:t>
            </a:r>
          </a:p>
          <a:p>
            <a:r>
              <a:rPr lang="tr-TR" sz="1400" dirty="0"/>
              <a:t>Konuşmanızın bir bölümünde Orman ve Su İşleri Bakanlığının merkez ve taşra teşkilatındaki yanlış personel yapılanmasına örnek olarak vermiş olduğunuz ‘’ Rize 12. Bölge Müdürlüğündeki sekiz Şube Müdürü kadrosu bulunduğu, bunların üçünün de Orman Endüstri Mühendisi olduğunu ’’ ifade ettiniz . Uygun olmayan yapılanmaya ek olarak Orman Endüstri Mühendislerinin Şube Müdürü olarak görevlendirilmelerin bu işin tuzu biberi olduğu anlamındaki ifadeleriniz beni üzüntüye sevk etti..</a:t>
            </a:r>
          </a:p>
          <a:p>
            <a:r>
              <a:rPr lang="tr-TR" sz="1400" dirty="0"/>
              <a:t>Gerek 4 yıllık fakülte gerekse 32 yıllık meslek hayatımda her zaman Orman Mühendisleriyle birlikte okumaktan ve çalışmaktan onur duyan ve hiç bir zaman meslek taassubunda olmayan bir meslektaşınız olarak kullanmış olduğunuz ifadeleri yanlış mı anladım veya ben mi fazla hassasiyet gösteriyorum diye düşündüm. toplantı çıkışında arkadaşlarıma konuyu açtığım zaman aynı hassasiyet ve üzüntünün onlarda da olduğunu tespit ettim.</a:t>
            </a:r>
          </a:p>
          <a:p>
            <a:r>
              <a:rPr lang="tr-TR" sz="1400" dirty="0"/>
              <a:t>Meslektaşlarımızı yetiştiren ve bu konuda emek sarf eden bir akademisyen olarak öğrencileriniz arasında (orman mühendisi – orman endüstri mühendisi) ayrımcılık yapmayacağınız, konuşmanızın bu bölümünün bir dil sürçmesi veya maksadını aşan ifadeler olarak nitelendirilmesi gerektiği düşüncesindeyim. Bu bağlamda Orman ve Orman Endüstri Mühendislerinin aynı çınar ağacı gövdesinden yükselen dallar gibi bir ve beraber olduğu düşüncesinde olduğunuzdan eminiz.</a:t>
            </a:r>
          </a:p>
          <a:p>
            <a:r>
              <a:rPr lang="tr-TR" sz="1400" dirty="0"/>
              <a:t>Sayın Hocam</a:t>
            </a:r>
          </a:p>
          <a:p>
            <a:r>
              <a:rPr lang="tr-TR" sz="1400" dirty="0"/>
              <a:t>Bu düşünce ve duygularla hazırlamış olduğum yazıyı hoş görüyle karşılayacağınız ve nazarı dikkate alacağınız umuduyla sevgi ve saygılarımı sunuyorum.</a:t>
            </a:r>
          </a:p>
          <a:p>
            <a:r>
              <a:rPr lang="tr-TR" sz="1400" dirty="0"/>
              <a:t>                                                                                                                                                                                                                                M. Tuncel YAVUZ</a:t>
            </a:r>
          </a:p>
        </p:txBody>
      </p:sp>
    </p:spTree>
    <p:extLst>
      <p:ext uri="{BB962C8B-B14F-4D97-AF65-F5344CB8AC3E}">
        <p14:creationId xmlns:p14="http://schemas.microsoft.com/office/powerpoint/2010/main" val="3837322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09248" y="0"/>
            <a:ext cx="8229600" cy="1143000"/>
          </a:xfrm>
        </p:spPr>
        <p:txBody>
          <a:bodyPr>
            <a:normAutofit fontScale="90000"/>
          </a:bodyPr>
          <a:lstStyle/>
          <a:p>
            <a:r>
              <a:rPr lang="tr-TR" dirty="0" smtClean="0"/>
              <a:t>TARIM VE ORMAN BAKANLIĞI</a:t>
            </a:r>
            <a:br>
              <a:rPr lang="tr-TR" dirty="0" smtClean="0"/>
            </a:br>
            <a:r>
              <a:rPr lang="tr-TR" dirty="0" smtClean="0"/>
              <a:t>10 </a:t>
            </a:r>
            <a:r>
              <a:rPr lang="tr-TR" dirty="0"/>
              <a:t>Temmuz 2018 </a:t>
            </a:r>
            <a:endParaRPr lang="tr-TR" dirty="0"/>
          </a:p>
        </p:txBody>
      </p:sp>
      <p:sp>
        <p:nvSpPr>
          <p:cNvPr id="3" name="İçerik Yer Tutucusu 2"/>
          <p:cNvSpPr>
            <a:spLocks noGrp="1"/>
          </p:cNvSpPr>
          <p:nvPr>
            <p:ph idx="1"/>
          </p:nvPr>
        </p:nvSpPr>
        <p:spPr/>
        <p:txBody>
          <a:bodyPr>
            <a:normAutofit fontScale="70000" lnSpcReduction="20000"/>
          </a:bodyPr>
          <a:lstStyle/>
          <a:p>
            <a:r>
              <a:rPr lang="tr-TR" dirty="0"/>
              <a:t>ç) Ormanların korunması, geliştirilmesi, işletilmesi, ıslahı ve bakımı, çölleşme </a:t>
            </a:r>
            <a:r>
              <a:rPr lang="tr-TR" dirty="0" err="1"/>
              <a:t>veerozyonla</a:t>
            </a:r>
            <a:r>
              <a:rPr lang="tr-TR" dirty="0"/>
              <a:t> mücadele, ağaçlandırma ve ormanla ilgili mera ıslahı konularında politikalar oluşturulması amacıyla çalışmalar yapmak</a:t>
            </a:r>
            <a:r>
              <a:rPr lang="tr-TR" dirty="0" smtClean="0"/>
              <a:t>,</a:t>
            </a:r>
          </a:p>
          <a:p>
            <a:endParaRPr lang="tr-TR" dirty="0"/>
          </a:p>
          <a:p>
            <a:r>
              <a:rPr lang="tr-TR" dirty="0" smtClean="0"/>
              <a:t>d</a:t>
            </a:r>
            <a:r>
              <a:rPr lang="tr-TR" dirty="0"/>
              <a:t>) Tabiatın korunmasına yönelik politikalar geliştirilmesi amacıyla çalışmalar yapmak, korunan alanların tespiti, milli parklar, tabiat parkları, tabiat anıtları, tabiatı koruma alanları, sulak alanlar ve biyolojik çeşitlilik ile av ve yaban hayatının korunması, yönetimi, geliştirilmesi, işletilmesi ve işlettirilmesini sağlamak</a:t>
            </a:r>
            <a:r>
              <a:rPr lang="tr-TR" dirty="0" smtClean="0"/>
              <a:t>,</a:t>
            </a:r>
          </a:p>
          <a:p>
            <a:endParaRPr lang="tr-TR" dirty="0"/>
          </a:p>
          <a:p>
            <a:r>
              <a:rPr lang="tr-TR" dirty="0" smtClean="0"/>
              <a:t>e</a:t>
            </a:r>
            <a:r>
              <a:rPr lang="tr-TR" dirty="0"/>
              <a:t>) Su kaynaklarının korunmasına ve sürdürülebilir bir şekilde kullanılmasına dair politikaların oluşturulması amacıyla çalışmalar yapmak, ulusal su yönetimini koordine etmek,</a:t>
            </a:r>
            <a:endParaRPr lang="tr-TR" dirty="0"/>
          </a:p>
        </p:txBody>
      </p:sp>
    </p:spTree>
    <p:extLst>
      <p:ext uri="{BB962C8B-B14F-4D97-AF65-F5344CB8AC3E}">
        <p14:creationId xmlns:p14="http://schemas.microsoft.com/office/powerpoint/2010/main" val="2711711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Hizmet birimleri</a:t>
            </a:r>
            <a:br>
              <a:rPr lang="tr-TR" dirty="0"/>
            </a:br>
            <a:endParaRPr lang="tr-TR" dirty="0"/>
          </a:p>
        </p:txBody>
      </p:sp>
      <p:sp>
        <p:nvSpPr>
          <p:cNvPr id="3" name="İçerik Yer Tutucusu 2"/>
          <p:cNvSpPr>
            <a:spLocks noGrp="1"/>
          </p:cNvSpPr>
          <p:nvPr>
            <p:ph idx="1"/>
          </p:nvPr>
        </p:nvSpPr>
        <p:spPr>
          <a:xfrm>
            <a:off x="0" y="1484784"/>
            <a:ext cx="4248472" cy="4525963"/>
          </a:xfrm>
        </p:spPr>
        <p:txBody>
          <a:bodyPr>
            <a:normAutofit fontScale="55000" lnSpcReduction="20000"/>
          </a:bodyPr>
          <a:lstStyle/>
          <a:p>
            <a:r>
              <a:rPr lang="tr-TR" dirty="0" smtClean="0"/>
              <a:t>a</a:t>
            </a:r>
            <a:r>
              <a:rPr lang="tr-TR" dirty="0"/>
              <a:t>) Gıda ve Kontrol Genel Müdürlüğü</a:t>
            </a:r>
            <a:r>
              <a:rPr lang="tr-TR" dirty="0" smtClean="0"/>
              <a:t>,</a:t>
            </a:r>
          </a:p>
          <a:p>
            <a:r>
              <a:rPr lang="tr-TR" dirty="0" smtClean="0"/>
              <a:t>b</a:t>
            </a:r>
            <a:r>
              <a:rPr lang="tr-TR" dirty="0"/>
              <a:t>) Bitkisel Üretim Genel Müdürlüğü</a:t>
            </a:r>
            <a:r>
              <a:rPr lang="tr-TR" dirty="0" smtClean="0"/>
              <a:t>,</a:t>
            </a:r>
          </a:p>
          <a:p>
            <a:r>
              <a:rPr lang="tr-TR" dirty="0" smtClean="0"/>
              <a:t>c</a:t>
            </a:r>
            <a:r>
              <a:rPr lang="tr-TR" dirty="0"/>
              <a:t>) Hayvancılık Genel Müdürlüğü</a:t>
            </a:r>
            <a:r>
              <a:rPr lang="tr-TR" dirty="0" smtClean="0"/>
              <a:t>,</a:t>
            </a:r>
          </a:p>
          <a:p>
            <a:r>
              <a:rPr lang="tr-TR" dirty="0" smtClean="0"/>
              <a:t>ç</a:t>
            </a:r>
            <a:r>
              <a:rPr lang="tr-TR" dirty="0"/>
              <a:t>) Balıkçılık ve Su Ürünleri Genel Müdürlüğü</a:t>
            </a:r>
            <a:r>
              <a:rPr lang="tr-TR" dirty="0" smtClean="0"/>
              <a:t>,</a:t>
            </a:r>
          </a:p>
          <a:p>
            <a:r>
              <a:rPr lang="tr-TR" dirty="0" smtClean="0"/>
              <a:t>d</a:t>
            </a:r>
            <a:r>
              <a:rPr lang="tr-TR" dirty="0"/>
              <a:t>) Tarım Reformu Genel Müdürlüğü</a:t>
            </a:r>
            <a:r>
              <a:rPr lang="tr-TR" dirty="0" smtClean="0"/>
              <a:t>,</a:t>
            </a:r>
          </a:p>
          <a:p>
            <a:r>
              <a:rPr lang="tr-TR" dirty="0" smtClean="0"/>
              <a:t>e</a:t>
            </a:r>
            <a:r>
              <a:rPr lang="tr-TR" dirty="0"/>
              <a:t>) Tarımsal Araştırmalar ve Politikalar Genel Müdürlüğü</a:t>
            </a:r>
            <a:r>
              <a:rPr lang="tr-TR" dirty="0" smtClean="0"/>
              <a:t>,</a:t>
            </a:r>
          </a:p>
          <a:p>
            <a:r>
              <a:rPr lang="tr-TR" dirty="0" smtClean="0"/>
              <a:t>f</a:t>
            </a:r>
            <a:r>
              <a:rPr lang="tr-TR" dirty="0">
                <a:solidFill>
                  <a:srgbClr val="FF0000"/>
                </a:solidFill>
              </a:rPr>
              <a:t>) Çölleşme ve Erozyonla Mücadele Genel Müdürlüğü,</a:t>
            </a:r>
            <a:endParaRPr lang="tr-TR" dirty="0">
              <a:solidFill>
                <a:srgbClr val="FF0000"/>
              </a:solidFill>
            </a:endParaRPr>
          </a:p>
          <a:p>
            <a:r>
              <a:rPr lang="tr-TR" dirty="0" smtClean="0">
                <a:solidFill>
                  <a:srgbClr val="FF0000"/>
                </a:solidFill>
              </a:rPr>
              <a:t>g</a:t>
            </a:r>
            <a:r>
              <a:rPr lang="tr-TR" dirty="0">
                <a:solidFill>
                  <a:srgbClr val="FF0000"/>
                </a:solidFill>
              </a:rPr>
              <a:t>) Doğa Koruma ve Milli Parklar Genel Müdürlüğü</a:t>
            </a:r>
            <a:r>
              <a:rPr lang="tr-TR" dirty="0" smtClean="0">
                <a:solidFill>
                  <a:srgbClr val="FF0000"/>
                </a:solidFill>
              </a:rPr>
              <a:t>,</a:t>
            </a:r>
          </a:p>
          <a:p>
            <a:r>
              <a:rPr lang="tr-TR" dirty="0" smtClean="0"/>
              <a:t>ğ</a:t>
            </a:r>
            <a:r>
              <a:rPr lang="tr-TR" dirty="0"/>
              <a:t>) Su Yönetimi Genel Müdürlüğü</a:t>
            </a:r>
            <a:r>
              <a:rPr lang="tr-TR" dirty="0" smtClean="0"/>
              <a:t>,</a:t>
            </a:r>
          </a:p>
          <a:p>
            <a:r>
              <a:rPr lang="tr-TR" dirty="0" smtClean="0"/>
              <a:t>h</a:t>
            </a:r>
            <a:r>
              <a:rPr lang="tr-TR" dirty="0"/>
              <a:t>) Avrupa Birliği ve Dış İlişkiler Genel Müdürlüğü</a:t>
            </a:r>
            <a:r>
              <a:rPr lang="tr-TR" dirty="0" smtClean="0"/>
              <a:t>,</a:t>
            </a:r>
          </a:p>
          <a:p>
            <a:r>
              <a:rPr lang="tr-TR" dirty="0" smtClean="0"/>
              <a:t>ı</a:t>
            </a:r>
            <a:r>
              <a:rPr lang="tr-TR" dirty="0"/>
              <a:t>) Personel Genel Müdürlüğü</a:t>
            </a:r>
            <a:r>
              <a:rPr lang="tr-TR" dirty="0" smtClean="0"/>
              <a:t>,</a:t>
            </a:r>
            <a:endParaRPr lang="tr-TR" dirty="0"/>
          </a:p>
        </p:txBody>
      </p:sp>
      <p:sp>
        <p:nvSpPr>
          <p:cNvPr id="4" name="Dikdörtgen 3"/>
          <p:cNvSpPr/>
          <p:nvPr/>
        </p:nvSpPr>
        <p:spPr>
          <a:xfrm>
            <a:off x="4466828" y="1268760"/>
            <a:ext cx="4427984" cy="3139321"/>
          </a:xfrm>
          <a:prstGeom prst="rect">
            <a:avLst/>
          </a:prstGeom>
        </p:spPr>
        <p:txBody>
          <a:bodyPr wrap="square">
            <a:spAutoFit/>
          </a:bodyPr>
          <a:lstStyle/>
          <a:p>
            <a:endParaRPr lang="tr-TR" dirty="0"/>
          </a:p>
          <a:p>
            <a:r>
              <a:rPr lang="tr-TR" dirty="0"/>
              <a:t>i) Rehberlik ve Teftiş Başkanlığı,</a:t>
            </a:r>
          </a:p>
          <a:p>
            <a:r>
              <a:rPr lang="tr-TR" dirty="0"/>
              <a:t>j) Strateji Geliştirme Başkanlığı,</a:t>
            </a:r>
          </a:p>
          <a:p>
            <a:r>
              <a:rPr lang="tr-TR" dirty="0"/>
              <a:t>k) Tütün ve Alkol Dairesi Başkanlığı, </a:t>
            </a:r>
          </a:p>
          <a:p>
            <a:r>
              <a:rPr lang="tr-TR" dirty="0"/>
              <a:t>l) Şeker Dairesi Başkanlığı,</a:t>
            </a:r>
          </a:p>
          <a:p>
            <a:r>
              <a:rPr lang="tr-TR" dirty="0"/>
              <a:t>m) Destek Hizmetleri Dairesi Başkanlığı,</a:t>
            </a:r>
          </a:p>
          <a:p>
            <a:r>
              <a:rPr lang="tr-TR" dirty="0"/>
              <a:t>n)Eğitim ve Yayın Dairesi Başkanlığı,</a:t>
            </a:r>
          </a:p>
          <a:p>
            <a:r>
              <a:rPr lang="tr-TR" dirty="0"/>
              <a:t>o) Bilgi İşlem Dairesi Başkanlığı,</a:t>
            </a:r>
          </a:p>
          <a:p>
            <a:r>
              <a:rPr lang="tr-TR" dirty="0"/>
              <a:t>ö) Hukuk Müşavirliği,</a:t>
            </a:r>
          </a:p>
          <a:p>
            <a:r>
              <a:rPr lang="tr-TR" dirty="0"/>
              <a:t>p) Basın ve Halkla İlişkiler Müşavirliği,</a:t>
            </a:r>
          </a:p>
          <a:p>
            <a:r>
              <a:rPr lang="tr-TR" dirty="0"/>
              <a:t>r) Özel Kalem Müdürlüğü</a:t>
            </a:r>
            <a:endParaRPr lang="tr-TR" dirty="0"/>
          </a:p>
        </p:txBody>
      </p:sp>
    </p:spTree>
    <p:extLst>
      <p:ext uri="{BB962C8B-B14F-4D97-AF65-F5344CB8AC3E}">
        <p14:creationId xmlns:p14="http://schemas.microsoft.com/office/powerpoint/2010/main" val="3666780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92500"/>
          </a:bodyPr>
          <a:lstStyle/>
          <a:p>
            <a:r>
              <a:rPr lang="tr-TR" b="1" dirty="0"/>
              <a:t>BAĞLI KURUMLAR</a:t>
            </a:r>
            <a:endParaRPr lang="tr-TR" dirty="0"/>
          </a:p>
          <a:p>
            <a:r>
              <a:rPr lang="tr-TR" dirty="0"/>
              <a:t>1-Atatürk Orman Çiftliği Müdürlüğü </a:t>
            </a:r>
            <a:endParaRPr lang="tr-TR" dirty="0" smtClean="0"/>
          </a:p>
          <a:p>
            <a:r>
              <a:rPr lang="tr-TR" dirty="0" smtClean="0"/>
              <a:t>2-Devlet </a:t>
            </a:r>
            <a:r>
              <a:rPr lang="tr-TR" dirty="0"/>
              <a:t>Su İşleri Genel  Müdürlüğü </a:t>
            </a:r>
          </a:p>
          <a:p>
            <a:r>
              <a:rPr lang="tr-TR" dirty="0" smtClean="0"/>
              <a:t>3-Meteoroloji </a:t>
            </a:r>
            <a:r>
              <a:rPr lang="tr-TR" dirty="0"/>
              <a:t>Genel  Müdürlüğü </a:t>
            </a:r>
          </a:p>
          <a:p>
            <a:r>
              <a:rPr lang="tr-TR" dirty="0" smtClean="0"/>
              <a:t>4-Orman </a:t>
            </a:r>
            <a:r>
              <a:rPr lang="tr-TR" dirty="0"/>
              <a:t>Genel  Müdürlüğü </a:t>
            </a:r>
          </a:p>
          <a:p>
            <a:r>
              <a:rPr lang="tr-TR" dirty="0" smtClean="0"/>
              <a:t>5-Türkiye </a:t>
            </a:r>
            <a:r>
              <a:rPr lang="tr-TR" dirty="0"/>
              <a:t>Su Enstitüsü  </a:t>
            </a:r>
          </a:p>
          <a:p>
            <a:r>
              <a:rPr lang="tr-TR" b="1" dirty="0"/>
              <a:t>İLGİLİ KURULUŞ</a:t>
            </a:r>
            <a:endParaRPr lang="tr-TR" dirty="0"/>
          </a:p>
          <a:p>
            <a:r>
              <a:rPr lang="tr-TR" dirty="0"/>
              <a:t>1- Tarım ve Kırsal Kalkınmayı Destekleme </a:t>
            </a:r>
            <a:r>
              <a:rPr lang="tr-TR" dirty="0" smtClean="0"/>
              <a:t>Kurumu</a:t>
            </a:r>
            <a:endParaRPr lang="tr-TR" dirty="0"/>
          </a:p>
        </p:txBody>
      </p:sp>
    </p:spTree>
    <p:extLst>
      <p:ext uri="{BB962C8B-B14F-4D97-AF65-F5344CB8AC3E}">
        <p14:creationId xmlns:p14="http://schemas.microsoft.com/office/powerpoint/2010/main" val="3012996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1340768"/>
            <a:ext cx="8229600" cy="4608512"/>
          </a:xfrm>
        </p:spPr>
        <p:txBody>
          <a:bodyPr>
            <a:noAutofit/>
          </a:bodyPr>
          <a:lstStyle/>
          <a:p>
            <a:pPr algn="l"/>
            <a:r>
              <a:rPr lang="tr-TR" sz="3200" b="1" dirty="0" smtClean="0">
                <a:latin typeface="Comic Sans MS" pitchFamily="66" charset="0"/>
              </a:rPr>
              <a:t>ORMAN GENEL MÜDÜRLÜĞÜ</a:t>
            </a:r>
            <a:r>
              <a:rPr lang="tr-TR" sz="3200" dirty="0" smtClean="0">
                <a:latin typeface="Comic Sans MS" pitchFamily="66" charset="0"/>
              </a:rPr>
              <a:t/>
            </a:r>
            <a:br>
              <a:rPr lang="tr-TR" sz="3200" dirty="0" smtClean="0">
                <a:latin typeface="Comic Sans MS" pitchFamily="66" charset="0"/>
              </a:rPr>
            </a:br>
            <a:r>
              <a:rPr lang="tr-TR" sz="3200" dirty="0">
                <a:latin typeface="Comic Sans MS" pitchFamily="66" charset="0"/>
              </a:rPr>
              <a:t/>
            </a:r>
            <a:br>
              <a:rPr lang="tr-TR" sz="3200" dirty="0">
                <a:latin typeface="Comic Sans MS" pitchFamily="66" charset="0"/>
              </a:rPr>
            </a:br>
            <a:r>
              <a:rPr lang="tr-TR" sz="3200" dirty="0">
                <a:latin typeface="Comic Sans MS" pitchFamily="66" charset="0"/>
              </a:rPr>
              <a:t>M</a:t>
            </a:r>
            <a:r>
              <a:rPr lang="tr-TR" sz="3200" dirty="0" smtClean="0">
                <a:latin typeface="Comic Sans MS" pitchFamily="66" charset="0"/>
              </a:rPr>
              <a:t>erkez </a:t>
            </a:r>
            <a:r>
              <a:rPr lang="tr-TR" sz="3200" dirty="0">
                <a:latin typeface="Comic Sans MS" pitchFamily="66" charset="0"/>
              </a:rPr>
              <a:t>Ö</a:t>
            </a:r>
            <a:r>
              <a:rPr lang="tr-TR" sz="3200" dirty="0" smtClean="0">
                <a:latin typeface="Comic Sans MS" pitchFamily="66" charset="0"/>
              </a:rPr>
              <a:t>rgütü; </a:t>
            </a:r>
            <a:br>
              <a:rPr lang="tr-TR" sz="3200" dirty="0" smtClean="0">
                <a:latin typeface="Comic Sans MS" pitchFamily="66" charset="0"/>
              </a:rPr>
            </a:br>
            <a:r>
              <a:rPr lang="tr-TR" sz="3200" dirty="0" smtClean="0">
                <a:latin typeface="Comic Sans MS" pitchFamily="66" charset="0"/>
              </a:rPr>
              <a:t>Danışma ve Denetim Birimleri, </a:t>
            </a:r>
            <a:br>
              <a:rPr lang="tr-TR" sz="3200" dirty="0" smtClean="0">
                <a:latin typeface="Comic Sans MS" pitchFamily="66" charset="0"/>
              </a:rPr>
            </a:br>
            <a:r>
              <a:rPr lang="tr-TR" sz="3200" dirty="0" smtClean="0">
                <a:latin typeface="Comic Sans MS" pitchFamily="66" charset="0"/>
              </a:rPr>
              <a:t>Ana Hizmet Birimleri ve </a:t>
            </a:r>
            <a:br>
              <a:rPr lang="tr-TR" sz="3200" dirty="0" smtClean="0">
                <a:latin typeface="Comic Sans MS" pitchFamily="66" charset="0"/>
              </a:rPr>
            </a:br>
            <a:r>
              <a:rPr lang="tr-TR" sz="3200" dirty="0" smtClean="0">
                <a:latin typeface="Comic Sans MS" pitchFamily="66" charset="0"/>
              </a:rPr>
              <a:t>Yardımcı Hizmet Birimler</a:t>
            </a:r>
            <a:br>
              <a:rPr lang="tr-TR" sz="3200" dirty="0" smtClean="0">
                <a:latin typeface="Comic Sans MS" pitchFamily="66" charset="0"/>
              </a:rPr>
            </a:br>
            <a:r>
              <a:rPr lang="tr-TR" sz="3200" dirty="0" smtClean="0">
                <a:latin typeface="Comic Sans MS" pitchFamily="66" charset="0"/>
              </a:rPr>
              <a:t/>
            </a:r>
            <a:br>
              <a:rPr lang="tr-TR" sz="3200" dirty="0" smtClean="0">
                <a:latin typeface="Comic Sans MS" pitchFamily="66" charset="0"/>
              </a:rPr>
            </a:br>
            <a:r>
              <a:rPr lang="tr-TR" sz="3200" dirty="0" smtClean="0">
                <a:latin typeface="Comic Sans MS" pitchFamily="66" charset="0"/>
              </a:rPr>
              <a:t>Merkezde; Teftiş Kurulu Başkanlığı, Hukuk Müşavirliği, </a:t>
            </a:r>
            <a:br>
              <a:rPr lang="tr-TR" sz="3200" dirty="0" smtClean="0">
                <a:latin typeface="Comic Sans MS" pitchFamily="66" charset="0"/>
              </a:rPr>
            </a:br>
            <a:r>
              <a:rPr lang="tr-TR" sz="3200" dirty="0" smtClean="0">
                <a:latin typeface="Comic Sans MS" pitchFamily="66" charset="0"/>
              </a:rPr>
              <a:t>İç Denetim Başkanlığı ile </a:t>
            </a:r>
            <a:br>
              <a:rPr lang="tr-TR" sz="3200" dirty="0" smtClean="0">
                <a:latin typeface="Comic Sans MS" pitchFamily="66" charset="0"/>
              </a:rPr>
            </a:br>
            <a:r>
              <a:rPr lang="tr-TR" sz="3200" dirty="0" smtClean="0">
                <a:latin typeface="Comic Sans MS" pitchFamily="66" charset="0"/>
              </a:rPr>
              <a:t>18 daire başkanlığı </a:t>
            </a:r>
            <a:br>
              <a:rPr lang="tr-TR" sz="3200" dirty="0" smtClean="0">
                <a:latin typeface="Comic Sans MS" pitchFamily="66" charset="0"/>
              </a:rPr>
            </a:br>
            <a:r>
              <a:rPr lang="tr-TR" sz="3200" dirty="0" smtClean="0">
                <a:latin typeface="Comic Sans MS" pitchFamily="66" charset="0"/>
              </a:rPr>
              <a:t>118 şube müdürlüğü  </a:t>
            </a:r>
            <a:br>
              <a:rPr lang="tr-TR" sz="3200" dirty="0" smtClean="0">
                <a:latin typeface="Comic Sans MS" pitchFamily="66" charset="0"/>
              </a:rPr>
            </a:br>
            <a:endParaRPr lang="tr-TR" sz="3200" dirty="0">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476672"/>
            <a:ext cx="8424936" cy="5832648"/>
          </a:xfrm>
        </p:spPr>
        <p:style>
          <a:lnRef idx="1">
            <a:schemeClr val="accent3"/>
          </a:lnRef>
          <a:fillRef idx="2">
            <a:schemeClr val="accent3"/>
          </a:fillRef>
          <a:effectRef idx="1">
            <a:schemeClr val="accent3"/>
          </a:effectRef>
          <a:fontRef idx="minor">
            <a:schemeClr val="dk1"/>
          </a:fontRef>
        </p:style>
        <p:txBody>
          <a:bodyPr>
            <a:noAutofit/>
          </a:bodyPr>
          <a:lstStyle/>
          <a:p>
            <a:pPr>
              <a:buNone/>
            </a:pPr>
            <a:r>
              <a:rPr lang="tr-TR" sz="2000" b="1" dirty="0" smtClean="0">
                <a:solidFill>
                  <a:srgbClr val="00B050"/>
                </a:solidFill>
                <a:latin typeface="Comic Sans MS" pitchFamily="66" charset="0"/>
              </a:rPr>
              <a:t>OGM ANAHİZMET BİRİMLERİ </a:t>
            </a:r>
          </a:p>
          <a:p>
            <a:pPr>
              <a:buNone/>
            </a:pPr>
            <a:r>
              <a:rPr lang="tr-TR" sz="2000" b="1" dirty="0" smtClean="0">
                <a:solidFill>
                  <a:srgbClr val="00B050"/>
                </a:solidFill>
                <a:latin typeface="Comic Sans MS" pitchFamily="66" charset="0"/>
              </a:rPr>
              <a:t> </a:t>
            </a:r>
          </a:p>
          <a:p>
            <a:pPr>
              <a:buNone/>
            </a:pPr>
            <a:r>
              <a:rPr lang="tr-TR" sz="2000" b="1" dirty="0" smtClean="0">
                <a:solidFill>
                  <a:srgbClr val="00B050"/>
                </a:solidFill>
                <a:latin typeface="Comic Sans MS" pitchFamily="66" charset="0"/>
              </a:rPr>
              <a:t>a) Orman Zararlılarıyla Mücadele Dairesi Başkanlığı, </a:t>
            </a:r>
          </a:p>
          <a:p>
            <a:pPr>
              <a:buNone/>
            </a:pPr>
            <a:r>
              <a:rPr lang="tr-TR" sz="2000" b="1" dirty="0" smtClean="0">
                <a:solidFill>
                  <a:srgbClr val="00B050"/>
                </a:solidFill>
                <a:latin typeface="Comic Sans MS" pitchFamily="66" charset="0"/>
              </a:rPr>
              <a:t>b) Orman Yangınlarıyla Mücadele Dairesi Başkanlığı, </a:t>
            </a:r>
          </a:p>
          <a:p>
            <a:pPr>
              <a:buNone/>
            </a:pPr>
            <a:r>
              <a:rPr lang="tr-TR" sz="2000" b="1" dirty="0" smtClean="0">
                <a:solidFill>
                  <a:srgbClr val="00B050"/>
                </a:solidFill>
                <a:latin typeface="Comic Sans MS" pitchFamily="66" charset="0"/>
              </a:rPr>
              <a:t>c) Kadastro ve Mülkiyet Dairesi Başkanlığı, </a:t>
            </a:r>
          </a:p>
          <a:p>
            <a:pPr>
              <a:buNone/>
            </a:pPr>
            <a:r>
              <a:rPr lang="tr-TR" sz="2000" b="1" dirty="0" smtClean="0">
                <a:solidFill>
                  <a:srgbClr val="00B050"/>
                </a:solidFill>
                <a:latin typeface="Comic Sans MS" pitchFamily="66" charset="0"/>
              </a:rPr>
              <a:t>ç) Orman İdaresi ve Planlama Dairesi Başkanlığı, </a:t>
            </a:r>
          </a:p>
          <a:p>
            <a:pPr>
              <a:buNone/>
            </a:pPr>
            <a:r>
              <a:rPr lang="tr-TR" sz="2000" b="1" dirty="0" smtClean="0">
                <a:solidFill>
                  <a:srgbClr val="00B050"/>
                </a:solidFill>
                <a:latin typeface="Comic Sans MS" pitchFamily="66" charset="0"/>
              </a:rPr>
              <a:t>d) İşletme ve Pazarlama Dairesi Başkanlığı, </a:t>
            </a:r>
          </a:p>
          <a:p>
            <a:pPr>
              <a:buNone/>
            </a:pPr>
            <a:r>
              <a:rPr lang="tr-TR" sz="2000" b="1" dirty="0" smtClean="0">
                <a:solidFill>
                  <a:srgbClr val="00B050"/>
                </a:solidFill>
                <a:latin typeface="Comic Sans MS" pitchFamily="66" charset="0"/>
              </a:rPr>
              <a:t>e) Ağaçlandırma Dairesi Başkanlığı, </a:t>
            </a:r>
          </a:p>
          <a:p>
            <a:pPr>
              <a:buNone/>
            </a:pPr>
            <a:r>
              <a:rPr lang="tr-TR" sz="2000" b="1" dirty="0" smtClean="0">
                <a:solidFill>
                  <a:srgbClr val="00B050"/>
                </a:solidFill>
                <a:latin typeface="Comic Sans MS" pitchFamily="66" charset="0"/>
              </a:rPr>
              <a:t>f) Toprak Muhafaza ve Havza Islahı Dairesi Başkanlığı, </a:t>
            </a:r>
          </a:p>
          <a:p>
            <a:pPr>
              <a:buNone/>
            </a:pPr>
            <a:r>
              <a:rPr lang="tr-TR" sz="2000" b="1" dirty="0" smtClean="0">
                <a:solidFill>
                  <a:srgbClr val="00B050"/>
                </a:solidFill>
                <a:latin typeface="Comic Sans MS" pitchFamily="66" charset="0"/>
              </a:rPr>
              <a:t>g) Silvikültür Dairesi Başkanlığı, </a:t>
            </a:r>
          </a:p>
          <a:p>
            <a:pPr>
              <a:buNone/>
            </a:pPr>
            <a:r>
              <a:rPr lang="tr-TR" sz="2000" b="1" dirty="0" smtClean="0">
                <a:solidFill>
                  <a:srgbClr val="00B050"/>
                </a:solidFill>
                <a:latin typeface="Comic Sans MS" pitchFamily="66" charset="0"/>
              </a:rPr>
              <a:t>ğ) Orman ve Köy İlişkileri Dairesi Başkanlığı, </a:t>
            </a:r>
          </a:p>
          <a:p>
            <a:pPr>
              <a:buNone/>
            </a:pPr>
            <a:r>
              <a:rPr lang="tr-TR" sz="2000" b="1" dirty="0" smtClean="0">
                <a:solidFill>
                  <a:srgbClr val="00B050"/>
                </a:solidFill>
                <a:latin typeface="Comic Sans MS" pitchFamily="66" charset="0"/>
              </a:rPr>
              <a:t>h) İnşaat ve İkmal Dairesi Başkanlığı, </a:t>
            </a:r>
          </a:p>
          <a:p>
            <a:pPr>
              <a:buNone/>
            </a:pPr>
            <a:r>
              <a:rPr lang="tr-TR" sz="2000" b="1" dirty="0" smtClean="0">
                <a:solidFill>
                  <a:srgbClr val="00B050"/>
                </a:solidFill>
                <a:latin typeface="Comic Sans MS" pitchFamily="66" charset="0"/>
              </a:rPr>
              <a:t>ı) Odun Dışı Ürün ve Hizmetler Dairesi Başkanlığı, </a:t>
            </a:r>
          </a:p>
          <a:p>
            <a:pPr>
              <a:buNone/>
            </a:pPr>
            <a:r>
              <a:rPr lang="tr-TR" sz="2000" b="1" dirty="0" smtClean="0">
                <a:solidFill>
                  <a:srgbClr val="00B050"/>
                </a:solidFill>
                <a:latin typeface="Comic Sans MS" pitchFamily="66" charset="0"/>
              </a:rPr>
              <a:t>i) Fidanlık ve Tohum İşleri Dairesi Başkanlığı. </a:t>
            </a:r>
          </a:p>
          <a:p>
            <a:pPr>
              <a:buNone/>
            </a:pPr>
            <a:r>
              <a:rPr lang="tr-TR" sz="2000" b="1" dirty="0" smtClean="0">
                <a:solidFill>
                  <a:srgbClr val="00B050"/>
                </a:solidFill>
                <a:latin typeface="Comic Sans MS" pitchFamily="66" charset="0"/>
              </a:rPr>
              <a:t>j) İzin ve İrtifak Dairesi Başkanlığı. </a:t>
            </a:r>
          </a:p>
          <a:p>
            <a:pPr>
              <a:buNone/>
            </a:pPr>
            <a:r>
              <a:rPr lang="tr-TR" sz="2000" b="1" dirty="0" smtClean="0">
                <a:solidFill>
                  <a:srgbClr val="00B050"/>
                </a:solidFill>
                <a:latin typeface="Comic Sans MS" pitchFamily="66" charset="0"/>
              </a:rPr>
              <a:t> </a:t>
            </a:r>
          </a:p>
          <a:p>
            <a:pPr>
              <a:buNone/>
            </a:pPr>
            <a:endParaRPr lang="tr-TR" sz="2000" b="1" dirty="0">
              <a:solidFill>
                <a:srgbClr val="00B050"/>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548680"/>
            <a:ext cx="8507288" cy="2866330"/>
          </a:xfrm>
        </p:spPr>
        <p:txBody>
          <a:bodyPr>
            <a:noAutofit/>
          </a:bodyPr>
          <a:lstStyle/>
          <a:p>
            <a:pPr marL="0" indent="0" algn="l"/>
            <a:r>
              <a:rPr lang="tr-TR" sz="2800" dirty="0">
                <a:latin typeface="Comic Sans MS" pitchFamily="66" charset="0"/>
              </a:rPr>
              <a:t>OGM taşra örgütünde de yeni bir yapılanma meydana getirilmiş bölge müdürlükleri (</a:t>
            </a:r>
            <a:r>
              <a:rPr lang="tr-TR" sz="2800" dirty="0" smtClean="0">
                <a:latin typeface="Comic Sans MS" pitchFamily="66" charset="0"/>
              </a:rPr>
              <a:t>28 </a:t>
            </a:r>
            <a:r>
              <a:rPr lang="tr-TR" sz="2800" dirty="0">
                <a:latin typeface="Comic Sans MS" pitchFamily="66" charset="0"/>
              </a:rPr>
              <a:t>adet) bünyesine 227 yeni şube müdürlüğü kadrosu daha eklenmiştir.</a:t>
            </a:r>
            <a:br>
              <a:rPr lang="tr-TR" sz="2800" dirty="0">
                <a:latin typeface="Comic Sans MS" pitchFamily="66" charset="0"/>
              </a:rPr>
            </a:br>
            <a:r>
              <a:rPr lang="tr-TR" sz="2800" dirty="0">
                <a:latin typeface="Comic Sans MS" pitchFamily="66" charset="0"/>
              </a:rPr>
              <a:t> </a:t>
            </a:r>
            <a:br>
              <a:rPr lang="tr-TR" sz="2800" dirty="0">
                <a:latin typeface="Comic Sans MS" pitchFamily="66" charset="0"/>
              </a:rPr>
            </a:br>
            <a:r>
              <a:rPr lang="tr-TR" sz="2800" dirty="0">
                <a:latin typeface="Comic Sans MS" pitchFamily="66" charset="0"/>
              </a:rPr>
              <a:t>Taşra örgütü </a:t>
            </a:r>
            <a:r>
              <a:rPr lang="tr-TR" sz="2800" dirty="0" smtClean="0">
                <a:latin typeface="Comic Sans MS" pitchFamily="66" charset="0"/>
              </a:rPr>
              <a:t>28 </a:t>
            </a:r>
            <a:r>
              <a:rPr lang="tr-TR" sz="2800" dirty="0">
                <a:latin typeface="Comic Sans MS" pitchFamily="66" charset="0"/>
              </a:rPr>
              <a:t>Orman Bölge Müdürlüğü ile doğrudan merkeze bağlı 12 Araştırma Enstitüsü Müdürlüğünden oluşmaktadır. </a:t>
            </a:r>
            <a:br>
              <a:rPr lang="tr-TR" sz="2800" dirty="0">
                <a:latin typeface="Comic Sans MS" pitchFamily="66" charset="0"/>
              </a:rPr>
            </a:br>
            <a:endParaRPr lang="tr-TR" sz="2800" dirty="0"/>
          </a:p>
        </p:txBody>
      </p:sp>
      <p:pic>
        <p:nvPicPr>
          <p:cNvPr id="1026" name="harita" descr="trhari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85628"/>
            <a:ext cx="7421663" cy="31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559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Başlık 1"/>
          <p:cNvSpPr>
            <a:spLocks noGrp="1"/>
          </p:cNvSpPr>
          <p:nvPr>
            <p:ph type="title"/>
          </p:nvPr>
        </p:nvSpPr>
        <p:spPr/>
        <p:txBody>
          <a:bodyPr/>
          <a:lstStyle/>
          <a:p>
            <a:endParaRPr lang="en-US" smtClean="0"/>
          </a:p>
        </p:txBody>
      </p:sp>
      <p:sp>
        <p:nvSpPr>
          <p:cNvPr id="10243" name="İçerik Yer Tutucusu 2"/>
          <p:cNvSpPr>
            <a:spLocks noGrp="1"/>
          </p:cNvSpPr>
          <p:nvPr>
            <p:ph idx="1"/>
          </p:nvPr>
        </p:nvSpPr>
        <p:spPr/>
        <p:txBody>
          <a:bodyPr/>
          <a:lstStyle/>
          <a:p>
            <a:endParaRPr lang="en-US" smtClean="0"/>
          </a:p>
        </p:txBody>
      </p:sp>
      <p:pic>
        <p:nvPicPr>
          <p:cNvPr id="10244"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70988"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şağı Bükülü Ok 5"/>
          <p:cNvSpPr/>
          <p:nvPr/>
        </p:nvSpPr>
        <p:spPr>
          <a:xfrm rot="610666">
            <a:off x="2547938" y="2455863"/>
            <a:ext cx="4627562" cy="1870075"/>
          </a:xfrm>
          <a:prstGeom prst="curvedDownArrow">
            <a:avLst>
              <a:gd name="adj1" fmla="val 10178"/>
              <a:gd name="adj2" fmla="val 50000"/>
              <a:gd name="adj3" fmla="val 25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rgbClr val="FF0000"/>
              </a:solidFill>
            </a:endParaRPr>
          </a:p>
        </p:txBody>
      </p:sp>
      <p:sp>
        <p:nvSpPr>
          <p:cNvPr id="11270" name="Dikdörtgen 4"/>
          <p:cNvSpPr>
            <a:spLocks noChangeArrowheads="1"/>
          </p:cNvSpPr>
          <p:nvPr/>
        </p:nvSpPr>
        <p:spPr bwMode="auto">
          <a:xfrm>
            <a:off x="5437188" y="9906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tr-TR" dirty="0">
                <a:solidFill>
                  <a:srgbClr val="FFC000"/>
                </a:solidFill>
                <a:latin typeface="Comic Sans MS" pitchFamily="66" charset="0"/>
              </a:rPr>
              <a:t>Fransa’dan getirilen uzmanların öneri ve desteği ile önce bir </a:t>
            </a:r>
            <a:r>
              <a:rPr lang="tr-TR" sz="2400" dirty="0">
                <a:solidFill>
                  <a:schemeClr val="accent3">
                    <a:lumMod val="95000"/>
                  </a:schemeClr>
                </a:solidFill>
                <a:latin typeface="Comic Sans MS" pitchFamily="66" charset="0"/>
              </a:rPr>
              <a:t>orman okulu </a:t>
            </a:r>
            <a:r>
              <a:rPr lang="tr-TR" dirty="0">
                <a:solidFill>
                  <a:srgbClr val="FFC000"/>
                </a:solidFill>
                <a:latin typeface="Comic Sans MS" pitchFamily="66" charset="0"/>
              </a:rPr>
              <a:t>kurulmuş ve hemen arkasından da bir daha kapanmayan ve varlığını günümüze kadar sürdüren </a:t>
            </a:r>
          </a:p>
          <a:p>
            <a:pPr>
              <a:defRPr/>
            </a:pPr>
            <a:r>
              <a:rPr lang="tr-TR" dirty="0">
                <a:solidFill>
                  <a:schemeClr val="accent3">
                    <a:lumMod val="95000"/>
                  </a:schemeClr>
                </a:solidFill>
                <a:latin typeface="Comic Sans MS" pitchFamily="66" charset="0"/>
              </a:rPr>
              <a:t>Orman Genel Müdürlüğü </a:t>
            </a:r>
            <a:r>
              <a:rPr lang="tr-TR" dirty="0">
                <a:solidFill>
                  <a:srgbClr val="FFC000"/>
                </a:solidFill>
                <a:latin typeface="Comic Sans MS" pitchFamily="66" charset="0"/>
              </a:rPr>
              <a:t>kurulmuştur.</a:t>
            </a:r>
            <a:endParaRPr lang="en-US" dirty="0">
              <a:solidFill>
                <a:srgbClr val="FFC000"/>
              </a:solidFill>
              <a:latin typeface="Comic Sans MS" pitchFamily="66" charset="0"/>
            </a:endParaRPr>
          </a:p>
        </p:txBody>
      </p:sp>
    </p:spTree>
    <p:extLst>
      <p:ext uri="{BB962C8B-B14F-4D97-AF65-F5344CB8AC3E}">
        <p14:creationId xmlns:p14="http://schemas.microsoft.com/office/powerpoint/2010/main" val="30900478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260648"/>
            <a:ext cx="8229600" cy="6597352"/>
          </a:xfrm>
        </p:spPr>
        <p:txBody>
          <a:bodyPr>
            <a:noAutofit/>
          </a:bodyPr>
          <a:lstStyle/>
          <a:p>
            <a:pPr>
              <a:buNone/>
            </a:pPr>
            <a:r>
              <a:rPr lang="tr-TR" sz="1400" b="1" dirty="0" smtClean="0">
                <a:latin typeface="Comic Sans MS" pitchFamily="66" charset="0"/>
              </a:rPr>
              <a:t>Orman Bölge Müdürü </a:t>
            </a:r>
          </a:p>
          <a:p>
            <a:pPr>
              <a:buNone/>
            </a:pPr>
            <a:r>
              <a:rPr lang="tr-TR" sz="1400" b="1" dirty="0" smtClean="0">
                <a:latin typeface="Comic Sans MS" pitchFamily="66" charset="0"/>
              </a:rPr>
              <a:t>Orman Bölge Müdür Yardımcısı (3)</a:t>
            </a:r>
          </a:p>
          <a:p>
            <a:pPr>
              <a:buNone/>
            </a:pPr>
            <a:r>
              <a:rPr lang="tr-TR" sz="1400" b="1" dirty="0" smtClean="0">
                <a:latin typeface="Comic Sans MS" pitchFamily="66" charset="0"/>
              </a:rPr>
              <a:t>Şube Müdürlükleri</a:t>
            </a:r>
          </a:p>
          <a:p>
            <a:pPr>
              <a:buNone/>
            </a:pPr>
            <a:r>
              <a:rPr lang="tr-TR" sz="1400" b="1" dirty="0" smtClean="0">
                <a:latin typeface="Comic Sans MS" pitchFamily="66" charset="0"/>
              </a:rPr>
              <a:t>a) Orman Zararlılarıyla Mücadele Şube Müdürlüğü,</a:t>
            </a:r>
          </a:p>
          <a:p>
            <a:pPr>
              <a:buNone/>
            </a:pPr>
            <a:r>
              <a:rPr lang="tr-TR" sz="1400" b="1" dirty="0" smtClean="0">
                <a:latin typeface="Comic Sans MS" pitchFamily="66" charset="0"/>
              </a:rPr>
              <a:t>b) Orman Yangınlarıyla Mücadele Şube Müdürlüğü,</a:t>
            </a:r>
          </a:p>
          <a:p>
            <a:pPr>
              <a:buNone/>
            </a:pPr>
            <a:r>
              <a:rPr lang="tr-TR" sz="1400" b="1" dirty="0" smtClean="0">
                <a:latin typeface="Comic Sans MS" pitchFamily="66" charset="0"/>
              </a:rPr>
              <a:t>c) Kadastro ve Mülkiyet Şube Müdürlüğü,</a:t>
            </a:r>
          </a:p>
          <a:p>
            <a:pPr>
              <a:buNone/>
            </a:pPr>
            <a:r>
              <a:rPr lang="tr-TR" sz="1400" b="1" dirty="0" smtClean="0">
                <a:latin typeface="Comic Sans MS" pitchFamily="66" charset="0"/>
              </a:rPr>
              <a:t>ç) Orman İdaresi ve Planlama Şube Müdürlüğü,</a:t>
            </a:r>
          </a:p>
          <a:p>
            <a:pPr>
              <a:buNone/>
            </a:pPr>
            <a:r>
              <a:rPr lang="tr-TR" sz="1400" b="1" dirty="0" smtClean="0">
                <a:latin typeface="Comic Sans MS" pitchFamily="66" charset="0"/>
              </a:rPr>
              <a:t>d) İşletme ve Pazarlama Şube Müdürlüğü,</a:t>
            </a:r>
          </a:p>
          <a:p>
            <a:pPr>
              <a:buNone/>
            </a:pPr>
            <a:r>
              <a:rPr lang="tr-TR" sz="1400" b="1" dirty="0" smtClean="0">
                <a:latin typeface="Comic Sans MS" pitchFamily="66" charset="0"/>
              </a:rPr>
              <a:t>e) Ağaçlandırma Şube Müdürlüğü,</a:t>
            </a:r>
          </a:p>
          <a:p>
            <a:pPr>
              <a:buNone/>
            </a:pPr>
            <a:r>
              <a:rPr lang="tr-TR" sz="1400" b="1" dirty="0" smtClean="0">
                <a:latin typeface="Comic Sans MS" pitchFamily="66" charset="0"/>
              </a:rPr>
              <a:t>f) Bilgi Teknolojileri ve İletişim Şube Müdürlüğü,</a:t>
            </a:r>
          </a:p>
          <a:p>
            <a:pPr>
              <a:buNone/>
            </a:pPr>
            <a:r>
              <a:rPr lang="tr-TR" sz="1400" b="1" dirty="0" smtClean="0">
                <a:latin typeface="Comic Sans MS" pitchFamily="66" charset="0"/>
              </a:rPr>
              <a:t>g) Silvikültür Şube Müdürlüğü,</a:t>
            </a:r>
          </a:p>
          <a:p>
            <a:pPr>
              <a:buNone/>
            </a:pPr>
            <a:r>
              <a:rPr lang="tr-TR" sz="1400" b="1" dirty="0" smtClean="0">
                <a:latin typeface="Comic Sans MS" pitchFamily="66" charset="0"/>
              </a:rPr>
              <a:t>ğ) Orman ve Köy İlişkileri Şube Müdürlüğü,</a:t>
            </a:r>
          </a:p>
          <a:p>
            <a:pPr>
              <a:buNone/>
            </a:pPr>
            <a:r>
              <a:rPr lang="tr-TR" sz="1400" b="1" dirty="0" smtClean="0">
                <a:latin typeface="Comic Sans MS" pitchFamily="66" charset="0"/>
              </a:rPr>
              <a:t>h) Makine ve İkmal Şube Müdürlüğü, </a:t>
            </a:r>
          </a:p>
          <a:p>
            <a:pPr>
              <a:buNone/>
            </a:pPr>
            <a:r>
              <a:rPr lang="tr-TR" sz="1400" b="1" dirty="0" smtClean="0">
                <a:latin typeface="Comic Sans MS" pitchFamily="66" charset="0"/>
              </a:rPr>
              <a:t>ı) Odun Dışı Ürün ve Hizmetler Şube Müdürlüğü,</a:t>
            </a:r>
          </a:p>
          <a:p>
            <a:pPr>
              <a:buNone/>
            </a:pPr>
            <a:r>
              <a:rPr lang="tr-TR" sz="1400" b="1" dirty="0" smtClean="0">
                <a:latin typeface="Comic Sans MS" pitchFamily="66" charset="0"/>
              </a:rPr>
              <a:t>i) İzin ve İrtifak Şube Müdürlüğü</a:t>
            </a:r>
          </a:p>
          <a:p>
            <a:pPr>
              <a:buNone/>
            </a:pPr>
            <a:r>
              <a:rPr lang="tr-TR" sz="1400" b="1" dirty="0" smtClean="0">
                <a:latin typeface="Comic Sans MS" pitchFamily="66" charset="0"/>
              </a:rPr>
              <a:t>j) Personel Şube Müdürlüğü</a:t>
            </a:r>
          </a:p>
          <a:p>
            <a:pPr>
              <a:buNone/>
            </a:pPr>
            <a:r>
              <a:rPr lang="tr-TR" sz="1400" b="1" dirty="0" smtClean="0">
                <a:latin typeface="Comic Sans MS" pitchFamily="66" charset="0"/>
              </a:rPr>
              <a:t>k) Mali İşler Şube Müdürlüğü</a:t>
            </a:r>
          </a:p>
          <a:p>
            <a:pPr>
              <a:buNone/>
            </a:pPr>
            <a:r>
              <a:rPr lang="tr-TR" sz="1400" b="1" dirty="0" smtClean="0">
                <a:latin typeface="Comic Sans MS" pitchFamily="66" charset="0"/>
              </a:rPr>
              <a:t>    Halkla İlişkiler ve Dış İlişkiler Şube Müdürlüğü</a:t>
            </a:r>
          </a:p>
          <a:p>
            <a:pPr>
              <a:buNone/>
            </a:pPr>
            <a:r>
              <a:rPr lang="tr-TR" sz="1400" b="1" dirty="0" smtClean="0">
                <a:latin typeface="Comic Sans MS" pitchFamily="66" charset="0"/>
              </a:rPr>
              <a:t>    Bölge Müdürlüğü Şube Müdürlüğü</a:t>
            </a:r>
          </a:p>
          <a:p>
            <a:pPr>
              <a:buNone/>
            </a:pPr>
            <a:r>
              <a:rPr lang="tr-TR" sz="1400" b="1" dirty="0" smtClean="0">
                <a:latin typeface="Comic Sans MS" pitchFamily="66" charset="0"/>
              </a:rPr>
              <a:t> </a:t>
            </a:r>
          </a:p>
          <a:p>
            <a:pPr>
              <a:buNone/>
            </a:pPr>
            <a:r>
              <a:rPr lang="tr-TR" sz="1400" b="1" dirty="0" smtClean="0">
                <a:latin typeface="Comic Sans MS" pitchFamily="66" charset="0"/>
              </a:rPr>
              <a:t>    Fidanlık Müdürlükleri</a:t>
            </a:r>
          </a:p>
          <a:p>
            <a:pPr>
              <a:buNone/>
            </a:pPr>
            <a:r>
              <a:rPr lang="tr-TR" sz="1400" b="1" dirty="0" smtClean="0">
                <a:latin typeface="Comic Sans MS" pitchFamily="66" charset="0"/>
              </a:rPr>
              <a:t>    Başmühendislikler</a:t>
            </a:r>
          </a:p>
          <a:p>
            <a:pPr>
              <a:buNone/>
            </a:pPr>
            <a:r>
              <a:rPr lang="tr-TR" sz="1400" b="1" dirty="0" smtClean="0">
                <a:latin typeface="Comic Sans MS" pitchFamily="66" charset="0"/>
              </a:rPr>
              <a:t> </a:t>
            </a:r>
          </a:p>
          <a:p>
            <a:pPr>
              <a:buNone/>
            </a:pPr>
            <a:r>
              <a:rPr lang="tr-TR" sz="1400" b="1" dirty="0" smtClean="0">
                <a:latin typeface="Comic Sans MS" pitchFamily="66" charset="0"/>
              </a:rPr>
              <a:t>Orman İşletme Müdürlükleri (243)</a:t>
            </a:r>
          </a:p>
          <a:p>
            <a:pPr>
              <a:buNone/>
            </a:pPr>
            <a:r>
              <a:rPr lang="tr-TR" sz="1400" b="1" dirty="0" smtClean="0">
                <a:latin typeface="Comic Sans MS" pitchFamily="66" charset="0"/>
              </a:rPr>
              <a:t>Orman İşletme Şeflikleri (1376) ve Diğer Şeflikler(413)</a:t>
            </a:r>
          </a:p>
          <a:p>
            <a:pPr>
              <a:buNone/>
            </a:pPr>
            <a:r>
              <a:rPr lang="tr-TR" sz="1400" b="1" dirty="0" smtClean="0">
                <a:latin typeface="Comic Sans MS" pitchFamily="66" charset="0"/>
              </a:rPr>
              <a:t> </a:t>
            </a:r>
            <a:endParaRPr lang="tr-TR" sz="1400" b="1" dirty="0">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332656"/>
            <a:ext cx="8496944" cy="6264696"/>
          </a:xfrm>
        </p:spPr>
        <p:txBody>
          <a:bodyPr>
            <a:noAutofit/>
          </a:bodyPr>
          <a:lstStyle/>
          <a:p>
            <a:pPr marL="0" indent="0">
              <a:buNone/>
            </a:pPr>
            <a:endParaRPr lang="tr-TR" sz="1800" dirty="0">
              <a:latin typeface="Comic Sans MS" pitchFamily="66" charset="0"/>
            </a:endParaRPr>
          </a:p>
          <a:p>
            <a:pPr marL="0" indent="0">
              <a:buNone/>
            </a:pPr>
            <a:r>
              <a:rPr lang="tr-TR" sz="1800" dirty="0" smtClean="0">
                <a:latin typeface="Comic Sans MS" pitchFamily="66" charset="0"/>
              </a:rPr>
              <a:t>Bölge müdürlüklerine bağlı toplam </a:t>
            </a:r>
          </a:p>
          <a:p>
            <a:pPr marL="0" indent="0">
              <a:buNone/>
            </a:pPr>
            <a:r>
              <a:rPr lang="tr-TR" sz="1800" dirty="0" smtClean="0">
                <a:latin typeface="Comic Sans MS" pitchFamily="66" charset="0"/>
              </a:rPr>
              <a:t>243 orman işletme müdürlüğü, </a:t>
            </a:r>
          </a:p>
          <a:p>
            <a:pPr marL="0" indent="0">
              <a:buNone/>
            </a:pPr>
            <a:r>
              <a:rPr lang="tr-TR" sz="1800" dirty="0" smtClean="0">
                <a:latin typeface="Comic Sans MS" pitchFamily="66" charset="0"/>
              </a:rPr>
              <a:t>28 fidanlık müdürlüğü, </a:t>
            </a:r>
          </a:p>
          <a:p>
            <a:pPr marL="0" indent="0">
              <a:buNone/>
            </a:pPr>
            <a:r>
              <a:rPr lang="tr-TR" sz="1800" dirty="0" smtClean="0">
                <a:latin typeface="Comic Sans MS" pitchFamily="66" charset="0"/>
              </a:rPr>
              <a:t>4 müdürlük, </a:t>
            </a:r>
          </a:p>
          <a:p>
            <a:pPr marL="0" indent="0">
              <a:buNone/>
            </a:pPr>
            <a:r>
              <a:rPr lang="tr-TR" sz="1800" dirty="0" smtClean="0">
                <a:latin typeface="Comic Sans MS" pitchFamily="66" charset="0"/>
              </a:rPr>
              <a:t>292 başmühendislik vardır. </a:t>
            </a:r>
          </a:p>
          <a:p>
            <a:pPr marL="0" indent="0">
              <a:buNone/>
            </a:pPr>
            <a:endParaRPr lang="tr-TR" sz="1800" dirty="0">
              <a:latin typeface="Comic Sans MS" pitchFamily="66" charset="0"/>
            </a:endParaRPr>
          </a:p>
          <a:p>
            <a:pPr marL="0" indent="0">
              <a:buNone/>
            </a:pPr>
            <a:r>
              <a:rPr lang="tr-TR" sz="1800" dirty="0" smtClean="0">
                <a:latin typeface="Comic Sans MS" pitchFamily="66" charset="0"/>
              </a:rPr>
              <a:t>Orman İşletme Müdürlüklerine bağlı </a:t>
            </a:r>
          </a:p>
          <a:p>
            <a:pPr marL="0" indent="0">
              <a:buNone/>
            </a:pPr>
            <a:r>
              <a:rPr lang="tr-TR" sz="1800" dirty="0" smtClean="0">
                <a:latin typeface="Comic Sans MS" pitchFamily="66" charset="0"/>
              </a:rPr>
              <a:t>1376 orman işletme şefliği, </a:t>
            </a:r>
          </a:p>
          <a:p>
            <a:pPr marL="0" indent="0">
              <a:buNone/>
            </a:pPr>
            <a:r>
              <a:rPr lang="tr-TR" sz="1800" dirty="0" smtClean="0">
                <a:latin typeface="Comic Sans MS" pitchFamily="66" charset="0"/>
              </a:rPr>
              <a:t>9 fidanlık şefliği, </a:t>
            </a:r>
          </a:p>
          <a:p>
            <a:pPr marL="0" indent="0">
              <a:buNone/>
            </a:pPr>
            <a:r>
              <a:rPr lang="tr-TR" sz="1800" dirty="0" smtClean="0">
                <a:latin typeface="Comic Sans MS" pitchFamily="66" charset="0"/>
              </a:rPr>
              <a:t>188 ağaçlandırma ve toprak muhafaza şefliği ve </a:t>
            </a:r>
          </a:p>
          <a:p>
            <a:pPr marL="0" indent="0">
              <a:buNone/>
            </a:pPr>
            <a:r>
              <a:rPr lang="tr-TR" sz="1800" dirty="0" smtClean="0">
                <a:latin typeface="Comic Sans MS" pitchFamily="66" charset="0"/>
              </a:rPr>
              <a:t>132 diğer şeflik ile Fidanlık Müdürlüklerine bağlı </a:t>
            </a:r>
          </a:p>
          <a:p>
            <a:pPr marL="0" indent="0">
              <a:buNone/>
            </a:pPr>
            <a:r>
              <a:rPr lang="tr-TR" sz="1800" dirty="0" smtClean="0">
                <a:latin typeface="Comic Sans MS" pitchFamily="66" charset="0"/>
              </a:rPr>
              <a:t>84 fidanlık şefliği mevcuttur</a:t>
            </a:r>
            <a:endParaRPr lang="tr-TR" sz="1800" dirty="0">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548680"/>
            <a:ext cx="8496944" cy="4752528"/>
          </a:xfrm>
        </p:spPr>
        <p:txBody>
          <a:bodyPr>
            <a:normAutofit fontScale="77500" lnSpcReduction="20000"/>
          </a:bodyPr>
          <a:lstStyle/>
          <a:p>
            <a:pPr marL="0" indent="0">
              <a:buNone/>
            </a:pPr>
            <a:r>
              <a:rPr lang="tr-TR" dirty="0" smtClean="0">
                <a:latin typeface="Comic Sans MS" pitchFamily="66" charset="0"/>
              </a:rPr>
              <a:t>Merkez örgütlerine veya bölge müdürlüklerine eklenen birimlerin bir bölümü AGM ve ORKÖY gibi kapatılan genel müdürlüklerin görevlerinin </a:t>
            </a:r>
            <a:r>
              <a:rPr lang="tr-TR" dirty="0" err="1" smtClean="0">
                <a:latin typeface="Comic Sans MS" pitchFamily="66" charset="0"/>
              </a:rPr>
              <a:t>OGM’ye</a:t>
            </a:r>
            <a:r>
              <a:rPr lang="tr-TR" dirty="0" smtClean="0">
                <a:latin typeface="Comic Sans MS" pitchFamily="66" charset="0"/>
              </a:rPr>
              <a:t> yüklenmesinden kaynaklanmıştır. </a:t>
            </a:r>
          </a:p>
          <a:p>
            <a:pPr marL="0" indent="0">
              <a:buNone/>
            </a:pPr>
            <a:endParaRPr lang="tr-TR" dirty="0">
              <a:latin typeface="Comic Sans MS" pitchFamily="66" charset="0"/>
            </a:endParaRPr>
          </a:p>
          <a:p>
            <a:pPr marL="0" indent="0">
              <a:buNone/>
            </a:pPr>
            <a:r>
              <a:rPr lang="tr-TR" dirty="0" smtClean="0">
                <a:latin typeface="Comic Sans MS" pitchFamily="66" charset="0"/>
              </a:rPr>
              <a:t>Orman bölge müdürlüklerine çok sayıda şube müdürlüğünün tahsis edilmesi dikkat çekicidir.</a:t>
            </a:r>
          </a:p>
          <a:p>
            <a:pPr marL="0" indent="0">
              <a:buNone/>
            </a:pPr>
            <a:endParaRPr lang="tr-TR" dirty="0" smtClean="0">
              <a:latin typeface="Comic Sans MS" pitchFamily="66" charset="0"/>
            </a:endParaRPr>
          </a:p>
          <a:p>
            <a:pPr marL="0" indent="0">
              <a:buNone/>
            </a:pPr>
            <a:r>
              <a:rPr lang="tr-TR" dirty="0" smtClean="0">
                <a:latin typeface="Comic Sans MS" pitchFamily="66" charset="0"/>
              </a:rPr>
              <a:t>Herhangi bir isim verilemeyen şube müdürlükleri de vardır. </a:t>
            </a:r>
          </a:p>
          <a:p>
            <a:pPr marL="0" indent="0">
              <a:buNone/>
            </a:pPr>
            <a:endParaRPr lang="tr-TR" dirty="0" smtClean="0">
              <a:latin typeface="Comic Sans MS" pitchFamily="66" charset="0"/>
            </a:endParaRPr>
          </a:p>
          <a:p>
            <a:pPr marL="0" indent="0">
              <a:buNone/>
            </a:pPr>
            <a:r>
              <a:rPr lang="tr-TR" dirty="0" smtClean="0">
                <a:latin typeface="Comic Sans MS" pitchFamily="66" charset="0"/>
              </a:rPr>
              <a:t>Bunlar, bölge müdürlüğü şube müdürü adı altında yer almaktadır.</a:t>
            </a:r>
            <a:endParaRPr lang="tr-TR" dirty="0">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980728"/>
            <a:ext cx="9144000" cy="5688632"/>
          </a:xfrm>
        </p:spPr>
        <p:txBody>
          <a:bodyPr>
            <a:noAutofit/>
          </a:bodyPr>
          <a:lstStyle/>
          <a:p>
            <a:pPr algn="l"/>
            <a:r>
              <a:rPr lang="tr-TR" sz="2400" b="1" dirty="0" smtClean="0">
                <a:latin typeface="Comic Sans MS" pitchFamily="66" charset="0"/>
              </a:rPr>
              <a:t>GEREKSİZ GENEL MÜDÜRLÜKLER</a:t>
            </a:r>
            <a:br>
              <a:rPr lang="tr-TR" sz="2400" b="1" dirty="0" smtClean="0">
                <a:latin typeface="Comic Sans MS" pitchFamily="66" charset="0"/>
              </a:rPr>
            </a:br>
            <a:r>
              <a:rPr lang="tr-TR" sz="2400" b="1" dirty="0" smtClean="0">
                <a:latin typeface="Comic Sans MS" pitchFamily="66" charset="0"/>
              </a:rPr>
              <a:t/>
            </a:r>
            <a:br>
              <a:rPr lang="tr-TR" sz="2400" b="1" dirty="0" smtClean="0">
                <a:latin typeface="Comic Sans MS" pitchFamily="66" charset="0"/>
              </a:rPr>
            </a:br>
            <a:r>
              <a:rPr lang="tr-TR" sz="2400" dirty="0" smtClean="0">
                <a:solidFill>
                  <a:srgbClr val="FF0000"/>
                </a:solidFill>
                <a:latin typeface="Comic Sans MS" pitchFamily="66" charset="0"/>
              </a:rPr>
              <a:t>Çölleşme ve Erozyonla Mücadele Genel Müdürlüğü (ÇEM) </a:t>
            </a:r>
            <a:br>
              <a:rPr lang="tr-TR" sz="2400" dirty="0" smtClean="0">
                <a:solidFill>
                  <a:srgbClr val="FF0000"/>
                </a:solidFill>
                <a:latin typeface="Comic Sans MS" pitchFamily="66" charset="0"/>
              </a:rPr>
            </a:br>
            <a:r>
              <a:rPr lang="tr-TR" sz="2400" dirty="0" smtClean="0">
                <a:solidFill>
                  <a:srgbClr val="FF0000"/>
                </a:solidFill>
                <a:latin typeface="Comic Sans MS" pitchFamily="66" charset="0"/>
              </a:rPr>
              <a:t>Su Yönetimi Genel Müdürlüğü (SYGM) </a:t>
            </a: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3.6.2011 tarihinde kurulan </a:t>
            </a:r>
            <a:br>
              <a:rPr lang="tr-TR" sz="2400" dirty="0" smtClean="0">
                <a:latin typeface="Comic Sans MS" pitchFamily="66" charset="0"/>
              </a:rPr>
            </a:br>
            <a:r>
              <a:rPr lang="tr-TR" sz="2400" dirty="0" smtClean="0">
                <a:latin typeface="Comic Sans MS" pitchFamily="66" charset="0"/>
              </a:rPr>
              <a:t>Çevre, Orman ve Şehircilik Bakanlığı kuruluşunda YOK!</a:t>
            </a:r>
            <a:br>
              <a:rPr lang="tr-TR" sz="2400"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Yirmi altı gün sonra bu bakanlığın ikiye ayrılmasıyla kurulmuşlardır. Hangi ihtiyaçtan genel müdürlük oldukları bilinmemektedir.  </a:t>
            </a:r>
            <a:br>
              <a:rPr lang="tr-TR" sz="2400"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Taşra örgütlenmesine sahip olmayan bu örgütlerden </a:t>
            </a:r>
            <a:br>
              <a:rPr lang="tr-TR" sz="2400" dirty="0" smtClean="0">
                <a:latin typeface="Comic Sans MS" pitchFamily="66" charset="0"/>
              </a:rPr>
            </a:br>
            <a:r>
              <a:rPr lang="tr-TR" sz="2400" dirty="0" err="1" smtClean="0">
                <a:latin typeface="Comic Sans MS" pitchFamily="66" charset="0"/>
              </a:rPr>
              <a:t>SYGM’nün</a:t>
            </a:r>
            <a:r>
              <a:rPr lang="tr-TR" sz="2400" dirty="0" smtClean="0">
                <a:latin typeface="Comic Sans MS" pitchFamily="66" charset="0"/>
              </a:rPr>
              <a:t> suyu yönetmek; </a:t>
            </a:r>
            <a:br>
              <a:rPr lang="tr-TR" sz="2400" dirty="0" smtClean="0">
                <a:latin typeface="Comic Sans MS" pitchFamily="66" charset="0"/>
              </a:rPr>
            </a:br>
            <a:r>
              <a:rPr lang="tr-TR" sz="2400" dirty="0" err="1" smtClean="0">
                <a:latin typeface="Comic Sans MS" pitchFamily="66" charset="0"/>
              </a:rPr>
              <a:t>ÇEM’nün</a:t>
            </a:r>
            <a:r>
              <a:rPr lang="tr-TR" sz="2400" dirty="0" smtClean="0">
                <a:latin typeface="Comic Sans MS" pitchFamily="66" charset="0"/>
              </a:rPr>
              <a:t> çölleşme ve erozyonla mücadele etmek görevleri YOK!</a:t>
            </a:r>
            <a:br>
              <a:rPr lang="tr-TR" sz="2400" dirty="0" smtClean="0">
                <a:latin typeface="Comic Sans MS" pitchFamily="66" charset="0"/>
              </a:rPr>
            </a:br>
            <a:r>
              <a:rPr lang="tr-TR" sz="2400" dirty="0" smtClean="0">
                <a:latin typeface="Comic Sans MS" pitchFamily="66" charset="0"/>
              </a:rPr>
              <a:t> </a:t>
            </a:r>
            <a:br>
              <a:rPr lang="tr-TR" sz="2400" dirty="0" smtClean="0">
                <a:latin typeface="Comic Sans MS" pitchFamily="66" charset="0"/>
              </a:rPr>
            </a:br>
            <a:r>
              <a:rPr lang="tr-TR" sz="2400" b="1" dirty="0" smtClean="0">
                <a:latin typeface="Comic Sans MS" pitchFamily="66" charset="0"/>
              </a:rPr>
              <a:t/>
            </a:r>
            <a:br>
              <a:rPr lang="tr-TR" sz="2400" b="1" dirty="0" smtClean="0">
                <a:latin typeface="Comic Sans MS" pitchFamily="66" charset="0"/>
              </a:rPr>
            </a:br>
            <a:r>
              <a:rPr lang="tr-TR" sz="2400" dirty="0" smtClean="0">
                <a:latin typeface="Comic Sans MS" pitchFamily="66" charset="0"/>
              </a:rPr>
              <a:t/>
            </a:r>
            <a:br>
              <a:rPr lang="tr-TR" sz="2400" dirty="0" smtClean="0">
                <a:latin typeface="Comic Sans MS" pitchFamily="66" charset="0"/>
              </a:rPr>
            </a:br>
            <a:r>
              <a:rPr lang="tr-TR" sz="2400" dirty="0" smtClean="0">
                <a:latin typeface="Comic Sans MS" pitchFamily="66" charset="0"/>
              </a:rPr>
              <a:t> </a:t>
            </a:r>
            <a:br>
              <a:rPr lang="tr-TR" sz="2400" dirty="0" smtClean="0">
                <a:latin typeface="Comic Sans MS" pitchFamily="66" charset="0"/>
              </a:rPr>
            </a:br>
            <a:endParaRPr lang="tr-TR" sz="2400" dirty="0">
              <a:latin typeface="Comic Sans MS" pitchFamily="66"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436096" y="548680"/>
            <a:ext cx="3707904" cy="5544616"/>
          </a:xfrm>
        </p:spPr>
        <p:txBody>
          <a:bodyPr>
            <a:noAutofit/>
          </a:bodyPr>
          <a:lstStyle/>
          <a:p>
            <a:pPr marL="0" indent="0">
              <a:buNone/>
            </a:pPr>
            <a:r>
              <a:rPr lang="tr-TR" sz="3600" b="1" dirty="0" smtClean="0">
                <a:latin typeface="Comic Sans MS" pitchFamily="66" charset="0"/>
              </a:rPr>
              <a:t>                            MAAŞLAR                           </a:t>
            </a:r>
          </a:p>
          <a:p>
            <a:pPr marL="0" indent="0">
              <a:buNone/>
            </a:pPr>
            <a:endParaRPr lang="tr-TR" sz="3600" b="1" dirty="0">
              <a:latin typeface="Comic Sans MS" pitchFamily="66" charset="0"/>
            </a:endParaRPr>
          </a:p>
          <a:p>
            <a:pPr marL="0" indent="0">
              <a:buNone/>
            </a:pPr>
            <a:endParaRPr lang="tr-TR" sz="3600" b="1" dirty="0" smtClean="0">
              <a:latin typeface="Comic Sans MS" pitchFamily="66" charset="0"/>
            </a:endParaRPr>
          </a:p>
          <a:p>
            <a:pPr marL="0" indent="0">
              <a:buNone/>
            </a:pPr>
            <a:r>
              <a:rPr lang="tr-TR" sz="3600" b="1" dirty="0" smtClean="0">
                <a:latin typeface="Comic Sans MS" pitchFamily="66" charset="0"/>
              </a:rPr>
              <a:t>BİNALAR </a:t>
            </a:r>
          </a:p>
          <a:p>
            <a:pPr marL="0" indent="0">
              <a:buNone/>
            </a:pPr>
            <a:endParaRPr lang="tr-TR" sz="3600" b="1" dirty="0" smtClean="0">
              <a:latin typeface="Comic Sans MS" pitchFamily="66" charset="0"/>
            </a:endParaRPr>
          </a:p>
          <a:p>
            <a:pPr marL="0" indent="0">
              <a:buNone/>
            </a:pPr>
            <a:endParaRPr lang="tr-TR" sz="3600" b="1" dirty="0" smtClean="0">
              <a:latin typeface="Comic Sans MS" pitchFamily="66" charset="0"/>
            </a:endParaRPr>
          </a:p>
          <a:p>
            <a:pPr marL="0" indent="0">
              <a:buNone/>
            </a:pPr>
            <a:r>
              <a:rPr lang="tr-TR" sz="3600" b="1" dirty="0" smtClean="0">
                <a:latin typeface="Comic Sans MS" pitchFamily="66" charset="0"/>
              </a:rPr>
              <a:t>                            LOJMANLAR</a:t>
            </a:r>
            <a:endParaRPr lang="tr-TR" sz="3600" b="1" dirty="0">
              <a:latin typeface="Comic Sans MS" pitchFamily="66" charset="0"/>
            </a:endParaRPr>
          </a:p>
        </p:txBody>
      </p:sp>
      <p:sp>
        <p:nvSpPr>
          <p:cNvPr id="23554" name="AutoShape 2" descr="data:image/jpeg;base64,/9j/4AAQSkZJRgABAQAAAQABAAD/2wCEAAkGBhQSERUUExQWFRUWGBgXGBgYGBgcGBodGhgVGBgaGxsYHCYeHB0lGhUYHy8gIycpLC0sFx4xNTAqNSYrLCkBCQoKDgwOGg8PGiwfHxwpKSksKSkpKSkpKSkpLCwsKSkpKSkpLCkpLCkpKSksKSkpKSwpKSksKSkpLCkpLCkpKf/AABEIALABHwMBIgACEQEDEQH/xAAcAAABBQEBAQAAAAAAAAAAAAAEAQIDBQYHAAj/xABCEAACAAQDBQUGBAQFAwUBAAABAgADESEEEjEFBkFRYRMiMnGBFEJSkaHwYrHB0QcjcuEVM4KS8SRT0hZDg6KyY//EABkBAAMBAQEAAAAAAAAAAAAAAAABAgMEBf/EACQRAAICAgIBBQEBAQAAAAAAAAABAhEDIRIxQRMiMlFhcQRC/9oADAMBAAIRAxEAPwDt5MVuIm5j0gzFzqDzitMZTZcRDDTC1hK3PTXp58ozND0JCx6ABDCQphIAEhY9SHIsNEsfLWFYwkITGqRm2eLRR7ybaElKK2WYVrmF8i6ZiOJJso4noIsNp7RWSmYiprlVdMzcugoCSeABjlu1doPiJuUHOWa/DO3MclA8I4C/Ex0YcfJ/hlOVI0knaUoSTMDUlqtSSakc682JOvEmK/dLY7Y/Ee3YgESU7uGltcGh8ZHnevE+UVWytie3zuwQn2SSwfETAf8AOcaKvTgOlTxEdE2jtASEWXKVc5FJaaIqigLMBfKoIt7xIEazajpdkRvtku0dsJJsQXcioRaV8yTZV6nXrFU22sS1wJKD4SHb5tVQfNbQCwyDMSSWOZmYipI95uQ16KBaMzid7MRPmGXs+SZ+WmZ6EqfkVAB6mphRx2HLZv8AC7xUIWcgSpCrMUkyyToGrdK/itpe8XYjA7HxzT5LdrKMuYpaXMlMNCKVF7kEMCD/AGjU7uYktJoxzGUxl5jqVAVkJ5nKwB6iM5xpFpltHoSsKIgo9CiG0hwgAWPR6FrAB6PR6EZqQAJMPKGBeXyhBz+/L+8Kef3/AHihDWFfP7vDQ1Iczf3hrRnIqM3Ed7RDDNJ0gfH4oS5bOanKP+K8hzMUUrb0w+F5LcrH10bQRmdEU5bRpVMQ7S2okpMzmg01pyiml7aZHHaOpVqjLSgFBWo6c6xgd6d4Gxs0ohyy1rettdT5mlIqKszmmuztuJmZmiKFMC47GLKQsxsOWpPBR1JtGEn5NEvCItqbR7MAKAZj1Cg6W1Y/hH10illyAtCCwfUzAaOSdSeBryIIjwLFi7+NteSgaIOgOvM1MUJ2riZ89lweR1ljvlvC55V4cQPUxyTm2zshj0ayTtdl/wAwZx8aC/8AqT9Vi0kT1cVRgw5i/wDx6xiMPvGobs56th5mlH8J/pfh6wTi9orJmyaZs81wO5TMy8a8GB056w45GtMiWL6NhHgY8zXj1I6rRyiN99YklzQdOGo4iI6RHOlE3U0YaH9D0ikxNWFQhgXCY7McjDLMHDnzK8/KCY0T8mT0c33w2jMeZMWlGSoZAalJZplNBqJlmLC4sOF8/KwsyZMXCYe2Imr/ADG/7MogVFRozC55WHMR0DerclcSwnyX7DFJ4ZgsG5K/TrEm5m6Ywcpi5z4iac06ZWpJN8oJ90V9Y7I5VGFIxcW3sN2Xs2TgMKEQZZctSzNxY0ux5sbCnWOe7e2u7ziQe/UE5b0PuSxTggNOrFudtrvtjCkpBwq8w149muYf/Yj5COcSpjouZAXnuwkSRzmNU5vRat5sDDwpP3SFN+EHz5k/HzRgJZC6HFTB4VA9yvOw8z0Bjd4TZsnASCEGWXLFTQXY6VPxM36w/dTdhMFhxLFCzd6Y/FmNya/COHQRSbw7xI8xFzHIpqhHE6dqw+HUJ6tyhNubpD40rY2Q7PmZrTHYufwk2UegAHoYO3Jx2eXPbVTiHVTxoiS0J+amM5t7ahWWqSO9PnnJKVb0rYuOgr8yeUaDDUwWHl4aWA8xEq1ScoJu8xyNasTRdTbheLlHVEJ+TVS3B0h5HO0YSdKM01msznrZfIKtAPrC4WU0ogyXaX5VKnoyk0I8riM/SK9Q3Ueis2RtoTlOYZJi0DrqBXRhT3W4HoYsO1jJpo05EghREQfpCZiYkLJWekRkQohKgcvIfevWGAotpCTPvp5Q0vytDQYGxC1jxhIWIsoixKKUIcArTvA6U41EYjDjBpMmzJUtZeUUIWuleF9T0gve7bxJ7GVVjXvG9zx9BXT1jIbRxwkpY1JNvxNpm8hoPWM1cmdmOPCHJ+RNv7Wd3KL/AJj92nwLplH5kxmdpYkAdkh7te+3xN+wpQRNjJ/ZAiv82Z4jxUfvFZKkkmg4/ZjpWkc8pWz6dJig3mRwgmorTDLrWWNSDqy/iA0sYM29imSV3WKlnRcwoaC5NK8aLFVs/eViQGAcVW47r940BoO4RfhTyjzJzj8TrhCXyRVje3Dineb0Rqjh3vT9YIwplzFEyQQDWgaX3TUcCBrwswjQzdhyGcs0mWWY3JUGp500r1jO7VwcrCzC0lQheXmdBXLUOoUgVoCQW05RhLG4K7OiOSM3xXZaYdExaNJxMtHZQK2pmVrB14roQRwIMDbJ3KlYaeJodiqKcitfJzOY2pSsD7K2opnyWy0LM8o+qZxT1X6mLHbmKzESRpTNM6g+FOldT0A5xcWnGzOUZRlxGYjbDzbSiUl8GtnbqMw7q9SKnlAihgaibNrz7Rj9DUH5QLtjaS4eUZhvSwGlSdB5cT0iqwO7OOnL7S2JMpyCyo2alKVAKA0VbaUNtYluUi1FJGuwe2mVgk2hBsJlKX4Bx14EWraLstGRX+ZKFbZ0HoWX/wAqERodk4ztpMqZrnUGvXQ/UGNcc70YZY1slxeCEwUNjqCLEdQRA8jajSzknnjRZg0PINyPWD6wPjArDKb1i2+Ji1Yd9/8AEepGZlY6ZhTRgXkchdk6iuo/DGiw2IWYodGDKdCD908o3hkUzKUWmZ7frDKZCzGNFRijHgqzRkzHoHyk9KxidjY4YechmKM8p3IBNFqyZGvQ0tQq2lddax1TGYRZqNLmAMjgqwPEEUIjlO3N38TgqhpRxWHUUSYpImougRiKkgCwzAjrwjuwtNcWc8007Rebf3z7RMigBTqqtmzf1sO6E/CCSeJpGWeYuU4jEMclbfFMYe4nQaFtABSAZG1sxyyMJOmPUgByWAv8CKK+pAjbbr/w+mNNXFbRIZ18Eq2RAL94L3aAXyrbmSY3uOPoinLsD2Ls55I9vxCqJ8wEYeV7sqWB4zyAX1oeZg3A4pJi5lbNUli5pVjS5bk30Atwiu3t272zmle9w5ID/LX/AFUznzHKKjD7KebNGClHK8wBsS9aiUmoTqdCeZKjnAtrlIT7pBOWftKY0rDMZWGQ0edcZzyHGnEKKGlzFlg90GwE5VSe01JiMSjAgqVIo63NiaiNpgsHKwkgIO7KlqSef9RPEk/MmKF5jTJhmPYt4VPur7qjrxbqacIhTcuuh1SJtkPlxSAe9LmL5haOPkY01Ix27zGbtFyKlcNKZWPDtJpWo9FEbK0Z5PkVE9WFzHnCGEjNlDyYQQjGKUbd7Oc0ucVpmOVgfp1ItWE3RUYuXRd1j0MEwGhBBre3HyiVZJ8ozbGl9iKIbMYBstRWlaVvTT84JC0sIx+92O7Kerg0KIKU82Jv+kZ/w1jGyv347KU5mhyHYd8A2NBQEfCTShpwjnczGeKfM8kU6V/YRY7b2gZxYsQa1189PyjK7RxDl6OKEUAA06fON0qFJtkk6W1avXM17630tF7sjZ1BmIufprGm2ttTCYuSjIoV8oZa8wAGX5iAJYtCbIZ1TeDBF5JyCrKVcLzym49VJ9Ywk2UBVSe64BDDowZG8rAHlU8o6dGO2/u9MllpkhBNlMS7SSaMjG7GWRcV1ppWPOz4r90T0/8ANkS9svJZSt55bC6OG+EC2nx1y0jMbRx5mMSSMxIJy6ClcqL0Fa14kmKqbtLDjXtpZ+AoCR6gj6wmHx02c2TCSnLH321HlTur5kkxyzlOemdcMcMb5FngZoGKlg+HDK86dTgxWiqDx4L5kw6ftGYJtjVmNWHN21XyFlHkYOGxFwWFCEhpk2YvaNe+UM9BXUDL61MUJxZlpMmm5C2/rY0X94JXFKJEXGcnIscFhPbsbRhWRhrmnhZ+I6963ksa3b+IIlFB4pp7MdAR3z6JU+dIH3Q2N7NhZaf+43fc82bh6A0ij21tyszOlCPAg5pXvt/rca8kjofsjvyc1PJOl4CcZPEqW78EUkei0A+dItNz5JXA4cHXJm/3Et+RjIbYntiuwwqijT2Vn6Ip16VoT5AR0aWgCgDQAAeQFBCxK3YZ9KhmKegt5QOggp0qCIFRYc0+RyMe6AihFYrGwUyQxmYel/Eh8Dfs3WLZViSKiq6EN2dtNJynLUMPEh8Sn9R1gyKTG7MBOdCUmL4WGv8AcdDBGA2tcJOASZwPuP5V0PSOiGXwyGizUU+/usA7cYjDTiNezb9AfpWDqw2YgYFW8LAqRzBFCPkY6F2rJo41npiJjUJ7MPMA59mtV9BQH06x0Lczd32XC1mUM6cO1nufiYZgCToFB+dYwmLwTpiHTw4iVqtv5igUSalfEClio5ExJM3lmmWJdGoCKKzMyCnHKbkcgSQI7pxckqOZPiy33r3nqQiXUXQ8zoJjA3yj3VOvi5RV4neZkw4ITNNY5JI/7jH3v6QfrFZjSJffxJLMxLLKr/MmHhX4U/Eb0sBGr3K3SmCZ7bi1HbEUky6WlIRa3Omg4ecU0scSdykXm52wvY8MEY1mse0mnm7cD5Vp84vw4OoiNk46/ekN+6xyN8nZulQQJakcIRsMIhCekOuIh2BFj5bLLYoCzAWAN/SvGKTDbJSTJaZiVDPMF1a4VTfJX6secXeLx/ZoWIrTgNTwtA2OpiZR7MqaGxN0qNVPCM5tm+OVFTJwrJJ7YsZeU5pCaCgWxfkCLkcBTnGmwM8vKlkkFioJp1FbcYy2PeYxDYpQiIa5MynOVvTu2CDU110iDCbVbM00PRqjuFSCVp4q8+lLCkZWzonBTRrcdjFlIXY2A+ccj3i22Z0xnPO3QRab5b3rMIXMFWgNCaXjHtMz6XHMR0RjWzmsBxE0seg0hpIcZX+fEesTzJdIGeXFkgzh5B5qdPvhF3s7bdr3H1HnFcs4UytcH5+kA4jDNKOZSSvAjrCaE0fTWDx0uaKy2Dcxx+UTZfv7vHPdo4GbINRmVq6j+0F7L38dKLiFzDTOvi9Ro0cvPdM2NhiMCkzxojf1Kp/MQ+XKCiigAcgAB9IiwO0pc5c0tww+RHmDeCYEl4KbfVlJvTh80jNSvZMHI1OWhV/kGzeQMYMyQCUfQFGtocjBhU/CwtX10jqsYHbW7czDsWlS+3w1SQgJEyVW9FYapxAIIHCObNDfJHV/nyV7WG7W3m7WWVSqZh3jmUuRxVMhNjpmtGcmzgA02bTIvAWqfdloOBNAOgEAtt2SDQSpxavhOVR60Gb5CLnYW6U7GMszFr2chT3ZVMtemXUA8WNzGPF5GdC4Y0y03D2S5L4ycO/Nsg5JzHIUsOgHONiIkRaCgtwFOA4AdKUhHrQ01jrjjSR588jnK2RHjeB3opArrpX8oMcVFK0JhJsiq048CResKUL6ITsiUwpMQSLa6XB5g9OkTUv9/OM42wcaG1iPH4VXTK4r9/nEqsSaAQ9cKSe8R6QU30ICkYl5IAmd9LAP7y9G5jrFgs6ulx00IibshSlOkAz8OZKsyCqgElB9ctdD00MdWNtaYmr6AN5d2JGNUCZVJieCYvjT9x0jIn+Hm0AcqY9SnMls1PlWvrG+wWKWcmeWcw0PNTxDAaMIn7E8o64ZWlpnPKF9ozO638N5OFbtpjHET61zuO6p5qpNSepjXTJVfv8AOBwSOf5w9cTz+n7GIbbdtj0uiI1Hpw+9YYeY++sTz5ilSwamUXPEecVk/ayAjK1Dcnuk6cACLk63irGlYZWI8JjVmKWlsGAJBppUecBe21BoAykDVlWzV1F6aRWzMK0nK+HD5TUZPEqVoS9rMKDrrGcmUobpmjmYlVUs5AUAkk0oBFVPw4CpMw5XslC0Vc1FFWzHKviBrU8bRLhcck9KEUzVGU0qctiVGpHXyirnypuFfPLYvLJAbM1x3cgqToAaadK2EZXZrFVpljKaTilAYBmltpcDMoB7taEi9/OMpvljVlzZhsSdDyv0+UW20tpSUDYhP8yjLccbXvpw/OOa7SxZnTCWNVBqep4CLhH7CUqegV5Yds7CpPhrwHOkem4TL3pXdPvL7rfsYIVeJ1+7R5o1MiCViA9qUYaqdR+8MmSofPwqvTgRow1EQ+0lTSbxsH4Hz5QwIHSFkTyltRyOnnBjyeUCTJUAH0XvOobKpA4k/lGSx27yvpYxs8fRnPGloDfCAxyyVsVnO52x50ls0ssCPeX+0W+zN/HTu4hMw+NaA+oOsaCfh1BoWSvIsAflWAMXsRG1X1jPi0VyLzAbSlzhmlOGHEDUeYPGCaRgpu7bo2aS5VuBBIIg/B71zpRy4mWWHxrqPNdD6Q1IqzWdmK1oK86CsPEC4HaEucuaWwbne48xrBJMUqKu0Oj0IDHooBDLFQaX4R6a5GgJvCCtTWlOEORq6RIA+KlXzC1bHpDEYix8NbHkenThBSrYgmoMBdlSq8rDkRGMk1tGidhUqZchgA3MaMIngFEzVGjUBF9aQ6TtJdGNDWlfdJGorzisc/sTj9Bohs3SKnHiY0wPJmA5VNENQCaG/wCKFwO3wzBHFGNFBAJqwHe8qG0W5FLE+0QGQhmscPMWXNRjnFBkckaOOPmLiLTB7RzDLMHZzBqlajzU8VgDFbIlzqOpysDUMhtaoqALVodYCndrJQCaC6ggdoCAVFKAqRxrrWM4za/hpKEZrXZpu1HMfOHZQeR9KxnMBtwUUTWFGJRJllDkWIIOh66GkXB1+/0jqi1JWmcUouOmj0yQFcsahWAzHgpFgT0I/SIcZKluO8ykG1iMxB6CtY9ii9sjUI0roT1pDMLtUGzJlcagAVJHw84YJqiuw6+z1okwISFBBpWllHxG3ICCmnqhIBUFbdmo9a1Pn86we7tMFDRRya7fLQQHPR5AzK2ZF1DU0PkLU4U9YlmjkpFZtDZOc9pJ/lTSBcilQWBNePDQawdisQsuWWY1AFyfe9PrBwnJMFa6a8xx/KOab7by5iUQ90WEEYktvplNt/a/azDloBy4AafKKuULdB91hqJStTU8f2iPFYnIhPIVHpG5NkeLx9HyJdzqeCjmYd2DgArMJPJ/CfLlA+wshGdu8S1X5nmK8LaR2TZ26WEeUcbJw7uGktkwz8W0JFbmv94QjlOHxgc5SMrjVTr5jmIkmLqDpyP6xBiMLnbKUZXBOUKpzqdaAa20pDJWNZSFm+QcaHoeRgA92DS7pdeKf+J/SHS5yzNNRqOI8xBZX7EQT8ErGtSrD3lsdNOohgfQDNU86/vGV2vtZp0xkRiJSEqcpIaYws3eFxLBtahJBuAI09Ywe2djYzDN/wBNLGJw4A7pek9dSRUAVB9Y5ZfhJFO9mlUzCSubTMJYr/vu3nfzgrDLk72HYyifg8DX4yySjL/SR58Yz26m4HtzzcVj1mAFiqSjVDbnxCqCAAOsX3/p+TgpxlSCwllBMKMxYK2bLVeIqKmnSsRVbJNPsfaSzwwdQs1KBwNO9dXU65SAddCCOFzJmAUj/igjEjaxkY/CXtPaZJccwVV1PmHNv6jzjUbe20ZVJcqhmuCam6y1BpnYcak0UcTWLW1stMixG7CA50bsn4Mpy/2PlE8jGz5VO2XtV+NBRvVdD6RlZ2FQ1ece0PFpjAn/AO3dUcgtBEuFGWj4dzL49w1Vh1Qkow9PUGkQCnRuMNi0mCqMG+hHmDcRPSKPY+LXEKSy5JyEK+S1yAVZTqUYXFb6jhForMNe91sG/Y/SLNFJMnbrpDPCQoFtekeIDg8aa8x5iJR9IXkpDXBoaawPjGITNSpANYJRwdIcy8IHG0NaZTz+0JBllAuUEEqSeVIqcdgJgyvmOWmVsxBCnNUFaGga9K0Gt4t5SFWZZbCo1VqmnUEEUqIeqD/3GqpFx4UH768440vB2Rnx2DYLaIJqGBYD4iVpzLHlyWLFJ8ud3KZxc192vmLiKydgc5OUZKU71PEBp3KaecSpjZko98ArpawFPIUoeFY1jKtMmaT3EIw2x+xeqscmUDJWwPD0AtTrB2UcY9hsakwDKa5lDAcacDHmjSkto55N/wDXZT7a3cWcO73a1tQZTU1qfrUiKjA7Sn4F1lTlM3DsaIwqzyr6VbxKORv+UafGT27JuzXMwHdH6xVYLbg8M4FWGQGq2zNew1tTXSJb4ytGseU4bVmhlTldQyEMrXBGhvz0iHE4FW4AMK0PEGKJNkGR/MwpsxJaUzEo5JJJFD3W6j1rB+B2os0EqSCLMjeJT1HLrxjoUrWzllHiz0qeQ/ZzAVPutqrfsYKCMOvnEMzvCjCo5G35RTbT2ocJKIrUZe7U96sUnYteCm3w2usnMktiKksy2yg04HWkc6aaWOY6nw1/MxPtLGmc7Em3HqeA/eIVbiY1qibslCWiGdJqKRCu0S5Il0ABpmILVPQaEdYX2sof5lCK+MaA9RqIYFLLc4d6HwNHQ9k7cxOMnS3OLSQuHlikwnKAo1IQeNiOHQRlsbghMF+MUpWZIPFk+v8AaEB1nZe05LvNlYKaJOImXGKxABmT3NcwU6She3GMRtLZ82TNeVPQq98yveteNeIPOKvD7SR9DQ9bGL7aG9Mydh0kziriWarNYfzAtPDm4iAATCyshUA1R1LIOK5TlIPMXtE5SANnsSe0bXRV5L1HMwRPxqpQE3PAAkwwO/NJI0v04xEpvSl49tLaSSEzTDatFAFWY8FVRct05XjnO8m+TzqoLLUjIrGn/wAkxfH/AEKQo4kxytpEs1u1N7ZUslUZZjixOYCUp4Z30J/CtSekUSMe87sHdru1gLCn+lAK0FbVJ4xicWMgDz3yAjurQZmH/wDOWNB+I0EQbJ2bitpDs8NLaTha9+YxND/Uw8XRFFOcLciey82Djfb9rS2U/wDT4QF8x0JAa9+bE06JF9Lx3alp7E1mnOoPBB3ZS/7L+bGD/wD0/JwGz3kyrlqIZlhMZphCFj/pNhwjLYTboDlTLqqBiGFKZUBIqOFgIT+gK7H7PfaWP9mDFZEgZphXnXvete6OUX/+FpgZgl4cNkZc+VmLXDZTTlUG46CCP4SbP/6V57Kc+Imsxb8IrQfM6QTtqj4uZlPgCS/UBnNf96/KB6QgLZ23Hl4+SBQCesyU2tytJiE9QS1/xRtji25j5esc0niu0sAo1DO5pyC5T/8Akx0c8b/fCEnoEPk4kl8rGvIi1Drw/WLFJhFa3A+fy4xBJUAUH31idXI9a/nGan7jpjpEsp1Iqt/L9RDy0BTJdTXQjQixjyz2HiGYfEtj6rx9IqOVPTKaINobPV3rUqxFiDQ1HGnExBR1A7QB1Fw1y1fKLCfMVgpFCK08qj5w0cOPS3L9YylV6Noy1sZKxazFzKakWYceHD71h5uajUadekDjAoWr4WY6jX14GIS0yWSrjOBTvjWnC0DsdJ/FhErZ8tD2iLSutz8he0GTGzC2usC4XEqagNUHUWsRzppDpdjSvpzHONIsymn5JlekDYvAJPJzLeXYEE8QK1/aFxeKAIAFyNTZP9TH8oDkly1aliZx8NkAApU9LesNvVMrHa2DrgJ+Hp2RDoAFyEUHi5DUke9DsdJltMJBMqapVQ4plLMAQo566fWLPDMxlozGrHUgWuTw5WhmJwsuaAHABBswsQRex4G3y8oIqhylfyBVxoVCZ3dKioINVfmVP6Ry7ereBp8yim3DoOcH727ZVP5EtiUBsOdSa68bxk0HPxHU/pHZCP2c8kr0KBQUGggDaGIJKy1NM1ieQGvrFiy2ip2pgyRVbEGoi2Qa/czcz2goX/kyMwTNxdj7kvmTQkngKxb71bv92biMvYyFyyMLKC1ecQcoJHJrmuptGR3V31myShqGaSjpKDklZWfxOFGppwjp2Bx0qZPwsx5rThmMrC3GZphBM7FODYAXCjpCGcy2jsafgnyTJbrUZuzN+7TVDx6iI5bLMHdII66jzHAxt9pyExGHVTiW9nw06YXxeIXvPMYkdlKRbsBrGT21u+JUyW2HnJNE5c0uYtg96ZZiG4NYAKTEbFRjaqnpaI8NssKbuzD4SPziyEzOoNKcCORFQR84SkMRBjcd2a11OijmYZs/CsO+xq7an5mn5QBtlGBVx7t4tcDie0UFRU8hU001pABt959sTJ7dpdZbr3TwWWa5UDaVYAMx8h7tIpcNPVc2qmlJbhQyqeJKkjMeV7Rvts/w3Eya83D4mbhWelUQAyrCngtGbxu5O0pde5hsWBxH8uYR5il/U6xxSg7szcWUe7mxsKs8zcWTi2JqAXyeZZZtM56BqR1bZ28+GbKikytFVHQoOgW2Q+hjlU/uHLiMLicMTxZRMl/Ox+piH/E8iouCnK0558oAKCMuUk1ZWFBViOfhhpysF2dU33fLIlilazhw+GXMb8xHJ8XOy4XEuBQ9kEFr99lH5COt744RmwtQCxlOjsALlRVXNP6XZvSOVz8KMsyQxChgtGN1BVg6Eke6RavWFP5WOXZ1vd/ZCyMJIQUXJJTMdBpmJI04mOW7YxMxppfMwZyZlVNLuaoP9gSNnt3fVHkdmqsudQHqyElbZlQKSSWHdzGgAOkYiZtDIHxL07pqo4NMPgQf00DGvupeCbuqEy03Lw5nbYmOxLDCyRLrWoLGga/Ul46QZAOh9NBGX/hTu60nBGcxpNxLGaa/D7nzu3rGuCFfEADw1+nKKKSIM+WgKaWFW/UaxMdoEimUehJhFQGtj16/fSGmTa31+tOUTw0O2ES5oOh/eJBABW94eqDkIn0y1IkxWzlY1U5H+JdfI8CPOAmxzyTSatVFu0TTT3k1H+mDEakCbZnuslmlp2jilFpUXYVsOkL092aRkFSsQsxcyMGWtiCCNQNeGmkTT27obpQ+p/eMPN2iitnRZkiaSoBFAGLLViVaxUN3ecG4PfxFTLiBlDAss1FOUioBYrqBmNK6QjRl1jdmq5qtUbWq2uNCRxEJ7U6IDMGahoWUXprU04aRNIxKTQHRldT7ymo+mhrzglGob3Btf6Qkg5XpjcLilYVUhlPr84ieYGVuzpLChuFG0Pu6AViOfssAkoTLavu6eohk7E0ZlnSzk9115W1468IpPwwVPoREo8pMz5goOYmtrA04C0UG923mkIVLd814gsBW1SNSRGj21tyXKkl6g/DTiY4vtbabYiazMbVv+0dGPH5ZnKfgGaYXOc68K/mYVp6opJNhqYazRWE9q1fcU2HBm5+QjcxDkxTtdUFDwLAN500ES1DVHEajiKfesC1ppFlP3ZxHsyYvsyJbEgTRfSwLKL5TwMMCj2hs0ijyz3r2H0NeMF7u7zth56TRQTFJ8Q7pqMp9b6w+Viq91xlbhybqpiLF7PV9RfmIANbtWZLn7OwzS58tfZkcTJDErMaYzVLrbvVrGTfEFDVbtXu04nhAH+GTF8D/ADiwwOFI7zkF6U6AQAEYWTRApNTqT1NSfzhZmIRTQsB0JgHF4lmcS01OpHAfvFhhpCouWgIpxvaABk7D5heKiTiZuCm55TMNQCpoR91PpF1MwTyVVwrGS1aA1tTXszxA4wgVXXMpBU/2gA+io8RCzNhuP8ucw/C4DD56wJNbES/HJDgcZbfoYxoAoj74fKKx918KZizTh5XaIwZXC0YEcbawo3ikg0ctLPJ1I+sWEjEI/gZW8iDE2kPiOpHPt6ty5qtnw0oT5X/ZzZZko8TKa9U1OU6EmkdDpHoGrE0cCxOLSUSPZcUH0yEUvyqEqR1EXW7W4+Kx82XNxidhhZZqsnw5+NAut7ZmNzHZMx5wlecSopEqNDVSgAApQUoNBTgOkKwrb/iFrCOCdDSKv8LB5skAWt01HyiBEZQaqPMDX9oLecARpCe1rwaELQJKoRqdeMIsoeX1H9okedLJJOvkREOJnqi5gGI4kAkqOdKXgaAg2lPMrKCQMxpmIzAACpoNS3IdYqMPvB2lu0tlDD3GoSRRzwa3hWLeTu/LPezsxN8zGtOPdB7tOsQrsoGYewagqS8wqD3+anTNS1QKDzjKmzdcaElsjgCaAzoGYlr5K1FWJ0JB01pAczYWExCkiWKEsCRUHyH4Qbgc7xO+ymJCFVmhCxJrloTcBh7xsO7W1anlBH+IiWKTZKrQVGQ2660p5XhoT10ASN2kk0OHdpLAAVFO9Qe+NG9YJl7RmS6CfLtxmS7rr7y6r5wfhsZImMVUgkU42NRUUIJBMHLJUe6IbgmQpNdg6Tg6BlIYDiptDJ04IpZtBf75w+bs9akp/Lb4lt810Pyjnm/28xWshWB4Erx9OENY7aDkUG9+8HtE0qll6acqxRgcBoIRJRpfU6x4nlHUiW7ANqYmgpwJoTyESyqADLYAUEexmEzqYrsLiMpyPYjSGIPZqXjpP8McJtJdEHsTeNZ5otOJljUflFRupt7Z2EkdrMkPOxgNAriqDkV91R51MVO8m/mLxxImzMkvhKl91PXi3raEAf8AxE2bgEn0wkwOGLGZKU1WWeaPwr8IsIzUolaBu8reF+vBW6wKggiViSaSxpmV2PLLoPO8ABDLDJlQIIZYaJdYYFLsrEZZzK2rGx/SN9u9siQy+0Yl6yw+RJCkdpOe1FI91b+sYfaezS3eXXUUibYW3ikxWss6WQwqAakaV5wAdo3i3Y9oxGeeww+EwsoURTRmAGZyvwpXu5uNI5FiJQMwvKJlEk2N+7U5Q34gKXjSne4ezFXDTp86cHxJc0Dy0ussEaKTwEUm22kGZXDZ1RgGKvqjEmqA+8opZoQ2fT0IRCx6IEVu2cGrp3lBvxEZTE7sIbpVDzW35Rs9oD+W3zimjOSNcbM0yYuT4JxYcnv+cOl73Tk/zZAPVTT+0aMrXWIJmCUxFUbe3ygPDb5YdvEWln8Qt8xFim2JTeB1cnkwH5xU4nd5G90RU4jdTUrUQrkiPSi+jWviW6D75xCSSdSx6RkPZsXKrkmNTlWv5wRh98cRKtMkqw5iqn9oOa8ieBro1cvC1roPzEStgh5/1GKDD7/yCO8jyz5Aj5i8HYfb8ub4JyHpXKfreGpIycGvBbZAt6AD5fnDFxANKn0gXJXgT9frE4wp4mnQRS/CdlRisdIluc8twK6jNkPXKDpBS7UWYKSWWugpwHHKKa004RYNhxxFfOB3wUviADQi1jQ1HDzhU0UmmOl1VQqoaDSpFepJ4k84erE6j6iK18Kymsua4/CQpU6018/pEb47EqSSstxyBIP/ADBYq+i0kYZU8Kqv9IAHyFokEVMzbZUgOhUnkpZfUxHj9voklnLqRSlAb15Uik70gpgu+G8ow0o3o5B9Be8cdm4gzGLtcnT94I21tM4iaSbKDU/oIDzjX7EbRVCPTp4RSTAiMXu+YA6KDS3M9Yir2jVPgGg+I8z0gmsUApmlB3jmX4veHRhx84gxmCVxUeh+9YeHp+vL1iMd26XXVk5dVgADXEtLOWYKjgf3gtJqsLMDE0vJNFR6gjSBX2StbVXygAkmPSgF2OkT4aV2Y1vqT1iPD4XIakknmeURY6eaiWh7za9BABJ7SZzlAaIPEefTygr/AA9RQyiZb+dUPQgw3DYYIgUfPnF1utu6+OxKyVYLUFmYitFFK0HEwgKuRianI4yvy1Df0njAu0Nkh76EaERut4f4fyuwmTMLiBiVkEiathMSmpUjlyjFriCtnOZeD0v/AKh+sAFUMTNlWcFl5iCZG2JZ1OWLKYnrA7YZTfICfIQwP//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3556" name="AutoShape 4" descr="data:image/jpeg;base64,/9j/4AAQSkZJRgABAQAAAQABAAD/2wCEAAkGBhQSERUUExQWFRUWGBgXGBgYGBgcGBodGhgVGBgaGxsYHCYeHB0lGhUYHy8gIycpLC0sFx4xNTAqNSYrLCkBCQoKDgwOGg8PGiwfHxwpKSksKSkpKSkpKSkpLCwsKSkpKSkpLCkpLCkpKSksKSkpKSwpKSksKSkpLCkpLCkpKf/AABEIALABHwMBIgACEQEDEQH/xAAcAAABBQEBAQAAAAAAAAAAAAAEAQIDBQYHAAj/xABCEAACAAQDBQUGBAQFAwUBAAABAgADESEEEjEFBkFRYRMiMnGBFEJSkaHwYrHB0QcjcuEVM4KS8SRT0hZDg6KyY//EABkBAAMBAQEAAAAAAAAAAAAAAAABAgMEBf/EACQRAAICAgIBBQEBAQAAAAAAAAABAhEDIRIxQRMiMlFhcQRC/9oADAMBAAIRAxEAPwDt5MVuIm5j0gzFzqDzitMZTZcRDDTC1hK3PTXp58ozND0JCx6ABDCQphIAEhY9SHIsNEsfLWFYwkITGqRm2eLRR7ybaElKK2WYVrmF8i6ZiOJJso4noIsNp7RWSmYiprlVdMzcugoCSeABjlu1doPiJuUHOWa/DO3MclA8I4C/Ex0YcfJ/hlOVI0knaUoSTMDUlqtSSakc682JOvEmK/dLY7Y/Ee3YgESU7uGltcGh8ZHnevE+UVWytie3zuwQn2SSwfETAf8AOcaKvTgOlTxEdE2jtASEWXKVc5FJaaIqigLMBfKoIt7xIEazajpdkRvtku0dsJJsQXcioRaV8yTZV6nXrFU22sS1wJKD4SHb5tVQfNbQCwyDMSSWOZmYipI95uQ16KBaMzid7MRPmGXs+SZ+WmZ6EqfkVAB6mphRx2HLZv8AC7xUIWcgSpCrMUkyyToGrdK/itpe8XYjA7HxzT5LdrKMuYpaXMlMNCKVF7kEMCD/AGjU7uYktJoxzGUxl5jqVAVkJ5nKwB6iM5xpFpltHoSsKIgo9CiG0hwgAWPR6FrAB6PR6EZqQAJMPKGBeXyhBz+/L+8Kef3/AHihDWFfP7vDQ1Iczf3hrRnIqM3Ed7RDDNJ0gfH4oS5bOanKP+K8hzMUUrb0w+F5LcrH10bQRmdEU5bRpVMQ7S2okpMzmg01pyiml7aZHHaOpVqjLSgFBWo6c6xgd6d4Gxs0ohyy1rettdT5mlIqKszmmuztuJmZmiKFMC47GLKQsxsOWpPBR1JtGEn5NEvCItqbR7MAKAZj1Cg6W1Y/hH10illyAtCCwfUzAaOSdSeBryIIjwLFi7+NteSgaIOgOvM1MUJ2riZ89lweR1ljvlvC55V4cQPUxyTm2zshj0ayTtdl/wAwZx8aC/8AqT9Vi0kT1cVRgw5i/wDx6xiMPvGobs56th5mlH8J/pfh6wTi9orJmyaZs81wO5TMy8a8GB056w45GtMiWL6NhHgY8zXj1I6rRyiN99YklzQdOGo4iI6RHOlE3U0YaH9D0ikxNWFQhgXCY7McjDLMHDnzK8/KCY0T8mT0c33w2jMeZMWlGSoZAalJZplNBqJlmLC4sOF8/KwsyZMXCYe2Imr/ADG/7MogVFRozC55WHMR0DerclcSwnyX7DFJ4ZgsG5K/TrEm5m6Ywcpi5z4iac06ZWpJN8oJ90V9Y7I5VGFIxcW3sN2Xs2TgMKEQZZctSzNxY0ux5sbCnWOe7e2u7ziQe/UE5b0PuSxTggNOrFudtrvtjCkpBwq8w149muYf/Yj5COcSpjouZAXnuwkSRzmNU5vRat5sDDwpP3SFN+EHz5k/HzRgJZC6HFTB4VA9yvOw8z0Bjd4TZsnASCEGWXLFTQXY6VPxM36w/dTdhMFhxLFCzd6Y/FmNya/COHQRSbw7xI8xFzHIpqhHE6dqw+HUJ6tyhNubpD40rY2Q7PmZrTHYufwk2UegAHoYO3Jx2eXPbVTiHVTxoiS0J+amM5t7ahWWqSO9PnnJKVb0rYuOgr8yeUaDDUwWHl4aWA8xEq1ScoJu8xyNasTRdTbheLlHVEJ+TVS3B0h5HO0YSdKM01msznrZfIKtAPrC4WU0ogyXaX5VKnoyk0I8riM/SK9Q3Ueis2RtoTlOYZJi0DrqBXRhT3W4HoYsO1jJpo05EghREQfpCZiYkLJWekRkQohKgcvIfevWGAotpCTPvp5Q0vytDQYGxC1jxhIWIsoixKKUIcArTvA6U41EYjDjBpMmzJUtZeUUIWuleF9T0gve7bxJ7GVVjXvG9zx9BXT1jIbRxwkpY1JNvxNpm8hoPWM1cmdmOPCHJ+RNv7Wd3KL/AJj92nwLplH5kxmdpYkAdkh7te+3xN+wpQRNjJ/ZAiv82Z4jxUfvFZKkkmg4/ZjpWkc8pWz6dJig3mRwgmorTDLrWWNSDqy/iA0sYM29imSV3WKlnRcwoaC5NK8aLFVs/eViQGAcVW47r940BoO4RfhTyjzJzj8TrhCXyRVje3Dineb0Rqjh3vT9YIwplzFEyQQDWgaX3TUcCBrwswjQzdhyGcs0mWWY3JUGp500r1jO7VwcrCzC0lQheXmdBXLUOoUgVoCQW05RhLG4K7OiOSM3xXZaYdExaNJxMtHZQK2pmVrB14roQRwIMDbJ3KlYaeJodiqKcitfJzOY2pSsD7K2opnyWy0LM8o+qZxT1X6mLHbmKzESRpTNM6g+FOldT0A5xcWnGzOUZRlxGYjbDzbSiUl8GtnbqMw7q9SKnlAihgaibNrz7Rj9DUH5QLtjaS4eUZhvSwGlSdB5cT0iqwO7OOnL7S2JMpyCyo2alKVAKA0VbaUNtYluUi1FJGuwe2mVgk2hBsJlKX4Bx14EWraLstGRX+ZKFbZ0HoWX/wAqERodk4ztpMqZrnUGvXQ/UGNcc70YZY1slxeCEwUNjqCLEdQRA8jajSzknnjRZg0PINyPWD6wPjArDKb1i2+Ji1Yd9/8AEepGZlY6ZhTRgXkchdk6iuo/DGiw2IWYodGDKdCD908o3hkUzKUWmZ7frDKZCzGNFRijHgqzRkzHoHyk9KxidjY4YechmKM8p3IBNFqyZGvQ0tQq2lddax1TGYRZqNLmAMjgqwPEEUIjlO3N38TgqhpRxWHUUSYpImougRiKkgCwzAjrwjuwtNcWc8007Rebf3z7RMigBTqqtmzf1sO6E/CCSeJpGWeYuU4jEMclbfFMYe4nQaFtABSAZG1sxyyMJOmPUgByWAv8CKK+pAjbbr/w+mNNXFbRIZ18Eq2RAL94L3aAXyrbmSY3uOPoinLsD2Ls55I9vxCqJ8wEYeV7sqWB4zyAX1oeZg3A4pJi5lbNUli5pVjS5bk30Atwiu3t272zmle9w5ID/LX/AFUznzHKKjD7KebNGClHK8wBsS9aiUmoTqdCeZKjnAtrlIT7pBOWftKY0rDMZWGQ0edcZzyHGnEKKGlzFlg90GwE5VSe01JiMSjAgqVIo63NiaiNpgsHKwkgIO7KlqSef9RPEk/MmKF5jTJhmPYt4VPur7qjrxbqacIhTcuuh1SJtkPlxSAe9LmL5haOPkY01Ix27zGbtFyKlcNKZWPDtJpWo9FEbK0Z5PkVE9WFzHnCGEjNlDyYQQjGKUbd7Oc0ucVpmOVgfp1ItWE3RUYuXRd1j0MEwGhBBre3HyiVZJ8ozbGl9iKIbMYBstRWlaVvTT84JC0sIx+92O7Kerg0KIKU82Jv+kZ/w1jGyv347KU5mhyHYd8A2NBQEfCTShpwjnczGeKfM8kU6V/YRY7b2gZxYsQa1189PyjK7RxDl6OKEUAA06fON0qFJtkk6W1avXM17630tF7sjZ1BmIufprGm2ttTCYuSjIoV8oZa8wAGX5iAJYtCbIZ1TeDBF5JyCrKVcLzym49VJ9Ywk2UBVSe64BDDowZG8rAHlU8o6dGO2/u9MllpkhBNlMS7SSaMjG7GWRcV1ppWPOz4r90T0/8ANkS9svJZSt55bC6OG+EC2nx1y0jMbRx5mMSSMxIJy6ClcqL0Fa14kmKqbtLDjXtpZ+AoCR6gj6wmHx02c2TCSnLH321HlTur5kkxyzlOemdcMcMb5FngZoGKlg+HDK86dTgxWiqDx4L5kw6ftGYJtjVmNWHN21XyFlHkYOGxFwWFCEhpk2YvaNe+UM9BXUDL61MUJxZlpMmm5C2/rY0X94JXFKJEXGcnIscFhPbsbRhWRhrmnhZ+I6963ksa3b+IIlFB4pp7MdAR3z6JU+dIH3Q2N7NhZaf+43fc82bh6A0ij21tyszOlCPAg5pXvt/rca8kjofsjvyc1PJOl4CcZPEqW78EUkei0A+dItNz5JXA4cHXJm/3Et+RjIbYntiuwwqijT2Vn6Ip16VoT5AR0aWgCgDQAAeQFBCxK3YZ9KhmKegt5QOggp0qCIFRYc0+RyMe6AihFYrGwUyQxmYel/Eh8Dfs3WLZViSKiq6EN2dtNJynLUMPEh8Sn9R1gyKTG7MBOdCUmL4WGv8AcdDBGA2tcJOASZwPuP5V0PSOiGXwyGizUU+/usA7cYjDTiNezb9AfpWDqw2YgYFW8LAqRzBFCPkY6F2rJo41npiJjUJ7MPMA59mtV9BQH06x0Lczd32XC1mUM6cO1nufiYZgCToFB+dYwmLwTpiHTw4iVqtv5igUSalfEClio5ExJM3lmmWJdGoCKKzMyCnHKbkcgSQI7pxckqOZPiy33r3nqQiXUXQ8zoJjA3yj3VOvi5RV4neZkw4ITNNY5JI/7jH3v6QfrFZjSJffxJLMxLLKr/MmHhX4U/Eb0sBGr3K3SmCZ7bi1HbEUky6WlIRa3Omg4ecU0scSdykXm52wvY8MEY1mse0mnm7cD5Vp84vw4OoiNk46/ekN+6xyN8nZulQQJakcIRsMIhCekOuIh2BFj5bLLYoCzAWAN/SvGKTDbJSTJaZiVDPMF1a4VTfJX6secXeLx/ZoWIrTgNTwtA2OpiZR7MqaGxN0qNVPCM5tm+OVFTJwrJJ7YsZeU5pCaCgWxfkCLkcBTnGmwM8vKlkkFioJp1FbcYy2PeYxDYpQiIa5MynOVvTu2CDU110iDCbVbM00PRqjuFSCVp4q8+lLCkZWzonBTRrcdjFlIXY2A+ccj3i22Z0xnPO3QRab5b3rMIXMFWgNCaXjHtMz6XHMR0RjWzmsBxE0seg0hpIcZX+fEesTzJdIGeXFkgzh5B5qdPvhF3s7bdr3H1HnFcs4UytcH5+kA4jDNKOZSSvAjrCaE0fTWDx0uaKy2Dcxx+UTZfv7vHPdo4GbINRmVq6j+0F7L38dKLiFzDTOvi9Ro0cvPdM2NhiMCkzxojf1Kp/MQ+XKCiigAcgAB9IiwO0pc5c0tww+RHmDeCYEl4KbfVlJvTh80jNSvZMHI1OWhV/kGzeQMYMyQCUfQFGtocjBhU/CwtX10jqsYHbW7czDsWlS+3w1SQgJEyVW9FYapxAIIHCObNDfJHV/nyV7WG7W3m7WWVSqZh3jmUuRxVMhNjpmtGcmzgA02bTIvAWqfdloOBNAOgEAtt2SDQSpxavhOVR60Gb5CLnYW6U7GMszFr2chT3ZVMtemXUA8WNzGPF5GdC4Y0y03D2S5L4ycO/Nsg5JzHIUsOgHONiIkRaCgtwFOA4AdKUhHrQ01jrjjSR588jnK2RHjeB3opArrpX8oMcVFK0JhJsiq048CResKUL6ITsiUwpMQSLa6XB5g9OkTUv9/OM42wcaG1iPH4VXTK4r9/nEqsSaAQ9cKSe8R6QU30ICkYl5IAmd9LAP7y9G5jrFgs6ulx00IibshSlOkAz8OZKsyCqgElB9ctdD00MdWNtaYmr6AN5d2JGNUCZVJieCYvjT9x0jIn+Hm0AcqY9SnMls1PlWvrG+wWKWcmeWcw0PNTxDAaMIn7E8o64ZWlpnPKF9ozO638N5OFbtpjHET61zuO6p5qpNSepjXTJVfv8AOBwSOf5w9cTz+n7GIbbdtj0uiI1Hpw+9YYeY++sTz5ilSwamUXPEecVk/ayAjK1Dcnuk6cACLk63irGlYZWI8JjVmKWlsGAJBppUecBe21BoAykDVlWzV1F6aRWzMK0nK+HD5TUZPEqVoS9rMKDrrGcmUobpmjmYlVUs5AUAkk0oBFVPw4CpMw5XslC0Vc1FFWzHKviBrU8bRLhcck9KEUzVGU0qctiVGpHXyirnypuFfPLYvLJAbM1x3cgqToAaadK2EZXZrFVpljKaTilAYBmltpcDMoB7taEi9/OMpvljVlzZhsSdDyv0+UW20tpSUDYhP8yjLccbXvpw/OOa7SxZnTCWNVBqep4CLhH7CUqegV5Yds7CpPhrwHOkem4TL3pXdPvL7rfsYIVeJ1+7R5o1MiCViA9qUYaqdR+8MmSofPwqvTgRow1EQ+0lTSbxsH4Hz5QwIHSFkTyltRyOnnBjyeUCTJUAH0XvOobKpA4k/lGSx27yvpYxs8fRnPGloDfCAxyyVsVnO52x50ls0ssCPeX+0W+zN/HTu4hMw+NaA+oOsaCfh1BoWSvIsAflWAMXsRG1X1jPi0VyLzAbSlzhmlOGHEDUeYPGCaRgpu7bo2aS5VuBBIIg/B71zpRy4mWWHxrqPNdD6Q1IqzWdmK1oK86CsPEC4HaEucuaWwbne48xrBJMUqKu0Oj0IDHooBDLFQaX4R6a5GgJvCCtTWlOEORq6RIA+KlXzC1bHpDEYix8NbHkenThBSrYgmoMBdlSq8rDkRGMk1tGidhUqZchgA3MaMIngFEzVGjUBF9aQ6TtJdGNDWlfdJGorzisc/sTj9Bohs3SKnHiY0wPJmA5VNENQCaG/wCKFwO3wzBHFGNFBAJqwHe8qG0W5FLE+0QGQhmscPMWXNRjnFBkckaOOPmLiLTB7RzDLMHZzBqlajzU8VgDFbIlzqOpysDUMhtaoqALVodYCndrJQCaC6ggdoCAVFKAqRxrrWM4za/hpKEZrXZpu1HMfOHZQeR9KxnMBtwUUTWFGJRJllDkWIIOh66GkXB1+/0jqi1JWmcUouOmj0yQFcsahWAzHgpFgT0I/SIcZKluO8ykG1iMxB6CtY9ii9sjUI0roT1pDMLtUGzJlcagAVJHw84YJqiuw6+z1okwISFBBpWllHxG3ICCmnqhIBUFbdmo9a1Pn86we7tMFDRRya7fLQQHPR5AzK2ZF1DU0PkLU4U9YlmjkpFZtDZOc9pJ/lTSBcilQWBNePDQawdisQsuWWY1AFyfe9PrBwnJMFa6a8xx/KOab7by5iUQ90WEEYktvplNt/a/azDloBy4AafKKuULdB91hqJStTU8f2iPFYnIhPIVHpG5NkeLx9HyJdzqeCjmYd2DgArMJPJ/CfLlA+wshGdu8S1X5nmK8LaR2TZ26WEeUcbJw7uGktkwz8W0JFbmv94QjlOHxgc5SMrjVTr5jmIkmLqDpyP6xBiMLnbKUZXBOUKpzqdaAa20pDJWNZSFm+QcaHoeRgA92DS7pdeKf+J/SHS5yzNNRqOI8xBZX7EQT8ErGtSrD3lsdNOohgfQDNU86/vGV2vtZp0xkRiJSEqcpIaYws3eFxLBtahJBuAI09Ywe2djYzDN/wBNLGJw4A7pek9dSRUAVB9Y5ZfhJFO9mlUzCSubTMJYr/vu3nfzgrDLk72HYyifg8DX4yySjL/SR58Yz26m4HtzzcVj1mAFiqSjVDbnxCqCAAOsX3/p+TgpxlSCwllBMKMxYK2bLVeIqKmnSsRVbJNPsfaSzwwdQs1KBwNO9dXU65SAddCCOFzJmAUj/igjEjaxkY/CXtPaZJccwVV1PmHNv6jzjUbe20ZVJcqhmuCam6y1BpnYcak0UcTWLW1stMixG7CA50bsn4Mpy/2PlE8jGz5VO2XtV+NBRvVdD6RlZ2FQ1ece0PFpjAn/AO3dUcgtBEuFGWj4dzL49w1Vh1Qkow9PUGkQCnRuMNi0mCqMG+hHmDcRPSKPY+LXEKSy5JyEK+S1yAVZTqUYXFb6jhForMNe91sG/Y/SLNFJMnbrpDPCQoFtekeIDg8aa8x5iJR9IXkpDXBoaawPjGITNSpANYJRwdIcy8IHG0NaZTz+0JBllAuUEEqSeVIqcdgJgyvmOWmVsxBCnNUFaGga9K0Gt4t5SFWZZbCo1VqmnUEEUqIeqD/3GqpFx4UH768440vB2Rnx2DYLaIJqGBYD4iVpzLHlyWLFJ8ud3KZxc192vmLiKydgc5OUZKU71PEBp3KaecSpjZko98ArpawFPIUoeFY1jKtMmaT3EIw2x+xeqscmUDJWwPD0AtTrB2UcY9hsakwDKa5lDAcacDHmjSkto55N/wDXZT7a3cWcO73a1tQZTU1qfrUiKjA7Sn4F1lTlM3DsaIwqzyr6VbxKORv+UafGT27JuzXMwHdH6xVYLbg8M4FWGQGq2zNew1tTXSJb4ytGseU4bVmhlTldQyEMrXBGhvz0iHE4FW4AMK0PEGKJNkGR/MwpsxJaUzEo5JJJFD3W6j1rB+B2os0EqSCLMjeJT1HLrxjoUrWzllHiz0qeQ/ZzAVPutqrfsYKCMOvnEMzvCjCo5G35RTbT2ocJKIrUZe7U96sUnYteCm3w2usnMktiKksy2yg04HWkc6aaWOY6nw1/MxPtLGmc7Em3HqeA/eIVbiY1qibslCWiGdJqKRCu0S5Il0ABpmILVPQaEdYX2sof5lCK+MaA9RqIYFLLc4d6HwNHQ9k7cxOMnS3OLSQuHlikwnKAo1IQeNiOHQRlsbghMF+MUpWZIPFk+v8AaEB1nZe05LvNlYKaJOImXGKxABmT3NcwU6She3GMRtLZ82TNeVPQq98yveteNeIPOKvD7SR9DQ9bGL7aG9Mydh0kziriWarNYfzAtPDm4iAATCyshUA1R1LIOK5TlIPMXtE5SANnsSe0bXRV5L1HMwRPxqpQE3PAAkwwO/NJI0v04xEpvSl49tLaSSEzTDatFAFWY8FVRct05XjnO8m+TzqoLLUjIrGn/wAkxfH/AEKQo4kxytpEs1u1N7ZUslUZZjixOYCUp4Z30J/CtSekUSMe87sHdru1gLCn+lAK0FbVJ4xicWMgDz3yAjurQZmH/wDOWNB+I0EQbJ2bitpDs8NLaTha9+YxND/Uw8XRFFOcLciey82Djfb9rS2U/wDT4QF8x0JAa9+bE06JF9Lx3alp7E1mnOoPBB3ZS/7L+bGD/wD0/JwGz3kyrlqIZlhMZphCFj/pNhwjLYTboDlTLqqBiGFKZUBIqOFgIT+gK7H7PfaWP9mDFZEgZphXnXvete6OUX/+FpgZgl4cNkZc+VmLXDZTTlUG46CCP4SbP/6V57Kc+Imsxb8IrQfM6QTtqj4uZlPgCS/UBnNf96/KB6QgLZ23Hl4+SBQCesyU2tytJiE9QS1/xRtji25j5esc0niu0sAo1DO5pyC5T/8Akx0c8b/fCEnoEPk4kl8rGvIi1Drw/WLFJhFa3A+fy4xBJUAUH31idXI9a/nGan7jpjpEsp1Iqt/L9RDy0BTJdTXQjQixjyz2HiGYfEtj6rx9IqOVPTKaINobPV3rUqxFiDQ1HGnExBR1A7QB1Fw1y1fKLCfMVgpFCK08qj5w0cOPS3L9YylV6Noy1sZKxazFzKakWYceHD71h5uajUadekDjAoWr4WY6jX14GIS0yWSrjOBTvjWnC0DsdJ/FhErZ8tD2iLSutz8he0GTGzC2usC4XEqagNUHUWsRzppDpdjSvpzHONIsymn5JlekDYvAJPJzLeXYEE8QK1/aFxeKAIAFyNTZP9TH8oDkly1aliZx8NkAApU9LesNvVMrHa2DrgJ+Hp2RDoAFyEUHi5DUke9DsdJltMJBMqapVQ4plLMAQo566fWLPDMxlozGrHUgWuTw5WhmJwsuaAHABBswsQRex4G3y8oIqhylfyBVxoVCZ3dKioINVfmVP6Ry7ereBp8yim3DoOcH727ZVP5EtiUBsOdSa68bxk0HPxHU/pHZCP2c8kr0KBQUGggDaGIJKy1NM1ieQGvrFiy2ip2pgyRVbEGoi2Qa/czcz2goX/kyMwTNxdj7kvmTQkngKxb71bv92biMvYyFyyMLKC1ecQcoJHJrmuptGR3V31myShqGaSjpKDklZWfxOFGppwjp2Bx0qZPwsx5rThmMrC3GZphBM7FODYAXCjpCGcy2jsafgnyTJbrUZuzN+7TVDx6iI5bLMHdII66jzHAxt9pyExGHVTiW9nw06YXxeIXvPMYkdlKRbsBrGT21u+JUyW2HnJNE5c0uYtg96ZZiG4NYAKTEbFRjaqnpaI8NssKbuzD4SPziyEzOoNKcCORFQR84SkMRBjcd2a11OijmYZs/CsO+xq7an5mn5QBtlGBVx7t4tcDie0UFRU8hU001pABt959sTJ7dpdZbr3TwWWa5UDaVYAMx8h7tIpcNPVc2qmlJbhQyqeJKkjMeV7Rvts/w3Eya83D4mbhWelUQAyrCngtGbxu5O0pde5hsWBxH8uYR5il/U6xxSg7szcWUe7mxsKs8zcWTi2JqAXyeZZZtM56BqR1bZ28+GbKikytFVHQoOgW2Q+hjlU/uHLiMLicMTxZRMl/Ox+piH/E8iouCnK0558oAKCMuUk1ZWFBViOfhhpysF2dU33fLIlilazhw+GXMb8xHJ8XOy4XEuBQ9kEFr99lH5COt744RmwtQCxlOjsALlRVXNP6XZvSOVz8KMsyQxChgtGN1BVg6Eke6RavWFP5WOXZ1vd/ZCyMJIQUXJJTMdBpmJI04mOW7YxMxppfMwZyZlVNLuaoP9gSNnt3fVHkdmqsudQHqyElbZlQKSSWHdzGgAOkYiZtDIHxL07pqo4NMPgQf00DGvupeCbuqEy03Lw5nbYmOxLDCyRLrWoLGga/Ul46QZAOh9NBGX/hTu60nBGcxpNxLGaa/D7nzu3rGuCFfEADw1+nKKKSIM+WgKaWFW/UaxMdoEimUehJhFQGtj16/fSGmTa31+tOUTw0O2ES5oOh/eJBABW94eqDkIn0y1IkxWzlY1U5H+JdfI8CPOAmxzyTSatVFu0TTT3k1H+mDEakCbZnuslmlp2jilFpUXYVsOkL092aRkFSsQsxcyMGWtiCCNQNeGmkTT27obpQ+p/eMPN2iitnRZkiaSoBFAGLLViVaxUN3ecG4PfxFTLiBlDAss1FOUioBYrqBmNK6QjRl1jdmq5qtUbWq2uNCRxEJ7U6IDMGahoWUXprU04aRNIxKTQHRldT7ymo+mhrzglGob3Btf6Qkg5XpjcLilYVUhlPr84ieYGVuzpLChuFG0Pu6AViOfssAkoTLavu6eohk7E0ZlnSzk9115W1468IpPwwVPoREo8pMz5goOYmtrA04C0UG923mkIVLd814gsBW1SNSRGj21tyXKkl6g/DTiY4vtbabYiazMbVv+0dGPH5ZnKfgGaYXOc68K/mYVp6opJNhqYazRWE9q1fcU2HBm5+QjcxDkxTtdUFDwLAN500ES1DVHEajiKfesC1ppFlP3ZxHsyYvsyJbEgTRfSwLKL5TwMMCj2hs0ijyz3r2H0NeMF7u7zth56TRQTFJ8Q7pqMp9b6w+Viq91xlbhybqpiLF7PV9RfmIANbtWZLn7OwzS58tfZkcTJDErMaYzVLrbvVrGTfEFDVbtXu04nhAH+GTF8D/ADiwwOFI7zkF6U6AQAEYWTRApNTqT1NSfzhZmIRTQsB0JgHF4lmcS01OpHAfvFhhpCouWgIpxvaABk7D5heKiTiZuCm55TMNQCpoR91PpF1MwTyVVwrGS1aA1tTXszxA4wgVXXMpBU/2gA+io8RCzNhuP8ucw/C4DD56wJNbES/HJDgcZbfoYxoAoj74fKKx918KZizTh5XaIwZXC0YEcbawo3ikg0ctLPJ1I+sWEjEI/gZW8iDE2kPiOpHPt6ty5qtnw0oT5X/ZzZZko8TKa9U1OU6EmkdDpHoGrE0cCxOLSUSPZcUH0yEUvyqEqR1EXW7W4+Kx82XNxidhhZZqsnw5+NAut7ZmNzHZMx5wlecSopEqNDVSgAApQUoNBTgOkKwrb/iFrCOCdDSKv8LB5skAWt01HyiBEZQaqPMDX9oLecARpCe1rwaELQJKoRqdeMIsoeX1H9okedLJJOvkREOJnqi5gGI4kAkqOdKXgaAg2lPMrKCQMxpmIzAACpoNS3IdYqMPvB2lu0tlDD3GoSRRzwa3hWLeTu/LPezsxN8zGtOPdB7tOsQrsoGYewagqS8wqD3+anTNS1QKDzjKmzdcaElsjgCaAzoGYlr5K1FWJ0JB01pAczYWExCkiWKEsCRUHyH4Qbgc7xO+ymJCFVmhCxJrloTcBh7xsO7W1anlBH+IiWKTZKrQVGQ2660p5XhoT10ASN2kk0OHdpLAAVFO9Qe+NG9YJl7RmS6CfLtxmS7rr7y6r5wfhsZImMVUgkU42NRUUIJBMHLJUe6IbgmQpNdg6Tg6BlIYDiptDJ04IpZtBf75w+bs9akp/Lb4lt810Pyjnm/28xWshWB4Erx9OENY7aDkUG9+8HtE0qll6acqxRgcBoIRJRpfU6x4nlHUiW7ANqYmgpwJoTyESyqADLYAUEexmEzqYrsLiMpyPYjSGIPZqXjpP8McJtJdEHsTeNZ5otOJljUflFRupt7Z2EkdrMkPOxgNAriqDkV91R51MVO8m/mLxxImzMkvhKl91PXi3raEAf8AxE2bgEn0wkwOGLGZKU1WWeaPwr8IsIzUolaBu8reF+vBW6wKggiViSaSxpmV2PLLoPO8ABDLDJlQIIZYaJdYYFLsrEZZzK2rGx/SN9u9siQy+0Yl6yw+RJCkdpOe1FI91b+sYfaezS3eXXUUibYW3ikxWss6WQwqAakaV5wAdo3i3Y9oxGeeww+EwsoURTRmAGZyvwpXu5uNI5FiJQMwvKJlEk2N+7U5Q34gKXjSne4ezFXDTp86cHxJc0Dy0ussEaKTwEUm22kGZXDZ1RgGKvqjEmqA+8opZoQ2fT0IRCx6IEVu2cGrp3lBvxEZTE7sIbpVDzW35Rs9oD+W3zimjOSNcbM0yYuT4JxYcnv+cOl73Tk/zZAPVTT+0aMrXWIJmCUxFUbe3ygPDb5YdvEWln8Qt8xFim2JTeB1cnkwH5xU4nd5G90RU4jdTUrUQrkiPSi+jWviW6D75xCSSdSx6RkPZsXKrkmNTlWv5wRh98cRKtMkqw5iqn9oOa8ieBro1cvC1roPzEStgh5/1GKDD7/yCO8jyz5Aj5i8HYfb8ub4JyHpXKfreGpIycGvBbZAt6AD5fnDFxANKn0gXJXgT9frE4wp4mnQRS/CdlRisdIluc8twK6jNkPXKDpBS7UWYKSWWugpwHHKKa004RYNhxxFfOB3wUviADQi1jQ1HDzhU0UmmOl1VQqoaDSpFepJ4k84erE6j6iK18Kymsua4/CQpU6018/pEb47EqSSstxyBIP/ADBYq+i0kYZU8Kqv9IAHyFokEVMzbZUgOhUnkpZfUxHj9voklnLqRSlAb15Uik70gpgu+G8ow0o3o5B9Be8cdm4gzGLtcnT94I21tM4iaSbKDU/oIDzjX7EbRVCPTp4RSTAiMXu+YA6KDS3M9Yir2jVPgGg+I8z0gmsUApmlB3jmX4veHRhx84gxmCVxUeh+9YeHp+vL1iMd26XXVk5dVgADXEtLOWYKjgf3gtJqsLMDE0vJNFR6gjSBX2StbVXygAkmPSgF2OkT4aV2Y1vqT1iPD4XIakknmeURY6eaiWh7za9BABJ7SZzlAaIPEefTygr/AA9RQyiZb+dUPQgw3DYYIgUfPnF1utu6+OxKyVYLUFmYitFFK0HEwgKuRianI4yvy1Df0njAu0Nkh76EaERut4f4fyuwmTMLiBiVkEiathMSmpUjlyjFriCtnOZeD0v/AKh+sAFUMTNlWcFl5iCZG2JZ1OWLKYnrA7YZTfICfIQwP//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3558" name="Picture 6" descr="http://www.gazetekamu.com/resimler/2/orneklerle-memurlarin-emekli-maas-ve-ikramiye-hesabi-2322.jpg">
            <a:hlinkClick r:id="rId2"/>
          </p:cNvPr>
          <p:cNvPicPr>
            <a:picLocks noChangeAspect="1" noChangeArrowheads="1"/>
          </p:cNvPicPr>
          <p:nvPr/>
        </p:nvPicPr>
        <p:blipFill>
          <a:blip r:embed="rId3" cstate="print"/>
          <a:srcRect/>
          <a:stretch>
            <a:fillRect/>
          </a:stretch>
        </p:blipFill>
        <p:spPr bwMode="auto">
          <a:xfrm>
            <a:off x="0" y="-1"/>
            <a:ext cx="4716016" cy="2887357"/>
          </a:xfrm>
          <a:prstGeom prst="rect">
            <a:avLst/>
          </a:prstGeom>
          <a:noFill/>
        </p:spPr>
      </p:pic>
      <p:pic>
        <p:nvPicPr>
          <p:cNvPr id="23560" name="Picture 8" descr="http://www.sapagroup.com/companies/SBSlux/images/references/01-serenity.jpg">
            <a:hlinkClick r:id="rId4"/>
          </p:cNvPr>
          <p:cNvPicPr>
            <a:picLocks noChangeAspect="1" noChangeArrowheads="1"/>
          </p:cNvPicPr>
          <p:nvPr/>
        </p:nvPicPr>
        <p:blipFill>
          <a:blip r:embed="rId5" cstate="print"/>
          <a:srcRect/>
          <a:stretch>
            <a:fillRect/>
          </a:stretch>
        </p:blipFill>
        <p:spPr bwMode="auto">
          <a:xfrm>
            <a:off x="-1" y="2042846"/>
            <a:ext cx="4056450" cy="3042338"/>
          </a:xfrm>
          <a:prstGeom prst="rect">
            <a:avLst/>
          </a:prstGeom>
          <a:noFill/>
        </p:spPr>
      </p:pic>
      <p:pic>
        <p:nvPicPr>
          <p:cNvPr id="23562" name="Picture 10" descr="http://www.kamuajans.com/images/haber/lojmanlar_memura_satilacak.jpg">
            <a:hlinkClick r:id="rId6"/>
          </p:cNvPr>
          <p:cNvPicPr>
            <a:picLocks noChangeAspect="1" noChangeArrowheads="1"/>
          </p:cNvPicPr>
          <p:nvPr/>
        </p:nvPicPr>
        <p:blipFill>
          <a:blip r:embed="rId7" cstate="print"/>
          <a:srcRect/>
          <a:stretch>
            <a:fillRect/>
          </a:stretch>
        </p:blipFill>
        <p:spPr bwMode="auto">
          <a:xfrm>
            <a:off x="539552" y="4591734"/>
            <a:ext cx="3960440" cy="2087674"/>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365104"/>
            <a:ext cx="8229600" cy="1761059"/>
          </a:xfrm>
        </p:spPr>
        <p:txBody>
          <a:bodyPr>
            <a:normAutofit/>
          </a:bodyPr>
          <a:lstStyle/>
          <a:p>
            <a:pPr>
              <a:buNone/>
            </a:pPr>
            <a:r>
              <a:rPr lang="tr-TR" b="1" dirty="0" smtClean="0">
                <a:latin typeface="Comic Sans MS" pitchFamily="66" charset="0"/>
              </a:rPr>
              <a:t>KLİMALI-ÇİFT HAVA YASTIKLI </a:t>
            </a:r>
          </a:p>
          <a:p>
            <a:pPr>
              <a:buNone/>
            </a:pPr>
            <a:r>
              <a:rPr lang="tr-TR" b="1" dirty="0" smtClean="0">
                <a:latin typeface="Comic Sans MS" pitchFamily="66" charset="0"/>
              </a:rPr>
              <a:t>MAKAM ARABALARI</a:t>
            </a:r>
            <a:endParaRPr lang="tr-TR" b="1" dirty="0">
              <a:latin typeface="Comic Sans MS" pitchFamily="66" charset="0"/>
            </a:endParaRPr>
          </a:p>
        </p:txBody>
      </p:sp>
      <p:pic>
        <p:nvPicPr>
          <p:cNvPr id="26626" name="Picture 2" descr="http://www.traraba.com/wp-content/uploads/2009/02/2009_yeni_ford_transit_4.jpg">
            <a:hlinkClick r:id="rId2"/>
          </p:cNvPr>
          <p:cNvPicPr>
            <a:picLocks noChangeAspect="1" noChangeArrowheads="1"/>
          </p:cNvPicPr>
          <p:nvPr/>
        </p:nvPicPr>
        <p:blipFill>
          <a:blip r:embed="rId3" cstate="print"/>
          <a:srcRect/>
          <a:stretch>
            <a:fillRect/>
          </a:stretch>
        </p:blipFill>
        <p:spPr bwMode="auto">
          <a:xfrm>
            <a:off x="539552" y="476672"/>
            <a:ext cx="5452034" cy="3816424"/>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725144"/>
            <a:ext cx="7283152" cy="1401019"/>
          </a:xfrm>
        </p:spPr>
        <p:txBody>
          <a:bodyPr>
            <a:normAutofit/>
          </a:bodyPr>
          <a:lstStyle/>
          <a:p>
            <a:pPr>
              <a:buNone/>
            </a:pPr>
            <a:r>
              <a:rPr lang="tr-TR" sz="4400" dirty="0" smtClean="0">
                <a:latin typeface="Comic Sans MS" pitchFamily="66" charset="0"/>
              </a:rPr>
              <a:t>Makam Odaları ve Donanım</a:t>
            </a:r>
            <a:endParaRPr lang="tr-TR" sz="4400" dirty="0">
              <a:latin typeface="Comic Sans MS" pitchFamily="66" charset="0"/>
            </a:endParaRPr>
          </a:p>
        </p:txBody>
      </p:sp>
      <p:pic>
        <p:nvPicPr>
          <p:cNvPr id="27650" name="Picture 2" descr="http://img90.imageshack.us/img90/746/medipol02dj2.jpg">
            <a:hlinkClick r:id="rId2"/>
          </p:cNvPr>
          <p:cNvPicPr>
            <a:picLocks noChangeAspect="1" noChangeArrowheads="1"/>
          </p:cNvPicPr>
          <p:nvPr/>
        </p:nvPicPr>
        <p:blipFill>
          <a:blip r:embed="rId3" cstate="print"/>
          <a:srcRect/>
          <a:stretch>
            <a:fillRect/>
          </a:stretch>
        </p:blipFill>
        <p:spPr bwMode="auto">
          <a:xfrm>
            <a:off x="179512" y="332656"/>
            <a:ext cx="7416824" cy="415051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i_snooze.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707904" cy="4670535"/>
          </a:xfrm>
          <a:prstGeom prst="rect">
            <a:avLst/>
          </a:prstGeom>
          <a:noFill/>
          <a:extLst>
            <a:ext uri="{909E8E84-426E-40DD-AFC4-6F175D3DCCD1}">
              <a14:hiddenFill xmlns:a14="http://schemas.microsoft.com/office/drawing/2010/main">
                <a:solidFill>
                  <a:srgbClr val="FFFFFF"/>
                </a:solidFill>
              </a14:hiddenFill>
            </a:ext>
          </a:extLst>
        </p:spPr>
      </p:pic>
      <p:sp>
        <p:nvSpPr>
          <p:cNvPr id="5" name="1 Başlık"/>
          <p:cNvSpPr txBox="1">
            <a:spLocks/>
          </p:cNvSpPr>
          <p:nvPr/>
        </p:nvSpPr>
        <p:spPr>
          <a:xfrm>
            <a:off x="179512" y="5013176"/>
            <a:ext cx="8352928" cy="19442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b="1" dirty="0" smtClean="0">
                <a:solidFill>
                  <a:srgbClr val="FF0000"/>
                </a:solidFill>
                <a:latin typeface="Comic Sans MS" pitchFamily="66" charset="0"/>
              </a:rPr>
              <a:t>2.GEREKSİZ MÜŞAVİR, ARAŞTIRMACI, DAİRE BAŞKANI, ŞUBE MÜDÜRLÜĞÜ KADROLARI </a:t>
            </a:r>
            <a:br>
              <a:rPr lang="tr-TR" sz="2000" b="1" dirty="0" smtClean="0">
                <a:solidFill>
                  <a:srgbClr val="FF0000"/>
                </a:solidFill>
                <a:latin typeface="Comic Sans MS" pitchFamily="66" charset="0"/>
              </a:rPr>
            </a:br>
            <a:r>
              <a:rPr lang="tr-TR" sz="2000" b="1" dirty="0" smtClean="0">
                <a:solidFill>
                  <a:srgbClr val="FF0000"/>
                </a:solidFill>
                <a:latin typeface="Comic Sans MS" pitchFamily="66" charset="0"/>
              </a:rPr>
              <a:t/>
            </a:r>
            <a:br>
              <a:rPr lang="tr-TR" sz="2000" b="1" dirty="0" smtClean="0">
                <a:solidFill>
                  <a:srgbClr val="FF0000"/>
                </a:solidFill>
                <a:latin typeface="Comic Sans MS" pitchFamily="66" charset="0"/>
              </a:rPr>
            </a:br>
            <a:r>
              <a:rPr lang="tr-TR" sz="2000" b="1" dirty="0" smtClean="0">
                <a:solidFill>
                  <a:srgbClr val="FF0000"/>
                </a:solidFill>
                <a:latin typeface="Comic Sans MS" pitchFamily="66" charset="0"/>
              </a:rPr>
              <a:t> </a:t>
            </a:r>
            <a:endParaRPr lang="tr-TR" sz="2000" b="1"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1520" y="1844824"/>
            <a:ext cx="8229600" cy="1143000"/>
          </a:xfrm>
        </p:spPr>
        <p:txBody>
          <a:bodyPr>
            <a:normAutofit fontScale="90000"/>
          </a:bodyPr>
          <a:lstStyle/>
          <a:p>
            <a:r>
              <a:rPr lang="tr-TR" b="1" dirty="0" smtClean="0">
                <a:latin typeface="Comic Sans MS" pitchFamily="66" charset="0"/>
              </a:rPr>
              <a:t/>
            </a:r>
            <a:br>
              <a:rPr lang="tr-TR" b="1" dirty="0" smtClean="0">
                <a:latin typeface="Comic Sans MS" pitchFamily="66" charset="0"/>
              </a:rPr>
            </a:br>
            <a:r>
              <a:rPr lang="tr-TR" b="1" dirty="0" smtClean="0">
                <a:latin typeface="Comic Sans MS" pitchFamily="66" charset="0"/>
              </a:rPr>
              <a:t/>
            </a:r>
            <a:br>
              <a:rPr lang="tr-TR" b="1" dirty="0" smtClean="0">
                <a:latin typeface="Comic Sans MS" pitchFamily="66" charset="0"/>
              </a:rPr>
            </a:br>
            <a:r>
              <a:rPr lang="tr-TR" b="1" dirty="0" smtClean="0">
                <a:latin typeface="Comic Sans MS" pitchFamily="66" charset="0"/>
              </a:rPr>
              <a:t/>
            </a:r>
            <a:br>
              <a:rPr lang="tr-TR" b="1" dirty="0" smtClean="0">
                <a:latin typeface="Comic Sans MS" pitchFamily="66" charset="0"/>
              </a:rPr>
            </a:br>
            <a:r>
              <a:rPr lang="tr-TR" b="1" dirty="0" smtClean="0">
                <a:latin typeface="Comic Sans MS" pitchFamily="66" charset="0"/>
              </a:rPr>
              <a:t>BAKANLIK MERKEZİNDE YER ALAN 20 BAKANLIK MÜŞAVİRİ DIŞINDA </a:t>
            </a:r>
            <a:br>
              <a:rPr lang="tr-TR" b="1" dirty="0" smtClean="0">
                <a:latin typeface="Comic Sans MS" pitchFamily="66" charset="0"/>
              </a:rPr>
            </a:br>
            <a:r>
              <a:rPr lang="tr-TR" b="1" dirty="0" smtClean="0">
                <a:latin typeface="Comic Sans MS" pitchFamily="66" charset="0"/>
              </a:rPr>
              <a:t>NEREDE VE NE GÖREV YAPTIKLARI BİLİNMEYEN</a:t>
            </a:r>
            <a:br>
              <a:rPr lang="tr-TR" b="1" dirty="0" smtClean="0">
                <a:latin typeface="Comic Sans MS" pitchFamily="66" charset="0"/>
              </a:rPr>
            </a:br>
            <a:r>
              <a:rPr lang="tr-TR" b="1" dirty="0" smtClean="0">
                <a:latin typeface="Comic Sans MS" pitchFamily="66" charset="0"/>
              </a:rPr>
              <a:t/>
            </a:r>
            <a:br>
              <a:rPr lang="tr-TR" b="1" dirty="0" smtClean="0">
                <a:latin typeface="Comic Sans MS" pitchFamily="66" charset="0"/>
              </a:rPr>
            </a:br>
            <a:r>
              <a:rPr lang="tr-TR" b="1" dirty="0" smtClean="0">
                <a:latin typeface="Comic Sans MS" pitchFamily="66" charset="0"/>
              </a:rPr>
              <a:t/>
            </a:r>
            <a:br>
              <a:rPr lang="tr-TR" b="1" dirty="0" smtClean="0">
                <a:latin typeface="Comic Sans MS" pitchFamily="66" charset="0"/>
              </a:rPr>
            </a:br>
            <a:r>
              <a:rPr lang="tr-TR" b="1" dirty="0" smtClean="0">
                <a:latin typeface="Comic Sans MS" pitchFamily="66" charset="0"/>
              </a:rPr>
              <a:t/>
            </a:r>
            <a:br>
              <a:rPr lang="tr-TR" b="1" dirty="0" smtClean="0">
                <a:latin typeface="Comic Sans MS" pitchFamily="66" charset="0"/>
              </a:rPr>
            </a:br>
            <a:r>
              <a:rPr lang="tr-TR" b="1" dirty="0" smtClean="0">
                <a:latin typeface="Comic Sans MS" pitchFamily="66" charset="0"/>
              </a:rPr>
              <a:t/>
            </a:r>
            <a:br>
              <a:rPr lang="tr-TR" b="1" dirty="0" smtClean="0">
                <a:latin typeface="Comic Sans MS" pitchFamily="66" charset="0"/>
              </a:rPr>
            </a:br>
            <a:r>
              <a:rPr lang="tr-TR" b="1" dirty="0" smtClean="0">
                <a:latin typeface="Comic Sans MS" pitchFamily="66" charset="0"/>
              </a:rPr>
              <a:t>170 BAKANLIK MÜŞAVİRİ</a:t>
            </a:r>
            <a:br>
              <a:rPr lang="tr-TR" b="1" dirty="0" smtClean="0">
                <a:latin typeface="Comic Sans MS" pitchFamily="66" charset="0"/>
              </a:rPr>
            </a:br>
            <a:r>
              <a:rPr lang="tr-TR" b="1" dirty="0" smtClean="0">
                <a:latin typeface="Comic Sans MS" pitchFamily="66" charset="0"/>
              </a:rPr>
              <a:t>100 ARAŞTIRICI</a:t>
            </a:r>
            <a:endParaRPr lang="tr-TR" b="1" dirty="0">
              <a:latin typeface="Comic Sans MS" pitchFamily="66" charset="0"/>
            </a:endParaRPr>
          </a:p>
        </p:txBody>
      </p:sp>
      <p:pic>
        <p:nvPicPr>
          <p:cNvPr id="14338" name="Picture 2" descr="http://www.small-business-consultants.net/images/consultant_team.gif">
            <a:hlinkClick r:id="rId2"/>
          </p:cNvPr>
          <p:cNvPicPr>
            <a:picLocks noChangeAspect="1" noChangeArrowheads="1"/>
          </p:cNvPicPr>
          <p:nvPr/>
        </p:nvPicPr>
        <p:blipFill>
          <a:blip r:embed="rId3" cstate="print"/>
          <a:srcRect/>
          <a:stretch>
            <a:fillRect/>
          </a:stretch>
        </p:blipFill>
        <p:spPr bwMode="auto">
          <a:xfrm>
            <a:off x="395536" y="2708920"/>
            <a:ext cx="7632848" cy="2352675"/>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251520" y="476672"/>
            <a:ext cx="8445624" cy="6034682"/>
          </a:xfrm>
        </p:spPr>
        <p:txBody>
          <a:bodyPr>
            <a:noAutofit/>
          </a:bodyPr>
          <a:lstStyle/>
          <a:p>
            <a:pPr algn="l"/>
            <a:r>
              <a:rPr lang="tr-TR" sz="3200" dirty="0" smtClean="0">
                <a:latin typeface="Comic Sans MS" pitchFamily="66" charset="0"/>
              </a:rPr>
              <a:t>Bakanlık MERKEZ</a:t>
            </a:r>
            <a:br>
              <a:rPr lang="tr-TR" sz="3200" dirty="0" smtClean="0">
                <a:latin typeface="Comic Sans MS" pitchFamily="66" charset="0"/>
              </a:rPr>
            </a:br>
            <a:r>
              <a:rPr lang="tr-TR" sz="3200" dirty="0" smtClean="0">
                <a:latin typeface="Comic Sans MS" pitchFamily="66" charset="0"/>
              </a:rPr>
              <a:t>25 daire başkanlığı, </a:t>
            </a:r>
            <a:br>
              <a:rPr lang="tr-TR" sz="3200" dirty="0" smtClean="0">
                <a:latin typeface="Comic Sans MS" pitchFamily="66" charset="0"/>
              </a:rPr>
            </a:br>
            <a:r>
              <a:rPr lang="tr-TR" sz="3200" dirty="0" smtClean="0">
                <a:latin typeface="Comic Sans MS" pitchFamily="66" charset="0"/>
              </a:rPr>
              <a:t>yüzlerce orman ve su işleri uzmanı, uzman yardımcısı, </a:t>
            </a:r>
            <a:br>
              <a:rPr lang="tr-TR" sz="3200" dirty="0" smtClean="0">
                <a:latin typeface="Comic Sans MS" pitchFamily="66" charset="0"/>
              </a:rPr>
            </a:br>
            <a:r>
              <a:rPr lang="tr-TR" sz="3200" dirty="0" smtClean="0">
                <a:latin typeface="Comic Sans MS" pitchFamily="66" charset="0"/>
              </a:rPr>
              <a:t>160 şube müdürlüğü, </a:t>
            </a:r>
            <a:br>
              <a:rPr lang="tr-TR" sz="3200" dirty="0" smtClean="0">
                <a:latin typeface="Comic Sans MS" pitchFamily="66" charset="0"/>
              </a:rPr>
            </a:br>
            <a:r>
              <a:rPr lang="tr-TR" sz="3200" dirty="0" smtClean="0">
                <a:latin typeface="Comic Sans MS" pitchFamily="66" charset="0"/>
              </a:rPr>
              <a:t>349 programcı-bilgisayar işletmeni-veri hazırlama ve kontrol işletmeni, </a:t>
            </a:r>
            <a:br>
              <a:rPr lang="tr-TR" sz="3200" dirty="0" smtClean="0">
                <a:latin typeface="Comic Sans MS" pitchFamily="66" charset="0"/>
              </a:rPr>
            </a:br>
            <a:r>
              <a:rPr lang="tr-TR" sz="3200" dirty="0" smtClean="0">
                <a:latin typeface="Comic Sans MS" pitchFamily="66" charset="0"/>
              </a:rPr>
              <a:t>400’den fazla mühendis vb. olmak üzere,</a:t>
            </a:r>
            <a:br>
              <a:rPr lang="tr-TR" sz="3200" dirty="0" smtClean="0">
                <a:latin typeface="Comic Sans MS" pitchFamily="66" charset="0"/>
              </a:rPr>
            </a:br>
            <a:r>
              <a:rPr lang="tr-TR" sz="4000" dirty="0" smtClean="0">
                <a:solidFill>
                  <a:srgbClr val="FF0000"/>
                </a:solidFill>
                <a:latin typeface="Comic Sans MS" pitchFamily="66" charset="0"/>
              </a:rPr>
              <a:t>toplam 2756 kadro  </a:t>
            </a:r>
            <a:br>
              <a:rPr lang="tr-TR" sz="4000" dirty="0" smtClean="0">
                <a:solidFill>
                  <a:srgbClr val="FF0000"/>
                </a:solidFill>
                <a:latin typeface="Comic Sans MS" pitchFamily="66" charset="0"/>
              </a:rPr>
            </a:br>
            <a:r>
              <a:rPr lang="tr-TR" sz="3200" dirty="0" smtClean="0">
                <a:latin typeface="Comic Sans MS" pitchFamily="66" charset="0"/>
              </a:rPr>
              <a:t/>
            </a:r>
            <a:br>
              <a:rPr lang="tr-TR" sz="3200" dirty="0" smtClean="0">
                <a:latin typeface="Comic Sans MS" pitchFamily="66" charset="0"/>
              </a:rPr>
            </a:br>
            <a:r>
              <a:rPr lang="tr-TR" sz="3600" b="1" dirty="0" smtClean="0">
                <a:solidFill>
                  <a:srgbClr val="00B050"/>
                </a:solidFill>
                <a:latin typeface="Comic Sans MS" pitchFamily="66" charset="0"/>
              </a:rPr>
              <a:t>Bakanlık taşra örgütüne ise, çeşitli niteliklerde 6044 kadro</a:t>
            </a:r>
            <a:br>
              <a:rPr lang="tr-TR" sz="3600" b="1" dirty="0" smtClean="0">
                <a:solidFill>
                  <a:srgbClr val="00B050"/>
                </a:solidFill>
                <a:latin typeface="Comic Sans MS" pitchFamily="66" charset="0"/>
              </a:rPr>
            </a:br>
            <a:endParaRPr lang="tr-TR" sz="3200" b="1" dirty="0">
              <a:solidFill>
                <a:srgbClr val="00B050"/>
              </a:solidFill>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3066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4140200" y="2133600"/>
            <a:ext cx="50038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tr-TR" sz="2400" b="1">
                <a:solidFill>
                  <a:srgbClr val="FF0000"/>
                </a:solidFill>
                <a:latin typeface="Comic Sans MS" pitchFamily="66" charset="0"/>
              </a:rPr>
              <a:t>Maliye Bakanlığı! </a:t>
            </a:r>
            <a:r>
              <a:rPr lang="tr-TR" sz="2400" b="1">
                <a:solidFill>
                  <a:schemeClr val="tx2"/>
                </a:solidFill>
                <a:latin typeface="Comic Sans MS" pitchFamily="66" charset="0"/>
              </a:rPr>
              <a:t>bünyesinde kurulan genel müdürlüğün başına ise Genel Müdür olarak Aristidi Baltacı getirilmiştir.</a:t>
            </a:r>
          </a:p>
        </p:txBody>
      </p:sp>
      <p:sp>
        <p:nvSpPr>
          <p:cNvPr id="11268" name="Rectangle 4"/>
          <p:cNvSpPr>
            <a:spLocks noChangeArrowheads="1"/>
          </p:cNvSpPr>
          <p:nvPr/>
        </p:nvSpPr>
        <p:spPr bwMode="auto">
          <a:xfrm>
            <a:off x="395288" y="4941888"/>
            <a:ext cx="30495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b="1">
                <a:latin typeface="Comic Sans MS" pitchFamily="66" charset="0"/>
              </a:rPr>
              <a:t>Rum Asıllı Aristidi Baltacı</a:t>
            </a:r>
          </a:p>
        </p:txBody>
      </p:sp>
    </p:spTree>
    <p:extLst>
      <p:ext uri="{BB962C8B-B14F-4D97-AF65-F5344CB8AC3E}">
        <p14:creationId xmlns:p14="http://schemas.microsoft.com/office/powerpoint/2010/main" val="12051612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1052736"/>
            <a:ext cx="9144000" cy="4525963"/>
          </a:xfrm>
        </p:spPr>
        <p:txBody>
          <a:bodyPr>
            <a:normAutofit/>
          </a:bodyPr>
          <a:lstStyle/>
          <a:p>
            <a:pPr marL="0" indent="0">
              <a:buNone/>
            </a:pPr>
            <a:r>
              <a:rPr lang="tr-TR" b="1" dirty="0" smtClean="0">
                <a:latin typeface="Comic Sans MS" pitchFamily="66" charset="0"/>
              </a:rPr>
              <a:t>OGM BİRİMLERİ</a:t>
            </a:r>
          </a:p>
          <a:p>
            <a:pPr marL="0" indent="0">
              <a:buNone/>
            </a:pPr>
            <a:endParaRPr lang="tr-TR" b="1" dirty="0" smtClean="0">
              <a:latin typeface="Comic Sans MS" pitchFamily="66" charset="0"/>
            </a:endParaRPr>
          </a:p>
          <a:p>
            <a:pPr marL="0" indent="0">
              <a:buNone/>
            </a:pPr>
            <a:r>
              <a:rPr lang="tr-TR" sz="2000" b="1" dirty="0" smtClean="0">
                <a:latin typeface="Comic Sans MS" pitchFamily="66" charset="0"/>
              </a:rPr>
              <a:t>ÇEVRE VE ORMAN BAKANLIĞI    ORMAN VE SU İŞLERİ BAKANLIĞI</a:t>
            </a:r>
          </a:p>
          <a:p>
            <a:pPr marL="0" indent="0">
              <a:buNone/>
            </a:pPr>
            <a:endParaRPr lang="tr-TR" sz="2000" b="1" dirty="0" smtClean="0">
              <a:latin typeface="Comic Sans MS" pitchFamily="66" charset="0"/>
            </a:endParaRPr>
          </a:p>
          <a:p>
            <a:pPr marL="0" indent="0">
              <a:buNone/>
            </a:pPr>
            <a:r>
              <a:rPr lang="tr-TR" sz="2400" b="1" dirty="0" smtClean="0">
                <a:latin typeface="Comic Sans MS" pitchFamily="66" charset="0"/>
              </a:rPr>
              <a:t>6 DAİRE  BAŞKANLIĞI            18 DAİRE BAŞKANLIĞI</a:t>
            </a:r>
          </a:p>
          <a:p>
            <a:pPr marL="0" indent="0">
              <a:buNone/>
            </a:pPr>
            <a:endParaRPr lang="tr-TR" sz="2400" b="1" dirty="0" smtClean="0">
              <a:latin typeface="Comic Sans MS" pitchFamily="66" charset="0"/>
            </a:endParaRPr>
          </a:p>
          <a:p>
            <a:pPr marL="0" indent="0">
              <a:buNone/>
            </a:pPr>
            <a:r>
              <a:rPr lang="tr-TR" sz="2400" b="1" dirty="0" smtClean="0">
                <a:latin typeface="Comic Sans MS" pitchFamily="66" charset="0"/>
              </a:rPr>
              <a:t>27 ŞUBE MÜDÜRLÜĞÜ              118 ŞUBE MÜDÜRLÜĞÜ</a:t>
            </a:r>
          </a:p>
          <a:p>
            <a:pPr marL="0" indent="0">
              <a:buNone/>
            </a:pPr>
            <a:endParaRPr lang="tr-TR" sz="2400" b="1" dirty="0">
              <a:latin typeface="Comic Sans MS" pitchFamily="66" charset="0"/>
            </a:endParaRPr>
          </a:p>
        </p:txBody>
      </p:sp>
      <p:sp>
        <p:nvSpPr>
          <p:cNvPr id="4" name="Sağ Ok 3"/>
          <p:cNvSpPr/>
          <p:nvPr/>
        </p:nvSpPr>
        <p:spPr>
          <a:xfrm>
            <a:off x="3800743" y="2879356"/>
            <a:ext cx="1224136" cy="621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5" name="Sağ Ok 4"/>
          <p:cNvSpPr/>
          <p:nvPr/>
        </p:nvSpPr>
        <p:spPr>
          <a:xfrm>
            <a:off x="3800743" y="3789040"/>
            <a:ext cx="1134518" cy="562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0" y="980728"/>
            <a:ext cx="9144000" cy="3970318"/>
          </a:xfrm>
          <a:prstGeom prst="rect">
            <a:avLst/>
          </a:prstGeom>
        </p:spPr>
        <p:txBody>
          <a:bodyPr wrap="square">
            <a:spAutoFit/>
          </a:bodyPr>
          <a:lstStyle/>
          <a:p>
            <a:r>
              <a:rPr lang="tr-TR" sz="3600" b="1" dirty="0" smtClean="0">
                <a:solidFill>
                  <a:schemeClr val="tx1">
                    <a:lumMod val="95000"/>
                    <a:lumOff val="5000"/>
                  </a:schemeClr>
                </a:solidFill>
                <a:latin typeface="Comic Sans MS" pitchFamily="66" charset="0"/>
              </a:rPr>
              <a:t>4.KİLİTLENEN İŞLEYİŞ</a:t>
            </a:r>
            <a:r>
              <a:rPr lang="tr-TR" sz="3600" dirty="0" smtClean="0">
                <a:solidFill>
                  <a:schemeClr val="tx1">
                    <a:lumMod val="95000"/>
                    <a:lumOff val="5000"/>
                  </a:schemeClr>
                </a:solidFill>
                <a:latin typeface="Comic Sans MS" pitchFamily="66" charset="0"/>
              </a:rPr>
              <a:t/>
            </a:r>
            <a:br>
              <a:rPr lang="tr-TR" sz="3600" dirty="0" smtClean="0">
                <a:solidFill>
                  <a:schemeClr val="tx1">
                    <a:lumMod val="95000"/>
                    <a:lumOff val="5000"/>
                  </a:schemeClr>
                </a:solidFill>
                <a:latin typeface="Comic Sans MS" pitchFamily="66" charset="0"/>
              </a:rPr>
            </a:br>
            <a:r>
              <a:rPr lang="tr-TR" sz="3600" dirty="0" smtClean="0">
                <a:solidFill>
                  <a:schemeClr val="tx1">
                    <a:lumMod val="95000"/>
                    <a:lumOff val="5000"/>
                  </a:schemeClr>
                </a:solidFill>
                <a:latin typeface="Comic Sans MS" pitchFamily="66" charset="0"/>
              </a:rPr>
              <a:t> </a:t>
            </a:r>
            <a:br>
              <a:rPr lang="tr-TR" sz="3600" dirty="0" smtClean="0">
                <a:solidFill>
                  <a:schemeClr val="tx1">
                    <a:lumMod val="95000"/>
                    <a:lumOff val="5000"/>
                  </a:schemeClr>
                </a:solidFill>
                <a:latin typeface="Comic Sans MS" pitchFamily="66" charset="0"/>
              </a:rPr>
            </a:br>
            <a:r>
              <a:rPr lang="tr-TR" sz="3600" dirty="0" smtClean="0">
                <a:solidFill>
                  <a:schemeClr val="tx1">
                    <a:lumMod val="95000"/>
                    <a:lumOff val="5000"/>
                  </a:schemeClr>
                </a:solidFill>
                <a:latin typeface="Comic Sans MS" pitchFamily="66" charset="0"/>
              </a:rPr>
              <a:t>Oluşturulan bu karmaşık yapı, gereksiz şişirilen kadrolar, birbiri içerisine girmiş görevler bakanlığı çalışamaz hale getirmiştir. </a:t>
            </a:r>
            <a:br>
              <a:rPr lang="tr-TR" sz="3600" dirty="0" smtClean="0">
                <a:solidFill>
                  <a:schemeClr val="tx1">
                    <a:lumMod val="95000"/>
                    <a:lumOff val="5000"/>
                  </a:schemeClr>
                </a:solidFill>
                <a:latin typeface="Comic Sans MS" pitchFamily="66" charset="0"/>
              </a:rPr>
            </a:br>
            <a:r>
              <a:rPr lang="tr-TR" sz="3600" dirty="0" smtClean="0">
                <a:solidFill>
                  <a:schemeClr val="tx1">
                    <a:lumMod val="95000"/>
                    <a:lumOff val="5000"/>
                  </a:schemeClr>
                </a:solidFill>
                <a:latin typeface="Comic Sans MS" pitchFamily="66" charset="0"/>
              </a:rPr>
              <a:t> </a:t>
            </a:r>
            <a:endParaRPr lang="tr-TR" sz="3600" dirty="0">
              <a:solidFill>
                <a:schemeClr val="tx1">
                  <a:lumMod val="95000"/>
                  <a:lumOff val="5000"/>
                </a:schemeClr>
              </a:solidFill>
              <a:latin typeface="Comic Sans MS" pitchFamily="66"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74638"/>
            <a:ext cx="9144000" cy="6106690"/>
          </a:xfrm>
        </p:spPr>
        <p:txBody>
          <a:bodyPr>
            <a:noAutofit/>
          </a:bodyPr>
          <a:lstStyle/>
          <a:p>
            <a:pPr algn="l"/>
            <a:r>
              <a:rPr lang="tr-TR" sz="3200" dirty="0" smtClean="0">
                <a:latin typeface="Comic Sans MS" pitchFamily="66" charset="0"/>
              </a:rPr>
              <a:t/>
            </a:r>
            <a:br>
              <a:rPr lang="tr-TR" sz="3200" dirty="0" smtClean="0">
                <a:latin typeface="Comic Sans MS" pitchFamily="66" charset="0"/>
              </a:rPr>
            </a:br>
            <a:r>
              <a:rPr lang="tr-TR" sz="3200" dirty="0" smtClean="0">
                <a:solidFill>
                  <a:srgbClr val="00B050"/>
                </a:solidFill>
                <a:latin typeface="Comic Sans MS" pitchFamily="66" charset="0"/>
              </a:rPr>
              <a:t>OGM </a:t>
            </a:r>
            <a:br>
              <a:rPr lang="tr-TR" sz="3200" dirty="0" smtClean="0">
                <a:solidFill>
                  <a:srgbClr val="00B050"/>
                </a:solidFill>
                <a:latin typeface="Comic Sans MS" pitchFamily="66" charset="0"/>
              </a:rPr>
            </a:br>
            <a:r>
              <a:rPr lang="tr-TR" sz="3200" dirty="0" smtClean="0">
                <a:latin typeface="Comic Sans MS" pitchFamily="66" charset="0"/>
              </a:rPr>
              <a:t/>
            </a:r>
            <a:br>
              <a:rPr lang="tr-TR" sz="3200" dirty="0" smtClean="0">
                <a:latin typeface="Comic Sans MS" pitchFamily="66" charset="0"/>
              </a:rPr>
            </a:br>
            <a:r>
              <a:rPr lang="tr-TR" sz="3200" dirty="0" smtClean="0">
                <a:latin typeface="Comic Sans MS" pitchFamily="66" charset="0"/>
              </a:rPr>
              <a:t>39 367 personel </a:t>
            </a:r>
            <a:br>
              <a:rPr lang="tr-TR" sz="3200" dirty="0" smtClean="0">
                <a:latin typeface="Comic Sans MS" pitchFamily="66" charset="0"/>
              </a:rPr>
            </a:br>
            <a:r>
              <a:rPr lang="tr-TR" sz="3200" dirty="0" smtClean="0">
                <a:latin typeface="Comic Sans MS" pitchFamily="66" charset="0"/>
              </a:rPr>
              <a:t/>
            </a:r>
            <a:br>
              <a:rPr lang="tr-TR" sz="3200" dirty="0" smtClean="0">
                <a:latin typeface="Comic Sans MS" pitchFamily="66" charset="0"/>
              </a:rPr>
            </a:br>
            <a:r>
              <a:rPr lang="tr-TR" sz="3200" dirty="0" smtClean="0">
                <a:latin typeface="Comic Sans MS" pitchFamily="66" charset="0"/>
              </a:rPr>
              <a:t>5975’i mühendis ve yukarı</a:t>
            </a:r>
            <a:br>
              <a:rPr lang="tr-TR" sz="3200" dirty="0" smtClean="0">
                <a:latin typeface="Comic Sans MS" pitchFamily="66" charset="0"/>
              </a:rPr>
            </a:br>
            <a:r>
              <a:rPr lang="tr-TR" sz="3200" dirty="0" smtClean="0">
                <a:latin typeface="Comic Sans MS" pitchFamily="66" charset="0"/>
              </a:rPr>
              <a:t>1789  “şef” (1376 Orman işletme şefi, </a:t>
            </a:r>
            <a:br>
              <a:rPr lang="tr-TR" sz="3200" dirty="0" smtClean="0">
                <a:latin typeface="Comic Sans MS" pitchFamily="66" charset="0"/>
              </a:rPr>
            </a:br>
            <a:r>
              <a:rPr lang="tr-TR" sz="3200" dirty="0" smtClean="0">
                <a:latin typeface="Comic Sans MS" pitchFamily="66" charset="0"/>
              </a:rPr>
              <a:t>                           93 Fidanlık şefi, </a:t>
            </a:r>
            <a:br>
              <a:rPr lang="tr-TR" sz="3200" dirty="0" smtClean="0">
                <a:latin typeface="Comic Sans MS" pitchFamily="66" charset="0"/>
              </a:rPr>
            </a:br>
            <a:r>
              <a:rPr lang="tr-TR" sz="3200" dirty="0" smtClean="0">
                <a:latin typeface="Comic Sans MS" pitchFamily="66" charset="0"/>
              </a:rPr>
              <a:t>                         188 Ağaçlandırma ve toprak  </a:t>
            </a:r>
            <a:br>
              <a:rPr lang="tr-TR" sz="3200" dirty="0" smtClean="0">
                <a:latin typeface="Comic Sans MS" pitchFamily="66" charset="0"/>
              </a:rPr>
            </a:br>
            <a:r>
              <a:rPr lang="tr-TR" sz="3200" dirty="0" smtClean="0">
                <a:latin typeface="Comic Sans MS" pitchFamily="66" charset="0"/>
              </a:rPr>
              <a:t>                                 muhafaza şefi </a:t>
            </a:r>
            <a:br>
              <a:rPr lang="tr-TR" sz="3200" dirty="0" smtClean="0">
                <a:latin typeface="Comic Sans MS" pitchFamily="66" charset="0"/>
              </a:rPr>
            </a:br>
            <a:r>
              <a:rPr lang="tr-TR" sz="3200" dirty="0" smtClean="0">
                <a:latin typeface="Comic Sans MS" pitchFamily="66" charset="0"/>
              </a:rPr>
              <a:t>---                     132 Diğer şeflikler </a:t>
            </a:r>
            <a:br>
              <a:rPr lang="tr-TR" sz="3200" dirty="0" smtClean="0">
                <a:latin typeface="Comic Sans MS" pitchFamily="66" charset="0"/>
              </a:rPr>
            </a:br>
            <a:r>
              <a:rPr lang="tr-TR" sz="3200" dirty="0" smtClean="0">
                <a:latin typeface="Comic Sans MS" pitchFamily="66" charset="0"/>
              </a:rPr>
              <a:t>---------------------------------------------  </a:t>
            </a:r>
            <a:br>
              <a:rPr lang="tr-TR" sz="3200" dirty="0" smtClean="0">
                <a:latin typeface="Comic Sans MS" pitchFamily="66" charset="0"/>
              </a:rPr>
            </a:br>
            <a:r>
              <a:rPr lang="tr-TR" sz="3200" dirty="0" smtClean="0">
                <a:latin typeface="Comic Sans MS" pitchFamily="66" charset="0"/>
              </a:rPr>
              <a:t>4186 yönetici personel </a:t>
            </a:r>
            <a:br>
              <a:rPr lang="tr-TR" sz="3200" dirty="0" smtClean="0">
                <a:latin typeface="Comic Sans MS" pitchFamily="66" charset="0"/>
              </a:rPr>
            </a:br>
            <a:r>
              <a:rPr lang="tr-TR" sz="3200" dirty="0" smtClean="0">
                <a:latin typeface="Comic Sans MS" pitchFamily="66" charset="0"/>
              </a:rPr>
              <a:t> </a:t>
            </a:r>
            <a:br>
              <a:rPr lang="tr-TR" sz="3200" dirty="0" smtClean="0">
                <a:latin typeface="Comic Sans MS" pitchFamily="66" charset="0"/>
              </a:rPr>
            </a:br>
            <a:endParaRPr lang="tr-TR" sz="3200" dirty="0">
              <a:latin typeface="Comic Sans MS" pitchFamily="66"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3.bp.blogspot.com/-oWX-BB-VWOo/UQzQxfKD7JI/AAAAAAAAAKQ/Ft4SjYlgRDI/s1600/SUKU+APACHE+WARIORR.jpg">
            <a:hlinkClick r:id="rId2"/>
          </p:cNvPr>
          <p:cNvPicPr>
            <a:picLocks noChangeAspect="1" noChangeArrowheads="1"/>
          </p:cNvPicPr>
          <p:nvPr/>
        </p:nvPicPr>
        <p:blipFill>
          <a:blip r:embed="rId3" cstate="print"/>
          <a:srcRect/>
          <a:stretch>
            <a:fillRect/>
          </a:stretch>
        </p:blipFill>
        <p:spPr bwMode="auto">
          <a:xfrm>
            <a:off x="1413126" y="0"/>
            <a:ext cx="5282602" cy="3717032"/>
          </a:xfrm>
          <a:prstGeom prst="rect">
            <a:avLst/>
          </a:prstGeom>
          <a:noFill/>
        </p:spPr>
      </p:pic>
      <p:pic>
        <p:nvPicPr>
          <p:cNvPr id="51204" name="Picture 4" descr="http://prosportsblogging.com/psb/uploads/2010/11/apache_chief.jpg">
            <a:hlinkClick r:id="rId4"/>
          </p:cNvPr>
          <p:cNvPicPr>
            <a:picLocks noChangeAspect="1" noChangeArrowheads="1"/>
          </p:cNvPicPr>
          <p:nvPr/>
        </p:nvPicPr>
        <p:blipFill>
          <a:blip r:embed="rId5" cstate="print"/>
          <a:srcRect/>
          <a:stretch>
            <a:fillRect/>
          </a:stretch>
        </p:blipFill>
        <p:spPr bwMode="auto">
          <a:xfrm>
            <a:off x="2987824" y="3644860"/>
            <a:ext cx="2736304" cy="321314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3356992"/>
            <a:ext cx="8064896" cy="2304256"/>
          </a:xfrm>
        </p:spPr>
        <p:txBody>
          <a:bodyPr>
            <a:normAutofit fontScale="90000"/>
          </a:bodyPr>
          <a:lstStyle/>
          <a:p>
            <a:pPr algn="l"/>
            <a:r>
              <a:rPr lang="tr-TR" b="1" dirty="0" smtClean="0"/>
              <a:t/>
            </a:r>
            <a:br>
              <a:rPr lang="tr-TR" b="1" dirty="0" smtClean="0"/>
            </a:br>
            <a:r>
              <a:rPr lang="tr-TR" b="1" dirty="0" smtClean="0"/>
              <a:t/>
            </a:r>
            <a:br>
              <a:rPr lang="tr-TR" b="1" dirty="0" smtClean="0"/>
            </a:br>
            <a:r>
              <a:rPr lang="tr-TR" b="1" dirty="0" smtClean="0"/>
              <a:t/>
            </a:r>
            <a:br>
              <a:rPr lang="tr-TR" b="1" dirty="0" smtClean="0"/>
            </a:br>
            <a:r>
              <a:rPr lang="tr-TR" b="1" dirty="0" smtClean="0"/>
              <a:t>“Meselelerin yerinde çözülmesi gerekir.  Ankara’ya taşınan meseleler sürüncemede kalıyor (Trabzon Valiliği,2013).”</a:t>
            </a:r>
            <a:br>
              <a:rPr lang="tr-TR" b="1" dirty="0" smtClean="0"/>
            </a:br>
            <a:r>
              <a:rPr lang="tr-TR" b="1" dirty="0" smtClean="0"/>
              <a:t>                                </a:t>
            </a:r>
            <a:r>
              <a:rPr lang="tr-TR" sz="9600" b="1" dirty="0" smtClean="0">
                <a:solidFill>
                  <a:srgbClr val="FF0000"/>
                </a:solidFill>
              </a:rPr>
              <a:t>neden?</a:t>
            </a:r>
            <a:r>
              <a:rPr lang="tr-TR" b="1" dirty="0" smtClean="0"/>
              <a:t/>
            </a:r>
            <a:br>
              <a:rPr lang="tr-TR" b="1" dirty="0" smtClean="0"/>
            </a:br>
            <a:r>
              <a:rPr lang="tr-TR" b="1" dirty="0" smtClean="0"/>
              <a:t/>
            </a:r>
            <a:br>
              <a:rPr lang="tr-TR" b="1" dirty="0" smtClean="0"/>
            </a:br>
            <a:endParaRPr lang="tr-TR" b="1"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427984" y="3645024"/>
            <a:ext cx="4716016" cy="1143000"/>
          </a:xfrm>
        </p:spPr>
        <p:txBody>
          <a:bodyPr>
            <a:noAutofit/>
          </a:bodyPr>
          <a:lstStyle/>
          <a:p>
            <a:pPr algn="l"/>
            <a:r>
              <a:rPr lang="tr-TR" sz="2800" b="1" dirty="0" smtClean="0">
                <a:latin typeface="Comic Sans MS" pitchFamily="66" charset="0"/>
              </a:rPr>
              <a:t> “Biz burada koordinasyona tabi konuları masaya yatırıp gerekli talimatı veriyoruz.</a:t>
            </a:r>
            <a:br>
              <a:rPr lang="tr-TR" sz="2800" b="1" dirty="0" smtClean="0">
                <a:latin typeface="Comic Sans MS" pitchFamily="66" charset="0"/>
              </a:rPr>
            </a:br>
            <a:r>
              <a:rPr lang="tr-TR" sz="2800" b="1" dirty="0" smtClean="0">
                <a:latin typeface="Comic Sans MS" pitchFamily="66" charset="0"/>
              </a:rPr>
              <a:t> </a:t>
            </a:r>
            <a:br>
              <a:rPr lang="tr-TR" sz="2800" b="1" dirty="0" smtClean="0">
                <a:latin typeface="Comic Sans MS" pitchFamily="66" charset="0"/>
              </a:rPr>
            </a:br>
            <a:r>
              <a:rPr lang="tr-TR" sz="2800" b="1" dirty="0" smtClean="0">
                <a:latin typeface="Comic Sans MS" pitchFamily="66" charset="0"/>
              </a:rPr>
              <a:t>Talimat çözümü getirir.”</a:t>
            </a:r>
            <a:br>
              <a:rPr lang="tr-TR" sz="2800" b="1" dirty="0" smtClean="0">
                <a:latin typeface="Comic Sans MS" pitchFamily="66" charset="0"/>
              </a:rPr>
            </a:br>
            <a:r>
              <a:rPr lang="tr-TR" sz="2800" b="1" dirty="0" smtClean="0">
                <a:latin typeface="Comic Sans MS" pitchFamily="66" charset="0"/>
              </a:rPr>
              <a:t> </a:t>
            </a:r>
            <a:br>
              <a:rPr lang="tr-TR" sz="2800" b="1" dirty="0" smtClean="0">
                <a:latin typeface="Comic Sans MS" pitchFamily="66" charset="0"/>
              </a:rPr>
            </a:br>
            <a:r>
              <a:rPr lang="tr-TR" sz="2800" b="1" dirty="0" smtClean="0">
                <a:latin typeface="Comic Sans MS" pitchFamily="66" charset="0"/>
              </a:rPr>
              <a:t>(Trabzon Valiliği, 2013) </a:t>
            </a:r>
            <a:endParaRPr lang="tr-TR" sz="2800" b="1" dirty="0">
              <a:latin typeface="Comic Sans MS" pitchFamily="66" charset="0"/>
            </a:endParaRPr>
          </a:p>
        </p:txBody>
      </p:sp>
      <p:pic>
        <p:nvPicPr>
          <p:cNvPr id="4" name="Picture 2" descr="http://static6.depositphotos.com/1046154/560/v/950/depositphotos_5609153-Organization-chart.jpg">
            <a:hlinkClick r:id="rId2"/>
          </p:cNvPr>
          <p:cNvPicPr>
            <a:picLocks noChangeAspect="1" noChangeArrowheads="1"/>
          </p:cNvPicPr>
          <p:nvPr/>
        </p:nvPicPr>
        <p:blipFill>
          <a:blip r:embed="rId3" cstate="print"/>
          <a:srcRect/>
          <a:stretch>
            <a:fillRect/>
          </a:stretch>
        </p:blipFill>
        <p:spPr bwMode="auto">
          <a:xfrm>
            <a:off x="0" y="188640"/>
            <a:ext cx="3203848" cy="5773538"/>
          </a:xfrm>
          <a:prstGeom prst="rect">
            <a:avLst/>
          </a:prstGeom>
          <a:noFill/>
        </p:spPr>
      </p:pic>
      <p:sp>
        <p:nvSpPr>
          <p:cNvPr id="6" name="5 Aşağı Bükülü Ok"/>
          <p:cNvSpPr/>
          <p:nvPr/>
        </p:nvSpPr>
        <p:spPr>
          <a:xfrm rot="4842504">
            <a:off x="952514" y="2477668"/>
            <a:ext cx="4628820" cy="11769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 name="Picture 2" descr="http://2.bp.blogspot.com/_a-XiZ-7nbYU/Sc-iczGtqEI/AAAAAAAAB4c/PZQ8CUknMls/s400/SANY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0"/>
            <a:ext cx="63779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C. Çevre ve Şehircilik Bakanlığ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57200"/>
            <a:ext cx="3048000" cy="95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32500" lnSpcReduction="20000"/>
          </a:bodyPr>
          <a:lstStyle/>
          <a:p>
            <a:pPr lvl="1"/>
            <a:r>
              <a:rPr lang="tr-TR" sz="7000" dirty="0" smtClean="0"/>
              <a:t>ÇEVRE VE ŞEHİRCİLİK BAKANLIĞI</a:t>
            </a:r>
            <a:endParaRPr lang="tr-TR" sz="7000" dirty="0"/>
          </a:p>
          <a:p>
            <a:r>
              <a:rPr lang="tr-TR" dirty="0">
                <a:hlinkClick r:id="rId2"/>
              </a:rPr>
              <a:t>Altyapı ve Kentsel Dönüşüm Hizmetleri Genel Müdürlüğü</a:t>
            </a:r>
            <a:endParaRPr lang="tr-TR" dirty="0"/>
          </a:p>
          <a:p>
            <a:r>
              <a:rPr lang="tr-TR" dirty="0">
                <a:hlinkClick r:id="rId3"/>
              </a:rPr>
              <a:t>Avrupa Birliği ve Dış İlişkiler Genel Müdürlüğü</a:t>
            </a:r>
            <a:endParaRPr lang="tr-TR" dirty="0"/>
          </a:p>
          <a:p>
            <a:r>
              <a:rPr lang="tr-TR" dirty="0">
                <a:hlinkClick r:id="rId4"/>
              </a:rPr>
              <a:t>Coğrafi Bilgi Sistemleri Genel Müdürlüğü</a:t>
            </a:r>
            <a:endParaRPr lang="tr-TR" dirty="0"/>
          </a:p>
          <a:p>
            <a:r>
              <a:rPr lang="tr-TR" dirty="0">
                <a:hlinkClick r:id="rId5"/>
              </a:rPr>
              <a:t>Çevresel Etki Değerlendirmesi, İzin ve Denetim Genel Müdürlüğü</a:t>
            </a:r>
            <a:endParaRPr lang="tr-TR" dirty="0"/>
          </a:p>
          <a:p>
            <a:r>
              <a:rPr lang="tr-TR" dirty="0">
                <a:hlinkClick r:id="rId6"/>
              </a:rPr>
              <a:t>Çevre Yönetimi Genel Müdürlüğü</a:t>
            </a:r>
            <a:endParaRPr lang="tr-TR" dirty="0"/>
          </a:p>
          <a:p>
            <a:r>
              <a:rPr lang="tr-TR" dirty="0">
                <a:hlinkClick r:id="rId7"/>
              </a:rPr>
              <a:t>Hukuk Hizmetleri Genel Müdürlüğü</a:t>
            </a:r>
            <a:endParaRPr lang="tr-TR" dirty="0"/>
          </a:p>
          <a:p>
            <a:r>
              <a:rPr lang="tr-TR" dirty="0">
                <a:hlinkClick r:id="rId8"/>
              </a:rPr>
              <a:t>Mekânsal Planlama Genel Müdürlüğü</a:t>
            </a:r>
            <a:endParaRPr lang="tr-TR" dirty="0"/>
          </a:p>
          <a:p>
            <a:r>
              <a:rPr lang="tr-TR" dirty="0">
                <a:hlinkClick r:id="rId9"/>
              </a:rPr>
              <a:t>Mesleki Hizmetler Genel Müdürlüğü</a:t>
            </a:r>
            <a:endParaRPr lang="tr-TR" dirty="0"/>
          </a:p>
          <a:p>
            <a:r>
              <a:rPr lang="tr-TR" dirty="0">
                <a:hlinkClick r:id="rId10"/>
              </a:rPr>
              <a:t>Milli Emlak Genel Müdürlüğü</a:t>
            </a:r>
            <a:endParaRPr lang="tr-TR" dirty="0"/>
          </a:p>
          <a:p>
            <a:r>
              <a:rPr lang="tr-TR" dirty="0">
                <a:hlinkClick r:id="rId11"/>
              </a:rPr>
              <a:t>Personel Genel Müdürlüğü</a:t>
            </a:r>
            <a:endParaRPr lang="tr-TR" dirty="0"/>
          </a:p>
          <a:p>
            <a:r>
              <a:rPr lang="tr-TR" sz="6000" dirty="0">
                <a:hlinkClick r:id="rId12"/>
              </a:rPr>
              <a:t>Tabiat Varlıklarını Koruma Genel Müdürlüğü</a:t>
            </a:r>
            <a:endParaRPr lang="tr-TR" sz="6000" dirty="0"/>
          </a:p>
          <a:p>
            <a:r>
              <a:rPr lang="tr-TR" dirty="0">
                <a:hlinkClick r:id="rId13"/>
              </a:rPr>
              <a:t>Yapı İşleri Genel Müdürlüğü</a:t>
            </a:r>
            <a:endParaRPr lang="tr-TR" dirty="0"/>
          </a:p>
          <a:p>
            <a:r>
              <a:rPr lang="tr-TR" dirty="0">
                <a:hlinkClick r:id="rId14"/>
              </a:rPr>
              <a:t>Yerel Yönetimler Genel Müdürlüğü</a:t>
            </a:r>
            <a:endParaRPr lang="tr-TR" dirty="0"/>
          </a:p>
          <a:p>
            <a:r>
              <a:rPr lang="tr-TR" dirty="0">
                <a:hlinkClick r:id="rId15"/>
              </a:rPr>
              <a:t>Rehberlik ve Teftiş Başkanlığı</a:t>
            </a:r>
            <a:endParaRPr lang="tr-TR" dirty="0"/>
          </a:p>
          <a:p>
            <a:r>
              <a:rPr lang="tr-TR" dirty="0">
                <a:hlinkClick r:id="rId16"/>
              </a:rPr>
              <a:t>İç Denetim Birimi Başkanlığı</a:t>
            </a:r>
            <a:endParaRPr lang="tr-TR" dirty="0"/>
          </a:p>
          <a:p>
            <a:r>
              <a:rPr lang="tr-TR" dirty="0">
                <a:hlinkClick r:id="rId17"/>
              </a:rPr>
              <a:t>Strateji Geliştirme Başkanlığı</a:t>
            </a:r>
            <a:endParaRPr lang="tr-TR" dirty="0"/>
          </a:p>
          <a:p>
            <a:r>
              <a:rPr lang="tr-TR" dirty="0">
                <a:hlinkClick r:id="rId18"/>
              </a:rPr>
              <a:t>Yüksek Fen Kurulu Başkanlığı</a:t>
            </a:r>
            <a:endParaRPr lang="tr-TR" dirty="0"/>
          </a:p>
          <a:p>
            <a:r>
              <a:rPr lang="tr-TR" dirty="0">
                <a:hlinkClick r:id="rId19"/>
              </a:rPr>
              <a:t>Basın ve Halkla İlişkiler Müşavirliği</a:t>
            </a:r>
            <a:endParaRPr lang="tr-TR" dirty="0"/>
          </a:p>
          <a:p>
            <a:r>
              <a:rPr lang="tr-TR" dirty="0">
                <a:hlinkClick r:id="rId20"/>
              </a:rPr>
              <a:t>Destek Hizmetleri Dairesi Başkanlığı</a:t>
            </a:r>
            <a:endParaRPr lang="tr-TR" dirty="0"/>
          </a:p>
          <a:p>
            <a:r>
              <a:rPr lang="tr-TR" dirty="0">
                <a:hlinkClick r:id="rId21"/>
              </a:rPr>
              <a:t>Eğitim ve Yayın Dairesi Başkanlığı</a:t>
            </a:r>
            <a:endParaRPr lang="tr-TR" dirty="0"/>
          </a:p>
          <a:p>
            <a:endParaRPr lang="tr-TR" dirty="0"/>
          </a:p>
        </p:txBody>
      </p:sp>
    </p:spTree>
    <p:extLst>
      <p:ext uri="{BB962C8B-B14F-4D97-AF65-F5344CB8AC3E}">
        <p14:creationId xmlns:p14="http://schemas.microsoft.com/office/powerpoint/2010/main" val="641040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836712"/>
            <a:ext cx="8229600" cy="3879304"/>
          </a:xfrm>
        </p:spPr>
        <p:txBody>
          <a:bodyPr>
            <a:normAutofit fontScale="90000"/>
          </a:bodyPr>
          <a:lstStyle/>
          <a:p>
            <a:r>
              <a:rPr lang="tr-TR" dirty="0"/>
              <a:t/>
            </a:r>
            <a:br>
              <a:rPr lang="tr-TR" dirty="0"/>
            </a:br>
            <a:r>
              <a:rPr lang="tr-TR" dirty="0" smtClean="0"/>
              <a:t/>
            </a:r>
            <a:br>
              <a:rPr lang="tr-TR" dirty="0" smtClean="0"/>
            </a:br>
            <a:r>
              <a:rPr lang="tr-TR" dirty="0" smtClean="0"/>
              <a:t>doğa koruma ve milli parklar genel müdürlüğü</a:t>
            </a:r>
            <a:r>
              <a:rPr lang="tr-TR" dirty="0"/>
              <a:t/>
            </a:r>
            <a:br>
              <a:rPr lang="tr-TR" dirty="0"/>
            </a:br>
            <a:r>
              <a:rPr lang="tr-TR" b="1" dirty="0" smtClean="0">
                <a:hlinkClick r:id="rId2"/>
              </a:rPr>
              <a:t>Milli </a:t>
            </a:r>
            <a:r>
              <a:rPr lang="tr-TR" b="1" dirty="0">
                <a:hlinkClick r:id="rId2"/>
              </a:rPr>
              <a:t>Parklar Daire Başkanlığı </a:t>
            </a:r>
            <a:r>
              <a:rPr lang="tr-TR" b="1" dirty="0"/>
              <a:t/>
            </a:r>
            <a:br>
              <a:rPr lang="tr-TR" b="1" dirty="0"/>
            </a:br>
            <a:r>
              <a:rPr lang="tr-TR" b="1" dirty="0">
                <a:hlinkClick r:id="rId3"/>
              </a:rPr>
              <a:t>Doğa Koruma Daire Başkanlığı </a:t>
            </a:r>
            <a:r>
              <a:rPr lang="tr-TR" b="1" dirty="0"/>
              <a:t/>
            </a:r>
            <a:br>
              <a:rPr lang="tr-TR" b="1" dirty="0"/>
            </a:br>
            <a:r>
              <a:rPr lang="tr-TR" b="1" dirty="0">
                <a:hlinkClick r:id="rId4"/>
              </a:rPr>
              <a:t>Hassas Alanlar Daire Başkanlığı </a:t>
            </a:r>
            <a:r>
              <a:rPr lang="tr-TR" b="1" dirty="0"/>
              <a:t/>
            </a:r>
            <a:br>
              <a:rPr lang="tr-TR" b="1" dirty="0"/>
            </a:br>
            <a:r>
              <a:rPr lang="tr-TR" b="1" dirty="0">
                <a:hlinkClick r:id="rId5"/>
              </a:rPr>
              <a:t>Yaban Hayatı Daire Başkanlığı </a:t>
            </a:r>
            <a:r>
              <a:rPr lang="tr-TR" b="1" dirty="0"/>
              <a:t/>
            </a:r>
            <a:br>
              <a:rPr lang="tr-TR" b="1" dirty="0"/>
            </a:br>
            <a:r>
              <a:rPr lang="tr-TR" b="1" dirty="0">
                <a:hlinkClick r:id="rId6"/>
              </a:rPr>
              <a:t>Av Yönetimi Daire Başkanlığı </a:t>
            </a:r>
            <a:r>
              <a:rPr lang="tr-TR" b="1" dirty="0"/>
              <a:t/>
            </a:r>
            <a:br>
              <a:rPr lang="tr-TR" b="1" dirty="0"/>
            </a:br>
            <a:r>
              <a:rPr lang="tr-TR" b="1" dirty="0">
                <a:hlinkClick r:id="rId7"/>
              </a:rPr>
              <a:t>Biyolojik Çeşitlilik Daire Başkanlığı </a:t>
            </a:r>
            <a:r>
              <a:rPr lang="tr-TR" b="1" dirty="0"/>
              <a:t/>
            </a:r>
            <a:br>
              <a:rPr lang="tr-TR" b="1" dirty="0"/>
            </a:br>
            <a:r>
              <a:rPr lang="tr-TR" b="1" dirty="0">
                <a:hlinkClick r:id="rId8"/>
              </a:rPr>
              <a:t>Yönetim Hizmetleri Daire Başkanlığı </a:t>
            </a:r>
            <a:r>
              <a:rPr lang="tr-TR" b="1" dirty="0"/>
              <a:t/>
            </a:r>
            <a:br>
              <a:rPr lang="tr-TR" b="1" dirty="0"/>
            </a:br>
            <a:endParaRPr lang="tr-TR" dirty="0"/>
          </a:p>
        </p:txBody>
      </p:sp>
    </p:spTree>
    <p:extLst>
      <p:ext uri="{BB962C8B-B14F-4D97-AF65-F5344CB8AC3E}">
        <p14:creationId xmlns:p14="http://schemas.microsoft.com/office/powerpoint/2010/main" val="3284558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345erfgd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1"/>
            <a:ext cx="9144000" cy="461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51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eb.ogm.gov.tr/Haber%20Resimleri/genel/arsiv/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Dikdörtgen 1"/>
          <p:cNvSpPr>
            <a:spLocks noChangeArrowheads="1"/>
          </p:cNvSpPr>
          <p:nvPr/>
        </p:nvSpPr>
        <p:spPr bwMode="auto">
          <a:xfrm>
            <a:off x="4343400" y="2967038"/>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tr-TR" sz="2400">
                <a:latin typeface="Comic Sans MS" pitchFamily="66" charset="0"/>
              </a:rPr>
              <a:t>Ermeni asıllı Bedros Kuyumcuyan döneminde 1870 tarihli Orman Nizamnamesi çıkarılmıştır.</a:t>
            </a:r>
            <a:endParaRPr lang="en-US" sz="2400">
              <a:latin typeface="Comic Sans MS" pitchFamily="66" charset="0"/>
            </a:endParaRPr>
          </a:p>
        </p:txBody>
      </p:sp>
    </p:spTree>
    <p:extLst>
      <p:ext uri="{BB962C8B-B14F-4D97-AF65-F5344CB8AC3E}">
        <p14:creationId xmlns:p14="http://schemas.microsoft.com/office/powerpoint/2010/main" val="21319709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gundemkibris.com/images/other/1.20111126225003.jpg">
            <a:hlinkClick r:id="rId2"/>
          </p:cNvPr>
          <p:cNvPicPr>
            <a:picLocks noChangeAspect="1" noChangeArrowheads="1"/>
          </p:cNvPicPr>
          <p:nvPr/>
        </p:nvPicPr>
        <p:blipFill>
          <a:blip r:embed="rId3" cstate="print"/>
          <a:srcRect/>
          <a:stretch>
            <a:fillRect/>
          </a:stretch>
        </p:blipFill>
        <p:spPr bwMode="auto">
          <a:xfrm>
            <a:off x="0" y="0"/>
            <a:ext cx="6624737" cy="4300650"/>
          </a:xfrm>
          <a:prstGeom prst="rect">
            <a:avLst/>
          </a:prstGeom>
          <a:noFill/>
        </p:spPr>
      </p:pic>
      <p:sp>
        <p:nvSpPr>
          <p:cNvPr id="59393" name="Rectangle 1"/>
          <p:cNvSpPr>
            <a:spLocks noChangeArrowheads="1"/>
          </p:cNvSpPr>
          <p:nvPr/>
        </p:nvSpPr>
        <p:spPr bwMode="auto">
          <a:xfrm>
            <a:off x="0" y="4950413"/>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2873 sayılı Milli parklar kanununun 3.maddes</a:t>
            </a:r>
            <a:r>
              <a:rPr lang="tr-TR" b="1" dirty="0" smtClean="0">
                <a:solidFill>
                  <a:srgbClr val="000000"/>
                </a:solidFill>
                <a:latin typeface="Comic Sans MS" pitchFamily="66" charset="0"/>
                <a:ea typeface="Times New Roman" pitchFamily="18" charset="0"/>
                <a:cs typeface="Arial" pitchFamily="34" charset="0"/>
              </a:rPr>
              <a:t>i</a:t>
            </a:r>
            <a:r>
              <a:rPr kumimoji="0" lang="tr-TR" b="1"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a:t>
            </a:r>
            <a:endParaRPr kumimoji="0" lang="tr-T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“Madde 3 -</a:t>
            </a:r>
            <a:r>
              <a:rPr kumimoji="0" lang="tr-TR" b="1" i="0" u="none" strike="noStrike" cap="none" normalizeH="0" baseline="0" dirty="0" smtClean="0">
                <a:ln>
                  <a:noFill/>
                </a:ln>
                <a:solidFill>
                  <a:srgbClr val="104D96"/>
                </a:solidFill>
                <a:effectLst/>
                <a:latin typeface="Comic Sans MS" pitchFamily="66" charset="0"/>
                <a:ea typeface="Times New Roman" pitchFamily="18" charset="0"/>
                <a:cs typeface="Arial" pitchFamily="34" charset="0"/>
              </a:rPr>
              <a:t> </a:t>
            </a:r>
            <a:r>
              <a:rPr kumimoji="0" lang="tr-TR" b="1" i="0" u="none" strike="noStrike" cap="none" normalizeH="0" baseline="0" dirty="0" smtClean="0">
                <a:ln>
                  <a:noFill/>
                </a:ln>
                <a:solidFill>
                  <a:srgbClr val="060606"/>
                </a:solidFill>
                <a:effectLst/>
                <a:latin typeface="Comic Sans MS" pitchFamily="66" charset="0"/>
                <a:ea typeface="Times New Roman" pitchFamily="18" charset="0"/>
                <a:cs typeface="Arial" pitchFamily="34" charset="0"/>
              </a:rPr>
              <a:t>Orman ve Su İşleri Bakanlığınca millî park karakterine sahip olduğu tespit edilen alanlar, Millî Savunma Bakanlığının olumlu görüşü, Enerji ve </a:t>
            </a:r>
            <a:r>
              <a:rPr kumimoji="0" lang="tr-TR" b="1" i="0" u="none" strike="noStrike" cap="none" normalizeH="0" baseline="0" dirty="0" err="1" smtClean="0">
                <a:ln>
                  <a:noFill/>
                </a:ln>
                <a:solidFill>
                  <a:srgbClr val="060606"/>
                </a:solidFill>
                <a:effectLst/>
                <a:latin typeface="Comic Sans MS" pitchFamily="66" charset="0"/>
                <a:ea typeface="Times New Roman" pitchFamily="18" charset="0"/>
                <a:cs typeface="Arial" pitchFamily="34" charset="0"/>
              </a:rPr>
              <a:t>Tabiî</a:t>
            </a:r>
            <a:r>
              <a:rPr kumimoji="0" lang="tr-TR" b="1" i="0" u="none" strike="noStrike" cap="none" normalizeH="0" baseline="0" dirty="0" smtClean="0">
                <a:ln>
                  <a:noFill/>
                </a:ln>
                <a:solidFill>
                  <a:srgbClr val="060606"/>
                </a:solidFill>
                <a:effectLst/>
                <a:latin typeface="Comic Sans MS" pitchFamily="66" charset="0"/>
                <a:ea typeface="Times New Roman" pitchFamily="18" charset="0"/>
                <a:cs typeface="Arial" pitchFamily="34" charset="0"/>
              </a:rPr>
              <a:t> Kaynaklar Bakanlığı ve Kültür ve Turizm Bakanlığı ile diğer ilgili bakanlıkların görüşü de alınarak Çevre ve Şehircilik Bakanlığının teklifi üzerine Bakanlar Kurulu kararı ile millî park olarak belirlenir.</a:t>
            </a:r>
            <a:endParaRPr kumimoji="0" lang="tr-TR"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olge12.ormansu.gov.tr/12bolge/Libraries/Alabal%c4%b1k_Sal%c4%b1m%c4%b1_ile_ilgili_Di%c4%9fer_Resimler/1_te%c5%9fkilat_%c5%9femas%c4%b1.sflb.ashx"/>
          <p:cNvPicPr>
            <a:picLocks noChangeAspect="1" noChangeArrowheads="1"/>
          </p:cNvPicPr>
          <p:nvPr/>
        </p:nvPicPr>
        <p:blipFill>
          <a:blip r:embed="rId2" cstate="print"/>
          <a:srcRect/>
          <a:stretch>
            <a:fillRect/>
          </a:stretch>
        </p:blipFill>
        <p:spPr bwMode="auto">
          <a:xfrm>
            <a:off x="323528" y="0"/>
            <a:ext cx="8468795" cy="6093296"/>
          </a:xfrm>
          <a:prstGeom prst="rect">
            <a:avLst/>
          </a:prstGeom>
          <a:noFill/>
        </p:spPr>
      </p:pic>
      <p:cxnSp>
        <p:nvCxnSpPr>
          <p:cNvPr id="7" name="6 Düz Ok Bağlayıcısı"/>
          <p:cNvCxnSpPr/>
          <p:nvPr/>
        </p:nvCxnSpPr>
        <p:spPr>
          <a:xfrm flipV="1">
            <a:off x="5004048" y="4365104"/>
            <a:ext cx="792088" cy="1152128"/>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flipH="1" flipV="1">
            <a:off x="4499992" y="4293096"/>
            <a:ext cx="72008" cy="1224136"/>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flipH="1" flipV="1">
            <a:off x="3347864" y="4293096"/>
            <a:ext cx="792088" cy="1224136"/>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3347864" y="5589240"/>
            <a:ext cx="2710037" cy="369332"/>
          </a:xfrm>
          <a:prstGeom prst="rect">
            <a:avLst/>
          </a:prstGeom>
          <a:noFill/>
        </p:spPr>
        <p:txBody>
          <a:bodyPr wrap="none" rtlCol="0">
            <a:spAutoFit/>
          </a:bodyPr>
          <a:lstStyle/>
          <a:p>
            <a:r>
              <a:rPr lang="tr-TR" dirty="0" smtClean="0"/>
              <a:t>Orman Endüstri Mühendisi</a:t>
            </a:r>
            <a:endParaRPr lang="tr-TR" dirty="0"/>
          </a:p>
        </p:txBody>
      </p:sp>
      <p:sp>
        <p:nvSpPr>
          <p:cNvPr id="10" name="9 Dikdörtgen"/>
          <p:cNvSpPr/>
          <p:nvPr/>
        </p:nvSpPr>
        <p:spPr>
          <a:xfrm>
            <a:off x="0" y="188640"/>
            <a:ext cx="4572000" cy="830997"/>
          </a:xfrm>
          <a:prstGeom prst="rect">
            <a:avLst/>
          </a:prstGeom>
        </p:spPr>
        <p:txBody>
          <a:bodyPr>
            <a:spAutoFit/>
          </a:bodyPr>
          <a:lstStyle/>
          <a:p>
            <a:r>
              <a:rPr lang="tr-TR" sz="2400" b="1" dirty="0" smtClean="0">
                <a:latin typeface="Comic Sans MS" pitchFamily="66" charset="0"/>
              </a:rPr>
              <a:t>3.UZMANLIĞA DAYALI OLMAYAN ATAMALAR</a:t>
            </a:r>
            <a:endParaRPr lang="tr-TR" sz="2400" dirty="0"/>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TotalTime>
  <Words>2565</Words>
  <Application>Microsoft Office PowerPoint</Application>
  <PresentationFormat>Ekran Gösterisi (4:3)</PresentationFormat>
  <Paragraphs>427</Paragraphs>
  <Slides>91</Slides>
  <Notes>2</Notes>
  <HiddenSlides>0</HiddenSlides>
  <MMClips>0</MMClips>
  <ScaleCrop>false</ScaleCrop>
  <HeadingPairs>
    <vt:vector size="4" baseType="variant">
      <vt:variant>
        <vt:lpstr>Tema</vt:lpstr>
      </vt:variant>
      <vt:variant>
        <vt:i4>1</vt:i4>
      </vt:variant>
      <vt:variant>
        <vt:lpstr>Slayt Başlıkları</vt:lpstr>
      </vt:variant>
      <vt:variant>
        <vt:i4>91</vt:i4>
      </vt:variant>
    </vt:vector>
  </HeadingPairs>
  <TitlesOfParts>
    <vt:vector size="92" baseType="lpstr">
      <vt:lpstr>Ofis Teması</vt:lpstr>
      <vt:lpstr>PowerPoint Sunusu</vt:lpstr>
      <vt:lpstr>PowerPoint Sunusu</vt:lpstr>
      <vt:lpstr>PowerPoint Sunusu</vt:lpstr>
      <vt:lpstr>Ormancılık etkinliklerinin kurumsal ve eğitsel gelişimine, kurumsallaşmasına etkisi olan en önemli siyasal ve ekonomik gelişme Kırım Savaşı’dır (1853-1856).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Ormancılığın temel ilkelerine (devamlılık, çok yönlü yararlanma gibi) bakıldığı zaman 1937 yılı  Türkiye ormancılığı için bir dönüm noktasıdır.   Çünkü bu tarihe kadar ormanların devamlılık ilkesi dikkate alınmadan yönetilmiştir.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Çölleşme ve Erozyonla Mücadele Genel Müdürlüğü (ÇEM)   Bakanlık bünyesinde yer alan ÇEM genel müdürlüğünün taşra örgütü yoktur.   Çölleşmeyle ve erozyonla mücadele etmek OGM’ye verilen bir görevdir.  </vt:lpstr>
      <vt:lpstr>ÇEM genel müdürlüğünde  5 daire başkanlığı  20 şube müdürlüğü görev yapmaktadır.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TARIM VE ORMAN BAKANLIĞI 10 Temmuz 2018 </vt:lpstr>
      <vt:lpstr>Hizmet birimleri </vt:lpstr>
      <vt:lpstr>PowerPoint Sunusu</vt:lpstr>
      <vt:lpstr>ORMAN GENEL MÜDÜRLÜĞÜ  Merkez Örgütü;  Danışma ve Denetim Birimleri,  Ana Hizmet Birimleri ve  Yardımcı Hizmet Birimler  Merkezde; Teftiş Kurulu Başkanlığı, Hukuk Müşavirliği,  İç Denetim Başkanlığı ile  18 daire başkanlığı  118 şube müdürlüğü   </vt:lpstr>
      <vt:lpstr>PowerPoint Sunusu</vt:lpstr>
      <vt:lpstr>OGM taşra örgütünde de yeni bir yapılanma meydana getirilmiş bölge müdürlükleri (28 adet) bünyesine 227 yeni şube müdürlüğü kadrosu daha eklenmiştir.   Taşra örgütü 28 Orman Bölge Müdürlüğü ile doğrudan merkeze bağlı 12 Araştırma Enstitüsü Müdürlüğünden oluşmaktadır.  </vt:lpstr>
      <vt:lpstr>PowerPoint Sunusu</vt:lpstr>
      <vt:lpstr>PowerPoint Sunusu</vt:lpstr>
      <vt:lpstr>PowerPoint Sunusu</vt:lpstr>
      <vt:lpstr>GEREKSİZ GENEL MÜDÜRLÜKLER  Çölleşme ve Erozyonla Mücadele Genel Müdürlüğü (ÇEM)  Su Yönetimi Genel Müdürlüğü (SYGM)  3.6.2011 tarihinde kurulan  Çevre, Orman ve Şehircilik Bakanlığı kuruluşunda YOK!  Yirmi altı gün sonra bu bakanlığın ikiye ayrılmasıyla kurulmuşlardır. Hangi ihtiyaçtan genel müdürlük oldukları bilinmemektedir.    Taşra örgütlenmesine sahip olmayan bu örgütlerden  SYGM’nün suyu yönetmek;  ÇEM’nün çölleşme ve erozyonla mücadele etmek görevleri YOK!       </vt:lpstr>
      <vt:lpstr>PowerPoint Sunusu</vt:lpstr>
      <vt:lpstr>PowerPoint Sunusu</vt:lpstr>
      <vt:lpstr>PowerPoint Sunusu</vt:lpstr>
      <vt:lpstr>PowerPoint Sunusu</vt:lpstr>
      <vt:lpstr>   BAKANLIK MERKEZİNDE YER ALAN 20 BAKANLIK MÜŞAVİRİ DIŞINDA  NEREDE VE NE GÖREV YAPTIKLARI BİLİNMEYEN     170 BAKANLIK MÜŞAVİRİ 100 ARAŞTIRICI</vt:lpstr>
      <vt:lpstr>Bakanlık MERKEZ 25 daire başkanlığı,  yüzlerce orman ve su işleri uzmanı, uzman yardımcısı,  160 şube müdürlüğü,  349 programcı-bilgisayar işletmeni-veri hazırlama ve kontrol işletmeni,  400’den fazla mühendis vb. olmak üzere, toplam 2756 kadro    Bakanlık taşra örgütüne ise, çeşitli niteliklerde 6044 kadro </vt:lpstr>
      <vt:lpstr>PowerPoint Sunusu</vt:lpstr>
      <vt:lpstr>PowerPoint Sunusu</vt:lpstr>
      <vt:lpstr> OGM   39 367 personel   5975’i mühendis ve yukarı 1789  “şef” (1376 Orman işletme şefi,                             93 Fidanlık şefi,                           188 Ağaçlandırma ve toprak                                    muhafaza şefi  ---                     132 Diğer şeflikler  ---------------------------------------------   4186 yönetici personel    </vt:lpstr>
      <vt:lpstr>PowerPoint Sunusu</vt:lpstr>
      <vt:lpstr>   “Meselelerin yerinde çözülmesi gerekir.  Ankara’ya taşınan meseleler sürüncemede kalıyor (Trabzon Valiliği,2013).”                                 neden?  </vt:lpstr>
      <vt:lpstr> “Biz burada koordinasyona tabi konuları masaya yatırıp gerekli talimatı veriyoruz.   Talimat çözümü getirir.”   (Trabzon Valiliği, 2013) </vt:lpstr>
      <vt:lpstr>PowerPoint Sunusu</vt:lpstr>
      <vt:lpstr>PowerPoint Sunusu</vt:lpstr>
      <vt:lpstr>  doğa koruma ve milli parklar genel müdürlüğü Milli Parklar Daire Başkanlığı  Doğa Koruma Daire Başkanlığı  Hassas Alanlar Daire Başkanlığı  Yaban Hayatı Daire Başkanlığı  Av Yönetimi Daire Başkanlığı  Biyolojik Çeşitlilik Daire Başkanlığı  Yönetim Hizmetleri Daire Başkanlığı  </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asus</dc:creator>
  <cp:lastModifiedBy>user</cp:lastModifiedBy>
  <cp:revision>152</cp:revision>
  <dcterms:created xsi:type="dcterms:W3CDTF">2013-02-25T16:49:39Z</dcterms:created>
  <dcterms:modified xsi:type="dcterms:W3CDTF">2019-05-13T12:25:11Z</dcterms:modified>
</cp:coreProperties>
</file>