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30"/>
  </p:notesMasterIdLst>
  <p:sldIdLst>
    <p:sldId id="256" r:id="rId2"/>
    <p:sldId id="257" r:id="rId3"/>
    <p:sldId id="400" r:id="rId4"/>
    <p:sldId id="401" r:id="rId5"/>
    <p:sldId id="402" r:id="rId6"/>
    <p:sldId id="258" r:id="rId7"/>
    <p:sldId id="399" r:id="rId8"/>
    <p:sldId id="588" r:id="rId9"/>
    <p:sldId id="592" r:id="rId10"/>
    <p:sldId id="590" r:id="rId11"/>
    <p:sldId id="260" r:id="rId12"/>
    <p:sldId id="605" r:id="rId13"/>
    <p:sldId id="404" r:id="rId14"/>
    <p:sldId id="594" r:id="rId15"/>
    <p:sldId id="596" r:id="rId16"/>
    <p:sldId id="601" r:id="rId17"/>
    <p:sldId id="262" r:id="rId18"/>
    <p:sldId id="263" r:id="rId19"/>
    <p:sldId id="602" r:id="rId20"/>
    <p:sldId id="598" r:id="rId21"/>
    <p:sldId id="600" r:id="rId22"/>
    <p:sldId id="264" r:id="rId23"/>
    <p:sldId id="265" r:id="rId24"/>
    <p:sldId id="266" r:id="rId25"/>
    <p:sldId id="556" r:id="rId26"/>
    <p:sldId id="267" r:id="rId27"/>
    <p:sldId id="268" r:id="rId28"/>
    <p:sldId id="269" r:id="rId29"/>
    <p:sldId id="555" r:id="rId30"/>
    <p:sldId id="554" r:id="rId31"/>
    <p:sldId id="270" r:id="rId32"/>
    <p:sldId id="271" r:id="rId33"/>
    <p:sldId id="272" r:id="rId34"/>
    <p:sldId id="273" r:id="rId35"/>
    <p:sldId id="405" r:id="rId36"/>
    <p:sldId id="406" r:id="rId37"/>
    <p:sldId id="557" r:id="rId38"/>
    <p:sldId id="409" r:id="rId39"/>
    <p:sldId id="279" r:id="rId40"/>
    <p:sldId id="410" r:id="rId41"/>
    <p:sldId id="412" r:id="rId42"/>
    <p:sldId id="280" r:id="rId43"/>
    <p:sldId id="282" r:id="rId44"/>
    <p:sldId id="283" r:id="rId45"/>
    <p:sldId id="284" r:id="rId46"/>
    <p:sldId id="285" r:id="rId47"/>
    <p:sldId id="286" r:id="rId48"/>
    <p:sldId id="287" r:id="rId49"/>
    <p:sldId id="288" r:id="rId50"/>
    <p:sldId id="289" r:id="rId51"/>
    <p:sldId id="290" r:id="rId52"/>
    <p:sldId id="292" r:id="rId53"/>
    <p:sldId id="295" r:id="rId54"/>
    <p:sldId id="296" r:id="rId55"/>
    <p:sldId id="293" r:id="rId56"/>
    <p:sldId id="294" r:id="rId57"/>
    <p:sldId id="297" r:id="rId58"/>
    <p:sldId id="291" r:id="rId59"/>
    <p:sldId id="407" r:id="rId60"/>
    <p:sldId id="408" r:id="rId61"/>
    <p:sldId id="418" r:id="rId62"/>
    <p:sldId id="419" r:id="rId63"/>
    <p:sldId id="420" r:id="rId64"/>
    <p:sldId id="421" r:id="rId65"/>
    <p:sldId id="422" r:id="rId66"/>
    <p:sldId id="606" r:id="rId67"/>
    <p:sldId id="423" r:id="rId68"/>
    <p:sldId id="428" r:id="rId69"/>
    <p:sldId id="429" r:id="rId70"/>
    <p:sldId id="424" r:id="rId71"/>
    <p:sldId id="430" r:id="rId72"/>
    <p:sldId id="431" r:id="rId73"/>
    <p:sldId id="425" r:id="rId74"/>
    <p:sldId id="426" r:id="rId75"/>
    <p:sldId id="427" r:id="rId76"/>
    <p:sldId id="413" r:id="rId77"/>
    <p:sldId id="414" r:id="rId78"/>
    <p:sldId id="415" r:id="rId79"/>
    <p:sldId id="416" r:id="rId80"/>
    <p:sldId id="417" r:id="rId81"/>
    <p:sldId id="298" r:id="rId82"/>
    <p:sldId id="299" r:id="rId83"/>
    <p:sldId id="300" r:id="rId84"/>
    <p:sldId id="301" r:id="rId85"/>
    <p:sldId id="302" r:id="rId86"/>
    <p:sldId id="303" r:id="rId87"/>
    <p:sldId id="304" r:id="rId88"/>
    <p:sldId id="305" r:id="rId89"/>
    <p:sldId id="306" r:id="rId90"/>
    <p:sldId id="307" r:id="rId91"/>
    <p:sldId id="308" r:id="rId92"/>
    <p:sldId id="309" r:id="rId93"/>
    <p:sldId id="310" r:id="rId94"/>
    <p:sldId id="311" r:id="rId95"/>
    <p:sldId id="312" r:id="rId96"/>
    <p:sldId id="313" r:id="rId97"/>
    <p:sldId id="314" r:id="rId98"/>
    <p:sldId id="315" r:id="rId99"/>
    <p:sldId id="316" r:id="rId100"/>
    <p:sldId id="317" r:id="rId101"/>
    <p:sldId id="318" r:id="rId102"/>
    <p:sldId id="319" r:id="rId103"/>
    <p:sldId id="320" r:id="rId104"/>
    <p:sldId id="321" r:id="rId105"/>
    <p:sldId id="326" r:id="rId106"/>
    <p:sldId id="325" r:id="rId107"/>
    <p:sldId id="327" r:id="rId108"/>
    <p:sldId id="328" r:id="rId109"/>
    <p:sldId id="322" r:id="rId110"/>
    <p:sldId id="323" r:id="rId111"/>
    <p:sldId id="329" r:id="rId112"/>
    <p:sldId id="330" r:id="rId113"/>
    <p:sldId id="331" r:id="rId114"/>
    <p:sldId id="332" r:id="rId115"/>
    <p:sldId id="333" r:id="rId116"/>
    <p:sldId id="334" r:id="rId117"/>
    <p:sldId id="335" r:id="rId118"/>
    <p:sldId id="338" r:id="rId119"/>
    <p:sldId id="339" r:id="rId120"/>
    <p:sldId id="604" r:id="rId121"/>
    <p:sldId id="340" r:id="rId122"/>
    <p:sldId id="341" r:id="rId123"/>
    <p:sldId id="434" r:id="rId124"/>
    <p:sldId id="436" r:id="rId125"/>
    <p:sldId id="438" r:id="rId126"/>
    <p:sldId id="440" r:id="rId127"/>
    <p:sldId id="442" r:id="rId128"/>
    <p:sldId id="444" r:id="rId12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422"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1A9F0D-3549-4949-AFB1-9FE561E44CED}" type="datetimeFigureOut">
              <a:rPr lang="tr-TR" smtClean="0"/>
              <a:t>26.03.2019</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6A4A83-2BB8-413D-B9F6-77D917A2C0D3}" type="slidenum">
              <a:rPr lang="tr-TR" smtClean="0"/>
              <a:t>‹#›</a:t>
            </a:fld>
            <a:endParaRPr lang="tr-TR"/>
          </a:p>
        </p:txBody>
      </p:sp>
    </p:spTree>
    <p:extLst>
      <p:ext uri="{BB962C8B-B14F-4D97-AF65-F5344CB8AC3E}">
        <p14:creationId xmlns:p14="http://schemas.microsoft.com/office/powerpoint/2010/main" val="3314696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73D2967-A72A-4DE8-8B33-5393526A08DF}" type="slidenum">
              <a:rPr lang="tr-TR" smtClean="0"/>
              <a:t>15</a:t>
            </a:fld>
            <a:endParaRPr lang="tr-TR"/>
          </a:p>
        </p:txBody>
      </p:sp>
    </p:spTree>
    <p:extLst>
      <p:ext uri="{BB962C8B-B14F-4D97-AF65-F5344CB8AC3E}">
        <p14:creationId xmlns:p14="http://schemas.microsoft.com/office/powerpoint/2010/main" val="1831014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fld id="{A23720DD-5B6D-40BF-8493-A6B52D484E6B}" type="datetimeFigureOut">
              <a:rPr lang="tr-TR" smtClean="0"/>
              <a:t>26.03.2019</a:t>
            </a:fld>
            <a:endParaRPr lang="tr-TR"/>
          </a:p>
        </p:txBody>
      </p:sp>
      <p:sp>
        <p:nvSpPr>
          <p:cNvPr id="19" name="Footer Placeholder 18"/>
          <p:cNvSpPr>
            <a:spLocks noGrp="1"/>
          </p:cNvSpPr>
          <p:nvPr>
            <p:ph type="ftr" sz="quarter" idx="11"/>
          </p:nvPr>
        </p:nvSpPr>
        <p:spPr/>
        <p:txBody>
          <a:bodyPr/>
          <a:lstStyle/>
          <a:p>
            <a:endParaRPr lang="tr-TR"/>
          </a:p>
        </p:txBody>
      </p:sp>
      <p:sp>
        <p:nvSpPr>
          <p:cNvPr id="27" name="Slide Number Placeholder 26"/>
          <p:cNvSpPr>
            <a:spLocks noGrp="1"/>
          </p:cNvSpPr>
          <p:nvPr>
            <p:ph type="sldNum" sz="quarter" idx="12"/>
          </p:nvPr>
        </p:nvSpPr>
        <p:spPr/>
        <p:txBody>
          <a:bodyPr/>
          <a:lstStyle/>
          <a:p>
            <a:fld id="{F302176B-0E47-46AC-8F43-DAB4B8A37D06}"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t>26.03.2019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t>26.03.2019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t>26.03.2019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t>26.03.2019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A23720DD-5B6D-40BF-8493-A6B52D484E6B}" type="datetimeFigureOut">
              <a:rPr lang="tr-TR" smtClean="0"/>
              <a:t>26.03.2019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fld id="{A23720DD-5B6D-40BF-8493-A6B52D484E6B}" type="datetimeFigureOut">
              <a:rPr lang="tr-TR" smtClean="0"/>
              <a:t>26.03.2019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fld id="{A23720DD-5B6D-40BF-8493-A6B52D484E6B}" type="datetimeFigureOut">
              <a:rPr lang="tr-TR" smtClean="0"/>
              <a:t>26.03.2019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t>26.03.2019</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A23720DD-5B6D-40BF-8493-A6B52D484E6B}" type="datetimeFigureOut">
              <a:rPr lang="tr-TR" smtClean="0"/>
              <a:t>26.03.2019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26.03.2019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8077200" y="6356350"/>
            <a:ext cx="609600" cy="365125"/>
          </a:xfrm>
        </p:spPr>
        <p:txBody>
          <a:bodyPr/>
          <a:lstStyle/>
          <a:p>
            <a:fld id="{F302176B-0E47-46AC-8F43-DAB4B8A37D06}" type="slidenum">
              <a:rPr lang="tr-TR" smtClean="0"/>
              <a:t>‹#›</a:t>
            </a:fld>
            <a:endParaRPr lang="tr-T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23720DD-5B6D-40BF-8493-A6B52D484E6B}" type="datetimeFigureOut">
              <a:rPr lang="tr-TR" smtClean="0"/>
              <a:t>26.03.2019</a:t>
            </a:fld>
            <a:endParaRPr lang="tr-T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302176B-0E47-46AC-8F43-DAB4B8A37D06}" type="slidenum">
              <a:rPr lang="tr-TR" smtClean="0"/>
              <a:t>‹#›</a:t>
            </a:fld>
            <a:endParaRPr lang="tr-T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normAutofit/>
          </a:bodyPr>
          <a:lstStyle/>
          <a:p>
            <a:pPr algn="ctr"/>
            <a:r>
              <a:rPr lang="tr-TR" sz="8000" dirty="0" smtClean="0"/>
              <a:t>MESLEK ETİĞİ</a:t>
            </a:r>
            <a:endParaRPr lang="tr-TR" sz="8000" dirty="0"/>
          </a:p>
        </p:txBody>
      </p:sp>
      <p:sp>
        <p:nvSpPr>
          <p:cNvPr id="3" name="Alt Başlık 2"/>
          <p:cNvSpPr>
            <a:spLocks noGrp="1"/>
          </p:cNvSpPr>
          <p:nvPr>
            <p:ph type="subTitle" idx="1"/>
          </p:nvPr>
        </p:nvSpPr>
        <p:spPr/>
        <p:txBody>
          <a:bodyPr>
            <a:normAutofit/>
          </a:bodyPr>
          <a:lstStyle/>
          <a:p>
            <a:pPr algn="ctr"/>
            <a:endParaRPr lang="tr-TR" sz="4000" dirty="0" smtClean="0"/>
          </a:p>
          <a:p>
            <a:pPr algn="ctr"/>
            <a:r>
              <a:rPr lang="tr-TR" sz="4000" dirty="0" err="1" smtClean="0"/>
              <a:t>Öğr.Gör.Dr</a:t>
            </a:r>
            <a:r>
              <a:rPr lang="tr-TR" sz="4000" dirty="0" smtClean="0"/>
              <a:t>. Canan YILMAZ</a:t>
            </a:r>
            <a:endParaRPr lang="tr-TR" sz="4000" dirty="0"/>
          </a:p>
        </p:txBody>
      </p:sp>
    </p:spTree>
    <p:extLst>
      <p:ext uri="{BB962C8B-B14F-4D97-AF65-F5344CB8AC3E}">
        <p14:creationId xmlns:p14="http://schemas.microsoft.com/office/powerpoint/2010/main" val="2714909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t>TEMEL KAVRAMLAR</a:t>
            </a:r>
            <a:endParaRPr lang="tr-TR" b="1" dirty="0"/>
          </a:p>
        </p:txBody>
      </p:sp>
      <p:sp>
        <p:nvSpPr>
          <p:cNvPr id="3" name="İçerik Yer Tutucusu 2"/>
          <p:cNvSpPr>
            <a:spLocks noGrp="1"/>
          </p:cNvSpPr>
          <p:nvPr>
            <p:ph idx="1"/>
          </p:nvPr>
        </p:nvSpPr>
        <p:spPr/>
        <p:txBody>
          <a:bodyPr/>
          <a:lstStyle/>
          <a:p>
            <a:endParaRPr lang="tr-TR" dirty="0" smtClean="0"/>
          </a:p>
          <a:p>
            <a:pPr algn="just"/>
            <a:r>
              <a:rPr lang="tr-TR" b="1" dirty="0" smtClean="0">
                <a:solidFill>
                  <a:srgbClr val="FF0000"/>
                </a:solidFill>
              </a:rPr>
              <a:t>AHLAK</a:t>
            </a:r>
          </a:p>
          <a:p>
            <a:pPr marL="0" indent="0" algn="just">
              <a:buNone/>
            </a:pPr>
            <a:endParaRPr lang="tr-TR" b="1" dirty="0" smtClean="0">
              <a:solidFill>
                <a:srgbClr val="FF0000"/>
              </a:solidFill>
            </a:endParaRPr>
          </a:p>
          <a:p>
            <a:pPr algn="just"/>
            <a:r>
              <a:rPr lang="tr-TR" dirty="0" smtClean="0"/>
              <a:t>Ahlak </a:t>
            </a:r>
            <a:r>
              <a:rPr lang="tr-TR" dirty="0"/>
              <a:t>kelimesi</a:t>
            </a:r>
            <a:r>
              <a:rPr lang="tr-TR" b="1" dirty="0"/>
              <a:t> “huy, mizaç, karakter”  </a:t>
            </a:r>
            <a:r>
              <a:rPr lang="tr-TR" dirty="0"/>
              <a:t>anlamlarına gelen Arapça </a:t>
            </a:r>
            <a:r>
              <a:rPr lang="tr-TR" b="1" dirty="0"/>
              <a:t>“</a:t>
            </a:r>
            <a:r>
              <a:rPr lang="tr-TR" b="1" dirty="0" err="1"/>
              <a:t>hulk</a:t>
            </a:r>
            <a:r>
              <a:rPr lang="tr-TR" b="1" dirty="0"/>
              <a:t>” </a:t>
            </a:r>
            <a:r>
              <a:rPr lang="tr-TR" dirty="0"/>
              <a:t>kelimesinin çoğuludur. </a:t>
            </a:r>
            <a:endParaRPr lang="tr-TR" dirty="0" smtClean="0"/>
          </a:p>
          <a:p>
            <a:pPr algn="just"/>
            <a:endParaRPr lang="tr-TR" dirty="0"/>
          </a:p>
          <a:p>
            <a:pPr algn="just"/>
            <a:r>
              <a:rPr lang="tr-TR" dirty="0"/>
              <a:t>İnsandaki iyi ya da kötü huylar, bir toplumda kişilerin davranışlarını düzenleyen ve herkesin uyması gereken kurallardır (Ayverdi, 2006</a:t>
            </a:r>
            <a:r>
              <a:rPr lang="tr-TR" dirty="0" smtClean="0"/>
              <a:t>). </a:t>
            </a:r>
            <a:endParaRPr lang="tr-TR" dirty="0"/>
          </a:p>
          <a:p>
            <a:endParaRPr lang="tr-TR" dirty="0"/>
          </a:p>
          <a:p>
            <a:endParaRPr lang="tr-TR" dirty="0"/>
          </a:p>
          <a:p>
            <a:endParaRPr lang="tr-TR" dirty="0"/>
          </a:p>
        </p:txBody>
      </p:sp>
    </p:spTree>
    <p:extLst>
      <p:ext uri="{BB962C8B-B14F-4D97-AF65-F5344CB8AC3E}">
        <p14:creationId xmlns:p14="http://schemas.microsoft.com/office/powerpoint/2010/main" val="17570697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332656"/>
            <a:ext cx="8229600" cy="1143000"/>
          </a:xfrm>
        </p:spPr>
        <p:txBody>
          <a:bodyPr/>
          <a:lstStyle/>
          <a:p>
            <a:pPr algn="ctr"/>
            <a:r>
              <a:rPr lang="tr-TR" b="1" dirty="0" smtClean="0"/>
              <a:t>İSLAMİYET</a:t>
            </a:r>
            <a:endParaRPr lang="tr-TR" b="1" dirty="0"/>
          </a:p>
        </p:txBody>
      </p:sp>
      <p:sp>
        <p:nvSpPr>
          <p:cNvPr id="3" name="İçerik Yer Tutucusu 2"/>
          <p:cNvSpPr>
            <a:spLocks noGrp="1"/>
          </p:cNvSpPr>
          <p:nvPr>
            <p:ph idx="1"/>
          </p:nvPr>
        </p:nvSpPr>
        <p:spPr>
          <a:xfrm>
            <a:off x="251520" y="1412776"/>
            <a:ext cx="8712968" cy="5328592"/>
          </a:xfrm>
        </p:spPr>
        <p:txBody>
          <a:bodyPr>
            <a:normAutofit fontScale="55000" lnSpcReduction="20000"/>
          </a:bodyPr>
          <a:lstStyle/>
          <a:p>
            <a:pPr algn="just">
              <a:lnSpc>
                <a:spcPct val="150000"/>
              </a:lnSpc>
            </a:pPr>
            <a:endParaRPr lang="tr-TR" dirty="0" smtClean="0"/>
          </a:p>
          <a:p>
            <a:pPr algn="just">
              <a:lnSpc>
                <a:spcPct val="150000"/>
              </a:lnSpc>
            </a:pPr>
            <a:r>
              <a:rPr lang="tr-TR" sz="3300" dirty="0" smtClean="0"/>
              <a:t>«</a:t>
            </a:r>
            <a:r>
              <a:rPr lang="tr-TR" sz="3300" b="1" u="sng" dirty="0" smtClean="0">
                <a:solidFill>
                  <a:srgbClr val="FF0000"/>
                </a:solidFill>
              </a:rPr>
              <a:t>Yalan </a:t>
            </a:r>
            <a:r>
              <a:rPr lang="tr-TR" sz="3300" b="1" u="sng" dirty="0">
                <a:solidFill>
                  <a:srgbClr val="FF0000"/>
                </a:solidFill>
              </a:rPr>
              <a:t>sözden </a:t>
            </a:r>
            <a:r>
              <a:rPr lang="tr-TR" sz="3300" dirty="0" smtClean="0"/>
              <a:t>, </a:t>
            </a:r>
            <a:r>
              <a:rPr lang="tr-TR" sz="3300" dirty="0"/>
              <a:t>yalan yere şahitlik etmekten </a:t>
            </a:r>
            <a:r>
              <a:rPr lang="tr-TR" sz="3300" dirty="0" smtClean="0"/>
              <a:t>katiyen sakının. sakının</a:t>
            </a:r>
            <a:r>
              <a:rPr lang="tr-TR" sz="3300" dirty="0"/>
              <a:t>.” </a:t>
            </a:r>
            <a:endParaRPr lang="tr-TR" sz="3300" dirty="0" smtClean="0"/>
          </a:p>
          <a:p>
            <a:pPr algn="just">
              <a:lnSpc>
                <a:spcPct val="150000"/>
              </a:lnSpc>
            </a:pPr>
            <a:endParaRPr lang="tr-TR" sz="3300" dirty="0" smtClean="0"/>
          </a:p>
          <a:p>
            <a:pPr algn="just">
              <a:lnSpc>
                <a:spcPct val="150000"/>
              </a:lnSpc>
            </a:pPr>
            <a:r>
              <a:rPr lang="tr-TR" sz="3300" dirty="0"/>
              <a:t>Öfkesini yenenler ve insanların suçunu </a:t>
            </a:r>
            <a:r>
              <a:rPr lang="tr-TR" sz="3300" u="sng" dirty="0" smtClean="0">
                <a:solidFill>
                  <a:srgbClr val="FF0000"/>
                </a:solidFill>
              </a:rPr>
              <a:t>bağışlayanlar</a:t>
            </a:r>
            <a:r>
              <a:rPr lang="tr-TR" sz="3300" dirty="0" smtClean="0"/>
              <a:t> </a:t>
            </a:r>
            <a:r>
              <a:rPr lang="tr-TR" sz="3300" dirty="0"/>
              <a:t>için cennet hazırlanmıştır. Allah </a:t>
            </a:r>
            <a:r>
              <a:rPr lang="tr-TR" sz="3300" dirty="0" err="1"/>
              <a:t>muhsinleri</a:t>
            </a:r>
            <a:r>
              <a:rPr lang="tr-TR" sz="3300" dirty="0"/>
              <a:t> sever</a:t>
            </a:r>
            <a:r>
              <a:rPr lang="tr-TR" sz="3300" dirty="0" smtClean="0"/>
              <a:t>.</a:t>
            </a:r>
          </a:p>
          <a:p>
            <a:pPr algn="just">
              <a:lnSpc>
                <a:spcPct val="150000"/>
              </a:lnSpc>
            </a:pPr>
            <a:endParaRPr lang="tr-TR" sz="3300" dirty="0"/>
          </a:p>
          <a:p>
            <a:pPr algn="just">
              <a:lnSpc>
                <a:spcPct val="150000"/>
              </a:lnSpc>
            </a:pPr>
            <a:r>
              <a:rPr lang="tr-TR" sz="3300" dirty="0" smtClean="0"/>
              <a:t>Anne-babaya</a:t>
            </a:r>
            <a:r>
              <a:rPr lang="tr-TR" sz="3300" dirty="0"/>
              <a:t>, yakın akrabaya, yetimlere, yoksullara, yakın komşuya, uzak komşuya, yanınızdaki arkadaşa, yolda kalmışa ve sağ ellerinizin malik olduklarına </a:t>
            </a:r>
            <a:r>
              <a:rPr lang="tr-TR" sz="3300" b="1" u="sng" dirty="0">
                <a:solidFill>
                  <a:srgbClr val="FF0000"/>
                </a:solidFill>
              </a:rPr>
              <a:t>güzellikle davranın </a:t>
            </a:r>
            <a:r>
              <a:rPr lang="tr-TR" sz="3300" b="1" u="sng" dirty="0" smtClean="0">
                <a:solidFill>
                  <a:srgbClr val="FF0000"/>
                </a:solidFill>
              </a:rPr>
              <a:t>.</a:t>
            </a:r>
            <a:r>
              <a:rPr lang="tr-TR" sz="3300" dirty="0" smtClean="0"/>
              <a:t>Çünkü </a:t>
            </a:r>
            <a:r>
              <a:rPr lang="tr-TR" sz="3300" dirty="0"/>
              <a:t>Allah, </a:t>
            </a:r>
            <a:r>
              <a:rPr lang="tr-TR" sz="3300" dirty="0" smtClean="0"/>
              <a:t>büyüklük </a:t>
            </a:r>
            <a:r>
              <a:rPr lang="tr-TR" sz="3300" dirty="0"/>
              <a:t>taslayıp böbürleneni </a:t>
            </a:r>
            <a:r>
              <a:rPr lang="tr-TR" sz="3300" dirty="0" smtClean="0"/>
              <a:t>sevmez.</a:t>
            </a:r>
          </a:p>
          <a:p>
            <a:pPr algn="just">
              <a:lnSpc>
                <a:spcPct val="150000"/>
              </a:lnSpc>
            </a:pPr>
            <a:endParaRPr lang="tr-TR" sz="3300" dirty="0"/>
          </a:p>
          <a:p>
            <a:pPr algn="just">
              <a:lnSpc>
                <a:spcPct val="150000"/>
              </a:lnSpc>
            </a:pPr>
            <a:r>
              <a:rPr lang="tr-TR" sz="3300" b="1" u="sng" dirty="0">
                <a:solidFill>
                  <a:srgbClr val="FF0000"/>
                </a:solidFill>
              </a:rPr>
              <a:t>Ahdinizi yerine getiriniz</a:t>
            </a:r>
            <a:r>
              <a:rPr lang="tr-TR" sz="3300" dirty="0"/>
              <a:t>, çünkü ahdinizden </a:t>
            </a:r>
            <a:r>
              <a:rPr lang="tr-TR" sz="3300" dirty="0" smtClean="0"/>
              <a:t>mesulsünüz</a:t>
            </a:r>
          </a:p>
          <a:p>
            <a:pPr algn="just">
              <a:lnSpc>
                <a:spcPct val="150000"/>
              </a:lnSpc>
            </a:pPr>
            <a:endParaRPr lang="tr-TR" sz="3300" dirty="0"/>
          </a:p>
          <a:p>
            <a:pPr algn="just">
              <a:lnSpc>
                <a:spcPct val="150000"/>
              </a:lnSpc>
            </a:pPr>
            <a:r>
              <a:rPr lang="tr-TR" sz="3300" dirty="0" smtClean="0"/>
              <a:t>Sıkıntı</a:t>
            </a:r>
            <a:r>
              <a:rPr lang="tr-TR" sz="3300" dirty="0"/>
              <a:t>, hastalık ve savaş zamanlarında </a:t>
            </a:r>
            <a:r>
              <a:rPr lang="tr-TR" sz="3300" b="1" u="sng" dirty="0" smtClean="0">
                <a:solidFill>
                  <a:srgbClr val="FF0000"/>
                </a:solidFill>
              </a:rPr>
              <a:t>sabredin </a:t>
            </a:r>
          </a:p>
          <a:p>
            <a:pPr algn="just">
              <a:lnSpc>
                <a:spcPct val="150000"/>
              </a:lnSpc>
            </a:pPr>
            <a:endParaRPr lang="tr-TR" sz="3300" dirty="0"/>
          </a:p>
          <a:p>
            <a:pPr algn="just">
              <a:lnSpc>
                <a:spcPct val="150000"/>
              </a:lnSpc>
            </a:pPr>
            <a:endParaRPr lang="tr-TR" dirty="0"/>
          </a:p>
        </p:txBody>
      </p:sp>
    </p:spTree>
    <p:extLst>
      <p:ext uri="{BB962C8B-B14F-4D97-AF65-F5344CB8AC3E}">
        <p14:creationId xmlns:p14="http://schemas.microsoft.com/office/powerpoint/2010/main" val="261761839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smtClean="0"/>
              <a:t>İSLAMİYET</a:t>
            </a:r>
            <a:endParaRPr lang="tr-TR" b="1" dirty="0"/>
          </a:p>
        </p:txBody>
      </p:sp>
      <p:sp>
        <p:nvSpPr>
          <p:cNvPr id="3" name="İçerik Yer Tutucusu 2"/>
          <p:cNvSpPr>
            <a:spLocks noGrp="1"/>
          </p:cNvSpPr>
          <p:nvPr>
            <p:ph idx="1"/>
          </p:nvPr>
        </p:nvSpPr>
        <p:spPr/>
        <p:txBody>
          <a:bodyPr/>
          <a:lstStyle/>
          <a:p>
            <a:pPr algn="ctr"/>
            <a:endParaRPr lang="tr-TR" sz="3200" b="1" dirty="0" smtClean="0">
              <a:solidFill>
                <a:srgbClr val="C00000"/>
              </a:solidFill>
            </a:endParaRPr>
          </a:p>
          <a:p>
            <a:pPr algn="ctr"/>
            <a:endParaRPr lang="tr-TR" sz="3200" b="1" dirty="0">
              <a:solidFill>
                <a:srgbClr val="C00000"/>
              </a:solidFill>
            </a:endParaRPr>
          </a:p>
          <a:p>
            <a:pPr algn="ctr"/>
            <a:r>
              <a:rPr lang="tr-TR" sz="3200" b="1" dirty="0" smtClean="0">
                <a:solidFill>
                  <a:srgbClr val="C00000"/>
                </a:solidFill>
              </a:rPr>
              <a:t>BEN </a:t>
            </a:r>
            <a:r>
              <a:rPr lang="tr-TR" sz="3200" b="1" dirty="0">
                <a:solidFill>
                  <a:srgbClr val="C00000"/>
                </a:solidFill>
              </a:rPr>
              <a:t>GÜZEL AHLAKI TAMAMLAMAK ÜZERE GÖNDERİLDİM.</a:t>
            </a:r>
            <a:r>
              <a:rPr lang="tr-TR" dirty="0"/>
              <a:t>(Hadis-i Şerif) </a:t>
            </a:r>
          </a:p>
          <a:p>
            <a:endParaRPr lang="tr-TR" dirty="0"/>
          </a:p>
        </p:txBody>
      </p:sp>
    </p:spTree>
    <p:extLst>
      <p:ext uri="{BB962C8B-B14F-4D97-AF65-F5344CB8AC3E}">
        <p14:creationId xmlns:p14="http://schemas.microsoft.com/office/powerpoint/2010/main" val="31662501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332656"/>
            <a:ext cx="8229600" cy="1143000"/>
          </a:xfrm>
        </p:spPr>
        <p:txBody>
          <a:bodyPr>
            <a:normAutofit fontScale="90000"/>
          </a:bodyPr>
          <a:lstStyle/>
          <a:p>
            <a:r>
              <a:rPr lang="tr-TR" dirty="0" smtClean="0"/>
              <a:t>DİNLERDE ORTAK AHLAK İLKELERİ</a:t>
            </a:r>
            <a:endParaRPr lang="tr-TR" dirty="0"/>
          </a:p>
        </p:txBody>
      </p:sp>
      <p:sp>
        <p:nvSpPr>
          <p:cNvPr id="3" name="İçerik Yer Tutucusu 2"/>
          <p:cNvSpPr>
            <a:spLocks noGrp="1"/>
          </p:cNvSpPr>
          <p:nvPr>
            <p:ph idx="1"/>
          </p:nvPr>
        </p:nvSpPr>
        <p:spPr>
          <a:xfrm>
            <a:off x="251520" y="1484784"/>
            <a:ext cx="8892480" cy="5373216"/>
          </a:xfrm>
        </p:spPr>
        <p:txBody>
          <a:bodyPr>
            <a:normAutofit/>
          </a:bodyPr>
          <a:lstStyle/>
          <a:p>
            <a:endParaRPr lang="tr-TR" sz="2200" dirty="0" smtClean="0"/>
          </a:p>
          <a:p>
            <a:endParaRPr lang="tr-TR" sz="2200" b="1" dirty="0" smtClean="0"/>
          </a:p>
          <a:p>
            <a:r>
              <a:rPr lang="tr-TR" sz="2200" b="1" dirty="0" smtClean="0"/>
              <a:t>DOĞRULUK                                                   </a:t>
            </a:r>
            <a:r>
              <a:rPr lang="tr-TR" sz="2200" b="1" dirty="0" smtClean="0">
                <a:solidFill>
                  <a:srgbClr val="FF0000"/>
                </a:solidFill>
              </a:rPr>
              <a:t>ÖLDÜRMEMEK</a:t>
            </a:r>
          </a:p>
          <a:p>
            <a:endParaRPr lang="tr-TR" sz="2200" b="1" dirty="0"/>
          </a:p>
          <a:p>
            <a:r>
              <a:rPr lang="tr-TR" sz="2200" b="1" dirty="0" smtClean="0">
                <a:solidFill>
                  <a:srgbClr val="FF0000"/>
                </a:solidFill>
              </a:rPr>
              <a:t>TEMİZLİK</a:t>
            </a:r>
            <a:r>
              <a:rPr lang="tr-TR" sz="2200" b="1" dirty="0" smtClean="0"/>
              <a:t>                                                      HIRSIZLIK </a:t>
            </a:r>
            <a:r>
              <a:rPr lang="tr-TR" sz="2200" b="1" dirty="0"/>
              <a:t>YAPMAMAK</a:t>
            </a:r>
          </a:p>
          <a:p>
            <a:pPr marL="0" indent="0">
              <a:buNone/>
            </a:pPr>
            <a:endParaRPr lang="tr-TR" sz="2200" b="1" dirty="0"/>
          </a:p>
          <a:p>
            <a:r>
              <a:rPr lang="tr-TR" sz="2200" b="1" dirty="0" smtClean="0"/>
              <a:t> </a:t>
            </a:r>
            <a:r>
              <a:rPr lang="tr-TR" sz="2200" b="1" dirty="0"/>
              <a:t>İYİLİK VE YARDIMSEVERLİK  </a:t>
            </a:r>
            <a:r>
              <a:rPr lang="tr-TR" sz="2200" b="1" dirty="0" smtClean="0"/>
              <a:t>                     </a:t>
            </a:r>
            <a:r>
              <a:rPr lang="tr-TR" sz="2200" b="1" dirty="0" smtClean="0">
                <a:solidFill>
                  <a:srgbClr val="FF0000"/>
                </a:solidFill>
              </a:rPr>
              <a:t>ZİNA </a:t>
            </a:r>
            <a:r>
              <a:rPr lang="tr-TR" sz="2200" b="1" dirty="0">
                <a:solidFill>
                  <a:srgbClr val="FF0000"/>
                </a:solidFill>
              </a:rPr>
              <a:t>YAPMAMAK </a:t>
            </a:r>
          </a:p>
          <a:p>
            <a:pPr marL="0" indent="0">
              <a:buNone/>
            </a:pPr>
            <a:endParaRPr lang="tr-TR" sz="2200" b="1" dirty="0" smtClean="0">
              <a:solidFill>
                <a:srgbClr val="FF0000"/>
              </a:solidFill>
            </a:endParaRPr>
          </a:p>
          <a:p>
            <a:r>
              <a:rPr lang="tr-TR" sz="2200" b="1" dirty="0" smtClean="0">
                <a:solidFill>
                  <a:srgbClr val="FF0000"/>
                </a:solidFill>
              </a:rPr>
              <a:t>BÜYÜKLERE </a:t>
            </a:r>
            <a:r>
              <a:rPr lang="tr-TR" sz="2200" b="1" dirty="0">
                <a:solidFill>
                  <a:srgbClr val="FF0000"/>
                </a:solidFill>
              </a:rPr>
              <a:t>SAYGI </a:t>
            </a:r>
            <a:r>
              <a:rPr lang="tr-TR" sz="2200" b="1" dirty="0" smtClean="0">
                <a:solidFill>
                  <a:srgbClr val="FF0000"/>
                </a:solidFill>
              </a:rPr>
              <a:t>                       </a:t>
            </a:r>
            <a:r>
              <a:rPr lang="tr-TR" sz="2200" b="1" dirty="0" smtClean="0"/>
              <a:t>YALANCI </a:t>
            </a:r>
            <a:r>
              <a:rPr lang="tr-TR" sz="2200" b="1" dirty="0"/>
              <a:t>ŞAHİTLİK YAPMAMAK </a:t>
            </a:r>
          </a:p>
          <a:p>
            <a:pPr marL="0" indent="0">
              <a:buNone/>
            </a:pPr>
            <a:endParaRPr lang="tr-TR" sz="2200" b="1" dirty="0"/>
          </a:p>
          <a:p>
            <a:r>
              <a:rPr lang="tr-TR" sz="2200" b="1" dirty="0"/>
              <a:t>BAŞKALARINA ZARAR </a:t>
            </a:r>
            <a:r>
              <a:rPr lang="tr-TR" sz="2200" b="1" dirty="0" smtClean="0"/>
              <a:t>VERMEMEK</a:t>
            </a:r>
          </a:p>
          <a:p>
            <a:endParaRPr lang="tr-TR" sz="2200" dirty="0" smtClean="0"/>
          </a:p>
          <a:p>
            <a:endParaRPr lang="tr-TR" sz="2200" dirty="0" smtClean="0"/>
          </a:p>
          <a:p>
            <a:endParaRPr lang="tr-TR" sz="2200" dirty="0" smtClean="0"/>
          </a:p>
          <a:p>
            <a:endParaRPr lang="tr-TR" sz="2200" dirty="0" smtClean="0"/>
          </a:p>
          <a:p>
            <a:endParaRPr lang="tr-TR" dirty="0" smtClean="0"/>
          </a:p>
          <a:p>
            <a:endParaRPr lang="tr-TR" dirty="0"/>
          </a:p>
        </p:txBody>
      </p:sp>
    </p:spTree>
    <p:extLst>
      <p:ext uri="{BB962C8B-B14F-4D97-AF65-F5344CB8AC3E}">
        <p14:creationId xmlns:p14="http://schemas.microsoft.com/office/powerpoint/2010/main" val="273224000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1520" y="548680"/>
            <a:ext cx="8712968" cy="1368152"/>
          </a:xfrm>
        </p:spPr>
        <p:txBody>
          <a:bodyPr>
            <a:normAutofit/>
          </a:bodyPr>
          <a:lstStyle/>
          <a:p>
            <a:pPr algn="ctr"/>
            <a:r>
              <a:rPr lang="tr-TR" sz="4000" b="1" dirty="0" smtClean="0"/>
              <a:t>AHLAK FELSEFESİNDE KURAMLAR</a:t>
            </a:r>
            <a:br>
              <a:rPr lang="tr-TR" sz="4000" b="1" dirty="0" smtClean="0"/>
            </a:br>
            <a:r>
              <a:rPr lang="tr-TR" sz="4000" b="1" dirty="0" smtClean="0"/>
              <a:t>( TEORİLER=NAZARİYELER)</a:t>
            </a:r>
            <a:endParaRPr lang="tr-TR" sz="4000" b="1" dirty="0"/>
          </a:p>
        </p:txBody>
      </p:sp>
      <p:sp>
        <p:nvSpPr>
          <p:cNvPr id="3" name="İçerik Yer Tutucusu 2"/>
          <p:cNvSpPr>
            <a:spLocks noGrp="1"/>
          </p:cNvSpPr>
          <p:nvPr>
            <p:ph idx="1"/>
          </p:nvPr>
        </p:nvSpPr>
        <p:spPr>
          <a:xfrm>
            <a:off x="251520" y="1935480"/>
            <a:ext cx="8712968" cy="4805888"/>
          </a:xfrm>
        </p:spPr>
        <p:txBody>
          <a:bodyPr>
            <a:normAutofit lnSpcReduction="10000"/>
          </a:bodyPr>
          <a:lstStyle/>
          <a:p>
            <a:endParaRPr lang="tr-TR" dirty="0" smtClean="0"/>
          </a:p>
          <a:p>
            <a:pPr algn="just">
              <a:lnSpc>
                <a:spcPct val="150000"/>
              </a:lnSpc>
            </a:pPr>
            <a:r>
              <a:rPr lang="tr-TR" dirty="0" smtClean="0"/>
              <a:t>Her </a:t>
            </a:r>
            <a:r>
              <a:rPr lang="tr-TR" dirty="0"/>
              <a:t>bilimsel kuram, </a:t>
            </a:r>
            <a:r>
              <a:rPr lang="tr-TR" dirty="0">
                <a:solidFill>
                  <a:srgbClr val="FF0000"/>
                </a:solidFill>
              </a:rPr>
              <a:t>belli bir soruya </a:t>
            </a:r>
            <a:r>
              <a:rPr lang="tr-TR" dirty="0"/>
              <a:t>ya da sorular bütününe </a:t>
            </a:r>
            <a:r>
              <a:rPr lang="tr-TR" dirty="0">
                <a:solidFill>
                  <a:srgbClr val="FF0000"/>
                </a:solidFill>
              </a:rPr>
              <a:t>ikna edici bir cevap bulma</a:t>
            </a:r>
            <a:r>
              <a:rPr lang="tr-TR" dirty="0"/>
              <a:t> gayretinden </a:t>
            </a:r>
            <a:r>
              <a:rPr lang="tr-TR" dirty="0" smtClean="0"/>
              <a:t>doğmaktadır</a:t>
            </a:r>
          </a:p>
          <a:p>
            <a:pPr algn="just">
              <a:lnSpc>
                <a:spcPct val="150000"/>
              </a:lnSpc>
            </a:pPr>
            <a:endParaRPr lang="tr-TR" dirty="0"/>
          </a:p>
          <a:p>
            <a:pPr algn="just">
              <a:lnSpc>
                <a:spcPct val="150000"/>
              </a:lnSpc>
            </a:pPr>
            <a:r>
              <a:rPr lang="tr-TR" dirty="0" smtClean="0"/>
              <a:t>Ahlaki </a:t>
            </a:r>
            <a:r>
              <a:rPr lang="tr-TR" dirty="0"/>
              <a:t>yargıların altında yatan </a:t>
            </a:r>
            <a:r>
              <a:rPr lang="tr-TR" dirty="0">
                <a:solidFill>
                  <a:srgbClr val="FF0000"/>
                </a:solidFill>
              </a:rPr>
              <a:t>nedenleri </a:t>
            </a:r>
            <a:r>
              <a:rPr lang="tr-TR" dirty="0"/>
              <a:t>ele almak, </a:t>
            </a:r>
            <a:r>
              <a:rPr lang="tr-TR" dirty="0">
                <a:solidFill>
                  <a:srgbClr val="FF0000"/>
                </a:solidFill>
              </a:rPr>
              <a:t>iyinin ve doğrunun </a:t>
            </a:r>
            <a:r>
              <a:rPr lang="tr-TR" dirty="0"/>
              <a:t>ne olduğu sorularına cevap verebilmek amacıyla ortaya çeşitli ahlaki kuramlar çıkmıştır</a:t>
            </a:r>
          </a:p>
        </p:txBody>
      </p:sp>
    </p:spTree>
    <p:extLst>
      <p:ext uri="{BB962C8B-B14F-4D97-AF65-F5344CB8AC3E}">
        <p14:creationId xmlns:p14="http://schemas.microsoft.com/office/powerpoint/2010/main" val="186956932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algn="ctr"/>
            <a:r>
              <a:rPr lang="tr-TR" sz="4000" b="1" dirty="0"/>
              <a:t>AHLAK FELSEFESİNDE KURAMLAR</a:t>
            </a:r>
            <a:br>
              <a:rPr lang="tr-TR" sz="4000" b="1" dirty="0"/>
            </a:br>
            <a:r>
              <a:rPr lang="tr-TR" sz="4000" b="1" dirty="0"/>
              <a:t>( TEORİLER=NAZARİYELER)</a:t>
            </a:r>
          </a:p>
        </p:txBody>
      </p:sp>
      <p:sp>
        <p:nvSpPr>
          <p:cNvPr id="3" name="İçerik Yer Tutucusu 2"/>
          <p:cNvSpPr>
            <a:spLocks noGrp="1"/>
          </p:cNvSpPr>
          <p:nvPr>
            <p:ph idx="1"/>
          </p:nvPr>
        </p:nvSpPr>
        <p:spPr>
          <a:xfrm>
            <a:off x="457200" y="1935480"/>
            <a:ext cx="8229600" cy="4733880"/>
          </a:xfrm>
        </p:spPr>
        <p:txBody>
          <a:bodyPr>
            <a:normAutofit/>
          </a:bodyPr>
          <a:lstStyle/>
          <a:p>
            <a:endParaRPr lang="tr-TR" b="1" dirty="0" smtClean="0">
              <a:solidFill>
                <a:srgbClr val="FF0000"/>
              </a:solidFill>
            </a:endParaRPr>
          </a:p>
          <a:p>
            <a:r>
              <a:rPr lang="tr-TR" b="1" dirty="0" smtClean="0">
                <a:solidFill>
                  <a:srgbClr val="FF0000"/>
                </a:solidFill>
              </a:rPr>
              <a:t>Ahlak felsefesi</a:t>
            </a:r>
          </a:p>
          <a:p>
            <a:endParaRPr lang="tr-TR" dirty="0"/>
          </a:p>
          <a:p>
            <a:r>
              <a:rPr lang="tr-TR" dirty="0" smtClean="0"/>
              <a:t>Teorik ahlak felsefesi</a:t>
            </a:r>
          </a:p>
          <a:p>
            <a:endParaRPr lang="tr-TR" dirty="0"/>
          </a:p>
          <a:p>
            <a:r>
              <a:rPr lang="tr-TR" dirty="0" smtClean="0"/>
              <a:t>Uygulamalı ahlak felsefesi</a:t>
            </a:r>
          </a:p>
        </p:txBody>
      </p:sp>
    </p:spTree>
    <p:extLst>
      <p:ext uri="{BB962C8B-B14F-4D97-AF65-F5344CB8AC3E}">
        <p14:creationId xmlns:p14="http://schemas.microsoft.com/office/powerpoint/2010/main" val="25326234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algn="ctr"/>
            <a:r>
              <a:rPr lang="tr-TR" sz="4000" b="1" dirty="0" smtClean="0"/>
              <a:t>AHLAK FELSEFESİNDE KURAMLAR</a:t>
            </a:r>
            <a:br>
              <a:rPr lang="tr-TR" sz="4000" b="1" dirty="0" smtClean="0"/>
            </a:br>
            <a:r>
              <a:rPr lang="tr-TR" sz="4000" b="1" dirty="0" smtClean="0"/>
              <a:t>( TEORİLER=NAZARİYELER)</a:t>
            </a:r>
            <a:endParaRPr lang="tr-TR" sz="4000" b="1" dirty="0"/>
          </a:p>
        </p:txBody>
      </p:sp>
      <p:sp>
        <p:nvSpPr>
          <p:cNvPr id="3" name="İçerik Yer Tutucusu 2"/>
          <p:cNvSpPr>
            <a:spLocks noGrp="1"/>
          </p:cNvSpPr>
          <p:nvPr>
            <p:ph idx="1"/>
          </p:nvPr>
        </p:nvSpPr>
        <p:spPr/>
        <p:txBody>
          <a:bodyPr>
            <a:normAutofit/>
          </a:bodyPr>
          <a:lstStyle/>
          <a:p>
            <a:r>
              <a:rPr lang="tr-TR" sz="3600" b="1" u="sng" dirty="0">
                <a:solidFill>
                  <a:srgbClr val="FF0000"/>
                </a:solidFill>
              </a:rPr>
              <a:t>Teorik Etik </a:t>
            </a:r>
          </a:p>
          <a:p>
            <a:endParaRPr lang="tr-TR" dirty="0"/>
          </a:p>
          <a:p>
            <a:r>
              <a:rPr lang="tr-TR" b="1" dirty="0"/>
              <a:t>Klasik </a:t>
            </a:r>
            <a:r>
              <a:rPr lang="tr-TR" b="1" dirty="0" smtClean="0"/>
              <a:t>etik</a:t>
            </a:r>
          </a:p>
          <a:p>
            <a:pPr marL="0" indent="0">
              <a:buNone/>
            </a:pPr>
            <a:r>
              <a:rPr lang="tr-TR" b="1" dirty="0" smtClean="0"/>
              <a:t> </a:t>
            </a:r>
          </a:p>
          <a:p>
            <a:r>
              <a:rPr lang="tr-TR" b="1" dirty="0" err="1" smtClean="0"/>
              <a:t>Metaetik</a:t>
            </a:r>
            <a:endParaRPr lang="tr-TR" b="1" dirty="0" smtClean="0"/>
          </a:p>
          <a:p>
            <a:pPr marL="0" indent="0">
              <a:buNone/>
            </a:pPr>
            <a:r>
              <a:rPr lang="tr-TR" b="1" dirty="0" smtClean="0"/>
              <a:t> </a:t>
            </a:r>
          </a:p>
          <a:p>
            <a:r>
              <a:rPr lang="tr-TR" b="1" dirty="0" smtClean="0"/>
              <a:t>Eleştirel </a:t>
            </a:r>
            <a:r>
              <a:rPr lang="tr-TR" b="1" dirty="0"/>
              <a:t>etik </a:t>
            </a:r>
          </a:p>
        </p:txBody>
      </p:sp>
    </p:spTree>
    <p:extLst>
      <p:ext uri="{BB962C8B-B14F-4D97-AF65-F5344CB8AC3E}">
        <p14:creationId xmlns:p14="http://schemas.microsoft.com/office/powerpoint/2010/main" val="132771599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algn="ctr"/>
            <a:r>
              <a:rPr lang="tr-TR" sz="4000" b="1" dirty="0"/>
              <a:t>AHLAK FELSEFESİNDE KURAMLAR</a:t>
            </a:r>
            <a:br>
              <a:rPr lang="tr-TR" sz="4000" b="1" dirty="0"/>
            </a:br>
            <a:r>
              <a:rPr lang="tr-TR" sz="4000" b="1" dirty="0"/>
              <a:t>( TEORİLER=NAZARİYELER)</a:t>
            </a:r>
          </a:p>
        </p:txBody>
      </p:sp>
      <p:sp>
        <p:nvSpPr>
          <p:cNvPr id="3" name="İçerik Yer Tutucusu 2"/>
          <p:cNvSpPr>
            <a:spLocks noGrp="1"/>
          </p:cNvSpPr>
          <p:nvPr>
            <p:ph idx="1"/>
          </p:nvPr>
        </p:nvSpPr>
        <p:spPr>
          <a:xfrm>
            <a:off x="457200" y="1935480"/>
            <a:ext cx="8229600" cy="4733880"/>
          </a:xfrm>
        </p:spPr>
        <p:txBody>
          <a:bodyPr>
            <a:normAutofit fontScale="77500" lnSpcReduction="20000"/>
          </a:bodyPr>
          <a:lstStyle/>
          <a:p>
            <a:r>
              <a:rPr lang="tr-TR" sz="3600" b="1" dirty="0" smtClean="0">
                <a:solidFill>
                  <a:srgbClr val="FF0000"/>
                </a:solidFill>
              </a:rPr>
              <a:t>Teorik Etik </a:t>
            </a:r>
          </a:p>
          <a:p>
            <a:endParaRPr lang="tr-TR" dirty="0"/>
          </a:p>
          <a:p>
            <a:pPr algn="just">
              <a:lnSpc>
                <a:spcPct val="150000"/>
              </a:lnSpc>
            </a:pPr>
            <a:r>
              <a:rPr lang="tr-TR" b="1" u="sng" dirty="0" smtClean="0">
                <a:solidFill>
                  <a:srgbClr val="FF0000"/>
                </a:solidFill>
              </a:rPr>
              <a:t>Klasik etik: </a:t>
            </a:r>
            <a:r>
              <a:rPr lang="tr-TR" dirty="0" smtClean="0"/>
              <a:t>Bireylerin ve toplumların ahlaki hayatlarını birtakım norm ve teoriler üzerinden anlamı hale getirip açıklar </a:t>
            </a:r>
          </a:p>
          <a:p>
            <a:pPr algn="just">
              <a:lnSpc>
                <a:spcPct val="150000"/>
              </a:lnSpc>
            </a:pPr>
            <a:endParaRPr lang="tr-TR" dirty="0" smtClean="0"/>
          </a:p>
          <a:p>
            <a:pPr lvl="1" algn="just">
              <a:lnSpc>
                <a:spcPct val="150000"/>
              </a:lnSpc>
            </a:pPr>
            <a:r>
              <a:rPr lang="tr-TR" dirty="0" smtClean="0"/>
              <a:t>Nasıl bir hayat yaşamalıyız?</a:t>
            </a:r>
          </a:p>
          <a:p>
            <a:pPr lvl="1" algn="just">
              <a:lnSpc>
                <a:spcPct val="150000"/>
              </a:lnSpc>
            </a:pPr>
            <a:r>
              <a:rPr lang="tr-TR" dirty="0" smtClean="0"/>
              <a:t>Hangi amaçların peşine düşmeliyiz?</a:t>
            </a:r>
          </a:p>
          <a:p>
            <a:pPr lvl="1" algn="just">
              <a:lnSpc>
                <a:spcPct val="150000"/>
              </a:lnSpc>
            </a:pPr>
            <a:r>
              <a:rPr lang="tr-TR" dirty="0" smtClean="0"/>
              <a:t>İnsan olduğumuz için bazı sorumluluklarımız var mıdır? Varsa neler?</a:t>
            </a:r>
          </a:p>
          <a:p>
            <a:pPr lvl="1" algn="just">
              <a:lnSpc>
                <a:spcPct val="150000"/>
              </a:lnSpc>
            </a:pPr>
            <a:endParaRPr lang="tr-TR" dirty="0"/>
          </a:p>
          <a:p>
            <a:pPr lvl="1" algn="just">
              <a:lnSpc>
                <a:spcPct val="150000"/>
              </a:lnSpc>
            </a:pPr>
            <a:r>
              <a:rPr lang="tr-TR" b="1" u="sng" dirty="0" smtClean="0"/>
              <a:t>Normatif etik</a:t>
            </a:r>
          </a:p>
          <a:p>
            <a:pPr lvl="1" algn="just">
              <a:lnSpc>
                <a:spcPct val="150000"/>
              </a:lnSpc>
            </a:pPr>
            <a:r>
              <a:rPr lang="tr-TR" b="1" u="sng" dirty="0" smtClean="0"/>
              <a:t>Betimleyici etik</a:t>
            </a:r>
          </a:p>
          <a:p>
            <a:endParaRPr lang="tr-TR" dirty="0" smtClean="0"/>
          </a:p>
        </p:txBody>
      </p:sp>
    </p:spTree>
    <p:extLst>
      <p:ext uri="{BB962C8B-B14F-4D97-AF65-F5344CB8AC3E}">
        <p14:creationId xmlns:p14="http://schemas.microsoft.com/office/powerpoint/2010/main" val="409613440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algn="ctr"/>
            <a:r>
              <a:rPr lang="tr-TR" sz="4000" b="1" dirty="0"/>
              <a:t>AHLAK FELSEFESİNDE KURAMLAR</a:t>
            </a:r>
            <a:br>
              <a:rPr lang="tr-TR" sz="4000" b="1" dirty="0"/>
            </a:br>
            <a:r>
              <a:rPr lang="tr-TR" sz="4000" b="1" dirty="0"/>
              <a:t>( TEORİLER=NAZARİYELER)</a:t>
            </a:r>
          </a:p>
        </p:txBody>
      </p:sp>
      <p:sp>
        <p:nvSpPr>
          <p:cNvPr id="3" name="İçerik Yer Tutucusu 2"/>
          <p:cNvSpPr>
            <a:spLocks noGrp="1"/>
          </p:cNvSpPr>
          <p:nvPr>
            <p:ph idx="1"/>
          </p:nvPr>
        </p:nvSpPr>
        <p:spPr/>
        <p:txBody>
          <a:bodyPr>
            <a:normAutofit/>
          </a:bodyPr>
          <a:lstStyle/>
          <a:p>
            <a:pPr algn="just"/>
            <a:endParaRPr lang="tr-TR" sz="2800" b="1" dirty="0" smtClean="0">
              <a:solidFill>
                <a:srgbClr val="FF0000"/>
              </a:solidFill>
            </a:endParaRPr>
          </a:p>
          <a:p>
            <a:pPr algn="just"/>
            <a:r>
              <a:rPr lang="tr-TR" sz="2800" b="1" dirty="0" err="1" smtClean="0">
                <a:solidFill>
                  <a:srgbClr val="FF0000"/>
                </a:solidFill>
              </a:rPr>
              <a:t>Metaetik</a:t>
            </a:r>
            <a:r>
              <a:rPr lang="tr-TR" sz="2800" b="1" dirty="0">
                <a:solidFill>
                  <a:srgbClr val="FF0000"/>
                </a:solidFill>
              </a:rPr>
              <a:t>: </a:t>
            </a:r>
            <a:r>
              <a:rPr lang="tr-TR" dirty="0"/>
              <a:t>Etikte yapılması gereken şey ahlaki olgu ve kavramları , ahlak yargılarını </a:t>
            </a:r>
            <a:r>
              <a:rPr lang="tr-TR" dirty="0" smtClean="0"/>
              <a:t>çözümlemektir</a:t>
            </a:r>
          </a:p>
          <a:p>
            <a:pPr algn="just"/>
            <a:endParaRPr lang="tr-TR" dirty="0"/>
          </a:p>
          <a:p>
            <a:pPr algn="just"/>
            <a:r>
              <a:rPr lang="tr-TR" dirty="0"/>
              <a:t>Ahlak filozofu; kural koymak, nasihat vermek, yaşam tarzı sunmakla ilişkili </a:t>
            </a:r>
            <a:r>
              <a:rPr lang="tr-TR" dirty="0" smtClean="0"/>
              <a:t>olamaz</a:t>
            </a:r>
          </a:p>
          <a:p>
            <a:pPr marL="0" indent="0" algn="just">
              <a:buNone/>
            </a:pPr>
            <a:endParaRPr lang="tr-TR" dirty="0"/>
          </a:p>
          <a:p>
            <a:pPr algn="just"/>
            <a:r>
              <a:rPr lang="tr-TR" dirty="0"/>
              <a:t>Klasik etiğin koymuş olduğu ahlaki yargıları üzerine konuşur, ahlaki yargılarda geçen kavramları inceler </a:t>
            </a:r>
          </a:p>
          <a:p>
            <a:pPr algn="just"/>
            <a:endParaRPr lang="tr-TR" dirty="0"/>
          </a:p>
        </p:txBody>
      </p:sp>
    </p:spTree>
    <p:extLst>
      <p:ext uri="{BB962C8B-B14F-4D97-AF65-F5344CB8AC3E}">
        <p14:creationId xmlns:p14="http://schemas.microsoft.com/office/powerpoint/2010/main" val="203081737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algn="ctr"/>
            <a:r>
              <a:rPr lang="tr-TR" sz="4000" b="1" dirty="0"/>
              <a:t>AHLAK FELSEFESİNDE KURAMLAR</a:t>
            </a:r>
            <a:br>
              <a:rPr lang="tr-TR" sz="4000" b="1" dirty="0"/>
            </a:br>
            <a:r>
              <a:rPr lang="tr-TR" sz="4000" b="1" dirty="0"/>
              <a:t>( TEORİLER=NAZARİYELER)</a:t>
            </a:r>
          </a:p>
        </p:txBody>
      </p:sp>
      <p:sp>
        <p:nvSpPr>
          <p:cNvPr id="3" name="İçerik Yer Tutucusu 2"/>
          <p:cNvSpPr>
            <a:spLocks noGrp="1"/>
          </p:cNvSpPr>
          <p:nvPr>
            <p:ph idx="1"/>
          </p:nvPr>
        </p:nvSpPr>
        <p:spPr/>
        <p:txBody>
          <a:bodyPr>
            <a:normAutofit/>
          </a:bodyPr>
          <a:lstStyle/>
          <a:p>
            <a:endParaRPr lang="tr-TR" sz="2800" b="1" u="sng" dirty="0" smtClean="0">
              <a:solidFill>
                <a:srgbClr val="FF0000"/>
              </a:solidFill>
            </a:endParaRPr>
          </a:p>
          <a:p>
            <a:r>
              <a:rPr lang="tr-TR" sz="2800" b="1" u="sng" dirty="0" smtClean="0">
                <a:solidFill>
                  <a:srgbClr val="FF0000"/>
                </a:solidFill>
              </a:rPr>
              <a:t>Eleştirel </a:t>
            </a:r>
            <a:r>
              <a:rPr lang="tr-TR" sz="2800" b="1" u="sng" dirty="0">
                <a:solidFill>
                  <a:srgbClr val="FF0000"/>
                </a:solidFill>
              </a:rPr>
              <a:t>etik </a:t>
            </a:r>
            <a:r>
              <a:rPr lang="tr-TR" sz="2800" b="1" u="sng" dirty="0" smtClean="0">
                <a:solidFill>
                  <a:srgbClr val="FF0000"/>
                </a:solidFill>
              </a:rPr>
              <a:t>: </a:t>
            </a:r>
          </a:p>
          <a:p>
            <a:endParaRPr lang="tr-TR" sz="2800" b="1" u="sng" dirty="0" smtClean="0">
              <a:solidFill>
                <a:srgbClr val="FF0000"/>
              </a:solidFill>
            </a:endParaRPr>
          </a:p>
          <a:p>
            <a:pPr>
              <a:lnSpc>
                <a:spcPct val="150000"/>
              </a:lnSpc>
            </a:pPr>
            <a:r>
              <a:rPr lang="tr-TR" sz="2800" dirty="0" smtClean="0"/>
              <a:t>Klasik etik ve </a:t>
            </a:r>
            <a:r>
              <a:rPr lang="tr-TR" sz="2800" dirty="0" err="1" smtClean="0"/>
              <a:t>metaetik</a:t>
            </a:r>
            <a:r>
              <a:rPr lang="tr-TR" sz="2800" dirty="0" smtClean="0"/>
              <a:t> eleştirilmiş ve yeni etik yaklaşımlar ortaya atmışlardır.</a:t>
            </a:r>
            <a:endParaRPr lang="tr-TR" sz="2800" dirty="0"/>
          </a:p>
        </p:txBody>
      </p:sp>
    </p:spTree>
    <p:extLst>
      <p:ext uri="{BB962C8B-B14F-4D97-AF65-F5344CB8AC3E}">
        <p14:creationId xmlns:p14="http://schemas.microsoft.com/office/powerpoint/2010/main" val="210981993"/>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algn="ctr"/>
            <a:r>
              <a:rPr lang="tr-TR" sz="4000" b="1" dirty="0"/>
              <a:t>AHLAK FELSEFESİNDE KURAMLAR</a:t>
            </a:r>
            <a:br>
              <a:rPr lang="tr-TR" sz="4000" b="1" dirty="0"/>
            </a:br>
            <a:r>
              <a:rPr lang="tr-TR" sz="4000" b="1" dirty="0"/>
              <a:t>( TEORİLER=NAZARİYELER)</a:t>
            </a:r>
          </a:p>
        </p:txBody>
      </p:sp>
      <p:sp>
        <p:nvSpPr>
          <p:cNvPr id="3" name="İçerik Yer Tutucusu 2"/>
          <p:cNvSpPr>
            <a:spLocks noGrp="1"/>
          </p:cNvSpPr>
          <p:nvPr>
            <p:ph idx="1"/>
          </p:nvPr>
        </p:nvSpPr>
        <p:spPr/>
        <p:txBody>
          <a:bodyPr>
            <a:normAutofit lnSpcReduction="10000"/>
          </a:bodyPr>
          <a:lstStyle/>
          <a:p>
            <a:pPr algn="just">
              <a:lnSpc>
                <a:spcPct val="150000"/>
              </a:lnSpc>
            </a:pPr>
            <a:r>
              <a:rPr lang="tr-TR" b="1" u="sng" dirty="0">
                <a:solidFill>
                  <a:srgbClr val="FF0000"/>
                </a:solidFill>
              </a:rPr>
              <a:t>Uygulamalı ahlak felsefesi: </a:t>
            </a:r>
            <a:r>
              <a:rPr lang="tr-TR" dirty="0"/>
              <a:t>Teorik etikte elde edilen birikimin çeşitli alanlara tatbik edilmesi ile sorunların çözümü </a:t>
            </a:r>
            <a:endParaRPr lang="tr-TR" dirty="0" smtClean="0"/>
          </a:p>
          <a:p>
            <a:pPr algn="just">
              <a:lnSpc>
                <a:spcPct val="150000"/>
              </a:lnSpc>
            </a:pPr>
            <a:endParaRPr lang="tr-TR" dirty="0"/>
          </a:p>
          <a:p>
            <a:pPr algn="just">
              <a:lnSpc>
                <a:spcPct val="150000"/>
              </a:lnSpc>
            </a:pPr>
            <a:r>
              <a:rPr lang="tr-TR" dirty="0" smtClean="0"/>
              <a:t>Somut veya münferit ahlak sorunlarıyla ilgilidir</a:t>
            </a:r>
          </a:p>
          <a:p>
            <a:pPr algn="just">
              <a:lnSpc>
                <a:spcPct val="150000"/>
              </a:lnSpc>
            </a:pPr>
            <a:endParaRPr lang="tr-TR" dirty="0"/>
          </a:p>
          <a:p>
            <a:pPr algn="just">
              <a:lnSpc>
                <a:spcPct val="150000"/>
              </a:lnSpc>
            </a:pPr>
            <a:r>
              <a:rPr lang="tr-TR" dirty="0" smtClean="0"/>
              <a:t>Çocuk aldırma, ötenazi, hayvan hakları…..</a:t>
            </a:r>
            <a:endParaRPr lang="tr-TR" dirty="0"/>
          </a:p>
          <a:p>
            <a:endParaRPr lang="tr-TR" dirty="0"/>
          </a:p>
        </p:txBody>
      </p:sp>
    </p:spTree>
    <p:extLst>
      <p:ext uri="{BB962C8B-B14F-4D97-AF65-F5344CB8AC3E}">
        <p14:creationId xmlns:p14="http://schemas.microsoft.com/office/powerpoint/2010/main" val="18091857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sz="5400" b="1" dirty="0"/>
              <a:t>TEMEL KAVRAMLAR</a:t>
            </a:r>
          </a:p>
        </p:txBody>
      </p:sp>
      <p:sp>
        <p:nvSpPr>
          <p:cNvPr id="3" name="İçerik Yer Tutucusu 2"/>
          <p:cNvSpPr>
            <a:spLocks noGrp="1"/>
          </p:cNvSpPr>
          <p:nvPr>
            <p:ph idx="1"/>
          </p:nvPr>
        </p:nvSpPr>
        <p:spPr>
          <a:xfrm>
            <a:off x="457200" y="1935480"/>
            <a:ext cx="8579296" cy="4661872"/>
          </a:xfrm>
        </p:spPr>
        <p:txBody>
          <a:bodyPr>
            <a:normAutofit fontScale="92500"/>
          </a:bodyPr>
          <a:lstStyle/>
          <a:p>
            <a:pPr algn="just"/>
            <a:r>
              <a:rPr lang="tr-TR" sz="2800" b="1" dirty="0" smtClean="0">
                <a:solidFill>
                  <a:srgbClr val="FF0000"/>
                </a:solidFill>
              </a:rPr>
              <a:t>AHLAK</a:t>
            </a:r>
          </a:p>
          <a:p>
            <a:pPr algn="just"/>
            <a:endParaRPr lang="tr-TR" sz="2800" b="1" dirty="0" smtClean="0"/>
          </a:p>
          <a:p>
            <a:pPr algn="just"/>
            <a:r>
              <a:rPr lang="tr-TR" dirty="0" smtClean="0"/>
              <a:t> Yanlış </a:t>
            </a:r>
            <a:r>
              <a:rPr lang="tr-TR" dirty="0"/>
              <a:t>ve doğru, iyi ve kötü, erdem ve kusur ile davranışları ve davranışların sonuçlarını değerlendirme ile ilgilidir (</a:t>
            </a:r>
            <a:r>
              <a:rPr lang="tr-TR" dirty="0" err="1"/>
              <a:t>Nutall</a:t>
            </a:r>
            <a:r>
              <a:rPr lang="tr-TR" dirty="0"/>
              <a:t>, 2011 </a:t>
            </a:r>
            <a:r>
              <a:rPr lang="tr-TR" dirty="0" smtClean="0"/>
              <a:t>).</a:t>
            </a:r>
          </a:p>
          <a:p>
            <a:pPr algn="just"/>
            <a:endParaRPr lang="tr-TR" dirty="0"/>
          </a:p>
          <a:p>
            <a:pPr algn="just"/>
            <a:r>
              <a:rPr lang="tr-TR" dirty="0" smtClean="0"/>
              <a:t>Doğal </a:t>
            </a:r>
            <a:r>
              <a:rPr lang="tr-TR" dirty="0"/>
              <a:t>olarak oluşabilen, uzlaşım yoluyla belirlenen ya da geleneklerle aktarılan, karşılıklı kabullenme süreçlerinin sonunda ortaya çıkan ve toplumun ihtiyaçlarını nasıl karşılayacağını dile getiren kural düzeneklerinden oluşmakta </a:t>
            </a:r>
            <a:r>
              <a:rPr lang="tr-TR" dirty="0" smtClean="0"/>
              <a:t>ve </a:t>
            </a:r>
            <a:r>
              <a:rPr lang="tr-TR" dirty="0"/>
              <a:t>böylelikle toplumda düzeni tesis </a:t>
            </a:r>
            <a:r>
              <a:rPr lang="tr-TR" dirty="0" smtClean="0"/>
              <a:t>etmektedir</a:t>
            </a:r>
            <a:r>
              <a:rPr lang="tr-TR" dirty="0"/>
              <a:t>(</a:t>
            </a:r>
            <a:r>
              <a:rPr lang="tr-TR" dirty="0" err="1"/>
              <a:t>Pieper</a:t>
            </a:r>
            <a:r>
              <a:rPr lang="tr-TR" dirty="0"/>
              <a:t>, 2012)</a:t>
            </a:r>
            <a:r>
              <a:rPr lang="tr-TR" dirty="0" smtClean="0"/>
              <a:t>. </a:t>
            </a:r>
            <a:endParaRPr lang="tr-TR" dirty="0"/>
          </a:p>
        </p:txBody>
      </p:sp>
    </p:spTree>
    <p:extLst>
      <p:ext uri="{BB962C8B-B14F-4D97-AF65-F5344CB8AC3E}">
        <p14:creationId xmlns:p14="http://schemas.microsoft.com/office/powerpoint/2010/main" val="2587304222"/>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692696"/>
            <a:ext cx="8229600" cy="1143000"/>
          </a:xfrm>
        </p:spPr>
        <p:txBody>
          <a:bodyPr>
            <a:noAutofit/>
          </a:bodyPr>
          <a:lstStyle/>
          <a:p>
            <a:pPr algn="ctr"/>
            <a:r>
              <a:rPr lang="tr-TR" sz="4000" b="1" dirty="0"/>
              <a:t>AHLAK FELSEFESİNDE KURAMLAR</a:t>
            </a:r>
            <a:br>
              <a:rPr lang="tr-TR" sz="4000" b="1" dirty="0"/>
            </a:br>
            <a:r>
              <a:rPr lang="tr-TR" sz="4000" b="1" dirty="0"/>
              <a:t>( TEORİLER=NAZARİYELER)</a:t>
            </a:r>
          </a:p>
        </p:txBody>
      </p:sp>
      <p:sp>
        <p:nvSpPr>
          <p:cNvPr id="3" name="İçerik Yer Tutucusu 2"/>
          <p:cNvSpPr>
            <a:spLocks noGrp="1"/>
          </p:cNvSpPr>
          <p:nvPr>
            <p:ph idx="1"/>
          </p:nvPr>
        </p:nvSpPr>
        <p:spPr/>
        <p:txBody>
          <a:bodyPr/>
          <a:lstStyle/>
          <a:p>
            <a:pPr algn="just"/>
            <a:endParaRPr lang="tr-TR" dirty="0" smtClean="0"/>
          </a:p>
          <a:p>
            <a:pPr algn="just"/>
            <a:r>
              <a:rPr lang="tr-TR" dirty="0" smtClean="0"/>
              <a:t>Konu </a:t>
            </a:r>
            <a:r>
              <a:rPr lang="tr-TR" u="sng" dirty="0" smtClean="0">
                <a:solidFill>
                  <a:srgbClr val="FF0000"/>
                </a:solidFill>
              </a:rPr>
              <a:t>tartışmalı</a:t>
            </a:r>
            <a:r>
              <a:rPr lang="tr-TR" dirty="0" smtClean="0"/>
              <a:t> bir konu olmalıdır</a:t>
            </a:r>
          </a:p>
          <a:p>
            <a:pPr algn="just"/>
            <a:endParaRPr lang="tr-TR" dirty="0" smtClean="0"/>
          </a:p>
          <a:p>
            <a:pPr algn="just">
              <a:lnSpc>
                <a:spcPct val="150000"/>
              </a:lnSpc>
            </a:pPr>
            <a:r>
              <a:rPr lang="tr-TR" dirty="0" smtClean="0"/>
              <a:t>Konu, bireylerin ahlaki ödev ve yükümlülükleri ile ilgili </a:t>
            </a:r>
            <a:r>
              <a:rPr lang="tr-TR" u="sng" dirty="0" smtClean="0">
                <a:solidFill>
                  <a:srgbClr val="FF0000"/>
                </a:solidFill>
              </a:rPr>
              <a:t>ahlaki bir sorun </a:t>
            </a:r>
            <a:r>
              <a:rPr lang="tr-TR" dirty="0" smtClean="0"/>
              <a:t>olmalıdır</a:t>
            </a:r>
          </a:p>
          <a:p>
            <a:pPr algn="just">
              <a:lnSpc>
                <a:spcPct val="150000"/>
              </a:lnSpc>
            </a:pPr>
            <a:endParaRPr lang="tr-TR" dirty="0"/>
          </a:p>
          <a:p>
            <a:pPr algn="just">
              <a:lnSpc>
                <a:spcPct val="150000"/>
              </a:lnSpc>
            </a:pPr>
            <a:r>
              <a:rPr lang="tr-TR" dirty="0" smtClean="0"/>
              <a:t>Uygulamalı etik, teorik etikten ayrı düşünülemez</a:t>
            </a:r>
            <a:endParaRPr lang="tr-TR" dirty="0"/>
          </a:p>
        </p:txBody>
      </p:sp>
    </p:spTree>
    <p:extLst>
      <p:ext uri="{BB962C8B-B14F-4D97-AF65-F5344CB8AC3E}">
        <p14:creationId xmlns:p14="http://schemas.microsoft.com/office/powerpoint/2010/main" val="1130785846"/>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sz="5400" b="1" dirty="0">
                <a:solidFill>
                  <a:srgbClr val="FF0000"/>
                </a:solidFill>
              </a:rPr>
              <a:t>Normatif </a:t>
            </a:r>
            <a:r>
              <a:rPr lang="tr-TR" sz="5400" b="1" dirty="0" smtClean="0">
                <a:solidFill>
                  <a:srgbClr val="FF0000"/>
                </a:solidFill>
              </a:rPr>
              <a:t>etik</a:t>
            </a:r>
            <a:endParaRPr lang="tr-TR" dirty="0"/>
          </a:p>
        </p:txBody>
      </p:sp>
      <p:sp>
        <p:nvSpPr>
          <p:cNvPr id="3" name="İçerik Yer Tutucusu 2"/>
          <p:cNvSpPr>
            <a:spLocks noGrp="1"/>
          </p:cNvSpPr>
          <p:nvPr>
            <p:ph idx="1"/>
          </p:nvPr>
        </p:nvSpPr>
        <p:spPr/>
        <p:txBody>
          <a:bodyPr/>
          <a:lstStyle/>
          <a:p>
            <a:pPr marL="0" indent="0">
              <a:buNone/>
            </a:pPr>
            <a:endParaRPr lang="tr-TR" sz="3600" b="1" dirty="0" smtClean="0">
              <a:solidFill>
                <a:srgbClr val="FF0000"/>
              </a:solidFill>
            </a:endParaRPr>
          </a:p>
          <a:p>
            <a:r>
              <a:rPr lang="tr-TR" sz="3600" b="1" dirty="0" smtClean="0"/>
              <a:t>Teleolojik etik (</a:t>
            </a:r>
            <a:r>
              <a:rPr lang="tr-TR" sz="3600" b="1" dirty="0" err="1" smtClean="0"/>
              <a:t>Sonuççu</a:t>
            </a:r>
            <a:r>
              <a:rPr lang="tr-TR" sz="3600" b="1" dirty="0" smtClean="0"/>
              <a:t> Etik)</a:t>
            </a:r>
          </a:p>
          <a:p>
            <a:r>
              <a:rPr lang="tr-TR" sz="3600" b="1" dirty="0" smtClean="0"/>
              <a:t>Deontolojik etik (Ödev Etiği)</a:t>
            </a:r>
          </a:p>
          <a:p>
            <a:r>
              <a:rPr lang="tr-TR" sz="3600" b="1" dirty="0" smtClean="0"/>
              <a:t>Erdem etiği</a:t>
            </a:r>
          </a:p>
          <a:p>
            <a:endParaRPr lang="tr-TR" dirty="0"/>
          </a:p>
        </p:txBody>
      </p:sp>
    </p:spTree>
    <p:extLst>
      <p:ext uri="{BB962C8B-B14F-4D97-AF65-F5344CB8AC3E}">
        <p14:creationId xmlns:p14="http://schemas.microsoft.com/office/powerpoint/2010/main" val="3283085957"/>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620688"/>
            <a:ext cx="8229600" cy="1143000"/>
          </a:xfrm>
        </p:spPr>
        <p:txBody>
          <a:bodyPr>
            <a:normAutofit fontScale="90000"/>
          </a:bodyPr>
          <a:lstStyle/>
          <a:p>
            <a:r>
              <a:rPr lang="tr-TR" b="1" dirty="0" smtClean="0"/>
              <a:t>SONUÇSALCI AHLAK KURAMLARI</a:t>
            </a:r>
            <a:endParaRPr lang="tr-TR" b="1" dirty="0"/>
          </a:p>
        </p:txBody>
      </p:sp>
      <p:sp>
        <p:nvSpPr>
          <p:cNvPr id="3" name="İçerik Yer Tutucusu 2"/>
          <p:cNvSpPr>
            <a:spLocks noGrp="1"/>
          </p:cNvSpPr>
          <p:nvPr>
            <p:ph idx="1"/>
          </p:nvPr>
        </p:nvSpPr>
        <p:spPr>
          <a:xfrm>
            <a:off x="457200" y="1935480"/>
            <a:ext cx="8229600" cy="4922520"/>
          </a:xfrm>
        </p:spPr>
        <p:txBody>
          <a:bodyPr>
            <a:normAutofit fontScale="77500" lnSpcReduction="20000"/>
          </a:bodyPr>
          <a:lstStyle/>
          <a:p>
            <a:pPr algn="just">
              <a:lnSpc>
                <a:spcPct val="150000"/>
              </a:lnSpc>
            </a:pPr>
            <a:endParaRPr lang="tr-TR" dirty="0" smtClean="0"/>
          </a:p>
          <a:p>
            <a:pPr algn="just">
              <a:lnSpc>
                <a:spcPct val="150000"/>
              </a:lnSpc>
            </a:pPr>
            <a:r>
              <a:rPr lang="tr-TR" dirty="0" smtClean="0"/>
              <a:t>Ahlaki </a:t>
            </a:r>
            <a:r>
              <a:rPr lang="tr-TR" dirty="0"/>
              <a:t>eylemin değerini belirleyen şeyin eylemin sonucu olduğunu ileri sürmektedir</a:t>
            </a:r>
            <a:r>
              <a:rPr lang="tr-TR" dirty="0" smtClean="0"/>
              <a:t>.</a:t>
            </a:r>
          </a:p>
          <a:p>
            <a:pPr algn="just">
              <a:lnSpc>
                <a:spcPct val="150000"/>
              </a:lnSpc>
            </a:pPr>
            <a:endParaRPr lang="tr-TR" dirty="0" smtClean="0"/>
          </a:p>
          <a:p>
            <a:pPr algn="just">
              <a:lnSpc>
                <a:spcPct val="150000"/>
              </a:lnSpc>
            </a:pPr>
            <a:r>
              <a:rPr lang="tr-TR" dirty="0" smtClean="0"/>
              <a:t>Temel sorun </a:t>
            </a:r>
            <a:r>
              <a:rPr lang="tr-TR" b="1" u="sng" dirty="0" smtClean="0">
                <a:solidFill>
                  <a:srgbClr val="FF0000"/>
                </a:solidFill>
              </a:rPr>
              <a:t>en yüksek iyi </a:t>
            </a:r>
            <a:r>
              <a:rPr lang="tr-TR" dirty="0" smtClean="0"/>
              <a:t>sorunudur</a:t>
            </a:r>
          </a:p>
          <a:p>
            <a:pPr algn="just">
              <a:lnSpc>
                <a:spcPct val="150000"/>
              </a:lnSpc>
            </a:pPr>
            <a:endParaRPr lang="tr-TR" dirty="0"/>
          </a:p>
          <a:p>
            <a:pPr algn="just">
              <a:lnSpc>
                <a:spcPct val="150000"/>
              </a:lnSpc>
            </a:pPr>
            <a:r>
              <a:rPr lang="tr-TR" dirty="0" smtClean="0"/>
              <a:t>Eylemin sonucu, </a:t>
            </a:r>
            <a:r>
              <a:rPr lang="tr-TR" dirty="0"/>
              <a:t>kişiye ve eylemden etkilenenlere zarar veren olumsuz sonuçlar doğurduğunda bu eylemin </a:t>
            </a:r>
            <a:r>
              <a:rPr lang="tr-TR" dirty="0" smtClean="0"/>
              <a:t>ahlaki </a:t>
            </a:r>
            <a:r>
              <a:rPr lang="tr-TR" dirty="0"/>
              <a:t>bakımdan </a:t>
            </a:r>
            <a:r>
              <a:rPr lang="tr-TR" dirty="0" smtClean="0"/>
              <a:t>iyi değildir</a:t>
            </a:r>
          </a:p>
          <a:p>
            <a:pPr algn="just">
              <a:lnSpc>
                <a:spcPct val="150000"/>
              </a:lnSpc>
            </a:pPr>
            <a:endParaRPr lang="tr-TR" dirty="0" smtClean="0"/>
          </a:p>
          <a:p>
            <a:pPr algn="just">
              <a:lnSpc>
                <a:spcPct val="150000"/>
              </a:lnSpc>
            </a:pPr>
            <a:r>
              <a:rPr lang="tr-TR" dirty="0" err="1"/>
              <a:t>Sonuçsalcı</a:t>
            </a:r>
            <a:r>
              <a:rPr lang="tr-TR" dirty="0"/>
              <a:t> </a:t>
            </a:r>
            <a:r>
              <a:rPr lang="tr-TR" dirty="0" smtClean="0"/>
              <a:t>ahlak yaklaşımlar</a:t>
            </a:r>
            <a:r>
              <a:rPr lang="tr-TR" dirty="0"/>
              <a:t>, bünyesinde </a:t>
            </a:r>
            <a:r>
              <a:rPr lang="tr-TR" u="sng" dirty="0">
                <a:solidFill>
                  <a:srgbClr val="FF0000"/>
                </a:solidFill>
              </a:rPr>
              <a:t>bencillik ve faydacılık </a:t>
            </a:r>
            <a:r>
              <a:rPr lang="tr-TR" dirty="0"/>
              <a:t>kuramlarını barındırmaktadır. </a:t>
            </a:r>
          </a:p>
        </p:txBody>
      </p:sp>
    </p:spTree>
    <p:extLst>
      <p:ext uri="{BB962C8B-B14F-4D97-AF65-F5344CB8AC3E}">
        <p14:creationId xmlns:p14="http://schemas.microsoft.com/office/powerpoint/2010/main" val="2100628232"/>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16632"/>
            <a:ext cx="8229600" cy="1143000"/>
          </a:xfrm>
        </p:spPr>
        <p:txBody>
          <a:bodyPr/>
          <a:lstStyle/>
          <a:p>
            <a:pPr algn="ctr"/>
            <a:r>
              <a:rPr lang="tr-TR" b="1" dirty="0" smtClean="0"/>
              <a:t>FAYDACILIK KURAMI</a:t>
            </a:r>
            <a:endParaRPr lang="tr-TR" b="1" dirty="0"/>
          </a:p>
        </p:txBody>
      </p:sp>
      <p:sp>
        <p:nvSpPr>
          <p:cNvPr id="3" name="İçerik Yer Tutucusu 2"/>
          <p:cNvSpPr>
            <a:spLocks noGrp="1"/>
          </p:cNvSpPr>
          <p:nvPr>
            <p:ph idx="1"/>
          </p:nvPr>
        </p:nvSpPr>
        <p:spPr>
          <a:xfrm>
            <a:off x="107504" y="1425377"/>
            <a:ext cx="9036496" cy="5445224"/>
          </a:xfrm>
        </p:spPr>
        <p:txBody>
          <a:bodyPr>
            <a:normAutofit/>
          </a:bodyPr>
          <a:lstStyle/>
          <a:p>
            <a:pPr algn="just"/>
            <a:endParaRPr lang="tr-TR" sz="2400" dirty="0" smtClean="0"/>
          </a:p>
          <a:p>
            <a:pPr algn="just"/>
            <a:r>
              <a:rPr lang="tr-TR" sz="2400" dirty="0" smtClean="0"/>
              <a:t>Faydacılık </a:t>
            </a:r>
            <a:r>
              <a:rPr lang="tr-TR" sz="2400" dirty="0"/>
              <a:t>yaklaşımına göre bir eylemin iyi ya da kötü olarak nitelendirilmesi, o eylemden etkilenenlerin sağladığı faydaya göre belirlenmektedir. </a:t>
            </a:r>
            <a:endParaRPr lang="tr-TR" sz="2400" dirty="0" smtClean="0"/>
          </a:p>
          <a:p>
            <a:pPr algn="just"/>
            <a:endParaRPr lang="tr-TR" sz="2400" dirty="0" smtClean="0"/>
          </a:p>
          <a:p>
            <a:pPr algn="just"/>
            <a:r>
              <a:rPr lang="tr-TR" sz="2400" dirty="0"/>
              <a:t>Faydacılık söz konusu olduğunda eylemin ahlakiliği değerlendirilirken sadece maddi faydalar değil, aynı zamanda manevi faydalar da dikkate alınmalıdır </a:t>
            </a:r>
          </a:p>
          <a:p>
            <a:pPr algn="just"/>
            <a:endParaRPr lang="tr-TR" sz="2400" dirty="0"/>
          </a:p>
          <a:p>
            <a:pPr algn="just"/>
            <a:r>
              <a:rPr lang="tr-TR" sz="2400" dirty="0"/>
              <a:t>Faydacılığın temelinde eylemlerin sonuçlarına önem vermesi yatmaktadır. </a:t>
            </a:r>
          </a:p>
          <a:p>
            <a:pPr algn="just"/>
            <a:endParaRPr lang="tr-TR" sz="2400" dirty="0"/>
          </a:p>
          <a:p>
            <a:pPr algn="just"/>
            <a:endParaRPr lang="tr-TR" sz="2400" dirty="0" smtClean="0"/>
          </a:p>
        </p:txBody>
      </p:sp>
    </p:spTree>
    <p:extLst>
      <p:ext uri="{BB962C8B-B14F-4D97-AF65-F5344CB8AC3E}">
        <p14:creationId xmlns:p14="http://schemas.microsoft.com/office/powerpoint/2010/main" val="1185237267"/>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88640"/>
            <a:ext cx="8229600" cy="1143000"/>
          </a:xfrm>
        </p:spPr>
        <p:txBody>
          <a:bodyPr/>
          <a:lstStyle/>
          <a:p>
            <a:pPr algn="ctr"/>
            <a:r>
              <a:rPr lang="tr-TR" b="1" dirty="0" smtClean="0"/>
              <a:t>FAYDACILIK KURAMI</a:t>
            </a:r>
            <a:endParaRPr lang="tr-TR" b="1" dirty="0"/>
          </a:p>
        </p:txBody>
      </p:sp>
      <p:sp>
        <p:nvSpPr>
          <p:cNvPr id="3" name="İçerik Yer Tutucusu 2"/>
          <p:cNvSpPr>
            <a:spLocks noGrp="1"/>
          </p:cNvSpPr>
          <p:nvPr>
            <p:ph idx="1"/>
          </p:nvPr>
        </p:nvSpPr>
        <p:spPr>
          <a:xfrm>
            <a:off x="107504" y="1484784"/>
            <a:ext cx="8856984" cy="5373216"/>
          </a:xfrm>
        </p:spPr>
        <p:txBody>
          <a:bodyPr>
            <a:normAutofit fontScale="92500" lnSpcReduction="10000"/>
          </a:bodyPr>
          <a:lstStyle/>
          <a:p>
            <a:pPr marL="0" indent="0" algn="just">
              <a:buNone/>
            </a:pPr>
            <a:endParaRPr lang="tr-TR" dirty="0"/>
          </a:p>
          <a:p>
            <a:pPr algn="just"/>
            <a:r>
              <a:rPr lang="tr-TR" dirty="0"/>
              <a:t>Faydacılık yaklaşımını benimseyen filozoflar, bir eylemin doğru ya da yanlış olduğunu belirlemede kullanılabilecek nesnel bir ilke ortaya koymaya çalışmışlar ve bu ilkeyi fayda ilkesi olarak isimlendirmişlerdir. </a:t>
            </a:r>
          </a:p>
          <a:p>
            <a:pPr marL="0" indent="0" algn="just">
              <a:buNone/>
            </a:pPr>
            <a:endParaRPr lang="tr-TR" dirty="0"/>
          </a:p>
          <a:p>
            <a:pPr algn="just"/>
            <a:r>
              <a:rPr lang="tr-TR" dirty="0" smtClean="0"/>
              <a:t>Şayet </a:t>
            </a:r>
            <a:r>
              <a:rPr lang="tr-TR" dirty="0"/>
              <a:t>bir eylem zararlı olanlardan ziyade faydalı sonuçlar ortaya çıkarıyorsa bu eylem doğrudur, aksi takdirde eylemin doğruluğundan söz edilemez. </a:t>
            </a:r>
            <a:endParaRPr lang="tr-TR" dirty="0" smtClean="0"/>
          </a:p>
          <a:p>
            <a:pPr algn="just"/>
            <a:endParaRPr lang="tr-TR" dirty="0" smtClean="0"/>
          </a:p>
          <a:p>
            <a:pPr algn="just"/>
            <a:endParaRPr lang="tr-TR" dirty="0" smtClean="0"/>
          </a:p>
          <a:p>
            <a:pPr algn="just"/>
            <a:r>
              <a:rPr lang="tr-TR" dirty="0" smtClean="0"/>
              <a:t>Fayda </a:t>
            </a:r>
            <a:r>
              <a:rPr lang="tr-TR" dirty="0"/>
              <a:t>ilkesi, bir eylemin en çok sayıda insana en büyük oranda mutluluğu ortaya çıkarabildiği kadarıyla doğru olduğunu ifade etmektedir </a:t>
            </a:r>
          </a:p>
        </p:txBody>
      </p:sp>
    </p:spTree>
    <p:extLst>
      <p:ext uri="{BB962C8B-B14F-4D97-AF65-F5344CB8AC3E}">
        <p14:creationId xmlns:p14="http://schemas.microsoft.com/office/powerpoint/2010/main" val="394018244"/>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188640"/>
            <a:ext cx="8229600" cy="1143000"/>
          </a:xfrm>
        </p:spPr>
        <p:txBody>
          <a:bodyPr/>
          <a:lstStyle/>
          <a:p>
            <a:pPr algn="ctr"/>
            <a:r>
              <a:rPr lang="tr-TR" b="1" dirty="0" smtClean="0"/>
              <a:t>FAYDACILIK KURAMI</a:t>
            </a:r>
            <a:endParaRPr lang="tr-TR" b="1" dirty="0"/>
          </a:p>
        </p:txBody>
      </p:sp>
      <p:sp>
        <p:nvSpPr>
          <p:cNvPr id="3" name="İçerik Yer Tutucusu 2"/>
          <p:cNvSpPr>
            <a:spLocks noGrp="1"/>
          </p:cNvSpPr>
          <p:nvPr>
            <p:ph idx="1"/>
          </p:nvPr>
        </p:nvSpPr>
        <p:spPr>
          <a:xfrm>
            <a:off x="457200" y="1412776"/>
            <a:ext cx="8229600" cy="5256584"/>
          </a:xfrm>
        </p:spPr>
        <p:txBody>
          <a:bodyPr>
            <a:normAutofit fontScale="92500" lnSpcReduction="10000"/>
          </a:bodyPr>
          <a:lstStyle/>
          <a:p>
            <a:pPr algn="just">
              <a:lnSpc>
                <a:spcPct val="150000"/>
              </a:lnSpc>
            </a:pPr>
            <a:r>
              <a:rPr lang="tr-TR" sz="2400" dirty="0"/>
              <a:t>Faydacılığın en çok tanınan iki temsilcisi </a:t>
            </a:r>
            <a:r>
              <a:rPr lang="tr-TR" sz="2400" dirty="0" err="1"/>
              <a:t>Jeremia</a:t>
            </a:r>
            <a:r>
              <a:rPr lang="tr-TR" sz="2400" dirty="0"/>
              <a:t> Bentham ve John </a:t>
            </a:r>
            <a:r>
              <a:rPr lang="tr-TR" sz="2400" dirty="0" err="1"/>
              <a:t>Stuart</a:t>
            </a:r>
            <a:r>
              <a:rPr lang="tr-TR" sz="2400" dirty="0"/>
              <a:t> </a:t>
            </a:r>
            <a:r>
              <a:rPr lang="tr-TR" sz="2400" dirty="0" err="1" smtClean="0"/>
              <a:t>Mill’dir</a:t>
            </a:r>
            <a:r>
              <a:rPr lang="tr-TR" sz="2400" dirty="0"/>
              <a:t>. </a:t>
            </a:r>
            <a:endParaRPr lang="tr-TR" sz="2400" dirty="0" smtClean="0"/>
          </a:p>
          <a:p>
            <a:pPr algn="just">
              <a:lnSpc>
                <a:spcPct val="150000"/>
              </a:lnSpc>
            </a:pPr>
            <a:endParaRPr lang="tr-TR" sz="2400" dirty="0" smtClean="0"/>
          </a:p>
          <a:p>
            <a:pPr algn="just">
              <a:lnSpc>
                <a:spcPct val="150000"/>
              </a:lnSpc>
            </a:pPr>
            <a:r>
              <a:rPr lang="tr-TR" sz="2400" dirty="0" err="1"/>
              <a:t>Mill</a:t>
            </a:r>
            <a:r>
              <a:rPr lang="tr-TR" sz="2400" dirty="0"/>
              <a:t> ise faydacılık kuramında  “en büyük mutluluk” ilkesini, ahlakın temeli olarak kabul eder. </a:t>
            </a:r>
          </a:p>
          <a:p>
            <a:pPr algn="just">
              <a:lnSpc>
                <a:spcPct val="150000"/>
              </a:lnSpc>
            </a:pPr>
            <a:endParaRPr lang="tr-TR" sz="2400" dirty="0"/>
          </a:p>
          <a:p>
            <a:pPr algn="just">
              <a:lnSpc>
                <a:spcPct val="150000"/>
              </a:lnSpc>
            </a:pPr>
            <a:r>
              <a:rPr lang="tr-TR" sz="2400" dirty="0" smtClean="0"/>
              <a:t>Mutluluk,  acının tersine bir ruh durumudur</a:t>
            </a:r>
          </a:p>
          <a:p>
            <a:pPr algn="just">
              <a:lnSpc>
                <a:spcPct val="150000"/>
              </a:lnSpc>
            </a:pPr>
            <a:endParaRPr lang="tr-TR" sz="2400" dirty="0" smtClean="0"/>
          </a:p>
          <a:p>
            <a:pPr algn="just">
              <a:lnSpc>
                <a:spcPct val="150000"/>
              </a:lnSpc>
            </a:pPr>
            <a:r>
              <a:rPr lang="tr-TR" sz="2400" dirty="0" smtClean="0"/>
              <a:t>Eylemler </a:t>
            </a:r>
            <a:r>
              <a:rPr lang="tr-TR" sz="2400" dirty="0"/>
              <a:t>mutluluk getiriyorlarsa doğru,  mutsuzluk getiriyorlarsa yanlıştır</a:t>
            </a:r>
          </a:p>
        </p:txBody>
      </p:sp>
    </p:spTree>
    <p:extLst>
      <p:ext uri="{BB962C8B-B14F-4D97-AF65-F5344CB8AC3E}">
        <p14:creationId xmlns:p14="http://schemas.microsoft.com/office/powerpoint/2010/main" val="900448562"/>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smtClean="0"/>
              <a:t>FAYDACILIK KURAMI</a:t>
            </a:r>
            <a:endParaRPr lang="tr-TR" b="1" dirty="0"/>
          </a:p>
        </p:txBody>
      </p:sp>
      <p:sp>
        <p:nvSpPr>
          <p:cNvPr id="3" name="İçerik Yer Tutucusu 2"/>
          <p:cNvSpPr>
            <a:spLocks noGrp="1"/>
          </p:cNvSpPr>
          <p:nvPr>
            <p:ph idx="1"/>
          </p:nvPr>
        </p:nvSpPr>
        <p:spPr>
          <a:xfrm>
            <a:off x="457200" y="1935480"/>
            <a:ext cx="8229600" cy="4805888"/>
          </a:xfrm>
        </p:spPr>
        <p:txBody>
          <a:bodyPr>
            <a:normAutofit fontScale="92500" lnSpcReduction="20000"/>
          </a:bodyPr>
          <a:lstStyle/>
          <a:p>
            <a:pPr algn="just">
              <a:lnSpc>
                <a:spcPct val="150000"/>
              </a:lnSpc>
            </a:pPr>
            <a:r>
              <a:rPr lang="tr-TR" dirty="0" smtClean="0"/>
              <a:t>Faydacılık </a:t>
            </a:r>
            <a:r>
              <a:rPr lang="tr-TR" dirty="0"/>
              <a:t>kuramına özellikle </a:t>
            </a:r>
            <a:r>
              <a:rPr lang="tr-TR" dirty="0">
                <a:solidFill>
                  <a:srgbClr val="FF0000"/>
                </a:solidFill>
              </a:rPr>
              <a:t>u</a:t>
            </a:r>
            <a:r>
              <a:rPr lang="tr-TR" dirty="0" smtClean="0">
                <a:solidFill>
                  <a:srgbClr val="FF0000"/>
                </a:solidFill>
              </a:rPr>
              <a:t>ygulanabilirlik </a:t>
            </a:r>
            <a:r>
              <a:rPr lang="tr-TR" dirty="0"/>
              <a:t>noktasında yöneltilen eleştiriler ve itirazlar da söz konusu olmaktadır. </a:t>
            </a:r>
            <a:endParaRPr lang="tr-TR" dirty="0" smtClean="0"/>
          </a:p>
          <a:p>
            <a:pPr algn="just">
              <a:lnSpc>
                <a:spcPct val="150000"/>
              </a:lnSpc>
            </a:pPr>
            <a:endParaRPr lang="tr-TR" dirty="0"/>
          </a:p>
          <a:p>
            <a:pPr algn="just">
              <a:lnSpc>
                <a:spcPct val="150000"/>
              </a:lnSpc>
            </a:pPr>
            <a:r>
              <a:rPr lang="tr-TR" dirty="0" smtClean="0"/>
              <a:t>Bir </a:t>
            </a:r>
            <a:r>
              <a:rPr lang="tr-TR" dirty="0"/>
              <a:t>eylemin ahlaken doğru olup olmadığını belirlerken, insanların eylemi gerçekleştirmeden önce eylemin </a:t>
            </a:r>
            <a:r>
              <a:rPr lang="tr-TR" dirty="0">
                <a:solidFill>
                  <a:srgbClr val="FF0000"/>
                </a:solidFill>
              </a:rPr>
              <a:t>muhtemel sonuçlarını </a:t>
            </a:r>
            <a:r>
              <a:rPr lang="tr-TR" dirty="0"/>
              <a:t>belirlemesi gerekmektedir. </a:t>
            </a:r>
            <a:endParaRPr lang="tr-TR" dirty="0" smtClean="0"/>
          </a:p>
          <a:p>
            <a:pPr algn="just">
              <a:lnSpc>
                <a:spcPct val="150000"/>
              </a:lnSpc>
            </a:pPr>
            <a:endParaRPr lang="tr-TR" dirty="0" smtClean="0"/>
          </a:p>
          <a:p>
            <a:pPr algn="just">
              <a:lnSpc>
                <a:spcPct val="150000"/>
              </a:lnSpc>
            </a:pPr>
            <a:r>
              <a:rPr lang="tr-TR" dirty="0"/>
              <a:t>Ancak her durumda eylemlerin nasıl sonuçlanacağını tahmin etmenin mümkün </a:t>
            </a:r>
            <a:r>
              <a:rPr lang="tr-TR" dirty="0" smtClean="0"/>
              <a:t>olamayabilir</a:t>
            </a:r>
            <a:endParaRPr lang="tr-TR" dirty="0"/>
          </a:p>
        </p:txBody>
      </p:sp>
    </p:spTree>
    <p:extLst>
      <p:ext uri="{BB962C8B-B14F-4D97-AF65-F5344CB8AC3E}">
        <p14:creationId xmlns:p14="http://schemas.microsoft.com/office/powerpoint/2010/main" val="4235982482"/>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60648"/>
            <a:ext cx="8229600" cy="854968"/>
          </a:xfrm>
        </p:spPr>
        <p:txBody>
          <a:bodyPr/>
          <a:lstStyle/>
          <a:p>
            <a:pPr algn="ctr"/>
            <a:r>
              <a:rPr lang="tr-TR" b="1" dirty="0" smtClean="0"/>
              <a:t>FAYDACILIK KURAMI</a:t>
            </a:r>
            <a:endParaRPr lang="tr-TR" b="1" dirty="0"/>
          </a:p>
        </p:txBody>
      </p:sp>
      <p:sp>
        <p:nvSpPr>
          <p:cNvPr id="3" name="İçerik Yer Tutucusu 2"/>
          <p:cNvSpPr>
            <a:spLocks noGrp="1"/>
          </p:cNvSpPr>
          <p:nvPr>
            <p:ph idx="1"/>
          </p:nvPr>
        </p:nvSpPr>
        <p:spPr>
          <a:xfrm>
            <a:off x="107504" y="1115616"/>
            <a:ext cx="8712968" cy="5742384"/>
          </a:xfrm>
        </p:spPr>
        <p:txBody>
          <a:bodyPr>
            <a:normAutofit fontScale="25000" lnSpcReduction="20000"/>
          </a:bodyPr>
          <a:lstStyle/>
          <a:p>
            <a:pPr algn="just">
              <a:lnSpc>
                <a:spcPct val="150000"/>
              </a:lnSpc>
            </a:pPr>
            <a:endParaRPr lang="tr-TR" dirty="0" smtClean="0"/>
          </a:p>
          <a:p>
            <a:pPr algn="just">
              <a:lnSpc>
                <a:spcPct val="150000"/>
              </a:lnSpc>
            </a:pPr>
            <a:r>
              <a:rPr lang="tr-TR" sz="6400" dirty="0" smtClean="0"/>
              <a:t>Bir </a:t>
            </a:r>
            <a:r>
              <a:rPr lang="tr-TR" sz="6400" dirty="0"/>
              <a:t>eylemin doğruluğu ya da yanlışlığı o eylemin tüm sonuçları bilenene kadar takdir edilemeyecekse; eylemle ilgili </a:t>
            </a:r>
            <a:r>
              <a:rPr lang="tr-TR" sz="6400" dirty="0">
                <a:solidFill>
                  <a:srgbClr val="FF0000"/>
                </a:solidFill>
              </a:rPr>
              <a:t>sınırsız sayıda </a:t>
            </a:r>
            <a:r>
              <a:rPr lang="tr-TR" sz="6400" dirty="0"/>
              <a:t>sonuç olabileceğinde karar verebilmek için </a:t>
            </a:r>
            <a:r>
              <a:rPr lang="tr-TR" sz="6400" dirty="0">
                <a:solidFill>
                  <a:srgbClr val="FF0000"/>
                </a:solidFill>
              </a:rPr>
              <a:t>sonsuza kadar beklenme </a:t>
            </a:r>
            <a:r>
              <a:rPr lang="tr-TR" sz="6400" dirty="0"/>
              <a:t>zorunluluğu teşkil edecektir</a:t>
            </a:r>
            <a:r>
              <a:rPr lang="tr-TR" sz="6400" dirty="0" smtClean="0"/>
              <a:t>.</a:t>
            </a:r>
          </a:p>
          <a:p>
            <a:pPr algn="just">
              <a:lnSpc>
                <a:spcPct val="150000"/>
              </a:lnSpc>
            </a:pPr>
            <a:endParaRPr lang="tr-TR" sz="6400" dirty="0"/>
          </a:p>
          <a:p>
            <a:pPr algn="just">
              <a:lnSpc>
                <a:spcPct val="150000"/>
              </a:lnSpc>
            </a:pPr>
            <a:r>
              <a:rPr lang="tr-TR" sz="6400" dirty="0" smtClean="0"/>
              <a:t>Özünde ahlaki </a:t>
            </a:r>
            <a:r>
              <a:rPr lang="tr-TR" sz="6400" dirty="0"/>
              <a:t>olmayan bir takım eylem ve tutumlara taviz vermek, hatta teşvik etmekle eleştirilmiştir. </a:t>
            </a:r>
            <a:endParaRPr lang="tr-TR" sz="6400" dirty="0" smtClean="0"/>
          </a:p>
          <a:p>
            <a:pPr algn="just">
              <a:lnSpc>
                <a:spcPct val="150000"/>
              </a:lnSpc>
            </a:pPr>
            <a:endParaRPr lang="tr-TR" sz="6400" dirty="0" smtClean="0"/>
          </a:p>
          <a:p>
            <a:pPr algn="just">
              <a:lnSpc>
                <a:spcPct val="150000"/>
              </a:lnSpc>
            </a:pPr>
            <a:r>
              <a:rPr lang="tr-TR" sz="6400" dirty="0"/>
              <a:t>Bu yaklaşımda büyük bir kötülükten kaçınmak için daha az kötü olan şeyler hoş görülebilmektedir. </a:t>
            </a:r>
          </a:p>
          <a:p>
            <a:pPr algn="just">
              <a:lnSpc>
                <a:spcPct val="150000"/>
              </a:lnSpc>
            </a:pPr>
            <a:endParaRPr lang="tr-TR" sz="6400" dirty="0"/>
          </a:p>
          <a:p>
            <a:pPr algn="just">
              <a:lnSpc>
                <a:spcPct val="150000"/>
              </a:lnSpc>
            </a:pPr>
            <a:r>
              <a:rPr lang="tr-TR" sz="6400" dirty="0"/>
              <a:t>Örneğin, yalan söylemek kötüdür ama bir çalışanın isteğini kırmamak ya da bir hastanın psikolojisini olumsuz yönde etkilememek için tam doğruyu söylememek kabul edilebilir bir durum olabilir. </a:t>
            </a:r>
          </a:p>
          <a:p>
            <a:pPr marL="0" indent="0" algn="just">
              <a:lnSpc>
                <a:spcPct val="150000"/>
              </a:lnSpc>
              <a:buNone/>
            </a:pPr>
            <a:endParaRPr lang="tr-TR" sz="6400" dirty="0" smtClean="0"/>
          </a:p>
          <a:p>
            <a:pPr algn="just">
              <a:lnSpc>
                <a:spcPct val="150000"/>
              </a:lnSpc>
            </a:pPr>
            <a:r>
              <a:rPr lang="tr-TR" sz="6400" dirty="0" smtClean="0"/>
              <a:t>Bir </a:t>
            </a:r>
            <a:r>
              <a:rPr lang="tr-TR" sz="6400" dirty="0"/>
              <a:t>kişinin davranışının sonuçlarına ağırlık vererek güdüleri hesaba katmadığından, iyi ve kötü davranışı açıklamada yetersiz </a:t>
            </a:r>
            <a:r>
              <a:rPr lang="tr-TR" sz="6400" dirty="0" smtClean="0"/>
              <a:t>kalmaktadır.</a:t>
            </a:r>
            <a:endParaRPr lang="tr-TR" sz="6400" dirty="0"/>
          </a:p>
        </p:txBody>
      </p:sp>
    </p:spTree>
    <p:extLst>
      <p:ext uri="{BB962C8B-B14F-4D97-AF65-F5344CB8AC3E}">
        <p14:creationId xmlns:p14="http://schemas.microsoft.com/office/powerpoint/2010/main" val="318151389"/>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764704"/>
            <a:ext cx="8229600" cy="1143000"/>
          </a:xfrm>
        </p:spPr>
        <p:txBody>
          <a:bodyPr>
            <a:noAutofit/>
          </a:bodyPr>
          <a:lstStyle/>
          <a:p>
            <a:pPr algn="ctr"/>
            <a:r>
              <a:rPr lang="tr-TR" sz="4000" dirty="0" smtClean="0"/>
              <a:t> </a:t>
            </a:r>
            <a:r>
              <a:rPr lang="tr-TR" sz="4000" b="1" dirty="0" smtClean="0"/>
              <a:t>ÖDEV KURAMI</a:t>
            </a:r>
            <a:br>
              <a:rPr lang="tr-TR" sz="4000" b="1" dirty="0" smtClean="0"/>
            </a:br>
            <a:r>
              <a:rPr lang="tr-TR" sz="4000" b="1" dirty="0" smtClean="0"/>
              <a:t> (DEONTOLOJİK KURAM)</a:t>
            </a:r>
            <a:endParaRPr lang="tr-TR" sz="4000" b="1" dirty="0"/>
          </a:p>
        </p:txBody>
      </p:sp>
      <p:sp>
        <p:nvSpPr>
          <p:cNvPr id="3" name="İçerik Yer Tutucusu 2"/>
          <p:cNvSpPr>
            <a:spLocks noGrp="1"/>
          </p:cNvSpPr>
          <p:nvPr>
            <p:ph idx="1"/>
          </p:nvPr>
        </p:nvSpPr>
        <p:spPr>
          <a:xfrm>
            <a:off x="457200" y="1935480"/>
            <a:ext cx="8507288" cy="4805888"/>
          </a:xfrm>
        </p:spPr>
        <p:txBody>
          <a:bodyPr>
            <a:normAutofit fontScale="92500"/>
          </a:bodyPr>
          <a:lstStyle/>
          <a:p>
            <a:pPr algn="just"/>
            <a:r>
              <a:rPr lang="tr-TR" dirty="0" smtClean="0"/>
              <a:t>Ödev kuramı, fiilin </a:t>
            </a:r>
            <a:r>
              <a:rPr lang="tr-TR" dirty="0"/>
              <a:t>kendisi üzerinde yoğunlaşmaktadır. </a:t>
            </a:r>
            <a:endParaRPr lang="tr-TR" dirty="0" smtClean="0"/>
          </a:p>
          <a:p>
            <a:pPr algn="just"/>
            <a:endParaRPr lang="tr-TR" dirty="0" smtClean="0"/>
          </a:p>
          <a:p>
            <a:pPr algn="just"/>
            <a:r>
              <a:rPr lang="tr-TR" dirty="0" smtClean="0"/>
              <a:t>Buna </a:t>
            </a:r>
            <a:r>
              <a:rPr lang="tr-TR" dirty="0"/>
              <a:t>göre bir davranışın </a:t>
            </a:r>
            <a:r>
              <a:rPr lang="tr-TR" dirty="0" smtClean="0"/>
              <a:t>ahlaki </a:t>
            </a:r>
            <a:r>
              <a:rPr lang="tr-TR" dirty="0"/>
              <a:t>değeri kişinin niyeti ile belirlenmekte ve erdemli olmak herkes için bir ödev olarak ifade edilmektedir </a:t>
            </a:r>
            <a:endParaRPr lang="tr-TR" dirty="0" smtClean="0"/>
          </a:p>
          <a:p>
            <a:pPr algn="just"/>
            <a:endParaRPr lang="tr-TR" dirty="0"/>
          </a:p>
          <a:p>
            <a:pPr algn="just"/>
            <a:r>
              <a:rPr lang="tr-TR" dirty="0" smtClean="0"/>
              <a:t>Ahlaki </a:t>
            </a:r>
            <a:r>
              <a:rPr lang="tr-TR" dirty="0"/>
              <a:t>eylemin sonucu yerine eylemin doğruluğu ya da ödeve uygunluğu üzerinde durmaktadır. </a:t>
            </a:r>
            <a:endParaRPr lang="tr-TR" dirty="0" smtClean="0"/>
          </a:p>
          <a:p>
            <a:pPr algn="just"/>
            <a:endParaRPr lang="tr-TR" dirty="0"/>
          </a:p>
          <a:p>
            <a:pPr algn="just"/>
            <a:r>
              <a:rPr lang="tr-TR" dirty="0" smtClean="0"/>
              <a:t>Eylemin </a:t>
            </a:r>
            <a:r>
              <a:rPr lang="tr-TR" dirty="0"/>
              <a:t>sonucundan çok, eylemin temelindeki </a:t>
            </a:r>
            <a:r>
              <a:rPr lang="tr-TR" u="sng" dirty="0">
                <a:solidFill>
                  <a:srgbClr val="FF0000"/>
                </a:solidFill>
              </a:rPr>
              <a:t>niyet, ilke ve gerçekleştirdiği ödevin</a:t>
            </a:r>
            <a:r>
              <a:rPr lang="tr-TR" dirty="0"/>
              <a:t> önemli olduğunu vurgulamaktadır. </a:t>
            </a:r>
          </a:p>
        </p:txBody>
      </p:sp>
    </p:spTree>
    <p:extLst>
      <p:ext uri="{BB962C8B-B14F-4D97-AF65-F5344CB8AC3E}">
        <p14:creationId xmlns:p14="http://schemas.microsoft.com/office/powerpoint/2010/main" val="3474871506"/>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smtClean="0"/>
              <a:t>ÖDEV KURAMI</a:t>
            </a:r>
            <a:endParaRPr lang="tr-TR" b="1" dirty="0"/>
          </a:p>
        </p:txBody>
      </p:sp>
      <p:sp>
        <p:nvSpPr>
          <p:cNvPr id="3" name="İçerik Yer Tutucusu 2"/>
          <p:cNvSpPr>
            <a:spLocks noGrp="1"/>
          </p:cNvSpPr>
          <p:nvPr>
            <p:ph idx="1"/>
          </p:nvPr>
        </p:nvSpPr>
        <p:spPr>
          <a:xfrm>
            <a:off x="457200" y="1935480"/>
            <a:ext cx="8229600" cy="4661872"/>
          </a:xfrm>
        </p:spPr>
        <p:txBody>
          <a:bodyPr>
            <a:normAutofit fontScale="70000" lnSpcReduction="20000"/>
          </a:bodyPr>
          <a:lstStyle/>
          <a:p>
            <a:pPr algn="just">
              <a:lnSpc>
                <a:spcPct val="150000"/>
              </a:lnSpc>
            </a:pPr>
            <a:endParaRPr lang="tr-TR" dirty="0" smtClean="0"/>
          </a:p>
          <a:p>
            <a:pPr algn="just">
              <a:lnSpc>
                <a:spcPct val="150000"/>
              </a:lnSpc>
            </a:pPr>
            <a:r>
              <a:rPr lang="tr-TR" dirty="0" smtClean="0"/>
              <a:t>Bu </a:t>
            </a:r>
            <a:r>
              <a:rPr lang="tr-TR" dirty="0"/>
              <a:t>kurama göre akıllı ve sorumlu bir varlık olan insanın, yerine getirmesi gereken ödevleri vardır ve ahlakın temelini bu </a:t>
            </a:r>
            <a:r>
              <a:rPr lang="tr-TR" u="sng" dirty="0">
                <a:solidFill>
                  <a:srgbClr val="FF0000"/>
                </a:solidFill>
              </a:rPr>
              <a:t>ödev</a:t>
            </a:r>
            <a:r>
              <a:rPr lang="tr-TR" dirty="0"/>
              <a:t> </a:t>
            </a:r>
            <a:r>
              <a:rPr lang="tr-TR" dirty="0" smtClean="0"/>
              <a:t>oluşturmaktadır</a:t>
            </a:r>
          </a:p>
          <a:p>
            <a:pPr algn="just">
              <a:lnSpc>
                <a:spcPct val="150000"/>
              </a:lnSpc>
            </a:pPr>
            <a:endParaRPr lang="tr-TR" dirty="0"/>
          </a:p>
          <a:p>
            <a:pPr algn="just">
              <a:lnSpc>
                <a:spcPct val="150000"/>
              </a:lnSpc>
            </a:pPr>
            <a:r>
              <a:rPr lang="tr-TR" dirty="0"/>
              <a:t>Ödev ahlakı yaklaşımının en çok bilineni, Kant tarafından geliştirilmiştir. </a:t>
            </a:r>
            <a:endParaRPr lang="tr-TR" dirty="0" smtClean="0"/>
          </a:p>
          <a:p>
            <a:pPr algn="just">
              <a:lnSpc>
                <a:spcPct val="150000"/>
              </a:lnSpc>
            </a:pPr>
            <a:endParaRPr lang="tr-TR" dirty="0" smtClean="0"/>
          </a:p>
          <a:p>
            <a:pPr algn="just">
              <a:lnSpc>
                <a:spcPct val="150000"/>
              </a:lnSpc>
            </a:pPr>
            <a:r>
              <a:rPr lang="tr-TR" dirty="0" smtClean="0"/>
              <a:t>Kant’ın </a:t>
            </a:r>
            <a:r>
              <a:rPr lang="tr-TR" dirty="0"/>
              <a:t>ahlakının temelinde mutluluk ya da fayda değil; mutluluğu hak etmek ve doğru olmak yatmaktadır. </a:t>
            </a:r>
            <a:endParaRPr lang="tr-TR" dirty="0" smtClean="0"/>
          </a:p>
          <a:p>
            <a:pPr marL="0" indent="0" algn="just">
              <a:lnSpc>
                <a:spcPct val="150000"/>
              </a:lnSpc>
              <a:buNone/>
            </a:pPr>
            <a:endParaRPr lang="tr-TR" dirty="0" smtClean="0"/>
          </a:p>
          <a:p>
            <a:pPr algn="just">
              <a:lnSpc>
                <a:spcPct val="150000"/>
              </a:lnSpc>
            </a:pPr>
            <a:r>
              <a:rPr lang="tr-TR" dirty="0" smtClean="0"/>
              <a:t>Kant’a </a:t>
            </a:r>
            <a:r>
              <a:rPr lang="tr-TR" dirty="0"/>
              <a:t>göre </a:t>
            </a:r>
            <a:r>
              <a:rPr lang="tr-TR" dirty="0" smtClean="0"/>
              <a:t>ahlakilik, </a:t>
            </a:r>
            <a:r>
              <a:rPr lang="tr-TR" dirty="0"/>
              <a:t>şarta bağlı bir durum değildir. Başka bir ifadeyle; </a:t>
            </a:r>
            <a:r>
              <a:rPr lang="tr-TR" dirty="0" smtClean="0"/>
              <a:t>ahlaki </a:t>
            </a:r>
            <a:r>
              <a:rPr lang="tr-TR" dirty="0"/>
              <a:t>davranış için belli şartların yerine gelmesi </a:t>
            </a:r>
            <a:r>
              <a:rPr lang="tr-TR" dirty="0" smtClean="0"/>
              <a:t>beklenmemelidir.</a:t>
            </a:r>
            <a:endParaRPr lang="tr-TR" dirty="0"/>
          </a:p>
        </p:txBody>
      </p:sp>
    </p:spTree>
    <p:extLst>
      <p:ext uri="{BB962C8B-B14F-4D97-AF65-F5344CB8AC3E}">
        <p14:creationId xmlns:p14="http://schemas.microsoft.com/office/powerpoint/2010/main" val="10802611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11560" y="332656"/>
            <a:ext cx="8229600" cy="1143000"/>
          </a:xfrm>
        </p:spPr>
        <p:txBody>
          <a:bodyPr/>
          <a:lstStyle/>
          <a:p>
            <a:r>
              <a:rPr lang="tr-TR" b="1" dirty="0" smtClean="0"/>
              <a:t>TEMEL KAVRAMLAR</a:t>
            </a:r>
            <a:endParaRPr lang="tr-TR" b="1" dirty="0"/>
          </a:p>
        </p:txBody>
      </p:sp>
      <p:sp>
        <p:nvSpPr>
          <p:cNvPr id="3" name="İçerik Yer Tutucusu 2"/>
          <p:cNvSpPr>
            <a:spLocks noGrp="1"/>
          </p:cNvSpPr>
          <p:nvPr>
            <p:ph idx="1"/>
          </p:nvPr>
        </p:nvSpPr>
        <p:spPr>
          <a:xfrm>
            <a:off x="251520" y="1935480"/>
            <a:ext cx="8435280" cy="4389120"/>
          </a:xfrm>
        </p:spPr>
        <p:txBody>
          <a:bodyPr>
            <a:normAutofit lnSpcReduction="10000"/>
          </a:bodyPr>
          <a:lstStyle/>
          <a:p>
            <a:pPr algn="just"/>
            <a:r>
              <a:rPr lang="tr-TR" b="1" dirty="0" smtClean="0">
                <a:solidFill>
                  <a:srgbClr val="FF0000"/>
                </a:solidFill>
              </a:rPr>
              <a:t>AHLAK</a:t>
            </a:r>
          </a:p>
          <a:p>
            <a:pPr algn="just"/>
            <a:endParaRPr lang="tr-TR" dirty="0" smtClean="0"/>
          </a:p>
          <a:p>
            <a:pPr algn="just"/>
            <a:r>
              <a:rPr lang="tr-TR" dirty="0" smtClean="0"/>
              <a:t>Ahlak</a:t>
            </a:r>
            <a:r>
              <a:rPr lang="tr-TR" dirty="0"/>
              <a:t>, bir toplumun manevi dünyasını şekillendiren, toplum içerisindeki insanların değer dünyalarını belirleyen ve insanlara nasıl davranmaları ve nasıl yaşamaları gerektiğini bildiren kurallar ve değerler sistemidir (Cevizci, 2014). </a:t>
            </a:r>
            <a:endParaRPr lang="tr-TR" dirty="0" smtClean="0"/>
          </a:p>
          <a:p>
            <a:pPr algn="just"/>
            <a:endParaRPr lang="tr-TR" dirty="0"/>
          </a:p>
          <a:p>
            <a:pPr algn="just"/>
            <a:r>
              <a:rPr lang="tr-TR" dirty="0" smtClean="0"/>
              <a:t>Ahlak</a:t>
            </a:r>
            <a:r>
              <a:rPr lang="tr-TR" dirty="0"/>
              <a:t>, insanın bir amaca yönelik olarak kendi arzusu ile iyi davranışlarda bulunup kötülüklerden uzak olması şeklinde tanımlanabilir (Arslan, 2012). </a:t>
            </a:r>
          </a:p>
        </p:txBody>
      </p:sp>
    </p:spTree>
    <p:extLst>
      <p:ext uri="{BB962C8B-B14F-4D97-AF65-F5344CB8AC3E}">
        <p14:creationId xmlns:p14="http://schemas.microsoft.com/office/powerpoint/2010/main" val="337096866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476672"/>
            <a:ext cx="8229600" cy="1143000"/>
          </a:xfrm>
        </p:spPr>
        <p:txBody>
          <a:bodyPr/>
          <a:lstStyle/>
          <a:p>
            <a:pPr algn="ctr"/>
            <a:r>
              <a:rPr lang="tr-TR" dirty="0" smtClean="0"/>
              <a:t>ÖDEV AHLAKI KURAMI</a:t>
            </a:r>
            <a:endParaRPr lang="tr-TR" dirty="0"/>
          </a:p>
        </p:txBody>
      </p:sp>
      <p:sp>
        <p:nvSpPr>
          <p:cNvPr id="3" name="İçerik Yer Tutucusu 2"/>
          <p:cNvSpPr>
            <a:spLocks noGrp="1"/>
          </p:cNvSpPr>
          <p:nvPr>
            <p:ph idx="1"/>
          </p:nvPr>
        </p:nvSpPr>
        <p:spPr/>
        <p:txBody>
          <a:bodyPr>
            <a:normAutofit fontScale="77500" lnSpcReduction="20000"/>
          </a:bodyPr>
          <a:lstStyle/>
          <a:p>
            <a:pPr algn="just"/>
            <a:r>
              <a:rPr lang="tr-TR" dirty="0"/>
              <a:t>Kant, insan davranışlarını eğilimlerden doğan ve ödev duygusundan kaynaklanan davranışlar olarak sınıflandırmaktadır. </a:t>
            </a:r>
            <a:endParaRPr lang="tr-TR" dirty="0" smtClean="0"/>
          </a:p>
          <a:p>
            <a:pPr algn="just"/>
            <a:endParaRPr lang="tr-TR" dirty="0" smtClean="0"/>
          </a:p>
          <a:p>
            <a:pPr algn="just"/>
            <a:r>
              <a:rPr lang="tr-TR" dirty="0" smtClean="0"/>
              <a:t>Kişinin </a:t>
            </a:r>
            <a:r>
              <a:rPr lang="tr-TR" dirty="0"/>
              <a:t>bir şeyi yapıp yapmaması keyfilik taşıyorsa, bu davranış eğilimden kaynaklanmaktadır</a:t>
            </a:r>
            <a:r>
              <a:rPr lang="tr-TR" dirty="0" smtClean="0"/>
              <a:t>.</a:t>
            </a:r>
          </a:p>
          <a:p>
            <a:pPr algn="just"/>
            <a:endParaRPr lang="tr-TR" dirty="0" smtClean="0"/>
          </a:p>
          <a:p>
            <a:pPr algn="just"/>
            <a:r>
              <a:rPr lang="tr-TR" dirty="0" smtClean="0"/>
              <a:t> </a:t>
            </a:r>
            <a:r>
              <a:rPr lang="tr-TR" dirty="0"/>
              <a:t>Ancak kişi, aksini yapmaya yönelik eğilimleri olmasına rağmen zorunluluk gereği bir fiili yerine getiriyorsa; bu davranışın temelinde ödev duygusu </a:t>
            </a:r>
            <a:r>
              <a:rPr lang="tr-TR" dirty="0" smtClean="0"/>
              <a:t>bulunmaktadır.</a:t>
            </a:r>
          </a:p>
          <a:p>
            <a:pPr algn="just"/>
            <a:endParaRPr lang="tr-TR" dirty="0" smtClean="0"/>
          </a:p>
          <a:p>
            <a:pPr algn="just"/>
            <a:r>
              <a:rPr lang="tr-TR" dirty="0" smtClean="0"/>
              <a:t>Görev duygusuyla yapılan eylemler iyi niyetle güdülenmiş eylemlerdir.</a:t>
            </a:r>
          </a:p>
          <a:p>
            <a:pPr algn="just"/>
            <a:endParaRPr lang="tr-TR" dirty="0" smtClean="0"/>
          </a:p>
          <a:p>
            <a:pPr algn="just"/>
            <a:r>
              <a:rPr lang="tr-TR" dirty="0" smtClean="0"/>
              <a:t>Ahlakiliğin özü, fiilin yapılmasını sağlayan güdüde bulunmaktadır.</a:t>
            </a:r>
            <a:endParaRPr lang="tr-TR" dirty="0"/>
          </a:p>
        </p:txBody>
      </p:sp>
    </p:spTree>
    <p:extLst>
      <p:ext uri="{BB962C8B-B14F-4D97-AF65-F5344CB8AC3E}">
        <p14:creationId xmlns:p14="http://schemas.microsoft.com/office/powerpoint/2010/main" val="249814223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smtClean="0"/>
              <a:t>ÖDEV KURAMI</a:t>
            </a:r>
            <a:endParaRPr lang="tr-TR" b="1" dirty="0"/>
          </a:p>
        </p:txBody>
      </p:sp>
      <p:sp>
        <p:nvSpPr>
          <p:cNvPr id="3" name="İçerik Yer Tutucusu 2"/>
          <p:cNvSpPr>
            <a:spLocks noGrp="1"/>
          </p:cNvSpPr>
          <p:nvPr>
            <p:ph idx="1"/>
          </p:nvPr>
        </p:nvSpPr>
        <p:spPr/>
        <p:txBody>
          <a:bodyPr>
            <a:normAutofit lnSpcReduction="10000"/>
          </a:bodyPr>
          <a:lstStyle/>
          <a:p>
            <a:pPr algn="just">
              <a:lnSpc>
                <a:spcPct val="150000"/>
              </a:lnSpc>
            </a:pPr>
            <a:endParaRPr lang="tr-TR" dirty="0" smtClean="0"/>
          </a:p>
          <a:p>
            <a:pPr algn="just">
              <a:lnSpc>
                <a:spcPct val="150000"/>
              </a:lnSpc>
            </a:pPr>
            <a:r>
              <a:rPr lang="tr-TR" dirty="0" smtClean="0"/>
              <a:t>Kant</a:t>
            </a:r>
            <a:r>
              <a:rPr lang="tr-TR" dirty="0"/>
              <a:t>, insanın daima her eylemi evrensel bir yasa olacakmış gibi davranması gerektiğini </a:t>
            </a:r>
            <a:r>
              <a:rPr lang="tr-TR" dirty="0" smtClean="0"/>
              <a:t>vurgulamıştır</a:t>
            </a:r>
          </a:p>
          <a:p>
            <a:pPr marL="0" indent="0" algn="just">
              <a:lnSpc>
                <a:spcPct val="150000"/>
              </a:lnSpc>
              <a:buNone/>
            </a:pPr>
            <a:endParaRPr lang="tr-TR" dirty="0" smtClean="0"/>
          </a:p>
          <a:p>
            <a:pPr algn="just">
              <a:lnSpc>
                <a:spcPct val="150000"/>
              </a:lnSpc>
            </a:pPr>
            <a:r>
              <a:rPr lang="tr-TR" dirty="0" smtClean="0"/>
              <a:t>Kişinin </a:t>
            </a:r>
            <a:r>
              <a:rPr lang="tr-TR" dirty="0"/>
              <a:t>yaptığı eylemin evrenselleştirme tahlilini geçtiği takdirde </a:t>
            </a:r>
            <a:r>
              <a:rPr lang="tr-TR" dirty="0" smtClean="0"/>
              <a:t>ahlaki </a:t>
            </a:r>
            <a:r>
              <a:rPr lang="tr-TR" dirty="0"/>
              <a:t>bir eylem olacağını öne sürmüştür </a:t>
            </a:r>
          </a:p>
        </p:txBody>
      </p:sp>
    </p:spTree>
    <p:extLst>
      <p:ext uri="{BB962C8B-B14F-4D97-AF65-F5344CB8AC3E}">
        <p14:creationId xmlns:p14="http://schemas.microsoft.com/office/powerpoint/2010/main" val="1265226456"/>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40630" y="332656"/>
            <a:ext cx="8229600" cy="864096"/>
          </a:xfrm>
        </p:spPr>
        <p:txBody>
          <a:bodyPr/>
          <a:lstStyle/>
          <a:p>
            <a:pPr algn="ctr"/>
            <a:r>
              <a:rPr lang="tr-TR" b="1" dirty="0" smtClean="0"/>
              <a:t>ERDEM AHLAKI</a:t>
            </a:r>
            <a:endParaRPr lang="tr-TR" b="1" dirty="0"/>
          </a:p>
        </p:txBody>
      </p:sp>
      <p:sp>
        <p:nvSpPr>
          <p:cNvPr id="3" name="İçerik Yer Tutucusu 2"/>
          <p:cNvSpPr>
            <a:spLocks noGrp="1"/>
          </p:cNvSpPr>
          <p:nvPr>
            <p:ph idx="1"/>
          </p:nvPr>
        </p:nvSpPr>
        <p:spPr>
          <a:xfrm>
            <a:off x="451494" y="1700808"/>
            <a:ext cx="8229600" cy="5040560"/>
          </a:xfrm>
        </p:spPr>
        <p:txBody>
          <a:bodyPr>
            <a:normAutofit fontScale="77500" lnSpcReduction="20000"/>
          </a:bodyPr>
          <a:lstStyle/>
          <a:p>
            <a:pPr algn="just"/>
            <a:r>
              <a:rPr lang="tr-TR" dirty="0" smtClean="0"/>
              <a:t>Diğer </a:t>
            </a:r>
            <a:r>
              <a:rPr lang="tr-TR" dirty="0"/>
              <a:t>kuramların eylem merkezli olduğu </a:t>
            </a:r>
            <a:r>
              <a:rPr lang="tr-TR" dirty="0" smtClean="0"/>
              <a:t>halde erdem ahlakı faili </a:t>
            </a:r>
            <a:r>
              <a:rPr lang="tr-TR" dirty="0"/>
              <a:t>veya ahlaki özneyi ve onun ahlaki gelişimini temele alan bir anlayış içermektedir </a:t>
            </a:r>
          </a:p>
          <a:p>
            <a:pPr marL="0" indent="0">
              <a:buNone/>
            </a:pPr>
            <a:endParaRPr lang="tr-TR" dirty="0" smtClean="0"/>
          </a:p>
          <a:p>
            <a:pPr algn="just"/>
            <a:r>
              <a:rPr lang="tr-TR" dirty="0" smtClean="0"/>
              <a:t>Erdemler, bireyin en yüksek potansiyelini gerçekleştirecek şekilde eyleme geçmesini sağlayan tutumlar ve özelliklerdir.</a:t>
            </a:r>
          </a:p>
          <a:p>
            <a:pPr algn="just"/>
            <a:endParaRPr lang="tr-TR" dirty="0" smtClean="0"/>
          </a:p>
          <a:p>
            <a:pPr algn="just"/>
            <a:r>
              <a:rPr lang="tr-TR" dirty="0" smtClean="0"/>
              <a:t>Bireyin karakteri, güdüleri ve niyetleri önemlidir</a:t>
            </a:r>
          </a:p>
          <a:p>
            <a:pPr algn="just"/>
            <a:endParaRPr lang="tr-TR" dirty="0" smtClean="0"/>
          </a:p>
          <a:p>
            <a:pPr algn="just"/>
            <a:r>
              <a:rPr lang="tr-TR" dirty="0" err="1" smtClean="0"/>
              <a:t>Socrates</a:t>
            </a:r>
            <a:r>
              <a:rPr lang="tr-TR" dirty="0" smtClean="0"/>
              <a:t>, Platon,  Aristoteles</a:t>
            </a:r>
          </a:p>
          <a:p>
            <a:pPr algn="just"/>
            <a:endParaRPr lang="tr-TR" dirty="0" smtClean="0"/>
          </a:p>
          <a:p>
            <a:pPr algn="just"/>
            <a:r>
              <a:rPr lang="tr-TR" dirty="0" smtClean="0">
                <a:solidFill>
                  <a:srgbClr val="FF0000"/>
                </a:solidFill>
              </a:rPr>
              <a:t>Platon: Üç parçalı ruh anlayışı ve Dört </a:t>
            </a:r>
            <a:r>
              <a:rPr lang="tr-TR" dirty="0">
                <a:solidFill>
                  <a:srgbClr val="FF0000"/>
                </a:solidFill>
              </a:rPr>
              <a:t>temel erdem</a:t>
            </a:r>
          </a:p>
          <a:p>
            <a:pPr algn="just"/>
            <a:endParaRPr lang="tr-TR" dirty="0" smtClean="0">
              <a:solidFill>
                <a:srgbClr val="FF0000"/>
              </a:solidFill>
            </a:endParaRPr>
          </a:p>
          <a:p>
            <a:pPr algn="just"/>
            <a:r>
              <a:rPr lang="tr-TR" dirty="0" err="1" smtClean="0"/>
              <a:t>İştahanın</a:t>
            </a:r>
            <a:r>
              <a:rPr lang="tr-TR" dirty="0" smtClean="0"/>
              <a:t> erdemi: Ölçülülük</a:t>
            </a:r>
          </a:p>
          <a:p>
            <a:pPr algn="just"/>
            <a:r>
              <a:rPr lang="tr-TR" dirty="0" smtClean="0"/>
              <a:t>İradenin erdemi: Cesaret</a:t>
            </a:r>
          </a:p>
          <a:p>
            <a:pPr algn="just"/>
            <a:r>
              <a:rPr lang="tr-TR" dirty="0" smtClean="0"/>
              <a:t>Aklın erdemi : Bilgeliktir </a:t>
            </a:r>
          </a:p>
          <a:p>
            <a:pPr algn="just"/>
            <a:r>
              <a:rPr lang="tr-TR" dirty="0" smtClean="0"/>
              <a:t>                        :Adalet</a:t>
            </a:r>
            <a:endParaRPr lang="tr-TR" dirty="0"/>
          </a:p>
        </p:txBody>
      </p:sp>
    </p:spTree>
    <p:extLst>
      <p:ext uri="{BB962C8B-B14F-4D97-AF65-F5344CB8AC3E}">
        <p14:creationId xmlns:p14="http://schemas.microsoft.com/office/powerpoint/2010/main" val="3787182198"/>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704088"/>
            <a:ext cx="8229600" cy="780696"/>
          </a:xfrm>
        </p:spPr>
        <p:txBody>
          <a:bodyPr>
            <a:normAutofit fontScale="90000"/>
          </a:bodyPr>
          <a:lstStyle/>
          <a:p>
            <a:pPr algn="ctr"/>
            <a:r>
              <a:rPr lang="tr-TR" dirty="0" smtClean="0"/>
              <a:t>ERDEM AHLAKI</a:t>
            </a:r>
            <a:endParaRPr lang="tr-TR" dirty="0"/>
          </a:p>
        </p:txBody>
      </p:sp>
      <p:sp>
        <p:nvSpPr>
          <p:cNvPr id="3" name="İçerik Yer Tutucusu 2"/>
          <p:cNvSpPr>
            <a:spLocks noGrp="1"/>
          </p:cNvSpPr>
          <p:nvPr>
            <p:ph idx="1"/>
          </p:nvPr>
        </p:nvSpPr>
        <p:spPr/>
        <p:txBody>
          <a:bodyPr>
            <a:normAutofit lnSpcReduction="10000"/>
          </a:bodyPr>
          <a:lstStyle/>
          <a:p>
            <a:pPr algn="just"/>
            <a:r>
              <a:rPr lang="tr-TR" dirty="0" smtClean="0"/>
              <a:t>Dünyada </a:t>
            </a:r>
            <a:r>
              <a:rPr lang="tr-TR" dirty="0"/>
              <a:t>hiçbir şey boşuna ve gelişigüzel olmayıp, canlı ve cansız her varlığın yerine getirmek durumunda olduğu bir işlev vardır. </a:t>
            </a:r>
            <a:endParaRPr lang="tr-TR" dirty="0" smtClean="0"/>
          </a:p>
          <a:p>
            <a:pPr algn="just"/>
            <a:endParaRPr lang="tr-TR" dirty="0"/>
          </a:p>
          <a:p>
            <a:pPr algn="just"/>
            <a:r>
              <a:rPr lang="tr-TR" dirty="0" smtClean="0"/>
              <a:t>İşlevini </a:t>
            </a:r>
            <a:r>
              <a:rPr lang="tr-TR" dirty="0"/>
              <a:t>gereği gibi yerine getiren bir varlık; başarılı, ehliyetli, yeterli özetle erdemli bir varlık olmaktadır</a:t>
            </a:r>
            <a:r>
              <a:rPr lang="tr-TR" dirty="0" smtClean="0"/>
              <a:t>.</a:t>
            </a:r>
          </a:p>
          <a:p>
            <a:pPr marL="0" indent="0" algn="just">
              <a:buNone/>
            </a:pPr>
            <a:endParaRPr lang="tr-TR" dirty="0" smtClean="0"/>
          </a:p>
          <a:p>
            <a:pPr algn="just"/>
            <a:r>
              <a:rPr lang="tr-TR" dirty="0" smtClean="0"/>
              <a:t> </a:t>
            </a:r>
            <a:r>
              <a:rPr lang="tr-TR" dirty="0"/>
              <a:t>Platon’a göre erdem, bir şeyin, bir varlığın ya da bir canlının kendi uygun işlevini gerçekleştirmesinden, kendi görevini gereği gibi yerine getirmesinden meydana gelmektedir </a:t>
            </a:r>
          </a:p>
        </p:txBody>
      </p:sp>
    </p:spTree>
    <p:extLst>
      <p:ext uri="{BB962C8B-B14F-4D97-AF65-F5344CB8AC3E}">
        <p14:creationId xmlns:p14="http://schemas.microsoft.com/office/powerpoint/2010/main" val="302845240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ERDEM AHLAKI</a:t>
            </a:r>
            <a:endParaRPr lang="tr-TR" dirty="0"/>
          </a:p>
        </p:txBody>
      </p:sp>
      <p:sp>
        <p:nvSpPr>
          <p:cNvPr id="3" name="İçerik Yer Tutucusu 2"/>
          <p:cNvSpPr>
            <a:spLocks noGrp="1"/>
          </p:cNvSpPr>
          <p:nvPr>
            <p:ph idx="1"/>
          </p:nvPr>
        </p:nvSpPr>
        <p:spPr>
          <a:xfrm>
            <a:off x="457200" y="1935480"/>
            <a:ext cx="8229600" cy="4661872"/>
          </a:xfrm>
        </p:spPr>
        <p:txBody>
          <a:bodyPr>
            <a:normAutofit fontScale="77500" lnSpcReduction="20000"/>
          </a:bodyPr>
          <a:lstStyle/>
          <a:p>
            <a:pPr algn="just">
              <a:lnSpc>
                <a:spcPct val="150000"/>
              </a:lnSpc>
            </a:pPr>
            <a:r>
              <a:rPr lang="tr-TR" dirty="0"/>
              <a:t>Platon’un ahlak öğretisi, üç parçalı ruh öğretisine dayanmaktadır. </a:t>
            </a:r>
            <a:endParaRPr lang="tr-TR" dirty="0" smtClean="0"/>
          </a:p>
          <a:p>
            <a:pPr algn="just">
              <a:lnSpc>
                <a:spcPct val="150000"/>
              </a:lnSpc>
            </a:pPr>
            <a:endParaRPr lang="tr-TR" dirty="0" smtClean="0"/>
          </a:p>
          <a:p>
            <a:pPr algn="just">
              <a:lnSpc>
                <a:spcPct val="150000"/>
              </a:lnSpc>
            </a:pPr>
            <a:r>
              <a:rPr lang="tr-TR" dirty="0" smtClean="0"/>
              <a:t>Buna </a:t>
            </a:r>
            <a:r>
              <a:rPr lang="tr-TR" dirty="0"/>
              <a:t>göre ruhun en üst parçası; merak, anlama ve anlamlandırma isteği ile gerçeği keşfetme dürtüsünün yeri olarak “</a:t>
            </a:r>
            <a:r>
              <a:rPr lang="tr-TR" dirty="0" err="1"/>
              <a:t>akıl”dır</a:t>
            </a:r>
            <a:r>
              <a:rPr lang="tr-TR" dirty="0"/>
              <a:t>. </a:t>
            </a:r>
            <a:endParaRPr lang="tr-TR" dirty="0" smtClean="0"/>
          </a:p>
          <a:p>
            <a:pPr algn="just">
              <a:lnSpc>
                <a:spcPct val="150000"/>
              </a:lnSpc>
            </a:pPr>
            <a:endParaRPr lang="tr-TR" dirty="0" smtClean="0"/>
          </a:p>
          <a:p>
            <a:pPr algn="just">
              <a:lnSpc>
                <a:spcPct val="150000"/>
              </a:lnSpc>
            </a:pPr>
            <a:r>
              <a:rPr lang="tr-TR" dirty="0" smtClean="0"/>
              <a:t>Ruhun </a:t>
            </a:r>
            <a:r>
              <a:rPr lang="tr-TR" dirty="0"/>
              <a:t>en aşağı düzeyinde; güdüler, bedensel istekler ve arzular yer almaktadır. </a:t>
            </a:r>
            <a:endParaRPr lang="tr-TR" dirty="0" smtClean="0"/>
          </a:p>
          <a:p>
            <a:pPr algn="just">
              <a:lnSpc>
                <a:spcPct val="150000"/>
              </a:lnSpc>
            </a:pPr>
            <a:endParaRPr lang="tr-TR" dirty="0" smtClean="0"/>
          </a:p>
          <a:p>
            <a:pPr algn="just">
              <a:lnSpc>
                <a:spcPct val="150000"/>
              </a:lnSpc>
            </a:pPr>
            <a:r>
              <a:rPr lang="tr-TR" dirty="0" smtClean="0"/>
              <a:t>Akıl </a:t>
            </a:r>
            <a:r>
              <a:rPr lang="tr-TR" dirty="0"/>
              <a:t>ile en alt parça arasında ise tin, </a:t>
            </a:r>
            <a:r>
              <a:rPr lang="tr-TR" dirty="0" err="1"/>
              <a:t>nefs</a:t>
            </a:r>
            <a:r>
              <a:rPr lang="tr-TR" dirty="0"/>
              <a:t>, irade veya can adını alan parça yer almaktadır </a:t>
            </a:r>
          </a:p>
        </p:txBody>
      </p:sp>
    </p:spTree>
    <p:extLst>
      <p:ext uri="{BB962C8B-B14F-4D97-AF65-F5344CB8AC3E}">
        <p14:creationId xmlns:p14="http://schemas.microsoft.com/office/powerpoint/2010/main" val="182161781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ERDEM AHLAKI</a:t>
            </a:r>
            <a:endParaRPr lang="tr-TR" dirty="0"/>
          </a:p>
        </p:txBody>
      </p:sp>
      <p:sp>
        <p:nvSpPr>
          <p:cNvPr id="3" name="İçerik Yer Tutucusu 2"/>
          <p:cNvSpPr>
            <a:spLocks noGrp="1"/>
          </p:cNvSpPr>
          <p:nvPr>
            <p:ph idx="1"/>
          </p:nvPr>
        </p:nvSpPr>
        <p:spPr/>
        <p:txBody>
          <a:bodyPr>
            <a:normAutofit fontScale="92500"/>
          </a:bodyPr>
          <a:lstStyle/>
          <a:p>
            <a:pPr algn="just">
              <a:lnSpc>
                <a:spcPct val="150000"/>
              </a:lnSpc>
            </a:pPr>
            <a:r>
              <a:rPr lang="tr-TR" dirty="0"/>
              <a:t>Platon’un iştaha adını verdiği parçasının erdemi, ölçülülük olmaktadır. </a:t>
            </a:r>
            <a:endParaRPr lang="tr-TR" dirty="0" smtClean="0"/>
          </a:p>
          <a:p>
            <a:pPr algn="just">
              <a:lnSpc>
                <a:spcPct val="150000"/>
              </a:lnSpc>
            </a:pPr>
            <a:endParaRPr lang="tr-TR" dirty="0" smtClean="0"/>
          </a:p>
          <a:p>
            <a:pPr algn="just">
              <a:lnSpc>
                <a:spcPct val="150000"/>
              </a:lnSpc>
            </a:pPr>
            <a:r>
              <a:rPr lang="tr-TR" dirty="0" smtClean="0"/>
              <a:t>Bu </a:t>
            </a:r>
            <a:r>
              <a:rPr lang="tr-TR" dirty="0"/>
              <a:t>erdemin işlevi, maddi olana yönelik istek ve arzularda aşırıya kaçmamak, bedenin varlığını sürdürüp hayatı devam ettirme sürecinde hiçbir zaman ölçüyü kaçırmayıp gerçek ihtiyaçların karşılanmasını sağlamaktır. </a:t>
            </a:r>
          </a:p>
        </p:txBody>
      </p:sp>
    </p:spTree>
    <p:extLst>
      <p:ext uri="{BB962C8B-B14F-4D97-AF65-F5344CB8AC3E}">
        <p14:creationId xmlns:p14="http://schemas.microsoft.com/office/powerpoint/2010/main" val="13860325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86836" y="404664"/>
            <a:ext cx="8229600" cy="1143000"/>
          </a:xfrm>
        </p:spPr>
        <p:txBody>
          <a:bodyPr/>
          <a:lstStyle/>
          <a:p>
            <a:pPr algn="ctr"/>
            <a:r>
              <a:rPr lang="tr-TR" dirty="0" smtClean="0"/>
              <a:t>ERDEM AHLAKI</a:t>
            </a:r>
            <a:endParaRPr lang="tr-TR" dirty="0"/>
          </a:p>
        </p:txBody>
      </p:sp>
      <p:sp>
        <p:nvSpPr>
          <p:cNvPr id="3" name="İçerik Yer Tutucusu 2"/>
          <p:cNvSpPr>
            <a:spLocks noGrp="1"/>
          </p:cNvSpPr>
          <p:nvPr>
            <p:ph idx="1"/>
          </p:nvPr>
        </p:nvSpPr>
        <p:spPr/>
        <p:txBody>
          <a:bodyPr>
            <a:normAutofit lnSpcReduction="10000"/>
          </a:bodyPr>
          <a:lstStyle/>
          <a:p>
            <a:pPr algn="just">
              <a:lnSpc>
                <a:spcPct val="150000"/>
              </a:lnSpc>
            </a:pPr>
            <a:r>
              <a:rPr lang="tr-TR" dirty="0" smtClean="0"/>
              <a:t>Ruhun </a:t>
            </a:r>
            <a:r>
              <a:rPr lang="tr-TR" dirty="0"/>
              <a:t>diğer bir parçası olan tin ya da iradenin görevi, akıl ile iştaha arasında aracılık yapmak, canlının parçaları arasında çıkabilecek muhtemel çatışmalarda aklı dinleyip </a:t>
            </a:r>
            <a:r>
              <a:rPr lang="tr-TR" dirty="0" err="1"/>
              <a:t>iştahanın</a:t>
            </a:r>
            <a:r>
              <a:rPr lang="tr-TR" dirty="0"/>
              <a:t> aşırılıklarına karşı koymaktır</a:t>
            </a:r>
            <a:r>
              <a:rPr lang="tr-TR" dirty="0" smtClean="0"/>
              <a:t>.</a:t>
            </a:r>
          </a:p>
          <a:p>
            <a:pPr algn="just">
              <a:lnSpc>
                <a:spcPct val="150000"/>
              </a:lnSpc>
            </a:pPr>
            <a:endParaRPr lang="tr-TR" dirty="0" smtClean="0"/>
          </a:p>
          <a:p>
            <a:pPr algn="just">
              <a:lnSpc>
                <a:spcPct val="150000"/>
              </a:lnSpc>
            </a:pPr>
            <a:r>
              <a:rPr lang="tr-TR" dirty="0" smtClean="0"/>
              <a:t> </a:t>
            </a:r>
            <a:r>
              <a:rPr lang="tr-TR" dirty="0"/>
              <a:t>İradenin bu işlevleri yapabilmesi için cesur olması gerekmektedir </a:t>
            </a:r>
          </a:p>
        </p:txBody>
      </p:sp>
    </p:spTree>
    <p:extLst>
      <p:ext uri="{BB962C8B-B14F-4D97-AF65-F5344CB8AC3E}">
        <p14:creationId xmlns:p14="http://schemas.microsoft.com/office/powerpoint/2010/main" val="130455468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332656"/>
            <a:ext cx="8229600" cy="792088"/>
          </a:xfrm>
        </p:spPr>
        <p:txBody>
          <a:bodyPr>
            <a:normAutofit fontScale="90000"/>
          </a:bodyPr>
          <a:lstStyle/>
          <a:p>
            <a:pPr algn="ctr"/>
            <a:r>
              <a:rPr lang="tr-TR" dirty="0" smtClean="0"/>
              <a:t>ERDEM AHLAKI</a:t>
            </a:r>
            <a:endParaRPr lang="tr-TR" dirty="0"/>
          </a:p>
        </p:txBody>
      </p:sp>
      <p:sp>
        <p:nvSpPr>
          <p:cNvPr id="3" name="İçerik Yer Tutucusu 2"/>
          <p:cNvSpPr>
            <a:spLocks noGrp="1"/>
          </p:cNvSpPr>
          <p:nvPr>
            <p:ph idx="1"/>
          </p:nvPr>
        </p:nvSpPr>
        <p:spPr>
          <a:xfrm>
            <a:off x="228600" y="1484784"/>
            <a:ext cx="8686800" cy="5112568"/>
          </a:xfrm>
        </p:spPr>
        <p:txBody>
          <a:bodyPr>
            <a:noAutofit/>
          </a:bodyPr>
          <a:lstStyle/>
          <a:p>
            <a:pPr algn="just">
              <a:lnSpc>
                <a:spcPct val="160000"/>
              </a:lnSpc>
            </a:pPr>
            <a:r>
              <a:rPr lang="tr-TR" sz="1600" dirty="0"/>
              <a:t>Ruhun üst parçası olan aklın erdemi bilgeliktir.  </a:t>
            </a:r>
            <a:endParaRPr lang="tr-TR" sz="1600" dirty="0" smtClean="0"/>
          </a:p>
          <a:p>
            <a:pPr marL="0" indent="0" algn="just">
              <a:lnSpc>
                <a:spcPct val="160000"/>
              </a:lnSpc>
              <a:buNone/>
            </a:pPr>
            <a:endParaRPr lang="tr-TR" sz="1600" dirty="0" smtClean="0"/>
          </a:p>
          <a:p>
            <a:pPr algn="just">
              <a:lnSpc>
                <a:spcPct val="160000"/>
              </a:lnSpc>
            </a:pPr>
            <a:r>
              <a:rPr lang="tr-TR" sz="1600" dirty="0" smtClean="0"/>
              <a:t>Akıl</a:t>
            </a:r>
            <a:r>
              <a:rPr lang="tr-TR" sz="1600" dirty="0"/>
              <a:t>, bilgiyi arar, gerçeğin ve güzelliğin peşine düşer ve gerçekliğe ulaşmaya çalışır. </a:t>
            </a:r>
            <a:endParaRPr lang="tr-TR" sz="1600" dirty="0" smtClean="0"/>
          </a:p>
          <a:p>
            <a:pPr algn="just">
              <a:lnSpc>
                <a:spcPct val="160000"/>
              </a:lnSpc>
            </a:pPr>
            <a:endParaRPr lang="tr-TR" sz="1600" dirty="0" smtClean="0"/>
          </a:p>
          <a:p>
            <a:pPr algn="just">
              <a:lnSpc>
                <a:spcPct val="160000"/>
              </a:lnSpc>
            </a:pPr>
            <a:r>
              <a:rPr lang="tr-TR" sz="1600" dirty="0" smtClean="0"/>
              <a:t>Akıl </a:t>
            </a:r>
            <a:r>
              <a:rPr lang="tr-TR" sz="1600" dirty="0"/>
              <a:t>aynı zamanda, zamanın ve enerjinin nasıl harcanacağına karar veren bir araçtır. </a:t>
            </a:r>
            <a:endParaRPr lang="tr-TR" sz="1600" dirty="0" smtClean="0"/>
          </a:p>
          <a:p>
            <a:pPr algn="just">
              <a:lnSpc>
                <a:spcPct val="160000"/>
              </a:lnSpc>
            </a:pPr>
            <a:endParaRPr lang="tr-TR" sz="1600" dirty="0" smtClean="0"/>
          </a:p>
          <a:p>
            <a:pPr algn="just">
              <a:lnSpc>
                <a:spcPct val="160000"/>
              </a:lnSpc>
            </a:pPr>
            <a:r>
              <a:rPr lang="tr-TR" sz="1600" dirty="0" smtClean="0"/>
              <a:t>Sınırsızca </a:t>
            </a:r>
            <a:r>
              <a:rPr lang="tr-TR" sz="1600" dirty="0"/>
              <a:t>doyurulmayı beklenen istek ve arzuların aşırı şekilde doyurulması peşinde koşmak, ruhu kötürüm etmekte ve ahlaki hayatı tehlikeye sokmaktadır. </a:t>
            </a:r>
            <a:endParaRPr lang="tr-TR" sz="1600" dirty="0" smtClean="0"/>
          </a:p>
          <a:p>
            <a:pPr algn="just">
              <a:lnSpc>
                <a:spcPct val="160000"/>
              </a:lnSpc>
            </a:pPr>
            <a:endParaRPr lang="tr-TR" sz="1600" dirty="0" smtClean="0"/>
          </a:p>
          <a:p>
            <a:pPr algn="just">
              <a:lnSpc>
                <a:spcPct val="160000"/>
              </a:lnSpc>
            </a:pPr>
            <a:r>
              <a:rPr lang="tr-TR" sz="1600" dirty="0" smtClean="0"/>
              <a:t>Bu </a:t>
            </a:r>
            <a:r>
              <a:rPr lang="tr-TR" sz="1600" dirty="0"/>
              <a:t>nedenle aklın, iradenin de desteğiyle istek ve arzuları denetim altında tutması gerekmektedir </a:t>
            </a:r>
          </a:p>
        </p:txBody>
      </p:sp>
    </p:spTree>
    <p:extLst>
      <p:ext uri="{BB962C8B-B14F-4D97-AF65-F5344CB8AC3E}">
        <p14:creationId xmlns:p14="http://schemas.microsoft.com/office/powerpoint/2010/main" val="355957212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704088"/>
            <a:ext cx="8229600" cy="852704"/>
          </a:xfrm>
        </p:spPr>
        <p:txBody>
          <a:bodyPr/>
          <a:lstStyle/>
          <a:p>
            <a:pPr algn="ctr"/>
            <a:r>
              <a:rPr lang="tr-TR" dirty="0" smtClean="0"/>
              <a:t>ERDEM AHLAKI</a:t>
            </a:r>
            <a:endParaRPr lang="tr-TR" dirty="0"/>
          </a:p>
        </p:txBody>
      </p:sp>
      <p:sp>
        <p:nvSpPr>
          <p:cNvPr id="3" name="İçerik Yer Tutucusu 2"/>
          <p:cNvSpPr>
            <a:spLocks noGrp="1"/>
          </p:cNvSpPr>
          <p:nvPr>
            <p:ph idx="1"/>
          </p:nvPr>
        </p:nvSpPr>
        <p:spPr/>
        <p:txBody>
          <a:bodyPr>
            <a:normAutofit/>
          </a:bodyPr>
          <a:lstStyle/>
          <a:p>
            <a:pPr algn="just">
              <a:lnSpc>
                <a:spcPct val="150000"/>
              </a:lnSpc>
            </a:pPr>
            <a:r>
              <a:rPr lang="tr-TR" sz="2400" dirty="0" smtClean="0"/>
              <a:t>Ruhun </a:t>
            </a:r>
            <a:r>
              <a:rPr lang="tr-TR" sz="2400" dirty="0"/>
              <a:t>her parçası görevi yerine getirdiğinde, ilk üç erdemi tamamlayan dördüncü erdem olarak adalet ortaya çıkmaktadır. </a:t>
            </a:r>
            <a:endParaRPr lang="tr-TR" sz="2400" dirty="0" smtClean="0"/>
          </a:p>
          <a:p>
            <a:pPr algn="just">
              <a:lnSpc>
                <a:spcPct val="150000"/>
              </a:lnSpc>
            </a:pPr>
            <a:endParaRPr lang="tr-TR" sz="2400" dirty="0"/>
          </a:p>
          <a:p>
            <a:pPr algn="just">
              <a:lnSpc>
                <a:spcPct val="150000"/>
              </a:lnSpc>
            </a:pPr>
            <a:r>
              <a:rPr lang="tr-TR" sz="2400" dirty="0" smtClean="0"/>
              <a:t>Adalet</a:t>
            </a:r>
            <a:r>
              <a:rPr lang="tr-TR" sz="2400" dirty="0"/>
              <a:t>, bireyde ya da toplumda uyum ve denge halidir. Her bir parçanın en iyi yapabildiği şeyi hayata geçirdiği gerçek bir iş bölümü ve ahenk durumudur </a:t>
            </a:r>
          </a:p>
        </p:txBody>
      </p:sp>
    </p:spTree>
    <p:extLst>
      <p:ext uri="{BB962C8B-B14F-4D97-AF65-F5344CB8AC3E}">
        <p14:creationId xmlns:p14="http://schemas.microsoft.com/office/powerpoint/2010/main" val="553109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0"/>
            <a:ext cx="8229600" cy="1143000"/>
          </a:xfrm>
        </p:spPr>
        <p:txBody>
          <a:bodyPr/>
          <a:lstStyle/>
          <a:p>
            <a:pPr algn="ctr"/>
            <a:r>
              <a:rPr lang="tr-TR" b="1" dirty="0" smtClean="0"/>
              <a:t>TEMEL KAVRAMLAR</a:t>
            </a:r>
            <a:endParaRPr lang="tr-TR" b="1" dirty="0"/>
          </a:p>
        </p:txBody>
      </p:sp>
      <p:sp>
        <p:nvSpPr>
          <p:cNvPr id="3" name="İçerik Yer Tutucusu 2"/>
          <p:cNvSpPr>
            <a:spLocks noGrp="1"/>
          </p:cNvSpPr>
          <p:nvPr>
            <p:ph idx="1"/>
          </p:nvPr>
        </p:nvSpPr>
        <p:spPr>
          <a:xfrm>
            <a:off x="430298" y="1121850"/>
            <a:ext cx="8229600" cy="5907550"/>
          </a:xfrm>
        </p:spPr>
        <p:txBody>
          <a:bodyPr>
            <a:normAutofit fontScale="92500" lnSpcReduction="10000"/>
          </a:bodyPr>
          <a:lstStyle/>
          <a:p>
            <a:pPr algn="just"/>
            <a:endParaRPr lang="tr-TR" dirty="0" smtClean="0"/>
          </a:p>
          <a:p>
            <a:pPr algn="just"/>
            <a:r>
              <a:rPr lang="tr-TR" dirty="0"/>
              <a:t>Ahlak, insanın doğasındaki kötülük yönünün arındırılması, iyilik yönünün geliştirilmesi ve böylece insanlar arası ilişkilerin barışçıl bir biçimde sürdürülmesi için; ilahi inayet ve insani deneyimlere dayalı olarak oluşan; insanların, toplumların, vicdanların çoğunluğunun önemini kabul ettiği duygusal ve düşünsel haller, davranışsal ve eylemsel etkinlikler ve bunların gerçekleşmesine yönelik değerlerdir (Yaran, 2010</a:t>
            </a:r>
            <a:r>
              <a:rPr lang="tr-TR" dirty="0" smtClean="0"/>
              <a:t>).</a:t>
            </a:r>
          </a:p>
          <a:p>
            <a:pPr algn="just"/>
            <a:endParaRPr lang="tr-TR" dirty="0"/>
          </a:p>
          <a:p>
            <a:pPr algn="just"/>
            <a:r>
              <a:rPr lang="tr-TR" dirty="0" smtClean="0"/>
              <a:t>Toplumun </a:t>
            </a:r>
            <a:r>
              <a:rPr lang="tr-TR" dirty="0"/>
              <a:t>oluştuğu her yerde, bu toplumdaki insanların davranışlarını ve birbirleriyle ilişkilerini düzenleyen kurallar olmuştur. </a:t>
            </a:r>
            <a:endParaRPr lang="tr-TR" dirty="0" smtClean="0"/>
          </a:p>
          <a:p>
            <a:pPr marL="0" indent="0" algn="just">
              <a:buNone/>
            </a:pPr>
            <a:endParaRPr lang="tr-TR" dirty="0" smtClean="0"/>
          </a:p>
          <a:p>
            <a:pPr algn="just"/>
            <a:r>
              <a:rPr lang="tr-TR" dirty="0" smtClean="0"/>
              <a:t>Dolayısıyla </a:t>
            </a:r>
            <a:r>
              <a:rPr lang="tr-TR" dirty="0"/>
              <a:t>ne kadar ilkel olursa olsun, en eski toplumların bile kendine özgü ahlakı olduğu söylenebilmektedir </a:t>
            </a:r>
          </a:p>
        </p:txBody>
      </p:sp>
    </p:spTree>
    <p:extLst>
      <p:ext uri="{BB962C8B-B14F-4D97-AF65-F5344CB8AC3E}">
        <p14:creationId xmlns:p14="http://schemas.microsoft.com/office/powerpoint/2010/main" val="8103133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70942" y="404664"/>
            <a:ext cx="8229600" cy="1143000"/>
          </a:xfrm>
        </p:spPr>
        <p:txBody>
          <a:bodyPr/>
          <a:lstStyle/>
          <a:p>
            <a:r>
              <a:rPr lang="tr-TR" dirty="0" smtClean="0"/>
              <a:t>TEMEL KAVRAMLAR</a:t>
            </a:r>
            <a:endParaRPr lang="tr-TR" dirty="0"/>
          </a:p>
        </p:txBody>
      </p:sp>
      <p:sp>
        <p:nvSpPr>
          <p:cNvPr id="3" name="İçerik Yer Tutucusu 2"/>
          <p:cNvSpPr>
            <a:spLocks noGrp="1"/>
          </p:cNvSpPr>
          <p:nvPr>
            <p:ph idx="1"/>
          </p:nvPr>
        </p:nvSpPr>
        <p:spPr>
          <a:xfrm>
            <a:off x="457200" y="1935480"/>
            <a:ext cx="8229600" cy="4589864"/>
          </a:xfrm>
        </p:spPr>
        <p:txBody>
          <a:bodyPr>
            <a:normAutofit lnSpcReduction="10000"/>
          </a:bodyPr>
          <a:lstStyle/>
          <a:p>
            <a:pPr algn="just"/>
            <a:r>
              <a:rPr lang="tr-TR" sz="2800" b="1" dirty="0" smtClean="0">
                <a:solidFill>
                  <a:srgbClr val="FF0000"/>
                </a:solidFill>
              </a:rPr>
              <a:t>AHLAKİ GELİŞİM EVRELERİ</a:t>
            </a:r>
          </a:p>
          <a:p>
            <a:pPr algn="just"/>
            <a:endParaRPr lang="tr-TR" sz="2800" b="1" dirty="0" smtClean="0">
              <a:solidFill>
                <a:srgbClr val="FF0000"/>
              </a:solidFill>
            </a:endParaRPr>
          </a:p>
          <a:p>
            <a:pPr algn="just"/>
            <a:r>
              <a:rPr lang="tr-TR" dirty="0" err="1" smtClean="0"/>
              <a:t>Piaget</a:t>
            </a:r>
            <a:r>
              <a:rPr lang="tr-TR" dirty="0" smtClean="0"/>
              <a:t> </a:t>
            </a:r>
            <a:r>
              <a:rPr lang="tr-TR" dirty="0"/>
              <a:t>ve </a:t>
            </a:r>
            <a:r>
              <a:rPr lang="tr-TR" dirty="0" err="1"/>
              <a:t>Kohlberg</a:t>
            </a:r>
            <a:r>
              <a:rPr lang="tr-TR" dirty="0"/>
              <a:t> gibi düşünürlere göre bireyin ahlaki gelişimi; </a:t>
            </a:r>
            <a:r>
              <a:rPr lang="tr-TR" b="1" i="1" dirty="0">
                <a:solidFill>
                  <a:srgbClr val="FF0000"/>
                </a:solidFill>
              </a:rPr>
              <a:t>gelenek öncesi, gelenek ve gelenek ötesi </a:t>
            </a:r>
            <a:r>
              <a:rPr lang="tr-TR" dirty="0"/>
              <a:t>olmak üzere üç dönemden geçerek oluşmaktadır</a:t>
            </a:r>
            <a:r>
              <a:rPr lang="tr-TR" dirty="0" smtClean="0"/>
              <a:t>.</a:t>
            </a:r>
          </a:p>
          <a:p>
            <a:pPr marL="0" indent="0" algn="just">
              <a:buNone/>
            </a:pPr>
            <a:r>
              <a:rPr lang="tr-TR" dirty="0" smtClean="0"/>
              <a:t> </a:t>
            </a:r>
          </a:p>
          <a:p>
            <a:pPr algn="just"/>
            <a:r>
              <a:rPr lang="tr-TR" dirty="0" smtClean="0">
                <a:solidFill>
                  <a:srgbClr val="FF0000"/>
                </a:solidFill>
              </a:rPr>
              <a:t>Gelenek </a:t>
            </a:r>
            <a:r>
              <a:rPr lang="tr-TR" dirty="0">
                <a:solidFill>
                  <a:srgbClr val="FF0000"/>
                </a:solidFill>
              </a:rPr>
              <a:t>öncesi </a:t>
            </a:r>
            <a:r>
              <a:rPr lang="tr-TR" dirty="0"/>
              <a:t>dönemde, küçük bir çocuğun ahlakından söz etmek mümkün değildir. Ahlaki nedenlerin bilgisinden yoksun olan çocuğa, örnek olarak ya da ödül/ceza vererek ahlaki terbiye kazandırılabilir</a:t>
            </a:r>
            <a:r>
              <a:rPr lang="tr-TR" dirty="0" smtClean="0"/>
              <a:t>.</a:t>
            </a:r>
          </a:p>
          <a:p>
            <a:pPr algn="just"/>
            <a:endParaRPr lang="tr-TR" dirty="0"/>
          </a:p>
        </p:txBody>
      </p:sp>
    </p:spTree>
    <p:extLst>
      <p:ext uri="{BB962C8B-B14F-4D97-AF65-F5344CB8AC3E}">
        <p14:creationId xmlns:p14="http://schemas.microsoft.com/office/powerpoint/2010/main" val="3592635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68371" y="260648"/>
            <a:ext cx="8229600" cy="1080120"/>
          </a:xfrm>
        </p:spPr>
        <p:txBody>
          <a:bodyPr/>
          <a:lstStyle/>
          <a:p>
            <a:r>
              <a:rPr lang="tr-TR" dirty="0" smtClean="0"/>
              <a:t>TEMEL KAVRAMLAR</a:t>
            </a:r>
            <a:endParaRPr lang="tr-TR" dirty="0"/>
          </a:p>
        </p:txBody>
      </p:sp>
      <p:sp>
        <p:nvSpPr>
          <p:cNvPr id="3" name="İçerik Yer Tutucusu 2"/>
          <p:cNvSpPr>
            <a:spLocks noGrp="1"/>
          </p:cNvSpPr>
          <p:nvPr>
            <p:ph idx="1"/>
          </p:nvPr>
        </p:nvSpPr>
        <p:spPr>
          <a:xfrm>
            <a:off x="468371" y="1484784"/>
            <a:ext cx="8229600" cy="5040560"/>
          </a:xfrm>
        </p:spPr>
        <p:txBody>
          <a:bodyPr>
            <a:normAutofit fontScale="92500"/>
          </a:bodyPr>
          <a:lstStyle/>
          <a:p>
            <a:pPr algn="just"/>
            <a:r>
              <a:rPr lang="tr-TR" b="1" dirty="0" smtClean="0">
                <a:solidFill>
                  <a:srgbClr val="FF0000"/>
                </a:solidFill>
              </a:rPr>
              <a:t>AHLAKİ GELİŞİM EVRELERİ</a:t>
            </a:r>
          </a:p>
          <a:p>
            <a:pPr algn="just"/>
            <a:endParaRPr lang="tr-TR" dirty="0" smtClean="0">
              <a:solidFill>
                <a:srgbClr val="FF0000"/>
              </a:solidFill>
            </a:endParaRPr>
          </a:p>
          <a:p>
            <a:pPr algn="just"/>
            <a:r>
              <a:rPr lang="tr-TR" dirty="0" smtClean="0">
                <a:solidFill>
                  <a:srgbClr val="FF0000"/>
                </a:solidFill>
              </a:rPr>
              <a:t>Gelenek </a:t>
            </a:r>
            <a:r>
              <a:rPr lang="tr-TR" dirty="0">
                <a:solidFill>
                  <a:srgbClr val="FF0000"/>
                </a:solidFill>
              </a:rPr>
              <a:t>dönemi</a:t>
            </a:r>
            <a:r>
              <a:rPr lang="tr-TR" dirty="0"/>
              <a:t>, çocuğun okula gitmeye başlamasıyla sosyalleştiği ve toplumun bir üyesi ve geleneğin bir parçası haline geldiği dönemdir. Bu dönemde çocuğa toplumun değerleri ve ahlak kuralları aşılanır</a:t>
            </a:r>
            <a:r>
              <a:rPr lang="tr-TR" dirty="0" smtClean="0"/>
              <a:t>.</a:t>
            </a:r>
          </a:p>
          <a:p>
            <a:pPr marL="0" indent="0" algn="just">
              <a:buNone/>
            </a:pPr>
            <a:endParaRPr lang="tr-TR" dirty="0"/>
          </a:p>
          <a:p>
            <a:pPr algn="just"/>
            <a:r>
              <a:rPr lang="tr-TR" dirty="0" smtClean="0"/>
              <a:t> </a:t>
            </a:r>
            <a:r>
              <a:rPr lang="tr-TR" dirty="0" smtClean="0">
                <a:solidFill>
                  <a:srgbClr val="FF0000"/>
                </a:solidFill>
              </a:rPr>
              <a:t>Gelenek ötesi </a:t>
            </a:r>
            <a:r>
              <a:rPr lang="tr-TR" dirty="0" smtClean="0"/>
              <a:t>dönemde çocukluk </a:t>
            </a:r>
            <a:r>
              <a:rPr lang="tr-TR" dirty="0"/>
              <a:t>ve gençlik dönemi geride kaldığında, toplumun değerlerini tartışıp içselleştirirken asıl ve belirleyici olanın milletin ya da etnik kimliğin bir üyesi olmaktan ziyade, insan olmak </a:t>
            </a:r>
            <a:r>
              <a:rPr lang="tr-TR" dirty="0" smtClean="0"/>
              <a:t>olduğu düşünülür</a:t>
            </a:r>
            <a:r>
              <a:rPr lang="tr-TR" dirty="0"/>
              <a:t>. Bu dönem artık </a:t>
            </a:r>
            <a:r>
              <a:rPr lang="tr-TR" dirty="0">
                <a:solidFill>
                  <a:srgbClr val="FF0000"/>
                </a:solidFill>
              </a:rPr>
              <a:t>gelenek ötesi </a:t>
            </a:r>
            <a:r>
              <a:rPr lang="tr-TR" dirty="0"/>
              <a:t>etik dönemidir </a:t>
            </a:r>
          </a:p>
          <a:p>
            <a:pPr algn="just"/>
            <a:endParaRPr lang="tr-TR" dirty="0"/>
          </a:p>
        </p:txBody>
      </p:sp>
    </p:spTree>
    <p:extLst>
      <p:ext uri="{BB962C8B-B14F-4D97-AF65-F5344CB8AC3E}">
        <p14:creationId xmlns:p14="http://schemas.microsoft.com/office/powerpoint/2010/main" val="927553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lh3.googleusercontent.com/KPWnCJsVImDfckc50WIdsasa7zCftIlh7T7aTsOYEnKdXEcrPbTOCN7OyLQ4qY0BIg6wbHUzsqGZFd_ab2o_FeSLI6-dZTzYRCwhlsK7QQXukKba-OHZb3BMx368QipkQyDSrjpYy4jXy0NOFabIJrktQ7v6peZF_pYNs8dOLeiVVMw2yFeGqzQ0iz4TaZl_d6d1LwCd6DjPpX1T6PaOdtk5CkWJq_HAG1cCNAu1mFg1tv8RymumIdU_oLY9bR-4vF_HXJPN_yALGgTMWd5oNkr1x-AK5Zlp9UMXkkAZTMszoIZ_6qNM5P1Hh8yM7lP66VCa566R0qypMPS_V4xI-bWEq3yU5RPYYMDvbCgmm73JzcK1jjRTxWNWR-LRuRLwuA-3AxUkFUt_iXIQMzKtoDtuiD4d9oifQS8joNzeEMG0o8ei2jQ4WttEyQIW1SdaZUXBsw1j0Y6ImoZ7zvoIbaHNo45Ai6ZdQ9V7JGV4Rf-zxxkXXCTeiJuwJ3TUl9shj17BuNMQm6c66CYJWqKRINs4yWKyjoxcyHRv5QzfPmu_bAUSkWnTH9fH6sQN1TIUQtt1tP58lCouKl1VpSTszQSaeISXXNdRpmBoZQKZ74x9WyDBd_qqD-ghnGl_PCpjqY8dcf3VvnFbeBTwcAAyrzl7DI_sPyQez0iReaesoiWGiU_nwEI6gIIQia0sRus1Cw0nK6C_kecMUcXD1pA=w916-h626-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764704"/>
            <a:ext cx="8724900" cy="5962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2863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sz="5400" b="1" dirty="0" smtClean="0"/>
              <a:t>TEMEL KAVRAMLAR</a:t>
            </a:r>
            <a:endParaRPr lang="tr-TR" sz="5400" b="1" dirty="0"/>
          </a:p>
        </p:txBody>
      </p:sp>
      <p:sp>
        <p:nvSpPr>
          <p:cNvPr id="3" name="İçerik Yer Tutucusu 2"/>
          <p:cNvSpPr>
            <a:spLocks noGrp="1"/>
          </p:cNvSpPr>
          <p:nvPr>
            <p:ph idx="1"/>
          </p:nvPr>
        </p:nvSpPr>
        <p:spPr/>
        <p:txBody>
          <a:bodyPr/>
          <a:lstStyle/>
          <a:p>
            <a:r>
              <a:rPr lang="tr-TR" b="1" dirty="0" smtClean="0">
                <a:solidFill>
                  <a:srgbClr val="FF0000"/>
                </a:solidFill>
              </a:rPr>
              <a:t>Ahlak sorunlarının özellikleri</a:t>
            </a:r>
          </a:p>
          <a:p>
            <a:endParaRPr lang="tr-TR" dirty="0" smtClean="0"/>
          </a:p>
          <a:p>
            <a:pPr algn="just"/>
            <a:r>
              <a:rPr lang="tr-TR" dirty="0" smtClean="0"/>
              <a:t>Bilinçli ya da bilinçsiz herkes ahlaki kararlar alır</a:t>
            </a:r>
          </a:p>
          <a:p>
            <a:pPr algn="just"/>
            <a:endParaRPr lang="tr-TR" dirty="0" smtClean="0"/>
          </a:p>
          <a:p>
            <a:pPr algn="just"/>
            <a:r>
              <a:rPr lang="tr-TR" dirty="0" smtClean="0"/>
              <a:t>Bu kararlar başka insanları ilgilendirir</a:t>
            </a:r>
          </a:p>
          <a:p>
            <a:pPr algn="just"/>
            <a:endParaRPr lang="tr-TR" dirty="0"/>
          </a:p>
          <a:p>
            <a:pPr algn="just"/>
            <a:r>
              <a:rPr lang="tr-TR" dirty="0" smtClean="0"/>
              <a:t>Ahlaki kararlar önemlidir: </a:t>
            </a:r>
            <a:r>
              <a:rPr lang="tr-TR" b="1" i="1" dirty="0" smtClean="0"/>
              <a:t>Yaptığımız </a:t>
            </a:r>
            <a:r>
              <a:rPr lang="tr-TR" b="1" i="1" dirty="0" err="1" smtClean="0"/>
              <a:t>herşey</a:t>
            </a:r>
            <a:r>
              <a:rPr lang="tr-TR" b="1" i="1" dirty="0" smtClean="0"/>
              <a:t> başka insanların hayatlarını etkileyebileceği için, yaptığımız </a:t>
            </a:r>
            <a:r>
              <a:rPr lang="tr-TR" b="1" i="1" dirty="0" err="1" smtClean="0"/>
              <a:t>herşey</a:t>
            </a:r>
            <a:r>
              <a:rPr lang="tr-TR" b="1" i="1" dirty="0" smtClean="0"/>
              <a:t> önemlidir</a:t>
            </a:r>
            <a:endParaRPr lang="tr-TR" b="1" i="1" dirty="0"/>
          </a:p>
        </p:txBody>
      </p:sp>
    </p:spTree>
    <p:extLst>
      <p:ext uri="{BB962C8B-B14F-4D97-AF65-F5344CB8AC3E}">
        <p14:creationId xmlns:p14="http://schemas.microsoft.com/office/powerpoint/2010/main" val="9141241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sz="5400" b="1" dirty="0" smtClean="0"/>
              <a:t>TEMEL KAVRAMLAR</a:t>
            </a:r>
            <a:endParaRPr lang="tr-TR" sz="5400" b="1" dirty="0"/>
          </a:p>
        </p:txBody>
      </p:sp>
      <p:sp>
        <p:nvSpPr>
          <p:cNvPr id="3" name="İçerik Yer Tutucusu 2"/>
          <p:cNvSpPr>
            <a:spLocks noGrp="1"/>
          </p:cNvSpPr>
          <p:nvPr>
            <p:ph idx="1"/>
          </p:nvPr>
        </p:nvSpPr>
        <p:spPr/>
        <p:txBody>
          <a:bodyPr/>
          <a:lstStyle/>
          <a:p>
            <a:pPr algn="just"/>
            <a:r>
              <a:rPr lang="tr-TR" dirty="0" smtClean="0"/>
              <a:t>Seçimin olmadığı yerde ahlaki yargı yapılamaz ve seçim varsa bundan kaçınılamaz: </a:t>
            </a:r>
          </a:p>
          <a:p>
            <a:pPr algn="just"/>
            <a:endParaRPr lang="tr-TR" b="1" i="1" dirty="0"/>
          </a:p>
          <a:p>
            <a:pPr algn="just"/>
            <a:r>
              <a:rPr lang="tr-TR" b="1" i="1" dirty="0" smtClean="0"/>
              <a:t>Nasıl davranacağına ilişkin hiçbir tercih hakkı tanınmamış kişi ahlaki temelde eleştirilemez</a:t>
            </a:r>
          </a:p>
          <a:p>
            <a:pPr algn="just"/>
            <a:endParaRPr lang="tr-TR" b="1" i="1" dirty="0"/>
          </a:p>
          <a:p>
            <a:pPr algn="just"/>
            <a:r>
              <a:rPr lang="tr-TR" b="1" i="1" dirty="0" smtClean="0"/>
              <a:t>Yaşıyor olmak, ahlaki bir tutum takınmaktır</a:t>
            </a:r>
          </a:p>
          <a:p>
            <a:pPr algn="just"/>
            <a:endParaRPr lang="tr-TR" b="1" i="1" dirty="0"/>
          </a:p>
          <a:p>
            <a:pPr algn="just"/>
            <a:r>
              <a:rPr lang="tr-TR" i="1" dirty="0" smtClean="0"/>
              <a:t>Bu alanda nihai çözüm yoktur</a:t>
            </a:r>
          </a:p>
          <a:p>
            <a:pPr algn="just"/>
            <a:endParaRPr lang="tr-TR" b="1" i="1" dirty="0"/>
          </a:p>
        </p:txBody>
      </p:sp>
    </p:spTree>
    <p:extLst>
      <p:ext uri="{BB962C8B-B14F-4D97-AF65-F5344CB8AC3E}">
        <p14:creationId xmlns:p14="http://schemas.microsoft.com/office/powerpoint/2010/main" val="42836928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5652120" y="2636912"/>
            <a:ext cx="1872208" cy="3168352"/>
          </a:xfrm>
          <a:prstGeom prst="rect">
            <a:avLst/>
          </a:prstGeom>
        </p:spPr>
      </p:pic>
      <p:sp>
        <p:nvSpPr>
          <p:cNvPr id="6" name="AutoShape 4" descr="aÄrÄ±'da kaybolan leylanÄ±n resmi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30" name="Picture 6" descr="aÄrÄ±'da kaybolan leylanÄ±n resmi ile ilgili gÃ¶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980728"/>
            <a:ext cx="4176464"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2625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539552" y="116632"/>
            <a:ext cx="8229600" cy="1143000"/>
          </a:xfrm>
        </p:spPr>
        <p:txBody>
          <a:bodyPr/>
          <a:lstStyle/>
          <a:p>
            <a:pPr algn="ctr"/>
            <a:r>
              <a:rPr lang="tr-TR" b="1" dirty="0" smtClean="0"/>
              <a:t>DERS İÇERİĞİ</a:t>
            </a:r>
            <a:endParaRPr lang="tr-TR" b="1" dirty="0"/>
          </a:p>
        </p:txBody>
      </p:sp>
      <p:sp>
        <p:nvSpPr>
          <p:cNvPr id="2" name="İçerik Yer Tutucusu 1"/>
          <p:cNvSpPr>
            <a:spLocks noGrp="1"/>
          </p:cNvSpPr>
          <p:nvPr>
            <p:ph idx="1"/>
          </p:nvPr>
        </p:nvSpPr>
        <p:spPr>
          <a:xfrm>
            <a:off x="333872" y="1484784"/>
            <a:ext cx="8640960" cy="5112568"/>
          </a:xfrm>
        </p:spPr>
        <p:txBody>
          <a:bodyPr>
            <a:normAutofit fontScale="92500" lnSpcReduction="10000"/>
          </a:bodyPr>
          <a:lstStyle/>
          <a:p>
            <a:r>
              <a:rPr lang="tr-TR" sz="3200" b="1" dirty="0" smtClean="0"/>
              <a:t>Temel kavramlar</a:t>
            </a:r>
          </a:p>
          <a:p>
            <a:pPr lvl="1"/>
            <a:r>
              <a:rPr lang="tr-TR" sz="3000" dirty="0" smtClean="0"/>
              <a:t>Ahlak </a:t>
            </a:r>
          </a:p>
          <a:p>
            <a:pPr lvl="1"/>
            <a:r>
              <a:rPr lang="tr-TR" sz="3000" dirty="0" smtClean="0"/>
              <a:t>Ahlak felsefesi</a:t>
            </a:r>
          </a:p>
          <a:p>
            <a:r>
              <a:rPr lang="tr-TR" sz="3200" b="1" dirty="0" smtClean="0"/>
              <a:t>Ahlak-Din İlişkisi</a:t>
            </a:r>
          </a:p>
          <a:p>
            <a:r>
              <a:rPr lang="tr-TR" sz="3200" b="1" dirty="0" smtClean="0"/>
              <a:t>Ahlak-Hukuk İlişkisi</a:t>
            </a:r>
          </a:p>
          <a:p>
            <a:pPr marL="274320" lvl="1" indent="-274320">
              <a:buClr>
                <a:schemeClr val="accent3"/>
              </a:buClr>
              <a:buSzPct val="95000"/>
            </a:pPr>
            <a:r>
              <a:rPr lang="tr-TR" sz="3000" b="1" dirty="0"/>
              <a:t>Ahlak felsefesinde kuramlar</a:t>
            </a:r>
          </a:p>
          <a:p>
            <a:r>
              <a:rPr lang="tr-TR" sz="3200" b="1" dirty="0" smtClean="0"/>
              <a:t>Kamu </a:t>
            </a:r>
            <a:r>
              <a:rPr lang="tr-TR" sz="3200" b="1" dirty="0"/>
              <a:t>Görevlileri Etik Davranış İlkeleri</a:t>
            </a:r>
          </a:p>
          <a:p>
            <a:r>
              <a:rPr lang="tr-TR" sz="3200" b="1" dirty="0" smtClean="0"/>
              <a:t>Meslek Etiği</a:t>
            </a:r>
          </a:p>
          <a:p>
            <a:r>
              <a:rPr lang="tr-TR" sz="3200" b="1" dirty="0" smtClean="0"/>
              <a:t>Mühendislik Etiği</a:t>
            </a:r>
          </a:p>
          <a:p>
            <a:r>
              <a:rPr lang="tr-TR" sz="3200" b="1" dirty="0" smtClean="0"/>
              <a:t>Bilimsel Araştırma ve Yayın Ahlakı (Etiği)</a:t>
            </a:r>
          </a:p>
          <a:p>
            <a:endParaRPr lang="tr-TR" dirty="0"/>
          </a:p>
        </p:txBody>
      </p:sp>
    </p:spTree>
    <p:extLst>
      <p:ext uri="{BB962C8B-B14F-4D97-AF65-F5344CB8AC3E}">
        <p14:creationId xmlns:p14="http://schemas.microsoft.com/office/powerpoint/2010/main" val="16328417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1520" y="476672"/>
            <a:ext cx="8430201" cy="936104"/>
          </a:xfrm>
        </p:spPr>
        <p:txBody>
          <a:bodyPr/>
          <a:lstStyle/>
          <a:p>
            <a:r>
              <a:rPr lang="tr-TR" b="1" dirty="0" smtClean="0"/>
              <a:t>TEMEL KAVRAMLAR</a:t>
            </a:r>
            <a:endParaRPr lang="tr-TR" b="1" dirty="0"/>
          </a:p>
        </p:txBody>
      </p:sp>
      <p:sp>
        <p:nvSpPr>
          <p:cNvPr id="3" name="İçerik Yer Tutucusu 2"/>
          <p:cNvSpPr>
            <a:spLocks noGrp="1"/>
          </p:cNvSpPr>
          <p:nvPr>
            <p:ph idx="1"/>
          </p:nvPr>
        </p:nvSpPr>
        <p:spPr>
          <a:xfrm>
            <a:off x="251520" y="1935480"/>
            <a:ext cx="8435280" cy="4733880"/>
          </a:xfrm>
        </p:spPr>
        <p:txBody>
          <a:bodyPr>
            <a:normAutofit fontScale="85000" lnSpcReduction="10000"/>
          </a:bodyPr>
          <a:lstStyle/>
          <a:p>
            <a:pPr algn="just">
              <a:lnSpc>
                <a:spcPct val="150000"/>
              </a:lnSpc>
            </a:pPr>
            <a:r>
              <a:rPr lang="tr-TR" sz="3000" b="1" dirty="0" err="1" smtClean="0">
                <a:solidFill>
                  <a:srgbClr val="FF0000"/>
                </a:solidFill>
              </a:rPr>
              <a:t>Anomi</a:t>
            </a:r>
            <a:r>
              <a:rPr lang="tr-TR" sz="3000" b="1" dirty="0" smtClean="0">
                <a:solidFill>
                  <a:srgbClr val="FF0000"/>
                </a:solidFill>
              </a:rPr>
              <a:t>:</a:t>
            </a:r>
            <a:r>
              <a:rPr lang="tr-TR" dirty="0" smtClean="0"/>
              <a:t> Kuralsızlık ya da toplumun temel değerlerinde belirsizlik anlamına gelen bir olgudur.</a:t>
            </a:r>
          </a:p>
          <a:p>
            <a:pPr algn="just">
              <a:lnSpc>
                <a:spcPct val="150000"/>
              </a:lnSpc>
            </a:pPr>
            <a:endParaRPr lang="tr-TR" dirty="0" smtClean="0"/>
          </a:p>
          <a:p>
            <a:pPr algn="just">
              <a:lnSpc>
                <a:spcPct val="150000"/>
              </a:lnSpc>
            </a:pPr>
            <a:r>
              <a:rPr lang="tr-TR" dirty="0" smtClean="0"/>
              <a:t>Sosyolog </a:t>
            </a:r>
            <a:r>
              <a:rPr lang="tr-TR" b="1" dirty="0" err="1" smtClean="0">
                <a:solidFill>
                  <a:srgbClr val="FF0000"/>
                </a:solidFill>
              </a:rPr>
              <a:t>Durkheim</a:t>
            </a:r>
            <a:r>
              <a:rPr lang="tr-TR" dirty="0" smtClean="0"/>
              <a:t> tarafından ortaya atılan bir kavramdır.</a:t>
            </a:r>
          </a:p>
          <a:p>
            <a:pPr algn="just">
              <a:lnSpc>
                <a:spcPct val="150000"/>
              </a:lnSpc>
            </a:pPr>
            <a:endParaRPr lang="tr-TR" dirty="0" smtClean="0"/>
          </a:p>
          <a:p>
            <a:pPr algn="just">
              <a:lnSpc>
                <a:spcPct val="150000"/>
              </a:lnSpc>
            </a:pPr>
            <a:r>
              <a:rPr lang="tr-TR" dirty="0"/>
              <a:t>T</a:t>
            </a:r>
            <a:r>
              <a:rPr lang="tr-TR" dirty="0" smtClean="0"/>
              <a:t>oplumsal hayatı mümkün kılan ve bireylere rehberlik eden kolektif nitelikteki merkezi değerler sisteminde özellikle </a:t>
            </a:r>
            <a:r>
              <a:rPr lang="tr-TR" dirty="0"/>
              <a:t>ani toplumsal değişimlere bağlı olarak ortaya çıkan </a:t>
            </a:r>
            <a:r>
              <a:rPr lang="tr-TR" dirty="0" smtClean="0"/>
              <a:t>kuralsızlık ya da belirsizlik durumunu ifade etmektedir</a:t>
            </a:r>
          </a:p>
          <a:p>
            <a:pPr algn="just">
              <a:lnSpc>
                <a:spcPct val="150000"/>
              </a:lnSpc>
            </a:pPr>
            <a:endParaRPr lang="tr-TR" dirty="0"/>
          </a:p>
        </p:txBody>
      </p:sp>
    </p:spTree>
    <p:extLst>
      <p:ext uri="{BB962C8B-B14F-4D97-AF65-F5344CB8AC3E}">
        <p14:creationId xmlns:p14="http://schemas.microsoft.com/office/powerpoint/2010/main" val="2641937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620688"/>
            <a:ext cx="8229600" cy="792088"/>
          </a:xfrm>
        </p:spPr>
        <p:txBody>
          <a:bodyPr>
            <a:normAutofit fontScale="90000"/>
          </a:bodyPr>
          <a:lstStyle/>
          <a:p>
            <a:r>
              <a:rPr lang="tr-TR" b="1" dirty="0" smtClean="0"/>
              <a:t>TEMEL KAVRAMLAR</a:t>
            </a:r>
            <a:endParaRPr lang="tr-TR" b="1" dirty="0"/>
          </a:p>
        </p:txBody>
      </p:sp>
      <p:sp>
        <p:nvSpPr>
          <p:cNvPr id="3" name="İçerik Yer Tutucusu 2"/>
          <p:cNvSpPr>
            <a:spLocks noGrp="1"/>
          </p:cNvSpPr>
          <p:nvPr>
            <p:ph idx="1"/>
          </p:nvPr>
        </p:nvSpPr>
        <p:spPr>
          <a:xfrm>
            <a:off x="0" y="1423060"/>
            <a:ext cx="8686800" cy="5434939"/>
          </a:xfrm>
        </p:spPr>
        <p:txBody>
          <a:bodyPr>
            <a:normAutofit lnSpcReduction="10000"/>
          </a:bodyPr>
          <a:lstStyle/>
          <a:p>
            <a:pPr algn="just"/>
            <a:endParaRPr lang="tr-TR" sz="2400" dirty="0" smtClean="0"/>
          </a:p>
          <a:p>
            <a:pPr algn="just"/>
            <a:r>
              <a:rPr lang="tr-TR" sz="2400" dirty="0">
                <a:solidFill>
                  <a:srgbClr val="FF0000"/>
                </a:solidFill>
              </a:rPr>
              <a:t>Etik </a:t>
            </a:r>
            <a:r>
              <a:rPr lang="tr-TR" sz="2400" dirty="0"/>
              <a:t>sözcüğü, Yunanca “karakter” anlamına gelen “</a:t>
            </a:r>
            <a:r>
              <a:rPr lang="tr-TR" sz="2400" dirty="0" err="1"/>
              <a:t>ethos</a:t>
            </a:r>
            <a:r>
              <a:rPr lang="tr-TR" sz="2400" dirty="0"/>
              <a:t>” sözcüğünden </a:t>
            </a:r>
            <a:r>
              <a:rPr lang="tr-TR" sz="2400" dirty="0" smtClean="0"/>
              <a:t>türetilmiştir</a:t>
            </a:r>
          </a:p>
          <a:p>
            <a:pPr algn="just"/>
            <a:endParaRPr lang="tr-TR" sz="2400" dirty="0">
              <a:solidFill>
                <a:srgbClr val="FF0000"/>
              </a:solidFill>
            </a:endParaRPr>
          </a:p>
          <a:p>
            <a:pPr algn="just"/>
            <a:r>
              <a:rPr lang="tr-TR" sz="2400" dirty="0" smtClean="0">
                <a:solidFill>
                  <a:srgbClr val="FF0000"/>
                </a:solidFill>
              </a:rPr>
              <a:t>Etik</a:t>
            </a:r>
            <a:r>
              <a:rPr lang="tr-TR" sz="2400" dirty="0">
                <a:solidFill>
                  <a:srgbClr val="FF0000"/>
                </a:solidFill>
              </a:rPr>
              <a:t>;</a:t>
            </a:r>
            <a:r>
              <a:rPr lang="tr-TR" sz="2400" dirty="0"/>
              <a:t> genellikle bir kişinin esas yurdu, kaldığı yer, ikamet ettiği ev-bark, memleket anlamlarına gelmektedir. </a:t>
            </a:r>
            <a:endParaRPr lang="tr-TR" sz="2400" dirty="0" smtClean="0"/>
          </a:p>
          <a:p>
            <a:pPr marL="0" indent="0" algn="just">
              <a:buNone/>
            </a:pPr>
            <a:endParaRPr lang="tr-TR" sz="2400" dirty="0" smtClean="0"/>
          </a:p>
          <a:p>
            <a:pPr algn="just"/>
            <a:r>
              <a:rPr lang="tr-TR" sz="2400" dirty="0" smtClean="0"/>
              <a:t>Karşılaşılan </a:t>
            </a:r>
            <a:r>
              <a:rPr lang="tr-TR" sz="2400" dirty="0"/>
              <a:t>diğer anlamları; alışkanlıkları, geçmişten uzanan birikimleri, insan davranışının alışıldık, bildik tarzlarını, hayatın belli alışkanlıkları, töreleri, adetleri vb. kapsamaktadır. </a:t>
            </a:r>
            <a:endParaRPr lang="tr-TR" sz="2400" dirty="0" smtClean="0"/>
          </a:p>
          <a:p>
            <a:pPr marL="0" indent="0" algn="just">
              <a:buNone/>
            </a:pPr>
            <a:endParaRPr lang="tr-TR" sz="2400" dirty="0" smtClean="0"/>
          </a:p>
          <a:p>
            <a:pPr algn="just"/>
            <a:r>
              <a:rPr lang="tr-TR" sz="2400" dirty="0" smtClean="0"/>
              <a:t>Sözcüğün </a:t>
            </a:r>
            <a:r>
              <a:rPr lang="tr-TR" sz="2400" dirty="0"/>
              <a:t>üçüncü bir öbekte karşılaşılan anlamları ise; töresel-ahlaksal bilinç, töresel ahlaksal inanç ve davranışlar, tutumlar; töresel ahlaksal karakter, töresel-ahlaksal olanın kendisidir </a:t>
            </a:r>
          </a:p>
        </p:txBody>
      </p:sp>
    </p:spTree>
    <p:extLst>
      <p:ext uri="{BB962C8B-B14F-4D97-AF65-F5344CB8AC3E}">
        <p14:creationId xmlns:p14="http://schemas.microsoft.com/office/powerpoint/2010/main" val="21607551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332656"/>
            <a:ext cx="8229600" cy="1143000"/>
          </a:xfrm>
        </p:spPr>
        <p:txBody>
          <a:bodyPr/>
          <a:lstStyle/>
          <a:p>
            <a:pPr algn="ctr"/>
            <a:r>
              <a:rPr lang="tr-TR" b="1" dirty="0" smtClean="0"/>
              <a:t>TEMEL KAVRAMLAR</a:t>
            </a:r>
            <a:endParaRPr lang="tr-TR" b="1" dirty="0"/>
          </a:p>
        </p:txBody>
      </p:sp>
      <p:sp>
        <p:nvSpPr>
          <p:cNvPr id="3" name="İçerik Yer Tutucusu 2"/>
          <p:cNvSpPr>
            <a:spLocks noGrp="1"/>
          </p:cNvSpPr>
          <p:nvPr>
            <p:ph idx="1"/>
          </p:nvPr>
        </p:nvSpPr>
        <p:spPr>
          <a:xfrm>
            <a:off x="457200" y="1935480"/>
            <a:ext cx="8507288" cy="4805888"/>
          </a:xfrm>
        </p:spPr>
        <p:txBody>
          <a:bodyPr>
            <a:normAutofit/>
          </a:bodyPr>
          <a:lstStyle/>
          <a:p>
            <a:r>
              <a:rPr lang="tr-TR" sz="3200" b="1" dirty="0" smtClean="0"/>
              <a:t>Etik: Ahlak felsefesi</a:t>
            </a:r>
          </a:p>
          <a:p>
            <a:pPr marL="0" indent="0">
              <a:buNone/>
            </a:pPr>
            <a:endParaRPr lang="tr-TR" sz="3200" b="1" dirty="0" smtClean="0"/>
          </a:p>
          <a:p>
            <a:pPr algn="just">
              <a:lnSpc>
                <a:spcPct val="150000"/>
              </a:lnSpc>
            </a:pPr>
            <a:r>
              <a:rPr lang="tr-TR" sz="2400" dirty="0" smtClean="0"/>
              <a:t>Ahlak </a:t>
            </a:r>
            <a:r>
              <a:rPr lang="tr-TR" sz="2400" dirty="0"/>
              <a:t>anlayışının temel unsurlarını, bunların toplum hayatındaki izdüşümlerini ilmi, felsefi ve fikri açıdan ele alan ve insana ilişkin ahlaki sorunlarla ilgili doğrulanabilir ve yanlışlanabilir bilgiler ortaya koymaya çalışan bir felsefe disiplinidir </a:t>
            </a:r>
          </a:p>
        </p:txBody>
      </p:sp>
    </p:spTree>
    <p:extLst>
      <p:ext uri="{BB962C8B-B14F-4D97-AF65-F5344CB8AC3E}">
        <p14:creationId xmlns:p14="http://schemas.microsoft.com/office/powerpoint/2010/main" val="32998510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332656"/>
            <a:ext cx="8229600" cy="1143000"/>
          </a:xfrm>
        </p:spPr>
        <p:txBody>
          <a:bodyPr/>
          <a:lstStyle/>
          <a:p>
            <a:pPr algn="ctr"/>
            <a:r>
              <a:rPr lang="tr-TR" b="1" dirty="0" smtClean="0"/>
              <a:t>TEMEL KAVRAMLAR</a:t>
            </a:r>
            <a:endParaRPr lang="tr-TR" b="1" dirty="0"/>
          </a:p>
        </p:txBody>
      </p:sp>
      <p:sp>
        <p:nvSpPr>
          <p:cNvPr id="3" name="İçerik Yer Tutucusu 2"/>
          <p:cNvSpPr>
            <a:spLocks noGrp="1"/>
          </p:cNvSpPr>
          <p:nvPr>
            <p:ph idx="1"/>
          </p:nvPr>
        </p:nvSpPr>
        <p:spPr/>
        <p:txBody>
          <a:bodyPr>
            <a:normAutofit lnSpcReduction="10000"/>
          </a:bodyPr>
          <a:lstStyle/>
          <a:p>
            <a:pPr algn="just">
              <a:lnSpc>
                <a:spcPct val="150000"/>
              </a:lnSpc>
            </a:pPr>
            <a:endParaRPr lang="tr-TR" dirty="0" smtClean="0"/>
          </a:p>
          <a:p>
            <a:pPr algn="just">
              <a:lnSpc>
                <a:spcPct val="150000"/>
              </a:lnSpc>
            </a:pPr>
            <a:r>
              <a:rPr lang="tr-TR" dirty="0" smtClean="0"/>
              <a:t>Etik</a:t>
            </a:r>
            <a:r>
              <a:rPr lang="tr-TR" dirty="0"/>
              <a:t>, doğru ve yanlış davranış </a:t>
            </a:r>
            <a:r>
              <a:rPr lang="tr-TR" dirty="0" smtClean="0"/>
              <a:t>nazariyesidir</a:t>
            </a:r>
          </a:p>
          <a:p>
            <a:pPr algn="just">
              <a:lnSpc>
                <a:spcPct val="150000"/>
              </a:lnSpc>
            </a:pPr>
            <a:r>
              <a:rPr lang="tr-TR" dirty="0" smtClean="0"/>
              <a:t>Ahlak </a:t>
            </a:r>
            <a:r>
              <a:rPr lang="tr-TR" dirty="0"/>
              <a:t>ise, etiğin uygulamasıdır. </a:t>
            </a:r>
            <a:endParaRPr lang="tr-TR" dirty="0" smtClean="0"/>
          </a:p>
          <a:p>
            <a:pPr marL="0" indent="0" algn="just">
              <a:lnSpc>
                <a:spcPct val="150000"/>
              </a:lnSpc>
              <a:buNone/>
            </a:pPr>
            <a:r>
              <a:rPr lang="tr-TR" dirty="0" smtClean="0"/>
              <a:t> </a:t>
            </a:r>
          </a:p>
          <a:p>
            <a:pPr algn="just">
              <a:lnSpc>
                <a:spcPct val="150000"/>
              </a:lnSpc>
            </a:pPr>
            <a:r>
              <a:rPr lang="tr-TR" dirty="0" smtClean="0"/>
              <a:t>Bu </a:t>
            </a:r>
            <a:r>
              <a:rPr lang="tr-TR" dirty="0"/>
              <a:t>nedenle ahlaki ilkelerden ziyade etik ilkelerinden söz etmek, etik davranış değil de ahlaki davranışlardan söz etmenin </a:t>
            </a:r>
            <a:r>
              <a:rPr lang="tr-TR" dirty="0" smtClean="0"/>
              <a:t>daha </a:t>
            </a:r>
            <a:r>
              <a:rPr lang="tr-TR" dirty="0"/>
              <a:t>doğru </a:t>
            </a:r>
            <a:r>
              <a:rPr lang="tr-TR" dirty="0" smtClean="0"/>
              <a:t>olacaktır (</a:t>
            </a:r>
            <a:r>
              <a:rPr lang="tr-TR" dirty="0" err="1"/>
              <a:t>Billington</a:t>
            </a:r>
            <a:r>
              <a:rPr lang="tr-TR" dirty="0"/>
              <a:t>, </a:t>
            </a:r>
            <a:r>
              <a:rPr lang="tr-TR" dirty="0" smtClean="0"/>
              <a:t>2011)</a:t>
            </a:r>
            <a:endParaRPr lang="tr-TR" dirty="0"/>
          </a:p>
        </p:txBody>
      </p:sp>
    </p:spTree>
    <p:extLst>
      <p:ext uri="{BB962C8B-B14F-4D97-AF65-F5344CB8AC3E}">
        <p14:creationId xmlns:p14="http://schemas.microsoft.com/office/powerpoint/2010/main" val="42760487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55576" y="404664"/>
            <a:ext cx="8229600" cy="864096"/>
          </a:xfrm>
        </p:spPr>
        <p:txBody>
          <a:bodyPr>
            <a:normAutofit/>
          </a:bodyPr>
          <a:lstStyle/>
          <a:p>
            <a:pPr algn="ctr"/>
            <a:r>
              <a:rPr lang="tr-TR" sz="4400" b="1" dirty="0" smtClean="0"/>
              <a:t>TEMEL KAVRAMLAR</a:t>
            </a:r>
            <a:endParaRPr lang="tr-TR" sz="4400" b="1" dirty="0"/>
          </a:p>
        </p:txBody>
      </p:sp>
      <p:sp>
        <p:nvSpPr>
          <p:cNvPr id="3" name="İçerik Yer Tutucusu 2"/>
          <p:cNvSpPr>
            <a:spLocks noGrp="1"/>
          </p:cNvSpPr>
          <p:nvPr>
            <p:ph idx="1"/>
          </p:nvPr>
        </p:nvSpPr>
        <p:spPr>
          <a:xfrm>
            <a:off x="457200" y="1935480"/>
            <a:ext cx="8229600" cy="4661872"/>
          </a:xfrm>
        </p:spPr>
        <p:txBody>
          <a:bodyPr>
            <a:normAutofit fontScale="77500" lnSpcReduction="20000"/>
          </a:bodyPr>
          <a:lstStyle/>
          <a:p>
            <a:pPr algn="just">
              <a:lnSpc>
                <a:spcPct val="150000"/>
              </a:lnSpc>
            </a:pPr>
            <a:r>
              <a:rPr lang="tr-TR" b="1" dirty="0" smtClean="0"/>
              <a:t>Etik</a:t>
            </a:r>
            <a:r>
              <a:rPr lang="tr-TR" b="1" dirty="0"/>
              <a:t>, </a:t>
            </a:r>
            <a:r>
              <a:rPr lang="tr-TR" dirty="0"/>
              <a:t>bir eylemi </a:t>
            </a:r>
            <a:r>
              <a:rPr lang="tr-TR" dirty="0" smtClean="0"/>
              <a:t>ahlaki </a:t>
            </a:r>
            <a:r>
              <a:rPr lang="tr-TR" dirty="0"/>
              <a:t>açıdan iyi bir eylem yapan niteliksel durumu </a:t>
            </a:r>
            <a:r>
              <a:rPr lang="tr-TR" dirty="0" smtClean="0"/>
              <a:t>sorgular</a:t>
            </a:r>
          </a:p>
          <a:p>
            <a:pPr marL="0" indent="0" algn="just">
              <a:lnSpc>
                <a:spcPct val="150000"/>
              </a:lnSpc>
              <a:buNone/>
            </a:pPr>
            <a:endParaRPr lang="tr-TR" dirty="0" smtClean="0"/>
          </a:p>
          <a:p>
            <a:pPr algn="just">
              <a:lnSpc>
                <a:spcPct val="150000"/>
              </a:lnSpc>
            </a:pPr>
            <a:r>
              <a:rPr lang="tr-TR" b="1" dirty="0" smtClean="0"/>
              <a:t>Etik; </a:t>
            </a:r>
            <a:r>
              <a:rPr lang="tr-TR" dirty="0" smtClean="0"/>
              <a:t>bir </a:t>
            </a:r>
            <a:r>
              <a:rPr lang="tr-TR" dirty="0"/>
              <a:t>eylemin </a:t>
            </a:r>
            <a:r>
              <a:rPr lang="tr-TR" dirty="0" smtClean="0"/>
              <a:t>ahlaki </a:t>
            </a:r>
            <a:r>
              <a:rPr lang="tr-TR" dirty="0"/>
              <a:t>olarak nitelendirilebilmesi için yerine getirilmesi gereken şartları genel, ilkesel dolayısıyla da soyut düzlemde </a:t>
            </a:r>
            <a:r>
              <a:rPr lang="tr-TR" dirty="0" smtClean="0"/>
              <a:t>tartışır</a:t>
            </a:r>
            <a:r>
              <a:rPr lang="tr-TR" dirty="0"/>
              <a:t>. </a:t>
            </a:r>
            <a:endParaRPr lang="tr-TR" dirty="0" smtClean="0"/>
          </a:p>
          <a:p>
            <a:pPr marL="0" indent="0" algn="just">
              <a:lnSpc>
                <a:spcPct val="150000"/>
              </a:lnSpc>
              <a:buNone/>
            </a:pPr>
            <a:endParaRPr lang="tr-TR" dirty="0" smtClean="0"/>
          </a:p>
          <a:p>
            <a:pPr algn="just">
              <a:lnSpc>
                <a:spcPct val="150000"/>
              </a:lnSpc>
            </a:pPr>
            <a:r>
              <a:rPr lang="tr-TR" dirty="0" smtClean="0"/>
              <a:t>İyi </a:t>
            </a:r>
            <a:r>
              <a:rPr lang="tr-TR" dirty="0"/>
              <a:t>bir şeyin iyi olduğu hükmüne nasıl varıldığını söyleyen </a:t>
            </a:r>
            <a:r>
              <a:rPr lang="tr-TR" b="1" dirty="0"/>
              <a:t>etik;</a:t>
            </a:r>
            <a:r>
              <a:rPr lang="tr-TR" dirty="0"/>
              <a:t> ahlak üretmemekte ancak ahlak üzerine konuşmaktadır (</a:t>
            </a:r>
            <a:r>
              <a:rPr lang="tr-TR" dirty="0" err="1"/>
              <a:t>Pieper</a:t>
            </a:r>
            <a:r>
              <a:rPr lang="tr-TR" dirty="0"/>
              <a:t>, 2012). </a:t>
            </a:r>
          </a:p>
        </p:txBody>
      </p:sp>
    </p:spTree>
    <p:extLst>
      <p:ext uri="{BB962C8B-B14F-4D97-AF65-F5344CB8AC3E}">
        <p14:creationId xmlns:p14="http://schemas.microsoft.com/office/powerpoint/2010/main" val="30048912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33156" y="476672"/>
            <a:ext cx="8229600" cy="792088"/>
          </a:xfrm>
        </p:spPr>
        <p:txBody>
          <a:bodyPr>
            <a:normAutofit fontScale="90000"/>
          </a:bodyPr>
          <a:lstStyle/>
          <a:p>
            <a:pPr algn="ctr"/>
            <a:r>
              <a:rPr lang="tr-TR" dirty="0" smtClean="0"/>
              <a:t> TEMEL KAVRAMLAR</a:t>
            </a:r>
            <a:endParaRPr lang="tr-TR" dirty="0"/>
          </a:p>
        </p:txBody>
      </p:sp>
      <p:sp>
        <p:nvSpPr>
          <p:cNvPr id="3" name="İçerik Yer Tutucusu 2"/>
          <p:cNvSpPr>
            <a:spLocks noGrp="1"/>
          </p:cNvSpPr>
          <p:nvPr>
            <p:ph idx="1"/>
          </p:nvPr>
        </p:nvSpPr>
        <p:spPr>
          <a:xfrm>
            <a:off x="457200" y="1412776"/>
            <a:ext cx="8229600" cy="4911824"/>
          </a:xfrm>
        </p:spPr>
        <p:txBody>
          <a:bodyPr/>
          <a:lstStyle/>
          <a:p>
            <a:pPr algn="just"/>
            <a:endParaRPr lang="tr-TR" dirty="0" smtClean="0"/>
          </a:p>
          <a:p>
            <a:pPr algn="just"/>
            <a:r>
              <a:rPr lang="tr-TR" dirty="0" smtClean="0"/>
              <a:t>Ahlaklar </a:t>
            </a:r>
            <a:r>
              <a:rPr lang="tr-TR" dirty="0"/>
              <a:t>ve ahlak anlayışları hakkında tarafsız bir düşünme şekli geliştirmek ve ahlakları özellikleriyle tasvir etmek, etiğin başlıca görevlerindendir. </a:t>
            </a:r>
          </a:p>
          <a:p>
            <a:pPr algn="just"/>
            <a:endParaRPr lang="tr-TR" dirty="0"/>
          </a:p>
          <a:p>
            <a:pPr algn="just"/>
            <a:r>
              <a:rPr lang="tr-TR" dirty="0"/>
              <a:t>Etik, insan davranışının bugününe ait doğru ya da iyi olarak değerlemesinden ziyade, ahlaki açıdan kabul edilebilir doğru ve iyi davranışların ölçülerini irdelemeyle ilgilenir </a:t>
            </a:r>
          </a:p>
          <a:p>
            <a:endParaRPr lang="tr-TR" dirty="0"/>
          </a:p>
        </p:txBody>
      </p:sp>
    </p:spTree>
    <p:extLst>
      <p:ext uri="{BB962C8B-B14F-4D97-AF65-F5344CB8AC3E}">
        <p14:creationId xmlns:p14="http://schemas.microsoft.com/office/powerpoint/2010/main" val="35681948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smtClean="0"/>
              <a:t>TEMEL KAVRAMLAR</a:t>
            </a:r>
            <a:endParaRPr lang="tr-TR" b="1" dirty="0"/>
          </a:p>
        </p:txBody>
      </p:sp>
      <p:sp>
        <p:nvSpPr>
          <p:cNvPr id="3" name="İçerik Yer Tutucusu 2"/>
          <p:cNvSpPr>
            <a:spLocks noGrp="1"/>
          </p:cNvSpPr>
          <p:nvPr>
            <p:ph idx="1"/>
          </p:nvPr>
        </p:nvSpPr>
        <p:spPr/>
        <p:txBody>
          <a:bodyPr>
            <a:normAutofit fontScale="92500"/>
          </a:bodyPr>
          <a:lstStyle/>
          <a:p>
            <a:pPr algn="just">
              <a:lnSpc>
                <a:spcPct val="150000"/>
              </a:lnSpc>
            </a:pPr>
            <a:r>
              <a:rPr lang="tr-TR" b="1" dirty="0" smtClean="0"/>
              <a:t>Etik,</a:t>
            </a:r>
            <a:r>
              <a:rPr lang="tr-TR" dirty="0" smtClean="0"/>
              <a:t> kullanılan </a:t>
            </a:r>
            <a:r>
              <a:rPr lang="tr-TR" dirty="0"/>
              <a:t>ahlak </a:t>
            </a:r>
            <a:r>
              <a:rPr lang="tr-TR" dirty="0" smtClean="0"/>
              <a:t>terimlerin </a:t>
            </a:r>
            <a:r>
              <a:rPr lang="tr-TR" dirty="0"/>
              <a:t>ve ahlaki yargıların </a:t>
            </a:r>
            <a:r>
              <a:rPr lang="tr-TR" dirty="0" smtClean="0"/>
              <a:t>statüsünü </a:t>
            </a:r>
            <a:r>
              <a:rPr lang="tr-TR" dirty="0"/>
              <a:t>çözümlemekte ve takınılan </a:t>
            </a:r>
            <a:r>
              <a:rPr lang="tr-TR" dirty="0" smtClean="0"/>
              <a:t>ahlaki </a:t>
            </a:r>
            <a:r>
              <a:rPr lang="tr-TR" dirty="0"/>
              <a:t>tutumların ardında yatan yargıları ele almaktadır (</a:t>
            </a:r>
            <a:r>
              <a:rPr lang="tr-TR" dirty="0" err="1"/>
              <a:t>Nuttall</a:t>
            </a:r>
            <a:r>
              <a:rPr lang="tr-TR" dirty="0"/>
              <a:t>, 2011). </a:t>
            </a:r>
            <a:endParaRPr lang="tr-TR" dirty="0" smtClean="0"/>
          </a:p>
          <a:p>
            <a:pPr algn="just">
              <a:lnSpc>
                <a:spcPct val="150000"/>
              </a:lnSpc>
            </a:pPr>
            <a:endParaRPr lang="tr-TR" dirty="0"/>
          </a:p>
          <a:p>
            <a:pPr algn="just">
              <a:lnSpc>
                <a:spcPct val="150000"/>
              </a:lnSpc>
            </a:pPr>
            <a:r>
              <a:rPr lang="tr-TR" dirty="0"/>
              <a:t>Etik tartışmaların temel konusu, insan eylemlerini </a:t>
            </a:r>
            <a:r>
              <a:rPr lang="tr-TR" dirty="0" smtClean="0"/>
              <a:t>ahlaki </a:t>
            </a:r>
            <a:r>
              <a:rPr lang="tr-TR" dirty="0"/>
              <a:t>bakımdan değerli ya da değersiz kılanın ne olduğudur.</a:t>
            </a:r>
          </a:p>
        </p:txBody>
      </p:sp>
    </p:spTree>
    <p:extLst>
      <p:ext uri="{BB962C8B-B14F-4D97-AF65-F5344CB8AC3E}">
        <p14:creationId xmlns:p14="http://schemas.microsoft.com/office/powerpoint/2010/main" val="40883378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smtClean="0"/>
              <a:t>TEMEL KAVRAMLAR</a:t>
            </a:r>
            <a:endParaRPr lang="tr-TR" b="1" dirty="0"/>
          </a:p>
        </p:txBody>
      </p:sp>
      <p:sp>
        <p:nvSpPr>
          <p:cNvPr id="3" name="İçerik Yer Tutucusu 2"/>
          <p:cNvSpPr>
            <a:spLocks noGrp="1"/>
          </p:cNvSpPr>
          <p:nvPr>
            <p:ph idx="1"/>
          </p:nvPr>
        </p:nvSpPr>
        <p:spPr/>
        <p:txBody>
          <a:bodyPr/>
          <a:lstStyle/>
          <a:p>
            <a:pPr algn="just">
              <a:lnSpc>
                <a:spcPct val="150000"/>
              </a:lnSpc>
            </a:pPr>
            <a:r>
              <a:rPr lang="tr-TR" b="1" dirty="0"/>
              <a:t>Ahlak ve etik </a:t>
            </a:r>
            <a:r>
              <a:rPr lang="tr-TR" dirty="0"/>
              <a:t>kavramları arasındaki yakınlık, somut bir biçimde futbolcu ile futbol eleştirmeni arasındaki yakınlığa benzetilebilir. </a:t>
            </a:r>
            <a:endParaRPr lang="tr-TR" dirty="0" smtClean="0"/>
          </a:p>
          <a:p>
            <a:pPr algn="just">
              <a:lnSpc>
                <a:spcPct val="150000"/>
              </a:lnSpc>
            </a:pPr>
            <a:endParaRPr lang="tr-TR" dirty="0"/>
          </a:p>
          <a:p>
            <a:pPr algn="just">
              <a:lnSpc>
                <a:spcPct val="150000"/>
              </a:lnSpc>
            </a:pPr>
            <a:r>
              <a:rPr lang="tr-TR" b="1" dirty="0" smtClean="0"/>
              <a:t>Ahlak </a:t>
            </a:r>
            <a:r>
              <a:rPr lang="tr-TR" dirty="0"/>
              <a:t>bir davranışı ifade ederken; </a:t>
            </a:r>
            <a:r>
              <a:rPr lang="tr-TR" b="1" dirty="0"/>
              <a:t>etik </a:t>
            </a:r>
            <a:r>
              <a:rPr lang="tr-TR" dirty="0"/>
              <a:t>davranışla ilgili bir düşünceyi ortaya koymaktadır.</a:t>
            </a:r>
          </a:p>
        </p:txBody>
      </p:sp>
    </p:spTree>
    <p:extLst>
      <p:ext uri="{BB962C8B-B14F-4D97-AF65-F5344CB8AC3E}">
        <p14:creationId xmlns:p14="http://schemas.microsoft.com/office/powerpoint/2010/main" val="28656704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smtClean="0"/>
              <a:t>TEMEL KAVRAMLAR</a:t>
            </a:r>
            <a:endParaRPr lang="tr-TR" b="1" dirty="0"/>
          </a:p>
        </p:txBody>
      </p:sp>
      <p:sp>
        <p:nvSpPr>
          <p:cNvPr id="3" name="İçerik Yer Tutucusu 2"/>
          <p:cNvSpPr>
            <a:spLocks noGrp="1"/>
          </p:cNvSpPr>
          <p:nvPr>
            <p:ph idx="1"/>
          </p:nvPr>
        </p:nvSpPr>
        <p:spPr/>
        <p:txBody>
          <a:bodyPr>
            <a:normAutofit fontScale="77500" lnSpcReduction="20000"/>
          </a:bodyPr>
          <a:lstStyle/>
          <a:p>
            <a:pPr algn="just">
              <a:lnSpc>
                <a:spcPct val="150000"/>
              </a:lnSpc>
            </a:pPr>
            <a:r>
              <a:rPr lang="tr-TR" b="1" dirty="0" smtClean="0"/>
              <a:t>Etik;</a:t>
            </a:r>
            <a:r>
              <a:rPr lang="tr-TR" dirty="0" smtClean="0"/>
              <a:t> ahlakı </a:t>
            </a:r>
            <a:r>
              <a:rPr lang="tr-TR" dirty="0"/>
              <a:t>konu edinen felsefe </a:t>
            </a:r>
            <a:r>
              <a:rPr lang="tr-TR" dirty="0" smtClean="0"/>
              <a:t>dalıdır</a:t>
            </a:r>
          </a:p>
          <a:p>
            <a:pPr algn="just">
              <a:lnSpc>
                <a:spcPct val="150000"/>
              </a:lnSpc>
            </a:pPr>
            <a:endParaRPr lang="tr-TR" dirty="0"/>
          </a:p>
          <a:p>
            <a:pPr algn="just">
              <a:lnSpc>
                <a:spcPct val="150000"/>
              </a:lnSpc>
            </a:pPr>
            <a:r>
              <a:rPr lang="tr-TR" b="1" dirty="0" smtClean="0"/>
              <a:t>Etik:</a:t>
            </a:r>
            <a:r>
              <a:rPr lang="tr-TR" dirty="0" smtClean="0"/>
              <a:t> Ahlak üzerine düşünme, söz söyleme, ahlakın felsefesini yapma</a:t>
            </a:r>
          </a:p>
          <a:p>
            <a:pPr algn="just">
              <a:lnSpc>
                <a:spcPct val="150000"/>
              </a:lnSpc>
            </a:pPr>
            <a:endParaRPr lang="tr-TR" dirty="0" smtClean="0"/>
          </a:p>
          <a:p>
            <a:pPr algn="just">
              <a:lnSpc>
                <a:spcPct val="150000"/>
              </a:lnSpc>
            </a:pPr>
            <a:r>
              <a:rPr lang="tr-TR" dirty="0"/>
              <a:t>Ahlak, bireysel veya toplumsal planda fiilen yaşanan bir olgu iken; etik, bu olgu üzerine felsefi düşünmenin gerçekleştirildiği alan olmaktadır. </a:t>
            </a:r>
          </a:p>
          <a:p>
            <a:pPr algn="just">
              <a:lnSpc>
                <a:spcPct val="150000"/>
              </a:lnSpc>
            </a:pPr>
            <a:endParaRPr lang="tr-TR" dirty="0"/>
          </a:p>
          <a:p>
            <a:pPr algn="just">
              <a:lnSpc>
                <a:spcPct val="150000"/>
              </a:lnSpc>
            </a:pPr>
            <a:r>
              <a:rPr lang="tr-TR" dirty="0"/>
              <a:t>Bu yönüyle etik, </a:t>
            </a:r>
            <a:r>
              <a:rPr lang="tr-TR" b="1" dirty="0">
                <a:solidFill>
                  <a:srgbClr val="FF0000"/>
                </a:solidFill>
              </a:rPr>
              <a:t>ahlak felsefesi </a:t>
            </a:r>
            <a:r>
              <a:rPr lang="tr-TR" dirty="0"/>
              <a:t>olarak ifade edilebilir.</a:t>
            </a:r>
          </a:p>
          <a:p>
            <a:pPr algn="just">
              <a:lnSpc>
                <a:spcPct val="150000"/>
              </a:lnSpc>
            </a:pPr>
            <a:endParaRPr lang="tr-TR" dirty="0"/>
          </a:p>
        </p:txBody>
      </p:sp>
    </p:spTree>
    <p:extLst>
      <p:ext uri="{BB962C8B-B14F-4D97-AF65-F5344CB8AC3E}">
        <p14:creationId xmlns:p14="http://schemas.microsoft.com/office/powerpoint/2010/main" val="19720027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548680"/>
            <a:ext cx="8229600" cy="710952"/>
          </a:xfrm>
        </p:spPr>
        <p:txBody>
          <a:bodyPr>
            <a:normAutofit/>
          </a:bodyPr>
          <a:lstStyle/>
          <a:p>
            <a:pPr algn="ctr"/>
            <a:r>
              <a:rPr lang="tr-TR" sz="4000" dirty="0"/>
              <a:t>ETİK ile AHLAKIN FARKLILIKLARI</a:t>
            </a:r>
          </a:p>
        </p:txBody>
      </p:sp>
      <p:sp>
        <p:nvSpPr>
          <p:cNvPr id="3" name="İçerik Yer Tutucusu 2"/>
          <p:cNvSpPr>
            <a:spLocks noGrp="1"/>
          </p:cNvSpPr>
          <p:nvPr>
            <p:ph idx="1"/>
          </p:nvPr>
        </p:nvSpPr>
        <p:spPr>
          <a:xfrm>
            <a:off x="457200" y="1475656"/>
            <a:ext cx="8363272" cy="4848944"/>
          </a:xfrm>
        </p:spPr>
        <p:txBody>
          <a:bodyPr>
            <a:normAutofit fontScale="77500" lnSpcReduction="20000"/>
          </a:bodyPr>
          <a:lstStyle/>
          <a:p>
            <a:pPr algn="just"/>
            <a:endParaRPr lang="tr-TR" dirty="0" smtClean="0"/>
          </a:p>
          <a:p>
            <a:pPr algn="just">
              <a:lnSpc>
                <a:spcPct val="160000"/>
              </a:lnSpc>
            </a:pPr>
            <a:r>
              <a:rPr lang="tr-TR" sz="2200" dirty="0" smtClean="0"/>
              <a:t>Etik</a:t>
            </a:r>
            <a:r>
              <a:rPr lang="tr-TR" sz="2200" dirty="0"/>
              <a:t>, ahlakı kapsayan bir kavramdır. Ahlak iyi ve kötü davranışları birbirinden ayırt edip bunların konularını araştırırken; etik, ahlakla ilgili terimleri analiz edip yargılar, bu terimlerin temelinde yatan esas konuları ele alır</a:t>
            </a:r>
            <a:r>
              <a:rPr lang="tr-TR" sz="2200" dirty="0" smtClean="0"/>
              <a:t>.</a:t>
            </a:r>
          </a:p>
          <a:p>
            <a:pPr algn="just">
              <a:lnSpc>
                <a:spcPct val="160000"/>
              </a:lnSpc>
            </a:pPr>
            <a:endParaRPr lang="tr-TR" sz="2200" dirty="0"/>
          </a:p>
          <a:p>
            <a:pPr algn="just">
              <a:lnSpc>
                <a:spcPct val="160000"/>
              </a:lnSpc>
            </a:pPr>
            <a:r>
              <a:rPr lang="tr-TR" sz="2200" dirty="0"/>
              <a:t>Ahlak kuralları, farklı kaynaklardan beslendiği, çeşitli dönemlerde ve toplumlarda farklılık gösterdiğinden dolayı; her zaman geçerli kabul görebilecek, ortak ahlak kuralları bütünü yoktur. Ahlak felsefesi olarak adlandırılan etik ise, ahlak teorisi ile ilgili çeşitli fikirlerin tartışılmasıyla ilgilenmektedir. Sonuç olarak; aynı toplum </a:t>
            </a:r>
            <a:r>
              <a:rPr lang="tr-TR" sz="2200" dirty="0" smtClean="0"/>
              <a:t>içerisinde </a:t>
            </a:r>
            <a:r>
              <a:rPr lang="tr-TR" sz="2200" dirty="0"/>
              <a:t>bile farklı olabilen ahlak kavramının aksine etik, zamanla değişmeyen, evrensel kabul gören ve ilgili ilkelerin yayılması için çaba sarf eden bir kavramdır.</a:t>
            </a:r>
          </a:p>
          <a:p>
            <a:endParaRPr lang="tr-TR" dirty="0"/>
          </a:p>
        </p:txBody>
      </p:sp>
    </p:spTree>
    <p:extLst>
      <p:ext uri="{BB962C8B-B14F-4D97-AF65-F5344CB8AC3E}">
        <p14:creationId xmlns:p14="http://schemas.microsoft.com/office/powerpoint/2010/main" val="39748462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1115616" y="908720"/>
            <a:ext cx="6696744" cy="5616624"/>
          </a:xfrm>
          <a:prstGeom prst="rect">
            <a:avLst/>
          </a:prstGeom>
        </p:spPr>
      </p:pic>
    </p:spTree>
    <p:extLst>
      <p:ext uri="{BB962C8B-B14F-4D97-AF65-F5344CB8AC3E}">
        <p14:creationId xmlns:p14="http://schemas.microsoft.com/office/powerpoint/2010/main" val="4295660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85318" y="341784"/>
            <a:ext cx="8229600" cy="854968"/>
          </a:xfrm>
        </p:spPr>
        <p:txBody>
          <a:bodyPr>
            <a:normAutofit/>
          </a:bodyPr>
          <a:lstStyle/>
          <a:p>
            <a:pPr algn="ctr"/>
            <a:r>
              <a:rPr lang="tr-TR" sz="4000" dirty="0" smtClean="0"/>
              <a:t>ETİK ile AHLAKIN FARKLILIKLARI</a:t>
            </a:r>
            <a:endParaRPr lang="tr-TR" sz="4000" dirty="0"/>
          </a:p>
        </p:txBody>
      </p:sp>
      <p:sp>
        <p:nvSpPr>
          <p:cNvPr id="3" name="İçerik Yer Tutucusu 2"/>
          <p:cNvSpPr>
            <a:spLocks noGrp="1"/>
          </p:cNvSpPr>
          <p:nvPr>
            <p:ph idx="1"/>
          </p:nvPr>
        </p:nvSpPr>
        <p:spPr>
          <a:xfrm>
            <a:off x="251520" y="1196752"/>
            <a:ext cx="8568952" cy="5373216"/>
          </a:xfrm>
        </p:spPr>
        <p:txBody>
          <a:bodyPr>
            <a:normAutofit fontScale="92500"/>
          </a:bodyPr>
          <a:lstStyle/>
          <a:p>
            <a:pPr algn="just"/>
            <a:endParaRPr lang="tr-TR" dirty="0" smtClean="0"/>
          </a:p>
          <a:p>
            <a:pPr algn="just"/>
            <a:r>
              <a:rPr lang="tr-TR" dirty="0" smtClean="0"/>
              <a:t>Ahlakın </a:t>
            </a:r>
            <a:r>
              <a:rPr lang="tr-TR" dirty="0"/>
              <a:t>öğrenilmesi için herhangi bir çabaya ihtiyaç yoktur. Kişiler toplum içerisinde yaşayarak ahlakı öğrenebilir. Diğer yandan bilimsel ya da felsefi çabalarla üretilen etik değerlerin kendiliğinden öğrenilmesi mümkün değildir</a:t>
            </a:r>
            <a:r>
              <a:rPr lang="tr-TR" dirty="0" smtClean="0"/>
              <a:t>.</a:t>
            </a:r>
          </a:p>
          <a:p>
            <a:pPr marL="0" indent="0" algn="just">
              <a:buNone/>
            </a:pPr>
            <a:endParaRPr lang="tr-TR" dirty="0"/>
          </a:p>
          <a:p>
            <a:pPr algn="just"/>
            <a:r>
              <a:rPr lang="tr-TR" dirty="0"/>
              <a:t>Ahlaki değerlere karşı gelmenin sonucu, ayıplama ve kınama şeklinde ortaya çıkarken; etik değerlere karşı gelmek, meslekten ve öbekten dışlanmakla cezalandırılabilmektedir</a:t>
            </a:r>
            <a:r>
              <a:rPr lang="tr-TR" dirty="0" smtClean="0"/>
              <a:t>.</a:t>
            </a:r>
          </a:p>
          <a:p>
            <a:pPr marL="0" indent="0" algn="just">
              <a:buNone/>
            </a:pPr>
            <a:endParaRPr lang="tr-TR" dirty="0"/>
          </a:p>
          <a:p>
            <a:pPr algn="just"/>
            <a:r>
              <a:rPr lang="tr-TR" dirty="0"/>
              <a:t>Ahlak ilkeleri genellikle yazılı kurallardan oluşmazken; etik çalışmaları çoğunlukla yazılı ilke ve kurallardan oluşmaktadır.</a:t>
            </a:r>
          </a:p>
          <a:p>
            <a:pPr algn="just"/>
            <a:endParaRPr lang="tr-TR" dirty="0"/>
          </a:p>
        </p:txBody>
      </p:sp>
    </p:spTree>
    <p:extLst>
      <p:ext uri="{BB962C8B-B14F-4D97-AF65-F5344CB8AC3E}">
        <p14:creationId xmlns:p14="http://schemas.microsoft.com/office/powerpoint/2010/main" val="29048579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332656"/>
            <a:ext cx="8229600" cy="1143000"/>
          </a:xfrm>
        </p:spPr>
        <p:txBody>
          <a:bodyPr/>
          <a:lstStyle/>
          <a:p>
            <a:pPr algn="ctr"/>
            <a:r>
              <a:rPr lang="tr-TR" b="1" dirty="0" smtClean="0"/>
              <a:t>ETİK TEMELLENDİRME</a:t>
            </a:r>
            <a:endParaRPr lang="tr-TR" b="1" dirty="0"/>
          </a:p>
        </p:txBody>
      </p:sp>
      <p:sp>
        <p:nvSpPr>
          <p:cNvPr id="3" name="İçerik Yer Tutucusu 2"/>
          <p:cNvSpPr>
            <a:spLocks noGrp="1"/>
          </p:cNvSpPr>
          <p:nvPr>
            <p:ph idx="1"/>
          </p:nvPr>
        </p:nvSpPr>
        <p:spPr>
          <a:xfrm>
            <a:off x="457200" y="1412776"/>
            <a:ext cx="8229600" cy="5445224"/>
          </a:xfrm>
        </p:spPr>
        <p:txBody>
          <a:bodyPr>
            <a:normAutofit/>
          </a:bodyPr>
          <a:lstStyle/>
          <a:p>
            <a:endParaRPr lang="tr-TR" sz="2800" b="1" dirty="0" smtClean="0"/>
          </a:p>
          <a:p>
            <a:r>
              <a:rPr lang="tr-TR" sz="2800" b="1" dirty="0" smtClean="0"/>
              <a:t>Evren (</a:t>
            </a:r>
            <a:r>
              <a:rPr lang="tr-TR" sz="2800" b="1" dirty="0" err="1" smtClean="0"/>
              <a:t>Kozmoz</a:t>
            </a:r>
            <a:r>
              <a:rPr lang="tr-TR" sz="2800" b="1" dirty="0" smtClean="0"/>
              <a:t>), Yaratıcı, İnsan, Toplum</a:t>
            </a:r>
          </a:p>
          <a:p>
            <a:endParaRPr lang="tr-TR" sz="2800" b="1" dirty="0"/>
          </a:p>
          <a:p>
            <a:r>
              <a:rPr lang="tr-TR" sz="2800" b="1" u="sng" dirty="0" smtClean="0">
                <a:solidFill>
                  <a:srgbClr val="FF0000"/>
                </a:solidFill>
              </a:rPr>
              <a:t>Kozmolojik Temellendirme</a:t>
            </a:r>
          </a:p>
          <a:p>
            <a:endParaRPr lang="tr-TR" sz="2800" b="1" u="sng" dirty="0" smtClean="0">
              <a:solidFill>
                <a:srgbClr val="FF0000"/>
              </a:solidFill>
            </a:endParaRPr>
          </a:p>
          <a:p>
            <a:pPr algn="just"/>
            <a:r>
              <a:rPr lang="tr-TR" sz="2800" dirty="0" smtClean="0"/>
              <a:t>Evrendeki düzen ile insan yaşamındaki düzen arasında farklılık yoktur</a:t>
            </a:r>
          </a:p>
          <a:p>
            <a:pPr algn="just"/>
            <a:endParaRPr lang="tr-TR" sz="2800" dirty="0"/>
          </a:p>
          <a:p>
            <a:pPr algn="just"/>
            <a:r>
              <a:rPr lang="tr-TR" sz="2800" dirty="0" smtClean="0"/>
              <a:t>İnsan yaşamındaki düzen, evrendeki düzenin bir parçasıdır</a:t>
            </a:r>
          </a:p>
          <a:p>
            <a:pPr marL="0" indent="0" algn="just">
              <a:buNone/>
            </a:pPr>
            <a:endParaRPr lang="tr-TR" sz="2800" dirty="0" smtClean="0"/>
          </a:p>
          <a:p>
            <a:pPr algn="just"/>
            <a:endParaRPr lang="tr-TR" sz="2800" dirty="0"/>
          </a:p>
          <a:p>
            <a:pPr algn="just"/>
            <a:endParaRPr lang="tr-TR" sz="2800" dirty="0"/>
          </a:p>
        </p:txBody>
      </p:sp>
    </p:spTree>
    <p:extLst>
      <p:ext uri="{BB962C8B-B14F-4D97-AF65-F5344CB8AC3E}">
        <p14:creationId xmlns:p14="http://schemas.microsoft.com/office/powerpoint/2010/main" val="21050155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404664"/>
            <a:ext cx="8229600" cy="1143000"/>
          </a:xfrm>
        </p:spPr>
        <p:txBody>
          <a:bodyPr>
            <a:normAutofit/>
          </a:bodyPr>
          <a:lstStyle/>
          <a:p>
            <a:pPr algn="ctr"/>
            <a:r>
              <a:rPr lang="tr-TR" sz="5400" b="1" dirty="0" smtClean="0"/>
              <a:t>ETİK TEMELLENDİRME</a:t>
            </a:r>
            <a:endParaRPr lang="tr-TR" sz="5400" b="1" dirty="0"/>
          </a:p>
        </p:txBody>
      </p:sp>
      <p:sp>
        <p:nvSpPr>
          <p:cNvPr id="3" name="İçerik Yer Tutucusu 2"/>
          <p:cNvSpPr>
            <a:spLocks noGrp="1"/>
          </p:cNvSpPr>
          <p:nvPr>
            <p:ph idx="1"/>
          </p:nvPr>
        </p:nvSpPr>
        <p:spPr>
          <a:xfrm>
            <a:off x="457200" y="1556792"/>
            <a:ext cx="8229600" cy="5301208"/>
          </a:xfrm>
        </p:spPr>
        <p:txBody>
          <a:bodyPr>
            <a:normAutofit fontScale="92500" lnSpcReduction="20000"/>
          </a:bodyPr>
          <a:lstStyle/>
          <a:p>
            <a:endParaRPr lang="tr-TR" dirty="0" smtClean="0"/>
          </a:p>
          <a:p>
            <a:r>
              <a:rPr lang="tr-TR" dirty="0" smtClean="0"/>
              <a:t>Logos: akıl</a:t>
            </a:r>
          </a:p>
          <a:p>
            <a:r>
              <a:rPr lang="tr-TR" dirty="0" smtClean="0"/>
              <a:t>Akıl düzenine sahip evren: </a:t>
            </a:r>
            <a:r>
              <a:rPr lang="tr-TR" dirty="0" smtClean="0">
                <a:solidFill>
                  <a:srgbClr val="FF0000"/>
                </a:solidFill>
              </a:rPr>
              <a:t>Kozmos</a:t>
            </a:r>
          </a:p>
          <a:p>
            <a:endParaRPr lang="tr-TR" dirty="0" smtClean="0"/>
          </a:p>
          <a:p>
            <a:pPr algn="just"/>
            <a:r>
              <a:rPr lang="tr-TR" dirty="0" smtClean="0"/>
              <a:t>Evren, insana göre </a:t>
            </a:r>
            <a:r>
              <a:rPr lang="tr-TR" dirty="0" err="1" smtClean="0"/>
              <a:t>makrokozmoz</a:t>
            </a:r>
            <a:r>
              <a:rPr lang="tr-TR" dirty="0" smtClean="0"/>
              <a:t>, insan evrene  göre </a:t>
            </a:r>
            <a:r>
              <a:rPr lang="tr-TR" dirty="0" err="1" smtClean="0"/>
              <a:t>mikrokozmozdur</a:t>
            </a:r>
            <a:endParaRPr lang="tr-TR" dirty="0" smtClean="0"/>
          </a:p>
          <a:p>
            <a:pPr marL="0" indent="0" algn="just">
              <a:lnSpc>
                <a:spcPct val="150000"/>
              </a:lnSpc>
              <a:buNone/>
            </a:pPr>
            <a:endParaRPr lang="tr-TR" dirty="0" smtClean="0"/>
          </a:p>
          <a:p>
            <a:pPr algn="just"/>
            <a:r>
              <a:rPr lang="tr-TR" dirty="0"/>
              <a:t> </a:t>
            </a:r>
            <a:r>
              <a:rPr lang="tr-TR" dirty="0" smtClean="0"/>
              <a:t>Ahlaksal yaşam bir çeşit doğal yaşamdır ve doğal yaşamın uzantısı olarak görülür</a:t>
            </a:r>
          </a:p>
          <a:p>
            <a:pPr algn="just"/>
            <a:endParaRPr lang="tr-TR" dirty="0" smtClean="0"/>
          </a:p>
          <a:p>
            <a:pPr algn="just"/>
            <a:r>
              <a:rPr lang="tr-TR" dirty="0"/>
              <a:t>İyi ve ahlaklı hayat kozmik düzenle uyum içinde yaşamaktır</a:t>
            </a:r>
          </a:p>
          <a:p>
            <a:pPr marL="0" indent="0" algn="just">
              <a:buNone/>
            </a:pPr>
            <a:endParaRPr lang="tr-TR" dirty="0" smtClean="0"/>
          </a:p>
          <a:p>
            <a:pPr algn="just"/>
            <a:r>
              <a:rPr lang="tr-TR" dirty="0" smtClean="0"/>
              <a:t>Stoacılara göre ahlaklı hayat, </a:t>
            </a:r>
            <a:r>
              <a:rPr lang="tr-TR" dirty="0" smtClean="0">
                <a:solidFill>
                  <a:srgbClr val="FF0000"/>
                </a:solidFill>
              </a:rPr>
              <a:t>doğayla uyum içinde yaşamak</a:t>
            </a:r>
            <a:endParaRPr lang="tr-TR" dirty="0">
              <a:solidFill>
                <a:srgbClr val="FF0000"/>
              </a:solidFill>
            </a:endParaRPr>
          </a:p>
        </p:txBody>
      </p:sp>
    </p:spTree>
    <p:extLst>
      <p:ext uri="{BB962C8B-B14F-4D97-AF65-F5344CB8AC3E}">
        <p14:creationId xmlns:p14="http://schemas.microsoft.com/office/powerpoint/2010/main" val="14390851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88640"/>
            <a:ext cx="8229600" cy="1143000"/>
          </a:xfrm>
        </p:spPr>
        <p:txBody>
          <a:bodyPr/>
          <a:lstStyle/>
          <a:p>
            <a:pPr algn="ctr"/>
            <a:r>
              <a:rPr lang="tr-TR" b="1" dirty="0" smtClean="0"/>
              <a:t>ETİK TEMELLENDİRME</a:t>
            </a:r>
            <a:endParaRPr lang="tr-TR" b="1" dirty="0"/>
          </a:p>
        </p:txBody>
      </p:sp>
      <p:sp>
        <p:nvSpPr>
          <p:cNvPr id="3" name="İçerik Yer Tutucusu 2"/>
          <p:cNvSpPr>
            <a:spLocks noGrp="1"/>
          </p:cNvSpPr>
          <p:nvPr>
            <p:ph idx="1"/>
          </p:nvPr>
        </p:nvSpPr>
        <p:spPr>
          <a:xfrm>
            <a:off x="457200" y="1340768"/>
            <a:ext cx="8229600" cy="5517232"/>
          </a:xfrm>
        </p:spPr>
        <p:txBody>
          <a:bodyPr>
            <a:normAutofit fontScale="92500" lnSpcReduction="20000"/>
          </a:bodyPr>
          <a:lstStyle/>
          <a:p>
            <a:r>
              <a:rPr lang="tr-TR" sz="3600" b="1" dirty="0" smtClean="0">
                <a:solidFill>
                  <a:srgbClr val="FF0000"/>
                </a:solidFill>
              </a:rPr>
              <a:t>Dinsel Temellendirme</a:t>
            </a:r>
          </a:p>
          <a:p>
            <a:endParaRPr lang="tr-TR" sz="3600" b="1" dirty="0" smtClean="0">
              <a:solidFill>
                <a:srgbClr val="FF0000"/>
              </a:solidFill>
            </a:endParaRPr>
          </a:p>
          <a:p>
            <a:pPr algn="just"/>
            <a:r>
              <a:rPr lang="tr-TR" sz="2800" dirty="0" smtClean="0"/>
              <a:t>Evrenin bir Yaratıcısı vardır</a:t>
            </a:r>
          </a:p>
          <a:p>
            <a:pPr algn="just"/>
            <a:endParaRPr lang="tr-TR" sz="2800" dirty="0" smtClean="0"/>
          </a:p>
          <a:p>
            <a:pPr algn="just"/>
            <a:r>
              <a:rPr lang="tr-TR" sz="2800" dirty="0" smtClean="0"/>
              <a:t>İyi, kozmik düzenle uyumlu olmakla sınırlı değildir</a:t>
            </a:r>
          </a:p>
          <a:p>
            <a:pPr algn="just"/>
            <a:endParaRPr lang="tr-TR" sz="2800" dirty="0" smtClean="0"/>
          </a:p>
          <a:p>
            <a:pPr algn="just"/>
            <a:r>
              <a:rPr lang="tr-TR" sz="2800" dirty="0" smtClean="0"/>
              <a:t>Kozmik düzen de Yaratıcının kendi irade ve buyruklarına  göre şekillendirdiği şeydir</a:t>
            </a:r>
          </a:p>
          <a:p>
            <a:pPr algn="just"/>
            <a:endParaRPr lang="tr-TR" sz="2800" dirty="0"/>
          </a:p>
          <a:p>
            <a:pPr algn="just"/>
            <a:r>
              <a:rPr lang="tr-TR" sz="2800" dirty="0" smtClean="0"/>
              <a:t>Doğru, bu iradeye, bu buyruklarına uymak, itaat etmektir</a:t>
            </a:r>
          </a:p>
          <a:p>
            <a:pPr algn="just"/>
            <a:endParaRPr lang="tr-TR" sz="2800" dirty="0" smtClean="0"/>
          </a:p>
          <a:p>
            <a:pPr algn="just"/>
            <a:r>
              <a:rPr lang="tr-TR" sz="2800" dirty="0" smtClean="0"/>
              <a:t>Ahlakı, belli bir dinin kurallarına göre temellendirmektir</a:t>
            </a:r>
            <a:endParaRPr lang="tr-TR" sz="2800" dirty="0"/>
          </a:p>
        </p:txBody>
      </p:sp>
    </p:spTree>
    <p:extLst>
      <p:ext uri="{BB962C8B-B14F-4D97-AF65-F5344CB8AC3E}">
        <p14:creationId xmlns:p14="http://schemas.microsoft.com/office/powerpoint/2010/main" val="32253697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260648"/>
            <a:ext cx="8229600" cy="1143000"/>
          </a:xfrm>
        </p:spPr>
        <p:txBody>
          <a:bodyPr/>
          <a:lstStyle/>
          <a:p>
            <a:pPr algn="ctr"/>
            <a:r>
              <a:rPr lang="tr-TR" b="1" dirty="0" smtClean="0"/>
              <a:t>ETİK TEMELLENDİRME</a:t>
            </a:r>
            <a:endParaRPr lang="tr-TR" b="1" dirty="0"/>
          </a:p>
        </p:txBody>
      </p:sp>
      <p:sp>
        <p:nvSpPr>
          <p:cNvPr id="3" name="İçerik Yer Tutucusu 2"/>
          <p:cNvSpPr>
            <a:spLocks noGrp="1"/>
          </p:cNvSpPr>
          <p:nvPr>
            <p:ph idx="1"/>
          </p:nvPr>
        </p:nvSpPr>
        <p:spPr>
          <a:xfrm>
            <a:off x="457200" y="1484784"/>
            <a:ext cx="8229600" cy="5373216"/>
          </a:xfrm>
        </p:spPr>
        <p:txBody>
          <a:bodyPr>
            <a:normAutofit fontScale="92500" lnSpcReduction="10000"/>
          </a:bodyPr>
          <a:lstStyle/>
          <a:p>
            <a:pPr algn="just"/>
            <a:r>
              <a:rPr lang="tr-TR" dirty="0" smtClean="0">
                <a:solidFill>
                  <a:srgbClr val="FF0000"/>
                </a:solidFill>
              </a:rPr>
              <a:t>Antropolojik Temellendirme</a:t>
            </a:r>
          </a:p>
          <a:p>
            <a:pPr algn="just"/>
            <a:r>
              <a:rPr lang="tr-TR" dirty="0" smtClean="0"/>
              <a:t>İnsandan </a:t>
            </a:r>
            <a:r>
              <a:rPr lang="tr-TR" dirty="0"/>
              <a:t>yola çıkılır ve ahlaki hayat, insanın özüne uygun yaşaması olarak </a:t>
            </a:r>
            <a:r>
              <a:rPr lang="tr-TR" dirty="0" smtClean="0"/>
              <a:t>tanımlanır</a:t>
            </a:r>
          </a:p>
          <a:p>
            <a:pPr algn="just"/>
            <a:endParaRPr lang="tr-TR" dirty="0" smtClean="0"/>
          </a:p>
          <a:p>
            <a:pPr algn="just"/>
            <a:r>
              <a:rPr lang="tr-TR" dirty="0"/>
              <a:t>Antropolojik temellendirmeyi iki farklı şekilde değerlendirmek </a:t>
            </a:r>
            <a:r>
              <a:rPr lang="tr-TR" dirty="0" smtClean="0"/>
              <a:t>mümkündür</a:t>
            </a:r>
          </a:p>
          <a:p>
            <a:pPr marL="0" indent="0" algn="just">
              <a:buNone/>
            </a:pPr>
            <a:r>
              <a:rPr lang="tr-TR" dirty="0" smtClean="0"/>
              <a:t> </a:t>
            </a:r>
          </a:p>
          <a:p>
            <a:pPr algn="just"/>
            <a:r>
              <a:rPr lang="tr-TR" dirty="0" smtClean="0"/>
              <a:t>Bunlardan </a:t>
            </a:r>
            <a:r>
              <a:rPr lang="tr-TR" dirty="0"/>
              <a:t>birincisi, insanı bütünlüklü bir varlık şeklinde görerek; ahlakta en yüksek iyiyi yani insan varlığının gerçekte olması gereken hali olarak </a:t>
            </a:r>
            <a:r>
              <a:rPr lang="tr-TR" dirty="0">
                <a:solidFill>
                  <a:srgbClr val="FF0000"/>
                </a:solidFill>
              </a:rPr>
              <a:t>ruh ve bedenin düzenli ve uyumlu birliği</a:t>
            </a:r>
            <a:r>
              <a:rPr lang="tr-TR" dirty="0"/>
              <a:t> şeklinde tanımlamaktadır. </a:t>
            </a:r>
            <a:endParaRPr lang="tr-TR" dirty="0" smtClean="0"/>
          </a:p>
          <a:p>
            <a:pPr algn="just"/>
            <a:endParaRPr lang="tr-TR" dirty="0" smtClean="0"/>
          </a:p>
          <a:p>
            <a:pPr algn="just"/>
            <a:r>
              <a:rPr lang="tr-TR" dirty="0" smtClean="0"/>
              <a:t>Bu </a:t>
            </a:r>
            <a:r>
              <a:rPr lang="tr-TR" dirty="0"/>
              <a:t>temellendirme şeklinde insanın ruhsal ve doğal boyutları, biyolojik ve psikolojik yapısı ile birlikte ele alınır. </a:t>
            </a:r>
            <a:endParaRPr lang="tr-TR" dirty="0" smtClean="0">
              <a:solidFill>
                <a:srgbClr val="FF0000"/>
              </a:solidFill>
            </a:endParaRPr>
          </a:p>
          <a:p>
            <a:pPr algn="just"/>
            <a:endParaRPr lang="tr-TR" dirty="0"/>
          </a:p>
          <a:p>
            <a:endParaRPr lang="tr-TR" dirty="0" smtClean="0"/>
          </a:p>
          <a:p>
            <a:endParaRPr lang="tr-TR" dirty="0"/>
          </a:p>
        </p:txBody>
      </p:sp>
    </p:spTree>
    <p:extLst>
      <p:ext uri="{BB962C8B-B14F-4D97-AF65-F5344CB8AC3E}">
        <p14:creationId xmlns:p14="http://schemas.microsoft.com/office/powerpoint/2010/main" val="21075789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96044" y="0"/>
            <a:ext cx="8229600" cy="1143000"/>
          </a:xfrm>
        </p:spPr>
        <p:txBody>
          <a:bodyPr/>
          <a:lstStyle/>
          <a:p>
            <a:pPr algn="ctr"/>
            <a:r>
              <a:rPr lang="tr-TR" dirty="0" smtClean="0"/>
              <a:t>ETİK TEMELLENDİRME</a:t>
            </a:r>
            <a:endParaRPr lang="tr-TR" dirty="0"/>
          </a:p>
        </p:txBody>
      </p:sp>
      <p:sp>
        <p:nvSpPr>
          <p:cNvPr id="3" name="İçerik Yer Tutucusu 2"/>
          <p:cNvSpPr>
            <a:spLocks noGrp="1"/>
          </p:cNvSpPr>
          <p:nvPr>
            <p:ph idx="1"/>
          </p:nvPr>
        </p:nvSpPr>
        <p:spPr>
          <a:xfrm>
            <a:off x="457200" y="1412776"/>
            <a:ext cx="8507288" cy="5445224"/>
          </a:xfrm>
        </p:spPr>
        <p:txBody>
          <a:bodyPr>
            <a:normAutofit fontScale="92500"/>
          </a:bodyPr>
          <a:lstStyle/>
          <a:p>
            <a:pPr algn="just"/>
            <a:r>
              <a:rPr lang="tr-TR" dirty="0"/>
              <a:t>Antropolojik temellendirmenin diğer şeklinde insan bir bütün olarak değil de ya </a:t>
            </a:r>
            <a:r>
              <a:rPr lang="tr-TR" dirty="0">
                <a:solidFill>
                  <a:srgbClr val="FF0000"/>
                </a:solidFill>
              </a:rPr>
              <a:t>akıl varlığı </a:t>
            </a:r>
            <a:r>
              <a:rPr lang="tr-TR" dirty="0"/>
              <a:t>ya da </a:t>
            </a:r>
            <a:r>
              <a:rPr lang="tr-TR" dirty="0">
                <a:solidFill>
                  <a:srgbClr val="FF0000"/>
                </a:solidFill>
              </a:rPr>
              <a:t>doğal bir varlık</a:t>
            </a:r>
            <a:r>
              <a:rPr lang="tr-TR" dirty="0"/>
              <a:t> olarak ele </a:t>
            </a:r>
            <a:r>
              <a:rPr lang="tr-TR" dirty="0" smtClean="0"/>
              <a:t>alınır</a:t>
            </a:r>
          </a:p>
          <a:p>
            <a:pPr marL="0" indent="0" algn="just">
              <a:buNone/>
            </a:pPr>
            <a:endParaRPr lang="tr-TR" dirty="0" smtClean="0">
              <a:solidFill>
                <a:srgbClr val="FF0000"/>
              </a:solidFill>
            </a:endParaRPr>
          </a:p>
          <a:p>
            <a:pPr algn="just"/>
            <a:r>
              <a:rPr lang="tr-TR" dirty="0" smtClean="0">
                <a:solidFill>
                  <a:srgbClr val="FF0000"/>
                </a:solidFill>
              </a:rPr>
              <a:t>Doğalcı </a:t>
            </a:r>
            <a:r>
              <a:rPr lang="tr-TR" dirty="0">
                <a:solidFill>
                  <a:srgbClr val="FF0000"/>
                </a:solidFill>
              </a:rPr>
              <a:t>Antropolojik </a:t>
            </a:r>
            <a:r>
              <a:rPr lang="tr-TR" dirty="0" smtClean="0">
                <a:solidFill>
                  <a:srgbClr val="FF0000"/>
                </a:solidFill>
              </a:rPr>
              <a:t>Temellendirme</a:t>
            </a:r>
          </a:p>
          <a:p>
            <a:pPr algn="just"/>
            <a:endParaRPr lang="tr-TR" dirty="0" smtClean="0">
              <a:solidFill>
                <a:srgbClr val="FF0000"/>
              </a:solidFill>
            </a:endParaRPr>
          </a:p>
          <a:p>
            <a:pPr algn="just"/>
            <a:r>
              <a:rPr lang="tr-TR" dirty="0" smtClean="0"/>
              <a:t>İnsanın </a:t>
            </a:r>
            <a:r>
              <a:rPr lang="tr-TR" dirty="0"/>
              <a:t>ahlaki hayatı da ancak insanın doğal yapısı ve doğal belirlenimi göz önünde tutularak temellendirilebilir </a:t>
            </a:r>
            <a:endParaRPr lang="tr-TR" dirty="0" smtClean="0"/>
          </a:p>
          <a:p>
            <a:pPr algn="just"/>
            <a:endParaRPr lang="tr-TR" dirty="0">
              <a:solidFill>
                <a:srgbClr val="FF0000"/>
              </a:solidFill>
            </a:endParaRPr>
          </a:p>
          <a:p>
            <a:pPr algn="just"/>
            <a:r>
              <a:rPr lang="tr-TR" dirty="0"/>
              <a:t>İ</a:t>
            </a:r>
            <a:r>
              <a:rPr lang="tr-TR" dirty="0" smtClean="0"/>
              <a:t>nsanın </a:t>
            </a:r>
            <a:r>
              <a:rPr lang="tr-TR" dirty="0"/>
              <a:t>biyolojik ve psikolojik yanından hareket eder. </a:t>
            </a:r>
            <a:endParaRPr lang="tr-TR" dirty="0" smtClean="0"/>
          </a:p>
          <a:p>
            <a:pPr algn="just"/>
            <a:endParaRPr lang="tr-TR" dirty="0">
              <a:solidFill>
                <a:srgbClr val="FF0000"/>
              </a:solidFill>
            </a:endParaRPr>
          </a:p>
          <a:p>
            <a:pPr algn="just"/>
            <a:r>
              <a:rPr lang="tr-TR" dirty="0"/>
              <a:t>İyi, insanın doğal ve toplumsal ihtiyaçlarını en uygun şekilde karşılamasında ölçüt olan şeydir</a:t>
            </a:r>
          </a:p>
          <a:p>
            <a:pPr algn="just"/>
            <a:endParaRPr lang="tr-TR" dirty="0"/>
          </a:p>
          <a:p>
            <a:endParaRPr lang="tr-TR" dirty="0"/>
          </a:p>
        </p:txBody>
      </p:sp>
    </p:spTree>
    <p:extLst>
      <p:ext uri="{BB962C8B-B14F-4D97-AF65-F5344CB8AC3E}">
        <p14:creationId xmlns:p14="http://schemas.microsoft.com/office/powerpoint/2010/main" val="8471581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39552" y="404664"/>
            <a:ext cx="8229600" cy="1143000"/>
          </a:xfrm>
        </p:spPr>
        <p:txBody>
          <a:bodyPr/>
          <a:lstStyle/>
          <a:p>
            <a:pPr algn="ctr"/>
            <a:r>
              <a:rPr lang="tr-TR" dirty="0" smtClean="0"/>
              <a:t>ETİK TEMELLENDİRME</a:t>
            </a:r>
            <a:endParaRPr lang="tr-TR" dirty="0"/>
          </a:p>
        </p:txBody>
      </p:sp>
      <p:sp>
        <p:nvSpPr>
          <p:cNvPr id="3" name="İçerik Yer Tutucusu 2"/>
          <p:cNvSpPr>
            <a:spLocks noGrp="1"/>
          </p:cNvSpPr>
          <p:nvPr>
            <p:ph idx="1"/>
          </p:nvPr>
        </p:nvSpPr>
        <p:spPr/>
        <p:txBody>
          <a:bodyPr>
            <a:normAutofit fontScale="92500" lnSpcReduction="20000"/>
          </a:bodyPr>
          <a:lstStyle/>
          <a:p>
            <a:r>
              <a:rPr lang="tr-TR" dirty="0" smtClean="0">
                <a:solidFill>
                  <a:srgbClr val="FF0000"/>
                </a:solidFill>
              </a:rPr>
              <a:t>Akılcı Antropolojik Temellendirme</a:t>
            </a:r>
          </a:p>
          <a:p>
            <a:pPr marL="0" indent="0">
              <a:buNone/>
            </a:pPr>
            <a:endParaRPr lang="tr-TR" dirty="0">
              <a:solidFill>
                <a:srgbClr val="FF0000"/>
              </a:solidFill>
            </a:endParaRPr>
          </a:p>
          <a:p>
            <a:pPr algn="just"/>
            <a:r>
              <a:rPr lang="tr-TR" dirty="0" smtClean="0"/>
              <a:t>İnsanın </a:t>
            </a:r>
            <a:r>
              <a:rPr lang="tr-TR" dirty="0"/>
              <a:t>doğal yanını kabul etmez ve insanın ahlaki hayatını, akıl varlığı olarak insanın doğal eğilimlerini ve isteklerini aşmak suretiyle özgürce koyduğu ahlak yasasına </a:t>
            </a:r>
            <a:r>
              <a:rPr lang="tr-TR" dirty="0" smtClean="0"/>
              <a:t>dayandırılmaktadır</a:t>
            </a:r>
          </a:p>
          <a:p>
            <a:pPr algn="just"/>
            <a:endParaRPr lang="tr-TR" dirty="0" smtClean="0"/>
          </a:p>
          <a:p>
            <a:pPr algn="just"/>
            <a:r>
              <a:rPr lang="tr-TR" dirty="0"/>
              <a:t>İ</a:t>
            </a:r>
            <a:r>
              <a:rPr lang="tr-TR" dirty="0" smtClean="0"/>
              <a:t>nsanın </a:t>
            </a:r>
            <a:r>
              <a:rPr lang="tr-TR" dirty="0"/>
              <a:t>akıl varlığı olduğundan dolayı ahlak ilkelerini de insanın akıl yönüyle temellendiren ahlak görüşüdür </a:t>
            </a:r>
            <a:endParaRPr lang="tr-TR" dirty="0" smtClean="0"/>
          </a:p>
          <a:p>
            <a:pPr algn="just"/>
            <a:endParaRPr lang="tr-TR" dirty="0"/>
          </a:p>
          <a:p>
            <a:pPr algn="just"/>
            <a:r>
              <a:rPr lang="tr-TR" dirty="0" smtClean="0"/>
              <a:t>İnsanın </a:t>
            </a:r>
            <a:r>
              <a:rPr lang="tr-TR" dirty="0"/>
              <a:t>ahlaksal yaşamını temellendirmede, insanın doğal yanının değil, </a:t>
            </a:r>
            <a:r>
              <a:rPr lang="tr-TR" dirty="0" smtClean="0"/>
              <a:t>akıl yanından </a:t>
            </a:r>
            <a:r>
              <a:rPr lang="tr-TR" dirty="0"/>
              <a:t>yola çıkar</a:t>
            </a:r>
          </a:p>
          <a:p>
            <a:pPr algn="just"/>
            <a:endParaRPr lang="tr-TR" dirty="0"/>
          </a:p>
        </p:txBody>
      </p:sp>
    </p:spTree>
    <p:extLst>
      <p:ext uri="{BB962C8B-B14F-4D97-AF65-F5344CB8AC3E}">
        <p14:creationId xmlns:p14="http://schemas.microsoft.com/office/powerpoint/2010/main" val="326026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60648"/>
            <a:ext cx="8229600" cy="864096"/>
          </a:xfrm>
        </p:spPr>
        <p:txBody>
          <a:bodyPr>
            <a:normAutofit/>
          </a:bodyPr>
          <a:lstStyle/>
          <a:p>
            <a:pPr algn="ctr"/>
            <a:r>
              <a:rPr lang="tr-TR" sz="4400" dirty="0" smtClean="0"/>
              <a:t>ETİK TEMELLENDİRME</a:t>
            </a:r>
            <a:endParaRPr lang="tr-TR" sz="4400" dirty="0"/>
          </a:p>
        </p:txBody>
      </p:sp>
      <p:sp>
        <p:nvSpPr>
          <p:cNvPr id="3" name="İçerik Yer Tutucusu 2"/>
          <p:cNvSpPr>
            <a:spLocks noGrp="1"/>
          </p:cNvSpPr>
          <p:nvPr>
            <p:ph idx="1"/>
          </p:nvPr>
        </p:nvSpPr>
        <p:spPr>
          <a:xfrm>
            <a:off x="457200" y="1412776"/>
            <a:ext cx="8229600" cy="5445224"/>
          </a:xfrm>
        </p:spPr>
        <p:txBody>
          <a:bodyPr>
            <a:normAutofit fontScale="85000" lnSpcReduction="20000"/>
          </a:bodyPr>
          <a:lstStyle/>
          <a:p>
            <a:r>
              <a:rPr lang="tr-TR" dirty="0" smtClean="0">
                <a:solidFill>
                  <a:srgbClr val="FF0000"/>
                </a:solidFill>
              </a:rPr>
              <a:t>Sosyolojik Temellendirme</a:t>
            </a:r>
          </a:p>
          <a:p>
            <a:endParaRPr lang="tr-TR" dirty="0">
              <a:solidFill>
                <a:srgbClr val="FF0000"/>
              </a:solidFill>
            </a:endParaRPr>
          </a:p>
          <a:p>
            <a:pPr algn="just"/>
            <a:r>
              <a:rPr lang="tr-TR" dirty="0" smtClean="0"/>
              <a:t>Ahlakın temelinde toplum sözleşmesi bulunur</a:t>
            </a:r>
          </a:p>
          <a:p>
            <a:pPr algn="just"/>
            <a:endParaRPr lang="tr-TR" dirty="0" smtClean="0"/>
          </a:p>
          <a:p>
            <a:pPr algn="just"/>
            <a:r>
              <a:rPr lang="tr-TR" dirty="0" smtClean="0"/>
              <a:t>Ahlaklılık, sosyal uzlaşımlara ve insanın sosyalleşebilmesine dayandırılır</a:t>
            </a:r>
          </a:p>
          <a:p>
            <a:pPr algn="just"/>
            <a:endParaRPr lang="tr-TR" dirty="0" smtClean="0"/>
          </a:p>
          <a:p>
            <a:pPr algn="just"/>
            <a:r>
              <a:rPr lang="tr-TR" dirty="0" smtClean="0"/>
              <a:t>İnsanlar toplum içerisinde barışı özler ve güvenlik isterler</a:t>
            </a:r>
          </a:p>
          <a:p>
            <a:pPr marL="0" indent="0" algn="just">
              <a:buNone/>
            </a:pPr>
            <a:endParaRPr lang="tr-TR" dirty="0" smtClean="0"/>
          </a:p>
          <a:p>
            <a:pPr algn="just"/>
            <a:r>
              <a:rPr lang="tr-TR" dirty="0" smtClean="0"/>
              <a:t>Ahlak olgusunun çıktığı yer bu noktadır</a:t>
            </a:r>
          </a:p>
          <a:p>
            <a:pPr algn="just"/>
            <a:endParaRPr lang="tr-TR" dirty="0"/>
          </a:p>
          <a:p>
            <a:pPr algn="just">
              <a:lnSpc>
                <a:spcPct val="160000"/>
              </a:lnSpc>
            </a:pPr>
            <a:r>
              <a:rPr lang="tr-TR" dirty="0" smtClean="0"/>
              <a:t>Ahlaki hayat, toplumsal düzen içerisinde barış, güvenlik ve karşılıklı yarar ilkelerine dayanıp akıl yoluyla oluşturulmuş insana özgü bir yaşam tarzını ifade eder</a:t>
            </a:r>
            <a:endParaRPr lang="tr-TR" dirty="0"/>
          </a:p>
        </p:txBody>
      </p:sp>
    </p:spTree>
    <p:extLst>
      <p:ext uri="{BB962C8B-B14F-4D97-AF65-F5344CB8AC3E}">
        <p14:creationId xmlns:p14="http://schemas.microsoft.com/office/powerpoint/2010/main" val="15819403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60648"/>
            <a:ext cx="8229600" cy="1143000"/>
          </a:xfrm>
        </p:spPr>
        <p:txBody>
          <a:bodyPr/>
          <a:lstStyle/>
          <a:p>
            <a:pPr algn="ctr"/>
            <a:r>
              <a:rPr lang="tr-TR" b="1" dirty="0" smtClean="0"/>
              <a:t>AHLAK, HUKUK ve YASALAR</a:t>
            </a:r>
            <a:endParaRPr lang="tr-TR" b="1" dirty="0"/>
          </a:p>
        </p:txBody>
      </p:sp>
      <p:sp>
        <p:nvSpPr>
          <p:cNvPr id="3" name="İçerik Yer Tutucusu 2"/>
          <p:cNvSpPr>
            <a:spLocks noGrp="1"/>
          </p:cNvSpPr>
          <p:nvPr>
            <p:ph idx="1"/>
          </p:nvPr>
        </p:nvSpPr>
        <p:spPr>
          <a:xfrm>
            <a:off x="251520" y="1556792"/>
            <a:ext cx="8712968" cy="5301208"/>
          </a:xfrm>
        </p:spPr>
        <p:txBody>
          <a:bodyPr>
            <a:normAutofit fontScale="85000" lnSpcReduction="10000"/>
          </a:bodyPr>
          <a:lstStyle/>
          <a:p>
            <a:pPr algn="just"/>
            <a:endParaRPr lang="tr-TR" dirty="0" smtClean="0"/>
          </a:p>
          <a:p>
            <a:pPr algn="just"/>
            <a:r>
              <a:rPr lang="tr-TR" dirty="0"/>
              <a:t>Hukuk, devlet tarafından tanınmış ve kabul edilmiş normlardır</a:t>
            </a:r>
            <a:r>
              <a:rPr lang="tr-TR" dirty="0" smtClean="0"/>
              <a:t>.</a:t>
            </a:r>
          </a:p>
          <a:p>
            <a:pPr marL="0" indent="0" algn="just">
              <a:buNone/>
            </a:pPr>
            <a:endParaRPr lang="tr-TR" dirty="0" smtClean="0"/>
          </a:p>
          <a:p>
            <a:pPr algn="just"/>
            <a:r>
              <a:rPr lang="tr-TR" dirty="0" smtClean="0"/>
              <a:t>Ahlak  tarafından yönetilen davranışlarla hukuk tarafından yönetilen davranışlar arasında örtüşme vardır.</a:t>
            </a:r>
          </a:p>
          <a:p>
            <a:pPr algn="just"/>
            <a:endParaRPr lang="tr-TR" dirty="0" smtClean="0"/>
          </a:p>
          <a:p>
            <a:pPr algn="just"/>
            <a:r>
              <a:rPr lang="tr-TR" dirty="0"/>
              <a:t>Hem ahlak hem hukuk toplumsal düzeni korumak amacını </a:t>
            </a:r>
            <a:r>
              <a:rPr lang="tr-TR" dirty="0" smtClean="0"/>
              <a:t>taşır</a:t>
            </a:r>
          </a:p>
          <a:p>
            <a:pPr marL="0" indent="0" algn="just">
              <a:buNone/>
            </a:pPr>
            <a:endParaRPr lang="tr-TR" dirty="0" smtClean="0"/>
          </a:p>
          <a:p>
            <a:pPr algn="just"/>
            <a:r>
              <a:rPr lang="tr-TR" dirty="0"/>
              <a:t>Faaliyet alanlarının yakınlığı sebebiyle her iki disiplin birbirinin tamamlayıcısı durumundadır.</a:t>
            </a:r>
          </a:p>
          <a:p>
            <a:pPr marL="0" indent="0" algn="just">
              <a:buNone/>
            </a:pPr>
            <a:r>
              <a:rPr lang="tr-TR" dirty="0"/>
              <a:t> </a:t>
            </a:r>
          </a:p>
          <a:p>
            <a:pPr algn="just"/>
            <a:r>
              <a:rPr lang="tr-TR" dirty="0"/>
              <a:t>Toplumun mevcut ahlaki kurallarla yetinmeyip, hukuki düzenlemelere ihtiyaç duyması, ahlakın da hukuka ihtiyaç duyduğunun açık bir göstergesidir. </a:t>
            </a:r>
          </a:p>
          <a:p>
            <a:pPr algn="just"/>
            <a:endParaRPr lang="tr-TR" dirty="0"/>
          </a:p>
          <a:p>
            <a:pPr algn="just"/>
            <a:endParaRPr lang="tr-TR" dirty="0"/>
          </a:p>
          <a:p>
            <a:pPr algn="just"/>
            <a:endParaRPr lang="tr-TR" dirty="0"/>
          </a:p>
          <a:p>
            <a:pPr algn="just"/>
            <a:endParaRPr lang="tr-TR" dirty="0" smtClean="0"/>
          </a:p>
          <a:p>
            <a:pPr marL="0" indent="0" algn="just">
              <a:buNone/>
            </a:pPr>
            <a:endParaRPr lang="tr-TR" dirty="0" smtClean="0"/>
          </a:p>
        </p:txBody>
      </p:sp>
    </p:spTree>
    <p:extLst>
      <p:ext uri="{BB962C8B-B14F-4D97-AF65-F5344CB8AC3E}">
        <p14:creationId xmlns:p14="http://schemas.microsoft.com/office/powerpoint/2010/main" val="35564327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404664"/>
            <a:ext cx="8229600" cy="1143000"/>
          </a:xfrm>
        </p:spPr>
        <p:txBody>
          <a:bodyPr/>
          <a:lstStyle/>
          <a:p>
            <a:pPr algn="ctr"/>
            <a:r>
              <a:rPr lang="tr-TR" b="1" dirty="0" smtClean="0"/>
              <a:t>ETİK,HUKUK VE YASALAR</a:t>
            </a:r>
            <a:endParaRPr lang="tr-TR" b="1" dirty="0"/>
          </a:p>
        </p:txBody>
      </p:sp>
      <p:sp>
        <p:nvSpPr>
          <p:cNvPr id="3" name="İçerik Yer Tutucusu 2"/>
          <p:cNvSpPr>
            <a:spLocks noGrp="1"/>
          </p:cNvSpPr>
          <p:nvPr>
            <p:ph idx="1"/>
          </p:nvPr>
        </p:nvSpPr>
        <p:spPr/>
        <p:txBody>
          <a:bodyPr/>
          <a:lstStyle/>
          <a:p>
            <a:endParaRPr lang="tr-TR" dirty="0" smtClean="0"/>
          </a:p>
          <a:p>
            <a:r>
              <a:rPr lang="tr-TR" dirty="0" smtClean="0"/>
              <a:t>Hem ahlak hem hukuk toplumsal düzeni korumak amacını taşır</a:t>
            </a:r>
          </a:p>
          <a:p>
            <a:endParaRPr lang="tr-TR" dirty="0" smtClean="0"/>
          </a:p>
          <a:p>
            <a:pPr lvl="0" algn="just">
              <a:buClr>
                <a:srgbClr val="0BD0D9"/>
              </a:buClr>
            </a:pPr>
            <a:r>
              <a:rPr lang="tr-TR" sz="2400" dirty="0">
                <a:solidFill>
                  <a:prstClr val="black"/>
                </a:solidFill>
              </a:rPr>
              <a:t>Buna karşılık, ahlaki içerikten yoksun ya da mevcut ahlak anlayışı ile çatışan bir hukuk da işlevsel olmaktan uzaklaşmaktadır </a:t>
            </a:r>
          </a:p>
          <a:p>
            <a:endParaRPr lang="tr-TR" dirty="0"/>
          </a:p>
        </p:txBody>
      </p:sp>
    </p:spTree>
    <p:extLst>
      <p:ext uri="{BB962C8B-B14F-4D97-AF65-F5344CB8AC3E}">
        <p14:creationId xmlns:p14="http://schemas.microsoft.com/office/powerpoint/2010/main" val="11981457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1331640" y="1628800"/>
            <a:ext cx="6192688" cy="3744416"/>
          </a:xfrm>
          <a:prstGeom prst="rect">
            <a:avLst/>
          </a:prstGeom>
        </p:spPr>
      </p:pic>
    </p:spTree>
    <p:extLst>
      <p:ext uri="{BB962C8B-B14F-4D97-AF65-F5344CB8AC3E}">
        <p14:creationId xmlns:p14="http://schemas.microsoft.com/office/powerpoint/2010/main" val="4404702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16632"/>
            <a:ext cx="8229600" cy="1143000"/>
          </a:xfrm>
        </p:spPr>
        <p:txBody>
          <a:bodyPr/>
          <a:lstStyle/>
          <a:p>
            <a:pPr algn="ctr"/>
            <a:r>
              <a:rPr lang="tr-TR" b="1" dirty="0" smtClean="0"/>
              <a:t>AHLAK, HUKUK VE YASALAR</a:t>
            </a:r>
            <a:endParaRPr lang="tr-TR" b="1" dirty="0"/>
          </a:p>
        </p:txBody>
      </p:sp>
      <p:sp>
        <p:nvSpPr>
          <p:cNvPr id="3" name="İçerik Yer Tutucusu 2"/>
          <p:cNvSpPr>
            <a:spLocks noGrp="1"/>
          </p:cNvSpPr>
          <p:nvPr>
            <p:ph idx="1"/>
          </p:nvPr>
        </p:nvSpPr>
        <p:spPr>
          <a:xfrm>
            <a:off x="107505" y="1259632"/>
            <a:ext cx="8579295" cy="4922520"/>
          </a:xfrm>
        </p:spPr>
        <p:txBody>
          <a:bodyPr>
            <a:normAutofit fontScale="92500"/>
          </a:bodyPr>
          <a:lstStyle/>
          <a:p>
            <a:pPr algn="just"/>
            <a:endParaRPr lang="tr-TR" dirty="0"/>
          </a:p>
          <a:p>
            <a:pPr algn="just"/>
            <a:r>
              <a:rPr lang="tr-TR" dirty="0" smtClean="0"/>
              <a:t>Her ikisi de kurallar bütününden oluşmaktadır</a:t>
            </a:r>
          </a:p>
          <a:p>
            <a:pPr algn="just"/>
            <a:endParaRPr lang="tr-TR" dirty="0"/>
          </a:p>
          <a:p>
            <a:pPr algn="just"/>
            <a:r>
              <a:rPr lang="tr-TR" dirty="0" smtClean="0"/>
              <a:t>Her ikisi de dayandığı ilkeler bakımından normatif özellik gösterirler</a:t>
            </a:r>
          </a:p>
          <a:p>
            <a:pPr algn="just"/>
            <a:endParaRPr lang="tr-TR" dirty="0" smtClean="0"/>
          </a:p>
          <a:p>
            <a:pPr algn="just"/>
            <a:r>
              <a:rPr lang="tr-TR" dirty="0"/>
              <a:t>Hem hukuk hem de ahlak normatif olup, iyi davranışları emretmekte ve kötü davranışları yasaklamaktadır. </a:t>
            </a:r>
            <a:endParaRPr lang="tr-TR" dirty="0" smtClean="0"/>
          </a:p>
          <a:p>
            <a:pPr algn="just"/>
            <a:endParaRPr lang="tr-TR" dirty="0"/>
          </a:p>
          <a:p>
            <a:pPr algn="just"/>
            <a:r>
              <a:rPr lang="tr-TR" sz="2400" dirty="0"/>
              <a:t>Örneğin adam öldürme, hırsızlık, </a:t>
            </a:r>
            <a:r>
              <a:rPr lang="tr-TR" sz="2400" dirty="0" smtClean="0"/>
              <a:t>rüşvet </a:t>
            </a:r>
            <a:r>
              <a:rPr lang="tr-TR" sz="2400" dirty="0"/>
              <a:t>alma ve verme gibi ahlaki bakımdan kötü sayılan davranışlar, aynı zamanda hukuk kurallarının suç sayarak yaptırıma bağladığı eylemlerdir </a:t>
            </a:r>
          </a:p>
        </p:txBody>
      </p:sp>
      <p:pic>
        <p:nvPicPr>
          <p:cNvPr id="4" name="Resim 3"/>
          <p:cNvPicPr>
            <a:picLocks noChangeAspect="1"/>
          </p:cNvPicPr>
          <p:nvPr/>
        </p:nvPicPr>
        <p:blipFill>
          <a:blip r:embed="rId2"/>
          <a:stretch>
            <a:fillRect/>
          </a:stretch>
        </p:blipFill>
        <p:spPr>
          <a:xfrm>
            <a:off x="4932040" y="5674859"/>
            <a:ext cx="3267075" cy="1149503"/>
          </a:xfrm>
          <a:prstGeom prst="rect">
            <a:avLst/>
          </a:prstGeom>
        </p:spPr>
      </p:pic>
    </p:spTree>
    <p:extLst>
      <p:ext uri="{BB962C8B-B14F-4D97-AF65-F5344CB8AC3E}">
        <p14:creationId xmlns:p14="http://schemas.microsoft.com/office/powerpoint/2010/main" val="119116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404664"/>
            <a:ext cx="8229600" cy="1143000"/>
          </a:xfrm>
        </p:spPr>
        <p:txBody>
          <a:bodyPr/>
          <a:lstStyle/>
          <a:p>
            <a:pPr algn="ctr"/>
            <a:r>
              <a:rPr lang="tr-TR" b="1" dirty="0" smtClean="0"/>
              <a:t>AHLAK, HUKUK </a:t>
            </a:r>
            <a:r>
              <a:rPr lang="tr-TR" b="1" dirty="0"/>
              <a:t>VE YASALAR</a:t>
            </a:r>
          </a:p>
        </p:txBody>
      </p:sp>
      <p:sp>
        <p:nvSpPr>
          <p:cNvPr id="3" name="İçerik Yer Tutucusu 2"/>
          <p:cNvSpPr>
            <a:spLocks noGrp="1"/>
          </p:cNvSpPr>
          <p:nvPr>
            <p:ph idx="1"/>
          </p:nvPr>
        </p:nvSpPr>
        <p:spPr>
          <a:xfrm>
            <a:off x="251520" y="1916832"/>
            <a:ext cx="6203032" cy="4389120"/>
          </a:xfrm>
        </p:spPr>
        <p:txBody>
          <a:bodyPr>
            <a:normAutofit fontScale="92500" lnSpcReduction="20000"/>
          </a:bodyPr>
          <a:lstStyle/>
          <a:p>
            <a:pPr algn="just"/>
            <a:r>
              <a:rPr lang="tr-TR" dirty="0" smtClean="0"/>
              <a:t>Ahlak hemen her durumda hukuktan önce gelmektedir</a:t>
            </a:r>
          </a:p>
          <a:p>
            <a:pPr algn="just"/>
            <a:endParaRPr lang="tr-TR" dirty="0"/>
          </a:p>
          <a:p>
            <a:pPr algn="just"/>
            <a:r>
              <a:rPr lang="tr-TR" dirty="0" smtClean="0"/>
              <a:t>İnsan toplulukları toplum aşamasına geçtikten sonra ahlaka sahip olmuşlar; devlet ve hukuk sonra oluşmuştur</a:t>
            </a:r>
          </a:p>
          <a:p>
            <a:pPr algn="just"/>
            <a:endParaRPr lang="tr-TR" dirty="0" smtClean="0"/>
          </a:p>
          <a:p>
            <a:pPr algn="just"/>
            <a:r>
              <a:rPr lang="tr-TR" dirty="0" smtClean="0"/>
              <a:t>Hukuk, ahlaktan yoksun olamaz</a:t>
            </a:r>
          </a:p>
          <a:p>
            <a:pPr algn="just"/>
            <a:endParaRPr lang="tr-TR" dirty="0" smtClean="0"/>
          </a:p>
          <a:p>
            <a:pPr algn="just"/>
            <a:r>
              <a:rPr lang="tr-TR" dirty="0" smtClean="0"/>
              <a:t>Hukuk, bir kültürün üyeleri  için o kültürde </a:t>
            </a:r>
            <a:r>
              <a:rPr lang="tr-TR" dirty="0"/>
              <a:t>kabul görmüş </a:t>
            </a:r>
            <a:r>
              <a:rPr lang="tr-TR" dirty="0" smtClean="0"/>
              <a:t>ahlaki davranışları listeler, ahlaki olmayan davranışları ortaya koyar</a:t>
            </a:r>
          </a:p>
          <a:p>
            <a:pPr algn="just"/>
            <a:endParaRPr lang="tr-TR" dirty="0"/>
          </a:p>
        </p:txBody>
      </p:sp>
      <p:pic>
        <p:nvPicPr>
          <p:cNvPr id="4" name="Resim 3"/>
          <p:cNvPicPr>
            <a:picLocks noChangeAspect="1"/>
          </p:cNvPicPr>
          <p:nvPr/>
        </p:nvPicPr>
        <p:blipFill>
          <a:blip r:embed="rId2"/>
          <a:stretch>
            <a:fillRect/>
          </a:stretch>
        </p:blipFill>
        <p:spPr>
          <a:xfrm>
            <a:off x="6516216" y="2780928"/>
            <a:ext cx="2454399" cy="2304256"/>
          </a:xfrm>
          <a:prstGeom prst="rect">
            <a:avLst/>
          </a:prstGeom>
        </p:spPr>
      </p:pic>
    </p:spTree>
    <p:extLst>
      <p:ext uri="{BB962C8B-B14F-4D97-AF65-F5344CB8AC3E}">
        <p14:creationId xmlns:p14="http://schemas.microsoft.com/office/powerpoint/2010/main" val="398292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404664"/>
            <a:ext cx="8229600" cy="1143000"/>
          </a:xfrm>
        </p:spPr>
        <p:txBody>
          <a:bodyPr/>
          <a:lstStyle/>
          <a:p>
            <a:pPr algn="ctr"/>
            <a:r>
              <a:rPr lang="tr-TR" b="1" dirty="0" smtClean="0"/>
              <a:t>AHLAK, HUKUK </a:t>
            </a:r>
            <a:r>
              <a:rPr lang="tr-TR" b="1" dirty="0"/>
              <a:t>VE YASALAR</a:t>
            </a:r>
          </a:p>
        </p:txBody>
      </p:sp>
      <p:sp>
        <p:nvSpPr>
          <p:cNvPr id="3" name="İçerik Yer Tutucusu 2"/>
          <p:cNvSpPr>
            <a:spLocks noGrp="1"/>
          </p:cNvSpPr>
          <p:nvPr>
            <p:ph idx="1"/>
          </p:nvPr>
        </p:nvSpPr>
        <p:spPr>
          <a:xfrm>
            <a:off x="457200" y="1556792"/>
            <a:ext cx="8229600" cy="5301208"/>
          </a:xfrm>
        </p:spPr>
        <p:txBody>
          <a:bodyPr>
            <a:normAutofit fontScale="92500" lnSpcReduction="10000"/>
          </a:bodyPr>
          <a:lstStyle/>
          <a:p>
            <a:pPr algn="just"/>
            <a:endParaRPr lang="tr-TR" dirty="0" smtClean="0"/>
          </a:p>
          <a:p>
            <a:pPr algn="just"/>
            <a:r>
              <a:rPr lang="tr-TR" dirty="0" smtClean="0"/>
              <a:t>Hukukta kuralları ihlal edenler için yaptırımlar mevcuttur</a:t>
            </a:r>
          </a:p>
          <a:p>
            <a:pPr algn="just"/>
            <a:endParaRPr lang="tr-TR" dirty="0"/>
          </a:p>
          <a:p>
            <a:pPr algn="just"/>
            <a:r>
              <a:rPr lang="tr-TR" dirty="0" smtClean="0"/>
              <a:t>Hukukta yasaları yorumlayıp cezalar veren resmi görevliler bulunur</a:t>
            </a:r>
          </a:p>
          <a:p>
            <a:pPr algn="just"/>
            <a:endParaRPr lang="tr-TR" dirty="0"/>
          </a:p>
          <a:p>
            <a:pPr algn="just"/>
            <a:r>
              <a:rPr lang="tr-TR" dirty="0" smtClean="0"/>
              <a:t>Ahlaki kurallara uyulmadığında hukuk alanındaki gibi cezalar verilmez</a:t>
            </a:r>
          </a:p>
          <a:p>
            <a:pPr algn="just"/>
            <a:endParaRPr lang="tr-TR" dirty="0"/>
          </a:p>
          <a:p>
            <a:pPr algn="just"/>
            <a:r>
              <a:rPr lang="tr-TR" dirty="0" smtClean="0"/>
              <a:t>Ahlaki alanda verilen ceza vicdanidir (Ayıplama, dışlama gibi)</a:t>
            </a:r>
          </a:p>
          <a:p>
            <a:pPr algn="just"/>
            <a:endParaRPr lang="tr-TR" dirty="0" smtClean="0"/>
          </a:p>
          <a:p>
            <a:pPr algn="just"/>
            <a:r>
              <a:rPr lang="tr-TR" dirty="0" smtClean="0"/>
              <a:t>Hukuk kuralları yazılıdır, ahlak kuralları yazılı değildir.</a:t>
            </a:r>
            <a:endParaRPr lang="tr-TR" dirty="0"/>
          </a:p>
        </p:txBody>
      </p:sp>
    </p:spTree>
    <p:extLst>
      <p:ext uri="{BB962C8B-B14F-4D97-AF65-F5344CB8AC3E}">
        <p14:creationId xmlns:p14="http://schemas.microsoft.com/office/powerpoint/2010/main" val="4495107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260648"/>
            <a:ext cx="8229600" cy="1143000"/>
          </a:xfrm>
        </p:spPr>
        <p:txBody>
          <a:bodyPr>
            <a:normAutofit/>
          </a:bodyPr>
          <a:lstStyle/>
          <a:p>
            <a:pPr algn="ctr"/>
            <a:r>
              <a:rPr lang="tr-TR" b="1" dirty="0" smtClean="0"/>
              <a:t>AHLAK, HUKUK </a:t>
            </a:r>
            <a:r>
              <a:rPr lang="tr-TR" b="1" dirty="0"/>
              <a:t>VE YASALAR</a:t>
            </a:r>
          </a:p>
        </p:txBody>
      </p:sp>
      <p:sp>
        <p:nvSpPr>
          <p:cNvPr id="3" name="İçerik Yer Tutucusu 2"/>
          <p:cNvSpPr>
            <a:spLocks noGrp="1"/>
          </p:cNvSpPr>
          <p:nvPr>
            <p:ph idx="1"/>
          </p:nvPr>
        </p:nvSpPr>
        <p:spPr>
          <a:xfrm>
            <a:off x="179512" y="1935480"/>
            <a:ext cx="8856984" cy="4389120"/>
          </a:xfrm>
        </p:spPr>
        <p:txBody>
          <a:bodyPr/>
          <a:lstStyle/>
          <a:p>
            <a:pPr algn="just"/>
            <a:r>
              <a:rPr lang="tr-TR" dirty="0"/>
              <a:t>Yasal düzenlemeler ahlaki tartışmalardan sonra </a:t>
            </a:r>
            <a:r>
              <a:rPr lang="tr-TR" dirty="0" smtClean="0"/>
              <a:t>gerçekleşirler</a:t>
            </a:r>
          </a:p>
          <a:p>
            <a:pPr algn="just"/>
            <a:endParaRPr lang="tr-TR" dirty="0"/>
          </a:p>
          <a:p>
            <a:pPr algn="just"/>
            <a:r>
              <a:rPr lang="tr-TR" dirty="0" smtClean="0"/>
              <a:t>Bazı </a:t>
            </a:r>
            <a:r>
              <a:rPr lang="tr-TR" dirty="0"/>
              <a:t>durumlarda yasalar ve diğer hukuki düzenlemeler, </a:t>
            </a:r>
            <a:r>
              <a:rPr lang="tr-TR" dirty="0" smtClean="0"/>
              <a:t>ortaya </a:t>
            </a:r>
            <a:r>
              <a:rPr lang="tr-TR" dirty="0"/>
              <a:t>çıkabilecek ahlak dışı davranışların tanımlanmasında </a:t>
            </a:r>
            <a:r>
              <a:rPr lang="tr-TR" dirty="0" smtClean="0"/>
              <a:t> yetersiz </a:t>
            </a:r>
            <a:r>
              <a:rPr lang="tr-TR" dirty="0"/>
              <a:t>kalabilmektedir. </a:t>
            </a:r>
            <a:endParaRPr lang="tr-TR" dirty="0" smtClean="0"/>
          </a:p>
          <a:p>
            <a:pPr algn="just"/>
            <a:endParaRPr lang="tr-TR" dirty="0"/>
          </a:p>
          <a:p>
            <a:pPr algn="just"/>
            <a:r>
              <a:rPr lang="tr-TR" dirty="0" smtClean="0"/>
              <a:t>Bu </a:t>
            </a:r>
            <a:r>
              <a:rPr lang="tr-TR" dirty="0"/>
              <a:t>tür yasal boşlukların </a:t>
            </a:r>
            <a:r>
              <a:rPr lang="tr-TR" dirty="0" smtClean="0"/>
              <a:t>bulunduğu alanlarda </a:t>
            </a:r>
            <a:r>
              <a:rPr lang="tr-TR" dirty="0"/>
              <a:t>karşılaşılan sorunların </a:t>
            </a:r>
            <a:r>
              <a:rPr lang="tr-TR" dirty="0" smtClean="0"/>
              <a:t>çözümünde ahlak ilkeleri önemlidir</a:t>
            </a:r>
            <a:endParaRPr lang="tr-TR" dirty="0"/>
          </a:p>
          <a:p>
            <a:endParaRPr lang="tr-TR" dirty="0"/>
          </a:p>
        </p:txBody>
      </p:sp>
    </p:spTree>
    <p:extLst>
      <p:ext uri="{BB962C8B-B14F-4D97-AF65-F5344CB8AC3E}">
        <p14:creationId xmlns:p14="http://schemas.microsoft.com/office/powerpoint/2010/main" val="37170294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15636" y="704088"/>
            <a:ext cx="8229600" cy="1143000"/>
          </a:xfrm>
        </p:spPr>
        <p:txBody>
          <a:bodyPr/>
          <a:lstStyle/>
          <a:p>
            <a:r>
              <a:rPr lang="tr-TR" b="1" dirty="0" smtClean="0"/>
              <a:t>DEVLET MEMURLARI KANUNU </a:t>
            </a:r>
            <a:endParaRPr lang="tr-TR" b="1" dirty="0"/>
          </a:p>
        </p:txBody>
      </p:sp>
      <p:sp>
        <p:nvSpPr>
          <p:cNvPr id="3" name="İçerik Yer Tutucusu 2"/>
          <p:cNvSpPr>
            <a:spLocks noGrp="1"/>
          </p:cNvSpPr>
          <p:nvPr>
            <p:ph idx="1"/>
          </p:nvPr>
        </p:nvSpPr>
        <p:spPr/>
        <p:txBody>
          <a:bodyPr/>
          <a:lstStyle/>
          <a:p>
            <a:endParaRPr lang="tr-TR" dirty="0" smtClean="0">
              <a:solidFill>
                <a:srgbClr val="FF0000"/>
              </a:solidFill>
            </a:endParaRPr>
          </a:p>
          <a:p>
            <a:r>
              <a:rPr lang="tr-TR" b="1" u="sng" dirty="0" smtClean="0">
                <a:solidFill>
                  <a:srgbClr val="FF0000"/>
                </a:solidFill>
              </a:rPr>
              <a:t>Md. 6: SADAKAT: </a:t>
            </a:r>
          </a:p>
          <a:p>
            <a:pPr algn="just">
              <a:lnSpc>
                <a:spcPct val="150000"/>
              </a:lnSpc>
            </a:pPr>
            <a:r>
              <a:rPr lang="tr-TR" dirty="0" smtClean="0"/>
              <a:t>Devlet </a:t>
            </a:r>
            <a:r>
              <a:rPr lang="tr-TR" dirty="0"/>
              <a:t>memurları, </a:t>
            </a:r>
            <a:r>
              <a:rPr lang="tr-TR" dirty="0" smtClean="0"/>
              <a:t>Türkiye </a:t>
            </a:r>
            <a:r>
              <a:rPr lang="tr-TR" dirty="0"/>
              <a:t>Cumhuriyeti Anayasasına ve kanunlarına </a:t>
            </a:r>
            <a:r>
              <a:rPr lang="tr-TR" dirty="0" smtClean="0"/>
              <a:t>sadakatle </a:t>
            </a:r>
            <a:r>
              <a:rPr lang="tr-TR" dirty="0"/>
              <a:t>bağlı kalmak ve </a:t>
            </a:r>
            <a:r>
              <a:rPr lang="tr-TR" dirty="0" smtClean="0"/>
              <a:t>milletin hizmetinde </a:t>
            </a:r>
            <a:r>
              <a:rPr lang="tr-TR" dirty="0"/>
              <a:t>Türkiye Cumhuriyeti kanunlarını </a:t>
            </a:r>
            <a:r>
              <a:rPr lang="tr-TR" dirty="0" smtClean="0"/>
              <a:t>sadakatle </a:t>
            </a:r>
            <a:r>
              <a:rPr lang="tr-TR" dirty="0"/>
              <a:t>uygulamak </a:t>
            </a:r>
            <a:r>
              <a:rPr lang="tr-TR" dirty="0" smtClean="0"/>
              <a:t>zorundadır</a:t>
            </a:r>
            <a:endParaRPr lang="tr-TR" dirty="0"/>
          </a:p>
        </p:txBody>
      </p:sp>
    </p:spTree>
    <p:extLst>
      <p:ext uri="{BB962C8B-B14F-4D97-AF65-F5344CB8AC3E}">
        <p14:creationId xmlns:p14="http://schemas.microsoft.com/office/powerpoint/2010/main" val="225687940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DEVLET MEMURLARI KANUNU </a:t>
            </a:r>
          </a:p>
        </p:txBody>
      </p:sp>
      <p:sp>
        <p:nvSpPr>
          <p:cNvPr id="3" name="İçerik Yer Tutucusu 2"/>
          <p:cNvSpPr>
            <a:spLocks noGrp="1"/>
          </p:cNvSpPr>
          <p:nvPr>
            <p:ph idx="1"/>
          </p:nvPr>
        </p:nvSpPr>
        <p:spPr>
          <a:xfrm>
            <a:off x="457200" y="1935480"/>
            <a:ext cx="8229600" cy="4805888"/>
          </a:xfrm>
        </p:spPr>
        <p:txBody>
          <a:bodyPr>
            <a:normAutofit fontScale="70000" lnSpcReduction="20000"/>
          </a:bodyPr>
          <a:lstStyle/>
          <a:p>
            <a:r>
              <a:rPr lang="tr-TR" b="1" u="sng" dirty="0" smtClean="0">
                <a:solidFill>
                  <a:srgbClr val="FF0000"/>
                </a:solidFill>
              </a:rPr>
              <a:t>Md.7: TARAFSIZLIK VE DEVLETE BAĞLILIK</a:t>
            </a:r>
          </a:p>
          <a:p>
            <a:endParaRPr lang="tr-TR" b="1" u="sng" dirty="0" smtClean="0">
              <a:solidFill>
                <a:srgbClr val="FF0000"/>
              </a:solidFill>
            </a:endParaRPr>
          </a:p>
          <a:p>
            <a:pPr algn="just"/>
            <a:r>
              <a:rPr lang="tr-TR" dirty="0" smtClean="0"/>
              <a:t>Devlet </a:t>
            </a:r>
            <a:r>
              <a:rPr lang="tr-TR" dirty="0"/>
              <a:t>memurları siyasi partiye üye </a:t>
            </a:r>
            <a:r>
              <a:rPr lang="tr-TR" dirty="0" smtClean="0"/>
              <a:t>olamazlar</a:t>
            </a:r>
            <a:endParaRPr lang="tr-TR" dirty="0"/>
          </a:p>
          <a:p>
            <a:pPr algn="just"/>
            <a:endParaRPr lang="tr-TR" dirty="0" smtClean="0"/>
          </a:p>
          <a:p>
            <a:pPr algn="just">
              <a:lnSpc>
                <a:spcPct val="170000"/>
              </a:lnSpc>
            </a:pPr>
            <a:r>
              <a:rPr lang="tr-TR" dirty="0" smtClean="0"/>
              <a:t>Herhangi </a:t>
            </a:r>
            <a:r>
              <a:rPr lang="tr-TR" dirty="0"/>
              <a:t>bir siyasi parti, kişi veya zümrenin yararını veya </a:t>
            </a:r>
            <a:r>
              <a:rPr lang="tr-TR" dirty="0" smtClean="0"/>
              <a:t>zararını hedef </a:t>
            </a:r>
            <a:r>
              <a:rPr lang="tr-TR" dirty="0"/>
              <a:t>tutan bir davranışta </a:t>
            </a:r>
            <a:r>
              <a:rPr lang="tr-TR" dirty="0" smtClean="0"/>
              <a:t>bulunamazlar</a:t>
            </a:r>
            <a:endParaRPr lang="tr-TR" dirty="0"/>
          </a:p>
          <a:p>
            <a:pPr algn="just">
              <a:lnSpc>
                <a:spcPct val="170000"/>
              </a:lnSpc>
            </a:pPr>
            <a:endParaRPr lang="tr-TR" dirty="0" smtClean="0"/>
          </a:p>
          <a:p>
            <a:pPr algn="just">
              <a:lnSpc>
                <a:spcPct val="170000"/>
              </a:lnSpc>
            </a:pPr>
            <a:r>
              <a:rPr lang="tr-TR" dirty="0" smtClean="0"/>
              <a:t>Görevlerini </a:t>
            </a:r>
            <a:r>
              <a:rPr lang="tr-TR" dirty="0"/>
              <a:t>yerine getirirlerken dil, ırk, cinsiyet, siyasi düşünce, felsefi inanç, din </a:t>
            </a:r>
            <a:r>
              <a:rPr lang="tr-TR" dirty="0" smtClean="0"/>
              <a:t>ve mezhep </a:t>
            </a:r>
            <a:r>
              <a:rPr lang="tr-TR" dirty="0"/>
              <a:t>gibi ayırım </a:t>
            </a:r>
            <a:r>
              <a:rPr lang="tr-TR" dirty="0" smtClean="0"/>
              <a:t>yapamazlar</a:t>
            </a:r>
            <a:endParaRPr lang="tr-TR" dirty="0"/>
          </a:p>
          <a:p>
            <a:pPr algn="just">
              <a:lnSpc>
                <a:spcPct val="170000"/>
              </a:lnSpc>
            </a:pPr>
            <a:endParaRPr lang="tr-TR" dirty="0" smtClean="0"/>
          </a:p>
          <a:p>
            <a:pPr algn="just">
              <a:lnSpc>
                <a:spcPct val="170000"/>
              </a:lnSpc>
            </a:pPr>
            <a:r>
              <a:rPr lang="tr-TR" dirty="0"/>
              <a:t>H</a:t>
            </a:r>
            <a:r>
              <a:rPr lang="tr-TR" dirty="0" smtClean="0"/>
              <a:t>içbir </a:t>
            </a:r>
            <a:r>
              <a:rPr lang="tr-TR" dirty="0"/>
              <a:t>şekilde siyasi ve ideolojik amaçlı beyanda ve eylemde bulunamazlar ve bu </a:t>
            </a:r>
            <a:r>
              <a:rPr lang="tr-TR" dirty="0" smtClean="0"/>
              <a:t>eylemlere katılamazlar</a:t>
            </a:r>
            <a:endParaRPr lang="tr-TR" dirty="0"/>
          </a:p>
        </p:txBody>
      </p:sp>
    </p:spTree>
    <p:extLst>
      <p:ext uri="{BB962C8B-B14F-4D97-AF65-F5344CB8AC3E}">
        <p14:creationId xmlns:p14="http://schemas.microsoft.com/office/powerpoint/2010/main" val="235335276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DEVLET MEMURLARI KANUNU </a:t>
            </a:r>
          </a:p>
        </p:txBody>
      </p:sp>
      <p:sp>
        <p:nvSpPr>
          <p:cNvPr id="3" name="İçerik Yer Tutucusu 2"/>
          <p:cNvSpPr>
            <a:spLocks noGrp="1"/>
          </p:cNvSpPr>
          <p:nvPr>
            <p:ph idx="1"/>
          </p:nvPr>
        </p:nvSpPr>
        <p:spPr/>
        <p:txBody>
          <a:bodyPr>
            <a:normAutofit fontScale="92500"/>
          </a:bodyPr>
          <a:lstStyle/>
          <a:p>
            <a:pPr marL="0" indent="0">
              <a:buNone/>
            </a:pPr>
            <a:endParaRPr lang="tr-TR" dirty="0"/>
          </a:p>
          <a:p>
            <a:r>
              <a:rPr lang="tr-TR" dirty="0" smtClean="0"/>
              <a:t>   </a:t>
            </a:r>
            <a:r>
              <a:rPr lang="tr-TR" b="1" u="sng" dirty="0" smtClean="0">
                <a:solidFill>
                  <a:srgbClr val="FF0000"/>
                </a:solidFill>
              </a:rPr>
              <a:t>MD 8 – DAVRANIŞ VE İŞBİRLİĞİ</a:t>
            </a:r>
          </a:p>
          <a:p>
            <a:pPr algn="just">
              <a:lnSpc>
                <a:spcPct val="150000"/>
              </a:lnSpc>
            </a:pPr>
            <a:r>
              <a:rPr lang="tr-TR" dirty="0" smtClean="0"/>
              <a:t>Devlet </a:t>
            </a:r>
            <a:r>
              <a:rPr lang="tr-TR" dirty="0"/>
              <a:t>memurları, resmi sıfatlarının gerektirdiği itibar ve güvene layık olduklarını hizmet içindeki </a:t>
            </a:r>
            <a:r>
              <a:rPr lang="tr-TR" dirty="0" smtClean="0"/>
              <a:t>ve dışındaki davranışlarıyla </a:t>
            </a:r>
            <a:r>
              <a:rPr lang="tr-TR" dirty="0"/>
              <a:t>göstermek zorundadırlar</a:t>
            </a:r>
            <a:r>
              <a:rPr lang="tr-TR" dirty="0" smtClean="0"/>
              <a:t>.</a:t>
            </a:r>
          </a:p>
          <a:p>
            <a:pPr algn="just">
              <a:lnSpc>
                <a:spcPct val="150000"/>
              </a:lnSpc>
            </a:pPr>
            <a:endParaRPr lang="tr-TR" dirty="0"/>
          </a:p>
          <a:p>
            <a:pPr algn="just">
              <a:lnSpc>
                <a:spcPct val="150000"/>
              </a:lnSpc>
            </a:pPr>
            <a:r>
              <a:rPr lang="tr-TR" dirty="0"/>
              <a:t> Devlet memurlarının işbirliği içinde çalışmaları esastır.</a:t>
            </a:r>
          </a:p>
        </p:txBody>
      </p:sp>
    </p:spTree>
    <p:extLst>
      <p:ext uri="{BB962C8B-B14F-4D97-AF65-F5344CB8AC3E}">
        <p14:creationId xmlns:p14="http://schemas.microsoft.com/office/powerpoint/2010/main" val="360245011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404664"/>
            <a:ext cx="8229600" cy="1143000"/>
          </a:xfrm>
        </p:spPr>
        <p:txBody>
          <a:bodyPr/>
          <a:lstStyle/>
          <a:p>
            <a:r>
              <a:rPr lang="tr-TR" b="1" dirty="0" smtClean="0"/>
              <a:t>DEVLET MEMURLARI KANUNU</a:t>
            </a:r>
            <a:endParaRPr lang="tr-TR" b="1" dirty="0"/>
          </a:p>
        </p:txBody>
      </p:sp>
      <p:sp>
        <p:nvSpPr>
          <p:cNvPr id="3" name="İçerik Yer Tutucusu 2"/>
          <p:cNvSpPr>
            <a:spLocks noGrp="1"/>
          </p:cNvSpPr>
          <p:nvPr>
            <p:ph idx="1"/>
          </p:nvPr>
        </p:nvSpPr>
        <p:spPr>
          <a:xfrm>
            <a:off x="457200" y="1935480"/>
            <a:ext cx="8229600" cy="4805888"/>
          </a:xfrm>
        </p:spPr>
        <p:txBody>
          <a:bodyPr>
            <a:normAutofit fontScale="85000" lnSpcReduction="20000"/>
          </a:bodyPr>
          <a:lstStyle/>
          <a:p>
            <a:pPr algn="just"/>
            <a:r>
              <a:rPr lang="tr-TR" dirty="0">
                <a:solidFill>
                  <a:srgbClr val="FF0000"/>
                </a:solidFill>
              </a:rPr>
              <a:t>Madde </a:t>
            </a:r>
            <a:r>
              <a:rPr lang="tr-TR" dirty="0" smtClean="0">
                <a:solidFill>
                  <a:srgbClr val="FF0000"/>
                </a:solidFill>
              </a:rPr>
              <a:t>10: </a:t>
            </a:r>
            <a:r>
              <a:rPr lang="tr-TR" u="sng" dirty="0" smtClean="0">
                <a:solidFill>
                  <a:srgbClr val="FF0000"/>
                </a:solidFill>
              </a:rPr>
              <a:t>Amir </a:t>
            </a:r>
            <a:r>
              <a:rPr lang="tr-TR" u="sng" dirty="0">
                <a:solidFill>
                  <a:srgbClr val="FF0000"/>
                </a:solidFill>
              </a:rPr>
              <a:t>durumda olan devlet memurlarının görev ve sorumlulukları</a:t>
            </a:r>
            <a:r>
              <a:rPr lang="tr-TR" u="sng" dirty="0" smtClean="0">
                <a:solidFill>
                  <a:srgbClr val="FF0000"/>
                </a:solidFill>
              </a:rPr>
              <a:t>:</a:t>
            </a:r>
          </a:p>
          <a:p>
            <a:pPr algn="just"/>
            <a:endParaRPr lang="tr-TR" u="sng" dirty="0">
              <a:solidFill>
                <a:srgbClr val="FF0000"/>
              </a:solidFill>
            </a:endParaRPr>
          </a:p>
          <a:p>
            <a:pPr algn="just"/>
            <a:r>
              <a:rPr lang="tr-TR" dirty="0" smtClean="0"/>
              <a:t>Devlet </a:t>
            </a:r>
            <a:r>
              <a:rPr lang="tr-TR" dirty="0"/>
              <a:t>memurları amiri oldukları kuruluş ve hizmet birimlerinde kanun, tüzük ve yönetmeliklerle </a:t>
            </a:r>
            <a:r>
              <a:rPr lang="tr-TR" dirty="0" smtClean="0"/>
              <a:t>belirlenen </a:t>
            </a:r>
            <a:r>
              <a:rPr lang="tr-TR" dirty="0" smtClean="0">
                <a:solidFill>
                  <a:srgbClr val="FF0000"/>
                </a:solidFill>
              </a:rPr>
              <a:t>görevleri </a:t>
            </a:r>
            <a:r>
              <a:rPr lang="tr-TR" dirty="0">
                <a:solidFill>
                  <a:srgbClr val="FF0000"/>
                </a:solidFill>
              </a:rPr>
              <a:t>zamanında ve eksiksiz olarak yapmaktan </a:t>
            </a:r>
            <a:r>
              <a:rPr lang="tr-TR" dirty="0"/>
              <a:t>ve yaptırmaktan, maiyetindeki memurlarını yetiştirmekten, hal </a:t>
            </a:r>
            <a:r>
              <a:rPr lang="tr-TR" dirty="0" smtClean="0"/>
              <a:t>ve hareketlerini </a:t>
            </a:r>
            <a:r>
              <a:rPr lang="tr-TR" dirty="0"/>
              <a:t>takip ve kontrol etmekten görevli sorumludurlar</a:t>
            </a:r>
            <a:r>
              <a:rPr lang="tr-TR" dirty="0" smtClean="0"/>
              <a:t>.</a:t>
            </a:r>
          </a:p>
          <a:p>
            <a:pPr algn="just"/>
            <a:endParaRPr lang="tr-TR" dirty="0"/>
          </a:p>
          <a:p>
            <a:pPr algn="just"/>
            <a:r>
              <a:rPr lang="tr-TR" dirty="0" smtClean="0"/>
              <a:t>Amir</a:t>
            </a:r>
            <a:r>
              <a:rPr lang="tr-TR" dirty="0"/>
              <a:t>, maiyetindeki memurlara </a:t>
            </a:r>
            <a:r>
              <a:rPr lang="tr-TR" dirty="0">
                <a:solidFill>
                  <a:srgbClr val="FF0000"/>
                </a:solidFill>
              </a:rPr>
              <a:t>hakkaniyet ve eşitlik </a:t>
            </a:r>
            <a:r>
              <a:rPr lang="tr-TR" dirty="0"/>
              <a:t>içinde davranır. Amirlik </a:t>
            </a:r>
            <a:r>
              <a:rPr lang="tr-TR" dirty="0">
                <a:solidFill>
                  <a:srgbClr val="FF0000"/>
                </a:solidFill>
              </a:rPr>
              <a:t>yetkisini kanun, tüzük </a:t>
            </a:r>
            <a:r>
              <a:rPr lang="tr-TR" dirty="0" smtClean="0">
                <a:solidFill>
                  <a:srgbClr val="FF0000"/>
                </a:solidFill>
              </a:rPr>
              <a:t>ve yönetmeliklerde </a:t>
            </a:r>
            <a:r>
              <a:rPr lang="tr-TR" dirty="0"/>
              <a:t>belirtilen esaslar içinde kullanır</a:t>
            </a:r>
            <a:r>
              <a:rPr lang="tr-TR" dirty="0" smtClean="0"/>
              <a:t>.</a:t>
            </a:r>
          </a:p>
          <a:p>
            <a:pPr algn="just"/>
            <a:endParaRPr lang="tr-TR" dirty="0"/>
          </a:p>
          <a:p>
            <a:pPr algn="just"/>
            <a:r>
              <a:rPr lang="tr-TR" dirty="0" smtClean="0"/>
              <a:t>Amir</a:t>
            </a:r>
            <a:r>
              <a:rPr lang="tr-TR" dirty="0"/>
              <a:t>, maiyetindeki memurlara </a:t>
            </a:r>
            <a:r>
              <a:rPr lang="tr-TR" dirty="0">
                <a:solidFill>
                  <a:srgbClr val="FF0000"/>
                </a:solidFill>
              </a:rPr>
              <a:t>kanunlara aykırı emir veremez </a:t>
            </a:r>
            <a:r>
              <a:rPr lang="tr-TR" dirty="0"/>
              <a:t>ve maiyetindeki memurdan hususi bir menfaat </a:t>
            </a:r>
            <a:r>
              <a:rPr lang="tr-TR" dirty="0" smtClean="0"/>
              <a:t>temin edecek </a:t>
            </a:r>
            <a:r>
              <a:rPr lang="tr-TR" dirty="0"/>
              <a:t>bir talepte bulunamaz, </a:t>
            </a:r>
            <a:r>
              <a:rPr lang="tr-TR" dirty="0">
                <a:solidFill>
                  <a:srgbClr val="FF0000"/>
                </a:solidFill>
              </a:rPr>
              <a:t>hediyesini kabul edemez ve borç alamaz.</a:t>
            </a:r>
          </a:p>
          <a:p>
            <a:endParaRPr lang="tr-TR" dirty="0">
              <a:solidFill>
                <a:srgbClr val="FF0000"/>
              </a:solidFill>
            </a:endParaRPr>
          </a:p>
        </p:txBody>
      </p:sp>
    </p:spTree>
    <p:extLst>
      <p:ext uri="{BB962C8B-B14F-4D97-AF65-F5344CB8AC3E}">
        <p14:creationId xmlns:p14="http://schemas.microsoft.com/office/powerpoint/2010/main" val="251594618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DEVLET MEMURLARI KANUNU</a:t>
            </a:r>
          </a:p>
        </p:txBody>
      </p:sp>
      <p:sp>
        <p:nvSpPr>
          <p:cNvPr id="3" name="İçerik Yer Tutucusu 2"/>
          <p:cNvSpPr>
            <a:spLocks noGrp="1"/>
          </p:cNvSpPr>
          <p:nvPr>
            <p:ph idx="1"/>
          </p:nvPr>
        </p:nvSpPr>
        <p:spPr/>
        <p:txBody>
          <a:bodyPr/>
          <a:lstStyle/>
          <a:p>
            <a:r>
              <a:rPr lang="tr-TR" b="1" u="sng" dirty="0" smtClean="0">
                <a:solidFill>
                  <a:srgbClr val="FF0000"/>
                </a:solidFill>
              </a:rPr>
              <a:t>MD. 12: KİŞİSEL SORUMLULUK ve ZARAR</a:t>
            </a:r>
          </a:p>
          <a:p>
            <a:endParaRPr lang="tr-TR" b="1" u="sng" dirty="0" smtClean="0">
              <a:solidFill>
                <a:srgbClr val="FF0000"/>
              </a:solidFill>
            </a:endParaRPr>
          </a:p>
          <a:p>
            <a:pPr algn="just">
              <a:lnSpc>
                <a:spcPct val="150000"/>
              </a:lnSpc>
            </a:pPr>
            <a:r>
              <a:rPr lang="tr-TR" dirty="0" smtClean="0"/>
              <a:t>Devlet </a:t>
            </a:r>
            <a:r>
              <a:rPr lang="tr-TR" dirty="0"/>
              <a:t>memurları, görevlerini dikkat ve itina ile yerine getirmek ve kendilerine teslim edilen </a:t>
            </a:r>
            <a:r>
              <a:rPr lang="tr-TR" dirty="0">
                <a:solidFill>
                  <a:srgbClr val="FF0000"/>
                </a:solidFill>
              </a:rPr>
              <a:t>Devlet malını </a:t>
            </a:r>
            <a:r>
              <a:rPr lang="tr-TR" dirty="0" smtClean="0">
                <a:solidFill>
                  <a:srgbClr val="FF0000"/>
                </a:solidFill>
              </a:rPr>
              <a:t>korumak </a:t>
            </a:r>
            <a:r>
              <a:rPr lang="tr-TR" dirty="0" smtClean="0"/>
              <a:t>ve </a:t>
            </a:r>
            <a:r>
              <a:rPr lang="tr-TR" dirty="0"/>
              <a:t>her an hizmete hazır halde bulundurmak için gerekli tedbirleri almak zorundadırlar</a:t>
            </a:r>
          </a:p>
        </p:txBody>
      </p:sp>
    </p:spTree>
    <p:extLst>
      <p:ext uri="{BB962C8B-B14F-4D97-AF65-F5344CB8AC3E}">
        <p14:creationId xmlns:p14="http://schemas.microsoft.com/office/powerpoint/2010/main" val="400301328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DEVLET MEMURLARI KANUNU</a:t>
            </a:r>
          </a:p>
        </p:txBody>
      </p:sp>
      <p:sp>
        <p:nvSpPr>
          <p:cNvPr id="3" name="İçerik Yer Tutucusu 2"/>
          <p:cNvSpPr>
            <a:spLocks noGrp="1"/>
          </p:cNvSpPr>
          <p:nvPr>
            <p:ph idx="1"/>
          </p:nvPr>
        </p:nvSpPr>
        <p:spPr/>
        <p:txBody>
          <a:bodyPr/>
          <a:lstStyle/>
          <a:p>
            <a:pPr marL="0" indent="0">
              <a:buNone/>
            </a:pPr>
            <a:endParaRPr lang="tr-TR" dirty="0"/>
          </a:p>
          <a:p>
            <a:pPr algn="just"/>
            <a:r>
              <a:rPr lang="tr-TR" dirty="0" smtClean="0">
                <a:solidFill>
                  <a:srgbClr val="FF0000"/>
                </a:solidFill>
              </a:rPr>
              <a:t>Md </a:t>
            </a:r>
            <a:r>
              <a:rPr lang="tr-TR" dirty="0">
                <a:solidFill>
                  <a:srgbClr val="FF0000"/>
                </a:solidFill>
              </a:rPr>
              <a:t>16 </a:t>
            </a:r>
            <a:r>
              <a:rPr lang="tr-TR" dirty="0" smtClean="0">
                <a:solidFill>
                  <a:srgbClr val="FF0000"/>
                </a:solidFill>
              </a:rPr>
              <a:t>:</a:t>
            </a:r>
            <a:r>
              <a:rPr lang="tr-TR" dirty="0">
                <a:solidFill>
                  <a:srgbClr val="FF0000"/>
                </a:solidFill>
              </a:rPr>
              <a:t>Resmi belge, araç ve gereçlerin yetki verilen mahaller dışına çıkarılmaması ve </a:t>
            </a:r>
            <a:r>
              <a:rPr lang="tr-TR" dirty="0" smtClean="0">
                <a:solidFill>
                  <a:srgbClr val="FF0000"/>
                </a:solidFill>
              </a:rPr>
              <a:t>iadesi</a:t>
            </a:r>
          </a:p>
          <a:p>
            <a:pPr algn="just"/>
            <a:endParaRPr lang="tr-TR" dirty="0" smtClean="0"/>
          </a:p>
          <a:p>
            <a:pPr algn="just">
              <a:lnSpc>
                <a:spcPct val="150000"/>
              </a:lnSpc>
            </a:pPr>
            <a:r>
              <a:rPr lang="tr-TR" dirty="0" smtClean="0"/>
              <a:t>Devlet </a:t>
            </a:r>
            <a:r>
              <a:rPr lang="tr-TR" dirty="0"/>
              <a:t>memurları görevleri ile ilgili resmi belge araç ve gereçleri, yetki verilen mahaller dışına çıkaramazlar, </a:t>
            </a:r>
            <a:r>
              <a:rPr lang="tr-TR" dirty="0" smtClean="0">
                <a:solidFill>
                  <a:srgbClr val="FF0000"/>
                </a:solidFill>
              </a:rPr>
              <a:t>hususi işlerinde </a:t>
            </a:r>
            <a:r>
              <a:rPr lang="tr-TR" dirty="0">
                <a:solidFill>
                  <a:srgbClr val="FF0000"/>
                </a:solidFill>
              </a:rPr>
              <a:t>kullanamazlar</a:t>
            </a:r>
            <a:r>
              <a:rPr lang="tr-TR" dirty="0"/>
              <a:t>.</a:t>
            </a:r>
          </a:p>
        </p:txBody>
      </p:sp>
    </p:spTree>
    <p:extLst>
      <p:ext uri="{BB962C8B-B14F-4D97-AF65-F5344CB8AC3E}">
        <p14:creationId xmlns:p14="http://schemas.microsoft.com/office/powerpoint/2010/main" val="25845808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1979712" y="1412776"/>
            <a:ext cx="4824536" cy="4824535"/>
          </a:xfrm>
          <a:prstGeom prst="rect">
            <a:avLst/>
          </a:prstGeom>
        </p:spPr>
      </p:pic>
    </p:spTree>
    <p:extLst>
      <p:ext uri="{BB962C8B-B14F-4D97-AF65-F5344CB8AC3E}">
        <p14:creationId xmlns:p14="http://schemas.microsoft.com/office/powerpoint/2010/main" val="70625070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32656"/>
            <a:ext cx="8229600" cy="1143000"/>
          </a:xfrm>
        </p:spPr>
        <p:txBody>
          <a:bodyPr/>
          <a:lstStyle/>
          <a:p>
            <a:r>
              <a:rPr lang="tr-TR" dirty="0"/>
              <a:t>DEVLET MEMURLARI KANUNU</a:t>
            </a:r>
          </a:p>
        </p:txBody>
      </p:sp>
      <p:sp>
        <p:nvSpPr>
          <p:cNvPr id="3" name="İçerik Yer Tutucusu 2"/>
          <p:cNvSpPr>
            <a:spLocks noGrp="1"/>
          </p:cNvSpPr>
          <p:nvPr>
            <p:ph idx="1"/>
          </p:nvPr>
        </p:nvSpPr>
        <p:spPr>
          <a:xfrm>
            <a:off x="457200" y="1935480"/>
            <a:ext cx="8229600" cy="4733880"/>
          </a:xfrm>
        </p:spPr>
        <p:txBody>
          <a:bodyPr>
            <a:normAutofit/>
          </a:bodyPr>
          <a:lstStyle/>
          <a:p>
            <a:r>
              <a:rPr lang="tr-TR" b="1" u="sng" dirty="0" smtClean="0">
                <a:solidFill>
                  <a:srgbClr val="FF0000"/>
                </a:solidFill>
              </a:rPr>
              <a:t>Madde </a:t>
            </a:r>
            <a:r>
              <a:rPr lang="tr-TR" b="1" u="sng" dirty="0">
                <a:solidFill>
                  <a:srgbClr val="FF0000"/>
                </a:solidFill>
              </a:rPr>
              <a:t>29 – </a:t>
            </a:r>
            <a:r>
              <a:rPr lang="tr-TR" b="1" u="sng" dirty="0" smtClean="0">
                <a:solidFill>
                  <a:srgbClr val="FF0000"/>
                </a:solidFill>
              </a:rPr>
              <a:t>HEDİYE </a:t>
            </a:r>
            <a:r>
              <a:rPr lang="tr-TR" b="1" u="sng" dirty="0">
                <a:solidFill>
                  <a:srgbClr val="FF0000"/>
                </a:solidFill>
              </a:rPr>
              <a:t>ALMA, MENFAAT SAĞLAMA YASAĞI</a:t>
            </a:r>
            <a:r>
              <a:rPr lang="tr-TR" b="1" u="sng" dirty="0" smtClean="0">
                <a:solidFill>
                  <a:srgbClr val="FF0000"/>
                </a:solidFill>
              </a:rPr>
              <a:t>:</a:t>
            </a:r>
          </a:p>
          <a:p>
            <a:endParaRPr lang="tr-TR" b="1" u="sng" dirty="0">
              <a:solidFill>
                <a:srgbClr val="FF0000"/>
              </a:solidFill>
            </a:endParaRPr>
          </a:p>
          <a:p>
            <a:pPr>
              <a:lnSpc>
                <a:spcPct val="150000"/>
              </a:lnSpc>
            </a:pPr>
            <a:r>
              <a:rPr lang="tr-TR" dirty="0" smtClean="0"/>
              <a:t>Devlet </a:t>
            </a:r>
            <a:r>
              <a:rPr lang="tr-TR" dirty="0"/>
              <a:t>memurlarının doğrudan doğruya veya aracı eliyle hediye istemeleri ve görevleri sırasında olmasa dahi </a:t>
            </a:r>
            <a:r>
              <a:rPr lang="tr-TR" dirty="0" smtClean="0"/>
              <a:t>menfaat sağlama </a:t>
            </a:r>
            <a:r>
              <a:rPr lang="tr-TR" dirty="0"/>
              <a:t>amacı ile </a:t>
            </a:r>
            <a:r>
              <a:rPr lang="tr-TR" dirty="0">
                <a:solidFill>
                  <a:srgbClr val="FF0000"/>
                </a:solidFill>
              </a:rPr>
              <a:t>hediye kabul etmeleri </a:t>
            </a:r>
            <a:r>
              <a:rPr lang="tr-TR" dirty="0"/>
              <a:t>veya iş sahiplerinden </a:t>
            </a:r>
            <a:r>
              <a:rPr lang="tr-TR" dirty="0">
                <a:solidFill>
                  <a:srgbClr val="FF0000"/>
                </a:solidFill>
              </a:rPr>
              <a:t>borç para istemeleri ve almaları yasaktır.</a:t>
            </a:r>
          </a:p>
        </p:txBody>
      </p:sp>
    </p:spTree>
    <p:extLst>
      <p:ext uri="{BB962C8B-B14F-4D97-AF65-F5344CB8AC3E}">
        <p14:creationId xmlns:p14="http://schemas.microsoft.com/office/powerpoint/2010/main" val="67999399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DEVLET MEMURLARI KANUNU</a:t>
            </a:r>
            <a:endParaRPr lang="tr-TR" dirty="0"/>
          </a:p>
        </p:txBody>
      </p:sp>
      <p:sp>
        <p:nvSpPr>
          <p:cNvPr id="3" name="İçerik Yer Tutucusu 2"/>
          <p:cNvSpPr>
            <a:spLocks noGrp="1"/>
          </p:cNvSpPr>
          <p:nvPr>
            <p:ph idx="1"/>
          </p:nvPr>
        </p:nvSpPr>
        <p:spPr/>
        <p:txBody>
          <a:bodyPr/>
          <a:lstStyle/>
          <a:p>
            <a:endParaRPr lang="tr-TR" b="1" u="sng" dirty="0" smtClean="0">
              <a:solidFill>
                <a:srgbClr val="FF0000"/>
              </a:solidFill>
            </a:endParaRPr>
          </a:p>
          <a:p>
            <a:r>
              <a:rPr lang="tr-TR" b="1" u="sng" dirty="0" smtClean="0">
                <a:solidFill>
                  <a:srgbClr val="FF0000"/>
                </a:solidFill>
              </a:rPr>
              <a:t>Madde 31: GİZLİ BİLGİLERİ AÇIKLAMA YASAĞI:</a:t>
            </a:r>
          </a:p>
          <a:p>
            <a:pPr algn="just">
              <a:lnSpc>
                <a:spcPct val="150000"/>
              </a:lnSpc>
            </a:pPr>
            <a:r>
              <a:rPr lang="tr-TR" dirty="0" smtClean="0"/>
              <a:t>Devlet </a:t>
            </a:r>
            <a:r>
              <a:rPr lang="tr-TR" dirty="0"/>
              <a:t>memurlarının kamu hizmetleri ile ilgili gizli bilgileri görevlerinden ayrılmış bile olsalar, yetkili bakanın yazılı izni </a:t>
            </a:r>
            <a:r>
              <a:rPr lang="tr-TR" dirty="0" smtClean="0"/>
              <a:t>olmadıkça açıklamaları </a:t>
            </a:r>
            <a:r>
              <a:rPr lang="tr-TR" dirty="0"/>
              <a:t>yasaktır.</a:t>
            </a:r>
          </a:p>
        </p:txBody>
      </p:sp>
    </p:spTree>
    <p:extLst>
      <p:ext uri="{BB962C8B-B14F-4D97-AF65-F5344CB8AC3E}">
        <p14:creationId xmlns:p14="http://schemas.microsoft.com/office/powerpoint/2010/main" val="5510460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t>BORÇLAR KANUNU</a:t>
            </a:r>
            <a:endParaRPr lang="tr-TR" dirty="0"/>
          </a:p>
        </p:txBody>
      </p:sp>
      <p:sp>
        <p:nvSpPr>
          <p:cNvPr id="3" name="İçerik Yer Tutucusu 2"/>
          <p:cNvSpPr>
            <a:spLocks noGrp="1"/>
          </p:cNvSpPr>
          <p:nvPr>
            <p:ph idx="1"/>
          </p:nvPr>
        </p:nvSpPr>
        <p:spPr/>
        <p:txBody>
          <a:bodyPr/>
          <a:lstStyle/>
          <a:p>
            <a:r>
              <a:rPr lang="tr-TR" b="1" u="sng" dirty="0" smtClean="0">
                <a:solidFill>
                  <a:srgbClr val="FF0000"/>
                </a:solidFill>
              </a:rPr>
              <a:t>MADDE </a:t>
            </a:r>
            <a:r>
              <a:rPr lang="tr-TR" b="1" u="sng" dirty="0">
                <a:solidFill>
                  <a:srgbClr val="FF0000"/>
                </a:solidFill>
              </a:rPr>
              <a:t>57- HAKSIZ REKABET</a:t>
            </a:r>
          </a:p>
          <a:p>
            <a:pPr algn="just">
              <a:lnSpc>
                <a:spcPct val="150000"/>
              </a:lnSpc>
            </a:pPr>
            <a:r>
              <a:rPr lang="tr-TR" dirty="0" smtClean="0"/>
              <a:t>Gerçek </a:t>
            </a:r>
            <a:r>
              <a:rPr lang="tr-TR" dirty="0"/>
              <a:t>olmayan haberlerin yayılması veya bu tür ilanların yapılması ya da </a:t>
            </a:r>
            <a:r>
              <a:rPr lang="tr-TR" dirty="0">
                <a:solidFill>
                  <a:srgbClr val="FF0000"/>
                </a:solidFill>
              </a:rPr>
              <a:t>dürüstlük kurallarına </a:t>
            </a:r>
            <a:r>
              <a:rPr lang="tr-TR" dirty="0"/>
              <a:t>aykırı diğer davranışlarda bulunulması yüzünden müşterileri azalan veya onları kaybetme tehlikesiyle karşılaşan kişi, bu davranışlara son verilmesini ve kusurun varlığı hâlinde zararının giderilmesini isteyebilir.</a:t>
            </a:r>
          </a:p>
        </p:txBody>
      </p:sp>
    </p:spTree>
    <p:extLst>
      <p:ext uri="{BB962C8B-B14F-4D97-AF65-F5344CB8AC3E}">
        <p14:creationId xmlns:p14="http://schemas.microsoft.com/office/powerpoint/2010/main" val="106159296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332656"/>
            <a:ext cx="8229600" cy="1143000"/>
          </a:xfrm>
        </p:spPr>
        <p:txBody>
          <a:bodyPr/>
          <a:lstStyle/>
          <a:p>
            <a:pPr algn="ctr"/>
            <a:r>
              <a:rPr lang="tr-TR" b="1" dirty="0" smtClean="0"/>
              <a:t>BORÇLAR KANUNU</a:t>
            </a:r>
            <a:endParaRPr lang="tr-TR" b="1" dirty="0"/>
          </a:p>
        </p:txBody>
      </p:sp>
      <p:sp>
        <p:nvSpPr>
          <p:cNvPr id="3" name="İçerik Yer Tutucusu 2"/>
          <p:cNvSpPr>
            <a:spLocks noGrp="1"/>
          </p:cNvSpPr>
          <p:nvPr>
            <p:ph idx="1"/>
          </p:nvPr>
        </p:nvSpPr>
        <p:spPr>
          <a:xfrm>
            <a:off x="457200" y="1484784"/>
            <a:ext cx="8229600" cy="5373216"/>
          </a:xfrm>
        </p:spPr>
        <p:txBody>
          <a:bodyPr>
            <a:normAutofit fontScale="85000" lnSpcReduction="10000"/>
          </a:bodyPr>
          <a:lstStyle/>
          <a:p>
            <a:endParaRPr lang="tr-TR" b="1" u="sng" dirty="0" smtClean="0">
              <a:solidFill>
                <a:srgbClr val="FF0000"/>
              </a:solidFill>
            </a:endParaRPr>
          </a:p>
          <a:p>
            <a:r>
              <a:rPr lang="tr-TR" b="1" u="sng" dirty="0" smtClean="0">
                <a:solidFill>
                  <a:srgbClr val="FF0000"/>
                </a:solidFill>
              </a:rPr>
              <a:t>MD </a:t>
            </a:r>
            <a:r>
              <a:rPr lang="tr-TR" b="1" u="sng" dirty="0">
                <a:solidFill>
                  <a:srgbClr val="FF0000"/>
                </a:solidFill>
              </a:rPr>
              <a:t>396- ÖZEN VE SADAKAT </a:t>
            </a:r>
            <a:r>
              <a:rPr lang="tr-TR" b="1" u="sng" dirty="0" smtClean="0">
                <a:solidFill>
                  <a:srgbClr val="FF0000"/>
                </a:solidFill>
              </a:rPr>
              <a:t>BORCU</a:t>
            </a:r>
          </a:p>
          <a:p>
            <a:endParaRPr lang="tr-TR" b="1" u="sng" dirty="0">
              <a:solidFill>
                <a:srgbClr val="FF0000"/>
              </a:solidFill>
            </a:endParaRPr>
          </a:p>
          <a:p>
            <a:pPr algn="just">
              <a:lnSpc>
                <a:spcPct val="170000"/>
              </a:lnSpc>
            </a:pPr>
            <a:r>
              <a:rPr lang="tr-TR" dirty="0" smtClean="0"/>
              <a:t>İşçi</a:t>
            </a:r>
            <a:r>
              <a:rPr lang="tr-TR" dirty="0"/>
              <a:t>, yüklendiği işi </a:t>
            </a:r>
            <a:r>
              <a:rPr lang="tr-TR" dirty="0">
                <a:solidFill>
                  <a:srgbClr val="FF0000"/>
                </a:solidFill>
              </a:rPr>
              <a:t>özenle</a:t>
            </a:r>
            <a:r>
              <a:rPr lang="tr-TR" dirty="0"/>
              <a:t> yapmak ve işverenin haklı menfaatinin korunmasında </a:t>
            </a:r>
            <a:r>
              <a:rPr lang="tr-TR" dirty="0">
                <a:solidFill>
                  <a:srgbClr val="FF0000"/>
                </a:solidFill>
              </a:rPr>
              <a:t>sadakatle</a:t>
            </a:r>
            <a:r>
              <a:rPr lang="tr-TR" dirty="0"/>
              <a:t> davranmak zorundadır</a:t>
            </a:r>
            <a:r>
              <a:rPr lang="tr-TR" dirty="0" smtClean="0"/>
              <a:t>.</a:t>
            </a:r>
          </a:p>
          <a:p>
            <a:pPr algn="just">
              <a:lnSpc>
                <a:spcPct val="170000"/>
              </a:lnSpc>
            </a:pPr>
            <a:endParaRPr lang="tr-TR" dirty="0"/>
          </a:p>
          <a:p>
            <a:pPr algn="just">
              <a:lnSpc>
                <a:spcPct val="170000"/>
              </a:lnSpc>
            </a:pPr>
            <a:r>
              <a:rPr lang="tr-TR" dirty="0"/>
              <a:t>İşçi, işverene ait makineleri, araç ve gereçleri, teknik sistemleri, tesisleri ve taşıtları </a:t>
            </a:r>
            <a:r>
              <a:rPr lang="tr-TR" dirty="0">
                <a:solidFill>
                  <a:srgbClr val="FF0000"/>
                </a:solidFill>
              </a:rPr>
              <a:t>usulüne uygun </a:t>
            </a:r>
            <a:r>
              <a:rPr lang="tr-TR" dirty="0"/>
              <a:t>olarak kullanmak ve bunlarla birlikte işin görülmesi için kendisine teslim edilmiş olan malzemeye </a:t>
            </a:r>
            <a:r>
              <a:rPr lang="tr-TR" dirty="0">
                <a:solidFill>
                  <a:srgbClr val="FF0000"/>
                </a:solidFill>
              </a:rPr>
              <a:t>özen</a:t>
            </a:r>
            <a:r>
              <a:rPr lang="tr-TR" dirty="0"/>
              <a:t> göstermekle yükümlüdür</a:t>
            </a:r>
            <a:r>
              <a:rPr lang="tr-TR" dirty="0" smtClean="0"/>
              <a:t>.</a:t>
            </a:r>
          </a:p>
          <a:p>
            <a:pPr algn="just"/>
            <a:endParaRPr lang="tr-TR" dirty="0"/>
          </a:p>
        </p:txBody>
      </p:sp>
    </p:spTree>
    <p:extLst>
      <p:ext uri="{BB962C8B-B14F-4D97-AF65-F5344CB8AC3E}">
        <p14:creationId xmlns:p14="http://schemas.microsoft.com/office/powerpoint/2010/main" val="63678674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smtClean="0"/>
              <a:t>BORÇLAR KANUNU</a:t>
            </a:r>
            <a:endParaRPr lang="tr-TR" b="1" dirty="0"/>
          </a:p>
        </p:txBody>
      </p:sp>
      <p:sp>
        <p:nvSpPr>
          <p:cNvPr id="3" name="İçerik Yer Tutucusu 2"/>
          <p:cNvSpPr>
            <a:spLocks noGrp="1"/>
          </p:cNvSpPr>
          <p:nvPr>
            <p:ph idx="1"/>
          </p:nvPr>
        </p:nvSpPr>
        <p:spPr/>
        <p:txBody>
          <a:bodyPr>
            <a:normAutofit fontScale="70000" lnSpcReduction="20000"/>
          </a:bodyPr>
          <a:lstStyle/>
          <a:p>
            <a:pPr algn="just">
              <a:lnSpc>
                <a:spcPct val="160000"/>
              </a:lnSpc>
            </a:pPr>
            <a:r>
              <a:rPr lang="tr-TR" b="1" u="sng" dirty="0" smtClean="0">
                <a:solidFill>
                  <a:srgbClr val="FF0000"/>
                </a:solidFill>
              </a:rPr>
              <a:t>ÖZEN VE SADAKAT BORCU</a:t>
            </a:r>
          </a:p>
          <a:p>
            <a:pPr algn="just">
              <a:lnSpc>
                <a:spcPct val="160000"/>
              </a:lnSpc>
            </a:pPr>
            <a:endParaRPr lang="tr-TR" b="1" u="sng" dirty="0" smtClean="0">
              <a:solidFill>
                <a:srgbClr val="FF0000"/>
              </a:solidFill>
            </a:endParaRPr>
          </a:p>
          <a:p>
            <a:pPr algn="just">
              <a:lnSpc>
                <a:spcPct val="160000"/>
              </a:lnSpc>
            </a:pPr>
            <a:r>
              <a:rPr lang="tr-TR" dirty="0" smtClean="0"/>
              <a:t>İşçi</a:t>
            </a:r>
            <a:r>
              <a:rPr lang="tr-TR" dirty="0"/>
              <a:t>, hizmet ilişkisi devam ettiği sürece, </a:t>
            </a:r>
            <a:r>
              <a:rPr lang="tr-TR" dirty="0">
                <a:solidFill>
                  <a:srgbClr val="FF0000"/>
                </a:solidFill>
              </a:rPr>
              <a:t>sadakat</a:t>
            </a:r>
            <a:r>
              <a:rPr lang="tr-TR" dirty="0"/>
              <a:t> borcuna aykırı olarak bir ücret karşılığında </a:t>
            </a:r>
            <a:r>
              <a:rPr lang="tr-TR" dirty="0">
                <a:solidFill>
                  <a:srgbClr val="FF0000"/>
                </a:solidFill>
              </a:rPr>
              <a:t>üçüncü kişiye hizmette bulunamaz </a:t>
            </a:r>
            <a:r>
              <a:rPr lang="tr-TR" dirty="0"/>
              <a:t>ve özellikle kendi işvereni ile rekabete girişemez.</a:t>
            </a:r>
          </a:p>
          <a:p>
            <a:pPr algn="just">
              <a:lnSpc>
                <a:spcPct val="160000"/>
              </a:lnSpc>
            </a:pPr>
            <a:endParaRPr lang="tr-TR" dirty="0"/>
          </a:p>
          <a:p>
            <a:pPr algn="just">
              <a:lnSpc>
                <a:spcPct val="160000"/>
              </a:lnSpc>
            </a:pPr>
            <a:r>
              <a:rPr lang="tr-TR" dirty="0"/>
              <a:t>İşçi, iş gördüğü sırada öğrendiği, özellikle </a:t>
            </a:r>
            <a:r>
              <a:rPr lang="tr-TR" dirty="0">
                <a:solidFill>
                  <a:srgbClr val="FF0000"/>
                </a:solidFill>
              </a:rPr>
              <a:t>üretim ve iş sırları gibi </a:t>
            </a:r>
            <a:r>
              <a:rPr lang="tr-TR" dirty="0"/>
              <a:t>bilgileri, hizmet ilişkisinin devamı süresince </a:t>
            </a:r>
            <a:r>
              <a:rPr lang="tr-TR" dirty="0">
                <a:solidFill>
                  <a:srgbClr val="FF0000"/>
                </a:solidFill>
              </a:rPr>
              <a:t>kendi yararına kullanamaz </a:t>
            </a:r>
            <a:r>
              <a:rPr lang="tr-TR" dirty="0"/>
              <a:t>veya </a:t>
            </a:r>
            <a:r>
              <a:rPr lang="tr-TR" dirty="0">
                <a:solidFill>
                  <a:srgbClr val="FF0000"/>
                </a:solidFill>
              </a:rPr>
              <a:t>başkalarına açıklayamaz</a:t>
            </a:r>
            <a:r>
              <a:rPr lang="tr-TR" dirty="0"/>
              <a:t>. İşverenin haklı menfaatinin korunması için gerekli olduğu ölçüde işçi, hizmet ilişkisinin sona ermesinden sonra da sır saklamakla yükümlüdür.</a:t>
            </a:r>
          </a:p>
          <a:p>
            <a:endParaRPr lang="tr-TR" dirty="0"/>
          </a:p>
        </p:txBody>
      </p:sp>
    </p:spTree>
    <p:extLst>
      <p:ext uri="{BB962C8B-B14F-4D97-AF65-F5344CB8AC3E}">
        <p14:creationId xmlns:p14="http://schemas.microsoft.com/office/powerpoint/2010/main" val="106475095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9933" y="404664"/>
            <a:ext cx="8229600" cy="1143000"/>
          </a:xfrm>
        </p:spPr>
        <p:txBody>
          <a:bodyPr/>
          <a:lstStyle/>
          <a:p>
            <a:pPr algn="ctr"/>
            <a:r>
              <a:rPr lang="tr-TR" b="1" dirty="0" smtClean="0"/>
              <a:t>BORÇLAR KANUNU</a:t>
            </a:r>
            <a:endParaRPr lang="tr-TR" b="1" dirty="0"/>
          </a:p>
        </p:txBody>
      </p:sp>
      <p:sp>
        <p:nvSpPr>
          <p:cNvPr id="3" name="İçerik Yer Tutucusu 2"/>
          <p:cNvSpPr>
            <a:spLocks noGrp="1"/>
          </p:cNvSpPr>
          <p:nvPr>
            <p:ph idx="1"/>
          </p:nvPr>
        </p:nvSpPr>
        <p:spPr/>
        <p:txBody>
          <a:bodyPr>
            <a:normAutofit fontScale="92500"/>
          </a:bodyPr>
          <a:lstStyle/>
          <a:p>
            <a:r>
              <a:rPr lang="tr-TR" b="1" u="sng" dirty="0" smtClean="0">
                <a:solidFill>
                  <a:srgbClr val="FF0000"/>
                </a:solidFill>
              </a:rPr>
              <a:t>MADDE 417-İŞÇİNİN KİŞİLİĞİNİN KORUNMASI</a:t>
            </a:r>
          </a:p>
          <a:p>
            <a:endParaRPr lang="tr-TR" b="1" u="sng" dirty="0" smtClean="0">
              <a:solidFill>
                <a:srgbClr val="FF0000"/>
              </a:solidFill>
            </a:endParaRPr>
          </a:p>
          <a:p>
            <a:pPr algn="just">
              <a:lnSpc>
                <a:spcPct val="150000"/>
              </a:lnSpc>
            </a:pPr>
            <a:r>
              <a:rPr lang="tr-TR" dirty="0" smtClean="0"/>
              <a:t>İşveren</a:t>
            </a:r>
            <a:r>
              <a:rPr lang="tr-TR" dirty="0"/>
              <a:t>, hizmet ilişkisinde işçinin </a:t>
            </a:r>
            <a:r>
              <a:rPr lang="tr-TR" dirty="0">
                <a:solidFill>
                  <a:srgbClr val="FF0000"/>
                </a:solidFill>
              </a:rPr>
              <a:t>kişiliğini korumak ve saygı göstermek</a:t>
            </a:r>
            <a:r>
              <a:rPr lang="tr-TR" dirty="0"/>
              <a:t> ve işyerinde </a:t>
            </a:r>
            <a:r>
              <a:rPr lang="tr-TR" dirty="0">
                <a:solidFill>
                  <a:srgbClr val="FF0000"/>
                </a:solidFill>
              </a:rPr>
              <a:t>dürüstlük i</a:t>
            </a:r>
            <a:r>
              <a:rPr lang="tr-TR" dirty="0"/>
              <a:t>lkelerine uygun bir düzeni sağlamakla, özellikle </a:t>
            </a:r>
            <a:r>
              <a:rPr lang="tr-TR" dirty="0">
                <a:solidFill>
                  <a:srgbClr val="FF0000"/>
                </a:solidFill>
              </a:rPr>
              <a:t>işçilerin psikolojik ve cinsel tacize uğramamaları </a:t>
            </a:r>
            <a:r>
              <a:rPr lang="tr-TR" dirty="0"/>
              <a:t>ve bu tür tacizlere uğramış olanların daha fazla zarar görmemeleri için gerekli önlemleri almakla yükümlüdür</a:t>
            </a:r>
            <a:r>
              <a:rPr lang="tr-TR" dirty="0" smtClean="0"/>
              <a:t>.</a:t>
            </a:r>
            <a:endParaRPr lang="tr-TR" dirty="0"/>
          </a:p>
        </p:txBody>
      </p:sp>
    </p:spTree>
    <p:extLst>
      <p:ext uri="{BB962C8B-B14F-4D97-AF65-F5344CB8AC3E}">
        <p14:creationId xmlns:p14="http://schemas.microsoft.com/office/powerpoint/2010/main" val="313057967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smtClean="0"/>
              <a:t>BORÇLAR KANUNU</a:t>
            </a:r>
            <a:endParaRPr lang="tr-TR" b="1" dirty="0"/>
          </a:p>
        </p:txBody>
      </p:sp>
      <p:sp>
        <p:nvSpPr>
          <p:cNvPr id="3" name="İçerik Yer Tutucusu 2"/>
          <p:cNvSpPr>
            <a:spLocks noGrp="1"/>
          </p:cNvSpPr>
          <p:nvPr>
            <p:ph idx="1"/>
          </p:nvPr>
        </p:nvSpPr>
        <p:spPr/>
        <p:txBody>
          <a:bodyPr/>
          <a:lstStyle/>
          <a:p>
            <a:endParaRPr lang="tr-TR" dirty="0" smtClean="0"/>
          </a:p>
          <a:p>
            <a:pPr algn="just">
              <a:lnSpc>
                <a:spcPct val="150000"/>
              </a:lnSpc>
            </a:pPr>
            <a:r>
              <a:rPr lang="tr-TR" dirty="0" smtClean="0"/>
              <a:t>İşveren</a:t>
            </a:r>
            <a:r>
              <a:rPr lang="tr-TR" dirty="0"/>
              <a:t>, işyerinde </a:t>
            </a:r>
            <a:r>
              <a:rPr lang="tr-TR" dirty="0">
                <a:solidFill>
                  <a:srgbClr val="FF0000"/>
                </a:solidFill>
              </a:rPr>
              <a:t>iş sağlığı ve güvenliğinin sağlanması </a:t>
            </a:r>
            <a:r>
              <a:rPr lang="tr-TR" dirty="0"/>
              <a:t>için gerekli her türlü önlemi almak, </a:t>
            </a:r>
            <a:r>
              <a:rPr lang="tr-TR" dirty="0">
                <a:solidFill>
                  <a:srgbClr val="FF0000"/>
                </a:solidFill>
              </a:rPr>
              <a:t>araç ve gereçleri noksansız bulundurmak</a:t>
            </a:r>
            <a:r>
              <a:rPr lang="tr-TR" dirty="0"/>
              <a:t>; işçiler de iş sağlığı ve güvenliği konusunda alınan her türlü önleme uymakla yükümlüdür.</a:t>
            </a:r>
          </a:p>
          <a:p>
            <a:endParaRPr lang="tr-TR" dirty="0"/>
          </a:p>
        </p:txBody>
      </p:sp>
    </p:spTree>
    <p:extLst>
      <p:ext uri="{BB962C8B-B14F-4D97-AF65-F5344CB8AC3E}">
        <p14:creationId xmlns:p14="http://schemas.microsoft.com/office/powerpoint/2010/main" val="348521482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268760"/>
            <a:ext cx="8229600" cy="4389120"/>
          </a:xfrm>
        </p:spPr>
        <p:txBody>
          <a:bodyPr/>
          <a:lstStyle/>
          <a:p>
            <a:endParaRPr lang="tr-TR" dirty="0" smtClean="0"/>
          </a:p>
          <a:p>
            <a:endParaRPr lang="tr-TR" dirty="0"/>
          </a:p>
          <a:p>
            <a:pPr algn="ctr"/>
            <a:r>
              <a:rPr lang="tr-TR" sz="3200" b="1" dirty="0" smtClean="0"/>
              <a:t>Belli ahlaki sorumluluklar konusunda, genel anlamda uzlaşmaya varmamış toplumlarda hiçbir kanun kargaşayı önleyemedi.</a:t>
            </a:r>
          </a:p>
          <a:p>
            <a:endParaRPr lang="tr-TR" sz="3200" b="1" dirty="0"/>
          </a:p>
          <a:p>
            <a:pPr marL="0" indent="0" algn="ctr">
              <a:buNone/>
            </a:pPr>
            <a:r>
              <a:rPr lang="tr-TR" b="1" dirty="0" smtClean="0"/>
              <a:t>John W. </a:t>
            </a:r>
            <a:r>
              <a:rPr lang="tr-TR" b="1" dirty="0" err="1" smtClean="0"/>
              <a:t>Gardner</a:t>
            </a:r>
            <a:endParaRPr lang="tr-TR" b="1" dirty="0"/>
          </a:p>
        </p:txBody>
      </p:sp>
    </p:spTree>
    <p:extLst>
      <p:ext uri="{BB962C8B-B14F-4D97-AF65-F5344CB8AC3E}">
        <p14:creationId xmlns:p14="http://schemas.microsoft.com/office/powerpoint/2010/main" val="225615368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340768"/>
            <a:ext cx="8229600" cy="4389120"/>
          </a:xfrm>
        </p:spPr>
        <p:txBody>
          <a:bodyPr/>
          <a:lstStyle/>
          <a:p>
            <a:pPr marL="0" indent="0">
              <a:buNone/>
            </a:pPr>
            <a:endParaRPr lang="tr-TR" dirty="0" smtClean="0"/>
          </a:p>
          <a:p>
            <a:pPr marL="0" indent="0">
              <a:buNone/>
            </a:pPr>
            <a:endParaRPr lang="tr-TR" dirty="0"/>
          </a:p>
          <a:p>
            <a:pPr marL="0" indent="0" algn="ctr">
              <a:buNone/>
            </a:pPr>
            <a:r>
              <a:rPr lang="tr-TR" dirty="0" smtClean="0"/>
              <a:t>“</a:t>
            </a:r>
            <a:r>
              <a:rPr lang="tr-TR" dirty="0"/>
              <a:t>Karıncayı bile incitmem” deme! </a:t>
            </a:r>
          </a:p>
          <a:p>
            <a:pPr marL="0" indent="0" algn="ctr">
              <a:buNone/>
            </a:pPr>
            <a:r>
              <a:rPr lang="tr-TR" dirty="0" smtClean="0"/>
              <a:t>Bile' den </a:t>
            </a:r>
            <a:r>
              <a:rPr lang="tr-TR" dirty="0"/>
              <a:t>incinir karınca; Söz söylemek irfan </a:t>
            </a:r>
            <a:r>
              <a:rPr lang="tr-TR" dirty="0" smtClean="0"/>
              <a:t>ister</a:t>
            </a:r>
          </a:p>
          <a:p>
            <a:pPr marL="0" indent="0" algn="ctr">
              <a:buNone/>
            </a:pPr>
            <a:r>
              <a:rPr lang="tr-TR" dirty="0" smtClean="0"/>
              <a:t> </a:t>
            </a:r>
            <a:r>
              <a:rPr lang="tr-TR" dirty="0"/>
              <a:t>Anlamak insan</a:t>
            </a:r>
            <a:r>
              <a:rPr lang="tr-TR" dirty="0" smtClean="0"/>
              <a:t>...</a:t>
            </a:r>
          </a:p>
          <a:p>
            <a:pPr marL="0" indent="0" algn="ctr">
              <a:buNone/>
            </a:pPr>
            <a:endParaRPr lang="tr-TR" dirty="0"/>
          </a:p>
          <a:p>
            <a:pPr marL="0" indent="0" algn="ctr">
              <a:buNone/>
            </a:pPr>
            <a:r>
              <a:rPr lang="tr-TR" b="1" dirty="0" smtClean="0">
                <a:solidFill>
                  <a:srgbClr val="FF0000"/>
                </a:solidFill>
              </a:rPr>
              <a:t>FUZÛLÎ</a:t>
            </a:r>
          </a:p>
          <a:p>
            <a:endParaRPr lang="tr-TR" dirty="0"/>
          </a:p>
        </p:txBody>
      </p:sp>
    </p:spTree>
    <p:extLst>
      <p:ext uri="{BB962C8B-B14F-4D97-AF65-F5344CB8AC3E}">
        <p14:creationId xmlns:p14="http://schemas.microsoft.com/office/powerpoint/2010/main" val="71436099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1520" y="476672"/>
            <a:ext cx="8784976" cy="1082384"/>
          </a:xfrm>
        </p:spPr>
        <p:txBody>
          <a:bodyPr>
            <a:noAutofit/>
          </a:bodyPr>
          <a:lstStyle/>
          <a:p>
            <a:pPr algn="just"/>
            <a:r>
              <a:rPr lang="tr-TR" sz="3000" b="1" dirty="0"/>
              <a:t>KAMU GÖREVLİLERİ ETİK DAVRANIŞ İLKELERİ İLE BAŞVURU USUL VE ESASLARI HAKKINDA YÖNETMELİK</a:t>
            </a:r>
            <a:endParaRPr lang="tr-TR" sz="3000" dirty="0"/>
          </a:p>
        </p:txBody>
      </p:sp>
      <p:sp>
        <p:nvSpPr>
          <p:cNvPr id="3" name="İçerik Yer Tutucusu 2"/>
          <p:cNvSpPr>
            <a:spLocks noGrp="1"/>
          </p:cNvSpPr>
          <p:nvPr>
            <p:ph idx="1"/>
          </p:nvPr>
        </p:nvSpPr>
        <p:spPr>
          <a:xfrm>
            <a:off x="457200" y="1700808"/>
            <a:ext cx="8579296" cy="5040560"/>
          </a:xfrm>
        </p:spPr>
        <p:txBody>
          <a:bodyPr>
            <a:normAutofit fontScale="77500" lnSpcReduction="20000"/>
          </a:bodyPr>
          <a:lstStyle/>
          <a:p>
            <a:pPr algn="just"/>
            <a:endParaRPr lang="tr-TR" dirty="0" smtClean="0"/>
          </a:p>
          <a:p>
            <a:pPr algn="just"/>
            <a:r>
              <a:rPr lang="tr-TR" sz="3100" b="1" u="sng" dirty="0" smtClean="0">
                <a:solidFill>
                  <a:srgbClr val="FF0000"/>
                </a:solidFill>
              </a:rPr>
              <a:t>Bu </a:t>
            </a:r>
            <a:r>
              <a:rPr lang="tr-TR" sz="3100" b="1" u="sng" dirty="0">
                <a:solidFill>
                  <a:srgbClr val="FF0000"/>
                </a:solidFill>
              </a:rPr>
              <a:t>Yönetmeliğin </a:t>
            </a:r>
            <a:r>
              <a:rPr lang="tr-TR" sz="3100" b="1" u="sng" dirty="0" smtClean="0">
                <a:solidFill>
                  <a:srgbClr val="FF0000"/>
                </a:solidFill>
              </a:rPr>
              <a:t>amacı </a:t>
            </a:r>
          </a:p>
          <a:p>
            <a:pPr algn="just"/>
            <a:endParaRPr lang="tr-TR" dirty="0" smtClean="0"/>
          </a:p>
          <a:p>
            <a:pPr algn="just"/>
            <a:r>
              <a:rPr lang="tr-TR" dirty="0"/>
              <a:t>K</a:t>
            </a:r>
            <a:r>
              <a:rPr lang="tr-TR" dirty="0" smtClean="0"/>
              <a:t>amuda ahlaki kültürü yerleştirmek</a:t>
            </a:r>
          </a:p>
          <a:p>
            <a:pPr marL="0" indent="0" algn="just">
              <a:buNone/>
            </a:pPr>
            <a:r>
              <a:rPr lang="tr-TR" dirty="0" smtClean="0"/>
              <a:t> </a:t>
            </a:r>
          </a:p>
          <a:p>
            <a:pPr algn="just"/>
            <a:r>
              <a:rPr lang="tr-TR" dirty="0"/>
              <a:t>K</a:t>
            </a:r>
            <a:r>
              <a:rPr lang="tr-TR" dirty="0" smtClean="0"/>
              <a:t>amu </a:t>
            </a:r>
            <a:r>
              <a:rPr lang="tr-TR" dirty="0"/>
              <a:t>görevlilerinin görevlerini yürütürken uymaları gereken </a:t>
            </a:r>
            <a:r>
              <a:rPr lang="tr-TR" dirty="0" smtClean="0"/>
              <a:t>ahlaki davranış </a:t>
            </a:r>
            <a:r>
              <a:rPr lang="tr-TR" dirty="0"/>
              <a:t>ilkelerini </a:t>
            </a:r>
            <a:r>
              <a:rPr lang="tr-TR" dirty="0" smtClean="0"/>
              <a:t>belirlemek </a:t>
            </a:r>
          </a:p>
          <a:p>
            <a:pPr marL="0" indent="0" algn="just">
              <a:buNone/>
            </a:pPr>
            <a:endParaRPr lang="tr-TR" dirty="0" smtClean="0"/>
          </a:p>
          <a:p>
            <a:pPr algn="just"/>
            <a:r>
              <a:rPr lang="tr-TR" dirty="0"/>
              <a:t>B</a:t>
            </a:r>
            <a:r>
              <a:rPr lang="tr-TR" dirty="0" smtClean="0"/>
              <a:t>u </a:t>
            </a:r>
            <a:r>
              <a:rPr lang="tr-TR" dirty="0"/>
              <a:t>ilkelere uygun davranış göstermeleri açısından onlara yardımcı </a:t>
            </a:r>
            <a:r>
              <a:rPr lang="tr-TR" dirty="0" smtClean="0"/>
              <a:t>olmak</a:t>
            </a:r>
          </a:p>
          <a:p>
            <a:pPr marL="0" indent="0" algn="just">
              <a:buNone/>
            </a:pPr>
            <a:endParaRPr lang="tr-TR" dirty="0" smtClean="0"/>
          </a:p>
          <a:p>
            <a:pPr algn="just"/>
            <a:r>
              <a:rPr lang="tr-TR" dirty="0"/>
              <a:t>K</a:t>
            </a:r>
            <a:r>
              <a:rPr lang="tr-TR" dirty="0" smtClean="0"/>
              <a:t>amu </a:t>
            </a:r>
            <a:r>
              <a:rPr lang="tr-TR" dirty="0"/>
              <a:t>yönetimine halkın güvenini </a:t>
            </a:r>
            <a:r>
              <a:rPr lang="tr-TR" dirty="0" smtClean="0"/>
              <a:t>artırmak</a:t>
            </a:r>
          </a:p>
          <a:p>
            <a:pPr marL="0" indent="0" algn="just">
              <a:buNone/>
            </a:pPr>
            <a:r>
              <a:rPr lang="tr-TR" dirty="0" smtClean="0"/>
              <a:t> </a:t>
            </a:r>
          </a:p>
          <a:p>
            <a:pPr algn="just"/>
            <a:r>
              <a:rPr lang="tr-TR" dirty="0" smtClean="0"/>
              <a:t>Toplumu </a:t>
            </a:r>
            <a:r>
              <a:rPr lang="tr-TR" dirty="0"/>
              <a:t>kamu görevlilerinden beklemeye hakkı olduğu davranışlar konusunda bilgilendirmek </a:t>
            </a:r>
            <a:endParaRPr lang="tr-TR" dirty="0" smtClean="0"/>
          </a:p>
          <a:p>
            <a:pPr algn="just"/>
            <a:endParaRPr lang="tr-TR" dirty="0" smtClean="0"/>
          </a:p>
          <a:p>
            <a:pPr algn="just"/>
            <a:r>
              <a:rPr lang="tr-TR" dirty="0" smtClean="0"/>
              <a:t>Kurula </a:t>
            </a:r>
            <a:r>
              <a:rPr lang="tr-TR" dirty="0"/>
              <a:t>başvuru usul ve esaslarını düzenlemektir.</a:t>
            </a:r>
          </a:p>
        </p:txBody>
      </p:sp>
    </p:spTree>
    <p:extLst>
      <p:ext uri="{BB962C8B-B14F-4D97-AF65-F5344CB8AC3E}">
        <p14:creationId xmlns:p14="http://schemas.microsoft.com/office/powerpoint/2010/main" val="36490473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60648"/>
            <a:ext cx="8229600" cy="1143000"/>
          </a:xfrm>
        </p:spPr>
        <p:txBody>
          <a:bodyPr>
            <a:normAutofit/>
          </a:bodyPr>
          <a:lstStyle/>
          <a:p>
            <a:pPr algn="ctr"/>
            <a:r>
              <a:rPr lang="tr-TR" sz="6000" b="1" dirty="0"/>
              <a:t>TEMEL KAVRAMLAR</a:t>
            </a:r>
          </a:p>
        </p:txBody>
      </p:sp>
      <p:sp>
        <p:nvSpPr>
          <p:cNvPr id="3" name="İçerik Yer Tutucusu 2"/>
          <p:cNvSpPr>
            <a:spLocks noGrp="1"/>
          </p:cNvSpPr>
          <p:nvPr>
            <p:ph idx="1"/>
          </p:nvPr>
        </p:nvSpPr>
        <p:spPr>
          <a:xfrm>
            <a:off x="457200" y="1700808"/>
            <a:ext cx="8229600" cy="4824536"/>
          </a:xfrm>
        </p:spPr>
        <p:txBody>
          <a:bodyPr>
            <a:normAutofit/>
          </a:bodyPr>
          <a:lstStyle/>
          <a:p>
            <a:r>
              <a:rPr lang="tr-TR" sz="3600" b="1" dirty="0" smtClean="0"/>
              <a:t>Felsefe  (</a:t>
            </a:r>
            <a:r>
              <a:rPr lang="tr-TR" sz="3600" b="1" dirty="0" err="1" smtClean="0"/>
              <a:t>Philosophy</a:t>
            </a:r>
            <a:r>
              <a:rPr lang="tr-TR" sz="3600" b="1" dirty="0" smtClean="0"/>
              <a:t>)</a:t>
            </a:r>
          </a:p>
          <a:p>
            <a:pPr lvl="2"/>
            <a:r>
              <a:rPr lang="tr-TR" sz="3100" dirty="0" err="1" smtClean="0"/>
              <a:t>Philo</a:t>
            </a:r>
            <a:r>
              <a:rPr lang="tr-TR" sz="3100" dirty="0" smtClean="0"/>
              <a:t>: Sevmek</a:t>
            </a:r>
          </a:p>
          <a:p>
            <a:pPr lvl="2"/>
            <a:r>
              <a:rPr lang="tr-TR" sz="3100" dirty="0" err="1" smtClean="0"/>
              <a:t>Sophia</a:t>
            </a:r>
            <a:r>
              <a:rPr lang="tr-TR" sz="3100" dirty="0" smtClean="0"/>
              <a:t>: Bilgelik</a:t>
            </a:r>
          </a:p>
          <a:p>
            <a:pPr lvl="2"/>
            <a:r>
              <a:rPr lang="tr-TR" sz="3100" dirty="0" smtClean="0"/>
              <a:t>Hikmet arayışı</a:t>
            </a:r>
          </a:p>
          <a:p>
            <a:pPr lvl="2"/>
            <a:endParaRPr lang="tr-TR" sz="3100" dirty="0"/>
          </a:p>
          <a:p>
            <a:pPr lvl="2"/>
            <a:r>
              <a:rPr lang="tr-TR" sz="3100" dirty="0" smtClean="0"/>
              <a:t>Olaylara beklenenden </a:t>
            </a:r>
            <a:r>
              <a:rPr lang="tr-TR" sz="3100" b="1" u="sng" dirty="0" smtClean="0"/>
              <a:t>daha derin </a:t>
            </a:r>
            <a:r>
              <a:rPr lang="tr-TR" sz="3100" dirty="0" smtClean="0"/>
              <a:t>bir şekilde bakmak</a:t>
            </a:r>
          </a:p>
          <a:p>
            <a:pPr lvl="2"/>
            <a:r>
              <a:rPr lang="tr-TR" sz="3100" b="1" u="sng" dirty="0" smtClean="0"/>
              <a:t>Sorgulamak</a:t>
            </a:r>
          </a:p>
        </p:txBody>
      </p:sp>
    </p:spTree>
    <p:extLst>
      <p:ext uri="{BB962C8B-B14F-4D97-AF65-F5344CB8AC3E}">
        <p14:creationId xmlns:p14="http://schemas.microsoft.com/office/powerpoint/2010/main" val="17191040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332656"/>
            <a:ext cx="8555894" cy="792088"/>
          </a:xfrm>
        </p:spPr>
        <p:txBody>
          <a:bodyPr>
            <a:normAutofit/>
          </a:bodyPr>
          <a:lstStyle/>
          <a:p>
            <a:r>
              <a:rPr lang="tr-TR" sz="3600" b="1" dirty="0" smtClean="0"/>
              <a:t>KAMU GÖREVLİLERİ ETİK DAVRANIŞ İLKELERİ</a:t>
            </a:r>
            <a:endParaRPr lang="tr-TR" sz="3600" b="1" dirty="0"/>
          </a:p>
        </p:txBody>
      </p:sp>
      <p:pic>
        <p:nvPicPr>
          <p:cNvPr id="4" name="İçerik Yer Tutucusu 3"/>
          <p:cNvPicPr>
            <a:picLocks noGrp="1" noChangeAspect="1"/>
          </p:cNvPicPr>
          <p:nvPr>
            <p:ph idx="1"/>
          </p:nvPr>
        </p:nvPicPr>
        <p:blipFill>
          <a:blip r:embed="rId2"/>
          <a:stretch>
            <a:fillRect/>
          </a:stretch>
        </p:blipFill>
        <p:spPr>
          <a:xfrm>
            <a:off x="457200" y="1700808"/>
            <a:ext cx="8229600" cy="4896544"/>
          </a:xfrm>
          <a:prstGeom prst="rect">
            <a:avLst/>
          </a:prstGeom>
        </p:spPr>
      </p:pic>
    </p:spTree>
    <p:extLst>
      <p:ext uri="{BB962C8B-B14F-4D97-AF65-F5344CB8AC3E}">
        <p14:creationId xmlns:p14="http://schemas.microsoft.com/office/powerpoint/2010/main" val="276371454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11560" y="260648"/>
            <a:ext cx="8229600" cy="1143000"/>
          </a:xfrm>
        </p:spPr>
        <p:txBody>
          <a:bodyPr>
            <a:normAutofit/>
          </a:bodyPr>
          <a:lstStyle/>
          <a:p>
            <a:r>
              <a:rPr lang="tr-TR" sz="3600" dirty="0"/>
              <a:t>Hizmet Standartlarına </a:t>
            </a:r>
            <a:r>
              <a:rPr lang="tr-TR" sz="3600" dirty="0" smtClean="0"/>
              <a:t>Uyma, Vatandaşa </a:t>
            </a:r>
            <a:r>
              <a:rPr lang="tr-TR" sz="3600" dirty="0"/>
              <a:t>Yol </a:t>
            </a:r>
            <a:r>
              <a:rPr lang="tr-TR" sz="3600" dirty="0" smtClean="0"/>
              <a:t>Gösterme, Nezaket </a:t>
            </a:r>
            <a:r>
              <a:rPr lang="tr-TR" sz="3600" dirty="0"/>
              <a:t>ve Saygı</a:t>
            </a:r>
          </a:p>
        </p:txBody>
      </p:sp>
      <p:sp>
        <p:nvSpPr>
          <p:cNvPr id="3" name="İçerik Yer Tutucusu 2"/>
          <p:cNvSpPr>
            <a:spLocks noGrp="1"/>
          </p:cNvSpPr>
          <p:nvPr>
            <p:ph idx="1"/>
          </p:nvPr>
        </p:nvSpPr>
        <p:spPr>
          <a:xfrm>
            <a:off x="179512" y="1556792"/>
            <a:ext cx="8856984" cy="5301208"/>
          </a:xfrm>
        </p:spPr>
        <p:txBody>
          <a:bodyPr>
            <a:normAutofit/>
          </a:bodyPr>
          <a:lstStyle/>
          <a:p>
            <a:pPr marL="0" indent="0" algn="just">
              <a:lnSpc>
                <a:spcPct val="150000"/>
              </a:lnSpc>
              <a:buNone/>
            </a:pPr>
            <a:r>
              <a:rPr lang="tr-TR" sz="2000" dirty="0"/>
              <a:t>Örnek </a:t>
            </a:r>
            <a:r>
              <a:rPr lang="tr-TR" sz="2000" dirty="0" smtClean="0"/>
              <a:t>: </a:t>
            </a:r>
            <a:r>
              <a:rPr lang="tr-TR" sz="2000" dirty="0"/>
              <a:t>Küçük bir köyde yaşayan Kazım Bey kendisine </a:t>
            </a:r>
            <a:r>
              <a:rPr lang="tr-TR" sz="2000" dirty="0" smtClean="0"/>
              <a:t>tebliğ edilen </a:t>
            </a:r>
            <a:r>
              <a:rPr lang="tr-TR" sz="2000" dirty="0"/>
              <a:t>vergi cezasını ödemek üzere ilçedeki vergi </a:t>
            </a:r>
            <a:r>
              <a:rPr lang="tr-TR" sz="2000" dirty="0" smtClean="0"/>
              <a:t>dairesine gelmiştir</a:t>
            </a:r>
            <a:r>
              <a:rPr lang="tr-TR" sz="2000" dirty="0"/>
              <a:t>. Nereye ve kime başvuracağını bilememektedir. </a:t>
            </a:r>
            <a:r>
              <a:rPr lang="tr-TR" sz="2000" dirty="0" smtClean="0"/>
              <a:t>Ne yapması </a:t>
            </a:r>
            <a:r>
              <a:rPr lang="tr-TR" sz="2000" dirty="0"/>
              <a:t>gerektiğini sormak üzere kapısını açık bulduğu </a:t>
            </a:r>
            <a:r>
              <a:rPr lang="tr-TR" sz="2000" dirty="0" smtClean="0"/>
              <a:t>ilk odaya </a:t>
            </a:r>
            <a:r>
              <a:rPr lang="tr-TR" sz="2000" dirty="0"/>
              <a:t>girmiş ve elindeki belgeyi masasında oturan </a:t>
            </a:r>
            <a:r>
              <a:rPr lang="tr-TR" sz="2000" dirty="0" smtClean="0"/>
              <a:t>memura uzatmıştır</a:t>
            </a:r>
            <a:r>
              <a:rPr lang="tr-TR" sz="2000" dirty="0"/>
              <a:t>. Dışarıda hava çok soğuk olduğu için yaşlı </a:t>
            </a:r>
            <a:r>
              <a:rPr lang="tr-TR" sz="2000" dirty="0" smtClean="0"/>
              <a:t>adamın kasketi </a:t>
            </a:r>
            <a:r>
              <a:rPr lang="tr-TR" sz="2000" dirty="0"/>
              <a:t>başında ve elleri ceplerindedir. Memur, başını </a:t>
            </a:r>
            <a:r>
              <a:rPr lang="tr-TR" sz="2000" dirty="0" smtClean="0"/>
              <a:t>eline aldığı </a:t>
            </a:r>
            <a:r>
              <a:rPr lang="tr-TR" sz="2000" dirty="0"/>
              <a:t>belgeden kaldırmadan, sert bir ses tonuyla “çıkar </a:t>
            </a:r>
            <a:r>
              <a:rPr lang="tr-TR" sz="2000" dirty="0" smtClean="0"/>
              <a:t>elini cebinden</a:t>
            </a:r>
            <a:r>
              <a:rPr lang="tr-TR" sz="2000" dirty="0"/>
              <a:t>” diye seslenmiştir. Kazım Bey, </a:t>
            </a:r>
            <a:r>
              <a:rPr lang="tr-TR" sz="2000" dirty="0" smtClean="0"/>
              <a:t>kendisine söylenmediğini </a:t>
            </a:r>
            <a:r>
              <a:rPr lang="tr-TR" sz="2000" dirty="0"/>
              <a:t>düşünerek aynı şekilde durmaya </a:t>
            </a:r>
            <a:r>
              <a:rPr lang="tr-TR" sz="2000" dirty="0" smtClean="0"/>
              <a:t>devam etmiştir</a:t>
            </a:r>
            <a:r>
              <a:rPr lang="tr-TR" sz="2000" dirty="0"/>
              <a:t>. Memur bu kez “sana ellerini cebinden çıkar </a:t>
            </a:r>
            <a:r>
              <a:rPr lang="tr-TR" sz="2000" dirty="0" smtClean="0"/>
              <a:t>dedim” diye </a:t>
            </a:r>
            <a:r>
              <a:rPr lang="tr-TR" sz="2000" dirty="0"/>
              <a:t>bağırarak belgeyi Kazım Bey in eline tutuşturmuş, “</a:t>
            </a:r>
            <a:r>
              <a:rPr lang="tr-TR" sz="2000" dirty="0" smtClean="0"/>
              <a:t>önce devlet </a:t>
            </a:r>
            <a:r>
              <a:rPr lang="tr-TR" sz="2000" dirty="0"/>
              <a:t>dairesine nasıl girileceğini </a:t>
            </a:r>
            <a:r>
              <a:rPr lang="tr-TR" sz="2000" dirty="0" smtClean="0"/>
              <a:t>öğren </a:t>
            </a:r>
            <a:r>
              <a:rPr lang="tr-TR" sz="1800" dirty="0"/>
              <a:t>ondan sonra gel” diyerek Kazım Bey e kapıyı </a:t>
            </a:r>
            <a:r>
              <a:rPr lang="tr-TR" sz="1800" dirty="0" smtClean="0"/>
              <a:t>göstermiştir.</a:t>
            </a:r>
            <a:endParaRPr lang="tr-TR" sz="2000" dirty="0"/>
          </a:p>
        </p:txBody>
      </p:sp>
    </p:spTree>
    <p:extLst>
      <p:ext uri="{BB962C8B-B14F-4D97-AF65-F5344CB8AC3E}">
        <p14:creationId xmlns:p14="http://schemas.microsoft.com/office/powerpoint/2010/main" val="130923162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    Dürüstlük </a:t>
            </a:r>
            <a:r>
              <a:rPr lang="tr-TR" dirty="0"/>
              <a:t>ve Tarafsızlık</a:t>
            </a:r>
          </a:p>
        </p:txBody>
      </p:sp>
      <p:sp>
        <p:nvSpPr>
          <p:cNvPr id="3" name="İçerik Yer Tutucusu 2"/>
          <p:cNvSpPr>
            <a:spLocks noGrp="1"/>
          </p:cNvSpPr>
          <p:nvPr>
            <p:ph idx="1"/>
          </p:nvPr>
        </p:nvSpPr>
        <p:spPr>
          <a:xfrm>
            <a:off x="457200" y="1935480"/>
            <a:ext cx="8229600" cy="4733880"/>
          </a:xfrm>
        </p:spPr>
        <p:txBody>
          <a:bodyPr>
            <a:normAutofit/>
          </a:bodyPr>
          <a:lstStyle/>
          <a:p>
            <a:pPr algn="just">
              <a:lnSpc>
                <a:spcPct val="150000"/>
              </a:lnSpc>
            </a:pPr>
            <a:r>
              <a:rPr lang="tr-TR" sz="2400" dirty="0" smtClean="0"/>
              <a:t>İl </a:t>
            </a:r>
            <a:r>
              <a:rPr lang="tr-TR" sz="2400" dirty="0"/>
              <a:t>Sağlık Müdürü’nün yeğeni olan pratisyen hekim, tıpta uzmanlık sınavına hazırlanmakta, ancak hastaların yoğun olduğu bir sağlık ocağında görev yaptığı için sınava hazırlanacak zaman bulamamaktadır. Pratisyen hekim dayısına, kendisini hasta yoğunluğunun olmadığı bir sağlık ocağına görevlendirmesi için ricada bulunmaktadır. Bu durumda İl Sağlık Müdürü nasıl hareket etmelidir? </a:t>
            </a:r>
          </a:p>
        </p:txBody>
      </p:sp>
    </p:spTree>
    <p:extLst>
      <p:ext uri="{BB962C8B-B14F-4D97-AF65-F5344CB8AC3E}">
        <p14:creationId xmlns:p14="http://schemas.microsoft.com/office/powerpoint/2010/main" val="269906564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Dürüstlük ve Tarafsızlık</a:t>
            </a:r>
          </a:p>
        </p:txBody>
      </p:sp>
      <p:sp>
        <p:nvSpPr>
          <p:cNvPr id="3" name="İçerik Yer Tutucusu 2"/>
          <p:cNvSpPr>
            <a:spLocks noGrp="1"/>
          </p:cNvSpPr>
          <p:nvPr>
            <p:ph idx="1"/>
          </p:nvPr>
        </p:nvSpPr>
        <p:spPr/>
        <p:txBody>
          <a:bodyPr/>
          <a:lstStyle/>
          <a:p>
            <a:pPr algn="just"/>
            <a:endParaRPr lang="tr-TR" dirty="0" smtClean="0"/>
          </a:p>
          <a:p>
            <a:pPr algn="just">
              <a:lnSpc>
                <a:spcPct val="150000"/>
              </a:lnSpc>
            </a:pPr>
            <a:r>
              <a:rPr lang="tr-TR" dirty="0" smtClean="0"/>
              <a:t>Bir </a:t>
            </a:r>
            <a:r>
              <a:rPr lang="tr-TR" dirty="0"/>
              <a:t>kamu görevlisinin yetkisini kendisinin ve yakınlarının çıkarları doğrultusunda kullanması etik davranış ilkelerine aykırıdır. Bu nedenle İl Sağlık Müdürü yeğeninin talebini yerine getirmemelidir.</a:t>
            </a:r>
          </a:p>
          <a:p>
            <a:pPr algn="just">
              <a:lnSpc>
                <a:spcPct val="150000"/>
              </a:lnSpc>
            </a:pPr>
            <a:endParaRPr lang="tr-TR" dirty="0"/>
          </a:p>
        </p:txBody>
      </p:sp>
    </p:spTree>
    <p:extLst>
      <p:ext uri="{BB962C8B-B14F-4D97-AF65-F5344CB8AC3E}">
        <p14:creationId xmlns:p14="http://schemas.microsoft.com/office/powerpoint/2010/main" val="92720517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Saygınlık ve Güven</a:t>
            </a:r>
            <a:endParaRPr lang="tr-TR" dirty="0"/>
          </a:p>
        </p:txBody>
      </p:sp>
      <p:sp>
        <p:nvSpPr>
          <p:cNvPr id="3" name="İçerik Yer Tutucusu 2"/>
          <p:cNvSpPr>
            <a:spLocks noGrp="1"/>
          </p:cNvSpPr>
          <p:nvPr>
            <p:ph idx="1"/>
          </p:nvPr>
        </p:nvSpPr>
        <p:spPr>
          <a:xfrm>
            <a:off x="457200" y="1935480"/>
            <a:ext cx="8229600" cy="4733880"/>
          </a:xfrm>
        </p:spPr>
        <p:txBody>
          <a:bodyPr>
            <a:normAutofit/>
          </a:bodyPr>
          <a:lstStyle/>
          <a:p>
            <a:pPr marL="0" indent="0" algn="just">
              <a:lnSpc>
                <a:spcPct val="150000"/>
              </a:lnSpc>
              <a:buNone/>
            </a:pPr>
            <a:r>
              <a:rPr lang="tr-TR" sz="2400" dirty="0" smtClean="0"/>
              <a:t>Mesainin </a:t>
            </a:r>
            <a:r>
              <a:rPr lang="tr-TR" sz="2400" dirty="0"/>
              <a:t>bitimine 30 dakika kala bir kamu </a:t>
            </a:r>
            <a:r>
              <a:rPr lang="tr-TR" sz="2400" dirty="0" smtClean="0"/>
              <a:t>kurumuna giden </a:t>
            </a:r>
            <a:r>
              <a:rPr lang="tr-TR" sz="2400" dirty="0"/>
              <a:t>Burcu Hanım, 5 dakikada tamamlanabilecek bir </a:t>
            </a:r>
            <a:r>
              <a:rPr lang="tr-TR" sz="2400" dirty="0" smtClean="0"/>
              <a:t>işlemi yaptırmak </a:t>
            </a:r>
            <a:r>
              <a:rPr lang="tr-TR" sz="2400" dirty="0"/>
              <a:t>için memura müracaat etmiştir. Memurun </a:t>
            </a:r>
            <a:r>
              <a:rPr lang="tr-TR" sz="2400" dirty="0" smtClean="0"/>
              <a:t>Burcu Hanım’a </a:t>
            </a:r>
            <a:r>
              <a:rPr lang="tr-TR" sz="2400" dirty="0"/>
              <a:t>bağırmaya başlayarak “Sabahtan beri neredesin be </a:t>
            </a:r>
            <a:r>
              <a:rPr lang="tr-TR" sz="2400" dirty="0" smtClean="0"/>
              <a:t>hanım</a:t>
            </a:r>
            <a:r>
              <a:rPr lang="tr-TR" sz="2400" dirty="0"/>
              <a:t>! Akşama kadar evde otur, mesainin bitmesine az bir </a:t>
            </a:r>
            <a:r>
              <a:rPr lang="tr-TR" sz="2400" dirty="0" smtClean="0"/>
              <a:t>süre kala </a:t>
            </a:r>
            <a:r>
              <a:rPr lang="tr-TR" sz="2400" dirty="0"/>
              <a:t>çık gel. Bizim başka işimiz yok mu? Bu saatten sonra bu </a:t>
            </a:r>
            <a:r>
              <a:rPr lang="tr-TR" sz="2400" dirty="0" smtClean="0"/>
              <a:t>iş yetişmez</a:t>
            </a:r>
            <a:r>
              <a:rPr lang="tr-TR" sz="2400" dirty="0"/>
              <a:t>, yarın sabah erkenden gel.” demesi etik açıdan </a:t>
            </a:r>
            <a:r>
              <a:rPr lang="tr-TR" sz="2400" dirty="0" smtClean="0"/>
              <a:t>doğru mudur?</a:t>
            </a:r>
            <a:endParaRPr lang="tr-TR" sz="2400" dirty="0"/>
          </a:p>
        </p:txBody>
      </p:sp>
    </p:spTree>
    <p:extLst>
      <p:ext uri="{BB962C8B-B14F-4D97-AF65-F5344CB8AC3E}">
        <p14:creationId xmlns:p14="http://schemas.microsoft.com/office/powerpoint/2010/main" val="266302598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Saygınlık ve Güven</a:t>
            </a:r>
          </a:p>
        </p:txBody>
      </p:sp>
      <p:sp>
        <p:nvSpPr>
          <p:cNvPr id="3" name="İçerik Yer Tutucusu 2"/>
          <p:cNvSpPr>
            <a:spLocks noGrp="1"/>
          </p:cNvSpPr>
          <p:nvPr>
            <p:ph idx="1"/>
          </p:nvPr>
        </p:nvSpPr>
        <p:spPr/>
        <p:txBody>
          <a:bodyPr/>
          <a:lstStyle/>
          <a:p>
            <a:pPr algn="just">
              <a:lnSpc>
                <a:spcPct val="150000"/>
              </a:lnSpc>
            </a:pPr>
            <a:endParaRPr lang="tr-TR" dirty="0" smtClean="0"/>
          </a:p>
          <a:p>
            <a:pPr algn="just">
              <a:lnSpc>
                <a:spcPct val="150000"/>
              </a:lnSpc>
            </a:pPr>
            <a:r>
              <a:rPr lang="tr-TR" dirty="0" smtClean="0"/>
              <a:t>Memurun </a:t>
            </a:r>
            <a:r>
              <a:rPr lang="tr-TR" dirty="0"/>
              <a:t>bürokrasi literatüründe “bugün git, yarın </a:t>
            </a:r>
            <a:r>
              <a:rPr lang="tr-TR" dirty="0" smtClean="0"/>
              <a:t>gel” biçiminde </a:t>
            </a:r>
            <a:r>
              <a:rPr lang="tr-TR" dirty="0"/>
              <a:t>özetlenen bir yaklaşımla Burcu Hanım’ın </a:t>
            </a:r>
            <a:r>
              <a:rPr lang="tr-TR" dirty="0" smtClean="0"/>
              <a:t>işini savsaklaması </a:t>
            </a:r>
            <a:r>
              <a:rPr lang="tr-TR" dirty="0"/>
              <a:t>ve üstelik kaba davranması, etik davranış </a:t>
            </a:r>
            <a:r>
              <a:rPr lang="tr-TR" dirty="0" smtClean="0"/>
              <a:t>ilkelerine aykırıdır.</a:t>
            </a:r>
            <a:endParaRPr lang="tr-TR" dirty="0"/>
          </a:p>
        </p:txBody>
      </p:sp>
    </p:spTree>
    <p:extLst>
      <p:ext uri="{BB962C8B-B14F-4D97-AF65-F5344CB8AC3E}">
        <p14:creationId xmlns:p14="http://schemas.microsoft.com/office/powerpoint/2010/main" val="200385186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3206" y="776096"/>
            <a:ext cx="8439274" cy="780696"/>
          </a:xfrm>
        </p:spPr>
        <p:txBody>
          <a:bodyPr>
            <a:normAutofit fontScale="90000"/>
          </a:bodyPr>
          <a:lstStyle/>
          <a:p>
            <a:r>
              <a:rPr lang="tr-TR" dirty="0" smtClean="0"/>
              <a:t>Çıkar Çatışmasından Kaçınma</a:t>
            </a:r>
            <a:endParaRPr lang="tr-TR" dirty="0"/>
          </a:p>
        </p:txBody>
      </p:sp>
      <p:sp>
        <p:nvSpPr>
          <p:cNvPr id="3" name="İçerik Yer Tutucusu 2"/>
          <p:cNvSpPr>
            <a:spLocks noGrp="1"/>
          </p:cNvSpPr>
          <p:nvPr>
            <p:ph idx="1"/>
          </p:nvPr>
        </p:nvSpPr>
        <p:spPr>
          <a:xfrm>
            <a:off x="453206" y="1556792"/>
            <a:ext cx="8439274" cy="5040560"/>
          </a:xfrm>
        </p:spPr>
        <p:txBody>
          <a:bodyPr>
            <a:normAutofit fontScale="92500" lnSpcReduction="10000"/>
          </a:bodyPr>
          <a:lstStyle/>
          <a:p>
            <a:pPr marL="0" indent="0">
              <a:buNone/>
            </a:pPr>
            <a:endParaRPr lang="tr-TR" dirty="0"/>
          </a:p>
          <a:p>
            <a:pPr algn="just">
              <a:lnSpc>
                <a:spcPct val="160000"/>
              </a:lnSpc>
            </a:pPr>
            <a:r>
              <a:rPr lang="tr-TR" dirty="0"/>
              <a:t>Bir ihalede kontrol mühendisi olarak görev yapan Selçuk Bey, </a:t>
            </a:r>
            <a:r>
              <a:rPr lang="tr-TR" dirty="0" smtClean="0"/>
              <a:t>firma sahiplerine </a:t>
            </a:r>
            <a:r>
              <a:rPr lang="tr-TR" dirty="0"/>
              <a:t>ait tatil köyünde ailece ücretsiz tatile davet edilmiştir. Selçuk Bey</a:t>
            </a:r>
            <a:r>
              <a:rPr lang="tr-TR" dirty="0" smtClean="0"/>
              <a:t>, davete </a:t>
            </a:r>
            <a:r>
              <a:rPr lang="tr-TR" dirty="0"/>
              <a:t>icabet ederek ailece bir hafta ücretsiz tatil yapmış, tatil </a:t>
            </a:r>
            <a:r>
              <a:rPr lang="tr-TR" dirty="0" smtClean="0"/>
              <a:t>dönüşünde firmaya </a:t>
            </a:r>
            <a:r>
              <a:rPr lang="tr-TR" dirty="0"/>
              <a:t>ait hak edişleri kontrol ederken imalatlarda eksiklik olduğunu </a:t>
            </a:r>
            <a:r>
              <a:rPr lang="tr-TR" dirty="0" smtClean="0"/>
              <a:t>tespit etmiştir</a:t>
            </a:r>
            <a:r>
              <a:rPr lang="tr-TR" dirty="0"/>
              <a:t>. Eksiklikleri firma sahibine ileteceği sırada, firma sahibi Selçuk Beye</a:t>
            </a:r>
            <a:r>
              <a:rPr lang="tr-TR" dirty="0" smtClean="0"/>
              <a:t>, tatilden </a:t>
            </a:r>
            <a:r>
              <a:rPr lang="tr-TR" dirty="0"/>
              <a:t>memnun kalıp kalmadığını sormuştur. Bu durumda Selçuk Bey </a:t>
            </a:r>
            <a:r>
              <a:rPr lang="tr-TR" dirty="0" smtClean="0"/>
              <a:t>nasıl davranacaktır</a:t>
            </a:r>
            <a:r>
              <a:rPr lang="tr-TR" dirty="0"/>
              <a:t>?</a:t>
            </a:r>
          </a:p>
          <a:p>
            <a:pPr marL="0" indent="0">
              <a:buNone/>
            </a:pPr>
            <a:endParaRPr lang="tr-TR" dirty="0"/>
          </a:p>
        </p:txBody>
      </p:sp>
    </p:spTree>
    <p:extLst>
      <p:ext uri="{BB962C8B-B14F-4D97-AF65-F5344CB8AC3E}">
        <p14:creationId xmlns:p14="http://schemas.microsoft.com/office/powerpoint/2010/main" val="334480906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Çıkar Çatışmasından Kaçınma</a:t>
            </a:r>
          </a:p>
        </p:txBody>
      </p:sp>
      <p:sp>
        <p:nvSpPr>
          <p:cNvPr id="3" name="İçerik Yer Tutucusu 2"/>
          <p:cNvSpPr>
            <a:spLocks noGrp="1"/>
          </p:cNvSpPr>
          <p:nvPr>
            <p:ph idx="1"/>
          </p:nvPr>
        </p:nvSpPr>
        <p:spPr>
          <a:xfrm>
            <a:off x="457200" y="1935480"/>
            <a:ext cx="8229600" cy="4805888"/>
          </a:xfrm>
        </p:spPr>
        <p:txBody>
          <a:bodyPr>
            <a:normAutofit/>
          </a:bodyPr>
          <a:lstStyle/>
          <a:p>
            <a:pPr algn="just">
              <a:lnSpc>
                <a:spcPct val="150000"/>
              </a:lnSpc>
            </a:pPr>
            <a:r>
              <a:rPr lang="tr-TR" sz="2400" dirty="0"/>
              <a:t>Sınav komisyonunda görevli Emel Hanım, başvuru listesini incelediğinde, amcasının oğlunun da müracaatta bulunduğunu öğrenmiştir. Evli olan Emel Hanım’ın soyadı evlilik nedeniyle değiştiği için, kuzeniyle soyadı benzerliği bulunmamaktadır. Sınavdan önceki gece arayan amcası, kuzenine yardımcı olması için ricada bulunmaktadır. Emel Hanım nasıl hareket etmelidir? </a:t>
            </a:r>
          </a:p>
        </p:txBody>
      </p:sp>
    </p:spTree>
    <p:extLst>
      <p:ext uri="{BB962C8B-B14F-4D97-AF65-F5344CB8AC3E}">
        <p14:creationId xmlns:p14="http://schemas.microsoft.com/office/powerpoint/2010/main" val="81719157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İkinci bir işte çalışma</a:t>
            </a:r>
          </a:p>
        </p:txBody>
      </p:sp>
      <p:sp>
        <p:nvSpPr>
          <p:cNvPr id="3" name="İçerik Yer Tutucusu 2"/>
          <p:cNvSpPr>
            <a:spLocks noGrp="1"/>
          </p:cNvSpPr>
          <p:nvPr>
            <p:ph idx="1"/>
          </p:nvPr>
        </p:nvSpPr>
        <p:spPr/>
        <p:txBody>
          <a:bodyPr>
            <a:normAutofit/>
          </a:bodyPr>
          <a:lstStyle/>
          <a:p>
            <a:endParaRPr lang="tr-TR" dirty="0" smtClean="0"/>
          </a:p>
          <a:p>
            <a:pPr>
              <a:lnSpc>
                <a:spcPct val="150000"/>
              </a:lnSpc>
            </a:pPr>
            <a:r>
              <a:rPr lang="tr-TR" dirty="0" smtClean="0"/>
              <a:t>Milli </a:t>
            </a:r>
            <a:r>
              <a:rPr lang="tr-TR" dirty="0"/>
              <a:t>Eğitim Bakanlığı’na bağlı bir okulda görev yapan matematik öğretmeni, öğrencilere ücret karşılığında özel ders verebilir mi? </a:t>
            </a:r>
          </a:p>
        </p:txBody>
      </p:sp>
    </p:spTree>
    <p:extLst>
      <p:ext uri="{BB962C8B-B14F-4D97-AF65-F5344CB8AC3E}">
        <p14:creationId xmlns:p14="http://schemas.microsoft.com/office/powerpoint/2010/main" val="178740392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404664"/>
            <a:ext cx="8229600" cy="1143000"/>
          </a:xfrm>
        </p:spPr>
        <p:txBody>
          <a:bodyPr/>
          <a:lstStyle/>
          <a:p>
            <a:pPr algn="ctr"/>
            <a:r>
              <a:rPr lang="tr-TR" dirty="0" smtClean="0"/>
              <a:t>İkinci bir işte çalışma</a:t>
            </a:r>
            <a:endParaRPr lang="tr-TR" dirty="0"/>
          </a:p>
        </p:txBody>
      </p:sp>
      <p:sp>
        <p:nvSpPr>
          <p:cNvPr id="3" name="İçerik Yer Tutucusu 2"/>
          <p:cNvSpPr>
            <a:spLocks noGrp="1"/>
          </p:cNvSpPr>
          <p:nvPr>
            <p:ph idx="1"/>
          </p:nvPr>
        </p:nvSpPr>
        <p:spPr/>
        <p:txBody>
          <a:bodyPr>
            <a:normAutofit fontScale="77500" lnSpcReduction="20000"/>
          </a:bodyPr>
          <a:lstStyle/>
          <a:p>
            <a:pPr algn="just">
              <a:lnSpc>
                <a:spcPct val="150000"/>
              </a:lnSpc>
            </a:pPr>
            <a:endParaRPr lang="tr-TR" dirty="0" smtClean="0"/>
          </a:p>
          <a:p>
            <a:pPr algn="just">
              <a:lnSpc>
                <a:spcPct val="150000"/>
              </a:lnSpc>
            </a:pPr>
            <a:r>
              <a:rPr lang="tr-TR" dirty="0" smtClean="0"/>
              <a:t>Matematik </a:t>
            </a:r>
            <a:r>
              <a:rPr lang="tr-TR" dirty="0"/>
              <a:t>öğretmeninin öğrencilere özel ders vermesi iki açıdan etik davranış ilkelerine aykırıdır ve çıkar çatışması meydana getirmektedir</a:t>
            </a:r>
            <a:r>
              <a:rPr lang="tr-TR" dirty="0" smtClean="0"/>
              <a:t>.</a:t>
            </a:r>
          </a:p>
          <a:p>
            <a:pPr marL="0" indent="0" algn="just">
              <a:lnSpc>
                <a:spcPct val="150000"/>
              </a:lnSpc>
              <a:buNone/>
            </a:pPr>
            <a:endParaRPr lang="tr-TR" dirty="0" smtClean="0"/>
          </a:p>
          <a:p>
            <a:pPr algn="just">
              <a:lnSpc>
                <a:spcPct val="150000"/>
              </a:lnSpc>
            </a:pPr>
            <a:r>
              <a:rPr lang="tr-TR" dirty="0" smtClean="0"/>
              <a:t>Birincisi</a:t>
            </a:r>
            <a:r>
              <a:rPr lang="tr-TR" dirty="0"/>
              <a:t>, ücret karşılığında özel ders verme ikinci iş kapsamındadır. </a:t>
            </a:r>
            <a:endParaRPr lang="tr-TR" dirty="0" smtClean="0"/>
          </a:p>
          <a:p>
            <a:pPr algn="just">
              <a:lnSpc>
                <a:spcPct val="150000"/>
              </a:lnSpc>
            </a:pPr>
            <a:endParaRPr lang="tr-TR" dirty="0" smtClean="0"/>
          </a:p>
          <a:p>
            <a:pPr algn="just">
              <a:lnSpc>
                <a:spcPct val="150000"/>
              </a:lnSpc>
            </a:pPr>
            <a:r>
              <a:rPr lang="tr-TR" dirty="0" smtClean="0"/>
              <a:t>İkincisi</a:t>
            </a:r>
            <a:r>
              <a:rPr lang="tr-TR" dirty="0"/>
              <a:t>, çıkar çatışması ortaya çıktığından, öğretmenin özel ders verdiği öğrencilerine ayrıcalıklı muamelede bulunma ihtimali vardır. Öğretmen ders verdiği öğrencilerine ayrıcalıklı muamelede bulunmasa bile, diğer veli ve öğrenciler ayrıcalık yaptığını düşünebilirler. </a:t>
            </a:r>
          </a:p>
          <a:p>
            <a:endParaRPr lang="tr-TR" dirty="0"/>
          </a:p>
        </p:txBody>
      </p:sp>
    </p:spTree>
    <p:extLst>
      <p:ext uri="{BB962C8B-B14F-4D97-AF65-F5344CB8AC3E}">
        <p14:creationId xmlns:p14="http://schemas.microsoft.com/office/powerpoint/2010/main" val="28188704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1619673" y="1052736"/>
            <a:ext cx="5544616" cy="5544615"/>
          </a:xfrm>
          <a:prstGeom prst="rect">
            <a:avLst/>
          </a:prstGeom>
        </p:spPr>
      </p:pic>
    </p:spTree>
    <p:extLst>
      <p:ext uri="{BB962C8B-B14F-4D97-AF65-F5344CB8AC3E}">
        <p14:creationId xmlns:p14="http://schemas.microsoft.com/office/powerpoint/2010/main" val="369793934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pPr algn="ctr"/>
            <a:r>
              <a:rPr lang="tr-TR" sz="4000" dirty="0"/>
              <a:t>Görev ve Yetkilerin Menfaat</a:t>
            </a:r>
            <a:br>
              <a:rPr lang="tr-TR" sz="4000" dirty="0"/>
            </a:br>
            <a:r>
              <a:rPr lang="tr-TR" sz="4000" dirty="0"/>
              <a:t>Sağlama Amacıyla Kullanılması</a:t>
            </a:r>
          </a:p>
        </p:txBody>
      </p:sp>
      <p:sp>
        <p:nvSpPr>
          <p:cNvPr id="3" name="İçerik Yer Tutucusu 2"/>
          <p:cNvSpPr>
            <a:spLocks noGrp="1"/>
          </p:cNvSpPr>
          <p:nvPr>
            <p:ph idx="1"/>
          </p:nvPr>
        </p:nvSpPr>
        <p:spPr/>
        <p:txBody>
          <a:bodyPr>
            <a:normAutofit/>
          </a:bodyPr>
          <a:lstStyle/>
          <a:p>
            <a:pPr algn="just">
              <a:lnSpc>
                <a:spcPct val="150000"/>
              </a:lnSpc>
            </a:pPr>
            <a:endParaRPr lang="tr-TR" sz="2000" dirty="0" smtClean="0"/>
          </a:p>
          <a:p>
            <a:pPr algn="just">
              <a:lnSpc>
                <a:spcPct val="150000"/>
              </a:lnSpc>
            </a:pPr>
            <a:r>
              <a:rPr lang="tr-TR" sz="2000" dirty="0" smtClean="0"/>
              <a:t>Bir </a:t>
            </a:r>
            <a:r>
              <a:rPr lang="tr-TR" sz="2000" dirty="0"/>
              <a:t>Veteriner Hekim, köye gelerek aşı yapmış, hayvan sahiplerinden belirlenen tarifeye göre ücret talep etmiştir. Belirlenen tarifeyi çok düşük bulan Ahmet Ağa, Veteriner Hekime daha fazla ücret ödemeyi önermektedir. Veteriner Hekim, fazla ödemeyi kabul etmeli midir?</a:t>
            </a:r>
          </a:p>
        </p:txBody>
      </p:sp>
    </p:spTree>
    <p:extLst>
      <p:ext uri="{BB962C8B-B14F-4D97-AF65-F5344CB8AC3E}">
        <p14:creationId xmlns:p14="http://schemas.microsoft.com/office/powerpoint/2010/main" val="37496402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Yapılan İş için Özel Ücret Alma</a:t>
            </a:r>
          </a:p>
        </p:txBody>
      </p:sp>
      <p:sp>
        <p:nvSpPr>
          <p:cNvPr id="3" name="İçerik Yer Tutucusu 2"/>
          <p:cNvSpPr>
            <a:spLocks noGrp="1"/>
          </p:cNvSpPr>
          <p:nvPr>
            <p:ph idx="1"/>
          </p:nvPr>
        </p:nvSpPr>
        <p:spPr/>
        <p:txBody>
          <a:bodyPr/>
          <a:lstStyle/>
          <a:p>
            <a:pPr algn="just">
              <a:lnSpc>
                <a:spcPct val="150000"/>
              </a:lnSpc>
            </a:pPr>
            <a:r>
              <a:rPr lang="tr-TR" dirty="0"/>
              <a:t>Belediye mezarlığında görev yapan İmama, defin işlemlerini yerine getirdiği cenazelerin sahipleri para vermek istemektedir. İmamın, cenaze sahiplerinin vermek istedikleri parayı alması etik açıdan doğru mudur?</a:t>
            </a:r>
          </a:p>
        </p:txBody>
      </p:sp>
    </p:spTree>
    <p:extLst>
      <p:ext uri="{BB962C8B-B14F-4D97-AF65-F5344CB8AC3E}">
        <p14:creationId xmlns:p14="http://schemas.microsoft.com/office/powerpoint/2010/main" val="17718889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Yapılan İş için Özel Ücret Alma</a:t>
            </a:r>
          </a:p>
        </p:txBody>
      </p:sp>
      <p:sp>
        <p:nvSpPr>
          <p:cNvPr id="3" name="İçerik Yer Tutucusu 2"/>
          <p:cNvSpPr>
            <a:spLocks noGrp="1"/>
          </p:cNvSpPr>
          <p:nvPr>
            <p:ph idx="1"/>
          </p:nvPr>
        </p:nvSpPr>
        <p:spPr/>
        <p:txBody>
          <a:bodyPr/>
          <a:lstStyle/>
          <a:p>
            <a:pPr algn="just">
              <a:lnSpc>
                <a:spcPct val="150000"/>
              </a:lnSpc>
            </a:pPr>
            <a:r>
              <a:rPr lang="tr-TR" dirty="0"/>
              <a:t>Kamu görevlileri verdikleri hizmetin karşılığında devletten maaş ya da ücret almaktadır. Bu nedenle iş sahiplerinden yaptıkları işin karşılığında ayrıca ayni veya nakdi bir bedel almaları doğru değildir.</a:t>
            </a:r>
          </a:p>
        </p:txBody>
      </p:sp>
    </p:spTree>
    <p:extLst>
      <p:ext uri="{BB962C8B-B14F-4D97-AF65-F5344CB8AC3E}">
        <p14:creationId xmlns:p14="http://schemas.microsoft.com/office/powerpoint/2010/main" val="160309510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pPr algn="ctr"/>
            <a:r>
              <a:rPr lang="tr-TR" sz="4000" dirty="0"/>
              <a:t>Kendisine ve/veya Yakınlarına Çıkar Sağlama</a:t>
            </a:r>
          </a:p>
        </p:txBody>
      </p:sp>
      <p:sp>
        <p:nvSpPr>
          <p:cNvPr id="3" name="İçerik Yer Tutucusu 2"/>
          <p:cNvSpPr>
            <a:spLocks noGrp="1"/>
          </p:cNvSpPr>
          <p:nvPr>
            <p:ph idx="1"/>
          </p:nvPr>
        </p:nvSpPr>
        <p:spPr/>
        <p:txBody>
          <a:bodyPr/>
          <a:lstStyle/>
          <a:p>
            <a:pPr algn="just">
              <a:lnSpc>
                <a:spcPct val="150000"/>
              </a:lnSpc>
            </a:pPr>
            <a:endParaRPr lang="tr-TR" dirty="0" smtClean="0"/>
          </a:p>
          <a:p>
            <a:pPr algn="just">
              <a:lnSpc>
                <a:spcPct val="150000"/>
              </a:lnSpc>
            </a:pPr>
            <a:r>
              <a:rPr lang="tr-TR" dirty="0" smtClean="0"/>
              <a:t>Araştırma </a:t>
            </a:r>
            <a:r>
              <a:rPr lang="tr-TR" dirty="0"/>
              <a:t>ve uygulama hastanesinde görevli kadın doğum uzmanının, doğum yaptırdığı hastalarını özel bir hastanede görevli çocuk hastalıkları uzmanı eşine yönlendirmesi etik açıdan doğru mudur?</a:t>
            </a:r>
          </a:p>
        </p:txBody>
      </p:sp>
    </p:spTree>
    <p:extLst>
      <p:ext uri="{BB962C8B-B14F-4D97-AF65-F5344CB8AC3E}">
        <p14:creationId xmlns:p14="http://schemas.microsoft.com/office/powerpoint/2010/main" val="408624317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188640"/>
            <a:ext cx="8229600" cy="1143000"/>
          </a:xfrm>
        </p:spPr>
        <p:txBody>
          <a:bodyPr>
            <a:normAutofit/>
          </a:bodyPr>
          <a:lstStyle/>
          <a:p>
            <a:pPr algn="ctr"/>
            <a:r>
              <a:rPr lang="tr-TR" sz="4000" dirty="0"/>
              <a:t>KAMU GÖREVLİLERİ ETİK SÖZLEŞMESİ </a:t>
            </a:r>
          </a:p>
        </p:txBody>
      </p:sp>
      <p:sp>
        <p:nvSpPr>
          <p:cNvPr id="3" name="İçerik Yer Tutucusu 2"/>
          <p:cNvSpPr>
            <a:spLocks noGrp="1"/>
          </p:cNvSpPr>
          <p:nvPr>
            <p:ph idx="1"/>
          </p:nvPr>
        </p:nvSpPr>
        <p:spPr>
          <a:xfrm>
            <a:off x="457200" y="1935480"/>
            <a:ext cx="8229600" cy="4922520"/>
          </a:xfrm>
        </p:spPr>
        <p:txBody>
          <a:bodyPr>
            <a:normAutofit fontScale="85000" lnSpcReduction="20000"/>
          </a:bodyPr>
          <a:lstStyle/>
          <a:p>
            <a:pPr algn="just"/>
            <a:r>
              <a:rPr lang="tr-TR" dirty="0" smtClean="0"/>
              <a:t>Kamu </a:t>
            </a:r>
            <a:r>
              <a:rPr lang="tr-TR" dirty="0"/>
              <a:t>hizmetinin her türlü özel çıkarın üzerinde olduğu ve kamu görevlisinin halkın hizmetinde bulunduğu bilinç ve anlayışıyla</a:t>
            </a:r>
            <a:r>
              <a:rPr lang="tr-TR" dirty="0" smtClean="0"/>
              <a:t>;</a:t>
            </a:r>
          </a:p>
          <a:p>
            <a:pPr algn="just"/>
            <a:endParaRPr lang="tr-TR" dirty="0" smtClean="0"/>
          </a:p>
          <a:p>
            <a:pPr algn="just"/>
            <a:r>
              <a:rPr lang="tr-TR" dirty="0" smtClean="0"/>
              <a:t> </a:t>
            </a:r>
            <a:r>
              <a:rPr lang="tr-TR" dirty="0"/>
              <a:t>* Halkın günlük yaşamını kolaylaştırmak, ihtiyaçlarını en etkin, hızlı ve verimli biçimde karşılamak, hizmet kalitesini yükseltmek ve toplumun memnuniyetini artırmak için çalışmayı</a:t>
            </a:r>
            <a:r>
              <a:rPr lang="tr-TR" dirty="0" smtClean="0"/>
              <a:t>,</a:t>
            </a:r>
          </a:p>
          <a:p>
            <a:pPr algn="just"/>
            <a:endParaRPr lang="tr-TR" dirty="0" smtClean="0"/>
          </a:p>
          <a:p>
            <a:pPr algn="just"/>
            <a:r>
              <a:rPr lang="tr-TR" dirty="0" smtClean="0"/>
              <a:t> </a:t>
            </a:r>
            <a:r>
              <a:rPr lang="tr-TR" dirty="0"/>
              <a:t>* Görevimi insan haklarına saygı, saydamlık, katılımcılık, dürüstlük, hesap verebilirlik, kamu yararını gözetme ve hukukun üstünlüğü ilkeleri doğrultusunda yerine getirmeyi, </a:t>
            </a:r>
            <a:endParaRPr lang="tr-TR" dirty="0" smtClean="0"/>
          </a:p>
          <a:p>
            <a:pPr algn="just"/>
            <a:endParaRPr lang="tr-TR" dirty="0" smtClean="0"/>
          </a:p>
          <a:p>
            <a:pPr algn="just"/>
            <a:r>
              <a:rPr lang="tr-TR" dirty="0" smtClean="0"/>
              <a:t>* </a:t>
            </a:r>
            <a:r>
              <a:rPr lang="tr-TR" dirty="0"/>
              <a:t>Dil, din, felsefi inanç, siyasi düşünce, ırk, yaş, bedensel engelli ve cinsiyet ayrımı yapmadan, fırsat eşitliğini engelleyici davranış ve uygulamalara meydan vermeden tarafsızlık içerisinde hizmet gereklerine uygun davranmayı</a:t>
            </a:r>
            <a:r>
              <a:rPr lang="tr-TR" dirty="0" smtClean="0"/>
              <a:t>, </a:t>
            </a:r>
            <a:endParaRPr lang="tr-TR" dirty="0"/>
          </a:p>
        </p:txBody>
      </p:sp>
    </p:spTree>
    <p:extLst>
      <p:ext uri="{BB962C8B-B14F-4D97-AF65-F5344CB8AC3E}">
        <p14:creationId xmlns:p14="http://schemas.microsoft.com/office/powerpoint/2010/main" val="76547917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11560" y="48995"/>
            <a:ext cx="8229600" cy="1143000"/>
          </a:xfrm>
        </p:spPr>
        <p:txBody>
          <a:bodyPr>
            <a:noAutofit/>
          </a:bodyPr>
          <a:lstStyle/>
          <a:p>
            <a:pPr algn="ctr"/>
            <a:r>
              <a:rPr lang="tr-TR" sz="4000" dirty="0"/>
              <a:t>KAMU GÖREVLİLERİ ETİK SÖZLEŞMESİ </a:t>
            </a:r>
          </a:p>
        </p:txBody>
      </p:sp>
      <p:sp>
        <p:nvSpPr>
          <p:cNvPr id="3" name="İçerik Yer Tutucusu 2"/>
          <p:cNvSpPr>
            <a:spLocks noGrp="1"/>
          </p:cNvSpPr>
          <p:nvPr>
            <p:ph idx="1"/>
          </p:nvPr>
        </p:nvSpPr>
        <p:spPr>
          <a:xfrm>
            <a:off x="457200" y="1268760"/>
            <a:ext cx="8229600" cy="5472608"/>
          </a:xfrm>
        </p:spPr>
        <p:txBody>
          <a:bodyPr>
            <a:normAutofit fontScale="85000" lnSpcReduction="20000"/>
          </a:bodyPr>
          <a:lstStyle/>
          <a:p>
            <a:pPr algn="just"/>
            <a:endParaRPr lang="tr-TR" dirty="0" smtClean="0"/>
          </a:p>
          <a:p>
            <a:pPr algn="just"/>
            <a:r>
              <a:rPr lang="tr-TR" dirty="0" smtClean="0"/>
              <a:t>* </a:t>
            </a:r>
            <a:r>
              <a:rPr lang="tr-TR" dirty="0"/>
              <a:t>Görevimi, görevle ilişkisi bulunan hiçbir gerçek veya tüzel kişiden hediye almadan, maddi ve manevi fayda veya bu nitelikte herhangi bir çıkar sağlamadan, herhangi bir özel menfaat beklentisi içinde olmadan yerine getirmeyi</a:t>
            </a:r>
            <a:r>
              <a:rPr lang="tr-TR" dirty="0" smtClean="0"/>
              <a:t>,</a:t>
            </a:r>
          </a:p>
          <a:p>
            <a:pPr marL="0" indent="0" algn="just">
              <a:buNone/>
            </a:pPr>
            <a:r>
              <a:rPr lang="tr-TR" dirty="0" smtClean="0"/>
              <a:t> </a:t>
            </a:r>
            <a:endParaRPr lang="tr-TR" dirty="0"/>
          </a:p>
          <a:p>
            <a:pPr algn="just"/>
            <a:r>
              <a:rPr lang="tr-TR" dirty="0"/>
              <a:t>* Kamu malları ve kaynaklarını kamusal amaçlar ve hizmet gerekleri dışında kullanmamayı ve kullandırmamayı, bu mal ve kaynakları israf etmemeyi, </a:t>
            </a:r>
            <a:endParaRPr lang="tr-TR" dirty="0" smtClean="0"/>
          </a:p>
          <a:p>
            <a:pPr algn="just"/>
            <a:endParaRPr lang="tr-TR" dirty="0"/>
          </a:p>
          <a:p>
            <a:pPr algn="just"/>
            <a:r>
              <a:rPr lang="tr-TR" dirty="0"/>
              <a:t>* Kişilerin dilekçe, bilgi edinme, şikayet ve dava açma haklarına saygılı davranmayı, hizmetten yararlananlara, çalışma arkadaşlarıma ve diğer muhataplarıma karşı ilgili, nazik, ölçülü ve saygılı hareket etmeyi</a:t>
            </a:r>
            <a:r>
              <a:rPr lang="tr-TR" dirty="0" smtClean="0"/>
              <a:t>,</a:t>
            </a:r>
          </a:p>
          <a:p>
            <a:pPr algn="just"/>
            <a:endParaRPr lang="tr-TR" dirty="0"/>
          </a:p>
          <a:p>
            <a:pPr algn="just"/>
            <a:r>
              <a:rPr lang="tr-TR" dirty="0"/>
              <a:t> * Kamu Görevlileri Etik Kurulunca hazırlanan yönetmeliklerle belirlenen etik davranış ilke ve değerlerine bağlı olarak görev yapmayı ve hizmet sunmayı taahhüt ederim.</a:t>
            </a:r>
          </a:p>
          <a:p>
            <a:pPr algn="just"/>
            <a:endParaRPr lang="tr-TR" dirty="0"/>
          </a:p>
        </p:txBody>
      </p:sp>
    </p:spTree>
    <p:extLst>
      <p:ext uri="{BB962C8B-B14F-4D97-AF65-F5344CB8AC3E}">
        <p14:creationId xmlns:p14="http://schemas.microsoft.com/office/powerpoint/2010/main" val="420193994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8111" y="260648"/>
            <a:ext cx="8229600" cy="1143000"/>
          </a:xfrm>
        </p:spPr>
        <p:txBody>
          <a:bodyPr/>
          <a:lstStyle/>
          <a:p>
            <a:pPr algn="ctr"/>
            <a:r>
              <a:rPr lang="tr-TR" dirty="0" smtClean="0"/>
              <a:t>AHLAK  ve DİN</a:t>
            </a:r>
            <a:endParaRPr lang="tr-TR" dirty="0"/>
          </a:p>
        </p:txBody>
      </p:sp>
      <p:sp>
        <p:nvSpPr>
          <p:cNvPr id="3" name="İçerik Yer Tutucusu 2"/>
          <p:cNvSpPr>
            <a:spLocks noGrp="1"/>
          </p:cNvSpPr>
          <p:nvPr>
            <p:ph idx="1"/>
          </p:nvPr>
        </p:nvSpPr>
        <p:spPr>
          <a:xfrm>
            <a:off x="0" y="1556792"/>
            <a:ext cx="9036496" cy="5616624"/>
          </a:xfrm>
        </p:spPr>
        <p:txBody>
          <a:bodyPr>
            <a:normAutofit fontScale="92500" lnSpcReduction="20000"/>
          </a:bodyPr>
          <a:lstStyle/>
          <a:p>
            <a:pPr algn="just"/>
            <a:endParaRPr lang="tr-TR" dirty="0" smtClean="0"/>
          </a:p>
          <a:p>
            <a:pPr algn="just"/>
            <a:r>
              <a:rPr lang="tr-TR" dirty="0" smtClean="0"/>
              <a:t>Her </a:t>
            </a:r>
            <a:r>
              <a:rPr lang="tr-TR" dirty="0"/>
              <a:t>dinin belli bir ahlaki boyutu bulunmakta ve ahlaki öğretiler bütün dinlerin merkezinde yer almaktadır</a:t>
            </a:r>
            <a:r>
              <a:rPr lang="tr-TR" dirty="0" smtClean="0"/>
              <a:t>.</a:t>
            </a:r>
          </a:p>
          <a:p>
            <a:pPr algn="just"/>
            <a:endParaRPr lang="tr-TR" dirty="0" smtClean="0"/>
          </a:p>
          <a:p>
            <a:pPr algn="just"/>
            <a:r>
              <a:rPr lang="tr-TR" dirty="0" smtClean="0"/>
              <a:t>Her </a:t>
            </a:r>
            <a:r>
              <a:rPr lang="tr-TR" dirty="0"/>
              <a:t>din belli bir değerler sistemi getirmekte, insanlara hangi amaçlara göre, nasıl davranmaları ve ne tür bir karaktere sahip olmaları gerektiğini </a:t>
            </a:r>
            <a:r>
              <a:rPr lang="tr-TR" dirty="0" smtClean="0"/>
              <a:t>bildirmektedir.</a:t>
            </a:r>
          </a:p>
          <a:p>
            <a:pPr marL="0" indent="0" algn="just">
              <a:buNone/>
            </a:pPr>
            <a:r>
              <a:rPr lang="tr-TR" dirty="0" smtClean="0"/>
              <a:t> </a:t>
            </a:r>
          </a:p>
          <a:p>
            <a:pPr algn="just"/>
            <a:r>
              <a:rPr lang="tr-TR" dirty="0"/>
              <a:t>Ahlak, bütün insan ilişkilerinde iyi, kötü ve doğru, yanlış değer yargılarının oluşturduğu bir sistem bütünüdür. </a:t>
            </a:r>
            <a:endParaRPr lang="tr-TR" dirty="0" smtClean="0"/>
          </a:p>
          <a:p>
            <a:pPr algn="just"/>
            <a:endParaRPr lang="tr-TR" dirty="0" smtClean="0"/>
          </a:p>
          <a:p>
            <a:pPr algn="just"/>
            <a:r>
              <a:rPr lang="tr-TR" dirty="0" smtClean="0"/>
              <a:t>Din </a:t>
            </a:r>
            <a:r>
              <a:rPr lang="tr-TR" dirty="0"/>
              <a:t>de esasen iyi ve doğruya ulaşmak, kötüden korunmak ve uzaklaşmak için bazı kurallar </a:t>
            </a:r>
            <a:r>
              <a:rPr lang="tr-TR" dirty="0" smtClean="0"/>
              <a:t>koymuştur. </a:t>
            </a:r>
          </a:p>
          <a:p>
            <a:pPr algn="just"/>
            <a:endParaRPr lang="tr-TR" dirty="0" smtClean="0"/>
          </a:p>
          <a:p>
            <a:pPr algn="just"/>
            <a:r>
              <a:rPr lang="tr-TR" dirty="0" smtClean="0"/>
              <a:t>Bu </a:t>
            </a:r>
            <a:r>
              <a:rPr lang="tr-TR" dirty="0"/>
              <a:t>noktadan hareketle, din ve ahlak arasında amaç birliğinden kaynaklanan bir benzerlikten söz etmek mümkün olmaktadır.</a:t>
            </a:r>
          </a:p>
        </p:txBody>
      </p:sp>
    </p:spTree>
    <p:extLst>
      <p:ext uri="{BB962C8B-B14F-4D97-AF65-F5344CB8AC3E}">
        <p14:creationId xmlns:p14="http://schemas.microsoft.com/office/powerpoint/2010/main" val="3693127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76833" y="404664"/>
            <a:ext cx="8229600" cy="1143000"/>
          </a:xfrm>
        </p:spPr>
        <p:txBody>
          <a:bodyPr/>
          <a:lstStyle/>
          <a:p>
            <a:pPr algn="ctr"/>
            <a:r>
              <a:rPr lang="tr-TR" dirty="0" smtClean="0"/>
              <a:t>AHLAK ve DİN</a:t>
            </a:r>
            <a:endParaRPr lang="tr-TR" dirty="0"/>
          </a:p>
        </p:txBody>
      </p:sp>
      <p:sp>
        <p:nvSpPr>
          <p:cNvPr id="3" name="İçerik Yer Tutucusu 2"/>
          <p:cNvSpPr>
            <a:spLocks noGrp="1"/>
          </p:cNvSpPr>
          <p:nvPr>
            <p:ph idx="1"/>
          </p:nvPr>
        </p:nvSpPr>
        <p:spPr/>
        <p:txBody>
          <a:bodyPr/>
          <a:lstStyle/>
          <a:p>
            <a:pPr algn="just"/>
            <a:endParaRPr lang="tr-TR" dirty="0" smtClean="0"/>
          </a:p>
          <a:p>
            <a:pPr algn="just"/>
            <a:r>
              <a:rPr lang="tr-TR" dirty="0" smtClean="0"/>
              <a:t>Ahlak </a:t>
            </a:r>
            <a:r>
              <a:rPr lang="tr-TR" dirty="0"/>
              <a:t>felsefesi, </a:t>
            </a:r>
            <a:r>
              <a:rPr lang="tr-TR" dirty="0" smtClean="0"/>
              <a:t>ahlaki </a:t>
            </a:r>
            <a:r>
              <a:rPr lang="tr-TR" dirty="0"/>
              <a:t>davranışın ilkesel olarak Hristiyan, Müslüman ya da ateist her insan tarafından gerçekleştirilmesini öngörmektedir. </a:t>
            </a:r>
            <a:endParaRPr lang="tr-TR" dirty="0" smtClean="0"/>
          </a:p>
          <a:p>
            <a:pPr algn="just"/>
            <a:endParaRPr lang="tr-TR" dirty="0"/>
          </a:p>
          <a:p>
            <a:pPr algn="just"/>
            <a:r>
              <a:rPr lang="tr-TR" dirty="0" smtClean="0"/>
              <a:t>Bundan </a:t>
            </a:r>
            <a:r>
              <a:rPr lang="tr-TR" dirty="0"/>
              <a:t>dolayı, </a:t>
            </a:r>
            <a:r>
              <a:rPr lang="tr-TR" dirty="0" smtClean="0"/>
              <a:t>ahlaki </a:t>
            </a:r>
            <a:r>
              <a:rPr lang="tr-TR" dirty="0"/>
              <a:t>davranışın bağlayıcı olduğunu her insanın, inancına bakmadan da görebilmesi </a:t>
            </a:r>
            <a:r>
              <a:rPr lang="tr-TR" dirty="0" smtClean="0"/>
              <a:t>gerekmektedir.</a:t>
            </a:r>
            <a:endParaRPr lang="tr-TR" dirty="0"/>
          </a:p>
        </p:txBody>
      </p:sp>
    </p:spTree>
    <p:extLst>
      <p:ext uri="{BB962C8B-B14F-4D97-AF65-F5344CB8AC3E}">
        <p14:creationId xmlns:p14="http://schemas.microsoft.com/office/powerpoint/2010/main" val="65988503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404664"/>
            <a:ext cx="8229600" cy="1143000"/>
          </a:xfrm>
        </p:spPr>
        <p:txBody>
          <a:bodyPr/>
          <a:lstStyle/>
          <a:p>
            <a:pPr algn="ctr"/>
            <a:r>
              <a:rPr lang="tr-TR" dirty="0" smtClean="0"/>
              <a:t>AHLAK ve DİN</a:t>
            </a:r>
            <a:endParaRPr lang="tr-TR" dirty="0"/>
          </a:p>
        </p:txBody>
      </p:sp>
      <p:sp>
        <p:nvSpPr>
          <p:cNvPr id="3" name="İçerik Yer Tutucusu 2"/>
          <p:cNvSpPr>
            <a:spLocks noGrp="1"/>
          </p:cNvSpPr>
          <p:nvPr>
            <p:ph idx="1"/>
          </p:nvPr>
        </p:nvSpPr>
        <p:spPr>
          <a:xfrm>
            <a:off x="457200" y="1700808"/>
            <a:ext cx="8229600" cy="5040560"/>
          </a:xfrm>
        </p:spPr>
        <p:txBody>
          <a:bodyPr>
            <a:normAutofit fontScale="85000" lnSpcReduction="20000"/>
          </a:bodyPr>
          <a:lstStyle/>
          <a:p>
            <a:pPr algn="just"/>
            <a:endParaRPr lang="tr-TR" dirty="0" smtClean="0"/>
          </a:p>
          <a:p>
            <a:pPr algn="just"/>
            <a:r>
              <a:rPr lang="tr-TR" dirty="0" smtClean="0"/>
              <a:t>Kaynağında </a:t>
            </a:r>
            <a:r>
              <a:rPr lang="tr-TR" dirty="0" err="1"/>
              <a:t>Yaratıcı’nın</a:t>
            </a:r>
            <a:r>
              <a:rPr lang="tr-TR" dirty="0"/>
              <a:t> emirlerinin veya O’nun tarafından gönderilen evrensel ahlak yasasının bulunduğu dinlerde, </a:t>
            </a:r>
            <a:r>
              <a:rPr lang="tr-TR" b="1" dirty="0" err="1">
                <a:solidFill>
                  <a:srgbClr val="FF0000"/>
                </a:solidFill>
              </a:rPr>
              <a:t>Euthyphron</a:t>
            </a:r>
            <a:r>
              <a:rPr lang="tr-TR" b="1" dirty="0">
                <a:solidFill>
                  <a:srgbClr val="FF0000"/>
                </a:solidFill>
              </a:rPr>
              <a:t> ikilemi </a:t>
            </a:r>
            <a:r>
              <a:rPr lang="tr-TR" dirty="0"/>
              <a:t>olarak bilinen bir sorun mevcuttur. </a:t>
            </a:r>
            <a:endParaRPr lang="tr-TR" dirty="0" smtClean="0"/>
          </a:p>
          <a:p>
            <a:pPr algn="just"/>
            <a:endParaRPr lang="tr-TR" dirty="0"/>
          </a:p>
          <a:p>
            <a:pPr algn="just"/>
            <a:r>
              <a:rPr lang="tr-TR" dirty="0" smtClean="0"/>
              <a:t>İlk </a:t>
            </a:r>
            <a:r>
              <a:rPr lang="tr-TR" dirty="0"/>
              <a:t>kez Platon tarafından ortaya konan bu </a:t>
            </a:r>
            <a:r>
              <a:rPr lang="tr-TR" dirty="0" smtClean="0"/>
              <a:t>ikilemi</a:t>
            </a:r>
          </a:p>
          <a:p>
            <a:pPr marL="0" indent="0" algn="just">
              <a:buNone/>
            </a:pPr>
            <a:r>
              <a:rPr lang="tr-TR" dirty="0" smtClean="0"/>
              <a:t> </a:t>
            </a:r>
          </a:p>
          <a:p>
            <a:pPr algn="just"/>
            <a:r>
              <a:rPr lang="tr-TR" dirty="0" smtClean="0"/>
              <a:t>"</a:t>
            </a:r>
            <a:r>
              <a:rPr lang="tr-TR" dirty="0"/>
              <a:t>bir şey Yaratıcı emrettiği için mi iyidir, yoksa iyi olduğu için mi Yaratıcı emretmektedir" </a:t>
            </a:r>
          </a:p>
          <a:p>
            <a:pPr marL="0" indent="0" algn="just">
              <a:buNone/>
            </a:pPr>
            <a:endParaRPr lang="tr-TR" dirty="0" smtClean="0"/>
          </a:p>
          <a:p>
            <a:pPr algn="just"/>
            <a:r>
              <a:rPr lang="tr-TR" dirty="0" smtClean="0"/>
              <a:t>"</a:t>
            </a:r>
            <a:r>
              <a:rPr lang="tr-TR" dirty="0"/>
              <a:t>Yaratıcı bir eylemi emrettiği için mi </a:t>
            </a:r>
            <a:r>
              <a:rPr lang="tr-TR" dirty="0" smtClean="0"/>
              <a:t>ahlaki </a:t>
            </a:r>
            <a:r>
              <a:rPr lang="tr-TR" dirty="0"/>
              <a:t>olarak zorunludur, yoksa </a:t>
            </a:r>
            <a:r>
              <a:rPr lang="tr-TR" dirty="0" smtClean="0"/>
              <a:t>ahlaki </a:t>
            </a:r>
            <a:r>
              <a:rPr lang="tr-TR" dirty="0"/>
              <a:t>olarak zorunlu olduğu için mi Yaratıcı onu </a:t>
            </a:r>
            <a:r>
              <a:rPr lang="tr-TR" dirty="0" smtClean="0"/>
              <a:t>emretmektedir" </a:t>
            </a:r>
          </a:p>
          <a:p>
            <a:pPr algn="just"/>
            <a:endParaRPr lang="tr-TR" dirty="0" smtClean="0"/>
          </a:p>
          <a:p>
            <a:pPr marL="0" indent="0" algn="just">
              <a:buNone/>
            </a:pPr>
            <a:r>
              <a:rPr lang="tr-TR" dirty="0"/>
              <a:t> </a:t>
            </a:r>
            <a:r>
              <a:rPr lang="tr-TR" dirty="0" smtClean="0"/>
              <a:t>               şeklinde </a:t>
            </a:r>
            <a:r>
              <a:rPr lang="tr-TR" dirty="0"/>
              <a:t>ortaya koymak mümkündür </a:t>
            </a:r>
          </a:p>
        </p:txBody>
      </p:sp>
    </p:spTree>
    <p:extLst>
      <p:ext uri="{BB962C8B-B14F-4D97-AF65-F5344CB8AC3E}">
        <p14:creationId xmlns:p14="http://schemas.microsoft.com/office/powerpoint/2010/main" val="312460680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404664"/>
            <a:ext cx="8229600" cy="1143000"/>
          </a:xfrm>
        </p:spPr>
        <p:txBody>
          <a:bodyPr/>
          <a:lstStyle/>
          <a:p>
            <a:pPr algn="ctr"/>
            <a:r>
              <a:rPr lang="tr-TR" dirty="0" smtClean="0"/>
              <a:t>AHLAK ve DİN</a:t>
            </a:r>
            <a:endParaRPr lang="tr-TR" dirty="0"/>
          </a:p>
        </p:txBody>
      </p:sp>
      <p:sp>
        <p:nvSpPr>
          <p:cNvPr id="3" name="İçerik Yer Tutucusu 2"/>
          <p:cNvSpPr>
            <a:spLocks noGrp="1"/>
          </p:cNvSpPr>
          <p:nvPr>
            <p:ph idx="1"/>
          </p:nvPr>
        </p:nvSpPr>
        <p:spPr/>
        <p:txBody>
          <a:bodyPr/>
          <a:lstStyle/>
          <a:p>
            <a:pPr algn="just"/>
            <a:r>
              <a:rPr lang="tr-TR" dirty="0"/>
              <a:t>Mutezile okuluna göre, iyi ve kötü </a:t>
            </a:r>
            <a:r>
              <a:rPr lang="tr-TR" dirty="0" err="1"/>
              <a:t>Yaratıcı’nın</a:t>
            </a:r>
            <a:r>
              <a:rPr lang="tr-TR" dirty="0"/>
              <a:t> emirlerinden bağımsız olarak insan aklı tarafından bilinebilir ve insan eylemleri bakımından özgür ve sorumludur</a:t>
            </a:r>
            <a:r>
              <a:rPr lang="tr-TR" dirty="0" smtClean="0"/>
              <a:t>.</a:t>
            </a:r>
          </a:p>
          <a:p>
            <a:pPr algn="just"/>
            <a:endParaRPr lang="tr-TR" dirty="0"/>
          </a:p>
          <a:p>
            <a:pPr algn="just"/>
            <a:r>
              <a:rPr lang="tr-TR" dirty="0"/>
              <a:t>Yaratıcının emirleri ya da vahiyleri gelmeden önce de insan aklı ile iyinin ve kötünün ne olduğunu bilme yeteneğinde olduğundan, ahlakın bir özerkliği söz konusudur.</a:t>
            </a:r>
          </a:p>
        </p:txBody>
      </p:sp>
    </p:spTree>
    <p:extLst>
      <p:ext uri="{BB962C8B-B14F-4D97-AF65-F5344CB8AC3E}">
        <p14:creationId xmlns:p14="http://schemas.microsoft.com/office/powerpoint/2010/main" val="13057745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1520" y="260648"/>
            <a:ext cx="8229600" cy="1143000"/>
          </a:xfrm>
        </p:spPr>
        <p:txBody>
          <a:bodyPr/>
          <a:lstStyle/>
          <a:p>
            <a:pPr algn="ctr"/>
            <a:r>
              <a:rPr lang="tr-TR" b="1" dirty="0" smtClean="0"/>
              <a:t>TEMEL KAVRAMLAR</a:t>
            </a:r>
            <a:endParaRPr lang="tr-TR" b="1" dirty="0"/>
          </a:p>
        </p:txBody>
      </p:sp>
      <p:sp>
        <p:nvSpPr>
          <p:cNvPr id="3" name="İçerik Yer Tutucusu 2"/>
          <p:cNvSpPr>
            <a:spLocks noGrp="1"/>
          </p:cNvSpPr>
          <p:nvPr>
            <p:ph idx="1"/>
          </p:nvPr>
        </p:nvSpPr>
        <p:spPr>
          <a:xfrm>
            <a:off x="251520" y="1403648"/>
            <a:ext cx="8640960" cy="5454352"/>
          </a:xfrm>
        </p:spPr>
        <p:txBody>
          <a:bodyPr>
            <a:normAutofit fontScale="77500" lnSpcReduction="20000"/>
          </a:bodyPr>
          <a:lstStyle/>
          <a:p>
            <a:endParaRPr lang="tr-TR" sz="2800" b="1" dirty="0" smtClean="0"/>
          </a:p>
          <a:p>
            <a:r>
              <a:rPr lang="tr-TR" sz="2800" b="1" dirty="0" smtClean="0">
                <a:solidFill>
                  <a:srgbClr val="FF0000"/>
                </a:solidFill>
              </a:rPr>
              <a:t>AHLAK</a:t>
            </a:r>
          </a:p>
          <a:p>
            <a:pPr marL="0" indent="0">
              <a:buNone/>
            </a:pPr>
            <a:endParaRPr lang="tr-TR" sz="2800" b="1" dirty="0" smtClean="0"/>
          </a:p>
          <a:p>
            <a:pPr algn="just">
              <a:lnSpc>
                <a:spcPct val="170000"/>
              </a:lnSpc>
            </a:pPr>
            <a:r>
              <a:rPr lang="tr-TR" sz="2300" dirty="0"/>
              <a:t>İnsanın özniteliği olarak belirtilen temel niteliklerin en önemlilerinden biri, onun akıl sahibi olmasıdır. </a:t>
            </a:r>
            <a:endParaRPr lang="tr-TR" sz="2300" dirty="0" smtClean="0"/>
          </a:p>
          <a:p>
            <a:pPr marL="0" indent="0" algn="just">
              <a:lnSpc>
                <a:spcPct val="170000"/>
              </a:lnSpc>
              <a:buNone/>
            </a:pPr>
            <a:endParaRPr lang="tr-TR" sz="2300" dirty="0" smtClean="0"/>
          </a:p>
          <a:p>
            <a:pPr algn="just">
              <a:lnSpc>
                <a:spcPct val="170000"/>
              </a:lnSpc>
            </a:pPr>
            <a:r>
              <a:rPr lang="tr-TR" sz="2300" dirty="0" smtClean="0"/>
              <a:t>Sahip </a:t>
            </a:r>
            <a:r>
              <a:rPr lang="tr-TR" sz="2300" dirty="0"/>
              <a:t>olduğu akıl ile plan yapan, seçim ve tercihlerde bulunan ve bu plan, seçim ve tercihlere bağlı olarak davranışlar sergileyen insan; aynı zamanda davranışlarını  “iyi, kötü, doğru, yanlış” gibi sözcüklerle değerlendirir. </a:t>
            </a:r>
            <a:endParaRPr lang="tr-TR" sz="2300" dirty="0" smtClean="0"/>
          </a:p>
          <a:p>
            <a:endParaRPr lang="tr-TR" sz="2300" dirty="0" smtClean="0"/>
          </a:p>
          <a:p>
            <a:pPr algn="just">
              <a:lnSpc>
                <a:spcPct val="150000"/>
              </a:lnSpc>
            </a:pPr>
            <a:r>
              <a:rPr lang="tr-TR" sz="2300" dirty="0" smtClean="0"/>
              <a:t>Tek </a:t>
            </a:r>
            <a:r>
              <a:rPr lang="tr-TR" sz="2300" dirty="0"/>
              <a:t>kişinin ya da bir insan topluluğunun, belli bir tarihsel dönemde eğilim, düşünce, inanç, töre, alışkanlık, görenek ve bunların içerdiği değer, buyruk, norm ve yasaklara göre düzenlenmiş ve bu haliyle </a:t>
            </a:r>
            <a:r>
              <a:rPr lang="tr-TR" sz="2300" b="1" dirty="0"/>
              <a:t>gelenekleşmiş, yerleşmiş yaşama biçimine ahlak denir (</a:t>
            </a:r>
            <a:r>
              <a:rPr lang="tr-TR" sz="2300" dirty="0"/>
              <a:t>Özlem, 2013).</a:t>
            </a:r>
          </a:p>
        </p:txBody>
      </p:sp>
    </p:spTree>
    <p:extLst>
      <p:ext uri="{BB962C8B-B14F-4D97-AF65-F5344CB8AC3E}">
        <p14:creationId xmlns:p14="http://schemas.microsoft.com/office/powerpoint/2010/main" val="197902950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AHLAK ve DİN</a:t>
            </a:r>
            <a:endParaRPr lang="tr-TR" dirty="0"/>
          </a:p>
        </p:txBody>
      </p:sp>
      <p:sp>
        <p:nvSpPr>
          <p:cNvPr id="3" name="İçerik Yer Tutucusu 2"/>
          <p:cNvSpPr>
            <a:spLocks noGrp="1"/>
          </p:cNvSpPr>
          <p:nvPr>
            <p:ph idx="1"/>
          </p:nvPr>
        </p:nvSpPr>
        <p:spPr/>
        <p:txBody>
          <a:bodyPr/>
          <a:lstStyle/>
          <a:p>
            <a:pPr algn="just"/>
            <a:endParaRPr lang="tr-TR" dirty="0" smtClean="0"/>
          </a:p>
          <a:p>
            <a:pPr algn="just"/>
            <a:r>
              <a:rPr lang="tr-TR" dirty="0" err="1" smtClean="0"/>
              <a:t>Eşari</a:t>
            </a:r>
            <a:r>
              <a:rPr lang="tr-TR" dirty="0" smtClean="0"/>
              <a:t> </a:t>
            </a:r>
            <a:r>
              <a:rPr lang="tr-TR" dirty="0"/>
              <a:t>okul, </a:t>
            </a:r>
            <a:r>
              <a:rPr lang="tr-TR" dirty="0" smtClean="0"/>
              <a:t>ahlaki </a:t>
            </a:r>
            <a:r>
              <a:rPr lang="tr-TR" dirty="0"/>
              <a:t>eylemlerin kendilerinde iyi ya da kötü olmadığını, iyilik ve kötülüklerini doğrudan doğruya </a:t>
            </a:r>
            <a:r>
              <a:rPr lang="tr-TR" dirty="0" err="1"/>
              <a:t>Yaratıcı’dan</a:t>
            </a:r>
            <a:r>
              <a:rPr lang="tr-TR" dirty="0"/>
              <a:t> aldıklarını düşünmektedirler</a:t>
            </a:r>
            <a:r>
              <a:rPr lang="tr-TR" dirty="0" smtClean="0"/>
              <a:t>.</a:t>
            </a:r>
          </a:p>
          <a:p>
            <a:pPr algn="just"/>
            <a:endParaRPr lang="tr-TR" dirty="0"/>
          </a:p>
          <a:p>
            <a:pPr algn="just"/>
            <a:r>
              <a:rPr lang="tr-TR" dirty="0" smtClean="0"/>
              <a:t>İnsan </a:t>
            </a:r>
            <a:r>
              <a:rPr lang="tr-TR" dirty="0"/>
              <a:t>aklı ile </a:t>
            </a:r>
            <a:r>
              <a:rPr lang="tr-TR" dirty="0" smtClean="0"/>
              <a:t>ahlaki </a:t>
            </a:r>
            <a:r>
              <a:rPr lang="tr-TR" dirty="0"/>
              <a:t>iyi ve kötünün ne olduğunu bilemeyeceğinden, bunlar ancak </a:t>
            </a:r>
            <a:r>
              <a:rPr lang="tr-TR" dirty="0" err="1"/>
              <a:t>Yaratıcı’nın</a:t>
            </a:r>
            <a:r>
              <a:rPr lang="tr-TR" dirty="0"/>
              <a:t> vahiy yoluyla gelen emirleri ile bilinebilmektedir </a:t>
            </a:r>
          </a:p>
        </p:txBody>
      </p:sp>
    </p:spTree>
    <p:extLst>
      <p:ext uri="{BB962C8B-B14F-4D97-AF65-F5344CB8AC3E}">
        <p14:creationId xmlns:p14="http://schemas.microsoft.com/office/powerpoint/2010/main" val="14668765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476672"/>
            <a:ext cx="8229600" cy="1143000"/>
          </a:xfrm>
        </p:spPr>
        <p:txBody>
          <a:bodyPr/>
          <a:lstStyle/>
          <a:p>
            <a:pPr algn="ctr"/>
            <a:r>
              <a:rPr lang="tr-TR" b="1" dirty="0" smtClean="0"/>
              <a:t>DİNLERDE AHLAK</a:t>
            </a:r>
            <a:endParaRPr lang="tr-TR" b="1" dirty="0"/>
          </a:p>
        </p:txBody>
      </p:sp>
      <p:sp>
        <p:nvSpPr>
          <p:cNvPr id="3" name="İçerik Yer Tutucusu 2"/>
          <p:cNvSpPr>
            <a:spLocks noGrp="1"/>
          </p:cNvSpPr>
          <p:nvPr>
            <p:ph idx="1"/>
          </p:nvPr>
        </p:nvSpPr>
        <p:spPr/>
        <p:txBody>
          <a:bodyPr>
            <a:normAutofit fontScale="92500" lnSpcReduction="10000"/>
          </a:bodyPr>
          <a:lstStyle/>
          <a:p>
            <a:r>
              <a:rPr lang="tr-TR" b="1" dirty="0" smtClean="0">
                <a:solidFill>
                  <a:srgbClr val="FF0000"/>
                </a:solidFill>
              </a:rPr>
              <a:t>KONFÜÇYANİZM</a:t>
            </a:r>
          </a:p>
          <a:p>
            <a:endParaRPr lang="tr-TR" b="1" dirty="0" smtClean="0">
              <a:solidFill>
                <a:srgbClr val="FF0000"/>
              </a:solidFill>
            </a:endParaRPr>
          </a:p>
          <a:p>
            <a:r>
              <a:rPr lang="tr-TR" dirty="0" smtClean="0"/>
              <a:t>Kurucusu, </a:t>
            </a:r>
            <a:r>
              <a:rPr lang="tr-TR" dirty="0"/>
              <a:t>Konfüçyüs  (M.Ö. 551- 479</a:t>
            </a:r>
            <a:r>
              <a:rPr lang="tr-TR" dirty="0" smtClean="0"/>
              <a:t>) adında </a:t>
            </a:r>
            <a:r>
              <a:rPr lang="tr-TR" dirty="0"/>
              <a:t>bir filozoftur </a:t>
            </a:r>
            <a:endParaRPr lang="tr-TR" dirty="0" smtClean="0"/>
          </a:p>
          <a:p>
            <a:endParaRPr lang="tr-TR" b="1" dirty="0" smtClean="0">
              <a:solidFill>
                <a:srgbClr val="FF0000"/>
              </a:solidFill>
            </a:endParaRPr>
          </a:p>
          <a:p>
            <a:pPr algn="just"/>
            <a:r>
              <a:rPr lang="tr-TR" dirty="0" err="1" smtClean="0"/>
              <a:t>Konfüçyanizm</a:t>
            </a:r>
            <a:r>
              <a:rPr lang="tr-TR" dirty="0"/>
              <a:t>, bir dinden çok ahlaki sistem olarak algılanmıştır. </a:t>
            </a:r>
            <a:endParaRPr lang="tr-TR" dirty="0" smtClean="0"/>
          </a:p>
          <a:p>
            <a:pPr algn="just"/>
            <a:endParaRPr lang="tr-TR" dirty="0" smtClean="0"/>
          </a:p>
          <a:p>
            <a:pPr algn="just"/>
            <a:r>
              <a:rPr lang="tr-TR" dirty="0" smtClean="0"/>
              <a:t>O</a:t>
            </a:r>
            <a:r>
              <a:rPr lang="tr-TR" dirty="0"/>
              <a:t>, ahlaki </a:t>
            </a:r>
            <a:r>
              <a:rPr lang="tr-TR" dirty="0" smtClean="0"/>
              <a:t>ilkelerle toplumun ve </a:t>
            </a:r>
            <a:r>
              <a:rPr lang="tr-TR" dirty="0"/>
              <a:t>milletin ıslahı ile mutluluğu sağlamayı hedef </a:t>
            </a:r>
            <a:r>
              <a:rPr lang="tr-TR" dirty="0" smtClean="0"/>
              <a:t>almıştır</a:t>
            </a:r>
          </a:p>
          <a:p>
            <a:pPr algn="just"/>
            <a:endParaRPr lang="tr-TR" dirty="0"/>
          </a:p>
          <a:p>
            <a:pPr algn="just"/>
            <a:r>
              <a:rPr lang="tr-TR" dirty="0"/>
              <a:t>Hiçbir zaman “öbür </a:t>
            </a:r>
            <a:r>
              <a:rPr lang="tr-TR" dirty="0" err="1"/>
              <a:t>dünya”nın</a:t>
            </a:r>
            <a:r>
              <a:rPr lang="tr-TR" dirty="0"/>
              <a:t> varlığını inkar etmemiştir. </a:t>
            </a:r>
          </a:p>
          <a:p>
            <a:pPr algn="just"/>
            <a:endParaRPr lang="tr-TR" dirty="0"/>
          </a:p>
        </p:txBody>
      </p:sp>
    </p:spTree>
    <p:extLst>
      <p:ext uri="{BB962C8B-B14F-4D97-AF65-F5344CB8AC3E}">
        <p14:creationId xmlns:p14="http://schemas.microsoft.com/office/powerpoint/2010/main" val="120913765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smtClean="0"/>
              <a:t>KONFÜÇYANİZM</a:t>
            </a:r>
            <a:endParaRPr lang="tr-TR" b="1" dirty="0"/>
          </a:p>
        </p:txBody>
      </p:sp>
      <p:sp>
        <p:nvSpPr>
          <p:cNvPr id="3" name="İçerik Yer Tutucusu 2"/>
          <p:cNvSpPr>
            <a:spLocks noGrp="1"/>
          </p:cNvSpPr>
          <p:nvPr>
            <p:ph idx="1"/>
          </p:nvPr>
        </p:nvSpPr>
        <p:spPr/>
        <p:txBody>
          <a:bodyPr>
            <a:normAutofit fontScale="92500" lnSpcReduction="20000"/>
          </a:bodyPr>
          <a:lstStyle/>
          <a:p>
            <a:r>
              <a:rPr lang="tr-TR" b="1" u="sng" dirty="0">
                <a:solidFill>
                  <a:srgbClr val="FF0000"/>
                </a:solidFill>
              </a:rPr>
              <a:t>O '</a:t>
            </a:r>
            <a:r>
              <a:rPr lang="tr-TR" b="1" u="sng" dirty="0" err="1">
                <a:solidFill>
                  <a:srgbClr val="FF0000"/>
                </a:solidFill>
              </a:rPr>
              <a:t>na</a:t>
            </a:r>
            <a:r>
              <a:rPr lang="tr-TR" b="1" u="sng" dirty="0">
                <a:solidFill>
                  <a:srgbClr val="FF0000"/>
                </a:solidFill>
              </a:rPr>
              <a:t> göre 5 fazilet vardır: </a:t>
            </a:r>
          </a:p>
          <a:p>
            <a:endParaRPr lang="tr-TR" b="1" u="sng" dirty="0">
              <a:solidFill>
                <a:srgbClr val="FF0000"/>
              </a:solidFill>
            </a:endParaRPr>
          </a:p>
          <a:p>
            <a:r>
              <a:rPr lang="tr-TR" b="1" dirty="0"/>
              <a:t>-iyilik yapmak </a:t>
            </a:r>
            <a:endParaRPr lang="tr-TR" b="1" dirty="0" smtClean="0"/>
          </a:p>
          <a:p>
            <a:endParaRPr lang="tr-TR" b="1" dirty="0" smtClean="0"/>
          </a:p>
          <a:p>
            <a:r>
              <a:rPr lang="tr-TR" b="1" dirty="0" smtClean="0"/>
              <a:t>–</a:t>
            </a:r>
            <a:r>
              <a:rPr lang="tr-TR" b="1" dirty="0"/>
              <a:t>Güvenilir bir şahsiyet olmak </a:t>
            </a:r>
            <a:endParaRPr lang="tr-TR" b="1" dirty="0" smtClean="0"/>
          </a:p>
          <a:p>
            <a:endParaRPr lang="tr-TR" b="1" dirty="0" smtClean="0"/>
          </a:p>
          <a:p>
            <a:r>
              <a:rPr lang="tr-TR" b="1" dirty="0" smtClean="0"/>
              <a:t>-</a:t>
            </a:r>
            <a:r>
              <a:rPr lang="tr-TR" b="1" dirty="0"/>
              <a:t>Dürüst davranmak </a:t>
            </a:r>
            <a:endParaRPr lang="tr-TR" b="1" dirty="0" smtClean="0"/>
          </a:p>
          <a:p>
            <a:endParaRPr lang="tr-TR" b="1" dirty="0" smtClean="0"/>
          </a:p>
          <a:p>
            <a:r>
              <a:rPr lang="tr-TR" b="1" dirty="0" smtClean="0"/>
              <a:t>-</a:t>
            </a:r>
            <a:r>
              <a:rPr lang="tr-TR" b="1" dirty="0"/>
              <a:t>Terbiyeli olmak </a:t>
            </a:r>
            <a:endParaRPr lang="tr-TR" b="1" dirty="0" smtClean="0"/>
          </a:p>
          <a:p>
            <a:endParaRPr lang="tr-TR" b="1" dirty="0" smtClean="0"/>
          </a:p>
          <a:p>
            <a:r>
              <a:rPr lang="tr-TR" b="1" dirty="0" smtClean="0"/>
              <a:t>-</a:t>
            </a:r>
            <a:r>
              <a:rPr lang="tr-TR" b="1" dirty="0"/>
              <a:t>Tedbirli davranmak</a:t>
            </a:r>
          </a:p>
        </p:txBody>
      </p:sp>
    </p:spTree>
    <p:extLst>
      <p:ext uri="{BB962C8B-B14F-4D97-AF65-F5344CB8AC3E}">
        <p14:creationId xmlns:p14="http://schemas.microsoft.com/office/powerpoint/2010/main" val="24021009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332656"/>
            <a:ext cx="8229600" cy="1143000"/>
          </a:xfrm>
        </p:spPr>
        <p:txBody>
          <a:bodyPr/>
          <a:lstStyle/>
          <a:p>
            <a:pPr algn="ctr"/>
            <a:r>
              <a:rPr lang="tr-TR" b="1" dirty="0"/>
              <a:t>KONFÜÇYANİZM</a:t>
            </a:r>
          </a:p>
        </p:txBody>
      </p:sp>
      <p:sp>
        <p:nvSpPr>
          <p:cNvPr id="3" name="İçerik Yer Tutucusu 2"/>
          <p:cNvSpPr>
            <a:spLocks noGrp="1"/>
          </p:cNvSpPr>
          <p:nvPr>
            <p:ph idx="1"/>
          </p:nvPr>
        </p:nvSpPr>
        <p:spPr>
          <a:xfrm>
            <a:off x="457200" y="1628800"/>
            <a:ext cx="8229600" cy="5040560"/>
          </a:xfrm>
        </p:spPr>
        <p:txBody>
          <a:bodyPr>
            <a:normAutofit fontScale="92500" lnSpcReduction="20000"/>
          </a:bodyPr>
          <a:lstStyle/>
          <a:p>
            <a:pPr algn="just"/>
            <a:endParaRPr lang="tr-TR" dirty="0" smtClean="0"/>
          </a:p>
          <a:p>
            <a:pPr algn="just"/>
            <a:r>
              <a:rPr lang="tr-TR" dirty="0" smtClean="0"/>
              <a:t>Konfüçyüs </a:t>
            </a:r>
            <a:r>
              <a:rPr lang="tr-TR" dirty="0"/>
              <a:t>'e göre </a:t>
            </a:r>
            <a:r>
              <a:rPr lang="tr-TR" b="1" u="sng" dirty="0">
                <a:solidFill>
                  <a:srgbClr val="FF0000"/>
                </a:solidFill>
              </a:rPr>
              <a:t>hayırseverlik ve adalet </a:t>
            </a:r>
            <a:r>
              <a:rPr lang="tr-TR" dirty="0"/>
              <a:t>ahlaki olgunluğu tamamlayan iki önemli erdemdir. </a:t>
            </a:r>
            <a:endParaRPr lang="tr-TR" dirty="0" smtClean="0"/>
          </a:p>
          <a:p>
            <a:pPr algn="just"/>
            <a:endParaRPr lang="tr-TR" dirty="0" smtClean="0"/>
          </a:p>
          <a:p>
            <a:pPr algn="just"/>
            <a:r>
              <a:rPr lang="tr-TR" dirty="0" smtClean="0"/>
              <a:t>Toplumda </a:t>
            </a:r>
            <a:r>
              <a:rPr lang="tr-TR" dirty="0"/>
              <a:t>bazı görevler sırf ahlaki oldukları için yapılmak zorundadır</a:t>
            </a:r>
            <a:r>
              <a:rPr lang="tr-TR" dirty="0" smtClean="0"/>
              <a:t>.</a:t>
            </a:r>
          </a:p>
          <a:p>
            <a:pPr marL="0" indent="0" algn="just">
              <a:buNone/>
            </a:pPr>
            <a:r>
              <a:rPr lang="tr-TR" dirty="0" smtClean="0"/>
              <a:t> </a:t>
            </a:r>
          </a:p>
          <a:p>
            <a:pPr algn="just"/>
            <a:r>
              <a:rPr lang="tr-TR" b="1" u="sng" dirty="0" smtClean="0">
                <a:solidFill>
                  <a:srgbClr val="FF0000"/>
                </a:solidFill>
              </a:rPr>
              <a:t>Menfaatler</a:t>
            </a:r>
            <a:r>
              <a:rPr lang="tr-TR" dirty="0" smtClean="0"/>
              <a:t> </a:t>
            </a:r>
            <a:r>
              <a:rPr lang="tr-TR" dirty="0"/>
              <a:t>adaletin gerçekleşmesini önleyen en büyük faktörlerdir. </a:t>
            </a:r>
            <a:endParaRPr lang="tr-TR" dirty="0" smtClean="0"/>
          </a:p>
          <a:p>
            <a:pPr algn="just"/>
            <a:endParaRPr lang="tr-TR" dirty="0" smtClean="0"/>
          </a:p>
          <a:p>
            <a:pPr algn="just"/>
            <a:r>
              <a:rPr lang="tr-TR" dirty="0" smtClean="0"/>
              <a:t>Bunun </a:t>
            </a:r>
            <a:r>
              <a:rPr lang="tr-TR" dirty="0"/>
              <a:t>için insanları bu duygudan uzaklaştırmak </a:t>
            </a:r>
            <a:r>
              <a:rPr lang="tr-TR" dirty="0" smtClean="0"/>
              <a:t>gerekir</a:t>
            </a:r>
          </a:p>
          <a:p>
            <a:pPr algn="just"/>
            <a:endParaRPr lang="tr-TR" dirty="0" smtClean="0"/>
          </a:p>
          <a:p>
            <a:pPr algn="just"/>
            <a:r>
              <a:rPr lang="tr-TR" b="1" u="sng" dirty="0" smtClean="0">
                <a:solidFill>
                  <a:srgbClr val="FF0000"/>
                </a:solidFill>
              </a:rPr>
              <a:t>Başarı </a:t>
            </a:r>
            <a:r>
              <a:rPr lang="tr-TR" b="1" u="sng" dirty="0">
                <a:solidFill>
                  <a:srgbClr val="FF0000"/>
                </a:solidFill>
              </a:rPr>
              <a:t>her zaman faziletin varlığı anlamına </a:t>
            </a:r>
            <a:r>
              <a:rPr lang="tr-TR" b="1" u="sng" dirty="0" smtClean="0">
                <a:solidFill>
                  <a:srgbClr val="FF0000"/>
                </a:solidFill>
              </a:rPr>
              <a:t>gelmeyebilir </a:t>
            </a:r>
            <a:endParaRPr lang="tr-TR" b="1" u="sng" dirty="0">
              <a:solidFill>
                <a:srgbClr val="FF0000"/>
              </a:solidFill>
            </a:endParaRPr>
          </a:p>
        </p:txBody>
      </p:sp>
    </p:spTree>
    <p:extLst>
      <p:ext uri="{BB962C8B-B14F-4D97-AF65-F5344CB8AC3E}">
        <p14:creationId xmlns:p14="http://schemas.microsoft.com/office/powerpoint/2010/main" val="255911068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a:t>KONFÜÇYANİZM</a:t>
            </a:r>
          </a:p>
        </p:txBody>
      </p:sp>
      <p:sp>
        <p:nvSpPr>
          <p:cNvPr id="3" name="İçerik Yer Tutucusu 2"/>
          <p:cNvSpPr>
            <a:spLocks noGrp="1"/>
          </p:cNvSpPr>
          <p:nvPr>
            <p:ph idx="1"/>
          </p:nvPr>
        </p:nvSpPr>
        <p:spPr/>
        <p:txBody>
          <a:bodyPr>
            <a:normAutofit lnSpcReduction="10000"/>
          </a:bodyPr>
          <a:lstStyle/>
          <a:p>
            <a:pPr algn="just"/>
            <a:r>
              <a:rPr lang="tr-TR" dirty="0" smtClean="0"/>
              <a:t>Önemli faziletlerden biri de tüm </a:t>
            </a:r>
            <a:r>
              <a:rPr lang="tr-TR" dirty="0"/>
              <a:t>varlığa karşı duyulan aşkın bir </a:t>
            </a:r>
            <a:r>
              <a:rPr lang="tr-TR" b="1" u="sng" dirty="0">
                <a:solidFill>
                  <a:srgbClr val="FF0000"/>
                </a:solidFill>
              </a:rPr>
              <a:t>sevgidir (</a:t>
            </a:r>
            <a:r>
              <a:rPr lang="tr-TR" b="1" u="sng" dirty="0" err="1">
                <a:solidFill>
                  <a:srgbClr val="FF0000"/>
                </a:solidFill>
              </a:rPr>
              <a:t>jen</a:t>
            </a:r>
            <a:r>
              <a:rPr lang="tr-TR" b="1" u="sng" dirty="0">
                <a:solidFill>
                  <a:srgbClr val="FF0000"/>
                </a:solidFill>
              </a:rPr>
              <a:t>) </a:t>
            </a:r>
            <a:endParaRPr lang="tr-TR" b="1" u="sng" dirty="0" smtClean="0">
              <a:solidFill>
                <a:srgbClr val="FF0000"/>
              </a:solidFill>
            </a:endParaRPr>
          </a:p>
          <a:p>
            <a:pPr algn="just"/>
            <a:endParaRPr lang="tr-TR" dirty="0" smtClean="0"/>
          </a:p>
          <a:p>
            <a:pPr algn="just"/>
            <a:r>
              <a:rPr lang="tr-TR" dirty="0" smtClean="0"/>
              <a:t>Bu </a:t>
            </a:r>
            <a:r>
              <a:rPr lang="tr-TR" dirty="0"/>
              <a:t>sevgi iş hayatında da kendini göstermelidir. </a:t>
            </a:r>
            <a:endParaRPr lang="tr-TR" dirty="0" smtClean="0"/>
          </a:p>
          <a:p>
            <a:pPr algn="just"/>
            <a:endParaRPr lang="tr-TR" dirty="0" smtClean="0"/>
          </a:p>
          <a:p>
            <a:pPr algn="just"/>
            <a:r>
              <a:rPr lang="tr-TR" dirty="0" smtClean="0"/>
              <a:t>Buna </a:t>
            </a:r>
            <a:r>
              <a:rPr lang="tr-TR" dirty="0"/>
              <a:t>göre insan </a:t>
            </a:r>
            <a:r>
              <a:rPr lang="tr-TR" b="1" u="sng" dirty="0">
                <a:solidFill>
                  <a:srgbClr val="FF0000"/>
                </a:solidFill>
              </a:rPr>
              <a:t>işini en güzel biçimde yaparak </a:t>
            </a:r>
            <a:r>
              <a:rPr lang="tr-TR" dirty="0"/>
              <a:t>tüm varlığa karşı duyduğu sevgiyi ifade etmiş olur. </a:t>
            </a:r>
            <a:endParaRPr lang="tr-TR" dirty="0" smtClean="0"/>
          </a:p>
          <a:p>
            <a:pPr algn="just"/>
            <a:endParaRPr lang="tr-TR" dirty="0"/>
          </a:p>
          <a:p>
            <a:pPr algn="just"/>
            <a:r>
              <a:rPr lang="tr-TR" dirty="0" smtClean="0"/>
              <a:t>İş </a:t>
            </a:r>
            <a:r>
              <a:rPr lang="tr-TR" dirty="0"/>
              <a:t>hayatı için öngördüğü diğer iki erdem ise </a:t>
            </a:r>
            <a:r>
              <a:rPr lang="tr-TR" b="1" u="sng" dirty="0">
                <a:solidFill>
                  <a:srgbClr val="FF0000"/>
                </a:solidFill>
              </a:rPr>
              <a:t>“sadakat” ve “</a:t>
            </a:r>
            <a:r>
              <a:rPr lang="tr-TR" b="1" u="sng" dirty="0" smtClean="0">
                <a:solidFill>
                  <a:srgbClr val="FF0000"/>
                </a:solidFill>
              </a:rPr>
              <a:t>saygı’’</a:t>
            </a:r>
            <a:endParaRPr lang="tr-TR" b="1" u="sng" dirty="0">
              <a:solidFill>
                <a:srgbClr val="FF0000"/>
              </a:solidFill>
            </a:endParaRPr>
          </a:p>
        </p:txBody>
      </p:sp>
    </p:spTree>
    <p:extLst>
      <p:ext uri="{BB962C8B-B14F-4D97-AF65-F5344CB8AC3E}">
        <p14:creationId xmlns:p14="http://schemas.microsoft.com/office/powerpoint/2010/main" val="43711439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smtClean="0"/>
              <a:t>KONFÜÇYANİZM</a:t>
            </a:r>
            <a:endParaRPr lang="tr-TR" b="1" dirty="0"/>
          </a:p>
        </p:txBody>
      </p:sp>
      <p:sp>
        <p:nvSpPr>
          <p:cNvPr id="3" name="İçerik Yer Tutucusu 2"/>
          <p:cNvSpPr>
            <a:spLocks noGrp="1"/>
          </p:cNvSpPr>
          <p:nvPr>
            <p:ph idx="1"/>
          </p:nvPr>
        </p:nvSpPr>
        <p:spPr/>
        <p:txBody>
          <a:bodyPr/>
          <a:lstStyle/>
          <a:p>
            <a:r>
              <a:rPr lang="tr-TR" b="1" u="sng" dirty="0" smtClean="0">
                <a:solidFill>
                  <a:srgbClr val="FF0000"/>
                </a:solidFill>
              </a:rPr>
              <a:t>Bazı deyişler</a:t>
            </a:r>
          </a:p>
          <a:p>
            <a:endParaRPr lang="tr-TR" dirty="0"/>
          </a:p>
          <a:p>
            <a:r>
              <a:rPr lang="tr-TR" dirty="0" smtClean="0"/>
              <a:t>Düşünmeden </a:t>
            </a:r>
            <a:r>
              <a:rPr lang="tr-TR" dirty="0"/>
              <a:t>öğrenmek</a:t>
            </a:r>
            <a:r>
              <a:rPr lang="tr-TR" dirty="0" smtClean="0"/>
              <a:t>, boşuna </a:t>
            </a:r>
            <a:r>
              <a:rPr lang="tr-TR" dirty="0"/>
              <a:t>zaman harcamaktır. </a:t>
            </a:r>
            <a:endParaRPr lang="tr-TR" dirty="0" smtClean="0"/>
          </a:p>
          <a:p>
            <a:endParaRPr lang="tr-TR" dirty="0" smtClean="0"/>
          </a:p>
          <a:p>
            <a:r>
              <a:rPr lang="tr-TR" dirty="0" smtClean="0"/>
              <a:t>-</a:t>
            </a:r>
            <a:r>
              <a:rPr lang="tr-TR" dirty="0"/>
              <a:t>Bilgi desteğinden yoksun bir fikir</a:t>
            </a:r>
            <a:r>
              <a:rPr lang="tr-TR" dirty="0" smtClean="0"/>
              <a:t>, tehlikelidir</a:t>
            </a:r>
            <a:r>
              <a:rPr lang="tr-TR" dirty="0"/>
              <a:t>. </a:t>
            </a:r>
            <a:endParaRPr lang="tr-TR" dirty="0" smtClean="0"/>
          </a:p>
          <a:p>
            <a:endParaRPr lang="tr-TR" dirty="0" smtClean="0"/>
          </a:p>
          <a:p>
            <a:r>
              <a:rPr lang="tr-TR" dirty="0" smtClean="0"/>
              <a:t>-</a:t>
            </a:r>
            <a:r>
              <a:rPr lang="tr-TR" dirty="0"/>
              <a:t>Sizden üst durumda olan birinin beğenmediğiniz halleriyle sizden alt durumda olan birine davranmayın.</a:t>
            </a:r>
          </a:p>
        </p:txBody>
      </p:sp>
    </p:spTree>
    <p:extLst>
      <p:ext uri="{BB962C8B-B14F-4D97-AF65-F5344CB8AC3E}">
        <p14:creationId xmlns:p14="http://schemas.microsoft.com/office/powerpoint/2010/main" val="404949507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332656"/>
            <a:ext cx="8229600" cy="1143000"/>
          </a:xfrm>
        </p:spPr>
        <p:txBody>
          <a:bodyPr/>
          <a:lstStyle/>
          <a:p>
            <a:pPr algn="ctr"/>
            <a:r>
              <a:rPr lang="tr-TR" b="1" dirty="0" smtClean="0"/>
              <a:t>BUDİZM</a:t>
            </a:r>
            <a:endParaRPr lang="tr-TR" b="1" dirty="0"/>
          </a:p>
        </p:txBody>
      </p:sp>
      <p:sp>
        <p:nvSpPr>
          <p:cNvPr id="3" name="İçerik Yer Tutucusu 2"/>
          <p:cNvSpPr>
            <a:spLocks noGrp="1"/>
          </p:cNvSpPr>
          <p:nvPr>
            <p:ph idx="1"/>
          </p:nvPr>
        </p:nvSpPr>
        <p:spPr/>
        <p:txBody>
          <a:bodyPr>
            <a:normAutofit fontScale="92500"/>
          </a:bodyPr>
          <a:lstStyle/>
          <a:p>
            <a:r>
              <a:rPr lang="tr-TR" dirty="0" err="1"/>
              <a:t>Budizme</a:t>
            </a:r>
            <a:r>
              <a:rPr lang="tr-TR" dirty="0"/>
              <a:t> Göre “Dört Yüce </a:t>
            </a:r>
            <a:r>
              <a:rPr lang="tr-TR" dirty="0" smtClean="0"/>
              <a:t>Gerçek’’</a:t>
            </a:r>
          </a:p>
          <a:p>
            <a:endParaRPr lang="tr-TR" dirty="0"/>
          </a:p>
          <a:p>
            <a:r>
              <a:rPr lang="tr-TR" dirty="0"/>
              <a:t>1.Dukkha – Yaşam bir katlanmadır. (Acı çekmektir</a:t>
            </a:r>
            <a:r>
              <a:rPr lang="tr-TR" dirty="0" smtClean="0"/>
              <a:t>)</a:t>
            </a:r>
          </a:p>
          <a:p>
            <a:pPr marL="0" indent="0">
              <a:buNone/>
            </a:pPr>
            <a:endParaRPr lang="tr-TR" dirty="0"/>
          </a:p>
          <a:p>
            <a:r>
              <a:rPr lang="tr-TR" dirty="0"/>
              <a:t>2.Samudaya – Acıların sebebi iştahtır. Geçici şeyleri arzu etmektir</a:t>
            </a:r>
            <a:r>
              <a:rPr lang="tr-TR" dirty="0" smtClean="0"/>
              <a:t>.</a:t>
            </a:r>
          </a:p>
          <a:p>
            <a:endParaRPr lang="tr-TR" dirty="0"/>
          </a:p>
          <a:p>
            <a:r>
              <a:rPr lang="tr-TR" dirty="0"/>
              <a:t>3.Nirodha – Acılar bertaraf edilebilir</a:t>
            </a:r>
            <a:r>
              <a:rPr lang="tr-TR" dirty="0" smtClean="0"/>
              <a:t>.</a:t>
            </a:r>
          </a:p>
          <a:p>
            <a:endParaRPr lang="tr-TR" dirty="0"/>
          </a:p>
          <a:p>
            <a:r>
              <a:rPr lang="tr-TR" dirty="0"/>
              <a:t>4.Magga – Acı çekmeyi bitirmek sekiz yol ile mümkündür.</a:t>
            </a:r>
          </a:p>
          <a:p>
            <a:endParaRPr lang="tr-TR" dirty="0"/>
          </a:p>
        </p:txBody>
      </p:sp>
    </p:spTree>
    <p:extLst>
      <p:ext uri="{BB962C8B-B14F-4D97-AF65-F5344CB8AC3E}">
        <p14:creationId xmlns:p14="http://schemas.microsoft.com/office/powerpoint/2010/main" val="120245541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260648"/>
            <a:ext cx="8229600" cy="1143000"/>
          </a:xfrm>
        </p:spPr>
        <p:txBody>
          <a:bodyPr/>
          <a:lstStyle/>
          <a:p>
            <a:pPr algn="ctr"/>
            <a:r>
              <a:rPr lang="tr-TR" b="1" dirty="0" smtClean="0"/>
              <a:t>BUDİZM</a:t>
            </a:r>
            <a:endParaRPr lang="tr-TR" b="1" dirty="0"/>
          </a:p>
        </p:txBody>
      </p:sp>
      <p:sp>
        <p:nvSpPr>
          <p:cNvPr id="3" name="İçerik Yer Tutucusu 2"/>
          <p:cNvSpPr>
            <a:spLocks noGrp="1"/>
          </p:cNvSpPr>
          <p:nvPr>
            <p:ph idx="1"/>
          </p:nvPr>
        </p:nvSpPr>
        <p:spPr>
          <a:xfrm>
            <a:off x="457200" y="1556792"/>
            <a:ext cx="8229600" cy="5112568"/>
          </a:xfrm>
        </p:spPr>
        <p:txBody>
          <a:bodyPr>
            <a:normAutofit fontScale="85000" lnSpcReduction="20000"/>
          </a:bodyPr>
          <a:lstStyle/>
          <a:p>
            <a:r>
              <a:rPr lang="tr-TR" dirty="0"/>
              <a:t>1. Doğru Görüş </a:t>
            </a:r>
            <a:r>
              <a:rPr lang="tr-TR" dirty="0" smtClean="0"/>
              <a:t>                               </a:t>
            </a:r>
            <a:r>
              <a:rPr lang="tr-TR" b="1" u="sng" dirty="0" smtClean="0">
                <a:solidFill>
                  <a:srgbClr val="FF0000"/>
                </a:solidFill>
              </a:rPr>
              <a:t>Bilgelik </a:t>
            </a:r>
          </a:p>
          <a:p>
            <a:endParaRPr lang="tr-TR" dirty="0"/>
          </a:p>
          <a:p>
            <a:r>
              <a:rPr lang="tr-TR" dirty="0"/>
              <a:t>2. Doğru Niyet </a:t>
            </a:r>
            <a:endParaRPr lang="tr-TR" dirty="0" smtClean="0"/>
          </a:p>
          <a:p>
            <a:endParaRPr lang="tr-TR" dirty="0"/>
          </a:p>
          <a:p>
            <a:r>
              <a:rPr lang="tr-TR" dirty="0"/>
              <a:t>3. Doğru Konuşma </a:t>
            </a:r>
            <a:r>
              <a:rPr lang="tr-TR" dirty="0" smtClean="0"/>
              <a:t>                          </a:t>
            </a:r>
            <a:r>
              <a:rPr lang="tr-TR" b="1" u="sng" dirty="0" smtClean="0">
                <a:solidFill>
                  <a:srgbClr val="FF0000"/>
                </a:solidFill>
              </a:rPr>
              <a:t>Ahlak </a:t>
            </a:r>
          </a:p>
          <a:p>
            <a:endParaRPr lang="tr-TR" dirty="0"/>
          </a:p>
          <a:p>
            <a:r>
              <a:rPr lang="tr-TR" dirty="0"/>
              <a:t>4. Doğru Davranma </a:t>
            </a:r>
            <a:endParaRPr lang="tr-TR" dirty="0" smtClean="0"/>
          </a:p>
          <a:p>
            <a:endParaRPr lang="tr-TR" dirty="0"/>
          </a:p>
          <a:p>
            <a:r>
              <a:rPr lang="tr-TR" dirty="0"/>
              <a:t>5. Doğru Geçim </a:t>
            </a:r>
            <a:endParaRPr lang="tr-TR" dirty="0" smtClean="0"/>
          </a:p>
          <a:p>
            <a:endParaRPr lang="tr-TR" dirty="0"/>
          </a:p>
          <a:p>
            <a:r>
              <a:rPr lang="tr-TR" dirty="0"/>
              <a:t>6. Doğru Çaba </a:t>
            </a:r>
            <a:r>
              <a:rPr lang="tr-TR" dirty="0" smtClean="0"/>
              <a:t>                                </a:t>
            </a:r>
            <a:r>
              <a:rPr lang="tr-TR" b="1" u="sng" dirty="0" smtClean="0">
                <a:solidFill>
                  <a:srgbClr val="FF0000"/>
                </a:solidFill>
              </a:rPr>
              <a:t>Zihinsel </a:t>
            </a:r>
            <a:r>
              <a:rPr lang="tr-TR" b="1" u="sng" dirty="0">
                <a:solidFill>
                  <a:srgbClr val="FF0000"/>
                </a:solidFill>
              </a:rPr>
              <a:t>Gelişim </a:t>
            </a:r>
            <a:endParaRPr lang="tr-TR" b="1" u="sng" dirty="0" smtClean="0">
              <a:solidFill>
                <a:srgbClr val="FF0000"/>
              </a:solidFill>
            </a:endParaRPr>
          </a:p>
          <a:p>
            <a:endParaRPr lang="tr-TR" dirty="0"/>
          </a:p>
          <a:p>
            <a:r>
              <a:rPr lang="tr-TR" dirty="0"/>
              <a:t>7. Doğru </a:t>
            </a:r>
            <a:r>
              <a:rPr lang="tr-TR" dirty="0" smtClean="0"/>
              <a:t>Farkındalık</a:t>
            </a:r>
          </a:p>
          <a:p>
            <a:r>
              <a:rPr lang="tr-TR" dirty="0" smtClean="0"/>
              <a:t> </a:t>
            </a:r>
            <a:endParaRPr lang="tr-TR" dirty="0"/>
          </a:p>
          <a:p>
            <a:r>
              <a:rPr lang="tr-TR" dirty="0"/>
              <a:t>8. Doğru Odaklanma </a:t>
            </a:r>
          </a:p>
          <a:p>
            <a:endParaRPr lang="tr-TR" dirty="0"/>
          </a:p>
        </p:txBody>
      </p:sp>
    </p:spTree>
    <p:extLst>
      <p:ext uri="{BB962C8B-B14F-4D97-AF65-F5344CB8AC3E}">
        <p14:creationId xmlns:p14="http://schemas.microsoft.com/office/powerpoint/2010/main" val="38704914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476672"/>
            <a:ext cx="8229600" cy="1143000"/>
          </a:xfrm>
        </p:spPr>
        <p:txBody>
          <a:bodyPr/>
          <a:lstStyle/>
          <a:p>
            <a:pPr algn="ctr"/>
            <a:r>
              <a:rPr lang="tr-TR" b="1" dirty="0" smtClean="0"/>
              <a:t>BUDİZM</a:t>
            </a:r>
            <a:endParaRPr lang="tr-TR" b="1" dirty="0"/>
          </a:p>
        </p:txBody>
      </p:sp>
      <p:sp>
        <p:nvSpPr>
          <p:cNvPr id="3" name="İçerik Yer Tutucusu 2"/>
          <p:cNvSpPr>
            <a:spLocks noGrp="1"/>
          </p:cNvSpPr>
          <p:nvPr>
            <p:ph idx="1"/>
          </p:nvPr>
        </p:nvSpPr>
        <p:spPr>
          <a:xfrm>
            <a:off x="457200" y="1700808"/>
            <a:ext cx="8229600" cy="4623792"/>
          </a:xfrm>
        </p:spPr>
        <p:txBody>
          <a:bodyPr>
            <a:normAutofit/>
          </a:bodyPr>
          <a:lstStyle/>
          <a:p>
            <a:pPr algn="just"/>
            <a:r>
              <a:rPr lang="tr-TR" dirty="0"/>
              <a:t>Budizm’in ahlak anlayışında dünyevileşme hoş </a:t>
            </a:r>
            <a:r>
              <a:rPr lang="tr-TR" dirty="0" smtClean="0"/>
              <a:t>görülmemiş</a:t>
            </a:r>
          </a:p>
          <a:p>
            <a:pPr algn="just"/>
            <a:endParaRPr lang="tr-TR" dirty="0"/>
          </a:p>
          <a:p>
            <a:pPr algn="just"/>
            <a:r>
              <a:rPr lang="tr-TR" dirty="0"/>
              <a:t>İktisadi faaliyetlerde cömertlik ve paylaşma teşvik </a:t>
            </a:r>
            <a:r>
              <a:rPr lang="tr-TR" dirty="0" smtClean="0"/>
              <a:t>edilmiştir</a:t>
            </a:r>
          </a:p>
          <a:p>
            <a:pPr algn="just"/>
            <a:endParaRPr lang="tr-TR" dirty="0" smtClean="0"/>
          </a:p>
          <a:p>
            <a:pPr algn="just"/>
            <a:r>
              <a:rPr lang="tr-TR" dirty="0"/>
              <a:t>A</a:t>
            </a:r>
            <a:r>
              <a:rPr lang="tr-TR" dirty="0" smtClean="0"/>
              <a:t>ilenin </a:t>
            </a:r>
            <a:r>
              <a:rPr lang="tr-TR" dirty="0"/>
              <a:t>geçimini temin etmek, borca girmekten ve muhtaç duruma düşmekten kurtulmak için çalışmak ve mal-mülk edinmek erdemli bir Budist olmak için gerekli görülmüştür</a:t>
            </a:r>
            <a:r>
              <a:rPr lang="tr-TR" dirty="0" smtClean="0"/>
              <a:t>.</a:t>
            </a:r>
          </a:p>
          <a:p>
            <a:pPr marL="0" indent="0" algn="just">
              <a:buNone/>
            </a:pPr>
            <a:endParaRPr lang="tr-TR" dirty="0" smtClean="0"/>
          </a:p>
        </p:txBody>
      </p:sp>
    </p:spTree>
    <p:extLst>
      <p:ext uri="{BB962C8B-B14F-4D97-AF65-F5344CB8AC3E}">
        <p14:creationId xmlns:p14="http://schemas.microsoft.com/office/powerpoint/2010/main" val="350534929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404664"/>
            <a:ext cx="8229600" cy="1143000"/>
          </a:xfrm>
        </p:spPr>
        <p:txBody>
          <a:bodyPr/>
          <a:lstStyle/>
          <a:p>
            <a:pPr algn="ctr"/>
            <a:r>
              <a:rPr lang="tr-TR" b="1" dirty="0" smtClean="0"/>
              <a:t>BUDİZM</a:t>
            </a:r>
            <a:endParaRPr lang="tr-TR" b="1" dirty="0"/>
          </a:p>
        </p:txBody>
      </p:sp>
      <p:sp>
        <p:nvSpPr>
          <p:cNvPr id="3" name="İçerik Yer Tutucusu 2"/>
          <p:cNvSpPr>
            <a:spLocks noGrp="1"/>
          </p:cNvSpPr>
          <p:nvPr>
            <p:ph idx="1"/>
          </p:nvPr>
        </p:nvSpPr>
        <p:spPr>
          <a:xfrm>
            <a:off x="457200" y="1935480"/>
            <a:ext cx="8229600" cy="4733880"/>
          </a:xfrm>
        </p:spPr>
        <p:txBody>
          <a:bodyPr>
            <a:normAutofit/>
          </a:bodyPr>
          <a:lstStyle/>
          <a:p>
            <a:pPr algn="just"/>
            <a:r>
              <a:rPr lang="tr-TR" dirty="0"/>
              <a:t>Budizm’in ahlak anlayışı şu dört temel ilke üzerine bina edilmiştir: </a:t>
            </a:r>
            <a:endParaRPr lang="tr-TR" dirty="0" smtClean="0"/>
          </a:p>
          <a:p>
            <a:endParaRPr lang="tr-TR" dirty="0" smtClean="0"/>
          </a:p>
          <a:p>
            <a:r>
              <a:rPr lang="tr-TR" b="1" dirty="0" smtClean="0"/>
              <a:t>Sabır </a:t>
            </a:r>
            <a:r>
              <a:rPr lang="tr-TR" b="1" dirty="0"/>
              <a:t>ve </a:t>
            </a:r>
            <a:r>
              <a:rPr lang="tr-TR" b="1" dirty="0" smtClean="0"/>
              <a:t>tahammül</a:t>
            </a:r>
          </a:p>
          <a:p>
            <a:endParaRPr lang="tr-TR" b="1" dirty="0" smtClean="0"/>
          </a:p>
          <a:p>
            <a:r>
              <a:rPr lang="tr-TR" b="1" dirty="0"/>
              <a:t>S</a:t>
            </a:r>
            <a:r>
              <a:rPr lang="tr-TR" b="1" dirty="0" smtClean="0"/>
              <a:t>ebat </a:t>
            </a:r>
            <a:r>
              <a:rPr lang="tr-TR" b="1" dirty="0"/>
              <a:t>ve </a:t>
            </a:r>
            <a:r>
              <a:rPr lang="tr-TR" b="1" dirty="0" smtClean="0"/>
              <a:t>metanet</a:t>
            </a:r>
          </a:p>
          <a:p>
            <a:pPr marL="0" indent="0">
              <a:buNone/>
            </a:pPr>
            <a:endParaRPr lang="tr-TR" b="1" dirty="0" smtClean="0"/>
          </a:p>
          <a:p>
            <a:r>
              <a:rPr lang="tr-TR" b="1" dirty="0"/>
              <a:t>A</a:t>
            </a:r>
            <a:r>
              <a:rPr lang="tr-TR" b="1" dirty="0" smtClean="0"/>
              <a:t>kıl </a:t>
            </a:r>
            <a:r>
              <a:rPr lang="tr-TR" b="1" dirty="0"/>
              <a:t>ve </a:t>
            </a:r>
            <a:r>
              <a:rPr lang="tr-TR" b="1" dirty="0" smtClean="0"/>
              <a:t>hikmet</a:t>
            </a:r>
          </a:p>
          <a:p>
            <a:endParaRPr lang="tr-TR" b="1" dirty="0" smtClean="0"/>
          </a:p>
          <a:p>
            <a:r>
              <a:rPr lang="tr-TR" b="1" dirty="0"/>
              <a:t>A</a:t>
            </a:r>
            <a:r>
              <a:rPr lang="tr-TR" b="1" dirty="0" smtClean="0"/>
              <a:t>taya </a:t>
            </a:r>
            <a:r>
              <a:rPr lang="tr-TR" b="1" dirty="0"/>
              <a:t>saygı</a:t>
            </a:r>
          </a:p>
          <a:p>
            <a:endParaRPr lang="tr-TR" dirty="0"/>
          </a:p>
        </p:txBody>
      </p:sp>
    </p:spTree>
    <p:extLst>
      <p:ext uri="{BB962C8B-B14F-4D97-AF65-F5344CB8AC3E}">
        <p14:creationId xmlns:p14="http://schemas.microsoft.com/office/powerpoint/2010/main" val="1563766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704088"/>
            <a:ext cx="8229600" cy="780696"/>
          </a:xfrm>
        </p:spPr>
        <p:txBody>
          <a:bodyPr>
            <a:normAutofit fontScale="90000"/>
          </a:bodyPr>
          <a:lstStyle/>
          <a:p>
            <a:r>
              <a:rPr lang="tr-TR" dirty="0" smtClean="0"/>
              <a:t>TEMEL KAVRAMLAR</a:t>
            </a:r>
            <a:endParaRPr lang="tr-TR" dirty="0"/>
          </a:p>
        </p:txBody>
      </p:sp>
      <p:sp>
        <p:nvSpPr>
          <p:cNvPr id="3" name="İçerik Yer Tutucusu 2"/>
          <p:cNvSpPr>
            <a:spLocks noGrp="1"/>
          </p:cNvSpPr>
          <p:nvPr>
            <p:ph idx="1"/>
          </p:nvPr>
        </p:nvSpPr>
        <p:spPr>
          <a:xfrm>
            <a:off x="107504" y="1673424"/>
            <a:ext cx="8579296" cy="5184576"/>
          </a:xfrm>
        </p:spPr>
        <p:txBody>
          <a:bodyPr>
            <a:normAutofit fontScale="70000" lnSpcReduction="20000"/>
          </a:bodyPr>
          <a:lstStyle/>
          <a:p>
            <a:pPr algn="just">
              <a:lnSpc>
                <a:spcPct val="150000"/>
              </a:lnSpc>
            </a:pPr>
            <a:r>
              <a:rPr lang="tr-TR" sz="3600" b="1" dirty="0" smtClean="0">
                <a:solidFill>
                  <a:srgbClr val="FF0000"/>
                </a:solidFill>
              </a:rPr>
              <a:t>AHLAK</a:t>
            </a:r>
          </a:p>
          <a:p>
            <a:pPr algn="just">
              <a:lnSpc>
                <a:spcPct val="150000"/>
              </a:lnSpc>
            </a:pPr>
            <a:r>
              <a:rPr lang="tr-TR" dirty="0"/>
              <a:t>İnsan, sevgi, nefret, seçme gibi fiillerle başka hiçbir canlıda bulunmayan bir değer duygusuna sahip olur. Değerlere özelliklere de ahlaki değerlere yönelik bu duygusal fiillerle insan kendine ait bir manevi hayat kurar. </a:t>
            </a:r>
            <a:endParaRPr lang="tr-TR" dirty="0" smtClean="0"/>
          </a:p>
          <a:p>
            <a:pPr algn="just">
              <a:lnSpc>
                <a:spcPct val="150000"/>
              </a:lnSpc>
            </a:pPr>
            <a:endParaRPr lang="tr-TR" dirty="0" smtClean="0"/>
          </a:p>
          <a:p>
            <a:pPr algn="just">
              <a:lnSpc>
                <a:spcPct val="150000"/>
              </a:lnSpc>
            </a:pPr>
            <a:r>
              <a:rPr lang="tr-TR" dirty="0" smtClean="0"/>
              <a:t>Duygusal </a:t>
            </a:r>
            <a:r>
              <a:rPr lang="tr-TR" dirty="0"/>
              <a:t>boyut ile insan, değerlere uygun yaşama, değerlerin taşıyıcısı olma ve böylelikle hayata anlam katma, belirli ahlaki değerler üzerinde kendisine ahlaki hayat kurma imkânı </a:t>
            </a:r>
            <a:r>
              <a:rPr lang="tr-TR" dirty="0" smtClean="0"/>
              <a:t>bulmaktadır.</a:t>
            </a:r>
          </a:p>
          <a:p>
            <a:pPr algn="just">
              <a:lnSpc>
                <a:spcPct val="150000"/>
              </a:lnSpc>
            </a:pPr>
            <a:endParaRPr lang="tr-TR" dirty="0"/>
          </a:p>
          <a:p>
            <a:pPr algn="just">
              <a:lnSpc>
                <a:spcPct val="150000"/>
              </a:lnSpc>
            </a:pPr>
            <a:r>
              <a:rPr lang="tr-TR" b="1" dirty="0" smtClean="0"/>
              <a:t>Ahlak</a:t>
            </a:r>
            <a:r>
              <a:rPr lang="tr-TR" b="1" dirty="0"/>
              <a:t>, bir kültür çevresi içinde kabul görmüş,  belirlenmiş ve tanımlanmış değerler manzumesi</a:t>
            </a:r>
            <a:r>
              <a:rPr lang="tr-TR" dirty="0"/>
              <a:t> ve amaçlarla; bu değerlerin nasıl yaşatılacaklarını, söz konusu amaçlara nasıl ulaşılacağını ortaya koyan kurallar öbeğidir </a:t>
            </a:r>
          </a:p>
        </p:txBody>
      </p:sp>
    </p:spTree>
    <p:extLst>
      <p:ext uri="{BB962C8B-B14F-4D97-AF65-F5344CB8AC3E}">
        <p14:creationId xmlns:p14="http://schemas.microsoft.com/office/powerpoint/2010/main" val="4543215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smtClean="0"/>
              <a:t>BUDİZM</a:t>
            </a:r>
            <a:endParaRPr lang="tr-TR" b="1" dirty="0"/>
          </a:p>
        </p:txBody>
      </p:sp>
      <p:sp>
        <p:nvSpPr>
          <p:cNvPr id="3" name="İçerik Yer Tutucusu 2"/>
          <p:cNvSpPr>
            <a:spLocks noGrp="1"/>
          </p:cNvSpPr>
          <p:nvPr>
            <p:ph idx="1"/>
          </p:nvPr>
        </p:nvSpPr>
        <p:spPr/>
        <p:txBody>
          <a:bodyPr/>
          <a:lstStyle/>
          <a:p>
            <a:endParaRPr lang="tr-TR" dirty="0" smtClean="0"/>
          </a:p>
          <a:p>
            <a:r>
              <a:rPr lang="tr-TR" dirty="0"/>
              <a:t>H</a:t>
            </a:r>
            <a:r>
              <a:rPr lang="tr-TR" dirty="0" smtClean="0"/>
              <a:t>er şey geçicidir, </a:t>
            </a:r>
            <a:r>
              <a:rPr lang="tr-TR" dirty="0"/>
              <a:t>doğada “</a:t>
            </a:r>
            <a:r>
              <a:rPr lang="tr-TR" dirty="0" smtClean="0"/>
              <a:t>süreksizlik’’ esastır</a:t>
            </a:r>
          </a:p>
          <a:p>
            <a:endParaRPr lang="tr-TR" dirty="0"/>
          </a:p>
          <a:p>
            <a:r>
              <a:rPr lang="tr-TR" b="1" dirty="0" smtClean="0"/>
              <a:t>«Çöküş her bileşik nesnenin doğasında vardır»</a:t>
            </a:r>
          </a:p>
          <a:p>
            <a:endParaRPr lang="tr-TR" b="1" dirty="0"/>
          </a:p>
          <a:p>
            <a:r>
              <a:rPr lang="tr-TR" b="1" dirty="0" smtClean="0"/>
              <a:t>«Yaptığınız işte sebatkar olun»</a:t>
            </a:r>
            <a:endParaRPr lang="tr-TR" b="1" dirty="0"/>
          </a:p>
        </p:txBody>
      </p:sp>
    </p:spTree>
    <p:extLst>
      <p:ext uri="{BB962C8B-B14F-4D97-AF65-F5344CB8AC3E}">
        <p14:creationId xmlns:p14="http://schemas.microsoft.com/office/powerpoint/2010/main" val="381490398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88640"/>
            <a:ext cx="8229600" cy="1143000"/>
          </a:xfrm>
        </p:spPr>
        <p:txBody>
          <a:bodyPr/>
          <a:lstStyle/>
          <a:p>
            <a:pPr algn="ctr"/>
            <a:r>
              <a:rPr lang="tr-TR" b="1" dirty="0" smtClean="0"/>
              <a:t>MUSEVİLİK</a:t>
            </a:r>
            <a:endParaRPr lang="tr-TR" b="1" dirty="0"/>
          </a:p>
        </p:txBody>
      </p:sp>
      <p:sp>
        <p:nvSpPr>
          <p:cNvPr id="3" name="İçerik Yer Tutucusu 2"/>
          <p:cNvSpPr>
            <a:spLocks noGrp="1"/>
          </p:cNvSpPr>
          <p:nvPr>
            <p:ph idx="1"/>
          </p:nvPr>
        </p:nvSpPr>
        <p:spPr>
          <a:xfrm>
            <a:off x="179512" y="1484784"/>
            <a:ext cx="8964488" cy="5373216"/>
          </a:xfrm>
        </p:spPr>
        <p:txBody>
          <a:bodyPr>
            <a:normAutofit fontScale="62500" lnSpcReduction="20000"/>
          </a:bodyPr>
          <a:lstStyle/>
          <a:p>
            <a:r>
              <a:rPr lang="tr-TR" b="1" u="sng" dirty="0" smtClean="0">
                <a:solidFill>
                  <a:srgbClr val="FF0000"/>
                </a:solidFill>
              </a:rPr>
              <a:t>TEVRATTA  GEÇEN ON EMİR</a:t>
            </a:r>
          </a:p>
          <a:p>
            <a:endParaRPr lang="tr-TR" b="1" u="sng" dirty="0" smtClean="0">
              <a:solidFill>
                <a:srgbClr val="FF0000"/>
              </a:solidFill>
            </a:endParaRPr>
          </a:p>
          <a:p>
            <a:pPr algn="just"/>
            <a:r>
              <a:rPr lang="tr-TR" b="1" dirty="0"/>
              <a:t>1.Seni Mısır diyarından, esaret evinden çıkaran benim. Benden başka Tanrı olmayacak</a:t>
            </a:r>
            <a:r>
              <a:rPr lang="tr-TR" b="1" dirty="0" smtClean="0"/>
              <a:t>.</a:t>
            </a:r>
          </a:p>
          <a:p>
            <a:pPr algn="just"/>
            <a:endParaRPr lang="tr-TR" b="1" dirty="0" smtClean="0"/>
          </a:p>
          <a:p>
            <a:pPr algn="just"/>
            <a:r>
              <a:rPr lang="tr-TR" b="1" dirty="0" smtClean="0"/>
              <a:t>2.Kendin </a:t>
            </a:r>
            <a:r>
              <a:rPr lang="tr-TR" b="1" dirty="0"/>
              <a:t>için yontma put yapmayacaksın</a:t>
            </a:r>
            <a:r>
              <a:rPr lang="tr-TR" b="1" dirty="0" smtClean="0"/>
              <a:t>.</a:t>
            </a:r>
          </a:p>
          <a:p>
            <a:pPr algn="just"/>
            <a:endParaRPr lang="tr-TR" b="1" dirty="0" smtClean="0"/>
          </a:p>
          <a:p>
            <a:pPr algn="just"/>
            <a:r>
              <a:rPr lang="tr-TR" b="1" dirty="0" smtClean="0"/>
              <a:t>3.Tanrı’nın </a:t>
            </a:r>
            <a:r>
              <a:rPr lang="tr-TR" b="1" dirty="0"/>
              <a:t>adını boş yere ağzına </a:t>
            </a:r>
            <a:r>
              <a:rPr lang="tr-TR" b="1" dirty="0" smtClean="0"/>
              <a:t>almayacaksın</a:t>
            </a:r>
          </a:p>
          <a:p>
            <a:pPr algn="just"/>
            <a:endParaRPr lang="tr-TR" b="1" dirty="0"/>
          </a:p>
          <a:p>
            <a:pPr algn="just"/>
            <a:r>
              <a:rPr lang="tr-TR" b="1" dirty="0" smtClean="0"/>
              <a:t> </a:t>
            </a:r>
            <a:r>
              <a:rPr lang="tr-TR" b="1" dirty="0"/>
              <a:t>4.Cumartesi gününü daima hatırlayıp onu kutsal bileceksin</a:t>
            </a:r>
            <a:r>
              <a:rPr lang="tr-TR" b="1" dirty="0" smtClean="0"/>
              <a:t>.</a:t>
            </a:r>
          </a:p>
          <a:p>
            <a:pPr algn="just"/>
            <a:r>
              <a:rPr lang="tr-TR" b="1" dirty="0" smtClean="0"/>
              <a:t> </a:t>
            </a:r>
          </a:p>
          <a:p>
            <a:pPr algn="just"/>
            <a:r>
              <a:rPr lang="tr-TR" b="1" dirty="0" smtClean="0"/>
              <a:t>5.Babana </a:t>
            </a:r>
            <a:r>
              <a:rPr lang="tr-TR" b="1" dirty="0"/>
              <a:t>ve annene hürmet edeceksin</a:t>
            </a:r>
            <a:r>
              <a:rPr lang="tr-TR" b="1" dirty="0" smtClean="0"/>
              <a:t>. </a:t>
            </a:r>
          </a:p>
          <a:p>
            <a:pPr algn="just"/>
            <a:endParaRPr lang="tr-TR" b="1" dirty="0" smtClean="0"/>
          </a:p>
          <a:p>
            <a:pPr algn="just"/>
            <a:r>
              <a:rPr lang="tr-TR" b="1" dirty="0" smtClean="0"/>
              <a:t> </a:t>
            </a:r>
            <a:r>
              <a:rPr lang="tr-TR" b="1" dirty="0"/>
              <a:t>6.Öldürmeyeceksin</a:t>
            </a:r>
            <a:r>
              <a:rPr lang="tr-TR" b="1" dirty="0" smtClean="0"/>
              <a:t>.</a:t>
            </a:r>
          </a:p>
          <a:p>
            <a:pPr algn="just"/>
            <a:endParaRPr lang="tr-TR" b="1" dirty="0" smtClean="0"/>
          </a:p>
          <a:p>
            <a:pPr algn="just"/>
            <a:r>
              <a:rPr lang="tr-TR" b="1" dirty="0" smtClean="0"/>
              <a:t>• </a:t>
            </a:r>
            <a:r>
              <a:rPr lang="tr-TR" b="1" dirty="0"/>
              <a:t>7.Zina yapmayacaksın. </a:t>
            </a:r>
            <a:endParaRPr lang="tr-TR" b="1" dirty="0" smtClean="0"/>
          </a:p>
          <a:p>
            <a:pPr algn="just"/>
            <a:endParaRPr lang="tr-TR" b="1" dirty="0" smtClean="0"/>
          </a:p>
          <a:p>
            <a:pPr algn="just"/>
            <a:r>
              <a:rPr lang="tr-TR" b="1" dirty="0" smtClean="0"/>
              <a:t>8.Çalmayacaksın.</a:t>
            </a:r>
          </a:p>
          <a:p>
            <a:pPr algn="just"/>
            <a:endParaRPr lang="tr-TR" b="1" dirty="0" smtClean="0"/>
          </a:p>
          <a:p>
            <a:pPr algn="just"/>
            <a:r>
              <a:rPr lang="tr-TR" b="1" dirty="0" smtClean="0"/>
              <a:t>9.Komşuna </a:t>
            </a:r>
            <a:r>
              <a:rPr lang="tr-TR" b="1" dirty="0"/>
              <a:t>karşı yalancı şahitlik yapmayacaksın</a:t>
            </a:r>
            <a:r>
              <a:rPr lang="tr-TR" b="1" dirty="0" smtClean="0"/>
              <a:t>.</a:t>
            </a:r>
          </a:p>
          <a:p>
            <a:pPr algn="just"/>
            <a:endParaRPr lang="tr-TR" b="1" dirty="0" smtClean="0"/>
          </a:p>
          <a:p>
            <a:pPr algn="just"/>
            <a:r>
              <a:rPr lang="tr-TR" b="1" dirty="0" smtClean="0"/>
              <a:t>10.Komşunun </a:t>
            </a:r>
            <a:r>
              <a:rPr lang="tr-TR" b="1" dirty="0"/>
              <a:t>evine tamah etmeyeceksin, hiçbir şeyine göz dikmeyeceksin. </a:t>
            </a:r>
          </a:p>
          <a:p>
            <a:pPr algn="just"/>
            <a:endParaRPr lang="tr-TR" b="1" dirty="0"/>
          </a:p>
        </p:txBody>
      </p:sp>
    </p:spTree>
    <p:extLst>
      <p:ext uri="{BB962C8B-B14F-4D97-AF65-F5344CB8AC3E}">
        <p14:creationId xmlns:p14="http://schemas.microsoft.com/office/powerpoint/2010/main" val="398087251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404664"/>
            <a:ext cx="8229600" cy="1143000"/>
          </a:xfrm>
        </p:spPr>
        <p:txBody>
          <a:bodyPr/>
          <a:lstStyle/>
          <a:p>
            <a:pPr algn="ctr"/>
            <a:r>
              <a:rPr lang="tr-TR" b="1" dirty="0" smtClean="0"/>
              <a:t>MUSEVİLİK</a:t>
            </a:r>
            <a:endParaRPr lang="tr-TR" b="1" dirty="0"/>
          </a:p>
        </p:txBody>
      </p:sp>
      <p:sp>
        <p:nvSpPr>
          <p:cNvPr id="3" name="İçerik Yer Tutucusu 2"/>
          <p:cNvSpPr>
            <a:spLocks noGrp="1"/>
          </p:cNvSpPr>
          <p:nvPr>
            <p:ph idx="1"/>
          </p:nvPr>
        </p:nvSpPr>
        <p:spPr>
          <a:xfrm>
            <a:off x="179512" y="1772816"/>
            <a:ext cx="8856984" cy="5085184"/>
          </a:xfrm>
        </p:spPr>
        <p:txBody>
          <a:bodyPr>
            <a:normAutofit fontScale="62500" lnSpcReduction="20000"/>
          </a:bodyPr>
          <a:lstStyle/>
          <a:p>
            <a:r>
              <a:rPr lang="tr-TR" dirty="0" smtClean="0"/>
              <a:t> </a:t>
            </a:r>
            <a:r>
              <a:rPr lang="tr-TR" dirty="0"/>
              <a:t>Meyve ağacını kesenin cezası </a:t>
            </a:r>
            <a:r>
              <a:rPr lang="tr-TR" dirty="0" smtClean="0"/>
              <a:t>kırbaçlanmaktır</a:t>
            </a:r>
          </a:p>
          <a:p>
            <a:pPr marL="0" indent="0">
              <a:buNone/>
            </a:pPr>
            <a:endParaRPr lang="tr-TR" dirty="0" smtClean="0"/>
          </a:p>
          <a:p>
            <a:r>
              <a:rPr lang="tr-TR" b="1" u="sng" dirty="0" smtClean="0">
                <a:solidFill>
                  <a:srgbClr val="FF0000"/>
                </a:solidFill>
              </a:rPr>
              <a:t>Rüşvet, </a:t>
            </a:r>
            <a:r>
              <a:rPr lang="tr-TR" b="1" u="sng" dirty="0">
                <a:solidFill>
                  <a:srgbClr val="FF0000"/>
                </a:solidFill>
              </a:rPr>
              <a:t>alanın gözünü kör </a:t>
            </a:r>
            <a:r>
              <a:rPr lang="tr-TR" b="1" u="sng" dirty="0" smtClean="0">
                <a:solidFill>
                  <a:srgbClr val="FF0000"/>
                </a:solidFill>
              </a:rPr>
              <a:t>eder</a:t>
            </a:r>
          </a:p>
          <a:p>
            <a:endParaRPr lang="tr-TR" b="1" u="sng" dirty="0">
              <a:solidFill>
                <a:srgbClr val="FF0000"/>
              </a:solidFill>
            </a:endParaRPr>
          </a:p>
          <a:p>
            <a:pPr algn="just">
              <a:lnSpc>
                <a:spcPct val="170000"/>
              </a:lnSpc>
            </a:pPr>
            <a:r>
              <a:rPr lang="tr-TR" b="1" dirty="0"/>
              <a:t> </a:t>
            </a:r>
            <a:r>
              <a:rPr lang="tr-TR" dirty="0"/>
              <a:t>“Yıkanıp temizlenin, kötülük yaptığınızı gözüm görmesin. Kötülük etmekten vazgeçin. </a:t>
            </a:r>
            <a:r>
              <a:rPr lang="tr-TR" b="1" u="sng" dirty="0">
                <a:solidFill>
                  <a:srgbClr val="FF0000"/>
                </a:solidFill>
              </a:rPr>
              <a:t>İyilik etmeyi öğrenin.” </a:t>
            </a:r>
            <a:endParaRPr lang="tr-TR" b="1" u="sng" dirty="0" smtClean="0">
              <a:solidFill>
                <a:srgbClr val="FF0000"/>
              </a:solidFill>
            </a:endParaRPr>
          </a:p>
          <a:p>
            <a:pPr algn="just">
              <a:lnSpc>
                <a:spcPct val="170000"/>
              </a:lnSpc>
            </a:pPr>
            <a:endParaRPr lang="tr-TR" b="1" u="sng" dirty="0" smtClean="0">
              <a:solidFill>
                <a:srgbClr val="FF0000"/>
              </a:solidFill>
            </a:endParaRPr>
          </a:p>
          <a:p>
            <a:pPr algn="just">
              <a:lnSpc>
                <a:spcPct val="170000"/>
              </a:lnSpc>
            </a:pPr>
            <a:r>
              <a:rPr lang="tr-TR" b="1" u="sng" dirty="0"/>
              <a:t>Sana kötü gelen şeyleri </a:t>
            </a:r>
            <a:r>
              <a:rPr lang="tr-TR" b="1" u="sng" dirty="0">
                <a:solidFill>
                  <a:srgbClr val="FF0000"/>
                </a:solidFill>
              </a:rPr>
              <a:t>arkadaşlarına yapma</a:t>
            </a:r>
            <a:r>
              <a:rPr lang="tr-TR" b="1" u="sng" dirty="0"/>
              <a:t>. </a:t>
            </a:r>
            <a:r>
              <a:rPr lang="tr-TR" b="1" dirty="0"/>
              <a:t>İşte bu Tevrat’ın özüdür.” </a:t>
            </a:r>
          </a:p>
          <a:p>
            <a:pPr algn="just">
              <a:lnSpc>
                <a:spcPct val="170000"/>
              </a:lnSpc>
            </a:pPr>
            <a:endParaRPr lang="tr-TR" b="1" u="sng" dirty="0" smtClean="0"/>
          </a:p>
          <a:p>
            <a:pPr algn="just">
              <a:lnSpc>
                <a:spcPct val="170000"/>
              </a:lnSpc>
            </a:pPr>
            <a:r>
              <a:rPr lang="tr-TR" dirty="0" smtClean="0"/>
              <a:t> </a:t>
            </a:r>
            <a:r>
              <a:rPr lang="tr-TR" dirty="0"/>
              <a:t>“Ak saçlı insanların önünde ayağa kalkacak, </a:t>
            </a:r>
            <a:r>
              <a:rPr lang="tr-TR" b="1" u="sng" dirty="0">
                <a:solidFill>
                  <a:srgbClr val="FF0000"/>
                </a:solidFill>
              </a:rPr>
              <a:t>yaşlılara saygı </a:t>
            </a:r>
            <a:r>
              <a:rPr lang="tr-TR" dirty="0"/>
              <a:t>göstereceksin.” “Tanrı’n </a:t>
            </a:r>
            <a:r>
              <a:rPr lang="tr-TR" dirty="0" err="1"/>
              <a:t>Rabb’in</a:t>
            </a:r>
            <a:r>
              <a:rPr lang="tr-TR" dirty="0"/>
              <a:t> buyruğu uyarınca anne babana saygı göster. Öyle ki ömrün uzun olsun…” </a:t>
            </a:r>
          </a:p>
          <a:p>
            <a:pPr marL="0" indent="0">
              <a:buNone/>
            </a:pPr>
            <a:endParaRPr lang="tr-TR" dirty="0"/>
          </a:p>
          <a:p>
            <a:pPr algn="just">
              <a:lnSpc>
                <a:spcPct val="150000"/>
              </a:lnSpc>
              <a:buFont typeface="Arial" pitchFamily="34" charset="0"/>
              <a:buChar char="•"/>
            </a:pPr>
            <a:r>
              <a:rPr lang="tr-TR" dirty="0"/>
              <a:t>E</a:t>
            </a:r>
            <a:r>
              <a:rPr lang="tr-TR" dirty="0" smtClean="0"/>
              <a:t>v </a:t>
            </a:r>
            <a:r>
              <a:rPr lang="tr-TR" dirty="0"/>
              <a:t>eşyalarına zarar </a:t>
            </a:r>
            <a:r>
              <a:rPr lang="tr-TR" dirty="0" smtClean="0"/>
              <a:t> vermek</a:t>
            </a:r>
            <a:r>
              <a:rPr lang="tr-TR" dirty="0"/>
              <a:t>,  </a:t>
            </a:r>
            <a:r>
              <a:rPr lang="tr-TR" dirty="0" smtClean="0"/>
              <a:t>elbiseleri </a:t>
            </a:r>
            <a:r>
              <a:rPr lang="tr-TR" dirty="0"/>
              <a:t>yırtmak, </a:t>
            </a:r>
            <a:r>
              <a:rPr lang="tr-TR" dirty="0" smtClean="0"/>
              <a:t>bir </a:t>
            </a:r>
            <a:r>
              <a:rPr lang="tr-TR" dirty="0"/>
              <a:t>binayı yıkmak, </a:t>
            </a:r>
            <a:r>
              <a:rPr lang="tr-TR" dirty="0" smtClean="0"/>
              <a:t>kaynak </a:t>
            </a:r>
            <a:r>
              <a:rPr lang="tr-TR" dirty="0"/>
              <a:t>suyun akışını </a:t>
            </a:r>
            <a:r>
              <a:rPr lang="tr-TR" dirty="0" smtClean="0"/>
              <a:t>engellemek ,  yiyecek </a:t>
            </a:r>
            <a:r>
              <a:rPr lang="tr-TR" dirty="0"/>
              <a:t>maddelerini imha etmek </a:t>
            </a:r>
            <a:r>
              <a:rPr lang="tr-TR" dirty="0" smtClean="0"/>
              <a:t> </a:t>
            </a:r>
            <a:r>
              <a:rPr lang="tr-TR" b="1" dirty="0" smtClean="0">
                <a:solidFill>
                  <a:srgbClr val="FF0000"/>
                </a:solidFill>
              </a:rPr>
              <a:t>yasaklanmıştır</a:t>
            </a:r>
            <a:r>
              <a:rPr lang="tr-TR" b="1" dirty="0">
                <a:solidFill>
                  <a:srgbClr val="FF0000"/>
                </a:solidFill>
              </a:rPr>
              <a:t>.</a:t>
            </a:r>
            <a:r>
              <a:rPr lang="tr-TR" dirty="0">
                <a:solidFill>
                  <a:srgbClr val="FF0000"/>
                </a:solidFill>
              </a:rPr>
              <a:t> </a:t>
            </a:r>
          </a:p>
          <a:p>
            <a:endParaRPr lang="tr-TR" dirty="0"/>
          </a:p>
        </p:txBody>
      </p:sp>
    </p:spTree>
    <p:extLst>
      <p:ext uri="{BB962C8B-B14F-4D97-AF65-F5344CB8AC3E}">
        <p14:creationId xmlns:p14="http://schemas.microsoft.com/office/powerpoint/2010/main" val="301105776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smtClean="0"/>
              <a:t>MUSEVİLİK</a:t>
            </a:r>
            <a:endParaRPr lang="tr-TR" b="1" dirty="0"/>
          </a:p>
        </p:txBody>
      </p:sp>
      <p:sp>
        <p:nvSpPr>
          <p:cNvPr id="3" name="İçerik Yer Tutucusu 2"/>
          <p:cNvSpPr>
            <a:spLocks noGrp="1"/>
          </p:cNvSpPr>
          <p:nvPr>
            <p:ph idx="1"/>
          </p:nvPr>
        </p:nvSpPr>
        <p:spPr/>
        <p:txBody>
          <a:bodyPr/>
          <a:lstStyle/>
          <a:p>
            <a:pPr algn="just"/>
            <a:endParaRPr lang="tr-TR" dirty="0" smtClean="0"/>
          </a:p>
          <a:p>
            <a:pPr algn="just"/>
            <a:r>
              <a:rPr lang="tr-TR" dirty="0" smtClean="0"/>
              <a:t>İnsanın </a:t>
            </a:r>
            <a:r>
              <a:rPr lang="tr-TR" dirty="0"/>
              <a:t>kendisine yapılmasını istemediği şeyi başkasına da </a:t>
            </a:r>
            <a:r>
              <a:rPr lang="tr-TR" dirty="0" smtClean="0"/>
              <a:t>yapmaması </a:t>
            </a:r>
          </a:p>
          <a:p>
            <a:pPr marL="0" indent="0" algn="just">
              <a:buNone/>
            </a:pPr>
            <a:endParaRPr lang="tr-TR" dirty="0"/>
          </a:p>
          <a:p>
            <a:pPr algn="just"/>
            <a:r>
              <a:rPr lang="tr-TR" dirty="0"/>
              <a:t>D</a:t>
            </a:r>
            <a:r>
              <a:rPr lang="tr-TR" dirty="0" smtClean="0"/>
              <a:t>oğruluk</a:t>
            </a:r>
            <a:r>
              <a:rPr lang="tr-TR" dirty="0"/>
              <a:t>, adalet ve dürüstlükten </a:t>
            </a:r>
            <a:r>
              <a:rPr lang="tr-TR" dirty="0" smtClean="0"/>
              <a:t>ayrılmaması</a:t>
            </a:r>
            <a:endParaRPr lang="tr-TR" dirty="0"/>
          </a:p>
          <a:p>
            <a:pPr algn="just"/>
            <a:endParaRPr lang="tr-TR" dirty="0" smtClean="0"/>
          </a:p>
          <a:p>
            <a:pPr algn="just"/>
            <a:r>
              <a:rPr lang="tr-TR" dirty="0" smtClean="0"/>
              <a:t>İnsana </a:t>
            </a:r>
            <a:r>
              <a:rPr lang="tr-TR" dirty="0"/>
              <a:t>değer vermesi ve Tanrı’yı sevdiği gibi O’nun yarattıklarını da </a:t>
            </a:r>
            <a:r>
              <a:rPr lang="tr-TR" dirty="0" smtClean="0"/>
              <a:t>sevmesi</a:t>
            </a:r>
            <a:endParaRPr lang="tr-TR" dirty="0"/>
          </a:p>
        </p:txBody>
      </p:sp>
    </p:spTree>
    <p:extLst>
      <p:ext uri="{BB962C8B-B14F-4D97-AF65-F5344CB8AC3E}">
        <p14:creationId xmlns:p14="http://schemas.microsoft.com/office/powerpoint/2010/main" val="174438145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332656"/>
            <a:ext cx="8229600" cy="1143000"/>
          </a:xfrm>
        </p:spPr>
        <p:txBody>
          <a:bodyPr/>
          <a:lstStyle/>
          <a:p>
            <a:pPr algn="ctr"/>
            <a:r>
              <a:rPr lang="tr-TR" b="1" dirty="0" smtClean="0"/>
              <a:t>MUSEVİLİK</a:t>
            </a:r>
            <a:endParaRPr lang="tr-TR" b="1" dirty="0"/>
          </a:p>
        </p:txBody>
      </p:sp>
      <p:sp>
        <p:nvSpPr>
          <p:cNvPr id="3" name="İçerik Yer Tutucusu 2"/>
          <p:cNvSpPr>
            <a:spLocks noGrp="1"/>
          </p:cNvSpPr>
          <p:nvPr>
            <p:ph idx="1"/>
          </p:nvPr>
        </p:nvSpPr>
        <p:spPr>
          <a:xfrm>
            <a:off x="457200" y="1935480"/>
            <a:ext cx="8229600" cy="4661872"/>
          </a:xfrm>
        </p:spPr>
        <p:txBody>
          <a:bodyPr>
            <a:normAutofit fontScale="70000" lnSpcReduction="20000"/>
          </a:bodyPr>
          <a:lstStyle/>
          <a:p>
            <a:r>
              <a:rPr lang="tr-TR" sz="2900" b="1" u="sng" dirty="0" smtClean="0">
                <a:solidFill>
                  <a:srgbClr val="FF0000"/>
                </a:solidFill>
              </a:rPr>
              <a:t>İş ve meslek hayatına yönelik: </a:t>
            </a:r>
          </a:p>
          <a:p>
            <a:endParaRPr lang="tr-TR" dirty="0"/>
          </a:p>
          <a:p>
            <a:r>
              <a:rPr lang="tr-TR" dirty="0" smtClean="0"/>
              <a:t> </a:t>
            </a:r>
            <a:r>
              <a:rPr lang="tr-TR" dirty="0"/>
              <a:t>Tanrı her türlü refahın ve zenginliğin kaynağıdır. </a:t>
            </a:r>
            <a:endParaRPr lang="tr-TR" dirty="0" smtClean="0"/>
          </a:p>
          <a:p>
            <a:endParaRPr lang="tr-TR" dirty="0" smtClean="0"/>
          </a:p>
          <a:p>
            <a:r>
              <a:rPr lang="tr-TR" dirty="0" smtClean="0"/>
              <a:t> </a:t>
            </a:r>
            <a:r>
              <a:rPr lang="tr-TR" dirty="0"/>
              <a:t>İnsanlar Tanrı adına bu refahın ve zenginliğin koruyucusu ve hizmetkârıdır. </a:t>
            </a:r>
            <a:endParaRPr lang="tr-TR" dirty="0" smtClean="0"/>
          </a:p>
          <a:p>
            <a:endParaRPr lang="tr-TR" dirty="0" smtClean="0"/>
          </a:p>
          <a:p>
            <a:r>
              <a:rPr lang="tr-TR" dirty="0" smtClean="0"/>
              <a:t> </a:t>
            </a:r>
            <a:r>
              <a:rPr lang="tr-TR" dirty="0"/>
              <a:t>İktisadi faaliyette bulunmak gereklidir ancak hayatın temel amacı değildir</a:t>
            </a:r>
            <a:r>
              <a:rPr lang="tr-TR" dirty="0" smtClean="0"/>
              <a:t>.</a:t>
            </a:r>
          </a:p>
          <a:p>
            <a:pPr marL="0" indent="0">
              <a:buNone/>
            </a:pPr>
            <a:r>
              <a:rPr lang="tr-TR" dirty="0" smtClean="0"/>
              <a:t> </a:t>
            </a:r>
          </a:p>
          <a:p>
            <a:r>
              <a:rPr lang="tr-TR" dirty="0" smtClean="0"/>
              <a:t> </a:t>
            </a:r>
            <a:r>
              <a:rPr lang="tr-TR" dirty="0"/>
              <a:t>Çalışmak, para kazanmak ve kâr elde etmek meşru ve saygı duyulacak faaliyetlerdir</a:t>
            </a:r>
            <a:r>
              <a:rPr lang="tr-TR" dirty="0" smtClean="0"/>
              <a:t>.</a:t>
            </a:r>
          </a:p>
          <a:p>
            <a:endParaRPr lang="tr-TR" dirty="0"/>
          </a:p>
          <a:p>
            <a:r>
              <a:rPr lang="tr-TR" dirty="0" smtClean="0"/>
              <a:t> </a:t>
            </a:r>
            <a:r>
              <a:rPr lang="tr-TR" dirty="0"/>
              <a:t>İş hayatında, adalet ve merhamet arasında bir denge sağlanmalıdır. </a:t>
            </a:r>
            <a:endParaRPr lang="tr-TR" dirty="0" smtClean="0"/>
          </a:p>
          <a:p>
            <a:endParaRPr lang="tr-TR" dirty="0" smtClean="0"/>
          </a:p>
          <a:p>
            <a:r>
              <a:rPr lang="tr-TR" dirty="0" smtClean="0"/>
              <a:t>İş </a:t>
            </a:r>
            <a:r>
              <a:rPr lang="tr-TR" dirty="0"/>
              <a:t>hayatında hırsın ve tamahın sınırlandırılması gerekir. </a:t>
            </a:r>
            <a:endParaRPr lang="tr-TR" dirty="0" smtClean="0"/>
          </a:p>
          <a:p>
            <a:endParaRPr lang="tr-TR" dirty="0" smtClean="0"/>
          </a:p>
          <a:p>
            <a:r>
              <a:rPr lang="tr-TR" dirty="0" smtClean="0"/>
              <a:t>İş </a:t>
            </a:r>
            <a:r>
              <a:rPr lang="tr-TR" dirty="0"/>
              <a:t>hayatında hileden ve dolandırıcılıktan uzak durulmalıdır. </a:t>
            </a:r>
          </a:p>
        </p:txBody>
      </p:sp>
    </p:spTree>
    <p:extLst>
      <p:ext uri="{BB962C8B-B14F-4D97-AF65-F5344CB8AC3E}">
        <p14:creationId xmlns:p14="http://schemas.microsoft.com/office/powerpoint/2010/main" val="381266569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smtClean="0"/>
              <a:t>HRİSTİYANLIK</a:t>
            </a:r>
            <a:endParaRPr lang="tr-TR" b="1" dirty="0"/>
          </a:p>
        </p:txBody>
      </p:sp>
      <p:sp>
        <p:nvSpPr>
          <p:cNvPr id="3" name="İçerik Yer Tutucusu 2"/>
          <p:cNvSpPr>
            <a:spLocks noGrp="1"/>
          </p:cNvSpPr>
          <p:nvPr>
            <p:ph idx="1"/>
          </p:nvPr>
        </p:nvSpPr>
        <p:spPr/>
        <p:txBody>
          <a:bodyPr>
            <a:normAutofit fontScale="92500" lnSpcReduction="10000"/>
          </a:bodyPr>
          <a:lstStyle/>
          <a:p>
            <a:pPr algn="just"/>
            <a:r>
              <a:rPr lang="tr-TR" b="1" dirty="0" smtClean="0">
                <a:solidFill>
                  <a:srgbClr val="FF0000"/>
                </a:solidFill>
              </a:rPr>
              <a:t>Dürüstlük, doğruluk</a:t>
            </a:r>
          </a:p>
          <a:p>
            <a:pPr algn="just"/>
            <a:endParaRPr lang="tr-TR" dirty="0" smtClean="0"/>
          </a:p>
          <a:p>
            <a:pPr algn="just"/>
            <a:r>
              <a:rPr lang="tr-TR" dirty="0" smtClean="0"/>
              <a:t>“</a:t>
            </a:r>
            <a:r>
              <a:rPr lang="tr-TR" dirty="0"/>
              <a:t>En küçük işte güvenilir olan kişi, büyük işte de güvenilir olur. En küçük işte dürüst olmayan kişi, büyük işte de dürüst olmaz</a:t>
            </a:r>
            <a:r>
              <a:rPr lang="tr-TR" dirty="0" smtClean="0"/>
              <a:t>.”</a:t>
            </a:r>
          </a:p>
          <a:p>
            <a:pPr algn="just"/>
            <a:endParaRPr lang="tr-TR" dirty="0" smtClean="0"/>
          </a:p>
          <a:p>
            <a:pPr algn="just"/>
            <a:r>
              <a:rPr lang="tr-TR" b="1" dirty="0" smtClean="0">
                <a:solidFill>
                  <a:srgbClr val="FF0000"/>
                </a:solidFill>
              </a:rPr>
              <a:t>Temizlik (Manevi Temizlik) </a:t>
            </a:r>
          </a:p>
          <a:p>
            <a:pPr algn="just"/>
            <a:r>
              <a:rPr lang="tr-TR" dirty="0"/>
              <a:t>“Siz dıştan güzel görünen, ama içi ölü kemikleri ve her türlü pislikle dolu badanalı mezarlara benzersiniz. Dıştan insanlara doğru görünürsünüz; ama içte ikiyüzlülük ve kötülükle dolusunuz.” </a:t>
            </a:r>
            <a:endParaRPr lang="tr-TR" dirty="0" smtClean="0"/>
          </a:p>
          <a:p>
            <a:pPr algn="just"/>
            <a:endParaRPr lang="tr-TR" dirty="0"/>
          </a:p>
        </p:txBody>
      </p:sp>
    </p:spTree>
    <p:extLst>
      <p:ext uri="{BB962C8B-B14F-4D97-AF65-F5344CB8AC3E}">
        <p14:creationId xmlns:p14="http://schemas.microsoft.com/office/powerpoint/2010/main" val="337802298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smtClean="0"/>
              <a:t>HRİSTİYANLIK</a:t>
            </a:r>
            <a:endParaRPr lang="tr-TR" b="1" dirty="0"/>
          </a:p>
        </p:txBody>
      </p:sp>
      <p:sp>
        <p:nvSpPr>
          <p:cNvPr id="3" name="İçerik Yer Tutucusu 2"/>
          <p:cNvSpPr>
            <a:spLocks noGrp="1"/>
          </p:cNvSpPr>
          <p:nvPr>
            <p:ph idx="1"/>
          </p:nvPr>
        </p:nvSpPr>
        <p:spPr/>
        <p:txBody>
          <a:bodyPr/>
          <a:lstStyle/>
          <a:p>
            <a:pPr algn="just"/>
            <a:endParaRPr lang="tr-TR" dirty="0" smtClean="0"/>
          </a:p>
          <a:p>
            <a:pPr algn="just"/>
            <a:r>
              <a:rPr lang="tr-TR" b="1" u="sng" dirty="0" smtClean="0">
                <a:solidFill>
                  <a:srgbClr val="FF0000"/>
                </a:solidFill>
              </a:rPr>
              <a:t>İyilik </a:t>
            </a:r>
            <a:r>
              <a:rPr lang="tr-TR" b="1" u="sng" dirty="0">
                <a:solidFill>
                  <a:srgbClr val="FF0000"/>
                </a:solidFill>
              </a:rPr>
              <a:t>ve yardımseverlik </a:t>
            </a:r>
            <a:r>
              <a:rPr lang="tr-TR" dirty="0"/>
              <a:t>ebedi mutluluğa ulaşmanın yollarından biri olarak kabul edilmiştir. Ancak yapılan yardım ve iyiliklerin gösterişten uzak ve gizli olması tavsiye edilir</a:t>
            </a:r>
            <a:r>
              <a:rPr lang="tr-TR" dirty="0" smtClean="0"/>
              <a:t>.</a:t>
            </a:r>
          </a:p>
          <a:p>
            <a:pPr algn="just"/>
            <a:endParaRPr lang="tr-TR" dirty="0" smtClean="0"/>
          </a:p>
          <a:p>
            <a:pPr algn="just"/>
            <a:r>
              <a:rPr lang="tr-TR" dirty="0"/>
              <a:t> Rab yolunda anne babanızın sözünü dinleyin. Çünkü doğrusu budur. İyilik bulmak, yeryüzünde uzun ömürlü olmak için </a:t>
            </a:r>
            <a:r>
              <a:rPr lang="tr-TR" b="1" u="sng" dirty="0">
                <a:solidFill>
                  <a:srgbClr val="FF0000"/>
                </a:solidFill>
              </a:rPr>
              <a:t>annene babana saygı göstereceksin.” </a:t>
            </a:r>
          </a:p>
        </p:txBody>
      </p:sp>
    </p:spTree>
    <p:extLst>
      <p:ext uri="{BB962C8B-B14F-4D97-AF65-F5344CB8AC3E}">
        <p14:creationId xmlns:p14="http://schemas.microsoft.com/office/powerpoint/2010/main" val="103683247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404664"/>
            <a:ext cx="8229600" cy="1143000"/>
          </a:xfrm>
        </p:spPr>
        <p:txBody>
          <a:bodyPr/>
          <a:lstStyle/>
          <a:p>
            <a:pPr algn="ctr"/>
            <a:r>
              <a:rPr lang="tr-TR" b="1" dirty="0" smtClean="0"/>
              <a:t>HRİSTİYANLIK</a:t>
            </a:r>
            <a:endParaRPr lang="tr-TR" b="1" dirty="0"/>
          </a:p>
        </p:txBody>
      </p:sp>
      <p:sp>
        <p:nvSpPr>
          <p:cNvPr id="3" name="İçerik Yer Tutucusu 2"/>
          <p:cNvSpPr>
            <a:spLocks noGrp="1"/>
          </p:cNvSpPr>
          <p:nvPr>
            <p:ph idx="1"/>
          </p:nvPr>
        </p:nvSpPr>
        <p:spPr>
          <a:xfrm>
            <a:off x="179512" y="1628800"/>
            <a:ext cx="8784976" cy="5040560"/>
          </a:xfrm>
        </p:spPr>
        <p:txBody>
          <a:bodyPr>
            <a:normAutofit fontScale="92500" lnSpcReduction="10000"/>
          </a:bodyPr>
          <a:lstStyle/>
          <a:p>
            <a:pPr algn="just"/>
            <a:endParaRPr lang="tr-TR" dirty="0" smtClean="0"/>
          </a:p>
          <a:p>
            <a:pPr algn="just">
              <a:lnSpc>
                <a:spcPct val="160000"/>
              </a:lnSpc>
            </a:pPr>
            <a:r>
              <a:rPr lang="tr-TR" dirty="0" smtClean="0"/>
              <a:t>“</a:t>
            </a:r>
            <a:r>
              <a:rPr lang="tr-TR" dirty="0"/>
              <a:t>İnsanların sana nasıl davranmasını istiyorsan sen de onlara öyle davran.” </a:t>
            </a:r>
            <a:endParaRPr lang="tr-TR" dirty="0" smtClean="0"/>
          </a:p>
          <a:p>
            <a:pPr algn="just"/>
            <a:endParaRPr lang="tr-TR" dirty="0"/>
          </a:p>
          <a:p>
            <a:pPr algn="just"/>
            <a:r>
              <a:rPr lang="tr-TR" dirty="0" smtClean="0"/>
              <a:t>Hırsızlık yapma</a:t>
            </a:r>
          </a:p>
          <a:p>
            <a:pPr algn="just"/>
            <a:endParaRPr lang="tr-TR" dirty="0"/>
          </a:p>
          <a:p>
            <a:pPr algn="just">
              <a:lnSpc>
                <a:spcPct val="160000"/>
              </a:lnSpc>
            </a:pPr>
            <a:r>
              <a:rPr lang="tr-TR" dirty="0" smtClean="0"/>
              <a:t>Zina </a:t>
            </a:r>
            <a:r>
              <a:rPr lang="tr-TR" dirty="0"/>
              <a:t>yapmak haram olduğu gibi herhangi bir kadına kötü duygularla bakmak da o kadınla zina yapmış gibi sayılmıştır</a:t>
            </a:r>
            <a:r>
              <a:rPr lang="tr-TR" dirty="0" smtClean="0"/>
              <a:t>.</a:t>
            </a:r>
          </a:p>
          <a:p>
            <a:pPr algn="just"/>
            <a:endParaRPr lang="tr-TR" dirty="0" smtClean="0"/>
          </a:p>
          <a:p>
            <a:pPr algn="just"/>
            <a:r>
              <a:rPr lang="tr-TR" dirty="0"/>
              <a:t>“Yalan yere tanıklık etmeyeceksin.” </a:t>
            </a:r>
          </a:p>
        </p:txBody>
      </p:sp>
    </p:spTree>
    <p:extLst>
      <p:ext uri="{BB962C8B-B14F-4D97-AF65-F5344CB8AC3E}">
        <p14:creationId xmlns:p14="http://schemas.microsoft.com/office/powerpoint/2010/main" val="265232299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332656"/>
            <a:ext cx="8229600" cy="1143000"/>
          </a:xfrm>
        </p:spPr>
        <p:txBody>
          <a:bodyPr/>
          <a:lstStyle/>
          <a:p>
            <a:pPr algn="ctr"/>
            <a:r>
              <a:rPr lang="tr-TR" b="1" dirty="0" smtClean="0"/>
              <a:t>İSLAMİYET</a:t>
            </a:r>
            <a:endParaRPr lang="tr-TR" b="1" dirty="0"/>
          </a:p>
        </p:txBody>
      </p:sp>
      <p:sp>
        <p:nvSpPr>
          <p:cNvPr id="3" name="İçerik Yer Tutucusu 2"/>
          <p:cNvSpPr>
            <a:spLocks noGrp="1"/>
          </p:cNvSpPr>
          <p:nvPr>
            <p:ph idx="1"/>
          </p:nvPr>
        </p:nvSpPr>
        <p:spPr>
          <a:xfrm>
            <a:off x="457200" y="1935480"/>
            <a:ext cx="8435280" cy="4661872"/>
          </a:xfrm>
        </p:spPr>
        <p:txBody>
          <a:bodyPr>
            <a:normAutofit fontScale="92500" lnSpcReduction="10000"/>
          </a:bodyPr>
          <a:lstStyle/>
          <a:p>
            <a:pPr algn="just"/>
            <a:r>
              <a:rPr lang="tr-TR" dirty="0"/>
              <a:t> “Hep adil olun çünkü Allah </a:t>
            </a:r>
            <a:r>
              <a:rPr lang="tr-TR" b="1" u="sng" dirty="0">
                <a:solidFill>
                  <a:srgbClr val="FF0000"/>
                </a:solidFill>
              </a:rPr>
              <a:t>adil </a:t>
            </a:r>
            <a:r>
              <a:rPr lang="tr-TR" dirty="0"/>
              <a:t>olanları sever</a:t>
            </a:r>
            <a:r>
              <a:rPr lang="tr-TR" dirty="0" smtClean="0"/>
              <a:t>”</a:t>
            </a:r>
          </a:p>
          <a:p>
            <a:pPr algn="just"/>
            <a:endParaRPr lang="tr-TR" dirty="0"/>
          </a:p>
          <a:p>
            <a:pPr algn="just"/>
            <a:r>
              <a:rPr lang="tr-TR" dirty="0" smtClean="0"/>
              <a:t>“</a:t>
            </a:r>
            <a:r>
              <a:rPr lang="tr-TR" dirty="0" err="1" smtClean="0"/>
              <a:t>Emrolunduğun</a:t>
            </a:r>
            <a:r>
              <a:rPr lang="tr-TR" dirty="0" smtClean="0"/>
              <a:t> </a:t>
            </a:r>
            <a:r>
              <a:rPr lang="tr-TR" dirty="0"/>
              <a:t>gibi </a:t>
            </a:r>
            <a:r>
              <a:rPr lang="tr-TR" b="1" u="sng" dirty="0">
                <a:solidFill>
                  <a:srgbClr val="FF0000"/>
                </a:solidFill>
              </a:rPr>
              <a:t>dosdoğru</a:t>
            </a:r>
            <a:r>
              <a:rPr lang="tr-TR" dirty="0"/>
              <a:t> </a:t>
            </a:r>
            <a:r>
              <a:rPr lang="tr-TR" dirty="0" smtClean="0"/>
              <a:t>ol” </a:t>
            </a:r>
          </a:p>
          <a:p>
            <a:pPr algn="just"/>
            <a:endParaRPr lang="tr-TR" dirty="0"/>
          </a:p>
          <a:p>
            <a:pPr algn="just"/>
            <a:r>
              <a:rPr lang="tr-TR" dirty="0"/>
              <a:t>“Ey bürünüp sarınan! Kalk ve (insanları) uyar. Sadece </a:t>
            </a:r>
            <a:r>
              <a:rPr lang="tr-TR" dirty="0" err="1"/>
              <a:t>Rabb’ini</a:t>
            </a:r>
            <a:r>
              <a:rPr lang="tr-TR" dirty="0"/>
              <a:t> büyük tanı. </a:t>
            </a:r>
            <a:r>
              <a:rPr lang="tr-TR" u="sng" dirty="0">
                <a:solidFill>
                  <a:srgbClr val="FF0000"/>
                </a:solidFill>
              </a:rPr>
              <a:t>Elbiseni tertemiz tut. Kötü şeyleri </a:t>
            </a:r>
            <a:r>
              <a:rPr lang="tr-TR" u="sng" dirty="0" err="1">
                <a:solidFill>
                  <a:srgbClr val="FF0000"/>
                </a:solidFill>
              </a:rPr>
              <a:t>terket</a:t>
            </a:r>
            <a:r>
              <a:rPr lang="tr-TR" u="sng" dirty="0" smtClean="0">
                <a:solidFill>
                  <a:srgbClr val="FF0000"/>
                </a:solidFill>
              </a:rPr>
              <a:t>.”</a:t>
            </a:r>
          </a:p>
          <a:p>
            <a:pPr algn="just"/>
            <a:endParaRPr lang="tr-TR" u="sng" dirty="0">
              <a:solidFill>
                <a:srgbClr val="FF0000"/>
              </a:solidFill>
            </a:endParaRPr>
          </a:p>
          <a:p>
            <a:pPr algn="just"/>
            <a:r>
              <a:rPr lang="tr-TR" dirty="0" smtClean="0"/>
              <a:t>“İyilik </a:t>
            </a:r>
            <a:r>
              <a:rPr lang="tr-TR" dirty="0"/>
              <a:t>ve takvada </a:t>
            </a:r>
            <a:r>
              <a:rPr lang="tr-TR" b="1" u="sng" dirty="0">
                <a:solidFill>
                  <a:srgbClr val="FF0000"/>
                </a:solidFill>
              </a:rPr>
              <a:t>yardımlaşın,</a:t>
            </a:r>
            <a:r>
              <a:rPr lang="tr-TR" dirty="0"/>
              <a:t> günah ve düşmanlıkta yardımlaşmayın. Allah’tan </a:t>
            </a:r>
            <a:r>
              <a:rPr lang="tr-TR" dirty="0" smtClean="0"/>
              <a:t>korkun»</a:t>
            </a:r>
          </a:p>
          <a:p>
            <a:pPr algn="just"/>
            <a:endParaRPr lang="tr-TR" dirty="0"/>
          </a:p>
          <a:p>
            <a:pPr algn="just"/>
            <a:r>
              <a:rPr lang="tr-TR" dirty="0" smtClean="0"/>
              <a:t>‘Allah işini güzel yapanları sever’’</a:t>
            </a:r>
            <a:endParaRPr lang="tr-TR" dirty="0"/>
          </a:p>
        </p:txBody>
      </p:sp>
    </p:spTree>
    <p:extLst>
      <p:ext uri="{BB962C8B-B14F-4D97-AF65-F5344CB8AC3E}">
        <p14:creationId xmlns:p14="http://schemas.microsoft.com/office/powerpoint/2010/main" val="383130674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smtClean="0"/>
              <a:t>İSLAMİYET</a:t>
            </a:r>
            <a:endParaRPr lang="tr-TR" b="1" dirty="0"/>
          </a:p>
        </p:txBody>
      </p:sp>
      <p:sp>
        <p:nvSpPr>
          <p:cNvPr id="3" name="İçerik Yer Tutucusu 2"/>
          <p:cNvSpPr>
            <a:spLocks noGrp="1"/>
          </p:cNvSpPr>
          <p:nvPr>
            <p:ph idx="1"/>
          </p:nvPr>
        </p:nvSpPr>
        <p:spPr>
          <a:xfrm>
            <a:off x="457200" y="1935480"/>
            <a:ext cx="8229600" cy="4805888"/>
          </a:xfrm>
        </p:spPr>
        <p:txBody>
          <a:bodyPr>
            <a:normAutofit fontScale="85000" lnSpcReduction="20000"/>
          </a:bodyPr>
          <a:lstStyle/>
          <a:p>
            <a:pPr algn="just">
              <a:lnSpc>
                <a:spcPct val="150000"/>
              </a:lnSpc>
            </a:pPr>
            <a:r>
              <a:rPr lang="tr-TR" dirty="0"/>
              <a:t>“</a:t>
            </a:r>
            <a:r>
              <a:rPr lang="tr-TR" dirty="0" err="1"/>
              <a:t>Rabb’in</a:t>
            </a:r>
            <a:r>
              <a:rPr lang="tr-TR" dirty="0"/>
              <a:t>, kendisinden başkasına kulluk etmemenizi ve </a:t>
            </a:r>
            <a:r>
              <a:rPr lang="tr-TR" b="1" u="sng" dirty="0">
                <a:solidFill>
                  <a:srgbClr val="FF0000"/>
                </a:solidFill>
              </a:rPr>
              <a:t>anne babaya iyilikle davranmanızı </a:t>
            </a:r>
            <a:r>
              <a:rPr lang="tr-TR" dirty="0"/>
              <a:t>emretti. Şayet onlardan biri veya ikisi senin yanında yaşlanırsa, onlara: “Öf!.” bile deme ve onları azarlama; onlara güzel söz söyle</a:t>
            </a:r>
            <a:r>
              <a:rPr lang="tr-TR" dirty="0" smtClean="0"/>
              <a:t>.”</a:t>
            </a:r>
          </a:p>
          <a:p>
            <a:pPr algn="just">
              <a:lnSpc>
                <a:spcPct val="150000"/>
              </a:lnSpc>
            </a:pPr>
            <a:endParaRPr lang="tr-TR" dirty="0"/>
          </a:p>
          <a:p>
            <a:pPr algn="just">
              <a:lnSpc>
                <a:spcPct val="150000"/>
              </a:lnSpc>
            </a:pPr>
            <a:r>
              <a:rPr lang="tr-TR" dirty="0"/>
              <a:t>“Bir kimse kendi nefsi için istediğini </a:t>
            </a:r>
            <a:r>
              <a:rPr lang="tr-TR" b="1" u="sng" dirty="0">
                <a:solidFill>
                  <a:srgbClr val="FF0000"/>
                </a:solidFill>
              </a:rPr>
              <a:t>kardeşi için de istemedikçe</a:t>
            </a:r>
            <a:r>
              <a:rPr lang="tr-TR" dirty="0"/>
              <a:t> gerçek mümin olamaz.” </a:t>
            </a:r>
            <a:endParaRPr lang="tr-TR" dirty="0" smtClean="0"/>
          </a:p>
          <a:p>
            <a:pPr algn="just">
              <a:lnSpc>
                <a:spcPct val="150000"/>
              </a:lnSpc>
            </a:pPr>
            <a:endParaRPr lang="tr-TR" dirty="0" smtClean="0"/>
          </a:p>
          <a:p>
            <a:pPr algn="just">
              <a:lnSpc>
                <a:spcPct val="150000"/>
              </a:lnSpc>
            </a:pPr>
            <a:r>
              <a:rPr lang="tr-TR" dirty="0"/>
              <a:t>“Zinaya yaklaşmayın. Çünkü o, şüphesiz bir hayasızlıktır, kötü bir yoldur.” </a:t>
            </a:r>
          </a:p>
          <a:p>
            <a:pPr algn="just">
              <a:lnSpc>
                <a:spcPct val="150000"/>
              </a:lnSpc>
            </a:pPr>
            <a:endParaRPr lang="tr-TR" dirty="0"/>
          </a:p>
          <a:p>
            <a:pPr algn="just">
              <a:lnSpc>
                <a:spcPct val="150000"/>
              </a:lnSpc>
            </a:pPr>
            <a:endParaRPr lang="tr-TR" dirty="0"/>
          </a:p>
        </p:txBody>
      </p:sp>
    </p:spTree>
    <p:extLst>
      <p:ext uri="{BB962C8B-B14F-4D97-AF65-F5344CB8AC3E}">
        <p14:creationId xmlns:p14="http://schemas.microsoft.com/office/powerpoint/2010/main" val="98123969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18522</TotalTime>
  <Words>6397</Words>
  <Application>Microsoft Office PowerPoint</Application>
  <PresentationFormat>Ekran Gösterisi (4:3)</PresentationFormat>
  <Paragraphs>887</Paragraphs>
  <Slides>128</Slides>
  <Notes>1</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128</vt:i4>
      </vt:variant>
    </vt:vector>
  </HeadingPairs>
  <TitlesOfParts>
    <vt:vector size="133" baseType="lpstr">
      <vt:lpstr>Arial</vt:lpstr>
      <vt:lpstr>Calibri</vt:lpstr>
      <vt:lpstr>Constantia</vt:lpstr>
      <vt:lpstr>Wingdings 2</vt:lpstr>
      <vt:lpstr>Akış</vt:lpstr>
      <vt:lpstr>MESLEK ETİĞİ</vt:lpstr>
      <vt:lpstr>DERS İÇERİĞİ</vt:lpstr>
      <vt:lpstr>PowerPoint Sunusu</vt:lpstr>
      <vt:lpstr>PowerPoint Sunusu</vt:lpstr>
      <vt:lpstr>PowerPoint Sunusu</vt:lpstr>
      <vt:lpstr>TEMEL KAVRAMLAR</vt:lpstr>
      <vt:lpstr>PowerPoint Sunusu</vt:lpstr>
      <vt:lpstr>TEMEL KAVRAMLAR</vt:lpstr>
      <vt:lpstr>TEMEL KAVRAMLAR</vt:lpstr>
      <vt:lpstr>TEMEL KAVRAMLAR</vt:lpstr>
      <vt:lpstr>TEMEL KAVRAMLAR</vt:lpstr>
      <vt:lpstr>TEMEL KAVRAMLAR</vt:lpstr>
      <vt:lpstr>TEMEL KAVRAMLAR</vt:lpstr>
      <vt:lpstr>TEMEL KAVRAMLAR</vt:lpstr>
      <vt:lpstr>TEMEL KAVRAMLAR</vt:lpstr>
      <vt:lpstr>PowerPoint Sunusu</vt:lpstr>
      <vt:lpstr>TEMEL KAVRAMLAR</vt:lpstr>
      <vt:lpstr>TEMEL KAVRAMLAR</vt:lpstr>
      <vt:lpstr>PowerPoint Sunusu</vt:lpstr>
      <vt:lpstr>TEMEL KAVRAMLAR</vt:lpstr>
      <vt:lpstr>TEMEL KAVRAMLAR</vt:lpstr>
      <vt:lpstr>TEMEL KAVRAMLAR</vt:lpstr>
      <vt:lpstr>TEMEL KAVRAMLAR</vt:lpstr>
      <vt:lpstr>TEMEL KAVRAMLAR</vt:lpstr>
      <vt:lpstr> TEMEL KAVRAMLAR</vt:lpstr>
      <vt:lpstr>TEMEL KAVRAMLAR</vt:lpstr>
      <vt:lpstr>TEMEL KAVRAMLAR</vt:lpstr>
      <vt:lpstr>TEMEL KAVRAMLAR</vt:lpstr>
      <vt:lpstr>ETİK ile AHLAKIN FARKLILIKLARI</vt:lpstr>
      <vt:lpstr>ETİK ile AHLAKIN FARKLILIKLARI</vt:lpstr>
      <vt:lpstr>ETİK TEMELLENDİRME</vt:lpstr>
      <vt:lpstr>ETİK TEMELLENDİRME</vt:lpstr>
      <vt:lpstr>ETİK TEMELLENDİRME</vt:lpstr>
      <vt:lpstr>ETİK TEMELLENDİRME</vt:lpstr>
      <vt:lpstr>ETİK TEMELLENDİRME</vt:lpstr>
      <vt:lpstr>ETİK TEMELLENDİRME</vt:lpstr>
      <vt:lpstr>ETİK TEMELLENDİRME</vt:lpstr>
      <vt:lpstr>AHLAK, HUKUK ve YASALAR</vt:lpstr>
      <vt:lpstr>ETİK,HUKUK VE YASALAR</vt:lpstr>
      <vt:lpstr>AHLAK, HUKUK VE YASALAR</vt:lpstr>
      <vt:lpstr>AHLAK, HUKUK VE YASALAR</vt:lpstr>
      <vt:lpstr>AHLAK, HUKUK VE YASALAR</vt:lpstr>
      <vt:lpstr>AHLAK, HUKUK VE YASALAR</vt:lpstr>
      <vt:lpstr>DEVLET MEMURLARI KANUNU </vt:lpstr>
      <vt:lpstr>DEVLET MEMURLARI KANUNU </vt:lpstr>
      <vt:lpstr>DEVLET MEMURLARI KANUNU </vt:lpstr>
      <vt:lpstr>DEVLET MEMURLARI KANUNU</vt:lpstr>
      <vt:lpstr>DEVLET MEMURLARI KANUNU</vt:lpstr>
      <vt:lpstr>DEVLET MEMURLARI KANUNU</vt:lpstr>
      <vt:lpstr>DEVLET MEMURLARI KANUNU</vt:lpstr>
      <vt:lpstr>DEVLET MEMURLARI KANUNU</vt:lpstr>
      <vt:lpstr>BORÇLAR KANUNU</vt:lpstr>
      <vt:lpstr>BORÇLAR KANUNU</vt:lpstr>
      <vt:lpstr>BORÇLAR KANUNU</vt:lpstr>
      <vt:lpstr>BORÇLAR KANUNU</vt:lpstr>
      <vt:lpstr>BORÇLAR KANUNU</vt:lpstr>
      <vt:lpstr>PowerPoint Sunusu</vt:lpstr>
      <vt:lpstr>PowerPoint Sunusu</vt:lpstr>
      <vt:lpstr>KAMU GÖREVLİLERİ ETİK DAVRANIŞ İLKELERİ İLE BAŞVURU USUL VE ESASLARI HAKKINDA YÖNETMELİK</vt:lpstr>
      <vt:lpstr>KAMU GÖREVLİLERİ ETİK DAVRANIŞ İLKELERİ</vt:lpstr>
      <vt:lpstr>Hizmet Standartlarına Uyma, Vatandaşa Yol Gösterme, Nezaket ve Saygı</vt:lpstr>
      <vt:lpstr>    Dürüstlük ve Tarafsızlık</vt:lpstr>
      <vt:lpstr>Dürüstlük ve Tarafsızlık</vt:lpstr>
      <vt:lpstr>Saygınlık ve Güven</vt:lpstr>
      <vt:lpstr>Saygınlık ve Güven</vt:lpstr>
      <vt:lpstr>Çıkar Çatışmasından Kaçınma</vt:lpstr>
      <vt:lpstr>Çıkar Çatışmasından Kaçınma</vt:lpstr>
      <vt:lpstr>İkinci bir işte çalışma</vt:lpstr>
      <vt:lpstr>İkinci bir işte çalışma</vt:lpstr>
      <vt:lpstr>Görev ve Yetkilerin Menfaat Sağlama Amacıyla Kullanılması</vt:lpstr>
      <vt:lpstr>Yapılan İş için Özel Ücret Alma</vt:lpstr>
      <vt:lpstr>Yapılan İş için Özel Ücret Alma</vt:lpstr>
      <vt:lpstr>Kendisine ve/veya Yakınlarına Çıkar Sağlama</vt:lpstr>
      <vt:lpstr>KAMU GÖREVLİLERİ ETİK SÖZLEŞMESİ </vt:lpstr>
      <vt:lpstr>KAMU GÖREVLİLERİ ETİK SÖZLEŞMESİ </vt:lpstr>
      <vt:lpstr>AHLAK  ve DİN</vt:lpstr>
      <vt:lpstr>AHLAK ve DİN</vt:lpstr>
      <vt:lpstr>AHLAK ve DİN</vt:lpstr>
      <vt:lpstr>AHLAK ve DİN</vt:lpstr>
      <vt:lpstr>AHLAK ve DİN</vt:lpstr>
      <vt:lpstr>DİNLERDE AHLAK</vt:lpstr>
      <vt:lpstr>KONFÜÇYANİZM</vt:lpstr>
      <vt:lpstr>KONFÜÇYANİZM</vt:lpstr>
      <vt:lpstr>KONFÜÇYANİZM</vt:lpstr>
      <vt:lpstr>KONFÜÇYANİZM</vt:lpstr>
      <vt:lpstr>BUDİZM</vt:lpstr>
      <vt:lpstr>BUDİZM</vt:lpstr>
      <vt:lpstr>BUDİZM</vt:lpstr>
      <vt:lpstr>BUDİZM</vt:lpstr>
      <vt:lpstr>BUDİZM</vt:lpstr>
      <vt:lpstr>MUSEVİLİK</vt:lpstr>
      <vt:lpstr>MUSEVİLİK</vt:lpstr>
      <vt:lpstr>MUSEVİLİK</vt:lpstr>
      <vt:lpstr>MUSEVİLİK</vt:lpstr>
      <vt:lpstr>HRİSTİYANLIK</vt:lpstr>
      <vt:lpstr>HRİSTİYANLIK</vt:lpstr>
      <vt:lpstr>HRİSTİYANLIK</vt:lpstr>
      <vt:lpstr>İSLAMİYET</vt:lpstr>
      <vt:lpstr>İSLAMİYET</vt:lpstr>
      <vt:lpstr>İSLAMİYET</vt:lpstr>
      <vt:lpstr>İSLAMİYET</vt:lpstr>
      <vt:lpstr>DİNLERDE ORTAK AHLAK İLKELERİ</vt:lpstr>
      <vt:lpstr>AHLAK FELSEFESİNDE KURAMLAR ( TEORİLER=NAZARİYELER)</vt:lpstr>
      <vt:lpstr>AHLAK FELSEFESİNDE KURAMLAR ( TEORİLER=NAZARİYELER)</vt:lpstr>
      <vt:lpstr>AHLAK FELSEFESİNDE KURAMLAR ( TEORİLER=NAZARİYELER)</vt:lpstr>
      <vt:lpstr>AHLAK FELSEFESİNDE KURAMLAR ( TEORİLER=NAZARİYELER)</vt:lpstr>
      <vt:lpstr>AHLAK FELSEFESİNDE KURAMLAR ( TEORİLER=NAZARİYELER)</vt:lpstr>
      <vt:lpstr>AHLAK FELSEFESİNDE KURAMLAR ( TEORİLER=NAZARİYELER)</vt:lpstr>
      <vt:lpstr>AHLAK FELSEFESİNDE KURAMLAR ( TEORİLER=NAZARİYELER)</vt:lpstr>
      <vt:lpstr>AHLAK FELSEFESİNDE KURAMLAR ( TEORİLER=NAZARİYELER)</vt:lpstr>
      <vt:lpstr>Normatif etik</vt:lpstr>
      <vt:lpstr>SONUÇSALCI AHLAK KURAMLARI</vt:lpstr>
      <vt:lpstr>FAYDACILIK KURAMI</vt:lpstr>
      <vt:lpstr>FAYDACILIK KURAMI</vt:lpstr>
      <vt:lpstr>FAYDACILIK KURAMI</vt:lpstr>
      <vt:lpstr>FAYDACILIK KURAMI</vt:lpstr>
      <vt:lpstr>FAYDACILIK KURAMI</vt:lpstr>
      <vt:lpstr> ÖDEV KURAMI  (DEONTOLOJİK KURAM)</vt:lpstr>
      <vt:lpstr>ÖDEV KURAMI</vt:lpstr>
      <vt:lpstr>ÖDEV AHLAKI KURAMI</vt:lpstr>
      <vt:lpstr>ÖDEV KURAMI</vt:lpstr>
      <vt:lpstr>ERDEM AHLAKI</vt:lpstr>
      <vt:lpstr>ERDEM AHLAKI</vt:lpstr>
      <vt:lpstr>ERDEM AHLAKI</vt:lpstr>
      <vt:lpstr>ERDEM AHLAKI</vt:lpstr>
      <vt:lpstr>ERDEM AHLAKI</vt:lpstr>
      <vt:lpstr>ERDEM AHLAKI</vt:lpstr>
      <vt:lpstr>ERDEM AHLAKI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MESLEK ETİĞİ</dc:title>
  <dc:creator>yılmaz</dc:creator>
  <cp:lastModifiedBy>elif berker</cp:lastModifiedBy>
  <cp:revision>206</cp:revision>
  <dcterms:created xsi:type="dcterms:W3CDTF">2016-02-19T08:51:11Z</dcterms:created>
  <dcterms:modified xsi:type="dcterms:W3CDTF">2019-03-26T11:34:16Z</dcterms:modified>
</cp:coreProperties>
</file>