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5"/>
  </p:notesMasterIdLst>
  <p:sldIdLst>
    <p:sldId id="256" r:id="rId2"/>
    <p:sldId id="320" r:id="rId3"/>
    <p:sldId id="321" r:id="rId4"/>
    <p:sldId id="326" r:id="rId5"/>
    <p:sldId id="325" r:id="rId6"/>
    <p:sldId id="327" r:id="rId7"/>
    <p:sldId id="328" r:id="rId8"/>
    <p:sldId id="322" r:id="rId9"/>
    <p:sldId id="323" r:id="rId10"/>
    <p:sldId id="329" r:id="rId11"/>
    <p:sldId id="330" r:id="rId12"/>
    <p:sldId id="331" r:id="rId13"/>
    <p:sldId id="332" r:id="rId14"/>
    <p:sldId id="333" r:id="rId15"/>
    <p:sldId id="334" r:id="rId16"/>
    <p:sldId id="335" r:id="rId17"/>
    <p:sldId id="338" r:id="rId18"/>
    <p:sldId id="339" r:id="rId19"/>
    <p:sldId id="340" r:id="rId20"/>
    <p:sldId id="341" r:id="rId21"/>
    <p:sldId id="432" r:id="rId22"/>
    <p:sldId id="434" r:id="rId23"/>
    <p:sldId id="436" r:id="rId24"/>
    <p:sldId id="438" r:id="rId25"/>
    <p:sldId id="440" r:id="rId26"/>
    <p:sldId id="442" r:id="rId27"/>
    <p:sldId id="444" r:id="rId28"/>
    <p:sldId id="445" r:id="rId29"/>
    <p:sldId id="447" r:id="rId30"/>
    <p:sldId id="352" r:id="rId31"/>
    <p:sldId id="449" r:id="rId32"/>
    <p:sldId id="451" r:id="rId33"/>
    <p:sldId id="453" r:id="rId34"/>
    <p:sldId id="346" r:id="rId35"/>
    <p:sldId id="347" r:id="rId36"/>
    <p:sldId id="349" r:id="rId37"/>
    <p:sldId id="350" r:id="rId38"/>
    <p:sldId id="355" r:id="rId39"/>
    <p:sldId id="353" r:id="rId40"/>
    <p:sldId id="356" r:id="rId41"/>
    <p:sldId id="454" r:id="rId42"/>
    <p:sldId id="455" r:id="rId43"/>
    <p:sldId id="456" r:id="rId44"/>
    <p:sldId id="354" r:id="rId45"/>
    <p:sldId id="358" r:id="rId46"/>
    <p:sldId id="359" r:id="rId47"/>
    <p:sldId id="360" r:id="rId48"/>
    <p:sldId id="361" r:id="rId49"/>
    <p:sldId id="362" r:id="rId50"/>
    <p:sldId id="363" r:id="rId51"/>
    <p:sldId id="364" r:id="rId52"/>
    <p:sldId id="365" r:id="rId53"/>
    <p:sldId id="366" r:id="rId54"/>
    <p:sldId id="371" r:id="rId55"/>
    <p:sldId id="373" r:id="rId56"/>
    <p:sldId id="368" r:id="rId57"/>
    <p:sldId id="369" r:id="rId58"/>
    <p:sldId id="370" r:id="rId59"/>
    <p:sldId id="367" r:id="rId60"/>
    <p:sldId id="372" r:id="rId61"/>
    <p:sldId id="457" r:id="rId62"/>
    <p:sldId id="458" r:id="rId63"/>
    <p:sldId id="460" r:id="rId64"/>
    <p:sldId id="462" r:id="rId65"/>
    <p:sldId id="463" r:id="rId66"/>
    <p:sldId id="475" r:id="rId67"/>
    <p:sldId id="477" r:id="rId68"/>
    <p:sldId id="479" r:id="rId69"/>
    <p:sldId id="481" r:id="rId70"/>
    <p:sldId id="485" r:id="rId71"/>
    <p:sldId id="486" r:id="rId72"/>
    <p:sldId id="483" r:id="rId73"/>
    <p:sldId id="465" r:id="rId74"/>
    <p:sldId id="467" r:id="rId75"/>
    <p:sldId id="469" r:id="rId76"/>
    <p:sldId id="471" r:id="rId77"/>
    <p:sldId id="473" r:id="rId78"/>
    <p:sldId id="507" r:id="rId79"/>
    <p:sldId id="509" r:id="rId80"/>
    <p:sldId id="487" r:id="rId81"/>
    <p:sldId id="488" r:id="rId82"/>
    <p:sldId id="492" r:id="rId83"/>
    <p:sldId id="489" r:id="rId84"/>
    <p:sldId id="491" r:id="rId85"/>
    <p:sldId id="490" r:id="rId86"/>
    <p:sldId id="493" r:id="rId87"/>
    <p:sldId id="495" r:id="rId88"/>
    <p:sldId id="497" r:id="rId89"/>
    <p:sldId id="498" r:id="rId90"/>
    <p:sldId id="499" r:id="rId91"/>
    <p:sldId id="500" r:id="rId92"/>
    <p:sldId id="501" r:id="rId93"/>
    <p:sldId id="502" r:id="rId94"/>
    <p:sldId id="503" r:id="rId95"/>
    <p:sldId id="504" r:id="rId96"/>
    <p:sldId id="505" r:id="rId97"/>
    <p:sldId id="510" r:id="rId98"/>
    <p:sldId id="511" r:id="rId99"/>
    <p:sldId id="512" r:id="rId100"/>
    <p:sldId id="513" r:id="rId101"/>
    <p:sldId id="514" r:id="rId102"/>
    <p:sldId id="515" r:id="rId103"/>
    <p:sldId id="516" r:id="rId104"/>
    <p:sldId id="517" r:id="rId105"/>
    <p:sldId id="518" r:id="rId106"/>
    <p:sldId id="519" r:id="rId107"/>
    <p:sldId id="520" r:id="rId108"/>
    <p:sldId id="553" r:id="rId109"/>
    <p:sldId id="524" r:id="rId110"/>
    <p:sldId id="526" r:id="rId111"/>
    <p:sldId id="530" r:id="rId112"/>
    <p:sldId id="528" r:id="rId113"/>
    <p:sldId id="532" r:id="rId114"/>
    <p:sldId id="534" r:id="rId115"/>
    <p:sldId id="536" r:id="rId116"/>
    <p:sldId id="538" r:id="rId117"/>
    <p:sldId id="540" r:id="rId118"/>
    <p:sldId id="542" r:id="rId119"/>
    <p:sldId id="544" r:id="rId120"/>
    <p:sldId id="546" r:id="rId121"/>
    <p:sldId id="548" r:id="rId122"/>
    <p:sldId id="550" r:id="rId123"/>
    <p:sldId id="552" r:id="rId1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iagrams/_rels/data3.xml.rels><?xml version="1.0" encoding="UTF-8" standalone="yes"?>
<Relationships xmlns="http://schemas.openxmlformats.org/package/2006/relationships"><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08C5DA-3D7D-489F-9CBE-A92D6CD48A9F}" type="doc">
      <dgm:prSet loTypeId="urn:microsoft.com/office/officeart/2005/8/layout/vList2" loCatId="list" qsTypeId="urn:microsoft.com/office/officeart/2005/8/quickstyle/simple3" qsCatId="simple" csTypeId="urn:microsoft.com/office/officeart/2005/8/colors/colorful1#2" csCatId="colorful" phldr="1"/>
      <dgm:spPr/>
      <dgm:t>
        <a:bodyPr/>
        <a:lstStyle/>
        <a:p>
          <a:endParaRPr lang="tr-TR"/>
        </a:p>
      </dgm:t>
    </dgm:pt>
    <dgm:pt modelId="{2912E94A-AC39-4CFC-9836-F8D8A2633383}">
      <dgm:prSet phldrT="[Metin]" custT="1"/>
      <dgm:spPr/>
      <dgm:t>
        <a:bodyPr/>
        <a:lstStyle/>
        <a:p>
          <a:r>
            <a:rPr lang="tr-TR" sz="2800" b="1" dirty="0" smtClean="0"/>
            <a:t>BİLİM ETİĞİ</a:t>
          </a:r>
        </a:p>
        <a:p>
          <a:endParaRPr lang="tr-TR" sz="2800" b="1" dirty="0"/>
        </a:p>
      </dgm:t>
    </dgm:pt>
    <dgm:pt modelId="{42BA111F-357E-4539-91BA-7516AB26AA50}" type="parTrans" cxnId="{13D9B1F8-7973-4460-BEDE-2B5408EC340C}">
      <dgm:prSet/>
      <dgm:spPr/>
      <dgm:t>
        <a:bodyPr/>
        <a:lstStyle/>
        <a:p>
          <a:endParaRPr lang="tr-TR"/>
        </a:p>
      </dgm:t>
    </dgm:pt>
    <dgm:pt modelId="{1609D357-450E-4F02-89BF-FD7230896704}" type="sibTrans" cxnId="{13D9B1F8-7973-4460-BEDE-2B5408EC340C}">
      <dgm:prSet/>
      <dgm:spPr/>
      <dgm:t>
        <a:bodyPr/>
        <a:lstStyle/>
        <a:p>
          <a:endParaRPr lang="tr-TR"/>
        </a:p>
      </dgm:t>
    </dgm:pt>
    <dgm:pt modelId="{F9C5DDE4-F502-4F90-85AB-C930EDBDF6D5}">
      <dgm:prSet phldrT="[Metin]" custT="1"/>
      <dgm:spPr/>
      <dgm:t>
        <a:bodyPr/>
        <a:lstStyle/>
        <a:p>
          <a:pPr>
            <a:lnSpc>
              <a:spcPct val="90000"/>
            </a:lnSpc>
            <a:spcAft>
              <a:spcPct val="35000"/>
            </a:spcAft>
          </a:pPr>
          <a:r>
            <a:rPr lang="tr-TR" sz="2400" b="1" dirty="0" smtClean="0"/>
            <a:t>Bilimsel araştırmaların sorumluluk sınırlarının çizilmesidir.</a:t>
          </a:r>
        </a:p>
        <a:p>
          <a:pPr>
            <a:lnSpc>
              <a:spcPct val="90000"/>
            </a:lnSpc>
            <a:spcAft>
              <a:spcPct val="35000"/>
            </a:spcAft>
          </a:pPr>
          <a:r>
            <a:rPr lang="tr-TR" sz="2400" b="1" dirty="0" smtClean="0"/>
            <a:t> </a:t>
          </a:r>
        </a:p>
      </dgm:t>
    </dgm:pt>
    <dgm:pt modelId="{1E4A291A-6088-4404-9A6E-4B7F5986E774}" type="parTrans" cxnId="{EF2CE0BD-B5FE-46E9-B8C2-F13CBF58669C}">
      <dgm:prSet/>
      <dgm:spPr/>
      <dgm:t>
        <a:bodyPr/>
        <a:lstStyle/>
        <a:p>
          <a:endParaRPr lang="tr-TR"/>
        </a:p>
      </dgm:t>
    </dgm:pt>
    <dgm:pt modelId="{7164CBC8-0838-4D93-9A5B-5E637787435A}" type="sibTrans" cxnId="{EF2CE0BD-B5FE-46E9-B8C2-F13CBF58669C}">
      <dgm:prSet/>
      <dgm:spPr/>
      <dgm:t>
        <a:bodyPr/>
        <a:lstStyle/>
        <a:p>
          <a:endParaRPr lang="tr-TR"/>
        </a:p>
      </dgm:t>
    </dgm:pt>
    <dgm:pt modelId="{3069DAA6-5877-4B09-B2EE-2C63523E115A}" type="pres">
      <dgm:prSet presAssocID="{EF08C5DA-3D7D-489F-9CBE-A92D6CD48A9F}" presName="linear" presStyleCnt="0">
        <dgm:presLayoutVars>
          <dgm:animLvl val="lvl"/>
          <dgm:resizeHandles val="exact"/>
        </dgm:presLayoutVars>
      </dgm:prSet>
      <dgm:spPr/>
      <dgm:t>
        <a:bodyPr/>
        <a:lstStyle/>
        <a:p>
          <a:endParaRPr lang="tr-TR"/>
        </a:p>
      </dgm:t>
    </dgm:pt>
    <dgm:pt modelId="{54FEBF30-56A7-4C39-9182-9CA075C83E2A}" type="pres">
      <dgm:prSet presAssocID="{2912E94A-AC39-4CFC-9836-F8D8A2633383}" presName="parentText" presStyleLbl="node1" presStyleIdx="0" presStyleCnt="2" custLinFactNeighborY="-30559">
        <dgm:presLayoutVars>
          <dgm:chMax val="0"/>
          <dgm:bulletEnabled val="1"/>
        </dgm:presLayoutVars>
      </dgm:prSet>
      <dgm:spPr/>
      <dgm:t>
        <a:bodyPr/>
        <a:lstStyle/>
        <a:p>
          <a:endParaRPr lang="tr-TR"/>
        </a:p>
      </dgm:t>
    </dgm:pt>
    <dgm:pt modelId="{DD6066EA-550D-4B27-94D9-DB66EC9A4977}" type="pres">
      <dgm:prSet presAssocID="{1609D357-450E-4F02-89BF-FD7230896704}" presName="spacer" presStyleCnt="0"/>
      <dgm:spPr/>
    </dgm:pt>
    <dgm:pt modelId="{8EE4C778-8246-4C4C-8E94-D956BC133500}" type="pres">
      <dgm:prSet presAssocID="{F9C5DDE4-F502-4F90-85AB-C930EDBDF6D5}" presName="parentText" presStyleLbl="node1" presStyleIdx="1" presStyleCnt="2" custScaleY="146973" custLinFactNeighborX="-952" custLinFactNeighborY="-13304">
        <dgm:presLayoutVars>
          <dgm:chMax val="0"/>
          <dgm:bulletEnabled val="1"/>
        </dgm:presLayoutVars>
      </dgm:prSet>
      <dgm:spPr/>
      <dgm:t>
        <a:bodyPr/>
        <a:lstStyle/>
        <a:p>
          <a:endParaRPr lang="tr-TR"/>
        </a:p>
      </dgm:t>
    </dgm:pt>
  </dgm:ptLst>
  <dgm:cxnLst>
    <dgm:cxn modelId="{BB3E085C-137F-48C9-A3E4-16DE1BFAA5EA}" type="presOf" srcId="{2912E94A-AC39-4CFC-9836-F8D8A2633383}" destId="{54FEBF30-56A7-4C39-9182-9CA075C83E2A}" srcOrd="0" destOrd="0" presId="urn:microsoft.com/office/officeart/2005/8/layout/vList2"/>
    <dgm:cxn modelId="{E355A539-3C68-4B42-86CD-7B6BA8BED9F0}" type="presOf" srcId="{EF08C5DA-3D7D-489F-9CBE-A92D6CD48A9F}" destId="{3069DAA6-5877-4B09-B2EE-2C63523E115A}" srcOrd="0" destOrd="0" presId="urn:microsoft.com/office/officeart/2005/8/layout/vList2"/>
    <dgm:cxn modelId="{13D9B1F8-7973-4460-BEDE-2B5408EC340C}" srcId="{EF08C5DA-3D7D-489F-9CBE-A92D6CD48A9F}" destId="{2912E94A-AC39-4CFC-9836-F8D8A2633383}" srcOrd="0" destOrd="0" parTransId="{42BA111F-357E-4539-91BA-7516AB26AA50}" sibTransId="{1609D357-450E-4F02-89BF-FD7230896704}"/>
    <dgm:cxn modelId="{DD69C843-F63F-44BC-BBA5-32D1F36ED1CB}" type="presOf" srcId="{F9C5DDE4-F502-4F90-85AB-C930EDBDF6D5}" destId="{8EE4C778-8246-4C4C-8E94-D956BC133500}" srcOrd="0" destOrd="0" presId="urn:microsoft.com/office/officeart/2005/8/layout/vList2"/>
    <dgm:cxn modelId="{EF2CE0BD-B5FE-46E9-B8C2-F13CBF58669C}" srcId="{EF08C5DA-3D7D-489F-9CBE-A92D6CD48A9F}" destId="{F9C5DDE4-F502-4F90-85AB-C930EDBDF6D5}" srcOrd="1" destOrd="0" parTransId="{1E4A291A-6088-4404-9A6E-4B7F5986E774}" sibTransId="{7164CBC8-0838-4D93-9A5B-5E637787435A}"/>
    <dgm:cxn modelId="{A65F13EB-21E7-4A28-8EB5-084E63DDC43C}" type="presParOf" srcId="{3069DAA6-5877-4B09-B2EE-2C63523E115A}" destId="{54FEBF30-56A7-4C39-9182-9CA075C83E2A}" srcOrd="0" destOrd="0" presId="urn:microsoft.com/office/officeart/2005/8/layout/vList2"/>
    <dgm:cxn modelId="{4A3E212F-4997-42B6-B080-83C3E1493AB3}" type="presParOf" srcId="{3069DAA6-5877-4B09-B2EE-2C63523E115A}" destId="{DD6066EA-550D-4B27-94D9-DB66EC9A4977}" srcOrd="1" destOrd="0" presId="urn:microsoft.com/office/officeart/2005/8/layout/vList2"/>
    <dgm:cxn modelId="{70DFE1AE-A67A-4E4B-B06C-F47ECAE5A9E7}" type="presParOf" srcId="{3069DAA6-5877-4B09-B2EE-2C63523E115A}" destId="{8EE4C778-8246-4C4C-8E94-D956BC13350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F7F01C-16F0-4886-AE28-12BBF69C11F8}" type="doc">
      <dgm:prSet loTypeId="urn:microsoft.com/office/officeart/2005/8/layout/radial1" loCatId="cycle" qsTypeId="urn:microsoft.com/office/officeart/2005/8/quickstyle/3d1" qsCatId="3D" csTypeId="urn:microsoft.com/office/officeart/2005/8/colors/colorful1#3" csCatId="colorful" phldr="1"/>
      <dgm:spPr/>
      <dgm:t>
        <a:bodyPr/>
        <a:lstStyle/>
        <a:p>
          <a:endParaRPr lang="tr-TR"/>
        </a:p>
      </dgm:t>
    </dgm:pt>
    <dgm:pt modelId="{A06D244C-A873-476E-B0E6-A8DE57605571}">
      <dgm:prSet phldrT="[Metin]"/>
      <dgm:spPr/>
      <dgm:t>
        <a:bodyPr/>
        <a:lstStyle/>
        <a:p>
          <a:r>
            <a:rPr lang="tr-TR" b="1" dirty="0" smtClean="0">
              <a:latin typeface="Calibri"/>
              <a:cs typeface="Calibri"/>
            </a:rPr>
            <a:t>Bilim Etiği İlkeleri</a:t>
          </a:r>
          <a:endParaRPr lang="tr-TR" b="1" dirty="0">
            <a:latin typeface="Calibri"/>
            <a:cs typeface="Calibri"/>
          </a:endParaRPr>
        </a:p>
      </dgm:t>
    </dgm:pt>
    <dgm:pt modelId="{29D2CF81-83C4-4E82-A333-ECB9AAE7CE79}" type="parTrans" cxnId="{330995AD-B5D9-4355-98A1-2F22859623AD}">
      <dgm:prSet/>
      <dgm:spPr/>
      <dgm:t>
        <a:bodyPr/>
        <a:lstStyle/>
        <a:p>
          <a:endParaRPr lang="tr-TR">
            <a:latin typeface="Calibri"/>
            <a:cs typeface="Calibri"/>
          </a:endParaRPr>
        </a:p>
      </dgm:t>
    </dgm:pt>
    <dgm:pt modelId="{8C065935-1BEF-48A3-9A8E-34E7722E4372}" type="sibTrans" cxnId="{330995AD-B5D9-4355-98A1-2F22859623AD}">
      <dgm:prSet/>
      <dgm:spPr/>
      <dgm:t>
        <a:bodyPr/>
        <a:lstStyle/>
        <a:p>
          <a:endParaRPr lang="tr-TR">
            <a:latin typeface="Calibri"/>
            <a:cs typeface="Calibri"/>
          </a:endParaRPr>
        </a:p>
      </dgm:t>
    </dgm:pt>
    <dgm:pt modelId="{C7F8FE85-63B1-47B8-9FD5-0D0DF193B012}">
      <dgm:prSet phldrT="[Metin]" custT="1"/>
      <dgm:spPr/>
      <dgm:t>
        <a:bodyPr/>
        <a:lstStyle/>
        <a:p>
          <a:r>
            <a:rPr lang="tr-TR" sz="1800" b="1" dirty="0" smtClean="0">
              <a:latin typeface="Calibri"/>
              <a:cs typeface="Calibri"/>
            </a:rPr>
            <a:t>Dürüstlük</a:t>
          </a:r>
          <a:endParaRPr lang="tr-TR" sz="1800" b="1" dirty="0">
            <a:latin typeface="Calibri"/>
            <a:cs typeface="Calibri"/>
          </a:endParaRPr>
        </a:p>
      </dgm:t>
    </dgm:pt>
    <dgm:pt modelId="{E40DF80C-A3EB-47C5-9212-7EF60F8494D0}" type="parTrans" cxnId="{C95A44DA-EFDA-4BAA-B38F-4CBDB9644E36}">
      <dgm:prSet/>
      <dgm:spPr/>
      <dgm:t>
        <a:bodyPr/>
        <a:lstStyle/>
        <a:p>
          <a:endParaRPr lang="tr-TR">
            <a:latin typeface="Calibri"/>
            <a:cs typeface="Calibri"/>
          </a:endParaRPr>
        </a:p>
      </dgm:t>
    </dgm:pt>
    <dgm:pt modelId="{D1A2A7CE-20A8-4D37-BF34-6185852B67BB}" type="sibTrans" cxnId="{C95A44DA-EFDA-4BAA-B38F-4CBDB9644E36}">
      <dgm:prSet/>
      <dgm:spPr/>
      <dgm:t>
        <a:bodyPr/>
        <a:lstStyle/>
        <a:p>
          <a:endParaRPr lang="tr-TR">
            <a:latin typeface="Calibri"/>
            <a:cs typeface="Calibri"/>
          </a:endParaRPr>
        </a:p>
      </dgm:t>
    </dgm:pt>
    <dgm:pt modelId="{84651AC6-867E-444E-886C-D25668C16BEE}">
      <dgm:prSet phldrT="[Metin]" custT="1"/>
      <dgm:spPr/>
      <dgm:t>
        <a:bodyPr/>
        <a:lstStyle/>
        <a:p>
          <a:r>
            <a:rPr lang="tr-TR" sz="1800" b="1" dirty="0" smtClean="0">
              <a:latin typeface="Calibri"/>
              <a:cs typeface="Calibri"/>
            </a:rPr>
            <a:t>Dikkat</a:t>
          </a:r>
          <a:endParaRPr lang="tr-TR" sz="1800" b="1" dirty="0">
            <a:latin typeface="Calibri"/>
            <a:cs typeface="Calibri"/>
          </a:endParaRPr>
        </a:p>
      </dgm:t>
    </dgm:pt>
    <dgm:pt modelId="{418DB6B9-C7F2-4D7A-9284-60C0C014BC44}" type="parTrans" cxnId="{F4CF2F2C-676D-45D4-B2AD-3B6A409CF859}">
      <dgm:prSet/>
      <dgm:spPr/>
      <dgm:t>
        <a:bodyPr/>
        <a:lstStyle/>
        <a:p>
          <a:endParaRPr lang="tr-TR">
            <a:latin typeface="Calibri"/>
            <a:cs typeface="Calibri"/>
          </a:endParaRPr>
        </a:p>
      </dgm:t>
    </dgm:pt>
    <dgm:pt modelId="{35DB41A4-B01F-49F0-8E83-1086A020DC0B}" type="sibTrans" cxnId="{F4CF2F2C-676D-45D4-B2AD-3B6A409CF859}">
      <dgm:prSet/>
      <dgm:spPr/>
      <dgm:t>
        <a:bodyPr/>
        <a:lstStyle/>
        <a:p>
          <a:endParaRPr lang="tr-TR">
            <a:latin typeface="Calibri"/>
            <a:cs typeface="Calibri"/>
          </a:endParaRPr>
        </a:p>
      </dgm:t>
    </dgm:pt>
    <dgm:pt modelId="{DFE5D9F2-3B2B-4222-975A-D301E1DEDEE7}">
      <dgm:prSet phldrT="[Metin]" custT="1"/>
      <dgm:spPr/>
      <dgm:t>
        <a:bodyPr/>
        <a:lstStyle/>
        <a:p>
          <a:r>
            <a:rPr lang="tr-TR" sz="1800" b="1" dirty="0" smtClean="0">
              <a:latin typeface="Calibri"/>
              <a:cs typeface="Calibri"/>
            </a:rPr>
            <a:t>Açıklık</a:t>
          </a:r>
          <a:endParaRPr lang="tr-TR" sz="1800" b="1" dirty="0">
            <a:latin typeface="Calibri"/>
            <a:cs typeface="Calibri"/>
          </a:endParaRPr>
        </a:p>
      </dgm:t>
    </dgm:pt>
    <dgm:pt modelId="{3C66FC3E-095D-4608-BF4A-A866C631BAF4}" type="parTrans" cxnId="{75323B95-206B-4179-9B8B-AC0F876A5F8F}">
      <dgm:prSet/>
      <dgm:spPr/>
      <dgm:t>
        <a:bodyPr/>
        <a:lstStyle/>
        <a:p>
          <a:endParaRPr lang="tr-TR">
            <a:latin typeface="Calibri"/>
            <a:cs typeface="Calibri"/>
          </a:endParaRPr>
        </a:p>
      </dgm:t>
    </dgm:pt>
    <dgm:pt modelId="{3EFB3F02-BFE3-446A-92CD-4522BA3E7DDF}" type="sibTrans" cxnId="{75323B95-206B-4179-9B8B-AC0F876A5F8F}">
      <dgm:prSet/>
      <dgm:spPr/>
      <dgm:t>
        <a:bodyPr/>
        <a:lstStyle/>
        <a:p>
          <a:endParaRPr lang="tr-TR">
            <a:latin typeface="Calibri"/>
            <a:cs typeface="Calibri"/>
          </a:endParaRPr>
        </a:p>
      </dgm:t>
    </dgm:pt>
    <dgm:pt modelId="{299CB4DF-E614-4065-9570-518787139ACA}">
      <dgm:prSet phldrT="[Metin]" custT="1"/>
      <dgm:spPr/>
      <dgm:t>
        <a:bodyPr/>
        <a:lstStyle/>
        <a:p>
          <a:r>
            <a:rPr lang="tr-TR" sz="1800" b="1" dirty="0" smtClean="0">
              <a:latin typeface="Calibri"/>
              <a:cs typeface="Calibri"/>
            </a:rPr>
            <a:t>Özgürlük</a:t>
          </a:r>
          <a:endParaRPr lang="tr-TR" sz="1800" b="1" dirty="0">
            <a:latin typeface="Calibri"/>
            <a:cs typeface="Calibri"/>
          </a:endParaRPr>
        </a:p>
      </dgm:t>
    </dgm:pt>
    <dgm:pt modelId="{FF8F1D14-1A6E-420B-8787-5932DA55A5D3}" type="parTrans" cxnId="{784BE8BB-CC48-45CB-8BF8-8131CC118B36}">
      <dgm:prSet/>
      <dgm:spPr/>
      <dgm:t>
        <a:bodyPr/>
        <a:lstStyle/>
        <a:p>
          <a:endParaRPr lang="tr-TR">
            <a:latin typeface="Calibri"/>
            <a:cs typeface="Calibri"/>
          </a:endParaRPr>
        </a:p>
      </dgm:t>
    </dgm:pt>
    <dgm:pt modelId="{080056E4-8CA9-42F0-B1A3-8293D4B2ABE1}" type="sibTrans" cxnId="{784BE8BB-CC48-45CB-8BF8-8131CC118B36}">
      <dgm:prSet/>
      <dgm:spPr/>
      <dgm:t>
        <a:bodyPr/>
        <a:lstStyle/>
        <a:p>
          <a:endParaRPr lang="tr-TR">
            <a:latin typeface="Calibri"/>
            <a:cs typeface="Calibri"/>
          </a:endParaRPr>
        </a:p>
      </dgm:t>
    </dgm:pt>
    <dgm:pt modelId="{69D9990A-2E7E-4C09-A160-FBAB9E324D6A}">
      <dgm:prSet phldrT="[Metin]" custT="1"/>
      <dgm:spPr/>
      <dgm:t>
        <a:bodyPr/>
        <a:lstStyle/>
        <a:p>
          <a:r>
            <a:rPr lang="tr-TR" sz="1800" b="1" dirty="0" smtClean="0">
              <a:latin typeface="Calibri"/>
              <a:cs typeface="Calibri"/>
            </a:rPr>
            <a:t>Eğitim</a:t>
          </a:r>
          <a:endParaRPr lang="tr-TR" sz="1800" b="1" dirty="0">
            <a:latin typeface="Calibri"/>
            <a:cs typeface="Calibri"/>
          </a:endParaRPr>
        </a:p>
      </dgm:t>
    </dgm:pt>
    <dgm:pt modelId="{BCD1601D-1D37-4D22-A1A8-34F4509DA4D0}" type="parTrans" cxnId="{7094FB57-4F94-4283-B6B4-70C996F0FCAC}">
      <dgm:prSet/>
      <dgm:spPr/>
      <dgm:t>
        <a:bodyPr/>
        <a:lstStyle/>
        <a:p>
          <a:endParaRPr lang="tr-TR">
            <a:latin typeface="Calibri"/>
            <a:cs typeface="Calibri"/>
          </a:endParaRPr>
        </a:p>
      </dgm:t>
    </dgm:pt>
    <dgm:pt modelId="{C08E0EAF-08FB-4913-8644-0413F43D4AF3}" type="sibTrans" cxnId="{7094FB57-4F94-4283-B6B4-70C996F0FCAC}">
      <dgm:prSet/>
      <dgm:spPr/>
      <dgm:t>
        <a:bodyPr/>
        <a:lstStyle/>
        <a:p>
          <a:endParaRPr lang="tr-TR">
            <a:latin typeface="Calibri"/>
            <a:cs typeface="Calibri"/>
          </a:endParaRPr>
        </a:p>
      </dgm:t>
    </dgm:pt>
    <dgm:pt modelId="{8F44898F-3F7D-4F75-ADC8-A5985815D99E}">
      <dgm:prSet phldrT="[Metin]" custT="1"/>
      <dgm:spPr/>
      <dgm:t>
        <a:bodyPr/>
        <a:lstStyle/>
        <a:p>
          <a:r>
            <a:rPr lang="tr-TR" sz="1800" b="1" dirty="0" smtClean="0">
              <a:latin typeface="Calibri"/>
              <a:cs typeface="Calibri"/>
            </a:rPr>
            <a:t>Toplumsal sorumluluk</a:t>
          </a:r>
          <a:endParaRPr lang="tr-TR" sz="1800" b="1" dirty="0">
            <a:latin typeface="Calibri"/>
            <a:cs typeface="Calibri"/>
          </a:endParaRPr>
        </a:p>
      </dgm:t>
    </dgm:pt>
    <dgm:pt modelId="{CABAF363-FF08-4EE0-A6AF-00E7050AF1D4}" type="parTrans" cxnId="{74CAF8A1-75E6-4E8F-90A7-B3C3969B0A75}">
      <dgm:prSet/>
      <dgm:spPr/>
      <dgm:t>
        <a:bodyPr/>
        <a:lstStyle/>
        <a:p>
          <a:endParaRPr lang="tr-TR">
            <a:latin typeface="Calibri"/>
            <a:cs typeface="Calibri"/>
          </a:endParaRPr>
        </a:p>
      </dgm:t>
    </dgm:pt>
    <dgm:pt modelId="{8394F70C-3FE5-4BC4-B99F-F3235DC438C8}" type="sibTrans" cxnId="{74CAF8A1-75E6-4E8F-90A7-B3C3969B0A75}">
      <dgm:prSet/>
      <dgm:spPr/>
      <dgm:t>
        <a:bodyPr/>
        <a:lstStyle/>
        <a:p>
          <a:endParaRPr lang="tr-TR">
            <a:latin typeface="Calibri"/>
            <a:cs typeface="Calibri"/>
          </a:endParaRPr>
        </a:p>
      </dgm:t>
    </dgm:pt>
    <dgm:pt modelId="{7C760813-2C05-4501-B8E1-D5E2BA2F8680}">
      <dgm:prSet phldrT="[Metin]" custT="1"/>
      <dgm:spPr/>
      <dgm:t>
        <a:bodyPr/>
        <a:lstStyle/>
        <a:p>
          <a:r>
            <a:rPr lang="tr-TR" sz="1800" b="1" dirty="0" smtClean="0">
              <a:latin typeface="Calibri"/>
              <a:cs typeface="Calibri"/>
            </a:rPr>
            <a:t>Yasallık</a:t>
          </a:r>
          <a:endParaRPr lang="tr-TR" sz="1800" b="1" dirty="0">
            <a:latin typeface="Calibri"/>
            <a:cs typeface="Calibri"/>
          </a:endParaRPr>
        </a:p>
      </dgm:t>
    </dgm:pt>
    <dgm:pt modelId="{F6FC551F-3117-48B4-9147-3E1D58D4F2A2}" type="parTrans" cxnId="{228AEB4B-B4AE-48AB-8966-66E29C449C08}">
      <dgm:prSet/>
      <dgm:spPr/>
      <dgm:t>
        <a:bodyPr/>
        <a:lstStyle/>
        <a:p>
          <a:endParaRPr lang="tr-TR">
            <a:latin typeface="Calibri"/>
            <a:cs typeface="Calibri"/>
          </a:endParaRPr>
        </a:p>
      </dgm:t>
    </dgm:pt>
    <dgm:pt modelId="{738C0804-47DB-4008-BA3A-F84F48DB11A8}" type="sibTrans" cxnId="{228AEB4B-B4AE-48AB-8966-66E29C449C08}">
      <dgm:prSet/>
      <dgm:spPr/>
      <dgm:t>
        <a:bodyPr/>
        <a:lstStyle/>
        <a:p>
          <a:endParaRPr lang="tr-TR">
            <a:latin typeface="Calibri"/>
            <a:cs typeface="Calibri"/>
          </a:endParaRPr>
        </a:p>
      </dgm:t>
    </dgm:pt>
    <dgm:pt modelId="{899ED191-4C7C-426F-B951-B6F16F839411}">
      <dgm:prSet phldrT="[Metin]" custT="1"/>
      <dgm:spPr/>
      <dgm:t>
        <a:bodyPr/>
        <a:lstStyle/>
        <a:p>
          <a:r>
            <a:rPr lang="tr-TR" sz="1800" b="1" dirty="0" smtClean="0">
              <a:latin typeface="Calibri"/>
              <a:cs typeface="Calibri"/>
            </a:rPr>
            <a:t>Verimlilik</a:t>
          </a:r>
          <a:endParaRPr lang="tr-TR" sz="1800" b="1" dirty="0">
            <a:latin typeface="Calibri"/>
            <a:cs typeface="Calibri"/>
          </a:endParaRPr>
        </a:p>
      </dgm:t>
    </dgm:pt>
    <dgm:pt modelId="{B40DF73D-D8AE-4DE6-AB27-48A12D9CA0AB}" type="parTrans" cxnId="{770DED79-32AE-47C7-968A-840BE6943B01}">
      <dgm:prSet/>
      <dgm:spPr/>
      <dgm:t>
        <a:bodyPr/>
        <a:lstStyle/>
        <a:p>
          <a:endParaRPr lang="tr-TR">
            <a:latin typeface="Calibri"/>
            <a:cs typeface="Calibri"/>
          </a:endParaRPr>
        </a:p>
      </dgm:t>
    </dgm:pt>
    <dgm:pt modelId="{4FBC1BC3-715A-4B4B-9252-1B2F1021CC67}" type="sibTrans" cxnId="{770DED79-32AE-47C7-968A-840BE6943B01}">
      <dgm:prSet/>
      <dgm:spPr/>
      <dgm:t>
        <a:bodyPr/>
        <a:lstStyle/>
        <a:p>
          <a:endParaRPr lang="tr-TR">
            <a:latin typeface="Calibri"/>
            <a:cs typeface="Calibri"/>
          </a:endParaRPr>
        </a:p>
      </dgm:t>
    </dgm:pt>
    <dgm:pt modelId="{AD73517D-F6E7-42B7-9A9B-1E294342E148}">
      <dgm:prSet phldrT="[Metin]" custT="1"/>
      <dgm:spPr/>
      <dgm:t>
        <a:bodyPr/>
        <a:lstStyle/>
        <a:p>
          <a:r>
            <a:rPr lang="tr-TR" sz="1800" b="1" dirty="0" smtClean="0">
              <a:latin typeface="Calibri"/>
              <a:cs typeface="Calibri"/>
            </a:rPr>
            <a:t>Deneklere saygı</a:t>
          </a:r>
          <a:endParaRPr lang="tr-TR" sz="1800" b="1" dirty="0">
            <a:latin typeface="Calibri"/>
            <a:cs typeface="Calibri"/>
          </a:endParaRPr>
        </a:p>
      </dgm:t>
    </dgm:pt>
    <dgm:pt modelId="{E09060DE-F43D-46E9-975E-05A429C720E5}" type="parTrans" cxnId="{4B60AB2F-8D30-4F15-ABCC-FA3506604DE7}">
      <dgm:prSet/>
      <dgm:spPr/>
      <dgm:t>
        <a:bodyPr/>
        <a:lstStyle/>
        <a:p>
          <a:endParaRPr lang="tr-TR">
            <a:latin typeface="Calibri"/>
            <a:cs typeface="Calibri"/>
          </a:endParaRPr>
        </a:p>
      </dgm:t>
    </dgm:pt>
    <dgm:pt modelId="{B59342C8-6786-4B61-B000-6E25E1927E68}" type="sibTrans" cxnId="{4B60AB2F-8D30-4F15-ABCC-FA3506604DE7}">
      <dgm:prSet/>
      <dgm:spPr/>
      <dgm:t>
        <a:bodyPr/>
        <a:lstStyle/>
        <a:p>
          <a:endParaRPr lang="tr-TR">
            <a:latin typeface="Calibri"/>
            <a:cs typeface="Calibri"/>
          </a:endParaRPr>
        </a:p>
      </dgm:t>
    </dgm:pt>
    <dgm:pt modelId="{5F861E6C-2B39-48E3-AD3B-B330BBC1A3B6}">
      <dgm:prSet phldrT="[Metin]" custT="1"/>
      <dgm:spPr/>
      <dgm:t>
        <a:bodyPr/>
        <a:lstStyle/>
        <a:p>
          <a:r>
            <a:rPr lang="tr-TR" sz="1800" b="1" dirty="0" smtClean="0">
              <a:latin typeface="Calibri"/>
              <a:cs typeface="Calibri"/>
            </a:rPr>
            <a:t>Karşılıklı saygı</a:t>
          </a:r>
          <a:endParaRPr lang="tr-TR" sz="1800" b="1" dirty="0">
            <a:latin typeface="Calibri"/>
            <a:cs typeface="Calibri"/>
          </a:endParaRPr>
        </a:p>
      </dgm:t>
    </dgm:pt>
    <dgm:pt modelId="{6A0784DF-FF2A-4F5D-AD61-F404C9417200}" type="parTrans" cxnId="{5466D361-6F40-47D9-8591-81A263FBD243}">
      <dgm:prSet/>
      <dgm:spPr/>
      <dgm:t>
        <a:bodyPr/>
        <a:lstStyle/>
        <a:p>
          <a:endParaRPr lang="tr-TR">
            <a:latin typeface="Calibri"/>
            <a:cs typeface="Calibri"/>
          </a:endParaRPr>
        </a:p>
      </dgm:t>
    </dgm:pt>
    <dgm:pt modelId="{77C6C8A3-D162-4E92-B902-1B45A96E53D4}" type="sibTrans" cxnId="{5466D361-6F40-47D9-8591-81A263FBD243}">
      <dgm:prSet/>
      <dgm:spPr/>
      <dgm:t>
        <a:bodyPr/>
        <a:lstStyle/>
        <a:p>
          <a:endParaRPr lang="tr-TR">
            <a:latin typeface="Calibri"/>
            <a:cs typeface="Calibri"/>
          </a:endParaRPr>
        </a:p>
      </dgm:t>
    </dgm:pt>
    <dgm:pt modelId="{12EFBDE2-B56A-4F81-9E60-3A572D263295}" type="pres">
      <dgm:prSet presAssocID="{BCF7F01C-16F0-4886-AE28-12BBF69C11F8}" presName="cycle" presStyleCnt="0">
        <dgm:presLayoutVars>
          <dgm:chMax val="1"/>
          <dgm:dir/>
          <dgm:animLvl val="ctr"/>
          <dgm:resizeHandles val="exact"/>
        </dgm:presLayoutVars>
      </dgm:prSet>
      <dgm:spPr/>
      <dgm:t>
        <a:bodyPr/>
        <a:lstStyle/>
        <a:p>
          <a:endParaRPr lang="tr-TR"/>
        </a:p>
      </dgm:t>
    </dgm:pt>
    <dgm:pt modelId="{E55048D5-30E4-4B73-A300-A2EA7C9B4B53}" type="pres">
      <dgm:prSet presAssocID="{A06D244C-A873-476E-B0E6-A8DE57605571}" presName="centerShape" presStyleLbl="node0" presStyleIdx="0" presStyleCnt="1" custScaleX="203542" custScaleY="203995" custLinFactNeighborX="-68698" custLinFactNeighborY="-40904"/>
      <dgm:spPr/>
      <dgm:t>
        <a:bodyPr/>
        <a:lstStyle/>
        <a:p>
          <a:endParaRPr lang="tr-TR"/>
        </a:p>
      </dgm:t>
    </dgm:pt>
    <dgm:pt modelId="{26EE9F65-70DD-4922-AB25-0E2AAA41E88A}" type="pres">
      <dgm:prSet presAssocID="{E40DF80C-A3EB-47C5-9212-7EF60F8494D0}" presName="Name9" presStyleLbl="parChTrans1D2" presStyleIdx="0" presStyleCnt="10"/>
      <dgm:spPr/>
      <dgm:t>
        <a:bodyPr/>
        <a:lstStyle/>
        <a:p>
          <a:endParaRPr lang="tr-TR"/>
        </a:p>
      </dgm:t>
    </dgm:pt>
    <dgm:pt modelId="{ACB13EB7-B5C0-43BC-8C11-9417BC32774E}" type="pres">
      <dgm:prSet presAssocID="{E40DF80C-A3EB-47C5-9212-7EF60F8494D0}" presName="connTx" presStyleLbl="parChTrans1D2" presStyleIdx="0" presStyleCnt="10"/>
      <dgm:spPr/>
      <dgm:t>
        <a:bodyPr/>
        <a:lstStyle/>
        <a:p>
          <a:endParaRPr lang="tr-TR"/>
        </a:p>
      </dgm:t>
    </dgm:pt>
    <dgm:pt modelId="{49E026DD-18F6-4F5C-B045-0C8A34AC1589}" type="pres">
      <dgm:prSet presAssocID="{C7F8FE85-63B1-47B8-9FD5-0D0DF193B012}" presName="node" presStyleLbl="node1" presStyleIdx="0" presStyleCnt="10" custScaleX="144607" custScaleY="122022" custRadScaleRad="99417" custRadScaleInc="42858">
        <dgm:presLayoutVars>
          <dgm:bulletEnabled val="1"/>
        </dgm:presLayoutVars>
      </dgm:prSet>
      <dgm:spPr/>
      <dgm:t>
        <a:bodyPr/>
        <a:lstStyle/>
        <a:p>
          <a:endParaRPr lang="tr-TR"/>
        </a:p>
      </dgm:t>
    </dgm:pt>
    <dgm:pt modelId="{5A71B28C-C377-4C1F-B59C-D959228B9BC8}" type="pres">
      <dgm:prSet presAssocID="{418DB6B9-C7F2-4D7A-9284-60C0C014BC44}" presName="Name9" presStyleLbl="parChTrans1D2" presStyleIdx="1" presStyleCnt="10"/>
      <dgm:spPr/>
      <dgm:t>
        <a:bodyPr/>
        <a:lstStyle/>
        <a:p>
          <a:endParaRPr lang="tr-TR"/>
        </a:p>
      </dgm:t>
    </dgm:pt>
    <dgm:pt modelId="{4F4F4423-8229-4726-91BB-BE73555B7A8A}" type="pres">
      <dgm:prSet presAssocID="{418DB6B9-C7F2-4D7A-9284-60C0C014BC44}" presName="connTx" presStyleLbl="parChTrans1D2" presStyleIdx="1" presStyleCnt="10"/>
      <dgm:spPr/>
      <dgm:t>
        <a:bodyPr/>
        <a:lstStyle/>
        <a:p>
          <a:endParaRPr lang="tr-TR"/>
        </a:p>
      </dgm:t>
    </dgm:pt>
    <dgm:pt modelId="{274EFA38-39ED-4E91-9C72-A5C5A6DBF91D}" type="pres">
      <dgm:prSet presAssocID="{84651AC6-867E-444E-886C-D25668C16BEE}" presName="node" presStyleLbl="node1" presStyleIdx="1" presStyleCnt="10" custRadScaleRad="105668" custRadScaleInc="67122">
        <dgm:presLayoutVars>
          <dgm:bulletEnabled val="1"/>
        </dgm:presLayoutVars>
      </dgm:prSet>
      <dgm:spPr/>
      <dgm:t>
        <a:bodyPr/>
        <a:lstStyle/>
        <a:p>
          <a:endParaRPr lang="tr-TR"/>
        </a:p>
      </dgm:t>
    </dgm:pt>
    <dgm:pt modelId="{6FB6431B-A43F-43F9-A2E3-CCBA4CA0AD02}" type="pres">
      <dgm:prSet presAssocID="{3C66FC3E-095D-4608-BF4A-A866C631BAF4}" presName="Name9" presStyleLbl="parChTrans1D2" presStyleIdx="2" presStyleCnt="10"/>
      <dgm:spPr/>
      <dgm:t>
        <a:bodyPr/>
        <a:lstStyle/>
        <a:p>
          <a:endParaRPr lang="tr-TR"/>
        </a:p>
      </dgm:t>
    </dgm:pt>
    <dgm:pt modelId="{23C3698F-0648-4A9E-A1AE-3736E6103809}" type="pres">
      <dgm:prSet presAssocID="{3C66FC3E-095D-4608-BF4A-A866C631BAF4}" presName="connTx" presStyleLbl="parChTrans1D2" presStyleIdx="2" presStyleCnt="10"/>
      <dgm:spPr/>
      <dgm:t>
        <a:bodyPr/>
        <a:lstStyle/>
        <a:p>
          <a:endParaRPr lang="tr-TR"/>
        </a:p>
      </dgm:t>
    </dgm:pt>
    <dgm:pt modelId="{FF8EDD8A-E15A-4DFC-845C-8ED82258F721}" type="pres">
      <dgm:prSet presAssocID="{DFE5D9F2-3B2B-4222-975A-D301E1DEDEE7}" presName="node" presStyleLbl="node1" presStyleIdx="2" presStyleCnt="10" custRadScaleRad="111174" custRadScaleInc="29189">
        <dgm:presLayoutVars>
          <dgm:bulletEnabled val="1"/>
        </dgm:presLayoutVars>
      </dgm:prSet>
      <dgm:spPr/>
      <dgm:t>
        <a:bodyPr/>
        <a:lstStyle/>
        <a:p>
          <a:endParaRPr lang="tr-TR"/>
        </a:p>
      </dgm:t>
    </dgm:pt>
    <dgm:pt modelId="{B4A76414-9227-4EEC-94FF-83EAC1DB41F2}" type="pres">
      <dgm:prSet presAssocID="{FF8F1D14-1A6E-420B-8787-5932DA55A5D3}" presName="Name9" presStyleLbl="parChTrans1D2" presStyleIdx="3" presStyleCnt="10"/>
      <dgm:spPr/>
      <dgm:t>
        <a:bodyPr/>
        <a:lstStyle/>
        <a:p>
          <a:endParaRPr lang="tr-TR"/>
        </a:p>
      </dgm:t>
    </dgm:pt>
    <dgm:pt modelId="{171BA935-4133-4B4B-A17C-5E2A8B7E28AA}" type="pres">
      <dgm:prSet presAssocID="{FF8F1D14-1A6E-420B-8787-5932DA55A5D3}" presName="connTx" presStyleLbl="parChTrans1D2" presStyleIdx="3" presStyleCnt="10"/>
      <dgm:spPr/>
      <dgm:t>
        <a:bodyPr/>
        <a:lstStyle/>
        <a:p>
          <a:endParaRPr lang="tr-TR"/>
        </a:p>
      </dgm:t>
    </dgm:pt>
    <dgm:pt modelId="{88EB69DA-D617-4142-BF33-CC5A6C6B5F7E}" type="pres">
      <dgm:prSet presAssocID="{299CB4DF-E614-4065-9570-518787139ACA}" presName="node" presStyleLbl="node1" presStyleIdx="3" presStyleCnt="10" custScaleX="122953" custRadScaleRad="80986" custRadScaleInc="22807">
        <dgm:presLayoutVars>
          <dgm:bulletEnabled val="1"/>
        </dgm:presLayoutVars>
      </dgm:prSet>
      <dgm:spPr/>
      <dgm:t>
        <a:bodyPr/>
        <a:lstStyle/>
        <a:p>
          <a:endParaRPr lang="tr-TR"/>
        </a:p>
      </dgm:t>
    </dgm:pt>
    <dgm:pt modelId="{374EE91E-D801-4B1D-A946-AD4218A2B924}" type="pres">
      <dgm:prSet presAssocID="{BCD1601D-1D37-4D22-A1A8-34F4509DA4D0}" presName="Name9" presStyleLbl="parChTrans1D2" presStyleIdx="4" presStyleCnt="10"/>
      <dgm:spPr/>
      <dgm:t>
        <a:bodyPr/>
        <a:lstStyle/>
        <a:p>
          <a:endParaRPr lang="tr-TR"/>
        </a:p>
      </dgm:t>
    </dgm:pt>
    <dgm:pt modelId="{BFC8E569-78E9-4244-BC4D-3E35DDCF072F}" type="pres">
      <dgm:prSet presAssocID="{BCD1601D-1D37-4D22-A1A8-34F4509DA4D0}" presName="connTx" presStyleLbl="parChTrans1D2" presStyleIdx="4" presStyleCnt="10"/>
      <dgm:spPr/>
      <dgm:t>
        <a:bodyPr/>
        <a:lstStyle/>
        <a:p>
          <a:endParaRPr lang="tr-TR"/>
        </a:p>
      </dgm:t>
    </dgm:pt>
    <dgm:pt modelId="{D7102738-15D4-469D-A423-6FC000B1B79A}" type="pres">
      <dgm:prSet presAssocID="{69D9990A-2E7E-4C09-A160-FBAB9E324D6A}" presName="node" presStyleLbl="node1" presStyleIdx="4" presStyleCnt="10" custScaleX="105192" custScaleY="109278" custRadScaleRad="113053" custRadScaleInc="-47361">
        <dgm:presLayoutVars>
          <dgm:bulletEnabled val="1"/>
        </dgm:presLayoutVars>
      </dgm:prSet>
      <dgm:spPr/>
      <dgm:t>
        <a:bodyPr/>
        <a:lstStyle/>
        <a:p>
          <a:endParaRPr lang="tr-TR"/>
        </a:p>
      </dgm:t>
    </dgm:pt>
    <dgm:pt modelId="{996845DC-6314-4111-90FC-8BCFC0A115AB}" type="pres">
      <dgm:prSet presAssocID="{CABAF363-FF08-4EE0-A6AF-00E7050AF1D4}" presName="Name9" presStyleLbl="parChTrans1D2" presStyleIdx="5" presStyleCnt="10"/>
      <dgm:spPr/>
      <dgm:t>
        <a:bodyPr/>
        <a:lstStyle/>
        <a:p>
          <a:endParaRPr lang="tr-TR"/>
        </a:p>
      </dgm:t>
    </dgm:pt>
    <dgm:pt modelId="{0220880E-2397-4DBC-A7C2-238B88AA94CE}" type="pres">
      <dgm:prSet presAssocID="{CABAF363-FF08-4EE0-A6AF-00E7050AF1D4}" presName="connTx" presStyleLbl="parChTrans1D2" presStyleIdx="5" presStyleCnt="10"/>
      <dgm:spPr/>
      <dgm:t>
        <a:bodyPr/>
        <a:lstStyle/>
        <a:p>
          <a:endParaRPr lang="tr-TR"/>
        </a:p>
      </dgm:t>
    </dgm:pt>
    <dgm:pt modelId="{4CA4BB7E-98BF-4A1F-8546-0DC1173FA2DD}" type="pres">
      <dgm:prSet presAssocID="{8F44898F-3F7D-4F75-ADC8-A5985815D99E}" presName="node" presStyleLbl="node1" presStyleIdx="5" presStyleCnt="10" custScaleX="162698" custScaleY="113249" custRadScaleRad="70485" custRadScaleInc="-25017">
        <dgm:presLayoutVars>
          <dgm:bulletEnabled val="1"/>
        </dgm:presLayoutVars>
      </dgm:prSet>
      <dgm:spPr/>
      <dgm:t>
        <a:bodyPr/>
        <a:lstStyle/>
        <a:p>
          <a:endParaRPr lang="tr-TR"/>
        </a:p>
      </dgm:t>
    </dgm:pt>
    <dgm:pt modelId="{89995134-DAF8-4A23-9883-7A6C1FE485B1}" type="pres">
      <dgm:prSet presAssocID="{F6FC551F-3117-48B4-9147-3E1D58D4F2A2}" presName="Name9" presStyleLbl="parChTrans1D2" presStyleIdx="6" presStyleCnt="10"/>
      <dgm:spPr/>
      <dgm:t>
        <a:bodyPr/>
        <a:lstStyle/>
        <a:p>
          <a:endParaRPr lang="tr-TR"/>
        </a:p>
      </dgm:t>
    </dgm:pt>
    <dgm:pt modelId="{11188411-463D-4483-8005-D63EAF788467}" type="pres">
      <dgm:prSet presAssocID="{F6FC551F-3117-48B4-9147-3E1D58D4F2A2}" presName="connTx" presStyleLbl="parChTrans1D2" presStyleIdx="6" presStyleCnt="10"/>
      <dgm:spPr/>
      <dgm:t>
        <a:bodyPr/>
        <a:lstStyle/>
        <a:p>
          <a:endParaRPr lang="tr-TR"/>
        </a:p>
      </dgm:t>
    </dgm:pt>
    <dgm:pt modelId="{FBD1012D-0420-44D8-A105-F8EEABC7897C}" type="pres">
      <dgm:prSet presAssocID="{7C760813-2C05-4501-B8E1-D5E2BA2F8680}" presName="node" presStyleLbl="node1" presStyleIdx="6" presStyleCnt="10" custRadScaleRad="120351" custRadScaleInc="20986">
        <dgm:presLayoutVars>
          <dgm:bulletEnabled val="1"/>
        </dgm:presLayoutVars>
      </dgm:prSet>
      <dgm:spPr/>
      <dgm:t>
        <a:bodyPr/>
        <a:lstStyle/>
        <a:p>
          <a:endParaRPr lang="tr-TR"/>
        </a:p>
      </dgm:t>
    </dgm:pt>
    <dgm:pt modelId="{BCDF1C76-26D7-4A86-9FFE-E93222D066D6}" type="pres">
      <dgm:prSet presAssocID="{B40DF73D-D8AE-4DE6-AB27-48A12D9CA0AB}" presName="Name9" presStyleLbl="parChTrans1D2" presStyleIdx="7" presStyleCnt="10"/>
      <dgm:spPr/>
      <dgm:t>
        <a:bodyPr/>
        <a:lstStyle/>
        <a:p>
          <a:endParaRPr lang="tr-TR"/>
        </a:p>
      </dgm:t>
    </dgm:pt>
    <dgm:pt modelId="{CBCBA882-C738-46E6-BA02-2086C32294CA}" type="pres">
      <dgm:prSet presAssocID="{B40DF73D-D8AE-4DE6-AB27-48A12D9CA0AB}" presName="connTx" presStyleLbl="parChTrans1D2" presStyleIdx="7" presStyleCnt="10"/>
      <dgm:spPr/>
      <dgm:t>
        <a:bodyPr/>
        <a:lstStyle/>
        <a:p>
          <a:endParaRPr lang="tr-TR"/>
        </a:p>
      </dgm:t>
    </dgm:pt>
    <dgm:pt modelId="{3ECFFEBA-8B2C-4DD3-B94D-BFA3AD46A0FD}" type="pres">
      <dgm:prSet presAssocID="{899ED191-4C7C-426F-B951-B6F16F839411}" presName="node" presStyleLbl="node1" presStyleIdx="7" presStyleCnt="10" custScaleX="128774" custScaleY="103032" custRadScaleRad="57874" custRadScaleInc="-63118">
        <dgm:presLayoutVars>
          <dgm:bulletEnabled val="1"/>
        </dgm:presLayoutVars>
      </dgm:prSet>
      <dgm:spPr/>
      <dgm:t>
        <a:bodyPr/>
        <a:lstStyle/>
        <a:p>
          <a:endParaRPr lang="tr-TR"/>
        </a:p>
      </dgm:t>
    </dgm:pt>
    <dgm:pt modelId="{47956681-551F-48EB-961C-B9F74BAE0A80}" type="pres">
      <dgm:prSet presAssocID="{E09060DE-F43D-46E9-975E-05A429C720E5}" presName="Name9" presStyleLbl="parChTrans1D2" presStyleIdx="8" presStyleCnt="10"/>
      <dgm:spPr/>
      <dgm:t>
        <a:bodyPr/>
        <a:lstStyle/>
        <a:p>
          <a:endParaRPr lang="tr-TR"/>
        </a:p>
      </dgm:t>
    </dgm:pt>
    <dgm:pt modelId="{D842B2FC-1A04-4FB1-8F4E-CE8DE0437119}" type="pres">
      <dgm:prSet presAssocID="{E09060DE-F43D-46E9-975E-05A429C720E5}" presName="connTx" presStyleLbl="parChTrans1D2" presStyleIdx="8" presStyleCnt="10"/>
      <dgm:spPr/>
      <dgm:t>
        <a:bodyPr/>
        <a:lstStyle/>
        <a:p>
          <a:endParaRPr lang="tr-TR"/>
        </a:p>
      </dgm:t>
    </dgm:pt>
    <dgm:pt modelId="{98A9BC52-F43C-4DAA-8F64-4BB05887B35D}" type="pres">
      <dgm:prSet presAssocID="{AD73517D-F6E7-42B7-9A9B-1E294342E148}" presName="node" presStyleLbl="node1" presStyleIdx="8" presStyleCnt="10" custScaleX="120711" custScaleY="107408" custRadScaleRad="47301" custRadScaleInc="729469">
        <dgm:presLayoutVars>
          <dgm:bulletEnabled val="1"/>
        </dgm:presLayoutVars>
      </dgm:prSet>
      <dgm:spPr/>
      <dgm:t>
        <a:bodyPr/>
        <a:lstStyle/>
        <a:p>
          <a:endParaRPr lang="tr-TR"/>
        </a:p>
      </dgm:t>
    </dgm:pt>
    <dgm:pt modelId="{92B0FA94-91E6-4317-B14F-5A4B287DE99F}" type="pres">
      <dgm:prSet presAssocID="{6A0784DF-FF2A-4F5D-AD61-F404C9417200}" presName="Name9" presStyleLbl="parChTrans1D2" presStyleIdx="9" presStyleCnt="10"/>
      <dgm:spPr/>
      <dgm:t>
        <a:bodyPr/>
        <a:lstStyle/>
        <a:p>
          <a:endParaRPr lang="tr-TR"/>
        </a:p>
      </dgm:t>
    </dgm:pt>
    <dgm:pt modelId="{DB1A5E6A-FA81-4DDB-A7FE-D98D0C606A36}" type="pres">
      <dgm:prSet presAssocID="{6A0784DF-FF2A-4F5D-AD61-F404C9417200}" presName="connTx" presStyleLbl="parChTrans1D2" presStyleIdx="9" presStyleCnt="10"/>
      <dgm:spPr/>
      <dgm:t>
        <a:bodyPr/>
        <a:lstStyle/>
        <a:p>
          <a:endParaRPr lang="tr-TR"/>
        </a:p>
      </dgm:t>
    </dgm:pt>
    <dgm:pt modelId="{764425EA-8287-4745-B253-0DFCBC306553}" type="pres">
      <dgm:prSet presAssocID="{5F861E6C-2B39-48E3-AD3B-B330BBC1A3B6}" presName="node" presStyleLbl="node1" presStyleIdx="9" presStyleCnt="10" custScaleX="111978" custRadScaleRad="24910" custRadScaleInc="-53000">
        <dgm:presLayoutVars>
          <dgm:bulletEnabled val="1"/>
        </dgm:presLayoutVars>
      </dgm:prSet>
      <dgm:spPr/>
      <dgm:t>
        <a:bodyPr/>
        <a:lstStyle/>
        <a:p>
          <a:endParaRPr lang="tr-TR"/>
        </a:p>
      </dgm:t>
    </dgm:pt>
  </dgm:ptLst>
  <dgm:cxnLst>
    <dgm:cxn modelId="{4B60AB2F-8D30-4F15-ABCC-FA3506604DE7}" srcId="{A06D244C-A873-476E-B0E6-A8DE57605571}" destId="{AD73517D-F6E7-42B7-9A9B-1E294342E148}" srcOrd="8" destOrd="0" parTransId="{E09060DE-F43D-46E9-975E-05A429C720E5}" sibTransId="{B59342C8-6786-4B61-B000-6E25E1927E68}"/>
    <dgm:cxn modelId="{4167FAE6-F93B-4414-89D2-50AB03E0C973}" type="presOf" srcId="{6A0784DF-FF2A-4F5D-AD61-F404C9417200}" destId="{DB1A5E6A-FA81-4DDB-A7FE-D98D0C606A36}" srcOrd="1" destOrd="0" presId="urn:microsoft.com/office/officeart/2005/8/layout/radial1"/>
    <dgm:cxn modelId="{C95A44DA-EFDA-4BAA-B38F-4CBDB9644E36}" srcId="{A06D244C-A873-476E-B0E6-A8DE57605571}" destId="{C7F8FE85-63B1-47B8-9FD5-0D0DF193B012}" srcOrd="0" destOrd="0" parTransId="{E40DF80C-A3EB-47C5-9212-7EF60F8494D0}" sibTransId="{D1A2A7CE-20A8-4D37-BF34-6185852B67BB}"/>
    <dgm:cxn modelId="{8CAFCA17-3839-4420-A0D0-40D264E8E93D}" type="presOf" srcId="{F6FC551F-3117-48B4-9147-3E1D58D4F2A2}" destId="{89995134-DAF8-4A23-9883-7A6C1FE485B1}" srcOrd="0" destOrd="0" presId="urn:microsoft.com/office/officeart/2005/8/layout/radial1"/>
    <dgm:cxn modelId="{1F67EA9E-44FD-4EF7-AABC-C05A9CD8C472}" type="presOf" srcId="{418DB6B9-C7F2-4D7A-9284-60C0C014BC44}" destId="{4F4F4423-8229-4726-91BB-BE73555B7A8A}" srcOrd="1" destOrd="0" presId="urn:microsoft.com/office/officeart/2005/8/layout/radial1"/>
    <dgm:cxn modelId="{C73D4755-C4EA-4192-9C92-DAE6EAD75BA0}" type="presOf" srcId="{AD73517D-F6E7-42B7-9A9B-1E294342E148}" destId="{98A9BC52-F43C-4DAA-8F64-4BB05887B35D}" srcOrd="0" destOrd="0" presId="urn:microsoft.com/office/officeart/2005/8/layout/radial1"/>
    <dgm:cxn modelId="{5E1F1152-EEDB-4FCB-AE7A-A09F5101EB78}" type="presOf" srcId="{FF8F1D14-1A6E-420B-8787-5932DA55A5D3}" destId="{171BA935-4133-4B4B-A17C-5E2A8B7E28AA}" srcOrd="1" destOrd="0" presId="urn:microsoft.com/office/officeart/2005/8/layout/radial1"/>
    <dgm:cxn modelId="{F2274046-1F69-4B82-8A96-24069C07A9B7}" type="presOf" srcId="{899ED191-4C7C-426F-B951-B6F16F839411}" destId="{3ECFFEBA-8B2C-4DD3-B94D-BFA3AD46A0FD}" srcOrd="0" destOrd="0" presId="urn:microsoft.com/office/officeart/2005/8/layout/radial1"/>
    <dgm:cxn modelId="{4B3CBF1D-6B06-4B32-A525-3EB7FDC2CF95}" type="presOf" srcId="{F6FC551F-3117-48B4-9147-3E1D58D4F2A2}" destId="{11188411-463D-4483-8005-D63EAF788467}" srcOrd="1" destOrd="0" presId="urn:microsoft.com/office/officeart/2005/8/layout/radial1"/>
    <dgm:cxn modelId="{A8D7C73C-E86E-4457-855E-3522054FCDA3}" type="presOf" srcId="{418DB6B9-C7F2-4D7A-9284-60C0C014BC44}" destId="{5A71B28C-C377-4C1F-B59C-D959228B9BC8}" srcOrd="0" destOrd="0" presId="urn:microsoft.com/office/officeart/2005/8/layout/radial1"/>
    <dgm:cxn modelId="{6A6F42C2-DA90-41C5-B086-3B5B123AB701}" type="presOf" srcId="{DFE5D9F2-3B2B-4222-975A-D301E1DEDEE7}" destId="{FF8EDD8A-E15A-4DFC-845C-8ED82258F721}" srcOrd="0" destOrd="0" presId="urn:microsoft.com/office/officeart/2005/8/layout/radial1"/>
    <dgm:cxn modelId="{7B0BE960-8D90-4BF7-80CE-5D56927D5D26}" type="presOf" srcId="{E40DF80C-A3EB-47C5-9212-7EF60F8494D0}" destId="{26EE9F65-70DD-4922-AB25-0E2AAA41E88A}" srcOrd="0" destOrd="0" presId="urn:microsoft.com/office/officeart/2005/8/layout/radial1"/>
    <dgm:cxn modelId="{D9A21D66-76B2-4983-84ED-CBD983A14171}" type="presOf" srcId="{A06D244C-A873-476E-B0E6-A8DE57605571}" destId="{E55048D5-30E4-4B73-A300-A2EA7C9B4B53}" srcOrd="0" destOrd="0" presId="urn:microsoft.com/office/officeart/2005/8/layout/radial1"/>
    <dgm:cxn modelId="{C7A009EA-3A3F-45D5-A827-A2C056C5BDD8}" type="presOf" srcId="{5F861E6C-2B39-48E3-AD3B-B330BBC1A3B6}" destId="{764425EA-8287-4745-B253-0DFCBC306553}" srcOrd="0" destOrd="0" presId="urn:microsoft.com/office/officeart/2005/8/layout/radial1"/>
    <dgm:cxn modelId="{7094FB57-4F94-4283-B6B4-70C996F0FCAC}" srcId="{A06D244C-A873-476E-B0E6-A8DE57605571}" destId="{69D9990A-2E7E-4C09-A160-FBAB9E324D6A}" srcOrd="4" destOrd="0" parTransId="{BCD1601D-1D37-4D22-A1A8-34F4509DA4D0}" sibTransId="{C08E0EAF-08FB-4913-8644-0413F43D4AF3}"/>
    <dgm:cxn modelId="{8A45D2B2-0819-461C-8F34-FA0E004B802A}" type="presOf" srcId="{69D9990A-2E7E-4C09-A160-FBAB9E324D6A}" destId="{D7102738-15D4-469D-A423-6FC000B1B79A}" srcOrd="0" destOrd="0" presId="urn:microsoft.com/office/officeart/2005/8/layout/radial1"/>
    <dgm:cxn modelId="{AB2F225E-F345-483C-8AEE-68756661ACBD}" type="presOf" srcId="{FF8F1D14-1A6E-420B-8787-5932DA55A5D3}" destId="{B4A76414-9227-4EEC-94FF-83EAC1DB41F2}" srcOrd="0" destOrd="0" presId="urn:microsoft.com/office/officeart/2005/8/layout/radial1"/>
    <dgm:cxn modelId="{FF274460-2D19-489B-B4A4-BFCE3DB6819A}" type="presOf" srcId="{CABAF363-FF08-4EE0-A6AF-00E7050AF1D4}" destId="{0220880E-2397-4DBC-A7C2-238B88AA94CE}" srcOrd="1" destOrd="0" presId="urn:microsoft.com/office/officeart/2005/8/layout/radial1"/>
    <dgm:cxn modelId="{770DED79-32AE-47C7-968A-840BE6943B01}" srcId="{A06D244C-A873-476E-B0E6-A8DE57605571}" destId="{899ED191-4C7C-426F-B951-B6F16F839411}" srcOrd="7" destOrd="0" parTransId="{B40DF73D-D8AE-4DE6-AB27-48A12D9CA0AB}" sibTransId="{4FBC1BC3-715A-4B4B-9252-1B2F1021CC67}"/>
    <dgm:cxn modelId="{9BEF655E-76D5-497C-91C7-9423119E2CC7}" type="presOf" srcId="{299CB4DF-E614-4065-9570-518787139ACA}" destId="{88EB69DA-D617-4142-BF33-CC5A6C6B5F7E}" srcOrd="0" destOrd="0" presId="urn:microsoft.com/office/officeart/2005/8/layout/radial1"/>
    <dgm:cxn modelId="{330995AD-B5D9-4355-98A1-2F22859623AD}" srcId="{BCF7F01C-16F0-4886-AE28-12BBF69C11F8}" destId="{A06D244C-A873-476E-B0E6-A8DE57605571}" srcOrd="0" destOrd="0" parTransId="{29D2CF81-83C4-4E82-A333-ECB9AAE7CE79}" sibTransId="{8C065935-1BEF-48A3-9A8E-34E7722E4372}"/>
    <dgm:cxn modelId="{97D1F5AE-5332-4D60-86D7-BF014800F06C}" type="presOf" srcId="{C7F8FE85-63B1-47B8-9FD5-0D0DF193B012}" destId="{49E026DD-18F6-4F5C-B045-0C8A34AC1589}" srcOrd="0" destOrd="0" presId="urn:microsoft.com/office/officeart/2005/8/layout/radial1"/>
    <dgm:cxn modelId="{8E1DF4EB-BD9F-4E33-9527-CC5B66590946}" type="presOf" srcId="{B40DF73D-D8AE-4DE6-AB27-48A12D9CA0AB}" destId="{BCDF1C76-26D7-4A86-9FFE-E93222D066D6}" srcOrd="0" destOrd="0" presId="urn:microsoft.com/office/officeart/2005/8/layout/radial1"/>
    <dgm:cxn modelId="{7BE5FA37-3D36-40EF-8034-4F8C4A84CF84}" type="presOf" srcId="{84651AC6-867E-444E-886C-D25668C16BEE}" destId="{274EFA38-39ED-4E91-9C72-A5C5A6DBF91D}" srcOrd="0" destOrd="0" presId="urn:microsoft.com/office/officeart/2005/8/layout/radial1"/>
    <dgm:cxn modelId="{04D5E60A-A20E-4D04-91DF-E2A1E2AF5DD9}" type="presOf" srcId="{3C66FC3E-095D-4608-BF4A-A866C631BAF4}" destId="{23C3698F-0648-4A9E-A1AE-3736E6103809}" srcOrd="1" destOrd="0" presId="urn:microsoft.com/office/officeart/2005/8/layout/radial1"/>
    <dgm:cxn modelId="{ABDB5241-6769-45B5-AE0B-24640E6F22D0}" type="presOf" srcId="{6A0784DF-FF2A-4F5D-AD61-F404C9417200}" destId="{92B0FA94-91E6-4317-B14F-5A4B287DE99F}" srcOrd="0" destOrd="0" presId="urn:microsoft.com/office/officeart/2005/8/layout/radial1"/>
    <dgm:cxn modelId="{7B1B8975-6FAE-4EF0-B46A-01B5167352D0}" type="presOf" srcId="{BCF7F01C-16F0-4886-AE28-12BBF69C11F8}" destId="{12EFBDE2-B56A-4F81-9E60-3A572D263295}" srcOrd="0" destOrd="0" presId="urn:microsoft.com/office/officeart/2005/8/layout/radial1"/>
    <dgm:cxn modelId="{A16D2271-092C-41B4-B626-C34CFA2C5914}" type="presOf" srcId="{BCD1601D-1D37-4D22-A1A8-34F4509DA4D0}" destId="{BFC8E569-78E9-4244-BC4D-3E35DDCF072F}" srcOrd="1" destOrd="0" presId="urn:microsoft.com/office/officeart/2005/8/layout/radial1"/>
    <dgm:cxn modelId="{D950992C-82FF-4664-BBF3-36864D391F06}" type="presOf" srcId="{BCD1601D-1D37-4D22-A1A8-34F4509DA4D0}" destId="{374EE91E-D801-4B1D-A946-AD4218A2B924}" srcOrd="0" destOrd="0" presId="urn:microsoft.com/office/officeart/2005/8/layout/radial1"/>
    <dgm:cxn modelId="{784BE8BB-CC48-45CB-8BF8-8131CC118B36}" srcId="{A06D244C-A873-476E-B0E6-A8DE57605571}" destId="{299CB4DF-E614-4065-9570-518787139ACA}" srcOrd="3" destOrd="0" parTransId="{FF8F1D14-1A6E-420B-8787-5932DA55A5D3}" sibTransId="{080056E4-8CA9-42F0-B1A3-8293D4B2ABE1}"/>
    <dgm:cxn modelId="{F1886CE0-1006-43E3-8CAF-066D665FF615}" type="presOf" srcId="{E40DF80C-A3EB-47C5-9212-7EF60F8494D0}" destId="{ACB13EB7-B5C0-43BC-8C11-9417BC32774E}" srcOrd="1" destOrd="0" presId="urn:microsoft.com/office/officeart/2005/8/layout/radial1"/>
    <dgm:cxn modelId="{F76F0C9F-A355-43FF-ABB5-D62889FBC0A4}" type="presOf" srcId="{CABAF363-FF08-4EE0-A6AF-00E7050AF1D4}" destId="{996845DC-6314-4111-90FC-8BCFC0A115AB}" srcOrd="0" destOrd="0" presId="urn:microsoft.com/office/officeart/2005/8/layout/radial1"/>
    <dgm:cxn modelId="{74CAF8A1-75E6-4E8F-90A7-B3C3969B0A75}" srcId="{A06D244C-A873-476E-B0E6-A8DE57605571}" destId="{8F44898F-3F7D-4F75-ADC8-A5985815D99E}" srcOrd="5" destOrd="0" parTransId="{CABAF363-FF08-4EE0-A6AF-00E7050AF1D4}" sibTransId="{8394F70C-3FE5-4BC4-B99F-F3235DC438C8}"/>
    <dgm:cxn modelId="{921852CA-2712-471B-8C80-9883AF3730D7}" type="presOf" srcId="{E09060DE-F43D-46E9-975E-05A429C720E5}" destId="{D842B2FC-1A04-4FB1-8F4E-CE8DE0437119}" srcOrd="1" destOrd="0" presId="urn:microsoft.com/office/officeart/2005/8/layout/radial1"/>
    <dgm:cxn modelId="{F4CF2F2C-676D-45D4-B2AD-3B6A409CF859}" srcId="{A06D244C-A873-476E-B0E6-A8DE57605571}" destId="{84651AC6-867E-444E-886C-D25668C16BEE}" srcOrd="1" destOrd="0" parTransId="{418DB6B9-C7F2-4D7A-9284-60C0C014BC44}" sibTransId="{35DB41A4-B01F-49F0-8E83-1086A020DC0B}"/>
    <dgm:cxn modelId="{392806A7-845A-4C6A-A986-FE18E050DA7E}" type="presOf" srcId="{3C66FC3E-095D-4608-BF4A-A866C631BAF4}" destId="{6FB6431B-A43F-43F9-A2E3-CCBA4CA0AD02}" srcOrd="0" destOrd="0" presId="urn:microsoft.com/office/officeart/2005/8/layout/radial1"/>
    <dgm:cxn modelId="{1D0DB9D1-C68C-4BA2-845D-7D4913553B35}" type="presOf" srcId="{E09060DE-F43D-46E9-975E-05A429C720E5}" destId="{47956681-551F-48EB-961C-B9F74BAE0A80}" srcOrd="0" destOrd="0" presId="urn:microsoft.com/office/officeart/2005/8/layout/radial1"/>
    <dgm:cxn modelId="{1AED91DB-818B-4221-86B0-71E3350700F7}" type="presOf" srcId="{B40DF73D-D8AE-4DE6-AB27-48A12D9CA0AB}" destId="{CBCBA882-C738-46E6-BA02-2086C32294CA}" srcOrd="1" destOrd="0" presId="urn:microsoft.com/office/officeart/2005/8/layout/radial1"/>
    <dgm:cxn modelId="{5466D361-6F40-47D9-8591-81A263FBD243}" srcId="{A06D244C-A873-476E-B0E6-A8DE57605571}" destId="{5F861E6C-2B39-48E3-AD3B-B330BBC1A3B6}" srcOrd="9" destOrd="0" parTransId="{6A0784DF-FF2A-4F5D-AD61-F404C9417200}" sibTransId="{77C6C8A3-D162-4E92-B902-1B45A96E53D4}"/>
    <dgm:cxn modelId="{C7B6789F-ED84-4926-B4F8-2DD0D654AE3A}" type="presOf" srcId="{7C760813-2C05-4501-B8E1-D5E2BA2F8680}" destId="{FBD1012D-0420-44D8-A105-F8EEABC7897C}" srcOrd="0" destOrd="0" presId="urn:microsoft.com/office/officeart/2005/8/layout/radial1"/>
    <dgm:cxn modelId="{06EAA13B-C1E0-4F34-B569-5273C1155EE2}" type="presOf" srcId="{8F44898F-3F7D-4F75-ADC8-A5985815D99E}" destId="{4CA4BB7E-98BF-4A1F-8546-0DC1173FA2DD}" srcOrd="0" destOrd="0" presId="urn:microsoft.com/office/officeart/2005/8/layout/radial1"/>
    <dgm:cxn modelId="{75323B95-206B-4179-9B8B-AC0F876A5F8F}" srcId="{A06D244C-A873-476E-B0E6-A8DE57605571}" destId="{DFE5D9F2-3B2B-4222-975A-D301E1DEDEE7}" srcOrd="2" destOrd="0" parTransId="{3C66FC3E-095D-4608-BF4A-A866C631BAF4}" sibTransId="{3EFB3F02-BFE3-446A-92CD-4522BA3E7DDF}"/>
    <dgm:cxn modelId="{228AEB4B-B4AE-48AB-8966-66E29C449C08}" srcId="{A06D244C-A873-476E-B0E6-A8DE57605571}" destId="{7C760813-2C05-4501-B8E1-D5E2BA2F8680}" srcOrd="6" destOrd="0" parTransId="{F6FC551F-3117-48B4-9147-3E1D58D4F2A2}" sibTransId="{738C0804-47DB-4008-BA3A-F84F48DB11A8}"/>
    <dgm:cxn modelId="{80453FBA-0F1F-47FB-B043-71D5333C60B5}" type="presParOf" srcId="{12EFBDE2-B56A-4F81-9E60-3A572D263295}" destId="{E55048D5-30E4-4B73-A300-A2EA7C9B4B53}" srcOrd="0" destOrd="0" presId="urn:microsoft.com/office/officeart/2005/8/layout/radial1"/>
    <dgm:cxn modelId="{A0684A45-E483-457F-8650-FC8AFBEB707D}" type="presParOf" srcId="{12EFBDE2-B56A-4F81-9E60-3A572D263295}" destId="{26EE9F65-70DD-4922-AB25-0E2AAA41E88A}" srcOrd="1" destOrd="0" presId="urn:microsoft.com/office/officeart/2005/8/layout/radial1"/>
    <dgm:cxn modelId="{D47B3E2F-DF69-47E8-8675-81E408EBFA0B}" type="presParOf" srcId="{26EE9F65-70DD-4922-AB25-0E2AAA41E88A}" destId="{ACB13EB7-B5C0-43BC-8C11-9417BC32774E}" srcOrd="0" destOrd="0" presId="urn:microsoft.com/office/officeart/2005/8/layout/radial1"/>
    <dgm:cxn modelId="{503D64D4-3B42-40E7-BA61-012E702D61B0}" type="presParOf" srcId="{12EFBDE2-B56A-4F81-9E60-3A572D263295}" destId="{49E026DD-18F6-4F5C-B045-0C8A34AC1589}" srcOrd="2" destOrd="0" presId="urn:microsoft.com/office/officeart/2005/8/layout/radial1"/>
    <dgm:cxn modelId="{5709B0C3-76CA-492C-9F6B-4DAE45716502}" type="presParOf" srcId="{12EFBDE2-B56A-4F81-9E60-3A572D263295}" destId="{5A71B28C-C377-4C1F-B59C-D959228B9BC8}" srcOrd="3" destOrd="0" presId="urn:microsoft.com/office/officeart/2005/8/layout/radial1"/>
    <dgm:cxn modelId="{171D16B2-27DE-445F-8606-80A3956515E2}" type="presParOf" srcId="{5A71B28C-C377-4C1F-B59C-D959228B9BC8}" destId="{4F4F4423-8229-4726-91BB-BE73555B7A8A}" srcOrd="0" destOrd="0" presId="urn:microsoft.com/office/officeart/2005/8/layout/radial1"/>
    <dgm:cxn modelId="{8064B8F3-9B80-4E17-9636-0E1A82DA2497}" type="presParOf" srcId="{12EFBDE2-B56A-4F81-9E60-3A572D263295}" destId="{274EFA38-39ED-4E91-9C72-A5C5A6DBF91D}" srcOrd="4" destOrd="0" presId="urn:microsoft.com/office/officeart/2005/8/layout/radial1"/>
    <dgm:cxn modelId="{83D14BA0-1088-41BD-BAE5-75647FF2A556}" type="presParOf" srcId="{12EFBDE2-B56A-4F81-9E60-3A572D263295}" destId="{6FB6431B-A43F-43F9-A2E3-CCBA4CA0AD02}" srcOrd="5" destOrd="0" presId="urn:microsoft.com/office/officeart/2005/8/layout/radial1"/>
    <dgm:cxn modelId="{DC0F9E3D-54AC-4E6D-9607-D8EE2BFE6A04}" type="presParOf" srcId="{6FB6431B-A43F-43F9-A2E3-CCBA4CA0AD02}" destId="{23C3698F-0648-4A9E-A1AE-3736E6103809}" srcOrd="0" destOrd="0" presId="urn:microsoft.com/office/officeart/2005/8/layout/radial1"/>
    <dgm:cxn modelId="{F90A63F6-5D5E-472C-BD03-184C33E5FCF2}" type="presParOf" srcId="{12EFBDE2-B56A-4F81-9E60-3A572D263295}" destId="{FF8EDD8A-E15A-4DFC-845C-8ED82258F721}" srcOrd="6" destOrd="0" presId="urn:microsoft.com/office/officeart/2005/8/layout/radial1"/>
    <dgm:cxn modelId="{380717F1-66B8-487D-A9B6-B4B6867EF42A}" type="presParOf" srcId="{12EFBDE2-B56A-4F81-9E60-3A572D263295}" destId="{B4A76414-9227-4EEC-94FF-83EAC1DB41F2}" srcOrd="7" destOrd="0" presId="urn:microsoft.com/office/officeart/2005/8/layout/radial1"/>
    <dgm:cxn modelId="{C34C2783-3419-471E-8A17-972CA2156C0A}" type="presParOf" srcId="{B4A76414-9227-4EEC-94FF-83EAC1DB41F2}" destId="{171BA935-4133-4B4B-A17C-5E2A8B7E28AA}" srcOrd="0" destOrd="0" presId="urn:microsoft.com/office/officeart/2005/8/layout/radial1"/>
    <dgm:cxn modelId="{89B00950-CE48-40D4-833F-685793DE4847}" type="presParOf" srcId="{12EFBDE2-B56A-4F81-9E60-3A572D263295}" destId="{88EB69DA-D617-4142-BF33-CC5A6C6B5F7E}" srcOrd="8" destOrd="0" presId="urn:microsoft.com/office/officeart/2005/8/layout/radial1"/>
    <dgm:cxn modelId="{1AEE50D8-E6E6-4841-A884-021FF13FC4E9}" type="presParOf" srcId="{12EFBDE2-B56A-4F81-9E60-3A572D263295}" destId="{374EE91E-D801-4B1D-A946-AD4218A2B924}" srcOrd="9" destOrd="0" presId="urn:microsoft.com/office/officeart/2005/8/layout/radial1"/>
    <dgm:cxn modelId="{9C469D32-BF3C-43D2-BE59-FCB887B1F275}" type="presParOf" srcId="{374EE91E-D801-4B1D-A946-AD4218A2B924}" destId="{BFC8E569-78E9-4244-BC4D-3E35DDCF072F}" srcOrd="0" destOrd="0" presId="urn:microsoft.com/office/officeart/2005/8/layout/radial1"/>
    <dgm:cxn modelId="{4AF54B5F-E3E9-4C99-B9B3-82BA3EBE8AE6}" type="presParOf" srcId="{12EFBDE2-B56A-4F81-9E60-3A572D263295}" destId="{D7102738-15D4-469D-A423-6FC000B1B79A}" srcOrd="10" destOrd="0" presId="urn:microsoft.com/office/officeart/2005/8/layout/radial1"/>
    <dgm:cxn modelId="{030F8CD1-8BBE-4D14-BD97-E949575875BD}" type="presParOf" srcId="{12EFBDE2-B56A-4F81-9E60-3A572D263295}" destId="{996845DC-6314-4111-90FC-8BCFC0A115AB}" srcOrd="11" destOrd="0" presId="urn:microsoft.com/office/officeart/2005/8/layout/radial1"/>
    <dgm:cxn modelId="{FAF16F31-4AB5-43FA-9AF1-1D652514A1B2}" type="presParOf" srcId="{996845DC-6314-4111-90FC-8BCFC0A115AB}" destId="{0220880E-2397-4DBC-A7C2-238B88AA94CE}" srcOrd="0" destOrd="0" presId="urn:microsoft.com/office/officeart/2005/8/layout/radial1"/>
    <dgm:cxn modelId="{FC2B3B8B-5D5C-433D-AA37-9154D9151D24}" type="presParOf" srcId="{12EFBDE2-B56A-4F81-9E60-3A572D263295}" destId="{4CA4BB7E-98BF-4A1F-8546-0DC1173FA2DD}" srcOrd="12" destOrd="0" presId="urn:microsoft.com/office/officeart/2005/8/layout/radial1"/>
    <dgm:cxn modelId="{54B30088-1CE7-418F-8649-1E23C828D6E7}" type="presParOf" srcId="{12EFBDE2-B56A-4F81-9E60-3A572D263295}" destId="{89995134-DAF8-4A23-9883-7A6C1FE485B1}" srcOrd="13" destOrd="0" presId="urn:microsoft.com/office/officeart/2005/8/layout/radial1"/>
    <dgm:cxn modelId="{E41F97E1-3D53-40CA-AE9C-61A1EB1072D0}" type="presParOf" srcId="{89995134-DAF8-4A23-9883-7A6C1FE485B1}" destId="{11188411-463D-4483-8005-D63EAF788467}" srcOrd="0" destOrd="0" presId="urn:microsoft.com/office/officeart/2005/8/layout/radial1"/>
    <dgm:cxn modelId="{FB4E61CB-F1CA-4701-9A5D-8E610E9E3E77}" type="presParOf" srcId="{12EFBDE2-B56A-4F81-9E60-3A572D263295}" destId="{FBD1012D-0420-44D8-A105-F8EEABC7897C}" srcOrd="14" destOrd="0" presId="urn:microsoft.com/office/officeart/2005/8/layout/radial1"/>
    <dgm:cxn modelId="{2AB81FDC-4469-4027-993F-1C0921F2B811}" type="presParOf" srcId="{12EFBDE2-B56A-4F81-9E60-3A572D263295}" destId="{BCDF1C76-26D7-4A86-9FFE-E93222D066D6}" srcOrd="15" destOrd="0" presId="urn:microsoft.com/office/officeart/2005/8/layout/radial1"/>
    <dgm:cxn modelId="{2F4DD551-48E1-4FD8-A817-DDAC2419B90A}" type="presParOf" srcId="{BCDF1C76-26D7-4A86-9FFE-E93222D066D6}" destId="{CBCBA882-C738-46E6-BA02-2086C32294CA}" srcOrd="0" destOrd="0" presId="urn:microsoft.com/office/officeart/2005/8/layout/radial1"/>
    <dgm:cxn modelId="{230ACAA5-0E9F-4F32-82BC-365A02C52CB0}" type="presParOf" srcId="{12EFBDE2-B56A-4F81-9E60-3A572D263295}" destId="{3ECFFEBA-8B2C-4DD3-B94D-BFA3AD46A0FD}" srcOrd="16" destOrd="0" presId="urn:microsoft.com/office/officeart/2005/8/layout/radial1"/>
    <dgm:cxn modelId="{FC99BA64-898C-4024-AC6A-37254CF6B2D7}" type="presParOf" srcId="{12EFBDE2-B56A-4F81-9E60-3A572D263295}" destId="{47956681-551F-48EB-961C-B9F74BAE0A80}" srcOrd="17" destOrd="0" presId="urn:microsoft.com/office/officeart/2005/8/layout/radial1"/>
    <dgm:cxn modelId="{795D6BC2-DEF5-4B1B-AA2E-B5352D0D6704}" type="presParOf" srcId="{47956681-551F-48EB-961C-B9F74BAE0A80}" destId="{D842B2FC-1A04-4FB1-8F4E-CE8DE0437119}" srcOrd="0" destOrd="0" presId="urn:microsoft.com/office/officeart/2005/8/layout/radial1"/>
    <dgm:cxn modelId="{81A16FFC-C666-4AC8-ACA0-95AD3519CC8A}" type="presParOf" srcId="{12EFBDE2-B56A-4F81-9E60-3A572D263295}" destId="{98A9BC52-F43C-4DAA-8F64-4BB05887B35D}" srcOrd="18" destOrd="0" presId="urn:microsoft.com/office/officeart/2005/8/layout/radial1"/>
    <dgm:cxn modelId="{B67943F9-D99E-43C9-9D66-F31851FF6CB8}" type="presParOf" srcId="{12EFBDE2-B56A-4F81-9E60-3A572D263295}" destId="{92B0FA94-91E6-4317-B14F-5A4B287DE99F}" srcOrd="19" destOrd="0" presId="urn:microsoft.com/office/officeart/2005/8/layout/radial1"/>
    <dgm:cxn modelId="{1DA4950A-FFB2-445C-BE1B-E28D28073C66}" type="presParOf" srcId="{92B0FA94-91E6-4317-B14F-5A4B287DE99F}" destId="{DB1A5E6A-FA81-4DDB-A7FE-D98D0C606A36}" srcOrd="0" destOrd="0" presId="urn:microsoft.com/office/officeart/2005/8/layout/radial1"/>
    <dgm:cxn modelId="{2BC51386-B515-4882-9217-2718BF48D697}" type="presParOf" srcId="{12EFBDE2-B56A-4F81-9E60-3A572D263295}" destId="{764425EA-8287-4745-B253-0DFCBC306553}"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C916DA-2C01-1A43-BF46-285E9B913A89}" type="doc">
      <dgm:prSet loTypeId="urn:microsoft.com/office/officeart/2008/layout/CircularPictureCallout" loCatId="cycle" qsTypeId="urn:microsoft.com/office/officeart/2005/8/quickstyle/3d1" qsCatId="3D" csTypeId="urn:microsoft.com/office/officeart/2005/8/colors/accent3_2" csCatId="accent3" phldr="1"/>
      <dgm:spPr/>
      <dgm:t>
        <a:bodyPr/>
        <a:lstStyle/>
        <a:p>
          <a:endParaRPr lang="en-US"/>
        </a:p>
      </dgm:t>
    </dgm:pt>
    <dgm:pt modelId="{BEBEC07D-D404-C343-B67B-3AA7A8BE96F2}">
      <dgm:prSet phldrT="[Text]"/>
      <dgm:spPr>
        <a:solidFill>
          <a:schemeClr val="bg1"/>
        </a:solidFill>
      </dgm:spPr>
      <dgm:t>
        <a:bodyPr/>
        <a:lstStyle/>
        <a:p>
          <a:r>
            <a:rPr lang="tr-TR" b="1" dirty="0" smtClean="0"/>
            <a:t>Açık ve dürüstlüğün göstergesidir</a:t>
          </a:r>
          <a:endParaRPr lang="en-US" b="1" dirty="0">
            <a:latin typeface="Calibri"/>
            <a:cs typeface="Calibri"/>
          </a:endParaRPr>
        </a:p>
      </dgm:t>
    </dgm:pt>
    <dgm:pt modelId="{C3EA6754-D67F-A449-AA3D-DC65C8908FE4}" type="parTrans" cxnId="{D8881BCC-F1A7-B745-B13A-7C3A6FD12FD6}">
      <dgm:prSet/>
      <dgm:spPr/>
      <dgm:t>
        <a:bodyPr/>
        <a:lstStyle/>
        <a:p>
          <a:endParaRPr lang="en-US">
            <a:solidFill>
              <a:srgbClr val="800000"/>
            </a:solidFill>
            <a:latin typeface="Calibri"/>
            <a:cs typeface="Calibri"/>
          </a:endParaRPr>
        </a:p>
      </dgm:t>
    </dgm:pt>
    <dgm:pt modelId="{DD70C50A-83B2-F348-823F-08AC0532B2C4}" type="sibTrans" cxnId="{D8881BCC-F1A7-B745-B13A-7C3A6FD12FD6}">
      <dgm:prSet/>
      <dgm:spPr/>
      <dgm:t>
        <a:bodyPr/>
        <a:lstStyle/>
        <a:p>
          <a:endParaRPr lang="en-US">
            <a:solidFill>
              <a:srgbClr val="800000"/>
            </a:solidFill>
            <a:latin typeface="Calibri"/>
            <a:cs typeface="Calibri"/>
          </a:endParaRPr>
        </a:p>
      </dgm:t>
    </dgm:pt>
    <dgm:pt modelId="{2CA26F5C-1990-AF45-95F1-F15BBFCA65EB}">
      <dgm:prSet phldrT="[Text]"/>
      <dgm:spPr>
        <a:solidFill>
          <a:schemeClr val="bg1"/>
        </a:solidFill>
      </dgm:spPr>
      <dgm:t>
        <a:bodyPr/>
        <a:lstStyle/>
        <a:p>
          <a:r>
            <a:rPr lang="tr-TR" b="1" dirty="0" smtClean="0"/>
            <a:t>Topluma yol gösterir</a:t>
          </a:r>
          <a:endParaRPr lang="en-US" b="1" dirty="0">
            <a:latin typeface="Calibri"/>
            <a:cs typeface="Calibri"/>
          </a:endParaRPr>
        </a:p>
      </dgm:t>
    </dgm:pt>
    <dgm:pt modelId="{D139D48E-9436-2846-9637-D911AEBBC940}" type="parTrans" cxnId="{F50E7551-9C65-584B-928A-0A5FAEB342A9}">
      <dgm:prSet/>
      <dgm:spPr/>
      <dgm:t>
        <a:bodyPr/>
        <a:lstStyle/>
        <a:p>
          <a:endParaRPr lang="en-US">
            <a:solidFill>
              <a:srgbClr val="800000"/>
            </a:solidFill>
            <a:latin typeface="Calibri"/>
            <a:cs typeface="Calibri"/>
          </a:endParaRPr>
        </a:p>
      </dgm:t>
    </dgm:pt>
    <dgm:pt modelId="{23A2FE47-84DE-8049-ABB0-BB24785F2AF8}" type="sibTrans" cxnId="{F50E7551-9C65-584B-928A-0A5FAEB342A9}">
      <dgm:prSet/>
      <dgm:spPr/>
      <dgm:t>
        <a:bodyPr/>
        <a:lstStyle/>
        <a:p>
          <a:endParaRPr lang="en-US">
            <a:solidFill>
              <a:srgbClr val="800000"/>
            </a:solidFill>
            <a:latin typeface="Calibri"/>
            <a:cs typeface="Calibri"/>
          </a:endParaRPr>
        </a:p>
      </dgm:t>
    </dgm:pt>
    <dgm:pt modelId="{21E6B80B-5555-894C-8C15-6E160EB9E382}">
      <dgm:prSet/>
      <dgm:spPr>
        <a:solidFill>
          <a:schemeClr val="bg1"/>
        </a:solidFill>
      </dgm:spPr>
      <dgm:t>
        <a:bodyPr/>
        <a:lstStyle/>
        <a:p>
          <a:r>
            <a:rPr lang="tr-TR" b="1" dirty="0" smtClean="0"/>
            <a:t>Toplumu bilgilendirir, uyarır, çıkabilecek sorunlara karşı önlemler düşünür.</a:t>
          </a:r>
          <a:endParaRPr lang="en-US" b="1" dirty="0">
            <a:latin typeface="Calibri"/>
            <a:cs typeface="Calibri"/>
          </a:endParaRPr>
        </a:p>
      </dgm:t>
    </dgm:pt>
    <dgm:pt modelId="{A5D24232-3EA2-B746-A4C2-5E2EF9F181B3}" type="parTrans" cxnId="{83D75825-447C-5842-A93A-4FE41BF0DB8A}">
      <dgm:prSet/>
      <dgm:spPr/>
      <dgm:t>
        <a:bodyPr/>
        <a:lstStyle/>
        <a:p>
          <a:endParaRPr lang="en-US">
            <a:solidFill>
              <a:srgbClr val="800000"/>
            </a:solidFill>
            <a:latin typeface="Calibri"/>
            <a:cs typeface="Calibri"/>
          </a:endParaRPr>
        </a:p>
      </dgm:t>
    </dgm:pt>
    <dgm:pt modelId="{C16067C8-0F54-D74C-8540-EA0C1FC9B131}" type="sibTrans" cxnId="{83D75825-447C-5842-A93A-4FE41BF0DB8A}">
      <dgm:prSet/>
      <dgm:spPr/>
      <dgm:t>
        <a:bodyPr/>
        <a:lstStyle/>
        <a:p>
          <a:endParaRPr lang="en-US">
            <a:solidFill>
              <a:srgbClr val="800000"/>
            </a:solidFill>
            <a:latin typeface="Calibri"/>
            <a:cs typeface="Calibri"/>
          </a:endParaRPr>
        </a:p>
      </dgm:t>
    </dgm:pt>
    <dgm:pt modelId="{614B5315-670D-8A43-ACFF-D53BE4E5F100}">
      <dgm:prSet/>
      <dgm:spPr>
        <a:solidFill>
          <a:schemeClr val="bg1"/>
        </a:solidFill>
      </dgm:spPr>
      <dgm:t>
        <a:bodyPr/>
        <a:lstStyle/>
        <a:p>
          <a:r>
            <a:rPr lang="tr-TR" b="1" dirty="0" smtClean="0"/>
            <a:t>Eleştiriye açıktır.</a:t>
          </a:r>
          <a:endParaRPr lang="en-US" b="1" dirty="0">
            <a:latin typeface="Calibri"/>
            <a:cs typeface="Calibri"/>
          </a:endParaRPr>
        </a:p>
      </dgm:t>
    </dgm:pt>
    <dgm:pt modelId="{F363F280-A58B-B84C-B017-31F9B33A0DC3}" type="parTrans" cxnId="{B670D619-EE6A-564A-A4ED-CD80E554EFBF}">
      <dgm:prSet/>
      <dgm:spPr/>
      <dgm:t>
        <a:bodyPr/>
        <a:lstStyle/>
        <a:p>
          <a:endParaRPr lang="en-US">
            <a:solidFill>
              <a:srgbClr val="800000"/>
            </a:solidFill>
            <a:latin typeface="Calibri"/>
            <a:cs typeface="Calibri"/>
          </a:endParaRPr>
        </a:p>
      </dgm:t>
    </dgm:pt>
    <dgm:pt modelId="{85E15BBB-2BD4-C448-B904-D7CEBEEB9B3E}" type="sibTrans" cxnId="{B670D619-EE6A-564A-A4ED-CD80E554EFBF}">
      <dgm:prSet/>
      <dgm:spPr/>
      <dgm:t>
        <a:bodyPr/>
        <a:lstStyle/>
        <a:p>
          <a:endParaRPr lang="en-US">
            <a:solidFill>
              <a:srgbClr val="800000"/>
            </a:solidFill>
            <a:latin typeface="Calibri"/>
            <a:cs typeface="Calibri"/>
          </a:endParaRPr>
        </a:p>
      </dgm:t>
    </dgm:pt>
    <dgm:pt modelId="{659B4AFD-E3C4-AA40-955F-A7A0EAA1DBE3}">
      <dgm:prSet/>
      <dgm:spPr>
        <a:solidFill>
          <a:schemeClr val="bg1"/>
        </a:solidFill>
      </dgm:spPr>
      <dgm:t>
        <a:bodyPr/>
        <a:lstStyle/>
        <a:p>
          <a:r>
            <a:rPr lang="tr-TR" b="1" dirty="0" smtClean="0"/>
            <a:t>Bilimsel araştırma disiplinini her zaman korur.</a:t>
          </a:r>
          <a:endParaRPr lang="en-US" b="1" dirty="0">
            <a:latin typeface="Calibri"/>
            <a:cs typeface="Calibri"/>
          </a:endParaRPr>
        </a:p>
      </dgm:t>
    </dgm:pt>
    <dgm:pt modelId="{BF643C47-489C-7745-9533-6AACF7520BAC}" type="parTrans" cxnId="{2E3CDFC8-F10D-B646-BB4F-1F30CE05ED56}">
      <dgm:prSet/>
      <dgm:spPr/>
      <dgm:t>
        <a:bodyPr/>
        <a:lstStyle/>
        <a:p>
          <a:endParaRPr lang="en-US">
            <a:solidFill>
              <a:srgbClr val="800000"/>
            </a:solidFill>
            <a:latin typeface="Calibri"/>
            <a:cs typeface="Calibri"/>
          </a:endParaRPr>
        </a:p>
      </dgm:t>
    </dgm:pt>
    <dgm:pt modelId="{E16982DD-B6A5-194E-86DA-A3A8C4634D73}" type="sibTrans" cxnId="{2E3CDFC8-F10D-B646-BB4F-1F30CE05ED56}">
      <dgm:prSet/>
      <dgm:spPr/>
      <dgm:t>
        <a:bodyPr/>
        <a:lstStyle/>
        <a:p>
          <a:endParaRPr lang="en-US">
            <a:solidFill>
              <a:srgbClr val="800000"/>
            </a:solidFill>
            <a:latin typeface="Calibri"/>
            <a:cs typeface="Calibri"/>
          </a:endParaRPr>
        </a:p>
      </dgm:t>
    </dgm:pt>
    <dgm:pt modelId="{B45E2921-99F6-1B44-8163-0BA3104CC311}">
      <dgm:prSet phldrT="[Text]"/>
      <dgm:spPr>
        <a:solidFill>
          <a:schemeClr val="bg1"/>
        </a:solidFill>
      </dgm:spPr>
      <dgm:t>
        <a:bodyPr/>
        <a:lstStyle/>
        <a:p>
          <a:r>
            <a:rPr lang="tr-TR" b="1" dirty="0" smtClean="0"/>
            <a:t>Bilimsel bilgiyi ortaya çıkarır</a:t>
          </a:r>
          <a:endParaRPr lang="en-US" b="1" dirty="0">
            <a:latin typeface="Calibri"/>
            <a:cs typeface="Calibri"/>
          </a:endParaRPr>
        </a:p>
      </dgm:t>
    </dgm:pt>
    <dgm:pt modelId="{23D1FC04-D894-A141-8558-32F4A8DF0F70}" type="sibTrans" cxnId="{83771CFF-A172-AD47-8389-35E2E816F613}">
      <dgm:prSet/>
      <dgm:spPr/>
      <dgm:t>
        <a:bodyPr/>
        <a:lstStyle/>
        <a:p>
          <a:endParaRPr lang="en-US">
            <a:solidFill>
              <a:srgbClr val="800000"/>
            </a:solidFill>
            <a:latin typeface="Calibri"/>
            <a:cs typeface="Calibri"/>
          </a:endParaRPr>
        </a:p>
      </dgm:t>
    </dgm:pt>
    <dgm:pt modelId="{18C0AA94-1AC9-E948-ABF2-873C9BCE56BC}" type="parTrans" cxnId="{83771CFF-A172-AD47-8389-35E2E816F613}">
      <dgm:prSet/>
      <dgm:spPr/>
      <dgm:t>
        <a:bodyPr/>
        <a:lstStyle/>
        <a:p>
          <a:endParaRPr lang="en-US">
            <a:solidFill>
              <a:srgbClr val="800000"/>
            </a:solidFill>
            <a:latin typeface="Calibri"/>
            <a:cs typeface="Calibri"/>
          </a:endParaRPr>
        </a:p>
      </dgm:t>
    </dgm:pt>
    <dgm:pt modelId="{B8CF6570-9BA0-4D41-B6E9-92BC33863065}">
      <dgm:prSet custT="1"/>
      <dgm:spPr/>
      <dgm:t>
        <a:bodyPr/>
        <a:lstStyle/>
        <a:p>
          <a:pPr>
            <a:lnSpc>
              <a:spcPct val="100000"/>
            </a:lnSpc>
            <a:spcAft>
              <a:spcPts val="0"/>
            </a:spcAft>
          </a:pPr>
          <a:r>
            <a:rPr lang="tr-TR" sz="4400" b="1" dirty="0" smtClean="0">
              <a:solidFill>
                <a:schemeClr val="tx1"/>
              </a:solidFill>
            </a:rPr>
            <a:t>Bilim insanı kimdir?</a:t>
          </a:r>
          <a:endParaRPr lang="en-US" sz="4400" b="1" dirty="0">
            <a:solidFill>
              <a:schemeClr val="tx1"/>
            </a:solidFill>
            <a:latin typeface="Calibri"/>
            <a:cs typeface="Calibri"/>
          </a:endParaRPr>
        </a:p>
      </dgm:t>
    </dgm:pt>
    <dgm:pt modelId="{E89E893F-74F7-4A41-A9BF-83B6068DDB37}" type="sibTrans" cxnId="{36CEBDA5-0580-024B-9960-76D63EEDD04E}">
      <dgm:prSet/>
      <dgm:spPr>
        <a:blipFill rotWithShape="1">
          <a:blip xmlns:r="http://schemas.openxmlformats.org/officeDocument/2006/relationships" r:embed="rId1"/>
          <a:stretch>
            <a:fillRect/>
          </a:stretch>
        </a:blipFill>
      </dgm:spPr>
      <dgm:t>
        <a:bodyPr/>
        <a:lstStyle/>
        <a:p>
          <a:endParaRPr lang="en-US">
            <a:solidFill>
              <a:srgbClr val="800000"/>
            </a:solidFill>
            <a:latin typeface="Calibri"/>
            <a:cs typeface="Calibri"/>
          </a:endParaRPr>
        </a:p>
      </dgm:t>
    </dgm:pt>
    <dgm:pt modelId="{3F1E8D05-2755-0A4A-A3AC-B8FF6D667523}" type="parTrans" cxnId="{36CEBDA5-0580-024B-9960-76D63EEDD04E}">
      <dgm:prSet/>
      <dgm:spPr/>
      <dgm:t>
        <a:bodyPr/>
        <a:lstStyle/>
        <a:p>
          <a:endParaRPr lang="en-US">
            <a:solidFill>
              <a:srgbClr val="800000"/>
            </a:solidFill>
            <a:latin typeface="Calibri"/>
            <a:cs typeface="Calibri"/>
          </a:endParaRPr>
        </a:p>
      </dgm:t>
    </dgm:pt>
    <dgm:pt modelId="{DAB556E6-AF0F-1146-93D6-D95BA27DF5EF}" type="pres">
      <dgm:prSet presAssocID="{7DC916DA-2C01-1A43-BF46-285E9B913A89}" presName="Name0" presStyleCnt="0">
        <dgm:presLayoutVars>
          <dgm:chMax val="7"/>
          <dgm:chPref val="7"/>
          <dgm:dir/>
        </dgm:presLayoutVars>
      </dgm:prSet>
      <dgm:spPr/>
      <dgm:t>
        <a:bodyPr/>
        <a:lstStyle/>
        <a:p>
          <a:endParaRPr lang="en-US"/>
        </a:p>
      </dgm:t>
    </dgm:pt>
    <dgm:pt modelId="{62835160-7F82-EF44-93E2-E1C05A0A3915}" type="pres">
      <dgm:prSet presAssocID="{7DC916DA-2C01-1A43-BF46-285E9B913A89}" presName="Name1" presStyleCnt="0"/>
      <dgm:spPr/>
      <dgm:t>
        <a:bodyPr/>
        <a:lstStyle/>
        <a:p>
          <a:endParaRPr lang="tr-TR"/>
        </a:p>
      </dgm:t>
    </dgm:pt>
    <dgm:pt modelId="{3DCF9AB4-D69D-7B47-8711-A1244914CFC3}" type="pres">
      <dgm:prSet presAssocID="{E89E893F-74F7-4A41-A9BF-83B6068DDB37}" presName="picture_1" presStyleCnt="0"/>
      <dgm:spPr/>
      <dgm:t>
        <a:bodyPr/>
        <a:lstStyle/>
        <a:p>
          <a:endParaRPr lang="tr-TR"/>
        </a:p>
      </dgm:t>
    </dgm:pt>
    <dgm:pt modelId="{C5325243-0784-4A43-9F05-8FC9DE9BE9EF}" type="pres">
      <dgm:prSet presAssocID="{E89E893F-74F7-4A41-A9BF-83B6068DDB37}" presName="pictureRepeatNode" presStyleLbl="alignImgPlace1" presStyleIdx="0" presStyleCnt="7" custScaleX="68832" custScaleY="95743" custLinFactNeighborX="-13867" custLinFactNeighborY="13193"/>
      <dgm:spPr/>
      <dgm:t>
        <a:bodyPr/>
        <a:lstStyle/>
        <a:p>
          <a:endParaRPr lang="en-US"/>
        </a:p>
      </dgm:t>
    </dgm:pt>
    <dgm:pt modelId="{0D465318-7921-664C-87F8-14589395039C}" type="pres">
      <dgm:prSet presAssocID="{B8CF6570-9BA0-4D41-B6E9-92BC33863065}" presName="text_1" presStyleLbl="node1" presStyleIdx="0" presStyleCnt="0" custScaleX="253243" custScaleY="75447" custLinFactY="-100000" custLinFactNeighborX="65299" custLinFactNeighborY="-167466">
        <dgm:presLayoutVars>
          <dgm:bulletEnabled val="1"/>
        </dgm:presLayoutVars>
      </dgm:prSet>
      <dgm:spPr/>
      <dgm:t>
        <a:bodyPr/>
        <a:lstStyle/>
        <a:p>
          <a:endParaRPr lang="en-US"/>
        </a:p>
      </dgm:t>
    </dgm:pt>
    <dgm:pt modelId="{06DF412D-AE3D-D041-AC7F-E177A9D45BFB}" type="pres">
      <dgm:prSet presAssocID="{23D1FC04-D894-A141-8558-32F4A8DF0F70}" presName="picture_2" presStyleCnt="0"/>
      <dgm:spPr/>
      <dgm:t>
        <a:bodyPr/>
        <a:lstStyle/>
        <a:p>
          <a:endParaRPr lang="tr-TR"/>
        </a:p>
      </dgm:t>
    </dgm:pt>
    <dgm:pt modelId="{4BCD5B67-FD93-3D42-9E8C-47435D0E4875}" type="pres">
      <dgm:prSet presAssocID="{23D1FC04-D894-A141-8558-32F4A8DF0F70}" presName="pictureRepeatNode" presStyleLbl="alignImgPlace1" presStyleIdx="1" presStyleCnt="7" custLinFactX="-38262" custLinFactY="6214" custLinFactNeighborX="-100000" custLinFactNeighborY="100000"/>
      <dgm:spPr/>
      <dgm:t>
        <a:bodyPr/>
        <a:lstStyle/>
        <a:p>
          <a:endParaRPr lang="en-US"/>
        </a:p>
      </dgm:t>
    </dgm:pt>
    <dgm:pt modelId="{8F597EDD-F3E7-4345-A90C-7B87253787A5}" type="pres">
      <dgm:prSet presAssocID="{B45E2921-99F6-1B44-8163-0BA3104CC311}" presName="line_2" presStyleLbl="parChTrans1D1" presStyleIdx="0" presStyleCnt="6" custFlipVert="1" custSzY="45720" custScaleX="71225" custLinFactY="972469" custLinFactNeighborX="-11495" custLinFactNeighborY="1000000"/>
      <dgm:spPr/>
      <dgm:t>
        <a:bodyPr/>
        <a:lstStyle/>
        <a:p>
          <a:endParaRPr lang="tr-TR"/>
        </a:p>
      </dgm:t>
    </dgm:pt>
    <dgm:pt modelId="{44812E1E-FA5B-524A-90C0-BDDF9B63AD5E}" type="pres">
      <dgm:prSet presAssocID="{B45E2921-99F6-1B44-8163-0BA3104CC311}" presName="textparent_2" presStyleLbl="node1" presStyleIdx="0" presStyleCnt="0"/>
      <dgm:spPr/>
      <dgm:t>
        <a:bodyPr/>
        <a:lstStyle/>
        <a:p>
          <a:endParaRPr lang="tr-TR"/>
        </a:p>
      </dgm:t>
    </dgm:pt>
    <dgm:pt modelId="{18FDDFE4-C419-7141-B378-1E24FBE23CAE}" type="pres">
      <dgm:prSet presAssocID="{B45E2921-99F6-1B44-8163-0BA3104CC311}" presName="text_2" presStyleLbl="revTx" presStyleIdx="0" presStyleCnt="6" custScaleX="416018" custLinFactX="-95253" custLinFactY="5611" custLinFactNeighborX="-100000" custLinFactNeighborY="100000">
        <dgm:presLayoutVars>
          <dgm:bulletEnabled val="1"/>
        </dgm:presLayoutVars>
      </dgm:prSet>
      <dgm:spPr/>
      <dgm:t>
        <a:bodyPr/>
        <a:lstStyle/>
        <a:p>
          <a:endParaRPr lang="en-US"/>
        </a:p>
      </dgm:t>
    </dgm:pt>
    <dgm:pt modelId="{C19308C8-F2CF-0C45-B032-A80681519387}" type="pres">
      <dgm:prSet presAssocID="{DD70C50A-83B2-F348-823F-08AC0532B2C4}" presName="picture_3" presStyleCnt="0"/>
      <dgm:spPr/>
      <dgm:t>
        <a:bodyPr/>
        <a:lstStyle/>
        <a:p>
          <a:endParaRPr lang="tr-TR"/>
        </a:p>
      </dgm:t>
    </dgm:pt>
    <dgm:pt modelId="{7B943361-D870-634A-992E-5021D24467B9}" type="pres">
      <dgm:prSet presAssocID="{DD70C50A-83B2-F348-823F-08AC0532B2C4}" presName="pictureRepeatNode" presStyleLbl="alignImgPlace1" presStyleIdx="2" presStyleCnt="7" custLinFactY="15721" custLinFactNeighborX="-85846" custLinFactNeighborY="100000"/>
      <dgm:spPr/>
      <dgm:t>
        <a:bodyPr/>
        <a:lstStyle/>
        <a:p>
          <a:endParaRPr lang="en-US"/>
        </a:p>
      </dgm:t>
    </dgm:pt>
    <dgm:pt modelId="{5980495E-0AC8-BA40-8615-6D0B1EC12778}" type="pres">
      <dgm:prSet presAssocID="{BEBEC07D-D404-C343-B67B-3AA7A8BE96F2}" presName="line_3" presStyleLbl="parChTrans1D1" presStyleIdx="1" presStyleCnt="6" custLinFactY="907405" custLinFactNeighborX="-8382" custLinFactNeighborY="1000000"/>
      <dgm:spPr/>
      <dgm:t>
        <a:bodyPr/>
        <a:lstStyle/>
        <a:p>
          <a:endParaRPr lang="tr-TR"/>
        </a:p>
      </dgm:t>
    </dgm:pt>
    <dgm:pt modelId="{42E99852-9176-0344-822E-ACDA7CF725EB}" type="pres">
      <dgm:prSet presAssocID="{BEBEC07D-D404-C343-B67B-3AA7A8BE96F2}" presName="textparent_3" presStyleLbl="node1" presStyleIdx="0" presStyleCnt="0"/>
      <dgm:spPr/>
      <dgm:t>
        <a:bodyPr/>
        <a:lstStyle/>
        <a:p>
          <a:endParaRPr lang="tr-TR"/>
        </a:p>
      </dgm:t>
    </dgm:pt>
    <dgm:pt modelId="{E1E97EDE-0ABE-0C40-A51C-7B42B4FB378E}" type="pres">
      <dgm:prSet presAssocID="{BEBEC07D-D404-C343-B67B-3AA7A8BE96F2}" presName="text_3" presStyleLbl="revTx" presStyleIdx="1" presStyleCnt="6" custScaleX="165131" custLinFactY="15721" custLinFactNeighborX="-38468" custLinFactNeighborY="100000">
        <dgm:presLayoutVars>
          <dgm:bulletEnabled val="1"/>
        </dgm:presLayoutVars>
      </dgm:prSet>
      <dgm:spPr/>
      <dgm:t>
        <a:bodyPr/>
        <a:lstStyle/>
        <a:p>
          <a:endParaRPr lang="en-US"/>
        </a:p>
      </dgm:t>
    </dgm:pt>
    <dgm:pt modelId="{BC820893-4653-5A48-A51B-43093120BE9A}" type="pres">
      <dgm:prSet presAssocID="{23A2FE47-84DE-8049-ABB0-BB24785F2AF8}" presName="picture_4" presStyleCnt="0"/>
      <dgm:spPr/>
      <dgm:t>
        <a:bodyPr/>
        <a:lstStyle/>
        <a:p>
          <a:endParaRPr lang="tr-TR"/>
        </a:p>
      </dgm:t>
    </dgm:pt>
    <dgm:pt modelId="{FDA04DBA-6954-AA43-AF24-8B8E95C30917}" type="pres">
      <dgm:prSet presAssocID="{23A2FE47-84DE-8049-ABB0-BB24785F2AF8}" presName="pictureRepeatNode" presStyleLbl="alignImgPlace1" presStyleIdx="3" presStyleCnt="7" custLinFactX="-37112" custLinFactY="1520" custLinFactNeighborX="-100000" custLinFactNeighborY="100000"/>
      <dgm:spPr/>
      <dgm:t>
        <a:bodyPr/>
        <a:lstStyle/>
        <a:p>
          <a:endParaRPr lang="en-US"/>
        </a:p>
      </dgm:t>
    </dgm:pt>
    <dgm:pt modelId="{220EE618-AFE6-6F41-A567-6CEF88D5B6CB}" type="pres">
      <dgm:prSet presAssocID="{2CA26F5C-1990-AF45-95F1-F15BBFCA65EB}" presName="line_4" presStyleLbl="parChTrans1D1" presStyleIdx="2" presStyleCnt="6" custSzY="45720" custScaleX="62458" custLinFactY="920772" custLinFactNeighborY="1000000"/>
      <dgm:spPr/>
      <dgm:t>
        <a:bodyPr/>
        <a:lstStyle/>
        <a:p>
          <a:endParaRPr lang="tr-TR"/>
        </a:p>
      </dgm:t>
    </dgm:pt>
    <dgm:pt modelId="{88453D2B-08C6-244A-96C5-3A0114A29A1A}" type="pres">
      <dgm:prSet presAssocID="{2CA26F5C-1990-AF45-95F1-F15BBFCA65EB}" presName="textparent_4" presStyleLbl="node1" presStyleIdx="0" presStyleCnt="0"/>
      <dgm:spPr/>
      <dgm:t>
        <a:bodyPr/>
        <a:lstStyle/>
        <a:p>
          <a:endParaRPr lang="tr-TR"/>
        </a:p>
      </dgm:t>
    </dgm:pt>
    <dgm:pt modelId="{B4983BBA-B9FD-F74C-A51B-5964DA582037}" type="pres">
      <dgm:prSet presAssocID="{2CA26F5C-1990-AF45-95F1-F15BBFCA65EB}" presName="text_4" presStyleLbl="revTx" presStyleIdx="2" presStyleCnt="6" custScaleX="304518" custLinFactY="11966" custLinFactNeighborX="-79958" custLinFactNeighborY="100000">
        <dgm:presLayoutVars>
          <dgm:bulletEnabled val="1"/>
        </dgm:presLayoutVars>
      </dgm:prSet>
      <dgm:spPr/>
      <dgm:t>
        <a:bodyPr/>
        <a:lstStyle/>
        <a:p>
          <a:endParaRPr lang="en-US"/>
        </a:p>
      </dgm:t>
    </dgm:pt>
    <dgm:pt modelId="{95203BFD-798E-F947-A7C7-F4FC8FA2608B}" type="pres">
      <dgm:prSet presAssocID="{C16067C8-0F54-D74C-8540-EA0C1FC9B131}" presName="picture_5" presStyleCnt="0"/>
      <dgm:spPr/>
      <dgm:t>
        <a:bodyPr/>
        <a:lstStyle/>
        <a:p>
          <a:endParaRPr lang="tr-TR"/>
        </a:p>
      </dgm:t>
    </dgm:pt>
    <dgm:pt modelId="{99C3E077-459A-5044-A772-16125845D9F3}" type="pres">
      <dgm:prSet presAssocID="{C16067C8-0F54-D74C-8540-EA0C1FC9B131}" presName="pictureRepeatNode" presStyleLbl="alignImgPlace1" presStyleIdx="4" presStyleCnt="7" custLinFactX="-37112" custLinFactNeighborX="-100000" custLinFactNeighborY="89765"/>
      <dgm:spPr/>
      <dgm:t>
        <a:bodyPr/>
        <a:lstStyle/>
        <a:p>
          <a:endParaRPr lang="en-US"/>
        </a:p>
      </dgm:t>
    </dgm:pt>
    <dgm:pt modelId="{7A45E7C3-C0A4-964A-9B3D-5910250E5D5D}" type="pres">
      <dgm:prSet presAssocID="{21E6B80B-5555-894C-8C15-6E160EB9E382}" presName="line_5" presStyleLbl="parChTrans1D1" presStyleIdx="3" presStyleCnt="6" custFlipVert="1" custSzY="45720" custScaleX="46046" custLinFactY="934830" custLinFactNeighborX="-9232" custLinFactNeighborY="1000000"/>
      <dgm:spPr/>
      <dgm:t>
        <a:bodyPr/>
        <a:lstStyle/>
        <a:p>
          <a:endParaRPr lang="tr-TR"/>
        </a:p>
      </dgm:t>
    </dgm:pt>
    <dgm:pt modelId="{2FC4DF66-10FA-9345-B876-FA1D97C4C37B}" type="pres">
      <dgm:prSet presAssocID="{21E6B80B-5555-894C-8C15-6E160EB9E382}" presName="textparent_5" presStyleLbl="node1" presStyleIdx="0" presStyleCnt="0"/>
      <dgm:spPr/>
      <dgm:t>
        <a:bodyPr/>
        <a:lstStyle/>
        <a:p>
          <a:endParaRPr lang="tr-TR"/>
        </a:p>
      </dgm:t>
    </dgm:pt>
    <dgm:pt modelId="{F34C48E6-B96C-1143-B60A-8436BFB306B4}" type="pres">
      <dgm:prSet presAssocID="{21E6B80B-5555-894C-8C15-6E160EB9E382}" presName="text_5" presStyleLbl="revTx" presStyleIdx="3" presStyleCnt="6" custScaleX="205592" custLinFactY="212" custLinFactNeighborX="-53857" custLinFactNeighborY="100000">
        <dgm:presLayoutVars>
          <dgm:bulletEnabled val="1"/>
        </dgm:presLayoutVars>
      </dgm:prSet>
      <dgm:spPr/>
      <dgm:t>
        <a:bodyPr/>
        <a:lstStyle/>
        <a:p>
          <a:endParaRPr lang="en-US"/>
        </a:p>
      </dgm:t>
    </dgm:pt>
    <dgm:pt modelId="{8DDF65D5-7A0C-A840-8BDD-985049F38BA7}" type="pres">
      <dgm:prSet presAssocID="{85E15BBB-2BD4-C448-B904-D7CEBEEB9B3E}" presName="picture_6" presStyleCnt="0"/>
      <dgm:spPr/>
      <dgm:t>
        <a:bodyPr/>
        <a:lstStyle/>
        <a:p>
          <a:endParaRPr lang="tr-TR"/>
        </a:p>
      </dgm:t>
    </dgm:pt>
    <dgm:pt modelId="{99802099-8CE1-AE48-8D5D-9155F4CE4B9B}" type="pres">
      <dgm:prSet presAssocID="{85E15BBB-2BD4-C448-B904-D7CEBEEB9B3E}" presName="pictureRepeatNode" presStyleLbl="alignImgPlace1" presStyleIdx="5" presStyleCnt="7" custLinFactX="-48525" custLinFactY="6904" custLinFactNeighborX="-100000" custLinFactNeighborY="100000"/>
      <dgm:spPr/>
      <dgm:t>
        <a:bodyPr/>
        <a:lstStyle/>
        <a:p>
          <a:endParaRPr lang="en-US"/>
        </a:p>
      </dgm:t>
    </dgm:pt>
    <dgm:pt modelId="{35227D6D-0507-2146-8C52-CEB82F8D2CDA}" type="pres">
      <dgm:prSet presAssocID="{614B5315-670D-8A43-ACFF-D53BE4E5F100}" presName="line_6" presStyleLbl="parChTrans1D1" presStyleIdx="4" presStyleCnt="6" custFlipVert="1" custSzY="45720" custScaleX="54543" custLinFactY="994264" custLinFactNeighborX="-12332" custLinFactNeighborY="1000000"/>
      <dgm:spPr/>
      <dgm:t>
        <a:bodyPr/>
        <a:lstStyle/>
        <a:p>
          <a:endParaRPr lang="tr-TR"/>
        </a:p>
      </dgm:t>
    </dgm:pt>
    <dgm:pt modelId="{72FA668E-CBF4-2D40-A48C-2AD639E9E3FD}" type="pres">
      <dgm:prSet presAssocID="{614B5315-670D-8A43-ACFF-D53BE4E5F100}" presName="textparent_6" presStyleLbl="node1" presStyleIdx="0" presStyleCnt="0"/>
      <dgm:spPr/>
      <dgm:t>
        <a:bodyPr/>
        <a:lstStyle/>
        <a:p>
          <a:endParaRPr lang="tr-TR"/>
        </a:p>
      </dgm:t>
    </dgm:pt>
    <dgm:pt modelId="{54842CDF-C394-A741-BCC5-880DCBD060E5}" type="pres">
      <dgm:prSet presAssocID="{614B5315-670D-8A43-ACFF-D53BE4E5F100}" presName="text_6" presStyleLbl="revTx" presStyleIdx="4" presStyleCnt="6" custScaleX="315229" custLinFactY="6904" custLinFactNeighborX="-95215" custLinFactNeighborY="100000">
        <dgm:presLayoutVars>
          <dgm:bulletEnabled val="1"/>
        </dgm:presLayoutVars>
      </dgm:prSet>
      <dgm:spPr/>
      <dgm:t>
        <a:bodyPr/>
        <a:lstStyle/>
        <a:p>
          <a:endParaRPr lang="en-US"/>
        </a:p>
      </dgm:t>
    </dgm:pt>
    <dgm:pt modelId="{C736789D-1C6F-DF40-A563-3590C75074CA}" type="pres">
      <dgm:prSet presAssocID="{E16982DD-B6A5-194E-86DA-A3A8C4634D73}" presName="picture_7" presStyleCnt="0"/>
      <dgm:spPr/>
      <dgm:t>
        <a:bodyPr/>
        <a:lstStyle/>
        <a:p>
          <a:endParaRPr lang="tr-TR"/>
        </a:p>
      </dgm:t>
    </dgm:pt>
    <dgm:pt modelId="{82ACDCEE-91F9-8846-BD5C-A9A2A8B923A7}" type="pres">
      <dgm:prSet presAssocID="{E16982DD-B6A5-194E-86DA-A3A8C4634D73}" presName="pictureRepeatNode" presStyleLbl="alignImgPlace1" presStyleIdx="6" presStyleCnt="7" custLinFactX="-41727" custLinFactY="10036" custLinFactNeighborX="-100000" custLinFactNeighborY="100000"/>
      <dgm:spPr/>
      <dgm:t>
        <a:bodyPr/>
        <a:lstStyle/>
        <a:p>
          <a:endParaRPr lang="en-US"/>
        </a:p>
      </dgm:t>
    </dgm:pt>
    <dgm:pt modelId="{D00D9746-F0B0-B84E-AFBF-090E035A9F54}" type="pres">
      <dgm:prSet presAssocID="{659B4AFD-E3C4-AA40-955F-A7A0EAA1DBE3}" presName="line_7" presStyleLbl="parChTrans1D1" presStyleIdx="5" presStyleCnt="6" custFlipVert="1" custSzY="98297" custScaleX="68215" custLinFactY="1100000" custLinFactNeighborX="-15039" custLinFactNeighborY="1168616"/>
      <dgm:spPr/>
      <dgm:t>
        <a:bodyPr/>
        <a:lstStyle/>
        <a:p>
          <a:endParaRPr lang="tr-TR"/>
        </a:p>
      </dgm:t>
    </dgm:pt>
    <dgm:pt modelId="{81DFBCA6-2ACA-2A4A-A6E3-17A7EF626C43}" type="pres">
      <dgm:prSet presAssocID="{659B4AFD-E3C4-AA40-955F-A7A0EAA1DBE3}" presName="textparent_7" presStyleLbl="node1" presStyleIdx="0" presStyleCnt="0"/>
      <dgm:spPr/>
      <dgm:t>
        <a:bodyPr/>
        <a:lstStyle/>
        <a:p>
          <a:endParaRPr lang="tr-TR"/>
        </a:p>
      </dgm:t>
    </dgm:pt>
    <dgm:pt modelId="{CC53058A-9BCA-6441-96F2-65A895276D78}" type="pres">
      <dgm:prSet presAssocID="{659B4AFD-E3C4-AA40-955F-A7A0EAA1DBE3}" presName="text_7" presStyleLbl="revTx" presStyleIdx="5" presStyleCnt="6" custScaleX="1699036" custLinFactX="-381461" custLinFactY="20483" custLinFactNeighborX="-400000" custLinFactNeighborY="100000">
        <dgm:presLayoutVars>
          <dgm:bulletEnabled val="1"/>
        </dgm:presLayoutVars>
      </dgm:prSet>
      <dgm:spPr/>
      <dgm:t>
        <a:bodyPr/>
        <a:lstStyle/>
        <a:p>
          <a:endParaRPr lang="en-US"/>
        </a:p>
      </dgm:t>
    </dgm:pt>
  </dgm:ptLst>
  <dgm:cxnLst>
    <dgm:cxn modelId="{356756EF-BB77-4BAB-9030-D90112126D01}" type="presOf" srcId="{23A2FE47-84DE-8049-ABB0-BB24785F2AF8}" destId="{FDA04DBA-6954-AA43-AF24-8B8E95C30917}" srcOrd="0" destOrd="0" presId="urn:microsoft.com/office/officeart/2008/layout/CircularPictureCallout"/>
    <dgm:cxn modelId="{BAD7E7E1-0202-41AD-9EEE-2D51C9EC66EE}" type="presOf" srcId="{2CA26F5C-1990-AF45-95F1-F15BBFCA65EB}" destId="{B4983BBA-B9FD-F74C-A51B-5964DA582037}" srcOrd="0" destOrd="0" presId="urn:microsoft.com/office/officeart/2008/layout/CircularPictureCallout"/>
    <dgm:cxn modelId="{0D82F2F6-2455-4495-9532-26E5E8B48391}" type="presOf" srcId="{E89E893F-74F7-4A41-A9BF-83B6068DDB37}" destId="{C5325243-0784-4A43-9F05-8FC9DE9BE9EF}" srcOrd="0" destOrd="0" presId="urn:microsoft.com/office/officeart/2008/layout/CircularPictureCallout"/>
    <dgm:cxn modelId="{EA2906BB-251E-4DA6-929D-1ABF4727E4D3}" type="presOf" srcId="{7DC916DA-2C01-1A43-BF46-285E9B913A89}" destId="{DAB556E6-AF0F-1146-93D6-D95BA27DF5EF}" srcOrd="0" destOrd="0" presId="urn:microsoft.com/office/officeart/2008/layout/CircularPictureCallout"/>
    <dgm:cxn modelId="{EB0275E6-D856-4B19-AA42-E261E073D0E0}" type="presOf" srcId="{614B5315-670D-8A43-ACFF-D53BE4E5F100}" destId="{54842CDF-C394-A741-BCC5-880DCBD060E5}" srcOrd="0" destOrd="0" presId="urn:microsoft.com/office/officeart/2008/layout/CircularPictureCallout"/>
    <dgm:cxn modelId="{01A4AED8-03FE-406B-8798-44BD3AFB00CF}" type="presOf" srcId="{DD70C50A-83B2-F348-823F-08AC0532B2C4}" destId="{7B943361-D870-634A-992E-5021D24467B9}" srcOrd="0" destOrd="0" presId="urn:microsoft.com/office/officeart/2008/layout/CircularPictureCallout"/>
    <dgm:cxn modelId="{52A44215-C257-4072-8414-BF81A26709CE}" type="presOf" srcId="{85E15BBB-2BD4-C448-B904-D7CEBEEB9B3E}" destId="{99802099-8CE1-AE48-8D5D-9155F4CE4B9B}" srcOrd="0" destOrd="0" presId="urn:microsoft.com/office/officeart/2008/layout/CircularPictureCallout"/>
    <dgm:cxn modelId="{C727F7FB-FC42-4993-A5EC-02264258C5FE}" type="presOf" srcId="{B45E2921-99F6-1B44-8163-0BA3104CC311}" destId="{18FDDFE4-C419-7141-B378-1E24FBE23CAE}" srcOrd="0" destOrd="0" presId="urn:microsoft.com/office/officeart/2008/layout/CircularPictureCallout"/>
    <dgm:cxn modelId="{B670D619-EE6A-564A-A4ED-CD80E554EFBF}" srcId="{7DC916DA-2C01-1A43-BF46-285E9B913A89}" destId="{614B5315-670D-8A43-ACFF-D53BE4E5F100}" srcOrd="5" destOrd="0" parTransId="{F363F280-A58B-B84C-B017-31F9B33A0DC3}" sibTransId="{85E15BBB-2BD4-C448-B904-D7CEBEEB9B3E}"/>
    <dgm:cxn modelId="{D8881BCC-F1A7-B745-B13A-7C3A6FD12FD6}" srcId="{7DC916DA-2C01-1A43-BF46-285E9B913A89}" destId="{BEBEC07D-D404-C343-B67B-3AA7A8BE96F2}" srcOrd="2" destOrd="0" parTransId="{C3EA6754-D67F-A449-AA3D-DC65C8908FE4}" sibTransId="{DD70C50A-83B2-F348-823F-08AC0532B2C4}"/>
    <dgm:cxn modelId="{AA8B5058-661E-4D36-9D62-3190D60109DB}" type="presOf" srcId="{B8CF6570-9BA0-4D41-B6E9-92BC33863065}" destId="{0D465318-7921-664C-87F8-14589395039C}" srcOrd="0" destOrd="0" presId="urn:microsoft.com/office/officeart/2008/layout/CircularPictureCallout"/>
    <dgm:cxn modelId="{83771CFF-A172-AD47-8389-35E2E816F613}" srcId="{7DC916DA-2C01-1A43-BF46-285E9B913A89}" destId="{B45E2921-99F6-1B44-8163-0BA3104CC311}" srcOrd="1" destOrd="0" parTransId="{18C0AA94-1AC9-E948-ABF2-873C9BCE56BC}" sibTransId="{23D1FC04-D894-A141-8558-32F4A8DF0F70}"/>
    <dgm:cxn modelId="{36CEBDA5-0580-024B-9960-76D63EEDD04E}" srcId="{7DC916DA-2C01-1A43-BF46-285E9B913A89}" destId="{B8CF6570-9BA0-4D41-B6E9-92BC33863065}" srcOrd="0" destOrd="0" parTransId="{3F1E8D05-2755-0A4A-A3AC-B8FF6D667523}" sibTransId="{E89E893F-74F7-4A41-A9BF-83B6068DDB37}"/>
    <dgm:cxn modelId="{4681F6D4-4B2A-452A-81C0-5E99C8139A6E}" type="presOf" srcId="{21E6B80B-5555-894C-8C15-6E160EB9E382}" destId="{F34C48E6-B96C-1143-B60A-8436BFB306B4}" srcOrd="0" destOrd="0" presId="urn:microsoft.com/office/officeart/2008/layout/CircularPictureCallout"/>
    <dgm:cxn modelId="{A95F23EE-E213-403F-B07E-C62AA87E34D7}" type="presOf" srcId="{BEBEC07D-D404-C343-B67B-3AA7A8BE96F2}" destId="{E1E97EDE-0ABE-0C40-A51C-7B42B4FB378E}" srcOrd="0" destOrd="0" presId="urn:microsoft.com/office/officeart/2008/layout/CircularPictureCallout"/>
    <dgm:cxn modelId="{0BB78AED-EB2B-4867-AA03-BC1E581479B9}" type="presOf" srcId="{659B4AFD-E3C4-AA40-955F-A7A0EAA1DBE3}" destId="{CC53058A-9BCA-6441-96F2-65A895276D78}" srcOrd="0" destOrd="0" presId="urn:microsoft.com/office/officeart/2008/layout/CircularPictureCallout"/>
    <dgm:cxn modelId="{1DCFD59C-15E8-4BDF-818F-5A217BA0F18D}" type="presOf" srcId="{E16982DD-B6A5-194E-86DA-A3A8C4634D73}" destId="{82ACDCEE-91F9-8846-BD5C-A9A2A8B923A7}" srcOrd="0" destOrd="0" presId="urn:microsoft.com/office/officeart/2008/layout/CircularPictureCallout"/>
    <dgm:cxn modelId="{C9A02AED-EA76-473C-B586-606AE6912548}" type="presOf" srcId="{23D1FC04-D894-A141-8558-32F4A8DF0F70}" destId="{4BCD5B67-FD93-3D42-9E8C-47435D0E4875}" srcOrd="0" destOrd="0" presId="urn:microsoft.com/office/officeart/2008/layout/CircularPictureCallout"/>
    <dgm:cxn modelId="{F50E7551-9C65-584B-928A-0A5FAEB342A9}" srcId="{7DC916DA-2C01-1A43-BF46-285E9B913A89}" destId="{2CA26F5C-1990-AF45-95F1-F15BBFCA65EB}" srcOrd="3" destOrd="0" parTransId="{D139D48E-9436-2846-9637-D911AEBBC940}" sibTransId="{23A2FE47-84DE-8049-ABB0-BB24785F2AF8}"/>
    <dgm:cxn modelId="{DF69DD5D-DC97-4838-A5FC-1EF182364555}" type="presOf" srcId="{C16067C8-0F54-D74C-8540-EA0C1FC9B131}" destId="{99C3E077-459A-5044-A772-16125845D9F3}" srcOrd="0" destOrd="0" presId="urn:microsoft.com/office/officeart/2008/layout/CircularPictureCallout"/>
    <dgm:cxn modelId="{83D75825-447C-5842-A93A-4FE41BF0DB8A}" srcId="{7DC916DA-2C01-1A43-BF46-285E9B913A89}" destId="{21E6B80B-5555-894C-8C15-6E160EB9E382}" srcOrd="4" destOrd="0" parTransId="{A5D24232-3EA2-B746-A4C2-5E2EF9F181B3}" sibTransId="{C16067C8-0F54-D74C-8540-EA0C1FC9B131}"/>
    <dgm:cxn modelId="{2E3CDFC8-F10D-B646-BB4F-1F30CE05ED56}" srcId="{7DC916DA-2C01-1A43-BF46-285E9B913A89}" destId="{659B4AFD-E3C4-AA40-955F-A7A0EAA1DBE3}" srcOrd="6" destOrd="0" parTransId="{BF643C47-489C-7745-9533-6AACF7520BAC}" sibTransId="{E16982DD-B6A5-194E-86DA-A3A8C4634D73}"/>
    <dgm:cxn modelId="{0205BC26-8C63-45E8-84AA-71B010348517}" type="presParOf" srcId="{DAB556E6-AF0F-1146-93D6-D95BA27DF5EF}" destId="{62835160-7F82-EF44-93E2-E1C05A0A3915}" srcOrd="0" destOrd="0" presId="urn:microsoft.com/office/officeart/2008/layout/CircularPictureCallout"/>
    <dgm:cxn modelId="{985872EE-9D6B-4083-8ECE-9DDB20E7FCAF}" type="presParOf" srcId="{62835160-7F82-EF44-93E2-E1C05A0A3915}" destId="{3DCF9AB4-D69D-7B47-8711-A1244914CFC3}" srcOrd="0" destOrd="0" presId="urn:microsoft.com/office/officeart/2008/layout/CircularPictureCallout"/>
    <dgm:cxn modelId="{6E9036EE-6834-4B4C-9637-7386DC5619FB}" type="presParOf" srcId="{3DCF9AB4-D69D-7B47-8711-A1244914CFC3}" destId="{C5325243-0784-4A43-9F05-8FC9DE9BE9EF}" srcOrd="0" destOrd="0" presId="urn:microsoft.com/office/officeart/2008/layout/CircularPictureCallout"/>
    <dgm:cxn modelId="{04CCF8E6-5F4F-40FC-AD2C-26D4983E6431}" type="presParOf" srcId="{62835160-7F82-EF44-93E2-E1C05A0A3915}" destId="{0D465318-7921-664C-87F8-14589395039C}" srcOrd="1" destOrd="0" presId="urn:microsoft.com/office/officeart/2008/layout/CircularPictureCallout"/>
    <dgm:cxn modelId="{5D4E5B5F-536D-41AE-81F1-C0EF077CBA62}" type="presParOf" srcId="{62835160-7F82-EF44-93E2-E1C05A0A3915}" destId="{06DF412D-AE3D-D041-AC7F-E177A9D45BFB}" srcOrd="2" destOrd="0" presId="urn:microsoft.com/office/officeart/2008/layout/CircularPictureCallout"/>
    <dgm:cxn modelId="{5E2BC560-C827-4177-936F-F730F124CB4D}" type="presParOf" srcId="{06DF412D-AE3D-D041-AC7F-E177A9D45BFB}" destId="{4BCD5B67-FD93-3D42-9E8C-47435D0E4875}" srcOrd="0" destOrd="0" presId="urn:microsoft.com/office/officeart/2008/layout/CircularPictureCallout"/>
    <dgm:cxn modelId="{D8A163B3-BA0A-4658-AE81-F73B21106DF5}" type="presParOf" srcId="{62835160-7F82-EF44-93E2-E1C05A0A3915}" destId="{8F597EDD-F3E7-4345-A90C-7B87253787A5}" srcOrd="3" destOrd="0" presId="urn:microsoft.com/office/officeart/2008/layout/CircularPictureCallout"/>
    <dgm:cxn modelId="{674402A0-0BD9-4E0A-8513-7A54A3A066C4}" type="presParOf" srcId="{62835160-7F82-EF44-93E2-E1C05A0A3915}" destId="{44812E1E-FA5B-524A-90C0-BDDF9B63AD5E}" srcOrd="4" destOrd="0" presId="urn:microsoft.com/office/officeart/2008/layout/CircularPictureCallout"/>
    <dgm:cxn modelId="{A411BDB4-F248-4FBA-B5CF-C71327A4758B}" type="presParOf" srcId="{44812E1E-FA5B-524A-90C0-BDDF9B63AD5E}" destId="{18FDDFE4-C419-7141-B378-1E24FBE23CAE}" srcOrd="0" destOrd="0" presId="urn:microsoft.com/office/officeart/2008/layout/CircularPictureCallout"/>
    <dgm:cxn modelId="{31F14707-BB94-49D1-A7A5-9BC2FF4A050E}" type="presParOf" srcId="{62835160-7F82-EF44-93E2-E1C05A0A3915}" destId="{C19308C8-F2CF-0C45-B032-A80681519387}" srcOrd="5" destOrd="0" presId="urn:microsoft.com/office/officeart/2008/layout/CircularPictureCallout"/>
    <dgm:cxn modelId="{D558A7DB-8215-4200-95B2-8FA1F77620C2}" type="presParOf" srcId="{C19308C8-F2CF-0C45-B032-A80681519387}" destId="{7B943361-D870-634A-992E-5021D24467B9}" srcOrd="0" destOrd="0" presId="urn:microsoft.com/office/officeart/2008/layout/CircularPictureCallout"/>
    <dgm:cxn modelId="{30533040-FA4B-46D0-9D7F-15079DAA2CE3}" type="presParOf" srcId="{62835160-7F82-EF44-93E2-E1C05A0A3915}" destId="{5980495E-0AC8-BA40-8615-6D0B1EC12778}" srcOrd="6" destOrd="0" presId="urn:microsoft.com/office/officeart/2008/layout/CircularPictureCallout"/>
    <dgm:cxn modelId="{69FB9CE0-3935-4245-9C5D-A1DE806E4F1F}" type="presParOf" srcId="{62835160-7F82-EF44-93E2-E1C05A0A3915}" destId="{42E99852-9176-0344-822E-ACDA7CF725EB}" srcOrd="7" destOrd="0" presId="urn:microsoft.com/office/officeart/2008/layout/CircularPictureCallout"/>
    <dgm:cxn modelId="{E51C8D47-D57A-41B0-AB8D-264CC96750F7}" type="presParOf" srcId="{42E99852-9176-0344-822E-ACDA7CF725EB}" destId="{E1E97EDE-0ABE-0C40-A51C-7B42B4FB378E}" srcOrd="0" destOrd="0" presId="urn:microsoft.com/office/officeart/2008/layout/CircularPictureCallout"/>
    <dgm:cxn modelId="{FD3009B3-7565-4C2C-9E09-F23311E5EC38}" type="presParOf" srcId="{62835160-7F82-EF44-93E2-E1C05A0A3915}" destId="{BC820893-4653-5A48-A51B-43093120BE9A}" srcOrd="8" destOrd="0" presId="urn:microsoft.com/office/officeart/2008/layout/CircularPictureCallout"/>
    <dgm:cxn modelId="{8996F303-B0DE-4B7F-93A6-58EE49B55B60}" type="presParOf" srcId="{BC820893-4653-5A48-A51B-43093120BE9A}" destId="{FDA04DBA-6954-AA43-AF24-8B8E95C30917}" srcOrd="0" destOrd="0" presId="urn:microsoft.com/office/officeart/2008/layout/CircularPictureCallout"/>
    <dgm:cxn modelId="{4C517786-DA92-4A29-A6DD-4DA212D083A6}" type="presParOf" srcId="{62835160-7F82-EF44-93E2-E1C05A0A3915}" destId="{220EE618-AFE6-6F41-A567-6CEF88D5B6CB}" srcOrd="9" destOrd="0" presId="urn:microsoft.com/office/officeart/2008/layout/CircularPictureCallout"/>
    <dgm:cxn modelId="{0B321F6F-6ABD-4F6E-9EF5-9C863E263A15}" type="presParOf" srcId="{62835160-7F82-EF44-93E2-E1C05A0A3915}" destId="{88453D2B-08C6-244A-96C5-3A0114A29A1A}" srcOrd="10" destOrd="0" presId="urn:microsoft.com/office/officeart/2008/layout/CircularPictureCallout"/>
    <dgm:cxn modelId="{39A16E5E-4EF7-4511-B2C3-8DF9D08160A2}" type="presParOf" srcId="{88453D2B-08C6-244A-96C5-3A0114A29A1A}" destId="{B4983BBA-B9FD-F74C-A51B-5964DA582037}" srcOrd="0" destOrd="0" presId="urn:microsoft.com/office/officeart/2008/layout/CircularPictureCallout"/>
    <dgm:cxn modelId="{F3F0EAE5-A771-4B12-9913-2D9FDEAAE600}" type="presParOf" srcId="{62835160-7F82-EF44-93E2-E1C05A0A3915}" destId="{95203BFD-798E-F947-A7C7-F4FC8FA2608B}" srcOrd="11" destOrd="0" presId="urn:microsoft.com/office/officeart/2008/layout/CircularPictureCallout"/>
    <dgm:cxn modelId="{4F46DBD2-8C43-498C-9CF4-A8422C9C6DD6}" type="presParOf" srcId="{95203BFD-798E-F947-A7C7-F4FC8FA2608B}" destId="{99C3E077-459A-5044-A772-16125845D9F3}" srcOrd="0" destOrd="0" presId="urn:microsoft.com/office/officeart/2008/layout/CircularPictureCallout"/>
    <dgm:cxn modelId="{A9EE8161-ABD3-4F02-BF09-99D3467897CF}" type="presParOf" srcId="{62835160-7F82-EF44-93E2-E1C05A0A3915}" destId="{7A45E7C3-C0A4-964A-9B3D-5910250E5D5D}" srcOrd="12" destOrd="0" presId="urn:microsoft.com/office/officeart/2008/layout/CircularPictureCallout"/>
    <dgm:cxn modelId="{AFD7D28B-83A5-4FFB-8F68-6A9440825D9B}" type="presParOf" srcId="{62835160-7F82-EF44-93E2-E1C05A0A3915}" destId="{2FC4DF66-10FA-9345-B876-FA1D97C4C37B}" srcOrd="13" destOrd="0" presId="urn:microsoft.com/office/officeart/2008/layout/CircularPictureCallout"/>
    <dgm:cxn modelId="{4037A63E-880D-4CCF-8B35-4205BF2C60DA}" type="presParOf" srcId="{2FC4DF66-10FA-9345-B876-FA1D97C4C37B}" destId="{F34C48E6-B96C-1143-B60A-8436BFB306B4}" srcOrd="0" destOrd="0" presId="urn:microsoft.com/office/officeart/2008/layout/CircularPictureCallout"/>
    <dgm:cxn modelId="{9B1697A5-A505-4943-A76F-05363461DDC5}" type="presParOf" srcId="{62835160-7F82-EF44-93E2-E1C05A0A3915}" destId="{8DDF65D5-7A0C-A840-8BDD-985049F38BA7}" srcOrd="14" destOrd="0" presId="urn:microsoft.com/office/officeart/2008/layout/CircularPictureCallout"/>
    <dgm:cxn modelId="{184F8405-033C-4905-8BC3-FD4DB2D825F3}" type="presParOf" srcId="{8DDF65D5-7A0C-A840-8BDD-985049F38BA7}" destId="{99802099-8CE1-AE48-8D5D-9155F4CE4B9B}" srcOrd="0" destOrd="0" presId="urn:microsoft.com/office/officeart/2008/layout/CircularPictureCallout"/>
    <dgm:cxn modelId="{9443FC68-BE5C-4217-BE46-505F64C5880E}" type="presParOf" srcId="{62835160-7F82-EF44-93E2-E1C05A0A3915}" destId="{35227D6D-0507-2146-8C52-CEB82F8D2CDA}" srcOrd="15" destOrd="0" presId="urn:microsoft.com/office/officeart/2008/layout/CircularPictureCallout"/>
    <dgm:cxn modelId="{B46F9F9B-7F2E-4ACE-B92D-C59490AD02F1}" type="presParOf" srcId="{62835160-7F82-EF44-93E2-E1C05A0A3915}" destId="{72FA668E-CBF4-2D40-A48C-2AD639E9E3FD}" srcOrd="16" destOrd="0" presId="urn:microsoft.com/office/officeart/2008/layout/CircularPictureCallout"/>
    <dgm:cxn modelId="{6E97E5CC-0E41-4128-B7AD-6E3D4EE50C65}" type="presParOf" srcId="{72FA668E-CBF4-2D40-A48C-2AD639E9E3FD}" destId="{54842CDF-C394-A741-BCC5-880DCBD060E5}" srcOrd="0" destOrd="0" presId="urn:microsoft.com/office/officeart/2008/layout/CircularPictureCallout"/>
    <dgm:cxn modelId="{5379D63F-63D9-45DC-A3BF-4CA6C1C8E69B}" type="presParOf" srcId="{62835160-7F82-EF44-93E2-E1C05A0A3915}" destId="{C736789D-1C6F-DF40-A563-3590C75074CA}" srcOrd="17" destOrd="0" presId="urn:microsoft.com/office/officeart/2008/layout/CircularPictureCallout"/>
    <dgm:cxn modelId="{7450CDE7-CC1A-4F7A-A94E-DAB50D9E0C02}" type="presParOf" srcId="{C736789D-1C6F-DF40-A563-3590C75074CA}" destId="{82ACDCEE-91F9-8846-BD5C-A9A2A8B923A7}" srcOrd="0" destOrd="0" presId="urn:microsoft.com/office/officeart/2008/layout/CircularPictureCallout"/>
    <dgm:cxn modelId="{CFED5390-C0A0-46ED-86F3-947D5F4375CD}" type="presParOf" srcId="{62835160-7F82-EF44-93E2-E1C05A0A3915}" destId="{D00D9746-F0B0-B84E-AFBF-090E035A9F54}" srcOrd="18" destOrd="0" presId="urn:microsoft.com/office/officeart/2008/layout/CircularPictureCallout"/>
    <dgm:cxn modelId="{26C4B94C-A258-4492-84AA-6F0E9EF0399C}" type="presParOf" srcId="{62835160-7F82-EF44-93E2-E1C05A0A3915}" destId="{81DFBCA6-2ACA-2A4A-A6E3-17A7EF626C43}" srcOrd="19" destOrd="0" presId="urn:microsoft.com/office/officeart/2008/layout/CircularPictureCallout"/>
    <dgm:cxn modelId="{119A99C2-0502-4915-9E90-7A1C76DFE92D}" type="presParOf" srcId="{81DFBCA6-2ACA-2A4A-A6E3-17A7EF626C43}" destId="{CC53058A-9BCA-6441-96F2-65A895276D78}"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443E92-8EEA-7444-BA7A-9098C401E0D4}" type="doc">
      <dgm:prSet loTypeId="urn:microsoft.com/office/officeart/2008/layout/CircularPictureCallout" loCatId="" qsTypeId="urn:microsoft.com/office/officeart/2005/8/quickstyle/simple3" qsCatId="simple" csTypeId="urn:microsoft.com/office/officeart/2005/8/colors/colorful3" csCatId="colorful" phldr="1"/>
      <dgm:spPr/>
      <dgm:t>
        <a:bodyPr/>
        <a:lstStyle/>
        <a:p>
          <a:endParaRPr lang="en-US"/>
        </a:p>
      </dgm:t>
    </dgm:pt>
    <dgm:pt modelId="{21554725-CD80-6A48-83D3-E5081AC81B30}">
      <dgm:prSet custT="1"/>
      <dgm:spPr/>
      <dgm:t>
        <a:bodyPr/>
        <a:lstStyle/>
        <a:p>
          <a:r>
            <a:rPr lang="tr-TR" sz="4400" b="1" smtClean="0">
              <a:latin typeface="Calibri"/>
              <a:cs typeface="Calibri"/>
            </a:rPr>
            <a:t>Temel Etik İlke </a:t>
          </a:r>
          <a:br>
            <a:rPr lang="tr-TR" sz="4400" b="1" smtClean="0">
              <a:latin typeface="Calibri"/>
              <a:cs typeface="Calibri"/>
            </a:rPr>
          </a:br>
          <a:r>
            <a:rPr lang="tr-TR" sz="4400" b="1" smtClean="0">
              <a:latin typeface="Calibri"/>
              <a:cs typeface="Calibri"/>
            </a:rPr>
            <a:t>ve Kurallar</a:t>
          </a:r>
          <a:endParaRPr lang="en-US" sz="4400" b="1" dirty="0">
            <a:latin typeface="Calibri"/>
            <a:cs typeface="Calibri"/>
          </a:endParaRPr>
        </a:p>
      </dgm:t>
    </dgm:pt>
    <dgm:pt modelId="{1EF06741-722C-F84F-B558-57BF492073D0}" type="parTrans" cxnId="{08CAFFA1-CB49-FD47-B0DE-7C68901FCF3E}">
      <dgm:prSet/>
      <dgm:spPr/>
      <dgm:t>
        <a:bodyPr/>
        <a:lstStyle/>
        <a:p>
          <a:endParaRPr lang="en-US">
            <a:solidFill>
              <a:schemeClr val="accent1">
                <a:lumMod val="75000"/>
              </a:schemeClr>
            </a:solidFill>
            <a:latin typeface="Calibri"/>
            <a:cs typeface="Calibri"/>
          </a:endParaRPr>
        </a:p>
      </dgm:t>
    </dgm:pt>
    <dgm:pt modelId="{AF27B406-772D-7844-8E49-2C924FC845D8}" type="sibTrans" cxnId="{08CAFFA1-CB49-FD47-B0DE-7C68901FCF3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a:solidFill>
              <a:schemeClr val="accent1">
                <a:lumMod val="75000"/>
              </a:schemeClr>
            </a:solidFill>
            <a:latin typeface="Calibri"/>
            <a:cs typeface="Calibri"/>
          </a:endParaRPr>
        </a:p>
      </dgm:t>
    </dgm:pt>
    <dgm:pt modelId="{6DFDA99A-B658-5942-AFAA-CACDAF416B9B}">
      <dgm:prSet phldrT="[Text]" custT="1"/>
      <dgm:spPr/>
      <dgm:t>
        <a:bodyPr/>
        <a:lstStyle/>
        <a:p>
          <a:pPr algn="ctr"/>
          <a:r>
            <a:rPr lang="en-US" sz="2000" b="1" smtClean="0">
              <a:latin typeface="Calibri"/>
              <a:cs typeface="Calibri"/>
            </a:rPr>
            <a:t>Bilimsel Araştırma Etiği İlkeleri</a:t>
          </a:r>
          <a:endParaRPr lang="en-US" sz="2000" b="1" dirty="0">
            <a:latin typeface="Calibri"/>
            <a:cs typeface="Calibri"/>
          </a:endParaRPr>
        </a:p>
      </dgm:t>
    </dgm:pt>
    <dgm:pt modelId="{A1223534-3EBC-7241-AA69-296C1BF83888}" type="parTrans" cxnId="{2B517C79-DC40-E446-BD31-5E03A3AC6351}">
      <dgm:prSet/>
      <dgm:spPr/>
      <dgm:t>
        <a:bodyPr/>
        <a:lstStyle/>
        <a:p>
          <a:endParaRPr lang="en-US">
            <a:solidFill>
              <a:schemeClr val="accent1">
                <a:lumMod val="75000"/>
              </a:schemeClr>
            </a:solidFill>
            <a:latin typeface="Calibri"/>
            <a:cs typeface="Calibri"/>
          </a:endParaRPr>
        </a:p>
      </dgm:t>
    </dgm:pt>
    <dgm:pt modelId="{6283ED47-1BE8-2443-BF41-09DC3071EB30}" type="sibTrans" cxnId="{2B517C79-DC40-E446-BD31-5E03A3AC6351}">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t>
        <a:bodyPr/>
        <a:lstStyle/>
        <a:p>
          <a:endParaRPr lang="en-US">
            <a:solidFill>
              <a:schemeClr val="accent1">
                <a:lumMod val="75000"/>
              </a:schemeClr>
            </a:solidFill>
            <a:latin typeface="Calibri"/>
            <a:cs typeface="Calibri"/>
          </a:endParaRPr>
        </a:p>
      </dgm:t>
    </dgm:pt>
    <dgm:pt modelId="{A22D0C82-A0DD-2540-9F9C-0C38CB098A7C}">
      <dgm:prSet phldrT="[Text]" custT="1"/>
      <dgm:spPr/>
      <dgm:t>
        <a:bodyPr/>
        <a:lstStyle/>
        <a:p>
          <a:pPr algn="ctr"/>
          <a:r>
            <a:rPr lang="en-US" sz="2000" b="1" dirty="0" err="1" smtClean="0">
              <a:latin typeface="Calibri"/>
              <a:cs typeface="Calibri"/>
            </a:rPr>
            <a:t>Yayın</a:t>
          </a:r>
          <a:r>
            <a:rPr lang="en-US" sz="2400" b="1" dirty="0" smtClean="0">
              <a:latin typeface="Calibri"/>
              <a:cs typeface="Calibri"/>
            </a:rPr>
            <a:t> </a:t>
          </a:r>
          <a:r>
            <a:rPr lang="en-US" sz="2000" b="1" dirty="0" err="1" smtClean="0">
              <a:latin typeface="Calibri"/>
              <a:cs typeface="Calibri"/>
            </a:rPr>
            <a:t>Etiği</a:t>
          </a:r>
          <a:r>
            <a:rPr lang="en-US" sz="2000" b="1" dirty="0" smtClean="0">
              <a:latin typeface="Calibri"/>
              <a:cs typeface="Calibri"/>
            </a:rPr>
            <a:t> </a:t>
          </a:r>
          <a:r>
            <a:rPr lang="en-US" sz="2000" b="1" dirty="0" err="1" smtClean="0">
              <a:latin typeface="Calibri"/>
              <a:cs typeface="Calibri"/>
            </a:rPr>
            <a:t>İlkeleri</a:t>
          </a:r>
          <a:endParaRPr lang="en-US" sz="2000" b="1" dirty="0">
            <a:latin typeface="Calibri"/>
            <a:cs typeface="Calibri"/>
          </a:endParaRPr>
        </a:p>
      </dgm:t>
    </dgm:pt>
    <dgm:pt modelId="{946A208F-5768-1243-8936-4A828E502A8B}" type="parTrans" cxnId="{EBA1096A-4747-E844-97B5-F40BAEB6CF47}">
      <dgm:prSet/>
      <dgm:spPr/>
      <dgm:t>
        <a:bodyPr/>
        <a:lstStyle/>
        <a:p>
          <a:endParaRPr lang="en-US">
            <a:solidFill>
              <a:schemeClr val="accent1">
                <a:lumMod val="75000"/>
              </a:schemeClr>
            </a:solidFill>
            <a:latin typeface="Calibri"/>
            <a:cs typeface="Calibri"/>
          </a:endParaRPr>
        </a:p>
      </dgm:t>
    </dgm:pt>
    <dgm:pt modelId="{571B796C-F64F-6E4E-9F49-68B7BDC74E31}" type="sibTrans" cxnId="{EBA1096A-4747-E844-97B5-F40BAEB6CF47}">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US">
            <a:solidFill>
              <a:schemeClr val="accent1">
                <a:lumMod val="75000"/>
              </a:schemeClr>
            </a:solidFill>
            <a:latin typeface="Calibri"/>
            <a:cs typeface="Calibri"/>
          </a:endParaRPr>
        </a:p>
      </dgm:t>
    </dgm:pt>
    <dgm:pt modelId="{4B6040E7-2DC0-3144-85EF-0B5F6FE97B2B}">
      <dgm:prSet phldrT="[Text]" custT="1"/>
      <dgm:spPr/>
      <dgm:t>
        <a:bodyPr/>
        <a:lstStyle/>
        <a:p>
          <a:pPr algn="ctr"/>
          <a:r>
            <a:rPr lang="en-US" sz="2000" b="1" smtClean="0">
              <a:latin typeface="Calibri"/>
              <a:cs typeface="Calibri"/>
            </a:rPr>
            <a:t>Akademik Değerlendir</a:t>
          </a:r>
          <a:r>
            <a:rPr lang="tr-TR" sz="2000" b="1" smtClean="0">
              <a:latin typeface="Calibri"/>
              <a:cs typeface="Calibri"/>
            </a:rPr>
            <a:t>e</a:t>
          </a:r>
          <a:r>
            <a:rPr lang="en-US" sz="2000" b="1" smtClean="0">
              <a:latin typeface="Calibri"/>
              <a:cs typeface="Calibri"/>
            </a:rPr>
            <a:t>İlkeleri</a:t>
          </a:r>
          <a:endParaRPr lang="en-US" sz="2000" b="1" dirty="0">
            <a:latin typeface="Calibri"/>
            <a:cs typeface="Calibri"/>
          </a:endParaRPr>
        </a:p>
      </dgm:t>
    </dgm:pt>
    <dgm:pt modelId="{E48472ED-89FE-3B41-9425-EF3735E4EB16}" type="parTrans" cxnId="{4D6C3214-A9DB-5047-BA39-12B1E7FA7D06}">
      <dgm:prSet/>
      <dgm:spPr/>
      <dgm:t>
        <a:bodyPr/>
        <a:lstStyle/>
        <a:p>
          <a:endParaRPr lang="en-US">
            <a:solidFill>
              <a:schemeClr val="accent1">
                <a:lumMod val="75000"/>
              </a:schemeClr>
            </a:solidFill>
            <a:latin typeface="Calibri"/>
            <a:cs typeface="Calibri"/>
          </a:endParaRPr>
        </a:p>
      </dgm:t>
    </dgm:pt>
    <dgm:pt modelId="{95A26B74-3839-4748-90BE-1E7080741682}" type="sibTrans" cxnId="{4D6C3214-A9DB-5047-BA39-12B1E7FA7D06}">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dgm:spPr>
      <dgm:t>
        <a:bodyPr/>
        <a:lstStyle/>
        <a:p>
          <a:endParaRPr lang="en-US">
            <a:solidFill>
              <a:schemeClr val="accent1">
                <a:lumMod val="75000"/>
              </a:schemeClr>
            </a:solidFill>
            <a:latin typeface="Calibri"/>
            <a:cs typeface="Calibri"/>
          </a:endParaRPr>
        </a:p>
      </dgm:t>
    </dgm:pt>
    <dgm:pt modelId="{DE2E494C-1E91-764A-A9D7-27CE654216AB}" type="pres">
      <dgm:prSet presAssocID="{1B443E92-8EEA-7444-BA7A-9098C401E0D4}" presName="Name0" presStyleCnt="0">
        <dgm:presLayoutVars>
          <dgm:chMax val="7"/>
          <dgm:chPref val="7"/>
          <dgm:dir/>
        </dgm:presLayoutVars>
      </dgm:prSet>
      <dgm:spPr/>
      <dgm:t>
        <a:bodyPr/>
        <a:lstStyle/>
        <a:p>
          <a:endParaRPr lang="en-US"/>
        </a:p>
      </dgm:t>
    </dgm:pt>
    <dgm:pt modelId="{231FC23B-EC47-0A4A-8518-6CF51DB11A01}" type="pres">
      <dgm:prSet presAssocID="{1B443E92-8EEA-7444-BA7A-9098C401E0D4}" presName="Name1" presStyleCnt="0"/>
      <dgm:spPr/>
      <dgm:t>
        <a:bodyPr/>
        <a:lstStyle/>
        <a:p>
          <a:endParaRPr lang="tr-TR"/>
        </a:p>
      </dgm:t>
    </dgm:pt>
    <dgm:pt modelId="{19B0542B-B000-FF4A-93FA-06DE10143B28}" type="pres">
      <dgm:prSet presAssocID="{AF27B406-772D-7844-8E49-2C924FC845D8}" presName="picture_1" presStyleCnt="0"/>
      <dgm:spPr/>
      <dgm:t>
        <a:bodyPr/>
        <a:lstStyle/>
        <a:p>
          <a:endParaRPr lang="tr-TR"/>
        </a:p>
      </dgm:t>
    </dgm:pt>
    <dgm:pt modelId="{440EBE20-26C3-1540-B823-19523FBC0FEA}" type="pres">
      <dgm:prSet presAssocID="{AF27B406-772D-7844-8E49-2C924FC845D8}" presName="pictureRepeatNode" presStyleLbl="alignImgPlace1" presStyleIdx="0" presStyleCnt="4" custLinFactNeighborX="-4" custLinFactNeighborY="5807"/>
      <dgm:spPr/>
      <dgm:t>
        <a:bodyPr/>
        <a:lstStyle/>
        <a:p>
          <a:endParaRPr lang="en-US"/>
        </a:p>
      </dgm:t>
    </dgm:pt>
    <dgm:pt modelId="{E5593008-8BAF-784F-84D7-187423D202EE}" type="pres">
      <dgm:prSet presAssocID="{21554725-CD80-6A48-83D3-E5081AC81B30}" presName="text_1" presStyleLbl="node1" presStyleIdx="0" presStyleCnt="0" custScaleX="151012" custScaleY="11564" custLinFactY="-666065" custLinFactNeighborX="-2626" custLinFactNeighborY="-700000">
        <dgm:presLayoutVars>
          <dgm:bulletEnabled val="1"/>
        </dgm:presLayoutVars>
      </dgm:prSet>
      <dgm:spPr/>
      <dgm:t>
        <a:bodyPr/>
        <a:lstStyle/>
        <a:p>
          <a:endParaRPr lang="en-US"/>
        </a:p>
      </dgm:t>
    </dgm:pt>
    <dgm:pt modelId="{F6BA4850-23C6-794D-89F5-CF3ACFEF85D3}" type="pres">
      <dgm:prSet presAssocID="{6283ED47-1BE8-2443-BF41-09DC3071EB30}" presName="picture_2" presStyleCnt="0"/>
      <dgm:spPr/>
      <dgm:t>
        <a:bodyPr/>
        <a:lstStyle/>
        <a:p>
          <a:endParaRPr lang="tr-TR"/>
        </a:p>
      </dgm:t>
    </dgm:pt>
    <dgm:pt modelId="{1F8B9884-8A1D-E04A-8E6C-F398C1CF2FE0}" type="pres">
      <dgm:prSet presAssocID="{6283ED47-1BE8-2443-BF41-09DC3071EB30}" presName="pictureRepeatNode" presStyleLbl="alignImgPlace1" presStyleIdx="1" presStyleCnt="4" custScaleX="199502" custScaleY="188811" custLinFactNeighborX="57745" custLinFactNeighborY="-47104"/>
      <dgm:spPr/>
      <dgm:t>
        <a:bodyPr/>
        <a:lstStyle/>
        <a:p>
          <a:endParaRPr lang="en-US"/>
        </a:p>
      </dgm:t>
    </dgm:pt>
    <dgm:pt modelId="{D03EA00E-55E5-E548-A70E-3392F3485B30}" type="pres">
      <dgm:prSet presAssocID="{6DFDA99A-B658-5942-AFAA-CACDAF416B9B}" presName="line_2" presStyleLbl="parChTrans1D1" presStyleIdx="0" presStyleCnt="3"/>
      <dgm:spPr/>
      <dgm:t>
        <a:bodyPr/>
        <a:lstStyle/>
        <a:p>
          <a:endParaRPr lang="tr-TR"/>
        </a:p>
      </dgm:t>
    </dgm:pt>
    <dgm:pt modelId="{6D4BDB18-4C3C-D040-9F97-BC1583D56957}" type="pres">
      <dgm:prSet presAssocID="{6DFDA99A-B658-5942-AFAA-CACDAF416B9B}" presName="textparent_2" presStyleLbl="node1" presStyleIdx="0" presStyleCnt="0"/>
      <dgm:spPr/>
      <dgm:t>
        <a:bodyPr/>
        <a:lstStyle/>
        <a:p>
          <a:endParaRPr lang="tr-TR"/>
        </a:p>
      </dgm:t>
    </dgm:pt>
    <dgm:pt modelId="{61CFADF5-D668-D04B-A50B-475A63275294}" type="pres">
      <dgm:prSet presAssocID="{6DFDA99A-B658-5942-AFAA-CACDAF416B9B}" presName="text_2" presStyleLbl="revTx" presStyleIdx="0" presStyleCnt="3" custScaleX="2000000" custLinFactX="-2000000" custLinFactNeighborX="-2054775" custLinFactNeighborY="-33144">
        <dgm:presLayoutVars>
          <dgm:bulletEnabled val="1"/>
        </dgm:presLayoutVars>
      </dgm:prSet>
      <dgm:spPr/>
      <dgm:t>
        <a:bodyPr/>
        <a:lstStyle/>
        <a:p>
          <a:endParaRPr lang="en-US"/>
        </a:p>
      </dgm:t>
    </dgm:pt>
    <dgm:pt modelId="{153B5D39-30F4-7C4A-AB12-E1483DD51897}" type="pres">
      <dgm:prSet presAssocID="{571B796C-F64F-6E4E-9F49-68B7BDC74E31}" presName="picture_3" presStyleCnt="0"/>
      <dgm:spPr/>
      <dgm:t>
        <a:bodyPr/>
        <a:lstStyle/>
        <a:p>
          <a:endParaRPr lang="tr-TR"/>
        </a:p>
      </dgm:t>
    </dgm:pt>
    <dgm:pt modelId="{9AD111D2-49FB-2B47-811A-9F9E27E59FF3}" type="pres">
      <dgm:prSet presAssocID="{571B796C-F64F-6E4E-9F49-68B7BDC74E31}" presName="pictureRepeatNode" presStyleLbl="alignImgPlace1" presStyleIdx="2" presStyleCnt="4" custScaleX="158995" custScaleY="165045" custLinFactX="22245" custLinFactNeighborX="100000" custLinFactNeighborY="16913"/>
      <dgm:spPr/>
      <dgm:t>
        <a:bodyPr/>
        <a:lstStyle/>
        <a:p>
          <a:endParaRPr lang="en-US"/>
        </a:p>
      </dgm:t>
    </dgm:pt>
    <dgm:pt modelId="{F31592FC-73CF-1446-8FC9-F7898D1294C3}" type="pres">
      <dgm:prSet presAssocID="{A22D0C82-A0DD-2540-9F9C-0C38CB098A7C}" presName="line_3" presStyleLbl="parChTrans1D1" presStyleIdx="1" presStyleCnt="3" custFlipVert="1" custSzY="45720" custScaleX="133487" custLinFactY="300000" custLinFactNeighborY="351638"/>
      <dgm:spPr/>
      <dgm:t>
        <a:bodyPr/>
        <a:lstStyle/>
        <a:p>
          <a:endParaRPr lang="tr-TR"/>
        </a:p>
      </dgm:t>
    </dgm:pt>
    <dgm:pt modelId="{3CB78B68-42C4-894C-BE44-9FBA2D13661F}" type="pres">
      <dgm:prSet presAssocID="{A22D0C82-A0DD-2540-9F9C-0C38CB098A7C}" presName="textparent_3" presStyleLbl="node1" presStyleIdx="0" presStyleCnt="0"/>
      <dgm:spPr/>
      <dgm:t>
        <a:bodyPr/>
        <a:lstStyle/>
        <a:p>
          <a:endParaRPr lang="tr-TR"/>
        </a:p>
      </dgm:t>
    </dgm:pt>
    <dgm:pt modelId="{0A782B64-F38E-4B46-A27A-7C89840CE9C0}" type="pres">
      <dgm:prSet presAssocID="{A22D0C82-A0DD-2540-9F9C-0C38CB098A7C}" presName="text_3" presStyleLbl="revTx" presStyleIdx="1" presStyleCnt="3" custScaleX="205301" custScaleY="73587" custLinFactX="-100000" custLinFactNeighborX="-108533" custLinFactNeighborY="-8062">
        <dgm:presLayoutVars>
          <dgm:bulletEnabled val="1"/>
        </dgm:presLayoutVars>
      </dgm:prSet>
      <dgm:spPr/>
      <dgm:t>
        <a:bodyPr/>
        <a:lstStyle/>
        <a:p>
          <a:endParaRPr lang="en-US"/>
        </a:p>
      </dgm:t>
    </dgm:pt>
    <dgm:pt modelId="{AE5772A9-60E8-EB46-85C3-F958A549E3A8}" type="pres">
      <dgm:prSet presAssocID="{95A26B74-3839-4748-90BE-1E7080741682}" presName="picture_4" presStyleCnt="0"/>
      <dgm:spPr/>
      <dgm:t>
        <a:bodyPr/>
        <a:lstStyle/>
        <a:p>
          <a:endParaRPr lang="tr-TR"/>
        </a:p>
      </dgm:t>
    </dgm:pt>
    <dgm:pt modelId="{B0A4A378-A807-E149-95A0-6E73633FFD15}" type="pres">
      <dgm:prSet presAssocID="{95A26B74-3839-4748-90BE-1E7080741682}" presName="pictureRepeatNode" presStyleLbl="alignImgPlace1" presStyleIdx="3" presStyleCnt="4" custScaleX="157480" custScaleY="157480" custLinFactNeighborX="2563" custLinFactNeighborY="46487"/>
      <dgm:spPr/>
      <dgm:t>
        <a:bodyPr/>
        <a:lstStyle/>
        <a:p>
          <a:endParaRPr lang="en-US"/>
        </a:p>
      </dgm:t>
    </dgm:pt>
    <dgm:pt modelId="{30A81B5B-647E-7C4F-BB02-B2A861149476}" type="pres">
      <dgm:prSet presAssocID="{4B6040E7-2DC0-3144-85EF-0B5F6FE97B2B}" presName="line_4" presStyleLbl="parChTrans1D1" presStyleIdx="2" presStyleCnt="3" custLinFactY="943783" custLinFactNeighborX="-402" custLinFactNeighborY="1000000"/>
      <dgm:spPr/>
      <dgm:t>
        <a:bodyPr/>
        <a:lstStyle/>
        <a:p>
          <a:endParaRPr lang="tr-TR"/>
        </a:p>
      </dgm:t>
    </dgm:pt>
    <dgm:pt modelId="{DD7C1B51-1967-C14B-A8F9-62A413A121D4}" type="pres">
      <dgm:prSet presAssocID="{4B6040E7-2DC0-3144-85EF-0B5F6FE97B2B}" presName="textparent_4" presStyleLbl="node1" presStyleIdx="0" presStyleCnt="0"/>
      <dgm:spPr/>
      <dgm:t>
        <a:bodyPr/>
        <a:lstStyle/>
        <a:p>
          <a:endParaRPr lang="tr-TR"/>
        </a:p>
      </dgm:t>
    </dgm:pt>
    <dgm:pt modelId="{8E6603A5-6A5D-A34B-84FA-D644AEEF5C49}" type="pres">
      <dgm:prSet presAssocID="{4B6040E7-2DC0-3144-85EF-0B5F6FE97B2B}" presName="text_4" presStyleLbl="revTx" presStyleIdx="2" presStyleCnt="3" custScaleX="2000000" custScaleY="83584" custLinFactX="-2100000" custLinFactNeighborX="-2133469" custLinFactNeighborY="16768">
        <dgm:presLayoutVars>
          <dgm:bulletEnabled val="1"/>
        </dgm:presLayoutVars>
      </dgm:prSet>
      <dgm:spPr/>
      <dgm:t>
        <a:bodyPr/>
        <a:lstStyle/>
        <a:p>
          <a:endParaRPr lang="en-US"/>
        </a:p>
      </dgm:t>
    </dgm:pt>
  </dgm:ptLst>
  <dgm:cxnLst>
    <dgm:cxn modelId="{08CAFFA1-CB49-FD47-B0DE-7C68901FCF3E}" srcId="{1B443E92-8EEA-7444-BA7A-9098C401E0D4}" destId="{21554725-CD80-6A48-83D3-E5081AC81B30}" srcOrd="0" destOrd="0" parTransId="{1EF06741-722C-F84F-B558-57BF492073D0}" sibTransId="{AF27B406-772D-7844-8E49-2C924FC845D8}"/>
    <dgm:cxn modelId="{FD6A7FBA-C6F7-4B0D-A724-4BDD75BF13E2}" type="presOf" srcId="{1B443E92-8EEA-7444-BA7A-9098C401E0D4}" destId="{DE2E494C-1E91-764A-A9D7-27CE654216AB}" srcOrd="0" destOrd="0" presId="urn:microsoft.com/office/officeart/2008/layout/CircularPictureCallout"/>
    <dgm:cxn modelId="{CED8CC81-0271-486A-B88C-403D8682A814}" type="presOf" srcId="{21554725-CD80-6A48-83D3-E5081AC81B30}" destId="{E5593008-8BAF-784F-84D7-187423D202EE}" srcOrd="0" destOrd="0" presId="urn:microsoft.com/office/officeart/2008/layout/CircularPictureCallout"/>
    <dgm:cxn modelId="{EBA1096A-4747-E844-97B5-F40BAEB6CF47}" srcId="{1B443E92-8EEA-7444-BA7A-9098C401E0D4}" destId="{A22D0C82-A0DD-2540-9F9C-0C38CB098A7C}" srcOrd="2" destOrd="0" parTransId="{946A208F-5768-1243-8936-4A828E502A8B}" sibTransId="{571B796C-F64F-6E4E-9F49-68B7BDC74E31}"/>
    <dgm:cxn modelId="{24ACCC6D-C25C-4A09-9C97-1BC7156C572C}" type="presOf" srcId="{4B6040E7-2DC0-3144-85EF-0B5F6FE97B2B}" destId="{8E6603A5-6A5D-A34B-84FA-D644AEEF5C49}" srcOrd="0" destOrd="0" presId="urn:microsoft.com/office/officeart/2008/layout/CircularPictureCallout"/>
    <dgm:cxn modelId="{C0050629-0AE9-4641-B4B2-179CD0B4BA24}" type="presOf" srcId="{571B796C-F64F-6E4E-9F49-68B7BDC74E31}" destId="{9AD111D2-49FB-2B47-811A-9F9E27E59FF3}" srcOrd="0" destOrd="0" presId="urn:microsoft.com/office/officeart/2008/layout/CircularPictureCallout"/>
    <dgm:cxn modelId="{4964D7A0-3903-4AD8-BBFE-1B110843ED55}" type="presOf" srcId="{6DFDA99A-B658-5942-AFAA-CACDAF416B9B}" destId="{61CFADF5-D668-D04B-A50B-475A63275294}" srcOrd="0" destOrd="0" presId="urn:microsoft.com/office/officeart/2008/layout/CircularPictureCallout"/>
    <dgm:cxn modelId="{6AA24F24-650B-4BC5-844E-9C91ED6FA824}" type="presOf" srcId="{6283ED47-1BE8-2443-BF41-09DC3071EB30}" destId="{1F8B9884-8A1D-E04A-8E6C-F398C1CF2FE0}" srcOrd="0" destOrd="0" presId="urn:microsoft.com/office/officeart/2008/layout/CircularPictureCallout"/>
    <dgm:cxn modelId="{2B517C79-DC40-E446-BD31-5E03A3AC6351}" srcId="{1B443E92-8EEA-7444-BA7A-9098C401E0D4}" destId="{6DFDA99A-B658-5942-AFAA-CACDAF416B9B}" srcOrd="1" destOrd="0" parTransId="{A1223534-3EBC-7241-AA69-296C1BF83888}" sibTransId="{6283ED47-1BE8-2443-BF41-09DC3071EB30}"/>
    <dgm:cxn modelId="{0E485872-4421-469E-9853-8132CCC04534}" type="presOf" srcId="{AF27B406-772D-7844-8E49-2C924FC845D8}" destId="{440EBE20-26C3-1540-B823-19523FBC0FEA}" srcOrd="0" destOrd="0" presId="urn:microsoft.com/office/officeart/2008/layout/CircularPictureCallout"/>
    <dgm:cxn modelId="{D5BC9802-53CD-4DE7-8A6B-71C7A01A1FB7}" type="presOf" srcId="{A22D0C82-A0DD-2540-9F9C-0C38CB098A7C}" destId="{0A782B64-F38E-4B46-A27A-7C89840CE9C0}" srcOrd="0" destOrd="0" presId="urn:microsoft.com/office/officeart/2008/layout/CircularPictureCallout"/>
    <dgm:cxn modelId="{4D6C3214-A9DB-5047-BA39-12B1E7FA7D06}" srcId="{1B443E92-8EEA-7444-BA7A-9098C401E0D4}" destId="{4B6040E7-2DC0-3144-85EF-0B5F6FE97B2B}" srcOrd="3" destOrd="0" parTransId="{E48472ED-89FE-3B41-9425-EF3735E4EB16}" sibTransId="{95A26B74-3839-4748-90BE-1E7080741682}"/>
    <dgm:cxn modelId="{8D7847B6-C03F-443C-8F82-96A1BB40DA84}" type="presOf" srcId="{95A26B74-3839-4748-90BE-1E7080741682}" destId="{B0A4A378-A807-E149-95A0-6E73633FFD15}" srcOrd="0" destOrd="0" presId="urn:microsoft.com/office/officeart/2008/layout/CircularPictureCallout"/>
    <dgm:cxn modelId="{43AA8F2F-281B-4D34-904E-8AFA1A87D5A4}" type="presParOf" srcId="{DE2E494C-1E91-764A-A9D7-27CE654216AB}" destId="{231FC23B-EC47-0A4A-8518-6CF51DB11A01}" srcOrd="0" destOrd="0" presId="urn:microsoft.com/office/officeart/2008/layout/CircularPictureCallout"/>
    <dgm:cxn modelId="{5572F758-0A38-4D2B-B29E-80FE75494D34}" type="presParOf" srcId="{231FC23B-EC47-0A4A-8518-6CF51DB11A01}" destId="{19B0542B-B000-FF4A-93FA-06DE10143B28}" srcOrd="0" destOrd="0" presId="urn:microsoft.com/office/officeart/2008/layout/CircularPictureCallout"/>
    <dgm:cxn modelId="{045EC3B3-DB64-4D91-B544-857A9876F8F1}" type="presParOf" srcId="{19B0542B-B000-FF4A-93FA-06DE10143B28}" destId="{440EBE20-26C3-1540-B823-19523FBC0FEA}" srcOrd="0" destOrd="0" presId="urn:microsoft.com/office/officeart/2008/layout/CircularPictureCallout"/>
    <dgm:cxn modelId="{0C0D2D3C-AD68-450A-B4EA-EDE660B58F0F}" type="presParOf" srcId="{231FC23B-EC47-0A4A-8518-6CF51DB11A01}" destId="{E5593008-8BAF-784F-84D7-187423D202EE}" srcOrd="1" destOrd="0" presId="urn:microsoft.com/office/officeart/2008/layout/CircularPictureCallout"/>
    <dgm:cxn modelId="{5A2F70A7-621D-44AD-ADAB-3BC3AF15A086}" type="presParOf" srcId="{231FC23B-EC47-0A4A-8518-6CF51DB11A01}" destId="{F6BA4850-23C6-794D-89F5-CF3ACFEF85D3}" srcOrd="2" destOrd="0" presId="urn:microsoft.com/office/officeart/2008/layout/CircularPictureCallout"/>
    <dgm:cxn modelId="{064CA355-2929-4B77-9551-73335488FC9E}" type="presParOf" srcId="{F6BA4850-23C6-794D-89F5-CF3ACFEF85D3}" destId="{1F8B9884-8A1D-E04A-8E6C-F398C1CF2FE0}" srcOrd="0" destOrd="0" presId="urn:microsoft.com/office/officeart/2008/layout/CircularPictureCallout"/>
    <dgm:cxn modelId="{40FCC098-5D04-4B22-9437-F75B3E057A72}" type="presParOf" srcId="{231FC23B-EC47-0A4A-8518-6CF51DB11A01}" destId="{D03EA00E-55E5-E548-A70E-3392F3485B30}" srcOrd="3" destOrd="0" presId="urn:microsoft.com/office/officeart/2008/layout/CircularPictureCallout"/>
    <dgm:cxn modelId="{DAC8EB05-B6BC-4FE4-ABD4-6DB8C1530068}" type="presParOf" srcId="{231FC23B-EC47-0A4A-8518-6CF51DB11A01}" destId="{6D4BDB18-4C3C-D040-9F97-BC1583D56957}" srcOrd="4" destOrd="0" presId="urn:microsoft.com/office/officeart/2008/layout/CircularPictureCallout"/>
    <dgm:cxn modelId="{126E45CD-F616-40DC-AAC9-4F46E66A3C1F}" type="presParOf" srcId="{6D4BDB18-4C3C-D040-9F97-BC1583D56957}" destId="{61CFADF5-D668-D04B-A50B-475A63275294}" srcOrd="0" destOrd="0" presId="urn:microsoft.com/office/officeart/2008/layout/CircularPictureCallout"/>
    <dgm:cxn modelId="{3706F62F-E32F-431D-AEC2-600526FFBC24}" type="presParOf" srcId="{231FC23B-EC47-0A4A-8518-6CF51DB11A01}" destId="{153B5D39-30F4-7C4A-AB12-E1483DD51897}" srcOrd="5" destOrd="0" presId="urn:microsoft.com/office/officeart/2008/layout/CircularPictureCallout"/>
    <dgm:cxn modelId="{59443D3C-B31C-4D84-8D5B-B286A051516B}" type="presParOf" srcId="{153B5D39-30F4-7C4A-AB12-E1483DD51897}" destId="{9AD111D2-49FB-2B47-811A-9F9E27E59FF3}" srcOrd="0" destOrd="0" presId="urn:microsoft.com/office/officeart/2008/layout/CircularPictureCallout"/>
    <dgm:cxn modelId="{0589AAF7-1337-46D9-9DE9-46FBABD7DD91}" type="presParOf" srcId="{231FC23B-EC47-0A4A-8518-6CF51DB11A01}" destId="{F31592FC-73CF-1446-8FC9-F7898D1294C3}" srcOrd="6" destOrd="0" presId="urn:microsoft.com/office/officeart/2008/layout/CircularPictureCallout"/>
    <dgm:cxn modelId="{A16DC7FD-72E1-4C86-BFFD-AA584491C8ED}" type="presParOf" srcId="{231FC23B-EC47-0A4A-8518-6CF51DB11A01}" destId="{3CB78B68-42C4-894C-BE44-9FBA2D13661F}" srcOrd="7" destOrd="0" presId="urn:microsoft.com/office/officeart/2008/layout/CircularPictureCallout"/>
    <dgm:cxn modelId="{E9025F47-6CB1-410E-A891-1F2AEFAB1E62}" type="presParOf" srcId="{3CB78B68-42C4-894C-BE44-9FBA2D13661F}" destId="{0A782B64-F38E-4B46-A27A-7C89840CE9C0}" srcOrd="0" destOrd="0" presId="urn:microsoft.com/office/officeart/2008/layout/CircularPictureCallout"/>
    <dgm:cxn modelId="{B2022D7F-54CA-4CE8-8D85-BDBE72124E7F}" type="presParOf" srcId="{231FC23B-EC47-0A4A-8518-6CF51DB11A01}" destId="{AE5772A9-60E8-EB46-85C3-F958A549E3A8}" srcOrd="8" destOrd="0" presId="urn:microsoft.com/office/officeart/2008/layout/CircularPictureCallout"/>
    <dgm:cxn modelId="{2FF594A3-99D3-4AC0-8BE6-579043BA8E36}" type="presParOf" srcId="{AE5772A9-60E8-EB46-85C3-F958A549E3A8}" destId="{B0A4A378-A807-E149-95A0-6E73633FFD15}" srcOrd="0" destOrd="0" presId="urn:microsoft.com/office/officeart/2008/layout/CircularPictureCallout"/>
    <dgm:cxn modelId="{B41AF371-85B1-4863-9A92-6459CE5AAF5F}" type="presParOf" srcId="{231FC23B-EC47-0A4A-8518-6CF51DB11A01}" destId="{30A81B5B-647E-7C4F-BB02-B2A861149476}" srcOrd="9" destOrd="0" presId="urn:microsoft.com/office/officeart/2008/layout/CircularPictureCallout"/>
    <dgm:cxn modelId="{371FF0E4-B2CA-4F9A-8F8F-F203644402C1}" type="presParOf" srcId="{231FC23B-EC47-0A4A-8518-6CF51DB11A01}" destId="{DD7C1B51-1967-C14B-A8F9-62A413A121D4}" srcOrd="10" destOrd="0" presId="urn:microsoft.com/office/officeart/2008/layout/CircularPictureCallout"/>
    <dgm:cxn modelId="{6B2F5071-B949-40CD-8DDE-6DD94BF438CE}" type="presParOf" srcId="{DD7C1B51-1967-C14B-A8F9-62A413A121D4}" destId="{8E6603A5-6A5D-A34B-84FA-D644AEEF5C49}"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C916DA-2C01-1A43-BF46-285E9B913A89}" type="doc">
      <dgm:prSet loTypeId="urn:microsoft.com/office/officeart/2008/layout/CircularPictureCallout" loCatId="cycle" qsTypeId="urn:microsoft.com/office/officeart/2005/8/quickstyle/simple4" qsCatId="simple" csTypeId="urn:microsoft.com/office/officeart/2005/8/colors/accent1_2" csCatId="accent1" phldr="1"/>
      <dgm:spPr/>
      <dgm:t>
        <a:bodyPr/>
        <a:lstStyle/>
        <a:p>
          <a:endParaRPr lang="en-US"/>
        </a:p>
      </dgm:t>
    </dgm:pt>
    <dgm:pt modelId="{B8CF6570-9BA0-4D41-B6E9-92BC33863065}">
      <dgm:prSet custT="1"/>
      <dgm:spPr/>
      <dgm:t>
        <a:bodyPr/>
        <a:lstStyle/>
        <a:p>
          <a:r>
            <a:rPr lang="tr-TR" sz="4000" b="1" dirty="0" smtClean="0">
              <a:solidFill>
                <a:srgbClr val="0000FF"/>
              </a:solidFill>
              <a:latin typeface="Calibri"/>
              <a:cs typeface="Calibri"/>
            </a:rPr>
            <a:t>ETİĞE </a:t>
          </a:r>
          <a:br>
            <a:rPr lang="tr-TR" sz="4000" b="1" dirty="0" smtClean="0">
              <a:solidFill>
                <a:srgbClr val="0000FF"/>
              </a:solidFill>
              <a:latin typeface="Calibri"/>
              <a:cs typeface="Calibri"/>
            </a:rPr>
          </a:br>
          <a:r>
            <a:rPr lang="tr-TR" sz="4000" b="1" dirty="0" smtClean="0">
              <a:solidFill>
                <a:srgbClr val="0000FF"/>
              </a:solidFill>
              <a:latin typeface="Calibri"/>
              <a:cs typeface="Calibri"/>
            </a:rPr>
            <a:t>AYKIRI DAVRANIŞLAR</a:t>
          </a:r>
          <a:endParaRPr lang="en-US" sz="4000" b="1" dirty="0">
            <a:solidFill>
              <a:srgbClr val="0000FF"/>
            </a:solidFill>
            <a:latin typeface="Calibri"/>
            <a:cs typeface="Calibri"/>
          </a:endParaRPr>
        </a:p>
      </dgm:t>
    </dgm:pt>
    <dgm:pt modelId="{3F1E8D05-2755-0A4A-A3AC-B8FF6D667523}" type="parTrans" cxnId="{36CEBDA5-0580-024B-9960-76D63EEDD04E}">
      <dgm:prSet/>
      <dgm:spPr/>
      <dgm:t>
        <a:bodyPr/>
        <a:lstStyle/>
        <a:p>
          <a:endParaRPr lang="en-US">
            <a:solidFill>
              <a:srgbClr val="800000"/>
            </a:solidFill>
            <a:latin typeface="Calibri"/>
            <a:cs typeface="Calibri"/>
          </a:endParaRPr>
        </a:p>
      </dgm:t>
    </dgm:pt>
    <dgm:pt modelId="{E89E893F-74F7-4A41-A9BF-83B6068DDB37}" type="sibTrans" cxnId="{36CEBDA5-0580-024B-9960-76D63EEDD04E}">
      <dgm:prSet/>
      <dgm:spPr/>
      <dgm:t>
        <a:bodyPr/>
        <a:lstStyle/>
        <a:p>
          <a:endParaRPr lang="en-US">
            <a:solidFill>
              <a:srgbClr val="800000"/>
            </a:solidFill>
            <a:latin typeface="Calibri"/>
            <a:cs typeface="Calibri"/>
          </a:endParaRPr>
        </a:p>
      </dgm:t>
    </dgm:pt>
    <dgm:pt modelId="{B45E2921-99F6-1B44-8163-0BA3104CC311}">
      <dgm:prSet phldrT="[Text]"/>
      <dgm:spPr/>
      <dgm:t>
        <a:bodyPr/>
        <a:lstStyle/>
        <a:p>
          <a:r>
            <a:rPr lang="tr-TR" b="1" dirty="0" smtClean="0">
              <a:solidFill>
                <a:srgbClr val="800000"/>
              </a:solidFill>
              <a:latin typeface="Calibri"/>
              <a:cs typeface="Calibri"/>
            </a:rPr>
            <a:t>İntihal</a:t>
          </a:r>
          <a:endParaRPr lang="en-US" b="1" dirty="0">
            <a:solidFill>
              <a:srgbClr val="800000"/>
            </a:solidFill>
            <a:latin typeface="Calibri"/>
            <a:cs typeface="Calibri"/>
          </a:endParaRPr>
        </a:p>
      </dgm:t>
    </dgm:pt>
    <dgm:pt modelId="{18C0AA94-1AC9-E948-ABF2-873C9BCE56BC}" type="parTrans" cxnId="{83771CFF-A172-AD47-8389-35E2E816F613}">
      <dgm:prSet/>
      <dgm:spPr/>
      <dgm:t>
        <a:bodyPr/>
        <a:lstStyle/>
        <a:p>
          <a:endParaRPr lang="en-US">
            <a:solidFill>
              <a:srgbClr val="800000"/>
            </a:solidFill>
            <a:latin typeface="Calibri"/>
            <a:cs typeface="Calibri"/>
          </a:endParaRPr>
        </a:p>
      </dgm:t>
    </dgm:pt>
    <dgm:pt modelId="{23D1FC04-D894-A141-8558-32F4A8DF0F70}" type="sibTrans" cxnId="{83771CFF-A172-AD47-8389-35E2E816F613}">
      <dgm:prSet/>
      <dgm:spPr>
        <a:solidFill>
          <a:schemeClr val="accent3">
            <a:lumMod val="60000"/>
            <a:lumOff val="40000"/>
          </a:schemeClr>
        </a:solidFill>
      </dgm:spPr>
      <dgm:t>
        <a:bodyPr/>
        <a:lstStyle/>
        <a:p>
          <a:endParaRPr lang="en-US">
            <a:solidFill>
              <a:srgbClr val="800000"/>
            </a:solidFill>
            <a:latin typeface="Calibri"/>
            <a:cs typeface="Calibri"/>
          </a:endParaRPr>
        </a:p>
      </dgm:t>
    </dgm:pt>
    <dgm:pt modelId="{BEBEC07D-D404-C343-B67B-3AA7A8BE96F2}">
      <dgm:prSet phldrT="[Text]"/>
      <dgm:spPr/>
      <dgm:t>
        <a:bodyPr/>
        <a:lstStyle/>
        <a:p>
          <a:r>
            <a:rPr lang="tr-TR" b="1" dirty="0" smtClean="0">
              <a:solidFill>
                <a:srgbClr val="800000"/>
              </a:solidFill>
              <a:latin typeface="Calibri"/>
              <a:cs typeface="Calibri"/>
            </a:rPr>
            <a:t>Sahtecilik</a:t>
          </a:r>
          <a:endParaRPr lang="en-US" b="1" dirty="0">
            <a:solidFill>
              <a:srgbClr val="800000"/>
            </a:solidFill>
            <a:latin typeface="Calibri"/>
            <a:cs typeface="Calibri"/>
          </a:endParaRPr>
        </a:p>
      </dgm:t>
    </dgm:pt>
    <dgm:pt modelId="{C3EA6754-D67F-A449-AA3D-DC65C8908FE4}" type="parTrans" cxnId="{D8881BCC-F1A7-B745-B13A-7C3A6FD12FD6}">
      <dgm:prSet/>
      <dgm:spPr/>
      <dgm:t>
        <a:bodyPr/>
        <a:lstStyle/>
        <a:p>
          <a:endParaRPr lang="en-US">
            <a:solidFill>
              <a:srgbClr val="800000"/>
            </a:solidFill>
            <a:latin typeface="Calibri"/>
            <a:cs typeface="Calibri"/>
          </a:endParaRPr>
        </a:p>
      </dgm:t>
    </dgm:pt>
    <dgm:pt modelId="{DD70C50A-83B2-F348-823F-08AC0532B2C4}" type="sibTrans" cxnId="{D8881BCC-F1A7-B745-B13A-7C3A6FD12FD6}">
      <dgm:prSet/>
      <dgm:spPr>
        <a:solidFill>
          <a:schemeClr val="accent2">
            <a:lumMod val="25000"/>
            <a:lumOff val="75000"/>
          </a:schemeClr>
        </a:solidFill>
      </dgm:spPr>
      <dgm:t>
        <a:bodyPr/>
        <a:lstStyle/>
        <a:p>
          <a:endParaRPr lang="en-US">
            <a:solidFill>
              <a:srgbClr val="800000"/>
            </a:solidFill>
            <a:latin typeface="Calibri"/>
            <a:cs typeface="Calibri"/>
          </a:endParaRPr>
        </a:p>
      </dgm:t>
    </dgm:pt>
    <dgm:pt modelId="{2CA26F5C-1990-AF45-95F1-F15BBFCA65EB}">
      <dgm:prSet phldrT="[Text]"/>
      <dgm:spPr/>
      <dgm:t>
        <a:bodyPr/>
        <a:lstStyle/>
        <a:p>
          <a:r>
            <a:rPr lang="tr-TR" b="1" dirty="0" smtClean="0">
              <a:solidFill>
                <a:srgbClr val="800000"/>
              </a:solidFill>
              <a:latin typeface="Calibri"/>
              <a:cs typeface="Calibri"/>
            </a:rPr>
            <a:t>Çarpıtma</a:t>
          </a:r>
          <a:endParaRPr lang="en-US" b="1" dirty="0">
            <a:solidFill>
              <a:srgbClr val="800000"/>
            </a:solidFill>
            <a:latin typeface="Calibri"/>
            <a:cs typeface="Calibri"/>
          </a:endParaRPr>
        </a:p>
      </dgm:t>
    </dgm:pt>
    <dgm:pt modelId="{D139D48E-9436-2846-9637-D911AEBBC940}" type="parTrans" cxnId="{F50E7551-9C65-584B-928A-0A5FAEB342A9}">
      <dgm:prSet/>
      <dgm:spPr/>
      <dgm:t>
        <a:bodyPr/>
        <a:lstStyle/>
        <a:p>
          <a:endParaRPr lang="en-US">
            <a:solidFill>
              <a:srgbClr val="800000"/>
            </a:solidFill>
            <a:latin typeface="Calibri"/>
            <a:cs typeface="Calibri"/>
          </a:endParaRPr>
        </a:p>
      </dgm:t>
    </dgm:pt>
    <dgm:pt modelId="{23A2FE47-84DE-8049-ABB0-BB24785F2AF8}" type="sibTrans" cxnId="{F50E7551-9C65-584B-928A-0A5FAEB342A9}">
      <dgm:prSet/>
      <dgm:spPr>
        <a:solidFill>
          <a:schemeClr val="accent1">
            <a:lumMod val="40000"/>
            <a:lumOff val="60000"/>
          </a:schemeClr>
        </a:solidFill>
      </dgm:spPr>
      <dgm:t>
        <a:bodyPr/>
        <a:lstStyle/>
        <a:p>
          <a:endParaRPr lang="en-US">
            <a:solidFill>
              <a:srgbClr val="800000"/>
            </a:solidFill>
            <a:latin typeface="Calibri"/>
            <a:cs typeface="Calibri"/>
          </a:endParaRPr>
        </a:p>
      </dgm:t>
    </dgm:pt>
    <dgm:pt modelId="{21E6B80B-5555-894C-8C15-6E160EB9E382}">
      <dgm:prSet/>
      <dgm:spPr/>
      <dgm:t>
        <a:bodyPr/>
        <a:lstStyle/>
        <a:p>
          <a:r>
            <a:rPr lang="tr-TR" b="1" dirty="0" smtClean="0">
              <a:solidFill>
                <a:srgbClr val="800000"/>
              </a:solidFill>
              <a:latin typeface="Calibri"/>
              <a:cs typeface="Calibri"/>
            </a:rPr>
            <a:t>Tekrar yayım</a:t>
          </a:r>
          <a:endParaRPr lang="en-US" b="1" dirty="0">
            <a:solidFill>
              <a:srgbClr val="800000"/>
            </a:solidFill>
            <a:latin typeface="Calibri"/>
            <a:cs typeface="Calibri"/>
          </a:endParaRPr>
        </a:p>
      </dgm:t>
    </dgm:pt>
    <dgm:pt modelId="{A5D24232-3EA2-B746-A4C2-5E2EF9F181B3}" type="parTrans" cxnId="{83D75825-447C-5842-A93A-4FE41BF0DB8A}">
      <dgm:prSet/>
      <dgm:spPr/>
      <dgm:t>
        <a:bodyPr/>
        <a:lstStyle/>
        <a:p>
          <a:endParaRPr lang="en-US">
            <a:solidFill>
              <a:srgbClr val="800000"/>
            </a:solidFill>
            <a:latin typeface="Calibri"/>
            <a:cs typeface="Calibri"/>
          </a:endParaRPr>
        </a:p>
      </dgm:t>
    </dgm:pt>
    <dgm:pt modelId="{C16067C8-0F54-D74C-8540-EA0C1FC9B131}" type="sibTrans" cxnId="{83D75825-447C-5842-A93A-4FE41BF0DB8A}">
      <dgm:prSet/>
      <dgm:spPr>
        <a:solidFill>
          <a:schemeClr val="accent1">
            <a:lumMod val="60000"/>
            <a:lumOff val="40000"/>
          </a:schemeClr>
        </a:solidFill>
      </dgm:spPr>
      <dgm:t>
        <a:bodyPr/>
        <a:lstStyle/>
        <a:p>
          <a:endParaRPr lang="en-US">
            <a:solidFill>
              <a:srgbClr val="800000"/>
            </a:solidFill>
            <a:latin typeface="Calibri"/>
            <a:cs typeface="Calibri"/>
          </a:endParaRPr>
        </a:p>
      </dgm:t>
    </dgm:pt>
    <dgm:pt modelId="{614B5315-670D-8A43-ACFF-D53BE4E5F100}">
      <dgm:prSet/>
      <dgm:spPr/>
      <dgm:t>
        <a:bodyPr/>
        <a:lstStyle/>
        <a:p>
          <a:r>
            <a:rPr lang="tr-TR" b="1" dirty="0" smtClean="0">
              <a:solidFill>
                <a:srgbClr val="800000"/>
              </a:solidFill>
              <a:latin typeface="Calibri"/>
              <a:cs typeface="Calibri"/>
            </a:rPr>
            <a:t>Dilimleme</a:t>
          </a:r>
          <a:endParaRPr lang="en-US" b="1" dirty="0">
            <a:solidFill>
              <a:srgbClr val="800000"/>
            </a:solidFill>
            <a:latin typeface="Calibri"/>
            <a:cs typeface="Calibri"/>
          </a:endParaRPr>
        </a:p>
      </dgm:t>
    </dgm:pt>
    <dgm:pt modelId="{F363F280-A58B-B84C-B017-31F9B33A0DC3}" type="parTrans" cxnId="{B670D619-EE6A-564A-A4ED-CD80E554EFBF}">
      <dgm:prSet/>
      <dgm:spPr/>
      <dgm:t>
        <a:bodyPr/>
        <a:lstStyle/>
        <a:p>
          <a:endParaRPr lang="en-US">
            <a:solidFill>
              <a:srgbClr val="800000"/>
            </a:solidFill>
            <a:latin typeface="Calibri"/>
            <a:cs typeface="Calibri"/>
          </a:endParaRPr>
        </a:p>
      </dgm:t>
    </dgm:pt>
    <dgm:pt modelId="{85E15BBB-2BD4-C448-B904-D7CEBEEB9B3E}" type="sibTrans" cxnId="{B670D619-EE6A-564A-A4ED-CD80E554EFBF}">
      <dgm:prSet/>
      <dgm:spPr>
        <a:solidFill>
          <a:srgbClr val="9A76FF"/>
        </a:solidFill>
      </dgm:spPr>
      <dgm:t>
        <a:bodyPr/>
        <a:lstStyle/>
        <a:p>
          <a:endParaRPr lang="en-US">
            <a:solidFill>
              <a:srgbClr val="800000"/>
            </a:solidFill>
            <a:latin typeface="Calibri"/>
            <a:cs typeface="Calibri"/>
          </a:endParaRPr>
        </a:p>
      </dgm:t>
    </dgm:pt>
    <dgm:pt modelId="{659B4AFD-E3C4-AA40-955F-A7A0EAA1DBE3}">
      <dgm:prSet/>
      <dgm:spPr/>
      <dgm:t>
        <a:bodyPr/>
        <a:lstStyle/>
        <a:p>
          <a:r>
            <a:rPr lang="tr-TR" b="1" dirty="0" smtClean="0">
              <a:solidFill>
                <a:srgbClr val="800000"/>
              </a:solidFill>
              <a:latin typeface="Calibri"/>
              <a:cs typeface="Calibri"/>
            </a:rPr>
            <a:t>Haksız yazarlık</a:t>
          </a:r>
          <a:endParaRPr lang="en-US" b="1" dirty="0">
            <a:solidFill>
              <a:srgbClr val="800000"/>
            </a:solidFill>
            <a:latin typeface="Calibri"/>
            <a:cs typeface="Calibri"/>
          </a:endParaRPr>
        </a:p>
      </dgm:t>
    </dgm:pt>
    <dgm:pt modelId="{BF643C47-489C-7745-9533-6AACF7520BAC}" type="parTrans" cxnId="{2E3CDFC8-F10D-B646-BB4F-1F30CE05ED56}">
      <dgm:prSet/>
      <dgm:spPr/>
      <dgm:t>
        <a:bodyPr/>
        <a:lstStyle/>
        <a:p>
          <a:endParaRPr lang="en-US">
            <a:solidFill>
              <a:srgbClr val="800000"/>
            </a:solidFill>
            <a:latin typeface="Calibri"/>
            <a:cs typeface="Calibri"/>
          </a:endParaRPr>
        </a:p>
      </dgm:t>
    </dgm:pt>
    <dgm:pt modelId="{E16982DD-B6A5-194E-86DA-A3A8C4634D73}" type="sibTrans" cxnId="{2E3CDFC8-F10D-B646-BB4F-1F30CE05ED56}">
      <dgm:prSet/>
      <dgm:spPr>
        <a:solidFill>
          <a:srgbClr val="19B3E5"/>
        </a:solidFill>
      </dgm:spPr>
      <dgm:t>
        <a:bodyPr/>
        <a:lstStyle/>
        <a:p>
          <a:endParaRPr lang="en-US">
            <a:solidFill>
              <a:srgbClr val="800000"/>
            </a:solidFill>
            <a:latin typeface="Calibri"/>
            <a:cs typeface="Calibri"/>
          </a:endParaRPr>
        </a:p>
      </dgm:t>
    </dgm:pt>
    <dgm:pt modelId="{4107B176-A084-4705-99B8-074AB5322C72}">
      <dgm:prSet/>
      <dgm:spPr/>
      <dgm:t>
        <a:bodyPr/>
        <a:lstStyle/>
        <a:p>
          <a:endParaRPr lang="tr-TR"/>
        </a:p>
      </dgm:t>
    </dgm:pt>
    <dgm:pt modelId="{807F3195-D1C1-46A9-8D74-A06B6AB7B2B6}" type="parTrans" cxnId="{026F1B4E-6408-442A-B356-42841B8A58F0}">
      <dgm:prSet/>
      <dgm:spPr/>
      <dgm:t>
        <a:bodyPr/>
        <a:lstStyle/>
        <a:p>
          <a:endParaRPr lang="tr-TR"/>
        </a:p>
      </dgm:t>
    </dgm:pt>
    <dgm:pt modelId="{9D1409C8-CAF0-4C87-B725-AED0C7EE7858}" type="sibTrans" cxnId="{026F1B4E-6408-442A-B356-42841B8A58F0}">
      <dgm:prSet/>
      <dgm:spPr/>
      <dgm:t>
        <a:bodyPr/>
        <a:lstStyle/>
        <a:p>
          <a:endParaRPr lang="tr-TR"/>
        </a:p>
      </dgm:t>
    </dgm:pt>
    <dgm:pt modelId="{DAB556E6-AF0F-1146-93D6-D95BA27DF5EF}" type="pres">
      <dgm:prSet presAssocID="{7DC916DA-2C01-1A43-BF46-285E9B913A89}" presName="Name0" presStyleCnt="0">
        <dgm:presLayoutVars>
          <dgm:chMax val="7"/>
          <dgm:chPref val="7"/>
          <dgm:dir/>
        </dgm:presLayoutVars>
      </dgm:prSet>
      <dgm:spPr/>
      <dgm:t>
        <a:bodyPr/>
        <a:lstStyle/>
        <a:p>
          <a:endParaRPr lang="en-US"/>
        </a:p>
      </dgm:t>
    </dgm:pt>
    <dgm:pt modelId="{62835160-7F82-EF44-93E2-E1C05A0A3915}" type="pres">
      <dgm:prSet presAssocID="{7DC916DA-2C01-1A43-BF46-285E9B913A89}" presName="Name1" presStyleCnt="0"/>
      <dgm:spPr/>
    </dgm:pt>
    <dgm:pt modelId="{3DCF9AB4-D69D-7B47-8711-A1244914CFC3}" type="pres">
      <dgm:prSet presAssocID="{E89E893F-74F7-4A41-A9BF-83B6068DDB37}" presName="picture_1" presStyleCnt="0"/>
      <dgm:spPr/>
    </dgm:pt>
    <dgm:pt modelId="{C5325243-0784-4A43-9F05-8FC9DE9BE9EF}" type="pres">
      <dgm:prSet presAssocID="{E89E893F-74F7-4A41-A9BF-83B6068DDB37}" presName="pictureRepeatNode" presStyleLbl="alignImgPlace1" presStyleIdx="0" presStyleCnt="7" custLinFactNeighborX="518" custLinFactNeighborY="16976"/>
      <dgm:spPr/>
      <dgm:t>
        <a:bodyPr/>
        <a:lstStyle/>
        <a:p>
          <a:endParaRPr lang="en-US"/>
        </a:p>
      </dgm:t>
    </dgm:pt>
    <dgm:pt modelId="{0D465318-7921-664C-87F8-14589395039C}" type="pres">
      <dgm:prSet presAssocID="{B8CF6570-9BA0-4D41-B6E9-92BC33863065}" presName="text_1" presStyleLbl="node1" presStyleIdx="0" presStyleCnt="0" custScaleX="114018" custScaleY="185311" custLinFactNeighborX="-3168" custLinFactNeighborY="-38319">
        <dgm:presLayoutVars>
          <dgm:bulletEnabled val="1"/>
        </dgm:presLayoutVars>
      </dgm:prSet>
      <dgm:spPr/>
      <dgm:t>
        <a:bodyPr/>
        <a:lstStyle/>
        <a:p>
          <a:endParaRPr lang="en-US"/>
        </a:p>
      </dgm:t>
    </dgm:pt>
    <dgm:pt modelId="{06DF412D-AE3D-D041-AC7F-E177A9D45BFB}" type="pres">
      <dgm:prSet presAssocID="{23D1FC04-D894-A141-8558-32F4A8DF0F70}" presName="picture_2" presStyleCnt="0"/>
      <dgm:spPr/>
    </dgm:pt>
    <dgm:pt modelId="{4BCD5B67-FD93-3D42-9E8C-47435D0E4875}" type="pres">
      <dgm:prSet presAssocID="{23D1FC04-D894-A141-8558-32F4A8DF0F70}" presName="pictureRepeatNode" presStyleLbl="alignImgPlace1" presStyleIdx="1" presStyleCnt="7" custLinFactY="316" custLinFactNeighborY="100000"/>
      <dgm:spPr/>
      <dgm:t>
        <a:bodyPr/>
        <a:lstStyle/>
        <a:p>
          <a:endParaRPr lang="en-US"/>
        </a:p>
      </dgm:t>
    </dgm:pt>
    <dgm:pt modelId="{8F597EDD-F3E7-4345-A90C-7B87253787A5}" type="pres">
      <dgm:prSet presAssocID="{B45E2921-99F6-1B44-8163-0BA3104CC311}" presName="line_2" presStyleLbl="parChTrans1D1" presStyleIdx="0" presStyleCnt="6" custLinFactY="920772" custLinFactNeighborY="1000000"/>
      <dgm:spPr/>
    </dgm:pt>
    <dgm:pt modelId="{44812E1E-FA5B-524A-90C0-BDDF9B63AD5E}" type="pres">
      <dgm:prSet presAssocID="{B45E2921-99F6-1B44-8163-0BA3104CC311}" presName="textparent_2" presStyleLbl="node1" presStyleIdx="0" presStyleCnt="0"/>
      <dgm:spPr/>
    </dgm:pt>
    <dgm:pt modelId="{18FDDFE4-C419-7141-B378-1E24FBE23CAE}" type="pres">
      <dgm:prSet presAssocID="{B45E2921-99F6-1B44-8163-0BA3104CC311}" presName="text_2" presStyleLbl="revTx" presStyleIdx="0" presStyleCnt="6" custLinFactY="316" custLinFactNeighborY="100000">
        <dgm:presLayoutVars>
          <dgm:bulletEnabled val="1"/>
        </dgm:presLayoutVars>
      </dgm:prSet>
      <dgm:spPr/>
      <dgm:t>
        <a:bodyPr/>
        <a:lstStyle/>
        <a:p>
          <a:endParaRPr lang="en-US"/>
        </a:p>
      </dgm:t>
    </dgm:pt>
    <dgm:pt modelId="{C19308C8-F2CF-0C45-B032-A80681519387}" type="pres">
      <dgm:prSet presAssocID="{DD70C50A-83B2-F348-823F-08AC0532B2C4}" presName="picture_3" presStyleCnt="0"/>
      <dgm:spPr/>
    </dgm:pt>
    <dgm:pt modelId="{7B943361-D870-634A-992E-5021D24467B9}" type="pres">
      <dgm:prSet presAssocID="{DD70C50A-83B2-F348-823F-08AC0532B2C4}" presName="pictureRepeatNode" presStyleLbl="alignImgPlace1" presStyleIdx="2" presStyleCnt="7" custLinFactY="316" custLinFactNeighborY="100000"/>
      <dgm:spPr/>
      <dgm:t>
        <a:bodyPr/>
        <a:lstStyle/>
        <a:p>
          <a:endParaRPr lang="en-US"/>
        </a:p>
      </dgm:t>
    </dgm:pt>
    <dgm:pt modelId="{5980495E-0AC8-BA40-8615-6D0B1EC12778}" type="pres">
      <dgm:prSet presAssocID="{BEBEC07D-D404-C343-B67B-3AA7A8BE96F2}" presName="line_3" presStyleLbl="parChTrans1D1" presStyleIdx="1" presStyleCnt="6" custLinFactY="907405" custLinFactNeighborX="-8382" custLinFactNeighborY="1000000"/>
      <dgm:spPr/>
    </dgm:pt>
    <dgm:pt modelId="{42E99852-9176-0344-822E-ACDA7CF725EB}" type="pres">
      <dgm:prSet presAssocID="{BEBEC07D-D404-C343-B67B-3AA7A8BE96F2}" presName="textparent_3" presStyleLbl="node1" presStyleIdx="0" presStyleCnt="0"/>
      <dgm:spPr/>
    </dgm:pt>
    <dgm:pt modelId="{E1E97EDE-0ABE-0C40-A51C-7B42B4FB378E}" type="pres">
      <dgm:prSet presAssocID="{BEBEC07D-D404-C343-B67B-3AA7A8BE96F2}" presName="text_3" presStyleLbl="revTx" presStyleIdx="1" presStyleCnt="6" custScaleX="175009" custLinFactY="316" custLinFactNeighborY="100000">
        <dgm:presLayoutVars>
          <dgm:bulletEnabled val="1"/>
        </dgm:presLayoutVars>
      </dgm:prSet>
      <dgm:spPr/>
      <dgm:t>
        <a:bodyPr/>
        <a:lstStyle/>
        <a:p>
          <a:endParaRPr lang="en-US"/>
        </a:p>
      </dgm:t>
    </dgm:pt>
    <dgm:pt modelId="{BC820893-4653-5A48-A51B-43093120BE9A}" type="pres">
      <dgm:prSet presAssocID="{23A2FE47-84DE-8049-ABB0-BB24785F2AF8}" presName="picture_4" presStyleCnt="0"/>
      <dgm:spPr/>
    </dgm:pt>
    <dgm:pt modelId="{FDA04DBA-6954-AA43-AF24-8B8E95C30917}" type="pres">
      <dgm:prSet presAssocID="{23A2FE47-84DE-8049-ABB0-BB24785F2AF8}" presName="pictureRepeatNode" presStyleLbl="alignImgPlace1" presStyleIdx="3" presStyleCnt="7" custLinFactY="316" custLinFactNeighborY="100000"/>
      <dgm:spPr/>
      <dgm:t>
        <a:bodyPr/>
        <a:lstStyle/>
        <a:p>
          <a:endParaRPr lang="en-US"/>
        </a:p>
      </dgm:t>
    </dgm:pt>
    <dgm:pt modelId="{220EE618-AFE6-6F41-A567-6CEF88D5B6CB}" type="pres">
      <dgm:prSet presAssocID="{2CA26F5C-1990-AF45-95F1-F15BBFCA65EB}" presName="line_4" presStyleLbl="parChTrans1D1" presStyleIdx="2" presStyleCnt="6" custLinFactY="920772" custLinFactNeighborY="1000000"/>
      <dgm:spPr/>
    </dgm:pt>
    <dgm:pt modelId="{88453D2B-08C6-244A-96C5-3A0114A29A1A}" type="pres">
      <dgm:prSet presAssocID="{2CA26F5C-1990-AF45-95F1-F15BBFCA65EB}" presName="textparent_4" presStyleLbl="node1" presStyleIdx="0" presStyleCnt="0"/>
      <dgm:spPr/>
    </dgm:pt>
    <dgm:pt modelId="{B4983BBA-B9FD-F74C-A51B-5964DA582037}" type="pres">
      <dgm:prSet presAssocID="{2CA26F5C-1990-AF45-95F1-F15BBFCA65EB}" presName="text_4" presStyleLbl="revTx" presStyleIdx="2" presStyleCnt="6" custLinFactY="316" custLinFactNeighborY="100000">
        <dgm:presLayoutVars>
          <dgm:bulletEnabled val="1"/>
        </dgm:presLayoutVars>
      </dgm:prSet>
      <dgm:spPr/>
      <dgm:t>
        <a:bodyPr/>
        <a:lstStyle/>
        <a:p>
          <a:endParaRPr lang="en-US"/>
        </a:p>
      </dgm:t>
    </dgm:pt>
    <dgm:pt modelId="{95203BFD-798E-F947-A7C7-F4FC8FA2608B}" type="pres">
      <dgm:prSet presAssocID="{C16067C8-0F54-D74C-8540-EA0C1FC9B131}" presName="picture_5" presStyleCnt="0"/>
      <dgm:spPr/>
    </dgm:pt>
    <dgm:pt modelId="{99C3E077-459A-5044-A772-16125845D9F3}" type="pres">
      <dgm:prSet presAssocID="{C16067C8-0F54-D74C-8540-EA0C1FC9B131}" presName="pictureRepeatNode" presStyleLbl="alignImgPlace1" presStyleIdx="4" presStyleCnt="7" custLinFactY="316" custLinFactNeighborY="100000"/>
      <dgm:spPr/>
      <dgm:t>
        <a:bodyPr/>
        <a:lstStyle/>
        <a:p>
          <a:endParaRPr lang="en-US"/>
        </a:p>
      </dgm:t>
    </dgm:pt>
    <dgm:pt modelId="{7A45E7C3-C0A4-964A-9B3D-5910250E5D5D}" type="pres">
      <dgm:prSet presAssocID="{21E6B80B-5555-894C-8C15-6E160EB9E382}" presName="line_5" presStyleLbl="parChTrans1D1" presStyleIdx="3" presStyleCnt="6" custLinFactY="920772" custLinFactNeighborY="1000000"/>
      <dgm:spPr/>
    </dgm:pt>
    <dgm:pt modelId="{2FC4DF66-10FA-9345-B876-FA1D97C4C37B}" type="pres">
      <dgm:prSet presAssocID="{21E6B80B-5555-894C-8C15-6E160EB9E382}" presName="textparent_5" presStyleLbl="node1" presStyleIdx="0" presStyleCnt="0"/>
      <dgm:spPr/>
    </dgm:pt>
    <dgm:pt modelId="{F34C48E6-B96C-1143-B60A-8436BFB306B4}" type="pres">
      <dgm:prSet presAssocID="{21E6B80B-5555-894C-8C15-6E160EB9E382}" presName="text_5" presStyleLbl="revTx" presStyleIdx="3" presStyleCnt="6" custScaleX="189749" custLinFactY="316" custLinFactNeighborY="100000">
        <dgm:presLayoutVars>
          <dgm:bulletEnabled val="1"/>
        </dgm:presLayoutVars>
      </dgm:prSet>
      <dgm:spPr/>
      <dgm:t>
        <a:bodyPr/>
        <a:lstStyle/>
        <a:p>
          <a:endParaRPr lang="en-US"/>
        </a:p>
      </dgm:t>
    </dgm:pt>
    <dgm:pt modelId="{8DDF65D5-7A0C-A840-8BDD-985049F38BA7}" type="pres">
      <dgm:prSet presAssocID="{85E15BBB-2BD4-C448-B904-D7CEBEEB9B3E}" presName="picture_6" presStyleCnt="0"/>
      <dgm:spPr/>
    </dgm:pt>
    <dgm:pt modelId="{99802099-8CE1-AE48-8D5D-9155F4CE4B9B}" type="pres">
      <dgm:prSet presAssocID="{85E15BBB-2BD4-C448-B904-D7CEBEEB9B3E}" presName="pictureRepeatNode" presStyleLbl="alignImgPlace1" presStyleIdx="5" presStyleCnt="7" custLinFactY="316" custLinFactNeighborY="100000"/>
      <dgm:spPr/>
      <dgm:t>
        <a:bodyPr/>
        <a:lstStyle/>
        <a:p>
          <a:endParaRPr lang="en-US"/>
        </a:p>
      </dgm:t>
    </dgm:pt>
    <dgm:pt modelId="{35227D6D-0507-2146-8C52-CEB82F8D2CDA}" type="pres">
      <dgm:prSet presAssocID="{614B5315-670D-8A43-ACFF-D53BE4E5F100}" presName="line_6" presStyleLbl="parChTrans1D1" presStyleIdx="4" presStyleCnt="6" custLinFactY="920772" custLinFactNeighborY="1000000"/>
      <dgm:spPr/>
    </dgm:pt>
    <dgm:pt modelId="{72FA668E-CBF4-2D40-A48C-2AD639E9E3FD}" type="pres">
      <dgm:prSet presAssocID="{614B5315-670D-8A43-ACFF-D53BE4E5F100}" presName="textparent_6" presStyleLbl="node1" presStyleIdx="0" presStyleCnt="0"/>
      <dgm:spPr/>
    </dgm:pt>
    <dgm:pt modelId="{54842CDF-C394-A741-BCC5-880DCBD060E5}" type="pres">
      <dgm:prSet presAssocID="{614B5315-670D-8A43-ACFF-D53BE4E5F100}" presName="text_6" presStyleLbl="revTx" presStyleIdx="4" presStyleCnt="6" custLinFactNeighborY="92718">
        <dgm:presLayoutVars>
          <dgm:bulletEnabled val="1"/>
        </dgm:presLayoutVars>
      </dgm:prSet>
      <dgm:spPr/>
      <dgm:t>
        <a:bodyPr/>
        <a:lstStyle/>
        <a:p>
          <a:endParaRPr lang="en-US"/>
        </a:p>
      </dgm:t>
    </dgm:pt>
    <dgm:pt modelId="{C736789D-1C6F-DF40-A563-3590C75074CA}" type="pres">
      <dgm:prSet presAssocID="{E16982DD-B6A5-194E-86DA-A3A8C4634D73}" presName="picture_7" presStyleCnt="0"/>
      <dgm:spPr/>
    </dgm:pt>
    <dgm:pt modelId="{82ACDCEE-91F9-8846-BD5C-A9A2A8B923A7}" type="pres">
      <dgm:prSet presAssocID="{E16982DD-B6A5-194E-86DA-A3A8C4634D73}" presName="pictureRepeatNode" presStyleLbl="alignImgPlace1" presStyleIdx="6" presStyleCnt="7" custLinFactY="316" custLinFactNeighborY="100000"/>
      <dgm:spPr/>
      <dgm:t>
        <a:bodyPr/>
        <a:lstStyle/>
        <a:p>
          <a:endParaRPr lang="en-US"/>
        </a:p>
      </dgm:t>
    </dgm:pt>
    <dgm:pt modelId="{D00D9746-F0B0-B84E-AFBF-090E035A9F54}" type="pres">
      <dgm:prSet presAssocID="{659B4AFD-E3C4-AA40-955F-A7A0EAA1DBE3}" presName="line_7" presStyleLbl="parChTrans1D1" presStyleIdx="5" presStyleCnt="6" custLinFactY="920772" custLinFactNeighborY="1000000"/>
      <dgm:spPr/>
    </dgm:pt>
    <dgm:pt modelId="{81DFBCA6-2ACA-2A4A-A6E3-17A7EF626C43}" type="pres">
      <dgm:prSet presAssocID="{659B4AFD-E3C4-AA40-955F-A7A0EAA1DBE3}" presName="textparent_7" presStyleLbl="node1" presStyleIdx="0" presStyleCnt="0"/>
      <dgm:spPr/>
    </dgm:pt>
    <dgm:pt modelId="{CC53058A-9BCA-6441-96F2-65A895276D78}" type="pres">
      <dgm:prSet presAssocID="{659B4AFD-E3C4-AA40-955F-A7A0EAA1DBE3}" presName="text_7" presStyleLbl="revTx" presStyleIdx="5" presStyleCnt="6" custLinFactY="316" custLinFactNeighborY="100000">
        <dgm:presLayoutVars>
          <dgm:bulletEnabled val="1"/>
        </dgm:presLayoutVars>
      </dgm:prSet>
      <dgm:spPr/>
      <dgm:t>
        <a:bodyPr/>
        <a:lstStyle/>
        <a:p>
          <a:endParaRPr lang="en-US"/>
        </a:p>
      </dgm:t>
    </dgm:pt>
  </dgm:ptLst>
  <dgm:cxnLst>
    <dgm:cxn modelId="{66B9FF24-0183-43EF-B302-282E9B101C12}" type="presOf" srcId="{21E6B80B-5555-894C-8C15-6E160EB9E382}" destId="{F34C48E6-B96C-1143-B60A-8436BFB306B4}" srcOrd="0" destOrd="0" presId="urn:microsoft.com/office/officeart/2008/layout/CircularPictureCallout"/>
    <dgm:cxn modelId="{57F5753B-5F1E-446D-B36F-A870121A1CB8}" type="presOf" srcId="{B8CF6570-9BA0-4D41-B6E9-92BC33863065}" destId="{0D465318-7921-664C-87F8-14589395039C}" srcOrd="0" destOrd="0" presId="urn:microsoft.com/office/officeart/2008/layout/CircularPictureCallout"/>
    <dgm:cxn modelId="{E3FE4BB7-E9DD-4A34-AA93-DC1B91CEEA18}" type="presOf" srcId="{E16982DD-B6A5-194E-86DA-A3A8C4634D73}" destId="{82ACDCEE-91F9-8846-BD5C-A9A2A8B923A7}" srcOrd="0" destOrd="0" presId="urn:microsoft.com/office/officeart/2008/layout/CircularPictureCallout"/>
    <dgm:cxn modelId="{931B4D5D-131B-4F14-8B36-807525857103}" type="presOf" srcId="{2CA26F5C-1990-AF45-95F1-F15BBFCA65EB}" destId="{B4983BBA-B9FD-F74C-A51B-5964DA582037}" srcOrd="0" destOrd="0" presId="urn:microsoft.com/office/officeart/2008/layout/CircularPictureCallout"/>
    <dgm:cxn modelId="{DBBFAFE7-1799-437B-8AEB-E90D11A19FA0}" type="presOf" srcId="{BEBEC07D-D404-C343-B67B-3AA7A8BE96F2}" destId="{E1E97EDE-0ABE-0C40-A51C-7B42B4FB378E}" srcOrd="0" destOrd="0" presId="urn:microsoft.com/office/officeart/2008/layout/CircularPictureCallout"/>
    <dgm:cxn modelId="{75A32FEA-9241-46DB-BF43-0D94046A0FFE}" type="presOf" srcId="{C16067C8-0F54-D74C-8540-EA0C1FC9B131}" destId="{99C3E077-459A-5044-A772-16125845D9F3}" srcOrd="0" destOrd="0" presId="urn:microsoft.com/office/officeart/2008/layout/CircularPictureCallout"/>
    <dgm:cxn modelId="{B670D619-EE6A-564A-A4ED-CD80E554EFBF}" srcId="{7DC916DA-2C01-1A43-BF46-285E9B913A89}" destId="{614B5315-670D-8A43-ACFF-D53BE4E5F100}" srcOrd="5" destOrd="0" parTransId="{F363F280-A58B-B84C-B017-31F9B33A0DC3}" sibTransId="{85E15BBB-2BD4-C448-B904-D7CEBEEB9B3E}"/>
    <dgm:cxn modelId="{D8881BCC-F1A7-B745-B13A-7C3A6FD12FD6}" srcId="{7DC916DA-2C01-1A43-BF46-285E9B913A89}" destId="{BEBEC07D-D404-C343-B67B-3AA7A8BE96F2}" srcOrd="2" destOrd="0" parTransId="{C3EA6754-D67F-A449-AA3D-DC65C8908FE4}" sibTransId="{DD70C50A-83B2-F348-823F-08AC0532B2C4}"/>
    <dgm:cxn modelId="{B92C1654-1513-4562-84CD-3FF962D65110}" type="presOf" srcId="{23D1FC04-D894-A141-8558-32F4A8DF0F70}" destId="{4BCD5B67-FD93-3D42-9E8C-47435D0E4875}" srcOrd="0" destOrd="0" presId="urn:microsoft.com/office/officeart/2008/layout/CircularPictureCallout"/>
    <dgm:cxn modelId="{624BE99C-E44C-4E94-8A08-7963E112529B}" type="presOf" srcId="{23A2FE47-84DE-8049-ABB0-BB24785F2AF8}" destId="{FDA04DBA-6954-AA43-AF24-8B8E95C30917}" srcOrd="0" destOrd="0" presId="urn:microsoft.com/office/officeart/2008/layout/CircularPictureCallout"/>
    <dgm:cxn modelId="{0A802EE0-E26F-4CDA-876B-B3D5088E7B74}" type="presOf" srcId="{B45E2921-99F6-1B44-8163-0BA3104CC311}" destId="{18FDDFE4-C419-7141-B378-1E24FBE23CAE}" srcOrd="0" destOrd="0" presId="urn:microsoft.com/office/officeart/2008/layout/CircularPictureCallout"/>
    <dgm:cxn modelId="{83771CFF-A172-AD47-8389-35E2E816F613}" srcId="{7DC916DA-2C01-1A43-BF46-285E9B913A89}" destId="{B45E2921-99F6-1B44-8163-0BA3104CC311}" srcOrd="1" destOrd="0" parTransId="{18C0AA94-1AC9-E948-ABF2-873C9BCE56BC}" sibTransId="{23D1FC04-D894-A141-8558-32F4A8DF0F70}"/>
    <dgm:cxn modelId="{36CEBDA5-0580-024B-9960-76D63EEDD04E}" srcId="{7DC916DA-2C01-1A43-BF46-285E9B913A89}" destId="{B8CF6570-9BA0-4D41-B6E9-92BC33863065}" srcOrd="0" destOrd="0" parTransId="{3F1E8D05-2755-0A4A-A3AC-B8FF6D667523}" sibTransId="{E89E893F-74F7-4A41-A9BF-83B6068DDB37}"/>
    <dgm:cxn modelId="{53B4CEF5-0C27-407A-AF93-50C2300CB7C3}" type="presOf" srcId="{614B5315-670D-8A43-ACFF-D53BE4E5F100}" destId="{54842CDF-C394-A741-BCC5-880DCBD060E5}" srcOrd="0" destOrd="0" presId="urn:microsoft.com/office/officeart/2008/layout/CircularPictureCallout"/>
    <dgm:cxn modelId="{6DEF8C37-F7D2-4C98-BF28-39C4522F91B9}" type="presOf" srcId="{659B4AFD-E3C4-AA40-955F-A7A0EAA1DBE3}" destId="{CC53058A-9BCA-6441-96F2-65A895276D78}" srcOrd="0" destOrd="0" presId="urn:microsoft.com/office/officeart/2008/layout/CircularPictureCallout"/>
    <dgm:cxn modelId="{F50E7551-9C65-584B-928A-0A5FAEB342A9}" srcId="{7DC916DA-2C01-1A43-BF46-285E9B913A89}" destId="{2CA26F5C-1990-AF45-95F1-F15BBFCA65EB}" srcOrd="3" destOrd="0" parTransId="{D139D48E-9436-2846-9637-D911AEBBC940}" sibTransId="{23A2FE47-84DE-8049-ABB0-BB24785F2AF8}"/>
    <dgm:cxn modelId="{026F1B4E-6408-442A-B356-42841B8A58F0}" srcId="{7DC916DA-2C01-1A43-BF46-285E9B913A89}" destId="{4107B176-A084-4705-99B8-074AB5322C72}" srcOrd="7" destOrd="0" parTransId="{807F3195-D1C1-46A9-8D74-A06B6AB7B2B6}" sibTransId="{9D1409C8-CAF0-4C87-B725-AED0C7EE7858}"/>
    <dgm:cxn modelId="{0B558607-0372-43FD-9266-8BB3A149251C}" type="presOf" srcId="{DD70C50A-83B2-F348-823F-08AC0532B2C4}" destId="{7B943361-D870-634A-992E-5021D24467B9}" srcOrd="0" destOrd="0" presId="urn:microsoft.com/office/officeart/2008/layout/CircularPictureCallout"/>
    <dgm:cxn modelId="{E88EED81-6C6F-46BE-8270-AEF67217A1F6}" type="presOf" srcId="{7DC916DA-2C01-1A43-BF46-285E9B913A89}" destId="{DAB556E6-AF0F-1146-93D6-D95BA27DF5EF}" srcOrd="0" destOrd="0" presId="urn:microsoft.com/office/officeart/2008/layout/CircularPictureCallout"/>
    <dgm:cxn modelId="{2FE4F024-A73C-4F66-A8B1-BCA0047FF4FE}" type="presOf" srcId="{E89E893F-74F7-4A41-A9BF-83B6068DDB37}" destId="{C5325243-0784-4A43-9F05-8FC9DE9BE9EF}" srcOrd="0" destOrd="0" presId="urn:microsoft.com/office/officeart/2008/layout/CircularPictureCallout"/>
    <dgm:cxn modelId="{83D75825-447C-5842-A93A-4FE41BF0DB8A}" srcId="{7DC916DA-2C01-1A43-BF46-285E9B913A89}" destId="{21E6B80B-5555-894C-8C15-6E160EB9E382}" srcOrd="4" destOrd="0" parTransId="{A5D24232-3EA2-B746-A4C2-5E2EF9F181B3}" sibTransId="{C16067C8-0F54-D74C-8540-EA0C1FC9B131}"/>
    <dgm:cxn modelId="{C6925CA5-2F78-464D-8CEF-AD80D9107435}" type="presOf" srcId="{85E15BBB-2BD4-C448-B904-D7CEBEEB9B3E}" destId="{99802099-8CE1-AE48-8D5D-9155F4CE4B9B}" srcOrd="0" destOrd="0" presId="urn:microsoft.com/office/officeart/2008/layout/CircularPictureCallout"/>
    <dgm:cxn modelId="{2E3CDFC8-F10D-B646-BB4F-1F30CE05ED56}" srcId="{7DC916DA-2C01-1A43-BF46-285E9B913A89}" destId="{659B4AFD-E3C4-AA40-955F-A7A0EAA1DBE3}" srcOrd="6" destOrd="0" parTransId="{BF643C47-489C-7745-9533-6AACF7520BAC}" sibTransId="{E16982DD-B6A5-194E-86DA-A3A8C4634D73}"/>
    <dgm:cxn modelId="{9061F877-8A7A-4BEA-9A43-20BADB72090D}" type="presParOf" srcId="{DAB556E6-AF0F-1146-93D6-D95BA27DF5EF}" destId="{62835160-7F82-EF44-93E2-E1C05A0A3915}" srcOrd="0" destOrd="0" presId="urn:microsoft.com/office/officeart/2008/layout/CircularPictureCallout"/>
    <dgm:cxn modelId="{05E23070-6F75-4877-99BE-C04A8FB647D8}" type="presParOf" srcId="{62835160-7F82-EF44-93E2-E1C05A0A3915}" destId="{3DCF9AB4-D69D-7B47-8711-A1244914CFC3}" srcOrd="0" destOrd="0" presId="urn:microsoft.com/office/officeart/2008/layout/CircularPictureCallout"/>
    <dgm:cxn modelId="{8A79986B-9416-45F7-923E-8DDDA6D9AFB9}" type="presParOf" srcId="{3DCF9AB4-D69D-7B47-8711-A1244914CFC3}" destId="{C5325243-0784-4A43-9F05-8FC9DE9BE9EF}" srcOrd="0" destOrd="0" presId="urn:microsoft.com/office/officeart/2008/layout/CircularPictureCallout"/>
    <dgm:cxn modelId="{2A5BD282-0003-45CC-88C9-B2091A24097C}" type="presParOf" srcId="{62835160-7F82-EF44-93E2-E1C05A0A3915}" destId="{0D465318-7921-664C-87F8-14589395039C}" srcOrd="1" destOrd="0" presId="urn:microsoft.com/office/officeart/2008/layout/CircularPictureCallout"/>
    <dgm:cxn modelId="{46AAA460-59DF-4F63-B8B7-136988307A85}" type="presParOf" srcId="{62835160-7F82-EF44-93E2-E1C05A0A3915}" destId="{06DF412D-AE3D-D041-AC7F-E177A9D45BFB}" srcOrd="2" destOrd="0" presId="urn:microsoft.com/office/officeart/2008/layout/CircularPictureCallout"/>
    <dgm:cxn modelId="{765C1C47-5072-4D6A-9FBC-DE0AAD984E52}" type="presParOf" srcId="{06DF412D-AE3D-D041-AC7F-E177A9D45BFB}" destId="{4BCD5B67-FD93-3D42-9E8C-47435D0E4875}" srcOrd="0" destOrd="0" presId="urn:microsoft.com/office/officeart/2008/layout/CircularPictureCallout"/>
    <dgm:cxn modelId="{3CF7FA53-AFB8-4C64-84F5-DDC1C1BAD683}" type="presParOf" srcId="{62835160-7F82-EF44-93E2-E1C05A0A3915}" destId="{8F597EDD-F3E7-4345-A90C-7B87253787A5}" srcOrd="3" destOrd="0" presId="urn:microsoft.com/office/officeart/2008/layout/CircularPictureCallout"/>
    <dgm:cxn modelId="{EE862F5A-93FF-4487-9606-453C423E926F}" type="presParOf" srcId="{62835160-7F82-EF44-93E2-E1C05A0A3915}" destId="{44812E1E-FA5B-524A-90C0-BDDF9B63AD5E}" srcOrd="4" destOrd="0" presId="urn:microsoft.com/office/officeart/2008/layout/CircularPictureCallout"/>
    <dgm:cxn modelId="{7E1C854B-BF67-489B-B389-9C62E73A4CE5}" type="presParOf" srcId="{44812E1E-FA5B-524A-90C0-BDDF9B63AD5E}" destId="{18FDDFE4-C419-7141-B378-1E24FBE23CAE}" srcOrd="0" destOrd="0" presId="urn:microsoft.com/office/officeart/2008/layout/CircularPictureCallout"/>
    <dgm:cxn modelId="{6D851A13-9595-4714-89EF-9E9D9B476F5C}" type="presParOf" srcId="{62835160-7F82-EF44-93E2-E1C05A0A3915}" destId="{C19308C8-F2CF-0C45-B032-A80681519387}" srcOrd="5" destOrd="0" presId="urn:microsoft.com/office/officeart/2008/layout/CircularPictureCallout"/>
    <dgm:cxn modelId="{AA0F723F-D8BA-4582-98EA-B5AE29EDEA73}" type="presParOf" srcId="{C19308C8-F2CF-0C45-B032-A80681519387}" destId="{7B943361-D870-634A-992E-5021D24467B9}" srcOrd="0" destOrd="0" presId="urn:microsoft.com/office/officeart/2008/layout/CircularPictureCallout"/>
    <dgm:cxn modelId="{EA895DA2-B117-4247-B8EC-563AB8C1CAA0}" type="presParOf" srcId="{62835160-7F82-EF44-93E2-E1C05A0A3915}" destId="{5980495E-0AC8-BA40-8615-6D0B1EC12778}" srcOrd="6" destOrd="0" presId="urn:microsoft.com/office/officeart/2008/layout/CircularPictureCallout"/>
    <dgm:cxn modelId="{DCC0AABD-9A44-4C5A-906C-CCFB2C42C9F4}" type="presParOf" srcId="{62835160-7F82-EF44-93E2-E1C05A0A3915}" destId="{42E99852-9176-0344-822E-ACDA7CF725EB}" srcOrd="7" destOrd="0" presId="urn:microsoft.com/office/officeart/2008/layout/CircularPictureCallout"/>
    <dgm:cxn modelId="{C37953B1-2E10-4A16-A170-174EADAA1C7E}" type="presParOf" srcId="{42E99852-9176-0344-822E-ACDA7CF725EB}" destId="{E1E97EDE-0ABE-0C40-A51C-7B42B4FB378E}" srcOrd="0" destOrd="0" presId="urn:microsoft.com/office/officeart/2008/layout/CircularPictureCallout"/>
    <dgm:cxn modelId="{9C79B22B-A6FA-402D-B4FD-59D5B234086B}" type="presParOf" srcId="{62835160-7F82-EF44-93E2-E1C05A0A3915}" destId="{BC820893-4653-5A48-A51B-43093120BE9A}" srcOrd="8" destOrd="0" presId="urn:microsoft.com/office/officeart/2008/layout/CircularPictureCallout"/>
    <dgm:cxn modelId="{E074EAD4-58EF-4F05-BB8D-84532D3000F7}" type="presParOf" srcId="{BC820893-4653-5A48-A51B-43093120BE9A}" destId="{FDA04DBA-6954-AA43-AF24-8B8E95C30917}" srcOrd="0" destOrd="0" presId="urn:microsoft.com/office/officeart/2008/layout/CircularPictureCallout"/>
    <dgm:cxn modelId="{7E18FCDC-74CA-4AD3-A64E-E7EA9EB1F30D}" type="presParOf" srcId="{62835160-7F82-EF44-93E2-E1C05A0A3915}" destId="{220EE618-AFE6-6F41-A567-6CEF88D5B6CB}" srcOrd="9" destOrd="0" presId="urn:microsoft.com/office/officeart/2008/layout/CircularPictureCallout"/>
    <dgm:cxn modelId="{9B817997-0235-47A2-BE78-E9B02033AE55}" type="presParOf" srcId="{62835160-7F82-EF44-93E2-E1C05A0A3915}" destId="{88453D2B-08C6-244A-96C5-3A0114A29A1A}" srcOrd="10" destOrd="0" presId="urn:microsoft.com/office/officeart/2008/layout/CircularPictureCallout"/>
    <dgm:cxn modelId="{D5C27278-A7EC-43B1-BDF5-771A192AEF32}" type="presParOf" srcId="{88453D2B-08C6-244A-96C5-3A0114A29A1A}" destId="{B4983BBA-B9FD-F74C-A51B-5964DA582037}" srcOrd="0" destOrd="0" presId="urn:microsoft.com/office/officeart/2008/layout/CircularPictureCallout"/>
    <dgm:cxn modelId="{A5245359-FF8B-4335-AA52-ED3E1EF6437B}" type="presParOf" srcId="{62835160-7F82-EF44-93E2-E1C05A0A3915}" destId="{95203BFD-798E-F947-A7C7-F4FC8FA2608B}" srcOrd="11" destOrd="0" presId="urn:microsoft.com/office/officeart/2008/layout/CircularPictureCallout"/>
    <dgm:cxn modelId="{149C8178-0D9C-40DC-AF0C-E12E8B5DF708}" type="presParOf" srcId="{95203BFD-798E-F947-A7C7-F4FC8FA2608B}" destId="{99C3E077-459A-5044-A772-16125845D9F3}" srcOrd="0" destOrd="0" presId="urn:microsoft.com/office/officeart/2008/layout/CircularPictureCallout"/>
    <dgm:cxn modelId="{6A0BEFBC-860A-40A9-B047-E572CF83086C}" type="presParOf" srcId="{62835160-7F82-EF44-93E2-E1C05A0A3915}" destId="{7A45E7C3-C0A4-964A-9B3D-5910250E5D5D}" srcOrd="12" destOrd="0" presId="urn:microsoft.com/office/officeart/2008/layout/CircularPictureCallout"/>
    <dgm:cxn modelId="{DD32B2F6-C8B8-44F2-825D-428CD122FDA5}" type="presParOf" srcId="{62835160-7F82-EF44-93E2-E1C05A0A3915}" destId="{2FC4DF66-10FA-9345-B876-FA1D97C4C37B}" srcOrd="13" destOrd="0" presId="urn:microsoft.com/office/officeart/2008/layout/CircularPictureCallout"/>
    <dgm:cxn modelId="{1135019B-CCDB-44E7-9F17-5CF9EB707F44}" type="presParOf" srcId="{2FC4DF66-10FA-9345-B876-FA1D97C4C37B}" destId="{F34C48E6-B96C-1143-B60A-8436BFB306B4}" srcOrd="0" destOrd="0" presId="urn:microsoft.com/office/officeart/2008/layout/CircularPictureCallout"/>
    <dgm:cxn modelId="{DACF8E40-6AC9-4B66-87F3-81391936132B}" type="presParOf" srcId="{62835160-7F82-EF44-93E2-E1C05A0A3915}" destId="{8DDF65D5-7A0C-A840-8BDD-985049F38BA7}" srcOrd="14" destOrd="0" presId="urn:microsoft.com/office/officeart/2008/layout/CircularPictureCallout"/>
    <dgm:cxn modelId="{5DCBB6BD-727B-4F66-ABA3-2D5A39174B42}" type="presParOf" srcId="{8DDF65D5-7A0C-A840-8BDD-985049F38BA7}" destId="{99802099-8CE1-AE48-8D5D-9155F4CE4B9B}" srcOrd="0" destOrd="0" presId="urn:microsoft.com/office/officeart/2008/layout/CircularPictureCallout"/>
    <dgm:cxn modelId="{98A96289-E4B4-4519-98A9-DFDD7C585DEB}" type="presParOf" srcId="{62835160-7F82-EF44-93E2-E1C05A0A3915}" destId="{35227D6D-0507-2146-8C52-CEB82F8D2CDA}" srcOrd="15" destOrd="0" presId="urn:microsoft.com/office/officeart/2008/layout/CircularPictureCallout"/>
    <dgm:cxn modelId="{654B4B3B-249C-4B21-853E-F9D61667A8DF}" type="presParOf" srcId="{62835160-7F82-EF44-93E2-E1C05A0A3915}" destId="{72FA668E-CBF4-2D40-A48C-2AD639E9E3FD}" srcOrd="16" destOrd="0" presId="urn:microsoft.com/office/officeart/2008/layout/CircularPictureCallout"/>
    <dgm:cxn modelId="{71B94B50-8F4D-42CD-A84D-42F4FC5D1CD9}" type="presParOf" srcId="{72FA668E-CBF4-2D40-A48C-2AD639E9E3FD}" destId="{54842CDF-C394-A741-BCC5-880DCBD060E5}" srcOrd="0" destOrd="0" presId="urn:microsoft.com/office/officeart/2008/layout/CircularPictureCallout"/>
    <dgm:cxn modelId="{96814D2D-1713-41AA-8F61-3AC9A819B1F5}" type="presParOf" srcId="{62835160-7F82-EF44-93E2-E1C05A0A3915}" destId="{C736789D-1C6F-DF40-A563-3590C75074CA}" srcOrd="17" destOrd="0" presId="urn:microsoft.com/office/officeart/2008/layout/CircularPictureCallout"/>
    <dgm:cxn modelId="{EC5FC924-CB46-47B8-922A-D89124CB6ED1}" type="presParOf" srcId="{C736789D-1C6F-DF40-A563-3590C75074CA}" destId="{82ACDCEE-91F9-8846-BD5C-A9A2A8B923A7}" srcOrd="0" destOrd="0" presId="urn:microsoft.com/office/officeart/2008/layout/CircularPictureCallout"/>
    <dgm:cxn modelId="{3DEE3C0E-FD33-4452-973E-E3B17F62734F}" type="presParOf" srcId="{62835160-7F82-EF44-93E2-E1C05A0A3915}" destId="{D00D9746-F0B0-B84E-AFBF-090E035A9F54}" srcOrd="18" destOrd="0" presId="urn:microsoft.com/office/officeart/2008/layout/CircularPictureCallout"/>
    <dgm:cxn modelId="{4C15D0F5-8C75-44C4-89C9-8F07CAD95B59}" type="presParOf" srcId="{62835160-7F82-EF44-93E2-E1C05A0A3915}" destId="{81DFBCA6-2ACA-2A4A-A6E3-17A7EF626C43}" srcOrd="19" destOrd="0" presId="urn:microsoft.com/office/officeart/2008/layout/CircularPictureCallout"/>
    <dgm:cxn modelId="{039BE51A-6E07-4EB2-9D3E-C29139AB1B51}" type="presParOf" srcId="{81DFBCA6-2ACA-2A4A-A6E3-17A7EF626C43}" destId="{CC53058A-9BCA-6441-96F2-65A895276D78}"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F2E965-1815-4CBE-A880-AE6495D94B9B}" type="doc">
      <dgm:prSet loTypeId="urn:microsoft.com/office/officeart/2005/8/layout/pyramid2" loCatId="list" qsTypeId="urn:microsoft.com/office/officeart/2005/8/quickstyle/simple1" qsCatId="simple" csTypeId="urn:microsoft.com/office/officeart/2005/8/colors/accent2_2" csCatId="accent2" phldr="1"/>
      <dgm:spPr/>
    </dgm:pt>
    <dgm:pt modelId="{2A3BBB4D-B9F0-481A-ADE8-04E1CEC60B3C}">
      <dgm:prSet phldrT="[Metin]"/>
      <dgm:spPr/>
      <dgm:t>
        <a:bodyPr/>
        <a:lstStyle/>
        <a:p>
          <a:r>
            <a:rPr lang="tr-TR" dirty="0" smtClean="0"/>
            <a:t>Fikirlerini</a:t>
          </a:r>
          <a:endParaRPr lang="tr-TR" dirty="0"/>
        </a:p>
      </dgm:t>
    </dgm:pt>
    <dgm:pt modelId="{B5568242-B4DD-4EF9-8C73-9F0387DCABDD}" type="parTrans" cxnId="{E07BD78F-37FF-4E0D-B750-24B229E3CAEA}">
      <dgm:prSet/>
      <dgm:spPr/>
      <dgm:t>
        <a:bodyPr/>
        <a:lstStyle/>
        <a:p>
          <a:endParaRPr lang="tr-TR"/>
        </a:p>
      </dgm:t>
    </dgm:pt>
    <dgm:pt modelId="{9BDB970A-77E8-4A79-916B-331AF91CDFC3}" type="sibTrans" cxnId="{E07BD78F-37FF-4E0D-B750-24B229E3CAEA}">
      <dgm:prSet/>
      <dgm:spPr/>
      <dgm:t>
        <a:bodyPr/>
        <a:lstStyle/>
        <a:p>
          <a:endParaRPr lang="tr-TR"/>
        </a:p>
      </dgm:t>
    </dgm:pt>
    <dgm:pt modelId="{84171EDF-A558-4491-A09C-60EAE654516F}">
      <dgm:prSet phldrT="[Metin]"/>
      <dgm:spPr/>
      <dgm:t>
        <a:bodyPr/>
        <a:lstStyle/>
        <a:p>
          <a:r>
            <a:rPr lang="tr-TR" dirty="0" smtClean="0"/>
            <a:t>Yöntemlerini</a:t>
          </a:r>
          <a:endParaRPr lang="tr-TR" dirty="0"/>
        </a:p>
      </dgm:t>
    </dgm:pt>
    <dgm:pt modelId="{1A263FD6-C7C2-4E3D-A37A-B5940985BC4E}" type="parTrans" cxnId="{1C20E237-591B-43CC-8566-49AA470C555E}">
      <dgm:prSet/>
      <dgm:spPr/>
      <dgm:t>
        <a:bodyPr/>
        <a:lstStyle/>
        <a:p>
          <a:endParaRPr lang="tr-TR"/>
        </a:p>
      </dgm:t>
    </dgm:pt>
    <dgm:pt modelId="{5F4B44B2-F413-4DBE-9E17-31FB562880B8}" type="sibTrans" cxnId="{1C20E237-591B-43CC-8566-49AA470C555E}">
      <dgm:prSet/>
      <dgm:spPr/>
      <dgm:t>
        <a:bodyPr/>
        <a:lstStyle/>
        <a:p>
          <a:endParaRPr lang="tr-TR"/>
        </a:p>
      </dgm:t>
    </dgm:pt>
    <dgm:pt modelId="{90303F41-F04B-488D-B303-46A2BF7F77F7}">
      <dgm:prSet phldrT="[Metin]"/>
      <dgm:spPr/>
      <dgm:t>
        <a:bodyPr/>
        <a:lstStyle/>
        <a:p>
          <a:r>
            <a:rPr lang="tr-TR" dirty="0" smtClean="0"/>
            <a:t>Verilerini</a:t>
          </a:r>
          <a:endParaRPr lang="tr-TR" dirty="0"/>
        </a:p>
      </dgm:t>
    </dgm:pt>
    <dgm:pt modelId="{B20FFA9B-8032-41EA-AE54-7EC9C082FED3}" type="parTrans" cxnId="{EA5C5F68-4684-4FAC-8E39-40911F38B61D}">
      <dgm:prSet/>
      <dgm:spPr/>
      <dgm:t>
        <a:bodyPr/>
        <a:lstStyle/>
        <a:p>
          <a:endParaRPr lang="tr-TR"/>
        </a:p>
      </dgm:t>
    </dgm:pt>
    <dgm:pt modelId="{0CA460E6-FFBF-447F-9EF7-5BA941DF1A11}" type="sibTrans" cxnId="{EA5C5F68-4684-4FAC-8E39-40911F38B61D}">
      <dgm:prSet/>
      <dgm:spPr/>
      <dgm:t>
        <a:bodyPr/>
        <a:lstStyle/>
        <a:p>
          <a:endParaRPr lang="tr-TR"/>
        </a:p>
      </dgm:t>
    </dgm:pt>
    <dgm:pt modelId="{38BD67F5-36B6-4E30-91E1-97DAA7C50080}">
      <dgm:prSet phldrT="[Metin]"/>
      <dgm:spPr/>
      <dgm:t>
        <a:bodyPr/>
        <a:lstStyle/>
        <a:p>
          <a:r>
            <a:rPr lang="tr-TR" dirty="0" smtClean="0"/>
            <a:t>Uygulamalarını</a:t>
          </a:r>
          <a:endParaRPr lang="tr-TR" dirty="0"/>
        </a:p>
      </dgm:t>
    </dgm:pt>
    <dgm:pt modelId="{B4650293-68E9-44C3-8848-CF4EC637FB4F}" type="parTrans" cxnId="{FA955C08-520E-4B66-9995-671F51D6F005}">
      <dgm:prSet/>
      <dgm:spPr/>
      <dgm:t>
        <a:bodyPr/>
        <a:lstStyle/>
        <a:p>
          <a:endParaRPr lang="tr-TR"/>
        </a:p>
      </dgm:t>
    </dgm:pt>
    <dgm:pt modelId="{0EEF35BB-A4CA-4C63-AB6F-1BE555DD33D1}" type="sibTrans" cxnId="{FA955C08-520E-4B66-9995-671F51D6F005}">
      <dgm:prSet/>
      <dgm:spPr/>
      <dgm:t>
        <a:bodyPr/>
        <a:lstStyle/>
        <a:p>
          <a:endParaRPr lang="tr-TR"/>
        </a:p>
      </dgm:t>
    </dgm:pt>
    <dgm:pt modelId="{AAB92568-F0F6-4AF4-8E95-DC12D375B3D0}">
      <dgm:prSet phldrT="[Metin]"/>
      <dgm:spPr/>
      <dgm:t>
        <a:bodyPr/>
        <a:lstStyle/>
        <a:p>
          <a:r>
            <a:rPr lang="tr-TR" dirty="0" smtClean="0"/>
            <a:t>Yazılarını</a:t>
          </a:r>
          <a:endParaRPr lang="tr-TR" dirty="0"/>
        </a:p>
      </dgm:t>
    </dgm:pt>
    <dgm:pt modelId="{1AFF3CC8-9F20-45E9-B645-58F5E15B061A}" type="parTrans" cxnId="{D8C1F951-0AB8-4532-99E2-AD5C4F6561E8}">
      <dgm:prSet/>
      <dgm:spPr/>
      <dgm:t>
        <a:bodyPr/>
        <a:lstStyle/>
        <a:p>
          <a:endParaRPr lang="tr-TR"/>
        </a:p>
      </dgm:t>
    </dgm:pt>
    <dgm:pt modelId="{136307B8-1F20-4275-A355-F6B9C69E4EA9}" type="sibTrans" cxnId="{D8C1F951-0AB8-4532-99E2-AD5C4F6561E8}">
      <dgm:prSet/>
      <dgm:spPr/>
      <dgm:t>
        <a:bodyPr/>
        <a:lstStyle/>
        <a:p>
          <a:endParaRPr lang="tr-TR"/>
        </a:p>
      </dgm:t>
    </dgm:pt>
    <dgm:pt modelId="{7F195EC4-317B-4A52-96FE-C95341A86C0F}">
      <dgm:prSet phldrT="[Metin]"/>
      <dgm:spPr/>
      <dgm:t>
        <a:bodyPr/>
        <a:lstStyle/>
        <a:p>
          <a:r>
            <a:rPr lang="tr-TR" dirty="0" smtClean="0"/>
            <a:t>Yapıtlarını</a:t>
          </a:r>
          <a:endParaRPr lang="tr-TR" dirty="0"/>
        </a:p>
      </dgm:t>
    </dgm:pt>
    <dgm:pt modelId="{AECFEB6C-270C-4899-A364-DD8E7038EBAB}" type="parTrans" cxnId="{F42DC16F-2C9A-4BA9-8431-8DC9ECEDAA56}">
      <dgm:prSet/>
      <dgm:spPr/>
      <dgm:t>
        <a:bodyPr/>
        <a:lstStyle/>
        <a:p>
          <a:endParaRPr lang="tr-TR"/>
        </a:p>
      </dgm:t>
    </dgm:pt>
    <dgm:pt modelId="{80BCBBFB-400E-41F9-96CF-BCFED00B56E0}" type="sibTrans" cxnId="{F42DC16F-2C9A-4BA9-8431-8DC9ECEDAA56}">
      <dgm:prSet/>
      <dgm:spPr/>
      <dgm:t>
        <a:bodyPr/>
        <a:lstStyle/>
        <a:p>
          <a:endParaRPr lang="tr-TR"/>
        </a:p>
      </dgm:t>
    </dgm:pt>
    <dgm:pt modelId="{B2CA09A8-E0D4-4CF4-B88D-B8415E6B7AED}">
      <dgm:prSet phldrT="[Metin]"/>
      <dgm:spPr/>
      <dgm:t>
        <a:bodyPr/>
        <a:lstStyle/>
        <a:p>
          <a:r>
            <a:rPr lang="tr-TR" dirty="0" smtClean="0"/>
            <a:t>Şekillerini</a:t>
          </a:r>
          <a:endParaRPr lang="tr-TR" dirty="0"/>
        </a:p>
      </dgm:t>
    </dgm:pt>
    <dgm:pt modelId="{6820865D-5EA9-4C29-B970-C5D1D8FD19B8}" type="parTrans" cxnId="{A2C6BCCA-F9FD-4A41-9E06-5D413B54A7D6}">
      <dgm:prSet/>
      <dgm:spPr/>
      <dgm:t>
        <a:bodyPr/>
        <a:lstStyle/>
        <a:p>
          <a:endParaRPr lang="tr-TR"/>
        </a:p>
      </dgm:t>
    </dgm:pt>
    <dgm:pt modelId="{9AC0C24F-D99B-4C41-A157-C7780DDB22A7}" type="sibTrans" cxnId="{A2C6BCCA-F9FD-4A41-9E06-5D413B54A7D6}">
      <dgm:prSet/>
      <dgm:spPr/>
      <dgm:t>
        <a:bodyPr/>
        <a:lstStyle/>
        <a:p>
          <a:endParaRPr lang="tr-TR"/>
        </a:p>
      </dgm:t>
    </dgm:pt>
    <dgm:pt modelId="{DDFB0490-BC14-40B8-BE29-1886445F3A2D}" type="pres">
      <dgm:prSet presAssocID="{B0F2E965-1815-4CBE-A880-AE6495D94B9B}" presName="compositeShape" presStyleCnt="0">
        <dgm:presLayoutVars>
          <dgm:dir/>
          <dgm:resizeHandles/>
        </dgm:presLayoutVars>
      </dgm:prSet>
      <dgm:spPr/>
    </dgm:pt>
    <dgm:pt modelId="{7FC50B29-245F-4886-8FAC-4D44C950CC8B}" type="pres">
      <dgm:prSet presAssocID="{B0F2E965-1815-4CBE-A880-AE6495D94B9B}" presName="pyramid" presStyleLbl="node1" presStyleIdx="0" presStyleCnt="1"/>
      <dgm:spPr/>
    </dgm:pt>
    <dgm:pt modelId="{FE51630A-E0EA-4BBF-9026-8019585E1966}" type="pres">
      <dgm:prSet presAssocID="{B0F2E965-1815-4CBE-A880-AE6495D94B9B}" presName="theList" presStyleCnt="0"/>
      <dgm:spPr/>
    </dgm:pt>
    <dgm:pt modelId="{1157D9BA-F355-426F-936B-567A82E9849F}" type="pres">
      <dgm:prSet presAssocID="{2A3BBB4D-B9F0-481A-ADE8-04E1CEC60B3C}" presName="aNode" presStyleLbl="fgAcc1" presStyleIdx="0" presStyleCnt="7">
        <dgm:presLayoutVars>
          <dgm:bulletEnabled val="1"/>
        </dgm:presLayoutVars>
      </dgm:prSet>
      <dgm:spPr/>
      <dgm:t>
        <a:bodyPr/>
        <a:lstStyle/>
        <a:p>
          <a:endParaRPr lang="tr-TR"/>
        </a:p>
      </dgm:t>
    </dgm:pt>
    <dgm:pt modelId="{68C39AF3-628B-4E57-915B-CDD76B0A300E}" type="pres">
      <dgm:prSet presAssocID="{2A3BBB4D-B9F0-481A-ADE8-04E1CEC60B3C}" presName="aSpace" presStyleCnt="0"/>
      <dgm:spPr/>
    </dgm:pt>
    <dgm:pt modelId="{AF1B58B6-E2F8-491D-919F-87FF7477A25B}" type="pres">
      <dgm:prSet presAssocID="{84171EDF-A558-4491-A09C-60EAE654516F}" presName="aNode" presStyleLbl="fgAcc1" presStyleIdx="1" presStyleCnt="7">
        <dgm:presLayoutVars>
          <dgm:bulletEnabled val="1"/>
        </dgm:presLayoutVars>
      </dgm:prSet>
      <dgm:spPr/>
      <dgm:t>
        <a:bodyPr/>
        <a:lstStyle/>
        <a:p>
          <a:endParaRPr lang="tr-TR"/>
        </a:p>
      </dgm:t>
    </dgm:pt>
    <dgm:pt modelId="{DDD16EEC-9BF0-4502-B1A2-65AA70B46525}" type="pres">
      <dgm:prSet presAssocID="{84171EDF-A558-4491-A09C-60EAE654516F}" presName="aSpace" presStyleCnt="0"/>
      <dgm:spPr/>
    </dgm:pt>
    <dgm:pt modelId="{09FB3413-6FC4-4C5F-B45E-0F7D960F0735}" type="pres">
      <dgm:prSet presAssocID="{90303F41-F04B-488D-B303-46A2BF7F77F7}" presName="aNode" presStyleLbl="fgAcc1" presStyleIdx="2" presStyleCnt="7">
        <dgm:presLayoutVars>
          <dgm:bulletEnabled val="1"/>
        </dgm:presLayoutVars>
      </dgm:prSet>
      <dgm:spPr/>
      <dgm:t>
        <a:bodyPr/>
        <a:lstStyle/>
        <a:p>
          <a:endParaRPr lang="tr-TR"/>
        </a:p>
      </dgm:t>
    </dgm:pt>
    <dgm:pt modelId="{22E2961C-262E-4007-B41D-9232C874A7BE}" type="pres">
      <dgm:prSet presAssocID="{90303F41-F04B-488D-B303-46A2BF7F77F7}" presName="aSpace" presStyleCnt="0"/>
      <dgm:spPr/>
    </dgm:pt>
    <dgm:pt modelId="{08EE3E59-7796-499A-904B-7E7C15110FCE}" type="pres">
      <dgm:prSet presAssocID="{38BD67F5-36B6-4E30-91E1-97DAA7C50080}" presName="aNode" presStyleLbl="fgAcc1" presStyleIdx="3" presStyleCnt="7">
        <dgm:presLayoutVars>
          <dgm:bulletEnabled val="1"/>
        </dgm:presLayoutVars>
      </dgm:prSet>
      <dgm:spPr/>
      <dgm:t>
        <a:bodyPr/>
        <a:lstStyle/>
        <a:p>
          <a:endParaRPr lang="tr-TR"/>
        </a:p>
      </dgm:t>
    </dgm:pt>
    <dgm:pt modelId="{49B21E8C-4B5D-4D82-A7CA-6E76F1DF0A05}" type="pres">
      <dgm:prSet presAssocID="{38BD67F5-36B6-4E30-91E1-97DAA7C50080}" presName="aSpace" presStyleCnt="0"/>
      <dgm:spPr/>
    </dgm:pt>
    <dgm:pt modelId="{A9D0CE00-1CA6-479D-8772-8D1F0E7CD7C6}" type="pres">
      <dgm:prSet presAssocID="{AAB92568-F0F6-4AF4-8E95-DC12D375B3D0}" presName="aNode" presStyleLbl="fgAcc1" presStyleIdx="4" presStyleCnt="7">
        <dgm:presLayoutVars>
          <dgm:bulletEnabled val="1"/>
        </dgm:presLayoutVars>
      </dgm:prSet>
      <dgm:spPr/>
      <dgm:t>
        <a:bodyPr/>
        <a:lstStyle/>
        <a:p>
          <a:endParaRPr lang="tr-TR"/>
        </a:p>
      </dgm:t>
    </dgm:pt>
    <dgm:pt modelId="{E99C8DC6-321E-4F63-8878-A6AF3C1CEE94}" type="pres">
      <dgm:prSet presAssocID="{AAB92568-F0F6-4AF4-8E95-DC12D375B3D0}" presName="aSpace" presStyleCnt="0"/>
      <dgm:spPr/>
    </dgm:pt>
    <dgm:pt modelId="{C2749A53-2595-455F-B46F-80D4C70D5356}" type="pres">
      <dgm:prSet presAssocID="{7F195EC4-317B-4A52-96FE-C95341A86C0F}" presName="aNode" presStyleLbl="fgAcc1" presStyleIdx="5" presStyleCnt="7">
        <dgm:presLayoutVars>
          <dgm:bulletEnabled val="1"/>
        </dgm:presLayoutVars>
      </dgm:prSet>
      <dgm:spPr/>
      <dgm:t>
        <a:bodyPr/>
        <a:lstStyle/>
        <a:p>
          <a:endParaRPr lang="tr-TR"/>
        </a:p>
      </dgm:t>
    </dgm:pt>
    <dgm:pt modelId="{352FBEF6-56C6-4259-A822-2A18F4129E6B}" type="pres">
      <dgm:prSet presAssocID="{7F195EC4-317B-4A52-96FE-C95341A86C0F}" presName="aSpace" presStyleCnt="0"/>
      <dgm:spPr/>
    </dgm:pt>
    <dgm:pt modelId="{465D586A-7749-48B9-A5EC-0AB2339F3A8D}" type="pres">
      <dgm:prSet presAssocID="{B2CA09A8-E0D4-4CF4-B88D-B8415E6B7AED}" presName="aNode" presStyleLbl="fgAcc1" presStyleIdx="6" presStyleCnt="7">
        <dgm:presLayoutVars>
          <dgm:bulletEnabled val="1"/>
        </dgm:presLayoutVars>
      </dgm:prSet>
      <dgm:spPr/>
      <dgm:t>
        <a:bodyPr/>
        <a:lstStyle/>
        <a:p>
          <a:endParaRPr lang="tr-TR"/>
        </a:p>
      </dgm:t>
    </dgm:pt>
    <dgm:pt modelId="{79459802-65D0-4534-9638-D9E1E772DCF7}" type="pres">
      <dgm:prSet presAssocID="{B2CA09A8-E0D4-4CF4-B88D-B8415E6B7AED}" presName="aSpace" presStyleCnt="0"/>
      <dgm:spPr/>
    </dgm:pt>
  </dgm:ptLst>
  <dgm:cxnLst>
    <dgm:cxn modelId="{EA5C5F68-4684-4FAC-8E39-40911F38B61D}" srcId="{B0F2E965-1815-4CBE-A880-AE6495D94B9B}" destId="{90303F41-F04B-488D-B303-46A2BF7F77F7}" srcOrd="2" destOrd="0" parTransId="{B20FFA9B-8032-41EA-AE54-7EC9C082FED3}" sibTransId="{0CA460E6-FFBF-447F-9EF7-5BA941DF1A11}"/>
    <dgm:cxn modelId="{D8C1F951-0AB8-4532-99E2-AD5C4F6561E8}" srcId="{B0F2E965-1815-4CBE-A880-AE6495D94B9B}" destId="{AAB92568-F0F6-4AF4-8E95-DC12D375B3D0}" srcOrd="4" destOrd="0" parTransId="{1AFF3CC8-9F20-45E9-B645-58F5E15B061A}" sibTransId="{136307B8-1F20-4275-A355-F6B9C69E4EA9}"/>
    <dgm:cxn modelId="{E07BD78F-37FF-4E0D-B750-24B229E3CAEA}" srcId="{B0F2E965-1815-4CBE-A880-AE6495D94B9B}" destId="{2A3BBB4D-B9F0-481A-ADE8-04E1CEC60B3C}" srcOrd="0" destOrd="0" parTransId="{B5568242-B4DD-4EF9-8C73-9F0387DCABDD}" sibTransId="{9BDB970A-77E8-4A79-916B-331AF91CDFC3}"/>
    <dgm:cxn modelId="{48E3C36D-DFB0-4196-A06D-E782B6790CDA}" type="presOf" srcId="{7F195EC4-317B-4A52-96FE-C95341A86C0F}" destId="{C2749A53-2595-455F-B46F-80D4C70D5356}" srcOrd="0" destOrd="0" presId="urn:microsoft.com/office/officeart/2005/8/layout/pyramid2"/>
    <dgm:cxn modelId="{8A5FB9C8-0919-419C-BAA4-B2E8ECD26981}" type="presOf" srcId="{B2CA09A8-E0D4-4CF4-B88D-B8415E6B7AED}" destId="{465D586A-7749-48B9-A5EC-0AB2339F3A8D}" srcOrd="0" destOrd="0" presId="urn:microsoft.com/office/officeart/2005/8/layout/pyramid2"/>
    <dgm:cxn modelId="{D281F777-6BE7-4989-A1BB-52B0D8251F44}" type="presOf" srcId="{90303F41-F04B-488D-B303-46A2BF7F77F7}" destId="{09FB3413-6FC4-4C5F-B45E-0F7D960F0735}" srcOrd="0" destOrd="0" presId="urn:microsoft.com/office/officeart/2005/8/layout/pyramid2"/>
    <dgm:cxn modelId="{A2C6BCCA-F9FD-4A41-9E06-5D413B54A7D6}" srcId="{B0F2E965-1815-4CBE-A880-AE6495D94B9B}" destId="{B2CA09A8-E0D4-4CF4-B88D-B8415E6B7AED}" srcOrd="6" destOrd="0" parTransId="{6820865D-5EA9-4C29-B970-C5D1D8FD19B8}" sibTransId="{9AC0C24F-D99B-4C41-A157-C7780DDB22A7}"/>
    <dgm:cxn modelId="{FA955C08-520E-4B66-9995-671F51D6F005}" srcId="{B0F2E965-1815-4CBE-A880-AE6495D94B9B}" destId="{38BD67F5-36B6-4E30-91E1-97DAA7C50080}" srcOrd="3" destOrd="0" parTransId="{B4650293-68E9-44C3-8848-CF4EC637FB4F}" sibTransId="{0EEF35BB-A4CA-4C63-AB6F-1BE555DD33D1}"/>
    <dgm:cxn modelId="{D7F06951-7E33-4F93-A897-36164A067E26}" type="presOf" srcId="{AAB92568-F0F6-4AF4-8E95-DC12D375B3D0}" destId="{A9D0CE00-1CA6-479D-8772-8D1F0E7CD7C6}" srcOrd="0" destOrd="0" presId="urn:microsoft.com/office/officeart/2005/8/layout/pyramid2"/>
    <dgm:cxn modelId="{F42DC16F-2C9A-4BA9-8431-8DC9ECEDAA56}" srcId="{B0F2E965-1815-4CBE-A880-AE6495D94B9B}" destId="{7F195EC4-317B-4A52-96FE-C95341A86C0F}" srcOrd="5" destOrd="0" parTransId="{AECFEB6C-270C-4899-A364-DD8E7038EBAB}" sibTransId="{80BCBBFB-400E-41F9-96CF-BCFED00B56E0}"/>
    <dgm:cxn modelId="{5B1982DE-6DE2-4329-911D-316071F4A8FF}" type="presOf" srcId="{84171EDF-A558-4491-A09C-60EAE654516F}" destId="{AF1B58B6-E2F8-491D-919F-87FF7477A25B}" srcOrd="0" destOrd="0" presId="urn:microsoft.com/office/officeart/2005/8/layout/pyramid2"/>
    <dgm:cxn modelId="{1C20E237-591B-43CC-8566-49AA470C555E}" srcId="{B0F2E965-1815-4CBE-A880-AE6495D94B9B}" destId="{84171EDF-A558-4491-A09C-60EAE654516F}" srcOrd="1" destOrd="0" parTransId="{1A263FD6-C7C2-4E3D-A37A-B5940985BC4E}" sibTransId="{5F4B44B2-F413-4DBE-9E17-31FB562880B8}"/>
    <dgm:cxn modelId="{F00E0D71-EC99-4B39-BE5F-C03CE681CA80}" type="presOf" srcId="{B0F2E965-1815-4CBE-A880-AE6495D94B9B}" destId="{DDFB0490-BC14-40B8-BE29-1886445F3A2D}" srcOrd="0" destOrd="0" presId="urn:microsoft.com/office/officeart/2005/8/layout/pyramid2"/>
    <dgm:cxn modelId="{6F9164EC-7CCB-412A-9FA6-617C919B7FCE}" type="presOf" srcId="{2A3BBB4D-B9F0-481A-ADE8-04E1CEC60B3C}" destId="{1157D9BA-F355-426F-936B-567A82E9849F}" srcOrd="0" destOrd="0" presId="urn:microsoft.com/office/officeart/2005/8/layout/pyramid2"/>
    <dgm:cxn modelId="{A62715DB-B2F4-4FA1-8AFB-9C35D6240EF3}" type="presOf" srcId="{38BD67F5-36B6-4E30-91E1-97DAA7C50080}" destId="{08EE3E59-7796-499A-904B-7E7C15110FCE}" srcOrd="0" destOrd="0" presId="urn:microsoft.com/office/officeart/2005/8/layout/pyramid2"/>
    <dgm:cxn modelId="{5E7C47E9-81F6-4AA1-AAA7-FBA0AE7263CE}" type="presParOf" srcId="{DDFB0490-BC14-40B8-BE29-1886445F3A2D}" destId="{7FC50B29-245F-4886-8FAC-4D44C950CC8B}" srcOrd="0" destOrd="0" presId="urn:microsoft.com/office/officeart/2005/8/layout/pyramid2"/>
    <dgm:cxn modelId="{BAA8B0BC-54FC-4461-870D-FD8EA5B37186}" type="presParOf" srcId="{DDFB0490-BC14-40B8-BE29-1886445F3A2D}" destId="{FE51630A-E0EA-4BBF-9026-8019585E1966}" srcOrd="1" destOrd="0" presId="urn:microsoft.com/office/officeart/2005/8/layout/pyramid2"/>
    <dgm:cxn modelId="{058C588A-023C-42D6-9764-E116D9FCFC22}" type="presParOf" srcId="{FE51630A-E0EA-4BBF-9026-8019585E1966}" destId="{1157D9BA-F355-426F-936B-567A82E9849F}" srcOrd="0" destOrd="0" presId="urn:microsoft.com/office/officeart/2005/8/layout/pyramid2"/>
    <dgm:cxn modelId="{DB34AAEF-EADE-47C4-87DA-53529BF62B69}" type="presParOf" srcId="{FE51630A-E0EA-4BBF-9026-8019585E1966}" destId="{68C39AF3-628B-4E57-915B-CDD76B0A300E}" srcOrd="1" destOrd="0" presId="urn:microsoft.com/office/officeart/2005/8/layout/pyramid2"/>
    <dgm:cxn modelId="{B3EEE5EC-20FB-4C65-B1B3-BD5D3E025757}" type="presParOf" srcId="{FE51630A-E0EA-4BBF-9026-8019585E1966}" destId="{AF1B58B6-E2F8-491D-919F-87FF7477A25B}" srcOrd="2" destOrd="0" presId="urn:microsoft.com/office/officeart/2005/8/layout/pyramid2"/>
    <dgm:cxn modelId="{7D12BC0E-7916-4DA9-A67B-F4A854382D14}" type="presParOf" srcId="{FE51630A-E0EA-4BBF-9026-8019585E1966}" destId="{DDD16EEC-9BF0-4502-B1A2-65AA70B46525}" srcOrd="3" destOrd="0" presId="urn:microsoft.com/office/officeart/2005/8/layout/pyramid2"/>
    <dgm:cxn modelId="{A4406D39-1D1A-43B9-8BBE-AA1E3F9D2E13}" type="presParOf" srcId="{FE51630A-E0EA-4BBF-9026-8019585E1966}" destId="{09FB3413-6FC4-4C5F-B45E-0F7D960F0735}" srcOrd="4" destOrd="0" presId="urn:microsoft.com/office/officeart/2005/8/layout/pyramid2"/>
    <dgm:cxn modelId="{1C4E53AE-BD3F-4DE1-A0A0-C221DCEBED1C}" type="presParOf" srcId="{FE51630A-E0EA-4BBF-9026-8019585E1966}" destId="{22E2961C-262E-4007-B41D-9232C874A7BE}" srcOrd="5" destOrd="0" presId="urn:microsoft.com/office/officeart/2005/8/layout/pyramid2"/>
    <dgm:cxn modelId="{9691AE29-CA7D-4DF2-BDAF-34AB93950438}" type="presParOf" srcId="{FE51630A-E0EA-4BBF-9026-8019585E1966}" destId="{08EE3E59-7796-499A-904B-7E7C15110FCE}" srcOrd="6" destOrd="0" presId="urn:microsoft.com/office/officeart/2005/8/layout/pyramid2"/>
    <dgm:cxn modelId="{4E905AEC-8365-46CC-9AA0-D500F95FC8B8}" type="presParOf" srcId="{FE51630A-E0EA-4BBF-9026-8019585E1966}" destId="{49B21E8C-4B5D-4D82-A7CA-6E76F1DF0A05}" srcOrd="7" destOrd="0" presId="urn:microsoft.com/office/officeart/2005/8/layout/pyramid2"/>
    <dgm:cxn modelId="{E862F71B-B518-4303-8232-4DFA53CF17A3}" type="presParOf" srcId="{FE51630A-E0EA-4BBF-9026-8019585E1966}" destId="{A9D0CE00-1CA6-479D-8772-8D1F0E7CD7C6}" srcOrd="8" destOrd="0" presId="urn:microsoft.com/office/officeart/2005/8/layout/pyramid2"/>
    <dgm:cxn modelId="{33268C8B-3208-4036-9176-0A3842B08CD1}" type="presParOf" srcId="{FE51630A-E0EA-4BBF-9026-8019585E1966}" destId="{E99C8DC6-321E-4F63-8878-A6AF3C1CEE94}" srcOrd="9" destOrd="0" presId="urn:microsoft.com/office/officeart/2005/8/layout/pyramid2"/>
    <dgm:cxn modelId="{5B518722-1173-4CD8-A396-EC9987B96F0D}" type="presParOf" srcId="{FE51630A-E0EA-4BBF-9026-8019585E1966}" destId="{C2749A53-2595-455F-B46F-80D4C70D5356}" srcOrd="10" destOrd="0" presId="urn:microsoft.com/office/officeart/2005/8/layout/pyramid2"/>
    <dgm:cxn modelId="{BC5B52D6-7BDE-4141-A50D-8928F8025C27}" type="presParOf" srcId="{FE51630A-E0EA-4BBF-9026-8019585E1966}" destId="{352FBEF6-56C6-4259-A822-2A18F4129E6B}" srcOrd="11" destOrd="0" presId="urn:microsoft.com/office/officeart/2005/8/layout/pyramid2"/>
    <dgm:cxn modelId="{CD3F1E13-AE17-45C6-BDE8-8CA634054F90}" type="presParOf" srcId="{FE51630A-E0EA-4BBF-9026-8019585E1966}" destId="{465D586A-7749-48B9-A5EC-0AB2339F3A8D}" srcOrd="12" destOrd="0" presId="urn:microsoft.com/office/officeart/2005/8/layout/pyramid2"/>
    <dgm:cxn modelId="{348CC0DA-97E4-4906-9EDA-B1878EA66CE3}" type="presParOf" srcId="{FE51630A-E0EA-4BBF-9026-8019585E1966}" destId="{79459802-65D0-4534-9638-D9E1E772DCF7}" srcOrd="1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EBF30-56A7-4C39-9182-9CA075C83E2A}">
      <dsp:nvSpPr>
        <dsp:cNvPr id="0" name=""/>
        <dsp:cNvSpPr/>
      </dsp:nvSpPr>
      <dsp:spPr>
        <a:xfrm>
          <a:off x="0" y="778526"/>
          <a:ext cx="7560840" cy="1463294"/>
        </a:xfrm>
        <a:prstGeom prst="round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b="1" kern="1200" dirty="0" smtClean="0"/>
            <a:t>BİLİM ETİĞİ</a:t>
          </a:r>
        </a:p>
        <a:p>
          <a:pPr lvl="0" algn="l" defTabSz="1244600">
            <a:lnSpc>
              <a:spcPct val="90000"/>
            </a:lnSpc>
            <a:spcBef>
              <a:spcPct val="0"/>
            </a:spcBef>
            <a:spcAft>
              <a:spcPct val="35000"/>
            </a:spcAft>
          </a:pPr>
          <a:endParaRPr lang="tr-TR" sz="2800" b="1" kern="1200" dirty="0"/>
        </a:p>
      </dsp:txBody>
      <dsp:txXfrm>
        <a:off x="71432" y="849958"/>
        <a:ext cx="7417976" cy="1320430"/>
      </dsp:txXfrm>
    </dsp:sp>
    <dsp:sp modelId="{8EE4C778-8246-4C4C-8E94-D956BC133500}">
      <dsp:nvSpPr>
        <dsp:cNvPr id="0" name=""/>
        <dsp:cNvSpPr/>
      </dsp:nvSpPr>
      <dsp:spPr>
        <a:xfrm>
          <a:off x="0" y="2461322"/>
          <a:ext cx="7560840" cy="2150647"/>
        </a:xfrm>
        <a:prstGeom prst="round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t>Bilimsel araştırmaların sorumluluk sınırlarının çizilmesidir.</a:t>
          </a:r>
        </a:p>
        <a:p>
          <a:pPr lvl="0" algn="l" defTabSz="1066800">
            <a:lnSpc>
              <a:spcPct val="90000"/>
            </a:lnSpc>
            <a:spcBef>
              <a:spcPct val="0"/>
            </a:spcBef>
            <a:spcAft>
              <a:spcPct val="35000"/>
            </a:spcAft>
          </a:pPr>
          <a:r>
            <a:rPr lang="tr-TR" sz="2400" b="1" kern="1200" dirty="0" smtClean="0"/>
            <a:t> </a:t>
          </a:r>
        </a:p>
      </dsp:txBody>
      <dsp:txXfrm>
        <a:off x="104986" y="2566308"/>
        <a:ext cx="7350868" cy="1940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048D5-30E4-4B73-A300-A2EA7C9B4B53}">
      <dsp:nvSpPr>
        <dsp:cNvPr id="0" name=""/>
        <dsp:cNvSpPr/>
      </dsp:nvSpPr>
      <dsp:spPr>
        <a:xfrm>
          <a:off x="0" y="0"/>
          <a:ext cx="2495738" cy="2501293"/>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tr-TR" sz="4000" b="1" kern="1200" dirty="0" smtClean="0">
              <a:latin typeface="Calibri"/>
              <a:cs typeface="Calibri"/>
            </a:rPr>
            <a:t>Bilim Etiği İlkeleri</a:t>
          </a:r>
          <a:endParaRPr lang="tr-TR" sz="4000" b="1" kern="1200" dirty="0">
            <a:latin typeface="Calibri"/>
            <a:cs typeface="Calibri"/>
          </a:endParaRPr>
        </a:p>
      </dsp:txBody>
      <dsp:txXfrm>
        <a:off x="365492" y="366306"/>
        <a:ext cx="1764754" cy="1768681"/>
      </dsp:txXfrm>
    </dsp:sp>
    <dsp:sp modelId="{26EE9F65-70DD-4922-AB25-0E2AAA41E88A}">
      <dsp:nvSpPr>
        <dsp:cNvPr id="0" name=""/>
        <dsp:cNvSpPr/>
      </dsp:nvSpPr>
      <dsp:spPr>
        <a:xfrm rot="21034503">
          <a:off x="2470824" y="934302"/>
          <a:ext cx="1206370" cy="26422"/>
        </a:xfrm>
        <a:custGeom>
          <a:avLst/>
          <a:gdLst/>
          <a:ahLst/>
          <a:cxnLst/>
          <a:rect l="0" t="0" r="0" b="0"/>
          <a:pathLst>
            <a:path>
              <a:moveTo>
                <a:pt x="0" y="13211"/>
              </a:moveTo>
              <a:lnTo>
                <a:pt x="1206370" y="1321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latin typeface="Calibri"/>
            <a:cs typeface="Calibri"/>
          </a:endParaRPr>
        </a:p>
      </dsp:txBody>
      <dsp:txXfrm>
        <a:off x="3043850" y="917354"/>
        <a:ext cx="60318" cy="60318"/>
      </dsp:txXfrm>
    </dsp:sp>
    <dsp:sp modelId="{49E026DD-18F6-4F5C-B045-0C8A34AC1589}">
      <dsp:nvSpPr>
        <dsp:cNvPr id="0" name=""/>
        <dsp:cNvSpPr/>
      </dsp:nvSpPr>
      <dsp:spPr>
        <a:xfrm>
          <a:off x="3652380" y="-43746"/>
          <a:ext cx="1773104" cy="1496177"/>
        </a:xfrm>
        <a:prstGeom prst="ellipse">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a:cs typeface="Calibri"/>
            </a:rPr>
            <a:t>Dürüstlük</a:t>
          </a:r>
          <a:endParaRPr lang="tr-TR" sz="1800" b="1" kern="1200" dirty="0">
            <a:latin typeface="Calibri"/>
            <a:cs typeface="Calibri"/>
          </a:endParaRPr>
        </a:p>
      </dsp:txBody>
      <dsp:txXfrm>
        <a:off x="3912045" y="175364"/>
        <a:ext cx="1253774" cy="1057957"/>
      </dsp:txXfrm>
    </dsp:sp>
    <dsp:sp modelId="{5A71B28C-C377-4C1F-B59C-D959228B9BC8}">
      <dsp:nvSpPr>
        <dsp:cNvPr id="0" name=""/>
        <dsp:cNvSpPr/>
      </dsp:nvSpPr>
      <dsp:spPr>
        <a:xfrm rot="120688">
          <a:off x="2494012" y="1335973"/>
          <a:ext cx="3119013" cy="26422"/>
        </a:xfrm>
        <a:custGeom>
          <a:avLst/>
          <a:gdLst/>
          <a:ahLst/>
          <a:cxnLst/>
          <a:rect l="0" t="0" r="0" b="0"/>
          <a:pathLst>
            <a:path>
              <a:moveTo>
                <a:pt x="0" y="13211"/>
              </a:moveTo>
              <a:lnTo>
                <a:pt x="3119013" y="1321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tr-TR" sz="1100" kern="1200">
            <a:latin typeface="Calibri"/>
            <a:cs typeface="Calibri"/>
          </a:endParaRPr>
        </a:p>
      </dsp:txBody>
      <dsp:txXfrm>
        <a:off x="3975543" y="1271209"/>
        <a:ext cx="155950" cy="155950"/>
      </dsp:txXfrm>
    </dsp:sp>
    <dsp:sp modelId="{274EFA38-39ED-4E91-9C72-A5C5A6DBF91D}">
      <dsp:nvSpPr>
        <dsp:cNvPr id="0" name=""/>
        <dsp:cNvSpPr/>
      </dsp:nvSpPr>
      <dsp:spPr>
        <a:xfrm>
          <a:off x="5611687" y="812364"/>
          <a:ext cx="1226154" cy="1226154"/>
        </a:xfrm>
        <a:prstGeom prst="ellipse">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a:cs typeface="Calibri"/>
            </a:rPr>
            <a:t>Dikkat</a:t>
          </a:r>
          <a:endParaRPr lang="tr-TR" sz="1800" b="1" kern="1200" dirty="0">
            <a:latin typeface="Calibri"/>
            <a:cs typeface="Calibri"/>
          </a:endParaRPr>
        </a:p>
      </dsp:txBody>
      <dsp:txXfrm>
        <a:off x="5791253" y="991930"/>
        <a:ext cx="867022" cy="867022"/>
      </dsp:txXfrm>
    </dsp:sp>
    <dsp:sp modelId="{6FB6431B-A43F-43F9-A2E3-CCBA4CA0AD02}">
      <dsp:nvSpPr>
        <dsp:cNvPr id="0" name=""/>
        <dsp:cNvSpPr/>
      </dsp:nvSpPr>
      <dsp:spPr>
        <a:xfrm rot="801355">
          <a:off x="2407428" y="1992953"/>
          <a:ext cx="4045264" cy="26422"/>
        </a:xfrm>
        <a:custGeom>
          <a:avLst/>
          <a:gdLst/>
          <a:ahLst/>
          <a:cxnLst/>
          <a:rect l="0" t="0" r="0" b="0"/>
          <a:pathLst>
            <a:path>
              <a:moveTo>
                <a:pt x="0" y="13211"/>
              </a:moveTo>
              <a:lnTo>
                <a:pt x="4045264" y="1321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tr-TR" sz="1400" kern="1200">
            <a:latin typeface="Calibri"/>
            <a:cs typeface="Calibri"/>
          </a:endParaRPr>
        </a:p>
      </dsp:txBody>
      <dsp:txXfrm>
        <a:off x="4328928" y="1905032"/>
        <a:ext cx="202263" cy="202263"/>
      </dsp:txXfrm>
    </dsp:sp>
    <dsp:sp modelId="{FF8EDD8A-E15A-4DFC-845C-8ED82258F721}">
      <dsp:nvSpPr>
        <dsp:cNvPr id="0" name=""/>
        <dsp:cNvSpPr/>
      </dsp:nvSpPr>
      <dsp:spPr>
        <a:xfrm>
          <a:off x="6381407" y="2001934"/>
          <a:ext cx="1226154" cy="1226154"/>
        </a:xfrm>
        <a:prstGeom prst="ellipse">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a:cs typeface="Calibri"/>
            </a:rPr>
            <a:t>Açıklık</a:t>
          </a:r>
          <a:endParaRPr lang="tr-TR" sz="1800" b="1" kern="1200" dirty="0">
            <a:latin typeface="Calibri"/>
            <a:cs typeface="Calibri"/>
          </a:endParaRPr>
        </a:p>
      </dsp:txBody>
      <dsp:txXfrm>
        <a:off x="6560973" y="2181500"/>
        <a:ext cx="867022" cy="867022"/>
      </dsp:txXfrm>
    </dsp:sp>
    <dsp:sp modelId="{B4A76414-9227-4EEC-94FF-83EAC1DB41F2}">
      <dsp:nvSpPr>
        <dsp:cNvPr id="0" name=""/>
        <dsp:cNvSpPr/>
      </dsp:nvSpPr>
      <dsp:spPr>
        <a:xfrm rot="1781441">
          <a:off x="2092036" y="2763070"/>
          <a:ext cx="3663132" cy="26422"/>
        </a:xfrm>
        <a:custGeom>
          <a:avLst/>
          <a:gdLst/>
          <a:ahLst/>
          <a:cxnLst/>
          <a:rect l="0" t="0" r="0" b="0"/>
          <a:pathLst>
            <a:path>
              <a:moveTo>
                <a:pt x="0" y="13211"/>
              </a:moveTo>
              <a:lnTo>
                <a:pt x="3663132" y="1321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tr-TR" sz="1300" kern="1200">
            <a:latin typeface="Calibri"/>
            <a:cs typeface="Calibri"/>
          </a:endParaRPr>
        </a:p>
      </dsp:txBody>
      <dsp:txXfrm>
        <a:off x="3832024" y="2684703"/>
        <a:ext cx="183156" cy="183156"/>
      </dsp:txXfrm>
    </dsp:sp>
    <dsp:sp modelId="{88EB69DA-D617-4142-BF33-CC5A6C6B5F7E}">
      <dsp:nvSpPr>
        <dsp:cNvPr id="0" name=""/>
        <dsp:cNvSpPr/>
      </dsp:nvSpPr>
      <dsp:spPr>
        <a:xfrm>
          <a:off x="5378140" y="3422340"/>
          <a:ext cx="1507593" cy="1226154"/>
        </a:xfrm>
        <a:prstGeom prst="ellipse">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a:cs typeface="Calibri"/>
            </a:rPr>
            <a:t>Özgürlük</a:t>
          </a:r>
          <a:endParaRPr lang="tr-TR" sz="1800" b="1" kern="1200" dirty="0">
            <a:latin typeface="Calibri"/>
            <a:cs typeface="Calibri"/>
          </a:endParaRPr>
        </a:p>
      </dsp:txBody>
      <dsp:txXfrm>
        <a:off x="5598922" y="3601906"/>
        <a:ext cx="1066029" cy="867022"/>
      </dsp:txXfrm>
    </dsp:sp>
    <dsp:sp modelId="{374EE91E-D801-4B1D-A946-AD4218A2B924}">
      <dsp:nvSpPr>
        <dsp:cNvPr id="0" name=""/>
        <dsp:cNvSpPr/>
      </dsp:nvSpPr>
      <dsp:spPr>
        <a:xfrm rot="2354680">
          <a:off x="1702655" y="3465038"/>
          <a:ext cx="4544362" cy="26422"/>
        </a:xfrm>
        <a:custGeom>
          <a:avLst/>
          <a:gdLst/>
          <a:ahLst/>
          <a:cxnLst/>
          <a:rect l="0" t="0" r="0" b="0"/>
          <a:pathLst>
            <a:path>
              <a:moveTo>
                <a:pt x="0" y="13211"/>
              </a:moveTo>
              <a:lnTo>
                <a:pt x="4544362" y="1321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latin typeface="Calibri"/>
            <a:cs typeface="Calibri"/>
          </a:endParaRPr>
        </a:p>
      </dsp:txBody>
      <dsp:txXfrm>
        <a:off x="3861228" y="3364640"/>
        <a:ext cx="227218" cy="227218"/>
      </dsp:txXfrm>
    </dsp:sp>
    <dsp:sp modelId="{D7102738-15D4-469D-A423-6FC000B1B79A}">
      <dsp:nvSpPr>
        <dsp:cNvPr id="0" name=""/>
        <dsp:cNvSpPr/>
      </dsp:nvSpPr>
      <dsp:spPr>
        <a:xfrm>
          <a:off x="5596573" y="4659865"/>
          <a:ext cx="1289816" cy="1339916"/>
        </a:xfrm>
        <a:prstGeom prst="ellipse">
          <a:avLst/>
        </a:prstGeom>
        <a:gradFill rotWithShape="0">
          <a:gsLst>
            <a:gs pos="0">
              <a:schemeClr val="accent6">
                <a:hueOff val="0"/>
                <a:satOff val="0"/>
                <a:lumOff val="0"/>
                <a:alphaOff val="0"/>
                <a:tint val="98000"/>
                <a:shade val="25000"/>
                <a:satMod val="250000"/>
              </a:schemeClr>
            </a:gs>
            <a:gs pos="68000">
              <a:schemeClr val="accent6">
                <a:hueOff val="0"/>
                <a:satOff val="0"/>
                <a:lumOff val="0"/>
                <a:alphaOff val="0"/>
                <a:tint val="86000"/>
                <a:satMod val="115000"/>
              </a:schemeClr>
            </a:gs>
            <a:gs pos="100000">
              <a:schemeClr val="accent6">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a:cs typeface="Calibri"/>
            </a:rPr>
            <a:t>Eğitim</a:t>
          </a:r>
          <a:endParaRPr lang="tr-TR" sz="1800" b="1" kern="1200" dirty="0">
            <a:latin typeface="Calibri"/>
            <a:cs typeface="Calibri"/>
          </a:endParaRPr>
        </a:p>
      </dsp:txBody>
      <dsp:txXfrm>
        <a:off x="5785462" y="4856091"/>
        <a:ext cx="912038" cy="947464"/>
      </dsp:txXfrm>
    </dsp:sp>
    <dsp:sp modelId="{996845DC-6314-4111-90FC-8BCFC0A115AB}">
      <dsp:nvSpPr>
        <dsp:cNvPr id="0" name=""/>
        <dsp:cNvSpPr/>
      </dsp:nvSpPr>
      <dsp:spPr>
        <a:xfrm rot="3058816">
          <a:off x="1501354" y="3326640"/>
          <a:ext cx="2879023" cy="26422"/>
        </a:xfrm>
        <a:custGeom>
          <a:avLst/>
          <a:gdLst/>
          <a:ahLst/>
          <a:cxnLst/>
          <a:rect l="0" t="0" r="0" b="0"/>
          <a:pathLst>
            <a:path>
              <a:moveTo>
                <a:pt x="0" y="13211"/>
              </a:moveTo>
              <a:lnTo>
                <a:pt x="2879023" y="1321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tr-TR" sz="1000" kern="1200">
            <a:latin typeface="Calibri"/>
            <a:cs typeface="Calibri"/>
          </a:endParaRPr>
        </a:p>
      </dsp:txBody>
      <dsp:txXfrm>
        <a:off x="2868890" y="3267876"/>
        <a:ext cx="143951" cy="143951"/>
      </dsp:txXfrm>
    </dsp:sp>
    <dsp:sp modelId="{4CA4BB7E-98BF-4A1F-8546-0DC1173FA2DD}">
      <dsp:nvSpPr>
        <dsp:cNvPr id="0" name=""/>
        <dsp:cNvSpPr/>
      </dsp:nvSpPr>
      <dsp:spPr>
        <a:xfrm>
          <a:off x="3339749" y="4368681"/>
          <a:ext cx="1994928" cy="1388607"/>
        </a:xfrm>
        <a:prstGeom prst="ellipse">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a:cs typeface="Calibri"/>
            </a:rPr>
            <a:t>Toplumsal sorumluluk</a:t>
          </a:r>
          <a:endParaRPr lang="tr-TR" sz="1800" b="1" kern="1200" dirty="0">
            <a:latin typeface="Calibri"/>
            <a:cs typeface="Calibri"/>
          </a:endParaRPr>
        </a:p>
      </dsp:txBody>
      <dsp:txXfrm>
        <a:off x="3631899" y="4572038"/>
        <a:ext cx="1410628" cy="981893"/>
      </dsp:txXfrm>
    </dsp:sp>
    <dsp:sp modelId="{89995134-DAF8-4A23-9883-7A6C1FE485B1}">
      <dsp:nvSpPr>
        <dsp:cNvPr id="0" name=""/>
        <dsp:cNvSpPr/>
      </dsp:nvSpPr>
      <dsp:spPr>
        <a:xfrm rot="4660799">
          <a:off x="481810" y="3741971"/>
          <a:ext cx="2626105" cy="26422"/>
        </a:xfrm>
        <a:custGeom>
          <a:avLst/>
          <a:gdLst/>
          <a:ahLst/>
          <a:cxnLst/>
          <a:rect l="0" t="0" r="0" b="0"/>
          <a:pathLst>
            <a:path>
              <a:moveTo>
                <a:pt x="0" y="13211"/>
              </a:moveTo>
              <a:lnTo>
                <a:pt x="2626105" y="1321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latin typeface="Calibri"/>
            <a:cs typeface="Calibri"/>
          </a:endParaRPr>
        </a:p>
      </dsp:txBody>
      <dsp:txXfrm>
        <a:off x="1729210" y="3689530"/>
        <a:ext cx="131305" cy="131305"/>
      </dsp:txXfrm>
    </dsp:sp>
    <dsp:sp modelId="{FBD1012D-0420-44D8-A105-F8EEABC7897C}">
      <dsp:nvSpPr>
        <dsp:cNvPr id="0" name=""/>
        <dsp:cNvSpPr/>
      </dsp:nvSpPr>
      <dsp:spPr>
        <a:xfrm>
          <a:off x="1592767" y="5023879"/>
          <a:ext cx="1226154" cy="1226154"/>
        </a:xfrm>
        <a:prstGeom prst="ellipse">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a:cs typeface="Calibri"/>
            </a:rPr>
            <a:t>Yasallık</a:t>
          </a:r>
          <a:endParaRPr lang="tr-TR" sz="1800" b="1" kern="1200" dirty="0">
            <a:latin typeface="Calibri"/>
            <a:cs typeface="Calibri"/>
          </a:endParaRPr>
        </a:p>
      </dsp:txBody>
      <dsp:txXfrm>
        <a:off x="1772333" y="5203445"/>
        <a:ext cx="867022" cy="867022"/>
      </dsp:txXfrm>
    </dsp:sp>
    <dsp:sp modelId="{BCDF1C76-26D7-4A86-9FFE-E93222D066D6}">
      <dsp:nvSpPr>
        <dsp:cNvPr id="0" name=""/>
        <dsp:cNvSpPr/>
      </dsp:nvSpPr>
      <dsp:spPr>
        <a:xfrm rot="3537032">
          <a:off x="1584323" y="2853582"/>
          <a:ext cx="1273049" cy="26422"/>
        </a:xfrm>
        <a:custGeom>
          <a:avLst/>
          <a:gdLst/>
          <a:ahLst/>
          <a:cxnLst/>
          <a:rect l="0" t="0" r="0" b="0"/>
          <a:pathLst>
            <a:path>
              <a:moveTo>
                <a:pt x="0" y="13211"/>
              </a:moveTo>
              <a:lnTo>
                <a:pt x="1273049" y="1321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latin typeface="Calibri"/>
            <a:cs typeface="Calibri"/>
          </a:endParaRPr>
        </a:p>
      </dsp:txBody>
      <dsp:txXfrm>
        <a:off x="2189022" y="2834968"/>
        <a:ext cx="63652" cy="63652"/>
      </dsp:txXfrm>
    </dsp:sp>
    <dsp:sp modelId="{3ECFFEBA-8B2C-4DD3-B94D-BFA3AD46A0FD}">
      <dsp:nvSpPr>
        <dsp:cNvPr id="0" name=""/>
        <dsp:cNvSpPr/>
      </dsp:nvSpPr>
      <dsp:spPr>
        <a:xfrm>
          <a:off x="2102280" y="3349539"/>
          <a:ext cx="1578967" cy="1263331"/>
        </a:xfrm>
        <a:prstGeom prst="ellipse">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a:cs typeface="Calibri"/>
            </a:rPr>
            <a:t>Verimlilik</a:t>
          </a:r>
          <a:endParaRPr lang="tr-TR" sz="1800" b="1" kern="1200" dirty="0">
            <a:latin typeface="Calibri"/>
            <a:cs typeface="Calibri"/>
          </a:endParaRPr>
        </a:p>
      </dsp:txBody>
      <dsp:txXfrm>
        <a:off x="2333514" y="3534550"/>
        <a:ext cx="1116499" cy="893309"/>
      </dsp:txXfrm>
    </dsp:sp>
    <dsp:sp modelId="{47956681-551F-48EB-961C-B9F74BAE0A80}">
      <dsp:nvSpPr>
        <dsp:cNvPr id="0" name=""/>
        <dsp:cNvSpPr/>
      </dsp:nvSpPr>
      <dsp:spPr>
        <a:xfrm rot="1138485">
          <a:off x="2367124" y="2008797"/>
          <a:ext cx="2248307" cy="26422"/>
        </a:xfrm>
        <a:custGeom>
          <a:avLst/>
          <a:gdLst/>
          <a:ahLst/>
          <a:cxnLst/>
          <a:rect l="0" t="0" r="0" b="0"/>
          <a:pathLst>
            <a:path>
              <a:moveTo>
                <a:pt x="0" y="13211"/>
              </a:moveTo>
              <a:lnTo>
                <a:pt x="2248307" y="1321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kern="1200">
            <a:latin typeface="Calibri"/>
            <a:cs typeface="Calibri"/>
          </a:endParaRPr>
        </a:p>
      </dsp:txBody>
      <dsp:txXfrm>
        <a:off x="3435070" y="1965801"/>
        <a:ext cx="112415" cy="112415"/>
      </dsp:txXfrm>
    </dsp:sp>
    <dsp:sp modelId="{98A9BC52-F43C-4DAA-8F64-4BB05887B35D}">
      <dsp:nvSpPr>
        <dsp:cNvPr id="0" name=""/>
        <dsp:cNvSpPr/>
      </dsp:nvSpPr>
      <dsp:spPr>
        <a:xfrm>
          <a:off x="4504601" y="1966386"/>
          <a:ext cx="1480103" cy="1316987"/>
        </a:xfrm>
        <a:prstGeom prst="ellipse">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a:cs typeface="Calibri"/>
            </a:rPr>
            <a:t>Deneklere saygı</a:t>
          </a:r>
          <a:endParaRPr lang="tr-TR" sz="1800" b="1" kern="1200" dirty="0">
            <a:latin typeface="Calibri"/>
            <a:cs typeface="Calibri"/>
          </a:endParaRPr>
        </a:p>
      </dsp:txBody>
      <dsp:txXfrm>
        <a:off x="4721357" y="2159254"/>
        <a:ext cx="1046591" cy="931251"/>
      </dsp:txXfrm>
    </dsp:sp>
    <dsp:sp modelId="{92B0FA94-91E6-4317-B14F-5A4B287DE99F}">
      <dsp:nvSpPr>
        <dsp:cNvPr id="0" name=""/>
        <dsp:cNvSpPr/>
      </dsp:nvSpPr>
      <dsp:spPr>
        <a:xfrm rot="1913010">
          <a:off x="2231385" y="2165602"/>
          <a:ext cx="1017209" cy="26422"/>
        </a:xfrm>
        <a:custGeom>
          <a:avLst/>
          <a:gdLst/>
          <a:ahLst/>
          <a:cxnLst/>
          <a:rect l="0" t="0" r="0" b="0"/>
          <a:pathLst>
            <a:path>
              <a:moveTo>
                <a:pt x="0" y="13211"/>
              </a:moveTo>
              <a:lnTo>
                <a:pt x="1017209" y="1321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latin typeface="Calibri"/>
            <a:cs typeface="Calibri"/>
          </a:endParaRPr>
        </a:p>
      </dsp:txBody>
      <dsp:txXfrm>
        <a:off x="2714559" y="2153383"/>
        <a:ext cx="50860" cy="50860"/>
      </dsp:txXfrm>
    </dsp:sp>
    <dsp:sp modelId="{764425EA-8287-4745-B253-0DFCBC306553}">
      <dsp:nvSpPr>
        <dsp:cNvPr id="0" name=""/>
        <dsp:cNvSpPr/>
      </dsp:nvSpPr>
      <dsp:spPr>
        <a:xfrm>
          <a:off x="3048669" y="2184791"/>
          <a:ext cx="1373023" cy="1226154"/>
        </a:xfrm>
        <a:prstGeom prst="ellipse">
          <a:avLst/>
        </a:prstGeom>
        <a:gradFill rotWithShape="0">
          <a:gsLst>
            <a:gs pos="0">
              <a:schemeClr val="accent6">
                <a:hueOff val="0"/>
                <a:satOff val="0"/>
                <a:lumOff val="0"/>
                <a:alphaOff val="0"/>
                <a:tint val="98000"/>
                <a:shade val="25000"/>
                <a:satMod val="250000"/>
              </a:schemeClr>
            </a:gs>
            <a:gs pos="68000">
              <a:schemeClr val="accent6">
                <a:hueOff val="0"/>
                <a:satOff val="0"/>
                <a:lumOff val="0"/>
                <a:alphaOff val="0"/>
                <a:tint val="86000"/>
                <a:satMod val="115000"/>
              </a:schemeClr>
            </a:gs>
            <a:gs pos="100000">
              <a:schemeClr val="accent6">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a:cs typeface="Calibri"/>
            </a:rPr>
            <a:t>Karşılıklı saygı</a:t>
          </a:r>
          <a:endParaRPr lang="tr-TR" sz="1800" b="1" kern="1200" dirty="0">
            <a:latin typeface="Calibri"/>
            <a:cs typeface="Calibri"/>
          </a:endParaRPr>
        </a:p>
      </dsp:txBody>
      <dsp:txXfrm>
        <a:off x="3249744" y="2364357"/>
        <a:ext cx="970873" cy="8670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D9746-F0B0-B84E-AFBF-090E035A9F54}">
      <dsp:nvSpPr>
        <dsp:cNvPr id="0" name=""/>
        <dsp:cNvSpPr/>
      </dsp:nvSpPr>
      <dsp:spPr>
        <a:xfrm flipV="1">
          <a:off x="3274559" y="6437705"/>
          <a:ext cx="3402759" cy="98297"/>
        </a:xfrm>
        <a:prstGeom prst="line">
          <a:avLst/>
        </a:pr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5227D6D-0507-2146-8C52-CEB82F8D2CDA}">
      <dsp:nvSpPr>
        <dsp:cNvPr id="0" name=""/>
        <dsp:cNvSpPr/>
      </dsp:nvSpPr>
      <dsp:spPr>
        <a:xfrm flipV="1">
          <a:off x="3675464" y="5615480"/>
          <a:ext cx="2326623" cy="45720"/>
        </a:xfrm>
        <a:prstGeom prst="line">
          <a:avLst/>
        </a:pr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A45E7C3-C0A4-964A-9B3D-5910250E5D5D}">
      <dsp:nvSpPr>
        <dsp:cNvPr id="0" name=""/>
        <dsp:cNvSpPr/>
      </dsp:nvSpPr>
      <dsp:spPr>
        <a:xfrm flipV="1">
          <a:off x="3919079" y="4716090"/>
          <a:ext cx="1782924" cy="45720"/>
        </a:xfrm>
        <a:prstGeom prst="line">
          <a:avLst/>
        </a:pr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20EE618-AFE6-6F41-A567-6CEF88D5B6CB}">
      <dsp:nvSpPr>
        <dsp:cNvPr id="0" name=""/>
        <dsp:cNvSpPr/>
      </dsp:nvSpPr>
      <dsp:spPr>
        <a:xfrm>
          <a:off x="3958806" y="3773845"/>
          <a:ext cx="2418405" cy="45720"/>
        </a:xfrm>
        <a:prstGeom prst="line">
          <a:avLst/>
        </a:pr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980495E-0AC8-BA40-8615-6D0B1EC12778}">
      <dsp:nvSpPr>
        <dsp:cNvPr id="0" name=""/>
        <dsp:cNvSpPr/>
      </dsp:nvSpPr>
      <dsp:spPr>
        <a:xfrm>
          <a:off x="2874436" y="2913899"/>
          <a:ext cx="4265667" cy="0"/>
        </a:xfrm>
        <a:prstGeom prst="line">
          <a:avLst/>
        </a:pr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F597EDD-F3E7-4345-A90C-7B87253787A5}">
      <dsp:nvSpPr>
        <dsp:cNvPr id="0" name=""/>
        <dsp:cNvSpPr/>
      </dsp:nvSpPr>
      <dsp:spPr>
        <a:xfrm flipV="1">
          <a:off x="3376270" y="2164715"/>
          <a:ext cx="3552906" cy="45720"/>
        </a:xfrm>
        <a:prstGeom prst="line">
          <a:avLst/>
        </a:pr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5325243-0784-4A43-9F05-8FC9DE9BE9EF}">
      <dsp:nvSpPr>
        <dsp:cNvPr id="0" name=""/>
        <dsp:cNvSpPr/>
      </dsp:nvSpPr>
      <dsp:spPr>
        <a:xfrm>
          <a:off x="850402" y="1863285"/>
          <a:ext cx="3395171" cy="4722569"/>
        </a:xfrm>
        <a:prstGeom prst="ellipse">
          <a:avLst/>
        </a:prstGeom>
        <a:blipFill rotWithShape="1">
          <a:blip xmlns:r="http://schemas.openxmlformats.org/officeDocument/2006/relationships" r:embed="rId1"/>
          <a:stretch>
            <a:fillRect/>
          </a:stretch>
        </a:blipFill>
        <a:ln>
          <a:noFill/>
        </a:ln>
        <a:effectLst>
          <a:outerShdw blurRad="57150" dist="38100" dir="5400000" algn="ctr" rotWithShape="0">
            <a:schemeClr val="accent3">
              <a:tint val="50000"/>
              <a:hueOff val="0"/>
              <a:satOff val="0"/>
              <a:lumOff val="0"/>
              <a:alphaOff val="0"/>
              <a:shade val="9000"/>
              <a:alpha val="48000"/>
              <a:satMod val="105000"/>
            </a:scheme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0D465318-7921-664C-87F8-14589395039C}">
      <dsp:nvSpPr>
        <dsp:cNvPr id="0" name=""/>
        <dsp:cNvSpPr/>
      </dsp:nvSpPr>
      <dsp:spPr>
        <a:xfrm>
          <a:off x="1296136" y="592793"/>
          <a:ext cx="7994452" cy="926550"/>
        </a:xfrm>
        <a:prstGeom prst="rect">
          <a:avLst/>
        </a:prstGeom>
        <a:no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b" anchorCtr="0">
          <a:noAutofit/>
        </a:bodyPr>
        <a:lstStyle/>
        <a:p>
          <a:pPr lvl="0" algn="ctr" defTabSz="1955800">
            <a:lnSpc>
              <a:spcPct val="100000"/>
            </a:lnSpc>
            <a:spcBef>
              <a:spcPct val="0"/>
            </a:spcBef>
            <a:spcAft>
              <a:spcPts val="0"/>
            </a:spcAft>
          </a:pPr>
          <a:r>
            <a:rPr lang="tr-TR" sz="4400" b="1" kern="1200" dirty="0" smtClean="0">
              <a:solidFill>
                <a:schemeClr val="tx1"/>
              </a:solidFill>
            </a:rPr>
            <a:t>Bilim insanı kimdir?</a:t>
          </a:r>
          <a:endParaRPr lang="en-US" sz="4400" b="1" kern="1200" dirty="0">
            <a:solidFill>
              <a:schemeClr val="tx1"/>
            </a:solidFill>
            <a:latin typeface="Calibri"/>
            <a:cs typeface="Calibri"/>
          </a:endParaRPr>
        </a:p>
      </dsp:txBody>
      <dsp:txXfrm>
        <a:off x="1296136" y="592793"/>
        <a:ext cx="7994452" cy="926550"/>
      </dsp:txXfrm>
    </dsp:sp>
    <dsp:sp modelId="{4BCD5B67-FD93-3D42-9E8C-47435D0E4875}">
      <dsp:nvSpPr>
        <dsp:cNvPr id="0" name=""/>
        <dsp:cNvSpPr/>
      </dsp:nvSpPr>
      <dsp:spPr>
        <a:xfrm>
          <a:off x="6827353" y="1893403"/>
          <a:ext cx="739882" cy="739882"/>
        </a:xfrm>
        <a:prstGeom prst="ellipse">
          <a:avLst/>
        </a:prstGeom>
        <a:gradFill rotWithShape="0">
          <a:gsLst>
            <a:gs pos="0">
              <a:schemeClr val="accent3">
                <a:tint val="50000"/>
                <a:hueOff val="0"/>
                <a:satOff val="0"/>
                <a:lumOff val="0"/>
                <a:alphaOff val="0"/>
                <a:tint val="98000"/>
                <a:shade val="25000"/>
                <a:satMod val="250000"/>
              </a:schemeClr>
            </a:gs>
            <a:gs pos="68000">
              <a:schemeClr val="accent3">
                <a:tint val="50000"/>
                <a:hueOff val="0"/>
                <a:satOff val="0"/>
                <a:lumOff val="0"/>
                <a:alphaOff val="0"/>
                <a:tint val="86000"/>
                <a:satMod val="115000"/>
              </a:schemeClr>
            </a:gs>
            <a:gs pos="100000">
              <a:schemeClr val="accent3">
                <a:tint val="5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50000"/>
              <a:hueOff val="0"/>
              <a:satOff val="0"/>
              <a:lumOff val="0"/>
              <a:alphaOff val="0"/>
              <a:shade val="9000"/>
              <a:alpha val="48000"/>
              <a:satMod val="105000"/>
            </a:scheme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18FDDFE4-C419-7141-B378-1E24FBE23CAE}">
      <dsp:nvSpPr>
        <dsp:cNvPr id="0" name=""/>
        <dsp:cNvSpPr/>
      </dsp:nvSpPr>
      <dsp:spPr>
        <a:xfrm>
          <a:off x="7633039" y="1888942"/>
          <a:ext cx="2039407" cy="739882"/>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64770" tIns="0" rIns="64770" bIns="0" numCol="1" spcCol="1270" anchor="ctr" anchorCtr="0">
          <a:noAutofit/>
        </a:bodyPr>
        <a:lstStyle/>
        <a:p>
          <a:pPr lvl="0" algn="l" defTabSz="755650">
            <a:lnSpc>
              <a:spcPct val="90000"/>
            </a:lnSpc>
            <a:spcBef>
              <a:spcPct val="0"/>
            </a:spcBef>
            <a:spcAft>
              <a:spcPct val="35000"/>
            </a:spcAft>
          </a:pPr>
          <a:r>
            <a:rPr lang="tr-TR" sz="1700" b="1" kern="1200" dirty="0" smtClean="0"/>
            <a:t>Bilimsel bilgiyi ortaya çıkarır</a:t>
          </a:r>
          <a:endParaRPr lang="en-US" sz="1700" b="1" kern="1200" dirty="0">
            <a:latin typeface="Calibri"/>
            <a:cs typeface="Calibri"/>
          </a:endParaRPr>
        </a:p>
      </dsp:txBody>
      <dsp:txXfrm>
        <a:off x="7633039" y="1888942"/>
        <a:ext cx="2039407" cy="739882"/>
      </dsp:txXfrm>
    </dsp:sp>
    <dsp:sp modelId="{7B943361-D870-634A-992E-5021D24467B9}">
      <dsp:nvSpPr>
        <dsp:cNvPr id="0" name=""/>
        <dsp:cNvSpPr/>
      </dsp:nvSpPr>
      <dsp:spPr>
        <a:xfrm>
          <a:off x="6492551" y="2713491"/>
          <a:ext cx="739882" cy="739882"/>
        </a:xfrm>
        <a:prstGeom prst="ellipse">
          <a:avLst/>
        </a:prstGeom>
        <a:gradFill rotWithShape="0">
          <a:gsLst>
            <a:gs pos="0">
              <a:schemeClr val="accent3">
                <a:tint val="50000"/>
                <a:hueOff val="0"/>
                <a:satOff val="0"/>
                <a:lumOff val="0"/>
                <a:alphaOff val="0"/>
                <a:tint val="98000"/>
                <a:shade val="25000"/>
                <a:satMod val="250000"/>
              </a:schemeClr>
            </a:gs>
            <a:gs pos="68000">
              <a:schemeClr val="accent3">
                <a:tint val="50000"/>
                <a:hueOff val="0"/>
                <a:satOff val="0"/>
                <a:lumOff val="0"/>
                <a:alphaOff val="0"/>
                <a:tint val="86000"/>
                <a:satMod val="115000"/>
              </a:schemeClr>
            </a:gs>
            <a:gs pos="100000">
              <a:schemeClr val="accent3">
                <a:tint val="5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50000"/>
              <a:hueOff val="0"/>
              <a:satOff val="0"/>
              <a:lumOff val="0"/>
              <a:alphaOff val="0"/>
              <a:shade val="9000"/>
              <a:alpha val="48000"/>
              <a:satMod val="105000"/>
            </a:scheme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E1E97EDE-0ABE-0C40-A51C-7B42B4FB378E}">
      <dsp:nvSpPr>
        <dsp:cNvPr id="0" name=""/>
        <dsp:cNvSpPr/>
      </dsp:nvSpPr>
      <dsp:spPr>
        <a:xfrm>
          <a:off x="7282968" y="2713491"/>
          <a:ext cx="2509607" cy="739882"/>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64770" tIns="0" rIns="64770" bIns="0" numCol="1" spcCol="1270" anchor="ctr" anchorCtr="0">
          <a:noAutofit/>
        </a:bodyPr>
        <a:lstStyle/>
        <a:p>
          <a:pPr lvl="0" algn="l" defTabSz="755650">
            <a:lnSpc>
              <a:spcPct val="90000"/>
            </a:lnSpc>
            <a:spcBef>
              <a:spcPct val="0"/>
            </a:spcBef>
            <a:spcAft>
              <a:spcPct val="35000"/>
            </a:spcAft>
          </a:pPr>
          <a:r>
            <a:rPr lang="tr-TR" sz="1700" b="1" kern="1200" dirty="0" smtClean="0"/>
            <a:t>Açık ve dürüstlüğün göstergesidir</a:t>
          </a:r>
          <a:endParaRPr lang="en-US" sz="1700" b="1" kern="1200" dirty="0">
            <a:latin typeface="Calibri"/>
            <a:cs typeface="Calibri"/>
          </a:endParaRPr>
        </a:p>
      </dsp:txBody>
      <dsp:txXfrm>
        <a:off x="7282968" y="2713491"/>
        <a:ext cx="2509607" cy="739882"/>
      </dsp:txXfrm>
    </dsp:sp>
    <dsp:sp modelId="{FDA04DBA-6954-AA43-AF24-8B8E95C30917}">
      <dsp:nvSpPr>
        <dsp:cNvPr id="0" name=""/>
        <dsp:cNvSpPr/>
      </dsp:nvSpPr>
      <dsp:spPr>
        <a:xfrm>
          <a:off x="5719626" y="3486414"/>
          <a:ext cx="739882" cy="739882"/>
        </a:xfrm>
        <a:prstGeom prst="ellipse">
          <a:avLst/>
        </a:prstGeom>
        <a:gradFill rotWithShape="0">
          <a:gsLst>
            <a:gs pos="0">
              <a:schemeClr val="accent3">
                <a:tint val="50000"/>
                <a:hueOff val="0"/>
                <a:satOff val="0"/>
                <a:lumOff val="0"/>
                <a:alphaOff val="0"/>
                <a:tint val="98000"/>
                <a:shade val="25000"/>
                <a:satMod val="250000"/>
              </a:schemeClr>
            </a:gs>
            <a:gs pos="68000">
              <a:schemeClr val="accent3">
                <a:tint val="50000"/>
                <a:hueOff val="0"/>
                <a:satOff val="0"/>
                <a:lumOff val="0"/>
                <a:alphaOff val="0"/>
                <a:tint val="86000"/>
                <a:satMod val="115000"/>
              </a:schemeClr>
            </a:gs>
            <a:gs pos="100000">
              <a:schemeClr val="accent3">
                <a:tint val="5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50000"/>
              <a:hueOff val="0"/>
              <a:satOff val="0"/>
              <a:lumOff val="0"/>
              <a:alphaOff val="0"/>
              <a:shade val="9000"/>
              <a:alpha val="48000"/>
              <a:satMod val="105000"/>
            </a:scheme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B4983BBA-B9FD-F74C-A51B-5964DA582037}">
      <dsp:nvSpPr>
        <dsp:cNvPr id="0" name=""/>
        <dsp:cNvSpPr/>
      </dsp:nvSpPr>
      <dsp:spPr>
        <a:xfrm>
          <a:off x="6653630" y="3563702"/>
          <a:ext cx="3124263" cy="739882"/>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64770" tIns="0" rIns="64770" bIns="0" numCol="1" spcCol="1270" anchor="ctr" anchorCtr="0">
          <a:noAutofit/>
        </a:bodyPr>
        <a:lstStyle/>
        <a:p>
          <a:pPr lvl="0" algn="l" defTabSz="755650">
            <a:lnSpc>
              <a:spcPct val="90000"/>
            </a:lnSpc>
            <a:spcBef>
              <a:spcPct val="0"/>
            </a:spcBef>
            <a:spcAft>
              <a:spcPct val="35000"/>
            </a:spcAft>
          </a:pPr>
          <a:r>
            <a:rPr lang="tr-TR" sz="1700" b="1" kern="1200" dirty="0" smtClean="0"/>
            <a:t>Topluma yol gösterir</a:t>
          </a:r>
          <a:endParaRPr lang="en-US" sz="1700" b="1" kern="1200" dirty="0">
            <a:latin typeface="Calibri"/>
            <a:cs typeface="Calibri"/>
          </a:endParaRPr>
        </a:p>
      </dsp:txBody>
      <dsp:txXfrm>
        <a:off x="6653630" y="3563702"/>
        <a:ext cx="3124263" cy="739882"/>
      </dsp:txXfrm>
    </dsp:sp>
    <dsp:sp modelId="{99C3E077-459A-5044-A772-16125845D9F3}">
      <dsp:nvSpPr>
        <dsp:cNvPr id="0" name=""/>
        <dsp:cNvSpPr/>
      </dsp:nvSpPr>
      <dsp:spPr>
        <a:xfrm>
          <a:off x="5719626" y="4336625"/>
          <a:ext cx="739882" cy="739882"/>
        </a:xfrm>
        <a:prstGeom prst="ellipse">
          <a:avLst/>
        </a:prstGeom>
        <a:gradFill rotWithShape="0">
          <a:gsLst>
            <a:gs pos="0">
              <a:schemeClr val="accent3">
                <a:tint val="50000"/>
                <a:hueOff val="0"/>
                <a:satOff val="0"/>
                <a:lumOff val="0"/>
                <a:alphaOff val="0"/>
                <a:tint val="98000"/>
                <a:shade val="25000"/>
                <a:satMod val="250000"/>
              </a:schemeClr>
            </a:gs>
            <a:gs pos="68000">
              <a:schemeClr val="accent3">
                <a:tint val="50000"/>
                <a:hueOff val="0"/>
                <a:satOff val="0"/>
                <a:lumOff val="0"/>
                <a:alphaOff val="0"/>
                <a:tint val="86000"/>
                <a:satMod val="115000"/>
              </a:schemeClr>
            </a:gs>
            <a:gs pos="100000">
              <a:schemeClr val="accent3">
                <a:tint val="5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50000"/>
              <a:hueOff val="0"/>
              <a:satOff val="0"/>
              <a:lumOff val="0"/>
              <a:alphaOff val="0"/>
              <a:shade val="9000"/>
              <a:alpha val="48000"/>
              <a:satMod val="105000"/>
            </a:scheme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34C48E6-B96C-1143-B60A-8436BFB306B4}">
      <dsp:nvSpPr>
        <dsp:cNvPr id="0" name=""/>
        <dsp:cNvSpPr/>
      </dsp:nvSpPr>
      <dsp:spPr>
        <a:xfrm>
          <a:off x="6647132" y="4413921"/>
          <a:ext cx="3156362" cy="739882"/>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64770" tIns="0" rIns="64770" bIns="0" numCol="1" spcCol="1270" anchor="ctr" anchorCtr="0">
          <a:noAutofit/>
        </a:bodyPr>
        <a:lstStyle/>
        <a:p>
          <a:pPr lvl="0" algn="l" defTabSz="755650">
            <a:lnSpc>
              <a:spcPct val="90000"/>
            </a:lnSpc>
            <a:spcBef>
              <a:spcPct val="0"/>
            </a:spcBef>
            <a:spcAft>
              <a:spcPct val="35000"/>
            </a:spcAft>
          </a:pPr>
          <a:r>
            <a:rPr lang="tr-TR" sz="1700" b="1" kern="1200" dirty="0" smtClean="0"/>
            <a:t>Toplumu bilgilendirir, uyarır, çıkabilecek sorunlara karşı önlemler düşünür.</a:t>
          </a:r>
          <a:endParaRPr lang="en-US" sz="1700" b="1" kern="1200" dirty="0">
            <a:latin typeface="Calibri"/>
            <a:cs typeface="Calibri"/>
          </a:endParaRPr>
        </a:p>
      </dsp:txBody>
      <dsp:txXfrm>
        <a:off x="6647132" y="4413921"/>
        <a:ext cx="3156362" cy="739882"/>
      </dsp:txXfrm>
    </dsp:sp>
    <dsp:sp modelId="{99802099-8CE1-AE48-8D5D-9155F4CE4B9B}">
      <dsp:nvSpPr>
        <dsp:cNvPr id="0" name=""/>
        <dsp:cNvSpPr/>
      </dsp:nvSpPr>
      <dsp:spPr>
        <a:xfrm>
          <a:off x="6028800" y="5341427"/>
          <a:ext cx="739882" cy="739882"/>
        </a:xfrm>
        <a:prstGeom prst="ellipse">
          <a:avLst/>
        </a:prstGeom>
        <a:gradFill rotWithShape="0">
          <a:gsLst>
            <a:gs pos="0">
              <a:schemeClr val="accent3">
                <a:tint val="50000"/>
                <a:hueOff val="0"/>
                <a:satOff val="0"/>
                <a:lumOff val="0"/>
                <a:alphaOff val="0"/>
                <a:tint val="98000"/>
                <a:shade val="25000"/>
                <a:satMod val="250000"/>
              </a:schemeClr>
            </a:gs>
            <a:gs pos="68000">
              <a:schemeClr val="accent3">
                <a:tint val="50000"/>
                <a:hueOff val="0"/>
                <a:satOff val="0"/>
                <a:lumOff val="0"/>
                <a:alphaOff val="0"/>
                <a:tint val="86000"/>
                <a:satMod val="115000"/>
              </a:schemeClr>
            </a:gs>
            <a:gs pos="100000">
              <a:schemeClr val="accent3">
                <a:tint val="5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50000"/>
              <a:hueOff val="0"/>
              <a:satOff val="0"/>
              <a:lumOff val="0"/>
              <a:alphaOff val="0"/>
              <a:shade val="9000"/>
              <a:alpha val="48000"/>
              <a:satMod val="105000"/>
            </a:scheme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54842CDF-C394-A741-BCC5-880DCBD060E5}">
      <dsp:nvSpPr>
        <dsp:cNvPr id="0" name=""/>
        <dsp:cNvSpPr/>
      </dsp:nvSpPr>
      <dsp:spPr>
        <a:xfrm>
          <a:off x="7033500" y="5341427"/>
          <a:ext cx="2761436" cy="739882"/>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64770" tIns="0" rIns="64770" bIns="0" numCol="1" spcCol="1270" anchor="ctr" anchorCtr="0">
          <a:noAutofit/>
        </a:bodyPr>
        <a:lstStyle/>
        <a:p>
          <a:pPr lvl="0" algn="l" defTabSz="755650">
            <a:lnSpc>
              <a:spcPct val="90000"/>
            </a:lnSpc>
            <a:spcBef>
              <a:spcPct val="0"/>
            </a:spcBef>
            <a:spcAft>
              <a:spcPct val="35000"/>
            </a:spcAft>
          </a:pPr>
          <a:r>
            <a:rPr lang="tr-TR" sz="1700" b="1" kern="1200" dirty="0" smtClean="0"/>
            <a:t>Eleştiriye açıktır.</a:t>
          </a:r>
          <a:endParaRPr lang="en-US" sz="1700" b="1" kern="1200" dirty="0">
            <a:latin typeface="Calibri"/>
            <a:cs typeface="Calibri"/>
          </a:endParaRPr>
        </a:p>
      </dsp:txBody>
      <dsp:txXfrm>
        <a:off x="7033500" y="5341427"/>
        <a:ext cx="2761436" cy="739882"/>
      </dsp:txXfrm>
    </dsp:sp>
    <dsp:sp modelId="{82ACDCEE-91F9-8846-BD5C-A9A2A8B923A7}">
      <dsp:nvSpPr>
        <dsp:cNvPr id="0" name=""/>
        <dsp:cNvSpPr/>
      </dsp:nvSpPr>
      <dsp:spPr>
        <a:xfrm>
          <a:off x="6801716" y="6114348"/>
          <a:ext cx="739882" cy="739882"/>
        </a:xfrm>
        <a:prstGeom prst="ellipse">
          <a:avLst/>
        </a:prstGeom>
        <a:gradFill rotWithShape="0">
          <a:gsLst>
            <a:gs pos="0">
              <a:schemeClr val="accent3">
                <a:tint val="50000"/>
                <a:hueOff val="0"/>
                <a:satOff val="0"/>
                <a:lumOff val="0"/>
                <a:alphaOff val="0"/>
                <a:tint val="98000"/>
                <a:shade val="25000"/>
                <a:satMod val="250000"/>
              </a:schemeClr>
            </a:gs>
            <a:gs pos="68000">
              <a:schemeClr val="accent3">
                <a:tint val="50000"/>
                <a:hueOff val="0"/>
                <a:satOff val="0"/>
                <a:lumOff val="0"/>
                <a:alphaOff val="0"/>
                <a:tint val="86000"/>
                <a:satMod val="115000"/>
              </a:schemeClr>
            </a:gs>
            <a:gs pos="100000">
              <a:schemeClr val="accent3">
                <a:tint val="5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50000"/>
              <a:hueOff val="0"/>
              <a:satOff val="0"/>
              <a:lumOff val="0"/>
              <a:alphaOff val="0"/>
              <a:shade val="9000"/>
              <a:alpha val="48000"/>
              <a:satMod val="105000"/>
            </a:scheme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C53058A-9BCA-6441-96F2-65A895276D78}">
      <dsp:nvSpPr>
        <dsp:cNvPr id="0" name=""/>
        <dsp:cNvSpPr/>
      </dsp:nvSpPr>
      <dsp:spPr>
        <a:xfrm>
          <a:off x="7651955" y="6191643"/>
          <a:ext cx="2039935" cy="739882"/>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64770" tIns="0" rIns="64770" bIns="0" numCol="1" spcCol="1270" anchor="ctr" anchorCtr="0">
          <a:noAutofit/>
        </a:bodyPr>
        <a:lstStyle/>
        <a:p>
          <a:pPr lvl="0" algn="l" defTabSz="755650">
            <a:lnSpc>
              <a:spcPct val="90000"/>
            </a:lnSpc>
            <a:spcBef>
              <a:spcPct val="0"/>
            </a:spcBef>
            <a:spcAft>
              <a:spcPct val="35000"/>
            </a:spcAft>
          </a:pPr>
          <a:r>
            <a:rPr lang="tr-TR" sz="1700" b="1" kern="1200" dirty="0" smtClean="0"/>
            <a:t>Bilimsel araştırma disiplinini her zaman korur.</a:t>
          </a:r>
          <a:endParaRPr lang="en-US" sz="1700" b="1" kern="1200" dirty="0">
            <a:latin typeface="Calibri"/>
            <a:cs typeface="Calibri"/>
          </a:endParaRPr>
        </a:p>
      </dsp:txBody>
      <dsp:txXfrm>
        <a:off x="7651955" y="6191643"/>
        <a:ext cx="2039935" cy="7398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81B5B-647E-7C4F-BB02-B2A861149476}">
      <dsp:nvSpPr>
        <dsp:cNvPr id="0" name=""/>
        <dsp:cNvSpPr/>
      </dsp:nvSpPr>
      <dsp:spPr>
        <a:xfrm>
          <a:off x="2267740" y="5832648"/>
          <a:ext cx="4590288"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1592FC-73CF-1446-8FC9-F7898D1294C3}">
      <dsp:nvSpPr>
        <dsp:cNvPr id="0" name=""/>
        <dsp:cNvSpPr/>
      </dsp:nvSpPr>
      <dsp:spPr>
        <a:xfrm flipV="1">
          <a:off x="1627852" y="3744416"/>
          <a:ext cx="5248602" cy="4572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3EA00E-55E5-E548-A70E-3392F3485B30}">
      <dsp:nvSpPr>
        <dsp:cNvPr id="0" name=""/>
        <dsp:cNvSpPr/>
      </dsp:nvSpPr>
      <dsp:spPr>
        <a:xfrm>
          <a:off x="2286193" y="1932486"/>
          <a:ext cx="4590288"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0EBE20-26C3-1540-B823-19523FBC0FEA}">
      <dsp:nvSpPr>
        <dsp:cNvPr id="0" name=""/>
        <dsp:cNvSpPr/>
      </dsp:nvSpPr>
      <dsp:spPr>
        <a:xfrm>
          <a:off x="10" y="1512183"/>
          <a:ext cx="4572000" cy="45720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57150" dist="38100" dir="5400000" algn="ctr" rotWithShape="0">
            <a:schemeClr val="accent3">
              <a:tint val="50000"/>
              <a:hueOff val="0"/>
              <a:satOff val="0"/>
              <a:lumOff val="0"/>
              <a:alphaOff val="0"/>
              <a:shade val="9000"/>
              <a:alpha val="48000"/>
              <a:satMod val="105000"/>
            </a:schemeClr>
          </a:outerShdw>
        </a:effectLst>
      </dsp:spPr>
      <dsp:style>
        <a:lnRef idx="1">
          <a:scrgbClr r="0" g="0" b="0"/>
        </a:lnRef>
        <a:fillRef idx="1">
          <a:scrgbClr r="0" g="0" b="0"/>
        </a:fillRef>
        <a:effectRef idx="1">
          <a:scrgbClr r="0" g="0" b="0"/>
        </a:effectRef>
        <a:fontRef idx="minor"/>
      </dsp:style>
    </dsp:sp>
    <dsp:sp modelId="{E5593008-8BAF-784F-84D7-187423D202EE}">
      <dsp:nvSpPr>
        <dsp:cNvPr id="0" name=""/>
        <dsp:cNvSpPr/>
      </dsp:nvSpPr>
      <dsp:spPr>
        <a:xfrm>
          <a:off x="0" y="1368152"/>
          <a:ext cx="4418731" cy="20176"/>
        </a:xfrm>
        <a:prstGeom prst="rect">
          <a:avLst/>
        </a:prstGeom>
        <a:no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b" anchorCtr="0">
          <a:noAutofit/>
        </a:bodyPr>
        <a:lstStyle/>
        <a:p>
          <a:pPr lvl="0" algn="ctr" defTabSz="1955800">
            <a:lnSpc>
              <a:spcPct val="90000"/>
            </a:lnSpc>
            <a:spcBef>
              <a:spcPct val="0"/>
            </a:spcBef>
            <a:spcAft>
              <a:spcPct val="35000"/>
            </a:spcAft>
          </a:pPr>
          <a:r>
            <a:rPr lang="tr-TR" sz="4400" b="1" kern="1200" smtClean="0">
              <a:latin typeface="Calibri"/>
              <a:cs typeface="Calibri"/>
            </a:rPr>
            <a:t>Temel Etik İlke </a:t>
          </a:r>
          <a:br>
            <a:rPr lang="tr-TR" sz="4400" b="1" kern="1200" smtClean="0">
              <a:latin typeface="Calibri"/>
              <a:cs typeface="Calibri"/>
            </a:rPr>
          </a:br>
          <a:r>
            <a:rPr lang="tr-TR" sz="4400" b="1" kern="1200" smtClean="0">
              <a:latin typeface="Calibri"/>
              <a:cs typeface="Calibri"/>
            </a:rPr>
            <a:t>ve Kurallar</a:t>
          </a:r>
          <a:endParaRPr lang="en-US" sz="4400" b="1" kern="1200" dirty="0">
            <a:latin typeface="Calibri"/>
            <a:cs typeface="Calibri"/>
          </a:endParaRPr>
        </a:p>
      </dsp:txBody>
      <dsp:txXfrm>
        <a:off x="0" y="1368152"/>
        <a:ext cx="4418731" cy="20176"/>
      </dsp:txXfrm>
    </dsp:sp>
    <dsp:sp modelId="{1F8B9884-8A1D-E04A-8E6C-F398C1CF2FE0}">
      <dsp:nvSpPr>
        <dsp:cNvPr id="0" name=""/>
        <dsp:cNvSpPr/>
      </dsp:nvSpPr>
      <dsp:spPr>
        <a:xfrm>
          <a:off x="6300326" y="0"/>
          <a:ext cx="2736369" cy="258973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9525" cap="flat" cmpd="sng" algn="ctr">
          <a:solidFill>
            <a:schemeClr val="lt1">
              <a:hueOff val="0"/>
              <a:satOff val="0"/>
              <a:lumOff val="0"/>
              <a:alphaOff val="0"/>
            </a:schemeClr>
          </a:solidFill>
          <a:prstDash val="solid"/>
        </a:ln>
        <a:effectLst>
          <a:outerShdw blurRad="57150" dist="38100" dir="5400000" algn="ctr" rotWithShape="0">
            <a:schemeClr val="accent3">
              <a:tint val="50000"/>
              <a:hueOff val="-657933"/>
              <a:satOff val="-3677"/>
              <a:lumOff val="3452"/>
              <a:alphaOff val="0"/>
              <a:shade val="9000"/>
              <a:alpha val="48000"/>
              <a:satMod val="105000"/>
            </a:schemeClr>
          </a:outerShdw>
        </a:effectLst>
      </dsp:spPr>
      <dsp:style>
        <a:lnRef idx="1">
          <a:scrgbClr r="0" g="0" b="0"/>
        </a:lnRef>
        <a:fillRef idx="1">
          <a:scrgbClr r="0" g="0" b="0"/>
        </a:fillRef>
        <a:effectRef idx="1">
          <a:scrgbClr r="0" g="0" b="0"/>
        </a:effectRef>
        <a:fontRef idx="minor"/>
      </dsp:style>
    </dsp:sp>
    <dsp:sp modelId="{61CFADF5-D668-D04B-A50B-475A63275294}">
      <dsp:nvSpPr>
        <dsp:cNvPr id="0" name=""/>
        <dsp:cNvSpPr/>
      </dsp:nvSpPr>
      <dsp:spPr>
        <a:xfrm>
          <a:off x="4358264" y="792083"/>
          <a:ext cx="1580367" cy="137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lvl="0" algn="ctr" defTabSz="889000">
            <a:lnSpc>
              <a:spcPct val="90000"/>
            </a:lnSpc>
            <a:spcBef>
              <a:spcPct val="0"/>
            </a:spcBef>
            <a:spcAft>
              <a:spcPct val="35000"/>
            </a:spcAft>
          </a:pPr>
          <a:r>
            <a:rPr lang="en-US" sz="2000" b="1" kern="1200" smtClean="0">
              <a:latin typeface="Calibri"/>
              <a:cs typeface="Calibri"/>
            </a:rPr>
            <a:t>Bilimsel Araştırma Etiği İlkeleri</a:t>
          </a:r>
          <a:endParaRPr lang="en-US" sz="2000" b="1" kern="1200" dirty="0">
            <a:latin typeface="Calibri"/>
            <a:cs typeface="Calibri"/>
          </a:endParaRPr>
        </a:p>
      </dsp:txBody>
      <dsp:txXfrm>
        <a:off x="4358264" y="792083"/>
        <a:ext cx="1580367" cy="1371600"/>
      </dsp:txXfrm>
    </dsp:sp>
    <dsp:sp modelId="{9AD111D2-49FB-2B47-811A-9F9E27E59FF3}">
      <dsp:nvSpPr>
        <dsp:cNvPr id="0" name=""/>
        <dsp:cNvSpPr/>
      </dsp:nvSpPr>
      <dsp:spPr>
        <a:xfrm>
          <a:off x="6804437" y="2632787"/>
          <a:ext cx="2180775" cy="226375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9525" cap="flat" cmpd="sng" algn="ctr">
          <a:solidFill>
            <a:schemeClr val="lt1">
              <a:hueOff val="0"/>
              <a:satOff val="0"/>
              <a:lumOff val="0"/>
              <a:alphaOff val="0"/>
            </a:schemeClr>
          </a:solidFill>
          <a:prstDash val="solid"/>
        </a:ln>
        <a:effectLst>
          <a:outerShdw blurRad="57150" dist="38100" dir="5400000" algn="ctr" rotWithShape="0">
            <a:schemeClr val="accent3">
              <a:tint val="50000"/>
              <a:hueOff val="-1315865"/>
              <a:satOff val="-7355"/>
              <a:lumOff val="6905"/>
              <a:alphaOff val="0"/>
              <a:shade val="9000"/>
              <a:alpha val="48000"/>
              <a:satMod val="105000"/>
            </a:schemeClr>
          </a:outerShdw>
        </a:effectLst>
      </dsp:spPr>
      <dsp:style>
        <a:lnRef idx="1">
          <a:scrgbClr r="0" g="0" b="0"/>
        </a:lnRef>
        <a:fillRef idx="1">
          <a:scrgbClr r="0" g="0" b="0"/>
        </a:fillRef>
        <a:effectRef idx="1">
          <a:scrgbClr r="0" g="0" b="0"/>
        </a:effectRef>
        <a:fontRef idx="minor"/>
      </dsp:style>
    </dsp:sp>
    <dsp:sp modelId="{0A782B64-F38E-4B46-A27A-7C89840CE9C0}">
      <dsp:nvSpPr>
        <dsp:cNvPr id="0" name=""/>
        <dsp:cNvSpPr/>
      </dsp:nvSpPr>
      <dsp:spPr>
        <a:xfrm>
          <a:off x="4991426" y="2917448"/>
          <a:ext cx="1882845" cy="1009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lvl="0" algn="ctr" defTabSz="889000">
            <a:lnSpc>
              <a:spcPct val="90000"/>
            </a:lnSpc>
            <a:spcBef>
              <a:spcPct val="0"/>
            </a:spcBef>
            <a:spcAft>
              <a:spcPct val="35000"/>
            </a:spcAft>
          </a:pPr>
          <a:r>
            <a:rPr lang="en-US" sz="2000" b="1" kern="1200" dirty="0" err="1" smtClean="0">
              <a:latin typeface="Calibri"/>
              <a:cs typeface="Calibri"/>
            </a:rPr>
            <a:t>Yayın</a:t>
          </a:r>
          <a:r>
            <a:rPr lang="en-US" sz="2400" b="1" kern="1200" dirty="0" smtClean="0">
              <a:latin typeface="Calibri"/>
              <a:cs typeface="Calibri"/>
            </a:rPr>
            <a:t> </a:t>
          </a:r>
          <a:r>
            <a:rPr lang="en-US" sz="2000" b="1" kern="1200" dirty="0" err="1" smtClean="0">
              <a:latin typeface="Calibri"/>
              <a:cs typeface="Calibri"/>
            </a:rPr>
            <a:t>Etiği</a:t>
          </a:r>
          <a:r>
            <a:rPr lang="en-US" sz="2000" b="1" kern="1200" dirty="0" smtClean="0">
              <a:latin typeface="Calibri"/>
              <a:cs typeface="Calibri"/>
            </a:rPr>
            <a:t> </a:t>
          </a:r>
          <a:r>
            <a:rPr lang="en-US" sz="2000" b="1" kern="1200" dirty="0" err="1" smtClean="0">
              <a:latin typeface="Calibri"/>
              <a:cs typeface="Calibri"/>
            </a:rPr>
            <a:t>İlkeleri</a:t>
          </a:r>
          <a:endParaRPr lang="en-US" sz="2000" b="1" kern="1200" dirty="0">
            <a:latin typeface="Calibri"/>
            <a:cs typeface="Calibri"/>
          </a:endParaRPr>
        </a:p>
      </dsp:txBody>
      <dsp:txXfrm>
        <a:off x="4991426" y="2917448"/>
        <a:ext cx="1882845" cy="1009319"/>
      </dsp:txXfrm>
    </dsp:sp>
    <dsp:sp modelId="{B0A4A378-A807-E149-95A0-6E73633FFD15}">
      <dsp:nvSpPr>
        <dsp:cNvPr id="0" name=""/>
        <dsp:cNvSpPr/>
      </dsp:nvSpPr>
      <dsp:spPr>
        <a:xfrm>
          <a:off x="5831637" y="4690504"/>
          <a:ext cx="2159995" cy="215999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a:ln w="9525" cap="flat" cmpd="sng" algn="ctr">
          <a:solidFill>
            <a:schemeClr val="lt1">
              <a:hueOff val="0"/>
              <a:satOff val="0"/>
              <a:lumOff val="0"/>
              <a:alphaOff val="0"/>
            </a:schemeClr>
          </a:solidFill>
          <a:prstDash val="solid"/>
        </a:ln>
        <a:effectLst>
          <a:outerShdw blurRad="57150" dist="38100" dir="5400000" algn="ctr" rotWithShape="0">
            <a:schemeClr val="accent3">
              <a:tint val="50000"/>
              <a:hueOff val="-1973798"/>
              <a:satOff val="-11032"/>
              <a:lumOff val="10357"/>
              <a:alphaOff val="0"/>
              <a:shade val="9000"/>
              <a:alpha val="48000"/>
              <a:satMod val="105000"/>
            </a:schemeClr>
          </a:outerShdw>
        </a:effectLst>
      </dsp:spPr>
      <dsp:style>
        <a:lnRef idx="1">
          <a:scrgbClr r="0" g="0" b="0"/>
        </a:lnRef>
        <a:fillRef idx="1">
          <a:scrgbClr r="0" g="0" b="0"/>
        </a:fillRef>
        <a:effectRef idx="1">
          <a:scrgbClr r="0" g="0" b="0"/>
        </a:effectRef>
        <a:fontRef idx="minor"/>
      </dsp:style>
    </dsp:sp>
    <dsp:sp modelId="{8E6603A5-6A5D-A34B-84FA-D644AEEF5C49}">
      <dsp:nvSpPr>
        <dsp:cNvPr id="0" name=""/>
        <dsp:cNvSpPr/>
      </dsp:nvSpPr>
      <dsp:spPr>
        <a:xfrm>
          <a:off x="4214610" y="4789657"/>
          <a:ext cx="1581525" cy="1146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lvl="0" algn="ctr" defTabSz="889000">
            <a:lnSpc>
              <a:spcPct val="90000"/>
            </a:lnSpc>
            <a:spcBef>
              <a:spcPct val="0"/>
            </a:spcBef>
            <a:spcAft>
              <a:spcPct val="35000"/>
            </a:spcAft>
          </a:pPr>
          <a:r>
            <a:rPr lang="en-US" sz="2000" b="1" kern="1200" smtClean="0">
              <a:latin typeface="Calibri"/>
              <a:cs typeface="Calibri"/>
            </a:rPr>
            <a:t>Akademik Değerlendir</a:t>
          </a:r>
          <a:r>
            <a:rPr lang="tr-TR" sz="2000" b="1" kern="1200" smtClean="0">
              <a:latin typeface="Calibri"/>
              <a:cs typeface="Calibri"/>
            </a:rPr>
            <a:t>e</a:t>
          </a:r>
          <a:r>
            <a:rPr lang="en-US" sz="2000" b="1" kern="1200" smtClean="0">
              <a:latin typeface="Calibri"/>
              <a:cs typeface="Calibri"/>
            </a:rPr>
            <a:t>İlkeleri</a:t>
          </a:r>
          <a:endParaRPr lang="en-US" sz="2000" b="1" kern="1200" dirty="0">
            <a:latin typeface="Calibri"/>
            <a:cs typeface="Calibri"/>
          </a:endParaRPr>
        </a:p>
      </dsp:txBody>
      <dsp:txXfrm>
        <a:off x="4214610" y="4789657"/>
        <a:ext cx="1581525" cy="11464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D9746-F0B0-B84E-AFBF-090E035A9F54}">
      <dsp:nvSpPr>
        <dsp:cNvPr id="0" name=""/>
        <dsp:cNvSpPr/>
      </dsp:nvSpPr>
      <dsp:spPr>
        <a:xfrm>
          <a:off x="2345865" y="6106246"/>
          <a:ext cx="4647250"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5227D6D-0507-2146-8C52-CEB82F8D2CDA}">
      <dsp:nvSpPr>
        <dsp:cNvPr id="0" name=""/>
        <dsp:cNvSpPr/>
      </dsp:nvSpPr>
      <dsp:spPr>
        <a:xfrm>
          <a:off x="2345865" y="5407757"/>
          <a:ext cx="3974035"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45E7C3-C0A4-964A-9B3D-5910250E5D5D}">
      <dsp:nvSpPr>
        <dsp:cNvPr id="0" name=""/>
        <dsp:cNvSpPr/>
      </dsp:nvSpPr>
      <dsp:spPr>
        <a:xfrm>
          <a:off x="2345865" y="4589789"/>
          <a:ext cx="3607328"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0EE618-AFE6-6F41-A567-6CEF88D5B6CB}">
      <dsp:nvSpPr>
        <dsp:cNvPr id="0" name=""/>
        <dsp:cNvSpPr/>
      </dsp:nvSpPr>
      <dsp:spPr>
        <a:xfrm>
          <a:off x="2345865" y="3716678"/>
          <a:ext cx="3607328"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80495E-0AC8-BA40-8615-6D0B1EC12778}">
      <dsp:nvSpPr>
        <dsp:cNvPr id="0" name=""/>
        <dsp:cNvSpPr/>
      </dsp:nvSpPr>
      <dsp:spPr>
        <a:xfrm>
          <a:off x="2012762" y="2893898"/>
          <a:ext cx="3974035"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597EDD-F3E7-4345-A90C-7B87253787A5}">
      <dsp:nvSpPr>
        <dsp:cNvPr id="0" name=""/>
        <dsp:cNvSpPr/>
      </dsp:nvSpPr>
      <dsp:spPr>
        <a:xfrm>
          <a:off x="2345865" y="2200222"/>
          <a:ext cx="4647250"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325243-0784-4A43-9F05-8FC9DE9BE9EF}">
      <dsp:nvSpPr>
        <dsp:cNvPr id="0" name=""/>
        <dsp:cNvSpPr/>
      </dsp:nvSpPr>
      <dsp:spPr>
        <a:xfrm>
          <a:off x="72008" y="1944196"/>
          <a:ext cx="4595323" cy="4595323"/>
        </a:xfrm>
        <a:prstGeom prst="ellipse">
          <a:avLst/>
        </a:prstGeom>
        <a:solidFill>
          <a:schemeClr val="accent1">
            <a:tint val="50000"/>
            <a:hueOff val="0"/>
            <a:satOff val="0"/>
            <a:lumOff val="0"/>
            <a:alphaOff val="0"/>
          </a:schemeClr>
        </a:solidFill>
        <a:ln>
          <a:noFill/>
        </a:ln>
        <a:effectLst>
          <a:outerShdw blurRad="57150" dist="38100" dir="5400000" algn="ctr" rotWithShape="0">
            <a:schemeClr val="accent1">
              <a:tint val="50000"/>
              <a:hueOff val="0"/>
              <a:satOff val="0"/>
              <a:lumOff val="0"/>
              <a:alphaOff val="0"/>
              <a:shade val="9000"/>
              <a:alpha val="48000"/>
              <a:satMod val="105000"/>
            </a:schemeClr>
          </a:outerShdw>
        </a:effectLst>
      </dsp:spPr>
      <dsp:style>
        <a:lnRef idx="0">
          <a:scrgbClr r="0" g="0" b="0"/>
        </a:lnRef>
        <a:fillRef idx="1">
          <a:scrgbClr r="0" g="0" b="0"/>
        </a:fillRef>
        <a:effectRef idx="2">
          <a:scrgbClr r="0" g="0" b="0"/>
        </a:effectRef>
        <a:fontRef idx="minor"/>
      </dsp:style>
    </dsp:sp>
    <dsp:sp modelId="{0D465318-7921-664C-87F8-14589395039C}">
      <dsp:nvSpPr>
        <dsp:cNvPr id="0" name=""/>
        <dsp:cNvSpPr/>
      </dsp:nvSpPr>
      <dsp:spPr>
        <a:xfrm>
          <a:off x="576056" y="2376268"/>
          <a:ext cx="3353277" cy="2810160"/>
        </a:xfrm>
        <a:prstGeom prst="rect">
          <a:avLst/>
        </a:prstGeom>
        <a:noFill/>
        <a:ln>
          <a:noFill/>
        </a:ln>
        <a:effectLst>
          <a:outerShdw blurRad="57150" dist="38100" dir="5400000" algn="ctr" rotWithShape="0">
            <a:schemeClr val="accent1">
              <a:hueOff val="0"/>
              <a:satOff val="0"/>
              <a:lumOff val="0"/>
              <a:alphaOff val="0"/>
              <a:shade val="9000"/>
              <a:alpha val="48000"/>
              <a:satMod val="105000"/>
            </a:scheme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b" anchorCtr="0">
          <a:noAutofit/>
        </a:bodyPr>
        <a:lstStyle/>
        <a:p>
          <a:pPr lvl="0" algn="ctr" defTabSz="1778000">
            <a:lnSpc>
              <a:spcPct val="90000"/>
            </a:lnSpc>
            <a:spcBef>
              <a:spcPct val="0"/>
            </a:spcBef>
            <a:spcAft>
              <a:spcPct val="35000"/>
            </a:spcAft>
          </a:pPr>
          <a:r>
            <a:rPr lang="tr-TR" sz="4000" b="1" kern="1200" dirty="0" smtClean="0">
              <a:solidFill>
                <a:srgbClr val="0000FF"/>
              </a:solidFill>
              <a:latin typeface="Calibri"/>
              <a:cs typeface="Calibri"/>
            </a:rPr>
            <a:t>ETİĞE </a:t>
          </a:r>
          <a:br>
            <a:rPr lang="tr-TR" sz="4000" b="1" kern="1200" dirty="0" smtClean="0">
              <a:solidFill>
                <a:srgbClr val="0000FF"/>
              </a:solidFill>
              <a:latin typeface="Calibri"/>
              <a:cs typeface="Calibri"/>
            </a:rPr>
          </a:br>
          <a:r>
            <a:rPr lang="tr-TR" sz="4000" b="1" kern="1200" dirty="0" smtClean="0">
              <a:solidFill>
                <a:srgbClr val="0000FF"/>
              </a:solidFill>
              <a:latin typeface="Calibri"/>
              <a:cs typeface="Calibri"/>
            </a:rPr>
            <a:t>AYKIRI DAVRANIŞLAR</a:t>
          </a:r>
          <a:endParaRPr lang="en-US" sz="4000" b="1" kern="1200" dirty="0">
            <a:solidFill>
              <a:srgbClr val="0000FF"/>
            </a:solidFill>
            <a:latin typeface="Calibri"/>
            <a:cs typeface="Calibri"/>
          </a:endParaRPr>
        </a:p>
      </dsp:txBody>
      <dsp:txXfrm>
        <a:off x="576056" y="2376268"/>
        <a:ext cx="3353277" cy="2810160"/>
      </dsp:txXfrm>
    </dsp:sp>
    <dsp:sp modelId="{4BCD5B67-FD93-3D42-9E8C-47435D0E4875}">
      <dsp:nvSpPr>
        <dsp:cNvPr id="0" name=""/>
        <dsp:cNvSpPr/>
      </dsp:nvSpPr>
      <dsp:spPr>
        <a:xfrm>
          <a:off x="6648466" y="1855571"/>
          <a:ext cx="689298" cy="689298"/>
        </a:xfrm>
        <a:prstGeom prst="ellipse">
          <a:avLst/>
        </a:prstGeom>
        <a:solidFill>
          <a:schemeClr val="accent3">
            <a:lumMod val="60000"/>
            <a:lumOff val="40000"/>
          </a:schemeClr>
        </a:solidFill>
        <a:ln>
          <a:noFill/>
        </a:ln>
        <a:effectLst>
          <a:outerShdw blurRad="57150" dist="38100" dir="5400000" algn="ctr" rotWithShape="0">
            <a:schemeClr val="accent1">
              <a:tint val="50000"/>
              <a:hueOff val="0"/>
              <a:satOff val="0"/>
              <a:lumOff val="0"/>
              <a:alphaOff val="0"/>
              <a:shade val="9000"/>
              <a:alpha val="48000"/>
              <a:satMod val="105000"/>
            </a:schemeClr>
          </a:outerShdw>
        </a:effectLst>
      </dsp:spPr>
      <dsp:style>
        <a:lnRef idx="0">
          <a:scrgbClr r="0" g="0" b="0"/>
        </a:lnRef>
        <a:fillRef idx="1">
          <a:scrgbClr r="0" g="0" b="0"/>
        </a:fillRef>
        <a:effectRef idx="2">
          <a:scrgbClr r="0" g="0" b="0"/>
        </a:effectRef>
        <a:fontRef idx="minor"/>
      </dsp:style>
    </dsp:sp>
    <dsp:sp modelId="{18FDDFE4-C419-7141-B378-1E24FBE23CAE}">
      <dsp:nvSpPr>
        <dsp:cNvPr id="0" name=""/>
        <dsp:cNvSpPr/>
      </dsp:nvSpPr>
      <dsp:spPr>
        <a:xfrm>
          <a:off x="7337765" y="1855571"/>
          <a:ext cx="1045596" cy="68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lvl="0" algn="l" defTabSz="1066800">
            <a:lnSpc>
              <a:spcPct val="90000"/>
            </a:lnSpc>
            <a:spcBef>
              <a:spcPct val="0"/>
            </a:spcBef>
            <a:spcAft>
              <a:spcPct val="35000"/>
            </a:spcAft>
          </a:pPr>
          <a:r>
            <a:rPr lang="tr-TR" sz="2400" b="1" kern="1200" dirty="0" smtClean="0">
              <a:solidFill>
                <a:srgbClr val="800000"/>
              </a:solidFill>
              <a:latin typeface="Calibri"/>
              <a:cs typeface="Calibri"/>
            </a:rPr>
            <a:t>İntihal</a:t>
          </a:r>
          <a:endParaRPr lang="en-US" sz="2400" b="1" kern="1200" dirty="0">
            <a:solidFill>
              <a:srgbClr val="800000"/>
            </a:solidFill>
            <a:latin typeface="Calibri"/>
            <a:cs typeface="Calibri"/>
          </a:endParaRPr>
        </a:p>
      </dsp:txBody>
      <dsp:txXfrm>
        <a:off x="7337765" y="1855571"/>
        <a:ext cx="1045596" cy="689298"/>
      </dsp:txXfrm>
    </dsp:sp>
    <dsp:sp modelId="{7B943361-D870-634A-992E-5021D24467B9}">
      <dsp:nvSpPr>
        <dsp:cNvPr id="0" name=""/>
        <dsp:cNvSpPr/>
      </dsp:nvSpPr>
      <dsp:spPr>
        <a:xfrm>
          <a:off x="5975252" y="2554060"/>
          <a:ext cx="689298" cy="689298"/>
        </a:xfrm>
        <a:prstGeom prst="ellipse">
          <a:avLst/>
        </a:prstGeom>
        <a:solidFill>
          <a:schemeClr val="accent2">
            <a:lumMod val="25000"/>
            <a:lumOff val="75000"/>
          </a:schemeClr>
        </a:solidFill>
        <a:ln>
          <a:noFill/>
        </a:ln>
        <a:effectLst>
          <a:outerShdw blurRad="57150" dist="38100" dir="5400000" algn="ctr" rotWithShape="0">
            <a:schemeClr val="accent1">
              <a:tint val="50000"/>
              <a:hueOff val="0"/>
              <a:satOff val="0"/>
              <a:lumOff val="0"/>
              <a:alphaOff val="0"/>
              <a:shade val="9000"/>
              <a:alpha val="48000"/>
              <a:satMod val="105000"/>
            </a:schemeClr>
          </a:outerShdw>
        </a:effectLst>
      </dsp:spPr>
      <dsp:style>
        <a:lnRef idx="0">
          <a:scrgbClr r="0" g="0" b="0"/>
        </a:lnRef>
        <a:fillRef idx="1">
          <a:scrgbClr r="0" g="0" b="0"/>
        </a:fillRef>
        <a:effectRef idx="2">
          <a:scrgbClr r="0" g="0" b="0"/>
        </a:effectRef>
        <a:fontRef idx="minor"/>
      </dsp:style>
    </dsp:sp>
    <dsp:sp modelId="{E1E97EDE-0ABE-0C40-A51C-7B42B4FB378E}">
      <dsp:nvSpPr>
        <dsp:cNvPr id="0" name=""/>
        <dsp:cNvSpPr/>
      </dsp:nvSpPr>
      <dsp:spPr>
        <a:xfrm>
          <a:off x="6664550" y="2554060"/>
          <a:ext cx="2477891" cy="68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lvl="0" algn="l" defTabSz="1066800">
            <a:lnSpc>
              <a:spcPct val="90000"/>
            </a:lnSpc>
            <a:spcBef>
              <a:spcPct val="0"/>
            </a:spcBef>
            <a:spcAft>
              <a:spcPct val="35000"/>
            </a:spcAft>
          </a:pPr>
          <a:r>
            <a:rPr lang="tr-TR" sz="2400" b="1" kern="1200" dirty="0" smtClean="0">
              <a:solidFill>
                <a:srgbClr val="800000"/>
              </a:solidFill>
              <a:latin typeface="Calibri"/>
              <a:cs typeface="Calibri"/>
            </a:rPr>
            <a:t>Sahtecilik</a:t>
          </a:r>
          <a:endParaRPr lang="en-US" sz="2400" b="1" kern="1200" dirty="0">
            <a:solidFill>
              <a:srgbClr val="800000"/>
            </a:solidFill>
            <a:latin typeface="Calibri"/>
            <a:cs typeface="Calibri"/>
          </a:endParaRPr>
        </a:p>
      </dsp:txBody>
      <dsp:txXfrm>
        <a:off x="6664550" y="2554060"/>
        <a:ext cx="2477891" cy="689298"/>
      </dsp:txXfrm>
    </dsp:sp>
    <dsp:sp modelId="{FDA04DBA-6954-AA43-AF24-8B8E95C30917}">
      <dsp:nvSpPr>
        <dsp:cNvPr id="0" name=""/>
        <dsp:cNvSpPr/>
      </dsp:nvSpPr>
      <dsp:spPr>
        <a:xfrm>
          <a:off x="5608545" y="3372028"/>
          <a:ext cx="689298" cy="689298"/>
        </a:xfrm>
        <a:prstGeom prst="ellipse">
          <a:avLst/>
        </a:prstGeom>
        <a:solidFill>
          <a:schemeClr val="accent1">
            <a:lumMod val="40000"/>
            <a:lumOff val="60000"/>
          </a:schemeClr>
        </a:solidFill>
        <a:ln>
          <a:noFill/>
        </a:ln>
        <a:effectLst>
          <a:outerShdw blurRad="57150" dist="38100" dir="5400000" algn="ctr" rotWithShape="0">
            <a:schemeClr val="accent1">
              <a:tint val="50000"/>
              <a:hueOff val="0"/>
              <a:satOff val="0"/>
              <a:lumOff val="0"/>
              <a:alphaOff val="0"/>
              <a:shade val="9000"/>
              <a:alpha val="48000"/>
              <a:satMod val="105000"/>
            </a:schemeClr>
          </a:outerShdw>
        </a:effectLst>
      </dsp:spPr>
      <dsp:style>
        <a:lnRef idx="0">
          <a:scrgbClr r="0" g="0" b="0"/>
        </a:lnRef>
        <a:fillRef idx="1">
          <a:scrgbClr r="0" g="0" b="0"/>
        </a:fillRef>
        <a:effectRef idx="2">
          <a:scrgbClr r="0" g="0" b="0"/>
        </a:effectRef>
        <a:fontRef idx="minor"/>
      </dsp:style>
    </dsp:sp>
    <dsp:sp modelId="{B4983BBA-B9FD-F74C-A51B-5964DA582037}">
      <dsp:nvSpPr>
        <dsp:cNvPr id="0" name=""/>
        <dsp:cNvSpPr/>
      </dsp:nvSpPr>
      <dsp:spPr>
        <a:xfrm>
          <a:off x="6297843" y="3372028"/>
          <a:ext cx="1369406" cy="68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lvl="0" algn="l" defTabSz="1066800">
            <a:lnSpc>
              <a:spcPct val="90000"/>
            </a:lnSpc>
            <a:spcBef>
              <a:spcPct val="0"/>
            </a:spcBef>
            <a:spcAft>
              <a:spcPct val="35000"/>
            </a:spcAft>
          </a:pPr>
          <a:r>
            <a:rPr lang="tr-TR" sz="2400" b="1" kern="1200" dirty="0" smtClean="0">
              <a:solidFill>
                <a:srgbClr val="800000"/>
              </a:solidFill>
              <a:latin typeface="Calibri"/>
              <a:cs typeface="Calibri"/>
            </a:rPr>
            <a:t>Çarpıtma</a:t>
          </a:r>
          <a:endParaRPr lang="en-US" sz="2400" b="1" kern="1200" dirty="0">
            <a:solidFill>
              <a:srgbClr val="800000"/>
            </a:solidFill>
            <a:latin typeface="Calibri"/>
            <a:cs typeface="Calibri"/>
          </a:endParaRPr>
        </a:p>
      </dsp:txBody>
      <dsp:txXfrm>
        <a:off x="6297843" y="3372028"/>
        <a:ext cx="1369406" cy="689298"/>
      </dsp:txXfrm>
    </dsp:sp>
    <dsp:sp modelId="{99C3E077-459A-5044-A772-16125845D9F3}">
      <dsp:nvSpPr>
        <dsp:cNvPr id="0" name=""/>
        <dsp:cNvSpPr/>
      </dsp:nvSpPr>
      <dsp:spPr>
        <a:xfrm>
          <a:off x="5608545" y="4245139"/>
          <a:ext cx="689298" cy="689298"/>
        </a:xfrm>
        <a:prstGeom prst="ellipse">
          <a:avLst/>
        </a:prstGeom>
        <a:solidFill>
          <a:schemeClr val="accent1">
            <a:lumMod val="60000"/>
            <a:lumOff val="40000"/>
          </a:schemeClr>
        </a:solidFill>
        <a:ln>
          <a:noFill/>
        </a:ln>
        <a:effectLst>
          <a:outerShdw blurRad="57150" dist="38100" dir="5400000" algn="ctr" rotWithShape="0">
            <a:schemeClr val="accent1">
              <a:tint val="50000"/>
              <a:hueOff val="0"/>
              <a:satOff val="0"/>
              <a:lumOff val="0"/>
              <a:alphaOff val="0"/>
              <a:shade val="9000"/>
              <a:alpha val="48000"/>
              <a:satMod val="105000"/>
            </a:schemeClr>
          </a:outerShdw>
        </a:effectLst>
      </dsp:spPr>
      <dsp:style>
        <a:lnRef idx="0">
          <a:scrgbClr r="0" g="0" b="0"/>
        </a:lnRef>
        <a:fillRef idx="1">
          <a:scrgbClr r="0" g="0" b="0"/>
        </a:fillRef>
        <a:effectRef idx="2">
          <a:scrgbClr r="0" g="0" b="0"/>
        </a:effectRef>
        <a:fontRef idx="minor"/>
      </dsp:style>
    </dsp:sp>
    <dsp:sp modelId="{F34C48E6-B96C-1143-B60A-8436BFB306B4}">
      <dsp:nvSpPr>
        <dsp:cNvPr id="0" name=""/>
        <dsp:cNvSpPr/>
      </dsp:nvSpPr>
      <dsp:spPr>
        <a:xfrm>
          <a:off x="6297843" y="4245139"/>
          <a:ext cx="1970624" cy="68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lvl="0" algn="l" defTabSz="1066800">
            <a:lnSpc>
              <a:spcPct val="90000"/>
            </a:lnSpc>
            <a:spcBef>
              <a:spcPct val="0"/>
            </a:spcBef>
            <a:spcAft>
              <a:spcPct val="35000"/>
            </a:spcAft>
          </a:pPr>
          <a:r>
            <a:rPr lang="tr-TR" sz="2400" b="1" kern="1200" dirty="0" smtClean="0">
              <a:solidFill>
                <a:srgbClr val="800000"/>
              </a:solidFill>
              <a:latin typeface="Calibri"/>
              <a:cs typeface="Calibri"/>
            </a:rPr>
            <a:t>Tekrar yayım</a:t>
          </a:r>
          <a:endParaRPr lang="en-US" sz="2400" b="1" kern="1200" dirty="0">
            <a:solidFill>
              <a:srgbClr val="800000"/>
            </a:solidFill>
            <a:latin typeface="Calibri"/>
            <a:cs typeface="Calibri"/>
          </a:endParaRPr>
        </a:p>
      </dsp:txBody>
      <dsp:txXfrm>
        <a:off x="6297843" y="4245139"/>
        <a:ext cx="1970624" cy="689298"/>
      </dsp:txXfrm>
    </dsp:sp>
    <dsp:sp modelId="{99802099-8CE1-AE48-8D5D-9155F4CE4B9B}">
      <dsp:nvSpPr>
        <dsp:cNvPr id="0" name=""/>
        <dsp:cNvSpPr/>
      </dsp:nvSpPr>
      <dsp:spPr>
        <a:xfrm>
          <a:off x="5975252" y="5063106"/>
          <a:ext cx="689298" cy="689298"/>
        </a:xfrm>
        <a:prstGeom prst="ellipse">
          <a:avLst/>
        </a:prstGeom>
        <a:solidFill>
          <a:srgbClr val="9A76FF"/>
        </a:solidFill>
        <a:ln>
          <a:noFill/>
        </a:ln>
        <a:effectLst>
          <a:outerShdw blurRad="57150" dist="38100" dir="5400000" algn="ctr" rotWithShape="0">
            <a:schemeClr val="accent1">
              <a:tint val="50000"/>
              <a:hueOff val="0"/>
              <a:satOff val="0"/>
              <a:lumOff val="0"/>
              <a:alphaOff val="0"/>
              <a:shade val="9000"/>
              <a:alpha val="48000"/>
              <a:satMod val="105000"/>
            </a:schemeClr>
          </a:outerShdw>
        </a:effectLst>
      </dsp:spPr>
      <dsp:style>
        <a:lnRef idx="0">
          <a:scrgbClr r="0" g="0" b="0"/>
        </a:lnRef>
        <a:fillRef idx="1">
          <a:scrgbClr r="0" g="0" b="0"/>
        </a:fillRef>
        <a:effectRef idx="2">
          <a:scrgbClr r="0" g="0" b="0"/>
        </a:effectRef>
        <a:fontRef idx="minor"/>
      </dsp:style>
    </dsp:sp>
    <dsp:sp modelId="{54842CDF-C394-A741-BCC5-880DCBD060E5}">
      <dsp:nvSpPr>
        <dsp:cNvPr id="0" name=""/>
        <dsp:cNvSpPr/>
      </dsp:nvSpPr>
      <dsp:spPr>
        <a:xfrm>
          <a:off x="6664550" y="5010734"/>
          <a:ext cx="1488267" cy="68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lvl="0" algn="l" defTabSz="1066800">
            <a:lnSpc>
              <a:spcPct val="90000"/>
            </a:lnSpc>
            <a:spcBef>
              <a:spcPct val="0"/>
            </a:spcBef>
            <a:spcAft>
              <a:spcPct val="35000"/>
            </a:spcAft>
          </a:pPr>
          <a:r>
            <a:rPr lang="tr-TR" sz="2400" b="1" kern="1200" dirty="0" smtClean="0">
              <a:solidFill>
                <a:srgbClr val="800000"/>
              </a:solidFill>
              <a:latin typeface="Calibri"/>
              <a:cs typeface="Calibri"/>
            </a:rPr>
            <a:t>Dilimleme</a:t>
          </a:r>
          <a:endParaRPr lang="en-US" sz="2400" b="1" kern="1200" dirty="0">
            <a:solidFill>
              <a:srgbClr val="800000"/>
            </a:solidFill>
            <a:latin typeface="Calibri"/>
            <a:cs typeface="Calibri"/>
          </a:endParaRPr>
        </a:p>
      </dsp:txBody>
      <dsp:txXfrm>
        <a:off x="6664550" y="5010734"/>
        <a:ext cx="1488267" cy="689298"/>
      </dsp:txXfrm>
    </dsp:sp>
    <dsp:sp modelId="{82ACDCEE-91F9-8846-BD5C-A9A2A8B923A7}">
      <dsp:nvSpPr>
        <dsp:cNvPr id="0" name=""/>
        <dsp:cNvSpPr/>
      </dsp:nvSpPr>
      <dsp:spPr>
        <a:xfrm>
          <a:off x="6648466" y="5761596"/>
          <a:ext cx="689298" cy="689298"/>
        </a:xfrm>
        <a:prstGeom prst="ellipse">
          <a:avLst/>
        </a:prstGeom>
        <a:solidFill>
          <a:srgbClr val="19B3E5"/>
        </a:solidFill>
        <a:ln>
          <a:noFill/>
        </a:ln>
        <a:effectLst>
          <a:outerShdw blurRad="57150" dist="38100" dir="5400000" algn="ctr" rotWithShape="0">
            <a:schemeClr val="accent1">
              <a:tint val="50000"/>
              <a:hueOff val="0"/>
              <a:satOff val="0"/>
              <a:lumOff val="0"/>
              <a:alphaOff val="0"/>
              <a:shade val="9000"/>
              <a:alpha val="48000"/>
              <a:satMod val="105000"/>
            </a:schemeClr>
          </a:outerShdw>
        </a:effectLst>
      </dsp:spPr>
      <dsp:style>
        <a:lnRef idx="0">
          <a:scrgbClr r="0" g="0" b="0"/>
        </a:lnRef>
        <a:fillRef idx="1">
          <a:scrgbClr r="0" g="0" b="0"/>
        </a:fillRef>
        <a:effectRef idx="2">
          <a:scrgbClr r="0" g="0" b="0"/>
        </a:effectRef>
        <a:fontRef idx="minor"/>
      </dsp:style>
    </dsp:sp>
    <dsp:sp modelId="{CC53058A-9BCA-6441-96F2-65A895276D78}">
      <dsp:nvSpPr>
        <dsp:cNvPr id="0" name=""/>
        <dsp:cNvSpPr/>
      </dsp:nvSpPr>
      <dsp:spPr>
        <a:xfrm>
          <a:off x="7337765" y="5761596"/>
          <a:ext cx="1152532" cy="68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lvl="0" algn="l" defTabSz="1066800">
            <a:lnSpc>
              <a:spcPct val="90000"/>
            </a:lnSpc>
            <a:spcBef>
              <a:spcPct val="0"/>
            </a:spcBef>
            <a:spcAft>
              <a:spcPct val="35000"/>
            </a:spcAft>
          </a:pPr>
          <a:r>
            <a:rPr lang="tr-TR" sz="2400" b="1" kern="1200" dirty="0" smtClean="0">
              <a:solidFill>
                <a:srgbClr val="800000"/>
              </a:solidFill>
              <a:latin typeface="Calibri"/>
              <a:cs typeface="Calibri"/>
            </a:rPr>
            <a:t>Haksız yazarlık</a:t>
          </a:r>
          <a:endParaRPr lang="en-US" sz="2400" b="1" kern="1200" dirty="0">
            <a:solidFill>
              <a:srgbClr val="800000"/>
            </a:solidFill>
            <a:latin typeface="Calibri"/>
            <a:cs typeface="Calibri"/>
          </a:endParaRPr>
        </a:p>
      </dsp:txBody>
      <dsp:txXfrm>
        <a:off x="7337765" y="5761596"/>
        <a:ext cx="1152532" cy="6892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50B29-245F-4886-8FAC-4D44C950CC8B}">
      <dsp:nvSpPr>
        <dsp:cNvPr id="0" name=""/>
        <dsp:cNvSpPr/>
      </dsp:nvSpPr>
      <dsp:spPr>
        <a:xfrm>
          <a:off x="789001" y="0"/>
          <a:ext cx="4283367" cy="4283367"/>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57D9BA-F355-426F-936B-567A82E9849F}">
      <dsp:nvSpPr>
        <dsp:cNvPr id="0" name=""/>
        <dsp:cNvSpPr/>
      </dsp:nvSpPr>
      <dsp:spPr>
        <a:xfrm>
          <a:off x="2930685" y="428754"/>
          <a:ext cx="2784188" cy="435029"/>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Fikirlerini</a:t>
          </a:r>
          <a:endParaRPr lang="tr-TR" sz="1800" kern="1200" dirty="0"/>
        </a:p>
      </dsp:txBody>
      <dsp:txXfrm>
        <a:off x="2951921" y="449990"/>
        <a:ext cx="2741716" cy="392557"/>
      </dsp:txXfrm>
    </dsp:sp>
    <dsp:sp modelId="{AF1B58B6-E2F8-491D-919F-87FF7477A25B}">
      <dsp:nvSpPr>
        <dsp:cNvPr id="0" name=""/>
        <dsp:cNvSpPr/>
      </dsp:nvSpPr>
      <dsp:spPr>
        <a:xfrm>
          <a:off x="2930685" y="918163"/>
          <a:ext cx="2784188" cy="435029"/>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Yöntemlerini</a:t>
          </a:r>
          <a:endParaRPr lang="tr-TR" sz="1800" kern="1200" dirty="0"/>
        </a:p>
      </dsp:txBody>
      <dsp:txXfrm>
        <a:off x="2951921" y="939399"/>
        <a:ext cx="2741716" cy="392557"/>
      </dsp:txXfrm>
    </dsp:sp>
    <dsp:sp modelId="{09FB3413-6FC4-4C5F-B45E-0F7D960F0735}">
      <dsp:nvSpPr>
        <dsp:cNvPr id="0" name=""/>
        <dsp:cNvSpPr/>
      </dsp:nvSpPr>
      <dsp:spPr>
        <a:xfrm>
          <a:off x="2930685" y="1407571"/>
          <a:ext cx="2784188" cy="435029"/>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Verilerini</a:t>
          </a:r>
          <a:endParaRPr lang="tr-TR" sz="1800" kern="1200" dirty="0"/>
        </a:p>
      </dsp:txBody>
      <dsp:txXfrm>
        <a:off x="2951921" y="1428807"/>
        <a:ext cx="2741716" cy="392557"/>
      </dsp:txXfrm>
    </dsp:sp>
    <dsp:sp modelId="{08EE3E59-7796-499A-904B-7E7C15110FCE}">
      <dsp:nvSpPr>
        <dsp:cNvPr id="0" name=""/>
        <dsp:cNvSpPr/>
      </dsp:nvSpPr>
      <dsp:spPr>
        <a:xfrm>
          <a:off x="2930685" y="1896979"/>
          <a:ext cx="2784188" cy="435029"/>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Uygulamalarını</a:t>
          </a:r>
          <a:endParaRPr lang="tr-TR" sz="1800" kern="1200" dirty="0"/>
        </a:p>
      </dsp:txBody>
      <dsp:txXfrm>
        <a:off x="2951921" y="1918215"/>
        <a:ext cx="2741716" cy="392557"/>
      </dsp:txXfrm>
    </dsp:sp>
    <dsp:sp modelId="{A9D0CE00-1CA6-479D-8772-8D1F0E7CD7C6}">
      <dsp:nvSpPr>
        <dsp:cNvPr id="0" name=""/>
        <dsp:cNvSpPr/>
      </dsp:nvSpPr>
      <dsp:spPr>
        <a:xfrm>
          <a:off x="2930685" y="2386387"/>
          <a:ext cx="2784188" cy="435029"/>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Yazılarını</a:t>
          </a:r>
          <a:endParaRPr lang="tr-TR" sz="1800" kern="1200" dirty="0"/>
        </a:p>
      </dsp:txBody>
      <dsp:txXfrm>
        <a:off x="2951921" y="2407623"/>
        <a:ext cx="2741716" cy="392557"/>
      </dsp:txXfrm>
    </dsp:sp>
    <dsp:sp modelId="{C2749A53-2595-455F-B46F-80D4C70D5356}">
      <dsp:nvSpPr>
        <dsp:cNvPr id="0" name=""/>
        <dsp:cNvSpPr/>
      </dsp:nvSpPr>
      <dsp:spPr>
        <a:xfrm>
          <a:off x="2930685" y="2875795"/>
          <a:ext cx="2784188" cy="435029"/>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Yapıtlarını</a:t>
          </a:r>
          <a:endParaRPr lang="tr-TR" sz="1800" kern="1200" dirty="0"/>
        </a:p>
      </dsp:txBody>
      <dsp:txXfrm>
        <a:off x="2951921" y="2897031"/>
        <a:ext cx="2741716" cy="392557"/>
      </dsp:txXfrm>
    </dsp:sp>
    <dsp:sp modelId="{465D586A-7749-48B9-A5EC-0AB2339F3A8D}">
      <dsp:nvSpPr>
        <dsp:cNvPr id="0" name=""/>
        <dsp:cNvSpPr/>
      </dsp:nvSpPr>
      <dsp:spPr>
        <a:xfrm>
          <a:off x="2930685" y="3365203"/>
          <a:ext cx="2784188" cy="435029"/>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Şekillerini</a:t>
          </a:r>
          <a:endParaRPr lang="tr-TR" sz="1800" kern="1200" dirty="0"/>
        </a:p>
      </dsp:txBody>
      <dsp:txXfrm>
        <a:off x="2951921" y="3386439"/>
        <a:ext cx="2741716" cy="3925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9F0D-3549-4949-AFB1-9FE561E44CED}" type="datetimeFigureOut">
              <a:rPr lang="tr-TR" smtClean="0"/>
              <a:t>15.05.2019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A4A83-2BB8-413D-B9F6-77D917A2C0D3}" type="slidenum">
              <a:rPr lang="tr-TR" smtClean="0"/>
              <a:t>‹#›</a:t>
            </a:fld>
            <a:endParaRPr lang="tr-TR"/>
          </a:p>
        </p:txBody>
      </p:sp>
    </p:spTree>
    <p:extLst>
      <p:ext uri="{BB962C8B-B14F-4D97-AF65-F5344CB8AC3E}">
        <p14:creationId xmlns:p14="http://schemas.microsoft.com/office/powerpoint/2010/main" val="3314696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2C0DBDD-6E60-4D70-8003-EE747B95EE92}" type="slidenum">
              <a:rPr lang="tr-TR" smtClean="0"/>
              <a:pPr/>
              <a:t>110</a:t>
            </a:fld>
            <a:endParaRPr lang="tr-TR"/>
          </a:p>
        </p:txBody>
      </p:sp>
    </p:spTree>
    <p:extLst>
      <p:ext uri="{BB962C8B-B14F-4D97-AF65-F5344CB8AC3E}">
        <p14:creationId xmlns:p14="http://schemas.microsoft.com/office/powerpoint/2010/main" val="3802412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2C0DBDD-6E60-4D70-8003-EE747B95EE92}" type="slidenum">
              <a:rPr lang="tr-TR" smtClean="0"/>
              <a:pPr/>
              <a:t>111</a:t>
            </a:fld>
            <a:endParaRPr lang="tr-TR"/>
          </a:p>
        </p:txBody>
      </p:sp>
    </p:spTree>
    <p:extLst>
      <p:ext uri="{BB962C8B-B14F-4D97-AF65-F5344CB8AC3E}">
        <p14:creationId xmlns:p14="http://schemas.microsoft.com/office/powerpoint/2010/main" val="749042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2C0DBDD-6E60-4D70-8003-EE747B95EE92}" type="slidenum">
              <a:rPr lang="tr-TR" smtClean="0"/>
              <a:pPr/>
              <a:t>113</a:t>
            </a:fld>
            <a:endParaRPr lang="tr-TR"/>
          </a:p>
        </p:txBody>
      </p:sp>
    </p:spTree>
    <p:extLst>
      <p:ext uri="{BB962C8B-B14F-4D97-AF65-F5344CB8AC3E}">
        <p14:creationId xmlns:p14="http://schemas.microsoft.com/office/powerpoint/2010/main" val="768849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tx1"/>
                </a:solidFill>
              </a:rPr>
              <a:t>sahiplerine bilimsel kurallara uygun biçimde atıf yapmadan kısmen ve ya tamamen kendisininmiş gibi sunmak.</a:t>
            </a:r>
          </a:p>
          <a:p>
            <a:endParaRPr lang="tr-TR" dirty="0"/>
          </a:p>
        </p:txBody>
      </p:sp>
      <p:sp>
        <p:nvSpPr>
          <p:cNvPr id="4" name="Slayt Numarası Yer Tutucusu 3"/>
          <p:cNvSpPr>
            <a:spLocks noGrp="1"/>
          </p:cNvSpPr>
          <p:nvPr>
            <p:ph type="sldNum" sz="quarter" idx="10"/>
          </p:nvPr>
        </p:nvSpPr>
        <p:spPr/>
        <p:txBody>
          <a:bodyPr/>
          <a:lstStyle/>
          <a:p>
            <a:fld id="{62C0DBDD-6E60-4D70-8003-EE747B95EE92}" type="slidenum">
              <a:rPr lang="tr-TR" smtClean="0"/>
              <a:pPr/>
              <a:t>114</a:t>
            </a:fld>
            <a:endParaRPr lang="tr-TR"/>
          </a:p>
        </p:txBody>
      </p:sp>
    </p:spTree>
    <p:extLst>
      <p:ext uri="{BB962C8B-B14F-4D97-AF65-F5344CB8AC3E}">
        <p14:creationId xmlns:p14="http://schemas.microsoft.com/office/powerpoint/2010/main" val="244184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t>15.05.2019</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15.05.2019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15.05.2019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t>15.05.2019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t>15.05.2019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15.05.2019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15.05.2019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15.05.2019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t>15.05.2019</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pPr algn="ctr"/>
            <a:r>
              <a:rPr lang="tr-TR" sz="8000" dirty="0" smtClean="0"/>
              <a:t>MESLEK ETİĞİ</a:t>
            </a:r>
            <a:endParaRPr lang="tr-TR" sz="8000" dirty="0"/>
          </a:p>
        </p:txBody>
      </p:sp>
      <p:sp>
        <p:nvSpPr>
          <p:cNvPr id="3" name="Alt Başlık 2"/>
          <p:cNvSpPr>
            <a:spLocks noGrp="1"/>
          </p:cNvSpPr>
          <p:nvPr>
            <p:ph type="subTitle" idx="1"/>
          </p:nvPr>
        </p:nvSpPr>
        <p:spPr/>
        <p:txBody>
          <a:bodyPr>
            <a:normAutofit/>
          </a:bodyPr>
          <a:lstStyle/>
          <a:p>
            <a:pPr algn="ctr"/>
            <a:endParaRPr lang="tr-TR" sz="4000" dirty="0" smtClean="0"/>
          </a:p>
          <a:p>
            <a:pPr algn="ctr"/>
            <a:r>
              <a:rPr lang="tr-TR" sz="4000" dirty="0" err="1" smtClean="0"/>
              <a:t>Öğr.Gör.Dr</a:t>
            </a:r>
            <a:r>
              <a:rPr lang="tr-TR" sz="4000" dirty="0" smtClean="0"/>
              <a:t>. Canan YILMAZ</a:t>
            </a:r>
            <a:endParaRPr lang="tr-TR" sz="4000" dirty="0"/>
          </a:p>
        </p:txBody>
      </p:sp>
    </p:spTree>
    <p:extLst>
      <p:ext uri="{BB962C8B-B14F-4D97-AF65-F5344CB8AC3E}">
        <p14:creationId xmlns:p14="http://schemas.microsoft.com/office/powerpoint/2010/main" val="271490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5400" b="1" dirty="0">
                <a:solidFill>
                  <a:srgbClr val="FF0000"/>
                </a:solidFill>
              </a:rPr>
              <a:t>Normatif </a:t>
            </a:r>
            <a:r>
              <a:rPr lang="tr-TR" sz="5400" b="1" dirty="0" smtClean="0">
                <a:solidFill>
                  <a:srgbClr val="FF0000"/>
                </a:solidFill>
              </a:rPr>
              <a:t>etik</a:t>
            </a:r>
            <a:endParaRPr lang="tr-TR" dirty="0"/>
          </a:p>
        </p:txBody>
      </p:sp>
      <p:sp>
        <p:nvSpPr>
          <p:cNvPr id="3" name="İçerik Yer Tutucusu 2"/>
          <p:cNvSpPr>
            <a:spLocks noGrp="1"/>
          </p:cNvSpPr>
          <p:nvPr>
            <p:ph idx="1"/>
          </p:nvPr>
        </p:nvSpPr>
        <p:spPr/>
        <p:txBody>
          <a:bodyPr/>
          <a:lstStyle/>
          <a:p>
            <a:pPr marL="0" indent="0">
              <a:buNone/>
            </a:pPr>
            <a:endParaRPr lang="tr-TR" sz="3600" b="1" dirty="0" smtClean="0">
              <a:solidFill>
                <a:srgbClr val="FF0000"/>
              </a:solidFill>
            </a:endParaRPr>
          </a:p>
          <a:p>
            <a:r>
              <a:rPr lang="tr-TR" sz="3600" b="1" dirty="0" smtClean="0"/>
              <a:t>Teleolojik etik (</a:t>
            </a:r>
            <a:r>
              <a:rPr lang="tr-TR" sz="3600" b="1" dirty="0" err="1" smtClean="0"/>
              <a:t>Sonuçsalcı</a:t>
            </a:r>
            <a:r>
              <a:rPr lang="tr-TR" sz="3600" b="1" dirty="0" smtClean="0"/>
              <a:t> Etik)</a:t>
            </a:r>
          </a:p>
          <a:p>
            <a:r>
              <a:rPr lang="tr-TR" sz="3600" b="1" dirty="0" smtClean="0"/>
              <a:t>Deontolojik etik (Ödev Etiği)</a:t>
            </a:r>
          </a:p>
          <a:p>
            <a:r>
              <a:rPr lang="tr-TR" sz="3600" b="1" dirty="0" smtClean="0"/>
              <a:t>Erdem etiği</a:t>
            </a:r>
          </a:p>
          <a:p>
            <a:endParaRPr lang="tr-TR" dirty="0"/>
          </a:p>
        </p:txBody>
      </p:sp>
    </p:spTree>
    <p:extLst>
      <p:ext uri="{BB962C8B-B14F-4D97-AF65-F5344CB8AC3E}">
        <p14:creationId xmlns:p14="http://schemas.microsoft.com/office/powerpoint/2010/main" val="328308595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229600" cy="852704"/>
          </a:xfrm>
        </p:spPr>
        <p:txBody>
          <a:bodyPr>
            <a:normAutofit fontScale="90000"/>
          </a:bodyPr>
          <a:lstStyle/>
          <a:p>
            <a:pPr algn="ctr"/>
            <a:r>
              <a:rPr lang="tr-TR" sz="3600" b="1" dirty="0" smtClean="0"/>
              <a:t>KAMU YARARI VE TOPLUMSAL SORUMLULUK</a:t>
            </a:r>
            <a:endParaRPr lang="tr-TR" sz="3600" dirty="0"/>
          </a:p>
        </p:txBody>
      </p:sp>
      <p:sp>
        <p:nvSpPr>
          <p:cNvPr id="3" name="İçerik Yer Tutucusu 2"/>
          <p:cNvSpPr>
            <a:spLocks noGrp="1"/>
          </p:cNvSpPr>
          <p:nvPr>
            <p:ph idx="1"/>
          </p:nvPr>
        </p:nvSpPr>
        <p:spPr>
          <a:xfrm>
            <a:off x="459933" y="1556792"/>
            <a:ext cx="8229600" cy="4824536"/>
          </a:xfrm>
        </p:spPr>
        <p:txBody>
          <a:bodyPr>
            <a:normAutofit fontScale="85000" lnSpcReduction="20000"/>
          </a:bodyPr>
          <a:lstStyle/>
          <a:p>
            <a:pPr marL="0" indent="0" fontAlgn="t">
              <a:buNone/>
            </a:pPr>
            <a:r>
              <a:rPr lang="tr-TR" b="1" dirty="0"/>
              <a:t> </a:t>
            </a:r>
            <a:endParaRPr lang="tr-TR" dirty="0"/>
          </a:p>
          <a:p>
            <a:pPr fontAlgn="t"/>
            <a:r>
              <a:rPr lang="tr-TR" b="1" dirty="0" smtClean="0"/>
              <a:t>KURALLAR</a:t>
            </a:r>
          </a:p>
          <a:p>
            <a:pPr fontAlgn="t"/>
            <a:endParaRPr lang="tr-TR" dirty="0"/>
          </a:p>
          <a:p>
            <a:pPr fontAlgn="t"/>
            <a:r>
              <a:rPr lang="tr-TR" dirty="0"/>
              <a:t>Ormancılıkla ilgili bilgi ve yeteneklerini kamunun yararına kullanmak</a:t>
            </a:r>
          </a:p>
          <a:p>
            <a:pPr marL="0" indent="0" fontAlgn="t">
              <a:buNone/>
            </a:pPr>
            <a:r>
              <a:rPr lang="tr-TR" dirty="0"/>
              <a:t> </a:t>
            </a:r>
          </a:p>
          <a:p>
            <a:pPr fontAlgn="t"/>
            <a:r>
              <a:rPr lang="tr-TR" dirty="0"/>
              <a:t>Uzun vadeli toplumsal çıkarları bireysel faydalardan önemli </a:t>
            </a:r>
            <a:r>
              <a:rPr lang="tr-TR" dirty="0" smtClean="0"/>
              <a:t>görmek</a:t>
            </a:r>
          </a:p>
          <a:p>
            <a:pPr fontAlgn="t"/>
            <a:endParaRPr lang="tr-TR" dirty="0"/>
          </a:p>
          <a:p>
            <a:pPr fontAlgn="t"/>
            <a:r>
              <a:rPr lang="tr-TR" dirty="0"/>
              <a:t>Ormancılıkla ilgili konularda abartılı, çelişkili, eksik, taraflı ve doğru olmayan bilgilerin önüne </a:t>
            </a:r>
            <a:r>
              <a:rPr lang="tr-TR" dirty="0" smtClean="0"/>
              <a:t>geçmek</a:t>
            </a:r>
          </a:p>
          <a:p>
            <a:pPr fontAlgn="t"/>
            <a:endParaRPr lang="tr-TR" dirty="0"/>
          </a:p>
          <a:p>
            <a:pPr fontAlgn="t"/>
            <a:r>
              <a:rPr lang="tr-TR" dirty="0"/>
              <a:t>Mesleki faaliyetlerin icrasında kullanılan her türlü fiziki, mali ve beşeri kaynakları ve çalışma zamanını savurganlıktan kaçınarak etkin ve verimli kullanmak</a:t>
            </a:r>
          </a:p>
          <a:p>
            <a:endParaRPr lang="tr-TR" dirty="0"/>
          </a:p>
        </p:txBody>
      </p:sp>
    </p:spTree>
    <p:extLst>
      <p:ext uri="{BB962C8B-B14F-4D97-AF65-F5344CB8AC3E}">
        <p14:creationId xmlns:p14="http://schemas.microsoft.com/office/powerpoint/2010/main" val="36349204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866360"/>
          </a:xfrm>
        </p:spPr>
        <p:txBody>
          <a:bodyPr>
            <a:normAutofit/>
          </a:bodyPr>
          <a:lstStyle/>
          <a:p>
            <a:pPr algn="ctr"/>
            <a:r>
              <a:rPr lang="tr-TR" b="1" dirty="0" smtClean="0"/>
              <a:t>MESLEKİ DAYANIŞMA</a:t>
            </a:r>
            <a:endParaRPr lang="tr-TR" dirty="0"/>
          </a:p>
        </p:txBody>
      </p:sp>
      <p:sp>
        <p:nvSpPr>
          <p:cNvPr id="3" name="İçerik Yer Tutucusu 2"/>
          <p:cNvSpPr>
            <a:spLocks noGrp="1"/>
          </p:cNvSpPr>
          <p:nvPr>
            <p:ph idx="1"/>
          </p:nvPr>
        </p:nvSpPr>
        <p:spPr>
          <a:xfrm>
            <a:off x="457200" y="1772816"/>
            <a:ext cx="8229600" cy="4968552"/>
          </a:xfrm>
        </p:spPr>
        <p:txBody>
          <a:bodyPr>
            <a:normAutofit fontScale="85000" lnSpcReduction="20000"/>
          </a:bodyPr>
          <a:lstStyle/>
          <a:p>
            <a:pPr fontAlgn="t"/>
            <a:r>
              <a:rPr lang="tr-TR" b="1" dirty="0" smtClean="0"/>
              <a:t>KURALLAR</a:t>
            </a:r>
          </a:p>
          <a:p>
            <a:pPr marL="0" indent="0" fontAlgn="t">
              <a:buNone/>
            </a:pPr>
            <a:endParaRPr lang="tr-TR" dirty="0"/>
          </a:p>
          <a:p>
            <a:pPr algn="just" fontAlgn="t"/>
            <a:r>
              <a:rPr lang="tr-TR" dirty="0"/>
              <a:t>Meslektaşları ile mesleki bilgi ve tecrübe paylaşımında bulunmak, meslektaşlarına destek olmak, yol </a:t>
            </a:r>
            <a:r>
              <a:rPr lang="tr-TR" dirty="0" smtClean="0"/>
              <a:t>göstermek</a:t>
            </a:r>
          </a:p>
          <a:p>
            <a:pPr algn="just" fontAlgn="t"/>
            <a:endParaRPr lang="tr-TR" dirty="0"/>
          </a:p>
          <a:p>
            <a:pPr algn="just" fontAlgn="t"/>
            <a:r>
              <a:rPr lang="tr-TR" dirty="0"/>
              <a:t>Aday serbest meslek mensubu, asaleti onaylanmamış orman mühendisi ya da orman mühendisliği bölümü öğrencilerine mesleki deneyim kazanmaları için gerekli fırsatları </a:t>
            </a:r>
            <a:r>
              <a:rPr lang="tr-TR" dirty="0" smtClean="0"/>
              <a:t>sunmak</a:t>
            </a:r>
          </a:p>
          <a:p>
            <a:pPr algn="just" fontAlgn="t"/>
            <a:endParaRPr lang="tr-TR" dirty="0"/>
          </a:p>
          <a:p>
            <a:pPr algn="just" fontAlgn="t"/>
            <a:r>
              <a:rPr lang="tr-TR" dirty="0"/>
              <a:t>Meslektaşlarının gerçekleştirdiği nitelikli işleri takdir etmek, meslektaşlarının eksik veya yetersiz olduğu hususları uygun bir şekilde dile </a:t>
            </a:r>
            <a:r>
              <a:rPr lang="tr-TR" dirty="0" smtClean="0"/>
              <a:t>getirmek</a:t>
            </a:r>
          </a:p>
          <a:p>
            <a:pPr algn="just" fontAlgn="t"/>
            <a:endParaRPr lang="tr-TR" dirty="0"/>
          </a:p>
          <a:p>
            <a:pPr algn="just" fontAlgn="t"/>
            <a:r>
              <a:rPr lang="tr-TR" dirty="0"/>
              <a:t>Mesleki faaliyetlerle ilgili karar alma sürecinde meslektaşlarla görüş alışverişinde bulunmak, istişareye önem vermek</a:t>
            </a:r>
          </a:p>
          <a:p>
            <a:endParaRPr lang="tr-TR" dirty="0"/>
          </a:p>
        </p:txBody>
      </p:sp>
    </p:spTree>
    <p:extLst>
      <p:ext uri="{BB962C8B-B14F-4D97-AF65-F5344CB8AC3E}">
        <p14:creationId xmlns:p14="http://schemas.microsoft.com/office/powerpoint/2010/main" val="12252452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229600" cy="852704"/>
          </a:xfrm>
        </p:spPr>
        <p:txBody>
          <a:bodyPr>
            <a:normAutofit fontScale="90000"/>
          </a:bodyPr>
          <a:lstStyle/>
          <a:p>
            <a:pPr algn="ctr" fontAlgn="t"/>
            <a:r>
              <a:rPr lang="tr-TR" dirty="0"/>
              <a:t/>
            </a:r>
            <a:br>
              <a:rPr lang="tr-TR" dirty="0"/>
            </a:br>
            <a:r>
              <a:rPr lang="tr-TR" b="1" dirty="0"/>
              <a:t> </a:t>
            </a:r>
            <a:r>
              <a:rPr lang="tr-TR" dirty="0"/>
              <a:t/>
            </a:r>
            <a:br>
              <a:rPr lang="tr-TR" dirty="0"/>
            </a:br>
            <a:r>
              <a:rPr lang="tr-TR" sz="4400" b="1" dirty="0" smtClean="0"/>
              <a:t>DÜRÜSTLÜK VE TARAFSIZLIK </a:t>
            </a:r>
            <a:endParaRPr lang="tr-TR" sz="4400" dirty="0"/>
          </a:p>
        </p:txBody>
      </p:sp>
      <p:sp>
        <p:nvSpPr>
          <p:cNvPr id="3" name="İçerik Yer Tutucusu 2"/>
          <p:cNvSpPr>
            <a:spLocks noGrp="1"/>
          </p:cNvSpPr>
          <p:nvPr>
            <p:ph idx="1"/>
          </p:nvPr>
        </p:nvSpPr>
        <p:spPr>
          <a:xfrm>
            <a:off x="457200" y="1700808"/>
            <a:ext cx="8229600" cy="4623792"/>
          </a:xfrm>
        </p:spPr>
        <p:txBody>
          <a:bodyPr>
            <a:normAutofit fontScale="77500" lnSpcReduction="20000"/>
          </a:bodyPr>
          <a:lstStyle/>
          <a:p>
            <a:pPr fontAlgn="t"/>
            <a:r>
              <a:rPr lang="tr-TR" b="1" dirty="0" smtClean="0"/>
              <a:t>KURALLAR</a:t>
            </a:r>
          </a:p>
          <a:p>
            <a:pPr marL="0" indent="0" fontAlgn="t">
              <a:buNone/>
            </a:pPr>
            <a:endParaRPr lang="tr-TR" dirty="0"/>
          </a:p>
          <a:p>
            <a:pPr algn="just" fontAlgn="t"/>
            <a:r>
              <a:rPr lang="tr-TR" dirty="0"/>
              <a:t>Meslek mensubiyetinin sağladığı itibar ve imkânları herhangi bir kişi, öbek ya da siyasi teşekkülün yarar veya zararı için </a:t>
            </a:r>
            <a:r>
              <a:rPr lang="tr-TR" dirty="0" smtClean="0"/>
              <a:t>kullanmamak</a:t>
            </a:r>
          </a:p>
          <a:p>
            <a:pPr algn="just" fontAlgn="t"/>
            <a:endParaRPr lang="tr-TR" dirty="0"/>
          </a:p>
          <a:p>
            <a:pPr algn="just" fontAlgn="t"/>
            <a:r>
              <a:rPr lang="tr-TR" dirty="0"/>
              <a:t>Herhangi bir sebeple sahte veya yanıltıcı olan veya olabilecek bir belge düzenlememek veya onaylamamak </a:t>
            </a:r>
            <a:endParaRPr lang="tr-TR" dirty="0" smtClean="0"/>
          </a:p>
          <a:p>
            <a:pPr algn="just" fontAlgn="t"/>
            <a:endParaRPr lang="tr-TR" dirty="0"/>
          </a:p>
          <a:p>
            <a:pPr algn="just" fontAlgn="t"/>
            <a:r>
              <a:rPr lang="tr-TR" dirty="0"/>
              <a:t>Mesleki yükselmelerde ve atamalarda siyasi yakınlık, </a:t>
            </a:r>
            <a:r>
              <a:rPr lang="tr-TR" dirty="0" err="1"/>
              <a:t>hemşehricilik</a:t>
            </a:r>
            <a:r>
              <a:rPr lang="tr-TR" dirty="0"/>
              <a:t> gibi unsurları </a:t>
            </a:r>
            <a:r>
              <a:rPr lang="tr-TR" dirty="0" smtClean="0"/>
              <a:t>kullanmamak</a:t>
            </a:r>
          </a:p>
          <a:p>
            <a:pPr algn="just" fontAlgn="t"/>
            <a:endParaRPr lang="tr-TR" dirty="0"/>
          </a:p>
          <a:p>
            <a:pPr algn="just" fontAlgn="t"/>
            <a:r>
              <a:rPr lang="tr-TR" dirty="0"/>
              <a:t>İş ilişkisi içerisinde bulunduğu ya da hizmet sunduğu kişilerden kendisi adına maddi ya da manevi çıkar talep etmemek veya teklif edilen çıkarı kabul etmemek </a:t>
            </a:r>
          </a:p>
          <a:p>
            <a:endParaRPr lang="tr-TR" dirty="0"/>
          </a:p>
        </p:txBody>
      </p:sp>
    </p:spTree>
    <p:extLst>
      <p:ext uri="{BB962C8B-B14F-4D97-AF65-F5344CB8AC3E}">
        <p14:creationId xmlns:p14="http://schemas.microsoft.com/office/powerpoint/2010/main" val="2923938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20688"/>
            <a:ext cx="8229600" cy="650336"/>
          </a:xfrm>
        </p:spPr>
        <p:txBody>
          <a:bodyPr>
            <a:normAutofit fontScale="90000"/>
          </a:bodyPr>
          <a:lstStyle/>
          <a:p>
            <a:pPr algn="ctr" fontAlgn="t"/>
            <a:r>
              <a:rPr lang="tr-TR" dirty="0"/>
              <a:t/>
            </a:r>
            <a:br>
              <a:rPr lang="tr-TR" dirty="0"/>
            </a:br>
            <a:r>
              <a:rPr lang="tr-TR" b="1" dirty="0"/>
              <a:t> </a:t>
            </a:r>
            <a:r>
              <a:rPr lang="tr-TR" dirty="0"/>
              <a:t/>
            </a:r>
            <a:br>
              <a:rPr lang="tr-TR" dirty="0"/>
            </a:br>
            <a:r>
              <a:rPr lang="tr-TR" b="1" dirty="0" smtClean="0"/>
              <a:t>MESLEKİ YETERLİK</a:t>
            </a:r>
            <a:endParaRPr lang="tr-TR" dirty="0"/>
          </a:p>
        </p:txBody>
      </p:sp>
      <p:sp>
        <p:nvSpPr>
          <p:cNvPr id="3" name="İçerik Yer Tutucusu 2"/>
          <p:cNvSpPr>
            <a:spLocks noGrp="1"/>
          </p:cNvSpPr>
          <p:nvPr>
            <p:ph idx="1"/>
          </p:nvPr>
        </p:nvSpPr>
        <p:spPr>
          <a:xfrm>
            <a:off x="457200" y="1412776"/>
            <a:ext cx="8229600" cy="5256584"/>
          </a:xfrm>
        </p:spPr>
        <p:txBody>
          <a:bodyPr>
            <a:normAutofit fontScale="92500" lnSpcReduction="20000"/>
          </a:bodyPr>
          <a:lstStyle/>
          <a:p>
            <a:pPr fontAlgn="t"/>
            <a:endParaRPr lang="tr-TR" dirty="0"/>
          </a:p>
          <a:p>
            <a:pPr fontAlgn="t"/>
            <a:r>
              <a:rPr lang="tr-TR" b="1" dirty="0" smtClean="0"/>
              <a:t>KURALLAR</a:t>
            </a:r>
          </a:p>
          <a:p>
            <a:pPr fontAlgn="t"/>
            <a:endParaRPr lang="tr-TR" dirty="0"/>
          </a:p>
          <a:p>
            <a:pPr algn="just" fontAlgn="t"/>
            <a:r>
              <a:rPr lang="tr-TR" dirty="0"/>
              <a:t>Mesleki yeterliliği artırıcı hizmet içi eğitim programlarına ve bilimsel toplantılara katılım </a:t>
            </a:r>
            <a:r>
              <a:rPr lang="tr-TR" dirty="0" smtClean="0"/>
              <a:t>göstermek</a:t>
            </a:r>
          </a:p>
          <a:p>
            <a:pPr algn="just" fontAlgn="t"/>
            <a:endParaRPr lang="tr-TR" dirty="0"/>
          </a:p>
          <a:p>
            <a:pPr algn="just" fontAlgn="t"/>
            <a:r>
              <a:rPr lang="tr-TR" dirty="0"/>
              <a:t>Ormancılık uygulamaları için gerekli olan çağdaş teknolojiyi ve bilgi sistemlerini kullanabilmek, çağın getirdiği teknolojik gelişmeleri takip </a:t>
            </a:r>
            <a:r>
              <a:rPr lang="tr-TR" dirty="0" smtClean="0"/>
              <a:t>etmek</a:t>
            </a:r>
          </a:p>
          <a:p>
            <a:pPr algn="just" fontAlgn="t"/>
            <a:endParaRPr lang="tr-TR" dirty="0"/>
          </a:p>
          <a:p>
            <a:pPr algn="just" fontAlgn="t"/>
            <a:r>
              <a:rPr lang="tr-TR" dirty="0"/>
              <a:t>Dünya ormancılığında yaşanan gelişmeleri takip ederek güncel bilgiye sahip </a:t>
            </a:r>
            <a:r>
              <a:rPr lang="tr-TR" dirty="0" smtClean="0"/>
              <a:t>olmak</a:t>
            </a:r>
          </a:p>
          <a:p>
            <a:pPr algn="just" fontAlgn="t"/>
            <a:endParaRPr lang="tr-TR" dirty="0"/>
          </a:p>
          <a:p>
            <a:pPr algn="just" fontAlgn="t"/>
            <a:r>
              <a:rPr lang="tr-TR" dirty="0"/>
              <a:t>Mesleki bilgi ve tecrübesinin yeterli olduğu alanlarda mesleki faaliyet göstermek</a:t>
            </a:r>
          </a:p>
          <a:p>
            <a:endParaRPr lang="tr-TR" dirty="0"/>
          </a:p>
        </p:txBody>
      </p:sp>
    </p:spTree>
    <p:extLst>
      <p:ext uri="{BB962C8B-B14F-4D97-AF65-F5344CB8AC3E}">
        <p14:creationId xmlns:p14="http://schemas.microsoft.com/office/powerpoint/2010/main" val="2662803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dirty="0" smtClean="0"/>
              <a:t>SADAKAT</a:t>
            </a:r>
            <a:endParaRPr lang="tr-TR" dirty="0"/>
          </a:p>
        </p:txBody>
      </p:sp>
      <p:sp>
        <p:nvSpPr>
          <p:cNvPr id="3" name="İçerik Yer Tutucusu 2"/>
          <p:cNvSpPr>
            <a:spLocks noGrp="1"/>
          </p:cNvSpPr>
          <p:nvPr>
            <p:ph idx="1"/>
          </p:nvPr>
        </p:nvSpPr>
        <p:spPr/>
        <p:txBody>
          <a:bodyPr>
            <a:normAutofit lnSpcReduction="10000"/>
          </a:bodyPr>
          <a:lstStyle/>
          <a:p>
            <a:pPr fontAlgn="t"/>
            <a:endParaRPr lang="tr-TR" dirty="0"/>
          </a:p>
          <a:p>
            <a:pPr fontAlgn="t"/>
            <a:r>
              <a:rPr lang="tr-TR" b="1" dirty="0" smtClean="0"/>
              <a:t>KURALLAR</a:t>
            </a:r>
          </a:p>
          <a:p>
            <a:pPr fontAlgn="t"/>
            <a:endParaRPr lang="tr-TR" dirty="0"/>
          </a:p>
          <a:p>
            <a:pPr algn="just" fontAlgn="t"/>
            <a:r>
              <a:rPr lang="tr-TR" dirty="0"/>
              <a:t>Mesleki faaliyetleri dolayısıyla öğrendikleri sır niteliğindeki bilgileri meslek hayatları devam ederken ya da sona erdiğinde kanuni bir zorunluluk olmadıkça açıklamamak  </a:t>
            </a:r>
            <a:endParaRPr lang="tr-TR" dirty="0" smtClean="0"/>
          </a:p>
          <a:p>
            <a:pPr algn="just" fontAlgn="t"/>
            <a:endParaRPr lang="tr-TR" dirty="0"/>
          </a:p>
          <a:p>
            <a:pPr algn="just" fontAlgn="t"/>
            <a:r>
              <a:rPr lang="tr-TR" dirty="0"/>
              <a:t>Mevcut işvereni haricinde herhangi bir gerçek ya da tüzel kişiye hizmet sunmamak</a:t>
            </a:r>
          </a:p>
          <a:p>
            <a:pPr algn="just"/>
            <a:endParaRPr lang="tr-TR" dirty="0"/>
          </a:p>
        </p:txBody>
      </p:sp>
    </p:spTree>
    <p:extLst>
      <p:ext uri="{BB962C8B-B14F-4D97-AF65-F5344CB8AC3E}">
        <p14:creationId xmlns:p14="http://schemas.microsoft.com/office/powerpoint/2010/main" val="18575127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229600" cy="924712"/>
          </a:xfrm>
        </p:spPr>
        <p:txBody>
          <a:bodyPr>
            <a:normAutofit fontScale="90000"/>
          </a:bodyPr>
          <a:lstStyle/>
          <a:p>
            <a:pPr algn="ctr" fontAlgn="t"/>
            <a:r>
              <a:rPr lang="tr-TR" dirty="0"/>
              <a:t/>
            </a:r>
            <a:br>
              <a:rPr lang="tr-TR" dirty="0"/>
            </a:br>
            <a:r>
              <a:rPr lang="tr-TR" b="1" dirty="0"/>
              <a:t> </a:t>
            </a:r>
            <a:r>
              <a:rPr lang="tr-TR" dirty="0"/>
              <a:t/>
            </a:r>
            <a:br>
              <a:rPr lang="tr-TR" dirty="0"/>
            </a:br>
            <a:r>
              <a:rPr lang="tr-TR" b="1" dirty="0" smtClean="0"/>
              <a:t>YEREL SORUMLULUK</a:t>
            </a:r>
            <a:endParaRPr lang="tr-TR" dirty="0"/>
          </a:p>
        </p:txBody>
      </p:sp>
      <p:sp>
        <p:nvSpPr>
          <p:cNvPr id="3" name="İçerik Yer Tutucusu 2"/>
          <p:cNvSpPr>
            <a:spLocks noGrp="1"/>
          </p:cNvSpPr>
          <p:nvPr>
            <p:ph idx="1"/>
          </p:nvPr>
        </p:nvSpPr>
        <p:spPr/>
        <p:txBody>
          <a:bodyPr/>
          <a:lstStyle/>
          <a:p>
            <a:pPr fontAlgn="t"/>
            <a:r>
              <a:rPr lang="tr-TR" b="1" dirty="0" smtClean="0"/>
              <a:t>KURALLAR</a:t>
            </a:r>
          </a:p>
          <a:p>
            <a:pPr marL="0" indent="0" fontAlgn="t">
              <a:buNone/>
            </a:pPr>
            <a:endParaRPr lang="tr-TR" dirty="0"/>
          </a:p>
          <a:p>
            <a:pPr algn="just" fontAlgn="t"/>
            <a:r>
              <a:rPr lang="tr-TR" dirty="0"/>
              <a:t>Görev yapılan yörenin sosyal, ekonomik, kültürel ve ekolojik koşullarını iyi tanımak</a:t>
            </a:r>
          </a:p>
          <a:p>
            <a:pPr marL="0" indent="0" algn="just" fontAlgn="t">
              <a:buNone/>
            </a:pPr>
            <a:endParaRPr lang="tr-TR" dirty="0"/>
          </a:p>
          <a:p>
            <a:pPr algn="just" fontAlgn="t"/>
            <a:r>
              <a:rPr lang="tr-TR" dirty="0"/>
              <a:t>Yöre halkının bilgisine, kültür, değer ve geleneklerine saygı göstermek  </a:t>
            </a:r>
          </a:p>
          <a:p>
            <a:endParaRPr lang="tr-TR" dirty="0"/>
          </a:p>
        </p:txBody>
      </p:sp>
    </p:spTree>
    <p:extLst>
      <p:ext uri="{BB962C8B-B14F-4D97-AF65-F5344CB8AC3E}">
        <p14:creationId xmlns:p14="http://schemas.microsoft.com/office/powerpoint/2010/main" val="38275068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991944"/>
          </a:xfrm>
        </p:spPr>
        <p:txBody>
          <a:bodyPr>
            <a:normAutofit fontScale="70000" lnSpcReduction="20000"/>
          </a:bodyPr>
          <a:lstStyle/>
          <a:p>
            <a:pPr algn="ctr">
              <a:lnSpc>
                <a:spcPct val="160000"/>
              </a:lnSpc>
            </a:pPr>
            <a:r>
              <a:rPr lang="tr-TR" sz="3400" b="1" dirty="0" smtClean="0"/>
              <a:t>ÖRNEK OLAY</a:t>
            </a:r>
          </a:p>
          <a:p>
            <a:pPr algn="just">
              <a:lnSpc>
                <a:spcPct val="160000"/>
              </a:lnSpc>
            </a:pPr>
            <a:r>
              <a:rPr lang="tr-TR" dirty="0" smtClean="0"/>
              <a:t>Çevresel </a:t>
            </a:r>
            <a:r>
              <a:rPr lang="tr-TR" dirty="0"/>
              <a:t>Etki Değerlendirme raporu da yazan bir şirkette çalışıyorsunuz. Büyük bir firmanın yörenizde kuracağı yeni tesisin ender bulunan ve koruma altındaki bazı canlı türlerini yok edeceğini belirlediniz, raporunuza eklediniz. Bu bilgiyi sizin raporunuzun </a:t>
            </a:r>
            <a:r>
              <a:rPr lang="tr-TR" dirty="0" err="1"/>
              <a:t>müsvettelerini</a:t>
            </a:r>
            <a:r>
              <a:rPr lang="tr-TR" dirty="0"/>
              <a:t> gören ve sonucu kamuoyuna açıklamak isteyen kamu kurumu, verileri ve sonucu kamuoyuna açıklamak üzere bir basın toplantısı düzenledi, yarın öğleden sonra üçte sizin de orada olmanız isteniyor. Tesisi kuracak büyük firmanın merkezdeki bürosundan bir yetkili müdürünüzü arayarak, milyonlarca dolarlık iş teklifi yapıyor ve koşul olarak da ÇED raporunu hazırladığınız için sitem etti ve basın toplantısında sizin şirketten kimsenin bulunmamasının iyi olacağını bildirdi. Müdür de bu büyüklükte bir işi kaçırmamak için sizin basın toplantısına gitmemeniz talimatını veriyor, raporu değiştirmenizi istiyor. </a:t>
            </a:r>
            <a:r>
              <a:rPr lang="tr-TR" dirty="0" smtClean="0"/>
              <a:t>Ne </a:t>
            </a:r>
            <a:r>
              <a:rPr lang="tr-TR" dirty="0"/>
              <a:t>yaparsınız? </a:t>
            </a:r>
          </a:p>
        </p:txBody>
      </p:sp>
    </p:spTree>
    <p:extLst>
      <p:ext uri="{BB962C8B-B14F-4D97-AF65-F5344CB8AC3E}">
        <p14:creationId xmlns:p14="http://schemas.microsoft.com/office/powerpoint/2010/main" val="27085845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1484" y="548680"/>
            <a:ext cx="8229600" cy="864096"/>
          </a:xfrm>
        </p:spPr>
        <p:txBody>
          <a:bodyPr/>
          <a:lstStyle/>
          <a:p>
            <a:pPr algn="ctr"/>
            <a:r>
              <a:rPr lang="tr-TR" dirty="0" smtClean="0"/>
              <a:t>ÖRNEK OLAY</a:t>
            </a:r>
            <a:endParaRPr lang="tr-TR" dirty="0"/>
          </a:p>
        </p:txBody>
      </p:sp>
      <p:sp>
        <p:nvSpPr>
          <p:cNvPr id="3" name="İçerik Yer Tutucusu 2"/>
          <p:cNvSpPr>
            <a:spLocks noGrp="1"/>
          </p:cNvSpPr>
          <p:nvPr>
            <p:ph idx="1"/>
          </p:nvPr>
        </p:nvSpPr>
        <p:spPr>
          <a:xfrm>
            <a:off x="457200" y="1412776"/>
            <a:ext cx="8229600" cy="5328592"/>
          </a:xfrm>
        </p:spPr>
        <p:txBody>
          <a:bodyPr>
            <a:normAutofit fontScale="70000" lnSpcReduction="20000"/>
          </a:bodyPr>
          <a:lstStyle/>
          <a:p>
            <a:pPr algn="just">
              <a:lnSpc>
                <a:spcPct val="160000"/>
              </a:lnSpc>
            </a:pPr>
            <a:endParaRPr lang="tr-TR" dirty="0" smtClean="0"/>
          </a:p>
          <a:p>
            <a:pPr algn="just">
              <a:lnSpc>
                <a:spcPct val="160000"/>
              </a:lnSpc>
            </a:pPr>
            <a:r>
              <a:rPr lang="tr-TR" dirty="0" smtClean="0"/>
              <a:t>Çevre </a:t>
            </a:r>
            <a:r>
              <a:rPr lang="tr-TR" dirty="0"/>
              <a:t>konusunda nihai karar veren bir devlet kuruluşunda mühendissiniz. Büyük bir fabrika arazisinde bir </a:t>
            </a:r>
            <a:r>
              <a:rPr lang="tr-TR" dirty="0" err="1"/>
              <a:t>ko</a:t>
            </a:r>
            <a:r>
              <a:rPr lang="tr-TR" dirty="0"/>
              <a:t>-jenerasyon tesisi kuracak ve enerji üretecek bir proje hazırladı ve izin için kuruluşunuza sundu. Amiriniz bu işi size verdi, verirken de “sakın bir gecikme olmasın” diye de talimat aldınız. Projeyi incelediğinizde hava kirliliğini gidermek için alınan önlemlerin yeterli olmadığını, ek olarak bazı kontrol cihazlarına ihtiyaç olduğunu ve bunlar yapılmazsa tesisin açılmasından sonra emisyon izni alacak durumda olmadığını gördünüz. Amiriniz ise alınan tedbirler bu işe yeter diyor. Siz düşüncelerinizi yazılı olarak amirinize verdiniz ve izin verilmemesi gerektiğini bildirdiniz, ama izin çıktı ve bu arada basında da önemli yer buldu.. Bu işten çekilmeniz gerekir mi? Bu izne imza atmalı mısınız, yoksa itirazınız etik bir davranış mıdır? </a:t>
            </a:r>
          </a:p>
        </p:txBody>
      </p:sp>
    </p:spTree>
    <p:extLst>
      <p:ext uri="{BB962C8B-B14F-4D97-AF65-F5344CB8AC3E}">
        <p14:creationId xmlns:p14="http://schemas.microsoft.com/office/powerpoint/2010/main" val="40657263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BİLİM NEDİR</a:t>
            </a:r>
            <a:endParaRPr lang="tr-TR" dirty="0"/>
          </a:p>
        </p:txBody>
      </p:sp>
      <p:sp>
        <p:nvSpPr>
          <p:cNvPr id="3" name="İçerik Yer Tutucusu 2"/>
          <p:cNvSpPr>
            <a:spLocks noGrp="1"/>
          </p:cNvSpPr>
          <p:nvPr>
            <p:ph idx="1"/>
          </p:nvPr>
        </p:nvSpPr>
        <p:spPr/>
        <p:txBody>
          <a:bodyPr/>
          <a:lstStyle/>
          <a:p>
            <a:pPr algn="just">
              <a:lnSpc>
                <a:spcPct val="150000"/>
              </a:lnSpc>
              <a:spcBef>
                <a:spcPts val="500"/>
              </a:spcBef>
              <a:buClr>
                <a:srgbClr val="000066"/>
              </a:buClr>
            </a:pPr>
            <a:r>
              <a:rPr lang="en-GB" altLang="tr-TR" sz="2800" b="1" u="sng" dirty="0">
                <a:solidFill>
                  <a:srgbClr val="C00000"/>
                </a:solidFill>
                <a:effectLst>
                  <a:outerShdw blurRad="38100" dist="38100" dir="2700000" algn="tl">
                    <a:srgbClr val="C0C0C0"/>
                  </a:outerShdw>
                </a:effectLst>
              </a:rPr>
              <a:t>Bilim</a:t>
            </a:r>
            <a:r>
              <a:rPr lang="en-GB" altLang="tr-TR" sz="2800" b="1" u="sng" dirty="0">
                <a:solidFill>
                  <a:srgbClr val="C00000"/>
                </a:solidFill>
              </a:rPr>
              <a:t>;</a:t>
            </a:r>
          </a:p>
          <a:p>
            <a:pPr marL="0" indent="0" algn="just">
              <a:lnSpc>
                <a:spcPct val="150000"/>
              </a:lnSpc>
              <a:spcBef>
                <a:spcPts val="500"/>
              </a:spcBef>
              <a:buClr>
                <a:srgbClr val="000066"/>
              </a:buClr>
              <a:buNone/>
            </a:pPr>
            <a:r>
              <a:rPr lang="en-GB" altLang="tr-TR" sz="2800" dirty="0"/>
              <a:t>	</a:t>
            </a:r>
            <a:r>
              <a:rPr lang="en-GB" altLang="tr-TR" sz="2800" dirty="0" err="1" smtClean="0"/>
              <a:t>Evrenin</a:t>
            </a:r>
            <a:r>
              <a:rPr lang="en-GB" altLang="tr-TR" sz="2800" dirty="0" smtClean="0"/>
              <a:t> </a:t>
            </a:r>
            <a:r>
              <a:rPr lang="en-GB" altLang="tr-TR" sz="2800" dirty="0" err="1"/>
              <a:t>ya</a:t>
            </a:r>
            <a:r>
              <a:rPr lang="en-GB" altLang="tr-TR" sz="2800" dirty="0"/>
              <a:t> da </a:t>
            </a:r>
            <a:r>
              <a:rPr lang="en-GB" altLang="tr-TR" sz="2800" dirty="0" err="1"/>
              <a:t>olayların</a:t>
            </a:r>
            <a:r>
              <a:rPr lang="en-GB" altLang="tr-TR" sz="2800" dirty="0"/>
              <a:t> </a:t>
            </a:r>
            <a:r>
              <a:rPr lang="en-GB" altLang="tr-TR" sz="2800" dirty="0" err="1"/>
              <a:t>bir</a:t>
            </a:r>
            <a:r>
              <a:rPr lang="en-GB" altLang="tr-TR" sz="2800" dirty="0"/>
              <a:t> </a:t>
            </a:r>
            <a:r>
              <a:rPr lang="en-GB" altLang="tr-TR" sz="2800" dirty="0" err="1"/>
              <a:t>bölümünü</a:t>
            </a:r>
            <a:r>
              <a:rPr lang="en-GB" altLang="tr-TR" sz="2800" dirty="0"/>
              <a:t> </a:t>
            </a:r>
            <a:r>
              <a:rPr lang="en-GB" altLang="tr-TR" sz="2800" dirty="0" err="1"/>
              <a:t>konu</a:t>
            </a:r>
            <a:r>
              <a:rPr lang="en-GB" altLang="tr-TR" sz="2800" dirty="0"/>
              <a:t> </a:t>
            </a:r>
            <a:r>
              <a:rPr lang="en-GB" altLang="tr-TR" sz="2800" dirty="0" err="1"/>
              <a:t>olarak</a:t>
            </a:r>
            <a:r>
              <a:rPr lang="en-GB" altLang="tr-TR" sz="2800" dirty="0"/>
              <a:t> </a:t>
            </a:r>
            <a:r>
              <a:rPr lang="en-GB" altLang="tr-TR" sz="2800" dirty="0" err="1"/>
              <a:t>seçen</a:t>
            </a:r>
            <a:r>
              <a:rPr lang="en-GB" altLang="tr-TR" sz="2800" dirty="0"/>
              <a:t>, </a:t>
            </a:r>
            <a:r>
              <a:rPr lang="en-GB" altLang="tr-TR" sz="2800" dirty="0" err="1"/>
              <a:t>deneysel</a:t>
            </a:r>
            <a:r>
              <a:rPr lang="en-GB" altLang="tr-TR" sz="2800" dirty="0"/>
              <a:t> </a:t>
            </a:r>
            <a:r>
              <a:rPr lang="en-GB" altLang="tr-TR" sz="2800" dirty="0" err="1"/>
              <a:t>yöntemlere</a:t>
            </a:r>
            <a:r>
              <a:rPr lang="en-GB" altLang="tr-TR" sz="2800" dirty="0"/>
              <a:t> </a:t>
            </a:r>
            <a:r>
              <a:rPr lang="en-GB" altLang="tr-TR" sz="2800" dirty="0" err="1"/>
              <a:t>ve</a:t>
            </a:r>
            <a:r>
              <a:rPr lang="en-GB" altLang="tr-TR" sz="2800" dirty="0"/>
              <a:t> </a:t>
            </a:r>
            <a:r>
              <a:rPr lang="en-GB" altLang="tr-TR" sz="2800" dirty="0" err="1"/>
              <a:t>gerçekliğe</a:t>
            </a:r>
            <a:r>
              <a:rPr lang="en-GB" altLang="tr-TR" sz="2800" dirty="0"/>
              <a:t> </a:t>
            </a:r>
            <a:r>
              <a:rPr lang="en-GB" altLang="tr-TR" sz="2800" dirty="0" err="1"/>
              <a:t>dayanarak</a:t>
            </a:r>
            <a:r>
              <a:rPr lang="en-GB" altLang="tr-TR" sz="2800" dirty="0"/>
              <a:t> </a:t>
            </a:r>
            <a:r>
              <a:rPr lang="en-GB" altLang="tr-TR" sz="2800" dirty="0" err="1"/>
              <a:t>yasalar</a:t>
            </a:r>
            <a:r>
              <a:rPr lang="en-GB" altLang="tr-TR" sz="2800" dirty="0"/>
              <a:t> </a:t>
            </a:r>
            <a:r>
              <a:rPr lang="en-GB" altLang="tr-TR" sz="2800" dirty="0" err="1"/>
              <a:t>çıkarmaya</a:t>
            </a:r>
            <a:r>
              <a:rPr lang="en-GB" altLang="tr-TR" sz="2800" dirty="0"/>
              <a:t> </a:t>
            </a:r>
            <a:r>
              <a:rPr lang="en-GB" altLang="tr-TR" sz="2800" dirty="0" err="1"/>
              <a:t>çalışan</a:t>
            </a:r>
            <a:r>
              <a:rPr lang="en-GB" altLang="tr-TR" sz="2800" dirty="0"/>
              <a:t> </a:t>
            </a:r>
            <a:r>
              <a:rPr lang="en-GB" altLang="tr-TR" sz="2800" dirty="0" err="1"/>
              <a:t>düzenli</a:t>
            </a:r>
            <a:r>
              <a:rPr lang="en-GB" altLang="tr-TR" sz="2800" dirty="0"/>
              <a:t> </a:t>
            </a:r>
            <a:r>
              <a:rPr lang="en-GB" altLang="tr-TR" sz="2800" smtClean="0"/>
              <a:t>bilgidir</a:t>
            </a:r>
            <a:r>
              <a:rPr lang="en-GB" altLang="tr-TR" sz="2800" dirty="0"/>
              <a:t>. </a:t>
            </a:r>
          </a:p>
          <a:p>
            <a:pPr algn="just">
              <a:lnSpc>
                <a:spcPct val="150000"/>
              </a:lnSpc>
              <a:spcBef>
                <a:spcPts val="500"/>
              </a:spcBef>
              <a:buClr>
                <a:srgbClr val="000066"/>
              </a:buClr>
            </a:pPr>
            <a:endParaRPr lang="en-GB" altLang="tr-TR" sz="2800" dirty="0"/>
          </a:p>
          <a:p>
            <a:pPr>
              <a:lnSpc>
                <a:spcPct val="150000"/>
              </a:lnSpc>
            </a:pPr>
            <a:endParaRPr lang="tr-TR" dirty="0"/>
          </a:p>
        </p:txBody>
      </p:sp>
    </p:spTree>
    <p:extLst>
      <p:ext uri="{BB962C8B-B14F-4D97-AF65-F5344CB8AC3E}">
        <p14:creationId xmlns:p14="http://schemas.microsoft.com/office/powerpoint/2010/main" val="47456044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3397393585"/>
              </p:ext>
            </p:extLst>
          </p:nvPr>
        </p:nvGraphicFramePr>
        <p:xfrm>
          <a:off x="827584" y="620688"/>
          <a:ext cx="756084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0311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1143000"/>
          </a:xfrm>
        </p:spPr>
        <p:txBody>
          <a:bodyPr>
            <a:normAutofit fontScale="90000"/>
          </a:bodyPr>
          <a:lstStyle/>
          <a:p>
            <a:r>
              <a:rPr lang="tr-TR" b="1" dirty="0" smtClean="0"/>
              <a:t>SONUÇSALCI AHLAK KURAMLARI</a:t>
            </a:r>
            <a:endParaRPr lang="tr-TR" b="1" dirty="0"/>
          </a:p>
        </p:txBody>
      </p:sp>
      <p:sp>
        <p:nvSpPr>
          <p:cNvPr id="3" name="İçerik Yer Tutucusu 2"/>
          <p:cNvSpPr>
            <a:spLocks noGrp="1"/>
          </p:cNvSpPr>
          <p:nvPr>
            <p:ph idx="1"/>
          </p:nvPr>
        </p:nvSpPr>
        <p:spPr>
          <a:xfrm>
            <a:off x="457200" y="1935480"/>
            <a:ext cx="8229600" cy="4922520"/>
          </a:xfrm>
        </p:spPr>
        <p:txBody>
          <a:bodyPr>
            <a:normAutofit fontScale="70000" lnSpcReduction="20000"/>
          </a:bodyPr>
          <a:lstStyle/>
          <a:p>
            <a:pPr algn="just">
              <a:lnSpc>
                <a:spcPct val="150000"/>
              </a:lnSpc>
            </a:pPr>
            <a:endParaRPr lang="tr-TR" dirty="0" smtClean="0"/>
          </a:p>
          <a:p>
            <a:pPr algn="just">
              <a:lnSpc>
                <a:spcPct val="150000"/>
              </a:lnSpc>
            </a:pPr>
            <a:r>
              <a:rPr lang="tr-TR" dirty="0" smtClean="0"/>
              <a:t>Ahlaki </a:t>
            </a:r>
            <a:r>
              <a:rPr lang="tr-TR" dirty="0"/>
              <a:t>eylemin değerini belirleyen şeyin eylemin sonucu olduğunu ileri sürmektedir</a:t>
            </a:r>
            <a:r>
              <a:rPr lang="tr-TR" dirty="0" smtClean="0"/>
              <a:t>.</a:t>
            </a:r>
          </a:p>
          <a:p>
            <a:pPr algn="just">
              <a:lnSpc>
                <a:spcPct val="150000"/>
              </a:lnSpc>
            </a:pPr>
            <a:endParaRPr lang="tr-TR" dirty="0" smtClean="0"/>
          </a:p>
          <a:p>
            <a:pPr algn="just">
              <a:lnSpc>
                <a:spcPct val="150000"/>
              </a:lnSpc>
            </a:pPr>
            <a:r>
              <a:rPr lang="tr-TR" dirty="0" smtClean="0"/>
              <a:t>Temel sorun </a:t>
            </a:r>
            <a:r>
              <a:rPr lang="tr-TR" b="1" u="sng" dirty="0" smtClean="0">
                <a:solidFill>
                  <a:srgbClr val="FF0000"/>
                </a:solidFill>
              </a:rPr>
              <a:t>en yüksek iyi </a:t>
            </a:r>
            <a:r>
              <a:rPr lang="tr-TR" dirty="0" smtClean="0"/>
              <a:t>sorunudur</a:t>
            </a:r>
          </a:p>
          <a:p>
            <a:pPr algn="just">
              <a:lnSpc>
                <a:spcPct val="150000"/>
              </a:lnSpc>
            </a:pPr>
            <a:endParaRPr lang="tr-TR" dirty="0"/>
          </a:p>
          <a:p>
            <a:pPr algn="just">
              <a:lnSpc>
                <a:spcPct val="150000"/>
              </a:lnSpc>
            </a:pPr>
            <a:r>
              <a:rPr lang="tr-TR" dirty="0" smtClean="0"/>
              <a:t>Eylemin </a:t>
            </a:r>
            <a:r>
              <a:rPr lang="tr-TR" dirty="0"/>
              <a:t>sonucunun, kişiye ve eylemden etkilenenlere zarar veren olumsuz sonuçlar doğurduğunda bu eylemin </a:t>
            </a:r>
            <a:r>
              <a:rPr lang="tr-TR" dirty="0" err="1"/>
              <a:t>ahlakî</a:t>
            </a:r>
            <a:r>
              <a:rPr lang="tr-TR" dirty="0"/>
              <a:t> bakımdan </a:t>
            </a:r>
            <a:r>
              <a:rPr lang="tr-TR" dirty="0" smtClean="0"/>
              <a:t>iyi değildir</a:t>
            </a:r>
          </a:p>
          <a:p>
            <a:pPr algn="just">
              <a:lnSpc>
                <a:spcPct val="150000"/>
              </a:lnSpc>
            </a:pPr>
            <a:endParaRPr lang="tr-TR" dirty="0" smtClean="0"/>
          </a:p>
          <a:p>
            <a:pPr algn="just">
              <a:lnSpc>
                <a:spcPct val="150000"/>
              </a:lnSpc>
            </a:pPr>
            <a:r>
              <a:rPr lang="tr-TR" dirty="0" err="1"/>
              <a:t>Sonuçsalcı</a:t>
            </a:r>
            <a:r>
              <a:rPr lang="tr-TR" dirty="0"/>
              <a:t> </a:t>
            </a:r>
            <a:r>
              <a:rPr lang="tr-TR" dirty="0" smtClean="0"/>
              <a:t>ahlak yaklaşımlar</a:t>
            </a:r>
            <a:r>
              <a:rPr lang="tr-TR" dirty="0"/>
              <a:t>, bünyesinde </a:t>
            </a:r>
            <a:r>
              <a:rPr lang="tr-TR" u="sng" dirty="0">
                <a:solidFill>
                  <a:srgbClr val="FF0000"/>
                </a:solidFill>
              </a:rPr>
              <a:t>bencillik ve faydacılık </a:t>
            </a:r>
            <a:r>
              <a:rPr lang="tr-TR" dirty="0"/>
              <a:t>kuramlarını barındırmaktadır. </a:t>
            </a:r>
          </a:p>
        </p:txBody>
      </p:sp>
    </p:spTree>
    <p:extLst>
      <p:ext uri="{BB962C8B-B14F-4D97-AF65-F5344CB8AC3E}">
        <p14:creationId xmlns:p14="http://schemas.microsoft.com/office/powerpoint/2010/main" val="210062823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5"/>
          <p:cNvGraphicFramePr/>
          <p:nvPr>
            <p:extLst/>
          </p:nvPr>
        </p:nvGraphicFramePr>
        <p:xfrm>
          <a:off x="539552" y="188640"/>
          <a:ext cx="8352927" cy="6443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130864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7"/>
          <p:cNvGraphicFramePr/>
          <p:nvPr>
            <p:extLst>
              <p:ext uri="{D42A27DB-BD31-4B8C-83A1-F6EECF244321}">
                <p14:modId xmlns:p14="http://schemas.microsoft.com/office/powerpoint/2010/main" val="2360353569"/>
              </p:ext>
            </p:extLst>
          </p:nvPr>
        </p:nvGraphicFramePr>
        <p:xfrm>
          <a:off x="-828600" y="-260142"/>
          <a:ext cx="9865096" cy="7147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273612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35496" y="7494"/>
          <a:ext cx="9144000" cy="6850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802161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622151742"/>
              </p:ext>
            </p:extLst>
          </p:nvPr>
        </p:nvGraphicFramePr>
        <p:xfrm>
          <a:off x="323528" y="-675456"/>
          <a:ext cx="9190646" cy="6931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274671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7"/>
            <a:ext cx="8229600" cy="912247"/>
          </a:xfr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a:normAutofit/>
          </a:bodyPr>
          <a:lstStyle/>
          <a:p>
            <a:r>
              <a:rPr lang="tr-TR" dirty="0">
                <a:solidFill>
                  <a:schemeClr val="tx1"/>
                </a:solidFill>
              </a:rPr>
              <a:t>Aşırma </a:t>
            </a:r>
            <a:r>
              <a:rPr lang="tr-TR" dirty="0" smtClean="0">
                <a:solidFill>
                  <a:schemeClr val="tx1"/>
                </a:solidFill>
              </a:rPr>
              <a:t>(İntihal)</a:t>
            </a:r>
            <a:endParaRPr lang="tr-TR" dirty="0">
              <a:solidFill>
                <a:schemeClr val="tx1"/>
              </a:solidFill>
            </a:endParaRPr>
          </a:p>
        </p:txBody>
      </p:sp>
      <p:sp>
        <p:nvSpPr>
          <p:cNvPr id="4" name="Metin kutusu 3"/>
          <p:cNvSpPr txBox="1"/>
          <p:nvPr/>
        </p:nvSpPr>
        <p:spPr>
          <a:xfrm>
            <a:off x="971600" y="6237312"/>
            <a:ext cx="7560840" cy="369332"/>
          </a:xfrm>
          <a:prstGeom prst="rect">
            <a:avLst/>
          </a:prstGeom>
          <a:solidFill>
            <a:schemeClr val="bg1"/>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marL="285750" indent="-285750" algn="ctr">
              <a:buFont typeface="Wingdings" panose="05000000000000000000" pitchFamily="2" charset="2"/>
              <a:buChar char="§"/>
            </a:pPr>
            <a:r>
              <a:rPr lang="tr-TR" b="1" dirty="0" smtClean="0">
                <a:solidFill>
                  <a:schemeClr val="tx1"/>
                </a:solidFill>
              </a:rPr>
              <a:t>Yabancı dilden kitap makale </a:t>
            </a:r>
            <a:r>
              <a:rPr lang="tr-TR" b="1" dirty="0" err="1" smtClean="0">
                <a:solidFill>
                  <a:schemeClr val="tx1"/>
                </a:solidFill>
              </a:rPr>
              <a:t>vb</a:t>
            </a:r>
            <a:r>
              <a:rPr lang="tr-TR" b="1" dirty="0" smtClean="0">
                <a:solidFill>
                  <a:schemeClr val="tx1"/>
                </a:solidFill>
              </a:rPr>
              <a:t> tercüme ederek kendi yazmış gibi basmak. </a:t>
            </a:r>
          </a:p>
        </p:txBody>
      </p:sp>
      <p:graphicFrame>
        <p:nvGraphicFramePr>
          <p:cNvPr id="3" name="Diyagram 2"/>
          <p:cNvGraphicFramePr/>
          <p:nvPr>
            <p:extLst/>
          </p:nvPr>
        </p:nvGraphicFramePr>
        <p:xfrm>
          <a:off x="1619672" y="1484784"/>
          <a:ext cx="6503876" cy="4283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204584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539552" y="0"/>
            <a:ext cx="8229600" cy="1143000"/>
          </a:xfrm>
          <a:prstGeom prst="rect">
            <a:avLst/>
          </a:prstGeo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a:solidFill>
                  <a:schemeClr val="tx1"/>
                </a:solidFill>
              </a:rPr>
              <a:t>SAHTECİLİK (UYDURMA)</a:t>
            </a:r>
          </a:p>
        </p:txBody>
      </p:sp>
      <p:sp>
        <p:nvSpPr>
          <p:cNvPr id="7" name="Dikdörtgen 6"/>
          <p:cNvSpPr/>
          <p:nvPr/>
        </p:nvSpPr>
        <p:spPr>
          <a:xfrm>
            <a:off x="539550" y="1502532"/>
            <a:ext cx="8229601" cy="1938992"/>
          </a:xfrm>
          <a:prstGeom prst="rect">
            <a:avLst/>
          </a:prstGeom>
        </p:spPr>
        <p:txBody>
          <a:bodyPr wrap="square">
            <a:spAutoFit/>
          </a:bodyPr>
          <a:lstStyle/>
          <a:p>
            <a:pPr marL="342900" indent="-342900" algn="just">
              <a:buFont typeface="Wingdings" panose="05000000000000000000" pitchFamily="2" charset="2"/>
              <a:buChar char="q"/>
            </a:pPr>
            <a:r>
              <a:rPr lang="tr-TR" sz="2400" b="1" dirty="0"/>
              <a:t>Sunulan veya yayınlanan belgeyi </a:t>
            </a:r>
            <a:r>
              <a:rPr lang="tr-TR" sz="2400" b="1" dirty="0" smtClean="0"/>
              <a:t>gerçeğe </a:t>
            </a:r>
            <a:r>
              <a:rPr lang="tr-TR" sz="2400" b="1" dirty="0"/>
              <a:t>aykırı olarak </a:t>
            </a:r>
            <a:r>
              <a:rPr lang="tr-TR" sz="2400" b="1" dirty="0" smtClean="0"/>
              <a:t>düzenlemek. </a:t>
            </a:r>
          </a:p>
          <a:p>
            <a:pPr marL="342900" indent="-342900" algn="just">
              <a:buFont typeface="Wingdings" panose="05000000000000000000" pitchFamily="2" charset="2"/>
              <a:buChar char="q"/>
            </a:pPr>
            <a:endParaRPr lang="tr-TR" sz="2400" b="1" dirty="0"/>
          </a:p>
          <a:p>
            <a:pPr marL="342900" indent="-342900" algn="just">
              <a:buFont typeface="Wingdings" panose="05000000000000000000" pitchFamily="2" charset="2"/>
              <a:buChar char="q"/>
            </a:pPr>
            <a:endParaRPr lang="tr-TR" sz="2400" b="1" dirty="0" smtClean="0"/>
          </a:p>
          <a:p>
            <a:pPr marL="342900" indent="-342900" algn="just">
              <a:buFont typeface="Wingdings" panose="05000000000000000000" pitchFamily="2" charset="2"/>
              <a:buChar char="q"/>
            </a:pPr>
            <a:endParaRPr lang="tr-TR" sz="2400" b="1" dirty="0"/>
          </a:p>
        </p:txBody>
      </p:sp>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t="7817" b="9864"/>
          <a:stretch/>
        </p:blipFill>
        <p:spPr>
          <a:xfrm>
            <a:off x="1281712" y="3089001"/>
            <a:ext cx="6745275" cy="3805327"/>
          </a:xfrm>
          <a:prstGeom prst="rect">
            <a:avLst/>
          </a:prstGeom>
        </p:spPr>
      </p:pic>
      <p:sp>
        <p:nvSpPr>
          <p:cNvPr id="10" name="Oval Callout 4"/>
          <p:cNvSpPr/>
          <p:nvPr/>
        </p:nvSpPr>
        <p:spPr>
          <a:xfrm>
            <a:off x="5759243" y="2619986"/>
            <a:ext cx="2267744" cy="821538"/>
          </a:xfrm>
          <a:prstGeom prst="wedgeEllipseCallout">
            <a:avLst>
              <a:gd name="adj1" fmla="val -141605"/>
              <a:gd name="adj2" fmla="val 136368"/>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1600" b="1" dirty="0" smtClean="0">
                <a:solidFill>
                  <a:schemeClr val="tx1"/>
                </a:solidFill>
              </a:rPr>
              <a:t>Nasıl bir sonuç istersin?</a:t>
            </a:r>
            <a:endParaRPr lang="en-US" sz="1600" b="1" dirty="0">
              <a:solidFill>
                <a:schemeClr val="tx1"/>
              </a:solidFill>
            </a:endParaRPr>
          </a:p>
        </p:txBody>
      </p:sp>
    </p:spTree>
    <p:extLst>
      <p:ext uri="{BB962C8B-B14F-4D97-AF65-F5344CB8AC3E}">
        <p14:creationId xmlns:p14="http://schemas.microsoft.com/office/powerpoint/2010/main" val="367158755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57200" y="1412776"/>
            <a:ext cx="8311952" cy="1938992"/>
          </a:xfrm>
          <a:prstGeom prst="rect">
            <a:avLst/>
          </a:prstGeom>
        </p:spPr>
        <p:txBody>
          <a:bodyPr wrap="square">
            <a:spAutoFit/>
          </a:bodyPr>
          <a:lstStyle/>
          <a:p>
            <a:pPr marL="342900" indent="-342900" algn="just">
              <a:buFont typeface="Wingdings" panose="05000000000000000000" pitchFamily="2" charset="2"/>
              <a:buChar char="q"/>
            </a:pPr>
            <a:r>
              <a:rPr lang="tr-TR" sz="2400" b="1" dirty="0"/>
              <a:t>Bir belgeyi değiştirmek veya gerçeğe aykırı belgeyi bilerek </a:t>
            </a:r>
            <a:r>
              <a:rPr lang="tr-TR" sz="2400" b="1" dirty="0" smtClean="0"/>
              <a:t>kullanmak. </a:t>
            </a:r>
          </a:p>
          <a:p>
            <a:pPr marL="342900" indent="-342900" algn="just">
              <a:buFont typeface="Wingdings" panose="05000000000000000000" pitchFamily="2" charset="2"/>
              <a:buChar char="q"/>
            </a:pPr>
            <a:r>
              <a:rPr lang="tr-TR" sz="2400" b="1" dirty="0"/>
              <a:t>Yapılmamış bir araştırmayı yapılmış gibi </a:t>
            </a:r>
            <a:r>
              <a:rPr lang="tr-TR" sz="2400" b="1" dirty="0" smtClean="0"/>
              <a:t>göstermek.</a:t>
            </a:r>
            <a:endParaRPr lang="tr-TR" sz="2400" b="1" dirty="0"/>
          </a:p>
          <a:p>
            <a:pPr marL="342900" indent="-342900" algn="just">
              <a:buFont typeface="Wingdings" panose="05000000000000000000" pitchFamily="2" charset="2"/>
              <a:buChar char="q"/>
            </a:pPr>
            <a:endParaRPr lang="tr-TR" sz="2400" b="1" dirty="0" smtClean="0"/>
          </a:p>
          <a:p>
            <a:pPr marL="342900" indent="-342900" algn="just">
              <a:buFont typeface="Wingdings" panose="05000000000000000000" pitchFamily="2" charset="2"/>
              <a:buChar char="q"/>
            </a:pPr>
            <a:endParaRPr lang="tr-TR" sz="2400" b="1" dirty="0"/>
          </a:p>
        </p:txBody>
      </p:sp>
      <p:sp>
        <p:nvSpPr>
          <p:cNvPr id="5" name="Başlık 1"/>
          <p:cNvSpPr txBox="1">
            <a:spLocks/>
          </p:cNvSpPr>
          <p:nvPr/>
        </p:nvSpPr>
        <p:spPr>
          <a:xfrm>
            <a:off x="539552" y="0"/>
            <a:ext cx="8229600" cy="1143000"/>
          </a:xfrm>
          <a:prstGeom prst="rect">
            <a:avLst/>
          </a:prstGeo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a:solidFill>
                  <a:schemeClr val="tx1"/>
                </a:solidFill>
              </a:rPr>
              <a:t>SAHTECİLİK (UYDURMA)</a:t>
            </a:r>
          </a:p>
        </p:txBody>
      </p:sp>
      <p:pic>
        <p:nvPicPr>
          <p:cNvPr id="6" name="3 İçerik Yer Tutucusu" descr="çarpıtma 1.jpg"/>
          <p:cNvPicPr>
            <a:picLocks noGrp="1" noChangeAspect="1"/>
          </p:cNvPicPr>
          <p:nvPr>
            <p:ph idx="1"/>
          </p:nvPr>
        </p:nvPicPr>
        <p:blipFill rotWithShape="1">
          <a:blip r:embed="rId2" cstate="print"/>
          <a:srcRect l="24801" b="50000"/>
          <a:stretch/>
        </p:blipFill>
        <p:spPr>
          <a:xfrm>
            <a:off x="0" y="2852936"/>
            <a:ext cx="9144000" cy="4005064"/>
          </a:xfrm>
        </p:spPr>
      </p:pic>
    </p:spTree>
    <p:extLst>
      <p:ext uri="{BB962C8B-B14F-4D97-AF65-F5344CB8AC3E}">
        <p14:creationId xmlns:p14="http://schemas.microsoft.com/office/powerpoint/2010/main" val="345999741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1573366"/>
            <a:ext cx="7704856" cy="954107"/>
          </a:xfrm>
          <a:prstGeom prst="rect">
            <a:avLst/>
          </a:prstGeom>
        </p:spPr>
        <p:txBody>
          <a:bodyPr wrap="square">
            <a:spAutoFit/>
          </a:bodyPr>
          <a:lstStyle/>
          <a:p>
            <a:pPr marL="457200" indent="-457200" algn="just">
              <a:buFont typeface="Wingdings" panose="05000000000000000000" pitchFamily="2" charset="2"/>
              <a:buChar char="q"/>
            </a:pPr>
            <a:r>
              <a:rPr lang="tr-TR" sz="2800" b="1" dirty="0"/>
              <a:t>Araştırmaya dayanmayan veriler </a:t>
            </a:r>
            <a:r>
              <a:rPr lang="tr-TR" sz="2800" b="1" dirty="0" smtClean="0"/>
              <a:t>üretmek. </a:t>
            </a:r>
          </a:p>
          <a:p>
            <a:pPr marL="457200" indent="-457200" algn="just">
              <a:buFont typeface="Wingdings" panose="05000000000000000000" pitchFamily="2" charset="2"/>
              <a:buChar char="q"/>
            </a:pPr>
            <a:r>
              <a:rPr lang="tr-TR" sz="2800" b="1" dirty="0" smtClean="0"/>
              <a:t>Bunları rapor etmek ve yayımlamak.</a:t>
            </a:r>
            <a:endParaRPr lang="tr-TR" sz="2800" b="1" dirty="0"/>
          </a:p>
        </p:txBody>
      </p:sp>
      <p:sp>
        <p:nvSpPr>
          <p:cNvPr id="5" name="Başlık 1"/>
          <p:cNvSpPr txBox="1">
            <a:spLocks/>
          </p:cNvSpPr>
          <p:nvPr/>
        </p:nvSpPr>
        <p:spPr>
          <a:xfrm>
            <a:off x="524993" y="222172"/>
            <a:ext cx="8229600" cy="945908"/>
          </a:xfrm>
          <a:prstGeom prst="rect">
            <a:avLst/>
          </a:prstGeo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a:solidFill>
                  <a:schemeClr val="tx1"/>
                </a:solidFill>
              </a:rPr>
              <a:t>SAHTECİLİK (UYDURMA)</a:t>
            </a:r>
          </a:p>
        </p:txBody>
      </p:sp>
      <p:grpSp>
        <p:nvGrpSpPr>
          <p:cNvPr id="6" name="Grup 5"/>
          <p:cNvGrpSpPr/>
          <p:nvPr/>
        </p:nvGrpSpPr>
        <p:grpSpPr>
          <a:xfrm>
            <a:off x="1547664" y="2772379"/>
            <a:ext cx="7416824" cy="3968989"/>
            <a:chOff x="4427985" y="2211122"/>
            <a:chExt cx="6411243" cy="4185499"/>
          </a:xfrm>
        </p:grpSpPr>
        <p:pic>
          <p:nvPicPr>
            <p:cNvPr id="7" name="3 İçerik Yer Tutucusu" descr="sahtecilik 1.jpg"/>
            <p:cNvPicPr>
              <a:picLocks noChangeAspect="1"/>
            </p:cNvPicPr>
            <p:nvPr/>
          </p:nvPicPr>
          <p:blipFill rotWithShape="1">
            <a:blip r:embed="rId2" cstate="print"/>
            <a:srcRect l="10607" t="7971" r="9713" b="28144"/>
            <a:stretch/>
          </p:blipFill>
          <p:spPr>
            <a:xfrm>
              <a:off x="4427985" y="3032598"/>
              <a:ext cx="4688292" cy="3364023"/>
            </a:xfrm>
            <a:prstGeom prst="rect">
              <a:avLst/>
            </a:prstGeom>
          </p:spPr>
        </p:pic>
        <p:sp>
          <p:nvSpPr>
            <p:cNvPr id="8" name="Oval Callout 4"/>
            <p:cNvSpPr/>
            <p:nvPr/>
          </p:nvSpPr>
          <p:spPr>
            <a:xfrm>
              <a:off x="8411670" y="2211122"/>
              <a:ext cx="2427558" cy="1496177"/>
            </a:xfrm>
            <a:prstGeom prst="wedgeEllipseCallout">
              <a:avLst>
                <a:gd name="adj1" fmla="val -59141"/>
                <a:gd name="adj2" fmla="val 84701"/>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Bu </a:t>
              </a:r>
              <a:r>
                <a:rPr lang="en-US" sz="1600" b="1" dirty="0" err="1">
                  <a:solidFill>
                    <a:schemeClr val="tx1"/>
                  </a:solidFill>
                </a:rPr>
                <a:t>sonuçları</a:t>
              </a:r>
              <a:r>
                <a:rPr lang="en-US" sz="1600" b="1" dirty="0">
                  <a:solidFill>
                    <a:schemeClr val="tx1"/>
                  </a:solidFill>
                </a:rPr>
                <a:t> </a:t>
              </a:r>
              <a:r>
                <a:rPr lang="en-US" sz="1600" b="1" dirty="0" err="1">
                  <a:solidFill>
                    <a:schemeClr val="tx1"/>
                  </a:solidFill>
                </a:rPr>
                <a:t>getirdiğin</a:t>
              </a:r>
              <a:r>
                <a:rPr lang="en-US" sz="1600" b="1" dirty="0">
                  <a:solidFill>
                    <a:schemeClr val="tx1"/>
                  </a:solidFill>
                </a:rPr>
                <a:t> </a:t>
              </a:r>
              <a:r>
                <a:rPr lang="en-US" sz="1600" b="1" dirty="0" err="1">
                  <a:solidFill>
                    <a:schemeClr val="tx1"/>
                  </a:solidFill>
                </a:rPr>
                <a:t>sürece</a:t>
              </a:r>
              <a:r>
                <a:rPr lang="en-US" sz="1600" b="1" dirty="0">
                  <a:solidFill>
                    <a:schemeClr val="tx1"/>
                  </a:solidFill>
                </a:rPr>
                <a:t> </a:t>
              </a:r>
              <a:r>
                <a:rPr lang="en-US" sz="1600" b="1" dirty="0" err="1">
                  <a:solidFill>
                    <a:schemeClr val="tx1"/>
                  </a:solidFill>
                </a:rPr>
                <a:t>istediğin</a:t>
              </a:r>
              <a:r>
                <a:rPr lang="en-US" sz="1600" b="1" dirty="0">
                  <a:solidFill>
                    <a:schemeClr val="tx1"/>
                  </a:solidFill>
                </a:rPr>
                <a:t> her </a:t>
              </a:r>
              <a:r>
                <a:rPr lang="en-US" sz="1600" b="1" dirty="0" err="1">
                  <a:solidFill>
                    <a:schemeClr val="tx1"/>
                  </a:solidFill>
                </a:rPr>
                <a:t>türlü</a:t>
              </a:r>
              <a:r>
                <a:rPr lang="en-US" sz="1600" b="1" dirty="0">
                  <a:solidFill>
                    <a:schemeClr val="tx1"/>
                  </a:solidFill>
                </a:rPr>
                <a:t> </a:t>
              </a:r>
              <a:r>
                <a:rPr lang="en-US" sz="1600" b="1" dirty="0" err="1">
                  <a:solidFill>
                    <a:schemeClr val="tx1"/>
                  </a:solidFill>
                </a:rPr>
                <a:t>araştırmayı</a:t>
              </a:r>
              <a:r>
                <a:rPr lang="en-US" sz="1600" b="1" dirty="0">
                  <a:solidFill>
                    <a:schemeClr val="tx1"/>
                  </a:solidFill>
                </a:rPr>
                <a:t> </a:t>
              </a:r>
              <a:r>
                <a:rPr lang="en-US" sz="1600" b="1" dirty="0" err="1">
                  <a:solidFill>
                    <a:schemeClr val="tx1"/>
                  </a:solidFill>
                </a:rPr>
                <a:t>yapmakta</a:t>
              </a:r>
              <a:r>
                <a:rPr lang="en-US" sz="1600" b="1" dirty="0">
                  <a:solidFill>
                    <a:schemeClr val="tx1"/>
                  </a:solidFill>
                </a:rPr>
                <a:t> </a:t>
              </a:r>
              <a:r>
                <a:rPr lang="en-US" sz="1600" b="1" dirty="0" err="1" smtClean="0">
                  <a:solidFill>
                    <a:schemeClr val="tx1"/>
                  </a:solidFill>
                </a:rPr>
                <a:t>serbestsin</a:t>
              </a:r>
              <a:r>
                <a:rPr lang="en-US" sz="1600" b="1" dirty="0" smtClean="0">
                  <a:solidFill>
                    <a:schemeClr val="tx1"/>
                  </a:solidFill>
                </a:rPr>
                <a:t>.</a:t>
              </a:r>
              <a:endParaRPr lang="en-US" sz="1600" b="1" dirty="0">
                <a:solidFill>
                  <a:schemeClr val="tx1"/>
                </a:solidFill>
              </a:endParaRPr>
            </a:p>
          </p:txBody>
        </p:sp>
      </p:grpSp>
    </p:spTree>
    <p:extLst>
      <p:ext uri="{BB962C8B-B14F-4D97-AF65-F5344CB8AC3E}">
        <p14:creationId xmlns:p14="http://schemas.microsoft.com/office/powerpoint/2010/main" val="27651422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4589" y="1484785"/>
            <a:ext cx="8229600" cy="1080120"/>
          </a:xfrm>
        </p:spPr>
        <p:txBody>
          <a:bodyPr>
            <a:normAutofit/>
          </a:bodyPr>
          <a:lstStyle/>
          <a:p>
            <a:pPr algn="just">
              <a:buFont typeface="Wingdings" panose="05000000000000000000" pitchFamily="2" charset="2"/>
              <a:buChar char="q"/>
            </a:pPr>
            <a:r>
              <a:rPr lang="tr-TR" dirty="0" smtClean="0"/>
              <a:t>Araştırma kayıtları ve verilerini tahrif etmek </a:t>
            </a:r>
          </a:p>
        </p:txBody>
      </p:sp>
      <p:sp>
        <p:nvSpPr>
          <p:cNvPr id="4" name="Başlık 1"/>
          <p:cNvSpPr txBox="1">
            <a:spLocks/>
          </p:cNvSpPr>
          <p:nvPr/>
        </p:nvSpPr>
        <p:spPr>
          <a:xfrm>
            <a:off x="484743" y="332656"/>
            <a:ext cx="8229600" cy="792088"/>
          </a:xfrm>
          <a:prstGeom prst="rect">
            <a:avLst/>
          </a:prstGeo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a:solidFill>
                  <a:schemeClr val="tx1"/>
                </a:solidFill>
              </a:rPr>
              <a:t>ÇARPITMA</a:t>
            </a:r>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t="4591" b="9730"/>
          <a:stretch/>
        </p:blipFill>
        <p:spPr>
          <a:xfrm>
            <a:off x="1234928" y="2673787"/>
            <a:ext cx="6516216" cy="4187262"/>
          </a:xfrm>
          <a:prstGeom prst="rect">
            <a:avLst/>
          </a:prstGeom>
        </p:spPr>
      </p:pic>
    </p:spTree>
    <p:extLst>
      <p:ext uri="{BB962C8B-B14F-4D97-AF65-F5344CB8AC3E}">
        <p14:creationId xmlns:p14="http://schemas.microsoft.com/office/powerpoint/2010/main" val="378590427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24194" y="1573619"/>
            <a:ext cx="8612302" cy="830997"/>
          </a:xfrm>
          <a:prstGeom prst="rect">
            <a:avLst/>
          </a:prstGeom>
        </p:spPr>
        <p:txBody>
          <a:bodyPr wrap="square">
            <a:spAutoFit/>
          </a:bodyPr>
          <a:lstStyle/>
          <a:p>
            <a:pPr marL="342900" indent="-342900" algn="just">
              <a:buFont typeface="Wingdings" panose="05000000000000000000" pitchFamily="2" charset="2"/>
              <a:buChar char="q"/>
            </a:pPr>
            <a:r>
              <a:rPr lang="tr-TR" sz="2400" b="1" dirty="0" smtClean="0"/>
              <a:t>İlgili </a:t>
            </a:r>
            <a:r>
              <a:rPr lang="tr-TR" sz="2400" b="1" dirty="0"/>
              <a:t>teori veya varsayımlara uydurmak </a:t>
            </a:r>
            <a:r>
              <a:rPr lang="tr-TR" sz="2400" b="1" dirty="0" smtClean="0"/>
              <a:t>için veriler ve/veya sonuçlarla oynamak</a:t>
            </a:r>
            <a:endParaRPr lang="tr-TR" sz="2400" b="1" dirty="0"/>
          </a:p>
        </p:txBody>
      </p:sp>
      <p:sp>
        <p:nvSpPr>
          <p:cNvPr id="7" name="Başlık 1"/>
          <p:cNvSpPr txBox="1">
            <a:spLocks/>
          </p:cNvSpPr>
          <p:nvPr/>
        </p:nvSpPr>
        <p:spPr>
          <a:xfrm>
            <a:off x="454589" y="188640"/>
            <a:ext cx="8229600" cy="936104"/>
          </a:xfrm>
          <a:prstGeom prst="rect">
            <a:avLst/>
          </a:prstGeo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a:solidFill>
                  <a:schemeClr val="tx1"/>
                </a:solidFill>
              </a:rPr>
              <a:t>ÇARPITMA</a:t>
            </a:r>
          </a:p>
        </p:txBody>
      </p:sp>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5946" b="15150"/>
          <a:stretch/>
        </p:blipFill>
        <p:spPr>
          <a:xfrm>
            <a:off x="1259632" y="2370421"/>
            <a:ext cx="6632470" cy="4487579"/>
          </a:xfrm>
          <a:prstGeom prst="rect">
            <a:avLst/>
          </a:prstGeom>
        </p:spPr>
      </p:pic>
    </p:spTree>
    <p:extLst>
      <p:ext uri="{BB962C8B-B14F-4D97-AF65-F5344CB8AC3E}">
        <p14:creationId xmlns:p14="http://schemas.microsoft.com/office/powerpoint/2010/main" val="85148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lstStyle/>
          <a:p>
            <a:pPr algn="ctr"/>
            <a:r>
              <a:rPr lang="tr-TR" b="1" dirty="0" smtClean="0"/>
              <a:t>FAYDACILIK KURAMI</a:t>
            </a:r>
            <a:endParaRPr lang="tr-TR" b="1" dirty="0"/>
          </a:p>
        </p:txBody>
      </p:sp>
      <p:sp>
        <p:nvSpPr>
          <p:cNvPr id="3" name="İçerik Yer Tutucusu 2"/>
          <p:cNvSpPr>
            <a:spLocks noGrp="1"/>
          </p:cNvSpPr>
          <p:nvPr>
            <p:ph idx="1"/>
          </p:nvPr>
        </p:nvSpPr>
        <p:spPr>
          <a:xfrm>
            <a:off x="107504" y="1412776"/>
            <a:ext cx="9036496" cy="5445224"/>
          </a:xfrm>
        </p:spPr>
        <p:txBody>
          <a:bodyPr>
            <a:normAutofit lnSpcReduction="10000"/>
          </a:bodyPr>
          <a:lstStyle/>
          <a:p>
            <a:pPr algn="just"/>
            <a:r>
              <a:rPr lang="tr-TR" sz="2400" dirty="0"/>
              <a:t>Faydacılık yaklaşımına göre bir eylemin iyi ya da kötü olarak nitelendirilmesi, o eylemden etkilenenlerin sağladığı faydaya göre belirlenmektedir. </a:t>
            </a:r>
            <a:endParaRPr lang="tr-TR" sz="2400" dirty="0" smtClean="0"/>
          </a:p>
          <a:p>
            <a:pPr algn="just"/>
            <a:endParaRPr lang="tr-TR" sz="2400" dirty="0" smtClean="0"/>
          </a:p>
          <a:p>
            <a:pPr algn="just"/>
            <a:r>
              <a:rPr lang="tr-TR" sz="2400" dirty="0" smtClean="0"/>
              <a:t>Bu </a:t>
            </a:r>
            <a:r>
              <a:rPr lang="tr-TR" sz="2400" dirty="0"/>
              <a:t>yaklaşımda büyük bir kötülükten kaçınmak için daha az kötü olan şeyler hoş görülebilmektedir. </a:t>
            </a:r>
            <a:endParaRPr lang="tr-TR" sz="2400" dirty="0" smtClean="0"/>
          </a:p>
          <a:p>
            <a:pPr algn="just"/>
            <a:endParaRPr lang="tr-TR" sz="2400" dirty="0" smtClean="0"/>
          </a:p>
          <a:p>
            <a:pPr algn="just"/>
            <a:r>
              <a:rPr lang="tr-TR" sz="2400" dirty="0" smtClean="0"/>
              <a:t>Örneğin</a:t>
            </a:r>
            <a:r>
              <a:rPr lang="tr-TR" sz="2400" dirty="0"/>
              <a:t>, yalan söylemek kötüdür ama bir çalışanın isteğini kırmamak ya da bir hastanın psikolojisini olumsuz yönde etkilememek için tam doğruyu söylememek kabul edilebilir bir durum olabilir. </a:t>
            </a:r>
            <a:endParaRPr lang="tr-TR" sz="2400" dirty="0" smtClean="0"/>
          </a:p>
          <a:p>
            <a:pPr algn="just"/>
            <a:endParaRPr lang="tr-TR" sz="2400" dirty="0"/>
          </a:p>
          <a:p>
            <a:pPr algn="just"/>
            <a:r>
              <a:rPr lang="tr-TR" sz="2400" dirty="0"/>
              <a:t>Etik alanında en önemli şeyin, en yüksek mutluluk olduğunu öne sürer. </a:t>
            </a:r>
            <a:endParaRPr lang="tr-TR" sz="2400" dirty="0" smtClean="0"/>
          </a:p>
        </p:txBody>
      </p:sp>
    </p:spTree>
    <p:extLst>
      <p:ext uri="{BB962C8B-B14F-4D97-AF65-F5344CB8AC3E}">
        <p14:creationId xmlns:p14="http://schemas.microsoft.com/office/powerpoint/2010/main" val="118523726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9078" y="3861048"/>
            <a:ext cx="8000621" cy="830997"/>
          </a:xfrm>
          <a:prstGeom prst="rect">
            <a:avLst/>
          </a:prstGeom>
        </p:spPr>
        <p:txBody>
          <a:bodyPr wrap="square">
            <a:spAutoFit/>
          </a:bodyPr>
          <a:lstStyle/>
          <a:p>
            <a:pPr marL="342900" indent="-342900" algn="just">
              <a:buFont typeface="Wingdings" panose="05000000000000000000" pitchFamily="2" charset="2"/>
              <a:buChar char="q"/>
            </a:pPr>
            <a:r>
              <a:rPr lang="tr-TR" sz="2400" b="1" dirty="0"/>
              <a:t>Araştırmada kullanılmayan yöntem, cihaz ve materyalleri kullanılmış gibi göstermek</a:t>
            </a:r>
          </a:p>
        </p:txBody>
      </p:sp>
      <p:sp>
        <p:nvSpPr>
          <p:cNvPr id="5" name="Dikdörtgen 4"/>
          <p:cNvSpPr/>
          <p:nvPr/>
        </p:nvSpPr>
        <p:spPr>
          <a:xfrm>
            <a:off x="683567" y="2165145"/>
            <a:ext cx="8000621" cy="830997"/>
          </a:xfrm>
          <a:prstGeom prst="rect">
            <a:avLst/>
          </a:prstGeom>
        </p:spPr>
        <p:txBody>
          <a:bodyPr wrap="square">
            <a:spAutoFit/>
          </a:bodyPr>
          <a:lstStyle/>
          <a:p>
            <a:pPr marL="285750" indent="-285750" algn="just">
              <a:buFont typeface="Wingdings" panose="05000000000000000000" pitchFamily="2" charset="2"/>
              <a:buChar char="q"/>
            </a:pPr>
            <a:r>
              <a:rPr lang="tr-TR" sz="2400" b="1" dirty="0"/>
              <a:t>Araştırma hipotezine uygun olmayan verileri değerlendirmeye almamak</a:t>
            </a:r>
          </a:p>
        </p:txBody>
      </p:sp>
      <p:sp>
        <p:nvSpPr>
          <p:cNvPr id="6" name="Başlık 1"/>
          <p:cNvSpPr txBox="1">
            <a:spLocks/>
          </p:cNvSpPr>
          <p:nvPr/>
        </p:nvSpPr>
        <p:spPr>
          <a:xfrm>
            <a:off x="454588" y="692696"/>
            <a:ext cx="8229600" cy="782960"/>
          </a:xfrm>
          <a:prstGeom prst="rect">
            <a:avLst/>
          </a:prstGeo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a:solidFill>
                  <a:schemeClr val="tx1"/>
                </a:solidFill>
              </a:rPr>
              <a:t>ÇARPITMA</a:t>
            </a:r>
          </a:p>
        </p:txBody>
      </p:sp>
    </p:spTree>
    <p:extLst>
      <p:ext uri="{BB962C8B-B14F-4D97-AF65-F5344CB8AC3E}">
        <p14:creationId xmlns:p14="http://schemas.microsoft.com/office/powerpoint/2010/main" val="189924124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7494" y="1700808"/>
            <a:ext cx="8523790" cy="4525963"/>
          </a:xfrm>
        </p:spPr>
        <p:txBody>
          <a:bodyPr>
            <a:normAutofit/>
          </a:bodyPr>
          <a:lstStyle/>
          <a:p>
            <a:pPr algn="just">
              <a:buFont typeface="Wingdings" panose="05000000000000000000" pitchFamily="2" charset="2"/>
              <a:buChar char="q"/>
            </a:pPr>
            <a:r>
              <a:rPr lang="tr-TR" dirty="0" smtClean="0"/>
              <a:t>Bir araştırmanın aynı sonuçlarını birden fazla dergiye yayın için göndermek veya yayımlamak.</a:t>
            </a:r>
          </a:p>
          <a:p>
            <a:pPr algn="just">
              <a:buFont typeface="Wingdings" panose="05000000000000000000" pitchFamily="2" charset="2"/>
              <a:buChar char="q"/>
            </a:pPr>
            <a:endParaRPr lang="tr-TR" dirty="0" smtClean="0"/>
          </a:p>
          <a:p>
            <a:pPr marL="0" indent="0" algn="just">
              <a:buNone/>
            </a:pPr>
            <a:r>
              <a:rPr lang="tr-TR" dirty="0"/>
              <a:t>(</a:t>
            </a:r>
            <a:r>
              <a:rPr lang="tr-TR" dirty="0" smtClean="0"/>
              <a:t>Yayının birden fazla uzmanlık alanını ilgilendirdiği, farklı bir dilde yayınlanmasında fayda görüldüğü durumlarda </a:t>
            </a:r>
          </a:p>
          <a:p>
            <a:pPr marL="0" indent="0" algn="just">
              <a:buNone/>
            </a:pPr>
            <a:r>
              <a:rPr lang="tr-TR" b="1" i="1" dirty="0" smtClean="0"/>
              <a:t>her iki yayın kuruluşundan izin almak koşuluyla</a:t>
            </a:r>
          </a:p>
          <a:p>
            <a:pPr marL="0" indent="0" algn="just">
              <a:buNone/>
            </a:pPr>
            <a:r>
              <a:rPr lang="tr-TR" b="1" i="1" dirty="0" smtClean="0"/>
              <a:t> </a:t>
            </a:r>
            <a:r>
              <a:rPr lang="tr-TR" dirty="0" smtClean="0"/>
              <a:t>yayın tekrarı </a:t>
            </a:r>
            <a:r>
              <a:rPr lang="tr-TR" u="sng" dirty="0" smtClean="0"/>
              <a:t>kabul edilebilir</a:t>
            </a:r>
            <a:r>
              <a:rPr lang="tr-TR" dirty="0" smtClean="0"/>
              <a:t>.)</a:t>
            </a:r>
            <a:endParaRPr lang="tr-TR" dirty="0"/>
          </a:p>
        </p:txBody>
      </p:sp>
      <p:sp>
        <p:nvSpPr>
          <p:cNvPr id="4" name="Başlık 1"/>
          <p:cNvSpPr txBox="1">
            <a:spLocks/>
          </p:cNvSpPr>
          <p:nvPr/>
        </p:nvSpPr>
        <p:spPr>
          <a:xfrm>
            <a:off x="454589" y="260648"/>
            <a:ext cx="8229600" cy="891440"/>
          </a:xfrm>
          <a:prstGeom prst="rect">
            <a:avLst/>
          </a:prstGeo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smtClean="0">
                <a:solidFill>
                  <a:schemeClr val="tx1"/>
                </a:solidFill>
              </a:rPr>
              <a:t>TEKRAR YAYIM (</a:t>
            </a:r>
            <a:r>
              <a:rPr lang="tr-TR" b="1" dirty="0" err="1" smtClean="0">
                <a:solidFill>
                  <a:schemeClr val="tx1"/>
                </a:solidFill>
              </a:rPr>
              <a:t>Duplikasyon</a:t>
            </a:r>
            <a:r>
              <a:rPr lang="tr-TR" b="1" dirty="0" smtClean="0">
                <a:solidFill>
                  <a:schemeClr val="tx1"/>
                </a:solidFill>
              </a:rPr>
              <a:t>)</a:t>
            </a:r>
            <a:endParaRPr lang="tr-TR" b="1" dirty="0">
              <a:solidFill>
                <a:schemeClr val="tx1"/>
              </a:solidFill>
            </a:endParaRPr>
          </a:p>
        </p:txBody>
      </p:sp>
    </p:spTree>
    <p:extLst>
      <p:ext uri="{BB962C8B-B14F-4D97-AF65-F5344CB8AC3E}">
        <p14:creationId xmlns:p14="http://schemas.microsoft.com/office/powerpoint/2010/main" val="360896155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556792"/>
            <a:ext cx="8805672" cy="2016224"/>
          </a:xfrm>
        </p:spPr>
        <p:txBody>
          <a:bodyPr>
            <a:normAutofit/>
          </a:bodyPr>
          <a:lstStyle/>
          <a:p>
            <a:pPr marL="0" indent="0" algn="just">
              <a:buNone/>
            </a:pPr>
            <a:r>
              <a:rPr lang="tr-TR" dirty="0" smtClean="0"/>
              <a:t>Bir araştırmanın sonuçlarını araştırmanın </a:t>
            </a:r>
            <a:r>
              <a:rPr lang="tr-TR" b="1" dirty="0" smtClean="0"/>
              <a:t>bütünlüğünü bozacak</a:t>
            </a:r>
            <a:r>
              <a:rPr lang="tr-TR" dirty="0" smtClean="0"/>
              <a:t> şekilde  ve </a:t>
            </a:r>
            <a:r>
              <a:rPr lang="tr-TR" b="1" dirty="0" smtClean="0"/>
              <a:t>uygun olmayan </a:t>
            </a:r>
            <a:r>
              <a:rPr lang="tr-TR" dirty="0" smtClean="0"/>
              <a:t>biçimde parçalara ayırarak çok sayıda yayın yapmak.</a:t>
            </a:r>
            <a:endParaRPr lang="tr-TR" dirty="0"/>
          </a:p>
        </p:txBody>
      </p:sp>
      <p:sp>
        <p:nvSpPr>
          <p:cNvPr id="4" name="Başlık 1"/>
          <p:cNvSpPr txBox="1">
            <a:spLocks/>
          </p:cNvSpPr>
          <p:nvPr/>
        </p:nvSpPr>
        <p:spPr>
          <a:xfrm>
            <a:off x="611560" y="332656"/>
            <a:ext cx="8229600" cy="792088"/>
          </a:xfrm>
          <a:prstGeom prst="rect">
            <a:avLst/>
          </a:prstGeo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a:solidFill>
                  <a:schemeClr val="tx1"/>
                </a:solidFill>
              </a:rPr>
              <a:t>DİLİMLEME</a:t>
            </a:r>
          </a:p>
        </p:txBody>
      </p:sp>
      <p:pic>
        <p:nvPicPr>
          <p:cNvPr id="10244" name="Picture 4" descr="http://25.media.tumblr.com/tumblr_mav9v5wTTb1qd3e8co1_1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3284984"/>
            <a:ext cx="266429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90578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1"/>
            <a:ext cx="8229600" cy="3340968"/>
          </a:xfrm>
        </p:spPr>
        <p:txBody>
          <a:bodyPr>
            <a:normAutofit/>
          </a:bodyPr>
          <a:lstStyle/>
          <a:p>
            <a:r>
              <a:rPr lang="tr-TR" dirty="0" smtClean="0"/>
              <a:t>Aktif katkısı olmayan kişileri yazarlar arasına dahil etmek</a:t>
            </a:r>
          </a:p>
          <a:p>
            <a:r>
              <a:rPr lang="tr-TR" dirty="0" smtClean="0"/>
              <a:t>Aktif katkısı bulunduğu halde bu kişileri yazarlar arasına katmamak</a:t>
            </a:r>
          </a:p>
          <a:p>
            <a:r>
              <a:rPr lang="tr-TR" dirty="0" smtClean="0"/>
              <a:t>Yazar sıralamasını gerekçesiz ve uygun olmayan bir biçimde değiştirmek</a:t>
            </a:r>
          </a:p>
        </p:txBody>
      </p:sp>
      <p:sp>
        <p:nvSpPr>
          <p:cNvPr id="4" name="Başlık 1"/>
          <p:cNvSpPr txBox="1">
            <a:spLocks/>
          </p:cNvSpPr>
          <p:nvPr/>
        </p:nvSpPr>
        <p:spPr>
          <a:xfrm>
            <a:off x="492945" y="404664"/>
            <a:ext cx="8229600" cy="926976"/>
          </a:xfrm>
          <a:prstGeom prst="rect">
            <a:avLst/>
          </a:prstGeo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a:solidFill>
                  <a:schemeClr val="tx1"/>
                </a:solidFill>
              </a:rPr>
              <a:t>HAKSIZ YAZARLIK</a:t>
            </a:r>
          </a:p>
        </p:txBody>
      </p:sp>
      <p:sp>
        <p:nvSpPr>
          <p:cNvPr id="5" name="Dikdörtgen 4"/>
          <p:cNvSpPr/>
          <p:nvPr/>
        </p:nvSpPr>
        <p:spPr>
          <a:xfrm>
            <a:off x="323528" y="5075493"/>
            <a:ext cx="8496944" cy="1477328"/>
          </a:xfrm>
          <a:prstGeom prst="rect">
            <a:avLst/>
          </a:prstGeom>
        </p:spPr>
        <p:txBody>
          <a:bodyPr wrap="square">
            <a:spAutoFit/>
          </a:bodyPr>
          <a:lstStyle/>
          <a:p>
            <a:r>
              <a:rPr lang="tr-TR" u="sng" dirty="0">
                <a:solidFill>
                  <a:srgbClr val="C00000"/>
                </a:solidFill>
              </a:rPr>
              <a:t>Yazarlık Hakkı</a:t>
            </a:r>
            <a:r>
              <a:rPr lang="tr-TR" dirty="0"/>
              <a:t/>
            </a:r>
            <a:br>
              <a:rPr lang="tr-TR" dirty="0"/>
            </a:br>
            <a:r>
              <a:rPr lang="tr-TR" dirty="0"/>
              <a:t>Çalışmanın tasarımında, veri toplanması, analizi, veya </a:t>
            </a:r>
            <a:r>
              <a:rPr lang="tr-TR" dirty="0" smtClean="0"/>
              <a:t>değerlendirilmesinde; </a:t>
            </a:r>
            <a:r>
              <a:rPr lang="tr-TR" dirty="0"/>
              <a:t>yazımında katkı vermiş olmayı gerektirir. </a:t>
            </a:r>
            <a:endParaRPr lang="tr-TR" dirty="0" smtClean="0"/>
          </a:p>
          <a:p>
            <a:r>
              <a:rPr lang="tr-TR" dirty="0" smtClean="0"/>
              <a:t>Başkalarının </a:t>
            </a:r>
            <a:r>
              <a:rPr lang="tr-TR" dirty="0"/>
              <a:t>çalışmasına </a:t>
            </a:r>
            <a:r>
              <a:rPr lang="tr-TR" i="1" u="sng" dirty="0">
                <a:solidFill>
                  <a:srgbClr val="C00000"/>
                </a:solidFill>
              </a:rPr>
              <a:t>sadece yazım aşamasında </a:t>
            </a:r>
            <a:r>
              <a:rPr lang="tr-TR" dirty="0"/>
              <a:t>katkıda bulunmak </a:t>
            </a:r>
            <a:r>
              <a:rPr lang="tr-TR" u="sng" dirty="0"/>
              <a:t>yazarlık hakkı </a:t>
            </a:r>
            <a:r>
              <a:rPr lang="tr-TR" u="sng" dirty="0" smtClean="0"/>
              <a:t>doğurmaz.</a:t>
            </a:r>
            <a:endParaRPr lang="tr-TR" u="sng" dirty="0"/>
          </a:p>
        </p:txBody>
      </p:sp>
    </p:spTree>
    <p:extLst>
      <p:ext uri="{BB962C8B-B14F-4D97-AF65-F5344CB8AC3E}">
        <p14:creationId xmlns:p14="http://schemas.microsoft.com/office/powerpoint/2010/main" val="323337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lstStyle/>
          <a:p>
            <a:pPr algn="ctr"/>
            <a:r>
              <a:rPr lang="tr-TR" b="1" dirty="0" smtClean="0"/>
              <a:t>FAYDACILIK KURAMI</a:t>
            </a:r>
            <a:endParaRPr lang="tr-TR" b="1" dirty="0"/>
          </a:p>
        </p:txBody>
      </p:sp>
      <p:sp>
        <p:nvSpPr>
          <p:cNvPr id="3" name="İçerik Yer Tutucusu 2"/>
          <p:cNvSpPr>
            <a:spLocks noGrp="1"/>
          </p:cNvSpPr>
          <p:nvPr>
            <p:ph idx="1"/>
          </p:nvPr>
        </p:nvSpPr>
        <p:spPr>
          <a:xfrm>
            <a:off x="107504" y="1484784"/>
            <a:ext cx="8856984" cy="5373216"/>
          </a:xfrm>
        </p:spPr>
        <p:txBody>
          <a:bodyPr>
            <a:normAutofit fontScale="77500" lnSpcReduction="20000"/>
          </a:bodyPr>
          <a:lstStyle/>
          <a:p>
            <a:pPr algn="just"/>
            <a:endParaRPr lang="tr-TR" dirty="0" smtClean="0"/>
          </a:p>
          <a:p>
            <a:pPr algn="just"/>
            <a:r>
              <a:rPr lang="tr-TR" dirty="0" smtClean="0"/>
              <a:t>Faydacılık </a:t>
            </a:r>
            <a:r>
              <a:rPr lang="tr-TR" dirty="0"/>
              <a:t>söz konusu olduğunda eylemin </a:t>
            </a:r>
            <a:r>
              <a:rPr lang="tr-TR" dirty="0" err="1"/>
              <a:t>ahlakîliği</a:t>
            </a:r>
            <a:r>
              <a:rPr lang="tr-TR" dirty="0"/>
              <a:t> değerlendirilirken sadece maddi faydalar değil, aynı zamanda manevi faydalar da dikkate alınmalıdır </a:t>
            </a:r>
          </a:p>
          <a:p>
            <a:pPr algn="just"/>
            <a:endParaRPr lang="tr-TR" dirty="0" smtClean="0"/>
          </a:p>
          <a:p>
            <a:pPr algn="just"/>
            <a:r>
              <a:rPr lang="tr-TR" dirty="0"/>
              <a:t>Faydacılığın temelinde eylemlerin sonuçlarına önem vermesi yatmaktadır. </a:t>
            </a:r>
            <a:endParaRPr lang="tr-TR" dirty="0" smtClean="0"/>
          </a:p>
          <a:p>
            <a:pPr algn="just"/>
            <a:endParaRPr lang="tr-TR" dirty="0" smtClean="0"/>
          </a:p>
          <a:p>
            <a:pPr algn="just"/>
            <a:r>
              <a:rPr lang="tr-TR" dirty="0"/>
              <a:t>Faydacılık yaklaşımını benimseyen filozoflar, bir eylemin doğru ya da yanlış olduğunu belirlemede kullanılabilecek nesnel bir ilke ortaya koymaya çalışmışlar ve bu ilkeyi </a:t>
            </a:r>
            <a:r>
              <a:rPr lang="tr-TR" dirty="0">
                <a:solidFill>
                  <a:srgbClr val="FF0000"/>
                </a:solidFill>
              </a:rPr>
              <a:t>fayda ilkesi </a:t>
            </a:r>
            <a:r>
              <a:rPr lang="tr-TR" dirty="0"/>
              <a:t>olarak isimlendirmişlerdir. </a:t>
            </a:r>
            <a:endParaRPr lang="tr-TR" dirty="0" smtClean="0"/>
          </a:p>
          <a:p>
            <a:pPr algn="just"/>
            <a:endParaRPr lang="tr-TR" dirty="0"/>
          </a:p>
          <a:p>
            <a:pPr marL="0" indent="0" algn="just">
              <a:buNone/>
            </a:pPr>
            <a:endParaRPr lang="tr-TR" dirty="0"/>
          </a:p>
          <a:p>
            <a:pPr algn="just"/>
            <a:r>
              <a:rPr lang="tr-TR" dirty="0" smtClean="0"/>
              <a:t>Şayet </a:t>
            </a:r>
            <a:r>
              <a:rPr lang="tr-TR" dirty="0"/>
              <a:t>bir eylem zararlı olanlardan ziyade faydalı sonuçlar ortaya çıkarıyorsa bu eylem doğrudur, aksi takdirde eylemin doğruluğundan söz edilemez. </a:t>
            </a:r>
            <a:endParaRPr lang="tr-TR" dirty="0" smtClean="0"/>
          </a:p>
          <a:p>
            <a:pPr algn="just"/>
            <a:endParaRPr lang="tr-TR" dirty="0" smtClean="0"/>
          </a:p>
          <a:p>
            <a:pPr algn="just"/>
            <a:endParaRPr lang="tr-TR" dirty="0" smtClean="0"/>
          </a:p>
          <a:p>
            <a:pPr algn="just"/>
            <a:r>
              <a:rPr lang="tr-TR" dirty="0" smtClean="0"/>
              <a:t>Fayda </a:t>
            </a:r>
            <a:r>
              <a:rPr lang="tr-TR" dirty="0"/>
              <a:t>ilkesi, bir eylemin en çok sayıda insana en büyük oranda mutluluğu ortaya çıkarabildiği kadarıyla doğru olduğunu ifade etmektedir </a:t>
            </a:r>
          </a:p>
        </p:txBody>
      </p:sp>
    </p:spTree>
    <p:extLst>
      <p:ext uri="{BB962C8B-B14F-4D97-AF65-F5344CB8AC3E}">
        <p14:creationId xmlns:p14="http://schemas.microsoft.com/office/powerpoint/2010/main" val="394018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88640"/>
            <a:ext cx="8229600" cy="1143000"/>
          </a:xfrm>
        </p:spPr>
        <p:txBody>
          <a:bodyPr/>
          <a:lstStyle/>
          <a:p>
            <a:pPr algn="ctr"/>
            <a:r>
              <a:rPr lang="tr-TR" b="1" dirty="0" smtClean="0"/>
              <a:t>FAYDACILIK KURAMI</a:t>
            </a:r>
            <a:endParaRPr lang="tr-TR" b="1" dirty="0"/>
          </a:p>
        </p:txBody>
      </p:sp>
      <p:sp>
        <p:nvSpPr>
          <p:cNvPr id="3" name="İçerik Yer Tutucusu 2"/>
          <p:cNvSpPr>
            <a:spLocks noGrp="1"/>
          </p:cNvSpPr>
          <p:nvPr>
            <p:ph idx="1"/>
          </p:nvPr>
        </p:nvSpPr>
        <p:spPr>
          <a:xfrm>
            <a:off x="457200" y="1412776"/>
            <a:ext cx="8229600" cy="5256584"/>
          </a:xfrm>
        </p:spPr>
        <p:txBody>
          <a:bodyPr>
            <a:normAutofit fontScale="92500" lnSpcReduction="10000"/>
          </a:bodyPr>
          <a:lstStyle/>
          <a:p>
            <a:pPr algn="just">
              <a:lnSpc>
                <a:spcPct val="150000"/>
              </a:lnSpc>
            </a:pPr>
            <a:r>
              <a:rPr lang="tr-TR" sz="2400" dirty="0"/>
              <a:t>Faydacılığın en çok tanınan iki temsilcisi </a:t>
            </a:r>
            <a:r>
              <a:rPr lang="tr-TR" sz="2400" dirty="0" err="1"/>
              <a:t>Jeremia</a:t>
            </a:r>
            <a:r>
              <a:rPr lang="tr-TR" sz="2400" dirty="0"/>
              <a:t> Bentham ve John </a:t>
            </a:r>
            <a:r>
              <a:rPr lang="tr-TR" sz="2400" dirty="0" err="1"/>
              <a:t>Stuart</a:t>
            </a:r>
            <a:r>
              <a:rPr lang="tr-TR" sz="2400" dirty="0"/>
              <a:t> </a:t>
            </a:r>
            <a:r>
              <a:rPr lang="tr-TR" sz="2400" dirty="0" err="1" smtClean="0"/>
              <a:t>Mill’dir</a:t>
            </a:r>
            <a:r>
              <a:rPr lang="tr-TR" sz="2400" dirty="0"/>
              <a:t>. </a:t>
            </a:r>
            <a:endParaRPr lang="tr-TR" sz="2400" dirty="0" smtClean="0"/>
          </a:p>
          <a:p>
            <a:pPr algn="just">
              <a:lnSpc>
                <a:spcPct val="150000"/>
              </a:lnSpc>
            </a:pPr>
            <a:endParaRPr lang="tr-TR" sz="2400" dirty="0" smtClean="0"/>
          </a:p>
          <a:p>
            <a:pPr algn="just">
              <a:lnSpc>
                <a:spcPct val="150000"/>
              </a:lnSpc>
            </a:pPr>
            <a:r>
              <a:rPr lang="tr-TR" sz="2400" dirty="0" err="1"/>
              <a:t>Mill</a:t>
            </a:r>
            <a:r>
              <a:rPr lang="tr-TR" sz="2400" dirty="0"/>
              <a:t> ise faydacılık kuramında  “en büyük mutluluk” ilkesini, ahlakın temeli olarak kabul eder. </a:t>
            </a:r>
          </a:p>
          <a:p>
            <a:pPr algn="just">
              <a:lnSpc>
                <a:spcPct val="150000"/>
              </a:lnSpc>
            </a:pPr>
            <a:endParaRPr lang="tr-TR" sz="2400" dirty="0"/>
          </a:p>
          <a:p>
            <a:pPr algn="just">
              <a:lnSpc>
                <a:spcPct val="150000"/>
              </a:lnSpc>
            </a:pPr>
            <a:r>
              <a:rPr lang="tr-TR" sz="2400" dirty="0" smtClean="0"/>
              <a:t>Mutluluk,  acının tersine bir ruh durumudur</a:t>
            </a:r>
          </a:p>
          <a:p>
            <a:pPr algn="just">
              <a:lnSpc>
                <a:spcPct val="150000"/>
              </a:lnSpc>
            </a:pPr>
            <a:endParaRPr lang="tr-TR" sz="2400" dirty="0" smtClean="0"/>
          </a:p>
          <a:p>
            <a:pPr algn="just">
              <a:lnSpc>
                <a:spcPct val="150000"/>
              </a:lnSpc>
            </a:pPr>
            <a:r>
              <a:rPr lang="tr-TR" sz="2400" dirty="0" smtClean="0"/>
              <a:t>Eylemler </a:t>
            </a:r>
            <a:r>
              <a:rPr lang="tr-TR" sz="2400" dirty="0"/>
              <a:t>mutluluk getiriyorlarsa doğru,  mutsuzluk getiriyorlarsa yanlıştır</a:t>
            </a:r>
          </a:p>
        </p:txBody>
      </p:sp>
    </p:spTree>
    <p:extLst>
      <p:ext uri="{BB962C8B-B14F-4D97-AF65-F5344CB8AC3E}">
        <p14:creationId xmlns:p14="http://schemas.microsoft.com/office/powerpoint/2010/main" val="900448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76672"/>
            <a:ext cx="8229600" cy="852704"/>
          </a:xfrm>
        </p:spPr>
        <p:txBody>
          <a:bodyPr>
            <a:normAutofit/>
          </a:bodyPr>
          <a:lstStyle/>
          <a:p>
            <a:pPr algn="ctr"/>
            <a:r>
              <a:rPr lang="tr-TR" sz="4000" b="1" dirty="0" smtClean="0"/>
              <a:t>SONUÇSALCI KURAMLARIN ELEŞTİRİSİ</a:t>
            </a:r>
            <a:endParaRPr lang="tr-TR" sz="4000" b="1" dirty="0"/>
          </a:p>
        </p:txBody>
      </p:sp>
      <p:sp>
        <p:nvSpPr>
          <p:cNvPr id="3" name="İçerik Yer Tutucusu 2"/>
          <p:cNvSpPr>
            <a:spLocks noGrp="1"/>
          </p:cNvSpPr>
          <p:nvPr>
            <p:ph idx="1"/>
          </p:nvPr>
        </p:nvSpPr>
        <p:spPr>
          <a:xfrm>
            <a:off x="323528" y="1844824"/>
            <a:ext cx="8686800" cy="4805888"/>
          </a:xfrm>
        </p:spPr>
        <p:txBody>
          <a:bodyPr>
            <a:normAutofit fontScale="92500" lnSpcReduction="20000"/>
          </a:bodyPr>
          <a:lstStyle/>
          <a:p>
            <a:pPr algn="just">
              <a:lnSpc>
                <a:spcPct val="150000"/>
              </a:lnSpc>
            </a:pPr>
            <a:r>
              <a:rPr lang="tr-TR" dirty="0" smtClean="0"/>
              <a:t>Bu kurama </a:t>
            </a:r>
            <a:r>
              <a:rPr lang="tr-TR" dirty="0"/>
              <a:t>özellikle </a:t>
            </a:r>
            <a:r>
              <a:rPr lang="tr-TR" dirty="0">
                <a:solidFill>
                  <a:srgbClr val="FF0000"/>
                </a:solidFill>
              </a:rPr>
              <a:t>uygulanabilirlik </a:t>
            </a:r>
            <a:r>
              <a:rPr lang="tr-TR" dirty="0"/>
              <a:t>noktasında yöneltilen eleştiriler ve itirazlar da söz konusu olmaktadır. </a:t>
            </a:r>
            <a:endParaRPr lang="tr-TR" dirty="0" smtClean="0"/>
          </a:p>
          <a:p>
            <a:pPr algn="just">
              <a:lnSpc>
                <a:spcPct val="150000"/>
              </a:lnSpc>
            </a:pPr>
            <a:endParaRPr lang="tr-TR" dirty="0"/>
          </a:p>
          <a:p>
            <a:pPr algn="just">
              <a:lnSpc>
                <a:spcPct val="150000"/>
              </a:lnSpc>
            </a:pPr>
            <a:r>
              <a:rPr lang="tr-TR" dirty="0" smtClean="0"/>
              <a:t>Bir </a:t>
            </a:r>
            <a:r>
              <a:rPr lang="tr-TR" dirty="0"/>
              <a:t>eylemin ahlaken doğru olup olmadığını belirlerken, insanların eylemi gerçekleştirmeden önce eylemin </a:t>
            </a:r>
            <a:r>
              <a:rPr lang="tr-TR" dirty="0">
                <a:solidFill>
                  <a:srgbClr val="FF0000"/>
                </a:solidFill>
              </a:rPr>
              <a:t>muhtemel sonuçlarını </a:t>
            </a:r>
            <a:r>
              <a:rPr lang="tr-TR" dirty="0"/>
              <a:t>belirlemesi gerekmektedir. </a:t>
            </a:r>
            <a:endParaRPr lang="tr-TR" dirty="0" smtClean="0"/>
          </a:p>
          <a:p>
            <a:pPr algn="just">
              <a:lnSpc>
                <a:spcPct val="150000"/>
              </a:lnSpc>
            </a:pPr>
            <a:endParaRPr lang="tr-TR" dirty="0" smtClean="0"/>
          </a:p>
          <a:p>
            <a:pPr algn="just">
              <a:lnSpc>
                <a:spcPct val="150000"/>
              </a:lnSpc>
            </a:pPr>
            <a:r>
              <a:rPr lang="tr-TR" dirty="0"/>
              <a:t>Ancak her durumda eylemlerin nasıl sonuçlanacağını tahmin etmenin mümkün </a:t>
            </a:r>
            <a:r>
              <a:rPr lang="tr-TR" dirty="0" smtClean="0"/>
              <a:t>olamayabilir</a:t>
            </a:r>
            <a:endParaRPr lang="tr-TR" dirty="0"/>
          </a:p>
        </p:txBody>
      </p:sp>
    </p:spTree>
    <p:extLst>
      <p:ext uri="{BB962C8B-B14F-4D97-AF65-F5344CB8AC3E}">
        <p14:creationId xmlns:p14="http://schemas.microsoft.com/office/powerpoint/2010/main" val="4235982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332656"/>
            <a:ext cx="8229600" cy="936104"/>
          </a:xfrm>
        </p:spPr>
        <p:txBody>
          <a:bodyPr/>
          <a:lstStyle/>
          <a:p>
            <a:pPr algn="ctr"/>
            <a:r>
              <a:rPr lang="tr-TR" sz="4000" b="1" dirty="0">
                <a:solidFill>
                  <a:srgbClr val="04617B"/>
                </a:solidFill>
              </a:rPr>
              <a:t>SONUÇSALCI KURAMLARIN ELEŞTİRİSİ</a:t>
            </a:r>
            <a:endParaRPr lang="tr-TR" b="1" dirty="0"/>
          </a:p>
        </p:txBody>
      </p:sp>
      <p:sp>
        <p:nvSpPr>
          <p:cNvPr id="3" name="İçerik Yer Tutucusu 2"/>
          <p:cNvSpPr>
            <a:spLocks noGrp="1"/>
          </p:cNvSpPr>
          <p:nvPr>
            <p:ph idx="1"/>
          </p:nvPr>
        </p:nvSpPr>
        <p:spPr/>
        <p:txBody>
          <a:bodyPr>
            <a:normAutofit fontScale="77500" lnSpcReduction="20000"/>
          </a:bodyPr>
          <a:lstStyle/>
          <a:p>
            <a:pPr algn="just">
              <a:lnSpc>
                <a:spcPct val="150000"/>
              </a:lnSpc>
            </a:pPr>
            <a:r>
              <a:rPr lang="tr-TR" dirty="0" smtClean="0"/>
              <a:t>Bir </a:t>
            </a:r>
            <a:r>
              <a:rPr lang="tr-TR" dirty="0"/>
              <a:t>eylemin doğruluğu ya da yanlışlığı o eylemin tüm sonuçları bilenene kadar takdir edilemeyecekse; eylemle ilgili </a:t>
            </a:r>
            <a:r>
              <a:rPr lang="tr-TR" dirty="0">
                <a:solidFill>
                  <a:srgbClr val="FF0000"/>
                </a:solidFill>
              </a:rPr>
              <a:t>sınırsız sayıda </a:t>
            </a:r>
            <a:r>
              <a:rPr lang="tr-TR" dirty="0"/>
              <a:t>sonuç olabileceğinde karar verebilmek için </a:t>
            </a:r>
            <a:r>
              <a:rPr lang="tr-TR" dirty="0">
                <a:solidFill>
                  <a:srgbClr val="FF0000"/>
                </a:solidFill>
              </a:rPr>
              <a:t>sonsuza kadar beklenme </a:t>
            </a:r>
            <a:r>
              <a:rPr lang="tr-TR" dirty="0"/>
              <a:t>zorunluluğu teşkil edecektir</a:t>
            </a:r>
            <a:r>
              <a:rPr lang="tr-TR" dirty="0" smtClean="0"/>
              <a:t>.</a:t>
            </a:r>
          </a:p>
          <a:p>
            <a:pPr algn="just">
              <a:lnSpc>
                <a:spcPct val="150000"/>
              </a:lnSpc>
            </a:pPr>
            <a:endParaRPr lang="tr-TR" dirty="0"/>
          </a:p>
          <a:p>
            <a:pPr algn="just">
              <a:lnSpc>
                <a:spcPct val="150000"/>
              </a:lnSpc>
            </a:pPr>
            <a:r>
              <a:rPr lang="tr-TR" dirty="0" smtClean="0"/>
              <a:t>Özünde ahlaki </a:t>
            </a:r>
            <a:r>
              <a:rPr lang="tr-TR" dirty="0"/>
              <a:t>olmayan bir takım eylem ve tutumlara taviz vermek, hatta teşvik etmekle eleştirilmiştir. </a:t>
            </a:r>
            <a:endParaRPr lang="tr-TR" dirty="0" smtClean="0"/>
          </a:p>
          <a:p>
            <a:pPr algn="just">
              <a:lnSpc>
                <a:spcPct val="150000"/>
              </a:lnSpc>
            </a:pPr>
            <a:endParaRPr lang="tr-TR" dirty="0" smtClean="0"/>
          </a:p>
          <a:p>
            <a:pPr algn="just">
              <a:lnSpc>
                <a:spcPct val="150000"/>
              </a:lnSpc>
            </a:pPr>
            <a:r>
              <a:rPr lang="tr-TR" dirty="0" smtClean="0"/>
              <a:t>Bir </a:t>
            </a:r>
            <a:r>
              <a:rPr lang="tr-TR" dirty="0"/>
              <a:t>kişinin davranışının sonuçlarına ağırlık vererek güdüleri hesaba katmadığından, iyi ve kötü davranışı açıklamada yetersiz kaldığı</a:t>
            </a:r>
          </a:p>
          <a:p>
            <a:pPr algn="just">
              <a:lnSpc>
                <a:spcPct val="150000"/>
              </a:lnSpc>
            </a:pPr>
            <a:endParaRPr lang="tr-TR" dirty="0"/>
          </a:p>
        </p:txBody>
      </p:sp>
    </p:spTree>
    <p:extLst>
      <p:ext uri="{BB962C8B-B14F-4D97-AF65-F5344CB8AC3E}">
        <p14:creationId xmlns:p14="http://schemas.microsoft.com/office/powerpoint/2010/main" val="318151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764704"/>
            <a:ext cx="8229600" cy="1143000"/>
          </a:xfrm>
        </p:spPr>
        <p:txBody>
          <a:bodyPr>
            <a:noAutofit/>
          </a:bodyPr>
          <a:lstStyle/>
          <a:p>
            <a:pPr algn="ctr"/>
            <a:r>
              <a:rPr lang="tr-TR" sz="4000" dirty="0" smtClean="0"/>
              <a:t> </a:t>
            </a:r>
            <a:r>
              <a:rPr lang="tr-TR" sz="4000" b="1" dirty="0" smtClean="0"/>
              <a:t>ÖDEV KURAMI</a:t>
            </a:r>
            <a:br>
              <a:rPr lang="tr-TR" sz="4000" b="1" dirty="0" smtClean="0"/>
            </a:br>
            <a:r>
              <a:rPr lang="tr-TR" sz="4000" b="1" dirty="0" smtClean="0"/>
              <a:t> (DEONTOLOJİK KURAM)</a:t>
            </a:r>
            <a:endParaRPr lang="tr-TR" sz="4000" b="1" dirty="0"/>
          </a:p>
        </p:txBody>
      </p:sp>
      <p:sp>
        <p:nvSpPr>
          <p:cNvPr id="3" name="İçerik Yer Tutucusu 2"/>
          <p:cNvSpPr>
            <a:spLocks noGrp="1"/>
          </p:cNvSpPr>
          <p:nvPr>
            <p:ph idx="1"/>
          </p:nvPr>
        </p:nvSpPr>
        <p:spPr>
          <a:xfrm>
            <a:off x="457200" y="1935480"/>
            <a:ext cx="8507288" cy="4805888"/>
          </a:xfrm>
        </p:spPr>
        <p:txBody>
          <a:bodyPr>
            <a:normAutofit fontScale="92500"/>
          </a:bodyPr>
          <a:lstStyle/>
          <a:p>
            <a:pPr algn="just"/>
            <a:r>
              <a:rPr lang="tr-TR" dirty="0" smtClean="0"/>
              <a:t>Ödev kuramı, fiilin </a:t>
            </a:r>
            <a:r>
              <a:rPr lang="tr-TR" dirty="0"/>
              <a:t>kendisi üzerinde yoğunlaşmaktadır. </a:t>
            </a:r>
            <a:endParaRPr lang="tr-TR" dirty="0" smtClean="0"/>
          </a:p>
          <a:p>
            <a:pPr algn="just"/>
            <a:endParaRPr lang="tr-TR" dirty="0" smtClean="0"/>
          </a:p>
          <a:p>
            <a:pPr algn="just"/>
            <a:r>
              <a:rPr lang="tr-TR" dirty="0" smtClean="0"/>
              <a:t>Buna </a:t>
            </a:r>
            <a:r>
              <a:rPr lang="tr-TR" dirty="0"/>
              <a:t>göre bir davranışın </a:t>
            </a:r>
            <a:r>
              <a:rPr lang="tr-TR" dirty="0" smtClean="0"/>
              <a:t>ahlaki </a:t>
            </a:r>
            <a:r>
              <a:rPr lang="tr-TR" dirty="0"/>
              <a:t>değeri kişinin niyeti ile belirlenmekte ve erdemli olmak herkes için bir ödev olarak ifade edilmektedir </a:t>
            </a:r>
            <a:endParaRPr lang="tr-TR" dirty="0" smtClean="0"/>
          </a:p>
          <a:p>
            <a:pPr algn="just"/>
            <a:endParaRPr lang="tr-TR" dirty="0"/>
          </a:p>
          <a:p>
            <a:pPr algn="just"/>
            <a:r>
              <a:rPr lang="tr-TR" dirty="0" err="1" smtClean="0"/>
              <a:t>Ahlakî</a:t>
            </a:r>
            <a:r>
              <a:rPr lang="tr-TR" dirty="0" smtClean="0"/>
              <a:t> </a:t>
            </a:r>
            <a:r>
              <a:rPr lang="tr-TR" dirty="0"/>
              <a:t>eylemin sonucu yerine eylemin doğruluğu ya da ödeve uygunluğu üzerinde durmaktadır. </a:t>
            </a:r>
            <a:endParaRPr lang="tr-TR" dirty="0" smtClean="0"/>
          </a:p>
          <a:p>
            <a:pPr algn="just"/>
            <a:endParaRPr lang="tr-TR" dirty="0"/>
          </a:p>
          <a:p>
            <a:pPr algn="just"/>
            <a:r>
              <a:rPr lang="tr-TR" dirty="0" smtClean="0"/>
              <a:t>Eylemin </a:t>
            </a:r>
            <a:r>
              <a:rPr lang="tr-TR" dirty="0"/>
              <a:t>sonucundan çok, eylemin temelindeki </a:t>
            </a:r>
            <a:r>
              <a:rPr lang="tr-TR" u="sng" dirty="0">
                <a:solidFill>
                  <a:srgbClr val="FF0000"/>
                </a:solidFill>
              </a:rPr>
              <a:t>niyet, ilke ve gerçekleştirdiği ödevin</a:t>
            </a:r>
            <a:r>
              <a:rPr lang="tr-TR" dirty="0"/>
              <a:t> önemli olduğunu vurgulamaktadır. </a:t>
            </a:r>
          </a:p>
        </p:txBody>
      </p:sp>
    </p:spTree>
    <p:extLst>
      <p:ext uri="{BB962C8B-B14F-4D97-AF65-F5344CB8AC3E}">
        <p14:creationId xmlns:p14="http://schemas.microsoft.com/office/powerpoint/2010/main" val="3474871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ÖDEV KURAMI</a:t>
            </a:r>
            <a:endParaRPr lang="tr-TR" b="1" dirty="0"/>
          </a:p>
        </p:txBody>
      </p:sp>
      <p:sp>
        <p:nvSpPr>
          <p:cNvPr id="3" name="İçerik Yer Tutucusu 2"/>
          <p:cNvSpPr>
            <a:spLocks noGrp="1"/>
          </p:cNvSpPr>
          <p:nvPr>
            <p:ph idx="1"/>
          </p:nvPr>
        </p:nvSpPr>
        <p:spPr>
          <a:xfrm>
            <a:off x="457200" y="1935480"/>
            <a:ext cx="8229600" cy="4661872"/>
          </a:xfrm>
        </p:spPr>
        <p:txBody>
          <a:bodyPr>
            <a:normAutofit fontScale="70000" lnSpcReduction="20000"/>
          </a:bodyPr>
          <a:lstStyle/>
          <a:p>
            <a:pPr algn="just">
              <a:lnSpc>
                <a:spcPct val="150000"/>
              </a:lnSpc>
            </a:pPr>
            <a:endParaRPr lang="tr-TR" dirty="0" smtClean="0"/>
          </a:p>
          <a:p>
            <a:pPr algn="just">
              <a:lnSpc>
                <a:spcPct val="150000"/>
              </a:lnSpc>
            </a:pPr>
            <a:r>
              <a:rPr lang="tr-TR" dirty="0" smtClean="0"/>
              <a:t>Bu </a:t>
            </a:r>
            <a:r>
              <a:rPr lang="tr-TR" dirty="0"/>
              <a:t>kurama göre akıllı ve sorumlu bir varlık olan insanın, yerine getirmesi gereken ödevleri vardır ve ahlakın temelini bu </a:t>
            </a:r>
            <a:r>
              <a:rPr lang="tr-TR" u="sng" dirty="0">
                <a:solidFill>
                  <a:srgbClr val="FF0000"/>
                </a:solidFill>
              </a:rPr>
              <a:t>ödev</a:t>
            </a:r>
            <a:r>
              <a:rPr lang="tr-TR" dirty="0"/>
              <a:t> </a:t>
            </a:r>
            <a:r>
              <a:rPr lang="tr-TR" dirty="0" smtClean="0"/>
              <a:t>oluşturmaktadır</a:t>
            </a:r>
          </a:p>
          <a:p>
            <a:pPr algn="just">
              <a:lnSpc>
                <a:spcPct val="150000"/>
              </a:lnSpc>
            </a:pPr>
            <a:endParaRPr lang="tr-TR" dirty="0"/>
          </a:p>
          <a:p>
            <a:pPr algn="just">
              <a:lnSpc>
                <a:spcPct val="150000"/>
              </a:lnSpc>
            </a:pPr>
            <a:r>
              <a:rPr lang="tr-TR" dirty="0"/>
              <a:t>Ödev ahlakı yaklaşımının en çok bilineni, Kant tarafından geliştirilmiştir. </a:t>
            </a:r>
            <a:endParaRPr lang="tr-TR" dirty="0" smtClean="0"/>
          </a:p>
          <a:p>
            <a:pPr algn="just">
              <a:lnSpc>
                <a:spcPct val="150000"/>
              </a:lnSpc>
            </a:pPr>
            <a:endParaRPr lang="tr-TR" dirty="0" smtClean="0"/>
          </a:p>
          <a:p>
            <a:pPr algn="just">
              <a:lnSpc>
                <a:spcPct val="150000"/>
              </a:lnSpc>
            </a:pPr>
            <a:r>
              <a:rPr lang="tr-TR" dirty="0" smtClean="0"/>
              <a:t>Kant’ın </a:t>
            </a:r>
            <a:r>
              <a:rPr lang="tr-TR" dirty="0"/>
              <a:t>ahlakının temelinde mutluluk ya da fayda değil; mutluluğu hak etmek ve doğru olmak yatmaktadır. </a:t>
            </a:r>
            <a:endParaRPr lang="tr-TR" dirty="0" smtClean="0"/>
          </a:p>
          <a:p>
            <a:pPr marL="0" indent="0" algn="just">
              <a:lnSpc>
                <a:spcPct val="150000"/>
              </a:lnSpc>
              <a:buNone/>
            </a:pPr>
            <a:endParaRPr lang="tr-TR" dirty="0" smtClean="0"/>
          </a:p>
          <a:p>
            <a:pPr algn="just">
              <a:lnSpc>
                <a:spcPct val="150000"/>
              </a:lnSpc>
            </a:pPr>
            <a:r>
              <a:rPr lang="tr-TR" dirty="0" smtClean="0"/>
              <a:t>Kant’a </a:t>
            </a:r>
            <a:r>
              <a:rPr lang="tr-TR" dirty="0"/>
              <a:t>göre </a:t>
            </a:r>
            <a:r>
              <a:rPr lang="tr-TR" dirty="0" err="1"/>
              <a:t>ahlakîlik</a:t>
            </a:r>
            <a:r>
              <a:rPr lang="tr-TR" dirty="0"/>
              <a:t>, şarta bağlı bir durum değildir. Başka bir ifadeyle; </a:t>
            </a:r>
            <a:r>
              <a:rPr lang="tr-TR" dirty="0" err="1"/>
              <a:t>ahlakî</a:t>
            </a:r>
            <a:r>
              <a:rPr lang="tr-TR" dirty="0"/>
              <a:t> davranış için belli şartların yerine gelmesi </a:t>
            </a:r>
            <a:r>
              <a:rPr lang="tr-TR" dirty="0" smtClean="0"/>
              <a:t>beklenmemelidir.</a:t>
            </a:r>
            <a:endParaRPr lang="tr-TR" dirty="0"/>
          </a:p>
        </p:txBody>
      </p:sp>
    </p:spTree>
    <p:extLst>
      <p:ext uri="{BB962C8B-B14F-4D97-AF65-F5344CB8AC3E}">
        <p14:creationId xmlns:p14="http://schemas.microsoft.com/office/powerpoint/2010/main" val="1080261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ÖDEV KURAMI</a:t>
            </a:r>
            <a:endParaRPr lang="tr-TR" b="1" dirty="0"/>
          </a:p>
        </p:txBody>
      </p:sp>
      <p:sp>
        <p:nvSpPr>
          <p:cNvPr id="3" name="İçerik Yer Tutucusu 2"/>
          <p:cNvSpPr>
            <a:spLocks noGrp="1"/>
          </p:cNvSpPr>
          <p:nvPr>
            <p:ph idx="1"/>
          </p:nvPr>
        </p:nvSpPr>
        <p:spPr/>
        <p:txBody>
          <a:bodyPr>
            <a:normAutofit lnSpcReduction="10000"/>
          </a:bodyPr>
          <a:lstStyle/>
          <a:p>
            <a:pPr algn="just">
              <a:lnSpc>
                <a:spcPct val="150000"/>
              </a:lnSpc>
            </a:pPr>
            <a:endParaRPr lang="tr-TR" dirty="0" smtClean="0"/>
          </a:p>
          <a:p>
            <a:pPr algn="just">
              <a:lnSpc>
                <a:spcPct val="150000"/>
              </a:lnSpc>
            </a:pPr>
            <a:r>
              <a:rPr lang="tr-TR" dirty="0" smtClean="0"/>
              <a:t>Kant</a:t>
            </a:r>
            <a:r>
              <a:rPr lang="tr-TR" dirty="0"/>
              <a:t>, insanın daima her eylemi evrensel bir yasa olacakmış gibi davranması gerektiğini </a:t>
            </a:r>
            <a:r>
              <a:rPr lang="tr-TR" dirty="0" smtClean="0"/>
              <a:t>vurgulamıştır</a:t>
            </a:r>
          </a:p>
          <a:p>
            <a:pPr marL="0" indent="0" algn="just">
              <a:lnSpc>
                <a:spcPct val="150000"/>
              </a:lnSpc>
              <a:buNone/>
            </a:pPr>
            <a:endParaRPr lang="tr-TR" dirty="0" smtClean="0"/>
          </a:p>
          <a:p>
            <a:pPr algn="just">
              <a:lnSpc>
                <a:spcPct val="150000"/>
              </a:lnSpc>
            </a:pPr>
            <a:r>
              <a:rPr lang="tr-TR" dirty="0" smtClean="0"/>
              <a:t>Kişinin </a:t>
            </a:r>
            <a:r>
              <a:rPr lang="tr-TR" dirty="0"/>
              <a:t>yaptığı eylemin evrenselleştirme tahlilini geçtiği takdirde </a:t>
            </a:r>
            <a:r>
              <a:rPr lang="tr-TR" dirty="0" err="1"/>
              <a:t>ahlakî</a:t>
            </a:r>
            <a:r>
              <a:rPr lang="tr-TR" dirty="0"/>
              <a:t> bir eylem olacağını öne sürmüştür </a:t>
            </a:r>
          </a:p>
        </p:txBody>
      </p:sp>
    </p:spTree>
    <p:extLst>
      <p:ext uri="{BB962C8B-B14F-4D97-AF65-F5344CB8AC3E}">
        <p14:creationId xmlns:p14="http://schemas.microsoft.com/office/powerpoint/2010/main" val="1265226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548680"/>
            <a:ext cx="8712968" cy="1368152"/>
          </a:xfrm>
        </p:spPr>
        <p:txBody>
          <a:bodyPr>
            <a:normAutofit/>
          </a:bodyPr>
          <a:lstStyle/>
          <a:p>
            <a:pPr algn="ctr"/>
            <a:r>
              <a:rPr lang="tr-TR" sz="4000" b="1" dirty="0" smtClean="0"/>
              <a:t>AHLAK FELSEFESİNDE KURAMLAR</a:t>
            </a:r>
            <a:br>
              <a:rPr lang="tr-TR" sz="4000" b="1" dirty="0" smtClean="0"/>
            </a:br>
            <a:r>
              <a:rPr lang="tr-TR" sz="4000" b="1" dirty="0" smtClean="0"/>
              <a:t>( TEORİLER=NAZARİYELER)</a:t>
            </a:r>
            <a:endParaRPr lang="tr-TR" sz="4000" b="1" dirty="0"/>
          </a:p>
        </p:txBody>
      </p:sp>
      <p:sp>
        <p:nvSpPr>
          <p:cNvPr id="3" name="İçerik Yer Tutucusu 2"/>
          <p:cNvSpPr>
            <a:spLocks noGrp="1"/>
          </p:cNvSpPr>
          <p:nvPr>
            <p:ph idx="1"/>
          </p:nvPr>
        </p:nvSpPr>
        <p:spPr>
          <a:xfrm>
            <a:off x="251520" y="1935480"/>
            <a:ext cx="8712968" cy="4805888"/>
          </a:xfrm>
        </p:spPr>
        <p:txBody>
          <a:bodyPr>
            <a:normAutofit lnSpcReduction="10000"/>
          </a:bodyPr>
          <a:lstStyle/>
          <a:p>
            <a:endParaRPr lang="tr-TR" dirty="0" smtClean="0"/>
          </a:p>
          <a:p>
            <a:pPr algn="just">
              <a:lnSpc>
                <a:spcPct val="150000"/>
              </a:lnSpc>
            </a:pPr>
            <a:r>
              <a:rPr lang="tr-TR" dirty="0" smtClean="0"/>
              <a:t>Her </a:t>
            </a:r>
            <a:r>
              <a:rPr lang="tr-TR" dirty="0"/>
              <a:t>bilimsel kuram, </a:t>
            </a:r>
            <a:r>
              <a:rPr lang="tr-TR" dirty="0">
                <a:solidFill>
                  <a:srgbClr val="FF0000"/>
                </a:solidFill>
              </a:rPr>
              <a:t>belli bir soruya </a:t>
            </a:r>
            <a:r>
              <a:rPr lang="tr-TR" dirty="0"/>
              <a:t>ya da sorular bütününe </a:t>
            </a:r>
            <a:r>
              <a:rPr lang="tr-TR" dirty="0">
                <a:solidFill>
                  <a:srgbClr val="FF0000"/>
                </a:solidFill>
              </a:rPr>
              <a:t>ikna edici bir cevap bulma</a:t>
            </a:r>
            <a:r>
              <a:rPr lang="tr-TR" dirty="0"/>
              <a:t> gayretinden </a:t>
            </a:r>
            <a:r>
              <a:rPr lang="tr-TR" dirty="0" smtClean="0"/>
              <a:t>doğmaktadır</a:t>
            </a:r>
          </a:p>
          <a:p>
            <a:pPr algn="just">
              <a:lnSpc>
                <a:spcPct val="150000"/>
              </a:lnSpc>
            </a:pPr>
            <a:endParaRPr lang="tr-TR" dirty="0"/>
          </a:p>
          <a:p>
            <a:pPr algn="just">
              <a:lnSpc>
                <a:spcPct val="150000"/>
              </a:lnSpc>
            </a:pPr>
            <a:r>
              <a:rPr lang="tr-TR" dirty="0" smtClean="0"/>
              <a:t>Ahlaki </a:t>
            </a:r>
            <a:r>
              <a:rPr lang="tr-TR" dirty="0"/>
              <a:t>yargıların altında yatan </a:t>
            </a:r>
            <a:r>
              <a:rPr lang="tr-TR" dirty="0">
                <a:solidFill>
                  <a:srgbClr val="FF0000"/>
                </a:solidFill>
              </a:rPr>
              <a:t>nedenleri </a:t>
            </a:r>
            <a:r>
              <a:rPr lang="tr-TR" dirty="0"/>
              <a:t>ele almak, </a:t>
            </a:r>
            <a:r>
              <a:rPr lang="tr-TR" dirty="0">
                <a:solidFill>
                  <a:srgbClr val="FF0000"/>
                </a:solidFill>
              </a:rPr>
              <a:t>iyinin ve doğrunun </a:t>
            </a:r>
            <a:r>
              <a:rPr lang="tr-TR" dirty="0"/>
              <a:t>ne olduğu sorularına cevap verebilmek amacıyla ortaya çeşitli ahlaki kuramlar çıkmıştır</a:t>
            </a:r>
          </a:p>
        </p:txBody>
      </p:sp>
    </p:spTree>
    <p:extLst>
      <p:ext uri="{BB962C8B-B14F-4D97-AF65-F5344CB8AC3E}">
        <p14:creationId xmlns:p14="http://schemas.microsoft.com/office/powerpoint/2010/main" val="1869569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ERDEM AHLAKI</a:t>
            </a:r>
            <a:endParaRPr lang="tr-TR" b="1" dirty="0"/>
          </a:p>
        </p:txBody>
      </p:sp>
      <p:sp>
        <p:nvSpPr>
          <p:cNvPr id="3" name="İçerik Yer Tutucusu 2"/>
          <p:cNvSpPr>
            <a:spLocks noGrp="1"/>
          </p:cNvSpPr>
          <p:nvPr>
            <p:ph idx="1"/>
          </p:nvPr>
        </p:nvSpPr>
        <p:spPr/>
        <p:txBody>
          <a:bodyPr>
            <a:normAutofit fontScale="92500" lnSpcReduction="20000"/>
          </a:bodyPr>
          <a:lstStyle/>
          <a:p>
            <a:r>
              <a:rPr lang="tr-TR" dirty="0" smtClean="0"/>
              <a:t>Bireyci özellik taşır</a:t>
            </a:r>
          </a:p>
          <a:p>
            <a:endParaRPr lang="tr-TR" dirty="0"/>
          </a:p>
          <a:p>
            <a:r>
              <a:rPr lang="tr-TR" dirty="0" smtClean="0"/>
              <a:t>Bireyin karakteri, güdüleri ve niyetleri önemlidir</a:t>
            </a:r>
          </a:p>
          <a:p>
            <a:r>
              <a:rPr lang="tr-TR" dirty="0" err="1" smtClean="0"/>
              <a:t>Socrates</a:t>
            </a:r>
            <a:r>
              <a:rPr lang="tr-TR" dirty="0" smtClean="0"/>
              <a:t>, Platon,  Aristoteles</a:t>
            </a:r>
          </a:p>
          <a:p>
            <a:endParaRPr lang="tr-TR" dirty="0" smtClean="0"/>
          </a:p>
          <a:p>
            <a:r>
              <a:rPr lang="tr-TR" dirty="0" smtClean="0">
                <a:solidFill>
                  <a:srgbClr val="FF0000"/>
                </a:solidFill>
              </a:rPr>
              <a:t>Platon: Üç parçalı ruh anlayışı ve Dört </a:t>
            </a:r>
            <a:r>
              <a:rPr lang="tr-TR" dirty="0">
                <a:solidFill>
                  <a:srgbClr val="FF0000"/>
                </a:solidFill>
              </a:rPr>
              <a:t>temel erdem</a:t>
            </a:r>
          </a:p>
          <a:p>
            <a:endParaRPr lang="tr-TR" dirty="0" smtClean="0">
              <a:solidFill>
                <a:srgbClr val="FF0000"/>
              </a:solidFill>
            </a:endParaRPr>
          </a:p>
          <a:p>
            <a:r>
              <a:rPr lang="tr-TR" dirty="0" err="1" smtClean="0"/>
              <a:t>İştahanın</a:t>
            </a:r>
            <a:r>
              <a:rPr lang="tr-TR" dirty="0" smtClean="0"/>
              <a:t> erdemi: Ölçülülük</a:t>
            </a:r>
          </a:p>
          <a:p>
            <a:r>
              <a:rPr lang="tr-TR" dirty="0" smtClean="0"/>
              <a:t>İradenin erdemi: Cesaret</a:t>
            </a:r>
          </a:p>
          <a:p>
            <a:r>
              <a:rPr lang="tr-TR" dirty="0" smtClean="0"/>
              <a:t>Aklın erdemi : Bilgeliktir </a:t>
            </a:r>
          </a:p>
          <a:p>
            <a:r>
              <a:rPr lang="tr-TR" dirty="0" smtClean="0"/>
              <a:t>                        :Adalet</a:t>
            </a:r>
            <a:endParaRPr lang="tr-TR" dirty="0"/>
          </a:p>
        </p:txBody>
      </p:sp>
    </p:spTree>
    <p:extLst>
      <p:ext uri="{BB962C8B-B14F-4D97-AF65-F5344CB8AC3E}">
        <p14:creationId xmlns:p14="http://schemas.microsoft.com/office/powerpoint/2010/main" val="3787182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48680"/>
            <a:ext cx="8229600" cy="924712"/>
          </a:xfrm>
        </p:spPr>
        <p:txBody>
          <a:bodyPr/>
          <a:lstStyle/>
          <a:p>
            <a:pPr algn="ctr"/>
            <a:r>
              <a:rPr lang="tr-TR" b="1" dirty="0" smtClean="0"/>
              <a:t>ERDEM AHLAKI</a:t>
            </a:r>
            <a:endParaRPr lang="tr-TR" b="1" dirty="0"/>
          </a:p>
        </p:txBody>
      </p:sp>
      <p:sp>
        <p:nvSpPr>
          <p:cNvPr id="3" name="İçerik Yer Tutucusu 2"/>
          <p:cNvSpPr>
            <a:spLocks noGrp="1"/>
          </p:cNvSpPr>
          <p:nvPr>
            <p:ph idx="1"/>
          </p:nvPr>
        </p:nvSpPr>
        <p:spPr/>
        <p:txBody>
          <a:bodyPr>
            <a:normAutofit fontScale="62500" lnSpcReduction="20000"/>
          </a:bodyPr>
          <a:lstStyle/>
          <a:p>
            <a:pPr algn="just">
              <a:lnSpc>
                <a:spcPct val="170000"/>
              </a:lnSpc>
            </a:pPr>
            <a:r>
              <a:rPr lang="tr-TR" dirty="0"/>
              <a:t>Erdem ahlakı, erdemler ve karakter üzerinde yoğunlaşmakta ve diğer kuramların eylem merkezli olduğu yerde faili veya ahlaki özneyi ve onun ahlaki gelişimini temele alan bir anlayış içermektedir </a:t>
            </a:r>
          </a:p>
          <a:p>
            <a:pPr algn="just">
              <a:lnSpc>
                <a:spcPct val="170000"/>
              </a:lnSpc>
            </a:pPr>
            <a:r>
              <a:rPr lang="tr-TR" dirty="0" smtClean="0"/>
              <a:t>Bireyci özellik taşır</a:t>
            </a:r>
          </a:p>
          <a:p>
            <a:endParaRPr lang="tr-TR" dirty="0"/>
          </a:p>
          <a:p>
            <a:r>
              <a:rPr lang="tr-TR" dirty="0" smtClean="0"/>
              <a:t>Bireyin karakteri, güdüleri ve niyetleri önemlidir</a:t>
            </a:r>
          </a:p>
          <a:p>
            <a:r>
              <a:rPr lang="tr-TR" dirty="0" err="1" smtClean="0"/>
              <a:t>Socrates</a:t>
            </a:r>
            <a:r>
              <a:rPr lang="tr-TR" dirty="0" smtClean="0"/>
              <a:t>, Platon,  Aristoteles</a:t>
            </a:r>
          </a:p>
          <a:p>
            <a:endParaRPr lang="tr-TR" dirty="0" smtClean="0"/>
          </a:p>
          <a:p>
            <a:r>
              <a:rPr lang="tr-TR" dirty="0" smtClean="0">
                <a:solidFill>
                  <a:srgbClr val="FF0000"/>
                </a:solidFill>
              </a:rPr>
              <a:t>Platon: Üç parçalı ruh anlayışı ve Dört </a:t>
            </a:r>
            <a:r>
              <a:rPr lang="tr-TR" dirty="0">
                <a:solidFill>
                  <a:srgbClr val="FF0000"/>
                </a:solidFill>
              </a:rPr>
              <a:t>temel erdem</a:t>
            </a:r>
          </a:p>
          <a:p>
            <a:endParaRPr lang="tr-TR" dirty="0" smtClean="0">
              <a:solidFill>
                <a:srgbClr val="FF0000"/>
              </a:solidFill>
            </a:endParaRPr>
          </a:p>
          <a:p>
            <a:r>
              <a:rPr lang="tr-TR" dirty="0" err="1" smtClean="0"/>
              <a:t>İştahanın</a:t>
            </a:r>
            <a:r>
              <a:rPr lang="tr-TR" dirty="0" smtClean="0"/>
              <a:t> erdemi: Ölçülülük</a:t>
            </a:r>
          </a:p>
          <a:p>
            <a:r>
              <a:rPr lang="tr-TR" dirty="0" smtClean="0"/>
              <a:t>İradenin erdemi: Cesaret</a:t>
            </a:r>
          </a:p>
          <a:p>
            <a:r>
              <a:rPr lang="tr-TR" dirty="0" smtClean="0"/>
              <a:t>Aklın erdemi : Bilgeliktir </a:t>
            </a:r>
          </a:p>
          <a:p>
            <a:r>
              <a:rPr lang="tr-TR" dirty="0" smtClean="0"/>
              <a:t>                        :Adalet</a:t>
            </a:r>
            <a:endParaRPr lang="tr-TR" dirty="0"/>
          </a:p>
        </p:txBody>
      </p:sp>
    </p:spTree>
    <p:extLst>
      <p:ext uri="{BB962C8B-B14F-4D97-AF65-F5344CB8AC3E}">
        <p14:creationId xmlns:p14="http://schemas.microsoft.com/office/powerpoint/2010/main" val="3755311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229600" cy="780696"/>
          </a:xfrm>
        </p:spPr>
        <p:txBody>
          <a:bodyPr>
            <a:normAutofit fontScale="90000"/>
          </a:bodyPr>
          <a:lstStyle/>
          <a:p>
            <a:pPr algn="ctr"/>
            <a:r>
              <a:rPr lang="tr-TR" dirty="0" smtClean="0"/>
              <a:t>ERDEM AHLAKI</a:t>
            </a:r>
            <a:endParaRPr lang="tr-TR" dirty="0"/>
          </a:p>
        </p:txBody>
      </p:sp>
      <p:sp>
        <p:nvSpPr>
          <p:cNvPr id="3" name="İçerik Yer Tutucusu 2"/>
          <p:cNvSpPr>
            <a:spLocks noGrp="1"/>
          </p:cNvSpPr>
          <p:nvPr>
            <p:ph idx="1"/>
          </p:nvPr>
        </p:nvSpPr>
        <p:spPr/>
        <p:txBody>
          <a:bodyPr>
            <a:normAutofit lnSpcReduction="10000"/>
          </a:bodyPr>
          <a:lstStyle/>
          <a:p>
            <a:pPr algn="just"/>
            <a:r>
              <a:rPr lang="tr-TR" dirty="0" smtClean="0"/>
              <a:t>Dünyada </a:t>
            </a:r>
            <a:r>
              <a:rPr lang="tr-TR" dirty="0"/>
              <a:t>hiçbir şey boşuna ve gelişigüzel olmayıp, canlı ve cansız her varlığın yerine getirmek durumunda olduğu bir işlev vardır. </a:t>
            </a:r>
            <a:endParaRPr lang="tr-TR" dirty="0" smtClean="0"/>
          </a:p>
          <a:p>
            <a:pPr algn="just"/>
            <a:endParaRPr lang="tr-TR" dirty="0"/>
          </a:p>
          <a:p>
            <a:pPr algn="just"/>
            <a:r>
              <a:rPr lang="tr-TR" dirty="0" smtClean="0"/>
              <a:t>İşlevini </a:t>
            </a:r>
            <a:r>
              <a:rPr lang="tr-TR" dirty="0"/>
              <a:t>gereği gibi yerine getiren bir varlık; başarılı, ehliyetli, yeterli özetle erdemli bir varlık olmaktadır</a:t>
            </a:r>
            <a:r>
              <a:rPr lang="tr-TR" dirty="0" smtClean="0"/>
              <a:t>.</a:t>
            </a:r>
          </a:p>
          <a:p>
            <a:pPr marL="0" indent="0" algn="just">
              <a:buNone/>
            </a:pPr>
            <a:endParaRPr lang="tr-TR" dirty="0" smtClean="0"/>
          </a:p>
          <a:p>
            <a:pPr algn="just"/>
            <a:r>
              <a:rPr lang="tr-TR" dirty="0" smtClean="0"/>
              <a:t> </a:t>
            </a:r>
            <a:r>
              <a:rPr lang="tr-TR" dirty="0"/>
              <a:t>Platon’a göre erdem, bir şeyin, bir varlığın ya da bir canlının kendi uygun işlevini gerçekleştirmesinden, kendi görevini gereği gibi yerine getirmesinden meydana gelmektedir </a:t>
            </a:r>
          </a:p>
        </p:txBody>
      </p:sp>
    </p:spTree>
    <p:extLst>
      <p:ext uri="{BB962C8B-B14F-4D97-AF65-F5344CB8AC3E}">
        <p14:creationId xmlns:p14="http://schemas.microsoft.com/office/powerpoint/2010/main" val="3028452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ERDEM AHLAKI</a:t>
            </a:r>
            <a:endParaRPr lang="tr-TR" dirty="0"/>
          </a:p>
        </p:txBody>
      </p:sp>
      <p:sp>
        <p:nvSpPr>
          <p:cNvPr id="3" name="İçerik Yer Tutucusu 2"/>
          <p:cNvSpPr>
            <a:spLocks noGrp="1"/>
          </p:cNvSpPr>
          <p:nvPr>
            <p:ph idx="1"/>
          </p:nvPr>
        </p:nvSpPr>
        <p:spPr>
          <a:xfrm>
            <a:off x="457200" y="1935480"/>
            <a:ext cx="8229600" cy="4661872"/>
          </a:xfrm>
        </p:spPr>
        <p:txBody>
          <a:bodyPr>
            <a:normAutofit fontScale="77500" lnSpcReduction="20000"/>
          </a:bodyPr>
          <a:lstStyle/>
          <a:p>
            <a:pPr algn="just">
              <a:lnSpc>
                <a:spcPct val="150000"/>
              </a:lnSpc>
            </a:pPr>
            <a:r>
              <a:rPr lang="tr-TR" dirty="0"/>
              <a:t>Platon’un ahlak öğretisi, üç parçalı ruh öğretisine dayanmaktadır. </a:t>
            </a:r>
            <a:endParaRPr lang="tr-TR" dirty="0" smtClean="0"/>
          </a:p>
          <a:p>
            <a:pPr algn="just">
              <a:lnSpc>
                <a:spcPct val="150000"/>
              </a:lnSpc>
            </a:pPr>
            <a:endParaRPr lang="tr-TR" dirty="0" smtClean="0"/>
          </a:p>
          <a:p>
            <a:pPr algn="just">
              <a:lnSpc>
                <a:spcPct val="150000"/>
              </a:lnSpc>
            </a:pPr>
            <a:r>
              <a:rPr lang="tr-TR" dirty="0" smtClean="0"/>
              <a:t>Buna </a:t>
            </a:r>
            <a:r>
              <a:rPr lang="tr-TR" dirty="0"/>
              <a:t>göre ruhun en üst parçası; merak, anlama ve anlamlandırma isteği ile gerçeği keşfetme dürtüsünün yeri olarak “</a:t>
            </a:r>
            <a:r>
              <a:rPr lang="tr-TR" dirty="0" err="1"/>
              <a:t>akıl”dır</a:t>
            </a:r>
            <a:r>
              <a:rPr lang="tr-TR" dirty="0"/>
              <a:t>. </a:t>
            </a:r>
            <a:endParaRPr lang="tr-TR" dirty="0" smtClean="0"/>
          </a:p>
          <a:p>
            <a:pPr algn="just">
              <a:lnSpc>
                <a:spcPct val="150000"/>
              </a:lnSpc>
            </a:pPr>
            <a:endParaRPr lang="tr-TR" dirty="0" smtClean="0"/>
          </a:p>
          <a:p>
            <a:pPr algn="just">
              <a:lnSpc>
                <a:spcPct val="150000"/>
              </a:lnSpc>
            </a:pPr>
            <a:r>
              <a:rPr lang="tr-TR" dirty="0" smtClean="0"/>
              <a:t>Ruhun </a:t>
            </a:r>
            <a:r>
              <a:rPr lang="tr-TR" dirty="0"/>
              <a:t>en aşağı düzeyinde; güdüler, bedensel istekler ve arzular yer almaktadır. </a:t>
            </a:r>
            <a:endParaRPr lang="tr-TR" dirty="0" smtClean="0"/>
          </a:p>
          <a:p>
            <a:pPr algn="just">
              <a:lnSpc>
                <a:spcPct val="150000"/>
              </a:lnSpc>
            </a:pPr>
            <a:endParaRPr lang="tr-TR" dirty="0" smtClean="0"/>
          </a:p>
          <a:p>
            <a:pPr algn="just">
              <a:lnSpc>
                <a:spcPct val="150000"/>
              </a:lnSpc>
            </a:pPr>
            <a:r>
              <a:rPr lang="tr-TR" dirty="0" smtClean="0"/>
              <a:t>Akıl </a:t>
            </a:r>
            <a:r>
              <a:rPr lang="tr-TR" dirty="0"/>
              <a:t>ile en alt parça arasında ise tin, </a:t>
            </a:r>
            <a:r>
              <a:rPr lang="tr-TR" dirty="0" err="1"/>
              <a:t>nefs</a:t>
            </a:r>
            <a:r>
              <a:rPr lang="tr-TR" dirty="0"/>
              <a:t>, irade veya can adını alan parça yer almaktadır </a:t>
            </a:r>
          </a:p>
        </p:txBody>
      </p:sp>
    </p:spTree>
    <p:extLst>
      <p:ext uri="{BB962C8B-B14F-4D97-AF65-F5344CB8AC3E}">
        <p14:creationId xmlns:p14="http://schemas.microsoft.com/office/powerpoint/2010/main" val="1821617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ERDEM AHLAKI</a:t>
            </a:r>
            <a:endParaRPr lang="tr-TR" dirty="0"/>
          </a:p>
        </p:txBody>
      </p:sp>
      <p:sp>
        <p:nvSpPr>
          <p:cNvPr id="3" name="İçerik Yer Tutucusu 2"/>
          <p:cNvSpPr>
            <a:spLocks noGrp="1"/>
          </p:cNvSpPr>
          <p:nvPr>
            <p:ph idx="1"/>
          </p:nvPr>
        </p:nvSpPr>
        <p:spPr/>
        <p:txBody>
          <a:bodyPr>
            <a:normAutofit fontScale="92500"/>
          </a:bodyPr>
          <a:lstStyle/>
          <a:p>
            <a:pPr algn="just">
              <a:lnSpc>
                <a:spcPct val="150000"/>
              </a:lnSpc>
            </a:pPr>
            <a:r>
              <a:rPr lang="tr-TR" dirty="0"/>
              <a:t>Platon’un iştaha adını verdiği parçasının erdemi, ölçülülük olmaktadır. </a:t>
            </a:r>
            <a:endParaRPr lang="tr-TR" dirty="0" smtClean="0"/>
          </a:p>
          <a:p>
            <a:pPr algn="just">
              <a:lnSpc>
                <a:spcPct val="150000"/>
              </a:lnSpc>
            </a:pPr>
            <a:endParaRPr lang="tr-TR" dirty="0" smtClean="0"/>
          </a:p>
          <a:p>
            <a:pPr algn="just">
              <a:lnSpc>
                <a:spcPct val="150000"/>
              </a:lnSpc>
            </a:pPr>
            <a:r>
              <a:rPr lang="tr-TR" dirty="0" smtClean="0"/>
              <a:t>Bu </a:t>
            </a:r>
            <a:r>
              <a:rPr lang="tr-TR" dirty="0"/>
              <a:t>erdemin işlevi, maddi olana yönelik istek ve arzularda aşırıya kaçmamak, bedenin varlığını sürdürüp hayatı devam ettirme sürecinde hiçbir zaman ölçüyü kaçırmayıp gerçek ihtiyaçların karşılanmasını sağlamaktır. </a:t>
            </a:r>
          </a:p>
        </p:txBody>
      </p:sp>
    </p:spTree>
    <p:extLst>
      <p:ext uri="{BB962C8B-B14F-4D97-AF65-F5344CB8AC3E}">
        <p14:creationId xmlns:p14="http://schemas.microsoft.com/office/powerpoint/2010/main" val="138603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6836" y="404664"/>
            <a:ext cx="8229600" cy="1143000"/>
          </a:xfrm>
        </p:spPr>
        <p:txBody>
          <a:bodyPr/>
          <a:lstStyle/>
          <a:p>
            <a:pPr algn="ctr"/>
            <a:r>
              <a:rPr lang="tr-TR" dirty="0" smtClean="0"/>
              <a:t>ERDEM AHLAKI</a:t>
            </a:r>
            <a:endParaRPr lang="tr-TR" dirty="0"/>
          </a:p>
        </p:txBody>
      </p:sp>
      <p:sp>
        <p:nvSpPr>
          <p:cNvPr id="3" name="İçerik Yer Tutucusu 2"/>
          <p:cNvSpPr>
            <a:spLocks noGrp="1"/>
          </p:cNvSpPr>
          <p:nvPr>
            <p:ph idx="1"/>
          </p:nvPr>
        </p:nvSpPr>
        <p:spPr/>
        <p:txBody>
          <a:bodyPr>
            <a:normAutofit lnSpcReduction="10000"/>
          </a:bodyPr>
          <a:lstStyle/>
          <a:p>
            <a:pPr algn="just">
              <a:lnSpc>
                <a:spcPct val="150000"/>
              </a:lnSpc>
            </a:pPr>
            <a:r>
              <a:rPr lang="tr-TR" dirty="0" smtClean="0"/>
              <a:t>Ruhun </a:t>
            </a:r>
            <a:r>
              <a:rPr lang="tr-TR" dirty="0"/>
              <a:t>diğer bir parçası olan tin ya da iradenin görevi, akıl ile iştaha arasında aracılık yapmak, canlının parçaları arasında çıkabilecek muhtemel çatışmalarda aklı dinleyip </a:t>
            </a:r>
            <a:r>
              <a:rPr lang="tr-TR" dirty="0" err="1"/>
              <a:t>iştahanın</a:t>
            </a:r>
            <a:r>
              <a:rPr lang="tr-TR" dirty="0"/>
              <a:t> aşırılıklarına karşı koymaktır</a:t>
            </a:r>
            <a:r>
              <a:rPr lang="tr-TR" dirty="0" smtClean="0"/>
              <a:t>.</a:t>
            </a:r>
          </a:p>
          <a:p>
            <a:pPr algn="just">
              <a:lnSpc>
                <a:spcPct val="150000"/>
              </a:lnSpc>
            </a:pPr>
            <a:endParaRPr lang="tr-TR" dirty="0" smtClean="0"/>
          </a:p>
          <a:p>
            <a:pPr algn="just">
              <a:lnSpc>
                <a:spcPct val="150000"/>
              </a:lnSpc>
            </a:pPr>
            <a:r>
              <a:rPr lang="tr-TR" dirty="0" smtClean="0"/>
              <a:t> </a:t>
            </a:r>
            <a:r>
              <a:rPr lang="tr-TR" dirty="0"/>
              <a:t>İradenin bu işlevleri yapabilmesi için cesur olması gerekmektedir </a:t>
            </a:r>
          </a:p>
        </p:txBody>
      </p:sp>
    </p:spTree>
    <p:extLst>
      <p:ext uri="{BB962C8B-B14F-4D97-AF65-F5344CB8AC3E}">
        <p14:creationId xmlns:p14="http://schemas.microsoft.com/office/powerpoint/2010/main" val="1304554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ERDEM AHLAKI</a:t>
            </a:r>
            <a:endParaRPr lang="tr-TR" dirty="0"/>
          </a:p>
        </p:txBody>
      </p:sp>
      <p:sp>
        <p:nvSpPr>
          <p:cNvPr id="3" name="İçerik Yer Tutucusu 2"/>
          <p:cNvSpPr>
            <a:spLocks noGrp="1"/>
          </p:cNvSpPr>
          <p:nvPr>
            <p:ph idx="1"/>
          </p:nvPr>
        </p:nvSpPr>
        <p:spPr>
          <a:xfrm>
            <a:off x="457200" y="1935480"/>
            <a:ext cx="8229600" cy="4733880"/>
          </a:xfrm>
        </p:spPr>
        <p:txBody>
          <a:bodyPr>
            <a:normAutofit fontScale="62500" lnSpcReduction="20000"/>
          </a:bodyPr>
          <a:lstStyle/>
          <a:p>
            <a:pPr algn="just">
              <a:lnSpc>
                <a:spcPct val="160000"/>
              </a:lnSpc>
            </a:pPr>
            <a:r>
              <a:rPr lang="tr-TR" dirty="0"/>
              <a:t>Ruhun üst parçası olan aklın erdemi bilgeliktir.  </a:t>
            </a:r>
            <a:r>
              <a:rPr lang="tr-TR" dirty="0" smtClean="0"/>
              <a:t>Aklın </a:t>
            </a:r>
            <a:r>
              <a:rPr lang="tr-TR" dirty="0"/>
              <a:t>araç ve amaç olmak üzere iki ayrı işlevi bulunmaktadır. </a:t>
            </a:r>
            <a:endParaRPr lang="tr-TR" dirty="0" smtClean="0"/>
          </a:p>
          <a:p>
            <a:pPr algn="just">
              <a:lnSpc>
                <a:spcPct val="160000"/>
              </a:lnSpc>
            </a:pPr>
            <a:endParaRPr lang="tr-TR" dirty="0" smtClean="0"/>
          </a:p>
          <a:p>
            <a:pPr algn="just">
              <a:lnSpc>
                <a:spcPct val="160000"/>
              </a:lnSpc>
            </a:pPr>
            <a:r>
              <a:rPr lang="tr-TR" dirty="0" smtClean="0"/>
              <a:t>Amaç </a:t>
            </a:r>
            <a:r>
              <a:rPr lang="tr-TR" dirty="0"/>
              <a:t>olarak akıl, bilgiyi arar, gerçeğin ve güzelliğin peşine düşer ve gerçekliğe ulaşmaya çalışır. </a:t>
            </a:r>
            <a:endParaRPr lang="tr-TR" dirty="0" smtClean="0"/>
          </a:p>
          <a:p>
            <a:pPr algn="just">
              <a:lnSpc>
                <a:spcPct val="160000"/>
              </a:lnSpc>
            </a:pPr>
            <a:endParaRPr lang="tr-TR" dirty="0" smtClean="0"/>
          </a:p>
          <a:p>
            <a:pPr algn="just">
              <a:lnSpc>
                <a:spcPct val="160000"/>
              </a:lnSpc>
            </a:pPr>
            <a:r>
              <a:rPr lang="tr-TR" dirty="0" smtClean="0"/>
              <a:t>Akıl </a:t>
            </a:r>
            <a:r>
              <a:rPr lang="tr-TR" dirty="0"/>
              <a:t>aynı zamanda, zamanın ve enerjinin nasıl harcanacağına karar veren bir araçtır. </a:t>
            </a:r>
            <a:endParaRPr lang="tr-TR" dirty="0" smtClean="0"/>
          </a:p>
          <a:p>
            <a:pPr algn="just">
              <a:lnSpc>
                <a:spcPct val="160000"/>
              </a:lnSpc>
            </a:pPr>
            <a:r>
              <a:rPr lang="tr-TR" dirty="0" smtClean="0"/>
              <a:t>Sınırsızca </a:t>
            </a:r>
            <a:r>
              <a:rPr lang="tr-TR" dirty="0"/>
              <a:t>doyurulmayı beklenen istek ve arzuların aşırı şekilde doyurulması peşinde koşmak, ruhu kötürüm etmekte ve ahlaki hayatı tehlikeye sokmaktadır. </a:t>
            </a:r>
            <a:endParaRPr lang="tr-TR" dirty="0" smtClean="0"/>
          </a:p>
          <a:p>
            <a:pPr algn="just">
              <a:lnSpc>
                <a:spcPct val="160000"/>
              </a:lnSpc>
            </a:pPr>
            <a:endParaRPr lang="tr-TR" dirty="0" smtClean="0"/>
          </a:p>
          <a:p>
            <a:pPr algn="just">
              <a:lnSpc>
                <a:spcPct val="160000"/>
              </a:lnSpc>
            </a:pPr>
            <a:r>
              <a:rPr lang="tr-TR" dirty="0" smtClean="0"/>
              <a:t>Bu </a:t>
            </a:r>
            <a:r>
              <a:rPr lang="tr-TR" dirty="0"/>
              <a:t>nedenle aklın, iradenin de desteğiyle istek ve arzuları denetim altında tutması gerekmektedir </a:t>
            </a:r>
          </a:p>
        </p:txBody>
      </p:sp>
    </p:spTree>
    <p:extLst>
      <p:ext uri="{BB962C8B-B14F-4D97-AF65-F5344CB8AC3E}">
        <p14:creationId xmlns:p14="http://schemas.microsoft.com/office/powerpoint/2010/main" val="3559572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229600" cy="852704"/>
          </a:xfrm>
        </p:spPr>
        <p:txBody>
          <a:bodyPr/>
          <a:lstStyle/>
          <a:p>
            <a:pPr algn="ctr"/>
            <a:r>
              <a:rPr lang="tr-TR" dirty="0" smtClean="0"/>
              <a:t>ERDEM AHLAKI</a:t>
            </a:r>
            <a:endParaRPr lang="tr-TR" dirty="0"/>
          </a:p>
        </p:txBody>
      </p:sp>
      <p:sp>
        <p:nvSpPr>
          <p:cNvPr id="3" name="İçerik Yer Tutucusu 2"/>
          <p:cNvSpPr>
            <a:spLocks noGrp="1"/>
          </p:cNvSpPr>
          <p:nvPr>
            <p:ph idx="1"/>
          </p:nvPr>
        </p:nvSpPr>
        <p:spPr/>
        <p:txBody>
          <a:bodyPr>
            <a:normAutofit fontScale="92500"/>
          </a:bodyPr>
          <a:lstStyle/>
          <a:p>
            <a:pPr algn="just">
              <a:lnSpc>
                <a:spcPct val="150000"/>
              </a:lnSpc>
            </a:pPr>
            <a:endParaRPr lang="tr-TR" sz="2400" dirty="0" smtClean="0"/>
          </a:p>
          <a:p>
            <a:pPr algn="just">
              <a:lnSpc>
                <a:spcPct val="150000"/>
              </a:lnSpc>
            </a:pPr>
            <a:r>
              <a:rPr lang="tr-TR" sz="2400" dirty="0" smtClean="0"/>
              <a:t>Ruhun </a:t>
            </a:r>
            <a:r>
              <a:rPr lang="tr-TR" sz="2400" dirty="0"/>
              <a:t>her parçası görevi yerine getirdiğinde, ilk üç erdemi tamamlayan dördüncü erdem olarak adalet ortaya çıkmaktadır. </a:t>
            </a:r>
            <a:endParaRPr lang="tr-TR" sz="2400" dirty="0" smtClean="0"/>
          </a:p>
          <a:p>
            <a:pPr algn="just">
              <a:lnSpc>
                <a:spcPct val="150000"/>
              </a:lnSpc>
            </a:pPr>
            <a:endParaRPr lang="tr-TR" sz="2400" dirty="0"/>
          </a:p>
          <a:p>
            <a:pPr algn="just">
              <a:lnSpc>
                <a:spcPct val="150000"/>
              </a:lnSpc>
            </a:pPr>
            <a:r>
              <a:rPr lang="tr-TR" sz="2400" dirty="0" smtClean="0"/>
              <a:t>Adalet</a:t>
            </a:r>
            <a:r>
              <a:rPr lang="tr-TR" sz="2400" dirty="0"/>
              <a:t>, bireyde ya da toplumda uyum ve denge halidir. Her bir parçanın en iyi yapabildiği şeyi hayata geçirdiği gerçek bir iş bölümü ve ahenk durumudur </a:t>
            </a:r>
          </a:p>
        </p:txBody>
      </p:sp>
    </p:spTree>
    <p:extLst>
      <p:ext uri="{BB962C8B-B14F-4D97-AF65-F5344CB8AC3E}">
        <p14:creationId xmlns:p14="http://schemas.microsoft.com/office/powerpoint/2010/main" val="553109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lstStyle/>
          <a:p>
            <a:pPr algn="ctr"/>
            <a:r>
              <a:rPr lang="tr-TR" b="1" dirty="0" smtClean="0"/>
              <a:t>MESLEK AHLAKI (ETİĞİ)</a:t>
            </a:r>
            <a:endParaRPr lang="tr-TR" b="1" dirty="0"/>
          </a:p>
        </p:txBody>
      </p:sp>
      <p:sp>
        <p:nvSpPr>
          <p:cNvPr id="3" name="İçerik Yer Tutucusu 2"/>
          <p:cNvSpPr>
            <a:spLocks noGrp="1"/>
          </p:cNvSpPr>
          <p:nvPr>
            <p:ph idx="1"/>
          </p:nvPr>
        </p:nvSpPr>
        <p:spPr>
          <a:xfrm>
            <a:off x="457200" y="1412776"/>
            <a:ext cx="8229600" cy="4911824"/>
          </a:xfrm>
        </p:spPr>
        <p:txBody>
          <a:bodyPr>
            <a:normAutofit fontScale="70000" lnSpcReduction="20000"/>
          </a:bodyPr>
          <a:lstStyle/>
          <a:p>
            <a:pPr>
              <a:lnSpc>
                <a:spcPct val="170000"/>
              </a:lnSpc>
            </a:pPr>
            <a:r>
              <a:rPr lang="tr-TR" dirty="0"/>
              <a:t>Bir bireyin para kazanmak ve hayatını idame ettirmek için uzmanca faaliyette bulunduğu işe, onun </a:t>
            </a:r>
            <a:r>
              <a:rPr lang="tr-TR" b="1" dirty="0"/>
              <a:t>mesleği</a:t>
            </a:r>
            <a:r>
              <a:rPr lang="tr-TR" dirty="0"/>
              <a:t> denmektedir.</a:t>
            </a:r>
          </a:p>
          <a:p>
            <a:endParaRPr lang="tr-TR" b="1" dirty="0" smtClean="0">
              <a:solidFill>
                <a:srgbClr val="FF0000"/>
              </a:solidFill>
            </a:endParaRPr>
          </a:p>
          <a:p>
            <a:r>
              <a:rPr lang="tr-TR" b="1" dirty="0" smtClean="0">
                <a:solidFill>
                  <a:srgbClr val="FF0000"/>
                </a:solidFill>
              </a:rPr>
              <a:t>Bir </a:t>
            </a:r>
            <a:r>
              <a:rPr lang="tr-TR" b="1" dirty="0">
                <a:solidFill>
                  <a:srgbClr val="FF0000"/>
                </a:solidFill>
              </a:rPr>
              <a:t>işin meslek olabilmesi için; </a:t>
            </a:r>
            <a:endParaRPr lang="tr-TR" b="1" dirty="0" smtClean="0">
              <a:solidFill>
                <a:srgbClr val="FF0000"/>
              </a:solidFill>
            </a:endParaRPr>
          </a:p>
          <a:p>
            <a:pPr marL="0" indent="0">
              <a:buNone/>
            </a:pPr>
            <a:endParaRPr lang="tr-TR" b="1" dirty="0" smtClean="0">
              <a:solidFill>
                <a:srgbClr val="FF0000"/>
              </a:solidFill>
            </a:endParaRPr>
          </a:p>
          <a:p>
            <a:pPr algn="just"/>
            <a:r>
              <a:rPr lang="tr-TR" dirty="0" smtClean="0"/>
              <a:t>entelektüel </a:t>
            </a:r>
            <a:r>
              <a:rPr lang="tr-TR" dirty="0"/>
              <a:t>özelliği olan yoğun bir eğitim dönemini </a:t>
            </a:r>
            <a:r>
              <a:rPr lang="tr-TR" dirty="0" smtClean="0"/>
              <a:t>gerektirmesi</a:t>
            </a:r>
            <a:endParaRPr lang="tr-TR" dirty="0"/>
          </a:p>
          <a:p>
            <a:pPr algn="just"/>
            <a:endParaRPr lang="tr-TR" dirty="0" smtClean="0"/>
          </a:p>
          <a:p>
            <a:pPr algn="just"/>
            <a:r>
              <a:rPr lang="tr-TR" dirty="0" smtClean="0"/>
              <a:t>mesleki </a:t>
            </a:r>
            <a:r>
              <a:rPr lang="tr-TR" dirty="0"/>
              <a:t>bilgi ve yeteneklerin toplum için önem arz </a:t>
            </a:r>
            <a:r>
              <a:rPr lang="tr-TR" dirty="0" smtClean="0"/>
              <a:t>etmesi</a:t>
            </a:r>
            <a:endParaRPr lang="tr-TR" dirty="0"/>
          </a:p>
          <a:p>
            <a:pPr algn="just"/>
            <a:endParaRPr lang="tr-TR" dirty="0" smtClean="0"/>
          </a:p>
          <a:p>
            <a:pPr algn="just"/>
            <a:r>
              <a:rPr lang="tr-TR" dirty="0" smtClean="0"/>
              <a:t>o </a:t>
            </a:r>
            <a:r>
              <a:rPr lang="tr-TR" dirty="0"/>
              <a:t>mesleğe ait hizmetlerin verilmesinde genellikle tekel veya tekele yakın bir konuma sahip olması </a:t>
            </a:r>
            <a:endParaRPr lang="tr-TR" dirty="0" smtClean="0"/>
          </a:p>
          <a:p>
            <a:pPr algn="just"/>
            <a:endParaRPr lang="tr-TR" dirty="0" smtClean="0"/>
          </a:p>
          <a:p>
            <a:pPr algn="just"/>
            <a:r>
              <a:rPr lang="tr-TR" dirty="0" smtClean="0"/>
              <a:t>meslek </a:t>
            </a:r>
            <a:r>
              <a:rPr lang="tr-TR" dirty="0"/>
              <a:t>mensuplarının, etik ilkeler altında toplanmış ahlaksal standartlara bağlı olduğunu belirtmesi </a:t>
            </a:r>
            <a:endParaRPr lang="tr-TR" dirty="0" smtClean="0"/>
          </a:p>
          <a:p>
            <a:pPr marL="0" indent="0" algn="just">
              <a:buNone/>
            </a:pPr>
            <a:r>
              <a:rPr lang="tr-TR" dirty="0"/>
              <a:t> </a:t>
            </a:r>
            <a:r>
              <a:rPr lang="tr-TR" dirty="0" smtClean="0"/>
              <a:t>                    </a:t>
            </a:r>
          </a:p>
          <a:p>
            <a:pPr marL="0" indent="0" algn="just">
              <a:buNone/>
            </a:pPr>
            <a:r>
              <a:rPr lang="tr-TR" dirty="0"/>
              <a:t> </a:t>
            </a:r>
            <a:r>
              <a:rPr lang="tr-TR" dirty="0" smtClean="0"/>
              <a:t>                          gibi </a:t>
            </a:r>
            <a:r>
              <a:rPr lang="tr-TR" dirty="0"/>
              <a:t>bazı özelliklerin bulunması zorunludur </a:t>
            </a:r>
          </a:p>
        </p:txBody>
      </p:sp>
    </p:spTree>
    <p:extLst>
      <p:ext uri="{BB962C8B-B14F-4D97-AF65-F5344CB8AC3E}">
        <p14:creationId xmlns:p14="http://schemas.microsoft.com/office/powerpoint/2010/main" val="812830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lstStyle/>
          <a:p>
            <a:pPr algn="ctr"/>
            <a:r>
              <a:rPr lang="tr-TR" b="1" dirty="0" smtClean="0"/>
              <a:t>MESLEK AHLAKI</a:t>
            </a:r>
            <a:endParaRPr lang="tr-TR" b="1" dirty="0"/>
          </a:p>
        </p:txBody>
      </p:sp>
      <p:sp>
        <p:nvSpPr>
          <p:cNvPr id="3" name="İçerik Yer Tutucusu 2"/>
          <p:cNvSpPr>
            <a:spLocks noGrp="1"/>
          </p:cNvSpPr>
          <p:nvPr>
            <p:ph idx="1"/>
          </p:nvPr>
        </p:nvSpPr>
        <p:spPr>
          <a:xfrm>
            <a:off x="457200" y="1935480"/>
            <a:ext cx="8229600" cy="4922520"/>
          </a:xfrm>
        </p:spPr>
        <p:txBody>
          <a:bodyPr>
            <a:normAutofit fontScale="70000" lnSpcReduction="20000"/>
          </a:bodyPr>
          <a:lstStyle/>
          <a:p>
            <a:pPr algn="just"/>
            <a:r>
              <a:rPr lang="tr-TR" dirty="0" smtClean="0"/>
              <a:t>Meslekler </a:t>
            </a:r>
            <a:r>
              <a:rPr lang="tr-TR" dirty="0"/>
              <a:t>toplumla çok özel bir ilişki </a:t>
            </a:r>
            <a:r>
              <a:rPr lang="tr-TR" dirty="0" smtClean="0"/>
              <a:t>içindedirler</a:t>
            </a:r>
          </a:p>
          <a:p>
            <a:pPr algn="just"/>
            <a:endParaRPr lang="tr-TR" dirty="0"/>
          </a:p>
          <a:p>
            <a:pPr algn="just"/>
            <a:r>
              <a:rPr lang="tr-TR" dirty="0" smtClean="0"/>
              <a:t>Mesleki </a:t>
            </a:r>
            <a:r>
              <a:rPr lang="tr-TR" dirty="0"/>
              <a:t>faaliyetin sürdürülmesi aşamasında </a:t>
            </a:r>
            <a:r>
              <a:rPr lang="tr-TR" dirty="0">
                <a:solidFill>
                  <a:srgbClr val="FF0000"/>
                </a:solidFill>
              </a:rPr>
              <a:t>ahlaki ve mesleki </a:t>
            </a:r>
            <a:r>
              <a:rPr lang="tr-TR" dirty="0"/>
              <a:t>ilkelere </a:t>
            </a:r>
            <a:r>
              <a:rPr lang="tr-TR" dirty="0" smtClean="0"/>
              <a:t>göre </a:t>
            </a:r>
            <a:r>
              <a:rPr lang="tr-TR" dirty="0"/>
              <a:t>hareket etme disiplinidir. </a:t>
            </a:r>
            <a:endParaRPr lang="tr-TR" dirty="0" smtClean="0"/>
          </a:p>
          <a:p>
            <a:pPr algn="just"/>
            <a:endParaRPr lang="tr-TR" dirty="0"/>
          </a:p>
          <a:p>
            <a:pPr algn="just"/>
            <a:r>
              <a:rPr lang="tr-TR" b="1" dirty="0" smtClean="0">
                <a:solidFill>
                  <a:srgbClr val="FF0000"/>
                </a:solidFill>
              </a:rPr>
              <a:t>Meslek ahlakı; </a:t>
            </a:r>
          </a:p>
          <a:p>
            <a:pPr algn="just"/>
            <a:endParaRPr lang="tr-TR" dirty="0" smtClean="0"/>
          </a:p>
          <a:p>
            <a:pPr algn="just"/>
            <a:r>
              <a:rPr lang="tr-TR" dirty="0" smtClean="0"/>
              <a:t>belirli </a:t>
            </a:r>
            <a:r>
              <a:rPr lang="tr-TR" dirty="0"/>
              <a:t>bir meslek öbeğinin mesleğe ilişkin olarak oluşturup </a:t>
            </a:r>
            <a:r>
              <a:rPr lang="tr-TR" dirty="0" smtClean="0"/>
              <a:t>koruduğu</a:t>
            </a:r>
          </a:p>
          <a:p>
            <a:pPr algn="just"/>
            <a:endParaRPr lang="tr-TR" dirty="0" smtClean="0"/>
          </a:p>
          <a:p>
            <a:pPr algn="just"/>
            <a:r>
              <a:rPr lang="tr-TR" dirty="0" smtClean="0"/>
              <a:t>meslek </a:t>
            </a:r>
            <a:r>
              <a:rPr lang="tr-TR" dirty="0"/>
              <a:t>üyelerine emreden, onları belirli bir şekilde davranmaya </a:t>
            </a:r>
            <a:r>
              <a:rPr lang="tr-TR" dirty="0" smtClean="0"/>
              <a:t>zorlayan</a:t>
            </a:r>
          </a:p>
          <a:p>
            <a:pPr algn="just"/>
            <a:endParaRPr lang="tr-TR" dirty="0" smtClean="0"/>
          </a:p>
          <a:p>
            <a:pPr algn="just"/>
            <a:r>
              <a:rPr lang="tr-TR" dirty="0" smtClean="0"/>
              <a:t>kişisel </a:t>
            </a:r>
            <a:r>
              <a:rPr lang="tr-TR" dirty="0"/>
              <a:t>eğilimleri </a:t>
            </a:r>
            <a:r>
              <a:rPr lang="tr-TR" dirty="0" smtClean="0"/>
              <a:t>sınırlayan</a:t>
            </a:r>
          </a:p>
          <a:p>
            <a:pPr algn="just"/>
            <a:endParaRPr lang="tr-TR" dirty="0" smtClean="0"/>
          </a:p>
          <a:p>
            <a:pPr algn="just"/>
            <a:r>
              <a:rPr lang="tr-TR" dirty="0" smtClean="0"/>
              <a:t>yetersiz </a:t>
            </a:r>
            <a:r>
              <a:rPr lang="tr-TR" dirty="0"/>
              <a:t>ve ilkesiz üyeleri meslekten </a:t>
            </a:r>
            <a:r>
              <a:rPr lang="tr-TR" dirty="0" smtClean="0"/>
              <a:t>dışlayan</a:t>
            </a:r>
          </a:p>
          <a:p>
            <a:pPr marL="0" indent="0" algn="just">
              <a:buNone/>
            </a:pPr>
            <a:r>
              <a:rPr lang="tr-TR" dirty="0" smtClean="0"/>
              <a:t> </a:t>
            </a:r>
          </a:p>
          <a:p>
            <a:pPr algn="just"/>
            <a:r>
              <a:rPr lang="tr-TR" dirty="0" smtClean="0"/>
              <a:t>meslek </a:t>
            </a:r>
            <a:r>
              <a:rPr lang="tr-TR" dirty="0"/>
              <a:t>içi rekabeti düzenleyen ve hizmet ülkülerini korumayı amaçlayan mesleki ilkeler bütünü</a:t>
            </a:r>
          </a:p>
        </p:txBody>
      </p:sp>
    </p:spTree>
    <p:extLst>
      <p:ext uri="{BB962C8B-B14F-4D97-AF65-F5344CB8AC3E}">
        <p14:creationId xmlns:p14="http://schemas.microsoft.com/office/powerpoint/2010/main" val="4073244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4000" b="1" dirty="0"/>
              <a:t>AHLAK FELSEFESİNDE KURAMLAR</a:t>
            </a:r>
            <a:br>
              <a:rPr lang="tr-TR" sz="4000" b="1" dirty="0"/>
            </a:br>
            <a:r>
              <a:rPr lang="tr-TR" sz="4000" b="1" dirty="0"/>
              <a:t>( TEORİLER=NAZARİYELER)</a:t>
            </a:r>
          </a:p>
        </p:txBody>
      </p:sp>
      <p:sp>
        <p:nvSpPr>
          <p:cNvPr id="3" name="İçerik Yer Tutucusu 2"/>
          <p:cNvSpPr>
            <a:spLocks noGrp="1"/>
          </p:cNvSpPr>
          <p:nvPr>
            <p:ph idx="1"/>
          </p:nvPr>
        </p:nvSpPr>
        <p:spPr>
          <a:xfrm>
            <a:off x="457200" y="1935480"/>
            <a:ext cx="8229600" cy="4733880"/>
          </a:xfrm>
        </p:spPr>
        <p:txBody>
          <a:bodyPr>
            <a:normAutofit/>
          </a:bodyPr>
          <a:lstStyle/>
          <a:p>
            <a:endParaRPr lang="tr-TR" b="1" dirty="0" smtClean="0">
              <a:solidFill>
                <a:srgbClr val="FF0000"/>
              </a:solidFill>
            </a:endParaRPr>
          </a:p>
          <a:p>
            <a:r>
              <a:rPr lang="tr-TR" b="1" dirty="0" smtClean="0">
                <a:solidFill>
                  <a:srgbClr val="FF0000"/>
                </a:solidFill>
              </a:rPr>
              <a:t>Ahlak felsefesi</a:t>
            </a:r>
          </a:p>
          <a:p>
            <a:endParaRPr lang="tr-TR" dirty="0"/>
          </a:p>
          <a:p>
            <a:r>
              <a:rPr lang="tr-TR" dirty="0" smtClean="0"/>
              <a:t>Teorik ahlak felsefesi</a:t>
            </a:r>
          </a:p>
          <a:p>
            <a:endParaRPr lang="tr-TR" dirty="0"/>
          </a:p>
          <a:p>
            <a:r>
              <a:rPr lang="tr-TR" dirty="0" smtClean="0"/>
              <a:t>Uygulamalı ahlak felsefesi</a:t>
            </a:r>
          </a:p>
        </p:txBody>
      </p:sp>
    </p:spTree>
    <p:extLst>
      <p:ext uri="{BB962C8B-B14F-4D97-AF65-F5344CB8AC3E}">
        <p14:creationId xmlns:p14="http://schemas.microsoft.com/office/powerpoint/2010/main" val="253262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MESLEK AHLAKI</a:t>
            </a:r>
            <a:endParaRPr lang="tr-TR" b="1" dirty="0"/>
          </a:p>
        </p:txBody>
      </p:sp>
      <p:sp>
        <p:nvSpPr>
          <p:cNvPr id="3" name="İçerik Yer Tutucusu 2"/>
          <p:cNvSpPr>
            <a:spLocks noGrp="1"/>
          </p:cNvSpPr>
          <p:nvPr>
            <p:ph idx="1"/>
          </p:nvPr>
        </p:nvSpPr>
        <p:spPr/>
        <p:txBody>
          <a:bodyPr>
            <a:normAutofit lnSpcReduction="10000"/>
          </a:bodyPr>
          <a:lstStyle/>
          <a:p>
            <a:pPr algn="just">
              <a:lnSpc>
                <a:spcPct val="150000"/>
              </a:lnSpc>
            </a:pPr>
            <a:endParaRPr lang="tr-TR" dirty="0" smtClean="0"/>
          </a:p>
          <a:p>
            <a:pPr algn="just">
              <a:lnSpc>
                <a:spcPct val="150000"/>
              </a:lnSpc>
            </a:pPr>
            <a:r>
              <a:rPr lang="tr-TR" dirty="0" smtClean="0"/>
              <a:t>Meslek ahlakı genel ahlak ilkelerin </a:t>
            </a:r>
            <a:r>
              <a:rPr lang="tr-TR" dirty="0"/>
              <a:t>söz konusu meslek özelinde yeniden </a:t>
            </a:r>
            <a:r>
              <a:rPr lang="tr-TR" dirty="0" smtClean="0"/>
              <a:t>yazılmasıdır</a:t>
            </a:r>
          </a:p>
          <a:p>
            <a:pPr algn="just">
              <a:lnSpc>
                <a:spcPct val="150000"/>
              </a:lnSpc>
            </a:pPr>
            <a:endParaRPr lang="tr-TR" dirty="0"/>
          </a:p>
          <a:p>
            <a:pPr algn="just">
              <a:lnSpc>
                <a:spcPct val="150000"/>
              </a:lnSpc>
            </a:pPr>
            <a:r>
              <a:rPr lang="tr-TR" dirty="0"/>
              <a:t>B</a:t>
            </a:r>
            <a:r>
              <a:rPr lang="tr-TR" dirty="0" smtClean="0"/>
              <a:t>ir </a:t>
            </a:r>
            <a:r>
              <a:rPr lang="tr-TR" dirty="0"/>
              <a:t>mesleğe ilişkin görev, hak ve yetkilerin sadece yasalarla düzenlenmesi, mesleğin gereklerinin yerine getirilmesi noktasında yeterli olmamaktadır. </a:t>
            </a:r>
          </a:p>
        </p:txBody>
      </p:sp>
    </p:spTree>
    <p:extLst>
      <p:ext uri="{BB962C8B-B14F-4D97-AF65-F5344CB8AC3E}">
        <p14:creationId xmlns:p14="http://schemas.microsoft.com/office/powerpoint/2010/main" val="11461166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48680"/>
            <a:ext cx="8229600" cy="1143000"/>
          </a:xfrm>
        </p:spPr>
        <p:txBody>
          <a:bodyPr>
            <a:normAutofit/>
          </a:bodyPr>
          <a:lstStyle/>
          <a:p>
            <a:pPr algn="ctr"/>
            <a:r>
              <a:rPr lang="tr-TR" sz="4800" dirty="0" smtClean="0"/>
              <a:t>MESLEK AHLAKI(ETİĞİ)</a:t>
            </a:r>
            <a:endParaRPr lang="tr-TR" sz="4800" dirty="0"/>
          </a:p>
        </p:txBody>
      </p:sp>
      <p:sp>
        <p:nvSpPr>
          <p:cNvPr id="3" name="İçerik Yer Tutucusu 2"/>
          <p:cNvSpPr>
            <a:spLocks noGrp="1"/>
          </p:cNvSpPr>
          <p:nvPr>
            <p:ph idx="1"/>
          </p:nvPr>
        </p:nvSpPr>
        <p:spPr>
          <a:xfrm>
            <a:off x="0" y="1935480"/>
            <a:ext cx="8686800" cy="4922520"/>
          </a:xfrm>
        </p:spPr>
        <p:txBody>
          <a:bodyPr>
            <a:normAutofit fontScale="85000" lnSpcReduction="10000"/>
          </a:bodyPr>
          <a:lstStyle/>
          <a:p>
            <a:pPr algn="just">
              <a:lnSpc>
                <a:spcPct val="150000"/>
              </a:lnSpc>
            </a:pPr>
            <a:r>
              <a:rPr lang="tr-TR" dirty="0"/>
              <a:t>Söz konusu ilkeler, meslek mensuplarının amaçlarını beraberce nasıl gerçekleştirebileceğini ifade eden, kural koyan talimatlar dizisidir</a:t>
            </a:r>
            <a:r>
              <a:rPr lang="tr-TR" dirty="0" smtClean="0"/>
              <a:t>.</a:t>
            </a:r>
          </a:p>
          <a:p>
            <a:pPr algn="just">
              <a:lnSpc>
                <a:spcPct val="150000"/>
              </a:lnSpc>
            </a:pPr>
            <a:endParaRPr lang="tr-TR" dirty="0"/>
          </a:p>
          <a:p>
            <a:pPr algn="just">
              <a:lnSpc>
                <a:spcPct val="150000"/>
              </a:lnSpc>
            </a:pPr>
            <a:r>
              <a:rPr lang="tr-TR" dirty="0"/>
              <a:t>Meslek mensupları, mesleki faaliyetleri kapsamında meslektaşları, ilgi ve çıkar öbekleri ve tüm toplum ile iletişimde olmaktadır. </a:t>
            </a:r>
          </a:p>
          <a:p>
            <a:pPr algn="just">
              <a:lnSpc>
                <a:spcPct val="150000"/>
              </a:lnSpc>
            </a:pPr>
            <a:endParaRPr lang="tr-TR" dirty="0"/>
          </a:p>
          <a:p>
            <a:pPr algn="just">
              <a:lnSpc>
                <a:spcPct val="150000"/>
              </a:lnSpc>
            </a:pPr>
            <a:r>
              <a:rPr lang="tr-TR" dirty="0"/>
              <a:t>Bu iletişim sürecinde hem kendilerinin hem de mesleklerinin, meslektaşlarının ve hizmet sundukları toplumun itibar ve şerefinin zarar görmemesi için davranışlarına özen göstermek zorundadır. </a:t>
            </a:r>
          </a:p>
        </p:txBody>
      </p:sp>
    </p:spTree>
    <p:extLst>
      <p:ext uri="{BB962C8B-B14F-4D97-AF65-F5344CB8AC3E}">
        <p14:creationId xmlns:p14="http://schemas.microsoft.com/office/powerpoint/2010/main" val="12552734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936104"/>
          </a:xfrm>
        </p:spPr>
        <p:txBody>
          <a:bodyPr/>
          <a:lstStyle/>
          <a:p>
            <a:pPr algn="ctr"/>
            <a:r>
              <a:rPr lang="tr-TR" b="1" dirty="0" smtClean="0"/>
              <a:t>MESLEK AHLAKI</a:t>
            </a:r>
            <a:endParaRPr lang="tr-TR" b="1" dirty="0"/>
          </a:p>
        </p:txBody>
      </p:sp>
      <p:sp>
        <p:nvSpPr>
          <p:cNvPr id="3" name="İçerik Yer Tutucusu 2"/>
          <p:cNvSpPr>
            <a:spLocks noGrp="1"/>
          </p:cNvSpPr>
          <p:nvPr>
            <p:ph idx="1"/>
          </p:nvPr>
        </p:nvSpPr>
        <p:spPr>
          <a:xfrm>
            <a:off x="-108520" y="1412776"/>
            <a:ext cx="9144000" cy="5237936"/>
          </a:xfrm>
        </p:spPr>
        <p:txBody>
          <a:bodyPr>
            <a:normAutofit fontScale="70000" lnSpcReduction="20000"/>
          </a:bodyPr>
          <a:lstStyle/>
          <a:p>
            <a:pPr algn="just">
              <a:lnSpc>
                <a:spcPct val="150000"/>
              </a:lnSpc>
            </a:pPr>
            <a:endParaRPr lang="tr-TR" dirty="0" smtClean="0"/>
          </a:p>
          <a:p>
            <a:pPr algn="just">
              <a:lnSpc>
                <a:spcPct val="150000"/>
              </a:lnSpc>
            </a:pPr>
            <a:r>
              <a:rPr lang="tr-TR" dirty="0" smtClean="0"/>
              <a:t>Meslek </a:t>
            </a:r>
            <a:r>
              <a:rPr lang="tr-TR" dirty="0"/>
              <a:t>mensuplarından tam olarak ne beklendiği hususu açıklığa </a:t>
            </a:r>
            <a:r>
              <a:rPr lang="tr-TR" dirty="0" smtClean="0"/>
              <a:t>kavuşur </a:t>
            </a:r>
            <a:r>
              <a:rPr lang="tr-TR" dirty="0"/>
              <a:t>ve bu sayede </a:t>
            </a:r>
            <a:r>
              <a:rPr lang="tr-TR" dirty="0" smtClean="0"/>
              <a:t>mesleki kimliğin </a:t>
            </a:r>
            <a:r>
              <a:rPr lang="tr-TR" dirty="0"/>
              <a:t>oluşumuna ve sürdürülebilir kılınmasına </a:t>
            </a:r>
            <a:r>
              <a:rPr lang="tr-TR" dirty="0" smtClean="0"/>
              <a:t>sağlanmış </a:t>
            </a:r>
            <a:r>
              <a:rPr lang="tr-TR" dirty="0"/>
              <a:t>olacaktır</a:t>
            </a:r>
            <a:r>
              <a:rPr lang="tr-TR" dirty="0" smtClean="0"/>
              <a:t>.</a:t>
            </a:r>
          </a:p>
          <a:p>
            <a:pPr marL="0" indent="0" algn="just">
              <a:lnSpc>
                <a:spcPct val="150000"/>
              </a:lnSpc>
              <a:buNone/>
            </a:pPr>
            <a:endParaRPr lang="tr-TR" dirty="0" smtClean="0"/>
          </a:p>
          <a:p>
            <a:pPr algn="just">
              <a:lnSpc>
                <a:spcPct val="150000"/>
              </a:lnSpc>
            </a:pPr>
            <a:r>
              <a:rPr lang="tr-TR" dirty="0"/>
              <a:t>Meslek ahlakı ilke ve kurallarının </a:t>
            </a:r>
            <a:r>
              <a:rPr lang="tr-TR" dirty="0" smtClean="0"/>
              <a:t>belirlenmesiyle mesleki </a:t>
            </a:r>
            <a:r>
              <a:rPr lang="tr-TR" dirty="0"/>
              <a:t>faaliyetlerde; adalet, dürüstlük, bilgi paylaşımı, dayanışma, sevgi ve saygı gibi ilkelerin ön plana çıkarılmasıyla, meslektaşlar açısından huzurlu bir çalışma ortamıyla birlikte etkin ve verimli bir çalışma ile daha </a:t>
            </a:r>
            <a:r>
              <a:rPr lang="tr-TR" dirty="0" err="1"/>
              <a:t>nicelikli</a:t>
            </a:r>
            <a:r>
              <a:rPr lang="tr-TR" dirty="0"/>
              <a:t> ve nitelikli mal ve hizmet sunumu gibi çıktılara ulaşılabilecektir. </a:t>
            </a:r>
            <a:endParaRPr lang="tr-TR" dirty="0" smtClean="0"/>
          </a:p>
          <a:p>
            <a:pPr algn="just">
              <a:lnSpc>
                <a:spcPct val="150000"/>
              </a:lnSpc>
            </a:pPr>
            <a:endParaRPr lang="tr-TR" dirty="0" smtClean="0"/>
          </a:p>
          <a:p>
            <a:pPr algn="just">
              <a:lnSpc>
                <a:spcPct val="150000"/>
              </a:lnSpc>
            </a:pPr>
            <a:r>
              <a:rPr lang="tr-TR" dirty="0" smtClean="0"/>
              <a:t>Bu </a:t>
            </a:r>
            <a:r>
              <a:rPr lang="tr-TR" dirty="0"/>
              <a:t>süreçte toplum tarafından hizmet sunumunda ahlaki ilkelerin dikkate alındığının bilinmesi, mesleğe ve kuruma olan güvenin ve beraberinde mesleğin saygınlığının artmasına katkı sağlayacaktır. </a:t>
            </a:r>
            <a:endParaRPr lang="tr-TR" dirty="0" smtClean="0"/>
          </a:p>
        </p:txBody>
      </p:sp>
    </p:spTree>
    <p:extLst>
      <p:ext uri="{BB962C8B-B14F-4D97-AF65-F5344CB8AC3E}">
        <p14:creationId xmlns:p14="http://schemas.microsoft.com/office/powerpoint/2010/main" val="119782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1143000"/>
          </a:xfrm>
        </p:spPr>
        <p:txBody>
          <a:bodyPr/>
          <a:lstStyle/>
          <a:p>
            <a:pPr algn="ctr"/>
            <a:r>
              <a:rPr lang="tr-TR" b="1" dirty="0" smtClean="0"/>
              <a:t>MESLEK AHLAKI</a:t>
            </a:r>
            <a:endParaRPr lang="tr-TR" b="1" dirty="0"/>
          </a:p>
        </p:txBody>
      </p:sp>
      <p:sp>
        <p:nvSpPr>
          <p:cNvPr id="3" name="İçerik Yer Tutucusu 2"/>
          <p:cNvSpPr>
            <a:spLocks noGrp="1"/>
          </p:cNvSpPr>
          <p:nvPr>
            <p:ph idx="1"/>
          </p:nvPr>
        </p:nvSpPr>
        <p:spPr>
          <a:xfrm>
            <a:off x="457200" y="1935480"/>
            <a:ext cx="8229600" cy="4661872"/>
          </a:xfrm>
        </p:spPr>
        <p:txBody>
          <a:bodyPr>
            <a:normAutofit fontScale="77500" lnSpcReduction="20000"/>
          </a:bodyPr>
          <a:lstStyle/>
          <a:p>
            <a:pPr algn="just">
              <a:lnSpc>
                <a:spcPct val="150000"/>
              </a:lnSpc>
            </a:pPr>
            <a:r>
              <a:rPr lang="tr-TR" dirty="0" smtClean="0"/>
              <a:t>Meslek ahlak </a:t>
            </a:r>
            <a:r>
              <a:rPr lang="tr-TR" dirty="0"/>
              <a:t>ilkelere aykırı davranışlar, o meslek öbeğinin sunduğu hizmetlerin halkın gözünde güvenilir olmaktan çıkmasına yol açar</a:t>
            </a:r>
            <a:r>
              <a:rPr lang="tr-TR" dirty="0" smtClean="0"/>
              <a:t>.</a:t>
            </a:r>
          </a:p>
          <a:p>
            <a:pPr marL="0" indent="0" algn="just">
              <a:lnSpc>
                <a:spcPct val="150000"/>
              </a:lnSpc>
              <a:buNone/>
            </a:pPr>
            <a:endParaRPr lang="tr-TR" dirty="0" smtClean="0"/>
          </a:p>
          <a:p>
            <a:pPr algn="just">
              <a:lnSpc>
                <a:spcPct val="150000"/>
              </a:lnSpc>
            </a:pPr>
            <a:r>
              <a:rPr lang="tr-TR" dirty="0" smtClean="0"/>
              <a:t>Bu </a:t>
            </a:r>
            <a:r>
              <a:rPr lang="tr-TR" dirty="0"/>
              <a:t>kaygı, özel etik ilkelere olan ihtiyacın en temel gerekçesini </a:t>
            </a:r>
            <a:r>
              <a:rPr lang="tr-TR" dirty="0" smtClean="0"/>
              <a:t>oluşturmaktadır</a:t>
            </a:r>
          </a:p>
          <a:p>
            <a:pPr algn="just">
              <a:lnSpc>
                <a:spcPct val="150000"/>
              </a:lnSpc>
            </a:pPr>
            <a:endParaRPr lang="tr-TR" dirty="0" smtClean="0"/>
          </a:p>
          <a:p>
            <a:pPr algn="just">
              <a:lnSpc>
                <a:spcPct val="150000"/>
              </a:lnSpc>
            </a:pPr>
            <a:r>
              <a:rPr lang="tr-TR" dirty="0"/>
              <a:t>Meslek ahlakı ilkeleri; bir mesleğe mensup kişiler arasındaki </a:t>
            </a:r>
            <a:r>
              <a:rPr lang="tr-TR" u="sng" dirty="0">
                <a:solidFill>
                  <a:srgbClr val="FF0000"/>
                </a:solidFill>
              </a:rPr>
              <a:t>anlama, algılama ve davranış farklılıklarını </a:t>
            </a:r>
            <a:r>
              <a:rPr lang="tr-TR" dirty="0"/>
              <a:t>gidererek, o meslek öbeğinde standardizasyonu sağlama ihtiyacından doğmuştur.</a:t>
            </a:r>
          </a:p>
          <a:p>
            <a:pPr algn="just">
              <a:lnSpc>
                <a:spcPct val="150000"/>
              </a:lnSpc>
            </a:pPr>
            <a:endParaRPr lang="tr-TR" dirty="0"/>
          </a:p>
        </p:txBody>
      </p:sp>
    </p:spTree>
    <p:extLst>
      <p:ext uri="{BB962C8B-B14F-4D97-AF65-F5344CB8AC3E}">
        <p14:creationId xmlns:p14="http://schemas.microsoft.com/office/powerpoint/2010/main" val="40207772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MESLEK AHLAKI</a:t>
            </a:r>
            <a:endParaRPr lang="tr-TR" b="1" dirty="0"/>
          </a:p>
        </p:txBody>
      </p:sp>
      <p:sp>
        <p:nvSpPr>
          <p:cNvPr id="3" name="İçerik Yer Tutucusu 2"/>
          <p:cNvSpPr>
            <a:spLocks noGrp="1"/>
          </p:cNvSpPr>
          <p:nvPr>
            <p:ph idx="1"/>
          </p:nvPr>
        </p:nvSpPr>
        <p:spPr/>
        <p:txBody>
          <a:bodyPr/>
          <a:lstStyle/>
          <a:p>
            <a:pPr algn="just">
              <a:lnSpc>
                <a:spcPct val="150000"/>
              </a:lnSpc>
            </a:pPr>
            <a:r>
              <a:rPr lang="tr-TR" dirty="0" smtClean="0"/>
              <a:t>Meslek ahlak </a:t>
            </a:r>
            <a:r>
              <a:rPr lang="tr-TR" dirty="0"/>
              <a:t>ilkelere aykırı davranışlar, o meslek öbeğinin sunduğu hizmetlerin halkın gözünde güvenilir olmaktan çıkmasına yol açar</a:t>
            </a:r>
            <a:r>
              <a:rPr lang="tr-TR" dirty="0" smtClean="0"/>
              <a:t>.</a:t>
            </a:r>
          </a:p>
          <a:p>
            <a:pPr marL="0" indent="0" algn="just">
              <a:lnSpc>
                <a:spcPct val="150000"/>
              </a:lnSpc>
              <a:buNone/>
            </a:pPr>
            <a:endParaRPr lang="tr-TR" dirty="0" smtClean="0"/>
          </a:p>
          <a:p>
            <a:pPr algn="just">
              <a:lnSpc>
                <a:spcPct val="150000"/>
              </a:lnSpc>
            </a:pPr>
            <a:r>
              <a:rPr lang="tr-TR" dirty="0" smtClean="0"/>
              <a:t>Bu </a:t>
            </a:r>
            <a:r>
              <a:rPr lang="tr-TR" dirty="0"/>
              <a:t>kaygı, özel etik ilkelere olan ihtiyacın en temel gerekçesini </a:t>
            </a:r>
            <a:r>
              <a:rPr lang="tr-TR" dirty="0" smtClean="0"/>
              <a:t>oluşturmaktadır</a:t>
            </a:r>
            <a:endParaRPr lang="tr-TR" dirty="0"/>
          </a:p>
        </p:txBody>
      </p:sp>
    </p:spTree>
    <p:extLst>
      <p:ext uri="{BB962C8B-B14F-4D97-AF65-F5344CB8AC3E}">
        <p14:creationId xmlns:p14="http://schemas.microsoft.com/office/powerpoint/2010/main" val="1034329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MESLEK AHLAKI</a:t>
            </a:r>
            <a:endParaRPr lang="tr-TR" b="1" dirty="0"/>
          </a:p>
        </p:txBody>
      </p:sp>
      <p:sp>
        <p:nvSpPr>
          <p:cNvPr id="3" name="İçerik Yer Tutucusu 2"/>
          <p:cNvSpPr>
            <a:spLocks noGrp="1"/>
          </p:cNvSpPr>
          <p:nvPr>
            <p:ph idx="1"/>
          </p:nvPr>
        </p:nvSpPr>
        <p:spPr/>
        <p:txBody>
          <a:bodyPr/>
          <a:lstStyle/>
          <a:p>
            <a:pPr>
              <a:lnSpc>
                <a:spcPct val="150000"/>
              </a:lnSpc>
            </a:pPr>
            <a:endParaRPr lang="tr-TR" b="1" dirty="0" smtClean="0">
              <a:solidFill>
                <a:srgbClr val="FF0000"/>
              </a:solidFill>
            </a:endParaRPr>
          </a:p>
          <a:p>
            <a:pPr>
              <a:lnSpc>
                <a:spcPct val="150000"/>
              </a:lnSpc>
            </a:pPr>
            <a:r>
              <a:rPr lang="tr-TR" b="1" dirty="0" smtClean="0">
                <a:solidFill>
                  <a:srgbClr val="FF0000"/>
                </a:solidFill>
              </a:rPr>
              <a:t>Meslek ahlakı ilkelerinin </a:t>
            </a:r>
            <a:r>
              <a:rPr lang="tr-TR" b="1" dirty="0">
                <a:solidFill>
                  <a:srgbClr val="FF0000"/>
                </a:solidFill>
              </a:rPr>
              <a:t>belirlenme amacının; </a:t>
            </a:r>
            <a:endParaRPr lang="tr-TR" b="1" dirty="0" smtClean="0">
              <a:solidFill>
                <a:srgbClr val="FF0000"/>
              </a:solidFill>
            </a:endParaRPr>
          </a:p>
          <a:p>
            <a:pPr algn="just">
              <a:lnSpc>
                <a:spcPct val="150000"/>
              </a:lnSpc>
            </a:pPr>
            <a:r>
              <a:rPr lang="tr-TR" dirty="0" smtClean="0"/>
              <a:t>Hataların </a:t>
            </a:r>
            <a:r>
              <a:rPr lang="tr-TR" dirty="0"/>
              <a:t>yapılmasını önlemek ve mesleğin insanlara daha iyi hizmet vermesi için mesleğe bir rehber hazırlamak </a:t>
            </a:r>
          </a:p>
        </p:txBody>
      </p:sp>
    </p:spTree>
    <p:extLst>
      <p:ext uri="{BB962C8B-B14F-4D97-AF65-F5344CB8AC3E}">
        <p14:creationId xmlns:p14="http://schemas.microsoft.com/office/powerpoint/2010/main" val="34094659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MESLEK AHLAKI</a:t>
            </a:r>
            <a:endParaRPr lang="tr-TR" b="1" dirty="0"/>
          </a:p>
        </p:txBody>
      </p:sp>
      <p:sp>
        <p:nvSpPr>
          <p:cNvPr id="3" name="İçerik Yer Tutucusu 2"/>
          <p:cNvSpPr>
            <a:spLocks noGrp="1"/>
          </p:cNvSpPr>
          <p:nvPr>
            <p:ph idx="1"/>
          </p:nvPr>
        </p:nvSpPr>
        <p:spPr>
          <a:xfrm>
            <a:off x="457200" y="1935480"/>
            <a:ext cx="8229600" cy="4922520"/>
          </a:xfrm>
        </p:spPr>
        <p:txBody>
          <a:bodyPr>
            <a:normAutofit fontScale="92500" lnSpcReduction="10000"/>
          </a:bodyPr>
          <a:lstStyle/>
          <a:p>
            <a:pPr algn="just"/>
            <a:r>
              <a:rPr lang="tr-TR" b="1" dirty="0" smtClean="0">
                <a:solidFill>
                  <a:srgbClr val="FF0000"/>
                </a:solidFill>
              </a:rPr>
              <a:t>Meslek ahlakı ilkelerinin </a:t>
            </a:r>
            <a:r>
              <a:rPr lang="tr-TR" b="1" dirty="0">
                <a:solidFill>
                  <a:srgbClr val="FF0000"/>
                </a:solidFill>
              </a:rPr>
              <a:t>saptanması ve meslek mensuplarının bu ilkeleri takip </a:t>
            </a:r>
            <a:r>
              <a:rPr lang="tr-TR" b="1" dirty="0" smtClean="0">
                <a:solidFill>
                  <a:srgbClr val="FF0000"/>
                </a:solidFill>
              </a:rPr>
              <a:t>etmesi;</a:t>
            </a:r>
          </a:p>
          <a:p>
            <a:pPr algn="just"/>
            <a:endParaRPr lang="tr-TR" dirty="0"/>
          </a:p>
          <a:p>
            <a:pPr algn="just"/>
            <a:r>
              <a:rPr lang="tr-TR" dirty="0"/>
              <a:t>K</a:t>
            </a:r>
            <a:r>
              <a:rPr lang="tr-TR" dirty="0" smtClean="0"/>
              <a:t>abul </a:t>
            </a:r>
            <a:r>
              <a:rPr lang="tr-TR" dirty="0"/>
              <a:t>edilebilir davranışların </a:t>
            </a:r>
            <a:r>
              <a:rPr lang="tr-TR" dirty="0" smtClean="0"/>
              <a:t>tanımlanması</a:t>
            </a:r>
          </a:p>
          <a:p>
            <a:pPr algn="just"/>
            <a:endParaRPr lang="tr-TR" dirty="0" smtClean="0"/>
          </a:p>
          <a:p>
            <a:pPr algn="just"/>
            <a:r>
              <a:rPr lang="tr-TR" dirty="0"/>
              <a:t>M</a:t>
            </a:r>
            <a:r>
              <a:rPr lang="tr-TR" dirty="0" smtClean="0"/>
              <a:t>esleğin </a:t>
            </a:r>
            <a:r>
              <a:rPr lang="tr-TR" dirty="0"/>
              <a:t>uygulanmasında kalite standartlarının </a:t>
            </a:r>
            <a:r>
              <a:rPr lang="tr-TR" dirty="0" smtClean="0"/>
              <a:t>yükseltilmesi</a:t>
            </a:r>
          </a:p>
          <a:p>
            <a:pPr algn="just"/>
            <a:endParaRPr lang="tr-TR" dirty="0" smtClean="0"/>
          </a:p>
          <a:p>
            <a:pPr algn="just"/>
            <a:r>
              <a:rPr lang="tr-TR" dirty="0"/>
              <a:t>M</a:t>
            </a:r>
            <a:r>
              <a:rPr lang="tr-TR" dirty="0" smtClean="0"/>
              <a:t>esleki </a:t>
            </a:r>
            <a:r>
              <a:rPr lang="tr-TR" dirty="0"/>
              <a:t>davranış ve sorumlulukların çerçevesinin </a:t>
            </a:r>
            <a:r>
              <a:rPr lang="tr-TR" dirty="0" smtClean="0"/>
              <a:t>çizilmesi</a:t>
            </a:r>
          </a:p>
          <a:p>
            <a:pPr marL="0" indent="0" algn="just">
              <a:buNone/>
            </a:pPr>
            <a:r>
              <a:rPr lang="tr-TR" dirty="0" smtClean="0"/>
              <a:t> </a:t>
            </a:r>
          </a:p>
          <a:p>
            <a:pPr algn="just"/>
            <a:r>
              <a:rPr lang="tr-TR" dirty="0" smtClean="0"/>
              <a:t>Mesleki </a:t>
            </a:r>
            <a:r>
              <a:rPr lang="tr-TR" dirty="0"/>
              <a:t>kimliğin gelişimine aracılık etmesi </a:t>
            </a:r>
            <a:endParaRPr lang="tr-TR" dirty="0" smtClean="0"/>
          </a:p>
          <a:p>
            <a:pPr marL="0" indent="0" algn="just">
              <a:buNone/>
            </a:pPr>
            <a:r>
              <a:rPr lang="tr-TR" dirty="0"/>
              <a:t> </a:t>
            </a:r>
            <a:r>
              <a:rPr lang="tr-TR" dirty="0" smtClean="0"/>
              <a:t>                                              açısından </a:t>
            </a:r>
            <a:r>
              <a:rPr lang="tr-TR" dirty="0"/>
              <a:t>önem taşımaktadır </a:t>
            </a:r>
          </a:p>
        </p:txBody>
      </p:sp>
    </p:spTree>
    <p:extLst>
      <p:ext uri="{BB962C8B-B14F-4D97-AF65-F5344CB8AC3E}">
        <p14:creationId xmlns:p14="http://schemas.microsoft.com/office/powerpoint/2010/main" val="568680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lstStyle/>
          <a:p>
            <a:pPr algn="ctr"/>
            <a:r>
              <a:rPr lang="tr-TR" b="1" dirty="0" smtClean="0"/>
              <a:t>MESLEK AHLAKI</a:t>
            </a:r>
            <a:endParaRPr lang="tr-TR" b="1" dirty="0"/>
          </a:p>
        </p:txBody>
      </p:sp>
      <p:sp>
        <p:nvSpPr>
          <p:cNvPr id="3" name="İçerik Yer Tutucusu 2"/>
          <p:cNvSpPr>
            <a:spLocks noGrp="1"/>
          </p:cNvSpPr>
          <p:nvPr>
            <p:ph idx="1"/>
          </p:nvPr>
        </p:nvSpPr>
        <p:spPr>
          <a:xfrm>
            <a:off x="251520" y="1412776"/>
            <a:ext cx="8640960" cy="5256584"/>
          </a:xfrm>
        </p:spPr>
        <p:txBody>
          <a:bodyPr>
            <a:normAutofit lnSpcReduction="10000"/>
          </a:bodyPr>
          <a:lstStyle/>
          <a:p>
            <a:pPr algn="just"/>
            <a:r>
              <a:rPr lang="tr-TR" dirty="0" smtClean="0"/>
              <a:t>Meslek ahlakı, </a:t>
            </a:r>
            <a:r>
              <a:rPr lang="tr-TR" dirty="0">
                <a:solidFill>
                  <a:srgbClr val="FF0000"/>
                </a:solidFill>
              </a:rPr>
              <a:t>1980’lerin</a:t>
            </a:r>
            <a:r>
              <a:rPr lang="tr-TR" dirty="0"/>
              <a:t> sonundan itibaren işletmecilik yazınında giderek artan ölçüde yer almaya başlamıştır.  </a:t>
            </a:r>
            <a:endParaRPr lang="tr-TR" dirty="0" smtClean="0"/>
          </a:p>
          <a:p>
            <a:pPr algn="just"/>
            <a:endParaRPr lang="tr-TR" dirty="0" smtClean="0"/>
          </a:p>
          <a:p>
            <a:pPr algn="just"/>
            <a:r>
              <a:rPr lang="tr-TR" dirty="0" smtClean="0">
                <a:solidFill>
                  <a:srgbClr val="FF0000"/>
                </a:solidFill>
              </a:rPr>
              <a:t>Meslek ahlakının bu </a:t>
            </a:r>
            <a:r>
              <a:rPr lang="tr-TR" dirty="0">
                <a:solidFill>
                  <a:srgbClr val="FF0000"/>
                </a:solidFill>
              </a:rPr>
              <a:t>derece önem kazanmasındaki en önemli etkenler; </a:t>
            </a:r>
            <a:endParaRPr lang="tr-TR" dirty="0" smtClean="0">
              <a:solidFill>
                <a:srgbClr val="FF0000"/>
              </a:solidFill>
            </a:endParaRPr>
          </a:p>
          <a:p>
            <a:pPr lvl="1" algn="just"/>
            <a:r>
              <a:rPr lang="tr-TR" dirty="0" smtClean="0"/>
              <a:t>artan </a:t>
            </a:r>
            <a:r>
              <a:rPr lang="tr-TR" dirty="0"/>
              <a:t>rekabet, </a:t>
            </a:r>
            <a:endParaRPr lang="tr-TR" dirty="0" smtClean="0"/>
          </a:p>
          <a:p>
            <a:pPr lvl="1" algn="just"/>
            <a:r>
              <a:rPr lang="tr-TR" dirty="0" smtClean="0"/>
              <a:t>küreselleşme</a:t>
            </a:r>
            <a:r>
              <a:rPr lang="tr-TR" dirty="0"/>
              <a:t>, </a:t>
            </a:r>
            <a:endParaRPr lang="tr-TR" dirty="0" smtClean="0"/>
          </a:p>
          <a:p>
            <a:pPr lvl="1" algn="just"/>
            <a:r>
              <a:rPr lang="tr-TR" dirty="0" smtClean="0"/>
              <a:t>teknoloji </a:t>
            </a:r>
            <a:r>
              <a:rPr lang="tr-TR" dirty="0"/>
              <a:t>ve iletişim teknolojilerindeki gelişmeler, </a:t>
            </a:r>
            <a:endParaRPr lang="tr-TR" dirty="0" smtClean="0"/>
          </a:p>
          <a:p>
            <a:pPr lvl="1" algn="just"/>
            <a:r>
              <a:rPr lang="tr-TR" dirty="0" smtClean="0"/>
              <a:t>insan </a:t>
            </a:r>
            <a:r>
              <a:rPr lang="tr-TR" dirty="0"/>
              <a:t>haklarının artan önemi, </a:t>
            </a:r>
            <a:endParaRPr lang="tr-TR" dirty="0" smtClean="0"/>
          </a:p>
          <a:p>
            <a:pPr lvl="1" algn="just"/>
            <a:r>
              <a:rPr lang="tr-TR" dirty="0" smtClean="0"/>
              <a:t>çevre </a:t>
            </a:r>
            <a:r>
              <a:rPr lang="tr-TR" dirty="0"/>
              <a:t>kirliliğinin tehlikeli boyutlara ulaşması, </a:t>
            </a:r>
            <a:endParaRPr lang="tr-TR" dirty="0" smtClean="0"/>
          </a:p>
          <a:p>
            <a:pPr lvl="1" algn="just"/>
            <a:r>
              <a:rPr lang="tr-TR" dirty="0" smtClean="0"/>
              <a:t>kötü </a:t>
            </a:r>
            <a:r>
              <a:rPr lang="tr-TR" dirty="0"/>
              <a:t>yönetim uygulamaları, rüşvet, israf, yolsuzluk gibi olumsuz davranışların gözle görülür bir şekilde artmış olmasıdır</a:t>
            </a:r>
          </a:p>
        </p:txBody>
      </p:sp>
    </p:spTree>
    <p:extLst>
      <p:ext uri="{BB962C8B-B14F-4D97-AF65-F5344CB8AC3E}">
        <p14:creationId xmlns:p14="http://schemas.microsoft.com/office/powerpoint/2010/main" val="25725557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686800" cy="6309320"/>
          </a:xfrm>
        </p:spPr>
        <p:txBody>
          <a:bodyPr>
            <a:normAutofit fontScale="47500" lnSpcReduction="20000"/>
          </a:bodyPr>
          <a:lstStyle/>
          <a:p>
            <a:endParaRPr lang="tr-TR" dirty="0" smtClean="0"/>
          </a:p>
          <a:p>
            <a:r>
              <a:rPr lang="tr-TR" sz="3400" b="1" dirty="0" smtClean="0"/>
              <a:t>İlke </a:t>
            </a:r>
          </a:p>
          <a:p>
            <a:pPr marL="0" indent="0">
              <a:buNone/>
            </a:pPr>
            <a:endParaRPr lang="tr-TR" sz="3400" b="1" dirty="0" smtClean="0"/>
          </a:p>
          <a:p>
            <a:pPr marL="0" indent="0">
              <a:buNone/>
            </a:pPr>
            <a:r>
              <a:rPr lang="tr-TR" sz="3800" dirty="0" smtClean="0"/>
              <a:t>İlkelerin </a:t>
            </a:r>
            <a:r>
              <a:rPr lang="tr-TR" sz="3800" dirty="0"/>
              <a:t>olacak. </a:t>
            </a:r>
            <a:endParaRPr lang="tr-TR" sz="3800" dirty="0" smtClean="0"/>
          </a:p>
          <a:p>
            <a:pPr marL="0" indent="0">
              <a:buNone/>
            </a:pPr>
            <a:r>
              <a:rPr lang="tr-TR" sz="3800" dirty="0" smtClean="0"/>
              <a:t>Seni satın alamayacaklar. </a:t>
            </a:r>
          </a:p>
          <a:p>
            <a:pPr marL="0" indent="0">
              <a:buNone/>
            </a:pPr>
            <a:r>
              <a:rPr lang="tr-TR" sz="3800" dirty="0" smtClean="0"/>
              <a:t>Aptalların </a:t>
            </a:r>
            <a:r>
              <a:rPr lang="tr-TR" sz="3800" dirty="0"/>
              <a:t>uydurduğu </a:t>
            </a:r>
            <a:endParaRPr lang="tr-TR" sz="3800" dirty="0" smtClean="0"/>
          </a:p>
          <a:p>
            <a:pPr marL="0" indent="0">
              <a:buNone/>
            </a:pPr>
            <a:r>
              <a:rPr lang="tr-TR" sz="3800" dirty="0" smtClean="0"/>
              <a:t>atasözlerine </a:t>
            </a:r>
            <a:r>
              <a:rPr lang="tr-TR" sz="3800" dirty="0"/>
              <a:t>inanmayacaksın: </a:t>
            </a:r>
            <a:endParaRPr lang="tr-TR" sz="3800" dirty="0" smtClean="0"/>
          </a:p>
          <a:p>
            <a:pPr marL="0" indent="0">
              <a:buNone/>
            </a:pPr>
            <a:r>
              <a:rPr lang="tr-TR" sz="3800" dirty="0" smtClean="0"/>
              <a:t>“</a:t>
            </a:r>
            <a:r>
              <a:rPr lang="tr-TR" sz="3800" dirty="0"/>
              <a:t>Paranın satın alamayacağı şey yoktur.” </a:t>
            </a:r>
            <a:endParaRPr lang="tr-TR" sz="3800" dirty="0" smtClean="0"/>
          </a:p>
          <a:p>
            <a:pPr marL="0" indent="0">
              <a:buNone/>
            </a:pPr>
            <a:r>
              <a:rPr lang="tr-TR" sz="3800" dirty="0" smtClean="0"/>
              <a:t>“</a:t>
            </a:r>
            <a:r>
              <a:rPr lang="tr-TR" sz="3800" dirty="0"/>
              <a:t>Herkesin fiyatı vardır.” </a:t>
            </a:r>
            <a:endParaRPr lang="tr-TR" sz="3800" dirty="0" smtClean="0"/>
          </a:p>
          <a:p>
            <a:pPr marL="0" indent="0">
              <a:buNone/>
            </a:pPr>
            <a:r>
              <a:rPr lang="tr-TR" sz="3800" dirty="0" smtClean="0"/>
              <a:t>Gibi </a:t>
            </a:r>
            <a:r>
              <a:rPr lang="tr-TR" sz="3800" dirty="0"/>
              <a:t>sözlere kanmayacaksın. </a:t>
            </a:r>
            <a:endParaRPr lang="tr-TR" sz="3800" dirty="0" smtClean="0"/>
          </a:p>
          <a:p>
            <a:pPr marL="0" indent="0">
              <a:buNone/>
            </a:pPr>
            <a:r>
              <a:rPr lang="tr-TR" sz="3800" dirty="0" smtClean="0"/>
              <a:t>Onurunla </a:t>
            </a:r>
            <a:r>
              <a:rPr lang="tr-TR" sz="3800" dirty="0"/>
              <a:t>kimliğinle ve beyninle akıllı yaşayacaksın. </a:t>
            </a:r>
            <a:endParaRPr lang="tr-TR" sz="3800" dirty="0" smtClean="0"/>
          </a:p>
          <a:p>
            <a:pPr marL="0" indent="0">
              <a:buNone/>
            </a:pPr>
            <a:r>
              <a:rPr lang="tr-TR" sz="3800" dirty="0" smtClean="0"/>
              <a:t>Üreteceksin </a:t>
            </a:r>
          </a:p>
          <a:p>
            <a:pPr marL="0" indent="0">
              <a:buNone/>
            </a:pPr>
            <a:r>
              <a:rPr lang="tr-TR" sz="3800" dirty="0" smtClean="0"/>
              <a:t>seveceksin </a:t>
            </a:r>
          </a:p>
          <a:p>
            <a:pPr marL="0" indent="0">
              <a:buNone/>
            </a:pPr>
            <a:r>
              <a:rPr lang="tr-TR" sz="3800" dirty="0" smtClean="0"/>
              <a:t>sevileceksin </a:t>
            </a:r>
          </a:p>
          <a:p>
            <a:pPr marL="0" indent="0">
              <a:buNone/>
            </a:pPr>
            <a:r>
              <a:rPr lang="tr-TR" sz="3800" dirty="0" smtClean="0"/>
              <a:t>inançlarının </a:t>
            </a:r>
            <a:r>
              <a:rPr lang="tr-TR" sz="3800" dirty="0"/>
              <a:t>arkasında duracaksın </a:t>
            </a:r>
            <a:endParaRPr lang="tr-TR" sz="3800" dirty="0" smtClean="0"/>
          </a:p>
          <a:p>
            <a:pPr marL="0" indent="0">
              <a:buNone/>
            </a:pPr>
            <a:r>
              <a:rPr lang="tr-TR" sz="3800" dirty="0" smtClean="0"/>
              <a:t>sevgilerin karşılıksız, </a:t>
            </a:r>
          </a:p>
          <a:p>
            <a:pPr marL="0" indent="0">
              <a:buNone/>
            </a:pPr>
            <a:r>
              <a:rPr lang="tr-TR" sz="3800" dirty="0" smtClean="0"/>
              <a:t>yardımların </a:t>
            </a:r>
            <a:r>
              <a:rPr lang="tr-TR" sz="3800" dirty="0"/>
              <a:t>gizli olacak. </a:t>
            </a:r>
            <a:endParaRPr lang="tr-TR" sz="3800" dirty="0" smtClean="0"/>
          </a:p>
          <a:p>
            <a:pPr marL="0" indent="0">
              <a:buNone/>
            </a:pPr>
            <a:r>
              <a:rPr lang="tr-TR" sz="3800" dirty="0" smtClean="0"/>
              <a:t>Seni </a:t>
            </a:r>
            <a:r>
              <a:rPr lang="tr-TR" sz="3800" dirty="0"/>
              <a:t>attan, ottan ayıran özelliğin farkına varacaksın. </a:t>
            </a:r>
            <a:endParaRPr lang="tr-TR" sz="3800" dirty="0" smtClean="0"/>
          </a:p>
          <a:p>
            <a:pPr marL="0" indent="0">
              <a:buNone/>
            </a:pPr>
            <a:r>
              <a:rPr lang="tr-TR" sz="3800" dirty="0" smtClean="0"/>
              <a:t>Çünkü </a:t>
            </a:r>
            <a:r>
              <a:rPr lang="tr-TR" sz="3800" dirty="0"/>
              <a:t>sen insansın. </a:t>
            </a:r>
            <a:endParaRPr lang="tr-TR" sz="3800" dirty="0" smtClean="0"/>
          </a:p>
          <a:p>
            <a:pPr marL="0" indent="0">
              <a:buNone/>
            </a:pPr>
            <a:r>
              <a:rPr lang="tr-TR" sz="3800" dirty="0" smtClean="0"/>
              <a:t>Ve </a:t>
            </a:r>
            <a:r>
              <a:rPr lang="tr-TR" sz="3800" dirty="0"/>
              <a:t>bunu yakaladığın gün  </a:t>
            </a:r>
            <a:endParaRPr lang="tr-TR" sz="3800" dirty="0" smtClean="0"/>
          </a:p>
          <a:p>
            <a:pPr marL="0" indent="0">
              <a:buNone/>
            </a:pPr>
            <a:r>
              <a:rPr lang="tr-TR" sz="3800" dirty="0" smtClean="0"/>
              <a:t>bembeyaz </a:t>
            </a:r>
            <a:r>
              <a:rPr lang="tr-TR" sz="3800" dirty="0"/>
              <a:t>yaşayacaksın.  </a:t>
            </a:r>
            <a:endParaRPr lang="tr-TR" sz="3800" dirty="0" smtClean="0"/>
          </a:p>
          <a:p>
            <a:endParaRPr lang="tr-TR" sz="3800" dirty="0"/>
          </a:p>
          <a:p>
            <a:r>
              <a:rPr lang="tr-TR" sz="3800" dirty="0"/>
              <a:t>Müjdat GEZEN “Şiirim geldi bırakın beni”</a:t>
            </a:r>
          </a:p>
        </p:txBody>
      </p:sp>
    </p:spTree>
    <p:extLst>
      <p:ext uri="{BB962C8B-B14F-4D97-AF65-F5344CB8AC3E}">
        <p14:creationId xmlns:p14="http://schemas.microsoft.com/office/powerpoint/2010/main" val="3889356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MÜHENDİSLİK AHLAKI</a:t>
            </a:r>
            <a:endParaRPr lang="tr-TR" b="1" dirty="0"/>
          </a:p>
        </p:txBody>
      </p:sp>
      <p:sp>
        <p:nvSpPr>
          <p:cNvPr id="3" name="İçerik Yer Tutucusu 2"/>
          <p:cNvSpPr>
            <a:spLocks noGrp="1"/>
          </p:cNvSpPr>
          <p:nvPr>
            <p:ph idx="1"/>
          </p:nvPr>
        </p:nvSpPr>
        <p:spPr/>
        <p:txBody>
          <a:bodyPr/>
          <a:lstStyle/>
          <a:p>
            <a:r>
              <a:rPr lang="tr-TR" b="1" dirty="0" smtClean="0">
                <a:solidFill>
                  <a:srgbClr val="FF0000"/>
                </a:solidFill>
              </a:rPr>
              <a:t>Mühendislik</a:t>
            </a:r>
          </a:p>
          <a:p>
            <a:pPr marL="0" indent="0" algn="just">
              <a:lnSpc>
                <a:spcPct val="150000"/>
              </a:lnSpc>
              <a:buNone/>
            </a:pPr>
            <a:r>
              <a:rPr lang="tr-TR" dirty="0" smtClean="0"/>
              <a:t>Matematiksel  </a:t>
            </a:r>
            <a:r>
              <a:rPr lang="tr-TR" dirty="0"/>
              <a:t>ve doğal bilimlerden, çalışma, deneyim ve </a:t>
            </a:r>
            <a:r>
              <a:rPr lang="tr-TR" dirty="0" smtClean="0"/>
              <a:t>   uygulama </a:t>
            </a:r>
            <a:r>
              <a:rPr lang="tr-TR" dirty="0"/>
              <a:t>yolları ile kazanılmış bilgileri akıllıca kullanarak, </a:t>
            </a:r>
            <a:r>
              <a:rPr lang="tr-TR" b="1" dirty="0">
                <a:solidFill>
                  <a:srgbClr val="FF0000"/>
                </a:solidFill>
              </a:rPr>
              <a:t>doğanın madde ve kuvvetlerini </a:t>
            </a:r>
            <a:r>
              <a:rPr lang="tr-TR" b="1" u="sng" dirty="0">
                <a:solidFill>
                  <a:srgbClr val="FF0000"/>
                </a:solidFill>
              </a:rPr>
              <a:t>insanoğlu yararına</a:t>
            </a:r>
            <a:r>
              <a:rPr lang="tr-TR" dirty="0"/>
              <a:t> sunmak üzere ekonomik yöntemler geliştiren bir meslektir. </a:t>
            </a:r>
          </a:p>
        </p:txBody>
      </p:sp>
    </p:spTree>
    <p:extLst>
      <p:ext uri="{BB962C8B-B14F-4D97-AF65-F5344CB8AC3E}">
        <p14:creationId xmlns:p14="http://schemas.microsoft.com/office/powerpoint/2010/main" val="405434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4000" b="1" dirty="0" smtClean="0"/>
              <a:t>AHLAK FELSEFESİNDE KURAMLAR</a:t>
            </a:r>
            <a:br>
              <a:rPr lang="tr-TR" sz="4000" b="1" dirty="0" smtClean="0"/>
            </a:br>
            <a:r>
              <a:rPr lang="tr-TR" sz="4000" b="1" dirty="0" smtClean="0"/>
              <a:t>( TEORİLER=NAZARİYELER)</a:t>
            </a:r>
            <a:endParaRPr lang="tr-TR" sz="4000" b="1" dirty="0"/>
          </a:p>
        </p:txBody>
      </p:sp>
      <p:sp>
        <p:nvSpPr>
          <p:cNvPr id="3" name="İçerik Yer Tutucusu 2"/>
          <p:cNvSpPr>
            <a:spLocks noGrp="1"/>
          </p:cNvSpPr>
          <p:nvPr>
            <p:ph idx="1"/>
          </p:nvPr>
        </p:nvSpPr>
        <p:spPr/>
        <p:txBody>
          <a:bodyPr>
            <a:normAutofit/>
          </a:bodyPr>
          <a:lstStyle/>
          <a:p>
            <a:r>
              <a:rPr lang="tr-TR" sz="3600" b="1" u="sng" dirty="0">
                <a:solidFill>
                  <a:srgbClr val="FF0000"/>
                </a:solidFill>
              </a:rPr>
              <a:t>Teorik Etik </a:t>
            </a:r>
          </a:p>
          <a:p>
            <a:endParaRPr lang="tr-TR" dirty="0"/>
          </a:p>
          <a:p>
            <a:r>
              <a:rPr lang="tr-TR" b="1" dirty="0"/>
              <a:t>Klasik </a:t>
            </a:r>
            <a:r>
              <a:rPr lang="tr-TR" b="1" dirty="0" smtClean="0"/>
              <a:t>etik</a:t>
            </a:r>
          </a:p>
          <a:p>
            <a:pPr marL="0" indent="0">
              <a:buNone/>
            </a:pPr>
            <a:r>
              <a:rPr lang="tr-TR" b="1" dirty="0" smtClean="0"/>
              <a:t> </a:t>
            </a:r>
          </a:p>
          <a:p>
            <a:r>
              <a:rPr lang="tr-TR" b="1" dirty="0" err="1" smtClean="0"/>
              <a:t>Metaetik</a:t>
            </a:r>
            <a:endParaRPr lang="tr-TR" b="1" dirty="0" smtClean="0"/>
          </a:p>
          <a:p>
            <a:pPr marL="0" indent="0">
              <a:buNone/>
            </a:pPr>
            <a:r>
              <a:rPr lang="tr-TR" b="1" dirty="0" smtClean="0"/>
              <a:t> </a:t>
            </a:r>
          </a:p>
          <a:p>
            <a:r>
              <a:rPr lang="tr-TR" b="1" dirty="0" smtClean="0"/>
              <a:t>Eleştirel </a:t>
            </a:r>
            <a:r>
              <a:rPr lang="tr-TR" b="1" dirty="0"/>
              <a:t>etik </a:t>
            </a:r>
          </a:p>
        </p:txBody>
      </p:sp>
    </p:spTree>
    <p:extLst>
      <p:ext uri="{BB962C8B-B14F-4D97-AF65-F5344CB8AC3E}">
        <p14:creationId xmlns:p14="http://schemas.microsoft.com/office/powerpoint/2010/main" val="1327715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lstStyle/>
          <a:p>
            <a:pPr algn="ctr"/>
            <a:r>
              <a:rPr lang="tr-TR" dirty="0" smtClean="0"/>
              <a:t>Mühendislik Ahlakı</a:t>
            </a:r>
            <a:endParaRPr lang="tr-TR" dirty="0"/>
          </a:p>
        </p:txBody>
      </p:sp>
      <p:sp>
        <p:nvSpPr>
          <p:cNvPr id="3" name="İçerik Yer Tutucusu 2"/>
          <p:cNvSpPr>
            <a:spLocks noGrp="1"/>
          </p:cNvSpPr>
          <p:nvPr>
            <p:ph idx="1"/>
          </p:nvPr>
        </p:nvSpPr>
        <p:spPr>
          <a:xfrm>
            <a:off x="457200" y="1935480"/>
            <a:ext cx="8229600" cy="4733880"/>
          </a:xfrm>
        </p:spPr>
        <p:txBody>
          <a:bodyPr>
            <a:normAutofit fontScale="92500" lnSpcReduction="10000"/>
          </a:bodyPr>
          <a:lstStyle/>
          <a:p>
            <a:pPr algn="just"/>
            <a:r>
              <a:rPr lang="tr-TR" dirty="0">
                <a:solidFill>
                  <a:srgbClr val="FF0000"/>
                </a:solidFill>
              </a:rPr>
              <a:t>Mühendislik,</a:t>
            </a:r>
            <a:r>
              <a:rPr lang="tr-TR" dirty="0"/>
              <a:t> bilimsel çalışmaların, araştırmaların sonuçlarını </a:t>
            </a:r>
            <a:r>
              <a:rPr lang="tr-TR" dirty="0">
                <a:solidFill>
                  <a:srgbClr val="FF0000"/>
                </a:solidFill>
              </a:rPr>
              <a:t>toplumun somut ihtiyaçlarını karşılamak üzere </a:t>
            </a:r>
            <a:r>
              <a:rPr lang="tr-TR" dirty="0"/>
              <a:t>teknolojiye ve uygulamaya geçiren </a:t>
            </a:r>
            <a:r>
              <a:rPr lang="tr-TR" dirty="0" smtClean="0"/>
              <a:t>çalışmalar bütünüdür.</a:t>
            </a:r>
          </a:p>
          <a:p>
            <a:pPr marL="0" indent="0" algn="just">
              <a:buNone/>
            </a:pPr>
            <a:endParaRPr lang="tr-TR" dirty="0" smtClean="0"/>
          </a:p>
          <a:p>
            <a:pPr algn="just"/>
            <a:r>
              <a:rPr lang="tr-TR" dirty="0" smtClean="0"/>
              <a:t>Mühendis</a:t>
            </a:r>
            <a:r>
              <a:rPr lang="tr-TR" dirty="0"/>
              <a:t>, bir özne olarak insanın dünyayla olan ilişkisine aracılık eden ve </a:t>
            </a:r>
            <a:r>
              <a:rPr lang="tr-TR" dirty="0">
                <a:solidFill>
                  <a:srgbClr val="FF0000"/>
                </a:solidFill>
              </a:rPr>
              <a:t>bilimsel bilgiyi teknolojik bilgiye dönüştüren kişidir. </a:t>
            </a:r>
            <a:endParaRPr lang="tr-TR" dirty="0" smtClean="0">
              <a:solidFill>
                <a:srgbClr val="FF0000"/>
              </a:solidFill>
            </a:endParaRPr>
          </a:p>
          <a:p>
            <a:pPr marL="0" indent="0" algn="just">
              <a:buNone/>
            </a:pPr>
            <a:endParaRPr lang="tr-TR" dirty="0" smtClean="0"/>
          </a:p>
          <a:p>
            <a:pPr algn="just"/>
            <a:r>
              <a:rPr lang="tr-TR" dirty="0" smtClean="0"/>
              <a:t>Mühendis </a:t>
            </a:r>
            <a:r>
              <a:rPr lang="tr-TR" dirty="0"/>
              <a:t>olarak insan, başkalarıyla veya doğayla kurduğu ya da oluşturduğu bütün ilişkiler dünyasında farkına varsın ya da varmasın, </a:t>
            </a:r>
            <a:r>
              <a:rPr lang="tr-TR" dirty="0">
                <a:solidFill>
                  <a:srgbClr val="FF0000"/>
                </a:solidFill>
              </a:rPr>
              <a:t>etik eylemlerin </a:t>
            </a:r>
            <a:r>
              <a:rPr lang="tr-TR" dirty="0"/>
              <a:t>ve aynı zamanda buna bağlı olarak etik ilişkilerin de öznesi ve nesnesidir.</a:t>
            </a:r>
          </a:p>
        </p:txBody>
      </p:sp>
    </p:spTree>
    <p:extLst>
      <p:ext uri="{BB962C8B-B14F-4D97-AF65-F5344CB8AC3E}">
        <p14:creationId xmlns:p14="http://schemas.microsoft.com/office/powerpoint/2010/main" val="71541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332656"/>
            <a:ext cx="8229600" cy="1143000"/>
          </a:xfrm>
        </p:spPr>
        <p:txBody>
          <a:bodyPr/>
          <a:lstStyle/>
          <a:p>
            <a:r>
              <a:rPr lang="tr-TR" dirty="0" smtClean="0"/>
              <a:t>Mühendislik Ahlakı</a:t>
            </a:r>
            <a:endParaRPr lang="tr-TR" dirty="0"/>
          </a:p>
        </p:txBody>
      </p:sp>
      <p:sp>
        <p:nvSpPr>
          <p:cNvPr id="3" name="İçerik Yer Tutucusu 2"/>
          <p:cNvSpPr>
            <a:spLocks noGrp="1"/>
          </p:cNvSpPr>
          <p:nvPr>
            <p:ph idx="1"/>
          </p:nvPr>
        </p:nvSpPr>
        <p:spPr/>
        <p:txBody>
          <a:bodyPr>
            <a:normAutofit/>
          </a:bodyPr>
          <a:lstStyle/>
          <a:p>
            <a:pPr algn="just">
              <a:lnSpc>
                <a:spcPct val="150000"/>
              </a:lnSpc>
            </a:pPr>
            <a:r>
              <a:rPr lang="tr-TR" dirty="0"/>
              <a:t>Mühendis, </a:t>
            </a:r>
            <a:endParaRPr lang="tr-TR" dirty="0" smtClean="0"/>
          </a:p>
          <a:p>
            <a:pPr lvl="1" algn="just">
              <a:lnSpc>
                <a:spcPct val="150000"/>
              </a:lnSpc>
            </a:pPr>
            <a:r>
              <a:rPr lang="tr-TR" dirty="0"/>
              <a:t>S</a:t>
            </a:r>
            <a:r>
              <a:rPr lang="tr-TR" dirty="0" smtClean="0"/>
              <a:t>orunları </a:t>
            </a:r>
            <a:r>
              <a:rPr lang="tr-TR" dirty="0"/>
              <a:t>çözüm imkânlarıyla görebilen, </a:t>
            </a:r>
            <a:endParaRPr lang="tr-TR" dirty="0" smtClean="0"/>
          </a:p>
          <a:p>
            <a:pPr lvl="1" algn="just">
              <a:lnSpc>
                <a:spcPct val="150000"/>
              </a:lnSpc>
            </a:pPr>
            <a:r>
              <a:rPr lang="tr-TR" dirty="0"/>
              <a:t>H</a:t>
            </a:r>
            <a:r>
              <a:rPr lang="tr-TR" dirty="0" smtClean="0"/>
              <a:t>angi </a:t>
            </a:r>
            <a:r>
              <a:rPr lang="tr-TR" dirty="0"/>
              <a:t>bilgiyi nerede nasıl kullanacağını bilen, </a:t>
            </a:r>
            <a:endParaRPr lang="tr-TR" dirty="0" smtClean="0"/>
          </a:p>
          <a:p>
            <a:pPr lvl="1" algn="just">
              <a:lnSpc>
                <a:spcPct val="150000"/>
              </a:lnSpc>
            </a:pPr>
            <a:r>
              <a:rPr lang="tr-TR" dirty="0"/>
              <a:t>A</a:t>
            </a:r>
            <a:r>
              <a:rPr lang="tr-TR" dirty="0" smtClean="0"/>
              <a:t>macına </a:t>
            </a:r>
            <a:r>
              <a:rPr lang="tr-TR" dirty="0"/>
              <a:t>varmak için en uygun imkânları; </a:t>
            </a:r>
            <a:r>
              <a:rPr lang="tr-TR" u="sng" dirty="0">
                <a:solidFill>
                  <a:srgbClr val="FF0000"/>
                </a:solidFill>
              </a:rPr>
              <a:t>en akılcı, en ekonomik, en verimli </a:t>
            </a:r>
            <a:r>
              <a:rPr lang="tr-TR" dirty="0"/>
              <a:t>ve işin ahlak boyutu da düşünüldüğünde </a:t>
            </a:r>
            <a:r>
              <a:rPr lang="tr-TR" u="sng" dirty="0">
                <a:solidFill>
                  <a:srgbClr val="FF0000"/>
                </a:solidFill>
              </a:rPr>
              <a:t>ahlaka uygun biçimde </a:t>
            </a:r>
            <a:r>
              <a:rPr lang="tr-TR" dirty="0"/>
              <a:t>kullanabilen insan olarak tanımlanmaktadır </a:t>
            </a:r>
          </a:p>
        </p:txBody>
      </p:sp>
    </p:spTree>
    <p:extLst>
      <p:ext uri="{BB962C8B-B14F-4D97-AF65-F5344CB8AC3E}">
        <p14:creationId xmlns:p14="http://schemas.microsoft.com/office/powerpoint/2010/main" val="943890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692696"/>
            <a:ext cx="9144000" cy="6165304"/>
          </a:xfrm>
        </p:spPr>
        <p:txBody>
          <a:bodyPr>
            <a:normAutofit fontScale="25000" lnSpcReduction="20000"/>
          </a:bodyPr>
          <a:lstStyle/>
          <a:p>
            <a:endParaRPr lang="tr-TR" dirty="0" smtClean="0"/>
          </a:p>
          <a:p>
            <a:r>
              <a:rPr lang="tr-TR" sz="5600" b="1" dirty="0" smtClean="0">
                <a:solidFill>
                  <a:srgbClr val="FF0000"/>
                </a:solidFill>
              </a:rPr>
              <a:t>YETKİN BİR MÜHENDİSİN SAHİP OLMASI GEREKEN NİTELİKLER</a:t>
            </a:r>
          </a:p>
          <a:p>
            <a:pPr marL="0" indent="0">
              <a:buNone/>
            </a:pPr>
            <a:endParaRPr lang="tr-TR" sz="5600" dirty="0"/>
          </a:p>
          <a:p>
            <a:pPr lvl="0" algn="just">
              <a:lnSpc>
                <a:spcPct val="170000"/>
              </a:lnSpc>
            </a:pPr>
            <a:r>
              <a:rPr lang="tr-TR" sz="5600" dirty="0"/>
              <a:t>Mühendisliğin temeli olan matematiği ve doğa bilimlerini doğru ve etkin bir biçimde kullanabilmek için bunları iyi öğrenerek, deneysel ve gözlemsel olarak basit şekilleriyle de olsa uygulamasını görmüş olmalıdır</a:t>
            </a:r>
            <a:r>
              <a:rPr lang="tr-TR" sz="5600" dirty="0" smtClean="0"/>
              <a:t>,</a:t>
            </a:r>
          </a:p>
          <a:p>
            <a:pPr marL="0" lvl="0" indent="0" algn="just">
              <a:lnSpc>
                <a:spcPct val="170000"/>
              </a:lnSpc>
              <a:buNone/>
            </a:pPr>
            <a:endParaRPr lang="tr-TR" sz="5600" dirty="0"/>
          </a:p>
          <a:p>
            <a:pPr lvl="0" algn="just">
              <a:lnSpc>
                <a:spcPct val="170000"/>
              </a:lnSpc>
            </a:pPr>
            <a:r>
              <a:rPr lang="tr-TR" sz="5600" dirty="0"/>
              <a:t>Üzerinde çalıştığı konuda, üreteceği sistem veya çözmesi gereken sorunun çok iyi irdelenmesi tanımlanmasından başlayarak, konuyu ne şekilde ele alıp yürüteceği ve nasıl sonuçlandıracağı konusunda genel bir yaklaşım kazanmış olmalıdır. Neyi, ne zaman ve nerede, hangi amaçla kullanacağını bilmelidir</a:t>
            </a:r>
            <a:r>
              <a:rPr lang="tr-TR" sz="5600" dirty="0" smtClean="0"/>
              <a:t>,</a:t>
            </a:r>
          </a:p>
          <a:p>
            <a:pPr marL="0" lvl="0" indent="0" algn="just">
              <a:lnSpc>
                <a:spcPct val="170000"/>
              </a:lnSpc>
              <a:buNone/>
            </a:pPr>
            <a:endParaRPr lang="tr-TR" sz="5600" dirty="0"/>
          </a:p>
          <a:p>
            <a:pPr lvl="0" algn="just">
              <a:lnSpc>
                <a:spcPct val="170000"/>
              </a:lnSpc>
            </a:pPr>
            <a:r>
              <a:rPr lang="tr-TR" sz="5600" dirty="0"/>
              <a:t>Sorunların çözümüne değişik açılardan yaklaşabilmeli, en ekonomik, uygulanması en kolay ve ülke koşullarına en uygun çözüm yollarını araştırıp uygulamalıdır. Bunun için tek çözüme bağlı kalmayıp seçenekler üretebilmeli ve bunların değerlendirmesini yapabilmelidir</a:t>
            </a:r>
            <a:r>
              <a:rPr lang="tr-TR" sz="5600" dirty="0" smtClean="0"/>
              <a:t>,</a:t>
            </a:r>
          </a:p>
          <a:p>
            <a:pPr lvl="0" algn="just">
              <a:lnSpc>
                <a:spcPct val="170000"/>
              </a:lnSpc>
            </a:pPr>
            <a:endParaRPr lang="tr-TR" sz="5600" dirty="0"/>
          </a:p>
          <a:p>
            <a:pPr lvl="0" algn="just">
              <a:lnSpc>
                <a:spcPct val="170000"/>
              </a:lnSpc>
            </a:pPr>
            <a:r>
              <a:rPr lang="tr-TR" sz="5600" dirty="0"/>
              <a:t>Teknolojik gelişmeleri sürekli olarak izleyip, bunların ülke koşullarında uygulanabilirliğini araştırmalı, bunun yanı sıra da teknoloji üretebilmelidir</a:t>
            </a:r>
            <a:r>
              <a:rPr lang="tr-TR" sz="5600" dirty="0" smtClean="0"/>
              <a:t>,</a:t>
            </a:r>
          </a:p>
          <a:p>
            <a:pPr lvl="0" algn="just">
              <a:lnSpc>
                <a:spcPct val="170000"/>
              </a:lnSpc>
            </a:pPr>
            <a:endParaRPr lang="tr-TR" sz="5600" dirty="0"/>
          </a:p>
          <a:p>
            <a:pPr lvl="0" algn="just">
              <a:lnSpc>
                <a:spcPct val="170000"/>
              </a:lnSpc>
            </a:pPr>
            <a:r>
              <a:rPr lang="tr-TR" sz="5600" dirty="0"/>
              <a:t>Araştırma özelliğine sahip ve yeniliklere açık olmalıdır.</a:t>
            </a:r>
          </a:p>
          <a:p>
            <a:endParaRPr lang="tr-TR" dirty="0"/>
          </a:p>
        </p:txBody>
      </p:sp>
    </p:spTree>
    <p:extLst>
      <p:ext uri="{BB962C8B-B14F-4D97-AF65-F5344CB8AC3E}">
        <p14:creationId xmlns:p14="http://schemas.microsoft.com/office/powerpoint/2010/main" val="1477304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76672"/>
            <a:ext cx="8229600" cy="864096"/>
          </a:xfrm>
        </p:spPr>
        <p:txBody>
          <a:bodyPr/>
          <a:lstStyle/>
          <a:p>
            <a:pPr algn="ctr"/>
            <a:r>
              <a:rPr lang="tr-TR" dirty="0"/>
              <a:t>Mühendislik Ahlakı</a:t>
            </a:r>
          </a:p>
        </p:txBody>
      </p:sp>
      <p:sp>
        <p:nvSpPr>
          <p:cNvPr id="3" name="İçerik Yer Tutucusu 2"/>
          <p:cNvSpPr>
            <a:spLocks noGrp="1"/>
          </p:cNvSpPr>
          <p:nvPr>
            <p:ph idx="1"/>
          </p:nvPr>
        </p:nvSpPr>
        <p:spPr/>
        <p:txBody>
          <a:bodyPr/>
          <a:lstStyle/>
          <a:p>
            <a:pPr algn="just"/>
            <a:r>
              <a:rPr lang="tr-TR" dirty="0"/>
              <a:t>Mühendislik ürünleri genellikle aynı anda çok kişiye hizmet verebildiği gibi, bu ürünlerde ve/veya hizmetlerde </a:t>
            </a:r>
            <a:r>
              <a:rPr lang="tr-TR" u="sng" dirty="0">
                <a:solidFill>
                  <a:srgbClr val="FF0000"/>
                </a:solidFill>
              </a:rPr>
              <a:t>herhangi bir mühendislik hatasının topluma ve/veya çevreye büyük zararlar vermesi </a:t>
            </a:r>
            <a:r>
              <a:rPr lang="tr-TR" dirty="0"/>
              <a:t>mümkün olabilmektedir. </a:t>
            </a:r>
            <a:endParaRPr lang="tr-TR" dirty="0" smtClean="0"/>
          </a:p>
          <a:p>
            <a:pPr algn="just"/>
            <a:endParaRPr lang="tr-TR" dirty="0" smtClean="0"/>
          </a:p>
          <a:p>
            <a:pPr algn="just"/>
            <a:r>
              <a:rPr lang="tr-TR" dirty="0" smtClean="0"/>
              <a:t>Bu </a:t>
            </a:r>
            <a:r>
              <a:rPr lang="tr-TR" dirty="0"/>
              <a:t>nedenle, mühendislerin iyi teknik eğitim almış olmalarının yanı sıra; iyi çevre ve </a:t>
            </a:r>
            <a:r>
              <a:rPr lang="tr-TR" u="sng" dirty="0">
                <a:solidFill>
                  <a:srgbClr val="FF0000"/>
                </a:solidFill>
              </a:rPr>
              <a:t>iyi ahlak eğitimi </a:t>
            </a:r>
            <a:r>
              <a:rPr lang="tr-TR" dirty="0"/>
              <a:t>almış olmaları da gerekmektedir </a:t>
            </a:r>
          </a:p>
        </p:txBody>
      </p:sp>
    </p:spTree>
    <p:extLst>
      <p:ext uri="{BB962C8B-B14F-4D97-AF65-F5344CB8AC3E}">
        <p14:creationId xmlns:p14="http://schemas.microsoft.com/office/powerpoint/2010/main" val="3075628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Mühendislik Ahlakı</a:t>
            </a:r>
            <a:endParaRPr lang="tr-TR" b="1" dirty="0"/>
          </a:p>
        </p:txBody>
      </p:sp>
      <p:sp>
        <p:nvSpPr>
          <p:cNvPr id="3" name="İçerik Yer Tutucusu 2"/>
          <p:cNvSpPr>
            <a:spLocks noGrp="1"/>
          </p:cNvSpPr>
          <p:nvPr>
            <p:ph idx="1"/>
          </p:nvPr>
        </p:nvSpPr>
        <p:spPr/>
        <p:txBody>
          <a:bodyPr/>
          <a:lstStyle/>
          <a:p>
            <a:pPr algn="just">
              <a:lnSpc>
                <a:spcPct val="150000"/>
              </a:lnSpc>
            </a:pPr>
            <a:endParaRPr lang="tr-TR" dirty="0" smtClean="0"/>
          </a:p>
          <a:p>
            <a:pPr algn="just">
              <a:lnSpc>
                <a:spcPct val="150000"/>
              </a:lnSpc>
            </a:pPr>
            <a:r>
              <a:rPr lang="tr-TR" dirty="0" smtClean="0"/>
              <a:t>Geleceğin </a:t>
            </a:r>
            <a:r>
              <a:rPr lang="tr-TR" dirty="0"/>
              <a:t>mühendislerinin bilim ve teknolojinin ve mühendislik etkinliklerinin </a:t>
            </a:r>
            <a:r>
              <a:rPr lang="tr-TR" b="1" dirty="0">
                <a:solidFill>
                  <a:srgbClr val="FF0000"/>
                </a:solidFill>
              </a:rPr>
              <a:t>topluma olan etkilerini</a:t>
            </a:r>
            <a:r>
              <a:rPr lang="tr-TR" dirty="0"/>
              <a:t>, mühendislerin bu etkilerden doğan </a:t>
            </a:r>
            <a:r>
              <a:rPr lang="tr-TR" b="1" dirty="0">
                <a:solidFill>
                  <a:srgbClr val="FF0000"/>
                </a:solidFill>
              </a:rPr>
              <a:t>kişisel sorumluluklarını,</a:t>
            </a:r>
            <a:r>
              <a:rPr lang="tr-TR" dirty="0"/>
              <a:t> kararlarında başvurdukları </a:t>
            </a:r>
            <a:r>
              <a:rPr lang="tr-TR" b="1" dirty="0">
                <a:solidFill>
                  <a:srgbClr val="FF0000"/>
                </a:solidFill>
              </a:rPr>
              <a:t>değerleri </a:t>
            </a:r>
            <a:r>
              <a:rPr lang="tr-TR" dirty="0"/>
              <a:t>ve etik ikilemleri tanımaları gerekmektedir. </a:t>
            </a:r>
          </a:p>
        </p:txBody>
      </p:sp>
    </p:spTree>
    <p:extLst>
      <p:ext uri="{BB962C8B-B14F-4D97-AF65-F5344CB8AC3E}">
        <p14:creationId xmlns:p14="http://schemas.microsoft.com/office/powerpoint/2010/main" val="1564074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lstStyle/>
          <a:p>
            <a:pPr algn="ctr"/>
            <a:r>
              <a:rPr lang="tr-TR" dirty="0" smtClean="0"/>
              <a:t>Mühendislik Ahlakı</a:t>
            </a:r>
            <a:endParaRPr lang="tr-TR" dirty="0"/>
          </a:p>
        </p:txBody>
      </p:sp>
      <p:sp>
        <p:nvSpPr>
          <p:cNvPr id="3" name="İçerik Yer Tutucusu 2"/>
          <p:cNvSpPr>
            <a:spLocks noGrp="1"/>
          </p:cNvSpPr>
          <p:nvPr>
            <p:ph idx="1"/>
          </p:nvPr>
        </p:nvSpPr>
        <p:spPr>
          <a:xfrm>
            <a:off x="457200" y="1484784"/>
            <a:ext cx="8435280" cy="4839816"/>
          </a:xfrm>
        </p:spPr>
        <p:txBody>
          <a:bodyPr>
            <a:normAutofit fontScale="92500" lnSpcReduction="10000"/>
          </a:bodyPr>
          <a:lstStyle/>
          <a:p>
            <a:r>
              <a:rPr lang="tr-TR" b="1" dirty="0">
                <a:solidFill>
                  <a:srgbClr val="FF0000"/>
                </a:solidFill>
              </a:rPr>
              <a:t>MÜHENDİSLİK </a:t>
            </a:r>
            <a:r>
              <a:rPr lang="tr-TR" b="1" dirty="0" smtClean="0">
                <a:solidFill>
                  <a:srgbClr val="FF0000"/>
                </a:solidFill>
              </a:rPr>
              <a:t>AHLAKI İLKELERİ </a:t>
            </a:r>
            <a:endParaRPr lang="tr-TR" b="1" dirty="0">
              <a:solidFill>
                <a:srgbClr val="FF0000"/>
              </a:solidFill>
            </a:endParaRPr>
          </a:p>
          <a:p>
            <a:r>
              <a:rPr lang="tr-TR" b="1" dirty="0">
                <a:solidFill>
                  <a:srgbClr val="FF0000"/>
                </a:solidFill>
              </a:rPr>
              <a:t>( Mesleki Gelişme İçin Mühendisler Birliği.5 Ekim 1977</a:t>
            </a:r>
          </a:p>
          <a:p>
            <a:endParaRPr lang="tr-TR" dirty="0"/>
          </a:p>
          <a:p>
            <a:pPr algn="just"/>
            <a:r>
              <a:rPr lang="tr-TR" dirty="0"/>
              <a:t>1. Mühendisler, mesleki görevlerini yerine getirirken, toplumun güvenliğini, sağlığını ve refahını en önde tutacaklardır</a:t>
            </a:r>
            <a:r>
              <a:rPr lang="tr-TR" dirty="0" smtClean="0"/>
              <a:t>.</a:t>
            </a:r>
          </a:p>
          <a:p>
            <a:pPr algn="just"/>
            <a:endParaRPr lang="tr-TR" dirty="0"/>
          </a:p>
          <a:p>
            <a:pPr algn="just"/>
            <a:r>
              <a:rPr lang="tr-TR" dirty="0"/>
              <a:t>2. Mühendisler, sadece kendi uzmanlık alanlarındaki hizmetleri vermelidirler</a:t>
            </a:r>
            <a:r>
              <a:rPr lang="tr-TR" dirty="0" smtClean="0"/>
              <a:t>.</a:t>
            </a:r>
          </a:p>
          <a:p>
            <a:pPr algn="just"/>
            <a:endParaRPr lang="tr-TR" dirty="0" smtClean="0"/>
          </a:p>
          <a:p>
            <a:pPr algn="just"/>
            <a:r>
              <a:rPr lang="tr-TR" dirty="0"/>
              <a:t>3. Mühendisler, yalnızca tarafsız ve gerçek resmi raporlar yayınlayacaklardır.</a:t>
            </a:r>
          </a:p>
        </p:txBody>
      </p:sp>
    </p:spTree>
    <p:extLst>
      <p:ext uri="{BB962C8B-B14F-4D97-AF65-F5344CB8AC3E}">
        <p14:creationId xmlns:p14="http://schemas.microsoft.com/office/powerpoint/2010/main" val="2896520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lstStyle/>
          <a:p>
            <a:pPr algn="ctr"/>
            <a:r>
              <a:rPr lang="tr-TR" dirty="0" smtClean="0"/>
              <a:t>Mühendislik Ahlakı</a:t>
            </a:r>
            <a:endParaRPr lang="tr-TR" dirty="0"/>
          </a:p>
        </p:txBody>
      </p:sp>
      <p:sp>
        <p:nvSpPr>
          <p:cNvPr id="3" name="İçerik Yer Tutucusu 2"/>
          <p:cNvSpPr>
            <a:spLocks noGrp="1"/>
          </p:cNvSpPr>
          <p:nvPr>
            <p:ph idx="1"/>
          </p:nvPr>
        </p:nvSpPr>
        <p:spPr>
          <a:xfrm>
            <a:off x="457200" y="1772816"/>
            <a:ext cx="8229600" cy="4922520"/>
          </a:xfrm>
        </p:spPr>
        <p:txBody>
          <a:bodyPr>
            <a:normAutofit fontScale="92500" lnSpcReduction="20000"/>
          </a:bodyPr>
          <a:lstStyle/>
          <a:p>
            <a:pPr algn="just"/>
            <a:r>
              <a:rPr lang="tr-TR" dirty="0"/>
              <a:t>4. Mühendisler, mesleki konularda, her işveren veya müşteri için güvenilir vekil olarak davranacaklar ve çıkar çatışmalarından kaçınacaklardır.</a:t>
            </a:r>
          </a:p>
          <a:p>
            <a:pPr algn="just"/>
            <a:endParaRPr lang="tr-TR" dirty="0"/>
          </a:p>
          <a:p>
            <a:pPr algn="just"/>
            <a:r>
              <a:rPr lang="tr-TR" dirty="0"/>
              <a:t>5. Mühendisler, hizmetlerinin geçerliliği konusunda mesleki itibarlarını oluşturacak ve diğerleriyle haksız rekabete girmeyeceklerdir. </a:t>
            </a:r>
            <a:endParaRPr lang="tr-TR" dirty="0" smtClean="0"/>
          </a:p>
          <a:p>
            <a:pPr algn="just"/>
            <a:endParaRPr lang="tr-TR" dirty="0"/>
          </a:p>
          <a:p>
            <a:pPr algn="just"/>
            <a:r>
              <a:rPr lang="tr-TR" dirty="0"/>
              <a:t>6. Mühendisler, mesleki doğruluğunu, onurunu ve değerini yüceltmek ve geliştirmek için çalışacaklardır</a:t>
            </a:r>
            <a:r>
              <a:rPr lang="tr-TR" dirty="0" smtClean="0"/>
              <a:t>.</a:t>
            </a:r>
          </a:p>
          <a:p>
            <a:pPr algn="just"/>
            <a:endParaRPr lang="tr-TR" dirty="0" smtClean="0"/>
          </a:p>
          <a:p>
            <a:pPr algn="just"/>
            <a:r>
              <a:rPr lang="tr-TR" dirty="0"/>
              <a:t>7. Mühendisler, mesleki gelişmelerini kendi kariyerleriyle devam ettirecekler ve kendi </a:t>
            </a:r>
            <a:r>
              <a:rPr lang="tr-TR" dirty="0" smtClean="0"/>
              <a:t>denetimleri altındaki </a:t>
            </a:r>
            <a:r>
              <a:rPr lang="tr-TR" dirty="0"/>
              <a:t>mühendislerin mesleki gelişmeleri için </a:t>
            </a:r>
            <a:r>
              <a:rPr lang="tr-TR" dirty="0" smtClean="0"/>
              <a:t>imkanlar sağlayacaklardır</a:t>
            </a:r>
            <a:r>
              <a:rPr lang="tr-TR" dirty="0"/>
              <a:t>.</a:t>
            </a:r>
          </a:p>
        </p:txBody>
      </p:sp>
    </p:spTree>
    <p:extLst>
      <p:ext uri="{BB962C8B-B14F-4D97-AF65-F5344CB8AC3E}">
        <p14:creationId xmlns:p14="http://schemas.microsoft.com/office/powerpoint/2010/main" val="2102743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lstStyle/>
          <a:p>
            <a:pPr algn="ctr"/>
            <a:r>
              <a:rPr lang="tr-TR" b="1" dirty="0" smtClean="0"/>
              <a:t>Mühendislik Ahlakı</a:t>
            </a:r>
            <a:endParaRPr lang="tr-TR" b="1" dirty="0"/>
          </a:p>
        </p:txBody>
      </p:sp>
      <p:sp>
        <p:nvSpPr>
          <p:cNvPr id="3" name="İçerik Yer Tutucusu 2"/>
          <p:cNvSpPr>
            <a:spLocks noGrp="1"/>
          </p:cNvSpPr>
          <p:nvPr>
            <p:ph idx="1"/>
          </p:nvPr>
        </p:nvSpPr>
        <p:spPr>
          <a:xfrm>
            <a:off x="251520" y="1935480"/>
            <a:ext cx="8640960" cy="4922520"/>
          </a:xfrm>
        </p:spPr>
        <p:txBody>
          <a:bodyPr>
            <a:normAutofit fontScale="77500" lnSpcReduction="20000"/>
          </a:bodyPr>
          <a:lstStyle/>
          <a:p>
            <a:pPr algn="just"/>
            <a:r>
              <a:rPr lang="tr-TR" b="1" dirty="0">
                <a:solidFill>
                  <a:srgbClr val="FF0000"/>
                </a:solidFill>
              </a:rPr>
              <a:t>1. Mühendisler, mesleki görevlerini yerine getirirken, toplumun güvenliğini, sağlığını ve refahını en önde tutacaklardır.</a:t>
            </a:r>
          </a:p>
          <a:p>
            <a:pPr algn="just"/>
            <a:endParaRPr lang="tr-TR" dirty="0"/>
          </a:p>
          <a:p>
            <a:pPr algn="just"/>
            <a:r>
              <a:rPr lang="tr-TR" dirty="0"/>
              <a:t>a) Mühendisler; toplum yaşamının, güvenliğinin, sağlığının ve refahının, yapıların, makinelerin üretimlerin, işlemlerin ve donanımların üretilmesindeki mühendislik kurallarına, kararlarına ve uygulamalarına bağlı olduğunu bilmelidir.</a:t>
            </a:r>
          </a:p>
          <a:p>
            <a:pPr algn="just"/>
            <a:endParaRPr lang="tr-TR" dirty="0"/>
          </a:p>
          <a:p>
            <a:pPr algn="just"/>
            <a:r>
              <a:rPr lang="tr-TR" dirty="0"/>
              <a:t>b) Mühendisler, toplumun sağlığı ve refahının güvenliğini tasarlamayan planlar ve benzerlerini kullanmayacak ve kabul edilen mühendislik standartlarına uygun olanları kullanacaktır.</a:t>
            </a:r>
          </a:p>
          <a:p>
            <a:pPr algn="just"/>
            <a:endParaRPr lang="tr-TR" dirty="0"/>
          </a:p>
          <a:p>
            <a:pPr algn="just"/>
            <a:r>
              <a:rPr lang="tr-TR" dirty="0"/>
              <a:t>c) Mühendisler toplumun güvenliğini, sağlığını ve refahını tehlikeye sokan mesleki kararların devreden çıktığı durumlarda, müşterilerini veya işverenlerini bilgilendirmeli ve durum hakkında diğer otoritelerin dikkatini çekmelidirler.</a:t>
            </a:r>
          </a:p>
        </p:txBody>
      </p:sp>
    </p:spTree>
    <p:extLst>
      <p:ext uri="{BB962C8B-B14F-4D97-AF65-F5344CB8AC3E}">
        <p14:creationId xmlns:p14="http://schemas.microsoft.com/office/powerpoint/2010/main" val="379207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Mühendislik Ahlakı</a:t>
            </a:r>
            <a:endParaRPr lang="tr-TR" dirty="0"/>
          </a:p>
        </p:txBody>
      </p:sp>
      <p:sp>
        <p:nvSpPr>
          <p:cNvPr id="3" name="İçerik Yer Tutucusu 2"/>
          <p:cNvSpPr>
            <a:spLocks noGrp="1"/>
          </p:cNvSpPr>
          <p:nvPr>
            <p:ph idx="1"/>
          </p:nvPr>
        </p:nvSpPr>
        <p:spPr/>
        <p:txBody>
          <a:bodyPr/>
          <a:lstStyle/>
          <a:p>
            <a:pPr algn="just"/>
            <a:endParaRPr lang="tr-TR" dirty="0" smtClean="0"/>
          </a:p>
          <a:p>
            <a:pPr algn="just"/>
            <a:r>
              <a:rPr lang="tr-TR" dirty="0" smtClean="0"/>
              <a:t>d)Mühendisler</a:t>
            </a:r>
            <a:r>
              <a:rPr lang="tr-TR" dirty="0"/>
              <a:t>, topluma ilişkin olaylarda yapıcı hizmet olanakları arayacaklar ve kendi toplumlarının güvenliği, sağlığı ve esenliğinin geliştirilmesi için çalışacaklardır.</a:t>
            </a:r>
          </a:p>
          <a:p>
            <a:pPr algn="just"/>
            <a:endParaRPr lang="tr-TR" dirty="0"/>
          </a:p>
          <a:p>
            <a:pPr algn="just"/>
            <a:r>
              <a:rPr lang="tr-TR" dirty="0" smtClean="0"/>
              <a:t>e) </a:t>
            </a:r>
            <a:r>
              <a:rPr lang="tr-TR" dirty="0"/>
              <a:t>Mühendisler, yaşamın kalitesini artırmak için çevreyi iyileştirmelidirler.</a:t>
            </a:r>
          </a:p>
          <a:p>
            <a:pPr algn="just"/>
            <a:endParaRPr lang="tr-TR" dirty="0"/>
          </a:p>
        </p:txBody>
      </p:sp>
    </p:spTree>
    <p:extLst>
      <p:ext uri="{BB962C8B-B14F-4D97-AF65-F5344CB8AC3E}">
        <p14:creationId xmlns:p14="http://schemas.microsoft.com/office/powerpoint/2010/main" val="2305801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60648"/>
            <a:ext cx="8229600" cy="1143000"/>
          </a:xfrm>
        </p:spPr>
        <p:txBody>
          <a:bodyPr/>
          <a:lstStyle/>
          <a:p>
            <a:pPr algn="ctr"/>
            <a:r>
              <a:rPr lang="tr-TR" b="1" dirty="0" smtClean="0"/>
              <a:t>Mühendislik Ahlakı</a:t>
            </a:r>
            <a:endParaRPr lang="tr-TR" b="1" dirty="0"/>
          </a:p>
        </p:txBody>
      </p:sp>
      <p:sp>
        <p:nvSpPr>
          <p:cNvPr id="3" name="İçerik Yer Tutucusu 2"/>
          <p:cNvSpPr>
            <a:spLocks noGrp="1"/>
          </p:cNvSpPr>
          <p:nvPr>
            <p:ph idx="1"/>
          </p:nvPr>
        </p:nvSpPr>
        <p:spPr>
          <a:xfrm>
            <a:off x="457200" y="1935480"/>
            <a:ext cx="8229600" cy="4922520"/>
          </a:xfrm>
        </p:spPr>
        <p:txBody>
          <a:bodyPr>
            <a:normAutofit fontScale="85000" lnSpcReduction="20000"/>
          </a:bodyPr>
          <a:lstStyle/>
          <a:p>
            <a:r>
              <a:rPr lang="tr-TR" b="1" dirty="0">
                <a:solidFill>
                  <a:srgbClr val="FF0000"/>
                </a:solidFill>
              </a:rPr>
              <a:t>2. Mühendisler, sadece kendi uzmanlık alanlarındaki hizmetleri vermelidirler.</a:t>
            </a:r>
          </a:p>
          <a:p>
            <a:endParaRPr lang="tr-TR" dirty="0"/>
          </a:p>
          <a:p>
            <a:pPr algn="just"/>
            <a:r>
              <a:rPr lang="tr-TR" dirty="0"/>
              <a:t>a) Mühendisler, mühendisliği içeren bir özel teknik alanda eğitim veya deneyle kazanmış oldukları mühendislik etkinliklerini yerine getirmeyi üstleneceklerdir.</a:t>
            </a:r>
          </a:p>
          <a:p>
            <a:pPr algn="just"/>
            <a:endParaRPr lang="tr-TR" dirty="0"/>
          </a:p>
          <a:p>
            <a:pPr algn="just"/>
            <a:r>
              <a:rPr lang="tr-TR" dirty="0"/>
              <a:t>b) Mühendisler, kendi ihtisas alanlarının dışında eğitim ve deneyim gerektiren bir etkinliği kabul edebilirler, ancak hizmetleri projenin kendi uzmanlık sınırına kadar olmalıdır. Projenin aşamalarında uzmanlarla işbirliği, onlara danışma veya onlardan yararlanma sağlanmalıdır.</a:t>
            </a:r>
          </a:p>
          <a:p>
            <a:pPr algn="just"/>
            <a:endParaRPr lang="tr-TR" dirty="0"/>
          </a:p>
          <a:p>
            <a:pPr algn="just"/>
            <a:r>
              <a:rPr lang="tr-TR" dirty="0"/>
              <a:t>c) Mühendisler, kendi uzmanlık alanları dışında veya kendilerinin doğrudan kontrolü altında hazırlanmamış herhangi bir mühendislik planı, projesi veya belgeyi imzalamayacaklardır.</a:t>
            </a:r>
          </a:p>
          <a:p>
            <a:endParaRPr lang="tr-TR" dirty="0"/>
          </a:p>
        </p:txBody>
      </p:sp>
    </p:spTree>
    <p:extLst>
      <p:ext uri="{BB962C8B-B14F-4D97-AF65-F5344CB8AC3E}">
        <p14:creationId xmlns:p14="http://schemas.microsoft.com/office/powerpoint/2010/main" val="1226795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4000" b="1" dirty="0"/>
              <a:t>AHLAK FELSEFESİNDE KURAMLAR</a:t>
            </a:r>
            <a:br>
              <a:rPr lang="tr-TR" sz="4000" b="1" dirty="0"/>
            </a:br>
            <a:r>
              <a:rPr lang="tr-TR" sz="4000" b="1" dirty="0"/>
              <a:t>( TEORİLER=NAZARİYELER)</a:t>
            </a:r>
          </a:p>
        </p:txBody>
      </p:sp>
      <p:sp>
        <p:nvSpPr>
          <p:cNvPr id="3" name="İçerik Yer Tutucusu 2"/>
          <p:cNvSpPr>
            <a:spLocks noGrp="1"/>
          </p:cNvSpPr>
          <p:nvPr>
            <p:ph idx="1"/>
          </p:nvPr>
        </p:nvSpPr>
        <p:spPr>
          <a:xfrm>
            <a:off x="457200" y="1935480"/>
            <a:ext cx="8229600" cy="4733880"/>
          </a:xfrm>
        </p:spPr>
        <p:txBody>
          <a:bodyPr>
            <a:normAutofit fontScale="77500" lnSpcReduction="20000"/>
          </a:bodyPr>
          <a:lstStyle/>
          <a:p>
            <a:r>
              <a:rPr lang="tr-TR" sz="3600" b="1" dirty="0" smtClean="0">
                <a:solidFill>
                  <a:srgbClr val="FF0000"/>
                </a:solidFill>
              </a:rPr>
              <a:t>Teorik Etik </a:t>
            </a:r>
          </a:p>
          <a:p>
            <a:endParaRPr lang="tr-TR" dirty="0"/>
          </a:p>
          <a:p>
            <a:pPr algn="just">
              <a:lnSpc>
                <a:spcPct val="150000"/>
              </a:lnSpc>
            </a:pPr>
            <a:r>
              <a:rPr lang="tr-TR" b="1" u="sng" dirty="0" smtClean="0">
                <a:solidFill>
                  <a:srgbClr val="FF0000"/>
                </a:solidFill>
              </a:rPr>
              <a:t>Klasik etik: </a:t>
            </a:r>
            <a:r>
              <a:rPr lang="tr-TR" dirty="0" smtClean="0"/>
              <a:t>Bireylerin ve toplumların ahlaki hayatlarını birtakım norm ve teoriler üzerinden anlamı hale getirip açıklar </a:t>
            </a:r>
          </a:p>
          <a:p>
            <a:pPr algn="just">
              <a:lnSpc>
                <a:spcPct val="150000"/>
              </a:lnSpc>
            </a:pPr>
            <a:endParaRPr lang="tr-TR" dirty="0" smtClean="0"/>
          </a:p>
          <a:p>
            <a:pPr lvl="1" algn="just">
              <a:lnSpc>
                <a:spcPct val="150000"/>
              </a:lnSpc>
            </a:pPr>
            <a:r>
              <a:rPr lang="tr-TR" dirty="0" smtClean="0"/>
              <a:t>Nasıl bir hayat yaşamalıyız?</a:t>
            </a:r>
          </a:p>
          <a:p>
            <a:pPr lvl="1" algn="just">
              <a:lnSpc>
                <a:spcPct val="150000"/>
              </a:lnSpc>
            </a:pPr>
            <a:r>
              <a:rPr lang="tr-TR" dirty="0" smtClean="0"/>
              <a:t>Hangi amaçların peşine düşmeliyiz?</a:t>
            </a:r>
          </a:p>
          <a:p>
            <a:pPr lvl="1" algn="just">
              <a:lnSpc>
                <a:spcPct val="150000"/>
              </a:lnSpc>
            </a:pPr>
            <a:r>
              <a:rPr lang="tr-TR" dirty="0" smtClean="0"/>
              <a:t>İnsan olduğumuz için bazı sorumluluklarımız var mıdır? Varsa neler?</a:t>
            </a:r>
          </a:p>
          <a:p>
            <a:pPr lvl="1" algn="just">
              <a:lnSpc>
                <a:spcPct val="150000"/>
              </a:lnSpc>
            </a:pPr>
            <a:endParaRPr lang="tr-TR" dirty="0"/>
          </a:p>
          <a:p>
            <a:pPr lvl="1" algn="just">
              <a:lnSpc>
                <a:spcPct val="150000"/>
              </a:lnSpc>
            </a:pPr>
            <a:r>
              <a:rPr lang="tr-TR" b="1" u="sng" dirty="0" smtClean="0"/>
              <a:t>Normatif etik</a:t>
            </a:r>
          </a:p>
          <a:p>
            <a:pPr lvl="1" algn="just">
              <a:lnSpc>
                <a:spcPct val="150000"/>
              </a:lnSpc>
            </a:pPr>
            <a:r>
              <a:rPr lang="tr-TR" b="1" u="sng" dirty="0" smtClean="0"/>
              <a:t>Betimleyici etik</a:t>
            </a:r>
          </a:p>
          <a:p>
            <a:endParaRPr lang="tr-TR" dirty="0" smtClean="0"/>
          </a:p>
        </p:txBody>
      </p:sp>
    </p:spTree>
    <p:extLst>
      <p:ext uri="{BB962C8B-B14F-4D97-AF65-F5344CB8AC3E}">
        <p14:creationId xmlns:p14="http://schemas.microsoft.com/office/powerpoint/2010/main" val="40961344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lstStyle/>
          <a:p>
            <a:pPr algn="ctr"/>
            <a:r>
              <a:rPr lang="tr-TR" b="1" dirty="0" smtClean="0"/>
              <a:t>Mühendislik Ahlakı</a:t>
            </a:r>
            <a:endParaRPr lang="tr-TR" b="1" dirty="0"/>
          </a:p>
        </p:txBody>
      </p:sp>
      <p:sp>
        <p:nvSpPr>
          <p:cNvPr id="3" name="İçerik Yer Tutucusu 2"/>
          <p:cNvSpPr>
            <a:spLocks noGrp="1"/>
          </p:cNvSpPr>
          <p:nvPr>
            <p:ph idx="1"/>
          </p:nvPr>
        </p:nvSpPr>
        <p:spPr>
          <a:xfrm>
            <a:off x="179512" y="1628800"/>
            <a:ext cx="8712968" cy="5229200"/>
          </a:xfrm>
        </p:spPr>
        <p:txBody>
          <a:bodyPr>
            <a:normAutofit fontScale="62500" lnSpcReduction="20000"/>
          </a:bodyPr>
          <a:lstStyle/>
          <a:p>
            <a:endParaRPr lang="tr-TR" b="1" dirty="0" smtClean="0">
              <a:solidFill>
                <a:srgbClr val="FF0000"/>
              </a:solidFill>
            </a:endParaRPr>
          </a:p>
          <a:p>
            <a:pPr algn="just"/>
            <a:r>
              <a:rPr lang="tr-TR" b="1" dirty="0" smtClean="0">
                <a:solidFill>
                  <a:srgbClr val="FF0000"/>
                </a:solidFill>
              </a:rPr>
              <a:t>3</a:t>
            </a:r>
            <a:r>
              <a:rPr lang="tr-TR" b="1" dirty="0">
                <a:solidFill>
                  <a:srgbClr val="FF0000"/>
                </a:solidFill>
              </a:rPr>
              <a:t>. Mühendisler, yalnızca tarafsız ve gerçek resmi raporlar yayınlayacaklardır.</a:t>
            </a:r>
          </a:p>
          <a:p>
            <a:pPr algn="just"/>
            <a:endParaRPr lang="tr-TR" dirty="0"/>
          </a:p>
          <a:p>
            <a:pPr algn="just"/>
            <a:r>
              <a:rPr lang="tr-TR" dirty="0"/>
              <a:t>a) Mühendisler, resmi bilgilerini yaymaya ve mühendislik başarılarının yanlış anlaşılmasını önlemeye gayret edeceklerdir.</a:t>
            </a:r>
          </a:p>
          <a:p>
            <a:pPr algn="just"/>
            <a:endParaRPr lang="tr-TR" dirty="0"/>
          </a:p>
          <a:p>
            <a:pPr algn="just"/>
            <a:r>
              <a:rPr lang="tr-TR" dirty="0"/>
              <a:t>b) Mühendisler, tüm mesleki raporlarda, beyanatlarda veya şahitliklerde tamamen tarafsız ve </a:t>
            </a:r>
            <a:r>
              <a:rPr lang="tr-TR" dirty="0" smtClean="0"/>
              <a:t>gerçekçi olacaklardır</a:t>
            </a:r>
            <a:r>
              <a:rPr lang="tr-TR" dirty="0"/>
              <a:t>. Raporlar, beyanatlar veya şahitlikler konusunda gerekli ve uygun bilgiye sahip olacaklardır.</a:t>
            </a:r>
          </a:p>
          <a:p>
            <a:pPr algn="just"/>
            <a:endParaRPr lang="tr-TR" dirty="0"/>
          </a:p>
          <a:p>
            <a:pPr algn="just"/>
            <a:r>
              <a:rPr lang="tr-TR" dirty="0"/>
              <a:t>c) Mühendisler, herhangi bir mahkeme veya komisyonda uzman veya teknik şahit ediyorlarsa görüşlerini; kendilerini ilgilendiren, yeterli, doğru, tam, teknik bilgi sahibi olduklarına inandıkları zaman bildirmelidirler.</a:t>
            </a:r>
          </a:p>
          <a:p>
            <a:pPr algn="just"/>
            <a:endParaRPr lang="tr-TR" dirty="0"/>
          </a:p>
          <a:p>
            <a:pPr algn="just"/>
            <a:r>
              <a:rPr lang="tr-TR" dirty="0"/>
              <a:t>d) Mühendisler, herhangi bir gruba veya gruplara ilişkin ödeme veya duyumların söz konusu olduğu mühendislik konularında, kesin kanaate ulaşmadıkları sürece, grup veya grupların kimliklerini açıklayarak beyanat, eleştiri veya tartışma konusu yapamazlar.</a:t>
            </a:r>
          </a:p>
          <a:p>
            <a:pPr algn="just"/>
            <a:endParaRPr lang="tr-TR" dirty="0"/>
          </a:p>
          <a:p>
            <a:pPr algn="just"/>
            <a:r>
              <a:rPr lang="tr-TR" dirty="0"/>
              <a:t>e) Mühendisler, kendi çalışmalarını ve değerlendirmesini ağır başlı ve alçak gönüllülükle yapacaklar ve kendilerinin yükselmeleri karşılığında mesleğini, onurunu, dürüstlüğünü tehlikeye atacak herhangi bir eğilimden kaçınacaklardır.</a:t>
            </a:r>
          </a:p>
          <a:p>
            <a:pPr algn="just"/>
            <a:endParaRPr lang="tr-TR" dirty="0"/>
          </a:p>
        </p:txBody>
      </p:sp>
    </p:spTree>
    <p:extLst>
      <p:ext uri="{BB962C8B-B14F-4D97-AF65-F5344CB8AC3E}">
        <p14:creationId xmlns:p14="http://schemas.microsoft.com/office/powerpoint/2010/main" val="817097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lstStyle/>
          <a:p>
            <a:pPr algn="ctr"/>
            <a:r>
              <a:rPr lang="tr-TR" b="1" dirty="0" smtClean="0"/>
              <a:t>Mühendislik Ahlakı</a:t>
            </a:r>
            <a:endParaRPr lang="tr-TR" b="1" dirty="0"/>
          </a:p>
        </p:txBody>
      </p:sp>
      <p:sp>
        <p:nvSpPr>
          <p:cNvPr id="3" name="İçerik Yer Tutucusu 2"/>
          <p:cNvSpPr>
            <a:spLocks noGrp="1"/>
          </p:cNvSpPr>
          <p:nvPr>
            <p:ph idx="1"/>
          </p:nvPr>
        </p:nvSpPr>
        <p:spPr>
          <a:xfrm>
            <a:off x="0" y="1556792"/>
            <a:ext cx="9036496" cy="5301208"/>
          </a:xfrm>
        </p:spPr>
        <p:txBody>
          <a:bodyPr>
            <a:normAutofit fontScale="62500" lnSpcReduction="20000"/>
          </a:bodyPr>
          <a:lstStyle/>
          <a:p>
            <a:endParaRPr lang="tr-TR" dirty="0" smtClean="0"/>
          </a:p>
          <a:p>
            <a:pPr algn="just"/>
            <a:r>
              <a:rPr lang="tr-TR" dirty="0" smtClean="0">
                <a:solidFill>
                  <a:srgbClr val="FF0000"/>
                </a:solidFill>
              </a:rPr>
              <a:t>4</a:t>
            </a:r>
            <a:r>
              <a:rPr lang="tr-TR" dirty="0">
                <a:solidFill>
                  <a:srgbClr val="FF0000"/>
                </a:solidFill>
              </a:rPr>
              <a:t>. Mühendisler, mesleki konularda, her işveren veya müşteri için güvenilir vekil olarak davranacaklar ve çıkar çatışmalarından kaçınacaklardır.</a:t>
            </a:r>
          </a:p>
          <a:p>
            <a:pPr algn="just"/>
            <a:endParaRPr lang="tr-TR" dirty="0"/>
          </a:p>
          <a:p>
            <a:pPr algn="just"/>
            <a:r>
              <a:rPr lang="tr-TR" dirty="0"/>
              <a:t>a) Mühendisler, kendi işverenleri veya müşterileriyle ilgili tüm anlaşmazlıklardan kaçınacaklar ve kendi işlerini veya hizmet kalitelerini etkileyen herhangi bilgi veya durumu işveren müşterilerine </a:t>
            </a:r>
            <a:r>
              <a:rPr lang="tr-TR" dirty="0" smtClean="0"/>
              <a:t>vakit geçirmeden </a:t>
            </a:r>
            <a:r>
              <a:rPr lang="tr-TR" dirty="0"/>
              <a:t>bildireceklerdir.</a:t>
            </a:r>
          </a:p>
          <a:p>
            <a:pPr algn="just"/>
            <a:endParaRPr lang="tr-TR" dirty="0"/>
          </a:p>
          <a:p>
            <a:pPr algn="just"/>
            <a:r>
              <a:rPr lang="tr-TR" dirty="0"/>
              <a:t>b) Mühendisler, kendileri ile işveren veya müşteriler arasında bir potansiyel anlaşmazlık yaratacak herhangi bir anlaşmayı bilerek (kasıtlı olarak) taahhüt etmeyeceklerdir.</a:t>
            </a:r>
          </a:p>
          <a:p>
            <a:pPr algn="just"/>
            <a:endParaRPr lang="tr-TR" dirty="0"/>
          </a:p>
          <a:p>
            <a:pPr algn="just"/>
            <a:r>
              <a:rPr lang="tr-TR" dirty="0"/>
              <a:t>c) Mühendisler, ne aynı proje hizmetleri için ne de aynı projeyle ilgili farklı hizmetler için, tüm ilgili tarafların açık ve anlaşmaya dayanan şartları dışında ücret, mal veya benzeri şeyleri kabul etmeyeceklerdir.</a:t>
            </a:r>
          </a:p>
          <a:p>
            <a:pPr algn="just"/>
            <a:endParaRPr lang="tr-TR" dirty="0"/>
          </a:p>
          <a:p>
            <a:pPr algn="just"/>
            <a:r>
              <a:rPr lang="tr-TR" dirty="0"/>
              <a:t>d) Mühendisler, kendi üretimlerini gerçekleştirmek için gerekli malzeme veya donanım dışında, ücretsiz mühendislik hizmetlerini içeren konularda maddi veya diğer değerlendirilebilir şeyler istemeyecekler ve kabul etmeyeceklerdir.</a:t>
            </a:r>
          </a:p>
          <a:p>
            <a:pPr algn="just"/>
            <a:endParaRPr lang="tr-TR" dirty="0"/>
          </a:p>
          <a:p>
            <a:pPr algn="just"/>
            <a:r>
              <a:rPr lang="tr-TR" dirty="0"/>
              <a:t>e) Mühendisler, üstlerinden, kendi firmalarından veya sorumlu oldukları işle ilgili elemanlardan </a:t>
            </a:r>
            <a:r>
              <a:rPr lang="tr-TR" dirty="0" smtClean="0"/>
              <a:t>veya işçilerden </a:t>
            </a:r>
            <a:r>
              <a:rPr lang="tr-TR" dirty="0"/>
              <a:t>doğrudan veya dolaylı olarak hediye (bahşiş) istemeyecek ve kabul etmeyeceklerdir.</a:t>
            </a:r>
          </a:p>
          <a:p>
            <a:pPr algn="just"/>
            <a:endParaRPr lang="tr-TR" dirty="0"/>
          </a:p>
        </p:txBody>
      </p:sp>
    </p:spTree>
    <p:extLst>
      <p:ext uri="{BB962C8B-B14F-4D97-AF65-F5344CB8AC3E}">
        <p14:creationId xmlns:p14="http://schemas.microsoft.com/office/powerpoint/2010/main" val="132633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lstStyle/>
          <a:p>
            <a:pPr algn="ctr"/>
            <a:r>
              <a:rPr lang="tr-TR" dirty="0" smtClean="0"/>
              <a:t>Mühendislik Ahlakı</a:t>
            </a:r>
            <a:endParaRPr lang="tr-TR" dirty="0"/>
          </a:p>
        </p:txBody>
      </p:sp>
      <p:sp>
        <p:nvSpPr>
          <p:cNvPr id="3" name="İçerik Yer Tutucusu 2"/>
          <p:cNvSpPr>
            <a:spLocks noGrp="1"/>
          </p:cNvSpPr>
          <p:nvPr>
            <p:ph idx="1"/>
          </p:nvPr>
        </p:nvSpPr>
        <p:spPr>
          <a:xfrm>
            <a:off x="0" y="1484784"/>
            <a:ext cx="9036496" cy="5373216"/>
          </a:xfrm>
        </p:spPr>
        <p:txBody>
          <a:bodyPr>
            <a:normAutofit fontScale="70000" lnSpcReduction="20000"/>
          </a:bodyPr>
          <a:lstStyle/>
          <a:p>
            <a:pPr algn="just"/>
            <a:endParaRPr lang="tr-TR" dirty="0" smtClean="0"/>
          </a:p>
          <a:p>
            <a:pPr algn="just"/>
            <a:r>
              <a:rPr lang="tr-TR" dirty="0" smtClean="0">
                <a:solidFill>
                  <a:srgbClr val="FF0000"/>
                </a:solidFill>
              </a:rPr>
              <a:t>5</a:t>
            </a:r>
            <a:r>
              <a:rPr lang="tr-TR" dirty="0">
                <a:solidFill>
                  <a:srgbClr val="FF0000"/>
                </a:solidFill>
              </a:rPr>
              <a:t>. Mühendisler, hizmetlerinin geçerliliği konusunda mesleki itibarlarını oluşturacak ve diğerleriyle haksız rekabete girmeyeceklerdir. </a:t>
            </a:r>
          </a:p>
          <a:p>
            <a:pPr algn="just"/>
            <a:endParaRPr lang="tr-TR" dirty="0"/>
          </a:p>
          <a:p>
            <a:pPr algn="just"/>
            <a:r>
              <a:rPr lang="tr-TR" dirty="0"/>
              <a:t>a) Mühendisler, işi ele geçirmek amacıyla doğrudan veya dolaylı olarak herhangi bir komisyon, politik destek, hediye veya diğer benzeri şeyleri ödemeyecek, ödeme teklifinde bulunmayacaklardır.</a:t>
            </a:r>
          </a:p>
          <a:p>
            <a:pPr algn="just"/>
            <a:endParaRPr lang="tr-TR" dirty="0"/>
          </a:p>
          <a:p>
            <a:pPr algn="just"/>
            <a:r>
              <a:rPr lang="tr-TR" dirty="0"/>
              <a:t>b) Mühendisler, sadece istenen mesleki hizmet için belirlenen yetenek ve liyakat esasına göre ve gerekli mesleki hizmetler için anlaşmalar düzenlemelidir.</a:t>
            </a:r>
          </a:p>
          <a:p>
            <a:pPr algn="just"/>
            <a:endParaRPr lang="tr-TR" dirty="0"/>
          </a:p>
          <a:p>
            <a:pPr algn="just"/>
            <a:r>
              <a:rPr lang="tr-TR" dirty="0"/>
              <a:t>c) Mühendisler, hizmetin amacına uygun ücret miktarında ve yöntemde anlaşmalıdırlar. Anlaşmaya tarafların katılımda karşılıklı itimat zorunludur. Genel durum, mühendislik hizmetinin maliyetinin uygun ve makul olmasını gerektirir, ancak bu hizmeti sağlayacak kişilerin veya firmaların seçimindeki kararı kontrol etmeyi gerektirmez.</a:t>
            </a:r>
          </a:p>
          <a:p>
            <a:pPr marL="0" indent="0" algn="just">
              <a:buNone/>
            </a:pPr>
            <a:endParaRPr lang="tr-TR" dirty="0"/>
          </a:p>
          <a:p>
            <a:pPr algn="just"/>
            <a:r>
              <a:rPr lang="tr-TR" dirty="0"/>
              <a:t>d) Mühendisler, çalışırken veya çalışmaları kesinleşmişken diğer mühendislerin yerlerini almak (ayağını kaydırmak) için görüşmede bulunmayacaklardır.</a:t>
            </a:r>
          </a:p>
          <a:p>
            <a:endParaRPr lang="tr-TR" dirty="0"/>
          </a:p>
          <a:p>
            <a:endParaRPr lang="tr-TR" dirty="0"/>
          </a:p>
        </p:txBody>
      </p:sp>
    </p:spTree>
    <p:extLst>
      <p:ext uri="{BB962C8B-B14F-4D97-AF65-F5344CB8AC3E}">
        <p14:creationId xmlns:p14="http://schemas.microsoft.com/office/powerpoint/2010/main" val="3812067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lstStyle/>
          <a:p>
            <a:pPr algn="ctr"/>
            <a:r>
              <a:rPr lang="tr-TR" b="1" dirty="0" smtClean="0"/>
              <a:t>Mühendislik Ahlakı</a:t>
            </a:r>
            <a:endParaRPr lang="tr-TR" b="1" dirty="0"/>
          </a:p>
        </p:txBody>
      </p:sp>
      <p:sp>
        <p:nvSpPr>
          <p:cNvPr id="3" name="İçerik Yer Tutucusu 2"/>
          <p:cNvSpPr>
            <a:spLocks noGrp="1"/>
          </p:cNvSpPr>
          <p:nvPr>
            <p:ph idx="1"/>
          </p:nvPr>
        </p:nvSpPr>
        <p:spPr>
          <a:xfrm>
            <a:off x="107504" y="1935480"/>
            <a:ext cx="8928992" cy="4922520"/>
          </a:xfrm>
        </p:spPr>
        <p:txBody>
          <a:bodyPr>
            <a:normAutofit fontScale="70000" lnSpcReduction="20000"/>
          </a:bodyPr>
          <a:lstStyle/>
          <a:p>
            <a:pPr algn="just"/>
            <a:r>
              <a:rPr lang="tr-TR" dirty="0" smtClean="0">
                <a:solidFill>
                  <a:srgbClr val="FF0000"/>
                </a:solidFill>
              </a:rPr>
              <a:t>7. Mühendisler</a:t>
            </a:r>
            <a:r>
              <a:rPr lang="tr-TR" dirty="0">
                <a:solidFill>
                  <a:srgbClr val="FF0000"/>
                </a:solidFill>
              </a:rPr>
              <a:t>, mesleki gelişmelerini kendi kariyerleriyle devam ettirecekler ve kendi kontrolleri altındaki mühendislerin mesleki gelişmeleri için olanaklar sağlayacaklardır.</a:t>
            </a:r>
          </a:p>
          <a:p>
            <a:pPr algn="just"/>
            <a:endParaRPr lang="tr-TR" dirty="0"/>
          </a:p>
          <a:p>
            <a:pPr algn="just"/>
            <a:r>
              <a:rPr lang="tr-TR" dirty="0"/>
              <a:t>a) Mühendisler, yanlarında çalışan elemanlarının daha da eğitilmesi için çalışacaklardır.</a:t>
            </a:r>
          </a:p>
          <a:p>
            <a:pPr algn="just"/>
            <a:endParaRPr lang="tr-TR" dirty="0"/>
          </a:p>
          <a:p>
            <a:pPr algn="just"/>
            <a:r>
              <a:rPr lang="tr-TR" dirty="0"/>
              <a:t>b) Mühendisler, </a:t>
            </a:r>
            <a:r>
              <a:rPr lang="tr-TR" dirty="0" smtClean="0"/>
              <a:t>ahlak dışı </a:t>
            </a:r>
            <a:r>
              <a:rPr lang="tr-TR" dirty="0"/>
              <a:t>olaylarda herhangi bir birlik ve beraberliği desteklemeyeceklerdir.</a:t>
            </a:r>
          </a:p>
          <a:p>
            <a:pPr algn="just"/>
            <a:endParaRPr lang="tr-TR" dirty="0"/>
          </a:p>
          <a:p>
            <a:pPr algn="just"/>
            <a:r>
              <a:rPr lang="tr-TR" dirty="0"/>
              <a:t>c) Mühendisler, yanlarında çalışan elamanları mesleki yazılar yazmak ve teknik toplantılara katılmak konusunda destekleyeceklerdir.</a:t>
            </a:r>
          </a:p>
          <a:p>
            <a:pPr algn="just"/>
            <a:endParaRPr lang="tr-TR" dirty="0"/>
          </a:p>
          <a:p>
            <a:pPr algn="just"/>
            <a:r>
              <a:rPr lang="tr-TR" dirty="0"/>
              <a:t>d) Mühendisler disiplinlerinin meslek ve teknik birliklerini desteklemelidirler.</a:t>
            </a:r>
          </a:p>
          <a:p>
            <a:pPr algn="just"/>
            <a:endParaRPr lang="tr-TR" dirty="0"/>
          </a:p>
          <a:p>
            <a:pPr algn="just"/>
            <a:r>
              <a:rPr lang="tr-TR" dirty="0"/>
              <a:t>e) Mühendisler, mühendislik çalışmaları için diğer elemanlara gereken güveni verecekler ve gereken ilgiyi göstereceklerdir. Mümkünse tasarım, icat, yazma veya diğer etkinlikler için sorumlu kişi veya kişiler olarak görevlendirileceklerdir.</a:t>
            </a:r>
          </a:p>
          <a:p>
            <a:endParaRPr lang="tr-TR" dirty="0"/>
          </a:p>
        </p:txBody>
      </p:sp>
    </p:spTree>
    <p:extLst>
      <p:ext uri="{BB962C8B-B14F-4D97-AF65-F5344CB8AC3E}">
        <p14:creationId xmlns:p14="http://schemas.microsoft.com/office/powerpoint/2010/main" val="26012254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Mühendislik Ahlakı</a:t>
            </a:r>
            <a:endParaRPr lang="tr-TR" b="1" dirty="0"/>
          </a:p>
        </p:txBody>
      </p:sp>
      <p:sp>
        <p:nvSpPr>
          <p:cNvPr id="3" name="İçerik Yer Tutucusu 2"/>
          <p:cNvSpPr>
            <a:spLocks noGrp="1"/>
          </p:cNvSpPr>
          <p:nvPr>
            <p:ph idx="1"/>
          </p:nvPr>
        </p:nvSpPr>
        <p:spPr/>
        <p:txBody>
          <a:bodyPr>
            <a:normAutofit fontScale="77500" lnSpcReduction="20000"/>
          </a:bodyPr>
          <a:lstStyle/>
          <a:p>
            <a:pPr algn="just"/>
            <a:r>
              <a:rPr lang="tr-TR" dirty="0"/>
              <a:t>f) Mühendisler, mühendislik bilgilerinin yayılmasına gayret edecekler, gerçek olmayan abartılmış veya haksız durumları içeren mühendislik etkinliklerine katılmayacaklardır.</a:t>
            </a:r>
          </a:p>
          <a:p>
            <a:pPr algn="just"/>
            <a:endParaRPr lang="tr-TR" dirty="0"/>
          </a:p>
          <a:p>
            <a:pPr algn="just"/>
            <a:r>
              <a:rPr lang="tr-TR" dirty="0"/>
              <a:t>g) Mühendisler, mühendislik çalışmalarında, uygun ve yeterli ücretler ilkesini onaylayacaklardır.</a:t>
            </a:r>
          </a:p>
          <a:p>
            <a:pPr algn="just"/>
            <a:endParaRPr lang="tr-TR" dirty="0"/>
          </a:p>
          <a:p>
            <a:pPr algn="just"/>
            <a:r>
              <a:rPr lang="tr-TR" dirty="0"/>
              <a:t>h) Mühendisler, mühendislik mesleğinin mümkün olan tüm eğitim ve deneyiminden yararlanmayı doğal bir görev kabul etmelidirler ve birlikte çalıştıklarına daha az sorumluluk yüklemelidirler.</a:t>
            </a:r>
          </a:p>
          <a:p>
            <a:pPr algn="just"/>
            <a:endParaRPr lang="tr-TR" dirty="0"/>
          </a:p>
          <a:p>
            <a:pPr algn="just"/>
            <a:r>
              <a:rPr lang="tr-TR" dirty="0"/>
              <a:t>i) Mühendisler, işe alacakları kimselere çalışma koşulları ve çalışmadaki statüleri hakkında tüm bilgiyi verecekler ve sonradan bu konuda herhangi bir değişiklik yapmayacaklardır.</a:t>
            </a:r>
          </a:p>
          <a:p>
            <a:endParaRPr lang="tr-TR" dirty="0"/>
          </a:p>
        </p:txBody>
      </p:sp>
    </p:spTree>
    <p:extLst>
      <p:ext uri="{BB962C8B-B14F-4D97-AF65-F5344CB8AC3E}">
        <p14:creationId xmlns:p14="http://schemas.microsoft.com/office/powerpoint/2010/main" val="4040308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4000" b="1" dirty="0"/>
              <a:t>TMMOB MESLEKİ DAVRANIŞ İLKELERİ</a:t>
            </a:r>
          </a:p>
        </p:txBody>
      </p:sp>
      <p:sp>
        <p:nvSpPr>
          <p:cNvPr id="3" name="İçerik Yer Tutucusu 2"/>
          <p:cNvSpPr>
            <a:spLocks noGrp="1"/>
          </p:cNvSpPr>
          <p:nvPr>
            <p:ph idx="1"/>
          </p:nvPr>
        </p:nvSpPr>
        <p:spPr/>
        <p:txBody>
          <a:bodyPr/>
          <a:lstStyle/>
          <a:p>
            <a:endParaRPr lang="tr-TR" dirty="0" smtClean="0"/>
          </a:p>
          <a:p>
            <a:r>
              <a:rPr lang="tr-TR" dirty="0" smtClean="0"/>
              <a:t>A</a:t>
            </a:r>
            <a:r>
              <a:rPr lang="tr-TR" dirty="0"/>
              <a:t>. Mühendislerin ve Mimarların, birey olarak kendilerine karşı </a:t>
            </a:r>
            <a:r>
              <a:rPr lang="tr-TR" dirty="0" smtClean="0"/>
              <a:t>sorumlulukları</a:t>
            </a:r>
          </a:p>
          <a:p>
            <a:endParaRPr lang="tr-TR" dirty="0"/>
          </a:p>
          <a:p>
            <a:r>
              <a:rPr lang="tr-TR" dirty="0"/>
              <a:t>B. Örgütsel Davranış </a:t>
            </a:r>
            <a:r>
              <a:rPr lang="tr-TR" dirty="0" smtClean="0"/>
              <a:t>Kuralları</a:t>
            </a:r>
          </a:p>
          <a:p>
            <a:endParaRPr lang="tr-TR" dirty="0" smtClean="0"/>
          </a:p>
          <a:p>
            <a:r>
              <a:rPr lang="tr-TR" dirty="0" smtClean="0"/>
              <a:t>C. Toplumsal ve Sosyal Sorumluluk</a:t>
            </a:r>
          </a:p>
          <a:p>
            <a:endParaRPr lang="tr-TR" dirty="0"/>
          </a:p>
          <a:p>
            <a:r>
              <a:rPr lang="tr-TR" dirty="0"/>
              <a:t>D. Doğaya ve Çevreye Karşı </a:t>
            </a:r>
            <a:r>
              <a:rPr lang="tr-TR" dirty="0" smtClean="0"/>
              <a:t>Sorumluluklar</a:t>
            </a:r>
            <a:endParaRPr lang="tr-TR" dirty="0"/>
          </a:p>
          <a:p>
            <a:endParaRPr lang="tr-TR" dirty="0"/>
          </a:p>
        </p:txBody>
      </p:sp>
    </p:spTree>
    <p:extLst>
      <p:ext uri="{BB962C8B-B14F-4D97-AF65-F5344CB8AC3E}">
        <p14:creationId xmlns:p14="http://schemas.microsoft.com/office/powerpoint/2010/main" val="1924254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16632"/>
            <a:ext cx="8229600" cy="1143000"/>
          </a:xfrm>
        </p:spPr>
        <p:txBody>
          <a:bodyPr>
            <a:normAutofit/>
          </a:bodyPr>
          <a:lstStyle/>
          <a:p>
            <a:pPr algn="ctr"/>
            <a:r>
              <a:rPr lang="tr-TR" sz="4000" b="1" dirty="0"/>
              <a:t>TMMOB MESLEKİ DAVRANIŞ İLKELERİ</a:t>
            </a:r>
          </a:p>
        </p:txBody>
      </p:sp>
      <p:sp>
        <p:nvSpPr>
          <p:cNvPr id="3" name="İçerik Yer Tutucusu 2"/>
          <p:cNvSpPr>
            <a:spLocks noGrp="1"/>
          </p:cNvSpPr>
          <p:nvPr>
            <p:ph idx="1"/>
          </p:nvPr>
        </p:nvSpPr>
        <p:spPr>
          <a:xfrm>
            <a:off x="179512" y="1484784"/>
            <a:ext cx="8856984" cy="5256584"/>
          </a:xfrm>
        </p:spPr>
        <p:txBody>
          <a:bodyPr>
            <a:normAutofit fontScale="77500" lnSpcReduction="20000"/>
          </a:bodyPr>
          <a:lstStyle/>
          <a:p>
            <a:pPr algn="just"/>
            <a:r>
              <a:rPr lang="tr-TR" dirty="0">
                <a:solidFill>
                  <a:srgbClr val="FF0000"/>
                </a:solidFill>
              </a:rPr>
              <a:t>A. Mühendislerin ve Mimarların, birey olarak kendilerine karşı </a:t>
            </a:r>
            <a:r>
              <a:rPr lang="tr-TR" dirty="0" smtClean="0">
                <a:solidFill>
                  <a:srgbClr val="FF0000"/>
                </a:solidFill>
              </a:rPr>
              <a:t>sorumlulukları</a:t>
            </a:r>
          </a:p>
          <a:p>
            <a:pPr algn="just"/>
            <a:endParaRPr lang="tr-TR" dirty="0"/>
          </a:p>
          <a:p>
            <a:pPr algn="just"/>
            <a:r>
              <a:rPr lang="tr-TR" dirty="0"/>
              <a:t>1.Mühendis ve Mimarlar; Bilim ve teknolojiyi insanlık yararına ve doğal dengeyi koruyacak biçimde kullanmayı mesleğinin temel ilkesi kabul eder. </a:t>
            </a:r>
            <a:endParaRPr lang="tr-TR" dirty="0" smtClean="0"/>
          </a:p>
          <a:p>
            <a:pPr algn="just"/>
            <a:endParaRPr lang="tr-TR" dirty="0"/>
          </a:p>
          <a:p>
            <a:pPr algn="just"/>
            <a:r>
              <a:rPr lang="tr-TR" dirty="0"/>
              <a:t>2.Bilgi ve yeteneklerini sürekli geliştirme düşüncesi ve çabasıyla hareket etmenin sorumluluğunu duyarlar. </a:t>
            </a:r>
            <a:endParaRPr lang="tr-TR" dirty="0" smtClean="0"/>
          </a:p>
          <a:p>
            <a:pPr algn="just"/>
            <a:endParaRPr lang="tr-TR" dirty="0"/>
          </a:p>
          <a:p>
            <a:pPr algn="just"/>
            <a:r>
              <a:rPr lang="tr-TR" dirty="0"/>
              <a:t>3.Meslek alanı içerisindeki en iyi tasarım ve uygulama hizmetini vermekte sorumluluk duyarlar. </a:t>
            </a:r>
            <a:endParaRPr lang="tr-TR" dirty="0" smtClean="0"/>
          </a:p>
          <a:p>
            <a:pPr algn="just"/>
            <a:endParaRPr lang="tr-TR" dirty="0"/>
          </a:p>
          <a:p>
            <a:pPr algn="just"/>
            <a:r>
              <a:rPr lang="tr-TR" dirty="0"/>
              <a:t>4.Hizmet üretimi ve yaşam boyunca ulusal ve uluslararası boyutlardaki adalet, eşitlik, özgürlük, dürüstlük, güvenilirlik, saygı ve hukuk alanlarındaki gelişim ve değişikliklerde sorumlu olduğu bilinciyle hareket eder. </a:t>
            </a:r>
            <a:endParaRPr lang="tr-TR" dirty="0" smtClean="0"/>
          </a:p>
          <a:p>
            <a:pPr algn="just"/>
            <a:endParaRPr lang="tr-TR" dirty="0"/>
          </a:p>
          <a:p>
            <a:pPr algn="just"/>
            <a:r>
              <a:rPr lang="tr-TR" dirty="0"/>
              <a:t>5.İş sözleşmelerinde yer </a:t>
            </a:r>
            <a:r>
              <a:rPr lang="tr-TR" dirty="0" smtClean="0"/>
              <a:t>alan </a:t>
            </a:r>
            <a:r>
              <a:rPr lang="tr-TR" dirty="0"/>
              <a:t>kurallara uyarlar ve karşı taraftan da aynı anlayışı beklerler. </a:t>
            </a:r>
          </a:p>
          <a:p>
            <a:endParaRPr lang="tr-TR" dirty="0"/>
          </a:p>
        </p:txBody>
      </p:sp>
    </p:spTree>
    <p:extLst>
      <p:ext uri="{BB962C8B-B14F-4D97-AF65-F5344CB8AC3E}">
        <p14:creationId xmlns:p14="http://schemas.microsoft.com/office/powerpoint/2010/main" val="36225301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4000" b="1" dirty="0"/>
              <a:t>TMMOB MESLEKİ DAVRANIŞ İLKELERİ</a:t>
            </a:r>
          </a:p>
        </p:txBody>
      </p:sp>
      <p:sp>
        <p:nvSpPr>
          <p:cNvPr id="3" name="İçerik Yer Tutucusu 2"/>
          <p:cNvSpPr>
            <a:spLocks noGrp="1"/>
          </p:cNvSpPr>
          <p:nvPr>
            <p:ph idx="1"/>
          </p:nvPr>
        </p:nvSpPr>
        <p:spPr>
          <a:xfrm>
            <a:off x="457200" y="1935480"/>
            <a:ext cx="8229600" cy="4733880"/>
          </a:xfrm>
        </p:spPr>
        <p:txBody>
          <a:bodyPr>
            <a:normAutofit fontScale="62500" lnSpcReduction="20000"/>
          </a:bodyPr>
          <a:lstStyle/>
          <a:p>
            <a:r>
              <a:rPr lang="tr-TR" sz="2900" dirty="0">
                <a:solidFill>
                  <a:srgbClr val="FF0000"/>
                </a:solidFill>
              </a:rPr>
              <a:t>B. Örgütsel Davranış </a:t>
            </a:r>
            <a:r>
              <a:rPr lang="tr-TR" sz="2900" dirty="0" smtClean="0">
                <a:solidFill>
                  <a:srgbClr val="FF0000"/>
                </a:solidFill>
              </a:rPr>
              <a:t>Kuralları</a:t>
            </a:r>
          </a:p>
          <a:p>
            <a:endParaRPr lang="tr-TR" dirty="0"/>
          </a:p>
          <a:p>
            <a:pPr algn="just"/>
            <a:r>
              <a:rPr lang="tr-TR" dirty="0"/>
              <a:t>1.Örgüt faaliyetleri sırasında oluşturulan, karar altına alınan ilke ve kuralların hayata geçirilmesi, yazılı kurallar ve örgüt gelenek ve kültürüne saygılı davranmayı ve bunları geliştirmeyi ilke kabul eder. </a:t>
            </a:r>
            <a:endParaRPr lang="tr-TR" dirty="0" smtClean="0"/>
          </a:p>
          <a:p>
            <a:pPr algn="just"/>
            <a:endParaRPr lang="tr-TR" dirty="0"/>
          </a:p>
          <a:p>
            <a:pPr algn="just"/>
            <a:r>
              <a:rPr lang="tr-TR" dirty="0"/>
              <a:t>2.Örgütsel, yönetsel sorumlulukların yerine getirilmesinde en üst düzeyde duyarlılık gösterilir</a:t>
            </a:r>
            <a:r>
              <a:rPr lang="tr-TR" dirty="0" smtClean="0"/>
              <a:t>.</a:t>
            </a:r>
          </a:p>
          <a:p>
            <a:pPr algn="just"/>
            <a:r>
              <a:rPr lang="tr-TR" dirty="0" smtClean="0"/>
              <a:t> </a:t>
            </a:r>
            <a:endParaRPr lang="tr-TR" dirty="0"/>
          </a:p>
          <a:p>
            <a:pPr algn="just"/>
            <a:r>
              <a:rPr lang="tr-TR" dirty="0"/>
              <a:t>3.İnsanlığın evrensel değerlerine ve hukukun üstünlüğüne dayalı örgüt yönetimini geliştirerek örgüt içi demokrasisinin düzenlenmesini sağlar. </a:t>
            </a:r>
            <a:endParaRPr lang="tr-TR" dirty="0" smtClean="0"/>
          </a:p>
          <a:p>
            <a:pPr algn="just"/>
            <a:endParaRPr lang="tr-TR" dirty="0"/>
          </a:p>
          <a:p>
            <a:pPr algn="just"/>
            <a:r>
              <a:rPr lang="tr-TR" dirty="0"/>
              <a:t>4.Mesleğin ve meslektaşın toplumdaki itibarını yüceltecek mesleki davranış ilkelerinin yaşama geçirmeyi görev kabul eder. </a:t>
            </a:r>
            <a:endParaRPr lang="tr-TR" dirty="0" smtClean="0"/>
          </a:p>
          <a:p>
            <a:pPr algn="just"/>
            <a:endParaRPr lang="tr-TR" dirty="0"/>
          </a:p>
          <a:p>
            <a:pPr algn="just"/>
            <a:r>
              <a:rPr lang="tr-TR" dirty="0"/>
              <a:t>5.Meslek ilkelerinin uygulama ve denetiminde </a:t>
            </a:r>
            <a:r>
              <a:rPr lang="tr-TR" dirty="0" smtClean="0"/>
              <a:t>ahlak kurallar </a:t>
            </a:r>
            <a:r>
              <a:rPr lang="tr-TR" dirty="0"/>
              <a:t>geliştirir. </a:t>
            </a:r>
            <a:endParaRPr lang="tr-TR" dirty="0" smtClean="0"/>
          </a:p>
          <a:p>
            <a:pPr algn="just"/>
            <a:endParaRPr lang="tr-TR" dirty="0"/>
          </a:p>
          <a:p>
            <a:pPr algn="just"/>
            <a:r>
              <a:rPr lang="tr-TR" dirty="0"/>
              <a:t>6.Mühendis ve Mimarların mesleki, sosyal, kültürel, ekonomik gelişmeleri için örgütlü mücadeleyi ön planda tutar. </a:t>
            </a:r>
          </a:p>
          <a:p>
            <a:pPr algn="just"/>
            <a:endParaRPr lang="tr-TR" dirty="0"/>
          </a:p>
        </p:txBody>
      </p:sp>
    </p:spTree>
    <p:extLst>
      <p:ext uri="{BB962C8B-B14F-4D97-AF65-F5344CB8AC3E}">
        <p14:creationId xmlns:p14="http://schemas.microsoft.com/office/powerpoint/2010/main" val="33222340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60648"/>
            <a:ext cx="8229600" cy="1143000"/>
          </a:xfrm>
        </p:spPr>
        <p:txBody>
          <a:bodyPr>
            <a:noAutofit/>
          </a:bodyPr>
          <a:lstStyle/>
          <a:p>
            <a:pPr algn="ctr"/>
            <a:r>
              <a:rPr lang="tr-TR" sz="4000" b="1" dirty="0"/>
              <a:t>TMMOB MESLEKİ DAVRANIŞ İLKELERİ</a:t>
            </a:r>
          </a:p>
        </p:txBody>
      </p:sp>
      <p:sp>
        <p:nvSpPr>
          <p:cNvPr id="3" name="İçerik Yer Tutucusu 2"/>
          <p:cNvSpPr>
            <a:spLocks noGrp="1"/>
          </p:cNvSpPr>
          <p:nvPr>
            <p:ph idx="1"/>
          </p:nvPr>
        </p:nvSpPr>
        <p:spPr>
          <a:xfrm>
            <a:off x="251520" y="1916832"/>
            <a:ext cx="8686800" cy="4805888"/>
          </a:xfrm>
        </p:spPr>
        <p:txBody>
          <a:bodyPr>
            <a:normAutofit fontScale="92500" lnSpcReduction="20000"/>
          </a:bodyPr>
          <a:lstStyle/>
          <a:p>
            <a:pPr algn="just"/>
            <a:r>
              <a:rPr lang="tr-TR" dirty="0">
                <a:solidFill>
                  <a:srgbClr val="FF0000"/>
                </a:solidFill>
              </a:rPr>
              <a:t>C. Toplumsal ve Sosyal </a:t>
            </a:r>
            <a:r>
              <a:rPr lang="tr-TR" dirty="0" smtClean="0">
                <a:solidFill>
                  <a:srgbClr val="FF0000"/>
                </a:solidFill>
              </a:rPr>
              <a:t>Sorumluluklar</a:t>
            </a:r>
          </a:p>
          <a:p>
            <a:pPr algn="just"/>
            <a:endParaRPr lang="tr-TR" dirty="0"/>
          </a:p>
          <a:p>
            <a:pPr algn="just"/>
            <a:r>
              <a:rPr lang="tr-TR" dirty="0"/>
              <a:t>1.Mühendis ve Mimarlar insan haklarına barışa, demokrasiye, topluma saygıyı ön planda tutarak ilişki geliştirirler</a:t>
            </a:r>
            <a:r>
              <a:rPr lang="tr-TR" dirty="0" smtClean="0"/>
              <a:t>.</a:t>
            </a:r>
          </a:p>
          <a:p>
            <a:pPr algn="just"/>
            <a:endParaRPr lang="tr-TR" dirty="0"/>
          </a:p>
          <a:p>
            <a:pPr algn="just"/>
            <a:r>
              <a:rPr lang="tr-TR" dirty="0"/>
              <a:t>2.Mühendis ve Mimarlar din, dil, ırk, her türlü inanç, cinsiyet farklılığı, coğrafi ayrım ile gözetmeden çok kültürlü bir yapının korunması, kültürel zenginliğin geliştirilmesi yönünde çaba sarf ederek hizmetleri bu anlayış içinde yürütürler. </a:t>
            </a:r>
            <a:endParaRPr lang="tr-TR" dirty="0" smtClean="0"/>
          </a:p>
          <a:p>
            <a:pPr algn="just"/>
            <a:endParaRPr lang="tr-TR" dirty="0"/>
          </a:p>
          <a:p>
            <a:pPr algn="just"/>
            <a:r>
              <a:rPr lang="tr-TR" dirty="0"/>
              <a:t>3.Toplumun sağlıklı gelişmesini çevreyi ön planda tutarak geliştirecek davranışları destekler. Bu amaçla doğal ve toplumsal çevrenin sağlıklı gelişmesini ön planda tutar.</a:t>
            </a:r>
          </a:p>
          <a:p>
            <a:endParaRPr lang="tr-TR" dirty="0"/>
          </a:p>
        </p:txBody>
      </p:sp>
    </p:spTree>
    <p:extLst>
      <p:ext uri="{BB962C8B-B14F-4D97-AF65-F5344CB8AC3E}">
        <p14:creationId xmlns:p14="http://schemas.microsoft.com/office/powerpoint/2010/main" val="2451362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normAutofit/>
          </a:bodyPr>
          <a:lstStyle/>
          <a:p>
            <a:pPr algn="ctr"/>
            <a:r>
              <a:rPr lang="tr-TR" sz="4000" b="1" dirty="0"/>
              <a:t>TMMOB MESLEKİ DAVRANIŞ İLKELERİ</a:t>
            </a:r>
          </a:p>
        </p:txBody>
      </p:sp>
      <p:sp>
        <p:nvSpPr>
          <p:cNvPr id="3" name="İçerik Yer Tutucusu 2"/>
          <p:cNvSpPr>
            <a:spLocks noGrp="1"/>
          </p:cNvSpPr>
          <p:nvPr>
            <p:ph idx="1"/>
          </p:nvPr>
        </p:nvSpPr>
        <p:spPr>
          <a:xfrm>
            <a:off x="251520" y="1124744"/>
            <a:ext cx="8712968" cy="5616624"/>
          </a:xfrm>
        </p:spPr>
        <p:txBody>
          <a:bodyPr>
            <a:normAutofit fontScale="85000" lnSpcReduction="20000"/>
          </a:bodyPr>
          <a:lstStyle/>
          <a:p>
            <a:pPr algn="just"/>
            <a:endParaRPr lang="tr-TR" dirty="0" smtClean="0"/>
          </a:p>
          <a:p>
            <a:pPr algn="just"/>
            <a:r>
              <a:rPr lang="tr-TR" dirty="0">
                <a:solidFill>
                  <a:srgbClr val="FF0000"/>
                </a:solidFill>
              </a:rPr>
              <a:t>D. Doğaya ve Çevreye Karşı </a:t>
            </a:r>
            <a:r>
              <a:rPr lang="tr-TR" dirty="0" smtClean="0">
                <a:solidFill>
                  <a:srgbClr val="FF0000"/>
                </a:solidFill>
              </a:rPr>
              <a:t>Sorumluluklar</a:t>
            </a:r>
          </a:p>
          <a:p>
            <a:pPr marL="0" indent="0" algn="just">
              <a:buNone/>
            </a:pPr>
            <a:endParaRPr lang="tr-TR" dirty="0" smtClean="0"/>
          </a:p>
          <a:p>
            <a:pPr algn="just"/>
            <a:r>
              <a:rPr lang="tr-TR" dirty="0" smtClean="0"/>
              <a:t>1. Mühendis </a:t>
            </a:r>
            <a:r>
              <a:rPr lang="tr-TR" dirty="0"/>
              <a:t>ve Mimarlar, gelecek kuşaklar, diğer canlılar ve canlı organizmalar ile arzın varlığını sürdürmesini bir hak ve değer olarak kabul ederek davranış geliştirmeyi sorumluluk olarak görürler. </a:t>
            </a:r>
            <a:endParaRPr lang="tr-TR" dirty="0" smtClean="0"/>
          </a:p>
          <a:p>
            <a:pPr algn="just"/>
            <a:endParaRPr lang="tr-TR" dirty="0"/>
          </a:p>
          <a:p>
            <a:pPr algn="just"/>
            <a:r>
              <a:rPr lang="tr-TR" dirty="0" smtClean="0"/>
              <a:t>2. Bilgi </a:t>
            </a:r>
            <a:r>
              <a:rPr lang="tr-TR" dirty="0"/>
              <a:t>ve düşünce zenginliği yaratmak, yaşam kültürü düzeyini yükseltmek, etik ikilemleri tartışma yeteneğini geliştirmek için, mühendislik ve mimarlık lisans eğitiminin "etik" le ilişkili konularla zenginleştirilmesi yönünde çalışmalar yapılması öngörülmüştür</a:t>
            </a:r>
            <a:r>
              <a:rPr lang="tr-TR" dirty="0" smtClean="0"/>
              <a:t>.</a:t>
            </a:r>
          </a:p>
          <a:p>
            <a:pPr algn="just"/>
            <a:endParaRPr lang="tr-TR" dirty="0" smtClean="0"/>
          </a:p>
          <a:p>
            <a:pPr algn="just"/>
            <a:r>
              <a:rPr lang="tr-TR" dirty="0"/>
              <a:t> </a:t>
            </a:r>
            <a:r>
              <a:rPr lang="tr-TR" dirty="0" smtClean="0"/>
              <a:t>3. Mühendis </a:t>
            </a:r>
            <a:r>
              <a:rPr lang="tr-TR" dirty="0"/>
              <a:t>ve mimarlar, </a:t>
            </a:r>
            <a:r>
              <a:rPr lang="tr-TR" dirty="0" smtClean="0"/>
              <a:t>mesleki </a:t>
            </a:r>
            <a:r>
              <a:rPr lang="tr-TR" dirty="0"/>
              <a:t>bilgi, beceri ve deneyimlerini, toplumsal çıkarların, evrensel insani kazanımların ve kültürel mirasın korunması için kullanırlar. </a:t>
            </a:r>
            <a:r>
              <a:rPr lang="tr-TR" dirty="0" smtClean="0"/>
              <a:t>Toplum yararı için duymuş oldukları sorumluluk ve kaygı her zaman özel çıkarlarının üstünde yer alır. </a:t>
            </a:r>
          </a:p>
          <a:p>
            <a:pPr algn="just"/>
            <a:endParaRPr lang="tr-TR" dirty="0"/>
          </a:p>
        </p:txBody>
      </p:sp>
    </p:spTree>
    <p:extLst>
      <p:ext uri="{BB962C8B-B14F-4D97-AF65-F5344CB8AC3E}">
        <p14:creationId xmlns:p14="http://schemas.microsoft.com/office/powerpoint/2010/main" val="1327854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sz="4000" b="1" dirty="0"/>
              <a:t>AHLAK FELSEFESİNDE KURAMLAR</a:t>
            </a:r>
            <a:br>
              <a:rPr lang="tr-TR" sz="4000" b="1" dirty="0"/>
            </a:br>
            <a:r>
              <a:rPr lang="tr-TR" sz="4000" b="1" dirty="0"/>
              <a:t>( TEORİLER=NAZARİYELER)</a:t>
            </a:r>
          </a:p>
        </p:txBody>
      </p:sp>
      <p:sp>
        <p:nvSpPr>
          <p:cNvPr id="3" name="İçerik Yer Tutucusu 2"/>
          <p:cNvSpPr>
            <a:spLocks noGrp="1"/>
          </p:cNvSpPr>
          <p:nvPr>
            <p:ph idx="1"/>
          </p:nvPr>
        </p:nvSpPr>
        <p:spPr/>
        <p:txBody>
          <a:bodyPr>
            <a:normAutofit/>
          </a:bodyPr>
          <a:lstStyle/>
          <a:p>
            <a:pPr algn="just"/>
            <a:endParaRPr lang="tr-TR" sz="2800" b="1" dirty="0" smtClean="0">
              <a:solidFill>
                <a:srgbClr val="FF0000"/>
              </a:solidFill>
            </a:endParaRPr>
          </a:p>
          <a:p>
            <a:pPr algn="just"/>
            <a:r>
              <a:rPr lang="tr-TR" sz="2800" b="1" dirty="0" err="1" smtClean="0">
                <a:solidFill>
                  <a:srgbClr val="FF0000"/>
                </a:solidFill>
              </a:rPr>
              <a:t>Metaetik</a:t>
            </a:r>
            <a:r>
              <a:rPr lang="tr-TR" sz="2800" b="1" dirty="0">
                <a:solidFill>
                  <a:srgbClr val="FF0000"/>
                </a:solidFill>
              </a:rPr>
              <a:t>: </a:t>
            </a:r>
            <a:r>
              <a:rPr lang="tr-TR" dirty="0"/>
              <a:t>Etikte yapılması gereken şey ahlaki olgu ve kavramları , ahlak yargılarını </a:t>
            </a:r>
            <a:r>
              <a:rPr lang="tr-TR" dirty="0" smtClean="0"/>
              <a:t>çözümlemektir</a:t>
            </a:r>
          </a:p>
          <a:p>
            <a:pPr algn="just"/>
            <a:endParaRPr lang="tr-TR" dirty="0"/>
          </a:p>
          <a:p>
            <a:pPr algn="just"/>
            <a:r>
              <a:rPr lang="tr-TR" dirty="0"/>
              <a:t>Ahlak filozofu; kural koymak, nasihat vermek, yaşam tarzı sunmakla ilişkili </a:t>
            </a:r>
            <a:r>
              <a:rPr lang="tr-TR" dirty="0" smtClean="0"/>
              <a:t>olamaz</a:t>
            </a:r>
          </a:p>
          <a:p>
            <a:pPr marL="0" indent="0" algn="just">
              <a:buNone/>
            </a:pPr>
            <a:endParaRPr lang="tr-TR" dirty="0"/>
          </a:p>
          <a:p>
            <a:pPr algn="just"/>
            <a:r>
              <a:rPr lang="tr-TR" dirty="0"/>
              <a:t>Klasik etiğin koymuş olduğu ahlaki yargıları üzerine konuşur, ahlaki yargılarda geçen kavramları inceler </a:t>
            </a:r>
          </a:p>
          <a:p>
            <a:pPr algn="just"/>
            <a:endParaRPr lang="tr-TR" dirty="0"/>
          </a:p>
        </p:txBody>
      </p:sp>
    </p:spTree>
    <p:extLst>
      <p:ext uri="{BB962C8B-B14F-4D97-AF65-F5344CB8AC3E}">
        <p14:creationId xmlns:p14="http://schemas.microsoft.com/office/powerpoint/2010/main" val="20308173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88640"/>
            <a:ext cx="8229600" cy="1143000"/>
          </a:xfrm>
        </p:spPr>
        <p:txBody>
          <a:bodyPr>
            <a:normAutofit/>
          </a:bodyPr>
          <a:lstStyle/>
          <a:p>
            <a:pPr algn="ctr"/>
            <a:r>
              <a:rPr lang="tr-TR" sz="4000" dirty="0"/>
              <a:t>TMMOB MESLEKİ DAVRANIŞ İLKELERİ</a:t>
            </a:r>
          </a:p>
        </p:txBody>
      </p:sp>
      <p:sp>
        <p:nvSpPr>
          <p:cNvPr id="3" name="İçerik Yer Tutucusu 2"/>
          <p:cNvSpPr>
            <a:spLocks noGrp="1"/>
          </p:cNvSpPr>
          <p:nvPr>
            <p:ph idx="1"/>
          </p:nvPr>
        </p:nvSpPr>
        <p:spPr>
          <a:xfrm>
            <a:off x="457200" y="1935480"/>
            <a:ext cx="8579296" cy="4922520"/>
          </a:xfrm>
        </p:spPr>
        <p:txBody>
          <a:bodyPr>
            <a:normAutofit fontScale="92500" lnSpcReduction="10000"/>
          </a:bodyPr>
          <a:lstStyle/>
          <a:p>
            <a:pPr algn="just"/>
            <a:r>
              <a:rPr lang="tr-TR" dirty="0" smtClean="0"/>
              <a:t>4.Mühendis </a:t>
            </a:r>
            <a:r>
              <a:rPr lang="tr-TR" dirty="0"/>
              <a:t>ve mimarlar, kendilerinden istenen işin, toplum ve çevre için bir tehlike yaratacağı doğrultusunda şüpheleri olduğunda, düşünceleri işveren tarafından dikkate alınmıyorsa ilgili meslek örgütünü bilgilendirirler</a:t>
            </a:r>
            <a:r>
              <a:rPr lang="tr-TR" dirty="0" smtClean="0"/>
              <a:t>.</a:t>
            </a:r>
          </a:p>
          <a:p>
            <a:pPr marL="0" indent="0" algn="just">
              <a:buNone/>
            </a:pPr>
            <a:endParaRPr lang="tr-TR" dirty="0" smtClean="0"/>
          </a:p>
          <a:p>
            <a:pPr algn="just"/>
            <a:r>
              <a:rPr lang="tr-TR" dirty="0" smtClean="0"/>
              <a:t>5.Mühendis </a:t>
            </a:r>
            <a:r>
              <a:rPr lang="tr-TR" dirty="0"/>
              <a:t>ve mimarlar, işyerlerinde işçi sağlığı ve iş güvenliği için gerekli önlemlerin </a:t>
            </a:r>
            <a:r>
              <a:rPr lang="tr-TR" dirty="0" smtClean="0"/>
              <a:t>alınmasıyla  sorumludur</a:t>
            </a:r>
          </a:p>
          <a:p>
            <a:pPr algn="just"/>
            <a:endParaRPr lang="tr-TR" dirty="0" smtClean="0"/>
          </a:p>
          <a:p>
            <a:pPr algn="just"/>
            <a:r>
              <a:rPr lang="tr-TR" dirty="0"/>
              <a:t>6</a:t>
            </a:r>
            <a:r>
              <a:rPr lang="tr-TR" dirty="0" smtClean="0"/>
              <a:t>. Mühendis </a:t>
            </a:r>
            <a:r>
              <a:rPr lang="tr-TR" dirty="0"/>
              <a:t>ve mimarlar bilime ve mesleğine karşı sorumluluğunun gereği </a:t>
            </a:r>
            <a:r>
              <a:rPr lang="tr-TR" dirty="0" smtClean="0"/>
              <a:t>olarak; yalnız</a:t>
            </a:r>
            <a:r>
              <a:rPr lang="tr-TR" dirty="0"/>
              <a:t>, </a:t>
            </a:r>
            <a:r>
              <a:rPr lang="tr-TR" dirty="0" smtClean="0"/>
              <a:t>becerileri ve eğitimleri olan konularda mesleki hizmet verirler; </a:t>
            </a:r>
            <a:r>
              <a:rPr lang="tr-TR" dirty="0"/>
              <a:t>görev yetki ve sorumluluklarını sadece zorunlu durumlarda ehil olan meslektaşlarına devrederler.</a:t>
            </a:r>
          </a:p>
          <a:p>
            <a:pPr algn="just"/>
            <a:endParaRPr lang="tr-TR" dirty="0" smtClean="0"/>
          </a:p>
          <a:p>
            <a:pPr algn="just"/>
            <a:endParaRPr lang="tr-TR" dirty="0"/>
          </a:p>
        </p:txBody>
      </p:sp>
    </p:spTree>
    <p:extLst>
      <p:ext uri="{BB962C8B-B14F-4D97-AF65-F5344CB8AC3E}">
        <p14:creationId xmlns:p14="http://schemas.microsoft.com/office/powerpoint/2010/main" val="32854465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229600" cy="852704"/>
          </a:xfrm>
        </p:spPr>
        <p:txBody>
          <a:bodyPr/>
          <a:lstStyle/>
          <a:p>
            <a:pPr algn="ctr"/>
            <a:r>
              <a:rPr lang="tr-TR" dirty="0"/>
              <a:t>Orman </a:t>
            </a:r>
            <a:r>
              <a:rPr lang="tr-TR" dirty="0" smtClean="0"/>
              <a:t>mühendisliği</a:t>
            </a:r>
            <a:endParaRPr lang="tr-TR" dirty="0"/>
          </a:p>
        </p:txBody>
      </p:sp>
      <p:sp>
        <p:nvSpPr>
          <p:cNvPr id="3" name="İçerik Yer Tutucusu 2"/>
          <p:cNvSpPr>
            <a:spLocks noGrp="1"/>
          </p:cNvSpPr>
          <p:nvPr>
            <p:ph idx="1"/>
          </p:nvPr>
        </p:nvSpPr>
        <p:spPr>
          <a:xfrm>
            <a:off x="251520" y="1935480"/>
            <a:ext cx="8435280" cy="4805888"/>
          </a:xfrm>
        </p:spPr>
        <p:txBody>
          <a:bodyPr>
            <a:normAutofit/>
          </a:bodyPr>
          <a:lstStyle/>
          <a:p>
            <a:pPr algn="just">
              <a:lnSpc>
                <a:spcPct val="150000"/>
              </a:lnSpc>
            </a:pPr>
            <a:r>
              <a:rPr lang="tr-TR" dirty="0"/>
              <a:t>O</a:t>
            </a:r>
            <a:r>
              <a:rPr lang="tr-TR" dirty="0" smtClean="0"/>
              <a:t>rman </a:t>
            </a:r>
            <a:r>
              <a:rPr lang="tr-TR" dirty="0"/>
              <a:t>ekosistemlerine toplum refahı doğrultusunda bilinçli ve sistemli şekilde </a:t>
            </a:r>
            <a:r>
              <a:rPr lang="tr-TR" dirty="0" smtClean="0"/>
              <a:t>müdahaleyi gerektiren bir meslektir. </a:t>
            </a:r>
          </a:p>
          <a:p>
            <a:pPr algn="just">
              <a:lnSpc>
                <a:spcPct val="150000"/>
              </a:lnSpc>
            </a:pPr>
            <a:endParaRPr lang="tr-TR" dirty="0"/>
          </a:p>
          <a:p>
            <a:pPr algn="just">
              <a:lnSpc>
                <a:spcPct val="150000"/>
              </a:lnSpc>
            </a:pPr>
            <a:r>
              <a:rPr lang="tr-TR" dirty="0" smtClean="0"/>
              <a:t>Bu </a:t>
            </a:r>
            <a:r>
              <a:rPr lang="tr-TR" dirty="0"/>
              <a:t>amaçla orman mühendisi, orman kurma, yetiştirme, koruma, planlama, faydalanma, işletme, pazarlama, yönetim gibi faaliyetleri </a:t>
            </a:r>
            <a:r>
              <a:rPr lang="tr-TR" dirty="0" smtClean="0"/>
              <a:t>gerçekleştirmektedir. </a:t>
            </a:r>
          </a:p>
          <a:p>
            <a:pPr algn="just">
              <a:lnSpc>
                <a:spcPct val="150000"/>
              </a:lnSpc>
            </a:pPr>
            <a:endParaRPr lang="tr-TR" dirty="0"/>
          </a:p>
        </p:txBody>
      </p:sp>
    </p:spTree>
    <p:extLst>
      <p:ext uri="{BB962C8B-B14F-4D97-AF65-F5344CB8AC3E}">
        <p14:creationId xmlns:p14="http://schemas.microsoft.com/office/powerpoint/2010/main" val="30972001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Orman mühendisliği</a:t>
            </a:r>
          </a:p>
        </p:txBody>
      </p:sp>
      <p:sp>
        <p:nvSpPr>
          <p:cNvPr id="3" name="İçerik Yer Tutucusu 2"/>
          <p:cNvSpPr>
            <a:spLocks noGrp="1"/>
          </p:cNvSpPr>
          <p:nvPr>
            <p:ph idx="1"/>
          </p:nvPr>
        </p:nvSpPr>
        <p:spPr/>
        <p:txBody>
          <a:bodyPr/>
          <a:lstStyle/>
          <a:p>
            <a:pPr algn="just">
              <a:lnSpc>
                <a:spcPct val="150000"/>
              </a:lnSpc>
            </a:pPr>
            <a:endParaRPr lang="tr-TR" dirty="0" smtClean="0"/>
          </a:p>
          <a:p>
            <a:pPr algn="just">
              <a:lnSpc>
                <a:spcPct val="150000"/>
              </a:lnSpc>
            </a:pPr>
            <a:r>
              <a:rPr lang="tr-TR" dirty="0" smtClean="0"/>
              <a:t>Toplumun </a:t>
            </a:r>
            <a:r>
              <a:rPr lang="tr-TR" dirty="0"/>
              <a:t>orman ürünlerine ve hizmetlerine yönelik ihtiyaçlarını sürekli ve en uygun olarak karşılamak amacıyla; biyolojik, ekolojik, teknik, ekonomik, sosyal ve yönetsel nitelikte </a:t>
            </a:r>
            <a:r>
              <a:rPr lang="tr-TR" dirty="0" smtClean="0"/>
              <a:t>faaliyetlerden oluşan bir meslektir.</a:t>
            </a:r>
            <a:endParaRPr lang="tr-TR" dirty="0"/>
          </a:p>
          <a:p>
            <a:endParaRPr lang="tr-TR" dirty="0"/>
          </a:p>
        </p:txBody>
      </p:sp>
    </p:spTree>
    <p:extLst>
      <p:ext uri="{BB962C8B-B14F-4D97-AF65-F5344CB8AC3E}">
        <p14:creationId xmlns:p14="http://schemas.microsoft.com/office/powerpoint/2010/main" val="36474384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3552" y="764704"/>
            <a:ext cx="8229600" cy="648072"/>
          </a:xfrm>
        </p:spPr>
        <p:txBody>
          <a:bodyPr>
            <a:normAutofit fontScale="90000"/>
          </a:bodyPr>
          <a:lstStyle/>
          <a:p>
            <a:pPr algn="ctr"/>
            <a:r>
              <a:rPr lang="tr-TR" dirty="0" smtClean="0"/>
              <a:t>Orman mühendisinin görevleri</a:t>
            </a:r>
            <a:endParaRPr lang="tr-TR" dirty="0"/>
          </a:p>
        </p:txBody>
      </p:sp>
      <p:sp>
        <p:nvSpPr>
          <p:cNvPr id="3" name="İçerik Yer Tutucusu 2"/>
          <p:cNvSpPr>
            <a:spLocks noGrp="1"/>
          </p:cNvSpPr>
          <p:nvPr>
            <p:ph idx="1"/>
          </p:nvPr>
        </p:nvSpPr>
        <p:spPr>
          <a:xfrm>
            <a:off x="443552" y="1268760"/>
            <a:ext cx="8229600" cy="5589240"/>
          </a:xfrm>
        </p:spPr>
        <p:txBody>
          <a:bodyPr>
            <a:noAutofit/>
          </a:bodyPr>
          <a:lstStyle/>
          <a:p>
            <a:pPr algn="just"/>
            <a:endParaRPr lang="tr-TR" sz="1400" dirty="0" smtClean="0"/>
          </a:p>
          <a:p>
            <a:pPr algn="just"/>
            <a:endParaRPr lang="tr-TR" sz="1400" dirty="0"/>
          </a:p>
          <a:p>
            <a:pPr algn="just"/>
            <a:r>
              <a:rPr lang="tr-TR" sz="1600" dirty="0" smtClean="0"/>
              <a:t>1</a:t>
            </a:r>
            <a:r>
              <a:rPr lang="tr-TR" sz="1600" dirty="0"/>
              <a:t>) Devlet ormanlarında, Hazine arazilerinde, kamu kurum ve kuruluşlarına ait arazilerde, gerçek ve tüzel kişilere ait arazilerde ormanları doğal ve yapay olarak kurmak</a:t>
            </a:r>
            <a:r>
              <a:rPr lang="tr-TR" sz="1600" dirty="0" smtClean="0"/>
              <a:t>,</a:t>
            </a:r>
          </a:p>
          <a:p>
            <a:pPr algn="just"/>
            <a:endParaRPr lang="tr-TR" sz="1600" dirty="0"/>
          </a:p>
          <a:p>
            <a:pPr algn="just"/>
            <a:r>
              <a:rPr lang="tr-TR" sz="1600" dirty="0"/>
              <a:t> 2) Mevcut olan ormanlar dâhil, ormanların bakımı ve iyileştirilmesi, bozuk ormanların imar ve ıslahını yapmak</a:t>
            </a:r>
            <a:r>
              <a:rPr lang="tr-TR" sz="1600" dirty="0" smtClean="0"/>
              <a:t>,</a:t>
            </a:r>
          </a:p>
          <a:p>
            <a:pPr algn="just"/>
            <a:endParaRPr lang="tr-TR" sz="1600" dirty="0"/>
          </a:p>
          <a:p>
            <a:pPr algn="just"/>
            <a:r>
              <a:rPr lang="tr-TR" sz="1600" dirty="0"/>
              <a:t> 3) Enerji ormanları tesis ve bakımını yapmak</a:t>
            </a:r>
            <a:r>
              <a:rPr lang="tr-TR" sz="1600" dirty="0" smtClean="0"/>
              <a:t>,</a:t>
            </a:r>
          </a:p>
          <a:p>
            <a:pPr algn="just"/>
            <a:endParaRPr lang="tr-TR" sz="1600" dirty="0"/>
          </a:p>
          <a:p>
            <a:pPr algn="just"/>
            <a:r>
              <a:rPr lang="tr-TR" sz="1600" dirty="0"/>
              <a:t> 4) Orman ağaç, ağaççık ve florasına ait tohum üretimi ile aşılama faaliyetlerini yürütmek</a:t>
            </a:r>
            <a:r>
              <a:rPr lang="tr-TR" sz="1600" dirty="0" smtClean="0"/>
              <a:t>,</a:t>
            </a:r>
          </a:p>
          <a:p>
            <a:pPr algn="just"/>
            <a:endParaRPr lang="tr-TR" sz="1600" dirty="0"/>
          </a:p>
          <a:p>
            <a:pPr algn="just"/>
            <a:r>
              <a:rPr lang="tr-TR" sz="1600" dirty="0"/>
              <a:t> 5) Orman ağaç ve ağaççıklarına ait tohum ve ağaç ıslah faaliyetlerini yürütmek</a:t>
            </a:r>
            <a:r>
              <a:rPr lang="tr-TR" sz="1600" dirty="0" smtClean="0"/>
              <a:t>,</a:t>
            </a:r>
          </a:p>
          <a:p>
            <a:pPr algn="just"/>
            <a:endParaRPr lang="tr-TR" sz="1600" dirty="0" smtClean="0"/>
          </a:p>
          <a:p>
            <a:pPr algn="just"/>
            <a:r>
              <a:rPr lang="tr-TR" sz="1600" dirty="0" smtClean="0"/>
              <a:t> </a:t>
            </a:r>
            <a:r>
              <a:rPr lang="tr-TR" sz="1600" dirty="0"/>
              <a:t>6) Orman fidanlıkları kurma, yönetme, işletme, orman fidanı ve bitkisi nakli, standardizasyonu ve sertifikalandırılması faaliyetlerini yürütmek</a:t>
            </a:r>
            <a:r>
              <a:rPr lang="tr-TR" sz="1600" dirty="0" smtClean="0"/>
              <a:t>,</a:t>
            </a:r>
          </a:p>
          <a:p>
            <a:pPr algn="just"/>
            <a:endParaRPr lang="tr-TR" sz="1600" dirty="0"/>
          </a:p>
          <a:p>
            <a:pPr algn="just"/>
            <a:r>
              <a:rPr lang="tr-TR" sz="1600" dirty="0"/>
              <a:t> 7) Ağaçlandırma, erozyonla mücadele, sel ve çığ kontrolü, havza amenajmanı, entegre havza ıslahı ve kırsal kalkınma plânlama, projelendirme ve uygulama çalışmaları yapmak</a:t>
            </a:r>
            <a:r>
              <a:rPr lang="tr-TR" sz="1600" dirty="0" smtClean="0"/>
              <a:t>,</a:t>
            </a:r>
          </a:p>
          <a:p>
            <a:pPr algn="just"/>
            <a:endParaRPr lang="tr-TR" sz="1400" dirty="0"/>
          </a:p>
          <a:p>
            <a:pPr algn="just"/>
            <a:endParaRPr lang="tr-TR" sz="1400" dirty="0"/>
          </a:p>
        </p:txBody>
      </p:sp>
    </p:spTree>
    <p:extLst>
      <p:ext uri="{BB962C8B-B14F-4D97-AF65-F5344CB8AC3E}">
        <p14:creationId xmlns:p14="http://schemas.microsoft.com/office/powerpoint/2010/main" val="28857502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76672"/>
            <a:ext cx="8229600" cy="708688"/>
          </a:xfrm>
        </p:spPr>
        <p:txBody>
          <a:bodyPr>
            <a:normAutofit fontScale="90000"/>
          </a:bodyPr>
          <a:lstStyle/>
          <a:p>
            <a:pPr algn="ctr"/>
            <a:r>
              <a:rPr lang="tr-TR" dirty="0"/>
              <a:t>Orman mühendisinin görevleri</a:t>
            </a:r>
          </a:p>
        </p:txBody>
      </p:sp>
      <p:sp>
        <p:nvSpPr>
          <p:cNvPr id="3" name="İçerik Yer Tutucusu 2"/>
          <p:cNvSpPr>
            <a:spLocks noGrp="1"/>
          </p:cNvSpPr>
          <p:nvPr>
            <p:ph idx="1"/>
          </p:nvPr>
        </p:nvSpPr>
        <p:spPr>
          <a:xfrm>
            <a:off x="323528" y="1185360"/>
            <a:ext cx="8359254" cy="5672640"/>
          </a:xfrm>
        </p:spPr>
        <p:txBody>
          <a:bodyPr>
            <a:noAutofit/>
          </a:bodyPr>
          <a:lstStyle/>
          <a:p>
            <a:pPr marL="0" indent="0" algn="just">
              <a:buNone/>
            </a:pPr>
            <a:endParaRPr lang="tr-TR" sz="1400" dirty="0" smtClean="0"/>
          </a:p>
          <a:p>
            <a:pPr marL="0" indent="0" algn="just">
              <a:buNone/>
            </a:pPr>
            <a:endParaRPr lang="tr-TR" sz="1400" dirty="0" smtClean="0"/>
          </a:p>
          <a:p>
            <a:pPr algn="just"/>
            <a:r>
              <a:rPr lang="tr-TR" sz="1600" dirty="0" smtClean="0"/>
              <a:t>8</a:t>
            </a:r>
            <a:r>
              <a:rPr lang="tr-TR" sz="1600" dirty="0"/>
              <a:t>) Orman içi, kenarı ve orman üst sınırı meraların sınırlarının belirlenmesi, ıslahı, korunması, plânlanması çalışmalarını yapmak,</a:t>
            </a:r>
          </a:p>
          <a:p>
            <a:pPr algn="just"/>
            <a:endParaRPr lang="tr-TR" sz="1600" dirty="0"/>
          </a:p>
          <a:p>
            <a:pPr algn="just"/>
            <a:r>
              <a:rPr lang="tr-TR" sz="1600" dirty="0"/>
              <a:t> 9) Orman topraklarının etüdü, analizi, ıslahı ve </a:t>
            </a:r>
            <a:r>
              <a:rPr lang="tr-TR" sz="1600" dirty="0" err="1"/>
              <a:t>bonitet</a:t>
            </a:r>
            <a:r>
              <a:rPr lang="tr-TR" sz="1600" dirty="0"/>
              <a:t> belirlemesi, yetişme ortamı analizi, envanteri ve mevcut haritalar üzerinde işaretleme çalışmalarını yapmak,</a:t>
            </a:r>
          </a:p>
          <a:p>
            <a:pPr algn="just"/>
            <a:endParaRPr lang="tr-TR" sz="1600" dirty="0" smtClean="0"/>
          </a:p>
          <a:p>
            <a:pPr algn="just"/>
            <a:r>
              <a:rPr lang="tr-TR" sz="1600" dirty="0" smtClean="0"/>
              <a:t> </a:t>
            </a:r>
            <a:r>
              <a:rPr lang="tr-TR" sz="1600" dirty="0"/>
              <a:t>10) Orman alanlarında av ve yaban hayvanlarının çoğaltılması, envanter çalışmaları ile orman ekosistemleriyle doğrudan ya da dolaylı habitat bağlantısı olan yaban hayvanlarına ilişkin olarak avlak, koruma alanı ve rezerv alanı tefriki, plânlaması, tesisi, yönetimi işlerini yapmak,</a:t>
            </a:r>
          </a:p>
          <a:p>
            <a:pPr marL="0" indent="0" algn="just">
              <a:buNone/>
            </a:pPr>
            <a:endParaRPr lang="tr-TR" sz="1600" dirty="0" smtClean="0"/>
          </a:p>
          <a:p>
            <a:pPr algn="just"/>
            <a:r>
              <a:rPr lang="tr-TR" sz="1600" dirty="0" smtClean="0"/>
              <a:t>11</a:t>
            </a:r>
            <a:r>
              <a:rPr lang="tr-TR" sz="1600" dirty="0"/>
              <a:t>) Orman içi su kaynaklarının geliştirilmesi, etüt, envanter, plânlama ve projelendirme çalışmalarını yapmak</a:t>
            </a:r>
            <a:r>
              <a:rPr lang="tr-TR" sz="1600" dirty="0" smtClean="0"/>
              <a:t>,</a:t>
            </a:r>
          </a:p>
          <a:p>
            <a:pPr algn="just"/>
            <a:endParaRPr lang="tr-TR" sz="1600" dirty="0"/>
          </a:p>
          <a:p>
            <a:pPr algn="just"/>
            <a:r>
              <a:rPr lang="tr-TR" sz="1600" dirty="0"/>
              <a:t> 12) Milli parklar, orman içi dinlenme ve mesire yerleri ile orman içi rekreasyon alanlarının tespit, tefrik, envanter ve düzenlenmesi, rekreasyon yönetimi ve işletmeciliği, uzun devreli gelişme plânı çalışmaları, ağaç </a:t>
            </a:r>
            <a:r>
              <a:rPr lang="tr-TR" sz="1600" dirty="0" err="1"/>
              <a:t>röleve</a:t>
            </a:r>
            <a:r>
              <a:rPr lang="tr-TR" sz="1600" dirty="0"/>
              <a:t> plânları yapmak</a:t>
            </a:r>
            <a:r>
              <a:rPr lang="tr-TR" sz="1600" dirty="0" smtClean="0"/>
              <a:t>,</a:t>
            </a:r>
          </a:p>
          <a:p>
            <a:pPr algn="just"/>
            <a:endParaRPr lang="tr-TR" sz="1600" dirty="0"/>
          </a:p>
          <a:p>
            <a:pPr marL="0" indent="0" algn="just">
              <a:buNone/>
            </a:pPr>
            <a:endParaRPr lang="tr-TR" sz="1600" dirty="0"/>
          </a:p>
          <a:p>
            <a:endParaRPr lang="tr-TR" sz="1400" dirty="0"/>
          </a:p>
        </p:txBody>
      </p:sp>
    </p:spTree>
    <p:extLst>
      <p:ext uri="{BB962C8B-B14F-4D97-AF65-F5344CB8AC3E}">
        <p14:creationId xmlns:p14="http://schemas.microsoft.com/office/powerpoint/2010/main" val="30514058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229600" cy="852704"/>
          </a:xfrm>
        </p:spPr>
        <p:txBody>
          <a:bodyPr/>
          <a:lstStyle/>
          <a:p>
            <a:pPr algn="ctr"/>
            <a:r>
              <a:rPr lang="tr-TR" dirty="0"/>
              <a:t>Orman mühendisinin görevleri</a:t>
            </a:r>
          </a:p>
        </p:txBody>
      </p:sp>
      <p:sp>
        <p:nvSpPr>
          <p:cNvPr id="3" name="İçerik Yer Tutucusu 2"/>
          <p:cNvSpPr>
            <a:spLocks noGrp="1"/>
          </p:cNvSpPr>
          <p:nvPr>
            <p:ph idx="1"/>
          </p:nvPr>
        </p:nvSpPr>
        <p:spPr>
          <a:xfrm>
            <a:off x="457200" y="1844824"/>
            <a:ext cx="8229600" cy="4896544"/>
          </a:xfrm>
        </p:spPr>
        <p:txBody>
          <a:bodyPr>
            <a:normAutofit fontScale="55000" lnSpcReduction="20000"/>
          </a:bodyPr>
          <a:lstStyle/>
          <a:p>
            <a:pPr marL="0" indent="0" algn="just">
              <a:buNone/>
            </a:pPr>
            <a:r>
              <a:rPr lang="tr-TR" sz="2800" dirty="0"/>
              <a:t> </a:t>
            </a:r>
            <a:endParaRPr lang="tr-TR" sz="2800" dirty="0" smtClean="0"/>
          </a:p>
          <a:p>
            <a:pPr algn="just"/>
            <a:r>
              <a:rPr lang="tr-TR" sz="2900" dirty="0" smtClean="0"/>
              <a:t>13</a:t>
            </a:r>
            <a:r>
              <a:rPr lang="tr-TR" sz="2900" dirty="0"/>
              <a:t>) Peyzaj plânlarına uygun uygulamalar yapmak, </a:t>
            </a:r>
          </a:p>
          <a:p>
            <a:pPr algn="just"/>
            <a:endParaRPr lang="tr-TR" sz="2900" dirty="0"/>
          </a:p>
          <a:p>
            <a:pPr algn="just"/>
            <a:r>
              <a:rPr lang="tr-TR" sz="2900" dirty="0"/>
              <a:t>14) Orman kaynakları plânlaması, orman sınırlaması, arazinin yorumlanması ve mülkiyet çalışmaları yapmak, uydu görüntüleri ve hava fotoğraflarını ormancılık amaçları doğrultusunda yorumlamak ve mevcut haritalar üzerine işlemek,</a:t>
            </a:r>
          </a:p>
          <a:p>
            <a:pPr algn="just"/>
            <a:endParaRPr lang="tr-TR" sz="2900" dirty="0"/>
          </a:p>
          <a:p>
            <a:pPr algn="just"/>
            <a:r>
              <a:rPr lang="tr-TR" sz="2900" dirty="0"/>
              <a:t> 15) Orman yangınları ve zararlılarıyla mücadele, orman yolları ile orman yangın emniyet yolu ve şeritleri plânlamasını, etüdünü, yapımını, bakımını ve kontrolünü yapmak,</a:t>
            </a:r>
          </a:p>
          <a:p>
            <a:pPr algn="just"/>
            <a:endParaRPr lang="tr-TR" sz="2900" dirty="0"/>
          </a:p>
          <a:p>
            <a:pPr algn="just"/>
            <a:r>
              <a:rPr lang="tr-TR" sz="2900" dirty="0"/>
              <a:t> 16) Orman ekosistemleri, orman gen ve biyosfer rezervleri ile </a:t>
            </a:r>
            <a:r>
              <a:rPr lang="tr-TR" sz="2900" dirty="0" err="1"/>
              <a:t>biyotop</a:t>
            </a:r>
            <a:r>
              <a:rPr lang="tr-TR" sz="2900" dirty="0"/>
              <a:t> alanlarının kurulması, orman ağaç, ağaççık ve florasına ait gen koruma alanlarının plânlanması, kurulması ve yönetilmesi işlerini yapmak,</a:t>
            </a:r>
          </a:p>
          <a:p>
            <a:pPr algn="just"/>
            <a:endParaRPr lang="tr-TR" sz="2900" dirty="0"/>
          </a:p>
          <a:p>
            <a:pPr algn="just"/>
            <a:r>
              <a:rPr lang="tr-TR" sz="2900" dirty="0"/>
              <a:t> 17) Kent ormancılığı çalışmaları, orman çevre düzenlemesi, orman alanlarında çevresel etki değerlendirmesi faaliyetlerini yapmak,</a:t>
            </a:r>
          </a:p>
          <a:p>
            <a:pPr algn="just"/>
            <a:endParaRPr lang="tr-TR" sz="2900" dirty="0"/>
          </a:p>
          <a:p>
            <a:pPr algn="just"/>
            <a:r>
              <a:rPr lang="tr-TR" sz="2900" dirty="0"/>
              <a:t> 18) Orman ekosistemlerine ait flora ve faunayla ilgili iş ve işlemleri yapmak,</a:t>
            </a:r>
          </a:p>
          <a:p>
            <a:pPr marL="0" indent="0" algn="just">
              <a:buNone/>
            </a:pPr>
            <a:endParaRPr lang="tr-TR" sz="2900" dirty="0"/>
          </a:p>
          <a:p>
            <a:pPr algn="just"/>
            <a:r>
              <a:rPr lang="tr-TR" sz="2900" dirty="0"/>
              <a:t> 19) Orman ve ormancılıkla ilgili yukarıdaki işlere benzer iş ve hizmetleri yapmak</a:t>
            </a:r>
          </a:p>
        </p:txBody>
      </p:sp>
    </p:spTree>
    <p:extLst>
      <p:ext uri="{BB962C8B-B14F-4D97-AF65-F5344CB8AC3E}">
        <p14:creationId xmlns:p14="http://schemas.microsoft.com/office/powerpoint/2010/main" val="29596041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normAutofit/>
          </a:bodyPr>
          <a:lstStyle/>
          <a:p>
            <a:pPr algn="ctr"/>
            <a:r>
              <a:rPr lang="tr-TR" sz="3600" b="1" dirty="0"/>
              <a:t>AMERİKA DANIŞMAN ORMANCILAR BİRLİĞİ (ACF) </a:t>
            </a:r>
            <a:r>
              <a:rPr lang="tr-TR" sz="3600" b="1" dirty="0" smtClean="0"/>
              <a:t>AHLAK İLKELERİ</a:t>
            </a:r>
            <a:endParaRPr lang="tr-TR" sz="3600" b="1" dirty="0"/>
          </a:p>
        </p:txBody>
      </p:sp>
      <p:sp>
        <p:nvSpPr>
          <p:cNvPr id="3" name="İçerik Yer Tutucusu 2"/>
          <p:cNvSpPr>
            <a:spLocks noGrp="1"/>
          </p:cNvSpPr>
          <p:nvPr>
            <p:ph idx="1"/>
          </p:nvPr>
        </p:nvSpPr>
        <p:spPr>
          <a:xfrm>
            <a:off x="457200" y="1935480"/>
            <a:ext cx="8507288" cy="4922520"/>
          </a:xfrm>
        </p:spPr>
        <p:txBody>
          <a:bodyPr>
            <a:normAutofit fontScale="92500"/>
          </a:bodyPr>
          <a:lstStyle/>
          <a:p>
            <a:pPr marL="0" indent="0" algn="just">
              <a:buNone/>
            </a:pPr>
            <a:r>
              <a:rPr lang="tr-TR" sz="2200" b="1" dirty="0" smtClean="0">
                <a:solidFill>
                  <a:srgbClr val="FF0000"/>
                </a:solidFill>
              </a:rPr>
              <a:t>A. Mesleki </a:t>
            </a:r>
            <a:r>
              <a:rPr lang="tr-TR" sz="2200" b="1" dirty="0">
                <a:solidFill>
                  <a:srgbClr val="FF0000"/>
                </a:solidFill>
              </a:rPr>
              <a:t>Hayatla İlgili </a:t>
            </a:r>
            <a:r>
              <a:rPr lang="tr-TR" sz="2200" b="1" dirty="0" smtClean="0">
                <a:solidFill>
                  <a:srgbClr val="FF0000"/>
                </a:solidFill>
              </a:rPr>
              <a:t>olarak</a:t>
            </a:r>
          </a:p>
          <a:p>
            <a:pPr marL="0" indent="0" algn="just">
              <a:buNone/>
            </a:pPr>
            <a:endParaRPr lang="tr-TR" sz="2200" dirty="0"/>
          </a:p>
          <a:p>
            <a:pPr marL="0" indent="0" algn="just">
              <a:buNone/>
            </a:pPr>
            <a:r>
              <a:rPr lang="tr-TR" sz="2200" dirty="0" smtClean="0"/>
              <a:t>1. ACF </a:t>
            </a:r>
            <a:r>
              <a:rPr lang="tr-TR" sz="2200" dirty="0"/>
              <a:t>ormancıları yeteneklerini ve bilgilerini toplumun yararına </a:t>
            </a:r>
            <a:r>
              <a:rPr lang="tr-TR" sz="2200" dirty="0" smtClean="0"/>
              <a:t>kullanır</a:t>
            </a:r>
          </a:p>
          <a:p>
            <a:pPr marL="457200" indent="-457200" algn="just">
              <a:buAutoNum type="arabicPeriod"/>
            </a:pPr>
            <a:endParaRPr lang="tr-TR" sz="2200" dirty="0"/>
          </a:p>
          <a:p>
            <a:pPr marL="0" indent="0" algn="just">
              <a:buNone/>
            </a:pPr>
            <a:r>
              <a:rPr lang="tr-TR" sz="2200" dirty="0"/>
              <a:t>2. ACF ormancıları diğer ormancılarla deneyim ve bilgi aktarımı yoluyla ve ormancılık toplumlarına, birliklerine, okullarına ve yayın işlerine yardımcı olarak; mesleğinin faydalarını arttırmaya yardımcı olur</a:t>
            </a:r>
            <a:r>
              <a:rPr lang="tr-TR" sz="2200" dirty="0" smtClean="0"/>
              <a:t>.</a:t>
            </a:r>
          </a:p>
          <a:p>
            <a:pPr marL="0" indent="0" algn="just">
              <a:buNone/>
            </a:pPr>
            <a:endParaRPr lang="tr-TR" sz="2200" dirty="0"/>
          </a:p>
          <a:p>
            <a:pPr marL="0" indent="0" algn="just">
              <a:buNone/>
            </a:pPr>
            <a:r>
              <a:rPr lang="tr-TR" sz="2200" dirty="0"/>
              <a:t>3. ACF ormancısı, muhtemel müşterileri ve halka sunulan hizmetleri doğru ve gerçekçi olarak belirterek dürüst bir üslupla reklâm yapar</a:t>
            </a:r>
            <a:r>
              <a:rPr lang="tr-TR" sz="2200" dirty="0" smtClean="0"/>
              <a:t>.</a:t>
            </a:r>
          </a:p>
          <a:p>
            <a:pPr marL="0" indent="0" algn="just">
              <a:buNone/>
            </a:pPr>
            <a:endParaRPr lang="tr-TR" sz="2200" dirty="0"/>
          </a:p>
          <a:p>
            <a:pPr marL="0" indent="0" algn="just">
              <a:buNone/>
            </a:pPr>
            <a:r>
              <a:rPr lang="tr-TR" sz="2200" dirty="0"/>
              <a:t>4. Mesleki işler ACF ormancılarına onların deneyimi, yeteneği ve ünü sayesinde gelmelidir. Rakipleri eleştirme, kendini övme ve kulis faaliyetleri etik değildir.</a:t>
            </a:r>
          </a:p>
          <a:p>
            <a:endParaRPr lang="tr-TR" dirty="0"/>
          </a:p>
        </p:txBody>
      </p:sp>
    </p:spTree>
    <p:extLst>
      <p:ext uri="{BB962C8B-B14F-4D97-AF65-F5344CB8AC3E}">
        <p14:creationId xmlns:p14="http://schemas.microsoft.com/office/powerpoint/2010/main" val="4333651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noAutofit/>
          </a:bodyPr>
          <a:lstStyle/>
          <a:p>
            <a:pPr algn="ctr"/>
            <a:r>
              <a:rPr lang="tr-TR" sz="4000" b="1" dirty="0"/>
              <a:t>AMERİKA DANIŞMAN ORMANCILAR BİRLİĞİ (ACF) AHLAK İLKELERİ</a:t>
            </a:r>
          </a:p>
        </p:txBody>
      </p:sp>
      <p:sp>
        <p:nvSpPr>
          <p:cNvPr id="3" name="İçerik Yer Tutucusu 2"/>
          <p:cNvSpPr>
            <a:spLocks noGrp="1"/>
          </p:cNvSpPr>
          <p:nvPr>
            <p:ph idx="1"/>
          </p:nvPr>
        </p:nvSpPr>
        <p:spPr>
          <a:xfrm>
            <a:off x="457200" y="1935480"/>
            <a:ext cx="8229600" cy="4922520"/>
          </a:xfrm>
        </p:spPr>
        <p:txBody>
          <a:bodyPr>
            <a:normAutofit fontScale="92500"/>
          </a:bodyPr>
          <a:lstStyle/>
          <a:p>
            <a:pPr algn="just"/>
            <a:r>
              <a:rPr lang="tr-TR" sz="2200" b="1" dirty="0">
                <a:solidFill>
                  <a:srgbClr val="FF0000"/>
                </a:solidFill>
              </a:rPr>
              <a:t>B. Halkla İlgili </a:t>
            </a:r>
            <a:r>
              <a:rPr lang="tr-TR" sz="2200" b="1" dirty="0" smtClean="0">
                <a:solidFill>
                  <a:srgbClr val="FF0000"/>
                </a:solidFill>
              </a:rPr>
              <a:t>Olarak</a:t>
            </a:r>
          </a:p>
          <a:p>
            <a:pPr algn="just"/>
            <a:endParaRPr lang="tr-TR" sz="2200" b="1" dirty="0">
              <a:solidFill>
                <a:srgbClr val="FF0000"/>
              </a:solidFill>
            </a:endParaRPr>
          </a:p>
          <a:p>
            <a:pPr algn="just"/>
            <a:r>
              <a:rPr lang="tr-TR" sz="2200" dirty="0"/>
              <a:t>1. ACF ormancısı sürekli ve doğru ormancılık bilgisi için ve bu bilginin yayılması için mücadele eder ve ormancılıkla ilgili abartılı, doğru olmayan bilgilerin yayılmasının önüne geçer</a:t>
            </a:r>
            <a:r>
              <a:rPr lang="tr-TR" sz="2200" dirty="0" smtClean="0"/>
              <a:t>.</a:t>
            </a:r>
          </a:p>
          <a:p>
            <a:pPr algn="just"/>
            <a:endParaRPr lang="tr-TR" sz="2200" dirty="0"/>
          </a:p>
          <a:p>
            <a:pPr algn="just"/>
            <a:r>
              <a:rPr lang="tr-TR" sz="2200" dirty="0"/>
              <a:t>2. ACF ormancısı kamu ormancılık politikalarıyla ilgili konularda tartışma, eleştiri ve açıklama yapmaz</a:t>
            </a:r>
            <a:r>
              <a:rPr lang="tr-TR" sz="2200" dirty="0" smtClean="0"/>
              <a:t>.</a:t>
            </a:r>
          </a:p>
          <a:p>
            <a:pPr algn="just"/>
            <a:endParaRPr lang="tr-TR" sz="2200" dirty="0"/>
          </a:p>
          <a:p>
            <a:pPr algn="just"/>
            <a:r>
              <a:rPr lang="tr-TR" sz="2200" dirty="0"/>
              <a:t>3. Delil tespiti sürecinde kamuda ya da özel sektörde ormancılıkla ilgili konularda bilirkişi olarak hizmet verirken; ACF ormancısı yeterli bilgi düzeyi ile tanıklık yapar ve dürüstlük temelinde görüşünü bildirir</a:t>
            </a:r>
            <a:r>
              <a:rPr lang="tr-TR" sz="2200" dirty="0" smtClean="0"/>
              <a:t>.</a:t>
            </a:r>
          </a:p>
          <a:p>
            <a:pPr algn="just"/>
            <a:endParaRPr lang="tr-TR" sz="2200" dirty="0"/>
          </a:p>
          <a:p>
            <a:pPr algn="just"/>
            <a:r>
              <a:rPr lang="tr-TR" sz="2200" dirty="0"/>
              <a:t>4. Ormancılık raporları ve planları kesin ve belirli olmalı </a:t>
            </a:r>
          </a:p>
          <a:p>
            <a:endParaRPr lang="tr-TR" dirty="0"/>
          </a:p>
          <a:p>
            <a:endParaRPr lang="tr-TR" dirty="0"/>
          </a:p>
        </p:txBody>
      </p:sp>
    </p:spTree>
    <p:extLst>
      <p:ext uri="{BB962C8B-B14F-4D97-AF65-F5344CB8AC3E}">
        <p14:creationId xmlns:p14="http://schemas.microsoft.com/office/powerpoint/2010/main" val="4941687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620688"/>
            <a:ext cx="8784976" cy="6237312"/>
          </a:xfrm>
        </p:spPr>
        <p:txBody>
          <a:bodyPr>
            <a:normAutofit fontScale="70000" lnSpcReduction="20000"/>
          </a:bodyPr>
          <a:lstStyle/>
          <a:p>
            <a:pPr algn="just"/>
            <a:r>
              <a:rPr lang="tr-TR" b="1" dirty="0">
                <a:solidFill>
                  <a:srgbClr val="FF0000"/>
                </a:solidFill>
              </a:rPr>
              <a:t>C. Müşteri, Müdür ve İşverenle ilgili </a:t>
            </a:r>
            <a:r>
              <a:rPr lang="tr-TR" b="1" dirty="0" smtClean="0">
                <a:solidFill>
                  <a:srgbClr val="FF0000"/>
                </a:solidFill>
              </a:rPr>
              <a:t>Olarak</a:t>
            </a:r>
          </a:p>
          <a:p>
            <a:pPr algn="just"/>
            <a:endParaRPr lang="tr-TR" b="1" dirty="0">
              <a:solidFill>
                <a:srgbClr val="FF0000"/>
              </a:solidFill>
            </a:endParaRPr>
          </a:p>
          <a:p>
            <a:pPr algn="just"/>
            <a:r>
              <a:rPr lang="tr-TR" dirty="0"/>
              <a:t>1. ACF ormancısı, kurumuna ve işverenlerine sadıktır, işlerini ve görevlerini samimiyetle yerine getirir</a:t>
            </a:r>
            <a:r>
              <a:rPr lang="tr-TR" dirty="0" smtClean="0"/>
              <a:t>.</a:t>
            </a:r>
          </a:p>
          <a:p>
            <a:pPr algn="just"/>
            <a:endParaRPr lang="tr-TR" dirty="0"/>
          </a:p>
          <a:p>
            <a:pPr algn="just"/>
            <a:r>
              <a:rPr lang="tr-TR" dirty="0"/>
              <a:t>2. ACF ormancısı açıklama izni verilmedikçe ticari ilişkiler ya da işverenler, müdürler veya müşterilerle ilgili bilgi açıklamazlar</a:t>
            </a:r>
            <a:r>
              <a:rPr lang="tr-TR" dirty="0" smtClean="0"/>
              <a:t>.</a:t>
            </a:r>
          </a:p>
          <a:p>
            <a:pPr algn="just"/>
            <a:endParaRPr lang="tr-TR" dirty="0"/>
          </a:p>
          <a:p>
            <a:pPr algn="just"/>
            <a:r>
              <a:rPr lang="tr-TR" dirty="0"/>
              <a:t>3. ACF ormancısı, çıkar çatışmalarından ya da çıkar çatışması şüphesi olan durumlardan </a:t>
            </a:r>
            <a:r>
              <a:rPr lang="tr-TR" dirty="0" smtClean="0"/>
              <a:t>kaçınmalıdır</a:t>
            </a:r>
          </a:p>
          <a:p>
            <a:pPr algn="just"/>
            <a:endParaRPr lang="tr-TR" dirty="0"/>
          </a:p>
          <a:p>
            <a:pPr algn="just"/>
            <a:r>
              <a:rPr lang="tr-TR" dirty="0"/>
              <a:t>4. ACF ormancısı, ayni hizmet için ilgili tüm tarafların açıklama, bilgi ve onayı olmadan müşteri, müdür veya işverenlerden gelenler haricinde herhangi bir ödeme kabul etmez</a:t>
            </a:r>
            <a:r>
              <a:rPr lang="tr-TR" dirty="0" smtClean="0"/>
              <a:t>.</a:t>
            </a:r>
          </a:p>
          <a:p>
            <a:pPr algn="just"/>
            <a:endParaRPr lang="tr-TR" dirty="0"/>
          </a:p>
          <a:p>
            <a:pPr algn="just"/>
            <a:r>
              <a:rPr lang="tr-TR" dirty="0"/>
              <a:t>5. ACF ormancısı, müşteri ya da işverenlerin çıkarlarına hizmet eden faaliyetler söz konusu olduğunda; ormancılık ve ilişkili diğer alanlarda bulunan uzmanlarla işbirliği yapacağını taahhüt eder</a:t>
            </a:r>
            <a:r>
              <a:rPr lang="tr-TR" dirty="0" smtClean="0"/>
              <a:t>.</a:t>
            </a:r>
          </a:p>
          <a:p>
            <a:pPr algn="just"/>
            <a:endParaRPr lang="tr-TR" dirty="0"/>
          </a:p>
          <a:p>
            <a:pPr algn="just"/>
            <a:r>
              <a:rPr lang="tr-TR" dirty="0"/>
              <a:t>6. ACF ormancısı, tatmin edici mesleki performans izni vermeyen bir ücret karşılığındaki işleri kabul </a:t>
            </a:r>
            <a:r>
              <a:rPr lang="tr-TR" dirty="0" smtClean="0"/>
              <a:t>etmez</a:t>
            </a:r>
          </a:p>
          <a:p>
            <a:pPr algn="just"/>
            <a:endParaRPr lang="tr-TR" dirty="0"/>
          </a:p>
          <a:p>
            <a:pPr algn="just"/>
            <a:r>
              <a:rPr lang="tr-TR" dirty="0"/>
              <a:t>7. İş almak ya da vermek için komisyon ya da ücret ödemek ya da talep etmek ACF ormancısı için etik değildir.</a:t>
            </a:r>
          </a:p>
        </p:txBody>
      </p:sp>
    </p:spTree>
    <p:extLst>
      <p:ext uri="{BB962C8B-B14F-4D97-AF65-F5344CB8AC3E}">
        <p14:creationId xmlns:p14="http://schemas.microsoft.com/office/powerpoint/2010/main" val="27370043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548680"/>
            <a:ext cx="8229600" cy="1143000"/>
          </a:xfrm>
        </p:spPr>
        <p:txBody>
          <a:bodyPr>
            <a:noAutofit/>
          </a:bodyPr>
          <a:lstStyle/>
          <a:p>
            <a:pPr algn="ctr"/>
            <a:r>
              <a:rPr lang="tr-TR" sz="4000" b="1" dirty="0"/>
              <a:t>AMERİKA DANIŞMAN ORMANCILAR BİRLİĞİ (ACF) AHLAK İLKELERİ</a:t>
            </a:r>
          </a:p>
        </p:txBody>
      </p:sp>
      <p:sp>
        <p:nvSpPr>
          <p:cNvPr id="3" name="İçerik Yer Tutucusu 2"/>
          <p:cNvSpPr>
            <a:spLocks noGrp="1"/>
          </p:cNvSpPr>
          <p:nvPr>
            <p:ph idx="1"/>
          </p:nvPr>
        </p:nvSpPr>
        <p:spPr>
          <a:xfrm>
            <a:off x="457200" y="1935480"/>
            <a:ext cx="8229600" cy="4733880"/>
          </a:xfrm>
        </p:spPr>
        <p:txBody>
          <a:bodyPr>
            <a:normAutofit fontScale="92500"/>
          </a:bodyPr>
          <a:lstStyle/>
          <a:p>
            <a:pPr algn="just"/>
            <a:r>
              <a:rPr lang="tr-TR" sz="2200" dirty="0">
                <a:solidFill>
                  <a:srgbClr val="FF0000"/>
                </a:solidFill>
              </a:rPr>
              <a:t>D. Meslekteki Ormancılarla İlgili </a:t>
            </a:r>
            <a:r>
              <a:rPr lang="tr-TR" sz="2200" dirty="0" smtClean="0">
                <a:solidFill>
                  <a:srgbClr val="FF0000"/>
                </a:solidFill>
              </a:rPr>
              <a:t>Olarak</a:t>
            </a:r>
          </a:p>
          <a:p>
            <a:pPr algn="just"/>
            <a:endParaRPr lang="tr-TR" sz="2200" dirty="0">
              <a:solidFill>
                <a:srgbClr val="FF0000"/>
              </a:solidFill>
            </a:endParaRPr>
          </a:p>
          <a:p>
            <a:pPr algn="just"/>
            <a:r>
              <a:rPr lang="tr-TR" sz="2200" dirty="0"/>
              <a:t>1</a:t>
            </a:r>
            <a:r>
              <a:rPr lang="tr-TR" sz="2200" dirty="0" smtClean="0"/>
              <a:t>. ACF </a:t>
            </a:r>
            <a:r>
              <a:rPr lang="tr-TR" sz="2200" dirty="0"/>
              <a:t>ormancısı, ormancılık mesleğini yanlış anlama ve yanlış sunumlara karşı toplu ya da kişisel olarak korumak için mücadele eder</a:t>
            </a:r>
            <a:r>
              <a:rPr lang="tr-TR" sz="2200" dirty="0" smtClean="0"/>
              <a:t>.</a:t>
            </a:r>
          </a:p>
          <a:p>
            <a:pPr algn="just"/>
            <a:endParaRPr lang="tr-TR" sz="2200" dirty="0"/>
          </a:p>
          <a:p>
            <a:pPr algn="just"/>
            <a:r>
              <a:rPr lang="tr-TR" sz="2200" dirty="0"/>
              <a:t>2. ACF ormancısı bilerek ya da sebep olmaksızın doğrudan ya da dolaylı olarak diğer ormancıların faaliyetlerine ya da ününe zarar vermez</a:t>
            </a:r>
            <a:r>
              <a:rPr lang="tr-TR" sz="2200" dirty="0" smtClean="0"/>
              <a:t>.</a:t>
            </a:r>
          </a:p>
          <a:p>
            <a:pPr algn="just"/>
            <a:endParaRPr lang="tr-TR" sz="2200" dirty="0"/>
          </a:p>
          <a:p>
            <a:pPr algn="just"/>
            <a:r>
              <a:rPr lang="tr-TR" sz="2200" dirty="0"/>
              <a:t>3. ACF ormancısı, bir diğer ormancının işle uğraştığından haberdar olduktan sonra, bu ormancının yerini almak için girişimde bulunmaz</a:t>
            </a:r>
            <a:r>
              <a:rPr lang="tr-TR" sz="2200" dirty="0" smtClean="0"/>
              <a:t>.</a:t>
            </a:r>
          </a:p>
          <a:p>
            <a:pPr algn="just"/>
            <a:endParaRPr lang="tr-TR" sz="2200" dirty="0"/>
          </a:p>
          <a:p>
            <a:pPr algn="just"/>
            <a:r>
              <a:rPr lang="tr-TR" sz="2200" dirty="0"/>
              <a:t>4. ACF ormancısı, politik amaçlar için astlarından ya da çalışanlarından mali yardımlar talep etmez ve toplamaz.</a:t>
            </a:r>
          </a:p>
          <a:p>
            <a:endParaRPr lang="tr-TR" dirty="0"/>
          </a:p>
        </p:txBody>
      </p:sp>
    </p:spTree>
    <p:extLst>
      <p:ext uri="{BB962C8B-B14F-4D97-AF65-F5344CB8AC3E}">
        <p14:creationId xmlns:p14="http://schemas.microsoft.com/office/powerpoint/2010/main" val="3741108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4000" b="1" dirty="0"/>
              <a:t>AHLAK FELSEFESİNDE KURAMLAR</a:t>
            </a:r>
            <a:br>
              <a:rPr lang="tr-TR" sz="4000" b="1" dirty="0"/>
            </a:br>
            <a:r>
              <a:rPr lang="tr-TR" sz="4000" b="1" dirty="0"/>
              <a:t>( TEORİLER=NAZARİYELER)</a:t>
            </a:r>
          </a:p>
        </p:txBody>
      </p:sp>
      <p:sp>
        <p:nvSpPr>
          <p:cNvPr id="3" name="İçerik Yer Tutucusu 2"/>
          <p:cNvSpPr>
            <a:spLocks noGrp="1"/>
          </p:cNvSpPr>
          <p:nvPr>
            <p:ph idx="1"/>
          </p:nvPr>
        </p:nvSpPr>
        <p:spPr/>
        <p:txBody>
          <a:bodyPr>
            <a:normAutofit/>
          </a:bodyPr>
          <a:lstStyle/>
          <a:p>
            <a:endParaRPr lang="tr-TR" sz="2800" b="1" u="sng" dirty="0" smtClean="0">
              <a:solidFill>
                <a:srgbClr val="FF0000"/>
              </a:solidFill>
            </a:endParaRPr>
          </a:p>
          <a:p>
            <a:r>
              <a:rPr lang="tr-TR" sz="2800" b="1" u="sng" dirty="0" smtClean="0">
                <a:solidFill>
                  <a:srgbClr val="FF0000"/>
                </a:solidFill>
              </a:rPr>
              <a:t>Eleştirel </a:t>
            </a:r>
            <a:r>
              <a:rPr lang="tr-TR" sz="2800" b="1" u="sng" dirty="0">
                <a:solidFill>
                  <a:srgbClr val="FF0000"/>
                </a:solidFill>
              </a:rPr>
              <a:t>etik </a:t>
            </a:r>
            <a:r>
              <a:rPr lang="tr-TR" sz="2800" b="1" u="sng" dirty="0" smtClean="0">
                <a:solidFill>
                  <a:srgbClr val="FF0000"/>
                </a:solidFill>
              </a:rPr>
              <a:t>: </a:t>
            </a:r>
          </a:p>
          <a:p>
            <a:endParaRPr lang="tr-TR" sz="2800" b="1" u="sng" dirty="0" smtClean="0">
              <a:solidFill>
                <a:srgbClr val="FF0000"/>
              </a:solidFill>
            </a:endParaRPr>
          </a:p>
          <a:p>
            <a:pPr>
              <a:lnSpc>
                <a:spcPct val="150000"/>
              </a:lnSpc>
            </a:pPr>
            <a:r>
              <a:rPr lang="tr-TR" sz="2800" dirty="0" smtClean="0"/>
              <a:t>Klasik etik ve </a:t>
            </a:r>
            <a:r>
              <a:rPr lang="tr-TR" sz="2800" dirty="0" err="1" smtClean="0"/>
              <a:t>metaetik</a:t>
            </a:r>
            <a:r>
              <a:rPr lang="tr-TR" sz="2800" dirty="0" smtClean="0"/>
              <a:t> eleştirilmiş ve yeni etik yaklaşımlar ortaya atmışlardır.</a:t>
            </a:r>
            <a:endParaRPr lang="tr-TR" sz="2800" dirty="0"/>
          </a:p>
        </p:txBody>
      </p:sp>
    </p:spTree>
    <p:extLst>
      <p:ext uri="{BB962C8B-B14F-4D97-AF65-F5344CB8AC3E}">
        <p14:creationId xmlns:p14="http://schemas.microsoft.com/office/powerpoint/2010/main" val="2109819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sz="4000" b="1" dirty="0"/>
              <a:t>FİLİPİN </a:t>
            </a:r>
            <a:r>
              <a:rPr lang="tr-TR" sz="4000" b="1" dirty="0" smtClean="0"/>
              <a:t>ORMANCILARI AHLAK İLKELERİ</a:t>
            </a:r>
            <a:r>
              <a:rPr lang="tr-TR" sz="4000" dirty="0" smtClean="0"/>
              <a:t/>
            </a:r>
            <a:br>
              <a:rPr lang="tr-TR" sz="4000" dirty="0" smtClean="0"/>
            </a:br>
            <a:endParaRPr lang="tr-TR" sz="4000" dirty="0"/>
          </a:p>
        </p:txBody>
      </p:sp>
      <p:sp>
        <p:nvSpPr>
          <p:cNvPr id="3" name="İçerik Yer Tutucusu 2"/>
          <p:cNvSpPr>
            <a:spLocks noGrp="1"/>
          </p:cNvSpPr>
          <p:nvPr>
            <p:ph idx="1"/>
          </p:nvPr>
        </p:nvSpPr>
        <p:spPr>
          <a:xfrm>
            <a:off x="457200" y="1935480"/>
            <a:ext cx="8229600" cy="4922520"/>
          </a:xfrm>
        </p:spPr>
        <p:txBody>
          <a:bodyPr>
            <a:normAutofit fontScale="70000" lnSpcReduction="20000"/>
          </a:bodyPr>
          <a:lstStyle/>
          <a:p>
            <a:pPr algn="just"/>
            <a:r>
              <a:rPr lang="tr-TR" dirty="0" smtClean="0"/>
              <a:t>Bu </a:t>
            </a:r>
            <a:r>
              <a:rPr lang="tr-TR" dirty="0"/>
              <a:t>mesleğin icrasında, ormancılar aşağıdaki norm ve ilkelere uymakla yükümlüdür</a:t>
            </a:r>
            <a:r>
              <a:rPr lang="tr-TR" dirty="0" smtClean="0"/>
              <a:t>:</a:t>
            </a:r>
          </a:p>
          <a:p>
            <a:pPr algn="just"/>
            <a:endParaRPr lang="tr-TR" dirty="0"/>
          </a:p>
          <a:p>
            <a:pPr algn="just"/>
            <a:r>
              <a:rPr lang="tr-TR" dirty="0"/>
              <a:t>Ülkeye </a:t>
            </a:r>
            <a:r>
              <a:rPr lang="tr-TR" dirty="0">
                <a:solidFill>
                  <a:srgbClr val="FF0000"/>
                </a:solidFill>
              </a:rPr>
              <a:t>sadık</a:t>
            </a:r>
            <a:r>
              <a:rPr lang="tr-TR" dirty="0"/>
              <a:t> olmak, anayasa hükümlerine ve arazi </a:t>
            </a:r>
            <a:r>
              <a:rPr lang="tr-TR" dirty="0">
                <a:solidFill>
                  <a:srgbClr val="FF0000"/>
                </a:solidFill>
              </a:rPr>
              <a:t>yasalarına uymak. </a:t>
            </a:r>
            <a:r>
              <a:rPr lang="tr-TR" dirty="0"/>
              <a:t>Oluşturulan otoriteye layıkıyla saygılı olmak</a:t>
            </a:r>
            <a:r>
              <a:rPr lang="tr-TR" dirty="0" smtClean="0"/>
              <a:t>.</a:t>
            </a:r>
          </a:p>
          <a:p>
            <a:pPr algn="just"/>
            <a:endParaRPr lang="tr-TR" dirty="0"/>
          </a:p>
          <a:p>
            <a:pPr algn="just"/>
            <a:r>
              <a:rPr lang="tr-TR" dirty="0"/>
              <a:t>Yetenek ve becerilerin uygulanmasında, halkın refahı ve insani değerleri karar verme aşamasında yol gösterici bir ilke olarak düşünmek. Topluma karşı bir ahlaki sorumluluk olarak, </a:t>
            </a:r>
            <a:r>
              <a:rPr lang="tr-TR" dirty="0">
                <a:solidFill>
                  <a:srgbClr val="FF0000"/>
                </a:solidFill>
              </a:rPr>
              <a:t>uzun vadeli sosyal çıkarların geçici bireysel faydalar üzerinde olduğunu temin etmek</a:t>
            </a:r>
            <a:r>
              <a:rPr lang="tr-TR" dirty="0" smtClean="0">
                <a:solidFill>
                  <a:srgbClr val="FF0000"/>
                </a:solidFill>
              </a:rPr>
              <a:t>.</a:t>
            </a:r>
          </a:p>
          <a:p>
            <a:pPr algn="just"/>
            <a:endParaRPr lang="tr-TR" dirty="0"/>
          </a:p>
          <a:p>
            <a:pPr algn="just"/>
            <a:r>
              <a:rPr lang="tr-TR" dirty="0"/>
              <a:t>Kamuoyu ile iletişimde olmak ve ormanların siyasal, sosyal ve ekonomik yönlerine ilişkin </a:t>
            </a:r>
            <a:r>
              <a:rPr lang="tr-TR" dirty="0">
                <a:solidFill>
                  <a:srgbClr val="FF0000"/>
                </a:solidFill>
              </a:rPr>
              <a:t>ulusal bilinci geliştirmek. </a:t>
            </a:r>
            <a:r>
              <a:rPr lang="tr-TR" dirty="0"/>
              <a:t>Ormanları koruma bilincine değişim getirerek dinamik bir temsilci olmaya çalışmak</a:t>
            </a:r>
            <a:r>
              <a:rPr lang="tr-TR" dirty="0" smtClean="0"/>
              <a:t>.</a:t>
            </a:r>
          </a:p>
          <a:p>
            <a:pPr algn="just"/>
            <a:endParaRPr lang="tr-TR" dirty="0"/>
          </a:p>
          <a:p>
            <a:pPr algn="just"/>
            <a:r>
              <a:rPr lang="tr-TR" dirty="0"/>
              <a:t>İyi bir </a:t>
            </a:r>
            <a:r>
              <a:rPr lang="tr-TR" dirty="0">
                <a:solidFill>
                  <a:srgbClr val="FF0000"/>
                </a:solidFill>
              </a:rPr>
              <a:t>mesleki itibar geliştirmek ve onu korumak</a:t>
            </a:r>
            <a:r>
              <a:rPr lang="tr-TR" dirty="0"/>
              <a:t>. Ormancılık mesleğinin itibarını ve saygınlığını  yüksek standartlarda tutmak. Maddi ve manevi çıkarların üzerine dürüstlük, doğruluk ve ahlaki değerleri eklemek. Her zaman nazik davranmaya dikkat etmek</a:t>
            </a:r>
            <a:r>
              <a:rPr lang="tr-TR" dirty="0" smtClean="0"/>
              <a:t>.</a:t>
            </a:r>
            <a:endParaRPr lang="tr-TR" dirty="0"/>
          </a:p>
        </p:txBody>
      </p:sp>
    </p:spTree>
    <p:extLst>
      <p:ext uri="{BB962C8B-B14F-4D97-AF65-F5344CB8AC3E}">
        <p14:creationId xmlns:p14="http://schemas.microsoft.com/office/powerpoint/2010/main" val="6140953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88640"/>
            <a:ext cx="8229600" cy="1143000"/>
          </a:xfrm>
        </p:spPr>
        <p:txBody>
          <a:bodyPr>
            <a:normAutofit/>
          </a:bodyPr>
          <a:lstStyle/>
          <a:p>
            <a:pPr algn="ctr"/>
            <a:r>
              <a:rPr lang="tr-TR" sz="4000" dirty="0" smtClean="0"/>
              <a:t>FİLİPİN ORMANCILARI AHLAK İLKELERİ</a:t>
            </a:r>
            <a:endParaRPr lang="tr-TR" sz="4000" dirty="0"/>
          </a:p>
        </p:txBody>
      </p:sp>
      <p:sp>
        <p:nvSpPr>
          <p:cNvPr id="3" name="İçerik Yer Tutucusu 2"/>
          <p:cNvSpPr>
            <a:spLocks noGrp="1"/>
          </p:cNvSpPr>
          <p:nvPr>
            <p:ph idx="1"/>
          </p:nvPr>
        </p:nvSpPr>
        <p:spPr>
          <a:xfrm>
            <a:off x="251520" y="1628800"/>
            <a:ext cx="8784976" cy="5229200"/>
          </a:xfrm>
        </p:spPr>
        <p:txBody>
          <a:bodyPr>
            <a:normAutofit fontScale="70000" lnSpcReduction="20000"/>
          </a:bodyPr>
          <a:lstStyle/>
          <a:p>
            <a:endParaRPr lang="tr-TR" dirty="0" smtClean="0"/>
          </a:p>
          <a:p>
            <a:pPr algn="just"/>
            <a:r>
              <a:rPr lang="tr-TR" dirty="0" smtClean="0"/>
              <a:t>Diğer </a:t>
            </a:r>
            <a:r>
              <a:rPr lang="tr-TR" dirty="0"/>
              <a:t>meslek üyelerinin güvenini ve </a:t>
            </a:r>
            <a:r>
              <a:rPr lang="tr-TR" dirty="0">
                <a:solidFill>
                  <a:srgbClr val="FF0000"/>
                </a:solidFill>
              </a:rPr>
              <a:t>saygısını kazanmak, fikirlerine saygı duymak</a:t>
            </a:r>
            <a:r>
              <a:rPr lang="tr-TR" dirty="0"/>
              <a:t>, açık ve bağımsız bir görüş ile onlarla çalışabilmek ve orman, çevre koruma ve bilimsel ormancılık kavramlarını ortaya koyarak cesareti, dürüstlüğü ve amaçları korumak</a:t>
            </a:r>
            <a:r>
              <a:rPr lang="tr-TR" dirty="0" smtClean="0"/>
              <a:t>.</a:t>
            </a:r>
          </a:p>
          <a:p>
            <a:pPr algn="just"/>
            <a:endParaRPr lang="tr-TR" dirty="0"/>
          </a:p>
          <a:p>
            <a:pPr algn="just"/>
            <a:r>
              <a:rPr lang="tr-TR" dirty="0"/>
              <a:t>Ormancıların menfaatlerine saygı duymak, işle ilgili yorum yaparken veya iş arkadaşlarının işle ilgili fikirlerini eleştirirken </a:t>
            </a:r>
            <a:r>
              <a:rPr lang="tr-TR" dirty="0">
                <a:solidFill>
                  <a:srgbClr val="FF0000"/>
                </a:solidFill>
              </a:rPr>
              <a:t>sağduyulu</a:t>
            </a:r>
            <a:r>
              <a:rPr lang="tr-TR" dirty="0"/>
              <a:t> </a:t>
            </a:r>
            <a:r>
              <a:rPr lang="tr-TR" dirty="0">
                <a:solidFill>
                  <a:srgbClr val="FF0000"/>
                </a:solidFill>
              </a:rPr>
              <a:t>olmak</a:t>
            </a:r>
            <a:r>
              <a:rPr lang="tr-TR" dirty="0" smtClean="0"/>
              <a:t>.</a:t>
            </a:r>
          </a:p>
          <a:p>
            <a:pPr algn="just"/>
            <a:endParaRPr lang="tr-TR" dirty="0"/>
          </a:p>
          <a:p>
            <a:pPr algn="just"/>
            <a:r>
              <a:rPr lang="tr-TR" dirty="0"/>
              <a:t>İş arkadaşları ve astlarına karşı </a:t>
            </a:r>
            <a:r>
              <a:rPr lang="tr-TR" dirty="0">
                <a:solidFill>
                  <a:srgbClr val="FF0000"/>
                </a:solidFill>
              </a:rPr>
              <a:t>adil olmak</a:t>
            </a:r>
            <a:r>
              <a:rPr lang="tr-TR" dirty="0"/>
              <a:t>. Her zaman onların refahı için çalışmak. İlerleme ve tanınma için tek kıstas olarak </a:t>
            </a:r>
            <a:r>
              <a:rPr lang="tr-TR" dirty="0">
                <a:solidFill>
                  <a:srgbClr val="FF0000"/>
                </a:solidFill>
              </a:rPr>
              <a:t>erdemi</a:t>
            </a:r>
            <a:r>
              <a:rPr lang="tr-TR" dirty="0"/>
              <a:t> kabul etmek ve kullanmak</a:t>
            </a:r>
            <a:r>
              <a:rPr lang="tr-TR" dirty="0" smtClean="0"/>
              <a:t>.</a:t>
            </a:r>
          </a:p>
          <a:p>
            <a:pPr algn="just"/>
            <a:endParaRPr lang="tr-TR" dirty="0"/>
          </a:p>
          <a:p>
            <a:pPr algn="just"/>
            <a:r>
              <a:rPr lang="tr-TR" dirty="0"/>
              <a:t>İşverenlere, müşterilere ve halka örnek bir hizmet sağlamak; tüm ilişkilerinde </a:t>
            </a:r>
            <a:r>
              <a:rPr lang="tr-TR" dirty="0">
                <a:solidFill>
                  <a:srgbClr val="FF0000"/>
                </a:solidFill>
              </a:rPr>
              <a:t>dürüst</a:t>
            </a:r>
            <a:r>
              <a:rPr lang="tr-TR" dirty="0"/>
              <a:t> olmak ve gizliliği olan durumlar olmadıkça bilgileri güvenli bir şekilde işlemek</a:t>
            </a:r>
            <a:r>
              <a:rPr lang="tr-TR" dirty="0" smtClean="0"/>
              <a:t>.</a:t>
            </a:r>
          </a:p>
          <a:p>
            <a:pPr algn="just"/>
            <a:endParaRPr lang="tr-TR" dirty="0"/>
          </a:p>
          <a:p>
            <a:pPr algn="just"/>
            <a:r>
              <a:rPr lang="tr-TR" dirty="0">
                <a:solidFill>
                  <a:srgbClr val="FF0000"/>
                </a:solidFill>
              </a:rPr>
              <a:t>Ormancılık bilgilerine katkı sağlamak </a:t>
            </a:r>
            <a:r>
              <a:rPr lang="tr-TR" dirty="0"/>
              <a:t>ve diğer meslek mensuplarıyla bilgileri paylaşmak, uzmanlığı geliştirmek. </a:t>
            </a:r>
            <a:r>
              <a:rPr lang="tr-TR" dirty="0">
                <a:solidFill>
                  <a:srgbClr val="FF0000"/>
                </a:solidFill>
              </a:rPr>
              <a:t>Ormancılıkla ilgili yeni gelişmelerden zamanında haberdar olmak  </a:t>
            </a:r>
            <a:endParaRPr lang="tr-TR" dirty="0" smtClean="0">
              <a:solidFill>
                <a:srgbClr val="FF0000"/>
              </a:solidFill>
            </a:endParaRPr>
          </a:p>
          <a:p>
            <a:pPr algn="just"/>
            <a:endParaRPr lang="tr-TR" dirty="0"/>
          </a:p>
          <a:p>
            <a:pPr algn="just"/>
            <a:r>
              <a:rPr lang="tr-TR" dirty="0">
                <a:solidFill>
                  <a:srgbClr val="FF0000"/>
                </a:solidFill>
              </a:rPr>
              <a:t>Toplumsal ihtiyaçları ve ekolojik değerleri </a:t>
            </a:r>
            <a:r>
              <a:rPr lang="tr-TR" dirty="0"/>
              <a:t>de dikkate alarak </a:t>
            </a:r>
            <a:r>
              <a:rPr lang="tr-TR" dirty="0">
                <a:solidFill>
                  <a:srgbClr val="FF0000"/>
                </a:solidFill>
              </a:rPr>
              <a:t>ormanlardan azami potansiyel fayda sağlamak ve geliştirmek için çaba göstermek </a:t>
            </a:r>
          </a:p>
          <a:p>
            <a:endParaRPr lang="tr-TR" dirty="0"/>
          </a:p>
          <a:p>
            <a:endParaRPr lang="tr-TR" dirty="0"/>
          </a:p>
        </p:txBody>
      </p:sp>
    </p:spTree>
    <p:extLst>
      <p:ext uri="{BB962C8B-B14F-4D97-AF65-F5344CB8AC3E}">
        <p14:creationId xmlns:p14="http://schemas.microsoft.com/office/powerpoint/2010/main" val="23607156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332656"/>
            <a:ext cx="8517632" cy="720080"/>
          </a:xfrm>
        </p:spPr>
        <p:txBody>
          <a:bodyPr>
            <a:normAutofit/>
          </a:bodyPr>
          <a:lstStyle/>
          <a:p>
            <a:pPr algn="ctr"/>
            <a:r>
              <a:rPr lang="tr-TR" sz="3200" b="1" dirty="0"/>
              <a:t>AVUSTRALYA ORMAN ENSTİTÜSÜ </a:t>
            </a:r>
            <a:r>
              <a:rPr lang="tr-TR" sz="3200" b="1" dirty="0" smtClean="0"/>
              <a:t>AHLAK İLKELERİ</a:t>
            </a:r>
            <a:endParaRPr lang="tr-TR" sz="3200" b="1" dirty="0"/>
          </a:p>
        </p:txBody>
      </p:sp>
      <p:sp>
        <p:nvSpPr>
          <p:cNvPr id="3" name="İçerik Yer Tutucusu 2"/>
          <p:cNvSpPr>
            <a:spLocks noGrp="1"/>
          </p:cNvSpPr>
          <p:nvPr>
            <p:ph idx="1"/>
          </p:nvPr>
        </p:nvSpPr>
        <p:spPr>
          <a:xfrm>
            <a:off x="323528" y="1124744"/>
            <a:ext cx="8712968" cy="5733256"/>
          </a:xfrm>
        </p:spPr>
        <p:txBody>
          <a:bodyPr>
            <a:normAutofit fontScale="47500" lnSpcReduction="20000"/>
          </a:bodyPr>
          <a:lstStyle/>
          <a:p>
            <a:endParaRPr lang="tr-TR" dirty="0"/>
          </a:p>
          <a:p>
            <a:r>
              <a:rPr lang="tr-TR" sz="3300" b="1" dirty="0" smtClean="0">
                <a:solidFill>
                  <a:srgbClr val="FF0000"/>
                </a:solidFill>
              </a:rPr>
              <a:t>İLKELER</a:t>
            </a:r>
          </a:p>
          <a:p>
            <a:endParaRPr lang="tr-TR" dirty="0"/>
          </a:p>
          <a:p>
            <a:pPr algn="just"/>
            <a:r>
              <a:rPr lang="tr-TR" sz="3400" dirty="0"/>
              <a:t>Orman Enstitüsü Üyeleri</a:t>
            </a:r>
            <a:r>
              <a:rPr lang="tr-TR" sz="3400" dirty="0" smtClean="0"/>
              <a:t>;</a:t>
            </a:r>
          </a:p>
          <a:p>
            <a:pPr algn="just"/>
            <a:endParaRPr lang="tr-TR" sz="3400" dirty="0"/>
          </a:p>
          <a:p>
            <a:pPr algn="just"/>
            <a:r>
              <a:rPr lang="tr-TR" sz="3400" dirty="0"/>
              <a:t>Ormanların sağladığı tüm kaynaklarda ve değerlerde </a:t>
            </a:r>
            <a:r>
              <a:rPr lang="tr-TR" sz="3400" dirty="0">
                <a:solidFill>
                  <a:srgbClr val="FF0000"/>
                </a:solidFill>
              </a:rPr>
              <a:t>sürdürülebilir </a:t>
            </a:r>
            <a:r>
              <a:rPr lang="tr-TR" sz="3400" dirty="0"/>
              <a:t>yönetim ilkesini uygulayacak ve bu anlayışı destekleyecektir</a:t>
            </a:r>
            <a:r>
              <a:rPr lang="tr-TR" sz="3400" dirty="0" smtClean="0"/>
              <a:t>.</a:t>
            </a:r>
          </a:p>
          <a:p>
            <a:pPr algn="just"/>
            <a:endParaRPr lang="tr-TR" sz="3400" dirty="0"/>
          </a:p>
          <a:p>
            <a:pPr algn="just"/>
            <a:r>
              <a:rPr lang="tr-TR" sz="3400" dirty="0"/>
              <a:t>Mesleki uygulamaların tüm alanlarında yüksek standartta </a:t>
            </a:r>
            <a:r>
              <a:rPr lang="tr-TR" sz="3400" dirty="0">
                <a:solidFill>
                  <a:srgbClr val="FF0000"/>
                </a:solidFill>
              </a:rPr>
              <a:t>dürüstlüğü</a:t>
            </a:r>
            <a:r>
              <a:rPr lang="tr-TR" sz="3400" dirty="0"/>
              <a:t> temin edecek ve doğruluk ve adalet anlayışını benimseyecektir</a:t>
            </a:r>
            <a:r>
              <a:rPr lang="tr-TR" sz="3400" dirty="0" smtClean="0"/>
              <a:t>.</a:t>
            </a:r>
          </a:p>
          <a:p>
            <a:pPr algn="just"/>
            <a:endParaRPr lang="tr-TR" sz="3400" dirty="0"/>
          </a:p>
          <a:p>
            <a:pPr algn="just"/>
            <a:r>
              <a:rPr lang="tr-TR" sz="3400" dirty="0"/>
              <a:t>Mesleki görevlerini </a:t>
            </a:r>
            <a:r>
              <a:rPr lang="tr-TR" sz="3400" dirty="0">
                <a:solidFill>
                  <a:srgbClr val="FF0000"/>
                </a:solidFill>
              </a:rPr>
              <a:t>gerekli özen ve çabayı </a:t>
            </a:r>
            <a:r>
              <a:rPr lang="tr-TR" sz="3400" dirty="0"/>
              <a:t>göstererek ve </a:t>
            </a:r>
            <a:r>
              <a:rPr lang="tr-TR" sz="3400" dirty="0">
                <a:solidFill>
                  <a:srgbClr val="FF0000"/>
                </a:solidFill>
              </a:rPr>
              <a:t>yetkinlik alanları </a:t>
            </a:r>
            <a:r>
              <a:rPr lang="tr-TR" sz="3400" dirty="0"/>
              <a:t>dâhilinde gerçekleştirecektir</a:t>
            </a:r>
            <a:r>
              <a:rPr lang="tr-TR" sz="3400" dirty="0" smtClean="0"/>
              <a:t>.</a:t>
            </a:r>
          </a:p>
          <a:p>
            <a:pPr algn="just"/>
            <a:endParaRPr lang="tr-TR" sz="3400" dirty="0"/>
          </a:p>
          <a:p>
            <a:pPr algn="just"/>
            <a:r>
              <a:rPr lang="tr-TR" sz="3400" dirty="0"/>
              <a:t>Topluma sunduğu kaliteli ve geniş yelpazedeki </a:t>
            </a:r>
            <a:r>
              <a:rPr lang="tr-TR" sz="3400" dirty="0">
                <a:solidFill>
                  <a:srgbClr val="FF0000"/>
                </a:solidFill>
              </a:rPr>
              <a:t>ormancılık hizmetlerini iyileştirmeye </a:t>
            </a:r>
            <a:r>
              <a:rPr lang="tr-TR" sz="3400" dirty="0"/>
              <a:t>devam edecektir</a:t>
            </a:r>
            <a:r>
              <a:rPr lang="tr-TR" sz="3400" dirty="0" smtClean="0"/>
              <a:t>.</a:t>
            </a:r>
          </a:p>
          <a:p>
            <a:pPr algn="just"/>
            <a:endParaRPr lang="tr-TR" sz="3400" dirty="0"/>
          </a:p>
          <a:p>
            <a:pPr algn="just"/>
            <a:r>
              <a:rPr lang="tr-TR" sz="3400" dirty="0">
                <a:solidFill>
                  <a:srgbClr val="FF0000"/>
                </a:solidFill>
              </a:rPr>
              <a:t>Ormancılık eğitimi ve biliminin </a:t>
            </a:r>
            <a:r>
              <a:rPr lang="tr-TR" sz="3400" dirty="0"/>
              <a:t>kalitesini geliştirmek için çaba gösterecektir</a:t>
            </a:r>
            <a:r>
              <a:rPr lang="tr-TR" sz="3400" dirty="0" smtClean="0"/>
              <a:t>.</a:t>
            </a:r>
          </a:p>
          <a:p>
            <a:pPr algn="just"/>
            <a:endParaRPr lang="tr-TR" sz="3400" dirty="0"/>
          </a:p>
          <a:p>
            <a:pPr algn="just"/>
            <a:r>
              <a:rPr lang="tr-TR" sz="3400" dirty="0"/>
              <a:t>Toplumda </a:t>
            </a:r>
            <a:r>
              <a:rPr lang="tr-TR" sz="3400" dirty="0">
                <a:solidFill>
                  <a:srgbClr val="FF0000"/>
                </a:solidFill>
              </a:rPr>
              <a:t>ormancılık anlayışının gelişmesi </a:t>
            </a:r>
            <a:r>
              <a:rPr lang="tr-TR" sz="3400" dirty="0"/>
              <a:t>için çaba gösterecektir</a:t>
            </a:r>
            <a:r>
              <a:rPr lang="tr-TR" sz="3400" dirty="0" smtClean="0"/>
              <a:t>.</a:t>
            </a:r>
          </a:p>
          <a:p>
            <a:pPr algn="just"/>
            <a:endParaRPr lang="tr-TR" sz="3400" dirty="0"/>
          </a:p>
          <a:p>
            <a:pPr algn="just"/>
            <a:r>
              <a:rPr lang="tr-TR" sz="3400" dirty="0"/>
              <a:t>Mesleki beceri ve bilgi geliştirmeye ve bunları meslektaşları ve diğer meslek mensuplarıyla ücretsiz olarak </a:t>
            </a:r>
            <a:r>
              <a:rPr lang="tr-TR" sz="3400" dirty="0">
                <a:solidFill>
                  <a:srgbClr val="FF0000"/>
                </a:solidFill>
              </a:rPr>
              <a:t>paylaşmaya </a:t>
            </a:r>
            <a:r>
              <a:rPr lang="tr-TR" sz="3400" dirty="0"/>
              <a:t>devam edecektir.</a:t>
            </a:r>
          </a:p>
          <a:p>
            <a:endParaRPr lang="tr-TR" sz="3400" dirty="0"/>
          </a:p>
        </p:txBody>
      </p:sp>
    </p:spTree>
    <p:extLst>
      <p:ext uri="{BB962C8B-B14F-4D97-AF65-F5344CB8AC3E}">
        <p14:creationId xmlns:p14="http://schemas.microsoft.com/office/powerpoint/2010/main" val="15449781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4000" dirty="0"/>
              <a:t>ULUSAL ORMANCILIK PROGRAMI</a:t>
            </a:r>
            <a:br>
              <a:rPr lang="tr-TR" sz="4000" dirty="0"/>
            </a:br>
            <a:r>
              <a:rPr lang="tr-TR" sz="4000" dirty="0"/>
              <a:t>Ulusal Ormancılık İlkeleri (2004)</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935163"/>
            <a:ext cx="7560840" cy="4734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4361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4000" dirty="0"/>
              <a:t>OSB STRATEJİK PLANI (2013-2017)</a:t>
            </a:r>
            <a:br>
              <a:rPr lang="tr-TR" sz="4000" dirty="0"/>
            </a:br>
            <a:r>
              <a:rPr lang="tr-TR" sz="4000" dirty="0"/>
              <a:t>TEMEL </a:t>
            </a:r>
            <a:r>
              <a:rPr lang="tr-TR" sz="4000" dirty="0" smtClean="0"/>
              <a:t>DEĞERLER</a:t>
            </a:r>
            <a:endParaRPr lang="tr-TR" sz="4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8565" y="1935163"/>
            <a:ext cx="6666870"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066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normAutofit/>
          </a:bodyPr>
          <a:lstStyle/>
          <a:p>
            <a:pPr algn="ctr"/>
            <a:r>
              <a:rPr lang="tr-TR" dirty="0"/>
              <a:t>OSB STRATEJİK </a:t>
            </a:r>
            <a:r>
              <a:rPr lang="tr-TR" dirty="0" smtClean="0"/>
              <a:t>PLANI</a:t>
            </a:r>
            <a:endParaRPr lang="tr-T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9" y="1556792"/>
            <a:ext cx="7920880" cy="51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4511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008112"/>
          </a:xfrm>
        </p:spPr>
        <p:txBody>
          <a:bodyPr>
            <a:noAutofit/>
          </a:bodyPr>
          <a:lstStyle/>
          <a:p>
            <a:pPr algn="ctr"/>
            <a:r>
              <a:rPr lang="tr-TR" sz="3200" dirty="0"/>
              <a:t>OGM STRATEJİK PLANI (2013-2017)</a:t>
            </a:r>
            <a:br>
              <a:rPr lang="tr-TR" sz="3200" dirty="0"/>
            </a:br>
            <a:r>
              <a:rPr lang="tr-TR" sz="3200" dirty="0"/>
              <a:t>TEMEL İLKE ve DEĞERLER</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868" y="1556792"/>
            <a:ext cx="8568951"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0076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normAutofit/>
          </a:bodyPr>
          <a:lstStyle/>
          <a:p>
            <a:pPr algn="ctr"/>
            <a:r>
              <a:rPr lang="tr-TR" sz="4000" b="1" dirty="0" smtClean="0"/>
              <a:t>OGM STRATEJİK PLAN</a:t>
            </a:r>
            <a:endParaRPr lang="tr-TR" sz="4000" b="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558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3923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8001" y="908720"/>
            <a:ext cx="8456487" cy="566057"/>
          </a:xfrm>
          <a:solidFill>
            <a:schemeClr val="accent2">
              <a:lumMod val="60000"/>
              <a:lumOff val="40000"/>
            </a:schemeClr>
          </a:solidFill>
        </p:spPr>
        <p:txBody>
          <a:bodyPr>
            <a:noAutofit/>
          </a:bodyPr>
          <a:lstStyle/>
          <a:p>
            <a:r>
              <a:rPr lang="tr-TR" sz="3200" b="1" dirty="0">
                <a:solidFill>
                  <a:srgbClr val="FF0000"/>
                </a:solidFill>
              </a:rPr>
              <a:t/>
            </a:r>
            <a:br>
              <a:rPr lang="tr-TR" sz="3200" b="1" dirty="0">
                <a:solidFill>
                  <a:srgbClr val="FF0000"/>
                </a:solidFill>
              </a:rPr>
            </a:br>
            <a:r>
              <a:rPr lang="tr-TR" sz="3200" b="1" dirty="0">
                <a:solidFill>
                  <a:srgbClr val="FF0000"/>
                </a:solidFill>
              </a:rPr>
              <a:t/>
            </a:r>
            <a:br>
              <a:rPr lang="tr-TR" sz="3200" b="1" dirty="0">
                <a:solidFill>
                  <a:srgbClr val="FF0000"/>
                </a:solidFill>
              </a:rPr>
            </a:br>
            <a:r>
              <a:rPr lang="tr-TR" sz="2800" b="1" dirty="0">
                <a:solidFill>
                  <a:srgbClr val="FF0000"/>
                </a:solidFill>
              </a:rPr>
              <a:t>ORMAN MÜHENDİSLİĞİNDE MESLEK AHLAKI İLKELERİ</a:t>
            </a:r>
            <a:endParaRPr lang="tr-TR" sz="2800" dirty="0">
              <a:solidFill>
                <a:schemeClr val="tx1"/>
              </a:solidFill>
            </a:endParaRPr>
          </a:p>
        </p:txBody>
      </p:sp>
      <p:sp>
        <p:nvSpPr>
          <p:cNvPr id="3" name="İçerik Yer Tutucusu 2"/>
          <p:cNvSpPr>
            <a:spLocks noGrp="1"/>
          </p:cNvSpPr>
          <p:nvPr>
            <p:ph idx="1"/>
          </p:nvPr>
        </p:nvSpPr>
        <p:spPr>
          <a:xfrm>
            <a:off x="508001" y="1869621"/>
            <a:ext cx="7088335" cy="4871747"/>
          </a:xfrm>
        </p:spPr>
        <p:txBody>
          <a:bodyPr>
            <a:normAutofit fontScale="70000" lnSpcReduction="20000"/>
          </a:bodyPr>
          <a:lstStyle/>
          <a:p>
            <a:r>
              <a:rPr lang="tr-TR" b="1" dirty="0" smtClean="0">
                <a:solidFill>
                  <a:schemeClr val="tx1"/>
                </a:solidFill>
              </a:rPr>
              <a:t>Mesleğin gelişimine katkı</a:t>
            </a:r>
          </a:p>
          <a:p>
            <a:endParaRPr lang="tr-TR" b="1" dirty="0" smtClean="0">
              <a:solidFill>
                <a:schemeClr val="tx1"/>
              </a:solidFill>
            </a:endParaRPr>
          </a:p>
          <a:p>
            <a:r>
              <a:rPr lang="tr-TR" b="1" dirty="0" smtClean="0">
                <a:solidFill>
                  <a:schemeClr val="tx1"/>
                </a:solidFill>
              </a:rPr>
              <a:t>Ekolojik duyarlılık, açıklık ve katılımcılık</a:t>
            </a:r>
          </a:p>
          <a:p>
            <a:endParaRPr lang="tr-TR" b="1" dirty="0" smtClean="0">
              <a:solidFill>
                <a:schemeClr val="tx1"/>
              </a:solidFill>
            </a:endParaRPr>
          </a:p>
          <a:p>
            <a:r>
              <a:rPr lang="tr-TR" b="1" dirty="0" smtClean="0">
                <a:solidFill>
                  <a:schemeClr val="tx1"/>
                </a:solidFill>
              </a:rPr>
              <a:t>Hukuka, topluma, meslektaşa saygı</a:t>
            </a:r>
          </a:p>
          <a:p>
            <a:endParaRPr lang="tr-TR" b="1" dirty="0" smtClean="0">
              <a:solidFill>
                <a:schemeClr val="tx1"/>
              </a:solidFill>
            </a:endParaRPr>
          </a:p>
          <a:p>
            <a:r>
              <a:rPr lang="tr-TR" b="1" dirty="0" smtClean="0">
                <a:solidFill>
                  <a:schemeClr val="tx1"/>
                </a:solidFill>
              </a:rPr>
              <a:t>Kamu yararı ve toplumsal sorumluluk</a:t>
            </a:r>
          </a:p>
          <a:p>
            <a:endParaRPr lang="tr-TR" b="1" dirty="0" smtClean="0">
              <a:solidFill>
                <a:schemeClr val="tx1"/>
              </a:solidFill>
            </a:endParaRPr>
          </a:p>
          <a:p>
            <a:r>
              <a:rPr lang="tr-TR" b="1" dirty="0" smtClean="0">
                <a:solidFill>
                  <a:schemeClr val="tx1"/>
                </a:solidFill>
              </a:rPr>
              <a:t>Mesleki dayanışma </a:t>
            </a:r>
          </a:p>
          <a:p>
            <a:endParaRPr lang="tr-TR" b="1" dirty="0" smtClean="0">
              <a:solidFill>
                <a:schemeClr val="tx1"/>
              </a:solidFill>
            </a:endParaRPr>
          </a:p>
          <a:p>
            <a:r>
              <a:rPr lang="tr-TR" b="1" dirty="0" smtClean="0">
                <a:solidFill>
                  <a:schemeClr val="tx1"/>
                </a:solidFill>
              </a:rPr>
              <a:t>Dürüstlük ve tarafsızlık</a:t>
            </a:r>
          </a:p>
          <a:p>
            <a:endParaRPr lang="tr-TR" b="1" dirty="0" smtClean="0">
              <a:solidFill>
                <a:schemeClr val="tx1"/>
              </a:solidFill>
            </a:endParaRPr>
          </a:p>
          <a:p>
            <a:r>
              <a:rPr lang="tr-TR" b="1" dirty="0" smtClean="0">
                <a:solidFill>
                  <a:schemeClr val="tx1"/>
                </a:solidFill>
              </a:rPr>
              <a:t>Mesleki yeterlilik</a:t>
            </a:r>
          </a:p>
          <a:p>
            <a:endParaRPr lang="tr-TR" b="1" dirty="0" smtClean="0">
              <a:solidFill>
                <a:schemeClr val="tx1"/>
              </a:solidFill>
            </a:endParaRPr>
          </a:p>
          <a:p>
            <a:r>
              <a:rPr lang="tr-TR" b="1" dirty="0" smtClean="0">
                <a:solidFill>
                  <a:schemeClr val="tx1"/>
                </a:solidFill>
              </a:rPr>
              <a:t>Sadakat</a:t>
            </a:r>
          </a:p>
          <a:p>
            <a:endParaRPr lang="tr-TR" b="1" dirty="0" smtClean="0">
              <a:solidFill>
                <a:schemeClr val="tx1"/>
              </a:solidFill>
            </a:endParaRPr>
          </a:p>
          <a:p>
            <a:r>
              <a:rPr lang="tr-TR" b="1" dirty="0" smtClean="0">
                <a:solidFill>
                  <a:schemeClr val="tx1"/>
                </a:solidFill>
              </a:rPr>
              <a:t>Yerel sorumluluk</a:t>
            </a:r>
            <a:r>
              <a:rPr lang="tr-TR" b="1" dirty="0" smtClean="0"/>
              <a:t> </a:t>
            </a:r>
            <a:endParaRPr lang="tr-TR" b="1" dirty="0"/>
          </a:p>
        </p:txBody>
      </p:sp>
    </p:spTree>
    <p:extLst>
      <p:ext uri="{BB962C8B-B14F-4D97-AF65-F5344CB8AC3E}">
        <p14:creationId xmlns:p14="http://schemas.microsoft.com/office/powerpoint/2010/main" val="16061431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692696"/>
            <a:ext cx="7448375" cy="711558"/>
          </a:xfrm>
          <a:solidFill>
            <a:schemeClr val="accent2">
              <a:lumMod val="60000"/>
              <a:lumOff val="40000"/>
            </a:schemeClr>
          </a:solidFill>
        </p:spPr>
        <p:txBody>
          <a:bodyPr>
            <a:normAutofit/>
          </a:bodyPr>
          <a:lstStyle/>
          <a:p>
            <a:pPr algn="ctr"/>
            <a:r>
              <a:rPr lang="tr-TR" sz="2100" dirty="0">
                <a:solidFill>
                  <a:schemeClr val="tx1"/>
                </a:solidFill>
              </a:rPr>
              <a:t>Görev yapılan sektöre göre meslek ahlakı ilkelerinin önem sırası ve önem derecesi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491461962"/>
              </p:ext>
            </p:extLst>
          </p:nvPr>
        </p:nvGraphicFramePr>
        <p:xfrm>
          <a:off x="251520" y="1430157"/>
          <a:ext cx="8064898" cy="5083909"/>
        </p:xfrm>
        <a:graphic>
          <a:graphicData uri="http://schemas.openxmlformats.org/drawingml/2006/table">
            <a:tbl>
              <a:tblPr firstRow="1" bandRow="1">
                <a:tableStyleId>{5C22544A-7EE6-4342-B048-85BDC9FD1C3A}</a:tableStyleId>
              </a:tblPr>
              <a:tblGrid>
                <a:gridCol w="2963153">
                  <a:extLst>
                    <a:ext uri="{9D8B030D-6E8A-4147-A177-3AD203B41FA5}">
                      <a16:colId xmlns:a16="http://schemas.microsoft.com/office/drawing/2014/main" val="20000"/>
                    </a:ext>
                  </a:extLst>
                </a:gridCol>
                <a:gridCol w="663615">
                  <a:extLst>
                    <a:ext uri="{9D8B030D-6E8A-4147-A177-3AD203B41FA5}">
                      <a16:colId xmlns:a16="http://schemas.microsoft.com/office/drawing/2014/main" val="20001"/>
                    </a:ext>
                  </a:extLst>
                </a:gridCol>
                <a:gridCol w="926915">
                  <a:extLst>
                    <a:ext uri="{9D8B030D-6E8A-4147-A177-3AD203B41FA5}">
                      <a16:colId xmlns:a16="http://schemas.microsoft.com/office/drawing/2014/main" val="20002"/>
                    </a:ext>
                  </a:extLst>
                </a:gridCol>
                <a:gridCol w="926915">
                  <a:extLst>
                    <a:ext uri="{9D8B030D-6E8A-4147-A177-3AD203B41FA5}">
                      <a16:colId xmlns:a16="http://schemas.microsoft.com/office/drawing/2014/main" val="20003"/>
                    </a:ext>
                  </a:extLst>
                </a:gridCol>
                <a:gridCol w="702406">
                  <a:extLst>
                    <a:ext uri="{9D8B030D-6E8A-4147-A177-3AD203B41FA5}">
                      <a16:colId xmlns:a16="http://schemas.microsoft.com/office/drawing/2014/main" val="20004"/>
                    </a:ext>
                  </a:extLst>
                </a:gridCol>
                <a:gridCol w="940947">
                  <a:extLst>
                    <a:ext uri="{9D8B030D-6E8A-4147-A177-3AD203B41FA5}">
                      <a16:colId xmlns:a16="http://schemas.microsoft.com/office/drawing/2014/main" val="20005"/>
                    </a:ext>
                  </a:extLst>
                </a:gridCol>
                <a:gridCol w="940947">
                  <a:extLst>
                    <a:ext uri="{9D8B030D-6E8A-4147-A177-3AD203B41FA5}">
                      <a16:colId xmlns:a16="http://schemas.microsoft.com/office/drawing/2014/main" val="20006"/>
                    </a:ext>
                  </a:extLst>
                </a:gridCol>
              </a:tblGrid>
              <a:tr h="320130">
                <a:tc rowSpan="2">
                  <a:txBody>
                    <a:bodyPr/>
                    <a:lstStyle/>
                    <a:p>
                      <a:pPr>
                        <a:lnSpc>
                          <a:spcPct val="107000"/>
                        </a:lnSpc>
                        <a:spcAft>
                          <a:spcPts val="800"/>
                        </a:spcAft>
                      </a:pPr>
                      <a:r>
                        <a:rPr lang="tr-TR" sz="1100" dirty="0">
                          <a:effectLst/>
                        </a:rPr>
                        <a:t> </a:t>
                      </a:r>
                    </a:p>
                    <a:p>
                      <a:pPr>
                        <a:lnSpc>
                          <a:spcPct val="107000"/>
                        </a:lnSpc>
                        <a:spcAft>
                          <a:spcPts val="800"/>
                        </a:spcAft>
                      </a:pPr>
                      <a:r>
                        <a:rPr lang="tr-TR" sz="1100" dirty="0">
                          <a:solidFill>
                            <a:schemeClr val="tx1"/>
                          </a:solidFill>
                          <a:effectLst/>
                        </a:rPr>
                        <a:t>İLKELER</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solidFill>
                      <a:schemeClr val="accent2">
                        <a:lumMod val="60000"/>
                        <a:lumOff val="40000"/>
                      </a:schemeClr>
                    </a:solidFill>
                  </a:tcPr>
                </a:tc>
                <a:tc gridSpan="3">
                  <a:txBody>
                    <a:bodyPr/>
                    <a:lstStyle/>
                    <a:p>
                      <a:pPr algn="ctr">
                        <a:lnSpc>
                          <a:spcPct val="107000"/>
                        </a:lnSpc>
                        <a:spcAft>
                          <a:spcPts val="800"/>
                        </a:spcAft>
                      </a:pPr>
                      <a:r>
                        <a:rPr lang="tr-TR" sz="1100" dirty="0">
                          <a:solidFill>
                            <a:schemeClr val="tx1"/>
                          </a:solidFill>
                          <a:effectLst/>
                        </a:rPr>
                        <a:t>DEVLET</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nchor="ctr">
                    <a:solidFill>
                      <a:schemeClr val="accent2">
                        <a:lumMod val="60000"/>
                        <a:lumOff val="40000"/>
                      </a:schemeClr>
                    </a:solidFill>
                  </a:tcPr>
                </a:tc>
                <a:tc hMerge="1">
                  <a:txBody>
                    <a:bodyPr/>
                    <a:lstStyle/>
                    <a:p>
                      <a:endParaRPr lang="tr-TR"/>
                    </a:p>
                  </a:txBody>
                  <a:tcPr/>
                </a:tc>
                <a:tc hMerge="1">
                  <a:txBody>
                    <a:bodyPr/>
                    <a:lstStyle/>
                    <a:p>
                      <a:endParaRPr lang="tr-TR"/>
                    </a:p>
                  </a:txBody>
                  <a:tcPr/>
                </a:tc>
                <a:tc gridSpan="3">
                  <a:txBody>
                    <a:bodyPr/>
                    <a:lstStyle/>
                    <a:p>
                      <a:pPr algn="ctr">
                        <a:lnSpc>
                          <a:spcPct val="107000"/>
                        </a:lnSpc>
                        <a:spcAft>
                          <a:spcPts val="800"/>
                        </a:spcAft>
                      </a:pPr>
                      <a:r>
                        <a:rPr lang="tr-TR" sz="1100" dirty="0">
                          <a:solidFill>
                            <a:schemeClr val="tx1"/>
                          </a:solidFill>
                          <a:effectLst/>
                        </a:rPr>
                        <a:t>ÖZEL SEKTÖR</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nchor="ctr">
                    <a:solidFill>
                      <a:schemeClr val="accent2">
                        <a:lumMod val="60000"/>
                        <a:lumOff val="40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543966">
                <a:tc vMerge="1">
                  <a:txBody>
                    <a:bodyPr/>
                    <a:lstStyle/>
                    <a:p>
                      <a:endParaRPr lang="tr-TR"/>
                    </a:p>
                  </a:txBody>
                  <a:tcPr/>
                </a:tc>
                <a:tc>
                  <a:txBody>
                    <a:bodyPr/>
                    <a:lstStyle/>
                    <a:p>
                      <a:pPr algn="ctr">
                        <a:lnSpc>
                          <a:spcPct val="107000"/>
                        </a:lnSpc>
                        <a:spcAft>
                          <a:spcPts val="800"/>
                        </a:spcAft>
                      </a:pPr>
                      <a:r>
                        <a:rPr lang="tr-TR" sz="1100" b="1" dirty="0">
                          <a:effectLst/>
                        </a:rPr>
                        <a:t>ORT.</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dirty="0">
                          <a:effectLst/>
                        </a:rPr>
                        <a:t>Ö.S.</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dirty="0">
                          <a:effectLst/>
                        </a:rPr>
                        <a:t>Ö.D.</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dirty="0">
                          <a:effectLst/>
                        </a:rPr>
                        <a:t>ORT.</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indent="64770" algn="ctr">
                        <a:lnSpc>
                          <a:spcPct val="107000"/>
                        </a:lnSpc>
                        <a:spcAft>
                          <a:spcPts val="800"/>
                        </a:spcAft>
                      </a:pPr>
                      <a:r>
                        <a:rPr lang="tr-TR" sz="1100" b="1" dirty="0">
                          <a:effectLst/>
                        </a:rPr>
                        <a:t>Ö.S</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dirty="0">
                          <a:effectLst/>
                        </a:rPr>
                        <a:t>Ö.D.</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extLst>
                  <a:ext uri="{0D108BD9-81ED-4DB2-BD59-A6C34878D82A}">
                    <a16:rowId xmlns:a16="http://schemas.microsoft.com/office/drawing/2014/main" val="10001"/>
                  </a:ext>
                </a:extLst>
              </a:tr>
              <a:tr h="479435">
                <a:tc>
                  <a:txBody>
                    <a:bodyPr/>
                    <a:lstStyle/>
                    <a:p>
                      <a:pPr algn="just">
                        <a:lnSpc>
                          <a:spcPct val="107000"/>
                        </a:lnSpc>
                        <a:spcAft>
                          <a:spcPts val="800"/>
                        </a:spcAft>
                      </a:pPr>
                      <a:r>
                        <a:rPr lang="tr-TR" sz="1100" b="1" kern="1200" dirty="0">
                          <a:effectLst/>
                        </a:rPr>
                        <a:t>1. Mesleğin gelişimine katkı </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4,17</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dirty="0">
                          <a:effectLst/>
                        </a:rPr>
                        <a:t>8</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dirty="0">
                          <a:effectLst/>
                        </a:rPr>
                        <a:t>Büyük ölç</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dirty="0">
                          <a:effectLst/>
                        </a:rPr>
                        <a:t>4,02</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9</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Büyük ölç</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extLst>
                  <a:ext uri="{0D108BD9-81ED-4DB2-BD59-A6C34878D82A}">
                    <a16:rowId xmlns:a16="http://schemas.microsoft.com/office/drawing/2014/main" val="10002"/>
                  </a:ext>
                </a:extLst>
              </a:tr>
              <a:tr h="451420">
                <a:tc>
                  <a:txBody>
                    <a:bodyPr/>
                    <a:lstStyle/>
                    <a:p>
                      <a:pPr algn="just">
                        <a:lnSpc>
                          <a:spcPct val="107000"/>
                        </a:lnSpc>
                        <a:spcAft>
                          <a:spcPts val="800"/>
                        </a:spcAft>
                      </a:pPr>
                      <a:r>
                        <a:rPr lang="tr-TR" sz="1100" b="1" kern="1200" dirty="0">
                          <a:effectLst/>
                        </a:rPr>
                        <a:t>2. Ekolojik duyarlılık, açıklık, katılımcılık </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dirty="0">
                          <a:effectLst/>
                        </a:rPr>
                        <a:t>4,43</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dirty="0">
                          <a:effectLst/>
                        </a:rPr>
                        <a:t>7</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Tamamen</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dirty="0">
                          <a:effectLst/>
                        </a:rPr>
                        <a:t>4,42</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dirty="0">
                          <a:effectLst/>
                        </a:rPr>
                        <a:t>7</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Tamamen</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extLst>
                  <a:ext uri="{0D108BD9-81ED-4DB2-BD59-A6C34878D82A}">
                    <a16:rowId xmlns:a16="http://schemas.microsoft.com/office/drawing/2014/main" val="10003"/>
                  </a:ext>
                </a:extLst>
              </a:tr>
              <a:tr h="428608">
                <a:tc>
                  <a:txBody>
                    <a:bodyPr/>
                    <a:lstStyle/>
                    <a:p>
                      <a:pPr algn="just">
                        <a:lnSpc>
                          <a:spcPct val="107000"/>
                        </a:lnSpc>
                        <a:spcAft>
                          <a:spcPts val="800"/>
                        </a:spcAft>
                      </a:pPr>
                      <a:r>
                        <a:rPr lang="tr-TR" sz="1100" b="1" kern="1200" dirty="0">
                          <a:effectLst/>
                        </a:rPr>
                        <a:t>3. Hukuka, topluma, meslektaşa saygı </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nSpc>
                          <a:spcPct val="107000"/>
                        </a:lnSpc>
                        <a:spcAft>
                          <a:spcPts val="800"/>
                        </a:spcAft>
                      </a:pPr>
                      <a:r>
                        <a:rPr lang="tr-TR" sz="1100" b="1" kern="1200" dirty="0" smtClean="0">
                          <a:effectLst/>
                        </a:rPr>
                        <a:t>  4,77</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dirty="0">
                          <a:effectLst/>
                        </a:rPr>
                        <a:t>2</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dirty="0">
                          <a:effectLst/>
                        </a:rPr>
                        <a:t>Tamamen</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dirty="0">
                          <a:effectLst/>
                        </a:rPr>
                        <a:t>4,74</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dirty="0">
                          <a:effectLst/>
                        </a:rPr>
                        <a:t>1</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dirty="0">
                          <a:effectLst/>
                        </a:rPr>
                        <a:t>Tamamen</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extLst>
                  <a:ext uri="{0D108BD9-81ED-4DB2-BD59-A6C34878D82A}">
                    <a16:rowId xmlns:a16="http://schemas.microsoft.com/office/drawing/2014/main" val="10004"/>
                  </a:ext>
                </a:extLst>
              </a:tr>
              <a:tr h="536331">
                <a:tc>
                  <a:txBody>
                    <a:bodyPr/>
                    <a:lstStyle/>
                    <a:p>
                      <a:pPr algn="just">
                        <a:lnSpc>
                          <a:spcPct val="107000"/>
                        </a:lnSpc>
                        <a:spcAft>
                          <a:spcPts val="800"/>
                        </a:spcAft>
                      </a:pPr>
                      <a:r>
                        <a:rPr lang="tr-TR" sz="1100" b="1" kern="1200" dirty="0">
                          <a:effectLst/>
                        </a:rPr>
                        <a:t>4. Kamu yararı ve toplumsal sorumluluk </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4,62</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3</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Tamamen</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4,55</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dirty="0">
                          <a:effectLst/>
                        </a:rPr>
                        <a:t>4</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dirty="0">
                          <a:effectLst/>
                        </a:rPr>
                        <a:t>Tamamen</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extLst>
                  <a:ext uri="{0D108BD9-81ED-4DB2-BD59-A6C34878D82A}">
                    <a16:rowId xmlns:a16="http://schemas.microsoft.com/office/drawing/2014/main" val="10005"/>
                  </a:ext>
                </a:extLst>
              </a:tr>
              <a:tr h="428608">
                <a:tc>
                  <a:txBody>
                    <a:bodyPr/>
                    <a:lstStyle/>
                    <a:p>
                      <a:pPr algn="just">
                        <a:lnSpc>
                          <a:spcPct val="107000"/>
                        </a:lnSpc>
                        <a:spcAft>
                          <a:spcPts val="800"/>
                        </a:spcAft>
                      </a:pPr>
                      <a:r>
                        <a:rPr lang="tr-TR" sz="1100" b="1" kern="1200" dirty="0">
                          <a:effectLst/>
                        </a:rPr>
                        <a:t>5. Mesleki dayanışma</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4,46</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6</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Tamamen</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4,46</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dirty="0">
                          <a:effectLst/>
                        </a:rPr>
                        <a:t>5</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dirty="0">
                          <a:effectLst/>
                        </a:rPr>
                        <a:t>Tamamen</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extLst>
                  <a:ext uri="{0D108BD9-81ED-4DB2-BD59-A6C34878D82A}">
                    <a16:rowId xmlns:a16="http://schemas.microsoft.com/office/drawing/2014/main" val="10006"/>
                  </a:ext>
                </a:extLst>
              </a:tr>
              <a:tr h="428608">
                <a:tc>
                  <a:txBody>
                    <a:bodyPr/>
                    <a:lstStyle/>
                    <a:p>
                      <a:pPr algn="just">
                        <a:lnSpc>
                          <a:spcPct val="107000"/>
                        </a:lnSpc>
                        <a:spcAft>
                          <a:spcPts val="800"/>
                        </a:spcAft>
                      </a:pPr>
                      <a:r>
                        <a:rPr lang="tr-TR" sz="1100" b="1" kern="1200" dirty="0">
                          <a:effectLst/>
                        </a:rPr>
                        <a:t>6. Dürüstlük ve tarafsızlık </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4,81</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1</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Tamamen</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4,66</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2</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dirty="0">
                          <a:effectLst/>
                        </a:rPr>
                        <a:t>Tamamen</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extLst>
                  <a:ext uri="{0D108BD9-81ED-4DB2-BD59-A6C34878D82A}">
                    <a16:rowId xmlns:a16="http://schemas.microsoft.com/office/drawing/2014/main" val="10007"/>
                  </a:ext>
                </a:extLst>
              </a:tr>
              <a:tr h="428608">
                <a:tc>
                  <a:txBody>
                    <a:bodyPr/>
                    <a:lstStyle/>
                    <a:p>
                      <a:pPr algn="just">
                        <a:lnSpc>
                          <a:spcPct val="107000"/>
                        </a:lnSpc>
                        <a:spcAft>
                          <a:spcPts val="800"/>
                        </a:spcAft>
                      </a:pPr>
                      <a:r>
                        <a:rPr lang="tr-TR" sz="1100" b="1" kern="1200" dirty="0">
                          <a:effectLst/>
                        </a:rPr>
                        <a:t>7. Mesleki yeterlilik </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4,15</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9</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Büyük ölç</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4,06</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8</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dirty="0">
                          <a:effectLst/>
                        </a:rPr>
                        <a:t>Büyük ölç</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extLst>
                  <a:ext uri="{0D108BD9-81ED-4DB2-BD59-A6C34878D82A}">
                    <a16:rowId xmlns:a16="http://schemas.microsoft.com/office/drawing/2014/main" val="10008"/>
                  </a:ext>
                </a:extLst>
              </a:tr>
              <a:tr h="428608">
                <a:tc>
                  <a:txBody>
                    <a:bodyPr/>
                    <a:lstStyle/>
                    <a:p>
                      <a:pPr algn="just">
                        <a:lnSpc>
                          <a:spcPct val="107000"/>
                        </a:lnSpc>
                        <a:spcAft>
                          <a:spcPts val="800"/>
                        </a:spcAft>
                      </a:pPr>
                      <a:r>
                        <a:rPr lang="tr-TR" sz="1100" b="1" kern="1200" dirty="0">
                          <a:effectLst/>
                        </a:rPr>
                        <a:t>8. Sadakat</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4,51</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5</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Tamamen</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4,43</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6</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dirty="0">
                          <a:effectLst/>
                        </a:rPr>
                        <a:t>Tamamen</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extLst>
                  <a:ext uri="{0D108BD9-81ED-4DB2-BD59-A6C34878D82A}">
                    <a16:rowId xmlns:a16="http://schemas.microsoft.com/office/drawing/2014/main" val="10009"/>
                  </a:ext>
                </a:extLst>
              </a:tr>
              <a:tr h="609587">
                <a:tc>
                  <a:txBody>
                    <a:bodyPr/>
                    <a:lstStyle/>
                    <a:p>
                      <a:pPr algn="just">
                        <a:lnSpc>
                          <a:spcPct val="107000"/>
                        </a:lnSpc>
                        <a:spcAft>
                          <a:spcPts val="800"/>
                        </a:spcAft>
                      </a:pPr>
                      <a:r>
                        <a:rPr lang="tr-TR" sz="1100" b="1" kern="1200" dirty="0">
                          <a:effectLst/>
                        </a:rPr>
                        <a:t>9. Yerel sorumluluk</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4,60</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4</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Tamamen</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4,61</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a:effectLst/>
                        </a:rPr>
                        <a:t>3</a:t>
                      </a:r>
                      <a:endParaRPr lang="tr-TR" sz="1100" b="1">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tc>
                  <a:txBody>
                    <a:bodyPr/>
                    <a:lstStyle/>
                    <a:p>
                      <a:pPr algn="ctr">
                        <a:lnSpc>
                          <a:spcPct val="107000"/>
                        </a:lnSpc>
                        <a:spcAft>
                          <a:spcPts val="800"/>
                        </a:spcAft>
                      </a:pPr>
                      <a:r>
                        <a:rPr lang="tr-TR" sz="1100" b="1" kern="1200" dirty="0">
                          <a:effectLst/>
                        </a:rPr>
                        <a:t>Tamamen</a:t>
                      </a:r>
                      <a:endParaRPr lang="tr-T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048" marR="50048"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060957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4000" b="1" dirty="0"/>
              <a:t>AHLAK FELSEFESİNDE KURAMLAR</a:t>
            </a:r>
            <a:br>
              <a:rPr lang="tr-TR" sz="4000" b="1" dirty="0"/>
            </a:br>
            <a:r>
              <a:rPr lang="tr-TR" sz="4000" b="1" dirty="0"/>
              <a:t>( TEORİLER=NAZARİYELER)</a:t>
            </a:r>
          </a:p>
        </p:txBody>
      </p:sp>
      <p:sp>
        <p:nvSpPr>
          <p:cNvPr id="3" name="İçerik Yer Tutucusu 2"/>
          <p:cNvSpPr>
            <a:spLocks noGrp="1"/>
          </p:cNvSpPr>
          <p:nvPr>
            <p:ph idx="1"/>
          </p:nvPr>
        </p:nvSpPr>
        <p:spPr/>
        <p:txBody>
          <a:bodyPr>
            <a:normAutofit lnSpcReduction="10000"/>
          </a:bodyPr>
          <a:lstStyle/>
          <a:p>
            <a:pPr algn="just">
              <a:lnSpc>
                <a:spcPct val="150000"/>
              </a:lnSpc>
            </a:pPr>
            <a:r>
              <a:rPr lang="tr-TR" b="1" u="sng" dirty="0">
                <a:solidFill>
                  <a:srgbClr val="FF0000"/>
                </a:solidFill>
              </a:rPr>
              <a:t>Uygulamalı ahlak felsefesi: </a:t>
            </a:r>
            <a:r>
              <a:rPr lang="tr-TR" dirty="0"/>
              <a:t>Teorik etikte elde edilen birikimin çeşitli alanlara tatbik edilmesi ile sorunların çözümü </a:t>
            </a:r>
            <a:endParaRPr lang="tr-TR" dirty="0" smtClean="0"/>
          </a:p>
          <a:p>
            <a:pPr algn="just">
              <a:lnSpc>
                <a:spcPct val="150000"/>
              </a:lnSpc>
            </a:pPr>
            <a:endParaRPr lang="tr-TR" dirty="0"/>
          </a:p>
          <a:p>
            <a:pPr algn="just">
              <a:lnSpc>
                <a:spcPct val="150000"/>
              </a:lnSpc>
            </a:pPr>
            <a:r>
              <a:rPr lang="tr-TR" dirty="0" smtClean="0"/>
              <a:t>Somut veya münferit ahlak sorunlarıyla ilgilidir</a:t>
            </a:r>
          </a:p>
          <a:p>
            <a:pPr algn="just">
              <a:lnSpc>
                <a:spcPct val="150000"/>
              </a:lnSpc>
            </a:pPr>
            <a:endParaRPr lang="tr-TR" dirty="0"/>
          </a:p>
          <a:p>
            <a:pPr algn="just">
              <a:lnSpc>
                <a:spcPct val="150000"/>
              </a:lnSpc>
            </a:pPr>
            <a:r>
              <a:rPr lang="tr-TR" dirty="0" smtClean="0"/>
              <a:t>Çocuk aldırma, ötenazi, hayvan hakları…..</a:t>
            </a:r>
            <a:endParaRPr lang="tr-TR" dirty="0"/>
          </a:p>
          <a:p>
            <a:endParaRPr lang="tr-TR" dirty="0"/>
          </a:p>
        </p:txBody>
      </p:sp>
    </p:spTree>
    <p:extLst>
      <p:ext uri="{BB962C8B-B14F-4D97-AF65-F5344CB8AC3E}">
        <p14:creationId xmlns:p14="http://schemas.microsoft.com/office/powerpoint/2010/main" val="18091857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229600" cy="780696"/>
          </a:xfrm>
        </p:spPr>
        <p:txBody>
          <a:bodyPr/>
          <a:lstStyle/>
          <a:p>
            <a:pPr lvl="2" algn="ctr" rtl="0">
              <a:spcBef>
                <a:spcPct val="0"/>
              </a:spcBef>
            </a:pPr>
            <a:r>
              <a:rPr lang="tr-TR" sz="2800" b="1" dirty="0" smtClean="0"/>
              <a:t>Orman Mühendisliğinde </a:t>
            </a:r>
            <a:r>
              <a:rPr lang="x-none" sz="2800" b="1" dirty="0" smtClean="0"/>
              <a:t>Meslek </a:t>
            </a:r>
            <a:r>
              <a:rPr lang="x-none" sz="2800" b="1" dirty="0"/>
              <a:t>Ahlakı İlkeleri</a:t>
            </a:r>
            <a:r>
              <a:rPr lang="tr-TR" sz="1600" dirty="0"/>
              <a:t/>
            </a:r>
            <a:br>
              <a:rPr lang="tr-TR" sz="1600" dirty="0"/>
            </a:br>
            <a:endParaRPr lang="tr-TR" dirty="0"/>
          </a:p>
        </p:txBody>
      </p:sp>
      <p:sp>
        <p:nvSpPr>
          <p:cNvPr id="3" name="İçerik Yer Tutucusu 2"/>
          <p:cNvSpPr>
            <a:spLocks noGrp="1"/>
          </p:cNvSpPr>
          <p:nvPr>
            <p:ph idx="1"/>
          </p:nvPr>
        </p:nvSpPr>
        <p:spPr>
          <a:xfrm>
            <a:off x="457200" y="1504576"/>
            <a:ext cx="8507288" cy="5092775"/>
          </a:xfrm>
        </p:spPr>
        <p:txBody>
          <a:bodyPr>
            <a:normAutofit/>
          </a:bodyPr>
          <a:lstStyle/>
          <a:p>
            <a:pPr marL="978408" lvl="3" indent="0" fontAlgn="base">
              <a:buNone/>
            </a:pPr>
            <a:r>
              <a:rPr lang="tr-TR" sz="2800" b="1" dirty="0">
                <a:solidFill>
                  <a:srgbClr val="FF0000"/>
                </a:solidFill>
              </a:rPr>
              <a:t>Açıklık</a:t>
            </a:r>
            <a:endParaRPr lang="tr-TR" sz="2800" dirty="0">
              <a:solidFill>
                <a:srgbClr val="FF0000"/>
              </a:solidFill>
            </a:endParaRPr>
          </a:p>
          <a:p>
            <a:pPr algn="just"/>
            <a:r>
              <a:rPr lang="tr-TR" sz="2800" dirty="0"/>
              <a:t>Kelime anlamı olarak </a:t>
            </a:r>
            <a:r>
              <a:rPr lang="tr-TR" sz="2800" dirty="0" smtClean="0"/>
              <a:t>açıklık bir kavram</a:t>
            </a:r>
            <a:r>
              <a:rPr lang="tr-TR" sz="2800" dirty="0"/>
              <a:t>, anlatım ya da bir ölçümün kolayca </a:t>
            </a:r>
            <a:r>
              <a:rPr lang="tr-TR" sz="2800" dirty="0" smtClean="0"/>
              <a:t>kavranabilirliği </a:t>
            </a:r>
          </a:p>
          <a:p>
            <a:pPr algn="just"/>
            <a:endParaRPr lang="tr-TR" sz="2800" dirty="0" smtClean="0"/>
          </a:p>
          <a:p>
            <a:pPr algn="just"/>
            <a:r>
              <a:rPr lang="tr-TR" sz="2800" dirty="0" smtClean="0"/>
              <a:t>Bir söz </a:t>
            </a:r>
            <a:r>
              <a:rPr lang="tr-TR" sz="2800" dirty="0"/>
              <a:t>veya yazıda maksadın açık olması </a:t>
            </a:r>
            <a:r>
              <a:rPr lang="tr-TR" sz="2800" dirty="0" smtClean="0"/>
              <a:t>özelliği</a:t>
            </a:r>
          </a:p>
          <a:p>
            <a:pPr algn="just"/>
            <a:endParaRPr lang="tr-TR" sz="2800" dirty="0" smtClean="0"/>
          </a:p>
          <a:p>
            <a:pPr algn="just"/>
            <a:r>
              <a:rPr lang="tr-TR" sz="2800" dirty="0" smtClean="0"/>
              <a:t> Gerçeği olduğu </a:t>
            </a:r>
            <a:r>
              <a:rPr lang="tr-TR" sz="2800" dirty="0"/>
              <a:t>gibi yansıtma </a:t>
            </a:r>
            <a:r>
              <a:rPr lang="tr-TR" sz="2800" dirty="0" smtClean="0"/>
              <a:t>durumu </a:t>
            </a:r>
            <a:r>
              <a:rPr lang="tr-TR" sz="2800" dirty="0"/>
              <a:t>gibi anlamlara gelmektedir</a:t>
            </a:r>
            <a:endParaRPr lang="tr-TR" dirty="0"/>
          </a:p>
        </p:txBody>
      </p:sp>
    </p:spTree>
    <p:extLst>
      <p:ext uri="{BB962C8B-B14F-4D97-AF65-F5344CB8AC3E}">
        <p14:creationId xmlns:p14="http://schemas.microsoft.com/office/powerpoint/2010/main" val="7515714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528" y="188640"/>
            <a:ext cx="8229600" cy="1008112"/>
          </a:xfrm>
        </p:spPr>
        <p:txBody>
          <a:bodyPr/>
          <a:lstStyle/>
          <a:p>
            <a:pPr algn="ctr"/>
            <a:r>
              <a:rPr lang="tr-TR" dirty="0" smtClean="0"/>
              <a:t>AÇIKLIK</a:t>
            </a:r>
            <a:endParaRPr lang="tr-TR" dirty="0"/>
          </a:p>
        </p:txBody>
      </p:sp>
      <p:sp>
        <p:nvSpPr>
          <p:cNvPr id="3" name="İçerik Yer Tutucusu 2"/>
          <p:cNvSpPr>
            <a:spLocks noGrp="1"/>
          </p:cNvSpPr>
          <p:nvPr>
            <p:ph idx="1"/>
          </p:nvPr>
        </p:nvSpPr>
        <p:spPr>
          <a:xfrm>
            <a:off x="323528" y="1412776"/>
            <a:ext cx="8640960" cy="4896544"/>
          </a:xfrm>
        </p:spPr>
        <p:txBody>
          <a:bodyPr>
            <a:normAutofit fontScale="85000" lnSpcReduction="10000"/>
          </a:bodyPr>
          <a:lstStyle/>
          <a:p>
            <a:pPr algn="just"/>
            <a:endParaRPr lang="tr-TR" dirty="0" smtClean="0"/>
          </a:p>
          <a:p>
            <a:pPr marL="0" indent="0" algn="just">
              <a:lnSpc>
                <a:spcPct val="150000"/>
              </a:lnSpc>
              <a:buNone/>
            </a:pPr>
            <a:r>
              <a:rPr lang="tr-TR" b="1" dirty="0" smtClean="0"/>
              <a:t>Açıklık,</a:t>
            </a:r>
            <a:r>
              <a:rPr lang="tr-TR" dirty="0" smtClean="0"/>
              <a:t> </a:t>
            </a:r>
          </a:p>
          <a:p>
            <a:pPr algn="just">
              <a:lnSpc>
                <a:spcPct val="150000"/>
              </a:lnSpc>
            </a:pPr>
            <a:r>
              <a:rPr lang="tr-TR" dirty="0" smtClean="0"/>
              <a:t>halkın </a:t>
            </a:r>
            <a:r>
              <a:rPr lang="tr-TR" dirty="0"/>
              <a:t>yönetim tarafından yürütülen iş ve işlemlerden haberdar olması, </a:t>
            </a:r>
            <a:endParaRPr lang="tr-TR" dirty="0" smtClean="0"/>
          </a:p>
          <a:p>
            <a:pPr algn="just">
              <a:lnSpc>
                <a:spcPct val="150000"/>
              </a:lnSpc>
            </a:pPr>
            <a:r>
              <a:rPr lang="tr-TR" dirty="0" smtClean="0"/>
              <a:t>gerekli </a:t>
            </a:r>
            <a:r>
              <a:rPr lang="tr-TR" dirty="0"/>
              <a:t>bilgi ve belgelere ulaşabilmesi, </a:t>
            </a:r>
            <a:endParaRPr lang="tr-TR" dirty="0" smtClean="0"/>
          </a:p>
          <a:p>
            <a:pPr algn="just">
              <a:lnSpc>
                <a:spcPct val="150000"/>
              </a:lnSpc>
            </a:pPr>
            <a:r>
              <a:rPr lang="tr-TR" dirty="0" smtClean="0"/>
              <a:t>yönetime </a:t>
            </a:r>
            <a:r>
              <a:rPr lang="tr-TR" dirty="0"/>
              <a:t>katılması, </a:t>
            </a:r>
            <a:endParaRPr lang="tr-TR" dirty="0" smtClean="0"/>
          </a:p>
          <a:p>
            <a:pPr algn="just">
              <a:lnSpc>
                <a:spcPct val="150000"/>
              </a:lnSpc>
            </a:pPr>
            <a:r>
              <a:rPr lang="tr-TR" dirty="0" smtClean="0"/>
              <a:t>yapılanları </a:t>
            </a:r>
            <a:r>
              <a:rPr lang="tr-TR" dirty="0"/>
              <a:t>denetleyebilmesi veya yanlışlardan hesap </a:t>
            </a:r>
            <a:r>
              <a:rPr lang="tr-TR" dirty="0" smtClean="0"/>
              <a:t>sorabilmesi</a:t>
            </a:r>
          </a:p>
          <a:p>
            <a:pPr marL="0" indent="0" algn="just">
              <a:lnSpc>
                <a:spcPct val="150000"/>
              </a:lnSpc>
              <a:buNone/>
            </a:pPr>
            <a:r>
              <a:rPr lang="tr-TR" dirty="0"/>
              <a:t> </a:t>
            </a:r>
            <a:r>
              <a:rPr lang="tr-TR" dirty="0" smtClean="0"/>
              <a:t>              </a:t>
            </a:r>
            <a:r>
              <a:rPr lang="tr-TR" dirty="0"/>
              <a:t>gibi demokratik, temiz ve dürüst yönetim anlayışını ifade </a:t>
            </a:r>
            <a:r>
              <a:rPr lang="tr-TR" dirty="0" smtClean="0"/>
              <a:t>  etmektedir</a:t>
            </a:r>
            <a:endParaRPr lang="tr-TR" dirty="0"/>
          </a:p>
        </p:txBody>
      </p:sp>
    </p:spTree>
    <p:extLst>
      <p:ext uri="{BB962C8B-B14F-4D97-AF65-F5344CB8AC3E}">
        <p14:creationId xmlns:p14="http://schemas.microsoft.com/office/powerpoint/2010/main" val="42127649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229600" cy="780696"/>
          </a:xfrm>
        </p:spPr>
        <p:txBody>
          <a:bodyPr>
            <a:normAutofit fontScale="90000"/>
          </a:bodyPr>
          <a:lstStyle/>
          <a:p>
            <a:pPr algn="ctr"/>
            <a:r>
              <a:rPr lang="tr-TR" dirty="0" smtClean="0">
                <a:solidFill>
                  <a:srgbClr val="FF0000"/>
                </a:solidFill>
              </a:rPr>
              <a:t>AÇIKLIK</a:t>
            </a:r>
            <a:endParaRPr lang="tr-TR" dirty="0">
              <a:solidFill>
                <a:srgbClr val="FF0000"/>
              </a:solidFill>
            </a:endParaRPr>
          </a:p>
        </p:txBody>
      </p:sp>
      <p:sp>
        <p:nvSpPr>
          <p:cNvPr id="3" name="İçerik Yer Tutucusu 2"/>
          <p:cNvSpPr>
            <a:spLocks noGrp="1"/>
          </p:cNvSpPr>
          <p:nvPr>
            <p:ph idx="1"/>
          </p:nvPr>
        </p:nvSpPr>
        <p:spPr/>
        <p:txBody>
          <a:bodyPr/>
          <a:lstStyle/>
          <a:p>
            <a:pPr algn="just">
              <a:lnSpc>
                <a:spcPct val="150000"/>
              </a:lnSpc>
            </a:pPr>
            <a:r>
              <a:rPr lang="tr-TR" dirty="0"/>
              <a:t>Ormancılıkta açıklık; toplumun ve ilgi öbeklerinin, ormanlar ve ormancılık çalışmaları ile ilgili konularda (amaçlar, politikalar, stratejiler, uygulamalar, gerçekleşmeler, ekolojik, sosyal, ekonomik, kültürel etkiler, sorunlar, kısıtlar, vb.) düzenli, doğru ve yeterli şekilde </a:t>
            </a:r>
            <a:r>
              <a:rPr lang="tr-TR" dirty="0" smtClean="0"/>
              <a:t>bilgilendirilmesidir</a:t>
            </a:r>
            <a:endParaRPr lang="tr-TR" dirty="0"/>
          </a:p>
        </p:txBody>
      </p:sp>
    </p:spTree>
    <p:extLst>
      <p:ext uri="{BB962C8B-B14F-4D97-AF65-F5344CB8AC3E}">
        <p14:creationId xmlns:p14="http://schemas.microsoft.com/office/powerpoint/2010/main" val="40177619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lvl="3" algn="ctr" rtl="0">
              <a:spcBef>
                <a:spcPct val="0"/>
              </a:spcBef>
            </a:pPr>
            <a:r>
              <a:rPr lang="tr-TR" sz="2800" b="1" dirty="0" smtClean="0">
                <a:solidFill>
                  <a:srgbClr val="FF0000"/>
                </a:solidFill>
              </a:rPr>
              <a:t>EKOLOJİK DUYARLILIK </a:t>
            </a:r>
            <a:r>
              <a:rPr lang="tr-TR" sz="1600" dirty="0"/>
              <a:t/>
            </a:r>
            <a:br>
              <a:rPr lang="tr-TR" sz="1600" dirty="0"/>
            </a:br>
            <a:endParaRPr lang="tr-TR" dirty="0"/>
          </a:p>
        </p:txBody>
      </p:sp>
      <p:sp>
        <p:nvSpPr>
          <p:cNvPr id="3" name="İçerik Yer Tutucusu 2"/>
          <p:cNvSpPr>
            <a:spLocks noGrp="1"/>
          </p:cNvSpPr>
          <p:nvPr>
            <p:ph idx="1"/>
          </p:nvPr>
        </p:nvSpPr>
        <p:spPr/>
        <p:txBody>
          <a:bodyPr/>
          <a:lstStyle/>
          <a:p>
            <a:pPr algn="just"/>
            <a:r>
              <a:rPr lang="tr-TR" dirty="0"/>
              <a:t>Günümüzde çevre koşullarında yaşanan hızlı bozulma hem tüketicilerin hem de üreticilerin çevreye bakış açılarını değiştirmelerini </a:t>
            </a:r>
            <a:r>
              <a:rPr lang="tr-TR" dirty="0" smtClean="0"/>
              <a:t>zorunlu </a:t>
            </a:r>
            <a:r>
              <a:rPr lang="tr-TR" dirty="0"/>
              <a:t>hale getirmiştir. </a:t>
            </a:r>
            <a:endParaRPr lang="tr-TR" dirty="0" smtClean="0"/>
          </a:p>
          <a:p>
            <a:pPr algn="just"/>
            <a:endParaRPr lang="tr-TR" dirty="0"/>
          </a:p>
          <a:p>
            <a:pPr algn="just"/>
            <a:r>
              <a:rPr lang="tr-TR" dirty="0"/>
              <a:t>S</a:t>
            </a:r>
            <a:r>
              <a:rPr lang="tr-TR" dirty="0" smtClean="0"/>
              <a:t>ürdürülebilirlik </a:t>
            </a:r>
            <a:r>
              <a:rPr lang="tr-TR" dirty="0"/>
              <a:t>ve çok amaçlı faydalanma gibi ilkeleri dikkate alarak mesleki faaliyet gösterdiklerinde, ekolojik duyarlılık ilkesine de uygun hareket ettikleri söylenebilir</a:t>
            </a:r>
          </a:p>
        </p:txBody>
      </p:sp>
    </p:spTree>
    <p:extLst>
      <p:ext uri="{BB962C8B-B14F-4D97-AF65-F5344CB8AC3E}">
        <p14:creationId xmlns:p14="http://schemas.microsoft.com/office/powerpoint/2010/main" val="23206715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rgbClr val="FF0000"/>
                </a:solidFill>
              </a:rPr>
              <a:t>Sürdürülebilirlik</a:t>
            </a:r>
            <a:endParaRPr lang="tr-TR" dirty="0">
              <a:solidFill>
                <a:srgbClr val="FF0000"/>
              </a:solidFill>
            </a:endParaRPr>
          </a:p>
        </p:txBody>
      </p:sp>
      <p:sp>
        <p:nvSpPr>
          <p:cNvPr id="3" name="İçerik Yer Tutucusu 2"/>
          <p:cNvSpPr>
            <a:spLocks noGrp="1"/>
          </p:cNvSpPr>
          <p:nvPr>
            <p:ph idx="1"/>
          </p:nvPr>
        </p:nvSpPr>
        <p:spPr>
          <a:xfrm>
            <a:off x="457200" y="1935480"/>
            <a:ext cx="8229600" cy="4733880"/>
          </a:xfrm>
        </p:spPr>
        <p:txBody>
          <a:bodyPr>
            <a:normAutofit lnSpcReduction="10000"/>
          </a:bodyPr>
          <a:lstStyle/>
          <a:p>
            <a:pPr algn="just">
              <a:lnSpc>
                <a:spcPct val="150000"/>
              </a:lnSpc>
            </a:pPr>
            <a:r>
              <a:rPr lang="tr-TR" dirty="0"/>
              <a:t>Orman alanlarının ve kaynaklarının; bütünlüğünü, biyolojik çeşitliliğini, verimliliğini, gençleşme kapasitesini ve sağlığını muhafaza edecek ve geliştirecek, ekolojik, ekonomik, sosyal ve kültürel çok yönlü faydayı bugün ve gelecekte, yerel, ülkesel ve küresel düzeylerde sürdürülebilir olarak ve toplum yararına sağlayacak ve diğer ekosistemlere zarar vermeyecek şekilde yönetimi</a:t>
            </a:r>
          </a:p>
        </p:txBody>
      </p:sp>
    </p:spTree>
    <p:extLst>
      <p:ext uri="{BB962C8B-B14F-4D97-AF65-F5344CB8AC3E}">
        <p14:creationId xmlns:p14="http://schemas.microsoft.com/office/powerpoint/2010/main" val="3716897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229600" cy="924712"/>
          </a:xfrm>
        </p:spPr>
        <p:txBody>
          <a:bodyPr/>
          <a:lstStyle/>
          <a:p>
            <a:pPr algn="ctr"/>
            <a:r>
              <a:rPr lang="tr-TR" dirty="0" smtClean="0">
                <a:solidFill>
                  <a:srgbClr val="FF0000"/>
                </a:solidFill>
              </a:rPr>
              <a:t>Sürdürülebilirlik</a:t>
            </a:r>
            <a:endParaRPr lang="tr-TR" dirty="0"/>
          </a:p>
        </p:txBody>
      </p:sp>
      <p:sp>
        <p:nvSpPr>
          <p:cNvPr id="3" name="İçerik Yer Tutucusu 2"/>
          <p:cNvSpPr>
            <a:spLocks noGrp="1"/>
          </p:cNvSpPr>
          <p:nvPr>
            <p:ph idx="1"/>
          </p:nvPr>
        </p:nvSpPr>
        <p:spPr/>
        <p:txBody>
          <a:bodyPr/>
          <a:lstStyle/>
          <a:p>
            <a:pPr algn="just">
              <a:lnSpc>
                <a:spcPct val="150000"/>
              </a:lnSpc>
            </a:pPr>
            <a:endParaRPr lang="tr-TR" dirty="0" smtClean="0"/>
          </a:p>
          <a:p>
            <a:pPr algn="just">
              <a:lnSpc>
                <a:spcPct val="150000"/>
              </a:lnSpc>
            </a:pPr>
            <a:r>
              <a:rPr lang="tr-TR" dirty="0" smtClean="0"/>
              <a:t>B</a:t>
            </a:r>
            <a:r>
              <a:rPr lang="x-none" dirty="0"/>
              <a:t>ugünün insan ihtiyaçlarını</a:t>
            </a:r>
            <a:r>
              <a:rPr lang="tr-TR" dirty="0"/>
              <a:t>,</a:t>
            </a:r>
            <a:r>
              <a:rPr lang="x-none" dirty="0"/>
              <a:t> gelecek nesillerin kendi</a:t>
            </a:r>
            <a:r>
              <a:rPr lang="tr-TR" dirty="0"/>
              <a:t> ihtiyaçlarını karşılama yeteneklerini feda etmeden karşılanabilmesi </a:t>
            </a:r>
          </a:p>
        </p:txBody>
      </p:sp>
    </p:spTree>
    <p:extLst>
      <p:ext uri="{BB962C8B-B14F-4D97-AF65-F5344CB8AC3E}">
        <p14:creationId xmlns:p14="http://schemas.microsoft.com/office/powerpoint/2010/main" val="18865915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rgbClr val="FF0000"/>
                </a:solidFill>
              </a:rPr>
              <a:t>Çok Amaçlı Faydalanma</a:t>
            </a:r>
            <a:endParaRPr lang="tr-TR" dirty="0">
              <a:solidFill>
                <a:srgbClr val="FF0000"/>
              </a:solidFill>
            </a:endParaRPr>
          </a:p>
        </p:txBody>
      </p:sp>
      <p:sp>
        <p:nvSpPr>
          <p:cNvPr id="3" name="İçerik Yer Tutucusu 2"/>
          <p:cNvSpPr>
            <a:spLocks noGrp="1"/>
          </p:cNvSpPr>
          <p:nvPr>
            <p:ph idx="1"/>
          </p:nvPr>
        </p:nvSpPr>
        <p:spPr/>
        <p:txBody>
          <a:bodyPr/>
          <a:lstStyle/>
          <a:p>
            <a:pPr algn="just">
              <a:lnSpc>
                <a:spcPct val="150000"/>
              </a:lnSpc>
            </a:pPr>
            <a:endParaRPr lang="tr-TR" dirty="0" smtClean="0"/>
          </a:p>
          <a:p>
            <a:pPr algn="just">
              <a:lnSpc>
                <a:spcPct val="150000"/>
              </a:lnSpc>
            </a:pPr>
            <a:r>
              <a:rPr lang="tr-TR" dirty="0" smtClean="0"/>
              <a:t>O</a:t>
            </a:r>
            <a:r>
              <a:rPr lang="x-none" dirty="0" smtClean="0"/>
              <a:t>rmanlar</a:t>
            </a:r>
            <a:r>
              <a:rPr lang="x-none" dirty="0"/>
              <a:t>, toplumun bugün ve gelecekteki talep ve beklentileri dikkate alınarak ve orman kaynaklarının potansiyelleri en iyi şekilde değerlendirilerek, çok yönlü (ekolojik, sosyal,  ekonomik</a:t>
            </a:r>
            <a:r>
              <a:rPr lang="x-none" dirty="0" smtClean="0"/>
              <a:t>,) </a:t>
            </a:r>
            <a:r>
              <a:rPr lang="x-none" dirty="0"/>
              <a:t>faydalar (ürün, hizmet) sağlayacak şekilde yönetilmelidir</a:t>
            </a:r>
            <a:endParaRPr lang="tr-TR" dirty="0"/>
          </a:p>
        </p:txBody>
      </p:sp>
    </p:spTree>
    <p:extLst>
      <p:ext uri="{BB962C8B-B14F-4D97-AF65-F5344CB8AC3E}">
        <p14:creationId xmlns:p14="http://schemas.microsoft.com/office/powerpoint/2010/main" val="17334138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852704"/>
          </a:xfrm>
        </p:spPr>
        <p:txBody>
          <a:bodyPr/>
          <a:lstStyle/>
          <a:p>
            <a:pPr algn="ctr"/>
            <a:r>
              <a:rPr lang="tr-TR" b="1" dirty="0" smtClean="0">
                <a:solidFill>
                  <a:srgbClr val="FF0000"/>
                </a:solidFill>
              </a:rPr>
              <a:t>KATILIMCILIK</a:t>
            </a:r>
            <a:endParaRPr lang="tr-TR" b="1" dirty="0">
              <a:solidFill>
                <a:srgbClr val="FF0000"/>
              </a:solidFill>
            </a:endParaRPr>
          </a:p>
        </p:txBody>
      </p:sp>
      <p:sp>
        <p:nvSpPr>
          <p:cNvPr id="3" name="İçerik Yer Tutucusu 2"/>
          <p:cNvSpPr>
            <a:spLocks noGrp="1"/>
          </p:cNvSpPr>
          <p:nvPr>
            <p:ph idx="1"/>
          </p:nvPr>
        </p:nvSpPr>
        <p:spPr>
          <a:xfrm>
            <a:off x="457200" y="1935480"/>
            <a:ext cx="8229600" cy="4805888"/>
          </a:xfrm>
        </p:spPr>
        <p:txBody>
          <a:bodyPr>
            <a:normAutofit fontScale="70000" lnSpcReduction="20000"/>
          </a:bodyPr>
          <a:lstStyle/>
          <a:p>
            <a:pPr algn="just">
              <a:lnSpc>
                <a:spcPct val="150000"/>
              </a:lnSpc>
            </a:pPr>
            <a:r>
              <a:rPr lang="tr-TR" dirty="0" smtClean="0"/>
              <a:t>Belli bir orman alanına ilişkin karar verme süreçlerine, farklı kesimlerin farklı derecelerde etkide bulunmalarını mümkün kılan bir iletişim süreci olarak tanımlanmaktadır</a:t>
            </a:r>
          </a:p>
          <a:p>
            <a:pPr algn="just">
              <a:lnSpc>
                <a:spcPct val="150000"/>
              </a:lnSpc>
            </a:pPr>
            <a:endParaRPr lang="tr-TR" dirty="0" smtClean="0"/>
          </a:p>
          <a:p>
            <a:pPr algn="just">
              <a:lnSpc>
                <a:spcPct val="150000"/>
              </a:lnSpc>
            </a:pPr>
            <a:r>
              <a:rPr lang="tr-TR" dirty="0" smtClean="0"/>
              <a:t>Orman </a:t>
            </a:r>
            <a:r>
              <a:rPr lang="tr-TR" dirty="0"/>
              <a:t>kaynaklarından karşılanan insan ihtiyaçlarının çeşit ve sayı olarak oldukça </a:t>
            </a:r>
            <a:r>
              <a:rPr lang="tr-TR" dirty="0" smtClean="0"/>
              <a:t>fazladır.</a:t>
            </a:r>
          </a:p>
          <a:p>
            <a:pPr algn="just">
              <a:lnSpc>
                <a:spcPct val="150000"/>
              </a:lnSpc>
            </a:pPr>
            <a:endParaRPr lang="tr-TR" dirty="0" smtClean="0"/>
          </a:p>
          <a:p>
            <a:pPr algn="just">
              <a:lnSpc>
                <a:spcPct val="150000"/>
              </a:lnSpc>
            </a:pPr>
            <a:r>
              <a:rPr lang="tr-TR" dirty="0" smtClean="0"/>
              <a:t>Orman </a:t>
            </a:r>
            <a:r>
              <a:rPr lang="tr-TR" dirty="0"/>
              <a:t>kaynaklarından doğrudan ya da dolaylı olarak faydalanan birey ya da öbekler de oldukça fazla sayıdadır. </a:t>
            </a:r>
            <a:endParaRPr lang="tr-TR" dirty="0" smtClean="0"/>
          </a:p>
          <a:p>
            <a:pPr algn="just">
              <a:lnSpc>
                <a:spcPct val="150000"/>
              </a:lnSpc>
            </a:pPr>
            <a:endParaRPr lang="tr-TR" dirty="0" smtClean="0"/>
          </a:p>
          <a:p>
            <a:pPr algn="just">
              <a:lnSpc>
                <a:spcPct val="150000"/>
              </a:lnSpc>
            </a:pPr>
            <a:r>
              <a:rPr lang="tr-TR" dirty="0" smtClean="0"/>
              <a:t>Dolayısıyla </a:t>
            </a:r>
            <a:r>
              <a:rPr lang="tr-TR" dirty="0"/>
              <a:t>ülkemiz orman ekosistemlerinin yönetimi ve işletmeciliğinde başarılı olunması, büyük ölçüde bu öbeklerin katılımı ile mümkün olacaktır</a:t>
            </a:r>
          </a:p>
        </p:txBody>
      </p:sp>
    </p:spTree>
    <p:extLst>
      <p:ext uri="{BB962C8B-B14F-4D97-AF65-F5344CB8AC3E}">
        <p14:creationId xmlns:p14="http://schemas.microsoft.com/office/powerpoint/2010/main" val="34145260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852704"/>
          </a:xfrm>
        </p:spPr>
        <p:txBody>
          <a:bodyPr/>
          <a:lstStyle/>
          <a:p>
            <a:pPr algn="ctr"/>
            <a:r>
              <a:rPr lang="tr-TR" b="1" dirty="0" smtClean="0">
                <a:solidFill>
                  <a:srgbClr val="FF0000"/>
                </a:solidFill>
              </a:rPr>
              <a:t>YEREL SORUMLULUK</a:t>
            </a:r>
            <a:endParaRPr lang="tr-TR" b="1" dirty="0">
              <a:solidFill>
                <a:srgbClr val="FF0000"/>
              </a:solidFill>
            </a:endParaRPr>
          </a:p>
        </p:txBody>
      </p:sp>
      <p:sp>
        <p:nvSpPr>
          <p:cNvPr id="3" name="İçerik Yer Tutucusu 2"/>
          <p:cNvSpPr>
            <a:spLocks noGrp="1"/>
          </p:cNvSpPr>
          <p:nvPr>
            <p:ph idx="1"/>
          </p:nvPr>
        </p:nvSpPr>
        <p:spPr>
          <a:xfrm>
            <a:off x="457200" y="1935480"/>
            <a:ext cx="8229600" cy="4805888"/>
          </a:xfrm>
        </p:spPr>
        <p:txBody>
          <a:bodyPr>
            <a:normAutofit fontScale="92500" lnSpcReduction="10000"/>
          </a:bodyPr>
          <a:lstStyle/>
          <a:p>
            <a:pPr algn="just"/>
            <a:endParaRPr lang="tr-TR" dirty="0" smtClean="0"/>
          </a:p>
          <a:p>
            <a:pPr algn="just"/>
            <a:r>
              <a:rPr lang="tr-TR" dirty="0" smtClean="0"/>
              <a:t>Orman </a:t>
            </a:r>
            <a:r>
              <a:rPr lang="tr-TR" dirty="0"/>
              <a:t>içinde ve kenarında yaşayan ve bu kaynakların yönetiminden birinci derece etkilenen </a:t>
            </a:r>
            <a:r>
              <a:rPr lang="tr-TR" b="1" dirty="0">
                <a:solidFill>
                  <a:srgbClr val="FF0000"/>
                </a:solidFill>
              </a:rPr>
              <a:t>kırsal toplulukların </a:t>
            </a:r>
            <a:r>
              <a:rPr lang="tr-TR" dirty="0"/>
              <a:t>(orman köylülerinin), orman kaynaklarının </a:t>
            </a:r>
            <a:r>
              <a:rPr lang="tr-TR" b="1" dirty="0">
                <a:solidFill>
                  <a:srgbClr val="FF0000"/>
                </a:solidFill>
              </a:rPr>
              <a:t>yönetim</a:t>
            </a:r>
            <a:r>
              <a:rPr lang="tr-TR" b="1" dirty="0"/>
              <a:t> </a:t>
            </a:r>
            <a:r>
              <a:rPr lang="tr-TR" dirty="0"/>
              <a:t>kararlarına, bu alanlarda yürütülecek faaliyetlere ve elde edilecek faydaların ve fırsatların paylaşımına adil ve yeterli şekilde katılım haklarına saygı </a:t>
            </a:r>
            <a:r>
              <a:rPr lang="tr-TR" dirty="0" smtClean="0"/>
              <a:t>gösterilmeli</a:t>
            </a:r>
          </a:p>
          <a:p>
            <a:pPr algn="just"/>
            <a:endParaRPr lang="tr-TR" dirty="0" smtClean="0"/>
          </a:p>
          <a:p>
            <a:pPr algn="just"/>
            <a:r>
              <a:rPr lang="tr-TR" dirty="0" smtClean="0"/>
              <a:t>Orman </a:t>
            </a:r>
            <a:r>
              <a:rPr lang="tr-TR" dirty="0"/>
              <a:t>kaynakları yönetim faaliyetleri sırasında, ormanların sürdürülebilir kullanımı ile çelişmeyen </a:t>
            </a:r>
            <a:r>
              <a:rPr lang="tr-TR" b="1" dirty="0">
                <a:solidFill>
                  <a:srgbClr val="FF0000"/>
                </a:solidFill>
              </a:rPr>
              <a:t>yerel kültür, bilgi ve geleneklerin</a:t>
            </a:r>
            <a:r>
              <a:rPr lang="tr-TR" dirty="0"/>
              <a:t> korunmasına, geliştirilmesine ve yararlanılmasına gerekli özen gösterilmelidir. </a:t>
            </a:r>
          </a:p>
        </p:txBody>
      </p:sp>
    </p:spTree>
    <p:extLst>
      <p:ext uri="{BB962C8B-B14F-4D97-AF65-F5344CB8AC3E}">
        <p14:creationId xmlns:p14="http://schemas.microsoft.com/office/powerpoint/2010/main" val="35843205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229600" cy="852704"/>
          </a:xfrm>
        </p:spPr>
        <p:txBody>
          <a:bodyPr/>
          <a:lstStyle/>
          <a:p>
            <a:pPr lvl="3" algn="ctr" rtl="0">
              <a:spcBef>
                <a:spcPct val="0"/>
              </a:spcBef>
            </a:pPr>
            <a:r>
              <a:rPr lang="tr-TR" sz="3200" b="1" dirty="0" smtClean="0">
                <a:solidFill>
                  <a:srgbClr val="FF0000"/>
                </a:solidFill>
              </a:rPr>
              <a:t>MESLEKİ DAYANIŞMA</a:t>
            </a:r>
            <a:r>
              <a:rPr lang="tr-TR" sz="1600" dirty="0"/>
              <a:t/>
            </a:r>
            <a:br>
              <a:rPr lang="tr-TR" sz="1600" dirty="0"/>
            </a:br>
            <a:endParaRPr lang="tr-TR" dirty="0"/>
          </a:p>
        </p:txBody>
      </p:sp>
      <p:sp>
        <p:nvSpPr>
          <p:cNvPr id="3" name="İçerik Yer Tutucusu 2"/>
          <p:cNvSpPr>
            <a:spLocks noGrp="1"/>
          </p:cNvSpPr>
          <p:nvPr>
            <p:ph idx="1"/>
          </p:nvPr>
        </p:nvSpPr>
        <p:spPr>
          <a:xfrm>
            <a:off x="107504" y="1556792"/>
            <a:ext cx="8712968" cy="5112568"/>
          </a:xfrm>
        </p:spPr>
        <p:txBody>
          <a:bodyPr/>
          <a:lstStyle/>
          <a:p>
            <a:pPr algn="just">
              <a:lnSpc>
                <a:spcPct val="150000"/>
              </a:lnSpc>
            </a:pPr>
            <a:r>
              <a:rPr lang="tr-TR" dirty="0"/>
              <a:t>M</a:t>
            </a:r>
            <a:r>
              <a:rPr lang="tr-TR" dirty="0" smtClean="0"/>
              <a:t>eslektaşların </a:t>
            </a:r>
            <a:r>
              <a:rPr lang="tr-TR" dirty="0"/>
              <a:t>birbirlerine olan desteği ve mesleki anlamda </a:t>
            </a:r>
            <a:r>
              <a:rPr lang="tr-TR" dirty="0" smtClean="0"/>
              <a:t>bilgi ve </a:t>
            </a:r>
            <a:r>
              <a:rPr lang="tr-TR" dirty="0"/>
              <a:t>beceri paylaşımı olarak tanımlanmaktadır. </a:t>
            </a:r>
            <a:endParaRPr lang="tr-TR" dirty="0" smtClean="0"/>
          </a:p>
          <a:p>
            <a:pPr algn="just">
              <a:lnSpc>
                <a:spcPct val="150000"/>
              </a:lnSpc>
            </a:pPr>
            <a:endParaRPr lang="tr-TR" dirty="0" smtClean="0"/>
          </a:p>
          <a:p>
            <a:pPr algn="just">
              <a:lnSpc>
                <a:spcPct val="150000"/>
              </a:lnSpc>
            </a:pPr>
            <a:r>
              <a:rPr lang="tr-TR" dirty="0" smtClean="0"/>
              <a:t>Bu </a:t>
            </a:r>
            <a:r>
              <a:rPr lang="tr-TR" dirty="0"/>
              <a:t>noktada dayanışmanın, meslek mensuplarının mesleki ve kişisel gelişimlerine ek olarak yaşadıkları sorunlarla baş etmelerine büyük katkı sağlayacağı </a:t>
            </a:r>
            <a:r>
              <a:rPr lang="tr-TR" dirty="0" smtClean="0"/>
              <a:t>düşünülmektedir.</a:t>
            </a:r>
            <a:endParaRPr lang="tr-TR" dirty="0"/>
          </a:p>
        </p:txBody>
      </p:sp>
    </p:spTree>
    <p:extLst>
      <p:ext uri="{BB962C8B-B14F-4D97-AF65-F5344CB8AC3E}">
        <p14:creationId xmlns:p14="http://schemas.microsoft.com/office/powerpoint/2010/main" val="4042660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692696"/>
            <a:ext cx="8229600" cy="1143000"/>
          </a:xfrm>
        </p:spPr>
        <p:txBody>
          <a:bodyPr>
            <a:noAutofit/>
          </a:bodyPr>
          <a:lstStyle/>
          <a:p>
            <a:pPr algn="ctr"/>
            <a:r>
              <a:rPr lang="tr-TR" sz="4000" b="1" dirty="0"/>
              <a:t>AHLAK FELSEFESİNDE KURAMLAR</a:t>
            </a:r>
            <a:br>
              <a:rPr lang="tr-TR" sz="4000" b="1" dirty="0"/>
            </a:br>
            <a:r>
              <a:rPr lang="tr-TR" sz="4000" b="1" dirty="0"/>
              <a:t>( TEORİLER=NAZARİYELER)</a:t>
            </a:r>
          </a:p>
        </p:txBody>
      </p:sp>
      <p:sp>
        <p:nvSpPr>
          <p:cNvPr id="3" name="İçerik Yer Tutucusu 2"/>
          <p:cNvSpPr>
            <a:spLocks noGrp="1"/>
          </p:cNvSpPr>
          <p:nvPr>
            <p:ph idx="1"/>
          </p:nvPr>
        </p:nvSpPr>
        <p:spPr/>
        <p:txBody>
          <a:bodyPr/>
          <a:lstStyle/>
          <a:p>
            <a:pPr algn="just"/>
            <a:endParaRPr lang="tr-TR" dirty="0" smtClean="0"/>
          </a:p>
          <a:p>
            <a:pPr algn="just"/>
            <a:r>
              <a:rPr lang="tr-TR" dirty="0" smtClean="0"/>
              <a:t>Konu </a:t>
            </a:r>
            <a:r>
              <a:rPr lang="tr-TR" u="sng" dirty="0" smtClean="0">
                <a:solidFill>
                  <a:srgbClr val="FF0000"/>
                </a:solidFill>
              </a:rPr>
              <a:t>tartışmalı</a:t>
            </a:r>
            <a:r>
              <a:rPr lang="tr-TR" dirty="0" smtClean="0"/>
              <a:t> bir konu olmalıdır</a:t>
            </a:r>
          </a:p>
          <a:p>
            <a:pPr algn="just"/>
            <a:endParaRPr lang="tr-TR" dirty="0" smtClean="0"/>
          </a:p>
          <a:p>
            <a:pPr algn="just">
              <a:lnSpc>
                <a:spcPct val="150000"/>
              </a:lnSpc>
            </a:pPr>
            <a:r>
              <a:rPr lang="tr-TR" dirty="0" smtClean="0"/>
              <a:t>Konu, bireylerin ahlaki ödev ve yükümlülükleri ile ilgili </a:t>
            </a:r>
            <a:r>
              <a:rPr lang="tr-TR" u="sng" dirty="0" smtClean="0">
                <a:solidFill>
                  <a:srgbClr val="FF0000"/>
                </a:solidFill>
              </a:rPr>
              <a:t>ahlaki bir sorun </a:t>
            </a:r>
            <a:r>
              <a:rPr lang="tr-TR" dirty="0" smtClean="0"/>
              <a:t>olmalıdır</a:t>
            </a:r>
          </a:p>
          <a:p>
            <a:pPr algn="just">
              <a:lnSpc>
                <a:spcPct val="150000"/>
              </a:lnSpc>
            </a:pPr>
            <a:endParaRPr lang="tr-TR" dirty="0"/>
          </a:p>
          <a:p>
            <a:pPr algn="just">
              <a:lnSpc>
                <a:spcPct val="150000"/>
              </a:lnSpc>
            </a:pPr>
            <a:r>
              <a:rPr lang="tr-TR" dirty="0" smtClean="0"/>
              <a:t>Uygulamalı etik, teorik etikten ayrı düşünülemez</a:t>
            </a:r>
            <a:endParaRPr lang="tr-TR" dirty="0"/>
          </a:p>
        </p:txBody>
      </p:sp>
    </p:spTree>
    <p:extLst>
      <p:ext uri="{BB962C8B-B14F-4D97-AF65-F5344CB8AC3E}">
        <p14:creationId xmlns:p14="http://schemas.microsoft.com/office/powerpoint/2010/main" val="113078584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229600" cy="924712"/>
          </a:xfrm>
        </p:spPr>
        <p:txBody>
          <a:bodyPr/>
          <a:lstStyle/>
          <a:p>
            <a:pPr lvl="3" algn="ctr" rtl="0">
              <a:spcBef>
                <a:spcPct val="0"/>
              </a:spcBef>
            </a:pPr>
            <a:r>
              <a:rPr lang="tr-TR" sz="2800" b="1" dirty="0" smtClean="0">
                <a:solidFill>
                  <a:srgbClr val="FF0000"/>
                </a:solidFill>
              </a:rPr>
              <a:t>DÜRÜSTLÜK VE TARAFSIZLIK</a:t>
            </a:r>
            <a:r>
              <a:rPr lang="tr-TR" sz="1600" dirty="0"/>
              <a:t/>
            </a:r>
            <a:br>
              <a:rPr lang="tr-TR" sz="1600" dirty="0"/>
            </a:br>
            <a:endParaRPr lang="tr-TR" dirty="0"/>
          </a:p>
        </p:txBody>
      </p:sp>
      <p:sp>
        <p:nvSpPr>
          <p:cNvPr id="3" name="İçerik Yer Tutucusu 2"/>
          <p:cNvSpPr>
            <a:spLocks noGrp="1"/>
          </p:cNvSpPr>
          <p:nvPr>
            <p:ph idx="1"/>
          </p:nvPr>
        </p:nvSpPr>
        <p:spPr>
          <a:xfrm>
            <a:off x="251520" y="1628800"/>
            <a:ext cx="8444641" cy="5229200"/>
          </a:xfrm>
        </p:spPr>
        <p:txBody>
          <a:bodyPr>
            <a:normAutofit fontScale="92500"/>
          </a:bodyPr>
          <a:lstStyle/>
          <a:p>
            <a:pPr algn="just">
              <a:lnSpc>
                <a:spcPct val="150000"/>
              </a:lnSpc>
            </a:pPr>
            <a:r>
              <a:rPr lang="tr-TR" dirty="0" smtClean="0"/>
              <a:t>İnsanın </a:t>
            </a:r>
            <a:r>
              <a:rPr lang="tr-TR" dirty="0"/>
              <a:t>inancında, özünde, sözünde, niyetinde, sözleşmelerinde, ticaretinde kısaca tüm fiil ve davranışlarında doğru, hakkı gözetir, adil ve samimi olması </a:t>
            </a:r>
            <a:endParaRPr lang="tr-TR" dirty="0" smtClean="0"/>
          </a:p>
          <a:p>
            <a:pPr algn="just">
              <a:lnSpc>
                <a:spcPct val="150000"/>
              </a:lnSpc>
            </a:pPr>
            <a:endParaRPr lang="tr-TR" dirty="0" smtClean="0"/>
          </a:p>
          <a:p>
            <a:pPr algn="just">
              <a:lnSpc>
                <a:spcPct val="150000"/>
              </a:lnSpc>
            </a:pPr>
            <a:r>
              <a:rPr lang="tr-TR" dirty="0"/>
              <a:t>Yalan söylememek, aldatmamak, sözünde durmak, işini kurallara uygun yapmak ve sorumluluklarını yerine getirmek gibi daha pek çok özellik, dürüstlük başlığı altında ele alınabilir</a:t>
            </a:r>
          </a:p>
        </p:txBody>
      </p:sp>
    </p:spTree>
    <p:extLst>
      <p:ext uri="{BB962C8B-B14F-4D97-AF65-F5344CB8AC3E}">
        <p14:creationId xmlns:p14="http://schemas.microsoft.com/office/powerpoint/2010/main" val="10969402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332656"/>
            <a:ext cx="8229600" cy="1143000"/>
          </a:xfrm>
        </p:spPr>
        <p:txBody>
          <a:bodyPr/>
          <a:lstStyle/>
          <a:p>
            <a:pPr lvl="3" algn="ctr" rtl="0">
              <a:spcBef>
                <a:spcPct val="0"/>
              </a:spcBef>
            </a:pPr>
            <a:r>
              <a:rPr lang="tr-TR" sz="3200" b="1" dirty="0" smtClean="0">
                <a:solidFill>
                  <a:srgbClr val="FF0000"/>
                </a:solidFill>
              </a:rPr>
              <a:t>SADAKAT</a:t>
            </a:r>
            <a:r>
              <a:rPr lang="tr-TR" sz="1600" dirty="0"/>
              <a:t/>
            </a:r>
            <a:br>
              <a:rPr lang="tr-TR" sz="1600" dirty="0"/>
            </a:br>
            <a:endParaRPr lang="tr-TR" dirty="0"/>
          </a:p>
        </p:txBody>
      </p:sp>
      <p:sp>
        <p:nvSpPr>
          <p:cNvPr id="3" name="İçerik Yer Tutucusu 2"/>
          <p:cNvSpPr>
            <a:spLocks noGrp="1"/>
          </p:cNvSpPr>
          <p:nvPr>
            <p:ph idx="1"/>
          </p:nvPr>
        </p:nvSpPr>
        <p:spPr>
          <a:xfrm>
            <a:off x="457200" y="1988840"/>
            <a:ext cx="8435280" cy="4389120"/>
          </a:xfrm>
        </p:spPr>
        <p:txBody>
          <a:bodyPr/>
          <a:lstStyle/>
          <a:p>
            <a:pPr algn="just">
              <a:lnSpc>
                <a:spcPct val="150000"/>
              </a:lnSpc>
            </a:pPr>
            <a:r>
              <a:rPr lang="tr-TR" dirty="0"/>
              <a:t>B</a:t>
            </a:r>
            <a:r>
              <a:rPr lang="tr-TR" dirty="0" smtClean="0"/>
              <a:t>ir </a:t>
            </a:r>
            <a:r>
              <a:rPr lang="tr-TR" dirty="0"/>
              <a:t>kişinin bir davaya yönelik istekli olma durumunu ve tam bağlılığını ifade etmektedir</a:t>
            </a:r>
            <a:r>
              <a:rPr lang="tr-TR" dirty="0" smtClean="0"/>
              <a:t>.</a:t>
            </a:r>
          </a:p>
          <a:p>
            <a:pPr marL="0" indent="0" algn="just">
              <a:lnSpc>
                <a:spcPct val="150000"/>
              </a:lnSpc>
              <a:buNone/>
            </a:pPr>
            <a:r>
              <a:rPr lang="tr-TR" dirty="0" smtClean="0"/>
              <a:t> </a:t>
            </a:r>
          </a:p>
          <a:p>
            <a:pPr algn="just">
              <a:lnSpc>
                <a:spcPct val="150000"/>
              </a:lnSpc>
            </a:pPr>
            <a:r>
              <a:rPr lang="tr-TR" dirty="0"/>
              <a:t>Mesleki veya diğer bir ifadeyle mesleğe bağlılık, bireyin sahip olduğu beceri ve uzmanlık sonucunda mesleğinin hayatındaki önemini anlaması ile ilgilidir. </a:t>
            </a:r>
          </a:p>
        </p:txBody>
      </p:sp>
    </p:spTree>
    <p:extLst>
      <p:ext uri="{BB962C8B-B14F-4D97-AF65-F5344CB8AC3E}">
        <p14:creationId xmlns:p14="http://schemas.microsoft.com/office/powerpoint/2010/main" val="37679704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404664"/>
            <a:ext cx="8229600" cy="864096"/>
          </a:xfrm>
        </p:spPr>
        <p:txBody>
          <a:bodyPr/>
          <a:lstStyle/>
          <a:p>
            <a:pPr algn="ctr"/>
            <a:r>
              <a:rPr lang="tr-TR" b="1" dirty="0" smtClean="0">
                <a:solidFill>
                  <a:srgbClr val="FF0000"/>
                </a:solidFill>
              </a:rPr>
              <a:t>SADAKAT</a:t>
            </a:r>
            <a:endParaRPr lang="tr-TR" b="1" dirty="0">
              <a:solidFill>
                <a:srgbClr val="FF0000"/>
              </a:solidFill>
            </a:endParaRPr>
          </a:p>
        </p:txBody>
      </p:sp>
      <p:sp>
        <p:nvSpPr>
          <p:cNvPr id="3" name="İçerik Yer Tutucusu 2"/>
          <p:cNvSpPr>
            <a:spLocks noGrp="1"/>
          </p:cNvSpPr>
          <p:nvPr>
            <p:ph idx="1"/>
          </p:nvPr>
        </p:nvSpPr>
        <p:spPr>
          <a:xfrm>
            <a:off x="323528" y="1412776"/>
            <a:ext cx="8640960" cy="5112568"/>
          </a:xfrm>
        </p:spPr>
        <p:txBody>
          <a:bodyPr>
            <a:normAutofit fontScale="92500"/>
          </a:bodyPr>
          <a:lstStyle/>
          <a:p>
            <a:pPr algn="just">
              <a:lnSpc>
                <a:spcPct val="150000"/>
              </a:lnSpc>
            </a:pPr>
            <a:r>
              <a:rPr lang="x-none" dirty="0"/>
              <a:t>Örgütsel sadakat; hem bir örgüte, hem de bir kişi veya </a:t>
            </a:r>
            <a:r>
              <a:rPr lang="tr-TR" dirty="0"/>
              <a:t>öbeğe</a:t>
            </a:r>
            <a:r>
              <a:rPr lang="x-none" dirty="0"/>
              <a:t> karşı oluşan bir bağdır. </a:t>
            </a:r>
            <a:endParaRPr lang="tr-TR" dirty="0" smtClean="0"/>
          </a:p>
          <a:p>
            <a:pPr marL="0" indent="0" algn="just">
              <a:lnSpc>
                <a:spcPct val="150000"/>
              </a:lnSpc>
              <a:buNone/>
            </a:pPr>
            <a:endParaRPr lang="tr-TR" dirty="0" smtClean="0"/>
          </a:p>
          <a:p>
            <a:pPr algn="just">
              <a:lnSpc>
                <a:spcPct val="150000"/>
              </a:lnSpc>
            </a:pPr>
            <a:r>
              <a:rPr lang="tr-TR" dirty="0" smtClean="0"/>
              <a:t>B</a:t>
            </a:r>
            <a:r>
              <a:rPr lang="x-none" dirty="0"/>
              <a:t>u ilişki; aidiyet, bir şeyin parçası olma yönünde yoğun istek duymak, kendinden bir şeyler vererek katkıda bulunmaya hazır olmak, güven, </a:t>
            </a:r>
            <a:r>
              <a:rPr lang="tr-TR" dirty="0"/>
              <a:t>öbekle</a:t>
            </a:r>
            <a:r>
              <a:rPr lang="x-none" dirty="0"/>
              <a:t> beraber hareket etmeye gönüllü olmak ve örgüt liderini veya kurallarını gönüllü olarak takip etmeye istekli olmak</a:t>
            </a:r>
            <a:r>
              <a:rPr lang="tr-TR" dirty="0"/>
              <a:t> gibi</a:t>
            </a:r>
            <a:r>
              <a:rPr lang="x-none" dirty="0"/>
              <a:t> duyguları içer</a:t>
            </a:r>
            <a:r>
              <a:rPr lang="tr-TR" dirty="0" smtClean="0"/>
              <a:t>mektedir.</a:t>
            </a:r>
            <a:endParaRPr lang="tr-TR" dirty="0"/>
          </a:p>
        </p:txBody>
      </p:sp>
    </p:spTree>
    <p:extLst>
      <p:ext uri="{BB962C8B-B14F-4D97-AF65-F5344CB8AC3E}">
        <p14:creationId xmlns:p14="http://schemas.microsoft.com/office/powerpoint/2010/main" val="9829365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5892" y="548680"/>
            <a:ext cx="8229600" cy="936104"/>
          </a:xfrm>
        </p:spPr>
        <p:txBody>
          <a:bodyPr/>
          <a:lstStyle/>
          <a:p>
            <a:pPr lvl="3" algn="ctr" rtl="0">
              <a:spcBef>
                <a:spcPct val="0"/>
              </a:spcBef>
            </a:pPr>
            <a:r>
              <a:rPr lang="tr-TR" sz="3200" b="1" dirty="0" smtClean="0">
                <a:solidFill>
                  <a:srgbClr val="FF0000"/>
                </a:solidFill>
              </a:rPr>
              <a:t>MESLEKİ YETERLİLİK</a:t>
            </a:r>
            <a:r>
              <a:rPr lang="tr-TR" sz="1600" dirty="0"/>
              <a:t/>
            </a:r>
            <a:br>
              <a:rPr lang="tr-TR" sz="1600" dirty="0"/>
            </a:br>
            <a:endParaRPr lang="tr-TR" dirty="0"/>
          </a:p>
        </p:txBody>
      </p:sp>
      <p:sp>
        <p:nvSpPr>
          <p:cNvPr id="3" name="İçerik Yer Tutucusu 2"/>
          <p:cNvSpPr>
            <a:spLocks noGrp="1"/>
          </p:cNvSpPr>
          <p:nvPr>
            <p:ph idx="1"/>
          </p:nvPr>
        </p:nvSpPr>
        <p:spPr>
          <a:xfrm>
            <a:off x="251520" y="1628800"/>
            <a:ext cx="8640960" cy="5229200"/>
          </a:xfrm>
        </p:spPr>
        <p:txBody>
          <a:bodyPr/>
          <a:lstStyle/>
          <a:p>
            <a:pPr algn="just">
              <a:lnSpc>
                <a:spcPct val="150000"/>
              </a:lnSpc>
            </a:pPr>
            <a:r>
              <a:rPr lang="tr-TR" dirty="0"/>
              <a:t>Meslekte sahip olunan mesleki boyut, o işi yapmak konusunda kişiye toplum içerisinde “uzman”, “yetkili” veya “yeterli kişi” gibi kimlikler </a:t>
            </a:r>
            <a:r>
              <a:rPr lang="tr-TR" dirty="0" smtClean="0"/>
              <a:t>kazandırmaktadır.</a:t>
            </a:r>
          </a:p>
          <a:p>
            <a:pPr marL="0" indent="0" algn="just">
              <a:lnSpc>
                <a:spcPct val="150000"/>
              </a:lnSpc>
              <a:buNone/>
            </a:pPr>
            <a:endParaRPr lang="tr-TR" dirty="0" smtClean="0"/>
          </a:p>
          <a:p>
            <a:pPr algn="just">
              <a:lnSpc>
                <a:spcPct val="150000"/>
              </a:lnSpc>
            </a:pPr>
            <a:r>
              <a:rPr lang="tr-TR" dirty="0"/>
              <a:t>Mesleki yeterliliğin sağlanması noktasında meslek mensuplarının eğitimi ön plana çıkmakta ve bu hususta sürekli eğitim, hayat boyu eğitim ve sürekli mesleki gelişim gibi kavramlar gündeme gelmektedir. </a:t>
            </a:r>
          </a:p>
        </p:txBody>
      </p:sp>
    </p:spTree>
    <p:extLst>
      <p:ext uri="{BB962C8B-B14F-4D97-AF65-F5344CB8AC3E}">
        <p14:creationId xmlns:p14="http://schemas.microsoft.com/office/powerpoint/2010/main" val="36381467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6957" y="620688"/>
            <a:ext cx="8229600" cy="792088"/>
          </a:xfrm>
        </p:spPr>
        <p:txBody>
          <a:bodyPr/>
          <a:lstStyle/>
          <a:p>
            <a:pPr lvl="3" algn="ctr" rtl="0">
              <a:spcBef>
                <a:spcPct val="0"/>
              </a:spcBef>
            </a:pPr>
            <a:r>
              <a:rPr lang="tr-TR" sz="2800" b="1" dirty="0" smtClean="0">
                <a:solidFill>
                  <a:srgbClr val="FF0000"/>
                </a:solidFill>
              </a:rPr>
              <a:t>KAMU YARARI VE TOPLUMSAL SORUMLULUK</a:t>
            </a:r>
            <a:r>
              <a:rPr lang="tr-TR" sz="1600" dirty="0"/>
              <a:t/>
            </a:r>
            <a:br>
              <a:rPr lang="tr-TR" sz="1600" dirty="0"/>
            </a:br>
            <a:endParaRPr lang="tr-TR" dirty="0"/>
          </a:p>
        </p:txBody>
      </p:sp>
      <p:sp>
        <p:nvSpPr>
          <p:cNvPr id="3" name="İçerik Yer Tutucusu 2"/>
          <p:cNvSpPr>
            <a:spLocks noGrp="1"/>
          </p:cNvSpPr>
          <p:nvPr>
            <p:ph idx="1"/>
          </p:nvPr>
        </p:nvSpPr>
        <p:spPr>
          <a:xfrm>
            <a:off x="457200" y="1628800"/>
            <a:ext cx="8229600" cy="4695800"/>
          </a:xfrm>
        </p:spPr>
        <p:txBody>
          <a:bodyPr/>
          <a:lstStyle/>
          <a:p>
            <a:pPr algn="just">
              <a:lnSpc>
                <a:spcPct val="150000"/>
              </a:lnSpc>
            </a:pPr>
            <a:r>
              <a:rPr lang="tr-TR" dirty="0"/>
              <a:t>K</a:t>
            </a:r>
            <a:r>
              <a:rPr lang="tr-TR" dirty="0" smtClean="0"/>
              <a:t>amu </a:t>
            </a:r>
            <a:r>
              <a:rPr lang="tr-TR" dirty="0"/>
              <a:t>yararı, temelde kişiye ilişkin değil, kişilerin bir arada yaşayarak oluşturdukları toplumun varlığını </a:t>
            </a:r>
            <a:r>
              <a:rPr lang="tr-TR" dirty="0" smtClean="0"/>
              <a:t>sürdürmesine </a:t>
            </a:r>
            <a:r>
              <a:rPr lang="tr-TR" dirty="0"/>
              <a:t>ilişkin bir </a:t>
            </a:r>
            <a:r>
              <a:rPr lang="tr-TR" dirty="0" smtClean="0"/>
              <a:t>çıkardır.</a:t>
            </a:r>
          </a:p>
          <a:p>
            <a:pPr algn="just">
              <a:lnSpc>
                <a:spcPct val="150000"/>
              </a:lnSpc>
            </a:pPr>
            <a:endParaRPr lang="tr-TR" dirty="0"/>
          </a:p>
          <a:p>
            <a:pPr algn="just">
              <a:lnSpc>
                <a:spcPct val="150000"/>
              </a:lnSpc>
            </a:pPr>
            <a:r>
              <a:rPr lang="tr-TR" dirty="0"/>
              <a:t>Toplum düzeninin temelini oluşturan kişilerin çıkarlarının doğrudan ve dolaylı olarak korunması kamu düzenini oluşturur. </a:t>
            </a:r>
          </a:p>
        </p:txBody>
      </p:sp>
    </p:spTree>
    <p:extLst>
      <p:ext uri="{BB962C8B-B14F-4D97-AF65-F5344CB8AC3E}">
        <p14:creationId xmlns:p14="http://schemas.microsoft.com/office/powerpoint/2010/main" val="24347406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5892" y="620688"/>
            <a:ext cx="8229600" cy="864096"/>
          </a:xfrm>
        </p:spPr>
        <p:txBody>
          <a:bodyPr>
            <a:normAutofit/>
          </a:bodyPr>
          <a:lstStyle/>
          <a:p>
            <a:pPr algn="ctr"/>
            <a:r>
              <a:rPr lang="tr-TR" sz="3200" b="1" dirty="0">
                <a:solidFill>
                  <a:srgbClr val="FF0000"/>
                </a:solidFill>
              </a:rPr>
              <a:t>KAMU YARARI VE TOPLUMSAL SORUMLULUK</a:t>
            </a:r>
            <a:endParaRPr lang="tr-TR" sz="3200" dirty="0"/>
          </a:p>
        </p:txBody>
      </p:sp>
      <p:sp>
        <p:nvSpPr>
          <p:cNvPr id="3" name="İçerik Yer Tutucusu 2"/>
          <p:cNvSpPr>
            <a:spLocks noGrp="1"/>
          </p:cNvSpPr>
          <p:nvPr>
            <p:ph idx="1"/>
          </p:nvPr>
        </p:nvSpPr>
        <p:spPr>
          <a:xfrm>
            <a:off x="457200" y="1700808"/>
            <a:ext cx="8229600" cy="4623792"/>
          </a:xfrm>
        </p:spPr>
        <p:txBody>
          <a:bodyPr/>
          <a:lstStyle/>
          <a:p>
            <a:pPr algn="just">
              <a:lnSpc>
                <a:spcPct val="150000"/>
              </a:lnSpc>
            </a:pPr>
            <a:endParaRPr lang="tr-TR" dirty="0" smtClean="0"/>
          </a:p>
          <a:p>
            <a:pPr algn="just">
              <a:lnSpc>
                <a:spcPct val="150000"/>
              </a:lnSpc>
            </a:pPr>
            <a:r>
              <a:rPr lang="tr-TR" dirty="0" smtClean="0"/>
              <a:t>Orman </a:t>
            </a:r>
            <a:r>
              <a:rPr lang="tr-TR" dirty="0"/>
              <a:t>ekosistemleri, gördükleri işlevler ve ülkeye sunduğu hizmetler açısından “kamu yararı” niteliği bulunan ve öncelikle bu yönleriyle toplumun hizmetinde kullanılması gereken kaynaklar arasında yer </a:t>
            </a:r>
            <a:r>
              <a:rPr lang="tr-TR" dirty="0" smtClean="0"/>
              <a:t>almaktadır.</a:t>
            </a:r>
            <a:endParaRPr lang="tr-TR" dirty="0"/>
          </a:p>
        </p:txBody>
      </p:sp>
    </p:spTree>
    <p:extLst>
      <p:ext uri="{BB962C8B-B14F-4D97-AF65-F5344CB8AC3E}">
        <p14:creationId xmlns:p14="http://schemas.microsoft.com/office/powerpoint/2010/main" val="29684178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229600" cy="780696"/>
          </a:xfrm>
        </p:spPr>
        <p:txBody>
          <a:bodyPr/>
          <a:lstStyle/>
          <a:p>
            <a:pPr lvl="3" algn="ctr" rtl="0">
              <a:spcBef>
                <a:spcPct val="0"/>
              </a:spcBef>
            </a:pPr>
            <a:r>
              <a:rPr lang="tr-TR" sz="2800" b="1" dirty="0" smtClean="0">
                <a:solidFill>
                  <a:srgbClr val="FF0000"/>
                </a:solidFill>
              </a:rPr>
              <a:t>HUKUKA, TOPLUMA VE MESLEKTAŞA SAYGI</a:t>
            </a:r>
            <a:r>
              <a:rPr lang="tr-TR" sz="1600" dirty="0"/>
              <a:t/>
            </a:r>
            <a:br>
              <a:rPr lang="tr-TR" sz="1600" dirty="0"/>
            </a:br>
            <a:endParaRPr lang="tr-TR" dirty="0"/>
          </a:p>
        </p:txBody>
      </p:sp>
      <p:sp>
        <p:nvSpPr>
          <p:cNvPr id="3" name="İçerik Yer Tutucusu 2"/>
          <p:cNvSpPr>
            <a:spLocks noGrp="1"/>
          </p:cNvSpPr>
          <p:nvPr>
            <p:ph idx="1"/>
          </p:nvPr>
        </p:nvSpPr>
        <p:spPr>
          <a:xfrm>
            <a:off x="457200" y="1484784"/>
            <a:ext cx="8229600" cy="4839816"/>
          </a:xfrm>
        </p:spPr>
        <p:txBody>
          <a:bodyPr>
            <a:normAutofit fontScale="77500" lnSpcReduction="20000"/>
          </a:bodyPr>
          <a:lstStyle/>
          <a:p>
            <a:pPr algn="just">
              <a:lnSpc>
                <a:spcPct val="150000"/>
              </a:lnSpc>
            </a:pPr>
            <a:r>
              <a:rPr lang="tr-TR" dirty="0"/>
              <a:t>S</a:t>
            </a:r>
            <a:r>
              <a:rPr lang="tr-TR" dirty="0" smtClean="0"/>
              <a:t>aygı</a:t>
            </a:r>
            <a:r>
              <a:rPr lang="tr-TR" dirty="0"/>
              <a:t>; değeri, üstünlüğü, yaşlılığı, yararlılığı, kutsallığı dolayısıyla bir kimseye, bir şeye karşı dikkatli, özenli, ölçülü davranmaya sebep olan sevgi duygusu, hürmet, ihtiram gibi anlamlara gelmektedir</a:t>
            </a:r>
            <a:r>
              <a:rPr lang="tr-TR" dirty="0" smtClean="0"/>
              <a:t>.</a:t>
            </a:r>
          </a:p>
          <a:p>
            <a:pPr marL="0" indent="0" algn="just">
              <a:lnSpc>
                <a:spcPct val="150000"/>
              </a:lnSpc>
              <a:buNone/>
            </a:pPr>
            <a:endParaRPr lang="tr-TR" dirty="0" smtClean="0"/>
          </a:p>
          <a:p>
            <a:pPr algn="just">
              <a:lnSpc>
                <a:spcPct val="150000"/>
              </a:lnSpc>
            </a:pPr>
            <a:r>
              <a:rPr lang="x-none" dirty="0" smtClean="0"/>
              <a:t>Saygı </a:t>
            </a:r>
            <a:r>
              <a:rPr lang="x-none" dirty="0"/>
              <a:t>bir insanı, bir kişi olarak olduğu</a:t>
            </a:r>
            <a:r>
              <a:rPr lang="tr-TR" dirty="0"/>
              <a:t> gibi görmek, onun kişiliğini </a:t>
            </a:r>
            <a:r>
              <a:rPr lang="tr-TR" dirty="0" smtClean="0"/>
              <a:t>ve </a:t>
            </a:r>
            <a:r>
              <a:rPr lang="tr-TR" dirty="0"/>
              <a:t>biricikliğini fark etmek </a:t>
            </a:r>
            <a:r>
              <a:rPr lang="tr-TR" dirty="0" smtClean="0"/>
              <a:t>demektir.</a:t>
            </a:r>
          </a:p>
          <a:p>
            <a:pPr marL="0" indent="0" algn="just">
              <a:lnSpc>
                <a:spcPct val="150000"/>
              </a:lnSpc>
              <a:buNone/>
            </a:pPr>
            <a:endParaRPr lang="tr-TR" dirty="0" smtClean="0"/>
          </a:p>
          <a:p>
            <a:pPr algn="just">
              <a:lnSpc>
                <a:spcPct val="150000"/>
              </a:lnSpc>
            </a:pPr>
            <a:r>
              <a:rPr lang="tr-TR" dirty="0"/>
              <a:t>M</a:t>
            </a:r>
            <a:r>
              <a:rPr lang="tr-TR" dirty="0" smtClean="0"/>
              <a:t>eslek </a:t>
            </a:r>
            <a:r>
              <a:rPr lang="tr-TR" dirty="0"/>
              <a:t>mensuplarının topluma hizmet sunma görevini yerine getirirken, öncelikli olarak hukuka, iletişim halinde bulundukları topluma ve meslektaşlarına saygı duymaları ahlaki bir zorunluluk olarak belirmektedir.</a:t>
            </a:r>
          </a:p>
          <a:p>
            <a:pPr algn="just">
              <a:lnSpc>
                <a:spcPct val="150000"/>
              </a:lnSpc>
            </a:pPr>
            <a:endParaRPr lang="tr-TR" dirty="0"/>
          </a:p>
        </p:txBody>
      </p:sp>
    </p:spTree>
    <p:extLst>
      <p:ext uri="{BB962C8B-B14F-4D97-AF65-F5344CB8AC3E}">
        <p14:creationId xmlns:p14="http://schemas.microsoft.com/office/powerpoint/2010/main" val="25827826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60648"/>
            <a:ext cx="8229600" cy="864096"/>
          </a:xfrm>
        </p:spPr>
        <p:txBody>
          <a:bodyPr>
            <a:normAutofit/>
          </a:bodyPr>
          <a:lstStyle/>
          <a:p>
            <a:r>
              <a:rPr lang="tr-TR" b="1" dirty="0"/>
              <a:t>MESLEĞİN GELİŞİMİNE </a:t>
            </a:r>
            <a:r>
              <a:rPr lang="tr-TR" b="1" dirty="0" smtClean="0"/>
              <a:t>KATKI</a:t>
            </a:r>
            <a:endParaRPr lang="tr-TR" dirty="0"/>
          </a:p>
        </p:txBody>
      </p:sp>
      <p:sp>
        <p:nvSpPr>
          <p:cNvPr id="3" name="İçerik Yer Tutucusu 2"/>
          <p:cNvSpPr>
            <a:spLocks noGrp="1"/>
          </p:cNvSpPr>
          <p:nvPr>
            <p:ph idx="1"/>
          </p:nvPr>
        </p:nvSpPr>
        <p:spPr>
          <a:xfrm>
            <a:off x="457200" y="1340768"/>
            <a:ext cx="8229600" cy="4983832"/>
          </a:xfrm>
        </p:spPr>
        <p:txBody>
          <a:bodyPr>
            <a:normAutofit fontScale="70000" lnSpcReduction="20000"/>
          </a:bodyPr>
          <a:lstStyle/>
          <a:p>
            <a:pPr fontAlgn="t"/>
            <a:endParaRPr lang="tr-TR" dirty="0"/>
          </a:p>
          <a:p>
            <a:pPr fontAlgn="t"/>
            <a:r>
              <a:rPr lang="tr-TR" b="1" dirty="0" smtClean="0"/>
              <a:t>KURALLAR</a:t>
            </a:r>
          </a:p>
          <a:p>
            <a:pPr fontAlgn="t"/>
            <a:endParaRPr lang="tr-TR" dirty="0"/>
          </a:p>
          <a:p>
            <a:pPr algn="just" fontAlgn="t"/>
            <a:r>
              <a:rPr lang="tr-TR" dirty="0"/>
              <a:t>Eğitim kurumlarındaki faaliyetlere katılarak bilgi ve tecrübe paylaşımıyla ormancılık eğitimi, öğretimi ve uygulamalarına katkıda </a:t>
            </a:r>
            <a:r>
              <a:rPr lang="tr-TR" dirty="0" smtClean="0"/>
              <a:t>bulunmak</a:t>
            </a:r>
          </a:p>
          <a:p>
            <a:pPr algn="just" fontAlgn="t"/>
            <a:endParaRPr lang="tr-TR" dirty="0"/>
          </a:p>
          <a:p>
            <a:pPr algn="just" fontAlgn="t"/>
            <a:r>
              <a:rPr lang="tr-TR" dirty="0"/>
              <a:t>Mesleki bilgi ve tecrübeleri mesleki ve bilimsel dergilerde ve toplantılarda dile getirerek ormancılık bilimine ve uygulamalarına katkı </a:t>
            </a:r>
            <a:r>
              <a:rPr lang="tr-TR" dirty="0" smtClean="0"/>
              <a:t>sağlamak</a:t>
            </a:r>
          </a:p>
          <a:p>
            <a:pPr algn="just" fontAlgn="t"/>
            <a:endParaRPr lang="tr-TR" dirty="0"/>
          </a:p>
          <a:p>
            <a:pPr algn="just" fontAlgn="t"/>
            <a:r>
              <a:rPr lang="tr-TR" dirty="0"/>
              <a:t>Ormancılıkla ilgili faaliyet gösteren sivil toplum örgütlerinin orman ekosistemlerinin varlığına, iyileştirilmesine ve devamlılığına katkıda bulunan çalışmalarına destek ve yardımcı </a:t>
            </a:r>
            <a:r>
              <a:rPr lang="tr-TR" dirty="0" smtClean="0"/>
              <a:t>olmak</a:t>
            </a:r>
          </a:p>
          <a:p>
            <a:pPr algn="just" fontAlgn="t"/>
            <a:endParaRPr lang="tr-TR" dirty="0"/>
          </a:p>
          <a:p>
            <a:pPr algn="just" fontAlgn="t"/>
            <a:r>
              <a:rPr lang="tr-TR" dirty="0"/>
              <a:t>Mesleki faaliyetleri gerçekleştirirken ormancılık mesleğinin biyolojik, ekonomik, sosyal vb. boyutlarını dikkate </a:t>
            </a:r>
            <a:r>
              <a:rPr lang="tr-TR" dirty="0" smtClean="0"/>
              <a:t>almak</a:t>
            </a:r>
          </a:p>
          <a:p>
            <a:pPr marL="0" indent="0" algn="just" fontAlgn="t">
              <a:buNone/>
            </a:pPr>
            <a:endParaRPr lang="tr-TR" dirty="0"/>
          </a:p>
          <a:p>
            <a:pPr algn="just" fontAlgn="t"/>
            <a:r>
              <a:rPr lang="tr-TR" dirty="0"/>
              <a:t>Ormancılık faaliyetleri kapsamında mesleğin itibarına zarar verdiği düşünülen faaliyetleri yetkili mercilere bildirmek </a:t>
            </a:r>
          </a:p>
          <a:p>
            <a:pPr algn="just"/>
            <a:endParaRPr lang="tr-TR" dirty="0"/>
          </a:p>
        </p:txBody>
      </p:sp>
    </p:spTree>
    <p:extLst>
      <p:ext uri="{BB962C8B-B14F-4D97-AF65-F5344CB8AC3E}">
        <p14:creationId xmlns:p14="http://schemas.microsoft.com/office/powerpoint/2010/main" val="30701536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692696"/>
            <a:ext cx="8229600" cy="792088"/>
          </a:xfrm>
        </p:spPr>
        <p:txBody>
          <a:bodyPr>
            <a:normAutofit fontScale="90000"/>
          </a:bodyPr>
          <a:lstStyle/>
          <a:p>
            <a:r>
              <a:rPr lang="tr-TR" sz="3600" b="1" dirty="0" smtClean="0"/>
              <a:t>EKOLOJİK DUYARLILIK, AÇIKLIK, KATILIMCILIK</a:t>
            </a:r>
            <a:endParaRPr lang="tr-TR" sz="3600" dirty="0"/>
          </a:p>
        </p:txBody>
      </p:sp>
      <p:sp>
        <p:nvSpPr>
          <p:cNvPr id="3" name="İçerik Yer Tutucusu 2"/>
          <p:cNvSpPr>
            <a:spLocks noGrp="1"/>
          </p:cNvSpPr>
          <p:nvPr>
            <p:ph idx="1"/>
          </p:nvPr>
        </p:nvSpPr>
        <p:spPr>
          <a:xfrm>
            <a:off x="539552" y="1628800"/>
            <a:ext cx="8229600" cy="5229200"/>
          </a:xfrm>
        </p:spPr>
        <p:txBody>
          <a:bodyPr>
            <a:normAutofit fontScale="62500" lnSpcReduction="20000"/>
          </a:bodyPr>
          <a:lstStyle/>
          <a:p>
            <a:pPr marL="0" indent="0" fontAlgn="t">
              <a:buNone/>
            </a:pPr>
            <a:endParaRPr lang="tr-TR" dirty="0"/>
          </a:p>
          <a:p>
            <a:pPr fontAlgn="t"/>
            <a:r>
              <a:rPr lang="tr-TR" b="1" dirty="0" smtClean="0"/>
              <a:t>KURALLAR</a:t>
            </a:r>
          </a:p>
          <a:p>
            <a:pPr fontAlgn="t"/>
            <a:endParaRPr lang="tr-TR" dirty="0"/>
          </a:p>
          <a:p>
            <a:pPr algn="just" fontAlgn="t"/>
            <a:r>
              <a:rPr lang="tr-TR" dirty="0"/>
              <a:t>Gerçekleştirilen mesleki faaliyetlerin ekosistemin bütünlüğünü bozmamasına dikkat </a:t>
            </a:r>
            <a:r>
              <a:rPr lang="tr-TR" dirty="0" smtClean="0"/>
              <a:t>etmek</a:t>
            </a:r>
          </a:p>
          <a:p>
            <a:pPr algn="just" fontAlgn="t"/>
            <a:endParaRPr lang="tr-TR" dirty="0"/>
          </a:p>
          <a:p>
            <a:pPr algn="just" fontAlgn="t"/>
            <a:r>
              <a:rPr lang="tr-TR" dirty="0"/>
              <a:t>Mesleki faaliyetleri orman ekosisteminin sahip olduğu tüm işlevleri göz önünde bulundurarak </a:t>
            </a:r>
            <a:r>
              <a:rPr lang="tr-TR" dirty="0" smtClean="0"/>
              <a:t>gerçekleştirmek</a:t>
            </a:r>
          </a:p>
          <a:p>
            <a:pPr algn="just" fontAlgn="t"/>
            <a:endParaRPr lang="tr-TR" dirty="0"/>
          </a:p>
          <a:p>
            <a:pPr algn="just" fontAlgn="t"/>
            <a:r>
              <a:rPr lang="tr-TR" dirty="0"/>
              <a:t>Orman ekosistemlerini mevcut ve gelecek nesillerin ihtiyaçlarını göz önünde bulundurarak </a:t>
            </a:r>
            <a:r>
              <a:rPr lang="tr-TR" dirty="0" smtClean="0"/>
              <a:t>yönetmek</a:t>
            </a:r>
          </a:p>
          <a:p>
            <a:pPr algn="just" fontAlgn="t"/>
            <a:endParaRPr lang="tr-TR" dirty="0"/>
          </a:p>
          <a:p>
            <a:pPr algn="just" fontAlgn="t"/>
            <a:r>
              <a:rPr lang="tr-TR" dirty="0"/>
              <a:t>Mesleki faaliyetler kapsamında gerçekleştirilen işlemlerin ve faaliyetlerin gerekçelerini, yerine getirilme şeklini ve sonuçlarını ilgili kişilere gerekli ve yeterli bilgi ile </a:t>
            </a:r>
            <a:r>
              <a:rPr lang="tr-TR" dirty="0" smtClean="0"/>
              <a:t>sunmak</a:t>
            </a:r>
          </a:p>
          <a:p>
            <a:pPr algn="just" fontAlgn="t"/>
            <a:endParaRPr lang="tr-TR" dirty="0"/>
          </a:p>
          <a:p>
            <a:pPr algn="just" fontAlgn="t"/>
            <a:r>
              <a:rPr lang="tr-TR" dirty="0"/>
              <a:t>Mesleki faaliyetlerle ilgili yapılan şikâyet ya da bilgi edinme taleplerine açık ve samimi bir şekilde cevap </a:t>
            </a:r>
            <a:r>
              <a:rPr lang="tr-TR" dirty="0" smtClean="0"/>
              <a:t>vermek</a:t>
            </a:r>
          </a:p>
          <a:p>
            <a:pPr algn="just" fontAlgn="t"/>
            <a:endParaRPr lang="tr-TR" dirty="0"/>
          </a:p>
          <a:p>
            <a:pPr algn="just" fontAlgn="t"/>
            <a:r>
              <a:rPr lang="tr-TR" dirty="0"/>
              <a:t>Mesleki faaliyetlere yönelik karar alma sürecinde tüm ilgi ve çıkar öbeklerinin görüşlerine başvurmak </a:t>
            </a:r>
          </a:p>
          <a:p>
            <a:endParaRPr lang="tr-TR" dirty="0"/>
          </a:p>
        </p:txBody>
      </p:sp>
    </p:spTree>
    <p:extLst>
      <p:ext uri="{BB962C8B-B14F-4D97-AF65-F5344CB8AC3E}">
        <p14:creationId xmlns:p14="http://schemas.microsoft.com/office/powerpoint/2010/main" val="29941928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3277" y="764704"/>
            <a:ext cx="8229600" cy="720080"/>
          </a:xfrm>
        </p:spPr>
        <p:txBody>
          <a:bodyPr>
            <a:normAutofit/>
          </a:bodyPr>
          <a:lstStyle/>
          <a:p>
            <a:pPr algn="ctr"/>
            <a:r>
              <a:rPr lang="tr-TR" sz="3600" b="1" dirty="0" smtClean="0"/>
              <a:t>HUKUKA, TOPLUMA, MESLEKTAŞA SAYGI</a:t>
            </a:r>
            <a:endParaRPr lang="tr-TR" sz="3600" dirty="0"/>
          </a:p>
        </p:txBody>
      </p:sp>
      <p:sp>
        <p:nvSpPr>
          <p:cNvPr id="3" name="İçerik Yer Tutucusu 2"/>
          <p:cNvSpPr>
            <a:spLocks noGrp="1"/>
          </p:cNvSpPr>
          <p:nvPr>
            <p:ph idx="1"/>
          </p:nvPr>
        </p:nvSpPr>
        <p:spPr>
          <a:xfrm>
            <a:off x="423277" y="1916832"/>
            <a:ext cx="8229600" cy="4941168"/>
          </a:xfrm>
        </p:spPr>
        <p:txBody>
          <a:bodyPr>
            <a:normAutofit fontScale="70000" lnSpcReduction="20000"/>
          </a:bodyPr>
          <a:lstStyle/>
          <a:p>
            <a:pPr marL="0" indent="0" fontAlgn="t">
              <a:buNone/>
            </a:pPr>
            <a:endParaRPr lang="tr-TR" dirty="0"/>
          </a:p>
          <a:p>
            <a:pPr algn="just" fontAlgn="t"/>
            <a:r>
              <a:rPr lang="tr-TR" b="1" dirty="0" smtClean="0"/>
              <a:t>KURALLAR</a:t>
            </a:r>
          </a:p>
          <a:p>
            <a:pPr algn="just" fontAlgn="t"/>
            <a:endParaRPr lang="tr-TR" dirty="0"/>
          </a:p>
          <a:p>
            <a:pPr algn="just" fontAlgn="t"/>
            <a:r>
              <a:rPr lang="tr-TR" dirty="0"/>
              <a:t>Ormancılık hizmetlerinden yararlananlar arasında dil, din, ırk, felsefi inanç, siyasi düşünce, cinsiyet vb. sebeplere dayanan ayrımcılıktan </a:t>
            </a:r>
            <a:r>
              <a:rPr lang="tr-TR" dirty="0" smtClean="0"/>
              <a:t>kaçınmak</a:t>
            </a:r>
          </a:p>
          <a:p>
            <a:pPr algn="just" fontAlgn="t"/>
            <a:endParaRPr lang="tr-TR" dirty="0"/>
          </a:p>
          <a:p>
            <a:pPr algn="just" fontAlgn="t"/>
            <a:r>
              <a:rPr lang="tr-TR" dirty="0"/>
              <a:t>Mesleki faaliyetlerini yasal düzenlemelere uygun olarak </a:t>
            </a:r>
            <a:r>
              <a:rPr lang="tr-TR" dirty="0" smtClean="0"/>
              <a:t>gerçekleştirmek</a:t>
            </a:r>
          </a:p>
          <a:p>
            <a:pPr algn="just" fontAlgn="t"/>
            <a:endParaRPr lang="tr-TR" dirty="0" smtClean="0"/>
          </a:p>
          <a:p>
            <a:pPr algn="just" fontAlgn="t"/>
            <a:r>
              <a:rPr lang="tr-TR" dirty="0" smtClean="0"/>
              <a:t>Meslektaşları </a:t>
            </a:r>
            <a:r>
              <a:rPr lang="tr-TR" dirty="0"/>
              <a:t>arasında din, dil, ırk, siyasi görüş, mezhep, cinsiyet ve yasal düzenlemelerde belirtilen hükümler dışında kıdem ve unvan ayrımcılığı </a:t>
            </a:r>
            <a:r>
              <a:rPr lang="tr-TR" dirty="0" smtClean="0"/>
              <a:t>yapmamak</a:t>
            </a:r>
          </a:p>
          <a:p>
            <a:pPr algn="just" fontAlgn="t"/>
            <a:endParaRPr lang="tr-TR" dirty="0"/>
          </a:p>
          <a:p>
            <a:pPr algn="just" fontAlgn="t"/>
            <a:r>
              <a:rPr lang="tr-TR" dirty="0"/>
              <a:t>Haksız eleştiriden kaçınmak ve meslektaşların itibarına veya kurumlarına zarar verebilecek hiçbir davranışta </a:t>
            </a:r>
            <a:r>
              <a:rPr lang="tr-TR" dirty="0" smtClean="0"/>
              <a:t>bulunmamak</a:t>
            </a:r>
          </a:p>
          <a:p>
            <a:pPr algn="just" fontAlgn="t"/>
            <a:endParaRPr lang="tr-TR" dirty="0"/>
          </a:p>
          <a:p>
            <a:pPr algn="just" fontAlgn="t"/>
            <a:r>
              <a:rPr lang="tr-TR" dirty="0"/>
              <a:t>Mesleki faaliyetler sırasında meslektaşlarına yönelik psikolojik ya da fiziksel tacizden kaçınmak</a:t>
            </a:r>
          </a:p>
          <a:p>
            <a:endParaRPr lang="tr-TR" dirty="0"/>
          </a:p>
        </p:txBody>
      </p:sp>
    </p:spTree>
    <p:extLst>
      <p:ext uri="{BB962C8B-B14F-4D97-AF65-F5344CB8AC3E}">
        <p14:creationId xmlns:p14="http://schemas.microsoft.com/office/powerpoint/2010/main" val="40503279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17837</TotalTime>
  <Words>7385</Words>
  <Application>Microsoft Office PowerPoint</Application>
  <PresentationFormat>Ekran Gösterisi (4:3)</PresentationFormat>
  <Paragraphs>981</Paragraphs>
  <Slides>123</Slides>
  <Notes>4</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123</vt:i4>
      </vt:variant>
    </vt:vector>
  </HeadingPairs>
  <TitlesOfParts>
    <vt:vector size="129" baseType="lpstr">
      <vt:lpstr>Calibri</vt:lpstr>
      <vt:lpstr>Constantia</vt:lpstr>
      <vt:lpstr>Times New Roman</vt:lpstr>
      <vt:lpstr>Wingdings</vt:lpstr>
      <vt:lpstr>Wingdings 2</vt:lpstr>
      <vt:lpstr>Akış</vt:lpstr>
      <vt:lpstr>MESLEK ETİĞİ</vt:lpstr>
      <vt:lpstr>AHLAK FELSEFESİNDE KURAMLAR ( TEORİLER=NAZARİYELER)</vt:lpstr>
      <vt:lpstr>AHLAK FELSEFESİNDE KURAMLAR ( TEORİLER=NAZARİYELER)</vt:lpstr>
      <vt:lpstr>AHLAK FELSEFESİNDE KURAMLAR ( TEORİLER=NAZARİYELER)</vt:lpstr>
      <vt:lpstr>AHLAK FELSEFESİNDE KURAMLAR ( TEORİLER=NAZARİYELER)</vt:lpstr>
      <vt:lpstr>AHLAK FELSEFESİNDE KURAMLAR ( TEORİLER=NAZARİYELER)</vt:lpstr>
      <vt:lpstr>AHLAK FELSEFESİNDE KURAMLAR ( TEORİLER=NAZARİYELER)</vt:lpstr>
      <vt:lpstr>AHLAK FELSEFESİNDE KURAMLAR ( TEORİLER=NAZARİYELER)</vt:lpstr>
      <vt:lpstr>AHLAK FELSEFESİNDE KURAMLAR ( TEORİLER=NAZARİYELER)</vt:lpstr>
      <vt:lpstr>Normatif etik</vt:lpstr>
      <vt:lpstr>SONUÇSALCI AHLAK KURAMLARI</vt:lpstr>
      <vt:lpstr>FAYDACILIK KURAMI</vt:lpstr>
      <vt:lpstr>FAYDACILIK KURAMI</vt:lpstr>
      <vt:lpstr>FAYDACILIK KURAMI</vt:lpstr>
      <vt:lpstr>SONUÇSALCI KURAMLARIN ELEŞTİRİSİ</vt:lpstr>
      <vt:lpstr>SONUÇSALCI KURAMLARIN ELEŞTİRİSİ</vt:lpstr>
      <vt:lpstr> ÖDEV KURAMI  (DEONTOLOJİK KURAM)</vt:lpstr>
      <vt:lpstr>ÖDEV KURAMI</vt:lpstr>
      <vt:lpstr>ÖDEV KURAMI</vt:lpstr>
      <vt:lpstr>ERDEM AHLAKI</vt:lpstr>
      <vt:lpstr>ERDEM AHLAKI</vt:lpstr>
      <vt:lpstr>ERDEM AHLAKI</vt:lpstr>
      <vt:lpstr>ERDEM AHLAKI</vt:lpstr>
      <vt:lpstr>ERDEM AHLAKI</vt:lpstr>
      <vt:lpstr>ERDEM AHLAKI</vt:lpstr>
      <vt:lpstr>ERDEM AHLAKI</vt:lpstr>
      <vt:lpstr>ERDEM AHLAKI</vt:lpstr>
      <vt:lpstr>MESLEK AHLAKI (ETİĞİ)</vt:lpstr>
      <vt:lpstr>MESLEK AHLAKI</vt:lpstr>
      <vt:lpstr>MESLEK AHLAKI</vt:lpstr>
      <vt:lpstr>MESLEK AHLAKI(ETİĞİ)</vt:lpstr>
      <vt:lpstr>MESLEK AHLAKI</vt:lpstr>
      <vt:lpstr>MESLEK AHLAKI</vt:lpstr>
      <vt:lpstr>MESLEK AHLAKI</vt:lpstr>
      <vt:lpstr>MESLEK AHLAKI</vt:lpstr>
      <vt:lpstr>MESLEK AHLAKI</vt:lpstr>
      <vt:lpstr>MESLEK AHLAKI</vt:lpstr>
      <vt:lpstr>PowerPoint Sunusu</vt:lpstr>
      <vt:lpstr>MÜHENDİSLİK AHLAKI</vt:lpstr>
      <vt:lpstr>Mühendislik Ahlakı</vt:lpstr>
      <vt:lpstr>Mühendislik Ahlakı</vt:lpstr>
      <vt:lpstr>PowerPoint Sunusu</vt:lpstr>
      <vt:lpstr>Mühendislik Ahlakı</vt:lpstr>
      <vt:lpstr>Mühendislik Ahlakı</vt:lpstr>
      <vt:lpstr>Mühendislik Ahlakı</vt:lpstr>
      <vt:lpstr>Mühendislik Ahlakı</vt:lpstr>
      <vt:lpstr>Mühendislik Ahlakı</vt:lpstr>
      <vt:lpstr>Mühendislik Ahlakı</vt:lpstr>
      <vt:lpstr>Mühendislik Ahlakı</vt:lpstr>
      <vt:lpstr>Mühendislik Ahlakı</vt:lpstr>
      <vt:lpstr>Mühendislik Ahlakı</vt:lpstr>
      <vt:lpstr>Mühendislik Ahlakı</vt:lpstr>
      <vt:lpstr>Mühendislik Ahlakı</vt:lpstr>
      <vt:lpstr>Mühendislik Ahlakı</vt:lpstr>
      <vt:lpstr>TMMOB MESLEKİ DAVRANIŞ İLKELERİ</vt:lpstr>
      <vt:lpstr>TMMOB MESLEKİ DAVRANIŞ İLKELERİ</vt:lpstr>
      <vt:lpstr>TMMOB MESLEKİ DAVRANIŞ İLKELERİ</vt:lpstr>
      <vt:lpstr>TMMOB MESLEKİ DAVRANIŞ İLKELERİ</vt:lpstr>
      <vt:lpstr>TMMOB MESLEKİ DAVRANIŞ İLKELERİ</vt:lpstr>
      <vt:lpstr>TMMOB MESLEKİ DAVRANIŞ İLKELERİ</vt:lpstr>
      <vt:lpstr>Orman mühendisliği</vt:lpstr>
      <vt:lpstr>Orman mühendisliği</vt:lpstr>
      <vt:lpstr>Orman mühendisinin görevleri</vt:lpstr>
      <vt:lpstr>Orman mühendisinin görevleri</vt:lpstr>
      <vt:lpstr>Orman mühendisinin görevleri</vt:lpstr>
      <vt:lpstr>AMERİKA DANIŞMAN ORMANCILAR BİRLİĞİ (ACF) AHLAK İLKELERİ</vt:lpstr>
      <vt:lpstr>AMERİKA DANIŞMAN ORMANCILAR BİRLİĞİ (ACF) AHLAK İLKELERİ</vt:lpstr>
      <vt:lpstr>PowerPoint Sunusu</vt:lpstr>
      <vt:lpstr>AMERİKA DANIŞMAN ORMANCILAR BİRLİĞİ (ACF) AHLAK İLKELERİ</vt:lpstr>
      <vt:lpstr>FİLİPİN ORMANCILARI AHLAK İLKELERİ </vt:lpstr>
      <vt:lpstr>FİLİPİN ORMANCILARI AHLAK İLKELERİ</vt:lpstr>
      <vt:lpstr>AVUSTRALYA ORMAN ENSTİTÜSÜ AHLAK İLKELERİ</vt:lpstr>
      <vt:lpstr>ULUSAL ORMANCILIK PROGRAMI Ulusal Ormancılık İlkeleri (2004)</vt:lpstr>
      <vt:lpstr>OSB STRATEJİK PLANI (2013-2017) TEMEL DEĞERLER</vt:lpstr>
      <vt:lpstr>OSB STRATEJİK PLANI</vt:lpstr>
      <vt:lpstr>OGM STRATEJİK PLANI (2013-2017) TEMEL İLKE ve DEĞERLER</vt:lpstr>
      <vt:lpstr>OGM STRATEJİK PLAN</vt:lpstr>
      <vt:lpstr>  ORMAN MÜHENDİSLİĞİNDE MESLEK AHLAKI İLKELERİ</vt:lpstr>
      <vt:lpstr>Görev yapılan sektöre göre meslek ahlakı ilkelerinin önem sırası ve önem derecesi</vt:lpstr>
      <vt:lpstr>Orman Mühendisliğinde Meslek Ahlakı İlkeleri </vt:lpstr>
      <vt:lpstr>AÇIKLIK</vt:lpstr>
      <vt:lpstr>AÇIKLIK</vt:lpstr>
      <vt:lpstr>EKOLOJİK DUYARLILIK  </vt:lpstr>
      <vt:lpstr>Sürdürülebilirlik</vt:lpstr>
      <vt:lpstr>Sürdürülebilirlik</vt:lpstr>
      <vt:lpstr>Çok Amaçlı Faydalanma</vt:lpstr>
      <vt:lpstr>KATILIMCILIK</vt:lpstr>
      <vt:lpstr>YEREL SORUMLULUK</vt:lpstr>
      <vt:lpstr>MESLEKİ DAYANIŞMA </vt:lpstr>
      <vt:lpstr>DÜRÜSTLÜK VE TARAFSIZLIK </vt:lpstr>
      <vt:lpstr>SADAKAT </vt:lpstr>
      <vt:lpstr>SADAKAT</vt:lpstr>
      <vt:lpstr>MESLEKİ YETERLİLİK </vt:lpstr>
      <vt:lpstr>KAMU YARARI VE TOPLUMSAL SORUMLULUK </vt:lpstr>
      <vt:lpstr>KAMU YARARI VE TOPLUMSAL SORUMLULUK</vt:lpstr>
      <vt:lpstr>HUKUKA, TOPLUMA VE MESLEKTAŞA SAYGI </vt:lpstr>
      <vt:lpstr>MESLEĞİN GELİŞİMİNE KATKI</vt:lpstr>
      <vt:lpstr>EKOLOJİK DUYARLILIK, AÇIKLIK, KATILIMCILIK</vt:lpstr>
      <vt:lpstr>HUKUKA, TOPLUMA, MESLEKTAŞA SAYGI</vt:lpstr>
      <vt:lpstr>KAMU YARARI VE TOPLUMSAL SORUMLULUK</vt:lpstr>
      <vt:lpstr>MESLEKİ DAYANIŞMA</vt:lpstr>
      <vt:lpstr>   DÜRÜSTLÜK VE TARAFSIZLIK </vt:lpstr>
      <vt:lpstr>   MESLEKİ YETERLİK</vt:lpstr>
      <vt:lpstr>SADAKAT</vt:lpstr>
      <vt:lpstr>   YEREL SORUMLULUK</vt:lpstr>
      <vt:lpstr>PowerPoint Sunusu</vt:lpstr>
      <vt:lpstr>ÖRNEK OLAY</vt:lpstr>
      <vt:lpstr>BİLİM NEDİR</vt:lpstr>
      <vt:lpstr>PowerPoint Sunusu</vt:lpstr>
      <vt:lpstr>PowerPoint Sunusu</vt:lpstr>
      <vt:lpstr>PowerPoint Sunusu</vt:lpstr>
      <vt:lpstr>PowerPoint Sunusu</vt:lpstr>
      <vt:lpstr>PowerPoint Sunusu</vt:lpstr>
      <vt:lpstr>Aşırma (İntihal)</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 ETİĞİ</dc:title>
  <dc:creator>yılmaz</dc:creator>
  <cp:lastModifiedBy>elif berker</cp:lastModifiedBy>
  <cp:revision>179</cp:revision>
  <dcterms:created xsi:type="dcterms:W3CDTF">2016-02-19T08:51:11Z</dcterms:created>
  <dcterms:modified xsi:type="dcterms:W3CDTF">2019-05-15T08:39:48Z</dcterms:modified>
</cp:coreProperties>
</file>