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57" r:id="rId3"/>
    <p:sldId id="258" r:id="rId4"/>
    <p:sldId id="260" r:id="rId5"/>
    <p:sldId id="261" r:id="rId6"/>
    <p:sldId id="279" r:id="rId7"/>
    <p:sldId id="280" r:id="rId8"/>
    <p:sldId id="263" r:id="rId9"/>
    <p:sldId id="267" r:id="rId10"/>
    <p:sldId id="266" r:id="rId11"/>
    <p:sldId id="265" r:id="rId12"/>
    <p:sldId id="270" r:id="rId13"/>
    <p:sldId id="269" r:id="rId14"/>
    <p:sldId id="271" r:id="rId15"/>
    <p:sldId id="268" r:id="rId16"/>
    <p:sldId id="272" r:id="rId17"/>
    <p:sldId id="273" r:id="rId18"/>
    <p:sldId id="274" r:id="rId19"/>
    <p:sldId id="276" r:id="rId20"/>
    <p:sldId id="27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7F295-0283-4CF5-8A04-76F2B03D6425}" type="datetimeFigureOut">
              <a:rPr lang="tr-TR" smtClean="0"/>
              <a:t>6.07.2023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9BFFD-9915-4AFA-855E-B9D8962B4E16}" type="slidenum">
              <a:rPr lang="tr-TR" smtClean="0"/>
              <a:t>‹#›</a:t>
            </a:fld>
            <a:endParaRPr lang="tr-TR"/>
          </a:p>
        </p:txBody>
      </p:sp>
    </p:spTree>
    <p:extLst>
      <p:ext uri="{BB962C8B-B14F-4D97-AF65-F5344CB8AC3E}">
        <p14:creationId xmlns:p14="http://schemas.microsoft.com/office/powerpoint/2010/main" val="265022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D9BFFD-9915-4AFA-855E-B9D8962B4E16}" type="slidenum">
              <a:rPr lang="tr-TR" smtClean="0"/>
              <a:t>19</a:t>
            </a:fld>
            <a:endParaRPr lang="tr-TR"/>
          </a:p>
        </p:txBody>
      </p:sp>
    </p:spTree>
    <p:extLst>
      <p:ext uri="{BB962C8B-B14F-4D97-AF65-F5344CB8AC3E}">
        <p14:creationId xmlns:p14="http://schemas.microsoft.com/office/powerpoint/2010/main" val="413177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72D7BAF-77E6-43F1-94AA-650B360E05BA}" type="datetimeFigureOut">
              <a:rPr lang="tr-TR" smtClean="0"/>
              <a:t>6.07.2023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337241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2D7BAF-77E6-43F1-94AA-650B360E05BA}" type="datetimeFigureOut">
              <a:rPr lang="tr-TR" smtClean="0"/>
              <a:t>6.07.2023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226774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2D7BAF-77E6-43F1-94AA-650B360E05BA}" type="datetimeFigureOut">
              <a:rPr lang="tr-TR" smtClean="0"/>
              <a:t>6.07.2023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21390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2D7BAF-77E6-43F1-94AA-650B360E05BA}" type="datetimeFigureOut">
              <a:rPr lang="tr-TR" smtClean="0"/>
              <a:t>6.07.2023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42882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72D7BAF-77E6-43F1-94AA-650B360E05BA}" type="datetimeFigureOut">
              <a:rPr lang="tr-TR" smtClean="0"/>
              <a:t>6.07.2023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348054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72D7BAF-77E6-43F1-94AA-650B360E05BA}" type="datetimeFigureOut">
              <a:rPr lang="tr-TR" smtClean="0"/>
              <a:t>6.07.2023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313774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72D7BAF-77E6-43F1-94AA-650B360E05BA}" type="datetimeFigureOut">
              <a:rPr lang="tr-TR" smtClean="0"/>
              <a:t>6.07.2023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246518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72D7BAF-77E6-43F1-94AA-650B360E05BA}" type="datetimeFigureOut">
              <a:rPr lang="tr-TR" smtClean="0"/>
              <a:t>6.07.2023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100757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72D7BAF-77E6-43F1-94AA-650B360E05BA}" type="datetimeFigureOut">
              <a:rPr lang="tr-TR" smtClean="0"/>
              <a:t>6.07.2023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345343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72D7BAF-77E6-43F1-94AA-650B360E05BA}" type="datetimeFigureOut">
              <a:rPr lang="tr-TR" smtClean="0"/>
              <a:t>6.07.2023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354464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72D7BAF-77E6-43F1-94AA-650B360E05BA}" type="datetimeFigureOut">
              <a:rPr lang="tr-TR" smtClean="0"/>
              <a:t>6.07.2023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218D07-C36E-4EA0-A0C1-C3D2A2C42470}" type="slidenum">
              <a:rPr lang="tr-TR" smtClean="0"/>
              <a:t>‹#›</a:t>
            </a:fld>
            <a:endParaRPr lang="tr-TR"/>
          </a:p>
        </p:txBody>
      </p:sp>
    </p:spTree>
    <p:extLst>
      <p:ext uri="{BB962C8B-B14F-4D97-AF65-F5344CB8AC3E}">
        <p14:creationId xmlns:p14="http://schemas.microsoft.com/office/powerpoint/2010/main" val="314673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D7BAF-77E6-43F1-94AA-650B360E05BA}" type="datetimeFigureOut">
              <a:rPr lang="tr-TR" smtClean="0"/>
              <a:t>6.07.2023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18D07-C36E-4EA0-A0C1-C3D2A2C42470}" type="slidenum">
              <a:rPr lang="tr-TR" smtClean="0"/>
              <a:t>‹#›</a:t>
            </a:fld>
            <a:endParaRPr lang="tr-TR"/>
          </a:p>
        </p:txBody>
      </p:sp>
    </p:spTree>
    <p:extLst>
      <p:ext uri="{BB962C8B-B14F-4D97-AF65-F5344CB8AC3E}">
        <p14:creationId xmlns:p14="http://schemas.microsoft.com/office/powerpoint/2010/main" val="2384771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tu.edu.tr/oidb"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9" name="Sağ Ok 8"/>
          <p:cNvSpPr/>
          <p:nvPr/>
        </p:nvSpPr>
        <p:spPr>
          <a:xfrm>
            <a:off x="1441236" y="1810566"/>
            <a:ext cx="1115568" cy="429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ol Ok 9"/>
          <p:cNvSpPr/>
          <p:nvPr/>
        </p:nvSpPr>
        <p:spPr>
          <a:xfrm flipV="1">
            <a:off x="9886071" y="1790574"/>
            <a:ext cx="1106424" cy="4206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Yuvarlatılmış Dikdörtgen 11"/>
          <p:cNvSpPr/>
          <p:nvPr/>
        </p:nvSpPr>
        <p:spPr>
          <a:xfrm>
            <a:off x="425196" y="5020056"/>
            <a:ext cx="11301984" cy="1469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Tercih başvurusunun başlayacağı 10 – 19 Temmuz 2023 tarihlerinde adayları </a:t>
            </a:r>
            <a:r>
              <a:rPr lang="tr-TR" sz="1600" dirty="0" smtClean="0">
                <a:latin typeface="Arial" panose="020B0604020202020204" pitchFamily="34" charset="0"/>
                <a:cs typeface="Arial" panose="020B0604020202020204" pitchFamily="34" charset="0"/>
                <a:hlinkClick r:id="rId3"/>
              </a:rPr>
              <a:t>http://www.ktu.edu.tr/oidb</a:t>
            </a:r>
            <a:r>
              <a:rPr lang="tr-TR" sz="1600" dirty="0" smtClean="0">
                <a:latin typeface="Arial" panose="020B0604020202020204" pitchFamily="34" charset="0"/>
                <a:cs typeface="Arial" panose="020B0604020202020204" pitchFamily="34" charset="0"/>
              </a:rPr>
              <a:t> </a:t>
            </a:r>
            <a:r>
              <a:rPr lang="tr-TR" sz="1600" dirty="0" smtClean="0">
                <a:solidFill>
                  <a:schemeClr val="tx1"/>
                </a:solidFill>
                <a:latin typeface="Arial" panose="020B0604020202020204" pitchFamily="34" charset="0"/>
                <a:cs typeface="Arial" panose="020B0604020202020204" pitchFamily="34" charset="0"/>
              </a:rPr>
              <a:t>adresinde üstteki menü karşılayacaktır. Adaylar kırmızı menüden tercih başvurusu yapacak ve 24 Temmuz 2023 tarihinde yerleştirme sonuçlarına yeşil menüden ulaşabilecektir.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551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12" name="Yuvarlatılmış Dikdörtgen 11"/>
          <p:cNvSpPr/>
          <p:nvPr/>
        </p:nvSpPr>
        <p:spPr>
          <a:xfrm>
            <a:off x="420565" y="5981184"/>
            <a:ext cx="11350869" cy="87681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Bu menüde </a:t>
            </a:r>
            <a:r>
              <a:rPr lang="tr-TR" sz="1600" dirty="0">
                <a:solidFill>
                  <a:schemeClr val="tx1"/>
                </a:solidFill>
                <a:latin typeface="Arial" panose="020B0604020202020204" pitchFamily="34" charset="0"/>
                <a:cs typeface="Arial" panose="020B0604020202020204" pitchFamily="34" charset="0"/>
              </a:rPr>
              <a:t>adayın </a:t>
            </a:r>
            <a:r>
              <a:rPr lang="tr-TR" sz="1600" dirty="0" smtClean="0">
                <a:solidFill>
                  <a:schemeClr val="tx1"/>
                </a:solidFill>
                <a:latin typeface="Arial" panose="020B0604020202020204" pitchFamily="34" charset="0"/>
                <a:cs typeface="Arial" panose="020B0604020202020204" pitchFamily="34" charset="0"/>
              </a:rPr>
              <a:t>KTÜYÖS ve TRYÖS sınav puanı otomatik olarak gelmektedir. Bunlar dışında aday hangi puan türüyle başvuru yapacaksa listeden sınav türünü ve not sistemini seçip, menüdeki diğer bilgileri dikkatlice doldurmalıdır. Bu menüye eklenecek fotoğrafın 50 mm x 60 mm ebadında son altı ay içinde çekilmiş ve </a:t>
            </a:r>
            <a:r>
              <a:rPr lang="tr-TR" sz="1600" dirty="0" err="1" smtClean="0">
                <a:solidFill>
                  <a:schemeClr val="tx1"/>
                </a:solidFill>
                <a:latin typeface="Arial" panose="020B0604020202020204" pitchFamily="34" charset="0"/>
                <a:cs typeface="Arial" panose="020B0604020202020204" pitchFamily="34" charset="0"/>
              </a:rPr>
              <a:t>biometrik</a:t>
            </a:r>
            <a:r>
              <a:rPr lang="tr-TR" sz="1600" dirty="0" smtClean="0">
                <a:solidFill>
                  <a:schemeClr val="tx1"/>
                </a:solidFill>
                <a:latin typeface="Arial" panose="020B0604020202020204" pitchFamily="34" charset="0"/>
                <a:cs typeface="Arial" panose="020B0604020202020204" pitchFamily="34" charset="0"/>
              </a:rPr>
              <a:t> olması gerekir.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081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728"/>
            <a:ext cx="12192000" cy="6858000"/>
          </a:xfrm>
        </p:spPr>
      </p:pic>
      <p:sp>
        <p:nvSpPr>
          <p:cNvPr id="7" name="Sağ Ok 6"/>
          <p:cNvSpPr/>
          <p:nvPr/>
        </p:nvSpPr>
        <p:spPr>
          <a:xfrm>
            <a:off x="2386584" y="2688336"/>
            <a:ext cx="1115568" cy="429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ol Ok 7"/>
          <p:cNvSpPr/>
          <p:nvPr/>
        </p:nvSpPr>
        <p:spPr>
          <a:xfrm flipV="1">
            <a:off x="8247888" y="2688336"/>
            <a:ext cx="1106424" cy="4206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2386583" y="6025896"/>
            <a:ext cx="9245639" cy="72237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Adaylar bu menüyü kullanarak yerleşmek istedikleri en fazla 5 programı tercih edebilir.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754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7" name="Yuvarlatılmış Dikdörtgen 6"/>
          <p:cNvSpPr/>
          <p:nvPr/>
        </p:nvSpPr>
        <p:spPr>
          <a:xfrm>
            <a:off x="1337838" y="5775491"/>
            <a:ext cx="10415016" cy="9418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Adaylar ilk yerleşmek istedikleri programdan başlamak üzere en fazla 5 program tercih edebilirler. Herhangi bir tercihine yerleşen adayın, ek yerleştirme olması durumunda başvuru hakkı olmayacağından kayıt yapmayacağı programı tercih etmemesi yararlı olacaktır. Aday tercihlerini yaptıktan sonra sayfayı kaydettikten sonra bu menüden çıkabilir.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461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728"/>
            <a:ext cx="12192000" cy="6858000"/>
          </a:xfrm>
        </p:spPr>
      </p:pic>
      <p:sp>
        <p:nvSpPr>
          <p:cNvPr id="7" name="Sağ Ok 6"/>
          <p:cNvSpPr/>
          <p:nvPr/>
        </p:nvSpPr>
        <p:spPr>
          <a:xfrm>
            <a:off x="2212848" y="3383280"/>
            <a:ext cx="1115568" cy="429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ol Ok 7"/>
          <p:cNvSpPr/>
          <p:nvPr/>
        </p:nvSpPr>
        <p:spPr>
          <a:xfrm flipV="1">
            <a:off x="8266176" y="3374136"/>
            <a:ext cx="1106424" cy="4206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2628900" y="6010726"/>
            <a:ext cx="7750302" cy="7375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Adaylar bu menüyü kullanarak başvuru belgelerini eksiksiz olarak yüklemelidir.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811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728"/>
            <a:ext cx="12192000" cy="6858000"/>
          </a:xfrm>
        </p:spPr>
      </p:pic>
      <p:sp>
        <p:nvSpPr>
          <p:cNvPr id="7" name="Sağ Ok 6"/>
          <p:cNvSpPr/>
          <p:nvPr/>
        </p:nvSpPr>
        <p:spPr>
          <a:xfrm>
            <a:off x="2029968" y="4050792"/>
            <a:ext cx="1115568" cy="429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ol Ok 7"/>
          <p:cNvSpPr/>
          <p:nvPr/>
        </p:nvSpPr>
        <p:spPr>
          <a:xfrm flipV="1">
            <a:off x="8330184" y="4050792"/>
            <a:ext cx="1106424" cy="4206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2444262" y="6010726"/>
            <a:ext cx="7934940" cy="7375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10-19 Temmuz 2023 tarihleri arasında adaylar tercihlerini güncelleyebilirler.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730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
            <a:ext cx="12191999" cy="6858000"/>
          </a:xfrm>
        </p:spPr>
      </p:pic>
      <p:sp>
        <p:nvSpPr>
          <p:cNvPr id="7" name="Yuvarlatılmış Dikdörtgen 6"/>
          <p:cNvSpPr/>
          <p:nvPr/>
        </p:nvSpPr>
        <p:spPr>
          <a:xfrm>
            <a:off x="386863" y="6001582"/>
            <a:ext cx="11473960" cy="7375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Adaylar 10 - 19 Temmuz 2023 tarihleri arasında tercihlerini güncellemeleri durumunda sayfayı tekrar kaydetmelidir.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716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5" name="Yuvarlatılmış Dikdörtgen 4"/>
          <p:cNvSpPr/>
          <p:nvPr/>
        </p:nvSpPr>
        <p:spPr>
          <a:xfrm>
            <a:off x="246186" y="5988217"/>
            <a:ext cx="11825652" cy="7375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10-19 Temmuz 2023 tarihleri arasında adaylar tercihlerini güncelleyip kaydettikten sonra adayın mailine işlemin başarıyla sisteme kaydedildiği mesajı gelir.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225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728"/>
            <a:ext cx="12192000" cy="6858000"/>
          </a:xfrm>
        </p:spPr>
      </p:pic>
      <p:sp>
        <p:nvSpPr>
          <p:cNvPr id="7" name="Sağ Ok 6"/>
          <p:cNvSpPr/>
          <p:nvPr/>
        </p:nvSpPr>
        <p:spPr>
          <a:xfrm>
            <a:off x="2029968" y="4745736"/>
            <a:ext cx="1115568" cy="429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ol Ok 7"/>
          <p:cNvSpPr/>
          <p:nvPr/>
        </p:nvSpPr>
        <p:spPr>
          <a:xfrm flipV="1">
            <a:off x="8238744" y="4754880"/>
            <a:ext cx="1106424" cy="4206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2595371" y="5928430"/>
            <a:ext cx="8808251" cy="7375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Adaylar tercihlerinin son durumunu Mevcut Tercihleriniz menüsünden görüntüleyebilir.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20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6" name="Yuvarlatılmış Dikdörtgen 5"/>
          <p:cNvSpPr/>
          <p:nvPr/>
        </p:nvSpPr>
        <p:spPr>
          <a:xfrm>
            <a:off x="492369" y="5900998"/>
            <a:ext cx="10928839" cy="7375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Adaylar değerlendirilmek üzere sisteme yüklenen tercihlerinin son durumunu bu menüden görebilirler.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551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9728"/>
            <a:ext cx="12192000" cy="6858000"/>
          </a:xfrm>
        </p:spPr>
      </p:pic>
      <p:sp>
        <p:nvSpPr>
          <p:cNvPr id="7" name="Sağ Ok 6"/>
          <p:cNvSpPr/>
          <p:nvPr/>
        </p:nvSpPr>
        <p:spPr>
          <a:xfrm>
            <a:off x="1810512" y="5413248"/>
            <a:ext cx="1115568" cy="429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ol Ok 7"/>
          <p:cNvSpPr/>
          <p:nvPr/>
        </p:nvSpPr>
        <p:spPr>
          <a:xfrm flipV="1">
            <a:off x="8385048" y="5413248"/>
            <a:ext cx="1106424" cy="4206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2365131" y="6010726"/>
            <a:ext cx="9038492" cy="7375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Adaylar sisteme yükledikleri başvuru detayının son halini bu menüden mutlaka kontrol etmelidir.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026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 y="-109728"/>
            <a:ext cx="12015216" cy="6748272"/>
          </a:xfrm>
        </p:spPr>
      </p:pic>
      <p:sp>
        <p:nvSpPr>
          <p:cNvPr id="5" name="Yuvarlatılmış Dikdörtgen 4"/>
          <p:cNvSpPr/>
          <p:nvPr/>
        </p:nvSpPr>
        <p:spPr>
          <a:xfrm>
            <a:off x="210312" y="5044475"/>
            <a:ext cx="11503152" cy="1469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 öğrenciler Yurt Dışı Öğrenci Ön Başvuru menüsünden devam edeceklerdir. </a:t>
            </a:r>
            <a:endParaRPr lang="tr-TR" sz="1600" dirty="0">
              <a:solidFill>
                <a:schemeClr val="tx1"/>
              </a:solidFill>
              <a:latin typeface="Arial" panose="020B0604020202020204" pitchFamily="34" charset="0"/>
              <a:cs typeface="Arial" panose="020B0604020202020204" pitchFamily="34" charset="0"/>
            </a:endParaRPr>
          </a:p>
        </p:txBody>
      </p:sp>
      <p:sp>
        <p:nvSpPr>
          <p:cNvPr id="7" name="Sağ Ok 6"/>
          <p:cNvSpPr/>
          <p:nvPr/>
        </p:nvSpPr>
        <p:spPr>
          <a:xfrm>
            <a:off x="210312" y="2252490"/>
            <a:ext cx="1115568" cy="429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ol Ok 7"/>
          <p:cNvSpPr/>
          <p:nvPr/>
        </p:nvSpPr>
        <p:spPr>
          <a:xfrm flipV="1">
            <a:off x="10378440" y="2240334"/>
            <a:ext cx="1106424" cy="4206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76245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44"/>
            <a:ext cx="12192000" cy="6858000"/>
          </a:xfrm>
          <a:prstGeom prst="rect">
            <a:avLst/>
          </a:prstGeom>
        </p:spPr>
      </p:pic>
      <p:sp>
        <p:nvSpPr>
          <p:cNvPr id="6" name="Yuvarlatılmış Dikdörtgen 5"/>
          <p:cNvSpPr/>
          <p:nvPr/>
        </p:nvSpPr>
        <p:spPr>
          <a:xfrm>
            <a:off x="402336" y="5148072"/>
            <a:ext cx="11548872" cy="15819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Adaylar değerlendirilmek üzere onayladığı başvurusunun son halini bu menüyü kullanarak görüntüleyebilir. Bilgilerde herhangi bir yanlışlık fark edilmesi durumunda önceki menülerden gerekli düzenlemeler yapılmalı ve son durumu mutlaka kontrol edilmelidir.</a:t>
            </a:r>
          </a:p>
          <a:p>
            <a:pPr marL="285750" indent="-285750">
              <a:spcBef>
                <a:spcPts val="600"/>
              </a:spcBef>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10-19 Temmuz 2023 tarihinde adayların başvuruları değerlendirilirken herhangi bir hata tespit edilmesi durumunda başvuru reddedilir ve adaya başvurusunun neden kabul edilmediği sisteme kayıtlı mail adresinden bilgilendirilir. Bu nedenle adayların tercih sürecinde maillerini sık sık kontrol etmeleri yararlı olacaktır. </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290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0" cy="6858001"/>
          </a:xfrm>
        </p:spPr>
      </p:pic>
      <p:sp>
        <p:nvSpPr>
          <p:cNvPr id="9" name="Yuvarlatılmış Dikdörtgen 8"/>
          <p:cNvSpPr/>
          <p:nvPr/>
        </p:nvSpPr>
        <p:spPr>
          <a:xfrm>
            <a:off x="202223" y="5289453"/>
            <a:ext cx="11590490" cy="1469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Ön </a:t>
            </a:r>
            <a:r>
              <a:rPr lang="tr-TR" sz="1600" dirty="0">
                <a:solidFill>
                  <a:schemeClr val="tx1"/>
                </a:solidFill>
                <a:latin typeface="Arial" panose="020B0604020202020204" pitchFamily="34" charset="0"/>
                <a:cs typeface="Arial" panose="020B0604020202020204" pitchFamily="34" charset="0"/>
              </a:rPr>
              <a:t>b</a:t>
            </a:r>
            <a:r>
              <a:rPr lang="tr-TR" sz="1600" dirty="0" smtClean="0">
                <a:solidFill>
                  <a:schemeClr val="tx1"/>
                </a:solidFill>
                <a:latin typeface="Arial" panose="020B0604020202020204" pitchFamily="34" charset="0"/>
                <a:cs typeface="Arial" panose="020B0604020202020204" pitchFamily="34" charset="0"/>
              </a:rPr>
              <a:t>aşvuru ekranında bulunan bilgileri adayların eksiksiz doldurması gerekmektedir. Bundan </a:t>
            </a:r>
            <a:r>
              <a:rPr lang="tr-TR" sz="1600" dirty="0">
                <a:solidFill>
                  <a:schemeClr val="tx1"/>
                </a:solidFill>
                <a:latin typeface="Arial" panose="020B0604020202020204" pitchFamily="34" charset="0"/>
                <a:cs typeface="Arial" panose="020B0604020202020204" pitchFamily="34" charset="0"/>
              </a:rPr>
              <a:t>sonraki süreçte </a:t>
            </a:r>
            <a:r>
              <a:rPr lang="tr-TR" sz="1600" dirty="0" smtClean="0">
                <a:solidFill>
                  <a:schemeClr val="tx1"/>
                </a:solidFill>
                <a:latin typeface="Arial" panose="020B0604020202020204" pitchFamily="34" charset="0"/>
                <a:cs typeface="Arial" panose="020B0604020202020204" pitchFamily="34" charset="0"/>
              </a:rPr>
              <a:t>adaylara gönderilecek; doğrulama </a:t>
            </a:r>
            <a:r>
              <a:rPr lang="tr-TR" sz="1600" dirty="0">
                <a:solidFill>
                  <a:schemeClr val="tx1"/>
                </a:solidFill>
                <a:latin typeface="Arial" panose="020B0604020202020204" pitchFamily="34" charset="0"/>
                <a:cs typeface="Arial" panose="020B0604020202020204" pitchFamily="34" charset="0"/>
              </a:rPr>
              <a:t>kodu, bilgilendirme mesajı vb</a:t>
            </a:r>
            <a:r>
              <a:rPr lang="tr-TR" sz="1600" dirty="0" smtClean="0">
                <a:solidFill>
                  <a:schemeClr val="tx1"/>
                </a:solidFill>
                <a:latin typeface="Arial" panose="020B0604020202020204" pitchFamily="34" charset="0"/>
                <a:cs typeface="Arial" panose="020B0604020202020204" pitchFamily="34" charset="0"/>
              </a:rPr>
              <a:t>. bilgilendirmeler buraya kaydedilen mail adresine iletilecektir. </a:t>
            </a:r>
          </a:p>
        </p:txBody>
      </p:sp>
      <p:sp>
        <p:nvSpPr>
          <p:cNvPr id="10" name="Sol Ok 9"/>
          <p:cNvSpPr/>
          <p:nvPr/>
        </p:nvSpPr>
        <p:spPr>
          <a:xfrm flipV="1">
            <a:off x="3370971" y="2372868"/>
            <a:ext cx="1106424" cy="33516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43390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6" name="Yuvarlatılmış Dikdörtgen 5"/>
          <p:cNvSpPr/>
          <p:nvPr/>
        </p:nvSpPr>
        <p:spPr>
          <a:xfrm>
            <a:off x="365760" y="4861443"/>
            <a:ext cx="11466576" cy="1469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Bu menüde adayın ön başvurusunun başarıyla tamamlandığı ve adaya verilen başvuru numarası bilgisi bulunmaktadır. Aynı zamanda adayın önceki menüde kaydettiği mail adresine tercih başvuru sistemine giriş yapabilmesi için bir şifre gönderilecektir.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686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7" name="Oval 6"/>
          <p:cNvSpPr/>
          <p:nvPr/>
        </p:nvSpPr>
        <p:spPr>
          <a:xfrm>
            <a:off x="3447288" y="2249424"/>
            <a:ext cx="1362456" cy="448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24592" cy="6858000"/>
          </a:xfrm>
        </p:spPr>
      </p:pic>
      <p:sp>
        <p:nvSpPr>
          <p:cNvPr id="11" name="Sol Ok 10"/>
          <p:cNvSpPr/>
          <p:nvPr/>
        </p:nvSpPr>
        <p:spPr>
          <a:xfrm flipV="1">
            <a:off x="1259761" y="3642126"/>
            <a:ext cx="1106424" cy="29893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Yuvarlatılmış Dikdörtgen 11"/>
          <p:cNvSpPr/>
          <p:nvPr/>
        </p:nvSpPr>
        <p:spPr>
          <a:xfrm>
            <a:off x="100584" y="5184648"/>
            <a:ext cx="11804904" cy="1469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Adayın sisteme kaydolduğu mail adresine başvuru numarası ve şifre gönderilir. Bu şifre ile aday artık tercih başvuru sistemine giriş yapabilecektir.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692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7" name="Oval 6"/>
          <p:cNvSpPr/>
          <p:nvPr/>
        </p:nvSpPr>
        <p:spPr>
          <a:xfrm>
            <a:off x="3447288" y="2249424"/>
            <a:ext cx="1362456" cy="448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9728"/>
            <a:ext cx="12192000" cy="6858000"/>
          </a:xfrm>
        </p:spPr>
      </p:pic>
      <p:sp>
        <p:nvSpPr>
          <p:cNvPr id="6" name="Sol Ok 5"/>
          <p:cNvSpPr/>
          <p:nvPr/>
        </p:nvSpPr>
        <p:spPr>
          <a:xfrm flipV="1">
            <a:off x="10689337" y="2408036"/>
            <a:ext cx="1005840" cy="39917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521208" y="2408037"/>
            <a:ext cx="1014984" cy="3991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100584" y="5184648"/>
            <a:ext cx="11804904" cy="1469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Ön başvurusunu tamamlayan adaylar, tekrar ilk menüden başlayarak bu defa tercihlerini ve istenilen belgeleri sisteme yüklemelidir. </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04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9728"/>
            <a:ext cx="12192000" cy="6858000"/>
          </a:xfrm>
        </p:spPr>
      </p:pic>
      <p:sp>
        <p:nvSpPr>
          <p:cNvPr id="7" name="Sağ Ok 6"/>
          <p:cNvSpPr/>
          <p:nvPr/>
        </p:nvSpPr>
        <p:spPr>
          <a:xfrm>
            <a:off x="704088" y="3609065"/>
            <a:ext cx="1133856" cy="46317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ol Ok 7"/>
          <p:cNvSpPr/>
          <p:nvPr/>
        </p:nvSpPr>
        <p:spPr>
          <a:xfrm flipV="1">
            <a:off x="9985248" y="3605901"/>
            <a:ext cx="1115568" cy="46634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320040" y="5184648"/>
            <a:ext cx="11466576" cy="1469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Adaylar, Yurt Dışı Öğrenci Başvuru sekmesinden devam eder.</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370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l Ok 5"/>
          <p:cNvSpPr/>
          <p:nvPr/>
        </p:nvSpPr>
        <p:spPr>
          <a:xfrm flipV="1">
            <a:off x="7653528" y="2313432"/>
            <a:ext cx="1106424" cy="4206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ağ Ok 6"/>
          <p:cNvSpPr/>
          <p:nvPr/>
        </p:nvSpPr>
        <p:spPr>
          <a:xfrm>
            <a:off x="2944368" y="1883664"/>
            <a:ext cx="1115568" cy="429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864"/>
            <a:ext cx="12191999" cy="6912864"/>
          </a:xfrm>
        </p:spPr>
      </p:pic>
      <p:sp>
        <p:nvSpPr>
          <p:cNvPr id="8" name="Yuvarlatılmış Dikdörtgen 7"/>
          <p:cNvSpPr/>
          <p:nvPr/>
        </p:nvSpPr>
        <p:spPr>
          <a:xfrm>
            <a:off x="1094875" y="5928430"/>
            <a:ext cx="9283565" cy="6826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 öğrenciler karşılarına gelen Kullanıcı Girişi menüsüne sisteme kaydolduğu mail adresini ve bu mailine gelen şifreyi yazarak ile giriş yapabilir.</a:t>
            </a:r>
            <a:endParaRPr lang="tr-TR" sz="1600" dirty="0">
              <a:solidFill>
                <a:schemeClr val="tx1"/>
              </a:solidFill>
              <a:latin typeface="Arial" panose="020B0604020202020204" pitchFamily="34" charset="0"/>
              <a:cs typeface="Arial" panose="020B0604020202020204" pitchFamily="34" charset="0"/>
            </a:endParaRPr>
          </a:p>
        </p:txBody>
      </p:sp>
      <p:sp>
        <p:nvSpPr>
          <p:cNvPr id="9" name="Sağ Ok 8"/>
          <p:cNvSpPr/>
          <p:nvPr/>
        </p:nvSpPr>
        <p:spPr>
          <a:xfrm>
            <a:off x="3913632" y="2098548"/>
            <a:ext cx="1115568" cy="3794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ol Ok 9"/>
          <p:cNvSpPr/>
          <p:nvPr/>
        </p:nvSpPr>
        <p:spPr>
          <a:xfrm flipV="1">
            <a:off x="7019543" y="2610612"/>
            <a:ext cx="1106424" cy="33832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92168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728"/>
            <a:ext cx="12192000" cy="6858000"/>
          </a:xfrm>
        </p:spPr>
      </p:pic>
      <p:sp>
        <p:nvSpPr>
          <p:cNvPr id="7" name="Sağ Ok 6"/>
          <p:cNvSpPr/>
          <p:nvPr/>
        </p:nvSpPr>
        <p:spPr>
          <a:xfrm>
            <a:off x="2093976" y="2011680"/>
            <a:ext cx="1115568" cy="429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ol Ok 7"/>
          <p:cNvSpPr/>
          <p:nvPr/>
        </p:nvSpPr>
        <p:spPr>
          <a:xfrm flipV="1">
            <a:off x="8375904" y="2011680"/>
            <a:ext cx="1106424" cy="4206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2368296" y="5952744"/>
            <a:ext cx="9253728" cy="7009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Wingdings" panose="05000000000000000000" pitchFamily="2" charset="2"/>
              <a:buChar char="q"/>
            </a:pPr>
            <a:r>
              <a:rPr lang="tr-TR" sz="1600" dirty="0" smtClean="0">
                <a:solidFill>
                  <a:schemeClr val="tx1"/>
                </a:solidFill>
                <a:latin typeface="Arial" panose="020B0604020202020204" pitchFamily="34" charset="0"/>
                <a:cs typeface="Arial" panose="020B0604020202020204" pitchFamily="34" charset="0"/>
              </a:rPr>
              <a:t>Adaylar bu menüden başvuru, tercih ve istenilen belgeleri yükleyebilecektir. Gerektiğinde </a:t>
            </a:r>
            <a:r>
              <a:rPr lang="tr-TR" sz="1600" dirty="0">
                <a:solidFill>
                  <a:schemeClr val="tx1"/>
                </a:solidFill>
                <a:latin typeface="Arial" panose="020B0604020202020204" pitchFamily="34" charset="0"/>
                <a:cs typeface="Arial" panose="020B0604020202020204" pitchFamily="34" charset="0"/>
              </a:rPr>
              <a:t>bu bilgileri </a:t>
            </a:r>
            <a:r>
              <a:rPr lang="tr-TR" sz="1600" dirty="0" smtClean="0">
                <a:solidFill>
                  <a:schemeClr val="tx1"/>
                </a:solidFill>
                <a:latin typeface="Arial" panose="020B0604020202020204" pitchFamily="34" charset="0"/>
                <a:cs typeface="Arial" panose="020B0604020202020204" pitchFamily="34" charset="0"/>
              </a:rPr>
              <a:t>10 </a:t>
            </a:r>
            <a:r>
              <a:rPr lang="tr-TR" sz="1600" dirty="0">
                <a:solidFill>
                  <a:schemeClr val="tx1"/>
                </a:solidFill>
                <a:latin typeface="Arial" panose="020B0604020202020204" pitchFamily="34" charset="0"/>
                <a:cs typeface="Arial" panose="020B0604020202020204" pitchFamily="34" charset="0"/>
              </a:rPr>
              <a:t>– 19 Temmuz 2023 tarihleri </a:t>
            </a:r>
            <a:r>
              <a:rPr lang="tr-TR" sz="1600" dirty="0" smtClean="0">
                <a:solidFill>
                  <a:schemeClr val="tx1"/>
                </a:solidFill>
                <a:latin typeface="Arial" panose="020B0604020202020204" pitchFamily="34" charset="0"/>
                <a:cs typeface="Arial" panose="020B0604020202020204" pitchFamily="34" charset="0"/>
              </a:rPr>
              <a:t>arasında güncelleyebilir. </a:t>
            </a:r>
            <a:endParaRPr lang="tr-T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390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475</Words>
  <Application>Microsoft Office PowerPoint</Application>
  <PresentationFormat>Geniş ekran</PresentationFormat>
  <Paragraphs>22</Paragraphs>
  <Slides>20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 gülbal</dc:creator>
  <cp:lastModifiedBy>Asus</cp:lastModifiedBy>
  <cp:revision>48</cp:revision>
  <dcterms:created xsi:type="dcterms:W3CDTF">2023-06-27T16:40:42Z</dcterms:created>
  <dcterms:modified xsi:type="dcterms:W3CDTF">2023-07-06T11:15:58Z</dcterms:modified>
</cp:coreProperties>
</file>