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25199975" cy="32399288"/>
  <p:notesSz cx="6858000" cy="9144000"/>
  <p:defaultTextStyle>
    <a:defPPr>
      <a:defRPr lang="en-US"/>
    </a:defPPr>
    <a:lvl1pPr marL="0" algn="l" defTabSz="1295522" rtl="0" eaLnBrk="1" latinLnBrk="0" hangingPunct="1">
      <a:defRPr sz="2550" kern="1200">
        <a:solidFill>
          <a:schemeClr val="tx1"/>
        </a:solidFill>
        <a:latin typeface="+mn-lt"/>
        <a:ea typeface="+mn-ea"/>
        <a:cs typeface="+mn-cs"/>
      </a:defRPr>
    </a:lvl1pPr>
    <a:lvl2pPr marL="647761" algn="l" defTabSz="1295522" rtl="0" eaLnBrk="1" latinLnBrk="0" hangingPunct="1">
      <a:defRPr sz="2550" kern="1200">
        <a:solidFill>
          <a:schemeClr val="tx1"/>
        </a:solidFill>
        <a:latin typeface="+mn-lt"/>
        <a:ea typeface="+mn-ea"/>
        <a:cs typeface="+mn-cs"/>
      </a:defRPr>
    </a:lvl2pPr>
    <a:lvl3pPr marL="1295522" algn="l" defTabSz="1295522" rtl="0" eaLnBrk="1" latinLnBrk="0" hangingPunct="1">
      <a:defRPr sz="2550" kern="1200">
        <a:solidFill>
          <a:schemeClr val="tx1"/>
        </a:solidFill>
        <a:latin typeface="+mn-lt"/>
        <a:ea typeface="+mn-ea"/>
        <a:cs typeface="+mn-cs"/>
      </a:defRPr>
    </a:lvl3pPr>
    <a:lvl4pPr marL="1943283" algn="l" defTabSz="1295522" rtl="0" eaLnBrk="1" latinLnBrk="0" hangingPunct="1">
      <a:defRPr sz="2550" kern="1200">
        <a:solidFill>
          <a:schemeClr val="tx1"/>
        </a:solidFill>
        <a:latin typeface="+mn-lt"/>
        <a:ea typeface="+mn-ea"/>
        <a:cs typeface="+mn-cs"/>
      </a:defRPr>
    </a:lvl4pPr>
    <a:lvl5pPr marL="2591044" algn="l" defTabSz="1295522" rtl="0" eaLnBrk="1" latinLnBrk="0" hangingPunct="1">
      <a:defRPr sz="2550" kern="1200">
        <a:solidFill>
          <a:schemeClr val="tx1"/>
        </a:solidFill>
        <a:latin typeface="+mn-lt"/>
        <a:ea typeface="+mn-ea"/>
        <a:cs typeface="+mn-cs"/>
      </a:defRPr>
    </a:lvl5pPr>
    <a:lvl6pPr marL="3238805" algn="l" defTabSz="1295522" rtl="0" eaLnBrk="1" latinLnBrk="0" hangingPunct="1">
      <a:defRPr sz="2550" kern="1200">
        <a:solidFill>
          <a:schemeClr val="tx1"/>
        </a:solidFill>
        <a:latin typeface="+mn-lt"/>
        <a:ea typeface="+mn-ea"/>
        <a:cs typeface="+mn-cs"/>
      </a:defRPr>
    </a:lvl6pPr>
    <a:lvl7pPr marL="3886566" algn="l" defTabSz="1295522" rtl="0" eaLnBrk="1" latinLnBrk="0" hangingPunct="1">
      <a:defRPr sz="2550" kern="1200">
        <a:solidFill>
          <a:schemeClr val="tx1"/>
        </a:solidFill>
        <a:latin typeface="+mn-lt"/>
        <a:ea typeface="+mn-ea"/>
        <a:cs typeface="+mn-cs"/>
      </a:defRPr>
    </a:lvl7pPr>
    <a:lvl8pPr marL="4534327" algn="l" defTabSz="1295522" rtl="0" eaLnBrk="1" latinLnBrk="0" hangingPunct="1">
      <a:defRPr sz="2550" kern="1200">
        <a:solidFill>
          <a:schemeClr val="tx1"/>
        </a:solidFill>
        <a:latin typeface="+mn-lt"/>
        <a:ea typeface="+mn-ea"/>
        <a:cs typeface="+mn-cs"/>
      </a:defRPr>
    </a:lvl8pPr>
    <a:lvl9pPr marL="5182088" algn="l" defTabSz="1295522" rtl="0" eaLnBrk="1" latinLnBrk="0" hangingPunct="1">
      <a:defRPr sz="25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7" userDrawn="1">
          <p15:clr>
            <a:srgbClr val="A4A3A4"/>
          </p15:clr>
        </p15:guide>
        <p15:guide id="2" pos="40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526"/>
    <a:srgbClr val="002E4C"/>
    <a:srgbClr val="FDCA02"/>
    <a:srgbClr val="121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5748" autoAdjust="0"/>
  </p:normalViewPr>
  <p:slideViewPr>
    <p:cSldViewPr>
      <p:cViewPr>
        <p:scale>
          <a:sx n="15" d="100"/>
          <a:sy n="15" d="100"/>
        </p:scale>
        <p:origin x="3053" y="216"/>
      </p:cViewPr>
      <p:guideLst>
        <p:guide orient="horz" pos="2777"/>
        <p:guide pos="4033"/>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ak Barut" userId="ecefac0656abf2bc" providerId="LiveId" clId="{63C197CF-A4F5-494F-B57C-66C8BAD5B610}"/>
    <pc:docChg chg="undo custSel modSld">
      <pc:chgData name="Burak Barut" userId="ecefac0656abf2bc" providerId="LiveId" clId="{63C197CF-A4F5-494F-B57C-66C8BAD5B610}" dt="2025-09-25T18:26:06.666" v="105" actId="20577"/>
      <pc:docMkLst>
        <pc:docMk/>
      </pc:docMkLst>
      <pc:sldChg chg="modSp mod">
        <pc:chgData name="Burak Barut" userId="ecefac0656abf2bc" providerId="LiveId" clId="{63C197CF-A4F5-494F-B57C-66C8BAD5B610}" dt="2025-09-25T18:26:06.666" v="105" actId="20577"/>
        <pc:sldMkLst>
          <pc:docMk/>
          <pc:sldMk cId="0" sldId="256"/>
        </pc:sldMkLst>
        <pc:spChg chg="mod">
          <ac:chgData name="Burak Barut" userId="ecefac0656abf2bc" providerId="LiveId" clId="{63C197CF-A4F5-494F-B57C-66C8BAD5B610}" dt="2025-09-21T12:57:39.359" v="104" actId="1076"/>
          <ac:spMkLst>
            <pc:docMk/>
            <pc:sldMk cId="0" sldId="256"/>
            <ac:spMk id="38" creationId="{00000000-0000-0000-0000-000000000000}"/>
          </ac:spMkLst>
        </pc:spChg>
        <pc:spChg chg="mod">
          <ac:chgData name="Burak Barut" userId="ecefac0656abf2bc" providerId="LiveId" clId="{63C197CF-A4F5-494F-B57C-66C8BAD5B610}" dt="2025-09-21T12:57:17.083" v="103" actId="20577"/>
          <ac:spMkLst>
            <pc:docMk/>
            <pc:sldMk cId="0" sldId="256"/>
            <ac:spMk id="52" creationId="{95C1C610-56D8-9713-2190-33410F32F491}"/>
          </ac:spMkLst>
        </pc:spChg>
        <pc:spChg chg="mod">
          <ac:chgData name="Burak Barut" userId="ecefac0656abf2bc" providerId="LiveId" clId="{63C197CF-A4F5-494F-B57C-66C8BAD5B610}" dt="2025-09-25T18:26:06.666" v="105" actId="20577"/>
          <ac:spMkLst>
            <pc:docMk/>
            <pc:sldMk cId="0" sldId="256"/>
            <ac:spMk id="66" creationId="{00000000-0000-0000-0000-000000000000}"/>
          </ac:spMkLst>
        </pc:spChg>
        <pc:spChg chg="mod">
          <ac:chgData name="Burak Barut" userId="ecefac0656abf2bc" providerId="LiveId" clId="{63C197CF-A4F5-494F-B57C-66C8BAD5B610}" dt="2025-09-21T12:56:19.957" v="34" actId="115"/>
          <ac:spMkLst>
            <pc:docMk/>
            <pc:sldMk cId="0" sldId="256"/>
            <ac:spMk id="172" creationId="{88788264-A231-D3DD-C1D1-DA5F3E7ECC64}"/>
          </ac:spMkLst>
        </pc:spChg>
        <pc:spChg chg="mod">
          <ac:chgData name="Burak Barut" userId="ecefac0656abf2bc" providerId="LiveId" clId="{63C197CF-A4F5-494F-B57C-66C8BAD5B610}" dt="2025-09-21T12:56:14.072" v="33" actId="20577"/>
          <ac:spMkLst>
            <pc:docMk/>
            <pc:sldMk cId="0" sldId="256"/>
            <ac:spMk id="175" creationId="{27004AE1-3DB1-1E4A-1FC2-BA54B780CD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344CF-D55D-FB4F-AC46-4C7ACED57021}" type="datetimeFigureOut">
              <a:rPr lang="tr-TR" smtClean="0"/>
              <a:t>25.09.2025</a:t>
            </a:fld>
            <a:endParaRPr lang="tr-TR"/>
          </a:p>
        </p:txBody>
      </p:sp>
      <p:sp>
        <p:nvSpPr>
          <p:cNvPr id="4" name="Slayt Resmi Yer Tutucusu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DA6E6-06FB-174D-8FC7-0CBF7FB74139}" type="slidenum">
              <a:rPr lang="tr-TR" smtClean="0"/>
              <a:t>‹#›</a:t>
            </a:fld>
            <a:endParaRPr lang="tr-TR"/>
          </a:p>
        </p:txBody>
      </p:sp>
    </p:spTree>
    <p:extLst>
      <p:ext uri="{BB962C8B-B14F-4D97-AF65-F5344CB8AC3E}">
        <p14:creationId xmlns:p14="http://schemas.microsoft.com/office/powerpoint/2010/main" val="96748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228850" y="1143000"/>
            <a:ext cx="2400300" cy="3086100"/>
          </a:xfrm>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D8CDA6E6-06FB-174D-8FC7-0CBF7FB74139}" type="slidenum">
              <a:rPr lang="tr-TR" smtClean="0"/>
              <a:t>1</a:t>
            </a:fld>
            <a:endParaRPr lang="tr-TR"/>
          </a:p>
        </p:txBody>
      </p:sp>
    </p:spTree>
    <p:extLst>
      <p:ext uri="{BB962C8B-B14F-4D97-AF65-F5344CB8AC3E}">
        <p14:creationId xmlns:p14="http://schemas.microsoft.com/office/powerpoint/2010/main" val="98340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338" y="2739406"/>
            <a:ext cx="10883828" cy="1890231"/>
          </a:xfrm>
        </p:spPr>
        <p:txBody>
          <a:bodyPr/>
          <a:lstStyle/>
          <a:p>
            <a:r>
              <a:rPr lang="en-US"/>
              <a:t>Click to edit Master title style</a:t>
            </a:r>
          </a:p>
        </p:txBody>
      </p:sp>
      <p:sp>
        <p:nvSpPr>
          <p:cNvPr id="3" name="Subtitle 2"/>
          <p:cNvSpPr>
            <a:spLocks noGrp="1"/>
          </p:cNvSpPr>
          <p:nvPr>
            <p:ph type="subTitle" idx="1"/>
          </p:nvPr>
        </p:nvSpPr>
        <p:spPr>
          <a:xfrm>
            <a:off x="1920676" y="4997068"/>
            <a:ext cx="8963153" cy="2253579"/>
          </a:xfrm>
        </p:spPr>
        <p:txBody>
          <a:bodyPr/>
          <a:lstStyle>
            <a:lvl1pPr marL="0" indent="0" algn="ctr">
              <a:buNone/>
              <a:defRPr>
                <a:solidFill>
                  <a:schemeClr val="tx1">
                    <a:tint val="75000"/>
                  </a:schemeClr>
                </a:solidFill>
              </a:defRPr>
            </a:lvl1pPr>
            <a:lvl2pPr marL="576195" indent="0" algn="ctr">
              <a:buNone/>
              <a:defRPr>
                <a:solidFill>
                  <a:schemeClr val="tx1">
                    <a:tint val="75000"/>
                  </a:schemeClr>
                </a:solidFill>
              </a:defRPr>
            </a:lvl2pPr>
            <a:lvl3pPr marL="1152391" indent="0" algn="ctr">
              <a:buNone/>
              <a:defRPr>
                <a:solidFill>
                  <a:schemeClr val="tx1">
                    <a:tint val="75000"/>
                  </a:schemeClr>
                </a:solidFill>
              </a:defRPr>
            </a:lvl3pPr>
            <a:lvl4pPr marL="1728586" indent="0" algn="ctr">
              <a:buNone/>
              <a:defRPr>
                <a:solidFill>
                  <a:schemeClr val="tx1">
                    <a:tint val="75000"/>
                  </a:schemeClr>
                </a:solidFill>
              </a:defRPr>
            </a:lvl4pPr>
            <a:lvl5pPr marL="2304782" indent="0" algn="ctr">
              <a:buNone/>
              <a:defRPr>
                <a:solidFill>
                  <a:schemeClr val="tx1">
                    <a:tint val="75000"/>
                  </a:schemeClr>
                </a:solidFill>
              </a:defRPr>
            </a:lvl5pPr>
            <a:lvl6pPr marL="2880977" indent="0" algn="ctr">
              <a:buNone/>
              <a:defRPr>
                <a:solidFill>
                  <a:schemeClr val="tx1">
                    <a:tint val="75000"/>
                  </a:schemeClr>
                </a:solidFill>
              </a:defRPr>
            </a:lvl6pPr>
            <a:lvl7pPr marL="3457173" indent="0" algn="ctr">
              <a:buNone/>
              <a:defRPr>
                <a:solidFill>
                  <a:schemeClr val="tx1">
                    <a:tint val="75000"/>
                  </a:schemeClr>
                </a:solidFill>
              </a:defRPr>
            </a:lvl7pPr>
            <a:lvl8pPr marL="4033368" indent="0" algn="ctr">
              <a:buNone/>
              <a:defRPr>
                <a:solidFill>
                  <a:schemeClr val="tx1">
                    <a:tint val="75000"/>
                  </a:schemeClr>
                </a:solidFill>
              </a:defRPr>
            </a:lvl8pPr>
            <a:lvl9pPr marL="46095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3267" y="353144"/>
            <a:ext cx="2881013" cy="75241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225" y="353144"/>
            <a:ext cx="8429632" cy="75241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468" y="5666610"/>
            <a:ext cx="10883828" cy="1751423"/>
          </a:xfrm>
        </p:spPr>
        <p:txBody>
          <a:bodyPr anchor="t"/>
          <a:lstStyle>
            <a:lvl1pPr algn="l">
              <a:defRPr sz="5041" b="1" cap="all"/>
            </a:lvl1pPr>
          </a:lstStyle>
          <a:p>
            <a:r>
              <a:rPr lang="en-US"/>
              <a:t>Click to edit Master title style</a:t>
            </a:r>
          </a:p>
        </p:txBody>
      </p:sp>
      <p:sp>
        <p:nvSpPr>
          <p:cNvPr id="3" name="Text Placeholder 2"/>
          <p:cNvSpPr>
            <a:spLocks noGrp="1"/>
          </p:cNvSpPr>
          <p:nvPr>
            <p:ph type="body" idx="1"/>
          </p:nvPr>
        </p:nvSpPr>
        <p:spPr>
          <a:xfrm>
            <a:off x="1011468" y="3737596"/>
            <a:ext cx="10883828" cy="1929015"/>
          </a:xfrm>
        </p:spPr>
        <p:txBody>
          <a:bodyPr anchor="b"/>
          <a:lstStyle>
            <a:lvl1pPr marL="0" indent="0">
              <a:buNone/>
              <a:defRPr sz="2521">
                <a:solidFill>
                  <a:schemeClr val="tx1">
                    <a:tint val="75000"/>
                  </a:schemeClr>
                </a:solidFill>
              </a:defRPr>
            </a:lvl1pPr>
            <a:lvl2pPr marL="576195" indent="0">
              <a:buNone/>
              <a:defRPr sz="2269">
                <a:solidFill>
                  <a:schemeClr val="tx1">
                    <a:tint val="75000"/>
                  </a:schemeClr>
                </a:solidFill>
              </a:defRPr>
            </a:lvl2pPr>
            <a:lvl3pPr marL="1152391" indent="0">
              <a:buNone/>
              <a:defRPr sz="2016">
                <a:solidFill>
                  <a:schemeClr val="tx1">
                    <a:tint val="75000"/>
                  </a:schemeClr>
                </a:solidFill>
              </a:defRPr>
            </a:lvl3pPr>
            <a:lvl4pPr marL="1728586" indent="0">
              <a:buNone/>
              <a:defRPr sz="1764">
                <a:solidFill>
                  <a:schemeClr val="tx1">
                    <a:tint val="75000"/>
                  </a:schemeClr>
                </a:solidFill>
              </a:defRPr>
            </a:lvl4pPr>
            <a:lvl5pPr marL="2304782" indent="0">
              <a:buNone/>
              <a:defRPr sz="1764">
                <a:solidFill>
                  <a:schemeClr val="tx1">
                    <a:tint val="75000"/>
                  </a:schemeClr>
                </a:solidFill>
              </a:defRPr>
            </a:lvl5pPr>
            <a:lvl6pPr marL="2880977" indent="0">
              <a:buNone/>
              <a:defRPr sz="1764">
                <a:solidFill>
                  <a:schemeClr val="tx1">
                    <a:tint val="75000"/>
                  </a:schemeClr>
                </a:solidFill>
              </a:defRPr>
            </a:lvl6pPr>
            <a:lvl7pPr marL="3457173" indent="0">
              <a:buNone/>
              <a:defRPr sz="1764">
                <a:solidFill>
                  <a:schemeClr val="tx1">
                    <a:tint val="75000"/>
                  </a:schemeClr>
                </a:solidFill>
              </a:defRPr>
            </a:lvl7pPr>
            <a:lvl8pPr marL="4033368" indent="0">
              <a:buNone/>
              <a:defRPr sz="1764">
                <a:solidFill>
                  <a:schemeClr val="tx1">
                    <a:tint val="75000"/>
                  </a:schemeClr>
                </a:solidFill>
              </a:defRPr>
            </a:lvl8pPr>
            <a:lvl9pPr marL="4609563"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225" y="2057616"/>
            <a:ext cx="5655323" cy="5819707"/>
          </a:xfrm>
        </p:spPr>
        <p:txBody>
          <a:bodyPr/>
          <a:lstStyle>
            <a:lvl1pPr>
              <a:defRPr sz="3529"/>
            </a:lvl1pPr>
            <a:lvl2pPr>
              <a:defRPr sz="3025"/>
            </a:lvl2pPr>
            <a:lvl3pPr>
              <a:defRPr sz="2521"/>
            </a:lvl3pPr>
            <a:lvl4pPr>
              <a:defRPr sz="2269"/>
            </a:lvl4pPr>
            <a:lvl5pPr>
              <a:defRPr sz="2269"/>
            </a:lvl5pPr>
            <a:lvl6pPr>
              <a:defRPr sz="2269"/>
            </a:lvl6pPr>
            <a:lvl7pPr>
              <a:defRPr sz="2269"/>
            </a:lvl7pPr>
            <a:lvl8pPr>
              <a:defRPr sz="2269"/>
            </a:lvl8pPr>
            <a:lvl9pPr>
              <a:defRPr sz="22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8957" y="2057616"/>
            <a:ext cx="5655323" cy="5819707"/>
          </a:xfrm>
        </p:spPr>
        <p:txBody>
          <a:bodyPr/>
          <a:lstStyle>
            <a:lvl1pPr>
              <a:defRPr sz="3529"/>
            </a:lvl1pPr>
            <a:lvl2pPr>
              <a:defRPr sz="3025"/>
            </a:lvl2pPr>
            <a:lvl3pPr>
              <a:defRPr sz="2521"/>
            </a:lvl3pPr>
            <a:lvl4pPr>
              <a:defRPr sz="2269"/>
            </a:lvl4pPr>
            <a:lvl5pPr>
              <a:defRPr sz="2269"/>
            </a:lvl5pPr>
            <a:lvl6pPr>
              <a:defRPr sz="2269"/>
            </a:lvl6pPr>
            <a:lvl7pPr>
              <a:defRPr sz="2269"/>
            </a:lvl7pPr>
            <a:lvl8pPr>
              <a:defRPr sz="2269"/>
            </a:lvl8pPr>
            <a:lvl9pPr>
              <a:defRPr sz="22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225" y="1973925"/>
            <a:ext cx="5657546" cy="822637"/>
          </a:xfrm>
        </p:spPr>
        <p:txBody>
          <a:bodyPr anchor="b"/>
          <a:lstStyle>
            <a:lvl1pPr marL="0" indent="0">
              <a:buNone/>
              <a:defRPr sz="3025" b="1"/>
            </a:lvl1pPr>
            <a:lvl2pPr marL="576195" indent="0">
              <a:buNone/>
              <a:defRPr sz="2521" b="1"/>
            </a:lvl2pPr>
            <a:lvl3pPr marL="1152391" indent="0">
              <a:buNone/>
              <a:defRPr sz="2269" b="1"/>
            </a:lvl3pPr>
            <a:lvl4pPr marL="1728586" indent="0">
              <a:buNone/>
              <a:defRPr sz="2016" b="1"/>
            </a:lvl4pPr>
            <a:lvl5pPr marL="2304782" indent="0">
              <a:buNone/>
              <a:defRPr sz="2016" b="1"/>
            </a:lvl5pPr>
            <a:lvl6pPr marL="2880977" indent="0">
              <a:buNone/>
              <a:defRPr sz="2016" b="1"/>
            </a:lvl6pPr>
            <a:lvl7pPr marL="3457173" indent="0">
              <a:buNone/>
              <a:defRPr sz="2016" b="1"/>
            </a:lvl7pPr>
            <a:lvl8pPr marL="4033368" indent="0">
              <a:buNone/>
              <a:defRPr sz="2016" b="1"/>
            </a:lvl8pPr>
            <a:lvl9pPr marL="4609563" indent="0">
              <a:buNone/>
              <a:defRPr sz="2016" b="1"/>
            </a:lvl9pPr>
          </a:lstStyle>
          <a:p>
            <a:pPr lvl="0"/>
            <a:r>
              <a:rPr lang="en-US"/>
              <a:t>Click to edit Master text styles</a:t>
            </a:r>
          </a:p>
        </p:txBody>
      </p:sp>
      <p:sp>
        <p:nvSpPr>
          <p:cNvPr id="4" name="Content Placeholder 3"/>
          <p:cNvSpPr>
            <a:spLocks noGrp="1"/>
          </p:cNvSpPr>
          <p:nvPr>
            <p:ph sz="half" idx="2"/>
          </p:nvPr>
        </p:nvSpPr>
        <p:spPr>
          <a:xfrm>
            <a:off x="640225" y="2796562"/>
            <a:ext cx="5657546" cy="5080761"/>
          </a:xfrm>
        </p:spPr>
        <p:txBody>
          <a:bodyPr/>
          <a:lstStyle>
            <a:lvl1pPr>
              <a:defRPr sz="3025"/>
            </a:lvl1pPr>
            <a:lvl2pPr>
              <a:defRPr sz="2521"/>
            </a:lvl2pPr>
            <a:lvl3pPr>
              <a:defRPr sz="2269"/>
            </a:lvl3pPr>
            <a:lvl4pPr>
              <a:defRPr sz="2016"/>
            </a:lvl4pPr>
            <a:lvl5pPr>
              <a:defRPr sz="2016"/>
            </a:lvl5pPr>
            <a:lvl6pPr>
              <a:defRPr sz="2016"/>
            </a:lvl6pPr>
            <a:lvl7pPr>
              <a:defRPr sz="2016"/>
            </a:lvl7pPr>
            <a:lvl8pPr>
              <a:defRPr sz="2016"/>
            </a:lvl8pPr>
            <a:lvl9pPr>
              <a:defRPr sz="2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4512" y="1973925"/>
            <a:ext cx="5659769" cy="822637"/>
          </a:xfrm>
        </p:spPr>
        <p:txBody>
          <a:bodyPr anchor="b"/>
          <a:lstStyle>
            <a:lvl1pPr marL="0" indent="0">
              <a:buNone/>
              <a:defRPr sz="3025" b="1"/>
            </a:lvl1pPr>
            <a:lvl2pPr marL="576195" indent="0">
              <a:buNone/>
              <a:defRPr sz="2521" b="1"/>
            </a:lvl2pPr>
            <a:lvl3pPr marL="1152391" indent="0">
              <a:buNone/>
              <a:defRPr sz="2269" b="1"/>
            </a:lvl3pPr>
            <a:lvl4pPr marL="1728586" indent="0">
              <a:buNone/>
              <a:defRPr sz="2016" b="1"/>
            </a:lvl4pPr>
            <a:lvl5pPr marL="2304782" indent="0">
              <a:buNone/>
              <a:defRPr sz="2016" b="1"/>
            </a:lvl5pPr>
            <a:lvl6pPr marL="2880977" indent="0">
              <a:buNone/>
              <a:defRPr sz="2016" b="1"/>
            </a:lvl6pPr>
            <a:lvl7pPr marL="3457173" indent="0">
              <a:buNone/>
              <a:defRPr sz="2016" b="1"/>
            </a:lvl7pPr>
            <a:lvl8pPr marL="4033368" indent="0">
              <a:buNone/>
              <a:defRPr sz="2016" b="1"/>
            </a:lvl8pPr>
            <a:lvl9pPr marL="4609563" indent="0">
              <a:buNone/>
              <a:defRPr sz="2016" b="1"/>
            </a:lvl9pPr>
          </a:lstStyle>
          <a:p>
            <a:pPr lvl="0"/>
            <a:r>
              <a:rPr lang="en-US"/>
              <a:t>Click to edit Master text styles</a:t>
            </a:r>
          </a:p>
        </p:txBody>
      </p:sp>
      <p:sp>
        <p:nvSpPr>
          <p:cNvPr id="6" name="Content Placeholder 5"/>
          <p:cNvSpPr>
            <a:spLocks noGrp="1"/>
          </p:cNvSpPr>
          <p:nvPr>
            <p:ph sz="quarter" idx="4"/>
          </p:nvPr>
        </p:nvSpPr>
        <p:spPr>
          <a:xfrm>
            <a:off x="6504512" y="2796562"/>
            <a:ext cx="5659769" cy="5080761"/>
          </a:xfrm>
        </p:spPr>
        <p:txBody>
          <a:bodyPr/>
          <a:lstStyle>
            <a:lvl1pPr>
              <a:defRPr sz="3025"/>
            </a:lvl1pPr>
            <a:lvl2pPr>
              <a:defRPr sz="2521"/>
            </a:lvl2pPr>
            <a:lvl3pPr>
              <a:defRPr sz="2269"/>
            </a:lvl3pPr>
            <a:lvl4pPr>
              <a:defRPr sz="2016"/>
            </a:lvl4pPr>
            <a:lvl5pPr>
              <a:defRPr sz="2016"/>
            </a:lvl5pPr>
            <a:lvl6pPr>
              <a:defRPr sz="2016"/>
            </a:lvl6pPr>
            <a:lvl7pPr>
              <a:defRPr sz="2016"/>
            </a:lvl7pPr>
            <a:lvl8pPr>
              <a:defRPr sz="2016"/>
            </a:lvl8pPr>
            <a:lvl9pPr>
              <a:defRPr sz="2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226" y="351101"/>
            <a:ext cx="4212594" cy="1494221"/>
          </a:xfrm>
        </p:spPr>
        <p:txBody>
          <a:bodyPr anchor="b"/>
          <a:lstStyle>
            <a:lvl1pPr algn="l">
              <a:defRPr sz="2521" b="1"/>
            </a:lvl1pPr>
          </a:lstStyle>
          <a:p>
            <a:r>
              <a:rPr lang="en-US"/>
              <a:t>Click to edit Master title style</a:t>
            </a:r>
          </a:p>
        </p:txBody>
      </p:sp>
      <p:sp>
        <p:nvSpPr>
          <p:cNvPr id="3" name="Content Placeholder 2"/>
          <p:cNvSpPr>
            <a:spLocks noGrp="1"/>
          </p:cNvSpPr>
          <p:nvPr>
            <p:ph idx="1"/>
          </p:nvPr>
        </p:nvSpPr>
        <p:spPr>
          <a:xfrm>
            <a:off x="5006207" y="351103"/>
            <a:ext cx="7158073" cy="7526221"/>
          </a:xfrm>
        </p:spPr>
        <p:txBody>
          <a:bodyPr/>
          <a:lstStyle>
            <a:lvl1pPr>
              <a:defRPr sz="4033"/>
            </a:lvl1pPr>
            <a:lvl2pPr>
              <a:defRPr sz="3529"/>
            </a:lvl2pPr>
            <a:lvl3pPr>
              <a:defRPr sz="3025"/>
            </a:lvl3pPr>
            <a:lvl4pPr>
              <a:defRPr sz="2521"/>
            </a:lvl4pPr>
            <a:lvl5pPr>
              <a:defRPr sz="2521"/>
            </a:lvl5pPr>
            <a:lvl6pPr>
              <a:defRPr sz="2521"/>
            </a:lvl6pPr>
            <a:lvl7pPr>
              <a:defRPr sz="2521"/>
            </a:lvl7pPr>
            <a:lvl8pPr>
              <a:defRPr sz="2521"/>
            </a:lvl8pPr>
            <a:lvl9pPr>
              <a:defRPr sz="25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226" y="1845324"/>
            <a:ext cx="4212594" cy="6032000"/>
          </a:xfrm>
        </p:spPr>
        <p:txBody>
          <a:bodyPr/>
          <a:lstStyle>
            <a:lvl1pPr marL="0" indent="0">
              <a:buNone/>
              <a:defRPr sz="1764"/>
            </a:lvl1pPr>
            <a:lvl2pPr marL="576195" indent="0">
              <a:buNone/>
              <a:defRPr sz="1512"/>
            </a:lvl2pPr>
            <a:lvl3pPr marL="1152391" indent="0">
              <a:buNone/>
              <a:defRPr sz="1260"/>
            </a:lvl3pPr>
            <a:lvl4pPr marL="1728586" indent="0">
              <a:buNone/>
              <a:defRPr sz="1134"/>
            </a:lvl4pPr>
            <a:lvl5pPr marL="2304782" indent="0">
              <a:buNone/>
              <a:defRPr sz="1134"/>
            </a:lvl5pPr>
            <a:lvl6pPr marL="2880977" indent="0">
              <a:buNone/>
              <a:defRPr sz="1134"/>
            </a:lvl6pPr>
            <a:lvl7pPr marL="3457173" indent="0">
              <a:buNone/>
              <a:defRPr sz="1134"/>
            </a:lvl7pPr>
            <a:lvl8pPr marL="4033368" indent="0">
              <a:buNone/>
              <a:defRPr sz="1134"/>
            </a:lvl8pPr>
            <a:lvl9pPr marL="4609563" indent="0">
              <a:buNone/>
              <a:defRPr sz="113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773" y="6172849"/>
            <a:ext cx="7682702" cy="728740"/>
          </a:xfrm>
        </p:spPr>
        <p:txBody>
          <a:bodyPr anchor="b"/>
          <a:lstStyle>
            <a:lvl1pPr algn="l">
              <a:defRPr sz="2521" b="1"/>
            </a:lvl1pPr>
          </a:lstStyle>
          <a:p>
            <a:r>
              <a:rPr lang="en-US"/>
              <a:t>Click to edit Master title style</a:t>
            </a:r>
          </a:p>
        </p:txBody>
      </p:sp>
      <p:sp>
        <p:nvSpPr>
          <p:cNvPr id="3" name="Picture Placeholder 2"/>
          <p:cNvSpPr>
            <a:spLocks noGrp="1"/>
          </p:cNvSpPr>
          <p:nvPr>
            <p:ph type="pic" idx="1"/>
          </p:nvPr>
        </p:nvSpPr>
        <p:spPr>
          <a:xfrm>
            <a:off x="2509773" y="787937"/>
            <a:ext cx="7682702" cy="5291012"/>
          </a:xfrm>
        </p:spPr>
        <p:txBody>
          <a:bodyPr/>
          <a:lstStyle>
            <a:lvl1pPr marL="0" indent="0">
              <a:buNone/>
              <a:defRPr sz="4033"/>
            </a:lvl1pPr>
            <a:lvl2pPr marL="576195" indent="0">
              <a:buNone/>
              <a:defRPr sz="3529"/>
            </a:lvl2pPr>
            <a:lvl3pPr marL="1152391" indent="0">
              <a:buNone/>
              <a:defRPr sz="3025"/>
            </a:lvl3pPr>
            <a:lvl4pPr marL="1728586" indent="0">
              <a:buNone/>
              <a:defRPr sz="2521"/>
            </a:lvl4pPr>
            <a:lvl5pPr marL="2304782" indent="0">
              <a:buNone/>
              <a:defRPr sz="2521"/>
            </a:lvl5pPr>
            <a:lvl6pPr marL="2880977" indent="0">
              <a:buNone/>
              <a:defRPr sz="2521"/>
            </a:lvl6pPr>
            <a:lvl7pPr marL="3457173" indent="0">
              <a:buNone/>
              <a:defRPr sz="2521"/>
            </a:lvl7pPr>
            <a:lvl8pPr marL="4033368" indent="0">
              <a:buNone/>
              <a:defRPr sz="2521"/>
            </a:lvl8pPr>
            <a:lvl9pPr marL="4609563" indent="0">
              <a:buNone/>
              <a:defRPr sz="2521"/>
            </a:lvl9pPr>
          </a:lstStyle>
          <a:p>
            <a:endParaRPr lang="en-US"/>
          </a:p>
        </p:txBody>
      </p:sp>
      <p:sp>
        <p:nvSpPr>
          <p:cNvPr id="4" name="Text Placeholder 3"/>
          <p:cNvSpPr>
            <a:spLocks noGrp="1"/>
          </p:cNvSpPr>
          <p:nvPr>
            <p:ph type="body" sz="half" idx="2"/>
          </p:nvPr>
        </p:nvSpPr>
        <p:spPr>
          <a:xfrm>
            <a:off x="2509773" y="6901588"/>
            <a:ext cx="7682702" cy="1034932"/>
          </a:xfrm>
        </p:spPr>
        <p:txBody>
          <a:bodyPr/>
          <a:lstStyle>
            <a:lvl1pPr marL="0" indent="0">
              <a:buNone/>
              <a:defRPr sz="1764"/>
            </a:lvl1pPr>
            <a:lvl2pPr marL="576195" indent="0">
              <a:buNone/>
              <a:defRPr sz="1512"/>
            </a:lvl2pPr>
            <a:lvl3pPr marL="1152391" indent="0">
              <a:buNone/>
              <a:defRPr sz="1260"/>
            </a:lvl3pPr>
            <a:lvl4pPr marL="1728586" indent="0">
              <a:buNone/>
              <a:defRPr sz="1134"/>
            </a:lvl4pPr>
            <a:lvl5pPr marL="2304782" indent="0">
              <a:buNone/>
              <a:defRPr sz="1134"/>
            </a:lvl5pPr>
            <a:lvl6pPr marL="2880977" indent="0">
              <a:buNone/>
              <a:defRPr sz="1134"/>
            </a:lvl6pPr>
            <a:lvl7pPr marL="3457173" indent="0">
              <a:buNone/>
              <a:defRPr sz="1134"/>
            </a:lvl7pPr>
            <a:lvl8pPr marL="4033368" indent="0">
              <a:buNone/>
              <a:defRPr sz="1134"/>
            </a:lvl8pPr>
            <a:lvl9pPr marL="4609563" indent="0">
              <a:buNone/>
              <a:defRPr sz="113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226" y="353144"/>
            <a:ext cx="11524053" cy="14697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40226" y="2057616"/>
            <a:ext cx="11524053" cy="58197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225" y="8173309"/>
            <a:ext cx="2987718" cy="469496"/>
          </a:xfrm>
          <a:prstGeom prst="rect">
            <a:avLst/>
          </a:prstGeom>
        </p:spPr>
        <p:txBody>
          <a:bodyPr vert="horz" lIns="91440" tIns="45720" rIns="91440" bIns="45720" rtlCol="0" anchor="ctr"/>
          <a:lstStyle>
            <a:lvl1pPr algn="l">
              <a:defRPr sz="1512">
                <a:solidFill>
                  <a:schemeClr val="tx1">
                    <a:tint val="75000"/>
                  </a:schemeClr>
                </a:solidFill>
              </a:defRPr>
            </a:lvl1pPr>
          </a:lstStyle>
          <a:p>
            <a:fld id="{1D8BD707-D9CF-40AE-B4C6-C98DA3205C09}" type="datetimeFigureOut">
              <a:rPr lang="en-US" smtClean="0"/>
              <a:pPr/>
              <a:t>9/25/2025</a:t>
            </a:fld>
            <a:endParaRPr lang="en-US"/>
          </a:p>
        </p:txBody>
      </p:sp>
      <p:sp>
        <p:nvSpPr>
          <p:cNvPr id="5" name="Footer Placeholder 4"/>
          <p:cNvSpPr>
            <a:spLocks noGrp="1"/>
          </p:cNvSpPr>
          <p:nvPr>
            <p:ph type="ftr" sz="quarter" idx="3"/>
          </p:nvPr>
        </p:nvSpPr>
        <p:spPr>
          <a:xfrm>
            <a:off x="4374872" y="8173309"/>
            <a:ext cx="4054760" cy="469496"/>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6561" y="8173309"/>
            <a:ext cx="2987718" cy="469496"/>
          </a:xfrm>
          <a:prstGeom prst="rect">
            <a:avLst/>
          </a:prstGeom>
        </p:spPr>
        <p:txBody>
          <a:bodyPr vert="horz" lIns="91440" tIns="45720" rIns="91440" bIns="45720" rtlCol="0" anchor="ctr"/>
          <a:lstStyle>
            <a:lvl1pPr algn="r">
              <a:defRPr sz="151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52391" rtl="0" eaLnBrk="1" latinLnBrk="0" hangingPunct="1">
        <a:spcBef>
          <a:spcPct val="0"/>
        </a:spcBef>
        <a:buNone/>
        <a:defRPr sz="5545" kern="1200">
          <a:solidFill>
            <a:schemeClr val="tx1"/>
          </a:solidFill>
          <a:latin typeface="+mj-lt"/>
          <a:ea typeface="+mj-ea"/>
          <a:cs typeface="+mj-cs"/>
        </a:defRPr>
      </a:lvl1pPr>
    </p:titleStyle>
    <p:bodyStyle>
      <a:lvl1pPr marL="432147" indent="-432147" algn="l" defTabSz="1152391" rtl="0" eaLnBrk="1" latinLnBrk="0" hangingPunct="1">
        <a:spcBef>
          <a:spcPct val="20000"/>
        </a:spcBef>
        <a:buFont typeface="Arial" pitchFamily="34" charset="0"/>
        <a:buChar char="•"/>
        <a:defRPr sz="4033" kern="1200">
          <a:solidFill>
            <a:schemeClr val="tx1"/>
          </a:solidFill>
          <a:latin typeface="+mn-lt"/>
          <a:ea typeface="+mn-ea"/>
          <a:cs typeface="+mn-cs"/>
        </a:defRPr>
      </a:lvl1pPr>
      <a:lvl2pPr marL="936318" indent="-360122" algn="l" defTabSz="1152391" rtl="0" eaLnBrk="1" latinLnBrk="0" hangingPunct="1">
        <a:spcBef>
          <a:spcPct val="20000"/>
        </a:spcBef>
        <a:buFont typeface="Arial" pitchFamily="34" charset="0"/>
        <a:buChar char="–"/>
        <a:defRPr sz="3529" kern="1200">
          <a:solidFill>
            <a:schemeClr val="tx1"/>
          </a:solidFill>
          <a:latin typeface="+mn-lt"/>
          <a:ea typeface="+mn-ea"/>
          <a:cs typeface="+mn-cs"/>
        </a:defRPr>
      </a:lvl2pPr>
      <a:lvl3pPr marL="1440489" indent="-288098" algn="l" defTabSz="1152391" rtl="0" eaLnBrk="1" latinLnBrk="0" hangingPunct="1">
        <a:spcBef>
          <a:spcPct val="20000"/>
        </a:spcBef>
        <a:buFont typeface="Arial" pitchFamily="34" charset="0"/>
        <a:buChar char="•"/>
        <a:defRPr sz="3025" kern="1200">
          <a:solidFill>
            <a:schemeClr val="tx1"/>
          </a:solidFill>
          <a:latin typeface="+mn-lt"/>
          <a:ea typeface="+mn-ea"/>
          <a:cs typeface="+mn-cs"/>
        </a:defRPr>
      </a:lvl3pPr>
      <a:lvl4pPr marL="2016684"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4pPr>
      <a:lvl5pPr marL="2592879"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5pPr>
      <a:lvl6pPr marL="3169075"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6pPr>
      <a:lvl7pPr marL="3745271"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7pPr>
      <a:lvl8pPr marL="4321466"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8pPr>
      <a:lvl9pPr marL="4897661" indent="-288098" algn="l" defTabSz="1152391" rtl="0" eaLnBrk="1" latinLnBrk="0" hangingPunct="1">
        <a:spcBef>
          <a:spcPct val="20000"/>
        </a:spcBef>
        <a:buFont typeface="Arial" pitchFamily="34" charset="0"/>
        <a:buChar char="•"/>
        <a:defRPr sz="2521" kern="1200">
          <a:solidFill>
            <a:schemeClr val="tx1"/>
          </a:solidFill>
          <a:latin typeface="+mn-lt"/>
          <a:ea typeface="+mn-ea"/>
          <a:cs typeface="+mn-cs"/>
        </a:defRPr>
      </a:lvl9pPr>
    </p:bodyStyle>
    <p:otherStyle>
      <a:defPPr>
        <a:defRPr lang="en-US"/>
      </a:defPPr>
      <a:lvl1pPr marL="0" algn="l" defTabSz="1152391" rtl="0" eaLnBrk="1" latinLnBrk="0" hangingPunct="1">
        <a:defRPr sz="2269" kern="1200">
          <a:solidFill>
            <a:schemeClr val="tx1"/>
          </a:solidFill>
          <a:latin typeface="+mn-lt"/>
          <a:ea typeface="+mn-ea"/>
          <a:cs typeface="+mn-cs"/>
        </a:defRPr>
      </a:lvl1pPr>
      <a:lvl2pPr marL="576195" algn="l" defTabSz="1152391" rtl="0" eaLnBrk="1" latinLnBrk="0" hangingPunct="1">
        <a:defRPr sz="2269" kern="1200">
          <a:solidFill>
            <a:schemeClr val="tx1"/>
          </a:solidFill>
          <a:latin typeface="+mn-lt"/>
          <a:ea typeface="+mn-ea"/>
          <a:cs typeface="+mn-cs"/>
        </a:defRPr>
      </a:lvl2pPr>
      <a:lvl3pPr marL="1152391" algn="l" defTabSz="1152391" rtl="0" eaLnBrk="1" latinLnBrk="0" hangingPunct="1">
        <a:defRPr sz="2269" kern="1200">
          <a:solidFill>
            <a:schemeClr val="tx1"/>
          </a:solidFill>
          <a:latin typeface="+mn-lt"/>
          <a:ea typeface="+mn-ea"/>
          <a:cs typeface="+mn-cs"/>
        </a:defRPr>
      </a:lvl3pPr>
      <a:lvl4pPr marL="1728586" algn="l" defTabSz="1152391" rtl="0" eaLnBrk="1" latinLnBrk="0" hangingPunct="1">
        <a:defRPr sz="2269" kern="1200">
          <a:solidFill>
            <a:schemeClr val="tx1"/>
          </a:solidFill>
          <a:latin typeface="+mn-lt"/>
          <a:ea typeface="+mn-ea"/>
          <a:cs typeface="+mn-cs"/>
        </a:defRPr>
      </a:lvl4pPr>
      <a:lvl5pPr marL="2304782" algn="l" defTabSz="1152391" rtl="0" eaLnBrk="1" latinLnBrk="0" hangingPunct="1">
        <a:defRPr sz="2269" kern="1200">
          <a:solidFill>
            <a:schemeClr val="tx1"/>
          </a:solidFill>
          <a:latin typeface="+mn-lt"/>
          <a:ea typeface="+mn-ea"/>
          <a:cs typeface="+mn-cs"/>
        </a:defRPr>
      </a:lvl5pPr>
      <a:lvl6pPr marL="2880977" algn="l" defTabSz="1152391" rtl="0" eaLnBrk="1" latinLnBrk="0" hangingPunct="1">
        <a:defRPr sz="2269" kern="1200">
          <a:solidFill>
            <a:schemeClr val="tx1"/>
          </a:solidFill>
          <a:latin typeface="+mn-lt"/>
          <a:ea typeface="+mn-ea"/>
          <a:cs typeface="+mn-cs"/>
        </a:defRPr>
      </a:lvl6pPr>
      <a:lvl7pPr marL="3457173" algn="l" defTabSz="1152391" rtl="0" eaLnBrk="1" latinLnBrk="0" hangingPunct="1">
        <a:defRPr sz="2269" kern="1200">
          <a:solidFill>
            <a:schemeClr val="tx1"/>
          </a:solidFill>
          <a:latin typeface="+mn-lt"/>
          <a:ea typeface="+mn-ea"/>
          <a:cs typeface="+mn-cs"/>
        </a:defRPr>
      </a:lvl7pPr>
      <a:lvl8pPr marL="4033368" algn="l" defTabSz="1152391" rtl="0" eaLnBrk="1" latinLnBrk="0" hangingPunct="1">
        <a:defRPr sz="2269" kern="1200">
          <a:solidFill>
            <a:schemeClr val="tx1"/>
          </a:solidFill>
          <a:latin typeface="+mn-lt"/>
          <a:ea typeface="+mn-ea"/>
          <a:cs typeface="+mn-cs"/>
        </a:defRPr>
      </a:lvl8pPr>
      <a:lvl9pPr marL="4609563" algn="l" defTabSz="1152391" rtl="0" eaLnBrk="1" latinLnBrk="0" hangingPunct="1">
        <a:defRPr sz="22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4C"/>
        </a:solidFill>
        <a:effectLst/>
      </p:bgPr>
    </p:bg>
    <p:spTree>
      <p:nvGrpSpPr>
        <p:cNvPr id="1" name=""/>
        <p:cNvGrpSpPr/>
        <p:nvPr/>
      </p:nvGrpSpPr>
      <p:grpSpPr>
        <a:xfrm>
          <a:off x="0" y="0"/>
          <a:ext cx="0" cy="0"/>
          <a:chOff x="0" y="0"/>
          <a:chExt cx="0" cy="0"/>
        </a:xfrm>
      </p:grpSpPr>
      <p:grpSp>
        <p:nvGrpSpPr>
          <p:cNvPr id="3" name="Group 3"/>
          <p:cNvGrpSpPr/>
          <p:nvPr/>
        </p:nvGrpSpPr>
        <p:grpSpPr>
          <a:xfrm>
            <a:off x="12592394" y="26978292"/>
            <a:ext cx="12428194" cy="4313404"/>
            <a:chOff x="-41093" y="-221291"/>
            <a:chExt cx="940828" cy="1481234"/>
          </a:xfrm>
        </p:grpSpPr>
        <p:sp>
          <p:nvSpPr>
            <p:cNvPr id="4" name="Freeform 4"/>
            <p:cNvSpPr/>
            <p:nvPr/>
          </p:nvSpPr>
          <p:spPr>
            <a:xfrm>
              <a:off x="-41093" y="-221291"/>
              <a:ext cx="940525" cy="932196"/>
            </a:xfrm>
            <a:custGeom>
              <a:avLst/>
              <a:gdLst/>
              <a:ahLst/>
              <a:cxnLst/>
              <a:rect l="l" t="t" r="r" b="b"/>
              <a:pathLst>
                <a:path w="899735" h="1259943">
                  <a:moveTo>
                    <a:pt x="0" y="0"/>
                  </a:moveTo>
                  <a:lnTo>
                    <a:pt x="899735" y="0"/>
                  </a:lnTo>
                  <a:lnTo>
                    <a:pt x="899735" y="1259943"/>
                  </a:lnTo>
                  <a:lnTo>
                    <a:pt x="0" y="1259943"/>
                  </a:lnTo>
                  <a:close/>
                </a:path>
              </a:pathLst>
            </a:custGeom>
            <a:solidFill>
              <a:srgbClr val="FFFFFF">
                <a:alpha val="80000"/>
              </a:srgbClr>
            </a:solidFill>
            <a:ln>
              <a:noFill/>
            </a:ln>
          </p:spPr>
          <p:txBody>
            <a:bodyPr/>
            <a:lstStyle/>
            <a:p>
              <a:endParaRPr lang="tr-TR" sz="3214" dirty="0">
                <a:latin typeface="Arial" panose="020B0604020202020204" pitchFamily="34" charset="0"/>
                <a:cs typeface="Arial" panose="020B0604020202020204" pitchFamily="34" charset="0"/>
              </a:endParaRPr>
            </a:p>
          </p:txBody>
        </p:sp>
        <p:sp>
          <p:nvSpPr>
            <p:cNvPr id="5" name="TextBox 5"/>
            <p:cNvSpPr txBox="1"/>
            <p:nvPr/>
          </p:nvSpPr>
          <p:spPr>
            <a:xfrm>
              <a:off x="0" y="-76200"/>
              <a:ext cx="899735" cy="1336143"/>
            </a:xfrm>
            <a:prstGeom prst="rect">
              <a:avLst/>
            </a:prstGeom>
            <a:ln>
              <a:noFill/>
            </a:ln>
          </p:spPr>
          <p:txBody>
            <a:bodyPr lIns="44815" tIns="44815" rIns="44815" bIns="44815" rtlCol="0" anchor="ctr"/>
            <a:lstStyle/>
            <a:p>
              <a:pPr algn="just">
                <a:lnSpc>
                  <a:spcPts val="3086"/>
                </a:lnSpc>
                <a:spcBef>
                  <a:spcPct val="0"/>
                </a:spcBef>
              </a:pPr>
              <a:endParaRPr sz="3214">
                <a:latin typeface="Arial" panose="020B0604020202020204" pitchFamily="34" charset="0"/>
                <a:cs typeface="Arial" panose="020B0604020202020204" pitchFamily="34" charset="0"/>
              </a:endParaRPr>
            </a:p>
          </p:txBody>
        </p:sp>
      </p:grpSp>
      <p:grpSp>
        <p:nvGrpSpPr>
          <p:cNvPr id="6" name="Group 6"/>
          <p:cNvGrpSpPr/>
          <p:nvPr/>
        </p:nvGrpSpPr>
        <p:grpSpPr>
          <a:xfrm>
            <a:off x="-1" y="1"/>
            <a:ext cx="25199976" cy="7498846"/>
            <a:chOff x="-108475" y="-153596"/>
            <a:chExt cx="3304996" cy="834578"/>
          </a:xfrm>
        </p:grpSpPr>
        <p:sp>
          <p:nvSpPr>
            <p:cNvPr id="7" name="Freeform 7"/>
            <p:cNvSpPr/>
            <p:nvPr/>
          </p:nvSpPr>
          <p:spPr>
            <a:xfrm>
              <a:off x="-108475" y="-153596"/>
              <a:ext cx="3304996" cy="680982"/>
            </a:xfrm>
            <a:custGeom>
              <a:avLst/>
              <a:gdLst/>
              <a:ahLst/>
              <a:cxnLst/>
              <a:rect l="l" t="t" r="r" b="b"/>
              <a:pathLst>
                <a:path w="3064437" h="680982">
                  <a:moveTo>
                    <a:pt x="0" y="0"/>
                  </a:moveTo>
                  <a:lnTo>
                    <a:pt x="3064437" y="0"/>
                  </a:lnTo>
                  <a:lnTo>
                    <a:pt x="3064437" y="680982"/>
                  </a:lnTo>
                  <a:lnTo>
                    <a:pt x="0" y="680982"/>
                  </a:lnTo>
                  <a:close/>
                </a:path>
              </a:pathLst>
            </a:custGeom>
            <a:gradFill rotWithShape="1">
              <a:gsLst>
                <a:gs pos="0">
                  <a:srgbClr val="005289">
                    <a:alpha val="100000"/>
                  </a:srgbClr>
                </a:gs>
                <a:gs pos="50000">
                  <a:srgbClr val="00416C">
                    <a:alpha val="100000"/>
                  </a:srgbClr>
                </a:gs>
                <a:gs pos="100000">
                  <a:srgbClr val="012E4B">
                    <a:alpha val="100000"/>
                  </a:srgbClr>
                </a:gs>
              </a:gsLst>
              <a:lin ang="5400000"/>
            </a:gradFill>
          </p:spPr>
          <p:txBody>
            <a:bodyPr/>
            <a:lstStyle/>
            <a:p>
              <a:endParaRPr lang="tr-TR" sz="3214">
                <a:latin typeface="Arial" panose="020B0604020202020204" pitchFamily="34" charset="0"/>
                <a:cs typeface="Arial" panose="020B0604020202020204" pitchFamily="34" charset="0"/>
              </a:endParaRPr>
            </a:p>
          </p:txBody>
        </p:sp>
        <p:sp>
          <p:nvSpPr>
            <p:cNvPr id="8" name="TextBox 8"/>
            <p:cNvSpPr txBox="1"/>
            <p:nvPr/>
          </p:nvSpPr>
          <p:spPr>
            <a:xfrm>
              <a:off x="0" y="-152400"/>
              <a:ext cx="3064437" cy="833382"/>
            </a:xfrm>
            <a:prstGeom prst="rect">
              <a:avLst/>
            </a:prstGeom>
          </p:spPr>
          <p:txBody>
            <a:bodyPr lIns="67902" tIns="67902" rIns="67902" bIns="67902" rtlCol="0" anchor="ctr"/>
            <a:lstStyle/>
            <a:p>
              <a:pPr algn="ctr">
                <a:lnSpc>
                  <a:spcPts val="5613"/>
                </a:lnSpc>
              </a:pPr>
              <a:endParaRPr sz="3214">
                <a:latin typeface="Arial" panose="020B0604020202020204" pitchFamily="34" charset="0"/>
                <a:cs typeface="Arial" panose="020B0604020202020204" pitchFamily="34" charset="0"/>
              </a:endParaRPr>
            </a:p>
          </p:txBody>
        </p:sp>
      </p:grpSp>
      <p:grpSp>
        <p:nvGrpSpPr>
          <p:cNvPr id="9" name="Group 9"/>
          <p:cNvGrpSpPr/>
          <p:nvPr/>
        </p:nvGrpSpPr>
        <p:grpSpPr>
          <a:xfrm>
            <a:off x="246243" y="6148296"/>
            <a:ext cx="12247649" cy="11853543"/>
            <a:chOff x="-118110" y="-156438"/>
            <a:chExt cx="1014089" cy="531650"/>
          </a:xfrm>
        </p:grpSpPr>
        <p:sp>
          <p:nvSpPr>
            <p:cNvPr id="10" name="Freeform 10"/>
            <p:cNvSpPr>
              <a:spLocks noChangeAspect="1"/>
            </p:cNvSpPr>
            <p:nvPr/>
          </p:nvSpPr>
          <p:spPr>
            <a:xfrm>
              <a:off x="-118110" y="-156438"/>
              <a:ext cx="1014089" cy="531650"/>
            </a:xfrm>
            <a:custGeom>
              <a:avLst/>
              <a:gdLst/>
              <a:ahLst/>
              <a:cxnLst/>
              <a:rect l="l" t="t" r="r" b="b"/>
              <a:pathLst>
                <a:path w="826183" h="352155">
                  <a:moveTo>
                    <a:pt x="0" y="0"/>
                  </a:moveTo>
                  <a:lnTo>
                    <a:pt x="826183" y="0"/>
                  </a:lnTo>
                  <a:lnTo>
                    <a:pt x="826183" y="352155"/>
                  </a:lnTo>
                  <a:lnTo>
                    <a:pt x="0" y="352155"/>
                  </a:lnTo>
                  <a:close/>
                </a:path>
              </a:pathLst>
            </a:custGeom>
            <a:solidFill>
              <a:srgbClr val="FFFFFF">
                <a:alpha val="80000"/>
              </a:srgbClr>
            </a:solidFill>
            <a:ln cap="sq">
              <a:noFill/>
              <a:prstDash val="solid"/>
              <a:miter/>
            </a:ln>
          </p:spPr>
          <p:txBody>
            <a:bodyPr/>
            <a:lstStyle/>
            <a:p>
              <a:endParaRPr lang="tr-TR" sz="3214" dirty="0">
                <a:latin typeface="Arial" panose="020B0604020202020204" pitchFamily="34" charset="0"/>
                <a:cs typeface="Arial" panose="020B0604020202020204" pitchFamily="34" charset="0"/>
              </a:endParaRPr>
            </a:p>
          </p:txBody>
        </p:sp>
        <p:sp>
          <p:nvSpPr>
            <p:cNvPr id="11" name="TextBox 11"/>
            <p:cNvSpPr txBox="1"/>
            <p:nvPr/>
          </p:nvSpPr>
          <p:spPr>
            <a:xfrm>
              <a:off x="0" y="-152400"/>
              <a:ext cx="826183" cy="504555"/>
            </a:xfrm>
            <a:prstGeom prst="rect">
              <a:avLst/>
            </a:prstGeom>
            <a:ln>
              <a:noFill/>
            </a:ln>
          </p:spPr>
          <p:txBody>
            <a:bodyPr lIns="44815" tIns="44815" rIns="44815" bIns="44815" rtlCol="0" anchor="ctr"/>
            <a:lstStyle/>
            <a:p>
              <a:pPr algn="ctr">
                <a:lnSpc>
                  <a:spcPts val="5613"/>
                </a:lnSpc>
              </a:pPr>
              <a:endParaRPr sz="3214">
                <a:latin typeface="Arial" panose="020B0604020202020204" pitchFamily="34" charset="0"/>
                <a:cs typeface="Arial" panose="020B0604020202020204" pitchFamily="34" charset="0"/>
              </a:endParaRPr>
            </a:p>
          </p:txBody>
        </p:sp>
      </p:grpSp>
      <p:sp>
        <p:nvSpPr>
          <p:cNvPr id="16" name="Freeform 16"/>
          <p:cNvSpPr/>
          <p:nvPr/>
        </p:nvSpPr>
        <p:spPr>
          <a:xfrm>
            <a:off x="12592444" y="6141462"/>
            <a:ext cx="12424930" cy="20713063"/>
          </a:xfrm>
          <a:custGeom>
            <a:avLst/>
            <a:gdLst/>
            <a:ahLst/>
            <a:cxnLst/>
            <a:rect l="l" t="t" r="r" b="b"/>
            <a:pathLst>
              <a:path w="899735" h="225806">
                <a:moveTo>
                  <a:pt x="0" y="0"/>
                </a:moveTo>
                <a:lnTo>
                  <a:pt x="899735" y="0"/>
                </a:lnTo>
                <a:lnTo>
                  <a:pt x="899735" y="225806"/>
                </a:lnTo>
                <a:lnTo>
                  <a:pt x="0" y="225806"/>
                </a:lnTo>
                <a:close/>
              </a:path>
            </a:pathLst>
          </a:custGeom>
          <a:solidFill>
            <a:srgbClr val="FFFFFF">
              <a:alpha val="80000"/>
            </a:srgbClr>
          </a:solidFill>
          <a:ln>
            <a:noFill/>
          </a:ln>
        </p:spPr>
        <p:txBody>
          <a:bodyPr/>
          <a:lstStyle/>
          <a:p>
            <a:endParaRPr lang="tr-TR" sz="3214" dirty="0">
              <a:latin typeface="Arial" panose="020B0604020202020204" pitchFamily="34" charset="0"/>
              <a:cs typeface="Arial" panose="020B0604020202020204" pitchFamily="34" charset="0"/>
            </a:endParaRPr>
          </a:p>
        </p:txBody>
      </p:sp>
      <p:grpSp>
        <p:nvGrpSpPr>
          <p:cNvPr id="18" name="Group 18"/>
          <p:cNvGrpSpPr/>
          <p:nvPr/>
        </p:nvGrpSpPr>
        <p:grpSpPr>
          <a:xfrm>
            <a:off x="246027" y="17649278"/>
            <a:ext cx="12255962" cy="14395156"/>
            <a:chOff x="-128639" y="-123825"/>
            <a:chExt cx="1016028" cy="1826692"/>
          </a:xfrm>
        </p:grpSpPr>
        <p:sp>
          <p:nvSpPr>
            <p:cNvPr id="19" name="Freeform 19"/>
            <p:cNvSpPr>
              <a:spLocks noChangeAspect="1"/>
            </p:cNvSpPr>
            <p:nvPr/>
          </p:nvSpPr>
          <p:spPr>
            <a:xfrm>
              <a:off x="-128639" y="-60649"/>
              <a:ext cx="1016028" cy="1703658"/>
            </a:xfrm>
            <a:custGeom>
              <a:avLst/>
              <a:gdLst/>
              <a:ahLst/>
              <a:cxnLst/>
              <a:rect l="l" t="t" r="r" b="b"/>
              <a:pathLst>
                <a:path w="826183" h="1702867">
                  <a:moveTo>
                    <a:pt x="0" y="0"/>
                  </a:moveTo>
                  <a:lnTo>
                    <a:pt x="826183" y="0"/>
                  </a:lnTo>
                  <a:lnTo>
                    <a:pt x="826183" y="1702867"/>
                  </a:lnTo>
                  <a:lnTo>
                    <a:pt x="0" y="1702867"/>
                  </a:lnTo>
                  <a:close/>
                </a:path>
              </a:pathLst>
            </a:custGeom>
            <a:solidFill>
              <a:srgbClr val="FFFFFF">
                <a:alpha val="80000"/>
              </a:srgbClr>
            </a:solidFill>
            <a:ln>
              <a:noFill/>
            </a:ln>
          </p:spPr>
          <p:txBody>
            <a:bodyPr/>
            <a:lstStyle/>
            <a:p>
              <a:endParaRPr lang="tr-TR" sz="3214" dirty="0">
                <a:latin typeface="Arial" panose="020B0604020202020204" pitchFamily="34" charset="0"/>
                <a:cs typeface="Arial" panose="020B0604020202020204" pitchFamily="34" charset="0"/>
              </a:endParaRPr>
            </a:p>
          </p:txBody>
        </p:sp>
        <p:sp>
          <p:nvSpPr>
            <p:cNvPr id="20" name="TextBox 20"/>
            <p:cNvSpPr txBox="1"/>
            <p:nvPr/>
          </p:nvSpPr>
          <p:spPr>
            <a:xfrm>
              <a:off x="0" y="-123825"/>
              <a:ext cx="826183" cy="1826692"/>
            </a:xfrm>
            <a:prstGeom prst="rect">
              <a:avLst/>
            </a:prstGeom>
            <a:ln>
              <a:noFill/>
            </a:ln>
          </p:spPr>
          <p:txBody>
            <a:bodyPr lIns="44815" tIns="44815" rIns="44815" bIns="44815" rtlCol="0" anchor="ctr"/>
            <a:lstStyle/>
            <a:p>
              <a:pPr algn="ctr">
                <a:lnSpc>
                  <a:spcPts val="5613"/>
                </a:lnSpc>
              </a:pPr>
              <a:endParaRPr sz="3214">
                <a:latin typeface="Arial" panose="020B0604020202020204" pitchFamily="34" charset="0"/>
                <a:cs typeface="Arial" panose="020B0604020202020204" pitchFamily="34" charset="0"/>
              </a:endParaRPr>
            </a:p>
          </p:txBody>
        </p:sp>
      </p:grpSp>
      <p:sp>
        <p:nvSpPr>
          <p:cNvPr id="37" name="Freeform 37"/>
          <p:cNvSpPr/>
          <p:nvPr/>
        </p:nvSpPr>
        <p:spPr>
          <a:xfrm>
            <a:off x="6255653" y="2372093"/>
            <a:ext cx="4678373" cy="3617981"/>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38" name="Freeform 38"/>
          <p:cNvSpPr/>
          <p:nvPr/>
        </p:nvSpPr>
        <p:spPr>
          <a:xfrm rot="-10800000">
            <a:off x="13736883" y="-1"/>
            <a:ext cx="4266424" cy="2992135"/>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39" name="Freeform 39"/>
          <p:cNvSpPr/>
          <p:nvPr/>
        </p:nvSpPr>
        <p:spPr>
          <a:xfrm rot="-10800000">
            <a:off x="20452441" y="-6033"/>
            <a:ext cx="4266424" cy="3081354"/>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t="1" b="-29266"/>
            </a:stretch>
          </a:blipFill>
        </p:spPr>
        <p:txBody>
          <a:bodyPr/>
          <a:lstStyle/>
          <a:p>
            <a:endParaRPr lang="tr-TR" sz="3214">
              <a:latin typeface="Arial" panose="020B0604020202020204" pitchFamily="34" charset="0"/>
              <a:cs typeface="Arial" panose="020B0604020202020204" pitchFamily="34" charset="0"/>
            </a:endParaRPr>
          </a:p>
        </p:txBody>
      </p:sp>
      <p:sp>
        <p:nvSpPr>
          <p:cNvPr id="40" name="Freeform 40"/>
          <p:cNvSpPr/>
          <p:nvPr/>
        </p:nvSpPr>
        <p:spPr>
          <a:xfrm rot="-10800000">
            <a:off x="-174950" y="-1"/>
            <a:ext cx="4266424" cy="3075322"/>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9519"/>
            </a:stretch>
          </a:blipFill>
        </p:spPr>
        <p:txBody>
          <a:bodyPr/>
          <a:lstStyle/>
          <a:p>
            <a:endParaRPr lang="tr-TR" sz="3214">
              <a:latin typeface="Arial" panose="020B0604020202020204" pitchFamily="34" charset="0"/>
              <a:cs typeface="Arial" panose="020B0604020202020204" pitchFamily="34" charset="0"/>
            </a:endParaRPr>
          </a:p>
        </p:txBody>
      </p:sp>
      <p:sp>
        <p:nvSpPr>
          <p:cNvPr id="41" name="Freeform 41"/>
          <p:cNvSpPr/>
          <p:nvPr/>
        </p:nvSpPr>
        <p:spPr>
          <a:xfrm rot="-10800000">
            <a:off x="16940420" y="-2254"/>
            <a:ext cx="5059044" cy="3678447"/>
          </a:xfrm>
          <a:custGeom>
            <a:avLst/>
            <a:gdLst/>
            <a:ahLst/>
            <a:cxnLst/>
            <a:rect l="l" t="t" r="r" b="b"/>
            <a:pathLst>
              <a:path w="3385333" h="2525239">
                <a:moveTo>
                  <a:pt x="0" y="0"/>
                </a:moveTo>
                <a:lnTo>
                  <a:pt x="3385334" y="0"/>
                </a:lnTo>
                <a:lnTo>
                  <a:pt x="3385334" y="2525240"/>
                </a:lnTo>
                <a:lnTo>
                  <a:pt x="0" y="2525240"/>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8" b="-28727"/>
            </a:stretch>
          </a:blipFill>
        </p:spPr>
        <p:txBody>
          <a:bodyPr/>
          <a:lstStyle/>
          <a:p>
            <a:endParaRPr lang="tr-TR" sz="3214">
              <a:latin typeface="Arial" panose="020B0604020202020204" pitchFamily="34" charset="0"/>
              <a:cs typeface="Arial" panose="020B0604020202020204" pitchFamily="34" charset="0"/>
            </a:endParaRPr>
          </a:p>
        </p:txBody>
      </p:sp>
      <p:sp>
        <p:nvSpPr>
          <p:cNvPr id="42" name="Freeform 42"/>
          <p:cNvSpPr/>
          <p:nvPr/>
        </p:nvSpPr>
        <p:spPr>
          <a:xfrm rot="-10800000">
            <a:off x="10360000" y="30490"/>
            <a:ext cx="5082424" cy="3367552"/>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43" name="Freeform 43"/>
          <p:cNvSpPr/>
          <p:nvPr/>
        </p:nvSpPr>
        <p:spPr>
          <a:xfrm rot="-10800000">
            <a:off x="6862660" y="0"/>
            <a:ext cx="5196717" cy="3902408"/>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44" name="Freeform 44"/>
          <p:cNvSpPr/>
          <p:nvPr/>
        </p:nvSpPr>
        <p:spPr>
          <a:xfrm rot="-10800000">
            <a:off x="3132533" y="-1"/>
            <a:ext cx="4696727" cy="3457069"/>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45" name="Freeform 45"/>
          <p:cNvSpPr/>
          <p:nvPr/>
        </p:nvSpPr>
        <p:spPr>
          <a:xfrm>
            <a:off x="38376" y="2500513"/>
            <a:ext cx="3968632" cy="3488369"/>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1636" b="-25158"/>
            </a:stretch>
          </a:blipFill>
        </p:spPr>
        <p:txBody>
          <a:bodyPr/>
          <a:lstStyle/>
          <a:p>
            <a:endParaRPr lang="tr-TR" sz="3214">
              <a:latin typeface="Arial" panose="020B0604020202020204" pitchFamily="34" charset="0"/>
              <a:cs typeface="Arial" panose="020B0604020202020204" pitchFamily="34" charset="0"/>
            </a:endParaRPr>
          </a:p>
        </p:txBody>
      </p:sp>
      <p:sp>
        <p:nvSpPr>
          <p:cNvPr id="46" name="Freeform 46"/>
          <p:cNvSpPr/>
          <p:nvPr/>
        </p:nvSpPr>
        <p:spPr>
          <a:xfrm>
            <a:off x="20492945" y="2090099"/>
            <a:ext cx="4598852" cy="3922315"/>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331" r="-14202" b="-25158"/>
            </a:stretch>
          </a:blipFill>
        </p:spPr>
        <p:txBody>
          <a:bodyPr/>
          <a:lstStyle/>
          <a:p>
            <a:endParaRPr lang="tr-TR" sz="3214">
              <a:latin typeface="Arial" panose="020B0604020202020204" pitchFamily="34" charset="0"/>
              <a:cs typeface="Arial" panose="020B0604020202020204" pitchFamily="34" charset="0"/>
            </a:endParaRPr>
          </a:p>
        </p:txBody>
      </p:sp>
      <p:sp>
        <p:nvSpPr>
          <p:cNvPr id="47" name="Freeform 47"/>
          <p:cNvSpPr/>
          <p:nvPr/>
        </p:nvSpPr>
        <p:spPr>
          <a:xfrm>
            <a:off x="2812948" y="2024155"/>
            <a:ext cx="4813373" cy="3960415"/>
          </a:xfrm>
          <a:custGeom>
            <a:avLst/>
            <a:gdLst/>
            <a:ahLst/>
            <a:cxnLst/>
            <a:rect l="l" t="t" r="r" b="b"/>
            <a:pathLst>
              <a:path w="3385333" h="2525239">
                <a:moveTo>
                  <a:pt x="0" y="0"/>
                </a:moveTo>
                <a:lnTo>
                  <a:pt x="3385334" y="0"/>
                </a:lnTo>
                <a:lnTo>
                  <a:pt x="3385334"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48" name="Freeform 48"/>
          <p:cNvSpPr/>
          <p:nvPr/>
        </p:nvSpPr>
        <p:spPr>
          <a:xfrm>
            <a:off x="9932329" y="1961332"/>
            <a:ext cx="4943653" cy="4023240"/>
          </a:xfrm>
          <a:custGeom>
            <a:avLst/>
            <a:gdLst/>
            <a:ahLst/>
            <a:cxnLst/>
            <a:rect l="l" t="t" r="r" b="b"/>
            <a:pathLst>
              <a:path w="3385333" h="2525239">
                <a:moveTo>
                  <a:pt x="0" y="0"/>
                </a:moveTo>
                <a:lnTo>
                  <a:pt x="3385333" y="0"/>
                </a:lnTo>
                <a:lnTo>
                  <a:pt x="3385333" y="2525240"/>
                </a:lnTo>
                <a:lnTo>
                  <a:pt x="0" y="2525240"/>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49" name="Freeform 49"/>
          <p:cNvSpPr/>
          <p:nvPr/>
        </p:nvSpPr>
        <p:spPr>
          <a:xfrm>
            <a:off x="13409915" y="2055147"/>
            <a:ext cx="5016989" cy="3935469"/>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50" name="Freeform 50"/>
          <p:cNvSpPr/>
          <p:nvPr/>
        </p:nvSpPr>
        <p:spPr>
          <a:xfrm>
            <a:off x="17186886" y="2573979"/>
            <a:ext cx="4812577" cy="3438436"/>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289" b="-25158"/>
            </a:stretch>
          </a:blipFill>
        </p:spPr>
        <p:txBody>
          <a:bodyPr/>
          <a:lstStyle/>
          <a:p>
            <a:endParaRPr lang="tr-TR" sz="3214">
              <a:latin typeface="Arial" panose="020B0604020202020204" pitchFamily="34" charset="0"/>
              <a:cs typeface="Arial" panose="020B0604020202020204" pitchFamily="34" charset="0"/>
            </a:endParaRPr>
          </a:p>
        </p:txBody>
      </p:sp>
      <p:sp>
        <p:nvSpPr>
          <p:cNvPr id="66" name="TextBox 66"/>
          <p:cNvSpPr txBox="1"/>
          <p:nvPr/>
        </p:nvSpPr>
        <p:spPr>
          <a:xfrm>
            <a:off x="4141787" y="1355051"/>
            <a:ext cx="20557520" cy="1661993"/>
          </a:xfrm>
          <a:prstGeom prst="rect">
            <a:avLst/>
          </a:prstGeom>
        </p:spPr>
        <p:txBody>
          <a:bodyPr wrap="square" lIns="0" tIns="0" rIns="0" bIns="0" rtlCol="0" anchor="t">
            <a:spAutoFit/>
          </a:bodyPr>
          <a:lstStyle/>
          <a:p>
            <a:pPr algn="ctr"/>
            <a:r>
              <a:rPr lang="tr-TR" sz="5400" b="1" i="1" dirty="0" err="1">
                <a:solidFill>
                  <a:schemeClr val="bg1">
                    <a:lumMod val="95000"/>
                  </a:schemeClr>
                </a:solidFill>
                <a:latin typeface="Arial" panose="020B0604020202020204" pitchFamily="34" charset="0"/>
                <a:cs typeface="Arial" panose="020B0604020202020204" pitchFamily="34" charset="0"/>
              </a:rPr>
              <a:t>Cardamine</a:t>
            </a:r>
            <a:r>
              <a:rPr lang="tr-TR" sz="5400" b="1" i="1" dirty="0">
                <a:solidFill>
                  <a:schemeClr val="bg1">
                    <a:lumMod val="95000"/>
                  </a:schemeClr>
                </a:solidFill>
                <a:latin typeface="Arial" panose="020B0604020202020204" pitchFamily="34" charset="0"/>
                <a:cs typeface="Arial" panose="020B0604020202020204" pitchFamily="34" charset="0"/>
              </a:rPr>
              <a:t> raphanifolia</a:t>
            </a:r>
            <a:r>
              <a:rPr lang="tr-TR" sz="5400" b="1" dirty="0">
                <a:solidFill>
                  <a:schemeClr val="bg1">
                    <a:lumMod val="95000"/>
                  </a:schemeClr>
                </a:solidFill>
                <a:latin typeface="Arial" panose="020B0604020202020204" pitchFamily="34" charset="0"/>
                <a:cs typeface="Arial" panose="020B0604020202020204" pitchFamily="34" charset="0"/>
              </a:rPr>
              <a:t> </a:t>
            </a:r>
            <a:r>
              <a:rPr lang="tr-TR" sz="5400" b="1" dirty="0" err="1">
                <a:solidFill>
                  <a:schemeClr val="bg1">
                    <a:lumMod val="95000"/>
                  </a:schemeClr>
                </a:solidFill>
                <a:latin typeface="Arial" panose="020B0604020202020204" pitchFamily="34" charset="0"/>
                <a:cs typeface="Arial" panose="020B0604020202020204" pitchFamily="34" charset="0"/>
              </a:rPr>
              <a:t>subsp</a:t>
            </a:r>
            <a:r>
              <a:rPr lang="tr-TR" sz="5400" b="1" dirty="0">
                <a:solidFill>
                  <a:schemeClr val="bg1">
                    <a:lumMod val="95000"/>
                  </a:schemeClr>
                </a:solidFill>
                <a:latin typeface="Arial" panose="020B0604020202020204" pitchFamily="34" charset="0"/>
                <a:cs typeface="Arial" panose="020B0604020202020204" pitchFamily="34" charset="0"/>
              </a:rPr>
              <a:t>. </a:t>
            </a:r>
            <a:r>
              <a:rPr lang="tr-TR" sz="5400" b="1" i="1" dirty="0" err="1">
                <a:solidFill>
                  <a:schemeClr val="bg1">
                    <a:lumMod val="95000"/>
                  </a:schemeClr>
                </a:solidFill>
                <a:latin typeface="Arial" panose="020B0604020202020204" pitchFamily="34" charset="0"/>
                <a:cs typeface="Arial" panose="020B0604020202020204" pitchFamily="34" charset="0"/>
              </a:rPr>
              <a:t>acris</a:t>
            </a:r>
            <a:r>
              <a:rPr lang="tr-TR" sz="5400" b="1" i="1" dirty="0">
                <a:solidFill>
                  <a:schemeClr val="bg1">
                    <a:lumMod val="95000"/>
                  </a:schemeClr>
                </a:solidFill>
                <a:latin typeface="Arial" panose="020B0604020202020204" pitchFamily="34" charset="0"/>
                <a:cs typeface="Arial" panose="020B0604020202020204" pitchFamily="34" charset="0"/>
              </a:rPr>
              <a:t> </a:t>
            </a:r>
            <a:r>
              <a:rPr lang="tr-TR" sz="5400" b="1" dirty="0">
                <a:solidFill>
                  <a:schemeClr val="bg1">
                    <a:lumMod val="95000"/>
                  </a:schemeClr>
                </a:solidFill>
                <a:latin typeface="Arial" panose="020B0604020202020204" pitchFamily="34" charset="0"/>
                <a:cs typeface="Arial" panose="020B0604020202020204" pitchFamily="34" charset="0"/>
              </a:rPr>
              <a:t>Bitkisinin Dermokozmetik Alanında Kullanım Potansiyelinin İncelenmesi</a:t>
            </a:r>
            <a:r>
              <a:rPr lang="tr-TR" sz="5400" b="1" i="1" dirty="0">
                <a:solidFill>
                  <a:schemeClr val="bg1">
                    <a:lumMod val="95000"/>
                  </a:schemeClr>
                </a:solidFill>
                <a:latin typeface="Arial" panose="020B0604020202020204" pitchFamily="34" charset="0"/>
                <a:cs typeface="Arial" panose="020B0604020202020204" pitchFamily="34" charset="0"/>
              </a:rPr>
              <a:t> </a:t>
            </a:r>
            <a:endParaRPr lang="tr-TR" sz="5400" dirty="0">
              <a:solidFill>
                <a:schemeClr val="bg1">
                  <a:lumMod val="95000"/>
                </a:schemeClr>
              </a:solidFill>
              <a:latin typeface="Arial" panose="020B0604020202020204" pitchFamily="34" charset="0"/>
              <a:cs typeface="Arial" panose="020B0604020202020204" pitchFamily="34" charset="0"/>
            </a:endParaRPr>
          </a:p>
        </p:txBody>
      </p:sp>
      <p:sp>
        <p:nvSpPr>
          <p:cNvPr id="119" name="TextBox 119"/>
          <p:cNvSpPr txBox="1"/>
          <p:nvPr/>
        </p:nvSpPr>
        <p:spPr>
          <a:xfrm>
            <a:off x="278558" y="18388846"/>
            <a:ext cx="12127403" cy="553998"/>
          </a:xfrm>
          <a:prstGeom prst="rect">
            <a:avLst/>
          </a:prstGeom>
        </p:spPr>
        <p:txBody>
          <a:bodyPr wrap="square" lIns="0" tIns="0" rIns="0" bIns="0" rtlCol="0" anchor="t">
            <a:spAutoFit/>
          </a:bodyPr>
          <a:lstStyle/>
          <a:p>
            <a:pPr algn="ctr"/>
            <a:r>
              <a:rPr lang="tr-TR" sz="3600" b="1" dirty="0">
                <a:solidFill>
                  <a:srgbClr val="121A46"/>
                </a:solidFill>
                <a:latin typeface="Arial" panose="020B0604020202020204" pitchFamily="34" charset="0"/>
                <a:cs typeface="Arial" panose="020B0604020202020204" pitchFamily="34" charset="0"/>
              </a:rPr>
              <a:t>Gereç ve Yöntem</a:t>
            </a:r>
          </a:p>
        </p:txBody>
      </p:sp>
      <p:sp>
        <p:nvSpPr>
          <p:cNvPr id="126" name="TextBox 126"/>
          <p:cNvSpPr txBox="1"/>
          <p:nvPr/>
        </p:nvSpPr>
        <p:spPr>
          <a:xfrm>
            <a:off x="246025" y="6440835"/>
            <a:ext cx="12245227" cy="538609"/>
          </a:xfrm>
          <a:prstGeom prst="rect">
            <a:avLst/>
          </a:prstGeom>
        </p:spPr>
        <p:txBody>
          <a:bodyPr wrap="square" lIns="0" tIns="0" rIns="0" bIns="0" rtlCol="0" anchor="t">
            <a:spAutoFit/>
          </a:bodyPr>
          <a:lstStyle/>
          <a:p>
            <a:pPr algn="ctr">
              <a:lnSpc>
                <a:spcPts val="4238"/>
              </a:lnSpc>
            </a:pPr>
            <a:r>
              <a:rPr lang="tr-TR" sz="3600" b="1" dirty="0">
                <a:solidFill>
                  <a:srgbClr val="121A46"/>
                </a:solidFill>
                <a:latin typeface="Arial" panose="020B0604020202020204" pitchFamily="34" charset="0"/>
                <a:cs typeface="Arial" panose="020B0604020202020204" pitchFamily="34" charset="0"/>
              </a:rPr>
              <a:t>Giriş ve Amaç</a:t>
            </a:r>
          </a:p>
        </p:txBody>
      </p:sp>
      <p:sp>
        <p:nvSpPr>
          <p:cNvPr id="129" name="TextBox 129"/>
          <p:cNvSpPr txBox="1"/>
          <p:nvPr/>
        </p:nvSpPr>
        <p:spPr>
          <a:xfrm>
            <a:off x="12537021" y="6420968"/>
            <a:ext cx="12336227" cy="553998"/>
          </a:xfrm>
          <a:prstGeom prst="rect">
            <a:avLst/>
          </a:prstGeom>
        </p:spPr>
        <p:txBody>
          <a:bodyPr wrap="square" lIns="0" tIns="0" rIns="0" bIns="0" rtlCol="0" anchor="t">
            <a:spAutoFit/>
          </a:bodyPr>
          <a:lstStyle/>
          <a:p>
            <a:pPr algn="ctr"/>
            <a:r>
              <a:rPr lang="tr-TR" sz="3600" b="1" dirty="0">
                <a:solidFill>
                  <a:srgbClr val="121A46"/>
                </a:solidFill>
                <a:latin typeface="Arial" panose="020B0604020202020204" pitchFamily="34" charset="0"/>
                <a:cs typeface="Arial" panose="020B0604020202020204" pitchFamily="34" charset="0"/>
              </a:rPr>
              <a:t>Bulgular</a:t>
            </a:r>
          </a:p>
        </p:txBody>
      </p:sp>
      <p:sp>
        <p:nvSpPr>
          <p:cNvPr id="134" name="TextBox 134"/>
          <p:cNvSpPr txBox="1"/>
          <p:nvPr/>
        </p:nvSpPr>
        <p:spPr>
          <a:xfrm>
            <a:off x="12596395" y="26999446"/>
            <a:ext cx="12424192" cy="553998"/>
          </a:xfrm>
          <a:prstGeom prst="rect">
            <a:avLst/>
          </a:prstGeom>
        </p:spPr>
        <p:txBody>
          <a:bodyPr wrap="square" lIns="0" tIns="0" rIns="0" bIns="0" rtlCol="0" anchor="t">
            <a:spAutoFit/>
          </a:bodyPr>
          <a:lstStyle/>
          <a:p>
            <a:pPr algn="ctr"/>
            <a:r>
              <a:rPr lang="tr-TR" sz="3600" b="1" dirty="0">
                <a:solidFill>
                  <a:srgbClr val="121A46"/>
                </a:solidFill>
                <a:latin typeface="Arial" panose="020B0604020202020204" pitchFamily="34" charset="0"/>
                <a:cs typeface="Arial" panose="020B0604020202020204" pitchFamily="34" charset="0"/>
              </a:rPr>
              <a:t>Sonuç</a:t>
            </a:r>
          </a:p>
        </p:txBody>
      </p:sp>
      <p:sp>
        <p:nvSpPr>
          <p:cNvPr id="172" name="Metin kutusu 171">
            <a:extLst>
              <a:ext uri="{FF2B5EF4-FFF2-40B4-BE49-F238E27FC236}">
                <a16:creationId xmlns:a16="http://schemas.microsoft.com/office/drawing/2014/main" id="{88788264-A231-D3DD-C1D1-DA5F3E7ECC64}"/>
              </a:ext>
            </a:extLst>
          </p:cNvPr>
          <p:cNvSpPr txBox="1"/>
          <p:nvPr/>
        </p:nvSpPr>
        <p:spPr>
          <a:xfrm>
            <a:off x="9788228" y="4211143"/>
            <a:ext cx="2202159" cy="707886"/>
          </a:xfrm>
          <a:prstGeom prst="rect">
            <a:avLst/>
          </a:prstGeom>
          <a:noFill/>
        </p:spPr>
        <p:txBody>
          <a:bodyPr wrap="square" rtlCol="0">
            <a:spAutoFit/>
          </a:bodyPr>
          <a:lstStyle/>
          <a:p>
            <a:r>
              <a:rPr lang="tr-TR" sz="2000" b="1" u="sng" baseline="30000" dirty="0">
                <a:solidFill>
                  <a:schemeClr val="bg1"/>
                </a:solidFill>
                <a:latin typeface="Arial" panose="020B0604020202020204" pitchFamily="34" charset="0"/>
                <a:cs typeface="Arial" panose="020B0604020202020204" pitchFamily="34" charset="0"/>
              </a:rPr>
              <a:t>1</a:t>
            </a:r>
            <a:r>
              <a:rPr lang="tr-TR" sz="2000" b="1" u="sng" dirty="0">
                <a:solidFill>
                  <a:schemeClr val="bg1"/>
                </a:solidFill>
                <a:latin typeface="Arial" panose="020B0604020202020204" pitchFamily="34" charset="0"/>
                <a:cs typeface="Arial" panose="020B0604020202020204" pitchFamily="34" charset="0"/>
              </a:rPr>
              <a:t>Mehlika DURU</a:t>
            </a:r>
          </a:p>
          <a:p>
            <a:r>
              <a:rPr lang="tr-TR" sz="2000" b="1" dirty="0">
                <a:solidFill>
                  <a:schemeClr val="bg1"/>
                </a:solidFill>
                <a:latin typeface="Arial" panose="020B0604020202020204" pitchFamily="34" charset="0"/>
                <a:cs typeface="Arial" panose="020B0604020202020204" pitchFamily="34" charset="0"/>
              </a:rPr>
              <a:t>(Yürütücü)</a:t>
            </a:r>
          </a:p>
        </p:txBody>
      </p:sp>
      <p:sp>
        <p:nvSpPr>
          <p:cNvPr id="174" name="Metin kutusu 173">
            <a:extLst>
              <a:ext uri="{FF2B5EF4-FFF2-40B4-BE49-F238E27FC236}">
                <a16:creationId xmlns:a16="http://schemas.microsoft.com/office/drawing/2014/main" id="{FCA5BDE7-1E0B-DDCB-31D8-19342339767E}"/>
              </a:ext>
            </a:extLst>
          </p:cNvPr>
          <p:cNvSpPr txBox="1"/>
          <p:nvPr/>
        </p:nvSpPr>
        <p:spPr>
          <a:xfrm>
            <a:off x="13057187" y="4217134"/>
            <a:ext cx="3010945" cy="400110"/>
          </a:xfrm>
          <a:prstGeom prst="rect">
            <a:avLst/>
          </a:prstGeom>
          <a:noFill/>
        </p:spPr>
        <p:txBody>
          <a:bodyPr wrap="square" rtlCol="0">
            <a:spAutoFit/>
          </a:bodyPr>
          <a:lstStyle/>
          <a:p>
            <a:r>
              <a:rPr lang="tr-TR" sz="2000" b="1" u="sng" baseline="30000" dirty="0">
                <a:solidFill>
                  <a:schemeClr val="bg1"/>
                </a:solidFill>
                <a:latin typeface="Arial" panose="020B0604020202020204" pitchFamily="34" charset="0"/>
                <a:cs typeface="Arial" panose="020B0604020202020204" pitchFamily="34" charset="0"/>
              </a:rPr>
              <a:t>1</a:t>
            </a:r>
            <a:r>
              <a:rPr lang="tr-TR" sz="2000" b="1" u="sng" dirty="0">
                <a:solidFill>
                  <a:schemeClr val="bg1"/>
                </a:solidFill>
                <a:latin typeface="Arial" panose="020B0604020202020204" pitchFamily="34" charset="0"/>
                <a:cs typeface="Arial" panose="020B0604020202020204" pitchFamily="34" charset="0"/>
              </a:rPr>
              <a:t>Begüm BOZASLAN</a:t>
            </a:r>
          </a:p>
        </p:txBody>
      </p:sp>
      <p:sp>
        <p:nvSpPr>
          <p:cNvPr id="175" name="Metin kutusu 174">
            <a:extLst>
              <a:ext uri="{FF2B5EF4-FFF2-40B4-BE49-F238E27FC236}">
                <a16:creationId xmlns:a16="http://schemas.microsoft.com/office/drawing/2014/main" id="{27004AE1-3DB1-1E4A-1FC2-BA54B780CD93}"/>
              </a:ext>
            </a:extLst>
          </p:cNvPr>
          <p:cNvSpPr txBox="1"/>
          <p:nvPr/>
        </p:nvSpPr>
        <p:spPr>
          <a:xfrm>
            <a:off x="17019587" y="4176687"/>
            <a:ext cx="2624856" cy="707886"/>
          </a:xfrm>
          <a:prstGeom prst="rect">
            <a:avLst/>
          </a:prstGeom>
          <a:noFill/>
        </p:spPr>
        <p:txBody>
          <a:bodyPr wrap="square" rtlCol="0">
            <a:spAutoFit/>
          </a:bodyPr>
          <a:lstStyle/>
          <a:p>
            <a:r>
              <a:rPr lang="tr-TR" sz="2000" b="1" baseline="30000" dirty="0">
                <a:solidFill>
                  <a:schemeClr val="bg1"/>
                </a:solidFill>
                <a:latin typeface="Arial" panose="020B0604020202020204" pitchFamily="34" charset="0"/>
                <a:cs typeface="Arial" panose="020B0604020202020204" pitchFamily="34" charset="0"/>
              </a:rPr>
              <a:t>2</a:t>
            </a:r>
            <a:r>
              <a:rPr lang="tr-TR" sz="2000" b="1" dirty="0">
                <a:solidFill>
                  <a:schemeClr val="bg1"/>
                </a:solidFill>
                <a:latin typeface="Arial" panose="020B0604020202020204" pitchFamily="34" charset="0"/>
                <a:cs typeface="Arial" panose="020B0604020202020204" pitchFamily="34" charset="0"/>
              </a:rPr>
              <a:t>Burak BARUT</a:t>
            </a:r>
          </a:p>
          <a:p>
            <a:r>
              <a:rPr lang="tr-TR" sz="2000" b="1" dirty="0">
                <a:solidFill>
                  <a:schemeClr val="bg1"/>
                </a:solidFill>
                <a:latin typeface="Arial" panose="020B0604020202020204" pitchFamily="34" charset="0"/>
                <a:cs typeface="Arial" panose="020B0604020202020204" pitchFamily="34" charset="0"/>
              </a:rPr>
              <a:t>(Danışman)</a:t>
            </a:r>
          </a:p>
        </p:txBody>
      </p:sp>
      <p:sp>
        <p:nvSpPr>
          <p:cNvPr id="178" name="Metin kutusu 177">
            <a:extLst>
              <a:ext uri="{FF2B5EF4-FFF2-40B4-BE49-F238E27FC236}">
                <a16:creationId xmlns:a16="http://schemas.microsoft.com/office/drawing/2014/main" id="{DD2A4E7F-773A-B274-8215-4A4548D772F9}"/>
              </a:ext>
            </a:extLst>
          </p:cNvPr>
          <p:cNvSpPr txBox="1"/>
          <p:nvPr/>
        </p:nvSpPr>
        <p:spPr>
          <a:xfrm>
            <a:off x="32746" y="4922044"/>
            <a:ext cx="25128852" cy="816762"/>
          </a:xfrm>
          <a:prstGeom prst="rect">
            <a:avLst/>
          </a:prstGeom>
          <a:noFill/>
        </p:spPr>
        <p:txBody>
          <a:bodyPr wrap="square" rtlCol="0">
            <a:spAutoFit/>
          </a:bodyPr>
          <a:lstStyle/>
          <a:p>
            <a:pPr algn="ctr">
              <a:lnSpc>
                <a:spcPct val="107000"/>
              </a:lnSpc>
              <a:spcAft>
                <a:spcPts val="720"/>
              </a:spcAft>
            </a:pPr>
            <a:r>
              <a:rPr lang="tr-TR" sz="20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tr-TR" sz="2000" dirty="0">
                <a:solidFill>
                  <a:schemeClr val="bg1"/>
                </a:solidFill>
                <a:latin typeface="Arial" panose="020B0604020202020204" pitchFamily="34" charset="0"/>
                <a:ea typeface="Calibri" panose="020F0502020204030204" pitchFamily="34" charset="0"/>
                <a:cs typeface="Arial" panose="020B0604020202020204" pitchFamily="34" charset="0"/>
              </a:rPr>
              <a:t>Karadeniz Teknik Üniversitesi, Eczacılık Fakültesi, Temel Eczacılık Bilimleri, Biyokimya Ana Bilim Dalı, Öğrenci, Trabzon, Türkiye</a:t>
            </a:r>
          </a:p>
          <a:p>
            <a:pPr algn="ctr">
              <a:lnSpc>
                <a:spcPct val="107000"/>
              </a:lnSpc>
              <a:spcAft>
                <a:spcPts val="720"/>
              </a:spcAft>
            </a:pPr>
            <a:r>
              <a:rPr lang="tr-TR" sz="20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tr-TR" sz="2000" dirty="0">
                <a:solidFill>
                  <a:schemeClr val="bg1"/>
                </a:solidFill>
                <a:latin typeface="Arial" panose="020B0604020202020204" pitchFamily="34" charset="0"/>
                <a:ea typeface="Calibri" panose="020F0502020204030204" pitchFamily="34" charset="0"/>
                <a:cs typeface="Arial" panose="020B0604020202020204" pitchFamily="34" charset="0"/>
              </a:rPr>
              <a:t>Karadeniz Teknik Üniversitesi, Eczacılık Fakültesi, Temel Eczacılık Bilimleri, Biyokimya Ana Bilim Dalı, Danışman, Trabzon, Türkiye</a:t>
            </a:r>
          </a:p>
        </p:txBody>
      </p:sp>
      <p:sp>
        <p:nvSpPr>
          <p:cNvPr id="181" name="Metin kutusu 180">
            <a:extLst>
              <a:ext uri="{FF2B5EF4-FFF2-40B4-BE49-F238E27FC236}">
                <a16:creationId xmlns:a16="http://schemas.microsoft.com/office/drawing/2014/main" id="{8D9DB494-F215-F646-8CF5-480EC4A4FC42}"/>
              </a:ext>
            </a:extLst>
          </p:cNvPr>
          <p:cNvSpPr txBox="1"/>
          <p:nvPr/>
        </p:nvSpPr>
        <p:spPr>
          <a:xfrm>
            <a:off x="379996" y="7055644"/>
            <a:ext cx="11953647" cy="10549811"/>
          </a:xfrm>
          <a:prstGeom prst="rect">
            <a:avLst/>
          </a:prstGeom>
          <a:noFill/>
        </p:spPr>
        <p:txBody>
          <a:bodyPr wrap="square">
            <a:spAutoFit/>
          </a:bodyPr>
          <a:lstStyle/>
          <a:p>
            <a:pPr lvl="0" algn="just" defTabSz="914400" eaLnBrk="0" fontAlgn="base" hangingPunct="0">
              <a:lnSpc>
                <a:spcPct val="150000"/>
              </a:lnSpc>
              <a:spcBef>
                <a:spcPct val="0"/>
              </a:spcBef>
              <a:spcAft>
                <a:spcPct val="0"/>
              </a:spcAft>
            </a:pPr>
            <a:r>
              <a:rPr lang="tr-TR" altLang="tr-TR" sz="2400" dirty="0" err="1">
                <a:solidFill>
                  <a:srgbClr val="000000"/>
                </a:solidFill>
                <a:latin typeface="Arial" panose="020B0604020202020204" pitchFamily="34" charset="0"/>
                <a:cs typeface="Arial" panose="020B0604020202020204" pitchFamily="34" charset="0"/>
              </a:rPr>
              <a:t>Cardamine</a:t>
            </a:r>
            <a:r>
              <a:rPr lang="tr-TR" altLang="tr-TR" sz="2400" dirty="0">
                <a:solidFill>
                  <a:srgbClr val="000000"/>
                </a:solidFill>
                <a:latin typeface="Arial" panose="020B0604020202020204" pitchFamily="34" charset="0"/>
                <a:cs typeface="Arial" panose="020B0604020202020204" pitchFamily="34" charset="0"/>
              </a:rPr>
              <a:t> cinsi, yaklaşık 200 türü kapsayan </a:t>
            </a:r>
            <a:r>
              <a:rPr lang="tr-TR" altLang="tr-TR" sz="2400" dirty="0" err="1">
                <a:solidFill>
                  <a:srgbClr val="000000"/>
                </a:solidFill>
                <a:latin typeface="Arial" panose="020B0604020202020204" pitchFamily="34" charset="0"/>
                <a:cs typeface="Arial" panose="020B0604020202020204" pitchFamily="34" charset="0"/>
              </a:rPr>
              <a:t>Brassicaceae</a:t>
            </a:r>
            <a:r>
              <a:rPr lang="tr-TR" altLang="tr-TR" sz="2400" dirty="0">
                <a:solidFill>
                  <a:srgbClr val="000000"/>
                </a:solidFill>
                <a:latin typeface="Arial" panose="020B0604020202020204" pitchFamily="34" charset="0"/>
                <a:cs typeface="Arial" panose="020B0604020202020204" pitchFamily="34" charset="0"/>
              </a:rPr>
              <a:t> (</a:t>
            </a:r>
            <a:r>
              <a:rPr lang="tr-TR" altLang="tr-TR" sz="2400" dirty="0" err="1">
                <a:solidFill>
                  <a:srgbClr val="000000"/>
                </a:solidFill>
                <a:latin typeface="Arial" panose="020B0604020202020204" pitchFamily="34" charset="0"/>
                <a:cs typeface="Arial" panose="020B0604020202020204" pitchFamily="34" charset="0"/>
              </a:rPr>
              <a:t>Cruciferae</a:t>
            </a:r>
            <a:r>
              <a:rPr lang="tr-TR" altLang="tr-TR" sz="2400" dirty="0">
                <a:solidFill>
                  <a:srgbClr val="000000"/>
                </a:solidFill>
                <a:latin typeface="Arial" panose="020B0604020202020204" pitchFamily="34" charset="0"/>
                <a:cs typeface="Arial" panose="020B0604020202020204" pitchFamily="34" charset="0"/>
              </a:rPr>
              <a:t>) familyasının en zengin cinslerinden biridir. Acı tada sahip olan türler Avrupa ve Japon mutfağında iştah açıcı ve tatlandırıcı olarak kullanılmakta, ayrıca geleneksel olarak diş ağrısı, soğuk algınlığı, baş ağrısı, akciğer rahatsızlıkları, düşük tansiyon ve kanama durdurma gibi birçok hastalığın tedavisinde değerlendirilmektedir [1,2]. </a:t>
            </a:r>
            <a:r>
              <a:rPr lang="tr-TR" altLang="tr-TR" sz="2400" i="1" dirty="0">
                <a:solidFill>
                  <a:srgbClr val="000000"/>
                </a:solidFill>
                <a:latin typeface="Arial" panose="020B0604020202020204" pitchFamily="34" charset="0"/>
                <a:cs typeface="Arial" panose="020B0604020202020204" pitchFamily="34" charset="0"/>
              </a:rPr>
              <a:t>C. raphanifolia </a:t>
            </a:r>
            <a:r>
              <a:rPr lang="tr-TR" altLang="tr-TR" sz="2400" dirty="0" err="1">
                <a:solidFill>
                  <a:srgbClr val="000000"/>
                </a:solidFill>
                <a:latin typeface="Arial" panose="020B0604020202020204" pitchFamily="34" charset="0"/>
                <a:cs typeface="Arial" panose="020B0604020202020204" pitchFamily="34" charset="0"/>
              </a:rPr>
              <a:t>subsp</a:t>
            </a:r>
            <a:r>
              <a:rPr lang="tr-TR" altLang="tr-TR" sz="2400" dirty="0">
                <a:solidFill>
                  <a:srgbClr val="000000"/>
                </a:solidFill>
                <a:latin typeface="Arial" panose="020B0604020202020204" pitchFamily="34" charset="0"/>
                <a:cs typeface="Arial" panose="020B0604020202020204" pitchFamily="34" charset="0"/>
              </a:rPr>
              <a:t>. </a:t>
            </a:r>
            <a:r>
              <a:rPr lang="tr-TR" altLang="tr-TR" sz="2400" i="1" dirty="0" err="1">
                <a:solidFill>
                  <a:srgbClr val="000000"/>
                </a:solidFill>
                <a:latin typeface="Arial" panose="020B0604020202020204" pitchFamily="34" charset="0"/>
                <a:cs typeface="Arial" panose="020B0604020202020204" pitchFamily="34" charset="0"/>
              </a:rPr>
              <a:t>acris</a:t>
            </a:r>
            <a:r>
              <a:rPr lang="tr-TR" altLang="tr-TR" sz="2400" dirty="0">
                <a:solidFill>
                  <a:srgbClr val="000000"/>
                </a:solidFill>
                <a:latin typeface="Arial" panose="020B0604020202020204" pitchFamily="34" charset="0"/>
                <a:cs typeface="Arial" panose="020B0604020202020204" pitchFamily="34" charset="0"/>
              </a:rPr>
              <a:t>, Kuzeydoğu Anadolu’da “</a:t>
            </a:r>
            <a:r>
              <a:rPr lang="tr-TR" altLang="tr-TR" sz="2400" dirty="0" err="1">
                <a:solidFill>
                  <a:srgbClr val="000000"/>
                </a:solidFill>
                <a:latin typeface="Arial" panose="020B0604020202020204" pitchFamily="34" charset="0"/>
                <a:cs typeface="Arial" panose="020B0604020202020204" pitchFamily="34" charset="0"/>
              </a:rPr>
              <a:t>çeykodim</a:t>
            </a:r>
            <a:r>
              <a:rPr lang="tr-TR" altLang="tr-TR" sz="2400" dirty="0">
                <a:solidFill>
                  <a:srgbClr val="000000"/>
                </a:solidFill>
                <a:latin typeface="Arial" panose="020B0604020202020204" pitchFamily="34" charset="0"/>
                <a:cs typeface="Arial" panose="020B0604020202020204" pitchFamily="34" charset="0"/>
              </a:rPr>
              <a:t>” olarak bilinmekte olup, taze veya haşlanmış sürgün, yaprak ve kökleri </a:t>
            </a:r>
            <a:r>
              <a:rPr lang="tr-TR" altLang="tr-TR" sz="2400" dirty="0" err="1">
                <a:solidFill>
                  <a:srgbClr val="000000"/>
                </a:solidFill>
                <a:latin typeface="Arial" panose="020B0604020202020204" pitchFamily="34" charset="0"/>
                <a:cs typeface="Arial" panose="020B0604020202020204" pitchFamily="34" charset="0"/>
              </a:rPr>
              <a:t>hemoroid</a:t>
            </a:r>
            <a:r>
              <a:rPr lang="tr-TR" altLang="tr-TR" sz="2400" dirty="0">
                <a:solidFill>
                  <a:srgbClr val="000000"/>
                </a:solidFill>
                <a:latin typeface="Arial" panose="020B0604020202020204" pitchFamily="34" charset="0"/>
                <a:cs typeface="Arial" panose="020B0604020202020204" pitchFamily="34" charset="0"/>
              </a:rPr>
              <a:t> tedavisinde kullanılmaktadır [3]. Fitokimyasal çalışmalar </a:t>
            </a:r>
            <a:r>
              <a:rPr lang="tr-TR" altLang="tr-TR" sz="2400" dirty="0" err="1">
                <a:solidFill>
                  <a:srgbClr val="000000"/>
                </a:solidFill>
                <a:latin typeface="Arial" panose="020B0604020202020204" pitchFamily="34" charset="0"/>
                <a:cs typeface="Arial" panose="020B0604020202020204" pitchFamily="34" charset="0"/>
              </a:rPr>
              <a:t>Cardamine</a:t>
            </a:r>
            <a:r>
              <a:rPr lang="tr-TR" altLang="tr-TR" sz="2400" dirty="0">
                <a:solidFill>
                  <a:srgbClr val="000000"/>
                </a:solidFill>
                <a:latin typeface="Arial" panose="020B0604020202020204" pitchFamily="34" charset="0"/>
                <a:cs typeface="Arial" panose="020B0604020202020204" pitchFamily="34" charset="0"/>
              </a:rPr>
              <a:t> türlerinin flavonoidler, fenolik asitler, </a:t>
            </a:r>
            <a:r>
              <a:rPr lang="tr-TR" altLang="tr-TR" sz="2400" dirty="0" err="1">
                <a:solidFill>
                  <a:srgbClr val="000000"/>
                </a:solidFill>
                <a:latin typeface="Arial" panose="020B0604020202020204" pitchFamily="34" charset="0"/>
                <a:cs typeface="Arial" panose="020B0604020202020204" pitchFamily="34" charset="0"/>
              </a:rPr>
              <a:t>indol</a:t>
            </a:r>
            <a:r>
              <a:rPr lang="tr-TR" altLang="tr-TR" sz="2400" dirty="0">
                <a:solidFill>
                  <a:srgbClr val="000000"/>
                </a:solidFill>
                <a:latin typeface="Arial" panose="020B0604020202020204" pitchFamily="34" charset="0"/>
                <a:cs typeface="Arial" panose="020B0604020202020204" pitchFamily="34" charset="0"/>
              </a:rPr>
              <a:t> alkaloidleri, </a:t>
            </a:r>
            <a:r>
              <a:rPr lang="tr-TR" altLang="tr-TR" sz="2400" dirty="0" err="1">
                <a:solidFill>
                  <a:srgbClr val="000000"/>
                </a:solidFill>
                <a:latin typeface="Arial" panose="020B0604020202020204" pitchFamily="34" charset="0"/>
                <a:cs typeface="Arial" panose="020B0604020202020204" pitchFamily="34" charset="0"/>
              </a:rPr>
              <a:t>terpenler</a:t>
            </a:r>
            <a:r>
              <a:rPr lang="tr-TR" altLang="tr-TR" sz="2400" dirty="0">
                <a:solidFill>
                  <a:srgbClr val="000000"/>
                </a:solidFill>
                <a:latin typeface="Arial" panose="020B0604020202020204" pitchFamily="34" charset="0"/>
                <a:cs typeface="Arial" panose="020B0604020202020204" pitchFamily="34" charset="0"/>
              </a:rPr>
              <a:t>, steroidler, yağ asitleri ve </a:t>
            </a:r>
            <a:r>
              <a:rPr lang="tr-TR" altLang="tr-TR" sz="2400" dirty="0" err="1">
                <a:solidFill>
                  <a:srgbClr val="000000"/>
                </a:solidFill>
                <a:latin typeface="Arial" panose="020B0604020202020204" pitchFamily="34" charset="0"/>
                <a:cs typeface="Arial" panose="020B0604020202020204" pitchFamily="34" charset="0"/>
              </a:rPr>
              <a:t>glukozinolatlar</a:t>
            </a:r>
            <a:r>
              <a:rPr lang="tr-TR" altLang="tr-TR" sz="2400" dirty="0">
                <a:solidFill>
                  <a:srgbClr val="000000"/>
                </a:solidFill>
                <a:latin typeface="Arial" panose="020B0604020202020204" pitchFamily="34" charset="0"/>
                <a:cs typeface="Arial" panose="020B0604020202020204" pitchFamily="34" charset="0"/>
              </a:rPr>
              <a:t> gibi pek çok sekonder metabolit içerdiğini göstermektedir [4]. Fenolik bileşikler ve flavonoidler güçlü antioksidan, </a:t>
            </a:r>
            <a:r>
              <a:rPr lang="tr-TR" altLang="tr-TR" sz="2400" dirty="0" err="1">
                <a:solidFill>
                  <a:srgbClr val="000000"/>
                </a:solidFill>
                <a:latin typeface="Arial" panose="020B0604020202020204" pitchFamily="34" charset="0"/>
                <a:cs typeface="Arial" panose="020B0604020202020204" pitchFamily="34" charset="0"/>
              </a:rPr>
              <a:t>antienflamatuar</a:t>
            </a:r>
            <a:r>
              <a:rPr lang="tr-TR" altLang="tr-TR" sz="2400" dirty="0">
                <a:solidFill>
                  <a:srgbClr val="000000"/>
                </a:solidFill>
                <a:latin typeface="Arial" panose="020B0604020202020204" pitchFamily="34" charset="0"/>
                <a:cs typeface="Arial" panose="020B0604020202020204" pitchFamily="34" charset="0"/>
              </a:rPr>
              <a:t> ve enzim inhibitör aktiviteleri ile cilt yaşlanmasını yavaşlatarak hücreleri oksidatif hasara karşı korumaktadır [6]. Ancak literatürdeki mevcut çalışmalar çoğunlukla </a:t>
            </a:r>
            <a:r>
              <a:rPr lang="tr-TR" altLang="tr-TR" sz="2400" dirty="0" err="1">
                <a:solidFill>
                  <a:srgbClr val="000000"/>
                </a:solidFill>
                <a:latin typeface="Arial" panose="020B0604020202020204" pitchFamily="34" charset="0"/>
                <a:cs typeface="Arial" panose="020B0604020202020204" pitchFamily="34" charset="0"/>
              </a:rPr>
              <a:t>glukozinolatlar</a:t>
            </a:r>
            <a:r>
              <a:rPr lang="tr-TR" altLang="tr-TR" sz="2400" dirty="0">
                <a:solidFill>
                  <a:srgbClr val="000000"/>
                </a:solidFill>
                <a:latin typeface="Arial" panose="020B0604020202020204" pitchFamily="34" charset="0"/>
                <a:cs typeface="Arial" panose="020B0604020202020204" pitchFamily="34" charset="0"/>
              </a:rPr>
              <a:t> ve </a:t>
            </a:r>
            <a:r>
              <a:rPr lang="tr-TR" altLang="tr-TR" sz="2400" dirty="0" err="1">
                <a:solidFill>
                  <a:srgbClr val="000000"/>
                </a:solidFill>
                <a:latin typeface="Arial" panose="020B0604020202020204" pitchFamily="34" charset="0"/>
                <a:cs typeface="Arial" panose="020B0604020202020204" pitchFamily="34" charset="0"/>
              </a:rPr>
              <a:t>indol</a:t>
            </a:r>
            <a:r>
              <a:rPr lang="tr-TR" altLang="tr-TR" sz="2400" dirty="0">
                <a:solidFill>
                  <a:srgbClr val="000000"/>
                </a:solidFill>
                <a:latin typeface="Arial" panose="020B0604020202020204" pitchFamily="34" charset="0"/>
                <a:cs typeface="Arial" panose="020B0604020202020204" pitchFamily="34" charset="0"/>
              </a:rPr>
              <a:t> alkaloidleri üzerine yoğunlaşmıştır [5]. Bu çalışmada </a:t>
            </a:r>
            <a:r>
              <a:rPr lang="tr-TR" altLang="tr-TR" sz="2400" i="1" dirty="0">
                <a:solidFill>
                  <a:srgbClr val="000000"/>
                </a:solidFill>
                <a:latin typeface="Arial" panose="020B0604020202020204" pitchFamily="34" charset="0"/>
                <a:cs typeface="Arial" panose="020B0604020202020204" pitchFamily="34" charset="0"/>
              </a:rPr>
              <a:t>C. raphanifolia </a:t>
            </a:r>
            <a:r>
              <a:rPr lang="tr-TR" altLang="tr-TR" sz="2400" dirty="0" err="1">
                <a:solidFill>
                  <a:srgbClr val="000000"/>
                </a:solidFill>
                <a:latin typeface="Arial" panose="020B0604020202020204" pitchFamily="34" charset="0"/>
                <a:cs typeface="Arial" panose="020B0604020202020204" pitchFamily="34" charset="0"/>
              </a:rPr>
              <a:t>subsp</a:t>
            </a:r>
            <a:r>
              <a:rPr lang="tr-TR" altLang="tr-TR" sz="2400" dirty="0">
                <a:solidFill>
                  <a:srgbClr val="000000"/>
                </a:solidFill>
                <a:latin typeface="Arial" panose="020B0604020202020204" pitchFamily="34" charset="0"/>
                <a:cs typeface="Arial" panose="020B0604020202020204" pitchFamily="34" charset="0"/>
              </a:rPr>
              <a:t>. </a:t>
            </a:r>
            <a:r>
              <a:rPr lang="tr-TR" altLang="tr-TR" sz="2400" i="1" dirty="0" err="1">
                <a:solidFill>
                  <a:srgbClr val="000000"/>
                </a:solidFill>
                <a:latin typeface="Arial" panose="020B0604020202020204" pitchFamily="34" charset="0"/>
                <a:cs typeface="Arial" panose="020B0604020202020204" pitchFamily="34" charset="0"/>
              </a:rPr>
              <a:t>acris</a:t>
            </a:r>
            <a:r>
              <a:rPr lang="tr-TR" altLang="tr-TR" sz="2400" dirty="0" err="1">
                <a:solidFill>
                  <a:srgbClr val="000000"/>
                </a:solidFill>
                <a:latin typeface="Arial" panose="020B0604020202020204" pitchFamily="34" charset="0"/>
                <a:cs typeface="Arial" panose="020B0604020202020204" pitchFamily="34" charset="0"/>
              </a:rPr>
              <a:t>’in</a:t>
            </a:r>
            <a:r>
              <a:rPr lang="tr-TR" altLang="tr-TR" sz="2400" dirty="0">
                <a:solidFill>
                  <a:srgbClr val="000000"/>
                </a:solidFill>
                <a:latin typeface="Arial" panose="020B0604020202020204" pitchFamily="34" charset="0"/>
                <a:cs typeface="Arial" panose="020B0604020202020204" pitchFamily="34" charset="0"/>
              </a:rPr>
              <a:t> dermokozmetik alandaki potansiyelini kapsamlı olarak araştırılmıştır. Çalışma kapsamında çiçekli dönemde toplanan bitkinin toprak üstü kısımlarından hazırlanan ana metanol ekstresi ve alt ekstrelerin fenolik içerikleri, antioksidan aktiviteleri, </a:t>
            </a:r>
            <a:r>
              <a:rPr lang="tr-TR" altLang="tr-TR" sz="2400" dirty="0" err="1">
                <a:solidFill>
                  <a:srgbClr val="000000"/>
                </a:solidFill>
                <a:latin typeface="Arial" panose="020B0604020202020204" pitchFamily="34" charset="0"/>
                <a:cs typeface="Arial" panose="020B0604020202020204" pitchFamily="34" charset="0"/>
              </a:rPr>
              <a:t>tirozinaz</a:t>
            </a:r>
            <a:r>
              <a:rPr lang="tr-TR" altLang="tr-TR" sz="2400" dirty="0">
                <a:solidFill>
                  <a:srgbClr val="000000"/>
                </a:solidFill>
                <a:latin typeface="Arial" panose="020B0604020202020204" pitchFamily="34" charset="0"/>
                <a:cs typeface="Arial" panose="020B0604020202020204" pitchFamily="34" charset="0"/>
              </a:rPr>
              <a:t>, </a:t>
            </a:r>
            <a:r>
              <a:rPr lang="tr-TR" altLang="tr-TR" sz="2400" dirty="0" err="1">
                <a:solidFill>
                  <a:srgbClr val="000000"/>
                </a:solidFill>
                <a:latin typeface="Arial" panose="020B0604020202020204" pitchFamily="34" charset="0"/>
                <a:cs typeface="Arial" panose="020B0604020202020204" pitchFamily="34" charset="0"/>
              </a:rPr>
              <a:t>elastaz</a:t>
            </a:r>
            <a:r>
              <a:rPr lang="tr-TR" altLang="tr-TR" sz="2400" dirty="0">
                <a:solidFill>
                  <a:srgbClr val="000000"/>
                </a:solidFill>
                <a:latin typeface="Arial" panose="020B0604020202020204" pitchFamily="34" charset="0"/>
                <a:cs typeface="Arial" panose="020B0604020202020204" pitchFamily="34" charset="0"/>
              </a:rPr>
              <a:t> ve </a:t>
            </a:r>
            <a:r>
              <a:rPr lang="tr-TR" altLang="tr-TR" sz="2400" dirty="0" err="1">
                <a:solidFill>
                  <a:srgbClr val="000000"/>
                </a:solidFill>
                <a:latin typeface="Arial" panose="020B0604020202020204" pitchFamily="34" charset="0"/>
                <a:cs typeface="Arial" panose="020B0604020202020204" pitchFamily="34" charset="0"/>
              </a:rPr>
              <a:t>kollajenaz</a:t>
            </a:r>
            <a:r>
              <a:rPr lang="tr-TR" altLang="tr-TR" sz="2400" dirty="0">
                <a:solidFill>
                  <a:srgbClr val="000000"/>
                </a:solidFill>
                <a:latin typeface="Arial" panose="020B0604020202020204" pitchFamily="34" charset="0"/>
                <a:cs typeface="Arial" panose="020B0604020202020204" pitchFamily="34" charset="0"/>
              </a:rPr>
              <a:t> enzimleri üzerindeki inhibitör etkileri ile </a:t>
            </a:r>
            <a:r>
              <a:rPr lang="tr-TR" sz="2400" dirty="0">
                <a:latin typeface="Arial" panose="020B0604020202020204" pitchFamily="34" charset="0"/>
                <a:cs typeface="Arial" panose="020B0604020202020204" pitchFamily="34" charset="0"/>
              </a:rPr>
              <a:t>insan keratinosit (</a:t>
            </a:r>
            <a:r>
              <a:rPr lang="tr-TR" altLang="tr-TR" sz="2400" dirty="0" err="1">
                <a:solidFill>
                  <a:srgbClr val="000000"/>
                </a:solidFill>
                <a:latin typeface="Arial" panose="020B0604020202020204" pitchFamily="34" charset="0"/>
                <a:cs typeface="Arial" panose="020B0604020202020204" pitchFamily="34" charset="0"/>
              </a:rPr>
              <a:t>HaCaT</a:t>
            </a:r>
            <a:r>
              <a:rPr lang="tr-TR" altLang="tr-TR" sz="2400" dirty="0">
                <a:solidFill>
                  <a:srgbClr val="000000"/>
                </a:solidFill>
                <a:latin typeface="Arial" panose="020B0604020202020204" pitchFamily="34" charset="0"/>
                <a:cs typeface="Arial" panose="020B0604020202020204" pitchFamily="34" charset="0"/>
              </a:rPr>
              <a:t>) hücre hattındaki sitotoksisiteleri detaylı olarak incelenmiştir.</a:t>
            </a:r>
            <a:endParaRPr lang="tr-TR" altLang="tr-TR" sz="2400" dirty="0">
              <a:latin typeface="Arial" panose="020B0604020202020204" pitchFamily="34" charset="0"/>
              <a:cs typeface="Arial" panose="020B0604020202020204" pitchFamily="34" charset="0"/>
            </a:endParaRPr>
          </a:p>
        </p:txBody>
      </p:sp>
      <p:sp>
        <p:nvSpPr>
          <p:cNvPr id="184" name="Metin kutusu 183">
            <a:extLst>
              <a:ext uri="{FF2B5EF4-FFF2-40B4-BE49-F238E27FC236}">
                <a16:creationId xmlns:a16="http://schemas.microsoft.com/office/drawing/2014/main" id="{53D5C2F2-FFA7-7B2C-89F9-DD54C26AECDC}"/>
              </a:ext>
            </a:extLst>
          </p:cNvPr>
          <p:cNvSpPr txBox="1"/>
          <p:nvPr/>
        </p:nvSpPr>
        <p:spPr>
          <a:xfrm>
            <a:off x="320185" y="19166979"/>
            <a:ext cx="12127402" cy="461665"/>
          </a:xfrm>
          <a:prstGeom prst="rect">
            <a:avLst/>
          </a:prstGeom>
          <a:noFill/>
        </p:spPr>
        <p:txBody>
          <a:bodyPr wrap="square" rtlCol="0">
            <a:spAutoFit/>
          </a:bodyPr>
          <a:lstStyle/>
          <a:p>
            <a:pPr algn="ctr"/>
            <a:r>
              <a:rPr lang="tr-TR" sz="2400" b="1" dirty="0">
                <a:solidFill>
                  <a:srgbClr val="C00000"/>
                </a:solidFill>
                <a:latin typeface="Arial" panose="020B0604020202020204" pitchFamily="34" charset="0"/>
                <a:cs typeface="Arial" panose="020B0604020202020204" pitchFamily="34" charset="0"/>
              </a:rPr>
              <a:t>Toplam fenolik ve flavonoid madde miktarı tayini</a:t>
            </a:r>
          </a:p>
        </p:txBody>
      </p:sp>
      <p:sp>
        <p:nvSpPr>
          <p:cNvPr id="185" name="Metin kutusu 184">
            <a:extLst>
              <a:ext uri="{FF2B5EF4-FFF2-40B4-BE49-F238E27FC236}">
                <a16:creationId xmlns:a16="http://schemas.microsoft.com/office/drawing/2014/main" id="{83CCDAE8-E6B1-51D1-F02A-B5614578F131}"/>
              </a:ext>
            </a:extLst>
          </p:cNvPr>
          <p:cNvSpPr txBox="1"/>
          <p:nvPr/>
        </p:nvSpPr>
        <p:spPr>
          <a:xfrm>
            <a:off x="255587" y="21686044"/>
            <a:ext cx="12225620" cy="461665"/>
          </a:xfrm>
          <a:prstGeom prst="rect">
            <a:avLst/>
          </a:prstGeom>
          <a:noFill/>
        </p:spPr>
        <p:txBody>
          <a:bodyPr wrap="square" rtlCol="0">
            <a:spAutoFit/>
          </a:bodyPr>
          <a:lstStyle/>
          <a:p>
            <a:pPr algn="ctr"/>
            <a:r>
              <a:rPr lang="tr-TR" sz="2400" b="1" dirty="0">
                <a:solidFill>
                  <a:srgbClr val="C00000"/>
                </a:solidFill>
                <a:latin typeface="Arial" panose="020B0604020202020204" pitchFamily="34" charset="0"/>
                <a:cs typeface="Arial" panose="020B0604020202020204" pitchFamily="34" charset="0"/>
              </a:rPr>
              <a:t>Ekstrelerin antioksidan özellikleri</a:t>
            </a:r>
          </a:p>
        </p:txBody>
      </p:sp>
      <p:sp>
        <p:nvSpPr>
          <p:cNvPr id="303" name="Metin kutusu 302">
            <a:extLst>
              <a:ext uri="{FF2B5EF4-FFF2-40B4-BE49-F238E27FC236}">
                <a16:creationId xmlns:a16="http://schemas.microsoft.com/office/drawing/2014/main" id="{A108AE04-32CF-5907-133B-A8424711E4BC}"/>
              </a:ext>
            </a:extLst>
          </p:cNvPr>
          <p:cNvSpPr txBox="1"/>
          <p:nvPr/>
        </p:nvSpPr>
        <p:spPr>
          <a:xfrm>
            <a:off x="281547" y="28310979"/>
            <a:ext cx="12275376" cy="461665"/>
          </a:xfrm>
          <a:prstGeom prst="rect">
            <a:avLst/>
          </a:prstGeom>
          <a:noFill/>
        </p:spPr>
        <p:txBody>
          <a:bodyPr wrap="square" rtlCol="0">
            <a:spAutoFit/>
          </a:bodyPr>
          <a:lstStyle/>
          <a:p>
            <a:pPr algn="ctr"/>
            <a:r>
              <a:rPr lang="tr-TR" sz="2400" b="1" dirty="0">
                <a:solidFill>
                  <a:srgbClr val="C00000"/>
                </a:solidFill>
                <a:latin typeface="Arial" panose="020B0604020202020204" pitchFamily="34" charset="0"/>
                <a:cs typeface="Arial" panose="020B0604020202020204" pitchFamily="34" charset="0"/>
              </a:rPr>
              <a:t>Sitotoksik aktivite</a:t>
            </a:r>
          </a:p>
        </p:txBody>
      </p:sp>
      <p:sp>
        <p:nvSpPr>
          <p:cNvPr id="23" name="Metin kutusu 22">
            <a:extLst>
              <a:ext uri="{FF2B5EF4-FFF2-40B4-BE49-F238E27FC236}">
                <a16:creationId xmlns:a16="http://schemas.microsoft.com/office/drawing/2014/main" id="{BD9E403E-3FF0-024A-0D71-5E3F7D4C0C01}"/>
              </a:ext>
            </a:extLst>
          </p:cNvPr>
          <p:cNvSpPr txBox="1"/>
          <p:nvPr/>
        </p:nvSpPr>
        <p:spPr>
          <a:xfrm>
            <a:off x="12755774" y="9105390"/>
            <a:ext cx="12004098" cy="496931"/>
          </a:xfrm>
          <a:prstGeom prst="rect">
            <a:avLst/>
          </a:prstGeom>
          <a:noFill/>
        </p:spPr>
        <p:txBody>
          <a:bodyPr wrap="square">
            <a:spAutoFit/>
          </a:bodyPr>
          <a:lstStyle/>
          <a:p>
            <a:pPr>
              <a:lnSpc>
                <a:spcPct val="150000"/>
              </a:lnSpc>
              <a:spcAft>
                <a:spcPts val="720"/>
              </a:spcAft>
            </a:pPr>
            <a:r>
              <a:rPr lang="tr-TR" sz="2000" b="1" dirty="0">
                <a:latin typeface="Arial" panose="020B0604020202020204" pitchFamily="34" charset="0"/>
                <a:ea typeface="Calibri" panose="020F0502020204030204" pitchFamily="34" charset="0"/>
                <a:cs typeface="Arial" panose="020B0604020202020204" pitchFamily="34" charset="0"/>
              </a:rPr>
              <a:t>Tablo 1.</a:t>
            </a:r>
            <a:r>
              <a:rPr lang="tr-TR" sz="2000" dirty="0">
                <a:latin typeface="Arial" panose="020B0604020202020204" pitchFamily="34" charset="0"/>
                <a:ea typeface="Calibri" panose="020F050202020403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Ekstrelerin toplam fenolik/</a:t>
            </a:r>
            <a:r>
              <a:rPr lang="tr-TR" sz="2000" dirty="0" err="1">
                <a:latin typeface="Arial" panose="020B0604020202020204" pitchFamily="34" charset="0"/>
                <a:cs typeface="Arial" panose="020B0604020202020204" pitchFamily="34" charset="0"/>
              </a:rPr>
              <a:t>flavoit</a:t>
            </a:r>
            <a:r>
              <a:rPr lang="tr-TR" sz="2000" dirty="0">
                <a:latin typeface="Arial" panose="020B0604020202020204" pitchFamily="34" charset="0"/>
                <a:cs typeface="Arial" panose="020B0604020202020204" pitchFamily="34" charset="0"/>
              </a:rPr>
              <a:t> içerikleri </a:t>
            </a:r>
            <a:endParaRPr lang="tr-TR" sz="2000" dirty="0">
              <a:latin typeface="Arial" panose="020B0604020202020204" pitchFamily="34" charset="0"/>
              <a:ea typeface="Calibri" panose="020F0502020204030204" pitchFamily="34" charset="0"/>
              <a:cs typeface="Arial" panose="020B0604020202020204" pitchFamily="34" charset="0"/>
            </a:endParaRPr>
          </a:p>
        </p:txBody>
      </p:sp>
      <p:sp>
        <p:nvSpPr>
          <p:cNvPr id="34" name="Metin kutusu 33">
            <a:extLst>
              <a:ext uri="{FF2B5EF4-FFF2-40B4-BE49-F238E27FC236}">
                <a16:creationId xmlns:a16="http://schemas.microsoft.com/office/drawing/2014/main" id="{E9350C24-DD32-50CD-86B9-8E9DB47BD96A}"/>
              </a:ext>
            </a:extLst>
          </p:cNvPr>
          <p:cNvSpPr txBox="1"/>
          <p:nvPr/>
        </p:nvSpPr>
        <p:spPr>
          <a:xfrm>
            <a:off x="12699548" y="7099552"/>
            <a:ext cx="12120432" cy="20608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Ekstrelerin fenolik içerikleri 20,35 ± 2,19 ile 55,25 ± 5,34 mg GAE/g kuru ağırlık aralığında bulunmuş olup, en yüksek fenolik içeriğe </a:t>
            </a:r>
            <a:r>
              <a:rPr lang="tr-TR" sz="2200" b="1" dirty="0" err="1">
                <a:latin typeface="Arial" panose="020B0604020202020204" pitchFamily="34" charset="0"/>
                <a:cs typeface="Arial" panose="020B0604020202020204" pitchFamily="34" charset="0"/>
              </a:rPr>
              <a:t>ButE</a:t>
            </a:r>
            <a:r>
              <a:rPr lang="tr-TR" sz="2200" dirty="0">
                <a:latin typeface="Arial" panose="020B0604020202020204" pitchFamily="34" charset="0"/>
                <a:cs typeface="Arial" panose="020B0604020202020204" pitchFamily="34" charset="0"/>
              </a:rPr>
              <a:t> sahiptir. </a:t>
            </a:r>
            <a:r>
              <a:rPr lang="tr-TR" sz="2200" dirty="0" err="1">
                <a:latin typeface="Arial" panose="020B0604020202020204" pitchFamily="34" charset="0"/>
                <a:cs typeface="Arial" panose="020B0604020202020204" pitchFamily="34" charset="0"/>
              </a:rPr>
              <a:t>Flavonoit</a:t>
            </a:r>
            <a:r>
              <a:rPr lang="tr-TR" sz="2200" dirty="0">
                <a:latin typeface="Arial" panose="020B0604020202020204" pitchFamily="34" charset="0"/>
                <a:cs typeface="Arial" panose="020B0604020202020204" pitchFamily="34" charset="0"/>
              </a:rPr>
              <a:t> içerikleri ise 5,22 ± 0,17 ile 57,67 ± 1,70 mg KE/g kuru ağırlık arasında değişmekte olup, en yüksek </a:t>
            </a:r>
            <a:r>
              <a:rPr lang="tr-TR" sz="2200" dirty="0" err="1">
                <a:latin typeface="Arial" panose="020B0604020202020204" pitchFamily="34" charset="0"/>
                <a:cs typeface="Arial" panose="020B0604020202020204" pitchFamily="34" charset="0"/>
              </a:rPr>
              <a:t>flavonoit</a:t>
            </a:r>
            <a:r>
              <a:rPr lang="tr-TR" sz="2200" dirty="0">
                <a:latin typeface="Arial" panose="020B0604020202020204" pitchFamily="34" charset="0"/>
                <a:cs typeface="Arial" panose="020B0604020202020204" pitchFamily="34" charset="0"/>
              </a:rPr>
              <a:t> içeriği </a:t>
            </a:r>
            <a:r>
              <a:rPr lang="tr-TR" sz="2200" b="1" dirty="0" err="1">
                <a:latin typeface="Arial" panose="020B0604020202020204" pitchFamily="34" charset="0"/>
                <a:cs typeface="Arial" panose="020B0604020202020204" pitchFamily="34" charset="0"/>
              </a:rPr>
              <a:t>KlrE</a:t>
            </a:r>
            <a:r>
              <a:rPr lang="tr-TR" sz="2200" dirty="0" err="1">
                <a:latin typeface="Arial" panose="020B0604020202020204" pitchFamily="34" charset="0"/>
                <a:cs typeface="Arial" panose="020B0604020202020204" pitchFamily="34" charset="0"/>
              </a:rPr>
              <a:t>’de</a:t>
            </a:r>
            <a:r>
              <a:rPr lang="tr-TR" sz="2200" dirty="0">
                <a:latin typeface="Arial" panose="020B0604020202020204" pitchFamily="34" charset="0"/>
                <a:cs typeface="Arial" panose="020B0604020202020204" pitchFamily="34" charset="0"/>
              </a:rPr>
              <a:t> belirlenmiştir (Tablo 1).</a:t>
            </a:r>
          </a:p>
        </p:txBody>
      </p:sp>
      <p:sp>
        <p:nvSpPr>
          <p:cNvPr id="52" name="Freeform 4">
            <a:extLst>
              <a:ext uri="{FF2B5EF4-FFF2-40B4-BE49-F238E27FC236}">
                <a16:creationId xmlns:a16="http://schemas.microsoft.com/office/drawing/2014/main" id="{95C1C610-56D8-9713-2190-33410F32F491}"/>
              </a:ext>
            </a:extLst>
          </p:cNvPr>
          <p:cNvSpPr/>
          <p:nvPr/>
        </p:nvSpPr>
        <p:spPr>
          <a:xfrm>
            <a:off x="0" y="31718010"/>
            <a:ext cx="25199975" cy="536358"/>
          </a:xfrm>
          <a:custGeom>
            <a:avLst/>
            <a:gdLst/>
            <a:ahLst/>
            <a:cxnLst/>
            <a:rect l="l" t="t" r="r" b="b"/>
            <a:pathLst>
              <a:path w="899735" h="1259943">
                <a:moveTo>
                  <a:pt x="0" y="0"/>
                </a:moveTo>
                <a:lnTo>
                  <a:pt x="899735" y="0"/>
                </a:lnTo>
                <a:lnTo>
                  <a:pt x="899735" y="1259943"/>
                </a:lnTo>
                <a:lnTo>
                  <a:pt x="0" y="1259943"/>
                </a:lnTo>
                <a:close/>
              </a:path>
            </a:pathLst>
          </a:custGeom>
          <a:solidFill>
            <a:srgbClr val="002E4C">
              <a:alpha val="80000"/>
            </a:srgbClr>
          </a:solidFill>
          <a:ln>
            <a:solidFill>
              <a:srgbClr val="002E4C"/>
            </a:solidFill>
          </a:ln>
        </p:spPr>
        <p:txBody>
          <a:bodyPr/>
          <a:lstStyle/>
          <a:p>
            <a:pPr algn="ctr"/>
            <a:r>
              <a:rPr lang="tr-TR" sz="2000" b="1" dirty="0">
                <a:solidFill>
                  <a:schemeClr val="bg1"/>
                </a:solidFill>
                <a:latin typeface="Arial" panose="020B0604020202020204" pitchFamily="34" charset="0"/>
                <a:cs typeface="Arial" panose="020B0604020202020204" pitchFamily="34" charset="0"/>
              </a:rPr>
              <a:t>TÜBİTAK 2209-A - Üniversite Öğrencileri Araştırma Projeleri Destekleme Programı / Araştırma Koordinatörlüğü</a:t>
            </a:r>
          </a:p>
        </p:txBody>
      </p:sp>
      <p:sp>
        <p:nvSpPr>
          <p:cNvPr id="56" name="Metin kutusu 55">
            <a:extLst>
              <a:ext uri="{FF2B5EF4-FFF2-40B4-BE49-F238E27FC236}">
                <a16:creationId xmlns:a16="http://schemas.microsoft.com/office/drawing/2014/main" id="{BD92ACE4-F384-A831-EA95-50C7E0893D97}"/>
              </a:ext>
            </a:extLst>
          </p:cNvPr>
          <p:cNvSpPr txBox="1"/>
          <p:nvPr/>
        </p:nvSpPr>
        <p:spPr>
          <a:xfrm>
            <a:off x="12755773" y="27371000"/>
            <a:ext cx="10540777" cy="2239844"/>
          </a:xfrm>
          <a:prstGeom prst="rect">
            <a:avLst/>
          </a:prstGeom>
          <a:noFill/>
        </p:spPr>
        <p:txBody>
          <a:bodyPr wrap="square">
            <a:spAutoFit/>
          </a:bodyPr>
          <a:lstStyle/>
          <a:p>
            <a:pPr algn="just" defTabSz="822960">
              <a:lnSpc>
                <a:spcPct val="150000"/>
              </a:lnSpc>
              <a:defRPr/>
            </a:pPr>
            <a:r>
              <a:rPr lang="tr-TR" sz="2400" i="1" dirty="0">
                <a:latin typeface="Arial" panose="020B0604020202020204" pitchFamily="34" charset="0"/>
                <a:cs typeface="Arial" panose="020B0604020202020204" pitchFamily="34" charset="0"/>
              </a:rPr>
              <a:t>C. raphanifolia </a:t>
            </a:r>
            <a:r>
              <a:rPr lang="tr-TR" sz="2400" dirty="0" err="1">
                <a:latin typeface="Arial" panose="020B0604020202020204" pitchFamily="34" charset="0"/>
                <a:cs typeface="Arial" panose="020B0604020202020204" pitchFamily="34" charset="0"/>
              </a:rPr>
              <a:t>subsp</a:t>
            </a:r>
            <a:r>
              <a:rPr lang="tr-TR" sz="2400"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acris</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ekstrelerinin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sağlıklı insan keratinosit hücrelerine zarar vermeden antioksidan aktivite gösterebileceği ve ciltte bulunan </a:t>
            </a:r>
            <a:r>
              <a:rPr lang="tr-TR" sz="2400" dirty="0" err="1">
                <a:latin typeface="Arial" panose="020B0604020202020204" pitchFamily="34" charset="0"/>
                <a:cs typeface="Arial" panose="020B0604020202020204" pitchFamily="34" charset="0"/>
              </a:rPr>
              <a:t>tirozinaz</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elastaz</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kollajenaz</a:t>
            </a:r>
            <a:r>
              <a:rPr lang="tr-TR" sz="2400" dirty="0">
                <a:latin typeface="Arial" panose="020B0604020202020204" pitchFamily="34" charset="0"/>
                <a:cs typeface="Arial" panose="020B0604020202020204" pitchFamily="34" charset="0"/>
              </a:rPr>
              <a:t> enzimlerini inhibe edebileceği ortaya koyulmuştur.</a:t>
            </a:r>
            <a:endParaRPr lang="tr-TR" sz="2400" dirty="0">
              <a:latin typeface="Arial" panose="020B0604020202020204" pitchFamily="34" charset="0"/>
              <a:ea typeface="Calibri" panose="020F0502020204030204" pitchFamily="34" charset="0"/>
              <a:cs typeface="Arial" panose="020B0604020202020204" pitchFamily="34" charset="0"/>
            </a:endParaRPr>
          </a:p>
        </p:txBody>
      </p:sp>
      <p:sp>
        <p:nvSpPr>
          <p:cNvPr id="738" name="Metin kutusu 737">
            <a:extLst>
              <a:ext uri="{FF2B5EF4-FFF2-40B4-BE49-F238E27FC236}">
                <a16:creationId xmlns:a16="http://schemas.microsoft.com/office/drawing/2014/main" id="{408530D8-BA8F-BECE-7902-158C8E94ACB8}"/>
              </a:ext>
            </a:extLst>
          </p:cNvPr>
          <p:cNvSpPr txBox="1"/>
          <p:nvPr/>
        </p:nvSpPr>
        <p:spPr>
          <a:xfrm>
            <a:off x="408452" y="19771598"/>
            <a:ext cx="11925466" cy="1685846"/>
          </a:xfrm>
          <a:prstGeom prst="rect">
            <a:avLst/>
          </a:prstGeom>
          <a:noFill/>
        </p:spPr>
        <p:txBody>
          <a:bodyPr wrap="square">
            <a:spAutoFit/>
          </a:bodyPr>
          <a:lstStyle/>
          <a:p>
            <a:pPr algn="just">
              <a:lnSpc>
                <a:spcPct val="150000"/>
              </a:lnSpc>
            </a:pPr>
            <a:r>
              <a:rPr lang="tr-TR" altLang="tr-TR" sz="2400" dirty="0">
                <a:solidFill>
                  <a:srgbClr val="000000"/>
                </a:solidFill>
                <a:latin typeface="Arial" panose="020B0604020202020204" pitchFamily="34" charset="0"/>
              </a:rPr>
              <a:t>Ekstrelerin toplam fenolik içeriği, Folin-Ciocalteu yöntemiyle belirlenmiş ve sonuçlar mg GAE/g kuru ağırlık olarak ifade edilmiştir [6]. Toplam flavonoid içeriği ise alüminyum nitrat kolorimetrik yöntemiyle ölçülmüş, mg KE/g kuru ağırlık olarak hesaplanmıştır [7].</a:t>
            </a:r>
            <a:endParaRPr lang="tr-TR" altLang="tr-TR" sz="2400" dirty="0">
              <a:latin typeface="Arial" panose="020B0604020202020204" pitchFamily="34" charset="0"/>
            </a:endParaRPr>
          </a:p>
        </p:txBody>
      </p:sp>
      <p:sp>
        <p:nvSpPr>
          <p:cNvPr id="746" name="Metin kutusu 745">
            <a:extLst>
              <a:ext uri="{FF2B5EF4-FFF2-40B4-BE49-F238E27FC236}">
                <a16:creationId xmlns:a16="http://schemas.microsoft.com/office/drawing/2014/main" id="{5EC8867C-284C-E504-04A3-C514CAC9F406}"/>
              </a:ext>
            </a:extLst>
          </p:cNvPr>
          <p:cNvSpPr txBox="1"/>
          <p:nvPr/>
        </p:nvSpPr>
        <p:spPr>
          <a:xfrm>
            <a:off x="408451" y="22219444"/>
            <a:ext cx="11925466" cy="3347840"/>
          </a:xfrm>
          <a:prstGeom prst="rect">
            <a:avLst/>
          </a:prstGeom>
          <a:noFill/>
        </p:spPr>
        <p:txBody>
          <a:bodyPr wrap="square">
            <a:spAutoFit/>
          </a:bodyPr>
          <a:lstStyle/>
          <a:p>
            <a:pPr algn="just">
              <a:lnSpc>
                <a:spcPct val="150000"/>
              </a:lnSpc>
            </a:pPr>
            <a:r>
              <a:rPr lang="tr-TR" sz="2400" dirty="0">
                <a:latin typeface="Arial" panose="020B0604020202020204" pitchFamily="34" charset="0"/>
                <a:cs typeface="Arial" panose="020B0604020202020204" pitchFamily="34" charset="0"/>
              </a:rPr>
              <a:t>2,2-Difenil-1-pikril hidrazil (DPPH) Radikal Süpürme deneyinde </a:t>
            </a:r>
            <a:r>
              <a:rPr lang="tr-TR" altLang="tr-TR" sz="2400" dirty="0">
                <a:solidFill>
                  <a:srgbClr val="000000"/>
                </a:solidFill>
                <a:latin typeface="Arial" panose="020B0604020202020204" pitchFamily="34" charset="0"/>
                <a:cs typeface="Arial" panose="020B0604020202020204" pitchFamily="34" charset="0"/>
              </a:rPr>
              <a:t>farklı konsantrasyonlardaki ekstreler (50–200 µg/mL), DPPH çözeltisi ile karıştırılmış ve absorbans 517 nm’de ölçülmüştür. </a:t>
            </a:r>
            <a:r>
              <a:rPr lang="tr-TR" sz="2400" dirty="0">
                <a:latin typeface="Arial" panose="020B0604020202020204" pitchFamily="34" charset="0"/>
                <a:cs typeface="Arial" panose="020B0604020202020204" pitchFamily="34" charset="0"/>
              </a:rPr>
              <a:t>Demir İndirgeyici Antioksidan Kapasite (FRAP) deneyinde</a:t>
            </a:r>
            <a:r>
              <a:rPr lang="tr-TR" altLang="tr-TR" sz="2400" dirty="0">
                <a:solidFill>
                  <a:srgbClr val="000000"/>
                </a:solidFill>
                <a:latin typeface="Arial" panose="020B0604020202020204" pitchFamily="34" charset="0"/>
                <a:cs typeface="Arial" panose="020B0604020202020204" pitchFamily="34" charset="0"/>
              </a:rPr>
              <a:t>, </a:t>
            </a:r>
            <a:r>
              <a:rPr lang="tr-TR" altLang="tr-TR" sz="2400" dirty="0" err="1">
                <a:solidFill>
                  <a:srgbClr val="000000"/>
                </a:solidFill>
                <a:latin typeface="Arial" panose="020B0604020202020204" pitchFamily="34" charset="0"/>
                <a:cs typeface="Arial" panose="020B0604020202020204" pitchFamily="34" charset="0"/>
              </a:rPr>
              <a:t>ferrik</a:t>
            </a:r>
            <a:r>
              <a:rPr lang="tr-TR" altLang="tr-TR" sz="2400" dirty="0">
                <a:solidFill>
                  <a:srgbClr val="000000"/>
                </a:solidFill>
                <a:latin typeface="Arial" panose="020B0604020202020204" pitchFamily="34" charset="0"/>
                <a:cs typeface="Arial" panose="020B0604020202020204" pitchFamily="34" charset="0"/>
              </a:rPr>
              <a:t> iyonların feröz iyonlara indirgenmesi sonucu oluşan renk 700 nm’de ölçülmüş ve sonuçlar mM BHA eşdeğeri (BHAE)/g kuru ağırlık olarak ifade edilmiştir [8].</a:t>
            </a:r>
            <a:endParaRPr lang="tr-TR" altLang="tr-TR" sz="2400" dirty="0">
              <a:latin typeface="Arial" panose="020B0604020202020204" pitchFamily="34" charset="0"/>
              <a:cs typeface="Arial" panose="020B0604020202020204" pitchFamily="34" charset="0"/>
            </a:endParaRPr>
          </a:p>
        </p:txBody>
      </p:sp>
      <p:sp>
        <p:nvSpPr>
          <p:cNvPr id="774" name="Metin kutusu 773">
            <a:extLst>
              <a:ext uri="{FF2B5EF4-FFF2-40B4-BE49-F238E27FC236}">
                <a16:creationId xmlns:a16="http://schemas.microsoft.com/office/drawing/2014/main" id="{EF5F03CD-B8B1-5BBD-9F37-95F17F1A24C6}"/>
              </a:ext>
            </a:extLst>
          </p:cNvPr>
          <p:cNvSpPr txBox="1"/>
          <p:nvPr/>
        </p:nvSpPr>
        <p:spPr>
          <a:xfrm>
            <a:off x="440103" y="28818800"/>
            <a:ext cx="11852487" cy="2239844"/>
          </a:xfrm>
          <a:prstGeom prst="rect">
            <a:avLst/>
          </a:prstGeom>
          <a:noFill/>
        </p:spPr>
        <p:txBody>
          <a:bodyPr wrap="square">
            <a:spAutoFit/>
          </a:bodyPr>
          <a:lstStyle/>
          <a:p>
            <a:pPr lvl="0" algn="just" defTabSz="914400" eaLnBrk="0" fontAlgn="base" hangingPunct="0">
              <a:lnSpc>
                <a:spcPct val="150000"/>
              </a:lnSpc>
              <a:spcBef>
                <a:spcPct val="0"/>
              </a:spcBef>
              <a:spcAft>
                <a:spcPct val="0"/>
              </a:spcAft>
            </a:pPr>
            <a:r>
              <a:rPr lang="tr-TR" altLang="tr-TR" sz="2400" dirty="0">
                <a:solidFill>
                  <a:srgbClr val="000000"/>
                </a:solidFill>
                <a:latin typeface="Arial" panose="020B0604020202020204" pitchFamily="34" charset="0"/>
                <a:cs typeface="Arial" panose="020B0604020202020204" pitchFamily="34" charset="0"/>
              </a:rPr>
              <a:t>Aktivite çalışmaları sonucunda, yüksek aktivite gösterdiği belirlenen kloroform </a:t>
            </a:r>
            <a:r>
              <a:rPr lang="tr-TR" altLang="tr-TR" sz="2400" b="1" dirty="0">
                <a:solidFill>
                  <a:srgbClr val="000000"/>
                </a:solidFill>
                <a:latin typeface="Arial" panose="020B0604020202020204" pitchFamily="34" charset="0"/>
                <a:cs typeface="Arial" panose="020B0604020202020204" pitchFamily="34" charset="0"/>
              </a:rPr>
              <a:t>(</a:t>
            </a:r>
            <a:r>
              <a:rPr lang="tr-TR" altLang="tr-TR" sz="2400" b="1" dirty="0" err="1">
                <a:solidFill>
                  <a:srgbClr val="000000"/>
                </a:solidFill>
                <a:latin typeface="Arial" panose="020B0604020202020204" pitchFamily="34" charset="0"/>
                <a:cs typeface="Arial" panose="020B0604020202020204" pitchFamily="34" charset="0"/>
              </a:rPr>
              <a:t>KlrE</a:t>
            </a:r>
            <a:r>
              <a:rPr lang="tr-TR" altLang="tr-TR" sz="2400" b="1" dirty="0">
                <a:solidFill>
                  <a:srgbClr val="000000"/>
                </a:solidFill>
                <a:latin typeface="Arial" panose="020B0604020202020204" pitchFamily="34" charset="0"/>
                <a:cs typeface="Arial" panose="020B0604020202020204" pitchFamily="34" charset="0"/>
              </a:rPr>
              <a:t>)</a:t>
            </a:r>
            <a:r>
              <a:rPr lang="tr-TR" altLang="tr-TR" sz="2400" dirty="0">
                <a:solidFill>
                  <a:srgbClr val="000000"/>
                </a:solidFill>
                <a:latin typeface="Arial" panose="020B0604020202020204" pitchFamily="34" charset="0"/>
                <a:cs typeface="Arial" panose="020B0604020202020204" pitchFamily="34" charset="0"/>
              </a:rPr>
              <a:t>,</a:t>
            </a:r>
            <a:r>
              <a:rPr lang="tr-TR" altLang="tr-TR" sz="2400" b="1" dirty="0">
                <a:solidFill>
                  <a:srgbClr val="000000"/>
                </a:solidFill>
                <a:latin typeface="Arial" panose="020B0604020202020204" pitchFamily="34" charset="0"/>
                <a:cs typeface="Arial" panose="020B0604020202020204" pitchFamily="34" charset="0"/>
              </a:rPr>
              <a:t> </a:t>
            </a:r>
            <a:r>
              <a:rPr lang="tr-TR" altLang="tr-TR" sz="2400" dirty="0" err="1">
                <a:solidFill>
                  <a:srgbClr val="000000"/>
                </a:solidFill>
                <a:latin typeface="Arial" panose="020B0604020202020204" pitchFamily="34" charset="0"/>
                <a:cs typeface="Arial" panose="020B0604020202020204" pitchFamily="34" charset="0"/>
              </a:rPr>
              <a:t>etilasetat</a:t>
            </a:r>
            <a:r>
              <a:rPr lang="tr-TR" altLang="tr-TR" sz="2400" dirty="0">
                <a:solidFill>
                  <a:srgbClr val="000000"/>
                </a:solidFill>
                <a:latin typeface="Arial" panose="020B0604020202020204" pitchFamily="34" charset="0"/>
                <a:cs typeface="Arial" panose="020B0604020202020204" pitchFamily="34" charset="0"/>
              </a:rPr>
              <a:t> </a:t>
            </a:r>
            <a:r>
              <a:rPr lang="tr-TR" altLang="tr-TR" sz="2400" b="1" dirty="0">
                <a:solidFill>
                  <a:srgbClr val="000000"/>
                </a:solidFill>
                <a:latin typeface="Arial" panose="020B0604020202020204" pitchFamily="34" charset="0"/>
                <a:cs typeface="Arial" panose="020B0604020202020204" pitchFamily="34" charset="0"/>
              </a:rPr>
              <a:t>(</a:t>
            </a:r>
            <a:r>
              <a:rPr lang="tr-TR" altLang="tr-TR" sz="2400" b="1" dirty="0" err="1">
                <a:solidFill>
                  <a:srgbClr val="000000"/>
                </a:solidFill>
                <a:latin typeface="Arial" panose="020B0604020202020204" pitchFamily="34" charset="0"/>
                <a:cs typeface="Arial" panose="020B0604020202020204" pitchFamily="34" charset="0"/>
              </a:rPr>
              <a:t>EtcE</a:t>
            </a:r>
            <a:r>
              <a:rPr lang="tr-TR" altLang="tr-TR" sz="2400" b="1" dirty="0">
                <a:solidFill>
                  <a:srgbClr val="000000"/>
                </a:solidFill>
                <a:latin typeface="Arial" panose="020B0604020202020204" pitchFamily="34" charset="0"/>
                <a:cs typeface="Arial" panose="020B0604020202020204" pitchFamily="34" charset="0"/>
              </a:rPr>
              <a:t>) </a:t>
            </a:r>
            <a:r>
              <a:rPr lang="tr-TR" altLang="tr-TR" sz="2400" dirty="0">
                <a:solidFill>
                  <a:srgbClr val="000000"/>
                </a:solidFill>
                <a:latin typeface="Arial" panose="020B0604020202020204" pitchFamily="34" charset="0"/>
                <a:cs typeface="Arial" panose="020B0604020202020204" pitchFamily="34" charset="0"/>
              </a:rPr>
              <a:t>ve </a:t>
            </a:r>
            <a:r>
              <a:rPr lang="tr-TR" altLang="tr-TR" sz="2400" i="1" dirty="0">
                <a:solidFill>
                  <a:srgbClr val="000000"/>
                </a:solidFill>
                <a:latin typeface="Arial" panose="020B0604020202020204" pitchFamily="34" charset="0"/>
                <a:cs typeface="Arial" panose="020B0604020202020204" pitchFamily="34" charset="0"/>
              </a:rPr>
              <a:t>n-</a:t>
            </a:r>
            <a:r>
              <a:rPr lang="tr-TR" altLang="tr-TR" sz="2400" dirty="0">
                <a:solidFill>
                  <a:srgbClr val="000000"/>
                </a:solidFill>
                <a:latin typeface="Arial" panose="020B0604020202020204" pitchFamily="34" charset="0"/>
                <a:cs typeface="Arial" panose="020B0604020202020204" pitchFamily="34" charset="0"/>
              </a:rPr>
              <a:t>bütanol </a:t>
            </a:r>
            <a:r>
              <a:rPr lang="tr-TR" altLang="tr-TR" sz="2400" b="1" dirty="0">
                <a:solidFill>
                  <a:srgbClr val="000000"/>
                </a:solidFill>
                <a:latin typeface="Arial" panose="020B0604020202020204" pitchFamily="34" charset="0"/>
                <a:cs typeface="Arial" panose="020B0604020202020204" pitchFamily="34" charset="0"/>
              </a:rPr>
              <a:t>(</a:t>
            </a:r>
            <a:r>
              <a:rPr lang="tr-TR" altLang="tr-TR" sz="2400" b="1" dirty="0" err="1">
                <a:solidFill>
                  <a:srgbClr val="000000"/>
                </a:solidFill>
                <a:latin typeface="Arial" panose="020B0604020202020204" pitchFamily="34" charset="0"/>
                <a:cs typeface="Arial" panose="020B0604020202020204" pitchFamily="34" charset="0"/>
              </a:rPr>
              <a:t>ButE</a:t>
            </a:r>
            <a:r>
              <a:rPr lang="tr-TR" altLang="tr-TR" sz="2400" b="1" dirty="0">
                <a:solidFill>
                  <a:srgbClr val="000000"/>
                </a:solidFill>
                <a:latin typeface="Arial" panose="020B0604020202020204" pitchFamily="34" charset="0"/>
                <a:cs typeface="Arial" panose="020B0604020202020204" pitchFamily="34" charset="0"/>
              </a:rPr>
              <a:t>) </a:t>
            </a:r>
            <a:r>
              <a:rPr lang="tr-TR" altLang="tr-TR" sz="2400" dirty="0">
                <a:solidFill>
                  <a:srgbClr val="000000"/>
                </a:solidFill>
                <a:latin typeface="Arial" panose="020B0604020202020204" pitchFamily="34" charset="0"/>
                <a:cs typeface="Arial" panose="020B0604020202020204" pitchFamily="34" charset="0"/>
              </a:rPr>
              <a:t>ekstrelerinin (1-100 µM) </a:t>
            </a:r>
            <a:r>
              <a:rPr lang="tr-TR" altLang="tr-TR" sz="2400" dirty="0" err="1">
                <a:solidFill>
                  <a:srgbClr val="000000"/>
                </a:solidFill>
                <a:latin typeface="Arial" panose="020B0604020202020204" pitchFamily="34" charset="0"/>
                <a:cs typeface="Arial" panose="020B0604020202020204" pitchFamily="34" charset="0"/>
              </a:rPr>
              <a:t>Hacat</a:t>
            </a:r>
            <a:r>
              <a:rPr lang="tr-TR" altLang="tr-TR" sz="2400" dirty="0">
                <a:solidFill>
                  <a:srgbClr val="000000"/>
                </a:solidFill>
                <a:latin typeface="Arial" panose="020B0604020202020204" pitchFamily="34" charset="0"/>
                <a:cs typeface="Arial" panose="020B0604020202020204" pitchFamily="34" charset="0"/>
              </a:rPr>
              <a:t> hücre hattındaki sitotoksik etkileri, 3-(4,5-dimetiltiazol-2-il)-2,5-difeniltetrazolyum bromür (MTT) biyolojik testi kullanılarak değerlendirilmiş ve yüksek aktivite sonuçları elde edilmiştir [10].</a:t>
            </a:r>
            <a:endParaRPr lang="tr-TR" altLang="tr-TR" sz="2400" dirty="0">
              <a:latin typeface="Arial" panose="020B0604020202020204" pitchFamily="34" charset="0"/>
              <a:cs typeface="Arial" panose="020B0604020202020204" pitchFamily="34" charset="0"/>
            </a:endParaRPr>
          </a:p>
        </p:txBody>
      </p:sp>
      <p:sp>
        <p:nvSpPr>
          <p:cNvPr id="63" name="TextBox 134">
            <a:extLst>
              <a:ext uri="{FF2B5EF4-FFF2-40B4-BE49-F238E27FC236}">
                <a16:creationId xmlns:a16="http://schemas.microsoft.com/office/drawing/2014/main" id="{EDD3EF34-4701-594F-243B-286D31F7D656}"/>
              </a:ext>
            </a:extLst>
          </p:cNvPr>
          <p:cNvSpPr txBox="1"/>
          <p:nvPr/>
        </p:nvSpPr>
        <p:spPr>
          <a:xfrm rot="16200000">
            <a:off x="22260120" y="28354033"/>
            <a:ext cx="2449090" cy="369332"/>
          </a:xfrm>
          <a:prstGeom prst="rect">
            <a:avLst/>
          </a:prstGeom>
        </p:spPr>
        <p:txBody>
          <a:bodyPr wrap="square" lIns="0" tIns="0" rIns="0" bIns="0" rtlCol="0" anchor="t">
            <a:spAutoFit/>
          </a:bodyPr>
          <a:lstStyle/>
          <a:p>
            <a:pPr algn="ctr"/>
            <a:r>
              <a:rPr lang="tr-TR" sz="2400" b="1" dirty="0">
                <a:solidFill>
                  <a:srgbClr val="121A46"/>
                </a:solidFill>
                <a:latin typeface="Arial" panose="020B0604020202020204" pitchFamily="34" charset="0"/>
                <a:cs typeface="Arial" panose="020B0604020202020204" pitchFamily="34" charset="0"/>
              </a:rPr>
              <a:t>Kaynaklar</a:t>
            </a:r>
            <a:endParaRPr lang="tr-TR" sz="2160" b="1" dirty="0">
              <a:solidFill>
                <a:srgbClr val="121A46"/>
              </a:solidFill>
              <a:latin typeface="Arial" panose="020B0604020202020204" pitchFamily="34" charset="0"/>
              <a:cs typeface="Arial" panose="020B0604020202020204" pitchFamily="34" charset="0"/>
            </a:endParaRPr>
          </a:p>
        </p:txBody>
      </p:sp>
      <p:sp>
        <p:nvSpPr>
          <p:cNvPr id="94" name="Freeform 4">
            <a:extLst>
              <a:ext uri="{FF2B5EF4-FFF2-40B4-BE49-F238E27FC236}">
                <a16:creationId xmlns:a16="http://schemas.microsoft.com/office/drawing/2014/main" id="{F768921B-CDA6-2856-96AF-F953507C4FCA}"/>
              </a:ext>
            </a:extLst>
          </p:cNvPr>
          <p:cNvSpPr>
            <a:spLocks noChangeAspect="1"/>
          </p:cNvSpPr>
          <p:nvPr/>
        </p:nvSpPr>
        <p:spPr>
          <a:xfrm>
            <a:off x="23579780" y="27822360"/>
            <a:ext cx="1517007" cy="1404000"/>
          </a:xfrm>
          <a:custGeom>
            <a:avLst/>
            <a:gdLst/>
            <a:ahLst/>
            <a:cxnLst/>
            <a:rect l="l" t="t" r="r" b="b"/>
            <a:pathLst>
              <a:path w="5735756" h="5308450">
                <a:moveTo>
                  <a:pt x="0" y="0"/>
                </a:moveTo>
                <a:lnTo>
                  <a:pt x="5735756" y="0"/>
                </a:lnTo>
                <a:lnTo>
                  <a:pt x="5735756" y="5308450"/>
                </a:lnTo>
                <a:lnTo>
                  <a:pt x="0" y="5308450"/>
                </a:lnTo>
                <a:lnTo>
                  <a:pt x="0" y="0"/>
                </a:lnTo>
                <a:close/>
              </a:path>
            </a:pathLst>
          </a:custGeom>
          <a:blipFill>
            <a:blip r:embed="rId5"/>
            <a:stretch>
              <a:fillRect/>
            </a:stretch>
          </a:blipFill>
        </p:spPr>
        <p:txBody>
          <a:bodyPr/>
          <a:lstStyle/>
          <a:p>
            <a:r>
              <a:rPr lang="tr-TR" sz="2295" dirty="0"/>
              <a:t>         </a:t>
            </a:r>
          </a:p>
        </p:txBody>
      </p:sp>
      <p:sp>
        <p:nvSpPr>
          <p:cNvPr id="110" name="Freeform 46">
            <a:extLst>
              <a:ext uri="{FF2B5EF4-FFF2-40B4-BE49-F238E27FC236}">
                <a16:creationId xmlns:a16="http://schemas.microsoft.com/office/drawing/2014/main" id="{BF59589B-0E4E-900A-94B9-8E038F2E93C4}"/>
              </a:ext>
            </a:extLst>
          </p:cNvPr>
          <p:cNvSpPr/>
          <p:nvPr/>
        </p:nvSpPr>
        <p:spPr>
          <a:xfrm>
            <a:off x="23216310" y="2491995"/>
            <a:ext cx="1983665" cy="3524196"/>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704" r="-144316" b="-25158"/>
            </a:stretch>
          </a:blipFill>
        </p:spPr>
        <p:txBody>
          <a:bodyPr/>
          <a:lstStyle/>
          <a:p>
            <a:endParaRPr lang="tr-TR" sz="3214">
              <a:latin typeface="Arial" panose="020B0604020202020204" pitchFamily="34" charset="0"/>
              <a:cs typeface="Arial" panose="020B0604020202020204" pitchFamily="34" charset="0"/>
            </a:endParaRPr>
          </a:p>
        </p:txBody>
      </p:sp>
      <p:sp>
        <p:nvSpPr>
          <p:cNvPr id="115" name="Freeform 39">
            <a:extLst>
              <a:ext uri="{FF2B5EF4-FFF2-40B4-BE49-F238E27FC236}">
                <a16:creationId xmlns:a16="http://schemas.microsoft.com/office/drawing/2014/main" id="{549A9E0F-9FF4-8043-853C-E8714C1CF99B}"/>
              </a:ext>
            </a:extLst>
          </p:cNvPr>
          <p:cNvSpPr/>
          <p:nvPr/>
        </p:nvSpPr>
        <p:spPr>
          <a:xfrm rot="-10800000">
            <a:off x="23410326" y="-9812"/>
            <a:ext cx="1718525" cy="3063507"/>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148979" r="1" b="-25158"/>
            </a:stretch>
          </a:blipFill>
        </p:spPr>
        <p:txBody>
          <a:bodyPr/>
          <a:lstStyle/>
          <a:p>
            <a:endParaRPr lang="tr-TR" sz="3214">
              <a:latin typeface="Arial" panose="020B0604020202020204" pitchFamily="34" charset="0"/>
              <a:cs typeface="Arial" panose="020B0604020202020204" pitchFamily="34" charset="0"/>
            </a:endParaRPr>
          </a:p>
        </p:txBody>
      </p:sp>
      <p:sp>
        <p:nvSpPr>
          <p:cNvPr id="136" name="Freeform 40">
            <a:extLst>
              <a:ext uri="{FF2B5EF4-FFF2-40B4-BE49-F238E27FC236}">
                <a16:creationId xmlns:a16="http://schemas.microsoft.com/office/drawing/2014/main" id="{E34B127D-A326-5923-EE71-7D9008909E23}"/>
              </a:ext>
            </a:extLst>
          </p:cNvPr>
          <p:cNvSpPr/>
          <p:nvPr/>
        </p:nvSpPr>
        <p:spPr>
          <a:xfrm rot="-10800000">
            <a:off x="2628" y="2634545"/>
            <a:ext cx="3911268" cy="3427916"/>
          </a:xfrm>
          <a:custGeom>
            <a:avLst/>
            <a:gdLst/>
            <a:ahLst/>
            <a:cxnLst/>
            <a:rect l="l" t="t" r="r" b="b"/>
            <a:pathLst>
              <a:path w="3385333" h="2525239">
                <a:moveTo>
                  <a:pt x="0" y="0"/>
                </a:moveTo>
                <a:lnTo>
                  <a:pt x="3385333" y="0"/>
                </a:lnTo>
                <a:lnTo>
                  <a:pt x="3385333" y="2525239"/>
                </a:lnTo>
                <a:lnTo>
                  <a:pt x="0" y="2525239"/>
                </a:lnTo>
                <a:lnTo>
                  <a:pt x="0" y="0"/>
                </a:lnTo>
                <a:close/>
              </a:path>
            </a:pathLst>
          </a:custGeom>
          <a:blipFill>
            <a:blip r:embed="rId3">
              <a:alphaModFix amt="40000"/>
              <a:extLst>
                <a:ext uri="{96DAC541-7B7A-43D3-8B79-37D633B846F1}">
                  <asvg:svgBlip xmlns:asvg="http://schemas.microsoft.com/office/drawing/2016/SVG/main" r:embed="rId4"/>
                </a:ext>
              </a:extLst>
            </a:blip>
            <a:stretch>
              <a:fillRect l="-381" t="-1" r="-31462" b="-33087"/>
            </a:stretch>
          </a:blipFill>
        </p:spPr>
        <p:txBody>
          <a:bodyPr/>
          <a:lstStyle/>
          <a:p>
            <a:endParaRPr lang="tr-TR" sz="3214">
              <a:latin typeface="Arial" panose="020B0604020202020204" pitchFamily="34" charset="0"/>
              <a:cs typeface="Arial" panose="020B0604020202020204" pitchFamily="34" charset="0"/>
            </a:endParaRPr>
          </a:p>
        </p:txBody>
      </p:sp>
      <p:grpSp>
        <p:nvGrpSpPr>
          <p:cNvPr id="72" name="Group 72"/>
          <p:cNvGrpSpPr/>
          <p:nvPr/>
        </p:nvGrpSpPr>
        <p:grpSpPr>
          <a:xfrm>
            <a:off x="1246187" y="883444"/>
            <a:ext cx="2730881" cy="2730881"/>
            <a:chOff x="0" y="0"/>
            <a:chExt cx="2889207" cy="2889207"/>
          </a:xfrm>
        </p:grpSpPr>
        <p:grpSp>
          <p:nvGrpSpPr>
            <p:cNvPr id="73" name="Group 73"/>
            <p:cNvGrpSpPr/>
            <p:nvPr/>
          </p:nvGrpSpPr>
          <p:grpSpPr>
            <a:xfrm>
              <a:off x="0" y="0"/>
              <a:ext cx="2889207" cy="2889207"/>
              <a:chOff x="0" y="0"/>
              <a:chExt cx="856301" cy="856301"/>
            </a:xfrm>
          </p:grpSpPr>
          <p:sp>
            <p:nvSpPr>
              <p:cNvPr id="74" name="Freeform 74"/>
              <p:cNvSpPr/>
              <p:nvPr/>
            </p:nvSpPr>
            <p:spPr>
              <a:xfrm>
                <a:off x="0" y="0"/>
                <a:ext cx="856301" cy="856301"/>
              </a:xfrm>
              <a:custGeom>
                <a:avLst/>
                <a:gdLst/>
                <a:ahLst/>
                <a:cxnLst/>
                <a:rect l="l" t="t" r="r" b="b"/>
                <a:pathLst>
                  <a:path w="856301" h="856301">
                    <a:moveTo>
                      <a:pt x="428151" y="0"/>
                    </a:moveTo>
                    <a:cubicBezTo>
                      <a:pt x="191690" y="0"/>
                      <a:pt x="0" y="191690"/>
                      <a:pt x="0" y="428151"/>
                    </a:cubicBezTo>
                    <a:cubicBezTo>
                      <a:pt x="0" y="664612"/>
                      <a:pt x="191690" y="856301"/>
                      <a:pt x="428151" y="856301"/>
                    </a:cubicBezTo>
                    <a:cubicBezTo>
                      <a:pt x="664612" y="856301"/>
                      <a:pt x="856301" y="664612"/>
                      <a:pt x="856301" y="428151"/>
                    </a:cubicBezTo>
                    <a:cubicBezTo>
                      <a:pt x="856301" y="191690"/>
                      <a:pt x="664612" y="0"/>
                      <a:pt x="428151" y="0"/>
                    </a:cubicBezTo>
                    <a:close/>
                  </a:path>
                </a:pathLst>
              </a:custGeom>
              <a:solidFill>
                <a:srgbClr val="FFFFFF"/>
              </a:solidFill>
            </p:spPr>
            <p:txBody>
              <a:bodyPr/>
              <a:lstStyle/>
              <a:p>
                <a:endParaRPr lang="tr-TR" sz="3214">
                  <a:latin typeface="Arial" panose="020B0604020202020204" pitchFamily="34" charset="0"/>
                  <a:cs typeface="Arial" panose="020B0604020202020204" pitchFamily="34" charset="0"/>
                </a:endParaRPr>
              </a:p>
            </p:txBody>
          </p:sp>
          <p:sp>
            <p:nvSpPr>
              <p:cNvPr id="75" name="TextBox 75"/>
              <p:cNvSpPr txBox="1"/>
              <p:nvPr/>
            </p:nvSpPr>
            <p:spPr>
              <a:xfrm>
                <a:off x="80278" y="-72122"/>
                <a:ext cx="695745" cy="848145"/>
              </a:xfrm>
              <a:prstGeom prst="rect">
                <a:avLst/>
              </a:prstGeom>
            </p:spPr>
            <p:txBody>
              <a:bodyPr lIns="44815" tIns="44815" rIns="44815" bIns="44815" rtlCol="0" anchor="ctr"/>
              <a:lstStyle/>
              <a:p>
                <a:pPr>
                  <a:lnSpc>
                    <a:spcPts val="5613"/>
                  </a:lnSpc>
                </a:pPr>
                <a:endParaRPr sz="3214">
                  <a:latin typeface="Arial" panose="020B0604020202020204" pitchFamily="34" charset="0"/>
                  <a:cs typeface="Arial" panose="020B0604020202020204" pitchFamily="34" charset="0"/>
                </a:endParaRPr>
              </a:p>
            </p:txBody>
          </p:sp>
        </p:grpSp>
        <p:sp>
          <p:nvSpPr>
            <p:cNvPr id="76" name="Freeform 76"/>
            <p:cNvSpPr/>
            <p:nvPr/>
          </p:nvSpPr>
          <p:spPr>
            <a:xfrm>
              <a:off x="0" y="0"/>
              <a:ext cx="2889207" cy="2889207"/>
            </a:xfrm>
            <a:custGeom>
              <a:avLst/>
              <a:gdLst/>
              <a:ahLst/>
              <a:cxnLst/>
              <a:rect l="l" t="t" r="r" b="b"/>
              <a:pathLst>
                <a:path w="2889207" h="2889207">
                  <a:moveTo>
                    <a:pt x="0" y="0"/>
                  </a:moveTo>
                  <a:lnTo>
                    <a:pt x="2889207" y="0"/>
                  </a:lnTo>
                  <a:lnTo>
                    <a:pt x="2889207" y="2889207"/>
                  </a:lnTo>
                  <a:lnTo>
                    <a:pt x="0" y="2889207"/>
                  </a:lnTo>
                  <a:lnTo>
                    <a:pt x="0" y="0"/>
                  </a:lnTo>
                  <a:close/>
                </a:path>
              </a:pathLst>
            </a:custGeom>
            <a:blipFill>
              <a:blip r:embed="rId6"/>
              <a:stretch>
                <a:fillRect/>
              </a:stretch>
            </a:blipFill>
          </p:spPr>
          <p:txBody>
            <a:bodyPr/>
            <a:lstStyle/>
            <a:p>
              <a:endParaRPr lang="tr-TR" sz="3214">
                <a:latin typeface="Arial" panose="020B0604020202020204" pitchFamily="34" charset="0"/>
                <a:cs typeface="Arial" panose="020B0604020202020204" pitchFamily="34" charset="0"/>
              </a:endParaRPr>
            </a:p>
          </p:txBody>
        </p:sp>
      </p:grpSp>
      <p:sp>
        <p:nvSpPr>
          <p:cNvPr id="168" name="Rectangle 6">
            <a:extLst>
              <a:ext uri="{FF2B5EF4-FFF2-40B4-BE49-F238E27FC236}">
                <a16:creationId xmlns:a16="http://schemas.microsoft.com/office/drawing/2014/main" id="{8E3FB83F-CCE9-3FE5-06A7-DC105302B9A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9" name="Rectangle 7">
            <a:extLst>
              <a:ext uri="{FF2B5EF4-FFF2-40B4-BE49-F238E27FC236}">
                <a16:creationId xmlns:a16="http://schemas.microsoft.com/office/drawing/2014/main" id="{EC809935-6E37-333B-1F74-750F70F153F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7" name="Metin kutusu 186">
            <a:extLst>
              <a:ext uri="{FF2B5EF4-FFF2-40B4-BE49-F238E27FC236}">
                <a16:creationId xmlns:a16="http://schemas.microsoft.com/office/drawing/2014/main" id="{7EA707FD-C409-4048-A08F-2C89B068797B}"/>
              </a:ext>
            </a:extLst>
          </p:cNvPr>
          <p:cNvSpPr txBox="1"/>
          <p:nvPr/>
        </p:nvSpPr>
        <p:spPr>
          <a:xfrm>
            <a:off x="255587" y="25648444"/>
            <a:ext cx="12225620" cy="461665"/>
          </a:xfrm>
          <a:prstGeom prst="rect">
            <a:avLst/>
          </a:prstGeom>
          <a:noFill/>
        </p:spPr>
        <p:txBody>
          <a:bodyPr wrap="square" rtlCol="0">
            <a:spAutoFit/>
          </a:bodyPr>
          <a:lstStyle/>
          <a:p>
            <a:pPr algn="ctr"/>
            <a:r>
              <a:rPr lang="tr-TR" sz="2400" b="1" dirty="0">
                <a:solidFill>
                  <a:srgbClr val="C00000"/>
                </a:solidFill>
                <a:latin typeface="Arial" panose="020B0604020202020204" pitchFamily="34" charset="0"/>
                <a:cs typeface="Arial" panose="020B0604020202020204" pitchFamily="34" charset="0"/>
              </a:rPr>
              <a:t>Enzim inhibisyonu potansiyelleri</a:t>
            </a:r>
          </a:p>
        </p:txBody>
      </p:sp>
      <p:sp>
        <p:nvSpPr>
          <p:cNvPr id="189" name="Metin kutusu 188">
            <a:extLst>
              <a:ext uri="{FF2B5EF4-FFF2-40B4-BE49-F238E27FC236}">
                <a16:creationId xmlns:a16="http://schemas.microsoft.com/office/drawing/2014/main" id="{73A3BFA0-BE37-B526-F99D-DC2EFD719429}"/>
              </a:ext>
            </a:extLst>
          </p:cNvPr>
          <p:cNvSpPr txBox="1"/>
          <p:nvPr/>
        </p:nvSpPr>
        <p:spPr>
          <a:xfrm>
            <a:off x="408451" y="26334244"/>
            <a:ext cx="11925466" cy="1685846"/>
          </a:xfrm>
          <a:prstGeom prst="rect">
            <a:avLst/>
          </a:prstGeom>
          <a:noFill/>
        </p:spPr>
        <p:txBody>
          <a:bodyPr wrap="square">
            <a:spAutoFit/>
          </a:bodyPr>
          <a:lstStyle/>
          <a:p>
            <a:pPr algn="just">
              <a:lnSpc>
                <a:spcPct val="150000"/>
              </a:lnSpc>
            </a:pPr>
            <a:r>
              <a:rPr lang="tr-TR" sz="2400" dirty="0">
                <a:latin typeface="Arial" panose="020B0604020202020204" pitchFamily="34" charset="0"/>
                <a:cs typeface="Arial" panose="020B0604020202020204" pitchFamily="34" charset="0"/>
              </a:rPr>
              <a:t>Ham metanol ekstresi </a:t>
            </a:r>
            <a:r>
              <a:rPr lang="tr-TR" sz="2400" b="1" dirty="0">
                <a:latin typeface="Arial" panose="020B0604020202020204" pitchFamily="34" charset="0"/>
                <a:cs typeface="Arial" panose="020B0604020202020204" pitchFamily="34" charset="0"/>
              </a:rPr>
              <a:t>(</a:t>
            </a:r>
            <a:r>
              <a:rPr lang="tr-TR" sz="2400" b="1" dirty="0" err="1">
                <a:latin typeface="Arial" panose="020B0604020202020204" pitchFamily="34" charset="0"/>
                <a:cs typeface="Arial" panose="020B0604020202020204" pitchFamily="34" charset="0"/>
              </a:rPr>
              <a:t>MetE</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kloroform </a:t>
            </a:r>
            <a:r>
              <a:rPr lang="tr-TR" sz="2400" b="1" dirty="0">
                <a:latin typeface="Arial" panose="020B0604020202020204" pitchFamily="34" charset="0"/>
                <a:cs typeface="Arial" panose="020B0604020202020204" pitchFamily="34" charset="0"/>
              </a:rPr>
              <a:t>(</a:t>
            </a:r>
            <a:r>
              <a:rPr lang="tr-TR" sz="2400" b="1" dirty="0" err="1">
                <a:latin typeface="Arial" panose="020B0604020202020204" pitchFamily="34" charset="0"/>
                <a:cs typeface="Arial" panose="020B0604020202020204" pitchFamily="34" charset="0"/>
              </a:rPr>
              <a:t>KlrE</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etil asetat </a:t>
            </a:r>
            <a:r>
              <a:rPr lang="tr-TR" sz="2400" b="1" dirty="0">
                <a:latin typeface="Arial" panose="020B0604020202020204" pitchFamily="34" charset="0"/>
                <a:cs typeface="Arial" panose="020B0604020202020204" pitchFamily="34" charset="0"/>
              </a:rPr>
              <a:t>(</a:t>
            </a:r>
            <a:r>
              <a:rPr lang="tr-TR" sz="2400" b="1" dirty="0" err="1">
                <a:latin typeface="Arial" panose="020B0604020202020204" pitchFamily="34" charset="0"/>
                <a:cs typeface="Arial" panose="020B0604020202020204" pitchFamily="34" charset="0"/>
              </a:rPr>
              <a:t>EtcE</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t>
            </a:r>
            <a:r>
              <a:rPr lang="tr-TR" sz="2400" i="1" dirty="0">
                <a:latin typeface="Arial" panose="020B0604020202020204" pitchFamily="34" charset="0"/>
                <a:cs typeface="Arial" panose="020B0604020202020204" pitchFamily="34" charset="0"/>
              </a:rPr>
              <a:t>n</a:t>
            </a:r>
            <a:r>
              <a:rPr lang="tr-TR" sz="2400" dirty="0">
                <a:latin typeface="Arial" panose="020B0604020202020204" pitchFamily="34" charset="0"/>
                <a:cs typeface="Arial" panose="020B0604020202020204" pitchFamily="34" charset="0"/>
              </a:rPr>
              <a:t>-bütanol </a:t>
            </a:r>
            <a:r>
              <a:rPr lang="tr-TR" sz="2400" b="1" dirty="0">
                <a:latin typeface="Arial" panose="020B0604020202020204" pitchFamily="34" charset="0"/>
                <a:cs typeface="Arial" panose="020B0604020202020204" pitchFamily="34" charset="0"/>
              </a:rPr>
              <a:t>(</a:t>
            </a:r>
            <a:r>
              <a:rPr lang="tr-TR" sz="2400" b="1" dirty="0" err="1">
                <a:latin typeface="Arial" panose="020B0604020202020204" pitchFamily="34" charset="0"/>
                <a:cs typeface="Arial" panose="020B0604020202020204" pitchFamily="34" charset="0"/>
              </a:rPr>
              <a:t>ButE</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ve su </a:t>
            </a:r>
            <a:r>
              <a:rPr lang="tr-TR" sz="2400" b="1" dirty="0">
                <a:latin typeface="Arial" panose="020B0604020202020204" pitchFamily="34" charset="0"/>
                <a:cs typeface="Arial" panose="020B0604020202020204" pitchFamily="34" charset="0"/>
              </a:rPr>
              <a:t>(</a:t>
            </a:r>
            <a:r>
              <a:rPr lang="tr-TR" sz="2400" b="1" dirty="0" err="1">
                <a:latin typeface="Arial" panose="020B0604020202020204" pitchFamily="34" charset="0"/>
                <a:cs typeface="Arial" panose="020B0604020202020204" pitchFamily="34" charset="0"/>
              </a:rPr>
              <a:t>SuE</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alt </a:t>
            </a:r>
            <a:r>
              <a:rPr lang="tr-TR" sz="2400" dirty="0" err="1">
                <a:latin typeface="Arial" panose="020B0604020202020204" pitchFamily="34" charset="0"/>
                <a:cs typeface="Arial" panose="020B0604020202020204" pitchFamily="34" charset="0"/>
              </a:rPr>
              <a:t>ekstelerinin</a:t>
            </a:r>
            <a:r>
              <a:rPr lang="tr-TR" sz="2400" dirty="0">
                <a:latin typeface="Arial" panose="020B0604020202020204" pitchFamily="34" charset="0"/>
                <a:cs typeface="Arial" panose="020B0604020202020204" pitchFamily="34" charset="0"/>
              </a:rPr>
              <a:t> </a:t>
            </a:r>
            <a:r>
              <a:rPr lang="tr-TR" altLang="tr-TR" sz="2400" dirty="0" err="1">
                <a:latin typeface="Arial" panose="020B0604020202020204" pitchFamily="34" charset="0"/>
                <a:cs typeface="Arial" panose="020B0604020202020204" pitchFamily="34" charset="0"/>
              </a:rPr>
              <a:t>tirozinaz</a:t>
            </a:r>
            <a:r>
              <a:rPr lang="tr-TR" altLang="tr-TR" sz="2400" dirty="0">
                <a:latin typeface="Arial" panose="020B0604020202020204" pitchFamily="34" charset="0"/>
                <a:cs typeface="Arial" panose="020B0604020202020204" pitchFamily="34" charset="0"/>
              </a:rPr>
              <a:t>, </a:t>
            </a:r>
            <a:r>
              <a:rPr lang="tr-TR" altLang="tr-TR" sz="2400" dirty="0" err="1">
                <a:latin typeface="Arial" panose="020B0604020202020204" pitchFamily="34" charset="0"/>
                <a:cs typeface="Arial" panose="020B0604020202020204" pitchFamily="34" charset="0"/>
              </a:rPr>
              <a:t>elastaz</a:t>
            </a:r>
            <a:r>
              <a:rPr lang="tr-TR" altLang="tr-TR" sz="2400" dirty="0">
                <a:latin typeface="Arial" panose="020B0604020202020204" pitchFamily="34" charset="0"/>
                <a:cs typeface="Arial" panose="020B0604020202020204" pitchFamily="34" charset="0"/>
              </a:rPr>
              <a:t> ve </a:t>
            </a:r>
            <a:r>
              <a:rPr lang="tr-TR" altLang="tr-TR" sz="2400" dirty="0" err="1">
                <a:latin typeface="Arial" panose="020B0604020202020204" pitchFamily="34" charset="0"/>
                <a:cs typeface="Arial" panose="020B0604020202020204" pitchFamily="34" charset="0"/>
              </a:rPr>
              <a:t>kollajenez</a:t>
            </a:r>
            <a:r>
              <a:rPr lang="tr-TR" altLang="tr-TR" sz="2400" dirty="0">
                <a:latin typeface="Arial" panose="020B0604020202020204" pitchFamily="34" charset="0"/>
                <a:cs typeface="Arial" panose="020B0604020202020204" pitchFamily="34" charset="0"/>
              </a:rPr>
              <a:t> enzimlerine karşı inhibitör olma potansiyelleri spektrofotometrik yöntemlerle belirlendi [9].</a:t>
            </a:r>
          </a:p>
        </p:txBody>
      </p:sp>
      <p:graphicFrame>
        <p:nvGraphicFramePr>
          <p:cNvPr id="191" name="Tablo 190">
            <a:extLst>
              <a:ext uri="{FF2B5EF4-FFF2-40B4-BE49-F238E27FC236}">
                <a16:creationId xmlns:a16="http://schemas.microsoft.com/office/drawing/2014/main" id="{6E23851D-4BD2-1BAB-77B2-BFE2A58B8F59}"/>
              </a:ext>
            </a:extLst>
          </p:cNvPr>
          <p:cNvGraphicFramePr>
            <a:graphicFrameLocks noGrp="1"/>
          </p:cNvGraphicFramePr>
          <p:nvPr>
            <p:extLst>
              <p:ext uri="{D42A27DB-BD31-4B8C-83A1-F6EECF244321}">
                <p14:modId xmlns:p14="http://schemas.microsoft.com/office/powerpoint/2010/main" val="2853736407"/>
              </p:ext>
            </p:extLst>
          </p:nvPr>
        </p:nvGraphicFramePr>
        <p:xfrm>
          <a:off x="12814593" y="9652773"/>
          <a:ext cx="11945279" cy="2524760"/>
        </p:xfrm>
        <a:graphic>
          <a:graphicData uri="http://schemas.openxmlformats.org/drawingml/2006/table">
            <a:tbl>
              <a:tblPr firstRow="1" firstCol="1" bandRow="1">
                <a:tableStyleId>{2D5ABB26-0587-4C30-8999-92F81FD0307C}</a:tableStyleId>
              </a:tblPr>
              <a:tblGrid>
                <a:gridCol w="1889247">
                  <a:extLst>
                    <a:ext uri="{9D8B030D-6E8A-4147-A177-3AD203B41FA5}">
                      <a16:colId xmlns:a16="http://schemas.microsoft.com/office/drawing/2014/main" val="2739057430"/>
                    </a:ext>
                  </a:extLst>
                </a:gridCol>
                <a:gridCol w="5230041">
                  <a:extLst>
                    <a:ext uri="{9D8B030D-6E8A-4147-A177-3AD203B41FA5}">
                      <a16:colId xmlns:a16="http://schemas.microsoft.com/office/drawing/2014/main" val="2536927995"/>
                    </a:ext>
                  </a:extLst>
                </a:gridCol>
                <a:gridCol w="4825991">
                  <a:extLst>
                    <a:ext uri="{9D8B030D-6E8A-4147-A177-3AD203B41FA5}">
                      <a16:colId xmlns:a16="http://schemas.microsoft.com/office/drawing/2014/main" val="3883248698"/>
                    </a:ext>
                  </a:extLst>
                </a:gridCol>
              </a:tblGrid>
              <a:tr h="46355">
                <a:tc rowSpan="2">
                  <a:txBody>
                    <a:bodyPr/>
                    <a:lstStyle/>
                    <a:p>
                      <a:pPr>
                        <a:lnSpc>
                          <a:spcPct val="150000"/>
                        </a:lnSpc>
                        <a:spcAft>
                          <a:spcPts val="800"/>
                        </a:spcAft>
                        <a:buNone/>
                      </a:pPr>
                      <a:r>
                        <a:rPr lang="tr-TR" sz="1800" b="1" dirty="0">
                          <a:effectLst/>
                          <a:latin typeface="Arial" panose="020B0604020202020204" pitchFamily="34" charset="0"/>
                          <a:cs typeface="Arial" panose="020B0604020202020204" pitchFamily="34" charset="0"/>
                        </a:rPr>
                        <a:t>Ekstreler</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b="1" dirty="0">
                          <a:effectLst/>
                          <a:latin typeface="Arial" panose="020B0604020202020204" pitchFamily="34" charset="0"/>
                          <a:cs typeface="Arial" panose="020B0604020202020204" pitchFamily="34" charset="0"/>
                        </a:rPr>
                        <a:t>Toplam fenolik</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b="1" dirty="0">
                          <a:effectLst/>
                          <a:latin typeface="Arial" panose="020B0604020202020204" pitchFamily="34" charset="0"/>
                          <a:cs typeface="Arial" panose="020B0604020202020204" pitchFamily="34" charset="0"/>
                        </a:rPr>
                        <a:t>Toplam </a:t>
                      </a:r>
                      <a:r>
                        <a:rPr lang="tr-TR" sz="1800" b="1" dirty="0" err="1">
                          <a:effectLst/>
                          <a:latin typeface="Arial" panose="020B0604020202020204" pitchFamily="34" charset="0"/>
                          <a:cs typeface="Arial" panose="020B0604020202020204" pitchFamily="34" charset="0"/>
                        </a:rPr>
                        <a:t>flavonoit</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98362"/>
                  </a:ext>
                </a:extLst>
              </a:tr>
              <a:tr h="46355">
                <a:tc vMerge="1">
                  <a:txBody>
                    <a:bodyPr/>
                    <a:lstStyle/>
                    <a:p>
                      <a:endParaRPr lang="tr-TR"/>
                    </a:p>
                  </a:txBody>
                  <a:tcPr/>
                </a:tc>
                <a:tc>
                  <a:txBody>
                    <a:bodyPr/>
                    <a:lstStyle/>
                    <a:p>
                      <a:pPr algn="ctr">
                        <a:lnSpc>
                          <a:spcPct val="150000"/>
                        </a:lnSpc>
                        <a:spcAft>
                          <a:spcPts val="800"/>
                        </a:spcAft>
                        <a:buNone/>
                      </a:pPr>
                      <a:r>
                        <a:rPr lang="tr-TR" sz="1800" b="1" dirty="0">
                          <a:effectLst/>
                          <a:latin typeface="Arial" panose="020B0604020202020204" pitchFamily="34" charset="0"/>
                          <a:cs typeface="Arial" panose="020B0604020202020204" pitchFamily="34" charset="0"/>
                        </a:rPr>
                        <a:t>mg GAE/g kuru ağırlık ± SS</a:t>
                      </a:r>
                      <a:r>
                        <a:rPr lang="en-US" sz="1800" b="1" baseline="30000" dirty="0">
                          <a:effectLst/>
                          <a:latin typeface="Arial" panose="020B0604020202020204" pitchFamily="34" charset="0"/>
                          <a:cs typeface="Arial" panose="020B0604020202020204" pitchFamily="34" charset="0"/>
                        </a:rPr>
                        <a:t>a</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b="1" dirty="0">
                          <a:effectLst/>
                          <a:latin typeface="Arial" panose="020B0604020202020204" pitchFamily="34" charset="0"/>
                          <a:cs typeface="Arial" panose="020B0604020202020204" pitchFamily="34" charset="0"/>
                        </a:rPr>
                        <a:t>mg KE/g kuru ağırlık ± SS</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937207"/>
                  </a:ext>
                </a:extLst>
              </a:tr>
              <a:tr h="351155">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MetE</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20.35 ± 2.19</a:t>
                      </a:r>
                      <a:endParaRPr lang="tr-T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12.38 ± 2.58</a:t>
                      </a:r>
                      <a:endParaRPr lang="tr-T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6698601"/>
                  </a:ext>
                </a:extLst>
              </a:tr>
              <a:tr h="351155">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KlrE</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35.1 ± 4.38</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57.67 ± 1.70</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86369396"/>
                  </a:ext>
                </a:extLst>
              </a:tr>
              <a:tr h="360680">
                <a:tc>
                  <a:txBody>
                    <a:bodyPr/>
                    <a:lstStyle/>
                    <a:p>
                      <a:pPr>
                        <a:lnSpc>
                          <a:spcPct val="150000"/>
                        </a:lnSpc>
                        <a:spcAft>
                          <a:spcPts val="800"/>
                        </a:spcAft>
                        <a:buNone/>
                      </a:pPr>
                      <a:r>
                        <a:rPr lang="tr-TR" sz="1800" b="1">
                          <a:effectLst/>
                          <a:latin typeface="Arial" panose="020B0604020202020204" pitchFamily="34" charset="0"/>
                          <a:cs typeface="Arial" panose="020B0604020202020204" pitchFamily="34" charset="0"/>
                        </a:rPr>
                        <a:t>EtcE</a:t>
                      </a:r>
                      <a:endParaRPr lang="tr-TR"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37.45 ± 2.05</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50.09 ± 2.33</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86088358"/>
                  </a:ext>
                </a:extLst>
              </a:tr>
              <a:tr h="351155">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ButE</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55.25 ± 5.34</a:t>
                      </a:r>
                      <a:endParaRPr lang="tr-T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28.87 ± 3.42</a:t>
                      </a:r>
                      <a:endParaRPr lang="tr-T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9540682"/>
                  </a:ext>
                </a:extLst>
              </a:tr>
              <a:tr h="52705">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SuE</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buNone/>
                      </a:pPr>
                      <a:r>
                        <a:rPr lang="en-US" sz="1800" dirty="0" err="1">
                          <a:effectLst/>
                          <a:latin typeface="Arial" panose="020B0604020202020204" pitchFamily="34" charset="0"/>
                          <a:cs typeface="Arial" panose="020B0604020202020204" pitchFamily="34" charset="0"/>
                        </a:rPr>
                        <a:t>nd</a:t>
                      </a:r>
                      <a:r>
                        <a:rPr lang="en-US" sz="1800" baseline="30000" dirty="0">
                          <a:effectLst/>
                          <a:latin typeface="Arial" panose="020B0604020202020204" pitchFamily="34" charset="0"/>
                          <a:cs typeface="Arial" panose="020B0604020202020204" pitchFamily="34" charset="0"/>
                        </a:rPr>
                        <a:t> b</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5.22 ± 0.17</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047319"/>
                  </a:ext>
                </a:extLst>
              </a:tr>
            </a:tbl>
          </a:graphicData>
        </a:graphic>
      </p:graphicFrame>
      <p:grpSp>
        <p:nvGrpSpPr>
          <p:cNvPr id="21" name="Group 14">
            <a:extLst>
              <a:ext uri="{FF2B5EF4-FFF2-40B4-BE49-F238E27FC236}">
                <a16:creationId xmlns:a16="http://schemas.microsoft.com/office/drawing/2014/main" id="{7E3FEF37-892D-27F1-0F66-7451E69102C0}"/>
              </a:ext>
            </a:extLst>
          </p:cNvPr>
          <p:cNvGrpSpPr>
            <a:grpSpLocks noChangeAspect="1"/>
          </p:cNvGrpSpPr>
          <p:nvPr/>
        </p:nvGrpSpPr>
        <p:grpSpPr>
          <a:xfrm>
            <a:off x="16016608" y="3523496"/>
            <a:ext cx="1036071" cy="1036071"/>
            <a:chOff x="0" y="0"/>
            <a:chExt cx="14840029" cy="14840029"/>
          </a:xfrm>
        </p:grpSpPr>
        <p:sp>
          <p:nvSpPr>
            <p:cNvPr id="22" name="Freeform 15">
              <a:extLst>
                <a:ext uri="{FF2B5EF4-FFF2-40B4-BE49-F238E27FC236}">
                  <a16:creationId xmlns:a16="http://schemas.microsoft.com/office/drawing/2014/main" id="{A0307C7E-5EEB-7E8E-C015-65C637EEAA17}"/>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4537D"/>
            </a:solidFill>
          </p:spPr>
          <p:txBody>
            <a:bodyPr/>
            <a:lstStyle/>
            <a:p>
              <a:endParaRPr lang="tr-TR"/>
            </a:p>
          </p:txBody>
        </p:sp>
        <p:sp>
          <p:nvSpPr>
            <p:cNvPr id="24" name="Freeform 16">
              <a:extLst>
                <a:ext uri="{FF2B5EF4-FFF2-40B4-BE49-F238E27FC236}">
                  <a16:creationId xmlns:a16="http://schemas.microsoft.com/office/drawing/2014/main" id="{4A4E7FFC-EBDD-82D6-8692-B4DD9076BF8E}"/>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D9D9D9"/>
            </a:solidFill>
          </p:spPr>
          <p:txBody>
            <a:bodyPr/>
            <a:lstStyle/>
            <a:p>
              <a:endParaRPr lang="tr-TR"/>
            </a:p>
          </p:txBody>
        </p:sp>
        <p:sp>
          <p:nvSpPr>
            <p:cNvPr id="25" name="Freeform 17">
              <a:extLst>
                <a:ext uri="{FF2B5EF4-FFF2-40B4-BE49-F238E27FC236}">
                  <a16:creationId xmlns:a16="http://schemas.microsoft.com/office/drawing/2014/main" id="{AE5F8AA4-2E26-3D21-D83D-08196CF0B50F}"/>
                </a:ext>
              </a:extLst>
            </p:cNvPr>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7"/>
              <a:stretch>
                <a:fillRect l="-75636" t="-18439" r="-72482" b="-21439"/>
              </a:stretch>
            </a:blipFill>
          </p:spPr>
          <p:txBody>
            <a:bodyPr/>
            <a:lstStyle/>
            <a:p>
              <a:endParaRPr lang="tr-TR"/>
            </a:p>
          </p:txBody>
        </p:sp>
      </p:grpSp>
      <p:grpSp>
        <p:nvGrpSpPr>
          <p:cNvPr id="26" name="Group 22">
            <a:extLst>
              <a:ext uri="{FF2B5EF4-FFF2-40B4-BE49-F238E27FC236}">
                <a16:creationId xmlns:a16="http://schemas.microsoft.com/office/drawing/2014/main" id="{27470CAE-309D-63BE-DC71-074C30E453BD}"/>
              </a:ext>
            </a:extLst>
          </p:cNvPr>
          <p:cNvGrpSpPr>
            <a:grpSpLocks noChangeAspect="1"/>
          </p:cNvGrpSpPr>
          <p:nvPr/>
        </p:nvGrpSpPr>
        <p:grpSpPr>
          <a:xfrm>
            <a:off x="8828357" y="3527036"/>
            <a:ext cx="1036071" cy="1036071"/>
            <a:chOff x="0" y="0"/>
            <a:chExt cx="14840029" cy="14840029"/>
          </a:xfrm>
        </p:grpSpPr>
        <p:sp>
          <p:nvSpPr>
            <p:cNvPr id="27" name="Freeform 23">
              <a:extLst>
                <a:ext uri="{FF2B5EF4-FFF2-40B4-BE49-F238E27FC236}">
                  <a16:creationId xmlns:a16="http://schemas.microsoft.com/office/drawing/2014/main" id="{86C6100B-88F6-D360-25C2-CACCC03891B5}"/>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4537D"/>
            </a:solidFill>
          </p:spPr>
          <p:txBody>
            <a:bodyPr/>
            <a:lstStyle/>
            <a:p>
              <a:endParaRPr lang="tr-TR"/>
            </a:p>
          </p:txBody>
        </p:sp>
        <p:sp>
          <p:nvSpPr>
            <p:cNvPr id="28" name="Freeform 24">
              <a:extLst>
                <a:ext uri="{FF2B5EF4-FFF2-40B4-BE49-F238E27FC236}">
                  <a16:creationId xmlns:a16="http://schemas.microsoft.com/office/drawing/2014/main" id="{5884D1E6-67EB-7FE9-3D18-04A8F37F5A07}"/>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D9D9D9"/>
            </a:solidFill>
          </p:spPr>
          <p:txBody>
            <a:bodyPr/>
            <a:lstStyle/>
            <a:p>
              <a:endParaRPr lang="tr-TR"/>
            </a:p>
          </p:txBody>
        </p:sp>
        <p:sp>
          <p:nvSpPr>
            <p:cNvPr id="30" name="Freeform 25">
              <a:extLst>
                <a:ext uri="{FF2B5EF4-FFF2-40B4-BE49-F238E27FC236}">
                  <a16:creationId xmlns:a16="http://schemas.microsoft.com/office/drawing/2014/main" id="{974DBC1C-3144-BF52-C600-656C04772557}"/>
                </a:ext>
              </a:extLst>
            </p:cNvPr>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8"/>
              <a:stretch>
                <a:fillRect l="223" t="-7989" r="223" b="-7989"/>
              </a:stretch>
            </a:blipFill>
          </p:spPr>
          <p:txBody>
            <a:bodyPr/>
            <a:lstStyle/>
            <a:p>
              <a:endParaRPr lang="tr-TR"/>
            </a:p>
          </p:txBody>
        </p:sp>
      </p:grpSp>
      <p:grpSp>
        <p:nvGrpSpPr>
          <p:cNvPr id="31" name="Group 26">
            <a:extLst>
              <a:ext uri="{FF2B5EF4-FFF2-40B4-BE49-F238E27FC236}">
                <a16:creationId xmlns:a16="http://schemas.microsoft.com/office/drawing/2014/main" id="{040889A6-5374-9399-5F40-249743760AB7}"/>
              </a:ext>
            </a:extLst>
          </p:cNvPr>
          <p:cNvGrpSpPr>
            <a:grpSpLocks noChangeAspect="1"/>
          </p:cNvGrpSpPr>
          <p:nvPr/>
        </p:nvGrpSpPr>
        <p:grpSpPr>
          <a:xfrm>
            <a:off x="12081952" y="3537346"/>
            <a:ext cx="1036071" cy="1036071"/>
            <a:chOff x="0" y="0"/>
            <a:chExt cx="14840029" cy="14840029"/>
          </a:xfrm>
        </p:grpSpPr>
        <p:sp>
          <p:nvSpPr>
            <p:cNvPr id="33" name="Freeform 27">
              <a:extLst>
                <a:ext uri="{FF2B5EF4-FFF2-40B4-BE49-F238E27FC236}">
                  <a16:creationId xmlns:a16="http://schemas.microsoft.com/office/drawing/2014/main" id="{885C8E04-B5DB-9D90-545D-C4B6B42F5A2D}"/>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4537D"/>
            </a:solidFill>
          </p:spPr>
          <p:txBody>
            <a:bodyPr/>
            <a:lstStyle/>
            <a:p>
              <a:endParaRPr lang="tr-TR"/>
            </a:p>
          </p:txBody>
        </p:sp>
        <p:sp>
          <p:nvSpPr>
            <p:cNvPr id="35" name="Freeform 28">
              <a:extLst>
                <a:ext uri="{FF2B5EF4-FFF2-40B4-BE49-F238E27FC236}">
                  <a16:creationId xmlns:a16="http://schemas.microsoft.com/office/drawing/2014/main" id="{FCA0FB83-D40A-CD2B-8AD2-1D75566426ED}"/>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D9D9D9"/>
            </a:solidFill>
          </p:spPr>
          <p:txBody>
            <a:bodyPr/>
            <a:lstStyle/>
            <a:p>
              <a:endParaRPr lang="tr-TR"/>
            </a:p>
          </p:txBody>
        </p:sp>
        <p:sp>
          <p:nvSpPr>
            <p:cNvPr id="53" name="Freeform 29">
              <a:extLst>
                <a:ext uri="{FF2B5EF4-FFF2-40B4-BE49-F238E27FC236}">
                  <a16:creationId xmlns:a16="http://schemas.microsoft.com/office/drawing/2014/main" id="{13940C1C-69AB-8564-8307-A9B1A0E10915}"/>
                </a:ext>
              </a:extLst>
            </p:cNvPr>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9"/>
              <a:stretch>
                <a:fillRect l="223" t="-2104" r="223" b="-25763"/>
              </a:stretch>
            </a:blipFill>
          </p:spPr>
          <p:txBody>
            <a:bodyPr/>
            <a:lstStyle/>
            <a:p>
              <a:endParaRPr lang="tr-TR"/>
            </a:p>
          </p:txBody>
        </p:sp>
      </p:grpSp>
      <p:grpSp>
        <p:nvGrpSpPr>
          <p:cNvPr id="55" name="Group 3">
            <a:extLst>
              <a:ext uri="{FF2B5EF4-FFF2-40B4-BE49-F238E27FC236}">
                <a16:creationId xmlns:a16="http://schemas.microsoft.com/office/drawing/2014/main" id="{EF60A08A-D901-65FF-F7F6-3DF5F35315DD}"/>
              </a:ext>
            </a:extLst>
          </p:cNvPr>
          <p:cNvGrpSpPr/>
          <p:nvPr/>
        </p:nvGrpSpPr>
        <p:grpSpPr>
          <a:xfrm>
            <a:off x="12608185" y="29701094"/>
            <a:ext cx="12428194" cy="3495602"/>
            <a:chOff x="-41093" y="-76200"/>
            <a:chExt cx="940828" cy="1336143"/>
          </a:xfrm>
        </p:grpSpPr>
        <p:sp>
          <p:nvSpPr>
            <p:cNvPr id="57" name="Freeform 4">
              <a:extLst>
                <a:ext uri="{FF2B5EF4-FFF2-40B4-BE49-F238E27FC236}">
                  <a16:creationId xmlns:a16="http://schemas.microsoft.com/office/drawing/2014/main" id="{AAD58045-7610-1F03-61E0-89A8DD3E0504}"/>
                </a:ext>
              </a:extLst>
            </p:cNvPr>
            <p:cNvSpPr/>
            <p:nvPr/>
          </p:nvSpPr>
          <p:spPr>
            <a:xfrm>
              <a:off x="-41093" y="-28721"/>
              <a:ext cx="940525" cy="667925"/>
            </a:xfrm>
            <a:custGeom>
              <a:avLst/>
              <a:gdLst/>
              <a:ahLst/>
              <a:cxnLst/>
              <a:rect l="l" t="t" r="r" b="b"/>
              <a:pathLst>
                <a:path w="899735" h="1259943">
                  <a:moveTo>
                    <a:pt x="0" y="0"/>
                  </a:moveTo>
                  <a:lnTo>
                    <a:pt x="899735" y="0"/>
                  </a:lnTo>
                  <a:lnTo>
                    <a:pt x="899735" y="1259943"/>
                  </a:lnTo>
                  <a:lnTo>
                    <a:pt x="0" y="1259943"/>
                  </a:lnTo>
                  <a:close/>
                </a:path>
              </a:pathLst>
            </a:custGeom>
            <a:solidFill>
              <a:srgbClr val="FFFFFF">
                <a:alpha val="80000"/>
              </a:srgbClr>
            </a:solidFill>
            <a:ln>
              <a:noFill/>
            </a:ln>
          </p:spPr>
          <p:txBody>
            <a:bodyPr/>
            <a:lstStyle/>
            <a:p>
              <a:endParaRPr lang="tr-TR" sz="3214" dirty="0">
                <a:latin typeface="Arial" panose="020B0604020202020204" pitchFamily="34" charset="0"/>
                <a:cs typeface="Arial" panose="020B0604020202020204" pitchFamily="34" charset="0"/>
              </a:endParaRPr>
            </a:p>
          </p:txBody>
        </p:sp>
        <p:sp>
          <p:nvSpPr>
            <p:cNvPr id="58" name="TextBox 5">
              <a:extLst>
                <a:ext uri="{FF2B5EF4-FFF2-40B4-BE49-F238E27FC236}">
                  <a16:creationId xmlns:a16="http://schemas.microsoft.com/office/drawing/2014/main" id="{ADE7FCC8-96AB-8C85-B9F1-8A6EDC3D5F36}"/>
                </a:ext>
              </a:extLst>
            </p:cNvPr>
            <p:cNvSpPr txBox="1"/>
            <p:nvPr/>
          </p:nvSpPr>
          <p:spPr>
            <a:xfrm>
              <a:off x="0" y="-76200"/>
              <a:ext cx="899735" cy="1336143"/>
            </a:xfrm>
            <a:prstGeom prst="rect">
              <a:avLst/>
            </a:prstGeom>
            <a:ln>
              <a:noFill/>
            </a:ln>
          </p:spPr>
          <p:txBody>
            <a:bodyPr lIns="44815" tIns="44815" rIns="44815" bIns="44815" rtlCol="0" anchor="ctr"/>
            <a:lstStyle/>
            <a:p>
              <a:pPr algn="just">
                <a:lnSpc>
                  <a:spcPts val="3086"/>
                </a:lnSpc>
                <a:spcBef>
                  <a:spcPct val="0"/>
                </a:spcBef>
              </a:pPr>
              <a:endParaRPr sz="3214">
                <a:latin typeface="Arial" panose="020B0604020202020204" pitchFamily="34" charset="0"/>
                <a:cs typeface="Arial" panose="020B0604020202020204" pitchFamily="34" charset="0"/>
              </a:endParaRPr>
            </a:p>
          </p:txBody>
        </p:sp>
      </p:grpSp>
      <p:sp>
        <p:nvSpPr>
          <p:cNvPr id="59" name="TextBox 134">
            <a:extLst>
              <a:ext uri="{FF2B5EF4-FFF2-40B4-BE49-F238E27FC236}">
                <a16:creationId xmlns:a16="http://schemas.microsoft.com/office/drawing/2014/main" id="{DCE2598C-F961-540E-7B3B-C798B709C435}"/>
              </a:ext>
            </a:extLst>
          </p:cNvPr>
          <p:cNvSpPr txBox="1"/>
          <p:nvPr/>
        </p:nvSpPr>
        <p:spPr>
          <a:xfrm>
            <a:off x="12599987" y="29895046"/>
            <a:ext cx="12407346" cy="553998"/>
          </a:xfrm>
          <a:prstGeom prst="rect">
            <a:avLst/>
          </a:prstGeom>
        </p:spPr>
        <p:txBody>
          <a:bodyPr wrap="square" lIns="0" tIns="0" rIns="0" bIns="0" rtlCol="0" anchor="t">
            <a:spAutoFit/>
          </a:bodyPr>
          <a:lstStyle/>
          <a:p>
            <a:pPr algn="ctr"/>
            <a:r>
              <a:rPr lang="tr-TR" sz="3600" b="1" dirty="0">
                <a:solidFill>
                  <a:srgbClr val="121A46"/>
                </a:solidFill>
                <a:latin typeface="Arial" panose="020B0604020202020204" pitchFamily="34" charset="0"/>
                <a:cs typeface="Arial" panose="020B0604020202020204" pitchFamily="34" charset="0"/>
              </a:rPr>
              <a:t>Teşekkür</a:t>
            </a:r>
          </a:p>
        </p:txBody>
      </p:sp>
      <p:sp>
        <p:nvSpPr>
          <p:cNvPr id="60" name="Metin kutusu 59">
            <a:extLst>
              <a:ext uri="{FF2B5EF4-FFF2-40B4-BE49-F238E27FC236}">
                <a16:creationId xmlns:a16="http://schemas.microsoft.com/office/drawing/2014/main" id="{2825192F-3132-2DAD-2DAE-E30CDBDE0137}"/>
              </a:ext>
            </a:extLst>
          </p:cNvPr>
          <p:cNvSpPr txBox="1"/>
          <p:nvPr/>
        </p:nvSpPr>
        <p:spPr>
          <a:xfrm>
            <a:off x="12735525" y="30383996"/>
            <a:ext cx="12084454" cy="1131848"/>
          </a:xfrm>
          <a:prstGeom prst="rect">
            <a:avLst/>
          </a:prstGeom>
          <a:noFill/>
        </p:spPr>
        <p:txBody>
          <a:bodyPr wrap="square">
            <a:spAutoFit/>
          </a:bodyPr>
          <a:lstStyle/>
          <a:p>
            <a:pPr>
              <a:lnSpc>
                <a:spcPct val="150000"/>
              </a:lnSpc>
            </a:pPr>
            <a:r>
              <a:rPr lang="tr-TR" sz="2400" dirty="0">
                <a:latin typeface="Arial" panose="020B0604020202020204" pitchFamily="34" charset="0"/>
                <a:cs typeface="Arial" panose="020B0604020202020204" pitchFamily="34" charset="0"/>
              </a:rPr>
              <a:t>Bu araştırma projesi, TÜBİTAK 2209-A Üniversite Öğrencileri Araştırma Projeleri Destek Programı tarafından desteklenmiştir.</a:t>
            </a:r>
          </a:p>
        </p:txBody>
      </p:sp>
      <p:graphicFrame>
        <p:nvGraphicFramePr>
          <p:cNvPr id="62" name="Tablo 61">
            <a:extLst>
              <a:ext uri="{FF2B5EF4-FFF2-40B4-BE49-F238E27FC236}">
                <a16:creationId xmlns:a16="http://schemas.microsoft.com/office/drawing/2014/main" id="{60991413-BEF8-AFA8-A181-4C567159BF99}"/>
              </a:ext>
            </a:extLst>
          </p:cNvPr>
          <p:cNvGraphicFramePr>
            <a:graphicFrameLocks noGrp="1"/>
          </p:cNvGraphicFramePr>
          <p:nvPr>
            <p:extLst>
              <p:ext uri="{D42A27DB-BD31-4B8C-83A1-F6EECF244321}">
                <p14:modId xmlns:p14="http://schemas.microsoft.com/office/powerpoint/2010/main" val="4201021005"/>
              </p:ext>
            </p:extLst>
          </p:nvPr>
        </p:nvGraphicFramePr>
        <p:xfrm>
          <a:off x="12814592" y="14356853"/>
          <a:ext cx="5612311" cy="2164080"/>
        </p:xfrm>
        <a:graphic>
          <a:graphicData uri="http://schemas.openxmlformats.org/drawingml/2006/table">
            <a:tbl>
              <a:tblPr firstRow="1" firstCol="1" bandRow="1">
                <a:tableStyleId>{2D5ABB26-0587-4C30-8999-92F81FD0307C}</a:tableStyleId>
              </a:tblPr>
              <a:tblGrid>
                <a:gridCol w="1719613">
                  <a:extLst>
                    <a:ext uri="{9D8B030D-6E8A-4147-A177-3AD203B41FA5}">
                      <a16:colId xmlns:a16="http://schemas.microsoft.com/office/drawing/2014/main" val="1681710678"/>
                    </a:ext>
                  </a:extLst>
                </a:gridCol>
                <a:gridCol w="3892698">
                  <a:extLst>
                    <a:ext uri="{9D8B030D-6E8A-4147-A177-3AD203B41FA5}">
                      <a16:colId xmlns:a16="http://schemas.microsoft.com/office/drawing/2014/main" val="3349717237"/>
                    </a:ext>
                  </a:extLst>
                </a:gridCol>
              </a:tblGrid>
              <a:tr h="169545">
                <a:tc>
                  <a:txBody>
                    <a:bodyPr/>
                    <a:lstStyle/>
                    <a:p>
                      <a:pPr>
                        <a:lnSpc>
                          <a:spcPct val="150000"/>
                        </a:lnSpc>
                        <a:spcAft>
                          <a:spcPts val="800"/>
                        </a:spcAft>
                        <a:buNone/>
                      </a:pPr>
                      <a:r>
                        <a:rPr lang="tr-TR" sz="1800" b="1" dirty="0">
                          <a:effectLst/>
                          <a:latin typeface="Arial" panose="020B0604020202020204" pitchFamily="34" charset="0"/>
                          <a:cs typeface="Arial" panose="020B0604020202020204" pitchFamily="34" charset="0"/>
                        </a:rPr>
                        <a:t>Ekstreler</a:t>
                      </a:r>
                      <a:endParaRPr lang="tr-T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tr-TR" sz="1800" b="1" dirty="0">
                          <a:effectLst/>
                          <a:latin typeface="Arial" panose="020B0604020202020204" pitchFamily="34" charset="0"/>
                          <a:cs typeface="Arial" panose="020B0604020202020204" pitchFamily="34" charset="0"/>
                        </a:rPr>
                        <a:t>mM BHAE/g kuru ağırlık</a:t>
                      </a:r>
                      <a:endParaRPr lang="tr-T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829123"/>
                  </a:ext>
                </a:extLst>
              </a:tr>
              <a:tr h="256540">
                <a:tc>
                  <a:txBody>
                    <a:bodyPr/>
                    <a:lstStyle/>
                    <a:p>
                      <a:pPr>
                        <a:lnSpc>
                          <a:spcPct val="150000"/>
                        </a:lnSpc>
                        <a:spcAft>
                          <a:spcPts val="800"/>
                        </a:spcAft>
                        <a:buNone/>
                      </a:pPr>
                      <a:r>
                        <a:rPr lang="tr-TR" sz="1800" b="1">
                          <a:effectLst/>
                          <a:latin typeface="Arial" panose="020B0604020202020204" pitchFamily="34" charset="0"/>
                          <a:cs typeface="Arial" panose="020B0604020202020204" pitchFamily="34" charset="0"/>
                        </a:rPr>
                        <a:t>MetE</a:t>
                      </a:r>
                      <a:endParaRPr lang="tr-T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489.5 ± 34.65</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986299"/>
                  </a:ext>
                </a:extLst>
              </a:tr>
              <a:tr h="104775">
                <a:tc>
                  <a:txBody>
                    <a:bodyPr/>
                    <a:lstStyle/>
                    <a:p>
                      <a:pPr>
                        <a:lnSpc>
                          <a:spcPct val="150000"/>
                        </a:lnSpc>
                        <a:spcAft>
                          <a:spcPts val="800"/>
                        </a:spcAft>
                        <a:buNone/>
                      </a:pPr>
                      <a:r>
                        <a:rPr lang="tr-TR" sz="1800" b="1">
                          <a:effectLst/>
                          <a:latin typeface="Arial" panose="020B0604020202020204" pitchFamily="34" charset="0"/>
                          <a:cs typeface="Arial" panose="020B0604020202020204" pitchFamily="34" charset="0"/>
                        </a:rPr>
                        <a:t>KlrE</a:t>
                      </a:r>
                      <a:endParaRPr lang="tr-T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425 ± 29.70</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8914152"/>
                  </a:ext>
                </a:extLst>
              </a:tr>
              <a:tr h="49530">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EtcE</a:t>
                      </a:r>
                      <a:endParaRPr lang="tr-T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435 ± 11.31</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8147242"/>
                  </a:ext>
                </a:extLst>
              </a:tr>
              <a:tr h="49530">
                <a:tc>
                  <a:txBody>
                    <a:bodyPr/>
                    <a:lstStyle/>
                    <a:p>
                      <a:pPr>
                        <a:lnSpc>
                          <a:spcPct val="150000"/>
                        </a:lnSpc>
                        <a:spcAft>
                          <a:spcPts val="800"/>
                        </a:spcAft>
                        <a:buNone/>
                      </a:pPr>
                      <a:r>
                        <a:rPr lang="tr-TR" sz="1800" b="1">
                          <a:effectLst/>
                          <a:latin typeface="Arial" panose="020B0604020202020204" pitchFamily="34" charset="0"/>
                          <a:cs typeface="Arial" panose="020B0604020202020204" pitchFamily="34" charset="0"/>
                        </a:rPr>
                        <a:t>ButE</a:t>
                      </a:r>
                      <a:endParaRPr lang="tr-T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buNone/>
                      </a:pPr>
                      <a:r>
                        <a:rPr lang="tr-TR" sz="1800">
                          <a:effectLst/>
                          <a:latin typeface="Arial" panose="020B0604020202020204" pitchFamily="34" charset="0"/>
                          <a:cs typeface="Arial" panose="020B0604020202020204" pitchFamily="34" charset="0"/>
                        </a:rPr>
                        <a:t>537 ± 21.21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6193628"/>
                  </a:ext>
                </a:extLst>
              </a:tr>
              <a:tr h="129540">
                <a:tc>
                  <a:txBody>
                    <a:bodyPr/>
                    <a:lstStyle/>
                    <a:p>
                      <a:pPr>
                        <a:lnSpc>
                          <a:spcPct val="150000"/>
                        </a:lnSpc>
                        <a:spcAft>
                          <a:spcPts val="800"/>
                        </a:spcAft>
                        <a:buNone/>
                      </a:pPr>
                      <a:r>
                        <a:rPr lang="tr-TR" sz="1800" b="1" dirty="0" err="1">
                          <a:effectLst/>
                          <a:latin typeface="Arial" panose="020B0604020202020204" pitchFamily="34" charset="0"/>
                          <a:cs typeface="Arial" panose="020B0604020202020204" pitchFamily="34" charset="0"/>
                        </a:rPr>
                        <a:t>SuE</a:t>
                      </a:r>
                      <a:endParaRPr lang="tr-T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tr-TR" sz="1800" dirty="0">
                          <a:effectLst/>
                          <a:latin typeface="Arial" panose="020B0604020202020204" pitchFamily="34" charset="0"/>
                          <a:cs typeface="Arial" panose="020B0604020202020204" pitchFamily="34" charset="0"/>
                        </a:rPr>
                        <a:t>434.5 ± 2.12</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176221"/>
                  </a:ext>
                </a:extLst>
              </a:tr>
            </a:tbl>
          </a:graphicData>
        </a:graphic>
      </p:graphicFrame>
      <p:sp>
        <p:nvSpPr>
          <p:cNvPr id="68" name="Freeform 5">
            <a:extLst>
              <a:ext uri="{FF2B5EF4-FFF2-40B4-BE49-F238E27FC236}">
                <a16:creationId xmlns:a16="http://schemas.microsoft.com/office/drawing/2014/main" id="{9CA0E226-C6E0-6BE9-71B7-60801DFDA8FF}"/>
              </a:ext>
            </a:extLst>
          </p:cNvPr>
          <p:cNvSpPr>
            <a:spLocks noChangeAspect="1"/>
          </p:cNvSpPr>
          <p:nvPr/>
        </p:nvSpPr>
        <p:spPr>
          <a:xfrm>
            <a:off x="18764702" y="13627946"/>
            <a:ext cx="5995170" cy="2872983"/>
          </a:xfrm>
          <a:custGeom>
            <a:avLst/>
            <a:gdLst/>
            <a:ahLst/>
            <a:cxnLst/>
            <a:rect l="l" t="t" r="r" b="b"/>
            <a:pathLst>
              <a:path w="8151899" h="4149060">
                <a:moveTo>
                  <a:pt x="0" y="0"/>
                </a:moveTo>
                <a:lnTo>
                  <a:pt x="8151899" y="0"/>
                </a:lnTo>
                <a:lnTo>
                  <a:pt x="8151899" y="4149061"/>
                </a:lnTo>
                <a:lnTo>
                  <a:pt x="0" y="4149061"/>
                </a:lnTo>
                <a:lnTo>
                  <a:pt x="0" y="0"/>
                </a:lnTo>
                <a:close/>
              </a:path>
            </a:pathLst>
          </a:custGeom>
          <a:blipFill>
            <a:blip r:embed="rId10"/>
            <a:stretch>
              <a:fillRect/>
            </a:stretch>
          </a:blipFill>
          <a:ln>
            <a:solidFill>
              <a:schemeClr val="tx1">
                <a:lumMod val="50000"/>
                <a:lumOff val="50000"/>
              </a:schemeClr>
            </a:solidFill>
          </a:ln>
        </p:spPr>
        <p:txBody>
          <a:bodyPr/>
          <a:lstStyle/>
          <a:p>
            <a:endParaRPr lang="tr-TR"/>
          </a:p>
        </p:txBody>
      </p:sp>
      <p:sp>
        <p:nvSpPr>
          <p:cNvPr id="100" name="Metin kutusu 99">
            <a:extLst>
              <a:ext uri="{FF2B5EF4-FFF2-40B4-BE49-F238E27FC236}">
                <a16:creationId xmlns:a16="http://schemas.microsoft.com/office/drawing/2014/main" id="{FE49CC30-72ED-B454-A53F-CC38042D0315}"/>
              </a:ext>
            </a:extLst>
          </p:cNvPr>
          <p:cNvSpPr txBox="1"/>
          <p:nvPr/>
        </p:nvSpPr>
        <p:spPr>
          <a:xfrm>
            <a:off x="12699548" y="12237244"/>
            <a:ext cx="12120432" cy="155305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altLang="tr-TR" sz="2200" dirty="0">
                <a:solidFill>
                  <a:srgbClr val="000000"/>
                </a:solidFill>
                <a:latin typeface="Arial" panose="020B0604020202020204" pitchFamily="34" charset="0"/>
                <a:cs typeface="Arial" panose="020B0604020202020204" pitchFamily="34" charset="0"/>
              </a:rPr>
              <a:t>Antioksidan aktivite deneyleri sonucunda, ekstrelerin doza bağımlı olarak artan aktivite gösterdiği ve benzer düzeylerde antioksidan etkiye sahip oldukları belirlenmiştir (Tablo 2, Şekil 1).</a:t>
            </a:r>
          </a:p>
        </p:txBody>
      </p:sp>
      <p:sp>
        <p:nvSpPr>
          <p:cNvPr id="101" name="Metin kutusu 100">
            <a:extLst>
              <a:ext uri="{FF2B5EF4-FFF2-40B4-BE49-F238E27FC236}">
                <a16:creationId xmlns:a16="http://schemas.microsoft.com/office/drawing/2014/main" id="{BE8777A8-87EA-DF18-B35E-1318D448DD88}"/>
              </a:ext>
            </a:extLst>
          </p:cNvPr>
          <p:cNvSpPr txBox="1"/>
          <p:nvPr/>
        </p:nvSpPr>
        <p:spPr>
          <a:xfrm>
            <a:off x="12755774" y="13823381"/>
            <a:ext cx="12004098" cy="496931"/>
          </a:xfrm>
          <a:prstGeom prst="rect">
            <a:avLst/>
          </a:prstGeom>
          <a:noFill/>
        </p:spPr>
        <p:txBody>
          <a:bodyPr wrap="square">
            <a:spAutoFit/>
          </a:bodyPr>
          <a:lstStyle/>
          <a:p>
            <a:pPr>
              <a:lnSpc>
                <a:spcPct val="150000"/>
              </a:lnSpc>
              <a:spcAft>
                <a:spcPts val="720"/>
              </a:spcAft>
            </a:pPr>
            <a:r>
              <a:rPr lang="tr-TR" sz="2000" b="1" dirty="0">
                <a:latin typeface="Arial" panose="020B0604020202020204" pitchFamily="34" charset="0"/>
                <a:ea typeface="Calibri" panose="020F0502020204030204" pitchFamily="34" charset="0"/>
                <a:cs typeface="Arial" panose="020B0604020202020204" pitchFamily="34" charset="0"/>
              </a:rPr>
              <a:t>Tablo 2.</a:t>
            </a:r>
            <a:r>
              <a:rPr lang="tr-TR" sz="2000" dirty="0">
                <a:latin typeface="Arial" panose="020B0604020202020204" pitchFamily="34" charset="0"/>
                <a:ea typeface="Calibri" panose="020F050202020403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Ekstrelerin FRAP aktiviteleri</a:t>
            </a:r>
            <a:endParaRPr lang="tr-TR" sz="2000" dirty="0">
              <a:latin typeface="Arial" panose="020B0604020202020204" pitchFamily="34" charset="0"/>
              <a:ea typeface="Calibri" panose="020F0502020204030204" pitchFamily="34" charset="0"/>
              <a:cs typeface="Arial" panose="020B0604020202020204" pitchFamily="34" charset="0"/>
            </a:endParaRPr>
          </a:p>
        </p:txBody>
      </p:sp>
      <p:sp>
        <p:nvSpPr>
          <p:cNvPr id="102" name="Metin kutusu 101">
            <a:extLst>
              <a:ext uri="{FF2B5EF4-FFF2-40B4-BE49-F238E27FC236}">
                <a16:creationId xmlns:a16="http://schemas.microsoft.com/office/drawing/2014/main" id="{E08F4520-624D-7236-500F-B609FACF4082}"/>
              </a:ext>
            </a:extLst>
          </p:cNvPr>
          <p:cNvSpPr txBox="1"/>
          <p:nvPr/>
        </p:nvSpPr>
        <p:spPr>
          <a:xfrm>
            <a:off x="18803660" y="16529269"/>
            <a:ext cx="5956212" cy="584775"/>
          </a:xfrm>
          <a:prstGeom prst="rect">
            <a:avLst/>
          </a:prstGeom>
          <a:noFill/>
        </p:spPr>
        <p:txBody>
          <a:bodyPr wrap="square">
            <a:spAutoFit/>
          </a:bodyPr>
          <a:lstStyle/>
          <a:p>
            <a:pPr lvl="0" algn="just" defTabSz="914400">
              <a:defRPr/>
            </a:pPr>
            <a:r>
              <a:rPr lang="tr-TR" sz="1600" b="1" dirty="0">
                <a:latin typeface="Arial" panose="020B0604020202020204" pitchFamily="34" charset="0"/>
                <a:ea typeface="Calibri" panose="020F0502020204030204" pitchFamily="34" charset="0"/>
                <a:cs typeface="Arial" panose="020B0604020202020204" pitchFamily="34" charset="0"/>
              </a:rPr>
              <a:t>Şekil 1.</a:t>
            </a:r>
            <a:r>
              <a:rPr lang="tr-TR" sz="1600" dirty="0">
                <a:latin typeface="Arial" panose="020B0604020202020204" pitchFamily="34" charset="0"/>
                <a:ea typeface="Calibri" panose="020F050202020403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a) </a:t>
            </a:r>
            <a:r>
              <a:rPr lang="tr-TR" sz="1600" dirty="0">
                <a:latin typeface="Arial" panose="020B0604020202020204" pitchFamily="34" charset="0"/>
                <a:cs typeface="Arial" panose="020B0604020202020204" pitchFamily="34" charset="0"/>
              </a:rPr>
              <a:t>DPPH radikal süpürücü etkileri. </a:t>
            </a:r>
            <a:r>
              <a:rPr lang="tr-TR" sz="1600" b="1" dirty="0">
                <a:latin typeface="Arial" panose="020B0604020202020204" pitchFamily="34" charset="0"/>
                <a:cs typeface="Arial" panose="020B0604020202020204" pitchFamily="34" charset="0"/>
              </a:rPr>
              <a:t>b) </a:t>
            </a:r>
            <a:r>
              <a:rPr lang="tr-TR" sz="1600" dirty="0">
                <a:latin typeface="Arial" panose="020B0604020202020204" pitchFamily="34" charset="0"/>
                <a:cs typeface="Arial" panose="020B0604020202020204" pitchFamily="34" charset="0"/>
              </a:rPr>
              <a:t>DPPH radikal süpürme deneyinde ısı haritası *GA: Gallik asit</a:t>
            </a:r>
          </a:p>
        </p:txBody>
      </p:sp>
      <p:sp>
        <p:nvSpPr>
          <p:cNvPr id="103" name="Metin kutusu 102">
            <a:extLst>
              <a:ext uri="{FF2B5EF4-FFF2-40B4-BE49-F238E27FC236}">
                <a16:creationId xmlns:a16="http://schemas.microsoft.com/office/drawing/2014/main" id="{BF15EA12-4E94-FDE6-6F94-4C5AB0C0826F}"/>
              </a:ext>
            </a:extLst>
          </p:cNvPr>
          <p:cNvSpPr txBox="1"/>
          <p:nvPr/>
        </p:nvSpPr>
        <p:spPr>
          <a:xfrm>
            <a:off x="18757823" y="17365740"/>
            <a:ext cx="6062156" cy="561570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Tirozinazı %42,91 ± 5,37 ile %52,22 ± 1,50 düzeylerinde (200 µg/mL) inhibe etmiştir. </a:t>
            </a:r>
            <a:r>
              <a:rPr lang="tr-TR" sz="2200" dirty="0" err="1">
                <a:latin typeface="Arial" panose="020B0604020202020204" pitchFamily="34" charset="0"/>
                <a:cs typeface="Arial" panose="020B0604020202020204" pitchFamily="34" charset="0"/>
              </a:rPr>
              <a:t>Kojik</a:t>
            </a:r>
            <a:r>
              <a:rPr lang="tr-TR" sz="2200" dirty="0">
                <a:latin typeface="Arial" panose="020B0604020202020204" pitchFamily="34" charset="0"/>
                <a:cs typeface="Arial" panose="020B0604020202020204" pitchFamily="34" charset="0"/>
              </a:rPr>
              <a:t> asitten daha düşük inhibitör etki tespit edildi (Şekil 2a).</a:t>
            </a:r>
          </a:p>
          <a:p>
            <a:pPr marL="342900" indent="-342900" algn="just">
              <a:lnSpc>
                <a:spcPct val="150000"/>
              </a:lnSpc>
              <a:buFont typeface="Arial" panose="020B0604020202020204" pitchFamily="34" charset="0"/>
              <a:buChar char="•"/>
            </a:pPr>
            <a:r>
              <a:rPr lang="tr-TR" sz="2200" dirty="0" err="1">
                <a:latin typeface="Arial" panose="020B0604020202020204" pitchFamily="34" charset="0"/>
                <a:cs typeface="Arial" panose="020B0604020202020204" pitchFamily="34" charset="0"/>
              </a:rPr>
              <a:t>Elastazı</a:t>
            </a:r>
            <a:r>
              <a:rPr lang="tr-TR" sz="2200" dirty="0">
                <a:latin typeface="Arial" panose="020B0604020202020204" pitchFamily="34" charset="0"/>
                <a:cs typeface="Arial" panose="020B0604020202020204" pitchFamily="34" charset="0"/>
              </a:rPr>
              <a:t> inhibe etme potansiyelleri doza bağlı olarak artmıştır. </a:t>
            </a:r>
            <a:r>
              <a:rPr lang="tr-TR" sz="2200" b="1" dirty="0" err="1">
                <a:latin typeface="Arial" panose="020B0604020202020204" pitchFamily="34" charset="0"/>
                <a:cs typeface="Arial" panose="020B0604020202020204" pitchFamily="34" charset="0"/>
              </a:rPr>
              <a:t>EtcE</a:t>
            </a:r>
            <a:r>
              <a:rPr lang="tr-TR" sz="2200" dirty="0">
                <a:latin typeface="Arial" panose="020B0604020202020204" pitchFamily="34" charset="0"/>
                <a:cs typeface="Arial" panose="020B0604020202020204" pitchFamily="34" charset="0"/>
              </a:rPr>
              <a:t> ile </a:t>
            </a:r>
            <a:r>
              <a:rPr lang="tr-TR" sz="2200" b="1" dirty="0" err="1">
                <a:latin typeface="Arial" panose="020B0604020202020204" pitchFamily="34" charset="0"/>
                <a:cs typeface="Arial" panose="020B0604020202020204" pitchFamily="34" charset="0"/>
              </a:rPr>
              <a:t>KlrE</a:t>
            </a:r>
            <a:r>
              <a:rPr lang="tr-TR" sz="2200" dirty="0" err="1">
                <a:latin typeface="Arial" panose="020B0604020202020204" pitchFamily="34" charset="0"/>
                <a:cs typeface="Arial" panose="020B0604020202020204" pitchFamily="34" charset="0"/>
              </a:rPr>
              <a:t>’nin</a:t>
            </a:r>
            <a:r>
              <a:rPr lang="tr-TR" sz="2200" dirty="0">
                <a:latin typeface="Arial" panose="020B0604020202020204" pitchFamily="34" charset="0"/>
                <a:cs typeface="Arial" panose="020B0604020202020204" pitchFamily="34" charset="0"/>
              </a:rPr>
              <a:t> (200 µg/mL) daha etkili olduğu belirlenmiştir. </a:t>
            </a:r>
            <a:r>
              <a:rPr lang="tr-TR" sz="2200" dirty="0" err="1">
                <a:latin typeface="Arial" panose="020B0604020202020204" pitchFamily="34" charset="0"/>
                <a:cs typeface="Arial" panose="020B0604020202020204" pitchFamily="34" charset="0"/>
              </a:rPr>
              <a:t>Epigallokateşin</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gallattan</a:t>
            </a:r>
            <a:r>
              <a:rPr lang="tr-TR" sz="2200" dirty="0">
                <a:latin typeface="Arial" panose="020B0604020202020204" pitchFamily="34" charset="0"/>
                <a:cs typeface="Arial" panose="020B0604020202020204" pitchFamily="34" charset="0"/>
              </a:rPr>
              <a:t> düşük etki sergilemiştir (Şekil 2b).</a:t>
            </a:r>
          </a:p>
          <a:p>
            <a:pPr marL="342900" indent="-342900"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İncelenen konsantrasyonlarda </a:t>
            </a:r>
            <a:r>
              <a:rPr lang="tr-TR" sz="2200" dirty="0" err="1">
                <a:latin typeface="Arial" panose="020B0604020202020204" pitchFamily="34" charset="0"/>
                <a:cs typeface="Arial" panose="020B0604020202020204" pitchFamily="34" charset="0"/>
              </a:rPr>
              <a:t>kollajenazı</a:t>
            </a:r>
            <a:r>
              <a:rPr lang="tr-TR" sz="2200" dirty="0">
                <a:latin typeface="Arial" panose="020B0604020202020204" pitchFamily="34" charset="0"/>
                <a:cs typeface="Arial" panose="020B0604020202020204" pitchFamily="34" charset="0"/>
              </a:rPr>
              <a:t> inhibe edici etki göstermemiştir.</a:t>
            </a:r>
            <a:endParaRPr lang="tr-TR" sz="2200" dirty="0">
              <a:latin typeface="Arial" panose="020B0604020202020204" pitchFamily="34" charset="0"/>
              <a:ea typeface="Calibri" panose="020F0502020204030204" pitchFamily="34" charset="0"/>
              <a:cs typeface="Arial" panose="020B0604020202020204" pitchFamily="34" charset="0"/>
            </a:endParaRPr>
          </a:p>
        </p:txBody>
      </p:sp>
      <p:sp>
        <p:nvSpPr>
          <p:cNvPr id="105" name="Metin kutusu 104">
            <a:extLst>
              <a:ext uri="{FF2B5EF4-FFF2-40B4-BE49-F238E27FC236}">
                <a16:creationId xmlns:a16="http://schemas.microsoft.com/office/drawing/2014/main" id="{C5173458-0E39-C8D8-7692-F92210E08A03}"/>
              </a:ext>
            </a:extLst>
          </p:cNvPr>
          <p:cNvSpPr txBox="1"/>
          <p:nvPr/>
        </p:nvSpPr>
        <p:spPr>
          <a:xfrm>
            <a:off x="12699548" y="23514844"/>
            <a:ext cx="5920239" cy="3076548"/>
          </a:xfrm>
          <a:prstGeom prst="rect">
            <a:avLst/>
          </a:prstGeom>
          <a:noFill/>
        </p:spPr>
        <p:txBody>
          <a:bodyPr wrap="square">
            <a:spAutoFit/>
          </a:bodyPr>
          <a:lstStyle/>
          <a:p>
            <a:pPr marL="342900" indent="-342900" algn="just" defTabSz="822960">
              <a:lnSpc>
                <a:spcPct val="150000"/>
              </a:lnSpc>
              <a:buFont typeface="Arial" panose="020B0604020202020204" pitchFamily="34" charset="0"/>
              <a:buChar char="•"/>
              <a:defRPr/>
            </a:pPr>
            <a:r>
              <a:rPr lang="tr-TR" sz="2200" b="1" dirty="0" err="1">
                <a:latin typeface="Arial" panose="020B0604020202020204" pitchFamily="34" charset="0"/>
                <a:cs typeface="Arial" panose="020B0604020202020204" pitchFamily="34" charset="0"/>
              </a:rPr>
              <a:t>ButE</a:t>
            </a:r>
            <a:r>
              <a:rPr lang="tr-TR" sz="2200" b="1"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çalışılan konsantrasyonlarda </a:t>
            </a:r>
            <a:r>
              <a:rPr lang="tr-TR" sz="2200" dirty="0" err="1">
                <a:latin typeface="Arial" panose="020B0604020202020204" pitchFamily="34" charset="0"/>
                <a:cs typeface="Arial" panose="020B0604020202020204" pitchFamily="34" charset="0"/>
              </a:rPr>
              <a:t>HaCaT</a:t>
            </a:r>
            <a:r>
              <a:rPr lang="tr-TR" sz="2200" dirty="0">
                <a:latin typeface="Arial" panose="020B0604020202020204" pitchFamily="34" charset="0"/>
                <a:cs typeface="Arial" panose="020B0604020202020204" pitchFamily="34" charset="0"/>
              </a:rPr>
              <a:t> hücrelerinde sitotoksisiteye neden olmamıştır. </a:t>
            </a:r>
            <a:r>
              <a:rPr lang="tr-TR" sz="2200" b="1" dirty="0" err="1">
                <a:latin typeface="Arial" panose="020B0604020202020204" pitchFamily="34" charset="0"/>
                <a:cs typeface="Arial" panose="020B0604020202020204" pitchFamily="34" charset="0"/>
              </a:rPr>
              <a:t>EtcE</a:t>
            </a:r>
            <a:r>
              <a:rPr lang="tr-TR" sz="2200" b="1"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ve </a:t>
            </a:r>
            <a:r>
              <a:rPr lang="tr-TR" sz="2200" b="1" dirty="0" err="1">
                <a:latin typeface="Arial" panose="020B0604020202020204" pitchFamily="34" charset="0"/>
                <a:cs typeface="Arial" panose="020B0604020202020204" pitchFamily="34" charset="0"/>
              </a:rPr>
              <a:t>KlrE</a:t>
            </a:r>
            <a:r>
              <a:rPr lang="tr-TR" sz="2200" b="1"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düşük dozlarda sitotoksik etki göstermezken, 100 </a:t>
            </a:r>
            <a:r>
              <a:rPr lang="tr-TR" sz="2200" dirty="0" err="1">
                <a:latin typeface="Arial" panose="020B0604020202020204" pitchFamily="34" charset="0"/>
                <a:cs typeface="Arial" panose="020B0604020202020204" pitchFamily="34" charset="0"/>
              </a:rPr>
              <a:t>μM'de</a:t>
            </a:r>
            <a:r>
              <a:rPr lang="tr-TR" sz="2200" dirty="0">
                <a:latin typeface="Arial" panose="020B0604020202020204" pitchFamily="34" charset="0"/>
                <a:cs typeface="Arial" panose="020B0604020202020204" pitchFamily="34" charset="0"/>
              </a:rPr>
              <a:t> hücre canlılığını sırasıyla %62 ± 6,0 ve %76 ± 4,8'e düşürmüştür (Şekil 3).</a:t>
            </a:r>
          </a:p>
        </p:txBody>
      </p:sp>
      <p:grpSp>
        <p:nvGrpSpPr>
          <p:cNvPr id="113" name="Grup 112">
            <a:extLst>
              <a:ext uri="{FF2B5EF4-FFF2-40B4-BE49-F238E27FC236}">
                <a16:creationId xmlns:a16="http://schemas.microsoft.com/office/drawing/2014/main" id="{EEB9778D-326B-8E83-3D8F-9B96645D7C8E}"/>
              </a:ext>
            </a:extLst>
          </p:cNvPr>
          <p:cNvGrpSpPr/>
          <p:nvPr/>
        </p:nvGrpSpPr>
        <p:grpSpPr>
          <a:xfrm>
            <a:off x="12810412" y="17203566"/>
            <a:ext cx="5845897" cy="6082678"/>
            <a:chOff x="18824647" y="17237320"/>
            <a:chExt cx="5967340" cy="6082678"/>
          </a:xfrm>
        </p:grpSpPr>
        <p:grpSp>
          <p:nvGrpSpPr>
            <p:cNvPr id="108" name="Grup 107">
              <a:extLst>
                <a:ext uri="{FF2B5EF4-FFF2-40B4-BE49-F238E27FC236}">
                  <a16:creationId xmlns:a16="http://schemas.microsoft.com/office/drawing/2014/main" id="{A9C3C5BB-414E-F62C-3C8A-1A4BCA0ABFAA}"/>
                </a:ext>
              </a:extLst>
            </p:cNvPr>
            <p:cNvGrpSpPr/>
            <p:nvPr/>
          </p:nvGrpSpPr>
          <p:grpSpPr>
            <a:xfrm>
              <a:off x="18824647" y="17237320"/>
              <a:ext cx="5966067" cy="5744124"/>
              <a:chOff x="18824647" y="17332565"/>
              <a:chExt cx="5966067" cy="5744124"/>
            </a:xfrm>
          </p:grpSpPr>
          <p:sp>
            <p:nvSpPr>
              <p:cNvPr id="64" name="Freeform 2">
                <a:extLst>
                  <a:ext uri="{FF2B5EF4-FFF2-40B4-BE49-F238E27FC236}">
                    <a16:creationId xmlns:a16="http://schemas.microsoft.com/office/drawing/2014/main" id="{6346B9DE-0674-C5E9-9B35-0862D6CCE72B}"/>
                  </a:ext>
                </a:extLst>
              </p:cNvPr>
              <p:cNvSpPr>
                <a:spLocks noChangeAspect="1"/>
              </p:cNvSpPr>
              <p:nvPr/>
            </p:nvSpPr>
            <p:spPr>
              <a:xfrm>
                <a:off x="18824647" y="20169743"/>
                <a:ext cx="5966067" cy="2906946"/>
              </a:xfrm>
              <a:custGeom>
                <a:avLst/>
                <a:gdLst/>
                <a:ahLst/>
                <a:cxnLst/>
                <a:rect l="l" t="t" r="r" b="b"/>
                <a:pathLst>
                  <a:path w="5999479" h="3488586">
                    <a:moveTo>
                      <a:pt x="0" y="0"/>
                    </a:moveTo>
                    <a:lnTo>
                      <a:pt x="5999479" y="0"/>
                    </a:lnTo>
                    <a:lnTo>
                      <a:pt x="5999479" y="3488586"/>
                    </a:lnTo>
                    <a:lnTo>
                      <a:pt x="0" y="3488586"/>
                    </a:lnTo>
                    <a:lnTo>
                      <a:pt x="0" y="0"/>
                    </a:lnTo>
                    <a:close/>
                  </a:path>
                </a:pathLst>
              </a:custGeom>
              <a:blipFill>
                <a:blip r:embed="rId11"/>
                <a:stretch>
                  <a:fillRect/>
                </a:stretch>
              </a:blipFill>
              <a:ln>
                <a:solidFill>
                  <a:schemeClr val="tx1">
                    <a:lumMod val="50000"/>
                    <a:lumOff val="50000"/>
                  </a:schemeClr>
                </a:solidFill>
              </a:ln>
            </p:spPr>
            <p:txBody>
              <a:bodyPr/>
              <a:lstStyle/>
              <a:p>
                <a:endParaRPr lang="tr-TR"/>
              </a:p>
            </p:txBody>
          </p:sp>
          <p:sp>
            <p:nvSpPr>
              <p:cNvPr id="67" name="Freeform 4">
                <a:extLst>
                  <a:ext uri="{FF2B5EF4-FFF2-40B4-BE49-F238E27FC236}">
                    <a16:creationId xmlns:a16="http://schemas.microsoft.com/office/drawing/2014/main" id="{EAE884B6-7503-09A0-4AB3-5003750FAC66}"/>
                  </a:ext>
                </a:extLst>
              </p:cNvPr>
              <p:cNvSpPr>
                <a:spLocks noChangeAspect="1"/>
              </p:cNvSpPr>
              <p:nvPr/>
            </p:nvSpPr>
            <p:spPr>
              <a:xfrm>
                <a:off x="18825665" y="17332565"/>
                <a:ext cx="5956212" cy="2820575"/>
              </a:xfrm>
              <a:custGeom>
                <a:avLst/>
                <a:gdLst/>
                <a:ahLst/>
                <a:cxnLst/>
                <a:rect l="l" t="t" r="r" b="b"/>
                <a:pathLst>
                  <a:path w="8702466" h="4686439">
                    <a:moveTo>
                      <a:pt x="0" y="0"/>
                    </a:moveTo>
                    <a:lnTo>
                      <a:pt x="8702466" y="0"/>
                    </a:lnTo>
                    <a:lnTo>
                      <a:pt x="8702466" y="4686439"/>
                    </a:lnTo>
                    <a:lnTo>
                      <a:pt x="0" y="4686439"/>
                    </a:lnTo>
                    <a:lnTo>
                      <a:pt x="0" y="0"/>
                    </a:lnTo>
                    <a:close/>
                  </a:path>
                </a:pathLst>
              </a:custGeom>
              <a:blipFill>
                <a:blip r:embed="rId12"/>
                <a:stretch>
                  <a:fillRect/>
                </a:stretch>
              </a:blipFill>
              <a:ln>
                <a:solidFill>
                  <a:schemeClr val="tx1">
                    <a:lumMod val="50000"/>
                    <a:lumOff val="50000"/>
                  </a:schemeClr>
                </a:solidFill>
              </a:ln>
            </p:spPr>
            <p:txBody>
              <a:bodyPr/>
              <a:lstStyle/>
              <a:p>
                <a:endParaRPr lang="tr-TR"/>
              </a:p>
            </p:txBody>
          </p:sp>
          <p:sp>
            <p:nvSpPr>
              <p:cNvPr id="106" name="Metin kutusu 105">
                <a:extLst>
                  <a:ext uri="{FF2B5EF4-FFF2-40B4-BE49-F238E27FC236}">
                    <a16:creationId xmlns:a16="http://schemas.microsoft.com/office/drawing/2014/main" id="{CC47A5DA-907D-5937-C15B-91D8F5E22C64}"/>
                  </a:ext>
                </a:extLst>
              </p:cNvPr>
              <p:cNvSpPr txBox="1"/>
              <p:nvPr/>
            </p:nvSpPr>
            <p:spPr>
              <a:xfrm>
                <a:off x="24282399" y="19640312"/>
                <a:ext cx="389850" cy="369332"/>
              </a:xfrm>
              <a:prstGeom prst="rect">
                <a:avLst/>
              </a:prstGeom>
              <a:noFill/>
            </p:spPr>
            <p:txBody>
              <a:bodyPr wrap="none" rtlCol="0">
                <a:spAutoFit/>
              </a:bodyPr>
              <a:lstStyle/>
              <a:p>
                <a:r>
                  <a:rPr lang="tr-TR" sz="1800" b="1" dirty="0">
                    <a:latin typeface="Arial" panose="020B0604020202020204" pitchFamily="34" charset="0"/>
                    <a:cs typeface="Arial" panose="020B0604020202020204" pitchFamily="34" charset="0"/>
                  </a:rPr>
                  <a:t>a)</a:t>
                </a:r>
              </a:p>
            </p:txBody>
          </p:sp>
          <p:sp>
            <p:nvSpPr>
              <p:cNvPr id="107" name="Metin kutusu 106">
                <a:extLst>
                  <a:ext uri="{FF2B5EF4-FFF2-40B4-BE49-F238E27FC236}">
                    <a16:creationId xmlns:a16="http://schemas.microsoft.com/office/drawing/2014/main" id="{009C3EDC-A37E-254C-8A98-2A519976916C}"/>
                  </a:ext>
                </a:extLst>
              </p:cNvPr>
              <p:cNvSpPr txBox="1"/>
              <p:nvPr/>
            </p:nvSpPr>
            <p:spPr>
              <a:xfrm>
                <a:off x="24269575" y="22534429"/>
                <a:ext cx="402674" cy="369332"/>
              </a:xfrm>
              <a:prstGeom prst="rect">
                <a:avLst/>
              </a:prstGeom>
              <a:noFill/>
            </p:spPr>
            <p:txBody>
              <a:bodyPr wrap="none" rtlCol="0">
                <a:spAutoFit/>
              </a:bodyPr>
              <a:lstStyle/>
              <a:p>
                <a:r>
                  <a:rPr lang="tr-TR" sz="1800" b="1" dirty="0">
                    <a:latin typeface="Arial" panose="020B0604020202020204" pitchFamily="34" charset="0"/>
                    <a:cs typeface="Arial" panose="020B0604020202020204" pitchFamily="34" charset="0"/>
                  </a:rPr>
                  <a:t>b)</a:t>
                </a:r>
              </a:p>
            </p:txBody>
          </p:sp>
        </p:grpSp>
        <p:sp>
          <p:nvSpPr>
            <p:cNvPr id="111" name="Metin kutusu 110">
              <a:extLst>
                <a:ext uri="{FF2B5EF4-FFF2-40B4-BE49-F238E27FC236}">
                  <a16:creationId xmlns:a16="http://schemas.microsoft.com/office/drawing/2014/main" id="{A3EBAEC4-957E-F241-8BE2-29EE09AE36A0}"/>
                </a:ext>
              </a:extLst>
            </p:cNvPr>
            <p:cNvSpPr txBox="1"/>
            <p:nvPr/>
          </p:nvSpPr>
          <p:spPr>
            <a:xfrm>
              <a:off x="18835775" y="22981444"/>
              <a:ext cx="5956212" cy="338554"/>
            </a:xfrm>
            <a:prstGeom prst="rect">
              <a:avLst/>
            </a:prstGeom>
            <a:noFill/>
          </p:spPr>
          <p:txBody>
            <a:bodyPr wrap="square">
              <a:spAutoFit/>
            </a:bodyPr>
            <a:lstStyle/>
            <a:p>
              <a:pPr lvl="0" algn="just" defTabSz="914400">
                <a:defRPr/>
              </a:pPr>
              <a:r>
                <a:rPr lang="tr-TR" sz="1600" b="1" dirty="0">
                  <a:latin typeface="Arial" panose="020B0604020202020204" pitchFamily="34" charset="0"/>
                  <a:ea typeface="Calibri" panose="020F0502020204030204" pitchFamily="34" charset="0"/>
                  <a:cs typeface="Arial" panose="020B0604020202020204" pitchFamily="34" charset="0"/>
                </a:rPr>
                <a:t>Şekil 2.</a:t>
              </a:r>
              <a:r>
                <a:rPr lang="tr-TR" sz="1600" dirty="0">
                  <a:latin typeface="Arial" panose="020B0604020202020204" pitchFamily="34" charset="0"/>
                  <a:ea typeface="Calibri" panose="020F050202020403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a) </a:t>
              </a:r>
              <a:r>
                <a:rPr lang="tr-TR" sz="1600" dirty="0" err="1">
                  <a:latin typeface="Arial" panose="020B0604020202020204" pitchFamily="34" charset="0"/>
                  <a:cs typeface="Arial" panose="020B0604020202020204" pitchFamily="34" charset="0"/>
                </a:rPr>
                <a:t>Tirozinaz</a:t>
              </a:r>
              <a:r>
                <a:rPr lang="tr-TR" sz="1600" dirty="0">
                  <a:latin typeface="Arial" panose="020B0604020202020204" pitchFamily="34" charset="0"/>
                  <a:cs typeface="Arial" panose="020B0604020202020204" pitchFamily="34" charset="0"/>
                </a:rPr>
                <a:t> inhibisyonu. </a:t>
              </a:r>
              <a:r>
                <a:rPr lang="tr-TR" sz="1600" b="1" dirty="0">
                  <a:latin typeface="Arial" panose="020B0604020202020204" pitchFamily="34" charset="0"/>
                  <a:cs typeface="Arial" panose="020B0604020202020204" pitchFamily="34" charset="0"/>
                </a:rPr>
                <a:t>b) </a:t>
              </a:r>
              <a:r>
                <a:rPr lang="tr-TR" sz="1600" dirty="0" err="1">
                  <a:latin typeface="Arial" panose="020B0604020202020204" pitchFamily="34" charset="0"/>
                  <a:cs typeface="Arial" panose="020B0604020202020204" pitchFamily="34" charset="0"/>
                </a:rPr>
                <a:t>Elastaz</a:t>
              </a:r>
              <a:r>
                <a:rPr lang="tr-TR" sz="1600" dirty="0">
                  <a:latin typeface="Arial" panose="020B0604020202020204" pitchFamily="34" charset="0"/>
                  <a:cs typeface="Arial" panose="020B0604020202020204" pitchFamily="34" charset="0"/>
                </a:rPr>
                <a:t> inhibisyonu. </a:t>
              </a:r>
            </a:p>
          </p:txBody>
        </p:sp>
      </p:grpSp>
      <p:grpSp>
        <p:nvGrpSpPr>
          <p:cNvPr id="114" name="Grup 113">
            <a:extLst>
              <a:ext uri="{FF2B5EF4-FFF2-40B4-BE49-F238E27FC236}">
                <a16:creationId xmlns:a16="http://schemas.microsoft.com/office/drawing/2014/main" id="{86A28FD1-039F-5A47-F5BD-D49F115E9321}"/>
              </a:ext>
            </a:extLst>
          </p:cNvPr>
          <p:cNvGrpSpPr/>
          <p:nvPr/>
        </p:nvGrpSpPr>
        <p:grpSpPr>
          <a:xfrm>
            <a:off x="18772187" y="23057644"/>
            <a:ext cx="6086151" cy="3636480"/>
            <a:chOff x="12755773" y="23357144"/>
            <a:chExt cx="5810347" cy="3636480"/>
          </a:xfrm>
        </p:grpSpPr>
        <p:sp>
          <p:nvSpPr>
            <p:cNvPr id="65" name="Freeform 3">
              <a:extLst>
                <a:ext uri="{FF2B5EF4-FFF2-40B4-BE49-F238E27FC236}">
                  <a16:creationId xmlns:a16="http://schemas.microsoft.com/office/drawing/2014/main" id="{12DC0F31-EE5F-239A-0592-657499DE10A9}"/>
                </a:ext>
              </a:extLst>
            </p:cNvPr>
            <p:cNvSpPr>
              <a:spLocks noChangeAspect="1"/>
            </p:cNvSpPr>
            <p:nvPr/>
          </p:nvSpPr>
          <p:spPr>
            <a:xfrm>
              <a:off x="12755773" y="23357144"/>
              <a:ext cx="5799546" cy="2977100"/>
            </a:xfrm>
            <a:custGeom>
              <a:avLst/>
              <a:gdLst/>
              <a:ahLst/>
              <a:cxnLst/>
              <a:rect l="l" t="t" r="r" b="b"/>
              <a:pathLst>
                <a:path w="9670349" h="4964112">
                  <a:moveTo>
                    <a:pt x="0" y="0"/>
                  </a:moveTo>
                  <a:lnTo>
                    <a:pt x="9670349" y="0"/>
                  </a:lnTo>
                  <a:lnTo>
                    <a:pt x="9670349" y="4964112"/>
                  </a:lnTo>
                  <a:lnTo>
                    <a:pt x="0" y="4964112"/>
                  </a:lnTo>
                  <a:lnTo>
                    <a:pt x="0" y="0"/>
                  </a:lnTo>
                  <a:close/>
                </a:path>
              </a:pathLst>
            </a:custGeom>
            <a:blipFill>
              <a:blip r:embed="rId13"/>
              <a:stretch>
                <a:fillRect/>
              </a:stretch>
            </a:blipFill>
            <a:ln>
              <a:solidFill>
                <a:schemeClr val="tx1">
                  <a:lumMod val="50000"/>
                  <a:lumOff val="50000"/>
                </a:schemeClr>
              </a:solidFill>
            </a:ln>
          </p:spPr>
          <p:txBody>
            <a:bodyPr/>
            <a:lstStyle/>
            <a:p>
              <a:endParaRPr lang="tr-TR"/>
            </a:p>
          </p:txBody>
        </p:sp>
        <p:sp>
          <p:nvSpPr>
            <p:cNvPr id="112" name="Metin kutusu 111">
              <a:extLst>
                <a:ext uri="{FF2B5EF4-FFF2-40B4-BE49-F238E27FC236}">
                  <a16:creationId xmlns:a16="http://schemas.microsoft.com/office/drawing/2014/main" id="{7E2FF60C-7CC3-66E7-B80C-AA2D426062E3}"/>
                </a:ext>
              </a:extLst>
            </p:cNvPr>
            <p:cNvSpPr txBox="1"/>
            <p:nvPr/>
          </p:nvSpPr>
          <p:spPr>
            <a:xfrm>
              <a:off x="12756957" y="26408849"/>
              <a:ext cx="5809163" cy="584775"/>
            </a:xfrm>
            <a:prstGeom prst="rect">
              <a:avLst/>
            </a:prstGeom>
            <a:noFill/>
          </p:spPr>
          <p:txBody>
            <a:bodyPr wrap="square">
              <a:spAutoFit/>
            </a:bodyPr>
            <a:lstStyle/>
            <a:p>
              <a:pPr lvl="0" algn="just" defTabSz="914400">
                <a:defRPr/>
              </a:pPr>
              <a:r>
                <a:rPr lang="tr-TR" sz="1600" b="1" dirty="0">
                  <a:latin typeface="Arial" panose="020B0604020202020204" pitchFamily="34" charset="0"/>
                  <a:ea typeface="Calibri" panose="020F0502020204030204" pitchFamily="34" charset="0"/>
                  <a:cs typeface="Arial" panose="020B0604020202020204" pitchFamily="34" charset="0"/>
                </a:rPr>
                <a:t>Şekil 3.</a:t>
              </a:r>
              <a:r>
                <a:rPr lang="tr-TR" sz="1600" dirty="0">
                  <a:latin typeface="Arial" panose="020B0604020202020204" pitchFamily="34" charset="0"/>
                  <a:ea typeface="Calibri" panose="020F050202020403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a) a) </a:t>
              </a:r>
              <a:r>
                <a:rPr lang="tr-TR" sz="1600" dirty="0" err="1">
                  <a:latin typeface="Arial" panose="020B0604020202020204" pitchFamily="34" charset="0"/>
                  <a:cs typeface="Arial" panose="020B0604020202020204" pitchFamily="34" charset="0"/>
                </a:rPr>
                <a:t>HaCaT</a:t>
              </a:r>
              <a:r>
                <a:rPr lang="tr-TR" sz="1600" dirty="0">
                  <a:latin typeface="Arial" panose="020B0604020202020204" pitchFamily="34" charset="0"/>
                  <a:cs typeface="Arial" panose="020B0604020202020204" pitchFamily="34" charset="0"/>
                </a:rPr>
                <a:t> hücre hattında sitotoksik etki. </a:t>
              </a:r>
              <a:r>
                <a:rPr lang="tr-TR" sz="1600" b="1" dirty="0">
                  <a:latin typeface="Arial" panose="020B0604020202020204" pitchFamily="34" charset="0"/>
                  <a:cs typeface="Arial" panose="020B0604020202020204" pitchFamily="34" charset="0"/>
                </a:rPr>
                <a:t>b) </a:t>
              </a:r>
              <a:r>
                <a:rPr lang="tr-TR" sz="1600" dirty="0" err="1">
                  <a:latin typeface="Arial" panose="020B0604020202020204" pitchFamily="34" charset="0"/>
                  <a:cs typeface="Arial" panose="020B0604020202020204" pitchFamily="34" charset="0"/>
                </a:rPr>
                <a:t>HaCaT</a:t>
              </a:r>
              <a:r>
                <a:rPr lang="tr-TR" sz="1600" dirty="0">
                  <a:latin typeface="Arial" panose="020B0604020202020204" pitchFamily="34" charset="0"/>
                  <a:cs typeface="Arial" panose="020B0604020202020204" pitchFamily="34" charset="0"/>
                </a:rPr>
                <a:t> hücre hatlarındaki ısı haritası. </a:t>
              </a:r>
            </a:p>
          </p:txBody>
        </p:sp>
      </p:grpSp>
      <p:pic>
        <p:nvPicPr>
          <p:cNvPr id="739" name="Resim 738"/>
          <p:cNvPicPr>
            <a:picLocks noChangeAspect="1"/>
          </p:cNvPicPr>
          <p:nvPr/>
        </p:nvPicPr>
        <p:blipFill>
          <a:blip r:embed="rId14" cstate="print">
            <a:duotone>
              <a:schemeClr val="bg2">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23829681" y="30976052"/>
            <a:ext cx="930191" cy="13017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2576</TotalTime>
  <Words>922</Words>
  <Application>Microsoft Office PowerPoint</Application>
  <PresentationFormat>Özel</PresentationFormat>
  <Paragraphs>73</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Calibri</vt:lpstr>
      <vt:lpstr>Arial</vt:lpstr>
      <vt:lpstr>Aptos</vt:lpstr>
      <vt:lpstr>Office Theme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dc:title>
  <dc:creator>GÖKÇE</dc:creator>
  <cp:lastModifiedBy>Burak Barut</cp:lastModifiedBy>
  <cp:revision>118</cp:revision>
  <cp:lastPrinted>2024-10-11T20:20:15Z</cp:lastPrinted>
  <dcterms:created xsi:type="dcterms:W3CDTF">2006-08-16T00:00:00Z</dcterms:created>
  <dcterms:modified xsi:type="dcterms:W3CDTF">2025-09-25T18:26:14Z</dcterms:modified>
  <dc:identifier>DAGG03l86hg</dc:identifier>
</cp:coreProperties>
</file>