
<file path=[Content_Types].xml><?xml version="1.0" encoding="utf-8"?>
<Types xmlns="http://schemas.openxmlformats.org/package/2006/content-types">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4949432-C7D9-4BEC-96FC-A8B5869051E4}" type="datetimeFigureOut">
              <a:rPr lang="tr-TR" smtClean="0"/>
              <a:t>12.09.2024</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00CED50-E371-42EC-A261-852CC9F49C9A}"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171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949432-C7D9-4BEC-96FC-A8B5869051E4}"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911930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949432-C7D9-4BEC-96FC-A8B5869051E4}"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3206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949432-C7D9-4BEC-96FC-A8B5869051E4}" type="datetimeFigureOut">
              <a:rPr lang="tr-TR" smtClean="0"/>
              <a:t>12.09.2024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135900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4949432-C7D9-4BEC-96FC-A8B5869051E4}" type="datetimeFigureOut">
              <a:rPr lang="tr-TR" smtClean="0"/>
              <a:t>12.09.2024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00CED50-E371-42EC-A261-852CC9F49C9A}"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5015147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49432-C7D9-4BEC-96FC-A8B5869051E4}" type="datetimeFigureOut">
              <a:rPr lang="tr-TR" smtClean="0"/>
              <a:t>12.09.2024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24528546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949432-C7D9-4BEC-96FC-A8B5869051E4}" type="datetimeFigureOut">
              <a:rPr lang="tr-TR" smtClean="0"/>
              <a:t>12.09.2024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358686974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949432-C7D9-4BEC-96FC-A8B5869051E4}" type="datetimeFigureOut">
              <a:rPr lang="tr-TR" smtClean="0"/>
              <a:t>12.09.2024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3478932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49432-C7D9-4BEC-96FC-A8B5869051E4}" type="datetimeFigureOut">
              <a:rPr lang="tr-TR" smtClean="0"/>
              <a:t>12.09.2024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399667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44949432-C7D9-4BEC-96FC-A8B5869051E4}" type="datetimeFigureOut">
              <a:rPr lang="tr-TR" smtClean="0"/>
              <a:t>12.09.2024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800CED50-E371-42EC-A261-852CC9F49C9A}"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791664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44949432-C7D9-4BEC-96FC-A8B5869051E4}" type="datetimeFigureOut">
              <a:rPr lang="tr-TR" smtClean="0"/>
              <a:t>12.09.2024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800CED50-E371-42EC-A261-852CC9F49C9A}" type="slidenum">
              <a:rPr lang="tr-TR" smtClean="0"/>
              <a:t>‹#›</a:t>
            </a:fld>
            <a:endParaRPr lang="tr-TR"/>
          </a:p>
        </p:txBody>
      </p:sp>
    </p:spTree>
    <p:extLst>
      <p:ext uri="{BB962C8B-B14F-4D97-AF65-F5344CB8AC3E}">
        <p14:creationId xmlns:p14="http://schemas.microsoft.com/office/powerpoint/2010/main" val="205561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4949432-C7D9-4BEC-96FC-A8B5869051E4}" type="datetimeFigureOut">
              <a:rPr lang="tr-TR" smtClean="0"/>
              <a:t>12.09.2024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00CED50-E371-42EC-A261-852CC9F49C9A}"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0455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ktu.edu.tr/dosyalar/ofyazilim_35d37.pdf"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z="6000" dirty="0"/>
              <a:t>KARADENİZ TEKNİK ÜNİVERSİTESİ</a:t>
            </a:r>
            <a:br>
              <a:rPr lang="tr-TR" sz="6000" dirty="0"/>
            </a:br>
            <a:r>
              <a:rPr lang="tr-TR" sz="6000" dirty="0"/>
              <a:t>OF TEKNOLOJİ FAKÜLTESİ</a:t>
            </a:r>
            <a:br>
              <a:rPr lang="tr-TR" sz="6000" dirty="0"/>
            </a:br>
            <a:r>
              <a:rPr lang="tr-TR" sz="6000" dirty="0"/>
              <a:t>YAZILIM MÜHENDİSLİĞİ BÖLÜMÜ</a:t>
            </a:r>
            <a:br>
              <a:rPr lang="tr-TR" sz="6000" dirty="0"/>
            </a:br>
            <a:r>
              <a:rPr lang="tr-TR" sz="6000" dirty="0"/>
              <a:t>İŞYERİ EĞİTİMİ SUNUSU</a:t>
            </a:r>
          </a:p>
        </p:txBody>
      </p:sp>
      <p:sp>
        <p:nvSpPr>
          <p:cNvPr id="3" name="Subtitle 2"/>
          <p:cNvSpPr>
            <a:spLocks noGrp="1"/>
          </p:cNvSpPr>
          <p:nvPr>
            <p:ph type="subTitle" idx="1"/>
          </p:nvPr>
        </p:nvSpPr>
        <p:spPr/>
        <p:txBody>
          <a:bodyPr>
            <a:normAutofit/>
          </a:bodyPr>
          <a:lstStyle/>
          <a:p>
            <a:r>
              <a:rPr lang="tr-TR" sz="3600" dirty="0"/>
              <a:t>2024 - 2025</a:t>
            </a:r>
          </a:p>
        </p:txBody>
      </p:sp>
    </p:spTree>
    <p:extLst>
      <p:ext uri="{BB962C8B-B14F-4D97-AF65-F5344CB8AC3E}">
        <p14:creationId xmlns:p14="http://schemas.microsoft.com/office/powerpoint/2010/main" val="367628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59675"/>
          </a:xfrm>
        </p:spPr>
        <p:txBody>
          <a:bodyPr>
            <a:normAutofit fontScale="90000"/>
          </a:bodyPr>
          <a:lstStyle/>
          <a:p>
            <a:r>
              <a:rPr lang="tr-TR" dirty="0"/>
              <a:t>İşyeri Eğitimi Süreci Akış Diyagramı</a:t>
            </a:r>
            <a:br>
              <a:rPr lang="tr-TR" dirty="0"/>
            </a:br>
            <a:endParaRPr lang="tr-TR" dirty="0"/>
          </a:p>
        </p:txBody>
      </p:sp>
      <p:pic>
        <p:nvPicPr>
          <p:cNvPr id="8" name="Content Placeholder 7">
            <a:hlinkClick r:id="rId2"/>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624215" y="1948065"/>
            <a:ext cx="3250794" cy="3250794"/>
          </a:xfrm>
        </p:spPr>
      </p:pic>
      <p:sp>
        <p:nvSpPr>
          <p:cNvPr id="7" name="Content Placeholder 6"/>
          <p:cNvSpPr>
            <a:spLocks noGrp="1"/>
          </p:cNvSpPr>
          <p:nvPr>
            <p:ph sz="half" idx="2"/>
          </p:nvPr>
        </p:nvSpPr>
        <p:spPr>
          <a:xfrm>
            <a:off x="5654040" y="1242060"/>
            <a:ext cx="5794356" cy="4663440"/>
          </a:xfrm>
        </p:spPr>
        <p:txBody>
          <a:bodyPr>
            <a:noAutofit/>
          </a:bodyPr>
          <a:lstStyle/>
          <a:p>
            <a:r>
              <a:rPr lang="tr-TR" sz="3600" dirty="0"/>
              <a:t>Bu akış diyagramını </a:t>
            </a:r>
            <a:r>
              <a:rPr lang="tr-TR" sz="3600" dirty="0">
                <a:solidFill>
                  <a:srgbClr val="0070C0"/>
                </a:solidFill>
              </a:rPr>
              <a:t>mutlaka</a:t>
            </a:r>
            <a:r>
              <a:rPr lang="tr-TR" sz="3600" dirty="0"/>
              <a:t> indirerek işyeri eğitimi öncesinde, esnasında ve sonrasında takip ediniz.</a:t>
            </a:r>
          </a:p>
          <a:p>
            <a:r>
              <a:rPr lang="tr-TR" sz="3600" dirty="0">
                <a:solidFill>
                  <a:srgbClr val="FF0000"/>
                </a:solidFill>
              </a:rPr>
              <a:t>Bu akış diyagramını eksiksiz olarak yerine getirmekle mükellefsiniz !</a:t>
            </a:r>
          </a:p>
        </p:txBody>
      </p:sp>
    </p:spTree>
    <p:extLst>
      <p:ext uri="{BB962C8B-B14F-4D97-AF65-F5344CB8AC3E}">
        <p14:creationId xmlns:p14="http://schemas.microsoft.com/office/powerpoint/2010/main" val="3093461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841EFD0D-0D37-447B-B1EA-4F7197EB2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tr-TR"/>
          </a:p>
        </p:txBody>
      </p:sp>
      <p:sp>
        <p:nvSpPr>
          <p:cNvPr id="12" name="Rectangle 11">
            <a:extLst>
              <a:ext uri="{FF2B5EF4-FFF2-40B4-BE49-F238E27FC236}">
                <a16:creationId xmlns:a16="http://schemas.microsoft.com/office/drawing/2014/main" id="{5A6DFF24-307B-44B0-93F0-893676F14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useBgFill="1">
        <p:nvSpPr>
          <p:cNvPr id="14" name="Rectangle 13">
            <a:extLst>
              <a:ext uri="{FF2B5EF4-FFF2-40B4-BE49-F238E27FC236}">
                <a16:creationId xmlns:a16="http://schemas.microsoft.com/office/drawing/2014/main" id="{A2805736-925B-4E6B-9FAB-73BA23E1E9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Rectangle 15">
            <a:extLst>
              <a:ext uri="{FF2B5EF4-FFF2-40B4-BE49-F238E27FC236}">
                <a16:creationId xmlns:a16="http://schemas.microsoft.com/office/drawing/2014/main" id="{E9EA2B43-8884-423C-B0EB-8949B0462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4" name="Content Placeholder 3"/>
          <p:cNvSpPr>
            <a:spLocks noGrp="1"/>
          </p:cNvSpPr>
          <p:nvPr>
            <p:ph sz="half" idx="2"/>
          </p:nvPr>
        </p:nvSpPr>
        <p:spPr>
          <a:xfrm>
            <a:off x="605197" y="643468"/>
            <a:ext cx="3433404" cy="5564920"/>
          </a:xfrm>
        </p:spPr>
        <p:txBody>
          <a:bodyPr vert="horz" lIns="91440" tIns="45720" rIns="91440" bIns="45720" rtlCol="0">
            <a:normAutofit fontScale="92500" lnSpcReduction="20000"/>
          </a:bodyPr>
          <a:lstStyle/>
          <a:p>
            <a:pPr>
              <a:lnSpc>
                <a:spcPct val="100000"/>
              </a:lnSpc>
            </a:pPr>
            <a:endParaRPr lang="tr-TR" sz="1800" dirty="0"/>
          </a:p>
          <a:p>
            <a:pPr>
              <a:lnSpc>
                <a:spcPct val="100000"/>
              </a:lnSpc>
            </a:pPr>
            <a:r>
              <a:rPr lang="tr-TR" sz="1800" dirty="0"/>
              <a:t>İşyeri</a:t>
            </a:r>
            <a:r>
              <a:rPr lang="en-US" sz="1800" dirty="0"/>
              <a:t> </a:t>
            </a:r>
            <a:r>
              <a:rPr lang="tr-TR" sz="1800" dirty="0"/>
              <a:t>Eğitimi</a:t>
            </a:r>
            <a:r>
              <a:rPr lang="en-US" sz="1800" dirty="0"/>
              <a:t> </a:t>
            </a:r>
            <a:r>
              <a:rPr lang="en-US" sz="1800" dirty="0" err="1"/>
              <a:t>Başvuru</a:t>
            </a:r>
            <a:r>
              <a:rPr lang="en-US" sz="1800" dirty="0"/>
              <a:t> </a:t>
            </a:r>
            <a:r>
              <a:rPr lang="en-US" sz="1800" dirty="0" err="1"/>
              <a:t>formu</a:t>
            </a:r>
            <a:r>
              <a:rPr lang="en-US" sz="1800" dirty="0"/>
              <a:t> (3 </a:t>
            </a:r>
            <a:r>
              <a:rPr lang="en-US" sz="1800" dirty="0" err="1"/>
              <a:t>adet</a:t>
            </a:r>
            <a:r>
              <a:rPr lang="en-US" sz="1800" dirty="0"/>
              <a:t> </a:t>
            </a:r>
            <a:r>
              <a:rPr lang="en-US" sz="1800" dirty="0" err="1"/>
              <a:t>asıl</a:t>
            </a:r>
            <a:r>
              <a:rPr lang="tr-TR" sz="1800" dirty="0"/>
              <a:t> </a:t>
            </a:r>
            <a:r>
              <a:rPr lang="en-US" sz="1800" dirty="0" err="1"/>
              <a:t>fotoğraflı</a:t>
            </a:r>
            <a:r>
              <a:rPr lang="en-US" sz="1800" dirty="0"/>
              <a:t> </a:t>
            </a:r>
            <a:r>
              <a:rPr lang="en-US" sz="1800" dirty="0" err="1"/>
              <a:t>ve</a:t>
            </a:r>
            <a:r>
              <a:rPr lang="en-US" sz="1800" dirty="0"/>
              <a:t> </a:t>
            </a:r>
            <a:r>
              <a:rPr lang="en-US" sz="1800" dirty="0" err="1"/>
              <a:t>ıslak</a:t>
            </a:r>
            <a:r>
              <a:rPr lang="en-US" sz="1800" dirty="0"/>
              <a:t> </a:t>
            </a:r>
            <a:r>
              <a:rPr lang="en-US" sz="1800" dirty="0" err="1"/>
              <a:t>imzalı</a:t>
            </a:r>
            <a:r>
              <a:rPr lang="tr-TR" sz="1800" dirty="0"/>
              <a:t>)</a:t>
            </a:r>
          </a:p>
          <a:p>
            <a:pPr marL="0" indent="0" algn="r">
              <a:lnSpc>
                <a:spcPct val="100000"/>
              </a:lnSpc>
              <a:buNone/>
            </a:pPr>
            <a:r>
              <a:rPr lang="en-US" sz="1800" dirty="0" err="1">
                <a:solidFill>
                  <a:srgbClr val="0070C0"/>
                </a:solidFill>
              </a:rPr>
              <a:t>Formda</a:t>
            </a:r>
            <a:r>
              <a:rPr lang="en-US" sz="1800" dirty="0">
                <a:solidFill>
                  <a:srgbClr val="0070C0"/>
                </a:solidFill>
              </a:rPr>
              <a:t> </a:t>
            </a:r>
            <a:r>
              <a:rPr lang="en-US" sz="1800" dirty="0" err="1">
                <a:solidFill>
                  <a:srgbClr val="0070C0"/>
                </a:solidFill>
              </a:rPr>
              <a:t>yazılacak</a:t>
            </a:r>
            <a:r>
              <a:rPr lang="en-US" sz="1800" dirty="0">
                <a:solidFill>
                  <a:srgbClr val="0070C0"/>
                </a:solidFill>
              </a:rPr>
              <a:t> </a:t>
            </a:r>
            <a:r>
              <a:rPr lang="en-US" sz="1800" dirty="0" err="1">
                <a:solidFill>
                  <a:srgbClr val="0070C0"/>
                </a:solidFill>
              </a:rPr>
              <a:t>tarihlerin</a:t>
            </a:r>
            <a:r>
              <a:rPr lang="en-US" sz="1800" dirty="0">
                <a:solidFill>
                  <a:srgbClr val="0070C0"/>
                </a:solidFill>
              </a:rPr>
              <a:t> </a:t>
            </a:r>
            <a:r>
              <a:rPr lang="en-US" sz="1800" dirty="0" err="1">
                <a:solidFill>
                  <a:srgbClr val="0070C0"/>
                </a:solidFill>
              </a:rPr>
              <a:t>belirlenmesi</a:t>
            </a:r>
            <a:endParaRPr lang="tr-TR" sz="1800" dirty="0"/>
          </a:p>
          <a:p>
            <a:pPr>
              <a:lnSpc>
                <a:spcPct val="100000"/>
              </a:lnSpc>
            </a:pPr>
            <a:r>
              <a:rPr lang="en-US" sz="1800" dirty="0" err="1"/>
              <a:t>İşyeri</a:t>
            </a:r>
            <a:r>
              <a:rPr lang="en-US" sz="1800" dirty="0"/>
              <a:t> </a:t>
            </a:r>
            <a:r>
              <a:rPr lang="en-US" sz="1800" dirty="0" err="1"/>
              <a:t>Eğitimi</a:t>
            </a:r>
            <a:r>
              <a:rPr lang="en-US" sz="1800" dirty="0"/>
              <a:t> </a:t>
            </a:r>
            <a:r>
              <a:rPr lang="en-US" sz="1800" dirty="0" err="1"/>
              <a:t>Başlangıç</a:t>
            </a:r>
            <a:r>
              <a:rPr lang="en-US" sz="1800" dirty="0"/>
              <a:t> </a:t>
            </a:r>
            <a:r>
              <a:rPr lang="en-US" sz="1800" dirty="0" err="1"/>
              <a:t>tarihi</a:t>
            </a:r>
            <a:r>
              <a:rPr lang="en-US" sz="1800" dirty="0"/>
              <a:t>: </a:t>
            </a:r>
            <a:r>
              <a:rPr lang="en-US" sz="1800" dirty="0" err="1"/>
              <a:t>Derslerin</a:t>
            </a:r>
            <a:r>
              <a:rPr lang="en-US" sz="1800" dirty="0"/>
              <a:t> ilk </a:t>
            </a:r>
            <a:r>
              <a:rPr lang="en-US" sz="1800" dirty="0" err="1"/>
              <a:t>günü</a:t>
            </a:r>
            <a:r>
              <a:rPr lang="tr-TR" sz="1800" dirty="0"/>
              <a:t> </a:t>
            </a:r>
            <a:r>
              <a:rPr lang="en-US" sz="1800" dirty="0" err="1"/>
              <a:t>İşyeri</a:t>
            </a:r>
            <a:r>
              <a:rPr lang="en-US" sz="1800" dirty="0"/>
              <a:t> </a:t>
            </a:r>
            <a:r>
              <a:rPr lang="en-US" sz="1800" dirty="0" err="1"/>
              <a:t>Eğitimi</a:t>
            </a:r>
            <a:r>
              <a:rPr lang="en-US" sz="1800" dirty="0"/>
              <a:t> </a:t>
            </a:r>
            <a:r>
              <a:rPr lang="en-US" sz="1800" dirty="0" err="1"/>
              <a:t>Bitiş</a:t>
            </a:r>
            <a:r>
              <a:rPr lang="en-US" sz="1800" dirty="0"/>
              <a:t> </a:t>
            </a:r>
            <a:r>
              <a:rPr lang="en-US" sz="1800" dirty="0" err="1"/>
              <a:t>Tarihi</a:t>
            </a:r>
            <a:r>
              <a:rPr lang="en-US" sz="1800" dirty="0"/>
              <a:t>: 14. </a:t>
            </a:r>
            <a:r>
              <a:rPr lang="en-US" sz="1800" dirty="0" err="1"/>
              <a:t>Haftanın</a:t>
            </a:r>
            <a:r>
              <a:rPr lang="en-US" sz="1800" dirty="0"/>
              <a:t> </a:t>
            </a:r>
            <a:r>
              <a:rPr lang="en-US" sz="1800" dirty="0" err="1"/>
              <a:t>Cuma</a:t>
            </a:r>
            <a:r>
              <a:rPr lang="tr-TR" sz="1800" dirty="0"/>
              <a:t> </a:t>
            </a:r>
            <a:r>
              <a:rPr lang="en-US" sz="1800" dirty="0" err="1"/>
              <a:t>günü</a:t>
            </a:r>
            <a:endParaRPr lang="en-US" sz="1800" dirty="0"/>
          </a:p>
          <a:p>
            <a:pPr marL="0" indent="0" algn="r">
              <a:lnSpc>
                <a:spcPct val="100000"/>
              </a:lnSpc>
              <a:buNone/>
            </a:pPr>
            <a:r>
              <a:rPr lang="tr-TR" sz="1800" dirty="0">
                <a:solidFill>
                  <a:srgbClr val="0070C0"/>
                </a:solidFill>
              </a:rPr>
              <a:t>	</a:t>
            </a:r>
            <a:r>
              <a:rPr lang="en-US" sz="1800" dirty="0" err="1">
                <a:solidFill>
                  <a:srgbClr val="0070C0"/>
                </a:solidFill>
              </a:rPr>
              <a:t>Toplam</a:t>
            </a:r>
            <a:r>
              <a:rPr lang="en-US" sz="1800" dirty="0">
                <a:solidFill>
                  <a:srgbClr val="0070C0"/>
                </a:solidFill>
              </a:rPr>
              <a:t> 70 </a:t>
            </a:r>
            <a:r>
              <a:rPr lang="en-US" sz="1800" dirty="0" err="1">
                <a:solidFill>
                  <a:srgbClr val="0070C0"/>
                </a:solidFill>
              </a:rPr>
              <a:t>iş</a:t>
            </a:r>
            <a:r>
              <a:rPr lang="en-US" sz="1800" dirty="0">
                <a:solidFill>
                  <a:srgbClr val="0070C0"/>
                </a:solidFill>
              </a:rPr>
              <a:t> </a:t>
            </a:r>
            <a:r>
              <a:rPr lang="en-US" sz="1800" dirty="0" err="1">
                <a:solidFill>
                  <a:srgbClr val="0070C0"/>
                </a:solidFill>
              </a:rPr>
              <a:t>günü</a:t>
            </a:r>
            <a:endParaRPr lang="tr-TR" sz="1800" dirty="0"/>
          </a:p>
          <a:p>
            <a:pPr>
              <a:lnSpc>
                <a:spcPct val="100000"/>
              </a:lnSpc>
            </a:pPr>
            <a:r>
              <a:rPr lang="en-US" sz="1800" dirty="0" err="1"/>
              <a:t>Aile</a:t>
            </a:r>
            <a:r>
              <a:rPr lang="en-US" sz="1800" dirty="0"/>
              <a:t> </a:t>
            </a:r>
            <a:r>
              <a:rPr lang="en-US" sz="1800" dirty="0" err="1"/>
              <a:t>Sağlık</a:t>
            </a:r>
            <a:r>
              <a:rPr lang="en-US" sz="1800" dirty="0"/>
              <a:t> </a:t>
            </a:r>
            <a:r>
              <a:rPr lang="en-US" sz="1800" dirty="0" err="1"/>
              <a:t>Yardımı</a:t>
            </a:r>
            <a:r>
              <a:rPr lang="en-US" sz="1800" dirty="0"/>
              <a:t> </a:t>
            </a:r>
            <a:r>
              <a:rPr lang="en-US" sz="1800" dirty="0" err="1"/>
              <a:t>Sorgulama</a:t>
            </a:r>
            <a:r>
              <a:rPr lang="en-US" sz="1800" dirty="0"/>
              <a:t> </a:t>
            </a:r>
            <a:r>
              <a:rPr lang="en-US" sz="1800" dirty="0" err="1"/>
              <a:t>Belgesi</a:t>
            </a:r>
            <a:endParaRPr lang="en-US" sz="1800" dirty="0"/>
          </a:p>
          <a:p>
            <a:pPr>
              <a:lnSpc>
                <a:spcPct val="100000"/>
              </a:lnSpc>
            </a:pPr>
            <a:r>
              <a:rPr lang="en-US" sz="1800" dirty="0" err="1"/>
              <a:t>Hangi</a:t>
            </a:r>
            <a:r>
              <a:rPr lang="en-US" sz="1800" dirty="0"/>
              <a:t> </a:t>
            </a:r>
            <a:r>
              <a:rPr lang="en-US" sz="1800" dirty="0" err="1"/>
              <a:t>tür</a:t>
            </a:r>
            <a:r>
              <a:rPr lang="en-US" sz="1800" dirty="0"/>
              <a:t> </a:t>
            </a:r>
            <a:r>
              <a:rPr lang="en-US" sz="1800" dirty="0" err="1"/>
              <a:t>sigortadan</a:t>
            </a:r>
            <a:r>
              <a:rPr lang="en-US" sz="1800" dirty="0"/>
              <a:t> </a:t>
            </a:r>
            <a:r>
              <a:rPr lang="en-US" sz="1800" dirty="0" err="1"/>
              <a:t>yararlanıldığına</a:t>
            </a:r>
            <a:r>
              <a:rPr lang="en-US" sz="1800" dirty="0"/>
              <a:t> </a:t>
            </a:r>
            <a:r>
              <a:rPr lang="en-US" sz="1800" dirty="0" err="1"/>
              <a:t>dair</a:t>
            </a:r>
            <a:r>
              <a:rPr lang="tr-TR" sz="1800" dirty="0"/>
              <a:t> </a:t>
            </a:r>
            <a:r>
              <a:rPr lang="en-US" sz="1800" dirty="0" err="1"/>
              <a:t>belge</a:t>
            </a:r>
            <a:r>
              <a:rPr lang="en-US" sz="1800" dirty="0"/>
              <a:t> (</a:t>
            </a:r>
            <a:r>
              <a:rPr lang="en-US" sz="1800" dirty="0" err="1"/>
              <a:t>Provizyon</a:t>
            </a:r>
            <a:r>
              <a:rPr lang="en-US" sz="1800" dirty="0"/>
              <a:t> </a:t>
            </a:r>
            <a:r>
              <a:rPr lang="en-US" sz="1800" dirty="0" err="1"/>
              <a:t>sorgulama</a:t>
            </a:r>
            <a:r>
              <a:rPr lang="en-US" sz="1800" dirty="0"/>
              <a:t> </a:t>
            </a:r>
            <a:r>
              <a:rPr lang="en-US" sz="1800" dirty="0" err="1"/>
              <a:t>belgesi</a:t>
            </a:r>
            <a:r>
              <a:rPr lang="en-US" sz="1800" dirty="0"/>
              <a:t>), </a:t>
            </a:r>
            <a:r>
              <a:rPr lang="en-US" sz="1800" dirty="0" err="1"/>
              <a:t>Sosyal</a:t>
            </a:r>
            <a:r>
              <a:rPr lang="tr-TR" sz="1800" dirty="0"/>
              <a:t> </a:t>
            </a:r>
            <a:r>
              <a:rPr lang="en-US" sz="1800" dirty="0" err="1"/>
              <a:t>Güvenlik</a:t>
            </a:r>
            <a:r>
              <a:rPr lang="en-US" sz="1800" dirty="0"/>
              <a:t> </a:t>
            </a:r>
            <a:r>
              <a:rPr lang="en-US" sz="1800" dirty="0" err="1"/>
              <a:t>Kurumundan</a:t>
            </a:r>
            <a:r>
              <a:rPr lang="en-US" sz="1800" dirty="0"/>
              <a:t> </a:t>
            </a:r>
            <a:r>
              <a:rPr lang="en-US" sz="1800" dirty="0" err="1"/>
              <a:t>alınacaktır</a:t>
            </a:r>
            <a:r>
              <a:rPr lang="en-US" sz="1800" dirty="0"/>
              <a:t>.</a:t>
            </a:r>
          </a:p>
          <a:p>
            <a:pPr>
              <a:lnSpc>
                <a:spcPct val="100000"/>
              </a:lnSpc>
            </a:pPr>
            <a:r>
              <a:rPr lang="en-US" sz="1800" dirty="0" err="1"/>
              <a:t>Nüfus</a:t>
            </a:r>
            <a:r>
              <a:rPr lang="en-US" sz="1800" dirty="0"/>
              <a:t> </a:t>
            </a:r>
            <a:r>
              <a:rPr lang="en-US" sz="1800" dirty="0" err="1"/>
              <a:t>Cüzdanı</a:t>
            </a:r>
            <a:r>
              <a:rPr lang="en-US" sz="1800" dirty="0"/>
              <a:t> (</a:t>
            </a:r>
            <a:r>
              <a:rPr lang="en-US" sz="1800" dirty="0" err="1"/>
              <a:t>Kimlik</a:t>
            </a:r>
            <a:r>
              <a:rPr lang="en-US" sz="1800" dirty="0"/>
              <a:t>) </a:t>
            </a:r>
            <a:r>
              <a:rPr lang="en-US" sz="1800" dirty="0" err="1"/>
              <a:t>Fotokopisi</a:t>
            </a:r>
            <a:endParaRPr lang="en-US" sz="1800" dirty="0"/>
          </a:p>
          <a:p>
            <a:pPr>
              <a:lnSpc>
                <a:spcPct val="100000"/>
              </a:lnSpc>
            </a:pPr>
            <a:r>
              <a:rPr lang="en-US" sz="1800" dirty="0" err="1"/>
              <a:t>İş</a:t>
            </a:r>
            <a:r>
              <a:rPr lang="en-US" sz="1800" dirty="0"/>
              <a:t> </a:t>
            </a:r>
            <a:r>
              <a:rPr lang="en-US" sz="1800" dirty="0" err="1"/>
              <a:t>Sağlığı</a:t>
            </a:r>
            <a:r>
              <a:rPr lang="en-US" sz="1800" dirty="0"/>
              <a:t> </a:t>
            </a:r>
            <a:r>
              <a:rPr lang="en-US" sz="1800" dirty="0" err="1"/>
              <a:t>ve</a:t>
            </a:r>
            <a:r>
              <a:rPr lang="en-US" sz="1800" dirty="0"/>
              <a:t> </a:t>
            </a:r>
            <a:r>
              <a:rPr lang="en-US" sz="1800" dirty="0" err="1"/>
              <a:t>Güvenliği</a:t>
            </a:r>
            <a:r>
              <a:rPr lang="en-US" sz="1800" dirty="0"/>
              <a:t> </a:t>
            </a:r>
            <a:r>
              <a:rPr lang="en-US" sz="1800" dirty="0" err="1"/>
              <a:t>Temel</a:t>
            </a:r>
            <a:r>
              <a:rPr lang="en-US" sz="1800" dirty="0"/>
              <a:t> </a:t>
            </a:r>
            <a:r>
              <a:rPr lang="en-US" sz="1800" dirty="0" err="1"/>
              <a:t>Eğitim</a:t>
            </a:r>
            <a:r>
              <a:rPr lang="en-US" sz="1800" dirty="0"/>
              <a:t> </a:t>
            </a:r>
            <a:r>
              <a:rPr lang="en-US" sz="1800" dirty="0" err="1"/>
              <a:t>Sertifikası</a:t>
            </a:r>
            <a:r>
              <a:rPr lang="tr-TR" sz="1800" dirty="0"/>
              <a:t> </a:t>
            </a:r>
            <a:r>
              <a:rPr lang="en-US" sz="1800" dirty="0"/>
              <a:t>(KTÜ </a:t>
            </a:r>
            <a:r>
              <a:rPr lang="en-US" sz="1800" dirty="0" err="1"/>
              <a:t>UZEM’den</a:t>
            </a:r>
            <a:r>
              <a:rPr lang="en-US" sz="1800" dirty="0"/>
              <a:t> </a:t>
            </a:r>
            <a:r>
              <a:rPr lang="en-US" sz="1800" dirty="0" err="1"/>
              <a:t>alınacaktır</a:t>
            </a:r>
            <a:r>
              <a:rPr lang="en-US" sz="1800" dirty="0"/>
              <a:t>.)</a:t>
            </a:r>
          </a:p>
          <a:p>
            <a:pPr>
              <a:lnSpc>
                <a:spcPct val="100000"/>
              </a:lnSpc>
            </a:pPr>
            <a:endParaRPr lang="en-US" sz="1800" dirty="0"/>
          </a:p>
        </p:txBody>
      </p:sp>
      <p:sp>
        <p:nvSpPr>
          <p:cNvPr id="18" name="Rectangle 17">
            <a:extLst>
              <a:ext uri="{FF2B5EF4-FFF2-40B4-BE49-F238E27FC236}">
                <a16:creationId xmlns:a16="http://schemas.microsoft.com/office/drawing/2014/main" id="{F884A938-C405-4F09-AA12-590BEE1DE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1" y="643467"/>
            <a:ext cx="7391400" cy="5564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a:extLst>
              <a:ext uri="{FF2B5EF4-FFF2-40B4-BE49-F238E27FC236}">
                <a16:creationId xmlns:a16="http://schemas.microsoft.com/office/drawing/2014/main" id="{C51390C5-8F1A-48EB-AE9E-DD5BBCC2A6EB}"/>
              </a:ext>
            </a:extLst>
          </p:cNvPr>
          <p:cNvPicPr>
            <a:picLocks noGrp="1" noChangeAspect="1"/>
          </p:cNvPicPr>
          <p:nvPr>
            <p:ph sz="half" idx="1"/>
          </p:nvPr>
        </p:nvPicPr>
        <p:blipFill>
          <a:blip r:embed="rId2"/>
          <a:stretch>
            <a:fillRect/>
          </a:stretch>
        </p:blipFill>
        <p:spPr>
          <a:xfrm>
            <a:off x="4906623" y="1286933"/>
            <a:ext cx="5685033" cy="4277987"/>
          </a:xfrm>
          <a:prstGeom prst="rect">
            <a:avLst/>
          </a:prstGeom>
        </p:spPr>
      </p:pic>
      <p:cxnSp>
        <p:nvCxnSpPr>
          <p:cNvPr id="7" name="Düz Bağlayıcı 6">
            <a:extLst>
              <a:ext uri="{FF2B5EF4-FFF2-40B4-BE49-F238E27FC236}">
                <a16:creationId xmlns:a16="http://schemas.microsoft.com/office/drawing/2014/main" id="{59C4D075-E2AE-14D8-2407-E332F9753DD3}"/>
              </a:ext>
            </a:extLst>
          </p:cNvPr>
          <p:cNvCxnSpPr/>
          <p:nvPr/>
        </p:nvCxnSpPr>
        <p:spPr>
          <a:xfrm>
            <a:off x="7073661" y="3312542"/>
            <a:ext cx="138022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79528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id="{0713BA81-A77B-4C2E-B37F-4FDD68216331}"/>
              </a:ext>
            </a:extLst>
          </p:cNvPr>
          <p:cNvPicPr>
            <a:picLocks noGrp="1" noChangeAspect="1"/>
          </p:cNvPicPr>
          <p:nvPr>
            <p:ph idx="1"/>
          </p:nvPr>
        </p:nvPicPr>
        <p:blipFill>
          <a:blip r:embed="rId2"/>
          <a:stretch>
            <a:fillRect/>
          </a:stretch>
        </p:blipFill>
        <p:spPr>
          <a:xfrm>
            <a:off x="905815" y="1537030"/>
            <a:ext cx="10941674" cy="2628000"/>
          </a:xfrm>
          <a:prstGeom prst="rect">
            <a:avLst/>
          </a:prstGeom>
        </p:spPr>
      </p:pic>
      <p:cxnSp>
        <p:nvCxnSpPr>
          <p:cNvPr id="2" name="Düz Bağlayıcı 1">
            <a:extLst>
              <a:ext uri="{FF2B5EF4-FFF2-40B4-BE49-F238E27FC236}">
                <a16:creationId xmlns:a16="http://schemas.microsoft.com/office/drawing/2014/main" id="{4632D222-6BDD-32F5-5D2E-E78A3888FCD1}"/>
              </a:ext>
            </a:extLst>
          </p:cNvPr>
          <p:cNvCxnSpPr>
            <a:cxnSpLocks/>
          </p:cNvCxnSpPr>
          <p:nvPr/>
        </p:nvCxnSpPr>
        <p:spPr>
          <a:xfrm>
            <a:off x="7444597" y="3761115"/>
            <a:ext cx="282946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44615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a:extLst>
              <a:ext uri="{FF2B5EF4-FFF2-40B4-BE49-F238E27FC236}">
                <a16:creationId xmlns:a16="http://schemas.microsoft.com/office/drawing/2014/main" id="{841EFD0D-0D37-447B-B1EA-4F7197EB2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tr-TR"/>
          </a:p>
        </p:txBody>
      </p:sp>
      <p:sp>
        <p:nvSpPr>
          <p:cNvPr id="14" name="Rectangle 13">
            <a:extLst>
              <a:ext uri="{FF2B5EF4-FFF2-40B4-BE49-F238E27FC236}">
                <a16:creationId xmlns:a16="http://schemas.microsoft.com/office/drawing/2014/main" id="{5A6DFF24-307B-44B0-93F0-893676F14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useBgFill="1">
        <p:nvSpPr>
          <p:cNvPr id="16" name="Rectangle 15">
            <a:extLst>
              <a:ext uri="{FF2B5EF4-FFF2-40B4-BE49-F238E27FC236}">
                <a16:creationId xmlns:a16="http://schemas.microsoft.com/office/drawing/2014/main" id="{A2805736-925B-4E6B-9FAB-73BA23E1E9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Başlık 3">
            <a:extLst>
              <a:ext uri="{FF2B5EF4-FFF2-40B4-BE49-F238E27FC236}">
                <a16:creationId xmlns:a16="http://schemas.microsoft.com/office/drawing/2014/main" id="{0C4BF29F-083D-4879-8385-6126268CB756}"/>
              </a:ext>
            </a:extLst>
          </p:cNvPr>
          <p:cNvSpPr>
            <a:spLocks noGrp="1"/>
          </p:cNvSpPr>
          <p:nvPr>
            <p:ph type="title"/>
          </p:nvPr>
        </p:nvSpPr>
        <p:spPr>
          <a:xfrm>
            <a:off x="605197" y="382384"/>
            <a:ext cx="3111669" cy="1231049"/>
          </a:xfrm>
        </p:spPr>
        <p:txBody>
          <a:bodyPr vert="horz" lIns="91440" tIns="45720" rIns="91440" bIns="45720" rtlCol="0" anchor="b">
            <a:normAutofit fontScale="90000"/>
          </a:bodyPr>
          <a:lstStyle/>
          <a:p>
            <a:r>
              <a:rPr lang="en-US" sz="3200" dirty="0" err="1"/>
              <a:t>Akış</a:t>
            </a:r>
            <a:r>
              <a:rPr lang="en-US" sz="3200" dirty="0"/>
              <a:t> </a:t>
            </a:r>
            <a:r>
              <a:rPr lang="en-US" sz="3200" dirty="0" err="1"/>
              <a:t>Diyagramı</a:t>
            </a:r>
            <a:r>
              <a:rPr lang="tr-TR" sz="3200" dirty="0"/>
              <a:t> Devamı</a:t>
            </a:r>
            <a:endParaRPr lang="en-US" sz="3200" dirty="0"/>
          </a:p>
        </p:txBody>
      </p:sp>
      <p:sp>
        <p:nvSpPr>
          <p:cNvPr id="18" name="Rectangle 17">
            <a:extLst>
              <a:ext uri="{FF2B5EF4-FFF2-40B4-BE49-F238E27FC236}">
                <a16:creationId xmlns:a16="http://schemas.microsoft.com/office/drawing/2014/main" id="{E9EA2B43-8884-423C-B0EB-8949B0462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6" name="İçerik Yer Tutucusu 5">
            <a:extLst>
              <a:ext uri="{FF2B5EF4-FFF2-40B4-BE49-F238E27FC236}">
                <a16:creationId xmlns:a16="http://schemas.microsoft.com/office/drawing/2014/main" id="{21C2D1F4-BACF-4415-ADCB-D7B9A185B52F}"/>
              </a:ext>
            </a:extLst>
          </p:cNvPr>
          <p:cNvSpPr>
            <a:spLocks noGrp="1"/>
          </p:cNvSpPr>
          <p:nvPr>
            <p:ph sz="half" idx="2"/>
          </p:nvPr>
        </p:nvSpPr>
        <p:spPr>
          <a:xfrm>
            <a:off x="605197" y="1613434"/>
            <a:ext cx="3111668" cy="4594953"/>
          </a:xfrm>
        </p:spPr>
        <p:txBody>
          <a:bodyPr vert="horz" lIns="91440" tIns="45720" rIns="91440" bIns="45720" rtlCol="0">
            <a:noAutofit/>
          </a:bodyPr>
          <a:lstStyle/>
          <a:p>
            <a:r>
              <a:rPr lang="en-US" sz="2600" dirty="0" err="1"/>
              <a:t>İşyeri</a:t>
            </a:r>
            <a:r>
              <a:rPr lang="en-US" sz="2600" dirty="0"/>
              <a:t> </a:t>
            </a:r>
            <a:r>
              <a:rPr lang="en-US" sz="2600" dirty="0" err="1"/>
              <a:t>sigorta</a:t>
            </a:r>
            <a:r>
              <a:rPr lang="tr-TR" sz="2600" dirty="0"/>
              <a:t> </a:t>
            </a:r>
            <a:r>
              <a:rPr lang="en-US" sz="2600" dirty="0" err="1"/>
              <a:t>girişinizi</a:t>
            </a:r>
            <a:r>
              <a:rPr lang="tr-TR" sz="2600" dirty="0"/>
              <a:t> </a:t>
            </a:r>
            <a:r>
              <a:rPr lang="en-US" sz="2600" dirty="0" err="1"/>
              <a:t>görmek</a:t>
            </a:r>
            <a:r>
              <a:rPr lang="tr-TR" sz="2600" dirty="0"/>
              <a:t> </a:t>
            </a:r>
            <a:r>
              <a:rPr lang="en-US" sz="2600" dirty="0" err="1"/>
              <a:t>isterse</a:t>
            </a:r>
            <a:r>
              <a:rPr lang="en-US" sz="2600" dirty="0"/>
              <a:t>, e</a:t>
            </a:r>
            <a:r>
              <a:rPr lang="tr-TR" sz="2600" dirty="0"/>
              <a:t>-</a:t>
            </a:r>
            <a:r>
              <a:rPr lang="en-US" sz="2600" dirty="0" err="1"/>
              <a:t>devletten</a:t>
            </a:r>
            <a:r>
              <a:rPr lang="tr-TR" sz="2600" dirty="0"/>
              <a:t> </a:t>
            </a:r>
            <a:r>
              <a:rPr lang="en-US" sz="2600" dirty="0" err="1"/>
              <a:t>sigorta</a:t>
            </a:r>
            <a:r>
              <a:rPr lang="tr-TR" sz="2600" dirty="0"/>
              <a:t> </a:t>
            </a:r>
            <a:r>
              <a:rPr lang="en-US" sz="2600" dirty="0" err="1"/>
              <a:t>girişinize</a:t>
            </a:r>
            <a:r>
              <a:rPr lang="en-US" sz="2600" dirty="0"/>
              <a:t> </a:t>
            </a:r>
            <a:r>
              <a:rPr lang="en-US" sz="2600" dirty="0" err="1"/>
              <a:t>ilişkin</a:t>
            </a:r>
            <a:r>
              <a:rPr lang="tr-TR" sz="2600" dirty="0"/>
              <a:t> </a:t>
            </a:r>
            <a:r>
              <a:rPr lang="en-US" sz="2600" dirty="0" err="1"/>
              <a:t>bilgiye</a:t>
            </a:r>
            <a:r>
              <a:rPr lang="tr-TR" sz="2600" dirty="0"/>
              <a:t> </a:t>
            </a:r>
            <a:r>
              <a:rPr lang="en-US" sz="2600" dirty="0" err="1"/>
              <a:t>ulaşabilirsiniz</a:t>
            </a:r>
            <a:r>
              <a:rPr lang="en-US" sz="2600" dirty="0"/>
              <a:t>.</a:t>
            </a:r>
          </a:p>
        </p:txBody>
      </p:sp>
      <p:sp>
        <p:nvSpPr>
          <p:cNvPr id="20" name="Rectangle 19">
            <a:extLst>
              <a:ext uri="{FF2B5EF4-FFF2-40B4-BE49-F238E27FC236}">
                <a16:creationId xmlns:a16="http://schemas.microsoft.com/office/drawing/2014/main" id="{F884A938-C405-4F09-AA12-590BEE1DE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1" y="643467"/>
            <a:ext cx="7391400" cy="5564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çerik Yer Tutucusu 6">
            <a:extLst>
              <a:ext uri="{FF2B5EF4-FFF2-40B4-BE49-F238E27FC236}">
                <a16:creationId xmlns:a16="http://schemas.microsoft.com/office/drawing/2014/main" id="{E2C839D3-D2BD-4E3B-9863-DEA9FBDA5FDD}"/>
              </a:ext>
            </a:extLst>
          </p:cNvPr>
          <p:cNvPicPr>
            <a:picLocks noGrp="1" noChangeAspect="1"/>
          </p:cNvPicPr>
          <p:nvPr>
            <p:ph sz="half" idx="1"/>
          </p:nvPr>
        </p:nvPicPr>
        <p:blipFill>
          <a:blip r:embed="rId2"/>
          <a:stretch>
            <a:fillRect/>
          </a:stretch>
        </p:blipFill>
        <p:spPr>
          <a:xfrm>
            <a:off x="5581051" y="808387"/>
            <a:ext cx="4306499" cy="5400000"/>
          </a:xfrm>
          <a:prstGeom prst="rect">
            <a:avLst/>
          </a:prstGeom>
        </p:spPr>
      </p:pic>
    </p:spTree>
    <p:extLst>
      <p:ext uri="{BB962C8B-B14F-4D97-AF65-F5344CB8AC3E}">
        <p14:creationId xmlns:p14="http://schemas.microsoft.com/office/powerpoint/2010/main" val="49324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6">
            <a:extLst>
              <a:ext uri="{FF2B5EF4-FFF2-40B4-BE49-F238E27FC236}">
                <a16:creationId xmlns:a16="http://schemas.microsoft.com/office/drawing/2014/main" id="{841EFD0D-0D37-447B-B1EA-4F7197EB2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tr-TR"/>
          </a:p>
        </p:txBody>
      </p:sp>
      <p:sp>
        <p:nvSpPr>
          <p:cNvPr id="21" name="Rectangle 11">
            <a:extLst>
              <a:ext uri="{FF2B5EF4-FFF2-40B4-BE49-F238E27FC236}">
                <a16:creationId xmlns:a16="http://schemas.microsoft.com/office/drawing/2014/main" id="{5A6DFF24-307B-44B0-93F0-893676F14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99005341-E55F-46D2-82FD-22FFB5273C8F}"/>
              </a:ext>
            </a:extLst>
          </p:cNvPr>
          <p:cNvSpPr>
            <a:spLocks noGrp="1"/>
          </p:cNvSpPr>
          <p:nvPr>
            <p:ph type="title"/>
          </p:nvPr>
        </p:nvSpPr>
        <p:spPr>
          <a:xfrm>
            <a:off x="1251677" y="645105"/>
            <a:ext cx="4357499" cy="1320855"/>
          </a:xfrm>
        </p:spPr>
        <p:txBody>
          <a:bodyPr vert="horz" lIns="91440" tIns="45720" rIns="91440" bIns="45720" rtlCol="0" anchor="t">
            <a:normAutofit/>
          </a:bodyPr>
          <a:lstStyle/>
          <a:p>
            <a:r>
              <a:rPr lang="en-US" sz="4400" dirty="0" err="1"/>
              <a:t>Raporların</a:t>
            </a:r>
            <a:r>
              <a:rPr lang="en-US" sz="4400" dirty="0"/>
              <a:t> </a:t>
            </a:r>
            <a:r>
              <a:rPr lang="en-US" sz="4400" dirty="0" err="1"/>
              <a:t>hazırlanması</a:t>
            </a:r>
            <a:endParaRPr lang="en-US" sz="4400" dirty="0"/>
          </a:p>
        </p:txBody>
      </p:sp>
      <p:sp>
        <p:nvSpPr>
          <p:cNvPr id="3" name="İçerik Yer Tutucusu 2">
            <a:extLst>
              <a:ext uri="{FF2B5EF4-FFF2-40B4-BE49-F238E27FC236}">
                <a16:creationId xmlns:a16="http://schemas.microsoft.com/office/drawing/2014/main" id="{931D27F3-1E84-4E94-8768-16652753B3AF}"/>
              </a:ext>
            </a:extLst>
          </p:cNvPr>
          <p:cNvSpPr>
            <a:spLocks noGrp="1"/>
          </p:cNvSpPr>
          <p:nvPr>
            <p:ph sz="half" idx="1"/>
          </p:nvPr>
        </p:nvSpPr>
        <p:spPr>
          <a:xfrm>
            <a:off x="1251678" y="2118049"/>
            <a:ext cx="4363595" cy="4121104"/>
          </a:xfrm>
        </p:spPr>
        <p:txBody>
          <a:bodyPr vert="horz" lIns="91440" tIns="45720" rIns="91440" bIns="45720" rtlCol="0">
            <a:normAutofit/>
          </a:bodyPr>
          <a:lstStyle/>
          <a:p>
            <a:r>
              <a:rPr lang="en-US" sz="2400" dirty="0">
                <a:solidFill>
                  <a:schemeClr val="tx1"/>
                </a:solidFill>
              </a:rPr>
              <a:t>RAPOR KAPAĞI</a:t>
            </a:r>
            <a:endParaRPr lang="tr-TR" sz="2400" dirty="0">
              <a:solidFill>
                <a:schemeClr val="tx1"/>
              </a:solidFill>
            </a:endParaRPr>
          </a:p>
          <a:p>
            <a:endParaRPr lang="tr-TR" sz="2400" dirty="0">
              <a:solidFill>
                <a:schemeClr val="tx1"/>
              </a:solidFill>
            </a:endParaRPr>
          </a:p>
          <a:p>
            <a:r>
              <a:rPr lang="tr-TR" sz="2400" dirty="0">
                <a:solidFill>
                  <a:schemeClr val="tx1"/>
                </a:solidFill>
              </a:rPr>
              <a:t>Bu kapak dışında farklı bir kapak kesinlikle kabul edilmeyecektir.</a:t>
            </a:r>
          </a:p>
          <a:p>
            <a:endParaRPr lang="tr-TR" sz="2400" dirty="0">
              <a:solidFill>
                <a:schemeClr val="tx1"/>
              </a:solidFill>
            </a:endParaRPr>
          </a:p>
          <a:p>
            <a:r>
              <a:rPr lang="en-US" sz="2400" dirty="0" err="1">
                <a:solidFill>
                  <a:srgbClr val="0070C0"/>
                </a:solidFill>
              </a:rPr>
              <a:t>Kapakta</a:t>
            </a:r>
            <a:r>
              <a:rPr lang="en-US" sz="2400" dirty="0">
                <a:solidFill>
                  <a:srgbClr val="0070C0"/>
                </a:solidFill>
              </a:rPr>
              <a:t> </a:t>
            </a:r>
            <a:r>
              <a:rPr lang="en-US" sz="2400" dirty="0" err="1">
                <a:solidFill>
                  <a:srgbClr val="0070C0"/>
                </a:solidFill>
              </a:rPr>
              <a:t>mutlaka</a:t>
            </a:r>
            <a:r>
              <a:rPr lang="tr-TR" sz="2400" dirty="0">
                <a:solidFill>
                  <a:srgbClr val="0070C0"/>
                </a:solidFill>
              </a:rPr>
              <a:t> </a:t>
            </a:r>
            <a:r>
              <a:rPr lang="en-US" sz="2400" dirty="0" err="1">
                <a:solidFill>
                  <a:srgbClr val="0070C0"/>
                </a:solidFill>
              </a:rPr>
              <a:t>işyeri</a:t>
            </a:r>
            <a:r>
              <a:rPr lang="en-US" sz="2400" dirty="0">
                <a:solidFill>
                  <a:srgbClr val="0070C0"/>
                </a:solidFill>
              </a:rPr>
              <a:t> </a:t>
            </a:r>
            <a:r>
              <a:rPr lang="en-US" sz="2400" dirty="0" err="1">
                <a:solidFill>
                  <a:srgbClr val="0070C0"/>
                </a:solidFill>
              </a:rPr>
              <a:t>yetkilisinin</a:t>
            </a:r>
            <a:r>
              <a:rPr lang="tr-TR" sz="2400" dirty="0">
                <a:solidFill>
                  <a:srgbClr val="0070C0"/>
                </a:solidFill>
              </a:rPr>
              <a:t> </a:t>
            </a:r>
            <a:r>
              <a:rPr lang="en-US" sz="2400" dirty="0" err="1">
                <a:solidFill>
                  <a:srgbClr val="0070C0"/>
                </a:solidFill>
              </a:rPr>
              <a:t>imza</a:t>
            </a:r>
            <a:r>
              <a:rPr lang="en-US" sz="2400" dirty="0">
                <a:solidFill>
                  <a:srgbClr val="0070C0"/>
                </a:solidFill>
              </a:rPr>
              <a:t> </a:t>
            </a:r>
            <a:r>
              <a:rPr lang="en-US" sz="2400" dirty="0" err="1">
                <a:solidFill>
                  <a:srgbClr val="0070C0"/>
                </a:solidFill>
              </a:rPr>
              <a:t>ve</a:t>
            </a:r>
            <a:r>
              <a:rPr lang="en-US" sz="2400" dirty="0">
                <a:solidFill>
                  <a:srgbClr val="0070C0"/>
                </a:solidFill>
              </a:rPr>
              <a:t> </a:t>
            </a:r>
            <a:r>
              <a:rPr lang="en-US" sz="2400" dirty="0" err="1">
                <a:solidFill>
                  <a:srgbClr val="0070C0"/>
                </a:solidFill>
              </a:rPr>
              <a:t>kaşesi</a:t>
            </a:r>
            <a:r>
              <a:rPr lang="tr-TR" sz="2400" dirty="0">
                <a:solidFill>
                  <a:srgbClr val="0070C0"/>
                </a:solidFill>
              </a:rPr>
              <a:t> </a:t>
            </a:r>
            <a:r>
              <a:rPr lang="en-US" sz="2400" dirty="0" err="1">
                <a:solidFill>
                  <a:srgbClr val="0070C0"/>
                </a:solidFill>
              </a:rPr>
              <a:t>olmalıdır</a:t>
            </a:r>
            <a:r>
              <a:rPr lang="en-US" sz="2400" dirty="0">
                <a:solidFill>
                  <a:srgbClr val="0070C0"/>
                </a:solidFill>
              </a:rPr>
              <a:t>.</a:t>
            </a:r>
          </a:p>
        </p:txBody>
      </p:sp>
      <p:pic>
        <p:nvPicPr>
          <p:cNvPr id="5" name="İçerik Yer Tutucusu 4">
            <a:extLst>
              <a:ext uri="{FF2B5EF4-FFF2-40B4-BE49-F238E27FC236}">
                <a16:creationId xmlns:a16="http://schemas.microsoft.com/office/drawing/2014/main" id="{9DE336A6-5B20-4E4E-AE45-7A359F71A96B}"/>
              </a:ext>
            </a:extLst>
          </p:cNvPr>
          <p:cNvPicPr>
            <a:picLocks noGrp="1" noChangeAspect="1"/>
          </p:cNvPicPr>
          <p:nvPr>
            <p:ph sz="half" idx="2"/>
          </p:nvPr>
        </p:nvPicPr>
        <p:blipFill>
          <a:blip r:embed="rId2"/>
          <a:stretch>
            <a:fillRect/>
          </a:stretch>
        </p:blipFill>
        <p:spPr>
          <a:xfrm>
            <a:off x="6644738" y="645106"/>
            <a:ext cx="4083653" cy="5594047"/>
          </a:xfrm>
          <a:prstGeom prst="rect">
            <a:avLst/>
          </a:prstGeom>
        </p:spPr>
      </p:pic>
      <p:sp>
        <p:nvSpPr>
          <p:cNvPr id="6" name="Oval 5">
            <a:extLst>
              <a:ext uri="{FF2B5EF4-FFF2-40B4-BE49-F238E27FC236}">
                <a16:creationId xmlns:a16="http://schemas.microsoft.com/office/drawing/2014/main" id="{6A90258F-5048-429F-BF92-3041F3348A4E}"/>
              </a:ext>
            </a:extLst>
          </p:cNvPr>
          <p:cNvSpPr/>
          <p:nvPr/>
        </p:nvSpPr>
        <p:spPr>
          <a:xfrm>
            <a:off x="9076888" y="4502632"/>
            <a:ext cx="1954635" cy="1736521"/>
          </a:xfrm>
          <a:prstGeom prst="ellipse">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dirty="0">
              <a:solidFill>
                <a:srgbClr val="0070C0"/>
              </a:solidFill>
              <a:highlight>
                <a:srgbClr val="FF0000"/>
              </a:highlight>
            </a:endParaRPr>
          </a:p>
        </p:txBody>
      </p:sp>
    </p:spTree>
    <p:extLst>
      <p:ext uri="{BB962C8B-B14F-4D97-AF65-F5344CB8AC3E}">
        <p14:creationId xmlns:p14="http://schemas.microsoft.com/office/powerpoint/2010/main" val="3476899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841EFD0D-0D37-447B-B1EA-4F7197EB2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tr-TR"/>
          </a:p>
        </p:txBody>
      </p:sp>
      <p:sp>
        <p:nvSpPr>
          <p:cNvPr id="12" name="Rectangle 11">
            <a:extLst>
              <a:ext uri="{FF2B5EF4-FFF2-40B4-BE49-F238E27FC236}">
                <a16:creationId xmlns:a16="http://schemas.microsoft.com/office/drawing/2014/main" id="{5A6DFF24-307B-44B0-93F0-893676F14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p>
        </p:txBody>
      </p:sp>
      <p:sp>
        <p:nvSpPr>
          <p:cNvPr id="2" name="Başlık 1">
            <a:extLst>
              <a:ext uri="{FF2B5EF4-FFF2-40B4-BE49-F238E27FC236}">
                <a16:creationId xmlns:a16="http://schemas.microsoft.com/office/drawing/2014/main" id="{654F1692-B6ED-43B6-AC05-052C424F4950}"/>
              </a:ext>
            </a:extLst>
          </p:cNvPr>
          <p:cNvSpPr>
            <a:spLocks noGrp="1"/>
          </p:cNvSpPr>
          <p:nvPr>
            <p:ph type="title"/>
          </p:nvPr>
        </p:nvSpPr>
        <p:spPr>
          <a:xfrm>
            <a:off x="1251677" y="645105"/>
            <a:ext cx="4357499" cy="1320855"/>
          </a:xfrm>
        </p:spPr>
        <p:txBody>
          <a:bodyPr vert="horz" lIns="91440" tIns="45720" rIns="91440" bIns="45720" rtlCol="0" anchor="t">
            <a:normAutofit/>
          </a:bodyPr>
          <a:lstStyle/>
          <a:p>
            <a:r>
              <a:rPr lang="en-US" sz="4400" dirty="0" err="1"/>
              <a:t>Raporların</a:t>
            </a:r>
            <a:r>
              <a:rPr lang="en-US" sz="4400" dirty="0"/>
              <a:t> </a:t>
            </a:r>
            <a:r>
              <a:rPr lang="en-US" sz="4400" dirty="0" err="1"/>
              <a:t>hazırlanması</a:t>
            </a:r>
            <a:endParaRPr lang="en-US" sz="4400" dirty="0"/>
          </a:p>
        </p:txBody>
      </p:sp>
      <p:sp>
        <p:nvSpPr>
          <p:cNvPr id="3" name="İçerik Yer Tutucusu 2">
            <a:extLst>
              <a:ext uri="{FF2B5EF4-FFF2-40B4-BE49-F238E27FC236}">
                <a16:creationId xmlns:a16="http://schemas.microsoft.com/office/drawing/2014/main" id="{97F118FD-5B96-4BA4-8CD9-B23A37E04B4E}"/>
              </a:ext>
            </a:extLst>
          </p:cNvPr>
          <p:cNvSpPr>
            <a:spLocks noGrp="1"/>
          </p:cNvSpPr>
          <p:nvPr>
            <p:ph sz="half" idx="1"/>
          </p:nvPr>
        </p:nvSpPr>
        <p:spPr>
          <a:xfrm>
            <a:off x="1251678" y="2286001"/>
            <a:ext cx="4363595" cy="3593591"/>
          </a:xfrm>
        </p:spPr>
        <p:txBody>
          <a:bodyPr vert="horz" lIns="91440" tIns="45720" rIns="91440" bIns="45720" rtlCol="0">
            <a:normAutofit/>
          </a:bodyPr>
          <a:lstStyle/>
          <a:p>
            <a:r>
              <a:rPr lang="en-US" sz="2400" dirty="0">
                <a:solidFill>
                  <a:schemeClr val="tx1"/>
                </a:solidFill>
              </a:rPr>
              <a:t>RAPOR İÇ</a:t>
            </a:r>
            <a:r>
              <a:rPr lang="tr-TR" sz="2400" dirty="0">
                <a:solidFill>
                  <a:schemeClr val="tx1"/>
                </a:solidFill>
              </a:rPr>
              <a:t> </a:t>
            </a:r>
            <a:r>
              <a:rPr lang="en-US" sz="2400" dirty="0">
                <a:solidFill>
                  <a:schemeClr val="tx1"/>
                </a:solidFill>
              </a:rPr>
              <a:t>SAYFALARI</a:t>
            </a:r>
            <a:endParaRPr lang="tr-TR" sz="2400" dirty="0">
              <a:solidFill>
                <a:schemeClr val="tx1"/>
              </a:solidFill>
            </a:endParaRPr>
          </a:p>
          <a:p>
            <a:endParaRPr lang="tr-TR" sz="2400" dirty="0">
              <a:solidFill>
                <a:schemeClr val="tx1"/>
              </a:solidFill>
            </a:endParaRPr>
          </a:p>
          <a:p>
            <a:r>
              <a:rPr lang="en-US" sz="2400" dirty="0">
                <a:solidFill>
                  <a:srgbClr val="0070C0"/>
                </a:solidFill>
              </a:rPr>
              <a:t>Her </a:t>
            </a:r>
            <a:r>
              <a:rPr lang="en-US" sz="2400" dirty="0" err="1">
                <a:solidFill>
                  <a:srgbClr val="0070C0"/>
                </a:solidFill>
              </a:rPr>
              <a:t>sayfanın</a:t>
            </a:r>
            <a:r>
              <a:rPr lang="en-US" sz="2400" dirty="0">
                <a:solidFill>
                  <a:srgbClr val="0070C0"/>
                </a:solidFill>
              </a:rPr>
              <a:t> </a:t>
            </a:r>
            <a:r>
              <a:rPr lang="en-US" sz="2400" dirty="0" err="1">
                <a:solidFill>
                  <a:srgbClr val="0070C0"/>
                </a:solidFill>
              </a:rPr>
              <a:t>altında</a:t>
            </a:r>
            <a:r>
              <a:rPr lang="tr-TR" sz="2400" dirty="0">
                <a:solidFill>
                  <a:srgbClr val="0070C0"/>
                </a:solidFill>
              </a:rPr>
              <a:t> </a:t>
            </a:r>
            <a:r>
              <a:rPr lang="en-US" sz="2400" dirty="0" err="1">
                <a:solidFill>
                  <a:srgbClr val="0070C0"/>
                </a:solidFill>
              </a:rPr>
              <a:t>mutlaka</a:t>
            </a:r>
            <a:r>
              <a:rPr lang="en-US" sz="2400" dirty="0">
                <a:solidFill>
                  <a:srgbClr val="0070C0"/>
                </a:solidFill>
              </a:rPr>
              <a:t> </a:t>
            </a:r>
            <a:r>
              <a:rPr lang="en-US" sz="2400" dirty="0" err="1">
                <a:solidFill>
                  <a:srgbClr val="0070C0"/>
                </a:solidFill>
              </a:rPr>
              <a:t>işyeri</a:t>
            </a:r>
            <a:r>
              <a:rPr lang="tr-TR" sz="2400" dirty="0">
                <a:solidFill>
                  <a:srgbClr val="0070C0"/>
                </a:solidFill>
              </a:rPr>
              <a:t> </a:t>
            </a:r>
            <a:r>
              <a:rPr lang="en-US" sz="2400" dirty="0" err="1">
                <a:solidFill>
                  <a:srgbClr val="0070C0"/>
                </a:solidFill>
              </a:rPr>
              <a:t>yetkilisinin</a:t>
            </a:r>
            <a:r>
              <a:rPr lang="en-US" sz="2400" dirty="0">
                <a:solidFill>
                  <a:srgbClr val="0070C0"/>
                </a:solidFill>
              </a:rPr>
              <a:t> </a:t>
            </a:r>
            <a:r>
              <a:rPr lang="en-US" sz="2400" dirty="0" err="1">
                <a:solidFill>
                  <a:srgbClr val="0070C0"/>
                </a:solidFill>
              </a:rPr>
              <a:t>imza</a:t>
            </a:r>
            <a:r>
              <a:rPr lang="en-US" sz="2400" dirty="0">
                <a:solidFill>
                  <a:srgbClr val="0070C0"/>
                </a:solidFill>
              </a:rPr>
              <a:t> </a:t>
            </a:r>
            <a:r>
              <a:rPr lang="en-US" sz="2400" dirty="0" err="1">
                <a:solidFill>
                  <a:srgbClr val="0070C0"/>
                </a:solidFill>
              </a:rPr>
              <a:t>ve</a:t>
            </a:r>
            <a:r>
              <a:rPr lang="tr-TR" sz="2400" dirty="0">
                <a:solidFill>
                  <a:srgbClr val="0070C0"/>
                </a:solidFill>
              </a:rPr>
              <a:t> </a:t>
            </a:r>
            <a:r>
              <a:rPr lang="en-US" sz="2400" dirty="0" err="1">
                <a:solidFill>
                  <a:srgbClr val="0070C0"/>
                </a:solidFill>
              </a:rPr>
              <a:t>kaşesi</a:t>
            </a:r>
            <a:r>
              <a:rPr lang="en-US" sz="2400" dirty="0">
                <a:solidFill>
                  <a:srgbClr val="0070C0"/>
                </a:solidFill>
              </a:rPr>
              <a:t> </a:t>
            </a:r>
            <a:r>
              <a:rPr lang="en-US" sz="2400" dirty="0" err="1">
                <a:solidFill>
                  <a:srgbClr val="0070C0"/>
                </a:solidFill>
              </a:rPr>
              <a:t>olmalıdır</a:t>
            </a:r>
            <a:r>
              <a:rPr lang="en-US" sz="2400" dirty="0">
                <a:solidFill>
                  <a:srgbClr val="0070C0"/>
                </a:solidFill>
              </a:rPr>
              <a:t>.</a:t>
            </a:r>
            <a:endParaRPr lang="tr-TR" sz="2400" dirty="0">
              <a:solidFill>
                <a:srgbClr val="0070C0"/>
              </a:solidFill>
            </a:endParaRPr>
          </a:p>
          <a:p>
            <a:endParaRPr lang="tr-TR" sz="2400" dirty="0">
              <a:solidFill>
                <a:srgbClr val="0070C0"/>
              </a:solidFill>
            </a:endParaRPr>
          </a:p>
          <a:p>
            <a:r>
              <a:rPr lang="en-US" sz="2400" dirty="0" err="1">
                <a:solidFill>
                  <a:srgbClr val="0070C0"/>
                </a:solidFill>
              </a:rPr>
              <a:t>Raporlar</a:t>
            </a:r>
            <a:r>
              <a:rPr lang="en-US" sz="2400" dirty="0">
                <a:solidFill>
                  <a:srgbClr val="0070C0"/>
                </a:solidFill>
              </a:rPr>
              <a:t> </a:t>
            </a:r>
            <a:r>
              <a:rPr lang="en-US" sz="2400" dirty="0" err="1">
                <a:solidFill>
                  <a:srgbClr val="0070C0"/>
                </a:solidFill>
              </a:rPr>
              <a:t>mutlaka</a:t>
            </a:r>
            <a:r>
              <a:rPr lang="tr-TR" sz="2400" dirty="0">
                <a:solidFill>
                  <a:srgbClr val="0070C0"/>
                </a:solidFill>
              </a:rPr>
              <a:t> </a:t>
            </a:r>
            <a:r>
              <a:rPr lang="en-US" sz="2400" dirty="0" err="1">
                <a:solidFill>
                  <a:srgbClr val="0070C0"/>
                </a:solidFill>
              </a:rPr>
              <a:t>ciltli</a:t>
            </a:r>
            <a:r>
              <a:rPr lang="en-US" sz="2400" dirty="0">
                <a:solidFill>
                  <a:srgbClr val="0070C0"/>
                </a:solidFill>
              </a:rPr>
              <a:t> </a:t>
            </a:r>
            <a:r>
              <a:rPr lang="en-US" sz="2400" dirty="0" err="1">
                <a:solidFill>
                  <a:srgbClr val="0070C0"/>
                </a:solidFill>
              </a:rPr>
              <a:t>olmalıdır</a:t>
            </a:r>
            <a:r>
              <a:rPr lang="en-US" sz="2400" dirty="0">
                <a:solidFill>
                  <a:srgbClr val="0070C0"/>
                </a:solidFill>
              </a:rPr>
              <a:t>.</a:t>
            </a:r>
          </a:p>
        </p:txBody>
      </p:sp>
      <p:pic>
        <p:nvPicPr>
          <p:cNvPr id="5" name="İçerik Yer Tutucusu 4">
            <a:extLst>
              <a:ext uri="{FF2B5EF4-FFF2-40B4-BE49-F238E27FC236}">
                <a16:creationId xmlns:a16="http://schemas.microsoft.com/office/drawing/2014/main" id="{33818610-729A-4326-BB0B-6E469A682F12}"/>
              </a:ext>
            </a:extLst>
          </p:cNvPr>
          <p:cNvPicPr>
            <a:picLocks noGrp="1" noChangeAspect="1"/>
          </p:cNvPicPr>
          <p:nvPr>
            <p:ph sz="half" idx="2"/>
          </p:nvPr>
        </p:nvPicPr>
        <p:blipFill>
          <a:blip r:embed="rId2"/>
          <a:stretch>
            <a:fillRect/>
          </a:stretch>
        </p:blipFill>
        <p:spPr>
          <a:xfrm>
            <a:off x="6784589" y="645106"/>
            <a:ext cx="3803952" cy="5594047"/>
          </a:xfrm>
          <a:prstGeom prst="rect">
            <a:avLst/>
          </a:prstGeom>
        </p:spPr>
      </p:pic>
      <p:sp>
        <p:nvSpPr>
          <p:cNvPr id="8" name="Oval 7">
            <a:extLst>
              <a:ext uri="{FF2B5EF4-FFF2-40B4-BE49-F238E27FC236}">
                <a16:creationId xmlns:a16="http://schemas.microsoft.com/office/drawing/2014/main" id="{D4896018-4423-4CDE-8695-52CE601F036E}"/>
              </a:ext>
            </a:extLst>
          </p:cNvPr>
          <p:cNvSpPr/>
          <p:nvPr/>
        </p:nvSpPr>
        <p:spPr>
          <a:xfrm>
            <a:off x="8766496" y="5436103"/>
            <a:ext cx="1954635" cy="886977"/>
          </a:xfrm>
          <a:prstGeom prst="ellipse">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tr-TR" dirty="0">
              <a:solidFill>
                <a:srgbClr val="0070C0"/>
              </a:solidFill>
              <a:highlight>
                <a:srgbClr val="FF0000"/>
              </a:highlight>
            </a:endParaRPr>
          </a:p>
        </p:txBody>
      </p:sp>
    </p:spTree>
    <p:extLst>
      <p:ext uri="{BB962C8B-B14F-4D97-AF65-F5344CB8AC3E}">
        <p14:creationId xmlns:p14="http://schemas.microsoft.com/office/powerpoint/2010/main" val="803819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aşlık 7">
            <a:extLst>
              <a:ext uri="{FF2B5EF4-FFF2-40B4-BE49-F238E27FC236}">
                <a16:creationId xmlns:a16="http://schemas.microsoft.com/office/drawing/2014/main" id="{EA023BC4-DE19-4A0D-86B3-EA7CA530C99B}"/>
              </a:ext>
            </a:extLst>
          </p:cNvPr>
          <p:cNvSpPr>
            <a:spLocks noGrp="1"/>
          </p:cNvSpPr>
          <p:nvPr>
            <p:ph type="title"/>
          </p:nvPr>
        </p:nvSpPr>
        <p:spPr>
          <a:xfrm>
            <a:off x="1251678" y="382385"/>
            <a:ext cx="10178322" cy="980589"/>
          </a:xfrm>
        </p:spPr>
        <p:txBody>
          <a:bodyPr/>
          <a:lstStyle/>
          <a:p>
            <a:r>
              <a:rPr lang="tr-TR" dirty="0"/>
              <a:t>Önemli bilgiler</a:t>
            </a:r>
          </a:p>
        </p:txBody>
      </p:sp>
      <p:sp>
        <p:nvSpPr>
          <p:cNvPr id="9" name="İçerik Yer Tutucusu 8">
            <a:extLst>
              <a:ext uri="{FF2B5EF4-FFF2-40B4-BE49-F238E27FC236}">
                <a16:creationId xmlns:a16="http://schemas.microsoft.com/office/drawing/2014/main" id="{2AA21B2E-A5D7-44BE-B0E1-D934A70BEAEC}"/>
              </a:ext>
            </a:extLst>
          </p:cNvPr>
          <p:cNvSpPr>
            <a:spLocks noGrp="1"/>
          </p:cNvSpPr>
          <p:nvPr>
            <p:ph idx="1"/>
          </p:nvPr>
        </p:nvSpPr>
        <p:spPr>
          <a:xfrm>
            <a:off x="1251678" y="1949041"/>
            <a:ext cx="10178322" cy="2726475"/>
          </a:xfrm>
        </p:spPr>
        <p:txBody>
          <a:bodyPr>
            <a:normAutofit/>
          </a:bodyPr>
          <a:lstStyle/>
          <a:p>
            <a:r>
              <a:rPr lang="tr-TR" sz="2800" dirty="0"/>
              <a:t>Son dönemde işyeri ve öğrenci anketleri online yapılmıştır. Online yapılması durumunda işyeri yetkilinizin anketi doldurmasını sağlayınız.</a:t>
            </a:r>
          </a:p>
          <a:p>
            <a:r>
              <a:rPr lang="tr-TR" sz="2800" dirty="0"/>
              <a:t>İşyeri raporunun zamanında teslim etmeyen öğrencilerin işyeri eğitiminden geçer not almaları mümkün değildir.</a:t>
            </a:r>
          </a:p>
        </p:txBody>
      </p:sp>
    </p:spTree>
    <p:extLst>
      <p:ext uri="{BB962C8B-B14F-4D97-AF65-F5344CB8AC3E}">
        <p14:creationId xmlns:p14="http://schemas.microsoft.com/office/powerpoint/2010/main" val="3505319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357548-9FB8-4A32-B353-9F6DAD64E4CE}"/>
              </a:ext>
            </a:extLst>
          </p:cNvPr>
          <p:cNvSpPr>
            <a:spLocks noGrp="1"/>
          </p:cNvSpPr>
          <p:nvPr>
            <p:ph type="title"/>
          </p:nvPr>
        </p:nvSpPr>
        <p:spPr/>
        <p:txBody>
          <a:bodyPr/>
          <a:lstStyle/>
          <a:p>
            <a:r>
              <a:rPr lang="tr-TR" dirty="0"/>
              <a:t>Raporların Hazırlanması</a:t>
            </a:r>
          </a:p>
        </p:txBody>
      </p:sp>
      <p:sp>
        <p:nvSpPr>
          <p:cNvPr id="3" name="İçerik Yer Tutucusu 2">
            <a:extLst>
              <a:ext uri="{FF2B5EF4-FFF2-40B4-BE49-F238E27FC236}">
                <a16:creationId xmlns:a16="http://schemas.microsoft.com/office/drawing/2014/main" id="{06965C1B-8C2F-459A-AF1F-C4BFF4D36796}"/>
              </a:ext>
            </a:extLst>
          </p:cNvPr>
          <p:cNvSpPr>
            <a:spLocks noGrp="1"/>
          </p:cNvSpPr>
          <p:nvPr>
            <p:ph idx="1"/>
          </p:nvPr>
        </p:nvSpPr>
        <p:spPr>
          <a:xfrm>
            <a:off x="1251678" y="1874517"/>
            <a:ext cx="10178322" cy="4005075"/>
          </a:xfrm>
        </p:spPr>
        <p:txBody>
          <a:bodyPr>
            <a:normAutofit/>
          </a:bodyPr>
          <a:lstStyle/>
          <a:p>
            <a:pPr algn="just"/>
            <a:r>
              <a:rPr lang="tr-TR" sz="3200" dirty="0"/>
              <a:t>Öğrenciler, işyeri eğitimi ile ilgili olarak, işyeri eğitimi kılavuzunda belirtilen biçim ve içerikteki işyeri eğitimi raporlarını hazırlamak ve </a:t>
            </a:r>
            <a:r>
              <a:rPr lang="tr-TR" sz="3200" dirty="0" err="1"/>
              <a:t>BYS’ye</a:t>
            </a:r>
            <a:r>
              <a:rPr lang="tr-TR" sz="3200" dirty="0"/>
              <a:t> yüklemekle yükümlüdür. İşyeri eğitimi raporunu süresi içinde teslim etmeyen öğrencilerin işyeri eğitimi çalışmaları geçersiz ve başarısız sayılır.</a:t>
            </a:r>
          </a:p>
        </p:txBody>
      </p:sp>
    </p:spTree>
    <p:extLst>
      <p:ext uri="{BB962C8B-B14F-4D97-AF65-F5344CB8AC3E}">
        <p14:creationId xmlns:p14="http://schemas.microsoft.com/office/powerpoint/2010/main" val="1174139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87D8CF-B544-472F-B078-87174B7AD9AD}"/>
              </a:ext>
            </a:extLst>
          </p:cNvPr>
          <p:cNvSpPr>
            <a:spLocks noGrp="1"/>
          </p:cNvSpPr>
          <p:nvPr>
            <p:ph idx="1"/>
          </p:nvPr>
        </p:nvSpPr>
        <p:spPr>
          <a:xfrm>
            <a:off x="1251678" y="382385"/>
            <a:ext cx="10178322" cy="5497207"/>
          </a:xfrm>
        </p:spPr>
        <p:txBody>
          <a:bodyPr>
            <a:normAutofit/>
          </a:bodyPr>
          <a:lstStyle/>
          <a:p>
            <a:r>
              <a:rPr lang="tr-TR" sz="3200" dirty="0"/>
              <a:t>İşyeri eğitimi raporu işyeri eğitimi süresince yapılan iş ve çalışılan işyeri hakkında teorik ve pratik genel bilgileri kapsamalıdır. İşyeri eğitiminin içeriği kitaplardan alınma temel bilgiler olmamalıdır. İşyeri eğitimi yapılan işyerine özgü tanımlamaları ve üretim işlemlerini içermelidir.</a:t>
            </a:r>
          </a:p>
          <a:p>
            <a:r>
              <a:rPr lang="tr-TR" sz="3200" dirty="0"/>
              <a:t>İşyeri eğitimi raporu günü gününe işyeri eğitimi yapılan yerde doldurulup işyeri eğitimi yetkilisine onaylatılmalıdır. Her sayfanın alt kısmında onaylayan kişinin imzası ve kaşesi yer almalıdır.</a:t>
            </a:r>
          </a:p>
        </p:txBody>
      </p:sp>
    </p:spTree>
    <p:extLst>
      <p:ext uri="{BB962C8B-B14F-4D97-AF65-F5344CB8AC3E}">
        <p14:creationId xmlns:p14="http://schemas.microsoft.com/office/powerpoint/2010/main" val="2866316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87D8CF-B544-472F-B078-87174B7AD9AD}"/>
              </a:ext>
            </a:extLst>
          </p:cNvPr>
          <p:cNvSpPr>
            <a:spLocks noGrp="1"/>
          </p:cNvSpPr>
          <p:nvPr>
            <p:ph idx="1"/>
          </p:nvPr>
        </p:nvSpPr>
        <p:spPr>
          <a:xfrm>
            <a:off x="1251678" y="382385"/>
            <a:ext cx="10178322" cy="5497207"/>
          </a:xfrm>
        </p:spPr>
        <p:txBody>
          <a:bodyPr>
            <a:normAutofit/>
          </a:bodyPr>
          <a:lstStyle/>
          <a:p>
            <a:r>
              <a:rPr lang="tr-TR" sz="3200" dirty="0"/>
              <a:t>Rapor ekinde verilecek çizim ve şemalar Teknik Resim kurallarına uygun olmalıdır (Fotokopi olmamalıdır). Ayrıca, yapılan çalışmalarla ilgili her türlü belge ile Bölüm İşyeri Eğitimi Komisyonu tarafından işlenecek diğer bilgi ve belgeler de işyeri eğitimi dosyasına eklenir.</a:t>
            </a:r>
          </a:p>
          <a:p>
            <a:r>
              <a:rPr lang="tr-TR" sz="3200" dirty="0"/>
              <a:t>İşyeri eğitimi tamamlandıktan sonra hazırlanacak sonuç bölümünde, öğrenciler tarafından işyeri eğitiminin genel değerlendirilmesi yapılır.</a:t>
            </a:r>
          </a:p>
        </p:txBody>
      </p:sp>
    </p:spTree>
    <p:extLst>
      <p:ext uri="{BB962C8B-B14F-4D97-AF65-F5344CB8AC3E}">
        <p14:creationId xmlns:p14="http://schemas.microsoft.com/office/powerpoint/2010/main" val="122930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tr-TR" sz="4400" dirty="0"/>
            </a:br>
            <a:r>
              <a:rPr lang="tr-TR" sz="4400" dirty="0"/>
              <a:t>1. </a:t>
            </a:r>
            <a:r>
              <a:rPr lang="es-ES" sz="4400" dirty="0" err="1"/>
              <a:t>İşyer</a:t>
            </a:r>
            <a:r>
              <a:rPr lang="tr-TR" sz="4400" dirty="0"/>
              <a:t>i</a:t>
            </a:r>
            <a:r>
              <a:rPr lang="es-ES" sz="4400" dirty="0"/>
              <a:t> </a:t>
            </a:r>
            <a:r>
              <a:rPr lang="es-ES" sz="4400" dirty="0" err="1"/>
              <a:t>Eğ</a:t>
            </a:r>
            <a:r>
              <a:rPr lang="tr-TR" sz="4400" dirty="0"/>
              <a:t>i</a:t>
            </a:r>
            <a:r>
              <a:rPr lang="es-ES" sz="4400" dirty="0"/>
              <a:t>t</a:t>
            </a:r>
            <a:r>
              <a:rPr lang="tr-TR" sz="4400" dirty="0"/>
              <a:t>i</a:t>
            </a:r>
            <a:r>
              <a:rPr lang="es-ES" sz="4400" dirty="0"/>
              <a:t>m</a:t>
            </a:r>
            <a:r>
              <a:rPr lang="tr-TR" sz="4400" dirty="0"/>
              <a:t>i</a:t>
            </a:r>
            <a:r>
              <a:rPr lang="es-ES" sz="4400" dirty="0"/>
              <a:t> </a:t>
            </a:r>
            <a:r>
              <a:rPr lang="es-ES" sz="4400" dirty="0" err="1"/>
              <a:t>Tanımı</a:t>
            </a:r>
            <a:r>
              <a:rPr lang="es-ES" sz="4400" dirty="0"/>
              <a:t> ve </a:t>
            </a:r>
            <a:r>
              <a:rPr lang="es-ES" sz="4400" dirty="0" err="1"/>
              <a:t>Genel</a:t>
            </a:r>
            <a:r>
              <a:rPr lang="es-ES" sz="4400" dirty="0"/>
              <a:t> </a:t>
            </a:r>
            <a:r>
              <a:rPr lang="es-ES" sz="4400" dirty="0" err="1"/>
              <a:t>Esaslar</a:t>
            </a:r>
            <a:br>
              <a:rPr lang="es-ES" dirty="0"/>
            </a:br>
            <a:endParaRPr lang="tr-TR" dirty="0"/>
          </a:p>
        </p:txBody>
      </p:sp>
      <p:sp>
        <p:nvSpPr>
          <p:cNvPr id="3" name="Content Placeholder 2"/>
          <p:cNvSpPr>
            <a:spLocks noGrp="1"/>
          </p:cNvSpPr>
          <p:nvPr>
            <p:ph idx="1"/>
          </p:nvPr>
        </p:nvSpPr>
        <p:spPr/>
        <p:txBody>
          <a:bodyPr>
            <a:normAutofit lnSpcReduction="10000"/>
          </a:bodyPr>
          <a:lstStyle/>
          <a:p>
            <a:r>
              <a:rPr lang="tr-TR" sz="3600" dirty="0"/>
              <a:t>Öğrenciler, mezun olabilmek için </a:t>
            </a:r>
            <a:r>
              <a:rPr lang="tr-TR" sz="3600" dirty="0">
                <a:solidFill>
                  <a:srgbClr val="0070C0"/>
                </a:solidFill>
              </a:rPr>
              <a:t>İşyeri Eğitimi Yönergesi</a:t>
            </a:r>
            <a:r>
              <a:rPr lang="tr-TR" sz="3600" dirty="0"/>
              <a:t> hükümleri çerçevesinde, işyeri eğitimi yapmak zorundadırlar.</a:t>
            </a:r>
          </a:p>
          <a:p>
            <a:r>
              <a:rPr lang="tr-TR" sz="3600" dirty="0"/>
              <a:t>Öğrenciler işyeri eğitimlerini bölümleriyle ile ilgili bir alanda faaliyet gösteren ve o alanla ilgili </a:t>
            </a:r>
            <a:r>
              <a:rPr lang="tr-TR" sz="3600" dirty="0">
                <a:solidFill>
                  <a:srgbClr val="0070C0"/>
                </a:solidFill>
              </a:rPr>
              <a:t>en az bir mühendisi</a:t>
            </a:r>
            <a:r>
              <a:rPr lang="tr-TR" sz="3600" dirty="0"/>
              <a:t> bulunan işyerinde yapmak zorundadır.</a:t>
            </a:r>
          </a:p>
          <a:p>
            <a:endParaRPr lang="tr-TR" sz="3600" dirty="0"/>
          </a:p>
        </p:txBody>
      </p:sp>
    </p:spTree>
    <p:extLst>
      <p:ext uri="{BB962C8B-B14F-4D97-AF65-F5344CB8AC3E}">
        <p14:creationId xmlns:p14="http://schemas.microsoft.com/office/powerpoint/2010/main" val="3155614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154073-87AB-46C9-B434-CD0B87CCC2A0}"/>
              </a:ext>
            </a:extLst>
          </p:cNvPr>
          <p:cNvSpPr>
            <a:spLocks noGrp="1"/>
          </p:cNvSpPr>
          <p:nvPr>
            <p:ph type="title"/>
          </p:nvPr>
        </p:nvSpPr>
        <p:spPr/>
        <p:txBody>
          <a:bodyPr/>
          <a:lstStyle/>
          <a:p>
            <a:r>
              <a:rPr lang="tr-TR" dirty="0"/>
              <a:t>değerlendirme</a:t>
            </a:r>
          </a:p>
        </p:txBody>
      </p:sp>
      <p:sp>
        <p:nvSpPr>
          <p:cNvPr id="3" name="İçerik Yer Tutucusu 2">
            <a:extLst>
              <a:ext uri="{FF2B5EF4-FFF2-40B4-BE49-F238E27FC236}">
                <a16:creationId xmlns:a16="http://schemas.microsoft.com/office/drawing/2014/main" id="{C428EEA3-291B-4527-A3D8-324CC60B2AA0}"/>
              </a:ext>
            </a:extLst>
          </p:cNvPr>
          <p:cNvSpPr>
            <a:spLocks noGrp="1"/>
          </p:cNvSpPr>
          <p:nvPr>
            <p:ph idx="1"/>
          </p:nvPr>
        </p:nvSpPr>
        <p:spPr/>
        <p:txBody>
          <a:bodyPr>
            <a:normAutofit/>
          </a:bodyPr>
          <a:lstStyle/>
          <a:p>
            <a:r>
              <a:rPr lang="tr-TR" sz="3200" dirty="0"/>
              <a:t>Her bir öğrencinin yoklama listesi, Sonuç raporu, sözlü sınav performansı ve İşyeri değerlendirme tutanağı, Sorumlu Öğretim Üyesi Tarafından değerlendirilerek Harfli notu takdir edilir.</a:t>
            </a:r>
          </a:p>
        </p:txBody>
      </p:sp>
    </p:spTree>
    <p:extLst>
      <p:ext uri="{BB962C8B-B14F-4D97-AF65-F5344CB8AC3E}">
        <p14:creationId xmlns:p14="http://schemas.microsoft.com/office/powerpoint/2010/main" val="57819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51678" y="382385"/>
            <a:ext cx="10178322" cy="5497207"/>
          </a:xfrm>
        </p:spPr>
        <p:txBody>
          <a:bodyPr>
            <a:normAutofit/>
          </a:bodyPr>
          <a:lstStyle/>
          <a:p>
            <a:endParaRPr lang="tr-TR" sz="3600" dirty="0"/>
          </a:p>
          <a:p>
            <a:r>
              <a:rPr lang="tr-TR" sz="3600" dirty="0"/>
              <a:t>İşyeri eğitimi süresi en az 14 haftadır. Bir tam işgünü 8 saattir. Öğrenciler işyeri eğitimi yapacakları yerin çalışma saatlerine uymak zorundadırlar. İşyeri eğitiminin </a:t>
            </a:r>
            <a:r>
              <a:rPr lang="tr-TR" sz="3600" dirty="0">
                <a:solidFill>
                  <a:srgbClr val="0070C0"/>
                </a:solidFill>
              </a:rPr>
              <a:t>kesintisiz</a:t>
            </a:r>
            <a:r>
              <a:rPr lang="tr-TR" sz="3600" dirty="0"/>
              <a:t> yapılması esastır.</a:t>
            </a:r>
          </a:p>
          <a:p>
            <a:r>
              <a:rPr lang="tr-TR" sz="3600" dirty="0"/>
              <a:t>Öğrenciler dönem sonu </a:t>
            </a:r>
            <a:r>
              <a:rPr lang="tr-TR" sz="3600" dirty="0">
                <a:solidFill>
                  <a:srgbClr val="0070C0"/>
                </a:solidFill>
              </a:rPr>
              <a:t>sonuç raporu </a:t>
            </a:r>
            <a:r>
              <a:rPr lang="tr-TR" sz="3600" dirty="0"/>
              <a:t>sunmak zorundadır.</a:t>
            </a:r>
          </a:p>
          <a:p>
            <a:endParaRPr lang="tr-TR" sz="3600" dirty="0"/>
          </a:p>
        </p:txBody>
      </p:sp>
    </p:spTree>
    <p:extLst>
      <p:ext uri="{BB962C8B-B14F-4D97-AF65-F5344CB8AC3E}">
        <p14:creationId xmlns:p14="http://schemas.microsoft.com/office/powerpoint/2010/main" val="604658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normAutofit/>
          </a:bodyPr>
          <a:lstStyle/>
          <a:p>
            <a:endParaRPr lang="tr-TR" sz="3600" dirty="0"/>
          </a:p>
          <a:p>
            <a:r>
              <a:rPr lang="tr-TR" sz="3600" dirty="0"/>
              <a:t>Öğrenciler işyeri eğitimine başlayabilmek için: </a:t>
            </a:r>
          </a:p>
          <a:p>
            <a:endParaRPr lang="tr-TR" sz="3600" dirty="0"/>
          </a:p>
          <a:p>
            <a:pPr lvl="1"/>
            <a:r>
              <a:rPr lang="tr-TR" sz="3400" dirty="0"/>
              <a:t>Genel not ortalamalarının </a:t>
            </a:r>
            <a:r>
              <a:rPr lang="tr-TR" sz="3400" dirty="0">
                <a:solidFill>
                  <a:srgbClr val="0070C0"/>
                </a:solidFill>
              </a:rPr>
              <a:t>en az 1.80 </a:t>
            </a:r>
            <a:r>
              <a:rPr lang="tr-TR" sz="3400" dirty="0"/>
              <a:t>olması, (6. yarıyıl sonu itibariyle)</a:t>
            </a:r>
          </a:p>
          <a:p>
            <a:pPr lvl="1"/>
            <a:r>
              <a:rPr lang="tr-TR" sz="3400" dirty="0"/>
              <a:t>Alttan güz dönemi için </a:t>
            </a:r>
            <a:r>
              <a:rPr lang="tr-TR" sz="3400" dirty="0">
                <a:solidFill>
                  <a:srgbClr val="0070C0"/>
                </a:solidFill>
              </a:rPr>
              <a:t>devam zorunluluğu gerektiren </a:t>
            </a:r>
            <a:r>
              <a:rPr lang="tr-TR" sz="3400" dirty="0"/>
              <a:t>ders olmaması</a:t>
            </a:r>
          </a:p>
          <a:p>
            <a:pPr lvl="1"/>
            <a:endParaRPr lang="tr-TR" sz="3400" dirty="0"/>
          </a:p>
        </p:txBody>
      </p:sp>
    </p:spTree>
    <p:extLst>
      <p:ext uri="{BB962C8B-B14F-4D97-AF65-F5344CB8AC3E}">
        <p14:creationId xmlns:p14="http://schemas.microsoft.com/office/powerpoint/2010/main" val="1473899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noAutofit/>
          </a:bodyPr>
          <a:lstStyle/>
          <a:p>
            <a:endParaRPr lang="tr-TR" sz="3600" dirty="0"/>
          </a:p>
          <a:p>
            <a:r>
              <a:rPr lang="tr-TR" sz="3600" dirty="0"/>
              <a:t>Öğrenciler işyeri eğitimlerini, </a:t>
            </a:r>
            <a:r>
              <a:rPr lang="tr-TR" sz="3600" dirty="0">
                <a:solidFill>
                  <a:srgbClr val="0070C0"/>
                </a:solidFill>
              </a:rPr>
              <a:t>bölüm komisyonu tarafından kabul edilmesi şartıyla</a:t>
            </a:r>
            <a:r>
              <a:rPr lang="tr-TR" sz="3600" dirty="0"/>
              <a:t>, kendi buldukları kurum veya işletmelerde yapacaklardır.</a:t>
            </a:r>
          </a:p>
          <a:p>
            <a:r>
              <a:rPr lang="tr-TR" sz="3600" dirty="0"/>
              <a:t>Öğrenciler işyerlerinin mevzuatlarına, çalışma koşullarına, disiplin ve iş emniyetine ilişkin kurallarına uymak zorundadırlar. Öğrenciler, grev, gösteri, yürüyüş, iş yavaşlatma gibi eylemlerde bulunamazlar.</a:t>
            </a:r>
          </a:p>
        </p:txBody>
      </p:sp>
    </p:spTree>
    <p:extLst>
      <p:ext uri="{BB962C8B-B14F-4D97-AF65-F5344CB8AC3E}">
        <p14:creationId xmlns:p14="http://schemas.microsoft.com/office/powerpoint/2010/main" val="3090298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lstStyle/>
          <a:p>
            <a:endParaRPr lang="tr-TR" dirty="0"/>
          </a:p>
          <a:p>
            <a:r>
              <a:rPr lang="tr-TR" sz="3600" dirty="0"/>
              <a:t>Öğrenciler, işyeri eğitimi süresi boyunca işyeri eğitimi yetkilisinin gözetiminde bulunurlar. Öğrenciler işyeri eğitimi süresince işyeri eğitimi yetkilisi tarafından verilecek çalışmaları yapmak ve bu çalışmalara katılmak zorundadırlar.</a:t>
            </a:r>
          </a:p>
          <a:p>
            <a:r>
              <a:rPr lang="tr-TR" sz="3600" dirty="0"/>
              <a:t>Öğrencilerin dikkatsiz ve sorumsuz davranışlardan dolayı meydana gelebilecek maddi zararlardan </a:t>
            </a:r>
            <a:r>
              <a:rPr lang="tr-TR" sz="3600" dirty="0">
                <a:solidFill>
                  <a:srgbClr val="0070C0"/>
                </a:solidFill>
              </a:rPr>
              <a:t>üniversite sorumlu değildir</a:t>
            </a:r>
            <a:r>
              <a:rPr lang="tr-TR" sz="3600" dirty="0"/>
              <a:t>.</a:t>
            </a:r>
          </a:p>
        </p:txBody>
      </p:sp>
    </p:spTree>
    <p:extLst>
      <p:ext uri="{BB962C8B-B14F-4D97-AF65-F5344CB8AC3E}">
        <p14:creationId xmlns:p14="http://schemas.microsoft.com/office/powerpoint/2010/main" val="1614397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noAutofit/>
          </a:bodyPr>
          <a:lstStyle/>
          <a:p>
            <a:r>
              <a:rPr lang="tr-TR" sz="2800" dirty="0"/>
              <a:t>Öğrenciler İşyeri eğitimi Komisyonuna bilgi vermeden ve onay almadan </a:t>
            </a:r>
            <a:r>
              <a:rPr lang="tr-TR" sz="2800" dirty="0">
                <a:solidFill>
                  <a:srgbClr val="0070C0"/>
                </a:solidFill>
              </a:rPr>
              <a:t>işyeri</a:t>
            </a:r>
            <a:r>
              <a:rPr lang="tr-TR" sz="2800" dirty="0"/>
              <a:t> </a:t>
            </a:r>
            <a:r>
              <a:rPr lang="tr-TR" sz="2800" dirty="0">
                <a:solidFill>
                  <a:srgbClr val="0070C0"/>
                </a:solidFill>
              </a:rPr>
              <a:t>eğitimine ara veremezler ve işyerini değiştiremezler</a:t>
            </a:r>
            <a:r>
              <a:rPr lang="tr-TR" sz="2800" dirty="0"/>
              <a:t>, aksi takdirde yapılan işyeri eğitimi geçersiz sayılır.</a:t>
            </a:r>
          </a:p>
          <a:p>
            <a:r>
              <a:rPr lang="tr-TR" sz="2800" dirty="0">
                <a:solidFill>
                  <a:srgbClr val="0070C0"/>
                </a:solidFill>
              </a:rPr>
              <a:t>Öğrenciler, işyeri eğitimine en az %80 oranında devam etmek zorundadırlar. </a:t>
            </a:r>
            <a:r>
              <a:rPr lang="tr-TR" sz="2800" dirty="0"/>
              <a:t>Öğrenciler, işyerinin mesai saatlerine uymak zorundadırlar. Öğrenciler işyeri eğitimi süresince zorunlu olmadıkça izin alamazlar. Gerektiği hallerde, işyerinden bir gün önceden izin alınır. Kullanılan izin gün sayısı işyeri eğitimi süresinin % 20'sini aştığında, ya da izinsiz veya mazeretsiz olarak devamsızlığı olan öğrencilerin bu durumu, işyeri tarafından bölüm işyeri eğitimi komisyonuna bildirilir ve </a:t>
            </a:r>
            <a:r>
              <a:rPr lang="tr-TR" sz="2800" dirty="0">
                <a:solidFill>
                  <a:srgbClr val="0070C0"/>
                </a:solidFill>
              </a:rPr>
              <a:t>öğrencilerin işyeri eğitimi iptal edilir</a:t>
            </a:r>
            <a:r>
              <a:rPr lang="tr-TR" sz="2800" dirty="0"/>
              <a:t>.</a:t>
            </a:r>
          </a:p>
        </p:txBody>
      </p:sp>
    </p:spTree>
    <p:extLst>
      <p:ext uri="{BB962C8B-B14F-4D97-AF65-F5344CB8AC3E}">
        <p14:creationId xmlns:p14="http://schemas.microsoft.com/office/powerpoint/2010/main" val="2357932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noAutofit/>
          </a:bodyPr>
          <a:lstStyle/>
          <a:p>
            <a:r>
              <a:rPr lang="tr-TR" sz="3600" dirty="0">
                <a:solidFill>
                  <a:srgbClr val="0070C0"/>
                </a:solidFill>
              </a:rPr>
              <a:t>Sağlık raporu alınmadıkça</a:t>
            </a:r>
            <a:r>
              <a:rPr lang="tr-TR" sz="3600" dirty="0"/>
              <a:t>, hastalık nedeniyle işe devamsızlık yapılamaz. Rapor süresi işyeri eğitimi süresinin %20’ni aşarsa, </a:t>
            </a:r>
            <a:r>
              <a:rPr lang="tr-TR" sz="3600" dirty="0">
                <a:solidFill>
                  <a:srgbClr val="0070C0"/>
                </a:solidFill>
              </a:rPr>
              <a:t>işyeri eğitimi süresi aşan süre kadar uzatılmalıdır</a:t>
            </a:r>
            <a:r>
              <a:rPr lang="tr-TR" sz="3600" dirty="0"/>
              <a:t>.  Aksi takdirde işyeri eğitimi geçersiz ve öğrenci başarısız sayılır.</a:t>
            </a:r>
          </a:p>
          <a:p>
            <a:r>
              <a:rPr lang="tr-TR" sz="3600" dirty="0"/>
              <a:t>Denetçi öğretim elemanlarının işyerinde yaptıkları denetimlerde, denetimlerin %20’sinde veya daha fazlasında işyerinde bulunmayan öğrencilerin </a:t>
            </a:r>
            <a:r>
              <a:rPr lang="tr-TR" sz="3600" dirty="0">
                <a:solidFill>
                  <a:srgbClr val="0070C0"/>
                </a:solidFill>
              </a:rPr>
              <a:t>işyeri eğitimi geçersiz sayılır</a:t>
            </a:r>
            <a:r>
              <a:rPr lang="tr-TR" sz="3600" dirty="0"/>
              <a:t>.</a:t>
            </a:r>
          </a:p>
          <a:p>
            <a:endParaRPr lang="tr-TR" sz="3600" dirty="0"/>
          </a:p>
        </p:txBody>
      </p:sp>
    </p:spTree>
    <p:extLst>
      <p:ext uri="{BB962C8B-B14F-4D97-AF65-F5344CB8AC3E}">
        <p14:creationId xmlns:p14="http://schemas.microsoft.com/office/powerpoint/2010/main" val="1538826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82385"/>
            <a:ext cx="10178322" cy="5497207"/>
          </a:xfrm>
        </p:spPr>
        <p:txBody>
          <a:bodyPr>
            <a:normAutofit/>
          </a:bodyPr>
          <a:lstStyle/>
          <a:p>
            <a:r>
              <a:rPr lang="tr-TR" sz="3600" dirty="0"/>
              <a:t>Üniversite, öğrencilere bir ücret ödemekle yükümlü değildir. Öğrencilerin işyeri ile aralarındaki mali ilişkiler, hiçbir şekilde Üniversite'ye yükümlülük getirmez.</a:t>
            </a:r>
          </a:p>
          <a:p>
            <a:r>
              <a:rPr lang="tr-TR" sz="3600" dirty="0"/>
              <a:t>Öğrenci, işyerindeki gece vardiyasına katılamaz.</a:t>
            </a:r>
          </a:p>
          <a:p>
            <a:r>
              <a:rPr lang="tr-TR" sz="3600" dirty="0"/>
              <a:t>Öğrenciler, güz döneminin 15. haftasında sunacakları sonuç raporu ile yaptıkları çalışmaları bölüm komisyonuna sunarlar.  </a:t>
            </a:r>
            <a:r>
              <a:rPr lang="tr-TR" sz="3600" dirty="0">
                <a:solidFill>
                  <a:srgbClr val="0070C0"/>
                </a:solidFill>
              </a:rPr>
              <a:t>Mülakata girerler</a:t>
            </a:r>
            <a:r>
              <a:rPr lang="tr-TR" sz="3600" dirty="0"/>
              <a:t>.</a:t>
            </a:r>
          </a:p>
        </p:txBody>
      </p:sp>
    </p:spTree>
    <p:extLst>
      <p:ext uri="{BB962C8B-B14F-4D97-AF65-F5344CB8AC3E}">
        <p14:creationId xmlns:p14="http://schemas.microsoft.com/office/powerpoint/2010/main" val="403160424"/>
      </p:ext>
    </p:extLst>
  </p:cSld>
  <p:clrMapOvr>
    <a:masterClrMapping/>
  </p:clrMapOvr>
</p:sld>
</file>

<file path=ppt/theme/theme1.xml><?xml version="1.0" encoding="utf-8"?>
<a:theme xmlns:a="http://schemas.openxmlformats.org/drawingml/2006/main" name="Badg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27</TotalTime>
  <Words>838</Words>
  <Application>Microsoft Office PowerPoint</Application>
  <PresentationFormat>Geniş ekran</PresentationFormat>
  <Paragraphs>63</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Gill Sans MT</vt:lpstr>
      <vt:lpstr>Impact</vt:lpstr>
      <vt:lpstr>Badge</vt:lpstr>
      <vt:lpstr>KARADENİZ TEKNİK ÜNİVERSİTESİ OF TEKNOLOJİ FAKÜLTESİ YAZILIM MÜHENDİSLİĞİ BÖLÜMÜ İŞYERİ EĞİTİMİ SUNUSU</vt:lpstr>
      <vt:lpstr> 1. İşyeri Eğitimi Tanımı ve Genel Esaslar </vt:lpstr>
      <vt:lpstr>PowerPoint Sunusu</vt:lpstr>
      <vt:lpstr>PowerPoint Sunusu</vt:lpstr>
      <vt:lpstr>PowerPoint Sunusu</vt:lpstr>
      <vt:lpstr>PowerPoint Sunusu</vt:lpstr>
      <vt:lpstr>PowerPoint Sunusu</vt:lpstr>
      <vt:lpstr>PowerPoint Sunusu</vt:lpstr>
      <vt:lpstr>PowerPoint Sunusu</vt:lpstr>
      <vt:lpstr>İşyeri Eğitimi Süreci Akış Diyagramı </vt:lpstr>
      <vt:lpstr>PowerPoint Sunusu</vt:lpstr>
      <vt:lpstr>PowerPoint Sunusu</vt:lpstr>
      <vt:lpstr>Akış Diyagramı Devamı</vt:lpstr>
      <vt:lpstr>Raporların hazırlanması</vt:lpstr>
      <vt:lpstr>Raporların hazırlanması</vt:lpstr>
      <vt:lpstr>Önemli bilgiler</vt:lpstr>
      <vt:lpstr>Raporların Hazırlanması</vt:lpstr>
      <vt:lpstr>PowerPoint Sunusu</vt:lpstr>
      <vt:lpstr>PowerPoint Sunusu</vt:lpstr>
      <vt:lpstr>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KARADENİZ TEKNİK ÜNİVERSİTESİ OF TEKNOLOJİ FAKÜLTESİ YAZILIM MÜHENDİSLİĞİ BÖLÜMÜ İŞYERİ EĞİTİMİ SUNUSU</dc:title>
  <dc:creator>Sefa Aras</dc:creator>
  <cp:lastModifiedBy>Mustafa Topsakal</cp:lastModifiedBy>
  <cp:revision>11</cp:revision>
  <dcterms:created xsi:type="dcterms:W3CDTF">2020-07-23T13:20:43Z</dcterms:created>
  <dcterms:modified xsi:type="dcterms:W3CDTF">2024-09-12T17:57:28Z</dcterms:modified>
</cp:coreProperties>
</file>