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74" r:id="rId2"/>
    <p:sldId id="277" r:id="rId3"/>
    <p:sldId id="279" r:id="rId4"/>
    <p:sldId id="280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85" r:id="rId14"/>
    <p:sldId id="291" r:id="rId15"/>
    <p:sldId id="293" r:id="rId16"/>
    <p:sldId id="294" r:id="rId17"/>
    <p:sldId id="297" r:id="rId18"/>
    <p:sldId id="296" r:id="rId19"/>
    <p:sldId id="295" r:id="rId20"/>
    <p:sldId id="300" r:id="rId21"/>
    <p:sldId id="299" r:id="rId22"/>
    <p:sldId id="298" r:id="rId23"/>
    <p:sldId id="302" r:id="rId24"/>
    <p:sldId id="301" r:id="rId25"/>
    <p:sldId id="292" r:id="rId26"/>
    <p:sldId id="304" r:id="rId27"/>
    <p:sldId id="303" r:id="rId28"/>
    <p:sldId id="305" r:id="rId29"/>
    <p:sldId id="306" r:id="rId30"/>
    <p:sldId id="307" r:id="rId31"/>
    <p:sldId id="308" r:id="rId32"/>
    <p:sldId id="309" r:id="rId33"/>
    <p:sldId id="26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4"/>
    <a:srgbClr val="173960"/>
    <a:srgbClr val="9999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AF461-0B68-4ADC-A859-5F9B30BA14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E0B192-6C98-4B1F-B5D7-78AABC9D1DA4}">
      <dgm:prSet phldrT="[Metin]"/>
      <dgm:spPr/>
      <dgm:t>
        <a:bodyPr/>
        <a:lstStyle/>
        <a:p>
          <a:r>
            <a:rPr lang="tr-TR" dirty="0" smtClean="0"/>
            <a:t>Öğrenci Öğrenim </a:t>
          </a:r>
          <a:endParaRPr lang="tr-TR" dirty="0"/>
        </a:p>
      </dgm:t>
    </dgm:pt>
    <dgm:pt modelId="{1283E37A-72E8-42D5-89F6-74BB07FD6C5A}" type="parTrans" cxnId="{73C8B7EA-0CE0-4800-8730-3A26000A3BDF}">
      <dgm:prSet/>
      <dgm:spPr/>
      <dgm:t>
        <a:bodyPr/>
        <a:lstStyle/>
        <a:p>
          <a:endParaRPr lang="tr-TR"/>
        </a:p>
      </dgm:t>
    </dgm:pt>
    <dgm:pt modelId="{A640F5FE-24B9-4EE9-A44C-531179CF107C}" type="sibTrans" cxnId="{73C8B7EA-0CE0-4800-8730-3A26000A3BDF}">
      <dgm:prSet/>
      <dgm:spPr/>
      <dgm:t>
        <a:bodyPr/>
        <a:lstStyle/>
        <a:p>
          <a:endParaRPr lang="tr-TR"/>
        </a:p>
      </dgm:t>
    </dgm:pt>
    <dgm:pt modelId="{7D1DE33A-9370-4A2F-B79E-32A9152EC805}">
      <dgm:prSet phldrT="[Metin]"/>
      <dgm:spPr/>
      <dgm:t>
        <a:bodyPr/>
        <a:lstStyle/>
        <a:p>
          <a:r>
            <a:rPr lang="tr-TR" dirty="0" smtClean="0"/>
            <a:t>Öğrenci Staj</a:t>
          </a:r>
          <a:endParaRPr lang="tr-TR" dirty="0"/>
        </a:p>
      </dgm:t>
    </dgm:pt>
    <dgm:pt modelId="{FF622509-2705-4098-8602-67664127CC3C}" type="parTrans" cxnId="{21CF5D27-83D6-4211-A502-DFB478371B18}">
      <dgm:prSet/>
      <dgm:spPr/>
      <dgm:t>
        <a:bodyPr/>
        <a:lstStyle/>
        <a:p>
          <a:endParaRPr lang="tr-TR"/>
        </a:p>
      </dgm:t>
    </dgm:pt>
    <dgm:pt modelId="{B7ACAEF1-1DBA-4E3E-9211-8D3FA68E5026}" type="sibTrans" cxnId="{21CF5D27-83D6-4211-A502-DFB478371B18}">
      <dgm:prSet/>
      <dgm:spPr/>
      <dgm:t>
        <a:bodyPr/>
        <a:lstStyle/>
        <a:p>
          <a:endParaRPr lang="tr-TR"/>
        </a:p>
      </dgm:t>
    </dgm:pt>
    <dgm:pt modelId="{ADCB8D29-A356-4929-B146-2DEACF6B80F0}">
      <dgm:prSet phldrT="[Metin]"/>
      <dgm:spPr/>
      <dgm:t>
        <a:bodyPr/>
        <a:lstStyle/>
        <a:p>
          <a:r>
            <a:rPr lang="tr-TR" dirty="0" smtClean="0"/>
            <a:t>Personel Ders Verme</a:t>
          </a:r>
          <a:endParaRPr lang="tr-TR" dirty="0"/>
        </a:p>
      </dgm:t>
    </dgm:pt>
    <dgm:pt modelId="{042692A5-C5AC-4B47-8026-00E9441AFE4B}" type="parTrans" cxnId="{C774BF16-DA7B-4EF2-BAAF-8A29DCBF5674}">
      <dgm:prSet/>
      <dgm:spPr/>
      <dgm:t>
        <a:bodyPr/>
        <a:lstStyle/>
        <a:p>
          <a:endParaRPr lang="tr-TR"/>
        </a:p>
      </dgm:t>
    </dgm:pt>
    <dgm:pt modelId="{1A8679AE-B6BB-46B2-BF04-EDE1BE24C045}" type="sibTrans" cxnId="{C774BF16-DA7B-4EF2-BAAF-8A29DCBF5674}">
      <dgm:prSet/>
      <dgm:spPr/>
      <dgm:t>
        <a:bodyPr/>
        <a:lstStyle/>
        <a:p>
          <a:endParaRPr lang="tr-TR"/>
        </a:p>
      </dgm:t>
    </dgm:pt>
    <dgm:pt modelId="{05A4042B-4D89-455C-B2D3-DAB5870FBE77}">
      <dgm:prSet/>
      <dgm:spPr/>
      <dgm:t>
        <a:bodyPr/>
        <a:lstStyle/>
        <a:p>
          <a:r>
            <a:rPr lang="tr-TR" dirty="0" smtClean="0"/>
            <a:t>Personel Eğitim Alma</a:t>
          </a:r>
          <a:endParaRPr lang="tr-TR" dirty="0"/>
        </a:p>
      </dgm:t>
    </dgm:pt>
    <dgm:pt modelId="{07D29CDF-E61D-4FBB-8016-E0C4F62A06A8}" type="parTrans" cxnId="{D40BEC66-7A04-41FC-B822-D77366750FFA}">
      <dgm:prSet/>
      <dgm:spPr/>
      <dgm:t>
        <a:bodyPr/>
        <a:lstStyle/>
        <a:p>
          <a:endParaRPr lang="tr-TR"/>
        </a:p>
      </dgm:t>
    </dgm:pt>
    <dgm:pt modelId="{36408079-5AC9-4B72-8B35-6F1E55A5A024}" type="sibTrans" cxnId="{D40BEC66-7A04-41FC-B822-D77366750FFA}">
      <dgm:prSet/>
      <dgm:spPr/>
      <dgm:t>
        <a:bodyPr/>
        <a:lstStyle/>
        <a:p>
          <a:endParaRPr lang="tr-TR"/>
        </a:p>
      </dgm:t>
    </dgm:pt>
    <dgm:pt modelId="{40716E7B-DF6B-4C1D-A353-C1E93AED61A8}" type="pres">
      <dgm:prSet presAssocID="{724AF461-0B68-4ADC-A859-5F9B30BA143E}" presName="linearFlow" presStyleCnt="0">
        <dgm:presLayoutVars>
          <dgm:dir/>
          <dgm:resizeHandles val="exact"/>
        </dgm:presLayoutVars>
      </dgm:prSet>
      <dgm:spPr/>
    </dgm:pt>
    <dgm:pt modelId="{3DD9BD5A-FC8F-4DE5-BA50-5E41E9BCB6A2}" type="pres">
      <dgm:prSet presAssocID="{FEE0B192-6C98-4B1F-B5D7-78AABC9D1DA4}" presName="composite" presStyleCnt="0"/>
      <dgm:spPr/>
    </dgm:pt>
    <dgm:pt modelId="{E238AB9F-EC2F-4451-B171-FC9809D006D6}" type="pres">
      <dgm:prSet presAssocID="{FEE0B192-6C98-4B1F-B5D7-78AABC9D1DA4}" presName="imgShp" presStyleLbl="fgImgPlace1" presStyleIdx="0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AEBB5A01-5201-462A-9B3D-1156FC2EDBC7}" type="pres">
      <dgm:prSet presAssocID="{FEE0B192-6C98-4B1F-B5D7-78AABC9D1DA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947E18-4D18-4C9D-AA63-6C242E12E8ED}" type="pres">
      <dgm:prSet presAssocID="{A640F5FE-24B9-4EE9-A44C-531179CF107C}" presName="spacing" presStyleCnt="0"/>
      <dgm:spPr/>
    </dgm:pt>
    <dgm:pt modelId="{D342254E-230C-4475-9934-90438858B794}" type="pres">
      <dgm:prSet presAssocID="{7D1DE33A-9370-4A2F-B79E-32A9152EC805}" presName="composite" presStyleCnt="0"/>
      <dgm:spPr/>
    </dgm:pt>
    <dgm:pt modelId="{8885ACD2-DB5B-4F4A-8E25-53F98177E015}" type="pres">
      <dgm:prSet presAssocID="{7D1DE33A-9370-4A2F-B79E-32A9152EC805}" presName="imgShp" presStyleLbl="fgImgPlace1" presStyleIdx="1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4CDA10D1-655D-47F4-B240-F680E43B2FD5}" type="pres">
      <dgm:prSet presAssocID="{7D1DE33A-9370-4A2F-B79E-32A9152EC80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88473-9252-4F49-8779-D36C91661604}" type="pres">
      <dgm:prSet presAssocID="{B7ACAEF1-1DBA-4E3E-9211-8D3FA68E5026}" presName="spacing" presStyleCnt="0"/>
      <dgm:spPr/>
    </dgm:pt>
    <dgm:pt modelId="{15017CD0-8596-4429-A39D-DD7361E237AE}" type="pres">
      <dgm:prSet presAssocID="{ADCB8D29-A356-4929-B146-2DEACF6B80F0}" presName="composite" presStyleCnt="0"/>
      <dgm:spPr/>
    </dgm:pt>
    <dgm:pt modelId="{D4F6B4BE-AC1C-44DC-B956-6970E8882CFD}" type="pres">
      <dgm:prSet presAssocID="{ADCB8D29-A356-4929-B146-2DEACF6B80F0}" presName="imgShp" presStyleLbl="fgImgPlace1" presStyleIdx="2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EB0958A6-A33E-43E1-81BF-084F79885E61}" type="pres">
      <dgm:prSet presAssocID="{ADCB8D29-A356-4929-B146-2DEACF6B80F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6DACFE-4666-488C-A728-02EDBBBCF171}" type="pres">
      <dgm:prSet presAssocID="{1A8679AE-B6BB-46B2-BF04-EDE1BE24C045}" presName="spacing" presStyleCnt="0"/>
      <dgm:spPr/>
    </dgm:pt>
    <dgm:pt modelId="{A74837DA-BB4D-4DB9-8C9A-E6FA37026653}" type="pres">
      <dgm:prSet presAssocID="{05A4042B-4D89-455C-B2D3-DAB5870FBE77}" presName="composite" presStyleCnt="0"/>
      <dgm:spPr/>
    </dgm:pt>
    <dgm:pt modelId="{BFB47534-5BAD-4122-8B29-E96D37BC545B}" type="pres">
      <dgm:prSet presAssocID="{05A4042B-4D89-455C-B2D3-DAB5870FBE77}" presName="imgShp" presStyleLbl="fgImgPlace1" presStyleIdx="3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DE86AAE0-F2E9-49FB-9918-73358F360E35}" type="pres">
      <dgm:prSet presAssocID="{05A4042B-4D89-455C-B2D3-DAB5870FBE7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74BF16-DA7B-4EF2-BAAF-8A29DCBF5674}" srcId="{724AF461-0B68-4ADC-A859-5F9B30BA143E}" destId="{ADCB8D29-A356-4929-B146-2DEACF6B80F0}" srcOrd="2" destOrd="0" parTransId="{042692A5-C5AC-4B47-8026-00E9441AFE4B}" sibTransId="{1A8679AE-B6BB-46B2-BF04-EDE1BE24C045}"/>
    <dgm:cxn modelId="{CB1D8FAB-DF2F-4E3D-9A5E-1490FA2DA1FA}" type="presOf" srcId="{FEE0B192-6C98-4B1F-B5D7-78AABC9D1DA4}" destId="{AEBB5A01-5201-462A-9B3D-1156FC2EDBC7}" srcOrd="0" destOrd="0" presId="urn:microsoft.com/office/officeart/2005/8/layout/vList3"/>
    <dgm:cxn modelId="{73C8B7EA-0CE0-4800-8730-3A26000A3BDF}" srcId="{724AF461-0B68-4ADC-A859-5F9B30BA143E}" destId="{FEE0B192-6C98-4B1F-B5D7-78AABC9D1DA4}" srcOrd="0" destOrd="0" parTransId="{1283E37A-72E8-42D5-89F6-74BB07FD6C5A}" sibTransId="{A640F5FE-24B9-4EE9-A44C-531179CF107C}"/>
    <dgm:cxn modelId="{21CF5D27-83D6-4211-A502-DFB478371B18}" srcId="{724AF461-0B68-4ADC-A859-5F9B30BA143E}" destId="{7D1DE33A-9370-4A2F-B79E-32A9152EC805}" srcOrd="1" destOrd="0" parTransId="{FF622509-2705-4098-8602-67664127CC3C}" sibTransId="{B7ACAEF1-1DBA-4E3E-9211-8D3FA68E5026}"/>
    <dgm:cxn modelId="{D40BEC66-7A04-41FC-B822-D77366750FFA}" srcId="{724AF461-0B68-4ADC-A859-5F9B30BA143E}" destId="{05A4042B-4D89-455C-B2D3-DAB5870FBE77}" srcOrd="3" destOrd="0" parTransId="{07D29CDF-E61D-4FBB-8016-E0C4F62A06A8}" sibTransId="{36408079-5AC9-4B72-8B35-6F1E55A5A024}"/>
    <dgm:cxn modelId="{246E31DD-EDB8-4177-A2D7-CB6F55A0FD32}" type="presOf" srcId="{05A4042B-4D89-455C-B2D3-DAB5870FBE77}" destId="{DE86AAE0-F2E9-49FB-9918-73358F360E35}" srcOrd="0" destOrd="0" presId="urn:microsoft.com/office/officeart/2005/8/layout/vList3"/>
    <dgm:cxn modelId="{908895AD-49CD-4A7E-A78B-F07D90A919B8}" type="presOf" srcId="{724AF461-0B68-4ADC-A859-5F9B30BA143E}" destId="{40716E7B-DF6B-4C1D-A353-C1E93AED61A8}" srcOrd="0" destOrd="0" presId="urn:microsoft.com/office/officeart/2005/8/layout/vList3"/>
    <dgm:cxn modelId="{C59F3608-5D35-4FCD-98F9-D720BB707383}" type="presOf" srcId="{ADCB8D29-A356-4929-B146-2DEACF6B80F0}" destId="{EB0958A6-A33E-43E1-81BF-084F79885E61}" srcOrd="0" destOrd="0" presId="urn:microsoft.com/office/officeart/2005/8/layout/vList3"/>
    <dgm:cxn modelId="{2E614EAF-884A-4936-93AD-C118E884A657}" type="presOf" srcId="{7D1DE33A-9370-4A2F-B79E-32A9152EC805}" destId="{4CDA10D1-655D-47F4-B240-F680E43B2FD5}" srcOrd="0" destOrd="0" presId="urn:microsoft.com/office/officeart/2005/8/layout/vList3"/>
    <dgm:cxn modelId="{4868BB04-FE1A-411F-80F6-1B00ECD9E19D}" type="presParOf" srcId="{40716E7B-DF6B-4C1D-A353-C1E93AED61A8}" destId="{3DD9BD5A-FC8F-4DE5-BA50-5E41E9BCB6A2}" srcOrd="0" destOrd="0" presId="urn:microsoft.com/office/officeart/2005/8/layout/vList3"/>
    <dgm:cxn modelId="{2F4B0618-3D87-48F6-97CE-B90D3C0BE0A2}" type="presParOf" srcId="{3DD9BD5A-FC8F-4DE5-BA50-5E41E9BCB6A2}" destId="{E238AB9F-EC2F-4451-B171-FC9809D006D6}" srcOrd="0" destOrd="0" presId="urn:microsoft.com/office/officeart/2005/8/layout/vList3"/>
    <dgm:cxn modelId="{51CE8E4B-56FA-48A0-9CA4-F85D835C9A8A}" type="presParOf" srcId="{3DD9BD5A-FC8F-4DE5-BA50-5E41E9BCB6A2}" destId="{AEBB5A01-5201-462A-9B3D-1156FC2EDBC7}" srcOrd="1" destOrd="0" presId="urn:microsoft.com/office/officeart/2005/8/layout/vList3"/>
    <dgm:cxn modelId="{6BBAE66B-5E1C-46D1-948D-922E43023F5C}" type="presParOf" srcId="{40716E7B-DF6B-4C1D-A353-C1E93AED61A8}" destId="{44947E18-4D18-4C9D-AA63-6C242E12E8ED}" srcOrd="1" destOrd="0" presId="urn:microsoft.com/office/officeart/2005/8/layout/vList3"/>
    <dgm:cxn modelId="{20B12767-5E87-477D-9982-80099265AE5E}" type="presParOf" srcId="{40716E7B-DF6B-4C1D-A353-C1E93AED61A8}" destId="{D342254E-230C-4475-9934-90438858B794}" srcOrd="2" destOrd="0" presId="urn:microsoft.com/office/officeart/2005/8/layout/vList3"/>
    <dgm:cxn modelId="{627042AE-1A31-415F-B3B4-21BC9D579EE8}" type="presParOf" srcId="{D342254E-230C-4475-9934-90438858B794}" destId="{8885ACD2-DB5B-4F4A-8E25-53F98177E015}" srcOrd="0" destOrd="0" presId="urn:microsoft.com/office/officeart/2005/8/layout/vList3"/>
    <dgm:cxn modelId="{12378274-E8C6-475A-880A-A0F720C42BAC}" type="presParOf" srcId="{D342254E-230C-4475-9934-90438858B794}" destId="{4CDA10D1-655D-47F4-B240-F680E43B2FD5}" srcOrd="1" destOrd="0" presId="urn:microsoft.com/office/officeart/2005/8/layout/vList3"/>
    <dgm:cxn modelId="{0F9CD551-89B6-459A-940B-60267ABF0158}" type="presParOf" srcId="{40716E7B-DF6B-4C1D-A353-C1E93AED61A8}" destId="{31C88473-9252-4F49-8779-D36C91661604}" srcOrd="3" destOrd="0" presId="urn:microsoft.com/office/officeart/2005/8/layout/vList3"/>
    <dgm:cxn modelId="{22A7634D-9B36-4F4B-AEA2-0D91C345CBD8}" type="presParOf" srcId="{40716E7B-DF6B-4C1D-A353-C1E93AED61A8}" destId="{15017CD0-8596-4429-A39D-DD7361E237AE}" srcOrd="4" destOrd="0" presId="urn:microsoft.com/office/officeart/2005/8/layout/vList3"/>
    <dgm:cxn modelId="{C37DAB06-E5C0-439E-99A3-53E95DC315E6}" type="presParOf" srcId="{15017CD0-8596-4429-A39D-DD7361E237AE}" destId="{D4F6B4BE-AC1C-44DC-B956-6970E8882CFD}" srcOrd="0" destOrd="0" presId="urn:microsoft.com/office/officeart/2005/8/layout/vList3"/>
    <dgm:cxn modelId="{A729B5F3-A277-4C49-BABA-BAA355AB54C8}" type="presParOf" srcId="{15017CD0-8596-4429-A39D-DD7361E237AE}" destId="{EB0958A6-A33E-43E1-81BF-084F79885E61}" srcOrd="1" destOrd="0" presId="urn:microsoft.com/office/officeart/2005/8/layout/vList3"/>
    <dgm:cxn modelId="{418D8A6B-17B2-4B64-8F80-BEF7635278B2}" type="presParOf" srcId="{40716E7B-DF6B-4C1D-A353-C1E93AED61A8}" destId="{F46DACFE-4666-488C-A728-02EDBBBCF171}" srcOrd="5" destOrd="0" presId="urn:microsoft.com/office/officeart/2005/8/layout/vList3"/>
    <dgm:cxn modelId="{291C5A6A-4B4C-4007-916A-03A0CE68C263}" type="presParOf" srcId="{40716E7B-DF6B-4C1D-A353-C1E93AED61A8}" destId="{A74837DA-BB4D-4DB9-8C9A-E6FA37026653}" srcOrd="6" destOrd="0" presId="urn:microsoft.com/office/officeart/2005/8/layout/vList3"/>
    <dgm:cxn modelId="{0F125FA3-77AD-41C1-A76A-6430677EC02A}" type="presParOf" srcId="{A74837DA-BB4D-4DB9-8C9A-E6FA37026653}" destId="{BFB47534-5BAD-4122-8B29-E96D37BC545B}" srcOrd="0" destOrd="0" presId="urn:microsoft.com/office/officeart/2005/8/layout/vList3"/>
    <dgm:cxn modelId="{FFBD95DE-445C-428A-81E3-F5AF270B36A3}" type="presParOf" srcId="{A74837DA-BB4D-4DB9-8C9A-E6FA37026653}" destId="{DE86AAE0-F2E9-49FB-9918-73358F360E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B5A01-5201-462A-9B3D-1156FC2EDBC7}">
      <dsp:nvSpPr>
        <dsp:cNvPr id="0" name=""/>
        <dsp:cNvSpPr/>
      </dsp:nvSpPr>
      <dsp:spPr>
        <a:xfrm rot="10800000">
          <a:off x="1354231" y="1182"/>
          <a:ext cx="4842694" cy="537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Öğrenci Öğrenim </a:t>
          </a:r>
          <a:endParaRPr lang="tr-TR" sz="2400" kern="1200" dirty="0"/>
        </a:p>
      </dsp:txBody>
      <dsp:txXfrm rot="10800000">
        <a:off x="1488686" y="1182"/>
        <a:ext cx="4708239" cy="537821"/>
      </dsp:txXfrm>
    </dsp:sp>
    <dsp:sp modelId="{E238AB9F-EC2F-4451-B171-FC9809D006D6}">
      <dsp:nvSpPr>
        <dsp:cNvPr id="0" name=""/>
        <dsp:cNvSpPr/>
      </dsp:nvSpPr>
      <dsp:spPr>
        <a:xfrm>
          <a:off x="1085321" y="1182"/>
          <a:ext cx="537821" cy="537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A10D1-655D-47F4-B240-F680E43B2FD5}">
      <dsp:nvSpPr>
        <dsp:cNvPr id="0" name=""/>
        <dsp:cNvSpPr/>
      </dsp:nvSpPr>
      <dsp:spPr>
        <a:xfrm rot="10800000">
          <a:off x="1354231" y="681216"/>
          <a:ext cx="4842694" cy="537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Öğrenci Staj</a:t>
          </a:r>
          <a:endParaRPr lang="tr-TR" sz="2400" kern="1200" dirty="0"/>
        </a:p>
      </dsp:txBody>
      <dsp:txXfrm rot="10800000">
        <a:off x="1488686" y="681216"/>
        <a:ext cx="4708239" cy="537821"/>
      </dsp:txXfrm>
    </dsp:sp>
    <dsp:sp modelId="{8885ACD2-DB5B-4F4A-8E25-53F98177E015}">
      <dsp:nvSpPr>
        <dsp:cNvPr id="0" name=""/>
        <dsp:cNvSpPr/>
      </dsp:nvSpPr>
      <dsp:spPr>
        <a:xfrm>
          <a:off x="1085321" y="681216"/>
          <a:ext cx="537821" cy="537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958A6-A33E-43E1-81BF-084F79885E61}">
      <dsp:nvSpPr>
        <dsp:cNvPr id="0" name=""/>
        <dsp:cNvSpPr/>
      </dsp:nvSpPr>
      <dsp:spPr>
        <a:xfrm rot="10800000">
          <a:off x="1354231" y="1361249"/>
          <a:ext cx="4842694" cy="537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Personel Ders Verme</a:t>
          </a:r>
          <a:endParaRPr lang="tr-TR" sz="2400" kern="1200" dirty="0"/>
        </a:p>
      </dsp:txBody>
      <dsp:txXfrm rot="10800000">
        <a:off x="1488686" y="1361249"/>
        <a:ext cx="4708239" cy="537821"/>
      </dsp:txXfrm>
    </dsp:sp>
    <dsp:sp modelId="{D4F6B4BE-AC1C-44DC-B956-6970E8882CFD}">
      <dsp:nvSpPr>
        <dsp:cNvPr id="0" name=""/>
        <dsp:cNvSpPr/>
      </dsp:nvSpPr>
      <dsp:spPr>
        <a:xfrm>
          <a:off x="1085321" y="1361249"/>
          <a:ext cx="537821" cy="537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6AAE0-F2E9-49FB-9918-73358F360E35}">
      <dsp:nvSpPr>
        <dsp:cNvPr id="0" name=""/>
        <dsp:cNvSpPr/>
      </dsp:nvSpPr>
      <dsp:spPr>
        <a:xfrm rot="10800000">
          <a:off x="1354231" y="2041282"/>
          <a:ext cx="4842694" cy="537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Personel Eğitim Alma</a:t>
          </a:r>
          <a:endParaRPr lang="tr-TR" sz="2400" kern="1200" dirty="0"/>
        </a:p>
      </dsp:txBody>
      <dsp:txXfrm rot="10800000">
        <a:off x="1488686" y="2041282"/>
        <a:ext cx="4708239" cy="537821"/>
      </dsp:txXfrm>
    </dsp:sp>
    <dsp:sp modelId="{BFB47534-5BAD-4122-8B29-E96D37BC545B}">
      <dsp:nvSpPr>
        <dsp:cNvPr id="0" name=""/>
        <dsp:cNvSpPr/>
      </dsp:nvSpPr>
      <dsp:spPr>
        <a:xfrm>
          <a:off x="1085321" y="2041282"/>
          <a:ext cx="537821" cy="537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593B6C81-1346-4C78-A0C6-86FB85857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B94BF652-FEBC-4CE9-9D2E-18FC75F1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571F-2A2B-4037-B6AD-3CDADF16A388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51CA644A-1DAC-414B-9CDE-F8C6397C2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C3E5BD83-60B5-4896-961E-7ED03C406E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B0C8-F4A6-4D6F-BEC1-2537F59642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77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630C-AAE3-4920-B0CE-34D041A94627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BCF6-433F-44C3-8721-690901A9FF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60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5CB6360F-9D82-4717-8228-565FD25B5B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pic>
        <p:nvPicPr>
          <p:cNvPr id="10" name="Resim 9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95510F45-23D2-4543-B5AA-D74016EC7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0000"/>
            <a:ext cx="35992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B4FB70A6-B456-4850-B164-06229B3C11C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xmlns="" id="{6E8A96A6-73C7-4462-9AE4-3A8545504400}"/>
              </a:ext>
            </a:extLst>
          </p:cNvPr>
          <p:cNvSpPr/>
          <p:nvPr userDrawn="1"/>
        </p:nvSpPr>
        <p:spPr>
          <a:xfrm>
            <a:off x="11160422" y="0"/>
            <a:ext cx="43200" cy="1440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xmlns="" id="{6E23CE08-F939-4246-B3EA-CC60F674808B}"/>
              </a:ext>
            </a:extLst>
          </p:cNvPr>
          <p:cNvSpPr txBox="1"/>
          <p:nvPr userDrawn="1"/>
        </p:nvSpPr>
        <p:spPr>
          <a:xfrm>
            <a:off x="6120423" y="954000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T.C.</a:t>
            </a:r>
            <a:b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</a:br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KARADENİZ TEKNİK ÜNİVERSİTESİ</a:t>
            </a:r>
          </a:p>
        </p:txBody>
      </p:sp>
      <p:pic>
        <p:nvPicPr>
          <p:cNvPr id="22" name="Resim 21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B5D4BD03-BAF9-4658-8C5E-87E76AD90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0000"/>
            <a:ext cx="215957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C7F5269B-722E-471C-8A2E-95828EA727D2}"/>
              </a:ext>
            </a:extLst>
          </p:cNvPr>
          <p:cNvSpPr/>
          <p:nvPr userDrawn="1"/>
        </p:nvSpPr>
        <p:spPr>
          <a:xfrm>
            <a:off x="0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4B338E73-4807-48D4-A5D2-698796A397C1}"/>
              </a:ext>
            </a:extLst>
          </p:cNvPr>
          <p:cNvSpPr/>
          <p:nvPr userDrawn="1"/>
        </p:nvSpPr>
        <p:spPr>
          <a:xfrm>
            <a:off x="11160000" y="6210000"/>
            <a:ext cx="43200" cy="64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F866B4F8-8445-45A3-908E-B4628FA11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439718" cy="720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A3E469E-9690-464C-BCFC-F34C27BC1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914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3B64"/>
                </a:solidFill>
                <a:latin typeface="Hurme Geometric Sans 1" panose="020B0200020000000000" pitchFamily="34" charset="-94"/>
              </a:defRPr>
            </a:lvl1pPr>
          </a:lstStyle>
          <a:p>
            <a:fld id="{860A2120-F4D3-485F-A5B8-C44F1997944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62778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şekk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2C03A0B8-C04D-46B9-83EE-686C38053D2D}"/>
              </a:ext>
            </a:extLst>
          </p:cNvPr>
          <p:cNvSpPr/>
          <p:nvPr userDrawn="1"/>
        </p:nvSpPr>
        <p:spPr>
          <a:xfrm>
            <a:off x="2159860" y="0"/>
            <a:ext cx="10032140" cy="6856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CB8230EA-1A54-4CB0-941E-E3B434045FFF}"/>
              </a:ext>
            </a:extLst>
          </p:cNvPr>
          <p:cNvSpPr/>
          <p:nvPr userDrawn="1"/>
        </p:nvSpPr>
        <p:spPr>
          <a:xfrm>
            <a:off x="0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pic>
        <p:nvPicPr>
          <p:cNvPr id="13" name="Resim 12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7C7929B6-168A-4FD5-8197-C478A68FB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4397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5B04-D58E-4634-B823-5C4919C552B9}" type="datetime1">
              <a:rPr lang="tr-TR" smtClean="0"/>
              <a:t>10.01.2025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2120-F4D3-485F-A5B8-C44F199794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82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u.edu.tr/digk/uluslararasi-hareketlili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etin kutusu 50">
            <a:extLst>
              <a:ext uri="{FF2B5EF4-FFF2-40B4-BE49-F238E27FC236}">
                <a16:creationId xmlns:a16="http://schemas.microsoft.com/office/drawing/2014/main" xmlns="" id="{16B14797-9D9F-489A-AFEC-99BEF28E8BBD}"/>
              </a:ext>
            </a:extLst>
          </p:cNvPr>
          <p:cNvSpPr txBox="1"/>
          <p:nvPr/>
        </p:nvSpPr>
        <p:spPr>
          <a:xfrm>
            <a:off x="6120423" y="2026774"/>
            <a:ext cx="50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KA171 ULUSLARARASI KREDİ </a:t>
            </a:r>
            <a:r>
              <a:rPr lang="tr-TR" b="1" dirty="0" smtClean="0">
                <a:solidFill>
                  <a:srgbClr val="003B64"/>
                </a:solidFill>
                <a:latin typeface="Hurme Geometric Sans 1" panose="020B0200020000000000" pitchFamily="34" charset="-94"/>
              </a:rPr>
              <a:t>HAREKETLİLİĞİ BİLGİLENDİRME TOPLANTISI</a:t>
            </a:r>
            <a:endParaRPr lang="tr-TR" b="1" dirty="0">
              <a:solidFill>
                <a:srgbClr val="003B64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xmlns="" id="{4C1F0EFF-6A86-4E68-959F-A954120D6CE4}"/>
              </a:ext>
            </a:extLst>
          </p:cNvPr>
          <p:cNvSpPr txBox="1"/>
          <p:nvPr/>
        </p:nvSpPr>
        <p:spPr>
          <a:xfrm>
            <a:off x="6120423" y="5512865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>
                <a:solidFill>
                  <a:srgbClr val="003B64"/>
                </a:solidFill>
                <a:latin typeface="Hurme Geometric Sans 1" panose="020B0200020000000000" pitchFamily="34" charset="-94"/>
              </a:rPr>
              <a:t>Değişim Programları Koordinatörlüğü </a:t>
            </a:r>
          </a:p>
          <a:p>
            <a:pPr algn="r"/>
            <a:r>
              <a:rPr lang="tr-TR" sz="1600" b="1" dirty="0" err="1" smtClean="0">
                <a:solidFill>
                  <a:srgbClr val="003B64"/>
                </a:solidFill>
                <a:latin typeface="Hurme Geometric Sans 1" panose="020B0200020000000000" pitchFamily="34" charset="-94"/>
              </a:rPr>
              <a:t>Erasmus</a:t>
            </a:r>
            <a:r>
              <a:rPr lang="tr-TR" sz="1600" b="1" dirty="0" smtClean="0">
                <a:solidFill>
                  <a:srgbClr val="003B64"/>
                </a:solidFill>
                <a:latin typeface="Hurme Geometric Sans 1" panose="020B0200020000000000" pitchFamily="34" charset="-94"/>
              </a:rPr>
              <a:t> Ofisi</a:t>
            </a:r>
            <a:endParaRPr lang="tr-TR" sz="1600" b="1" dirty="0">
              <a:solidFill>
                <a:srgbClr val="003B64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xmlns="" id="{9B186495-E15D-425D-8AC9-60D888ECCEFD}"/>
              </a:ext>
            </a:extLst>
          </p:cNvPr>
          <p:cNvSpPr txBox="1"/>
          <p:nvPr/>
        </p:nvSpPr>
        <p:spPr>
          <a:xfrm>
            <a:off x="6120423" y="4680000"/>
            <a:ext cx="50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 smtClean="0">
                <a:solidFill>
                  <a:srgbClr val="003B64"/>
                </a:solidFill>
                <a:latin typeface="Hurme Geometric Sans 1" panose="020B0200020000000000" pitchFamily="34" charset="-94"/>
              </a:rPr>
              <a:t>10/01/2025  TRABZON</a:t>
            </a:r>
            <a:endParaRPr lang="tr-TR" sz="1200" b="1" dirty="0">
              <a:solidFill>
                <a:srgbClr val="003B64"/>
              </a:solidFill>
              <a:latin typeface="Hurme Geometric Sans 1" panose="020B0200020000000000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753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3" b="1607"/>
          <a:stretch/>
        </p:blipFill>
        <p:spPr>
          <a:xfrm>
            <a:off x="2656650" y="1145064"/>
            <a:ext cx="7327609" cy="453904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759676" y="5379308"/>
            <a:ext cx="996778" cy="1647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7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53" y="1342770"/>
            <a:ext cx="7605672" cy="45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520000" y="508226"/>
            <a:ext cx="8073859" cy="5814705"/>
            <a:chOff x="2430092" y="508226"/>
            <a:chExt cx="8073859" cy="5814705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430092" y="1275395"/>
              <a:ext cx="8073859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atin typeface="Hurme Geometric Sans 1" panose="020B0200020000000000"/>
                </a:rPr>
                <a:t>FIRSATLAR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u="sng" dirty="0" smtClean="0">
                  <a:latin typeface="Hurme Geometric Sans 1" panose="020B0200020000000000"/>
                </a:rPr>
                <a:t>Doktora </a:t>
              </a:r>
              <a:r>
                <a:rPr lang="tr-TR" sz="1400" u="sng" dirty="0">
                  <a:latin typeface="Hurme Geometric Sans 1" panose="020B0200020000000000"/>
                </a:rPr>
                <a:t>Hareketliliği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dirty="0">
                  <a:latin typeface="Hurme Geometric Sans 1" panose="020B0200020000000000"/>
                </a:rPr>
                <a:t>Doktora öğrencileri ve doktoradan yeni mezun olanlar için sunulan bir fırsattır.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dirty="0">
                  <a:latin typeface="Hurme Geometric Sans 1" panose="020B0200020000000000"/>
                </a:rPr>
                <a:t>Doktora öğrencileri, kısa veya uzun dönem öğrenim/staj hareketliliği gerçekleştirebilirler.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dirty="0">
                  <a:latin typeface="Hurme Geometric Sans 1" panose="020B0200020000000000"/>
                </a:rPr>
                <a:t>Doktoradan yeni mezun olanlar ise, kısa veya uzun dönem staj hareketliliği yapabilirler.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dirty="0">
                  <a:latin typeface="Hurme Geometric Sans 1" panose="020B0200020000000000"/>
                </a:rPr>
                <a:t>Kısa dönem faaliyet için 5-30 gün arası fiziksel hareketlilik yapılması gerekmektedir.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dirty="0">
                  <a:latin typeface="Hurme Geometric Sans 1" panose="020B0200020000000000"/>
                </a:rPr>
                <a:t>Fiziksel hareketliliğe sanal hareketlilik de eklenmesi mümkündür</a:t>
              </a:r>
              <a:r>
                <a:rPr lang="tr-TR" sz="1400" dirty="0" smtClean="0">
                  <a:latin typeface="Hurme Geometric Sans 1" panose="020B0200020000000000"/>
                </a:rPr>
                <a:t>.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endParaRPr lang="tr-TR" sz="1400" u="sng" dirty="0">
                <a:latin typeface="Hurme Geometric Sans 1" panose="020B0200020000000000"/>
              </a:endParaRPr>
            </a:p>
            <a:p>
              <a:r>
                <a:rPr lang="tr-TR" sz="1400" u="sng" dirty="0">
                  <a:latin typeface="Hurme Geometric Sans 1" panose="020B0200020000000000"/>
                </a:rPr>
                <a:t>Karma (</a:t>
              </a:r>
              <a:r>
                <a:rPr lang="tr-TR" sz="1400" u="sng" dirty="0" err="1">
                  <a:latin typeface="Hurme Geometric Sans 1" panose="020B0200020000000000"/>
                </a:rPr>
                <a:t>Blended</a:t>
              </a:r>
              <a:r>
                <a:rPr lang="tr-TR" sz="1400" u="sng" dirty="0">
                  <a:latin typeface="Hurme Geometric Sans 1" panose="020B0200020000000000"/>
                </a:rPr>
                <a:t>) Hareketlilikler (Fiziksel hareketlilik + Sanal hareketlilik)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r>
                <a:rPr lang="tr-TR" sz="1400" dirty="0">
                  <a:latin typeface="Hurme Geometric Sans 1" panose="020B0200020000000000"/>
                </a:rPr>
                <a:t>Uzun dönem hareketlilik yapamayacak kişileri dahil edebilmek üzere tasarlanmış bir fırsattır.</a:t>
              </a:r>
            </a:p>
            <a:p>
              <a:r>
                <a:rPr lang="tr-TR" sz="1400" dirty="0">
                  <a:latin typeface="Hurme Geometric Sans 1" panose="020B0200020000000000"/>
                </a:rPr>
                <a:t>Zorunlu sanal bileşeni olan kısa dönem fiziksel hareketliliktir.</a:t>
              </a:r>
            </a:p>
            <a:p>
              <a:r>
                <a:rPr lang="tr-TR" sz="1400" dirty="0">
                  <a:latin typeface="Hurme Geometric Sans 1" panose="020B0200020000000000"/>
                </a:rPr>
                <a:t>5-30 gün arası fiziksel hareketlilik yapılması gerekmektedir.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6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2520001" y="1321972"/>
            <a:ext cx="8081559" cy="44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6" b="7336"/>
          <a:stretch/>
        </p:blipFill>
        <p:spPr>
          <a:xfrm>
            <a:off x="2652585" y="1499877"/>
            <a:ext cx="7834184" cy="45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8"/>
          <a:stretch/>
        </p:blipFill>
        <p:spPr>
          <a:xfrm>
            <a:off x="2635330" y="1278274"/>
            <a:ext cx="8272443" cy="42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1" b="8351"/>
          <a:stretch/>
        </p:blipFill>
        <p:spPr>
          <a:xfrm>
            <a:off x="2635331" y="1283444"/>
            <a:ext cx="8090945" cy="46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820"/>
          <a:stretch/>
        </p:blipFill>
        <p:spPr>
          <a:xfrm>
            <a:off x="2629161" y="1446541"/>
            <a:ext cx="8353725" cy="42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51" y="1249962"/>
            <a:ext cx="8405952" cy="47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" b="12627"/>
          <a:stretch/>
        </p:blipFill>
        <p:spPr>
          <a:xfrm>
            <a:off x="2519999" y="1278433"/>
            <a:ext cx="8678593" cy="4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462336" y="508226"/>
            <a:ext cx="8609318" cy="4329901"/>
            <a:chOff x="2372428" y="508226"/>
            <a:chExt cx="8609318" cy="4329901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372428" y="1729584"/>
              <a:ext cx="860931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 smtClean="0">
                  <a:latin typeface="Hurme Geometric Sans 1" panose="020B0200020000000000" pitchFamily="34" charset="-94"/>
                </a:rPr>
                <a:t>     </a:t>
              </a:r>
              <a:r>
                <a:rPr lang="tr-TR" sz="1400" b="1" u="sng" dirty="0" smtClean="0">
                  <a:latin typeface="Hurme Geometric Sans 1" panose="020B0200020000000000" pitchFamily="34" charset="-94"/>
                </a:rPr>
                <a:t>KA171 / ULUSLARARASI KREDİ HAREKETLİLİĞİ NEDİR?</a:t>
              </a:r>
            </a:p>
            <a:p>
              <a:endParaRPr lang="tr-TR" sz="1400" b="1" dirty="0" smtClean="0">
                <a:latin typeface="Hurme Geometric Sans 1" panose="020B0200020000000000" pitchFamily="34" charset="-94"/>
              </a:endParaRPr>
            </a:p>
            <a:p>
              <a:endParaRPr lang="tr-TR" sz="1400" b="1" dirty="0">
                <a:latin typeface="Hurme Geometric Sans 1" panose="020B0200020000000000" pitchFamily="34" charset="-9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 smtClean="0">
                  <a:latin typeface="Hurme Geometric Sans 1" panose="020B0200020000000000" pitchFamily="34" charset="-94"/>
                </a:rPr>
                <a:t>KA131 </a:t>
              </a:r>
              <a:r>
                <a:rPr lang="tr-TR" sz="1400" b="1" dirty="0">
                  <a:latin typeface="Hurme Geometric Sans 1" panose="020B0200020000000000" pitchFamily="34" charset="-94"/>
                </a:rPr>
                <a:t>faaliyetine benzeyen ama ayrıştığı noktalar bulunan bir hareketlilik projesidir.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Avrupa Dışı ülkeleri kapsar</a:t>
              </a:r>
              <a:r>
                <a:rPr lang="tr-TR" sz="1400" b="1" dirty="0" smtClean="0">
                  <a:latin typeface="Hurme Geometric Sans 1" panose="020B0200020000000000" pitchFamily="34" charset="-94"/>
                </a:rPr>
                <a:t>.</a:t>
              </a:r>
            </a:p>
            <a:p>
              <a:endParaRPr lang="tr-TR" sz="1400" b="1" dirty="0">
                <a:latin typeface="Hurme Geometric Sans 1" panose="020B0200020000000000" pitchFamily="34" charset="-94"/>
              </a:endParaRPr>
            </a:p>
            <a:p>
              <a:endParaRPr lang="tr-TR" sz="1400" b="1" dirty="0" smtClean="0">
                <a:latin typeface="Hurme Geometric Sans 1" panose="020B0200020000000000" pitchFamily="34" charset="-94"/>
              </a:endParaRPr>
            </a:p>
            <a:p>
              <a:r>
                <a:rPr lang="tr-TR" sz="1400" b="1" dirty="0">
                  <a:latin typeface="Hurme Geometric Sans 1" panose="020B0200020000000000" pitchFamily="34" charset="-94"/>
                </a:rPr>
                <a:t> </a:t>
              </a:r>
              <a:r>
                <a:rPr lang="tr-TR" sz="1400" b="1" dirty="0" smtClean="0">
                  <a:latin typeface="Hurme Geometric Sans 1" panose="020B0200020000000000" pitchFamily="34" charset="-94"/>
                </a:rPr>
                <a:t>    </a:t>
              </a:r>
              <a:r>
                <a:rPr lang="tr-TR" sz="1400" b="1" u="sng" dirty="0" smtClean="0">
                  <a:latin typeface="Hurme Geometric Sans 1" panose="020B0200020000000000" pitchFamily="34" charset="-94"/>
                </a:rPr>
                <a:t>KA131 </a:t>
              </a:r>
              <a:r>
                <a:rPr lang="tr-TR" sz="1400" b="1" u="sng" dirty="0">
                  <a:latin typeface="Hurme Geometric Sans 1" panose="020B0200020000000000" pitchFamily="34" charset="-94"/>
                </a:rPr>
                <a:t>faaliyetinden ayrılan en temel noktalar</a:t>
              </a:r>
              <a:r>
                <a:rPr lang="tr-TR" sz="1400" b="1" u="sng" dirty="0" smtClean="0">
                  <a:latin typeface="Hurme Geometric Sans 1" panose="020B0200020000000000" pitchFamily="34" charset="-94"/>
                </a:rPr>
                <a:t>:</a:t>
              </a:r>
            </a:p>
            <a:p>
              <a:endParaRPr lang="tr-TR" sz="1400" b="1" u="sng" dirty="0">
                <a:latin typeface="Hurme Geometric Sans 1" panose="020B0200020000000000" pitchFamily="34" charset="-9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Gerçekleştirilen faaliyet türleri KA131’e benzer.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Ama sadece </a:t>
              </a:r>
              <a:r>
                <a:rPr lang="tr-TR" sz="1400" b="1" dirty="0" err="1">
                  <a:latin typeface="Hurme Geometric Sans 1" panose="020B0200020000000000" pitchFamily="34" charset="-94"/>
                </a:rPr>
                <a:t>outgoing</a:t>
              </a:r>
              <a:r>
                <a:rPr lang="tr-TR" sz="1400" b="1" dirty="0">
                  <a:latin typeface="Hurme Geometric Sans 1" panose="020B0200020000000000" pitchFamily="34" charset="-94"/>
                </a:rPr>
                <a:t> değil, </a:t>
              </a:r>
              <a:r>
                <a:rPr lang="tr-TR" sz="1400" b="1" dirty="0" err="1">
                  <a:latin typeface="Hurme Geometric Sans 1" panose="020B0200020000000000" pitchFamily="34" charset="-94"/>
                </a:rPr>
                <a:t>incoming</a:t>
              </a:r>
              <a:r>
                <a:rPr lang="tr-TR" sz="1400" b="1" dirty="0">
                  <a:latin typeface="Hurme Geometric Sans 1" panose="020B0200020000000000" pitchFamily="34" charset="-94"/>
                </a:rPr>
                <a:t> hareketlilikler de var ve tüm sorumluluk </a:t>
              </a:r>
              <a:r>
                <a:rPr lang="tr-TR" sz="1400" b="1" dirty="0" smtClean="0">
                  <a:latin typeface="Hurme Geometric Sans 1" panose="020B0200020000000000" pitchFamily="34" charset="-94"/>
                </a:rPr>
                <a:t>üniversitede.</a:t>
              </a:r>
              <a:endParaRPr lang="tr-TR" sz="1400" b="1" dirty="0">
                <a:latin typeface="Hurme Geometric Sans 1" panose="020B0200020000000000" pitchFamily="34" charset="-9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Ortaklık kurulan ülkeler farklı</a:t>
              </a:r>
              <a:r>
                <a:rPr lang="tr-TR" sz="1400" b="1" dirty="0" smtClean="0">
                  <a:latin typeface="Hurme Geometric Sans 1" panose="020B0200020000000000" pitchFamily="34" charset="-94"/>
                </a:rPr>
                <a:t>.</a:t>
              </a:r>
              <a:endParaRPr lang="tr-TR" sz="1400" b="1" dirty="0">
                <a:latin typeface="Hurme Geometric Sans 1" panose="020B0200020000000000" pitchFamily="34" charset="-9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Bir ülke için tahsis edilen hibe başka bir ülke için kullanılamıyor</a:t>
              </a:r>
              <a:r>
                <a:rPr lang="tr-TR" sz="1400" b="1" dirty="0" smtClean="0">
                  <a:latin typeface="Hurme Geometric Sans 1" panose="020B0200020000000000" pitchFamily="34" charset="-94"/>
                </a:rPr>
                <a:t>.</a:t>
              </a:r>
              <a:endParaRPr lang="tr-TR" sz="1400" b="1" dirty="0">
                <a:latin typeface="Hurme Geometric Sans 1" panose="020B0200020000000000" pitchFamily="34" charset="-9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Mali kaynaklar daha kısıtlı.</a:t>
              </a: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4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9" b="11347"/>
          <a:stretch/>
        </p:blipFill>
        <p:spPr>
          <a:xfrm>
            <a:off x="2613775" y="1161757"/>
            <a:ext cx="8013036" cy="4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3" b="29428"/>
          <a:stretch/>
        </p:blipFill>
        <p:spPr>
          <a:xfrm>
            <a:off x="2577923" y="1449859"/>
            <a:ext cx="8155979" cy="40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8139"/>
          <a:stretch/>
        </p:blipFill>
        <p:spPr>
          <a:xfrm>
            <a:off x="2589668" y="1346473"/>
            <a:ext cx="8087952" cy="46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12497"/>
          <a:stretch/>
        </p:blipFill>
        <p:spPr>
          <a:xfrm>
            <a:off x="2619914" y="1514141"/>
            <a:ext cx="8426449" cy="41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78" y="1167890"/>
            <a:ext cx="7567085" cy="50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520000" y="508226"/>
            <a:ext cx="8073859" cy="4029712"/>
            <a:chOff x="2430092" y="508226"/>
            <a:chExt cx="8073859" cy="4029712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430092" y="1860282"/>
              <a:ext cx="80738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 smtClean="0">
                  <a:latin typeface="Hurme Geometric Sans 1" panose="020B0200020000000000"/>
                </a:rPr>
                <a:t>     Yükseköğretim </a:t>
              </a:r>
              <a:r>
                <a:rPr lang="tr-TR" sz="1400" b="1" dirty="0">
                  <a:latin typeface="Hurme Geometric Sans 1" panose="020B0200020000000000"/>
                </a:rPr>
                <a:t>projelerinde:</a:t>
              </a:r>
            </a:p>
            <a:p>
              <a:endParaRPr lang="tr-TR" sz="1400" dirty="0">
                <a:latin typeface="Hurme Geometric Sans 1" panose="020B020002000000000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dirty="0">
                  <a:latin typeface="Hurme Geometric Sans 1" panose="020B0200020000000000"/>
                </a:rPr>
                <a:t>Proje fikrinin  faaliyetlerinde çevre  dostu uygulamalara yer  vermesi, çevresel  sorunlara dikkat  </a:t>
              </a:r>
              <a:r>
                <a:rPr lang="tr-TR" sz="1400" dirty="0" smtClean="0">
                  <a:latin typeface="Hurme Geometric Sans 1" panose="020B0200020000000000"/>
                </a:rPr>
                <a:t>çekmesi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dirty="0">
                  <a:latin typeface="Hurme Geometric Sans 1" panose="020B0200020000000000"/>
                </a:rPr>
                <a:t>Proje kapsamında farklı  öğrenme araçlarının  (sanal/uzaktan ve /veya  karma) ve dijital  platformların  kullanımının teşvik  edilmesi dijital  becerilerin ve dijital  eğitim içeriklerinin  geliştirilmesi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dirty="0">
                  <a:latin typeface="Hurme Geometric Sans 1" panose="020B0200020000000000"/>
                </a:rPr>
                <a:t>Projenin dahil etme ve  çeşitlilik prensibine  uygun olarak; farklı  kesimlerden  katılımcıların, imkanı  kısıtlı kişilerin,  faaliyetlere erişimlerinin  sağlanması amaçlanır.</a:t>
              </a:r>
            </a:p>
            <a:p>
              <a:endParaRPr lang="tr-TR" sz="1400" dirty="0" smtClean="0">
                <a:latin typeface="Hurme Geometric Sans 1" panose="020B020002000000000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9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520000" y="508226"/>
            <a:ext cx="9235395" cy="1744579"/>
            <a:chOff x="2430092" y="508226"/>
            <a:chExt cx="9235395" cy="1744579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3591628" y="1514141"/>
              <a:ext cx="80738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/>
                </a:rPr>
                <a:t>2023 Dönemi Türkiye’nin Bölgelere Göre KA171 Bütçe Dağılımı</a:t>
              </a:r>
              <a:endParaRPr lang="tr-TR" sz="1400" dirty="0" smtClean="0">
                <a:latin typeface="Hurme Geometric Sans 1" panose="020B020002000000000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260" y="2084173"/>
            <a:ext cx="7399705" cy="40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68" y="1193065"/>
            <a:ext cx="8395135" cy="4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8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32" y="1252565"/>
            <a:ext cx="8497164" cy="47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İçerik Yer Tutucusu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6" b="8169"/>
          <a:stretch/>
        </p:blipFill>
        <p:spPr>
          <a:xfrm>
            <a:off x="2629665" y="1184627"/>
            <a:ext cx="7684107" cy="46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520000" y="508226"/>
            <a:ext cx="8485751" cy="4003192"/>
            <a:chOff x="2430092" y="508226"/>
            <a:chExt cx="8485751" cy="4003192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430092" y="1833762"/>
              <a:ext cx="848575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KA171projeleri, AB dış politika fonları tarafından desteklenen hareketlilik projeleridir.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Fonlar 12 farklı bölge için 12 farklı bütçe zarfına bölünmüştür ve her bütçe zarfının boyutu AB dış politika önceliklerine göre belirlenmektedir.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Yalnızca ECHE sahibi yükseköğretim kurumları </a:t>
              </a:r>
              <a:r>
                <a:rPr lang="tr-TR" sz="1400" b="1" dirty="0" smtClean="0">
                  <a:latin typeface="Hurme Geometric Sans 1" panose="020B0200020000000000" pitchFamily="34" charset="-94"/>
                </a:rPr>
                <a:t>başvurabilir</a:t>
              </a:r>
              <a:r>
                <a:rPr lang="tr-TR" sz="1400" b="1" dirty="0">
                  <a:latin typeface="Hurme Geometric Sans 1" panose="020B0200020000000000" pitchFamily="34" charset="-94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Yılda sadece 1 defa teklif çağrısına çıkılır ve kurumlar sadece 1 defa başvuru yapabilir.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Bir projenin süresi 24 ay veya 36 ay olabilir.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%100 personel hareketliliği veya %100 öğrenci hareketliliği veya bunların herhangi bir kombinasyonu için başvurulabilir.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Benzer şekilde %100 gelen yönlü veya %100 giden yönlü veya bunların herhangi bir kombinasyonu için başvurulabilir.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Hurme Geometric Sans 1" panose="020B0200020000000000" pitchFamily="34" charset="-94"/>
                </a:rPr>
                <a:t>Giden ve gelen hareketliliklere ilişkin tüm hibe ödemeleri koordinatör kurum tarafından yapılır.</a:t>
              </a: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4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284666" y="508226"/>
            <a:ext cx="8073859" cy="1046440"/>
            <a:chOff x="2194758" y="508226"/>
            <a:chExt cx="8073859" cy="1046440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194758" y="1031446"/>
              <a:ext cx="8073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atin typeface="Hurme Geometric Sans 1" panose="020B0200020000000000"/>
                </a:rPr>
                <a:t>İKİLİ İŞBİRLİKLERİMİZ ( </a:t>
              </a:r>
              <a:r>
                <a:rPr lang="tr-TR" sz="1400" b="1" dirty="0" err="1" smtClean="0">
                  <a:latin typeface="Hurme Geometric Sans 1" panose="020B0200020000000000"/>
                </a:rPr>
                <a:t>MoU</a:t>
              </a:r>
              <a:r>
                <a:rPr lang="tr-TR" sz="1400" b="1" dirty="0" smtClean="0">
                  <a:latin typeface="Hurme Geometric Sans 1" panose="020B0200020000000000"/>
                </a:rPr>
                <a:t>)</a:t>
              </a: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0" y="1403135"/>
            <a:ext cx="4948767" cy="50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284666" y="508226"/>
            <a:ext cx="8073859" cy="1046440"/>
            <a:chOff x="2194758" y="508226"/>
            <a:chExt cx="8073859" cy="1046440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194758" y="1031446"/>
              <a:ext cx="8073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atin typeface="Hurme Geometric Sans 1" panose="020B0200020000000000"/>
                </a:rPr>
                <a:t>İKİLİ İŞBİRLİKLERİMİZ ( </a:t>
              </a:r>
              <a:r>
                <a:rPr lang="tr-TR" sz="1400" b="1" dirty="0" err="1" smtClean="0">
                  <a:latin typeface="Hurme Geometric Sans 1" panose="020B0200020000000000"/>
                </a:rPr>
                <a:t>MoU</a:t>
              </a:r>
              <a:r>
                <a:rPr lang="tr-TR" sz="1400" b="1" dirty="0" smtClean="0">
                  <a:latin typeface="Hurme Geometric Sans 1" panose="020B0200020000000000"/>
                </a:rPr>
                <a:t>)</a:t>
              </a: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514141"/>
            <a:ext cx="6141505" cy="51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284666" y="508226"/>
            <a:ext cx="8073859" cy="1156478"/>
            <a:chOff x="2194758" y="508226"/>
            <a:chExt cx="8073859" cy="1156478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194758" y="1141484"/>
              <a:ext cx="8073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atin typeface="Hurme Geometric Sans 1" panose="020B0200020000000000"/>
                </a:rPr>
                <a:t>İKİLİ İŞBİRLİKLERİMİZ ( </a:t>
              </a:r>
              <a:r>
                <a:rPr lang="tr-TR" sz="1400" b="1" dirty="0" err="1" smtClean="0">
                  <a:latin typeface="Hurme Geometric Sans 1" panose="020B0200020000000000"/>
                </a:rPr>
                <a:t>MoU</a:t>
              </a:r>
              <a:r>
                <a:rPr lang="tr-TR" sz="1400" b="1" dirty="0" smtClean="0">
                  <a:latin typeface="Hurme Geometric Sans 1" panose="020B0200020000000000"/>
                </a:rPr>
                <a:t>)</a:t>
              </a: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40" y="1774742"/>
            <a:ext cx="7409883" cy="237189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948641" y="4547658"/>
            <a:ext cx="740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latin typeface="Hurme Geometric Sans 1" panose="020B0200020000000000"/>
              </a:rPr>
              <a:t>MoU</a:t>
            </a:r>
            <a:r>
              <a:rPr lang="tr-TR" sz="1400" dirty="0">
                <a:latin typeface="Hurme Geometric Sans 1" panose="020B0200020000000000"/>
              </a:rPr>
              <a:t> listemiz için tıklayınız : </a:t>
            </a:r>
            <a:r>
              <a:rPr lang="tr-TR" sz="1400" dirty="0">
                <a:latin typeface="Hurme Geometric Sans 1" panose="020B0200020000000000"/>
                <a:hlinkClick r:id="rId3"/>
              </a:rPr>
              <a:t>https://www.ktu.edu.tr/digk/uluslararasi-hareketlilik</a:t>
            </a:r>
            <a:r>
              <a:rPr lang="tr-TR" sz="1400" dirty="0">
                <a:latin typeface="Hurme Geometric Sans 1" panose="020B020002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2">
            <a:extLst>
              <a:ext uri="{FF2B5EF4-FFF2-40B4-BE49-F238E27FC236}">
                <a16:creationId xmlns:a16="http://schemas.microsoft.com/office/drawing/2014/main" xmlns="" id="{3E8309D5-7BD5-4D09-BF04-52B6CAF0204E}"/>
              </a:ext>
            </a:extLst>
          </p:cNvPr>
          <p:cNvSpPr txBox="1">
            <a:spLocks/>
          </p:cNvSpPr>
          <p:nvPr/>
        </p:nvSpPr>
        <p:spPr>
          <a:xfrm>
            <a:off x="5760000" y="5760000"/>
            <a:ext cx="2160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Teşekkürler!</a:t>
            </a:r>
            <a:endParaRPr lang="tr-TR" sz="1800" dirty="0">
              <a:solidFill>
                <a:srgbClr val="003B64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A7974F-3846-46DC-B8A0-506A6CAD90AC}"/>
              </a:ext>
            </a:extLst>
          </p:cNvPr>
          <p:cNvSpPr/>
          <p:nvPr/>
        </p:nvSpPr>
        <p:spPr>
          <a:xfrm>
            <a:off x="2880000" y="1080000"/>
            <a:ext cx="2160000" cy="2160000"/>
          </a:xfrm>
          <a:prstGeom prst="ellipse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xmlns="" id="{88A307A4-FF01-4F46-9369-E24DE9C7AC4A}"/>
              </a:ext>
            </a:extLst>
          </p:cNvPr>
          <p:cNvGrpSpPr/>
          <p:nvPr/>
        </p:nvGrpSpPr>
        <p:grpSpPr>
          <a:xfrm>
            <a:off x="5760000" y="1080000"/>
            <a:ext cx="5400000" cy="3456000"/>
            <a:chOff x="5760000" y="504000"/>
            <a:chExt cx="5400000" cy="3456000"/>
          </a:xfrm>
        </p:grpSpPr>
        <p:sp>
          <p:nvSpPr>
            <p:cNvPr id="13" name="Slayt Numarası Yer Tutucusu 2">
              <a:extLst>
                <a:ext uri="{FF2B5EF4-FFF2-40B4-BE49-F238E27FC236}">
                  <a16:creationId xmlns:a16="http://schemas.microsoft.com/office/drawing/2014/main" xmlns="" id="{03BF954F-FCD8-4844-B49C-021C7CF81C5E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504000"/>
              <a:ext cx="5400000" cy="432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800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Betül Kübra YAPALAK</a:t>
              </a:r>
              <a:endParaRPr lang="tr-TR" sz="1800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14" name="Slayt Numarası Yer Tutucusu 2">
              <a:extLst>
                <a:ext uri="{FF2B5EF4-FFF2-40B4-BE49-F238E27FC236}">
                  <a16:creationId xmlns:a16="http://schemas.microsoft.com/office/drawing/2014/main" xmlns="" id="{C8D50741-489F-47BD-BA17-622FA7B8180B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927000"/>
              <a:ext cx="54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Proje Uzmanı</a:t>
              </a:r>
              <a:endParaRPr lang="tr-TR" sz="1400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15" name="Slayt Numarası Yer Tutucusu 2">
              <a:extLst>
                <a:ext uri="{FF2B5EF4-FFF2-40B4-BE49-F238E27FC236}">
                  <a16:creationId xmlns:a16="http://schemas.microsoft.com/office/drawing/2014/main" xmlns="" id="{1A3E06CF-B386-438C-A0AA-B51BE4E7A76E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1575000"/>
              <a:ext cx="108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6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E-posta</a:t>
              </a:r>
            </a:p>
          </p:txBody>
        </p:sp>
        <p:sp>
          <p:nvSpPr>
            <p:cNvPr id="16" name="Slayt Numarası Yer Tutucusu 2">
              <a:extLst>
                <a:ext uri="{FF2B5EF4-FFF2-40B4-BE49-F238E27FC236}">
                  <a16:creationId xmlns:a16="http://schemas.microsoft.com/office/drawing/2014/main" xmlns="" id="{1804D926-3A33-43F0-A017-B29A6731EB67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1935000"/>
              <a:ext cx="108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6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Telefon</a:t>
              </a:r>
            </a:p>
          </p:txBody>
        </p:sp>
        <p:sp>
          <p:nvSpPr>
            <p:cNvPr id="18" name="Slayt Numarası Yer Tutucusu 2">
              <a:extLst>
                <a:ext uri="{FF2B5EF4-FFF2-40B4-BE49-F238E27FC236}">
                  <a16:creationId xmlns:a16="http://schemas.microsoft.com/office/drawing/2014/main" xmlns="" id="{7A458B2D-EA2E-4941-A448-E695B377347A}"/>
                </a:ext>
              </a:extLst>
            </p:cNvPr>
            <p:cNvSpPr txBox="1">
              <a:spLocks/>
            </p:cNvSpPr>
            <p:nvPr/>
          </p:nvSpPr>
          <p:spPr>
            <a:xfrm>
              <a:off x="6840000" y="1575000"/>
              <a:ext cx="432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bksaglam@ktu.edu.tr</a:t>
              </a:r>
              <a:endParaRPr lang="tr-TR" sz="1400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19" name="Slayt Numarası Yer Tutucusu 2">
              <a:extLst>
                <a:ext uri="{FF2B5EF4-FFF2-40B4-BE49-F238E27FC236}">
                  <a16:creationId xmlns:a16="http://schemas.microsoft.com/office/drawing/2014/main" xmlns="" id="{C7DFBFB5-4905-4780-9CE9-3F42AC770006}"/>
                </a:ext>
              </a:extLst>
            </p:cNvPr>
            <p:cNvSpPr txBox="1">
              <a:spLocks/>
            </p:cNvSpPr>
            <p:nvPr/>
          </p:nvSpPr>
          <p:spPr>
            <a:xfrm>
              <a:off x="6840000" y="1935000"/>
              <a:ext cx="432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+90 462 377 42 </a:t>
              </a:r>
              <a:r>
                <a:rPr lang="tr-TR" sz="1400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01 - Dahili 18</a:t>
              </a:r>
              <a:endParaRPr lang="tr-TR" sz="1400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21" name="Slayt Numarası Yer Tutucusu 2">
              <a:extLst>
                <a:ext uri="{FF2B5EF4-FFF2-40B4-BE49-F238E27FC236}">
                  <a16:creationId xmlns:a16="http://schemas.microsoft.com/office/drawing/2014/main" xmlns="" id="{EF7ECA43-BBDE-460F-AE8B-E8EF2F2F7534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2880000"/>
              <a:ext cx="54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Karadeniz Teknik Üniversitesi</a:t>
              </a:r>
            </a:p>
          </p:txBody>
        </p:sp>
        <p:sp>
          <p:nvSpPr>
            <p:cNvPr id="22" name="Slayt Numarası Yer Tutucusu 2">
              <a:extLst>
                <a:ext uri="{FF2B5EF4-FFF2-40B4-BE49-F238E27FC236}">
                  <a16:creationId xmlns:a16="http://schemas.microsoft.com/office/drawing/2014/main" xmlns="" id="{6147B38A-2281-44D5-918D-FA82816CB0AD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3240000"/>
              <a:ext cx="54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Değişim Programları Koordinatörlüğü </a:t>
              </a:r>
              <a:r>
                <a:rPr lang="tr-TR" sz="1400" b="1" dirty="0" err="1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Erasmus</a:t>
              </a:r>
              <a:r>
                <a:rPr lang="tr-TR" sz="1400" b="1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 Ofisi</a:t>
              </a:r>
              <a:endParaRPr lang="tr-TR" sz="1400" b="1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23" name="Slayt Numarası Yer Tutucusu 2">
              <a:extLst>
                <a:ext uri="{FF2B5EF4-FFF2-40B4-BE49-F238E27FC236}">
                  <a16:creationId xmlns:a16="http://schemas.microsoft.com/office/drawing/2014/main" xmlns="" id="{4AAD78A2-8743-4269-B276-C3EAB9280D89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3600000"/>
              <a:ext cx="54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 smtClean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Fen Fakültesi Giriş Kat</a:t>
              </a:r>
              <a:endParaRPr lang="tr-TR" sz="1400" b="1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8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462335" y="508226"/>
            <a:ext cx="8073859" cy="3468127"/>
            <a:chOff x="2372427" y="508226"/>
            <a:chExt cx="8073859" cy="3468127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2372427" y="1729584"/>
              <a:ext cx="807385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Hurme Geometric Sans 1" panose="020B0200020000000000"/>
                </a:rPr>
                <a:t>     </a:t>
              </a:r>
              <a:r>
                <a:rPr lang="tr-TR" sz="1400" u="sng" dirty="0" smtClean="0">
                  <a:latin typeface="Hurme Geometric Sans 1" panose="020B0200020000000000"/>
                </a:rPr>
                <a:t>KİMLER KA171 BAŞVURUSU YAPABİLİR?</a:t>
              </a:r>
            </a:p>
            <a:p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 smtClean="0">
                <a:latin typeface="Hurme Geometric Sans 1" panose="020B020002000000000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dirty="0">
                  <a:latin typeface="Hurme Geometric Sans 1" panose="020B0200020000000000"/>
                </a:rPr>
                <a:t>ECHE sahibi olan yükseköğretim kurumları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tr-TR" sz="1400" dirty="0">
                <a:latin typeface="Hurme Geometric Sans 1" panose="020B020002000000000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dirty="0">
                  <a:latin typeface="Hurme Geometric Sans 1" panose="020B0200020000000000"/>
                </a:rPr>
                <a:t>Akredite olan ya da akredite olmak için başvuruda bulunan konsorsiyumlar* (</a:t>
              </a:r>
              <a:r>
                <a:rPr lang="tr-TR" sz="1400" dirty="0" smtClean="0">
                  <a:latin typeface="Hurme Geometric Sans 1" panose="020B0200020000000000"/>
                </a:rPr>
                <a:t>KA130) </a:t>
              </a:r>
            </a:p>
            <a:p>
              <a:r>
                <a:rPr lang="tr-TR" sz="1400" dirty="0">
                  <a:latin typeface="Hurme Geometric Sans 1" panose="020B0200020000000000"/>
                </a:rPr>
                <a:t>     </a:t>
              </a:r>
              <a:r>
                <a:rPr lang="tr-TR" sz="1400" dirty="0" smtClean="0">
                  <a:latin typeface="Hurme Geometric Sans 1" panose="020B0200020000000000"/>
                </a:rPr>
                <a:t>*En </a:t>
              </a:r>
              <a:r>
                <a:rPr lang="tr-TR" sz="1400" dirty="0">
                  <a:latin typeface="Hurme Geometric Sans 1" panose="020B0200020000000000"/>
                </a:rPr>
                <a:t>az ikisi ECHE sahibi HEI olmak üzere asgari 3 </a:t>
              </a:r>
              <a:r>
                <a:rPr lang="tr-TR" sz="1400" dirty="0" smtClean="0">
                  <a:latin typeface="Hurme Geometric Sans 1" panose="020B0200020000000000"/>
                </a:rPr>
                <a:t>ortaktan oluşur ancak başkanlık tarafından önerilmez.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3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-1" r="15443" b="10137"/>
          <a:stretch/>
        </p:blipFill>
        <p:spPr>
          <a:xfrm>
            <a:off x="2997795" y="1217578"/>
            <a:ext cx="7703119" cy="46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1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7836"/>
              </p:ext>
            </p:extLst>
          </p:nvPr>
        </p:nvGraphicFramePr>
        <p:xfrm>
          <a:off x="2636108" y="1035017"/>
          <a:ext cx="8419070" cy="4728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041">
                <a:tc>
                  <a:txBody>
                    <a:bodyPr/>
                    <a:lstStyle/>
                    <a:p>
                      <a:pPr marL="510540" marR="501650" indent="215900" algn="ctr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 1  </a:t>
                      </a:r>
                      <a:r>
                        <a:rPr sz="1000" b="1" spc="-5" dirty="0" smtClean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Western</a:t>
                      </a:r>
                      <a:r>
                        <a:rPr lang="tr-TR" sz="1000" b="1" spc="-60" baseline="0" dirty="0" smtClean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 smtClean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Balkans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Albania, Bosnia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Herzegovina, Kosovo,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Montenegro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110">
                <a:tc>
                  <a:txBody>
                    <a:bodyPr/>
                    <a:lstStyle/>
                    <a:p>
                      <a:pPr marL="449580" marR="440055" indent="276860" algn="ctr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 2  Neighborhood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East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317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Armenia, Azerbaijan, Belarus, Georgia, Moldova,</a:t>
                      </a:r>
                      <a:r>
                        <a:rPr sz="10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Ukraine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736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977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South-Mediterranean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Countries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Algeria, Egypt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, Israel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Jordan, Lebanon, Libya, Morocco, Palestine, </a:t>
                      </a:r>
                      <a:r>
                        <a:rPr sz="1000" b="1" spc="-5" dirty="0" smtClean="0">
                          <a:latin typeface="Carlito"/>
                          <a:cs typeface="Carlito"/>
                        </a:rPr>
                        <a:t>Syria</a:t>
                      </a:r>
                      <a:r>
                        <a:rPr lang="tr-TR" sz="1000" b="1" spc="-5" dirty="0" smtClean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**</a:t>
                      </a:r>
                      <a:r>
                        <a:rPr sz="1000" b="1" spc="-5" dirty="0" smtClean="0">
                          <a:latin typeface="Carlito"/>
                          <a:cs typeface="Carlito"/>
                        </a:rPr>
                        <a:t>,</a:t>
                      </a:r>
                      <a:r>
                        <a:rPr sz="1000" b="1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Tunisia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984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726440" marR="71564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Russia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Russia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736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899">
                <a:tc>
                  <a:txBody>
                    <a:bodyPr/>
                    <a:lstStyle/>
                    <a:p>
                      <a:pPr marL="726440" marR="7156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Asia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688340" marR="248285" indent="-4330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Bangladesh, Bhutan,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Brunei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Cambodia, China,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DPR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Korea,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Hong Kong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India, Indonesia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, Japan, Korea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Laos,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Macao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Malaysia,  Maldives, Mongolia, Myanmar, Nepal, Pakistan, Philippines,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Singapore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Sri Lanka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, Taiwan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Thailand,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Vietnam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639445" marR="629285" indent="63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 6  Central</a:t>
                      </a:r>
                      <a:r>
                        <a:rPr sz="10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Asia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Afghanistan, Kazakhstan, Kyrgyzstan, Tajikistan, Turkmenistan,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Uzbekistan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736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642620" marR="633730" indent="190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 7  Middle</a:t>
                      </a:r>
                      <a:r>
                        <a:rPr sz="1000" b="1" spc="-7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East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Bahrain,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Iran, Iraq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, Kuwait, Oman,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Qatar,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Saudi Arabia, United Arab Emirates,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Yemen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736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726440" marR="71564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Pacific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2072005" marR="189865" indent="-1874520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Australia, Cook Islands,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Fiji, Kiribati, Marshall Islands, Micronesia, Nauru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, New Zealand,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Niue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, Palau,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Papua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New </a:t>
                      </a:r>
                      <a:r>
                        <a:rPr sz="1000" b="1" spc="-5" dirty="0" smtClean="0">
                          <a:latin typeface="Carlito"/>
                          <a:cs typeface="Carlito"/>
                        </a:rPr>
                        <a:t>Guinea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Samoa,  Solomon Islands,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Timor-Leste,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Tonga, Tuvalu,</a:t>
                      </a:r>
                      <a:r>
                        <a:rPr sz="1000" b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Vanuatu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7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9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Sub-Saharan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Africa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0096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Angola, Benin, Botswana, Burkina Faso, Burundi, Cameroon, Cape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Verde,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Central African Republic, Chad, Comoros, Congo, Congo -  Democratic Republic of the, Côte d’Ivoire, Djibouti, Equatorial Guinea, Eritrea, Eswatini, Ethiopia, Gabon, Gambia, Ghana, Guinea,  Guinea-Bissau, Kenya, Lesotho, Liberia, Madagascar, Malawi, Mali, Mauritania, Mauritius, Mozambique, Namibia, Niger, Nigeria,  Rwanda, Sao Tome and Principe, Senegal,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Seychelles,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 Sierra Leone, Somalia, South Africa, South Sudan, Sudan, Tanzania, Togo,  Uganda, Zambia,</a:t>
                      </a:r>
                      <a:r>
                        <a:rPr sz="10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Zimbabwe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591185" marR="582295" indent="10350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10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Latin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America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2534285" marR="202565" indent="-2322830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Argentina, Bolivia, Brazil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, Chile,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Colombia, Costa Rica, Ecuador, El Salvador, Guatemala, Honduras, Mexico, Nicaragua,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Panama, 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Paraguay, Peru,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Uruguay,</a:t>
                      </a:r>
                      <a:r>
                        <a:rPr sz="1000" b="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Venezuela</a:t>
                      </a:r>
                      <a:endParaRPr sz="1000" b="1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pPr marL="694690" marR="6838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11 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marL="1659255" marR="50800" indent="-16002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0" spc="-5" dirty="0">
                          <a:latin typeface="Carlito"/>
                          <a:cs typeface="Carlito"/>
                        </a:rPr>
                        <a:t>Antigua &amp; Barbuda , Bahamas , Barbados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Belize, Cuba, Dominica, Dominican Republic, Grenada, Guyana,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Haiti,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Jamaica, </a:t>
                      </a:r>
                      <a:r>
                        <a:rPr sz="1000" b="0" spc="-10" dirty="0">
                          <a:latin typeface="Carlito"/>
                          <a:cs typeface="Carlito"/>
                        </a:rPr>
                        <a:t>St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Kitts and  Nevis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, St Lucia, St Vincent &amp; Grenadines, Suriname,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Trinidad &amp;</a:t>
                      </a:r>
                      <a:r>
                        <a:rPr sz="1000" b="0" spc="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0" spc="-5" dirty="0">
                          <a:latin typeface="Carlito"/>
                          <a:cs typeface="Carlito"/>
                        </a:rPr>
                        <a:t>Tobago</a:t>
                      </a:r>
                      <a:endParaRPr sz="1000" b="0" dirty="0">
                        <a:latin typeface="Carlito"/>
                        <a:cs typeface="Carlito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614045" marR="603250" indent="80645" algn="ctr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12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US &amp;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Canada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United States of America,</a:t>
                      </a:r>
                      <a:r>
                        <a:rPr sz="10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Canada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736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575296" y="5874383"/>
            <a:ext cx="88607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b="1" dirty="0">
                <a:latin typeface="Hurme Geometric Sans 1" panose="020B0200020000000000"/>
                <a:cs typeface="Times New Roman" panose="02020603050405020304" pitchFamily="18" charset="0"/>
              </a:rPr>
              <a:t>*  Koyu Renkte işaretlenmiş olan ülkelerle yalnızca doktora düzeyinde öğrenci değişimi ya da personel hareketliliği yapılabilir.</a:t>
            </a:r>
            <a:br>
              <a:rPr lang="tr-TR" sz="1050" b="1" dirty="0">
                <a:latin typeface="Hurme Geometric Sans 1" panose="020B0200020000000000"/>
                <a:cs typeface="Times New Roman" panose="02020603050405020304" pitchFamily="18" charset="0"/>
              </a:rPr>
            </a:br>
            <a:r>
              <a:rPr lang="tr-TR" sz="1050" b="1" dirty="0">
                <a:latin typeface="Hurme Geometric Sans 1" panose="020B0200020000000000"/>
                <a:cs typeface="Times New Roman" panose="02020603050405020304" pitchFamily="18" charset="0"/>
              </a:rPr>
              <a:t>** Nisan 2018 tarihli Konsey Kararları doğrultusunda Suriye kamu kurumları ve üniversiteleri </a:t>
            </a:r>
            <a:r>
              <a:rPr lang="tr-TR" sz="1050" b="1" dirty="0" err="1">
                <a:latin typeface="Hurme Geometric Sans 1" panose="020B0200020000000000"/>
                <a:cs typeface="Times New Roman" panose="02020603050405020304" pitchFamily="18" charset="0"/>
              </a:rPr>
              <a:t>Erasmus</a:t>
            </a:r>
            <a:r>
              <a:rPr lang="tr-TR" sz="1050" b="1" dirty="0">
                <a:latin typeface="Hurme Geometric Sans 1" panose="020B0200020000000000"/>
                <a:cs typeface="Times New Roman" panose="02020603050405020304" pitchFamily="18" charset="0"/>
              </a:rPr>
              <a:t>+ kapsamında finansman sağlanması için uygun değildir.</a:t>
            </a:r>
            <a:endParaRPr lang="tr-TR" sz="1050" dirty="0">
              <a:latin typeface="Hurme Geometric Sans 1" panose="020B020002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415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202073C-0FAE-4EF1-978D-91589D672DA9}"/>
              </a:ext>
            </a:extLst>
          </p:cNvPr>
          <p:cNvGrpSpPr/>
          <p:nvPr/>
        </p:nvGrpSpPr>
        <p:grpSpPr>
          <a:xfrm>
            <a:off x="2520000" y="508226"/>
            <a:ext cx="8741124" cy="2206243"/>
            <a:chOff x="2430092" y="508226"/>
            <a:chExt cx="8741124" cy="2206243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xmlns="" id="{5EDB3087-4213-483B-85ED-1E3577441972}"/>
                </a:ext>
              </a:extLst>
            </p:cNvPr>
            <p:cNvSpPr txBox="1"/>
            <p:nvPr/>
          </p:nvSpPr>
          <p:spPr>
            <a:xfrm>
              <a:off x="3097357" y="1760362"/>
              <a:ext cx="80738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Hurme Geometric Sans 1" panose="020B0200020000000000"/>
                </a:rPr>
                <a:t>     </a:t>
              </a:r>
              <a:r>
                <a:rPr lang="tr-TR" sz="1400" u="sng" dirty="0">
                  <a:latin typeface="Hurme Geometric Sans 1" panose="020B0200020000000000"/>
                </a:rPr>
                <a:t>KA171 KAPSAMINDA GERÇEKLEŞTİRİLEBİLECEK HAREKETLİLİKLER</a:t>
              </a:r>
            </a:p>
            <a:p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 smtClean="0">
                <a:latin typeface="Hurme Geometric Sans 1" panose="020B0200020000000000"/>
              </a:endParaRPr>
            </a:p>
            <a:p>
              <a:endParaRPr lang="tr-TR" sz="1400" dirty="0">
                <a:latin typeface="Hurme Geometric Sans 1" panose="020B0200020000000000"/>
              </a:endParaRP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xmlns="" id="{CE288092-A766-4701-ADE9-B9EBA0B2AC81}"/>
                </a:ext>
              </a:extLst>
            </p:cNvPr>
            <p:cNvSpPr txBox="1"/>
            <p:nvPr/>
          </p:nvSpPr>
          <p:spPr>
            <a:xfrm>
              <a:off x="2430092" y="508226"/>
              <a:ext cx="7603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latin typeface="Hurme Geometric Sans 1" panose="020B0200020000000000" pitchFamily="34" charset="-94"/>
                </a:rPr>
                <a:t>KA171 ULUSLARARASI KREDİ HAREKETLİLİĞİ</a:t>
              </a:r>
            </a:p>
            <a:p>
              <a:endParaRPr lang="tr-TR" sz="1400" b="1" dirty="0">
                <a:solidFill>
                  <a:srgbClr val="FF00FF"/>
                </a:solidFill>
                <a:latin typeface="Hurme Geometric Sans 1" panose="020B0200020000000000" pitchFamily="34" charset="-94"/>
              </a:endParaRPr>
            </a:p>
          </p:txBody>
        </p:sp>
      </p:grp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971328844"/>
              </p:ext>
            </p:extLst>
          </p:nvPr>
        </p:nvGraphicFramePr>
        <p:xfrm>
          <a:off x="2754612" y="2714469"/>
          <a:ext cx="7282248" cy="258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2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603949"/>
            <a:ext cx="7544083" cy="42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8282A64-E64C-40A9-A65C-E947CAEE4140}"/>
              </a:ext>
            </a:extLst>
          </p:cNvPr>
          <p:cNvSpPr txBox="1"/>
          <p:nvPr/>
        </p:nvSpPr>
        <p:spPr>
          <a:xfrm>
            <a:off x="255373" y="1514141"/>
            <a:ext cx="15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KA171 Projeleri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 smtClean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Değişim Programları Koordinatörlüğü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E288092-A766-4701-ADE9-B9EBA0B2AC81}"/>
              </a:ext>
            </a:extLst>
          </p:cNvPr>
          <p:cNvSpPr txBox="1"/>
          <p:nvPr/>
        </p:nvSpPr>
        <p:spPr>
          <a:xfrm>
            <a:off x="2520000" y="508226"/>
            <a:ext cx="760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 panose="020B0200020000000000" pitchFamily="34" charset="-94"/>
              </a:rPr>
              <a:t>KA171 ULUSLARARASI KREDİ HAREKETLİLİĞİ</a:t>
            </a:r>
          </a:p>
          <a:p>
            <a:endParaRPr lang="tr-TR" sz="1400" b="1" dirty="0">
              <a:solidFill>
                <a:srgbClr val="FF00FF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41" y="1253214"/>
            <a:ext cx="7704242" cy="44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1161</Words>
  <Application>Microsoft Office PowerPoint</Application>
  <PresentationFormat>Geniş ekran</PresentationFormat>
  <Paragraphs>263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Carlito</vt:lpstr>
      <vt:lpstr>Hurme Geometric Sans 1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ÇAĞLAR</dc:creator>
  <cp:lastModifiedBy>erasmus-betul</cp:lastModifiedBy>
  <cp:revision>93</cp:revision>
  <dcterms:created xsi:type="dcterms:W3CDTF">2020-04-28T11:34:39Z</dcterms:created>
  <dcterms:modified xsi:type="dcterms:W3CDTF">2025-01-10T07:58:15Z</dcterms:modified>
</cp:coreProperties>
</file>