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2" r:id="rId1"/>
  </p:sldMasterIdLst>
  <p:notesMasterIdLst>
    <p:notesMasterId r:id="rId82"/>
  </p:notesMasterIdLst>
  <p:sldIdLst>
    <p:sldId id="256" r:id="rId2"/>
    <p:sldId id="1066" r:id="rId3"/>
    <p:sldId id="296" r:id="rId4"/>
    <p:sldId id="901" r:id="rId5"/>
    <p:sldId id="902" r:id="rId6"/>
    <p:sldId id="827" r:id="rId7"/>
    <p:sldId id="919" r:id="rId8"/>
    <p:sldId id="828" r:id="rId9"/>
    <p:sldId id="713" r:id="rId10"/>
    <p:sldId id="829" r:id="rId11"/>
    <p:sldId id="1072" r:id="rId12"/>
    <p:sldId id="976" r:id="rId13"/>
    <p:sldId id="1094" r:id="rId14"/>
    <p:sldId id="553" r:id="rId15"/>
    <p:sldId id="831" r:id="rId16"/>
    <p:sldId id="832" r:id="rId17"/>
    <p:sldId id="547" r:id="rId18"/>
    <p:sldId id="509" r:id="rId19"/>
    <p:sldId id="834" r:id="rId20"/>
    <p:sldId id="840" r:id="rId21"/>
    <p:sldId id="1097" r:id="rId22"/>
    <p:sldId id="623" r:id="rId23"/>
    <p:sldId id="837" r:id="rId24"/>
    <p:sldId id="1058" r:id="rId25"/>
    <p:sldId id="1101" r:id="rId26"/>
    <p:sldId id="682" r:id="rId27"/>
    <p:sldId id="757" r:id="rId28"/>
    <p:sldId id="1070" r:id="rId29"/>
    <p:sldId id="1069" r:id="rId30"/>
    <p:sldId id="351" r:id="rId31"/>
    <p:sldId id="942" r:id="rId32"/>
    <p:sldId id="1105" r:id="rId33"/>
    <p:sldId id="924" r:id="rId34"/>
    <p:sldId id="1022" r:id="rId35"/>
    <p:sldId id="1106" r:id="rId36"/>
    <p:sldId id="449" r:id="rId37"/>
    <p:sldId id="983" r:id="rId38"/>
    <p:sldId id="693" r:id="rId39"/>
    <p:sldId id="915" r:id="rId40"/>
    <p:sldId id="1073" r:id="rId41"/>
    <p:sldId id="914" r:id="rId42"/>
    <p:sldId id="1074" r:id="rId43"/>
    <p:sldId id="917" r:id="rId44"/>
    <p:sldId id="1075" r:id="rId45"/>
    <p:sldId id="848" r:id="rId46"/>
    <p:sldId id="984" r:id="rId47"/>
    <p:sldId id="966" r:id="rId48"/>
    <p:sldId id="1067" r:id="rId49"/>
    <p:sldId id="913" r:id="rId50"/>
    <p:sldId id="1077" r:id="rId51"/>
    <p:sldId id="1102" r:id="rId52"/>
    <p:sldId id="968" r:id="rId53"/>
    <p:sldId id="1071" r:id="rId54"/>
    <p:sldId id="1086" r:id="rId55"/>
    <p:sldId id="1091" r:id="rId56"/>
    <p:sldId id="1093" r:id="rId57"/>
    <p:sldId id="1092" r:id="rId58"/>
    <p:sldId id="1104" r:id="rId59"/>
    <p:sldId id="1107" r:id="rId60"/>
    <p:sldId id="1045" r:id="rId61"/>
    <p:sldId id="1098" r:id="rId62"/>
    <p:sldId id="1084" r:id="rId63"/>
    <p:sldId id="867" r:id="rId64"/>
    <p:sldId id="875" r:id="rId65"/>
    <p:sldId id="1108" r:id="rId66"/>
    <p:sldId id="1079" r:id="rId67"/>
    <p:sldId id="1082" r:id="rId68"/>
    <p:sldId id="1080" r:id="rId69"/>
    <p:sldId id="894" r:id="rId70"/>
    <p:sldId id="1037" r:id="rId71"/>
    <p:sldId id="1083" r:id="rId72"/>
    <p:sldId id="1036" r:id="rId73"/>
    <p:sldId id="987" r:id="rId74"/>
    <p:sldId id="1038" r:id="rId75"/>
    <p:sldId id="1030" r:id="rId76"/>
    <p:sldId id="997" r:id="rId77"/>
    <p:sldId id="1076" r:id="rId78"/>
    <p:sldId id="871" r:id="rId79"/>
    <p:sldId id="879" r:id="rId80"/>
    <p:sldId id="872" r:id="rId81"/>
  </p:sldIdLst>
  <p:sldSz cx="9144000" cy="6858000" type="screen4x3"/>
  <p:notesSz cx="6742113" cy="9875838"/>
  <p:embeddedFontLst>
    <p:embeddedFont>
      <p:font typeface="Franklin Gothic Heavy" panose="020B0903020102020204" pitchFamily="34" charset="0"/>
      <p:regular r:id="rId83"/>
      <p:italic r:id="rId84"/>
    </p:embeddedFont>
    <p:embeddedFont>
      <p:font typeface="Calibri Light" panose="020F0302020204030204" pitchFamily="34" charset="0"/>
      <p:regular r:id="rId85"/>
      <p:italic r:id="rId86"/>
    </p:embeddedFont>
    <p:embeddedFont>
      <p:font typeface="Calibri" panose="020F0502020204030204" pitchFamily="34" charset="0"/>
      <p:regular r:id="rId87"/>
      <p:bold r:id="rId88"/>
      <p:italic r:id="rId89"/>
      <p:boldItalic r:id="rId90"/>
    </p:embeddedFont>
    <p:embeddedFont>
      <p:font typeface="Tahoma" panose="020B0604030504040204" pitchFamily="34" charset="0"/>
      <p:regular r:id="rId91"/>
      <p:bold r:id="rId92"/>
    </p:embeddedFont>
    <p:embeddedFont>
      <p:font typeface="Hurme Geometric Sans 1" panose="020B0500020000000000" pitchFamily="34" charset="-94"/>
      <p:regular r:id="rId93"/>
      <p:bold r:id="rId94"/>
      <p:italic r:id="rId95"/>
      <p:boldItalic r:id="rId9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7" roundtripDataSignature="AMtx7mizvEgGljBm7LLQZmWAX4E+5MvFf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caga Purcek" initials="GP" lastIdx="5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53B3"/>
    <a:srgbClr val="251F2B"/>
    <a:srgbClr val="A5CFCF"/>
    <a:srgbClr val="C4DCDC"/>
    <a:srgbClr val="C04CA1"/>
    <a:srgbClr val="FFD24C"/>
    <a:srgbClr val="2ACB7E"/>
    <a:srgbClr val="FF7729"/>
    <a:srgbClr val="BDD7EE"/>
    <a:srgbClr val="C5E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6EF8D4-3B5D-4CC4-A00E-63C1D17276F7}">
  <a:tblStyle styleId="{456EF8D4-3B5D-4CC4-A00E-63C1D17276F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93EEB63-04E1-4245-BA07-C392FC46A48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3C6B13C-F33D-4EB5-985B-F60A213A43BC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Orta Stil 3 - Vurgu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8" autoAdjust="0"/>
    <p:restoredTop sz="94061" autoAdjust="0"/>
  </p:normalViewPr>
  <p:slideViewPr>
    <p:cSldViewPr snapToGrid="0">
      <p:cViewPr varScale="1">
        <p:scale>
          <a:sx n="89" d="100"/>
          <a:sy n="89" d="100"/>
        </p:scale>
        <p:origin x="90" y="390"/>
      </p:cViewPr>
      <p:guideLst>
        <p:guide orient="horz" pos="2183"/>
        <p:guide pos="285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91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8.fntdata"/><Relationship Id="rId95" Type="http://schemas.openxmlformats.org/officeDocument/2006/relationships/font" Target="fonts/font13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font" Target="fonts/font3.fntdata"/><Relationship Id="rId192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font" Target="fonts/font14.fntdata"/><Relationship Id="rId187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90" Type="http://schemas.openxmlformats.org/officeDocument/2006/relationships/viewProps" Target="viewProps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18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1.fntdata"/><Relationship Id="rId189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icrosoft%20PowerPoint%20uygulamas&#305;nda%20grafik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Kitap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'[Microsoft PowerPoint uygulamasında grafik]Sayfa2'!$B$1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'[Microsoft PowerPoint uygulamasında grafik]Sayfa2'!$A$2:$A$13</c:f>
              <c:strCache>
                <c:ptCount val="12"/>
                <c:pt idx="0">
                  <c:v>İnş.</c:v>
                </c:pt>
                <c:pt idx="1">
                  <c:v>Mak.</c:v>
                </c:pt>
                <c:pt idx="2">
                  <c:v>Elekt.</c:v>
                </c:pt>
                <c:pt idx="3">
                  <c:v>Har.</c:v>
                </c:pt>
                <c:pt idx="4">
                  <c:v>Jeol.</c:v>
                </c:pt>
                <c:pt idx="5">
                  <c:v>Maden</c:v>
                </c:pt>
                <c:pt idx="6">
                  <c:v>Bilg.</c:v>
                </c:pt>
                <c:pt idx="7">
                  <c:v>Metal.</c:v>
                </c:pt>
                <c:pt idx="8">
                  <c:v>Jeof.</c:v>
                </c:pt>
                <c:pt idx="9">
                  <c:v>End.</c:v>
                </c:pt>
                <c:pt idx="10">
                  <c:v>Yazılım</c:v>
                </c:pt>
                <c:pt idx="11">
                  <c:v>Yapay Zeka ve Veri</c:v>
                </c:pt>
              </c:strCache>
            </c:strRef>
          </c:cat>
          <c:val>
            <c:numRef>
              <c:f>'[Microsoft PowerPoint uygulamasında grafik]Sayfa2'!$B$2:$B$13</c:f>
              <c:numCache>
                <c:formatCode>General</c:formatCode>
                <c:ptCount val="12"/>
                <c:pt idx="0">
                  <c:v>37</c:v>
                </c:pt>
                <c:pt idx="1">
                  <c:v>27</c:v>
                </c:pt>
                <c:pt idx="2">
                  <c:v>24</c:v>
                </c:pt>
                <c:pt idx="3">
                  <c:v>21</c:v>
                </c:pt>
                <c:pt idx="4">
                  <c:v>22</c:v>
                </c:pt>
                <c:pt idx="5">
                  <c:v>16</c:v>
                </c:pt>
                <c:pt idx="6">
                  <c:v>13</c:v>
                </c:pt>
                <c:pt idx="7">
                  <c:v>10</c:v>
                </c:pt>
                <c:pt idx="8">
                  <c:v>12</c:v>
                </c:pt>
                <c:pt idx="9">
                  <c:v>8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3E-4C04-82ED-72B5E5EB50F3}"/>
            </c:ext>
          </c:extLst>
        </c:ser>
        <c:ser>
          <c:idx val="1"/>
          <c:order val="1"/>
          <c:tx>
            <c:strRef>
              <c:f>'[Microsoft PowerPoint uygulamasında grafik]Sayfa2'!$C$1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'[Microsoft PowerPoint uygulamasında grafik]Sayfa2'!$A$2:$A$13</c:f>
              <c:strCache>
                <c:ptCount val="12"/>
                <c:pt idx="0">
                  <c:v>İnş.</c:v>
                </c:pt>
                <c:pt idx="1">
                  <c:v>Mak.</c:v>
                </c:pt>
                <c:pt idx="2">
                  <c:v>Elekt.</c:v>
                </c:pt>
                <c:pt idx="3">
                  <c:v>Har.</c:v>
                </c:pt>
                <c:pt idx="4">
                  <c:v>Jeol.</c:v>
                </c:pt>
                <c:pt idx="5">
                  <c:v>Maden</c:v>
                </c:pt>
                <c:pt idx="6">
                  <c:v>Bilg.</c:v>
                </c:pt>
                <c:pt idx="7">
                  <c:v>Metal.</c:v>
                </c:pt>
                <c:pt idx="8">
                  <c:v>Jeof.</c:v>
                </c:pt>
                <c:pt idx="9">
                  <c:v>End.</c:v>
                </c:pt>
                <c:pt idx="10">
                  <c:v>Yazılım</c:v>
                </c:pt>
                <c:pt idx="11">
                  <c:v>Yapay Zeka ve Veri</c:v>
                </c:pt>
              </c:strCache>
            </c:strRef>
          </c:cat>
          <c:val>
            <c:numRef>
              <c:f>'[Microsoft PowerPoint uygulamasında grafik]Sayfa2'!$C$2:$C$13</c:f>
              <c:numCache>
                <c:formatCode>General</c:formatCode>
                <c:ptCount val="12"/>
                <c:pt idx="0">
                  <c:v>40</c:v>
                </c:pt>
                <c:pt idx="1">
                  <c:v>33</c:v>
                </c:pt>
                <c:pt idx="2">
                  <c:v>26</c:v>
                </c:pt>
                <c:pt idx="3">
                  <c:v>22</c:v>
                </c:pt>
                <c:pt idx="4">
                  <c:v>21</c:v>
                </c:pt>
                <c:pt idx="5">
                  <c:v>17</c:v>
                </c:pt>
                <c:pt idx="6">
                  <c:v>15</c:v>
                </c:pt>
                <c:pt idx="7">
                  <c:v>16</c:v>
                </c:pt>
                <c:pt idx="8">
                  <c:v>12</c:v>
                </c:pt>
                <c:pt idx="9">
                  <c:v>8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3E-4C04-82ED-72B5E5EB50F3}"/>
            </c:ext>
          </c:extLst>
        </c:ser>
        <c:ser>
          <c:idx val="2"/>
          <c:order val="2"/>
          <c:tx>
            <c:strRef>
              <c:f>'[Microsoft PowerPoint uygulamasında grafik]Sayfa2'!$D$1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'[Microsoft PowerPoint uygulamasında grafik]Sayfa2'!$A$2:$A$13</c:f>
              <c:strCache>
                <c:ptCount val="12"/>
                <c:pt idx="0">
                  <c:v>İnş.</c:v>
                </c:pt>
                <c:pt idx="1">
                  <c:v>Mak.</c:v>
                </c:pt>
                <c:pt idx="2">
                  <c:v>Elekt.</c:v>
                </c:pt>
                <c:pt idx="3">
                  <c:v>Har.</c:v>
                </c:pt>
                <c:pt idx="4">
                  <c:v>Jeol.</c:v>
                </c:pt>
                <c:pt idx="5">
                  <c:v>Maden</c:v>
                </c:pt>
                <c:pt idx="6">
                  <c:v>Bilg.</c:v>
                </c:pt>
                <c:pt idx="7">
                  <c:v>Metal.</c:v>
                </c:pt>
                <c:pt idx="8">
                  <c:v>Jeof.</c:v>
                </c:pt>
                <c:pt idx="9">
                  <c:v>End.</c:v>
                </c:pt>
                <c:pt idx="10">
                  <c:v>Yazılım</c:v>
                </c:pt>
                <c:pt idx="11">
                  <c:v>Yapay Zeka ve Veri</c:v>
                </c:pt>
              </c:strCache>
            </c:strRef>
          </c:cat>
          <c:val>
            <c:numRef>
              <c:f>'[Microsoft PowerPoint uygulamasında grafik]Sayfa2'!$D$2:$D$13</c:f>
              <c:numCache>
                <c:formatCode>General</c:formatCode>
                <c:ptCount val="12"/>
                <c:pt idx="0">
                  <c:v>42</c:v>
                </c:pt>
                <c:pt idx="1">
                  <c:v>32</c:v>
                </c:pt>
                <c:pt idx="2">
                  <c:v>27</c:v>
                </c:pt>
                <c:pt idx="3">
                  <c:v>22</c:v>
                </c:pt>
                <c:pt idx="4">
                  <c:v>21</c:v>
                </c:pt>
                <c:pt idx="5">
                  <c:v>20</c:v>
                </c:pt>
                <c:pt idx="6">
                  <c:v>16</c:v>
                </c:pt>
                <c:pt idx="7">
                  <c:v>16</c:v>
                </c:pt>
                <c:pt idx="8">
                  <c:v>12</c:v>
                </c:pt>
                <c:pt idx="9">
                  <c:v>11</c:v>
                </c:pt>
                <c:pt idx="10">
                  <c:v>4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3E-4C04-82ED-72B5E5EB50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1650304"/>
        <c:axId val="301651840"/>
      </c:barChart>
      <c:catAx>
        <c:axId val="301650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01651840"/>
        <c:crosses val="autoZero"/>
        <c:auto val="1"/>
        <c:lblAlgn val="ctr"/>
        <c:lblOffset val="100"/>
        <c:noMultiLvlLbl val="0"/>
      </c:catAx>
      <c:valAx>
        <c:axId val="30165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016503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Sayfa1!$A$16</c:f>
              <c:strCache>
                <c:ptCount val="1"/>
                <c:pt idx="0">
                  <c:v>SAYI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Sayfa1!$B$15:$F$15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Sayfa1!$B$16:$F$16</c:f>
              <c:numCache>
                <c:formatCode>General</c:formatCode>
                <c:ptCount val="5"/>
                <c:pt idx="0">
                  <c:v>93</c:v>
                </c:pt>
                <c:pt idx="1">
                  <c:v>97</c:v>
                </c:pt>
                <c:pt idx="2">
                  <c:v>98</c:v>
                </c:pt>
                <c:pt idx="3">
                  <c:v>93</c:v>
                </c:pt>
                <c:pt idx="4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E2-4589-8D25-6351376003A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301747584"/>
        <c:axId val="301910272"/>
      </c:barChart>
      <c:catAx>
        <c:axId val="30174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tr-TR"/>
          </a:p>
        </c:txPr>
        <c:crossAx val="301910272"/>
        <c:crosses val="autoZero"/>
        <c:auto val="1"/>
        <c:lblAlgn val="ctr"/>
        <c:lblOffset val="100"/>
        <c:noMultiLvlLbl val="0"/>
      </c:catAx>
      <c:valAx>
        <c:axId val="3019102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1747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1"/>
            <a:ext cx="2921582" cy="49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8972" y="1"/>
            <a:ext cx="2921582" cy="49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9350" y="1235075"/>
            <a:ext cx="4443413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4212" y="4752750"/>
            <a:ext cx="5393690" cy="3888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9380332"/>
            <a:ext cx="2921582" cy="49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8972" y="9380332"/>
            <a:ext cx="2921582" cy="49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0252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ADAAEB6-71A9-39D1-9F8B-BBFB4ACAB8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6EC2D7-9A81-46C5-B130-2A697CD998CD}" type="slidenum">
              <a:rPr lang="en-US" altLang="tr-TR"/>
              <a:pPr/>
              <a:t>1</a:t>
            </a:fld>
            <a:endParaRPr lang="en-US" altLang="tr-TR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BBE0B05C-4F0A-10F9-11A2-76D772B532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1235075"/>
            <a:ext cx="4446587" cy="3333750"/>
          </a:xfrm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41814A49-E0BF-7D8F-2EC2-62DC8BF35A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939528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34EBA18E-0C42-A264-E0F2-0039474FA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>
            <a:extLst>
              <a:ext uri="{FF2B5EF4-FFF2-40B4-BE49-F238E27FC236}">
                <a16:creationId xmlns:a16="http://schemas.microsoft.com/office/drawing/2014/main" id="{2772D5AF-7C8C-D491-4489-A6CACFF337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4212" y="4752750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>
            <a:extLst>
              <a:ext uri="{FF2B5EF4-FFF2-40B4-BE49-F238E27FC236}">
                <a16:creationId xmlns:a16="http://schemas.microsoft.com/office/drawing/2014/main" id="{89A3C3AB-10A9-4455-274C-F170DAB637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0761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5075"/>
            <a:ext cx="4446587" cy="333375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tr-T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6482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74212" y="4752750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020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74212" y="4752748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8206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4D999D27-FE49-0E0D-75F3-97155DC3D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>
            <a:extLst>
              <a:ext uri="{FF2B5EF4-FFF2-40B4-BE49-F238E27FC236}">
                <a16:creationId xmlns:a16="http://schemas.microsoft.com/office/drawing/2014/main" id="{12415F29-C427-5D8E-4597-1B82DC22A4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4212" y="4752748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>
            <a:extLst>
              <a:ext uri="{FF2B5EF4-FFF2-40B4-BE49-F238E27FC236}">
                <a16:creationId xmlns:a16="http://schemas.microsoft.com/office/drawing/2014/main" id="{F95F9187-0EE9-64A9-D876-11947E6BBD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3655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0A69DC19-EC51-46BC-35EE-30F2829BA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>
            <a:extLst>
              <a:ext uri="{FF2B5EF4-FFF2-40B4-BE49-F238E27FC236}">
                <a16:creationId xmlns:a16="http://schemas.microsoft.com/office/drawing/2014/main" id="{B18CC65C-B79B-B135-96DA-05B5E19053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4212" y="4752748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>
            <a:extLst>
              <a:ext uri="{FF2B5EF4-FFF2-40B4-BE49-F238E27FC236}">
                <a16:creationId xmlns:a16="http://schemas.microsoft.com/office/drawing/2014/main" id="{AD0E87D2-FC99-F0E5-A5C9-8CDE6DF5B7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1618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:notes"/>
          <p:cNvSpPr txBox="1">
            <a:spLocks noGrp="1"/>
          </p:cNvSpPr>
          <p:nvPr>
            <p:ph type="body" idx="1"/>
          </p:nvPr>
        </p:nvSpPr>
        <p:spPr>
          <a:xfrm>
            <a:off x="674212" y="4752750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2" name="Google Shape;2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0046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:notes"/>
          <p:cNvSpPr txBox="1">
            <a:spLocks noGrp="1"/>
          </p:cNvSpPr>
          <p:nvPr>
            <p:ph type="body" idx="1"/>
          </p:nvPr>
        </p:nvSpPr>
        <p:spPr>
          <a:xfrm>
            <a:off x="674212" y="4752748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2290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:a16="http://schemas.microsoft.com/office/drawing/2014/main" id="{71B4E012-8D3E-75C8-035B-D7A671BFE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:notes">
            <a:extLst>
              <a:ext uri="{FF2B5EF4-FFF2-40B4-BE49-F238E27FC236}">
                <a16:creationId xmlns:a16="http://schemas.microsoft.com/office/drawing/2014/main" id="{49D2106F-C80B-A159-183E-EEFB3F86E3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4212" y="4752748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8:notes">
            <a:extLst>
              <a:ext uri="{FF2B5EF4-FFF2-40B4-BE49-F238E27FC236}">
                <a16:creationId xmlns:a16="http://schemas.microsoft.com/office/drawing/2014/main" id="{8E21687D-DAA1-E70B-2613-6857DAEA57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1795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>
          <a:extLst>
            <a:ext uri="{FF2B5EF4-FFF2-40B4-BE49-F238E27FC236}">
              <a16:creationId xmlns:a16="http://schemas.microsoft.com/office/drawing/2014/main" id="{158E0E46-A26E-55A2-5B2C-46D561EF4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:notes">
            <a:extLst>
              <a:ext uri="{FF2B5EF4-FFF2-40B4-BE49-F238E27FC236}">
                <a16:creationId xmlns:a16="http://schemas.microsoft.com/office/drawing/2014/main" id="{6BC592C2-9F12-1D21-F5D3-4CD3C26556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4212" y="4752748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2" name="Google Shape;282;p18:notes">
            <a:extLst>
              <a:ext uri="{FF2B5EF4-FFF2-40B4-BE49-F238E27FC236}">
                <a16:creationId xmlns:a16="http://schemas.microsoft.com/office/drawing/2014/main" id="{513B3FED-3E7F-D32D-65D6-8233D1175E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5411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32C31BA-67D8-413F-A5DD-028125073D1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3901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74212" y="4752750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9953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74212" y="4752750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1446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62195" y="5128185"/>
            <a:ext cx="5297553" cy="4195784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1331913"/>
            <a:ext cx="4795837" cy="3597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422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lang="tr-T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26763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6F929-C8E9-C50D-E4BC-B80680FDD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>
            <a:extLst>
              <a:ext uri="{FF2B5EF4-FFF2-40B4-BE49-F238E27FC236}">
                <a16:creationId xmlns:a16="http://schemas.microsoft.com/office/drawing/2014/main" id="{0276D238-670C-5536-CA85-A99B2C788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7763" y="1235075"/>
            <a:ext cx="4446587" cy="3333750"/>
          </a:xfrm>
        </p:spPr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C648B2A4-3DF8-E058-3D52-4EC291F5A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0823D65-264B-0798-487E-C6F3E229EA9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lang="tr-T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5898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04421141-4719-8FD7-B61E-DD1F44312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>
            <a:extLst>
              <a:ext uri="{FF2B5EF4-FFF2-40B4-BE49-F238E27FC236}">
                <a16:creationId xmlns:a16="http://schemas.microsoft.com/office/drawing/2014/main" id="{E67F2EDE-745C-9F61-6919-342D277D5F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4212" y="4752750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>
            <a:extLst>
              <a:ext uri="{FF2B5EF4-FFF2-40B4-BE49-F238E27FC236}">
                <a16:creationId xmlns:a16="http://schemas.microsoft.com/office/drawing/2014/main" id="{2BE1A115-5393-B308-B5C9-DF1FEB84DE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9989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5760C02A-7CD7-A914-965C-83960DB1A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>
            <a:extLst>
              <a:ext uri="{FF2B5EF4-FFF2-40B4-BE49-F238E27FC236}">
                <a16:creationId xmlns:a16="http://schemas.microsoft.com/office/drawing/2014/main" id="{D8AAF41D-7A94-102C-E763-6887986B17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4212" y="4752748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>
            <a:extLst>
              <a:ext uri="{FF2B5EF4-FFF2-40B4-BE49-F238E27FC236}">
                <a16:creationId xmlns:a16="http://schemas.microsoft.com/office/drawing/2014/main" id="{88B93FBC-20F2-6B28-FEB7-FC2ED9FCFE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2533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62195" y="5128185"/>
            <a:ext cx="5297553" cy="4195784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1331913"/>
            <a:ext cx="4795837" cy="3597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1607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9DFB2B13-33E9-F66B-1B6A-F863937AC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>
            <a:extLst>
              <a:ext uri="{FF2B5EF4-FFF2-40B4-BE49-F238E27FC236}">
                <a16:creationId xmlns:a16="http://schemas.microsoft.com/office/drawing/2014/main" id="{4EDC52ED-4E64-93FB-89C5-F06717BB3F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4212" y="4752750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>
            <a:extLst>
              <a:ext uri="{FF2B5EF4-FFF2-40B4-BE49-F238E27FC236}">
                <a16:creationId xmlns:a16="http://schemas.microsoft.com/office/drawing/2014/main" id="{5A11D2B3-5DB6-398E-3A95-D563D6D348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7182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74212" y="4752748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0730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74212" y="4752750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2491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>
            <a:spLocks noGrp="1"/>
          </p:cNvSpPr>
          <p:nvPr>
            <p:ph type="body" idx="1"/>
          </p:nvPr>
        </p:nvSpPr>
        <p:spPr>
          <a:xfrm>
            <a:off x="674212" y="4752750"/>
            <a:ext cx="5393690" cy="3888611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5075"/>
            <a:ext cx="4446587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5254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9895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59568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3354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ih Yer Tutucusu 2">
            <a:extLst>
              <a:ext uri="{FF2B5EF4-FFF2-40B4-BE49-F238E27FC236}">
                <a16:creationId xmlns:a16="http://schemas.microsoft.com/office/drawing/2014/main" id="{5120DBFB-B27A-4152-B93B-E0544768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D97AA0-D1E6-43DD-875D-B8C1497CC0F9}" type="datetime1">
              <a:rPr lang="tr-TR" noProof="0" smtClean="0"/>
              <a:t>27.02.2025</a:t>
            </a:fld>
            <a:endParaRPr lang="tr-TR" noProof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E2609EE-8677-453E-B000-7C9D37C3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A85346EE-7757-43D9-8F90-C5A66E3A8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966EA62-41C5-4F9A-A915-5B0BC739C923}" type="slidenum">
              <a:rPr lang="tr-TR" noProof="0" smtClean="0"/>
              <a:t>‹#›</a:t>
            </a:fld>
            <a:endParaRPr lang="tr-TR" noProof="0"/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F0128637-293C-4F87-8D53-0BE4379C8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7503" y="310287"/>
            <a:ext cx="3928735" cy="853352"/>
          </a:xfrm>
        </p:spPr>
        <p:txBody>
          <a:bodyPr rtlCol="0">
            <a:normAutofit/>
          </a:bodyPr>
          <a:lstStyle>
            <a:lvl1pPr>
              <a:defRPr sz="3600" b="1"/>
            </a:lvl1pPr>
          </a:lstStyle>
          <a:p>
            <a:pPr rtl="0"/>
            <a:r>
              <a:rPr lang="tr-TR" noProof="0"/>
              <a:t>ASIL BAŞLIK STİLİNİ DÜZENLEMEK İÇİN TIKLAYIN</a:t>
            </a:r>
          </a:p>
        </p:txBody>
      </p:sp>
      <p:sp>
        <p:nvSpPr>
          <p:cNvPr id="7" name="Metin Yer Tutucusu 7">
            <a:extLst>
              <a:ext uri="{FF2B5EF4-FFF2-40B4-BE49-F238E27FC236}">
                <a16:creationId xmlns:a16="http://schemas.microsoft.com/office/drawing/2014/main" id="{ABCAE7BC-9D1D-42BA-A132-117B58540C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503" y="981076"/>
            <a:ext cx="2686050" cy="365126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2000" b="1"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tr-TR" noProof="0"/>
              <a:t>Asıl metin stillerini düzenlemek için tıklayın</a:t>
            </a:r>
          </a:p>
        </p:txBody>
      </p:sp>
    </p:spTree>
    <p:extLst>
      <p:ext uri="{BB962C8B-B14F-4D97-AF65-F5344CB8AC3E}">
        <p14:creationId xmlns:p14="http://schemas.microsoft.com/office/powerpoint/2010/main" val="696173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77771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198267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068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3111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935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0628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540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773233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46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e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19" Type="http://schemas.openxmlformats.org/officeDocument/2006/relationships/image" Target="../media/image3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28.png"/><Relationship Id="rId18" Type="http://schemas.openxmlformats.org/officeDocument/2006/relationships/image" Target="../media/image86.png"/><Relationship Id="rId3" Type="http://schemas.openxmlformats.org/officeDocument/2006/relationships/image" Target="../media/image4.png"/><Relationship Id="rId21" Type="http://schemas.openxmlformats.org/officeDocument/2006/relationships/image" Target="../media/image89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5.png"/><Relationship Id="rId2" Type="http://schemas.openxmlformats.org/officeDocument/2006/relationships/image" Target="../media/image3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5" Type="http://schemas.openxmlformats.org/officeDocument/2006/relationships/image" Target="../media/image83.png"/><Relationship Id="rId10" Type="http://schemas.openxmlformats.org/officeDocument/2006/relationships/image" Target="../media/image79.png"/><Relationship Id="rId19" Type="http://schemas.openxmlformats.org/officeDocument/2006/relationships/image" Target="../media/image87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1.png"/><Relationship Id="rId3" Type="http://schemas.openxmlformats.org/officeDocument/2006/relationships/image" Target="../media/image4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0.png"/><Relationship Id="rId2" Type="http://schemas.openxmlformats.org/officeDocument/2006/relationships/image" Target="../media/image3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75.png"/><Relationship Id="rId10" Type="http://schemas.openxmlformats.org/officeDocument/2006/relationships/image" Target="../media/image95.png"/><Relationship Id="rId19" Type="http://schemas.openxmlformats.org/officeDocument/2006/relationships/image" Target="../media/image102.png"/><Relationship Id="rId4" Type="http://schemas.openxmlformats.org/officeDocument/2006/relationships/image" Target="../media/image25.jpeg"/><Relationship Id="rId9" Type="http://schemas.openxmlformats.org/officeDocument/2006/relationships/image" Target="../media/image94.png"/><Relationship Id="rId1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98.png"/><Relationship Id="rId18" Type="http://schemas.openxmlformats.org/officeDocument/2006/relationships/image" Target="../media/image89.png"/><Relationship Id="rId3" Type="http://schemas.openxmlformats.org/officeDocument/2006/relationships/image" Target="../media/image4.png"/><Relationship Id="rId7" Type="http://schemas.openxmlformats.org/officeDocument/2006/relationships/image" Target="../media/image77.png"/><Relationship Id="rId12" Type="http://schemas.openxmlformats.org/officeDocument/2006/relationships/image" Target="../media/image28.png"/><Relationship Id="rId17" Type="http://schemas.openxmlformats.org/officeDocument/2006/relationships/image" Target="../media/image97.png"/><Relationship Id="rId2" Type="http://schemas.openxmlformats.org/officeDocument/2006/relationships/image" Target="../media/image3.png"/><Relationship Id="rId16" Type="http://schemas.openxmlformats.org/officeDocument/2006/relationships/image" Target="../media/image90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84.png"/><Relationship Id="rId5" Type="http://schemas.openxmlformats.org/officeDocument/2006/relationships/image" Target="../media/image76.png"/><Relationship Id="rId15" Type="http://schemas.openxmlformats.org/officeDocument/2006/relationships/image" Target="../media/image82.png"/><Relationship Id="rId10" Type="http://schemas.openxmlformats.org/officeDocument/2006/relationships/image" Target="../media/image80.png"/><Relationship Id="rId19" Type="http://schemas.openxmlformats.org/officeDocument/2006/relationships/image" Target="../media/image74.png"/><Relationship Id="rId4" Type="http://schemas.openxmlformats.org/officeDocument/2006/relationships/image" Target="../media/image25.jpeg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0.png"/><Relationship Id="rId3" Type="http://schemas.openxmlformats.org/officeDocument/2006/relationships/image" Target="../media/image4.png"/><Relationship Id="rId7" Type="http://schemas.openxmlformats.org/officeDocument/2006/relationships/image" Target="../media/image105.png"/><Relationship Id="rId12" Type="http://schemas.openxmlformats.org/officeDocument/2006/relationships/image" Target="../media/image10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8.png"/><Relationship Id="rId5" Type="http://schemas.openxmlformats.org/officeDocument/2006/relationships/image" Target="../media/image28.png"/><Relationship Id="rId15" Type="http://schemas.openxmlformats.org/officeDocument/2006/relationships/image" Target="../media/image112.png"/><Relationship Id="rId10" Type="http://schemas.openxmlformats.org/officeDocument/2006/relationships/image" Target="../media/image101.png"/><Relationship Id="rId4" Type="http://schemas.openxmlformats.org/officeDocument/2006/relationships/image" Target="../media/image25.jpeg"/><Relationship Id="rId9" Type="http://schemas.openxmlformats.org/officeDocument/2006/relationships/image" Target="../media/image107.png"/><Relationship Id="rId1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4.png"/><Relationship Id="rId7" Type="http://schemas.openxmlformats.org/officeDocument/2006/relationships/image" Target="../media/image1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25.jpeg"/><Relationship Id="rId9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9.png"/><Relationship Id="rId3" Type="http://schemas.openxmlformats.org/officeDocument/2006/relationships/image" Target="../media/image4.png"/><Relationship Id="rId7" Type="http://schemas.openxmlformats.org/officeDocument/2006/relationships/image" Target="../media/image104.png"/><Relationship Id="rId12" Type="http://schemas.openxmlformats.org/officeDocument/2006/relationships/image" Target="../media/image30.png"/><Relationship Id="rId17" Type="http://schemas.openxmlformats.org/officeDocument/2006/relationships/image" Target="../media/image121.png"/><Relationship Id="rId2" Type="http://schemas.openxmlformats.org/officeDocument/2006/relationships/image" Target="../media/image3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01.png"/><Relationship Id="rId5" Type="http://schemas.openxmlformats.org/officeDocument/2006/relationships/image" Target="../media/image76.png"/><Relationship Id="rId15" Type="http://schemas.openxmlformats.org/officeDocument/2006/relationships/image" Target="../media/image89.png"/><Relationship Id="rId10" Type="http://schemas.openxmlformats.org/officeDocument/2006/relationships/image" Target="../media/image118.png"/><Relationship Id="rId4" Type="http://schemas.openxmlformats.org/officeDocument/2006/relationships/image" Target="../media/image25.jpeg"/><Relationship Id="rId9" Type="http://schemas.openxmlformats.org/officeDocument/2006/relationships/image" Target="../media/image84.png"/><Relationship Id="rId14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7.png"/><Relationship Id="rId3" Type="http://schemas.openxmlformats.org/officeDocument/2006/relationships/image" Target="../media/image4.png"/><Relationship Id="rId7" Type="http://schemas.openxmlformats.org/officeDocument/2006/relationships/image" Target="../media/image122.png"/><Relationship Id="rId12" Type="http://schemas.openxmlformats.org/officeDocument/2006/relationships/image" Target="../media/image1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5.png"/><Relationship Id="rId5" Type="http://schemas.openxmlformats.org/officeDocument/2006/relationships/image" Target="../media/image114.png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4" Type="http://schemas.openxmlformats.org/officeDocument/2006/relationships/image" Target="../media/image25.jpeg"/><Relationship Id="rId9" Type="http://schemas.openxmlformats.org/officeDocument/2006/relationships/image" Target="../media/image31.png"/><Relationship Id="rId14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30.png"/><Relationship Id="rId18" Type="http://schemas.openxmlformats.org/officeDocument/2006/relationships/image" Target="../media/image132.png"/><Relationship Id="rId3" Type="http://schemas.openxmlformats.org/officeDocument/2006/relationships/image" Target="../media/image4.png"/><Relationship Id="rId7" Type="http://schemas.openxmlformats.org/officeDocument/2006/relationships/image" Target="../media/image97.png"/><Relationship Id="rId12" Type="http://schemas.openxmlformats.org/officeDocument/2006/relationships/image" Target="../media/image84.png"/><Relationship Id="rId17" Type="http://schemas.openxmlformats.org/officeDocument/2006/relationships/image" Target="../media/image119.png"/><Relationship Id="rId2" Type="http://schemas.openxmlformats.org/officeDocument/2006/relationships/image" Target="../media/image3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21.png"/><Relationship Id="rId5" Type="http://schemas.openxmlformats.org/officeDocument/2006/relationships/image" Target="../media/image76.png"/><Relationship Id="rId15" Type="http://schemas.openxmlformats.org/officeDocument/2006/relationships/image" Target="../media/image26.png"/><Relationship Id="rId10" Type="http://schemas.openxmlformats.org/officeDocument/2006/relationships/image" Target="../media/image106.png"/><Relationship Id="rId19" Type="http://schemas.openxmlformats.org/officeDocument/2006/relationships/image" Target="../media/image89.png"/><Relationship Id="rId4" Type="http://schemas.openxmlformats.org/officeDocument/2006/relationships/image" Target="../media/image25.jpeg"/><Relationship Id="rId9" Type="http://schemas.openxmlformats.org/officeDocument/2006/relationships/image" Target="../media/image28.png"/><Relationship Id="rId14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1.png"/><Relationship Id="rId18" Type="http://schemas.openxmlformats.org/officeDocument/2006/relationships/image" Target="../media/image135.png"/><Relationship Id="rId3" Type="http://schemas.openxmlformats.org/officeDocument/2006/relationships/image" Target="../media/image4.png"/><Relationship Id="rId21" Type="http://schemas.openxmlformats.org/officeDocument/2006/relationships/image" Target="../media/image137.png"/><Relationship Id="rId7" Type="http://schemas.openxmlformats.org/officeDocument/2006/relationships/image" Target="../media/image87.png"/><Relationship Id="rId12" Type="http://schemas.openxmlformats.org/officeDocument/2006/relationships/image" Target="../media/image109.png"/><Relationship Id="rId17" Type="http://schemas.openxmlformats.org/officeDocument/2006/relationships/image" Target="../media/image134.png"/><Relationship Id="rId2" Type="http://schemas.openxmlformats.org/officeDocument/2006/relationships/image" Target="../media/image3.png"/><Relationship Id="rId16" Type="http://schemas.openxmlformats.org/officeDocument/2006/relationships/image" Target="../media/image133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76.png"/><Relationship Id="rId15" Type="http://schemas.openxmlformats.org/officeDocument/2006/relationships/image" Target="../media/image107.png"/><Relationship Id="rId10" Type="http://schemas.openxmlformats.org/officeDocument/2006/relationships/image" Target="../media/image118.png"/><Relationship Id="rId19" Type="http://schemas.openxmlformats.org/officeDocument/2006/relationships/image" Target="../media/image136.png"/><Relationship Id="rId4" Type="http://schemas.openxmlformats.org/officeDocument/2006/relationships/image" Target="../media/image25.jpeg"/><Relationship Id="rId9" Type="http://schemas.openxmlformats.org/officeDocument/2006/relationships/image" Target="../media/image104.png"/><Relationship Id="rId14" Type="http://schemas.openxmlformats.org/officeDocument/2006/relationships/image" Target="../media/image12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107.png"/><Relationship Id="rId12" Type="http://schemas.openxmlformats.org/officeDocument/2006/relationships/image" Target="../media/image120.png"/><Relationship Id="rId2" Type="http://schemas.openxmlformats.org/officeDocument/2006/relationships/image" Target="../media/image3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18.png"/><Relationship Id="rId5" Type="http://schemas.openxmlformats.org/officeDocument/2006/relationships/image" Target="../media/image76.png"/><Relationship Id="rId15" Type="http://schemas.openxmlformats.org/officeDocument/2006/relationships/image" Target="../media/image119.png"/><Relationship Id="rId10" Type="http://schemas.openxmlformats.org/officeDocument/2006/relationships/image" Target="../media/image87.png"/><Relationship Id="rId4" Type="http://schemas.openxmlformats.org/officeDocument/2006/relationships/image" Target="../media/image25.jpeg"/><Relationship Id="rId9" Type="http://schemas.openxmlformats.org/officeDocument/2006/relationships/image" Target="../media/image104.png"/><Relationship Id="rId1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31.png"/><Relationship Id="rId3" Type="http://schemas.openxmlformats.org/officeDocument/2006/relationships/image" Target="../media/image4.png"/><Relationship Id="rId7" Type="http://schemas.openxmlformats.org/officeDocument/2006/relationships/image" Target="../media/image111.png"/><Relationship Id="rId12" Type="http://schemas.openxmlformats.org/officeDocument/2006/relationships/image" Target="../media/image140.png"/><Relationship Id="rId17" Type="http://schemas.openxmlformats.org/officeDocument/2006/relationships/image" Target="../media/image89.png"/><Relationship Id="rId2" Type="http://schemas.openxmlformats.org/officeDocument/2006/relationships/image" Target="../media/image3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39.png"/><Relationship Id="rId5" Type="http://schemas.openxmlformats.org/officeDocument/2006/relationships/image" Target="../media/image76.png"/><Relationship Id="rId15" Type="http://schemas.openxmlformats.org/officeDocument/2006/relationships/image" Target="../media/image120.png"/><Relationship Id="rId10" Type="http://schemas.openxmlformats.org/officeDocument/2006/relationships/image" Target="../media/image138.png"/><Relationship Id="rId4" Type="http://schemas.openxmlformats.org/officeDocument/2006/relationships/image" Target="../media/image25.jpeg"/><Relationship Id="rId9" Type="http://schemas.openxmlformats.org/officeDocument/2006/relationships/image" Target="../media/image77.png"/><Relationship Id="rId1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142.png"/><Relationship Id="rId5" Type="http://schemas.openxmlformats.org/officeDocument/2006/relationships/image" Target="../media/image25.jpeg"/><Relationship Id="rId15" Type="http://schemas.openxmlformats.org/officeDocument/2006/relationships/image" Target="../media/image145.png"/><Relationship Id="rId10" Type="http://schemas.openxmlformats.org/officeDocument/2006/relationships/image" Target="../media/image88.png"/><Relationship Id="rId4" Type="http://schemas.openxmlformats.org/officeDocument/2006/relationships/image" Target="../media/image4.png"/><Relationship Id="rId9" Type="http://schemas.openxmlformats.org/officeDocument/2006/relationships/image" Target="../media/image141.png"/><Relationship Id="rId14" Type="http://schemas.openxmlformats.org/officeDocument/2006/relationships/image" Target="../media/image14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4.png"/><Relationship Id="rId7" Type="http://schemas.openxmlformats.org/officeDocument/2006/relationships/image" Target="../media/image146.png"/><Relationship Id="rId12" Type="http://schemas.openxmlformats.org/officeDocument/2006/relationships/image" Target="../media/image1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50.png"/><Relationship Id="rId5" Type="http://schemas.openxmlformats.org/officeDocument/2006/relationships/image" Target="../media/image30.png"/><Relationship Id="rId10" Type="http://schemas.openxmlformats.org/officeDocument/2006/relationships/image" Target="../media/image149.png"/><Relationship Id="rId4" Type="http://schemas.openxmlformats.org/officeDocument/2006/relationships/image" Target="../media/image25.jpeg"/><Relationship Id="rId9" Type="http://schemas.openxmlformats.org/officeDocument/2006/relationships/image" Target="../media/image14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7.png"/><Relationship Id="rId18" Type="http://schemas.openxmlformats.org/officeDocument/2006/relationships/image" Target="../media/image162.png"/><Relationship Id="rId3" Type="http://schemas.openxmlformats.org/officeDocument/2006/relationships/image" Target="../media/image4.png"/><Relationship Id="rId7" Type="http://schemas.openxmlformats.org/officeDocument/2006/relationships/image" Target="../media/image153.png"/><Relationship Id="rId12" Type="http://schemas.openxmlformats.org/officeDocument/2006/relationships/image" Target="../media/image89.png"/><Relationship Id="rId17" Type="http://schemas.openxmlformats.org/officeDocument/2006/relationships/image" Target="../media/image161.png"/><Relationship Id="rId2" Type="http://schemas.openxmlformats.org/officeDocument/2006/relationships/image" Target="../media/image3.png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51.png"/><Relationship Id="rId15" Type="http://schemas.openxmlformats.org/officeDocument/2006/relationships/image" Target="../media/image159.png"/><Relationship Id="rId10" Type="http://schemas.openxmlformats.org/officeDocument/2006/relationships/image" Target="../media/image79.png"/><Relationship Id="rId4" Type="http://schemas.openxmlformats.org/officeDocument/2006/relationships/image" Target="../media/image25.jpeg"/><Relationship Id="rId9" Type="http://schemas.openxmlformats.org/officeDocument/2006/relationships/image" Target="../media/image155.png"/><Relationship Id="rId14" Type="http://schemas.openxmlformats.org/officeDocument/2006/relationships/image" Target="../media/image15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29.png"/><Relationship Id="rId18" Type="http://schemas.openxmlformats.org/officeDocument/2006/relationships/image" Target="../media/image168.png"/><Relationship Id="rId26" Type="http://schemas.openxmlformats.org/officeDocument/2006/relationships/image" Target="../media/image174.png"/><Relationship Id="rId3" Type="http://schemas.openxmlformats.org/officeDocument/2006/relationships/image" Target="../media/image4.png"/><Relationship Id="rId21" Type="http://schemas.openxmlformats.org/officeDocument/2006/relationships/image" Target="../media/image152.png"/><Relationship Id="rId7" Type="http://schemas.openxmlformats.org/officeDocument/2006/relationships/image" Target="../media/image163.png"/><Relationship Id="rId12" Type="http://schemas.openxmlformats.org/officeDocument/2006/relationships/image" Target="../media/image151.png"/><Relationship Id="rId17" Type="http://schemas.openxmlformats.org/officeDocument/2006/relationships/image" Target="../media/image167.png"/><Relationship Id="rId25" Type="http://schemas.openxmlformats.org/officeDocument/2006/relationships/image" Target="../media/image173.png"/><Relationship Id="rId2" Type="http://schemas.openxmlformats.org/officeDocument/2006/relationships/image" Target="../media/image3.png"/><Relationship Id="rId16" Type="http://schemas.openxmlformats.org/officeDocument/2006/relationships/image" Target="../media/image166.png"/><Relationship Id="rId20" Type="http://schemas.openxmlformats.org/officeDocument/2006/relationships/image" Target="../media/image170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image" Target="../media/image90.png"/><Relationship Id="rId24" Type="http://schemas.openxmlformats.org/officeDocument/2006/relationships/image" Target="../media/image172.png"/><Relationship Id="rId5" Type="http://schemas.openxmlformats.org/officeDocument/2006/relationships/image" Target="../media/image133.png"/><Relationship Id="rId15" Type="http://schemas.openxmlformats.org/officeDocument/2006/relationships/image" Target="../media/image165.png"/><Relationship Id="rId23" Type="http://schemas.openxmlformats.org/officeDocument/2006/relationships/image" Target="../media/image171.png"/><Relationship Id="rId28" Type="http://schemas.openxmlformats.org/officeDocument/2006/relationships/image" Target="../media/image175.png"/><Relationship Id="rId10" Type="http://schemas.openxmlformats.org/officeDocument/2006/relationships/image" Target="../media/image91.png"/><Relationship Id="rId19" Type="http://schemas.openxmlformats.org/officeDocument/2006/relationships/image" Target="../media/image169.png"/><Relationship Id="rId4" Type="http://schemas.openxmlformats.org/officeDocument/2006/relationships/image" Target="../media/image25.jpeg"/><Relationship Id="rId9" Type="http://schemas.openxmlformats.org/officeDocument/2006/relationships/image" Target="../media/image87.png"/><Relationship Id="rId14" Type="http://schemas.openxmlformats.org/officeDocument/2006/relationships/image" Target="../media/image164.png"/><Relationship Id="rId22" Type="http://schemas.openxmlformats.org/officeDocument/2006/relationships/image" Target="../media/image160.png"/><Relationship Id="rId27" Type="http://schemas.openxmlformats.org/officeDocument/2006/relationships/image" Target="../media/image1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28.png"/><Relationship Id="rId4" Type="http://schemas.openxmlformats.org/officeDocument/2006/relationships/image" Target="../media/image25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4.png"/><Relationship Id="rId7" Type="http://schemas.openxmlformats.org/officeDocument/2006/relationships/image" Target="../media/image1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60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png"/><Relationship Id="rId4" Type="http://schemas.openxmlformats.org/officeDocument/2006/relationships/image" Target="../media/image2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2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5" Type="http://schemas.openxmlformats.org/officeDocument/2006/relationships/image" Target="../media/image90.png"/><Relationship Id="rId4" Type="http://schemas.openxmlformats.org/officeDocument/2006/relationships/image" Target="../media/image2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7.jpeg"/><Relationship Id="rId4" Type="http://schemas.openxmlformats.org/officeDocument/2006/relationships/image" Target="../media/image2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05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2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95.png"/><Relationship Id="rId4" Type="http://schemas.openxmlformats.org/officeDocument/2006/relationships/image" Target="../media/image2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76.png"/><Relationship Id="rId4" Type="http://schemas.openxmlformats.org/officeDocument/2006/relationships/image" Target="../media/image2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76.png"/><Relationship Id="rId4" Type="http://schemas.openxmlformats.org/officeDocument/2006/relationships/image" Target="../media/image2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.png"/><Relationship Id="rId4" Type="http://schemas.openxmlformats.org/officeDocument/2006/relationships/image" Target="../media/image2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13" Type="http://schemas.openxmlformats.org/officeDocument/2006/relationships/image" Target="../media/image209.png"/><Relationship Id="rId3" Type="http://schemas.openxmlformats.org/officeDocument/2006/relationships/image" Target="../media/image4.png"/><Relationship Id="rId7" Type="http://schemas.openxmlformats.org/officeDocument/2006/relationships/image" Target="../media/image203.png"/><Relationship Id="rId12" Type="http://schemas.openxmlformats.org/officeDocument/2006/relationships/image" Target="../media/image20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11" Type="http://schemas.openxmlformats.org/officeDocument/2006/relationships/image" Target="../media/image207.png"/><Relationship Id="rId5" Type="http://schemas.openxmlformats.org/officeDocument/2006/relationships/image" Target="../media/image139.png"/><Relationship Id="rId10" Type="http://schemas.openxmlformats.org/officeDocument/2006/relationships/image" Target="../media/image206.png"/><Relationship Id="rId4" Type="http://schemas.openxmlformats.org/officeDocument/2006/relationships/image" Target="../media/image25.jpeg"/><Relationship Id="rId9" Type="http://schemas.openxmlformats.org/officeDocument/2006/relationships/image" Target="../media/image20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4.png"/><Relationship Id="rId7" Type="http://schemas.openxmlformats.org/officeDocument/2006/relationships/image" Target="../media/image212.png"/><Relationship Id="rId12" Type="http://schemas.openxmlformats.org/officeDocument/2006/relationships/image" Target="../media/image2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11" Type="http://schemas.openxmlformats.org/officeDocument/2006/relationships/image" Target="../media/image215.png"/><Relationship Id="rId5" Type="http://schemas.openxmlformats.org/officeDocument/2006/relationships/image" Target="../media/image210.png"/><Relationship Id="rId10" Type="http://schemas.openxmlformats.org/officeDocument/2006/relationships/image" Target="../media/image214.png"/><Relationship Id="rId4" Type="http://schemas.openxmlformats.org/officeDocument/2006/relationships/image" Target="../media/image25.jpeg"/><Relationship Id="rId9" Type="http://schemas.openxmlformats.org/officeDocument/2006/relationships/image" Target="../media/image15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9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C4650421-ADC1-46B6-2C8E-C045584258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93"/>
          <a:stretch/>
        </p:blipFill>
        <p:spPr>
          <a:xfrm>
            <a:off x="-1" y="0"/>
            <a:ext cx="9219264" cy="6858000"/>
          </a:xfrm>
          <a:prstGeom prst="rect">
            <a:avLst/>
          </a:prstGeom>
        </p:spPr>
      </p:pic>
      <p:sp>
        <p:nvSpPr>
          <p:cNvPr id="11" name="6 Dikdörtgen">
            <a:extLst>
              <a:ext uri="{FF2B5EF4-FFF2-40B4-BE49-F238E27FC236}">
                <a16:creationId xmlns:a16="http://schemas.microsoft.com/office/drawing/2014/main" id="{F189468E-EEE0-4ACD-36E0-CCA1940DC993}"/>
              </a:ext>
            </a:extLst>
          </p:cNvPr>
          <p:cNvSpPr/>
          <p:nvPr/>
        </p:nvSpPr>
        <p:spPr>
          <a:xfrm>
            <a:off x="2942541" y="2064730"/>
            <a:ext cx="5996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2D4E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MÜHENDİSLİK FAKÜLTESİ</a:t>
            </a:r>
            <a:endParaRPr lang="tr-TR" sz="2800" b="1" dirty="0">
              <a:solidFill>
                <a:srgbClr val="2D4E7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5AEBCF13-D6A7-774F-0D10-62E22E77A924}"/>
              </a:ext>
            </a:extLst>
          </p:cNvPr>
          <p:cNvSpPr/>
          <p:nvPr/>
        </p:nvSpPr>
        <p:spPr>
          <a:xfrm>
            <a:off x="3035256" y="3046975"/>
            <a:ext cx="54538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tr-T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rme Geometric Sans 1" panose="020B0500020000000000" pitchFamily="34" charset="-94"/>
                <a:ea typeface="Tahoma" panose="020B0604030504040204" pitchFamily="34" charset="0"/>
                <a:cs typeface="Tahoma" panose="020B0604030504040204" pitchFamily="34" charset="0"/>
              </a:rPr>
              <a:t>2023-2024 </a:t>
            </a:r>
          </a:p>
          <a:p>
            <a:pPr algn="ctr" eaLnBrk="0" hangingPunct="0">
              <a:defRPr/>
            </a:pPr>
            <a:r>
              <a:rPr lang="tr-T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rme Geometric Sans 1" panose="020B0500020000000000" pitchFamily="34" charset="-94"/>
                <a:ea typeface="Tahoma" panose="020B0604030504040204" pitchFamily="34" charset="0"/>
                <a:cs typeface="Tahoma" panose="020B0604030504040204" pitchFamily="34" charset="0"/>
              </a:rPr>
              <a:t>Eğitim-Öğretim Yılı</a:t>
            </a:r>
          </a:p>
          <a:p>
            <a:pPr algn="ctr" eaLnBrk="0" hangingPunct="0">
              <a:defRPr/>
            </a:pPr>
            <a:r>
              <a:rPr lang="tr-T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rme Geometric Sans 1" panose="020B0500020000000000" pitchFamily="34" charset="-94"/>
                <a:ea typeface="Tahoma" panose="020B0604030504040204" pitchFamily="34" charset="0"/>
                <a:cs typeface="Tahoma" panose="020B0604030504040204" pitchFamily="34" charset="0"/>
              </a:rPr>
              <a:t> Akademik Genel Kuruluna</a:t>
            </a:r>
          </a:p>
          <a:p>
            <a:pPr algn="ctr" eaLnBrk="0" hangingPunct="0">
              <a:defRPr/>
            </a:pPr>
            <a:r>
              <a:rPr lang="tr-T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urme Geometric Sans 1" panose="020B0500020000000000" pitchFamily="34" charset="-94"/>
                <a:ea typeface="Tahoma" panose="020B0604030504040204" pitchFamily="34" charset="0"/>
                <a:cs typeface="Tahoma" panose="020B0604030504040204" pitchFamily="34" charset="0"/>
              </a:rPr>
              <a:t>Hoş Geldiniz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41BD14E-37EB-2F1D-935D-57E6CA66CCFE}"/>
              </a:ext>
            </a:extLst>
          </p:cNvPr>
          <p:cNvSpPr txBox="1"/>
          <p:nvPr/>
        </p:nvSpPr>
        <p:spPr>
          <a:xfrm>
            <a:off x="-3311" y="6109210"/>
            <a:ext cx="37155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b="1" dirty="0">
                <a:solidFill>
                  <a:schemeClr val="accent5">
                    <a:lumMod val="50000"/>
                  </a:schemeClr>
                </a:solidFill>
              </a:rPr>
              <a:t>Yer	:  Harita Mühendisliği Bölümü</a:t>
            </a:r>
          </a:p>
          <a:p>
            <a:r>
              <a:rPr lang="tr-TR" sz="1400" b="1" dirty="0">
                <a:solidFill>
                  <a:schemeClr val="accent5">
                    <a:lumMod val="50000"/>
                  </a:schemeClr>
                </a:solidFill>
              </a:rPr>
              <a:t>Tarih	:  26.02.2025</a:t>
            </a:r>
          </a:p>
          <a:p>
            <a:r>
              <a:rPr lang="tr-TR" sz="1400" b="1" dirty="0">
                <a:solidFill>
                  <a:schemeClr val="accent5">
                    <a:lumMod val="50000"/>
                  </a:schemeClr>
                </a:solidFill>
              </a:rPr>
              <a:t>Saat	:  14.00</a:t>
            </a:r>
            <a:endParaRPr lang="tr-TR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Resim 2" descr="metin, yazı tipi, grafik, logo içeren bir resim&#10;&#10;Açıklama otomatik olarak oluşturuldu">
            <a:extLst>
              <a:ext uri="{FF2B5EF4-FFF2-40B4-BE49-F238E27FC236}">
                <a16:creationId xmlns:a16="http://schemas.microsoft.com/office/drawing/2014/main" id="{7998468B-B012-1845-A2B6-0B2876737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443" y="0"/>
            <a:ext cx="3063515" cy="1532058"/>
          </a:xfrm>
          <a:prstGeom prst="rect">
            <a:avLst/>
          </a:prstGeom>
        </p:spPr>
      </p:pic>
      <p:grpSp>
        <p:nvGrpSpPr>
          <p:cNvPr id="6" name="Group 3">
            <a:extLst>
              <a:ext uri="{FF2B5EF4-FFF2-40B4-BE49-F238E27FC236}">
                <a16:creationId xmlns:a16="http://schemas.microsoft.com/office/drawing/2014/main" id="{86243BA4-2FBC-D625-60CC-C0D4DBE8A542}"/>
              </a:ext>
            </a:extLst>
          </p:cNvPr>
          <p:cNvGrpSpPr/>
          <p:nvPr/>
        </p:nvGrpSpPr>
        <p:grpSpPr>
          <a:xfrm>
            <a:off x="7462296" y="4696839"/>
            <a:ext cx="1414700" cy="1694740"/>
            <a:chOff x="4009571" y="2656114"/>
            <a:chExt cx="1069420" cy="1281112"/>
          </a:xfrm>
          <a:effectLst/>
        </p:grpSpPr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4D8C3589-E0AB-5C9F-A846-744FF3E53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257" y="3233508"/>
              <a:ext cx="564128" cy="703718"/>
            </a:xfrm>
            <a:custGeom>
              <a:avLst/>
              <a:gdLst/>
              <a:ahLst/>
              <a:cxnLst>
                <a:cxn ang="0">
                  <a:pos x="978" y="1012"/>
                </a:cxn>
                <a:cxn ang="0">
                  <a:pos x="672" y="900"/>
                </a:cxn>
                <a:cxn ang="0">
                  <a:pos x="656" y="1220"/>
                </a:cxn>
                <a:cxn ang="0">
                  <a:pos x="0" y="209"/>
                </a:cxn>
                <a:cxn ang="0">
                  <a:pos x="322" y="0"/>
                </a:cxn>
                <a:cxn ang="0">
                  <a:pos x="978" y="1012"/>
                </a:cxn>
              </a:cxnLst>
              <a:rect l="0" t="0" r="r" b="b"/>
              <a:pathLst>
                <a:path w="978" h="1220">
                  <a:moveTo>
                    <a:pt x="978" y="1012"/>
                  </a:moveTo>
                  <a:lnTo>
                    <a:pt x="672" y="900"/>
                  </a:lnTo>
                  <a:lnTo>
                    <a:pt x="656" y="1220"/>
                  </a:lnTo>
                  <a:lnTo>
                    <a:pt x="0" y="209"/>
                  </a:lnTo>
                  <a:lnTo>
                    <a:pt x="322" y="0"/>
                  </a:lnTo>
                  <a:lnTo>
                    <a:pt x="978" y="101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A1DCD93E-E724-C91E-71E2-5738CDF61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025" y="3243891"/>
              <a:ext cx="545669" cy="681799"/>
            </a:xfrm>
            <a:custGeom>
              <a:avLst/>
              <a:gdLst/>
              <a:ahLst/>
              <a:cxnLst>
                <a:cxn ang="0">
                  <a:pos x="946" y="980"/>
                </a:cxn>
                <a:cxn ang="0">
                  <a:pos x="650" y="872"/>
                </a:cxn>
                <a:cxn ang="0">
                  <a:pos x="636" y="1182"/>
                </a:cxn>
                <a:cxn ang="0">
                  <a:pos x="0" y="203"/>
                </a:cxn>
                <a:cxn ang="0">
                  <a:pos x="310" y="0"/>
                </a:cxn>
                <a:cxn ang="0">
                  <a:pos x="946" y="980"/>
                </a:cxn>
              </a:cxnLst>
              <a:rect l="0" t="0" r="r" b="b"/>
              <a:pathLst>
                <a:path w="946" h="1182">
                  <a:moveTo>
                    <a:pt x="946" y="980"/>
                  </a:moveTo>
                  <a:lnTo>
                    <a:pt x="650" y="872"/>
                  </a:lnTo>
                  <a:lnTo>
                    <a:pt x="636" y="1182"/>
                  </a:lnTo>
                  <a:lnTo>
                    <a:pt x="0" y="203"/>
                  </a:lnTo>
                  <a:lnTo>
                    <a:pt x="310" y="0"/>
                  </a:lnTo>
                  <a:lnTo>
                    <a:pt x="946" y="98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7">
              <a:extLst>
                <a:ext uri="{FF2B5EF4-FFF2-40B4-BE49-F238E27FC236}">
                  <a16:creationId xmlns:a16="http://schemas.microsoft.com/office/drawing/2014/main" id="{A29EC788-AF85-CE32-D891-CE4EFB4B5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2250" y="3233508"/>
              <a:ext cx="564128" cy="703718"/>
            </a:xfrm>
            <a:custGeom>
              <a:avLst/>
              <a:gdLst/>
              <a:ahLst/>
              <a:cxnLst>
                <a:cxn ang="0">
                  <a:pos x="0" y="1012"/>
                </a:cxn>
                <a:cxn ang="0">
                  <a:pos x="306" y="900"/>
                </a:cxn>
                <a:cxn ang="0">
                  <a:pos x="322" y="1220"/>
                </a:cxn>
                <a:cxn ang="0">
                  <a:pos x="978" y="209"/>
                </a:cxn>
                <a:cxn ang="0">
                  <a:pos x="658" y="0"/>
                </a:cxn>
                <a:cxn ang="0">
                  <a:pos x="0" y="1012"/>
                </a:cxn>
              </a:cxnLst>
              <a:rect l="0" t="0" r="r" b="b"/>
              <a:pathLst>
                <a:path w="978" h="1220">
                  <a:moveTo>
                    <a:pt x="0" y="1012"/>
                  </a:moveTo>
                  <a:lnTo>
                    <a:pt x="306" y="900"/>
                  </a:lnTo>
                  <a:lnTo>
                    <a:pt x="322" y="1220"/>
                  </a:lnTo>
                  <a:lnTo>
                    <a:pt x="978" y="209"/>
                  </a:lnTo>
                  <a:lnTo>
                    <a:pt x="658" y="0"/>
                  </a:lnTo>
                  <a:lnTo>
                    <a:pt x="0" y="101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E0A47A4B-E6E5-6113-8D81-4026BAA1F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940" y="3243891"/>
              <a:ext cx="545669" cy="681799"/>
            </a:xfrm>
            <a:custGeom>
              <a:avLst/>
              <a:gdLst/>
              <a:ahLst/>
              <a:cxnLst>
                <a:cxn ang="0">
                  <a:pos x="0" y="980"/>
                </a:cxn>
                <a:cxn ang="0">
                  <a:pos x="296" y="872"/>
                </a:cxn>
                <a:cxn ang="0">
                  <a:pos x="310" y="1182"/>
                </a:cxn>
                <a:cxn ang="0">
                  <a:pos x="946" y="203"/>
                </a:cxn>
                <a:cxn ang="0">
                  <a:pos x="636" y="0"/>
                </a:cxn>
                <a:cxn ang="0">
                  <a:pos x="0" y="980"/>
                </a:cxn>
              </a:cxnLst>
              <a:rect l="0" t="0" r="r" b="b"/>
              <a:pathLst>
                <a:path w="946" h="1182">
                  <a:moveTo>
                    <a:pt x="0" y="980"/>
                  </a:moveTo>
                  <a:lnTo>
                    <a:pt x="296" y="872"/>
                  </a:lnTo>
                  <a:lnTo>
                    <a:pt x="310" y="1182"/>
                  </a:lnTo>
                  <a:lnTo>
                    <a:pt x="946" y="203"/>
                  </a:lnTo>
                  <a:lnTo>
                    <a:pt x="636" y="0"/>
                  </a:lnTo>
                  <a:lnTo>
                    <a:pt x="0" y="98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9613458B-CE91-E36A-E62C-427E3BB29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571" y="2656114"/>
              <a:ext cx="1069420" cy="1069420"/>
            </a:xfrm>
            <a:custGeom>
              <a:avLst/>
              <a:gdLst/>
              <a:ahLst/>
              <a:cxnLst>
                <a:cxn ang="0">
                  <a:pos x="1686" y="513"/>
                </a:cxn>
                <a:cxn ang="0">
                  <a:pos x="1740" y="633"/>
                </a:cxn>
                <a:cxn ang="0">
                  <a:pos x="1776" y="761"/>
                </a:cxn>
                <a:cxn ang="0">
                  <a:pos x="1790" y="893"/>
                </a:cxn>
                <a:cxn ang="0">
                  <a:pos x="1786" y="1025"/>
                </a:cxn>
                <a:cxn ang="0">
                  <a:pos x="1760" y="1156"/>
                </a:cxn>
                <a:cxn ang="0">
                  <a:pos x="1716" y="1280"/>
                </a:cxn>
                <a:cxn ang="0">
                  <a:pos x="1652" y="1398"/>
                </a:cxn>
                <a:cxn ang="0">
                  <a:pos x="1572" y="1502"/>
                </a:cxn>
                <a:cxn ang="0">
                  <a:pos x="1476" y="1594"/>
                </a:cxn>
                <a:cxn ang="0">
                  <a:pos x="1368" y="1670"/>
                </a:cxn>
                <a:cxn ang="0">
                  <a:pos x="1250" y="1728"/>
                </a:cxn>
                <a:cxn ang="0">
                  <a:pos x="1124" y="1768"/>
                </a:cxn>
                <a:cxn ang="0">
                  <a:pos x="992" y="1788"/>
                </a:cxn>
                <a:cxn ang="0">
                  <a:pos x="860" y="1788"/>
                </a:cxn>
                <a:cxn ang="0">
                  <a:pos x="730" y="1768"/>
                </a:cxn>
                <a:cxn ang="0">
                  <a:pos x="604" y="1728"/>
                </a:cxn>
                <a:cxn ang="0">
                  <a:pos x="484" y="1670"/>
                </a:cxn>
                <a:cxn ang="0">
                  <a:pos x="376" y="1594"/>
                </a:cxn>
                <a:cxn ang="0">
                  <a:pos x="280" y="1502"/>
                </a:cxn>
                <a:cxn ang="0">
                  <a:pos x="200" y="1396"/>
                </a:cxn>
                <a:cxn ang="0">
                  <a:pos x="138" y="1280"/>
                </a:cxn>
                <a:cxn ang="0">
                  <a:pos x="92" y="1156"/>
                </a:cxn>
                <a:cxn ang="0">
                  <a:pos x="68" y="1025"/>
                </a:cxn>
                <a:cxn ang="0">
                  <a:pos x="62" y="893"/>
                </a:cxn>
                <a:cxn ang="0">
                  <a:pos x="78" y="761"/>
                </a:cxn>
                <a:cxn ang="0">
                  <a:pos x="114" y="633"/>
                </a:cxn>
                <a:cxn ang="0">
                  <a:pos x="168" y="513"/>
                </a:cxn>
                <a:cxn ang="0">
                  <a:pos x="240" y="401"/>
                </a:cxn>
                <a:cxn ang="0">
                  <a:pos x="328" y="303"/>
                </a:cxn>
                <a:cxn ang="0">
                  <a:pos x="430" y="218"/>
                </a:cxn>
                <a:cxn ang="0">
                  <a:pos x="544" y="150"/>
                </a:cxn>
                <a:cxn ang="0">
                  <a:pos x="666" y="100"/>
                </a:cxn>
                <a:cxn ang="0">
                  <a:pos x="796" y="70"/>
                </a:cxn>
                <a:cxn ang="0">
                  <a:pos x="928" y="60"/>
                </a:cxn>
                <a:cxn ang="0">
                  <a:pos x="1060" y="70"/>
                </a:cxn>
                <a:cxn ang="0">
                  <a:pos x="1188" y="100"/>
                </a:cxn>
                <a:cxn ang="0">
                  <a:pos x="1310" y="150"/>
                </a:cxn>
                <a:cxn ang="0">
                  <a:pos x="1424" y="218"/>
                </a:cxn>
                <a:cxn ang="0">
                  <a:pos x="1526" y="303"/>
                </a:cxn>
                <a:cxn ang="0">
                  <a:pos x="1614" y="403"/>
                </a:cxn>
              </a:cxnLst>
              <a:rect l="0" t="0" r="r" b="b"/>
              <a:pathLst>
                <a:path w="1854" h="1854">
                  <a:moveTo>
                    <a:pt x="1706" y="421"/>
                  </a:moveTo>
                  <a:lnTo>
                    <a:pt x="1686" y="513"/>
                  </a:lnTo>
                  <a:lnTo>
                    <a:pt x="1774" y="547"/>
                  </a:lnTo>
                  <a:lnTo>
                    <a:pt x="1740" y="633"/>
                  </a:lnTo>
                  <a:lnTo>
                    <a:pt x="1822" y="681"/>
                  </a:lnTo>
                  <a:lnTo>
                    <a:pt x="1776" y="761"/>
                  </a:lnTo>
                  <a:lnTo>
                    <a:pt x="1848" y="819"/>
                  </a:lnTo>
                  <a:lnTo>
                    <a:pt x="1790" y="893"/>
                  </a:lnTo>
                  <a:lnTo>
                    <a:pt x="1854" y="961"/>
                  </a:lnTo>
                  <a:lnTo>
                    <a:pt x="1786" y="1025"/>
                  </a:lnTo>
                  <a:lnTo>
                    <a:pt x="1838" y="1104"/>
                  </a:lnTo>
                  <a:lnTo>
                    <a:pt x="1760" y="1156"/>
                  </a:lnTo>
                  <a:lnTo>
                    <a:pt x="1800" y="1240"/>
                  </a:lnTo>
                  <a:lnTo>
                    <a:pt x="1716" y="1280"/>
                  </a:lnTo>
                  <a:lnTo>
                    <a:pt x="1742" y="1370"/>
                  </a:lnTo>
                  <a:lnTo>
                    <a:pt x="1652" y="1398"/>
                  </a:lnTo>
                  <a:lnTo>
                    <a:pt x="1664" y="1490"/>
                  </a:lnTo>
                  <a:lnTo>
                    <a:pt x="1572" y="1502"/>
                  </a:lnTo>
                  <a:lnTo>
                    <a:pt x="1570" y="1596"/>
                  </a:lnTo>
                  <a:lnTo>
                    <a:pt x="1476" y="1594"/>
                  </a:lnTo>
                  <a:lnTo>
                    <a:pt x="1460" y="1686"/>
                  </a:lnTo>
                  <a:lnTo>
                    <a:pt x="1368" y="1670"/>
                  </a:lnTo>
                  <a:lnTo>
                    <a:pt x="1338" y="1758"/>
                  </a:lnTo>
                  <a:lnTo>
                    <a:pt x="1250" y="1728"/>
                  </a:lnTo>
                  <a:lnTo>
                    <a:pt x="1206" y="1812"/>
                  </a:lnTo>
                  <a:lnTo>
                    <a:pt x="1124" y="1768"/>
                  </a:lnTo>
                  <a:lnTo>
                    <a:pt x="1068" y="1844"/>
                  </a:lnTo>
                  <a:lnTo>
                    <a:pt x="992" y="1788"/>
                  </a:lnTo>
                  <a:lnTo>
                    <a:pt x="926" y="1854"/>
                  </a:lnTo>
                  <a:lnTo>
                    <a:pt x="860" y="1788"/>
                  </a:lnTo>
                  <a:lnTo>
                    <a:pt x="784" y="1844"/>
                  </a:lnTo>
                  <a:lnTo>
                    <a:pt x="730" y="1768"/>
                  </a:lnTo>
                  <a:lnTo>
                    <a:pt x="646" y="1812"/>
                  </a:lnTo>
                  <a:lnTo>
                    <a:pt x="604" y="1728"/>
                  </a:lnTo>
                  <a:lnTo>
                    <a:pt x="514" y="1758"/>
                  </a:lnTo>
                  <a:lnTo>
                    <a:pt x="484" y="1670"/>
                  </a:lnTo>
                  <a:lnTo>
                    <a:pt x="392" y="1686"/>
                  </a:lnTo>
                  <a:lnTo>
                    <a:pt x="376" y="1594"/>
                  </a:lnTo>
                  <a:lnTo>
                    <a:pt x="284" y="1596"/>
                  </a:lnTo>
                  <a:lnTo>
                    <a:pt x="280" y="1502"/>
                  </a:lnTo>
                  <a:lnTo>
                    <a:pt x="188" y="1488"/>
                  </a:lnTo>
                  <a:lnTo>
                    <a:pt x="200" y="1396"/>
                  </a:lnTo>
                  <a:lnTo>
                    <a:pt x="112" y="1370"/>
                  </a:lnTo>
                  <a:lnTo>
                    <a:pt x="138" y="1280"/>
                  </a:lnTo>
                  <a:lnTo>
                    <a:pt x="54" y="1240"/>
                  </a:lnTo>
                  <a:lnTo>
                    <a:pt x="92" y="1156"/>
                  </a:lnTo>
                  <a:lnTo>
                    <a:pt x="16" y="1104"/>
                  </a:lnTo>
                  <a:lnTo>
                    <a:pt x="68" y="1025"/>
                  </a:lnTo>
                  <a:lnTo>
                    <a:pt x="0" y="961"/>
                  </a:lnTo>
                  <a:lnTo>
                    <a:pt x="62" y="893"/>
                  </a:lnTo>
                  <a:lnTo>
                    <a:pt x="6" y="819"/>
                  </a:lnTo>
                  <a:lnTo>
                    <a:pt x="78" y="761"/>
                  </a:lnTo>
                  <a:lnTo>
                    <a:pt x="32" y="679"/>
                  </a:lnTo>
                  <a:lnTo>
                    <a:pt x="114" y="633"/>
                  </a:lnTo>
                  <a:lnTo>
                    <a:pt x="80" y="545"/>
                  </a:lnTo>
                  <a:lnTo>
                    <a:pt x="168" y="513"/>
                  </a:lnTo>
                  <a:lnTo>
                    <a:pt x="148" y="421"/>
                  </a:lnTo>
                  <a:lnTo>
                    <a:pt x="240" y="401"/>
                  </a:lnTo>
                  <a:lnTo>
                    <a:pt x="234" y="309"/>
                  </a:lnTo>
                  <a:lnTo>
                    <a:pt x="328" y="303"/>
                  </a:lnTo>
                  <a:lnTo>
                    <a:pt x="336" y="208"/>
                  </a:lnTo>
                  <a:lnTo>
                    <a:pt x="430" y="218"/>
                  </a:lnTo>
                  <a:lnTo>
                    <a:pt x="452" y="128"/>
                  </a:lnTo>
                  <a:lnTo>
                    <a:pt x="544" y="150"/>
                  </a:lnTo>
                  <a:lnTo>
                    <a:pt x="580" y="64"/>
                  </a:lnTo>
                  <a:lnTo>
                    <a:pt x="666" y="100"/>
                  </a:lnTo>
                  <a:lnTo>
                    <a:pt x="716" y="22"/>
                  </a:lnTo>
                  <a:lnTo>
                    <a:pt x="796" y="70"/>
                  </a:lnTo>
                  <a:lnTo>
                    <a:pt x="856" y="0"/>
                  </a:lnTo>
                  <a:lnTo>
                    <a:pt x="928" y="60"/>
                  </a:lnTo>
                  <a:lnTo>
                    <a:pt x="998" y="0"/>
                  </a:lnTo>
                  <a:lnTo>
                    <a:pt x="1060" y="70"/>
                  </a:lnTo>
                  <a:lnTo>
                    <a:pt x="1138" y="22"/>
                  </a:lnTo>
                  <a:lnTo>
                    <a:pt x="1188" y="100"/>
                  </a:lnTo>
                  <a:lnTo>
                    <a:pt x="1274" y="64"/>
                  </a:lnTo>
                  <a:lnTo>
                    <a:pt x="1310" y="150"/>
                  </a:lnTo>
                  <a:lnTo>
                    <a:pt x="1402" y="128"/>
                  </a:lnTo>
                  <a:lnTo>
                    <a:pt x="1424" y="218"/>
                  </a:lnTo>
                  <a:lnTo>
                    <a:pt x="1518" y="210"/>
                  </a:lnTo>
                  <a:lnTo>
                    <a:pt x="1526" y="303"/>
                  </a:lnTo>
                  <a:lnTo>
                    <a:pt x="1620" y="309"/>
                  </a:lnTo>
                  <a:lnTo>
                    <a:pt x="1614" y="403"/>
                  </a:lnTo>
                  <a:lnTo>
                    <a:pt x="1706" y="42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65F14026-CE86-7E68-E7D5-2ACBDB23E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493" y="2664189"/>
              <a:ext cx="1053269" cy="1054423"/>
            </a:xfrm>
            <a:custGeom>
              <a:avLst/>
              <a:gdLst/>
              <a:ahLst/>
              <a:cxnLst>
                <a:cxn ang="0">
                  <a:pos x="134" y="1260"/>
                </a:cxn>
                <a:cxn ang="0">
                  <a:pos x="90" y="1138"/>
                </a:cxn>
                <a:cxn ang="0">
                  <a:pos x="66" y="1009"/>
                </a:cxn>
                <a:cxn ang="0">
                  <a:pos x="62" y="877"/>
                </a:cxn>
                <a:cxn ang="0">
                  <a:pos x="78" y="749"/>
                </a:cxn>
                <a:cxn ang="0">
                  <a:pos x="112" y="623"/>
                </a:cxn>
                <a:cxn ang="0">
                  <a:pos x="166" y="505"/>
                </a:cxn>
                <a:cxn ang="0">
                  <a:pos x="236" y="395"/>
                </a:cxn>
                <a:cxn ang="0">
                  <a:pos x="324" y="297"/>
                </a:cxn>
                <a:cxn ang="0">
                  <a:pos x="424" y="214"/>
                </a:cxn>
                <a:cxn ang="0">
                  <a:pos x="536" y="148"/>
                </a:cxn>
                <a:cxn ang="0">
                  <a:pos x="658" y="100"/>
                </a:cxn>
                <a:cxn ang="0">
                  <a:pos x="784" y="70"/>
                </a:cxn>
                <a:cxn ang="0">
                  <a:pos x="914" y="60"/>
                </a:cxn>
                <a:cxn ang="0">
                  <a:pos x="1044" y="72"/>
                </a:cxn>
                <a:cxn ang="0">
                  <a:pos x="1172" y="102"/>
                </a:cxn>
                <a:cxn ang="0">
                  <a:pos x="1292" y="150"/>
                </a:cxn>
                <a:cxn ang="0">
                  <a:pos x="1404" y="218"/>
                </a:cxn>
                <a:cxn ang="0">
                  <a:pos x="1504" y="301"/>
                </a:cxn>
                <a:cxn ang="0">
                  <a:pos x="1590" y="399"/>
                </a:cxn>
                <a:cxn ang="0">
                  <a:pos x="1662" y="509"/>
                </a:cxn>
                <a:cxn ang="0">
                  <a:pos x="1714" y="627"/>
                </a:cxn>
                <a:cxn ang="0">
                  <a:pos x="1748" y="753"/>
                </a:cxn>
                <a:cxn ang="0">
                  <a:pos x="1764" y="883"/>
                </a:cxn>
                <a:cxn ang="0">
                  <a:pos x="1758" y="1013"/>
                </a:cxn>
                <a:cxn ang="0">
                  <a:pos x="1732" y="1142"/>
                </a:cxn>
                <a:cxn ang="0">
                  <a:pos x="1688" y="1264"/>
                </a:cxn>
                <a:cxn ang="0">
                  <a:pos x="1626" y="1378"/>
                </a:cxn>
                <a:cxn ang="0">
                  <a:pos x="1546" y="1482"/>
                </a:cxn>
                <a:cxn ang="0">
                  <a:pos x="1452" y="1572"/>
                </a:cxn>
                <a:cxn ang="0">
                  <a:pos x="1346" y="1648"/>
                </a:cxn>
                <a:cxn ang="0">
                  <a:pos x="1228" y="1704"/>
                </a:cxn>
                <a:cxn ang="0">
                  <a:pos x="1104" y="1744"/>
                </a:cxn>
                <a:cxn ang="0">
                  <a:pos x="974" y="1764"/>
                </a:cxn>
                <a:cxn ang="0">
                  <a:pos x="844" y="1762"/>
                </a:cxn>
                <a:cxn ang="0">
                  <a:pos x="716" y="1742"/>
                </a:cxn>
                <a:cxn ang="0">
                  <a:pos x="592" y="1702"/>
                </a:cxn>
                <a:cxn ang="0">
                  <a:pos x="476" y="1644"/>
                </a:cxn>
                <a:cxn ang="0">
                  <a:pos x="368" y="1570"/>
                </a:cxn>
                <a:cxn ang="0">
                  <a:pos x="276" y="1478"/>
                </a:cxn>
                <a:cxn ang="0">
                  <a:pos x="196" y="1374"/>
                </a:cxn>
              </a:cxnLst>
              <a:rect l="0" t="0" r="r" b="b"/>
              <a:pathLst>
                <a:path w="1826" h="1828">
                  <a:moveTo>
                    <a:pt x="108" y="1348"/>
                  </a:moveTo>
                  <a:lnTo>
                    <a:pt x="134" y="1260"/>
                  </a:lnTo>
                  <a:lnTo>
                    <a:pt x="52" y="1220"/>
                  </a:lnTo>
                  <a:lnTo>
                    <a:pt x="90" y="1138"/>
                  </a:lnTo>
                  <a:lnTo>
                    <a:pt x="14" y="1086"/>
                  </a:lnTo>
                  <a:lnTo>
                    <a:pt x="66" y="1009"/>
                  </a:lnTo>
                  <a:lnTo>
                    <a:pt x="0" y="945"/>
                  </a:lnTo>
                  <a:lnTo>
                    <a:pt x="62" y="877"/>
                  </a:lnTo>
                  <a:lnTo>
                    <a:pt x="6" y="805"/>
                  </a:lnTo>
                  <a:lnTo>
                    <a:pt x="78" y="749"/>
                  </a:lnTo>
                  <a:lnTo>
                    <a:pt x="32" y="669"/>
                  </a:lnTo>
                  <a:lnTo>
                    <a:pt x="112" y="623"/>
                  </a:lnTo>
                  <a:lnTo>
                    <a:pt x="80" y="537"/>
                  </a:lnTo>
                  <a:lnTo>
                    <a:pt x="166" y="505"/>
                  </a:lnTo>
                  <a:lnTo>
                    <a:pt x="148" y="415"/>
                  </a:lnTo>
                  <a:lnTo>
                    <a:pt x="236" y="395"/>
                  </a:lnTo>
                  <a:lnTo>
                    <a:pt x="232" y="303"/>
                  </a:lnTo>
                  <a:lnTo>
                    <a:pt x="324" y="297"/>
                  </a:lnTo>
                  <a:lnTo>
                    <a:pt x="334" y="206"/>
                  </a:lnTo>
                  <a:lnTo>
                    <a:pt x="424" y="214"/>
                  </a:lnTo>
                  <a:lnTo>
                    <a:pt x="448" y="126"/>
                  </a:lnTo>
                  <a:lnTo>
                    <a:pt x="536" y="148"/>
                  </a:lnTo>
                  <a:lnTo>
                    <a:pt x="574" y="64"/>
                  </a:lnTo>
                  <a:lnTo>
                    <a:pt x="658" y="100"/>
                  </a:lnTo>
                  <a:lnTo>
                    <a:pt x="706" y="22"/>
                  </a:lnTo>
                  <a:lnTo>
                    <a:pt x="784" y="70"/>
                  </a:lnTo>
                  <a:lnTo>
                    <a:pt x="846" y="0"/>
                  </a:lnTo>
                  <a:lnTo>
                    <a:pt x="914" y="60"/>
                  </a:lnTo>
                  <a:lnTo>
                    <a:pt x="984" y="2"/>
                  </a:lnTo>
                  <a:lnTo>
                    <a:pt x="1044" y="72"/>
                  </a:lnTo>
                  <a:lnTo>
                    <a:pt x="1124" y="24"/>
                  </a:lnTo>
                  <a:lnTo>
                    <a:pt x="1172" y="102"/>
                  </a:lnTo>
                  <a:lnTo>
                    <a:pt x="1256" y="66"/>
                  </a:lnTo>
                  <a:lnTo>
                    <a:pt x="1292" y="150"/>
                  </a:lnTo>
                  <a:lnTo>
                    <a:pt x="1382" y="128"/>
                  </a:lnTo>
                  <a:lnTo>
                    <a:pt x="1404" y="218"/>
                  </a:lnTo>
                  <a:lnTo>
                    <a:pt x="1496" y="210"/>
                  </a:lnTo>
                  <a:lnTo>
                    <a:pt x="1504" y="301"/>
                  </a:lnTo>
                  <a:lnTo>
                    <a:pt x="1596" y="307"/>
                  </a:lnTo>
                  <a:lnTo>
                    <a:pt x="1590" y="399"/>
                  </a:lnTo>
                  <a:lnTo>
                    <a:pt x="1680" y="419"/>
                  </a:lnTo>
                  <a:lnTo>
                    <a:pt x="1662" y="509"/>
                  </a:lnTo>
                  <a:lnTo>
                    <a:pt x="1748" y="541"/>
                  </a:lnTo>
                  <a:lnTo>
                    <a:pt x="1714" y="627"/>
                  </a:lnTo>
                  <a:lnTo>
                    <a:pt x="1794" y="673"/>
                  </a:lnTo>
                  <a:lnTo>
                    <a:pt x="1748" y="753"/>
                  </a:lnTo>
                  <a:lnTo>
                    <a:pt x="1820" y="811"/>
                  </a:lnTo>
                  <a:lnTo>
                    <a:pt x="1764" y="883"/>
                  </a:lnTo>
                  <a:lnTo>
                    <a:pt x="1826" y="951"/>
                  </a:lnTo>
                  <a:lnTo>
                    <a:pt x="1758" y="1013"/>
                  </a:lnTo>
                  <a:lnTo>
                    <a:pt x="1808" y="1090"/>
                  </a:lnTo>
                  <a:lnTo>
                    <a:pt x="1732" y="1142"/>
                  </a:lnTo>
                  <a:lnTo>
                    <a:pt x="1772" y="1226"/>
                  </a:lnTo>
                  <a:lnTo>
                    <a:pt x="1688" y="1264"/>
                  </a:lnTo>
                  <a:lnTo>
                    <a:pt x="1714" y="1352"/>
                  </a:lnTo>
                  <a:lnTo>
                    <a:pt x="1626" y="1378"/>
                  </a:lnTo>
                  <a:lnTo>
                    <a:pt x="1638" y="1470"/>
                  </a:lnTo>
                  <a:lnTo>
                    <a:pt x="1546" y="1482"/>
                  </a:lnTo>
                  <a:lnTo>
                    <a:pt x="1544" y="1574"/>
                  </a:lnTo>
                  <a:lnTo>
                    <a:pt x="1452" y="1572"/>
                  </a:lnTo>
                  <a:lnTo>
                    <a:pt x="1436" y="1662"/>
                  </a:lnTo>
                  <a:lnTo>
                    <a:pt x="1346" y="1648"/>
                  </a:lnTo>
                  <a:lnTo>
                    <a:pt x="1316" y="1734"/>
                  </a:lnTo>
                  <a:lnTo>
                    <a:pt x="1228" y="1704"/>
                  </a:lnTo>
                  <a:lnTo>
                    <a:pt x="1186" y="1786"/>
                  </a:lnTo>
                  <a:lnTo>
                    <a:pt x="1104" y="1744"/>
                  </a:lnTo>
                  <a:lnTo>
                    <a:pt x="1050" y="1818"/>
                  </a:lnTo>
                  <a:lnTo>
                    <a:pt x="974" y="1764"/>
                  </a:lnTo>
                  <a:lnTo>
                    <a:pt x="910" y="1828"/>
                  </a:lnTo>
                  <a:lnTo>
                    <a:pt x="844" y="1762"/>
                  </a:lnTo>
                  <a:lnTo>
                    <a:pt x="770" y="1816"/>
                  </a:lnTo>
                  <a:lnTo>
                    <a:pt x="716" y="1742"/>
                  </a:lnTo>
                  <a:lnTo>
                    <a:pt x="634" y="1784"/>
                  </a:lnTo>
                  <a:lnTo>
                    <a:pt x="592" y="1702"/>
                  </a:lnTo>
                  <a:lnTo>
                    <a:pt x="504" y="1732"/>
                  </a:lnTo>
                  <a:lnTo>
                    <a:pt x="476" y="1644"/>
                  </a:lnTo>
                  <a:lnTo>
                    <a:pt x="384" y="1660"/>
                  </a:lnTo>
                  <a:lnTo>
                    <a:pt x="368" y="1570"/>
                  </a:lnTo>
                  <a:lnTo>
                    <a:pt x="276" y="1570"/>
                  </a:lnTo>
                  <a:lnTo>
                    <a:pt x="276" y="1478"/>
                  </a:lnTo>
                  <a:lnTo>
                    <a:pt x="184" y="1466"/>
                  </a:lnTo>
                  <a:lnTo>
                    <a:pt x="196" y="1374"/>
                  </a:lnTo>
                  <a:lnTo>
                    <a:pt x="108" y="13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E6D51EA2-F316-B012-E1A3-1C6984545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180" y="2689569"/>
              <a:ext cx="997894" cy="999048"/>
            </a:xfrm>
            <a:custGeom>
              <a:avLst/>
              <a:gdLst/>
              <a:ahLst/>
              <a:cxnLst>
                <a:cxn ang="0">
                  <a:pos x="151" y="707"/>
                </a:cxn>
                <a:cxn ang="0">
                  <a:pos x="159" y="151"/>
                </a:cxn>
                <a:cxn ang="0">
                  <a:pos x="714" y="159"/>
                </a:cxn>
                <a:cxn ang="0">
                  <a:pos x="707" y="714"/>
                </a:cxn>
                <a:cxn ang="0">
                  <a:pos x="151" y="707"/>
                </a:cxn>
              </a:cxnLst>
              <a:rect l="0" t="0" r="r" b="b"/>
              <a:pathLst>
                <a:path w="865" h="865">
                  <a:moveTo>
                    <a:pt x="151" y="707"/>
                  </a:moveTo>
                  <a:cubicBezTo>
                    <a:pt x="0" y="551"/>
                    <a:pt x="3" y="303"/>
                    <a:pt x="159" y="151"/>
                  </a:cubicBezTo>
                  <a:cubicBezTo>
                    <a:pt x="314" y="0"/>
                    <a:pt x="562" y="3"/>
                    <a:pt x="714" y="159"/>
                  </a:cubicBezTo>
                  <a:cubicBezTo>
                    <a:pt x="865" y="314"/>
                    <a:pt x="862" y="563"/>
                    <a:pt x="707" y="714"/>
                  </a:cubicBezTo>
                  <a:cubicBezTo>
                    <a:pt x="551" y="865"/>
                    <a:pt x="303" y="862"/>
                    <a:pt x="151" y="7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61856DDF-CF96-DF1A-12B0-5AD5E63CB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102" y="2696491"/>
              <a:ext cx="984051" cy="985205"/>
            </a:xfrm>
            <a:custGeom>
              <a:avLst/>
              <a:gdLst/>
              <a:ahLst/>
              <a:cxnLst>
                <a:cxn ang="0">
                  <a:pos x="570" y="80"/>
                </a:cxn>
                <a:cxn ang="0">
                  <a:pos x="774" y="570"/>
                </a:cxn>
                <a:cxn ang="0">
                  <a:pos x="283" y="774"/>
                </a:cxn>
                <a:cxn ang="0">
                  <a:pos x="79" y="283"/>
                </a:cxn>
                <a:cxn ang="0">
                  <a:pos x="570" y="80"/>
                </a:cxn>
              </a:cxnLst>
              <a:rect l="0" t="0" r="r" b="b"/>
              <a:pathLst>
                <a:path w="853" h="853">
                  <a:moveTo>
                    <a:pt x="570" y="80"/>
                  </a:moveTo>
                  <a:cubicBezTo>
                    <a:pt x="762" y="159"/>
                    <a:pt x="853" y="379"/>
                    <a:pt x="774" y="570"/>
                  </a:cubicBezTo>
                  <a:cubicBezTo>
                    <a:pt x="694" y="762"/>
                    <a:pt x="475" y="853"/>
                    <a:pt x="283" y="774"/>
                  </a:cubicBezTo>
                  <a:cubicBezTo>
                    <a:pt x="91" y="695"/>
                    <a:pt x="0" y="475"/>
                    <a:pt x="79" y="283"/>
                  </a:cubicBezTo>
                  <a:cubicBezTo>
                    <a:pt x="159" y="91"/>
                    <a:pt x="378" y="0"/>
                    <a:pt x="570" y="8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Rectangle 138">
            <a:extLst>
              <a:ext uri="{FF2B5EF4-FFF2-40B4-BE49-F238E27FC236}">
                <a16:creationId xmlns:a16="http://schemas.microsoft.com/office/drawing/2014/main" id="{416B47A1-B580-EBA3-7B24-82E7B3751793}"/>
              </a:ext>
            </a:extLst>
          </p:cNvPr>
          <p:cNvSpPr/>
          <p:nvPr/>
        </p:nvSpPr>
        <p:spPr>
          <a:xfrm>
            <a:off x="7611859" y="4848135"/>
            <a:ext cx="1112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61.</a:t>
            </a:r>
          </a:p>
          <a:p>
            <a:pPr algn="ctr"/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YIL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" name="Google Shape;206;p10"/>
          <p:cNvCxnSpPr/>
          <p:nvPr/>
        </p:nvCxnSpPr>
        <p:spPr>
          <a:xfrm>
            <a:off x="0" y="927100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629964"/>
              </p:ext>
            </p:extLst>
          </p:nvPr>
        </p:nvGraphicFramePr>
        <p:xfrm>
          <a:off x="183721" y="1361230"/>
          <a:ext cx="8793202" cy="2613503"/>
        </p:xfrm>
        <a:graphic>
          <a:graphicData uri="http://schemas.openxmlformats.org/drawingml/2006/table">
            <a:tbl>
              <a:tblPr firstRow="1" firstCol="1" bandRow="1">
                <a:tableStyleId>{456EF8D4-3B5D-4CC4-A00E-63C1D17276F7}</a:tableStyleId>
              </a:tblPr>
              <a:tblGrid>
                <a:gridCol w="1631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8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7114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Bölüm</a:t>
                      </a:r>
                      <a:endParaRPr lang="tr-TR" sz="2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927" marR="66927" marT="929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Proje Türü</a:t>
                      </a:r>
                      <a:endParaRPr lang="tr-TR" sz="2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295" marR="9295" marT="9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Proje Yürütücüsü</a:t>
                      </a:r>
                      <a:endParaRPr lang="tr-TR" sz="2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6927" marR="66927" marT="9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0621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latin typeface="+mj-lt"/>
                          <a:ea typeface="Calibri"/>
                          <a:cs typeface="Calibri"/>
                        </a:rPr>
                        <a:t>Metalurji ve Malzeme M.</a:t>
                      </a:r>
                      <a:endParaRPr lang="tr-TR" sz="1800" b="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66927" marT="9295" marB="0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b="0" i="0" u="none" strike="noStrike" noProof="0" dirty="0"/>
                        <a:t>M-ERANET Çoklu İşbirliği</a:t>
                      </a:r>
                      <a:endParaRPr lang="tr-TR" sz="1800" b="1" i="0" u="none" strike="noStrike" noProof="0" dirty="0">
                        <a:effectLst/>
                      </a:endParaRPr>
                    </a:p>
                  </a:txBody>
                  <a:tcPr marL="144000" marR="9295" marT="9295" marB="0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="1" i="0" u="none" strike="noStrike" noProof="0" dirty="0">
                          <a:latin typeface="Aptos"/>
                        </a:rPr>
                        <a:t>Prof. Dr. Mehmet ERTUĞRUL      </a:t>
                      </a:r>
                      <a:endParaRPr lang="tr-TR" sz="2000" dirty="0">
                        <a:effectLst/>
                      </a:endParaRPr>
                    </a:p>
                  </a:txBody>
                  <a:tcPr marL="144000" marR="66927" marT="929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5768">
                <a:tc>
                  <a:txBody>
                    <a:bodyPr/>
                    <a:lstStyle/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tr-TR" sz="18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Metalurji ve Malzeme M.</a:t>
                      </a:r>
                      <a:endParaRPr lang="tr-TR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44000" marR="66927" marT="9295" marB="0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 b="0" i="0" u="none" strike="noStrike" noProof="0" dirty="0"/>
                        <a:t>M-ERANET Çoklu İşbirliği</a:t>
                      </a:r>
                      <a:endParaRPr lang="tr-TR" sz="1800" b="1" i="0" u="none" strike="noStrike" noProof="0" dirty="0"/>
                    </a:p>
                  </a:txBody>
                  <a:tcPr marL="144000" marR="9295" marT="9295" marB="0" anchor="ctr"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tr-TR" sz="2000" b="1" i="0" u="none" strike="noStrike" noProof="0" dirty="0">
                          <a:latin typeface="Aptos"/>
                        </a:rPr>
                        <a:t>Prof. Dr. Temel VAROL</a:t>
                      </a:r>
                      <a:endParaRPr lang="tr-TR" sz="2000" dirty="0">
                        <a:effectLst/>
                      </a:endParaRPr>
                    </a:p>
                  </a:txBody>
                  <a:tcPr marL="144000" marR="66927" marT="929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3" name="Resim 1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ikdörtgen 9"/>
          <p:cNvSpPr/>
          <p:nvPr/>
        </p:nvSpPr>
        <p:spPr>
          <a:xfrm>
            <a:off x="95464" y="4408862"/>
            <a:ext cx="89697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ctr">
              <a:buFontTx/>
              <a:buChar char="-"/>
            </a:pPr>
            <a:r>
              <a:rPr lang="tr-TR" sz="1600" b="1" i="1" dirty="0">
                <a:cs typeface="Calibri" panose="020F0502020204030204" pitchFamily="34" charset="0"/>
              </a:rPr>
              <a:t>Uluslararası ikili işbirliği projeleri</a:t>
            </a:r>
            <a:r>
              <a:rPr lang="tr-TR" sz="1600" dirty="0">
                <a:cs typeface="Calibri" panose="020F0502020204030204" pitchFamily="34" charset="0"/>
              </a:rPr>
              <a:t>, TÜBİTAK 2237-A, 2237-B </a:t>
            </a:r>
            <a:r>
              <a:rPr lang="tr-TR" sz="1600" b="1" dirty="0">
                <a:solidFill>
                  <a:srgbClr val="C00000"/>
                </a:solidFill>
                <a:cs typeface="Calibri" panose="020F0502020204030204" pitchFamily="34" charset="0"/>
              </a:rPr>
              <a:t>Uluslararası Lider/Genç Araştırmacılar Programları</a:t>
            </a:r>
            <a:r>
              <a:rPr lang="tr-TR" sz="1600" dirty="0">
                <a:cs typeface="Calibri" panose="020F0502020204030204" pitchFamily="34" charset="0"/>
              </a:rPr>
              <a:t>na  katılımın arttırılması </a:t>
            </a:r>
            <a:r>
              <a:rPr lang="tr-TR" sz="1600" b="1" dirty="0">
                <a:solidFill>
                  <a:srgbClr val="0000FF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 Araştırma Üniversitesi Kriterleri </a:t>
            </a:r>
          </a:p>
          <a:p>
            <a:pPr marL="285750" indent="-285750" fontAlgn="ctr">
              <a:buFontTx/>
              <a:buChar char="-"/>
            </a:pPr>
            <a:endParaRPr lang="tr-TR" sz="1600" b="1" dirty="0">
              <a:solidFill>
                <a:srgbClr val="C00000"/>
              </a:solidFill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 fontAlgn="ctr">
              <a:buFontTx/>
              <a:buChar char="-"/>
            </a:pPr>
            <a:r>
              <a:rPr lang="tr-TR" sz="1600" dirty="0">
                <a:cs typeface="Calibri" panose="020F0502020204030204" pitchFamily="34" charset="0"/>
              </a:rPr>
              <a:t>TÜBİTAK 2237-A, 2237-B destekleri için her</a:t>
            </a:r>
            <a:r>
              <a:rPr lang="tr-TR" sz="1600" b="1" dirty="0">
                <a:solidFill>
                  <a:srgbClr val="C000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 bölümden en az 1 başvuru</a:t>
            </a:r>
            <a:endParaRPr lang="tr-TR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4" name="Google Shape;207;p10"/>
          <p:cNvSpPr/>
          <p:nvPr/>
        </p:nvSpPr>
        <p:spPr>
          <a:xfrm>
            <a:off x="16646" y="342661"/>
            <a:ext cx="9127354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sz="2400" b="1" dirty="0">
                <a:solidFill>
                  <a:srgbClr val="0000FF"/>
                </a:solidFill>
                <a:ea typeface="Calibri"/>
                <a:cs typeface="Calibri" panose="020F0502020204030204" pitchFamily="34" charset="0"/>
                <a:sym typeface="Calibri"/>
              </a:rPr>
              <a:t>ULUSLARARASI PROJELER</a:t>
            </a:r>
          </a:p>
        </p:txBody>
      </p:sp>
    </p:spTree>
    <p:extLst>
      <p:ext uri="{BB962C8B-B14F-4D97-AF65-F5344CB8AC3E}">
        <p14:creationId xmlns:p14="http://schemas.microsoft.com/office/powerpoint/2010/main" val="2862142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049E5-78BC-EE44-5AEE-7031C30E5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8CDE6580-E6F4-7CB4-1A1E-D3BFCFC0C1BD}"/>
              </a:ext>
            </a:extLst>
          </p:cNvPr>
          <p:cNvCxnSpPr/>
          <p:nvPr/>
        </p:nvCxnSpPr>
        <p:spPr>
          <a:xfrm>
            <a:off x="-1568" y="695412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363;p26">
            <a:extLst>
              <a:ext uri="{FF2B5EF4-FFF2-40B4-BE49-F238E27FC236}">
                <a16:creationId xmlns:a16="http://schemas.microsoft.com/office/drawing/2014/main" id="{2753055C-78A8-8C82-23FB-129511422E19}"/>
              </a:ext>
            </a:extLst>
          </p:cNvPr>
          <p:cNvSpPr/>
          <p:nvPr/>
        </p:nvSpPr>
        <p:spPr>
          <a:xfrm>
            <a:off x="1666244" y="227402"/>
            <a:ext cx="510955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nn-NO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ULUSLARARASI İŞ B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nn-NO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RL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nn-NO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KLER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endParaRPr lang="nn-NO" altLang="tr-TR" sz="24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DECD56A2-4F96-EEBD-B984-96352551D4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A638A78C-C5FE-0EC1-4D4F-D6A7D47691A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1D5EB8-B08D-9699-0035-D6D399F85D8E}"/>
              </a:ext>
            </a:extLst>
          </p:cNvPr>
          <p:cNvSpPr txBox="1"/>
          <p:nvPr/>
        </p:nvSpPr>
        <p:spPr>
          <a:xfrm>
            <a:off x="763051" y="5224622"/>
            <a:ext cx="74750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 fontAlgn="ctr">
              <a:spcAft>
                <a:spcPts val="1200"/>
              </a:spcAft>
              <a:buClr>
                <a:srgbClr val="000000"/>
              </a:buClr>
              <a:buFontTx/>
              <a:buChar char="-"/>
              <a:defRPr/>
            </a:pPr>
            <a:r>
              <a:rPr lang="tr-TR" sz="1600" dirty="0">
                <a:cs typeface="Calibri" panose="020F0502020204030204" pitchFamily="34" charset="0"/>
              </a:rPr>
              <a:t>2024 yılında COST Aksiyonlarına </a:t>
            </a:r>
            <a:r>
              <a:rPr lang="tr-TR" sz="16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Çalışma Grubu üyesi (WG) </a:t>
            </a:r>
            <a:r>
              <a:rPr lang="tr-TR" sz="1600" dirty="0">
                <a:cs typeface="Calibri" panose="020F0502020204030204" pitchFamily="34" charset="0"/>
              </a:rPr>
              <a:t>olarak </a:t>
            </a:r>
            <a:r>
              <a:rPr lang="tr-TR" sz="2400" b="1" dirty="0">
                <a:solidFill>
                  <a:srgbClr val="C00000"/>
                </a:solidFill>
                <a:cs typeface="Calibri" panose="020F0502020204030204" pitchFamily="34" charset="0"/>
              </a:rPr>
              <a:t>14</a:t>
            </a:r>
            <a:r>
              <a:rPr lang="tr-TR" sz="1600" dirty="0">
                <a:cs typeface="Calibri" panose="020F0502020204030204" pitchFamily="34" charset="0"/>
              </a:rPr>
              <a:t> katılım, </a:t>
            </a:r>
            <a:r>
              <a:rPr lang="fi-FI" sz="1600" b="1" dirty="0">
                <a:solidFill>
                  <a:schemeClr val="accent1">
                    <a:lumMod val="75000"/>
                  </a:schemeClr>
                </a:solidFill>
              </a:rPr>
              <a:t>Yönetim Komitesi Üyesi (MC)</a:t>
            </a:r>
            <a:r>
              <a:rPr lang="fi-FI" sz="1600" dirty="0"/>
              <a:t> </a:t>
            </a:r>
            <a:r>
              <a:rPr lang="tr-TR" sz="1600" dirty="0"/>
              <a:t>olarak </a:t>
            </a:r>
            <a:r>
              <a:rPr lang="tr-TR" sz="2400" b="1" dirty="0">
                <a:solidFill>
                  <a:srgbClr val="C00000"/>
                </a:solidFill>
              </a:rPr>
              <a:t>2</a:t>
            </a:r>
            <a:r>
              <a:rPr lang="tr-TR" sz="1600" dirty="0"/>
              <a:t> katılım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E3611EE8-6BE6-09C4-7460-8857E122A945}"/>
              </a:ext>
            </a:extLst>
          </p:cNvPr>
          <p:cNvSpPr/>
          <p:nvPr/>
        </p:nvSpPr>
        <p:spPr>
          <a:xfrm>
            <a:off x="436744" y="898846"/>
            <a:ext cx="8377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COST - Bilim ve Teknolojide Avrupa İşbirliği Aksiyonlarına Katılım</a:t>
            </a:r>
          </a:p>
        </p:txBody>
      </p:sp>
      <p:grpSp>
        <p:nvGrpSpPr>
          <p:cNvPr id="20" name="Grup 19">
            <a:extLst>
              <a:ext uri="{FF2B5EF4-FFF2-40B4-BE49-F238E27FC236}">
                <a16:creationId xmlns:a16="http://schemas.microsoft.com/office/drawing/2014/main" id="{CFE593DD-A1E4-B66A-EB99-BF92147A3EA3}"/>
              </a:ext>
            </a:extLst>
          </p:cNvPr>
          <p:cNvGrpSpPr>
            <a:grpSpLocks noChangeAspect="1"/>
          </p:cNvGrpSpPr>
          <p:nvPr/>
        </p:nvGrpSpPr>
        <p:grpSpPr>
          <a:xfrm>
            <a:off x="702323" y="3469348"/>
            <a:ext cx="7812000" cy="1682883"/>
            <a:chOff x="1318322" y="3912245"/>
            <a:chExt cx="6580203" cy="1417528"/>
          </a:xfrm>
        </p:grpSpPr>
        <p:grpSp>
          <p:nvGrpSpPr>
            <p:cNvPr id="22" name="Grup 21">
              <a:extLst>
                <a:ext uri="{FF2B5EF4-FFF2-40B4-BE49-F238E27FC236}">
                  <a16:creationId xmlns:a16="http://schemas.microsoft.com/office/drawing/2014/main" id="{84E56D79-D417-1D6A-88E6-21BC8562A8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18322" y="3923066"/>
              <a:ext cx="2160000" cy="1403789"/>
              <a:chOff x="349583" y="1317754"/>
              <a:chExt cx="2700000" cy="1754735"/>
            </a:xfrm>
          </p:grpSpPr>
          <p:pic>
            <p:nvPicPr>
              <p:cNvPr id="39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78E36B37-8892-69D9-8AF1-D5610BDC9A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2" name="Grup 41">
                <a:extLst>
                  <a:ext uri="{FF2B5EF4-FFF2-40B4-BE49-F238E27FC236}">
                    <a16:creationId xmlns:a16="http://schemas.microsoft.com/office/drawing/2014/main" id="{16550003-70F1-0E99-8E7D-D9AB50E9BF20}"/>
                  </a:ext>
                </a:extLst>
              </p:cNvPr>
              <p:cNvGrpSpPr/>
              <p:nvPr/>
            </p:nvGrpSpPr>
            <p:grpSpPr>
              <a:xfrm>
                <a:off x="363753" y="1317754"/>
                <a:ext cx="2412515" cy="1680984"/>
                <a:chOff x="363753" y="1317754"/>
                <a:chExt cx="2412515" cy="1680984"/>
              </a:xfrm>
            </p:grpSpPr>
            <p:sp>
              <p:nvSpPr>
                <p:cNvPr id="43" name="Metin kutusu 42">
                  <a:extLst>
                    <a:ext uri="{FF2B5EF4-FFF2-40B4-BE49-F238E27FC236}">
                      <a16:creationId xmlns:a16="http://schemas.microsoft.com/office/drawing/2014/main" id="{DE5440B7-3E5F-355C-8430-00339CDAF7D0}"/>
                    </a:ext>
                  </a:extLst>
                </p:cNvPr>
                <p:cNvSpPr txBox="1"/>
                <p:nvPr/>
              </p:nvSpPr>
              <p:spPr>
                <a:xfrm>
                  <a:off x="363754" y="1317754"/>
                  <a:ext cx="2412514" cy="907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600" b="1" dirty="0">
                      <a:solidFill>
                        <a:schemeClr val="accent1">
                          <a:lumMod val="50000"/>
                        </a:schemeClr>
                      </a:solidFill>
                      <a:cs typeface="Calibri" panose="020F0502020204030204" pitchFamily="34" charset="0"/>
                    </a:rPr>
                    <a:t>Dr. Öğr. Üyesi Elif Baykal KABLAN</a:t>
                  </a:r>
                  <a:endParaRPr lang="tr-TR" sz="900" b="1" dirty="0">
                    <a:solidFill>
                      <a:schemeClr val="accent1">
                        <a:lumMod val="50000"/>
                      </a:schemeClr>
                    </a:solidFill>
                    <a:cs typeface="Calibri" panose="020F0502020204030204" pitchFamily="34" charset="0"/>
                  </a:endParaRPr>
                </a:p>
                <a:p>
                  <a:pPr algn="ctr"/>
                  <a:r>
                    <a:rPr lang="tr-TR" b="1" dirty="0">
                      <a:solidFill>
                        <a:srgbClr val="C00000"/>
                      </a:solidFill>
                      <a:cs typeface="Calibri" panose="020F0502020204030204" pitchFamily="34" charset="0"/>
                    </a:rPr>
                    <a:t>1 WG</a:t>
                  </a:r>
                </a:p>
              </p:txBody>
            </p:sp>
            <p:sp>
              <p:nvSpPr>
                <p:cNvPr id="44" name="Metin kutusu 43">
                  <a:extLst>
                    <a:ext uri="{FF2B5EF4-FFF2-40B4-BE49-F238E27FC236}">
                      <a16:creationId xmlns:a16="http://schemas.microsoft.com/office/drawing/2014/main" id="{84CE9A0E-BC57-F224-F2BC-A1469F1E2F8C}"/>
                    </a:ext>
                  </a:extLst>
                </p:cNvPr>
                <p:cNvSpPr txBox="1"/>
                <p:nvPr/>
              </p:nvSpPr>
              <p:spPr>
                <a:xfrm>
                  <a:off x="363753" y="2123782"/>
                  <a:ext cx="1830364" cy="8749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600" b="1" dirty="0">
                      <a:solidFill>
                        <a:schemeClr val="bg1"/>
                      </a:solidFill>
                      <a:cs typeface="Calibri" panose="020F0502020204030204" pitchFamily="34" charset="0"/>
                    </a:rPr>
                    <a:t>Yazılım</a:t>
                  </a:r>
                </a:p>
                <a:p>
                  <a:r>
                    <a:rPr lang="tr-TR" sz="1600" b="1" dirty="0">
                      <a:solidFill>
                        <a:schemeClr val="bg1"/>
                      </a:solidFill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600" b="1" dirty="0">
                      <a:solidFill>
                        <a:schemeClr val="bg1"/>
                      </a:solidFill>
                      <a:cs typeface="Calibri" panose="020F0502020204030204" pitchFamily="34" charset="0"/>
                    </a:rPr>
                    <a:t>Bölümü</a:t>
                  </a:r>
                </a:p>
              </p:txBody>
            </p:sp>
          </p:grpSp>
        </p:grpSp>
        <p:grpSp>
          <p:nvGrpSpPr>
            <p:cNvPr id="29" name="Grup 28">
              <a:extLst>
                <a:ext uri="{FF2B5EF4-FFF2-40B4-BE49-F238E27FC236}">
                  <a16:creationId xmlns:a16="http://schemas.microsoft.com/office/drawing/2014/main" id="{8E586B76-F0A9-29EB-3279-F444D7897B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15502" y="3912585"/>
              <a:ext cx="2160000" cy="1417188"/>
              <a:chOff x="349583" y="1301007"/>
              <a:chExt cx="2700000" cy="1771482"/>
            </a:xfrm>
          </p:grpSpPr>
          <p:pic>
            <p:nvPicPr>
              <p:cNvPr id="35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9E21F41F-F609-03A7-67E5-AD9483E063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6" name="Grup 35">
                <a:extLst>
                  <a:ext uri="{FF2B5EF4-FFF2-40B4-BE49-F238E27FC236}">
                    <a16:creationId xmlns:a16="http://schemas.microsoft.com/office/drawing/2014/main" id="{CE8A1365-9748-3A82-AC2B-DA9F2A28EB1F}"/>
                  </a:ext>
                </a:extLst>
              </p:cNvPr>
              <p:cNvGrpSpPr/>
              <p:nvPr/>
            </p:nvGrpSpPr>
            <p:grpSpPr>
              <a:xfrm>
                <a:off x="363753" y="1301007"/>
                <a:ext cx="2412515" cy="1730135"/>
                <a:chOff x="363753" y="1301007"/>
                <a:chExt cx="2412515" cy="1730135"/>
              </a:xfrm>
            </p:grpSpPr>
            <p:sp>
              <p:nvSpPr>
                <p:cNvPr id="37" name="Metin kutusu 36">
                  <a:extLst>
                    <a:ext uri="{FF2B5EF4-FFF2-40B4-BE49-F238E27FC236}">
                      <a16:creationId xmlns:a16="http://schemas.microsoft.com/office/drawing/2014/main" id="{F8398EFA-4B42-C713-C0F9-A787889403DE}"/>
                    </a:ext>
                  </a:extLst>
                </p:cNvPr>
                <p:cNvSpPr txBox="1"/>
                <p:nvPr/>
              </p:nvSpPr>
              <p:spPr>
                <a:xfrm>
                  <a:off x="363754" y="1301007"/>
                  <a:ext cx="2412514" cy="907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600" b="1" dirty="0">
                      <a:solidFill>
                        <a:schemeClr val="accent1">
                          <a:lumMod val="50000"/>
                        </a:schemeClr>
                      </a:solidFill>
                      <a:cs typeface="Calibri" panose="020F0502020204030204" pitchFamily="34" charset="0"/>
                    </a:rPr>
                    <a:t>Dr. Öğr. Üyesi Fatih Yesevi OKUR</a:t>
                  </a:r>
                </a:p>
                <a:p>
                  <a:pPr algn="ctr"/>
                  <a:r>
                    <a:rPr lang="tr-TR" b="1" dirty="0">
                      <a:solidFill>
                        <a:srgbClr val="C00000"/>
                      </a:solidFill>
                      <a:cs typeface="Calibri" panose="020F0502020204030204" pitchFamily="34" charset="0"/>
                    </a:rPr>
                    <a:t>1 WG</a:t>
                  </a:r>
                </a:p>
              </p:txBody>
            </p:sp>
            <p:sp>
              <p:nvSpPr>
                <p:cNvPr id="38" name="Metin kutusu 37">
                  <a:extLst>
                    <a:ext uri="{FF2B5EF4-FFF2-40B4-BE49-F238E27FC236}">
                      <a16:creationId xmlns:a16="http://schemas.microsoft.com/office/drawing/2014/main" id="{3DF7A719-3BBC-266A-4E2E-EB229DABCD6D}"/>
                    </a:ext>
                  </a:extLst>
                </p:cNvPr>
                <p:cNvSpPr txBox="1"/>
                <p:nvPr/>
              </p:nvSpPr>
              <p:spPr>
                <a:xfrm>
                  <a:off x="363753" y="2123781"/>
                  <a:ext cx="1830364" cy="907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600" b="1" dirty="0">
                      <a:solidFill>
                        <a:schemeClr val="bg1"/>
                      </a:solidFill>
                      <a:cs typeface="Calibri" panose="020F0502020204030204" pitchFamily="34" charset="0"/>
                    </a:rPr>
                    <a:t>İnşaat</a:t>
                  </a:r>
                </a:p>
                <a:p>
                  <a:r>
                    <a:rPr lang="tr-TR" sz="1600" b="1" dirty="0">
                      <a:solidFill>
                        <a:schemeClr val="bg1"/>
                      </a:solidFill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600" b="1" dirty="0">
                      <a:solidFill>
                        <a:schemeClr val="bg1"/>
                      </a:solidFill>
                      <a:cs typeface="Calibri" panose="020F0502020204030204" pitchFamily="34" charset="0"/>
                    </a:rPr>
                    <a:t>Bölümü</a:t>
                  </a:r>
                </a:p>
              </p:txBody>
            </p:sp>
          </p:grpSp>
        </p:grpSp>
        <p:grpSp>
          <p:nvGrpSpPr>
            <p:cNvPr id="30" name="Grup 29">
              <a:extLst>
                <a:ext uri="{FF2B5EF4-FFF2-40B4-BE49-F238E27FC236}">
                  <a16:creationId xmlns:a16="http://schemas.microsoft.com/office/drawing/2014/main" id="{24EF289F-C21E-9746-BF3F-426CA81ADD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38525" y="3912245"/>
              <a:ext cx="2160000" cy="1417188"/>
              <a:chOff x="349583" y="1301007"/>
              <a:chExt cx="2700000" cy="1771482"/>
            </a:xfrm>
          </p:grpSpPr>
          <p:pic>
            <p:nvPicPr>
              <p:cNvPr id="31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BF968AE3-E68C-97B5-FF73-4358CEAFF5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2" name="Grup 31">
                <a:extLst>
                  <a:ext uri="{FF2B5EF4-FFF2-40B4-BE49-F238E27FC236}">
                    <a16:creationId xmlns:a16="http://schemas.microsoft.com/office/drawing/2014/main" id="{AD6F7769-733A-78D7-E431-E6F62C19807E}"/>
                  </a:ext>
                </a:extLst>
              </p:cNvPr>
              <p:cNvGrpSpPr/>
              <p:nvPr/>
            </p:nvGrpSpPr>
            <p:grpSpPr>
              <a:xfrm>
                <a:off x="363753" y="1301007"/>
                <a:ext cx="2412515" cy="1712101"/>
                <a:chOff x="363753" y="1301007"/>
                <a:chExt cx="2412515" cy="1712101"/>
              </a:xfrm>
            </p:grpSpPr>
            <p:sp>
              <p:nvSpPr>
                <p:cNvPr id="33" name="Metin kutusu 32">
                  <a:extLst>
                    <a:ext uri="{FF2B5EF4-FFF2-40B4-BE49-F238E27FC236}">
                      <a16:creationId xmlns:a16="http://schemas.microsoft.com/office/drawing/2014/main" id="{7585C6CB-EC71-8CC6-0F8F-F9A495C17FC0}"/>
                    </a:ext>
                  </a:extLst>
                </p:cNvPr>
                <p:cNvSpPr txBox="1"/>
                <p:nvPr/>
              </p:nvSpPr>
              <p:spPr>
                <a:xfrm>
                  <a:off x="363754" y="1301007"/>
                  <a:ext cx="2412514" cy="9073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600" b="1" dirty="0">
                      <a:solidFill>
                        <a:schemeClr val="accent1">
                          <a:lumMod val="50000"/>
                        </a:schemeClr>
                      </a:solidFill>
                      <a:cs typeface="Calibri" panose="020F0502020204030204" pitchFamily="34" charset="0"/>
                    </a:rPr>
                    <a:t>Arş. Gör. </a:t>
                  </a:r>
                  <a:r>
                    <a:rPr lang="tr-TR" sz="1600" b="1" dirty="0" err="1">
                      <a:solidFill>
                        <a:schemeClr val="accent1">
                          <a:lumMod val="50000"/>
                        </a:schemeClr>
                      </a:solidFill>
                      <a:cs typeface="Calibri" panose="020F0502020204030204" pitchFamily="34" charset="0"/>
                    </a:rPr>
                    <a:t>Serhatcan</a:t>
                  </a:r>
                  <a:r>
                    <a:rPr lang="tr-TR" sz="1600" b="1" dirty="0">
                      <a:solidFill>
                        <a:schemeClr val="accent1">
                          <a:lumMod val="50000"/>
                        </a:schemeClr>
                      </a:solidFill>
                      <a:cs typeface="Calibri" panose="020F0502020204030204" pitchFamily="34" charset="0"/>
                    </a:rPr>
                    <a:t> Berk AKÇAY</a:t>
                  </a:r>
                </a:p>
                <a:p>
                  <a:pPr algn="ctr"/>
                  <a:r>
                    <a:rPr lang="tr-TR" b="1" dirty="0">
                      <a:solidFill>
                        <a:srgbClr val="C00000"/>
                      </a:solidFill>
                      <a:cs typeface="Calibri" panose="020F0502020204030204" pitchFamily="34" charset="0"/>
                    </a:rPr>
                    <a:t>1 WG</a:t>
                  </a:r>
                </a:p>
              </p:txBody>
            </p:sp>
            <p:sp>
              <p:nvSpPr>
                <p:cNvPr id="34" name="Metin kutusu 33">
                  <a:extLst>
                    <a:ext uri="{FF2B5EF4-FFF2-40B4-BE49-F238E27FC236}">
                      <a16:creationId xmlns:a16="http://schemas.microsoft.com/office/drawing/2014/main" id="{52406529-3794-26A0-BA03-D0BADBD0E98A}"/>
                    </a:ext>
                  </a:extLst>
                </p:cNvPr>
                <p:cNvSpPr txBox="1"/>
                <p:nvPr/>
              </p:nvSpPr>
              <p:spPr>
                <a:xfrm>
                  <a:off x="363753" y="2138151"/>
                  <a:ext cx="1830364" cy="8749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600" b="1" dirty="0" err="1">
                      <a:solidFill>
                        <a:schemeClr val="bg1"/>
                      </a:solidFill>
                      <a:cs typeface="Calibri" panose="020F0502020204030204" pitchFamily="34" charset="0"/>
                    </a:rPr>
                    <a:t>Metalurji</a:t>
                  </a:r>
                  <a:r>
                    <a:rPr lang="tr-TR" sz="1600" b="1" dirty="0">
                      <a:solidFill>
                        <a:schemeClr val="bg1"/>
                      </a:solidFill>
                      <a:cs typeface="Calibri" panose="020F0502020204030204" pitchFamily="34" charset="0"/>
                    </a:rPr>
                    <a:t> ve Malzeme Müh.</a:t>
                  </a:r>
                </a:p>
                <a:p>
                  <a:r>
                    <a:rPr lang="tr-TR" sz="1600" b="1" dirty="0">
                      <a:solidFill>
                        <a:schemeClr val="bg1"/>
                      </a:solidFill>
                      <a:cs typeface="Calibri" panose="020F0502020204030204" pitchFamily="34" charset="0"/>
                    </a:rPr>
                    <a:t>Bölümü</a:t>
                  </a:r>
                </a:p>
              </p:txBody>
            </p:sp>
          </p:grpSp>
        </p:grpSp>
      </p:grpSp>
      <p:grpSp>
        <p:nvGrpSpPr>
          <p:cNvPr id="45" name="Grup 44">
            <a:extLst>
              <a:ext uri="{FF2B5EF4-FFF2-40B4-BE49-F238E27FC236}">
                <a16:creationId xmlns:a16="http://schemas.microsoft.com/office/drawing/2014/main" id="{A8860C1E-C9B4-5579-0490-D60C370504B7}"/>
              </a:ext>
            </a:extLst>
          </p:cNvPr>
          <p:cNvGrpSpPr>
            <a:grpSpLocks noChangeAspect="1"/>
          </p:cNvGrpSpPr>
          <p:nvPr/>
        </p:nvGrpSpPr>
        <p:grpSpPr>
          <a:xfrm>
            <a:off x="3299712" y="1574413"/>
            <a:ext cx="2578085" cy="1644049"/>
            <a:chOff x="320410" y="1332095"/>
            <a:chExt cx="2729173" cy="1740394"/>
          </a:xfrm>
        </p:grpSpPr>
        <p:pic>
          <p:nvPicPr>
            <p:cNvPr id="4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3D4A1EB9-20E7-6BF6-97BA-3D4EF99C8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up 46">
              <a:extLst>
                <a:ext uri="{FF2B5EF4-FFF2-40B4-BE49-F238E27FC236}">
                  <a16:creationId xmlns:a16="http://schemas.microsoft.com/office/drawing/2014/main" id="{E60E246B-2656-7F76-DEB6-CB0499F8A738}"/>
                </a:ext>
              </a:extLst>
            </p:cNvPr>
            <p:cNvGrpSpPr/>
            <p:nvPr/>
          </p:nvGrpSpPr>
          <p:grpSpPr>
            <a:xfrm>
              <a:off x="320410" y="1332095"/>
              <a:ext cx="2412514" cy="1703963"/>
              <a:chOff x="320410" y="1332095"/>
              <a:chExt cx="2412514" cy="1703963"/>
            </a:xfrm>
          </p:grpSpPr>
          <p:sp>
            <p:nvSpPr>
              <p:cNvPr id="48" name="Metin kutusu 47">
                <a:extLst>
                  <a:ext uri="{FF2B5EF4-FFF2-40B4-BE49-F238E27FC236}">
                    <a16:creationId xmlns:a16="http://schemas.microsoft.com/office/drawing/2014/main" id="{84FDFC18-93C0-16B8-4B98-3F8025ACA249}"/>
                  </a:ext>
                </a:extLst>
              </p:cNvPr>
              <p:cNvSpPr txBox="1"/>
              <p:nvPr/>
            </p:nvSpPr>
            <p:spPr>
              <a:xfrm>
                <a:off x="320410" y="1332095"/>
                <a:ext cx="2412514" cy="847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accent1">
                        <a:lumMod val="50000"/>
                      </a:schemeClr>
                    </a:solidFill>
                    <a:cs typeface="Calibri" panose="020F0502020204030204" pitchFamily="34" charset="0"/>
                  </a:rPr>
                  <a:t>Prof. Dr. </a:t>
                </a:r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cs typeface="Calibri" panose="020F0502020204030204" pitchFamily="34" charset="0"/>
                  </a:rPr>
                  <a:t>Kerim AYDINER</a:t>
                </a:r>
              </a:p>
              <a:p>
                <a:pPr algn="ctr"/>
                <a:endParaRPr lang="tr-TR" sz="1200" b="1" dirty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endParaRPr>
              </a:p>
              <a:p>
                <a:pPr algn="ctr"/>
                <a:r>
                  <a:rPr lang="tr-TR" b="1" dirty="0">
                    <a:solidFill>
                      <a:srgbClr val="C00000"/>
                    </a:solidFill>
                    <a:cs typeface="Calibri" panose="020F0502020204030204" pitchFamily="34" charset="0"/>
                  </a:rPr>
                  <a:t>1 WG / 1 MC</a:t>
                </a:r>
              </a:p>
            </p:txBody>
          </p:sp>
          <p:sp>
            <p:nvSpPr>
              <p:cNvPr id="49" name="Metin kutusu 48">
                <a:extLst>
                  <a:ext uri="{FF2B5EF4-FFF2-40B4-BE49-F238E27FC236}">
                    <a16:creationId xmlns:a16="http://schemas.microsoft.com/office/drawing/2014/main" id="{07E65435-327B-37AA-5688-839C4485FEFA}"/>
                  </a:ext>
                </a:extLst>
              </p:cNvPr>
              <p:cNvSpPr txBox="1"/>
              <p:nvPr/>
            </p:nvSpPr>
            <p:spPr>
              <a:xfrm>
                <a:off x="363754" y="2123782"/>
                <a:ext cx="1830365" cy="91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600" b="1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Maden </a:t>
                </a:r>
              </a:p>
              <a:p>
                <a:r>
                  <a:rPr lang="tr-TR" sz="1600" b="1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600" b="1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50" name="Grup 49">
            <a:extLst>
              <a:ext uri="{FF2B5EF4-FFF2-40B4-BE49-F238E27FC236}">
                <a16:creationId xmlns:a16="http://schemas.microsoft.com/office/drawing/2014/main" id="{55903734-1EF9-F996-2296-8FE4A5FEFDE9}"/>
              </a:ext>
            </a:extLst>
          </p:cNvPr>
          <p:cNvGrpSpPr>
            <a:grpSpLocks noChangeAspect="1"/>
          </p:cNvGrpSpPr>
          <p:nvPr/>
        </p:nvGrpSpPr>
        <p:grpSpPr>
          <a:xfrm>
            <a:off x="5971499" y="1548566"/>
            <a:ext cx="2550527" cy="1668064"/>
            <a:chOff x="349583" y="1306671"/>
            <a:chExt cx="2700000" cy="1765818"/>
          </a:xfrm>
        </p:grpSpPr>
        <p:pic>
          <p:nvPicPr>
            <p:cNvPr id="5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169DC0A-BD7B-1917-BF9F-C204DD5C8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Grup 51">
              <a:extLst>
                <a:ext uri="{FF2B5EF4-FFF2-40B4-BE49-F238E27FC236}">
                  <a16:creationId xmlns:a16="http://schemas.microsoft.com/office/drawing/2014/main" id="{BC4523A3-4110-A398-D827-07247578FCF3}"/>
                </a:ext>
              </a:extLst>
            </p:cNvPr>
            <p:cNvGrpSpPr/>
            <p:nvPr/>
          </p:nvGrpSpPr>
          <p:grpSpPr>
            <a:xfrm>
              <a:off x="363753" y="1306671"/>
              <a:ext cx="2412515" cy="1729391"/>
              <a:chOff x="363753" y="1306671"/>
              <a:chExt cx="2412515" cy="1729391"/>
            </a:xfrm>
          </p:grpSpPr>
          <p:sp>
            <p:nvSpPr>
              <p:cNvPr id="53" name="Metin kutusu 52">
                <a:extLst>
                  <a:ext uri="{FF2B5EF4-FFF2-40B4-BE49-F238E27FC236}">
                    <a16:creationId xmlns:a16="http://schemas.microsoft.com/office/drawing/2014/main" id="{951AA048-4730-716D-A14D-457172D614FB}"/>
                  </a:ext>
                </a:extLst>
              </p:cNvPr>
              <p:cNvSpPr txBox="1"/>
              <p:nvPr/>
            </p:nvSpPr>
            <p:spPr>
              <a:xfrm>
                <a:off x="363754" y="1306671"/>
                <a:ext cx="2412514" cy="912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cs typeface="Calibri" panose="020F0502020204030204" pitchFamily="34" charset="0"/>
                  </a:rPr>
                  <a:t>Prof. Dr. Ahmet Can ALTUNIŞIK</a:t>
                </a:r>
              </a:p>
              <a:p>
                <a:pPr algn="ctr"/>
                <a:r>
                  <a:rPr lang="tr-TR" b="1" dirty="0">
                    <a:solidFill>
                      <a:srgbClr val="C00000"/>
                    </a:solidFill>
                    <a:cs typeface="Calibri" panose="020F0502020204030204" pitchFamily="34" charset="0"/>
                  </a:rPr>
                  <a:t>1 WG</a:t>
                </a:r>
              </a:p>
            </p:txBody>
          </p:sp>
          <p:sp>
            <p:nvSpPr>
              <p:cNvPr id="54" name="Metin kutusu 53">
                <a:extLst>
                  <a:ext uri="{FF2B5EF4-FFF2-40B4-BE49-F238E27FC236}">
                    <a16:creationId xmlns:a16="http://schemas.microsoft.com/office/drawing/2014/main" id="{AE6ECDE5-7B7C-6166-84C9-8D3955CDAF28}"/>
                  </a:ext>
                </a:extLst>
              </p:cNvPr>
              <p:cNvSpPr txBox="1"/>
              <p:nvPr/>
            </p:nvSpPr>
            <p:spPr>
              <a:xfrm>
                <a:off x="363753" y="2123785"/>
                <a:ext cx="1830365" cy="912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600" b="1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İnşaat </a:t>
                </a:r>
              </a:p>
              <a:p>
                <a:r>
                  <a:rPr lang="tr-TR" sz="1600" b="1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600" b="1" dirty="0">
                    <a:solidFill>
                      <a:schemeClr val="bg1"/>
                    </a:solidFill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55" name="Grup 54">
            <a:extLst>
              <a:ext uri="{FF2B5EF4-FFF2-40B4-BE49-F238E27FC236}">
                <a16:creationId xmlns:a16="http://schemas.microsoft.com/office/drawing/2014/main" id="{5CD903D5-7B04-3441-AE5C-03566526CB0F}"/>
              </a:ext>
            </a:extLst>
          </p:cNvPr>
          <p:cNvGrpSpPr/>
          <p:nvPr/>
        </p:nvGrpSpPr>
        <p:grpSpPr>
          <a:xfrm>
            <a:off x="702326" y="1505210"/>
            <a:ext cx="2550527" cy="1721197"/>
            <a:chOff x="148734" y="1473177"/>
            <a:chExt cx="2160000" cy="1457653"/>
          </a:xfrm>
        </p:grpSpPr>
        <p:grpSp>
          <p:nvGrpSpPr>
            <p:cNvPr id="56" name="Grup 55">
              <a:extLst>
                <a:ext uri="{FF2B5EF4-FFF2-40B4-BE49-F238E27FC236}">
                  <a16:creationId xmlns:a16="http://schemas.microsoft.com/office/drawing/2014/main" id="{C24661B8-825A-0A54-C34D-8A217317F44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734" y="1473177"/>
              <a:ext cx="2160000" cy="1451264"/>
              <a:chOff x="349583" y="1258410"/>
              <a:chExt cx="2700000" cy="1814079"/>
            </a:xfrm>
          </p:grpSpPr>
          <p:pic>
            <p:nvPicPr>
              <p:cNvPr id="73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27D3B894-DBD8-5BA9-491D-414752E17B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4" name="Grup 73">
                <a:extLst>
                  <a:ext uri="{FF2B5EF4-FFF2-40B4-BE49-F238E27FC236}">
                    <a16:creationId xmlns:a16="http://schemas.microsoft.com/office/drawing/2014/main" id="{2AF07007-05ED-3FD6-DB1C-108AD833B1EB}"/>
                  </a:ext>
                </a:extLst>
              </p:cNvPr>
              <p:cNvGrpSpPr/>
              <p:nvPr/>
            </p:nvGrpSpPr>
            <p:grpSpPr>
              <a:xfrm>
                <a:off x="363753" y="1258410"/>
                <a:ext cx="2412515" cy="1763203"/>
                <a:chOff x="363753" y="1258410"/>
                <a:chExt cx="2412515" cy="1763203"/>
              </a:xfrm>
            </p:grpSpPr>
            <p:sp>
              <p:nvSpPr>
                <p:cNvPr id="75" name="Metin kutusu 74">
                  <a:extLst>
                    <a:ext uri="{FF2B5EF4-FFF2-40B4-BE49-F238E27FC236}">
                      <a16:creationId xmlns:a16="http://schemas.microsoft.com/office/drawing/2014/main" id="{FF244DD3-8553-7644-F717-B41A582103BB}"/>
                    </a:ext>
                  </a:extLst>
                </p:cNvPr>
                <p:cNvSpPr txBox="1"/>
                <p:nvPr/>
              </p:nvSpPr>
              <p:spPr>
                <a:xfrm>
                  <a:off x="363754" y="1258410"/>
                  <a:ext cx="2412514" cy="9122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600" b="1" dirty="0">
                      <a:solidFill>
                        <a:schemeClr val="accent1">
                          <a:lumMod val="50000"/>
                        </a:schemeClr>
                      </a:solidFill>
                      <a:cs typeface="Calibri" panose="020F0502020204030204" pitchFamily="34" charset="0"/>
                    </a:rPr>
                    <a:t>Prof. Dr. Emine TANIR KAYIKÇI</a:t>
                  </a:r>
                </a:p>
                <a:p>
                  <a:pPr algn="ctr"/>
                  <a:r>
                    <a:rPr lang="tr-TR" b="1" dirty="0">
                      <a:solidFill>
                        <a:srgbClr val="C00000"/>
                      </a:solidFill>
                      <a:cs typeface="Calibri" panose="020F0502020204030204" pitchFamily="34" charset="0"/>
                    </a:rPr>
                    <a:t>9 WG / 1 MC</a:t>
                  </a:r>
                </a:p>
              </p:txBody>
            </p:sp>
            <p:sp>
              <p:nvSpPr>
                <p:cNvPr id="76" name="Metin kutusu 75">
                  <a:extLst>
                    <a:ext uri="{FF2B5EF4-FFF2-40B4-BE49-F238E27FC236}">
                      <a16:creationId xmlns:a16="http://schemas.microsoft.com/office/drawing/2014/main" id="{E0916119-0ABC-1E26-CD2B-20C857CFED18}"/>
                    </a:ext>
                  </a:extLst>
                </p:cNvPr>
                <p:cNvSpPr txBox="1"/>
                <p:nvPr/>
              </p:nvSpPr>
              <p:spPr>
                <a:xfrm>
                  <a:off x="363753" y="2109336"/>
                  <a:ext cx="1830365" cy="9122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600" b="1" dirty="0">
                      <a:solidFill>
                        <a:schemeClr val="bg1"/>
                      </a:solidFill>
                      <a:cs typeface="Calibri" panose="020F0502020204030204" pitchFamily="34" charset="0"/>
                    </a:rPr>
                    <a:t>Harita Mühendisliği</a:t>
                  </a:r>
                </a:p>
                <a:p>
                  <a:r>
                    <a:rPr lang="tr-TR" sz="1600" b="1" dirty="0">
                      <a:solidFill>
                        <a:schemeClr val="bg1"/>
                      </a:solidFill>
                      <a:cs typeface="Calibri" panose="020F0502020204030204" pitchFamily="34" charset="0"/>
                    </a:rPr>
                    <a:t>Bölümü</a:t>
                  </a:r>
                </a:p>
              </p:txBody>
            </p:sp>
          </p:grpSp>
        </p:grpSp>
        <p:pic>
          <p:nvPicPr>
            <p:cNvPr id="72" name="Picture 2" descr="D:\1-Muhendislik-Jeoloji Klasorler\Mühendislik Dekanlık işler\2- corel dosyaları\jpg\akademik kurul 2024 fotolar\emine tanır kayıkçı.png">
              <a:extLst>
                <a:ext uri="{FF2B5EF4-FFF2-40B4-BE49-F238E27FC236}">
                  <a16:creationId xmlns:a16="http://schemas.microsoft.com/office/drawing/2014/main" id="{5D3601CC-0F4C-710B-0331-86F345BAB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6447" y="2138830"/>
              <a:ext cx="792000" cy="7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8" name="Picture 6" descr="D:\1-Muhendislik-Jeoloji Klasorler\Mühendislik Dekanlık işler\2- corel dosyaları\jpg\akademik kurul 2024 fotolar\KERİM AYDINER.png">
            <a:extLst>
              <a:ext uri="{FF2B5EF4-FFF2-40B4-BE49-F238E27FC236}">
                <a16:creationId xmlns:a16="http://schemas.microsoft.com/office/drawing/2014/main" id="{9DE98B56-7CE0-9E00-971F-44F5F61B2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156" y="2326798"/>
            <a:ext cx="865861" cy="86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D:\1-Muhendislik-Jeoloji Klasorler\Mühendislik Dekanlık işler\2- corel dosyaları\jpg\akademik kurul 2024 fotolar\ac altunışık.png">
            <a:extLst>
              <a:ext uri="{FF2B5EF4-FFF2-40B4-BE49-F238E27FC236}">
                <a16:creationId xmlns:a16="http://schemas.microsoft.com/office/drawing/2014/main" id="{5FA9DAA9-E640-FD9F-937F-08FADA65C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583" y="2326160"/>
            <a:ext cx="883511" cy="88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" descr="D:\1-Muhendislik-Jeoloji Klasorler\Mühendislik Dekanlık işler\2- corel dosyaları\jpg\akademik kurul 2024 fotolar\fatih yesevi okur.png">
            <a:extLst>
              <a:ext uri="{FF2B5EF4-FFF2-40B4-BE49-F238E27FC236}">
                <a16:creationId xmlns:a16="http://schemas.microsoft.com/office/drawing/2014/main" id="{F3DF975F-47C6-B778-8F1C-D9B17C8E4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156" y="4269327"/>
            <a:ext cx="865861" cy="86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-Muhendislik-Jeoloji Klasorler\Mühendislik Dekanlık işler\1- Etkinlikler ile ilgili çalışmalar\9-akademik kurul 2025\fotolar\elif baykal kabla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844" y="4239857"/>
            <a:ext cx="887009" cy="89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1-Muhendislik-Jeoloji Klasorler\Mühendislik Dekanlık işler\1- Etkinlikler ile ilgili çalışmalar\9-akademik kurul 2025\fotolar\serhatca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631" y="4239857"/>
            <a:ext cx="883511" cy="89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563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3" y="1330174"/>
            <a:ext cx="7632000" cy="49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6646" y="913223"/>
            <a:ext cx="9144000" cy="0"/>
          </a:xfrm>
          <a:prstGeom prst="line">
            <a:avLst/>
          </a:prstGeom>
          <a:ln w="57150" cmpd="tri"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Resim 3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556" r="93444">
                        <a14:foregroundMark x1="31778" y1="15430" x2="31778" y2="15430"/>
                        <a14:foregroundMark x1="38667" y1="21680" x2="38667" y2="21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20" r="26480"/>
          <a:stretch/>
        </p:blipFill>
        <p:spPr>
          <a:xfrm>
            <a:off x="7876150" y="1182897"/>
            <a:ext cx="529406" cy="651900"/>
          </a:xfrm>
          <a:prstGeom prst="rect">
            <a:avLst/>
          </a:prstGeom>
        </p:spPr>
      </p:pic>
      <p:sp>
        <p:nvSpPr>
          <p:cNvPr id="38" name="Metin kutusu 37"/>
          <p:cNvSpPr txBox="1"/>
          <p:nvPr/>
        </p:nvSpPr>
        <p:spPr>
          <a:xfrm>
            <a:off x="6978207" y="3518366"/>
            <a:ext cx="2081604" cy="1615827"/>
          </a:xfrm>
          <a:prstGeom prst="rect">
            <a:avLst/>
          </a:prstGeom>
          <a:ln w="38100">
            <a:solidFill>
              <a:srgbClr val="FF0000"/>
            </a:solidFill>
            <a:prstDash val="sysDash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1300" b="1" dirty="0">
                <a:solidFill>
                  <a:srgbClr val="C00000"/>
                </a:solidFill>
              </a:rPr>
              <a:t>-Madencilik</a:t>
            </a:r>
          </a:p>
          <a:p>
            <a:r>
              <a:rPr lang="tr-TR" sz="1300" b="1" dirty="0">
                <a:solidFill>
                  <a:srgbClr val="C00000"/>
                </a:solidFill>
              </a:rPr>
              <a:t>-Yer Bilimleri</a:t>
            </a:r>
          </a:p>
          <a:p>
            <a:r>
              <a:rPr lang="tr-TR" sz="1300" b="1" dirty="0">
                <a:solidFill>
                  <a:srgbClr val="C00000"/>
                </a:solidFill>
              </a:rPr>
              <a:t>-İnşaat </a:t>
            </a:r>
          </a:p>
          <a:p>
            <a:r>
              <a:rPr lang="tr-TR" sz="1200" b="1" dirty="0">
                <a:solidFill>
                  <a:srgbClr val="C00000"/>
                </a:solidFill>
              </a:rPr>
              <a:t>-Geleneksel İmalat T.</a:t>
            </a:r>
          </a:p>
          <a:p>
            <a:r>
              <a:rPr lang="tr-TR" sz="1200" b="1" dirty="0">
                <a:solidFill>
                  <a:srgbClr val="C00000"/>
                </a:solidFill>
              </a:rPr>
              <a:t>-Eklemeli İmalat</a:t>
            </a:r>
          </a:p>
          <a:p>
            <a:r>
              <a:rPr lang="tr-TR" sz="1200" b="1" dirty="0">
                <a:solidFill>
                  <a:srgbClr val="C00000"/>
                </a:solidFill>
              </a:rPr>
              <a:t>-Y. Zeka</a:t>
            </a:r>
          </a:p>
          <a:p>
            <a:r>
              <a:rPr lang="tr-TR" sz="1200" b="1" dirty="0">
                <a:solidFill>
                  <a:srgbClr val="C00000"/>
                </a:solidFill>
              </a:rPr>
              <a:t>-</a:t>
            </a:r>
            <a:r>
              <a:rPr lang="tr-TR" sz="1200" b="1" dirty="0" err="1">
                <a:solidFill>
                  <a:srgbClr val="C00000"/>
                </a:solidFill>
              </a:rPr>
              <a:t>Metaller&amp;Alaşımlar</a:t>
            </a:r>
            <a:r>
              <a:rPr lang="tr-TR" sz="1200" b="1" dirty="0">
                <a:solidFill>
                  <a:srgbClr val="C00000"/>
                </a:solidFill>
              </a:rPr>
              <a:t> </a:t>
            </a:r>
          </a:p>
          <a:p>
            <a:r>
              <a:rPr lang="tr-TR" sz="1200" b="1" dirty="0">
                <a:solidFill>
                  <a:srgbClr val="C00000"/>
                </a:solidFill>
              </a:rPr>
              <a:t>-Enerji </a:t>
            </a:r>
            <a:r>
              <a:rPr lang="tr-TR" sz="1200" b="1" dirty="0" err="1">
                <a:solidFill>
                  <a:srgbClr val="C00000"/>
                </a:solidFill>
              </a:rPr>
              <a:t>Depoloma</a:t>
            </a:r>
            <a:endParaRPr lang="tr-TR" sz="1200" b="1" dirty="0">
              <a:solidFill>
                <a:srgbClr val="C00000"/>
              </a:solidFill>
            </a:endParaRPr>
          </a:p>
        </p:txBody>
      </p:sp>
      <p:sp>
        <p:nvSpPr>
          <p:cNvPr id="40" name="Google Shape;207;p10"/>
          <p:cNvSpPr/>
          <p:nvPr/>
        </p:nvSpPr>
        <p:spPr>
          <a:xfrm>
            <a:off x="1256529" y="384666"/>
            <a:ext cx="592659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sz="2400" b="1" dirty="0">
                <a:solidFill>
                  <a:srgbClr val="0000FF"/>
                </a:solidFill>
                <a:ea typeface="Calibri"/>
                <a:cs typeface="Calibri" panose="020F0502020204030204" pitchFamily="34" charset="0"/>
                <a:sym typeface="Calibri"/>
              </a:rPr>
              <a:t>YETKİNLİK HARİTASI</a:t>
            </a:r>
            <a:endParaRPr lang="tr-TR" sz="2400" b="1" dirty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42" name="Resim 4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43" name="Resim 42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Metin kutusu 40"/>
          <p:cNvSpPr txBox="1"/>
          <p:nvPr/>
        </p:nvSpPr>
        <p:spPr>
          <a:xfrm>
            <a:off x="6978207" y="2548928"/>
            <a:ext cx="2081604" cy="1200329"/>
          </a:xfrm>
          <a:prstGeom prst="rect">
            <a:avLst/>
          </a:prstGeom>
          <a:ln w="57150">
            <a:solidFill>
              <a:srgbClr val="C00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Fakültemiz Bölümleri bir çok alanda yüksek yetkinliğe sahiptir!  </a:t>
            </a:r>
          </a:p>
        </p:txBody>
      </p:sp>
      <p:pic>
        <p:nvPicPr>
          <p:cNvPr id="44" name="Resim 43"/>
          <p:cNvPicPr>
            <a:picLocks noChangeAspect="1"/>
          </p:cNvPicPr>
          <p:nvPr/>
        </p:nvPicPr>
        <p:blipFill rotWithShape="1">
          <a:blip r:embed="rId8"/>
          <a:srcRect l="-604"/>
          <a:stretch/>
        </p:blipFill>
        <p:spPr>
          <a:xfrm>
            <a:off x="89477" y="1189172"/>
            <a:ext cx="2229664" cy="2101780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Metin kutusu 1"/>
          <p:cNvSpPr txBox="1"/>
          <p:nvPr/>
        </p:nvSpPr>
        <p:spPr>
          <a:xfrm>
            <a:off x="81156" y="1186629"/>
            <a:ext cx="90133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55197" y="6422147"/>
            <a:ext cx="8904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ctr">
              <a:buFontTx/>
              <a:buChar char="-"/>
            </a:pPr>
            <a:r>
              <a:rPr lang="tr-TR" dirty="0">
                <a:cs typeface="Calibri" panose="020F0502020204030204" pitchFamily="34" charset="0"/>
              </a:rPr>
              <a:t>Üniversitemizin yetkinlik alanına yeni eklenen alanlar: Yapay Zeka, Enerji Depolama </a:t>
            </a:r>
            <a:endParaRPr lang="tr-TR" sz="16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741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1E6364B5-55FA-86FF-BBC8-A717CE344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">
            <a:extLst>
              <a:ext uri="{FF2B5EF4-FFF2-40B4-BE49-F238E27FC236}">
                <a16:creationId xmlns:a16="http://schemas.microsoft.com/office/drawing/2014/main" id="{A6EB6FD8-B911-A8E6-D026-258DC9FB88D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46" y="913223"/>
            <a:ext cx="9144000" cy="0"/>
          </a:xfrm>
          <a:prstGeom prst="line">
            <a:avLst/>
          </a:prstGeom>
          <a:ln w="57150" cmpd="tri"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Google Shape;207;p10">
            <a:extLst>
              <a:ext uri="{FF2B5EF4-FFF2-40B4-BE49-F238E27FC236}">
                <a16:creationId xmlns:a16="http://schemas.microsoft.com/office/drawing/2014/main" id="{C4F6F02E-D960-76B7-1659-141D9AFB0931}"/>
              </a:ext>
            </a:extLst>
          </p:cNvPr>
          <p:cNvSpPr/>
          <p:nvPr/>
        </p:nvSpPr>
        <p:spPr>
          <a:xfrm>
            <a:off x="1256529" y="384666"/>
            <a:ext cx="592659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sz="2400" b="1" dirty="0">
                <a:solidFill>
                  <a:srgbClr val="0000FF"/>
                </a:solidFill>
                <a:ea typeface="Calibri"/>
                <a:cs typeface="Calibri" panose="020F0502020204030204" pitchFamily="34" charset="0"/>
                <a:sym typeface="Calibri"/>
              </a:rPr>
              <a:t>YETKİNLİK</a:t>
            </a:r>
            <a:endParaRPr lang="tr-TR" sz="2400" b="1" dirty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42" name="Resim 41">
            <a:extLst>
              <a:ext uri="{FF2B5EF4-FFF2-40B4-BE49-F238E27FC236}">
                <a16:creationId xmlns:a16="http://schemas.microsoft.com/office/drawing/2014/main" id="{69883E1E-9283-FA19-C7FC-EDAE3A38FD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43" name="Resim 42">
            <a:extLst>
              <a:ext uri="{FF2B5EF4-FFF2-40B4-BE49-F238E27FC236}">
                <a16:creationId xmlns:a16="http://schemas.microsoft.com/office/drawing/2014/main" id="{7C2DF60E-4F43-096A-1DC3-85110231087E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RAP University Ranking by Academic Performance | LinkedIn">
            <a:extLst>
              <a:ext uri="{FF2B5EF4-FFF2-40B4-BE49-F238E27FC236}">
                <a16:creationId xmlns:a16="http://schemas.microsoft.com/office/drawing/2014/main" id="{E63D9156-AC9A-82EE-1013-AC6A3D062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6" y="1089731"/>
            <a:ext cx="3182586" cy="10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6783100C-A4FD-7344-8333-8F395C500277}"/>
              </a:ext>
            </a:extLst>
          </p:cNvPr>
          <p:cNvSpPr txBox="1"/>
          <p:nvPr/>
        </p:nvSpPr>
        <p:spPr>
          <a:xfrm>
            <a:off x="16646" y="6073477"/>
            <a:ext cx="62488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2023-2024 Dünya Alan Sıralaması sonuçlarına göre Karadeniz Teknik Üniversitesi, 78 bilim alanı içinde 9 alan ile yerini aldı.</a:t>
            </a:r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445C62F5-B6C0-5143-05C6-76D42AB02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469302"/>
              </p:ext>
            </p:extLst>
          </p:nvPr>
        </p:nvGraphicFramePr>
        <p:xfrm>
          <a:off x="102112" y="2242320"/>
          <a:ext cx="4960339" cy="3275072"/>
        </p:xfrm>
        <a:graphic>
          <a:graphicData uri="http://schemas.openxmlformats.org/drawingml/2006/table">
            <a:tbl>
              <a:tblPr firstRow="1" bandRow="1">
                <a:tableStyleId>{456EF8D4-3B5D-4CC4-A00E-63C1D17276F7}</a:tableStyleId>
              </a:tblPr>
              <a:tblGrid>
                <a:gridCol w="2113568">
                  <a:extLst>
                    <a:ext uri="{9D8B030D-6E8A-4147-A177-3AD203B41FA5}">
                      <a16:colId xmlns:a16="http://schemas.microsoft.com/office/drawing/2014/main" val="1679814797"/>
                    </a:ext>
                  </a:extLst>
                </a:gridCol>
                <a:gridCol w="1340711">
                  <a:extLst>
                    <a:ext uri="{9D8B030D-6E8A-4147-A177-3AD203B41FA5}">
                      <a16:colId xmlns:a16="http://schemas.microsoft.com/office/drawing/2014/main" val="1829792763"/>
                    </a:ext>
                  </a:extLst>
                </a:gridCol>
                <a:gridCol w="1506060">
                  <a:extLst>
                    <a:ext uri="{9D8B030D-6E8A-4147-A177-3AD203B41FA5}">
                      <a16:colId xmlns:a16="http://schemas.microsoft.com/office/drawing/2014/main" val="88201952"/>
                    </a:ext>
                  </a:extLst>
                </a:gridCol>
              </a:tblGrid>
              <a:tr h="1269687">
                <a:tc>
                  <a:txBody>
                    <a:bodyPr/>
                    <a:lstStyle/>
                    <a:p>
                      <a:r>
                        <a:rPr lang="tr-TR" sz="1600" dirty="0"/>
                        <a:t>URAP Dünya Alan Sıralamasında Üniversitemizin Girdiği Alanlar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Türkiye Üniversiteleri Arasındaki Sıralama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Dünya Üniversiteleri Arasındaki Sıralama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005396"/>
                  </a:ext>
                </a:extLst>
              </a:tr>
              <a:tr h="464907">
                <a:tc>
                  <a:txBody>
                    <a:bodyPr/>
                    <a:lstStyle/>
                    <a:p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İnşaat Mühendisliği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446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8784077"/>
                  </a:ext>
                </a:extLst>
              </a:tr>
              <a:tr h="371096">
                <a:tc>
                  <a:txBody>
                    <a:bodyPr/>
                    <a:lstStyle/>
                    <a:p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Yerbilimleri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719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6246204"/>
                  </a:ext>
                </a:extLst>
              </a:tr>
              <a:tr h="427190">
                <a:tc>
                  <a:txBody>
                    <a:bodyPr/>
                    <a:lstStyle/>
                    <a:p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Makina Mühendisliği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949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8896959"/>
                  </a:ext>
                </a:extLst>
              </a:tr>
              <a:tr h="371096">
                <a:tc>
                  <a:txBody>
                    <a:bodyPr/>
                    <a:lstStyle/>
                    <a:p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Mühendislik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975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116519"/>
                  </a:ext>
                </a:extLst>
              </a:tr>
              <a:tr h="371096">
                <a:tc>
                  <a:txBody>
                    <a:bodyPr/>
                    <a:lstStyle/>
                    <a:p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Teknoloji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</a:rPr>
                        <a:t>1344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4630902"/>
                  </a:ext>
                </a:extLst>
              </a:tr>
            </a:tbl>
          </a:graphicData>
        </a:graphic>
      </p:graphicFrame>
      <p:pic>
        <p:nvPicPr>
          <p:cNvPr id="2" name="Picture 2">
            <a:extLst>
              <a:ext uri="{FF2B5EF4-FFF2-40B4-BE49-F238E27FC236}">
                <a16:creationId xmlns:a16="http://schemas.microsoft.com/office/drawing/2014/main" id="{6681F755-C173-738B-0CAA-A6DE1E31F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883" y="1161305"/>
            <a:ext cx="3177818" cy="68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6564" y="2721057"/>
            <a:ext cx="3666020" cy="27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83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PROF. DR. METİN HÜS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0" name="8 Dikdörtgen"/>
          <p:cNvSpPr>
            <a:spLocks noChangeArrowheads="1"/>
          </p:cNvSpPr>
          <p:nvPr/>
        </p:nvSpPr>
        <p:spPr bwMode="auto">
          <a:xfrm>
            <a:off x="2087314" y="280351"/>
            <a:ext cx="4994805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0000FF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ÖĞRENCİ BİLGİLERİ</a:t>
            </a: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2715" y="783791"/>
            <a:ext cx="9144000" cy="0"/>
          </a:xfrm>
          <a:prstGeom prst="line">
            <a:avLst/>
          </a:prstGeom>
          <a:ln w="57150" cmpd="tri"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9" name="Resim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Resim 10" descr="dış mekan, çim, gökyüzü, cenaz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38624A6-7165-DA9C-1904-A1C1CF6704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927" b="20435"/>
          <a:stretch/>
        </p:blipFill>
        <p:spPr>
          <a:xfrm>
            <a:off x="12715" y="3610938"/>
            <a:ext cx="9144000" cy="3221696"/>
          </a:xfrm>
          <a:prstGeom prst="rect">
            <a:avLst/>
          </a:prstGeom>
        </p:spPr>
      </p:pic>
      <p:pic>
        <p:nvPicPr>
          <p:cNvPr id="5" name="Resim 4" descr="dış mekan, gökyüzü, ağaç, kişi, şahıs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AFE810A-079E-75B5-5320-6AA5961280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08" t="35886" b="25520"/>
          <a:stretch/>
        </p:blipFill>
        <p:spPr>
          <a:xfrm>
            <a:off x="-1566" y="914109"/>
            <a:ext cx="9144000" cy="251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39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PROF. DR. METİN HÜSEM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2715" y="783791"/>
            <a:ext cx="9144000" cy="0"/>
          </a:xfrm>
          <a:prstGeom prst="line">
            <a:avLst/>
          </a:prstGeom>
          <a:ln w="57150" cmpd="tri"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553479" y="838372"/>
            <a:ext cx="6062472" cy="507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sz="2400" b="1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KAYIT YAPTIRAN LİSANS ÖĞRENCİ SAYILARI</a:t>
            </a:r>
            <a:endParaRPr lang="tr-TR" sz="2400" dirty="0">
              <a:solidFill>
                <a:srgbClr val="0000FF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4" name="Resim 1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8 Dikdörtgen">
            <a:extLst>
              <a:ext uri="{FF2B5EF4-FFF2-40B4-BE49-F238E27FC236}">
                <a16:creationId xmlns:a16="http://schemas.microsoft.com/office/drawing/2014/main" id="{6784D4D9-4C7C-8D53-25CC-659937D6F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314" y="280351"/>
            <a:ext cx="4994805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ÖĞRENCİ BİLGİLERİ</a:t>
            </a:r>
          </a:p>
        </p:txBody>
      </p:sp>
      <p:graphicFrame>
        <p:nvGraphicFramePr>
          <p:cNvPr id="6" name="10 Tablo">
            <a:extLst>
              <a:ext uri="{FF2B5EF4-FFF2-40B4-BE49-F238E27FC236}">
                <a16:creationId xmlns:a16="http://schemas.microsoft.com/office/drawing/2014/main" id="{6CA03D18-6237-EBC4-73AE-B23EE876C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944272"/>
              </p:ext>
            </p:extLst>
          </p:nvPr>
        </p:nvGraphicFramePr>
        <p:xfrm>
          <a:off x="270427" y="1403388"/>
          <a:ext cx="8628574" cy="538048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74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2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3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38637">
                  <a:extLst>
                    <a:ext uri="{9D8B030D-6E8A-4147-A177-3AD203B41FA5}">
                      <a16:colId xmlns:a16="http://schemas.microsoft.com/office/drawing/2014/main" val="215642887"/>
                    </a:ext>
                  </a:extLst>
                </a:gridCol>
              </a:tblGrid>
              <a:tr h="291705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BÖLÜMLER</a:t>
                      </a:r>
                    </a:p>
                  </a:txBody>
                  <a:tcPr marL="37811" marR="37811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2024</a:t>
                      </a:r>
                      <a:endParaRPr lang="tr-TR" sz="18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11" marR="3781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10" marR="378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810" marR="3781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5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7811" marR="3781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831732"/>
                  </a:ext>
                </a:extLst>
              </a:tr>
              <a:tr h="388940"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BÖLÜMLER</a:t>
                      </a:r>
                      <a:endParaRPr lang="tr-TR" sz="12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811" marR="37811" marT="0" marB="0" anchor="ctr">
                    <a:lnR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ÖSYM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YABANCI UYRUKLU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DİĞER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TOPLAM</a:t>
                      </a:r>
                    </a:p>
                  </a:txBody>
                  <a:tcPr marL="37811" marR="3781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Elektrik-Elektronik Müh. 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102</a:t>
                      </a: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chemeClr val="tx1"/>
                          </a:solidFill>
                        </a:rPr>
                        <a:t>125</a:t>
                      </a:r>
                    </a:p>
                  </a:txBody>
                  <a:tcPr marL="38100" marR="38100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177044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İnşaat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chemeClr val="tx1"/>
                          </a:solidFill>
                        </a:rPr>
                        <a:t>124</a:t>
                      </a:r>
                    </a:p>
                  </a:txBody>
                  <a:tcPr marL="38100" marR="38100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58589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Bilgisayar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98</a:t>
                      </a: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chemeClr val="tx1"/>
                          </a:solidFill>
                        </a:rPr>
                        <a:t>124</a:t>
                      </a:r>
                    </a:p>
                  </a:txBody>
                  <a:tcPr marL="38100" marR="38100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err="1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Makina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106</a:t>
                      </a: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chemeClr val="tx1"/>
                          </a:solidFill>
                        </a:rPr>
                        <a:t>123</a:t>
                      </a:r>
                    </a:p>
                  </a:txBody>
                  <a:tcPr marL="38100" marR="381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687012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Endüstri Müh.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chemeClr val="tx1"/>
                          </a:solidFill>
                        </a:rPr>
                        <a:t>89</a:t>
                      </a:r>
                    </a:p>
                  </a:txBody>
                  <a:tcPr marL="38100" marR="381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Elektrik-Elektronik Müh. (%100)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61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</a:txBody>
                  <a:tcPr marL="38100" marR="381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err="1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Metalurji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 ve Malzeme Müh.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51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chemeClr val="tx1"/>
                          </a:solidFill>
                        </a:rPr>
                        <a:t>69</a:t>
                      </a:r>
                    </a:p>
                  </a:txBody>
                  <a:tcPr marL="38100" marR="381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Yazılım Müh.</a:t>
                      </a: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 marL="38100" marR="381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İnşaat Mühendisliği (% 100)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chemeClr val="tx1"/>
                          </a:solidFill>
                        </a:rPr>
                        <a:t>63</a:t>
                      </a:r>
                    </a:p>
                  </a:txBody>
                  <a:tcPr marL="38100" marR="381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Yapay Zeka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 ve Veri Müh.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L="38100" marR="381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Harita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marL="38100" marR="381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75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Maden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37811" marR="37811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marL="38100" marR="3810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45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Jeoloji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37811" marR="37811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37811" marR="37811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37811" marR="37811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38100" marR="38100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555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Jeofizik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37811" marR="3781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38100" marR="38100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413194"/>
                  </a:ext>
                </a:extLst>
              </a:tr>
              <a:tr h="4365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9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TOPLAM</a:t>
                      </a:r>
                      <a:endParaRPr lang="tr-TR" sz="1900" b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37811" marR="37811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>
                          <a:solidFill>
                            <a:schemeClr val="bg1"/>
                          </a:solidFill>
                        </a:rPr>
                        <a:t>738</a:t>
                      </a:r>
                    </a:p>
                  </a:txBody>
                  <a:tcPr marL="38100" marR="381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>
                          <a:solidFill>
                            <a:schemeClr val="bg1"/>
                          </a:solidFill>
                        </a:rPr>
                        <a:t>93</a:t>
                      </a:r>
                    </a:p>
                  </a:txBody>
                  <a:tcPr marL="38100" marR="381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>
                          <a:solidFill>
                            <a:schemeClr val="bg1"/>
                          </a:solidFill>
                        </a:rPr>
                        <a:t>110</a:t>
                      </a:r>
                    </a:p>
                  </a:txBody>
                  <a:tcPr marL="38100" marR="381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800" b="1" dirty="0">
                          <a:solidFill>
                            <a:schemeClr val="bg1"/>
                          </a:solidFill>
                        </a:rPr>
                        <a:t>941</a:t>
                      </a:r>
                    </a:p>
                  </a:txBody>
                  <a:tcPr marL="38100" marR="381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86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852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PROF. DR. METİN HÜSEM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2715" y="783791"/>
            <a:ext cx="9144000" cy="0"/>
          </a:xfrm>
          <a:prstGeom prst="line">
            <a:avLst/>
          </a:prstGeom>
          <a:ln w="57150" cmpd="tri"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7 Metin kutusu"/>
          <p:cNvSpPr txBox="1">
            <a:spLocks noChangeArrowheads="1"/>
          </p:cNvSpPr>
          <p:nvPr/>
        </p:nvSpPr>
        <p:spPr bwMode="auto">
          <a:xfrm>
            <a:off x="307505" y="771423"/>
            <a:ext cx="84597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SON BEŞ YIL MEZUNLARIMIZ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4" name="Resim 1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8 Dikdörtgen">
            <a:extLst>
              <a:ext uri="{FF2B5EF4-FFF2-40B4-BE49-F238E27FC236}">
                <a16:creationId xmlns:a16="http://schemas.microsoft.com/office/drawing/2014/main" id="{405065DB-239E-9DA5-FD92-4B729EB23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314" y="280351"/>
            <a:ext cx="4994805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ÖĞRENCİ BİLGİLERİ</a:t>
            </a:r>
          </a:p>
        </p:txBody>
      </p:sp>
      <p:graphicFrame>
        <p:nvGraphicFramePr>
          <p:cNvPr id="6" name="9 Tablo">
            <a:extLst>
              <a:ext uri="{FF2B5EF4-FFF2-40B4-BE49-F238E27FC236}">
                <a16:creationId xmlns:a16="http://schemas.microsoft.com/office/drawing/2014/main" id="{1C16115A-CF6C-B496-F6D6-2BE6103E71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771206"/>
              </p:ext>
            </p:extLst>
          </p:nvPr>
        </p:nvGraphicFramePr>
        <p:xfrm>
          <a:off x="613244" y="1309696"/>
          <a:ext cx="8154046" cy="448797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308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9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23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23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846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292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BÖLÜM</a:t>
                      </a:r>
                      <a:endParaRPr kumimoji="0" lang="tr-T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6061" marR="66061" marT="0" marB="33031"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YILLARA GÖRE MEZUNLARIMIZ</a:t>
                      </a:r>
                      <a:endParaRPr kumimoji="0" lang="tr-TR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TOPLAM</a:t>
                      </a: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46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061" marR="66061" marT="0" marB="33031" anchor="ctr" horzOverflow="overflow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5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 anchor="ctr" horzOverflow="overflow">
                    <a:lnL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64A2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cs typeface="Calibri" panose="020F0502020204030204" pitchFamily="34" charset="0"/>
                        </a:rPr>
                        <a:t> Makina Mühendisliği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228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340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193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166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136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1063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689278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cs typeface="Calibri" panose="020F0502020204030204" pitchFamily="34" charset="0"/>
                        </a:rPr>
                        <a:t> İnşaat Mühendisliği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248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202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146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145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942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345500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cs typeface="Calibri" panose="020F0502020204030204" pitchFamily="34" charset="0"/>
                        </a:rPr>
                        <a:t> Elektrik-Elektronik Mühendisliği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18000" marR="18000" marT="0" marB="18003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232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232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155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170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150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939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165693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cs typeface="Calibri" panose="020F0502020204030204" pitchFamily="34" charset="0"/>
                        </a:rPr>
                        <a:t> Bilgisayar Mühendisliği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188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206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123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114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88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719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262639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cs typeface="Calibri" panose="020F0502020204030204" pitchFamily="34" charset="0"/>
                        </a:rPr>
                        <a:t> Harita Mühendisliği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175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231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137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84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72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699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947225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cs typeface="Calibri" panose="020F0502020204030204" pitchFamily="34" charset="0"/>
                        </a:rPr>
                        <a:t> Endüstri Mühendisliği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88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72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52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54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326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822725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cs typeface="Calibri" panose="020F0502020204030204" pitchFamily="34" charset="0"/>
                        </a:rPr>
                        <a:t> Metalurji ve Malzeme Müh.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69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47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62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46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285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948078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cs typeface="Calibri" panose="020F0502020204030204" pitchFamily="34" charset="0"/>
                        </a:rPr>
                        <a:t> Jeoloji Mühendisliği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55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33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155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445992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cs typeface="Calibri" panose="020F0502020204030204" pitchFamily="34" charset="0"/>
                        </a:rPr>
                        <a:t> Maden Mühendisliği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107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274233"/>
                  </a:ext>
                </a:extLst>
              </a:tr>
              <a:tr h="334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cs typeface="Calibri" panose="020F0502020204030204" pitchFamily="34" charset="0"/>
                        </a:rPr>
                        <a:t> Jeofizik Mühendisliği</a:t>
                      </a:r>
                      <a:endParaRPr kumimoji="0" lang="tr-T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500" b="1" dirty="0">
                          <a:latin typeface="+mn-lt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5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9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Calibri" panose="020F0502020204030204" pitchFamily="34" charset="0"/>
                        </a:rPr>
                        <a:t> TOPLAM</a:t>
                      </a:r>
                      <a:endParaRPr kumimoji="0" lang="tr-TR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Calibri" panose="020F0502020204030204" pitchFamily="34" charset="0"/>
                        </a:rPr>
                        <a:t>1329</a:t>
                      </a:r>
                      <a:endParaRPr lang="tr-TR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1412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979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829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718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5267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14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PROF. DR. METİN HÜS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2715" y="760567"/>
            <a:ext cx="9144000" cy="0"/>
          </a:xfrm>
          <a:prstGeom prst="line">
            <a:avLst/>
          </a:prstGeom>
          <a:ln w="57150" cmpd="tri"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8 Metin kutusu"/>
          <p:cNvSpPr txBox="1">
            <a:spLocks noChangeArrowheads="1"/>
          </p:cNvSpPr>
          <p:nvPr/>
        </p:nvSpPr>
        <p:spPr bwMode="auto">
          <a:xfrm>
            <a:off x="460375" y="888765"/>
            <a:ext cx="80333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solidFill>
                  <a:srgbClr val="0000FF"/>
                </a:solidFill>
                <a:cs typeface="Calibri" panose="020F0502020204030204" pitchFamily="34" charset="0"/>
              </a:rPr>
              <a:t>YÜKSEK LİSANS ve DOKTORA ÖĞRENCİ SAYILARI</a:t>
            </a:r>
            <a:endParaRPr lang="tr-TR" sz="2000" dirty="0">
              <a:solidFill>
                <a:srgbClr val="0000FF"/>
              </a:solidFill>
              <a:cs typeface="Calibri" panose="020F0502020204030204" pitchFamily="34" charset="0"/>
            </a:endParaRPr>
          </a:p>
        </p:txBody>
      </p:sp>
      <p:sp>
        <p:nvSpPr>
          <p:cNvPr id="11" name="10 Metin kutusu"/>
          <p:cNvSpPr txBox="1"/>
          <p:nvPr/>
        </p:nvSpPr>
        <p:spPr>
          <a:xfrm>
            <a:off x="827584" y="1844826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5" name="Resim 1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8 Dikdörtgen">
            <a:extLst>
              <a:ext uri="{FF2B5EF4-FFF2-40B4-BE49-F238E27FC236}">
                <a16:creationId xmlns:a16="http://schemas.microsoft.com/office/drawing/2014/main" id="{07567CCB-E17B-542B-C80D-965A01C1F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314" y="260031"/>
            <a:ext cx="4994805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ÖĞRENCİ BİLGİLERİ</a:t>
            </a:r>
          </a:p>
        </p:txBody>
      </p:sp>
      <p:graphicFrame>
        <p:nvGraphicFramePr>
          <p:cNvPr id="5" name="15 Tablo">
            <a:extLst>
              <a:ext uri="{FF2B5EF4-FFF2-40B4-BE49-F238E27FC236}">
                <a16:creationId xmlns:a16="http://schemas.microsoft.com/office/drawing/2014/main" id="{9C7E64DD-9459-5EB7-334B-25AE0D3313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4210"/>
              </p:ext>
            </p:extLst>
          </p:nvPr>
        </p:nvGraphicFramePr>
        <p:xfrm>
          <a:off x="473822" y="1332819"/>
          <a:ext cx="7842594" cy="514999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974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908">
                  <a:extLst>
                    <a:ext uri="{9D8B030D-6E8A-4147-A177-3AD203B41FA5}">
                      <a16:colId xmlns:a16="http://schemas.microsoft.com/office/drawing/2014/main" val="2919835035"/>
                    </a:ext>
                  </a:extLst>
                </a:gridCol>
                <a:gridCol w="1216908">
                  <a:extLst>
                    <a:ext uri="{9D8B030D-6E8A-4147-A177-3AD203B41FA5}">
                      <a16:colId xmlns:a16="http://schemas.microsoft.com/office/drawing/2014/main" val="1175745742"/>
                    </a:ext>
                  </a:extLst>
                </a:gridCol>
                <a:gridCol w="1216908">
                  <a:extLst>
                    <a:ext uri="{9D8B030D-6E8A-4147-A177-3AD203B41FA5}">
                      <a16:colId xmlns:a16="http://schemas.microsoft.com/office/drawing/2014/main" val="522170644"/>
                    </a:ext>
                  </a:extLst>
                </a:gridCol>
                <a:gridCol w="1216908">
                  <a:extLst>
                    <a:ext uri="{9D8B030D-6E8A-4147-A177-3AD203B41FA5}">
                      <a16:colId xmlns:a16="http://schemas.microsoft.com/office/drawing/2014/main" val="1012420299"/>
                    </a:ext>
                  </a:extLst>
                </a:gridCol>
              </a:tblGrid>
              <a:tr h="376958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BÖLÜM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Yüksek Lisans</a:t>
                      </a:r>
                      <a:endParaRPr lang="tr-TR" sz="16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4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Doktora</a:t>
                      </a:r>
                      <a:endParaRPr lang="tr-TR" sz="18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400" b="1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761">
                <a:tc v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6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  <a:sym typeface="Arial"/>
                        </a:rPr>
                        <a:t>2024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6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  <a:sym typeface="Arial"/>
                        </a:rPr>
                        <a:t>2024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754552"/>
                  </a:ext>
                </a:extLst>
              </a:tr>
              <a:tr h="3272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İnşaat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294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309</a:t>
                      </a:r>
                      <a:endParaRPr lang="tr-TR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101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105</a:t>
                      </a:r>
                      <a:endParaRPr lang="tr-TR" sz="2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7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Elektrik-Elektronik Müh.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216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70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791837"/>
                  </a:ext>
                </a:extLst>
              </a:tr>
              <a:tr h="3197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Makina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112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51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3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Harita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170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177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41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4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Bilgisayar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111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3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Maden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2447474"/>
                  </a:ext>
                </a:extLst>
              </a:tr>
              <a:tr h="3063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Metalurji ve Malzeme Müh.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4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Jeoloji Mühendisliği 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72262"/>
                  </a:ext>
                </a:extLst>
              </a:tr>
              <a:tr h="3304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Jeofizik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5747192"/>
                  </a:ext>
                </a:extLst>
              </a:tr>
              <a:tr h="3304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Endüstri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42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43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13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Yazılım Mühendisliği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2121147"/>
                  </a:ext>
                </a:extLst>
              </a:tr>
              <a:tr h="3113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i="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Yapay Zeka ve Veri Mühendisliği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659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tr-TR" sz="1800" b="1" i="0" u="none" strike="noStrike" cap="none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T O P L A M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1112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361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227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PROF. DR. METİN HÜS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12718" y="807818"/>
            <a:ext cx="9144000" cy="0"/>
          </a:xfrm>
          <a:prstGeom prst="line">
            <a:avLst/>
          </a:prstGeom>
          <a:ln w="57150" cmpd="tri"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8" name="Resim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Unvan 1">
            <a:extLst>
              <a:ext uri="{FF2B5EF4-FFF2-40B4-BE49-F238E27FC236}">
                <a16:creationId xmlns:a16="http://schemas.microsoft.com/office/drawing/2014/main" id="{EA1818D5-24B7-A72E-7F3B-B0042D586F0B}"/>
              </a:ext>
            </a:extLst>
          </p:cNvPr>
          <p:cNvSpPr txBox="1">
            <a:spLocks/>
          </p:cNvSpPr>
          <p:nvPr/>
        </p:nvSpPr>
        <p:spPr>
          <a:xfrm>
            <a:off x="178085" y="947738"/>
            <a:ext cx="88132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00FF"/>
                </a:solidFill>
                <a:cs typeface="Calibri" panose="020F050202020403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dirty="0"/>
              <a:t>ÖĞRETİM ÜYESİ BAŞINA DÜŞEN</a:t>
            </a:r>
          </a:p>
        </p:txBody>
      </p:sp>
      <p:graphicFrame>
        <p:nvGraphicFramePr>
          <p:cNvPr id="15" name="İçerik Yer Tutucusu 4">
            <a:extLst>
              <a:ext uri="{FF2B5EF4-FFF2-40B4-BE49-F238E27FC236}">
                <a16:creationId xmlns:a16="http://schemas.microsoft.com/office/drawing/2014/main" id="{4EFFCE5E-6FDF-CBE0-1432-5C195A0351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556846"/>
              </p:ext>
            </p:extLst>
          </p:nvPr>
        </p:nvGraphicFramePr>
        <p:xfrm>
          <a:off x="364209" y="1430010"/>
          <a:ext cx="8304246" cy="1342099"/>
        </p:xfrm>
        <a:graphic>
          <a:graphicData uri="http://schemas.openxmlformats.org/drawingml/2006/table">
            <a:tbl>
              <a:tblPr firstRow="1" firstCol="1" bandRow="1">
                <a:tableStyleId>{63C6B13C-F33D-4EB5-985B-F60A213A43BC}</a:tableStyleId>
              </a:tblPr>
              <a:tblGrid>
                <a:gridCol w="484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3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31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87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</a:rPr>
                        <a:t>LİSANS ÖĞRENCİSİ SAYISI</a:t>
                      </a:r>
                      <a:endParaRPr lang="tr-TR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</a:rPr>
                        <a:t>2022</a:t>
                      </a:r>
                      <a:endParaRPr lang="tr-TR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</a:rPr>
                        <a:t>2023</a:t>
                      </a:r>
                      <a:endParaRPr lang="tr-TR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</a:rPr>
                        <a:t>2024</a:t>
                      </a:r>
                      <a:endParaRPr lang="tr-TR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Öğretim Üyesi Başına Düşen Sayı</a:t>
                      </a:r>
                      <a:endParaRPr lang="tr-TR" sz="16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</a:rPr>
                        <a:t>24,3</a:t>
                      </a:r>
                      <a:endParaRPr lang="tr-T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</a:rPr>
                        <a:t>21,2</a:t>
                      </a:r>
                      <a:endParaRPr lang="tr-T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266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Son 3 Yılın Ortalaması</a:t>
                      </a:r>
                      <a:endParaRPr lang="tr-TR" sz="2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1405293"/>
                  </a:ext>
                </a:extLst>
              </a:tr>
            </a:tbl>
          </a:graphicData>
        </a:graphic>
      </p:graphicFrame>
      <p:graphicFrame>
        <p:nvGraphicFramePr>
          <p:cNvPr id="17" name="İçerik Yer Tutucusu 4">
            <a:extLst>
              <a:ext uri="{FF2B5EF4-FFF2-40B4-BE49-F238E27FC236}">
                <a16:creationId xmlns:a16="http://schemas.microsoft.com/office/drawing/2014/main" id="{92628AF9-CB98-14F2-9A37-78F3643580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4245341"/>
              </p:ext>
            </p:extLst>
          </p:nvPr>
        </p:nvGraphicFramePr>
        <p:xfrm>
          <a:off x="364209" y="3021081"/>
          <a:ext cx="8304246" cy="1370814"/>
        </p:xfrm>
        <a:graphic>
          <a:graphicData uri="http://schemas.openxmlformats.org/drawingml/2006/table">
            <a:tbl>
              <a:tblPr firstRow="1" firstCol="1" bandRow="1">
                <a:tableStyleId>{63C6B13C-F33D-4EB5-985B-F60A213A43BC}</a:tableStyleId>
              </a:tblPr>
              <a:tblGrid>
                <a:gridCol w="484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3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31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75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</a:rPr>
                        <a:t>YÜKSEK LİSANS ÖĞRENCİSİ SAYISI</a:t>
                      </a:r>
                      <a:endParaRPr lang="tr-TR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</a:rPr>
                        <a:t>2022</a:t>
                      </a:r>
                      <a:endParaRPr lang="tr-TR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</a:rPr>
                        <a:t>2023</a:t>
                      </a:r>
                      <a:endParaRPr lang="tr-TR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2024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294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Öğretim Üyesi Başına Düşen Sayı</a:t>
                      </a:r>
                      <a:endParaRPr lang="tr-TR" sz="1600" b="1" i="0" u="none" strike="noStrike" cap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</a:rPr>
                        <a:t>5,19</a:t>
                      </a:r>
                      <a:endParaRPr lang="tr-T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</a:rPr>
                        <a:t>5,05</a:t>
                      </a:r>
                      <a:endParaRPr lang="tr-T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266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Son 3 Yılın Ortalaması</a:t>
                      </a:r>
                      <a:endParaRPr lang="tr-TR" sz="2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405293"/>
                  </a:ext>
                </a:extLst>
              </a:tr>
            </a:tbl>
          </a:graphicData>
        </a:graphic>
      </p:graphicFrame>
      <p:graphicFrame>
        <p:nvGraphicFramePr>
          <p:cNvPr id="19" name="İçerik Yer Tutucusu 4">
            <a:extLst>
              <a:ext uri="{FF2B5EF4-FFF2-40B4-BE49-F238E27FC236}">
                <a16:creationId xmlns:a16="http://schemas.microsoft.com/office/drawing/2014/main" id="{94AB22CF-354F-8580-929B-7027E6D255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1161587"/>
              </p:ext>
            </p:extLst>
          </p:nvPr>
        </p:nvGraphicFramePr>
        <p:xfrm>
          <a:off x="364209" y="4695134"/>
          <a:ext cx="8304246" cy="1354205"/>
        </p:xfrm>
        <a:graphic>
          <a:graphicData uri="http://schemas.openxmlformats.org/drawingml/2006/table">
            <a:tbl>
              <a:tblPr firstRow="1" firstCol="1" bandRow="1">
                <a:tableStyleId>{63C6B13C-F33D-4EB5-985B-F60A213A43BC}</a:tableStyleId>
              </a:tblPr>
              <a:tblGrid>
                <a:gridCol w="484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31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31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08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</a:rPr>
                        <a:t>DOKTORA ÖĞRENCİSİ SAYISI</a:t>
                      </a:r>
                      <a:endParaRPr lang="tr-TR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</a:rPr>
                        <a:t>2022</a:t>
                      </a:r>
                      <a:endParaRPr lang="tr-TR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</a:rPr>
                        <a:t>2023</a:t>
                      </a:r>
                      <a:endParaRPr lang="tr-TR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294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6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Calibri"/>
                          <a:sym typeface="Arial"/>
                        </a:rPr>
                        <a:t>Öğretim Üyesi Başına Düşen Sayı</a:t>
                      </a:r>
                      <a:endParaRPr lang="tr-TR" sz="1600" b="1" i="0" u="none" strike="noStrike" cap="none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2,21</a:t>
                      </a:r>
                      <a:endParaRPr lang="tr-T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+mn-lt"/>
                        </a:rPr>
                        <a:t>1,67</a:t>
                      </a:r>
                      <a:endParaRPr lang="tr-T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266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Son 3 Yılın Ortalaması</a:t>
                      </a:r>
                      <a:endParaRPr lang="tr-TR" sz="24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1405293"/>
                  </a:ext>
                </a:extLst>
              </a:tr>
            </a:tbl>
          </a:graphicData>
        </a:graphic>
      </p:graphicFrame>
      <p:sp>
        <p:nvSpPr>
          <p:cNvPr id="3" name="8 Dikdörtgen">
            <a:extLst>
              <a:ext uri="{FF2B5EF4-FFF2-40B4-BE49-F238E27FC236}">
                <a16:creationId xmlns:a16="http://schemas.microsoft.com/office/drawing/2014/main" id="{2C94DFD8-9EFD-3133-629E-7D110CFE0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314" y="280351"/>
            <a:ext cx="4994805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ÖĞRENCİ BİLGİLERİ</a:t>
            </a:r>
          </a:p>
        </p:txBody>
      </p:sp>
    </p:spTree>
    <p:extLst>
      <p:ext uri="{BB962C8B-B14F-4D97-AF65-F5344CB8AC3E}">
        <p14:creationId xmlns:p14="http://schemas.microsoft.com/office/powerpoint/2010/main" val="88511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PROF. DR. METİN HÜS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2715" y="783791"/>
            <a:ext cx="9144000" cy="0"/>
          </a:xfrm>
          <a:prstGeom prst="line">
            <a:avLst/>
          </a:prstGeom>
          <a:ln w="57150" cmpd="tri"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8 Metin kutusu"/>
          <p:cNvSpPr txBox="1">
            <a:spLocks noChangeArrowheads="1"/>
          </p:cNvSpPr>
          <p:nvPr/>
        </p:nvSpPr>
        <p:spPr bwMode="auto">
          <a:xfrm>
            <a:off x="12717" y="963384"/>
            <a:ext cx="91312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0000FF"/>
                </a:solidFill>
                <a:cs typeface="Calibri" panose="020F0502020204030204" pitchFamily="34" charset="0"/>
              </a:rPr>
              <a:t>YABANCI UYRUKLU LİSANS ÖĞRENCİLERİNİN SAYISI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3" name="Resim 1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8 Dikdörtgen">
            <a:extLst>
              <a:ext uri="{FF2B5EF4-FFF2-40B4-BE49-F238E27FC236}">
                <a16:creationId xmlns:a16="http://schemas.microsoft.com/office/drawing/2014/main" id="{9E0782F7-D179-920C-02C1-0F30429C5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314" y="280351"/>
            <a:ext cx="4994805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ÖĞRENCİ BİLGİLERİ</a:t>
            </a:r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10908CDD-C2D4-725C-CA3B-8E120BE6A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494019"/>
              </p:ext>
            </p:extLst>
          </p:nvPr>
        </p:nvGraphicFramePr>
        <p:xfrm>
          <a:off x="875045" y="1425049"/>
          <a:ext cx="7607178" cy="5263532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2636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8583">
                  <a:extLst>
                    <a:ext uri="{9D8B030D-6E8A-4147-A177-3AD203B41FA5}">
                      <a16:colId xmlns:a16="http://schemas.microsoft.com/office/drawing/2014/main" val="2703472787"/>
                    </a:ext>
                  </a:extLst>
                </a:gridCol>
                <a:gridCol w="1663920">
                  <a:extLst>
                    <a:ext uri="{9D8B030D-6E8A-4147-A177-3AD203B41FA5}">
                      <a16:colId xmlns:a16="http://schemas.microsoft.com/office/drawing/2014/main" val="576670870"/>
                    </a:ext>
                  </a:extLst>
                </a:gridCol>
                <a:gridCol w="1787857">
                  <a:extLst>
                    <a:ext uri="{9D8B030D-6E8A-4147-A177-3AD203B41FA5}">
                      <a16:colId xmlns:a16="http://schemas.microsoft.com/office/drawing/2014/main" val="3061124924"/>
                    </a:ext>
                  </a:extLst>
                </a:gridCol>
              </a:tblGrid>
              <a:tr h="4435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Eğitim-Öğretim</a:t>
                      </a:r>
                      <a:r>
                        <a:rPr lang="tr-TR" sz="16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Yılı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688828"/>
                  </a:ext>
                </a:extLst>
              </a:tr>
              <a:tr h="4913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BÖLÜMÜ</a:t>
                      </a:r>
                      <a:endParaRPr lang="tr-TR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2000" marR="4445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2021-2022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2022-2023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2023-2024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3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İnşaat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200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66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64</a:t>
                      </a:r>
                    </a:p>
                  </a:txBody>
                  <a:tcPr marL="37811" marR="378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31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Elektrik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- Elektronik Müh.</a:t>
                      </a:r>
                      <a:endParaRPr lang="tr-T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200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 marL="37811" marR="378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51147"/>
                  </a:ext>
                </a:extLst>
              </a:tr>
              <a:tr h="3313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Maden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200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47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49</a:t>
                      </a:r>
                    </a:p>
                  </a:txBody>
                  <a:tcPr marL="37811" marR="378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3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Bilgisayar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200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37811" marR="378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28791"/>
                  </a:ext>
                </a:extLst>
              </a:tr>
              <a:tr h="3313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Makina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200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 marL="37811" marR="378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3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Jeoloji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200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37811" marR="378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3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Endüstri Müh.</a:t>
                      </a:r>
                      <a:endParaRPr lang="tr-T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200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744965"/>
                  </a:ext>
                </a:extLst>
              </a:tr>
              <a:tr h="3313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Metalurji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ve Malzeme</a:t>
                      </a:r>
                      <a:r>
                        <a:rPr lang="tr-TR" sz="16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 M</a:t>
                      </a: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üh.</a:t>
                      </a:r>
                      <a:endParaRPr lang="tr-T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200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37811" marR="378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6619"/>
                  </a:ext>
                </a:extLst>
              </a:tr>
              <a:tr h="3313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Harita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200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37811" marR="378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3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Jeofizik Mühendisliği</a:t>
                      </a:r>
                      <a:endParaRPr lang="tr-T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7200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37811" marR="378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8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Yazılım Mühendisliği</a:t>
                      </a:r>
                    </a:p>
                  </a:txBody>
                  <a:tcPr marL="7200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84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</a:rPr>
                        <a:t>Yapay Zeka ve Veri Müh.</a:t>
                      </a:r>
                    </a:p>
                  </a:txBody>
                  <a:tcPr marL="7200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1600" b="1" dirty="0">
                        <a:solidFill>
                          <a:schemeClr val="tx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72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TOPLAM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273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274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312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573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04D6EC33-7CAD-DE6E-F479-C1270720D6EA}"/>
              </a:ext>
            </a:extLst>
          </p:cNvPr>
          <p:cNvSpPr/>
          <p:nvPr/>
        </p:nvSpPr>
        <p:spPr>
          <a:xfrm>
            <a:off x="6361865" y="1427784"/>
            <a:ext cx="2478662" cy="3200400"/>
          </a:xfrm>
          <a:prstGeom prst="rect">
            <a:avLst/>
          </a:prstGeom>
          <a:gradFill>
            <a:gsLst>
              <a:gs pos="16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4100D6CE-9A7E-AF04-E05C-B06FA31CE45E}"/>
              </a:ext>
            </a:extLst>
          </p:cNvPr>
          <p:cNvSpPr/>
          <p:nvPr/>
        </p:nvSpPr>
        <p:spPr>
          <a:xfrm>
            <a:off x="2812146" y="1364552"/>
            <a:ext cx="3350052" cy="5493448"/>
          </a:xfrm>
          <a:prstGeom prst="rect">
            <a:avLst/>
          </a:prstGeom>
          <a:gradFill>
            <a:gsLst>
              <a:gs pos="16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0B99F5E6-9F38-1902-FF60-DF7299D16366}"/>
              </a:ext>
            </a:extLst>
          </p:cNvPr>
          <p:cNvSpPr/>
          <p:nvPr/>
        </p:nvSpPr>
        <p:spPr>
          <a:xfrm>
            <a:off x="2853833" y="932472"/>
            <a:ext cx="3296774" cy="585216"/>
          </a:xfrm>
          <a:prstGeom prst="roundRect">
            <a:avLst>
              <a:gd name="adj" fmla="val 0"/>
            </a:avLst>
          </a:prstGeom>
          <a:gradFill>
            <a:gsLst>
              <a:gs pos="6000">
                <a:srgbClr val="F0F0F0"/>
              </a:gs>
              <a:gs pos="74000">
                <a:srgbClr val="27767A"/>
              </a:gs>
            </a:gsLst>
            <a:lin ang="48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121CDE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F84C06A8-A740-B1D7-E77C-34FF12D71B79}"/>
              </a:ext>
            </a:extLst>
          </p:cNvPr>
          <p:cNvSpPr/>
          <p:nvPr/>
        </p:nvSpPr>
        <p:spPr>
          <a:xfrm>
            <a:off x="6361865" y="928280"/>
            <a:ext cx="2478662" cy="585216"/>
          </a:xfrm>
          <a:prstGeom prst="roundRect">
            <a:avLst>
              <a:gd name="adj" fmla="val 0"/>
            </a:avLst>
          </a:prstGeom>
          <a:gradFill>
            <a:gsLst>
              <a:gs pos="6000">
                <a:srgbClr val="F0F0F0"/>
              </a:gs>
              <a:gs pos="74000">
                <a:srgbClr val="27767A"/>
              </a:gs>
            </a:gsLst>
            <a:lin ang="48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121CDE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8A6C5084-4C45-7EA1-8000-ACCBB45BFDF1}"/>
              </a:ext>
            </a:extLst>
          </p:cNvPr>
          <p:cNvSpPr/>
          <p:nvPr/>
        </p:nvSpPr>
        <p:spPr>
          <a:xfrm>
            <a:off x="134168" y="1364553"/>
            <a:ext cx="2478662" cy="3454008"/>
          </a:xfrm>
          <a:prstGeom prst="rect">
            <a:avLst/>
          </a:prstGeom>
          <a:gradFill>
            <a:gsLst>
              <a:gs pos="16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6350">
            <a:solidFill>
              <a:schemeClr val="bg1">
                <a:lumMod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CF4DF875-2B1A-296B-1235-06B52EF699E3}"/>
              </a:ext>
            </a:extLst>
          </p:cNvPr>
          <p:cNvSpPr/>
          <p:nvPr/>
        </p:nvSpPr>
        <p:spPr>
          <a:xfrm>
            <a:off x="134167" y="916497"/>
            <a:ext cx="2478662" cy="585216"/>
          </a:xfrm>
          <a:prstGeom prst="roundRect">
            <a:avLst>
              <a:gd name="adj" fmla="val 0"/>
            </a:avLst>
          </a:prstGeom>
          <a:gradFill>
            <a:gsLst>
              <a:gs pos="6000">
                <a:srgbClr val="F0F0F0"/>
              </a:gs>
              <a:gs pos="74000">
                <a:srgbClr val="27767A"/>
              </a:gs>
            </a:gsLst>
            <a:lin ang="48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121CDE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13" name="AutoShape 64">
            <a:extLst>
              <a:ext uri="{FF2B5EF4-FFF2-40B4-BE49-F238E27FC236}">
                <a16:creationId xmlns:a16="http://schemas.microsoft.com/office/drawing/2014/main" id="{24E02E0C-C8D6-A056-236B-2A4C34274296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5048" y="970584"/>
            <a:ext cx="1936899" cy="457200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r-TR" b="1" dirty="0">
                <a:solidFill>
                  <a:schemeClr val="bg1"/>
                </a:solidFill>
                <a:cs typeface="Arial" panose="020B0604020202020204" pitchFamily="34" charset="0"/>
              </a:rPr>
              <a:t>BİRİNCİ BÖLÜM</a:t>
            </a:r>
          </a:p>
          <a:p>
            <a:pPr algn="ctr">
              <a:defRPr/>
            </a:pPr>
            <a:r>
              <a:rPr lang="tr-TR" b="1" dirty="0">
                <a:solidFill>
                  <a:schemeClr val="bg1"/>
                </a:solidFill>
                <a:cs typeface="Arial" panose="020B0604020202020204" pitchFamily="34" charset="0"/>
              </a:rPr>
              <a:t>AÇILIŞ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4" name="AutoShape 64">
            <a:extLst>
              <a:ext uri="{FF2B5EF4-FFF2-40B4-BE49-F238E27FC236}">
                <a16:creationId xmlns:a16="http://schemas.microsoft.com/office/drawing/2014/main" id="{F16050FA-2CB6-283C-36A2-37D04680D4F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52204" y="980505"/>
            <a:ext cx="1936899" cy="457200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r-TR" b="1" dirty="0">
                <a:solidFill>
                  <a:schemeClr val="bg1"/>
                </a:solidFill>
                <a:cs typeface="Arial" panose="020B0604020202020204" pitchFamily="34" charset="0"/>
              </a:rPr>
              <a:t>İKİNCİ BÖLÜM</a:t>
            </a:r>
          </a:p>
          <a:p>
            <a:pPr algn="ctr">
              <a:defRPr/>
            </a:pPr>
            <a:r>
              <a:rPr lang="tr-TR" b="1" dirty="0">
                <a:solidFill>
                  <a:schemeClr val="bg1"/>
                </a:solidFill>
                <a:cs typeface="Arial" panose="020B0604020202020204" pitchFamily="34" charset="0"/>
              </a:rPr>
              <a:t>ÖDÜLLER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5" name="AutoShape 64">
            <a:extLst>
              <a:ext uri="{FF2B5EF4-FFF2-40B4-BE49-F238E27FC236}">
                <a16:creationId xmlns:a16="http://schemas.microsoft.com/office/drawing/2014/main" id="{E3D52F49-9FC5-7FCD-3201-E53943215E3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03961" y="1011906"/>
            <a:ext cx="1936899" cy="457200"/>
          </a:xfrm>
          <a:prstGeom prst="roundRect">
            <a:avLst>
              <a:gd name="adj" fmla="val 0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tr-TR" b="1" dirty="0">
                <a:solidFill>
                  <a:schemeClr val="bg1"/>
                </a:solidFill>
                <a:cs typeface="Arial" panose="020B0604020202020204" pitchFamily="34" charset="0"/>
              </a:rPr>
              <a:t>ÜÇÜNCÜ BÖLÜM</a:t>
            </a:r>
          </a:p>
          <a:p>
            <a:pPr algn="ctr">
              <a:defRPr/>
            </a:pPr>
            <a:r>
              <a:rPr lang="tr-TR" b="1" dirty="0">
                <a:solidFill>
                  <a:schemeClr val="bg1"/>
                </a:solidFill>
                <a:cs typeface="Arial" panose="020B0604020202020204" pitchFamily="34" charset="0"/>
              </a:rPr>
              <a:t>KAPANIŞ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Right Triangle 13">
            <a:extLst>
              <a:ext uri="{FF2B5EF4-FFF2-40B4-BE49-F238E27FC236}">
                <a16:creationId xmlns:a16="http://schemas.microsoft.com/office/drawing/2014/main" id="{197E9243-DDEE-441F-B5D7-B70DC8EDA29B}"/>
              </a:ext>
            </a:extLst>
          </p:cNvPr>
          <p:cNvSpPr/>
          <p:nvPr/>
        </p:nvSpPr>
        <p:spPr>
          <a:xfrm rot="-2700000">
            <a:off x="1160679" y="1376510"/>
            <a:ext cx="425639" cy="425639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17" name="Right Triangle 14">
            <a:extLst>
              <a:ext uri="{FF2B5EF4-FFF2-40B4-BE49-F238E27FC236}">
                <a16:creationId xmlns:a16="http://schemas.microsoft.com/office/drawing/2014/main" id="{85D25E3B-7556-EC06-8295-64C417405BBF}"/>
              </a:ext>
            </a:extLst>
          </p:cNvPr>
          <p:cNvSpPr/>
          <p:nvPr/>
        </p:nvSpPr>
        <p:spPr>
          <a:xfrm rot="-2700000">
            <a:off x="4256019" y="1376509"/>
            <a:ext cx="425639" cy="425639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18" name="Right Triangle 15">
            <a:extLst>
              <a:ext uri="{FF2B5EF4-FFF2-40B4-BE49-F238E27FC236}">
                <a16:creationId xmlns:a16="http://schemas.microsoft.com/office/drawing/2014/main" id="{B3BD2F97-2FB3-F6CE-2601-382322522D41}"/>
              </a:ext>
            </a:extLst>
          </p:cNvPr>
          <p:cNvSpPr/>
          <p:nvPr/>
        </p:nvSpPr>
        <p:spPr>
          <a:xfrm rot="-2700000">
            <a:off x="7388377" y="1366951"/>
            <a:ext cx="425639" cy="425639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C7E390AD-5AB2-5C36-8775-7741BB52E8F7}"/>
              </a:ext>
            </a:extLst>
          </p:cNvPr>
          <p:cNvSpPr/>
          <p:nvPr/>
        </p:nvSpPr>
        <p:spPr>
          <a:xfrm>
            <a:off x="-74427" y="1745557"/>
            <a:ext cx="2811054" cy="2944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5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Açılış Konuşması</a:t>
            </a:r>
          </a:p>
          <a:p>
            <a:pPr marL="460375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Kurumsal Bilgiler</a:t>
            </a:r>
          </a:p>
          <a:p>
            <a:pPr marL="460375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Öğrenci Bilgileri</a:t>
            </a:r>
          </a:p>
          <a:p>
            <a:pPr marL="460375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İdari Personel Bilgileri </a:t>
            </a:r>
          </a:p>
          <a:p>
            <a:pPr marL="460375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Akademik Çıktılar </a:t>
            </a:r>
          </a:p>
          <a:p>
            <a:pPr marL="460375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Altyapı Çalışmaları</a:t>
            </a:r>
          </a:p>
          <a:p>
            <a:pPr marL="460375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300" dirty="0">
                <a:cs typeface="Arial" panose="020B0604020202020204" pitchFamily="34" charset="0"/>
                <a:sym typeface="Arial"/>
              </a:rPr>
              <a:t>Toplantı, Etkinlik ve Seminerler</a:t>
            </a:r>
          </a:p>
          <a:p>
            <a:pPr marL="460375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Harcamalar</a:t>
            </a:r>
          </a:p>
          <a:p>
            <a:pPr marL="460375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Akademik Başarılar</a:t>
            </a: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7F9A7A42-F349-979A-86C8-31E1209D5C11}"/>
              </a:ext>
            </a:extLst>
          </p:cNvPr>
          <p:cNvSpPr/>
          <p:nvPr/>
        </p:nvSpPr>
        <p:spPr>
          <a:xfrm>
            <a:off x="2690050" y="1761532"/>
            <a:ext cx="348801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Akademik Performans Ödüller</a:t>
            </a:r>
          </a:p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TÜBİTAK, YÖK, TÜBA vb. Bilim Ödülü / Üyelik Alan Öğretim Üyelerimiz</a:t>
            </a:r>
          </a:p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Akademik Çıktılara Göre Bölüm Başarıları</a:t>
            </a:r>
          </a:p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 err="1">
                <a:cs typeface="Arial" panose="020B0604020202020204" pitchFamily="34" charset="0"/>
                <a:sym typeface="Arial"/>
              </a:rPr>
              <a:t>Ktü</a:t>
            </a:r>
            <a:r>
              <a:rPr lang="tr-TR" altLang="tr-TR" sz="1400" dirty="0">
                <a:cs typeface="Arial" panose="020B0604020202020204" pitchFamily="34" charset="0"/>
                <a:sym typeface="Arial"/>
              </a:rPr>
              <a:t> Stratejik Planına Katkı Ödülü</a:t>
            </a:r>
          </a:p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En Başarılı Genç Bilim İnsanı</a:t>
            </a:r>
          </a:p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En Fazla Ayni / Nakdi Bağış Alan Bölüm</a:t>
            </a:r>
          </a:p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Yürütücü Olarak En Çok Kurum Dışı Proje Başvurusu Yapan Öğretim Üyesi</a:t>
            </a:r>
          </a:p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Yürütücü Olarak Kurum Dışı Proje Bütçeleri Toplamı En Yüksek Öğretim Üyesi</a:t>
            </a:r>
          </a:p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 err="1">
                <a:cs typeface="Arial" panose="020B0604020202020204" pitchFamily="34" charset="0"/>
                <a:sym typeface="Arial"/>
              </a:rPr>
              <a:t>Horızon</a:t>
            </a:r>
            <a:r>
              <a:rPr lang="tr-TR" altLang="tr-TR" sz="1400" dirty="0">
                <a:cs typeface="Arial" panose="020B0604020202020204" pitchFamily="34" charset="0"/>
                <a:sym typeface="Arial"/>
              </a:rPr>
              <a:t> Projesi</a:t>
            </a:r>
          </a:p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Akademik Teşvik Puanına Göre Fakülte Derecesi</a:t>
            </a:r>
          </a:p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En Çok Patent Başvurusu</a:t>
            </a:r>
          </a:p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Q1+Q2 MAKALE</a:t>
            </a:r>
          </a:p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Uluslararası İş Birlikli SCI-E Makale Sayısına Göre Fakülte Dereceleri</a:t>
            </a:r>
          </a:p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Döner Sermaye Katkısı</a:t>
            </a:r>
          </a:p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Kayıplarımız, Emeklilerimiz</a:t>
            </a:r>
          </a:p>
          <a:p>
            <a:pPr marL="460375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40 Yıl Hizmet Ödülü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2F840130-DADE-B518-7396-51AC570E9C0B}"/>
              </a:ext>
            </a:extLst>
          </p:cNvPr>
          <p:cNvSpPr/>
          <p:nvPr/>
        </p:nvSpPr>
        <p:spPr>
          <a:xfrm>
            <a:off x="6284645" y="2147635"/>
            <a:ext cx="2480363" cy="705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0375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Görüş ve Öneriler</a:t>
            </a:r>
          </a:p>
          <a:p>
            <a:pPr marL="460375" indent="-28575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tr-TR" altLang="tr-TR" sz="1400" dirty="0">
                <a:cs typeface="Arial" panose="020B0604020202020204" pitchFamily="34" charset="0"/>
                <a:sym typeface="Arial"/>
              </a:rPr>
              <a:t>Kapanış</a:t>
            </a:r>
          </a:p>
        </p:txBody>
      </p:sp>
      <p:sp>
        <p:nvSpPr>
          <p:cNvPr id="22" name="8 Dikdörtgen">
            <a:extLst>
              <a:ext uri="{FF2B5EF4-FFF2-40B4-BE49-F238E27FC236}">
                <a16:creationId xmlns:a16="http://schemas.microsoft.com/office/drawing/2014/main" id="{5B690958-573C-CA32-78CF-5A932B009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3066" y="277819"/>
            <a:ext cx="2273971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İÇERİK </a:t>
            </a:r>
          </a:p>
        </p:txBody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9CF56FAB-C295-9559-1DB7-120A0AC303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8523" y="25366"/>
            <a:ext cx="1865332" cy="551616"/>
          </a:xfrm>
          <a:prstGeom prst="rect">
            <a:avLst/>
          </a:prstGeom>
        </p:spPr>
      </p:pic>
      <p:sp>
        <p:nvSpPr>
          <p:cNvPr id="24" name="Line 3">
            <a:extLst>
              <a:ext uri="{FF2B5EF4-FFF2-40B4-BE49-F238E27FC236}">
                <a16:creationId xmlns:a16="http://schemas.microsoft.com/office/drawing/2014/main" id="{7E2ABDB9-FFB8-60EA-D531-423C8E9383C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15" y="783791"/>
            <a:ext cx="9144000" cy="0"/>
          </a:xfrm>
          <a:prstGeom prst="line">
            <a:avLst/>
          </a:prstGeom>
          <a:ln w="57150" cmpd="tri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Resim 24">
            <a:extLst>
              <a:ext uri="{FF2B5EF4-FFF2-40B4-BE49-F238E27FC236}">
                <a16:creationId xmlns:a16="http://schemas.microsoft.com/office/drawing/2014/main" id="{015C0105-60E9-0B20-AE80-AC668D26652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72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PROF. DR. METİN HÜS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254781" y="835815"/>
            <a:ext cx="6656816" cy="4989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r-TR" sz="2400" b="1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ERASMUS+ PROGRAMI</a:t>
            </a: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2715" y="783791"/>
            <a:ext cx="9144000" cy="0"/>
          </a:xfrm>
          <a:prstGeom prst="line">
            <a:avLst/>
          </a:prstGeom>
          <a:ln w="57150" cmpd="tri"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5" name="Resim 1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EF6CAF04-050C-C4CB-E0E1-18DA4FEE4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144436"/>
              </p:ext>
            </p:extLst>
          </p:nvPr>
        </p:nvGraphicFramePr>
        <p:xfrm>
          <a:off x="307975" y="1345589"/>
          <a:ext cx="8492248" cy="4277276"/>
        </p:xfrm>
        <a:graphic>
          <a:graphicData uri="http://schemas.openxmlformats.org/drawingml/2006/table">
            <a:tbl>
              <a:tblPr firstRow="1" firstCol="1" bandRow="1">
                <a:tableStyleId>{63C6B13C-F33D-4EB5-985B-F60A213A43BC}</a:tableStyleId>
              </a:tblPr>
              <a:tblGrid>
                <a:gridCol w="1532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8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8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8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321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ERASMUS+ HAREKETLİLİĞİNE KATILAN ÖĞRENCİ SAYISI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ÖĞRENİM DÜZEYİ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YIL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ÖĞRENİM HAREKETLİLİĞİ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GİDEN</a:t>
                      </a:r>
                    </a:p>
                  </a:txBody>
                  <a:tcPr marL="59668" marR="59668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STAJ HAREKETLİLİĞİ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GİDEN</a:t>
                      </a:r>
                    </a:p>
                  </a:txBody>
                  <a:tcPr marL="59668" marR="59668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ÖĞRENİM HAREKETLİLİĞİ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GELEN </a:t>
                      </a:r>
                      <a:endParaRPr lang="tr-TR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01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+mj-lt"/>
                        </a:rPr>
                        <a:t>LİSANS</a:t>
                      </a:r>
                      <a:endParaRPr lang="tr-T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+mn-lt"/>
                        </a:rPr>
                        <a:t>2021-2022</a:t>
                      </a:r>
                      <a:endParaRPr lang="tr-TR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39</a:t>
                      </a:r>
                      <a:endParaRPr lang="tr-TR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18</a:t>
                      </a: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2</a:t>
                      </a:r>
                    </a:p>
                  </a:txBody>
                  <a:tcPr marL="59668" marR="5966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01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+mn-lt"/>
                        </a:rPr>
                        <a:t>2022-2023</a:t>
                      </a:r>
                      <a:endParaRPr lang="tr-TR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26</a:t>
                      </a:r>
                      <a:endParaRPr lang="tr-TR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41</a:t>
                      </a: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2</a:t>
                      </a:r>
                    </a:p>
                  </a:txBody>
                  <a:tcPr marL="59668" marR="5966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01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+mn-lt"/>
                        </a:rPr>
                        <a:t>2023-2024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30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6</a:t>
                      </a: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-</a:t>
                      </a:r>
                    </a:p>
                  </a:txBody>
                  <a:tcPr marL="59668" marR="5966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017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</a:rPr>
                        <a:t> </a:t>
                      </a:r>
                      <a:endParaRPr lang="tr-T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01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+mj-lt"/>
                        </a:rPr>
                        <a:t>YÜKSEK LİSANS</a:t>
                      </a:r>
                      <a:endParaRPr lang="tr-T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+mn-lt"/>
                        </a:rPr>
                        <a:t>2021-2022</a:t>
                      </a:r>
                      <a:endParaRPr lang="tr-TR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2</a:t>
                      </a: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3</a:t>
                      </a: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+mn-lt"/>
                        </a:rPr>
                        <a:t>1</a:t>
                      </a:r>
                      <a:endParaRPr lang="tr-TR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01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+mn-lt"/>
                        </a:rPr>
                        <a:t>2022-2023</a:t>
                      </a:r>
                      <a:endParaRPr lang="tr-TR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-</a:t>
                      </a: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6</a:t>
                      </a: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+mn-lt"/>
                        </a:rPr>
                        <a:t>-</a:t>
                      </a:r>
                      <a:endParaRPr lang="tr-TR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01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+mn-lt"/>
                        </a:rPr>
                        <a:t>2023-2024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13</a:t>
                      </a: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2</a:t>
                      </a: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9668" marR="59668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017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</a:rPr>
                        <a:t> </a:t>
                      </a:r>
                      <a:endParaRPr lang="tr-TR" sz="16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01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+mj-lt"/>
                        </a:rPr>
                        <a:t>DOKTORA</a:t>
                      </a:r>
                      <a:endParaRPr lang="tr-TR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+mn-lt"/>
                        </a:rPr>
                        <a:t>2021-2022</a:t>
                      </a:r>
                      <a:endParaRPr lang="tr-TR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2</a:t>
                      </a: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6</a:t>
                      </a: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+mn-lt"/>
                        </a:rPr>
                        <a:t>-</a:t>
                      </a:r>
                      <a:endParaRPr lang="tr-TR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01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+mn-lt"/>
                        </a:rPr>
                        <a:t>2022-2023</a:t>
                      </a:r>
                      <a:endParaRPr lang="tr-TR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-</a:t>
                      </a: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6</a:t>
                      </a: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0" dirty="0">
                          <a:effectLst/>
                          <a:latin typeface="+mn-lt"/>
                        </a:rPr>
                        <a:t>-</a:t>
                      </a:r>
                      <a:endParaRPr lang="tr-TR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01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+mn-lt"/>
                        </a:rPr>
                        <a:t>2023-2024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1</a:t>
                      </a: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8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  <a:sym typeface="Arial"/>
                        </a:rPr>
                        <a:t>3</a:t>
                      </a:r>
                    </a:p>
                  </a:txBody>
                  <a:tcPr marL="59668" marR="596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effectLst/>
                          <a:latin typeface="+mn-lt"/>
                        </a:rPr>
                        <a:t>-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68" marR="59668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8 Dikdörtgen">
            <a:extLst>
              <a:ext uri="{FF2B5EF4-FFF2-40B4-BE49-F238E27FC236}">
                <a16:creationId xmlns:a16="http://schemas.microsoft.com/office/drawing/2014/main" id="{568BDE49-7AC5-D18F-4AA7-6DE343ACE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314" y="280351"/>
            <a:ext cx="4994805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ÖĞRENCİ BİLGİLERİ</a:t>
            </a:r>
          </a:p>
        </p:txBody>
      </p:sp>
    </p:spTree>
    <p:extLst>
      <p:ext uri="{BB962C8B-B14F-4D97-AF65-F5344CB8AC3E}">
        <p14:creationId xmlns:p14="http://schemas.microsoft.com/office/powerpoint/2010/main" val="4129658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0576E-B534-4513-BD45-84B69DAB4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PROF. DR. METİN HÜSEM">
            <a:extLst>
              <a:ext uri="{FF2B5EF4-FFF2-40B4-BE49-F238E27FC236}">
                <a16:creationId xmlns:a16="http://schemas.microsoft.com/office/drawing/2014/main" id="{14E3525D-B48F-F06D-9ABA-FE7CA0B385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Line 3">
            <a:extLst>
              <a:ext uri="{FF2B5EF4-FFF2-40B4-BE49-F238E27FC236}">
                <a16:creationId xmlns:a16="http://schemas.microsoft.com/office/drawing/2014/main" id="{B055D067-3F6C-07CD-AF9A-5C743214E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15" y="783791"/>
            <a:ext cx="9144000" cy="0"/>
          </a:xfrm>
          <a:prstGeom prst="line">
            <a:avLst/>
          </a:prstGeom>
          <a:ln w="57150" cmpd="tri"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Google Shape;207;p10">
            <a:extLst>
              <a:ext uri="{FF2B5EF4-FFF2-40B4-BE49-F238E27FC236}">
                <a16:creationId xmlns:a16="http://schemas.microsoft.com/office/drawing/2014/main" id="{1CFDC834-CAEE-BF32-1D5B-6164E9F51FF3}"/>
              </a:ext>
            </a:extLst>
          </p:cNvPr>
          <p:cNvSpPr/>
          <p:nvPr/>
        </p:nvSpPr>
        <p:spPr>
          <a:xfrm>
            <a:off x="2084935" y="186948"/>
            <a:ext cx="4974130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sz="3200" b="1" dirty="0">
                <a:solidFill>
                  <a:srgbClr val="C00000"/>
                </a:solidFill>
                <a:ea typeface="Calibri"/>
                <a:cs typeface="Arial" panose="020B0604020202020204" pitchFamily="34" charset="0"/>
                <a:sym typeface="Calibri"/>
              </a:rPr>
              <a:t>AKADEMİK ÇIKTILAR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160CC83A-9BB7-925A-18E6-AABC63FDAD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A3329CE3-B569-72A8-9755-FB1E972D137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news-image">
            <a:extLst>
              <a:ext uri="{FF2B5EF4-FFF2-40B4-BE49-F238E27FC236}">
                <a16:creationId xmlns:a16="http://schemas.microsoft.com/office/drawing/2014/main" id="{C4158363-810A-1728-5FF7-D11A80955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4"/>
          <a:stretch/>
        </p:blipFill>
        <p:spPr bwMode="auto">
          <a:xfrm>
            <a:off x="-1566" y="1093711"/>
            <a:ext cx="9144000" cy="397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uthorship of Scientific Papers - Blue Marble Space Institute of Science">
            <a:extLst>
              <a:ext uri="{FF2B5EF4-FFF2-40B4-BE49-F238E27FC236}">
                <a16:creationId xmlns:a16="http://schemas.microsoft.com/office/drawing/2014/main" id="{8C27CAB7-CCF9-A9DA-32E8-DB39FB12B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47333"/>
            <a:ext cx="4824442" cy="27016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885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/>
          <p:nvPr/>
        </p:nvSpPr>
        <p:spPr>
          <a:xfrm>
            <a:off x="1510834" y="295491"/>
            <a:ext cx="620109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sz="2400" b="1" dirty="0">
                <a:solidFill>
                  <a:srgbClr val="C00000"/>
                </a:solidFill>
                <a:ea typeface="Calibri"/>
                <a:cs typeface="Calibri" panose="020F0502020204030204" pitchFamily="34" charset="0"/>
                <a:sym typeface="Calibri"/>
              </a:rPr>
              <a:t>AKADEMİK ÇIKTILAR - </a:t>
            </a:r>
            <a:r>
              <a:rPr lang="tr-TR" sz="2400" b="1" dirty="0">
                <a:solidFill>
                  <a:srgbClr val="0000FF"/>
                </a:solidFill>
                <a:cs typeface="Calibri" panose="020F0502020204030204" pitchFamily="34" charset="0"/>
              </a:rPr>
              <a:t>SCI-E YAYINLAR</a:t>
            </a:r>
            <a:r>
              <a:rPr lang="tr-TR" sz="2400" b="1" dirty="0">
                <a:solidFill>
                  <a:srgbClr val="0000FF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6646" y="913223"/>
            <a:ext cx="9144000" cy="0"/>
          </a:xfrm>
          <a:prstGeom prst="line">
            <a:avLst/>
          </a:prstGeom>
          <a:ln w="57150" cmpd="tri"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0" name="Resim 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7;p10">
            <a:extLst>
              <a:ext uri="{FF2B5EF4-FFF2-40B4-BE49-F238E27FC236}">
                <a16:creationId xmlns:a16="http://schemas.microsoft.com/office/drawing/2014/main" id="{EC957A5F-B790-37CA-94DC-D2FB0342CE04}"/>
              </a:ext>
            </a:extLst>
          </p:cNvPr>
          <p:cNvSpPr/>
          <p:nvPr/>
        </p:nvSpPr>
        <p:spPr>
          <a:xfrm>
            <a:off x="6084883" y="5385752"/>
            <a:ext cx="2497583" cy="75709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b="1" dirty="0">
                <a:solidFill>
                  <a:srgbClr val="C00000"/>
                </a:solidFill>
                <a:ea typeface="Calibri"/>
                <a:cs typeface="Arial" panose="020B0604020202020204" pitchFamily="34" charset="0"/>
                <a:sym typeface="Calibri"/>
              </a:rPr>
              <a:t>SÜRDÜRÜLEBİLİR HEDEF </a:t>
            </a:r>
          </a:p>
          <a:p>
            <a:pPr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b="1" dirty="0">
                <a:solidFill>
                  <a:srgbClr val="0070C0"/>
                </a:solidFill>
                <a:ea typeface="Calibri"/>
                <a:cs typeface="Arial" panose="020B0604020202020204" pitchFamily="34" charset="0"/>
                <a:sym typeface="Calibri"/>
              </a:rPr>
              <a:t>Min</a:t>
            </a:r>
            <a:r>
              <a:rPr lang="tr-TR" b="1">
                <a:solidFill>
                  <a:srgbClr val="0070C0"/>
                </a:solidFill>
                <a:ea typeface="Calibri"/>
                <a:cs typeface="Arial" panose="020B0604020202020204" pitchFamily="34" charset="0"/>
                <a:sym typeface="Calibri"/>
              </a:rPr>
              <a:t>. 1,5</a:t>
            </a:r>
            <a:endParaRPr lang="tr-TR" b="1" dirty="0">
              <a:solidFill>
                <a:srgbClr val="0070C0"/>
              </a:solidFill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6B28366-777A-9799-B2A4-2453FC935C67}"/>
              </a:ext>
            </a:extLst>
          </p:cNvPr>
          <p:cNvSpPr txBox="1"/>
          <p:nvPr/>
        </p:nvSpPr>
        <p:spPr>
          <a:xfrm>
            <a:off x="197256" y="6366144"/>
            <a:ext cx="8945176" cy="3385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tr-TR" sz="16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HEDEF: </a:t>
            </a:r>
            <a:r>
              <a:rPr lang="tr-TR" sz="16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SCI-E yayın sayısı / öğretim üyesi oranının tüm bölümlerde 1’in üzerine çıkartılması </a:t>
            </a:r>
            <a:endParaRPr lang="tr-TR" b="1" dirty="0">
              <a:solidFill>
                <a:srgbClr val="0000FF"/>
              </a:solidFill>
              <a:latin typeface="+mj-lt"/>
              <a:cs typeface="Calibri" panose="020F0502020204030204" pitchFamily="34" charset="0"/>
            </a:endParaRPr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05C3C170-D7E5-BDD7-B8C7-CFB517900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257846"/>
              </p:ext>
            </p:extLst>
          </p:nvPr>
        </p:nvGraphicFramePr>
        <p:xfrm>
          <a:off x="457519" y="1081967"/>
          <a:ext cx="8228965" cy="4221544"/>
        </p:xfrm>
        <a:graphic>
          <a:graphicData uri="http://schemas.openxmlformats.org/drawingml/2006/table">
            <a:tbl>
              <a:tblPr firstRow="1" firstCol="1" bandRow="1">
                <a:tableStyleId>{456EF8D4-3B5D-4CC4-A00E-63C1D17276F7}</a:tableStyleId>
              </a:tblPr>
              <a:tblGrid>
                <a:gridCol w="2591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7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22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58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335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BÖLÜMLER</a:t>
                      </a:r>
                      <a:endParaRPr lang="tr-TR" sz="1500" dirty="0">
                        <a:solidFill>
                          <a:srgbClr val="FFFFFF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 dirty="0">
                          <a:solidFill>
                            <a:srgbClr val="FFFFFF"/>
                          </a:solidFill>
                          <a:effectLst/>
                        </a:rPr>
                        <a:t>SCI-E YAYIN SAYISI</a:t>
                      </a:r>
                      <a:endParaRPr lang="tr-TR" sz="1500" dirty="0">
                        <a:solidFill>
                          <a:srgbClr val="FFFFFF"/>
                        </a:solidFill>
                        <a:effectLst/>
                        <a:latin typeface="+mj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tr-TR" sz="1500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+mj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2022</a:t>
                      </a:r>
                      <a:endParaRPr lang="tr-TR" sz="1500" dirty="0">
                        <a:solidFill>
                          <a:srgbClr val="FFFFFF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2023</a:t>
                      </a:r>
                      <a:endParaRPr lang="tr-TR" sz="1500" dirty="0">
                        <a:solidFill>
                          <a:srgbClr val="FFFFFF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2024</a:t>
                      </a:r>
                      <a:endParaRPr lang="tr-TR" sz="15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Öğretim Üyesi Sayısı</a:t>
                      </a:r>
                      <a:endParaRPr lang="tr-TR" sz="1500" dirty="0">
                        <a:solidFill>
                          <a:srgbClr val="FFFFFF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Yayın / Öğretim</a:t>
                      </a:r>
                      <a:r>
                        <a:rPr lang="tr-TR" sz="1500" b="1" baseline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Üyesi</a:t>
                      </a:r>
                      <a:endParaRPr lang="tr-TR" sz="1500" dirty="0">
                        <a:solidFill>
                          <a:srgbClr val="FFFFFF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Metalurji ve Malzeme Müh.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79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16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+mn-lt"/>
                        </a:rPr>
                        <a:t>4.94</a:t>
                      </a:r>
                      <a:endParaRPr lang="tr-TR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Endüstri Müh.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34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11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+mn-lt"/>
                        </a:rPr>
                        <a:t>3.11</a:t>
                      </a:r>
                      <a:endParaRPr lang="tr-TR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İnşaat Müh.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74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42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+mn-lt"/>
                        </a:rPr>
                        <a:t>1.76</a:t>
                      </a:r>
                      <a:endParaRPr lang="tr-TR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4084046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Makina Müh.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50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32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+mn-lt"/>
                        </a:rPr>
                        <a:t>1.56</a:t>
                      </a:r>
                      <a:endParaRPr lang="tr-TR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409163021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Bilgisayar Müh.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23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 dirty="0">
                          <a:solidFill>
                            <a:srgbClr val="000000"/>
                          </a:solidFill>
                          <a:latin typeface="+mn-lt"/>
                        </a:rPr>
                        <a:t>16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+mn-lt"/>
                        </a:rPr>
                        <a:t>1.44</a:t>
                      </a:r>
                      <a:endParaRPr lang="tr-TR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Jeoloji Müh.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25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21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+mn-lt"/>
                        </a:rPr>
                        <a:t>1.19</a:t>
                      </a:r>
                      <a:endParaRPr lang="tr-TR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89414293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Harita Müh.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24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22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+mn-lt"/>
                        </a:rPr>
                        <a:t>1.1</a:t>
                      </a:r>
                      <a:endParaRPr lang="tr-TR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Yazılım Müh.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4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  <a:endParaRPr lang="tr-TR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90175755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Maden Müh.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14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20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+mn-lt"/>
                        </a:rPr>
                        <a:t>0.79</a:t>
                      </a:r>
                      <a:endParaRPr lang="tr-TR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11073834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Elektrik-Elektronik Müh.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17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 dirty="0">
                          <a:solidFill>
                            <a:srgbClr val="000000"/>
                          </a:solidFill>
                          <a:latin typeface="+mn-lt"/>
                        </a:rPr>
                        <a:t>27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+mn-lt"/>
                        </a:rPr>
                        <a:t>0.63</a:t>
                      </a:r>
                      <a:endParaRPr lang="tr-TR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59703379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Jeofizik Müh.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7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12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+mn-lt"/>
                        </a:rPr>
                        <a:t>0.58</a:t>
                      </a:r>
                      <a:endParaRPr lang="tr-TR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699"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Yapay Zeka ve Veri Müh.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tr-TR" sz="1500" b="1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  <a:endParaRPr lang="tr-TR" sz="15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4" marB="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tr-TR" sz="1600" b="1" dirty="0">
                          <a:solidFill>
                            <a:srgbClr val="000000"/>
                          </a:solidFill>
                          <a:latin typeface="+mn-lt"/>
                        </a:rPr>
                        <a:t>0.5</a:t>
                      </a:r>
                      <a:endParaRPr lang="tr-TR" sz="16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4" marB="0" anchor="ctr"/>
                </a:tc>
                <a:extLst>
                  <a:ext uri="{0D108BD9-81ED-4DB2-BD59-A6C34878D82A}">
                    <a16:rowId xmlns:a16="http://schemas.microsoft.com/office/drawing/2014/main" val="2661410597"/>
                  </a:ext>
                </a:extLst>
              </a:tr>
              <a:tr h="2470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5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TOPLAM</a:t>
                      </a:r>
                      <a:endParaRPr lang="tr-TR" sz="150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283</a:t>
                      </a:r>
                      <a:endParaRPr lang="tr-TR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317</a:t>
                      </a:r>
                      <a:endParaRPr lang="tr-TR" sz="180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latin typeface="+mn-lt"/>
                        </a:rPr>
                        <a:t>352</a:t>
                      </a:r>
                      <a:endParaRPr lang="tr-TR" sz="18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000000"/>
                          </a:solidFill>
                          <a:latin typeface="+mn-lt"/>
                        </a:rPr>
                        <a:t>225</a:t>
                      </a:r>
                      <a:endParaRPr lang="tr-TR" sz="18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1.55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E2B742CB-41CA-A817-8CF3-53819B2A84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614568"/>
              </p:ext>
            </p:extLst>
          </p:nvPr>
        </p:nvGraphicFramePr>
        <p:xfrm>
          <a:off x="552880" y="5341718"/>
          <a:ext cx="5250836" cy="979170"/>
        </p:xfrm>
        <a:graphic>
          <a:graphicData uri="http://schemas.openxmlformats.org/drawingml/2006/table">
            <a:tbl>
              <a:tblPr firstRow="1" firstCol="1" bandRow="1">
                <a:tableStyleId>{456EF8D4-3B5D-4CC4-A00E-63C1D17276F7}</a:tableStyleId>
              </a:tblPr>
              <a:tblGrid>
                <a:gridCol w="2870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5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39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cs typeface="Calibri"/>
                        </a:rPr>
                        <a:t>MÜHENDİSLİK FAKÜLTESİ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1400" kern="1200">
                          <a:effectLst/>
                          <a:latin typeface="+mn-lt"/>
                          <a:cs typeface="Calibri"/>
                        </a:rPr>
                        <a:t>2022</a:t>
                      </a:r>
                      <a:endParaRPr lang="tr-TR" sz="1400">
                        <a:effectLst/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+mn-lt"/>
                          <a:cs typeface="Calibri"/>
                        </a:rPr>
                        <a:t>2023</a:t>
                      </a:r>
                      <a:endParaRPr lang="tr-TR" sz="1400">
                        <a:effectLst/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latin typeface="+mn-lt"/>
                          <a:ea typeface="Calibri"/>
                          <a:cs typeface="Calibri"/>
                        </a:rPr>
                        <a:t>2024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78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effectLst/>
                          <a:latin typeface="+mn-lt"/>
                          <a:cs typeface="Calibri"/>
                        </a:rPr>
                        <a:t>Öğretim Üyesi Başına Düşen SCI-E Yayın Sayısı</a:t>
                      </a:r>
                      <a:endParaRPr lang="tr-TR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1800" kern="1200">
                          <a:effectLst/>
                          <a:latin typeface="+mn-lt"/>
                          <a:cs typeface="Calibri"/>
                        </a:rPr>
                        <a:t>1,45</a:t>
                      </a:r>
                      <a:endParaRPr lang="tr-TR" sz="1800">
                        <a:solidFill>
                          <a:srgbClr val="0000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18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cs typeface="Calibri"/>
                          <a:sym typeface="Arial"/>
                        </a:rPr>
                        <a:t>1,47</a:t>
                      </a:r>
                      <a:endParaRPr kumimoji="0" lang="tr-TR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Calibri"/>
                        <a:sym typeface="Arial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800" b="1" i="0" u="none" strike="noStrike" kern="0" cap="none" spc="0" baseline="0" noProof="0" dirty="0">
                          <a:solidFill>
                            <a:srgbClr val="C00000"/>
                          </a:solidFill>
                          <a:latin typeface="+mn-lt"/>
                          <a:ea typeface="Calibri"/>
                          <a:cs typeface="Calibri"/>
                        </a:rPr>
                        <a:t>1,55</a:t>
                      </a:r>
                      <a:endParaRPr kumimoji="0" lang="tr-TR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49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AutoShape 4" descr="PROF. DR. METİN HÜS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Google Shape;905;p76"/>
          <p:cNvSpPr/>
          <p:nvPr/>
        </p:nvSpPr>
        <p:spPr>
          <a:xfrm>
            <a:off x="1804955" y="249949"/>
            <a:ext cx="5541818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sz="2400" b="1" dirty="0">
                <a:solidFill>
                  <a:srgbClr val="C00000"/>
                </a:solidFill>
                <a:ea typeface="Calibri"/>
                <a:cs typeface="Arial" panose="020B0604020202020204" pitchFamily="34" charset="0"/>
                <a:sym typeface="Calibri"/>
              </a:rPr>
              <a:t>AKADEMİK ÇIKTILAR</a:t>
            </a:r>
          </a:p>
          <a:p>
            <a:pPr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es-ES" sz="2400" b="1" dirty="0">
                <a:solidFill>
                  <a:srgbClr val="0000FF"/>
                </a:solidFill>
                <a:ea typeface="Calibri"/>
                <a:cs typeface="Arial" panose="020B0604020202020204" pitchFamily="34" charset="0"/>
              </a:rPr>
              <a:t>Q1, Q2, Q3 ve Q4</a:t>
            </a:r>
            <a:r>
              <a:rPr lang="tr-TR" sz="2400" b="1" dirty="0">
                <a:solidFill>
                  <a:srgbClr val="0000FF"/>
                </a:solidFill>
                <a:ea typeface="Calibri"/>
                <a:cs typeface="Arial" panose="020B0604020202020204" pitchFamily="34" charset="0"/>
              </a:rPr>
              <a:t> YAYINLAR</a:t>
            </a:r>
            <a:endParaRPr lang="tr-TR" sz="2400" b="1" dirty="0">
              <a:solidFill>
                <a:srgbClr val="0000FF"/>
              </a:solidFill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6" name="Resim 1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9A2707BC-EFB6-4943-7AF1-0DD0EDCA2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38841"/>
              </p:ext>
            </p:extLst>
          </p:nvPr>
        </p:nvGraphicFramePr>
        <p:xfrm>
          <a:off x="692449" y="1228638"/>
          <a:ext cx="7759101" cy="48797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1341">
                  <a:extLst>
                    <a:ext uri="{9D8B030D-6E8A-4147-A177-3AD203B41FA5}">
                      <a16:colId xmlns:a16="http://schemas.microsoft.com/office/drawing/2014/main" val="1518256813"/>
                    </a:ext>
                  </a:extLst>
                </a:gridCol>
                <a:gridCol w="978546">
                  <a:extLst>
                    <a:ext uri="{9D8B030D-6E8A-4147-A177-3AD203B41FA5}">
                      <a16:colId xmlns:a16="http://schemas.microsoft.com/office/drawing/2014/main" val="3228352818"/>
                    </a:ext>
                  </a:extLst>
                </a:gridCol>
                <a:gridCol w="1344230">
                  <a:extLst>
                    <a:ext uri="{9D8B030D-6E8A-4147-A177-3AD203B41FA5}">
                      <a16:colId xmlns:a16="http://schemas.microsoft.com/office/drawing/2014/main" val="2740581964"/>
                    </a:ext>
                  </a:extLst>
                </a:gridCol>
                <a:gridCol w="1270754">
                  <a:extLst>
                    <a:ext uri="{9D8B030D-6E8A-4147-A177-3AD203B41FA5}">
                      <a16:colId xmlns:a16="http://schemas.microsoft.com/office/drawing/2014/main" val="1847936995"/>
                    </a:ext>
                  </a:extLst>
                </a:gridCol>
                <a:gridCol w="1344230">
                  <a:extLst>
                    <a:ext uri="{9D8B030D-6E8A-4147-A177-3AD203B41FA5}">
                      <a16:colId xmlns:a16="http://schemas.microsoft.com/office/drawing/2014/main" val="878029145"/>
                    </a:ext>
                  </a:extLst>
                </a:gridCol>
              </a:tblGrid>
              <a:tr h="4527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</a:rPr>
                        <a:t>Bölümler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</a:rPr>
                        <a:t>Yayın Sınıfları ve Sayıları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370991"/>
                  </a:ext>
                </a:extLst>
              </a:tr>
              <a:tr h="2896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 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rgbClr val="C00000"/>
                          </a:solidFill>
                          <a:effectLst/>
                        </a:rPr>
                        <a:t>Q1</a:t>
                      </a:r>
                      <a:endParaRPr lang="tr-TR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rgbClr val="C00000"/>
                          </a:solidFill>
                          <a:effectLst/>
                        </a:rPr>
                        <a:t>Q2</a:t>
                      </a:r>
                      <a:endParaRPr lang="tr-TR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rgbClr val="C00000"/>
                          </a:solidFill>
                          <a:effectLst/>
                        </a:rPr>
                        <a:t>Q3</a:t>
                      </a:r>
                      <a:endParaRPr lang="tr-TR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rgbClr val="C00000"/>
                          </a:solidFill>
                          <a:effectLst/>
                        </a:rPr>
                        <a:t>Q4</a:t>
                      </a:r>
                      <a:endParaRPr lang="tr-TR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extLst>
                  <a:ext uri="{0D108BD9-81ED-4DB2-BD59-A6C34878D82A}">
                    <a16:rowId xmlns:a16="http://schemas.microsoft.com/office/drawing/2014/main" val="3084927521"/>
                  </a:ext>
                </a:extLst>
              </a:tr>
              <a:tr h="2896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Bilgisayar Müh. 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7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12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4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0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extLst>
                  <a:ext uri="{0D108BD9-81ED-4DB2-BD59-A6C34878D82A}">
                    <a16:rowId xmlns:a16="http://schemas.microsoft.com/office/drawing/2014/main" val="215791483"/>
                  </a:ext>
                </a:extLst>
              </a:tr>
              <a:tr h="3120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Elektrik-Elektronik Müh.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1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11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2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3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extLst>
                  <a:ext uri="{0D108BD9-81ED-4DB2-BD59-A6C34878D82A}">
                    <a16:rowId xmlns:a16="http://schemas.microsoft.com/office/drawing/2014/main" val="689713431"/>
                  </a:ext>
                </a:extLst>
              </a:tr>
              <a:tr h="2896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Endüstri Müh.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25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7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2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0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extLst>
                  <a:ext uri="{0D108BD9-81ED-4DB2-BD59-A6C34878D82A}">
                    <a16:rowId xmlns:a16="http://schemas.microsoft.com/office/drawing/2014/main" val="2142277859"/>
                  </a:ext>
                </a:extLst>
              </a:tr>
              <a:tr h="2896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Harita Müh.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6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7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9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2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extLst>
                  <a:ext uri="{0D108BD9-81ED-4DB2-BD59-A6C34878D82A}">
                    <a16:rowId xmlns:a16="http://schemas.microsoft.com/office/drawing/2014/main" val="2966515068"/>
                  </a:ext>
                </a:extLst>
              </a:tr>
              <a:tr h="2896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İnşaat Müh.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29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27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11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7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extLst>
                  <a:ext uri="{0D108BD9-81ED-4DB2-BD59-A6C34878D82A}">
                    <a16:rowId xmlns:a16="http://schemas.microsoft.com/office/drawing/2014/main" val="720649374"/>
                  </a:ext>
                </a:extLst>
              </a:tr>
              <a:tr h="2896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Jeofizik Müh.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4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1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1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1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extLst>
                  <a:ext uri="{0D108BD9-81ED-4DB2-BD59-A6C34878D82A}">
                    <a16:rowId xmlns:a16="http://schemas.microsoft.com/office/drawing/2014/main" val="1466169477"/>
                  </a:ext>
                </a:extLst>
              </a:tr>
              <a:tr h="2896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Jeoloji Müh.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15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6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3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1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extLst>
                  <a:ext uri="{0D108BD9-81ED-4DB2-BD59-A6C34878D82A}">
                    <a16:rowId xmlns:a16="http://schemas.microsoft.com/office/drawing/2014/main" val="4095464178"/>
                  </a:ext>
                </a:extLst>
              </a:tr>
              <a:tr h="2896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Maden Müh.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5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3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4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2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extLst>
                  <a:ext uri="{0D108BD9-81ED-4DB2-BD59-A6C34878D82A}">
                    <a16:rowId xmlns:a16="http://schemas.microsoft.com/office/drawing/2014/main" val="35603025"/>
                  </a:ext>
                </a:extLst>
              </a:tr>
              <a:tr h="2896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Makina Müh.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28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14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7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1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extLst>
                  <a:ext uri="{0D108BD9-81ED-4DB2-BD59-A6C34878D82A}">
                    <a16:rowId xmlns:a16="http://schemas.microsoft.com/office/drawing/2014/main" val="1268301362"/>
                  </a:ext>
                </a:extLst>
              </a:tr>
              <a:tr h="3584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Metalurji ve Malzeme Müh.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45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24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5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5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extLst>
                  <a:ext uri="{0D108BD9-81ED-4DB2-BD59-A6C34878D82A}">
                    <a16:rowId xmlns:a16="http://schemas.microsoft.com/office/drawing/2014/main" val="738854073"/>
                  </a:ext>
                </a:extLst>
              </a:tr>
              <a:tr h="20977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Yapay Zeka ve Veri Müh.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-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1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-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-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extLst>
                  <a:ext uri="{0D108BD9-81ED-4DB2-BD59-A6C34878D82A}">
                    <a16:rowId xmlns:a16="http://schemas.microsoft.com/office/drawing/2014/main" val="509497174"/>
                  </a:ext>
                </a:extLst>
              </a:tr>
              <a:tr h="2896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Yazılım Müh.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1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1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1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>
                          <a:effectLst/>
                        </a:rPr>
                        <a:t>1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/>
                </a:tc>
                <a:extLst>
                  <a:ext uri="{0D108BD9-81ED-4DB2-BD59-A6C34878D82A}">
                    <a16:rowId xmlns:a16="http://schemas.microsoft.com/office/drawing/2014/main" val="1135949826"/>
                  </a:ext>
                </a:extLst>
              </a:tr>
              <a:tr h="4782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bg1"/>
                          </a:solidFill>
                          <a:effectLst/>
                        </a:rPr>
                        <a:t>TOPLAM</a:t>
                      </a:r>
                      <a:endParaRPr lang="tr-T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rgbClr val="C00000"/>
                          </a:solidFill>
                          <a:effectLst/>
                        </a:rPr>
                        <a:t>166</a:t>
                      </a:r>
                      <a:endParaRPr lang="tr-TR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rgbClr val="C00000"/>
                          </a:solidFill>
                          <a:effectLst/>
                        </a:rPr>
                        <a:t>114</a:t>
                      </a:r>
                      <a:endParaRPr lang="tr-TR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rgbClr val="C00000"/>
                          </a:solidFill>
                          <a:effectLst/>
                        </a:rPr>
                        <a:t>49</a:t>
                      </a:r>
                      <a:endParaRPr lang="tr-TR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rgbClr val="C00000"/>
                          </a:solidFill>
                          <a:effectLst/>
                        </a:rPr>
                        <a:t>23</a:t>
                      </a:r>
                      <a:endParaRPr lang="tr-TR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434" marR="59434" marT="8255" marB="0" anchor="ctr"/>
                </a:tc>
                <a:extLst>
                  <a:ext uri="{0D108BD9-81ED-4DB2-BD59-A6C34878D82A}">
                    <a16:rowId xmlns:a16="http://schemas.microsoft.com/office/drawing/2014/main" val="2453334332"/>
                  </a:ext>
                </a:extLst>
              </a:tr>
            </a:tbl>
          </a:graphicData>
        </a:graphic>
      </p:graphicFrame>
      <p:sp>
        <p:nvSpPr>
          <p:cNvPr id="8" name="Metin kutusu 7"/>
          <p:cNvSpPr txBox="1"/>
          <p:nvPr/>
        </p:nvSpPr>
        <p:spPr>
          <a:xfrm>
            <a:off x="692449" y="6246473"/>
            <a:ext cx="7885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/>
              <a:t>ÖNERİ: Yükseltilme ve Atanma Yönergesinde Q3 ve Q4 sınıfı makalelerin geçerli sayılmaması Q1 ve Q2 sınıfı makalelere yönelimi arttıracaktır.</a:t>
            </a:r>
          </a:p>
        </p:txBody>
      </p:sp>
    </p:spTree>
    <p:extLst>
      <p:ext uri="{BB962C8B-B14F-4D97-AF65-F5344CB8AC3E}">
        <p14:creationId xmlns:p14="http://schemas.microsoft.com/office/powerpoint/2010/main" val="1768433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800BBDD5-D3B7-E725-59BA-68FE79DBA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" name="Google Shape;206;p10">
            <a:extLst>
              <a:ext uri="{FF2B5EF4-FFF2-40B4-BE49-F238E27FC236}">
                <a16:creationId xmlns:a16="http://schemas.microsoft.com/office/drawing/2014/main" id="{1CDB47E5-7ADA-9682-7C79-BE9AC740F6B8}"/>
              </a:ext>
            </a:extLst>
          </p:cNvPr>
          <p:cNvCxnSpPr/>
          <p:nvPr/>
        </p:nvCxnSpPr>
        <p:spPr>
          <a:xfrm>
            <a:off x="0" y="770344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Resim 9">
            <a:extLst>
              <a:ext uri="{FF2B5EF4-FFF2-40B4-BE49-F238E27FC236}">
                <a16:creationId xmlns:a16="http://schemas.microsoft.com/office/drawing/2014/main" id="{39580191-FEA1-921E-4971-1F2B0C31B5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44C0DF53-D8A0-612B-DDFF-BC3865E56075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7;p10">
            <a:extLst>
              <a:ext uri="{FF2B5EF4-FFF2-40B4-BE49-F238E27FC236}">
                <a16:creationId xmlns:a16="http://schemas.microsoft.com/office/drawing/2014/main" id="{088EB606-C0E6-9CCF-DE79-48B08443E631}"/>
              </a:ext>
            </a:extLst>
          </p:cNvPr>
          <p:cNvSpPr/>
          <p:nvPr/>
        </p:nvSpPr>
        <p:spPr>
          <a:xfrm>
            <a:off x="1471455" y="221998"/>
            <a:ext cx="6201090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sz="2400" b="1" dirty="0">
                <a:solidFill>
                  <a:srgbClr val="C00000"/>
                </a:solidFill>
                <a:ea typeface="Calibri"/>
                <a:cs typeface="Calibri" panose="020F0502020204030204" pitchFamily="34" charset="0"/>
                <a:sym typeface="Calibri"/>
              </a:rPr>
              <a:t>AKADEMİK ÇIKTILAR – </a:t>
            </a:r>
            <a:r>
              <a:rPr lang="tr-TR" sz="2400" b="1" dirty="0">
                <a:solidFill>
                  <a:srgbClr val="0000FF"/>
                </a:solidFill>
                <a:cs typeface="Calibri" panose="020F0502020204030204" pitchFamily="34" charset="0"/>
              </a:rPr>
              <a:t>Q1 YAYINLAR</a:t>
            </a:r>
            <a:r>
              <a:rPr lang="tr-TR" sz="2400" b="1" dirty="0">
                <a:solidFill>
                  <a:srgbClr val="0000FF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943D8A44-A6C1-657C-8749-6AA36EC39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051421"/>
              </p:ext>
            </p:extLst>
          </p:nvPr>
        </p:nvGraphicFramePr>
        <p:xfrm>
          <a:off x="280737" y="838319"/>
          <a:ext cx="8229599" cy="4751128"/>
        </p:xfrm>
        <a:graphic>
          <a:graphicData uri="http://schemas.openxmlformats.org/drawingml/2006/table">
            <a:tbl>
              <a:tblPr/>
              <a:tblGrid>
                <a:gridCol w="2443300">
                  <a:extLst>
                    <a:ext uri="{9D8B030D-6E8A-4147-A177-3AD203B41FA5}">
                      <a16:colId xmlns:a16="http://schemas.microsoft.com/office/drawing/2014/main" val="527686196"/>
                    </a:ext>
                  </a:extLst>
                </a:gridCol>
                <a:gridCol w="1296625">
                  <a:extLst>
                    <a:ext uri="{9D8B030D-6E8A-4147-A177-3AD203B41FA5}">
                      <a16:colId xmlns:a16="http://schemas.microsoft.com/office/drawing/2014/main" val="3101211585"/>
                    </a:ext>
                  </a:extLst>
                </a:gridCol>
                <a:gridCol w="1116823">
                  <a:extLst>
                    <a:ext uri="{9D8B030D-6E8A-4147-A177-3AD203B41FA5}">
                      <a16:colId xmlns:a16="http://schemas.microsoft.com/office/drawing/2014/main" val="1279678647"/>
                    </a:ext>
                  </a:extLst>
                </a:gridCol>
                <a:gridCol w="1476427">
                  <a:extLst>
                    <a:ext uri="{9D8B030D-6E8A-4147-A177-3AD203B41FA5}">
                      <a16:colId xmlns:a16="http://schemas.microsoft.com/office/drawing/2014/main" val="1294125367"/>
                    </a:ext>
                  </a:extLst>
                </a:gridCol>
                <a:gridCol w="1896424">
                  <a:extLst>
                    <a:ext uri="{9D8B030D-6E8A-4147-A177-3AD203B41FA5}">
                      <a16:colId xmlns:a16="http://schemas.microsoft.com/office/drawing/2014/main" val="896450547"/>
                    </a:ext>
                  </a:extLst>
                </a:gridCol>
              </a:tblGrid>
              <a:tr h="335182">
                <a:tc rowSpan="2"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endParaRPr lang="tr-TR" sz="13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ts val="1575"/>
                        </a:lnSpc>
                      </a:pPr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Q1 Sınıfı Yayınların Oranı (Q1/Q1+Q2+Q3+Q4)</a:t>
                      </a:r>
                      <a:endParaRPr lang="tr-TR" sz="1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Öğr. Üyesi Başına Q1 Yayın Ortalaması </a:t>
                      </a:r>
                      <a:endParaRPr lang="tr-TR" sz="1400" b="1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ase">
                        <a:lnSpc>
                          <a:spcPts val="1425"/>
                        </a:lnSpc>
                      </a:pPr>
                      <a:endParaRPr lang="tr-TR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</a:t>
                      </a:r>
                      <a:endParaRPr lang="tr-TR" sz="2400" b="0" i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167251"/>
                  </a:ext>
                </a:extLst>
              </a:tr>
              <a:tr h="44614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75"/>
                        </a:lnSpc>
                      </a:pPr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2022</a:t>
                      </a:r>
                      <a:endParaRPr lang="tr-TR" sz="1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ase">
                        <a:lnSpc>
                          <a:spcPts val="1575"/>
                        </a:lnSpc>
                      </a:pPr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tr-TR" sz="1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2023</a:t>
                      </a:r>
                      <a:endParaRPr lang="tr-TR" sz="1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(%)</a:t>
                      </a:r>
                      <a:endParaRPr lang="tr-TR" sz="1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base">
                        <a:lnSpc>
                          <a:spcPts val="14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6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2024</a:t>
                      </a:r>
                    </a:p>
                    <a:p>
                      <a:pPr marR="0" algn="ctr" rtl="0" fontAlgn="base">
                        <a:lnSpc>
                          <a:spcPts val="14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16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(%)</a:t>
                      </a: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697227"/>
                  </a:ext>
                </a:extLst>
              </a:tr>
              <a:tr h="257973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Bilgisayar Mühendisliği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25.0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14.3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(7/23)x100:</a:t>
                      </a:r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30,4</a:t>
                      </a: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0.44</a:t>
                      </a:r>
                      <a:endParaRPr lang="tr-TR" sz="20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1867240"/>
                  </a:ext>
                </a:extLst>
              </a:tr>
              <a:tr h="257973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Elektrik-Elektronik Müh.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21.7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11.9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(1/17)x100</a:t>
                      </a:r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: 5,9</a:t>
                      </a:r>
                      <a:endParaRPr lang="tr-TR" sz="13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0.04</a:t>
                      </a:r>
                      <a:endParaRPr lang="tr-TR" sz="20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7641313"/>
                  </a:ext>
                </a:extLst>
              </a:tr>
              <a:tr h="258168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Endüstri Mühendisliği</a:t>
                      </a:r>
                      <a:endParaRPr lang="tr-TR" sz="16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30.8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45,5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(25/34)x100</a:t>
                      </a:r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: 73,5</a:t>
                      </a:r>
                      <a:endParaRPr lang="tr-TR" sz="13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2.27</a:t>
                      </a:r>
                      <a:endParaRPr lang="tr-TR" sz="20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669785"/>
                  </a:ext>
                </a:extLst>
              </a:tr>
              <a:tr h="257973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Harita Mühendisliği</a:t>
                      </a:r>
                      <a:endParaRPr lang="tr-TR" sz="16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30.8</a:t>
                      </a:r>
                      <a:endParaRPr lang="tr-TR" sz="16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18,8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(6/24)x100:</a:t>
                      </a:r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25</a:t>
                      </a:r>
                      <a:endParaRPr lang="tr-TR" sz="13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0.27</a:t>
                      </a:r>
                      <a:endParaRPr lang="tr-TR" sz="20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872025"/>
                  </a:ext>
                </a:extLst>
              </a:tr>
              <a:tr h="257973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İnşaat Mühendisliği</a:t>
                      </a:r>
                      <a:endParaRPr lang="tr-TR" sz="16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15.7</a:t>
                      </a:r>
                      <a:endParaRPr lang="tr-TR" sz="16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31,7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(29/74)x100:</a:t>
                      </a:r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39,2</a:t>
                      </a:r>
                      <a:endParaRPr lang="tr-TR" sz="13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0.69</a:t>
                      </a:r>
                      <a:endParaRPr lang="tr-TR" sz="20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922595"/>
                  </a:ext>
                </a:extLst>
              </a:tr>
              <a:tr h="257973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Jeofizik Mühendisliği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7.7</a:t>
                      </a:r>
                      <a:endParaRPr lang="tr-TR" sz="16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14,3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(4/7)x100:</a:t>
                      </a:r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57,1</a:t>
                      </a:r>
                      <a:endParaRPr lang="tr-TR" sz="13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0.33</a:t>
                      </a:r>
                      <a:endParaRPr lang="tr-TR" sz="20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3182101"/>
                  </a:ext>
                </a:extLst>
              </a:tr>
              <a:tr h="249328">
                <a:tc>
                  <a:txBody>
                    <a:bodyPr/>
                    <a:lstStyle/>
                    <a:p>
                      <a:pPr algn="l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Jeoloji Mühendisliği</a:t>
                      </a:r>
                      <a:endParaRPr lang="tr-TR" sz="16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31.8</a:t>
                      </a:r>
                      <a:endParaRPr lang="tr-TR" sz="16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(15/25)x100:</a:t>
                      </a:r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60</a:t>
                      </a:r>
                      <a:endParaRPr lang="tr-TR" sz="13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0.71</a:t>
                      </a:r>
                      <a:endParaRPr lang="tr-TR" sz="20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860890"/>
                  </a:ext>
                </a:extLst>
              </a:tr>
              <a:tr h="257973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Maden Mühendisliği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40.0</a:t>
                      </a:r>
                      <a:endParaRPr lang="tr-TR" sz="16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36,4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(5/14)x100:</a:t>
                      </a:r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35,7</a:t>
                      </a:r>
                      <a:endParaRPr lang="tr-TR" sz="13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tr-TR" sz="20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620207"/>
                  </a:ext>
                </a:extLst>
              </a:tr>
              <a:tr h="257973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Makina Mühendisliği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42.4</a:t>
                      </a:r>
                      <a:endParaRPr lang="tr-TR" sz="16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56,5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(28/50)x100:</a:t>
                      </a:r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56</a:t>
                      </a:r>
                      <a:endParaRPr lang="tr-TR" sz="13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0.88</a:t>
                      </a:r>
                      <a:endParaRPr lang="tr-TR" sz="20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061568"/>
                  </a:ext>
                </a:extLst>
              </a:tr>
              <a:tr h="247129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Metalurji ve Malzeme Müh.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42.1</a:t>
                      </a:r>
                      <a:endParaRPr lang="tr-TR" sz="16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56,9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(45/79)x100: </a:t>
                      </a:r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56,9</a:t>
                      </a:r>
                      <a:endParaRPr lang="tr-TR" sz="13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2.81</a:t>
                      </a:r>
                      <a:endParaRPr lang="tr-TR" sz="20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108755"/>
                  </a:ext>
                </a:extLst>
              </a:tr>
              <a:tr h="184594">
                <a:tc>
                  <a:txBody>
                    <a:bodyPr/>
                    <a:lstStyle/>
                    <a:p>
                      <a:pPr marR="0" algn="l" rtl="0" fontAlgn="base">
                        <a:lnSpc>
                          <a:spcPts val="15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sv-SE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Yapay Zeka ve Veri </a:t>
                      </a: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Müh.</a:t>
                      </a:r>
                      <a:endParaRPr lang="sv-SE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tr-TR" sz="13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tr-TR" sz="20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1860638"/>
                  </a:ext>
                </a:extLst>
              </a:tr>
              <a:tr h="257973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Yazılım Müh.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(1/4)x100:</a:t>
                      </a:r>
                      <a:r>
                        <a:rPr lang="tr-T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25</a:t>
                      </a:r>
                      <a:endParaRPr lang="tr-TR" sz="13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  <a:endParaRPr lang="tr-TR" sz="20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1953199"/>
                  </a:ext>
                </a:extLst>
              </a:tr>
              <a:tr h="318373">
                <a:tc>
                  <a:txBody>
                    <a:bodyPr/>
                    <a:lstStyle/>
                    <a:p>
                      <a:pPr algn="l" fontAlgn="base">
                        <a:lnSpc>
                          <a:spcPts val="1575"/>
                        </a:lnSpc>
                      </a:pPr>
                      <a:r>
                        <a:rPr lang="tr-T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Mühendislik Fakültesi</a:t>
                      </a:r>
                      <a:endParaRPr lang="tr-TR" sz="16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75"/>
                        </a:lnSpc>
                      </a:pPr>
                      <a:r>
                        <a:rPr lang="tr-T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28,9</a:t>
                      </a:r>
                      <a:endParaRPr lang="tr-TR" sz="20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ts val="1575"/>
                        </a:lnSpc>
                      </a:pPr>
                      <a:r>
                        <a:rPr lang="tr-TR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33.02</a:t>
                      </a: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</a:pPr>
                      <a:r>
                        <a:rPr lang="tr-TR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42,25</a:t>
                      </a:r>
                      <a:endParaRPr lang="tr-TR" sz="2000" b="0" i="0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575"/>
                        </a:lnSpc>
                      </a:pPr>
                      <a:r>
                        <a:rPr lang="tr-TR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0.75</a:t>
                      </a:r>
                      <a:endParaRPr lang="tr-TR" sz="2000" b="0" i="0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84678" marR="84678" marT="42339" marB="42339" anchor="ctr">
                    <a:lnL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3842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E8A20545-127B-9F69-423B-FED07AF38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579" y="5934349"/>
            <a:ext cx="113347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DFFD4DC-AB38-8E81-3543-0873CD538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736" y="5805522"/>
            <a:ext cx="8229600" cy="76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57132" rIns="68580" bIns="57132" numCol="1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1pPr>
            <a:lvl2pPr marR="0" lvl="1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2pPr>
            <a:lvl3pPr marR="0" lvl="2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3pPr>
            <a:lvl4pPr marR="0" lvl="3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4pPr>
            <a:lvl5pPr marR="0" lvl="4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5pPr>
            <a:lvl6pPr marR="0" lvl="5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6pPr>
            <a:lvl7pPr marR="0" lvl="6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7pPr>
            <a:lvl8pPr marR="0" lvl="7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8pPr>
            <a:lvl9pPr marR="0" lvl="8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 sz="1400" b="0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tr-TR">
                <a:ea typeface="Times New Roman" panose="02020603050405020304" pitchFamily="18" charset="0"/>
                <a:cs typeface="Arial" panose="020B0604020202020204" pitchFamily="34" charset="0"/>
              </a:rPr>
              <a:t>- 2023 yılında tüm dünyada bu oran : </a:t>
            </a:r>
            <a:r>
              <a:rPr lang="tr-TR" b="1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%49,98 </a:t>
            </a:r>
            <a:r>
              <a:rPr lang="tr-TR">
                <a:ea typeface="Times New Roman" panose="02020603050405020304" pitchFamily="18" charset="0"/>
                <a:cs typeface="Arial" panose="020B0604020202020204" pitchFamily="34" charset="0"/>
              </a:rPr>
              <a:t>(2024-2025 URAP Raporu</a:t>
            </a:r>
            <a:r>
              <a:rPr lang="tr-TR">
                <a:solidFill>
                  <a:schemeClr val="tx1">
                    <a:lumMod val="95000"/>
                    <a:lumOff val="5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tr-TR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tr-TR">
                <a:ea typeface="Times New Roman" panose="02020603050405020304" pitchFamily="18" charset="0"/>
                <a:cs typeface="Arial" panose="020B0604020202020204" pitchFamily="34" charset="0"/>
              </a:rPr>
              <a:t>- 2023 </a:t>
            </a:r>
            <a:r>
              <a:rPr lang="tr-TR" dirty="0">
                <a:ea typeface="Times New Roman" panose="02020603050405020304" pitchFamily="18" charset="0"/>
                <a:cs typeface="Arial" panose="020B0604020202020204" pitchFamily="34" charset="0"/>
              </a:rPr>
              <a:t>yılında Türkiye’de bu oran</a:t>
            </a:r>
            <a:r>
              <a:rPr lang="tr-TR"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tr-TR" b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%30,58 </a:t>
            </a:r>
            <a:r>
              <a:rPr lang="tr-TR">
                <a:ea typeface="Times New Roman" panose="02020603050405020304" pitchFamily="18" charset="0"/>
                <a:cs typeface="Arial" panose="020B0604020202020204" pitchFamily="34" charset="0"/>
              </a:rPr>
              <a:t>(2024-2025 </a:t>
            </a:r>
            <a:r>
              <a:rPr lang="tr-TR" dirty="0">
                <a:ea typeface="Times New Roman" panose="02020603050405020304" pitchFamily="18" charset="0"/>
                <a:cs typeface="Arial" panose="020B0604020202020204" pitchFamily="34" charset="0"/>
              </a:rPr>
              <a:t>URAP Raporu); </a:t>
            </a:r>
          </a:p>
          <a:p>
            <a:pPr algn="just">
              <a:spcAft>
                <a:spcPts val="0"/>
              </a:spcAft>
            </a:pPr>
            <a:r>
              <a:rPr lang="tr-TR"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tr-TR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2024</a:t>
            </a:r>
            <a:r>
              <a:rPr lang="tr-TR">
                <a:ea typeface="Times New Roman" panose="02020603050405020304" pitchFamily="18" charset="0"/>
                <a:cs typeface="Arial" panose="020B0604020202020204" pitchFamily="34" charset="0"/>
              </a:rPr>
              <a:t> yılında </a:t>
            </a:r>
            <a:r>
              <a:rPr lang="tr-TR" dirty="0">
                <a:ea typeface="Times New Roman" panose="02020603050405020304" pitchFamily="18" charset="0"/>
                <a:cs typeface="Arial" panose="020B0604020202020204" pitchFamily="34" charset="0"/>
              </a:rPr>
              <a:t>KTÜ </a:t>
            </a:r>
            <a:r>
              <a:rPr lang="tr-TR">
                <a:ea typeface="Times New Roman" panose="02020603050405020304" pitchFamily="18" charset="0"/>
                <a:cs typeface="Arial" panose="020B0604020202020204" pitchFamily="34" charset="0"/>
              </a:rPr>
              <a:t>Mühendislik Fakültesinde bu oran: </a:t>
            </a:r>
            <a:r>
              <a:rPr lang="tr-TR" b="1">
                <a:ea typeface="Times New Roman" panose="02020603050405020304" pitchFamily="18" charset="0"/>
                <a:cs typeface="Arial" panose="020B0604020202020204" pitchFamily="34" charset="0"/>
              </a:rPr>
              <a:t>% 42,25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74595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94FBEE28-0670-3ABE-55AD-6C68C5451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3">
            <a:extLst>
              <a:ext uri="{FF2B5EF4-FFF2-40B4-BE49-F238E27FC236}">
                <a16:creationId xmlns:a16="http://schemas.microsoft.com/office/drawing/2014/main" id="{AE2D25B5-990E-BC32-4619-9799C389D4F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AutoShape 4" descr="PROF. DR. METİN HÜSEM">
            <a:extLst>
              <a:ext uri="{FF2B5EF4-FFF2-40B4-BE49-F238E27FC236}">
                <a16:creationId xmlns:a16="http://schemas.microsoft.com/office/drawing/2014/main" id="{D717BDB0-D4AB-5DDC-BC91-5390643464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Google Shape;905;p76">
            <a:extLst>
              <a:ext uri="{FF2B5EF4-FFF2-40B4-BE49-F238E27FC236}">
                <a16:creationId xmlns:a16="http://schemas.microsoft.com/office/drawing/2014/main" id="{40B5C1AF-E35A-5D8B-AC25-29A8B7809DCD}"/>
              </a:ext>
            </a:extLst>
          </p:cNvPr>
          <p:cNvSpPr/>
          <p:nvPr/>
        </p:nvSpPr>
        <p:spPr>
          <a:xfrm>
            <a:off x="1450110" y="249949"/>
            <a:ext cx="5541818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sz="2400" b="1" dirty="0">
                <a:solidFill>
                  <a:srgbClr val="C00000"/>
                </a:solidFill>
                <a:ea typeface="Calibri"/>
                <a:cs typeface="Arial" panose="020B0604020202020204" pitchFamily="34" charset="0"/>
                <a:sym typeface="Calibri"/>
              </a:rPr>
              <a:t>AKADEMİK ÇIKTILAR - </a:t>
            </a:r>
            <a:r>
              <a:rPr lang="tr-TR" sz="2400" b="1" dirty="0">
                <a:solidFill>
                  <a:srgbClr val="0000FF"/>
                </a:solidFill>
                <a:ea typeface="Calibri"/>
                <a:cs typeface="Arial" panose="020B0604020202020204" pitchFamily="34" charset="0"/>
              </a:rPr>
              <a:t>PROJELER</a:t>
            </a:r>
            <a:endParaRPr lang="tr-TR" sz="2400" b="1" dirty="0">
              <a:solidFill>
                <a:srgbClr val="0000FF"/>
              </a:solidFill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350270EF-9714-BCB0-B2B1-6E8B23A9EC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FF1E02BF-98BC-F133-8982-82CCEC6DDE72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248564"/>
              </p:ext>
            </p:extLst>
          </p:nvPr>
        </p:nvGraphicFramePr>
        <p:xfrm>
          <a:off x="307975" y="874992"/>
          <a:ext cx="8560650" cy="5369770"/>
        </p:xfrm>
        <a:graphic>
          <a:graphicData uri="http://schemas.openxmlformats.org/drawingml/2006/table">
            <a:tbl>
              <a:tblPr firstRow="1" firstCol="1" bandRow="1">
                <a:tableStyleId>{456EF8D4-3B5D-4CC4-A00E-63C1D17276F7}</a:tableStyleId>
              </a:tblPr>
              <a:tblGrid>
                <a:gridCol w="3419424">
                  <a:extLst>
                    <a:ext uri="{9D8B030D-6E8A-4147-A177-3AD203B41FA5}">
                      <a16:colId xmlns:a16="http://schemas.microsoft.com/office/drawing/2014/main" val="3283762711"/>
                    </a:ext>
                  </a:extLst>
                </a:gridCol>
                <a:gridCol w="4532681">
                  <a:extLst>
                    <a:ext uri="{9D8B030D-6E8A-4147-A177-3AD203B41FA5}">
                      <a16:colId xmlns:a16="http://schemas.microsoft.com/office/drawing/2014/main" val="1553789724"/>
                    </a:ext>
                  </a:extLst>
                </a:gridCol>
                <a:gridCol w="608545">
                  <a:extLst>
                    <a:ext uri="{9D8B030D-6E8A-4147-A177-3AD203B41FA5}">
                      <a16:colId xmlns:a16="http://schemas.microsoft.com/office/drawing/2014/main" val="2163944181"/>
                    </a:ext>
                  </a:extLst>
                </a:gridCol>
              </a:tblGrid>
              <a:tr h="2276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PROJE TÜRÜ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Adet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extLst>
                  <a:ext uri="{0D108BD9-81ED-4DB2-BD59-A6C34878D82A}">
                    <a16:rowId xmlns:a16="http://schemas.microsoft.com/office/drawing/2014/main" val="471440491"/>
                  </a:ext>
                </a:extLst>
              </a:tr>
              <a:tr h="227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TÜBİTAK 1001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Temel Araştırma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11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extLst>
                  <a:ext uri="{0D108BD9-81ED-4DB2-BD59-A6C34878D82A}">
                    <a16:rowId xmlns:a16="http://schemas.microsoft.com/office/drawing/2014/main" val="4253423929"/>
                  </a:ext>
                </a:extLst>
              </a:tr>
              <a:tr h="4066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TÜBİTAK-Uluslararası İkili İşbirliği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M-ERA.NET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extLst>
                  <a:ext uri="{0D108BD9-81ED-4DB2-BD59-A6C34878D82A}">
                    <a16:rowId xmlns:a16="http://schemas.microsoft.com/office/drawing/2014/main" val="2511311356"/>
                  </a:ext>
                </a:extLst>
              </a:tr>
              <a:tr h="4066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TÜBİTAK 2214-A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Yurt Dışı Doktora Sırası Araştırma Bursu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extLst>
                  <a:ext uri="{0D108BD9-81ED-4DB2-BD59-A6C34878D82A}">
                    <a16:rowId xmlns:a16="http://schemas.microsoft.com/office/drawing/2014/main" val="1970095957"/>
                  </a:ext>
                </a:extLst>
              </a:tr>
              <a:tr h="4066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TÜBİTAK 2219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Yurt Dışı Doktora Sonrası Araştırma Bursu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6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extLst>
                  <a:ext uri="{0D108BD9-81ED-4DB2-BD59-A6C34878D82A}">
                    <a16:rowId xmlns:a16="http://schemas.microsoft.com/office/drawing/2014/main" val="2350425631"/>
                  </a:ext>
                </a:extLst>
              </a:tr>
              <a:tr h="227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TÜBİTAK 2244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Sanayi Doktora Programı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1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extLst>
                  <a:ext uri="{0D108BD9-81ED-4DB2-BD59-A6C34878D82A}">
                    <a16:rowId xmlns:a16="http://schemas.microsoft.com/office/drawing/2014/main" val="2143978240"/>
                  </a:ext>
                </a:extLst>
              </a:tr>
              <a:tr h="227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TÜBİTAK 1002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Hızlı Destek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3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extLst>
                  <a:ext uri="{0D108BD9-81ED-4DB2-BD59-A6C34878D82A}">
                    <a16:rowId xmlns:a16="http://schemas.microsoft.com/office/drawing/2014/main" val="4023278455"/>
                  </a:ext>
                </a:extLst>
              </a:tr>
              <a:tr h="227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TÜBİTAK 1501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Sanayi Ar-Ge Projeleri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3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extLst>
                  <a:ext uri="{0D108BD9-81ED-4DB2-BD59-A6C34878D82A}">
                    <a16:rowId xmlns:a16="http://schemas.microsoft.com/office/drawing/2014/main" val="4232884094"/>
                  </a:ext>
                </a:extLst>
              </a:tr>
              <a:tr h="4066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TÜBİTAK 1507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KOBİ Ar-Ge Başlangıç Destek Programı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3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extLst>
                  <a:ext uri="{0D108BD9-81ED-4DB2-BD59-A6C34878D82A}">
                    <a16:rowId xmlns:a16="http://schemas.microsoft.com/office/drawing/2014/main" val="4276000753"/>
                  </a:ext>
                </a:extLst>
              </a:tr>
              <a:tr h="4066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TÜBİTAK 2237-A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Bilimsel Eğitim Etkinlikleri Desteği Programı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5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extLst>
                  <a:ext uri="{0D108BD9-81ED-4DB2-BD59-A6C34878D82A}">
                    <a16:rowId xmlns:a16="http://schemas.microsoft.com/office/drawing/2014/main" val="2331821444"/>
                  </a:ext>
                </a:extLst>
              </a:tr>
              <a:tr h="4066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TÜBİTAK 2237-B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Proje Eğitimi Etkinliklerini Destekleme Prog.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7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extLst>
                  <a:ext uri="{0D108BD9-81ED-4DB2-BD59-A6C34878D82A}">
                    <a16:rowId xmlns:a16="http://schemas.microsoft.com/office/drawing/2014/main" val="234409874"/>
                  </a:ext>
                </a:extLst>
              </a:tr>
              <a:tr h="227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TÜBİTAK 3501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Kariyer Geliştirme Programı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4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extLst>
                  <a:ext uri="{0D108BD9-81ED-4DB2-BD59-A6C34878D82A}">
                    <a16:rowId xmlns:a16="http://schemas.microsoft.com/office/drawing/2014/main" val="3083224722"/>
                  </a:ext>
                </a:extLst>
              </a:tr>
              <a:tr h="4066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Üniversite-Sanayi İşbirliği Projeleri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Ar-Ge Kapsamında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2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extLst>
                  <a:ext uri="{0D108BD9-81ED-4DB2-BD59-A6C34878D82A}">
                    <a16:rowId xmlns:a16="http://schemas.microsoft.com/office/drawing/2014/main" val="1046146010"/>
                  </a:ext>
                </a:extLst>
              </a:tr>
              <a:tr h="227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TOPLAM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tr-TR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>
                          <a:effectLst/>
                        </a:rPr>
                        <a:t>48</a:t>
                      </a:r>
                      <a:endParaRPr lang="tr-T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40005" marB="40005" anchor="ctr"/>
                </a:tc>
                <a:extLst>
                  <a:ext uri="{0D108BD9-81ED-4DB2-BD59-A6C34878D82A}">
                    <a16:rowId xmlns:a16="http://schemas.microsoft.com/office/drawing/2014/main" val="2382913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257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18"/>
          <p:cNvCxnSpPr/>
          <p:nvPr/>
        </p:nvCxnSpPr>
        <p:spPr>
          <a:xfrm>
            <a:off x="0" y="760846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6" name="Google Shape;286;p18" descr="URAP sıralam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85;p18"/>
          <p:cNvSpPr/>
          <p:nvPr/>
        </p:nvSpPr>
        <p:spPr>
          <a:xfrm>
            <a:off x="1666204" y="1053282"/>
            <a:ext cx="5962282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sz="2800" b="1" dirty="0">
                <a:solidFill>
                  <a:srgbClr val="0000FF"/>
                </a:solidFill>
                <a:ea typeface="Calibri"/>
                <a:cs typeface="Calibri" panose="020F0502020204030204" pitchFamily="34" charset="0"/>
                <a:sym typeface="Calibri"/>
              </a:rPr>
              <a:t>    ALTYAPI ÇALIŞMALARI</a:t>
            </a:r>
            <a:endParaRPr sz="2800" b="1" dirty="0">
              <a:solidFill>
                <a:srgbClr val="0000FF"/>
              </a:solidFill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" name="AutoShape 2" descr="blob:https://web.whatsapp.com/0a9a7460-ef67-4885-b826-0d9ada40d434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0" name="Picture 6" descr="Araç Tamir ve Onarım – Sos Oto Mekan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946" y="1945898"/>
            <a:ext cx="6944520" cy="38588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5" name="Resim 1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211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AutoShape 4" descr="PROF. DR. METİN HÜS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6" name="Resim 1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85;p18">
            <a:extLst>
              <a:ext uri="{FF2B5EF4-FFF2-40B4-BE49-F238E27FC236}">
                <a16:creationId xmlns:a16="http://schemas.microsoft.com/office/drawing/2014/main" id="{04AE3432-C8CB-0045-293B-C231E4698D17}"/>
              </a:ext>
            </a:extLst>
          </p:cNvPr>
          <p:cNvSpPr/>
          <p:nvPr/>
        </p:nvSpPr>
        <p:spPr>
          <a:xfrm>
            <a:off x="981514" y="281356"/>
            <a:ext cx="62917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sz="2000" b="1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    ALT YAPI TAKİP VE PLANLAMA ÇALIŞMALARI</a:t>
            </a:r>
            <a:endParaRPr sz="2000" b="1" dirty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A3C9C58-371E-6A8A-2765-D0AD1C207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45" y="1167449"/>
            <a:ext cx="8585709" cy="452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1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>
          <a:extLst>
            <a:ext uri="{FF2B5EF4-FFF2-40B4-BE49-F238E27FC236}">
              <a16:creationId xmlns:a16="http://schemas.microsoft.com/office/drawing/2014/main" id="{6EC24ADD-EDED-C65E-4F2F-E15F64383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3">
            <a:extLst>
              <a:ext uri="{FF2B5EF4-FFF2-40B4-BE49-F238E27FC236}">
                <a16:creationId xmlns:a16="http://schemas.microsoft.com/office/drawing/2014/main" id="{700AD3B6-14D1-6A36-EF6E-4DC001FD720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AutoShape 4" descr="PROF. DR. METİN HÜSEM">
            <a:extLst>
              <a:ext uri="{FF2B5EF4-FFF2-40B4-BE49-F238E27FC236}">
                <a16:creationId xmlns:a16="http://schemas.microsoft.com/office/drawing/2014/main" id="{D6D8A9AB-91E4-77E0-9969-14E4F2AE2A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7457F049-F1ED-230C-5C6D-00C27DF846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033C7EBB-5CE8-748D-D1FD-E5EBB272E4F7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85;p18">
            <a:extLst>
              <a:ext uri="{FF2B5EF4-FFF2-40B4-BE49-F238E27FC236}">
                <a16:creationId xmlns:a16="http://schemas.microsoft.com/office/drawing/2014/main" id="{DAD40B61-A814-5BFC-9B59-EF1740411C4F}"/>
              </a:ext>
            </a:extLst>
          </p:cNvPr>
          <p:cNvSpPr/>
          <p:nvPr/>
        </p:nvSpPr>
        <p:spPr>
          <a:xfrm>
            <a:off x="981514" y="281356"/>
            <a:ext cx="62917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sz="2000" b="1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    ALT YAPI TAKİP VE PLANLAMA ÇALIŞMALARI</a:t>
            </a:r>
            <a:endParaRPr sz="2000" b="1" dirty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07395E2-1572-3FEA-8958-82D800374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23" y="1313596"/>
            <a:ext cx="8526753" cy="44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63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>
          <a:extLst>
            <a:ext uri="{FF2B5EF4-FFF2-40B4-BE49-F238E27FC236}">
              <a16:creationId xmlns:a16="http://schemas.microsoft.com/office/drawing/2014/main" id="{47557144-437F-9AB9-85A5-DC55847C6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3">
            <a:extLst>
              <a:ext uri="{FF2B5EF4-FFF2-40B4-BE49-F238E27FC236}">
                <a16:creationId xmlns:a16="http://schemas.microsoft.com/office/drawing/2014/main" id="{194D778E-84C3-72BE-7C9F-2C85B4CB06E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AutoShape 4" descr="PROF. DR. METİN HÜSEM">
            <a:extLst>
              <a:ext uri="{FF2B5EF4-FFF2-40B4-BE49-F238E27FC236}">
                <a16:creationId xmlns:a16="http://schemas.microsoft.com/office/drawing/2014/main" id="{A2A49474-909C-A8EB-51AD-49510DAB16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651D6A32-D30A-0FCA-62D7-ADA3AB71A8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629C57A5-F63C-DD46-0793-53B018CB2E1F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85;p18">
            <a:extLst>
              <a:ext uri="{FF2B5EF4-FFF2-40B4-BE49-F238E27FC236}">
                <a16:creationId xmlns:a16="http://schemas.microsoft.com/office/drawing/2014/main" id="{36E28831-3711-9261-F086-63794F3D8F98}"/>
              </a:ext>
            </a:extLst>
          </p:cNvPr>
          <p:cNvSpPr/>
          <p:nvPr/>
        </p:nvSpPr>
        <p:spPr>
          <a:xfrm>
            <a:off x="1041932" y="227290"/>
            <a:ext cx="62917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sz="2000" b="1" dirty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    ALT YAPI TAKİP VE PLANLAMA ÇALIŞMALARI</a:t>
            </a:r>
            <a:endParaRPr sz="2000" b="1" dirty="0">
              <a:solidFill>
                <a:srgbClr val="0000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EECB150-56CC-7F58-1DE2-AAF936B3D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4" y="1504692"/>
            <a:ext cx="8765141" cy="44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55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rup 1071">
            <a:extLst>
              <a:ext uri="{FF2B5EF4-FFF2-40B4-BE49-F238E27FC236}">
                <a16:creationId xmlns:a16="http://schemas.microsoft.com/office/drawing/2014/main" id="{D20B220C-2FE8-2C43-E9E7-C80E81C738F5}"/>
              </a:ext>
            </a:extLst>
          </p:cNvPr>
          <p:cNvGrpSpPr/>
          <p:nvPr/>
        </p:nvGrpSpPr>
        <p:grpSpPr>
          <a:xfrm>
            <a:off x="107711" y="109005"/>
            <a:ext cx="8944248" cy="6638382"/>
            <a:chOff x="107711" y="109005"/>
            <a:chExt cx="8944248" cy="6638382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id="{912543CF-3BD4-40B0-BB18-006DCC4331CA}"/>
                </a:ext>
              </a:extLst>
            </p:cNvPr>
            <p:cNvSpPr/>
            <p:nvPr/>
          </p:nvSpPr>
          <p:spPr>
            <a:xfrm>
              <a:off x="4539056" y="109006"/>
              <a:ext cx="879688" cy="73152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rtlCol="0" anchor="ctr" anchorCtr="0">
              <a:noAutofit/>
              <a:flatTx/>
            </a:bodyPr>
            <a:lstStyle/>
            <a:p>
              <a:pPr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000" b="1" noProof="1">
                  <a:solidFill>
                    <a:schemeClr val="tx1"/>
                  </a:solidFill>
                </a:rPr>
                <a:t>Prof. Dr. Temel VAROL</a:t>
              </a:r>
            </a:p>
            <a:p>
              <a:pPr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000" noProof="1">
                  <a:solidFill>
                    <a:schemeClr val="tx1"/>
                  </a:solidFill>
                </a:rPr>
                <a:t>Dekan </a:t>
              </a:r>
            </a:p>
          </p:txBody>
        </p:sp>
        <p:sp>
          <p:nvSpPr>
            <p:cNvPr id="186" name="Dikdörtgen 185">
              <a:extLst>
                <a:ext uri="{FF2B5EF4-FFF2-40B4-BE49-F238E27FC236}">
                  <a16:creationId xmlns:a16="http://schemas.microsoft.com/office/drawing/2014/main" id="{E00EF2F1-621C-44D5-923A-283EAD95A813}"/>
                </a:ext>
              </a:extLst>
            </p:cNvPr>
            <p:cNvSpPr/>
            <p:nvPr/>
          </p:nvSpPr>
          <p:spPr>
            <a:xfrm>
              <a:off x="3808620" y="2195653"/>
              <a:ext cx="3041140" cy="319644"/>
            </a:xfrm>
            <a:prstGeom prst="rect">
              <a:avLst/>
            </a:prstGeom>
            <a:solidFill>
              <a:srgbClr val="B6C3F5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rtlCol="0" anchor="ctr" anchorCtr="0">
              <a:noAutofit/>
              <a:flatTx/>
            </a:bodyPr>
            <a:lstStyle/>
            <a:p>
              <a:pPr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b="1" noProof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BÖLÜMLER</a:t>
              </a:r>
            </a:p>
          </p:txBody>
        </p:sp>
        <p:cxnSp>
          <p:nvCxnSpPr>
            <p:cNvPr id="201" name="Düz Bağlayıcı 200">
              <a:extLst>
                <a:ext uri="{FF2B5EF4-FFF2-40B4-BE49-F238E27FC236}">
                  <a16:creationId xmlns:a16="http://schemas.microsoft.com/office/drawing/2014/main" id="{7B2075F3-49F1-4561-B16C-A60D139B4E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6965" y="840526"/>
              <a:ext cx="1" cy="108994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Dikdörtgen 56">
              <a:extLst>
                <a:ext uri="{FF2B5EF4-FFF2-40B4-BE49-F238E27FC236}">
                  <a16:creationId xmlns:a16="http://schemas.microsoft.com/office/drawing/2014/main" id="{912543CF-3BD4-40B0-BB18-006DCC4331CA}"/>
                </a:ext>
              </a:extLst>
            </p:cNvPr>
            <p:cNvSpPr/>
            <p:nvPr/>
          </p:nvSpPr>
          <p:spPr>
            <a:xfrm>
              <a:off x="3593378" y="955000"/>
              <a:ext cx="770526" cy="28111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rtlCol="0" anchor="ctr" anchorCtr="0">
              <a:noAutofit/>
              <a:flatTx/>
            </a:bodyPr>
            <a:lstStyle/>
            <a:p>
              <a:pPr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800" noProof="1">
                  <a:solidFill>
                    <a:schemeClr val="tx1"/>
                  </a:solidFill>
                </a:rPr>
                <a:t>Fakülte Kurulu</a:t>
              </a:r>
            </a:p>
          </p:txBody>
        </p:sp>
        <p:cxnSp>
          <p:nvCxnSpPr>
            <p:cNvPr id="58" name="Düz Bağlayıcı 57">
              <a:extLst>
                <a:ext uri="{FF2B5EF4-FFF2-40B4-BE49-F238E27FC236}">
                  <a16:creationId xmlns:a16="http://schemas.microsoft.com/office/drawing/2014/main" id="{FE5CE1F8-570D-4885-B9A3-2539980A4E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3904" y="1115158"/>
              <a:ext cx="41404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Dikdörtgen 59">
              <a:extLst>
                <a:ext uri="{FF2B5EF4-FFF2-40B4-BE49-F238E27FC236}">
                  <a16:creationId xmlns:a16="http://schemas.microsoft.com/office/drawing/2014/main" id="{912543CF-3BD4-40B0-BB18-006DCC4331CA}"/>
                </a:ext>
              </a:extLst>
            </p:cNvPr>
            <p:cNvSpPr/>
            <p:nvPr/>
          </p:nvSpPr>
          <p:spPr>
            <a:xfrm>
              <a:off x="4788773" y="955000"/>
              <a:ext cx="770526" cy="28111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rtlCol="0" anchor="ctr" anchorCtr="0">
              <a:noAutofit/>
              <a:flatTx/>
            </a:bodyPr>
            <a:lstStyle/>
            <a:p>
              <a:pPr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800" noProof="1">
                  <a:solidFill>
                    <a:schemeClr val="tx1"/>
                  </a:solidFill>
                </a:rPr>
                <a:t>Fakülte Yönetim Kurulu</a:t>
              </a:r>
            </a:p>
          </p:txBody>
        </p:sp>
        <p:sp>
          <p:nvSpPr>
            <p:cNvPr id="61" name="Dikdörtgen 60">
              <a:extLst>
                <a:ext uri="{FF2B5EF4-FFF2-40B4-BE49-F238E27FC236}">
                  <a16:creationId xmlns:a16="http://schemas.microsoft.com/office/drawing/2014/main" id="{912543CF-3BD4-40B0-BB18-006DCC4331CA}"/>
                </a:ext>
              </a:extLst>
            </p:cNvPr>
            <p:cNvSpPr/>
            <p:nvPr/>
          </p:nvSpPr>
          <p:spPr>
            <a:xfrm>
              <a:off x="3597308" y="1290765"/>
              <a:ext cx="770526" cy="46800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rtlCol="0" anchor="ctr" anchorCtr="0">
              <a:noAutofit/>
              <a:flatTx/>
            </a:bodyPr>
            <a:lstStyle/>
            <a:p>
              <a:pPr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Prof. Dr. Ferdi CİHANGİR</a:t>
              </a:r>
            </a:p>
            <a:p>
              <a:pPr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Dekan Yard.</a:t>
              </a:r>
            </a:p>
          </p:txBody>
        </p:sp>
        <p:cxnSp>
          <p:nvCxnSpPr>
            <p:cNvPr id="62" name="Düz Bağlayıcı 61">
              <a:extLst>
                <a:ext uri="{FF2B5EF4-FFF2-40B4-BE49-F238E27FC236}">
                  <a16:creationId xmlns:a16="http://schemas.microsoft.com/office/drawing/2014/main" id="{FE5CE1F8-570D-4885-B9A3-2539980A4E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7834" y="1450925"/>
              <a:ext cx="414042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Dikdörtgen 62">
              <a:extLst>
                <a:ext uri="{FF2B5EF4-FFF2-40B4-BE49-F238E27FC236}">
                  <a16:creationId xmlns:a16="http://schemas.microsoft.com/office/drawing/2014/main" id="{912543CF-3BD4-40B0-BB18-006DCC4331CA}"/>
                </a:ext>
              </a:extLst>
            </p:cNvPr>
            <p:cNvSpPr/>
            <p:nvPr/>
          </p:nvSpPr>
          <p:spPr>
            <a:xfrm>
              <a:off x="4792703" y="1290767"/>
              <a:ext cx="770526" cy="46800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rtlCol="0" anchor="ctr" anchorCtr="0">
              <a:noAutofit/>
              <a:flatTx/>
            </a:bodyPr>
            <a:lstStyle/>
            <a:p>
              <a:pPr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1"/>
                  </a:solidFill>
                </a:rPr>
                <a:t>Prof. Dr. Yakup Emre ÇORUHLU</a:t>
              </a:r>
            </a:p>
            <a:p>
              <a:pPr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1"/>
                  </a:solidFill>
                </a:rPr>
                <a:t>Dekan Yard.</a:t>
              </a:r>
            </a:p>
          </p:txBody>
        </p:sp>
        <p:pic>
          <p:nvPicPr>
            <p:cNvPr id="1026" name="Picture 2" descr="https://www.ktu.edu.tr/image/kadro/8749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t="12410" r="28653" b="57201"/>
            <a:stretch/>
          </p:blipFill>
          <p:spPr bwMode="auto">
            <a:xfrm>
              <a:off x="3816071" y="109005"/>
              <a:ext cx="72598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www.ktu.edu.tr/image/kadro/86865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4" t="3692" r="32505" b="61421"/>
            <a:stretch/>
          </p:blipFill>
          <p:spPr bwMode="auto">
            <a:xfrm>
              <a:off x="3213068" y="1277651"/>
              <a:ext cx="396000" cy="465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bis.ktu.edu.tr/personel/8659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1" t="18218" r="5884" b="40435"/>
            <a:stretch/>
          </p:blipFill>
          <p:spPr bwMode="auto">
            <a:xfrm>
              <a:off x="5563229" y="1299842"/>
              <a:ext cx="416882" cy="443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Dikdörtgen 65">
              <a:extLst>
                <a:ext uri="{FF2B5EF4-FFF2-40B4-BE49-F238E27FC236}">
                  <a16:creationId xmlns:a16="http://schemas.microsoft.com/office/drawing/2014/main" id="{D15CED98-1062-4FFA-ABCE-E817372291D5}"/>
                </a:ext>
              </a:extLst>
            </p:cNvPr>
            <p:cNvSpPr>
              <a:spLocks/>
            </p:cNvSpPr>
            <p:nvPr/>
          </p:nvSpPr>
          <p:spPr>
            <a:xfrm>
              <a:off x="2201070" y="3495138"/>
              <a:ext cx="504000" cy="612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6000" rIns="0" bIns="0" numCol="1" spcCol="1270" rtlCol="0" anchor="t" anchorCtr="0">
              <a:noAutofit/>
              <a:flatTx/>
            </a:bodyPr>
            <a:lstStyle/>
            <a:p>
              <a:pPr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Şevket ATEŞ</a:t>
              </a:r>
            </a:p>
            <a:p>
              <a:pPr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900" b="1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İnşaat Müh.</a:t>
              </a:r>
            </a:p>
          </p:txBody>
        </p:sp>
        <p:sp>
          <p:nvSpPr>
            <p:cNvPr id="69" name="Dikdörtgen 68">
              <a:extLst>
                <a:ext uri="{FF2B5EF4-FFF2-40B4-BE49-F238E27FC236}">
                  <a16:creationId xmlns:a16="http://schemas.microsoft.com/office/drawing/2014/main" id="{86C312C4-16E5-41A5-ABA1-39A95D77687C}"/>
                </a:ext>
              </a:extLst>
            </p:cNvPr>
            <p:cNvSpPr>
              <a:spLocks/>
            </p:cNvSpPr>
            <p:nvPr/>
          </p:nvSpPr>
          <p:spPr>
            <a:xfrm>
              <a:off x="2779761" y="3498959"/>
              <a:ext cx="504000" cy="612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6000" rIns="0" bIns="0" numCol="1" spcCol="1270" rtlCol="0" anchor="t" anchorCtr="0">
              <a:noAutofit/>
              <a:flatTx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Yasin ALEMDAĞ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900" b="1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Makina Müh.</a:t>
              </a:r>
            </a:p>
          </p:txBody>
        </p:sp>
        <p:cxnSp>
          <p:nvCxnSpPr>
            <p:cNvPr id="97" name="Düz Bağlayıcı 96">
              <a:extLst>
                <a:ext uri="{FF2B5EF4-FFF2-40B4-BE49-F238E27FC236}">
                  <a16:creationId xmlns:a16="http://schemas.microsoft.com/office/drawing/2014/main" id="{B5956150-D730-4D39-8E56-5123DA7B17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3609068" y="2696680"/>
              <a:ext cx="0" cy="18288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Dikdörtgen 71">
              <a:extLst>
                <a:ext uri="{FF2B5EF4-FFF2-40B4-BE49-F238E27FC236}">
                  <a16:creationId xmlns:a16="http://schemas.microsoft.com/office/drawing/2014/main" id="{1FE5B89F-78FC-4805-819B-77211B0B739B}"/>
                </a:ext>
              </a:extLst>
            </p:cNvPr>
            <p:cNvSpPr/>
            <p:nvPr/>
          </p:nvSpPr>
          <p:spPr>
            <a:xfrm>
              <a:off x="3355660" y="3495642"/>
              <a:ext cx="504000" cy="612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6000" rIns="0" bIns="0" numCol="1" spcCol="1270" rtlCol="0" anchor="t" anchorCtr="0">
              <a:noAutofit/>
              <a:flatTx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Ayten ATASOY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900" b="1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Elektrik-Elektronik</a:t>
              </a:r>
              <a:endParaRPr lang="tr-TR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8" name="Düz Bağlayıcı 97">
              <a:extLst>
                <a:ext uri="{FF2B5EF4-FFF2-40B4-BE49-F238E27FC236}">
                  <a16:creationId xmlns:a16="http://schemas.microsoft.com/office/drawing/2014/main" id="{98000C8A-C564-4106-9005-252681A7FD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5919286" y="2703966"/>
              <a:ext cx="0" cy="18288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Dikdörtgen 74">
              <a:extLst>
                <a:ext uri="{FF2B5EF4-FFF2-40B4-BE49-F238E27FC236}">
                  <a16:creationId xmlns:a16="http://schemas.microsoft.com/office/drawing/2014/main" id="{FCFECBC9-1F60-4A02-9CE7-3569BF58F4AA}"/>
                </a:ext>
              </a:extLst>
            </p:cNvPr>
            <p:cNvSpPr/>
            <p:nvPr/>
          </p:nvSpPr>
          <p:spPr>
            <a:xfrm>
              <a:off x="3930626" y="3495930"/>
              <a:ext cx="504000" cy="612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6000" rIns="0" bIns="0" numCol="1" spcCol="1270" rtlCol="0" anchor="t" anchorCtr="0">
              <a:noAutofit/>
              <a:flatTx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Fatma GÜLTEKİN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900" b="1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Jeoloji Müh</a:t>
              </a:r>
              <a:endParaRPr lang="tr-TR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9" name="Düz Bağlayıcı 98">
              <a:extLst>
                <a:ext uri="{FF2B5EF4-FFF2-40B4-BE49-F238E27FC236}">
                  <a16:creationId xmlns:a16="http://schemas.microsoft.com/office/drawing/2014/main" id="{DFAFA2FD-B58C-4CB3-83BF-D7037A44C5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068114" y="2692596"/>
              <a:ext cx="0" cy="18288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Dikdörtgen 77">
              <a:extLst>
                <a:ext uri="{FF2B5EF4-FFF2-40B4-BE49-F238E27FC236}">
                  <a16:creationId xmlns:a16="http://schemas.microsoft.com/office/drawing/2014/main" id="{A59FE4D4-A06B-4A82-A877-CA0F54ACC872}"/>
                </a:ext>
              </a:extLst>
            </p:cNvPr>
            <p:cNvSpPr/>
            <p:nvPr/>
          </p:nvSpPr>
          <p:spPr>
            <a:xfrm>
              <a:off x="4517743" y="3497066"/>
              <a:ext cx="504000" cy="612000"/>
            </a:xfrm>
            <a:prstGeom prst="rect">
              <a:avLst/>
            </a:prstGeom>
            <a:solidFill>
              <a:srgbClr val="93E2FF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6000" rIns="0" bIns="0" numCol="1" spcCol="1270" rtlCol="0" anchor="t" anchorCtr="0">
              <a:noAutofit/>
              <a:flatTx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Mualla YALÇINKAYA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900" b="1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Harita Müh</a:t>
              </a:r>
              <a:endParaRPr lang="tr-TR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Bağlayıcı: Dirsek 6">
              <a:extLst>
                <a:ext uri="{FF2B5EF4-FFF2-40B4-BE49-F238E27FC236}">
                  <a16:creationId xmlns:a16="http://schemas.microsoft.com/office/drawing/2014/main" id="{1C54223A-2F2C-4434-A30B-92D8CEE93C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455959" y="2686489"/>
              <a:ext cx="2808000" cy="187772"/>
            </a:xfrm>
            <a:prstGeom prst="bentConnector2">
              <a:avLst/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Bağlayıcı: Dirsek 95">
              <a:extLst>
                <a:ext uri="{FF2B5EF4-FFF2-40B4-BE49-F238E27FC236}">
                  <a16:creationId xmlns:a16="http://schemas.microsoft.com/office/drawing/2014/main" id="{185DC171-E6CD-4880-8EF4-7E0DB7F6C2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5262336" y="2689384"/>
              <a:ext cx="3528000" cy="252758"/>
            </a:xfrm>
            <a:prstGeom prst="bentConnector3">
              <a:avLst>
                <a:gd name="adj1" fmla="val 100252"/>
              </a:avLst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Düz Bağlayıcı 99">
              <a:extLst>
                <a:ext uri="{FF2B5EF4-FFF2-40B4-BE49-F238E27FC236}">
                  <a16:creationId xmlns:a16="http://schemas.microsoft.com/office/drawing/2014/main" id="{92CA40FF-E75F-4233-A382-4E9DE1FACF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8225842" y="2687703"/>
              <a:ext cx="0" cy="18288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Dikdörtgen 80">
              <a:extLst>
                <a:ext uri="{FF2B5EF4-FFF2-40B4-BE49-F238E27FC236}">
                  <a16:creationId xmlns:a16="http://schemas.microsoft.com/office/drawing/2014/main" id="{309685E0-1738-48A3-B513-35D9047572B0}"/>
                </a:ext>
              </a:extLst>
            </p:cNvPr>
            <p:cNvSpPr>
              <a:spLocks/>
            </p:cNvSpPr>
            <p:nvPr/>
          </p:nvSpPr>
          <p:spPr>
            <a:xfrm>
              <a:off x="5097622" y="3496290"/>
              <a:ext cx="504000" cy="612000"/>
            </a:xfrm>
            <a:prstGeom prst="rect">
              <a:avLst/>
            </a:prstGeom>
            <a:solidFill>
              <a:srgbClr val="8E9DEF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6000" rIns="0" bIns="0" numCol="1" spcCol="1270" rtlCol="0" anchor="t" anchorCtr="0">
              <a:noAutofit/>
              <a:flatTx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Nilgün Lütfiye SAYIL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900" b="1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Jeofizik Müh.</a:t>
              </a:r>
              <a:endParaRPr lang="tr-TR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8" name="Düz Bağlayıcı 67">
              <a:extLst>
                <a:ext uri="{FF2B5EF4-FFF2-40B4-BE49-F238E27FC236}">
                  <a16:creationId xmlns:a16="http://schemas.microsoft.com/office/drawing/2014/main" id="{B5956150-D730-4D39-8E56-5123DA7B17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765516" y="2703966"/>
              <a:ext cx="0" cy="18288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Düz Bağlayıcı 70">
              <a:extLst>
                <a:ext uri="{FF2B5EF4-FFF2-40B4-BE49-F238E27FC236}">
                  <a16:creationId xmlns:a16="http://schemas.microsoft.com/office/drawing/2014/main" id="{B5956150-D730-4D39-8E56-5123DA7B17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187254" y="2692596"/>
              <a:ext cx="0" cy="18288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Düz Bağlayıcı 73">
              <a:extLst>
                <a:ext uri="{FF2B5EF4-FFF2-40B4-BE49-F238E27FC236}">
                  <a16:creationId xmlns:a16="http://schemas.microsoft.com/office/drawing/2014/main" id="{B5956150-D730-4D39-8E56-5123DA7B17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6491241" y="2703966"/>
              <a:ext cx="0" cy="18288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Düz Bağlayıcı 76">
              <a:extLst>
                <a:ext uri="{FF2B5EF4-FFF2-40B4-BE49-F238E27FC236}">
                  <a16:creationId xmlns:a16="http://schemas.microsoft.com/office/drawing/2014/main" id="{B5956150-D730-4D39-8E56-5123DA7B17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647741" y="2692596"/>
              <a:ext cx="0" cy="18288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Düz Bağlayıcı 79">
              <a:extLst>
                <a:ext uri="{FF2B5EF4-FFF2-40B4-BE49-F238E27FC236}">
                  <a16:creationId xmlns:a16="http://schemas.microsoft.com/office/drawing/2014/main" id="{B5956150-D730-4D39-8E56-5123DA7B17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5344157" y="2707693"/>
              <a:ext cx="0" cy="18288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Düz Bağlayıcı 87">
              <a:extLst>
                <a:ext uri="{FF2B5EF4-FFF2-40B4-BE49-F238E27FC236}">
                  <a16:creationId xmlns:a16="http://schemas.microsoft.com/office/drawing/2014/main" id="{B5956150-D730-4D39-8E56-5123DA7B17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3036612" y="2683922"/>
              <a:ext cx="0" cy="18288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Dikdörtgen 90">
              <a:extLst>
                <a:ext uri="{FF2B5EF4-FFF2-40B4-BE49-F238E27FC236}">
                  <a16:creationId xmlns:a16="http://schemas.microsoft.com/office/drawing/2014/main" id="{D15CED98-1062-4FFA-ABCE-E817372291D5}"/>
                </a:ext>
              </a:extLst>
            </p:cNvPr>
            <p:cNvSpPr>
              <a:spLocks/>
            </p:cNvSpPr>
            <p:nvPr/>
          </p:nvSpPr>
          <p:spPr>
            <a:xfrm>
              <a:off x="5664141" y="3495039"/>
              <a:ext cx="504000" cy="612000"/>
            </a:xfrm>
            <a:prstGeom prst="rect">
              <a:avLst/>
            </a:prstGeom>
            <a:solidFill>
              <a:srgbClr val="E0B1E9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6000" rIns="0" bIns="0" numCol="1" spcCol="1270" rtlCol="0" anchor="t" anchorCtr="0">
              <a:noAutofit/>
              <a:flatTx/>
            </a:bodyPr>
            <a:lstStyle/>
            <a:p>
              <a:pPr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Kerim AYDINER</a:t>
              </a:r>
            </a:p>
            <a:p>
              <a:pPr algn="ctr"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900" b="1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Maden Müh.</a:t>
              </a:r>
            </a:p>
          </p:txBody>
        </p:sp>
        <p:sp>
          <p:nvSpPr>
            <p:cNvPr id="92" name="Dikdörtgen 91">
              <a:extLst>
                <a:ext uri="{FF2B5EF4-FFF2-40B4-BE49-F238E27FC236}">
                  <a16:creationId xmlns:a16="http://schemas.microsoft.com/office/drawing/2014/main" id="{86C312C4-16E5-41A5-ABA1-39A95D77687C}"/>
                </a:ext>
              </a:extLst>
            </p:cNvPr>
            <p:cNvSpPr>
              <a:spLocks/>
            </p:cNvSpPr>
            <p:nvPr/>
          </p:nvSpPr>
          <p:spPr>
            <a:xfrm>
              <a:off x="6239241" y="3496882"/>
              <a:ext cx="504000" cy="612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6000" rIns="0" bIns="0" numCol="1" spcCol="1270" rtlCol="0" anchor="t" anchorCtr="0">
              <a:noAutofit/>
              <a:flatTx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Mustafa ULUTAŞ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900" b="1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Bilgisayar Müh.</a:t>
              </a:r>
              <a:r>
                <a:rPr lang="tr-TR" sz="300" b="1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3" name="Dikdörtgen 92">
              <a:extLst>
                <a:ext uri="{FF2B5EF4-FFF2-40B4-BE49-F238E27FC236}">
                  <a16:creationId xmlns:a16="http://schemas.microsoft.com/office/drawing/2014/main" id="{1FE5B89F-78FC-4805-819B-77211B0B739B}"/>
                </a:ext>
              </a:extLst>
            </p:cNvPr>
            <p:cNvSpPr/>
            <p:nvPr/>
          </p:nvSpPr>
          <p:spPr>
            <a:xfrm>
              <a:off x="6816114" y="3492472"/>
              <a:ext cx="504000" cy="612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6000" rIns="0" bIns="0" numCol="1" spcCol="1270" rtlCol="0" anchor="t" anchorCtr="0">
              <a:noAutofit/>
              <a:flatTx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Aykut ÇANAKÇI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900" b="1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 ve Malz.</a:t>
              </a:r>
              <a:endParaRPr lang="tr-TR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Dikdörtgen 94">
              <a:extLst>
                <a:ext uri="{FF2B5EF4-FFF2-40B4-BE49-F238E27FC236}">
                  <a16:creationId xmlns:a16="http://schemas.microsoft.com/office/drawing/2014/main" id="{FCFECBC9-1F60-4A02-9CE7-3569BF58F4AA}"/>
                </a:ext>
              </a:extLst>
            </p:cNvPr>
            <p:cNvSpPr/>
            <p:nvPr/>
          </p:nvSpPr>
          <p:spPr>
            <a:xfrm>
              <a:off x="7399944" y="3495642"/>
              <a:ext cx="504000" cy="612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6000" rIns="0" bIns="0" numCol="1" spcCol="1270" rtlCol="0" anchor="t" anchorCtr="0">
              <a:noAutofit/>
              <a:flatTx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Doç. Dr. Hüseyin Avni ES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900" b="1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Endüstri Müh.</a:t>
              </a:r>
              <a:endParaRPr lang="tr-TR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400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tr-TR" sz="4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Dikdörtgen 100">
              <a:extLst>
                <a:ext uri="{FF2B5EF4-FFF2-40B4-BE49-F238E27FC236}">
                  <a16:creationId xmlns:a16="http://schemas.microsoft.com/office/drawing/2014/main" id="{A59FE4D4-A06B-4A82-A877-CA0F54ACC872}"/>
                </a:ext>
              </a:extLst>
            </p:cNvPr>
            <p:cNvSpPr/>
            <p:nvPr/>
          </p:nvSpPr>
          <p:spPr>
            <a:xfrm>
              <a:off x="7978045" y="3497066"/>
              <a:ext cx="504000" cy="61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6000" rIns="0" bIns="0" numCol="1" spcCol="1270" rtlCol="0" anchor="t" anchorCtr="0">
              <a:noAutofit/>
              <a:flatTx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Murat EKİNCİ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900" b="1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Yazılım Müh.</a:t>
              </a:r>
              <a:endParaRPr lang="tr-TR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Dikdörtgen 101">
              <a:extLst>
                <a:ext uri="{FF2B5EF4-FFF2-40B4-BE49-F238E27FC236}">
                  <a16:creationId xmlns:a16="http://schemas.microsoft.com/office/drawing/2014/main" id="{309685E0-1738-48A3-B513-35D9047572B0}"/>
                </a:ext>
              </a:extLst>
            </p:cNvPr>
            <p:cNvSpPr>
              <a:spLocks/>
            </p:cNvSpPr>
            <p:nvPr/>
          </p:nvSpPr>
          <p:spPr>
            <a:xfrm>
              <a:off x="8547959" y="3496955"/>
              <a:ext cx="504000" cy="612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36000" rIns="0" bIns="0" numCol="1" spcCol="1270" rtlCol="0" anchor="t" anchorCtr="0">
              <a:noAutofit/>
              <a:flatTx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700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Vasif NABİYEV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900" b="1" noProof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Yapay Zeka ve Veri</a:t>
              </a:r>
              <a:endParaRPr lang="tr-TR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2" name="Picture 8" descr="https://bis.ktu.edu.tr/personel/85764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" b="14175"/>
            <a:stretch/>
          </p:blipFill>
          <p:spPr bwMode="auto">
            <a:xfrm>
              <a:off x="2201071" y="2882299"/>
              <a:ext cx="504000" cy="579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bis.ktu.edu.tr/personel/84894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761" y="2888418"/>
              <a:ext cx="504000" cy="577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bis.ktu.edu.tr/personel/8455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5661" y="2884633"/>
              <a:ext cx="504000" cy="577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s://bis.ktu.edu.tr/personel/84421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4"/>
            <a:stretch/>
          </p:blipFill>
          <p:spPr bwMode="auto">
            <a:xfrm>
              <a:off x="3935153" y="2890573"/>
              <a:ext cx="504000" cy="577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https://bis.ktu.edu.tr/personel/8435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422" y="2882345"/>
              <a:ext cx="504000" cy="577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bis.ktu.edu.tr/personel/84407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2" b="20475"/>
            <a:stretch/>
          </p:blipFill>
          <p:spPr bwMode="auto">
            <a:xfrm>
              <a:off x="5666962" y="2880561"/>
              <a:ext cx="504000" cy="577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https://bis.ktu.edu.tr/personel/85750.jpg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1" b="5897"/>
            <a:stretch/>
          </p:blipFill>
          <p:spPr bwMode="auto">
            <a:xfrm>
              <a:off x="6243444" y="2886901"/>
              <a:ext cx="504000" cy="570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www.ktu.edu.tr/image/kadro/86716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6" t="7206" r="26194" b="55568"/>
            <a:stretch/>
          </p:blipFill>
          <p:spPr bwMode="auto">
            <a:xfrm>
              <a:off x="6819757" y="2882307"/>
              <a:ext cx="504000" cy="577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ttps://bis.ktu.edu.tr/personel/87165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39" t="2985" r="7851" b="45874"/>
            <a:stretch/>
          </p:blipFill>
          <p:spPr bwMode="auto">
            <a:xfrm>
              <a:off x="7399944" y="2884235"/>
              <a:ext cx="504000" cy="578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https://bis.ktu.edu.tr/personel/84413.jp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41"/>
            <a:stretch/>
          </p:blipFill>
          <p:spPr bwMode="auto">
            <a:xfrm>
              <a:off x="7978045" y="2884714"/>
              <a:ext cx="504000" cy="577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https://bis.ktu.edu.tr/personel/243896.jp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41"/>
            <a:stretch/>
          </p:blipFill>
          <p:spPr bwMode="auto">
            <a:xfrm>
              <a:off x="8547959" y="2889935"/>
              <a:ext cx="504000" cy="577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https://bis.ktu.edu.tr/personel/84238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279" y="2881057"/>
              <a:ext cx="504000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4" name="Bağlayıcı: Dirsek 6">
              <a:extLst>
                <a:ext uri="{FF2B5EF4-FFF2-40B4-BE49-F238E27FC236}">
                  <a16:creationId xmlns:a16="http://schemas.microsoft.com/office/drawing/2014/main" id="{1C54223A-2F2C-4434-A30B-92D8CEE93C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054308" y="1932510"/>
              <a:ext cx="3420000" cy="269558"/>
            </a:xfrm>
            <a:prstGeom prst="bentConnector3">
              <a:avLst>
                <a:gd name="adj1" fmla="val 100008"/>
              </a:avLst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Bağlayıcı: Dirsek 95">
              <a:extLst>
                <a:ext uri="{FF2B5EF4-FFF2-40B4-BE49-F238E27FC236}">
                  <a16:creationId xmlns:a16="http://schemas.microsoft.com/office/drawing/2014/main" id="{185DC171-E6CD-4880-8EF4-7E0DB7F6C2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454606" y="1934031"/>
              <a:ext cx="864000" cy="252758"/>
            </a:xfrm>
            <a:prstGeom prst="bentConnector3">
              <a:avLst>
                <a:gd name="adj1" fmla="val 100252"/>
              </a:avLst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Düz Bağlayıcı 105">
              <a:extLst>
                <a:ext uri="{FF2B5EF4-FFF2-40B4-BE49-F238E27FC236}">
                  <a16:creationId xmlns:a16="http://schemas.microsoft.com/office/drawing/2014/main" id="{B5956150-D730-4D39-8E56-5123DA7B17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5343680" y="2515297"/>
              <a:ext cx="0" cy="18288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Dikdörtgen 106">
              <a:extLst>
                <a:ext uri="{FF2B5EF4-FFF2-40B4-BE49-F238E27FC236}">
                  <a16:creationId xmlns:a16="http://schemas.microsoft.com/office/drawing/2014/main" id="{E00EF2F1-621C-44D5-923A-283EAD95A813}"/>
                </a:ext>
              </a:extLst>
            </p:cNvPr>
            <p:cNvSpPr/>
            <p:nvPr/>
          </p:nvSpPr>
          <p:spPr>
            <a:xfrm>
              <a:off x="401139" y="2248594"/>
              <a:ext cx="1153903" cy="515693"/>
            </a:xfrm>
            <a:prstGeom prst="rect">
              <a:avLst/>
            </a:prstGeom>
            <a:solidFill>
              <a:srgbClr val="B6C3F5"/>
            </a:solidFill>
            <a:ln w="28575" cap="rnd" cmpd="sng" algn="ctr">
              <a:noFill/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rtlCol="0" anchor="ctr" anchorCtr="0">
              <a:noAutofit/>
              <a:flatTx/>
            </a:bodyPr>
            <a:lstStyle/>
            <a:p>
              <a:pPr algn="ctr" defTabSz="400050" rtl="0">
                <a:spcBef>
                  <a:spcPct val="0"/>
                </a:spcBef>
              </a:pPr>
              <a:r>
                <a:rPr lang="tr-TR" sz="800" b="1" noProof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FAKÜLTE</a:t>
              </a:r>
            </a:p>
            <a:p>
              <a:pPr algn="ctr" defTabSz="400050" rtl="0">
                <a:spcBef>
                  <a:spcPct val="0"/>
                </a:spcBef>
              </a:pPr>
              <a:r>
                <a:rPr lang="tr-TR" sz="800" b="1" noProof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SEKRETERİ</a:t>
              </a:r>
            </a:p>
            <a:p>
              <a:pPr algn="ctr" defTabSz="400050" rtl="0">
                <a:spcBef>
                  <a:spcPct val="0"/>
                </a:spcBef>
              </a:pPr>
              <a:r>
                <a:rPr lang="tr-TR" sz="700" b="1" noProof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Gülay SATILMIŞ</a:t>
              </a:r>
            </a:p>
          </p:txBody>
        </p:sp>
        <p:grpSp>
          <p:nvGrpSpPr>
            <p:cNvPr id="3" name="Grup 2">
              <a:extLst>
                <a:ext uri="{FF2B5EF4-FFF2-40B4-BE49-F238E27FC236}">
                  <a16:creationId xmlns:a16="http://schemas.microsoft.com/office/drawing/2014/main" id="{F8E530A1-72D6-3845-0C40-61F305B5069C}"/>
                </a:ext>
              </a:extLst>
            </p:cNvPr>
            <p:cNvGrpSpPr/>
            <p:nvPr/>
          </p:nvGrpSpPr>
          <p:grpSpPr>
            <a:xfrm>
              <a:off x="107711" y="2761492"/>
              <a:ext cx="1887072" cy="1109404"/>
              <a:chOff x="114717" y="2869440"/>
              <a:chExt cx="1887072" cy="1109404"/>
            </a:xfrm>
          </p:grpSpPr>
          <p:sp>
            <p:nvSpPr>
              <p:cNvPr id="177" name="Dikdörtgen 176">
                <a:extLst>
                  <a:ext uri="{FF2B5EF4-FFF2-40B4-BE49-F238E27FC236}">
                    <a16:creationId xmlns:a16="http://schemas.microsoft.com/office/drawing/2014/main" id="{62FE95E2-7899-46D1-BD09-DBC69EBBF739}"/>
                  </a:ext>
                </a:extLst>
              </p:cNvPr>
              <p:cNvSpPr/>
              <p:nvPr/>
            </p:nvSpPr>
            <p:spPr>
              <a:xfrm>
                <a:off x="114717" y="2967633"/>
                <a:ext cx="770400" cy="2808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8000" tIns="18000" rIns="18000" bIns="180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700" b="1" noProof="1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Yazı ve Özlük İşleri Birimi</a:t>
                </a:r>
              </a:p>
            </p:txBody>
          </p:sp>
          <p:cxnSp>
            <p:nvCxnSpPr>
              <p:cNvPr id="108" name="Düz Bağlayıcı 107">
                <a:extLst>
                  <a:ext uri="{FF2B5EF4-FFF2-40B4-BE49-F238E27FC236}">
                    <a16:creationId xmlns:a16="http://schemas.microsoft.com/office/drawing/2014/main" id="{7B2075F3-49F1-4561-B16C-A60D139B4E3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61353" y="2869440"/>
                <a:ext cx="3142" cy="96900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Düz Bağlayıcı 109">
                <a:extLst>
                  <a:ext uri="{FF2B5EF4-FFF2-40B4-BE49-F238E27FC236}">
                    <a16:creationId xmlns:a16="http://schemas.microsoft.com/office/drawing/2014/main" id="{FE5CE1F8-570D-4885-B9A3-2539980A4EC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12883" y="3089476"/>
                <a:ext cx="28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Düz Bağlayıcı 112">
                <a:extLst>
                  <a:ext uri="{FF2B5EF4-FFF2-40B4-BE49-F238E27FC236}">
                    <a16:creationId xmlns:a16="http://schemas.microsoft.com/office/drawing/2014/main" id="{FE5CE1F8-570D-4885-B9A3-2539980A4EC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3637" y="3459363"/>
                <a:ext cx="28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Dikdörtgen 116">
                <a:extLst>
                  <a:ext uri="{FF2B5EF4-FFF2-40B4-BE49-F238E27FC236}">
                    <a16:creationId xmlns:a16="http://schemas.microsoft.com/office/drawing/2014/main" id="{62FE95E2-7899-46D1-BD09-DBC69EBBF739}"/>
                  </a:ext>
                </a:extLst>
              </p:cNvPr>
              <p:cNvSpPr/>
              <p:nvPr/>
            </p:nvSpPr>
            <p:spPr>
              <a:xfrm>
                <a:off x="1231389" y="2955471"/>
                <a:ext cx="770400" cy="2808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8000" tIns="18000" rIns="18000" bIns="180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700" b="1" noProof="1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Mali İşler Birimi</a:t>
                </a:r>
              </a:p>
            </p:txBody>
          </p:sp>
          <p:sp>
            <p:nvSpPr>
              <p:cNvPr id="118" name="Dikdörtgen 117">
                <a:extLst>
                  <a:ext uri="{FF2B5EF4-FFF2-40B4-BE49-F238E27FC236}">
                    <a16:creationId xmlns:a16="http://schemas.microsoft.com/office/drawing/2014/main" id="{62FE95E2-7899-46D1-BD09-DBC69EBBF739}"/>
                  </a:ext>
                </a:extLst>
              </p:cNvPr>
              <p:cNvSpPr/>
              <p:nvPr/>
            </p:nvSpPr>
            <p:spPr>
              <a:xfrm>
                <a:off x="123707" y="3330967"/>
                <a:ext cx="770400" cy="2808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8000" tIns="18000" rIns="18000" bIns="180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700" b="1" noProof="1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Ayniyat Saymanlığı</a:t>
                </a:r>
              </a:p>
            </p:txBody>
          </p:sp>
          <p:sp>
            <p:nvSpPr>
              <p:cNvPr id="119" name="Dikdörtgen 118">
                <a:extLst>
                  <a:ext uri="{FF2B5EF4-FFF2-40B4-BE49-F238E27FC236}">
                    <a16:creationId xmlns:a16="http://schemas.microsoft.com/office/drawing/2014/main" id="{62FE95E2-7899-46D1-BD09-DBC69EBBF739}"/>
                  </a:ext>
                </a:extLst>
              </p:cNvPr>
              <p:cNvSpPr/>
              <p:nvPr/>
            </p:nvSpPr>
            <p:spPr>
              <a:xfrm>
                <a:off x="1228824" y="3326539"/>
                <a:ext cx="770400" cy="2808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8000" tIns="18000" rIns="18000" bIns="180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700" b="1" noProof="1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Temizlik İşleri Birimi</a:t>
                </a:r>
              </a:p>
            </p:txBody>
          </p:sp>
          <p:cxnSp>
            <p:nvCxnSpPr>
              <p:cNvPr id="124" name="Düz Bağlayıcı 123">
                <a:extLst>
                  <a:ext uri="{FF2B5EF4-FFF2-40B4-BE49-F238E27FC236}">
                    <a16:creationId xmlns:a16="http://schemas.microsoft.com/office/drawing/2014/main" id="{FE5CE1F8-570D-4885-B9A3-2539980A4EC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24968" y="3826440"/>
                <a:ext cx="28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Dikdörtgen 124">
                <a:extLst>
                  <a:ext uri="{FF2B5EF4-FFF2-40B4-BE49-F238E27FC236}">
                    <a16:creationId xmlns:a16="http://schemas.microsoft.com/office/drawing/2014/main" id="{62FE95E2-7899-46D1-BD09-DBC69EBBF739}"/>
                  </a:ext>
                </a:extLst>
              </p:cNvPr>
              <p:cNvSpPr/>
              <p:nvPr/>
            </p:nvSpPr>
            <p:spPr>
              <a:xfrm>
                <a:off x="125038" y="3698044"/>
                <a:ext cx="770400" cy="2808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8000" tIns="18000" rIns="18000" bIns="180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700" b="1" noProof="1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Bölüm Sekreterleri</a:t>
                </a:r>
              </a:p>
            </p:txBody>
          </p:sp>
          <p:sp>
            <p:nvSpPr>
              <p:cNvPr id="126" name="Dikdörtgen 125">
                <a:extLst>
                  <a:ext uri="{FF2B5EF4-FFF2-40B4-BE49-F238E27FC236}">
                    <a16:creationId xmlns:a16="http://schemas.microsoft.com/office/drawing/2014/main" id="{62FE95E2-7899-46D1-BD09-DBC69EBBF739}"/>
                  </a:ext>
                </a:extLst>
              </p:cNvPr>
              <p:cNvSpPr/>
              <p:nvPr/>
            </p:nvSpPr>
            <p:spPr>
              <a:xfrm>
                <a:off x="1230155" y="3693616"/>
                <a:ext cx="770400" cy="2808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8000" tIns="18000" rIns="18000" bIns="180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700" b="1" noProof="1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Satınalma Birimi</a:t>
                </a:r>
              </a:p>
            </p:txBody>
          </p:sp>
        </p:grp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D4F4A5A-F63A-F469-1F16-935612C5B6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89" t="18425" r="28119" b="40669"/>
            <a:stretch/>
          </p:blipFill>
          <p:spPr bwMode="auto">
            <a:xfrm>
              <a:off x="1579936" y="2248593"/>
              <a:ext cx="373593" cy="512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67" name="Grup 1066">
              <a:extLst>
                <a:ext uri="{FF2B5EF4-FFF2-40B4-BE49-F238E27FC236}">
                  <a16:creationId xmlns:a16="http://schemas.microsoft.com/office/drawing/2014/main" id="{9C6E4FB4-0A00-4D89-3A0F-44E3A81F3ECF}"/>
                </a:ext>
              </a:extLst>
            </p:cNvPr>
            <p:cNvGrpSpPr/>
            <p:nvPr/>
          </p:nvGrpSpPr>
          <p:grpSpPr>
            <a:xfrm>
              <a:off x="2206858" y="4091710"/>
              <a:ext cx="6840534" cy="2655677"/>
              <a:chOff x="2206858" y="4043630"/>
              <a:chExt cx="6840534" cy="2655677"/>
            </a:xfrm>
          </p:grpSpPr>
          <p:cxnSp>
            <p:nvCxnSpPr>
              <p:cNvPr id="128" name="Düz Bağlayıcı 127">
                <a:extLst>
                  <a:ext uri="{FF2B5EF4-FFF2-40B4-BE49-F238E27FC236}">
                    <a16:creationId xmlns:a16="http://schemas.microsoft.com/office/drawing/2014/main" id="{6B7B494C-8888-457E-82D1-32EE6B40102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5930" y="4043630"/>
                <a:ext cx="3366" cy="24300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Düz Bağlayıcı 128">
                <a:extLst>
                  <a:ext uri="{FF2B5EF4-FFF2-40B4-BE49-F238E27FC236}">
                    <a16:creationId xmlns:a16="http://schemas.microsoft.com/office/drawing/2014/main" id="{FE5CE1F8-570D-4885-B9A3-2539980A4EC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8901" y="432037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Dikdörtgen 133">
                <a:extLst>
                  <a:ext uri="{FF2B5EF4-FFF2-40B4-BE49-F238E27FC236}">
                    <a16:creationId xmlns:a16="http://schemas.microsoft.com/office/drawing/2014/main" id="{AF7D30AD-3130-40C6-8BC9-7EE80B4B9A00}"/>
                  </a:ext>
                </a:extLst>
              </p:cNvPr>
              <p:cNvSpPr/>
              <p:nvPr/>
            </p:nvSpPr>
            <p:spPr>
              <a:xfrm>
                <a:off x="2320078" y="4203161"/>
                <a:ext cx="380465" cy="28800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Mekanik</a:t>
                </a:r>
              </a:p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cxnSp>
            <p:nvCxnSpPr>
              <p:cNvPr id="146" name="Düz Bağlayıcı 145">
                <a:extLst>
                  <a:ext uri="{FF2B5EF4-FFF2-40B4-BE49-F238E27FC236}">
                    <a16:creationId xmlns:a16="http://schemas.microsoft.com/office/drawing/2014/main" id="{6B7B494C-8888-457E-82D1-32EE6B40102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3868" y="4046638"/>
                <a:ext cx="3366" cy="24300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Dikdörtgen 3">
                <a:extLst>
                  <a:ext uri="{FF2B5EF4-FFF2-40B4-BE49-F238E27FC236}">
                    <a16:creationId xmlns:a16="http://schemas.microsoft.com/office/drawing/2014/main" id="{976A3256-DF7A-1F64-D77E-00904E702364}"/>
                  </a:ext>
                </a:extLst>
              </p:cNvPr>
              <p:cNvSpPr/>
              <p:nvPr/>
            </p:nvSpPr>
            <p:spPr>
              <a:xfrm>
                <a:off x="2324605" y="5273371"/>
                <a:ext cx="380465" cy="28800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7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Ulaştırma</a:t>
                </a:r>
              </a:p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7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ABD</a:t>
                </a:r>
              </a:p>
            </p:txBody>
          </p:sp>
          <p:sp>
            <p:nvSpPr>
              <p:cNvPr id="5" name="Dikdörtgen 4">
                <a:extLst>
                  <a:ext uri="{FF2B5EF4-FFF2-40B4-BE49-F238E27FC236}">
                    <a16:creationId xmlns:a16="http://schemas.microsoft.com/office/drawing/2014/main" id="{D42F17AC-E10B-8B2A-1AC5-F1F17762D449}"/>
                  </a:ext>
                </a:extLst>
              </p:cNvPr>
              <p:cNvSpPr/>
              <p:nvPr/>
            </p:nvSpPr>
            <p:spPr>
              <a:xfrm>
                <a:off x="2324605" y="4924541"/>
                <a:ext cx="380465" cy="28800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Hidrolik</a:t>
                </a:r>
              </a:p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sp>
            <p:nvSpPr>
              <p:cNvPr id="6" name="Dikdörtgen 5">
                <a:extLst>
                  <a:ext uri="{FF2B5EF4-FFF2-40B4-BE49-F238E27FC236}">
                    <a16:creationId xmlns:a16="http://schemas.microsoft.com/office/drawing/2014/main" id="{6439E86E-0D57-DB24-AE15-1653D6650454}"/>
                  </a:ext>
                </a:extLst>
              </p:cNvPr>
              <p:cNvSpPr/>
              <p:nvPr/>
            </p:nvSpPr>
            <p:spPr>
              <a:xfrm>
                <a:off x="2316349" y="4563851"/>
                <a:ext cx="380465" cy="28800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Yapı</a:t>
                </a:r>
              </a:p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ABD</a:t>
                </a:r>
              </a:p>
            </p:txBody>
          </p:sp>
          <p:sp>
            <p:nvSpPr>
              <p:cNvPr id="8" name="Dikdörtgen 7">
                <a:extLst>
                  <a:ext uri="{FF2B5EF4-FFF2-40B4-BE49-F238E27FC236}">
                    <a16:creationId xmlns:a16="http://schemas.microsoft.com/office/drawing/2014/main" id="{788A82A7-433C-68C4-FB82-6C9E2D1F6743}"/>
                  </a:ext>
                </a:extLst>
              </p:cNvPr>
              <p:cNvSpPr/>
              <p:nvPr/>
            </p:nvSpPr>
            <p:spPr>
              <a:xfrm>
                <a:off x="2316349" y="5628832"/>
                <a:ext cx="380465" cy="28800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7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Geoteknik</a:t>
                </a:r>
              </a:p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7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ABD</a:t>
                </a:r>
              </a:p>
            </p:txBody>
          </p:sp>
          <p:sp>
            <p:nvSpPr>
              <p:cNvPr id="9" name="Dikdörtgen 8">
                <a:extLst>
                  <a:ext uri="{FF2B5EF4-FFF2-40B4-BE49-F238E27FC236}">
                    <a16:creationId xmlns:a16="http://schemas.microsoft.com/office/drawing/2014/main" id="{FDF8294B-AD8C-06A8-4CA9-8CA18AB8C0D4}"/>
                  </a:ext>
                </a:extLst>
              </p:cNvPr>
              <p:cNvSpPr/>
              <p:nvPr/>
            </p:nvSpPr>
            <p:spPr>
              <a:xfrm>
                <a:off x="2308093" y="5988293"/>
                <a:ext cx="396977" cy="33492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7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Yapı Malzemesi ABD</a:t>
                </a:r>
              </a:p>
            </p:txBody>
          </p:sp>
          <p:sp>
            <p:nvSpPr>
              <p:cNvPr id="10" name="Dikdörtgen 9">
                <a:extLst>
                  <a:ext uri="{FF2B5EF4-FFF2-40B4-BE49-F238E27FC236}">
                    <a16:creationId xmlns:a16="http://schemas.microsoft.com/office/drawing/2014/main" id="{E42C7271-8A2F-8AC2-BDFC-0C2399C066EC}"/>
                  </a:ext>
                </a:extLst>
              </p:cNvPr>
              <p:cNvSpPr/>
              <p:nvPr/>
            </p:nvSpPr>
            <p:spPr>
              <a:xfrm>
                <a:off x="2316349" y="6354489"/>
                <a:ext cx="380465" cy="34481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7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Yapı Yönetimi ABD</a:t>
                </a:r>
              </a:p>
            </p:txBody>
          </p:sp>
          <p:cxnSp>
            <p:nvCxnSpPr>
              <p:cNvPr id="11" name="Düz Bağlayıcı 10">
                <a:extLst>
                  <a:ext uri="{FF2B5EF4-FFF2-40B4-BE49-F238E27FC236}">
                    <a16:creationId xmlns:a16="http://schemas.microsoft.com/office/drawing/2014/main" id="{C6E7B766-4F0D-A4A2-2B08-57117FA1095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10597" y="468106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Düz Bağlayıcı 11">
                <a:extLst>
                  <a:ext uri="{FF2B5EF4-FFF2-40B4-BE49-F238E27FC236}">
                    <a16:creationId xmlns:a16="http://schemas.microsoft.com/office/drawing/2014/main" id="{C9398304-3681-46DC-1224-19AC227ED31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17998" y="504175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Düz Bağlayıcı 12">
                <a:extLst>
                  <a:ext uri="{FF2B5EF4-FFF2-40B4-BE49-F238E27FC236}">
                    <a16:creationId xmlns:a16="http://schemas.microsoft.com/office/drawing/2014/main" id="{AEDB4FD6-131B-176B-6121-1282572DAB4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16095" y="5395985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Düz Bağlayıcı 13">
                <a:extLst>
                  <a:ext uri="{FF2B5EF4-FFF2-40B4-BE49-F238E27FC236}">
                    <a16:creationId xmlns:a16="http://schemas.microsoft.com/office/drawing/2014/main" id="{7DD73A68-EC85-4DEB-449C-9F459FFD090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08349" y="5746042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Düz Bağlayıcı 14">
                <a:extLst>
                  <a:ext uri="{FF2B5EF4-FFF2-40B4-BE49-F238E27FC236}">
                    <a16:creationId xmlns:a16="http://schemas.microsoft.com/office/drawing/2014/main" id="{30F7463D-5C8E-6E05-F597-DA761D17F29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06858" y="6105504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Düz Bağlayıcı 15">
                <a:extLst>
                  <a:ext uri="{FF2B5EF4-FFF2-40B4-BE49-F238E27FC236}">
                    <a16:creationId xmlns:a16="http://schemas.microsoft.com/office/drawing/2014/main" id="{6B37670B-AF46-C050-72D7-DFAA759697E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15624" y="6471699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Düz Bağlayıcı 32">
                <a:extLst>
                  <a:ext uri="{FF2B5EF4-FFF2-40B4-BE49-F238E27FC236}">
                    <a16:creationId xmlns:a16="http://schemas.microsoft.com/office/drawing/2014/main" id="{E7B1466C-E0DA-D2AD-0297-B131234CE60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09393" y="432037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Dikdörtgen 33">
                <a:extLst>
                  <a:ext uri="{FF2B5EF4-FFF2-40B4-BE49-F238E27FC236}">
                    <a16:creationId xmlns:a16="http://schemas.microsoft.com/office/drawing/2014/main" id="{C02BD64F-DBDC-9F28-2D91-8657DF0E00CE}"/>
                  </a:ext>
                </a:extLst>
              </p:cNvPr>
              <p:cNvSpPr/>
              <p:nvPr/>
            </p:nvSpPr>
            <p:spPr>
              <a:xfrm>
                <a:off x="2900570" y="4162585"/>
                <a:ext cx="380465" cy="38345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 Teorisi ve Dinamiği ABD</a:t>
                </a:r>
              </a:p>
            </p:txBody>
          </p:sp>
          <p:sp>
            <p:nvSpPr>
              <p:cNvPr id="35" name="Dikdörtgen 34">
                <a:extLst>
                  <a:ext uri="{FF2B5EF4-FFF2-40B4-BE49-F238E27FC236}">
                    <a16:creationId xmlns:a16="http://schemas.microsoft.com/office/drawing/2014/main" id="{43EFB026-D603-CE81-424B-98D5FCF6E697}"/>
                  </a:ext>
                </a:extLst>
              </p:cNvPr>
              <p:cNvSpPr/>
              <p:nvPr/>
            </p:nvSpPr>
            <p:spPr>
              <a:xfrm>
                <a:off x="2905097" y="5273371"/>
                <a:ext cx="380465" cy="288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Enerji</a:t>
                </a:r>
              </a:p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ABD</a:t>
                </a:r>
              </a:p>
            </p:txBody>
          </p:sp>
          <p:sp>
            <p:nvSpPr>
              <p:cNvPr id="36" name="Dikdörtgen 35">
                <a:extLst>
                  <a:ext uri="{FF2B5EF4-FFF2-40B4-BE49-F238E27FC236}">
                    <a16:creationId xmlns:a16="http://schemas.microsoft.com/office/drawing/2014/main" id="{F87886DA-CF33-149B-32F8-EE2CE9C2CB91}"/>
                  </a:ext>
                </a:extLst>
              </p:cNvPr>
              <p:cNvSpPr/>
              <p:nvPr/>
            </p:nvSpPr>
            <p:spPr>
              <a:xfrm>
                <a:off x="2905097" y="4924541"/>
                <a:ext cx="380465" cy="288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Termodinamik</a:t>
                </a:r>
              </a:p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ABD</a:t>
                </a:r>
              </a:p>
            </p:txBody>
          </p:sp>
          <p:sp>
            <p:nvSpPr>
              <p:cNvPr id="37" name="Dikdörtgen 36">
                <a:extLst>
                  <a:ext uri="{FF2B5EF4-FFF2-40B4-BE49-F238E27FC236}">
                    <a16:creationId xmlns:a16="http://schemas.microsoft.com/office/drawing/2014/main" id="{BFBFB1DD-D9A8-A249-37F7-ADEE385F1510}"/>
                  </a:ext>
                </a:extLst>
              </p:cNvPr>
              <p:cNvSpPr/>
              <p:nvPr/>
            </p:nvSpPr>
            <p:spPr>
              <a:xfrm>
                <a:off x="2896841" y="4593346"/>
                <a:ext cx="380465" cy="28453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Konstrüksiyon ve İmalat</a:t>
                </a:r>
              </a:p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ABD</a:t>
                </a:r>
              </a:p>
            </p:txBody>
          </p:sp>
          <p:sp>
            <p:nvSpPr>
              <p:cNvPr id="38" name="Dikdörtgen 37">
                <a:extLst>
                  <a:ext uri="{FF2B5EF4-FFF2-40B4-BE49-F238E27FC236}">
                    <a16:creationId xmlns:a16="http://schemas.microsoft.com/office/drawing/2014/main" id="{E4447E0B-D26B-BD1C-7DA0-DEF9A982B6DD}"/>
                  </a:ext>
                </a:extLst>
              </p:cNvPr>
              <p:cNvSpPr/>
              <p:nvPr/>
            </p:nvSpPr>
            <p:spPr>
              <a:xfrm>
                <a:off x="2896841" y="5628832"/>
                <a:ext cx="380465" cy="288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Mekanik</a:t>
                </a:r>
              </a:p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ABD</a:t>
                </a:r>
              </a:p>
            </p:txBody>
          </p:sp>
          <p:sp>
            <p:nvSpPr>
              <p:cNvPr id="39" name="Dikdörtgen 38">
                <a:extLst>
                  <a:ext uri="{FF2B5EF4-FFF2-40B4-BE49-F238E27FC236}">
                    <a16:creationId xmlns:a16="http://schemas.microsoft.com/office/drawing/2014/main" id="{68E89ACE-4323-A033-93D7-6EBC47EC8A73}"/>
                  </a:ext>
                </a:extLst>
              </p:cNvPr>
              <p:cNvSpPr/>
              <p:nvPr/>
            </p:nvSpPr>
            <p:spPr>
              <a:xfrm>
                <a:off x="2888585" y="5988294"/>
                <a:ext cx="380465" cy="288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Malzeme</a:t>
                </a:r>
              </a:p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ABD</a:t>
                </a:r>
              </a:p>
            </p:txBody>
          </p:sp>
          <p:sp>
            <p:nvSpPr>
              <p:cNvPr id="40" name="Dikdörtgen 39">
                <a:extLst>
                  <a:ext uri="{FF2B5EF4-FFF2-40B4-BE49-F238E27FC236}">
                    <a16:creationId xmlns:a16="http://schemas.microsoft.com/office/drawing/2014/main" id="{7498502E-1996-C886-79CA-BC2B1372F40E}"/>
                  </a:ext>
                </a:extLst>
              </p:cNvPr>
              <p:cNvSpPr/>
              <p:nvPr/>
            </p:nvSpPr>
            <p:spPr>
              <a:xfrm>
                <a:off x="2896841" y="6354489"/>
                <a:ext cx="380465" cy="288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Otomotiv</a:t>
                </a:r>
              </a:p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ABD</a:t>
                </a:r>
              </a:p>
            </p:txBody>
          </p:sp>
          <p:cxnSp>
            <p:nvCxnSpPr>
              <p:cNvPr id="41" name="Düz Bağlayıcı 40">
                <a:extLst>
                  <a:ext uri="{FF2B5EF4-FFF2-40B4-BE49-F238E27FC236}">
                    <a16:creationId xmlns:a16="http://schemas.microsoft.com/office/drawing/2014/main" id="{3565A3DA-F886-3D5C-246B-DB9359A4F13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91089" y="4710557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Düz Bağlayıcı 41">
                <a:extLst>
                  <a:ext uri="{FF2B5EF4-FFF2-40B4-BE49-F238E27FC236}">
                    <a16:creationId xmlns:a16="http://schemas.microsoft.com/office/drawing/2014/main" id="{720ED8EE-20FB-BA24-5C57-1987AE53684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98490" y="504175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Düz Bağlayıcı 42">
                <a:extLst>
                  <a:ext uri="{FF2B5EF4-FFF2-40B4-BE49-F238E27FC236}">
                    <a16:creationId xmlns:a16="http://schemas.microsoft.com/office/drawing/2014/main" id="{270A215A-3A68-5627-227F-768E608BDD4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96587" y="5395985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Düz Bağlayıcı 44">
                <a:extLst>
                  <a:ext uri="{FF2B5EF4-FFF2-40B4-BE49-F238E27FC236}">
                    <a16:creationId xmlns:a16="http://schemas.microsoft.com/office/drawing/2014/main" id="{4B4650EF-3813-F11C-1DF4-1CFE27015DB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8841" y="5746042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Düz Bağlayıcı 45">
                <a:extLst>
                  <a:ext uri="{FF2B5EF4-FFF2-40B4-BE49-F238E27FC236}">
                    <a16:creationId xmlns:a16="http://schemas.microsoft.com/office/drawing/2014/main" id="{A6B43E71-F887-67A8-DEED-71928DEDF4B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7350" y="6105504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Düz Bağlayıcı 46">
                <a:extLst>
                  <a:ext uri="{FF2B5EF4-FFF2-40B4-BE49-F238E27FC236}">
                    <a16:creationId xmlns:a16="http://schemas.microsoft.com/office/drawing/2014/main" id="{A2E2D9CA-AE4A-6F37-3E84-DD92B2D486C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96116" y="6471699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Düz Bağlayıcı 47">
                <a:extLst>
                  <a:ext uri="{FF2B5EF4-FFF2-40B4-BE49-F238E27FC236}">
                    <a16:creationId xmlns:a16="http://schemas.microsoft.com/office/drawing/2014/main" id="{D15FDCBD-A915-494A-82D8-7CC57BB7B89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5117" y="4044509"/>
                <a:ext cx="0" cy="210910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Düz Bağlayıcı 48">
                <a:extLst>
                  <a:ext uri="{FF2B5EF4-FFF2-40B4-BE49-F238E27FC236}">
                    <a16:creationId xmlns:a16="http://schemas.microsoft.com/office/drawing/2014/main" id="{D42751C0-228F-7BD8-D014-0B6B904C1AD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78088" y="4321250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Dikdörtgen 49">
                <a:extLst>
                  <a:ext uri="{FF2B5EF4-FFF2-40B4-BE49-F238E27FC236}">
                    <a16:creationId xmlns:a16="http://schemas.microsoft.com/office/drawing/2014/main" id="{62F4E6BB-BE03-DB23-F3BC-6420F310C4D0}"/>
                  </a:ext>
                </a:extLst>
              </p:cNvPr>
              <p:cNvSpPr/>
              <p:nvPr/>
            </p:nvSpPr>
            <p:spPr>
              <a:xfrm>
                <a:off x="3469265" y="4204040"/>
                <a:ext cx="380465" cy="2880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Telekomünikasyon ABD</a:t>
                </a:r>
              </a:p>
            </p:txBody>
          </p:sp>
          <p:sp>
            <p:nvSpPr>
              <p:cNvPr id="52" name="Dikdörtgen 51">
                <a:extLst>
                  <a:ext uri="{FF2B5EF4-FFF2-40B4-BE49-F238E27FC236}">
                    <a16:creationId xmlns:a16="http://schemas.microsoft.com/office/drawing/2014/main" id="{AB2124DC-E741-0F84-113B-95D46C98F21B}"/>
                  </a:ext>
                </a:extLst>
              </p:cNvPr>
              <p:cNvSpPr/>
              <p:nvPr/>
            </p:nvSpPr>
            <p:spPr>
              <a:xfrm>
                <a:off x="3473792" y="5274250"/>
                <a:ext cx="380465" cy="31155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Elektrik Makinaları</a:t>
                </a:r>
              </a:p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sp>
            <p:nvSpPr>
              <p:cNvPr id="53" name="Dikdörtgen 52">
                <a:extLst>
                  <a:ext uri="{FF2B5EF4-FFF2-40B4-BE49-F238E27FC236}">
                    <a16:creationId xmlns:a16="http://schemas.microsoft.com/office/drawing/2014/main" id="{87BCC41E-57FE-0D87-534F-C67ECE7203BE}"/>
                  </a:ext>
                </a:extLst>
              </p:cNvPr>
              <p:cNvSpPr/>
              <p:nvPr/>
            </p:nvSpPr>
            <p:spPr>
              <a:xfrm>
                <a:off x="3473792" y="4925420"/>
                <a:ext cx="380465" cy="2880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Devreler ve Sistemler ABD</a:t>
                </a:r>
              </a:p>
            </p:txBody>
          </p:sp>
          <p:sp>
            <p:nvSpPr>
              <p:cNvPr id="54" name="Dikdörtgen 53">
                <a:extLst>
                  <a:ext uri="{FF2B5EF4-FFF2-40B4-BE49-F238E27FC236}">
                    <a16:creationId xmlns:a16="http://schemas.microsoft.com/office/drawing/2014/main" id="{64715C2E-70CD-FA0D-A3CC-B23BF125B68D}"/>
                  </a:ext>
                </a:extLst>
              </p:cNvPr>
              <p:cNvSpPr/>
              <p:nvPr/>
            </p:nvSpPr>
            <p:spPr>
              <a:xfrm>
                <a:off x="3465536" y="4564730"/>
                <a:ext cx="380465" cy="2880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Elektronik</a:t>
                </a:r>
              </a:p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ABD</a:t>
                </a:r>
              </a:p>
            </p:txBody>
          </p:sp>
          <p:sp>
            <p:nvSpPr>
              <p:cNvPr id="55" name="Dikdörtgen 54">
                <a:extLst>
                  <a:ext uri="{FF2B5EF4-FFF2-40B4-BE49-F238E27FC236}">
                    <a16:creationId xmlns:a16="http://schemas.microsoft.com/office/drawing/2014/main" id="{9E49D754-A104-7C7B-620B-2E4503440216}"/>
                  </a:ext>
                </a:extLst>
              </p:cNvPr>
              <p:cNvSpPr/>
              <p:nvPr/>
            </p:nvSpPr>
            <p:spPr>
              <a:xfrm>
                <a:off x="3465536" y="5629710"/>
                <a:ext cx="380465" cy="33217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Elektrik Tesisleri</a:t>
                </a:r>
              </a:p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ABD</a:t>
                </a:r>
              </a:p>
            </p:txBody>
          </p:sp>
          <p:sp>
            <p:nvSpPr>
              <p:cNvPr id="56" name="Dikdörtgen 55">
                <a:extLst>
                  <a:ext uri="{FF2B5EF4-FFF2-40B4-BE49-F238E27FC236}">
                    <a16:creationId xmlns:a16="http://schemas.microsoft.com/office/drawing/2014/main" id="{630F12E8-89C6-3A2A-D0AB-54BA9B4F26AE}"/>
                  </a:ext>
                </a:extLst>
              </p:cNvPr>
              <p:cNvSpPr/>
              <p:nvPr/>
            </p:nvSpPr>
            <p:spPr>
              <a:xfrm>
                <a:off x="3457280" y="5989172"/>
                <a:ext cx="380465" cy="36354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36000" rIns="0" bIns="0" numCol="1" spcCol="1270" rtlCol="0" anchor="t" anchorCtr="0">
                <a:noAutofit/>
                <a:flatTx/>
              </a:bodyPr>
              <a:lstStyle/>
              <a:p>
                <a:pPr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600" noProof="1">
                    <a:solidFill>
                      <a:schemeClr val="tx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Kontrol ve Kumanda Sistemleri ABD</a:t>
                </a:r>
              </a:p>
            </p:txBody>
          </p:sp>
          <p:cxnSp>
            <p:nvCxnSpPr>
              <p:cNvPr id="64" name="Düz Bağlayıcı 63">
                <a:extLst>
                  <a:ext uri="{FF2B5EF4-FFF2-40B4-BE49-F238E27FC236}">
                    <a16:creationId xmlns:a16="http://schemas.microsoft.com/office/drawing/2014/main" id="{8135216B-A094-7ECA-AEBE-BE54D08291D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59784" y="4681940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Düz Bağlayıcı 64">
                <a:extLst>
                  <a:ext uri="{FF2B5EF4-FFF2-40B4-BE49-F238E27FC236}">
                    <a16:creationId xmlns:a16="http://schemas.microsoft.com/office/drawing/2014/main" id="{FF2B1FEF-E96A-1B5A-274B-64D2BA1BB89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67185" y="5042630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Düz Bağlayıcı 66">
                <a:extLst>
                  <a:ext uri="{FF2B5EF4-FFF2-40B4-BE49-F238E27FC236}">
                    <a16:creationId xmlns:a16="http://schemas.microsoft.com/office/drawing/2014/main" id="{4507F4A6-EBF7-3186-EDD9-E3DF13AB6CA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65282" y="5396864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Düz Bağlayıcı 69">
                <a:extLst>
                  <a:ext uri="{FF2B5EF4-FFF2-40B4-BE49-F238E27FC236}">
                    <a16:creationId xmlns:a16="http://schemas.microsoft.com/office/drawing/2014/main" id="{E215146E-4F59-EE64-5988-AB531559053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57536" y="578379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Düz Bağlayıcı 72">
                <a:extLst>
                  <a:ext uri="{FF2B5EF4-FFF2-40B4-BE49-F238E27FC236}">
                    <a16:creationId xmlns:a16="http://schemas.microsoft.com/office/drawing/2014/main" id="{A4E98562-FB34-8C17-8311-C816B912C32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55660" y="6165377"/>
                <a:ext cx="10838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Düz Bağlayıcı 78">
                <a:extLst>
                  <a:ext uri="{FF2B5EF4-FFF2-40B4-BE49-F238E27FC236}">
                    <a16:creationId xmlns:a16="http://schemas.microsoft.com/office/drawing/2014/main" id="{E7F7637B-8E9A-D5D4-D89A-D7556D967C4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3054" y="4044509"/>
                <a:ext cx="3366" cy="13680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Düz Bağlayıcı 81">
                <a:extLst>
                  <a:ext uri="{FF2B5EF4-FFF2-40B4-BE49-F238E27FC236}">
                    <a16:creationId xmlns:a16="http://schemas.microsoft.com/office/drawing/2014/main" id="{2E76019D-379F-20C8-3219-FB101C2BE93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56025" y="4321250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Dikdörtgen 82">
                <a:extLst>
                  <a:ext uri="{FF2B5EF4-FFF2-40B4-BE49-F238E27FC236}">
                    <a16:creationId xmlns:a16="http://schemas.microsoft.com/office/drawing/2014/main" id="{CAFC57E6-EEE7-875B-B47A-F2F9373ED10A}"/>
                  </a:ext>
                </a:extLst>
              </p:cNvPr>
              <p:cNvSpPr/>
              <p:nvPr/>
            </p:nvSpPr>
            <p:spPr>
              <a:xfrm>
                <a:off x="4047202" y="4204040"/>
                <a:ext cx="380465" cy="288000"/>
              </a:xfrm>
              <a:prstGeom prst="rect">
                <a:avLst/>
              </a:prstGeom>
              <a:solidFill>
                <a:srgbClr val="DBDBDB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Genel Jeoloji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sp>
            <p:nvSpPr>
              <p:cNvPr id="85" name="Dikdörtgen 84">
                <a:extLst>
                  <a:ext uri="{FF2B5EF4-FFF2-40B4-BE49-F238E27FC236}">
                    <a16:creationId xmlns:a16="http://schemas.microsoft.com/office/drawing/2014/main" id="{8EAFC775-C543-F448-9ADD-DE55692F7A91}"/>
                  </a:ext>
                </a:extLst>
              </p:cNvPr>
              <p:cNvSpPr/>
              <p:nvPr/>
            </p:nvSpPr>
            <p:spPr>
              <a:xfrm>
                <a:off x="4051729" y="5274250"/>
                <a:ext cx="380465" cy="288000"/>
              </a:xfrm>
              <a:prstGeom prst="rect">
                <a:avLst/>
              </a:prstGeom>
              <a:solidFill>
                <a:srgbClr val="DBDBDB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Uygulamalı Jeoloji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sp>
            <p:nvSpPr>
              <p:cNvPr id="86" name="Dikdörtgen 85">
                <a:extLst>
                  <a:ext uri="{FF2B5EF4-FFF2-40B4-BE49-F238E27FC236}">
                    <a16:creationId xmlns:a16="http://schemas.microsoft.com/office/drawing/2014/main" id="{C2D01AF2-6C54-2F4B-3530-25283CF5392A}"/>
                  </a:ext>
                </a:extLst>
              </p:cNvPr>
              <p:cNvSpPr/>
              <p:nvPr/>
            </p:nvSpPr>
            <p:spPr>
              <a:xfrm>
                <a:off x="4051729" y="4925420"/>
                <a:ext cx="380465" cy="288000"/>
              </a:xfrm>
              <a:prstGeom prst="rect">
                <a:avLst/>
              </a:prstGeom>
              <a:solidFill>
                <a:srgbClr val="DBDBDB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Maden Yatakları ve Jeokimya ABD</a:t>
                </a:r>
              </a:p>
            </p:txBody>
          </p:sp>
          <p:sp>
            <p:nvSpPr>
              <p:cNvPr id="87" name="Dikdörtgen 86">
                <a:extLst>
                  <a:ext uri="{FF2B5EF4-FFF2-40B4-BE49-F238E27FC236}">
                    <a16:creationId xmlns:a16="http://schemas.microsoft.com/office/drawing/2014/main" id="{F910CBB6-311E-2418-3D14-5E933AB2D6F2}"/>
                  </a:ext>
                </a:extLst>
              </p:cNvPr>
              <p:cNvSpPr/>
              <p:nvPr/>
            </p:nvSpPr>
            <p:spPr>
              <a:xfrm>
                <a:off x="4043473" y="4564730"/>
                <a:ext cx="380465" cy="288000"/>
              </a:xfrm>
              <a:prstGeom prst="rect">
                <a:avLst/>
              </a:prstGeom>
              <a:solidFill>
                <a:srgbClr val="DBDBDB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Mineraloji ve Petrografi ABD</a:t>
                </a:r>
              </a:p>
            </p:txBody>
          </p:sp>
          <p:cxnSp>
            <p:nvCxnSpPr>
              <p:cNvPr id="94" name="Düz Bağlayıcı 93">
                <a:extLst>
                  <a:ext uri="{FF2B5EF4-FFF2-40B4-BE49-F238E27FC236}">
                    <a16:creationId xmlns:a16="http://schemas.microsoft.com/office/drawing/2014/main" id="{E387D49B-7D60-66C1-84CC-613887AC284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37721" y="4681940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Düz Bağlayıcı 102">
                <a:extLst>
                  <a:ext uri="{FF2B5EF4-FFF2-40B4-BE49-F238E27FC236}">
                    <a16:creationId xmlns:a16="http://schemas.microsoft.com/office/drawing/2014/main" id="{D7AEF985-048F-1C5D-B20E-86E3B75D821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45122" y="5042630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Düz Bağlayıcı 108">
                <a:extLst>
                  <a:ext uri="{FF2B5EF4-FFF2-40B4-BE49-F238E27FC236}">
                    <a16:creationId xmlns:a16="http://schemas.microsoft.com/office/drawing/2014/main" id="{00D4470D-1021-B46D-FF45-7C8BB091944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43219" y="5396864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Düz Bağlayıcı 113">
                <a:extLst>
                  <a:ext uri="{FF2B5EF4-FFF2-40B4-BE49-F238E27FC236}">
                    <a16:creationId xmlns:a16="http://schemas.microsoft.com/office/drawing/2014/main" id="{8687097B-56A9-AB6B-1D1B-97F3FA9A74A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7641" y="4044509"/>
                <a:ext cx="3366" cy="20700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Düz Bağlayıcı 114">
                <a:extLst>
                  <a:ext uri="{FF2B5EF4-FFF2-40B4-BE49-F238E27FC236}">
                    <a16:creationId xmlns:a16="http://schemas.microsoft.com/office/drawing/2014/main" id="{F4BD7DC2-DCF0-7B06-446F-9055BF71D8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40612" y="4321250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Dikdörtgen 115">
                <a:extLst>
                  <a:ext uri="{FF2B5EF4-FFF2-40B4-BE49-F238E27FC236}">
                    <a16:creationId xmlns:a16="http://schemas.microsoft.com/office/drawing/2014/main" id="{CA2163B2-B9FD-08E8-C5EA-12569A55BFC0}"/>
                  </a:ext>
                </a:extLst>
              </p:cNvPr>
              <p:cNvSpPr/>
              <p:nvPr/>
            </p:nvSpPr>
            <p:spPr>
              <a:xfrm>
                <a:off x="4631789" y="4204040"/>
                <a:ext cx="380465" cy="288000"/>
              </a:xfrm>
              <a:prstGeom prst="rect">
                <a:avLst/>
              </a:prstGeom>
              <a:solidFill>
                <a:srgbClr val="93E2FF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Jeodezi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ABD</a:t>
                </a:r>
              </a:p>
            </p:txBody>
          </p:sp>
          <p:sp>
            <p:nvSpPr>
              <p:cNvPr id="120" name="Dikdörtgen 119">
                <a:extLst>
                  <a:ext uri="{FF2B5EF4-FFF2-40B4-BE49-F238E27FC236}">
                    <a16:creationId xmlns:a16="http://schemas.microsoft.com/office/drawing/2014/main" id="{6DD1CB3B-E781-4A7C-B5CE-0978E0BBA236}"/>
                  </a:ext>
                </a:extLst>
              </p:cNvPr>
              <p:cNvSpPr/>
              <p:nvPr/>
            </p:nvSpPr>
            <p:spPr>
              <a:xfrm>
                <a:off x="4636316" y="5274250"/>
                <a:ext cx="380465" cy="288000"/>
              </a:xfrm>
              <a:prstGeom prst="rect">
                <a:avLst/>
              </a:prstGeom>
              <a:solidFill>
                <a:srgbClr val="93E2FF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Kartoğrafya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sp>
            <p:nvSpPr>
              <p:cNvPr id="121" name="Dikdörtgen 120">
                <a:extLst>
                  <a:ext uri="{FF2B5EF4-FFF2-40B4-BE49-F238E27FC236}">
                    <a16:creationId xmlns:a16="http://schemas.microsoft.com/office/drawing/2014/main" id="{DFC6AC47-6BEA-7744-1609-B0FEEE20CBAF}"/>
                  </a:ext>
                </a:extLst>
              </p:cNvPr>
              <p:cNvSpPr/>
              <p:nvPr/>
            </p:nvSpPr>
            <p:spPr>
              <a:xfrm>
                <a:off x="4636316" y="4925420"/>
                <a:ext cx="380465" cy="288000"/>
              </a:xfrm>
              <a:prstGeom prst="rect">
                <a:avLst/>
              </a:prstGeom>
              <a:solidFill>
                <a:srgbClr val="93E2FF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Ölçme Tekniği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sp>
            <p:nvSpPr>
              <p:cNvPr id="122" name="Dikdörtgen 121">
                <a:extLst>
                  <a:ext uri="{FF2B5EF4-FFF2-40B4-BE49-F238E27FC236}">
                    <a16:creationId xmlns:a16="http://schemas.microsoft.com/office/drawing/2014/main" id="{DB2B8974-E954-502A-DDF4-7BD8C2E7F235}"/>
                  </a:ext>
                </a:extLst>
              </p:cNvPr>
              <p:cNvSpPr/>
              <p:nvPr/>
            </p:nvSpPr>
            <p:spPr>
              <a:xfrm>
                <a:off x="4628060" y="4564730"/>
                <a:ext cx="380465" cy="288000"/>
              </a:xfrm>
              <a:prstGeom prst="rect">
                <a:avLst/>
              </a:prstGeom>
              <a:solidFill>
                <a:srgbClr val="93E2FF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Fotogrametri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ABD</a:t>
                </a:r>
              </a:p>
            </p:txBody>
          </p:sp>
          <p:sp>
            <p:nvSpPr>
              <p:cNvPr id="123" name="Dikdörtgen 122">
                <a:extLst>
                  <a:ext uri="{FF2B5EF4-FFF2-40B4-BE49-F238E27FC236}">
                    <a16:creationId xmlns:a16="http://schemas.microsoft.com/office/drawing/2014/main" id="{ABE5D776-DAC6-2563-33A1-ADA51455BE45}"/>
                  </a:ext>
                </a:extLst>
              </p:cNvPr>
              <p:cNvSpPr/>
              <p:nvPr/>
            </p:nvSpPr>
            <p:spPr>
              <a:xfrm>
                <a:off x="4628060" y="5629711"/>
                <a:ext cx="380465" cy="288000"/>
              </a:xfrm>
              <a:prstGeom prst="rect">
                <a:avLst/>
              </a:prstGeom>
              <a:solidFill>
                <a:srgbClr val="93E2FF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Arazi Yönetimi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sp>
            <p:nvSpPr>
              <p:cNvPr id="127" name="Dikdörtgen 126">
                <a:extLst>
                  <a:ext uri="{FF2B5EF4-FFF2-40B4-BE49-F238E27FC236}">
                    <a16:creationId xmlns:a16="http://schemas.microsoft.com/office/drawing/2014/main" id="{6EB7265F-5815-8073-0420-0EA0F0D566AD}"/>
                  </a:ext>
                </a:extLst>
              </p:cNvPr>
              <p:cNvSpPr/>
              <p:nvPr/>
            </p:nvSpPr>
            <p:spPr>
              <a:xfrm>
                <a:off x="4619804" y="5989173"/>
                <a:ext cx="380465" cy="288000"/>
              </a:xfrm>
              <a:prstGeom prst="rect">
                <a:avLst/>
              </a:prstGeom>
              <a:solidFill>
                <a:srgbClr val="93E2FF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Uzaktan Algılama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cxnSp>
            <p:nvCxnSpPr>
              <p:cNvPr id="133" name="Düz Bağlayıcı 132">
                <a:extLst>
                  <a:ext uri="{FF2B5EF4-FFF2-40B4-BE49-F238E27FC236}">
                    <a16:creationId xmlns:a16="http://schemas.microsoft.com/office/drawing/2014/main" id="{6E2751D4-8B2F-5563-D600-0A7A39BE6DD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22308" y="4681940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Düz Bağlayıcı 134">
                <a:extLst>
                  <a:ext uri="{FF2B5EF4-FFF2-40B4-BE49-F238E27FC236}">
                    <a16:creationId xmlns:a16="http://schemas.microsoft.com/office/drawing/2014/main" id="{F4868F1F-41B9-F0AC-FF14-990C6702081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29709" y="5042630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Düz Bağlayıcı 135">
                <a:extLst>
                  <a:ext uri="{FF2B5EF4-FFF2-40B4-BE49-F238E27FC236}">
                    <a16:creationId xmlns:a16="http://schemas.microsoft.com/office/drawing/2014/main" id="{C8ECABCF-50BC-10B0-1D04-21A9962ABE5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27806" y="5396864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Düz Bağlayıcı 136">
                <a:extLst>
                  <a:ext uri="{FF2B5EF4-FFF2-40B4-BE49-F238E27FC236}">
                    <a16:creationId xmlns:a16="http://schemas.microsoft.com/office/drawing/2014/main" id="{9314A9DD-0C34-0866-A5C5-659B2321EE0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20060" y="574692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Düz Bağlayıcı 137">
                <a:extLst>
                  <a:ext uri="{FF2B5EF4-FFF2-40B4-BE49-F238E27FC236}">
                    <a16:creationId xmlns:a16="http://schemas.microsoft.com/office/drawing/2014/main" id="{566D5A69-B7DC-1EC4-4A6A-BB7032F9013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18569" y="6106383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Düz Bağlayıcı 143">
                <a:extLst>
                  <a:ext uri="{FF2B5EF4-FFF2-40B4-BE49-F238E27FC236}">
                    <a16:creationId xmlns:a16="http://schemas.microsoft.com/office/drawing/2014/main" id="{315F04C6-CD3A-222F-72B3-D6BB4668DCF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8862" y="4043630"/>
                <a:ext cx="3366" cy="10080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Düz Bağlayıcı 144">
                <a:extLst>
                  <a:ext uri="{FF2B5EF4-FFF2-40B4-BE49-F238E27FC236}">
                    <a16:creationId xmlns:a16="http://schemas.microsoft.com/office/drawing/2014/main" id="{EC893A20-A58C-2EF5-BE04-9A2291589DE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21833" y="432037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Dikdörtgen 147">
                <a:extLst>
                  <a:ext uri="{FF2B5EF4-FFF2-40B4-BE49-F238E27FC236}">
                    <a16:creationId xmlns:a16="http://schemas.microsoft.com/office/drawing/2014/main" id="{D4276704-6089-A6A9-4867-50E1454AF032}"/>
                  </a:ext>
                </a:extLst>
              </p:cNvPr>
              <p:cNvSpPr/>
              <p:nvPr/>
            </p:nvSpPr>
            <p:spPr>
              <a:xfrm>
                <a:off x="5213010" y="4203161"/>
                <a:ext cx="380465" cy="288000"/>
              </a:xfrm>
              <a:prstGeom prst="rect">
                <a:avLst/>
              </a:prstGeom>
              <a:solidFill>
                <a:srgbClr val="8E9DEF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Yer Fiziği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sp>
            <p:nvSpPr>
              <p:cNvPr id="151" name="Dikdörtgen 150">
                <a:extLst>
                  <a:ext uri="{FF2B5EF4-FFF2-40B4-BE49-F238E27FC236}">
                    <a16:creationId xmlns:a16="http://schemas.microsoft.com/office/drawing/2014/main" id="{9E87165A-F2E9-AE99-B9AD-D57F4180C928}"/>
                  </a:ext>
                </a:extLst>
              </p:cNvPr>
              <p:cNvSpPr/>
              <p:nvPr/>
            </p:nvSpPr>
            <p:spPr>
              <a:xfrm>
                <a:off x="5217537" y="4924541"/>
                <a:ext cx="380465" cy="288000"/>
              </a:xfrm>
              <a:prstGeom prst="rect">
                <a:avLst/>
              </a:prstGeom>
              <a:solidFill>
                <a:srgbClr val="8E9DEF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Sismoloji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sp>
            <p:nvSpPr>
              <p:cNvPr id="152" name="Dikdörtgen 151">
                <a:extLst>
                  <a:ext uri="{FF2B5EF4-FFF2-40B4-BE49-F238E27FC236}">
                    <a16:creationId xmlns:a16="http://schemas.microsoft.com/office/drawing/2014/main" id="{ECFC3555-4F86-6AF6-C9C4-6F9B57538F21}"/>
                  </a:ext>
                </a:extLst>
              </p:cNvPr>
              <p:cNvSpPr/>
              <p:nvPr/>
            </p:nvSpPr>
            <p:spPr>
              <a:xfrm>
                <a:off x="5209281" y="4563851"/>
                <a:ext cx="380465" cy="288000"/>
              </a:xfrm>
              <a:prstGeom prst="rect">
                <a:avLst/>
              </a:prstGeom>
              <a:solidFill>
                <a:srgbClr val="8E9DEF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Uygulamalı Fizik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cxnSp>
            <p:nvCxnSpPr>
              <p:cNvPr id="153" name="Düz Bağlayıcı 152">
                <a:extLst>
                  <a:ext uri="{FF2B5EF4-FFF2-40B4-BE49-F238E27FC236}">
                    <a16:creationId xmlns:a16="http://schemas.microsoft.com/office/drawing/2014/main" id="{33995A1F-0D87-AAC8-7396-D42B08049A9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03529" y="468106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Düz Bağlayıcı 153">
                <a:extLst>
                  <a:ext uri="{FF2B5EF4-FFF2-40B4-BE49-F238E27FC236}">
                    <a16:creationId xmlns:a16="http://schemas.microsoft.com/office/drawing/2014/main" id="{93822491-BAAC-8B35-1CA6-13383AFAF5F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10930" y="504175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Düz Bağlayıcı 155">
                <a:extLst>
                  <a:ext uri="{FF2B5EF4-FFF2-40B4-BE49-F238E27FC236}">
                    <a16:creationId xmlns:a16="http://schemas.microsoft.com/office/drawing/2014/main" id="{664146A7-D00A-2B56-0145-6703E643A58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2643" y="4043630"/>
                <a:ext cx="3366" cy="10080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Düz Bağlayıcı 156">
                <a:extLst>
                  <a:ext uri="{FF2B5EF4-FFF2-40B4-BE49-F238E27FC236}">
                    <a16:creationId xmlns:a16="http://schemas.microsoft.com/office/drawing/2014/main" id="{CC3F2410-BEAE-3A21-51ED-64B56588470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8739" y="4321250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Dikdörtgen 157">
                <a:extLst>
                  <a:ext uri="{FF2B5EF4-FFF2-40B4-BE49-F238E27FC236}">
                    <a16:creationId xmlns:a16="http://schemas.microsoft.com/office/drawing/2014/main" id="{902FFA54-CD62-4F4D-62B1-1DBA3F51CE70}"/>
                  </a:ext>
                </a:extLst>
              </p:cNvPr>
              <p:cNvSpPr/>
              <p:nvPr/>
            </p:nvSpPr>
            <p:spPr>
              <a:xfrm>
                <a:off x="5789916" y="4204040"/>
                <a:ext cx="380465" cy="288000"/>
              </a:xfrm>
              <a:prstGeom prst="rect">
                <a:avLst/>
              </a:prstGeom>
              <a:solidFill>
                <a:srgbClr val="E0B1E9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4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Cevher-Kömür Hazırlama ve Değerlendirme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4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sp>
            <p:nvSpPr>
              <p:cNvPr id="161" name="Dikdörtgen 160">
                <a:extLst>
                  <a:ext uri="{FF2B5EF4-FFF2-40B4-BE49-F238E27FC236}">
                    <a16:creationId xmlns:a16="http://schemas.microsoft.com/office/drawing/2014/main" id="{986D9232-71BC-C340-C46B-EF4D47B700F1}"/>
                  </a:ext>
                </a:extLst>
              </p:cNvPr>
              <p:cNvSpPr/>
              <p:nvPr/>
            </p:nvSpPr>
            <p:spPr>
              <a:xfrm>
                <a:off x="5786187" y="4564730"/>
                <a:ext cx="380465" cy="288000"/>
              </a:xfrm>
              <a:prstGeom prst="rect">
                <a:avLst/>
              </a:prstGeom>
              <a:solidFill>
                <a:srgbClr val="E0B1E9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Maden İşletmesi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cxnSp>
            <p:nvCxnSpPr>
              <p:cNvPr id="162" name="Düz Bağlayıcı 161">
                <a:extLst>
                  <a:ext uri="{FF2B5EF4-FFF2-40B4-BE49-F238E27FC236}">
                    <a16:creationId xmlns:a16="http://schemas.microsoft.com/office/drawing/2014/main" id="{76E166E7-4A6D-BA5C-DDD6-78E790D9D0E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80435" y="4681940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Düz Bağlayıcı 162">
                <a:extLst>
                  <a:ext uri="{FF2B5EF4-FFF2-40B4-BE49-F238E27FC236}">
                    <a16:creationId xmlns:a16="http://schemas.microsoft.com/office/drawing/2014/main" id="{2B4F0BC7-0CCB-EF90-F277-81D6EBF030E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87836" y="5042630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Dikdörtgen 159">
                <a:extLst>
                  <a:ext uri="{FF2B5EF4-FFF2-40B4-BE49-F238E27FC236}">
                    <a16:creationId xmlns:a16="http://schemas.microsoft.com/office/drawing/2014/main" id="{7A5DCE9B-A683-6724-4845-D485E8F7D64A}"/>
                  </a:ext>
                </a:extLst>
              </p:cNvPr>
              <p:cNvSpPr/>
              <p:nvPr/>
            </p:nvSpPr>
            <p:spPr>
              <a:xfrm>
                <a:off x="5764877" y="4925420"/>
                <a:ext cx="410032" cy="288000"/>
              </a:xfrm>
              <a:prstGeom prst="rect">
                <a:avLst/>
              </a:prstGeom>
              <a:solidFill>
                <a:srgbClr val="E0B1E9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4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Maden Mekanizasyonu ve Teknolojisi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4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cxnSp>
            <p:nvCxnSpPr>
              <p:cNvPr id="164" name="Düz Bağlayıcı 163">
                <a:extLst>
                  <a:ext uri="{FF2B5EF4-FFF2-40B4-BE49-F238E27FC236}">
                    <a16:creationId xmlns:a16="http://schemas.microsoft.com/office/drawing/2014/main" id="{FEA5D888-FC96-EBB2-908E-83061A4450E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54400" y="4043630"/>
                <a:ext cx="3366" cy="10080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Düz Bağlayıcı 164">
                <a:extLst>
                  <a:ext uri="{FF2B5EF4-FFF2-40B4-BE49-F238E27FC236}">
                    <a16:creationId xmlns:a16="http://schemas.microsoft.com/office/drawing/2014/main" id="{7D3A4464-9651-1E6E-F043-E3DC541E07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67371" y="432037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Dikdörtgen 165">
                <a:extLst>
                  <a:ext uri="{FF2B5EF4-FFF2-40B4-BE49-F238E27FC236}">
                    <a16:creationId xmlns:a16="http://schemas.microsoft.com/office/drawing/2014/main" id="{754416FC-8AAF-D955-4EF6-BB563C8EEFD9}"/>
                  </a:ext>
                </a:extLst>
              </p:cNvPr>
              <p:cNvSpPr/>
              <p:nvPr/>
            </p:nvSpPr>
            <p:spPr>
              <a:xfrm>
                <a:off x="6358548" y="4203161"/>
                <a:ext cx="380465" cy="288000"/>
              </a:xfrm>
              <a:prstGeom prst="rect">
                <a:avLst/>
              </a:prstGeom>
              <a:solidFill>
                <a:srgbClr val="B4C7E7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Yazılım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sp>
            <p:nvSpPr>
              <p:cNvPr id="168" name="Dikdörtgen 167">
                <a:extLst>
                  <a:ext uri="{FF2B5EF4-FFF2-40B4-BE49-F238E27FC236}">
                    <a16:creationId xmlns:a16="http://schemas.microsoft.com/office/drawing/2014/main" id="{410BEBCD-52F5-FADF-DFF7-549DAF067EDF}"/>
                  </a:ext>
                </a:extLst>
              </p:cNvPr>
              <p:cNvSpPr/>
              <p:nvPr/>
            </p:nvSpPr>
            <p:spPr>
              <a:xfrm>
                <a:off x="6363075" y="4924541"/>
                <a:ext cx="380465" cy="288000"/>
              </a:xfrm>
              <a:prstGeom prst="rect">
                <a:avLst/>
              </a:prstGeom>
              <a:solidFill>
                <a:srgbClr val="B4C7E7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Bilgisayar Bilimleri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sp>
            <p:nvSpPr>
              <p:cNvPr id="169" name="Dikdörtgen 168">
                <a:extLst>
                  <a:ext uri="{FF2B5EF4-FFF2-40B4-BE49-F238E27FC236}">
                    <a16:creationId xmlns:a16="http://schemas.microsoft.com/office/drawing/2014/main" id="{C73ACEB3-61A9-9291-8DB2-9845077F8540}"/>
                  </a:ext>
                </a:extLst>
              </p:cNvPr>
              <p:cNvSpPr/>
              <p:nvPr/>
            </p:nvSpPr>
            <p:spPr>
              <a:xfrm>
                <a:off x="6354819" y="4563851"/>
                <a:ext cx="380465" cy="288000"/>
              </a:xfrm>
              <a:prstGeom prst="rect">
                <a:avLst/>
              </a:prstGeom>
              <a:solidFill>
                <a:srgbClr val="B4C7E7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Donanım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cxnSp>
            <p:nvCxnSpPr>
              <p:cNvPr id="170" name="Düz Bağlayıcı 169">
                <a:extLst>
                  <a:ext uri="{FF2B5EF4-FFF2-40B4-BE49-F238E27FC236}">
                    <a16:creationId xmlns:a16="http://schemas.microsoft.com/office/drawing/2014/main" id="{DAB69404-3482-76DB-3890-687F816EA49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9067" y="468106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Düz Bağlayıcı 170">
                <a:extLst>
                  <a:ext uri="{FF2B5EF4-FFF2-40B4-BE49-F238E27FC236}">
                    <a16:creationId xmlns:a16="http://schemas.microsoft.com/office/drawing/2014/main" id="{E0053B5C-6B18-AC44-10A2-518611A890F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56468" y="504175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Düz Bağlayıcı 182">
                <a:extLst>
                  <a:ext uri="{FF2B5EF4-FFF2-40B4-BE49-F238E27FC236}">
                    <a16:creationId xmlns:a16="http://schemas.microsoft.com/office/drawing/2014/main" id="{2EC9180D-0B41-9FF7-F452-BB954539DA2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1706" y="4049940"/>
                <a:ext cx="3366" cy="17100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Düz Bağlayıcı 183">
                <a:extLst>
                  <a:ext uri="{FF2B5EF4-FFF2-40B4-BE49-F238E27FC236}">
                    <a16:creationId xmlns:a16="http://schemas.microsoft.com/office/drawing/2014/main" id="{78F8E636-61AD-8CE9-F4F3-760F85177D0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44677" y="432668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Dikdörtgen 184">
                <a:extLst>
                  <a:ext uri="{FF2B5EF4-FFF2-40B4-BE49-F238E27FC236}">
                    <a16:creationId xmlns:a16="http://schemas.microsoft.com/office/drawing/2014/main" id="{2D7EA240-C6BE-395E-D66E-7A07B8A5FD00}"/>
                  </a:ext>
                </a:extLst>
              </p:cNvPr>
              <p:cNvSpPr/>
              <p:nvPr/>
            </p:nvSpPr>
            <p:spPr>
              <a:xfrm>
                <a:off x="6935854" y="4209471"/>
                <a:ext cx="380465" cy="288000"/>
              </a:xfrm>
              <a:prstGeom prst="rect">
                <a:avLst/>
              </a:prstGeom>
              <a:solidFill>
                <a:srgbClr val="F8CBAD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Malzeme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ABD</a:t>
                </a:r>
              </a:p>
            </p:txBody>
          </p:sp>
          <p:sp>
            <p:nvSpPr>
              <p:cNvPr id="187" name="Dikdörtgen 186">
                <a:extLst>
                  <a:ext uri="{FF2B5EF4-FFF2-40B4-BE49-F238E27FC236}">
                    <a16:creationId xmlns:a16="http://schemas.microsoft.com/office/drawing/2014/main" id="{958F7A83-0E3F-1553-683D-AC7E49977394}"/>
                  </a:ext>
                </a:extLst>
              </p:cNvPr>
              <p:cNvSpPr/>
              <p:nvPr/>
            </p:nvSpPr>
            <p:spPr>
              <a:xfrm>
                <a:off x="6940381" y="5279681"/>
                <a:ext cx="380465" cy="288000"/>
              </a:xfrm>
              <a:prstGeom prst="rect">
                <a:avLst/>
              </a:prstGeom>
              <a:solidFill>
                <a:srgbClr val="F8CBAD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Seramik Malzemeler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sp>
            <p:nvSpPr>
              <p:cNvPr id="188" name="Dikdörtgen 187">
                <a:extLst>
                  <a:ext uri="{FF2B5EF4-FFF2-40B4-BE49-F238E27FC236}">
                    <a16:creationId xmlns:a16="http://schemas.microsoft.com/office/drawing/2014/main" id="{30B00172-18FC-C1A6-0F54-4A1CEB60AD1C}"/>
                  </a:ext>
                </a:extLst>
              </p:cNvPr>
              <p:cNvSpPr/>
              <p:nvPr/>
            </p:nvSpPr>
            <p:spPr>
              <a:xfrm>
                <a:off x="6940381" y="4930851"/>
                <a:ext cx="380465" cy="288000"/>
              </a:xfrm>
              <a:prstGeom prst="rect">
                <a:avLst/>
              </a:prstGeom>
              <a:solidFill>
                <a:srgbClr val="F8CBAD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Kompozit Malzemeler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ABD</a:t>
                </a:r>
              </a:p>
            </p:txBody>
          </p:sp>
          <p:sp>
            <p:nvSpPr>
              <p:cNvPr id="189" name="Dikdörtgen 188">
                <a:extLst>
                  <a:ext uri="{FF2B5EF4-FFF2-40B4-BE49-F238E27FC236}">
                    <a16:creationId xmlns:a16="http://schemas.microsoft.com/office/drawing/2014/main" id="{1127E5E0-8155-7A2E-D6C6-9324CC93AA30}"/>
                  </a:ext>
                </a:extLst>
              </p:cNvPr>
              <p:cNvSpPr/>
              <p:nvPr/>
            </p:nvSpPr>
            <p:spPr>
              <a:xfrm>
                <a:off x="6932125" y="4570161"/>
                <a:ext cx="380465" cy="288000"/>
              </a:xfrm>
              <a:prstGeom prst="rect">
                <a:avLst/>
              </a:prstGeom>
              <a:solidFill>
                <a:srgbClr val="F8CBAD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Metalurji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ABD</a:t>
                </a:r>
              </a:p>
            </p:txBody>
          </p:sp>
          <p:sp>
            <p:nvSpPr>
              <p:cNvPr id="190" name="Dikdörtgen 189">
                <a:extLst>
                  <a:ext uri="{FF2B5EF4-FFF2-40B4-BE49-F238E27FC236}">
                    <a16:creationId xmlns:a16="http://schemas.microsoft.com/office/drawing/2014/main" id="{BF88CF7C-98A6-1280-9871-035B3176C33C}"/>
                  </a:ext>
                </a:extLst>
              </p:cNvPr>
              <p:cNvSpPr/>
              <p:nvPr/>
            </p:nvSpPr>
            <p:spPr>
              <a:xfrm>
                <a:off x="6932125" y="5635142"/>
                <a:ext cx="380465" cy="288000"/>
              </a:xfrm>
              <a:prstGeom prst="rect">
                <a:avLst/>
              </a:prstGeom>
              <a:solidFill>
                <a:srgbClr val="F8CBAD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Polimer Bilimi ve TekmolojisiABD</a:t>
                </a:r>
              </a:p>
            </p:txBody>
          </p:sp>
          <p:cxnSp>
            <p:nvCxnSpPr>
              <p:cNvPr id="1024" name="Düz Bağlayıcı 1023">
                <a:extLst>
                  <a:ext uri="{FF2B5EF4-FFF2-40B4-BE49-F238E27FC236}">
                    <a16:creationId xmlns:a16="http://schemas.microsoft.com/office/drawing/2014/main" id="{9949F419-19B8-6211-CBB6-377D563BB4B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6373" y="468737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5" name="Düz Bağlayıcı 1024">
                <a:extLst>
                  <a:ext uri="{FF2B5EF4-FFF2-40B4-BE49-F238E27FC236}">
                    <a16:creationId xmlns:a16="http://schemas.microsoft.com/office/drawing/2014/main" id="{27CD2300-DE4F-60FF-627A-CE40AD79104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3774" y="504806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7" name="Düz Bağlayıcı 1026">
                <a:extLst>
                  <a:ext uri="{FF2B5EF4-FFF2-40B4-BE49-F238E27FC236}">
                    <a16:creationId xmlns:a16="http://schemas.microsoft.com/office/drawing/2014/main" id="{45EE736B-4240-1FBE-29EB-4620E320FF1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1871" y="5402295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9" name="Düz Bağlayıcı 1028">
                <a:extLst>
                  <a:ext uri="{FF2B5EF4-FFF2-40B4-BE49-F238E27FC236}">
                    <a16:creationId xmlns:a16="http://schemas.microsoft.com/office/drawing/2014/main" id="{0F1B070C-2227-2893-4D5E-939B81031E6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4125" y="5752352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5" name="Düz Bağlayıcı 1034">
                <a:extLst>
                  <a:ext uri="{FF2B5EF4-FFF2-40B4-BE49-F238E27FC236}">
                    <a16:creationId xmlns:a16="http://schemas.microsoft.com/office/drawing/2014/main" id="{AF27AE04-9FF1-3256-99D5-35E1AD751A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5230" y="4043630"/>
                <a:ext cx="3366" cy="6480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7" name="Düz Bağlayıcı 1036">
                <a:extLst>
                  <a:ext uri="{FF2B5EF4-FFF2-40B4-BE49-F238E27FC236}">
                    <a16:creationId xmlns:a16="http://schemas.microsoft.com/office/drawing/2014/main" id="{64FB463B-1CEB-0CF3-7A51-8860DDE4208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28201" y="432037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9" name="Dikdörtgen 1038">
                <a:extLst>
                  <a:ext uri="{FF2B5EF4-FFF2-40B4-BE49-F238E27FC236}">
                    <a16:creationId xmlns:a16="http://schemas.microsoft.com/office/drawing/2014/main" id="{9BB0501E-80F1-4378-0766-4BFA156DB886}"/>
                  </a:ext>
                </a:extLst>
              </p:cNvPr>
              <p:cNvSpPr/>
              <p:nvPr/>
            </p:nvSpPr>
            <p:spPr>
              <a:xfrm>
                <a:off x="7495988" y="4203161"/>
                <a:ext cx="403855" cy="288000"/>
              </a:xfrm>
              <a:prstGeom prst="rect">
                <a:avLst/>
              </a:prstGeom>
              <a:solidFill>
                <a:srgbClr val="DBDBDB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Endüstri Mühendisliği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ABD</a:t>
                </a:r>
              </a:p>
            </p:txBody>
          </p:sp>
          <p:sp>
            <p:nvSpPr>
              <p:cNvPr id="1045" name="Dikdörtgen 1044">
                <a:extLst>
                  <a:ext uri="{FF2B5EF4-FFF2-40B4-BE49-F238E27FC236}">
                    <a16:creationId xmlns:a16="http://schemas.microsoft.com/office/drawing/2014/main" id="{D5297986-5815-E413-DE00-4045D225C6B5}"/>
                  </a:ext>
                </a:extLst>
              </p:cNvPr>
              <p:cNvSpPr/>
              <p:nvPr/>
            </p:nvSpPr>
            <p:spPr>
              <a:xfrm>
                <a:off x="7515649" y="4563851"/>
                <a:ext cx="380465" cy="288000"/>
              </a:xfrm>
              <a:prstGeom prst="rect">
                <a:avLst/>
              </a:prstGeom>
              <a:solidFill>
                <a:srgbClr val="DBDBDB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Yöneylem Araştırması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ABD</a:t>
                </a:r>
              </a:p>
            </p:txBody>
          </p:sp>
          <p:cxnSp>
            <p:nvCxnSpPr>
              <p:cNvPr id="1051" name="Düz Bağlayıcı 1050">
                <a:extLst>
                  <a:ext uri="{FF2B5EF4-FFF2-40B4-BE49-F238E27FC236}">
                    <a16:creationId xmlns:a16="http://schemas.microsoft.com/office/drawing/2014/main" id="{ECBF3411-9558-FCB9-822F-FEFA8166125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09897" y="468106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9" name="Düz Bağlayıcı 1058">
                <a:extLst>
                  <a:ext uri="{FF2B5EF4-FFF2-40B4-BE49-F238E27FC236}">
                    <a16:creationId xmlns:a16="http://schemas.microsoft.com/office/drawing/2014/main" id="{E6EF438A-16D5-2894-127B-1E8AC33A648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4122" y="4043630"/>
                <a:ext cx="3366" cy="2880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0" name="Düz Bağlayıcı 1059">
                <a:extLst>
                  <a:ext uri="{FF2B5EF4-FFF2-40B4-BE49-F238E27FC236}">
                    <a16:creationId xmlns:a16="http://schemas.microsoft.com/office/drawing/2014/main" id="{7CAA0422-23F9-718A-C505-E5B17FCAFCB2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07093" y="432037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1" name="Dikdörtgen 1060">
                <a:extLst>
                  <a:ext uri="{FF2B5EF4-FFF2-40B4-BE49-F238E27FC236}">
                    <a16:creationId xmlns:a16="http://schemas.microsoft.com/office/drawing/2014/main" id="{DFCC36F1-0C54-BB81-AE29-7B84B1C927AB}"/>
                  </a:ext>
                </a:extLst>
              </p:cNvPr>
              <p:cNvSpPr/>
              <p:nvPr/>
            </p:nvSpPr>
            <p:spPr>
              <a:xfrm>
                <a:off x="8065782" y="4203161"/>
                <a:ext cx="412953" cy="288000"/>
              </a:xfrm>
              <a:prstGeom prst="rect">
                <a:avLst/>
              </a:prstGeom>
              <a:solidFill>
                <a:srgbClr val="C5E0B4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Yazılım Mühendisliği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ABD</a:t>
                </a:r>
              </a:p>
            </p:txBody>
          </p:sp>
          <p:cxnSp>
            <p:nvCxnSpPr>
              <p:cNvPr id="1064" name="Düz Bağlayıcı 1063">
                <a:extLst>
                  <a:ext uri="{FF2B5EF4-FFF2-40B4-BE49-F238E27FC236}">
                    <a16:creationId xmlns:a16="http://schemas.microsoft.com/office/drawing/2014/main" id="{0380C4C8-B98F-9680-19CD-980190EB64E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62779" y="4043630"/>
                <a:ext cx="3366" cy="2880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5" name="Düz Bağlayıcı 1064">
                <a:extLst>
                  <a:ext uri="{FF2B5EF4-FFF2-40B4-BE49-F238E27FC236}">
                    <a16:creationId xmlns:a16="http://schemas.microsoft.com/office/drawing/2014/main" id="{11DDE93B-C567-9249-13FC-53AA4B03BCF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75750" y="4320371"/>
                <a:ext cx="1080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6" name="Dikdörtgen 1065">
                <a:extLst>
                  <a:ext uri="{FF2B5EF4-FFF2-40B4-BE49-F238E27FC236}">
                    <a16:creationId xmlns:a16="http://schemas.microsoft.com/office/drawing/2014/main" id="{6C942E1A-5918-549B-30B2-6D0B065785D2}"/>
                  </a:ext>
                </a:extLst>
              </p:cNvPr>
              <p:cNvSpPr/>
              <p:nvPr/>
            </p:nvSpPr>
            <p:spPr>
              <a:xfrm>
                <a:off x="8634439" y="4203161"/>
                <a:ext cx="412953" cy="288000"/>
              </a:xfrm>
              <a:prstGeom prst="rect">
                <a:avLst/>
              </a:prstGeom>
              <a:solidFill>
                <a:srgbClr val="BDD7EE"/>
              </a:solidFill>
              <a:ln w="28575" cap="rnd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00" tIns="5715" rIns="7200" bIns="7200" numCol="1" spcCol="1270" rtlCol="0" anchor="ctr" anchorCtr="0">
                <a:noAutofit/>
                <a:flatTx/>
              </a:bodyPr>
              <a:lstStyle/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Yapay Zeka ve Veri Müh.</a:t>
                </a:r>
              </a:p>
              <a:p>
                <a:pPr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500" b="1" noProof="1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ABD</a:t>
                </a:r>
              </a:p>
            </p:txBody>
          </p:sp>
        </p:grpSp>
      </p:grpSp>
      <p:pic>
        <p:nvPicPr>
          <p:cNvPr id="17" name="Resim 16">
            <a:extLst>
              <a:ext uri="{FF2B5EF4-FFF2-40B4-BE49-F238E27FC236}">
                <a16:creationId xmlns:a16="http://schemas.microsoft.com/office/drawing/2014/main" id="{0C64C54E-EB5E-C68B-E42F-B3FAD06F3FC3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148523" y="25366"/>
            <a:ext cx="1865332" cy="551616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7C5D16A1-E556-60CC-1750-25D621413ED0}"/>
              </a:ext>
            </a:extLst>
          </p:cNvPr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8 Dikdörtgen">
            <a:extLst>
              <a:ext uri="{FF2B5EF4-FFF2-40B4-BE49-F238E27FC236}">
                <a16:creationId xmlns:a16="http://schemas.microsoft.com/office/drawing/2014/main" id="{AE68A653-8C96-CF4F-667D-B9483CD10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4661" y="0"/>
            <a:ext cx="2093879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KURUMSAL</a:t>
            </a:r>
            <a:endParaRPr lang="tr-TR" altLang="tr-TR" sz="2000" b="1" dirty="0">
              <a:solidFill>
                <a:srgbClr val="C00000"/>
              </a:solidFill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19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" name="Google Shape;206;p10"/>
          <p:cNvCxnSpPr/>
          <p:nvPr/>
        </p:nvCxnSpPr>
        <p:spPr>
          <a:xfrm>
            <a:off x="0" y="752533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10"/>
          <p:cNvSpPr/>
          <p:nvPr/>
        </p:nvSpPr>
        <p:spPr>
          <a:xfrm>
            <a:off x="243840" y="967106"/>
            <a:ext cx="8688538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sz="3200" b="1" dirty="0">
                <a:solidFill>
                  <a:srgbClr val="C00000"/>
                </a:solidFill>
                <a:ea typeface="Calibri"/>
                <a:cs typeface="Arial" panose="020B0604020202020204" pitchFamily="34" charset="0"/>
                <a:sym typeface="Calibri"/>
              </a:rPr>
              <a:t>TOPLANTI, ETKİNLİK VE SEMİNERLER</a:t>
            </a:r>
          </a:p>
        </p:txBody>
      </p:sp>
      <p:pic>
        <p:nvPicPr>
          <p:cNvPr id="12" name="Picture 2" descr="Öğretmenlere seminer var mı? Haziran seminer dönemi için flaş gelişme! -  Eğitim Haberle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2" y="1877200"/>
            <a:ext cx="5050164" cy="28407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Çevrimiçi Toplantı Şekil Stok Vektörü - FreeImage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538" y="3419255"/>
            <a:ext cx="4636840" cy="30496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1" name="Resim 10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472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C2709-D4D7-2582-79C4-229F97E94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>
            <a:extLst>
              <a:ext uri="{FF2B5EF4-FFF2-40B4-BE49-F238E27FC236}">
                <a16:creationId xmlns:a16="http://schemas.microsoft.com/office/drawing/2014/main" id="{E47FB990-4216-910A-C66D-A08BBB866680}"/>
              </a:ext>
            </a:extLst>
          </p:cNvPr>
          <p:cNvSpPr>
            <a:spLocks noChangeShapeType="1"/>
          </p:cNvSpPr>
          <p:nvPr/>
        </p:nvSpPr>
        <p:spPr bwMode="auto">
          <a:xfrm>
            <a:off x="-1566" y="1206579"/>
            <a:ext cx="91440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0E63DBA9-3F25-F2A1-E499-84AF381B916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67F3F602-61F2-5FE3-6048-598F7C3C69E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8 Dikdörtgen">
            <a:extLst>
              <a:ext uri="{FF2B5EF4-FFF2-40B4-BE49-F238E27FC236}">
                <a16:creationId xmlns:a16="http://schemas.microsoft.com/office/drawing/2014/main" id="{4FB9F771-D01E-7EE0-012C-6DA2322EC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9024" y="257408"/>
            <a:ext cx="5743992" cy="94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TOPLUMSAL KATKI, PROJELER, ETKİNLİKLER, ÖDÜLLER</a:t>
            </a: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893118"/>
              </p:ext>
            </p:extLst>
          </p:nvPr>
        </p:nvGraphicFramePr>
        <p:xfrm>
          <a:off x="349410" y="1379883"/>
          <a:ext cx="8043546" cy="5162438"/>
        </p:xfrm>
        <a:graphic>
          <a:graphicData uri="http://schemas.openxmlformats.org/drawingml/2006/table">
            <a:tbl>
              <a:tblPr firstRow="1" firstCol="1" bandRow="1">
                <a:tableStyleId>{456EF8D4-3B5D-4CC4-A00E-63C1D17276F7}</a:tableStyleId>
              </a:tblPr>
              <a:tblGrid>
                <a:gridCol w="6605473">
                  <a:extLst>
                    <a:ext uri="{9D8B030D-6E8A-4147-A177-3AD203B41FA5}">
                      <a16:colId xmlns:a16="http://schemas.microsoft.com/office/drawing/2014/main" val="3829102669"/>
                    </a:ext>
                  </a:extLst>
                </a:gridCol>
                <a:gridCol w="1438073">
                  <a:extLst>
                    <a:ext uri="{9D8B030D-6E8A-4147-A177-3AD203B41FA5}">
                      <a16:colId xmlns:a16="http://schemas.microsoft.com/office/drawing/2014/main" val="1137648338"/>
                    </a:ext>
                  </a:extLst>
                </a:gridCol>
              </a:tblGrid>
              <a:tr h="508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6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solidFill>
                            <a:schemeClr val="bg1"/>
                          </a:solidFill>
                          <a:effectLst/>
                        </a:rPr>
                        <a:t>Faaliyet Sayıları</a:t>
                      </a:r>
                      <a:endParaRPr lang="tr-TR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639263269"/>
                  </a:ext>
                </a:extLst>
              </a:tr>
              <a:tr h="7013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kern="1200" dirty="0">
                          <a:solidFill>
                            <a:schemeClr val="tx1"/>
                          </a:solidFill>
                          <a:effectLst/>
                        </a:rPr>
                        <a:t>Fakülte tarafından düzenlenen etkinlikler (seminerler, konferanslar</a:t>
                      </a: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, paneller)</a:t>
                      </a:r>
                      <a:endParaRPr lang="tr-T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539890873"/>
                  </a:ext>
                </a:extLst>
              </a:tr>
              <a:tr h="3368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Mezunlarla birlikte yapılan etkinlik sayısı</a:t>
                      </a:r>
                      <a:endParaRPr lang="tr-T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423067451"/>
                  </a:ext>
                </a:extLst>
              </a:tr>
              <a:tr h="4532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Öğrencilerinizin mesleki ve kişisel gelişimine yönelik düzenlenen etkinlik sayısı</a:t>
                      </a:r>
                      <a:endParaRPr lang="tr-T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225006393"/>
                  </a:ext>
                </a:extLst>
              </a:tr>
              <a:tr h="3472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Dezavantajlı Grup Etkinlikleri</a:t>
                      </a:r>
                      <a:endParaRPr lang="tr-T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453414096"/>
                  </a:ext>
                </a:extLst>
              </a:tr>
              <a:tr h="4532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Sektör Temsilcilerinin Katıldığı Ders Sayısı</a:t>
                      </a:r>
                      <a:endParaRPr lang="tr-T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415010049"/>
                  </a:ext>
                </a:extLst>
              </a:tr>
              <a:tr h="4215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Ulusal ve Uluslararası ödül adı ve sayısı</a:t>
                      </a:r>
                      <a:endParaRPr lang="tr-T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32563853"/>
                  </a:ext>
                </a:extLst>
              </a:tr>
              <a:tr h="3836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noProof="0" dirty="0">
                          <a:solidFill>
                            <a:schemeClr val="tx1"/>
                          </a:solidFill>
                          <a:effectLst/>
                        </a:rPr>
                        <a:t>Topluma Yönelik Sorumluluk Projeleri</a:t>
                      </a:r>
                      <a:endParaRPr lang="tr-TR" sz="2000" b="1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4157348614"/>
                  </a:ext>
                </a:extLst>
              </a:tr>
              <a:tr h="44508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Öğrencilerin yürütücü olduğu kurum dışı proje sayısı</a:t>
                      </a:r>
                      <a:endParaRPr lang="tr-T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75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168078378"/>
                  </a:ext>
                </a:extLst>
              </a:tr>
              <a:tr h="43986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  <a:effectLst/>
                        </a:rPr>
                        <a:t>Dış paydaşların karar mekanizmalarına katılan personel sayısı</a:t>
                      </a:r>
                      <a:endParaRPr lang="tr-TR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tr-TR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74347072"/>
                  </a:ext>
                </a:extLst>
              </a:tr>
              <a:tr h="3384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TOPLAM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308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90040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965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A462B-41DC-B895-D58E-1AEC0927A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>
            <a:extLst>
              <a:ext uri="{FF2B5EF4-FFF2-40B4-BE49-F238E27FC236}">
                <a16:creationId xmlns:a16="http://schemas.microsoft.com/office/drawing/2014/main" id="{DAAE5F8E-0781-0165-6F3D-C938EA8A06C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CE5AFB0A-DCCC-6544-5552-2E629E8316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42131B2A-DAE9-1ED6-6BBD-0619422B95A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07543-B6F2-9543-B028-AB3921C29F08}"/>
              </a:ext>
            </a:extLst>
          </p:cNvPr>
          <p:cNvSpPr txBox="1"/>
          <p:nvPr/>
        </p:nvSpPr>
        <p:spPr>
          <a:xfrm>
            <a:off x="2279314" y="826099"/>
            <a:ext cx="4587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solidFill>
                  <a:srgbClr val="C00000"/>
                </a:solidFill>
                <a:ea typeface="Calibri"/>
                <a:cs typeface="Calibri"/>
                <a:sym typeface="Calibri"/>
              </a:rPr>
              <a:t>ÖĞRENCİ YARIŞMALARI</a:t>
            </a:r>
            <a:endParaRPr lang="en-US" sz="2400" dirty="0"/>
          </a:p>
        </p:txBody>
      </p:sp>
      <p:sp>
        <p:nvSpPr>
          <p:cNvPr id="2" name="8 Dikdörtgen">
            <a:extLst>
              <a:ext uri="{FF2B5EF4-FFF2-40B4-BE49-F238E27FC236}">
                <a16:creationId xmlns:a16="http://schemas.microsoft.com/office/drawing/2014/main" id="{0E7B6145-07C4-862D-2EF5-FCB814F5C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777" y="160688"/>
            <a:ext cx="4834721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TOPLANTI, ETKİNLİK VE SEMİNERLER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F7712223-EEC4-73C6-A6B6-CB7059B65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380" y="1226209"/>
            <a:ext cx="2650483" cy="311204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CFE3D49-0A08-E115-B6D1-2019E197D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419" y="4234857"/>
            <a:ext cx="2969908" cy="222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3EA0FE7-43B8-2F66-1136-116A2DB82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000" y="1239144"/>
            <a:ext cx="2826654" cy="266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A6A26C1-7766-E57A-1639-5D3EF5EF4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56" y="1070489"/>
            <a:ext cx="2831666" cy="316436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AFDA213-B7E5-3FB2-BB65-25A4D5854A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8568"/>
          <a:stretch/>
        </p:blipFill>
        <p:spPr>
          <a:xfrm>
            <a:off x="4904459" y="4234857"/>
            <a:ext cx="2637841" cy="239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45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3C5E1-B49D-A4DF-3599-0144F19AD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>
            <a:extLst>
              <a:ext uri="{FF2B5EF4-FFF2-40B4-BE49-F238E27FC236}">
                <a16:creationId xmlns:a16="http://schemas.microsoft.com/office/drawing/2014/main" id="{EBD0FB16-24FA-AC32-EA84-0851081F67B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B43FAB5D-E9CF-815D-66B7-AF1F0FB4DF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3" y="25366"/>
            <a:ext cx="1808759" cy="534886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ACCC0DE7-23EC-D344-0610-E74E730F99F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6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06;p76">
            <a:extLst>
              <a:ext uri="{FF2B5EF4-FFF2-40B4-BE49-F238E27FC236}">
                <a16:creationId xmlns:a16="http://schemas.microsoft.com/office/drawing/2014/main" id="{A8EC984B-64A5-A859-2444-57DEE35BAE31}"/>
              </a:ext>
            </a:extLst>
          </p:cNvPr>
          <p:cNvSpPr/>
          <p:nvPr/>
        </p:nvSpPr>
        <p:spPr>
          <a:xfrm>
            <a:off x="252085" y="806776"/>
            <a:ext cx="85232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C00000"/>
                </a:solidFill>
                <a:ea typeface="Calibri"/>
                <a:cs typeface="Calibri"/>
                <a:sym typeface="Calibri"/>
              </a:rPr>
              <a:t>57. DÖNEM MEZUNİYET TÖRENİ</a:t>
            </a:r>
            <a:endParaRPr sz="2000" b="1" dirty="0">
              <a:solidFill>
                <a:srgbClr val="C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3458F33D-F61C-9B0B-4649-9DB24376C35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8 Dikdörtgen">
            <a:extLst>
              <a:ext uri="{FF2B5EF4-FFF2-40B4-BE49-F238E27FC236}">
                <a16:creationId xmlns:a16="http://schemas.microsoft.com/office/drawing/2014/main" id="{70F8E5D3-5F8B-AD10-3568-942008BA8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966" y="204807"/>
            <a:ext cx="4834721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TOPLANTI, ETKİNLİK VE SEMİNERLER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0C04A379-9378-99A6-8F94-DBFF92A34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" y="1262011"/>
            <a:ext cx="3826090" cy="25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>
            <a:extLst>
              <a:ext uri="{FF2B5EF4-FFF2-40B4-BE49-F238E27FC236}">
                <a16:creationId xmlns:a16="http://schemas.microsoft.com/office/drawing/2014/main" id="{ADDDC796-5808-F82F-9D91-C2DCCD9CB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24" y="1262011"/>
            <a:ext cx="3826090" cy="255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C6294D90-2B53-4BBD-EA13-684D5231D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" y="3989748"/>
            <a:ext cx="3826092" cy="255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024AEC9-4C05-9C7E-AC09-B6D892118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91" y="3989748"/>
            <a:ext cx="4534623" cy="25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917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5E802-DAE8-61D4-DB4F-C84348B4D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>
            <a:extLst>
              <a:ext uri="{FF2B5EF4-FFF2-40B4-BE49-F238E27FC236}">
                <a16:creationId xmlns:a16="http://schemas.microsoft.com/office/drawing/2014/main" id="{01BF3EBD-207D-83AC-1B05-FD23CA1B2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CC744F83-040E-EDDB-5589-4899BD47BEA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3" y="25366"/>
            <a:ext cx="1808759" cy="534886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B7B1BE42-DFC7-B548-55EE-91217D8F707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6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06;p76">
            <a:extLst>
              <a:ext uri="{FF2B5EF4-FFF2-40B4-BE49-F238E27FC236}">
                <a16:creationId xmlns:a16="http://schemas.microsoft.com/office/drawing/2014/main" id="{2F56DFFF-D048-DA9A-4E0A-51B8230204D9}"/>
              </a:ext>
            </a:extLst>
          </p:cNvPr>
          <p:cNvSpPr/>
          <p:nvPr/>
        </p:nvSpPr>
        <p:spPr>
          <a:xfrm>
            <a:off x="203657" y="806776"/>
            <a:ext cx="852321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rgbClr val="C00000"/>
                </a:solidFill>
                <a:ea typeface="Calibri"/>
                <a:cs typeface="Calibri"/>
                <a:sym typeface="Calibri"/>
              </a:rPr>
              <a:t>Mühendislik Fakültesi 3. Öğrenci Buluşması (23 Ekim 2024)</a:t>
            </a:r>
            <a:endParaRPr sz="2000" b="1" dirty="0">
              <a:solidFill>
                <a:srgbClr val="C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D36B969B-A2D6-D5C6-906E-0815475CE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8 Dikdörtgen">
            <a:extLst>
              <a:ext uri="{FF2B5EF4-FFF2-40B4-BE49-F238E27FC236}">
                <a16:creationId xmlns:a16="http://schemas.microsoft.com/office/drawing/2014/main" id="{983EFE1B-417A-0B2C-F53E-8BEE1514A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457" y="198326"/>
            <a:ext cx="4834721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TOPLANTI, ETKİNLİK VE SEMİNERLER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C4F1FAF-8F5D-79A7-5C0D-195637BCA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366" y="1159922"/>
            <a:ext cx="3175020" cy="211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62DA2A2-7AE7-B3C9-9B69-3A71C64D2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7" y="4135838"/>
            <a:ext cx="4486818" cy="252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89BEF5D0-FEC5-6E07-DA92-9B752AAC1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85" y="1262011"/>
            <a:ext cx="4146120" cy="276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1A45B0D4-C4E3-8F57-C90F-72C5ED7BE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5"/>
          <a:stretch/>
        </p:blipFill>
        <p:spPr bwMode="auto">
          <a:xfrm>
            <a:off x="5063032" y="3379157"/>
            <a:ext cx="3175020" cy="347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557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075B2-273D-A817-AF64-FE6C0889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3">
            <a:extLst>
              <a:ext uri="{FF2B5EF4-FFF2-40B4-BE49-F238E27FC236}">
                <a16:creationId xmlns:a16="http://schemas.microsoft.com/office/drawing/2014/main" id="{91737507-F1A6-4860-7F25-704052F53BA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AE716898-0A7F-C0FA-B306-E4AAB18F57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3" y="25366"/>
            <a:ext cx="1808759" cy="534886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5F0A4204-1DD1-C123-C078-296B4D963D9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6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Line 3">
            <a:extLst>
              <a:ext uri="{FF2B5EF4-FFF2-40B4-BE49-F238E27FC236}">
                <a16:creationId xmlns:a16="http://schemas.microsoft.com/office/drawing/2014/main" id="{2B4AEA08-19BD-C1CA-2682-5131F9A7C8B0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8 Dikdörtgen">
            <a:extLst>
              <a:ext uri="{FF2B5EF4-FFF2-40B4-BE49-F238E27FC236}">
                <a16:creationId xmlns:a16="http://schemas.microsoft.com/office/drawing/2014/main" id="{4E1C41BD-EFC8-4049-C1B2-1FE0B4B2A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457" y="198326"/>
            <a:ext cx="4834721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0000FF"/>
                </a:solidFill>
                <a:latin typeface="+mn-lt"/>
                <a:cs typeface="Calibri" panose="020F0502020204030204" pitchFamily="34" charset="0"/>
              </a:rPr>
              <a:t>TOPLANTI, ETKİNLİK VE SEMİNERLER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C3DF4-B57B-9B57-6086-F42A77BED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64" y="798922"/>
            <a:ext cx="2102475" cy="297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703C3B2-821C-69CA-1052-FE38675A1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35" y="3880527"/>
            <a:ext cx="2036374" cy="287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544E8066-A2D7-D24C-A795-2FE058971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9985" y="942967"/>
            <a:ext cx="2224889" cy="266747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753AEA0-709C-2832-F79E-B5363D349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397" y="3979456"/>
            <a:ext cx="1688022" cy="2680218"/>
          </a:xfrm>
          <a:prstGeom prst="rect">
            <a:avLst/>
          </a:prstGeom>
        </p:spPr>
      </p:pic>
      <p:pic>
        <p:nvPicPr>
          <p:cNvPr id="10" name="Picture 8" descr="Güç Sistemlerinde Şebeke Uyumluluk Analizi ">
            <a:extLst>
              <a:ext uri="{FF2B5EF4-FFF2-40B4-BE49-F238E27FC236}">
                <a16:creationId xmlns:a16="http://schemas.microsoft.com/office/drawing/2014/main" id="{6D701845-2AFF-BBE3-EBB8-0F0D4528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25" y="3931083"/>
            <a:ext cx="1930605" cy="272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u ve İnsan: Suyun Kullanımı ve Korunması">
            <a:extLst>
              <a:ext uri="{FF2B5EF4-FFF2-40B4-BE49-F238E27FC236}">
                <a16:creationId xmlns:a16="http://schemas.microsoft.com/office/drawing/2014/main" id="{9293E482-1142-1489-015E-508B650F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445" y="882248"/>
            <a:ext cx="1984560" cy="280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85252F08-726D-A02B-B7C9-ABD675076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930" y="3880527"/>
            <a:ext cx="1930977" cy="27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CE7EAC8-1033-5F5A-E85B-50F081FA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371" y="855404"/>
            <a:ext cx="1975074" cy="279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259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" name="Google Shape;206;p10"/>
          <p:cNvCxnSpPr/>
          <p:nvPr/>
        </p:nvCxnSpPr>
        <p:spPr>
          <a:xfrm>
            <a:off x="-1568" y="777471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363;p26"/>
          <p:cNvSpPr/>
          <p:nvPr/>
        </p:nvSpPr>
        <p:spPr>
          <a:xfrm>
            <a:off x="2198452" y="1042362"/>
            <a:ext cx="4907202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buClr>
                <a:srgbClr val="C00000"/>
              </a:buClr>
              <a:buSzPts val="2000"/>
            </a:pPr>
            <a:r>
              <a:rPr lang="tr-TR" sz="2800" b="1" dirty="0">
                <a:solidFill>
                  <a:srgbClr val="0000FF"/>
                </a:solidFill>
                <a:cs typeface="Calibri" panose="020F0502020204030204" pitchFamily="34" charset="0"/>
              </a:rPr>
              <a:t>BÜTÇE VE DESTEKLER</a:t>
            </a:r>
            <a:endParaRPr sz="2800" b="1" dirty="0">
              <a:solidFill>
                <a:srgbClr val="0000FF"/>
              </a:solidFill>
              <a:cs typeface="Calibri" panose="020F0502020204030204" pitchFamily="34" charset="0"/>
            </a:endParaRPr>
          </a:p>
        </p:txBody>
      </p:sp>
      <p:pic>
        <p:nvPicPr>
          <p:cNvPr id="8196" name="Picture 4" descr="Bütçe Nedir? Bütçe Nasıl Hazırlanır? Bütçe Nası Hesaplanır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9" y="2076857"/>
            <a:ext cx="7240297" cy="40223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1" name="Resim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444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F477281B-A0FD-FD40-BA34-2AE5308B7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54961"/>
              </p:ext>
            </p:extLst>
          </p:nvPr>
        </p:nvGraphicFramePr>
        <p:xfrm>
          <a:off x="85941" y="1426879"/>
          <a:ext cx="8819068" cy="4799616"/>
        </p:xfrm>
        <a:graphic>
          <a:graphicData uri="http://schemas.openxmlformats.org/drawingml/2006/table">
            <a:tbl>
              <a:tblPr firstRow="1" firstCol="1" bandRow="1">
                <a:tableStyleId>{456EF8D4-3B5D-4CC4-A00E-63C1D17276F7}</a:tableStyleId>
              </a:tblPr>
              <a:tblGrid>
                <a:gridCol w="5304925">
                  <a:extLst>
                    <a:ext uri="{9D8B030D-6E8A-4147-A177-3AD203B41FA5}">
                      <a16:colId xmlns:a16="http://schemas.microsoft.com/office/drawing/2014/main" val="1990864963"/>
                    </a:ext>
                  </a:extLst>
                </a:gridCol>
                <a:gridCol w="1473958">
                  <a:extLst>
                    <a:ext uri="{9D8B030D-6E8A-4147-A177-3AD203B41FA5}">
                      <a16:colId xmlns:a16="http://schemas.microsoft.com/office/drawing/2014/main" val="3067849140"/>
                    </a:ext>
                  </a:extLst>
                </a:gridCol>
                <a:gridCol w="2040185">
                  <a:extLst>
                    <a:ext uri="{9D8B030D-6E8A-4147-A177-3AD203B41FA5}">
                      <a16:colId xmlns:a16="http://schemas.microsoft.com/office/drawing/2014/main" val="3372701332"/>
                    </a:ext>
                  </a:extLst>
                </a:gridCol>
              </a:tblGrid>
              <a:tr h="349966">
                <a:tc rowSpan="2">
                  <a:txBody>
                    <a:bodyPr/>
                    <a:lstStyle/>
                    <a:p>
                      <a:pPr indent="20955" algn="l">
                        <a:spcAft>
                          <a:spcPts val="0"/>
                        </a:spcAft>
                      </a:pPr>
                      <a:r>
                        <a:rPr lang="tr-TR" sz="2800" noProof="0" dirty="0">
                          <a:effectLst/>
                          <a:latin typeface="+mn-lt"/>
                        </a:rPr>
                        <a:t>Proje Türü</a:t>
                      </a:r>
                      <a:endParaRPr lang="tr-TR" sz="3200" noProof="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kern="1200" noProof="0" dirty="0">
                          <a:solidFill>
                            <a:schemeClr val="lt1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2024 Yılında Açılan 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2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8356223"/>
                  </a:ext>
                </a:extLst>
              </a:tr>
              <a:tr h="349966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noProof="0" dirty="0">
                          <a:effectLst/>
                          <a:latin typeface="+mn-lt"/>
                        </a:rPr>
                        <a:t>Proje Sayısı</a:t>
                      </a:r>
                      <a:endParaRPr lang="tr-TR" sz="2400" b="1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noProof="0" dirty="0">
                          <a:effectLst/>
                          <a:latin typeface="+mn-lt"/>
                        </a:rPr>
                        <a:t>Projelerin Bütçesi (TL)</a:t>
                      </a:r>
                      <a:endParaRPr lang="tr-TR" sz="2400" b="1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0347443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noProof="0" dirty="0">
                          <a:effectLst/>
                          <a:latin typeface="+mn-lt"/>
                        </a:rPr>
                        <a:t>BAP01- Temel Araştırma</a:t>
                      </a:r>
                      <a:endParaRPr lang="tr-TR" sz="2000" b="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14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₺2.508.309,18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9179863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noProof="0" dirty="0">
                          <a:effectLst/>
                          <a:latin typeface="+mn-lt"/>
                        </a:rPr>
                        <a:t>BAP02- Hızlı Destek</a:t>
                      </a:r>
                      <a:endParaRPr lang="tr-TR" sz="2000" b="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3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₺119.138,00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4331977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noProof="0" dirty="0">
                          <a:effectLst/>
                          <a:latin typeface="+mn-lt"/>
                        </a:rPr>
                        <a:t>BAP03- Başlangıç Destek</a:t>
                      </a:r>
                      <a:endParaRPr lang="tr-TR" sz="2000" b="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 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 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16635311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noProof="0" dirty="0">
                          <a:effectLst/>
                          <a:latin typeface="+mn-lt"/>
                        </a:rPr>
                        <a:t>BAP04- Araştırma Altyapı</a:t>
                      </a:r>
                      <a:endParaRPr lang="tr-TR" sz="2000" b="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11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₺36.913.914,18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190608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noProof="0" dirty="0">
                          <a:effectLst/>
                          <a:latin typeface="+mn-lt"/>
                        </a:rPr>
                        <a:t>BAP05- Yurt Dışı Araştırma</a:t>
                      </a:r>
                      <a:endParaRPr lang="tr-TR" sz="2000" b="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 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 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108539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noProof="0" dirty="0">
                          <a:effectLst/>
                          <a:latin typeface="+mn-lt"/>
                        </a:rPr>
                        <a:t>BAP06- Lisansüstü Tez</a:t>
                      </a:r>
                      <a:endParaRPr lang="tr-TR" sz="2000" b="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12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₺1.248.253,49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3648872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noProof="0" dirty="0">
                          <a:effectLst/>
                          <a:latin typeface="+mn-lt"/>
                        </a:rPr>
                        <a:t>BAP07- Kamu-Üniversite Sanayi İşbirliği Araştırma</a:t>
                      </a:r>
                      <a:endParaRPr lang="tr-TR" sz="2000" b="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 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 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417140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noProof="0" dirty="0">
                          <a:effectLst/>
                          <a:latin typeface="+mn-lt"/>
                        </a:rPr>
                        <a:t>BAP08- Öncelikli Alanlar Araştırma</a:t>
                      </a:r>
                      <a:endParaRPr lang="tr-TR" sz="2000" b="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 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 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77904472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noProof="0" dirty="0">
                          <a:effectLst/>
                          <a:latin typeface="+mn-lt"/>
                        </a:rPr>
                        <a:t>BAP09- Lisans Öğrenci</a:t>
                      </a:r>
                      <a:endParaRPr lang="tr-TR" sz="2000" b="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25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₺344.384,75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6836921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noProof="0" dirty="0">
                          <a:effectLst/>
                          <a:latin typeface="+mn-lt"/>
                        </a:rPr>
                        <a:t>BAP10 - Eş Finansmanlı Bilimsel Araştırma</a:t>
                      </a:r>
                      <a:endParaRPr lang="tr-TR" sz="2000" b="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 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 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437538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noProof="0" dirty="0">
                          <a:effectLst/>
                          <a:latin typeface="+mn-lt"/>
                        </a:rPr>
                        <a:t>BAP11 - Disiplinler Arası İşbirliği</a:t>
                      </a:r>
                      <a:endParaRPr lang="tr-TR" sz="2000" b="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 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 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2862307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noProof="0" dirty="0">
                          <a:effectLst/>
                          <a:latin typeface="+mn-lt"/>
                        </a:rPr>
                        <a:t>BAP12 - Doktora Sonrası Araştırma</a:t>
                      </a:r>
                      <a:endParaRPr lang="tr-TR" sz="2000" b="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 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 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6602326"/>
                  </a:ext>
                </a:extLst>
              </a:tr>
              <a:tr h="283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800" b="0" noProof="0" dirty="0">
                          <a:effectLst/>
                          <a:latin typeface="+mn-lt"/>
                        </a:rPr>
                        <a:t>BAP13- Araştırma Üniversitesi Destek Programı</a:t>
                      </a:r>
                      <a:endParaRPr lang="tr-TR" sz="2000" b="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5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1800" noProof="0" dirty="0">
                          <a:effectLst/>
                          <a:latin typeface="+mn-lt"/>
                        </a:rPr>
                        <a:t>₺5.020.546,82</a:t>
                      </a:r>
                      <a:endParaRPr lang="tr-TR" sz="2000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303433"/>
                  </a:ext>
                </a:extLst>
              </a:tr>
              <a:tr h="416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noProof="0" dirty="0">
                          <a:effectLst/>
                          <a:latin typeface="+mn-lt"/>
                        </a:rPr>
                        <a:t>Toplam</a:t>
                      </a:r>
                      <a:endParaRPr lang="tr-TR" sz="2400" b="1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noProof="0" dirty="0">
                          <a:effectLst/>
                          <a:latin typeface="+mn-lt"/>
                        </a:rPr>
                        <a:t>70</a:t>
                      </a:r>
                      <a:endParaRPr lang="tr-TR" sz="2400" b="1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tr-TR" sz="2000" b="1" noProof="0" dirty="0">
                          <a:effectLst/>
                          <a:latin typeface="+mn-lt"/>
                        </a:rPr>
                        <a:t>₺46.154.546,42</a:t>
                      </a:r>
                      <a:endParaRPr lang="tr-TR" sz="2400" b="1" noProof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571019"/>
                  </a:ext>
                </a:extLst>
              </a:tr>
            </a:tbl>
          </a:graphicData>
        </a:graphic>
      </p:graphicFrame>
      <p:cxnSp>
        <p:nvCxnSpPr>
          <p:cNvPr id="206" name="Google Shape;206;p10"/>
          <p:cNvCxnSpPr/>
          <p:nvPr/>
        </p:nvCxnSpPr>
        <p:spPr>
          <a:xfrm>
            <a:off x="0" y="791064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Resim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4" name="Resim 1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5943" y="795431"/>
            <a:ext cx="9058059" cy="52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76176" rIns="91440" bIns="7617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-914400" algn="l"/>
                <a:tab pos="-685800" algn="l"/>
                <a:tab pos="-457200" algn="l"/>
                <a:tab pos="-22860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743200" algn="l"/>
                <a:tab pos="5257800" algn="l"/>
                <a:tab pos="5486400" algn="l"/>
                <a:tab pos="6035675" algn="l"/>
                <a:tab pos="6172200" algn="l"/>
                <a:tab pos="6400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tr-TR" sz="2400" b="1" dirty="0">
                <a:solidFill>
                  <a:srgbClr val="0000FF"/>
                </a:solidFill>
                <a:latin typeface="+mn-lt"/>
                <a:ea typeface="Times New Roman" panose="02020603050405020304" pitchFamily="18" charset="0"/>
              </a:rPr>
              <a:t>Bilimsel Araştırma  Projelerinin (BAP) Türe Göre Dağılımı</a:t>
            </a:r>
            <a:endParaRPr lang="tr-TR" sz="24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Google Shape;363;p26">
            <a:extLst>
              <a:ext uri="{FF2B5EF4-FFF2-40B4-BE49-F238E27FC236}">
                <a16:creationId xmlns:a16="http://schemas.microsoft.com/office/drawing/2014/main" id="{0B2BA7AE-D634-50FA-67EA-44F511002B45}"/>
              </a:ext>
            </a:extLst>
          </p:cNvPr>
          <p:cNvSpPr/>
          <p:nvPr/>
        </p:nvSpPr>
        <p:spPr>
          <a:xfrm>
            <a:off x="2694195" y="236529"/>
            <a:ext cx="375561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  <a:buClr>
                <a:srgbClr val="C00000"/>
              </a:buClr>
              <a:buSzPts val="2000"/>
            </a:pPr>
            <a:r>
              <a:rPr lang="tr-TR" sz="2400" b="1" dirty="0">
                <a:solidFill>
                  <a:srgbClr val="C00000"/>
                </a:solidFill>
              </a:rPr>
              <a:t>BAP BÜTÇE VE DESTEKLERİ</a:t>
            </a:r>
            <a:endParaRPr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97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/>
          <p:cNvCxnSpPr/>
          <p:nvPr/>
        </p:nvCxnSpPr>
        <p:spPr>
          <a:xfrm>
            <a:off x="0" y="738823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363;p26"/>
          <p:cNvSpPr/>
          <p:nvPr/>
        </p:nvSpPr>
        <p:spPr>
          <a:xfrm>
            <a:off x="2058746" y="899343"/>
            <a:ext cx="5026511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buClr>
                <a:srgbClr val="C00000"/>
              </a:buClr>
              <a:buSzPts val="2000"/>
            </a:pPr>
            <a:r>
              <a:rPr lang="tr-TR" sz="2800" b="1" dirty="0">
                <a:solidFill>
                  <a:srgbClr val="0000FF"/>
                </a:solidFill>
                <a:cs typeface="Calibri" panose="020F0502020204030204" pitchFamily="34" charset="0"/>
              </a:rPr>
              <a:t>AKADEMİK BAŞARILAR</a:t>
            </a:r>
          </a:p>
        </p:txBody>
      </p:sp>
      <p:pic>
        <p:nvPicPr>
          <p:cNvPr id="10242" name="Picture 2" descr="Kendimizi başarılı buluyor muyuz? - Kocaeli Gazete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84" y="4105729"/>
            <a:ext cx="5121816" cy="27522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sikoloji - Ertele-Me - DoktorTakvimi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65" y="2129536"/>
            <a:ext cx="4552613" cy="36550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1" name="Resim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38" y="1784461"/>
            <a:ext cx="1814111" cy="21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7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A7806-A1AA-7BC8-C4DE-6B8456574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54FB487D-6DC6-EECE-C460-4A5F87D9A4F0}"/>
              </a:ext>
            </a:extLst>
          </p:cNvPr>
          <p:cNvCxnSpPr/>
          <p:nvPr/>
        </p:nvCxnSpPr>
        <p:spPr>
          <a:xfrm>
            <a:off x="1" y="734338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363;p26">
            <a:extLst>
              <a:ext uri="{FF2B5EF4-FFF2-40B4-BE49-F238E27FC236}">
                <a16:creationId xmlns:a16="http://schemas.microsoft.com/office/drawing/2014/main" id="{0A941946-D23F-07FA-2373-531A4DB0A402}"/>
              </a:ext>
            </a:extLst>
          </p:cNvPr>
          <p:cNvSpPr/>
          <p:nvPr/>
        </p:nvSpPr>
        <p:spPr>
          <a:xfrm>
            <a:off x="2363397" y="292809"/>
            <a:ext cx="44172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nn-NO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EN ETK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İLİ</a:t>
            </a:r>
            <a:r>
              <a:rPr lang="nn-NO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B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İLİ</a:t>
            </a:r>
            <a:r>
              <a:rPr lang="nn-NO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 İNSANLARI</a:t>
            </a:r>
          </a:p>
        </p:txBody>
      </p:sp>
      <p:sp>
        <p:nvSpPr>
          <p:cNvPr id="10299" name="Dikdörtgen 10298">
            <a:extLst>
              <a:ext uri="{FF2B5EF4-FFF2-40B4-BE49-F238E27FC236}">
                <a16:creationId xmlns:a16="http://schemas.microsoft.com/office/drawing/2014/main" id="{DD78821F-8B97-386A-9BBB-0F65226EDDD6}"/>
              </a:ext>
            </a:extLst>
          </p:cNvPr>
          <p:cNvSpPr/>
          <p:nvPr/>
        </p:nvSpPr>
        <p:spPr>
          <a:xfrm>
            <a:off x="1" y="761248"/>
            <a:ext cx="8598802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Alanlarında Dünya’da İlk %2’lik Dilime Giren Akademisyenlerimiz 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Yıllık Etki Kategorisi (1/2)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6326D6E0-A869-2B2A-CB3C-BE344153CC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05E58CC1-68AE-88C7-06E8-A9222C227AF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up 18">
            <a:extLst>
              <a:ext uri="{FF2B5EF4-FFF2-40B4-BE49-F238E27FC236}">
                <a16:creationId xmlns:a16="http://schemas.microsoft.com/office/drawing/2014/main" id="{2603FE51-61AF-C245-7A56-2A63FF5453B8}"/>
              </a:ext>
            </a:extLst>
          </p:cNvPr>
          <p:cNvGrpSpPr/>
          <p:nvPr/>
        </p:nvGrpSpPr>
        <p:grpSpPr>
          <a:xfrm>
            <a:off x="6333037" y="5522841"/>
            <a:ext cx="2552685" cy="1086735"/>
            <a:chOff x="7152452" y="4939096"/>
            <a:chExt cx="1800476" cy="1026263"/>
          </a:xfrm>
        </p:grpSpPr>
        <p:sp>
          <p:nvSpPr>
            <p:cNvPr id="5" name="Metin kutusu 4">
              <a:extLst>
                <a:ext uri="{FF2B5EF4-FFF2-40B4-BE49-F238E27FC236}">
                  <a16:creationId xmlns:a16="http://schemas.microsoft.com/office/drawing/2014/main" id="{D16C86C0-CE88-1CD7-E718-72337CAD5668}"/>
                </a:ext>
              </a:extLst>
            </p:cNvPr>
            <p:cNvSpPr txBox="1"/>
            <p:nvPr/>
          </p:nvSpPr>
          <p:spPr>
            <a:xfrm>
              <a:off x="7225782" y="5660177"/>
              <a:ext cx="1727146" cy="305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b="1" dirty="0">
                  <a:solidFill>
                    <a:srgbClr val="C00000"/>
                  </a:solidFill>
                </a:rPr>
                <a:t> </a:t>
              </a:r>
              <a:r>
                <a:rPr lang="tr-TR" sz="700" b="1" dirty="0">
                  <a:solidFill>
                    <a:srgbClr val="C00000"/>
                  </a:solidFill>
                </a:rPr>
                <a:t>“</a:t>
              </a:r>
              <a:r>
                <a:rPr lang="tr-TR" sz="700" b="1" dirty="0" err="1">
                  <a:solidFill>
                    <a:srgbClr val="C00000"/>
                  </a:solidFill>
                </a:rPr>
                <a:t>Updated</a:t>
              </a:r>
              <a:r>
                <a:rPr lang="tr-TR" sz="700" b="1" dirty="0">
                  <a:solidFill>
                    <a:srgbClr val="C00000"/>
                  </a:solidFill>
                </a:rPr>
                <a:t> </a:t>
              </a:r>
              <a:r>
                <a:rPr lang="tr-TR" sz="700" b="1" dirty="0" err="1">
                  <a:solidFill>
                    <a:srgbClr val="C00000"/>
                  </a:solidFill>
                </a:rPr>
                <a:t>Science-Wide</a:t>
              </a:r>
              <a:r>
                <a:rPr lang="tr-TR" sz="700" b="1" dirty="0">
                  <a:solidFill>
                    <a:srgbClr val="C00000"/>
                  </a:solidFill>
                </a:rPr>
                <a:t> Author Databases of </a:t>
              </a:r>
              <a:r>
                <a:rPr lang="tr-TR" sz="700" b="1" dirty="0" err="1">
                  <a:solidFill>
                    <a:srgbClr val="C00000"/>
                  </a:solidFill>
                </a:rPr>
                <a:t>Standardized</a:t>
              </a:r>
              <a:r>
                <a:rPr lang="tr-TR" sz="700" b="1" dirty="0">
                  <a:solidFill>
                    <a:srgbClr val="C00000"/>
                  </a:solidFill>
                </a:rPr>
                <a:t> </a:t>
              </a:r>
              <a:r>
                <a:rPr lang="tr-TR" sz="700" b="1" dirty="0" err="1">
                  <a:solidFill>
                    <a:srgbClr val="C00000"/>
                  </a:solidFill>
                </a:rPr>
                <a:t>Citation</a:t>
              </a:r>
              <a:r>
                <a:rPr lang="tr-TR" sz="700" b="1" dirty="0">
                  <a:solidFill>
                    <a:srgbClr val="C00000"/>
                  </a:solidFill>
                </a:rPr>
                <a:t> </a:t>
              </a:r>
              <a:r>
                <a:rPr lang="tr-TR" sz="700" b="1" dirty="0" err="1">
                  <a:solidFill>
                    <a:srgbClr val="C00000"/>
                  </a:solidFill>
                </a:rPr>
                <a:t>Indicators</a:t>
              </a:r>
              <a:r>
                <a:rPr lang="tr-TR" sz="700" b="1" dirty="0">
                  <a:solidFill>
                    <a:srgbClr val="C00000"/>
                  </a:solidFill>
                </a:rPr>
                <a:t>”</a:t>
              </a:r>
            </a:p>
          </p:txBody>
        </p:sp>
        <p:pic>
          <p:nvPicPr>
            <p:cNvPr id="8" name="Resim 7">
              <a:extLst>
                <a:ext uri="{FF2B5EF4-FFF2-40B4-BE49-F238E27FC236}">
                  <a16:creationId xmlns:a16="http://schemas.microsoft.com/office/drawing/2014/main" id="{111BDCB4-673F-3D7C-D09C-10128859C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2452" y="5030704"/>
              <a:ext cx="974528" cy="548172"/>
            </a:xfrm>
            <a:prstGeom prst="rect">
              <a:avLst/>
            </a:prstGeom>
          </p:spPr>
        </p:pic>
        <p:pic>
          <p:nvPicPr>
            <p:cNvPr id="9" name="Resim 8">
              <a:extLst>
                <a:ext uri="{FF2B5EF4-FFF2-40B4-BE49-F238E27FC236}">
                  <a16:creationId xmlns:a16="http://schemas.microsoft.com/office/drawing/2014/main" id="{02930229-CF34-3113-789C-3A5F690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0427" y="4939096"/>
              <a:ext cx="648474" cy="715483"/>
            </a:xfrm>
            <a:prstGeom prst="rect">
              <a:avLst/>
            </a:prstGeom>
          </p:spPr>
        </p:pic>
      </p:grpSp>
      <p:grpSp>
        <p:nvGrpSpPr>
          <p:cNvPr id="3" name="Grup 2">
            <a:extLst>
              <a:ext uri="{FF2B5EF4-FFF2-40B4-BE49-F238E27FC236}">
                <a16:creationId xmlns:a16="http://schemas.microsoft.com/office/drawing/2014/main" id="{199600E1-26D3-2727-C447-543377F238D4}"/>
              </a:ext>
            </a:extLst>
          </p:cNvPr>
          <p:cNvGrpSpPr/>
          <p:nvPr/>
        </p:nvGrpSpPr>
        <p:grpSpPr>
          <a:xfrm>
            <a:off x="238724" y="1521968"/>
            <a:ext cx="1692000" cy="1133849"/>
            <a:chOff x="238724" y="1358191"/>
            <a:chExt cx="1692000" cy="1133849"/>
          </a:xfrm>
        </p:grpSpPr>
        <p:grpSp>
          <p:nvGrpSpPr>
            <p:cNvPr id="104" name="Grup 103">
              <a:extLst>
                <a:ext uri="{FF2B5EF4-FFF2-40B4-BE49-F238E27FC236}">
                  <a16:creationId xmlns:a16="http://schemas.microsoft.com/office/drawing/2014/main" id="{08181812-6B24-D7DF-4B4E-734C687377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8724" y="1358191"/>
              <a:ext cx="1692000" cy="1132434"/>
              <a:chOff x="349583" y="1265426"/>
              <a:chExt cx="2700000" cy="1807063"/>
            </a:xfrm>
          </p:grpSpPr>
          <p:pic>
            <p:nvPicPr>
              <p:cNvPr id="105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66B73905-AE67-1022-B86D-990D657E5D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6" name="Grup 105">
                <a:extLst>
                  <a:ext uri="{FF2B5EF4-FFF2-40B4-BE49-F238E27FC236}">
                    <a16:creationId xmlns:a16="http://schemas.microsoft.com/office/drawing/2014/main" id="{00CDFE99-C96B-EF08-61BE-694AF5415C16}"/>
                  </a:ext>
                </a:extLst>
              </p:cNvPr>
              <p:cNvGrpSpPr/>
              <p:nvPr/>
            </p:nvGrpSpPr>
            <p:grpSpPr>
              <a:xfrm>
                <a:off x="363753" y="1265426"/>
                <a:ext cx="2412515" cy="1748713"/>
                <a:chOff x="363753" y="1265426"/>
                <a:chExt cx="2412515" cy="1748713"/>
              </a:xfrm>
            </p:grpSpPr>
            <p:sp>
              <p:nvSpPr>
                <p:cNvPr id="107" name="Metin kutusu 106">
                  <a:extLst>
                    <a:ext uri="{FF2B5EF4-FFF2-40B4-BE49-F238E27FC236}">
                      <a16:creationId xmlns:a16="http://schemas.microsoft.com/office/drawing/2014/main" id="{2A4D0E0A-A19A-A5E7-2278-D8D6509159C0}"/>
                    </a:ext>
                  </a:extLst>
                </p:cNvPr>
                <p:cNvSpPr txBox="1"/>
                <p:nvPr/>
              </p:nvSpPr>
              <p:spPr>
                <a:xfrm>
                  <a:off x="363755" y="1265426"/>
                  <a:ext cx="2412513" cy="13014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5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Ahmet SARI</a:t>
                  </a:r>
                </a:p>
                <a:p>
                  <a:pPr algn="ctr"/>
                  <a:endParaRPr lang="tr-TR" sz="17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Metin kutusu 107">
                  <a:extLst>
                    <a:ext uri="{FF2B5EF4-FFF2-40B4-BE49-F238E27FC236}">
                      <a16:creationId xmlns:a16="http://schemas.microsoft.com/office/drawing/2014/main" id="{5B1636C5-8C83-BD9F-4B6F-92E0EC42F47D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 err="1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Metalurji</a:t>
                  </a:r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ve Malzeme Müh.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23" name="Picture 3" descr="D:\1-Muhendislik-Jeoloji Klasorler\Mühendislik Dekanlık işler\2- corel dosyaları\jpg\akademik kurul 2024 fotolar\AHMET SARI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191" y="1880040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up 33">
            <a:extLst>
              <a:ext uri="{FF2B5EF4-FFF2-40B4-BE49-F238E27FC236}">
                <a16:creationId xmlns:a16="http://schemas.microsoft.com/office/drawing/2014/main" id="{F41337D2-7C60-83C4-63B1-829645DBA40B}"/>
              </a:ext>
            </a:extLst>
          </p:cNvPr>
          <p:cNvGrpSpPr/>
          <p:nvPr/>
        </p:nvGrpSpPr>
        <p:grpSpPr>
          <a:xfrm>
            <a:off x="240790" y="4236280"/>
            <a:ext cx="1692000" cy="1116842"/>
            <a:chOff x="1980250" y="1390314"/>
            <a:chExt cx="1692000" cy="1116842"/>
          </a:xfrm>
        </p:grpSpPr>
        <p:grpSp>
          <p:nvGrpSpPr>
            <p:cNvPr id="4" name="Grup 3">
              <a:extLst>
                <a:ext uri="{FF2B5EF4-FFF2-40B4-BE49-F238E27FC236}">
                  <a16:creationId xmlns:a16="http://schemas.microsoft.com/office/drawing/2014/main" id="{08181812-6B24-D7DF-4B4E-734C687377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0250" y="1390314"/>
              <a:ext cx="1692000" cy="1113384"/>
              <a:chOff x="349583" y="1295824"/>
              <a:chExt cx="2700000" cy="1776665"/>
            </a:xfrm>
          </p:grpSpPr>
          <p:pic>
            <p:nvPicPr>
              <p:cNvPr id="7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66B73905-AE67-1022-B86D-990D657E5D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Grup 9">
                <a:extLst>
                  <a:ext uri="{FF2B5EF4-FFF2-40B4-BE49-F238E27FC236}">
                    <a16:creationId xmlns:a16="http://schemas.microsoft.com/office/drawing/2014/main" id="{00CDFE99-C96B-EF08-61BE-694AF5415C16}"/>
                  </a:ext>
                </a:extLst>
              </p:cNvPr>
              <p:cNvGrpSpPr/>
              <p:nvPr/>
            </p:nvGrpSpPr>
            <p:grpSpPr>
              <a:xfrm>
                <a:off x="363753" y="1295824"/>
                <a:ext cx="2412515" cy="1718315"/>
                <a:chOff x="363753" y="1295824"/>
                <a:chExt cx="2412515" cy="1718315"/>
              </a:xfrm>
            </p:grpSpPr>
            <p:sp>
              <p:nvSpPr>
                <p:cNvPr id="11" name="Metin kutusu 10">
                  <a:extLst>
                    <a:ext uri="{FF2B5EF4-FFF2-40B4-BE49-F238E27FC236}">
                      <a16:creationId xmlns:a16="http://schemas.microsoft.com/office/drawing/2014/main" id="{2A4D0E0A-A19A-A5E7-2278-D8D6509159C0}"/>
                    </a:ext>
                  </a:extLst>
                </p:cNvPr>
                <p:cNvSpPr txBox="1"/>
                <p:nvPr/>
              </p:nvSpPr>
              <p:spPr>
                <a:xfrm>
                  <a:off x="363755" y="1295824"/>
                  <a:ext cx="2412513" cy="957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5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Gökhan AYDIN</a:t>
                  </a:r>
                </a:p>
                <a:p>
                  <a:pPr algn="ctr"/>
                  <a:endParaRPr lang="tr-TR" sz="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Metin kutusu 11">
                  <a:extLst>
                    <a:ext uri="{FF2B5EF4-FFF2-40B4-BE49-F238E27FC236}">
                      <a16:creationId xmlns:a16="http://schemas.microsoft.com/office/drawing/2014/main" id="{5B1636C5-8C83-BD9F-4B6F-92E0EC42F47D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Maden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24" name="Picture 4" descr="D:\1-Muhendislik-Jeoloji Klasorler\Mühendislik Dekanlık işler\2- corel dosyaları\jpg\akademik kurul 2024 fotolar\gökhan aydı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4139" y="1895156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up 31">
            <a:extLst>
              <a:ext uri="{FF2B5EF4-FFF2-40B4-BE49-F238E27FC236}">
                <a16:creationId xmlns:a16="http://schemas.microsoft.com/office/drawing/2014/main" id="{0EAD2674-324A-24BE-A7B2-20EED100BD06}"/>
              </a:ext>
            </a:extLst>
          </p:cNvPr>
          <p:cNvGrpSpPr/>
          <p:nvPr/>
        </p:nvGrpSpPr>
        <p:grpSpPr>
          <a:xfrm>
            <a:off x="5475117" y="1567000"/>
            <a:ext cx="1692000" cy="1101352"/>
            <a:chOff x="5460452" y="1403629"/>
            <a:chExt cx="1692000" cy="1101352"/>
          </a:xfrm>
        </p:grpSpPr>
        <p:grpSp>
          <p:nvGrpSpPr>
            <p:cNvPr id="42" name="Grup 41">
              <a:extLst>
                <a:ext uri="{FF2B5EF4-FFF2-40B4-BE49-F238E27FC236}">
                  <a16:creationId xmlns:a16="http://schemas.microsoft.com/office/drawing/2014/main" id="{D95ED069-F3A2-835B-F979-3A5E19315C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60452" y="1403629"/>
              <a:ext cx="1692000" cy="1101351"/>
              <a:chOff x="349583" y="1315024"/>
              <a:chExt cx="2700000" cy="1757465"/>
            </a:xfrm>
          </p:grpSpPr>
          <p:pic>
            <p:nvPicPr>
              <p:cNvPr id="43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D6C0C021-2664-3339-8125-C61FDB686E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4" name="Grup 43">
                <a:extLst>
                  <a:ext uri="{FF2B5EF4-FFF2-40B4-BE49-F238E27FC236}">
                    <a16:creationId xmlns:a16="http://schemas.microsoft.com/office/drawing/2014/main" id="{30BE5260-1F14-7F42-CF49-343F36895D7D}"/>
                  </a:ext>
                </a:extLst>
              </p:cNvPr>
              <p:cNvGrpSpPr/>
              <p:nvPr/>
            </p:nvGrpSpPr>
            <p:grpSpPr>
              <a:xfrm>
                <a:off x="363753" y="1315024"/>
                <a:ext cx="2412515" cy="1699115"/>
                <a:chOff x="363753" y="1315024"/>
                <a:chExt cx="2412515" cy="1699115"/>
              </a:xfrm>
            </p:grpSpPr>
            <p:sp>
              <p:nvSpPr>
                <p:cNvPr id="45" name="Metin kutusu 44">
                  <a:extLst>
                    <a:ext uri="{FF2B5EF4-FFF2-40B4-BE49-F238E27FC236}">
                      <a16:creationId xmlns:a16="http://schemas.microsoft.com/office/drawing/2014/main" id="{C8F5F50E-826B-7CD4-F197-20CF36A09AED}"/>
                    </a:ext>
                  </a:extLst>
                </p:cNvPr>
                <p:cNvSpPr txBox="1"/>
                <p:nvPr/>
              </p:nvSpPr>
              <p:spPr>
                <a:xfrm>
                  <a:off x="363755" y="1315024"/>
                  <a:ext cx="2412513" cy="884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5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Aykut AKGÜN</a:t>
                  </a:r>
                </a:p>
              </p:txBody>
            </p:sp>
            <p:sp>
              <p:nvSpPr>
                <p:cNvPr id="46" name="Metin kutusu 45">
                  <a:extLst>
                    <a:ext uri="{FF2B5EF4-FFF2-40B4-BE49-F238E27FC236}">
                      <a16:creationId xmlns:a16="http://schemas.microsoft.com/office/drawing/2014/main" id="{62FC12BA-7190-264E-A86A-D6A9E172BD0A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Jeoloji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26" name="Picture 6" descr="D:\1-Muhendislik-Jeoloji Klasorler\Mühendislik Dekanlık işler\2- corel dosyaları\jpg\akademik kurul 2024 fotolar\aykut akgün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647" y="1892981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up 30">
            <a:extLst>
              <a:ext uri="{FF2B5EF4-FFF2-40B4-BE49-F238E27FC236}">
                <a16:creationId xmlns:a16="http://schemas.microsoft.com/office/drawing/2014/main" id="{2A0799E0-3E46-5132-964D-7738393697C9}"/>
              </a:ext>
            </a:extLst>
          </p:cNvPr>
          <p:cNvGrpSpPr/>
          <p:nvPr/>
        </p:nvGrpSpPr>
        <p:grpSpPr>
          <a:xfrm>
            <a:off x="7247485" y="1512097"/>
            <a:ext cx="1692000" cy="1128034"/>
            <a:chOff x="7216901" y="1379161"/>
            <a:chExt cx="1692000" cy="1128034"/>
          </a:xfrm>
        </p:grpSpPr>
        <p:grpSp>
          <p:nvGrpSpPr>
            <p:cNvPr id="47" name="Grup 46">
              <a:extLst>
                <a:ext uri="{FF2B5EF4-FFF2-40B4-BE49-F238E27FC236}">
                  <a16:creationId xmlns:a16="http://schemas.microsoft.com/office/drawing/2014/main" id="{B7D0357A-414E-F07A-0EEC-36A774EF63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16901" y="1379161"/>
              <a:ext cx="1692000" cy="1125416"/>
              <a:chOff x="349583" y="1276624"/>
              <a:chExt cx="2700000" cy="1795865"/>
            </a:xfrm>
          </p:grpSpPr>
          <p:pic>
            <p:nvPicPr>
              <p:cNvPr id="48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1C6FB314-566D-29D7-5613-261922C159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9" name="Grup 48">
                <a:extLst>
                  <a:ext uri="{FF2B5EF4-FFF2-40B4-BE49-F238E27FC236}">
                    <a16:creationId xmlns:a16="http://schemas.microsoft.com/office/drawing/2014/main" id="{37E82BBC-0205-53A6-968B-804AF5C4E08C}"/>
                  </a:ext>
                </a:extLst>
              </p:cNvPr>
              <p:cNvGrpSpPr/>
              <p:nvPr/>
            </p:nvGrpSpPr>
            <p:grpSpPr>
              <a:xfrm>
                <a:off x="363753" y="1276624"/>
                <a:ext cx="2412515" cy="1737515"/>
                <a:chOff x="363753" y="1276624"/>
                <a:chExt cx="2412515" cy="1737515"/>
              </a:xfrm>
            </p:grpSpPr>
            <p:sp>
              <p:nvSpPr>
                <p:cNvPr id="50" name="Metin kutusu 49">
                  <a:extLst>
                    <a:ext uri="{FF2B5EF4-FFF2-40B4-BE49-F238E27FC236}">
                      <a16:creationId xmlns:a16="http://schemas.microsoft.com/office/drawing/2014/main" id="{49C1A520-0D2E-3EE0-2B91-6EEA81AC2279}"/>
                    </a:ext>
                  </a:extLst>
                </p:cNvPr>
                <p:cNvSpPr txBox="1"/>
                <p:nvPr/>
              </p:nvSpPr>
              <p:spPr>
                <a:xfrm>
                  <a:off x="363755" y="1276624"/>
                  <a:ext cx="2412513" cy="884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5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Aykut ÇANAKÇI</a:t>
                  </a:r>
                </a:p>
              </p:txBody>
            </p:sp>
            <p:sp>
              <p:nvSpPr>
                <p:cNvPr id="51" name="Metin kutusu 50">
                  <a:extLst>
                    <a:ext uri="{FF2B5EF4-FFF2-40B4-BE49-F238E27FC236}">
                      <a16:creationId xmlns:a16="http://schemas.microsoft.com/office/drawing/2014/main" id="{E101AFB2-E3A3-44ED-DA9D-E91F21E071E7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Metalurji ve Malzeme Müh.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27" name="Picture 7" descr="D:\1-Muhendislik-Jeoloji Klasorler\Mühendislik Dekanlık işler\2- corel dosyaları\jpg\akademik kurul 2024 fotolar\aykut çanakçı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4741" y="1895195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up 25">
            <a:extLst>
              <a:ext uri="{FF2B5EF4-FFF2-40B4-BE49-F238E27FC236}">
                <a16:creationId xmlns:a16="http://schemas.microsoft.com/office/drawing/2014/main" id="{9DF95FE7-7B16-AEE8-1165-C330AB4244CF}"/>
              </a:ext>
            </a:extLst>
          </p:cNvPr>
          <p:cNvGrpSpPr/>
          <p:nvPr/>
        </p:nvGrpSpPr>
        <p:grpSpPr>
          <a:xfrm>
            <a:off x="7265191" y="4252231"/>
            <a:ext cx="1692000" cy="1129031"/>
            <a:chOff x="247604" y="2558594"/>
            <a:chExt cx="1692000" cy="1129031"/>
          </a:xfrm>
        </p:grpSpPr>
        <p:grpSp>
          <p:nvGrpSpPr>
            <p:cNvPr id="52" name="Grup 51">
              <a:extLst>
                <a:ext uri="{FF2B5EF4-FFF2-40B4-BE49-F238E27FC236}">
                  <a16:creationId xmlns:a16="http://schemas.microsoft.com/office/drawing/2014/main" id="{5F1BB033-FDC1-2E78-0A26-1FCBD691E9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7604" y="2558594"/>
              <a:ext cx="1692000" cy="1125416"/>
              <a:chOff x="349583" y="1276624"/>
              <a:chExt cx="2700000" cy="1795865"/>
            </a:xfrm>
          </p:grpSpPr>
          <p:pic>
            <p:nvPicPr>
              <p:cNvPr id="53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A08497F0-FC96-B9C0-3040-C0C11F8DD8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4" name="Grup 53">
                <a:extLst>
                  <a:ext uri="{FF2B5EF4-FFF2-40B4-BE49-F238E27FC236}">
                    <a16:creationId xmlns:a16="http://schemas.microsoft.com/office/drawing/2014/main" id="{2B592406-63AF-7068-3055-74C965E3B5E6}"/>
                  </a:ext>
                </a:extLst>
              </p:cNvPr>
              <p:cNvGrpSpPr/>
              <p:nvPr/>
            </p:nvGrpSpPr>
            <p:grpSpPr>
              <a:xfrm>
                <a:off x="363753" y="1276624"/>
                <a:ext cx="2412515" cy="1737515"/>
                <a:chOff x="363753" y="1276624"/>
                <a:chExt cx="2412515" cy="1737515"/>
              </a:xfrm>
            </p:grpSpPr>
            <p:sp>
              <p:nvSpPr>
                <p:cNvPr id="55" name="Metin kutusu 54">
                  <a:extLst>
                    <a:ext uri="{FF2B5EF4-FFF2-40B4-BE49-F238E27FC236}">
                      <a16:creationId xmlns:a16="http://schemas.microsoft.com/office/drawing/2014/main" id="{8001F3AC-7D0A-1DDD-8CD8-EBE731013D37}"/>
                    </a:ext>
                  </a:extLst>
                </p:cNvPr>
                <p:cNvSpPr txBox="1"/>
                <p:nvPr/>
              </p:nvSpPr>
              <p:spPr>
                <a:xfrm>
                  <a:off x="363755" y="1276624"/>
                  <a:ext cx="2412513" cy="884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5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İzzet KARAKURT</a:t>
                  </a:r>
                </a:p>
              </p:txBody>
            </p:sp>
            <p:sp>
              <p:nvSpPr>
                <p:cNvPr id="56" name="Metin kutusu 55">
                  <a:extLst>
                    <a:ext uri="{FF2B5EF4-FFF2-40B4-BE49-F238E27FC236}">
                      <a16:creationId xmlns:a16="http://schemas.microsoft.com/office/drawing/2014/main" id="{60EA37E1-C740-9A5B-4135-E1301199F979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Maden 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28" name="Picture 8" descr="D:\1-Muhendislik-Jeoloji Klasorler\Mühendislik Dekanlık işler\2- corel dosyaları\jpg\akademik kurul 2024 fotolar\izzet karakurt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4297" y="3075625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up 27">
            <a:extLst>
              <a:ext uri="{FF2B5EF4-FFF2-40B4-BE49-F238E27FC236}">
                <a16:creationId xmlns:a16="http://schemas.microsoft.com/office/drawing/2014/main" id="{F635CE18-C04D-827C-7A03-48D6A5D31A70}"/>
              </a:ext>
            </a:extLst>
          </p:cNvPr>
          <p:cNvGrpSpPr/>
          <p:nvPr/>
        </p:nvGrpSpPr>
        <p:grpSpPr>
          <a:xfrm>
            <a:off x="1994978" y="4235723"/>
            <a:ext cx="1692000" cy="1119557"/>
            <a:chOff x="3720118" y="2584778"/>
            <a:chExt cx="1692000" cy="1119557"/>
          </a:xfrm>
        </p:grpSpPr>
        <p:grpSp>
          <p:nvGrpSpPr>
            <p:cNvPr id="63" name="Grup 62">
              <a:extLst>
                <a:ext uri="{FF2B5EF4-FFF2-40B4-BE49-F238E27FC236}">
                  <a16:creationId xmlns:a16="http://schemas.microsoft.com/office/drawing/2014/main" id="{D3CE31B0-173C-866B-E701-038397EA18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20118" y="2584778"/>
              <a:ext cx="1692000" cy="1115891"/>
              <a:chOff x="349583" y="1291823"/>
              <a:chExt cx="2700000" cy="1780666"/>
            </a:xfrm>
          </p:grpSpPr>
          <p:pic>
            <p:nvPicPr>
              <p:cNvPr id="10240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FFBAAB2C-44FF-0237-151E-E37B322A54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241" name="Grup 10240">
                <a:extLst>
                  <a:ext uri="{FF2B5EF4-FFF2-40B4-BE49-F238E27FC236}">
                    <a16:creationId xmlns:a16="http://schemas.microsoft.com/office/drawing/2014/main" id="{8AC34811-3CE7-7CE6-A392-ECB3FD41B69C}"/>
                  </a:ext>
                </a:extLst>
              </p:cNvPr>
              <p:cNvGrpSpPr/>
              <p:nvPr/>
            </p:nvGrpSpPr>
            <p:grpSpPr>
              <a:xfrm>
                <a:off x="363753" y="1291823"/>
                <a:ext cx="2412515" cy="1722316"/>
                <a:chOff x="363753" y="1291823"/>
                <a:chExt cx="2412515" cy="1722316"/>
              </a:xfrm>
            </p:grpSpPr>
            <p:sp>
              <p:nvSpPr>
                <p:cNvPr id="10242" name="Metin kutusu 10241">
                  <a:extLst>
                    <a:ext uri="{FF2B5EF4-FFF2-40B4-BE49-F238E27FC236}">
                      <a16:creationId xmlns:a16="http://schemas.microsoft.com/office/drawing/2014/main" id="{1F1A923D-C61F-C13C-BBF5-7FBD9BDDC64A}"/>
                    </a:ext>
                  </a:extLst>
                </p:cNvPr>
                <p:cNvSpPr txBox="1"/>
                <p:nvPr/>
              </p:nvSpPr>
              <p:spPr>
                <a:xfrm>
                  <a:off x="363755" y="1291823"/>
                  <a:ext cx="2412513" cy="884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5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Hacı DEVECİ</a:t>
                  </a:r>
                </a:p>
              </p:txBody>
            </p:sp>
            <p:sp>
              <p:nvSpPr>
                <p:cNvPr id="10243" name="Metin kutusu 10242">
                  <a:extLst>
                    <a:ext uri="{FF2B5EF4-FFF2-40B4-BE49-F238E27FC236}">
                      <a16:creationId xmlns:a16="http://schemas.microsoft.com/office/drawing/2014/main" id="{C41B67FD-9016-4A36-8E33-FD6D2F1DDDBC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Maden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30" name="Picture 10" descr="D:\1-Muhendislik-Jeoloji Klasorler\Mühendislik Dekanlık işler\2- corel dosyaları\jpg\akademik kurul 2024 fotolar\hacı deveci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866" y="3092335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up 29">
            <a:extLst>
              <a:ext uri="{FF2B5EF4-FFF2-40B4-BE49-F238E27FC236}">
                <a16:creationId xmlns:a16="http://schemas.microsoft.com/office/drawing/2014/main" id="{1A116C18-70E0-D045-550F-874373E96099}"/>
              </a:ext>
            </a:extLst>
          </p:cNvPr>
          <p:cNvGrpSpPr/>
          <p:nvPr/>
        </p:nvGrpSpPr>
        <p:grpSpPr>
          <a:xfrm>
            <a:off x="1962165" y="1545181"/>
            <a:ext cx="1692000" cy="1112340"/>
            <a:chOff x="7216668" y="2591995"/>
            <a:chExt cx="1692000" cy="1112340"/>
          </a:xfrm>
        </p:grpSpPr>
        <p:grpSp>
          <p:nvGrpSpPr>
            <p:cNvPr id="10249" name="Grup 10248">
              <a:extLst>
                <a:ext uri="{FF2B5EF4-FFF2-40B4-BE49-F238E27FC236}">
                  <a16:creationId xmlns:a16="http://schemas.microsoft.com/office/drawing/2014/main" id="{3C92A84A-3F19-C057-3355-0F840227699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16668" y="2591995"/>
              <a:ext cx="1692000" cy="1106096"/>
              <a:chOff x="349583" y="1307455"/>
              <a:chExt cx="2700000" cy="1765034"/>
            </a:xfrm>
          </p:grpSpPr>
          <p:pic>
            <p:nvPicPr>
              <p:cNvPr id="10250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362300F4-14C3-0D96-424A-4CAC5B159E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251" name="Grup 10250">
                <a:extLst>
                  <a:ext uri="{FF2B5EF4-FFF2-40B4-BE49-F238E27FC236}">
                    <a16:creationId xmlns:a16="http://schemas.microsoft.com/office/drawing/2014/main" id="{5C66236A-D922-BEE9-17F3-D908ED2448C9}"/>
                  </a:ext>
                </a:extLst>
              </p:cNvPr>
              <p:cNvGrpSpPr/>
              <p:nvPr/>
            </p:nvGrpSpPr>
            <p:grpSpPr>
              <a:xfrm>
                <a:off x="363753" y="1307455"/>
                <a:ext cx="2412515" cy="1706683"/>
                <a:chOff x="363753" y="1307455"/>
                <a:chExt cx="2412515" cy="1706683"/>
              </a:xfrm>
            </p:grpSpPr>
            <p:sp>
              <p:nvSpPr>
                <p:cNvPr id="10252" name="Metin kutusu 10251">
                  <a:extLst>
                    <a:ext uri="{FF2B5EF4-FFF2-40B4-BE49-F238E27FC236}">
                      <a16:creationId xmlns:a16="http://schemas.microsoft.com/office/drawing/2014/main" id="{8CE87C0F-7340-F2AD-C747-2E48D0890A6B}"/>
                    </a:ext>
                  </a:extLst>
                </p:cNvPr>
                <p:cNvSpPr txBox="1"/>
                <p:nvPr/>
              </p:nvSpPr>
              <p:spPr>
                <a:xfrm>
                  <a:off x="363755" y="1307455"/>
                  <a:ext cx="2412513" cy="957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5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Ahmet Can ALTUNIŞIK</a:t>
                  </a:r>
                </a:p>
                <a:p>
                  <a:pPr algn="ctr"/>
                  <a:endParaRPr lang="tr-TR" sz="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53" name="Metin kutusu 10252">
                  <a:extLst>
                    <a:ext uri="{FF2B5EF4-FFF2-40B4-BE49-F238E27FC236}">
                      <a16:creationId xmlns:a16="http://schemas.microsoft.com/office/drawing/2014/main" id="{5F19A479-8A18-B441-48AB-710954F275FF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İnşaat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31" name="Picture 11" descr="D:\1-Muhendislik-Jeoloji Klasorler\Mühendislik Dekanlık işler\2- corel dosyaları\jpg\akademik kurul 2024 fotolar\ac altunışık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8664" y="3092335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 24">
            <a:extLst>
              <a:ext uri="{FF2B5EF4-FFF2-40B4-BE49-F238E27FC236}">
                <a16:creationId xmlns:a16="http://schemas.microsoft.com/office/drawing/2014/main" id="{8AADFE03-2255-2FD3-0ED6-29DA90E7EDE8}"/>
              </a:ext>
            </a:extLst>
          </p:cNvPr>
          <p:cNvGrpSpPr/>
          <p:nvPr/>
        </p:nvGrpSpPr>
        <p:grpSpPr>
          <a:xfrm>
            <a:off x="238724" y="2873072"/>
            <a:ext cx="1692000" cy="1118539"/>
            <a:chOff x="238724" y="3744401"/>
            <a:chExt cx="1692000" cy="1118539"/>
          </a:xfrm>
        </p:grpSpPr>
        <p:grpSp>
          <p:nvGrpSpPr>
            <p:cNvPr id="10254" name="Grup 10253">
              <a:extLst>
                <a:ext uri="{FF2B5EF4-FFF2-40B4-BE49-F238E27FC236}">
                  <a16:creationId xmlns:a16="http://schemas.microsoft.com/office/drawing/2014/main" id="{9988D224-DB1B-F349-4470-2EB1C149E34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8724" y="3744401"/>
              <a:ext cx="1692000" cy="1118129"/>
              <a:chOff x="349583" y="1288254"/>
              <a:chExt cx="2700000" cy="1784235"/>
            </a:xfrm>
          </p:grpSpPr>
          <p:pic>
            <p:nvPicPr>
              <p:cNvPr id="10255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9ED1888D-4032-B34C-7D4F-71418755E9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256" name="Grup 10255">
                <a:extLst>
                  <a:ext uri="{FF2B5EF4-FFF2-40B4-BE49-F238E27FC236}">
                    <a16:creationId xmlns:a16="http://schemas.microsoft.com/office/drawing/2014/main" id="{76B39F04-7762-3BC2-0311-FDC6F4C456F2}"/>
                  </a:ext>
                </a:extLst>
              </p:cNvPr>
              <p:cNvGrpSpPr/>
              <p:nvPr/>
            </p:nvGrpSpPr>
            <p:grpSpPr>
              <a:xfrm>
                <a:off x="363753" y="1288254"/>
                <a:ext cx="2412515" cy="1725885"/>
                <a:chOff x="363753" y="1288254"/>
                <a:chExt cx="2412515" cy="1725885"/>
              </a:xfrm>
            </p:grpSpPr>
            <p:sp>
              <p:nvSpPr>
                <p:cNvPr id="10257" name="Metin kutusu 10256">
                  <a:extLst>
                    <a:ext uri="{FF2B5EF4-FFF2-40B4-BE49-F238E27FC236}">
                      <a16:creationId xmlns:a16="http://schemas.microsoft.com/office/drawing/2014/main" id="{06581DE8-C6C8-B0FF-57E3-3B950B002363}"/>
                    </a:ext>
                  </a:extLst>
                </p:cNvPr>
                <p:cNvSpPr txBox="1"/>
                <p:nvPr/>
              </p:nvSpPr>
              <p:spPr>
                <a:xfrm>
                  <a:off x="363755" y="1288254"/>
                  <a:ext cx="2412513" cy="884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5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Bayram ERÇIKDI</a:t>
                  </a:r>
                </a:p>
              </p:txBody>
            </p:sp>
            <p:sp>
              <p:nvSpPr>
                <p:cNvPr id="10258" name="Metin kutusu 10257">
                  <a:extLst>
                    <a:ext uri="{FF2B5EF4-FFF2-40B4-BE49-F238E27FC236}">
                      <a16:creationId xmlns:a16="http://schemas.microsoft.com/office/drawing/2014/main" id="{0AE78114-69B7-79C0-1D7A-96A301AF85CB}"/>
                    </a:ext>
                  </a:extLst>
                </p:cNvPr>
                <p:cNvSpPr txBox="1"/>
                <p:nvPr/>
              </p:nvSpPr>
              <p:spPr>
                <a:xfrm>
                  <a:off x="363753" y="2056437"/>
                  <a:ext cx="1830365" cy="957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Maden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32" name="Picture 12" descr="D:\1-Muhendislik-Jeoloji Klasorler\Mühendislik Dekanlık işler\2- corel dosyaları\jpg\akademik kurul 2024 fotolar\bayram erçıkdı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327" y="4250940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up 21">
            <a:extLst>
              <a:ext uri="{FF2B5EF4-FFF2-40B4-BE49-F238E27FC236}">
                <a16:creationId xmlns:a16="http://schemas.microsoft.com/office/drawing/2014/main" id="{F62F331B-7B75-013F-8093-8E537AF9E58C}"/>
              </a:ext>
            </a:extLst>
          </p:cNvPr>
          <p:cNvGrpSpPr/>
          <p:nvPr/>
        </p:nvGrpSpPr>
        <p:grpSpPr>
          <a:xfrm>
            <a:off x="3730362" y="1544615"/>
            <a:ext cx="1692000" cy="1113437"/>
            <a:chOff x="5460219" y="3756434"/>
            <a:chExt cx="1692000" cy="1113437"/>
          </a:xfrm>
        </p:grpSpPr>
        <p:grpSp>
          <p:nvGrpSpPr>
            <p:cNvPr id="10269" name="Grup 10268">
              <a:extLst>
                <a:ext uri="{FF2B5EF4-FFF2-40B4-BE49-F238E27FC236}">
                  <a16:creationId xmlns:a16="http://schemas.microsoft.com/office/drawing/2014/main" id="{88A17ECB-201B-F74D-0249-B68097325C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60219" y="3756434"/>
              <a:ext cx="1692000" cy="1106094"/>
              <a:chOff x="349583" y="1307456"/>
              <a:chExt cx="2700000" cy="1765033"/>
            </a:xfrm>
          </p:grpSpPr>
          <p:pic>
            <p:nvPicPr>
              <p:cNvPr id="10270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ABA44397-A35A-639A-5DF1-C0996B11D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271" name="Grup 10270">
                <a:extLst>
                  <a:ext uri="{FF2B5EF4-FFF2-40B4-BE49-F238E27FC236}">
                    <a16:creationId xmlns:a16="http://schemas.microsoft.com/office/drawing/2014/main" id="{635F0B59-E3EE-B4D0-3C58-E590575265C9}"/>
                  </a:ext>
                </a:extLst>
              </p:cNvPr>
              <p:cNvGrpSpPr/>
              <p:nvPr/>
            </p:nvGrpSpPr>
            <p:grpSpPr>
              <a:xfrm>
                <a:off x="363753" y="1307456"/>
                <a:ext cx="2412515" cy="1706683"/>
                <a:chOff x="363753" y="1307456"/>
                <a:chExt cx="2412515" cy="1706683"/>
              </a:xfrm>
            </p:grpSpPr>
            <p:sp>
              <p:nvSpPr>
                <p:cNvPr id="10272" name="Metin kutusu 10271">
                  <a:extLst>
                    <a:ext uri="{FF2B5EF4-FFF2-40B4-BE49-F238E27FC236}">
                      <a16:creationId xmlns:a16="http://schemas.microsoft.com/office/drawing/2014/main" id="{8BB32397-1052-55A8-E49C-3EAF2798E556}"/>
                    </a:ext>
                  </a:extLst>
                </p:cNvPr>
                <p:cNvSpPr txBox="1"/>
                <p:nvPr/>
              </p:nvSpPr>
              <p:spPr>
                <a:xfrm>
                  <a:off x="363755" y="1307456"/>
                  <a:ext cx="2412513" cy="884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5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Ayhan KESİMAL</a:t>
                  </a:r>
                </a:p>
              </p:txBody>
            </p:sp>
            <p:sp>
              <p:nvSpPr>
                <p:cNvPr id="10273" name="Metin kutusu 10272">
                  <a:extLst>
                    <a:ext uri="{FF2B5EF4-FFF2-40B4-BE49-F238E27FC236}">
                      <a16:creationId xmlns:a16="http://schemas.microsoft.com/office/drawing/2014/main" id="{0BC8E272-F291-214B-2E37-9C49B49321A4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Maden 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35" name="Picture 15" descr="D:\1-Muhendislik-Jeoloji Klasorler\Mühendislik Dekanlık işler\2- corel dosyaları\jpg\akademik kurul 2024 fotolar\ayhan kesimal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796" y="4257871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 13">
            <a:extLst>
              <a:ext uri="{FF2B5EF4-FFF2-40B4-BE49-F238E27FC236}">
                <a16:creationId xmlns:a16="http://schemas.microsoft.com/office/drawing/2014/main" id="{912F4760-A739-DFA2-A9F6-CD5D2556509A}"/>
              </a:ext>
            </a:extLst>
          </p:cNvPr>
          <p:cNvGrpSpPr/>
          <p:nvPr/>
        </p:nvGrpSpPr>
        <p:grpSpPr>
          <a:xfrm>
            <a:off x="3723097" y="4255765"/>
            <a:ext cx="1692000" cy="1110876"/>
            <a:chOff x="238724" y="4901529"/>
            <a:chExt cx="1692000" cy="1110876"/>
          </a:xfrm>
        </p:grpSpPr>
        <p:grpSp>
          <p:nvGrpSpPr>
            <p:cNvPr id="10279" name="Grup 10278">
              <a:extLst>
                <a:ext uri="{FF2B5EF4-FFF2-40B4-BE49-F238E27FC236}">
                  <a16:creationId xmlns:a16="http://schemas.microsoft.com/office/drawing/2014/main" id="{2697EE2B-6824-BBDE-D320-6961B2DBC6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8724" y="4901529"/>
              <a:ext cx="1692000" cy="1110876"/>
              <a:chOff x="349583" y="1299825"/>
              <a:chExt cx="2700000" cy="1772664"/>
            </a:xfrm>
          </p:grpSpPr>
          <p:pic>
            <p:nvPicPr>
              <p:cNvPr id="10280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F06F9807-D353-FE6D-D7FD-A2E2266739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281" name="Grup 10280">
                <a:extLst>
                  <a:ext uri="{FF2B5EF4-FFF2-40B4-BE49-F238E27FC236}">
                    <a16:creationId xmlns:a16="http://schemas.microsoft.com/office/drawing/2014/main" id="{23D2E9C8-10C9-2D0E-E41F-C966F43C7242}"/>
                  </a:ext>
                </a:extLst>
              </p:cNvPr>
              <p:cNvGrpSpPr/>
              <p:nvPr/>
            </p:nvGrpSpPr>
            <p:grpSpPr>
              <a:xfrm>
                <a:off x="363753" y="1299825"/>
                <a:ext cx="2412515" cy="1714314"/>
                <a:chOff x="363753" y="1299825"/>
                <a:chExt cx="2412515" cy="1714314"/>
              </a:xfrm>
            </p:grpSpPr>
            <p:sp>
              <p:nvSpPr>
                <p:cNvPr id="10282" name="Metin kutusu 10281">
                  <a:extLst>
                    <a:ext uri="{FF2B5EF4-FFF2-40B4-BE49-F238E27FC236}">
                      <a16:creationId xmlns:a16="http://schemas.microsoft.com/office/drawing/2014/main" id="{5886ACD5-2D7C-0ECA-7B98-3E3EF2A1D3EB}"/>
                    </a:ext>
                  </a:extLst>
                </p:cNvPr>
                <p:cNvSpPr txBox="1"/>
                <p:nvPr/>
              </p:nvSpPr>
              <p:spPr>
                <a:xfrm>
                  <a:off x="363755" y="1299825"/>
                  <a:ext cx="2412513" cy="884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5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İbrahim ALP</a:t>
                  </a:r>
                </a:p>
              </p:txBody>
            </p:sp>
            <p:sp>
              <p:nvSpPr>
                <p:cNvPr id="10283" name="Metin kutusu 10282">
                  <a:extLst>
                    <a:ext uri="{FF2B5EF4-FFF2-40B4-BE49-F238E27FC236}">
                      <a16:creationId xmlns:a16="http://schemas.microsoft.com/office/drawing/2014/main" id="{2E5CBC45-E560-A863-9E4F-C132445605B7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Maden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37" name="Picture 17" descr="D:\1-Muhendislik-Jeoloji Klasorler\Mühendislik Dekanlık işler\2- corel dosyaları\jpg\akademik kurul 2024 fotolar\İBRAHİM alp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804" y="5398641"/>
              <a:ext cx="60638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up 17">
            <a:extLst>
              <a:ext uri="{FF2B5EF4-FFF2-40B4-BE49-F238E27FC236}">
                <a16:creationId xmlns:a16="http://schemas.microsoft.com/office/drawing/2014/main" id="{409716BF-A6E2-3407-B31B-EC1754FA503C}"/>
              </a:ext>
            </a:extLst>
          </p:cNvPr>
          <p:cNvGrpSpPr/>
          <p:nvPr/>
        </p:nvGrpSpPr>
        <p:grpSpPr>
          <a:xfrm>
            <a:off x="5480628" y="2895696"/>
            <a:ext cx="1692000" cy="1127651"/>
            <a:chOff x="1980017" y="4888160"/>
            <a:chExt cx="1692000" cy="1127651"/>
          </a:xfrm>
        </p:grpSpPr>
        <p:grpSp>
          <p:nvGrpSpPr>
            <p:cNvPr id="10284" name="Grup 10283">
              <a:extLst>
                <a:ext uri="{FF2B5EF4-FFF2-40B4-BE49-F238E27FC236}">
                  <a16:creationId xmlns:a16="http://schemas.microsoft.com/office/drawing/2014/main" id="{80E8E7DE-44F7-946A-DF63-77A94D7319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0017" y="4888160"/>
              <a:ext cx="1692000" cy="1127651"/>
              <a:chOff x="349583" y="1273057"/>
              <a:chExt cx="2700000" cy="1799432"/>
            </a:xfrm>
          </p:grpSpPr>
          <p:pic>
            <p:nvPicPr>
              <p:cNvPr id="10285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90FCF4C7-6231-16CF-68E3-B0DE91D180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286" name="Grup 10285">
                <a:extLst>
                  <a:ext uri="{FF2B5EF4-FFF2-40B4-BE49-F238E27FC236}">
                    <a16:creationId xmlns:a16="http://schemas.microsoft.com/office/drawing/2014/main" id="{680E13DF-63FC-1305-F6E7-1F00855C7BCD}"/>
                  </a:ext>
                </a:extLst>
              </p:cNvPr>
              <p:cNvGrpSpPr/>
              <p:nvPr/>
            </p:nvGrpSpPr>
            <p:grpSpPr>
              <a:xfrm>
                <a:off x="363753" y="1273057"/>
                <a:ext cx="2412515" cy="1741082"/>
                <a:chOff x="363753" y="1273057"/>
                <a:chExt cx="2412515" cy="1741082"/>
              </a:xfrm>
            </p:grpSpPr>
            <p:sp>
              <p:nvSpPr>
                <p:cNvPr id="10287" name="Metin kutusu 10286">
                  <a:extLst>
                    <a:ext uri="{FF2B5EF4-FFF2-40B4-BE49-F238E27FC236}">
                      <a16:creationId xmlns:a16="http://schemas.microsoft.com/office/drawing/2014/main" id="{541A22A3-692F-62BE-8927-F5A74CD5438C}"/>
                    </a:ext>
                  </a:extLst>
                </p:cNvPr>
                <p:cNvSpPr txBox="1"/>
                <p:nvPr/>
              </p:nvSpPr>
              <p:spPr>
                <a:xfrm>
                  <a:off x="363755" y="1273057"/>
                  <a:ext cx="2412513" cy="908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5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Ferdi CİHANGİR</a:t>
                  </a:r>
                </a:p>
                <a:p>
                  <a:pPr algn="ctr"/>
                  <a:endParaRPr lang="tr-TR" sz="1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88" name="Metin kutusu 10287">
                  <a:extLst>
                    <a:ext uri="{FF2B5EF4-FFF2-40B4-BE49-F238E27FC236}">
                      <a16:creationId xmlns:a16="http://schemas.microsoft.com/office/drawing/2014/main" id="{FFB13505-9ADC-4641-446F-515DD0D93B68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Maden 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38" name="Picture 18" descr="D:\1-Muhendislik-Jeoloji Klasorler\Mühendislik Dekanlık işler\2- corel dosyaları\jpg\akademik kurul 2024 fotolar\ferdi cihangir.pn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8363" y="5396333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up 20">
            <a:extLst>
              <a:ext uri="{FF2B5EF4-FFF2-40B4-BE49-F238E27FC236}">
                <a16:creationId xmlns:a16="http://schemas.microsoft.com/office/drawing/2014/main" id="{E5EAAC14-718E-A11D-BAA4-AC90E54BC315}"/>
              </a:ext>
            </a:extLst>
          </p:cNvPr>
          <p:cNvGrpSpPr/>
          <p:nvPr/>
        </p:nvGrpSpPr>
        <p:grpSpPr>
          <a:xfrm>
            <a:off x="5475117" y="4242357"/>
            <a:ext cx="1692000" cy="1118888"/>
            <a:chOff x="3720118" y="4912905"/>
            <a:chExt cx="1692000" cy="1118888"/>
          </a:xfrm>
        </p:grpSpPr>
        <p:grpSp>
          <p:nvGrpSpPr>
            <p:cNvPr id="10289" name="Grup 10288">
              <a:extLst>
                <a:ext uri="{FF2B5EF4-FFF2-40B4-BE49-F238E27FC236}">
                  <a16:creationId xmlns:a16="http://schemas.microsoft.com/office/drawing/2014/main" id="{35563EB6-F20D-2D48-2D68-CF57FA8002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20118" y="4912905"/>
              <a:ext cx="1692000" cy="1106366"/>
              <a:chOff x="349583" y="1307022"/>
              <a:chExt cx="2700000" cy="1765467"/>
            </a:xfrm>
          </p:grpSpPr>
          <p:pic>
            <p:nvPicPr>
              <p:cNvPr id="10290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FFB03EAA-407F-DC0A-C0EF-D157920417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291" name="Grup 10290">
                <a:extLst>
                  <a:ext uri="{FF2B5EF4-FFF2-40B4-BE49-F238E27FC236}">
                    <a16:creationId xmlns:a16="http://schemas.microsoft.com/office/drawing/2014/main" id="{342D3871-7C49-45B6-783A-CD1299D22001}"/>
                  </a:ext>
                </a:extLst>
              </p:cNvPr>
              <p:cNvGrpSpPr/>
              <p:nvPr/>
            </p:nvGrpSpPr>
            <p:grpSpPr>
              <a:xfrm>
                <a:off x="363753" y="1307022"/>
                <a:ext cx="2412515" cy="1707117"/>
                <a:chOff x="363753" y="1307022"/>
                <a:chExt cx="2412515" cy="1707117"/>
              </a:xfrm>
            </p:grpSpPr>
            <p:sp>
              <p:nvSpPr>
                <p:cNvPr id="10292" name="Metin kutusu 10291">
                  <a:extLst>
                    <a:ext uri="{FF2B5EF4-FFF2-40B4-BE49-F238E27FC236}">
                      <a16:creationId xmlns:a16="http://schemas.microsoft.com/office/drawing/2014/main" id="{15C4EFC1-5C37-4B9C-05B8-BCD7413564F9}"/>
                    </a:ext>
                  </a:extLst>
                </p:cNvPr>
                <p:cNvSpPr txBox="1"/>
                <p:nvPr/>
              </p:nvSpPr>
              <p:spPr>
                <a:xfrm>
                  <a:off x="363755" y="1307022"/>
                  <a:ext cx="2412513" cy="884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5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İsa ÇÖMEZ</a:t>
                  </a:r>
                </a:p>
              </p:txBody>
            </p:sp>
            <p:sp>
              <p:nvSpPr>
                <p:cNvPr id="10293" name="Metin kutusu 10292">
                  <a:extLst>
                    <a:ext uri="{FF2B5EF4-FFF2-40B4-BE49-F238E27FC236}">
                      <a16:creationId xmlns:a16="http://schemas.microsoft.com/office/drawing/2014/main" id="{8D4DFCAF-9E5D-4B0F-00FB-927254AF2EC7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İnşaat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39" name="Picture 19" descr="D:\1-Muhendislik-Jeoloji Klasorler\Mühendislik Dekanlık işler\2- corel dosyaları\jpg\akademik kurul 2024 fotolar\isa çömez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214" y="5419793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up 19">
            <a:extLst>
              <a:ext uri="{FF2B5EF4-FFF2-40B4-BE49-F238E27FC236}">
                <a16:creationId xmlns:a16="http://schemas.microsoft.com/office/drawing/2014/main" id="{4C107ECA-8183-B65A-37FB-7B362B1EC32C}"/>
              </a:ext>
            </a:extLst>
          </p:cNvPr>
          <p:cNvGrpSpPr/>
          <p:nvPr/>
        </p:nvGrpSpPr>
        <p:grpSpPr>
          <a:xfrm>
            <a:off x="3710386" y="2879932"/>
            <a:ext cx="1692000" cy="1125146"/>
            <a:chOff x="5460219" y="4891950"/>
            <a:chExt cx="1692000" cy="1125146"/>
          </a:xfrm>
        </p:grpSpPr>
        <p:grpSp>
          <p:nvGrpSpPr>
            <p:cNvPr id="10294" name="Grup 10293">
              <a:extLst>
                <a:ext uri="{FF2B5EF4-FFF2-40B4-BE49-F238E27FC236}">
                  <a16:creationId xmlns:a16="http://schemas.microsoft.com/office/drawing/2014/main" id="{8D309B77-29E0-7296-032D-9F023A3C75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60219" y="4891950"/>
              <a:ext cx="1692000" cy="1125146"/>
              <a:chOff x="349583" y="1277056"/>
              <a:chExt cx="2700000" cy="1795433"/>
            </a:xfrm>
          </p:grpSpPr>
          <p:pic>
            <p:nvPicPr>
              <p:cNvPr id="10296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4E75AB85-9D88-6E17-C86F-0DA6ECFBC0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297" name="Grup 10296">
                <a:extLst>
                  <a:ext uri="{FF2B5EF4-FFF2-40B4-BE49-F238E27FC236}">
                    <a16:creationId xmlns:a16="http://schemas.microsoft.com/office/drawing/2014/main" id="{9506EC46-8DA2-F87B-01F7-B5494972E2EF}"/>
                  </a:ext>
                </a:extLst>
              </p:cNvPr>
              <p:cNvGrpSpPr/>
              <p:nvPr/>
            </p:nvGrpSpPr>
            <p:grpSpPr>
              <a:xfrm>
                <a:off x="363753" y="1277056"/>
                <a:ext cx="2412515" cy="1737083"/>
                <a:chOff x="363753" y="1277056"/>
                <a:chExt cx="2412515" cy="1737083"/>
              </a:xfrm>
            </p:grpSpPr>
            <p:sp>
              <p:nvSpPr>
                <p:cNvPr id="10300" name="Metin kutusu 10299">
                  <a:extLst>
                    <a:ext uri="{FF2B5EF4-FFF2-40B4-BE49-F238E27FC236}">
                      <a16:creationId xmlns:a16="http://schemas.microsoft.com/office/drawing/2014/main" id="{D99DC522-BE24-7AE1-18C8-38F04D38834D}"/>
                    </a:ext>
                  </a:extLst>
                </p:cNvPr>
                <p:cNvSpPr txBox="1"/>
                <p:nvPr/>
              </p:nvSpPr>
              <p:spPr>
                <a:xfrm>
                  <a:off x="363755" y="1277056"/>
                  <a:ext cx="2412513" cy="8840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5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Ersin Yener YAZICI</a:t>
                  </a:r>
                </a:p>
              </p:txBody>
            </p:sp>
            <p:sp>
              <p:nvSpPr>
                <p:cNvPr id="10301" name="Metin kutusu 10300">
                  <a:extLst>
                    <a:ext uri="{FF2B5EF4-FFF2-40B4-BE49-F238E27FC236}">
                      <a16:creationId xmlns:a16="http://schemas.microsoft.com/office/drawing/2014/main" id="{31932749-3AD4-B9B5-92E0-2B64C4D685CE}"/>
                    </a:ext>
                  </a:extLst>
                </p:cNvPr>
                <p:cNvSpPr txBox="1"/>
                <p:nvPr/>
              </p:nvSpPr>
              <p:spPr>
                <a:xfrm>
                  <a:off x="363753" y="2056437"/>
                  <a:ext cx="1830365" cy="957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Maden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40" name="Picture 20" descr="D:\1-Muhendislik-Jeoloji Klasorler\Mühendislik Dekanlık işler\2- corel dosyaları\jpg\akademik kurul 2024 fotolar\ersin yener yazcı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796" y="5404959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up 35">
            <a:extLst>
              <a:ext uri="{FF2B5EF4-FFF2-40B4-BE49-F238E27FC236}">
                <a16:creationId xmlns:a16="http://schemas.microsoft.com/office/drawing/2014/main" id="{491DFFEC-B2FE-2990-B7AD-3F1976D5918F}"/>
              </a:ext>
            </a:extLst>
          </p:cNvPr>
          <p:cNvGrpSpPr>
            <a:grpSpLocks noChangeAspect="1"/>
          </p:cNvGrpSpPr>
          <p:nvPr/>
        </p:nvGrpSpPr>
        <p:grpSpPr>
          <a:xfrm>
            <a:off x="7194073" y="2895467"/>
            <a:ext cx="1763119" cy="1120401"/>
            <a:chOff x="236094" y="1284626"/>
            <a:chExt cx="2813489" cy="1787863"/>
          </a:xfrm>
        </p:grpSpPr>
        <p:pic>
          <p:nvPicPr>
            <p:cNvPr id="6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1E896F88-456E-D56F-475E-1B3660BA0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5" name="Grup 64">
              <a:extLst>
                <a:ext uri="{FF2B5EF4-FFF2-40B4-BE49-F238E27FC236}">
                  <a16:creationId xmlns:a16="http://schemas.microsoft.com/office/drawing/2014/main" id="{2B756520-CF09-20B0-B64D-2E3824F41421}"/>
                </a:ext>
              </a:extLst>
            </p:cNvPr>
            <p:cNvGrpSpPr/>
            <p:nvPr/>
          </p:nvGrpSpPr>
          <p:grpSpPr>
            <a:xfrm>
              <a:off x="236094" y="1284626"/>
              <a:ext cx="2580198" cy="1729513"/>
              <a:chOff x="236094" y="1284626"/>
              <a:chExt cx="2580198" cy="1729513"/>
            </a:xfrm>
          </p:grpSpPr>
          <p:sp>
            <p:nvSpPr>
              <p:cNvPr id="66" name="Metin kutusu 65">
                <a:extLst>
                  <a:ext uri="{FF2B5EF4-FFF2-40B4-BE49-F238E27FC236}">
                    <a16:creationId xmlns:a16="http://schemas.microsoft.com/office/drawing/2014/main" id="{19FCC343-1EDF-50AF-417C-D10068F3581C}"/>
                  </a:ext>
                </a:extLst>
              </p:cNvPr>
              <p:cNvSpPr txBox="1"/>
              <p:nvPr/>
            </p:nvSpPr>
            <p:spPr>
              <a:xfrm>
                <a:off x="236094" y="1284626"/>
                <a:ext cx="2580198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</a:t>
                </a:r>
                <a:r>
                  <a:rPr lang="tr-TR" sz="15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Gençağa</a:t>
                </a:r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PÜRÇEK</a:t>
                </a:r>
              </a:p>
            </p:txBody>
          </p:sp>
          <p:sp>
            <p:nvSpPr>
              <p:cNvPr id="67" name="Metin kutusu 66">
                <a:extLst>
                  <a:ext uri="{FF2B5EF4-FFF2-40B4-BE49-F238E27FC236}">
                    <a16:creationId xmlns:a16="http://schemas.microsoft.com/office/drawing/2014/main" id="{D119CDDB-32F0-BBAE-6DF1-12F8CF2182E9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9" name="Grup 68">
            <a:extLst>
              <a:ext uri="{FF2B5EF4-FFF2-40B4-BE49-F238E27FC236}">
                <a16:creationId xmlns:a16="http://schemas.microsoft.com/office/drawing/2014/main" id="{E7368218-EEED-F7FF-B3C6-BFDA9FE04D55}"/>
              </a:ext>
            </a:extLst>
          </p:cNvPr>
          <p:cNvGrpSpPr/>
          <p:nvPr/>
        </p:nvGrpSpPr>
        <p:grpSpPr>
          <a:xfrm>
            <a:off x="1986098" y="2875803"/>
            <a:ext cx="1692000" cy="1129138"/>
            <a:chOff x="3720118" y="2575253"/>
            <a:chExt cx="1692000" cy="1129138"/>
          </a:xfrm>
        </p:grpSpPr>
        <p:grpSp>
          <p:nvGrpSpPr>
            <p:cNvPr id="70" name="Grup 69">
              <a:extLst>
                <a:ext uri="{FF2B5EF4-FFF2-40B4-BE49-F238E27FC236}">
                  <a16:creationId xmlns:a16="http://schemas.microsoft.com/office/drawing/2014/main" id="{B094C1EB-E246-FCA9-B49A-6C85782DE5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20118" y="2575253"/>
              <a:ext cx="1692000" cy="1125416"/>
              <a:chOff x="349583" y="1276624"/>
              <a:chExt cx="2700000" cy="1795865"/>
            </a:xfrm>
          </p:grpSpPr>
          <p:pic>
            <p:nvPicPr>
              <p:cNvPr id="72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D84EB95A-21D4-E027-7599-14186C9D07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3" name="Grup 72">
                <a:extLst>
                  <a:ext uri="{FF2B5EF4-FFF2-40B4-BE49-F238E27FC236}">
                    <a16:creationId xmlns:a16="http://schemas.microsoft.com/office/drawing/2014/main" id="{44B7DA76-9DEA-A476-3647-9068009C8EDF}"/>
                  </a:ext>
                </a:extLst>
              </p:cNvPr>
              <p:cNvGrpSpPr/>
              <p:nvPr/>
            </p:nvGrpSpPr>
            <p:grpSpPr>
              <a:xfrm>
                <a:off x="363753" y="1276624"/>
                <a:ext cx="2412515" cy="1737515"/>
                <a:chOff x="363753" y="1276624"/>
                <a:chExt cx="2412515" cy="1737515"/>
              </a:xfrm>
            </p:grpSpPr>
            <p:sp>
              <p:nvSpPr>
                <p:cNvPr id="74" name="Metin kutusu 73">
                  <a:extLst>
                    <a:ext uri="{FF2B5EF4-FFF2-40B4-BE49-F238E27FC236}">
                      <a16:creationId xmlns:a16="http://schemas.microsoft.com/office/drawing/2014/main" id="{6647C6E1-24EA-90F7-CCEB-F0463D5FF557}"/>
                    </a:ext>
                  </a:extLst>
                </p:cNvPr>
                <p:cNvSpPr txBox="1"/>
                <p:nvPr/>
              </p:nvSpPr>
              <p:spPr>
                <a:xfrm>
                  <a:off x="363755" y="1276624"/>
                  <a:ext cx="2412513" cy="884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5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Burak MARKAL</a:t>
                  </a:r>
                </a:p>
              </p:txBody>
            </p:sp>
            <p:sp>
              <p:nvSpPr>
                <p:cNvPr id="75" name="Metin kutusu 74">
                  <a:extLst>
                    <a:ext uri="{FF2B5EF4-FFF2-40B4-BE49-F238E27FC236}">
                      <a16:creationId xmlns:a16="http://schemas.microsoft.com/office/drawing/2014/main" id="{387F4FD4-F3F3-0114-AA32-8BC630EBD5C3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Makina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71" name="Picture 3" descr="D:\1-Muhendislik-Jeoloji Klasorler\Mühendislik Dekanlık işler\2- corel dosyaları\jpg\akademik kurul 2024 fotolar\burak markal.png">
              <a:extLst>
                <a:ext uri="{FF2B5EF4-FFF2-40B4-BE49-F238E27FC236}">
                  <a16:creationId xmlns:a16="http://schemas.microsoft.com/office/drawing/2014/main" id="{CC31ACE2-71B7-DF1C-E636-0619F02C82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4802" y="3122720"/>
              <a:ext cx="581671" cy="581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7" name="Picture 2" descr="D:\1-Muhendislik-Jeoloji Klasorler\Mühendislik Dekanlık işler\1- Etkinlikler ile ilgili çalışmalar\9-akademik kurul 2025\fotolar\foto devam-2\gencaga pürçek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325" y="3390142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Dikdörtgen 115"/>
          <p:cNvSpPr/>
          <p:nvPr/>
        </p:nvSpPr>
        <p:spPr>
          <a:xfrm>
            <a:off x="1139152" y="5579739"/>
            <a:ext cx="4735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>
                <a:solidFill>
                  <a:srgbClr val="FF0000"/>
                </a:solidFill>
                <a:latin typeface="+mj-lt"/>
              </a:rPr>
              <a:t>KTÜ 43 Akademisyen</a:t>
            </a:r>
            <a:endParaRPr lang="tr-TR" sz="200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tr-TR" sz="2000">
                <a:solidFill>
                  <a:srgbClr val="FF0000"/>
                </a:solidFill>
              </a:rPr>
              <a:t>Mühendislik Fakültesi 29 Akademisyen </a:t>
            </a:r>
            <a:endParaRPr lang="tr-TR" sz="2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0768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AEDE3633-EC0A-6531-94C6-314D4C363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>
            <a:extLst>
              <a:ext uri="{FF2B5EF4-FFF2-40B4-BE49-F238E27FC236}">
                <a16:creationId xmlns:a16="http://schemas.microsoft.com/office/drawing/2014/main" id="{73FE67C8-5AAF-B78E-78CB-B5AB92716AE1}"/>
              </a:ext>
            </a:extLst>
          </p:cNvPr>
          <p:cNvSpPr/>
          <p:nvPr/>
        </p:nvSpPr>
        <p:spPr>
          <a:xfrm>
            <a:off x="2988643" y="928586"/>
            <a:ext cx="320000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sz="2400" b="1" dirty="0">
                <a:solidFill>
                  <a:srgbClr val="0000FF"/>
                </a:solidFill>
                <a:ea typeface="Calibri"/>
                <a:cs typeface="Calibri" panose="020F0502020204030204" pitchFamily="34" charset="0"/>
                <a:sym typeface="Calibri"/>
              </a:rPr>
              <a:t>AKADEMİK PERSONEL</a:t>
            </a:r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D21B28CB-EF63-98B4-E8FC-C0E03E765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46" y="913223"/>
            <a:ext cx="9144000" cy="0"/>
          </a:xfrm>
          <a:prstGeom prst="line">
            <a:avLst/>
          </a:prstGeom>
          <a:ln w="57150" cmpd="tri"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0A5A25E9-7A8A-2C2E-28BD-CD4C3D401CE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2F28DB34-0324-6214-E189-60AC0A18B3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sp>
        <p:nvSpPr>
          <p:cNvPr id="3" name="8 Dikdörtgen">
            <a:extLst>
              <a:ext uri="{FF2B5EF4-FFF2-40B4-BE49-F238E27FC236}">
                <a16:creationId xmlns:a16="http://schemas.microsoft.com/office/drawing/2014/main" id="{73E7D03C-1826-1F4B-B6A5-AC6B1FC29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062" y="289040"/>
            <a:ext cx="2093879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KURUMSAL</a:t>
            </a:r>
            <a:endParaRPr lang="tr-TR" altLang="tr-TR" sz="2000" b="1" dirty="0">
              <a:solidFill>
                <a:srgbClr val="C00000"/>
              </a:solidFill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BF1BC729-67FF-BBD5-DBAF-C9EA59019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522622"/>
              </p:ext>
            </p:extLst>
          </p:nvPr>
        </p:nvGraphicFramePr>
        <p:xfrm>
          <a:off x="554183" y="1379990"/>
          <a:ext cx="8030259" cy="5120307"/>
        </p:xfrm>
        <a:graphic>
          <a:graphicData uri="http://schemas.openxmlformats.org/drawingml/2006/table">
            <a:tbl>
              <a:tblPr firstRow="1" firstCol="1" bandRow="1">
                <a:tableStyleId>{63C6B13C-F33D-4EB5-985B-F60A213A43BC}</a:tableStyleId>
              </a:tblPr>
              <a:tblGrid>
                <a:gridCol w="373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991">
                  <a:extLst>
                    <a:ext uri="{9D8B030D-6E8A-4147-A177-3AD203B41FA5}">
                      <a16:colId xmlns:a16="http://schemas.microsoft.com/office/drawing/2014/main" val="2400545527"/>
                    </a:ext>
                  </a:extLst>
                </a:gridCol>
                <a:gridCol w="1142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2493">
                  <a:extLst>
                    <a:ext uri="{9D8B030D-6E8A-4147-A177-3AD203B41FA5}">
                      <a16:colId xmlns:a16="http://schemas.microsoft.com/office/drawing/2014/main" val="2665807713"/>
                    </a:ext>
                  </a:extLst>
                </a:gridCol>
                <a:gridCol w="1042910">
                  <a:extLst>
                    <a:ext uri="{9D8B030D-6E8A-4147-A177-3AD203B41FA5}">
                      <a16:colId xmlns:a16="http://schemas.microsoft.com/office/drawing/2014/main" val="3576343704"/>
                    </a:ext>
                  </a:extLst>
                </a:gridCol>
              </a:tblGrid>
              <a:tr h="31444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2021</a:t>
                      </a:r>
                      <a:endParaRPr lang="tr-TR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2022</a:t>
                      </a:r>
                      <a:endParaRPr kumimoji="0" lang="tr-TR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2023</a:t>
                      </a:r>
                      <a:endParaRPr kumimoji="0" lang="tr-TR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r-TR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2024</a:t>
                      </a:r>
                    </a:p>
                  </a:txBody>
                  <a:tcPr marL="68580" marR="68580" marT="9525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262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Profesör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kern="12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99</a:t>
                      </a:r>
                      <a:endParaRPr lang="tr-TR" sz="20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101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105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115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672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Doçent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kern="12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42</a:t>
                      </a:r>
                      <a:endParaRPr lang="tr-TR" sz="20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43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47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41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433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Dr. Öğretim Üyesi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kern="1200">
                          <a:effectLst/>
                          <a:latin typeface="+mn-lt"/>
                          <a:cs typeface="Calibri" panose="020F0502020204030204" pitchFamily="34" charset="0"/>
                        </a:rPr>
                        <a:t>49</a:t>
                      </a:r>
                      <a:endParaRPr lang="tr-TR" sz="20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50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62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69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671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TOPLAM ÖĞRETİM ÜYESİ</a:t>
                      </a:r>
                    </a:p>
                  </a:txBody>
                  <a:tcPr marL="68580" marR="68580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190</a:t>
                      </a:r>
                    </a:p>
                  </a:txBody>
                  <a:tcPr marL="68580" marR="68580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194</a:t>
                      </a:r>
                    </a:p>
                  </a:txBody>
                  <a:tcPr marL="68580" marR="68580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214</a:t>
                      </a:r>
                    </a:p>
                  </a:txBody>
                  <a:tcPr marL="68580" marR="68580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225</a:t>
                      </a:r>
                    </a:p>
                  </a:txBody>
                  <a:tcPr marL="68580" marR="68580" marT="9525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67040"/>
                  </a:ext>
                </a:extLst>
              </a:tr>
              <a:tr h="3144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Dr. Öğr. </a:t>
                      </a:r>
                      <a:r>
                        <a:rPr lang="tr-TR" sz="2000" b="0" dirty="0" err="1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Üy</a:t>
                      </a:r>
                      <a:r>
                        <a:rPr lang="tr-TR" sz="2000" b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. / Öğretim Üyesi</a:t>
                      </a:r>
                      <a:endParaRPr lang="tr-TR" sz="20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0,3</a:t>
                      </a:r>
                      <a:endParaRPr lang="tr-TR" sz="20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i="0" u="none" strike="noStrike" kern="1200" cap="none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0,3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i="0" u="none" strike="noStrike" kern="1200" cap="none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0,3</a:t>
                      </a:r>
                      <a:endParaRPr lang="tr-TR" sz="2000" b="0" i="0" u="none" strike="noStrike" kern="1200" cap="none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i="0" u="none" strike="noStrike" kern="1200" cap="none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0,3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04553"/>
                  </a:ext>
                </a:extLst>
              </a:tr>
              <a:tr h="3144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Dr. Öğr. </a:t>
                      </a:r>
                      <a:r>
                        <a:rPr lang="tr-TR" sz="2000" b="0" dirty="0" err="1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Üy</a:t>
                      </a:r>
                      <a:r>
                        <a:rPr lang="tr-TR" sz="2000" b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. / Profesör</a:t>
                      </a:r>
                      <a:endParaRPr lang="tr-TR" sz="20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5" marR="50165" marT="696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tr-TR" sz="20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5" marR="50165" marT="696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tr-TR" sz="20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5" marR="50165" marT="696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0,6</a:t>
                      </a:r>
                      <a:endParaRPr lang="tr-TR" sz="20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5" marR="50165" marT="696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0,6</a:t>
                      </a:r>
                      <a:endParaRPr lang="tr-TR" sz="20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165" marR="50165" marT="6967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20538"/>
                  </a:ext>
                </a:extLst>
              </a:tr>
              <a:tr h="314449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Hedef: Dr. Öğr. Üyesi/ Toplam Prof. Dr. oranı en az 1 olmalı</a:t>
                      </a:r>
                      <a:endParaRPr lang="tr-T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tr-TR" sz="18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tr-TR" sz="1800" b="1" i="0" u="none" strike="noStrike" kern="1200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501750"/>
                  </a:ext>
                </a:extLst>
              </a:tr>
              <a:tr h="484705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Öğretim Görevlisi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kern="1200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7</a:t>
                      </a:r>
                      <a:endParaRPr lang="tr-TR" sz="20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10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8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8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024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Araştırma Görevlisi</a:t>
                      </a:r>
                      <a:endParaRPr lang="tr-TR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kern="12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104</a:t>
                      </a:r>
                      <a:endParaRPr lang="tr-TR" sz="2000" b="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119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104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114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430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TOPLAM ÖĞRETİM ELEMANI</a:t>
                      </a:r>
                      <a:endParaRPr lang="tr-TR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301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323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326</a:t>
                      </a:r>
                    </a:p>
                  </a:txBody>
                  <a:tcPr marL="9525" marR="9525" marT="9525" marB="0" anchor="b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347</a:t>
                      </a:r>
                    </a:p>
                  </a:txBody>
                  <a:tcPr marL="9525" marR="9525" marT="9525" marB="0" anchor="b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4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i="0" kern="12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Arş. Gör./ Toplam Öğretim Üyesi</a:t>
                      </a:r>
                      <a:endParaRPr lang="tr-TR" sz="2000" b="0" i="0" kern="12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0,5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0,6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0,5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tr-TR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Calibri" panose="020F0502020204030204" pitchFamily="34" charset="0"/>
                          <a:sym typeface="Arial"/>
                        </a:rPr>
                        <a:t>0,5</a:t>
                      </a:r>
                    </a:p>
                  </a:txBody>
                  <a:tcPr marL="68580" marR="68580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042341"/>
                  </a:ext>
                </a:extLst>
              </a:tr>
              <a:tr h="314449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/>
                        </a:rPr>
                        <a:t>Hedef: Öğretim Üyesi Başına Düşen Arş. Gör. Sayısı: 1 </a:t>
                      </a:r>
                      <a:endParaRPr lang="tr-TR" sz="20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tr-TR" sz="20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tr-TR" sz="20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tr-TR" sz="20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tr-TR" sz="20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141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456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963E5-F108-CD6C-1625-E469F6A75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D7DA57CF-CDAD-8FCB-6936-390C2549BE47}"/>
              </a:ext>
            </a:extLst>
          </p:cNvPr>
          <p:cNvCxnSpPr/>
          <p:nvPr/>
        </p:nvCxnSpPr>
        <p:spPr>
          <a:xfrm>
            <a:off x="1" y="734338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363;p26">
            <a:extLst>
              <a:ext uri="{FF2B5EF4-FFF2-40B4-BE49-F238E27FC236}">
                <a16:creationId xmlns:a16="http://schemas.microsoft.com/office/drawing/2014/main" id="{EAFD301C-9210-16FE-933B-180F59B4E7AF}"/>
              </a:ext>
            </a:extLst>
          </p:cNvPr>
          <p:cNvSpPr/>
          <p:nvPr/>
        </p:nvSpPr>
        <p:spPr>
          <a:xfrm>
            <a:off x="2363397" y="292809"/>
            <a:ext cx="44172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nn-NO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EN ETK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İLİ</a:t>
            </a:r>
            <a:r>
              <a:rPr lang="nn-NO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B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İLİ</a:t>
            </a:r>
            <a:r>
              <a:rPr lang="nn-NO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 İNSANLARI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3907A1B7-356F-F4F3-9FA2-9DD88934B13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086BEC96-1ECE-7FBA-BA12-2C702A1F6F3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rup 41">
            <a:extLst>
              <a:ext uri="{FF2B5EF4-FFF2-40B4-BE49-F238E27FC236}">
                <a16:creationId xmlns:a16="http://schemas.microsoft.com/office/drawing/2014/main" id="{59C4C74E-B8EF-24EA-A241-05C8D4AAB175}"/>
              </a:ext>
            </a:extLst>
          </p:cNvPr>
          <p:cNvGrpSpPr>
            <a:grpSpLocks noChangeAspect="1"/>
          </p:cNvGrpSpPr>
          <p:nvPr/>
        </p:nvGrpSpPr>
        <p:grpSpPr>
          <a:xfrm>
            <a:off x="7353830" y="1522299"/>
            <a:ext cx="1692000" cy="1120401"/>
            <a:chOff x="349583" y="1284626"/>
            <a:chExt cx="2700000" cy="1787863"/>
          </a:xfrm>
        </p:grpSpPr>
        <p:pic>
          <p:nvPicPr>
            <p:cNvPr id="43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E60142A9-EF3F-E363-FA41-656E8277E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up 43">
              <a:extLst>
                <a:ext uri="{FF2B5EF4-FFF2-40B4-BE49-F238E27FC236}">
                  <a16:creationId xmlns:a16="http://schemas.microsoft.com/office/drawing/2014/main" id="{CAA3E204-5264-C973-8117-A344620FBF17}"/>
                </a:ext>
              </a:extLst>
            </p:cNvPr>
            <p:cNvGrpSpPr/>
            <p:nvPr/>
          </p:nvGrpSpPr>
          <p:grpSpPr>
            <a:xfrm>
              <a:off x="363753" y="1284626"/>
              <a:ext cx="2412515" cy="1729513"/>
              <a:chOff x="363753" y="1284626"/>
              <a:chExt cx="2412515" cy="1729513"/>
            </a:xfrm>
          </p:grpSpPr>
          <p:sp>
            <p:nvSpPr>
              <p:cNvPr id="45" name="Metin kutusu 44">
                <a:extLst>
                  <a:ext uri="{FF2B5EF4-FFF2-40B4-BE49-F238E27FC236}">
                    <a16:creationId xmlns:a16="http://schemas.microsoft.com/office/drawing/2014/main" id="{00995B03-FEF0-03EF-9824-CD89728DC528}"/>
                  </a:ext>
                </a:extLst>
              </p:cNvPr>
              <p:cNvSpPr txBox="1"/>
              <p:nvPr/>
            </p:nvSpPr>
            <p:spPr>
              <a:xfrm>
                <a:off x="363755" y="1284626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Şükrü ÖZŞAHİN</a:t>
                </a:r>
              </a:p>
            </p:txBody>
          </p:sp>
          <p:sp>
            <p:nvSpPr>
              <p:cNvPr id="46" name="Metin kutusu 45">
                <a:extLst>
                  <a:ext uri="{FF2B5EF4-FFF2-40B4-BE49-F238E27FC236}">
                    <a16:creationId xmlns:a16="http://schemas.microsoft.com/office/drawing/2014/main" id="{E344E48C-1A6A-80E3-0167-3E0C693E15B0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Endüstri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0259" name="Grup 10258">
            <a:extLst>
              <a:ext uri="{FF2B5EF4-FFF2-40B4-BE49-F238E27FC236}">
                <a16:creationId xmlns:a16="http://schemas.microsoft.com/office/drawing/2014/main" id="{5F1DF5F7-9580-2378-39C5-125E7CC3068C}"/>
              </a:ext>
            </a:extLst>
          </p:cNvPr>
          <p:cNvGrpSpPr>
            <a:grpSpLocks noChangeAspect="1"/>
          </p:cNvGrpSpPr>
          <p:nvPr/>
        </p:nvGrpSpPr>
        <p:grpSpPr>
          <a:xfrm>
            <a:off x="1984284" y="1553261"/>
            <a:ext cx="1692000" cy="1084809"/>
            <a:chOff x="349583" y="1341421"/>
            <a:chExt cx="2700000" cy="1731068"/>
          </a:xfrm>
        </p:grpSpPr>
        <p:pic>
          <p:nvPicPr>
            <p:cNvPr id="1026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202D942A-608A-F3B6-3176-B3C18CDD9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61" name="Grup 10260">
              <a:extLst>
                <a:ext uri="{FF2B5EF4-FFF2-40B4-BE49-F238E27FC236}">
                  <a16:creationId xmlns:a16="http://schemas.microsoft.com/office/drawing/2014/main" id="{3F7C9AA2-5CEC-1AF8-2D86-B985A65657AC}"/>
                </a:ext>
              </a:extLst>
            </p:cNvPr>
            <p:cNvGrpSpPr/>
            <p:nvPr/>
          </p:nvGrpSpPr>
          <p:grpSpPr>
            <a:xfrm>
              <a:off x="363753" y="1341421"/>
              <a:ext cx="2412515" cy="1672718"/>
              <a:chOff x="363753" y="1341421"/>
              <a:chExt cx="2412515" cy="1672718"/>
            </a:xfrm>
          </p:grpSpPr>
          <p:sp>
            <p:nvSpPr>
              <p:cNvPr id="10262" name="Metin kutusu 10261">
                <a:extLst>
                  <a:ext uri="{FF2B5EF4-FFF2-40B4-BE49-F238E27FC236}">
                    <a16:creationId xmlns:a16="http://schemas.microsoft.com/office/drawing/2014/main" id="{0E2758F7-9DDB-130D-4051-353400C89179}"/>
                  </a:ext>
                </a:extLst>
              </p:cNvPr>
              <p:cNvSpPr txBox="1"/>
              <p:nvPr/>
            </p:nvSpPr>
            <p:spPr>
              <a:xfrm>
                <a:off x="363755" y="1341421"/>
                <a:ext cx="2412513" cy="1326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Metin HÜSEM</a:t>
                </a:r>
              </a:p>
              <a:p>
                <a:pPr algn="ctr"/>
                <a:endPara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63" name="Metin kutusu 10262">
                <a:extLst>
                  <a:ext uri="{FF2B5EF4-FFF2-40B4-BE49-F238E27FC236}">
                    <a16:creationId xmlns:a16="http://schemas.microsoft.com/office/drawing/2014/main" id="{CDB3D59A-54A8-DE93-0E33-6BCE1775ACE5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İnşaat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0264" name="Grup 10263">
            <a:extLst>
              <a:ext uri="{FF2B5EF4-FFF2-40B4-BE49-F238E27FC236}">
                <a16:creationId xmlns:a16="http://schemas.microsoft.com/office/drawing/2014/main" id="{5F657900-B2EB-225B-EC54-9AB4704143D3}"/>
              </a:ext>
            </a:extLst>
          </p:cNvPr>
          <p:cNvGrpSpPr>
            <a:grpSpLocks noChangeAspect="1"/>
          </p:cNvGrpSpPr>
          <p:nvPr/>
        </p:nvGrpSpPr>
        <p:grpSpPr>
          <a:xfrm>
            <a:off x="3740626" y="3937785"/>
            <a:ext cx="1692000" cy="1096571"/>
            <a:chOff x="349583" y="1322653"/>
            <a:chExt cx="2700000" cy="1749836"/>
          </a:xfrm>
        </p:grpSpPr>
        <p:pic>
          <p:nvPicPr>
            <p:cNvPr id="1026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D2B6968B-76EE-05EF-4E74-43952B309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66" name="Grup 10265">
              <a:extLst>
                <a:ext uri="{FF2B5EF4-FFF2-40B4-BE49-F238E27FC236}">
                  <a16:creationId xmlns:a16="http://schemas.microsoft.com/office/drawing/2014/main" id="{0B0F7E04-702E-02C5-7F79-88641C5B5A4C}"/>
                </a:ext>
              </a:extLst>
            </p:cNvPr>
            <p:cNvGrpSpPr/>
            <p:nvPr/>
          </p:nvGrpSpPr>
          <p:grpSpPr>
            <a:xfrm>
              <a:off x="363753" y="1322653"/>
              <a:ext cx="2412515" cy="1691487"/>
              <a:chOff x="363753" y="1322653"/>
              <a:chExt cx="2412515" cy="1691487"/>
            </a:xfrm>
          </p:grpSpPr>
          <p:sp>
            <p:nvSpPr>
              <p:cNvPr id="10267" name="Metin kutusu 10266">
                <a:extLst>
                  <a:ext uri="{FF2B5EF4-FFF2-40B4-BE49-F238E27FC236}">
                    <a16:creationId xmlns:a16="http://schemas.microsoft.com/office/drawing/2014/main" id="{5BBC0B21-F288-511C-7AB9-723361C127F6}"/>
                  </a:ext>
                </a:extLst>
              </p:cNvPr>
              <p:cNvSpPr txBox="1"/>
              <p:nvPr/>
            </p:nvSpPr>
            <p:spPr>
              <a:xfrm>
                <a:off x="363755" y="1322653"/>
                <a:ext cx="2412513" cy="834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Mert GÜLÜM</a:t>
                </a:r>
              </a:p>
            </p:txBody>
          </p:sp>
          <p:sp>
            <p:nvSpPr>
              <p:cNvPr id="10268" name="Metin kutusu 10267">
                <a:extLst>
                  <a:ext uri="{FF2B5EF4-FFF2-40B4-BE49-F238E27FC236}">
                    <a16:creationId xmlns:a16="http://schemas.microsoft.com/office/drawing/2014/main" id="{54EDA130-2FC2-D667-6EBC-14D18F9CAA43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0269" name="Grup 10268">
            <a:extLst>
              <a:ext uri="{FF2B5EF4-FFF2-40B4-BE49-F238E27FC236}">
                <a16:creationId xmlns:a16="http://schemas.microsoft.com/office/drawing/2014/main" id="{6D78AC34-C536-81CA-BBC2-BD6DD551CF2F}"/>
              </a:ext>
            </a:extLst>
          </p:cNvPr>
          <p:cNvGrpSpPr>
            <a:grpSpLocks noChangeAspect="1"/>
          </p:cNvGrpSpPr>
          <p:nvPr/>
        </p:nvGrpSpPr>
        <p:grpSpPr>
          <a:xfrm>
            <a:off x="5603903" y="4026450"/>
            <a:ext cx="1692000" cy="1087044"/>
            <a:chOff x="349583" y="1337854"/>
            <a:chExt cx="2700000" cy="1734635"/>
          </a:xfrm>
        </p:grpSpPr>
        <p:pic>
          <p:nvPicPr>
            <p:cNvPr id="1027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E915C7E1-533A-7B12-B5B7-839DC0ED1F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71" name="Grup 10270">
              <a:extLst>
                <a:ext uri="{FF2B5EF4-FFF2-40B4-BE49-F238E27FC236}">
                  <a16:creationId xmlns:a16="http://schemas.microsoft.com/office/drawing/2014/main" id="{424F4392-5091-410D-8001-150F107188C5}"/>
                </a:ext>
              </a:extLst>
            </p:cNvPr>
            <p:cNvGrpSpPr/>
            <p:nvPr/>
          </p:nvGrpSpPr>
          <p:grpSpPr>
            <a:xfrm>
              <a:off x="363753" y="1337854"/>
              <a:ext cx="2412515" cy="1676285"/>
              <a:chOff x="363753" y="1337854"/>
              <a:chExt cx="2412515" cy="1676285"/>
            </a:xfrm>
          </p:grpSpPr>
          <p:sp>
            <p:nvSpPr>
              <p:cNvPr id="10272" name="Metin kutusu 10271">
                <a:extLst>
                  <a:ext uri="{FF2B5EF4-FFF2-40B4-BE49-F238E27FC236}">
                    <a16:creationId xmlns:a16="http://schemas.microsoft.com/office/drawing/2014/main" id="{CFB2101B-B6FE-83D5-05F5-622F2931D15C}"/>
                  </a:ext>
                </a:extLst>
              </p:cNvPr>
              <p:cNvSpPr txBox="1"/>
              <p:nvPr/>
            </p:nvSpPr>
            <p:spPr>
              <a:xfrm>
                <a:off x="363755" y="1337854"/>
                <a:ext cx="2412513" cy="834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Ömer Faruk YILMAZ</a:t>
                </a:r>
              </a:p>
            </p:txBody>
          </p:sp>
          <p:sp>
            <p:nvSpPr>
              <p:cNvPr id="10273" name="Metin kutusu 10272">
                <a:extLst>
                  <a:ext uri="{FF2B5EF4-FFF2-40B4-BE49-F238E27FC236}">
                    <a16:creationId xmlns:a16="http://schemas.microsoft.com/office/drawing/2014/main" id="{A7526398-3ED3-0963-4933-3ED01E92C0F1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Endüstri 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05" name="Picture 3" descr="D:\1-Muhendislik-Jeoloji Klasorler\Mühendislik Dekanlık işler\2- corel dosyaları\jpg\akademik kurul sunum şablon.jpg">
            <a:extLst>
              <a:ext uri="{FF2B5EF4-FFF2-40B4-BE49-F238E27FC236}">
                <a16:creationId xmlns:a16="http://schemas.microsoft.com/office/drawing/2014/main" id="{138268EB-215C-D5FA-17DF-A0BF2EE2A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58" y="1551466"/>
            <a:ext cx="1692000" cy="10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Metin kutusu 106">
            <a:extLst>
              <a:ext uri="{FF2B5EF4-FFF2-40B4-BE49-F238E27FC236}">
                <a16:creationId xmlns:a16="http://schemas.microsoft.com/office/drawing/2014/main" id="{BA4F14C6-B962-5655-A769-529013BB5D78}"/>
              </a:ext>
            </a:extLst>
          </p:cNvPr>
          <p:cNvSpPr txBox="1"/>
          <p:nvPr/>
        </p:nvSpPr>
        <p:spPr>
          <a:xfrm>
            <a:off x="240384" y="1540827"/>
            <a:ext cx="1511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Dr. Mehmet ERTUĞRUL</a:t>
            </a:r>
          </a:p>
        </p:txBody>
      </p:sp>
      <p:sp>
        <p:nvSpPr>
          <p:cNvPr id="108" name="Metin kutusu 107">
            <a:extLst>
              <a:ext uri="{FF2B5EF4-FFF2-40B4-BE49-F238E27FC236}">
                <a16:creationId xmlns:a16="http://schemas.microsoft.com/office/drawing/2014/main" id="{F9DF054D-8BE3-AB1A-3536-8E9CE1872C18}"/>
              </a:ext>
            </a:extLst>
          </p:cNvPr>
          <p:cNvSpPr txBox="1"/>
          <p:nvPr/>
        </p:nvSpPr>
        <p:spPr>
          <a:xfrm>
            <a:off x="200800" y="2012425"/>
            <a:ext cx="11470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Metalurji</a:t>
            </a:r>
            <a:r>
              <a:rPr lang="tr-TR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Malzeme Müh.</a:t>
            </a:r>
          </a:p>
          <a:p>
            <a:r>
              <a:rPr lang="tr-TR" sz="1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Bölümü</a:t>
            </a:r>
            <a:endParaRPr lang="tr-T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2" descr="D:\1-Muhendislik-Jeoloji Klasorler\Mühendislik Dekanlık işler\2- corel dosyaları\jpg\akademik kurul 2024 fotolar\mehmet ertuğrul.png">
            <a:extLst>
              <a:ext uri="{FF2B5EF4-FFF2-40B4-BE49-F238E27FC236}">
                <a16:creationId xmlns:a16="http://schemas.microsoft.com/office/drawing/2014/main" id="{54E7E441-5DA9-72F6-0048-824A18CB8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869" y="2038761"/>
            <a:ext cx="569387" cy="5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 13">
            <a:extLst>
              <a:ext uri="{FF2B5EF4-FFF2-40B4-BE49-F238E27FC236}">
                <a16:creationId xmlns:a16="http://schemas.microsoft.com/office/drawing/2014/main" id="{60DC63EF-232C-A407-57C2-72E91CF394ED}"/>
              </a:ext>
            </a:extLst>
          </p:cNvPr>
          <p:cNvGrpSpPr/>
          <p:nvPr/>
        </p:nvGrpSpPr>
        <p:grpSpPr>
          <a:xfrm>
            <a:off x="3758340" y="1535787"/>
            <a:ext cx="1692000" cy="1084809"/>
            <a:chOff x="1980250" y="1418889"/>
            <a:chExt cx="1692000" cy="1084809"/>
          </a:xfrm>
        </p:grpSpPr>
        <p:grpSp>
          <p:nvGrpSpPr>
            <p:cNvPr id="4" name="Grup 3">
              <a:extLst>
                <a:ext uri="{FF2B5EF4-FFF2-40B4-BE49-F238E27FC236}">
                  <a16:creationId xmlns:a16="http://schemas.microsoft.com/office/drawing/2014/main" id="{EB68884F-551B-7DE7-7010-4C0F781FA9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0250" y="1418889"/>
              <a:ext cx="1692000" cy="1084809"/>
              <a:chOff x="349583" y="1341421"/>
              <a:chExt cx="2700000" cy="1731068"/>
            </a:xfrm>
          </p:grpSpPr>
          <p:pic>
            <p:nvPicPr>
              <p:cNvPr id="7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067F6FAA-DC69-EEFA-6646-46ABADB83E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Grup 9">
                <a:extLst>
                  <a:ext uri="{FF2B5EF4-FFF2-40B4-BE49-F238E27FC236}">
                    <a16:creationId xmlns:a16="http://schemas.microsoft.com/office/drawing/2014/main" id="{AAFDD9BC-3EA3-A408-6583-ECD37BF9120A}"/>
                  </a:ext>
                </a:extLst>
              </p:cNvPr>
              <p:cNvGrpSpPr/>
              <p:nvPr/>
            </p:nvGrpSpPr>
            <p:grpSpPr>
              <a:xfrm>
                <a:off x="363753" y="1341421"/>
                <a:ext cx="2412515" cy="1672718"/>
                <a:chOff x="363753" y="1341421"/>
                <a:chExt cx="2412515" cy="1672718"/>
              </a:xfrm>
            </p:grpSpPr>
            <p:sp>
              <p:nvSpPr>
                <p:cNvPr id="11" name="Metin kutusu 10">
                  <a:extLst>
                    <a:ext uri="{FF2B5EF4-FFF2-40B4-BE49-F238E27FC236}">
                      <a16:creationId xmlns:a16="http://schemas.microsoft.com/office/drawing/2014/main" id="{09427BB8-E13A-8C08-EF56-EB8AB69205C4}"/>
                    </a:ext>
                  </a:extLst>
                </p:cNvPr>
                <p:cNvSpPr txBox="1"/>
                <p:nvPr/>
              </p:nvSpPr>
              <p:spPr>
                <a:xfrm>
                  <a:off x="363755" y="1341421"/>
                  <a:ext cx="2412513" cy="9085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4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Oktay CELEP</a:t>
                  </a:r>
                </a:p>
                <a:p>
                  <a:pPr algn="ctr"/>
                  <a:endParaRPr lang="tr-TR" sz="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" name="Metin kutusu 11">
                  <a:extLst>
                    <a:ext uri="{FF2B5EF4-FFF2-40B4-BE49-F238E27FC236}">
                      <a16:creationId xmlns:a16="http://schemas.microsoft.com/office/drawing/2014/main" id="{898E9023-99E1-AD44-DBF6-CCEC7BFC8D41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Maden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20" name="Resim 19" descr="insan yüzü, alın, kişi, şahıs, çene içeren bir resim&#10;&#10;Açıklama otomatik olarak oluşturuldu">
              <a:extLst>
                <a:ext uri="{FF2B5EF4-FFF2-40B4-BE49-F238E27FC236}">
                  <a16:creationId xmlns:a16="http://schemas.microsoft.com/office/drawing/2014/main" id="{A420793A-1EED-DBCF-0BCA-70D135026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0385" y="1897744"/>
              <a:ext cx="591632" cy="591632"/>
            </a:xfrm>
            <a:prstGeom prst="rect">
              <a:avLst/>
            </a:prstGeom>
          </p:spPr>
        </p:pic>
      </p:grpSp>
      <p:grpSp>
        <p:nvGrpSpPr>
          <p:cNvPr id="25" name="Grup 24">
            <a:extLst>
              <a:ext uri="{FF2B5EF4-FFF2-40B4-BE49-F238E27FC236}">
                <a16:creationId xmlns:a16="http://schemas.microsoft.com/office/drawing/2014/main" id="{47027333-6242-0F06-C7BE-3ED98F4F2358}"/>
              </a:ext>
            </a:extLst>
          </p:cNvPr>
          <p:cNvGrpSpPr/>
          <p:nvPr/>
        </p:nvGrpSpPr>
        <p:grpSpPr>
          <a:xfrm>
            <a:off x="5566269" y="2735723"/>
            <a:ext cx="1692000" cy="1080175"/>
            <a:chOff x="1980017" y="2617035"/>
            <a:chExt cx="1692000" cy="1080175"/>
          </a:xfrm>
        </p:grpSpPr>
        <p:grpSp>
          <p:nvGrpSpPr>
            <p:cNvPr id="58" name="Grup 57">
              <a:extLst>
                <a:ext uri="{FF2B5EF4-FFF2-40B4-BE49-F238E27FC236}">
                  <a16:creationId xmlns:a16="http://schemas.microsoft.com/office/drawing/2014/main" id="{A1FCDBCD-ADF6-00DE-D33E-78A3977E35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0017" y="2617035"/>
              <a:ext cx="1692000" cy="1080175"/>
              <a:chOff x="349583" y="1348815"/>
              <a:chExt cx="2700000" cy="1723674"/>
            </a:xfrm>
          </p:grpSpPr>
          <p:pic>
            <p:nvPicPr>
              <p:cNvPr id="59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AF41557F-7A2E-4377-B7B9-97D2388159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0" name="Grup 59">
                <a:extLst>
                  <a:ext uri="{FF2B5EF4-FFF2-40B4-BE49-F238E27FC236}">
                    <a16:creationId xmlns:a16="http://schemas.microsoft.com/office/drawing/2014/main" id="{C4B96CD5-D543-0A56-42C1-D03CAB39FB2A}"/>
                  </a:ext>
                </a:extLst>
              </p:cNvPr>
              <p:cNvGrpSpPr/>
              <p:nvPr/>
            </p:nvGrpSpPr>
            <p:grpSpPr>
              <a:xfrm>
                <a:off x="363753" y="1352619"/>
                <a:ext cx="2412515" cy="1661520"/>
                <a:chOff x="363753" y="1352619"/>
                <a:chExt cx="2412515" cy="1661520"/>
              </a:xfrm>
            </p:grpSpPr>
            <p:sp>
              <p:nvSpPr>
                <p:cNvPr id="61" name="Metin kutusu 60">
                  <a:extLst>
                    <a:ext uri="{FF2B5EF4-FFF2-40B4-BE49-F238E27FC236}">
                      <a16:creationId xmlns:a16="http://schemas.microsoft.com/office/drawing/2014/main" id="{55865190-E76B-58C0-A0D5-2F816DDAF7CE}"/>
                    </a:ext>
                  </a:extLst>
                </p:cNvPr>
                <p:cNvSpPr txBox="1"/>
                <p:nvPr/>
              </p:nvSpPr>
              <p:spPr>
                <a:xfrm>
                  <a:off x="363755" y="1352619"/>
                  <a:ext cx="2412513" cy="834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4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Volkan KAHYA</a:t>
                  </a:r>
                </a:p>
              </p:txBody>
            </p:sp>
            <p:sp>
              <p:nvSpPr>
                <p:cNvPr id="62" name="Metin kutusu 61">
                  <a:extLst>
                    <a:ext uri="{FF2B5EF4-FFF2-40B4-BE49-F238E27FC236}">
                      <a16:creationId xmlns:a16="http://schemas.microsoft.com/office/drawing/2014/main" id="{5A4B4DC1-847C-E364-4E82-C40CCC464CAB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İnşaat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22" name="Picture 3" descr="D:\1-Muhendislik-Jeoloji Klasorler\Mühendislik Dekanlık işler\2- corel dosyaları\jpg\akademik kurul 2024 fotolar\volkan kahya.png">
              <a:extLst>
                <a:ext uri="{FF2B5EF4-FFF2-40B4-BE49-F238E27FC236}">
                  <a16:creationId xmlns:a16="http://schemas.microsoft.com/office/drawing/2014/main" id="{4117A94A-D3AA-3C21-D658-280E658AA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2114" y="3105496"/>
              <a:ext cx="591713" cy="591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up 26">
            <a:extLst>
              <a:ext uri="{FF2B5EF4-FFF2-40B4-BE49-F238E27FC236}">
                <a16:creationId xmlns:a16="http://schemas.microsoft.com/office/drawing/2014/main" id="{2BF5993D-F9B8-3A09-D290-B37D47903329}"/>
              </a:ext>
            </a:extLst>
          </p:cNvPr>
          <p:cNvGrpSpPr/>
          <p:nvPr/>
        </p:nvGrpSpPr>
        <p:grpSpPr>
          <a:xfrm>
            <a:off x="3810305" y="5322435"/>
            <a:ext cx="1692000" cy="1080176"/>
            <a:chOff x="7216668" y="3781949"/>
            <a:chExt cx="1692000" cy="1080176"/>
          </a:xfrm>
        </p:grpSpPr>
        <p:grpSp>
          <p:nvGrpSpPr>
            <p:cNvPr id="10274" name="Grup 10273">
              <a:extLst>
                <a:ext uri="{FF2B5EF4-FFF2-40B4-BE49-F238E27FC236}">
                  <a16:creationId xmlns:a16="http://schemas.microsoft.com/office/drawing/2014/main" id="{107D4165-CDF8-6D75-F85B-1B6DF62789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16668" y="3781949"/>
              <a:ext cx="1692000" cy="1080176"/>
              <a:chOff x="349583" y="1348815"/>
              <a:chExt cx="2700000" cy="1723674"/>
            </a:xfrm>
          </p:grpSpPr>
          <p:pic>
            <p:nvPicPr>
              <p:cNvPr id="10275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399F92F7-213A-8C8B-BEFA-3982B6DEE7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276" name="Grup 10275">
                <a:extLst>
                  <a:ext uri="{FF2B5EF4-FFF2-40B4-BE49-F238E27FC236}">
                    <a16:creationId xmlns:a16="http://schemas.microsoft.com/office/drawing/2014/main" id="{33F2254C-96E5-3C6F-8B17-3B6E7BC2EE2D}"/>
                  </a:ext>
                </a:extLst>
              </p:cNvPr>
              <p:cNvGrpSpPr/>
              <p:nvPr/>
            </p:nvGrpSpPr>
            <p:grpSpPr>
              <a:xfrm>
                <a:off x="363753" y="1368251"/>
                <a:ext cx="2412516" cy="1645886"/>
                <a:chOff x="363753" y="1368251"/>
                <a:chExt cx="2412516" cy="1645886"/>
              </a:xfrm>
            </p:grpSpPr>
            <p:sp>
              <p:nvSpPr>
                <p:cNvPr id="10277" name="Metin kutusu 10276">
                  <a:extLst>
                    <a:ext uri="{FF2B5EF4-FFF2-40B4-BE49-F238E27FC236}">
                      <a16:creationId xmlns:a16="http://schemas.microsoft.com/office/drawing/2014/main" id="{EEF5A8B0-20D6-B16B-9DFE-87802F0CEC49}"/>
                    </a:ext>
                  </a:extLst>
                </p:cNvPr>
                <p:cNvSpPr txBox="1"/>
                <p:nvPr/>
              </p:nvSpPr>
              <p:spPr>
                <a:xfrm>
                  <a:off x="363755" y="1368251"/>
                  <a:ext cx="2412514" cy="7366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2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Dr. Öğr. Üyesi Gökhan HEKİMOĞLU</a:t>
                  </a:r>
                </a:p>
              </p:txBody>
            </p:sp>
            <p:sp>
              <p:nvSpPr>
                <p:cNvPr id="10278" name="Metin kutusu 10277">
                  <a:extLst>
                    <a:ext uri="{FF2B5EF4-FFF2-40B4-BE49-F238E27FC236}">
                      <a16:creationId xmlns:a16="http://schemas.microsoft.com/office/drawing/2014/main" id="{D56ED281-6625-04DE-D644-A0DE15D152C9}"/>
                    </a:ext>
                  </a:extLst>
                </p:cNvPr>
                <p:cNvSpPr txBox="1"/>
                <p:nvPr/>
              </p:nvSpPr>
              <p:spPr>
                <a:xfrm>
                  <a:off x="363753" y="2056435"/>
                  <a:ext cx="1830365" cy="957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Metalurji ve Malzeme Müh.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24" name="Picture 2" descr="D:\1-Muhendislik-Jeoloji Klasorler\Mühendislik Dekanlık işler\2- corel dosyaları\jpg\akademik kurul 2024 fotolar\gökhan hekimoğlu.png">
              <a:extLst>
                <a:ext uri="{FF2B5EF4-FFF2-40B4-BE49-F238E27FC236}">
                  <a16:creationId xmlns:a16="http://schemas.microsoft.com/office/drawing/2014/main" id="{A3132D05-3FE3-0FA3-41B4-6F38155982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1186" y="4276886"/>
              <a:ext cx="566955" cy="566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up 28">
            <a:extLst>
              <a:ext uri="{FF2B5EF4-FFF2-40B4-BE49-F238E27FC236}">
                <a16:creationId xmlns:a16="http://schemas.microsoft.com/office/drawing/2014/main" id="{FC4CD682-2463-29D2-DB4E-FC78830108F1}"/>
              </a:ext>
            </a:extLst>
          </p:cNvPr>
          <p:cNvGrpSpPr>
            <a:grpSpLocks noChangeAspect="1"/>
          </p:cNvGrpSpPr>
          <p:nvPr/>
        </p:nvGrpSpPr>
        <p:grpSpPr>
          <a:xfrm>
            <a:off x="1894858" y="4033319"/>
            <a:ext cx="1692000" cy="1080176"/>
            <a:chOff x="349583" y="1348815"/>
            <a:chExt cx="2700000" cy="1723674"/>
          </a:xfrm>
        </p:grpSpPr>
        <p:pic>
          <p:nvPicPr>
            <p:cNvPr id="3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FEE3F905-FA58-1996-941B-99197CE2F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Grup 30">
              <a:extLst>
                <a:ext uri="{FF2B5EF4-FFF2-40B4-BE49-F238E27FC236}">
                  <a16:creationId xmlns:a16="http://schemas.microsoft.com/office/drawing/2014/main" id="{C0E74E1F-F8D7-C0B6-9C6F-2320B0FD15CC}"/>
                </a:ext>
              </a:extLst>
            </p:cNvPr>
            <p:cNvGrpSpPr/>
            <p:nvPr/>
          </p:nvGrpSpPr>
          <p:grpSpPr>
            <a:xfrm>
              <a:off x="363753" y="1368250"/>
              <a:ext cx="2412515" cy="1645889"/>
              <a:chOff x="363753" y="1368250"/>
              <a:chExt cx="2412515" cy="1645889"/>
            </a:xfrm>
          </p:grpSpPr>
          <p:sp>
            <p:nvSpPr>
              <p:cNvPr id="32" name="Metin kutusu 31">
                <a:extLst>
                  <a:ext uri="{FF2B5EF4-FFF2-40B4-BE49-F238E27FC236}">
                    <a16:creationId xmlns:a16="http://schemas.microsoft.com/office/drawing/2014/main" id="{21B257D5-AB05-CA31-C52D-19868D4EDC0C}"/>
                  </a:ext>
                </a:extLst>
              </p:cNvPr>
              <p:cNvSpPr txBox="1"/>
              <p:nvPr/>
            </p:nvSpPr>
            <p:spPr>
              <a:xfrm>
                <a:off x="363755" y="1368250"/>
                <a:ext cx="2412513" cy="834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Ertuğrul AYYILDIZ</a:t>
                </a:r>
              </a:p>
            </p:txBody>
          </p:sp>
          <p:sp>
            <p:nvSpPr>
              <p:cNvPr id="33" name="Metin kutusu 32">
                <a:extLst>
                  <a:ext uri="{FF2B5EF4-FFF2-40B4-BE49-F238E27FC236}">
                    <a16:creationId xmlns:a16="http://schemas.microsoft.com/office/drawing/2014/main" id="{BF35BA05-B673-63B3-6A2F-BCA46595A674}"/>
                  </a:ext>
                </a:extLst>
              </p:cNvPr>
              <p:cNvSpPr txBox="1"/>
              <p:nvPr/>
            </p:nvSpPr>
            <p:spPr>
              <a:xfrm>
                <a:off x="363753" y="2056437"/>
                <a:ext cx="1830365" cy="95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Endüstri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8" name="Grup 67">
            <a:extLst>
              <a:ext uri="{FF2B5EF4-FFF2-40B4-BE49-F238E27FC236}">
                <a16:creationId xmlns:a16="http://schemas.microsoft.com/office/drawing/2014/main" id="{0D6A5A1C-516C-437A-647E-1A928A62BDFA}"/>
              </a:ext>
            </a:extLst>
          </p:cNvPr>
          <p:cNvGrpSpPr/>
          <p:nvPr/>
        </p:nvGrpSpPr>
        <p:grpSpPr>
          <a:xfrm>
            <a:off x="7335486" y="2728791"/>
            <a:ext cx="1692000" cy="1101936"/>
            <a:chOff x="-2096566" y="1390104"/>
            <a:chExt cx="1692000" cy="1101936"/>
          </a:xfrm>
        </p:grpSpPr>
        <p:grpSp>
          <p:nvGrpSpPr>
            <p:cNvPr id="49" name="Grup 48">
              <a:extLst>
                <a:ext uri="{FF2B5EF4-FFF2-40B4-BE49-F238E27FC236}">
                  <a16:creationId xmlns:a16="http://schemas.microsoft.com/office/drawing/2014/main" id="{02EB1DCF-9BA8-E15A-7FA9-61623FAE70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2096566" y="1390104"/>
              <a:ext cx="1692000" cy="1096571"/>
              <a:chOff x="349583" y="1322654"/>
              <a:chExt cx="2700000" cy="1749835"/>
            </a:xfrm>
          </p:grpSpPr>
          <p:pic>
            <p:nvPicPr>
              <p:cNvPr id="50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9FDBED25-6ACD-3E9B-A21B-61742C7E87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1" name="Grup 50">
                <a:extLst>
                  <a:ext uri="{FF2B5EF4-FFF2-40B4-BE49-F238E27FC236}">
                    <a16:creationId xmlns:a16="http://schemas.microsoft.com/office/drawing/2014/main" id="{BB60DD95-8DE4-ACC9-AB1D-3AB0D8AD8B19}"/>
                  </a:ext>
                </a:extLst>
              </p:cNvPr>
              <p:cNvGrpSpPr/>
              <p:nvPr/>
            </p:nvGrpSpPr>
            <p:grpSpPr>
              <a:xfrm>
                <a:off x="363755" y="1322654"/>
                <a:ext cx="2412513" cy="1592124"/>
                <a:chOff x="363755" y="1322654"/>
                <a:chExt cx="2412513" cy="1592124"/>
              </a:xfrm>
            </p:grpSpPr>
            <p:sp>
              <p:nvSpPr>
                <p:cNvPr id="52" name="Metin kutusu 51">
                  <a:extLst>
                    <a:ext uri="{FF2B5EF4-FFF2-40B4-BE49-F238E27FC236}">
                      <a16:creationId xmlns:a16="http://schemas.microsoft.com/office/drawing/2014/main" id="{CD2F66F4-634A-A25B-45AE-9A22C0057601}"/>
                    </a:ext>
                  </a:extLst>
                </p:cNvPr>
                <p:cNvSpPr txBox="1"/>
                <p:nvPr/>
              </p:nvSpPr>
              <p:spPr>
                <a:xfrm>
                  <a:off x="363755" y="1322654"/>
                  <a:ext cx="2412513" cy="8349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4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Önder AYDEMİR</a:t>
                  </a:r>
                </a:p>
              </p:txBody>
            </p:sp>
            <p:sp>
              <p:nvSpPr>
                <p:cNvPr id="53" name="Metin kutusu 52">
                  <a:extLst>
                    <a:ext uri="{FF2B5EF4-FFF2-40B4-BE49-F238E27FC236}">
                      <a16:creationId xmlns:a16="http://schemas.microsoft.com/office/drawing/2014/main" id="{43D27CA8-2800-1D81-2EC9-7D91E6889467}"/>
                    </a:ext>
                  </a:extLst>
                </p:cNvPr>
                <p:cNvSpPr txBox="1"/>
                <p:nvPr/>
              </p:nvSpPr>
              <p:spPr>
                <a:xfrm>
                  <a:off x="401108" y="1957076"/>
                  <a:ext cx="1793010" cy="957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Elektrik- Elektronik Müh.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36" name="Picture 16" descr="D:\1-Muhendislik-Jeoloji Klasorler\Mühendislik Dekanlık işler\2- corel dosyaları\jpg\akademik kurul 2024 fotolar\önder aydemir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35555" y="1880040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up 53">
            <a:extLst>
              <a:ext uri="{FF2B5EF4-FFF2-40B4-BE49-F238E27FC236}">
                <a16:creationId xmlns:a16="http://schemas.microsoft.com/office/drawing/2014/main" id="{1D4320C9-D934-C8CD-5B9F-9FB72F6D1C5D}"/>
              </a:ext>
            </a:extLst>
          </p:cNvPr>
          <p:cNvGrpSpPr/>
          <p:nvPr/>
        </p:nvGrpSpPr>
        <p:grpSpPr>
          <a:xfrm>
            <a:off x="2003707" y="2761021"/>
            <a:ext cx="1692000" cy="1080175"/>
            <a:chOff x="5460219" y="2618319"/>
            <a:chExt cx="1692000" cy="1080175"/>
          </a:xfrm>
        </p:grpSpPr>
        <p:grpSp>
          <p:nvGrpSpPr>
            <p:cNvPr id="10244" name="Grup 10243">
              <a:extLst>
                <a:ext uri="{FF2B5EF4-FFF2-40B4-BE49-F238E27FC236}">
                  <a16:creationId xmlns:a16="http://schemas.microsoft.com/office/drawing/2014/main" id="{DE95BF8E-F90B-2D63-4FD6-47FF2B4254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60219" y="2618319"/>
              <a:ext cx="1692000" cy="1080175"/>
              <a:chOff x="349583" y="1348815"/>
              <a:chExt cx="2700000" cy="1723674"/>
            </a:xfrm>
          </p:grpSpPr>
          <p:pic>
            <p:nvPicPr>
              <p:cNvPr id="10245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7AB38C3E-31DE-ABB4-58E9-BF5495C9BA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246" name="Grup 10245">
                <a:extLst>
                  <a:ext uri="{FF2B5EF4-FFF2-40B4-BE49-F238E27FC236}">
                    <a16:creationId xmlns:a16="http://schemas.microsoft.com/office/drawing/2014/main" id="{2856194D-EFEB-E36E-E2E0-2B4CA89EE882}"/>
                  </a:ext>
                </a:extLst>
              </p:cNvPr>
              <p:cNvGrpSpPr/>
              <p:nvPr/>
            </p:nvGrpSpPr>
            <p:grpSpPr>
              <a:xfrm>
                <a:off x="363753" y="1352619"/>
                <a:ext cx="2412515" cy="1661520"/>
                <a:chOff x="363753" y="1352619"/>
                <a:chExt cx="2412515" cy="1661520"/>
              </a:xfrm>
            </p:grpSpPr>
            <p:sp>
              <p:nvSpPr>
                <p:cNvPr id="10247" name="Metin kutusu 10246">
                  <a:extLst>
                    <a:ext uri="{FF2B5EF4-FFF2-40B4-BE49-F238E27FC236}">
                      <a16:creationId xmlns:a16="http://schemas.microsoft.com/office/drawing/2014/main" id="{47E58646-BD33-EEDC-6A7A-EC562FE690ED}"/>
                    </a:ext>
                  </a:extLst>
                </p:cNvPr>
                <p:cNvSpPr txBox="1"/>
                <p:nvPr/>
              </p:nvSpPr>
              <p:spPr>
                <a:xfrm>
                  <a:off x="363755" y="1352619"/>
                  <a:ext cx="2412513" cy="834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4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Temel VAROL</a:t>
                  </a:r>
                </a:p>
              </p:txBody>
            </p:sp>
            <p:sp>
              <p:nvSpPr>
                <p:cNvPr id="10248" name="Metin kutusu 10247">
                  <a:extLst>
                    <a:ext uri="{FF2B5EF4-FFF2-40B4-BE49-F238E27FC236}">
                      <a16:creationId xmlns:a16="http://schemas.microsoft.com/office/drawing/2014/main" id="{84D651F2-498F-0B31-6D92-ABF1E8A1EC56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Metalurji ve Malzeme Müh.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22" name="Picture 2" descr="D:\1-Muhendislik-Jeoloji Klasorler\Mühendislik Dekanlık işler\2- corel dosyaları\jpg\akademik kurul 2024 fotolar\temel varol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0796" y="3103747"/>
              <a:ext cx="575252" cy="575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up 54">
            <a:extLst>
              <a:ext uri="{FF2B5EF4-FFF2-40B4-BE49-F238E27FC236}">
                <a16:creationId xmlns:a16="http://schemas.microsoft.com/office/drawing/2014/main" id="{80BF75BB-342C-F5B7-FFE6-CE58FAB7502E}"/>
              </a:ext>
            </a:extLst>
          </p:cNvPr>
          <p:cNvGrpSpPr/>
          <p:nvPr/>
        </p:nvGrpSpPr>
        <p:grpSpPr>
          <a:xfrm>
            <a:off x="5549273" y="1541613"/>
            <a:ext cx="1692000" cy="1101083"/>
            <a:chOff x="3720351" y="1415329"/>
            <a:chExt cx="1692000" cy="1101083"/>
          </a:xfrm>
        </p:grpSpPr>
        <p:grpSp>
          <p:nvGrpSpPr>
            <p:cNvPr id="56" name="Grup 55">
              <a:extLst>
                <a:ext uri="{FF2B5EF4-FFF2-40B4-BE49-F238E27FC236}">
                  <a16:creationId xmlns:a16="http://schemas.microsoft.com/office/drawing/2014/main" id="{0D645BAB-37BC-CBAC-E560-B5C30283ED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20351" y="1415329"/>
              <a:ext cx="1692000" cy="1091826"/>
              <a:chOff x="349583" y="1330223"/>
              <a:chExt cx="2700000" cy="1742266"/>
            </a:xfrm>
          </p:grpSpPr>
          <p:pic>
            <p:nvPicPr>
              <p:cNvPr id="57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07327821-6C23-7C91-492F-4325454D3B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4" name="Grup 63">
                <a:extLst>
                  <a:ext uri="{FF2B5EF4-FFF2-40B4-BE49-F238E27FC236}">
                    <a16:creationId xmlns:a16="http://schemas.microsoft.com/office/drawing/2014/main" id="{5D4AA2B5-EA49-61D1-8CFF-73FE399CB54E}"/>
                  </a:ext>
                </a:extLst>
              </p:cNvPr>
              <p:cNvGrpSpPr/>
              <p:nvPr/>
            </p:nvGrpSpPr>
            <p:grpSpPr>
              <a:xfrm>
                <a:off x="363753" y="1330223"/>
                <a:ext cx="2412515" cy="1683916"/>
                <a:chOff x="363753" y="1330223"/>
                <a:chExt cx="2412515" cy="1683916"/>
              </a:xfrm>
            </p:grpSpPr>
            <p:sp>
              <p:nvSpPr>
                <p:cNvPr id="65" name="Metin kutusu 64">
                  <a:extLst>
                    <a:ext uri="{FF2B5EF4-FFF2-40B4-BE49-F238E27FC236}">
                      <a16:creationId xmlns:a16="http://schemas.microsoft.com/office/drawing/2014/main" id="{60A8524C-9D31-A889-2E0E-F3347600C2A7}"/>
                    </a:ext>
                  </a:extLst>
                </p:cNvPr>
                <p:cNvSpPr txBox="1"/>
                <p:nvPr/>
              </p:nvSpPr>
              <p:spPr>
                <a:xfrm>
                  <a:off x="363755" y="1330223"/>
                  <a:ext cx="2412513" cy="834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4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Orhan AYDIN</a:t>
                  </a:r>
                </a:p>
              </p:txBody>
            </p:sp>
            <p:sp>
              <p:nvSpPr>
                <p:cNvPr id="66" name="Metin kutusu 65">
                  <a:extLst>
                    <a:ext uri="{FF2B5EF4-FFF2-40B4-BE49-F238E27FC236}">
                      <a16:creationId xmlns:a16="http://schemas.microsoft.com/office/drawing/2014/main" id="{C6C5BC4E-10D9-D6CA-34D1-4F7B9FF6B911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Makina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25" name="Picture 5" descr="D:\1-Muhendislik-Jeoloji Klasorler\Mühendislik Dekanlık işler\2- corel dosyaları\jpg\akademik kurul 2024 fotolar\orhan aydın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866" y="1904412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up 66">
            <a:extLst>
              <a:ext uri="{FF2B5EF4-FFF2-40B4-BE49-F238E27FC236}">
                <a16:creationId xmlns:a16="http://schemas.microsoft.com/office/drawing/2014/main" id="{BFE89EEC-B9DA-AE0E-1856-A508C2315DE6}"/>
              </a:ext>
            </a:extLst>
          </p:cNvPr>
          <p:cNvGrpSpPr/>
          <p:nvPr/>
        </p:nvGrpSpPr>
        <p:grpSpPr>
          <a:xfrm>
            <a:off x="248922" y="2794283"/>
            <a:ext cx="1692000" cy="1088083"/>
            <a:chOff x="1980017" y="2617035"/>
            <a:chExt cx="1692000" cy="1088083"/>
          </a:xfrm>
        </p:grpSpPr>
        <p:grpSp>
          <p:nvGrpSpPr>
            <p:cNvPr id="69" name="Grup 68">
              <a:extLst>
                <a:ext uri="{FF2B5EF4-FFF2-40B4-BE49-F238E27FC236}">
                  <a16:creationId xmlns:a16="http://schemas.microsoft.com/office/drawing/2014/main" id="{319B0E99-CDED-30F3-F0A5-97A9F21159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0017" y="2617035"/>
              <a:ext cx="1692000" cy="1080175"/>
              <a:chOff x="349583" y="1348815"/>
              <a:chExt cx="2700000" cy="1723674"/>
            </a:xfrm>
          </p:grpSpPr>
          <p:pic>
            <p:nvPicPr>
              <p:cNvPr id="70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78BC34C3-18D1-D34F-DB58-58A5673198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1" name="Grup 70">
                <a:extLst>
                  <a:ext uri="{FF2B5EF4-FFF2-40B4-BE49-F238E27FC236}">
                    <a16:creationId xmlns:a16="http://schemas.microsoft.com/office/drawing/2014/main" id="{2B75A47B-038F-B3F5-30FD-8C12DED2A607}"/>
                  </a:ext>
                </a:extLst>
              </p:cNvPr>
              <p:cNvGrpSpPr/>
              <p:nvPr/>
            </p:nvGrpSpPr>
            <p:grpSpPr>
              <a:xfrm>
                <a:off x="363753" y="1352619"/>
                <a:ext cx="2412514" cy="1661520"/>
                <a:chOff x="363753" y="1352619"/>
                <a:chExt cx="2412514" cy="1661520"/>
              </a:xfrm>
            </p:grpSpPr>
            <p:sp>
              <p:nvSpPr>
                <p:cNvPr id="72" name="Metin kutusu 71">
                  <a:extLst>
                    <a:ext uri="{FF2B5EF4-FFF2-40B4-BE49-F238E27FC236}">
                      <a16:creationId xmlns:a16="http://schemas.microsoft.com/office/drawing/2014/main" id="{A75DAD36-F042-D082-EE3B-3951CD1AED2B}"/>
                    </a:ext>
                  </a:extLst>
                </p:cNvPr>
                <p:cNvSpPr txBox="1"/>
                <p:nvPr/>
              </p:nvSpPr>
              <p:spPr>
                <a:xfrm>
                  <a:off x="363754" y="1352619"/>
                  <a:ext cx="2412513" cy="834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4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Tayfun DEDE</a:t>
                  </a:r>
                </a:p>
              </p:txBody>
            </p:sp>
            <p:sp>
              <p:nvSpPr>
                <p:cNvPr id="73" name="Metin kutusu 72">
                  <a:extLst>
                    <a:ext uri="{FF2B5EF4-FFF2-40B4-BE49-F238E27FC236}">
                      <a16:creationId xmlns:a16="http://schemas.microsoft.com/office/drawing/2014/main" id="{CD9DAFCB-F6F2-9A4C-FEC2-CFDE83979433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İnşaat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29" name="Picture 9" descr="D:\1-Muhendislik-Jeoloji Klasorler\Mühendislik Dekanlık işler\2- corel dosyaları\jpg\akademik kurul 2024 fotolar\tayfun dede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279" y="3093118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Grup 73">
            <a:extLst>
              <a:ext uri="{FF2B5EF4-FFF2-40B4-BE49-F238E27FC236}">
                <a16:creationId xmlns:a16="http://schemas.microsoft.com/office/drawing/2014/main" id="{B105200F-76FF-89DA-2826-8A5C16BB2E60}"/>
              </a:ext>
            </a:extLst>
          </p:cNvPr>
          <p:cNvGrpSpPr/>
          <p:nvPr/>
        </p:nvGrpSpPr>
        <p:grpSpPr>
          <a:xfrm>
            <a:off x="3794287" y="2746537"/>
            <a:ext cx="1692000" cy="1080175"/>
            <a:chOff x="1980017" y="3781070"/>
            <a:chExt cx="1692000" cy="1080175"/>
          </a:xfrm>
        </p:grpSpPr>
        <p:grpSp>
          <p:nvGrpSpPr>
            <p:cNvPr id="75" name="Grup 74">
              <a:extLst>
                <a:ext uri="{FF2B5EF4-FFF2-40B4-BE49-F238E27FC236}">
                  <a16:creationId xmlns:a16="http://schemas.microsoft.com/office/drawing/2014/main" id="{61D2BB8C-D62F-30B6-4B87-67BCED78C5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0017" y="3781070"/>
              <a:ext cx="1692000" cy="1080175"/>
              <a:chOff x="349583" y="1348815"/>
              <a:chExt cx="2700000" cy="1723674"/>
            </a:xfrm>
          </p:grpSpPr>
          <p:pic>
            <p:nvPicPr>
              <p:cNvPr id="76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87A36BD8-3C35-BF7B-3E3D-7CDFC7AC8E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7" name="Grup 76">
                <a:extLst>
                  <a:ext uri="{FF2B5EF4-FFF2-40B4-BE49-F238E27FC236}">
                    <a16:creationId xmlns:a16="http://schemas.microsoft.com/office/drawing/2014/main" id="{6FDDF999-0C96-3B13-6A37-D8141114E364}"/>
                  </a:ext>
                </a:extLst>
              </p:cNvPr>
              <p:cNvGrpSpPr/>
              <p:nvPr/>
            </p:nvGrpSpPr>
            <p:grpSpPr>
              <a:xfrm>
                <a:off x="363753" y="1371819"/>
                <a:ext cx="2412515" cy="1642320"/>
                <a:chOff x="363753" y="1371819"/>
                <a:chExt cx="2412515" cy="1642320"/>
              </a:xfrm>
            </p:grpSpPr>
            <p:sp>
              <p:nvSpPr>
                <p:cNvPr id="78" name="Metin kutusu 77">
                  <a:extLst>
                    <a:ext uri="{FF2B5EF4-FFF2-40B4-BE49-F238E27FC236}">
                      <a16:creationId xmlns:a16="http://schemas.microsoft.com/office/drawing/2014/main" id="{ABD44ED7-617B-FCDD-9C40-628726E9A482}"/>
                    </a:ext>
                  </a:extLst>
                </p:cNvPr>
                <p:cNvSpPr txBox="1"/>
                <p:nvPr/>
              </p:nvSpPr>
              <p:spPr>
                <a:xfrm>
                  <a:off x="363755" y="1371819"/>
                  <a:ext cx="2412513" cy="13260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4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Vedat TOĞAN</a:t>
                  </a:r>
                </a:p>
                <a:p>
                  <a:pPr algn="ctr"/>
                  <a:endParaRPr lang="tr-TR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9" name="Metin kutusu 78">
                  <a:extLst>
                    <a:ext uri="{FF2B5EF4-FFF2-40B4-BE49-F238E27FC236}">
                      <a16:creationId xmlns:a16="http://schemas.microsoft.com/office/drawing/2014/main" id="{B689C999-5806-8396-6CA5-A8850EA7674F}"/>
                    </a:ext>
                  </a:extLst>
                </p:cNvPr>
                <p:cNvSpPr txBox="1"/>
                <p:nvPr/>
              </p:nvSpPr>
              <p:spPr>
                <a:xfrm>
                  <a:off x="363753" y="2056436"/>
                  <a:ext cx="1830365" cy="957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İnşaat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1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  <a:endParaRPr lang="tr-TR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5133" name="Picture 13" descr="D:\1-Muhendislik-Jeoloji Klasorler\Mühendislik Dekanlık işler\2- corel dosyaları\jpg\akademik kurul 2024 fotolar\vedat togan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540" y="4245418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0" name="Grup 79">
            <a:extLst>
              <a:ext uri="{FF2B5EF4-FFF2-40B4-BE49-F238E27FC236}">
                <a16:creationId xmlns:a16="http://schemas.microsoft.com/office/drawing/2014/main" id="{A77C4F45-D77B-F416-BECC-92324EEB6307}"/>
              </a:ext>
            </a:extLst>
          </p:cNvPr>
          <p:cNvGrpSpPr/>
          <p:nvPr/>
        </p:nvGrpSpPr>
        <p:grpSpPr>
          <a:xfrm>
            <a:off x="6333037" y="5522841"/>
            <a:ext cx="2552685" cy="1086735"/>
            <a:chOff x="7152452" y="4939096"/>
            <a:chExt cx="1800476" cy="1026263"/>
          </a:xfrm>
        </p:grpSpPr>
        <p:sp>
          <p:nvSpPr>
            <p:cNvPr id="81" name="Metin kutusu 80">
              <a:extLst>
                <a:ext uri="{FF2B5EF4-FFF2-40B4-BE49-F238E27FC236}">
                  <a16:creationId xmlns:a16="http://schemas.microsoft.com/office/drawing/2014/main" id="{D74BCA12-0604-3439-2170-0F3E510E6D29}"/>
                </a:ext>
              </a:extLst>
            </p:cNvPr>
            <p:cNvSpPr txBox="1"/>
            <p:nvPr/>
          </p:nvSpPr>
          <p:spPr>
            <a:xfrm>
              <a:off x="7225782" y="5660177"/>
              <a:ext cx="1727146" cy="305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b="1" dirty="0">
                  <a:solidFill>
                    <a:srgbClr val="C00000"/>
                  </a:solidFill>
                </a:rPr>
                <a:t> </a:t>
              </a:r>
              <a:r>
                <a:rPr lang="tr-TR" sz="700" b="1" dirty="0">
                  <a:solidFill>
                    <a:srgbClr val="C00000"/>
                  </a:solidFill>
                </a:rPr>
                <a:t>“</a:t>
              </a:r>
              <a:r>
                <a:rPr lang="tr-TR" sz="700" b="1" dirty="0" err="1">
                  <a:solidFill>
                    <a:srgbClr val="C00000"/>
                  </a:solidFill>
                </a:rPr>
                <a:t>Updated</a:t>
              </a:r>
              <a:r>
                <a:rPr lang="tr-TR" sz="700" b="1" dirty="0">
                  <a:solidFill>
                    <a:srgbClr val="C00000"/>
                  </a:solidFill>
                </a:rPr>
                <a:t> </a:t>
              </a:r>
              <a:r>
                <a:rPr lang="tr-TR" sz="700" b="1" dirty="0" err="1">
                  <a:solidFill>
                    <a:srgbClr val="C00000"/>
                  </a:solidFill>
                </a:rPr>
                <a:t>Science-Wide</a:t>
              </a:r>
              <a:r>
                <a:rPr lang="tr-TR" sz="700" b="1" dirty="0">
                  <a:solidFill>
                    <a:srgbClr val="C00000"/>
                  </a:solidFill>
                </a:rPr>
                <a:t> Author Databases of </a:t>
              </a:r>
              <a:r>
                <a:rPr lang="tr-TR" sz="700" b="1" dirty="0" err="1">
                  <a:solidFill>
                    <a:srgbClr val="C00000"/>
                  </a:solidFill>
                </a:rPr>
                <a:t>Standardized</a:t>
              </a:r>
              <a:r>
                <a:rPr lang="tr-TR" sz="700" b="1" dirty="0">
                  <a:solidFill>
                    <a:srgbClr val="C00000"/>
                  </a:solidFill>
                </a:rPr>
                <a:t> </a:t>
              </a:r>
              <a:r>
                <a:rPr lang="tr-TR" sz="700" b="1" dirty="0" err="1">
                  <a:solidFill>
                    <a:srgbClr val="C00000"/>
                  </a:solidFill>
                </a:rPr>
                <a:t>Citation</a:t>
              </a:r>
              <a:r>
                <a:rPr lang="tr-TR" sz="700" b="1" dirty="0">
                  <a:solidFill>
                    <a:srgbClr val="C00000"/>
                  </a:solidFill>
                </a:rPr>
                <a:t> </a:t>
              </a:r>
              <a:r>
                <a:rPr lang="tr-TR" sz="700" b="1" dirty="0" err="1">
                  <a:solidFill>
                    <a:srgbClr val="C00000"/>
                  </a:solidFill>
                </a:rPr>
                <a:t>Indicators</a:t>
              </a:r>
              <a:r>
                <a:rPr lang="tr-TR" sz="700" b="1" dirty="0">
                  <a:solidFill>
                    <a:srgbClr val="C00000"/>
                  </a:solidFill>
                </a:rPr>
                <a:t>”</a:t>
              </a:r>
            </a:p>
          </p:txBody>
        </p:sp>
        <p:pic>
          <p:nvPicPr>
            <p:cNvPr id="82" name="Resim 81">
              <a:extLst>
                <a:ext uri="{FF2B5EF4-FFF2-40B4-BE49-F238E27FC236}">
                  <a16:creationId xmlns:a16="http://schemas.microsoft.com/office/drawing/2014/main" id="{94E973B9-8AC5-B185-EE0E-7F8F80F17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152452" y="5030704"/>
              <a:ext cx="974528" cy="548172"/>
            </a:xfrm>
            <a:prstGeom prst="rect">
              <a:avLst/>
            </a:prstGeom>
          </p:spPr>
        </p:pic>
        <p:pic>
          <p:nvPicPr>
            <p:cNvPr id="83" name="Resim 82">
              <a:extLst>
                <a:ext uri="{FF2B5EF4-FFF2-40B4-BE49-F238E27FC236}">
                  <a16:creationId xmlns:a16="http://schemas.microsoft.com/office/drawing/2014/main" id="{59BC030D-E1B3-64A3-C853-277E172DF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260427" y="4939096"/>
              <a:ext cx="648474" cy="715483"/>
            </a:xfrm>
            <a:prstGeom prst="rect">
              <a:avLst/>
            </a:prstGeom>
          </p:spPr>
        </p:pic>
      </p:grpSp>
      <p:pic>
        <p:nvPicPr>
          <p:cNvPr id="2050" name="Picture 2" descr="D:\1-Muhendislik-Jeoloji Klasorler\Mühendislik Dekanlık işler\1- Etkinlikler ile ilgili çalışmalar\9-akademik kurul 2025\fotolar\metin hüsem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208" y="2045744"/>
            <a:ext cx="568645" cy="56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-Muhendislik-Jeoloji Klasorler\Mühendislik Dekanlık işler\1- Etkinlikler ile ilgili çalışmalar\9-akademik kurul 2025\fotolar\sükrü özsahin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72" y="2045125"/>
            <a:ext cx="588314" cy="58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1-Muhendislik-Jeoloji Klasorler\Mühendislik Dekanlık işler\1- Etkinlikler ile ilgili çalışmalar\9-akademik kurul 2025\fotolar\ertuğrul ayyıldız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99" y="4485535"/>
            <a:ext cx="586800" cy="5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1-Muhendislik-Jeoloji Klasorler\Mühendislik Dekanlık işler\1- Etkinlikler ile ilgili çalışmalar\9-akademik kurul 2025\fotolar\mert gülüm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10" y="4436122"/>
            <a:ext cx="586800" cy="5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1-Muhendislik-Jeoloji Klasorler\Mühendislik Dekanlık işler\1- Etkinlikler ile ilgili çalışmalar\9-akademik kurul 2025\fotolar\ömer faruk yılmaz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26" y="4507557"/>
            <a:ext cx="586800" cy="5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486321D5-C36A-4585-8D6A-643B23E609C4}"/>
              </a:ext>
            </a:extLst>
          </p:cNvPr>
          <p:cNvSpPr/>
          <p:nvPr/>
        </p:nvSpPr>
        <p:spPr>
          <a:xfrm>
            <a:off x="1" y="761248"/>
            <a:ext cx="8598802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Alanlarında Dünya’da İlk %2’lik Dilime Giren Akademisyenlerimiz 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Yıllık Etki Kategorisi (2/2)</a:t>
            </a:r>
          </a:p>
        </p:txBody>
      </p:sp>
    </p:spTree>
    <p:extLst>
      <p:ext uri="{BB962C8B-B14F-4D97-AF65-F5344CB8AC3E}">
        <p14:creationId xmlns:p14="http://schemas.microsoft.com/office/powerpoint/2010/main" val="3057557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97DEF-E0C6-131E-F497-5215903CF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3E10AAA6-4864-F1AB-04A8-052663D4F9FA}"/>
              </a:ext>
            </a:extLst>
          </p:cNvPr>
          <p:cNvCxnSpPr/>
          <p:nvPr/>
        </p:nvCxnSpPr>
        <p:spPr>
          <a:xfrm>
            <a:off x="1" y="734338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363;p26">
            <a:extLst>
              <a:ext uri="{FF2B5EF4-FFF2-40B4-BE49-F238E27FC236}">
                <a16:creationId xmlns:a16="http://schemas.microsoft.com/office/drawing/2014/main" id="{BC76A0DA-98B5-380A-4D6D-EB81DAF1486F}"/>
              </a:ext>
            </a:extLst>
          </p:cNvPr>
          <p:cNvSpPr/>
          <p:nvPr/>
        </p:nvSpPr>
        <p:spPr>
          <a:xfrm>
            <a:off x="2352259" y="242968"/>
            <a:ext cx="44069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nn-NO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EN ETK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İLİ</a:t>
            </a:r>
            <a:r>
              <a:rPr lang="nn-NO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B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İLİ</a:t>
            </a:r>
            <a:r>
              <a:rPr lang="nn-NO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 İNSANLARI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3A7056DA-4E8E-923E-EC45-6244C5B497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BE97B2AC-BB85-423B-AEEF-103E2544973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DD78821F-8B97-386A-9BBB-0F65226EDDD6}"/>
              </a:ext>
            </a:extLst>
          </p:cNvPr>
          <p:cNvSpPr/>
          <p:nvPr/>
        </p:nvSpPr>
        <p:spPr>
          <a:xfrm>
            <a:off x="2644466" y="788136"/>
            <a:ext cx="368309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Kariyer Boyu Etki Kategorisi</a:t>
            </a:r>
          </a:p>
        </p:txBody>
      </p:sp>
      <p:grpSp>
        <p:nvGrpSpPr>
          <p:cNvPr id="12" name="Grup 11">
            <a:extLst>
              <a:ext uri="{FF2B5EF4-FFF2-40B4-BE49-F238E27FC236}">
                <a16:creationId xmlns:a16="http://schemas.microsoft.com/office/drawing/2014/main" id="{08181812-6B24-D7DF-4B4E-734C687377A8}"/>
              </a:ext>
            </a:extLst>
          </p:cNvPr>
          <p:cNvGrpSpPr>
            <a:grpSpLocks noChangeAspect="1"/>
          </p:cNvGrpSpPr>
          <p:nvPr/>
        </p:nvGrpSpPr>
        <p:grpSpPr>
          <a:xfrm>
            <a:off x="2423726" y="1257738"/>
            <a:ext cx="2058326" cy="1276415"/>
            <a:chOff x="349583" y="1348815"/>
            <a:chExt cx="2700000" cy="1723674"/>
          </a:xfrm>
        </p:grpSpPr>
        <p:pic>
          <p:nvPicPr>
            <p:cNvPr id="13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6B73905-AE67-1022-B86D-990D657E5D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Metin kutusu 17">
              <a:extLst>
                <a:ext uri="{FF2B5EF4-FFF2-40B4-BE49-F238E27FC236}">
                  <a16:creationId xmlns:a16="http://schemas.microsoft.com/office/drawing/2014/main" id="{5B1636C5-8C83-BD9F-4B6F-92E0EC42F47D}"/>
                </a:ext>
              </a:extLst>
            </p:cNvPr>
            <p:cNvSpPr txBox="1"/>
            <p:nvPr/>
          </p:nvSpPr>
          <p:spPr>
            <a:xfrm>
              <a:off x="363752" y="2146473"/>
              <a:ext cx="1830364" cy="810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Makina</a:t>
              </a:r>
            </a:p>
            <a:p>
              <a:r>
                <a:rPr lang="tr-T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  <a:endParaRPr lang="tr-T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up 18">
            <a:extLst>
              <a:ext uri="{FF2B5EF4-FFF2-40B4-BE49-F238E27FC236}">
                <a16:creationId xmlns:a16="http://schemas.microsoft.com/office/drawing/2014/main" id="{0D645BAB-37BC-CBAC-E560-B5C30283ED55}"/>
              </a:ext>
            </a:extLst>
          </p:cNvPr>
          <p:cNvGrpSpPr>
            <a:grpSpLocks noChangeAspect="1"/>
          </p:cNvGrpSpPr>
          <p:nvPr/>
        </p:nvGrpSpPr>
        <p:grpSpPr>
          <a:xfrm>
            <a:off x="4548196" y="1218700"/>
            <a:ext cx="2058327" cy="1319539"/>
            <a:chOff x="349583" y="1290579"/>
            <a:chExt cx="2700000" cy="1781910"/>
          </a:xfrm>
        </p:grpSpPr>
        <p:pic>
          <p:nvPicPr>
            <p:cNvPr id="2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7327821-6C23-7C91-492F-4325454D3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up 20">
              <a:extLst>
                <a:ext uri="{FF2B5EF4-FFF2-40B4-BE49-F238E27FC236}">
                  <a16:creationId xmlns:a16="http://schemas.microsoft.com/office/drawing/2014/main" id="{5D4AA2B5-EA49-61D1-8CFF-73FE399CB54E}"/>
                </a:ext>
              </a:extLst>
            </p:cNvPr>
            <p:cNvGrpSpPr/>
            <p:nvPr/>
          </p:nvGrpSpPr>
          <p:grpSpPr>
            <a:xfrm>
              <a:off x="363753" y="1290579"/>
              <a:ext cx="2412515" cy="1656357"/>
              <a:chOff x="363753" y="1290579"/>
              <a:chExt cx="2412515" cy="1656357"/>
            </a:xfrm>
          </p:grpSpPr>
          <p:sp>
            <p:nvSpPr>
              <p:cNvPr id="22" name="Metin kutusu 21">
                <a:extLst>
                  <a:ext uri="{FF2B5EF4-FFF2-40B4-BE49-F238E27FC236}">
                    <a16:creationId xmlns:a16="http://schemas.microsoft.com/office/drawing/2014/main" id="{60A8524C-9D31-A889-2E0E-F3347600C2A7}"/>
                  </a:ext>
                </a:extLst>
              </p:cNvPr>
              <p:cNvSpPr txBox="1"/>
              <p:nvPr/>
            </p:nvSpPr>
            <p:spPr>
              <a:xfrm>
                <a:off x="363756" y="1290579"/>
                <a:ext cx="2412512" cy="872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Gökhan AYDIN</a:t>
                </a:r>
                <a:endParaRPr lang="tr-TR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Metin kutusu 22">
                <a:extLst>
                  <a:ext uri="{FF2B5EF4-FFF2-40B4-BE49-F238E27FC236}">
                    <a16:creationId xmlns:a16="http://schemas.microsoft.com/office/drawing/2014/main" id="{C6C5BC4E-10D9-D6CA-34D1-4F7B9FF6B911}"/>
                  </a:ext>
                </a:extLst>
              </p:cNvPr>
              <p:cNvSpPr txBox="1"/>
              <p:nvPr/>
            </p:nvSpPr>
            <p:spPr>
              <a:xfrm>
                <a:off x="363753" y="2136472"/>
                <a:ext cx="1830365" cy="810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Maden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4" name="Grup 23">
            <a:extLst>
              <a:ext uri="{FF2B5EF4-FFF2-40B4-BE49-F238E27FC236}">
                <a16:creationId xmlns:a16="http://schemas.microsoft.com/office/drawing/2014/main" id="{D95ED069-F3A2-835B-F979-3A5E19315C4D}"/>
              </a:ext>
            </a:extLst>
          </p:cNvPr>
          <p:cNvGrpSpPr>
            <a:grpSpLocks noChangeAspect="1"/>
          </p:cNvGrpSpPr>
          <p:nvPr/>
        </p:nvGrpSpPr>
        <p:grpSpPr>
          <a:xfrm>
            <a:off x="6649784" y="1259253"/>
            <a:ext cx="2058326" cy="1276416"/>
            <a:chOff x="349583" y="1348815"/>
            <a:chExt cx="2700000" cy="1723674"/>
          </a:xfrm>
        </p:grpSpPr>
        <p:pic>
          <p:nvPicPr>
            <p:cNvPr id="2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D6C0C021-2664-3339-8125-C61FDB686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Metin kutusu 27">
              <a:extLst>
                <a:ext uri="{FF2B5EF4-FFF2-40B4-BE49-F238E27FC236}">
                  <a16:creationId xmlns:a16="http://schemas.microsoft.com/office/drawing/2014/main" id="{62FC12BA-7190-264E-A86A-D6A9E172BD0A}"/>
                </a:ext>
              </a:extLst>
            </p:cNvPr>
            <p:cNvSpPr txBox="1"/>
            <p:nvPr/>
          </p:nvSpPr>
          <p:spPr>
            <a:xfrm>
              <a:off x="363752" y="2136471"/>
              <a:ext cx="1830364" cy="810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Maden</a:t>
              </a:r>
            </a:p>
            <a:p>
              <a:r>
                <a:rPr lang="tr-T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  <a:endParaRPr lang="tr-T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up 28">
            <a:extLst>
              <a:ext uri="{FF2B5EF4-FFF2-40B4-BE49-F238E27FC236}">
                <a16:creationId xmlns:a16="http://schemas.microsoft.com/office/drawing/2014/main" id="{B7D0357A-414E-F07A-0EEC-36A774EF63EC}"/>
              </a:ext>
            </a:extLst>
          </p:cNvPr>
          <p:cNvGrpSpPr>
            <a:grpSpLocks noChangeAspect="1"/>
          </p:cNvGrpSpPr>
          <p:nvPr/>
        </p:nvGrpSpPr>
        <p:grpSpPr>
          <a:xfrm>
            <a:off x="267530" y="2668405"/>
            <a:ext cx="2058327" cy="1307328"/>
            <a:chOff x="349583" y="1307071"/>
            <a:chExt cx="2700000" cy="1765418"/>
          </a:xfrm>
        </p:grpSpPr>
        <p:pic>
          <p:nvPicPr>
            <p:cNvPr id="3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1C6FB314-566D-29D7-5613-261922C15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Grup 30">
              <a:extLst>
                <a:ext uri="{FF2B5EF4-FFF2-40B4-BE49-F238E27FC236}">
                  <a16:creationId xmlns:a16="http://schemas.microsoft.com/office/drawing/2014/main" id="{37E82BBC-0205-53A6-968B-804AF5C4E08C}"/>
                </a:ext>
              </a:extLst>
            </p:cNvPr>
            <p:cNvGrpSpPr/>
            <p:nvPr/>
          </p:nvGrpSpPr>
          <p:grpSpPr>
            <a:xfrm>
              <a:off x="363753" y="1307071"/>
              <a:ext cx="2412515" cy="1659871"/>
              <a:chOff x="363753" y="1307071"/>
              <a:chExt cx="2412515" cy="1659871"/>
            </a:xfrm>
          </p:grpSpPr>
          <p:sp>
            <p:nvSpPr>
              <p:cNvPr id="32" name="Metin kutusu 31">
                <a:extLst>
                  <a:ext uri="{FF2B5EF4-FFF2-40B4-BE49-F238E27FC236}">
                    <a16:creationId xmlns:a16="http://schemas.microsoft.com/office/drawing/2014/main" id="{49C1A520-0D2E-3EE0-2B91-6EEA81AC2279}"/>
                  </a:ext>
                </a:extLst>
              </p:cNvPr>
              <p:cNvSpPr txBox="1"/>
              <p:nvPr/>
            </p:nvSpPr>
            <p:spPr>
              <a:xfrm>
                <a:off x="363756" y="1307071"/>
                <a:ext cx="2412512" cy="872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Aykut ÇANAKÇI</a:t>
                </a:r>
              </a:p>
            </p:txBody>
          </p:sp>
          <p:sp>
            <p:nvSpPr>
              <p:cNvPr id="33" name="Metin kutusu 32">
                <a:extLst>
                  <a:ext uri="{FF2B5EF4-FFF2-40B4-BE49-F238E27FC236}">
                    <a16:creationId xmlns:a16="http://schemas.microsoft.com/office/drawing/2014/main" id="{E101AFB2-E3A3-44ED-DA9D-E91F21E071E7}"/>
                  </a:ext>
                </a:extLst>
              </p:cNvPr>
              <p:cNvSpPr txBox="1"/>
              <p:nvPr/>
            </p:nvSpPr>
            <p:spPr>
              <a:xfrm>
                <a:off x="363753" y="2156479"/>
                <a:ext cx="1830365" cy="810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4" name="Grup 33">
            <a:extLst>
              <a:ext uri="{FF2B5EF4-FFF2-40B4-BE49-F238E27FC236}">
                <a16:creationId xmlns:a16="http://schemas.microsoft.com/office/drawing/2014/main" id="{5F1BB033-FDC1-2E78-0A26-1FCBD691E9E6}"/>
              </a:ext>
            </a:extLst>
          </p:cNvPr>
          <p:cNvGrpSpPr>
            <a:grpSpLocks noChangeAspect="1"/>
          </p:cNvGrpSpPr>
          <p:nvPr/>
        </p:nvGrpSpPr>
        <p:grpSpPr>
          <a:xfrm>
            <a:off x="2425544" y="2684557"/>
            <a:ext cx="2051752" cy="1293594"/>
            <a:chOff x="349583" y="1320019"/>
            <a:chExt cx="2700000" cy="1752470"/>
          </a:xfrm>
        </p:grpSpPr>
        <p:pic>
          <p:nvPicPr>
            <p:cNvPr id="3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08497F0-FC96-B9C0-3040-C0C11F8DD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Grup 35">
              <a:extLst>
                <a:ext uri="{FF2B5EF4-FFF2-40B4-BE49-F238E27FC236}">
                  <a16:creationId xmlns:a16="http://schemas.microsoft.com/office/drawing/2014/main" id="{2B592406-63AF-7068-3055-74C965E3B5E6}"/>
                </a:ext>
              </a:extLst>
            </p:cNvPr>
            <p:cNvGrpSpPr/>
            <p:nvPr/>
          </p:nvGrpSpPr>
          <p:grpSpPr>
            <a:xfrm>
              <a:off x="363753" y="1320019"/>
              <a:ext cx="2412515" cy="1629769"/>
              <a:chOff x="363753" y="1320019"/>
              <a:chExt cx="2412515" cy="1629769"/>
            </a:xfrm>
          </p:grpSpPr>
          <p:sp>
            <p:nvSpPr>
              <p:cNvPr id="37" name="Metin kutusu 36">
                <a:extLst>
                  <a:ext uri="{FF2B5EF4-FFF2-40B4-BE49-F238E27FC236}">
                    <a16:creationId xmlns:a16="http://schemas.microsoft.com/office/drawing/2014/main" id="{8001F3AC-7D0A-1DDD-8CD8-EBE731013D37}"/>
                  </a:ext>
                </a:extLst>
              </p:cNvPr>
              <p:cNvSpPr txBox="1"/>
              <p:nvPr/>
            </p:nvSpPr>
            <p:spPr>
              <a:xfrm>
                <a:off x="363756" y="1320019"/>
                <a:ext cx="2412512" cy="875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</a:t>
                </a:r>
                <a:r>
                  <a:rPr lang="tr-TR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Gençağa</a:t>
                </a:r>
                <a:r>
                  <a:rPr lang="tr-TR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PÜRÇEK</a:t>
                </a:r>
                <a:endParaRPr lang="tr-TR" sz="2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Metin kutusu 37">
                <a:extLst>
                  <a:ext uri="{FF2B5EF4-FFF2-40B4-BE49-F238E27FC236}">
                    <a16:creationId xmlns:a16="http://schemas.microsoft.com/office/drawing/2014/main" id="{60EA37E1-C740-9A5B-4135-E1301199F979}"/>
                  </a:ext>
                </a:extLst>
              </p:cNvPr>
              <p:cNvSpPr txBox="1"/>
              <p:nvPr/>
            </p:nvSpPr>
            <p:spPr>
              <a:xfrm>
                <a:off x="363753" y="2136728"/>
                <a:ext cx="1830364" cy="813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 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9" name="Grup 38">
            <a:extLst>
              <a:ext uri="{FF2B5EF4-FFF2-40B4-BE49-F238E27FC236}">
                <a16:creationId xmlns:a16="http://schemas.microsoft.com/office/drawing/2014/main" id="{319B0E99-CDED-30F3-F0A5-97A9F211590F}"/>
              </a:ext>
            </a:extLst>
          </p:cNvPr>
          <p:cNvGrpSpPr>
            <a:grpSpLocks noChangeAspect="1"/>
          </p:cNvGrpSpPr>
          <p:nvPr/>
        </p:nvGrpSpPr>
        <p:grpSpPr>
          <a:xfrm>
            <a:off x="4560305" y="2672526"/>
            <a:ext cx="2051752" cy="1305626"/>
            <a:chOff x="349583" y="1303719"/>
            <a:chExt cx="2700000" cy="1768770"/>
          </a:xfrm>
        </p:grpSpPr>
        <p:pic>
          <p:nvPicPr>
            <p:cNvPr id="4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78BC34C3-18D1-D34F-DB58-58A5673198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up 40">
              <a:extLst>
                <a:ext uri="{FF2B5EF4-FFF2-40B4-BE49-F238E27FC236}">
                  <a16:creationId xmlns:a16="http://schemas.microsoft.com/office/drawing/2014/main" id="{2B75A47B-038F-B3F5-30FD-8C12DED2A607}"/>
                </a:ext>
              </a:extLst>
            </p:cNvPr>
            <p:cNvGrpSpPr/>
            <p:nvPr/>
          </p:nvGrpSpPr>
          <p:grpSpPr>
            <a:xfrm>
              <a:off x="363753" y="1303719"/>
              <a:ext cx="2412515" cy="1646069"/>
              <a:chOff x="363753" y="1303719"/>
              <a:chExt cx="2412515" cy="1646069"/>
            </a:xfrm>
          </p:grpSpPr>
          <p:sp>
            <p:nvSpPr>
              <p:cNvPr id="42" name="Metin kutusu 41">
                <a:extLst>
                  <a:ext uri="{FF2B5EF4-FFF2-40B4-BE49-F238E27FC236}">
                    <a16:creationId xmlns:a16="http://schemas.microsoft.com/office/drawing/2014/main" id="{A75DAD36-F042-D082-EE3B-3951CD1AED2B}"/>
                  </a:ext>
                </a:extLst>
              </p:cNvPr>
              <p:cNvSpPr txBox="1"/>
              <p:nvPr/>
            </p:nvSpPr>
            <p:spPr>
              <a:xfrm>
                <a:off x="363756" y="1303719"/>
                <a:ext cx="2412512" cy="875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İzzet KARAKURT</a:t>
                </a:r>
              </a:p>
            </p:txBody>
          </p:sp>
          <p:sp>
            <p:nvSpPr>
              <p:cNvPr id="43" name="Metin kutusu 42">
                <a:extLst>
                  <a:ext uri="{FF2B5EF4-FFF2-40B4-BE49-F238E27FC236}">
                    <a16:creationId xmlns:a16="http://schemas.microsoft.com/office/drawing/2014/main" id="{CD9DAFCB-F6F2-9A4C-FEC2-CFDE83979433}"/>
                  </a:ext>
                </a:extLst>
              </p:cNvPr>
              <p:cNvSpPr txBox="1"/>
              <p:nvPr/>
            </p:nvSpPr>
            <p:spPr>
              <a:xfrm>
                <a:off x="363753" y="2136728"/>
                <a:ext cx="1830364" cy="813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Maden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4" name="Grup 43">
            <a:extLst>
              <a:ext uri="{FF2B5EF4-FFF2-40B4-BE49-F238E27FC236}">
                <a16:creationId xmlns:a16="http://schemas.microsoft.com/office/drawing/2014/main" id="{D3CE31B0-173C-866B-E701-038397EA1879}"/>
              </a:ext>
            </a:extLst>
          </p:cNvPr>
          <p:cNvGrpSpPr>
            <a:grpSpLocks noChangeAspect="1"/>
          </p:cNvGrpSpPr>
          <p:nvPr/>
        </p:nvGrpSpPr>
        <p:grpSpPr>
          <a:xfrm>
            <a:off x="6655131" y="2677696"/>
            <a:ext cx="2051752" cy="1282306"/>
            <a:chOff x="349583" y="1335312"/>
            <a:chExt cx="2700000" cy="1737177"/>
          </a:xfrm>
        </p:grpSpPr>
        <p:pic>
          <p:nvPicPr>
            <p:cNvPr id="4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FFBAAB2C-44FF-0237-151E-E37B322A5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up 45">
              <a:extLst>
                <a:ext uri="{FF2B5EF4-FFF2-40B4-BE49-F238E27FC236}">
                  <a16:creationId xmlns:a16="http://schemas.microsoft.com/office/drawing/2014/main" id="{8AC34811-3CE7-7CE6-A392-ECB3FD41B69C}"/>
                </a:ext>
              </a:extLst>
            </p:cNvPr>
            <p:cNvGrpSpPr/>
            <p:nvPr/>
          </p:nvGrpSpPr>
          <p:grpSpPr>
            <a:xfrm>
              <a:off x="363753" y="1335312"/>
              <a:ext cx="2412515" cy="1634547"/>
              <a:chOff x="363753" y="1335312"/>
              <a:chExt cx="2412515" cy="1634547"/>
            </a:xfrm>
          </p:grpSpPr>
          <p:sp>
            <p:nvSpPr>
              <p:cNvPr id="47" name="Metin kutusu 46">
                <a:extLst>
                  <a:ext uri="{FF2B5EF4-FFF2-40B4-BE49-F238E27FC236}">
                    <a16:creationId xmlns:a16="http://schemas.microsoft.com/office/drawing/2014/main" id="{1F1A923D-C61F-C13C-BBF5-7FBD9BDDC64A}"/>
                  </a:ext>
                </a:extLst>
              </p:cNvPr>
              <p:cNvSpPr txBox="1"/>
              <p:nvPr/>
            </p:nvSpPr>
            <p:spPr>
              <a:xfrm>
                <a:off x="363756" y="1335312"/>
                <a:ext cx="2412512" cy="875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İbrahim ALP</a:t>
                </a:r>
              </a:p>
            </p:txBody>
          </p:sp>
          <p:sp>
            <p:nvSpPr>
              <p:cNvPr id="48" name="Metin kutusu 47">
                <a:extLst>
                  <a:ext uri="{FF2B5EF4-FFF2-40B4-BE49-F238E27FC236}">
                    <a16:creationId xmlns:a16="http://schemas.microsoft.com/office/drawing/2014/main" id="{C41B67FD-9016-4A36-8E33-FD6D2F1DDDBC}"/>
                  </a:ext>
                </a:extLst>
              </p:cNvPr>
              <p:cNvSpPr txBox="1"/>
              <p:nvPr/>
            </p:nvSpPr>
            <p:spPr>
              <a:xfrm>
                <a:off x="363753" y="2156800"/>
                <a:ext cx="1830364" cy="81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Maden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9" name="Grup 48">
            <a:extLst>
              <a:ext uri="{FF2B5EF4-FFF2-40B4-BE49-F238E27FC236}">
                <a16:creationId xmlns:a16="http://schemas.microsoft.com/office/drawing/2014/main" id="{DE95BF8E-F90B-2D63-4FD6-47FF2B425439}"/>
              </a:ext>
            </a:extLst>
          </p:cNvPr>
          <p:cNvGrpSpPr>
            <a:grpSpLocks noChangeAspect="1"/>
          </p:cNvGrpSpPr>
          <p:nvPr/>
        </p:nvGrpSpPr>
        <p:grpSpPr>
          <a:xfrm>
            <a:off x="266331" y="4159069"/>
            <a:ext cx="2051752" cy="1279421"/>
            <a:chOff x="349583" y="1339219"/>
            <a:chExt cx="2700000" cy="1733270"/>
          </a:xfrm>
        </p:grpSpPr>
        <p:pic>
          <p:nvPicPr>
            <p:cNvPr id="5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7AB38C3E-31DE-ABB4-58E9-BF5495C9BA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up 50">
              <a:extLst>
                <a:ext uri="{FF2B5EF4-FFF2-40B4-BE49-F238E27FC236}">
                  <a16:creationId xmlns:a16="http://schemas.microsoft.com/office/drawing/2014/main" id="{2856194D-EFEB-E36E-E2E0-2B4CA89EE882}"/>
                </a:ext>
              </a:extLst>
            </p:cNvPr>
            <p:cNvGrpSpPr/>
            <p:nvPr/>
          </p:nvGrpSpPr>
          <p:grpSpPr>
            <a:xfrm>
              <a:off x="363753" y="1339219"/>
              <a:ext cx="2412515" cy="1620605"/>
              <a:chOff x="363753" y="1339219"/>
              <a:chExt cx="2412515" cy="1620605"/>
            </a:xfrm>
          </p:grpSpPr>
          <p:sp>
            <p:nvSpPr>
              <p:cNvPr id="52" name="Metin kutusu 51">
                <a:extLst>
                  <a:ext uri="{FF2B5EF4-FFF2-40B4-BE49-F238E27FC236}">
                    <a16:creationId xmlns:a16="http://schemas.microsoft.com/office/drawing/2014/main" id="{47E58646-BD33-EEDC-6A7A-EC562FE690ED}"/>
                  </a:ext>
                </a:extLst>
              </p:cNvPr>
              <p:cNvSpPr txBox="1"/>
              <p:nvPr/>
            </p:nvSpPr>
            <p:spPr>
              <a:xfrm>
                <a:off x="363756" y="1339219"/>
                <a:ext cx="2412512" cy="875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Ahmet Can ALTUNIŞIK</a:t>
                </a:r>
              </a:p>
            </p:txBody>
          </p:sp>
          <p:sp>
            <p:nvSpPr>
              <p:cNvPr id="53" name="Metin kutusu 52">
                <a:extLst>
                  <a:ext uri="{FF2B5EF4-FFF2-40B4-BE49-F238E27FC236}">
                    <a16:creationId xmlns:a16="http://schemas.microsoft.com/office/drawing/2014/main" id="{84D651F2-498F-0B31-6D92-ABF1E8A1EC56}"/>
                  </a:ext>
                </a:extLst>
              </p:cNvPr>
              <p:cNvSpPr txBox="1"/>
              <p:nvPr/>
            </p:nvSpPr>
            <p:spPr>
              <a:xfrm>
                <a:off x="363753" y="2146764"/>
                <a:ext cx="1830364" cy="813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İnşaat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54" name="Grup 53">
            <a:extLst>
              <a:ext uri="{FF2B5EF4-FFF2-40B4-BE49-F238E27FC236}">
                <a16:creationId xmlns:a16="http://schemas.microsoft.com/office/drawing/2014/main" id="{3C92A84A-3F19-C057-3355-0F8402276991}"/>
              </a:ext>
            </a:extLst>
          </p:cNvPr>
          <p:cNvGrpSpPr>
            <a:grpSpLocks noChangeAspect="1"/>
          </p:cNvGrpSpPr>
          <p:nvPr/>
        </p:nvGrpSpPr>
        <p:grpSpPr>
          <a:xfrm>
            <a:off x="2417642" y="4148642"/>
            <a:ext cx="2075286" cy="1291564"/>
            <a:chOff x="330734" y="1330536"/>
            <a:chExt cx="2718849" cy="1741953"/>
          </a:xfrm>
        </p:grpSpPr>
        <p:pic>
          <p:nvPicPr>
            <p:cNvPr id="5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362300F4-14C3-0D96-424A-4CAC5B159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6" name="Grup 55">
              <a:extLst>
                <a:ext uri="{FF2B5EF4-FFF2-40B4-BE49-F238E27FC236}">
                  <a16:creationId xmlns:a16="http://schemas.microsoft.com/office/drawing/2014/main" id="{5C66236A-D922-BEE9-17F3-D908ED2448C9}"/>
                </a:ext>
              </a:extLst>
            </p:cNvPr>
            <p:cNvGrpSpPr/>
            <p:nvPr/>
          </p:nvGrpSpPr>
          <p:grpSpPr>
            <a:xfrm>
              <a:off x="330734" y="1330536"/>
              <a:ext cx="2412512" cy="1635268"/>
              <a:chOff x="330734" y="1330536"/>
              <a:chExt cx="2412512" cy="1635268"/>
            </a:xfrm>
          </p:grpSpPr>
          <p:sp>
            <p:nvSpPr>
              <p:cNvPr id="57" name="Metin kutusu 56">
                <a:extLst>
                  <a:ext uri="{FF2B5EF4-FFF2-40B4-BE49-F238E27FC236}">
                    <a16:creationId xmlns:a16="http://schemas.microsoft.com/office/drawing/2014/main" id="{8CE87C0F-7340-F2AD-C747-2E48D0890A6B}"/>
                  </a:ext>
                </a:extLst>
              </p:cNvPr>
              <p:cNvSpPr txBox="1"/>
              <p:nvPr/>
            </p:nvSpPr>
            <p:spPr>
              <a:xfrm>
                <a:off x="330734" y="1330536"/>
                <a:ext cx="2412512" cy="975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Vedat TOĞAN</a:t>
                </a:r>
              </a:p>
              <a:p>
                <a:pPr algn="ctr"/>
                <a:endParaRPr lang="tr-TR" sz="5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Metin kutusu 57">
                <a:extLst>
                  <a:ext uri="{FF2B5EF4-FFF2-40B4-BE49-F238E27FC236}">
                    <a16:creationId xmlns:a16="http://schemas.microsoft.com/office/drawing/2014/main" id="{5F19A479-8A18-B441-48AB-710954F275FF}"/>
                  </a:ext>
                </a:extLst>
              </p:cNvPr>
              <p:cNvSpPr txBox="1"/>
              <p:nvPr/>
            </p:nvSpPr>
            <p:spPr>
              <a:xfrm>
                <a:off x="363753" y="2156353"/>
                <a:ext cx="1830365" cy="809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İnşaat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9" name="Grup 58">
            <a:extLst>
              <a:ext uri="{FF2B5EF4-FFF2-40B4-BE49-F238E27FC236}">
                <a16:creationId xmlns:a16="http://schemas.microsoft.com/office/drawing/2014/main" id="{9988D224-DB1B-F349-4470-2EB1C149E345}"/>
              </a:ext>
            </a:extLst>
          </p:cNvPr>
          <p:cNvGrpSpPr>
            <a:grpSpLocks noChangeAspect="1"/>
          </p:cNvGrpSpPr>
          <p:nvPr/>
        </p:nvGrpSpPr>
        <p:grpSpPr>
          <a:xfrm>
            <a:off x="4555724" y="4140510"/>
            <a:ext cx="2060899" cy="1299699"/>
            <a:chOff x="349583" y="1319566"/>
            <a:chExt cx="2700000" cy="1752923"/>
          </a:xfrm>
        </p:grpSpPr>
        <p:pic>
          <p:nvPicPr>
            <p:cNvPr id="6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9ED1888D-4032-B34C-7D4F-71418755E9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rup 60">
              <a:extLst>
                <a:ext uri="{FF2B5EF4-FFF2-40B4-BE49-F238E27FC236}">
                  <a16:creationId xmlns:a16="http://schemas.microsoft.com/office/drawing/2014/main" id="{76B39F04-7762-3BC2-0311-FDC6F4C456F2}"/>
                </a:ext>
              </a:extLst>
            </p:cNvPr>
            <p:cNvGrpSpPr/>
            <p:nvPr/>
          </p:nvGrpSpPr>
          <p:grpSpPr>
            <a:xfrm>
              <a:off x="363753" y="1319566"/>
              <a:ext cx="2412515" cy="1646236"/>
              <a:chOff x="363753" y="1319566"/>
              <a:chExt cx="2412515" cy="1646236"/>
            </a:xfrm>
          </p:grpSpPr>
          <p:sp>
            <p:nvSpPr>
              <p:cNvPr id="62" name="Metin kutusu 61">
                <a:extLst>
                  <a:ext uri="{FF2B5EF4-FFF2-40B4-BE49-F238E27FC236}">
                    <a16:creationId xmlns:a16="http://schemas.microsoft.com/office/drawing/2014/main" id="{06581DE8-C6C8-B0FF-57E3-3B950B002363}"/>
                  </a:ext>
                </a:extLst>
              </p:cNvPr>
              <p:cNvSpPr txBox="1"/>
              <p:nvPr/>
            </p:nvSpPr>
            <p:spPr>
              <a:xfrm>
                <a:off x="363756" y="1319566"/>
                <a:ext cx="2412512" cy="871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Ayhan KESİMAL</a:t>
                </a:r>
                <a:endParaRPr lang="tr-TR" sz="1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Metin kutusu 62">
                <a:extLst>
                  <a:ext uri="{FF2B5EF4-FFF2-40B4-BE49-F238E27FC236}">
                    <a16:creationId xmlns:a16="http://schemas.microsoft.com/office/drawing/2014/main" id="{0AE78114-69B7-79C0-1D7A-96A301AF85CB}"/>
                  </a:ext>
                </a:extLst>
              </p:cNvPr>
              <p:cNvSpPr txBox="1"/>
              <p:nvPr/>
            </p:nvSpPr>
            <p:spPr>
              <a:xfrm>
                <a:off x="363753" y="2156352"/>
                <a:ext cx="1830366" cy="809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Maden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4" name="Grup 63">
            <a:extLst>
              <a:ext uri="{FF2B5EF4-FFF2-40B4-BE49-F238E27FC236}">
                <a16:creationId xmlns:a16="http://schemas.microsoft.com/office/drawing/2014/main" id="{61D2BB8C-D62F-30B6-4B87-67BCED78C58A}"/>
              </a:ext>
            </a:extLst>
          </p:cNvPr>
          <p:cNvGrpSpPr>
            <a:grpSpLocks noChangeAspect="1"/>
          </p:cNvGrpSpPr>
          <p:nvPr/>
        </p:nvGrpSpPr>
        <p:grpSpPr>
          <a:xfrm>
            <a:off x="6649661" y="4125431"/>
            <a:ext cx="2070906" cy="1315670"/>
            <a:chOff x="396395" y="1210907"/>
            <a:chExt cx="2713112" cy="1774466"/>
          </a:xfrm>
        </p:grpSpPr>
        <p:pic>
          <p:nvPicPr>
            <p:cNvPr id="6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87A36BD8-3C35-BF7B-3E3D-7CDFC7AC8E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07" y="1261699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6" name="Grup 65">
              <a:extLst>
                <a:ext uri="{FF2B5EF4-FFF2-40B4-BE49-F238E27FC236}">
                  <a16:creationId xmlns:a16="http://schemas.microsoft.com/office/drawing/2014/main" id="{6FDDF999-0C96-3B13-6A37-D8141114E364}"/>
                </a:ext>
              </a:extLst>
            </p:cNvPr>
            <p:cNvGrpSpPr/>
            <p:nvPr/>
          </p:nvGrpSpPr>
          <p:grpSpPr>
            <a:xfrm>
              <a:off x="396395" y="1210907"/>
              <a:ext cx="2412513" cy="1654981"/>
              <a:chOff x="396395" y="1210907"/>
              <a:chExt cx="2412513" cy="1654981"/>
            </a:xfrm>
          </p:grpSpPr>
          <p:sp>
            <p:nvSpPr>
              <p:cNvPr id="67" name="Metin kutusu 66">
                <a:extLst>
                  <a:ext uri="{FF2B5EF4-FFF2-40B4-BE49-F238E27FC236}">
                    <a16:creationId xmlns:a16="http://schemas.microsoft.com/office/drawing/2014/main" id="{ABD44ED7-617B-FCDD-9C40-628726E9A482}"/>
                  </a:ext>
                </a:extLst>
              </p:cNvPr>
              <p:cNvSpPr txBox="1"/>
              <p:nvPr/>
            </p:nvSpPr>
            <p:spPr>
              <a:xfrm>
                <a:off x="396395" y="1210907"/>
                <a:ext cx="2412513" cy="1245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Bayram ERÇIKDI</a:t>
                </a:r>
              </a:p>
              <a:p>
                <a:pPr algn="ctr"/>
                <a:endPara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Metin kutusu 67">
                <a:extLst>
                  <a:ext uri="{FF2B5EF4-FFF2-40B4-BE49-F238E27FC236}">
                    <a16:creationId xmlns:a16="http://schemas.microsoft.com/office/drawing/2014/main" id="{B689C999-5806-8396-6CA5-A8850EA7674F}"/>
                  </a:ext>
                </a:extLst>
              </p:cNvPr>
              <p:cNvSpPr txBox="1"/>
              <p:nvPr/>
            </p:nvSpPr>
            <p:spPr>
              <a:xfrm>
                <a:off x="434790" y="2056437"/>
                <a:ext cx="1830367" cy="809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Maden 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3" name="Grup 72">
            <a:extLst>
              <a:ext uri="{FF2B5EF4-FFF2-40B4-BE49-F238E27FC236}">
                <a16:creationId xmlns:a16="http://schemas.microsoft.com/office/drawing/2014/main" id="{08181812-6B24-D7DF-4B4E-734C687377A8}"/>
              </a:ext>
            </a:extLst>
          </p:cNvPr>
          <p:cNvGrpSpPr>
            <a:grpSpLocks noChangeAspect="1"/>
          </p:cNvGrpSpPr>
          <p:nvPr/>
        </p:nvGrpSpPr>
        <p:grpSpPr>
          <a:xfrm>
            <a:off x="245066" y="1243254"/>
            <a:ext cx="2080914" cy="1288819"/>
            <a:chOff x="319954" y="1332065"/>
            <a:chExt cx="2729629" cy="1740424"/>
          </a:xfrm>
        </p:grpSpPr>
        <p:pic>
          <p:nvPicPr>
            <p:cNvPr id="7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6B73905-AE67-1022-B86D-990D657E5D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5" name="Grup 74">
              <a:extLst>
                <a:ext uri="{FF2B5EF4-FFF2-40B4-BE49-F238E27FC236}">
                  <a16:creationId xmlns:a16="http://schemas.microsoft.com/office/drawing/2014/main" id="{00CDFE99-C96B-EF08-61BE-694AF5415C16}"/>
                </a:ext>
              </a:extLst>
            </p:cNvPr>
            <p:cNvGrpSpPr/>
            <p:nvPr/>
          </p:nvGrpSpPr>
          <p:grpSpPr>
            <a:xfrm>
              <a:off x="319954" y="1332065"/>
              <a:ext cx="2412513" cy="1614870"/>
              <a:chOff x="319954" y="1332065"/>
              <a:chExt cx="2412513" cy="1614870"/>
            </a:xfrm>
          </p:grpSpPr>
          <p:sp>
            <p:nvSpPr>
              <p:cNvPr id="76" name="Metin kutusu 75">
                <a:extLst>
                  <a:ext uri="{FF2B5EF4-FFF2-40B4-BE49-F238E27FC236}">
                    <a16:creationId xmlns:a16="http://schemas.microsoft.com/office/drawing/2014/main" id="{2A4D0E0A-A19A-A5E7-2278-D8D6509159C0}"/>
                  </a:ext>
                </a:extLst>
              </p:cNvPr>
              <p:cNvSpPr txBox="1"/>
              <p:nvPr/>
            </p:nvSpPr>
            <p:spPr>
              <a:xfrm>
                <a:off x="319954" y="1332065"/>
                <a:ext cx="2412513" cy="872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Ahmet SARI</a:t>
                </a:r>
              </a:p>
            </p:txBody>
          </p:sp>
          <p:sp>
            <p:nvSpPr>
              <p:cNvPr id="80" name="Metin kutusu 79">
                <a:extLst>
                  <a:ext uri="{FF2B5EF4-FFF2-40B4-BE49-F238E27FC236}">
                    <a16:creationId xmlns:a16="http://schemas.microsoft.com/office/drawing/2014/main" id="{5B1636C5-8C83-BD9F-4B6F-92E0EC42F47D}"/>
                  </a:ext>
                </a:extLst>
              </p:cNvPr>
              <p:cNvSpPr txBox="1"/>
              <p:nvPr/>
            </p:nvSpPr>
            <p:spPr>
              <a:xfrm>
                <a:off x="363753" y="2136472"/>
                <a:ext cx="1830364" cy="810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ve Malzeme Müh.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81" name="Metin kutusu 80">
            <a:extLst>
              <a:ext uri="{FF2B5EF4-FFF2-40B4-BE49-F238E27FC236}">
                <a16:creationId xmlns:a16="http://schemas.microsoft.com/office/drawing/2014/main" id="{2A4D0E0A-A19A-A5E7-2278-D8D6509159C0}"/>
              </a:ext>
            </a:extLst>
          </p:cNvPr>
          <p:cNvSpPr txBox="1"/>
          <p:nvPr/>
        </p:nvSpPr>
        <p:spPr>
          <a:xfrm>
            <a:off x="2412582" y="1229489"/>
            <a:ext cx="178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Dr. Orhan AYDIN</a:t>
            </a:r>
          </a:p>
        </p:txBody>
      </p:sp>
      <p:sp>
        <p:nvSpPr>
          <p:cNvPr id="82" name="Metin kutusu 81">
            <a:extLst>
              <a:ext uri="{FF2B5EF4-FFF2-40B4-BE49-F238E27FC236}">
                <a16:creationId xmlns:a16="http://schemas.microsoft.com/office/drawing/2014/main" id="{2A4D0E0A-A19A-A5E7-2278-D8D6509159C0}"/>
              </a:ext>
            </a:extLst>
          </p:cNvPr>
          <p:cNvSpPr txBox="1"/>
          <p:nvPr/>
        </p:nvSpPr>
        <p:spPr>
          <a:xfrm>
            <a:off x="6675736" y="1244985"/>
            <a:ext cx="178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Dr. Hacı DEVECİ</a:t>
            </a:r>
          </a:p>
        </p:txBody>
      </p:sp>
      <p:pic>
        <p:nvPicPr>
          <p:cNvPr id="86" name="Picture 3" descr="D:\1-Muhendislik-Jeoloji Klasorler\Mühendislik Dekanlık işler\2- corel dosyaları\jpg\akademik kurul 2024 fotolar\AHMET SAR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23" y="1833068"/>
            <a:ext cx="701673" cy="6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1-Muhendislik-Jeoloji Klasorler\Mühendislik Dekanlık işler\2- corel dosyaları\jpg\akademik kurul 2024 fotolar\orhan aydı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821" y="1809236"/>
            <a:ext cx="759699" cy="7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1-Muhendislik-Jeoloji Klasorler\Mühendislik Dekanlık işler\2- corel dosyaları\jpg\akademik kurul 2024 fotolar\gökhan aydı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03" y="1812481"/>
            <a:ext cx="759699" cy="7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1-Muhendislik-Jeoloji Klasorler\Mühendislik Dekanlık işler\2- corel dosyaları\jpg\akademik kurul 2024 fotolar\hacı devec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564" y="1819610"/>
            <a:ext cx="759699" cy="7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1-Muhendislik-Jeoloji Klasorler\Mühendislik Dekanlık işler\2- corel dosyaları\jpg\akademik kurul 2024 fotolar\aykut çanakçı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25" y="3261898"/>
            <a:ext cx="759699" cy="7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1-Muhendislik-Jeoloji Klasorler\Mühendislik Dekanlık işler\2- corel dosyaları\jpg\akademik kurul 2024 fotolar\izzet karakur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03" y="3252252"/>
            <a:ext cx="759699" cy="7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1-Muhendislik-Jeoloji Klasorler\Mühendislik Dekanlık işler\2- corel dosyaları\jpg\akademik kurul 2024 fotolar\İBRAHİM alp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542" y="3240325"/>
            <a:ext cx="752721" cy="7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:\1-Muhendislik-Jeoloji Klasorler\Mühendislik Dekanlık işler\2- corel dosyaları\jpg\akademik kurul 2024 fotolar\ac altunışık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752" y="4722896"/>
            <a:ext cx="759699" cy="7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D:\1-Muhendislik-Jeoloji Klasorler\Mühendislik Dekanlık işler\2- corel dosyaları\jpg\akademik kurul 2024 fotolar\vedat togan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661" y="4727727"/>
            <a:ext cx="759699" cy="7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D:\1-Muhendislik-Jeoloji Klasorler\Mühendislik Dekanlık işler\2- corel dosyaları\jpg\akademik kurul 2024 fotolar\ayhan kesimal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22" y="4716616"/>
            <a:ext cx="759699" cy="7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D:\1-Muhendislik-Jeoloji Klasorler\Mühendislik Dekanlık işler\2- corel dosyaları\jpg\akademik kurul 2024 fotolar\bayram erçıkdı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386" y="4716616"/>
            <a:ext cx="759699" cy="7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Dikdörtgen 88"/>
          <p:cNvSpPr/>
          <p:nvPr/>
        </p:nvSpPr>
        <p:spPr>
          <a:xfrm>
            <a:off x="4583560" y="5567914"/>
            <a:ext cx="2990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solidFill>
                  <a:srgbClr val="FF0000"/>
                </a:solidFill>
                <a:latin typeface="+mj-lt"/>
              </a:rPr>
              <a:t>KTÜ 20 Akademisyen Mühendislik Fakültesi 14 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C5C13D2F-9E59-6D41-ECA3-B4CCBB41CDCF}"/>
              </a:ext>
            </a:extLst>
          </p:cNvPr>
          <p:cNvGrpSpPr>
            <a:grpSpLocks noChangeAspect="1"/>
          </p:cNvGrpSpPr>
          <p:nvPr/>
        </p:nvGrpSpPr>
        <p:grpSpPr>
          <a:xfrm>
            <a:off x="262962" y="5544405"/>
            <a:ext cx="2058326" cy="1276416"/>
            <a:chOff x="349583" y="1348815"/>
            <a:chExt cx="2700000" cy="1723674"/>
          </a:xfrm>
        </p:grpSpPr>
        <p:pic>
          <p:nvPicPr>
            <p:cNvPr id="7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FBC5C36-F8F2-DC62-69EA-9042E4373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66E1FECC-652F-7330-08F0-30ED8D78E1A5}"/>
                </a:ext>
              </a:extLst>
            </p:cNvPr>
            <p:cNvSpPr txBox="1"/>
            <p:nvPr/>
          </p:nvSpPr>
          <p:spPr>
            <a:xfrm>
              <a:off x="363752" y="2136470"/>
              <a:ext cx="1830364" cy="81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 ve Malzeme Müh.</a:t>
              </a:r>
            </a:p>
            <a:p>
              <a:r>
                <a:rPr lang="tr-T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  <a:endParaRPr lang="tr-T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F315C8B-41F5-9170-9DE5-1C3BBD54ED8C}"/>
              </a:ext>
            </a:extLst>
          </p:cNvPr>
          <p:cNvSpPr txBox="1"/>
          <p:nvPr/>
        </p:nvSpPr>
        <p:spPr>
          <a:xfrm>
            <a:off x="273764" y="5525841"/>
            <a:ext cx="17883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7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Dr. Mehmet ERTUĞRUL</a:t>
            </a:r>
          </a:p>
        </p:txBody>
      </p:sp>
      <p:grpSp>
        <p:nvGrpSpPr>
          <p:cNvPr id="15" name="Grup 14">
            <a:extLst>
              <a:ext uri="{FF2B5EF4-FFF2-40B4-BE49-F238E27FC236}">
                <a16:creationId xmlns:a16="http://schemas.microsoft.com/office/drawing/2014/main" id="{86ECDA4D-7E3A-0BD0-B2AB-4BED58A2BC54}"/>
              </a:ext>
            </a:extLst>
          </p:cNvPr>
          <p:cNvGrpSpPr>
            <a:grpSpLocks noChangeAspect="1"/>
          </p:cNvGrpSpPr>
          <p:nvPr/>
        </p:nvGrpSpPr>
        <p:grpSpPr>
          <a:xfrm>
            <a:off x="2529636" y="5544405"/>
            <a:ext cx="2058326" cy="1276416"/>
            <a:chOff x="349583" y="1348815"/>
            <a:chExt cx="2700000" cy="1723674"/>
          </a:xfrm>
        </p:grpSpPr>
        <p:pic>
          <p:nvPicPr>
            <p:cNvPr id="2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54C4E936-3FFA-099E-BE0A-26E3621AA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Metin kutusu 26">
              <a:extLst>
                <a:ext uri="{FF2B5EF4-FFF2-40B4-BE49-F238E27FC236}">
                  <a16:creationId xmlns:a16="http://schemas.microsoft.com/office/drawing/2014/main" id="{8A769A8B-23EC-7517-21AD-FBF431F8C486}"/>
                </a:ext>
              </a:extLst>
            </p:cNvPr>
            <p:cNvSpPr txBox="1"/>
            <p:nvPr/>
          </p:nvSpPr>
          <p:spPr>
            <a:xfrm>
              <a:off x="363752" y="2136470"/>
              <a:ext cx="1830364" cy="81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İnşaat </a:t>
              </a:r>
            </a:p>
            <a:p>
              <a:r>
                <a:rPr lang="tr-T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  <a:endParaRPr lang="tr-T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168" name="Metin kutusu 7167">
            <a:extLst>
              <a:ext uri="{FF2B5EF4-FFF2-40B4-BE49-F238E27FC236}">
                <a16:creationId xmlns:a16="http://schemas.microsoft.com/office/drawing/2014/main" id="{23F80750-6C03-A108-FC3D-D2356AB3EE79}"/>
              </a:ext>
            </a:extLst>
          </p:cNvPr>
          <p:cNvSpPr txBox="1"/>
          <p:nvPr/>
        </p:nvSpPr>
        <p:spPr>
          <a:xfrm>
            <a:off x="2527973" y="5548305"/>
            <a:ext cx="17883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7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Dr. Tayfun DEDE</a:t>
            </a:r>
          </a:p>
        </p:txBody>
      </p:sp>
      <p:pic>
        <p:nvPicPr>
          <p:cNvPr id="4" name="Picture 2" descr="D:\1-Muhendislik-Jeoloji Klasorler\Mühendislik Dekanlık işler\2- corel dosyaları\jpg\akademik kurul 2024 fotolar\mehmet ertuğrul.png">
            <a:extLst>
              <a:ext uri="{FF2B5EF4-FFF2-40B4-BE49-F238E27FC236}">
                <a16:creationId xmlns:a16="http://schemas.microsoft.com/office/drawing/2014/main" id="{2E26E0EA-6EF0-9CB5-5854-4E54DB442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68" y="6123121"/>
            <a:ext cx="697701" cy="69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1-Muhendislik-Jeoloji Klasorler\Mühendislik Dekanlık işler\2- corel dosyaları\jpg\akademik kurul 2024 fotolar\tayfun dede.png">
            <a:extLst>
              <a:ext uri="{FF2B5EF4-FFF2-40B4-BE49-F238E27FC236}">
                <a16:creationId xmlns:a16="http://schemas.microsoft.com/office/drawing/2014/main" id="{BEE87497-968C-44B1-B0C3-80E8B92F3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99" y="6121253"/>
            <a:ext cx="693243" cy="69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D:\1-Muhendislik-Jeoloji Klasorler\Mühendislik Dekanlık işler\1- Etkinlikler ile ilgili çalışmalar\9-akademik kurul 2025\fotolar\foto devam-2\gencaga pürçek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01" y="3226098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1897ADA7-0D83-7709-0DD9-4FFD151A6B34}"/>
              </a:ext>
            </a:extLst>
          </p:cNvPr>
          <p:cNvGrpSpPr/>
          <p:nvPr/>
        </p:nvGrpSpPr>
        <p:grpSpPr>
          <a:xfrm>
            <a:off x="7462030" y="6030057"/>
            <a:ext cx="1552047" cy="537108"/>
            <a:chOff x="7152452" y="4939096"/>
            <a:chExt cx="1800476" cy="1026263"/>
          </a:xfrm>
        </p:grpSpPr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77E4DC32-7F35-F313-73C6-5B3D4E79B029}"/>
                </a:ext>
              </a:extLst>
            </p:cNvPr>
            <p:cNvSpPr txBox="1"/>
            <p:nvPr/>
          </p:nvSpPr>
          <p:spPr>
            <a:xfrm>
              <a:off x="7225782" y="5660177"/>
              <a:ext cx="1727146" cy="305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b="1" dirty="0">
                  <a:solidFill>
                    <a:srgbClr val="C00000"/>
                  </a:solidFill>
                </a:rPr>
                <a:t> </a:t>
              </a:r>
              <a:r>
                <a:rPr lang="tr-TR" sz="700" b="1" dirty="0">
                  <a:solidFill>
                    <a:srgbClr val="C00000"/>
                  </a:solidFill>
                </a:rPr>
                <a:t>“</a:t>
              </a:r>
              <a:r>
                <a:rPr lang="tr-TR" sz="700" b="1" dirty="0" err="1">
                  <a:solidFill>
                    <a:srgbClr val="C00000"/>
                  </a:solidFill>
                </a:rPr>
                <a:t>Updated</a:t>
              </a:r>
              <a:r>
                <a:rPr lang="tr-TR" sz="700" b="1" dirty="0">
                  <a:solidFill>
                    <a:srgbClr val="C00000"/>
                  </a:solidFill>
                </a:rPr>
                <a:t> </a:t>
              </a:r>
              <a:r>
                <a:rPr lang="tr-TR" sz="700" b="1" dirty="0" err="1">
                  <a:solidFill>
                    <a:srgbClr val="C00000"/>
                  </a:solidFill>
                </a:rPr>
                <a:t>Science-Wide</a:t>
              </a:r>
              <a:r>
                <a:rPr lang="tr-TR" sz="700" b="1" dirty="0">
                  <a:solidFill>
                    <a:srgbClr val="C00000"/>
                  </a:solidFill>
                </a:rPr>
                <a:t> Author Databases of </a:t>
              </a:r>
              <a:r>
                <a:rPr lang="tr-TR" sz="700" b="1" dirty="0" err="1">
                  <a:solidFill>
                    <a:srgbClr val="C00000"/>
                  </a:solidFill>
                </a:rPr>
                <a:t>Standardized</a:t>
              </a:r>
              <a:r>
                <a:rPr lang="tr-TR" sz="700" b="1" dirty="0">
                  <a:solidFill>
                    <a:srgbClr val="C00000"/>
                  </a:solidFill>
                </a:rPr>
                <a:t> </a:t>
              </a:r>
              <a:r>
                <a:rPr lang="tr-TR" sz="700" b="1" dirty="0" err="1">
                  <a:solidFill>
                    <a:srgbClr val="C00000"/>
                  </a:solidFill>
                </a:rPr>
                <a:t>Citation</a:t>
              </a:r>
              <a:r>
                <a:rPr lang="tr-TR" sz="700" b="1" dirty="0">
                  <a:solidFill>
                    <a:srgbClr val="C00000"/>
                  </a:solidFill>
                </a:rPr>
                <a:t> </a:t>
              </a:r>
              <a:r>
                <a:rPr lang="tr-TR" sz="700" b="1" dirty="0" err="1">
                  <a:solidFill>
                    <a:srgbClr val="C00000"/>
                  </a:solidFill>
                </a:rPr>
                <a:t>Indicators</a:t>
              </a:r>
              <a:r>
                <a:rPr lang="tr-TR" sz="700" b="1" dirty="0">
                  <a:solidFill>
                    <a:srgbClr val="C00000"/>
                  </a:solidFill>
                </a:rPr>
                <a:t>”</a:t>
              </a:r>
            </a:p>
          </p:txBody>
        </p:sp>
        <p:pic>
          <p:nvPicPr>
            <p:cNvPr id="7169" name="Resim 7168">
              <a:extLst>
                <a:ext uri="{FF2B5EF4-FFF2-40B4-BE49-F238E27FC236}">
                  <a16:creationId xmlns:a16="http://schemas.microsoft.com/office/drawing/2014/main" id="{9D97F0BD-C41C-02F6-87D6-7265379EE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152452" y="5030704"/>
              <a:ext cx="974528" cy="548172"/>
            </a:xfrm>
            <a:prstGeom prst="rect">
              <a:avLst/>
            </a:prstGeom>
          </p:spPr>
        </p:pic>
        <p:pic>
          <p:nvPicPr>
            <p:cNvPr id="7174" name="Resim 7173">
              <a:extLst>
                <a:ext uri="{FF2B5EF4-FFF2-40B4-BE49-F238E27FC236}">
                  <a16:creationId xmlns:a16="http://schemas.microsoft.com/office/drawing/2014/main" id="{F01F9A62-3B52-92B4-4EE2-C22DFC4EC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260427" y="4939096"/>
              <a:ext cx="648474" cy="7154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1115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12D7E-1505-9D1F-3E32-32921C0A5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4F9CAEA4-1E61-6313-7733-29A01D9E1E11}"/>
              </a:ext>
            </a:extLst>
          </p:cNvPr>
          <p:cNvCxnSpPr/>
          <p:nvPr/>
        </p:nvCxnSpPr>
        <p:spPr>
          <a:xfrm>
            <a:off x="0" y="767562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363;p26">
            <a:extLst>
              <a:ext uri="{FF2B5EF4-FFF2-40B4-BE49-F238E27FC236}">
                <a16:creationId xmlns:a16="http://schemas.microsoft.com/office/drawing/2014/main" id="{C36D7127-F6A7-89E4-9AED-A62C5CA109A7}"/>
              </a:ext>
            </a:extLst>
          </p:cNvPr>
          <p:cNvSpPr/>
          <p:nvPr/>
        </p:nvSpPr>
        <p:spPr>
          <a:xfrm>
            <a:off x="2354189" y="283333"/>
            <a:ext cx="4233805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AKADEMİK 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PERFORMANS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38375001-F697-C276-0174-6F89A82916C1}"/>
              </a:ext>
            </a:extLst>
          </p:cNvPr>
          <p:cNvSpPr/>
          <p:nvPr/>
        </p:nvSpPr>
        <p:spPr>
          <a:xfrm>
            <a:off x="119608" y="831979"/>
            <a:ext cx="874268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Akademik Teşvik Puanına Göre Bölüm Birincisi Öğretim Üyeleri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EC0A66CD-164E-5875-CE57-1235C56CB8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8B8A845B-B0AD-BB2E-866E-154354632F0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up 22">
            <a:extLst>
              <a:ext uri="{FF2B5EF4-FFF2-40B4-BE49-F238E27FC236}">
                <a16:creationId xmlns:a16="http://schemas.microsoft.com/office/drawing/2014/main" id="{F10C41AB-8E41-6380-C7B8-64E0A2B01F0C}"/>
              </a:ext>
            </a:extLst>
          </p:cNvPr>
          <p:cNvGrpSpPr>
            <a:grpSpLocks noChangeAspect="1"/>
          </p:cNvGrpSpPr>
          <p:nvPr/>
        </p:nvGrpSpPr>
        <p:grpSpPr>
          <a:xfrm>
            <a:off x="236788" y="1303748"/>
            <a:ext cx="2176422" cy="1393170"/>
            <a:chOff x="329056" y="1331030"/>
            <a:chExt cx="2720527" cy="1741459"/>
          </a:xfrm>
        </p:grpSpPr>
        <p:pic>
          <p:nvPicPr>
            <p:cNvPr id="2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0F0787B-A00D-01C7-8645-AB9B812706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up 24">
              <a:extLst>
                <a:ext uri="{FF2B5EF4-FFF2-40B4-BE49-F238E27FC236}">
                  <a16:creationId xmlns:a16="http://schemas.microsoft.com/office/drawing/2014/main" id="{B63DAECB-E0D3-CF54-A8DD-95E822F2D4A0}"/>
                </a:ext>
              </a:extLst>
            </p:cNvPr>
            <p:cNvGrpSpPr/>
            <p:nvPr/>
          </p:nvGrpSpPr>
          <p:grpSpPr>
            <a:xfrm>
              <a:off x="329056" y="1331030"/>
              <a:ext cx="2412514" cy="1658371"/>
              <a:chOff x="329056" y="1331030"/>
              <a:chExt cx="2412514" cy="1658371"/>
            </a:xfrm>
          </p:grpSpPr>
          <p:sp>
            <p:nvSpPr>
              <p:cNvPr id="26" name="Metin kutusu 25">
                <a:extLst>
                  <a:ext uri="{FF2B5EF4-FFF2-40B4-BE49-F238E27FC236}">
                    <a16:creationId xmlns:a16="http://schemas.microsoft.com/office/drawing/2014/main" id="{07F48D92-EB1B-5796-9D14-4BC7488FDAD0}"/>
                  </a:ext>
                </a:extLst>
              </p:cNvPr>
              <p:cNvSpPr txBox="1"/>
              <p:nvPr/>
            </p:nvSpPr>
            <p:spPr>
              <a:xfrm>
                <a:off x="329056" y="1331030"/>
                <a:ext cx="2412514" cy="865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Onur GÜLER</a:t>
                </a:r>
                <a:endParaRPr lang="tr-TR" sz="7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tr-TR" sz="13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Teşvik Puanı: 100</a:t>
                </a:r>
              </a:p>
            </p:txBody>
          </p:sp>
          <p:sp>
            <p:nvSpPr>
              <p:cNvPr id="27" name="Metin kutusu 26">
                <a:extLst>
                  <a:ext uri="{FF2B5EF4-FFF2-40B4-BE49-F238E27FC236}">
                    <a16:creationId xmlns:a16="http://schemas.microsoft.com/office/drawing/2014/main" id="{EE64777C-49EA-3E16-06E4-85A94F2E3224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865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pPr algn="ctr"/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28" name="Grup 27">
            <a:extLst>
              <a:ext uri="{FF2B5EF4-FFF2-40B4-BE49-F238E27FC236}">
                <a16:creationId xmlns:a16="http://schemas.microsoft.com/office/drawing/2014/main" id="{1F6D73F7-06FF-F3AF-ACB7-EE1A9ACA6399}"/>
              </a:ext>
            </a:extLst>
          </p:cNvPr>
          <p:cNvGrpSpPr>
            <a:grpSpLocks noChangeAspect="1"/>
          </p:cNvGrpSpPr>
          <p:nvPr/>
        </p:nvGrpSpPr>
        <p:grpSpPr>
          <a:xfrm>
            <a:off x="2470142" y="2972031"/>
            <a:ext cx="2160000" cy="1378941"/>
            <a:chOff x="349583" y="1348815"/>
            <a:chExt cx="2700000" cy="1723674"/>
          </a:xfrm>
        </p:grpSpPr>
        <p:pic>
          <p:nvPicPr>
            <p:cNvPr id="2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FF537792-FF57-B760-3330-29D36CDC2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Grup 29">
              <a:extLst>
                <a:ext uri="{FF2B5EF4-FFF2-40B4-BE49-F238E27FC236}">
                  <a16:creationId xmlns:a16="http://schemas.microsoft.com/office/drawing/2014/main" id="{F827C4E5-5B61-A504-CD40-24E420802316}"/>
                </a:ext>
              </a:extLst>
            </p:cNvPr>
            <p:cNvGrpSpPr/>
            <p:nvPr/>
          </p:nvGrpSpPr>
          <p:grpSpPr>
            <a:xfrm>
              <a:off x="363753" y="1360939"/>
              <a:ext cx="2412515" cy="1628463"/>
              <a:chOff x="363753" y="1360939"/>
              <a:chExt cx="2412515" cy="1628463"/>
            </a:xfrm>
          </p:grpSpPr>
          <p:sp>
            <p:nvSpPr>
              <p:cNvPr id="31" name="Metin kutusu 30">
                <a:extLst>
                  <a:ext uri="{FF2B5EF4-FFF2-40B4-BE49-F238E27FC236}">
                    <a16:creationId xmlns:a16="http://schemas.microsoft.com/office/drawing/2014/main" id="{FF02532F-0887-9FC5-5EE8-BD9D223C48C9}"/>
                  </a:ext>
                </a:extLst>
              </p:cNvPr>
              <p:cNvSpPr txBox="1"/>
              <p:nvPr/>
            </p:nvSpPr>
            <p:spPr>
              <a:xfrm>
                <a:off x="363754" y="1360939"/>
                <a:ext cx="2412514" cy="788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Güzin ULUTAŞ</a:t>
                </a:r>
              </a:p>
              <a:p>
                <a:pPr algn="ctr"/>
                <a:endParaRPr lang="tr-TR" sz="6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tr-TR" sz="3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tr-TR" sz="13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Teşvik Puanı: 73,9</a:t>
                </a:r>
              </a:p>
            </p:txBody>
          </p:sp>
          <p:sp>
            <p:nvSpPr>
              <p:cNvPr id="32" name="Metin kutusu 31">
                <a:extLst>
                  <a:ext uri="{FF2B5EF4-FFF2-40B4-BE49-F238E27FC236}">
                    <a16:creationId xmlns:a16="http://schemas.microsoft.com/office/drawing/2014/main" id="{A8B875A4-F3D1-A87E-B5E5-68C62D83798B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865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Bilgisayar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38" name="Grup 37">
            <a:extLst>
              <a:ext uri="{FF2B5EF4-FFF2-40B4-BE49-F238E27FC236}">
                <a16:creationId xmlns:a16="http://schemas.microsoft.com/office/drawing/2014/main" id="{1B1874AE-665A-C0E9-F31F-02CF4CA68442}"/>
              </a:ext>
            </a:extLst>
          </p:cNvPr>
          <p:cNvGrpSpPr>
            <a:grpSpLocks noChangeAspect="1"/>
          </p:cNvGrpSpPr>
          <p:nvPr/>
        </p:nvGrpSpPr>
        <p:grpSpPr>
          <a:xfrm>
            <a:off x="6893532" y="3001379"/>
            <a:ext cx="2160000" cy="1378940"/>
            <a:chOff x="349583" y="1348815"/>
            <a:chExt cx="2700000" cy="1723674"/>
          </a:xfrm>
        </p:grpSpPr>
        <p:pic>
          <p:nvPicPr>
            <p:cNvPr id="3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350078B5-65AC-4A65-2F05-BF0D41DE5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up 39">
              <a:extLst>
                <a:ext uri="{FF2B5EF4-FFF2-40B4-BE49-F238E27FC236}">
                  <a16:creationId xmlns:a16="http://schemas.microsoft.com/office/drawing/2014/main" id="{39F77897-81C0-418E-6CAC-219E28D17750}"/>
                </a:ext>
              </a:extLst>
            </p:cNvPr>
            <p:cNvGrpSpPr/>
            <p:nvPr/>
          </p:nvGrpSpPr>
          <p:grpSpPr>
            <a:xfrm>
              <a:off x="363753" y="1365678"/>
              <a:ext cx="2412515" cy="1623726"/>
              <a:chOff x="363753" y="1365678"/>
              <a:chExt cx="2412515" cy="1623726"/>
            </a:xfrm>
          </p:grpSpPr>
          <p:sp>
            <p:nvSpPr>
              <p:cNvPr id="41" name="Metin kutusu 40">
                <a:extLst>
                  <a:ext uri="{FF2B5EF4-FFF2-40B4-BE49-F238E27FC236}">
                    <a16:creationId xmlns:a16="http://schemas.microsoft.com/office/drawing/2014/main" id="{2F4FA82C-C77E-71C4-76B8-81DD11AD0B41}"/>
                  </a:ext>
                </a:extLst>
              </p:cNvPr>
              <p:cNvSpPr txBox="1"/>
              <p:nvPr/>
            </p:nvSpPr>
            <p:spPr>
              <a:xfrm>
                <a:off x="363754" y="1365678"/>
                <a:ext cx="2412514" cy="788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Emre ÖZKOP</a:t>
                </a:r>
              </a:p>
              <a:p>
                <a:pPr algn="ctr"/>
                <a:endParaRPr lang="tr-TR" sz="6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tr-TR" sz="3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tr-TR" sz="13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Teşvik Puanı: 60</a:t>
                </a:r>
              </a:p>
            </p:txBody>
          </p:sp>
          <p:sp>
            <p:nvSpPr>
              <p:cNvPr id="42" name="Metin kutusu 41">
                <a:extLst>
                  <a:ext uri="{FF2B5EF4-FFF2-40B4-BE49-F238E27FC236}">
                    <a16:creationId xmlns:a16="http://schemas.microsoft.com/office/drawing/2014/main" id="{8CEA1EB8-0BD7-899E-CB21-D98DB903D48F}"/>
                  </a:ext>
                </a:extLst>
              </p:cNvPr>
              <p:cNvSpPr txBox="1"/>
              <p:nvPr/>
            </p:nvSpPr>
            <p:spPr>
              <a:xfrm>
                <a:off x="363753" y="2123784"/>
                <a:ext cx="1830365" cy="865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Elektrik- Elektronik Müh.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43" name="Grup 42">
            <a:extLst>
              <a:ext uri="{FF2B5EF4-FFF2-40B4-BE49-F238E27FC236}">
                <a16:creationId xmlns:a16="http://schemas.microsoft.com/office/drawing/2014/main" id="{3A14280F-371F-DB40-E9F2-EFD10FAB19AE}"/>
              </a:ext>
            </a:extLst>
          </p:cNvPr>
          <p:cNvGrpSpPr>
            <a:grpSpLocks noChangeAspect="1"/>
          </p:cNvGrpSpPr>
          <p:nvPr/>
        </p:nvGrpSpPr>
        <p:grpSpPr>
          <a:xfrm>
            <a:off x="4704501" y="2981717"/>
            <a:ext cx="2160000" cy="1378941"/>
            <a:chOff x="349583" y="1348815"/>
            <a:chExt cx="2700000" cy="1723674"/>
          </a:xfrm>
        </p:grpSpPr>
        <p:pic>
          <p:nvPicPr>
            <p:cNvPr id="4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2648097-5AC4-76D3-BA1D-043E6AF01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5" name="Grup 44">
              <a:extLst>
                <a:ext uri="{FF2B5EF4-FFF2-40B4-BE49-F238E27FC236}">
                  <a16:creationId xmlns:a16="http://schemas.microsoft.com/office/drawing/2014/main" id="{9EF6D8C4-5304-50A1-32E2-545B0DF12E44}"/>
                </a:ext>
              </a:extLst>
            </p:cNvPr>
            <p:cNvGrpSpPr/>
            <p:nvPr/>
          </p:nvGrpSpPr>
          <p:grpSpPr>
            <a:xfrm>
              <a:off x="363753" y="1360939"/>
              <a:ext cx="2412515" cy="1628463"/>
              <a:chOff x="363753" y="1360939"/>
              <a:chExt cx="2412515" cy="1628463"/>
            </a:xfrm>
          </p:grpSpPr>
          <p:sp>
            <p:nvSpPr>
              <p:cNvPr id="46" name="Metin kutusu 45">
                <a:extLst>
                  <a:ext uri="{FF2B5EF4-FFF2-40B4-BE49-F238E27FC236}">
                    <a16:creationId xmlns:a16="http://schemas.microsoft.com/office/drawing/2014/main" id="{55772189-70C0-3FA1-E112-A6E5BB6A07D4}"/>
                  </a:ext>
                </a:extLst>
              </p:cNvPr>
              <p:cNvSpPr txBox="1"/>
              <p:nvPr/>
            </p:nvSpPr>
            <p:spPr>
              <a:xfrm>
                <a:off x="363754" y="1360939"/>
                <a:ext cx="2412514" cy="788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Fevzi KARSLI</a:t>
                </a:r>
              </a:p>
              <a:p>
                <a:pPr algn="ctr"/>
                <a:endParaRPr lang="tr-TR" sz="6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tr-TR" sz="3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tr-TR" sz="13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Teşvik Puanı: 69,4</a:t>
                </a:r>
              </a:p>
            </p:txBody>
          </p:sp>
          <p:sp>
            <p:nvSpPr>
              <p:cNvPr id="47" name="Metin kutusu 46">
                <a:extLst>
                  <a:ext uri="{FF2B5EF4-FFF2-40B4-BE49-F238E27FC236}">
                    <a16:creationId xmlns:a16="http://schemas.microsoft.com/office/drawing/2014/main" id="{6B76B7D0-5E92-16EA-E452-89F6AD31B6FC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865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Harita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48" name="Grup 47">
            <a:extLst>
              <a:ext uri="{FF2B5EF4-FFF2-40B4-BE49-F238E27FC236}">
                <a16:creationId xmlns:a16="http://schemas.microsoft.com/office/drawing/2014/main" id="{495C6F09-5486-993E-6D79-56C449D51B3E}"/>
              </a:ext>
            </a:extLst>
          </p:cNvPr>
          <p:cNvGrpSpPr>
            <a:grpSpLocks noChangeAspect="1"/>
          </p:cNvGrpSpPr>
          <p:nvPr/>
        </p:nvGrpSpPr>
        <p:grpSpPr>
          <a:xfrm>
            <a:off x="3635837" y="4585875"/>
            <a:ext cx="2160000" cy="1392802"/>
            <a:chOff x="349583" y="1331489"/>
            <a:chExt cx="2700000" cy="1741000"/>
          </a:xfrm>
        </p:grpSpPr>
        <p:pic>
          <p:nvPicPr>
            <p:cNvPr id="4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71C6DC8B-4BAE-34EF-65D5-3E4571DDC4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Grup 49">
              <a:extLst>
                <a:ext uri="{FF2B5EF4-FFF2-40B4-BE49-F238E27FC236}">
                  <a16:creationId xmlns:a16="http://schemas.microsoft.com/office/drawing/2014/main" id="{782185F2-0A95-A314-3DD1-9B571D87D683}"/>
                </a:ext>
              </a:extLst>
            </p:cNvPr>
            <p:cNvGrpSpPr/>
            <p:nvPr/>
          </p:nvGrpSpPr>
          <p:grpSpPr>
            <a:xfrm>
              <a:off x="363753" y="1331489"/>
              <a:ext cx="2412515" cy="1657913"/>
              <a:chOff x="363753" y="1331489"/>
              <a:chExt cx="2412515" cy="1657913"/>
            </a:xfrm>
          </p:grpSpPr>
          <p:sp>
            <p:nvSpPr>
              <p:cNvPr id="51" name="Metin kutusu 50">
                <a:extLst>
                  <a:ext uri="{FF2B5EF4-FFF2-40B4-BE49-F238E27FC236}">
                    <a16:creationId xmlns:a16="http://schemas.microsoft.com/office/drawing/2014/main" id="{C563A36A-0EBC-4ADF-78B5-197A329A66F3}"/>
                  </a:ext>
                </a:extLst>
              </p:cNvPr>
              <p:cNvSpPr txBox="1"/>
              <p:nvPr/>
            </p:nvSpPr>
            <p:spPr>
              <a:xfrm>
                <a:off x="363754" y="1331489"/>
                <a:ext cx="2412514" cy="865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Hülya DOĞAN</a:t>
                </a:r>
              </a:p>
              <a:p>
                <a:pPr algn="ctr"/>
                <a:r>
                  <a:rPr lang="tr-TR" sz="13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Teşvik Puanı: 54</a:t>
                </a:r>
              </a:p>
            </p:txBody>
          </p:sp>
          <p:sp>
            <p:nvSpPr>
              <p:cNvPr id="52" name="Metin kutusu 51">
                <a:extLst>
                  <a:ext uri="{FF2B5EF4-FFF2-40B4-BE49-F238E27FC236}">
                    <a16:creationId xmlns:a16="http://schemas.microsoft.com/office/drawing/2014/main" id="{C67C7760-2C11-3145-2CB6-1A2FCD562123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865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Yazılım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58" name="Grup 57">
            <a:extLst>
              <a:ext uri="{FF2B5EF4-FFF2-40B4-BE49-F238E27FC236}">
                <a16:creationId xmlns:a16="http://schemas.microsoft.com/office/drawing/2014/main" id="{9500A282-947B-3771-130A-C399C629F750}"/>
              </a:ext>
            </a:extLst>
          </p:cNvPr>
          <p:cNvGrpSpPr>
            <a:grpSpLocks noChangeAspect="1"/>
          </p:cNvGrpSpPr>
          <p:nvPr/>
        </p:nvGrpSpPr>
        <p:grpSpPr>
          <a:xfrm>
            <a:off x="5847485" y="4559981"/>
            <a:ext cx="2160000" cy="1411851"/>
            <a:chOff x="349583" y="1307678"/>
            <a:chExt cx="2700000" cy="1764811"/>
          </a:xfrm>
        </p:grpSpPr>
        <p:pic>
          <p:nvPicPr>
            <p:cNvPr id="5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2682758D-27AD-A287-7191-8511129F5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up 59">
              <a:extLst>
                <a:ext uri="{FF2B5EF4-FFF2-40B4-BE49-F238E27FC236}">
                  <a16:creationId xmlns:a16="http://schemas.microsoft.com/office/drawing/2014/main" id="{C1E2420A-478D-1620-3C23-776A3D166F76}"/>
                </a:ext>
              </a:extLst>
            </p:cNvPr>
            <p:cNvGrpSpPr/>
            <p:nvPr/>
          </p:nvGrpSpPr>
          <p:grpSpPr>
            <a:xfrm>
              <a:off x="363753" y="1307678"/>
              <a:ext cx="2412515" cy="1681725"/>
              <a:chOff x="363753" y="1307678"/>
              <a:chExt cx="2412515" cy="1681725"/>
            </a:xfrm>
          </p:grpSpPr>
          <p:sp>
            <p:nvSpPr>
              <p:cNvPr id="61" name="Metin kutusu 60">
                <a:extLst>
                  <a:ext uri="{FF2B5EF4-FFF2-40B4-BE49-F238E27FC236}">
                    <a16:creationId xmlns:a16="http://schemas.microsoft.com/office/drawing/2014/main" id="{B7B3888B-7245-FC6B-4535-9A17CFFA80F2}"/>
                  </a:ext>
                </a:extLst>
              </p:cNvPr>
              <p:cNvSpPr txBox="1"/>
              <p:nvPr/>
            </p:nvSpPr>
            <p:spPr>
              <a:xfrm>
                <a:off x="363754" y="1307678"/>
                <a:ext cx="2412514" cy="865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1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Kaan Hakan ÇOBAN</a:t>
                </a:r>
                <a:endParaRPr lang="tr-TR" sz="13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tr-TR" sz="13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Teşvik Puanı: 50,1</a:t>
                </a:r>
              </a:p>
            </p:txBody>
          </p:sp>
          <p:sp>
            <p:nvSpPr>
              <p:cNvPr id="62" name="Metin kutusu 61">
                <a:extLst>
                  <a:ext uri="{FF2B5EF4-FFF2-40B4-BE49-F238E27FC236}">
                    <a16:creationId xmlns:a16="http://schemas.microsoft.com/office/drawing/2014/main" id="{4C4F2A38-522F-5C53-0677-69E0B85CA794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865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Jeofizik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3" name="Grup 12">
            <a:extLst>
              <a:ext uri="{FF2B5EF4-FFF2-40B4-BE49-F238E27FC236}">
                <a16:creationId xmlns:a16="http://schemas.microsoft.com/office/drawing/2014/main" id="{AF755992-40F2-FC8B-B156-C523A7F60D66}"/>
              </a:ext>
            </a:extLst>
          </p:cNvPr>
          <p:cNvGrpSpPr>
            <a:grpSpLocks noChangeAspect="1"/>
          </p:cNvGrpSpPr>
          <p:nvPr/>
        </p:nvGrpSpPr>
        <p:grpSpPr>
          <a:xfrm>
            <a:off x="4666216" y="1250032"/>
            <a:ext cx="2160000" cy="1430240"/>
            <a:chOff x="349583" y="1284692"/>
            <a:chExt cx="2700000" cy="1787797"/>
          </a:xfrm>
        </p:grpSpPr>
        <p:pic>
          <p:nvPicPr>
            <p:cNvPr id="1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13474C0D-2EE7-3630-495D-8D4CEB906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up 14">
              <a:extLst>
                <a:ext uri="{FF2B5EF4-FFF2-40B4-BE49-F238E27FC236}">
                  <a16:creationId xmlns:a16="http://schemas.microsoft.com/office/drawing/2014/main" id="{62DED8DD-90E7-5BC0-7CC6-1905CFB7F4DD}"/>
                </a:ext>
              </a:extLst>
            </p:cNvPr>
            <p:cNvGrpSpPr/>
            <p:nvPr/>
          </p:nvGrpSpPr>
          <p:grpSpPr>
            <a:xfrm>
              <a:off x="363753" y="1284692"/>
              <a:ext cx="2412515" cy="1704710"/>
              <a:chOff x="363753" y="1284692"/>
              <a:chExt cx="2412515" cy="1704710"/>
            </a:xfrm>
          </p:grpSpPr>
          <p:sp>
            <p:nvSpPr>
              <p:cNvPr id="16" name="Metin kutusu 15">
                <a:extLst>
                  <a:ext uri="{FF2B5EF4-FFF2-40B4-BE49-F238E27FC236}">
                    <a16:creationId xmlns:a16="http://schemas.microsoft.com/office/drawing/2014/main" id="{C2CCC239-009F-5828-C0BB-E1D07A299BF3}"/>
                  </a:ext>
                </a:extLst>
              </p:cNvPr>
              <p:cNvSpPr txBox="1"/>
              <p:nvPr/>
            </p:nvSpPr>
            <p:spPr>
              <a:xfrm>
                <a:off x="363754" y="1284692"/>
                <a:ext cx="2412514" cy="865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Ertuğrul AYYILDIZ</a:t>
                </a:r>
              </a:p>
              <a:p>
                <a:pPr algn="ctr"/>
                <a:r>
                  <a:rPr lang="tr-TR" sz="13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Teşvik Puanı: 80</a:t>
                </a:r>
              </a:p>
            </p:txBody>
          </p:sp>
          <p:sp>
            <p:nvSpPr>
              <p:cNvPr id="17" name="Metin kutusu 16">
                <a:extLst>
                  <a:ext uri="{FF2B5EF4-FFF2-40B4-BE49-F238E27FC236}">
                    <a16:creationId xmlns:a16="http://schemas.microsoft.com/office/drawing/2014/main" id="{BE692979-1B96-BD5A-F1CC-711A76CA7CF8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865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Endüstri 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79" name="Grup 78">
            <a:extLst>
              <a:ext uri="{FF2B5EF4-FFF2-40B4-BE49-F238E27FC236}">
                <a16:creationId xmlns:a16="http://schemas.microsoft.com/office/drawing/2014/main" id="{43D5FAC0-2AE1-B71A-92EA-8691AAEF2536}"/>
              </a:ext>
            </a:extLst>
          </p:cNvPr>
          <p:cNvGrpSpPr/>
          <p:nvPr/>
        </p:nvGrpSpPr>
        <p:grpSpPr>
          <a:xfrm>
            <a:off x="2449533" y="1243732"/>
            <a:ext cx="2160000" cy="1445535"/>
            <a:chOff x="6837656" y="1690815"/>
            <a:chExt cx="2160000" cy="1445535"/>
          </a:xfrm>
        </p:grpSpPr>
        <p:grpSp>
          <p:nvGrpSpPr>
            <p:cNvPr id="18" name="Grup 17">
              <a:extLst>
                <a:ext uri="{FF2B5EF4-FFF2-40B4-BE49-F238E27FC236}">
                  <a16:creationId xmlns:a16="http://schemas.microsoft.com/office/drawing/2014/main" id="{FEA34CBA-1477-1EB3-B7F4-8339DCB1BE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37656" y="1690815"/>
              <a:ext cx="2160000" cy="1430240"/>
              <a:chOff x="349583" y="1284692"/>
              <a:chExt cx="2700000" cy="1787797"/>
            </a:xfrm>
          </p:grpSpPr>
          <p:pic>
            <p:nvPicPr>
              <p:cNvPr id="19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947E167D-AF44-8BCC-4984-2C7AFD217B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0" name="Grup 19">
                <a:extLst>
                  <a:ext uri="{FF2B5EF4-FFF2-40B4-BE49-F238E27FC236}">
                    <a16:creationId xmlns:a16="http://schemas.microsoft.com/office/drawing/2014/main" id="{B979CBA4-CB22-AB35-29F6-424E479F2B5E}"/>
                  </a:ext>
                </a:extLst>
              </p:cNvPr>
              <p:cNvGrpSpPr/>
              <p:nvPr/>
            </p:nvGrpSpPr>
            <p:grpSpPr>
              <a:xfrm>
                <a:off x="363753" y="1284692"/>
                <a:ext cx="2412515" cy="1704711"/>
                <a:chOff x="363753" y="1284692"/>
                <a:chExt cx="2412515" cy="1704711"/>
              </a:xfrm>
            </p:grpSpPr>
            <p:sp>
              <p:nvSpPr>
                <p:cNvPr id="21" name="Metin kutusu 20">
                  <a:extLst>
                    <a:ext uri="{FF2B5EF4-FFF2-40B4-BE49-F238E27FC236}">
                      <a16:creationId xmlns:a16="http://schemas.microsoft.com/office/drawing/2014/main" id="{47A07764-077E-936F-5901-A0B33D7335B3}"/>
                    </a:ext>
                  </a:extLst>
                </p:cNvPr>
                <p:cNvSpPr txBox="1"/>
                <p:nvPr/>
              </p:nvSpPr>
              <p:spPr>
                <a:xfrm>
                  <a:off x="363754" y="1284692"/>
                  <a:ext cx="2412514" cy="865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3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Ahmet Can ALTUNIŞIK</a:t>
                  </a:r>
                </a:p>
                <a:p>
                  <a:pPr algn="ctr"/>
                  <a:r>
                    <a:rPr lang="tr-TR" sz="1300" b="1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Teşvik Puanı: 86,8</a:t>
                  </a:r>
                </a:p>
              </p:txBody>
            </p:sp>
            <p:sp>
              <p:nvSpPr>
                <p:cNvPr id="22" name="Metin kutusu 21">
                  <a:extLst>
                    <a:ext uri="{FF2B5EF4-FFF2-40B4-BE49-F238E27FC236}">
                      <a16:creationId xmlns:a16="http://schemas.microsoft.com/office/drawing/2014/main" id="{6284F122-022F-B915-3A94-3057588639B5}"/>
                    </a:ext>
                  </a:extLst>
                </p:cNvPr>
                <p:cNvSpPr txBox="1"/>
                <p:nvPr/>
              </p:nvSpPr>
              <p:spPr>
                <a:xfrm>
                  <a:off x="363753" y="2123783"/>
                  <a:ext cx="1830365" cy="865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3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İnşaat</a:t>
                  </a:r>
                </a:p>
                <a:p>
                  <a:r>
                    <a:rPr lang="tr-TR" sz="13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3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</a:p>
              </p:txBody>
            </p:sp>
          </p:grpSp>
        </p:grpSp>
        <p:pic>
          <p:nvPicPr>
            <p:cNvPr id="66" name="Picture 9" descr="D:\1-Muhendislik-Jeoloji Klasorler\Mühendislik Dekanlık işler\2- corel dosyaları\jpg\akademik kurul 2024 fotolar\ac altunışı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5578" y="2344350"/>
              <a:ext cx="792000" cy="7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up 32">
            <a:extLst>
              <a:ext uri="{FF2B5EF4-FFF2-40B4-BE49-F238E27FC236}">
                <a16:creationId xmlns:a16="http://schemas.microsoft.com/office/drawing/2014/main" id="{AED995C7-0C38-8F15-6DC6-782F781E0777}"/>
              </a:ext>
            </a:extLst>
          </p:cNvPr>
          <p:cNvGrpSpPr>
            <a:grpSpLocks noChangeAspect="1"/>
          </p:cNvGrpSpPr>
          <p:nvPr/>
        </p:nvGrpSpPr>
        <p:grpSpPr>
          <a:xfrm>
            <a:off x="6877974" y="1303748"/>
            <a:ext cx="2160000" cy="1378941"/>
            <a:chOff x="349583" y="1348815"/>
            <a:chExt cx="2700000" cy="1723674"/>
          </a:xfrm>
        </p:grpSpPr>
        <p:pic>
          <p:nvPicPr>
            <p:cNvPr id="3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F7236C7C-5A7F-9483-A9C2-D27037535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up 34">
              <a:extLst>
                <a:ext uri="{FF2B5EF4-FFF2-40B4-BE49-F238E27FC236}">
                  <a16:creationId xmlns:a16="http://schemas.microsoft.com/office/drawing/2014/main" id="{7CFA2096-FB64-1115-A66F-940011E13787}"/>
                </a:ext>
              </a:extLst>
            </p:cNvPr>
            <p:cNvGrpSpPr/>
            <p:nvPr/>
          </p:nvGrpSpPr>
          <p:grpSpPr>
            <a:xfrm>
              <a:off x="363753" y="1360939"/>
              <a:ext cx="2412515" cy="1628463"/>
              <a:chOff x="363753" y="1360939"/>
              <a:chExt cx="2412515" cy="1628463"/>
            </a:xfrm>
          </p:grpSpPr>
          <p:sp>
            <p:nvSpPr>
              <p:cNvPr id="36" name="Metin kutusu 35">
                <a:extLst>
                  <a:ext uri="{FF2B5EF4-FFF2-40B4-BE49-F238E27FC236}">
                    <a16:creationId xmlns:a16="http://schemas.microsoft.com/office/drawing/2014/main" id="{25112289-8A90-D69D-3C1C-0514465D07F3}"/>
                  </a:ext>
                </a:extLst>
              </p:cNvPr>
              <p:cNvSpPr txBox="1"/>
              <p:nvPr/>
            </p:nvSpPr>
            <p:spPr>
              <a:xfrm>
                <a:off x="363754" y="1360939"/>
                <a:ext cx="2412514" cy="788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Kadir KARAMAN</a:t>
                </a:r>
              </a:p>
              <a:p>
                <a:pPr algn="ctr"/>
                <a:endParaRPr lang="tr-TR" sz="6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tr-TR" sz="3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tr-TR" sz="13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Teşvik Puanı: 80</a:t>
                </a:r>
              </a:p>
            </p:txBody>
          </p:sp>
          <p:sp>
            <p:nvSpPr>
              <p:cNvPr id="37" name="Metin kutusu 36">
                <a:extLst>
                  <a:ext uri="{FF2B5EF4-FFF2-40B4-BE49-F238E27FC236}">
                    <a16:creationId xmlns:a16="http://schemas.microsoft.com/office/drawing/2014/main" id="{1C06F96C-6D60-70AF-B125-BA60A9B34D98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865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Maden 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81" name="Grup 80">
            <a:extLst>
              <a:ext uri="{FF2B5EF4-FFF2-40B4-BE49-F238E27FC236}">
                <a16:creationId xmlns:a16="http://schemas.microsoft.com/office/drawing/2014/main" id="{A1E206E4-3018-A324-94B8-061066AEC277}"/>
              </a:ext>
            </a:extLst>
          </p:cNvPr>
          <p:cNvGrpSpPr/>
          <p:nvPr/>
        </p:nvGrpSpPr>
        <p:grpSpPr>
          <a:xfrm>
            <a:off x="1416663" y="4610563"/>
            <a:ext cx="2160000" cy="1387907"/>
            <a:chOff x="4673840" y="5072724"/>
            <a:chExt cx="2160000" cy="1387907"/>
          </a:xfrm>
        </p:grpSpPr>
        <p:grpSp>
          <p:nvGrpSpPr>
            <p:cNvPr id="53" name="Grup 52">
              <a:extLst>
                <a:ext uri="{FF2B5EF4-FFF2-40B4-BE49-F238E27FC236}">
                  <a16:creationId xmlns:a16="http://schemas.microsoft.com/office/drawing/2014/main" id="{FC9122BF-7C8C-83AC-5222-9A20AD1151D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73840" y="5072724"/>
              <a:ext cx="2160000" cy="1378940"/>
              <a:chOff x="349583" y="1348815"/>
              <a:chExt cx="2700000" cy="1723674"/>
            </a:xfrm>
          </p:grpSpPr>
          <p:pic>
            <p:nvPicPr>
              <p:cNvPr id="54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992A66D6-FE3E-7C3B-BD30-F01F386907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55" name="Grup 54">
                <a:extLst>
                  <a:ext uri="{FF2B5EF4-FFF2-40B4-BE49-F238E27FC236}">
                    <a16:creationId xmlns:a16="http://schemas.microsoft.com/office/drawing/2014/main" id="{258EE27C-E848-22EC-F1E0-D5553A5DFCE2}"/>
                  </a:ext>
                </a:extLst>
              </p:cNvPr>
              <p:cNvGrpSpPr/>
              <p:nvPr/>
            </p:nvGrpSpPr>
            <p:grpSpPr>
              <a:xfrm>
                <a:off x="363753" y="1353183"/>
                <a:ext cx="2412515" cy="1636219"/>
                <a:chOff x="363753" y="1353183"/>
                <a:chExt cx="2412515" cy="1636219"/>
              </a:xfrm>
            </p:grpSpPr>
            <p:sp>
              <p:nvSpPr>
                <p:cNvPr id="56" name="Metin kutusu 55">
                  <a:extLst>
                    <a:ext uri="{FF2B5EF4-FFF2-40B4-BE49-F238E27FC236}">
                      <a16:creationId xmlns:a16="http://schemas.microsoft.com/office/drawing/2014/main" id="{05485585-0A21-A7B7-7AC2-53C18358CB0C}"/>
                    </a:ext>
                  </a:extLst>
                </p:cNvPr>
                <p:cNvSpPr txBox="1"/>
                <p:nvPr/>
              </p:nvSpPr>
              <p:spPr>
                <a:xfrm>
                  <a:off x="363754" y="1353183"/>
                  <a:ext cx="2412514" cy="7886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300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İbrahim UYSAL</a:t>
                  </a:r>
                </a:p>
                <a:p>
                  <a:pPr algn="ctr"/>
                  <a:endParaRPr lang="tr-TR" sz="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ctr"/>
                  <a:endParaRPr lang="tr-TR" sz="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algn="ctr"/>
                  <a:r>
                    <a:rPr lang="tr-TR" sz="1300" b="1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Teşvik Puanı: 60</a:t>
                  </a:r>
                </a:p>
              </p:txBody>
            </p:sp>
            <p:sp>
              <p:nvSpPr>
                <p:cNvPr id="57" name="Metin kutusu 56">
                  <a:extLst>
                    <a:ext uri="{FF2B5EF4-FFF2-40B4-BE49-F238E27FC236}">
                      <a16:creationId xmlns:a16="http://schemas.microsoft.com/office/drawing/2014/main" id="{FA8093EA-C090-419D-043E-775FA138E9F2}"/>
                    </a:ext>
                  </a:extLst>
                </p:cNvPr>
                <p:cNvSpPr txBox="1"/>
                <p:nvPr/>
              </p:nvSpPr>
              <p:spPr>
                <a:xfrm>
                  <a:off x="363753" y="2123782"/>
                  <a:ext cx="1830365" cy="8656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3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Jeoloji </a:t>
                  </a:r>
                </a:p>
                <a:p>
                  <a:r>
                    <a:rPr lang="tr-TR" sz="13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Mühendisliği</a:t>
                  </a:r>
                </a:p>
                <a:p>
                  <a:r>
                    <a:rPr lang="tr-TR" sz="13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</a:p>
              </p:txBody>
            </p:sp>
          </p:grpSp>
        </p:grpSp>
        <p:pic>
          <p:nvPicPr>
            <p:cNvPr id="8201" name="Picture 9" descr="D:\1-Muhendislik-Jeoloji Klasorler\Mühendislik Dekanlık işler\2- corel dosyaları\jpg\akademik kurul 2024 fotolar\ibrahim uysal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962" y="5668631"/>
              <a:ext cx="792000" cy="7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up 71">
            <a:extLst>
              <a:ext uri="{FF2B5EF4-FFF2-40B4-BE49-F238E27FC236}">
                <a16:creationId xmlns:a16="http://schemas.microsoft.com/office/drawing/2014/main" id="{6F9B8B3A-26F7-DD02-2F9C-430ECCC4D5FD}"/>
              </a:ext>
            </a:extLst>
          </p:cNvPr>
          <p:cNvGrpSpPr>
            <a:grpSpLocks noChangeAspect="1"/>
          </p:cNvGrpSpPr>
          <p:nvPr/>
        </p:nvGrpSpPr>
        <p:grpSpPr>
          <a:xfrm>
            <a:off x="243853" y="2972031"/>
            <a:ext cx="2160000" cy="1378942"/>
            <a:chOff x="349583" y="1348815"/>
            <a:chExt cx="2700000" cy="1723674"/>
          </a:xfrm>
        </p:grpSpPr>
        <p:pic>
          <p:nvPicPr>
            <p:cNvPr id="73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18A15F1-88D0-FB06-1AF3-9A8E25817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5" name="Grup 74">
              <a:extLst>
                <a:ext uri="{FF2B5EF4-FFF2-40B4-BE49-F238E27FC236}">
                  <a16:creationId xmlns:a16="http://schemas.microsoft.com/office/drawing/2014/main" id="{925FAB49-3D96-8C0F-9BD9-2E2E00C0EEBF}"/>
                </a:ext>
              </a:extLst>
            </p:cNvPr>
            <p:cNvGrpSpPr/>
            <p:nvPr/>
          </p:nvGrpSpPr>
          <p:grpSpPr>
            <a:xfrm>
              <a:off x="363753" y="1419165"/>
              <a:ext cx="2412515" cy="1570236"/>
              <a:chOff x="363753" y="1419165"/>
              <a:chExt cx="2412515" cy="1570236"/>
            </a:xfrm>
          </p:grpSpPr>
          <p:sp>
            <p:nvSpPr>
              <p:cNvPr id="76" name="Metin kutusu 75">
                <a:extLst>
                  <a:ext uri="{FF2B5EF4-FFF2-40B4-BE49-F238E27FC236}">
                    <a16:creationId xmlns:a16="http://schemas.microsoft.com/office/drawing/2014/main" id="{D6EDCB46-A5C6-DBC7-F1B3-9F5220AF6F85}"/>
                  </a:ext>
                </a:extLst>
              </p:cNvPr>
              <p:cNvSpPr txBox="1"/>
              <p:nvPr/>
            </p:nvSpPr>
            <p:spPr>
              <a:xfrm>
                <a:off x="363754" y="1419165"/>
                <a:ext cx="2412514" cy="750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Yücel ÖZMEN</a:t>
                </a:r>
              </a:p>
              <a:p>
                <a:pPr algn="ctr"/>
                <a:endParaRPr lang="tr-TR" sz="7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tr-TR" sz="13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Teşvik Puanı: 76,3</a:t>
                </a:r>
              </a:p>
            </p:txBody>
          </p:sp>
          <p:sp>
            <p:nvSpPr>
              <p:cNvPr id="77" name="Metin kutusu 76">
                <a:extLst>
                  <a:ext uri="{FF2B5EF4-FFF2-40B4-BE49-F238E27FC236}">
                    <a16:creationId xmlns:a16="http://schemas.microsoft.com/office/drawing/2014/main" id="{4DFD43EE-D92E-D34F-17B1-007F058B05A6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865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 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83" name="Picture 2" descr="D:\1-Muhendislik-Jeoloji Klasorler\Mühendislik Dekanlık işler\2- corel dosyaları\jpg\akademik kurul 2024 fotolar\onur güler.png">
            <a:extLst>
              <a:ext uri="{FF2B5EF4-FFF2-40B4-BE49-F238E27FC236}">
                <a16:creationId xmlns:a16="http://schemas.microsoft.com/office/drawing/2014/main" id="{222BF49F-B6A9-1AB8-F5DB-93D2A3F0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51" y="1937460"/>
            <a:ext cx="749118" cy="74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" descr="D:\1-Muhendislik-Jeoloji Klasorler\Mühendislik Dekanlık işler\2- corel dosyaları\jpg\akademik kurul 2024 fotolar\GÜZİN ULUTAŞ.png">
            <a:extLst>
              <a:ext uri="{FF2B5EF4-FFF2-40B4-BE49-F238E27FC236}">
                <a16:creationId xmlns:a16="http://schemas.microsoft.com/office/drawing/2014/main" id="{802F630F-3647-6C31-D8E6-2878163FE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2" y="3594630"/>
            <a:ext cx="715481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D:\1-Muhendislik-Jeoloji Klasorler\Mühendislik Dekanlık işler\2- corel dosyaları\jpg\akademik kurul 2024 fotolar\fevzi karslı.png">
            <a:extLst>
              <a:ext uri="{FF2B5EF4-FFF2-40B4-BE49-F238E27FC236}">
                <a16:creationId xmlns:a16="http://schemas.microsoft.com/office/drawing/2014/main" id="{83550A73-3DBC-9E2D-7944-3C0986406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23" y="3604656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Metin kutusu 62">
            <a:extLst>
              <a:ext uri="{FF2B5EF4-FFF2-40B4-BE49-F238E27FC236}">
                <a16:creationId xmlns:a16="http://schemas.microsoft.com/office/drawing/2014/main" id="{C433A4E6-8D39-B744-63C6-23CBD5F7A4A1}"/>
              </a:ext>
            </a:extLst>
          </p:cNvPr>
          <p:cNvSpPr txBox="1"/>
          <p:nvPr/>
        </p:nvSpPr>
        <p:spPr>
          <a:xfrm>
            <a:off x="3255232" y="6065845"/>
            <a:ext cx="146429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Yapay Zeka ve Veri Müh.</a:t>
            </a:r>
          </a:p>
          <a:p>
            <a:r>
              <a:rPr lang="tr-TR" sz="13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Bölümü</a:t>
            </a:r>
          </a:p>
        </p:txBody>
      </p:sp>
      <p:pic>
        <p:nvPicPr>
          <p:cNvPr id="3074" name="Picture 2" descr="D:\1-Muhendislik-Jeoloji Klasorler\Mühendislik Dekanlık işler\1- Etkinlikler ile ilgili çalışmalar\9-akademik kurul 2025\fotolar\ertuğrul ayyıldız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6" y="189686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1-Muhendislik-Jeoloji Klasorler\Mühendislik Dekanlık işler\1- Etkinlikler ile ilgili çalışmalar\9-akademik kurul 2025\fotolar\yücel özme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83" y="3592348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1-Muhendislik-Jeoloji Klasorler\Mühendislik Dekanlık işler\1- Etkinlikler ile ilgili çalışmalar\9-akademik kurul 2025\fotolar\emre özkop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099" y="3615819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1-Muhendislik-Jeoloji Klasorler\Mühendislik Dekanlık işler\1- Etkinlikler ile ilgili çalışmalar\9-akademik kurul 2025\fotolar\kaan hakan çoban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980" y="5203488"/>
            <a:ext cx="687917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Resim 67" descr="insan yüzü, kaş, alın, kişi, şahıs içeren bir resim&#10;&#10;Açıklama otomatik olarak oluşturuldu">
            <a:extLst>
              <a:ext uri="{FF2B5EF4-FFF2-40B4-BE49-F238E27FC236}">
                <a16:creationId xmlns:a16="http://schemas.microsoft.com/office/drawing/2014/main" id="{1994287D-FBA1-DCB7-75E2-270B39F8A1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97474" y="5204227"/>
            <a:ext cx="774450" cy="77445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3F82705-9196-3E02-3FFA-765030FBD4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33309" y="1906029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18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AEA39-4699-FB33-B422-AFDB4431F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F6664BF8-7B1D-CC62-7DC0-C0A2F4D06749}"/>
              </a:ext>
            </a:extLst>
          </p:cNvPr>
          <p:cNvCxnSpPr/>
          <p:nvPr/>
        </p:nvCxnSpPr>
        <p:spPr>
          <a:xfrm>
            <a:off x="1" y="776456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Dikdörtgen 4">
            <a:extLst>
              <a:ext uri="{FF2B5EF4-FFF2-40B4-BE49-F238E27FC236}">
                <a16:creationId xmlns:a16="http://schemas.microsoft.com/office/drawing/2014/main" id="{DB4E8919-B9EE-8312-8F8C-7446C31EF372}"/>
              </a:ext>
            </a:extLst>
          </p:cNvPr>
          <p:cNvSpPr/>
          <p:nvPr/>
        </p:nvSpPr>
        <p:spPr>
          <a:xfrm>
            <a:off x="690956" y="957834"/>
            <a:ext cx="7762093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Akademik Teşvik Puanına Göre Bölüm Birinci</a:t>
            </a:r>
            <a:r>
              <a:rPr lang="tr-TR" sz="2400" b="1" dirty="0" err="1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leri</a:t>
            </a:r>
            <a:r>
              <a:rPr lang="sv-SE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endParaRPr lang="tr-TR" sz="2400" b="1" dirty="0">
              <a:solidFill>
                <a:srgbClr val="0000FF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Arş. Gör.</a:t>
            </a:r>
            <a:r>
              <a:rPr 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Dr.</a:t>
            </a:r>
            <a:r>
              <a:rPr lang="sv-SE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/ Arş. Gör.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F4E104E9-896A-3A6A-1F63-1563346C6E3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9B3BEC1-D43A-2FBF-1F30-17E2BCD576D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up 26">
            <a:extLst>
              <a:ext uri="{FF2B5EF4-FFF2-40B4-BE49-F238E27FC236}">
                <a16:creationId xmlns:a16="http://schemas.microsoft.com/office/drawing/2014/main" id="{1224078F-F79F-933F-8F22-F7AFDFC81BF4}"/>
              </a:ext>
            </a:extLst>
          </p:cNvPr>
          <p:cNvGrpSpPr>
            <a:grpSpLocks noChangeAspect="1"/>
          </p:cNvGrpSpPr>
          <p:nvPr/>
        </p:nvGrpSpPr>
        <p:grpSpPr>
          <a:xfrm>
            <a:off x="5944231" y="2055615"/>
            <a:ext cx="2180046" cy="1404000"/>
            <a:chOff x="1205098" y="4386423"/>
            <a:chExt cx="3065902" cy="1974508"/>
          </a:xfrm>
        </p:grpSpPr>
        <p:grpSp>
          <p:nvGrpSpPr>
            <p:cNvPr id="19" name="Grup 18">
              <a:extLst>
                <a:ext uri="{FF2B5EF4-FFF2-40B4-BE49-F238E27FC236}">
                  <a16:creationId xmlns:a16="http://schemas.microsoft.com/office/drawing/2014/main" id="{D1E99EC2-ECF4-9D9F-C60F-2D1CA577DF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5098" y="4386423"/>
              <a:ext cx="3065902" cy="1970758"/>
              <a:chOff x="3315984" y="1634774"/>
              <a:chExt cx="2700000" cy="1723674"/>
            </a:xfrm>
          </p:grpSpPr>
          <p:pic>
            <p:nvPicPr>
              <p:cNvPr id="20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2B6B5E3E-56B8-51F8-EDAA-3C2689504E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5984" y="1634774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Metin kutusu 20">
                <a:extLst>
                  <a:ext uri="{FF2B5EF4-FFF2-40B4-BE49-F238E27FC236}">
                    <a16:creationId xmlns:a16="http://schemas.microsoft.com/office/drawing/2014/main" id="{71E948F4-5659-C487-4135-DB15DE5DC3AA}"/>
                  </a:ext>
                </a:extLst>
              </p:cNvPr>
              <p:cNvSpPr txBox="1"/>
              <p:nvPr/>
            </p:nvSpPr>
            <p:spPr>
              <a:xfrm>
                <a:off x="3315984" y="1746166"/>
                <a:ext cx="2343915" cy="60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300" b="1" dirty="0">
                    <a:solidFill>
                      <a:schemeClr val="accent1">
                        <a:lumMod val="50000"/>
                      </a:schemeClr>
                    </a:solidFill>
                  </a:rPr>
                  <a:t>Arş. Gör. Miraç MURAT</a:t>
                </a:r>
              </a:p>
              <a:p>
                <a:pPr algn="ctr"/>
                <a:r>
                  <a:rPr lang="tr-TR" sz="1300" b="1" dirty="0">
                    <a:solidFill>
                      <a:srgbClr val="C00000"/>
                    </a:solidFill>
                  </a:rPr>
                  <a:t>Teşvik Puanı: 49</a:t>
                </a:r>
              </a:p>
            </p:txBody>
          </p:sp>
          <p:sp>
            <p:nvSpPr>
              <p:cNvPr id="22" name="Metin kutusu 21">
                <a:extLst>
                  <a:ext uri="{FF2B5EF4-FFF2-40B4-BE49-F238E27FC236}">
                    <a16:creationId xmlns:a16="http://schemas.microsoft.com/office/drawing/2014/main" id="{1E295AC2-4A80-5D99-0258-2B73A7933549}"/>
                  </a:ext>
                </a:extLst>
              </p:cNvPr>
              <p:cNvSpPr txBox="1"/>
              <p:nvPr/>
            </p:nvSpPr>
            <p:spPr>
              <a:xfrm>
                <a:off x="3345875" y="2463402"/>
                <a:ext cx="1874151" cy="851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300" b="1" dirty="0">
                    <a:solidFill>
                      <a:schemeClr val="bg1"/>
                    </a:solidFill>
                  </a:rPr>
                  <a:t>Endüstri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</a:rPr>
                  <a:t>Mühendisliği</a:t>
                </a:r>
              </a:p>
              <a:p>
                <a:r>
                  <a:rPr lang="tr-TR" sz="1300" b="1" dirty="0">
                    <a:solidFill>
                      <a:schemeClr val="bg1"/>
                    </a:solidFill>
                  </a:rPr>
                  <a:t>Bölümü</a:t>
                </a:r>
              </a:p>
            </p:txBody>
          </p:sp>
        </p:grpSp>
        <p:pic>
          <p:nvPicPr>
            <p:cNvPr id="9220" name="Picture 4" descr="D:\1-Muhendislik-Jeoloji Klasorler\Mühendislik Dekanlık işler\2- corel dosyaları\jpg\akademik kurul 2024 fotolar\miraç murat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165" y="5280931"/>
              <a:ext cx="1028729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Google Shape;363;p26">
            <a:extLst>
              <a:ext uri="{FF2B5EF4-FFF2-40B4-BE49-F238E27FC236}">
                <a16:creationId xmlns:a16="http://schemas.microsoft.com/office/drawing/2014/main" id="{501B6E84-3421-8407-85E4-09D7B8123204}"/>
              </a:ext>
            </a:extLst>
          </p:cNvPr>
          <p:cNvSpPr/>
          <p:nvPr/>
        </p:nvSpPr>
        <p:spPr>
          <a:xfrm>
            <a:off x="2354189" y="283333"/>
            <a:ext cx="4233805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AKADEMİK 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PERFORMANS</a:t>
            </a:r>
          </a:p>
        </p:txBody>
      </p:sp>
      <p:grpSp>
        <p:nvGrpSpPr>
          <p:cNvPr id="35" name="Grup 34">
            <a:extLst>
              <a:ext uri="{FF2B5EF4-FFF2-40B4-BE49-F238E27FC236}">
                <a16:creationId xmlns:a16="http://schemas.microsoft.com/office/drawing/2014/main" id="{254F9EC5-489D-6D45-6188-283E540E05E4}"/>
              </a:ext>
            </a:extLst>
          </p:cNvPr>
          <p:cNvGrpSpPr/>
          <p:nvPr/>
        </p:nvGrpSpPr>
        <p:grpSpPr>
          <a:xfrm>
            <a:off x="4696205" y="4030111"/>
            <a:ext cx="2184200" cy="1404000"/>
            <a:chOff x="4506620" y="5239381"/>
            <a:chExt cx="2184200" cy="1404000"/>
          </a:xfrm>
        </p:grpSpPr>
        <p:grpSp>
          <p:nvGrpSpPr>
            <p:cNvPr id="30" name="Grup 29">
              <a:extLst>
                <a:ext uri="{FF2B5EF4-FFF2-40B4-BE49-F238E27FC236}">
                  <a16:creationId xmlns:a16="http://schemas.microsoft.com/office/drawing/2014/main" id="{FA98B4BB-B252-2A80-0535-17C9A82BEC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06620" y="5239381"/>
              <a:ext cx="2184200" cy="1404000"/>
              <a:chOff x="3315984" y="1634774"/>
              <a:chExt cx="2700000" cy="1723674"/>
            </a:xfrm>
          </p:grpSpPr>
          <p:pic>
            <p:nvPicPr>
              <p:cNvPr id="32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99EB0684-ECA6-E351-5F55-47E1A525E7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5984" y="1634774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Metin kutusu 32">
                <a:extLst>
                  <a:ext uri="{FF2B5EF4-FFF2-40B4-BE49-F238E27FC236}">
                    <a16:creationId xmlns:a16="http://schemas.microsoft.com/office/drawing/2014/main" id="{5EB870FC-2ADE-5529-455F-8BF2AAD6B125}"/>
                  </a:ext>
                </a:extLst>
              </p:cNvPr>
              <p:cNvSpPr txBox="1"/>
              <p:nvPr/>
            </p:nvSpPr>
            <p:spPr>
              <a:xfrm>
                <a:off x="3323604" y="1638849"/>
                <a:ext cx="2378200" cy="850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300" b="1" dirty="0">
                    <a:solidFill>
                      <a:schemeClr val="accent1">
                        <a:lumMod val="50000"/>
                      </a:schemeClr>
                    </a:solidFill>
                  </a:rPr>
                  <a:t>Arş. Gör. Alper Tunga AKIN</a:t>
                </a:r>
                <a:endParaRPr lang="tr-TR" sz="13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tr-TR" sz="1300" b="1" dirty="0">
                    <a:solidFill>
                      <a:srgbClr val="C00000"/>
                    </a:solidFill>
                  </a:rPr>
                  <a:t>Teşvik Puanı: 39,2</a:t>
                </a:r>
              </a:p>
            </p:txBody>
          </p:sp>
          <p:sp>
            <p:nvSpPr>
              <p:cNvPr id="34" name="Metin kutusu 33">
                <a:extLst>
                  <a:ext uri="{FF2B5EF4-FFF2-40B4-BE49-F238E27FC236}">
                    <a16:creationId xmlns:a16="http://schemas.microsoft.com/office/drawing/2014/main" id="{C8119EB6-6C8A-B4AB-62A9-7C559B2E2BFD}"/>
                  </a:ext>
                </a:extLst>
              </p:cNvPr>
              <p:cNvSpPr txBox="1"/>
              <p:nvPr/>
            </p:nvSpPr>
            <p:spPr>
              <a:xfrm>
                <a:off x="3345875" y="2463402"/>
                <a:ext cx="1874151" cy="793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200" b="1" dirty="0">
                    <a:solidFill>
                      <a:schemeClr val="bg1"/>
                    </a:solidFill>
                  </a:rPr>
                  <a:t>Harita</a:t>
                </a:r>
              </a:p>
              <a:p>
                <a:r>
                  <a:rPr lang="tr-TR" sz="1200" b="1" dirty="0">
                    <a:solidFill>
                      <a:schemeClr val="bg1"/>
                    </a:solidFill>
                  </a:rPr>
                  <a:t>Mühendisliği</a:t>
                </a:r>
              </a:p>
              <a:p>
                <a:r>
                  <a:rPr lang="tr-TR" sz="1200" b="1" dirty="0">
                    <a:solidFill>
                      <a:schemeClr val="bg1"/>
                    </a:solidFill>
                  </a:rPr>
                  <a:t>Bölümü</a:t>
                </a:r>
              </a:p>
            </p:txBody>
          </p:sp>
        </p:grpSp>
        <p:pic>
          <p:nvPicPr>
            <p:cNvPr id="6" name="Resim 5" descr="insan sakalı, insan yüzü, yüzdeki tüyler, alın içeren bir resim&#10;&#10;Yapay zeka tarafından oluşturulan içerik yanlış olabilir.">
              <a:extLst>
                <a:ext uri="{FF2B5EF4-FFF2-40B4-BE49-F238E27FC236}">
                  <a16:creationId xmlns:a16="http://schemas.microsoft.com/office/drawing/2014/main" id="{BF259338-1D38-9D06-B621-EB0CC8081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16030" y="5900166"/>
              <a:ext cx="571964" cy="720000"/>
            </a:xfrm>
            <a:prstGeom prst="rect">
              <a:avLst/>
            </a:prstGeom>
          </p:spPr>
        </p:pic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id="{8F905CE4-F9B4-FF04-392F-815A1374FC06}"/>
              </a:ext>
            </a:extLst>
          </p:cNvPr>
          <p:cNvGrpSpPr/>
          <p:nvPr/>
        </p:nvGrpSpPr>
        <p:grpSpPr>
          <a:xfrm>
            <a:off x="3409789" y="2055615"/>
            <a:ext cx="2184200" cy="1408199"/>
            <a:chOff x="4556201" y="1850895"/>
            <a:chExt cx="2184200" cy="1408199"/>
          </a:xfrm>
        </p:grpSpPr>
        <p:grpSp>
          <p:nvGrpSpPr>
            <p:cNvPr id="23" name="Grup 22">
              <a:extLst>
                <a:ext uri="{FF2B5EF4-FFF2-40B4-BE49-F238E27FC236}">
                  <a16:creationId xmlns:a16="http://schemas.microsoft.com/office/drawing/2014/main" id="{1342CC59-72B0-0B04-8086-AB47E8996F9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56201" y="1850895"/>
              <a:ext cx="2184200" cy="1404000"/>
              <a:chOff x="3315984" y="1634774"/>
              <a:chExt cx="2700000" cy="1723674"/>
            </a:xfrm>
          </p:grpSpPr>
          <p:pic>
            <p:nvPicPr>
              <p:cNvPr id="24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D8298100-8B8B-76B9-E0BC-27CBE17CF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5984" y="1634774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Metin kutusu 24">
                <a:extLst>
                  <a:ext uri="{FF2B5EF4-FFF2-40B4-BE49-F238E27FC236}">
                    <a16:creationId xmlns:a16="http://schemas.microsoft.com/office/drawing/2014/main" id="{680D57F7-3872-D27B-BB38-B1888FA35524}"/>
                  </a:ext>
                </a:extLst>
              </p:cNvPr>
              <p:cNvSpPr txBox="1"/>
              <p:nvPr/>
            </p:nvSpPr>
            <p:spPr>
              <a:xfrm>
                <a:off x="3323604" y="1742249"/>
                <a:ext cx="2378200" cy="604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300" b="1" dirty="0">
                    <a:solidFill>
                      <a:schemeClr val="accent1">
                        <a:lumMod val="50000"/>
                      </a:schemeClr>
                    </a:solidFill>
                  </a:rPr>
                  <a:t>Arş. Gör. Barış VATANDAŞ</a:t>
                </a:r>
              </a:p>
              <a:p>
                <a:pPr algn="ctr"/>
                <a:r>
                  <a:rPr lang="tr-TR" sz="1300" b="1" dirty="0">
                    <a:solidFill>
                      <a:srgbClr val="C00000"/>
                    </a:solidFill>
                  </a:rPr>
                  <a:t>Teşvik Puanı: 64,4</a:t>
                </a:r>
              </a:p>
            </p:txBody>
          </p:sp>
          <p:sp>
            <p:nvSpPr>
              <p:cNvPr id="26" name="Metin kutusu 25">
                <a:extLst>
                  <a:ext uri="{FF2B5EF4-FFF2-40B4-BE49-F238E27FC236}">
                    <a16:creationId xmlns:a16="http://schemas.microsoft.com/office/drawing/2014/main" id="{4C35BA14-20F2-00BB-C053-4D1A3379D4EB}"/>
                  </a:ext>
                </a:extLst>
              </p:cNvPr>
              <p:cNvSpPr txBox="1"/>
              <p:nvPr/>
            </p:nvSpPr>
            <p:spPr>
              <a:xfrm>
                <a:off x="3345875" y="2463402"/>
                <a:ext cx="1874151" cy="793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200" b="1" dirty="0">
                    <a:solidFill>
                      <a:schemeClr val="bg1"/>
                    </a:solidFill>
                  </a:rPr>
                  <a:t>Makina</a:t>
                </a:r>
              </a:p>
              <a:p>
                <a:r>
                  <a:rPr lang="tr-TR" sz="1200" b="1" dirty="0">
                    <a:solidFill>
                      <a:schemeClr val="bg1"/>
                    </a:solidFill>
                  </a:rPr>
                  <a:t>Mühendisliği</a:t>
                </a:r>
              </a:p>
              <a:p>
                <a:r>
                  <a:rPr lang="tr-TR" sz="1200" b="1" dirty="0">
                    <a:solidFill>
                      <a:schemeClr val="bg1"/>
                    </a:solidFill>
                  </a:rPr>
                  <a:t>Bölümü</a:t>
                </a:r>
              </a:p>
            </p:txBody>
          </p:sp>
        </p:grpSp>
        <p:pic>
          <p:nvPicPr>
            <p:cNvPr id="15" name="Resim 14" descr="insan yüzü, alın, portre, kaş içeren bir resim&#10;&#10;Yapay zeka tarafından oluşturulan içerik yanlış olabilir.">
              <a:extLst>
                <a:ext uri="{FF2B5EF4-FFF2-40B4-BE49-F238E27FC236}">
                  <a16:creationId xmlns:a16="http://schemas.microsoft.com/office/drawing/2014/main" id="{49591610-00D1-8792-AEAB-6AAE4F3D0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0531" y="2503094"/>
              <a:ext cx="756000" cy="756000"/>
            </a:xfrm>
            <a:prstGeom prst="rect">
              <a:avLst/>
            </a:prstGeom>
          </p:spPr>
        </p:pic>
      </p:grpSp>
      <p:grpSp>
        <p:nvGrpSpPr>
          <p:cNvPr id="3" name="Grup 2">
            <a:extLst>
              <a:ext uri="{FF2B5EF4-FFF2-40B4-BE49-F238E27FC236}">
                <a16:creationId xmlns:a16="http://schemas.microsoft.com/office/drawing/2014/main" id="{8EE9D2BF-C932-362A-043B-505F727DF847}"/>
              </a:ext>
            </a:extLst>
          </p:cNvPr>
          <p:cNvGrpSpPr/>
          <p:nvPr/>
        </p:nvGrpSpPr>
        <p:grpSpPr>
          <a:xfrm>
            <a:off x="782686" y="2097980"/>
            <a:ext cx="2205223" cy="1404000"/>
            <a:chOff x="1738033" y="1893260"/>
            <a:chExt cx="2205223" cy="1404000"/>
          </a:xfrm>
        </p:grpSpPr>
        <p:grpSp>
          <p:nvGrpSpPr>
            <p:cNvPr id="8" name="Grup 7">
              <a:extLst>
                <a:ext uri="{FF2B5EF4-FFF2-40B4-BE49-F238E27FC236}">
                  <a16:creationId xmlns:a16="http://schemas.microsoft.com/office/drawing/2014/main" id="{A8446FE8-20AD-597B-4D19-B0BFE1C7E6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38033" y="1893260"/>
              <a:ext cx="2205223" cy="1404000"/>
              <a:chOff x="3289994" y="1634774"/>
              <a:chExt cx="2725990" cy="1723674"/>
            </a:xfrm>
          </p:grpSpPr>
          <p:pic>
            <p:nvPicPr>
              <p:cNvPr id="9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07699F1F-C1F2-F363-EAB3-64AC76AAB0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5984" y="1634774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Metin kutusu 11">
                <a:extLst>
                  <a:ext uri="{FF2B5EF4-FFF2-40B4-BE49-F238E27FC236}">
                    <a16:creationId xmlns:a16="http://schemas.microsoft.com/office/drawing/2014/main" id="{B32160EA-511A-C0A9-886A-CDB29AE3AE07}"/>
                  </a:ext>
                </a:extLst>
              </p:cNvPr>
              <p:cNvSpPr txBox="1"/>
              <p:nvPr/>
            </p:nvSpPr>
            <p:spPr>
              <a:xfrm>
                <a:off x="3289994" y="1644670"/>
                <a:ext cx="2466053" cy="850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300" b="1" dirty="0">
                    <a:solidFill>
                      <a:schemeClr val="accent1">
                        <a:lumMod val="50000"/>
                      </a:schemeClr>
                    </a:solidFill>
                  </a:rPr>
                  <a:t>Arş. Gör. Dr. Müslim ÇELEBİ</a:t>
                </a:r>
              </a:p>
              <a:p>
                <a:pPr algn="ctr"/>
                <a:r>
                  <a:rPr lang="tr-TR" sz="1300" b="1" dirty="0">
                    <a:solidFill>
                      <a:srgbClr val="C00000"/>
                    </a:solidFill>
                  </a:rPr>
                  <a:t>Teşvik Puanı: 88</a:t>
                </a:r>
              </a:p>
            </p:txBody>
          </p:sp>
          <p:sp>
            <p:nvSpPr>
              <p:cNvPr id="13" name="Metin kutusu 12">
                <a:extLst>
                  <a:ext uri="{FF2B5EF4-FFF2-40B4-BE49-F238E27FC236}">
                    <a16:creationId xmlns:a16="http://schemas.microsoft.com/office/drawing/2014/main" id="{9D3F4ED4-6DDF-2310-43A3-D2EDF0DE16B4}"/>
                  </a:ext>
                </a:extLst>
              </p:cNvPr>
              <p:cNvSpPr txBox="1"/>
              <p:nvPr/>
            </p:nvSpPr>
            <p:spPr>
              <a:xfrm>
                <a:off x="3345875" y="2463402"/>
                <a:ext cx="1874150" cy="793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200" b="1" dirty="0">
                    <a:solidFill>
                      <a:schemeClr val="bg1"/>
                    </a:solidFill>
                  </a:rPr>
                  <a:t>Metalurji ve Malzeme Müh.</a:t>
                </a:r>
              </a:p>
              <a:p>
                <a:r>
                  <a:rPr lang="tr-TR" sz="1200" b="1" dirty="0">
                    <a:solidFill>
                      <a:schemeClr val="bg1"/>
                    </a:solidFill>
                  </a:rPr>
                  <a:t>Bölümü</a:t>
                </a:r>
              </a:p>
            </p:txBody>
          </p:sp>
        </p:grpSp>
        <p:pic>
          <p:nvPicPr>
            <p:cNvPr id="31" name="Resim 30" descr="insan yüzü, kaş, alın, çene içeren bir resim&#10;&#10;Yapay zeka tarafından oluşturulan içerik yanlış olabilir.">
              <a:extLst>
                <a:ext uri="{FF2B5EF4-FFF2-40B4-BE49-F238E27FC236}">
                  <a16:creationId xmlns:a16="http://schemas.microsoft.com/office/drawing/2014/main" id="{9016EE66-00EE-7568-BEF3-CF82FAF8E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9064" y="2530175"/>
              <a:ext cx="747107" cy="756000"/>
            </a:xfrm>
            <a:prstGeom prst="rect">
              <a:avLst/>
            </a:prstGeom>
          </p:spPr>
        </p:pic>
      </p:grpSp>
      <p:grpSp>
        <p:nvGrpSpPr>
          <p:cNvPr id="29" name="Grup 28">
            <a:extLst>
              <a:ext uri="{FF2B5EF4-FFF2-40B4-BE49-F238E27FC236}">
                <a16:creationId xmlns:a16="http://schemas.microsoft.com/office/drawing/2014/main" id="{8D998BC7-3925-D60E-7CA4-A93CBC5F0357}"/>
              </a:ext>
            </a:extLst>
          </p:cNvPr>
          <p:cNvGrpSpPr/>
          <p:nvPr/>
        </p:nvGrpSpPr>
        <p:grpSpPr>
          <a:xfrm>
            <a:off x="2009154" y="4013811"/>
            <a:ext cx="2200077" cy="1423235"/>
            <a:chOff x="4556203" y="3655712"/>
            <a:chExt cx="2200077" cy="1423235"/>
          </a:xfrm>
        </p:grpSpPr>
        <p:grpSp>
          <p:nvGrpSpPr>
            <p:cNvPr id="14" name="Grup 13">
              <a:extLst>
                <a:ext uri="{FF2B5EF4-FFF2-40B4-BE49-F238E27FC236}">
                  <a16:creationId xmlns:a16="http://schemas.microsoft.com/office/drawing/2014/main" id="{4ECE564E-4AF8-1ACB-3D8B-A4C8A9A99E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56203" y="3655712"/>
              <a:ext cx="2200077" cy="1423235"/>
              <a:chOff x="3296358" y="1611160"/>
              <a:chExt cx="2719626" cy="1747288"/>
            </a:xfrm>
          </p:grpSpPr>
          <p:pic>
            <p:nvPicPr>
              <p:cNvPr id="16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2D6A1544-657E-1C8D-3BD2-D2949707FB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5984" y="1634774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Metin kutusu 16">
                <a:extLst>
                  <a:ext uri="{FF2B5EF4-FFF2-40B4-BE49-F238E27FC236}">
                    <a16:creationId xmlns:a16="http://schemas.microsoft.com/office/drawing/2014/main" id="{0EC5C684-C6FA-68E4-94A4-F34F4F7F5593}"/>
                  </a:ext>
                </a:extLst>
              </p:cNvPr>
              <p:cNvSpPr txBox="1"/>
              <p:nvPr/>
            </p:nvSpPr>
            <p:spPr>
              <a:xfrm>
                <a:off x="3296358" y="1611160"/>
                <a:ext cx="2439750" cy="850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300" b="1" dirty="0">
                    <a:solidFill>
                      <a:schemeClr val="accent1">
                        <a:lumMod val="50000"/>
                      </a:schemeClr>
                    </a:solidFill>
                  </a:rPr>
                  <a:t>Arş. Gör. Olguhan Şevket KARAHASAN</a:t>
                </a:r>
                <a:endParaRPr lang="tr-TR" sz="13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algn="ctr"/>
                <a:r>
                  <a:rPr lang="tr-TR" sz="1300" b="1" dirty="0">
                    <a:solidFill>
                      <a:srgbClr val="C00000"/>
                    </a:solidFill>
                  </a:rPr>
                  <a:t>Teşvik Puanı: 44,1</a:t>
                </a:r>
              </a:p>
            </p:txBody>
          </p:sp>
          <p:sp>
            <p:nvSpPr>
              <p:cNvPr id="18" name="Metin kutusu 17">
                <a:extLst>
                  <a:ext uri="{FF2B5EF4-FFF2-40B4-BE49-F238E27FC236}">
                    <a16:creationId xmlns:a16="http://schemas.microsoft.com/office/drawing/2014/main" id="{18A681E1-1014-0B8A-D801-AE97E542BAED}"/>
                  </a:ext>
                </a:extLst>
              </p:cNvPr>
              <p:cNvSpPr txBox="1"/>
              <p:nvPr/>
            </p:nvSpPr>
            <p:spPr>
              <a:xfrm>
                <a:off x="3345875" y="2463402"/>
                <a:ext cx="1874151" cy="793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200" b="1" dirty="0">
                    <a:solidFill>
                      <a:schemeClr val="bg1"/>
                    </a:solidFill>
                  </a:rPr>
                  <a:t>İnşaat</a:t>
                </a:r>
                <a:endParaRPr lang="tr-TR" sz="1500" b="1" dirty="0">
                  <a:solidFill>
                    <a:schemeClr val="bg1"/>
                  </a:solidFill>
                </a:endParaRPr>
              </a:p>
              <a:p>
                <a:r>
                  <a:rPr lang="tr-TR" sz="1200" b="1" dirty="0">
                    <a:solidFill>
                      <a:schemeClr val="bg1"/>
                    </a:solidFill>
                  </a:rPr>
                  <a:t>Mühendisliği</a:t>
                </a:r>
                <a:endParaRPr lang="tr-TR" sz="1500" b="1" dirty="0">
                  <a:solidFill>
                    <a:schemeClr val="bg1"/>
                  </a:solidFill>
                </a:endParaRPr>
              </a:p>
              <a:p>
                <a:r>
                  <a:rPr lang="tr-TR" sz="1200" b="1" dirty="0">
                    <a:solidFill>
                      <a:schemeClr val="bg1"/>
                    </a:solidFill>
                  </a:rPr>
                  <a:t>Bölümü</a:t>
                </a:r>
                <a:endParaRPr lang="tr-TR" sz="15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8" name="Resim 37" descr="insan yüzü, alın, kaş, çene içeren bir resim&#10;&#10;Yapay zeka tarafından oluşturulan içerik yanlış olabilir.">
              <a:extLst>
                <a:ext uri="{FF2B5EF4-FFF2-40B4-BE49-F238E27FC236}">
                  <a16:creationId xmlns:a16="http://schemas.microsoft.com/office/drawing/2014/main" id="{E22D9067-4C2E-D50E-26E0-E29AEDB0A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4231" y="4320012"/>
              <a:ext cx="756000" cy="7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70937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/>
          <p:cNvCxnSpPr/>
          <p:nvPr/>
        </p:nvCxnSpPr>
        <p:spPr>
          <a:xfrm>
            <a:off x="0" y="770049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363;p26">
            <a:extLst>
              <a:ext uri="{FF2B5EF4-FFF2-40B4-BE49-F238E27FC236}">
                <a16:creationId xmlns:a16="http://schemas.microsoft.com/office/drawing/2014/main" id="{35288E17-ABB6-F26F-01DB-3D72CA2E4D7B}"/>
              </a:ext>
            </a:extLst>
          </p:cNvPr>
          <p:cNvSpPr/>
          <p:nvPr/>
        </p:nvSpPr>
        <p:spPr>
          <a:xfrm>
            <a:off x="2213217" y="264346"/>
            <a:ext cx="419977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MSEL MAKAL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 (SCI-E)</a:t>
            </a:r>
            <a:endParaRPr lang="sv-SE" altLang="tr-TR" sz="24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F8DDA2D9-94AC-38CD-70AA-800DD6DB75BA}"/>
              </a:ext>
            </a:extLst>
          </p:cNvPr>
          <p:cNvSpPr/>
          <p:nvPr/>
        </p:nvSpPr>
        <p:spPr>
          <a:xfrm>
            <a:off x="362857" y="982751"/>
            <a:ext cx="8449439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SCI-E</a:t>
            </a: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Kapsamındaki Dergilerde Yayınlanan </a:t>
            </a:r>
            <a:r>
              <a:rPr 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Makale Sayısına Göre</a:t>
            </a: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sv-SE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Bölüm Birincisi Öğretim Üyeleri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1" name="Resim 1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rup 62">
            <a:extLst>
              <a:ext uri="{FF2B5EF4-FFF2-40B4-BE49-F238E27FC236}">
                <a16:creationId xmlns:a16="http://schemas.microsoft.com/office/drawing/2014/main" id="{DB46BA39-3FC5-C133-3ECB-9E2717DA00F8}"/>
              </a:ext>
            </a:extLst>
          </p:cNvPr>
          <p:cNvGrpSpPr>
            <a:grpSpLocks noChangeAspect="1"/>
          </p:cNvGrpSpPr>
          <p:nvPr/>
        </p:nvGrpSpPr>
        <p:grpSpPr>
          <a:xfrm>
            <a:off x="147771" y="1832113"/>
            <a:ext cx="2160965" cy="1378941"/>
            <a:chOff x="348377" y="1348815"/>
            <a:chExt cx="2701206" cy="1723674"/>
          </a:xfrm>
        </p:grpSpPr>
        <p:pic>
          <p:nvPicPr>
            <p:cNvPr id="6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3D471D15-5745-86A0-D2B7-135AFAE183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5" name="Grup 64">
              <a:extLst>
                <a:ext uri="{FF2B5EF4-FFF2-40B4-BE49-F238E27FC236}">
                  <a16:creationId xmlns:a16="http://schemas.microsoft.com/office/drawing/2014/main" id="{4C76603F-9E49-0F89-DBCC-3F03A87BC0DB}"/>
                </a:ext>
              </a:extLst>
            </p:cNvPr>
            <p:cNvGrpSpPr/>
            <p:nvPr/>
          </p:nvGrpSpPr>
          <p:grpSpPr>
            <a:xfrm>
              <a:off x="348377" y="1402141"/>
              <a:ext cx="2412514" cy="1644970"/>
              <a:chOff x="348377" y="1402141"/>
              <a:chExt cx="2412514" cy="1644970"/>
            </a:xfrm>
          </p:grpSpPr>
          <p:sp>
            <p:nvSpPr>
              <p:cNvPr id="66" name="Metin kutusu 65">
                <a:extLst>
                  <a:ext uri="{FF2B5EF4-FFF2-40B4-BE49-F238E27FC236}">
                    <a16:creationId xmlns:a16="http://schemas.microsoft.com/office/drawing/2014/main" id="{B061CF2B-2BFA-BA86-CBD6-1E620341590A}"/>
                  </a:ext>
                </a:extLst>
              </p:cNvPr>
              <p:cNvSpPr txBox="1"/>
              <p:nvPr/>
            </p:nvSpPr>
            <p:spPr>
              <a:xfrm>
                <a:off x="348377" y="1402141"/>
                <a:ext cx="2412514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Ahmet SARI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25</a:t>
                </a:r>
              </a:p>
            </p:txBody>
          </p:sp>
          <p:sp>
            <p:nvSpPr>
              <p:cNvPr id="67" name="Metin kutusu 66">
                <a:extLst>
                  <a:ext uri="{FF2B5EF4-FFF2-40B4-BE49-F238E27FC236}">
                    <a16:creationId xmlns:a16="http://schemas.microsoft.com/office/drawing/2014/main" id="{E7A74298-3AF7-21E3-F91D-57EC0939236F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68" name="Grup 67">
            <a:extLst>
              <a:ext uri="{FF2B5EF4-FFF2-40B4-BE49-F238E27FC236}">
                <a16:creationId xmlns:a16="http://schemas.microsoft.com/office/drawing/2014/main" id="{D0094C35-DA39-DC12-D9BC-FEB6BAA90D55}"/>
              </a:ext>
            </a:extLst>
          </p:cNvPr>
          <p:cNvGrpSpPr>
            <a:grpSpLocks noChangeAspect="1"/>
          </p:cNvGrpSpPr>
          <p:nvPr/>
        </p:nvGrpSpPr>
        <p:grpSpPr>
          <a:xfrm>
            <a:off x="2371757" y="1781310"/>
            <a:ext cx="2160000" cy="1429402"/>
            <a:chOff x="349583" y="1285739"/>
            <a:chExt cx="2700000" cy="1786750"/>
          </a:xfrm>
        </p:grpSpPr>
        <p:pic>
          <p:nvPicPr>
            <p:cNvPr id="6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D60E5035-18CE-482E-785C-B11D0A0EF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" name="Grup 69">
              <a:extLst>
                <a:ext uri="{FF2B5EF4-FFF2-40B4-BE49-F238E27FC236}">
                  <a16:creationId xmlns:a16="http://schemas.microsoft.com/office/drawing/2014/main" id="{ABEFEB2F-D647-50D8-AE74-2C008579A7AA}"/>
                </a:ext>
              </a:extLst>
            </p:cNvPr>
            <p:cNvGrpSpPr/>
            <p:nvPr/>
          </p:nvGrpSpPr>
          <p:grpSpPr>
            <a:xfrm>
              <a:off x="363753" y="1285739"/>
              <a:ext cx="2412515" cy="1761373"/>
              <a:chOff x="363753" y="1285739"/>
              <a:chExt cx="2412515" cy="1761373"/>
            </a:xfrm>
          </p:grpSpPr>
          <p:sp>
            <p:nvSpPr>
              <p:cNvPr id="71" name="Metin kutusu 70">
                <a:extLst>
                  <a:ext uri="{FF2B5EF4-FFF2-40B4-BE49-F238E27FC236}">
                    <a16:creationId xmlns:a16="http://schemas.microsoft.com/office/drawing/2014/main" id="{4EEF5C5F-BB45-B8F7-68BD-9B9D7E221A94}"/>
                  </a:ext>
                </a:extLst>
              </p:cNvPr>
              <p:cNvSpPr txBox="1"/>
              <p:nvPr/>
            </p:nvSpPr>
            <p:spPr>
              <a:xfrm>
                <a:off x="363754" y="1285739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Ahmet Can ALTUNIŞIK</a:t>
                </a:r>
                <a:endParaRPr lang="tr-TR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17</a:t>
                </a:r>
              </a:p>
            </p:txBody>
          </p:sp>
          <p:sp>
            <p:nvSpPr>
              <p:cNvPr id="72" name="Metin kutusu 71">
                <a:extLst>
                  <a:ext uri="{FF2B5EF4-FFF2-40B4-BE49-F238E27FC236}">
                    <a16:creationId xmlns:a16="http://schemas.microsoft.com/office/drawing/2014/main" id="{A1B0DE87-1767-644F-F514-203E17D08C65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İnşaat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73" name="Grup 72">
            <a:extLst>
              <a:ext uri="{FF2B5EF4-FFF2-40B4-BE49-F238E27FC236}">
                <a16:creationId xmlns:a16="http://schemas.microsoft.com/office/drawing/2014/main" id="{5A3AA296-25BD-DD60-68E6-282EFBDA2FEE}"/>
              </a:ext>
            </a:extLst>
          </p:cNvPr>
          <p:cNvGrpSpPr>
            <a:grpSpLocks noChangeAspect="1"/>
          </p:cNvGrpSpPr>
          <p:nvPr/>
        </p:nvGrpSpPr>
        <p:grpSpPr>
          <a:xfrm>
            <a:off x="4599776" y="1790425"/>
            <a:ext cx="2160000" cy="1429401"/>
            <a:chOff x="349583" y="1285740"/>
            <a:chExt cx="2700000" cy="1786749"/>
          </a:xfrm>
        </p:grpSpPr>
        <p:pic>
          <p:nvPicPr>
            <p:cNvPr id="7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9777A36D-E218-27F0-856E-6D47CC479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5" name="Grup 74">
              <a:extLst>
                <a:ext uri="{FF2B5EF4-FFF2-40B4-BE49-F238E27FC236}">
                  <a16:creationId xmlns:a16="http://schemas.microsoft.com/office/drawing/2014/main" id="{F685B35B-EA17-59EE-048C-8228549CA30A}"/>
                </a:ext>
              </a:extLst>
            </p:cNvPr>
            <p:cNvGrpSpPr/>
            <p:nvPr/>
          </p:nvGrpSpPr>
          <p:grpSpPr>
            <a:xfrm>
              <a:off x="363753" y="1285740"/>
              <a:ext cx="2412515" cy="1761372"/>
              <a:chOff x="363753" y="1285740"/>
              <a:chExt cx="2412515" cy="1761372"/>
            </a:xfrm>
          </p:grpSpPr>
          <p:sp>
            <p:nvSpPr>
              <p:cNvPr id="76" name="Metin kutusu 75">
                <a:extLst>
                  <a:ext uri="{FF2B5EF4-FFF2-40B4-BE49-F238E27FC236}">
                    <a16:creationId xmlns:a16="http://schemas.microsoft.com/office/drawing/2014/main" id="{5CC1C974-E45D-4D20-4833-E2333301CA07}"/>
                  </a:ext>
                </a:extLst>
              </p:cNvPr>
              <p:cNvSpPr txBox="1"/>
              <p:nvPr/>
            </p:nvSpPr>
            <p:spPr>
              <a:xfrm>
                <a:off x="363754" y="1285740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Ertuğrul AYYILDIZ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15</a:t>
                </a:r>
              </a:p>
            </p:txBody>
          </p:sp>
          <p:sp>
            <p:nvSpPr>
              <p:cNvPr id="77" name="Metin kutusu 76">
                <a:extLst>
                  <a:ext uri="{FF2B5EF4-FFF2-40B4-BE49-F238E27FC236}">
                    <a16:creationId xmlns:a16="http://schemas.microsoft.com/office/drawing/2014/main" id="{2895D836-1B97-7C91-17E7-71600F130211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Endüstri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78" name="Grup 77">
            <a:extLst>
              <a:ext uri="{FF2B5EF4-FFF2-40B4-BE49-F238E27FC236}">
                <a16:creationId xmlns:a16="http://schemas.microsoft.com/office/drawing/2014/main" id="{56A848E6-69EF-7AAE-5347-D9B49FD60E54}"/>
              </a:ext>
            </a:extLst>
          </p:cNvPr>
          <p:cNvGrpSpPr>
            <a:grpSpLocks noChangeAspect="1"/>
          </p:cNvGrpSpPr>
          <p:nvPr/>
        </p:nvGrpSpPr>
        <p:grpSpPr>
          <a:xfrm>
            <a:off x="25902" y="3433462"/>
            <a:ext cx="2160000" cy="1378941"/>
            <a:chOff x="349583" y="1348815"/>
            <a:chExt cx="2700000" cy="1723674"/>
          </a:xfrm>
        </p:grpSpPr>
        <p:pic>
          <p:nvPicPr>
            <p:cNvPr id="7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BB8632B3-2B00-FAB9-1333-A4CCB7147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 79">
              <a:extLst>
                <a:ext uri="{FF2B5EF4-FFF2-40B4-BE49-F238E27FC236}">
                  <a16:creationId xmlns:a16="http://schemas.microsoft.com/office/drawing/2014/main" id="{B52DD4D4-040D-E64A-7A27-CBEAB0EB95A4}"/>
                </a:ext>
              </a:extLst>
            </p:cNvPr>
            <p:cNvGrpSpPr/>
            <p:nvPr/>
          </p:nvGrpSpPr>
          <p:grpSpPr>
            <a:xfrm>
              <a:off x="363753" y="1406059"/>
              <a:ext cx="2412515" cy="1641052"/>
              <a:chOff x="363753" y="1406059"/>
              <a:chExt cx="2412515" cy="1641052"/>
            </a:xfrm>
          </p:grpSpPr>
          <p:sp>
            <p:nvSpPr>
              <p:cNvPr id="81" name="Metin kutusu 80">
                <a:extLst>
                  <a:ext uri="{FF2B5EF4-FFF2-40B4-BE49-F238E27FC236}">
                    <a16:creationId xmlns:a16="http://schemas.microsoft.com/office/drawing/2014/main" id="{38B79C52-8B0D-345A-CCEC-CAF29453B365}"/>
                  </a:ext>
                </a:extLst>
              </p:cNvPr>
              <p:cNvSpPr txBox="1"/>
              <p:nvPr/>
            </p:nvSpPr>
            <p:spPr>
              <a:xfrm>
                <a:off x="363754" y="1406059"/>
                <a:ext cx="2412514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Fevzi KARSLI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6</a:t>
                </a:r>
              </a:p>
            </p:txBody>
          </p:sp>
          <p:sp>
            <p:nvSpPr>
              <p:cNvPr id="82" name="Metin kutusu 81">
                <a:extLst>
                  <a:ext uri="{FF2B5EF4-FFF2-40B4-BE49-F238E27FC236}">
                    <a16:creationId xmlns:a16="http://schemas.microsoft.com/office/drawing/2014/main" id="{8CBF6315-B0FA-16AE-6314-458D1A6A9BDD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Harita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83" name="Grup 82">
            <a:extLst>
              <a:ext uri="{FF2B5EF4-FFF2-40B4-BE49-F238E27FC236}">
                <a16:creationId xmlns:a16="http://schemas.microsoft.com/office/drawing/2014/main" id="{E7B8A5C1-094E-BEF1-9D96-66A6CFA79F35}"/>
              </a:ext>
            </a:extLst>
          </p:cNvPr>
          <p:cNvGrpSpPr>
            <a:grpSpLocks noChangeAspect="1"/>
          </p:cNvGrpSpPr>
          <p:nvPr/>
        </p:nvGrpSpPr>
        <p:grpSpPr>
          <a:xfrm>
            <a:off x="6771112" y="1794937"/>
            <a:ext cx="2269660" cy="1423620"/>
            <a:chOff x="212509" y="1292966"/>
            <a:chExt cx="2837074" cy="1779523"/>
          </a:xfrm>
        </p:grpSpPr>
        <p:pic>
          <p:nvPicPr>
            <p:cNvPr id="8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8EC64BF9-4761-C529-C19D-52BECB354B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5" name="Grup 84">
              <a:extLst>
                <a:ext uri="{FF2B5EF4-FFF2-40B4-BE49-F238E27FC236}">
                  <a16:creationId xmlns:a16="http://schemas.microsoft.com/office/drawing/2014/main" id="{B23813B8-C3B7-698F-E8AC-1A60F0630AF4}"/>
                </a:ext>
              </a:extLst>
            </p:cNvPr>
            <p:cNvGrpSpPr/>
            <p:nvPr/>
          </p:nvGrpSpPr>
          <p:grpSpPr>
            <a:xfrm>
              <a:off x="212509" y="1292966"/>
              <a:ext cx="2551479" cy="1754146"/>
              <a:chOff x="212509" y="1292966"/>
              <a:chExt cx="2551479" cy="1754146"/>
            </a:xfrm>
          </p:grpSpPr>
          <p:sp>
            <p:nvSpPr>
              <p:cNvPr id="86" name="Metin kutusu 85">
                <a:extLst>
                  <a:ext uri="{FF2B5EF4-FFF2-40B4-BE49-F238E27FC236}">
                    <a16:creationId xmlns:a16="http://schemas.microsoft.com/office/drawing/2014/main" id="{06B05367-654C-C84B-6F48-E285D14AD232}"/>
                  </a:ext>
                </a:extLst>
              </p:cNvPr>
              <p:cNvSpPr txBox="1"/>
              <p:nvPr/>
            </p:nvSpPr>
            <p:spPr>
              <a:xfrm>
                <a:off x="212509" y="1292966"/>
                <a:ext cx="2551479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</a:t>
                </a:r>
                <a:r>
                  <a:rPr lang="tr-TR" sz="14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Gençağa</a:t>
                </a:r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PÜRÇEK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10</a:t>
                </a:r>
              </a:p>
            </p:txBody>
          </p:sp>
          <p:sp>
            <p:nvSpPr>
              <p:cNvPr id="87" name="Metin kutusu 86">
                <a:extLst>
                  <a:ext uri="{FF2B5EF4-FFF2-40B4-BE49-F238E27FC236}">
                    <a16:creationId xmlns:a16="http://schemas.microsoft.com/office/drawing/2014/main" id="{15CF7BB6-66E2-188A-9F12-22AE1E8695F6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88" name="Grup 87">
            <a:extLst>
              <a:ext uri="{FF2B5EF4-FFF2-40B4-BE49-F238E27FC236}">
                <a16:creationId xmlns:a16="http://schemas.microsoft.com/office/drawing/2014/main" id="{F4213EF9-713C-9257-A64D-CAA6836F4054}"/>
              </a:ext>
            </a:extLst>
          </p:cNvPr>
          <p:cNvGrpSpPr>
            <a:grpSpLocks noChangeAspect="1"/>
          </p:cNvGrpSpPr>
          <p:nvPr/>
        </p:nvGrpSpPr>
        <p:grpSpPr>
          <a:xfrm>
            <a:off x="2162416" y="3433463"/>
            <a:ext cx="2189607" cy="1378941"/>
            <a:chOff x="312574" y="1348815"/>
            <a:chExt cx="2737009" cy="1723674"/>
          </a:xfrm>
        </p:grpSpPr>
        <p:pic>
          <p:nvPicPr>
            <p:cNvPr id="8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36531793-E9A0-0428-E533-95B98D1A7D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0" name="Grup 89">
              <a:extLst>
                <a:ext uri="{FF2B5EF4-FFF2-40B4-BE49-F238E27FC236}">
                  <a16:creationId xmlns:a16="http://schemas.microsoft.com/office/drawing/2014/main" id="{B97677FB-1998-BE10-C273-DD74FB3EAD99}"/>
                </a:ext>
              </a:extLst>
            </p:cNvPr>
            <p:cNvGrpSpPr/>
            <p:nvPr/>
          </p:nvGrpSpPr>
          <p:grpSpPr>
            <a:xfrm>
              <a:off x="312574" y="1391019"/>
              <a:ext cx="2494289" cy="1656092"/>
              <a:chOff x="312574" y="1391019"/>
              <a:chExt cx="2494289" cy="1656092"/>
            </a:xfrm>
          </p:grpSpPr>
          <p:sp>
            <p:nvSpPr>
              <p:cNvPr id="91" name="Metin kutusu 90">
                <a:extLst>
                  <a:ext uri="{FF2B5EF4-FFF2-40B4-BE49-F238E27FC236}">
                    <a16:creationId xmlns:a16="http://schemas.microsoft.com/office/drawing/2014/main" id="{DB325465-2601-B8BF-8FB2-FF8244C77164}"/>
                  </a:ext>
                </a:extLst>
              </p:cNvPr>
              <p:cNvSpPr txBox="1"/>
              <p:nvPr/>
            </p:nvSpPr>
            <p:spPr>
              <a:xfrm>
                <a:off x="312574" y="1391019"/>
                <a:ext cx="2494289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İbrahim UYSAL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6</a:t>
                </a:r>
              </a:p>
            </p:txBody>
          </p:sp>
          <p:sp>
            <p:nvSpPr>
              <p:cNvPr id="92" name="Metin kutusu 91">
                <a:extLst>
                  <a:ext uri="{FF2B5EF4-FFF2-40B4-BE49-F238E27FC236}">
                    <a16:creationId xmlns:a16="http://schemas.microsoft.com/office/drawing/2014/main" id="{075B5B3A-025C-CC16-7451-4FDBB9340FD7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Jeoloji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03" name="Grup 102">
            <a:extLst>
              <a:ext uri="{FF2B5EF4-FFF2-40B4-BE49-F238E27FC236}">
                <a16:creationId xmlns:a16="http://schemas.microsoft.com/office/drawing/2014/main" id="{459EEDBF-30F9-DEED-C93D-A141903094C3}"/>
              </a:ext>
            </a:extLst>
          </p:cNvPr>
          <p:cNvGrpSpPr>
            <a:grpSpLocks noChangeAspect="1"/>
          </p:cNvGrpSpPr>
          <p:nvPr/>
        </p:nvGrpSpPr>
        <p:grpSpPr>
          <a:xfrm>
            <a:off x="160070" y="5117933"/>
            <a:ext cx="2160000" cy="1378941"/>
            <a:chOff x="349583" y="1348815"/>
            <a:chExt cx="2700000" cy="1723674"/>
          </a:xfrm>
        </p:grpSpPr>
        <p:pic>
          <p:nvPicPr>
            <p:cNvPr id="10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F9976E1C-5855-0473-D88C-855360D356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5" name="Grup 104">
              <a:extLst>
                <a:ext uri="{FF2B5EF4-FFF2-40B4-BE49-F238E27FC236}">
                  <a16:creationId xmlns:a16="http://schemas.microsoft.com/office/drawing/2014/main" id="{9E7E0998-812E-6753-0822-5372FA8F9063}"/>
                </a:ext>
              </a:extLst>
            </p:cNvPr>
            <p:cNvGrpSpPr/>
            <p:nvPr/>
          </p:nvGrpSpPr>
          <p:grpSpPr>
            <a:xfrm>
              <a:off x="363753" y="1386079"/>
              <a:ext cx="2412515" cy="1661032"/>
              <a:chOff x="363753" y="1386079"/>
              <a:chExt cx="2412515" cy="1661032"/>
            </a:xfrm>
          </p:grpSpPr>
          <p:sp>
            <p:nvSpPr>
              <p:cNvPr id="106" name="Metin kutusu 105">
                <a:extLst>
                  <a:ext uri="{FF2B5EF4-FFF2-40B4-BE49-F238E27FC236}">
                    <a16:creationId xmlns:a16="http://schemas.microsoft.com/office/drawing/2014/main" id="{C3FE9901-DF13-9E8C-221E-2193D6D84C86}"/>
                  </a:ext>
                </a:extLst>
              </p:cNvPr>
              <p:cNvSpPr txBox="1"/>
              <p:nvPr/>
            </p:nvSpPr>
            <p:spPr>
              <a:xfrm>
                <a:off x="363754" y="1386079"/>
                <a:ext cx="2412514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İbrahim ALP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5</a:t>
                </a:r>
              </a:p>
            </p:txBody>
          </p:sp>
          <p:sp>
            <p:nvSpPr>
              <p:cNvPr id="107" name="Metin kutusu 106">
                <a:extLst>
                  <a:ext uri="{FF2B5EF4-FFF2-40B4-BE49-F238E27FC236}">
                    <a16:creationId xmlns:a16="http://schemas.microsoft.com/office/drawing/2014/main" id="{24F5E68F-C42C-208D-BBB2-93D70083018A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Maden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08" name="Grup 107">
            <a:extLst>
              <a:ext uri="{FF2B5EF4-FFF2-40B4-BE49-F238E27FC236}">
                <a16:creationId xmlns:a16="http://schemas.microsoft.com/office/drawing/2014/main" id="{D5F95932-A020-06B7-1780-50011EEEDD74}"/>
              </a:ext>
            </a:extLst>
          </p:cNvPr>
          <p:cNvGrpSpPr>
            <a:grpSpLocks noChangeAspect="1"/>
          </p:cNvGrpSpPr>
          <p:nvPr/>
        </p:nvGrpSpPr>
        <p:grpSpPr>
          <a:xfrm>
            <a:off x="2371617" y="5068576"/>
            <a:ext cx="2160000" cy="1441617"/>
            <a:chOff x="349583" y="1270470"/>
            <a:chExt cx="2700000" cy="1802019"/>
          </a:xfrm>
        </p:grpSpPr>
        <p:pic>
          <p:nvPicPr>
            <p:cNvPr id="10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2F1C6794-F3D8-1C03-41A9-410A2DBF0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0" name="Grup 109">
              <a:extLst>
                <a:ext uri="{FF2B5EF4-FFF2-40B4-BE49-F238E27FC236}">
                  <a16:creationId xmlns:a16="http://schemas.microsoft.com/office/drawing/2014/main" id="{9FE8C677-36C4-C4B5-F5CC-DBFCEDD8836C}"/>
                </a:ext>
              </a:extLst>
            </p:cNvPr>
            <p:cNvGrpSpPr/>
            <p:nvPr/>
          </p:nvGrpSpPr>
          <p:grpSpPr>
            <a:xfrm>
              <a:off x="363753" y="1270470"/>
              <a:ext cx="2412515" cy="1776641"/>
              <a:chOff x="363753" y="1270470"/>
              <a:chExt cx="2412515" cy="1776641"/>
            </a:xfrm>
          </p:grpSpPr>
          <p:sp>
            <p:nvSpPr>
              <p:cNvPr id="111" name="Metin kutusu 110">
                <a:extLst>
                  <a:ext uri="{FF2B5EF4-FFF2-40B4-BE49-F238E27FC236}">
                    <a16:creationId xmlns:a16="http://schemas.microsoft.com/office/drawing/2014/main" id="{B365BC4D-9FB2-04BB-A2F4-3731401D1E9E}"/>
                  </a:ext>
                </a:extLst>
              </p:cNvPr>
              <p:cNvSpPr txBox="1"/>
              <p:nvPr/>
            </p:nvSpPr>
            <p:spPr>
              <a:xfrm>
                <a:off x="363754" y="1270470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Ali Erden BABACAN​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4</a:t>
                </a:r>
              </a:p>
            </p:txBody>
          </p:sp>
          <p:sp>
            <p:nvSpPr>
              <p:cNvPr id="112" name="Metin kutusu 111">
                <a:extLst>
                  <a:ext uri="{FF2B5EF4-FFF2-40B4-BE49-F238E27FC236}">
                    <a16:creationId xmlns:a16="http://schemas.microsoft.com/office/drawing/2014/main" id="{47CE8CF7-FF41-66CB-E007-5A8A117FC42E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Jeofizik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57" name="Picture 3" descr="D:\1-Muhendislik-Jeoloji Klasorler\Mühendislik Dekanlık işler\2- corel dosyaları\jpg\akademik kurul 2024 fotolar\AHMET SAR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42" y="2454899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9" descr="D:\1-Muhendislik-Jeoloji Klasorler\Mühendislik Dekanlık işler\2- corel dosyaları\jpg\akademik kurul 2024 fotolar\ac altunışı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73" y="243877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Grup 97">
            <a:extLst>
              <a:ext uri="{FF2B5EF4-FFF2-40B4-BE49-F238E27FC236}">
                <a16:creationId xmlns:a16="http://schemas.microsoft.com/office/drawing/2014/main" id="{B2E98181-5496-3378-F767-8AD99A2DEC4C}"/>
              </a:ext>
            </a:extLst>
          </p:cNvPr>
          <p:cNvGrpSpPr>
            <a:grpSpLocks noChangeAspect="1"/>
          </p:cNvGrpSpPr>
          <p:nvPr/>
        </p:nvGrpSpPr>
        <p:grpSpPr>
          <a:xfrm>
            <a:off x="6950291" y="3397155"/>
            <a:ext cx="2160000" cy="1429586"/>
            <a:chOff x="349583" y="1285509"/>
            <a:chExt cx="2700000" cy="1786980"/>
          </a:xfrm>
        </p:grpSpPr>
        <p:pic>
          <p:nvPicPr>
            <p:cNvPr id="9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A245EC9-2189-CC4F-F189-5B7D6623C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0" name="Grup 99">
              <a:extLst>
                <a:ext uri="{FF2B5EF4-FFF2-40B4-BE49-F238E27FC236}">
                  <a16:creationId xmlns:a16="http://schemas.microsoft.com/office/drawing/2014/main" id="{65979E5E-E239-CA25-5676-3931899983A7}"/>
                </a:ext>
              </a:extLst>
            </p:cNvPr>
            <p:cNvGrpSpPr/>
            <p:nvPr/>
          </p:nvGrpSpPr>
          <p:grpSpPr>
            <a:xfrm>
              <a:off x="363753" y="1285509"/>
              <a:ext cx="2412515" cy="1761603"/>
              <a:chOff x="363753" y="1285509"/>
              <a:chExt cx="2412515" cy="1761603"/>
            </a:xfrm>
          </p:grpSpPr>
          <p:sp>
            <p:nvSpPr>
              <p:cNvPr id="101" name="Metin kutusu 100">
                <a:extLst>
                  <a:ext uri="{FF2B5EF4-FFF2-40B4-BE49-F238E27FC236}">
                    <a16:creationId xmlns:a16="http://schemas.microsoft.com/office/drawing/2014/main" id="{ECF97900-84A8-129D-2285-EC73A49355FB}"/>
                  </a:ext>
                </a:extLst>
              </p:cNvPr>
              <p:cNvSpPr txBox="1"/>
              <p:nvPr/>
            </p:nvSpPr>
            <p:spPr>
              <a:xfrm>
                <a:off x="363754" y="1285509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Gökçe HACIOĞLU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5</a:t>
                </a:r>
              </a:p>
            </p:txBody>
          </p:sp>
          <p:sp>
            <p:nvSpPr>
              <p:cNvPr id="102" name="Metin kutusu 101">
                <a:extLst>
                  <a:ext uri="{FF2B5EF4-FFF2-40B4-BE49-F238E27FC236}">
                    <a16:creationId xmlns:a16="http://schemas.microsoft.com/office/drawing/2014/main" id="{FDEB27A6-5B5C-B785-F6AE-79AB92A3AC8E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Elektrik-Elektronik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4" name="Picture 9" descr="D:\1-Muhendislik-Jeoloji Klasorler\Mühendislik Dekanlık işler\2- corel dosyaları\jpg\akademik kurul 2024 fotolar\ibrahim uysal.png">
            <a:extLst>
              <a:ext uri="{FF2B5EF4-FFF2-40B4-BE49-F238E27FC236}">
                <a16:creationId xmlns:a16="http://schemas.microsoft.com/office/drawing/2014/main" id="{140EA9D2-611E-BCC1-50E2-941C57A3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879" y="4036611"/>
            <a:ext cx="752806" cy="75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1-Muhendislik-Jeoloji Klasorler\Mühendislik Dekanlık işler\2- corel dosyaları\jpg\akademik kurul 2024 fotolar\fevzi karslı.png">
            <a:extLst>
              <a:ext uri="{FF2B5EF4-FFF2-40B4-BE49-F238E27FC236}">
                <a16:creationId xmlns:a16="http://schemas.microsoft.com/office/drawing/2014/main" id="{9EB561B5-82BB-8DBD-B0D6-06218729D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68" y="4064869"/>
            <a:ext cx="735702" cy="73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Metin kutusu 26">
            <a:extLst>
              <a:ext uri="{FF2B5EF4-FFF2-40B4-BE49-F238E27FC236}">
                <a16:creationId xmlns:a16="http://schemas.microsoft.com/office/drawing/2014/main" id="{AF9294BF-C533-DB5B-E6F8-4DC38555FA4A}"/>
              </a:ext>
            </a:extLst>
          </p:cNvPr>
          <p:cNvSpPr txBox="1"/>
          <p:nvPr/>
        </p:nvSpPr>
        <p:spPr>
          <a:xfrm>
            <a:off x="4376230" y="4055337"/>
            <a:ext cx="1775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Bilgisayar </a:t>
            </a:r>
          </a:p>
          <a:p>
            <a:r>
              <a:rPr lang="tr-T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Mühendisliği</a:t>
            </a:r>
          </a:p>
          <a:p>
            <a:r>
              <a:rPr lang="tr-T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Bölümü</a:t>
            </a:r>
          </a:p>
        </p:txBody>
      </p:sp>
      <p:grpSp>
        <p:nvGrpSpPr>
          <p:cNvPr id="38" name="Grup 37">
            <a:extLst>
              <a:ext uri="{FF2B5EF4-FFF2-40B4-BE49-F238E27FC236}">
                <a16:creationId xmlns:a16="http://schemas.microsoft.com/office/drawing/2014/main" id="{2B8C434A-A3B7-3F37-2997-A9604922E9D7}"/>
              </a:ext>
            </a:extLst>
          </p:cNvPr>
          <p:cNvGrpSpPr>
            <a:grpSpLocks noChangeAspect="1"/>
          </p:cNvGrpSpPr>
          <p:nvPr/>
        </p:nvGrpSpPr>
        <p:grpSpPr>
          <a:xfrm>
            <a:off x="4599776" y="5030418"/>
            <a:ext cx="2160000" cy="1441617"/>
            <a:chOff x="349583" y="1270470"/>
            <a:chExt cx="2700000" cy="1802019"/>
          </a:xfrm>
        </p:grpSpPr>
        <p:pic>
          <p:nvPicPr>
            <p:cNvPr id="3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E3989193-3809-5258-AA1D-21E7D53CE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up 39">
              <a:extLst>
                <a:ext uri="{FF2B5EF4-FFF2-40B4-BE49-F238E27FC236}">
                  <a16:creationId xmlns:a16="http://schemas.microsoft.com/office/drawing/2014/main" id="{5C7FE2C9-1548-9858-E23C-47E114BE85A2}"/>
                </a:ext>
              </a:extLst>
            </p:cNvPr>
            <p:cNvGrpSpPr/>
            <p:nvPr/>
          </p:nvGrpSpPr>
          <p:grpSpPr>
            <a:xfrm>
              <a:off x="363753" y="1270470"/>
              <a:ext cx="2426754" cy="1776641"/>
              <a:chOff x="363753" y="1270470"/>
              <a:chExt cx="2426754" cy="1776641"/>
            </a:xfrm>
          </p:grpSpPr>
          <p:sp>
            <p:nvSpPr>
              <p:cNvPr id="41" name="Metin kutusu 40">
                <a:extLst>
                  <a:ext uri="{FF2B5EF4-FFF2-40B4-BE49-F238E27FC236}">
                    <a16:creationId xmlns:a16="http://schemas.microsoft.com/office/drawing/2014/main" id="{5F63D092-36E7-87B2-3783-008D1178E899}"/>
                  </a:ext>
                </a:extLst>
              </p:cNvPr>
              <p:cNvSpPr txBox="1"/>
              <p:nvPr/>
            </p:nvSpPr>
            <p:spPr>
              <a:xfrm>
                <a:off x="363754" y="1270470"/>
                <a:ext cx="2426753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Elif Baykal KABLAN​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3</a:t>
                </a:r>
              </a:p>
            </p:txBody>
          </p:sp>
          <p:sp>
            <p:nvSpPr>
              <p:cNvPr id="42" name="Metin kutusu 41">
                <a:extLst>
                  <a:ext uri="{FF2B5EF4-FFF2-40B4-BE49-F238E27FC236}">
                    <a16:creationId xmlns:a16="http://schemas.microsoft.com/office/drawing/2014/main" id="{C252FB7F-BE62-6372-47A6-24389569566D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Yazılım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44" name="Grup 43">
            <a:extLst>
              <a:ext uri="{FF2B5EF4-FFF2-40B4-BE49-F238E27FC236}">
                <a16:creationId xmlns:a16="http://schemas.microsoft.com/office/drawing/2014/main" id="{05493232-8C6F-2252-095D-E5623CB0536A}"/>
              </a:ext>
            </a:extLst>
          </p:cNvPr>
          <p:cNvGrpSpPr>
            <a:grpSpLocks noChangeAspect="1"/>
          </p:cNvGrpSpPr>
          <p:nvPr/>
        </p:nvGrpSpPr>
        <p:grpSpPr>
          <a:xfrm>
            <a:off x="6884414" y="5072337"/>
            <a:ext cx="2160000" cy="1417553"/>
            <a:chOff x="349583" y="1300550"/>
            <a:chExt cx="2700000" cy="1771939"/>
          </a:xfrm>
        </p:grpSpPr>
        <p:pic>
          <p:nvPicPr>
            <p:cNvPr id="4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28BAFD3B-669E-FD13-C8ED-F817CE066D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" name="Grup 45">
              <a:extLst>
                <a:ext uri="{FF2B5EF4-FFF2-40B4-BE49-F238E27FC236}">
                  <a16:creationId xmlns:a16="http://schemas.microsoft.com/office/drawing/2014/main" id="{C2E7DDD6-A9F3-DA40-71E0-40DB9B26A0C1}"/>
                </a:ext>
              </a:extLst>
            </p:cNvPr>
            <p:cNvGrpSpPr/>
            <p:nvPr/>
          </p:nvGrpSpPr>
          <p:grpSpPr>
            <a:xfrm>
              <a:off x="363753" y="1300550"/>
              <a:ext cx="2426754" cy="1746561"/>
              <a:chOff x="363753" y="1300550"/>
              <a:chExt cx="2426754" cy="1746561"/>
            </a:xfrm>
          </p:grpSpPr>
          <p:sp>
            <p:nvSpPr>
              <p:cNvPr id="47" name="Metin kutusu 46">
                <a:extLst>
                  <a:ext uri="{FF2B5EF4-FFF2-40B4-BE49-F238E27FC236}">
                    <a16:creationId xmlns:a16="http://schemas.microsoft.com/office/drawing/2014/main" id="{D21FF6CB-927C-157E-9BDD-013290C9CC3B}"/>
                  </a:ext>
                </a:extLst>
              </p:cNvPr>
              <p:cNvSpPr txBox="1"/>
              <p:nvPr/>
            </p:nvSpPr>
            <p:spPr>
              <a:xfrm>
                <a:off x="363754" y="1300550"/>
                <a:ext cx="2426753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Asuman GÜNAY YILMAZ​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1</a:t>
                </a:r>
              </a:p>
            </p:txBody>
          </p:sp>
          <p:sp>
            <p:nvSpPr>
              <p:cNvPr id="48" name="Metin kutusu 47">
                <a:extLst>
                  <a:ext uri="{FF2B5EF4-FFF2-40B4-BE49-F238E27FC236}">
                    <a16:creationId xmlns:a16="http://schemas.microsoft.com/office/drawing/2014/main" id="{CABCCCCC-AB45-4345-B067-505A026B084D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Yapay Zeka ve Veri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50" name="Picture 3" descr="D:\1-Muhendislik-Jeoloji Klasorler\Mühendislik Dekanlık işler\2- corel dosyaları\jpg\akademik kurul 2024 fotolar\İBRAHİM alp.png">
            <a:extLst>
              <a:ext uri="{FF2B5EF4-FFF2-40B4-BE49-F238E27FC236}">
                <a16:creationId xmlns:a16="http://schemas.microsoft.com/office/drawing/2014/main" id="{B2D6ECBD-2CDE-5FDB-1F66-AC2A078B2196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09" y="5729237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Resim 50" descr="insan yüzü, adam, insan, alın, kaş içeren bir resim&#10;&#10;Açıklama otomatik olarak oluşturuldu">
            <a:extLst>
              <a:ext uri="{FF2B5EF4-FFF2-40B4-BE49-F238E27FC236}">
                <a16:creationId xmlns:a16="http://schemas.microsoft.com/office/drawing/2014/main" id="{65516F09-802D-200C-94FB-60B9C805F4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6098" y="5737907"/>
            <a:ext cx="775809" cy="775809"/>
          </a:xfrm>
          <a:prstGeom prst="rect">
            <a:avLst/>
          </a:prstGeom>
        </p:spPr>
      </p:pic>
      <p:pic>
        <p:nvPicPr>
          <p:cNvPr id="4098" name="Picture 2" descr="D:\1-Muhendislik-Jeoloji Klasorler\Mühendislik Dekanlık işler\1- Etkinlikler ile ilgili çalışmalar\9-akademik kurul 2025\fotolar\ertuğrul ayyıldız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076" y="2451552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 descr="insan yüzü, portre, kaş, duda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9DBC9F7-CB7F-F296-7F19-E66614EFBF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61167" y="5695733"/>
            <a:ext cx="751629" cy="756000"/>
          </a:xfrm>
          <a:prstGeom prst="rect">
            <a:avLst/>
          </a:prstGeom>
        </p:spPr>
      </p:pic>
      <p:pic>
        <p:nvPicPr>
          <p:cNvPr id="8" name="Resim 7" descr="insan yüzü, alın, çene, ka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281CAB0-12EB-2B20-207F-5B7FC2E5A4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6400" y="4064869"/>
            <a:ext cx="753653" cy="756000"/>
          </a:xfrm>
          <a:prstGeom prst="rect">
            <a:avLst/>
          </a:prstGeom>
        </p:spPr>
      </p:pic>
      <p:pic>
        <p:nvPicPr>
          <p:cNvPr id="3" name="Resim 2" descr="insan yüzü, gülümsemek, gülüş, portre, ka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218BE73-8241-955A-1995-25A53D6503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1124" y="5729237"/>
            <a:ext cx="756000" cy="756000"/>
          </a:xfrm>
          <a:prstGeom prst="rect">
            <a:avLst/>
          </a:prstGeom>
        </p:spPr>
      </p:pic>
      <p:pic>
        <p:nvPicPr>
          <p:cNvPr id="93" name="Picture 2" descr="D:\1-Muhendislik-Jeoloji Klasorler\Mühendislik Dekanlık işler\1- Etkinlikler ile ilgili çalışmalar\9-akademik kurul 2025\fotolar\foto devam-2\gencaga pürçek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128" y="241917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92FBDB86-B25E-8E08-B7D0-9E47E88F385A}"/>
              </a:ext>
            </a:extLst>
          </p:cNvPr>
          <p:cNvSpPr txBox="1"/>
          <p:nvPr/>
        </p:nvSpPr>
        <p:spPr>
          <a:xfrm>
            <a:off x="4444102" y="3447732"/>
            <a:ext cx="2456437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tr-TR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Dr. Güzin ULUTAŞ</a:t>
            </a:r>
          </a:p>
          <a:p>
            <a:pPr algn="ctr"/>
            <a:r>
              <a:rPr lang="tr-TR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Öğr. Üyesi Beste ÜSTÜBİOĞLU</a:t>
            </a:r>
          </a:p>
          <a:p>
            <a:pPr algn="ctr"/>
            <a:r>
              <a:rPr lang="tr-TR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Makale Sayısı: 5</a:t>
            </a:r>
          </a:p>
        </p:txBody>
      </p:sp>
      <p:sp>
        <p:nvSpPr>
          <p:cNvPr id="19" name="Aynı Yanın Köşesi Yuvarlatılmış Dikdörtgen 98">
            <a:extLst>
              <a:ext uri="{FF2B5EF4-FFF2-40B4-BE49-F238E27FC236}">
                <a16:creationId xmlns:a16="http://schemas.microsoft.com/office/drawing/2014/main" id="{B8186C2B-CA82-6765-21C6-C2E29964E9B9}"/>
              </a:ext>
            </a:extLst>
          </p:cNvPr>
          <p:cNvSpPr/>
          <p:nvPr/>
        </p:nvSpPr>
        <p:spPr>
          <a:xfrm>
            <a:off x="4444102" y="3435184"/>
            <a:ext cx="2450535" cy="707887"/>
          </a:xfrm>
          <a:prstGeom prst="round2Same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00"/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FFF70C42-2372-BDBC-C401-8F6E9F3990EF}"/>
              </a:ext>
            </a:extLst>
          </p:cNvPr>
          <p:cNvSpPr/>
          <p:nvPr/>
        </p:nvSpPr>
        <p:spPr>
          <a:xfrm>
            <a:off x="4450004" y="4040751"/>
            <a:ext cx="2450535" cy="69709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0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7146E072-0B57-6D7A-26BD-BF32CFC79627}"/>
              </a:ext>
            </a:extLst>
          </p:cNvPr>
          <p:cNvSpPr txBox="1"/>
          <p:nvPr/>
        </p:nvSpPr>
        <p:spPr>
          <a:xfrm>
            <a:off x="4450004" y="4070541"/>
            <a:ext cx="13627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Bilgisayar</a:t>
            </a:r>
          </a:p>
          <a:p>
            <a:r>
              <a:rPr lang="tr-TR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Mühendisliği</a:t>
            </a:r>
          </a:p>
          <a:p>
            <a:r>
              <a:rPr lang="tr-TR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Bölümü</a:t>
            </a:r>
          </a:p>
        </p:txBody>
      </p:sp>
      <p:pic>
        <p:nvPicPr>
          <p:cNvPr id="36" name="Picture 3" descr="D:\1-Muhendislik-Jeoloji Klasorler\Mühendislik Dekanlık işler\2- corel dosyaları\jpg\akademik kurul 2024 fotolar\GÜZİN ULUTAŞ.png">
            <a:extLst>
              <a:ext uri="{FF2B5EF4-FFF2-40B4-BE49-F238E27FC236}">
                <a16:creationId xmlns:a16="http://schemas.microsoft.com/office/drawing/2014/main" id="{84E8BFA8-4893-B7D0-0ADA-7FB090B4E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438" y="4033417"/>
            <a:ext cx="715481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D:\1-Muhendislik-Jeoloji Klasorler\Mühendislik Dekanlık işler\2- corel dosyaları\jpg\akademik kurul 2024 fotolar\beste üstübioğlu.png">
            <a:extLst>
              <a:ext uri="{FF2B5EF4-FFF2-40B4-BE49-F238E27FC236}">
                <a16:creationId xmlns:a16="http://schemas.microsoft.com/office/drawing/2014/main" id="{07DDAEE8-E06A-3A13-10D3-C0353ABEE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53" y="4031630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369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/>
          <p:cNvCxnSpPr/>
          <p:nvPr/>
        </p:nvCxnSpPr>
        <p:spPr>
          <a:xfrm>
            <a:off x="0" y="755001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Dikdörtgen 4">
            <a:extLst>
              <a:ext uri="{FF2B5EF4-FFF2-40B4-BE49-F238E27FC236}">
                <a16:creationId xmlns:a16="http://schemas.microsoft.com/office/drawing/2014/main" id="{3260A6AF-681D-C9B0-1605-D903B43720EC}"/>
              </a:ext>
            </a:extLst>
          </p:cNvPr>
          <p:cNvSpPr/>
          <p:nvPr/>
        </p:nvSpPr>
        <p:spPr>
          <a:xfrm>
            <a:off x="337416" y="870258"/>
            <a:ext cx="840841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SCI-E </a:t>
            </a: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Kapsamındaki Dergilerde Yayınlanan </a:t>
            </a:r>
            <a:r>
              <a:rPr 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Makale Sayısına Göre</a:t>
            </a: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sv-SE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Bölüm Birincisi Arş. Gör. </a:t>
            </a: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Dr. </a:t>
            </a:r>
            <a:r>
              <a:rPr lang="sv-SE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/ Arş. Gör.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2" name="Resim 1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471C249B-55D1-30E9-DD31-40ABA7AA7998}"/>
              </a:ext>
            </a:extLst>
          </p:cNvPr>
          <p:cNvGrpSpPr>
            <a:grpSpLocks noChangeAspect="1"/>
          </p:cNvGrpSpPr>
          <p:nvPr/>
        </p:nvGrpSpPr>
        <p:grpSpPr>
          <a:xfrm>
            <a:off x="148734" y="1781651"/>
            <a:ext cx="2160000" cy="1429402"/>
            <a:chOff x="349583" y="1285739"/>
            <a:chExt cx="2700000" cy="1786750"/>
          </a:xfrm>
        </p:grpSpPr>
        <p:pic>
          <p:nvPicPr>
            <p:cNvPr id="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7811158-C21A-1361-6C10-6482EE6A78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up 6">
              <a:extLst>
                <a:ext uri="{FF2B5EF4-FFF2-40B4-BE49-F238E27FC236}">
                  <a16:creationId xmlns:a16="http://schemas.microsoft.com/office/drawing/2014/main" id="{08CCBA0A-3E10-F0EC-AB9E-CD6626D246FF}"/>
                </a:ext>
              </a:extLst>
            </p:cNvPr>
            <p:cNvGrpSpPr/>
            <p:nvPr/>
          </p:nvGrpSpPr>
          <p:grpSpPr>
            <a:xfrm>
              <a:off x="363753" y="1285739"/>
              <a:ext cx="2412515" cy="1761372"/>
              <a:chOff x="363753" y="1285739"/>
              <a:chExt cx="2412515" cy="1761372"/>
            </a:xfrm>
          </p:grpSpPr>
          <p:sp>
            <p:nvSpPr>
              <p:cNvPr id="8" name="Metin kutusu 7">
                <a:extLst>
                  <a:ext uri="{FF2B5EF4-FFF2-40B4-BE49-F238E27FC236}">
                    <a16:creationId xmlns:a16="http://schemas.microsoft.com/office/drawing/2014/main" id="{AADC6C97-BF94-1E41-765B-6298B79121E4}"/>
                  </a:ext>
                </a:extLst>
              </p:cNvPr>
              <p:cNvSpPr txBox="1"/>
              <p:nvPr/>
            </p:nvSpPr>
            <p:spPr>
              <a:xfrm>
                <a:off x="363754" y="1285739"/>
                <a:ext cx="2412514" cy="92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Arş. Gör. </a:t>
                </a:r>
                <a:r>
                  <a:rPr lang="tr-TR" sz="14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Serhatcan</a:t>
                </a:r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Berk AKÇAY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11</a:t>
                </a:r>
              </a:p>
            </p:txBody>
          </p:sp>
          <p:sp>
            <p:nvSpPr>
              <p:cNvPr id="10" name="Metin kutusu 9">
                <a:extLst>
                  <a:ext uri="{FF2B5EF4-FFF2-40B4-BE49-F238E27FC236}">
                    <a16:creationId xmlns:a16="http://schemas.microsoft.com/office/drawing/2014/main" id="{7E092B30-46A4-74BA-D52C-F230E6097E50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3" name="Grup 12">
            <a:extLst>
              <a:ext uri="{FF2B5EF4-FFF2-40B4-BE49-F238E27FC236}">
                <a16:creationId xmlns:a16="http://schemas.microsoft.com/office/drawing/2014/main" id="{49CC6751-B4D4-8189-E763-F8F6AB93363B}"/>
              </a:ext>
            </a:extLst>
          </p:cNvPr>
          <p:cNvGrpSpPr>
            <a:grpSpLocks noChangeAspect="1"/>
          </p:cNvGrpSpPr>
          <p:nvPr/>
        </p:nvGrpSpPr>
        <p:grpSpPr>
          <a:xfrm>
            <a:off x="2371757" y="1781311"/>
            <a:ext cx="2160000" cy="1429402"/>
            <a:chOff x="349583" y="1285739"/>
            <a:chExt cx="2700000" cy="1786750"/>
          </a:xfrm>
        </p:grpSpPr>
        <p:pic>
          <p:nvPicPr>
            <p:cNvPr id="1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1C424075-A020-10E4-9C30-2498910766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up 14">
              <a:extLst>
                <a:ext uri="{FF2B5EF4-FFF2-40B4-BE49-F238E27FC236}">
                  <a16:creationId xmlns:a16="http://schemas.microsoft.com/office/drawing/2014/main" id="{1E85C82E-1996-8D82-512C-2D42C0AD00FE}"/>
                </a:ext>
              </a:extLst>
            </p:cNvPr>
            <p:cNvGrpSpPr/>
            <p:nvPr/>
          </p:nvGrpSpPr>
          <p:grpSpPr>
            <a:xfrm>
              <a:off x="363753" y="1285739"/>
              <a:ext cx="2412515" cy="1761372"/>
              <a:chOff x="363753" y="1285739"/>
              <a:chExt cx="2412515" cy="1761372"/>
            </a:xfrm>
          </p:grpSpPr>
          <p:sp>
            <p:nvSpPr>
              <p:cNvPr id="16" name="Metin kutusu 15">
                <a:extLst>
                  <a:ext uri="{FF2B5EF4-FFF2-40B4-BE49-F238E27FC236}">
                    <a16:creationId xmlns:a16="http://schemas.microsoft.com/office/drawing/2014/main" id="{D33BB838-4A1F-A7B9-31F9-BA09F85CB889}"/>
                  </a:ext>
                </a:extLst>
              </p:cNvPr>
              <p:cNvSpPr txBox="1"/>
              <p:nvPr/>
            </p:nvSpPr>
            <p:spPr>
              <a:xfrm>
                <a:off x="363754" y="1285739"/>
                <a:ext cx="2412514" cy="92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Arş</a:t>
                </a:r>
                <a:r>
                  <a:rPr lang="en-US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n-US" sz="14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Gör</a:t>
                </a:r>
                <a:r>
                  <a:rPr lang="en-US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 </a:t>
                </a:r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Yılmaz YILMAZ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8</a:t>
                </a:r>
              </a:p>
            </p:txBody>
          </p:sp>
          <p:sp>
            <p:nvSpPr>
              <p:cNvPr id="17" name="Metin kutusu 16">
                <a:extLst>
                  <a:ext uri="{FF2B5EF4-FFF2-40B4-BE49-F238E27FC236}">
                    <a16:creationId xmlns:a16="http://schemas.microsoft.com/office/drawing/2014/main" id="{4C9A1174-2E5E-934B-6EEA-7EED31268E08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İnşaat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8" name="Grup 17">
            <a:extLst>
              <a:ext uri="{FF2B5EF4-FFF2-40B4-BE49-F238E27FC236}">
                <a16:creationId xmlns:a16="http://schemas.microsoft.com/office/drawing/2014/main" id="{8913440A-C36B-B0FD-7144-D11246F20663}"/>
              </a:ext>
            </a:extLst>
          </p:cNvPr>
          <p:cNvGrpSpPr>
            <a:grpSpLocks noChangeAspect="1"/>
          </p:cNvGrpSpPr>
          <p:nvPr/>
        </p:nvGrpSpPr>
        <p:grpSpPr>
          <a:xfrm>
            <a:off x="4599776" y="1790426"/>
            <a:ext cx="2160000" cy="1429401"/>
            <a:chOff x="349583" y="1285740"/>
            <a:chExt cx="2700000" cy="1786749"/>
          </a:xfrm>
        </p:grpSpPr>
        <p:pic>
          <p:nvPicPr>
            <p:cNvPr id="1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DFB354B-9693-28EB-E504-5E74DFB78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up 19">
              <a:extLst>
                <a:ext uri="{FF2B5EF4-FFF2-40B4-BE49-F238E27FC236}">
                  <a16:creationId xmlns:a16="http://schemas.microsoft.com/office/drawing/2014/main" id="{569DAB55-E42F-0917-058C-F4DC102F8B26}"/>
                </a:ext>
              </a:extLst>
            </p:cNvPr>
            <p:cNvGrpSpPr/>
            <p:nvPr/>
          </p:nvGrpSpPr>
          <p:grpSpPr>
            <a:xfrm>
              <a:off x="363753" y="1285740"/>
              <a:ext cx="2412515" cy="1761372"/>
              <a:chOff x="363753" y="1285740"/>
              <a:chExt cx="2412515" cy="1761372"/>
            </a:xfrm>
          </p:grpSpPr>
          <p:sp>
            <p:nvSpPr>
              <p:cNvPr id="21" name="Metin kutusu 20">
                <a:extLst>
                  <a:ext uri="{FF2B5EF4-FFF2-40B4-BE49-F238E27FC236}">
                    <a16:creationId xmlns:a16="http://schemas.microsoft.com/office/drawing/2014/main" id="{356A1810-0CB3-2B23-431E-F6C95136559C}"/>
                  </a:ext>
                </a:extLst>
              </p:cNvPr>
              <p:cNvSpPr txBox="1"/>
              <p:nvPr/>
            </p:nvSpPr>
            <p:spPr>
              <a:xfrm>
                <a:off x="363754" y="1285740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Arş. Gör. Beren Gürsoy Yılmaz</a:t>
                </a:r>
                <a:endParaRPr lang="tr-TR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4</a:t>
                </a:r>
              </a:p>
            </p:txBody>
          </p:sp>
          <p:sp>
            <p:nvSpPr>
              <p:cNvPr id="22" name="Metin kutusu 21">
                <a:extLst>
                  <a:ext uri="{FF2B5EF4-FFF2-40B4-BE49-F238E27FC236}">
                    <a16:creationId xmlns:a16="http://schemas.microsoft.com/office/drawing/2014/main" id="{34A253D8-0189-AB57-2601-90B80798AB2A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Endüstri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23" name="Grup 22">
            <a:extLst>
              <a:ext uri="{FF2B5EF4-FFF2-40B4-BE49-F238E27FC236}">
                <a16:creationId xmlns:a16="http://schemas.microsoft.com/office/drawing/2014/main" id="{D0FA0EA9-6461-5130-705D-6D924A439B83}"/>
              </a:ext>
            </a:extLst>
          </p:cNvPr>
          <p:cNvGrpSpPr>
            <a:grpSpLocks noChangeAspect="1"/>
          </p:cNvGrpSpPr>
          <p:nvPr/>
        </p:nvGrpSpPr>
        <p:grpSpPr>
          <a:xfrm>
            <a:off x="6869436" y="1792669"/>
            <a:ext cx="2160000" cy="1421587"/>
            <a:chOff x="349583" y="1295508"/>
            <a:chExt cx="2700000" cy="1776981"/>
          </a:xfrm>
        </p:grpSpPr>
        <p:pic>
          <p:nvPicPr>
            <p:cNvPr id="2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B11824CC-DA13-0C92-6547-67C31B1EF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up 24">
              <a:extLst>
                <a:ext uri="{FF2B5EF4-FFF2-40B4-BE49-F238E27FC236}">
                  <a16:creationId xmlns:a16="http://schemas.microsoft.com/office/drawing/2014/main" id="{FD9E45D0-423C-CA23-50FD-D24208B27A00}"/>
                </a:ext>
              </a:extLst>
            </p:cNvPr>
            <p:cNvGrpSpPr/>
            <p:nvPr/>
          </p:nvGrpSpPr>
          <p:grpSpPr>
            <a:xfrm>
              <a:off x="363753" y="1295508"/>
              <a:ext cx="2412515" cy="1751603"/>
              <a:chOff x="363753" y="1295508"/>
              <a:chExt cx="2412515" cy="1751603"/>
            </a:xfrm>
          </p:grpSpPr>
          <p:sp>
            <p:nvSpPr>
              <p:cNvPr id="26" name="Metin kutusu 25">
                <a:extLst>
                  <a:ext uri="{FF2B5EF4-FFF2-40B4-BE49-F238E27FC236}">
                    <a16:creationId xmlns:a16="http://schemas.microsoft.com/office/drawing/2014/main" id="{7A6613A5-172B-C359-BD37-7AC45EB1924F}"/>
                  </a:ext>
                </a:extLst>
              </p:cNvPr>
              <p:cNvSpPr txBox="1"/>
              <p:nvPr/>
            </p:nvSpPr>
            <p:spPr>
              <a:xfrm>
                <a:off x="363754" y="1295508"/>
                <a:ext cx="2412514" cy="92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Arş. Gör. Bahri Barış VATANDAŞ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4</a:t>
                </a:r>
              </a:p>
            </p:txBody>
          </p:sp>
          <p:sp>
            <p:nvSpPr>
              <p:cNvPr id="27" name="Metin kutusu 26">
                <a:extLst>
                  <a:ext uri="{FF2B5EF4-FFF2-40B4-BE49-F238E27FC236}">
                    <a16:creationId xmlns:a16="http://schemas.microsoft.com/office/drawing/2014/main" id="{9F783B81-6C5B-E3CC-85D1-0D1D1653A6A8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56" name="Grup 55">
            <a:extLst>
              <a:ext uri="{FF2B5EF4-FFF2-40B4-BE49-F238E27FC236}">
                <a16:creationId xmlns:a16="http://schemas.microsoft.com/office/drawing/2014/main" id="{5360BFD4-E648-EF7C-236E-8C8C73A9FA8E}"/>
              </a:ext>
            </a:extLst>
          </p:cNvPr>
          <p:cNvGrpSpPr>
            <a:grpSpLocks noChangeAspect="1"/>
          </p:cNvGrpSpPr>
          <p:nvPr/>
        </p:nvGrpSpPr>
        <p:grpSpPr>
          <a:xfrm>
            <a:off x="1895405" y="3447609"/>
            <a:ext cx="2160000" cy="1433272"/>
            <a:chOff x="349583" y="1280901"/>
            <a:chExt cx="2700000" cy="1791588"/>
          </a:xfrm>
        </p:grpSpPr>
        <p:pic>
          <p:nvPicPr>
            <p:cNvPr id="57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8233595C-FB04-94C6-A986-99A6E2BE3E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8" name="Grup 57">
              <a:extLst>
                <a:ext uri="{FF2B5EF4-FFF2-40B4-BE49-F238E27FC236}">
                  <a16:creationId xmlns:a16="http://schemas.microsoft.com/office/drawing/2014/main" id="{9AAC3DE1-4185-C7ED-107C-05D3EE9681A9}"/>
                </a:ext>
              </a:extLst>
            </p:cNvPr>
            <p:cNvGrpSpPr/>
            <p:nvPr/>
          </p:nvGrpSpPr>
          <p:grpSpPr>
            <a:xfrm>
              <a:off x="363753" y="1280901"/>
              <a:ext cx="2412515" cy="1766210"/>
              <a:chOff x="363753" y="1280901"/>
              <a:chExt cx="2412515" cy="1766210"/>
            </a:xfrm>
          </p:grpSpPr>
          <p:sp>
            <p:nvSpPr>
              <p:cNvPr id="59" name="Metin kutusu 58">
                <a:extLst>
                  <a:ext uri="{FF2B5EF4-FFF2-40B4-BE49-F238E27FC236}">
                    <a16:creationId xmlns:a16="http://schemas.microsoft.com/office/drawing/2014/main" id="{D5007AF3-8CBD-9A07-982D-270AD623672A}"/>
                  </a:ext>
                </a:extLst>
              </p:cNvPr>
              <p:cNvSpPr txBox="1"/>
              <p:nvPr/>
            </p:nvSpPr>
            <p:spPr>
              <a:xfrm>
                <a:off x="363754" y="1280901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Arş. Gör. Alper Tunga AKIN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3</a:t>
                </a:r>
              </a:p>
            </p:txBody>
          </p:sp>
          <p:sp>
            <p:nvSpPr>
              <p:cNvPr id="60" name="Metin kutusu 59">
                <a:extLst>
                  <a:ext uri="{FF2B5EF4-FFF2-40B4-BE49-F238E27FC236}">
                    <a16:creationId xmlns:a16="http://schemas.microsoft.com/office/drawing/2014/main" id="{3B22B33D-7837-0A31-11E9-D82A5148B077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Harita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sp>
        <p:nvSpPr>
          <p:cNvPr id="29" name="Google Shape;363;p26">
            <a:extLst>
              <a:ext uri="{FF2B5EF4-FFF2-40B4-BE49-F238E27FC236}">
                <a16:creationId xmlns:a16="http://schemas.microsoft.com/office/drawing/2014/main" id="{A42B7D5D-9F96-E8D3-0DEB-5E4E31C1579D}"/>
              </a:ext>
            </a:extLst>
          </p:cNvPr>
          <p:cNvSpPr/>
          <p:nvPr/>
        </p:nvSpPr>
        <p:spPr>
          <a:xfrm>
            <a:off x="2213217" y="264346"/>
            <a:ext cx="419977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MSEL MAKAL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 (SCI-E)</a:t>
            </a:r>
            <a:endParaRPr lang="sv-SE" altLang="tr-TR" sz="24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rup 47">
            <a:extLst>
              <a:ext uri="{FF2B5EF4-FFF2-40B4-BE49-F238E27FC236}">
                <a16:creationId xmlns:a16="http://schemas.microsoft.com/office/drawing/2014/main" id="{6D2DFC2B-6594-C9EC-8BFF-1649CF120B34}"/>
              </a:ext>
            </a:extLst>
          </p:cNvPr>
          <p:cNvGrpSpPr>
            <a:grpSpLocks noChangeAspect="1"/>
          </p:cNvGrpSpPr>
          <p:nvPr/>
        </p:nvGrpSpPr>
        <p:grpSpPr>
          <a:xfrm>
            <a:off x="562994" y="5148965"/>
            <a:ext cx="2160000" cy="1429402"/>
            <a:chOff x="349583" y="1285739"/>
            <a:chExt cx="2700000" cy="1786750"/>
          </a:xfrm>
        </p:grpSpPr>
        <p:pic>
          <p:nvPicPr>
            <p:cNvPr id="4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CE43AA5-C57D-6D98-A393-E3879A0DD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Grup 49">
              <a:extLst>
                <a:ext uri="{FF2B5EF4-FFF2-40B4-BE49-F238E27FC236}">
                  <a16:creationId xmlns:a16="http://schemas.microsoft.com/office/drawing/2014/main" id="{E41B3FF9-75F5-EFAF-1570-62D8670E21B8}"/>
                </a:ext>
              </a:extLst>
            </p:cNvPr>
            <p:cNvGrpSpPr/>
            <p:nvPr/>
          </p:nvGrpSpPr>
          <p:grpSpPr>
            <a:xfrm>
              <a:off x="363753" y="1285739"/>
              <a:ext cx="2412515" cy="1761373"/>
              <a:chOff x="363753" y="1285739"/>
              <a:chExt cx="2412515" cy="1761373"/>
            </a:xfrm>
          </p:grpSpPr>
          <p:sp>
            <p:nvSpPr>
              <p:cNvPr id="53" name="Metin kutusu 52">
                <a:extLst>
                  <a:ext uri="{FF2B5EF4-FFF2-40B4-BE49-F238E27FC236}">
                    <a16:creationId xmlns:a16="http://schemas.microsoft.com/office/drawing/2014/main" id="{B74F1A94-7DC0-6B38-E6A8-B78FE868868B}"/>
                  </a:ext>
                </a:extLst>
              </p:cNvPr>
              <p:cNvSpPr txBox="1"/>
              <p:nvPr/>
            </p:nvSpPr>
            <p:spPr>
              <a:xfrm>
                <a:off x="363754" y="1285739"/>
                <a:ext cx="2412514" cy="92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Arş. Gör. Mustafa AYDEMİR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1</a:t>
                </a:r>
              </a:p>
            </p:txBody>
          </p:sp>
          <p:sp>
            <p:nvSpPr>
              <p:cNvPr id="54" name="Metin kutusu 53">
                <a:extLst>
                  <a:ext uri="{FF2B5EF4-FFF2-40B4-BE49-F238E27FC236}">
                    <a16:creationId xmlns:a16="http://schemas.microsoft.com/office/drawing/2014/main" id="{89491FB2-9378-A44E-F10B-5412136893EF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Elektrik-Elektronik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55" name="Grup 54">
            <a:extLst>
              <a:ext uri="{FF2B5EF4-FFF2-40B4-BE49-F238E27FC236}">
                <a16:creationId xmlns:a16="http://schemas.microsoft.com/office/drawing/2014/main" id="{892B7236-A1E5-481D-ECA5-6AF36D5DC093}"/>
              </a:ext>
            </a:extLst>
          </p:cNvPr>
          <p:cNvGrpSpPr>
            <a:grpSpLocks noChangeAspect="1"/>
          </p:cNvGrpSpPr>
          <p:nvPr/>
        </p:nvGrpSpPr>
        <p:grpSpPr>
          <a:xfrm>
            <a:off x="2881553" y="5148625"/>
            <a:ext cx="2160000" cy="1429402"/>
            <a:chOff x="349583" y="1285739"/>
            <a:chExt cx="2700000" cy="1786750"/>
          </a:xfrm>
        </p:grpSpPr>
        <p:pic>
          <p:nvPicPr>
            <p:cNvPr id="6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881A9AB0-B666-84DC-EE01-D5094DAD23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" name="Grup 61">
              <a:extLst>
                <a:ext uri="{FF2B5EF4-FFF2-40B4-BE49-F238E27FC236}">
                  <a16:creationId xmlns:a16="http://schemas.microsoft.com/office/drawing/2014/main" id="{E2AF2AAB-B864-A7C3-7CE4-DE736EB4F50A}"/>
                </a:ext>
              </a:extLst>
            </p:cNvPr>
            <p:cNvGrpSpPr/>
            <p:nvPr/>
          </p:nvGrpSpPr>
          <p:grpSpPr>
            <a:xfrm>
              <a:off x="363753" y="1285739"/>
              <a:ext cx="2412515" cy="1761372"/>
              <a:chOff x="363753" y="1285739"/>
              <a:chExt cx="2412515" cy="1761372"/>
            </a:xfrm>
          </p:grpSpPr>
          <p:sp>
            <p:nvSpPr>
              <p:cNvPr id="63" name="Metin kutusu 62">
                <a:extLst>
                  <a:ext uri="{FF2B5EF4-FFF2-40B4-BE49-F238E27FC236}">
                    <a16:creationId xmlns:a16="http://schemas.microsoft.com/office/drawing/2014/main" id="{8E9E5AF3-DB8A-D9D7-2F23-FB0B78BD5E0E}"/>
                  </a:ext>
                </a:extLst>
              </p:cNvPr>
              <p:cNvSpPr txBox="1"/>
              <p:nvPr/>
            </p:nvSpPr>
            <p:spPr>
              <a:xfrm>
                <a:off x="363754" y="1285739"/>
                <a:ext cx="2412514" cy="92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Arş</a:t>
                </a:r>
                <a:r>
                  <a:rPr lang="en-US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n-US" sz="14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Gör</a:t>
                </a:r>
                <a:r>
                  <a:rPr lang="en-US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 </a:t>
                </a:r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Hilal ALEMDAĞ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1</a:t>
                </a:r>
              </a:p>
            </p:txBody>
          </p:sp>
          <p:sp>
            <p:nvSpPr>
              <p:cNvPr id="11264" name="Metin kutusu 11263">
                <a:extLst>
                  <a:ext uri="{FF2B5EF4-FFF2-40B4-BE49-F238E27FC236}">
                    <a16:creationId xmlns:a16="http://schemas.microsoft.com/office/drawing/2014/main" id="{9D6D52C6-5254-5490-CDF5-63BFDC50CE5C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Jeofizik 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6" name="Resim 5" descr="insan sakalı, insan yüzü, yüzdeki tüyler, alı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258C591-B5EB-983F-C5B3-136DEC6ED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722" y="4139391"/>
            <a:ext cx="571964" cy="720000"/>
          </a:xfrm>
          <a:prstGeom prst="rect">
            <a:avLst/>
          </a:prstGeom>
        </p:spPr>
      </p:pic>
      <p:pic>
        <p:nvPicPr>
          <p:cNvPr id="28" name="Resim 27" descr="insan yüzü, alın, portre, ka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A79BAA7-AA4A-CC64-CC21-E7C992F96F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622" y="2449620"/>
            <a:ext cx="756000" cy="756000"/>
          </a:xfrm>
          <a:prstGeom prst="rect">
            <a:avLst/>
          </a:prstGeom>
        </p:spPr>
      </p:pic>
      <p:pic>
        <p:nvPicPr>
          <p:cNvPr id="41" name="Resim 40" descr="insan yüzü, gülümsemek, gülüş, gözlük, kişi, şahıs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29FDAD9-0D42-DFC0-5833-8A2E23363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356" y="2475852"/>
            <a:ext cx="756000" cy="756000"/>
          </a:xfrm>
          <a:prstGeom prst="rect">
            <a:avLst/>
          </a:prstGeom>
        </p:spPr>
      </p:pic>
      <p:grpSp>
        <p:nvGrpSpPr>
          <p:cNvPr id="11267" name="Grup 11266">
            <a:extLst>
              <a:ext uri="{FF2B5EF4-FFF2-40B4-BE49-F238E27FC236}">
                <a16:creationId xmlns:a16="http://schemas.microsoft.com/office/drawing/2014/main" id="{72B28B36-4F43-1C2F-77DF-042FEC5FB648}"/>
              </a:ext>
            </a:extLst>
          </p:cNvPr>
          <p:cNvGrpSpPr/>
          <p:nvPr/>
        </p:nvGrpSpPr>
        <p:grpSpPr>
          <a:xfrm>
            <a:off x="4193307" y="3467322"/>
            <a:ext cx="2687465" cy="1422462"/>
            <a:chOff x="4655478" y="3159403"/>
            <a:chExt cx="2335187" cy="1422462"/>
          </a:xfrm>
        </p:grpSpPr>
        <p:sp>
          <p:nvSpPr>
            <p:cNvPr id="11281" name="Metin kutusu 11280">
              <a:extLst>
                <a:ext uri="{FF2B5EF4-FFF2-40B4-BE49-F238E27FC236}">
                  <a16:creationId xmlns:a16="http://schemas.microsoft.com/office/drawing/2014/main" id="{D51F0194-47E9-9303-E795-E29A3361DB87}"/>
                </a:ext>
              </a:extLst>
            </p:cNvPr>
            <p:cNvSpPr txBox="1"/>
            <p:nvPr/>
          </p:nvSpPr>
          <p:spPr>
            <a:xfrm>
              <a:off x="4681189" y="3159403"/>
              <a:ext cx="22656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Arş. Gör. Burak AYDIN</a:t>
              </a:r>
            </a:p>
            <a:p>
              <a:r>
                <a:rPr lang="tr-TR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Arş. Gör. Muhammed KILIÇ</a:t>
              </a:r>
            </a:p>
            <a:p>
              <a:r>
                <a:rPr lang="tr-TR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tr-TR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Makale Sayısı: 2</a:t>
              </a:r>
            </a:p>
          </p:txBody>
        </p:sp>
        <p:sp>
          <p:nvSpPr>
            <p:cNvPr id="11282" name="Aynı Yanın Köşesi Yuvarlatılmış Dikdörtgen 98">
              <a:extLst>
                <a:ext uri="{FF2B5EF4-FFF2-40B4-BE49-F238E27FC236}">
                  <a16:creationId xmlns:a16="http://schemas.microsoft.com/office/drawing/2014/main" id="{B45CC2F8-310B-623D-90A2-8BD4088EFC93}"/>
                </a:ext>
              </a:extLst>
            </p:cNvPr>
            <p:cNvSpPr/>
            <p:nvPr/>
          </p:nvSpPr>
          <p:spPr>
            <a:xfrm>
              <a:off x="4655478" y="3207844"/>
              <a:ext cx="2329577" cy="707887"/>
            </a:xfrm>
            <a:prstGeom prst="round2Same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11283" name="Dikdörtgen 11282">
              <a:extLst>
                <a:ext uri="{FF2B5EF4-FFF2-40B4-BE49-F238E27FC236}">
                  <a16:creationId xmlns:a16="http://schemas.microsoft.com/office/drawing/2014/main" id="{3ADE5542-56E5-C292-1A4D-2638F8397122}"/>
                </a:ext>
              </a:extLst>
            </p:cNvPr>
            <p:cNvSpPr/>
            <p:nvPr/>
          </p:nvSpPr>
          <p:spPr>
            <a:xfrm>
              <a:off x="4661088" y="3813411"/>
              <a:ext cx="2329577" cy="6970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11284" name="Metin kutusu 11283">
              <a:extLst>
                <a:ext uri="{FF2B5EF4-FFF2-40B4-BE49-F238E27FC236}">
                  <a16:creationId xmlns:a16="http://schemas.microsoft.com/office/drawing/2014/main" id="{CF085D29-765D-1672-7949-579CFB14CFBE}"/>
                </a:ext>
              </a:extLst>
            </p:cNvPr>
            <p:cNvSpPr txBox="1"/>
            <p:nvPr/>
          </p:nvSpPr>
          <p:spPr>
            <a:xfrm>
              <a:off x="4661088" y="3843201"/>
              <a:ext cx="12954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Bilgisayar</a:t>
              </a:r>
            </a:p>
            <a:p>
              <a:r>
                <a:rPr lang="tr-TR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52" name="Resim 51" descr="insan yüzü, insan sakalı, alın, ka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36C336B-444D-A377-27D4-D5A532E695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615" y="4126684"/>
            <a:ext cx="756000" cy="756000"/>
          </a:xfrm>
          <a:prstGeom prst="rect">
            <a:avLst/>
          </a:prstGeom>
        </p:spPr>
      </p:pic>
      <p:grpSp>
        <p:nvGrpSpPr>
          <p:cNvPr id="11285" name="Grup 11284">
            <a:extLst>
              <a:ext uri="{FF2B5EF4-FFF2-40B4-BE49-F238E27FC236}">
                <a16:creationId xmlns:a16="http://schemas.microsoft.com/office/drawing/2014/main" id="{200E6894-B07E-C44C-9857-378EEA71EA0F}"/>
              </a:ext>
            </a:extLst>
          </p:cNvPr>
          <p:cNvGrpSpPr/>
          <p:nvPr/>
        </p:nvGrpSpPr>
        <p:grpSpPr>
          <a:xfrm>
            <a:off x="5239029" y="5133992"/>
            <a:ext cx="2621771" cy="1422462"/>
            <a:chOff x="4655478" y="3159403"/>
            <a:chExt cx="2335187" cy="1422462"/>
          </a:xfrm>
        </p:grpSpPr>
        <p:sp>
          <p:nvSpPr>
            <p:cNvPr id="11286" name="Metin kutusu 11285">
              <a:extLst>
                <a:ext uri="{FF2B5EF4-FFF2-40B4-BE49-F238E27FC236}">
                  <a16:creationId xmlns:a16="http://schemas.microsoft.com/office/drawing/2014/main" id="{1171E72F-8C30-7411-D50B-C99515DCA6C0}"/>
                </a:ext>
              </a:extLst>
            </p:cNvPr>
            <p:cNvSpPr txBox="1"/>
            <p:nvPr/>
          </p:nvSpPr>
          <p:spPr>
            <a:xfrm>
              <a:off x="4681190" y="3159403"/>
              <a:ext cx="21622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Arş. Gör. </a:t>
              </a:r>
              <a:r>
                <a:rPr lang="tr-TR" sz="1400" b="1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Mervenur</a:t>
              </a:r>
              <a:r>
                <a:rPr lang="tr-TR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ÇAKIR</a:t>
              </a:r>
            </a:p>
            <a:p>
              <a:r>
                <a:rPr lang="tr-TR" sz="1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Arş. Gör. Elif Kanca GÜLSOY</a:t>
              </a:r>
            </a:p>
            <a:p>
              <a:r>
                <a:rPr lang="tr-TR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tr-TR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Makale Sayısı: 1</a:t>
              </a:r>
            </a:p>
          </p:txBody>
        </p:sp>
        <p:sp>
          <p:nvSpPr>
            <p:cNvPr id="11287" name="Aynı Yanın Köşesi Yuvarlatılmış Dikdörtgen 98">
              <a:extLst>
                <a:ext uri="{FF2B5EF4-FFF2-40B4-BE49-F238E27FC236}">
                  <a16:creationId xmlns:a16="http://schemas.microsoft.com/office/drawing/2014/main" id="{8BF41CDF-028F-DBF2-AB62-70B7802692D5}"/>
                </a:ext>
              </a:extLst>
            </p:cNvPr>
            <p:cNvSpPr/>
            <p:nvPr/>
          </p:nvSpPr>
          <p:spPr>
            <a:xfrm>
              <a:off x="4655478" y="3207844"/>
              <a:ext cx="2329577" cy="707887"/>
            </a:xfrm>
            <a:prstGeom prst="round2Same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11288" name="Dikdörtgen 11287">
              <a:extLst>
                <a:ext uri="{FF2B5EF4-FFF2-40B4-BE49-F238E27FC236}">
                  <a16:creationId xmlns:a16="http://schemas.microsoft.com/office/drawing/2014/main" id="{B7A0EC71-DD5A-D8AE-441F-5168D48FC766}"/>
                </a:ext>
              </a:extLst>
            </p:cNvPr>
            <p:cNvSpPr/>
            <p:nvPr/>
          </p:nvSpPr>
          <p:spPr>
            <a:xfrm>
              <a:off x="4661088" y="3813411"/>
              <a:ext cx="2329577" cy="6970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11289" name="Metin kutusu 11288">
              <a:extLst>
                <a:ext uri="{FF2B5EF4-FFF2-40B4-BE49-F238E27FC236}">
                  <a16:creationId xmlns:a16="http://schemas.microsoft.com/office/drawing/2014/main" id="{A6468E9A-1651-3332-31C8-AD36387D9D4A}"/>
                </a:ext>
              </a:extLst>
            </p:cNvPr>
            <p:cNvSpPr txBox="1"/>
            <p:nvPr/>
          </p:nvSpPr>
          <p:spPr>
            <a:xfrm>
              <a:off x="4661088" y="3843201"/>
              <a:ext cx="12954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Yazılım</a:t>
              </a:r>
            </a:p>
            <a:p>
              <a:r>
                <a:rPr lang="tr-TR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11291" name="Resim 11290" descr="insan yüzü, adam, insan, alın, ka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A761F75-599A-5ED6-E8E9-1808953D6F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216" y="2449620"/>
            <a:ext cx="748105" cy="756000"/>
          </a:xfrm>
          <a:prstGeom prst="rect">
            <a:avLst/>
          </a:prstGeom>
        </p:spPr>
      </p:pic>
      <p:pic>
        <p:nvPicPr>
          <p:cNvPr id="11293" name="Resim 11292" descr="insan yüzü, insan sakalı, alın, yüzdeki tüyle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DF8AA0C-68B5-9D33-BD78-F417D795D7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8380" y="2449620"/>
            <a:ext cx="756000" cy="756000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8D0A4B4C-A549-99B7-654C-DA032E3F41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7124" y="5765386"/>
            <a:ext cx="753644" cy="756000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355EBA28-EF32-70CC-59BC-C8685D7E70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82052" y="5818591"/>
            <a:ext cx="748913" cy="756000"/>
          </a:xfrm>
          <a:prstGeom prst="rect">
            <a:avLst/>
          </a:prstGeom>
        </p:spPr>
      </p:pic>
      <p:pic>
        <p:nvPicPr>
          <p:cNvPr id="35" name="Resim 34">
            <a:extLst>
              <a:ext uri="{FF2B5EF4-FFF2-40B4-BE49-F238E27FC236}">
                <a16:creationId xmlns:a16="http://schemas.microsoft.com/office/drawing/2014/main" id="{FADF08E7-2A47-1C8B-CE29-2D46DEBCC5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1124" y="5765386"/>
            <a:ext cx="756000" cy="756000"/>
          </a:xfrm>
          <a:prstGeom prst="rect">
            <a:avLst/>
          </a:prstGeom>
        </p:spPr>
      </p:pic>
      <p:pic>
        <p:nvPicPr>
          <p:cNvPr id="37" name="Resim 36">
            <a:extLst>
              <a:ext uri="{FF2B5EF4-FFF2-40B4-BE49-F238E27FC236}">
                <a16:creationId xmlns:a16="http://schemas.microsoft.com/office/drawing/2014/main" id="{ED0F900E-D65C-1D33-38C1-8B3EF15BA37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12615" y="4138926"/>
            <a:ext cx="756000" cy="756000"/>
          </a:xfrm>
          <a:prstGeom prst="rect">
            <a:avLst/>
          </a:prstGeom>
        </p:spPr>
      </p:pic>
      <p:pic>
        <p:nvPicPr>
          <p:cNvPr id="39" name="Resim 38">
            <a:extLst>
              <a:ext uri="{FF2B5EF4-FFF2-40B4-BE49-F238E27FC236}">
                <a16:creationId xmlns:a16="http://schemas.microsoft.com/office/drawing/2014/main" id="{2DCABF64-4094-F917-471D-0736AD24EB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56406" y="5828173"/>
            <a:ext cx="75600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48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12D7E-1505-9D1F-3E32-32921C0A5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4F9CAEA4-1E61-6313-7733-29A01D9E1E11}"/>
              </a:ext>
            </a:extLst>
          </p:cNvPr>
          <p:cNvCxnSpPr/>
          <p:nvPr/>
        </p:nvCxnSpPr>
        <p:spPr>
          <a:xfrm>
            <a:off x="0" y="767562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Dikdörtgen 7">
            <a:extLst>
              <a:ext uri="{FF2B5EF4-FFF2-40B4-BE49-F238E27FC236}">
                <a16:creationId xmlns:a16="http://schemas.microsoft.com/office/drawing/2014/main" id="{38375001-F697-C276-0174-6F89A82916C1}"/>
              </a:ext>
            </a:extLst>
          </p:cNvPr>
          <p:cNvSpPr/>
          <p:nvPr/>
        </p:nvSpPr>
        <p:spPr>
          <a:xfrm>
            <a:off x="1108365" y="880085"/>
            <a:ext cx="6409598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Uluslararası İş Birlikli SCI-E Makale</a:t>
            </a: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Sayısına </a:t>
            </a:r>
            <a:r>
              <a:rPr lang="sv-SE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Göre Bölüm Birincisi Öğretim Üyeleri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EC0A66CD-164E-5875-CE57-1235C56CB8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8B8A845B-B0AD-BB2E-866E-154354632F0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363;p26">
            <a:extLst>
              <a:ext uri="{FF2B5EF4-FFF2-40B4-BE49-F238E27FC236}">
                <a16:creationId xmlns:a16="http://schemas.microsoft.com/office/drawing/2014/main" id="{E6123C6A-1992-364B-D356-5EB10894B9B4}"/>
              </a:ext>
            </a:extLst>
          </p:cNvPr>
          <p:cNvSpPr/>
          <p:nvPr/>
        </p:nvSpPr>
        <p:spPr>
          <a:xfrm>
            <a:off x="2213217" y="264346"/>
            <a:ext cx="419977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MSEL MAKAL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 (SCI-E)</a:t>
            </a:r>
            <a:endParaRPr lang="sv-SE" altLang="tr-TR" sz="24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76" name="Grup 75"/>
          <p:cNvGrpSpPr/>
          <p:nvPr/>
        </p:nvGrpSpPr>
        <p:grpSpPr>
          <a:xfrm>
            <a:off x="211931" y="1675964"/>
            <a:ext cx="2160000" cy="1378942"/>
            <a:chOff x="148734" y="1733342"/>
            <a:chExt cx="2160000" cy="1378942"/>
          </a:xfrm>
        </p:grpSpPr>
        <p:grpSp>
          <p:nvGrpSpPr>
            <p:cNvPr id="77" name="Grup 76">
              <a:extLst>
                <a:ext uri="{FF2B5EF4-FFF2-40B4-BE49-F238E27FC236}">
                  <a16:creationId xmlns:a16="http://schemas.microsoft.com/office/drawing/2014/main" id="{3037C836-F844-9CFE-5FD6-B302D4F0CF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734" y="1733342"/>
              <a:ext cx="2160000" cy="1378942"/>
              <a:chOff x="349583" y="1348815"/>
              <a:chExt cx="2700000" cy="1723674"/>
            </a:xfrm>
          </p:grpSpPr>
          <p:pic>
            <p:nvPicPr>
              <p:cNvPr id="80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9BBF64BA-05C5-8147-7CB7-2BC104BB44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4" name="Grup 83">
                <a:extLst>
                  <a:ext uri="{FF2B5EF4-FFF2-40B4-BE49-F238E27FC236}">
                    <a16:creationId xmlns:a16="http://schemas.microsoft.com/office/drawing/2014/main" id="{6548ECA5-EDB5-6630-D37F-546CC545CA5E}"/>
                  </a:ext>
                </a:extLst>
              </p:cNvPr>
              <p:cNvGrpSpPr/>
              <p:nvPr/>
            </p:nvGrpSpPr>
            <p:grpSpPr>
              <a:xfrm>
                <a:off x="363753" y="1398155"/>
                <a:ext cx="2436975" cy="1648955"/>
                <a:chOff x="363753" y="1398155"/>
                <a:chExt cx="2436975" cy="1648955"/>
              </a:xfrm>
            </p:grpSpPr>
            <p:sp>
              <p:nvSpPr>
                <p:cNvPr id="86" name="Metin kutusu 85">
                  <a:extLst>
                    <a:ext uri="{FF2B5EF4-FFF2-40B4-BE49-F238E27FC236}">
                      <a16:creationId xmlns:a16="http://schemas.microsoft.com/office/drawing/2014/main" id="{D3D5B132-5123-61D5-21D5-BEF4766E0917}"/>
                    </a:ext>
                  </a:extLst>
                </p:cNvPr>
                <p:cNvSpPr txBox="1"/>
                <p:nvPr/>
              </p:nvSpPr>
              <p:spPr>
                <a:xfrm>
                  <a:off x="388214" y="1398155"/>
                  <a:ext cx="2412514" cy="6540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400" b="1" dirty="0">
                      <a:solidFill>
                        <a:srgbClr val="4F81BD">
                          <a:lumMod val="50000"/>
                        </a:srgb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Prof. Dr. Ahmet SARI</a:t>
                  </a:r>
                </a:p>
                <a:p>
                  <a:pPr algn="ctr"/>
                  <a:r>
                    <a:rPr lang="tr-TR" sz="1400" b="1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Makale Sayısı: 25</a:t>
                  </a:r>
                </a:p>
              </p:txBody>
            </p:sp>
            <p:sp>
              <p:nvSpPr>
                <p:cNvPr id="87" name="Metin kutusu 86">
                  <a:extLst>
                    <a:ext uri="{FF2B5EF4-FFF2-40B4-BE49-F238E27FC236}">
                      <a16:creationId xmlns:a16="http://schemas.microsoft.com/office/drawing/2014/main" id="{F5796456-0E42-B641-22A7-E49EF2FACC27}"/>
                    </a:ext>
                  </a:extLst>
                </p:cNvPr>
                <p:cNvSpPr txBox="1"/>
                <p:nvPr/>
              </p:nvSpPr>
              <p:spPr>
                <a:xfrm>
                  <a:off x="363753" y="2123782"/>
                  <a:ext cx="1830365" cy="923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400" b="1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Metalurji ve Malzeme Müh.</a:t>
                  </a:r>
                </a:p>
                <a:p>
                  <a:r>
                    <a:rPr lang="tr-TR" sz="1400" b="1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</a:p>
              </p:txBody>
            </p:sp>
          </p:grpSp>
        </p:grpSp>
        <p:pic>
          <p:nvPicPr>
            <p:cNvPr id="79" name="Picture 2" descr="D:\1-Muhendislik-Jeoloji Klasorler\Mühendislik Dekanlık işler\2- corel dosyaları\jpg\akademik kurul 2024 fotolar\AHMET SARI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9736" y="2352976"/>
              <a:ext cx="756000" cy="7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" name="Grup 87">
            <a:extLst>
              <a:ext uri="{FF2B5EF4-FFF2-40B4-BE49-F238E27FC236}">
                <a16:creationId xmlns:a16="http://schemas.microsoft.com/office/drawing/2014/main" id="{F10C41AB-8E41-6380-C7B8-64E0A2B01F0C}"/>
              </a:ext>
            </a:extLst>
          </p:cNvPr>
          <p:cNvGrpSpPr>
            <a:grpSpLocks noChangeAspect="1"/>
          </p:cNvGrpSpPr>
          <p:nvPr/>
        </p:nvGrpSpPr>
        <p:grpSpPr>
          <a:xfrm>
            <a:off x="6763151" y="1606860"/>
            <a:ext cx="2245695" cy="1633742"/>
            <a:chOff x="242464" y="1274243"/>
            <a:chExt cx="2807119" cy="2042170"/>
          </a:xfrm>
        </p:grpSpPr>
        <p:pic>
          <p:nvPicPr>
            <p:cNvPr id="8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0F0787B-A00D-01C7-8645-AB9B812706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2" name="Grup 91">
              <a:extLst>
                <a:ext uri="{FF2B5EF4-FFF2-40B4-BE49-F238E27FC236}">
                  <a16:creationId xmlns:a16="http://schemas.microsoft.com/office/drawing/2014/main" id="{B63DAECB-E0D3-CF54-A8DD-95E822F2D4A0}"/>
                </a:ext>
              </a:extLst>
            </p:cNvPr>
            <p:cNvGrpSpPr/>
            <p:nvPr/>
          </p:nvGrpSpPr>
          <p:grpSpPr>
            <a:xfrm>
              <a:off x="242464" y="1274243"/>
              <a:ext cx="2557416" cy="2042170"/>
              <a:chOff x="242464" y="1274243"/>
              <a:chExt cx="2557416" cy="2042170"/>
            </a:xfrm>
          </p:grpSpPr>
          <p:sp>
            <p:nvSpPr>
              <p:cNvPr id="101" name="Metin kutusu 100">
                <a:extLst>
                  <a:ext uri="{FF2B5EF4-FFF2-40B4-BE49-F238E27FC236}">
                    <a16:creationId xmlns:a16="http://schemas.microsoft.com/office/drawing/2014/main" id="{07F48D92-EB1B-5796-9D14-4BC7488FDAD0}"/>
                  </a:ext>
                </a:extLst>
              </p:cNvPr>
              <p:cNvSpPr txBox="1"/>
              <p:nvPr/>
            </p:nvSpPr>
            <p:spPr>
              <a:xfrm>
                <a:off x="242464" y="1274243"/>
                <a:ext cx="2557416" cy="923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Gökçe HACIOĞLU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3</a:t>
                </a:r>
              </a:p>
            </p:txBody>
          </p:sp>
          <p:sp>
            <p:nvSpPr>
              <p:cNvPr id="104" name="Metin kutusu 103">
                <a:extLst>
                  <a:ext uri="{FF2B5EF4-FFF2-40B4-BE49-F238E27FC236}">
                    <a16:creationId xmlns:a16="http://schemas.microsoft.com/office/drawing/2014/main" id="{EE64777C-49EA-3E16-06E4-85A94F2E3224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119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Elektrik-Elektronik </a:t>
                </a:r>
              </a:p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05" name="Grup 104">
            <a:extLst>
              <a:ext uri="{FF2B5EF4-FFF2-40B4-BE49-F238E27FC236}">
                <a16:creationId xmlns:a16="http://schemas.microsoft.com/office/drawing/2014/main" id="{AF755992-40F2-FC8B-B156-C523A7F60D66}"/>
              </a:ext>
            </a:extLst>
          </p:cNvPr>
          <p:cNvGrpSpPr>
            <a:grpSpLocks noChangeAspect="1"/>
          </p:cNvGrpSpPr>
          <p:nvPr/>
        </p:nvGrpSpPr>
        <p:grpSpPr>
          <a:xfrm>
            <a:off x="3233589" y="3182631"/>
            <a:ext cx="2160000" cy="1430240"/>
            <a:chOff x="349583" y="1284692"/>
            <a:chExt cx="2700000" cy="1787797"/>
          </a:xfrm>
        </p:grpSpPr>
        <p:pic>
          <p:nvPicPr>
            <p:cNvPr id="10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13474C0D-2EE7-3630-495D-8D4CEB906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7" name="Grup 106">
              <a:extLst>
                <a:ext uri="{FF2B5EF4-FFF2-40B4-BE49-F238E27FC236}">
                  <a16:creationId xmlns:a16="http://schemas.microsoft.com/office/drawing/2014/main" id="{62DED8DD-90E7-5BC0-7CC6-1905CFB7F4DD}"/>
                </a:ext>
              </a:extLst>
            </p:cNvPr>
            <p:cNvGrpSpPr/>
            <p:nvPr/>
          </p:nvGrpSpPr>
          <p:grpSpPr>
            <a:xfrm>
              <a:off x="363753" y="1284692"/>
              <a:ext cx="2412515" cy="1762419"/>
              <a:chOff x="363753" y="1284692"/>
              <a:chExt cx="2412515" cy="1762419"/>
            </a:xfrm>
          </p:grpSpPr>
          <p:sp>
            <p:nvSpPr>
              <p:cNvPr id="108" name="Metin kutusu 107">
                <a:extLst>
                  <a:ext uri="{FF2B5EF4-FFF2-40B4-BE49-F238E27FC236}">
                    <a16:creationId xmlns:a16="http://schemas.microsoft.com/office/drawing/2014/main" id="{C2CCC239-009F-5828-C0BB-E1D07A299BF3}"/>
                  </a:ext>
                </a:extLst>
              </p:cNvPr>
              <p:cNvSpPr txBox="1"/>
              <p:nvPr/>
            </p:nvSpPr>
            <p:spPr>
              <a:xfrm>
                <a:off x="363754" y="1284692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Ertuğrul AYYILDIZ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3</a:t>
                </a:r>
              </a:p>
            </p:txBody>
          </p:sp>
          <p:sp>
            <p:nvSpPr>
              <p:cNvPr id="119" name="Metin kutusu 118">
                <a:extLst>
                  <a:ext uri="{FF2B5EF4-FFF2-40B4-BE49-F238E27FC236}">
                    <a16:creationId xmlns:a16="http://schemas.microsoft.com/office/drawing/2014/main" id="{BE692979-1B96-BD5A-F1CC-711A76CA7CF8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Endüstri </a:t>
                </a:r>
              </a:p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21" name="Grup 120">
            <a:extLst>
              <a:ext uri="{FF2B5EF4-FFF2-40B4-BE49-F238E27FC236}">
                <a16:creationId xmlns:a16="http://schemas.microsoft.com/office/drawing/2014/main" id="{FC9122BF-7C8C-83AC-5222-9A20AD1151D8}"/>
              </a:ext>
            </a:extLst>
          </p:cNvPr>
          <p:cNvGrpSpPr>
            <a:grpSpLocks noChangeAspect="1"/>
          </p:cNvGrpSpPr>
          <p:nvPr/>
        </p:nvGrpSpPr>
        <p:grpSpPr>
          <a:xfrm>
            <a:off x="4623277" y="1684742"/>
            <a:ext cx="2160000" cy="1378941"/>
            <a:chOff x="349583" y="1348815"/>
            <a:chExt cx="2700000" cy="1723674"/>
          </a:xfrm>
        </p:grpSpPr>
        <p:pic>
          <p:nvPicPr>
            <p:cNvPr id="122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992A66D6-FE3E-7C3B-BD30-F01F38690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3" name="Grup 122">
              <a:extLst>
                <a:ext uri="{FF2B5EF4-FFF2-40B4-BE49-F238E27FC236}">
                  <a16:creationId xmlns:a16="http://schemas.microsoft.com/office/drawing/2014/main" id="{258EE27C-E848-22EC-F1E0-D5553A5DFCE2}"/>
                </a:ext>
              </a:extLst>
            </p:cNvPr>
            <p:cNvGrpSpPr/>
            <p:nvPr/>
          </p:nvGrpSpPr>
          <p:grpSpPr>
            <a:xfrm>
              <a:off x="363753" y="1414836"/>
              <a:ext cx="2427092" cy="1632275"/>
              <a:chOff x="363753" y="1414836"/>
              <a:chExt cx="2427092" cy="1632275"/>
            </a:xfrm>
          </p:grpSpPr>
          <p:sp>
            <p:nvSpPr>
              <p:cNvPr id="124" name="Metin kutusu 123">
                <a:extLst>
                  <a:ext uri="{FF2B5EF4-FFF2-40B4-BE49-F238E27FC236}">
                    <a16:creationId xmlns:a16="http://schemas.microsoft.com/office/drawing/2014/main" id="{05485585-0A21-A7B7-7AC2-53C18358CB0C}"/>
                  </a:ext>
                </a:extLst>
              </p:cNvPr>
              <p:cNvSpPr txBox="1"/>
              <p:nvPr/>
            </p:nvSpPr>
            <p:spPr>
              <a:xfrm>
                <a:off x="378331" y="1414836"/>
                <a:ext cx="2412514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İbrahim UYSAL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5</a:t>
                </a:r>
              </a:p>
            </p:txBody>
          </p:sp>
          <p:sp>
            <p:nvSpPr>
              <p:cNvPr id="125" name="Metin kutusu 124">
                <a:extLst>
                  <a:ext uri="{FF2B5EF4-FFF2-40B4-BE49-F238E27FC236}">
                    <a16:creationId xmlns:a16="http://schemas.microsoft.com/office/drawing/2014/main" id="{FA8093EA-C090-419D-043E-775FA138E9F2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Jeoloji </a:t>
                </a:r>
              </a:p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26" name="Grup 125"/>
          <p:cNvGrpSpPr/>
          <p:nvPr/>
        </p:nvGrpSpPr>
        <p:grpSpPr>
          <a:xfrm>
            <a:off x="6463409" y="4963600"/>
            <a:ext cx="2610659" cy="1408814"/>
            <a:chOff x="4641663" y="3173051"/>
            <a:chExt cx="2570494" cy="1408814"/>
          </a:xfrm>
        </p:grpSpPr>
        <p:sp>
          <p:nvSpPr>
            <p:cNvPr id="127" name="Metin kutusu 126">
              <a:extLst>
                <a:ext uri="{FF2B5EF4-FFF2-40B4-BE49-F238E27FC236}">
                  <a16:creationId xmlns:a16="http://schemas.microsoft.com/office/drawing/2014/main" id="{96C90E23-9FBC-1C6C-2926-F9C04815C58B}"/>
                </a:ext>
              </a:extLst>
            </p:cNvPr>
            <p:cNvSpPr txBox="1"/>
            <p:nvPr/>
          </p:nvSpPr>
          <p:spPr>
            <a:xfrm>
              <a:off x="4641663" y="3173051"/>
              <a:ext cx="25704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Emine TANIR KAYIKÇI</a:t>
              </a:r>
            </a:p>
            <a:p>
              <a:r>
                <a:rPr lang="tr-TR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Doç. Dr. Esra TUNÇ GÖRMÜŞ</a:t>
              </a:r>
            </a:p>
            <a:p>
              <a:r>
                <a:rPr lang="tr-TR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Makale Sayısı: 1</a:t>
              </a:r>
            </a:p>
          </p:txBody>
        </p:sp>
        <p:sp>
          <p:nvSpPr>
            <p:cNvPr id="128" name="Aynı Yanın Köşesi Yuvarlatılmış Dikdörtgen 127"/>
            <p:cNvSpPr/>
            <p:nvPr/>
          </p:nvSpPr>
          <p:spPr>
            <a:xfrm>
              <a:off x="4655478" y="3207844"/>
              <a:ext cx="2329577" cy="707887"/>
            </a:xfrm>
            <a:prstGeom prst="round2Same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129" name="Dikdörtgen 128"/>
            <p:cNvSpPr/>
            <p:nvPr/>
          </p:nvSpPr>
          <p:spPr>
            <a:xfrm>
              <a:off x="4661088" y="3813411"/>
              <a:ext cx="2329577" cy="6970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130" name="Metin kutusu 129">
              <a:extLst>
                <a:ext uri="{FF2B5EF4-FFF2-40B4-BE49-F238E27FC236}">
                  <a16:creationId xmlns:a16="http://schemas.microsoft.com/office/drawing/2014/main" id="{C67C7760-2C11-3145-2CB6-1A2FCD562123}"/>
                </a:ext>
              </a:extLst>
            </p:cNvPr>
            <p:cNvSpPr txBox="1"/>
            <p:nvPr/>
          </p:nvSpPr>
          <p:spPr>
            <a:xfrm>
              <a:off x="4661088" y="3843201"/>
              <a:ext cx="12954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Harita</a:t>
              </a:r>
            </a:p>
            <a:p>
              <a:r>
                <a:rPr lang="tr-TR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131" name="Picture 9" descr="D:\1-Muhendislik-Jeoloji Klasorler\Mühendislik Dekanlık işler\2- corel dosyaları\jpg\akademik kurul 2024 fotolar\ibrahim uysal.png">
            <a:extLst>
              <a:ext uri="{FF2B5EF4-FFF2-40B4-BE49-F238E27FC236}">
                <a16:creationId xmlns:a16="http://schemas.microsoft.com/office/drawing/2014/main" id="{740122CF-95C5-BD02-791E-4C0440716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99" y="2325192"/>
            <a:ext cx="729717" cy="72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2" name="Grup 131">
            <a:extLst>
              <a:ext uri="{FF2B5EF4-FFF2-40B4-BE49-F238E27FC236}">
                <a16:creationId xmlns:a16="http://schemas.microsoft.com/office/drawing/2014/main" id="{476C2981-DD51-1E5C-BE63-BBBB869AC698}"/>
              </a:ext>
            </a:extLst>
          </p:cNvPr>
          <p:cNvGrpSpPr>
            <a:grpSpLocks noChangeAspect="1"/>
          </p:cNvGrpSpPr>
          <p:nvPr/>
        </p:nvGrpSpPr>
        <p:grpSpPr>
          <a:xfrm>
            <a:off x="-20711" y="4997591"/>
            <a:ext cx="2202295" cy="1378941"/>
            <a:chOff x="296714" y="1348815"/>
            <a:chExt cx="2752869" cy="1723674"/>
          </a:xfrm>
        </p:grpSpPr>
        <p:pic>
          <p:nvPicPr>
            <p:cNvPr id="133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4DAFCB21-6B55-755B-EFAC-5AEE03631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4" name="Grup 133">
              <a:extLst>
                <a:ext uri="{FF2B5EF4-FFF2-40B4-BE49-F238E27FC236}">
                  <a16:creationId xmlns:a16="http://schemas.microsoft.com/office/drawing/2014/main" id="{3B481BA2-8CCD-5D80-C5DD-63CE89265633}"/>
                </a:ext>
              </a:extLst>
            </p:cNvPr>
            <p:cNvGrpSpPr/>
            <p:nvPr/>
          </p:nvGrpSpPr>
          <p:grpSpPr>
            <a:xfrm>
              <a:off x="296714" y="1394405"/>
              <a:ext cx="2554255" cy="1652708"/>
              <a:chOff x="296714" y="1394405"/>
              <a:chExt cx="2554255" cy="1652708"/>
            </a:xfrm>
          </p:grpSpPr>
          <p:sp>
            <p:nvSpPr>
              <p:cNvPr id="135" name="Metin kutusu 134">
                <a:extLst>
                  <a:ext uri="{FF2B5EF4-FFF2-40B4-BE49-F238E27FC236}">
                    <a16:creationId xmlns:a16="http://schemas.microsoft.com/office/drawing/2014/main" id="{0B9778D1-0F1B-0F23-4285-367F9FD7D203}"/>
                  </a:ext>
                </a:extLst>
              </p:cNvPr>
              <p:cNvSpPr txBox="1"/>
              <p:nvPr/>
            </p:nvSpPr>
            <p:spPr>
              <a:xfrm>
                <a:off x="296714" y="1394405"/>
                <a:ext cx="2554255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İbrahim ALP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2</a:t>
                </a:r>
              </a:p>
            </p:txBody>
          </p:sp>
          <p:sp>
            <p:nvSpPr>
              <p:cNvPr id="136" name="Metin kutusu 135">
                <a:extLst>
                  <a:ext uri="{FF2B5EF4-FFF2-40B4-BE49-F238E27FC236}">
                    <a16:creationId xmlns:a16="http://schemas.microsoft.com/office/drawing/2014/main" id="{B4E8C685-0584-35C5-6266-04D440064690}"/>
                  </a:ext>
                </a:extLst>
              </p:cNvPr>
              <p:cNvSpPr txBox="1"/>
              <p:nvPr/>
            </p:nvSpPr>
            <p:spPr>
              <a:xfrm>
                <a:off x="363753" y="2123784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Maden Mühendisliği</a:t>
                </a:r>
              </a:p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37" name="Grup 136">
            <a:extLst>
              <a:ext uri="{FF2B5EF4-FFF2-40B4-BE49-F238E27FC236}">
                <a16:creationId xmlns:a16="http://schemas.microsoft.com/office/drawing/2014/main" id="{EBBCBD6E-D904-1BBC-C337-56871425F18A}"/>
              </a:ext>
            </a:extLst>
          </p:cNvPr>
          <p:cNvGrpSpPr>
            <a:grpSpLocks noChangeAspect="1"/>
          </p:cNvGrpSpPr>
          <p:nvPr/>
        </p:nvGrpSpPr>
        <p:grpSpPr>
          <a:xfrm>
            <a:off x="4265244" y="4970310"/>
            <a:ext cx="2222450" cy="1410807"/>
            <a:chOff x="271520" y="1308983"/>
            <a:chExt cx="2778063" cy="1763506"/>
          </a:xfrm>
        </p:grpSpPr>
        <p:pic>
          <p:nvPicPr>
            <p:cNvPr id="138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877A54E-7768-9A7E-BF67-91C5145E7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9" name="Grup 138">
              <a:extLst>
                <a:ext uri="{FF2B5EF4-FFF2-40B4-BE49-F238E27FC236}">
                  <a16:creationId xmlns:a16="http://schemas.microsoft.com/office/drawing/2014/main" id="{91CEEA5E-C84B-321F-B1C9-88F45879A74D}"/>
                </a:ext>
              </a:extLst>
            </p:cNvPr>
            <p:cNvGrpSpPr/>
            <p:nvPr/>
          </p:nvGrpSpPr>
          <p:grpSpPr>
            <a:xfrm>
              <a:off x="271520" y="1308983"/>
              <a:ext cx="2554255" cy="1738129"/>
              <a:chOff x="271520" y="1308983"/>
              <a:chExt cx="2554255" cy="1738129"/>
            </a:xfrm>
          </p:grpSpPr>
          <p:sp>
            <p:nvSpPr>
              <p:cNvPr id="140" name="Metin kutusu 139">
                <a:extLst>
                  <a:ext uri="{FF2B5EF4-FFF2-40B4-BE49-F238E27FC236}">
                    <a16:creationId xmlns:a16="http://schemas.microsoft.com/office/drawing/2014/main" id="{C3134A22-4353-DE01-8A5A-8E154689CD0F}"/>
                  </a:ext>
                </a:extLst>
              </p:cNvPr>
              <p:cNvSpPr txBox="1"/>
              <p:nvPr/>
            </p:nvSpPr>
            <p:spPr>
              <a:xfrm>
                <a:off x="271520" y="1308983"/>
                <a:ext cx="2554255" cy="92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Rukiye Savran Kızıltepe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1</a:t>
                </a:r>
              </a:p>
            </p:txBody>
          </p:sp>
          <p:sp>
            <p:nvSpPr>
              <p:cNvPr id="141" name="Metin kutusu 140">
                <a:extLst>
                  <a:ext uri="{FF2B5EF4-FFF2-40B4-BE49-F238E27FC236}">
                    <a16:creationId xmlns:a16="http://schemas.microsoft.com/office/drawing/2014/main" id="{B7808161-054D-A810-4B04-CE5891FBF957}"/>
                  </a:ext>
                </a:extLst>
              </p:cNvPr>
              <p:cNvSpPr txBox="1"/>
              <p:nvPr/>
            </p:nvSpPr>
            <p:spPr>
              <a:xfrm>
                <a:off x="363753" y="2123784"/>
                <a:ext cx="1830365" cy="92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Yazılım Mühendisliği</a:t>
                </a:r>
              </a:p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42" name="Grup 141">
            <a:extLst>
              <a:ext uri="{FF2B5EF4-FFF2-40B4-BE49-F238E27FC236}">
                <a16:creationId xmlns:a16="http://schemas.microsoft.com/office/drawing/2014/main" id="{8F388504-9FE1-9FF4-9EAE-C62209FB1338}"/>
              </a:ext>
            </a:extLst>
          </p:cNvPr>
          <p:cNvGrpSpPr/>
          <p:nvPr/>
        </p:nvGrpSpPr>
        <p:grpSpPr>
          <a:xfrm>
            <a:off x="5569115" y="3152947"/>
            <a:ext cx="3558098" cy="1484267"/>
            <a:chOff x="5681436" y="3149618"/>
            <a:chExt cx="3558098" cy="1484267"/>
          </a:xfrm>
        </p:grpSpPr>
        <p:grpSp>
          <p:nvGrpSpPr>
            <p:cNvPr id="143" name="Grup 142">
              <a:extLst>
                <a:ext uri="{FF2B5EF4-FFF2-40B4-BE49-F238E27FC236}">
                  <a16:creationId xmlns:a16="http://schemas.microsoft.com/office/drawing/2014/main" id="{9E2BC39C-5DCA-F133-E542-8DC23BC29AB6}"/>
                </a:ext>
              </a:extLst>
            </p:cNvPr>
            <p:cNvGrpSpPr/>
            <p:nvPr/>
          </p:nvGrpSpPr>
          <p:grpSpPr>
            <a:xfrm>
              <a:off x="5681436" y="3149618"/>
              <a:ext cx="3558098" cy="1422462"/>
              <a:chOff x="4655478" y="3159403"/>
              <a:chExt cx="2596205" cy="1422462"/>
            </a:xfrm>
          </p:grpSpPr>
          <p:sp>
            <p:nvSpPr>
              <p:cNvPr id="147" name="Metin kutusu 146">
                <a:extLst>
                  <a:ext uri="{FF2B5EF4-FFF2-40B4-BE49-F238E27FC236}">
                    <a16:creationId xmlns:a16="http://schemas.microsoft.com/office/drawing/2014/main" id="{690BEBEC-57D5-B096-654C-8BEBA194D894}"/>
                  </a:ext>
                </a:extLst>
              </p:cNvPr>
              <p:cNvSpPr txBox="1"/>
              <p:nvPr/>
            </p:nvSpPr>
            <p:spPr>
              <a:xfrm>
                <a:off x="4681189" y="3159403"/>
                <a:ext cx="257049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Ahmet Can ALTUNIŞIK</a:t>
                </a:r>
              </a:p>
              <a:p>
                <a:r>
                  <a:rPr lang="tr-TR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Tayfun DEDE</a:t>
                </a:r>
              </a:p>
              <a:p>
                <a:r>
                  <a:rPr lang="tr-TR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Vedat TOĞAN   </a:t>
                </a:r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2</a:t>
                </a:r>
              </a:p>
            </p:txBody>
          </p:sp>
          <p:sp>
            <p:nvSpPr>
              <p:cNvPr id="148" name="Aynı Yanın Köşesi Yuvarlatılmış Dikdörtgen 98">
                <a:extLst>
                  <a:ext uri="{FF2B5EF4-FFF2-40B4-BE49-F238E27FC236}">
                    <a16:creationId xmlns:a16="http://schemas.microsoft.com/office/drawing/2014/main" id="{898917D2-3982-950A-8AC3-DEAAC1045E4D}"/>
                  </a:ext>
                </a:extLst>
              </p:cNvPr>
              <p:cNvSpPr/>
              <p:nvPr/>
            </p:nvSpPr>
            <p:spPr>
              <a:xfrm>
                <a:off x="4655478" y="3207844"/>
                <a:ext cx="2329577" cy="707887"/>
              </a:xfrm>
              <a:prstGeom prst="round2SameRect">
                <a:avLst/>
              </a:prstGeom>
              <a:noFill/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400"/>
              </a:p>
            </p:txBody>
          </p:sp>
          <p:sp>
            <p:nvSpPr>
              <p:cNvPr id="149" name="Dikdörtgen 148">
                <a:extLst>
                  <a:ext uri="{FF2B5EF4-FFF2-40B4-BE49-F238E27FC236}">
                    <a16:creationId xmlns:a16="http://schemas.microsoft.com/office/drawing/2014/main" id="{0DD52A00-1A18-0863-07BD-898544F7637F}"/>
                  </a:ext>
                </a:extLst>
              </p:cNvPr>
              <p:cNvSpPr/>
              <p:nvPr/>
            </p:nvSpPr>
            <p:spPr>
              <a:xfrm>
                <a:off x="4661088" y="3813411"/>
                <a:ext cx="2329577" cy="69709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400"/>
              </a:p>
            </p:txBody>
          </p:sp>
          <p:sp>
            <p:nvSpPr>
              <p:cNvPr id="150" name="Metin kutusu 149">
                <a:extLst>
                  <a:ext uri="{FF2B5EF4-FFF2-40B4-BE49-F238E27FC236}">
                    <a16:creationId xmlns:a16="http://schemas.microsoft.com/office/drawing/2014/main" id="{B7BA67B2-2DEA-8AAA-E281-998315FE3541}"/>
                  </a:ext>
                </a:extLst>
              </p:cNvPr>
              <p:cNvSpPr txBox="1"/>
              <p:nvPr/>
            </p:nvSpPr>
            <p:spPr>
              <a:xfrm>
                <a:off x="4661088" y="3843201"/>
                <a:ext cx="129548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İnşaat</a:t>
                </a:r>
              </a:p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  <p:pic>
          <p:nvPicPr>
            <p:cNvPr id="144" name="Picture 9" descr="D:\1-Muhendislik-Jeoloji Klasorler\Mühendislik Dekanlık işler\2- corel dosyaları\jpg\akademik kurul 2024 fotolar\tayfun dede.png">
              <a:extLst>
                <a:ext uri="{FF2B5EF4-FFF2-40B4-BE49-F238E27FC236}">
                  <a16:creationId xmlns:a16="http://schemas.microsoft.com/office/drawing/2014/main" id="{EE4F4009-69D0-F7E2-D071-B80F14F3F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8248" y="3829442"/>
              <a:ext cx="780101" cy="780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13" descr="D:\1-Muhendislik-Jeoloji Klasorler\Mühendislik Dekanlık işler\2- corel dosyaları\jpg\akademik kurul 2024 fotolar\vedat togan.png">
              <a:extLst>
                <a:ext uri="{FF2B5EF4-FFF2-40B4-BE49-F238E27FC236}">
                  <a16:creationId xmlns:a16="http://schemas.microsoft.com/office/drawing/2014/main" id="{0BDDB9BF-6C95-6362-6040-D0A942B54F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4024" y="3853784"/>
              <a:ext cx="780101" cy="780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9" descr="D:\1-Muhendislik-Jeoloji Klasorler\Mühendislik Dekanlık işler\2- corel dosyaları\jpg\akademik kurul 2024 fotolar\ac altunışık.png">
              <a:extLst>
                <a:ext uri="{FF2B5EF4-FFF2-40B4-BE49-F238E27FC236}">
                  <a16:creationId xmlns:a16="http://schemas.microsoft.com/office/drawing/2014/main" id="{DFF6FEDE-0086-EC8E-337F-599F5D3A6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874" y="3835146"/>
              <a:ext cx="792000" cy="79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Grup 150">
            <a:extLst>
              <a:ext uri="{FF2B5EF4-FFF2-40B4-BE49-F238E27FC236}">
                <a16:creationId xmlns:a16="http://schemas.microsoft.com/office/drawing/2014/main" id="{07E1BC9C-B6D4-4C0D-0D69-590606A82571}"/>
              </a:ext>
            </a:extLst>
          </p:cNvPr>
          <p:cNvGrpSpPr/>
          <p:nvPr/>
        </p:nvGrpSpPr>
        <p:grpSpPr>
          <a:xfrm>
            <a:off x="234839" y="3195692"/>
            <a:ext cx="2771835" cy="1422462"/>
            <a:chOff x="4573887" y="3159403"/>
            <a:chExt cx="2570494" cy="1422462"/>
          </a:xfrm>
        </p:grpSpPr>
        <p:sp>
          <p:nvSpPr>
            <p:cNvPr id="152" name="Metin kutusu 151">
              <a:extLst>
                <a:ext uri="{FF2B5EF4-FFF2-40B4-BE49-F238E27FC236}">
                  <a16:creationId xmlns:a16="http://schemas.microsoft.com/office/drawing/2014/main" id="{C96F23D2-0B51-76C2-C6B9-A924EB945C47}"/>
                </a:ext>
              </a:extLst>
            </p:cNvPr>
            <p:cNvSpPr txBox="1"/>
            <p:nvPr/>
          </p:nvSpPr>
          <p:spPr>
            <a:xfrm>
              <a:off x="4573887" y="3159403"/>
              <a:ext cx="257049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Güzin ULUTAŞ</a:t>
              </a:r>
            </a:p>
            <a:p>
              <a:pPr algn="ctr"/>
              <a:r>
                <a:rPr lang="tr-TR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Dr. Öğr. Ü. Beste ÜSTÜBİOĞLU</a:t>
              </a:r>
            </a:p>
            <a:p>
              <a:pPr algn="ctr"/>
              <a:r>
                <a:rPr lang="tr-TR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Makale Sayısı: 3</a:t>
              </a:r>
            </a:p>
          </p:txBody>
        </p:sp>
        <p:sp>
          <p:nvSpPr>
            <p:cNvPr id="153" name="Aynı Yanın Köşesi Yuvarlatılmış Dikdörtgen 98">
              <a:extLst>
                <a:ext uri="{FF2B5EF4-FFF2-40B4-BE49-F238E27FC236}">
                  <a16:creationId xmlns:a16="http://schemas.microsoft.com/office/drawing/2014/main" id="{0CDC438C-C410-C7CE-C193-62B8E2EAB75A}"/>
                </a:ext>
              </a:extLst>
            </p:cNvPr>
            <p:cNvSpPr/>
            <p:nvPr/>
          </p:nvSpPr>
          <p:spPr>
            <a:xfrm>
              <a:off x="4655478" y="3207844"/>
              <a:ext cx="2329577" cy="707887"/>
            </a:xfrm>
            <a:prstGeom prst="round2Same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154" name="Dikdörtgen 153">
              <a:extLst>
                <a:ext uri="{FF2B5EF4-FFF2-40B4-BE49-F238E27FC236}">
                  <a16:creationId xmlns:a16="http://schemas.microsoft.com/office/drawing/2014/main" id="{82BFF8F7-033B-F008-06E4-1B1DB9A2AA63}"/>
                </a:ext>
              </a:extLst>
            </p:cNvPr>
            <p:cNvSpPr/>
            <p:nvPr/>
          </p:nvSpPr>
          <p:spPr>
            <a:xfrm>
              <a:off x="4661088" y="3813411"/>
              <a:ext cx="2329577" cy="6970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155" name="Metin kutusu 154">
              <a:extLst>
                <a:ext uri="{FF2B5EF4-FFF2-40B4-BE49-F238E27FC236}">
                  <a16:creationId xmlns:a16="http://schemas.microsoft.com/office/drawing/2014/main" id="{DC4F5022-B28C-D31E-D045-DC9A8F34A187}"/>
                </a:ext>
              </a:extLst>
            </p:cNvPr>
            <p:cNvSpPr txBox="1"/>
            <p:nvPr/>
          </p:nvSpPr>
          <p:spPr>
            <a:xfrm>
              <a:off x="4661088" y="3843201"/>
              <a:ext cx="12954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Bilgisayar</a:t>
              </a:r>
            </a:p>
            <a:p>
              <a:r>
                <a:rPr lang="tr-TR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156" name="Picture 3" descr="D:\1-Muhendislik-Jeoloji Klasorler\Mühendislik Dekanlık işler\2- corel dosyaları\jpg\akademik kurul 2024 fotolar\GÜZİN ULUTAŞ.png">
            <a:extLst>
              <a:ext uri="{FF2B5EF4-FFF2-40B4-BE49-F238E27FC236}">
                <a16:creationId xmlns:a16="http://schemas.microsoft.com/office/drawing/2014/main" id="{211FFB0A-57B5-AA07-CFA4-052CD5AAE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583" y="3847738"/>
            <a:ext cx="715481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4" descr="D:\1-Muhendislik-Jeoloji Klasorler\Mühendislik Dekanlık işler\2- corel dosyaları\jpg\akademik kurul 2024 fotolar\beste üstübioğlu.png">
            <a:extLst>
              <a:ext uri="{FF2B5EF4-FFF2-40B4-BE49-F238E27FC236}">
                <a16:creationId xmlns:a16="http://schemas.microsoft.com/office/drawing/2014/main" id="{F432A071-AADD-3F03-7863-9AB51513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751" y="3847738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3" descr="D:\1-Muhendislik-Jeoloji Klasorler\Mühendislik Dekanlık işler\2- corel dosyaları\jpg\akademik kurul 2024 fotolar\İBRAHİM alp.png">
            <a:extLst>
              <a:ext uri="{FF2B5EF4-FFF2-40B4-BE49-F238E27FC236}">
                <a16:creationId xmlns:a16="http://schemas.microsoft.com/office/drawing/2014/main" id="{1A5F0507-CE60-039B-EE09-6ED0F23BF1A7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141" y="5623861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9" name="Grup 158">
            <a:extLst>
              <a:ext uri="{FF2B5EF4-FFF2-40B4-BE49-F238E27FC236}">
                <a16:creationId xmlns:a16="http://schemas.microsoft.com/office/drawing/2014/main" id="{77EA8795-8C88-61DF-F83D-32EA26C26FD2}"/>
              </a:ext>
            </a:extLst>
          </p:cNvPr>
          <p:cNvGrpSpPr/>
          <p:nvPr/>
        </p:nvGrpSpPr>
        <p:grpSpPr>
          <a:xfrm>
            <a:off x="2119075" y="4981908"/>
            <a:ext cx="2222450" cy="1419502"/>
            <a:chOff x="1041986" y="4892644"/>
            <a:chExt cx="2222450" cy="1419502"/>
          </a:xfrm>
        </p:grpSpPr>
        <p:grpSp>
          <p:nvGrpSpPr>
            <p:cNvPr id="160" name="Grup 159">
              <a:extLst>
                <a:ext uri="{FF2B5EF4-FFF2-40B4-BE49-F238E27FC236}">
                  <a16:creationId xmlns:a16="http://schemas.microsoft.com/office/drawing/2014/main" id="{C7C59B17-BFD4-B4AB-BFF7-AE0204F9FE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1986" y="4892644"/>
              <a:ext cx="2222450" cy="1410807"/>
              <a:chOff x="271520" y="1308983"/>
              <a:chExt cx="2778063" cy="1763506"/>
            </a:xfrm>
          </p:grpSpPr>
          <p:pic>
            <p:nvPicPr>
              <p:cNvPr id="162" name="Picture 3" descr="D:\1-Muhendislik-Jeoloji Klasorler\Mühendislik Dekanlık işler\2- corel dosyaları\jpg\akademik kurul sunum şablon.jpg">
                <a:extLst>
                  <a:ext uri="{FF2B5EF4-FFF2-40B4-BE49-F238E27FC236}">
                    <a16:creationId xmlns:a16="http://schemas.microsoft.com/office/drawing/2014/main" id="{C739EFE7-6974-25B9-58BF-00A1C54654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83" y="1348815"/>
                <a:ext cx="2700000" cy="17236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3" name="Grup 162">
                <a:extLst>
                  <a:ext uri="{FF2B5EF4-FFF2-40B4-BE49-F238E27FC236}">
                    <a16:creationId xmlns:a16="http://schemas.microsoft.com/office/drawing/2014/main" id="{1F13632E-6054-C90F-95D1-B6455C04C65E}"/>
                  </a:ext>
                </a:extLst>
              </p:cNvPr>
              <p:cNvGrpSpPr/>
              <p:nvPr/>
            </p:nvGrpSpPr>
            <p:grpSpPr>
              <a:xfrm>
                <a:off x="271520" y="1308983"/>
                <a:ext cx="2554255" cy="1738129"/>
                <a:chOff x="271520" y="1308983"/>
                <a:chExt cx="2554255" cy="1738129"/>
              </a:xfrm>
            </p:grpSpPr>
            <p:sp>
              <p:nvSpPr>
                <p:cNvPr id="164" name="Metin kutusu 163">
                  <a:extLst>
                    <a:ext uri="{FF2B5EF4-FFF2-40B4-BE49-F238E27FC236}">
                      <a16:creationId xmlns:a16="http://schemas.microsoft.com/office/drawing/2014/main" id="{9C236327-FE2E-612C-4F6D-63EC9C43B2E9}"/>
                    </a:ext>
                  </a:extLst>
                </p:cNvPr>
                <p:cNvSpPr txBox="1"/>
                <p:nvPr/>
              </p:nvSpPr>
              <p:spPr>
                <a:xfrm>
                  <a:off x="271520" y="1308983"/>
                  <a:ext cx="2554255" cy="923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r-TR" sz="1400" b="1" dirty="0">
                      <a:solidFill>
                        <a:srgbClr val="4F81BD">
                          <a:lumMod val="50000"/>
                        </a:srgb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Dr. Öğr. Üyesi Özgenç AKIN</a:t>
                  </a:r>
                </a:p>
                <a:p>
                  <a:pPr algn="ctr"/>
                  <a:r>
                    <a:rPr lang="tr-TR" sz="1400" b="1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Makale Sayısı: 1</a:t>
                  </a:r>
                </a:p>
              </p:txBody>
            </p:sp>
            <p:sp>
              <p:nvSpPr>
                <p:cNvPr id="165" name="Metin kutusu 164">
                  <a:extLst>
                    <a:ext uri="{FF2B5EF4-FFF2-40B4-BE49-F238E27FC236}">
                      <a16:creationId xmlns:a16="http://schemas.microsoft.com/office/drawing/2014/main" id="{8C7AD76F-BE18-E945-0587-A8899D619438}"/>
                    </a:ext>
                  </a:extLst>
                </p:cNvPr>
                <p:cNvSpPr txBox="1"/>
                <p:nvPr/>
              </p:nvSpPr>
              <p:spPr>
                <a:xfrm>
                  <a:off x="363752" y="2123784"/>
                  <a:ext cx="1830365" cy="923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tr-TR" sz="1400" b="1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Jeofizik Mühendisliği</a:t>
                  </a:r>
                </a:p>
                <a:p>
                  <a:r>
                    <a:rPr lang="tr-TR" sz="1400" b="1" dirty="0">
                      <a:solidFill>
                        <a:srgbClr val="FFFF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Bölümü</a:t>
                  </a:r>
                </a:p>
              </p:txBody>
            </p:sp>
          </p:grpSp>
        </p:grpSp>
        <p:pic>
          <p:nvPicPr>
            <p:cNvPr id="161" name="Resim 160" descr="insan yüzü, alın, insan sakalı, kaş içeren bir resim&#10;&#10;Açıklama otomatik olarak oluşturuldu">
              <a:extLst>
                <a:ext uri="{FF2B5EF4-FFF2-40B4-BE49-F238E27FC236}">
                  <a16:creationId xmlns:a16="http://schemas.microsoft.com/office/drawing/2014/main" id="{98568536-C955-9055-6861-68DE69E7E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77111" y="5556146"/>
              <a:ext cx="756000" cy="756000"/>
            </a:xfrm>
            <a:prstGeom prst="rect">
              <a:avLst/>
            </a:prstGeom>
          </p:spPr>
        </p:pic>
      </p:grpSp>
      <p:pic>
        <p:nvPicPr>
          <p:cNvPr id="166" name="Resim 165" descr="insan yüzü, kaş, portre, kirpik içeren bir resim&#10;&#10;Açıklama otomatik olarak oluşturuldu">
            <a:extLst>
              <a:ext uri="{FF2B5EF4-FFF2-40B4-BE49-F238E27FC236}">
                <a16:creationId xmlns:a16="http://schemas.microsoft.com/office/drawing/2014/main" id="{36FB40E7-4457-1709-F774-1CDCBA38EC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53453" y="5613172"/>
            <a:ext cx="756000" cy="756000"/>
          </a:xfrm>
          <a:prstGeom prst="rect">
            <a:avLst/>
          </a:prstGeom>
        </p:spPr>
      </p:pic>
      <p:pic>
        <p:nvPicPr>
          <p:cNvPr id="167" name="Picture 2" descr="D:\1-Muhendislik-Jeoloji Klasorler\Mühendislik Dekanlık işler\2- corel dosyaları\jpg\akademik kurul 2024 fotolar\emine tanır kayıkçı.png">
            <a:extLst>
              <a:ext uri="{FF2B5EF4-FFF2-40B4-BE49-F238E27FC236}">
                <a16:creationId xmlns:a16="http://schemas.microsoft.com/office/drawing/2014/main" id="{A70895D5-AA13-ECD3-A81C-D950ECD54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573" y="5578953"/>
            <a:ext cx="788412" cy="78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Resim 167" descr="insan yüzü, insan sakalı, alın, kişi, şahıs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D941B61-DB82-9443-F677-7D7FA7F73F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01775" y="3828962"/>
            <a:ext cx="756000" cy="756000"/>
          </a:xfrm>
          <a:prstGeom prst="rect">
            <a:avLst/>
          </a:prstGeom>
        </p:spPr>
      </p:pic>
      <p:pic>
        <p:nvPicPr>
          <p:cNvPr id="169" name="Resim 168" descr="insan yüzü, alın, çene, ka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89455CB-A290-1E06-52EF-A2509C3CDB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34537" y="2287271"/>
            <a:ext cx="753653" cy="756000"/>
          </a:xfrm>
          <a:prstGeom prst="rect">
            <a:avLst/>
          </a:prstGeom>
        </p:spPr>
      </p:pic>
      <p:pic>
        <p:nvPicPr>
          <p:cNvPr id="170" name="Resim 169" descr="insan yüzü, gülümsemek, gülüş, dudak, ka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16E25B00-5596-38F1-BC8B-9B19D63F42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97746" y="5619897"/>
            <a:ext cx="753653" cy="756000"/>
          </a:xfrm>
          <a:prstGeom prst="rect">
            <a:avLst/>
          </a:prstGeom>
        </p:spPr>
      </p:pic>
      <p:grpSp>
        <p:nvGrpSpPr>
          <p:cNvPr id="171" name="Grup 170">
            <a:extLst>
              <a:ext uri="{FF2B5EF4-FFF2-40B4-BE49-F238E27FC236}">
                <a16:creationId xmlns:a16="http://schemas.microsoft.com/office/drawing/2014/main" id="{89110F73-86B3-D4AE-515F-43D8255AFCAF}"/>
              </a:ext>
            </a:extLst>
          </p:cNvPr>
          <p:cNvGrpSpPr>
            <a:grpSpLocks noChangeAspect="1"/>
          </p:cNvGrpSpPr>
          <p:nvPr/>
        </p:nvGrpSpPr>
        <p:grpSpPr>
          <a:xfrm>
            <a:off x="2324267" y="1668972"/>
            <a:ext cx="2261571" cy="1378942"/>
            <a:chOff x="222620" y="1348815"/>
            <a:chExt cx="2826963" cy="1723674"/>
          </a:xfrm>
        </p:grpSpPr>
        <p:pic>
          <p:nvPicPr>
            <p:cNvPr id="172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D9716E5-16E2-AF66-F63C-8A05B1AF99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3" name="Grup 172">
              <a:extLst>
                <a:ext uri="{FF2B5EF4-FFF2-40B4-BE49-F238E27FC236}">
                  <a16:creationId xmlns:a16="http://schemas.microsoft.com/office/drawing/2014/main" id="{3FA7DD4D-6377-CFCD-D04A-77A75D6E2A9A}"/>
                </a:ext>
              </a:extLst>
            </p:cNvPr>
            <p:cNvGrpSpPr/>
            <p:nvPr/>
          </p:nvGrpSpPr>
          <p:grpSpPr>
            <a:xfrm>
              <a:off x="222620" y="1398155"/>
              <a:ext cx="2682194" cy="1648955"/>
              <a:chOff x="222620" y="1398155"/>
              <a:chExt cx="2682194" cy="1648955"/>
            </a:xfrm>
          </p:grpSpPr>
          <p:sp>
            <p:nvSpPr>
              <p:cNvPr id="174" name="Metin kutusu 173">
                <a:extLst>
                  <a:ext uri="{FF2B5EF4-FFF2-40B4-BE49-F238E27FC236}">
                    <a16:creationId xmlns:a16="http://schemas.microsoft.com/office/drawing/2014/main" id="{DA1E0779-B9FF-6248-B25E-7E076D0EE50B}"/>
                  </a:ext>
                </a:extLst>
              </p:cNvPr>
              <p:cNvSpPr txBox="1"/>
              <p:nvPr/>
            </p:nvSpPr>
            <p:spPr>
              <a:xfrm>
                <a:off x="222620" y="1398155"/>
                <a:ext cx="2682194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</a:t>
                </a:r>
                <a:r>
                  <a:rPr lang="tr-TR" sz="1400" b="1" dirty="0" err="1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Gençağa</a:t>
                </a:r>
                <a:r>
                  <a:rPr lang="tr-TR" sz="1400" b="1" dirty="0">
                    <a:solidFill>
                      <a:srgbClr val="4F81BD">
                        <a:lumMod val="50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PÜRÇEK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8</a:t>
                </a:r>
              </a:p>
            </p:txBody>
          </p:sp>
          <p:sp>
            <p:nvSpPr>
              <p:cNvPr id="175" name="Metin kutusu 174">
                <a:extLst>
                  <a:ext uri="{FF2B5EF4-FFF2-40B4-BE49-F238E27FC236}">
                    <a16:creationId xmlns:a16="http://schemas.microsoft.com/office/drawing/2014/main" id="{5675EAC7-5D38-15E2-2F5B-6B90CEE2E8F3}"/>
                  </a:ext>
                </a:extLst>
              </p:cNvPr>
              <p:cNvSpPr txBox="1"/>
              <p:nvPr/>
            </p:nvSpPr>
            <p:spPr>
              <a:xfrm>
                <a:off x="363752" y="2123782"/>
                <a:ext cx="1830366" cy="92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 Mühendisliği</a:t>
                </a:r>
              </a:p>
              <a:p>
                <a:r>
                  <a:rPr lang="tr-TR" sz="1400" b="1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20" name="Picture 2" descr="D:\1-Muhendislik-Jeoloji Klasorler\Mühendislik Dekanlık işler\1- Etkinlikler ile ilgili çalışmalar\9-akademik kurul 2025\fotolar\foto devam-2\gencaga pürçe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939" y="225066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8070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DF276-714D-E043-2C00-05C058B1B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EED33B4A-8DA5-3E4A-488D-C682DBEA485D}"/>
              </a:ext>
            </a:extLst>
          </p:cNvPr>
          <p:cNvCxnSpPr/>
          <p:nvPr/>
        </p:nvCxnSpPr>
        <p:spPr>
          <a:xfrm>
            <a:off x="0" y="770049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Dikdörtgen 6">
            <a:extLst>
              <a:ext uri="{FF2B5EF4-FFF2-40B4-BE49-F238E27FC236}">
                <a16:creationId xmlns:a16="http://schemas.microsoft.com/office/drawing/2014/main" id="{4389958C-DF51-86BF-084C-ABAC713B5D52}"/>
              </a:ext>
            </a:extLst>
          </p:cNvPr>
          <p:cNvSpPr/>
          <p:nvPr/>
        </p:nvSpPr>
        <p:spPr>
          <a:xfrm>
            <a:off x="124690" y="1037826"/>
            <a:ext cx="882534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400" b="1" dirty="0">
                <a:solidFill>
                  <a:srgbClr val="FF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Q1</a:t>
            </a: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Sınıfı Makale Sayısına Göre </a:t>
            </a:r>
            <a:r>
              <a:rPr lang="sv-SE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Bölüm Birincisi Öğretim Üyeleri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CC148AB-2B93-A574-F2B9-D4E9F6533C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1E77671D-CEAB-49DC-3002-76B06902B0F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rup 62">
            <a:extLst>
              <a:ext uri="{FF2B5EF4-FFF2-40B4-BE49-F238E27FC236}">
                <a16:creationId xmlns:a16="http://schemas.microsoft.com/office/drawing/2014/main" id="{ABCE5496-4059-380E-C5D3-21928BE198BB}"/>
              </a:ext>
            </a:extLst>
          </p:cNvPr>
          <p:cNvGrpSpPr>
            <a:grpSpLocks noChangeAspect="1"/>
          </p:cNvGrpSpPr>
          <p:nvPr/>
        </p:nvGrpSpPr>
        <p:grpSpPr>
          <a:xfrm>
            <a:off x="39006" y="1554143"/>
            <a:ext cx="2160000" cy="1378941"/>
            <a:chOff x="349583" y="1348815"/>
            <a:chExt cx="2700000" cy="1723674"/>
          </a:xfrm>
        </p:grpSpPr>
        <p:pic>
          <p:nvPicPr>
            <p:cNvPr id="6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CF6E7CA9-BBB3-465E-59B2-E206474BF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5" name="Grup 64">
              <a:extLst>
                <a:ext uri="{FF2B5EF4-FFF2-40B4-BE49-F238E27FC236}">
                  <a16:creationId xmlns:a16="http://schemas.microsoft.com/office/drawing/2014/main" id="{C3D9AB2F-4154-852E-3AA7-9F4E7A14D70C}"/>
                </a:ext>
              </a:extLst>
            </p:cNvPr>
            <p:cNvGrpSpPr/>
            <p:nvPr/>
          </p:nvGrpSpPr>
          <p:grpSpPr>
            <a:xfrm>
              <a:off x="363753" y="1397223"/>
              <a:ext cx="2412515" cy="1649888"/>
              <a:chOff x="363753" y="1397223"/>
              <a:chExt cx="2412515" cy="1649888"/>
            </a:xfrm>
          </p:grpSpPr>
          <p:sp>
            <p:nvSpPr>
              <p:cNvPr id="66" name="Metin kutusu 65">
                <a:extLst>
                  <a:ext uri="{FF2B5EF4-FFF2-40B4-BE49-F238E27FC236}">
                    <a16:creationId xmlns:a16="http://schemas.microsoft.com/office/drawing/2014/main" id="{004B814D-77E5-966B-467A-1C798F299043}"/>
                  </a:ext>
                </a:extLst>
              </p:cNvPr>
              <p:cNvSpPr txBox="1"/>
              <p:nvPr/>
            </p:nvSpPr>
            <p:spPr>
              <a:xfrm>
                <a:off x="363754" y="1397223"/>
                <a:ext cx="2412514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Ahmet SARI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21</a:t>
                </a:r>
              </a:p>
            </p:txBody>
          </p:sp>
          <p:sp>
            <p:nvSpPr>
              <p:cNvPr id="67" name="Metin kutusu 66">
                <a:extLst>
                  <a:ext uri="{FF2B5EF4-FFF2-40B4-BE49-F238E27FC236}">
                    <a16:creationId xmlns:a16="http://schemas.microsoft.com/office/drawing/2014/main" id="{68A10A98-AF24-B808-C5DF-9E63027CD849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68" name="Grup 67">
            <a:extLst>
              <a:ext uri="{FF2B5EF4-FFF2-40B4-BE49-F238E27FC236}">
                <a16:creationId xmlns:a16="http://schemas.microsoft.com/office/drawing/2014/main" id="{FF018734-3B7F-55F1-01DF-B0324FD6CDAF}"/>
              </a:ext>
            </a:extLst>
          </p:cNvPr>
          <p:cNvGrpSpPr>
            <a:grpSpLocks noChangeAspect="1"/>
          </p:cNvGrpSpPr>
          <p:nvPr/>
        </p:nvGrpSpPr>
        <p:grpSpPr>
          <a:xfrm>
            <a:off x="2201069" y="1503340"/>
            <a:ext cx="2160000" cy="1429402"/>
            <a:chOff x="349583" y="1285739"/>
            <a:chExt cx="2700000" cy="1786750"/>
          </a:xfrm>
        </p:grpSpPr>
        <p:pic>
          <p:nvPicPr>
            <p:cNvPr id="6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10F5A2A-FB17-F46F-C4DB-F69A36BB8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0" name="Grup 69">
              <a:extLst>
                <a:ext uri="{FF2B5EF4-FFF2-40B4-BE49-F238E27FC236}">
                  <a16:creationId xmlns:a16="http://schemas.microsoft.com/office/drawing/2014/main" id="{785D1D1F-87C8-F957-5F78-EF38BF3C0474}"/>
                </a:ext>
              </a:extLst>
            </p:cNvPr>
            <p:cNvGrpSpPr/>
            <p:nvPr/>
          </p:nvGrpSpPr>
          <p:grpSpPr>
            <a:xfrm>
              <a:off x="363753" y="1285739"/>
              <a:ext cx="2412515" cy="1761372"/>
              <a:chOff x="363753" y="1285739"/>
              <a:chExt cx="2412515" cy="1761372"/>
            </a:xfrm>
          </p:grpSpPr>
          <p:sp>
            <p:nvSpPr>
              <p:cNvPr id="71" name="Metin kutusu 70">
                <a:extLst>
                  <a:ext uri="{FF2B5EF4-FFF2-40B4-BE49-F238E27FC236}">
                    <a16:creationId xmlns:a16="http://schemas.microsoft.com/office/drawing/2014/main" id="{D8500255-F40C-72CF-0D0C-75E5869D693D}"/>
                  </a:ext>
                </a:extLst>
              </p:cNvPr>
              <p:cNvSpPr txBox="1"/>
              <p:nvPr/>
            </p:nvSpPr>
            <p:spPr>
              <a:xfrm>
                <a:off x="363754" y="1285739"/>
                <a:ext cx="2412514" cy="1192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Ertuğrul AYYILDIZ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13</a:t>
                </a:r>
              </a:p>
              <a:p>
                <a:pPr algn="ctr"/>
                <a:endParaRPr lang="tr-TR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Metin kutusu 71">
                <a:extLst>
                  <a:ext uri="{FF2B5EF4-FFF2-40B4-BE49-F238E27FC236}">
                    <a16:creationId xmlns:a16="http://schemas.microsoft.com/office/drawing/2014/main" id="{6182EC10-6E75-767E-D3EF-761215F321B6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Endüstri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73" name="Grup 72">
            <a:extLst>
              <a:ext uri="{FF2B5EF4-FFF2-40B4-BE49-F238E27FC236}">
                <a16:creationId xmlns:a16="http://schemas.microsoft.com/office/drawing/2014/main" id="{12A3AA1B-28C1-53E2-576D-933B27278C8F}"/>
              </a:ext>
            </a:extLst>
          </p:cNvPr>
          <p:cNvGrpSpPr>
            <a:grpSpLocks noChangeAspect="1"/>
          </p:cNvGrpSpPr>
          <p:nvPr/>
        </p:nvGrpSpPr>
        <p:grpSpPr>
          <a:xfrm>
            <a:off x="4392512" y="1500423"/>
            <a:ext cx="2160000" cy="1441433"/>
            <a:chOff x="349583" y="1270700"/>
            <a:chExt cx="2700000" cy="1801789"/>
          </a:xfrm>
        </p:grpSpPr>
        <p:pic>
          <p:nvPicPr>
            <p:cNvPr id="7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468744D-7F43-C6A7-B1A5-931772C37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5" name="Grup 74">
              <a:extLst>
                <a:ext uri="{FF2B5EF4-FFF2-40B4-BE49-F238E27FC236}">
                  <a16:creationId xmlns:a16="http://schemas.microsoft.com/office/drawing/2014/main" id="{204235F8-1321-0EE1-2E1D-6443895338BB}"/>
                </a:ext>
              </a:extLst>
            </p:cNvPr>
            <p:cNvGrpSpPr/>
            <p:nvPr/>
          </p:nvGrpSpPr>
          <p:grpSpPr>
            <a:xfrm>
              <a:off x="363753" y="1270700"/>
              <a:ext cx="2412515" cy="1776412"/>
              <a:chOff x="363753" y="1270700"/>
              <a:chExt cx="2412515" cy="1776412"/>
            </a:xfrm>
          </p:grpSpPr>
          <p:sp>
            <p:nvSpPr>
              <p:cNvPr id="76" name="Metin kutusu 75">
                <a:extLst>
                  <a:ext uri="{FF2B5EF4-FFF2-40B4-BE49-F238E27FC236}">
                    <a16:creationId xmlns:a16="http://schemas.microsoft.com/office/drawing/2014/main" id="{69D9CF0A-C862-A5F7-BF06-18E8D8ECD049}"/>
                  </a:ext>
                </a:extLst>
              </p:cNvPr>
              <p:cNvSpPr txBox="1"/>
              <p:nvPr/>
            </p:nvSpPr>
            <p:spPr>
              <a:xfrm>
                <a:off x="363754" y="1270700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Ahmet Can ALTUNIŞIK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8</a:t>
                </a:r>
              </a:p>
            </p:txBody>
          </p:sp>
          <p:sp>
            <p:nvSpPr>
              <p:cNvPr id="77" name="Metin kutusu 76">
                <a:extLst>
                  <a:ext uri="{FF2B5EF4-FFF2-40B4-BE49-F238E27FC236}">
                    <a16:creationId xmlns:a16="http://schemas.microsoft.com/office/drawing/2014/main" id="{BB3D7482-B6B1-40D0-FE1D-4B64BD7BA98A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İnşaat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78" name="Grup 77">
            <a:extLst>
              <a:ext uri="{FF2B5EF4-FFF2-40B4-BE49-F238E27FC236}">
                <a16:creationId xmlns:a16="http://schemas.microsoft.com/office/drawing/2014/main" id="{FF8FEDBF-2B0D-7EDF-0557-533F1D7DCF0C}"/>
              </a:ext>
            </a:extLst>
          </p:cNvPr>
          <p:cNvGrpSpPr>
            <a:grpSpLocks noChangeAspect="1"/>
          </p:cNvGrpSpPr>
          <p:nvPr/>
        </p:nvGrpSpPr>
        <p:grpSpPr>
          <a:xfrm>
            <a:off x="2221427" y="3100315"/>
            <a:ext cx="2160000" cy="1432634"/>
            <a:chOff x="349583" y="1281699"/>
            <a:chExt cx="2700000" cy="1790790"/>
          </a:xfrm>
        </p:grpSpPr>
        <p:pic>
          <p:nvPicPr>
            <p:cNvPr id="7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C421BA0-CC47-564A-DCEF-E920FA4A4D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0" name="Grup 79">
              <a:extLst>
                <a:ext uri="{FF2B5EF4-FFF2-40B4-BE49-F238E27FC236}">
                  <a16:creationId xmlns:a16="http://schemas.microsoft.com/office/drawing/2014/main" id="{47FD758F-D2FD-8F2B-CA54-51D752DC4F82}"/>
                </a:ext>
              </a:extLst>
            </p:cNvPr>
            <p:cNvGrpSpPr/>
            <p:nvPr/>
          </p:nvGrpSpPr>
          <p:grpSpPr>
            <a:xfrm>
              <a:off x="363753" y="1281699"/>
              <a:ext cx="2412515" cy="1765413"/>
              <a:chOff x="363753" y="1281699"/>
              <a:chExt cx="2412515" cy="1765413"/>
            </a:xfrm>
          </p:grpSpPr>
          <p:sp>
            <p:nvSpPr>
              <p:cNvPr id="81" name="Metin kutusu 80">
                <a:extLst>
                  <a:ext uri="{FF2B5EF4-FFF2-40B4-BE49-F238E27FC236}">
                    <a16:creationId xmlns:a16="http://schemas.microsoft.com/office/drawing/2014/main" id="{64FB9F78-0623-0015-3138-A26C75717AE2}"/>
                  </a:ext>
                </a:extLst>
              </p:cNvPr>
              <p:cNvSpPr txBox="1"/>
              <p:nvPr/>
            </p:nvSpPr>
            <p:spPr>
              <a:xfrm>
                <a:off x="363754" y="1281699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Ersin Yener YAZICI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3</a:t>
                </a:r>
              </a:p>
            </p:txBody>
          </p:sp>
          <p:sp>
            <p:nvSpPr>
              <p:cNvPr id="82" name="Metin kutusu 81">
                <a:extLst>
                  <a:ext uri="{FF2B5EF4-FFF2-40B4-BE49-F238E27FC236}">
                    <a16:creationId xmlns:a16="http://schemas.microsoft.com/office/drawing/2014/main" id="{F8B153E1-9F7C-57BF-82A1-4446AEC5CA22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Maden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83" name="Grup 82">
            <a:extLst>
              <a:ext uri="{FF2B5EF4-FFF2-40B4-BE49-F238E27FC236}">
                <a16:creationId xmlns:a16="http://schemas.microsoft.com/office/drawing/2014/main" id="{BE6BACCA-C1C4-B73D-8E0C-84279EEB2AEF}"/>
              </a:ext>
            </a:extLst>
          </p:cNvPr>
          <p:cNvGrpSpPr>
            <a:grpSpLocks noChangeAspect="1"/>
          </p:cNvGrpSpPr>
          <p:nvPr/>
        </p:nvGrpSpPr>
        <p:grpSpPr>
          <a:xfrm>
            <a:off x="62534" y="3155833"/>
            <a:ext cx="2160000" cy="1378941"/>
            <a:chOff x="349583" y="1348815"/>
            <a:chExt cx="2700000" cy="1723674"/>
          </a:xfrm>
        </p:grpSpPr>
        <p:pic>
          <p:nvPicPr>
            <p:cNvPr id="8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FF7F46AD-571A-F91F-CD1B-315661FCD1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5" name="Grup 84">
              <a:extLst>
                <a:ext uri="{FF2B5EF4-FFF2-40B4-BE49-F238E27FC236}">
                  <a16:creationId xmlns:a16="http://schemas.microsoft.com/office/drawing/2014/main" id="{555ADF64-D6E6-EC47-E236-5B302FB2824D}"/>
                </a:ext>
              </a:extLst>
            </p:cNvPr>
            <p:cNvGrpSpPr/>
            <p:nvPr/>
          </p:nvGrpSpPr>
          <p:grpSpPr>
            <a:xfrm>
              <a:off x="363753" y="1371039"/>
              <a:ext cx="2412515" cy="1676072"/>
              <a:chOff x="363753" y="1371039"/>
              <a:chExt cx="2412515" cy="1676072"/>
            </a:xfrm>
          </p:grpSpPr>
          <p:sp>
            <p:nvSpPr>
              <p:cNvPr id="86" name="Metin kutusu 85">
                <a:extLst>
                  <a:ext uri="{FF2B5EF4-FFF2-40B4-BE49-F238E27FC236}">
                    <a16:creationId xmlns:a16="http://schemas.microsoft.com/office/drawing/2014/main" id="{4EC5873B-4C3F-0170-FC55-BC9A136E716B}"/>
                  </a:ext>
                </a:extLst>
              </p:cNvPr>
              <p:cNvSpPr txBox="1"/>
              <p:nvPr/>
            </p:nvSpPr>
            <p:spPr>
              <a:xfrm>
                <a:off x="363754" y="1371039"/>
                <a:ext cx="2412514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İbrahim UYSAL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4</a:t>
                </a:r>
              </a:p>
            </p:txBody>
          </p:sp>
          <p:sp>
            <p:nvSpPr>
              <p:cNvPr id="87" name="Metin kutusu 86">
                <a:extLst>
                  <a:ext uri="{FF2B5EF4-FFF2-40B4-BE49-F238E27FC236}">
                    <a16:creationId xmlns:a16="http://schemas.microsoft.com/office/drawing/2014/main" id="{7504692E-E0C5-F172-CE42-74795364BE2E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Jeoloji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93" name="Grup 92">
            <a:extLst>
              <a:ext uri="{FF2B5EF4-FFF2-40B4-BE49-F238E27FC236}">
                <a16:creationId xmlns:a16="http://schemas.microsoft.com/office/drawing/2014/main" id="{FB5A8364-1378-6A23-B76C-F5242F0D314A}"/>
              </a:ext>
            </a:extLst>
          </p:cNvPr>
          <p:cNvGrpSpPr>
            <a:grpSpLocks noChangeAspect="1"/>
          </p:cNvGrpSpPr>
          <p:nvPr/>
        </p:nvGrpSpPr>
        <p:grpSpPr>
          <a:xfrm>
            <a:off x="4403848" y="3121638"/>
            <a:ext cx="2160000" cy="1421906"/>
            <a:chOff x="349583" y="1295109"/>
            <a:chExt cx="2700000" cy="1777380"/>
          </a:xfrm>
        </p:grpSpPr>
        <p:pic>
          <p:nvPicPr>
            <p:cNvPr id="9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1A0D098D-B0C5-74B7-EF0B-B54B72E2C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5" name="Grup 94">
              <a:extLst>
                <a:ext uri="{FF2B5EF4-FFF2-40B4-BE49-F238E27FC236}">
                  <a16:creationId xmlns:a16="http://schemas.microsoft.com/office/drawing/2014/main" id="{9AF3BBD1-9AB0-A253-2A1F-AEE6558355DB}"/>
                </a:ext>
              </a:extLst>
            </p:cNvPr>
            <p:cNvGrpSpPr/>
            <p:nvPr/>
          </p:nvGrpSpPr>
          <p:grpSpPr>
            <a:xfrm>
              <a:off x="363752" y="1295109"/>
              <a:ext cx="2412514" cy="1752003"/>
              <a:chOff x="363752" y="1295109"/>
              <a:chExt cx="2412514" cy="1752003"/>
            </a:xfrm>
          </p:grpSpPr>
          <p:sp>
            <p:nvSpPr>
              <p:cNvPr id="96" name="Metin kutusu 95">
                <a:extLst>
                  <a:ext uri="{FF2B5EF4-FFF2-40B4-BE49-F238E27FC236}">
                    <a16:creationId xmlns:a16="http://schemas.microsoft.com/office/drawing/2014/main" id="{88A6BE84-83CF-8FCF-4699-5CC9BFE742E1}"/>
                  </a:ext>
                </a:extLst>
              </p:cNvPr>
              <p:cNvSpPr txBox="1"/>
              <p:nvPr/>
            </p:nvSpPr>
            <p:spPr>
              <a:xfrm>
                <a:off x="363752" y="1295109"/>
                <a:ext cx="2412514" cy="92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Ali Erden BABACAN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3</a:t>
                </a:r>
              </a:p>
            </p:txBody>
          </p:sp>
          <p:sp>
            <p:nvSpPr>
              <p:cNvPr id="97" name="Metin kutusu 96">
                <a:extLst>
                  <a:ext uri="{FF2B5EF4-FFF2-40B4-BE49-F238E27FC236}">
                    <a16:creationId xmlns:a16="http://schemas.microsoft.com/office/drawing/2014/main" id="{FDB6548C-6133-4309-D53B-6474F99FFE51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Jeofizik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03" name="Grup 102">
            <a:extLst>
              <a:ext uri="{FF2B5EF4-FFF2-40B4-BE49-F238E27FC236}">
                <a16:creationId xmlns:a16="http://schemas.microsoft.com/office/drawing/2014/main" id="{89B6404E-F599-B3D4-99CB-66390ACFC1C4}"/>
              </a:ext>
            </a:extLst>
          </p:cNvPr>
          <p:cNvGrpSpPr>
            <a:grpSpLocks noChangeAspect="1"/>
          </p:cNvGrpSpPr>
          <p:nvPr/>
        </p:nvGrpSpPr>
        <p:grpSpPr>
          <a:xfrm>
            <a:off x="4495943" y="4799163"/>
            <a:ext cx="2160000" cy="1378941"/>
            <a:chOff x="349583" y="1348815"/>
            <a:chExt cx="2700000" cy="1723674"/>
          </a:xfrm>
        </p:grpSpPr>
        <p:pic>
          <p:nvPicPr>
            <p:cNvPr id="10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B81BDDFD-EDB5-167F-5517-F9110DF1A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5" name="Grup 104">
              <a:extLst>
                <a:ext uri="{FF2B5EF4-FFF2-40B4-BE49-F238E27FC236}">
                  <a16:creationId xmlns:a16="http://schemas.microsoft.com/office/drawing/2014/main" id="{C18132D6-9B1B-7C34-E938-7C0466E5FDDB}"/>
                </a:ext>
              </a:extLst>
            </p:cNvPr>
            <p:cNvGrpSpPr/>
            <p:nvPr/>
          </p:nvGrpSpPr>
          <p:grpSpPr>
            <a:xfrm>
              <a:off x="363753" y="1369019"/>
              <a:ext cx="2412515" cy="1678093"/>
              <a:chOff x="363753" y="1369019"/>
              <a:chExt cx="2412515" cy="1678093"/>
            </a:xfrm>
          </p:grpSpPr>
          <p:sp>
            <p:nvSpPr>
              <p:cNvPr id="106" name="Metin kutusu 105">
                <a:extLst>
                  <a:ext uri="{FF2B5EF4-FFF2-40B4-BE49-F238E27FC236}">
                    <a16:creationId xmlns:a16="http://schemas.microsoft.com/office/drawing/2014/main" id="{BA0296B3-E57F-6350-1C08-F3C21E71C717}"/>
                  </a:ext>
                </a:extLst>
              </p:cNvPr>
              <p:cNvSpPr txBox="1"/>
              <p:nvPr/>
            </p:nvSpPr>
            <p:spPr>
              <a:xfrm>
                <a:off x="363754" y="1369019"/>
                <a:ext cx="2412514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Emre ÖZKOP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1</a:t>
                </a:r>
              </a:p>
            </p:txBody>
          </p:sp>
          <p:sp>
            <p:nvSpPr>
              <p:cNvPr id="107" name="Metin kutusu 106">
                <a:extLst>
                  <a:ext uri="{FF2B5EF4-FFF2-40B4-BE49-F238E27FC236}">
                    <a16:creationId xmlns:a16="http://schemas.microsoft.com/office/drawing/2014/main" id="{1BB57C13-0C4D-BD44-E219-FA1939641699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Elektrik-Elektronik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08" name="Grup 107">
            <a:extLst>
              <a:ext uri="{FF2B5EF4-FFF2-40B4-BE49-F238E27FC236}">
                <a16:creationId xmlns:a16="http://schemas.microsoft.com/office/drawing/2014/main" id="{EA4653C7-D99B-ACF1-4745-95B0783B3AA7}"/>
              </a:ext>
            </a:extLst>
          </p:cNvPr>
          <p:cNvGrpSpPr>
            <a:grpSpLocks noChangeAspect="1"/>
          </p:cNvGrpSpPr>
          <p:nvPr/>
        </p:nvGrpSpPr>
        <p:grpSpPr>
          <a:xfrm>
            <a:off x="6745043" y="4767422"/>
            <a:ext cx="2160000" cy="1430984"/>
            <a:chOff x="349583" y="1283761"/>
            <a:chExt cx="2700000" cy="1788728"/>
          </a:xfrm>
        </p:grpSpPr>
        <p:pic>
          <p:nvPicPr>
            <p:cNvPr id="10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54C1AC4B-812B-8537-A1AD-302F16AF3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0" name="Grup 109">
              <a:extLst>
                <a:ext uri="{FF2B5EF4-FFF2-40B4-BE49-F238E27FC236}">
                  <a16:creationId xmlns:a16="http://schemas.microsoft.com/office/drawing/2014/main" id="{42A8E2F4-2F71-BDB2-FFD2-6A95388EF46E}"/>
                </a:ext>
              </a:extLst>
            </p:cNvPr>
            <p:cNvGrpSpPr/>
            <p:nvPr/>
          </p:nvGrpSpPr>
          <p:grpSpPr>
            <a:xfrm>
              <a:off x="363753" y="1283761"/>
              <a:ext cx="2412515" cy="1763350"/>
              <a:chOff x="363753" y="1283761"/>
              <a:chExt cx="2412515" cy="1763350"/>
            </a:xfrm>
          </p:grpSpPr>
          <p:sp>
            <p:nvSpPr>
              <p:cNvPr id="111" name="Metin kutusu 110">
                <a:extLst>
                  <a:ext uri="{FF2B5EF4-FFF2-40B4-BE49-F238E27FC236}">
                    <a16:creationId xmlns:a16="http://schemas.microsoft.com/office/drawing/2014/main" id="{402C2328-29CA-5B37-1277-01677DE7B293}"/>
                  </a:ext>
                </a:extLst>
              </p:cNvPr>
              <p:cNvSpPr txBox="1"/>
              <p:nvPr/>
            </p:nvSpPr>
            <p:spPr>
              <a:xfrm>
                <a:off x="363754" y="1283761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Elif BAYKAL KABLAN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1</a:t>
                </a:r>
              </a:p>
            </p:txBody>
          </p:sp>
          <p:sp>
            <p:nvSpPr>
              <p:cNvPr id="112" name="Metin kutusu 111">
                <a:extLst>
                  <a:ext uri="{FF2B5EF4-FFF2-40B4-BE49-F238E27FC236}">
                    <a16:creationId xmlns:a16="http://schemas.microsoft.com/office/drawing/2014/main" id="{519FE700-E4B3-AE0A-1249-0B99ECF9BEA8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Yazılım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113" name="Picture 3" descr="D:\1-Muhendislik-Jeoloji Klasorler\Mühendislik Dekanlık işler\2- corel dosyaları\jpg\akademik kurul 2024 fotolar\AHMET SAR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59" y="2168037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9" descr="D:\1-Muhendislik-Jeoloji Klasorler\Mühendislik Dekanlık işler\2- corel dosyaları\jpg\akademik kurul 2024 fotolar\ac altunışı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779" y="2188115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sim 17" descr="insan yüzü, adam, insan, alın, çene içeren bir resim&#10;&#10;Açıklama otomatik olarak oluşturuldu">
            <a:extLst>
              <a:ext uri="{FF2B5EF4-FFF2-40B4-BE49-F238E27FC236}">
                <a16:creationId xmlns:a16="http://schemas.microsoft.com/office/drawing/2014/main" id="{2F9712BA-AD7A-9107-21BD-05F19D408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9008" y="3772390"/>
            <a:ext cx="720000" cy="720000"/>
          </a:xfrm>
          <a:prstGeom prst="rect">
            <a:avLst/>
          </a:prstGeom>
        </p:spPr>
      </p:pic>
      <p:sp>
        <p:nvSpPr>
          <p:cNvPr id="15" name="Google Shape;363;p26">
            <a:extLst>
              <a:ext uri="{FF2B5EF4-FFF2-40B4-BE49-F238E27FC236}">
                <a16:creationId xmlns:a16="http://schemas.microsoft.com/office/drawing/2014/main" id="{0760FB22-23F0-8BA7-82E0-BC5A85BCFDDA}"/>
              </a:ext>
            </a:extLst>
          </p:cNvPr>
          <p:cNvSpPr/>
          <p:nvPr/>
        </p:nvSpPr>
        <p:spPr>
          <a:xfrm>
            <a:off x="2152257" y="264346"/>
            <a:ext cx="419977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Q1 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MAKAL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</a:t>
            </a:r>
            <a:endParaRPr lang="sv-SE" altLang="tr-TR" sz="24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599350C6-DA9F-C050-459A-53209B90349D}"/>
              </a:ext>
            </a:extLst>
          </p:cNvPr>
          <p:cNvGrpSpPr/>
          <p:nvPr/>
        </p:nvGrpSpPr>
        <p:grpSpPr>
          <a:xfrm>
            <a:off x="6518777" y="3164604"/>
            <a:ext cx="2501484" cy="1406292"/>
            <a:chOff x="2979705" y="3465513"/>
            <a:chExt cx="3048520" cy="1478517"/>
          </a:xfrm>
        </p:grpSpPr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AE241182-3D92-B496-8AFB-D2D1DA6E24AC}"/>
                </a:ext>
              </a:extLst>
            </p:cNvPr>
            <p:cNvSpPr txBox="1"/>
            <p:nvPr/>
          </p:nvSpPr>
          <p:spPr>
            <a:xfrm>
              <a:off x="3022237" y="3500530"/>
              <a:ext cx="3005988" cy="77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Güzin ULUTAŞ</a:t>
              </a:r>
            </a:p>
            <a:p>
              <a:r>
                <a:rPr lang="tr-TR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Dr. Öğr. Ü. Beste ÜSTÜBİOĞLU</a:t>
              </a:r>
            </a:p>
            <a:p>
              <a:r>
                <a:rPr lang="tr-TR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Makale Sayısı: 2</a:t>
              </a:r>
              <a:endParaRPr lang="tr-TR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Aynı Yanın Köşesi Yuvarlatılmış Dikdörtgen 80">
              <a:extLst>
                <a:ext uri="{FF2B5EF4-FFF2-40B4-BE49-F238E27FC236}">
                  <a16:creationId xmlns:a16="http://schemas.microsoft.com/office/drawing/2014/main" id="{BCCB3AAA-DFCA-9C21-9381-D9B2DAD15645}"/>
                </a:ext>
              </a:extLst>
            </p:cNvPr>
            <p:cNvSpPr/>
            <p:nvPr/>
          </p:nvSpPr>
          <p:spPr>
            <a:xfrm>
              <a:off x="3024229" y="3465513"/>
              <a:ext cx="2987518" cy="795715"/>
            </a:xfrm>
            <a:prstGeom prst="round2Same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19" name="Dikdörtgen 18">
              <a:extLst>
                <a:ext uri="{FF2B5EF4-FFF2-40B4-BE49-F238E27FC236}">
                  <a16:creationId xmlns:a16="http://schemas.microsoft.com/office/drawing/2014/main" id="{63A15CDA-8578-48B0-688A-56DD9E34FAB5}"/>
                </a:ext>
              </a:extLst>
            </p:cNvPr>
            <p:cNvSpPr/>
            <p:nvPr/>
          </p:nvSpPr>
          <p:spPr>
            <a:xfrm>
              <a:off x="3024230" y="4213097"/>
              <a:ext cx="2987518" cy="66242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21" name="Metin kutusu 20">
              <a:extLst>
                <a:ext uri="{FF2B5EF4-FFF2-40B4-BE49-F238E27FC236}">
                  <a16:creationId xmlns:a16="http://schemas.microsoft.com/office/drawing/2014/main" id="{1B825A16-7536-4F20-2BFA-1F947D5531F5}"/>
                </a:ext>
              </a:extLst>
            </p:cNvPr>
            <p:cNvSpPr txBox="1"/>
            <p:nvPr/>
          </p:nvSpPr>
          <p:spPr>
            <a:xfrm>
              <a:off x="2979705" y="4169088"/>
              <a:ext cx="1930011" cy="77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Bilgisayar </a:t>
              </a:r>
            </a:p>
            <a:p>
              <a:r>
                <a:rPr lang="tr-T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23" name="Picture 3" descr="D:\1-Muhendislik-Jeoloji Klasorler\Mühendislik Dekanlık işler\2- corel dosyaları\jpg\akademik kurul 2024 fotolar\GÜZİN ULUTAŞ.png">
            <a:extLst>
              <a:ext uri="{FF2B5EF4-FFF2-40B4-BE49-F238E27FC236}">
                <a16:creationId xmlns:a16="http://schemas.microsoft.com/office/drawing/2014/main" id="{A8EBC1A2-A37B-7861-AA65-202EB601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459" y="3814895"/>
            <a:ext cx="715481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1-Muhendislik-Jeoloji Klasorler\Mühendislik Dekanlık işler\2- corel dosyaları\jpg\akademik kurul 2024 fotolar\ibrahim uysal.png">
            <a:extLst>
              <a:ext uri="{FF2B5EF4-FFF2-40B4-BE49-F238E27FC236}">
                <a16:creationId xmlns:a16="http://schemas.microsoft.com/office/drawing/2014/main" id="{2D975913-81E0-C88A-29D2-7DDCF6AD7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51" y="375154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Resim 28" descr="insan yüzü, adam, insan, alın, kaş içeren bir resim&#10;&#10;Açıklama otomatik olarak oluşturuldu">
            <a:extLst>
              <a:ext uri="{FF2B5EF4-FFF2-40B4-BE49-F238E27FC236}">
                <a16:creationId xmlns:a16="http://schemas.microsoft.com/office/drawing/2014/main" id="{EB8BAF96-FA8C-0A18-E028-9031B6F580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4513" y="3757142"/>
            <a:ext cx="775809" cy="775809"/>
          </a:xfrm>
          <a:prstGeom prst="rect">
            <a:avLst/>
          </a:prstGeom>
        </p:spPr>
      </p:pic>
      <p:pic>
        <p:nvPicPr>
          <p:cNvPr id="5" name="Resim 4" descr="insan yüzü, portre, kaş, duda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BFBDD50-3A3D-67B1-B2DF-1DB732932B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93394" y="5411194"/>
            <a:ext cx="787421" cy="792000"/>
          </a:xfrm>
          <a:prstGeom prst="rect">
            <a:avLst/>
          </a:prstGeom>
        </p:spPr>
      </p:pic>
      <p:pic>
        <p:nvPicPr>
          <p:cNvPr id="9" name="Resim 8" descr="insan yüzü, insan sakalı, yüzdeki tüyler, alı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EA6469A-19E2-025C-5D90-B7F864CFCE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4129" y="5412730"/>
            <a:ext cx="756000" cy="756000"/>
          </a:xfrm>
          <a:prstGeom prst="rect">
            <a:avLst/>
          </a:prstGeom>
        </p:spPr>
      </p:pic>
      <p:pic>
        <p:nvPicPr>
          <p:cNvPr id="12" name="Resim 11" descr="insan yüzü, insan sakalı, alın, kişi, şahıs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13DD5C9-9831-F574-D79D-4CF73C70C2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9255" y="2172603"/>
            <a:ext cx="756000" cy="756000"/>
          </a:xfrm>
          <a:prstGeom prst="rect">
            <a:avLst/>
          </a:prstGeom>
        </p:spPr>
      </p:pic>
      <p:pic>
        <p:nvPicPr>
          <p:cNvPr id="8" name="Picture 4" descr="D:\1-Muhendislik-Jeoloji Klasorler\Mühendislik Dekanlık işler\2- corel dosyaları\jpg\akademik kurul 2024 fotolar\beste üstübioğlu.png">
            <a:extLst>
              <a:ext uri="{FF2B5EF4-FFF2-40B4-BE49-F238E27FC236}">
                <a16:creationId xmlns:a16="http://schemas.microsoft.com/office/drawing/2014/main" id="{2E24095F-50FF-FF7B-C7B6-70CF83DAD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006" y="3844625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 3">
            <a:extLst>
              <a:ext uri="{FF2B5EF4-FFF2-40B4-BE49-F238E27FC236}">
                <a16:creationId xmlns:a16="http://schemas.microsoft.com/office/drawing/2014/main" id="{5FA9326D-70BC-04F6-037E-245941BD330A}"/>
              </a:ext>
            </a:extLst>
          </p:cNvPr>
          <p:cNvGrpSpPr/>
          <p:nvPr/>
        </p:nvGrpSpPr>
        <p:grpSpPr>
          <a:xfrm>
            <a:off x="451145" y="4728335"/>
            <a:ext cx="3650669" cy="1405364"/>
            <a:chOff x="3022237" y="3397985"/>
            <a:chExt cx="3005988" cy="1477541"/>
          </a:xfrm>
        </p:grpSpPr>
        <p:sp>
          <p:nvSpPr>
            <p:cNvPr id="16" name="Metin kutusu 15">
              <a:extLst>
                <a:ext uri="{FF2B5EF4-FFF2-40B4-BE49-F238E27FC236}">
                  <a16:creationId xmlns:a16="http://schemas.microsoft.com/office/drawing/2014/main" id="{5E380353-00D6-BFAC-9420-4B1AC0EC54CE}"/>
                </a:ext>
              </a:extLst>
            </p:cNvPr>
            <p:cNvSpPr txBox="1"/>
            <p:nvPr/>
          </p:nvSpPr>
          <p:spPr>
            <a:xfrm>
              <a:off x="3022237" y="3397985"/>
              <a:ext cx="3005988" cy="1003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Bayram Uzun, Prof. Dr. Fevzi KARSLI</a:t>
              </a:r>
            </a:p>
            <a:p>
              <a:r>
                <a:rPr lang="tr-TR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Yakup Emre Çoruhlu</a:t>
              </a:r>
            </a:p>
            <a:p>
              <a:r>
                <a:rPr lang="tr-TR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Volkan Yıldırım​​, ​​Doç. Dr. Okan Yıldız</a:t>
              </a:r>
            </a:p>
            <a:p>
              <a:r>
                <a:rPr lang="tr-TR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Makale Sayısı: 2</a:t>
              </a:r>
              <a:endParaRPr lang="tr-TR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Aynı Yanın Köşesi Yuvarlatılmış Dikdörtgen 80">
              <a:extLst>
                <a:ext uri="{FF2B5EF4-FFF2-40B4-BE49-F238E27FC236}">
                  <a16:creationId xmlns:a16="http://schemas.microsoft.com/office/drawing/2014/main" id="{B06ADDE3-7A47-E15B-2560-E20B1F24F603}"/>
                </a:ext>
              </a:extLst>
            </p:cNvPr>
            <p:cNvSpPr/>
            <p:nvPr/>
          </p:nvSpPr>
          <p:spPr>
            <a:xfrm>
              <a:off x="3024229" y="3465513"/>
              <a:ext cx="2987518" cy="935581"/>
            </a:xfrm>
            <a:prstGeom prst="round2Same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22" name="Dikdörtgen 21">
              <a:extLst>
                <a:ext uri="{FF2B5EF4-FFF2-40B4-BE49-F238E27FC236}">
                  <a16:creationId xmlns:a16="http://schemas.microsoft.com/office/drawing/2014/main" id="{89F7739B-F6B3-03E1-FBD4-14C766674E76}"/>
                </a:ext>
              </a:extLst>
            </p:cNvPr>
            <p:cNvSpPr/>
            <p:nvPr/>
          </p:nvSpPr>
          <p:spPr>
            <a:xfrm>
              <a:off x="3024230" y="4401093"/>
              <a:ext cx="2987518" cy="47443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</p:grp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688A4784-EFC7-181E-861A-994A6D2A0400}"/>
              </a:ext>
            </a:extLst>
          </p:cNvPr>
          <p:cNvSpPr txBox="1"/>
          <p:nvPr/>
        </p:nvSpPr>
        <p:spPr>
          <a:xfrm>
            <a:off x="438953" y="5633748"/>
            <a:ext cx="11732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Harita Müh. Bölümü</a:t>
            </a:r>
          </a:p>
        </p:txBody>
      </p:sp>
      <p:pic>
        <p:nvPicPr>
          <p:cNvPr id="27" name="Resim 26" descr="insan yüzü, alın, kaş, adam, insan içeren bir resim&#10;&#10;Açıklama otomatik olarak oluşturuldu">
            <a:extLst>
              <a:ext uri="{FF2B5EF4-FFF2-40B4-BE49-F238E27FC236}">
                <a16:creationId xmlns:a16="http://schemas.microsoft.com/office/drawing/2014/main" id="{39686730-AE4E-3355-D262-3C58D1635F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35528" y="5584070"/>
            <a:ext cx="648000" cy="648000"/>
          </a:xfrm>
          <a:prstGeom prst="rect">
            <a:avLst/>
          </a:prstGeom>
        </p:spPr>
      </p:pic>
      <p:pic>
        <p:nvPicPr>
          <p:cNvPr id="30" name="Resim 29" descr="insan yüzü, alın, kaş, çen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17A9EC0-0BC0-4398-979C-5E9BA1ECA5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8203" y="5605873"/>
            <a:ext cx="645989" cy="648000"/>
          </a:xfrm>
          <a:prstGeom prst="rect">
            <a:avLst/>
          </a:prstGeom>
        </p:spPr>
      </p:pic>
      <p:pic>
        <p:nvPicPr>
          <p:cNvPr id="31" name="Resim 30" descr="insan yüzü, alın, çene, ka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C81D9CF-6544-5B03-8946-A4CBDAFA54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65861" y="5584070"/>
            <a:ext cx="645989" cy="648000"/>
          </a:xfrm>
          <a:prstGeom prst="rect">
            <a:avLst/>
          </a:prstGeom>
        </p:spPr>
      </p:pic>
      <p:pic>
        <p:nvPicPr>
          <p:cNvPr id="32" name="Resim 31" descr="insan yüzü, insan sakalı, alın, yüzdeki tüyle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394C6A8-2DD7-C7A7-FF1F-3D5F514E90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71668" y="5605873"/>
            <a:ext cx="633915" cy="648000"/>
          </a:xfrm>
          <a:prstGeom prst="rect">
            <a:avLst/>
          </a:prstGeom>
        </p:spPr>
      </p:pic>
      <p:pic>
        <p:nvPicPr>
          <p:cNvPr id="33" name="Resim 32" descr="insan yüzü, alın, kaş, adam, ins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EED08C7-A92A-0592-9FFD-6C6110CDA4B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68224" y="5584559"/>
            <a:ext cx="619824" cy="648000"/>
          </a:xfrm>
          <a:prstGeom prst="rect">
            <a:avLst/>
          </a:prstGeom>
        </p:spPr>
      </p:pic>
      <p:grpSp>
        <p:nvGrpSpPr>
          <p:cNvPr id="34" name="Grup 33">
            <a:extLst>
              <a:ext uri="{FF2B5EF4-FFF2-40B4-BE49-F238E27FC236}">
                <a16:creationId xmlns:a16="http://schemas.microsoft.com/office/drawing/2014/main" id="{615C59DB-4562-F76E-702C-8DAF5227D5DB}"/>
              </a:ext>
            </a:extLst>
          </p:cNvPr>
          <p:cNvGrpSpPr/>
          <p:nvPr/>
        </p:nvGrpSpPr>
        <p:grpSpPr>
          <a:xfrm>
            <a:off x="6530283" y="1549239"/>
            <a:ext cx="2501484" cy="1406292"/>
            <a:chOff x="2979705" y="3465513"/>
            <a:chExt cx="3048520" cy="1478517"/>
          </a:xfrm>
        </p:grpSpPr>
        <p:sp>
          <p:nvSpPr>
            <p:cNvPr id="35" name="Metin kutusu 34">
              <a:extLst>
                <a:ext uri="{FF2B5EF4-FFF2-40B4-BE49-F238E27FC236}">
                  <a16:creationId xmlns:a16="http://schemas.microsoft.com/office/drawing/2014/main" id="{135D6D86-5E86-92E5-D04D-FEBEE4B730C0}"/>
                </a:ext>
              </a:extLst>
            </p:cNvPr>
            <p:cNvSpPr txBox="1"/>
            <p:nvPr/>
          </p:nvSpPr>
          <p:spPr>
            <a:xfrm>
              <a:off x="3022237" y="3500530"/>
              <a:ext cx="3005988" cy="77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</a:t>
              </a:r>
              <a:r>
                <a:rPr lang="tr-TR" sz="1400" b="1" dirty="0" err="1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Gençağa</a:t>
              </a:r>
              <a:r>
                <a:rPr lang="tr-TR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PÜRÇEK</a:t>
              </a:r>
            </a:p>
            <a:p>
              <a:r>
                <a:rPr lang="tr-TR" sz="1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Dr. Öğr. Ü. Mehmet SEYHAN</a:t>
              </a:r>
            </a:p>
            <a:p>
              <a:r>
                <a:rPr lang="tr-TR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Makale Sayısı: 5</a:t>
              </a:r>
              <a:endParaRPr lang="tr-TR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Aynı Yanın Köşesi Yuvarlatılmış Dikdörtgen 80">
              <a:extLst>
                <a:ext uri="{FF2B5EF4-FFF2-40B4-BE49-F238E27FC236}">
                  <a16:creationId xmlns:a16="http://schemas.microsoft.com/office/drawing/2014/main" id="{21D53960-AC66-8DC8-A81D-9380DB923AD1}"/>
                </a:ext>
              </a:extLst>
            </p:cNvPr>
            <p:cNvSpPr/>
            <p:nvPr/>
          </p:nvSpPr>
          <p:spPr>
            <a:xfrm>
              <a:off x="3024229" y="3465513"/>
              <a:ext cx="2987518" cy="795715"/>
            </a:xfrm>
            <a:prstGeom prst="round2Same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37" name="Dikdörtgen 36">
              <a:extLst>
                <a:ext uri="{FF2B5EF4-FFF2-40B4-BE49-F238E27FC236}">
                  <a16:creationId xmlns:a16="http://schemas.microsoft.com/office/drawing/2014/main" id="{84E8BBB0-7AD8-8AE7-E9EE-3FC4E1F47D1B}"/>
                </a:ext>
              </a:extLst>
            </p:cNvPr>
            <p:cNvSpPr/>
            <p:nvPr/>
          </p:nvSpPr>
          <p:spPr>
            <a:xfrm>
              <a:off x="3024230" y="4213097"/>
              <a:ext cx="2987518" cy="66242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38" name="Metin kutusu 37">
              <a:extLst>
                <a:ext uri="{FF2B5EF4-FFF2-40B4-BE49-F238E27FC236}">
                  <a16:creationId xmlns:a16="http://schemas.microsoft.com/office/drawing/2014/main" id="{A03D8A27-4569-A683-1E88-F3DC52E7E851}"/>
                </a:ext>
              </a:extLst>
            </p:cNvPr>
            <p:cNvSpPr txBox="1"/>
            <p:nvPr/>
          </p:nvSpPr>
          <p:spPr>
            <a:xfrm>
              <a:off x="2979705" y="4169088"/>
              <a:ext cx="1930011" cy="77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Makina </a:t>
              </a:r>
            </a:p>
            <a:p>
              <a:r>
                <a:rPr lang="tr-T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89" name="Picture 2" descr="D:\1-Muhendislik-Jeoloji Klasorler\Mühendislik Dekanlık işler\1- Etkinlikler ile ilgili çalışmalar\9-akademik kurul 2025\fotolar\foto devam-2\gencaga pürçe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465" y="2190988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1-Muhendislik-Jeoloji Klasorler\Mühendislik Dekanlık işler\1- Etkinlikler ile ilgili çalışmalar\9-akademik kurul 2025\fotolar\foto devam-2\mehmet seyhan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006" y="2185856"/>
            <a:ext cx="740048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006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1BC4F-A6CD-CE4D-8327-B5627629E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01B20FAF-1D60-6A54-1593-1D7C3E566A42}"/>
              </a:ext>
            </a:extLst>
          </p:cNvPr>
          <p:cNvCxnSpPr/>
          <p:nvPr/>
        </p:nvCxnSpPr>
        <p:spPr>
          <a:xfrm>
            <a:off x="0" y="770049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Dikdörtgen 6">
            <a:extLst>
              <a:ext uri="{FF2B5EF4-FFF2-40B4-BE49-F238E27FC236}">
                <a16:creationId xmlns:a16="http://schemas.microsoft.com/office/drawing/2014/main" id="{A84EBFCD-324A-47E1-D4BC-839C733915DA}"/>
              </a:ext>
            </a:extLst>
          </p:cNvPr>
          <p:cNvSpPr/>
          <p:nvPr/>
        </p:nvSpPr>
        <p:spPr>
          <a:xfrm>
            <a:off x="124690" y="1037826"/>
            <a:ext cx="882534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400" b="1" dirty="0">
                <a:solidFill>
                  <a:srgbClr val="FF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Q1+Q2</a:t>
            </a: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Sınıfı Makale Sayısına Göre Bölüm Dereceleri</a:t>
            </a:r>
            <a:endParaRPr lang="sv-SE" sz="2400" b="1" dirty="0">
              <a:solidFill>
                <a:srgbClr val="0000FF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E67C0DC5-8E0D-6BA6-4ACB-EC7C4C0CFBE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E2724802-8212-466A-2A10-3CA88D264BE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63;p26">
            <a:extLst>
              <a:ext uri="{FF2B5EF4-FFF2-40B4-BE49-F238E27FC236}">
                <a16:creationId xmlns:a16="http://schemas.microsoft.com/office/drawing/2014/main" id="{D576A025-CEFE-8754-AFEE-F1A3579F7FBA}"/>
              </a:ext>
            </a:extLst>
          </p:cNvPr>
          <p:cNvSpPr/>
          <p:nvPr/>
        </p:nvSpPr>
        <p:spPr>
          <a:xfrm>
            <a:off x="2213217" y="264346"/>
            <a:ext cx="419977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Q1+Q2 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MAKAL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</a:t>
            </a:r>
            <a:endParaRPr lang="sv-SE" altLang="tr-TR" sz="24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46FFE70B-1B05-25D2-7276-9147C8280915}"/>
              </a:ext>
            </a:extLst>
          </p:cNvPr>
          <p:cNvGrpSpPr>
            <a:grpSpLocks noChangeAspect="1"/>
          </p:cNvGrpSpPr>
          <p:nvPr/>
        </p:nvGrpSpPr>
        <p:grpSpPr>
          <a:xfrm>
            <a:off x="148734" y="1554143"/>
            <a:ext cx="2160000" cy="1378941"/>
            <a:chOff x="349583" y="1348815"/>
            <a:chExt cx="2700000" cy="1723674"/>
          </a:xfrm>
        </p:grpSpPr>
        <p:pic>
          <p:nvPicPr>
            <p:cNvPr id="2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2155B93E-8C3E-055F-90D5-FFCBB4312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up 24">
              <a:extLst>
                <a:ext uri="{FF2B5EF4-FFF2-40B4-BE49-F238E27FC236}">
                  <a16:creationId xmlns:a16="http://schemas.microsoft.com/office/drawing/2014/main" id="{408FDFBB-5751-71AA-C6BD-5912C7C2DD32}"/>
                </a:ext>
              </a:extLst>
            </p:cNvPr>
            <p:cNvGrpSpPr/>
            <p:nvPr/>
          </p:nvGrpSpPr>
          <p:grpSpPr>
            <a:xfrm>
              <a:off x="363753" y="1360939"/>
              <a:ext cx="2412515" cy="1686172"/>
              <a:chOff x="363753" y="1360939"/>
              <a:chExt cx="2412515" cy="1686172"/>
            </a:xfrm>
          </p:grpSpPr>
          <p:sp>
            <p:nvSpPr>
              <p:cNvPr id="26" name="Metin kutusu 25">
                <a:extLst>
                  <a:ext uri="{FF2B5EF4-FFF2-40B4-BE49-F238E27FC236}">
                    <a16:creationId xmlns:a16="http://schemas.microsoft.com/office/drawing/2014/main" id="{DE1970E9-3741-D9BA-EE7A-B9F1D5238CD1}"/>
                  </a:ext>
                </a:extLst>
              </p:cNvPr>
              <p:cNvSpPr txBox="1"/>
              <p:nvPr/>
            </p:nvSpPr>
            <p:spPr>
              <a:xfrm>
                <a:off x="363754" y="1360939"/>
                <a:ext cx="2412514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Ahmet SARI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24</a:t>
                </a:r>
              </a:p>
            </p:txBody>
          </p:sp>
          <p:sp>
            <p:nvSpPr>
              <p:cNvPr id="29" name="Metin kutusu 28">
                <a:extLst>
                  <a:ext uri="{FF2B5EF4-FFF2-40B4-BE49-F238E27FC236}">
                    <a16:creationId xmlns:a16="http://schemas.microsoft.com/office/drawing/2014/main" id="{FDC3C37B-5407-A3A5-35E9-7E51AD93FA44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30" name="Grup 29">
            <a:extLst>
              <a:ext uri="{FF2B5EF4-FFF2-40B4-BE49-F238E27FC236}">
                <a16:creationId xmlns:a16="http://schemas.microsoft.com/office/drawing/2014/main" id="{62C7B38F-2A38-0ECA-1352-4C668473BB8E}"/>
              </a:ext>
            </a:extLst>
          </p:cNvPr>
          <p:cNvGrpSpPr>
            <a:grpSpLocks noChangeAspect="1"/>
          </p:cNvGrpSpPr>
          <p:nvPr/>
        </p:nvGrpSpPr>
        <p:grpSpPr>
          <a:xfrm>
            <a:off x="2371757" y="1503340"/>
            <a:ext cx="2160000" cy="1429402"/>
            <a:chOff x="349583" y="1285739"/>
            <a:chExt cx="2700000" cy="1786750"/>
          </a:xfrm>
        </p:grpSpPr>
        <p:pic>
          <p:nvPicPr>
            <p:cNvPr id="3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2F082E34-CDFD-EBC8-D0F4-BA8E2DFAB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up 31">
              <a:extLst>
                <a:ext uri="{FF2B5EF4-FFF2-40B4-BE49-F238E27FC236}">
                  <a16:creationId xmlns:a16="http://schemas.microsoft.com/office/drawing/2014/main" id="{A505118D-D30C-0DB4-F2F7-E96A9567FFC2}"/>
                </a:ext>
              </a:extLst>
            </p:cNvPr>
            <p:cNvGrpSpPr/>
            <p:nvPr/>
          </p:nvGrpSpPr>
          <p:grpSpPr>
            <a:xfrm>
              <a:off x="363753" y="1285739"/>
              <a:ext cx="2412515" cy="1761372"/>
              <a:chOff x="363753" y="1285739"/>
              <a:chExt cx="2412515" cy="1761372"/>
            </a:xfrm>
          </p:grpSpPr>
          <p:sp>
            <p:nvSpPr>
              <p:cNvPr id="33" name="Metin kutusu 32">
                <a:extLst>
                  <a:ext uri="{FF2B5EF4-FFF2-40B4-BE49-F238E27FC236}">
                    <a16:creationId xmlns:a16="http://schemas.microsoft.com/office/drawing/2014/main" id="{6B5848E4-0E38-F481-98E3-CF45D095937D}"/>
                  </a:ext>
                </a:extLst>
              </p:cNvPr>
              <p:cNvSpPr txBox="1"/>
              <p:nvPr/>
            </p:nvSpPr>
            <p:spPr>
              <a:xfrm>
                <a:off x="363754" y="1285739"/>
                <a:ext cx="2412514" cy="1192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Ertuğrul AYYILDIZ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15</a:t>
                </a:r>
              </a:p>
              <a:p>
                <a:pPr algn="ctr"/>
                <a:endParaRPr lang="tr-TR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Metin kutusu 33">
                <a:extLst>
                  <a:ext uri="{FF2B5EF4-FFF2-40B4-BE49-F238E27FC236}">
                    <a16:creationId xmlns:a16="http://schemas.microsoft.com/office/drawing/2014/main" id="{74399011-4D76-FC64-C265-D5E45D0D2AE3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Endüstri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35" name="Grup 34">
            <a:extLst>
              <a:ext uri="{FF2B5EF4-FFF2-40B4-BE49-F238E27FC236}">
                <a16:creationId xmlns:a16="http://schemas.microsoft.com/office/drawing/2014/main" id="{E5FF0289-F042-D156-B70E-3EB80C934EF3}"/>
              </a:ext>
            </a:extLst>
          </p:cNvPr>
          <p:cNvGrpSpPr>
            <a:grpSpLocks noChangeAspect="1"/>
          </p:cNvGrpSpPr>
          <p:nvPr/>
        </p:nvGrpSpPr>
        <p:grpSpPr>
          <a:xfrm>
            <a:off x="4599776" y="1500423"/>
            <a:ext cx="2160000" cy="1441433"/>
            <a:chOff x="349583" y="1270700"/>
            <a:chExt cx="2700000" cy="1801789"/>
          </a:xfrm>
        </p:grpSpPr>
        <p:pic>
          <p:nvPicPr>
            <p:cNvPr id="3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E788AA5F-0DBB-DA2A-D6EB-F7386433E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" name="Grup 36">
              <a:extLst>
                <a:ext uri="{FF2B5EF4-FFF2-40B4-BE49-F238E27FC236}">
                  <a16:creationId xmlns:a16="http://schemas.microsoft.com/office/drawing/2014/main" id="{65AC4366-1C69-A445-1B01-0F4AE46A9637}"/>
                </a:ext>
              </a:extLst>
            </p:cNvPr>
            <p:cNvGrpSpPr/>
            <p:nvPr/>
          </p:nvGrpSpPr>
          <p:grpSpPr>
            <a:xfrm>
              <a:off x="363753" y="1270700"/>
              <a:ext cx="2412515" cy="1776412"/>
              <a:chOff x="363753" y="1270700"/>
              <a:chExt cx="2412515" cy="1776412"/>
            </a:xfrm>
          </p:grpSpPr>
          <p:sp>
            <p:nvSpPr>
              <p:cNvPr id="38" name="Metin kutusu 37">
                <a:extLst>
                  <a:ext uri="{FF2B5EF4-FFF2-40B4-BE49-F238E27FC236}">
                    <a16:creationId xmlns:a16="http://schemas.microsoft.com/office/drawing/2014/main" id="{D826DAEF-93A4-4614-C1B0-932377A06A33}"/>
                  </a:ext>
                </a:extLst>
              </p:cNvPr>
              <p:cNvSpPr txBox="1"/>
              <p:nvPr/>
            </p:nvSpPr>
            <p:spPr>
              <a:xfrm>
                <a:off x="363754" y="1270700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Ahmet Can ALTUNIŞIK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16</a:t>
                </a:r>
              </a:p>
            </p:txBody>
          </p:sp>
          <p:sp>
            <p:nvSpPr>
              <p:cNvPr id="39" name="Metin kutusu 38">
                <a:extLst>
                  <a:ext uri="{FF2B5EF4-FFF2-40B4-BE49-F238E27FC236}">
                    <a16:creationId xmlns:a16="http://schemas.microsoft.com/office/drawing/2014/main" id="{B930BB9B-F802-DF01-393B-19147A53E9FE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İnşaat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40" name="Grup 39">
            <a:extLst>
              <a:ext uri="{FF2B5EF4-FFF2-40B4-BE49-F238E27FC236}">
                <a16:creationId xmlns:a16="http://schemas.microsoft.com/office/drawing/2014/main" id="{6FF265EC-9C72-41C1-E583-C8208474B816}"/>
              </a:ext>
            </a:extLst>
          </p:cNvPr>
          <p:cNvGrpSpPr>
            <a:grpSpLocks noChangeAspect="1"/>
          </p:cNvGrpSpPr>
          <p:nvPr/>
        </p:nvGrpSpPr>
        <p:grpSpPr>
          <a:xfrm>
            <a:off x="160070" y="4736108"/>
            <a:ext cx="2160000" cy="1405338"/>
            <a:chOff x="349583" y="1315819"/>
            <a:chExt cx="2700000" cy="1756670"/>
          </a:xfrm>
        </p:grpSpPr>
        <p:pic>
          <p:nvPicPr>
            <p:cNvPr id="4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E7595E99-CB1E-6B40-08CB-AC910A713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" name="Grup 41">
              <a:extLst>
                <a:ext uri="{FF2B5EF4-FFF2-40B4-BE49-F238E27FC236}">
                  <a16:creationId xmlns:a16="http://schemas.microsoft.com/office/drawing/2014/main" id="{0AB14A96-F013-3CB2-EFBE-5CB1B8B77FCD}"/>
                </a:ext>
              </a:extLst>
            </p:cNvPr>
            <p:cNvGrpSpPr/>
            <p:nvPr/>
          </p:nvGrpSpPr>
          <p:grpSpPr>
            <a:xfrm>
              <a:off x="363753" y="1315819"/>
              <a:ext cx="2412515" cy="1731293"/>
              <a:chOff x="363753" y="1315819"/>
              <a:chExt cx="2412515" cy="1731293"/>
            </a:xfrm>
          </p:grpSpPr>
          <p:sp>
            <p:nvSpPr>
              <p:cNvPr id="43" name="Metin kutusu 42">
                <a:extLst>
                  <a:ext uri="{FF2B5EF4-FFF2-40B4-BE49-F238E27FC236}">
                    <a16:creationId xmlns:a16="http://schemas.microsoft.com/office/drawing/2014/main" id="{2B5B5C61-0F9E-C0C6-9001-ED792875512A}"/>
                  </a:ext>
                </a:extLst>
              </p:cNvPr>
              <p:cNvSpPr txBox="1"/>
              <p:nvPr/>
            </p:nvSpPr>
            <p:spPr>
              <a:xfrm>
                <a:off x="363754" y="1315819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Ersin Yener YAZICI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3</a:t>
                </a:r>
              </a:p>
            </p:txBody>
          </p:sp>
          <p:sp>
            <p:nvSpPr>
              <p:cNvPr id="44" name="Metin kutusu 43">
                <a:extLst>
                  <a:ext uri="{FF2B5EF4-FFF2-40B4-BE49-F238E27FC236}">
                    <a16:creationId xmlns:a16="http://schemas.microsoft.com/office/drawing/2014/main" id="{C2128555-54A2-7DD1-2757-60A54AFD8139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Maden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45" name="Grup 44">
            <a:extLst>
              <a:ext uri="{FF2B5EF4-FFF2-40B4-BE49-F238E27FC236}">
                <a16:creationId xmlns:a16="http://schemas.microsoft.com/office/drawing/2014/main" id="{F5457EFC-386B-579A-80A5-385E551D96D9}"/>
              </a:ext>
            </a:extLst>
          </p:cNvPr>
          <p:cNvGrpSpPr>
            <a:grpSpLocks noChangeAspect="1"/>
          </p:cNvGrpSpPr>
          <p:nvPr/>
        </p:nvGrpSpPr>
        <p:grpSpPr>
          <a:xfrm>
            <a:off x="160070" y="3105370"/>
            <a:ext cx="2160000" cy="1429402"/>
            <a:chOff x="349583" y="1285739"/>
            <a:chExt cx="2700000" cy="1786750"/>
          </a:xfrm>
        </p:grpSpPr>
        <p:pic>
          <p:nvPicPr>
            <p:cNvPr id="4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7FF7BD55-A9E3-501C-9443-4218F8267D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Grup 46">
              <a:extLst>
                <a:ext uri="{FF2B5EF4-FFF2-40B4-BE49-F238E27FC236}">
                  <a16:creationId xmlns:a16="http://schemas.microsoft.com/office/drawing/2014/main" id="{28322A4F-B2A8-B54D-56A7-E73CDCFCCA78}"/>
                </a:ext>
              </a:extLst>
            </p:cNvPr>
            <p:cNvGrpSpPr/>
            <p:nvPr/>
          </p:nvGrpSpPr>
          <p:grpSpPr>
            <a:xfrm>
              <a:off x="363753" y="1285739"/>
              <a:ext cx="2412515" cy="1761373"/>
              <a:chOff x="363753" y="1285739"/>
              <a:chExt cx="2412515" cy="1761373"/>
            </a:xfrm>
          </p:grpSpPr>
          <p:sp>
            <p:nvSpPr>
              <p:cNvPr id="48" name="Metin kutusu 47">
                <a:extLst>
                  <a:ext uri="{FF2B5EF4-FFF2-40B4-BE49-F238E27FC236}">
                    <a16:creationId xmlns:a16="http://schemas.microsoft.com/office/drawing/2014/main" id="{2C73CD86-14A2-CA64-2DEA-A94C52CB3DAF}"/>
                  </a:ext>
                </a:extLst>
              </p:cNvPr>
              <p:cNvSpPr txBox="1"/>
              <p:nvPr/>
            </p:nvSpPr>
            <p:spPr>
              <a:xfrm>
                <a:off x="363754" y="1285739"/>
                <a:ext cx="2412514" cy="92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Gökçe HACIOĞLU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5</a:t>
                </a:r>
              </a:p>
            </p:txBody>
          </p:sp>
          <p:sp>
            <p:nvSpPr>
              <p:cNvPr id="49" name="Metin kutusu 48">
                <a:extLst>
                  <a:ext uri="{FF2B5EF4-FFF2-40B4-BE49-F238E27FC236}">
                    <a16:creationId xmlns:a16="http://schemas.microsoft.com/office/drawing/2014/main" id="{CD3633F0-AA16-0DE9-6A3B-844E2C589D4C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Elektrik-Elektronik Müh. Bölümü</a:t>
                </a:r>
              </a:p>
            </p:txBody>
          </p:sp>
        </p:grpSp>
      </p:grpSp>
      <p:grpSp>
        <p:nvGrpSpPr>
          <p:cNvPr id="50" name="Grup 49">
            <a:extLst>
              <a:ext uri="{FF2B5EF4-FFF2-40B4-BE49-F238E27FC236}">
                <a16:creationId xmlns:a16="http://schemas.microsoft.com/office/drawing/2014/main" id="{BF0B49AB-D614-E790-3325-FA0A6C1A54C1}"/>
              </a:ext>
            </a:extLst>
          </p:cNvPr>
          <p:cNvGrpSpPr>
            <a:grpSpLocks noChangeAspect="1"/>
          </p:cNvGrpSpPr>
          <p:nvPr/>
        </p:nvGrpSpPr>
        <p:grpSpPr>
          <a:xfrm>
            <a:off x="6880772" y="1509502"/>
            <a:ext cx="2160000" cy="1426170"/>
            <a:chOff x="349583" y="1289779"/>
            <a:chExt cx="2700000" cy="1782710"/>
          </a:xfrm>
        </p:grpSpPr>
        <p:pic>
          <p:nvPicPr>
            <p:cNvPr id="5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910C5757-6530-3387-D457-9CE50C9D9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Grup 51">
              <a:extLst>
                <a:ext uri="{FF2B5EF4-FFF2-40B4-BE49-F238E27FC236}">
                  <a16:creationId xmlns:a16="http://schemas.microsoft.com/office/drawing/2014/main" id="{6DF9FCA5-A299-8BC1-A32E-92A2921773F8}"/>
                </a:ext>
              </a:extLst>
            </p:cNvPr>
            <p:cNvGrpSpPr/>
            <p:nvPr/>
          </p:nvGrpSpPr>
          <p:grpSpPr>
            <a:xfrm>
              <a:off x="363753" y="1289779"/>
              <a:ext cx="2412515" cy="1757332"/>
              <a:chOff x="363753" y="1289779"/>
              <a:chExt cx="2412515" cy="1757332"/>
            </a:xfrm>
          </p:grpSpPr>
          <p:sp>
            <p:nvSpPr>
              <p:cNvPr id="53" name="Metin kutusu 52">
                <a:extLst>
                  <a:ext uri="{FF2B5EF4-FFF2-40B4-BE49-F238E27FC236}">
                    <a16:creationId xmlns:a16="http://schemas.microsoft.com/office/drawing/2014/main" id="{0151266A-853D-BCC5-F6D6-D8851118C671}"/>
                  </a:ext>
                </a:extLst>
              </p:cNvPr>
              <p:cNvSpPr txBox="1"/>
              <p:nvPr/>
            </p:nvSpPr>
            <p:spPr>
              <a:xfrm>
                <a:off x="363754" y="1289779"/>
                <a:ext cx="2412514" cy="92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</a:t>
                </a:r>
                <a:r>
                  <a:rPr lang="tr-TR" sz="14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Gençağa</a:t>
                </a:r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PÜRÇEK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9</a:t>
                </a:r>
              </a:p>
            </p:txBody>
          </p:sp>
          <p:sp>
            <p:nvSpPr>
              <p:cNvPr id="54" name="Metin kutusu 53">
                <a:extLst>
                  <a:ext uri="{FF2B5EF4-FFF2-40B4-BE49-F238E27FC236}">
                    <a16:creationId xmlns:a16="http://schemas.microsoft.com/office/drawing/2014/main" id="{13537E68-C175-2437-98FD-08E8A71ED157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55" name="Grup 54">
            <a:extLst>
              <a:ext uri="{FF2B5EF4-FFF2-40B4-BE49-F238E27FC236}">
                <a16:creationId xmlns:a16="http://schemas.microsoft.com/office/drawing/2014/main" id="{873A7403-2722-8A5D-4F82-6A15391A1658}"/>
              </a:ext>
            </a:extLst>
          </p:cNvPr>
          <p:cNvGrpSpPr>
            <a:grpSpLocks noChangeAspect="1"/>
          </p:cNvGrpSpPr>
          <p:nvPr/>
        </p:nvGrpSpPr>
        <p:grpSpPr>
          <a:xfrm>
            <a:off x="2412000" y="4737906"/>
            <a:ext cx="2160000" cy="1421906"/>
            <a:chOff x="349583" y="1295109"/>
            <a:chExt cx="2700000" cy="1777380"/>
          </a:xfrm>
        </p:grpSpPr>
        <p:pic>
          <p:nvPicPr>
            <p:cNvPr id="5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15CAFC5C-B35B-DF60-C251-AA04090636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7" name="Grup 56">
              <a:extLst>
                <a:ext uri="{FF2B5EF4-FFF2-40B4-BE49-F238E27FC236}">
                  <a16:creationId xmlns:a16="http://schemas.microsoft.com/office/drawing/2014/main" id="{8E52BD90-40E2-4304-5F26-B0DDA3D2506A}"/>
                </a:ext>
              </a:extLst>
            </p:cNvPr>
            <p:cNvGrpSpPr/>
            <p:nvPr/>
          </p:nvGrpSpPr>
          <p:grpSpPr>
            <a:xfrm>
              <a:off x="363752" y="1295109"/>
              <a:ext cx="2412514" cy="1752003"/>
              <a:chOff x="363752" y="1295109"/>
              <a:chExt cx="2412514" cy="1752003"/>
            </a:xfrm>
          </p:grpSpPr>
          <p:sp>
            <p:nvSpPr>
              <p:cNvPr id="58" name="Metin kutusu 57">
                <a:extLst>
                  <a:ext uri="{FF2B5EF4-FFF2-40B4-BE49-F238E27FC236}">
                    <a16:creationId xmlns:a16="http://schemas.microsoft.com/office/drawing/2014/main" id="{835E4A71-BE75-CC3D-EC37-397E88AC3B70}"/>
                  </a:ext>
                </a:extLst>
              </p:cNvPr>
              <p:cNvSpPr txBox="1"/>
              <p:nvPr/>
            </p:nvSpPr>
            <p:spPr>
              <a:xfrm>
                <a:off x="363752" y="1295109"/>
                <a:ext cx="2412514" cy="92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Ali Erden BABACAN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4</a:t>
                </a:r>
              </a:p>
            </p:txBody>
          </p:sp>
          <p:sp>
            <p:nvSpPr>
              <p:cNvPr id="59" name="Metin kutusu 58">
                <a:extLst>
                  <a:ext uri="{FF2B5EF4-FFF2-40B4-BE49-F238E27FC236}">
                    <a16:creationId xmlns:a16="http://schemas.microsoft.com/office/drawing/2014/main" id="{BA39DD85-A53C-51A2-4495-7B2D12DFB98B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Jeofizik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60" name="Grup 59">
            <a:extLst>
              <a:ext uri="{FF2B5EF4-FFF2-40B4-BE49-F238E27FC236}">
                <a16:creationId xmlns:a16="http://schemas.microsoft.com/office/drawing/2014/main" id="{6A3639A5-E783-61E5-7035-F646918B3BCF}"/>
              </a:ext>
            </a:extLst>
          </p:cNvPr>
          <p:cNvGrpSpPr>
            <a:grpSpLocks noChangeAspect="1"/>
          </p:cNvGrpSpPr>
          <p:nvPr/>
        </p:nvGrpSpPr>
        <p:grpSpPr>
          <a:xfrm>
            <a:off x="6868014" y="3156707"/>
            <a:ext cx="2160000" cy="1391454"/>
            <a:chOff x="349583" y="1333174"/>
            <a:chExt cx="2700000" cy="1739315"/>
          </a:xfrm>
        </p:grpSpPr>
        <p:pic>
          <p:nvPicPr>
            <p:cNvPr id="6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4D4EC7E0-C972-E4D0-1012-98E5054BE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" name="Grup 61">
              <a:extLst>
                <a:ext uri="{FF2B5EF4-FFF2-40B4-BE49-F238E27FC236}">
                  <a16:creationId xmlns:a16="http://schemas.microsoft.com/office/drawing/2014/main" id="{13B4C628-64B9-5982-AEB9-FAFA552672DC}"/>
                </a:ext>
              </a:extLst>
            </p:cNvPr>
            <p:cNvGrpSpPr/>
            <p:nvPr/>
          </p:nvGrpSpPr>
          <p:grpSpPr>
            <a:xfrm>
              <a:off x="363753" y="1333174"/>
              <a:ext cx="2412515" cy="1713937"/>
              <a:chOff x="363753" y="1333174"/>
              <a:chExt cx="2412515" cy="1713937"/>
            </a:xfrm>
          </p:grpSpPr>
          <p:sp>
            <p:nvSpPr>
              <p:cNvPr id="63" name="Metin kutusu 62">
                <a:extLst>
                  <a:ext uri="{FF2B5EF4-FFF2-40B4-BE49-F238E27FC236}">
                    <a16:creationId xmlns:a16="http://schemas.microsoft.com/office/drawing/2014/main" id="{0E6095C9-7A20-6430-1A19-610C2D43C5E1}"/>
                  </a:ext>
                </a:extLst>
              </p:cNvPr>
              <p:cNvSpPr txBox="1"/>
              <p:nvPr/>
            </p:nvSpPr>
            <p:spPr>
              <a:xfrm>
                <a:off x="363754" y="1333174"/>
                <a:ext cx="2412514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Fevzi KARSLI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4</a:t>
                </a:r>
              </a:p>
            </p:txBody>
          </p:sp>
          <p:sp>
            <p:nvSpPr>
              <p:cNvPr id="64" name="Metin kutusu 63">
                <a:extLst>
                  <a:ext uri="{FF2B5EF4-FFF2-40B4-BE49-F238E27FC236}">
                    <a16:creationId xmlns:a16="http://schemas.microsoft.com/office/drawing/2014/main" id="{C3E5D465-68B8-72C2-86B4-7B6E728994E7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Harita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65" name="Grup 64">
            <a:extLst>
              <a:ext uri="{FF2B5EF4-FFF2-40B4-BE49-F238E27FC236}">
                <a16:creationId xmlns:a16="http://schemas.microsoft.com/office/drawing/2014/main" id="{EB265D50-44EC-3F86-4FA0-1EA4F83ACFF7}"/>
              </a:ext>
            </a:extLst>
          </p:cNvPr>
          <p:cNvGrpSpPr>
            <a:grpSpLocks noChangeAspect="1"/>
          </p:cNvGrpSpPr>
          <p:nvPr/>
        </p:nvGrpSpPr>
        <p:grpSpPr>
          <a:xfrm>
            <a:off x="2379924" y="3105370"/>
            <a:ext cx="2160000" cy="1417370"/>
            <a:chOff x="349583" y="1300779"/>
            <a:chExt cx="2700000" cy="1771710"/>
          </a:xfrm>
        </p:grpSpPr>
        <p:pic>
          <p:nvPicPr>
            <p:cNvPr id="6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9F766B1F-5974-EE98-3C44-60EE414EC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up 66">
              <a:extLst>
                <a:ext uri="{FF2B5EF4-FFF2-40B4-BE49-F238E27FC236}">
                  <a16:creationId xmlns:a16="http://schemas.microsoft.com/office/drawing/2014/main" id="{06D58F56-A395-FE4F-A150-2FD06D621F86}"/>
                </a:ext>
              </a:extLst>
            </p:cNvPr>
            <p:cNvGrpSpPr/>
            <p:nvPr/>
          </p:nvGrpSpPr>
          <p:grpSpPr>
            <a:xfrm>
              <a:off x="363753" y="1300779"/>
              <a:ext cx="2412515" cy="1746333"/>
              <a:chOff x="363753" y="1300779"/>
              <a:chExt cx="2412515" cy="1746333"/>
            </a:xfrm>
          </p:grpSpPr>
          <p:sp>
            <p:nvSpPr>
              <p:cNvPr id="68" name="Metin kutusu 67">
                <a:extLst>
                  <a:ext uri="{FF2B5EF4-FFF2-40B4-BE49-F238E27FC236}">
                    <a16:creationId xmlns:a16="http://schemas.microsoft.com/office/drawing/2014/main" id="{C2D7524F-FAB0-96EB-99DE-D2B8A8AF699E}"/>
                  </a:ext>
                </a:extLst>
              </p:cNvPr>
              <p:cNvSpPr txBox="1"/>
              <p:nvPr/>
            </p:nvSpPr>
            <p:spPr>
              <a:xfrm>
                <a:off x="363754" y="1300779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Beste ÜSTÜBİOĞLU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5</a:t>
                </a:r>
              </a:p>
            </p:txBody>
          </p:sp>
          <p:sp>
            <p:nvSpPr>
              <p:cNvPr id="69" name="Metin kutusu 68">
                <a:extLst>
                  <a:ext uri="{FF2B5EF4-FFF2-40B4-BE49-F238E27FC236}">
                    <a16:creationId xmlns:a16="http://schemas.microsoft.com/office/drawing/2014/main" id="{ABBF8AA1-F103-2443-801E-50A372618258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Bilgisayar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70" name="Grup 69">
            <a:extLst>
              <a:ext uri="{FF2B5EF4-FFF2-40B4-BE49-F238E27FC236}">
                <a16:creationId xmlns:a16="http://schemas.microsoft.com/office/drawing/2014/main" id="{391A8532-AB08-7E0E-3613-80A911C1FB1A}"/>
              </a:ext>
            </a:extLst>
          </p:cNvPr>
          <p:cNvGrpSpPr>
            <a:grpSpLocks noChangeAspect="1"/>
          </p:cNvGrpSpPr>
          <p:nvPr/>
        </p:nvGrpSpPr>
        <p:grpSpPr>
          <a:xfrm>
            <a:off x="4663930" y="4728828"/>
            <a:ext cx="2160000" cy="1430984"/>
            <a:chOff x="349583" y="1283761"/>
            <a:chExt cx="2700000" cy="1788728"/>
          </a:xfrm>
        </p:grpSpPr>
        <p:pic>
          <p:nvPicPr>
            <p:cNvPr id="7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18F44594-C16A-A6F0-5952-1CC92C4BD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2" name="Grup 71">
              <a:extLst>
                <a:ext uri="{FF2B5EF4-FFF2-40B4-BE49-F238E27FC236}">
                  <a16:creationId xmlns:a16="http://schemas.microsoft.com/office/drawing/2014/main" id="{837B29F2-8D77-6C6A-FD3D-063E4D5D30B0}"/>
                </a:ext>
              </a:extLst>
            </p:cNvPr>
            <p:cNvGrpSpPr/>
            <p:nvPr/>
          </p:nvGrpSpPr>
          <p:grpSpPr>
            <a:xfrm>
              <a:off x="363753" y="1283761"/>
              <a:ext cx="2412515" cy="1763350"/>
              <a:chOff x="363753" y="1283761"/>
              <a:chExt cx="2412515" cy="1763350"/>
            </a:xfrm>
          </p:grpSpPr>
          <p:sp>
            <p:nvSpPr>
              <p:cNvPr id="73" name="Metin kutusu 72">
                <a:extLst>
                  <a:ext uri="{FF2B5EF4-FFF2-40B4-BE49-F238E27FC236}">
                    <a16:creationId xmlns:a16="http://schemas.microsoft.com/office/drawing/2014/main" id="{91EF0057-CE97-025F-16E1-D71591006FF8}"/>
                  </a:ext>
                </a:extLst>
              </p:cNvPr>
              <p:cNvSpPr txBox="1"/>
              <p:nvPr/>
            </p:nvSpPr>
            <p:spPr>
              <a:xfrm>
                <a:off x="363754" y="1283761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Elif BAYKAL KABLAN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2</a:t>
                </a:r>
              </a:p>
            </p:txBody>
          </p:sp>
          <p:sp>
            <p:nvSpPr>
              <p:cNvPr id="74" name="Metin kutusu 73">
                <a:extLst>
                  <a:ext uri="{FF2B5EF4-FFF2-40B4-BE49-F238E27FC236}">
                    <a16:creationId xmlns:a16="http://schemas.microsoft.com/office/drawing/2014/main" id="{2DE94B61-E857-D7A6-2E68-D829DD69E6B1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Yazılım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75" name="Picture 3" descr="D:\1-Muhendislik-Jeoloji Klasorler\Mühendislik Dekanlık işler\2- corel dosyaları\jpg\akademik kurul 2024 fotolar\AHMET SARI.png">
            <a:extLst>
              <a:ext uri="{FF2B5EF4-FFF2-40B4-BE49-F238E27FC236}">
                <a16:creationId xmlns:a16="http://schemas.microsoft.com/office/drawing/2014/main" id="{2DF2FEAB-2E21-962D-9AD6-73B1FF3C0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87" y="2168037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9" descr="D:\1-Muhendislik-Jeoloji Klasorler\Mühendislik Dekanlık işler\2- corel dosyaları\jpg\akademik kurul 2024 fotolar\ac altunışık.png">
            <a:extLst>
              <a:ext uri="{FF2B5EF4-FFF2-40B4-BE49-F238E27FC236}">
                <a16:creationId xmlns:a16="http://schemas.microsoft.com/office/drawing/2014/main" id="{07B0EF62-5116-8A3B-E53A-DB4E08A86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043" y="2188115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up 84">
            <a:extLst>
              <a:ext uri="{FF2B5EF4-FFF2-40B4-BE49-F238E27FC236}">
                <a16:creationId xmlns:a16="http://schemas.microsoft.com/office/drawing/2014/main" id="{00ACBA71-3FAB-A216-EA55-58F7B0E0C290}"/>
              </a:ext>
            </a:extLst>
          </p:cNvPr>
          <p:cNvGrpSpPr>
            <a:grpSpLocks noChangeAspect="1"/>
          </p:cNvGrpSpPr>
          <p:nvPr/>
        </p:nvGrpSpPr>
        <p:grpSpPr>
          <a:xfrm>
            <a:off x="4586415" y="3155833"/>
            <a:ext cx="2160000" cy="1378941"/>
            <a:chOff x="349583" y="1348815"/>
            <a:chExt cx="2700000" cy="1723674"/>
          </a:xfrm>
        </p:grpSpPr>
        <p:pic>
          <p:nvPicPr>
            <p:cNvPr id="8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FBD6B10-F8CC-E32A-BADE-2C321E48C4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7" name="Grup 86">
              <a:extLst>
                <a:ext uri="{FF2B5EF4-FFF2-40B4-BE49-F238E27FC236}">
                  <a16:creationId xmlns:a16="http://schemas.microsoft.com/office/drawing/2014/main" id="{6BBDD65B-F153-5757-C2C6-7DA0C6D7684F}"/>
                </a:ext>
              </a:extLst>
            </p:cNvPr>
            <p:cNvGrpSpPr/>
            <p:nvPr/>
          </p:nvGrpSpPr>
          <p:grpSpPr>
            <a:xfrm>
              <a:off x="363753" y="1388099"/>
              <a:ext cx="2412515" cy="1659012"/>
              <a:chOff x="363753" y="1388099"/>
              <a:chExt cx="2412515" cy="1659012"/>
            </a:xfrm>
          </p:grpSpPr>
          <p:sp>
            <p:nvSpPr>
              <p:cNvPr id="88" name="Metin kutusu 87">
                <a:extLst>
                  <a:ext uri="{FF2B5EF4-FFF2-40B4-BE49-F238E27FC236}">
                    <a16:creationId xmlns:a16="http://schemas.microsoft.com/office/drawing/2014/main" id="{FB9E4875-F286-F13B-638A-202D608D506D}"/>
                  </a:ext>
                </a:extLst>
              </p:cNvPr>
              <p:cNvSpPr txBox="1"/>
              <p:nvPr/>
            </p:nvSpPr>
            <p:spPr>
              <a:xfrm>
                <a:off x="363754" y="1388099"/>
                <a:ext cx="2412514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İbrahim UYSAL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5</a:t>
                </a:r>
              </a:p>
            </p:txBody>
          </p:sp>
          <p:sp>
            <p:nvSpPr>
              <p:cNvPr id="89" name="Metin kutusu 88">
                <a:extLst>
                  <a:ext uri="{FF2B5EF4-FFF2-40B4-BE49-F238E27FC236}">
                    <a16:creationId xmlns:a16="http://schemas.microsoft.com/office/drawing/2014/main" id="{6F6AF325-929B-E1B9-F079-5BE88702CEAE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Jeoloji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90" name="Grup 89">
            <a:extLst>
              <a:ext uri="{FF2B5EF4-FFF2-40B4-BE49-F238E27FC236}">
                <a16:creationId xmlns:a16="http://schemas.microsoft.com/office/drawing/2014/main" id="{A7705D43-18F4-8955-36F1-F4F15193C33E}"/>
              </a:ext>
            </a:extLst>
          </p:cNvPr>
          <p:cNvGrpSpPr>
            <a:grpSpLocks noChangeAspect="1"/>
          </p:cNvGrpSpPr>
          <p:nvPr/>
        </p:nvGrpSpPr>
        <p:grpSpPr>
          <a:xfrm>
            <a:off x="6906407" y="4728828"/>
            <a:ext cx="2160000" cy="1430984"/>
            <a:chOff x="349583" y="1283761"/>
            <a:chExt cx="2700000" cy="1788728"/>
          </a:xfrm>
        </p:grpSpPr>
        <p:pic>
          <p:nvPicPr>
            <p:cNvPr id="9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943C890-C1B2-9C70-DFF8-CB806CFB6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2" name="Grup 91">
              <a:extLst>
                <a:ext uri="{FF2B5EF4-FFF2-40B4-BE49-F238E27FC236}">
                  <a16:creationId xmlns:a16="http://schemas.microsoft.com/office/drawing/2014/main" id="{9567DF76-DA88-534A-1E13-7C3A803B919A}"/>
                </a:ext>
              </a:extLst>
            </p:cNvPr>
            <p:cNvGrpSpPr/>
            <p:nvPr/>
          </p:nvGrpSpPr>
          <p:grpSpPr>
            <a:xfrm>
              <a:off x="363753" y="1283761"/>
              <a:ext cx="2412515" cy="1763349"/>
              <a:chOff x="363753" y="1283761"/>
              <a:chExt cx="2412515" cy="1763349"/>
            </a:xfrm>
          </p:grpSpPr>
          <p:sp>
            <p:nvSpPr>
              <p:cNvPr id="93" name="Metin kutusu 92">
                <a:extLst>
                  <a:ext uri="{FF2B5EF4-FFF2-40B4-BE49-F238E27FC236}">
                    <a16:creationId xmlns:a16="http://schemas.microsoft.com/office/drawing/2014/main" id="{03423E80-2C56-B46F-2B7A-1D10EC495B51}"/>
                  </a:ext>
                </a:extLst>
              </p:cNvPr>
              <p:cNvSpPr txBox="1"/>
              <p:nvPr/>
            </p:nvSpPr>
            <p:spPr>
              <a:xfrm>
                <a:off x="363754" y="1283761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Asuman GÜNAY YILMAZ​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Makale Sayısı: 1</a:t>
                </a:r>
              </a:p>
            </p:txBody>
          </p:sp>
          <p:sp>
            <p:nvSpPr>
              <p:cNvPr id="94" name="Metin kutusu 93">
                <a:extLst>
                  <a:ext uri="{FF2B5EF4-FFF2-40B4-BE49-F238E27FC236}">
                    <a16:creationId xmlns:a16="http://schemas.microsoft.com/office/drawing/2014/main" id="{60F84EF7-22AF-18E6-A36E-B6F0F14C5C8E}"/>
                  </a:ext>
                </a:extLst>
              </p:cNvPr>
              <p:cNvSpPr txBox="1"/>
              <p:nvPr/>
            </p:nvSpPr>
            <p:spPr>
              <a:xfrm>
                <a:off x="363753" y="2123781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Yapay Zeka ve Veri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96" name="Resim 95" descr="insan yüzü, alın, kaş, adam, insan içeren bir resim&#10;&#10;Açıklama otomatik olarak oluşturuldu">
            <a:extLst>
              <a:ext uri="{FF2B5EF4-FFF2-40B4-BE49-F238E27FC236}">
                <a16:creationId xmlns:a16="http://schemas.microsoft.com/office/drawing/2014/main" id="{BE76945D-0302-8978-9B56-E0B03D34C2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930" y="3789195"/>
            <a:ext cx="756000" cy="756000"/>
          </a:xfrm>
          <a:prstGeom prst="rect">
            <a:avLst/>
          </a:prstGeom>
        </p:spPr>
      </p:pic>
      <p:pic>
        <p:nvPicPr>
          <p:cNvPr id="99" name="Picture 4" descr="D:\1-Muhendislik-Jeoloji Klasorler\Mühendislik Dekanlık işler\2- corel dosyaları\jpg\akademik kurul 2024 fotolar\beste üstübioğlu.png">
            <a:extLst>
              <a:ext uri="{FF2B5EF4-FFF2-40B4-BE49-F238E27FC236}">
                <a16:creationId xmlns:a16="http://schemas.microsoft.com/office/drawing/2014/main" id="{4B4185E9-C41E-4AAB-87F4-73AAFD86E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162" y="3730362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" descr="D:\1-Muhendislik-Jeoloji Klasorler\Mühendislik Dekanlık işler\2- corel dosyaları\jpg\akademik kurul 2024 fotolar\ibrahim uysal.png">
            <a:extLst>
              <a:ext uri="{FF2B5EF4-FFF2-40B4-BE49-F238E27FC236}">
                <a16:creationId xmlns:a16="http://schemas.microsoft.com/office/drawing/2014/main" id="{79B6FB76-F110-264D-163F-7A6CC8B1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237" y="375319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0" descr="D:\1-Muhendislik-Jeoloji Klasorler\Mühendislik Dekanlık işler\2- corel dosyaları\jpg\akademik kurul 2024 fotolar\ersin yener yazcı.png">
            <a:extLst>
              <a:ext uri="{FF2B5EF4-FFF2-40B4-BE49-F238E27FC236}">
                <a16:creationId xmlns:a16="http://schemas.microsoft.com/office/drawing/2014/main" id="{A9A35620-0AA7-C81B-0B34-8C925B920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87" y="5362178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Resim 101" descr="insan yüzü, adam, insan, alın, kaş içeren bir resim&#10;&#10;Açıklama otomatik olarak oluşturuldu">
            <a:extLst>
              <a:ext uri="{FF2B5EF4-FFF2-40B4-BE49-F238E27FC236}">
                <a16:creationId xmlns:a16="http://schemas.microsoft.com/office/drawing/2014/main" id="{B6076F6E-2B9E-142B-94A1-32457BF591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6193" y="5382274"/>
            <a:ext cx="775809" cy="775809"/>
          </a:xfrm>
          <a:prstGeom prst="rect">
            <a:avLst/>
          </a:prstGeom>
        </p:spPr>
      </p:pic>
      <p:pic>
        <p:nvPicPr>
          <p:cNvPr id="4" name="Resim 3" descr="insan yüzü, gülümsemek, gülüş, portre, ka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53280D39-91B6-9C9F-548B-9940F7DF06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5928" y="5400899"/>
            <a:ext cx="756000" cy="756000"/>
          </a:xfrm>
          <a:prstGeom prst="rect">
            <a:avLst/>
          </a:prstGeom>
        </p:spPr>
      </p:pic>
      <p:pic>
        <p:nvPicPr>
          <p:cNvPr id="6" name="Resim 5" descr="insan yüzü, portre, kaş, duda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E471013-FFDB-1B72-2519-90FBBBEE7F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42404" y="5387460"/>
            <a:ext cx="751629" cy="756000"/>
          </a:xfrm>
          <a:prstGeom prst="rect">
            <a:avLst/>
          </a:prstGeom>
        </p:spPr>
      </p:pic>
      <p:pic>
        <p:nvPicPr>
          <p:cNvPr id="9" name="Resim 8" descr="insan yüzü, insan sakalı, alın, kişi, şahıs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1413DB4-3598-DEE8-3087-4F7ABA27B9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37985" y="2170953"/>
            <a:ext cx="756000" cy="756000"/>
          </a:xfrm>
          <a:prstGeom prst="rect">
            <a:avLst/>
          </a:prstGeom>
        </p:spPr>
      </p:pic>
      <p:pic>
        <p:nvPicPr>
          <p:cNvPr id="12" name="Resim 11" descr="insan yüzü, alın, çene, ka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1BE3796-73D9-8F92-7049-1F2E920FF7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47614" y="3778772"/>
            <a:ext cx="753653" cy="756000"/>
          </a:xfrm>
          <a:prstGeom prst="rect">
            <a:avLst/>
          </a:prstGeom>
        </p:spPr>
      </p:pic>
      <p:pic>
        <p:nvPicPr>
          <p:cNvPr id="79" name="Picture 2" descr="D:\1-Muhendislik-Jeoloji Klasorler\Mühendislik Dekanlık işler\1- Etkinlikler ile ilgili çalışmalar\9-akademik kurul 2025\fotolar\foto devam-2\gencaga pürçek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748" y="2143672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711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48EE3-B363-6A8B-5336-518D4934C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636CED05-E5D9-4173-34B8-815D2F3DCCB4}"/>
              </a:ext>
            </a:extLst>
          </p:cNvPr>
          <p:cNvCxnSpPr/>
          <p:nvPr/>
        </p:nvCxnSpPr>
        <p:spPr>
          <a:xfrm>
            <a:off x="0" y="742345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363;p26">
            <a:extLst>
              <a:ext uri="{FF2B5EF4-FFF2-40B4-BE49-F238E27FC236}">
                <a16:creationId xmlns:a16="http://schemas.microsoft.com/office/drawing/2014/main" id="{6F370994-6B1E-512F-3481-73EC1433C14C}"/>
              </a:ext>
            </a:extLst>
          </p:cNvPr>
          <p:cNvSpPr/>
          <p:nvPr/>
        </p:nvSpPr>
        <p:spPr>
          <a:xfrm>
            <a:off x="1108367" y="266202"/>
            <a:ext cx="622187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sv-SE" altLang="tr-TR" sz="22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EN ÇOK ATIF ALAN AKADEMİSYENLER</a:t>
            </a:r>
            <a:r>
              <a:rPr lang="tr-TR" altLang="tr-TR" sz="22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İMİZ</a:t>
            </a:r>
            <a:endParaRPr lang="sv-SE" altLang="tr-TR" sz="22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11182522-D510-0A47-C42E-930E609DC0B0}"/>
              </a:ext>
            </a:extLst>
          </p:cNvPr>
          <p:cNvSpPr/>
          <p:nvPr/>
        </p:nvSpPr>
        <p:spPr>
          <a:xfrm>
            <a:off x="148734" y="1030574"/>
            <a:ext cx="8699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WOS Veri Tabanındaki Atıf Sayısına Göre Bölüm Birincisi Öğretim Üyeleri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E1E649EC-BA41-78BD-3437-7B9A3B21B2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DFA30D72-B9C7-A604-0AF0-C81A4DB91EDF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up 22">
            <a:extLst>
              <a:ext uri="{FF2B5EF4-FFF2-40B4-BE49-F238E27FC236}">
                <a16:creationId xmlns:a16="http://schemas.microsoft.com/office/drawing/2014/main" id="{636A9749-EA38-EBB7-65F9-8149192D5113}"/>
              </a:ext>
            </a:extLst>
          </p:cNvPr>
          <p:cNvGrpSpPr>
            <a:grpSpLocks noChangeAspect="1"/>
          </p:cNvGrpSpPr>
          <p:nvPr/>
        </p:nvGrpSpPr>
        <p:grpSpPr>
          <a:xfrm>
            <a:off x="148734" y="1657026"/>
            <a:ext cx="2160000" cy="1378941"/>
            <a:chOff x="349583" y="1348815"/>
            <a:chExt cx="2700000" cy="1723674"/>
          </a:xfrm>
        </p:grpSpPr>
        <p:pic>
          <p:nvPicPr>
            <p:cNvPr id="2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B0867FAA-4B98-D6F3-B409-A53BDFE12A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up 24">
              <a:extLst>
                <a:ext uri="{FF2B5EF4-FFF2-40B4-BE49-F238E27FC236}">
                  <a16:creationId xmlns:a16="http://schemas.microsoft.com/office/drawing/2014/main" id="{39B93982-1194-B2C7-6B77-7C65655DCA71}"/>
                </a:ext>
              </a:extLst>
            </p:cNvPr>
            <p:cNvGrpSpPr/>
            <p:nvPr/>
          </p:nvGrpSpPr>
          <p:grpSpPr>
            <a:xfrm>
              <a:off x="363753" y="1391019"/>
              <a:ext cx="2412515" cy="1656092"/>
              <a:chOff x="363753" y="1391019"/>
              <a:chExt cx="2412515" cy="1656092"/>
            </a:xfrm>
          </p:grpSpPr>
          <p:sp>
            <p:nvSpPr>
              <p:cNvPr id="26" name="Metin kutusu 25">
                <a:extLst>
                  <a:ext uri="{FF2B5EF4-FFF2-40B4-BE49-F238E27FC236}">
                    <a16:creationId xmlns:a16="http://schemas.microsoft.com/office/drawing/2014/main" id="{CD85E83D-8AA7-9BF3-64C7-57DCEBF22D5B}"/>
                  </a:ext>
                </a:extLst>
              </p:cNvPr>
              <p:cNvSpPr txBox="1"/>
              <p:nvPr/>
            </p:nvSpPr>
            <p:spPr>
              <a:xfrm>
                <a:off x="363754" y="1391019"/>
                <a:ext cx="2412514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Ahmet SARI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Atıf Sayısı: 2250</a:t>
                </a:r>
              </a:p>
            </p:txBody>
          </p:sp>
          <p:sp>
            <p:nvSpPr>
              <p:cNvPr id="27" name="Metin kutusu 26">
                <a:extLst>
                  <a:ext uri="{FF2B5EF4-FFF2-40B4-BE49-F238E27FC236}">
                    <a16:creationId xmlns:a16="http://schemas.microsoft.com/office/drawing/2014/main" id="{14F020FA-E1BF-29A3-D188-B8EAF3FFB5C4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33" name="Grup 32">
            <a:extLst>
              <a:ext uri="{FF2B5EF4-FFF2-40B4-BE49-F238E27FC236}">
                <a16:creationId xmlns:a16="http://schemas.microsoft.com/office/drawing/2014/main" id="{ADC8CF3C-261D-A1C5-28A1-604C45DB248C}"/>
              </a:ext>
            </a:extLst>
          </p:cNvPr>
          <p:cNvGrpSpPr>
            <a:grpSpLocks noChangeAspect="1"/>
          </p:cNvGrpSpPr>
          <p:nvPr/>
        </p:nvGrpSpPr>
        <p:grpSpPr>
          <a:xfrm>
            <a:off x="4640126" y="1627543"/>
            <a:ext cx="2195383" cy="1378941"/>
            <a:chOff x="305354" y="1348815"/>
            <a:chExt cx="2744229" cy="1723674"/>
          </a:xfrm>
        </p:grpSpPr>
        <p:pic>
          <p:nvPicPr>
            <p:cNvPr id="3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1BBAC3E7-3A55-5794-29C6-4B6BA3884B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up 34">
              <a:extLst>
                <a:ext uri="{FF2B5EF4-FFF2-40B4-BE49-F238E27FC236}">
                  <a16:creationId xmlns:a16="http://schemas.microsoft.com/office/drawing/2014/main" id="{D93B72B5-0D48-1B5C-4AC8-8697FD914AB2}"/>
                </a:ext>
              </a:extLst>
            </p:cNvPr>
            <p:cNvGrpSpPr/>
            <p:nvPr/>
          </p:nvGrpSpPr>
          <p:grpSpPr>
            <a:xfrm>
              <a:off x="305354" y="1391019"/>
              <a:ext cx="2470915" cy="1656092"/>
              <a:chOff x="305354" y="1391019"/>
              <a:chExt cx="2470915" cy="1656092"/>
            </a:xfrm>
          </p:grpSpPr>
          <p:sp>
            <p:nvSpPr>
              <p:cNvPr id="36" name="Metin kutusu 35">
                <a:extLst>
                  <a:ext uri="{FF2B5EF4-FFF2-40B4-BE49-F238E27FC236}">
                    <a16:creationId xmlns:a16="http://schemas.microsoft.com/office/drawing/2014/main" id="{3951920C-3458-FD6C-D5B1-16C9A59D6F47}"/>
                  </a:ext>
                </a:extLst>
              </p:cNvPr>
              <p:cNvSpPr txBox="1"/>
              <p:nvPr/>
            </p:nvSpPr>
            <p:spPr>
              <a:xfrm>
                <a:off x="305354" y="1391019"/>
                <a:ext cx="2470915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Gökhan AYDIN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Atıf Sayısı: 416</a:t>
                </a:r>
              </a:p>
            </p:txBody>
          </p:sp>
          <p:sp>
            <p:nvSpPr>
              <p:cNvPr id="37" name="Metin kutusu 36">
                <a:extLst>
                  <a:ext uri="{FF2B5EF4-FFF2-40B4-BE49-F238E27FC236}">
                    <a16:creationId xmlns:a16="http://schemas.microsoft.com/office/drawing/2014/main" id="{7EB3E974-F1BE-ACFD-4C96-EF8D0E6DFCA7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Maden 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38" name="Grup 37">
            <a:extLst>
              <a:ext uri="{FF2B5EF4-FFF2-40B4-BE49-F238E27FC236}">
                <a16:creationId xmlns:a16="http://schemas.microsoft.com/office/drawing/2014/main" id="{C46B23AB-2101-603D-1BDA-C9A65DE3DC59}"/>
              </a:ext>
            </a:extLst>
          </p:cNvPr>
          <p:cNvGrpSpPr>
            <a:grpSpLocks noChangeAspect="1"/>
          </p:cNvGrpSpPr>
          <p:nvPr/>
        </p:nvGrpSpPr>
        <p:grpSpPr>
          <a:xfrm>
            <a:off x="2394429" y="1604770"/>
            <a:ext cx="2160000" cy="1427065"/>
            <a:chOff x="349583" y="1288660"/>
            <a:chExt cx="2700000" cy="1783829"/>
          </a:xfrm>
        </p:grpSpPr>
        <p:pic>
          <p:nvPicPr>
            <p:cNvPr id="3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171DA40D-EC43-6FCA-C9F7-2FE6DC6CE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up 39">
              <a:extLst>
                <a:ext uri="{FF2B5EF4-FFF2-40B4-BE49-F238E27FC236}">
                  <a16:creationId xmlns:a16="http://schemas.microsoft.com/office/drawing/2014/main" id="{7AC18462-F32C-E207-B07F-BE1977A18997}"/>
                </a:ext>
              </a:extLst>
            </p:cNvPr>
            <p:cNvGrpSpPr/>
            <p:nvPr/>
          </p:nvGrpSpPr>
          <p:grpSpPr>
            <a:xfrm>
              <a:off x="363753" y="1288660"/>
              <a:ext cx="2412515" cy="1758452"/>
              <a:chOff x="363753" y="1288660"/>
              <a:chExt cx="2412515" cy="1758452"/>
            </a:xfrm>
          </p:grpSpPr>
          <p:sp>
            <p:nvSpPr>
              <p:cNvPr id="41" name="Metin kutusu 40">
                <a:extLst>
                  <a:ext uri="{FF2B5EF4-FFF2-40B4-BE49-F238E27FC236}">
                    <a16:creationId xmlns:a16="http://schemas.microsoft.com/office/drawing/2014/main" id="{C99235EB-9596-ABC9-77BD-51A30A6A6AF0}"/>
                  </a:ext>
                </a:extLst>
              </p:cNvPr>
              <p:cNvSpPr txBox="1"/>
              <p:nvPr/>
            </p:nvSpPr>
            <p:spPr>
              <a:xfrm>
                <a:off x="363754" y="1288660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Ahmet Can ALTUNIŞIK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Atıf Sayısı: 447</a:t>
                </a:r>
              </a:p>
            </p:txBody>
          </p:sp>
          <p:sp>
            <p:nvSpPr>
              <p:cNvPr id="42" name="Metin kutusu 41">
                <a:extLst>
                  <a:ext uri="{FF2B5EF4-FFF2-40B4-BE49-F238E27FC236}">
                    <a16:creationId xmlns:a16="http://schemas.microsoft.com/office/drawing/2014/main" id="{0514E715-E911-6757-12DD-C35845BDB7B6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İnşaat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43" name="Grup 42">
            <a:extLst>
              <a:ext uri="{FF2B5EF4-FFF2-40B4-BE49-F238E27FC236}">
                <a16:creationId xmlns:a16="http://schemas.microsoft.com/office/drawing/2014/main" id="{50F77602-05D3-3FDB-7772-08837BF05168}"/>
              </a:ext>
            </a:extLst>
          </p:cNvPr>
          <p:cNvGrpSpPr>
            <a:grpSpLocks noChangeAspect="1"/>
          </p:cNvGrpSpPr>
          <p:nvPr/>
        </p:nvGrpSpPr>
        <p:grpSpPr>
          <a:xfrm>
            <a:off x="160072" y="3212085"/>
            <a:ext cx="2160001" cy="1412664"/>
            <a:chOff x="349582" y="1306662"/>
            <a:chExt cx="2700001" cy="1765827"/>
          </a:xfrm>
        </p:grpSpPr>
        <p:pic>
          <p:nvPicPr>
            <p:cNvPr id="4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EAAAF9FB-BDE4-9899-6721-84834B472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5" name="Grup 44">
              <a:extLst>
                <a:ext uri="{FF2B5EF4-FFF2-40B4-BE49-F238E27FC236}">
                  <a16:creationId xmlns:a16="http://schemas.microsoft.com/office/drawing/2014/main" id="{642A3AA2-664D-4484-7C19-D471B3EAF78B}"/>
                </a:ext>
              </a:extLst>
            </p:cNvPr>
            <p:cNvGrpSpPr/>
            <p:nvPr/>
          </p:nvGrpSpPr>
          <p:grpSpPr>
            <a:xfrm>
              <a:off x="349582" y="1306662"/>
              <a:ext cx="2412514" cy="1740448"/>
              <a:chOff x="349582" y="1306662"/>
              <a:chExt cx="2412514" cy="1740448"/>
            </a:xfrm>
          </p:grpSpPr>
          <p:sp>
            <p:nvSpPr>
              <p:cNvPr id="46" name="Metin kutusu 45">
                <a:extLst>
                  <a:ext uri="{FF2B5EF4-FFF2-40B4-BE49-F238E27FC236}">
                    <a16:creationId xmlns:a16="http://schemas.microsoft.com/office/drawing/2014/main" id="{CB2293C7-5A8F-4EF0-B23D-8787DBB314D1}"/>
                  </a:ext>
                </a:extLst>
              </p:cNvPr>
              <p:cNvSpPr txBox="1"/>
              <p:nvPr/>
            </p:nvSpPr>
            <p:spPr>
              <a:xfrm>
                <a:off x="349582" y="1306662"/>
                <a:ext cx="2412514" cy="92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</a:t>
                </a:r>
                <a:r>
                  <a:rPr lang="tr-TR" sz="14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Gençağa</a:t>
                </a:r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PÜRÇEK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Atıf Sayısı: 373</a:t>
                </a:r>
              </a:p>
            </p:txBody>
          </p:sp>
          <p:sp>
            <p:nvSpPr>
              <p:cNvPr id="47" name="Metin kutusu 46">
                <a:extLst>
                  <a:ext uri="{FF2B5EF4-FFF2-40B4-BE49-F238E27FC236}">
                    <a16:creationId xmlns:a16="http://schemas.microsoft.com/office/drawing/2014/main" id="{C3957C47-FC21-2EAC-571E-A2F0EF3030AD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50" name="Grup 49">
            <a:extLst>
              <a:ext uri="{FF2B5EF4-FFF2-40B4-BE49-F238E27FC236}">
                <a16:creationId xmlns:a16="http://schemas.microsoft.com/office/drawing/2014/main" id="{6DF3EBC4-5854-05DA-02F7-8C35BFA72E0B}"/>
              </a:ext>
            </a:extLst>
          </p:cNvPr>
          <p:cNvGrpSpPr>
            <a:grpSpLocks noChangeAspect="1"/>
          </p:cNvGrpSpPr>
          <p:nvPr/>
        </p:nvGrpSpPr>
        <p:grpSpPr>
          <a:xfrm>
            <a:off x="6922342" y="1647984"/>
            <a:ext cx="2160000" cy="1378941"/>
            <a:chOff x="349583" y="1348815"/>
            <a:chExt cx="2700000" cy="1723674"/>
          </a:xfrm>
        </p:grpSpPr>
        <p:pic>
          <p:nvPicPr>
            <p:cNvPr id="5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900124BB-9302-FCA6-E625-392B7A7C3A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Grup 51">
              <a:extLst>
                <a:ext uri="{FF2B5EF4-FFF2-40B4-BE49-F238E27FC236}">
                  <a16:creationId xmlns:a16="http://schemas.microsoft.com/office/drawing/2014/main" id="{65CF496E-4431-F56C-7267-DA443BF19F37}"/>
                </a:ext>
              </a:extLst>
            </p:cNvPr>
            <p:cNvGrpSpPr/>
            <p:nvPr/>
          </p:nvGrpSpPr>
          <p:grpSpPr>
            <a:xfrm>
              <a:off x="363753" y="1356899"/>
              <a:ext cx="2412515" cy="1690212"/>
              <a:chOff x="363753" y="1356899"/>
              <a:chExt cx="2412515" cy="1690212"/>
            </a:xfrm>
          </p:grpSpPr>
          <p:sp>
            <p:nvSpPr>
              <p:cNvPr id="53" name="Metin kutusu 52">
                <a:extLst>
                  <a:ext uri="{FF2B5EF4-FFF2-40B4-BE49-F238E27FC236}">
                    <a16:creationId xmlns:a16="http://schemas.microsoft.com/office/drawing/2014/main" id="{EC580337-20C7-958F-CFD5-F8DA339D901A}"/>
                  </a:ext>
                </a:extLst>
              </p:cNvPr>
              <p:cNvSpPr txBox="1"/>
              <p:nvPr/>
            </p:nvSpPr>
            <p:spPr>
              <a:xfrm>
                <a:off x="363754" y="1356899"/>
                <a:ext cx="2412514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Orhan KARSLI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Atıf Sayısı: 389</a:t>
                </a:r>
              </a:p>
            </p:txBody>
          </p:sp>
          <p:sp>
            <p:nvSpPr>
              <p:cNvPr id="54" name="Metin kutusu 53">
                <a:extLst>
                  <a:ext uri="{FF2B5EF4-FFF2-40B4-BE49-F238E27FC236}">
                    <a16:creationId xmlns:a16="http://schemas.microsoft.com/office/drawing/2014/main" id="{CDB62CD2-E0ED-6D8A-4685-820E8F1B3F0D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Jeoloji 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55" name="Grup 54">
            <a:extLst>
              <a:ext uri="{FF2B5EF4-FFF2-40B4-BE49-F238E27FC236}">
                <a16:creationId xmlns:a16="http://schemas.microsoft.com/office/drawing/2014/main" id="{F9A27089-30F1-B4AB-7636-EF0D1C527B8D}"/>
              </a:ext>
            </a:extLst>
          </p:cNvPr>
          <p:cNvGrpSpPr>
            <a:grpSpLocks noChangeAspect="1"/>
          </p:cNvGrpSpPr>
          <p:nvPr/>
        </p:nvGrpSpPr>
        <p:grpSpPr>
          <a:xfrm>
            <a:off x="2383093" y="3223897"/>
            <a:ext cx="2160000" cy="1413418"/>
            <a:chOff x="349583" y="1305719"/>
            <a:chExt cx="2700000" cy="1766770"/>
          </a:xfrm>
        </p:grpSpPr>
        <p:pic>
          <p:nvPicPr>
            <p:cNvPr id="5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5C04164B-C0C3-D460-147F-BC1F16502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7" name="Grup 56">
              <a:extLst>
                <a:ext uri="{FF2B5EF4-FFF2-40B4-BE49-F238E27FC236}">
                  <a16:creationId xmlns:a16="http://schemas.microsoft.com/office/drawing/2014/main" id="{FF79A7CE-9A7C-C778-FB24-78C7B575BA7D}"/>
                </a:ext>
              </a:extLst>
            </p:cNvPr>
            <p:cNvGrpSpPr/>
            <p:nvPr/>
          </p:nvGrpSpPr>
          <p:grpSpPr>
            <a:xfrm>
              <a:off x="363753" y="1305719"/>
              <a:ext cx="2412515" cy="1741393"/>
              <a:chOff x="363753" y="1305719"/>
              <a:chExt cx="2412515" cy="1741393"/>
            </a:xfrm>
          </p:grpSpPr>
          <p:sp>
            <p:nvSpPr>
              <p:cNvPr id="58" name="Metin kutusu 57">
                <a:extLst>
                  <a:ext uri="{FF2B5EF4-FFF2-40B4-BE49-F238E27FC236}">
                    <a16:creationId xmlns:a16="http://schemas.microsoft.com/office/drawing/2014/main" id="{2795DB14-0F5D-62FE-4B60-4794348AA745}"/>
                  </a:ext>
                </a:extLst>
              </p:cNvPr>
              <p:cNvSpPr txBox="1"/>
              <p:nvPr/>
            </p:nvSpPr>
            <p:spPr>
              <a:xfrm>
                <a:off x="363754" y="1305719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Ertuğrul AYYILDIZ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Atıf Sayısı: 308</a:t>
                </a:r>
              </a:p>
            </p:txBody>
          </p:sp>
          <p:sp>
            <p:nvSpPr>
              <p:cNvPr id="59" name="Metin kutusu 58">
                <a:extLst>
                  <a:ext uri="{FF2B5EF4-FFF2-40B4-BE49-F238E27FC236}">
                    <a16:creationId xmlns:a16="http://schemas.microsoft.com/office/drawing/2014/main" id="{ECF0425C-C4A5-087A-E7F6-E7C00B95C0F1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Endüstri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60" name="Grup 59">
            <a:extLst>
              <a:ext uri="{FF2B5EF4-FFF2-40B4-BE49-F238E27FC236}">
                <a16:creationId xmlns:a16="http://schemas.microsoft.com/office/drawing/2014/main" id="{F3CEF6B6-BE72-6AE4-6282-B313DEDE7305}"/>
              </a:ext>
            </a:extLst>
          </p:cNvPr>
          <p:cNvGrpSpPr>
            <a:grpSpLocks noChangeAspect="1"/>
          </p:cNvGrpSpPr>
          <p:nvPr/>
        </p:nvGrpSpPr>
        <p:grpSpPr>
          <a:xfrm>
            <a:off x="4611112" y="3257367"/>
            <a:ext cx="2160000" cy="1389060"/>
            <a:chOff x="349583" y="1336166"/>
            <a:chExt cx="2700000" cy="1736323"/>
          </a:xfrm>
        </p:grpSpPr>
        <p:pic>
          <p:nvPicPr>
            <p:cNvPr id="6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7FB123AD-A67F-DA96-FDD0-970F0B7647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" name="Grup 61">
              <a:extLst>
                <a:ext uri="{FF2B5EF4-FFF2-40B4-BE49-F238E27FC236}">
                  <a16:creationId xmlns:a16="http://schemas.microsoft.com/office/drawing/2014/main" id="{7D2D33F9-D1C2-33F6-10B3-066BF5C54684}"/>
                </a:ext>
              </a:extLst>
            </p:cNvPr>
            <p:cNvGrpSpPr/>
            <p:nvPr/>
          </p:nvGrpSpPr>
          <p:grpSpPr>
            <a:xfrm>
              <a:off x="363753" y="1336166"/>
              <a:ext cx="2412515" cy="1710946"/>
              <a:chOff x="363753" y="1336166"/>
              <a:chExt cx="2412515" cy="1710946"/>
            </a:xfrm>
          </p:grpSpPr>
          <p:sp>
            <p:nvSpPr>
              <p:cNvPr id="63" name="Metin kutusu 62">
                <a:extLst>
                  <a:ext uri="{FF2B5EF4-FFF2-40B4-BE49-F238E27FC236}">
                    <a16:creationId xmlns:a16="http://schemas.microsoft.com/office/drawing/2014/main" id="{078D28ED-FE7F-41CD-1802-11EC61AC2F09}"/>
                  </a:ext>
                </a:extLst>
              </p:cNvPr>
              <p:cNvSpPr txBox="1"/>
              <p:nvPr/>
            </p:nvSpPr>
            <p:spPr>
              <a:xfrm>
                <a:off x="363754" y="1336166"/>
                <a:ext cx="2412514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Güzin ULUTAŞ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Atıf Sayısı: 102</a:t>
                </a:r>
              </a:p>
            </p:txBody>
          </p:sp>
          <p:sp>
            <p:nvSpPr>
              <p:cNvPr id="64" name="Metin kutusu 63">
                <a:extLst>
                  <a:ext uri="{FF2B5EF4-FFF2-40B4-BE49-F238E27FC236}">
                    <a16:creationId xmlns:a16="http://schemas.microsoft.com/office/drawing/2014/main" id="{BFACD807-5918-5243-2E82-0CE13670C63B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Bilgisayar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65" name="Grup 64">
            <a:extLst>
              <a:ext uri="{FF2B5EF4-FFF2-40B4-BE49-F238E27FC236}">
                <a16:creationId xmlns:a16="http://schemas.microsoft.com/office/drawing/2014/main" id="{750F0B50-DDBB-E118-4CB1-2F7198830B8B}"/>
              </a:ext>
            </a:extLst>
          </p:cNvPr>
          <p:cNvGrpSpPr>
            <a:grpSpLocks noChangeAspect="1"/>
          </p:cNvGrpSpPr>
          <p:nvPr/>
        </p:nvGrpSpPr>
        <p:grpSpPr>
          <a:xfrm>
            <a:off x="6869436" y="3211378"/>
            <a:ext cx="2171336" cy="1429427"/>
            <a:chOff x="335413" y="1285707"/>
            <a:chExt cx="2714170" cy="1786782"/>
          </a:xfrm>
        </p:grpSpPr>
        <p:pic>
          <p:nvPicPr>
            <p:cNvPr id="6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84F905C-5281-9B7A-C4C7-D1717CA8A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up 66">
              <a:extLst>
                <a:ext uri="{FF2B5EF4-FFF2-40B4-BE49-F238E27FC236}">
                  <a16:creationId xmlns:a16="http://schemas.microsoft.com/office/drawing/2014/main" id="{851C99F1-6A2E-896A-003C-E962517660DD}"/>
                </a:ext>
              </a:extLst>
            </p:cNvPr>
            <p:cNvGrpSpPr/>
            <p:nvPr/>
          </p:nvGrpSpPr>
          <p:grpSpPr>
            <a:xfrm>
              <a:off x="335413" y="1285707"/>
              <a:ext cx="2412514" cy="1761404"/>
              <a:chOff x="335413" y="1285707"/>
              <a:chExt cx="2412514" cy="1761404"/>
            </a:xfrm>
          </p:grpSpPr>
          <p:sp>
            <p:nvSpPr>
              <p:cNvPr id="68" name="Metin kutusu 67">
                <a:extLst>
                  <a:ext uri="{FF2B5EF4-FFF2-40B4-BE49-F238E27FC236}">
                    <a16:creationId xmlns:a16="http://schemas.microsoft.com/office/drawing/2014/main" id="{5445E296-357E-9FB6-9E86-26059AA5F934}"/>
                  </a:ext>
                </a:extLst>
              </p:cNvPr>
              <p:cNvSpPr txBox="1"/>
              <p:nvPr/>
            </p:nvSpPr>
            <p:spPr>
              <a:xfrm>
                <a:off x="335413" y="1285707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İsmail Hakkı ALTAŞ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Atıf Sayısı: 96</a:t>
                </a:r>
              </a:p>
            </p:txBody>
          </p:sp>
          <p:sp>
            <p:nvSpPr>
              <p:cNvPr id="69" name="Metin kutusu 68">
                <a:extLst>
                  <a:ext uri="{FF2B5EF4-FFF2-40B4-BE49-F238E27FC236}">
                    <a16:creationId xmlns:a16="http://schemas.microsoft.com/office/drawing/2014/main" id="{8A803D86-DB5F-1513-70B2-846AB4EF4D02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Elektrik-Elektronik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13" name="Grup 112">
            <a:extLst>
              <a:ext uri="{FF2B5EF4-FFF2-40B4-BE49-F238E27FC236}">
                <a16:creationId xmlns:a16="http://schemas.microsoft.com/office/drawing/2014/main" id="{D8FEBD4A-6A2A-B574-3A25-E6CE532F4D65}"/>
              </a:ext>
            </a:extLst>
          </p:cNvPr>
          <p:cNvGrpSpPr>
            <a:grpSpLocks noChangeAspect="1"/>
          </p:cNvGrpSpPr>
          <p:nvPr/>
        </p:nvGrpSpPr>
        <p:grpSpPr>
          <a:xfrm>
            <a:off x="53641" y="4869176"/>
            <a:ext cx="2266431" cy="1386122"/>
            <a:chOff x="216544" y="1339839"/>
            <a:chExt cx="2833039" cy="1732650"/>
          </a:xfrm>
        </p:grpSpPr>
        <p:pic>
          <p:nvPicPr>
            <p:cNvPr id="11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DBB4499-E468-FB4E-09AA-DCA723C79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5" name="Grup 114">
              <a:extLst>
                <a:ext uri="{FF2B5EF4-FFF2-40B4-BE49-F238E27FC236}">
                  <a16:creationId xmlns:a16="http://schemas.microsoft.com/office/drawing/2014/main" id="{03CF7997-8964-6899-9CC3-AE318DF39D36}"/>
                </a:ext>
              </a:extLst>
            </p:cNvPr>
            <p:cNvGrpSpPr/>
            <p:nvPr/>
          </p:nvGrpSpPr>
          <p:grpSpPr>
            <a:xfrm>
              <a:off x="216544" y="1339839"/>
              <a:ext cx="2662084" cy="1707273"/>
              <a:chOff x="216544" y="1339839"/>
              <a:chExt cx="2662084" cy="1707273"/>
            </a:xfrm>
          </p:grpSpPr>
          <p:sp>
            <p:nvSpPr>
              <p:cNvPr id="116" name="Metin kutusu 115">
                <a:extLst>
                  <a:ext uri="{FF2B5EF4-FFF2-40B4-BE49-F238E27FC236}">
                    <a16:creationId xmlns:a16="http://schemas.microsoft.com/office/drawing/2014/main" id="{D0E53B80-8CDE-8487-1DA4-98FF509806C4}"/>
                  </a:ext>
                </a:extLst>
              </p:cNvPr>
              <p:cNvSpPr txBox="1"/>
              <p:nvPr/>
            </p:nvSpPr>
            <p:spPr>
              <a:xfrm>
                <a:off x="216544" y="1339839"/>
                <a:ext cx="2662084" cy="884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Fevzi KARSLI</a:t>
                </a:r>
              </a:p>
              <a:p>
                <a:pPr algn="ctr"/>
                <a:r>
                  <a:rPr lang="tr-TR" sz="12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Esra TUNÇ GÖRMÜŞ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Atıf Sayısı: 95</a:t>
                </a:r>
              </a:p>
            </p:txBody>
          </p:sp>
          <p:sp>
            <p:nvSpPr>
              <p:cNvPr id="117" name="Metin kutusu 116">
                <a:extLst>
                  <a:ext uri="{FF2B5EF4-FFF2-40B4-BE49-F238E27FC236}">
                    <a16:creationId xmlns:a16="http://schemas.microsoft.com/office/drawing/2014/main" id="{85805881-7BD5-9E05-5F96-6CECB475F51D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Harita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18" name="Grup 117">
            <a:extLst>
              <a:ext uri="{FF2B5EF4-FFF2-40B4-BE49-F238E27FC236}">
                <a16:creationId xmlns:a16="http://schemas.microsoft.com/office/drawing/2014/main" id="{56D74090-31F6-0E85-DEE0-3BB4B79EE927}"/>
              </a:ext>
            </a:extLst>
          </p:cNvPr>
          <p:cNvGrpSpPr>
            <a:grpSpLocks noChangeAspect="1"/>
          </p:cNvGrpSpPr>
          <p:nvPr/>
        </p:nvGrpSpPr>
        <p:grpSpPr>
          <a:xfrm>
            <a:off x="2383093" y="4866319"/>
            <a:ext cx="2160000" cy="1388641"/>
            <a:chOff x="349583" y="1336690"/>
            <a:chExt cx="2700000" cy="1735799"/>
          </a:xfrm>
        </p:grpSpPr>
        <p:pic>
          <p:nvPicPr>
            <p:cNvPr id="11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BD135087-5C9F-44E0-30F6-559041A30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0" name="Grup 119">
              <a:extLst>
                <a:ext uri="{FF2B5EF4-FFF2-40B4-BE49-F238E27FC236}">
                  <a16:creationId xmlns:a16="http://schemas.microsoft.com/office/drawing/2014/main" id="{98A99E28-B3C9-31B9-15D1-DBCE50D0CD34}"/>
                </a:ext>
              </a:extLst>
            </p:cNvPr>
            <p:cNvGrpSpPr/>
            <p:nvPr/>
          </p:nvGrpSpPr>
          <p:grpSpPr>
            <a:xfrm>
              <a:off x="363753" y="1336690"/>
              <a:ext cx="2412515" cy="1710421"/>
              <a:chOff x="363753" y="1336690"/>
              <a:chExt cx="2412515" cy="1710421"/>
            </a:xfrm>
          </p:grpSpPr>
          <p:sp>
            <p:nvSpPr>
              <p:cNvPr id="121" name="Metin kutusu 120">
                <a:extLst>
                  <a:ext uri="{FF2B5EF4-FFF2-40B4-BE49-F238E27FC236}">
                    <a16:creationId xmlns:a16="http://schemas.microsoft.com/office/drawing/2014/main" id="{414CBE26-D654-7CF7-AC71-3EC89C649963}"/>
                  </a:ext>
                </a:extLst>
              </p:cNvPr>
              <p:cNvSpPr txBox="1"/>
              <p:nvPr/>
            </p:nvSpPr>
            <p:spPr>
              <a:xfrm>
                <a:off x="363754" y="1336690"/>
                <a:ext cx="2412514" cy="654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Hakan KARSLI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Atıf Sayısı: 54</a:t>
                </a:r>
              </a:p>
            </p:txBody>
          </p:sp>
          <p:sp>
            <p:nvSpPr>
              <p:cNvPr id="122" name="Metin kutusu 121">
                <a:extLst>
                  <a:ext uri="{FF2B5EF4-FFF2-40B4-BE49-F238E27FC236}">
                    <a16:creationId xmlns:a16="http://schemas.microsoft.com/office/drawing/2014/main" id="{56CEA7F7-4254-2E45-EAF9-647E206914A7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Jeofizik 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23" name="Grup 122">
            <a:extLst>
              <a:ext uri="{FF2B5EF4-FFF2-40B4-BE49-F238E27FC236}">
                <a16:creationId xmlns:a16="http://schemas.microsoft.com/office/drawing/2014/main" id="{D8B7089C-6211-C1D8-2C3B-FC6EEEEFA7A3}"/>
              </a:ext>
            </a:extLst>
          </p:cNvPr>
          <p:cNvGrpSpPr>
            <a:grpSpLocks noChangeAspect="1"/>
          </p:cNvGrpSpPr>
          <p:nvPr/>
        </p:nvGrpSpPr>
        <p:grpSpPr>
          <a:xfrm>
            <a:off x="4611112" y="4822939"/>
            <a:ext cx="2160000" cy="1427065"/>
            <a:chOff x="349583" y="1288660"/>
            <a:chExt cx="2700000" cy="1783829"/>
          </a:xfrm>
        </p:grpSpPr>
        <p:pic>
          <p:nvPicPr>
            <p:cNvPr id="12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A6F4BE8-A1CA-2E50-0397-44CE5B2954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5" name="Grup 124">
              <a:extLst>
                <a:ext uri="{FF2B5EF4-FFF2-40B4-BE49-F238E27FC236}">
                  <a16:creationId xmlns:a16="http://schemas.microsoft.com/office/drawing/2014/main" id="{AC956050-A785-F721-8229-E015A9F10FD1}"/>
                </a:ext>
              </a:extLst>
            </p:cNvPr>
            <p:cNvGrpSpPr/>
            <p:nvPr/>
          </p:nvGrpSpPr>
          <p:grpSpPr>
            <a:xfrm>
              <a:off x="363753" y="1288660"/>
              <a:ext cx="2412515" cy="1758452"/>
              <a:chOff x="363753" y="1288660"/>
              <a:chExt cx="2412515" cy="1758452"/>
            </a:xfrm>
          </p:grpSpPr>
          <p:sp>
            <p:nvSpPr>
              <p:cNvPr id="126" name="Metin kutusu 125">
                <a:extLst>
                  <a:ext uri="{FF2B5EF4-FFF2-40B4-BE49-F238E27FC236}">
                    <a16:creationId xmlns:a16="http://schemas.microsoft.com/office/drawing/2014/main" id="{96134C67-750A-C954-7A7C-FDE4544C74BB}"/>
                  </a:ext>
                </a:extLst>
              </p:cNvPr>
              <p:cNvSpPr txBox="1"/>
              <p:nvPr/>
            </p:nvSpPr>
            <p:spPr>
              <a:xfrm>
                <a:off x="363754" y="1288660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Hülya DOĞAN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Atıf Sayısı: 24</a:t>
                </a:r>
              </a:p>
            </p:txBody>
          </p:sp>
          <p:sp>
            <p:nvSpPr>
              <p:cNvPr id="127" name="Metin kutusu 126">
                <a:extLst>
                  <a:ext uri="{FF2B5EF4-FFF2-40B4-BE49-F238E27FC236}">
                    <a16:creationId xmlns:a16="http://schemas.microsoft.com/office/drawing/2014/main" id="{76D8C962-1532-327A-A657-2D8649E705D1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Yazılım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70" name="Picture 3" descr="D:\1-Muhendislik-Jeoloji Klasorler\Mühendislik Dekanlık işler\2- corel dosyaları\jpg\akademik kurul 2024 fotolar\AHMET SAR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42" y="2270923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9" descr="D:\1-Muhendislik-Jeoloji Klasorler\Mühendislik Dekanlık işler\2- corel dosyaları\jpg\akademik kurul 2024 fotolar\ac altunışı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614" y="2282223"/>
            <a:ext cx="712672" cy="71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sim 17" descr="insan yüzü, kaş, alın, kişi, şahıs içeren bir resim&#10;&#10;Açıklama otomatik olarak oluşturuldu">
            <a:extLst>
              <a:ext uri="{FF2B5EF4-FFF2-40B4-BE49-F238E27FC236}">
                <a16:creationId xmlns:a16="http://schemas.microsoft.com/office/drawing/2014/main" id="{61563B4A-55B1-1265-2BDA-148197249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4778" y="5473700"/>
            <a:ext cx="756000" cy="756000"/>
          </a:xfrm>
          <a:prstGeom prst="rect">
            <a:avLst/>
          </a:prstGeom>
        </p:spPr>
      </p:pic>
      <p:pic>
        <p:nvPicPr>
          <p:cNvPr id="74" name="Picture 3" descr="D:\1-Muhendislik-Jeoloji Klasorler\Mühendislik Dekanlık işler\2- corel dosyaları\jpg\akademik kurul 2024 fotolar\GÜZİN ULUTAŞ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464" y="3881982"/>
            <a:ext cx="715481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9A0A6F23-15F2-FCFA-B553-5071C23277AF}"/>
              </a:ext>
            </a:extLst>
          </p:cNvPr>
          <p:cNvGrpSpPr>
            <a:grpSpLocks noChangeAspect="1"/>
          </p:cNvGrpSpPr>
          <p:nvPr/>
        </p:nvGrpSpPr>
        <p:grpSpPr>
          <a:xfrm>
            <a:off x="6899670" y="4822939"/>
            <a:ext cx="2171336" cy="1429427"/>
            <a:chOff x="335413" y="1285707"/>
            <a:chExt cx="2714170" cy="1786782"/>
          </a:xfrm>
        </p:grpSpPr>
        <p:pic>
          <p:nvPicPr>
            <p:cNvPr id="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30CFA96-531B-B497-C505-C172C8A4DB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8E4AB59C-B974-2972-3CEB-85023A39556C}"/>
                </a:ext>
              </a:extLst>
            </p:cNvPr>
            <p:cNvGrpSpPr/>
            <p:nvPr/>
          </p:nvGrpSpPr>
          <p:grpSpPr>
            <a:xfrm>
              <a:off x="335413" y="1285707"/>
              <a:ext cx="2412514" cy="1761403"/>
              <a:chOff x="335413" y="1285707"/>
              <a:chExt cx="2412514" cy="1761403"/>
            </a:xfrm>
          </p:grpSpPr>
          <p:sp>
            <p:nvSpPr>
              <p:cNvPr id="13" name="Metin kutusu 12">
                <a:extLst>
                  <a:ext uri="{FF2B5EF4-FFF2-40B4-BE49-F238E27FC236}">
                    <a16:creationId xmlns:a16="http://schemas.microsoft.com/office/drawing/2014/main" id="{03F1FB0C-CD4F-AF86-B865-6CE5854D936B}"/>
                  </a:ext>
                </a:extLst>
              </p:cNvPr>
              <p:cNvSpPr txBox="1"/>
              <p:nvPr/>
            </p:nvSpPr>
            <p:spPr>
              <a:xfrm>
                <a:off x="335413" y="1285707"/>
                <a:ext cx="2412514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Asuman GÜNAY YILMAZ</a:t>
                </a:r>
              </a:p>
              <a:p>
                <a:pPr algn="ctr"/>
                <a:r>
                  <a:rPr lang="tr-TR" sz="1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Atıf Sayısı: 8</a:t>
                </a:r>
              </a:p>
            </p:txBody>
          </p:sp>
          <p:sp>
            <p:nvSpPr>
              <p:cNvPr id="15" name="Metin kutusu 14">
                <a:extLst>
                  <a:ext uri="{FF2B5EF4-FFF2-40B4-BE49-F238E27FC236}">
                    <a16:creationId xmlns:a16="http://schemas.microsoft.com/office/drawing/2014/main" id="{D208906E-C66C-9789-5DDD-751DA6FB9017}"/>
                  </a:ext>
                </a:extLst>
              </p:cNvPr>
              <p:cNvSpPr txBox="1"/>
              <p:nvPr/>
            </p:nvSpPr>
            <p:spPr>
              <a:xfrm>
                <a:off x="363753" y="2123781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Yapay Zeka ve Veri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19" name="Picture 4" descr="D:\1-Muhendislik-Jeoloji Klasorler\Mühendislik Dekanlık işler\2- corel dosyaları\jpg\akademik kurul 2024 fotolar\gökhan aydın.png">
            <a:extLst>
              <a:ext uri="{FF2B5EF4-FFF2-40B4-BE49-F238E27FC236}">
                <a16:creationId xmlns:a16="http://schemas.microsoft.com/office/drawing/2014/main" id="{F6A6121D-9C39-CF27-6F46-A660BB17F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42" y="2247517"/>
            <a:ext cx="721973" cy="72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1-Muhendislik-Jeoloji Klasorler\Mühendislik Dekanlık işler\2- corel dosyaları\jpg\akademik kurul 2024 fotolar\orhan karslı.png">
            <a:extLst>
              <a:ext uri="{FF2B5EF4-FFF2-40B4-BE49-F238E27FC236}">
                <a16:creationId xmlns:a16="http://schemas.microsoft.com/office/drawing/2014/main" id="{918A0E6D-C289-8816-1904-C2306C19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462" y="2267958"/>
            <a:ext cx="752544" cy="74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1-Muhendislik-Jeoloji Klasorler\Mühendislik Dekanlık işler\2- corel dosyaları\jpg\akademik kurul 2024 fotolar\İSMAİL HAKKI ALTAŞ.png">
            <a:extLst>
              <a:ext uri="{FF2B5EF4-FFF2-40B4-BE49-F238E27FC236}">
                <a16:creationId xmlns:a16="http://schemas.microsoft.com/office/drawing/2014/main" id="{5E176418-9A47-CA54-3D44-1620EE771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034" y="3885504"/>
            <a:ext cx="735543" cy="73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D:\1-Muhendislik-Jeoloji Klasorler\Mühendislik Dekanlık işler\2- corel dosyaları\jpg\akademik kurul 2024 fotolar\hakan karslı.png">
            <a:extLst>
              <a:ext uri="{FF2B5EF4-FFF2-40B4-BE49-F238E27FC236}">
                <a16:creationId xmlns:a16="http://schemas.microsoft.com/office/drawing/2014/main" id="{6E7CA51F-3C59-1AE4-7FC9-F5AD0CB72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44" y="5501305"/>
            <a:ext cx="728396" cy="72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 descr="insan yüzü, kaş, portre, kirpik içeren bir resim&#10;&#10;Açıklama otomatik olarak oluşturuldu">
            <a:extLst>
              <a:ext uri="{FF2B5EF4-FFF2-40B4-BE49-F238E27FC236}">
                <a16:creationId xmlns:a16="http://schemas.microsoft.com/office/drawing/2014/main" id="{CC23B691-81FA-2951-BDB8-2373DC2DD8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4111" y="5482399"/>
            <a:ext cx="756000" cy="756000"/>
          </a:xfrm>
          <a:prstGeom prst="rect">
            <a:avLst/>
          </a:prstGeom>
        </p:spPr>
      </p:pic>
      <p:pic>
        <p:nvPicPr>
          <p:cNvPr id="14" name="Resim 13" descr="insan yüzü, alın, kaş, adam, insan içeren bir resim&#10;&#10;Açıklama otomatik olarak oluşturuldu">
            <a:extLst>
              <a:ext uri="{FF2B5EF4-FFF2-40B4-BE49-F238E27FC236}">
                <a16:creationId xmlns:a16="http://schemas.microsoft.com/office/drawing/2014/main" id="{BF5B6DEA-D35B-827A-C1A1-F100CD077D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9988" y="5494002"/>
            <a:ext cx="756000" cy="756000"/>
          </a:xfrm>
          <a:prstGeom prst="rect">
            <a:avLst/>
          </a:prstGeom>
        </p:spPr>
      </p:pic>
      <p:pic>
        <p:nvPicPr>
          <p:cNvPr id="10" name="Resim 9" descr="insan yüzü, gülümsemek, gülüş, portre, ka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826E527-53CC-AAC8-28F4-315270E06F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97819" y="5494002"/>
            <a:ext cx="756000" cy="756000"/>
          </a:xfrm>
          <a:prstGeom prst="rect">
            <a:avLst/>
          </a:prstGeom>
        </p:spPr>
      </p:pic>
      <p:pic>
        <p:nvPicPr>
          <p:cNvPr id="16" name="Resim 15" descr="insan yüzü, insan sakalı, alın, kişi, şahıs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1C132F3-EACA-CA6B-4202-26796D1469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6788" y="3878349"/>
            <a:ext cx="756000" cy="756000"/>
          </a:xfrm>
          <a:prstGeom prst="rect">
            <a:avLst/>
          </a:prstGeom>
        </p:spPr>
      </p:pic>
      <p:pic>
        <p:nvPicPr>
          <p:cNvPr id="80" name="Picture 2" descr="D:\1-Muhendislik-Jeoloji Klasorler\Mühendislik Dekanlık işler\1- Etkinlikler ile ilgili çalışmalar\9-akademik kurul 2025\fotolar\foto devam-2\gencaga pürçek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42" y="384531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20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1A189478-8605-2F21-E8A2-4F5B73B8D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fik 8">
            <a:extLst>
              <a:ext uri="{FF2B5EF4-FFF2-40B4-BE49-F238E27FC236}">
                <a16:creationId xmlns:a16="http://schemas.microsoft.com/office/drawing/2014/main" id="{5CF6F415-4A04-7CED-7F7F-3F8BB8BEEE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834076"/>
              </p:ext>
            </p:extLst>
          </p:nvPr>
        </p:nvGraphicFramePr>
        <p:xfrm>
          <a:off x="402766" y="1550170"/>
          <a:ext cx="8475420" cy="4765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Line 3">
            <a:extLst>
              <a:ext uri="{FF2B5EF4-FFF2-40B4-BE49-F238E27FC236}">
                <a16:creationId xmlns:a16="http://schemas.microsoft.com/office/drawing/2014/main" id="{2B3683B4-B08C-B101-D9F9-68E3D3C34DC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AutoShape 4" descr="PROF. DR. METİN HÜSEM">
            <a:extLst>
              <a:ext uri="{FF2B5EF4-FFF2-40B4-BE49-F238E27FC236}">
                <a16:creationId xmlns:a16="http://schemas.microsoft.com/office/drawing/2014/main" id="{1EF632C6-252F-9509-572E-C9888A77C5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08C8342B-441A-34AD-A4B0-8C9F653466B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3DDC128-6E0B-57E3-7C68-50820C45B76F}"/>
              </a:ext>
            </a:extLst>
          </p:cNvPr>
          <p:cNvSpPr txBox="1"/>
          <p:nvPr/>
        </p:nvSpPr>
        <p:spPr>
          <a:xfrm>
            <a:off x="1762765" y="1009866"/>
            <a:ext cx="5618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tr-TR" sz="2400" dirty="0">
                <a:solidFill>
                  <a:srgbClr val="0000FF"/>
                </a:solidFill>
                <a:cs typeface="Calibri" panose="020F0502020204030204" pitchFamily="34" charset="0"/>
              </a:rPr>
              <a:t>ÖĞRETİM ÜYELERİ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40AC98D3-D0DF-4D6C-FB01-A072D19C3348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01C15299-4E70-49FB-1B61-B3BB19D1F614}"/>
              </a:ext>
            </a:extLst>
          </p:cNvPr>
          <p:cNvSpPr/>
          <p:nvPr/>
        </p:nvSpPr>
        <p:spPr>
          <a:xfrm>
            <a:off x="1239730" y="1486372"/>
            <a:ext cx="716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tr-TR" sz="1600" b="1" i="1" dirty="0">
                <a:solidFill>
                  <a:srgbClr val="0000FF"/>
                </a:solidFill>
              </a:rPr>
              <a:t>İnşaat</a:t>
            </a:r>
            <a:endParaRPr lang="tr-TR" sz="1100" b="1" i="1" dirty="0">
              <a:solidFill>
                <a:srgbClr val="0000FF"/>
              </a:solidFill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4129EA74-7725-836E-C80A-5A4E4E70FD25}"/>
              </a:ext>
            </a:extLst>
          </p:cNvPr>
          <p:cNvSpPr/>
          <p:nvPr/>
        </p:nvSpPr>
        <p:spPr>
          <a:xfrm>
            <a:off x="1912885" y="2151069"/>
            <a:ext cx="8306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tr-TR" sz="1600" b="1" i="1" dirty="0">
                <a:solidFill>
                  <a:srgbClr val="0000FF"/>
                </a:solidFill>
              </a:rPr>
              <a:t>Makina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22954BED-6BC0-0D8F-1E81-E50C284BD1E7}"/>
              </a:ext>
            </a:extLst>
          </p:cNvPr>
          <p:cNvSpPr/>
          <p:nvPr/>
        </p:nvSpPr>
        <p:spPr>
          <a:xfrm>
            <a:off x="6887956" y="3852928"/>
            <a:ext cx="880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tr-TR" sz="1600" b="1" i="1" dirty="0">
                <a:solidFill>
                  <a:srgbClr val="0000FF"/>
                </a:solidFill>
              </a:rPr>
              <a:t>Endüstri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AC65D651-B5C1-BE06-EAB0-11B441FAC8AD}"/>
              </a:ext>
            </a:extLst>
          </p:cNvPr>
          <p:cNvSpPr/>
          <p:nvPr/>
        </p:nvSpPr>
        <p:spPr>
          <a:xfrm>
            <a:off x="7328012" y="4370491"/>
            <a:ext cx="7820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tr-TR" sz="1600" b="1" i="1" dirty="0">
                <a:solidFill>
                  <a:srgbClr val="0000FF"/>
                </a:solidFill>
              </a:rPr>
              <a:t>Yazılım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CC5C86D1-8747-C49D-54A6-83C149ED0D77}"/>
              </a:ext>
            </a:extLst>
          </p:cNvPr>
          <p:cNvSpPr/>
          <p:nvPr/>
        </p:nvSpPr>
        <p:spPr>
          <a:xfrm>
            <a:off x="3678966" y="3074576"/>
            <a:ext cx="723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tr-TR" sz="1600" b="1" i="1" dirty="0">
                <a:solidFill>
                  <a:srgbClr val="0000FF"/>
                </a:solidFill>
              </a:rPr>
              <a:t>Jeoloji</a:t>
            </a: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A739D318-333F-2A56-8E29-69BC3E7409E7}"/>
              </a:ext>
            </a:extLst>
          </p:cNvPr>
          <p:cNvSpPr/>
          <p:nvPr/>
        </p:nvSpPr>
        <p:spPr>
          <a:xfrm>
            <a:off x="3054527" y="2966213"/>
            <a:ext cx="7224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tr-TR" sz="1600" b="1" i="1" dirty="0">
                <a:solidFill>
                  <a:srgbClr val="0000FF"/>
                </a:solidFill>
              </a:rPr>
              <a:t>Harita</a:t>
            </a: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BCDEAFB1-63B6-5F08-B5A0-A48787B3BDEA}"/>
              </a:ext>
            </a:extLst>
          </p:cNvPr>
          <p:cNvSpPr/>
          <p:nvPr/>
        </p:nvSpPr>
        <p:spPr>
          <a:xfrm>
            <a:off x="6118066" y="3800741"/>
            <a:ext cx="806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tr-TR" sz="1600" b="1" i="1" dirty="0">
                <a:solidFill>
                  <a:srgbClr val="0000FF"/>
                </a:solidFill>
              </a:rPr>
              <a:t>Jeofizik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AB4988BC-5F96-BEB7-DD19-0B0F9786DD63}"/>
              </a:ext>
            </a:extLst>
          </p:cNvPr>
          <p:cNvSpPr/>
          <p:nvPr/>
        </p:nvSpPr>
        <p:spPr>
          <a:xfrm>
            <a:off x="4345658" y="3199995"/>
            <a:ext cx="7922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tr-TR" sz="1600" b="1" i="1" dirty="0">
                <a:solidFill>
                  <a:srgbClr val="0000FF"/>
                </a:solidFill>
              </a:rPr>
              <a:t>Maden</a:t>
            </a: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8E345AA8-A487-BB5B-928D-19FA13B9767F}"/>
              </a:ext>
            </a:extLst>
          </p:cNvPr>
          <p:cNvSpPr/>
          <p:nvPr/>
        </p:nvSpPr>
        <p:spPr>
          <a:xfrm>
            <a:off x="4810280" y="3523908"/>
            <a:ext cx="10246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tr-TR" sz="1600" b="1" i="1" dirty="0">
                <a:solidFill>
                  <a:srgbClr val="0000FF"/>
                </a:solidFill>
              </a:rPr>
              <a:t>Bilgisayar</a:t>
            </a: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8A58F885-6C2D-8E73-786D-415C3F86454D}"/>
              </a:ext>
            </a:extLst>
          </p:cNvPr>
          <p:cNvSpPr/>
          <p:nvPr/>
        </p:nvSpPr>
        <p:spPr>
          <a:xfrm>
            <a:off x="5546772" y="3369272"/>
            <a:ext cx="10934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tr-TR" sz="1400" b="1" i="1" dirty="0" err="1">
                <a:solidFill>
                  <a:srgbClr val="0000FF"/>
                </a:solidFill>
              </a:rPr>
              <a:t>Metal.Malz</a:t>
            </a:r>
            <a:r>
              <a:rPr lang="tr-TR" sz="1400" b="1" i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5" name="8 Dikdörtgen">
            <a:extLst>
              <a:ext uri="{FF2B5EF4-FFF2-40B4-BE49-F238E27FC236}">
                <a16:creationId xmlns:a16="http://schemas.microsoft.com/office/drawing/2014/main" id="{9BF42E77-626E-A2A7-9507-D08A31785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062" y="289040"/>
            <a:ext cx="2093879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KURUMSAL</a:t>
            </a:r>
            <a:endParaRPr lang="tr-TR" altLang="tr-TR" sz="2000" b="1" dirty="0">
              <a:solidFill>
                <a:srgbClr val="C00000"/>
              </a:solidFill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5C94CE3C-1CA1-21E2-568E-7C400F12712B}"/>
              </a:ext>
            </a:extLst>
          </p:cNvPr>
          <p:cNvSpPr/>
          <p:nvPr/>
        </p:nvSpPr>
        <p:spPr>
          <a:xfrm>
            <a:off x="2445458" y="2489623"/>
            <a:ext cx="837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tr-TR" sz="1600" b="1" i="1" dirty="0">
                <a:solidFill>
                  <a:srgbClr val="0000FF"/>
                </a:solidFill>
              </a:rPr>
              <a:t>Elektrik</a:t>
            </a:r>
          </a:p>
          <a:p>
            <a:pPr fontAlgn="ctr"/>
            <a:r>
              <a:rPr lang="tr-TR" sz="1600" b="1" i="1" dirty="0">
                <a:solidFill>
                  <a:srgbClr val="0000FF"/>
                </a:solidFill>
              </a:rPr>
              <a:t>Elektro.</a:t>
            </a: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2D70D2C3-E89F-32B9-E498-DB016579591C}"/>
              </a:ext>
            </a:extLst>
          </p:cNvPr>
          <p:cNvSpPr/>
          <p:nvPr/>
        </p:nvSpPr>
        <p:spPr>
          <a:xfrm>
            <a:off x="8057293" y="4445226"/>
            <a:ext cx="1031871" cy="5276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tr-TR" sz="1400" b="1" i="1" dirty="0">
                <a:solidFill>
                  <a:srgbClr val="0000FF"/>
                </a:solidFill>
              </a:rPr>
              <a:t>Yapay Zeka</a:t>
            </a:r>
          </a:p>
          <a:p>
            <a:pPr fontAlgn="ctr"/>
            <a:r>
              <a:rPr lang="tr-TR" sz="1400" b="1" i="1" dirty="0">
                <a:solidFill>
                  <a:srgbClr val="0000FF"/>
                </a:solidFill>
              </a:rPr>
              <a:t>Ve Veri</a:t>
            </a:r>
          </a:p>
        </p:txBody>
      </p:sp>
    </p:spTree>
    <p:extLst>
      <p:ext uri="{BB962C8B-B14F-4D97-AF65-F5344CB8AC3E}">
        <p14:creationId xmlns:p14="http://schemas.microsoft.com/office/powerpoint/2010/main" val="29299394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C76A7-F358-761D-67E1-317678177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358DA451-4768-CB03-F0B8-65AE1D99C1A2}"/>
              </a:ext>
            </a:extLst>
          </p:cNvPr>
          <p:cNvCxnSpPr/>
          <p:nvPr/>
        </p:nvCxnSpPr>
        <p:spPr>
          <a:xfrm>
            <a:off x="-12923" y="756661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8 Dikdörtgen">
            <a:extLst>
              <a:ext uri="{FF2B5EF4-FFF2-40B4-BE49-F238E27FC236}">
                <a16:creationId xmlns:a16="http://schemas.microsoft.com/office/drawing/2014/main" id="{E03869B3-C00F-741B-CB30-9CB658998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416" y="308939"/>
            <a:ext cx="8904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sv-SE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KURUM DIŞI ARAŞTIRMA PROJELER</a:t>
            </a: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endParaRPr lang="sv-SE" altLang="tr-TR" b="1" dirty="0">
              <a:solidFill>
                <a:srgbClr val="C00000"/>
              </a:solidFill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36891DDE-7438-3A6C-46DE-75F733A00FE1}"/>
              </a:ext>
            </a:extLst>
          </p:cNvPr>
          <p:cNvSpPr/>
          <p:nvPr/>
        </p:nvSpPr>
        <p:spPr>
          <a:xfrm>
            <a:off x="606741" y="899337"/>
            <a:ext cx="8032845" cy="757130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TÜBİTAK 1001 - Bilimsel ve Teknolojik Araştırma Projelerini Destekleme Programı</a:t>
            </a:r>
            <a:endParaRPr lang="tr-TR" sz="24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5774DE46-4151-E132-33AF-1B8962C64B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68A3BA25-B8CA-F024-65E9-92EA6CDEE20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0EA47EF2-979F-24D6-1197-6B2530ED5AD3}"/>
              </a:ext>
            </a:extLst>
          </p:cNvPr>
          <p:cNvGrpSpPr>
            <a:grpSpLocks noChangeAspect="1"/>
          </p:cNvGrpSpPr>
          <p:nvPr/>
        </p:nvGrpSpPr>
        <p:grpSpPr>
          <a:xfrm>
            <a:off x="130953" y="4958892"/>
            <a:ext cx="2160000" cy="1378940"/>
            <a:chOff x="349583" y="1348815"/>
            <a:chExt cx="2700000" cy="1723674"/>
          </a:xfrm>
        </p:grpSpPr>
        <p:pic>
          <p:nvPicPr>
            <p:cNvPr id="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66975DC-23EC-B337-18C1-E9BA88CAA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up 4">
              <a:extLst>
                <a:ext uri="{FF2B5EF4-FFF2-40B4-BE49-F238E27FC236}">
                  <a16:creationId xmlns:a16="http://schemas.microsoft.com/office/drawing/2014/main" id="{31E8DD31-5EF9-BCE7-473B-2535DAEC554D}"/>
                </a:ext>
              </a:extLst>
            </p:cNvPr>
            <p:cNvGrpSpPr/>
            <p:nvPr/>
          </p:nvGrpSpPr>
          <p:grpSpPr>
            <a:xfrm>
              <a:off x="363753" y="1408079"/>
              <a:ext cx="2412515" cy="1639032"/>
              <a:chOff x="363753" y="1408079"/>
              <a:chExt cx="2412515" cy="1639032"/>
            </a:xfrm>
          </p:grpSpPr>
          <p:sp>
            <p:nvSpPr>
              <p:cNvPr id="8" name="Metin kutusu 7">
                <a:extLst>
                  <a:ext uri="{FF2B5EF4-FFF2-40B4-BE49-F238E27FC236}">
                    <a16:creationId xmlns:a16="http://schemas.microsoft.com/office/drawing/2014/main" id="{35341B68-A7CC-7230-BD7F-320D77E4B2D5}"/>
                  </a:ext>
                </a:extLst>
              </p:cNvPr>
              <p:cNvSpPr txBox="1"/>
              <p:nvPr/>
            </p:nvSpPr>
            <p:spPr>
              <a:xfrm>
                <a:off x="363754" y="1408079"/>
                <a:ext cx="2412514" cy="7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Mustafa ASLAN</a:t>
                </a:r>
              </a:p>
            </p:txBody>
          </p:sp>
          <p:sp>
            <p:nvSpPr>
              <p:cNvPr id="9" name="Metin kutusu 8">
                <a:extLst>
                  <a:ext uri="{FF2B5EF4-FFF2-40B4-BE49-F238E27FC236}">
                    <a16:creationId xmlns:a16="http://schemas.microsoft.com/office/drawing/2014/main" id="{0E3AE533-8CDF-442B-A231-3B8560C901F6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47" name="Grup 46">
            <a:extLst>
              <a:ext uri="{FF2B5EF4-FFF2-40B4-BE49-F238E27FC236}">
                <a16:creationId xmlns:a16="http://schemas.microsoft.com/office/drawing/2014/main" id="{0EA47EF2-979F-24D6-1197-6B2530ED5AD3}"/>
              </a:ext>
            </a:extLst>
          </p:cNvPr>
          <p:cNvGrpSpPr>
            <a:grpSpLocks noChangeAspect="1"/>
          </p:cNvGrpSpPr>
          <p:nvPr/>
        </p:nvGrpSpPr>
        <p:grpSpPr>
          <a:xfrm>
            <a:off x="108281" y="1768220"/>
            <a:ext cx="2160000" cy="1378940"/>
            <a:chOff x="349583" y="1348815"/>
            <a:chExt cx="2700000" cy="1723674"/>
          </a:xfrm>
        </p:grpSpPr>
        <p:pic>
          <p:nvPicPr>
            <p:cNvPr id="48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66975DC-23EC-B337-18C1-E9BA88CAA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Grup 48">
              <a:extLst>
                <a:ext uri="{FF2B5EF4-FFF2-40B4-BE49-F238E27FC236}">
                  <a16:creationId xmlns:a16="http://schemas.microsoft.com/office/drawing/2014/main" id="{31E8DD31-5EF9-BCE7-473B-2535DAEC554D}"/>
                </a:ext>
              </a:extLst>
            </p:cNvPr>
            <p:cNvGrpSpPr/>
            <p:nvPr/>
          </p:nvGrpSpPr>
          <p:grpSpPr>
            <a:xfrm>
              <a:off x="363753" y="1408079"/>
              <a:ext cx="2412515" cy="1639032"/>
              <a:chOff x="363753" y="1408079"/>
              <a:chExt cx="2412515" cy="1639032"/>
            </a:xfrm>
          </p:grpSpPr>
          <p:sp>
            <p:nvSpPr>
              <p:cNvPr id="50" name="Metin kutusu 49">
                <a:extLst>
                  <a:ext uri="{FF2B5EF4-FFF2-40B4-BE49-F238E27FC236}">
                    <a16:creationId xmlns:a16="http://schemas.microsoft.com/office/drawing/2014/main" id="{35341B68-A7CC-7230-BD7F-320D77E4B2D5}"/>
                  </a:ext>
                </a:extLst>
              </p:cNvPr>
              <p:cNvSpPr txBox="1"/>
              <p:nvPr/>
            </p:nvSpPr>
            <p:spPr>
              <a:xfrm>
                <a:off x="363754" y="1408079"/>
                <a:ext cx="2412514" cy="7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Mehmet ERTUĞRUL </a:t>
                </a:r>
              </a:p>
            </p:txBody>
          </p:sp>
          <p:sp>
            <p:nvSpPr>
              <p:cNvPr id="51" name="Metin kutusu 50">
                <a:extLst>
                  <a:ext uri="{FF2B5EF4-FFF2-40B4-BE49-F238E27FC236}">
                    <a16:creationId xmlns:a16="http://schemas.microsoft.com/office/drawing/2014/main" id="{0E3AE533-8CDF-442B-A231-3B8560C901F6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60" name="Grup 59">
            <a:extLst>
              <a:ext uri="{FF2B5EF4-FFF2-40B4-BE49-F238E27FC236}">
                <a16:creationId xmlns:a16="http://schemas.microsoft.com/office/drawing/2014/main" id="{0EA47EF2-979F-24D6-1197-6B2530ED5AD3}"/>
              </a:ext>
            </a:extLst>
          </p:cNvPr>
          <p:cNvGrpSpPr>
            <a:grpSpLocks noChangeAspect="1"/>
          </p:cNvGrpSpPr>
          <p:nvPr/>
        </p:nvGrpSpPr>
        <p:grpSpPr>
          <a:xfrm>
            <a:off x="2373272" y="1785200"/>
            <a:ext cx="2160000" cy="1378940"/>
            <a:chOff x="349583" y="1348815"/>
            <a:chExt cx="2700000" cy="1723674"/>
          </a:xfrm>
        </p:grpSpPr>
        <p:pic>
          <p:nvPicPr>
            <p:cNvPr id="6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66975DC-23EC-B337-18C1-E9BA88CAA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" name="Grup 61">
              <a:extLst>
                <a:ext uri="{FF2B5EF4-FFF2-40B4-BE49-F238E27FC236}">
                  <a16:creationId xmlns:a16="http://schemas.microsoft.com/office/drawing/2014/main" id="{31E8DD31-5EF9-BCE7-473B-2535DAEC554D}"/>
                </a:ext>
              </a:extLst>
            </p:cNvPr>
            <p:cNvGrpSpPr/>
            <p:nvPr/>
          </p:nvGrpSpPr>
          <p:grpSpPr>
            <a:xfrm>
              <a:off x="363753" y="1408079"/>
              <a:ext cx="2412515" cy="1639033"/>
              <a:chOff x="363753" y="1408079"/>
              <a:chExt cx="2412515" cy="1639033"/>
            </a:xfrm>
          </p:grpSpPr>
          <p:sp>
            <p:nvSpPr>
              <p:cNvPr id="63" name="Metin kutusu 62">
                <a:extLst>
                  <a:ext uri="{FF2B5EF4-FFF2-40B4-BE49-F238E27FC236}">
                    <a16:creationId xmlns:a16="http://schemas.microsoft.com/office/drawing/2014/main" id="{35341B68-A7CC-7230-BD7F-320D77E4B2D5}"/>
                  </a:ext>
                </a:extLst>
              </p:cNvPr>
              <p:cNvSpPr txBox="1"/>
              <p:nvPr/>
            </p:nvSpPr>
            <p:spPr>
              <a:xfrm>
                <a:off x="363754" y="1408079"/>
                <a:ext cx="2412514" cy="7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Ahmet Can ALTUNIŞIK</a:t>
                </a:r>
              </a:p>
            </p:txBody>
          </p:sp>
          <p:sp>
            <p:nvSpPr>
              <p:cNvPr id="64" name="Metin kutusu 63">
                <a:extLst>
                  <a:ext uri="{FF2B5EF4-FFF2-40B4-BE49-F238E27FC236}">
                    <a16:creationId xmlns:a16="http://schemas.microsoft.com/office/drawing/2014/main" id="{0E3AE533-8CDF-442B-A231-3B8560C901F6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İnşaat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6" name="Grup 5">
            <a:extLst>
              <a:ext uri="{FF2B5EF4-FFF2-40B4-BE49-F238E27FC236}">
                <a16:creationId xmlns:a16="http://schemas.microsoft.com/office/drawing/2014/main" id="{FE1777A6-7EB3-DF57-EAC5-F762947AE755}"/>
              </a:ext>
            </a:extLst>
          </p:cNvPr>
          <p:cNvGrpSpPr>
            <a:grpSpLocks noChangeAspect="1"/>
          </p:cNvGrpSpPr>
          <p:nvPr/>
        </p:nvGrpSpPr>
        <p:grpSpPr>
          <a:xfrm>
            <a:off x="4597319" y="1785200"/>
            <a:ext cx="2160000" cy="1378940"/>
            <a:chOff x="349583" y="1348815"/>
            <a:chExt cx="2700000" cy="1723674"/>
          </a:xfrm>
        </p:grpSpPr>
        <p:pic>
          <p:nvPicPr>
            <p:cNvPr id="1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CAC2BED-0B26-ABC9-0063-35EA67D0A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up 14">
              <a:extLst>
                <a:ext uri="{FF2B5EF4-FFF2-40B4-BE49-F238E27FC236}">
                  <a16:creationId xmlns:a16="http://schemas.microsoft.com/office/drawing/2014/main" id="{42F644C6-383B-A25B-D6A6-F766B32B5600}"/>
                </a:ext>
              </a:extLst>
            </p:cNvPr>
            <p:cNvGrpSpPr/>
            <p:nvPr/>
          </p:nvGrpSpPr>
          <p:grpSpPr>
            <a:xfrm>
              <a:off x="363753" y="1408079"/>
              <a:ext cx="2412515" cy="1639032"/>
              <a:chOff x="363753" y="1408079"/>
              <a:chExt cx="2412515" cy="1639032"/>
            </a:xfrm>
          </p:grpSpPr>
          <p:sp>
            <p:nvSpPr>
              <p:cNvPr id="16" name="Metin kutusu 15">
                <a:extLst>
                  <a:ext uri="{FF2B5EF4-FFF2-40B4-BE49-F238E27FC236}">
                    <a16:creationId xmlns:a16="http://schemas.microsoft.com/office/drawing/2014/main" id="{FBA67450-FFF5-2CC7-13B9-53E52D83DDFE}"/>
                  </a:ext>
                </a:extLst>
              </p:cNvPr>
              <p:cNvSpPr txBox="1"/>
              <p:nvPr/>
            </p:nvSpPr>
            <p:spPr>
              <a:xfrm>
                <a:off x="363754" y="1408079"/>
                <a:ext cx="2412514" cy="730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Orhan KARSLI</a:t>
                </a:r>
              </a:p>
            </p:txBody>
          </p:sp>
          <p:sp>
            <p:nvSpPr>
              <p:cNvPr id="17" name="Metin kutusu 16">
                <a:extLst>
                  <a:ext uri="{FF2B5EF4-FFF2-40B4-BE49-F238E27FC236}">
                    <a16:creationId xmlns:a16="http://schemas.microsoft.com/office/drawing/2014/main" id="{5521E9A1-57C9-EC75-8FA6-2BF63EC8D11E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Jeoloji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19" name="Picture 2" descr="D:\1-Muhendislik-Jeoloji Klasorler\Mühendislik Dekanlık işler\2- corel dosyaları\jpg\akademik kurul 2024 fotolar\mehmet ertuğrul.png">
            <a:extLst>
              <a:ext uri="{FF2B5EF4-FFF2-40B4-BE49-F238E27FC236}">
                <a16:creationId xmlns:a16="http://schemas.microsoft.com/office/drawing/2014/main" id="{9E7F195D-8B39-5C40-4A7D-C09298F27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326" y="2374193"/>
            <a:ext cx="753088" cy="75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1-Muhendislik-Jeoloji Klasorler\Mühendislik Dekanlık işler\2- corel dosyaları\jpg\akademik kurul 2024 fotolar\ac altunışık.png">
            <a:extLst>
              <a:ext uri="{FF2B5EF4-FFF2-40B4-BE49-F238E27FC236}">
                <a16:creationId xmlns:a16="http://schemas.microsoft.com/office/drawing/2014/main" id="{65DB8BF6-3643-2F72-A8BE-53CF6979C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19" y="2401516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1-Muhendislik-Jeoloji Klasorler\Mühendislik Dekanlık işler\2- corel dosyaları\jpg\akademik kurul 2024 fotolar\orhan karslı.png">
            <a:extLst>
              <a:ext uri="{FF2B5EF4-FFF2-40B4-BE49-F238E27FC236}">
                <a16:creationId xmlns:a16="http://schemas.microsoft.com/office/drawing/2014/main" id="{551AC6C3-4A59-503B-64BE-5C90CA51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02" y="2426236"/>
            <a:ext cx="765317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Resim 22" descr="insan yüzü, alın, adam, insan, kaş içeren bir resim&#10;&#10;Açıklama otomatik olarak oluşturuldu">
            <a:extLst>
              <a:ext uri="{FF2B5EF4-FFF2-40B4-BE49-F238E27FC236}">
                <a16:creationId xmlns:a16="http://schemas.microsoft.com/office/drawing/2014/main" id="{FC53CD69-0E21-E7A1-4ED0-8715FBA4E7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9139" y="5578912"/>
            <a:ext cx="756000" cy="756000"/>
          </a:xfrm>
          <a:prstGeom prst="rect">
            <a:avLst/>
          </a:prstGeom>
        </p:spPr>
      </p:pic>
      <p:grpSp>
        <p:nvGrpSpPr>
          <p:cNvPr id="40" name="Grup 39">
            <a:extLst>
              <a:ext uri="{FF2B5EF4-FFF2-40B4-BE49-F238E27FC236}">
                <a16:creationId xmlns:a16="http://schemas.microsoft.com/office/drawing/2014/main" id="{0EA47EF2-979F-24D6-1197-6B2530ED5AD3}"/>
              </a:ext>
            </a:extLst>
          </p:cNvPr>
          <p:cNvGrpSpPr>
            <a:grpSpLocks noChangeAspect="1"/>
          </p:cNvGrpSpPr>
          <p:nvPr/>
        </p:nvGrpSpPr>
        <p:grpSpPr>
          <a:xfrm>
            <a:off x="6856978" y="1771643"/>
            <a:ext cx="2160000" cy="1378940"/>
            <a:chOff x="349583" y="1348815"/>
            <a:chExt cx="2700000" cy="1723674"/>
          </a:xfrm>
        </p:grpSpPr>
        <p:pic>
          <p:nvPicPr>
            <p:cNvPr id="4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66975DC-23EC-B337-18C1-E9BA88CAA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" name="Grup 41">
              <a:extLst>
                <a:ext uri="{FF2B5EF4-FFF2-40B4-BE49-F238E27FC236}">
                  <a16:creationId xmlns:a16="http://schemas.microsoft.com/office/drawing/2014/main" id="{31E8DD31-5EF9-BCE7-473B-2535DAEC554D}"/>
                </a:ext>
              </a:extLst>
            </p:cNvPr>
            <p:cNvGrpSpPr/>
            <p:nvPr/>
          </p:nvGrpSpPr>
          <p:grpSpPr>
            <a:xfrm>
              <a:off x="363753" y="1408079"/>
              <a:ext cx="2412515" cy="1639033"/>
              <a:chOff x="363753" y="1408079"/>
              <a:chExt cx="2412515" cy="1639033"/>
            </a:xfrm>
          </p:grpSpPr>
          <p:sp>
            <p:nvSpPr>
              <p:cNvPr id="43" name="Metin kutusu 42">
                <a:extLst>
                  <a:ext uri="{FF2B5EF4-FFF2-40B4-BE49-F238E27FC236}">
                    <a16:creationId xmlns:a16="http://schemas.microsoft.com/office/drawing/2014/main" id="{35341B68-A7CC-7230-BD7F-320D77E4B2D5}"/>
                  </a:ext>
                </a:extLst>
              </p:cNvPr>
              <p:cNvSpPr txBox="1"/>
              <p:nvPr/>
            </p:nvSpPr>
            <p:spPr>
              <a:xfrm>
                <a:off x="363754" y="1408079"/>
                <a:ext cx="2412514" cy="730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Burak MARKAL</a:t>
                </a:r>
              </a:p>
            </p:txBody>
          </p:sp>
          <p:sp>
            <p:nvSpPr>
              <p:cNvPr id="44" name="Metin kutusu 43">
                <a:extLst>
                  <a:ext uri="{FF2B5EF4-FFF2-40B4-BE49-F238E27FC236}">
                    <a16:creationId xmlns:a16="http://schemas.microsoft.com/office/drawing/2014/main" id="{0E3AE533-8CDF-442B-A231-3B8560C901F6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11" name="Picture 3" descr="D:\1-Muhendislik-Jeoloji Klasorler\Mühendislik Dekanlık işler\2- corel dosyaları\jpg\akademik kurul 2024 fotolar\burak markal.png">
            <a:extLst>
              <a:ext uri="{FF2B5EF4-FFF2-40B4-BE49-F238E27FC236}">
                <a16:creationId xmlns:a16="http://schemas.microsoft.com/office/drawing/2014/main" id="{55730F75-E807-EB23-0ABC-3B5994814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584" y="2370440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 17">
            <a:extLst>
              <a:ext uri="{FF2B5EF4-FFF2-40B4-BE49-F238E27FC236}">
                <a16:creationId xmlns:a16="http://schemas.microsoft.com/office/drawing/2014/main" id="{9BA927D5-DD2A-EC05-A2EF-723D684F4429}"/>
              </a:ext>
            </a:extLst>
          </p:cNvPr>
          <p:cNvGrpSpPr>
            <a:grpSpLocks noChangeAspect="1"/>
          </p:cNvGrpSpPr>
          <p:nvPr/>
        </p:nvGrpSpPr>
        <p:grpSpPr>
          <a:xfrm>
            <a:off x="119617" y="3429000"/>
            <a:ext cx="2160000" cy="1378940"/>
            <a:chOff x="349583" y="1348815"/>
            <a:chExt cx="2700000" cy="1723674"/>
          </a:xfrm>
        </p:grpSpPr>
        <p:pic>
          <p:nvPicPr>
            <p:cNvPr id="2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FA85E9B-5C8F-6B98-0D37-2F4FCBEC0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up 23">
              <a:extLst>
                <a:ext uri="{FF2B5EF4-FFF2-40B4-BE49-F238E27FC236}">
                  <a16:creationId xmlns:a16="http://schemas.microsoft.com/office/drawing/2014/main" id="{5D6F3C89-55DF-7AA6-091C-C3F2E6EA7793}"/>
                </a:ext>
              </a:extLst>
            </p:cNvPr>
            <p:cNvGrpSpPr/>
            <p:nvPr/>
          </p:nvGrpSpPr>
          <p:grpSpPr>
            <a:xfrm>
              <a:off x="363753" y="1408079"/>
              <a:ext cx="2412515" cy="1639033"/>
              <a:chOff x="363753" y="1408079"/>
              <a:chExt cx="2412515" cy="1639033"/>
            </a:xfrm>
          </p:grpSpPr>
          <p:sp>
            <p:nvSpPr>
              <p:cNvPr id="25" name="Metin kutusu 24">
                <a:extLst>
                  <a:ext uri="{FF2B5EF4-FFF2-40B4-BE49-F238E27FC236}">
                    <a16:creationId xmlns:a16="http://schemas.microsoft.com/office/drawing/2014/main" id="{B3BB0B2C-89FD-6D4B-52DE-678D45FED229}"/>
                  </a:ext>
                </a:extLst>
              </p:cNvPr>
              <p:cNvSpPr txBox="1"/>
              <p:nvPr/>
            </p:nvSpPr>
            <p:spPr>
              <a:xfrm>
                <a:off x="363754" y="1408079"/>
                <a:ext cx="2412514" cy="730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Erol ŞADOĞLU</a:t>
                </a:r>
              </a:p>
            </p:txBody>
          </p:sp>
          <p:sp>
            <p:nvSpPr>
              <p:cNvPr id="26" name="Metin kutusu 25">
                <a:extLst>
                  <a:ext uri="{FF2B5EF4-FFF2-40B4-BE49-F238E27FC236}">
                    <a16:creationId xmlns:a16="http://schemas.microsoft.com/office/drawing/2014/main" id="{9ED55932-7035-2B72-9A46-1AF8F26E92CB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İnşaat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27" name="Resim 26">
            <a:extLst>
              <a:ext uri="{FF2B5EF4-FFF2-40B4-BE49-F238E27FC236}">
                <a16:creationId xmlns:a16="http://schemas.microsoft.com/office/drawing/2014/main" id="{B808EE23-B835-9A02-4223-F14AA95D42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1324" y="4047317"/>
            <a:ext cx="758378" cy="756000"/>
          </a:xfrm>
          <a:prstGeom prst="rect">
            <a:avLst/>
          </a:prstGeom>
        </p:spPr>
      </p:pic>
      <p:grpSp>
        <p:nvGrpSpPr>
          <p:cNvPr id="28" name="Grup 27">
            <a:extLst>
              <a:ext uri="{FF2B5EF4-FFF2-40B4-BE49-F238E27FC236}">
                <a16:creationId xmlns:a16="http://schemas.microsoft.com/office/drawing/2014/main" id="{1992BFC6-5B3F-4A89-1304-8CB78B961215}"/>
              </a:ext>
            </a:extLst>
          </p:cNvPr>
          <p:cNvGrpSpPr>
            <a:grpSpLocks noChangeAspect="1"/>
          </p:cNvGrpSpPr>
          <p:nvPr/>
        </p:nvGrpSpPr>
        <p:grpSpPr>
          <a:xfrm>
            <a:off x="2373272" y="3456107"/>
            <a:ext cx="2160000" cy="1378941"/>
            <a:chOff x="349583" y="1348815"/>
            <a:chExt cx="2700000" cy="1723674"/>
          </a:xfrm>
        </p:grpSpPr>
        <p:pic>
          <p:nvPicPr>
            <p:cNvPr id="3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2508F209-E206-868E-D992-0099BFD0AF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up 32">
              <a:extLst>
                <a:ext uri="{FF2B5EF4-FFF2-40B4-BE49-F238E27FC236}">
                  <a16:creationId xmlns:a16="http://schemas.microsoft.com/office/drawing/2014/main" id="{AA7309FE-5755-12A7-C730-2DE64A220587}"/>
                </a:ext>
              </a:extLst>
            </p:cNvPr>
            <p:cNvGrpSpPr/>
            <p:nvPr/>
          </p:nvGrpSpPr>
          <p:grpSpPr>
            <a:xfrm>
              <a:off x="363753" y="1391019"/>
              <a:ext cx="2412515" cy="1656090"/>
              <a:chOff x="363753" y="1391019"/>
              <a:chExt cx="2412515" cy="1656090"/>
            </a:xfrm>
          </p:grpSpPr>
          <p:sp>
            <p:nvSpPr>
              <p:cNvPr id="35" name="Metin kutusu 34">
                <a:extLst>
                  <a:ext uri="{FF2B5EF4-FFF2-40B4-BE49-F238E27FC236}">
                    <a16:creationId xmlns:a16="http://schemas.microsoft.com/office/drawing/2014/main" id="{E03AFF01-C69E-FD87-4D64-2C5EA571F8D6}"/>
                  </a:ext>
                </a:extLst>
              </p:cNvPr>
              <p:cNvSpPr txBox="1"/>
              <p:nvPr/>
            </p:nvSpPr>
            <p:spPr>
              <a:xfrm>
                <a:off x="363754" y="1391019"/>
                <a:ext cx="2412514" cy="730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Kerim AYDINER</a:t>
                </a:r>
                <a:endParaRPr lang="tr-TR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Metin kutusu 35">
                <a:extLst>
                  <a:ext uri="{FF2B5EF4-FFF2-40B4-BE49-F238E27FC236}">
                    <a16:creationId xmlns:a16="http://schemas.microsoft.com/office/drawing/2014/main" id="{D4A0883B-1F54-3E0C-88EE-B921A46C81E0}"/>
                  </a:ext>
                </a:extLst>
              </p:cNvPr>
              <p:cNvSpPr txBox="1"/>
              <p:nvPr/>
            </p:nvSpPr>
            <p:spPr>
              <a:xfrm>
                <a:off x="363753" y="2123781"/>
                <a:ext cx="1830365" cy="923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Maden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38" name="Picture 2" descr="D:\1-Muhendislik-Jeoloji Klasorler\Mühendislik Dekanlık işler\2- corel dosyaları\jpg\akademik kurul 2024 fotolar\KERİM AYDINER.png">
            <a:extLst>
              <a:ext uri="{FF2B5EF4-FFF2-40B4-BE49-F238E27FC236}">
                <a16:creationId xmlns:a16="http://schemas.microsoft.com/office/drawing/2014/main" id="{7B228160-552E-0A0F-71F5-8E403A59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345" y="4071097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up 66">
            <a:extLst>
              <a:ext uri="{FF2B5EF4-FFF2-40B4-BE49-F238E27FC236}">
                <a16:creationId xmlns:a16="http://schemas.microsoft.com/office/drawing/2014/main" id="{4B53177C-3B36-5116-FF4D-7922DCA7CDAB}"/>
              </a:ext>
            </a:extLst>
          </p:cNvPr>
          <p:cNvGrpSpPr>
            <a:grpSpLocks noChangeAspect="1"/>
          </p:cNvGrpSpPr>
          <p:nvPr/>
        </p:nvGrpSpPr>
        <p:grpSpPr>
          <a:xfrm>
            <a:off x="2399262" y="4970527"/>
            <a:ext cx="2160000" cy="1378940"/>
            <a:chOff x="349583" y="1348815"/>
            <a:chExt cx="2700000" cy="1723674"/>
          </a:xfrm>
        </p:grpSpPr>
        <p:pic>
          <p:nvPicPr>
            <p:cNvPr id="68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59983DA-07DC-4AEB-9132-A26BAD025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9" name="Grup 68">
              <a:extLst>
                <a:ext uri="{FF2B5EF4-FFF2-40B4-BE49-F238E27FC236}">
                  <a16:creationId xmlns:a16="http://schemas.microsoft.com/office/drawing/2014/main" id="{85D6BF38-D518-D40B-FFB0-44CF9CB797FD}"/>
                </a:ext>
              </a:extLst>
            </p:cNvPr>
            <p:cNvGrpSpPr/>
            <p:nvPr/>
          </p:nvGrpSpPr>
          <p:grpSpPr>
            <a:xfrm>
              <a:off x="363753" y="1408079"/>
              <a:ext cx="2412515" cy="1639033"/>
              <a:chOff x="363753" y="1408079"/>
              <a:chExt cx="2412515" cy="1639033"/>
            </a:xfrm>
          </p:grpSpPr>
          <p:sp>
            <p:nvSpPr>
              <p:cNvPr id="70" name="Metin kutusu 69">
                <a:extLst>
                  <a:ext uri="{FF2B5EF4-FFF2-40B4-BE49-F238E27FC236}">
                    <a16:creationId xmlns:a16="http://schemas.microsoft.com/office/drawing/2014/main" id="{B6AFCD1C-08DF-04C3-1E05-2906659916C2}"/>
                  </a:ext>
                </a:extLst>
              </p:cNvPr>
              <p:cNvSpPr txBox="1"/>
              <p:nvPr/>
            </p:nvSpPr>
            <p:spPr>
              <a:xfrm>
                <a:off x="363754" y="1408079"/>
                <a:ext cx="2412514" cy="7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Serhat DEMİR</a:t>
                </a:r>
              </a:p>
            </p:txBody>
          </p:sp>
          <p:sp>
            <p:nvSpPr>
              <p:cNvPr id="71" name="Metin kutusu 70">
                <a:extLst>
                  <a:ext uri="{FF2B5EF4-FFF2-40B4-BE49-F238E27FC236}">
                    <a16:creationId xmlns:a16="http://schemas.microsoft.com/office/drawing/2014/main" id="{7A18956C-D734-BA6A-C671-1CAE0E3C653F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İnşaat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72" name="Grup 71">
            <a:extLst>
              <a:ext uri="{FF2B5EF4-FFF2-40B4-BE49-F238E27FC236}">
                <a16:creationId xmlns:a16="http://schemas.microsoft.com/office/drawing/2014/main" id="{68D7E8EC-92CF-6A5D-4A0D-E02F93E143E3}"/>
              </a:ext>
            </a:extLst>
          </p:cNvPr>
          <p:cNvGrpSpPr>
            <a:grpSpLocks noChangeAspect="1"/>
          </p:cNvGrpSpPr>
          <p:nvPr/>
        </p:nvGrpSpPr>
        <p:grpSpPr>
          <a:xfrm>
            <a:off x="6816553" y="3476411"/>
            <a:ext cx="2160000" cy="1378940"/>
            <a:chOff x="349583" y="1348815"/>
            <a:chExt cx="2700000" cy="1723674"/>
          </a:xfrm>
        </p:grpSpPr>
        <p:pic>
          <p:nvPicPr>
            <p:cNvPr id="73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488E2C3D-36FD-78F5-9708-06387EA0A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4" name="Grup 73">
              <a:extLst>
                <a:ext uri="{FF2B5EF4-FFF2-40B4-BE49-F238E27FC236}">
                  <a16:creationId xmlns:a16="http://schemas.microsoft.com/office/drawing/2014/main" id="{A1DD49C5-16FE-706E-DFA4-93BCDF6A574C}"/>
                </a:ext>
              </a:extLst>
            </p:cNvPr>
            <p:cNvGrpSpPr/>
            <p:nvPr/>
          </p:nvGrpSpPr>
          <p:grpSpPr>
            <a:xfrm>
              <a:off x="363753" y="1408079"/>
              <a:ext cx="2412515" cy="1639033"/>
              <a:chOff x="363753" y="1408079"/>
              <a:chExt cx="2412515" cy="1639033"/>
            </a:xfrm>
          </p:grpSpPr>
          <p:sp>
            <p:nvSpPr>
              <p:cNvPr id="75" name="Metin kutusu 74">
                <a:extLst>
                  <a:ext uri="{FF2B5EF4-FFF2-40B4-BE49-F238E27FC236}">
                    <a16:creationId xmlns:a16="http://schemas.microsoft.com/office/drawing/2014/main" id="{D3A33518-E2D8-4B2C-F43F-062983551C1F}"/>
                  </a:ext>
                </a:extLst>
              </p:cNvPr>
              <p:cNvSpPr txBox="1"/>
              <p:nvPr/>
            </p:nvSpPr>
            <p:spPr>
              <a:xfrm>
                <a:off x="363754" y="1408079"/>
                <a:ext cx="2412514" cy="7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Hasan Basri BAŞAĞA</a:t>
                </a:r>
              </a:p>
            </p:txBody>
          </p:sp>
          <p:sp>
            <p:nvSpPr>
              <p:cNvPr id="76" name="Metin kutusu 75">
                <a:extLst>
                  <a:ext uri="{FF2B5EF4-FFF2-40B4-BE49-F238E27FC236}">
                    <a16:creationId xmlns:a16="http://schemas.microsoft.com/office/drawing/2014/main" id="{8442CE78-80E6-D0FB-DC4E-80C38E93AC13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İnşaat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77" name="Grup 76">
            <a:extLst>
              <a:ext uri="{FF2B5EF4-FFF2-40B4-BE49-F238E27FC236}">
                <a16:creationId xmlns:a16="http://schemas.microsoft.com/office/drawing/2014/main" id="{B18969CE-322A-C45E-BFFD-04FA4393FCD8}"/>
              </a:ext>
            </a:extLst>
          </p:cNvPr>
          <p:cNvGrpSpPr>
            <a:grpSpLocks noChangeAspect="1"/>
          </p:cNvGrpSpPr>
          <p:nvPr/>
        </p:nvGrpSpPr>
        <p:grpSpPr>
          <a:xfrm>
            <a:off x="4696978" y="4970527"/>
            <a:ext cx="2160000" cy="1378940"/>
            <a:chOff x="349583" y="1348815"/>
            <a:chExt cx="2700000" cy="1723674"/>
          </a:xfrm>
        </p:grpSpPr>
        <p:pic>
          <p:nvPicPr>
            <p:cNvPr id="78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C7C0CE53-0091-4624-3191-6FD8D08607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9" name="Grup 78">
              <a:extLst>
                <a:ext uri="{FF2B5EF4-FFF2-40B4-BE49-F238E27FC236}">
                  <a16:creationId xmlns:a16="http://schemas.microsoft.com/office/drawing/2014/main" id="{A0DB707B-8962-51D9-94A8-E2341CBDFED8}"/>
                </a:ext>
              </a:extLst>
            </p:cNvPr>
            <p:cNvGrpSpPr/>
            <p:nvPr/>
          </p:nvGrpSpPr>
          <p:grpSpPr>
            <a:xfrm>
              <a:off x="363753" y="1408079"/>
              <a:ext cx="2412515" cy="1639032"/>
              <a:chOff x="363753" y="1408079"/>
              <a:chExt cx="2412515" cy="1639032"/>
            </a:xfrm>
          </p:grpSpPr>
          <p:sp>
            <p:nvSpPr>
              <p:cNvPr id="80" name="Metin kutusu 79">
                <a:extLst>
                  <a:ext uri="{FF2B5EF4-FFF2-40B4-BE49-F238E27FC236}">
                    <a16:creationId xmlns:a16="http://schemas.microsoft.com/office/drawing/2014/main" id="{E4245D39-4B17-A3BA-A8AD-33582812A5A0}"/>
                  </a:ext>
                </a:extLst>
              </p:cNvPr>
              <p:cNvSpPr txBox="1"/>
              <p:nvPr/>
            </p:nvSpPr>
            <p:spPr>
              <a:xfrm>
                <a:off x="363754" y="1408079"/>
                <a:ext cx="2412514" cy="7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</a:t>
                </a:r>
                <a:r>
                  <a:rPr lang="tr-TR" sz="16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Öğr</a:t>
                </a:r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Üyesi </a:t>
                </a:r>
                <a:r>
                  <a:rPr lang="tr-TR" sz="16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Soheil</a:t>
                </a:r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MOBTAKERI</a:t>
                </a:r>
              </a:p>
            </p:txBody>
          </p:sp>
          <p:sp>
            <p:nvSpPr>
              <p:cNvPr id="81" name="Metin kutusu 80">
                <a:extLst>
                  <a:ext uri="{FF2B5EF4-FFF2-40B4-BE49-F238E27FC236}">
                    <a16:creationId xmlns:a16="http://schemas.microsoft.com/office/drawing/2014/main" id="{88ADB3EF-3C47-4EAE-0915-62C4DC02199C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82" name="Resim 81" descr="insan yüzü, adam, insan, alın, kaş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DF1C596-6B0F-A67D-C85D-C7D2FA33D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0969" y="5583636"/>
            <a:ext cx="753653" cy="756000"/>
          </a:xfrm>
          <a:prstGeom prst="rect">
            <a:avLst/>
          </a:prstGeom>
        </p:spPr>
      </p:pic>
      <p:pic>
        <p:nvPicPr>
          <p:cNvPr id="83" name="Resim 82">
            <a:extLst>
              <a:ext uri="{FF2B5EF4-FFF2-40B4-BE49-F238E27FC236}">
                <a16:creationId xmlns:a16="http://schemas.microsoft.com/office/drawing/2014/main" id="{6859937F-80EB-E45E-494E-5AF1F9EADD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91980" y="4096823"/>
            <a:ext cx="756000" cy="756000"/>
          </a:xfrm>
          <a:prstGeom prst="rect">
            <a:avLst/>
          </a:prstGeom>
        </p:spPr>
      </p:pic>
      <p:pic>
        <p:nvPicPr>
          <p:cNvPr id="84" name="Resim 83">
            <a:extLst>
              <a:ext uri="{FF2B5EF4-FFF2-40B4-BE49-F238E27FC236}">
                <a16:creationId xmlns:a16="http://schemas.microsoft.com/office/drawing/2014/main" id="{C5738D1E-6D29-819A-D317-130FFDA299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8057" y="5581832"/>
            <a:ext cx="760738" cy="756000"/>
          </a:xfrm>
          <a:prstGeom prst="rect">
            <a:avLst/>
          </a:prstGeom>
        </p:spPr>
      </p:pic>
      <p:grpSp>
        <p:nvGrpSpPr>
          <p:cNvPr id="30" name="Grup 29">
            <a:extLst>
              <a:ext uri="{FF2B5EF4-FFF2-40B4-BE49-F238E27FC236}">
                <a16:creationId xmlns:a16="http://schemas.microsoft.com/office/drawing/2014/main" id="{6D84F5D3-AC5C-CA9A-5EED-A08081DA7912}"/>
              </a:ext>
            </a:extLst>
          </p:cNvPr>
          <p:cNvGrpSpPr>
            <a:grpSpLocks noChangeAspect="1"/>
          </p:cNvGrpSpPr>
          <p:nvPr/>
        </p:nvGrpSpPr>
        <p:grpSpPr>
          <a:xfrm>
            <a:off x="4592999" y="3435804"/>
            <a:ext cx="2160000" cy="1378940"/>
            <a:chOff x="349583" y="1348815"/>
            <a:chExt cx="2700000" cy="1723674"/>
          </a:xfrm>
        </p:grpSpPr>
        <p:pic>
          <p:nvPicPr>
            <p:cNvPr id="32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CD8B13C-86A2-FC31-F257-CCDC808CF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" name="Grup 33">
              <a:extLst>
                <a:ext uri="{FF2B5EF4-FFF2-40B4-BE49-F238E27FC236}">
                  <a16:creationId xmlns:a16="http://schemas.microsoft.com/office/drawing/2014/main" id="{E236F45A-5C43-6ED9-F7D2-A0427E3F374C}"/>
                </a:ext>
              </a:extLst>
            </p:cNvPr>
            <p:cNvGrpSpPr/>
            <p:nvPr/>
          </p:nvGrpSpPr>
          <p:grpSpPr>
            <a:xfrm>
              <a:off x="363753" y="1408079"/>
              <a:ext cx="2412515" cy="1612450"/>
              <a:chOff x="363753" y="1408079"/>
              <a:chExt cx="2412515" cy="1612450"/>
            </a:xfrm>
          </p:grpSpPr>
          <p:sp>
            <p:nvSpPr>
              <p:cNvPr id="37" name="Metin kutusu 36">
                <a:extLst>
                  <a:ext uri="{FF2B5EF4-FFF2-40B4-BE49-F238E27FC236}">
                    <a16:creationId xmlns:a16="http://schemas.microsoft.com/office/drawing/2014/main" id="{27A72775-BADB-40E5-A59B-229BFD40C245}"/>
                  </a:ext>
                </a:extLst>
              </p:cNvPr>
              <p:cNvSpPr txBox="1"/>
              <p:nvPr/>
            </p:nvSpPr>
            <p:spPr>
              <a:xfrm>
                <a:off x="363754" y="1408079"/>
                <a:ext cx="2412514" cy="7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Fevzi KARSLI</a:t>
                </a:r>
              </a:p>
            </p:txBody>
          </p:sp>
          <p:sp>
            <p:nvSpPr>
              <p:cNvPr id="39" name="Metin kutusu 38">
                <a:extLst>
                  <a:ext uri="{FF2B5EF4-FFF2-40B4-BE49-F238E27FC236}">
                    <a16:creationId xmlns:a16="http://schemas.microsoft.com/office/drawing/2014/main" id="{1DEEBD53-9C22-10A3-06B8-073D44C07AE4}"/>
                  </a:ext>
                </a:extLst>
              </p:cNvPr>
              <p:cNvSpPr txBox="1"/>
              <p:nvPr/>
            </p:nvSpPr>
            <p:spPr>
              <a:xfrm>
                <a:off x="363753" y="2097200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Harita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45" name="Picture 2" descr="D:\1-Muhendislik-Jeoloji Klasorler\Mühendislik Dekanlık işler\2- corel dosyaları\jpg\akademik kurul 2024 fotolar\fevzi karslı.png">
            <a:extLst>
              <a:ext uri="{FF2B5EF4-FFF2-40B4-BE49-F238E27FC236}">
                <a16:creationId xmlns:a16="http://schemas.microsoft.com/office/drawing/2014/main" id="{22CCD381-7A4B-37AC-4242-5CB2034B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899" y="4074645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6355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2DC8A-F546-EE3F-94F0-EDE2CCD3A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39019BB6-51F0-62CE-31EF-37E5F221F232}"/>
              </a:ext>
            </a:extLst>
          </p:cNvPr>
          <p:cNvCxnSpPr/>
          <p:nvPr/>
        </p:nvCxnSpPr>
        <p:spPr>
          <a:xfrm>
            <a:off x="-12923" y="756661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8 Dikdörtgen">
            <a:extLst>
              <a:ext uri="{FF2B5EF4-FFF2-40B4-BE49-F238E27FC236}">
                <a16:creationId xmlns:a16="http://schemas.microsoft.com/office/drawing/2014/main" id="{CA7F49F7-59CD-9A5D-7EEE-D066269D2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416" y="308939"/>
            <a:ext cx="8904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sv-SE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KURUM DIŞI ARAŞTIRMA PROJELER</a:t>
            </a: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endParaRPr lang="sv-SE" altLang="tr-TR" b="1" dirty="0">
              <a:solidFill>
                <a:srgbClr val="C00000"/>
              </a:solidFill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CF7F3B7C-8DF7-CBA3-BA3C-A0354F6D49BA}"/>
              </a:ext>
            </a:extLst>
          </p:cNvPr>
          <p:cNvSpPr/>
          <p:nvPr/>
        </p:nvSpPr>
        <p:spPr>
          <a:xfrm>
            <a:off x="606741" y="790153"/>
            <a:ext cx="8032845" cy="424732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TÜBİTAK 3501 – Kariyer Geliştirme Programı</a:t>
            </a:r>
            <a:endParaRPr lang="tr-TR" sz="24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4F27820D-DCC5-C184-ED6A-8CCF0F835A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F60ACD85-FF3B-FFED-FB95-BF5D079BBA6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DDC2E7DE-5B6C-7BC6-7AA7-4A28B90A3C4E}"/>
              </a:ext>
            </a:extLst>
          </p:cNvPr>
          <p:cNvGrpSpPr>
            <a:grpSpLocks noChangeAspect="1"/>
          </p:cNvGrpSpPr>
          <p:nvPr/>
        </p:nvGrpSpPr>
        <p:grpSpPr>
          <a:xfrm>
            <a:off x="232982" y="1238240"/>
            <a:ext cx="2160000" cy="1378940"/>
            <a:chOff x="349583" y="1348815"/>
            <a:chExt cx="2700000" cy="1723674"/>
          </a:xfrm>
        </p:grpSpPr>
        <p:pic>
          <p:nvPicPr>
            <p:cNvPr id="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4795545B-CF67-ED1A-7C1D-A29040A277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up 4">
              <a:extLst>
                <a:ext uri="{FF2B5EF4-FFF2-40B4-BE49-F238E27FC236}">
                  <a16:creationId xmlns:a16="http://schemas.microsoft.com/office/drawing/2014/main" id="{470E32AE-408E-8D81-28A4-D8B3A5165627}"/>
                </a:ext>
              </a:extLst>
            </p:cNvPr>
            <p:cNvGrpSpPr/>
            <p:nvPr/>
          </p:nvGrpSpPr>
          <p:grpSpPr>
            <a:xfrm>
              <a:off x="363753" y="1408079"/>
              <a:ext cx="2412515" cy="1639032"/>
              <a:chOff x="363753" y="1408079"/>
              <a:chExt cx="2412515" cy="1639032"/>
            </a:xfrm>
          </p:grpSpPr>
          <p:sp>
            <p:nvSpPr>
              <p:cNvPr id="8" name="Metin kutusu 7">
                <a:extLst>
                  <a:ext uri="{FF2B5EF4-FFF2-40B4-BE49-F238E27FC236}">
                    <a16:creationId xmlns:a16="http://schemas.microsoft.com/office/drawing/2014/main" id="{E12C36F7-4D12-3EA6-5383-BE5FFDCBEDD0}"/>
                  </a:ext>
                </a:extLst>
              </p:cNvPr>
              <p:cNvSpPr txBox="1"/>
              <p:nvPr/>
            </p:nvSpPr>
            <p:spPr>
              <a:xfrm>
                <a:off x="363754" y="1408079"/>
                <a:ext cx="2412514" cy="730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Elif BAYKAL KABLAN</a:t>
                </a:r>
              </a:p>
            </p:txBody>
          </p:sp>
          <p:sp>
            <p:nvSpPr>
              <p:cNvPr id="9" name="Metin kutusu 8">
                <a:extLst>
                  <a:ext uri="{FF2B5EF4-FFF2-40B4-BE49-F238E27FC236}">
                    <a16:creationId xmlns:a16="http://schemas.microsoft.com/office/drawing/2014/main" id="{24FC8EF5-5105-7FAC-B30C-A2EEFF3C69B2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Yazılım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40" name="Grup 39">
            <a:extLst>
              <a:ext uri="{FF2B5EF4-FFF2-40B4-BE49-F238E27FC236}">
                <a16:creationId xmlns:a16="http://schemas.microsoft.com/office/drawing/2014/main" id="{7C12511D-3986-E9AC-1FB9-F68ACC083EE1}"/>
              </a:ext>
            </a:extLst>
          </p:cNvPr>
          <p:cNvGrpSpPr>
            <a:grpSpLocks noChangeAspect="1"/>
          </p:cNvGrpSpPr>
          <p:nvPr/>
        </p:nvGrpSpPr>
        <p:grpSpPr>
          <a:xfrm>
            <a:off x="2463163" y="1238240"/>
            <a:ext cx="2160000" cy="1378940"/>
            <a:chOff x="349583" y="1348815"/>
            <a:chExt cx="2700000" cy="1723674"/>
          </a:xfrm>
        </p:grpSpPr>
        <p:pic>
          <p:nvPicPr>
            <p:cNvPr id="4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B615F8C-E678-DB22-2C7F-E9ACEA4AE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" name="Grup 41">
              <a:extLst>
                <a:ext uri="{FF2B5EF4-FFF2-40B4-BE49-F238E27FC236}">
                  <a16:creationId xmlns:a16="http://schemas.microsoft.com/office/drawing/2014/main" id="{07C30C9D-2CEE-A662-D34D-1A2DAF7867CF}"/>
                </a:ext>
              </a:extLst>
            </p:cNvPr>
            <p:cNvGrpSpPr/>
            <p:nvPr/>
          </p:nvGrpSpPr>
          <p:grpSpPr>
            <a:xfrm>
              <a:off x="363753" y="1408079"/>
              <a:ext cx="2412515" cy="1639032"/>
              <a:chOff x="363753" y="1408079"/>
              <a:chExt cx="2412515" cy="1639032"/>
            </a:xfrm>
          </p:grpSpPr>
          <p:sp>
            <p:nvSpPr>
              <p:cNvPr id="43" name="Metin kutusu 42">
                <a:extLst>
                  <a:ext uri="{FF2B5EF4-FFF2-40B4-BE49-F238E27FC236}">
                    <a16:creationId xmlns:a16="http://schemas.microsoft.com/office/drawing/2014/main" id="{C60ADC17-C15A-DB74-0CF4-CDEE03434510}"/>
                  </a:ext>
                </a:extLst>
              </p:cNvPr>
              <p:cNvSpPr txBox="1"/>
              <p:nvPr/>
            </p:nvSpPr>
            <p:spPr>
              <a:xfrm>
                <a:off x="363754" y="1408079"/>
                <a:ext cx="2412514" cy="730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</a:t>
                </a:r>
                <a:r>
                  <a:rPr lang="tr-TR" sz="16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Üy</a:t>
                </a:r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Çağatay Murat YILMAZ</a:t>
                </a:r>
              </a:p>
            </p:txBody>
          </p:sp>
          <p:sp>
            <p:nvSpPr>
              <p:cNvPr id="44" name="Metin kutusu 43">
                <a:extLst>
                  <a:ext uri="{FF2B5EF4-FFF2-40B4-BE49-F238E27FC236}">
                    <a16:creationId xmlns:a16="http://schemas.microsoft.com/office/drawing/2014/main" id="{93BE4347-6160-B4F9-4F10-DE028651173C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Yazılım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53" name="Grup 52">
            <a:extLst>
              <a:ext uri="{FF2B5EF4-FFF2-40B4-BE49-F238E27FC236}">
                <a16:creationId xmlns:a16="http://schemas.microsoft.com/office/drawing/2014/main" id="{88CDBD27-1DA2-26F0-6E0D-AD5770ED381C}"/>
              </a:ext>
            </a:extLst>
          </p:cNvPr>
          <p:cNvGrpSpPr>
            <a:grpSpLocks noChangeAspect="1"/>
          </p:cNvGrpSpPr>
          <p:nvPr/>
        </p:nvGrpSpPr>
        <p:grpSpPr>
          <a:xfrm>
            <a:off x="4693344" y="1224076"/>
            <a:ext cx="2160000" cy="1378940"/>
            <a:chOff x="349583" y="1348815"/>
            <a:chExt cx="2700000" cy="1723674"/>
          </a:xfrm>
        </p:grpSpPr>
        <p:pic>
          <p:nvPicPr>
            <p:cNvPr id="5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E2C9A7AA-6D4C-B217-2505-5E3EA475D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5" name="Grup 54">
              <a:extLst>
                <a:ext uri="{FF2B5EF4-FFF2-40B4-BE49-F238E27FC236}">
                  <a16:creationId xmlns:a16="http://schemas.microsoft.com/office/drawing/2014/main" id="{FF4A48C2-0898-58A1-27E3-300C1F9A0E31}"/>
                </a:ext>
              </a:extLst>
            </p:cNvPr>
            <p:cNvGrpSpPr/>
            <p:nvPr/>
          </p:nvGrpSpPr>
          <p:grpSpPr>
            <a:xfrm>
              <a:off x="363753" y="1408079"/>
              <a:ext cx="2412515" cy="1639032"/>
              <a:chOff x="363753" y="1408079"/>
              <a:chExt cx="2412515" cy="1639032"/>
            </a:xfrm>
          </p:grpSpPr>
          <p:sp>
            <p:nvSpPr>
              <p:cNvPr id="56" name="Metin kutusu 55">
                <a:extLst>
                  <a:ext uri="{FF2B5EF4-FFF2-40B4-BE49-F238E27FC236}">
                    <a16:creationId xmlns:a16="http://schemas.microsoft.com/office/drawing/2014/main" id="{060F370F-999D-FF1D-0EF0-354CD0C06443}"/>
                  </a:ext>
                </a:extLst>
              </p:cNvPr>
              <p:cNvSpPr txBox="1"/>
              <p:nvPr/>
            </p:nvSpPr>
            <p:spPr>
              <a:xfrm>
                <a:off x="363754" y="1408079"/>
                <a:ext cx="2412514" cy="7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Bahar HATİPOĞLU YILMAZ</a:t>
                </a:r>
              </a:p>
            </p:txBody>
          </p:sp>
          <p:sp>
            <p:nvSpPr>
              <p:cNvPr id="57" name="Metin kutusu 56">
                <a:extLst>
                  <a:ext uri="{FF2B5EF4-FFF2-40B4-BE49-F238E27FC236}">
                    <a16:creationId xmlns:a16="http://schemas.microsoft.com/office/drawing/2014/main" id="{DBDCF0C3-CE59-8EE5-2A97-6F2273579BE5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Bilgisayar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25" name="Grup 24">
            <a:extLst>
              <a:ext uri="{FF2B5EF4-FFF2-40B4-BE49-F238E27FC236}">
                <a16:creationId xmlns:a16="http://schemas.microsoft.com/office/drawing/2014/main" id="{316A143E-D167-FED2-C32C-BFD9CBFCCF31}"/>
              </a:ext>
            </a:extLst>
          </p:cNvPr>
          <p:cNvGrpSpPr>
            <a:grpSpLocks noChangeAspect="1"/>
          </p:cNvGrpSpPr>
          <p:nvPr/>
        </p:nvGrpSpPr>
        <p:grpSpPr>
          <a:xfrm>
            <a:off x="6923525" y="1240687"/>
            <a:ext cx="2160000" cy="1378940"/>
            <a:chOff x="349583" y="1348815"/>
            <a:chExt cx="2700000" cy="1723674"/>
          </a:xfrm>
        </p:grpSpPr>
        <p:pic>
          <p:nvPicPr>
            <p:cNvPr id="2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E77DEEA-1F1C-3836-69E0-6AD62CB2FA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up 26">
              <a:extLst>
                <a:ext uri="{FF2B5EF4-FFF2-40B4-BE49-F238E27FC236}">
                  <a16:creationId xmlns:a16="http://schemas.microsoft.com/office/drawing/2014/main" id="{C4C1F801-41AC-C7A7-AA66-90ED06D124D3}"/>
                </a:ext>
              </a:extLst>
            </p:cNvPr>
            <p:cNvGrpSpPr/>
            <p:nvPr/>
          </p:nvGrpSpPr>
          <p:grpSpPr>
            <a:xfrm>
              <a:off x="363753" y="1408079"/>
              <a:ext cx="2412515" cy="1639033"/>
              <a:chOff x="363753" y="1408079"/>
              <a:chExt cx="2412515" cy="1639033"/>
            </a:xfrm>
          </p:grpSpPr>
          <p:sp>
            <p:nvSpPr>
              <p:cNvPr id="28" name="Metin kutusu 27">
                <a:extLst>
                  <a:ext uri="{FF2B5EF4-FFF2-40B4-BE49-F238E27FC236}">
                    <a16:creationId xmlns:a16="http://schemas.microsoft.com/office/drawing/2014/main" id="{5866EBDF-0313-CA54-D298-6D814842CB3F}"/>
                  </a:ext>
                </a:extLst>
              </p:cNvPr>
              <p:cNvSpPr txBox="1"/>
              <p:nvPr/>
            </p:nvSpPr>
            <p:spPr>
              <a:xfrm>
                <a:off x="363754" y="1408079"/>
                <a:ext cx="2412514" cy="7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</a:t>
                </a:r>
                <a:r>
                  <a:rPr lang="tr-TR" sz="16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Öğr</a:t>
                </a:r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Üyesi Mehmet SEYHAN</a:t>
                </a:r>
              </a:p>
            </p:txBody>
          </p:sp>
          <p:sp>
            <p:nvSpPr>
              <p:cNvPr id="29" name="Metin kutusu 28">
                <a:extLst>
                  <a:ext uri="{FF2B5EF4-FFF2-40B4-BE49-F238E27FC236}">
                    <a16:creationId xmlns:a16="http://schemas.microsoft.com/office/drawing/2014/main" id="{C6313ACD-C37B-F9DE-0F21-7A8675AEBDBC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6" name="Picture 3" descr="D:\1-Muhendislik-Jeoloji Klasorler\Mühendislik Dekanlık işler\1- Etkinlikler ile ilgili çalışmalar\9-akademik kurul 2025\fotolar\elif baykal kablan.png">
            <a:extLst>
              <a:ext uri="{FF2B5EF4-FFF2-40B4-BE49-F238E27FC236}">
                <a16:creationId xmlns:a16="http://schemas.microsoft.com/office/drawing/2014/main" id="{E53FC383-0952-6E72-D933-301AB22A5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611" y="1828266"/>
            <a:ext cx="787035" cy="79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 17">
            <a:extLst>
              <a:ext uri="{FF2B5EF4-FFF2-40B4-BE49-F238E27FC236}">
                <a16:creationId xmlns:a16="http://schemas.microsoft.com/office/drawing/2014/main" id="{C6823A18-7981-F98B-A4CD-A241D6229122}"/>
              </a:ext>
            </a:extLst>
          </p:cNvPr>
          <p:cNvGrpSpPr>
            <a:grpSpLocks noChangeAspect="1"/>
          </p:cNvGrpSpPr>
          <p:nvPr/>
        </p:nvGrpSpPr>
        <p:grpSpPr>
          <a:xfrm>
            <a:off x="3567069" y="3121769"/>
            <a:ext cx="2160000" cy="1378940"/>
            <a:chOff x="349583" y="1348815"/>
            <a:chExt cx="2700000" cy="1723674"/>
          </a:xfrm>
        </p:grpSpPr>
        <p:pic>
          <p:nvPicPr>
            <p:cNvPr id="1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1D35BEA0-FD67-8069-44FB-C2E904A860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up 19">
              <a:extLst>
                <a:ext uri="{FF2B5EF4-FFF2-40B4-BE49-F238E27FC236}">
                  <a16:creationId xmlns:a16="http://schemas.microsoft.com/office/drawing/2014/main" id="{42E85DEB-2B71-581C-4094-07A76861F6AE}"/>
                </a:ext>
              </a:extLst>
            </p:cNvPr>
            <p:cNvGrpSpPr/>
            <p:nvPr/>
          </p:nvGrpSpPr>
          <p:grpSpPr>
            <a:xfrm>
              <a:off x="363753" y="1408079"/>
              <a:ext cx="2412515" cy="1639033"/>
              <a:chOff x="363753" y="1408079"/>
              <a:chExt cx="2412515" cy="1639033"/>
            </a:xfrm>
          </p:grpSpPr>
          <p:sp>
            <p:nvSpPr>
              <p:cNvPr id="21" name="Metin kutusu 20">
                <a:extLst>
                  <a:ext uri="{FF2B5EF4-FFF2-40B4-BE49-F238E27FC236}">
                    <a16:creationId xmlns:a16="http://schemas.microsoft.com/office/drawing/2014/main" id="{22F9BF33-5951-B2EF-EBB0-354D2DD79644}"/>
                  </a:ext>
                </a:extLst>
              </p:cNvPr>
              <p:cNvSpPr txBox="1"/>
              <p:nvPr/>
            </p:nvSpPr>
            <p:spPr>
              <a:xfrm>
                <a:off x="363754" y="1408079"/>
                <a:ext cx="2412514" cy="7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Beste ÜSTÜBİOĞLU</a:t>
                </a:r>
              </a:p>
            </p:txBody>
          </p:sp>
          <p:sp>
            <p:nvSpPr>
              <p:cNvPr id="22" name="Metin kutusu 21">
                <a:extLst>
                  <a:ext uri="{FF2B5EF4-FFF2-40B4-BE49-F238E27FC236}">
                    <a16:creationId xmlns:a16="http://schemas.microsoft.com/office/drawing/2014/main" id="{CB9ABF39-5A72-9209-E6A8-DC751324C726}"/>
                  </a:ext>
                </a:extLst>
              </p:cNvPr>
              <p:cNvSpPr txBox="1"/>
              <p:nvPr/>
            </p:nvSpPr>
            <p:spPr>
              <a:xfrm>
                <a:off x="363753" y="2123783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Bilgisayar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11" name="Picture 4" descr="D:\1-Muhendislik-Jeoloji Klasorler\Mühendislik Dekanlık işler\2- corel dosyaları\jpg\akademik kurul 2024 fotolar\beste üstübioğlu.png">
            <a:extLst>
              <a:ext uri="{FF2B5EF4-FFF2-40B4-BE49-F238E27FC236}">
                <a16:creationId xmlns:a16="http://schemas.microsoft.com/office/drawing/2014/main" id="{22F5612B-9EDB-C3E4-7190-F144FEC41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591" y="3735479"/>
            <a:ext cx="756000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ikdörtgen 13">
            <a:extLst>
              <a:ext uri="{FF2B5EF4-FFF2-40B4-BE49-F238E27FC236}">
                <a16:creationId xmlns:a16="http://schemas.microsoft.com/office/drawing/2014/main" id="{36891DDE-7438-3A6C-46DE-75F733A00FE1}"/>
              </a:ext>
            </a:extLst>
          </p:cNvPr>
          <p:cNvSpPr/>
          <p:nvPr/>
        </p:nvSpPr>
        <p:spPr>
          <a:xfrm>
            <a:off x="540382" y="2682757"/>
            <a:ext cx="8032845" cy="424732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TÜBİTAK 2244 –Sanayi Doktora Programı</a:t>
            </a: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23723ABF-1604-A495-7E9A-AE8C34EF30F0}"/>
              </a:ext>
            </a:extLst>
          </p:cNvPr>
          <p:cNvSpPr/>
          <p:nvPr/>
        </p:nvSpPr>
        <p:spPr>
          <a:xfrm>
            <a:off x="1964364" y="4683049"/>
            <a:ext cx="5158093" cy="424732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TÜBİTAK 1002 – Hızlı Destek Programı</a:t>
            </a:r>
          </a:p>
        </p:txBody>
      </p:sp>
      <p:grpSp>
        <p:nvGrpSpPr>
          <p:cNvPr id="30" name="Grup 29">
            <a:extLst>
              <a:ext uri="{FF2B5EF4-FFF2-40B4-BE49-F238E27FC236}">
                <a16:creationId xmlns:a16="http://schemas.microsoft.com/office/drawing/2014/main" id="{521F5FB9-E044-49FE-88A6-B920B84CC76B}"/>
              </a:ext>
            </a:extLst>
          </p:cNvPr>
          <p:cNvGrpSpPr>
            <a:grpSpLocks noChangeAspect="1"/>
          </p:cNvGrpSpPr>
          <p:nvPr/>
        </p:nvGrpSpPr>
        <p:grpSpPr>
          <a:xfrm>
            <a:off x="728402" y="5182664"/>
            <a:ext cx="2160000" cy="1378941"/>
            <a:chOff x="349583" y="1348815"/>
            <a:chExt cx="2700000" cy="1723674"/>
          </a:xfrm>
        </p:grpSpPr>
        <p:pic>
          <p:nvPicPr>
            <p:cNvPr id="3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315F1C2-CF99-E575-D127-CC3D5C268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up 31">
              <a:extLst>
                <a:ext uri="{FF2B5EF4-FFF2-40B4-BE49-F238E27FC236}">
                  <a16:creationId xmlns:a16="http://schemas.microsoft.com/office/drawing/2014/main" id="{6A50538C-D820-4699-A552-C7CA4B6D9D24}"/>
                </a:ext>
              </a:extLst>
            </p:cNvPr>
            <p:cNvGrpSpPr/>
            <p:nvPr/>
          </p:nvGrpSpPr>
          <p:grpSpPr>
            <a:xfrm>
              <a:off x="363753" y="1391019"/>
              <a:ext cx="2412515" cy="1656092"/>
              <a:chOff x="363753" y="1391019"/>
              <a:chExt cx="2412515" cy="1656092"/>
            </a:xfrm>
          </p:grpSpPr>
          <p:sp>
            <p:nvSpPr>
              <p:cNvPr id="33" name="Metin kutusu 32">
                <a:extLst>
                  <a:ext uri="{FF2B5EF4-FFF2-40B4-BE49-F238E27FC236}">
                    <a16:creationId xmlns:a16="http://schemas.microsoft.com/office/drawing/2014/main" id="{86C68098-8374-211B-D958-D68BD338C8B3}"/>
                  </a:ext>
                </a:extLst>
              </p:cNvPr>
              <p:cNvSpPr txBox="1"/>
              <p:nvPr/>
            </p:nvSpPr>
            <p:spPr>
              <a:xfrm>
                <a:off x="363754" y="1391019"/>
                <a:ext cx="2412514" cy="730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Fatma HOŞ ÇEBİ</a:t>
                </a:r>
                <a:endParaRPr lang="tr-TR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Metin kutusu 33">
                <a:extLst>
                  <a:ext uri="{FF2B5EF4-FFF2-40B4-BE49-F238E27FC236}">
                    <a16:creationId xmlns:a16="http://schemas.microsoft.com/office/drawing/2014/main" id="{E1CC4886-01CF-19BD-3DF4-762689A986A7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Jeoloji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36" name="Grup 35">
            <a:extLst>
              <a:ext uri="{FF2B5EF4-FFF2-40B4-BE49-F238E27FC236}">
                <a16:creationId xmlns:a16="http://schemas.microsoft.com/office/drawing/2014/main" id="{2A0B99D8-6609-5A1A-434A-78CADE1C7C8F}"/>
              </a:ext>
            </a:extLst>
          </p:cNvPr>
          <p:cNvGrpSpPr>
            <a:grpSpLocks noChangeAspect="1"/>
          </p:cNvGrpSpPr>
          <p:nvPr/>
        </p:nvGrpSpPr>
        <p:grpSpPr>
          <a:xfrm>
            <a:off x="3492000" y="5204208"/>
            <a:ext cx="2160000" cy="1378941"/>
            <a:chOff x="349583" y="1348815"/>
            <a:chExt cx="2700000" cy="1723674"/>
          </a:xfrm>
        </p:grpSpPr>
        <p:pic>
          <p:nvPicPr>
            <p:cNvPr id="37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28652017-5174-8ED7-34CF-9D74618B4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" name="Grup 37">
              <a:extLst>
                <a:ext uri="{FF2B5EF4-FFF2-40B4-BE49-F238E27FC236}">
                  <a16:creationId xmlns:a16="http://schemas.microsoft.com/office/drawing/2014/main" id="{42351624-FFEE-B58A-3027-71213EC05B31}"/>
                </a:ext>
              </a:extLst>
            </p:cNvPr>
            <p:cNvGrpSpPr/>
            <p:nvPr/>
          </p:nvGrpSpPr>
          <p:grpSpPr>
            <a:xfrm>
              <a:off x="363753" y="1391019"/>
              <a:ext cx="2412515" cy="1656092"/>
              <a:chOff x="363753" y="1391019"/>
              <a:chExt cx="2412515" cy="1656092"/>
            </a:xfrm>
          </p:grpSpPr>
          <p:sp>
            <p:nvSpPr>
              <p:cNvPr id="39" name="Metin kutusu 38">
                <a:extLst>
                  <a:ext uri="{FF2B5EF4-FFF2-40B4-BE49-F238E27FC236}">
                    <a16:creationId xmlns:a16="http://schemas.microsoft.com/office/drawing/2014/main" id="{0D3FAA93-AB84-87E4-7DC8-A56ABFAF42EE}"/>
                  </a:ext>
                </a:extLst>
              </p:cNvPr>
              <p:cNvSpPr txBox="1"/>
              <p:nvPr/>
            </p:nvSpPr>
            <p:spPr>
              <a:xfrm>
                <a:off x="363754" y="1391019"/>
                <a:ext cx="2412514" cy="730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Esra HATİPOĞLU TEMİZEL</a:t>
                </a:r>
                <a:endParaRPr lang="tr-TR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Metin kutusu 44">
                <a:extLst>
                  <a:ext uri="{FF2B5EF4-FFF2-40B4-BE49-F238E27FC236}">
                    <a16:creationId xmlns:a16="http://schemas.microsoft.com/office/drawing/2014/main" id="{95F17104-5875-7F2D-F0C1-D890CBCA368C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Jeoloji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47" name="Resim 46">
            <a:extLst>
              <a:ext uri="{FF2B5EF4-FFF2-40B4-BE49-F238E27FC236}">
                <a16:creationId xmlns:a16="http://schemas.microsoft.com/office/drawing/2014/main" id="{6A3049B3-1F35-58A8-7ECD-D4F0D75FF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186" y="5822746"/>
            <a:ext cx="756000" cy="756000"/>
          </a:xfrm>
          <a:prstGeom prst="rect">
            <a:avLst/>
          </a:prstGeom>
        </p:spPr>
      </p:pic>
      <p:pic>
        <p:nvPicPr>
          <p:cNvPr id="48" name="Resim 47">
            <a:extLst>
              <a:ext uri="{FF2B5EF4-FFF2-40B4-BE49-F238E27FC236}">
                <a16:creationId xmlns:a16="http://schemas.microsoft.com/office/drawing/2014/main" id="{6C4C78C6-46B6-6949-B5B1-EA10E03F7B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8112" y="5801202"/>
            <a:ext cx="756000" cy="756000"/>
          </a:xfrm>
          <a:prstGeom prst="rect">
            <a:avLst/>
          </a:prstGeom>
        </p:spPr>
      </p:pic>
      <p:grpSp>
        <p:nvGrpSpPr>
          <p:cNvPr id="49" name="Grup 48">
            <a:extLst>
              <a:ext uri="{FF2B5EF4-FFF2-40B4-BE49-F238E27FC236}">
                <a16:creationId xmlns:a16="http://schemas.microsoft.com/office/drawing/2014/main" id="{334998A2-CC9F-B646-B2D4-063860FD0F82}"/>
              </a:ext>
            </a:extLst>
          </p:cNvPr>
          <p:cNvGrpSpPr>
            <a:grpSpLocks noChangeAspect="1"/>
          </p:cNvGrpSpPr>
          <p:nvPr/>
        </p:nvGrpSpPr>
        <p:grpSpPr>
          <a:xfrm>
            <a:off x="6090821" y="5147856"/>
            <a:ext cx="2160000" cy="1378941"/>
            <a:chOff x="349583" y="1348815"/>
            <a:chExt cx="2700000" cy="1723674"/>
          </a:xfrm>
        </p:grpSpPr>
        <p:pic>
          <p:nvPicPr>
            <p:cNvPr id="5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CE35652C-5096-CA78-B0BF-DB031A0C3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up 50">
              <a:extLst>
                <a:ext uri="{FF2B5EF4-FFF2-40B4-BE49-F238E27FC236}">
                  <a16:creationId xmlns:a16="http://schemas.microsoft.com/office/drawing/2014/main" id="{C697CDFE-7FCB-B944-BB17-1075B371BB2F}"/>
                </a:ext>
              </a:extLst>
            </p:cNvPr>
            <p:cNvGrpSpPr/>
            <p:nvPr/>
          </p:nvGrpSpPr>
          <p:grpSpPr>
            <a:xfrm>
              <a:off x="349583" y="1440527"/>
              <a:ext cx="2412514" cy="1561463"/>
              <a:chOff x="349583" y="1440527"/>
              <a:chExt cx="2412514" cy="1561463"/>
            </a:xfrm>
          </p:grpSpPr>
          <p:sp>
            <p:nvSpPr>
              <p:cNvPr id="52" name="Metin kutusu 51">
                <a:extLst>
                  <a:ext uri="{FF2B5EF4-FFF2-40B4-BE49-F238E27FC236}">
                    <a16:creationId xmlns:a16="http://schemas.microsoft.com/office/drawing/2014/main" id="{37BD2E59-FB3D-4E04-93E8-739ADF20B0B2}"/>
                  </a:ext>
                </a:extLst>
              </p:cNvPr>
              <p:cNvSpPr txBox="1"/>
              <p:nvPr/>
            </p:nvSpPr>
            <p:spPr>
              <a:xfrm>
                <a:off x="349583" y="1440527"/>
                <a:ext cx="2412514" cy="730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Yunus Emre Karabacak</a:t>
                </a:r>
                <a:endParaRPr lang="tr-TR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Metin kutusu 57">
                <a:extLst>
                  <a:ext uri="{FF2B5EF4-FFF2-40B4-BE49-F238E27FC236}">
                    <a16:creationId xmlns:a16="http://schemas.microsoft.com/office/drawing/2014/main" id="{A2490E7D-7909-BC23-7B34-80661AA139DB}"/>
                  </a:ext>
                </a:extLst>
              </p:cNvPr>
              <p:cNvSpPr txBox="1"/>
              <p:nvPr/>
            </p:nvSpPr>
            <p:spPr>
              <a:xfrm>
                <a:off x="363753" y="2078661"/>
                <a:ext cx="1830365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59" name="Resim 58">
            <a:extLst>
              <a:ext uri="{FF2B5EF4-FFF2-40B4-BE49-F238E27FC236}">
                <a16:creationId xmlns:a16="http://schemas.microsoft.com/office/drawing/2014/main" id="{82F8D0A9-5706-56FF-6ABB-CB9DA03619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6652" y="5770797"/>
            <a:ext cx="758356" cy="756000"/>
          </a:xfrm>
          <a:prstGeom prst="rect">
            <a:avLst/>
          </a:prstGeom>
        </p:spPr>
      </p:pic>
      <p:pic>
        <p:nvPicPr>
          <p:cNvPr id="5122" name="Picture 2" descr="D:\1-Muhendislik-Jeoloji Klasorler\Mühendislik Dekanlık işler\1- Etkinlikler ile ilgili çalışmalar\9-akademik kurul 2025\fotolar\foto devam-2\çağatay murat yılmaz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163" y="1825180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1-Muhendislik-Jeoloji Klasorler\Mühendislik Dekanlık işler\1- Etkinlikler ile ilgili çalışmalar\9-akademik kurul 2025\fotolar\foto devam-2\bahar hatipoğlu yılmaz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514" y="1825180"/>
            <a:ext cx="794571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1-Muhendislik-Jeoloji Klasorler\Mühendislik Dekanlık işler\1- Etkinlikler ile ilgili çalışmalar\9-akademik kurul 2025\fotolar\foto devam-2\mehmet seyha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338" y="1845629"/>
            <a:ext cx="775288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5324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EBDA7-B39B-A475-7D3B-BFEFDDCFF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2E84F708-8C35-16C2-E36E-9A641A1E9EBA}"/>
              </a:ext>
            </a:extLst>
          </p:cNvPr>
          <p:cNvCxnSpPr/>
          <p:nvPr/>
        </p:nvCxnSpPr>
        <p:spPr>
          <a:xfrm>
            <a:off x="0" y="662157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363;p26">
            <a:extLst>
              <a:ext uri="{FF2B5EF4-FFF2-40B4-BE49-F238E27FC236}">
                <a16:creationId xmlns:a16="http://schemas.microsoft.com/office/drawing/2014/main" id="{94547665-0CBF-9D4E-FA6A-D739549F8A8C}"/>
              </a:ext>
            </a:extLst>
          </p:cNvPr>
          <p:cNvSpPr/>
          <p:nvPr/>
        </p:nvSpPr>
        <p:spPr>
          <a:xfrm>
            <a:off x="1254576" y="142338"/>
            <a:ext cx="60775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Bef>
                <a:spcPct val="0"/>
              </a:spcBef>
              <a:buClrTx/>
            </a:pPr>
            <a:r>
              <a:rPr lang="sv-SE" altLang="tr-TR" sz="24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KURUM DIŞI ARAŞTIRMA PROJELER</a:t>
            </a:r>
            <a:r>
              <a:rPr lang="tr-TR" altLang="tr-TR" sz="24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endParaRPr lang="sv-SE" altLang="tr-TR" sz="24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C5A754D5-9EB7-4324-7BD2-7F4A4F0425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05100" y="25366"/>
            <a:ext cx="1808759" cy="534886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2B11E7E9-6FEF-457B-0F5C-BB3F27CD94B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rup 45">
            <a:extLst>
              <a:ext uri="{FF2B5EF4-FFF2-40B4-BE49-F238E27FC236}">
                <a16:creationId xmlns:a16="http://schemas.microsoft.com/office/drawing/2014/main" id="{7BE5105E-D9AF-D5E4-73AC-00E0AD88E78D}"/>
              </a:ext>
            </a:extLst>
          </p:cNvPr>
          <p:cNvGrpSpPr>
            <a:grpSpLocks/>
          </p:cNvGrpSpPr>
          <p:nvPr/>
        </p:nvGrpSpPr>
        <p:grpSpPr>
          <a:xfrm>
            <a:off x="3396234" y="1462398"/>
            <a:ext cx="2203632" cy="1441108"/>
            <a:chOff x="349583" y="1348815"/>
            <a:chExt cx="2700000" cy="1723674"/>
          </a:xfrm>
        </p:grpSpPr>
        <p:pic>
          <p:nvPicPr>
            <p:cNvPr id="47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834F8E47-6E46-162B-E6C7-F0616D141C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Grup 47">
              <a:extLst>
                <a:ext uri="{FF2B5EF4-FFF2-40B4-BE49-F238E27FC236}">
                  <a16:creationId xmlns:a16="http://schemas.microsoft.com/office/drawing/2014/main" id="{EF239486-5246-30AA-9068-DEA588CE16C4}"/>
                </a:ext>
              </a:extLst>
            </p:cNvPr>
            <p:cNvGrpSpPr/>
            <p:nvPr/>
          </p:nvGrpSpPr>
          <p:grpSpPr>
            <a:xfrm>
              <a:off x="363753" y="1372564"/>
              <a:ext cx="2435503" cy="1634716"/>
              <a:chOff x="363753" y="1372564"/>
              <a:chExt cx="2435503" cy="1634716"/>
            </a:xfrm>
          </p:grpSpPr>
          <p:sp>
            <p:nvSpPr>
              <p:cNvPr id="49" name="Metin kutusu 48">
                <a:extLst>
                  <a:ext uri="{FF2B5EF4-FFF2-40B4-BE49-F238E27FC236}">
                    <a16:creationId xmlns:a16="http://schemas.microsoft.com/office/drawing/2014/main" id="{2F8DFF2F-1EA0-3022-FDDA-F5E77CF643AC}"/>
                  </a:ext>
                </a:extLst>
              </p:cNvPr>
              <p:cNvSpPr txBox="1"/>
              <p:nvPr/>
            </p:nvSpPr>
            <p:spPr>
              <a:xfrm>
                <a:off x="386742" y="1372564"/>
                <a:ext cx="2412514" cy="773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>
                    <a:solidFill>
                      <a:schemeClr val="accent1">
                        <a:lumMod val="50000"/>
                      </a:schemeClr>
                    </a:solidFill>
                    <a:cs typeface="Calibri" panose="020F0502020204030204" pitchFamily="34" charset="0"/>
                  </a:rPr>
                  <a:t>Prof. Dr. Kadir TÜRK</a:t>
                </a:r>
              </a:p>
            </p:txBody>
          </p:sp>
          <p:sp>
            <p:nvSpPr>
              <p:cNvPr id="50" name="Metin kutusu 49">
                <a:extLst>
                  <a:ext uri="{FF2B5EF4-FFF2-40B4-BE49-F238E27FC236}">
                    <a16:creationId xmlns:a16="http://schemas.microsoft.com/office/drawing/2014/main" id="{1D22B398-2FF2-6746-9924-6CC85701527A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883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Elektrik-Elektronik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63" name="Dikdörtgen 62">
            <a:extLst>
              <a:ext uri="{FF2B5EF4-FFF2-40B4-BE49-F238E27FC236}">
                <a16:creationId xmlns:a16="http://schemas.microsoft.com/office/drawing/2014/main" id="{04DA7E29-033C-3ED1-F0E7-E81B478ABF8E}"/>
              </a:ext>
            </a:extLst>
          </p:cNvPr>
          <p:cNvSpPr/>
          <p:nvPr/>
        </p:nvSpPr>
        <p:spPr>
          <a:xfrm>
            <a:off x="2" y="670305"/>
            <a:ext cx="9142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Üniversite Sanayi İşbirliği Projeleri </a:t>
            </a:r>
          </a:p>
        </p:txBody>
      </p:sp>
      <p:pic>
        <p:nvPicPr>
          <p:cNvPr id="30" name="Picture 5" descr="D:\1-Muhendislik-Jeoloji Klasorler\Mühendislik Dekanlık işler\2- corel dosyaları\jpg\akademik kurul 2024 fotolar\kadir türk.png">
            <a:extLst>
              <a:ext uri="{FF2B5EF4-FFF2-40B4-BE49-F238E27FC236}">
                <a16:creationId xmlns:a16="http://schemas.microsoft.com/office/drawing/2014/main" id="{DB8A275A-82A1-6B09-47C4-5EEF89159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64" y="2105093"/>
            <a:ext cx="782298" cy="78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 4">
            <a:extLst>
              <a:ext uri="{FF2B5EF4-FFF2-40B4-BE49-F238E27FC236}">
                <a16:creationId xmlns:a16="http://schemas.microsoft.com/office/drawing/2014/main" id="{264E3378-21E0-0E62-7CD8-B060AA37C947}"/>
              </a:ext>
            </a:extLst>
          </p:cNvPr>
          <p:cNvGrpSpPr>
            <a:grpSpLocks/>
          </p:cNvGrpSpPr>
          <p:nvPr/>
        </p:nvGrpSpPr>
        <p:grpSpPr>
          <a:xfrm>
            <a:off x="6137200" y="1412487"/>
            <a:ext cx="2335799" cy="1482615"/>
            <a:chOff x="187645" y="1299169"/>
            <a:chExt cx="2861938" cy="1773320"/>
          </a:xfrm>
        </p:grpSpPr>
        <p:pic>
          <p:nvPicPr>
            <p:cNvPr id="8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C35B03AE-E629-649F-0684-11462CC90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1AE64416-C2B4-2ABA-C407-478A60F15906}"/>
                </a:ext>
              </a:extLst>
            </p:cNvPr>
            <p:cNvGrpSpPr/>
            <p:nvPr/>
          </p:nvGrpSpPr>
          <p:grpSpPr>
            <a:xfrm>
              <a:off x="187645" y="1299169"/>
              <a:ext cx="2700000" cy="1708111"/>
              <a:chOff x="187645" y="1299169"/>
              <a:chExt cx="2700000" cy="1708111"/>
            </a:xfrm>
          </p:grpSpPr>
          <p:sp>
            <p:nvSpPr>
              <p:cNvPr id="10" name="Metin kutusu 9">
                <a:extLst>
                  <a:ext uri="{FF2B5EF4-FFF2-40B4-BE49-F238E27FC236}">
                    <a16:creationId xmlns:a16="http://schemas.microsoft.com/office/drawing/2014/main" id="{8A04CFC7-4488-F0BF-3C57-F709A476AE15}"/>
                  </a:ext>
                </a:extLst>
              </p:cNvPr>
              <p:cNvSpPr txBox="1"/>
              <p:nvPr/>
            </p:nvSpPr>
            <p:spPr>
              <a:xfrm>
                <a:off x="187645" y="1299169"/>
                <a:ext cx="2700000" cy="773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>
                    <a:solidFill>
                      <a:schemeClr val="accent1">
                        <a:lumMod val="50000"/>
                      </a:schemeClr>
                    </a:solidFill>
                    <a:cs typeface="Calibri" panose="020F0502020204030204" pitchFamily="34" charset="0"/>
                  </a:rPr>
                  <a:t>Dr. Öğr. Üyesi Mehmet TURHAL</a:t>
                </a:r>
              </a:p>
            </p:txBody>
          </p:sp>
          <p:sp>
            <p:nvSpPr>
              <p:cNvPr id="11" name="Metin kutusu 10">
                <a:extLst>
                  <a:ext uri="{FF2B5EF4-FFF2-40B4-BE49-F238E27FC236}">
                    <a16:creationId xmlns:a16="http://schemas.microsoft.com/office/drawing/2014/main" id="{21800BB3-AB09-F4FD-3EC7-4EAA528CCE1D}"/>
                  </a:ext>
                </a:extLst>
              </p:cNvPr>
              <p:cNvSpPr txBox="1"/>
              <p:nvPr/>
            </p:nvSpPr>
            <p:spPr>
              <a:xfrm>
                <a:off x="363753" y="2123782"/>
                <a:ext cx="1830365" cy="883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Elektrik-Elektronik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6" name="Grup 15">
            <a:extLst>
              <a:ext uri="{FF2B5EF4-FFF2-40B4-BE49-F238E27FC236}">
                <a16:creationId xmlns:a16="http://schemas.microsoft.com/office/drawing/2014/main" id="{4CE94989-6F28-D3B0-D910-D18DB6879913}"/>
              </a:ext>
            </a:extLst>
          </p:cNvPr>
          <p:cNvGrpSpPr/>
          <p:nvPr/>
        </p:nvGrpSpPr>
        <p:grpSpPr>
          <a:xfrm>
            <a:off x="268636" y="1462398"/>
            <a:ext cx="2709682" cy="1419461"/>
            <a:chOff x="3007752" y="3465513"/>
            <a:chExt cx="3003996" cy="1285133"/>
          </a:xfrm>
        </p:grpSpPr>
        <p:sp>
          <p:nvSpPr>
            <p:cNvPr id="18" name="Metin kutusu 17">
              <a:extLst>
                <a:ext uri="{FF2B5EF4-FFF2-40B4-BE49-F238E27FC236}">
                  <a16:creationId xmlns:a16="http://schemas.microsoft.com/office/drawing/2014/main" id="{A987743A-7624-2288-9DC0-3B01C1474E27}"/>
                </a:ext>
              </a:extLst>
            </p:cNvPr>
            <p:cNvSpPr txBox="1"/>
            <p:nvPr/>
          </p:nvSpPr>
          <p:spPr>
            <a:xfrm>
              <a:off x="3022237" y="3470488"/>
              <a:ext cx="2987518" cy="780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Prof. Dr. </a:t>
              </a:r>
              <a:r>
                <a:rPr lang="tr-TR" b="1" dirty="0" err="1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Gençağa</a:t>
              </a:r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 PÜRÇEK</a:t>
              </a:r>
            </a:p>
            <a:p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Dr. Öğr. Üyesi Kürşat İÇİN</a:t>
              </a:r>
            </a:p>
            <a:p>
              <a:endParaRPr lang="tr-TR" sz="14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Aynı Yanın Köşesi Yuvarlatılmış Dikdörtgen 80">
              <a:extLst>
                <a:ext uri="{FF2B5EF4-FFF2-40B4-BE49-F238E27FC236}">
                  <a16:creationId xmlns:a16="http://schemas.microsoft.com/office/drawing/2014/main" id="{6189DA20-EBF0-D86F-BDB8-B1D356A82154}"/>
                </a:ext>
              </a:extLst>
            </p:cNvPr>
            <p:cNvSpPr/>
            <p:nvPr/>
          </p:nvSpPr>
          <p:spPr>
            <a:xfrm>
              <a:off x="3024229" y="3465513"/>
              <a:ext cx="2987518" cy="795715"/>
            </a:xfrm>
            <a:prstGeom prst="round2Same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20" name="Dikdörtgen 19">
              <a:extLst>
                <a:ext uri="{FF2B5EF4-FFF2-40B4-BE49-F238E27FC236}">
                  <a16:creationId xmlns:a16="http://schemas.microsoft.com/office/drawing/2014/main" id="{8D06A814-05D6-E92F-6A20-2BD617DC4B95}"/>
                </a:ext>
              </a:extLst>
            </p:cNvPr>
            <p:cNvSpPr/>
            <p:nvPr/>
          </p:nvSpPr>
          <p:spPr>
            <a:xfrm>
              <a:off x="3024230" y="4079046"/>
              <a:ext cx="2987518" cy="62811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/>
            </a:p>
          </p:txBody>
        </p:sp>
        <p:sp>
          <p:nvSpPr>
            <p:cNvPr id="21" name="Metin kutusu 20">
              <a:extLst>
                <a:ext uri="{FF2B5EF4-FFF2-40B4-BE49-F238E27FC236}">
                  <a16:creationId xmlns:a16="http://schemas.microsoft.com/office/drawing/2014/main" id="{33627036-4F6D-D400-1CD4-4BBE29E9FD11}"/>
                </a:ext>
              </a:extLst>
            </p:cNvPr>
            <p:cNvSpPr txBox="1"/>
            <p:nvPr/>
          </p:nvSpPr>
          <p:spPr>
            <a:xfrm>
              <a:off x="3007752" y="4081884"/>
              <a:ext cx="1776246" cy="66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Makina Müh.</a:t>
              </a:r>
            </a:p>
            <a:p>
              <a:r>
                <a:rPr lang="tr-T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 ve Malz. Müh. Bölümü</a:t>
              </a:r>
            </a:p>
          </p:txBody>
        </p:sp>
      </p:grpSp>
      <p:pic>
        <p:nvPicPr>
          <p:cNvPr id="23" name="Resim 22">
            <a:extLst>
              <a:ext uri="{FF2B5EF4-FFF2-40B4-BE49-F238E27FC236}">
                <a16:creationId xmlns:a16="http://schemas.microsoft.com/office/drawing/2014/main" id="{B1BD9D6D-CF84-66C0-5FD2-6825DA98A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194" y="2140420"/>
            <a:ext cx="863439" cy="792000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F7544B5B-8937-50DA-D398-128ECD9219E2}"/>
              </a:ext>
            </a:extLst>
          </p:cNvPr>
          <p:cNvSpPr txBox="1"/>
          <p:nvPr/>
        </p:nvSpPr>
        <p:spPr>
          <a:xfrm>
            <a:off x="3446367" y="1008210"/>
            <a:ext cx="1602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TÜBİTAK 1501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4A14E729-4EA2-71C3-DFC7-64EC5994109F}"/>
              </a:ext>
            </a:extLst>
          </p:cNvPr>
          <p:cNvSpPr txBox="1"/>
          <p:nvPr/>
        </p:nvSpPr>
        <p:spPr>
          <a:xfrm>
            <a:off x="2090127" y="2955606"/>
            <a:ext cx="45541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TUSAŞ Lift </a:t>
            </a:r>
            <a:r>
              <a:rPr lang="tr-TR" sz="2000" b="1" dirty="0" err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Up</a:t>
            </a:r>
            <a:r>
              <a:rPr lang="tr-TR" sz="2000" b="1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 San. Danışmanlıkları </a:t>
            </a:r>
          </a:p>
        </p:txBody>
      </p:sp>
      <p:pic>
        <p:nvPicPr>
          <p:cNvPr id="88" name="Resim 87">
            <a:extLst>
              <a:ext uri="{FF2B5EF4-FFF2-40B4-BE49-F238E27FC236}">
                <a16:creationId xmlns:a16="http://schemas.microsoft.com/office/drawing/2014/main" id="{B50A62BF-384B-768B-78DB-61CE5CE91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1117" y="2096884"/>
            <a:ext cx="794468" cy="792000"/>
          </a:xfrm>
          <a:prstGeom prst="rect">
            <a:avLst/>
          </a:prstGeom>
        </p:spPr>
      </p:pic>
      <p:grpSp>
        <p:nvGrpSpPr>
          <p:cNvPr id="4" name="Grup 3">
            <a:extLst>
              <a:ext uri="{FF2B5EF4-FFF2-40B4-BE49-F238E27FC236}">
                <a16:creationId xmlns:a16="http://schemas.microsoft.com/office/drawing/2014/main" id="{05605F1D-49FE-3FB0-EB2C-EA8A0EAC6264}"/>
              </a:ext>
            </a:extLst>
          </p:cNvPr>
          <p:cNvGrpSpPr>
            <a:grpSpLocks noChangeAspect="1"/>
          </p:cNvGrpSpPr>
          <p:nvPr/>
        </p:nvGrpSpPr>
        <p:grpSpPr>
          <a:xfrm>
            <a:off x="92561" y="3327839"/>
            <a:ext cx="1692000" cy="1132434"/>
            <a:chOff x="349583" y="1265426"/>
            <a:chExt cx="2700000" cy="1807063"/>
          </a:xfrm>
        </p:grpSpPr>
        <p:pic>
          <p:nvPicPr>
            <p:cNvPr id="12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B1B0D369-4BB1-8430-1CDE-4C284B431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up 14">
              <a:extLst>
                <a:ext uri="{FF2B5EF4-FFF2-40B4-BE49-F238E27FC236}">
                  <a16:creationId xmlns:a16="http://schemas.microsoft.com/office/drawing/2014/main" id="{9060AB75-D99C-8235-0EC9-D7F4A20943FA}"/>
                </a:ext>
              </a:extLst>
            </p:cNvPr>
            <p:cNvGrpSpPr/>
            <p:nvPr/>
          </p:nvGrpSpPr>
          <p:grpSpPr>
            <a:xfrm>
              <a:off x="363753" y="1265426"/>
              <a:ext cx="2412515" cy="1748713"/>
              <a:chOff x="363753" y="1265426"/>
              <a:chExt cx="2412515" cy="1748713"/>
            </a:xfrm>
          </p:grpSpPr>
          <p:sp>
            <p:nvSpPr>
              <p:cNvPr id="17" name="Metin kutusu 16">
                <a:extLst>
                  <a:ext uri="{FF2B5EF4-FFF2-40B4-BE49-F238E27FC236}">
                    <a16:creationId xmlns:a16="http://schemas.microsoft.com/office/drawing/2014/main" id="{9945C4B4-C4FC-F9F8-8CFA-FA43DD6C109E}"/>
                  </a:ext>
                </a:extLst>
              </p:cNvPr>
              <p:cNvSpPr txBox="1"/>
              <p:nvPr/>
            </p:nvSpPr>
            <p:spPr>
              <a:xfrm>
                <a:off x="363755" y="1265426"/>
                <a:ext cx="2412513" cy="1301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Burhan ÇUHADAROĞLU</a:t>
                </a:r>
              </a:p>
              <a:p>
                <a:pPr algn="ctr"/>
                <a:endParaRPr lang="tr-TR" sz="17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Metin kutusu 28">
                <a:extLst>
                  <a:ext uri="{FF2B5EF4-FFF2-40B4-BE49-F238E27FC236}">
                    <a16:creationId xmlns:a16="http://schemas.microsoft.com/office/drawing/2014/main" id="{3396A27F-83AE-6AE6-D38A-FFCFA1EA93E8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 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40" name="Grup 39">
            <a:extLst>
              <a:ext uri="{FF2B5EF4-FFF2-40B4-BE49-F238E27FC236}">
                <a16:creationId xmlns:a16="http://schemas.microsoft.com/office/drawing/2014/main" id="{786D91CF-99EB-D24F-A9F1-EDE725D61C2E}"/>
              </a:ext>
            </a:extLst>
          </p:cNvPr>
          <p:cNvGrpSpPr>
            <a:grpSpLocks noChangeAspect="1"/>
          </p:cNvGrpSpPr>
          <p:nvPr/>
        </p:nvGrpSpPr>
        <p:grpSpPr>
          <a:xfrm>
            <a:off x="5328954" y="3372871"/>
            <a:ext cx="1692000" cy="1101351"/>
            <a:chOff x="349583" y="1315024"/>
            <a:chExt cx="2700000" cy="1757465"/>
          </a:xfrm>
        </p:grpSpPr>
        <p:pic>
          <p:nvPicPr>
            <p:cNvPr id="5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3F8363E4-DDF3-4CB6-A73F-59C8B1BF3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Grup 51">
              <a:extLst>
                <a:ext uri="{FF2B5EF4-FFF2-40B4-BE49-F238E27FC236}">
                  <a16:creationId xmlns:a16="http://schemas.microsoft.com/office/drawing/2014/main" id="{C26152BA-016D-1FC8-EB06-F57367F557FD}"/>
                </a:ext>
              </a:extLst>
            </p:cNvPr>
            <p:cNvGrpSpPr/>
            <p:nvPr/>
          </p:nvGrpSpPr>
          <p:grpSpPr>
            <a:xfrm>
              <a:off x="363753" y="1315024"/>
              <a:ext cx="2412515" cy="1699115"/>
              <a:chOff x="363753" y="1315024"/>
              <a:chExt cx="2412515" cy="1699115"/>
            </a:xfrm>
          </p:grpSpPr>
          <p:sp>
            <p:nvSpPr>
              <p:cNvPr id="53" name="Metin kutusu 52">
                <a:extLst>
                  <a:ext uri="{FF2B5EF4-FFF2-40B4-BE49-F238E27FC236}">
                    <a16:creationId xmlns:a16="http://schemas.microsoft.com/office/drawing/2014/main" id="{C60C7A9D-95EA-A538-C91B-C9673936CED4}"/>
                  </a:ext>
                </a:extLst>
              </p:cNvPr>
              <p:cNvSpPr txBox="1"/>
              <p:nvPr/>
            </p:nvSpPr>
            <p:spPr>
              <a:xfrm>
                <a:off x="363755" y="1315024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Bekir DİZDAROĞLU</a:t>
                </a:r>
              </a:p>
            </p:txBody>
          </p:sp>
          <p:sp>
            <p:nvSpPr>
              <p:cNvPr id="54" name="Metin kutusu 53">
                <a:extLst>
                  <a:ext uri="{FF2B5EF4-FFF2-40B4-BE49-F238E27FC236}">
                    <a16:creationId xmlns:a16="http://schemas.microsoft.com/office/drawing/2014/main" id="{34A7CB7C-DE03-724E-071D-0FA743E13F14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Bilgisayar 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80" name="Grup 79">
            <a:extLst>
              <a:ext uri="{FF2B5EF4-FFF2-40B4-BE49-F238E27FC236}">
                <a16:creationId xmlns:a16="http://schemas.microsoft.com/office/drawing/2014/main" id="{DF67D54A-8D81-6DD5-5B1A-7F5AAE762597}"/>
              </a:ext>
            </a:extLst>
          </p:cNvPr>
          <p:cNvGrpSpPr>
            <a:grpSpLocks noChangeAspect="1"/>
          </p:cNvGrpSpPr>
          <p:nvPr/>
        </p:nvGrpSpPr>
        <p:grpSpPr>
          <a:xfrm>
            <a:off x="7101322" y="3317968"/>
            <a:ext cx="1692000" cy="1125416"/>
            <a:chOff x="349583" y="1276624"/>
            <a:chExt cx="2700000" cy="1795865"/>
          </a:xfrm>
        </p:grpSpPr>
        <p:pic>
          <p:nvPicPr>
            <p:cNvPr id="82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7EC35B75-AA33-E1CA-2BC6-C3387FE9E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3" name="Grup 82">
              <a:extLst>
                <a:ext uri="{FF2B5EF4-FFF2-40B4-BE49-F238E27FC236}">
                  <a16:creationId xmlns:a16="http://schemas.microsoft.com/office/drawing/2014/main" id="{D1616C78-72CA-806C-FCF3-C7E4DC1ABDA5}"/>
                </a:ext>
              </a:extLst>
            </p:cNvPr>
            <p:cNvGrpSpPr/>
            <p:nvPr/>
          </p:nvGrpSpPr>
          <p:grpSpPr>
            <a:xfrm>
              <a:off x="363753" y="1276624"/>
              <a:ext cx="2412515" cy="1737515"/>
              <a:chOff x="363753" y="1276624"/>
              <a:chExt cx="2412515" cy="1737515"/>
            </a:xfrm>
          </p:grpSpPr>
          <p:sp>
            <p:nvSpPr>
              <p:cNvPr id="84" name="Metin kutusu 83">
                <a:extLst>
                  <a:ext uri="{FF2B5EF4-FFF2-40B4-BE49-F238E27FC236}">
                    <a16:creationId xmlns:a16="http://schemas.microsoft.com/office/drawing/2014/main" id="{58CA4B26-A802-3CDD-E891-8CC52F271710}"/>
                  </a:ext>
                </a:extLst>
              </p:cNvPr>
              <p:cNvSpPr txBox="1"/>
              <p:nvPr/>
            </p:nvSpPr>
            <p:spPr>
              <a:xfrm>
                <a:off x="363755" y="1276624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Aykut ÇANAKÇI</a:t>
                </a:r>
              </a:p>
            </p:txBody>
          </p:sp>
          <p:sp>
            <p:nvSpPr>
              <p:cNvPr id="89" name="Metin kutusu 88">
                <a:extLst>
                  <a:ext uri="{FF2B5EF4-FFF2-40B4-BE49-F238E27FC236}">
                    <a16:creationId xmlns:a16="http://schemas.microsoft.com/office/drawing/2014/main" id="{7AF7BB6F-10BE-CD2D-7B76-30ED257C9018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91" name="Grup 90">
            <a:extLst>
              <a:ext uri="{FF2B5EF4-FFF2-40B4-BE49-F238E27FC236}">
                <a16:creationId xmlns:a16="http://schemas.microsoft.com/office/drawing/2014/main" id="{7FA40A56-7A96-4CA4-E445-B0936BB9C870}"/>
              </a:ext>
            </a:extLst>
          </p:cNvPr>
          <p:cNvGrpSpPr>
            <a:grpSpLocks noChangeAspect="1"/>
          </p:cNvGrpSpPr>
          <p:nvPr/>
        </p:nvGrpSpPr>
        <p:grpSpPr>
          <a:xfrm>
            <a:off x="1816002" y="3351052"/>
            <a:ext cx="1692000" cy="1106096"/>
            <a:chOff x="349583" y="1307455"/>
            <a:chExt cx="2700000" cy="1765034"/>
          </a:xfrm>
        </p:grpSpPr>
        <p:pic>
          <p:nvPicPr>
            <p:cNvPr id="93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F0B51A5-B2DB-C870-BD2C-2B7F5117C2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4" name="Grup 93">
              <a:extLst>
                <a:ext uri="{FF2B5EF4-FFF2-40B4-BE49-F238E27FC236}">
                  <a16:creationId xmlns:a16="http://schemas.microsoft.com/office/drawing/2014/main" id="{7D05CCBA-A2C3-B7D5-071A-C1CA79776A03}"/>
                </a:ext>
              </a:extLst>
            </p:cNvPr>
            <p:cNvGrpSpPr/>
            <p:nvPr/>
          </p:nvGrpSpPr>
          <p:grpSpPr>
            <a:xfrm>
              <a:off x="363753" y="1307455"/>
              <a:ext cx="2412515" cy="1706683"/>
              <a:chOff x="363753" y="1307455"/>
              <a:chExt cx="2412515" cy="1706683"/>
            </a:xfrm>
          </p:grpSpPr>
          <p:sp>
            <p:nvSpPr>
              <p:cNvPr id="95" name="Metin kutusu 94">
                <a:extLst>
                  <a:ext uri="{FF2B5EF4-FFF2-40B4-BE49-F238E27FC236}">
                    <a16:creationId xmlns:a16="http://schemas.microsoft.com/office/drawing/2014/main" id="{1BBEA8AC-E7CC-4A77-0488-458C29F8D452}"/>
                  </a:ext>
                </a:extLst>
              </p:cNvPr>
              <p:cNvSpPr txBox="1"/>
              <p:nvPr/>
            </p:nvSpPr>
            <p:spPr>
              <a:xfrm>
                <a:off x="363755" y="1307455"/>
                <a:ext cx="2412513" cy="95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Ömer Necati CORA</a:t>
                </a:r>
              </a:p>
              <a:p>
                <a:pPr algn="ctr"/>
                <a:endParaRPr lang="tr-TR" sz="3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Metin kutusu 95">
                <a:extLst>
                  <a:ext uri="{FF2B5EF4-FFF2-40B4-BE49-F238E27FC236}">
                    <a16:creationId xmlns:a16="http://schemas.microsoft.com/office/drawing/2014/main" id="{9C96F1A1-707A-DEC3-CF2E-D8BDD94A2C97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 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98" name="Grup 97">
            <a:extLst>
              <a:ext uri="{FF2B5EF4-FFF2-40B4-BE49-F238E27FC236}">
                <a16:creationId xmlns:a16="http://schemas.microsoft.com/office/drawing/2014/main" id="{C43AE7EA-9B6D-AE84-3415-3C0FA3DD7223}"/>
              </a:ext>
            </a:extLst>
          </p:cNvPr>
          <p:cNvGrpSpPr>
            <a:grpSpLocks noChangeAspect="1"/>
          </p:cNvGrpSpPr>
          <p:nvPr/>
        </p:nvGrpSpPr>
        <p:grpSpPr>
          <a:xfrm>
            <a:off x="3584199" y="3350486"/>
            <a:ext cx="1692000" cy="1106094"/>
            <a:chOff x="349583" y="1307456"/>
            <a:chExt cx="2700000" cy="1765033"/>
          </a:xfrm>
        </p:grpSpPr>
        <p:pic>
          <p:nvPicPr>
            <p:cNvPr id="10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F3811075-BA29-86A2-4435-40554A35B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1" name="Grup 100">
              <a:extLst>
                <a:ext uri="{FF2B5EF4-FFF2-40B4-BE49-F238E27FC236}">
                  <a16:creationId xmlns:a16="http://schemas.microsoft.com/office/drawing/2014/main" id="{364472A2-C3AC-D30B-7C7A-9ED78C29F3D1}"/>
                </a:ext>
              </a:extLst>
            </p:cNvPr>
            <p:cNvGrpSpPr/>
            <p:nvPr/>
          </p:nvGrpSpPr>
          <p:grpSpPr>
            <a:xfrm>
              <a:off x="363753" y="1307456"/>
              <a:ext cx="2412515" cy="1706683"/>
              <a:chOff x="363753" y="1307456"/>
              <a:chExt cx="2412515" cy="1706683"/>
            </a:xfrm>
          </p:grpSpPr>
          <p:sp>
            <p:nvSpPr>
              <p:cNvPr id="102" name="Metin kutusu 101">
                <a:extLst>
                  <a:ext uri="{FF2B5EF4-FFF2-40B4-BE49-F238E27FC236}">
                    <a16:creationId xmlns:a16="http://schemas.microsoft.com/office/drawing/2014/main" id="{EA17EA1F-E9CA-4884-684A-2C0C6066B91D}"/>
                  </a:ext>
                </a:extLst>
              </p:cNvPr>
              <p:cNvSpPr txBox="1"/>
              <p:nvPr/>
            </p:nvSpPr>
            <p:spPr>
              <a:xfrm>
                <a:off x="363755" y="1307456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Recep GÜMRÜK</a:t>
                </a:r>
              </a:p>
            </p:txBody>
          </p:sp>
          <p:sp>
            <p:nvSpPr>
              <p:cNvPr id="103" name="Metin kutusu 102">
                <a:extLst>
                  <a:ext uri="{FF2B5EF4-FFF2-40B4-BE49-F238E27FC236}">
                    <a16:creationId xmlns:a16="http://schemas.microsoft.com/office/drawing/2014/main" id="{18966D4E-78A3-0562-FC35-E20169501BB7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Makina 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pic>
        <p:nvPicPr>
          <p:cNvPr id="3" name="Resim 2">
            <a:extLst>
              <a:ext uri="{FF2B5EF4-FFF2-40B4-BE49-F238E27FC236}">
                <a16:creationId xmlns:a16="http://schemas.microsoft.com/office/drawing/2014/main" id="{6D907F85-04D7-B04E-BC32-B8D59ED388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138" y="3875533"/>
            <a:ext cx="610100" cy="612000"/>
          </a:xfrm>
          <a:prstGeom prst="rect">
            <a:avLst/>
          </a:prstGeom>
        </p:spPr>
      </p:pic>
      <p:grpSp>
        <p:nvGrpSpPr>
          <p:cNvPr id="104" name="Grup 103">
            <a:extLst>
              <a:ext uri="{FF2B5EF4-FFF2-40B4-BE49-F238E27FC236}">
                <a16:creationId xmlns:a16="http://schemas.microsoft.com/office/drawing/2014/main" id="{03ADF336-3EE1-5709-5175-B242391B08A9}"/>
              </a:ext>
            </a:extLst>
          </p:cNvPr>
          <p:cNvGrpSpPr>
            <a:grpSpLocks noChangeAspect="1"/>
          </p:cNvGrpSpPr>
          <p:nvPr/>
        </p:nvGrpSpPr>
        <p:grpSpPr>
          <a:xfrm>
            <a:off x="1123023" y="4526953"/>
            <a:ext cx="1692000" cy="1132434"/>
            <a:chOff x="349583" y="1265426"/>
            <a:chExt cx="2700000" cy="1807063"/>
          </a:xfrm>
        </p:grpSpPr>
        <p:pic>
          <p:nvPicPr>
            <p:cNvPr id="10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DF9077AB-1772-E199-C64A-B393144F5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6" name="Grup 105">
              <a:extLst>
                <a:ext uri="{FF2B5EF4-FFF2-40B4-BE49-F238E27FC236}">
                  <a16:creationId xmlns:a16="http://schemas.microsoft.com/office/drawing/2014/main" id="{C1297BA5-1FF0-EDC4-547E-347A44E39CC6}"/>
                </a:ext>
              </a:extLst>
            </p:cNvPr>
            <p:cNvGrpSpPr/>
            <p:nvPr/>
          </p:nvGrpSpPr>
          <p:grpSpPr>
            <a:xfrm>
              <a:off x="363753" y="1265426"/>
              <a:ext cx="2412515" cy="1748713"/>
              <a:chOff x="363753" y="1265426"/>
              <a:chExt cx="2412515" cy="1748713"/>
            </a:xfrm>
          </p:grpSpPr>
          <p:sp>
            <p:nvSpPr>
              <p:cNvPr id="107" name="Metin kutusu 106">
                <a:extLst>
                  <a:ext uri="{FF2B5EF4-FFF2-40B4-BE49-F238E27FC236}">
                    <a16:creationId xmlns:a16="http://schemas.microsoft.com/office/drawing/2014/main" id="{CA1358FF-1A82-2275-CE01-66D82C7ED0EB}"/>
                  </a:ext>
                </a:extLst>
              </p:cNvPr>
              <p:cNvSpPr txBox="1"/>
              <p:nvPr/>
            </p:nvSpPr>
            <p:spPr>
              <a:xfrm>
                <a:off x="363755" y="1265426"/>
                <a:ext cx="2412513" cy="1301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Fatih ERDEMİR</a:t>
                </a:r>
              </a:p>
              <a:p>
                <a:pPr algn="ctr"/>
                <a:endParaRPr lang="tr-TR" sz="17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Metin kutusu 107">
                <a:extLst>
                  <a:ext uri="{FF2B5EF4-FFF2-40B4-BE49-F238E27FC236}">
                    <a16:creationId xmlns:a16="http://schemas.microsoft.com/office/drawing/2014/main" id="{0F15448F-15B1-F64D-8388-3080E6F4C616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09" name="Grup 108">
            <a:extLst>
              <a:ext uri="{FF2B5EF4-FFF2-40B4-BE49-F238E27FC236}">
                <a16:creationId xmlns:a16="http://schemas.microsoft.com/office/drawing/2014/main" id="{DCA66C80-274E-BB71-96A5-D4E7930A1B17}"/>
              </a:ext>
            </a:extLst>
          </p:cNvPr>
          <p:cNvGrpSpPr>
            <a:grpSpLocks noChangeAspect="1"/>
          </p:cNvGrpSpPr>
          <p:nvPr/>
        </p:nvGrpSpPr>
        <p:grpSpPr>
          <a:xfrm>
            <a:off x="6359416" y="4571985"/>
            <a:ext cx="1692000" cy="1101351"/>
            <a:chOff x="349583" y="1315024"/>
            <a:chExt cx="2700000" cy="1757465"/>
          </a:xfrm>
        </p:grpSpPr>
        <p:pic>
          <p:nvPicPr>
            <p:cNvPr id="11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77DD4D2-D862-AEEC-E5A4-29374B9A1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1" name="Grup 110">
              <a:extLst>
                <a:ext uri="{FF2B5EF4-FFF2-40B4-BE49-F238E27FC236}">
                  <a16:creationId xmlns:a16="http://schemas.microsoft.com/office/drawing/2014/main" id="{FF59F844-735A-2A22-B80A-76114423B94F}"/>
                </a:ext>
              </a:extLst>
            </p:cNvPr>
            <p:cNvGrpSpPr/>
            <p:nvPr/>
          </p:nvGrpSpPr>
          <p:grpSpPr>
            <a:xfrm>
              <a:off x="363753" y="1315024"/>
              <a:ext cx="2412515" cy="1699115"/>
              <a:chOff x="363753" y="1315024"/>
              <a:chExt cx="2412515" cy="1699115"/>
            </a:xfrm>
          </p:grpSpPr>
          <p:sp>
            <p:nvSpPr>
              <p:cNvPr id="112" name="Metin kutusu 111">
                <a:extLst>
                  <a:ext uri="{FF2B5EF4-FFF2-40B4-BE49-F238E27FC236}">
                    <a16:creationId xmlns:a16="http://schemas.microsoft.com/office/drawing/2014/main" id="{D970F878-64EC-19A7-48BF-4FAAF2D15EAC}"/>
                  </a:ext>
                </a:extLst>
              </p:cNvPr>
              <p:cNvSpPr txBox="1"/>
              <p:nvPr/>
            </p:nvSpPr>
            <p:spPr>
              <a:xfrm>
                <a:off x="363755" y="1315024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Öğr. Gör. Dr. Ömer ÇAKIR</a:t>
                </a:r>
              </a:p>
            </p:txBody>
          </p:sp>
          <p:sp>
            <p:nvSpPr>
              <p:cNvPr id="113" name="Metin kutusu 112">
                <a:extLst>
                  <a:ext uri="{FF2B5EF4-FFF2-40B4-BE49-F238E27FC236}">
                    <a16:creationId xmlns:a16="http://schemas.microsoft.com/office/drawing/2014/main" id="{2C0F0F0B-72A0-E16F-2B69-A46BED433C39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Bilgisayar  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14" name="Grup 113">
            <a:extLst>
              <a:ext uri="{FF2B5EF4-FFF2-40B4-BE49-F238E27FC236}">
                <a16:creationId xmlns:a16="http://schemas.microsoft.com/office/drawing/2014/main" id="{9C224635-068A-D4D5-DF5E-7B5BCC51373F}"/>
              </a:ext>
            </a:extLst>
          </p:cNvPr>
          <p:cNvGrpSpPr>
            <a:grpSpLocks noChangeAspect="1"/>
          </p:cNvGrpSpPr>
          <p:nvPr/>
        </p:nvGrpSpPr>
        <p:grpSpPr>
          <a:xfrm>
            <a:off x="3780220" y="5717758"/>
            <a:ext cx="1777565" cy="1104253"/>
            <a:chOff x="213043" y="1310394"/>
            <a:chExt cx="2836540" cy="1762095"/>
          </a:xfrm>
        </p:grpSpPr>
        <p:pic>
          <p:nvPicPr>
            <p:cNvPr id="11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6DBD32A-0B21-35A3-D83E-7E3B72E46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6" name="Grup 115">
              <a:extLst>
                <a:ext uri="{FF2B5EF4-FFF2-40B4-BE49-F238E27FC236}">
                  <a16:creationId xmlns:a16="http://schemas.microsoft.com/office/drawing/2014/main" id="{AC8385CE-9169-7191-BD1D-09A2B5205A1B}"/>
                </a:ext>
              </a:extLst>
            </p:cNvPr>
            <p:cNvGrpSpPr/>
            <p:nvPr/>
          </p:nvGrpSpPr>
          <p:grpSpPr>
            <a:xfrm>
              <a:off x="213043" y="1310394"/>
              <a:ext cx="2752981" cy="1703745"/>
              <a:chOff x="213043" y="1310394"/>
              <a:chExt cx="2752981" cy="1703745"/>
            </a:xfrm>
          </p:grpSpPr>
          <p:sp>
            <p:nvSpPr>
              <p:cNvPr id="117" name="Metin kutusu 116">
                <a:extLst>
                  <a:ext uri="{FF2B5EF4-FFF2-40B4-BE49-F238E27FC236}">
                    <a16:creationId xmlns:a16="http://schemas.microsoft.com/office/drawing/2014/main" id="{60971E36-AFEC-88CD-D0C1-EEF5A8E79236}"/>
                  </a:ext>
                </a:extLst>
              </p:cNvPr>
              <p:cNvSpPr txBox="1"/>
              <p:nvPr/>
            </p:nvSpPr>
            <p:spPr>
              <a:xfrm>
                <a:off x="213043" y="1310394"/>
                <a:ext cx="2752981" cy="785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</a:t>
                </a:r>
                <a:r>
                  <a:rPr lang="tr-TR" sz="13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Üy</a:t>
                </a:r>
                <a:r>
                  <a:rPr lang="tr-TR" sz="1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Mustafa Hakan BOZKURT</a:t>
                </a:r>
              </a:p>
            </p:txBody>
          </p:sp>
          <p:sp>
            <p:nvSpPr>
              <p:cNvPr id="118" name="Metin kutusu 117">
                <a:extLst>
                  <a:ext uri="{FF2B5EF4-FFF2-40B4-BE49-F238E27FC236}">
                    <a16:creationId xmlns:a16="http://schemas.microsoft.com/office/drawing/2014/main" id="{C7070F7B-1AC6-71D7-9396-5450FE2F3F47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Yapay Zeka ve Veri Müh.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19" name="Grup 118">
            <a:extLst>
              <a:ext uri="{FF2B5EF4-FFF2-40B4-BE49-F238E27FC236}">
                <a16:creationId xmlns:a16="http://schemas.microsoft.com/office/drawing/2014/main" id="{77FF4D42-7FC2-1612-2FFD-C4F15480B9D4}"/>
              </a:ext>
            </a:extLst>
          </p:cNvPr>
          <p:cNvGrpSpPr>
            <a:grpSpLocks noChangeAspect="1"/>
          </p:cNvGrpSpPr>
          <p:nvPr/>
        </p:nvGrpSpPr>
        <p:grpSpPr>
          <a:xfrm>
            <a:off x="2846464" y="4550166"/>
            <a:ext cx="1692000" cy="1106096"/>
            <a:chOff x="349583" y="1307455"/>
            <a:chExt cx="2700000" cy="1765034"/>
          </a:xfrm>
        </p:grpSpPr>
        <p:pic>
          <p:nvPicPr>
            <p:cNvPr id="12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4ECCB0AD-CB08-8C97-F132-C412B01CD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1" name="Grup 120">
              <a:extLst>
                <a:ext uri="{FF2B5EF4-FFF2-40B4-BE49-F238E27FC236}">
                  <a16:creationId xmlns:a16="http://schemas.microsoft.com/office/drawing/2014/main" id="{13051A0F-11D9-BC2C-4D0A-514E99446A94}"/>
                </a:ext>
              </a:extLst>
            </p:cNvPr>
            <p:cNvGrpSpPr/>
            <p:nvPr/>
          </p:nvGrpSpPr>
          <p:grpSpPr>
            <a:xfrm>
              <a:off x="363753" y="1307455"/>
              <a:ext cx="2412515" cy="1706683"/>
              <a:chOff x="363753" y="1307455"/>
              <a:chExt cx="2412515" cy="1706683"/>
            </a:xfrm>
          </p:grpSpPr>
          <p:sp>
            <p:nvSpPr>
              <p:cNvPr id="122" name="Metin kutusu 121">
                <a:extLst>
                  <a:ext uri="{FF2B5EF4-FFF2-40B4-BE49-F238E27FC236}">
                    <a16:creationId xmlns:a16="http://schemas.microsoft.com/office/drawing/2014/main" id="{76CD342F-DA07-602C-5DF7-0650384B29A0}"/>
                  </a:ext>
                </a:extLst>
              </p:cNvPr>
              <p:cNvSpPr txBox="1"/>
              <p:nvPr/>
            </p:nvSpPr>
            <p:spPr>
              <a:xfrm>
                <a:off x="363755" y="1307455"/>
                <a:ext cx="2412513" cy="95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Raşit SEZER</a:t>
                </a:r>
              </a:p>
              <a:p>
                <a:pPr algn="ctr"/>
                <a:endParaRPr lang="tr-TR" sz="3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3" name="Metin kutusu 122">
                <a:extLst>
                  <a:ext uri="{FF2B5EF4-FFF2-40B4-BE49-F238E27FC236}">
                    <a16:creationId xmlns:a16="http://schemas.microsoft.com/office/drawing/2014/main" id="{8124E649-8B4E-BFF7-F7AA-04ECB5A4DB83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grpSp>
        <p:nvGrpSpPr>
          <p:cNvPr id="124" name="Grup 123">
            <a:extLst>
              <a:ext uri="{FF2B5EF4-FFF2-40B4-BE49-F238E27FC236}">
                <a16:creationId xmlns:a16="http://schemas.microsoft.com/office/drawing/2014/main" id="{92222740-A2CF-0076-6F76-0FCC98FEC322}"/>
              </a:ext>
            </a:extLst>
          </p:cNvPr>
          <p:cNvGrpSpPr>
            <a:grpSpLocks noChangeAspect="1"/>
          </p:cNvGrpSpPr>
          <p:nvPr/>
        </p:nvGrpSpPr>
        <p:grpSpPr>
          <a:xfrm>
            <a:off x="4614661" y="4549600"/>
            <a:ext cx="1692000" cy="1106094"/>
            <a:chOff x="349583" y="1307456"/>
            <a:chExt cx="2700000" cy="1765033"/>
          </a:xfrm>
        </p:grpSpPr>
        <p:pic>
          <p:nvPicPr>
            <p:cNvPr id="12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8FB35FDD-220A-B893-79EF-67F229B669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6" name="Grup 125">
              <a:extLst>
                <a:ext uri="{FF2B5EF4-FFF2-40B4-BE49-F238E27FC236}">
                  <a16:creationId xmlns:a16="http://schemas.microsoft.com/office/drawing/2014/main" id="{4FB4F330-691E-3B48-E312-FD7F08F4A6B0}"/>
                </a:ext>
              </a:extLst>
            </p:cNvPr>
            <p:cNvGrpSpPr/>
            <p:nvPr/>
          </p:nvGrpSpPr>
          <p:grpSpPr>
            <a:xfrm>
              <a:off x="363753" y="1307456"/>
              <a:ext cx="2412515" cy="1706683"/>
              <a:chOff x="363753" y="1307456"/>
              <a:chExt cx="2412515" cy="1706683"/>
            </a:xfrm>
          </p:grpSpPr>
          <p:sp>
            <p:nvSpPr>
              <p:cNvPr id="127" name="Metin kutusu 126">
                <a:extLst>
                  <a:ext uri="{FF2B5EF4-FFF2-40B4-BE49-F238E27FC236}">
                    <a16:creationId xmlns:a16="http://schemas.microsoft.com/office/drawing/2014/main" id="{D3BC3865-5BD0-15DA-3E26-FE6B53ED0317}"/>
                  </a:ext>
                </a:extLst>
              </p:cNvPr>
              <p:cNvSpPr txBox="1"/>
              <p:nvPr/>
            </p:nvSpPr>
            <p:spPr>
              <a:xfrm>
                <a:off x="363755" y="1307456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Öğr. Gör. Dr. Zafer YAVUZ</a:t>
                </a:r>
              </a:p>
            </p:txBody>
          </p:sp>
          <p:sp>
            <p:nvSpPr>
              <p:cNvPr id="128" name="Metin kutusu 127">
                <a:extLst>
                  <a:ext uri="{FF2B5EF4-FFF2-40B4-BE49-F238E27FC236}">
                    <a16:creationId xmlns:a16="http://schemas.microsoft.com/office/drawing/2014/main" id="{2EF4A030-C1CF-0BF2-7B14-8145550305D9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Bilgisayar  Mühendisliği</a:t>
                </a:r>
              </a:p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</a:p>
            </p:txBody>
          </p:sp>
        </p:grpSp>
      </p:grp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B7428119-DA58-6198-29D1-5F6B29536755}"/>
              </a:ext>
            </a:extLst>
          </p:cNvPr>
          <p:cNvSpPr txBox="1"/>
          <p:nvPr/>
        </p:nvSpPr>
        <p:spPr>
          <a:xfrm>
            <a:off x="2471534" y="6049942"/>
            <a:ext cx="1398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KOSGEB</a:t>
            </a:r>
          </a:p>
        </p:txBody>
      </p:sp>
      <p:pic>
        <p:nvPicPr>
          <p:cNvPr id="45" name="Resim 44">
            <a:extLst>
              <a:ext uri="{FF2B5EF4-FFF2-40B4-BE49-F238E27FC236}">
                <a16:creationId xmlns:a16="http://schemas.microsoft.com/office/drawing/2014/main" id="{B07F247D-8E4A-FE73-06C3-87A7F631C9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7293" y="6210201"/>
            <a:ext cx="612000" cy="612000"/>
          </a:xfrm>
          <a:prstGeom prst="rect">
            <a:avLst/>
          </a:prstGeom>
        </p:spPr>
      </p:pic>
      <p:pic>
        <p:nvPicPr>
          <p:cNvPr id="81" name="Picture 7" descr="D:\1-Muhendislik-Jeoloji Klasorler\Mühendislik Dekanlık işler\2- corel dosyaları\jpg\akademik kurul 2024 fotolar\aykut çanakçı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999" y="381449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1-Muhendislik-Jeoloji Klasorler\Mühendislik Dekanlık işler\1- Etkinlikler ile ilgili çalışmalar\9-akademik kurul 2025\fotolar\foto devam\fatih erdemi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475" y="5057446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D:\1-Muhendislik-Jeoloji Klasorler\Mühendislik Dekanlık işler\1- Etkinlikler ile ilgili çalışmalar\9-akademik kurul 2025\fotolar\foto devam-2\gencaga pürçek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04" y="212858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-Muhendislik-Jeoloji Klasorler\Mühendislik Dekanlık işler\1- Etkinlikler ile ilgili çalışmalar\9-akademik kurul 2025\fotolar\foto devam-2\ömer necati cora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45" y="3831574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1-Muhendislik-Jeoloji Klasorler\Mühendislik Dekanlık işler\1- Etkinlikler ile ilgili çalışmalar\9-akademik kurul 2025\fotolar\foto devam-2\RECEP GÜMRÜK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20" y="385576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1-Muhendislik-Jeoloji Klasorler\Mühendislik Dekanlık işler\1- Etkinlikler ile ilgili çalışmalar\9-akademik kurul 2025\fotolar\foto devam-2\BEKİR DİZDAROĞLU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135" y="3855493"/>
            <a:ext cx="610014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-Muhendislik-Jeoloji Klasorler\Mühendislik Dekanlık işler\1- Etkinlikler ile ilgili çalışmalar\9-akademik kurul 2025\fotolar\foto devam\raşit seze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78" y="5054548"/>
            <a:ext cx="601072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1-Muhendislik-Jeoloji Klasorler\Mühendislik Dekanlık işler\1- Etkinlikler ile ilgili çalışmalar\9-akademik kurul 2025\fotolar\foto devam-2\ZAFER YAVUZ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182" y="5054548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1-Muhendislik-Jeoloji Klasorler\Mühendislik Dekanlık işler\1- Etkinlikler ile ilgili çalışmalar\9-akademik kurul 2025\fotolar\foto devam-2\ömer çakı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553" y="5044262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9453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3B925-6FC2-0B17-28DA-12AF9A161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225BD18E-C3E7-0B96-D803-F2118499F69E}"/>
              </a:ext>
            </a:extLst>
          </p:cNvPr>
          <p:cNvCxnSpPr/>
          <p:nvPr/>
        </p:nvCxnSpPr>
        <p:spPr>
          <a:xfrm>
            <a:off x="1" y="734338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" name="Resim 15">
            <a:extLst>
              <a:ext uri="{FF2B5EF4-FFF2-40B4-BE49-F238E27FC236}">
                <a16:creationId xmlns:a16="http://schemas.microsoft.com/office/drawing/2014/main" id="{516DE20B-7C8C-B98F-6D76-08EB2D7AAA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500A66C3-CC1B-6E1F-7B34-ADA51EC853A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" name="Grup 103">
            <a:extLst>
              <a:ext uri="{FF2B5EF4-FFF2-40B4-BE49-F238E27FC236}">
                <a16:creationId xmlns:a16="http://schemas.microsoft.com/office/drawing/2014/main" id="{06BFB7C3-C425-2016-54DE-DFE90CCA5EDB}"/>
              </a:ext>
            </a:extLst>
          </p:cNvPr>
          <p:cNvGrpSpPr>
            <a:grpSpLocks noChangeAspect="1"/>
          </p:cNvGrpSpPr>
          <p:nvPr/>
        </p:nvGrpSpPr>
        <p:grpSpPr>
          <a:xfrm>
            <a:off x="193012" y="1051974"/>
            <a:ext cx="1737712" cy="1132434"/>
            <a:chOff x="276637" y="1265426"/>
            <a:chExt cx="2772946" cy="1807063"/>
          </a:xfrm>
        </p:grpSpPr>
        <p:pic>
          <p:nvPicPr>
            <p:cNvPr id="10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2C4112CE-6BD6-BF58-1432-79043D9A7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6" name="Grup 105">
              <a:extLst>
                <a:ext uri="{FF2B5EF4-FFF2-40B4-BE49-F238E27FC236}">
                  <a16:creationId xmlns:a16="http://schemas.microsoft.com/office/drawing/2014/main" id="{766F202E-6A1C-CCA9-8EE5-3117357C021B}"/>
                </a:ext>
              </a:extLst>
            </p:cNvPr>
            <p:cNvGrpSpPr/>
            <p:nvPr/>
          </p:nvGrpSpPr>
          <p:grpSpPr>
            <a:xfrm>
              <a:off x="276637" y="1265426"/>
              <a:ext cx="2499631" cy="1748712"/>
              <a:chOff x="276637" y="1265426"/>
              <a:chExt cx="2499631" cy="1748712"/>
            </a:xfrm>
          </p:grpSpPr>
          <p:sp>
            <p:nvSpPr>
              <p:cNvPr id="107" name="Metin kutusu 106">
                <a:extLst>
                  <a:ext uri="{FF2B5EF4-FFF2-40B4-BE49-F238E27FC236}">
                    <a16:creationId xmlns:a16="http://schemas.microsoft.com/office/drawing/2014/main" id="{2CEBE7AE-3597-40C9-B345-7E86A907E3AA}"/>
                  </a:ext>
                </a:extLst>
              </p:cNvPr>
              <p:cNvSpPr txBox="1"/>
              <p:nvPr/>
            </p:nvSpPr>
            <p:spPr>
              <a:xfrm>
                <a:off x="363755" y="1265426"/>
                <a:ext cx="2412513" cy="1301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Şevket ATEŞ</a:t>
                </a:r>
              </a:p>
              <a:p>
                <a:pPr algn="ctr"/>
                <a:endParaRPr lang="tr-TR" sz="17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Metin kutusu 107">
                <a:extLst>
                  <a:ext uri="{FF2B5EF4-FFF2-40B4-BE49-F238E27FC236}">
                    <a16:creationId xmlns:a16="http://schemas.microsoft.com/office/drawing/2014/main" id="{28EB5E4D-CF28-2E8B-00CF-6E86E08BFC75}"/>
                  </a:ext>
                </a:extLst>
              </p:cNvPr>
              <p:cNvSpPr txBox="1"/>
              <p:nvPr/>
            </p:nvSpPr>
            <p:spPr>
              <a:xfrm>
                <a:off x="276637" y="2056436"/>
                <a:ext cx="2058878" cy="95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Dynamic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Academy Yazılım İnş. San.   ve Tic. Ltd. Şti​</a:t>
                </a:r>
              </a:p>
            </p:txBody>
          </p:sp>
        </p:grpSp>
      </p:grpSp>
      <p:grpSp>
        <p:nvGrpSpPr>
          <p:cNvPr id="4" name="Grup 3">
            <a:extLst>
              <a:ext uri="{FF2B5EF4-FFF2-40B4-BE49-F238E27FC236}">
                <a16:creationId xmlns:a16="http://schemas.microsoft.com/office/drawing/2014/main" id="{FF2B8606-01FC-2A1C-3D44-4A283BE2E9C8}"/>
              </a:ext>
            </a:extLst>
          </p:cNvPr>
          <p:cNvGrpSpPr>
            <a:grpSpLocks noChangeAspect="1"/>
          </p:cNvGrpSpPr>
          <p:nvPr/>
        </p:nvGrpSpPr>
        <p:grpSpPr>
          <a:xfrm>
            <a:off x="291231" y="3394486"/>
            <a:ext cx="1692000" cy="1113384"/>
            <a:chOff x="349583" y="1295824"/>
            <a:chExt cx="2700000" cy="1776665"/>
          </a:xfrm>
        </p:grpSpPr>
        <p:pic>
          <p:nvPicPr>
            <p:cNvPr id="7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54EA6267-7717-7A8D-48AC-32D45C559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up 9">
              <a:extLst>
                <a:ext uri="{FF2B5EF4-FFF2-40B4-BE49-F238E27FC236}">
                  <a16:creationId xmlns:a16="http://schemas.microsoft.com/office/drawing/2014/main" id="{C1DE1720-C95E-0FD9-0C41-12A17B4C8DD4}"/>
                </a:ext>
              </a:extLst>
            </p:cNvPr>
            <p:cNvGrpSpPr/>
            <p:nvPr/>
          </p:nvGrpSpPr>
          <p:grpSpPr>
            <a:xfrm>
              <a:off x="363753" y="1295824"/>
              <a:ext cx="2412515" cy="1718315"/>
              <a:chOff x="363753" y="1295824"/>
              <a:chExt cx="2412515" cy="1718315"/>
            </a:xfrm>
          </p:grpSpPr>
          <p:sp>
            <p:nvSpPr>
              <p:cNvPr id="11" name="Metin kutusu 10">
                <a:extLst>
                  <a:ext uri="{FF2B5EF4-FFF2-40B4-BE49-F238E27FC236}">
                    <a16:creationId xmlns:a16="http://schemas.microsoft.com/office/drawing/2014/main" id="{3DC84AEA-8C72-1906-9AE6-13F862A53A04}"/>
                  </a:ext>
                </a:extLst>
              </p:cNvPr>
              <p:cNvSpPr txBox="1"/>
              <p:nvPr/>
            </p:nvSpPr>
            <p:spPr>
              <a:xfrm>
                <a:off x="363755" y="1295824"/>
                <a:ext cx="2412513" cy="95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Kadir TÜRK</a:t>
                </a:r>
              </a:p>
              <a:p>
                <a:pPr algn="ctr"/>
                <a:endParaRPr lang="tr-TR" sz="3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Metin kutusu 11">
                <a:extLst>
                  <a:ext uri="{FF2B5EF4-FFF2-40B4-BE49-F238E27FC236}">
                    <a16:creationId xmlns:a16="http://schemas.microsoft.com/office/drawing/2014/main" id="{4550077A-88EF-9F3D-72C0-BC374ADE78A2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REPRON Teknoloji Sanayi ve Tic. Ltd. Şti.​</a:t>
                </a:r>
              </a:p>
            </p:txBody>
          </p:sp>
        </p:grpSp>
      </p:grpSp>
      <p:grpSp>
        <p:nvGrpSpPr>
          <p:cNvPr id="42" name="Grup 41">
            <a:extLst>
              <a:ext uri="{FF2B5EF4-FFF2-40B4-BE49-F238E27FC236}">
                <a16:creationId xmlns:a16="http://schemas.microsoft.com/office/drawing/2014/main" id="{92EC8ACD-369F-E6E1-AE8C-BC93293B9B18}"/>
              </a:ext>
            </a:extLst>
          </p:cNvPr>
          <p:cNvGrpSpPr>
            <a:grpSpLocks noChangeAspect="1"/>
          </p:cNvGrpSpPr>
          <p:nvPr/>
        </p:nvGrpSpPr>
        <p:grpSpPr>
          <a:xfrm>
            <a:off x="5475117" y="1097006"/>
            <a:ext cx="1692000" cy="1101351"/>
            <a:chOff x="349583" y="1315024"/>
            <a:chExt cx="2700000" cy="1757465"/>
          </a:xfrm>
        </p:grpSpPr>
        <p:pic>
          <p:nvPicPr>
            <p:cNvPr id="43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D9C34C24-53E9-2DC4-FCE5-004E43C8C8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up 43">
              <a:extLst>
                <a:ext uri="{FF2B5EF4-FFF2-40B4-BE49-F238E27FC236}">
                  <a16:creationId xmlns:a16="http://schemas.microsoft.com/office/drawing/2014/main" id="{8167D03F-DC9D-7075-B723-EE37196DD954}"/>
                </a:ext>
              </a:extLst>
            </p:cNvPr>
            <p:cNvGrpSpPr/>
            <p:nvPr/>
          </p:nvGrpSpPr>
          <p:grpSpPr>
            <a:xfrm>
              <a:off x="363753" y="1315024"/>
              <a:ext cx="2412515" cy="1494330"/>
              <a:chOff x="363753" y="1315024"/>
              <a:chExt cx="2412515" cy="1494330"/>
            </a:xfrm>
          </p:grpSpPr>
          <p:sp>
            <p:nvSpPr>
              <p:cNvPr id="45" name="Metin kutusu 44">
                <a:extLst>
                  <a:ext uri="{FF2B5EF4-FFF2-40B4-BE49-F238E27FC236}">
                    <a16:creationId xmlns:a16="http://schemas.microsoft.com/office/drawing/2014/main" id="{55FDC5B3-F0AE-4BE9-BFAE-FC897E51BF22}"/>
                  </a:ext>
                </a:extLst>
              </p:cNvPr>
              <p:cNvSpPr txBox="1"/>
              <p:nvPr/>
            </p:nvSpPr>
            <p:spPr>
              <a:xfrm>
                <a:off x="363755" y="1315024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Bayram UZUN</a:t>
                </a:r>
              </a:p>
            </p:txBody>
          </p:sp>
          <p:sp>
            <p:nvSpPr>
              <p:cNvPr id="46" name="Metin kutusu 45">
                <a:extLst>
                  <a:ext uri="{FF2B5EF4-FFF2-40B4-BE49-F238E27FC236}">
                    <a16:creationId xmlns:a16="http://schemas.microsoft.com/office/drawing/2014/main" id="{47D1A127-EFF7-0877-D9B0-A3C5E25FD6A3}"/>
                  </a:ext>
                </a:extLst>
              </p:cNvPr>
              <p:cNvSpPr txBox="1"/>
              <p:nvPr/>
            </p:nvSpPr>
            <p:spPr>
              <a:xfrm>
                <a:off x="363753" y="2121773"/>
                <a:ext cx="1830365" cy="687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GISLand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Bilişim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Tic. L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td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Şti.</a:t>
                </a:r>
                <a:endParaRPr lang="en-US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7" name="Grup 46">
            <a:extLst>
              <a:ext uri="{FF2B5EF4-FFF2-40B4-BE49-F238E27FC236}">
                <a16:creationId xmlns:a16="http://schemas.microsoft.com/office/drawing/2014/main" id="{A3B279B5-96C6-B76E-F889-5C5BC92A024A}"/>
              </a:ext>
            </a:extLst>
          </p:cNvPr>
          <p:cNvGrpSpPr>
            <a:grpSpLocks noChangeAspect="1"/>
          </p:cNvGrpSpPr>
          <p:nvPr/>
        </p:nvGrpSpPr>
        <p:grpSpPr>
          <a:xfrm>
            <a:off x="7247485" y="1042103"/>
            <a:ext cx="1692000" cy="1125416"/>
            <a:chOff x="349583" y="1276624"/>
            <a:chExt cx="2700000" cy="1795865"/>
          </a:xfrm>
        </p:grpSpPr>
        <p:pic>
          <p:nvPicPr>
            <p:cNvPr id="48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7699C178-9EBB-9FC9-C5A6-0D174B35D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Grup 48">
              <a:extLst>
                <a:ext uri="{FF2B5EF4-FFF2-40B4-BE49-F238E27FC236}">
                  <a16:creationId xmlns:a16="http://schemas.microsoft.com/office/drawing/2014/main" id="{493AB9B6-695E-BFFB-243A-5A1515FE5113}"/>
                </a:ext>
              </a:extLst>
            </p:cNvPr>
            <p:cNvGrpSpPr/>
            <p:nvPr/>
          </p:nvGrpSpPr>
          <p:grpSpPr>
            <a:xfrm>
              <a:off x="363753" y="1276624"/>
              <a:ext cx="2412515" cy="1532728"/>
              <a:chOff x="363753" y="1276624"/>
              <a:chExt cx="2412515" cy="1532728"/>
            </a:xfrm>
          </p:grpSpPr>
          <p:sp>
            <p:nvSpPr>
              <p:cNvPr id="50" name="Metin kutusu 49">
                <a:extLst>
                  <a:ext uri="{FF2B5EF4-FFF2-40B4-BE49-F238E27FC236}">
                    <a16:creationId xmlns:a16="http://schemas.microsoft.com/office/drawing/2014/main" id="{6FEEB529-CF54-8495-D673-F0DAE88BB686}"/>
                  </a:ext>
                </a:extLst>
              </p:cNvPr>
              <p:cNvSpPr txBox="1"/>
              <p:nvPr/>
            </p:nvSpPr>
            <p:spPr>
              <a:xfrm>
                <a:off x="363755" y="1276624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Volkan YILDIRIM</a:t>
                </a:r>
              </a:p>
            </p:txBody>
          </p:sp>
          <p:sp>
            <p:nvSpPr>
              <p:cNvPr id="51" name="Metin kutusu 50">
                <a:extLst>
                  <a:ext uri="{FF2B5EF4-FFF2-40B4-BE49-F238E27FC236}">
                    <a16:creationId xmlns:a16="http://schemas.microsoft.com/office/drawing/2014/main" id="{A029531A-4603-1E4C-B3CD-CF28C8736122}"/>
                  </a:ext>
                </a:extLst>
              </p:cNvPr>
              <p:cNvSpPr txBox="1"/>
              <p:nvPr/>
            </p:nvSpPr>
            <p:spPr>
              <a:xfrm>
                <a:off x="363753" y="2121770"/>
                <a:ext cx="1830365" cy="687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GISLand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Bilişim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Tic. L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td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Şti.</a:t>
                </a:r>
                <a:endParaRPr lang="en-US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2" name="Grup 51">
            <a:extLst>
              <a:ext uri="{FF2B5EF4-FFF2-40B4-BE49-F238E27FC236}">
                <a16:creationId xmlns:a16="http://schemas.microsoft.com/office/drawing/2014/main" id="{3C8A3AAB-678E-6FA0-E2D0-4744CC560D65}"/>
              </a:ext>
            </a:extLst>
          </p:cNvPr>
          <p:cNvGrpSpPr>
            <a:grpSpLocks noChangeAspect="1"/>
          </p:cNvGrpSpPr>
          <p:nvPr/>
        </p:nvGrpSpPr>
        <p:grpSpPr>
          <a:xfrm>
            <a:off x="7315632" y="3410437"/>
            <a:ext cx="1692000" cy="1125416"/>
            <a:chOff x="349583" y="1276624"/>
            <a:chExt cx="2700000" cy="1795865"/>
          </a:xfrm>
        </p:grpSpPr>
        <p:pic>
          <p:nvPicPr>
            <p:cNvPr id="53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49E6975-ABEB-5E6F-E7E8-4AE381847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" name="Grup 53">
              <a:extLst>
                <a:ext uri="{FF2B5EF4-FFF2-40B4-BE49-F238E27FC236}">
                  <a16:creationId xmlns:a16="http://schemas.microsoft.com/office/drawing/2014/main" id="{3ACD27BC-E2B2-F572-3C7D-A5AB91351895}"/>
                </a:ext>
              </a:extLst>
            </p:cNvPr>
            <p:cNvGrpSpPr/>
            <p:nvPr/>
          </p:nvGrpSpPr>
          <p:grpSpPr>
            <a:xfrm>
              <a:off x="363753" y="1276624"/>
              <a:ext cx="2412515" cy="1737513"/>
              <a:chOff x="363753" y="1276624"/>
              <a:chExt cx="2412515" cy="1737513"/>
            </a:xfrm>
          </p:grpSpPr>
          <p:sp>
            <p:nvSpPr>
              <p:cNvPr id="55" name="Metin kutusu 54">
                <a:extLst>
                  <a:ext uri="{FF2B5EF4-FFF2-40B4-BE49-F238E27FC236}">
                    <a16:creationId xmlns:a16="http://schemas.microsoft.com/office/drawing/2014/main" id="{2174002C-2BFD-E21C-B4CC-8571C1C4BB97}"/>
                  </a:ext>
                </a:extLst>
              </p:cNvPr>
              <p:cNvSpPr txBox="1"/>
              <p:nvPr/>
            </p:nvSpPr>
            <p:spPr>
              <a:xfrm>
                <a:off x="363755" y="1276624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Kemal ÇAKAR</a:t>
                </a:r>
              </a:p>
            </p:txBody>
          </p:sp>
          <p:sp>
            <p:nvSpPr>
              <p:cNvPr id="56" name="Metin kutusu 55">
                <a:extLst>
                  <a:ext uri="{FF2B5EF4-FFF2-40B4-BE49-F238E27FC236}">
                    <a16:creationId xmlns:a16="http://schemas.microsoft.com/office/drawing/2014/main" id="{072216EE-CB04-9936-D053-5258EC5EE62E}"/>
                  </a:ext>
                </a:extLst>
              </p:cNvPr>
              <p:cNvSpPr txBox="1"/>
              <p:nvPr/>
            </p:nvSpPr>
            <p:spPr>
              <a:xfrm>
                <a:off x="363753" y="2056435"/>
                <a:ext cx="1830365" cy="95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Demria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Tekn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Medikal Bil. San. Tic. Ltd. Şti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3" name="Grup 62">
            <a:extLst>
              <a:ext uri="{FF2B5EF4-FFF2-40B4-BE49-F238E27FC236}">
                <a16:creationId xmlns:a16="http://schemas.microsoft.com/office/drawing/2014/main" id="{39959ECE-35CE-441C-9296-EBAF2235EB95}"/>
              </a:ext>
            </a:extLst>
          </p:cNvPr>
          <p:cNvGrpSpPr>
            <a:grpSpLocks noChangeAspect="1"/>
          </p:cNvGrpSpPr>
          <p:nvPr/>
        </p:nvGrpSpPr>
        <p:grpSpPr>
          <a:xfrm>
            <a:off x="2045419" y="3393929"/>
            <a:ext cx="1692000" cy="1115891"/>
            <a:chOff x="349583" y="1291823"/>
            <a:chExt cx="2700000" cy="1780666"/>
          </a:xfrm>
        </p:grpSpPr>
        <p:pic>
          <p:nvPicPr>
            <p:cNvPr id="1024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C0D77AD4-B885-F841-BE02-AF428A786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41" name="Grup 10240">
              <a:extLst>
                <a:ext uri="{FF2B5EF4-FFF2-40B4-BE49-F238E27FC236}">
                  <a16:creationId xmlns:a16="http://schemas.microsoft.com/office/drawing/2014/main" id="{BE8BA47A-5510-8B2D-7BCD-C3FBF96D7E8F}"/>
                </a:ext>
              </a:extLst>
            </p:cNvPr>
            <p:cNvGrpSpPr/>
            <p:nvPr/>
          </p:nvGrpSpPr>
          <p:grpSpPr>
            <a:xfrm>
              <a:off x="363753" y="1291823"/>
              <a:ext cx="2412515" cy="1722317"/>
              <a:chOff x="363753" y="1291823"/>
              <a:chExt cx="2412515" cy="1722317"/>
            </a:xfrm>
          </p:grpSpPr>
          <p:sp>
            <p:nvSpPr>
              <p:cNvPr id="10242" name="Metin kutusu 10241">
                <a:extLst>
                  <a:ext uri="{FF2B5EF4-FFF2-40B4-BE49-F238E27FC236}">
                    <a16:creationId xmlns:a16="http://schemas.microsoft.com/office/drawing/2014/main" id="{F63B8198-4C92-6338-AC03-EE8879665B5F}"/>
                  </a:ext>
                </a:extLst>
              </p:cNvPr>
              <p:cNvSpPr txBox="1"/>
              <p:nvPr/>
            </p:nvSpPr>
            <p:spPr>
              <a:xfrm>
                <a:off x="363755" y="1291823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</a:t>
                </a:r>
                <a:r>
                  <a:rPr lang="tr-TR" sz="15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Vasif</a:t>
                </a:r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NABİYEV</a:t>
                </a:r>
              </a:p>
            </p:txBody>
          </p:sp>
          <p:sp>
            <p:nvSpPr>
              <p:cNvPr id="10243" name="Metin kutusu 10242">
                <a:extLst>
                  <a:ext uri="{FF2B5EF4-FFF2-40B4-BE49-F238E27FC236}">
                    <a16:creationId xmlns:a16="http://schemas.microsoft.com/office/drawing/2014/main" id="{5F96B36F-663C-0D8E-8F12-0BF06E07E1DD}"/>
                  </a:ext>
                </a:extLst>
              </p:cNvPr>
              <p:cNvSpPr txBox="1"/>
              <p:nvPr/>
            </p:nvSpPr>
            <p:spPr>
              <a:xfrm>
                <a:off x="363753" y="2056437"/>
                <a:ext cx="1983407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Inovas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Elektronik Dan. Ar-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Hiz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San. T. Ltd.  Şti.​ </a:t>
                </a:r>
              </a:p>
            </p:txBody>
          </p:sp>
        </p:grpSp>
      </p:grpSp>
      <p:grpSp>
        <p:nvGrpSpPr>
          <p:cNvPr id="10249" name="Grup 10248">
            <a:extLst>
              <a:ext uri="{FF2B5EF4-FFF2-40B4-BE49-F238E27FC236}">
                <a16:creationId xmlns:a16="http://schemas.microsoft.com/office/drawing/2014/main" id="{A65264B7-E1F9-5A14-4275-AAE9062AD624}"/>
              </a:ext>
            </a:extLst>
          </p:cNvPr>
          <p:cNvGrpSpPr>
            <a:grpSpLocks noChangeAspect="1"/>
          </p:cNvGrpSpPr>
          <p:nvPr/>
        </p:nvGrpSpPr>
        <p:grpSpPr>
          <a:xfrm>
            <a:off x="1902803" y="1075187"/>
            <a:ext cx="1751362" cy="1106096"/>
            <a:chOff x="254856" y="1307455"/>
            <a:chExt cx="2794727" cy="1765034"/>
          </a:xfrm>
        </p:grpSpPr>
        <p:pic>
          <p:nvPicPr>
            <p:cNvPr id="1025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10256D4-F7A1-6A32-F0C6-A35A075FA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51" name="Grup 10250">
              <a:extLst>
                <a:ext uri="{FF2B5EF4-FFF2-40B4-BE49-F238E27FC236}">
                  <a16:creationId xmlns:a16="http://schemas.microsoft.com/office/drawing/2014/main" id="{9A7ECF6D-2866-E07E-9611-CB15034B8F28}"/>
                </a:ext>
              </a:extLst>
            </p:cNvPr>
            <p:cNvGrpSpPr/>
            <p:nvPr/>
          </p:nvGrpSpPr>
          <p:grpSpPr>
            <a:xfrm>
              <a:off x="254856" y="1307455"/>
              <a:ext cx="2521412" cy="1706684"/>
              <a:chOff x="254856" y="1307455"/>
              <a:chExt cx="2521412" cy="1706684"/>
            </a:xfrm>
          </p:grpSpPr>
          <p:sp>
            <p:nvSpPr>
              <p:cNvPr id="10252" name="Metin kutusu 10251">
                <a:extLst>
                  <a:ext uri="{FF2B5EF4-FFF2-40B4-BE49-F238E27FC236}">
                    <a16:creationId xmlns:a16="http://schemas.microsoft.com/office/drawing/2014/main" id="{CDB41332-9C62-9AB6-890F-9C7DABF4A0A4}"/>
                  </a:ext>
                </a:extLst>
              </p:cNvPr>
              <p:cNvSpPr txBox="1"/>
              <p:nvPr/>
            </p:nvSpPr>
            <p:spPr>
              <a:xfrm>
                <a:off x="363754" y="1307455"/>
                <a:ext cx="2412514" cy="85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3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Süleyman ADANUR</a:t>
                </a:r>
              </a:p>
              <a:p>
                <a:pPr algn="ctr"/>
                <a:endParaRPr lang="tr-TR" sz="3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53" name="Metin kutusu 10252">
                <a:extLst>
                  <a:ext uri="{FF2B5EF4-FFF2-40B4-BE49-F238E27FC236}">
                    <a16:creationId xmlns:a16="http://schemas.microsoft.com/office/drawing/2014/main" id="{7FBB8D3E-9059-9EC7-3F3B-1B26CB1A8DCF}"/>
                  </a:ext>
                </a:extLst>
              </p:cNvPr>
              <p:cNvSpPr txBox="1"/>
              <p:nvPr/>
            </p:nvSpPr>
            <p:spPr>
              <a:xfrm>
                <a:off x="254856" y="2056438"/>
                <a:ext cx="2127365" cy="957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Dynamic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Academy Yazılım İnş. San.   ve Tic. Ltd. Şti​</a:t>
                </a:r>
              </a:p>
            </p:txBody>
          </p:sp>
        </p:grpSp>
      </p:grpSp>
      <p:grpSp>
        <p:nvGrpSpPr>
          <p:cNvPr id="10254" name="Grup 10253">
            <a:extLst>
              <a:ext uri="{FF2B5EF4-FFF2-40B4-BE49-F238E27FC236}">
                <a16:creationId xmlns:a16="http://schemas.microsoft.com/office/drawing/2014/main" id="{95C496FA-41C0-3CEF-8571-6EE17E62C011}"/>
              </a:ext>
            </a:extLst>
          </p:cNvPr>
          <p:cNvGrpSpPr>
            <a:grpSpLocks noChangeAspect="1"/>
          </p:cNvGrpSpPr>
          <p:nvPr/>
        </p:nvGrpSpPr>
        <p:grpSpPr>
          <a:xfrm>
            <a:off x="252050" y="2222455"/>
            <a:ext cx="1692000" cy="1118129"/>
            <a:chOff x="349583" y="1288254"/>
            <a:chExt cx="2700000" cy="1784235"/>
          </a:xfrm>
        </p:grpSpPr>
        <p:pic>
          <p:nvPicPr>
            <p:cNvPr id="1025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ED318D38-760A-5B3F-6B69-E273CFD16A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56" name="Grup 10255">
              <a:extLst>
                <a:ext uri="{FF2B5EF4-FFF2-40B4-BE49-F238E27FC236}">
                  <a16:creationId xmlns:a16="http://schemas.microsoft.com/office/drawing/2014/main" id="{F77C3225-C988-630E-4170-356F215AAF7E}"/>
                </a:ext>
              </a:extLst>
            </p:cNvPr>
            <p:cNvGrpSpPr/>
            <p:nvPr/>
          </p:nvGrpSpPr>
          <p:grpSpPr>
            <a:xfrm>
              <a:off x="363753" y="1288254"/>
              <a:ext cx="2412515" cy="1725884"/>
              <a:chOff x="363753" y="1288254"/>
              <a:chExt cx="2412515" cy="1725884"/>
            </a:xfrm>
          </p:grpSpPr>
          <p:sp>
            <p:nvSpPr>
              <p:cNvPr id="10257" name="Metin kutusu 10256">
                <a:extLst>
                  <a:ext uri="{FF2B5EF4-FFF2-40B4-BE49-F238E27FC236}">
                    <a16:creationId xmlns:a16="http://schemas.microsoft.com/office/drawing/2014/main" id="{CE1FE828-728B-4856-F075-085EAB5A9640}"/>
                  </a:ext>
                </a:extLst>
              </p:cNvPr>
              <p:cNvSpPr txBox="1"/>
              <p:nvPr/>
            </p:nvSpPr>
            <p:spPr>
              <a:xfrm>
                <a:off x="363755" y="1288254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İbrahim ALP</a:t>
                </a:r>
              </a:p>
            </p:txBody>
          </p:sp>
          <p:sp>
            <p:nvSpPr>
              <p:cNvPr id="10258" name="Metin kutusu 10257">
                <a:extLst>
                  <a:ext uri="{FF2B5EF4-FFF2-40B4-BE49-F238E27FC236}">
                    <a16:creationId xmlns:a16="http://schemas.microsoft.com/office/drawing/2014/main" id="{E45894FC-515D-B5A0-063A-807A94E1CAE0}"/>
                  </a:ext>
                </a:extLst>
              </p:cNvPr>
              <p:cNvSpPr txBox="1"/>
              <p:nvPr/>
            </p:nvSpPr>
            <p:spPr>
              <a:xfrm>
                <a:off x="363753" y="2056435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Ergold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Innivation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Mühendislik​</a:t>
                </a:r>
              </a:p>
            </p:txBody>
          </p:sp>
        </p:grpSp>
      </p:grpSp>
      <p:grpSp>
        <p:nvGrpSpPr>
          <p:cNvPr id="10269" name="Grup 10268">
            <a:extLst>
              <a:ext uri="{FF2B5EF4-FFF2-40B4-BE49-F238E27FC236}">
                <a16:creationId xmlns:a16="http://schemas.microsoft.com/office/drawing/2014/main" id="{9C1AA312-74F4-F12F-5B31-63538116B950}"/>
              </a:ext>
            </a:extLst>
          </p:cNvPr>
          <p:cNvGrpSpPr>
            <a:grpSpLocks noChangeAspect="1"/>
          </p:cNvGrpSpPr>
          <p:nvPr/>
        </p:nvGrpSpPr>
        <p:grpSpPr>
          <a:xfrm>
            <a:off x="3684650" y="1074621"/>
            <a:ext cx="1737712" cy="1106094"/>
            <a:chOff x="276637" y="1307456"/>
            <a:chExt cx="2772946" cy="1765033"/>
          </a:xfrm>
        </p:grpSpPr>
        <p:pic>
          <p:nvPicPr>
            <p:cNvPr id="1027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4143B35-03A5-42D6-AD97-AC3EA9454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71" name="Grup 10270">
              <a:extLst>
                <a:ext uri="{FF2B5EF4-FFF2-40B4-BE49-F238E27FC236}">
                  <a16:creationId xmlns:a16="http://schemas.microsoft.com/office/drawing/2014/main" id="{7B6BCE19-6E55-3C34-AEA2-78411A1C35A0}"/>
                </a:ext>
              </a:extLst>
            </p:cNvPr>
            <p:cNvGrpSpPr/>
            <p:nvPr/>
          </p:nvGrpSpPr>
          <p:grpSpPr>
            <a:xfrm>
              <a:off x="276637" y="1307456"/>
              <a:ext cx="2499631" cy="1706682"/>
              <a:chOff x="276637" y="1307456"/>
              <a:chExt cx="2499631" cy="1706682"/>
            </a:xfrm>
          </p:grpSpPr>
          <p:sp>
            <p:nvSpPr>
              <p:cNvPr id="10272" name="Metin kutusu 10271">
                <a:extLst>
                  <a:ext uri="{FF2B5EF4-FFF2-40B4-BE49-F238E27FC236}">
                    <a16:creationId xmlns:a16="http://schemas.microsoft.com/office/drawing/2014/main" id="{1F1DDBEE-4790-7DDE-E49C-151C3EBD6A0B}"/>
                  </a:ext>
                </a:extLst>
              </p:cNvPr>
              <p:cNvSpPr txBox="1"/>
              <p:nvPr/>
            </p:nvSpPr>
            <p:spPr>
              <a:xfrm>
                <a:off x="363755" y="1307456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Murat GÜNAYDIN</a:t>
                </a:r>
              </a:p>
            </p:txBody>
          </p:sp>
          <p:sp>
            <p:nvSpPr>
              <p:cNvPr id="10273" name="Metin kutusu 10272">
                <a:extLst>
                  <a:ext uri="{FF2B5EF4-FFF2-40B4-BE49-F238E27FC236}">
                    <a16:creationId xmlns:a16="http://schemas.microsoft.com/office/drawing/2014/main" id="{44DAB745-AD2B-71F7-3695-BF98A37F1277}"/>
                  </a:ext>
                </a:extLst>
              </p:cNvPr>
              <p:cNvSpPr txBox="1"/>
              <p:nvPr/>
            </p:nvSpPr>
            <p:spPr>
              <a:xfrm>
                <a:off x="276637" y="2056437"/>
                <a:ext cx="2055947" cy="957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Dynamic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Academy Yazılım İnş. San.   ve Tic. Ltd. Şti​</a:t>
                </a:r>
              </a:p>
            </p:txBody>
          </p:sp>
        </p:grpSp>
      </p:grpSp>
      <p:grpSp>
        <p:nvGrpSpPr>
          <p:cNvPr id="10279" name="Grup 10278">
            <a:extLst>
              <a:ext uri="{FF2B5EF4-FFF2-40B4-BE49-F238E27FC236}">
                <a16:creationId xmlns:a16="http://schemas.microsoft.com/office/drawing/2014/main" id="{602BD498-5D69-0C84-6237-41F619E03FEF}"/>
              </a:ext>
            </a:extLst>
          </p:cNvPr>
          <p:cNvGrpSpPr>
            <a:grpSpLocks noChangeAspect="1"/>
          </p:cNvGrpSpPr>
          <p:nvPr/>
        </p:nvGrpSpPr>
        <p:grpSpPr>
          <a:xfrm>
            <a:off x="3773538" y="3413971"/>
            <a:ext cx="1692000" cy="1110876"/>
            <a:chOff x="349583" y="1299825"/>
            <a:chExt cx="2700000" cy="1772664"/>
          </a:xfrm>
        </p:grpSpPr>
        <p:pic>
          <p:nvPicPr>
            <p:cNvPr id="1028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D85D5CE-3287-9FAF-E924-55F07A8F60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81" name="Grup 10280">
              <a:extLst>
                <a:ext uri="{FF2B5EF4-FFF2-40B4-BE49-F238E27FC236}">
                  <a16:creationId xmlns:a16="http://schemas.microsoft.com/office/drawing/2014/main" id="{A1D69A38-BB78-7F5A-E324-AA7191BE5935}"/>
                </a:ext>
              </a:extLst>
            </p:cNvPr>
            <p:cNvGrpSpPr/>
            <p:nvPr/>
          </p:nvGrpSpPr>
          <p:grpSpPr>
            <a:xfrm>
              <a:off x="363753" y="1299825"/>
              <a:ext cx="2412515" cy="1714314"/>
              <a:chOff x="363753" y="1299825"/>
              <a:chExt cx="2412515" cy="1714314"/>
            </a:xfrm>
          </p:grpSpPr>
          <p:sp>
            <p:nvSpPr>
              <p:cNvPr id="10282" name="Metin kutusu 10281">
                <a:extLst>
                  <a:ext uri="{FF2B5EF4-FFF2-40B4-BE49-F238E27FC236}">
                    <a16:creationId xmlns:a16="http://schemas.microsoft.com/office/drawing/2014/main" id="{22C562F9-8D40-40FD-FEB1-5406FF0C703B}"/>
                  </a:ext>
                </a:extLst>
              </p:cNvPr>
              <p:cNvSpPr txBox="1"/>
              <p:nvPr/>
            </p:nvSpPr>
            <p:spPr>
              <a:xfrm>
                <a:off x="363755" y="1299825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Hüseyin PEHLİVAN</a:t>
                </a:r>
              </a:p>
            </p:txBody>
          </p:sp>
          <p:sp>
            <p:nvSpPr>
              <p:cNvPr id="10283" name="Metin kutusu 10282">
                <a:extLst>
                  <a:ext uri="{FF2B5EF4-FFF2-40B4-BE49-F238E27FC236}">
                    <a16:creationId xmlns:a16="http://schemas.microsoft.com/office/drawing/2014/main" id="{561767FA-8F75-0A54-AE96-F9F0F0769256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980424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Megakent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Bilişim Özel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Eğt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Serv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Dan.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Hiz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Ltd. Şti​ </a:t>
                </a:r>
              </a:p>
            </p:txBody>
          </p:sp>
        </p:grpSp>
      </p:grpSp>
      <p:grpSp>
        <p:nvGrpSpPr>
          <p:cNvPr id="10284" name="Grup 10283">
            <a:extLst>
              <a:ext uri="{FF2B5EF4-FFF2-40B4-BE49-F238E27FC236}">
                <a16:creationId xmlns:a16="http://schemas.microsoft.com/office/drawing/2014/main" id="{A44B04EC-BFEF-C28C-2071-01C42AFB5CB3}"/>
              </a:ext>
            </a:extLst>
          </p:cNvPr>
          <p:cNvGrpSpPr>
            <a:grpSpLocks noChangeAspect="1"/>
          </p:cNvGrpSpPr>
          <p:nvPr/>
        </p:nvGrpSpPr>
        <p:grpSpPr>
          <a:xfrm>
            <a:off x="5493954" y="2245079"/>
            <a:ext cx="1692000" cy="1127651"/>
            <a:chOff x="349583" y="1273057"/>
            <a:chExt cx="2700000" cy="1799432"/>
          </a:xfrm>
        </p:grpSpPr>
        <p:pic>
          <p:nvPicPr>
            <p:cNvPr id="1028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373495B-8C0D-B423-4799-CBDFE4C41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86" name="Grup 10285">
              <a:extLst>
                <a:ext uri="{FF2B5EF4-FFF2-40B4-BE49-F238E27FC236}">
                  <a16:creationId xmlns:a16="http://schemas.microsoft.com/office/drawing/2014/main" id="{E27131B7-6E16-508F-398B-CB54953DE5D9}"/>
                </a:ext>
              </a:extLst>
            </p:cNvPr>
            <p:cNvGrpSpPr/>
            <p:nvPr/>
          </p:nvGrpSpPr>
          <p:grpSpPr>
            <a:xfrm>
              <a:off x="363753" y="1273057"/>
              <a:ext cx="2412515" cy="1741082"/>
              <a:chOff x="363753" y="1273057"/>
              <a:chExt cx="2412515" cy="1741082"/>
            </a:xfrm>
          </p:grpSpPr>
          <p:sp>
            <p:nvSpPr>
              <p:cNvPr id="10287" name="Metin kutusu 10286">
                <a:extLst>
                  <a:ext uri="{FF2B5EF4-FFF2-40B4-BE49-F238E27FC236}">
                    <a16:creationId xmlns:a16="http://schemas.microsoft.com/office/drawing/2014/main" id="{2F55FF14-71AF-2F58-7BEA-1A747CA7FC68}"/>
                  </a:ext>
                </a:extLst>
              </p:cNvPr>
              <p:cNvSpPr txBox="1"/>
              <p:nvPr/>
            </p:nvSpPr>
            <p:spPr>
              <a:xfrm>
                <a:off x="363755" y="1273057"/>
                <a:ext cx="2412513" cy="859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</a:t>
                </a:r>
                <a:r>
                  <a:rPr lang="tr-TR" sz="14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Gençağa</a:t>
                </a:r>
                <a:r>
                  <a:rPr lang="tr-TR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PÜRÇEK</a:t>
                </a:r>
              </a:p>
              <a:p>
                <a:pPr algn="ctr"/>
                <a:endParaRPr lang="tr-TR" sz="1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88" name="Metin kutusu 10287">
                <a:extLst>
                  <a:ext uri="{FF2B5EF4-FFF2-40B4-BE49-F238E27FC236}">
                    <a16:creationId xmlns:a16="http://schemas.microsoft.com/office/drawing/2014/main" id="{FBCF4172-0F1C-46A1-080B-A236D8B3BB57}"/>
                  </a:ext>
                </a:extLst>
              </p:cNvPr>
              <p:cNvSpPr txBox="1"/>
              <p:nvPr/>
            </p:nvSpPr>
            <p:spPr>
              <a:xfrm>
                <a:off x="363753" y="2056437"/>
                <a:ext cx="1830365" cy="95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UTS 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Yazılım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Hiz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San. 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 Tic. Ltd. 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Şti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​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0289" name="Grup 10288">
            <a:extLst>
              <a:ext uri="{FF2B5EF4-FFF2-40B4-BE49-F238E27FC236}">
                <a16:creationId xmlns:a16="http://schemas.microsoft.com/office/drawing/2014/main" id="{84BFFCD1-7DE0-3FCC-8B92-EE35048BE397}"/>
              </a:ext>
            </a:extLst>
          </p:cNvPr>
          <p:cNvGrpSpPr>
            <a:grpSpLocks noChangeAspect="1"/>
          </p:cNvGrpSpPr>
          <p:nvPr/>
        </p:nvGrpSpPr>
        <p:grpSpPr>
          <a:xfrm>
            <a:off x="5486310" y="3400563"/>
            <a:ext cx="1731248" cy="1106366"/>
            <a:chOff x="286953" y="1307022"/>
            <a:chExt cx="2762630" cy="1765467"/>
          </a:xfrm>
        </p:grpSpPr>
        <p:pic>
          <p:nvPicPr>
            <p:cNvPr id="1029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75B43C0-FA11-9837-4424-7E6991E2E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91" name="Grup 10290">
              <a:extLst>
                <a:ext uri="{FF2B5EF4-FFF2-40B4-BE49-F238E27FC236}">
                  <a16:creationId xmlns:a16="http://schemas.microsoft.com/office/drawing/2014/main" id="{28E98105-C2D5-52A8-47FD-7D5B38E0B4B6}"/>
                </a:ext>
              </a:extLst>
            </p:cNvPr>
            <p:cNvGrpSpPr/>
            <p:nvPr/>
          </p:nvGrpSpPr>
          <p:grpSpPr>
            <a:xfrm>
              <a:off x="286953" y="1307022"/>
              <a:ext cx="2489315" cy="1707116"/>
              <a:chOff x="286953" y="1307022"/>
              <a:chExt cx="2489315" cy="1707116"/>
            </a:xfrm>
          </p:grpSpPr>
          <p:sp>
            <p:nvSpPr>
              <p:cNvPr id="10292" name="Metin kutusu 10291">
                <a:extLst>
                  <a:ext uri="{FF2B5EF4-FFF2-40B4-BE49-F238E27FC236}">
                    <a16:creationId xmlns:a16="http://schemas.microsoft.com/office/drawing/2014/main" id="{D0B56A7C-FA17-02ED-F201-62A73A8ECF82}"/>
                  </a:ext>
                </a:extLst>
              </p:cNvPr>
              <p:cNvSpPr txBox="1"/>
              <p:nvPr/>
            </p:nvSpPr>
            <p:spPr>
              <a:xfrm>
                <a:off x="363755" y="1307022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Ü. Fatih Yesevi OKUR</a:t>
                </a:r>
              </a:p>
            </p:txBody>
          </p:sp>
          <p:sp>
            <p:nvSpPr>
              <p:cNvPr id="10293" name="Metin kutusu 10292">
                <a:extLst>
                  <a:ext uri="{FF2B5EF4-FFF2-40B4-BE49-F238E27FC236}">
                    <a16:creationId xmlns:a16="http://schemas.microsoft.com/office/drawing/2014/main" id="{34CF9D50-9959-EC25-EFB6-B7DA12DF4E70}"/>
                  </a:ext>
                </a:extLst>
              </p:cNvPr>
              <p:cNvSpPr txBox="1"/>
              <p:nvPr/>
            </p:nvSpPr>
            <p:spPr>
              <a:xfrm>
                <a:off x="286953" y="2056435"/>
                <a:ext cx="213692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Dynamic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Academy Yazılım İnş. San.   ve Tic. Ltd. Şti​</a:t>
                </a:r>
              </a:p>
            </p:txBody>
          </p:sp>
        </p:grpSp>
      </p:grpSp>
      <p:grpSp>
        <p:nvGrpSpPr>
          <p:cNvPr id="10294" name="Grup 10293">
            <a:extLst>
              <a:ext uri="{FF2B5EF4-FFF2-40B4-BE49-F238E27FC236}">
                <a16:creationId xmlns:a16="http://schemas.microsoft.com/office/drawing/2014/main" id="{FE6FDB28-E0F6-1BEB-E1CB-C18D46FA9DE0}"/>
              </a:ext>
            </a:extLst>
          </p:cNvPr>
          <p:cNvGrpSpPr>
            <a:grpSpLocks noChangeAspect="1"/>
          </p:cNvGrpSpPr>
          <p:nvPr/>
        </p:nvGrpSpPr>
        <p:grpSpPr>
          <a:xfrm>
            <a:off x="3723712" y="2229315"/>
            <a:ext cx="1692000" cy="1125146"/>
            <a:chOff x="349583" y="1277056"/>
            <a:chExt cx="2700000" cy="1795433"/>
          </a:xfrm>
        </p:grpSpPr>
        <p:pic>
          <p:nvPicPr>
            <p:cNvPr id="1029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8AE40D3B-3A4A-A228-F29D-6FFECDC12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297" name="Grup 10296">
              <a:extLst>
                <a:ext uri="{FF2B5EF4-FFF2-40B4-BE49-F238E27FC236}">
                  <a16:creationId xmlns:a16="http://schemas.microsoft.com/office/drawing/2014/main" id="{ABD8B9C7-F1A1-EB91-D685-AA573EB01A2B}"/>
                </a:ext>
              </a:extLst>
            </p:cNvPr>
            <p:cNvGrpSpPr/>
            <p:nvPr/>
          </p:nvGrpSpPr>
          <p:grpSpPr>
            <a:xfrm>
              <a:off x="363753" y="1277056"/>
              <a:ext cx="2412515" cy="1737084"/>
              <a:chOff x="363753" y="1277056"/>
              <a:chExt cx="2412515" cy="1737084"/>
            </a:xfrm>
          </p:grpSpPr>
          <p:sp>
            <p:nvSpPr>
              <p:cNvPr id="10300" name="Metin kutusu 10299">
                <a:extLst>
                  <a:ext uri="{FF2B5EF4-FFF2-40B4-BE49-F238E27FC236}">
                    <a16:creationId xmlns:a16="http://schemas.microsoft.com/office/drawing/2014/main" id="{4276A405-CD57-2F91-B9D8-969A60F92C66}"/>
                  </a:ext>
                </a:extLst>
              </p:cNvPr>
              <p:cNvSpPr txBox="1"/>
              <p:nvPr/>
            </p:nvSpPr>
            <p:spPr>
              <a:xfrm>
                <a:off x="363755" y="1277056"/>
                <a:ext cx="2412513" cy="884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Oktay CELEP</a:t>
                </a:r>
              </a:p>
            </p:txBody>
          </p:sp>
          <p:sp>
            <p:nvSpPr>
              <p:cNvPr id="10301" name="Metin kutusu 10300">
                <a:extLst>
                  <a:ext uri="{FF2B5EF4-FFF2-40B4-BE49-F238E27FC236}">
                    <a16:creationId xmlns:a16="http://schemas.microsoft.com/office/drawing/2014/main" id="{D4229730-FFA8-936E-E97D-931F41940F6F}"/>
                  </a:ext>
                </a:extLst>
              </p:cNvPr>
              <p:cNvSpPr txBox="1"/>
              <p:nvPr/>
            </p:nvSpPr>
            <p:spPr>
              <a:xfrm>
                <a:off x="363753" y="2056438"/>
                <a:ext cx="1969390" cy="95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Retina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Arge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Yazılım Bil. Müh.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Hizm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Tic.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Ltd.Şti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p:grpSp>
      </p:grpSp>
      <p:grpSp>
        <p:nvGrpSpPr>
          <p:cNvPr id="36" name="Grup 35">
            <a:extLst>
              <a:ext uri="{FF2B5EF4-FFF2-40B4-BE49-F238E27FC236}">
                <a16:creationId xmlns:a16="http://schemas.microsoft.com/office/drawing/2014/main" id="{08725A4B-A24C-2440-00DD-CFBB35AC5794}"/>
              </a:ext>
            </a:extLst>
          </p:cNvPr>
          <p:cNvGrpSpPr>
            <a:grpSpLocks noChangeAspect="1"/>
          </p:cNvGrpSpPr>
          <p:nvPr/>
        </p:nvGrpSpPr>
        <p:grpSpPr>
          <a:xfrm>
            <a:off x="7207399" y="2244850"/>
            <a:ext cx="1763119" cy="1120401"/>
            <a:chOff x="236094" y="1284626"/>
            <a:chExt cx="2813489" cy="1787863"/>
          </a:xfrm>
        </p:grpSpPr>
        <p:pic>
          <p:nvPicPr>
            <p:cNvPr id="6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5B474ADB-2425-781C-CFCA-AE01E1250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5" name="Grup 64">
              <a:extLst>
                <a:ext uri="{FF2B5EF4-FFF2-40B4-BE49-F238E27FC236}">
                  <a16:creationId xmlns:a16="http://schemas.microsoft.com/office/drawing/2014/main" id="{0B122111-103A-298C-4FDC-6DBBF3C7E3D8}"/>
                </a:ext>
              </a:extLst>
            </p:cNvPr>
            <p:cNvGrpSpPr/>
            <p:nvPr/>
          </p:nvGrpSpPr>
          <p:grpSpPr>
            <a:xfrm>
              <a:off x="236094" y="1284626"/>
              <a:ext cx="2580198" cy="1729513"/>
              <a:chOff x="236094" y="1284626"/>
              <a:chExt cx="2580198" cy="1729513"/>
            </a:xfrm>
          </p:grpSpPr>
          <p:sp>
            <p:nvSpPr>
              <p:cNvPr id="66" name="Metin kutusu 65">
                <a:extLst>
                  <a:ext uri="{FF2B5EF4-FFF2-40B4-BE49-F238E27FC236}">
                    <a16:creationId xmlns:a16="http://schemas.microsoft.com/office/drawing/2014/main" id="{62EA17A1-DB8D-40B9-37F7-430D5D79E53D}"/>
                  </a:ext>
                </a:extLst>
              </p:cNvPr>
              <p:cNvSpPr txBox="1"/>
              <p:nvPr/>
            </p:nvSpPr>
            <p:spPr>
              <a:xfrm>
                <a:off x="236094" y="1284626"/>
                <a:ext cx="2580198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Mehmet ERTUĞRUL</a:t>
                </a:r>
              </a:p>
            </p:txBody>
          </p:sp>
          <p:sp>
            <p:nvSpPr>
              <p:cNvPr id="67" name="Metin kutusu 66">
                <a:extLst>
                  <a:ext uri="{FF2B5EF4-FFF2-40B4-BE49-F238E27FC236}">
                    <a16:creationId xmlns:a16="http://schemas.microsoft.com/office/drawing/2014/main" id="{732E8A78-898F-51D0-D6C4-CCFA74F80CB7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Baykar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Makina Sanayi 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Tic. A.Ş</a:t>
                </a:r>
              </a:p>
            </p:txBody>
          </p:sp>
        </p:grpSp>
      </p:grpSp>
      <p:grpSp>
        <p:nvGrpSpPr>
          <p:cNvPr id="70" name="Grup 69">
            <a:extLst>
              <a:ext uri="{FF2B5EF4-FFF2-40B4-BE49-F238E27FC236}">
                <a16:creationId xmlns:a16="http://schemas.microsoft.com/office/drawing/2014/main" id="{460DC663-B808-6BC4-F264-831B7A965C1A}"/>
              </a:ext>
            </a:extLst>
          </p:cNvPr>
          <p:cNvGrpSpPr>
            <a:grpSpLocks noChangeAspect="1"/>
          </p:cNvGrpSpPr>
          <p:nvPr/>
        </p:nvGrpSpPr>
        <p:grpSpPr>
          <a:xfrm>
            <a:off x="1965496" y="2225186"/>
            <a:ext cx="1725928" cy="1125417"/>
            <a:chOff x="295442" y="1276624"/>
            <a:chExt cx="2754141" cy="1795865"/>
          </a:xfrm>
        </p:grpSpPr>
        <p:pic>
          <p:nvPicPr>
            <p:cNvPr id="72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F4439C72-C378-9F7B-1F42-055FC95DF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3" name="Grup 72">
              <a:extLst>
                <a:ext uri="{FF2B5EF4-FFF2-40B4-BE49-F238E27FC236}">
                  <a16:creationId xmlns:a16="http://schemas.microsoft.com/office/drawing/2014/main" id="{2E41FE19-7B89-F2F3-55AB-3D9DB2C98086}"/>
                </a:ext>
              </a:extLst>
            </p:cNvPr>
            <p:cNvGrpSpPr/>
            <p:nvPr/>
          </p:nvGrpSpPr>
          <p:grpSpPr>
            <a:xfrm>
              <a:off x="295442" y="1276624"/>
              <a:ext cx="2480826" cy="1737513"/>
              <a:chOff x="295442" y="1276624"/>
              <a:chExt cx="2480826" cy="1737513"/>
            </a:xfrm>
          </p:grpSpPr>
          <p:sp>
            <p:nvSpPr>
              <p:cNvPr id="74" name="Metin kutusu 73">
                <a:extLst>
                  <a:ext uri="{FF2B5EF4-FFF2-40B4-BE49-F238E27FC236}">
                    <a16:creationId xmlns:a16="http://schemas.microsoft.com/office/drawing/2014/main" id="{6077361A-072A-4879-E904-0D4E6EF03337}"/>
                  </a:ext>
                </a:extLst>
              </p:cNvPr>
              <p:cNvSpPr txBox="1"/>
              <p:nvPr/>
            </p:nvSpPr>
            <p:spPr>
              <a:xfrm>
                <a:off x="363755" y="1276624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Ersin Yener YAZICI</a:t>
                </a:r>
              </a:p>
            </p:txBody>
          </p:sp>
          <p:sp>
            <p:nvSpPr>
              <p:cNvPr id="75" name="Metin kutusu 74">
                <a:extLst>
                  <a:ext uri="{FF2B5EF4-FFF2-40B4-BE49-F238E27FC236}">
                    <a16:creationId xmlns:a16="http://schemas.microsoft.com/office/drawing/2014/main" id="{2D1AB722-A3EA-F562-8526-F2DE87EAA9F4}"/>
                  </a:ext>
                </a:extLst>
              </p:cNvPr>
              <p:cNvSpPr txBox="1"/>
              <p:nvPr/>
            </p:nvSpPr>
            <p:spPr>
              <a:xfrm>
                <a:off x="295442" y="2056435"/>
                <a:ext cx="1986691" cy="95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Retina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Arge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Yaz. Bil. Mü. /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Fennec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Tek. Ltd. Şti.​</a:t>
                </a:r>
              </a:p>
            </p:txBody>
          </p:sp>
        </p:grpSp>
      </p:grpSp>
      <p:sp>
        <p:nvSpPr>
          <p:cNvPr id="13" name="Google Shape;363;p26">
            <a:extLst>
              <a:ext uri="{FF2B5EF4-FFF2-40B4-BE49-F238E27FC236}">
                <a16:creationId xmlns:a16="http://schemas.microsoft.com/office/drawing/2014/main" id="{1E33CB16-4A2E-2CF4-09AF-E51B2276946E}"/>
              </a:ext>
            </a:extLst>
          </p:cNvPr>
          <p:cNvSpPr/>
          <p:nvPr/>
        </p:nvSpPr>
        <p:spPr>
          <a:xfrm>
            <a:off x="1108366" y="150924"/>
            <a:ext cx="644051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sv-SE" altLang="tr-TR" sz="24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KURUM DIŞI ARAŞTIRMA PROJELER</a:t>
            </a:r>
            <a:r>
              <a:rPr lang="tr-TR" altLang="tr-TR" sz="2400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endParaRPr lang="sv-SE" altLang="tr-TR" sz="2400" b="1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D1578E11-6E97-A9C8-FB0D-464A816C83F0}"/>
              </a:ext>
            </a:extLst>
          </p:cNvPr>
          <p:cNvSpPr/>
          <p:nvPr/>
        </p:nvSpPr>
        <p:spPr>
          <a:xfrm>
            <a:off x="2" y="704957"/>
            <a:ext cx="9142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2024 Üniversite Sanayi İş Birliği Projeleri / Teknokent Firması Görevlendirmeleri</a:t>
            </a:r>
          </a:p>
        </p:txBody>
      </p:sp>
      <p:pic>
        <p:nvPicPr>
          <p:cNvPr id="5" name="Resim 4" descr="insan yüzü, alın, kaş, çen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E8A7B5B-E032-825D-A9D7-8970AF8B7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843" y="1604502"/>
            <a:ext cx="574213" cy="576000"/>
          </a:xfrm>
          <a:prstGeom prst="rect">
            <a:avLst/>
          </a:prstGeom>
        </p:spPr>
      </p:pic>
      <p:pic>
        <p:nvPicPr>
          <p:cNvPr id="8" name="Resim 7" descr="insan yüzü, insan sakalı, alın, yüzdeki tüyle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C400C9D-5718-2811-2EE4-1153F99C1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2914" y="1607636"/>
            <a:ext cx="563480" cy="576000"/>
          </a:xfrm>
          <a:prstGeom prst="rect">
            <a:avLst/>
          </a:prstGeom>
        </p:spPr>
      </p:pic>
      <p:pic>
        <p:nvPicPr>
          <p:cNvPr id="14" name="Picture 3" descr="D:\1-Muhendislik-Jeoloji Klasorler\Mühendislik Dekanlık işler\2- corel dosyaları\jpg\akademik kurul 2024 fotolar\s. adanur.png">
            <a:extLst>
              <a:ext uri="{FF2B5EF4-FFF2-40B4-BE49-F238E27FC236}">
                <a16:creationId xmlns:a16="http://schemas.microsoft.com/office/drawing/2014/main" id="{3562E730-D81D-AEBE-DBE0-8A58AD699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23" y="1582218"/>
            <a:ext cx="572472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D:\1-Muhendislik-Jeoloji Klasorler\Mühendislik Dekanlık işler\2- corel dosyaları\jpg\akademik kurul 2024 fotolar\İBRAHİM alp.png">
            <a:extLst>
              <a:ext uri="{FF2B5EF4-FFF2-40B4-BE49-F238E27FC236}">
                <a16:creationId xmlns:a16="http://schemas.microsoft.com/office/drawing/2014/main" id="{AA89BE1B-D2C6-1D8E-711A-F59825CA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29" y="2752236"/>
            <a:ext cx="570711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1-Muhendislik-Jeoloji Klasorler\Mühendislik Dekanlık işler\2- corel dosyaları\jpg\akademik kurul 2024 fotolar\ersin yener yazcı.png">
            <a:extLst>
              <a:ext uri="{FF2B5EF4-FFF2-40B4-BE49-F238E27FC236}">
                <a16:creationId xmlns:a16="http://schemas.microsoft.com/office/drawing/2014/main" id="{3EDC8B69-DEBC-2E9E-9B57-A5C007FFA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78" y="2742883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Resim 19" descr="insan yüzü, alın, kişi, şahıs, çene içeren bir resim&#10;&#10;Açıklama otomatik olarak oluşturuldu">
            <a:extLst>
              <a:ext uri="{FF2B5EF4-FFF2-40B4-BE49-F238E27FC236}">
                <a16:creationId xmlns:a16="http://schemas.microsoft.com/office/drawing/2014/main" id="{49714C02-8D6E-E725-2FD5-BDEF923399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8084" y="2757312"/>
            <a:ext cx="576000" cy="576000"/>
          </a:xfrm>
          <a:prstGeom prst="rect">
            <a:avLst/>
          </a:prstGeom>
        </p:spPr>
      </p:pic>
      <p:pic>
        <p:nvPicPr>
          <p:cNvPr id="21" name="Picture 2" descr="D:\1-Muhendislik-Jeoloji Klasorler\Mühendislik Dekanlık işler\2- corel dosyaları\jpg\akademik kurul 2024 fotolar\mehmet ertuğrul.png">
            <a:extLst>
              <a:ext uri="{FF2B5EF4-FFF2-40B4-BE49-F238E27FC236}">
                <a16:creationId xmlns:a16="http://schemas.microsoft.com/office/drawing/2014/main" id="{E44A449A-5A4D-9E92-DD71-D68BC1351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824" y="2753457"/>
            <a:ext cx="569387" cy="5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D:\1-Muhendislik-Jeoloji Klasorler\Mühendislik Dekanlık işler\2- corel dosyaları\jpg\akademik kurul 2024 fotolar\kadir türk.png">
            <a:extLst>
              <a:ext uri="{FF2B5EF4-FFF2-40B4-BE49-F238E27FC236}">
                <a16:creationId xmlns:a16="http://schemas.microsoft.com/office/drawing/2014/main" id="{DC9402B4-7A19-4887-787A-4C4EF1CA7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233" y="3919649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" descr="D:\1-Muhendislik-Jeoloji Klasorler\Mühendislik Dekanlık işler\2- corel dosyaları\jpg\akademik kurul 2024 fotolar\fatih yesevi okur.png">
            <a:extLst>
              <a:ext uri="{FF2B5EF4-FFF2-40B4-BE49-F238E27FC236}">
                <a16:creationId xmlns:a16="http://schemas.microsoft.com/office/drawing/2014/main" id="{F78BDFA1-0DA9-279B-1D72-6E5A66D1E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596" y="3930073"/>
            <a:ext cx="568800" cy="5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77A2CC8-2D99-DA88-46F5-CCAE507FC5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68364" y="3936261"/>
            <a:ext cx="576000" cy="576000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E45E4DFC-867A-5323-EF8D-84E1803E32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1678" y="3948847"/>
            <a:ext cx="576000" cy="576000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042423A6-46C6-9E66-2634-010636C370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6877" y="1581520"/>
            <a:ext cx="576000" cy="576000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4709B231-9371-50B4-35EC-51D527EF70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26803" y="1602572"/>
            <a:ext cx="576000" cy="576000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7B80112C-30C7-62D5-C436-98F5A8C4A1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34511" y="3921475"/>
            <a:ext cx="586969" cy="576000"/>
          </a:xfrm>
          <a:prstGeom prst="rect">
            <a:avLst/>
          </a:prstGeom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B1D3678C-07DB-C209-BB82-245699D9A7CD}"/>
              </a:ext>
            </a:extLst>
          </p:cNvPr>
          <p:cNvGrpSpPr>
            <a:grpSpLocks noChangeAspect="1"/>
          </p:cNvGrpSpPr>
          <p:nvPr/>
        </p:nvGrpSpPr>
        <p:grpSpPr>
          <a:xfrm>
            <a:off x="249917" y="4566804"/>
            <a:ext cx="1731248" cy="1113384"/>
            <a:chOff x="286953" y="1295824"/>
            <a:chExt cx="2762630" cy="1776665"/>
          </a:xfrm>
        </p:grpSpPr>
        <p:pic>
          <p:nvPicPr>
            <p:cNvPr id="1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9F7835D7-BCC0-D8AE-34AB-7771EA91C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up 24">
              <a:extLst>
                <a:ext uri="{FF2B5EF4-FFF2-40B4-BE49-F238E27FC236}">
                  <a16:creationId xmlns:a16="http://schemas.microsoft.com/office/drawing/2014/main" id="{F17BA1D8-B5DA-9135-8E40-24C51C8D993E}"/>
                </a:ext>
              </a:extLst>
            </p:cNvPr>
            <p:cNvGrpSpPr/>
            <p:nvPr/>
          </p:nvGrpSpPr>
          <p:grpSpPr>
            <a:xfrm>
              <a:off x="286953" y="1295824"/>
              <a:ext cx="2489315" cy="1718315"/>
              <a:chOff x="286953" y="1295824"/>
              <a:chExt cx="2489315" cy="1718315"/>
            </a:xfrm>
          </p:grpSpPr>
          <p:sp>
            <p:nvSpPr>
              <p:cNvPr id="27" name="Metin kutusu 26">
                <a:extLst>
                  <a:ext uri="{FF2B5EF4-FFF2-40B4-BE49-F238E27FC236}">
                    <a16:creationId xmlns:a16="http://schemas.microsoft.com/office/drawing/2014/main" id="{50AA0880-3599-1807-AC9D-DDDE4D517E55}"/>
                  </a:ext>
                </a:extLst>
              </p:cNvPr>
              <p:cNvSpPr txBox="1"/>
              <p:nvPr/>
            </p:nvSpPr>
            <p:spPr>
              <a:xfrm>
                <a:off x="363755" y="1295824"/>
                <a:ext cx="2412513" cy="95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Taha BOYRAZ</a:t>
                </a:r>
              </a:p>
              <a:p>
                <a:pPr algn="ctr"/>
                <a:endParaRPr lang="tr-TR" sz="3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Metin kutusu 28">
                <a:extLst>
                  <a:ext uri="{FF2B5EF4-FFF2-40B4-BE49-F238E27FC236}">
                    <a16:creationId xmlns:a16="http://schemas.microsoft.com/office/drawing/2014/main" id="{9B7F53D8-0277-12C8-8FDA-6647C63C9BF3}"/>
                  </a:ext>
                </a:extLst>
              </p:cNvPr>
              <p:cNvSpPr txBox="1"/>
              <p:nvPr/>
            </p:nvSpPr>
            <p:spPr>
              <a:xfrm>
                <a:off x="286953" y="2056435"/>
                <a:ext cx="2006401" cy="957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Ergold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Innavation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Müh.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Hiz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San.  Tic.​ Ltd. Şti.​</a:t>
                </a:r>
              </a:p>
            </p:txBody>
          </p:sp>
        </p:grpSp>
      </p:grpSp>
      <p:grpSp>
        <p:nvGrpSpPr>
          <p:cNvPr id="31" name="Grup 30">
            <a:extLst>
              <a:ext uri="{FF2B5EF4-FFF2-40B4-BE49-F238E27FC236}">
                <a16:creationId xmlns:a16="http://schemas.microsoft.com/office/drawing/2014/main" id="{4951D6D1-AF63-4CBB-64B5-AB37C238AEFC}"/>
              </a:ext>
            </a:extLst>
          </p:cNvPr>
          <p:cNvGrpSpPr>
            <a:grpSpLocks noChangeAspect="1"/>
          </p:cNvGrpSpPr>
          <p:nvPr/>
        </p:nvGrpSpPr>
        <p:grpSpPr>
          <a:xfrm>
            <a:off x="7313566" y="4582755"/>
            <a:ext cx="1692000" cy="1125416"/>
            <a:chOff x="349583" y="1276624"/>
            <a:chExt cx="2700000" cy="1795865"/>
          </a:xfrm>
        </p:grpSpPr>
        <p:pic>
          <p:nvPicPr>
            <p:cNvPr id="32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DB08A619-BEA1-3D5E-2A58-83E8E639F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up 32">
              <a:extLst>
                <a:ext uri="{FF2B5EF4-FFF2-40B4-BE49-F238E27FC236}">
                  <a16:creationId xmlns:a16="http://schemas.microsoft.com/office/drawing/2014/main" id="{F5C9A276-B00A-8CDF-2D12-70CE962EBD17}"/>
                </a:ext>
              </a:extLst>
            </p:cNvPr>
            <p:cNvGrpSpPr/>
            <p:nvPr/>
          </p:nvGrpSpPr>
          <p:grpSpPr>
            <a:xfrm>
              <a:off x="363753" y="1276624"/>
              <a:ext cx="2412515" cy="1467392"/>
              <a:chOff x="363753" y="1276624"/>
              <a:chExt cx="2412515" cy="1467392"/>
            </a:xfrm>
          </p:grpSpPr>
          <p:sp>
            <p:nvSpPr>
              <p:cNvPr id="34" name="Metin kutusu 33">
                <a:extLst>
                  <a:ext uri="{FF2B5EF4-FFF2-40B4-BE49-F238E27FC236}">
                    <a16:creationId xmlns:a16="http://schemas.microsoft.com/office/drawing/2014/main" id="{B768B8C3-8473-1905-7E0D-FF0143F8632D}"/>
                  </a:ext>
                </a:extLst>
              </p:cNvPr>
              <p:cNvSpPr txBox="1"/>
              <p:nvPr/>
            </p:nvSpPr>
            <p:spPr>
              <a:xfrm>
                <a:off x="363755" y="1276624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Raşit SEZER</a:t>
                </a:r>
              </a:p>
            </p:txBody>
          </p:sp>
          <p:sp>
            <p:nvSpPr>
              <p:cNvPr id="35" name="Metin kutusu 34">
                <a:extLst>
                  <a:ext uri="{FF2B5EF4-FFF2-40B4-BE49-F238E27FC236}">
                    <a16:creationId xmlns:a16="http://schemas.microsoft.com/office/drawing/2014/main" id="{B76710AB-5700-8401-A353-BC00796692AD}"/>
                  </a:ext>
                </a:extLst>
              </p:cNvPr>
              <p:cNvSpPr txBox="1"/>
              <p:nvPr/>
            </p:nvSpPr>
            <p:spPr>
              <a:xfrm>
                <a:off x="363753" y="2056435"/>
                <a:ext cx="1830365" cy="687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Strolabs Arge ve Müh. Hizm.​</a:t>
                </a:r>
              </a:p>
            </p:txBody>
          </p:sp>
        </p:grpSp>
      </p:grpSp>
      <p:grpSp>
        <p:nvGrpSpPr>
          <p:cNvPr id="37" name="Grup 36">
            <a:extLst>
              <a:ext uri="{FF2B5EF4-FFF2-40B4-BE49-F238E27FC236}">
                <a16:creationId xmlns:a16="http://schemas.microsoft.com/office/drawing/2014/main" id="{5FD592A0-F42B-A258-712E-7C0275134482}"/>
              </a:ext>
            </a:extLst>
          </p:cNvPr>
          <p:cNvGrpSpPr>
            <a:grpSpLocks noChangeAspect="1"/>
          </p:cNvGrpSpPr>
          <p:nvPr/>
        </p:nvGrpSpPr>
        <p:grpSpPr>
          <a:xfrm>
            <a:off x="2043353" y="4566247"/>
            <a:ext cx="1692000" cy="1115891"/>
            <a:chOff x="349583" y="1291823"/>
            <a:chExt cx="2700000" cy="1780666"/>
          </a:xfrm>
        </p:grpSpPr>
        <p:pic>
          <p:nvPicPr>
            <p:cNvPr id="38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B3383C84-43F6-0BEB-60BF-7514E58C4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up 38">
              <a:extLst>
                <a:ext uri="{FF2B5EF4-FFF2-40B4-BE49-F238E27FC236}">
                  <a16:creationId xmlns:a16="http://schemas.microsoft.com/office/drawing/2014/main" id="{2D1903D5-0379-9376-4D5D-4B94D64BAD23}"/>
                </a:ext>
              </a:extLst>
            </p:cNvPr>
            <p:cNvGrpSpPr/>
            <p:nvPr/>
          </p:nvGrpSpPr>
          <p:grpSpPr>
            <a:xfrm>
              <a:off x="363753" y="1291823"/>
              <a:ext cx="2412515" cy="1722317"/>
              <a:chOff x="363753" y="1291823"/>
              <a:chExt cx="2412515" cy="1722317"/>
            </a:xfrm>
          </p:grpSpPr>
          <p:sp>
            <p:nvSpPr>
              <p:cNvPr id="40" name="Metin kutusu 39">
                <a:extLst>
                  <a:ext uri="{FF2B5EF4-FFF2-40B4-BE49-F238E27FC236}">
                    <a16:creationId xmlns:a16="http://schemas.microsoft.com/office/drawing/2014/main" id="{A72AD673-C615-E825-32F1-26D79DE35C4B}"/>
                  </a:ext>
                </a:extLst>
              </p:cNvPr>
              <p:cNvSpPr txBox="1"/>
              <p:nvPr/>
            </p:nvSpPr>
            <p:spPr>
              <a:xfrm>
                <a:off x="363755" y="1291823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Harun YANAR</a:t>
                </a:r>
              </a:p>
            </p:txBody>
          </p:sp>
          <p:sp>
            <p:nvSpPr>
              <p:cNvPr id="41" name="Metin kutusu 40">
                <a:extLst>
                  <a:ext uri="{FF2B5EF4-FFF2-40B4-BE49-F238E27FC236}">
                    <a16:creationId xmlns:a16="http://schemas.microsoft.com/office/drawing/2014/main" id="{21D87864-ACF1-338A-08C3-33D294357B56}"/>
                  </a:ext>
                </a:extLst>
              </p:cNvPr>
              <p:cNvSpPr txBox="1"/>
              <p:nvPr/>
            </p:nvSpPr>
            <p:spPr>
              <a:xfrm>
                <a:off x="363753" y="2056437"/>
                <a:ext cx="1983407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UTS 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Yazılım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Hiz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San. 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 Tic. Ltd. 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Şti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p:grpSp>
      </p:grpSp>
      <p:grpSp>
        <p:nvGrpSpPr>
          <p:cNvPr id="57" name="Grup 56">
            <a:extLst>
              <a:ext uri="{FF2B5EF4-FFF2-40B4-BE49-F238E27FC236}">
                <a16:creationId xmlns:a16="http://schemas.microsoft.com/office/drawing/2014/main" id="{E4F1A434-5107-121E-A391-2FF2C272D99C}"/>
              </a:ext>
            </a:extLst>
          </p:cNvPr>
          <p:cNvGrpSpPr>
            <a:grpSpLocks noChangeAspect="1"/>
          </p:cNvGrpSpPr>
          <p:nvPr/>
        </p:nvGrpSpPr>
        <p:grpSpPr>
          <a:xfrm>
            <a:off x="3771472" y="4586289"/>
            <a:ext cx="1692000" cy="1110876"/>
            <a:chOff x="349583" y="1299825"/>
            <a:chExt cx="2700000" cy="1772664"/>
          </a:xfrm>
        </p:grpSpPr>
        <p:pic>
          <p:nvPicPr>
            <p:cNvPr id="58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4F4B01F4-3659-8CC4-38A6-B07C1F31F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9" name="Grup 58">
              <a:extLst>
                <a:ext uri="{FF2B5EF4-FFF2-40B4-BE49-F238E27FC236}">
                  <a16:creationId xmlns:a16="http://schemas.microsoft.com/office/drawing/2014/main" id="{FA17E54B-D844-1240-EAE7-A1B4FC1A72D8}"/>
                </a:ext>
              </a:extLst>
            </p:cNvPr>
            <p:cNvGrpSpPr/>
            <p:nvPr/>
          </p:nvGrpSpPr>
          <p:grpSpPr>
            <a:xfrm>
              <a:off x="363753" y="1299825"/>
              <a:ext cx="2412515" cy="1714314"/>
              <a:chOff x="363753" y="1299825"/>
              <a:chExt cx="2412515" cy="1714314"/>
            </a:xfrm>
          </p:grpSpPr>
          <p:sp>
            <p:nvSpPr>
              <p:cNvPr id="60" name="Metin kutusu 59">
                <a:extLst>
                  <a:ext uri="{FF2B5EF4-FFF2-40B4-BE49-F238E27FC236}">
                    <a16:creationId xmlns:a16="http://schemas.microsoft.com/office/drawing/2014/main" id="{E0D1BBA8-1AC4-2EC0-4612-E7130E571972}"/>
                  </a:ext>
                </a:extLst>
              </p:cNvPr>
              <p:cNvSpPr txBox="1"/>
              <p:nvPr/>
            </p:nvSpPr>
            <p:spPr>
              <a:xfrm>
                <a:off x="363755" y="1299825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Caner SANCAK</a:t>
                </a:r>
              </a:p>
            </p:txBody>
          </p:sp>
          <p:sp>
            <p:nvSpPr>
              <p:cNvPr id="61" name="Metin kutusu 60">
                <a:extLst>
                  <a:ext uri="{FF2B5EF4-FFF2-40B4-BE49-F238E27FC236}">
                    <a16:creationId xmlns:a16="http://schemas.microsoft.com/office/drawing/2014/main" id="{3E87C262-F17E-D88F-FB15-F7D592429FD2}"/>
                  </a:ext>
                </a:extLst>
              </p:cNvPr>
              <p:cNvSpPr txBox="1"/>
              <p:nvPr/>
            </p:nvSpPr>
            <p:spPr>
              <a:xfrm>
                <a:off x="363753" y="2056436"/>
                <a:ext cx="1980424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Maribe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Kekatronik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Müh. Dan. Şti ​.</a:t>
                </a:r>
              </a:p>
            </p:txBody>
          </p:sp>
        </p:grpSp>
      </p:grpSp>
      <p:grpSp>
        <p:nvGrpSpPr>
          <p:cNvPr id="62" name="Grup 61">
            <a:extLst>
              <a:ext uri="{FF2B5EF4-FFF2-40B4-BE49-F238E27FC236}">
                <a16:creationId xmlns:a16="http://schemas.microsoft.com/office/drawing/2014/main" id="{976F3134-C41E-C219-7A87-099BC53A57B2}"/>
              </a:ext>
            </a:extLst>
          </p:cNvPr>
          <p:cNvGrpSpPr>
            <a:grpSpLocks noChangeAspect="1"/>
          </p:cNvGrpSpPr>
          <p:nvPr/>
        </p:nvGrpSpPr>
        <p:grpSpPr>
          <a:xfrm>
            <a:off x="5484244" y="4572881"/>
            <a:ext cx="1731248" cy="1106366"/>
            <a:chOff x="286953" y="1307022"/>
            <a:chExt cx="2762630" cy="1765467"/>
          </a:xfrm>
        </p:grpSpPr>
        <p:pic>
          <p:nvPicPr>
            <p:cNvPr id="68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B3FBAC82-5727-89A6-CE78-3148F3AC0B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6" name="Grup 75">
              <a:extLst>
                <a:ext uri="{FF2B5EF4-FFF2-40B4-BE49-F238E27FC236}">
                  <a16:creationId xmlns:a16="http://schemas.microsoft.com/office/drawing/2014/main" id="{D559B861-399E-9186-A3E0-A6655E8CBBD1}"/>
                </a:ext>
              </a:extLst>
            </p:cNvPr>
            <p:cNvGrpSpPr/>
            <p:nvPr/>
          </p:nvGrpSpPr>
          <p:grpSpPr>
            <a:xfrm>
              <a:off x="286953" y="1307022"/>
              <a:ext cx="2489315" cy="1707116"/>
              <a:chOff x="286953" y="1307022"/>
              <a:chExt cx="2489315" cy="1707116"/>
            </a:xfrm>
          </p:grpSpPr>
          <p:sp>
            <p:nvSpPr>
              <p:cNvPr id="77" name="Metin kutusu 76">
                <a:extLst>
                  <a:ext uri="{FF2B5EF4-FFF2-40B4-BE49-F238E27FC236}">
                    <a16:creationId xmlns:a16="http://schemas.microsoft.com/office/drawing/2014/main" id="{CB6F0036-D20B-F880-716B-C152AC3D1333}"/>
                  </a:ext>
                </a:extLst>
              </p:cNvPr>
              <p:cNvSpPr txBox="1"/>
              <p:nvPr/>
            </p:nvSpPr>
            <p:spPr>
              <a:xfrm>
                <a:off x="363755" y="1307022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Kürşat İÇİN</a:t>
                </a:r>
              </a:p>
            </p:txBody>
          </p:sp>
          <p:sp>
            <p:nvSpPr>
              <p:cNvPr id="78" name="Metin kutusu 77">
                <a:extLst>
                  <a:ext uri="{FF2B5EF4-FFF2-40B4-BE49-F238E27FC236}">
                    <a16:creationId xmlns:a16="http://schemas.microsoft.com/office/drawing/2014/main" id="{61B95271-C03B-96A1-B69E-6286E351308F}"/>
                  </a:ext>
                </a:extLst>
              </p:cNvPr>
              <p:cNvSpPr txBox="1"/>
              <p:nvPr/>
            </p:nvSpPr>
            <p:spPr>
              <a:xfrm>
                <a:off x="286953" y="2056435"/>
                <a:ext cx="213692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v-SE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Kültür Bil. Akademisi Tekn. Gel. ​</a:t>
                </a:r>
              </a:p>
            </p:txBody>
          </p:sp>
        </p:grpSp>
      </p:grpSp>
      <p:pic>
        <p:nvPicPr>
          <p:cNvPr id="79" name="Resim 78">
            <a:extLst>
              <a:ext uri="{FF2B5EF4-FFF2-40B4-BE49-F238E27FC236}">
                <a16:creationId xmlns:a16="http://schemas.microsoft.com/office/drawing/2014/main" id="{DF81F800-1B96-4C79-86BB-6D8CCD49F7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58015" y="5093568"/>
            <a:ext cx="612000" cy="612000"/>
          </a:xfrm>
          <a:prstGeom prst="rect">
            <a:avLst/>
          </a:prstGeom>
        </p:spPr>
      </p:pic>
      <p:pic>
        <p:nvPicPr>
          <p:cNvPr id="80" name="Resim 79">
            <a:extLst>
              <a:ext uri="{FF2B5EF4-FFF2-40B4-BE49-F238E27FC236}">
                <a16:creationId xmlns:a16="http://schemas.microsoft.com/office/drawing/2014/main" id="{582ADCE1-A8AB-91B0-150A-69253EE9A71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10487" y="5081670"/>
            <a:ext cx="610101" cy="612000"/>
          </a:xfrm>
          <a:prstGeom prst="rect">
            <a:avLst/>
          </a:prstGeom>
        </p:spPr>
      </p:pic>
      <p:pic>
        <p:nvPicPr>
          <p:cNvPr id="81" name="Resim 80">
            <a:extLst>
              <a:ext uri="{FF2B5EF4-FFF2-40B4-BE49-F238E27FC236}">
                <a16:creationId xmlns:a16="http://schemas.microsoft.com/office/drawing/2014/main" id="{A9B1D3F9-CDC7-8F1E-1D5C-9334C25F4BB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00899" y="5100278"/>
            <a:ext cx="612000" cy="612000"/>
          </a:xfrm>
          <a:prstGeom prst="rect">
            <a:avLst/>
          </a:prstGeom>
        </p:spPr>
      </p:pic>
      <p:pic>
        <p:nvPicPr>
          <p:cNvPr id="82" name="Resim 81">
            <a:extLst>
              <a:ext uri="{FF2B5EF4-FFF2-40B4-BE49-F238E27FC236}">
                <a16:creationId xmlns:a16="http://schemas.microsoft.com/office/drawing/2014/main" id="{83683627-4D12-DD15-CE2B-B0735A80D09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03855" y="5127835"/>
            <a:ext cx="565235" cy="576000"/>
          </a:xfrm>
          <a:prstGeom prst="rect">
            <a:avLst/>
          </a:prstGeom>
        </p:spPr>
      </p:pic>
      <p:pic>
        <p:nvPicPr>
          <p:cNvPr id="83" name="Resim 82">
            <a:extLst>
              <a:ext uri="{FF2B5EF4-FFF2-40B4-BE49-F238E27FC236}">
                <a16:creationId xmlns:a16="http://schemas.microsoft.com/office/drawing/2014/main" id="{26D66C4D-1151-D69E-C640-F2C71D1C478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3954" y="5105574"/>
            <a:ext cx="488072" cy="576000"/>
          </a:xfrm>
          <a:prstGeom prst="rect">
            <a:avLst/>
          </a:prstGeom>
        </p:spPr>
      </p:pic>
      <p:grpSp>
        <p:nvGrpSpPr>
          <p:cNvPr id="84" name="Grup 83">
            <a:extLst>
              <a:ext uri="{FF2B5EF4-FFF2-40B4-BE49-F238E27FC236}">
                <a16:creationId xmlns:a16="http://schemas.microsoft.com/office/drawing/2014/main" id="{F067E682-74F4-3F4C-904F-61A4507FBA83}"/>
              </a:ext>
            </a:extLst>
          </p:cNvPr>
          <p:cNvGrpSpPr>
            <a:grpSpLocks noChangeAspect="1"/>
          </p:cNvGrpSpPr>
          <p:nvPr/>
        </p:nvGrpSpPr>
        <p:grpSpPr>
          <a:xfrm>
            <a:off x="289165" y="5630561"/>
            <a:ext cx="1719216" cy="1118129"/>
            <a:chOff x="306153" y="1288254"/>
            <a:chExt cx="2743430" cy="1784235"/>
          </a:xfrm>
        </p:grpSpPr>
        <p:pic>
          <p:nvPicPr>
            <p:cNvPr id="8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FBDBA5D6-B305-7F48-E791-1BA3D3E21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6" name="Grup 85">
              <a:extLst>
                <a:ext uri="{FF2B5EF4-FFF2-40B4-BE49-F238E27FC236}">
                  <a16:creationId xmlns:a16="http://schemas.microsoft.com/office/drawing/2014/main" id="{B5737A65-3A8D-304C-BDE5-C36DBCE24FB7}"/>
                </a:ext>
              </a:extLst>
            </p:cNvPr>
            <p:cNvGrpSpPr/>
            <p:nvPr/>
          </p:nvGrpSpPr>
          <p:grpSpPr>
            <a:xfrm>
              <a:off x="306153" y="1288254"/>
              <a:ext cx="2515048" cy="1725882"/>
              <a:chOff x="306153" y="1288254"/>
              <a:chExt cx="2515048" cy="1725882"/>
            </a:xfrm>
          </p:grpSpPr>
          <p:sp>
            <p:nvSpPr>
              <p:cNvPr id="87" name="Metin kutusu 86">
                <a:extLst>
                  <a:ext uri="{FF2B5EF4-FFF2-40B4-BE49-F238E27FC236}">
                    <a16:creationId xmlns:a16="http://schemas.microsoft.com/office/drawing/2014/main" id="{F5A9002F-9FEC-B49B-A7E8-49C40B6A8B09}"/>
                  </a:ext>
                </a:extLst>
              </p:cNvPr>
              <p:cNvSpPr txBox="1"/>
              <p:nvPr/>
            </p:nvSpPr>
            <p:spPr>
              <a:xfrm>
                <a:off x="306153" y="1288254"/>
                <a:ext cx="2515048" cy="884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Mehmet TURHAL</a:t>
                </a:r>
              </a:p>
            </p:txBody>
          </p:sp>
          <p:sp>
            <p:nvSpPr>
              <p:cNvPr id="88" name="Metin kutusu 87">
                <a:extLst>
                  <a:ext uri="{FF2B5EF4-FFF2-40B4-BE49-F238E27FC236}">
                    <a16:creationId xmlns:a16="http://schemas.microsoft.com/office/drawing/2014/main" id="{DB7312A6-FAF3-7A81-7EC1-376C8172ABA4}"/>
                  </a:ext>
                </a:extLst>
              </p:cNvPr>
              <p:cNvSpPr txBox="1"/>
              <p:nvPr/>
            </p:nvSpPr>
            <p:spPr>
              <a:xfrm>
                <a:off x="363753" y="2056435"/>
                <a:ext cx="1830365" cy="957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Demria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Tekn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Medikal Bil. San. Tic. Ltd. Şti.</a:t>
                </a:r>
              </a:p>
            </p:txBody>
          </p:sp>
        </p:grpSp>
      </p:grpSp>
      <p:grpSp>
        <p:nvGrpSpPr>
          <p:cNvPr id="89" name="Grup 88">
            <a:extLst>
              <a:ext uri="{FF2B5EF4-FFF2-40B4-BE49-F238E27FC236}">
                <a16:creationId xmlns:a16="http://schemas.microsoft.com/office/drawing/2014/main" id="{C71BFCDA-743D-2ECA-2A9B-AD51CBB6A2F2}"/>
              </a:ext>
            </a:extLst>
          </p:cNvPr>
          <p:cNvGrpSpPr>
            <a:grpSpLocks noChangeAspect="1"/>
          </p:cNvGrpSpPr>
          <p:nvPr/>
        </p:nvGrpSpPr>
        <p:grpSpPr>
          <a:xfrm>
            <a:off x="5558285" y="5653185"/>
            <a:ext cx="1692000" cy="1127651"/>
            <a:chOff x="349583" y="1273057"/>
            <a:chExt cx="2700000" cy="1799432"/>
          </a:xfrm>
        </p:grpSpPr>
        <p:pic>
          <p:nvPicPr>
            <p:cNvPr id="9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F0DC8B1-C013-2948-2A1C-964CA9A1E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1" name="Grup 90">
              <a:extLst>
                <a:ext uri="{FF2B5EF4-FFF2-40B4-BE49-F238E27FC236}">
                  <a16:creationId xmlns:a16="http://schemas.microsoft.com/office/drawing/2014/main" id="{4D5D8178-2498-AD00-BC02-0B17AC2335C4}"/>
                </a:ext>
              </a:extLst>
            </p:cNvPr>
            <p:cNvGrpSpPr/>
            <p:nvPr/>
          </p:nvGrpSpPr>
          <p:grpSpPr>
            <a:xfrm>
              <a:off x="363753" y="1273057"/>
              <a:ext cx="2412515" cy="1470962"/>
              <a:chOff x="363753" y="1273057"/>
              <a:chExt cx="2412515" cy="1470962"/>
            </a:xfrm>
          </p:grpSpPr>
          <p:sp>
            <p:nvSpPr>
              <p:cNvPr id="92" name="Metin kutusu 91">
                <a:extLst>
                  <a:ext uri="{FF2B5EF4-FFF2-40B4-BE49-F238E27FC236}">
                    <a16:creationId xmlns:a16="http://schemas.microsoft.com/office/drawing/2014/main" id="{9B870E6A-111D-0B21-D14E-822630D00BE7}"/>
                  </a:ext>
                </a:extLst>
              </p:cNvPr>
              <p:cNvSpPr txBox="1"/>
              <p:nvPr/>
            </p:nvSpPr>
            <p:spPr>
              <a:xfrm>
                <a:off x="363755" y="1273057"/>
                <a:ext cx="2412513" cy="90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Arş. Gör. Bura Adem ATASOY</a:t>
                </a:r>
              </a:p>
              <a:p>
                <a:pPr algn="ctr"/>
                <a:endParaRPr lang="tr-TR" sz="1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Metin kutusu 92">
                <a:extLst>
                  <a:ext uri="{FF2B5EF4-FFF2-40B4-BE49-F238E27FC236}">
                    <a16:creationId xmlns:a16="http://schemas.microsoft.com/office/drawing/2014/main" id="{B355A449-8263-65D8-232D-25B4C6B0BE79}"/>
                  </a:ext>
                </a:extLst>
              </p:cNvPr>
              <p:cNvSpPr txBox="1"/>
              <p:nvPr/>
            </p:nvSpPr>
            <p:spPr>
              <a:xfrm>
                <a:off x="363753" y="2056437"/>
                <a:ext cx="1830365" cy="687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GISLand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Bilişim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Tic. L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td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Şti.</a:t>
                </a:r>
                <a:endParaRPr lang="en-US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94" name="Grup 93">
            <a:extLst>
              <a:ext uri="{FF2B5EF4-FFF2-40B4-BE49-F238E27FC236}">
                <a16:creationId xmlns:a16="http://schemas.microsoft.com/office/drawing/2014/main" id="{A5D74643-170A-BA76-D86D-592C8167AFBD}"/>
              </a:ext>
            </a:extLst>
          </p:cNvPr>
          <p:cNvGrpSpPr>
            <a:grpSpLocks noChangeAspect="1"/>
          </p:cNvGrpSpPr>
          <p:nvPr/>
        </p:nvGrpSpPr>
        <p:grpSpPr>
          <a:xfrm>
            <a:off x="3788043" y="5637421"/>
            <a:ext cx="1692000" cy="1125146"/>
            <a:chOff x="349583" y="1277056"/>
            <a:chExt cx="2700000" cy="1795433"/>
          </a:xfrm>
        </p:grpSpPr>
        <p:pic>
          <p:nvPicPr>
            <p:cNvPr id="9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7A261708-8D8B-D647-1E8C-DDACDF1EB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6" name="Grup 95">
              <a:extLst>
                <a:ext uri="{FF2B5EF4-FFF2-40B4-BE49-F238E27FC236}">
                  <a16:creationId xmlns:a16="http://schemas.microsoft.com/office/drawing/2014/main" id="{FCD632DE-4F8F-0B3E-D2D9-6B7F3B2D5D5A}"/>
                </a:ext>
              </a:extLst>
            </p:cNvPr>
            <p:cNvGrpSpPr/>
            <p:nvPr/>
          </p:nvGrpSpPr>
          <p:grpSpPr>
            <a:xfrm>
              <a:off x="363753" y="1277056"/>
              <a:ext cx="2412515" cy="1737084"/>
              <a:chOff x="363753" y="1277056"/>
              <a:chExt cx="2412515" cy="1737084"/>
            </a:xfrm>
          </p:grpSpPr>
          <p:sp>
            <p:nvSpPr>
              <p:cNvPr id="97" name="Metin kutusu 96">
                <a:extLst>
                  <a:ext uri="{FF2B5EF4-FFF2-40B4-BE49-F238E27FC236}">
                    <a16:creationId xmlns:a16="http://schemas.microsoft.com/office/drawing/2014/main" id="{FD186486-C993-FAB6-263A-24443FD8DB41}"/>
                  </a:ext>
                </a:extLst>
              </p:cNvPr>
              <p:cNvSpPr txBox="1"/>
              <p:nvPr/>
            </p:nvSpPr>
            <p:spPr>
              <a:xfrm>
                <a:off x="363755" y="1277056"/>
                <a:ext cx="2412513" cy="884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Ayhan YAZGAN</a:t>
                </a:r>
              </a:p>
            </p:txBody>
          </p:sp>
          <p:sp>
            <p:nvSpPr>
              <p:cNvPr id="98" name="Metin kutusu 97">
                <a:extLst>
                  <a:ext uri="{FF2B5EF4-FFF2-40B4-BE49-F238E27FC236}">
                    <a16:creationId xmlns:a16="http://schemas.microsoft.com/office/drawing/2014/main" id="{B9C90A3B-18BF-E162-1A4D-161B1DB12651}"/>
                  </a:ext>
                </a:extLst>
              </p:cNvPr>
              <p:cNvSpPr txBox="1"/>
              <p:nvPr/>
            </p:nvSpPr>
            <p:spPr>
              <a:xfrm>
                <a:off x="363753" y="2056438"/>
                <a:ext cx="1969390" cy="95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İnovas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Elek. Dan. ve Ar-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Hzm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Tic. Ltd. Şti.</a:t>
                </a:r>
              </a:p>
            </p:txBody>
          </p:sp>
        </p:grpSp>
      </p:grpSp>
      <p:grpSp>
        <p:nvGrpSpPr>
          <p:cNvPr id="99" name="Grup 98">
            <a:extLst>
              <a:ext uri="{FF2B5EF4-FFF2-40B4-BE49-F238E27FC236}">
                <a16:creationId xmlns:a16="http://schemas.microsoft.com/office/drawing/2014/main" id="{EB9C5526-ACF7-B104-95CA-686D5F5FFA8A}"/>
              </a:ext>
            </a:extLst>
          </p:cNvPr>
          <p:cNvGrpSpPr>
            <a:grpSpLocks noChangeAspect="1"/>
          </p:cNvGrpSpPr>
          <p:nvPr/>
        </p:nvGrpSpPr>
        <p:grpSpPr>
          <a:xfrm>
            <a:off x="7271730" y="5652956"/>
            <a:ext cx="1763119" cy="1120401"/>
            <a:chOff x="236094" y="1284626"/>
            <a:chExt cx="2813489" cy="1787863"/>
          </a:xfrm>
        </p:grpSpPr>
        <p:pic>
          <p:nvPicPr>
            <p:cNvPr id="10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4547946A-E88B-F8A4-BB04-549BC990EF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1" name="Grup 100">
              <a:extLst>
                <a:ext uri="{FF2B5EF4-FFF2-40B4-BE49-F238E27FC236}">
                  <a16:creationId xmlns:a16="http://schemas.microsoft.com/office/drawing/2014/main" id="{772E88DD-23B8-C91C-FA5E-511663117A3E}"/>
                </a:ext>
              </a:extLst>
            </p:cNvPr>
            <p:cNvGrpSpPr/>
            <p:nvPr/>
          </p:nvGrpSpPr>
          <p:grpSpPr>
            <a:xfrm>
              <a:off x="236094" y="1284626"/>
              <a:ext cx="2580198" cy="1729514"/>
              <a:chOff x="236094" y="1284626"/>
              <a:chExt cx="2580198" cy="1729514"/>
            </a:xfrm>
          </p:grpSpPr>
          <p:sp>
            <p:nvSpPr>
              <p:cNvPr id="102" name="Metin kutusu 101">
                <a:extLst>
                  <a:ext uri="{FF2B5EF4-FFF2-40B4-BE49-F238E27FC236}">
                    <a16:creationId xmlns:a16="http://schemas.microsoft.com/office/drawing/2014/main" id="{7A492C4F-EB98-3956-37A5-6FD49235A51A}"/>
                  </a:ext>
                </a:extLst>
              </p:cNvPr>
              <p:cNvSpPr txBox="1"/>
              <p:nvPr/>
            </p:nvSpPr>
            <p:spPr>
              <a:xfrm>
                <a:off x="236094" y="1284626"/>
                <a:ext cx="2580198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Arş. Gör. Bulut AKAY</a:t>
                </a:r>
              </a:p>
            </p:txBody>
          </p:sp>
          <p:sp>
            <p:nvSpPr>
              <p:cNvPr id="103" name="Metin kutusu 102">
                <a:extLst>
                  <a:ext uri="{FF2B5EF4-FFF2-40B4-BE49-F238E27FC236}">
                    <a16:creationId xmlns:a16="http://schemas.microsoft.com/office/drawing/2014/main" id="{4E3B3CA0-925A-50A4-A94C-6FAD12C53980}"/>
                  </a:ext>
                </a:extLst>
              </p:cNvPr>
              <p:cNvSpPr txBox="1"/>
              <p:nvPr/>
            </p:nvSpPr>
            <p:spPr>
              <a:xfrm>
                <a:off x="363754" y="2056437"/>
                <a:ext cx="1830365" cy="95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Harpia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Dan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Müh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Hizm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Tic. Ltd. </a:t>
                </a:r>
                <a:r>
                  <a:rPr lang="en-US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Şti</a:t>
                </a:r>
                <a:r>
                  <a:rPr lang="en-US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.​</a:t>
                </a:r>
              </a:p>
            </p:txBody>
          </p:sp>
        </p:grpSp>
      </p:grpSp>
      <p:grpSp>
        <p:nvGrpSpPr>
          <p:cNvPr id="109" name="Grup 108">
            <a:extLst>
              <a:ext uri="{FF2B5EF4-FFF2-40B4-BE49-F238E27FC236}">
                <a16:creationId xmlns:a16="http://schemas.microsoft.com/office/drawing/2014/main" id="{BAF15321-954B-0E0E-5566-6DEA98CE7C6B}"/>
              </a:ext>
            </a:extLst>
          </p:cNvPr>
          <p:cNvGrpSpPr>
            <a:grpSpLocks noChangeAspect="1"/>
          </p:cNvGrpSpPr>
          <p:nvPr/>
        </p:nvGrpSpPr>
        <p:grpSpPr>
          <a:xfrm>
            <a:off x="2029827" y="5633292"/>
            <a:ext cx="1725928" cy="1125417"/>
            <a:chOff x="295442" y="1276624"/>
            <a:chExt cx="2754141" cy="1795865"/>
          </a:xfrm>
        </p:grpSpPr>
        <p:pic>
          <p:nvPicPr>
            <p:cNvPr id="11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3030B1A-1A51-211E-FDFA-086175D91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1" name="Grup 110">
              <a:extLst>
                <a:ext uri="{FF2B5EF4-FFF2-40B4-BE49-F238E27FC236}">
                  <a16:creationId xmlns:a16="http://schemas.microsoft.com/office/drawing/2014/main" id="{061CA257-4676-4A79-3291-2D1ADA4029BE}"/>
                </a:ext>
              </a:extLst>
            </p:cNvPr>
            <p:cNvGrpSpPr/>
            <p:nvPr/>
          </p:nvGrpSpPr>
          <p:grpSpPr>
            <a:xfrm>
              <a:off x="295442" y="1276624"/>
              <a:ext cx="2480826" cy="1737510"/>
              <a:chOff x="295442" y="1276624"/>
              <a:chExt cx="2480826" cy="1737510"/>
            </a:xfrm>
          </p:grpSpPr>
          <p:sp>
            <p:nvSpPr>
              <p:cNvPr id="112" name="Metin kutusu 111">
                <a:extLst>
                  <a:ext uri="{FF2B5EF4-FFF2-40B4-BE49-F238E27FC236}">
                    <a16:creationId xmlns:a16="http://schemas.microsoft.com/office/drawing/2014/main" id="{C92B9670-49C6-C278-251A-3AE5920D7FAD}"/>
                  </a:ext>
                </a:extLst>
              </p:cNvPr>
              <p:cNvSpPr txBox="1"/>
              <p:nvPr/>
            </p:nvSpPr>
            <p:spPr>
              <a:xfrm>
                <a:off x="363755" y="1276624"/>
                <a:ext cx="2412513" cy="884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5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Öğr. Üyesi Oğuzhan ÇAKIR</a:t>
                </a:r>
              </a:p>
            </p:txBody>
          </p:sp>
          <p:sp>
            <p:nvSpPr>
              <p:cNvPr id="113" name="Metin kutusu 112">
                <a:extLst>
                  <a:ext uri="{FF2B5EF4-FFF2-40B4-BE49-F238E27FC236}">
                    <a16:creationId xmlns:a16="http://schemas.microsoft.com/office/drawing/2014/main" id="{1D588AD0-78E9-FF15-FB62-7FBE7C17B02E}"/>
                  </a:ext>
                </a:extLst>
              </p:cNvPr>
              <p:cNvSpPr txBox="1"/>
              <p:nvPr/>
            </p:nvSpPr>
            <p:spPr>
              <a:xfrm>
                <a:off x="295442" y="2056433"/>
                <a:ext cx="1986691" cy="957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İnovas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Elek. Dan. ve Ar-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tr-T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Hzm</a:t>
                </a:r>
                <a:r>
                  <a:rPr lang="tr-TR" sz="11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Tic. Ltd. Şti.</a:t>
                </a:r>
              </a:p>
            </p:txBody>
          </p:sp>
        </p:grpSp>
      </p:grpSp>
      <p:pic>
        <p:nvPicPr>
          <p:cNvPr id="114" name="Resim 113">
            <a:extLst>
              <a:ext uri="{FF2B5EF4-FFF2-40B4-BE49-F238E27FC236}">
                <a16:creationId xmlns:a16="http://schemas.microsoft.com/office/drawing/2014/main" id="{162BF3FC-152F-69AF-D653-C67CAD137AF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49924" y="6152710"/>
            <a:ext cx="612000" cy="612000"/>
          </a:xfrm>
          <a:prstGeom prst="rect">
            <a:avLst/>
          </a:prstGeom>
        </p:spPr>
      </p:pic>
      <p:pic>
        <p:nvPicPr>
          <p:cNvPr id="115" name="Resim 114">
            <a:extLst>
              <a:ext uri="{FF2B5EF4-FFF2-40B4-BE49-F238E27FC236}">
                <a16:creationId xmlns:a16="http://schemas.microsoft.com/office/drawing/2014/main" id="{14E2D165-05DF-1CB7-5DB8-24523FE4583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10541" y="6176097"/>
            <a:ext cx="606297" cy="612000"/>
          </a:xfrm>
          <a:prstGeom prst="rect">
            <a:avLst/>
          </a:prstGeom>
        </p:spPr>
      </p:pic>
      <p:pic>
        <p:nvPicPr>
          <p:cNvPr id="116" name="Resim 115">
            <a:extLst>
              <a:ext uri="{FF2B5EF4-FFF2-40B4-BE49-F238E27FC236}">
                <a16:creationId xmlns:a16="http://schemas.microsoft.com/office/drawing/2014/main" id="{C0C44947-4A8C-6797-CB7C-654495D52B8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655436" y="6213704"/>
            <a:ext cx="566798" cy="576000"/>
          </a:xfrm>
          <a:prstGeom prst="rect">
            <a:avLst/>
          </a:prstGeom>
        </p:spPr>
      </p:pic>
      <p:pic>
        <p:nvPicPr>
          <p:cNvPr id="117" name="Resim 116">
            <a:extLst>
              <a:ext uri="{FF2B5EF4-FFF2-40B4-BE49-F238E27FC236}">
                <a16:creationId xmlns:a16="http://schemas.microsoft.com/office/drawing/2014/main" id="{14FBB9AB-0351-0644-F966-D7172022E2D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12910" y="6160341"/>
            <a:ext cx="577796" cy="576000"/>
          </a:xfrm>
          <a:prstGeom prst="rect">
            <a:avLst/>
          </a:prstGeom>
        </p:spPr>
      </p:pic>
      <p:pic>
        <p:nvPicPr>
          <p:cNvPr id="118" name="Resim 117">
            <a:extLst>
              <a:ext uri="{FF2B5EF4-FFF2-40B4-BE49-F238E27FC236}">
                <a16:creationId xmlns:a16="http://schemas.microsoft.com/office/drawing/2014/main" id="{F9FED530-91BC-0EC2-FD34-5B357DA5F07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150962" y="6176097"/>
            <a:ext cx="576000" cy="576000"/>
          </a:xfrm>
          <a:prstGeom prst="rect">
            <a:avLst/>
          </a:prstGeom>
        </p:spPr>
      </p:pic>
      <p:pic>
        <p:nvPicPr>
          <p:cNvPr id="157" name="Picture 2" descr="D:\1-Muhendislik-Jeoloji Klasorler\Mühendislik Dekanlık işler\1- Etkinlikler ile ilgili çalışmalar\9-akademik kurul 2025\fotolar\foto devam-2\gencaga pürçek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171" y="276428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4944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A05A-E22A-4F8E-F057-0832D875B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35FF9C20-B98C-63D4-F719-8C53480C4065}"/>
              </a:ext>
            </a:extLst>
          </p:cNvPr>
          <p:cNvCxnSpPr/>
          <p:nvPr/>
        </p:nvCxnSpPr>
        <p:spPr>
          <a:xfrm>
            <a:off x="-12923" y="756661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04DFD548-B80A-34A7-08BD-7391B5954B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39B7AAD0-305D-C460-986B-BBCEE1C6E90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63;p26">
            <a:extLst>
              <a:ext uri="{FF2B5EF4-FFF2-40B4-BE49-F238E27FC236}">
                <a16:creationId xmlns:a16="http://schemas.microsoft.com/office/drawing/2014/main" id="{0FC300EF-8EF3-4845-C8B1-5AB0F7955B83}"/>
              </a:ext>
            </a:extLst>
          </p:cNvPr>
          <p:cNvSpPr/>
          <p:nvPr/>
        </p:nvSpPr>
        <p:spPr>
          <a:xfrm>
            <a:off x="2141911" y="292809"/>
            <a:ext cx="4817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MUC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 AKADEM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SYENLER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İMİZ</a:t>
            </a:r>
            <a:endParaRPr lang="sv-SE" altLang="tr-TR" sz="24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2327DE39-D7C7-3E09-1012-5E93ECA777F8}"/>
              </a:ext>
            </a:extLst>
          </p:cNvPr>
          <p:cNvSpPr/>
          <p:nvPr/>
        </p:nvSpPr>
        <p:spPr>
          <a:xfrm>
            <a:off x="253218" y="956359"/>
            <a:ext cx="8595360" cy="369332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KTÜ Adresli Uluslararası Patent Sahibi Akademisyenlerimiz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F183784-0F15-603E-C0E0-8E087ED33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2" b="1318"/>
          <a:stretch/>
        </p:blipFill>
        <p:spPr bwMode="auto">
          <a:xfrm>
            <a:off x="1728555" y="1525388"/>
            <a:ext cx="5694434" cy="422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1634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A95D3-7D02-D170-D882-8D263BD31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F22168CA-9F3B-6C71-1D01-AC89D85F2F45}"/>
              </a:ext>
            </a:extLst>
          </p:cNvPr>
          <p:cNvCxnSpPr/>
          <p:nvPr/>
        </p:nvCxnSpPr>
        <p:spPr>
          <a:xfrm>
            <a:off x="-12923" y="756661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82473ADF-02D9-C977-10E8-D40830796E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69E3DEEB-A301-87A4-4F9A-1AB554B00D8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63;p26">
            <a:extLst>
              <a:ext uri="{FF2B5EF4-FFF2-40B4-BE49-F238E27FC236}">
                <a16:creationId xmlns:a16="http://schemas.microsoft.com/office/drawing/2014/main" id="{4DF553BD-8AF9-3BFF-9879-A211EAEB01BA}"/>
              </a:ext>
            </a:extLst>
          </p:cNvPr>
          <p:cNvSpPr/>
          <p:nvPr/>
        </p:nvSpPr>
        <p:spPr>
          <a:xfrm>
            <a:off x="2141911" y="292809"/>
            <a:ext cx="4817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MUC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 AKADEM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SYENLER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İMİZ</a:t>
            </a:r>
            <a:endParaRPr lang="sv-SE" altLang="tr-TR" sz="24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80706FD7-5C5C-D540-7C65-82A59A4D0B4C}"/>
              </a:ext>
            </a:extLst>
          </p:cNvPr>
          <p:cNvSpPr/>
          <p:nvPr/>
        </p:nvSpPr>
        <p:spPr>
          <a:xfrm>
            <a:off x="253218" y="956359"/>
            <a:ext cx="8595360" cy="369332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KTÜ Adresli Ulusal Patent Sahibi Akademisyenlerimiz</a:t>
            </a:r>
          </a:p>
        </p:txBody>
      </p:sp>
      <p:pic>
        <p:nvPicPr>
          <p:cNvPr id="18" name="Resim 17" descr="Resim önizleme">
            <a:extLst>
              <a:ext uri="{FF2B5EF4-FFF2-40B4-BE49-F238E27FC236}">
                <a16:creationId xmlns:a16="http://schemas.microsoft.com/office/drawing/2014/main" id="{2355FDD4-6B33-C8E4-ED8F-03384FB5A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3" y="1325691"/>
            <a:ext cx="3387382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 descr="Resim önizleme">
            <a:extLst>
              <a:ext uri="{FF2B5EF4-FFF2-40B4-BE49-F238E27FC236}">
                <a16:creationId xmlns:a16="http://schemas.microsoft.com/office/drawing/2014/main" id="{2EC90949-C12E-6F2C-95A4-6C90F9CDCF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636" y="1325691"/>
            <a:ext cx="3387382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sim 4" descr="metin, ekran görüntüsü, insan yüzü, yazı tipi içeren bir resim&#10;&#10;Açıklama otomatik olarak oluşturuldu">
            <a:extLst>
              <a:ext uri="{FF2B5EF4-FFF2-40B4-BE49-F238E27FC236}">
                <a16:creationId xmlns:a16="http://schemas.microsoft.com/office/drawing/2014/main" id="{CB0F6236-E170-4DB1-4004-FF574C15C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87" y="4045191"/>
            <a:ext cx="3386378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 descr="Resim önizleme">
            <a:extLst>
              <a:ext uri="{FF2B5EF4-FFF2-40B4-BE49-F238E27FC236}">
                <a16:creationId xmlns:a16="http://schemas.microsoft.com/office/drawing/2014/main" id="{59E87588-6070-C414-8C59-15DC12700E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636" y="4045191"/>
            <a:ext cx="3387379" cy="25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931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B0A85-C697-1F8F-AD64-45991AAE6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7B1232D3-D8A8-F820-552C-80834924B19C}"/>
              </a:ext>
            </a:extLst>
          </p:cNvPr>
          <p:cNvCxnSpPr/>
          <p:nvPr/>
        </p:nvCxnSpPr>
        <p:spPr>
          <a:xfrm>
            <a:off x="-12923" y="756661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132EEFE3-E62D-A583-ECDB-3C42ECD3C7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66E29D13-1DED-BD35-EB72-8DEF9F08F3E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63;p26">
            <a:extLst>
              <a:ext uri="{FF2B5EF4-FFF2-40B4-BE49-F238E27FC236}">
                <a16:creationId xmlns:a16="http://schemas.microsoft.com/office/drawing/2014/main" id="{70FA99A6-1019-6D6C-D967-1DF846B9D88A}"/>
              </a:ext>
            </a:extLst>
          </p:cNvPr>
          <p:cNvSpPr/>
          <p:nvPr/>
        </p:nvSpPr>
        <p:spPr>
          <a:xfrm>
            <a:off x="2141911" y="292809"/>
            <a:ext cx="4817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MUC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 AKADEM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SYENLER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İMİZ</a:t>
            </a:r>
            <a:endParaRPr lang="sv-SE" altLang="tr-TR" sz="24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EE422B01-B763-26C6-7C34-5DD399B88BFC}"/>
              </a:ext>
            </a:extLst>
          </p:cNvPr>
          <p:cNvSpPr/>
          <p:nvPr/>
        </p:nvSpPr>
        <p:spPr>
          <a:xfrm>
            <a:off x="253218" y="956359"/>
            <a:ext cx="8595360" cy="369332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KTÜ Adresli Ulusal Patent Sahibi Akademisyenlerimiz</a:t>
            </a:r>
          </a:p>
        </p:txBody>
      </p:sp>
      <p:pic>
        <p:nvPicPr>
          <p:cNvPr id="15" name="Resim 14" descr="Resim önizleme">
            <a:extLst>
              <a:ext uri="{FF2B5EF4-FFF2-40B4-BE49-F238E27FC236}">
                <a16:creationId xmlns:a16="http://schemas.microsoft.com/office/drawing/2014/main" id="{2A1A8222-4FAA-3A96-F534-15C2C22C4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3" y="1362389"/>
            <a:ext cx="3387378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Resim 18" descr="Resim önizleme">
            <a:extLst>
              <a:ext uri="{FF2B5EF4-FFF2-40B4-BE49-F238E27FC236}">
                <a16:creationId xmlns:a16="http://schemas.microsoft.com/office/drawing/2014/main" id="{2C86EBA8-8E1D-57E9-7F0A-BEF359CB5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516" y="1362389"/>
            <a:ext cx="3387382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Resim 6" descr="Resim önizleme">
            <a:extLst>
              <a:ext uri="{FF2B5EF4-FFF2-40B4-BE49-F238E27FC236}">
                <a16:creationId xmlns:a16="http://schemas.microsoft.com/office/drawing/2014/main" id="{28CF631E-62A2-CEA3-5C27-592612DBD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309" y="4045191"/>
            <a:ext cx="3387382" cy="25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8134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C077D-7A67-6E4F-C031-8170C1EA1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D57B25AE-9E44-8263-D91D-0DA5C906A227}"/>
              </a:ext>
            </a:extLst>
          </p:cNvPr>
          <p:cNvCxnSpPr/>
          <p:nvPr/>
        </p:nvCxnSpPr>
        <p:spPr>
          <a:xfrm>
            <a:off x="-12923" y="756661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Resim 11">
            <a:extLst>
              <a:ext uri="{FF2B5EF4-FFF2-40B4-BE49-F238E27FC236}">
                <a16:creationId xmlns:a16="http://schemas.microsoft.com/office/drawing/2014/main" id="{885F4864-00DD-FF76-2675-3F577758784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7B3170E4-29DA-B099-4C25-695CBD95208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63;p26">
            <a:extLst>
              <a:ext uri="{FF2B5EF4-FFF2-40B4-BE49-F238E27FC236}">
                <a16:creationId xmlns:a16="http://schemas.microsoft.com/office/drawing/2014/main" id="{4570305A-5370-14EA-4300-365A364EBCBF}"/>
              </a:ext>
            </a:extLst>
          </p:cNvPr>
          <p:cNvSpPr/>
          <p:nvPr/>
        </p:nvSpPr>
        <p:spPr>
          <a:xfrm>
            <a:off x="2141911" y="292809"/>
            <a:ext cx="4817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MUC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 AKADEM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SYENLER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İMİZ</a:t>
            </a:r>
            <a:endParaRPr lang="sv-SE" altLang="tr-TR" sz="24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41C1B6C7-5A6C-44C7-1475-3E0BCF7C589A}"/>
              </a:ext>
            </a:extLst>
          </p:cNvPr>
          <p:cNvSpPr/>
          <p:nvPr/>
        </p:nvSpPr>
        <p:spPr>
          <a:xfrm>
            <a:off x="253218" y="956359"/>
            <a:ext cx="8595360" cy="369332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KTÜ Adresli Faydalı Model Sahibi Akademisyenlerimiz</a:t>
            </a:r>
          </a:p>
        </p:txBody>
      </p:sp>
      <p:pic>
        <p:nvPicPr>
          <p:cNvPr id="3" name="Resim 2" descr="Resim önizleme">
            <a:extLst>
              <a:ext uri="{FF2B5EF4-FFF2-40B4-BE49-F238E27FC236}">
                <a16:creationId xmlns:a16="http://schemas.microsoft.com/office/drawing/2014/main" id="{2C85BF4C-2185-655F-B19F-11BE86B58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2" y="1525388"/>
            <a:ext cx="3387382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210771E-E590-BCC0-58DA-C97ED5E18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-1743"/>
          <a:stretch/>
        </p:blipFill>
        <p:spPr bwMode="auto">
          <a:xfrm>
            <a:off x="4572000" y="1515945"/>
            <a:ext cx="335425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2BA1C45-F937-D2D7-955E-CF68D5D97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6" b="3360"/>
          <a:stretch/>
        </p:blipFill>
        <p:spPr bwMode="auto">
          <a:xfrm>
            <a:off x="2490826" y="4226199"/>
            <a:ext cx="348077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34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7B55E-FDF7-4BB7-9149-4DC1EAAA5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E3EA23FB-A6FC-9510-C600-3BA8B20683EF}"/>
              </a:ext>
            </a:extLst>
          </p:cNvPr>
          <p:cNvCxnSpPr/>
          <p:nvPr/>
        </p:nvCxnSpPr>
        <p:spPr>
          <a:xfrm>
            <a:off x="0" y="755559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8 Dikdörtgen">
            <a:extLst>
              <a:ext uri="{FF2B5EF4-FFF2-40B4-BE49-F238E27FC236}">
                <a16:creationId xmlns:a16="http://schemas.microsoft.com/office/drawing/2014/main" id="{CA65A9DE-D0FA-376D-8A0B-CBAB4CA0C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027" y="201533"/>
            <a:ext cx="6272608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tr-TR" altLang="tr-TR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KURUM DIŞI ÖDÜLLER VE BAŞARILAR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BA376861-FAD6-C166-B352-C9C25B7201A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E36CA29-9156-E387-5473-3B0455610D0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809CF01D-418A-688C-34B2-C979CD76612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Metin kutusu 49">
            <a:extLst>
              <a:ext uri="{FF2B5EF4-FFF2-40B4-BE49-F238E27FC236}">
                <a16:creationId xmlns:a16="http://schemas.microsoft.com/office/drawing/2014/main" id="{DD070ED7-C5D1-4796-39BA-64DE27DDA5A6}"/>
              </a:ext>
            </a:extLst>
          </p:cNvPr>
          <p:cNvSpPr txBox="1"/>
          <p:nvPr/>
        </p:nvSpPr>
        <p:spPr>
          <a:xfrm>
            <a:off x="172099" y="2457205"/>
            <a:ext cx="1932514" cy="1116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kern="1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TEKNOFEST</a:t>
            </a: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ISIF24 Uluslararası Buluş Fuarı </a:t>
            </a: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Gümüş  Madalya</a:t>
            </a:r>
            <a:endParaRPr lang="tr-TR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11BECAD-A9CB-893A-8FB6-9ED511D755F3}"/>
              </a:ext>
            </a:extLst>
          </p:cNvPr>
          <p:cNvSpPr txBox="1"/>
          <p:nvPr/>
        </p:nvSpPr>
        <p:spPr>
          <a:xfrm>
            <a:off x="172099" y="3691044"/>
            <a:ext cx="1932514" cy="1200329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kern="100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Fotopolimer</a:t>
            </a:r>
            <a:r>
              <a:rPr lang="tr-TR" sz="1200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Reçine Kullanılarak Elyaf Takviyeli Kompozit Üretim Cihazı Ve </a:t>
            </a:r>
            <a:r>
              <a:rPr lang="tr-TR" sz="1200" kern="100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Fotopolimer</a:t>
            </a:r>
            <a:r>
              <a:rPr lang="tr-TR" sz="1200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Reçine Kullanılarak Elyaf Takviyeli Kompozit Üretim Yöntemi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7DCB702-3395-6C62-C999-BD56012CEF68}"/>
              </a:ext>
            </a:extLst>
          </p:cNvPr>
          <p:cNvSpPr txBox="1"/>
          <p:nvPr/>
        </p:nvSpPr>
        <p:spPr>
          <a:xfrm>
            <a:off x="4649843" y="2477160"/>
            <a:ext cx="1932514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kern="1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TEKNOFEST</a:t>
            </a: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ISIF24 Uluslararası Buluş Fuarı </a:t>
            </a: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Altın Madalya</a:t>
            </a:r>
            <a:endParaRPr lang="tr-TR" sz="16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CAA97A84-A682-3F61-FA1A-AA9B045F8089}"/>
              </a:ext>
            </a:extLst>
          </p:cNvPr>
          <p:cNvSpPr txBox="1"/>
          <p:nvPr/>
        </p:nvSpPr>
        <p:spPr>
          <a:xfrm>
            <a:off x="4682447" y="3703118"/>
            <a:ext cx="1933200" cy="116955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Mühendislik Yapılarında Gerçek Zamanlı Dinamik Karakteristiklerin Otomatik Takip Yöntemi başlıklı patent</a:t>
            </a:r>
            <a:endParaRPr lang="tr-TR" sz="14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grpSp>
        <p:nvGrpSpPr>
          <p:cNvPr id="47" name="Grup 46">
            <a:extLst>
              <a:ext uri="{FF2B5EF4-FFF2-40B4-BE49-F238E27FC236}">
                <a16:creationId xmlns:a16="http://schemas.microsoft.com/office/drawing/2014/main" id="{A73ED0F4-9394-598E-85B2-00F8FAAE828D}"/>
              </a:ext>
            </a:extLst>
          </p:cNvPr>
          <p:cNvGrpSpPr>
            <a:grpSpLocks/>
          </p:cNvGrpSpPr>
          <p:nvPr/>
        </p:nvGrpSpPr>
        <p:grpSpPr>
          <a:xfrm>
            <a:off x="138575" y="927326"/>
            <a:ext cx="2244666" cy="1441111"/>
            <a:chOff x="299307" y="1348815"/>
            <a:chExt cx="2750276" cy="1723674"/>
          </a:xfrm>
        </p:grpSpPr>
        <p:pic>
          <p:nvPicPr>
            <p:cNvPr id="48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CB0D0228-B4D2-09A1-D4CB-4AB01DE311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Grup 48">
              <a:extLst>
                <a:ext uri="{FF2B5EF4-FFF2-40B4-BE49-F238E27FC236}">
                  <a16:creationId xmlns:a16="http://schemas.microsoft.com/office/drawing/2014/main" id="{FA650A56-39BF-66F1-F354-F5785F6FD00F}"/>
                </a:ext>
              </a:extLst>
            </p:cNvPr>
            <p:cNvGrpSpPr/>
            <p:nvPr/>
          </p:nvGrpSpPr>
          <p:grpSpPr>
            <a:xfrm>
              <a:off x="299307" y="1358901"/>
              <a:ext cx="2531406" cy="1648379"/>
              <a:chOff x="299307" y="1358901"/>
              <a:chExt cx="2531406" cy="1648379"/>
            </a:xfrm>
          </p:grpSpPr>
          <p:sp>
            <p:nvSpPr>
              <p:cNvPr id="51" name="Metin kutusu 50">
                <a:extLst>
                  <a:ext uri="{FF2B5EF4-FFF2-40B4-BE49-F238E27FC236}">
                    <a16:creationId xmlns:a16="http://schemas.microsoft.com/office/drawing/2014/main" id="{A41AE33E-D95B-BF87-36B8-D40BE4631A94}"/>
                  </a:ext>
                </a:extLst>
              </p:cNvPr>
              <p:cNvSpPr txBox="1"/>
              <p:nvPr/>
            </p:nvSpPr>
            <p:spPr>
              <a:xfrm>
                <a:off x="299307" y="1358901"/>
                <a:ext cx="2531406" cy="77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8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Hamdullah ÇUVALCI</a:t>
                </a:r>
              </a:p>
            </p:txBody>
          </p:sp>
          <p:sp>
            <p:nvSpPr>
              <p:cNvPr id="52" name="Metin kutusu 51">
                <a:extLst>
                  <a:ext uri="{FF2B5EF4-FFF2-40B4-BE49-F238E27FC236}">
                    <a16:creationId xmlns:a16="http://schemas.microsoft.com/office/drawing/2014/main" id="{336796CB-71C8-5FE4-7A72-FBBDB756F400}"/>
                  </a:ext>
                </a:extLst>
              </p:cNvPr>
              <p:cNvSpPr txBox="1"/>
              <p:nvPr/>
            </p:nvSpPr>
            <p:spPr>
              <a:xfrm>
                <a:off x="363753" y="2123784"/>
                <a:ext cx="1830366" cy="883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0" name="Grup 69">
            <a:extLst>
              <a:ext uri="{FF2B5EF4-FFF2-40B4-BE49-F238E27FC236}">
                <a16:creationId xmlns:a16="http://schemas.microsoft.com/office/drawing/2014/main" id="{79370E2C-8F7D-0A94-B2C8-8508A44E36D9}"/>
              </a:ext>
            </a:extLst>
          </p:cNvPr>
          <p:cNvGrpSpPr>
            <a:grpSpLocks/>
          </p:cNvGrpSpPr>
          <p:nvPr/>
        </p:nvGrpSpPr>
        <p:grpSpPr>
          <a:xfrm>
            <a:off x="4641979" y="951791"/>
            <a:ext cx="2203632" cy="1441111"/>
            <a:chOff x="349583" y="1348815"/>
            <a:chExt cx="2700000" cy="1723674"/>
          </a:xfrm>
        </p:grpSpPr>
        <p:pic>
          <p:nvPicPr>
            <p:cNvPr id="7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C3ED365D-4EF7-38F3-7D6B-DA59121ED3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2" name="Grup 71">
              <a:extLst>
                <a:ext uri="{FF2B5EF4-FFF2-40B4-BE49-F238E27FC236}">
                  <a16:creationId xmlns:a16="http://schemas.microsoft.com/office/drawing/2014/main" id="{E24A95F3-B35B-ED22-C8C1-EEFD0FC4E70F}"/>
                </a:ext>
              </a:extLst>
            </p:cNvPr>
            <p:cNvGrpSpPr/>
            <p:nvPr/>
          </p:nvGrpSpPr>
          <p:grpSpPr>
            <a:xfrm>
              <a:off x="363753" y="1358901"/>
              <a:ext cx="2438005" cy="1648379"/>
              <a:chOff x="363753" y="1358901"/>
              <a:chExt cx="2438005" cy="1648379"/>
            </a:xfrm>
          </p:grpSpPr>
          <p:sp>
            <p:nvSpPr>
              <p:cNvPr id="73" name="Metin kutusu 72">
                <a:extLst>
                  <a:ext uri="{FF2B5EF4-FFF2-40B4-BE49-F238E27FC236}">
                    <a16:creationId xmlns:a16="http://schemas.microsoft.com/office/drawing/2014/main" id="{A1175FF1-0631-BED3-A5A8-E0BFB3AE1C39}"/>
                  </a:ext>
                </a:extLst>
              </p:cNvPr>
              <p:cNvSpPr txBox="1"/>
              <p:nvPr/>
            </p:nvSpPr>
            <p:spPr>
              <a:xfrm>
                <a:off x="377928" y="1358901"/>
                <a:ext cx="2423830" cy="77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8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Ahmet Can ALTUNIŞIK</a:t>
                </a:r>
              </a:p>
            </p:txBody>
          </p:sp>
          <p:sp>
            <p:nvSpPr>
              <p:cNvPr id="74" name="Metin kutusu 73">
                <a:extLst>
                  <a:ext uri="{FF2B5EF4-FFF2-40B4-BE49-F238E27FC236}">
                    <a16:creationId xmlns:a16="http://schemas.microsoft.com/office/drawing/2014/main" id="{9AAF34D4-C9C2-E09C-5422-B8FEBB1445AA}"/>
                  </a:ext>
                </a:extLst>
              </p:cNvPr>
              <p:cNvSpPr txBox="1"/>
              <p:nvPr/>
            </p:nvSpPr>
            <p:spPr>
              <a:xfrm>
                <a:off x="363753" y="2123784"/>
                <a:ext cx="1830366" cy="883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İnşaat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7" name="Metin kutusu 76">
            <a:extLst>
              <a:ext uri="{FF2B5EF4-FFF2-40B4-BE49-F238E27FC236}">
                <a16:creationId xmlns:a16="http://schemas.microsoft.com/office/drawing/2014/main" id="{1B8B6E20-3015-DB4E-C9F0-B147DF67EBC8}"/>
              </a:ext>
            </a:extLst>
          </p:cNvPr>
          <p:cNvSpPr txBox="1"/>
          <p:nvPr/>
        </p:nvSpPr>
        <p:spPr>
          <a:xfrm>
            <a:off x="39436" y="5033657"/>
            <a:ext cx="2165171" cy="954107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lIns="90000" rtlCol="0">
            <a:spAutoFit/>
          </a:bodyPr>
          <a:lstStyle/>
          <a:p>
            <a:pPr algn="ctr"/>
            <a:r>
              <a:rPr lang="tr-TR" sz="1400" b="1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Doç. Dr. Mustafa ASLAN,</a:t>
            </a:r>
          </a:p>
          <a:p>
            <a:pPr algn="ctr"/>
            <a:r>
              <a:rPr lang="tr-TR" sz="1400" b="1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Öğr. Gör. Dr. Hüseyin İPEK, </a:t>
            </a:r>
          </a:p>
          <a:p>
            <a:pPr algn="ctr"/>
            <a:r>
              <a:rPr lang="tr-TR" sz="1400" b="1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Öğr. Gör. Altuğ UŞUN,</a:t>
            </a:r>
          </a:p>
          <a:p>
            <a:pPr algn="ctr"/>
            <a:r>
              <a:rPr lang="tr-TR" sz="1400" b="1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Öğr. Gör. Kutay ÇAVA</a:t>
            </a:r>
            <a:endParaRPr lang="tr-TR" sz="14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78" name="Metin kutusu 77">
            <a:extLst>
              <a:ext uri="{FF2B5EF4-FFF2-40B4-BE49-F238E27FC236}">
                <a16:creationId xmlns:a16="http://schemas.microsoft.com/office/drawing/2014/main" id="{0AC531A2-40CE-4AF5-EDC5-5249EFFCD393}"/>
              </a:ext>
            </a:extLst>
          </p:cNvPr>
          <p:cNvSpPr txBox="1"/>
          <p:nvPr/>
        </p:nvSpPr>
        <p:spPr>
          <a:xfrm>
            <a:off x="4515847" y="5070620"/>
            <a:ext cx="2384079" cy="523220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b="1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Dr. Öğr. </a:t>
            </a:r>
            <a:r>
              <a:rPr lang="tr-TR" sz="1400" b="1" kern="100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Üy</a:t>
            </a:r>
            <a:r>
              <a:rPr lang="tr-TR" sz="1400" b="1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 Fatih Yesevi OKUR</a:t>
            </a:r>
          </a:p>
          <a:p>
            <a:pPr algn="ctr"/>
            <a:r>
              <a:rPr lang="tr-TR" sz="1400" b="1" kern="100" dirty="0">
                <a:solidFill>
                  <a:srgbClr val="002060"/>
                </a:solidFill>
                <a:cs typeface="Calibri" panose="020F0502020204030204" pitchFamily="34" charset="0"/>
              </a:rPr>
              <a:t>Dr. Ebru KALKAN OKUR</a:t>
            </a:r>
            <a:endParaRPr lang="tr-TR" sz="14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683D1E27-1D17-4772-E5BE-6ED8E4280BA0}"/>
              </a:ext>
            </a:extLst>
          </p:cNvPr>
          <p:cNvSpPr txBox="1"/>
          <p:nvPr/>
        </p:nvSpPr>
        <p:spPr>
          <a:xfrm>
            <a:off x="2410971" y="2457769"/>
            <a:ext cx="1932514" cy="1116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kern="1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TEKNOFEST</a:t>
            </a: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ISIF24 Uluslararası Buluş Fuarı </a:t>
            </a: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Bronz  Madalya</a:t>
            </a:r>
            <a:endParaRPr lang="tr-TR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B6FCA10-A870-D4E2-FBD1-31E4C7645AEB}"/>
              </a:ext>
            </a:extLst>
          </p:cNvPr>
          <p:cNvSpPr txBox="1"/>
          <p:nvPr/>
        </p:nvSpPr>
        <p:spPr>
          <a:xfrm>
            <a:off x="2410971" y="3691608"/>
            <a:ext cx="1932514" cy="116955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Üç Yönlü Periyodik Minimal Yüzey (</a:t>
            </a:r>
            <a:r>
              <a:rPr lang="tr-TR" sz="1400" kern="100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Üpmy</a:t>
            </a:r>
            <a:r>
              <a:rPr lang="tr-TR" sz="1400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 Desenli Çekirdek Yapıya Sahip Hibrit Sandviç Kompozit Panel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7B483DD9-3AB8-549B-A325-BBBCA9F0233D}"/>
              </a:ext>
            </a:extLst>
          </p:cNvPr>
          <p:cNvGrpSpPr>
            <a:grpSpLocks/>
          </p:cNvGrpSpPr>
          <p:nvPr/>
        </p:nvGrpSpPr>
        <p:grpSpPr>
          <a:xfrm>
            <a:off x="2377447" y="898862"/>
            <a:ext cx="2244666" cy="1441111"/>
            <a:chOff x="299307" y="1348815"/>
            <a:chExt cx="2750276" cy="1723674"/>
          </a:xfrm>
        </p:grpSpPr>
        <p:pic>
          <p:nvPicPr>
            <p:cNvPr id="1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34C4FEB9-BA9E-33A0-F36C-780B8AFC7E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up 19">
              <a:extLst>
                <a:ext uri="{FF2B5EF4-FFF2-40B4-BE49-F238E27FC236}">
                  <a16:creationId xmlns:a16="http://schemas.microsoft.com/office/drawing/2014/main" id="{0857F02F-CD8F-FA69-B120-813C041590AD}"/>
                </a:ext>
              </a:extLst>
            </p:cNvPr>
            <p:cNvGrpSpPr/>
            <p:nvPr/>
          </p:nvGrpSpPr>
          <p:grpSpPr>
            <a:xfrm>
              <a:off x="299307" y="1358901"/>
              <a:ext cx="2531406" cy="1648379"/>
              <a:chOff x="299307" y="1358901"/>
              <a:chExt cx="2531406" cy="1648379"/>
            </a:xfrm>
          </p:grpSpPr>
          <p:sp>
            <p:nvSpPr>
              <p:cNvPr id="21" name="Metin kutusu 20">
                <a:extLst>
                  <a:ext uri="{FF2B5EF4-FFF2-40B4-BE49-F238E27FC236}">
                    <a16:creationId xmlns:a16="http://schemas.microsoft.com/office/drawing/2014/main" id="{1AB193C1-8FB0-C3EA-4853-AB15D75C27CD}"/>
                  </a:ext>
                </a:extLst>
              </p:cNvPr>
              <p:cNvSpPr txBox="1"/>
              <p:nvPr/>
            </p:nvSpPr>
            <p:spPr>
              <a:xfrm>
                <a:off x="299307" y="1358901"/>
                <a:ext cx="2531406" cy="77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8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Hamdullah ÇUVALCI</a:t>
                </a:r>
              </a:p>
            </p:txBody>
          </p:sp>
          <p:sp>
            <p:nvSpPr>
              <p:cNvPr id="24" name="Metin kutusu 23">
                <a:extLst>
                  <a:ext uri="{FF2B5EF4-FFF2-40B4-BE49-F238E27FC236}">
                    <a16:creationId xmlns:a16="http://schemas.microsoft.com/office/drawing/2014/main" id="{E9FA6A64-A051-1667-9FBA-E22B24DC6783}"/>
                  </a:ext>
                </a:extLst>
              </p:cNvPr>
              <p:cNvSpPr txBox="1"/>
              <p:nvPr/>
            </p:nvSpPr>
            <p:spPr>
              <a:xfrm>
                <a:off x="363753" y="2123784"/>
                <a:ext cx="1830366" cy="883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90059740-9907-B2C5-A31C-2676E9C60A38}"/>
              </a:ext>
            </a:extLst>
          </p:cNvPr>
          <p:cNvSpPr txBox="1"/>
          <p:nvPr/>
        </p:nvSpPr>
        <p:spPr>
          <a:xfrm>
            <a:off x="2321250" y="5053001"/>
            <a:ext cx="2111955" cy="116955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lIns="90000" rtlCol="0">
            <a:spAutoFit/>
          </a:bodyPr>
          <a:lstStyle/>
          <a:p>
            <a:pPr algn="ctr"/>
            <a:r>
              <a:rPr lang="tr-TR" sz="1400" b="1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Prof. Dr. Ümit ALVER</a:t>
            </a:r>
          </a:p>
          <a:p>
            <a:pPr algn="ctr"/>
            <a:r>
              <a:rPr lang="tr-TR" sz="1400" b="1" kern="100" dirty="0">
                <a:solidFill>
                  <a:srgbClr val="002060"/>
                </a:solidFill>
                <a:cs typeface="Calibri" panose="020F0502020204030204" pitchFamily="34" charset="0"/>
              </a:rPr>
              <a:t>Doç. Dr. Mustafa ASLAN</a:t>
            </a:r>
          </a:p>
          <a:p>
            <a:pPr algn="ctr"/>
            <a:r>
              <a:rPr lang="tr-TR" sz="1400" b="1" kern="100" dirty="0">
                <a:solidFill>
                  <a:srgbClr val="002060"/>
                </a:solidFill>
                <a:cs typeface="Calibri" panose="020F0502020204030204" pitchFamily="34" charset="0"/>
              </a:rPr>
              <a:t>Dr. Öğr. Ü. Raşit SEZER</a:t>
            </a:r>
          </a:p>
          <a:p>
            <a:pPr algn="ctr"/>
            <a:r>
              <a:rPr lang="tr-TR" sz="1400" b="1" kern="100" dirty="0">
                <a:solidFill>
                  <a:srgbClr val="002060"/>
                </a:solidFill>
                <a:cs typeface="Calibri" panose="020F0502020204030204" pitchFamily="34" charset="0"/>
              </a:rPr>
              <a:t>Öğr. Gör. Dr. Hüseyin İPEK</a:t>
            </a:r>
          </a:p>
          <a:p>
            <a:pPr algn="ctr"/>
            <a:r>
              <a:rPr lang="tr-TR" sz="1400" b="1" kern="100" dirty="0">
                <a:solidFill>
                  <a:srgbClr val="002060"/>
                </a:solidFill>
                <a:cs typeface="Calibri" panose="020F0502020204030204" pitchFamily="34" charset="0"/>
              </a:rPr>
              <a:t>Öğr. Gör. Kutay ÇAVA</a:t>
            </a:r>
            <a:endParaRPr lang="tr-TR" sz="14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DBACFA4-4171-09AB-0EC7-7EDAD51C481B}"/>
              </a:ext>
            </a:extLst>
          </p:cNvPr>
          <p:cNvSpPr txBox="1"/>
          <p:nvPr/>
        </p:nvSpPr>
        <p:spPr>
          <a:xfrm>
            <a:off x="6880851" y="2519131"/>
            <a:ext cx="1932514" cy="110799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kern="1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TEKNOFEST</a:t>
            </a: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ISIF24 Uluslararası Buluş Fuarı </a:t>
            </a: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Grand Prix Ödülü</a:t>
            </a:r>
            <a:endParaRPr lang="tr-TR" sz="16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E5F7ED8-F8C5-CF2E-5C31-A6E59B313FA2}"/>
              </a:ext>
            </a:extLst>
          </p:cNvPr>
          <p:cNvSpPr txBox="1"/>
          <p:nvPr/>
        </p:nvSpPr>
        <p:spPr>
          <a:xfrm>
            <a:off x="6880851" y="3708662"/>
            <a:ext cx="1932514" cy="116955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Titreşime dayalı yapı sağlığı izlemesinde derin öğrenme tabanlı anormallik tespit sistemi</a:t>
            </a:r>
            <a:endParaRPr lang="tr-TR" sz="14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5DCBBC9E-6DD6-2B52-D7F3-EC003488C6A3}"/>
              </a:ext>
            </a:extLst>
          </p:cNvPr>
          <p:cNvGrpSpPr>
            <a:grpSpLocks/>
          </p:cNvGrpSpPr>
          <p:nvPr/>
        </p:nvGrpSpPr>
        <p:grpSpPr>
          <a:xfrm>
            <a:off x="6888361" y="960224"/>
            <a:ext cx="2203632" cy="1441111"/>
            <a:chOff x="349583" y="1348815"/>
            <a:chExt cx="2700000" cy="1723674"/>
          </a:xfrm>
        </p:grpSpPr>
        <p:pic>
          <p:nvPicPr>
            <p:cNvPr id="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401D5A7-1C43-A545-4BCA-BB6F1EEAD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up 12">
              <a:extLst>
                <a:ext uri="{FF2B5EF4-FFF2-40B4-BE49-F238E27FC236}">
                  <a16:creationId xmlns:a16="http://schemas.microsoft.com/office/drawing/2014/main" id="{DA6D0636-A5E2-DA8A-A890-2FD32074C517}"/>
                </a:ext>
              </a:extLst>
            </p:cNvPr>
            <p:cNvGrpSpPr/>
            <p:nvPr/>
          </p:nvGrpSpPr>
          <p:grpSpPr>
            <a:xfrm>
              <a:off x="363753" y="1358901"/>
              <a:ext cx="2438005" cy="1648379"/>
              <a:chOff x="363753" y="1358901"/>
              <a:chExt cx="2438005" cy="1648379"/>
            </a:xfrm>
          </p:grpSpPr>
          <p:sp>
            <p:nvSpPr>
              <p:cNvPr id="14" name="Metin kutusu 13">
                <a:extLst>
                  <a:ext uri="{FF2B5EF4-FFF2-40B4-BE49-F238E27FC236}">
                    <a16:creationId xmlns:a16="http://schemas.microsoft.com/office/drawing/2014/main" id="{8AFE47FE-289B-B987-5369-04AC75A2706F}"/>
                  </a:ext>
                </a:extLst>
              </p:cNvPr>
              <p:cNvSpPr txBox="1"/>
              <p:nvPr/>
            </p:nvSpPr>
            <p:spPr>
              <a:xfrm>
                <a:off x="377928" y="1358901"/>
                <a:ext cx="2423830" cy="77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8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Ahmet Can ALTUNIŞIK</a:t>
                </a:r>
              </a:p>
            </p:txBody>
          </p:sp>
          <p:sp>
            <p:nvSpPr>
              <p:cNvPr id="15" name="Metin kutusu 14">
                <a:extLst>
                  <a:ext uri="{FF2B5EF4-FFF2-40B4-BE49-F238E27FC236}">
                    <a16:creationId xmlns:a16="http://schemas.microsoft.com/office/drawing/2014/main" id="{E717356F-AEC8-80E7-EB22-7102668FFEFA}"/>
                  </a:ext>
                </a:extLst>
              </p:cNvPr>
              <p:cNvSpPr txBox="1"/>
              <p:nvPr/>
            </p:nvSpPr>
            <p:spPr>
              <a:xfrm>
                <a:off x="363753" y="2123784"/>
                <a:ext cx="1830366" cy="883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İnşaat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6" name="Picture 2" descr="D:\1-Muhendislik-Jeoloji Klasorler\Mühendislik Dekanlık işler\2- corel dosyaları\jpg\akademik kurul 2024 fotolar\ac altunışık.png">
            <a:extLst>
              <a:ext uri="{FF2B5EF4-FFF2-40B4-BE49-F238E27FC236}">
                <a16:creationId xmlns:a16="http://schemas.microsoft.com/office/drawing/2014/main" id="{0B409487-18CA-E4D1-5FC7-B68F32FB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354" y="1614987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Metin kutusu 26">
            <a:extLst>
              <a:ext uri="{FF2B5EF4-FFF2-40B4-BE49-F238E27FC236}">
                <a16:creationId xmlns:a16="http://schemas.microsoft.com/office/drawing/2014/main" id="{DDD2C3E0-203C-7E5D-87F3-D9DACCE8DA9E}"/>
              </a:ext>
            </a:extLst>
          </p:cNvPr>
          <p:cNvSpPr txBox="1"/>
          <p:nvPr/>
        </p:nvSpPr>
        <p:spPr>
          <a:xfrm>
            <a:off x="6957214" y="5070620"/>
            <a:ext cx="1932514" cy="523220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lIns="90000" rtlCol="0">
            <a:spAutoFit/>
          </a:bodyPr>
          <a:lstStyle/>
          <a:p>
            <a:pPr algn="ctr"/>
            <a:r>
              <a:rPr lang="tr-TR" sz="1400" b="1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Dr. Öğr. Üyesi Fatih Yesevi OKUR</a:t>
            </a:r>
            <a:endParaRPr lang="tr-TR" sz="14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28" name="Picture 2" descr="D:\1-Muhendislik-Jeoloji Klasorler\Mühendislik Dekanlık işler\2- corel dosyaları\jpg\akademik kurul 2024 fotolar\ac altunışık.png">
            <a:extLst>
              <a:ext uri="{FF2B5EF4-FFF2-40B4-BE49-F238E27FC236}">
                <a16:creationId xmlns:a16="http://schemas.microsoft.com/office/drawing/2014/main" id="{61D6A76C-6765-3C59-3612-1531D2CEC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995" y="158148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1-Muhendislik-Jeoloji Klasorler\Mühendislik Dekanlık işler\1- Etkinlikler ile ilgili çalışmalar\9-akademik kurul 2025\fotolar\foto devam-2\hamdullah çuvalcı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94" y="1553626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D:\1-Muhendislik-Jeoloji Klasorler\Mühendislik Dekanlık işler\1- Etkinlikler ile ilgili çalışmalar\9-akademik kurul 2025\fotolar\foto devam-2\hamdullah çuvalcı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31" y="1533984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7182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47185-444D-6041-A218-677C9E1F0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50CFDD5F-CC8F-BF32-1B7E-C4FEC75530D6}"/>
              </a:ext>
            </a:extLst>
          </p:cNvPr>
          <p:cNvCxnSpPr/>
          <p:nvPr/>
        </p:nvCxnSpPr>
        <p:spPr>
          <a:xfrm>
            <a:off x="0" y="755559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8 Dikdörtgen">
            <a:extLst>
              <a:ext uri="{FF2B5EF4-FFF2-40B4-BE49-F238E27FC236}">
                <a16:creationId xmlns:a16="http://schemas.microsoft.com/office/drawing/2014/main" id="{E8E13189-BE09-486D-C91F-C051BACA1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027" y="201533"/>
            <a:ext cx="6272608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tr-TR" altLang="tr-TR" b="1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KURUM DIŞI ÖDÜLLER VE BAŞARILAR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45B25B31-3C37-44FF-D0C1-94ABBB4B398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8A57FF9E-29F2-0E05-16CE-92695F2B1BC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Line 3">
            <a:extLst>
              <a:ext uri="{FF2B5EF4-FFF2-40B4-BE49-F238E27FC236}">
                <a16:creationId xmlns:a16="http://schemas.microsoft.com/office/drawing/2014/main" id="{7A8BD415-C2EB-D3E4-68B5-CA8767B23AE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AB46B4C-BB07-C069-26F7-B090E72ED221}"/>
              </a:ext>
            </a:extLst>
          </p:cNvPr>
          <p:cNvSpPr txBox="1"/>
          <p:nvPr/>
        </p:nvSpPr>
        <p:spPr>
          <a:xfrm>
            <a:off x="2348838" y="2508996"/>
            <a:ext cx="1932514" cy="111600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TEKNOFEST</a:t>
            </a: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ISIF24 Uluslararası Buluş Fuarı </a:t>
            </a: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Gümüş  Madalya</a:t>
            </a:r>
            <a:endParaRPr lang="tr-T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A4991D3-613E-ACC8-4604-80CAC9044BED}"/>
              </a:ext>
            </a:extLst>
          </p:cNvPr>
          <p:cNvSpPr txBox="1"/>
          <p:nvPr/>
        </p:nvSpPr>
        <p:spPr>
          <a:xfrm>
            <a:off x="2348838" y="3742835"/>
            <a:ext cx="1932514" cy="1384995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Alüminyum Al-Si Döküm Alaşımlarında Silis </a:t>
            </a:r>
            <a:r>
              <a:rPr lang="tr-TR" sz="1400" kern="100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Modifkasyonu</a:t>
            </a:r>
            <a:r>
              <a:rPr lang="tr-TR" sz="1400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İçin Kullanılmak Üzere Bir Toz Karışımı Ve Üretim Yöntemi</a:t>
            </a:r>
          </a:p>
        </p:txBody>
      </p:sp>
      <p:grpSp>
        <p:nvGrpSpPr>
          <p:cNvPr id="5" name="Grup 4">
            <a:extLst>
              <a:ext uri="{FF2B5EF4-FFF2-40B4-BE49-F238E27FC236}">
                <a16:creationId xmlns:a16="http://schemas.microsoft.com/office/drawing/2014/main" id="{55D67253-5C85-BC7C-4119-8610890BB3BE}"/>
              </a:ext>
            </a:extLst>
          </p:cNvPr>
          <p:cNvGrpSpPr>
            <a:grpSpLocks/>
          </p:cNvGrpSpPr>
          <p:nvPr/>
        </p:nvGrpSpPr>
        <p:grpSpPr>
          <a:xfrm>
            <a:off x="2315314" y="950089"/>
            <a:ext cx="2244666" cy="1441111"/>
            <a:chOff x="299307" y="1348815"/>
            <a:chExt cx="2750276" cy="1723674"/>
          </a:xfrm>
        </p:grpSpPr>
        <p:pic>
          <p:nvPicPr>
            <p:cNvPr id="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401F0CDF-528A-66DC-0EC8-155BD02DC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up 8">
              <a:extLst>
                <a:ext uri="{FF2B5EF4-FFF2-40B4-BE49-F238E27FC236}">
                  <a16:creationId xmlns:a16="http://schemas.microsoft.com/office/drawing/2014/main" id="{346BADD1-A360-35EC-CCF1-B00343C75D18}"/>
                </a:ext>
              </a:extLst>
            </p:cNvPr>
            <p:cNvGrpSpPr/>
            <p:nvPr/>
          </p:nvGrpSpPr>
          <p:grpSpPr>
            <a:xfrm>
              <a:off x="299307" y="1358901"/>
              <a:ext cx="2531406" cy="1648379"/>
              <a:chOff x="299307" y="1358901"/>
              <a:chExt cx="2531406" cy="1648379"/>
            </a:xfrm>
          </p:grpSpPr>
          <p:sp>
            <p:nvSpPr>
              <p:cNvPr id="13" name="Metin kutusu 12">
                <a:extLst>
                  <a:ext uri="{FF2B5EF4-FFF2-40B4-BE49-F238E27FC236}">
                    <a16:creationId xmlns:a16="http://schemas.microsoft.com/office/drawing/2014/main" id="{FB686553-E4C8-87C1-36FE-8E2DBD633CD9}"/>
                  </a:ext>
                </a:extLst>
              </p:cNvPr>
              <p:cNvSpPr txBox="1"/>
              <p:nvPr/>
            </p:nvSpPr>
            <p:spPr>
              <a:xfrm>
                <a:off x="299307" y="1358901"/>
                <a:ext cx="2531406" cy="77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8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Dr. Öğ</a:t>
                </a:r>
                <a:r>
                  <a:rPr lang="tr-TR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r. Üyesi Raşit SEZER</a:t>
                </a:r>
                <a:endParaRPr lang="tr-TR" sz="1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Metin kutusu 13">
                <a:extLst>
                  <a:ext uri="{FF2B5EF4-FFF2-40B4-BE49-F238E27FC236}">
                    <a16:creationId xmlns:a16="http://schemas.microsoft.com/office/drawing/2014/main" id="{25AC35F1-AEBD-2CA8-7B49-420D954894F9}"/>
                  </a:ext>
                </a:extLst>
              </p:cNvPr>
              <p:cNvSpPr txBox="1"/>
              <p:nvPr/>
            </p:nvSpPr>
            <p:spPr>
              <a:xfrm>
                <a:off x="363753" y="2123784"/>
                <a:ext cx="1830366" cy="883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6" name="Grup 25">
            <a:extLst>
              <a:ext uri="{FF2B5EF4-FFF2-40B4-BE49-F238E27FC236}">
                <a16:creationId xmlns:a16="http://schemas.microsoft.com/office/drawing/2014/main" id="{6FEC9D01-E0D3-F3A6-9D51-9A16195ADEAE}"/>
              </a:ext>
            </a:extLst>
          </p:cNvPr>
          <p:cNvGrpSpPr>
            <a:grpSpLocks/>
          </p:cNvGrpSpPr>
          <p:nvPr/>
        </p:nvGrpSpPr>
        <p:grpSpPr>
          <a:xfrm>
            <a:off x="4598005" y="959833"/>
            <a:ext cx="2203632" cy="1441111"/>
            <a:chOff x="349583" y="1348815"/>
            <a:chExt cx="2700000" cy="1723674"/>
          </a:xfrm>
        </p:grpSpPr>
        <p:pic>
          <p:nvPicPr>
            <p:cNvPr id="27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D5EA474C-38CB-8EE7-A4B7-F32C64A8D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up 27">
              <a:extLst>
                <a:ext uri="{FF2B5EF4-FFF2-40B4-BE49-F238E27FC236}">
                  <a16:creationId xmlns:a16="http://schemas.microsoft.com/office/drawing/2014/main" id="{A3583F2F-8CA3-554D-02FD-93B66F45A890}"/>
                </a:ext>
              </a:extLst>
            </p:cNvPr>
            <p:cNvGrpSpPr/>
            <p:nvPr/>
          </p:nvGrpSpPr>
          <p:grpSpPr>
            <a:xfrm>
              <a:off x="363753" y="1358901"/>
              <a:ext cx="2438005" cy="1648379"/>
              <a:chOff x="363753" y="1358901"/>
              <a:chExt cx="2438005" cy="1648379"/>
            </a:xfrm>
          </p:grpSpPr>
          <p:sp>
            <p:nvSpPr>
              <p:cNvPr id="29" name="Metin kutusu 28">
                <a:extLst>
                  <a:ext uri="{FF2B5EF4-FFF2-40B4-BE49-F238E27FC236}">
                    <a16:creationId xmlns:a16="http://schemas.microsoft.com/office/drawing/2014/main" id="{9912BF78-C2E7-DDCC-AFD6-97A4999ADEDD}"/>
                  </a:ext>
                </a:extLst>
              </p:cNvPr>
              <p:cNvSpPr txBox="1"/>
              <p:nvPr/>
            </p:nvSpPr>
            <p:spPr>
              <a:xfrm>
                <a:off x="377928" y="1358901"/>
                <a:ext cx="2423830" cy="77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b="1" dirty="0">
                    <a:solidFill>
                      <a:srgbClr val="C00000"/>
                    </a:solidFill>
                    <a:cs typeface="Calibri" panose="020F0502020204030204" pitchFamily="34" charset="0"/>
                  </a:rPr>
                  <a:t>Prof. Dr. İzzet KARAKURT</a:t>
                </a:r>
              </a:p>
            </p:txBody>
          </p:sp>
          <p:sp>
            <p:nvSpPr>
              <p:cNvPr id="30" name="Metin kutusu 29">
                <a:extLst>
                  <a:ext uri="{FF2B5EF4-FFF2-40B4-BE49-F238E27FC236}">
                    <a16:creationId xmlns:a16="http://schemas.microsoft.com/office/drawing/2014/main" id="{4CC2CFAB-0B26-1F3D-FA0C-DA78B61EC11C}"/>
                  </a:ext>
                </a:extLst>
              </p:cNvPr>
              <p:cNvSpPr txBox="1"/>
              <p:nvPr/>
            </p:nvSpPr>
            <p:spPr>
              <a:xfrm>
                <a:off x="363753" y="2123784"/>
                <a:ext cx="1830366" cy="883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Maden  Mühendisliği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547961F6-A55E-ED97-BE12-D8BCBC644112}"/>
              </a:ext>
            </a:extLst>
          </p:cNvPr>
          <p:cNvSpPr txBox="1"/>
          <p:nvPr/>
        </p:nvSpPr>
        <p:spPr>
          <a:xfrm>
            <a:off x="4598005" y="2607884"/>
            <a:ext cx="1932514" cy="104644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tr-TR" sz="12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 Yılı </a:t>
            </a: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Bilim Ödülü</a:t>
            </a:r>
          </a:p>
          <a:p>
            <a:pPr algn="ctr"/>
            <a:endParaRPr lang="tr-T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681BB5A0-1AC2-A898-6961-561BCC75D2F2}"/>
              </a:ext>
            </a:extLst>
          </p:cNvPr>
          <p:cNvSpPr txBox="1"/>
          <p:nvPr/>
        </p:nvSpPr>
        <p:spPr>
          <a:xfrm>
            <a:off x="4626907" y="3789222"/>
            <a:ext cx="1933200" cy="1169551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tr-TR" sz="1400" kern="100" dirty="0">
              <a:solidFill>
                <a:srgbClr val="00206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400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Yurt Madenciliğini Geliştirme Vakfı (YMGV) Madencilik Ödülleri </a:t>
            </a:r>
            <a:endParaRPr lang="tr-TR" sz="1400" kern="100" dirty="0">
              <a:solidFill>
                <a:srgbClr val="002060"/>
              </a:solidFill>
              <a:cs typeface="Calibri" panose="020F0502020204030204" pitchFamily="34" charset="0"/>
            </a:endParaRPr>
          </a:p>
          <a:p>
            <a:pPr algn="ctr"/>
            <a:endParaRPr lang="tr-TR" sz="14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6D272601-83F4-D364-BCB5-8C2D08F0DE2E}"/>
              </a:ext>
            </a:extLst>
          </p:cNvPr>
          <p:cNvSpPr txBox="1"/>
          <p:nvPr/>
        </p:nvSpPr>
        <p:spPr>
          <a:xfrm>
            <a:off x="100986" y="2544442"/>
            <a:ext cx="1932514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6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TEKNOFEST</a:t>
            </a: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ISIF24 Uluslararası Buluş Fuarı </a:t>
            </a: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Gümüş  Madalya</a:t>
            </a:r>
            <a:endParaRPr lang="tr-T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A36CD1B9-84F9-4BF0-518F-00C41CC8EFC2}"/>
              </a:ext>
            </a:extLst>
          </p:cNvPr>
          <p:cNvSpPr txBox="1"/>
          <p:nvPr/>
        </p:nvSpPr>
        <p:spPr>
          <a:xfrm>
            <a:off x="130516" y="3755574"/>
            <a:ext cx="1933200" cy="1384995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Magnetik Tutma Esaslı Uzun Ömürlü Çok Kullanımlık Yüzey Elektrik Potansiyellerini Ölçmek İçin Elektrot Tasarımı</a:t>
            </a:r>
            <a:endParaRPr lang="tr-TR" sz="14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grpSp>
        <p:nvGrpSpPr>
          <p:cNvPr id="35" name="Grup 34">
            <a:extLst>
              <a:ext uri="{FF2B5EF4-FFF2-40B4-BE49-F238E27FC236}">
                <a16:creationId xmlns:a16="http://schemas.microsoft.com/office/drawing/2014/main" id="{462687ED-6117-F8B3-E7DF-21634D8E6A54}"/>
              </a:ext>
            </a:extLst>
          </p:cNvPr>
          <p:cNvGrpSpPr>
            <a:grpSpLocks/>
          </p:cNvGrpSpPr>
          <p:nvPr/>
        </p:nvGrpSpPr>
        <p:grpSpPr>
          <a:xfrm>
            <a:off x="77851" y="942967"/>
            <a:ext cx="2203632" cy="1441111"/>
            <a:chOff x="349583" y="1348815"/>
            <a:chExt cx="2700000" cy="1723674"/>
          </a:xfrm>
        </p:grpSpPr>
        <p:pic>
          <p:nvPicPr>
            <p:cNvPr id="3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8AA570BB-E5E6-B8B3-FD47-6BB0CDE9B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up 38">
              <a:extLst>
                <a:ext uri="{FF2B5EF4-FFF2-40B4-BE49-F238E27FC236}">
                  <a16:creationId xmlns:a16="http://schemas.microsoft.com/office/drawing/2014/main" id="{CA72B752-4F3A-108D-38E9-B6F6B25CE86A}"/>
                </a:ext>
              </a:extLst>
            </p:cNvPr>
            <p:cNvGrpSpPr/>
            <p:nvPr/>
          </p:nvGrpSpPr>
          <p:grpSpPr>
            <a:xfrm>
              <a:off x="363753" y="1358901"/>
              <a:ext cx="2438005" cy="1648379"/>
              <a:chOff x="363753" y="1358901"/>
              <a:chExt cx="2438005" cy="1648379"/>
            </a:xfrm>
          </p:grpSpPr>
          <p:sp>
            <p:nvSpPr>
              <p:cNvPr id="40" name="Metin kutusu 39">
                <a:extLst>
                  <a:ext uri="{FF2B5EF4-FFF2-40B4-BE49-F238E27FC236}">
                    <a16:creationId xmlns:a16="http://schemas.microsoft.com/office/drawing/2014/main" id="{DFBE3C0C-7519-38FC-2EF9-ADA25F86605A}"/>
                  </a:ext>
                </a:extLst>
              </p:cNvPr>
              <p:cNvSpPr txBox="1"/>
              <p:nvPr/>
            </p:nvSpPr>
            <p:spPr>
              <a:xfrm>
                <a:off x="377928" y="1358901"/>
                <a:ext cx="2423830" cy="77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8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Prof. Dr. İsmail KAYA</a:t>
                </a:r>
              </a:p>
            </p:txBody>
          </p:sp>
          <p:sp>
            <p:nvSpPr>
              <p:cNvPr id="41" name="Metin kutusu 40">
                <a:extLst>
                  <a:ext uri="{FF2B5EF4-FFF2-40B4-BE49-F238E27FC236}">
                    <a16:creationId xmlns:a16="http://schemas.microsoft.com/office/drawing/2014/main" id="{A92F3E31-7FD5-3309-CB29-6A90F67FF3F7}"/>
                  </a:ext>
                </a:extLst>
              </p:cNvPr>
              <p:cNvSpPr txBox="1"/>
              <p:nvPr/>
            </p:nvSpPr>
            <p:spPr>
              <a:xfrm>
                <a:off x="363753" y="2123784"/>
                <a:ext cx="1830366" cy="883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Elektrik-Elektronik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39CA7186-A85E-AFE8-463E-9E885472550A}"/>
              </a:ext>
            </a:extLst>
          </p:cNvPr>
          <p:cNvSpPr txBox="1"/>
          <p:nvPr/>
        </p:nvSpPr>
        <p:spPr>
          <a:xfrm>
            <a:off x="118321" y="5303556"/>
            <a:ext cx="1932514" cy="523220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b="1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Yeşim ER</a:t>
            </a:r>
          </a:p>
          <a:p>
            <a:pPr algn="ctr"/>
            <a:r>
              <a:rPr lang="tr-TR" sz="1400" b="1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Zübeyir TURĞUT</a:t>
            </a:r>
            <a:endParaRPr lang="tr-TR" sz="14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2050" name="Picture 2" descr="D:\1-Muhendislik-Jeoloji Klasorler\Mühendislik Dekanlık işler\1- Etkinlikler ile ilgili çalışmalar\9-akademik kurul 2025\fotolar\foto devam\raşit sez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416" y="1596542"/>
            <a:ext cx="777857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-Muhendislik-Jeoloji Klasorler\Mühendislik Dekanlık işler\1- Etkinlikler ile ilgili çalışmalar\9-akademik kurul 2025\fotolar\foto devam-2\ismail kay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36" y="156836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1-Muhendislik-Jeoloji Klasorler\Mühendislik Dekanlık işler\1- Etkinlikler ile ilgili çalışmalar\9-akademik kurul 2025\fotolar\foto devam\izzet karakur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433" y="1585231"/>
            <a:ext cx="794571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637383CF-8D48-3AB7-BD43-F9A7F53582C7}"/>
              </a:ext>
            </a:extLst>
          </p:cNvPr>
          <p:cNvSpPr txBox="1"/>
          <p:nvPr/>
        </p:nvSpPr>
        <p:spPr>
          <a:xfrm>
            <a:off x="6855677" y="2510307"/>
            <a:ext cx="1932514" cy="215443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TUSAŞ LİFT UP Sanayi Odaklı Bitirme Projeleri  </a:t>
            </a:r>
            <a:endParaRPr lang="tr-TR" sz="16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Metalurji ve Malzeme alanında Birincilik, </a:t>
            </a:r>
          </a:p>
          <a:p>
            <a:pPr algn="ctr"/>
            <a:r>
              <a:rPr lang="tr-TR" sz="16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Genel sıralamada Üçüncülük</a:t>
            </a:r>
            <a:endParaRPr lang="tr-T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42CA54DD-D9BF-9535-4E8E-8B6FD71BC8A1}"/>
              </a:ext>
            </a:extLst>
          </p:cNvPr>
          <p:cNvSpPr txBox="1"/>
          <p:nvPr/>
        </p:nvSpPr>
        <p:spPr>
          <a:xfrm>
            <a:off x="6822153" y="4742040"/>
            <a:ext cx="1932514" cy="1384995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Manyetik Nanopartiküllerin Üretimi ve EMI </a:t>
            </a:r>
            <a:r>
              <a:rPr lang="tr-TR" sz="1400" kern="100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Kalkanlamaya</a:t>
            </a:r>
            <a:r>
              <a:rPr lang="tr-TR" sz="1400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Yönelik Geliştirilmesi" Ar-</a:t>
            </a:r>
            <a:r>
              <a:rPr lang="tr-TR" sz="1400" kern="100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Ge</a:t>
            </a:r>
            <a:r>
              <a:rPr lang="tr-TR" sz="1400" kern="1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projesi</a:t>
            </a:r>
          </a:p>
        </p:txBody>
      </p:sp>
      <p:grpSp>
        <p:nvGrpSpPr>
          <p:cNvPr id="17" name="Grup 16">
            <a:extLst>
              <a:ext uri="{FF2B5EF4-FFF2-40B4-BE49-F238E27FC236}">
                <a16:creationId xmlns:a16="http://schemas.microsoft.com/office/drawing/2014/main" id="{FA9BEACB-D7DF-BDCC-EF0D-2BADB5B64702}"/>
              </a:ext>
            </a:extLst>
          </p:cNvPr>
          <p:cNvGrpSpPr>
            <a:grpSpLocks/>
          </p:cNvGrpSpPr>
          <p:nvPr/>
        </p:nvGrpSpPr>
        <p:grpSpPr>
          <a:xfrm>
            <a:off x="6822153" y="951400"/>
            <a:ext cx="2244666" cy="1441111"/>
            <a:chOff x="299307" y="1348815"/>
            <a:chExt cx="2750276" cy="1723674"/>
          </a:xfrm>
        </p:grpSpPr>
        <p:pic>
          <p:nvPicPr>
            <p:cNvPr id="18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11933E35-4626-AC9B-B1FF-2CEE666F55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83" y="134881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up 18">
              <a:extLst>
                <a:ext uri="{FF2B5EF4-FFF2-40B4-BE49-F238E27FC236}">
                  <a16:creationId xmlns:a16="http://schemas.microsoft.com/office/drawing/2014/main" id="{B231EDB5-085F-F832-22F6-EBE3D8A7A39B}"/>
                </a:ext>
              </a:extLst>
            </p:cNvPr>
            <p:cNvGrpSpPr/>
            <p:nvPr/>
          </p:nvGrpSpPr>
          <p:grpSpPr>
            <a:xfrm>
              <a:off x="299307" y="1358901"/>
              <a:ext cx="2531406" cy="1648379"/>
              <a:chOff x="299307" y="1358901"/>
              <a:chExt cx="2531406" cy="1648379"/>
            </a:xfrm>
          </p:grpSpPr>
          <p:sp>
            <p:nvSpPr>
              <p:cNvPr id="20" name="Metin kutusu 19">
                <a:extLst>
                  <a:ext uri="{FF2B5EF4-FFF2-40B4-BE49-F238E27FC236}">
                    <a16:creationId xmlns:a16="http://schemas.microsoft.com/office/drawing/2014/main" id="{0E69902C-648B-4D44-D323-5E6F15CC430C}"/>
                  </a:ext>
                </a:extLst>
              </p:cNvPr>
              <p:cNvSpPr txBox="1"/>
              <p:nvPr/>
            </p:nvSpPr>
            <p:spPr>
              <a:xfrm>
                <a:off x="299307" y="1358901"/>
                <a:ext cx="2531406" cy="77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18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Doç. Dr. Fati</a:t>
                </a:r>
                <a:r>
                  <a:rPr lang="tr-TR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 ERDEMİR</a:t>
                </a:r>
                <a:endParaRPr lang="tr-TR" sz="18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Metin kutusu 20">
                <a:extLst>
                  <a:ext uri="{FF2B5EF4-FFF2-40B4-BE49-F238E27FC236}">
                    <a16:creationId xmlns:a16="http://schemas.microsoft.com/office/drawing/2014/main" id="{29808112-70DE-9F46-FA34-59422ED7EF0B}"/>
                  </a:ext>
                </a:extLst>
              </p:cNvPr>
              <p:cNvSpPr txBox="1"/>
              <p:nvPr/>
            </p:nvSpPr>
            <p:spPr>
              <a:xfrm>
                <a:off x="363753" y="2123784"/>
                <a:ext cx="1830366" cy="883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Metalurji ve Malzeme Müh.</a:t>
                </a:r>
              </a:p>
              <a:p>
                <a:r>
                  <a:rPr lang="tr-TR" sz="14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Bölümü</a:t>
                </a:r>
                <a:endPara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3" name="Picture 2" descr="D:\1-Muhendislik-Jeoloji Klasorler\Mühendislik Dekanlık işler\1- Etkinlikler ile ilgili çalışmalar\9-akademik kurul 2025\fotolar\foto devam\fatih erdemir.png">
            <a:extLst>
              <a:ext uri="{FF2B5EF4-FFF2-40B4-BE49-F238E27FC236}">
                <a16:creationId xmlns:a16="http://schemas.microsoft.com/office/drawing/2014/main" id="{8D2E77B1-589A-68F4-56FA-B1EB2B445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405" y="1590895"/>
            <a:ext cx="792000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439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2715" y="783791"/>
            <a:ext cx="9144000" cy="0"/>
          </a:xfrm>
          <a:prstGeom prst="line">
            <a:avLst/>
          </a:prstGeom>
          <a:ln w="57150" cmpd="tri"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470139" y="896617"/>
            <a:ext cx="6231861" cy="49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1800"/>
              <a:buFont typeface="Calibri"/>
              <a:buNone/>
              <a:defRPr sz="2000" b="1">
                <a:solidFill>
                  <a:srgbClr val="0000FF"/>
                </a:solidFill>
                <a:latin typeface="+mj-lt"/>
                <a:ea typeface="Calibri"/>
                <a:cs typeface="Calibri" panose="020F0502020204030204" pitchFamily="34" charset="0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tr-TR" sz="2400" dirty="0">
                <a:latin typeface="+mn-lt"/>
              </a:rPr>
              <a:t>İDARİ VE TEKNİK PERSONEL</a:t>
            </a: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7" name="Resim 1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ikdörtgen 12"/>
          <p:cNvSpPr/>
          <p:nvPr/>
        </p:nvSpPr>
        <p:spPr>
          <a:xfrm>
            <a:off x="554183" y="5537188"/>
            <a:ext cx="7232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/>
            <a:r>
              <a:rPr lang="tr-TR" dirty="0">
                <a:cs typeface="Calibri" panose="020F0502020204030204" pitchFamily="34" charset="0"/>
              </a:rPr>
              <a:t>- 2024 yılı itibariyle fakültemizde 95 idari personel görev yapmaktadır.</a:t>
            </a:r>
          </a:p>
        </p:txBody>
      </p:sp>
      <p:sp>
        <p:nvSpPr>
          <p:cNvPr id="10" name="8 Dikdörtgen">
            <a:extLst>
              <a:ext uri="{FF2B5EF4-FFF2-40B4-BE49-F238E27FC236}">
                <a16:creationId xmlns:a16="http://schemas.microsoft.com/office/drawing/2014/main" id="{CF757A77-A009-2C6E-CBF6-C2CCD2440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062" y="289040"/>
            <a:ext cx="2093879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KURUMSAL</a:t>
            </a:r>
            <a:endParaRPr lang="tr-TR" altLang="tr-TR" sz="2000" b="1" dirty="0">
              <a:solidFill>
                <a:srgbClr val="C00000"/>
              </a:solidFill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Tablo 10">
            <a:extLst>
              <a:ext uri="{FF2B5EF4-FFF2-40B4-BE49-F238E27FC236}">
                <a16:creationId xmlns:a16="http://schemas.microsoft.com/office/drawing/2014/main" id="{2A3334A2-2404-976F-F633-83344FAF3D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777637"/>
              </p:ext>
            </p:extLst>
          </p:nvPr>
        </p:nvGraphicFramePr>
        <p:xfrm>
          <a:off x="1191582" y="1671968"/>
          <a:ext cx="6585725" cy="934974"/>
        </p:xfrm>
        <a:graphic>
          <a:graphicData uri="http://schemas.openxmlformats.org/drawingml/2006/table">
            <a:tbl>
              <a:tblPr firstRow="1" firstCol="1" bandRow="1"/>
              <a:tblGrid>
                <a:gridCol w="1317145">
                  <a:extLst>
                    <a:ext uri="{9D8B030D-6E8A-4147-A177-3AD203B41FA5}">
                      <a16:colId xmlns:a16="http://schemas.microsoft.com/office/drawing/2014/main" val="489624845"/>
                    </a:ext>
                  </a:extLst>
                </a:gridCol>
                <a:gridCol w="1317145">
                  <a:extLst>
                    <a:ext uri="{9D8B030D-6E8A-4147-A177-3AD203B41FA5}">
                      <a16:colId xmlns:a16="http://schemas.microsoft.com/office/drawing/2014/main" val="355357280"/>
                    </a:ext>
                  </a:extLst>
                </a:gridCol>
                <a:gridCol w="1317145">
                  <a:extLst>
                    <a:ext uri="{9D8B030D-6E8A-4147-A177-3AD203B41FA5}">
                      <a16:colId xmlns:a16="http://schemas.microsoft.com/office/drawing/2014/main" val="2162646972"/>
                    </a:ext>
                  </a:extLst>
                </a:gridCol>
                <a:gridCol w="1317145">
                  <a:extLst>
                    <a:ext uri="{9D8B030D-6E8A-4147-A177-3AD203B41FA5}">
                      <a16:colId xmlns:a16="http://schemas.microsoft.com/office/drawing/2014/main" val="1585466627"/>
                    </a:ext>
                  </a:extLst>
                </a:gridCol>
                <a:gridCol w="1317145">
                  <a:extLst>
                    <a:ext uri="{9D8B030D-6E8A-4147-A177-3AD203B41FA5}">
                      <a16:colId xmlns:a16="http://schemas.microsoft.com/office/drawing/2014/main" val="2381948112"/>
                    </a:ext>
                  </a:extLst>
                </a:gridCol>
              </a:tblGrid>
              <a:tr h="303427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20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Mühendislik Fakültesi İdari ve Teknik Personel Sayısı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r-TR" sz="1800" b="1" dirty="0">
                        <a:solidFill>
                          <a:srgbClr val="FFFF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236607"/>
                  </a:ext>
                </a:extLst>
              </a:tr>
              <a:tr h="3034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2000" b="1" i="0" u="none" strike="noStrike" cap="none" noProof="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2020</a:t>
                      </a:r>
                      <a:endParaRPr lang="en-US" sz="2000" b="1" i="0" u="none" strike="noStrike" cap="none" dirty="0">
                        <a:solidFill>
                          <a:srgbClr val="FFFFFF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2000" b="1" i="0" u="none" strike="noStrike" cap="none" dirty="0">
                          <a:solidFill>
                            <a:srgbClr val="FFFFFF"/>
                          </a:solidFill>
                          <a:effectLst/>
                          <a:latin typeface="+mj-lt"/>
                          <a:cs typeface="Calibri" panose="020F0502020204030204" pitchFamily="34" charset="0"/>
                          <a:sym typeface="Arial"/>
                        </a:rPr>
                        <a:t>2021</a:t>
                      </a:r>
                      <a:endParaRPr lang="en-US" sz="2000" b="1" i="0" u="none" strike="noStrike" cap="none" dirty="0">
                        <a:solidFill>
                          <a:srgbClr val="FFFFFF"/>
                        </a:solidFill>
                        <a:effectLst/>
                        <a:latin typeface="+mj-lt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tr-TR" sz="20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190553"/>
                  </a:ext>
                </a:extLst>
              </a:tr>
              <a:tr h="303427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2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93</a:t>
                      </a:r>
                      <a:endParaRPr lang="en-US" sz="2000" b="1" i="0" u="none" strike="noStrike" cap="none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2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" panose="020F0502020204030204" pitchFamily="34" charset="0"/>
                          <a:sym typeface="Arial"/>
                        </a:rPr>
                        <a:t>97</a:t>
                      </a:r>
                      <a:endParaRPr lang="en-US" sz="2000" b="1" i="0" u="none" strike="noStrike" cap="none" dirty="0">
                        <a:solidFill>
                          <a:schemeClr val="tx1"/>
                        </a:solidFill>
                        <a:effectLst/>
                        <a:latin typeface="+mj-lt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2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98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2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93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20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664782"/>
                  </a:ext>
                </a:extLst>
              </a:tr>
            </a:tbl>
          </a:graphicData>
        </a:graphic>
      </p:graphicFrame>
      <p:graphicFrame>
        <p:nvGraphicFramePr>
          <p:cNvPr id="2" name="Grafik 1">
            <a:extLst>
              <a:ext uri="{FF2B5EF4-FFF2-40B4-BE49-F238E27FC236}">
                <a16:creationId xmlns:a16="http://schemas.microsoft.com/office/drawing/2014/main" id="{BD7DA89B-B775-6ED2-2FAD-A498FF8306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257171"/>
              </p:ext>
            </p:extLst>
          </p:nvPr>
        </p:nvGraphicFramePr>
        <p:xfrm>
          <a:off x="1470139" y="3124592"/>
          <a:ext cx="6085695" cy="223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662871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/>
          <p:cNvCxnSpPr/>
          <p:nvPr/>
        </p:nvCxnSpPr>
        <p:spPr>
          <a:xfrm>
            <a:off x="1" y="773596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8 Dikdörtgen">
            <a:extLst>
              <a:ext uri="{FF2B5EF4-FFF2-40B4-BE49-F238E27FC236}">
                <a16:creationId xmlns:a16="http://schemas.microsoft.com/office/drawing/2014/main" id="{306D85E5-3FCC-17EA-A320-9A6959243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9103" y="311933"/>
            <a:ext cx="8904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nn-NO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EĞ</a:t>
            </a: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nn-NO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T</a:t>
            </a: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İ</a:t>
            </a:r>
            <a:r>
              <a:rPr lang="nn-NO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ME KATKI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373D9FD0-D9C4-B200-99F0-FCBADD013603}"/>
              </a:ext>
            </a:extLst>
          </p:cNvPr>
          <p:cNvSpPr/>
          <p:nvPr/>
        </p:nvSpPr>
        <p:spPr>
          <a:xfrm>
            <a:off x="478303" y="1178592"/>
            <a:ext cx="8366642" cy="369332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En Fazla Doktora Öğrencisi Mezun Eden Akademisyenimiz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3" name="Resim 1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up 14"/>
          <p:cNvGrpSpPr/>
          <p:nvPr/>
        </p:nvGrpSpPr>
        <p:grpSpPr>
          <a:xfrm>
            <a:off x="2867149" y="1952918"/>
            <a:ext cx="3475594" cy="2234109"/>
            <a:chOff x="3315984" y="1634774"/>
            <a:chExt cx="2700000" cy="1723674"/>
          </a:xfrm>
        </p:grpSpPr>
        <p:pic>
          <p:nvPicPr>
            <p:cNvPr id="17" name="Picture 3" descr="D:\1-Muhendislik-Jeoloji Klasorler\Mühendislik Dekanlık işler\2- corel dosyaları\jpg\akademik kurul sunum şablo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Metin kutusu 17"/>
            <p:cNvSpPr txBox="1"/>
            <p:nvPr/>
          </p:nvSpPr>
          <p:spPr>
            <a:xfrm>
              <a:off x="3345875" y="1678181"/>
              <a:ext cx="2348114" cy="759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Prof. Dr. </a:t>
              </a:r>
            </a:p>
            <a:p>
              <a:pPr algn="ctr"/>
              <a:r>
                <a:rPr lang="tr-TR" sz="2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Halil İbrahim OKUMUŞ</a:t>
              </a:r>
            </a:p>
            <a:p>
              <a:pPr algn="ctr"/>
              <a:r>
                <a:rPr lang="tr-TR" b="1" dirty="0"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4 Öğrenci</a:t>
              </a:r>
            </a:p>
          </p:txBody>
        </p:sp>
        <p:sp>
          <p:nvSpPr>
            <p:cNvPr id="19" name="Metin kutusu 18"/>
            <p:cNvSpPr txBox="1"/>
            <p:nvPr/>
          </p:nvSpPr>
          <p:spPr>
            <a:xfrm>
              <a:off x="3345875" y="2463402"/>
              <a:ext cx="1874151" cy="783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Elektrik-Elektronik</a:t>
              </a:r>
            </a:p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6" name="Resim 5" descr="insan yüzü, alın, gözlük, adam, insan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747661A-DCE8-3BA5-EA9E-1C0FC348A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555" y="2957613"/>
            <a:ext cx="1200555" cy="11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019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çiçek, ekran görüntüsü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9251C85F-3324-A1B6-C2E8-A3EA0FB953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31" r="55312" b="5708"/>
          <a:stretch/>
        </p:blipFill>
        <p:spPr>
          <a:xfrm>
            <a:off x="-23014" y="17718"/>
            <a:ext cx="9167014" cy="6822564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805E042F-35C8-26B2-10E2-D81F999C02AF}"/>
              </a:ext>
            </a:extLst>
          </p:cNvPr>
          <p:cNvSpPr/>
          <p:nvPr/>
        </p:nvSpPr>
        <p:spPr>
          <a:xfrm>
            <a:off x="5101389" y="2692730"/>
            <a:ext cx="404261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tr-TR" sz="3200" b="1" dirty="0">
                <a:solidFill>
                  <a:srgbClr val="251F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2023-2024 </a:t>
            </a:r>
          </a:p>
          <a:p>
            <a:pPr algn="ctr" eaLnBrk="0" hangingPunct="0">
              <a:defRPr/>
            </a:pPr>
            <a:r>
              <a:rPr lang="tr-TR" sz="3200" b="1" dirty="0">
                <a:solidFill>
                  <a:srgbClr val="251F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Eğitim-Öğretim Yılı</a:t>
            </a:r>
          </a:p>
          <a:p>
            <a:pPr algn="ctr" eaLnBrk="0" hangingPunct="0">
              <a:defRPr/>
            </a:pPr>
            <a:r>
              <a:rPr lang="tr-TR" sz="3200" b="1" dirty="0">
                <a:solidFill>
                  <a:srgbClr val="251F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 Akademik Performans Ödülleri</a:t>
            </a:r>
            <a:endParaRPr lang="tr-TR" sz="3200" dirty="0">
              <a:solidFill>
                <a:srgbClr val="251F2B"/>
              </a:solidFill>
            </a:endParaRPr>
          </a:p>
        </p:txBody>
      </p:sp>
      <p:pic>
        <p:nvPicPr>
          <p:cNvPr id="6" name="Picture 3" descr="D:\1-Muhendislik-Jeoloji Klasorler\Mühendislik Dekanlık işler\2- corel dosyaları\jpg\ktu logo beyaz.png">
            <a:extLst>
              <a:ext uri="{FF2B5EF4-FFF2-40B4-BE49-F238E27FC236}">
                <a16:creationId xmlns:a16="http://schemas.microsoft.com/office/drawing/2014/main" id="{6BB61598-394F-6ABD-1766-30D16C60F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69" y="5233078"/>
            <a:ext cx="3307543" cy="148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4001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6A2E2-0864-80E3-37CF-B84660D3E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oogle Shape;362;p26">
            <a:extLst>
              <a:ext uri="{FF2B5EF4-FFF2-40B4-BE49-F238E27FC236}">
                <a16:creationId xmlns:a16="http://schemas.microsoft.com/office/drawing/2014/main" id="{72873979-E897-7D6B-033A-007E4315F39B}"/>
              </a:ext>
            </a:extLst>
          </p:cNvPr>
          <p:cNvCxnSpPr/>
          <p:nvPr/>
        </p:nvCxnSpPr>
        <p:spPr>
          <a:xfrm>
            <a:off x="-16047" y="982663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8 Dikdörtgen">
            <a:extLst>
              <a:ext uri="{FF2B5EF4-FFF2-40B4-BE49-F238E27FC236}">
                <a16:creationId xmlns:a16="http://schemas.microsoft.com/office/drawing/2014/main" id="{A4C8E723-870B-7C88-CF37-7754A1583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167" y="142626"/>
            <a:ext cx="605166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TÜBİTAK, YÖK, TÜBA vb. BİLİM ÖDÜLÜ / ÜYELİK ALAN </a:t>
            </a:r>
            <a:r>
              <a:rPr lang="tr-TR" altLang="tr-TR" sz="2400" b="1" dirty="0">
                <a:solidFill>
                  <a:srgbClr val="0070C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ÖĞRETİM</a:t>
            </a:r>
            <a:r>
              <a:rPr lang="tr-TR" altLang="tr-TR" sz="2400" b="1" dirty="0">
                <a:solidFill>
                  <a:srgbClr val="00206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tr-TR" altLang="tr-TR" sz="2400" b="1" dirty="0">
                <a:solidFill>
                  <a:srgbClr val="0070C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ÜYELERİMİZ</a:t>
            </a:r>
            <a:endParaRPr lang="nn-NO" altLang="tr-TR" sz="2400" b="1" dirty="0">
              <a:solidFill>
                <a:srgbClr val="0070C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Font typeface="Wingdings" pitchFamily="2" charset="2"/>
              <a:buNone/>
            </a:pPr>
            <a:endParaRPr lang="tr-TR" altLang="tr-TR" sz="2400" b="1" dirty="0">
              <a:solidFill>
                <a:srgbClr val="0070C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Font typeface="Wingdings" pitchFamily="2" charset="2"/>
              <a:buNone/>
            </a:pPr>
            <a:endParaRPr lang="tr-TR" altLang="tr-TR" sz="16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5BF1317-5A2D-539E-BD30-485F1A5BC6CD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261378"/>
            <a:ext cx="1108364" cy="5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0FF47329-7FA2-0FC5-563E-A41132DCB7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rcRect r="20245" b="12204"/>
          <a:stretch/>
        </p:blipFill>
        <p:spPr>
          <a:xfrm>
            <a:off x="1260765" y="1152556"/>
            <a:ext cx="2810963" cy="254326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339" y="1184700"/>
            <a:ext cx="3662553" cy="254326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6"/>
          <a:srcRect b="9096"/>
          <a:stretch/>
        </p:blipFill>
        <p:spPr>
          <a:xfrm>
            <a:off x="3059386" y="3865714"/>
            <a:ext cx="2993133" cy="282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832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/>
          <p:cNvCxnSpPr/>
          <p:nvPr/>
        </p:nvCxnSpPr>
        <p:spPr>
          <a:xfrm>
            <a:off x="1" y="906612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8 Dikdörtgen">
            <a:extLst>
              <a:ext uri="{FF2B5EF4-FFF2-40B4-BE49-F238E27FC236}">
                <a16:creationId xmlns:a16="http://schemas.microsoft.com/office/drawing/2014/main" id="{306D85E5-3FCC-17EA-A320-9A6959243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379" y="75714"/>
            <a:ext cx="59232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nn-NO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AKADEMİK</a:t>
            </a: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n-NO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ÇIKTILARA GÖRE </a:t>
            </a: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   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BÖLÜM BAŞARI SIRALAMASI</a:t>
            </a:r>
            <a:endParaRPr lang="nn-NO" altLang="tr-TR" b="1" dirty="0">
              <a:solidFill>
                <a:srgbClr val="C00000"/>
              </a:solidFill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6" name="Resim 1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C94F52E4-B1D7-FCF9-05A4-318413EBB6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925387"/>
              </p:ext>
            </p:extLst>
          </p:nvPr>
        </p:nvGraphicFramePr>
        <p:xfrm>
          <a:off x="432411" y="1241662"/>
          <a:ext cx="8229600" cy="3856398"/>
        </p:xfrm>
        <a:graphic>
          <a:graphicData uri="http://schemas.openxmlformats.org/drawingml/2006/table">
            <a:tbl>
              <a:tblPr firstRow="1" firstCol="1" bandRow="1">
                <a:tableStyleId>{456EF8D4-3B5D-4CC4-A00E-63C1D17276F7}</a:tableStyleId>
              </a:tblPr>
              <a:tblGrid>
                <a:gridCol w="1388000">
                  <a:extLst>
                    <a:ext uri="{9D8B030D-6E8A-4147-A177-3AD203B41FA5}">
                      <a16:colId xmlns:a16="http://schemas.microsoft.com/office/drawing/2014/main" val="1902326034"/>
                    </a:ext>
                  </a:extLst>
                </a:gridCol>
                <a:gridCol w="4703459">
                  <a:extLst>
                    <a:ext uri="{9D8B030D-6E8A-4147-A177-3AD203B41FA5}">
                      <a16:colId xmlns:a16="http://schemas.microsoft.com/office/drawing/2014/main" val="2597748424"/>
                    </a:ext>
                  </a:extLst>
                </a:gridCol>
                <a:gridCol w="2138141">
                  <a:extLst>
                    <a:ext uri="{9D8B030D-6E8A-4147-A177-3AD203B41FA5}">
                      <a16:colId xmlns:a16="http://schemas.microsoft.com/office/drawing/2014/main" val="1906797161"/>
                    </a:ext>
                  </a:extLst>
                </a:gridCol>
              </a:tblGrid>
              <a:tr h="2194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SIRALAMA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8971" marT="897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>
                          <a:effectLst/>
                          <a:latin typeface="+mj-lt"/>
                        </a:rPr>
                        <a:t>BÖLÜM</a:t>
                      </a:r>
                      <a:endParaRPr lang="tr-TR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8971" marT="897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>
                          <a:effectLst/>
                          <a:latin typeface="+mj-lt"/>
                        </a:rPr>
                        <a:t>TOPLAM PUAN</a:t>
                      </a:r>
                      <a:endParaRPr lang="tr-TR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64593" marT="8971" marB="0" anchor="ctr"/>
                </a:tc>
                <a:extLst>
                  <a:ext uri="{0D108BD9-81ED-4DB2-BD59-A6C34878D82A}">
                    <a16:rowId xmlns:a16="http://schemas.microsoft.com/office/drawing/2014/main" val="3612652998"/>
                  </a:ext>
                </a:extLst>
              </a:tr>
              <a:tr h="255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08000" marR="8971" marT="8971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b="1" dirty="0">
                          <a:effectLst/>
                          <a:latin typeface="+mj-lt"/>
                        </a:rPr>
                        <a:t>Metalurji ve Malzeme Mühendisliği</a:t>
                      </a:r>
                      <a:endParaRPr lang="tr-TR" sz="24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8971" marT="8971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  <a:latin typeface="+mj-lt"/>
                        </a:rPr>
                        <a:t>80</a:t>
                      </a:r>
                      <a:endParaRPr lang="tr-TR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64593" marT="8971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376039"/>
                  </a:ext>
                </a:extLst>
              </a:tr>
              <a:tr h="255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08000" marR="8971" marT="897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Makina Mühendisliği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8971" marT="897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72,1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64593" marT="8971" marB="0" anchor="ctr"/>
                </a:tc>
                <a:extLst>
                  <a:ext uri="{0D108BD9-81ED-4DB2-BD59-A6C34878D82A}">
                    <a16:rowId xmlns:a16="http://schemas.microsoft.com/office/drawing/2014/main" val="3177269040"/>
                  </a:ext>
                </a:extLst>
              </a:tr>
              <a:tr h="255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08000" marR="8971" marT="897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İnşaat Mühendisliği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8971" marT="897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69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64593" marT="8971" marB="0" anchor="ctr"/>
                </a:tc>
                <a:extLst>
                  <a:ext uri="{0D108BD9-81ED-4DB2-BD59-A6C34878D82A}">
                    <a16:rowId xmlns:a16="http://schemas.microsoft.com/office/drawing/2014/main" val="753159448"/>
                  </a:ext>
                </a:extLst>
              </a:tr>
              <a:tr h="255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08000" marR="8971" marT="897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Endüstri Mühendisliği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8971" marT="897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58,8</a:t>
                      </a:r>
                    </a:p>
                  </a:txBody>
                  <a:tcPr marL="108000" marR="64593" marT="8971" marB="0" anchor="ctr"/>
                </a:tc>
                <a:extLst>
                  <a:ext uri="{0D108BD9-81ED-4DB2-BD59-A6C34878D82A}">
                    <a16:rowId xmlns:a16="http://schemas.microsoft.com/office/drawing/2014/main" val="354006327"/>
                  </a:ext>
                </a:extLst>
              </a:tr>
              <a:tr h="255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08000" marR="8971" marT="897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>
                          <a:effectLst/>
                          <a:latin typeface="+mj-lt"/>
                        </a:rPr>
                        <a:t>Jeoloji Mühendisliği</a:t>
                      </a:r>
                      <a:endParaRPr lang="tr-TR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8971" marT="897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58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64593" marT="8971" marB="0" anchor="ctr"/>
                </a:tc>
                <a:extLst>
                  <a:ext uri="{0D108BD9-81ED-4DB2-BD59-A6C34878D82A}">
                    <a16:rowId xmlns:a16="http://schemas.microsoft.com/office/drawing/2014/main" val="1060039699"/>
                  </a:ext>
                </a:extLst>
              </a:tr>
              <a:tr h="255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08000" marR="8971" marT="897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>
                          <a:effectLst/>
                          <a:latin typeface="+mj-lt"/>
                        </a:rPr>
                        <a:t>Bilgisayar Mühendisliği</a:t>
                      </a:r>
                      <a:endParaRPr lang="tr-TR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8971" marT="897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56,7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64593" marT="8971" marB="0" anchor="ctr"/>
                </a:tc>
                <a:extLst>
                  <a:ext uri="{0D108BD9-81ED-4DB2-BD59-A6C34878D82A}">
                    <a16:rowId xmlns:a16="http://schemas.microsoft.com/office/drawing/2014/main" val="2518936530"/>
                  </a:ext>
                </a:extLst>
              </a:tr>
              <a:tr h="255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08000" marR="8971" marT="897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Maden Mühendisliği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8971" marT="897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55,9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64593" marT="8971" marB="0" anchor="ctr"/>
                </a:tc>
                <a:extLst>
                  <a:ext uri="{0D108BD9-81ED-4DB2-BD59-A6C34878D82A}">
                    <a16:rowId xmlns:a16="http://schemas.microsoft.com/office/drawing/2014/main" val="3884650799"/>
                  </a:ext>
                </a:extLst>
              </a:tr>
              <a:tr h="255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08000" marR="8971" marT="897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Harita Mühendisliği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8971" marT="897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54,1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64593" marT="8971" marB="0" anchor="ctr"/>
                </a:tc>
                <a:extLst>
                  <a:ext uri="{0D108BD9-81ED-4DB2-BD59-A6C34878D82A}">
                    <a16:rowId xmlns:a16="http://schemas.microsoft.com/office/drawing/2014/main" val="155882499"/>
                  </a:ext>
                </a:extLst>
              </a:tr>
              <a:tr h="255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108000" marR="8971" marT="897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>
                          <a:effectLst/>
                          <a:latin typeface="+mj-lt"/>
                        </a:rPr>
                        <a:t>Elektrik-Elektronik Mühendisliği</a:t>
                      </a:r>
                      <a:endParaRPr lang="tr-TR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8971" marT="897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108000" marR="64593" marT="8971" marB="0" anchor="ctr"/>
                </a:tc>
                <a:extLst>
                  <a:ext uri="{0D108BD9-81ED-4DB2-BD59-A6C34878D82A}">
                    <a16:rowId xmlns:a16="http://schemas.microsoft.com/office/drawing/2014/main" val="2959170317"/>
                  </a:ext>
                </a:extLst>
              </a:tr>
              <a:tr h="255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08000" marR="8971" marT="897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Jeofizik Mühendisliği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8971" marT="897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30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64593" marT="8971" marB="0" anchor="ctr"/>
                </a:tc>
                <a:extLst>
                  <a:ext uri="{0D108BD9-81ED-4DB2-BD59-A6C34878D82A}">
                    <a16:rowId xmlns:a16="http://schemas.microsoft.com/office/drawing/2014/main" val="1374051656"/>
                  </a:ext>
                </a:extLst>
              </a:tr>
              <a:tr h="255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08000" marR="8971" marT="897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Yazılım Mühendisliği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8971" marT="897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</a:rPr>
                        <a:t>15</a:t>
                      </a:r>
                      <a:endParaRPr lang="tr-T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8000" marR="64593" marT="8971" marB="0" anchor="ctr"/>
                </a:tc>
                <a:extLst>
                  <a:ext uri="{0D108BD9-81ED-4DB2-BD59-A6C34878D82A}">
                    <a16:rowId xmlns:a16="http://schemas.microsoft.com/office/drawing/2014/main" val="4234364533"/>
                  </a:ext>
                </a:extLst>
              </a:tr>
              <a:tr h="255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08000" marR="8971" marT="8971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Calibri"/>
                        </a:rPr>
                        <a:t>Yapay Zeka ve Veri</a:t>
                      </a:r>
                      <a:r>
                        <a:rPr lang="tr-TR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Calibri"/>
                          <a:cs typeface="Calibri"/>
                        </a:rPr>
                        <a:t> Mühendisliği</a:t>
                      </a:r>
                      <a:endParaRPr lang="tr-TR" sz="1800" b="0" i="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Calibri"/>
                        <a:cs typeface="Calibri"/>
                      </a:endParaRPr>
                    </a:p>
                  </a:txBody>
                  <a:tcPr marL="108000" marR="8971" marT="8971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08000" marR="64593" marT="8971" marB="0" anchor="ctr"/>
                </a:tc>
                <a:extLst>
                  <a:ext uri="{0D108BD9-81ED-4DB2-BD59-A6C34878D82A}">
                    <a16:rowId xmlns:a16="http://schemas.microsoft.com/office/drawing/2014/main" val="225538962"/>
                  </a:ext>
                </a:extLst>
              </a:tr>
            </a:tbl>
          </a:graphicData>
        </a:graphic>
      </p:graphicFrame>
      <p:sp>
        <p:nvSpPr>
          <p:cNvPr id="6" name="Metin kutusu 6">
            <a:extLst>
              <a:ext uri="{FF2B5EF4-FFF2-40B4-BE49-F238E27FC236}">
                <a16:creationId xmlns:a16="http://schemas.microsoft.com/office/drawing/2014/main" id="{FE67C3A9-19E5-7FCE-D839-FB4A8300782D}"/>
              </a:ext>
            </a:extLst>
          </p:cNvPr>
          <p:cNvSpPr txBox="1"/>
          <p:nvPr/>
        </p:nvSpPr>
        <p:spPr>
          <a:xfrm>
            <a:off x="4405776" y="5178746"/>
            <a:ext cx="4441216" cy="154528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spcAft>
                <a:spcPts val="400"/>
              </a:spcAft>
            </a:pPr>
            <a:r>
              <a:rPr lang="tr-TR" sz="1100" i="1" dirty="0">
                <a:ea typeface="Calibri" panose="020F0502020204030204" pitchFamily="34" charset="0"/>
              </a:rPr>
              <a:t>Bu başarı sıralaması aşağıdaki değerlendirme ölçütlerine göre yapılmıştır:</a:t>
            </a:r>
            <a:endParaRPr lang="tr-TR" sz="1100" i="1" dirty="0">
              <a:ea typeface="Times New Roman" panose="02020603050405020304" pitchFamily="18" charset="0"/>
            </a:endParaRPr>
          </a:p>
          <a:p>
            <a:pPr marL="365125" indent="-182563" algn="just">
              <a:buFont typeface="+mj-lt"/>
              <a:buAutoNum type="arabicPeriod"/>
              <a:tabLst>
                <a:tab pos="457200" algn="l"/>
              </a:tabLst>
            </a:pPr>
            <a:r>
              <a:rPr lang="tr-TR" sz="1100" i="1" dirty="0">
                <a:ea typeface="Calibri" panose="020F0502020204030204" pitchFamily="34" charset="0"/>
              </a:rPr>
              <a:t>Öğretim Üyesi Başına Düşen SCI-E Makale Sayısı</a:t>
            </a:r>
            <a:endParaRPr lang="tr-TR" sz="1100" i="1" dirty="0">
              <a:ea typeface="Times New Roman" panose="02020603050405020304" pitchFamily="18" charset="0"/>
            </a:endParaRPr>
          </a:p>
          <a:p>
            <a:pPr marL="365125" indent="-182563" algn="just">
              <a:buFont typeface="+mj-lt"/>
              <a:buAutoNum type="arabicPeriod"/>
              <a:tabLst>
                <a:tab pos="457200" algn="l"/>
              </a:tabLst>
            </a:pPr>
            <a:r>
              <a:rPr lang="tr-TR" sz="1100" i="1" dirty="0">
                <a:ea typeface="Calibri" panose="020F0502020204030204" pitchFamily="34" charset="0"/>
              </a:rPr>
              <a:t>Öğretim Üyesi Başına Düşen Q1 Makale Sayısı</a:t>
            </a:r>
            <a:endParaRPr lang="tr-TR" sz="1100" i="1" dirty="0">
              <a:ea typeface="Times New Roman" panose="02020603050405020304" pitchFamily="18" charset="0"/>
            </a:endParaRPr>
          </a:p>
          <a:p>
            <a:pPr marL="365125" indent="-182563" algn="just">
              <a:buFont typeface="+mj-lt"/>
              <a:buAutoNum type="arabicPeriod"/>
              <a:tabLst>
                <a:tab pos="457200" algn="l"/>
              </a:tabLst>
            </a:pPr>
            <a:r>
              <a:rPr lang="tr-TR" sz="1100" i="1" dirty="0">
                <a:ea typeface="Calibri" panose="020F0502020204030204" pitchFamily="34" charset="0"/>
              </a:rPr>
              <a:t>2024 Sonuçlarına Göre Öğretim Elemanı Başına Düşen Teşvik Puanı</a:t>
            </a:r>
            <a:endParaRPr lang="tr-TR" sz="1100" i="1" dirty="0">
              <a:ea typeface="Times New Roman" panose="02020603050405020304" pitchFamily="18" charset="0"/>
            </a:endParaRPr>
          </a:p>
          <a:p>
            <a:pPr marL="365125" indent="-182563" algn="just">
              <a:buFont typeface="+mj-lt"/>
              <a:buAutoNum type="arabicPeriod"/>
              <a:tabLst>
                <a:tab pos="457200" algn="l"/>
              </a:tabLst>
            </a:pPr>
            <a:r>
              <a:rPr lang="tr-TR" sz="1100" i="1" dirty="0">
                <a:ea typeface="Calibri" panose="020F0502020204030204" pitchFamily="34" charset="0"/>
              </a:rPr>
              <a:t>Kurum Dışı Ulusal/Uluslararası Proje Sayısı</a:t>
            </a:r>
            <a:endParaRPr lang="tr-TR" sz="1100" i="1" dirty="0">
              <a:ea typeface="Times New Roman" panose="02020603050405020304" pitchFamily="18" charset="0"/>
            </a:endParaRPr>
          </a:p>
          <a:p>
            <a:pPr marL="365125" indent="-182563" algn="just">
              <a:buFont typeface="+mj-lt"/>
              <a:buAutoNum type="arabicPeriod"/>
              <a:tabLst>
                <a:tab pos="457200" algn="l"/>
              </a:tabLst>
            </a:pPr>
            <a:r>
              <a:rPr lang="tr-TR" sz="1100" i="1" dirty="0">
                <a:ea typeface="Calibri" panose="020F0502020204030204" pitchFamily="34" charset="0"/>
              </a:rPr>
              <a:t>Ulusal/Uluslararası Patent Sayısı</a:t>
            </a:r>
            <a:endParaRPr lang="tr-TR" sz="1100" i="1" dirty="0">
              <a:ea typeface="Times New Roman" panose="02020603050405020304" pitchFamily="18" charset="0"/>
            </a:endParaRPr>
          </a:p>
          <a:p>
            <a:pPr marL="365125" indent="-182563" algn="just">
              <a:buFont typeface="+mj-lt"/>
              <a:buAutoNum type="arabicPeriod"/>
              <a:tabLst>
                <a:tab pos="457200" algn="l"/>
              </a:tabLst>
            </a:pPr>
            <a:r>
              <a:rPr lang="tr-TR" sz="1100" i="1" dirty="0">
                <a:ea typeface="Calibri" panose="020F0502020204030204" pitchFamily="34" charset="0"/>
              </a:rPr>
              <a:t>Stratejik Plan ve Hedeflere Katkı</a:t>
            </a:r>
          </a:p>
          <a:p>
            <a:pPr marL="365125" indent="-182563" algn="just">
              <a:buFont typeface="+mj-lt"/>
              <a:buAutoNum type="arabicPeriod"/>
              <a:tabLst>
                <a:tab pos="457200" algn="l"/>
              </a:tabLst>
            </a:pPr>
            <a:r>
              <a:rPr lang="tr-TR" sz="1100" i="1" dirty="0">
                <a:ea typeface="Times New Roman" panose="02020603050405020304" pitchFamily="18" charset="0"/>
              </a:rPr>
              <a:t>Bölüm H-indeks ortalaması</a:t>
            </a:r>
          </a:p>
        </p:txBody>
      </p:sp>
      <p:sp>
        <p:nvSpPr>
          <p:cNvPr id="7" name="Dikdörtgen 6"/>
          <p:cNvSpPr/>
          <p:nvPr/>
        </p:nvSpPr>
        <p:spPr>
          <a:xfrm>
            <a:off x="105995" y="5860095"/>
            <a:ext cx="44412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Ödül: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1 adet Araştırma Görevlisi Kadrosu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1 Adet Dizüstü Bilgisayar </a:t>
            </a:r>
          </a:p>
        </p:txBody>
      </p:sp>
    </p:spTree>
    <p:extLst>
      <p:ext uri="{BB962C8B-B14F-4D97-AF65-F5344CB8AC3E}">
        <p14:creationId xmlns:p14="http://schemas.microsoft.com/office/powerpoint/2010/main" val="34252076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/>
          <p:cNvCxnSpPr/>
          <p:nvPr/>
        </p:nvCxnSpPr>
        <p:spPr>
          <a:xfrm>
            <a:off x="0" y="830263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8 Dikdörtgen">
            <a:extLst>
              <a:ext uri="{FF2B5EF4-FFF2-40B4-BE49-F238E27FC236}">
                <a16:creationId xmlns:a16="http://schemas.microsoft.com/office/drawing/2014/main" id="{306D85E5-3FCC-17EA-A320-9A6959243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1799" y="31985"/>
            <a:ext cx="60516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KTÜ STRATEJİK PLANINA</a:t>
            </a:r>
          </a:p>
          <a:p>
            <a:pPr algn="ctr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KATKI ÖDÜLÜ</a:t>
            </a:r>
            <a:endParaRPr lang="nn-NO" altLang="tr-TR" sz="24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A2AAFBEC-FD94-EF3C-FAC0-1B0F61B2EA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396640"/>
              </p:ext>
            </p:extLst>
          </p:nvPr>
        </p:nvGraphicFramePr>
        <p:xfrm>
          <a:off x="1021327" y="1079818"/>
          <a:ext cx="7216727" cy="4334574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138889">
                  <a:extLst>
                    <a:ext uri="{9D8B030D-6E8A-4147-A177-3AD203B41FA5}">
                      <a16:colId xmlns:a16="http://schemas.microsoft.com/office/drawing/2014/main" val="618160030"/>
                    </a:ext>
                  </a:extLst>
                </a:gridCol>
                <a:gridCol w="4205608">
                  <a:extLst>
                    <a:ext uri="{9D8B030D-6E8A-4147-A177-3AD203B41FA5}">
                      <a16:colId xmlns:a16="http://schemas.microsoft.com/office/drawing/2014/main" val="3489119544"/>
                    </a:ext>
                  </a:extLst>
                </a:gridCol>
                <a:gridCol w="1872230">
                  <a:extLst>
                    <a:ext uri="{9D8B030D-6E8A-4147-A177-3AD203B41FA5}">
                      <a16:colId xmlns:a16="http://schemas.microsoft.com/office/drawing/2014/main" val="1207166514"/>
                    </a:ext>
                  </a:extLst>
                </a:gridCol>
              </a:tblGrid>
              <a:tr h="22248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600" u="none" strike="noStrike" kern="1200" cap="none" dirty="0">
                          <a:solidFill>
                            <a:schemeClr val="accent1"/>
                          </a:solidFill>
                          <a:effectLst/>
                          <a:latin typeface="+mj-lt"/>
                          <a:cs typeface="Calibri" panose="020F0502020204030204" pitchFamily="34" charset="0"/>
                          <a:sym typeface="Arial"/>
                        </a:rPr>
                        <a:t>SIRALAMA</a:t>
                      </a:r>
                      <a:endParaRPr lang="tr-TR" sz="1600" b="1" i="0" u="none" strike="noStrike" kern="1200" cap="none" dirty="0">
                        <a:solidFill>
                          <a:schemeClr val="accent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600" u="none" strike="noStrike" kern="1200" cap="none" dirty="0">
                          <a:solidFill>
                            <a:schemeClr val="accent1"/>
                          </a:solidFill>
                          <a:effectLst/>
                          <a:latin typeface="+mj-lt"/>
                          <a:cs typeface="Calibri" panose="020F0502020204030204" pitchFamily="34" charset="0"/>
                          <a:sym typeface="Arial"/>
                        </a:rPr>
                        <a:t>BÖLÜM</a:t>
                      </a:r>
                      <a:endParaRPr lang="tr-TR" sz="1600" b="1" i="0" u="none" strike="noStrike" kern="1200" cap="none" dirty="0">
                        <a:solidFill>
                          <a:schemeClr val="accent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600" kern="1200" dirty="0">
                          <a:solidFill>
                            <a:schemeClr val="accent1"/>
                          </a:solidFill>
                          <a:effectLst/>
                          <a:latin typeface="+mj-lt"/>
                          <a:cs typeface="Calibri" panose="020F0502020204030204" pitchFamily="34" charset="0"/>
                        </a:rPr>
                        <a:t>TOPLAM PUAN</a:t>
                      </a:r>
                      <a:endParaRPr lang="tr-TR" sz="1600" b="1" dirty="0">
                        <a:solidFill>
                          <a:schemeClr val="accent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001091"/>
                  </a:ext>
                </a:extLst>
              </a:tr>
              <a:tr h="2435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latin typeface="+mj-lt"/>
                          <a:cs typeface="Calibri" panose="020F0502020204030204" pitchFamily="34" charset="0"/>
                        </a:rPr>
                        <a:t>1 </a:t>
                      </a: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2400" b="1" dirty="0">
                          <a:latin typeface="+mj-lt"/>
                          <a:cs typeface="Calibri" panose="020F0502020204030204" pitchFamily="34" charset="0"/>
                        </a:rPr>
                        <a:t>Harita Mühendisliği</a:t>
                      </a: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latin typeface="+mj-lt"/>
                          <a:cs typeface="Calibri" panose="020F0502020204030204" pitchFamily="34" charset="0"/>
                        </a:rPr>
                        <a:t>66,67</a:t>
                      </a:r>
                    </a:p>
                  </a:txBody>
                  <a:tcPr marL="68580" marR="68580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995040"/>
                  </a:ext>
                </a:extLst>
              </a:tr>
              <a:tr h="2435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Makina Mühendisliği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62,96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990776026"/>
                  </a:ext>
                </a:extLst>
              </a:tr>
              <a:tr h="2435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Endüstri Mühendisliği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59,26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869615907"/>
                  </a:ext>
                </a:extLst>
              </a:tr>
              <a:tr h="2435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kern="12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tr-TR" sz="16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Metalurji ve Malzeme Mühendisliği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55,56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310301805"/>
                  </a:ext>
                </a:extLst>
              </a:tr>
              <a:tr h="2435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kern="12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5</a:t>
                      </a:r>
                      <a:endParaRPr lang="tr-TR" sz="16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İnşaat Mühendisliği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55,56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683959152"/>
                  </a:ext>
                </a:extLst>
              </a:tr>
              <a:tr h="2435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kern="12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6</a:t>
                      </a:r>
                      <a:endParaRPr lang="tr-TR" sz="16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Maden Mühendisliği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51,85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460635646"/>
                  </a:ext>
                </a:extLst>
              </a:tr>
              <a:tr h="2435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kern="12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tr-TR" sz="16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Elektrik-Elektronik Mühendisliği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48,15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646058261"/>
                  </a:ext>
                </a:extLst>
              </a:tr>
              <a:tr h="2435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kern="12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8</a:t>
                      </a:r>
                      <a:endParaRPr lang="tr-TR" sz="16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Bilgisayar </a:t>
                      </a:r>
                      <a:r>
                        <a:rPr lang="tr-TR" sz="1600" b="1" dirty="0">
                          <a:latin typeface="+mj-lt"/>
                          <a:cs typeface="Calibri" panose="020F0502020204030204" pitchFamily="34" charset="0"/>
                        </a:rPr>
                        <a:t>Mühendisliği</a:t>
                      </a:r>
                      <a:endParaRPr lang="tr-TR" sz="16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40,74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955577617"/>
                  </a:ext>
                </a:extLst>
              </a:tr>
              <a:tr h="2435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kern="12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9</a:t>
                      </a:r>
                      <a:endParaRPr lang="tr-TR" sz="16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Jeoloji Mühendisliği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37,04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718786739"/>
                  </a:ext>
                </a:extLst>
              </a:tr>
              <a:tr h="2435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kern="12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10</a:t>
                      </a:r>
                      <a:endParaRPr lang="tr-TR" sz="16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Yazılım Mühendisliği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22,22</a:t>
                      </a:r>
                    </a:p>
                  </a:txBody>
                  <a:tcPr marL="68580" marR="68580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556350"/>
                  </a:ext>
                </a:extLst>
              </a:tr>
              <a:tr h="24353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kern="12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11 </a:t>
                      </a:r>
                      <a:endParaRPr lang="tr-TR" sz="16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600" b="1" kern="12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Jeofizik </a:t>
                      </a:r>
                      <a:r>
                        <a:rPr lang="tr-TR" sz="1600" b="1" dirty="0">
                          <a:latin typeface="+mj-lt"/>
                          <a:cs typeface="Calibri" panose="020F0502020204030204" pitchFamily="34" charset="0"/>
                        </a:rPr>
                        <a:t>Mühendisliği</a:t>
                      </a:r>
                      <a:endParaRPr lang="tr-TR" sz="1600" b="1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11,11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051412639"/>
                  </a:ext>
                </a:extLst>
              </a:tr>
              <a:tr h="26792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Yapay Zeka ve Veri Mühendisliği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11,11</a:t>
                      </a: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328046776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1" name="Resim 1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ikdörtgen 6"/>
          <p:cNvSpPr/>
          <p:nvPr/>
        </p:nvSpPr>
        <p:spPr>
          <a:xfrm>
            <a:off x="0" y="5999239"/>
            <a:ext cx="44412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Ödül: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1 adet Araştırma Görevlisi Kadrosu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1 adet Dizüstü Bilgisayar</a:t>
            </a:r>
          </a:p>
        </p:txBody>
      </p:sp>
    </p:spTree>
    <p:extLst>
      <p:ext uri="{BB962C8B-B14F-4D97-AF65-F5344CB8AC3E}">
        <p14:creationId xmlns:p14="http://schemas.microsoft.com/office/powerpoint/2010/main" val="41787115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/>
          <p:cNvCxnSpPr/>
          <p:nvPr/>
        </p:nvCxnSpPr>
        <p:spPr>
          <a:xfrm>
            <a:off x="0" y="825251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8 Dikdörtgen">
            <a:extLst>
              <a:ext uri="{FF2B5EF4-FFF2-40B4-BE49-F238E27FC236}">
                <a16:creationId xmlns:a16="http://schemas.microsoft.com/office/drawing/2014/main" id="{306D85E5-3FCC-17EA-A320-9A6959243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9811" y="344362"/>
            <a:ext cx="5366257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EN BAŞARILI GENÇ BİLİM İNSANI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B044A5B0-A190-BF77-4398-4A81B5E19B4F}"/>
              </a:ext>
            </a:extLst>
          </p:cNvPr>
          <p:cNvSpPr/>
          <p:nvPr/>
        </p:nvSpPr>
        <p:spPr>
          <a:xfrm>
            <a:off x="506439" y="1177256"/>
            <a:ext cx="8117057" cy="369332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rPr>
              <a:t>2024 Yılı Mühendislik Fakültesi En Başarılı Genç Bilim İnsanı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4" name="Resim 1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up 3">
            <a:extLst>
              <a:ext uri="{FF2B5EF4-FFF2-40B4-BE49-F238E27FC236}">
                <a16:creationId xmlns:a16="http://schemas.microsoft.com/office/drawing/2014/main" id="{C166E8A6-CE74-B7FC-305E-B4427A28D300}"/>
              </a:ext>
            </a:extLst>
          </p:cNvPr>
          <p:cNvGrpSpPr/>
          <p:nvPr/>
        </p:nvGrpSpPr>
        <p:grpSpPr>
          <a:xfrm>
            <a:off x="2563762" y="1873510"/>
            <a:ext cx="3475594" cy="2234109"/>
            <a:chOff x="2544792" y="2286132"/>
            <a:chExt cx="3475594" cy="2234109"/>
          </a:xfrm>
        </p:grpSpPr>
        <p:pic>
          <p:nvPicPr>
            <p:cNvPr id="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57AF3C74-6AAD-A7A4-B528-BFF9FED6D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792" y="2286132"/>
              <a:ext cx="3475594" cy="223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51EE2F23-CAB3-E42D-5786-677A22733E25}"/>
                </a:ext>
              </a:extLst>
            </p:cNvPr>
            <p:cNvSpPr txBox="1"/>
            <p:nvPr/>
          </p:nvSpPr>
          <p:spPr>
            <a:xfrm>
              <a:off x="2599036" y="2369751"/>
              <a:ext cx="30583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Dr. Öğr. Üyesi Gökhan HEKİMOĞLU</a:t>
              </a:r>
              <a:endParaRPr lang="tr-TR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5EB133DB-EA89-E116-F2FB-3760B7D9F3D2}"/>
                </a:ext>
              </a:extLst>
            </p:cNvPr>
            <p:cNvSpPr txBox="1"/>
            <p:nvPr/>
          </p:nvSpPr>
          <p:spPr>
            <a:xfrm>
              <a:off x="2583269" y="3360143"/>
              <a:ext cx="24125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</a:t>
              </a:r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ve Malzeme Müh. Bölümü</a:t>
              </a:r>
            </a:p>
          </p:txBody>
        </p:sp>
      </p:grpSp>
      <p:sp>
        <p:nvSpPr>
          <p:cNvPr id="9" name="Dikdörtgen 8">
            <a:extLst>
              <a:ext uri="{FF2B5EF4-FFF2-40B4-BE49-F238E27FC236}">
                <a16:creationId xmlns:a16="http://schemas.microsoft.com/office/drawing/2014/main" id="{3D81658D-0102-4284-5936-DDF6447CC83D}"/>
              </a:ext>
            </a:extLst>
          </p:cNvPr>
          <p:cNvSpPr/>
          <p:nvPr/>
        </p:nvSpPr>
        <p:spPr>
          <a:xfrm>
            <a:off x="2132917" y="4221336"/>
            <a:ext cx="67711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tr-TR" i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5 SCI-E Q1 kategoride makale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tr-TR" i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3 SCI-E Q2 kategoride makale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tr-TR" i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KTÜ WOS Atıf: 140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tr-TR" i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TÜBİTAK 2218 Doktora Sonrası Yurt İçi Araştırmacı Programı Desteği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tr-TR" i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Uluslararası İkili İşbirliği Projesinde  Araştırmacı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tr-TR" i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KTÜ Doktora Tez Ödülü 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00AAF5FF-32DE-2035-5437-4A468517FF92}"/>
              </a:ext>
            </a:extLst>
          </p:cNvPr>
          <p:cNvSpPr txBox="1"/>
          <p:nvPr/>
        </p:nvSpPr>
        <p:spPr>
          <a:xfrm>
            <a:off x="77586" y="6160387"/>
            <a:ext cx="5752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Ödül: 1 adet Dizüstü Bilgisayar</a:t>
            </a:r>
          </a:p>
        </p:txBody>
      </p:sp>
      <p:pic>
        <p:nvPicPr>
          <p:cNvPr id="22" name="Picture 2" descr="D:\1-Muhendislik-Jeoloji Klasorler\Mühendislik Dekanlık işler\2- corel dosyaları\jpg\akademik kurul 2024 fotolar\gökhan hekimoğlu.png">
            <a:extLst>
              <a:ext uri="{FF2B5EF4-FFF2-40B4-BE49-F238E27FC236}">
                <a16:creationId xmlns:a16="http://schemas.microsoft.com/office/drawing/2014/main" id="{4E5006BC-DBC3-6952-E7F3-19484401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616" y="2865881"/>
            <a:ext cx="1221474" cy="122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4745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53733-5DDC-7144-7D08-84A7B5F13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362;p26">
            <a:extLst>
              <a:ext uri="{FF2B5EF4-FFF2-40B4-BE49-F238E27FC236}">
                <a16:creationId xmlns:a16="http://schemas.microsoft.com/office/drawing/2014/main" id="{D85E0792-EB56-5B56-D319-B81E3DBEB57D}"/>
              </a:ext>
            </a:extLst>
          </p:cNvPr>
          <p:cNvCxnSpPr/>
          <p:nvPr/>
        </p:nvCxnSpPr>
        <p:spPr>
          <a:xfrm>
            <a:off x="152400" y="982663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8 Dikdörtgen">
            <a:extLst>
              <a:ext uri="{FF2B5EF4-FFF2-40B4-BE49-F238E27FC236}">
                <a16:creationId xmlns:a16="http://schemas.microsoft.com/office/drawing/2014/main" id="{78464BAF-BC2E-F0C0-5E64-13E07DEF3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27" y="176927"/>
            <a:ext cx="65242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YÜRÜTÜCÜ OLARAK KURUM DIŞI PROJE BÜTÇELERİ TOPLAMI EN YÜKSEK </a:t>
            </a:r>
            <a:r>
              <a:rPr lang="tr-TR" altLang="tr-TR" sz="2400" b="1" dirty="0">
                <a:solidFill>
                  <a:srgbClr val="0070C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ÖĞRETİM ÜYESİ</a:t>
            </a:r>
            <a:endParaRPr lang="nn-NO" altLang="tr-TR" sz="2400" b="1" dirty="0">
              <a:solidFill>
                <a:srgbClr val="0070C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3D06233-DF10-460C-1530-2EE1F59FD295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261378"/>
            <a:ext cx="1108364" cy="5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2A378BD-7DFF-798C-0B6E-F1C8EF97B1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id="{2ED21171-3AC6-B23D-305F-D3A38065E9D6}"/>
              </a:ext>
            </a:extLst>
          </p:cNvPr>
          <p:cNvSpPr/>
          <p:nvPr/>
        </p:nvSpPr>
        <p:spPr>
          <a:xfrm>
            <a:off x="152400" y="5490615"/>
            <a:ext cx="5873086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Toplam Bütçe ≥ 3x10</a:t>
            </a:r>
            <a:r>
              <a:rPr lang="tr-T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TL Değerlendirmeye alınacaktır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Ödül: 1 adet Tablet</a:t>
            </a:r>
          </a:p>
        </p:txBody>
      </p:sp>
      <p:grpSp>
        <p:nvGrpSpPr>
          <p:cNvPr id="11" name="Grup 10">
            <a:extLst>
              <a:ext uri="{FF2B5EF4-FFF2-40B4-BE49-F238E27FC236}">
                <a16:creationId xmlns:a16="http://schemas.microsoft.com/office/drawing/2014/main" id="{00B7A022-279B-084E-9A76-098520F4EDD9}"/>
              </a:ext>
            </a:extLst>
          </p:cNvPr>
          <p:cNvGrpSpPr/>
          <p:nvPr/>
        </p:nvGrpSpPr>
        <p:grpSpPr>
          <a:xfrm>
            <a:off x="2802234" y="2019087"/>
            <a:ext cx="3475594" cy="2234109"/>
            <a:chOff x="2544792" y="2286132"/>
            <a:chExt cx="3475594" cy="2234109"/>
          </a:xfrm>
        </p:grpSpPr>
        <p:pic>
          <p:nvPicPr>
            <p:cNvPr id="12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ABB0D28-F8F0-9023-058B-D45D17159F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792" y="2286132"/>
              <a:ext cx="3475594" cy="223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0373251C-39FC-ACE3-8BB3-A3EF0FFA79F8}"/>
                </a:ext>
              </a:extLst>
            </p:cNvPr>
            <p:cNvSpPr txBox="1"/>
            <p:nvPr/>
          </p:nvSpPr>
          <p:spPr>
            <a:xfrm>
              <a:off x="2718653" y="2383734"/>
              <a:ext cx="26810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b="1" dirty="0">
                  <a:solidFill>
                    <a:schemeClr val="accent1">
                      <a:lumMod val="50000"/>
                    </a:schemeClr>
                  </a:solidFill>
                </a:rPr>
                <a:t>Prof. Dr. Mehmet ERTUĞRUL</a:t>
              </a:r>
              <a:endParaRPr lang="tr-TR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826D4D8E-E980-6C97-09B0-E05E4090AE30}"/>
                </a:ext>
              </a:extLst>
            </p:cNvPr>
            <p:cNvSpPr txBox="1"/>
            <p:nvPr/>
          </p:nvSpPr>
          <p:spPr>
            <a:xfrm>
              <a:off x="2583269" y="3360143"/>
              <a:ext cx="24125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 ve Malzeme Müh.  Bölümü</a:t>
              </a:r>
            </a:p>
          </p:txBody>
        </p:sp>
      </p:grpSp>
      <p:pic>
        <p:nvPicPr>
          <p:cNvPr id="2" name="Picture 2" descr="D:\1-Muhendislik-Jeoloji Klasorler\Mühendislik Dekanlık işler\2- corel dosyaları\jpg\akademik kurul 2024 fotolar\mehmet ertuğrul.png">
            <a:extLst>
              <a:ext uri="{FF2B5EF4-FFF2-40B4-BE49-F238E27FC236}">
                <a16:creationId xmlns:a16="http://schemas.microsoft.com/office/drawing/2014/main" id="{54E9A4AB-058A-9F7C-5DAF-CB1F8D14B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32" y="3012032"/>
            <a:ext cx="1217789" cy="121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1861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74FFF-B176-E735-EB44-B33C2485D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362;p26">
            <a:extLst>
              <a:ext uri="{FF2B5EF4-FFF2-40B4-BE49-F238E27FC236}">
                <a16:creationId xmlns:a16="http://schemas.microsoft.com/office/drawing/2014/main" id="{71D66C46-1861-801F-4148-5B254117FBD7}"/>
              </a:ext>
            </a:extLst>
          </p:cNvPr>
          <p:cNvCxnSpPr/>
          <p:nvPr/>
        </p:nvCxnSpPr>
        <p:spPr>
          <a:xfrm>
            <a:off x="-1566" y="1082812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8 Dikdörtgen">
            <a:extLst>
              <a:ext uri="{FF2B5EF4-FFF2-40B4-BE49-F238E27FC236}">
                <a16:creationId xmlns:a16="http://schemas.microsoft.com/office/drawing/2014/main" id="{887672B0-5E39-6883-2257-D973890CE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199" y="211681"/>
            <a:ext cx="60516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YÜRÜTÜCÜ OLARAK EN ÇOK KURUM DIŞI PROJE BAŞVURUSU </a:t>
            </a:r>
            <a:r>
              <a:rPr lang="tr-TR" altLang="tr-TR" sz="2400" b="1" dirty="0">
                <a:solidFill>
                  <a:srgbClr val="0070C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YAPAN ÖĞRETİM ÜYESİ</a:t>
            </a:r>
            <a:endParaRPr lang="nn-NO" altLang="tr-TR" sz="2400" b="1" dirty="0">
              <a:solidFill>
                <a:srgbClr val="0070C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0050AF4-F9B9-0752-5740-EDB370DD468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92809"/>
            <a:ext cx="1108364" cy="5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90A0D0D-EADD-9DDF-D7F0-F560088446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0AAF5FF-32DE-2035-5437-4A468517FF92}"/>
              </a:ext>
            </a:extLst>
          </p:cNvPr>
          <p:cNvSpPr txBox="1"/>
          <p:nvPr/>
        </p:nvSpPr>
        <p:spPr>
          <a:xfrm>
            <a:off x="277091" y="5829406"/>
            <a:ext cx="5752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Başvuru Sayısı ≥ 3 Değerlendirmeye alınacaktır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Ödül: 1 adet Tablet</a:t>
            </a:r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C3177E04-AEB5-60AF-FAFE-7072AC3E818B}"/>
              </a:ext>
            </a:extLst>
          </p:cNvPr>
          <p:cNvGrpSpPr/>
          <p:nvPr/>
        </p:nvGrpSpPr>
        <p:grpSpPr>
          <a:xfrm>
            <a:off x="1003703" y="1772391"/>
            <a:ext cx="3475594" cy="2234109"/>
            <a:chOff x="2544792" y="2286132"/>
            <a:chExt cx="3475594" cy="2234109"/>
          </a:xfrm>
        </p:grpSpPr>
        <p:pic>
          <p:nvPicPr>
            <p:cNvPr id="1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7EDF30BD-B088-DCF6-375F-8764751733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792" y="2286132"/>
              <a:ext cx="3475594" cy="223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A34E236B-7F74-F6AC-C7F8-3BBE2D01F3D9}"/>
                </a:ext>
              </a:extLst>
            </p:cNvPr>
            <p:cNvSpPr txBox="1"/>
            <p:nvPr/>
          </p:nvSpPr>
          <p:spPr>
            <a:xfrm>
              <a:off x="2718653" y="2383734"/>
              <a:ext cx="26810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b="1" dirty="0">
                  <a:solidFill>
                    <a:schemeClr val="accent1">
                      <a:lumMod val="50000"/>
                    </a:schemeClr>
                  </a:solidFill>
                </a:rPr>
                <a:t>Prof. Dr. Mehmet ERTUĞRUL</a:t>
              </a:r>
              <a:endParaRPr lang="tr-TR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Metin kutusu 15">
              <a:extLst>
                <a:ext uri="{FF2B5EF4-FFF2-40B4-BE49-F238E27FC236}">
                  <a16:creationId xmlns:a16="http://schemas.microsoft.com/office/drawing/2014/main" id="{14477703-9C58-FAD5-D612-8F32E944BDA5}"/>
                </a:ext>
              </a:extLst>
            </p:cNvPr>
            <p:cNvSpPr txBox="1"/>
            <p:nvPr/>
          </p:nvSpPr>
          <p:spPr>
            <a:xfrm>
              <a:off x="2583269" y="3360143"/>
              <a:ext cx="24125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 ve Malzeme Müh.  Bölümü</a:t>
              </a:r>
            </a:p>
          </p:txBody>
        </p:sp>
      </p:grpSp>
      <p:pic>
        <p:nvPicPr>
          <p:cNvPr id="2" name="Picture 2" descr="D:\1-Muhendislik-Jeoloji Klasorler\Mühendislik Dekanlık işler\2- corel dosyaları\jpg\akademik kurul 2024 fotolar\mehmet ertuğrul.png">
            <a:extLst>
              <a:ext uri="{FF2B5EF4-FFF2-40B4-BE49-F238E27FC236}">
                <a16:creationId xmlns:a16="http://schemas.microsoft.com/office/drawing/2014/main" id="{89A95133-B4E4-1A5C-23C7-5352F0799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65" y="2785304"/>
            <a:ext cx="1221196" cy="122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 11">
            <a:extLst>
              <a:ext uri="{FF2B5EF4-FFF2-40B4-BE49-F238E27FC236}">
                <a16:creationId xmlns:a16="http://schemas.microsoft.com/office/drawing/2014/main" id="{C3177E04-AEB5-60AF-FAFE-7072AC3E818B}"/>
              </a:ext>
            </a:extLst>
          </p:cNvPr>
          <p:cNvGrpSpPr/>
          <p:nvPr/>
        </p:nvGrpSpPr>
        <p:grpSpPr>
          <a:xfrm>
            <a:off x="4820518" y="1770274"/>
            <a:ext cx="3475594" cy="2234109"/>
            <a:chOff x="2544792" y="2286132"/>
            <a:chExt cx="3475594" cy="2234109"/>
          </a:xfrm>
        </p:grpSpPr>
        <p:pic>
          <p:nvPicPr>
            <p:cNvPr id="13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7EDF30BD-B088-DCF6-375F-8764751733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792" y="2286132"/>
              <a:ext cx="3475594" cy="223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A34E236B-7F74-F6AC-C7F8-3BBE2D01F3D9}"/>
                </a:ext>
              </a:extLst>
            </p:cNvPr>
            <p:cNvSpPr txBox="1"/>
            <p:nvPr/>
          </p:nvSpPr>
          <p:spPr>
            <a:xfrm>
              <a:off x="2718653" y="2383734"/>
              <a:ext cx="26810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b="1" dirty="0">
                  <a:solidFill>
                    <a:schemeClr val="accent1">
                      <a:lumMod val="50000"/>
                    </a:schemeClr>
                  </a:solidFill>
                </a:rPr>
                <a:t>Prof. Dr. Önder AYDEMİR</a:t>
              </a:r>
              <a:endParaRPr lang="tr-TR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7" name="Metin kutusu 16">
              <a:extLst>
                <a:ext uri="{FF2B5EF4-FFF2-40B4-BE49-F238E27FC236}">
                  <a16:creationId xmlns:a16="http://schemas.microsoft.com/office/drawing/2014/main" id="{14477703-9C58-FAD5-D612-8F32E944BDA5}"/>
                </a:ext>
              </a:extLst>
            </p:cNvPr>
            <p:cNvSpPr txBox="1"/>
            <p:nvPr/>
          </p:nvSpPr>
          <p:spPr>
            <a:xfrm>
              <a:off x="2583269" y="3360143"/>
              <a:ext cx="2412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Elektrik-Elektronik Müh</a:t>
              </a:r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 Bölümü</a:t>
              </a:r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266" y="2728056"/>
            <a:ext cx="1171788" cy="1349033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FFFA80-5885-B062-8B6C-5895602FEBA3}"/>
              </a:ext>
            </a:extLst>
          </p:cNvPr>
          <p:cNvSpPr txBox="1"/>
          <p:nvPr/>
        </p:nvSpPr>
        <p:spPr>
          <a:xfrm>
            <a:off x="1514199" y="1365576"/>
            <a:ext cx="1980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Fakülte Birincisi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39C95368-EB90-5CAC-0D3D-A0072B59332B}"/>
              </a:ext>
            </a:extLst>
          </p:cNvPr>
          <p:cNvSpPr txBox="1"/>
          <p:nvPr/>
        </p:nvSpPr>
        <p:spPr>
          <a:xfrm>
            <a:off x="5353675" y="1374031"/>
            <a:ext cx="1980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Fakülte İkincisi</a:t>
            </a:r>
          </a:p>
        </p:txBody>
      </p:sp>
    </p:spTree>
    <p:extLst>
      <p:ext uri="{BB962C8B-B14F-4D97-AF65-F5344CB8AC3E}">
        <p14:creationId xmlns:p14="http://schemas.microsoft.com/office/powerpoint/2010/main" val="27572688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BB2D2-3D51-7CAA-B75E-9BB6934D8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362;p26">
            <a:extLst>
              <a:ext uri="{FF2B5EF4-FFF2-40B4-BE49-F238E27FC236}">
                <a16:creationId xmlns:a16="http://schemas.microsoft.com/office/drawing/2014/main" id="{E065457F-E756-9F3E-EDEB-50C59DC0CCF8}"/>
              </a:ext>
            </a:extLst>
          </p:cNvPr>
          <p:cNvCxnSpPr/>
          <p:nvPr/>
        </p:nvCxnSpPr>
        <p:spPr>
          <a:xfrm>
            <a:off x="0" y="992823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8 Dikdörtgen">
            <a:extLst>
              <a:ext uri="{FF2B5EF4-FFF2-40B4-BE49-F238E27FC236}">
                <a16:creationId xmlns:a16="http://schemas.microsoft.com/office/drawing/2014/main" id="{D0A6BCBC-2976-240D-96E7-FC9BAE3AA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199" y="323975"/>
            <a:ext cx="60516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HORIZON PROJESİ</a:t>
            </a:r>
            <a:endParaRPr lang="tr-TR" altLang="tr-TR" sz="16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2604C17-B7FD-D3DF-40B9-BEE93FF7B61B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261378"/>
            <a:ext cx="1108364" cy="5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EB70A858-A602-48EA-F20E-9825D88274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grpSp>
        <p:nvGrpSpPr>
          <p:cNvPr id="11" name="Grup 10">
            <a:extLst>
              <a:ext uri="{FF2B5EF4-FFF2-40B4-BE49-F238E27FC236}">
                <a16:creationId xmlns:a16="http://schemas.microsoft.com/office/drawing/2014/main" id="{14F098C5-EDD3-6457-4571-73725C5726F6}"/>
              </a:ext>
            </a:extLst>
          </p:cNvPr>
          <p:cNvGrpSpPr/>
          <p:nvPr/>
        </p:nvGrpSpPr>
        <p:grpSpPr>
          <a:xfrm>
            <a:off x="2913994" y="3116024"/>
            <a:ext cx="3475594" cy="2234109"/>
            <a:chOff x="2544792" y="2286132"/>
            <a:chExt cx="3475594" cy="2234109"/>
          </a:xfrm>
        </p:grpSpPr>
        <p:pic>
          <p:nvPicPr>
            <p:cNvPr id="12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21D93F6F-97F3-7D53-0B90-598846DBB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792" y="2286132"/>
              <a:ext cx="3475594" cy="223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D9FFA433-5230-5C24-DCE6-4F39A72F0B42}"/>
                </a:ext>
              </a:extLst>
            </p:cNvPr>
            <p:cNvSpPr txBox="1"/>
            <p:nvPr/>
          </p:nvSpPr>
          <p:spPr>
            <a:xfrm>
              <a:off x="2706621" y="2463162"/>
              <a:ext cx="2681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</a:rPr>
                <a:t>……………………………….</a:t>
              </a:r>
            </a:p>
            <a:p>
              <a:pPr algn="ctr"/>
              <a:endParaRPr lang="tr-TR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3797A970-30CB-0AC1-B4D5-3FD02B2F26D7}"/>
                </a:ext>
              </a:extLst>
            </p:cNvPr>
            <p:cNvSpPr txBox="1"/>
            <p:nvPr/>
          </p:nvSpPr>
          <p:spPr>
            <a:xfrm>
              <a:off x="2583269" y="3360143"/>
              <a:ext cx="24125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……………. </a:t>
              </a:r>
            </a:p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  Bölümü</a:t>
              </a:r>
            </a:p>
          </p:txBody>
        </p:sp>
      </p:grpSp>
      <p:sp>
        <p:nvSpPr>
          <p:cNvPr id="15" name="Dikdörtgen 14">
            <a:extLst>
              <a:ext uri="{FF2B5EF4-FFF2-40B4-BE49-F238E27FC236}">
                <a16:creationId xmlns:a16="http://schemas.microsoft.com/office/drawing/2014/main" id="{479F0332-E02F-7FF5-9229-67F25483DB7C}"/>
              </a:ext>
            </a:extLst>
          </p:cNvPr>
          <p:cNvSpPr/>
          <p:nvPr/>
        </p:nvSpPr>
        <p:spPr>
          <a:xfrm>
            <a:off x="363989" y="5270837"/>
            <a:ext cx="75497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Yürütücü olarak başvuru yapan öğretim üyesine Tablet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Yürütücü olarak proje desteği alan öğretim üyesine Dizüstü Bilgisayar</a:t>
            </a:r>
          </a:p>
        </p:txBody>
      </p:sp>
      <p:pic>
        <p:nvPicPr>
          <p:cNvPr id="1028" name="Picture 4" descr="New | EU announces continuity of Horizon H2020 projects for 2021-202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0"/>
          <a:stretch/>
        </p:blipFill>
        <p:spPr bwMode="auto">
          <a:xfrm>
            <a:off x="2199001" y="1045990"/>
            <a:ext cx="4536341" cy="190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734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/>
          <p:cNvCxnSpPr/>
          <p:nvPr/>
        </p:nvCxnSpPr>
        <p:spPr>
          <a:xfrm>
            <a:off x="0" y="780172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8 Dikdörtgen">
            <a:extLst>
              <a:ext uri="{FF2B5EF4-FFF2-40B4-BE49-F238E27FC236}">
                <a16:creationId xmlns:a16="http://schemas.microsoft.com/office/drawing/2014/main" id="{306D85E5-3FCC-17EA-A320-9A6959243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416" y="274200"/>
            <a:ext cx="8904048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AKADEMİK </a:t>
            </a:r>
            <a:r>
              <a:rPr lang="sv-SE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PERFORMANS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2" name="Resim 1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Metin kutusu 7"/>
          <p:cNvSpPr txBox="1"/>
          <p:nvPr/>
        </p:nvSpPr>
        <p:spPr>
          <a:xfrm>
            <a:off x="381002" y="1148122"/>
            <a:ext cx="8455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000" b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tr-TR" dirty="0">
                <a:latin typeface="+mn-lt"/>
              </a:rPr>
              <a:t>Akademik Teşvik Puanına Göre Fakülte Derecesi (Öğretim Üyeleri)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3518162" y="1709672"/>
            <a:ext cx="1980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Fakülte Birincisi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52E60FB-502F-E0E0-8926-60B45115642E}"/>
              </a:ext>
            </a:extLst>
          </p:cNvPr>
          <p:cNvSpPr txBox="1"/>
          <p:nvPr/>
        </p:nvSpPr>
        <p:spPr>
          <a:xfrm>
            <a:off x="3106322" y="3446685"/>
            <a:ext cx="1464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Metalurji ve Malzeme Müh.</a:t>
            </a:r>
          </a:p>
          <a:p>
            <a:r>
              <a:rPr lang="tr-T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Bölümü</a:t>
            </a:r>
            <a:endParaRPr lang="tr-T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B76E069-EFF2-F64A-87BB-2600A0CE37C0}"/>
              </a:ext>
            </a:extLst>
          </p:cNvPr>
          <p:cNvSpPr txBox="1"/>
          <p:nvPr/>
        </p:nvSpPr>
        <p:spPr>
          <a:xfrm>
            <a:off x="381002" y="5825692"/>
            <a:ext cx="60991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Teşvik Puanı ≥ 75 Değerlendirmeye alınacaktır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Ödül: 1 adet Tablet </a:t>
            </a:r>
          </a:p>
          <a:p>
            <a:endParaRPr lang="tr-TR" dirty="0"/>
          </a:p>
        </p:txBody>
      </p:sp>
      <p:grpSp>
        <p:nvGrpSpPr>
          <p:cNvPr id="13" name="Grup 12">
            <a:extLst>
              <a:ext uri="{FF2B5EF4-FFF2-40B4-BE49-F238E27FC236}">
                <a16:creationId xmlns:a16="http://schemas.microsoft.com/office/drawing/2014/main" id="{14F098C5-EDD3-6457-4571-73725C5726F6}"/>
              </a:ext>
            </a:extLst>
          </p:cNvPr>
          <p:cNvGrpSpPr/>
          <p:nvPr/>
        </p:nvGrpSpPr>
        <p:grpSpPr>
          <a:xfrm>
            <a:off x="3008236" y="2225316"/>
            <a:ext cx="3475594" cy="2260528"/>
            <a:chOff x="2544792" y="2259713"/>
            <a:chExt cx="3475594" cy="2260528"/>
          </a:xfrm>
        </p:grpSpPr>
        <p:pic>
          <p:nvPicPr>
            <p:cNvPr id="1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21D93F6F-97F3-7D53-0B90-598846DBB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792" y="2286132"/>
              <a:ext cx="3475594" cy="223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D9FFA433-5230-5C24-DCE6-4F39A72F0B42}"/>
                </a:ext>
              </a:extLst>
            </p:cNvPr>
            <p:cNvSpPr txBox="1"/>
            <p:nvPr/>
          </p:nvSpPr>
          <p:spPr>
            <a:xfrm>
              <a:off x="2642878" y="2259713"/>
              <a:ext cx="291710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Dr. </a:t>
              </a:r>
              <a:r>
                <a:rPr lang="tr-TR" sz="2400" b="1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Öğr</a:t>
              </a:r>
              <a:r>
                <a:rPr lang="tr-TR" sz="24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Üyesi Onur GÜLER</a:t>
              </a:r>
            </a:p>
            <a:p>
              <a:pPr algn="ctr"/>
              <a:r>
                <a:rPr lang="tr-TR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Teşvik Puanı: 100</a:t>
              </a:r>
            </a:p>
          </p:txBody>
        </p:sp>
        <p:sp>
          <p:nvSpPr>
            <p:cNvPr id="16" name="Metin kutusu 15">
              <a:extLst>
                <a:ext uri="{FF2B5EF4-FFF2-40B4-BE49-F238E27FC236}">
                  <a16:creationId xmlns:a16="http://schemas.microsoft.com/office/drawing/2014/main" id="{3797A970-30CB-0AC1-B4D5-3FD02B2F26D7}"/>
                </a:ext>
              </a:extLst>
            </p:cNvPr>
            <p:cNvSpPr txBox="1"/>
            <p:nvPr/>
          </p:nvSpPr>
          <p:spPr>
            <a:xfrm>
              <a:off x="2583269" y="3360143"/>
              <a:ext cx="24125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</a:t>
              </a:r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ve Malzeme Müh.</a:t>
              </a:r>
            </a:p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5" name="Picture 2" descr="D:\1-Muhendislik-Jeoloji Klasorler\Mühendislik Dekanlık işler\2- corel dosyaları\jpg\akademik kurul 2024 fotolar\onur güler.png">
            <a:extLst>
              <a:ext uri="{FF2B5EF4-FFF2-40B4-BE49-F238E27FC236}">
                <a16:creationId xmlns:a16="http://schemas.microsoft.com/office/drawing/2014/main" id="{2FBD01E9-4F8B-F521-16AD-E237A5168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736" y="3266782"/>
            <a:ext cx="1188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ltın Madalya Vektör 1 Sıra Altın Rozet Spor Oyun Altın Challenge Ödülü  Kırmızı Kurdele İzole Zeytin Dalı Gerçekçi Illüstrasyon Stok Vektör Sanatı  &amp; Madalya'nin Daha Fazla Görseli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334" y="1517454"/>
            <a:ext cx="2018776" cy="201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431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>
          <a:extLst>
            <a:ext uri="{FF2B5EF4-FFF2-40B4-BE49-F238E27FC236}">
              <a16:creationId xmlns:a16="http://schemas.microsoft.com/office/drawing/2014/main" id="{82C80690-CDD5-4ACA-A3E1-82A621EFF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3">
            <a:extLst>
              <a:ext uri="{FF2B5EF4-FFF2-40B4-BE49-F238E27FC236}">
                <a16:creationId xmlns:a16="http://schemas.microsoft.com/office/drawing/2014/main" id="{EE3D0291-E0E8-7D06-A40B-B2A5456E75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46" y="887097"/>
            <a:ext cx="9144000" cy="0"/>
          </a:xfrm>
          <a:prstGeom prst="line">
            <a:avLst/>
          </a:prstGeom>
          <a:ln w="57150" cmpd="tri"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327E8130-92E2-5854-F5D4-E0A22314345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275EC5BB-7CE5-9D6B-1B25-71CF4F2AEA6C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07;p10">
            <a:extLst>
              <a:ext uri="{FF2B5EF4-FFF2-40B4-BE49-F238E27FC236}">
                <a16:creationId xmlns:a16="http://schemas.microsoft.com/office/drawing/2014/main" id="{13C45943-51C0-5D51-F09A-D40770261BF3}"/>
              </a:ext>
            </a:extLst>
          </p:cNvPr>
          <p:cNvSpPr/>
          <p:nvPr/>
        </p:nvSpPr>
        <p:spPr>
          <a:xfrm>
            <a:off x="24969" y="931007"/>
            <a:ext cx="912735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1800"/>
              <a:buFont typeface="Calibri"/>
              <a:buNone/>
            </a:pPr>
            <a:r>
              <a:rPr lang="tr-TR" sz="2000" b="1" dirty="0">
                <a:solidFill>
                  <a:srgbClr val="0000FF"/>
                </a:solidFill>
                <a:ea typeface="Calibri"/>
                <a:cs typeface="Calibri" panose="020F0502020204030204" pitchFamily="34" charset="0"/>
                <a:sym typeface="Calibri"/>
              </a:rPr>
              <a:t>KALİTE, AKREDİTASYON VE STRATEJİK PLANA KATKI</a:t>
            </a:r>
          </a:p>
        </p:txBody>
      </p:sp>
      <p:sp>
        <p:nvSpPr>
          <p:cNvPr id="5" name="8 Dikdörtgen">
            <a:extLst>
              <a:ext uri="{FF2B5EF4-FFF2-40B4-BE49-F238E27FC236}">
                <a16:creationId xmlns:a16="http://schemas.microsoft.com/office/drawing/2014/main" id="{980A2698-60D5-BC85-5292-5CE0879C7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062" y="289040"/>
            <a:ext cx="2093879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KURUMSAL</a:t>
            </a:r>
            <a:endParaRPr lang="tr-TR" altLang="tr-TR" sz="2000" b="1" dirty="0">
              <a:solidFill>
                <a:srgbClr val="C00000"/>
              </a:solidFill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FA82A98-AE16-9646-F252-6A2130C63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65" y="1364758"/>
            <a:ext cx="5151459" cy="2628188"/>
          </a:xfrm>
          <a:prstGeom prst="rect">
            <a:avLst/>
          </a:prstGeom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7462B869-3E6E-7459-58F9-51F864CE3352}"/>
              </a:ext>
            </a:extLst>
          </p:cNvPr>
          <p:cNvSpPr/>
          <p:nvPr/>
        </p:nvSpPr>
        <p:spPr>
          <a:xfrm>
            <a:off x="223159" y="1825787"/>
            <a:ext cx="450432" cy="24414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0000"/>
              </a:highlight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6382B644-6CA7-8F21-F8D4-E4F4F488B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9291" y="4053906"/>
            <a:ext cx="4617030" cy="2706092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4588646" y="1880764"/>
            <a:ext cx="3767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tr-TR" b="1" dirty="0">
                <a:solidFill>
                  <a:srgbClr val="C00000"/>
                </a:solidFill>
                <a:cs typeface="Calibri" panose="020F0502020204030204" pitchFamily="34" charset="0"/>
              </a:rPr>
              <a:t>Mühendislik Fakültesi</a:t>
            </a:r>
          </a:p>
          <a:p>
            <a:pPr algn="ctr" fontAlgn="ctr"/>
            <a:r>
              <a:rPr lang="tr-TR" dirty="0">
                <a:cs typeface="Calibri" panose="020F0502020204030204" pitchFamily="34" charset="0"/>
              </a:rPr>
              <a:t>KTÜ Stratejik Planına sağlanan katkıda</a:t>
            </a:r>
            <a:r>
              <a:rPr lang="tr-TR" b="1" dirty="0">
                <a:solidFill>
                  <a:srgbClr val="C00000"/>
                </a:solidFill>
                <a:cs typeface="Calibri" panose="020F0502020204030204" pitchFamily="34" charset="0"/>
              </a:rPr>
              <a:t> 1. sırada </a:t>
            </a:r>
            <a:r>
              <a:rPr lang="tr-TR" dirty="0">
                <a:cs typeface="Calibri" panose="020F0502020204030204" pitchFamily="34" charset="0"/>
              </a:rPr>
              <a:t>yer almaktadır</a:t>
            </a:r>
            <a:endParaRPr lang="tr-TR" sz="2000" dirty="0">
              <a:cs typeface="Calibri" panose="020F0502020204030204" pitchFamily="34" charset="0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25E9FB30-1B7C-CC8F-056A-DFA1F10487F4}"/>
              </a:ext>
            </a:extLst>
          </p:cNvPr>
          <p:cNvSpPr/>
          <p:nvPr/>
        </p:nvSpPr>
        <p:spPr>
          <a:xfrm>
            <a:off x="472533" y="4990054"/>
            <a:ext cx="3767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tr-TR" b="1" dirty="0">
                <a:solidFill>
                  <a:srgbClr val="C00000"/>
                </a:solidFill>
                <a:cs typeface="Calibri" panose="020F0502020204030204" pitchFamily="34" charset="0"/>
              </a:rPr>
              <a:t>Harita Mühendisliği Bölümü</a:t>
            </a:r>
          </a:p>
          <a:p>
            <a:pPr algn="ctr" fontAlgn="ctr"/>
            <a:r>
              <a:rPr lang="tr-TR" dirty="0">
                <a:cs typeface="Calibri" panose="020F0502020204030204" pitchFamily="34" charset="0"/>
              </a:rPr>
              <a:t>Stratejik Plana sağlanan katkıda</a:t>
            </a:r>
            <a:r>
              <a:rPr lang="tr-TR" b="1" dirty="0">
                <a:solidFill>
                  <a:srgbClr val="C00000"/>
                </a:solidFill>
                <a:cs typeface="Calibri" panose="020F0502020204030204" pitchFamily="34" charset="0"/>
              </a:rPr>
              <a:t> </a:t>
            </a:r>
          </a:p>
          <a:p>
            <a:pPr algn="ctr" fontAlgn="ctr"/>
            <a:r>
              <a:rPr lang="tr-TR" b="1" dirty="0">
                <a:solidFill>
                  <a:srgbClr val="C00000"/>
                </a:solidFill>
                <a:cs typeface="Calibri" panose="020F0502020204030204" pitchFamily="34" charset="0"/>
              </a:rPr>
              <a:t>1. sırada </a:t>
            </a:r>
            <a:r>
              <a:rPr lang="tr-TR" dirty="0">
                <a:cs typeface="Calibri" panose="020F0502020204030204" pitchFamily="34" charset="0"/>
              </a:rPr>
              <a:t>yer almaktadır</a:t>
            </a:r>
            <a:endParaRPr lang="tr-TR" sz="2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514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/>
          <p:cNvCxnSpPr/>
          <p:nvPr/>
        </p:nvCxnSpPr>
        <p:spPr>
          <a:xfrm>
            <a:off x="0" y="780172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8 Dikdörtgen">
            <a:extLst>
              <a:ext uri="{FF2B5EF4-FFF2-40B4-BE49-F238E27FC236}">
                <a16:creationId xmlns:a16="http://schemas.microsoft.com/office/drawing/2014/main" id="{306D85E5-3FCC-17EA-A320-9A6959243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416" y="274200"/>
            <a:ext cx="8904048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AKADEMİK </a:t>
            </a:r>
            <a:r>
              <a:rPr lang="sv-SE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PERFORMANS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2" name="Resim 1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Metin kutusu 14"/>
          <p:cNvSpPr txBox="1"/>
          <p:nvPr/>
        </p:nvSpPr>
        <p:spPr>
          <a:xfrm>
            <a:off x="151892" y="1057630"/>
            <a:ext cx="9142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000" b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tr-TR" dirty="0">
                <a:latin typeface="+mn-lt"/>
              </a:rPr>
              <a:t>Akademik Teşvik Puanına Göre Fakülte Dereceleri (Arş. Gör. </a:t>
            </a:r>
            <a:r>
              <a:rPr lang="tr-TR" dirty="0" err="1">
                <a:latin typeface="+mn-lt"/>
              </a:rPr>
              <a:t>Dr</a:t>
            </a:r>
            <a:r>
              <a:rPr lang="tr-TR" dirty="0">
                <a:latin typeface="+mn-lt"/>
              </a:rPr>
              <a:t> / Arş. Gör)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1D6451F-D734-3913-357A-393565E89FB2}"/>
              </a:ext>
            </a:extLst>
          </p:cNvPr>
          <p:cNvSpPr txBox="1"/>
          <p:nvPr/>
        </p:nvSpPr>
        <p:spPr>
          <a:xfrm>
            <a:off x="290858" y="5747194"/>
            <a:ext cx="60991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Teşvik Puanı ≥ 70 Değerlendirmeye alınacaktır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Ödül: 1 adet Tablet </a:t>
            </a:r>
          </a:p>
          <a:p>
            <a:endParaRPr lang="tr-TR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9A780E0-A18B-F818-9EC1-DDEBDC9E1F2E}"/>
              </a:ext>
            </a:extLst>
          </p:cNvPr>
          <p:cNvSpPr txBox="1"/>
          <p:nvPr/>
        </p:nvSpPr>
        <p:spPr>
          <a:xfrm>
            <a:off x="3424380" y="1769882"/>
            <a:ext cx="19800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Fakülte Birincisi</a:t>
            </a:r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84C62D59-08DF-9BE4-23A5-DAD3499B02E4}"/>
              </a:ext>
            </a:extLst>
          </p:cNvPr>
          <p:cNvGrpSpPr/>
          <p:nvPr/>
        </p:nvGrpSpPr>
        <p:grpSpPr>
          <a:xfrm>
            <a:off x="2914454" y="2260179"/>
            <a:ext cx="3475594" cy="2285875"/>
            <a:chOff x="2544792" y="2234366"/>
            <a:chExt cx="3475594" cy="2285875"/>
          </a:xfrm>
        </p:grpSpPr>
        <p:pic>
          <p:nvPicPr>
            <p:cNvPr id="7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9862DE0-283D-81E5-BFAD-F24603AC11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792" y="2286132"/>
              <a:ext cx="3475594" cy="223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A7109F8D-89EC-48E9-7AC0-28414B804703}"/>
                </a:ext>
              </a:extLst>
            </p:cNvPr>
            <p:cNvSpPr txBox="1"/>
            <p:nvPr/>
          </p:nvSpPr>
          <p:spPr>
            <a:xfrm>
              <a:off x="2544792" y="2234366"/>
              <a:ext cx="30944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b="1" dirty="0">
                  <a:solidFill>
                    <a:schemeClr val="accent1">
                      <a:lumMod val="50000"/>
                    </a:schemeClr>
                  </a:solidFill>
                </a:rPr>
                <a:t>Arş. Gör. Dr. Müslim ÇELEBİ</a:t>
              </a:r>
            </a:p>
            <a:p>
              <a:pPr algn="ctr"/>
              <a:r>
                <a:rPr lang="tr-TR" sz="1800" b="1" dirty="0">
                  <a:solidFill>
                    <a:srgbClr val="C00000"/>
                  </a:solidFill>
                </a:rPr>
                <a:t>Teşvik Puanı: 88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17AA1477-BD47-5920-4AAF-E745AF517F18}"/>
                </a:ext>
              </a:extLst>
            </p:cNvPr>
            <p:cNvSpPr txBox="1"/>
            <p:nvPr/>
          </p:nvSpPr>
          <p:spPr>
            <a:xfrm>
              <a:off x="2583269" y="3360143"/>
              <a:ext cx="24125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</a:t>
              </a:r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ve Malzeme Müh.</a:t>
              </a:r>
            </a:p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5" name="Resim 4" descr="insan yüzü, kaş, alın, çen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6AC1EC9E-5E04-B2B2-3782-3DC2D6E09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8737" y="3339735"/>
            <a:ext cx="1157289" cy="117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604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34FE6-D513-D638-8EC6-6F509D63F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362;p26">
            <a:extLst>
              <a:ext uri="{FF2B5EF4-FFF2-40B4-BE49-F238E27FC236}">
                <a16:creationId xmlns:a16="http://schemas.microsoft.com/office/drawing/2014/main" id="{FDE36F7C-40C8-6EB7-DC06-E803E582C083}"/>
              </a:ext>
            </a:extLst>
          </p:cNvPr>
          <p:cNvCxnSpPr/>
          <p:nvPr/>
        </p:nvCxnSpPr>
        <p:spPr>
          <a:xfrm>
            <a:off x="152400" y="982663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8 Dikdörtgen">
            <a:extLst>
              <a:ext uri="{FF2B5EF4-FFF2-40B4-BE49-F238E27FC236}">
                <a16:creationId xmlns:a16="http://schemas.microsoft.com/office/drawing/2014/main" id="{094F5EA4-5B96-9AB5-0DD2-38EC85E33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199" y="361809"/>
            <a:ext cx="60516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EN ÇOK PATENT BAŞVURUSU</a:t>
            </a:r>
            <a:endParaRPr lang="nn-NO" altLang="tr-TR" sz="2400" b="1" dirty="0">
              <a:solidFill>
                <a:srgbClr val="0070C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A39E57B-B09D-494E-CA49-B4200B2A0449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261378"/>
            <a:ext cx="1108364" cy="5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CB549802-B354-65F1-C471-5718AC5350F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grpSp>
        <p:nvGrpSpPr>
          <p:cNvPr id="11" name="Grup 10">
            <a:extLst>
              <a:ext uri="{FF2B5EF4-FFF2-40B4-BE49-F238E27FC236}">
                <a16:creationId xmlns:a16="http://schemas.microsoft.com/office/drawing/2014/main" id="{07854A88-75EC-EB21-DC7B-0AA9CF9DD374}"/>
              </a:ext>
            </a:extLst>
          </p:cNvPr>
          <p:cNvGrpSpPr/>
          <p:nvPr/>
        </p:nvGrpSpPr>
        <p:grpSpPr>
          <a:xfrm>
            <a:off x="2817023" y="1172573"/>
            <a:ext cx="3475594" cy="2234109"/>
            <a:chOff x="2544792" y="2286132"/>
            <a:chExt cx="3475594" cy="2234109"/>
          </a:xfrm>
        </p:grpSpPr>
        <p:pic>
          <p:nvPicPr>
            <p:cNvPr id="12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9A89DFC3-1943-95B2-698E-13611D7AB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792" y="2286132"/>
              <a:ext cx="3475594" cy="223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707AFCC4-28C2-CEEC-0C86-4FF64923DE8B}"/>
                </a:ext>
              </a:extLst>
            </p:cNvPr>
            <p:cNvSpPr txBox="1"/>
            <p:nvPr/>
          </p:nvSpPr>
          <p:spPr>
            <a:xfrm>
              <a:off x="2634016" y="2549836"/>
              <a:ext cx="29986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b="1" dirty="0">
                  <a:solidFill>
                    <a:schemeClr val="accent1">
                      <a:lumMod val="50000"/>
                    </a:schemeClr>
                  </a:solidFill>
                </a:rPr>
                <a:t>Prof. Dr. Temel VAROL</a:t>
              </a:r>
            </a:p>
            <a:p>
              <a:pPr algn="ctr"/>
              <a:r>
                <a:rPr lang="tr-TR" sz="2000" b="1" dirty="0">
                  <a:solidFill>
                    <a:srgbClr val="FF0000"/>
                  </a:solidFill>
                </a:rPr>
                <a:t>Başvuru Sayısı: 7</a:t>
              </a:r>
            </a:p>
          </p:txBody>
        </p:sp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id="{B2EB6288-F3F8-FE45-B4BB-2512C342AB37}"/>
                </a:ext>
              </a:extLst>
            </p:cNvPr>
            <p:cNvSpPr txBox="1"/>
            <p:nvPr/>
          </p:nvSpPr>
          <p:spPr>
            <a:xfrm>
              <a:off x="2583269" y="3360143"/>
              <a:ext cx="24125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 ve Malzeme Müh.  Bölümü</a:t>
              </a:r>
            </a:p>
          </p:txBody>
        </p:sp>
      </p:grpSp>
      <p:sp>
        <p:nvSpPr>
          <p:cNvPr id="9" name="Metin kutusu 8">
            <a:extLst>
              <a:ext uri="{FF2B5EF4-FFF2-40B4-BE49-F238E27FC236}">
                <a16:creationId xmlns:a16="http://schemas.microsoft.com/office/drawing/2014/main" id="{BB39FE28-ECAF-6ADC-41FE-179768D93E2C}"/>
              </a:ext>
            </a:extLst>
          </p:cNvPr>
          <p:cNvSpPr txBox="1"/>
          <p:nvPr/>
        </p:nvSpPr>
        <p:spPr>
          <a:xfrm>
            <a:off x="152400" y="6045537"/>
            <a:ext cx="5752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Başvuru Sayısı ≥ 3 Değerlendirmeye alınacaktır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1 adet Tablet</a:t>
            </a:r>
            <a:endParaRPr lang="tr-TR" dirty="0"/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ADB52DBF-CE48-9231-38D5-DA606394DEA9}"/>
              </a:ext>
            </a:extLst>
          </p:cNvPr>
          <p:cNvGrpSpPr/>
          <p:nvPr/>
        </p:nvGrpSpPr>
        <p:grpSpPr>
          <a:xfrm>
            <a:off x="4949237" y="3391353"/>
            <a:ext cx="3475594" cy="2295184"/>
            <a:chOff x="2544792" y="2225057"/>
            <a:chExt cx="3475594" cy="2295184"/>
          </a:xfrm>
        </p:grpSpPr>
        <p:pic>
          <p:nvPicPr>
            <p:cNvPr id="1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336B73BB-7AF4-C642-0C95-C84FAF973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792" y="2286132"/>
              <a:ext cx="3475594" cy="223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id="{C5EE9705-9FF2-7907-EEC3-B4CDBDF940B6}"/>
                </a:ext>
              </a:extLst>
            </p:cNvPr>
            <p:cNvSpPr txBox="1"/>
            <p:nvPr/>
          </p:nvSpPr>
          <p:spPr>
            <a:xfrm>
              <a:off x="2571339" y="2225057"/>
              <a:ext cx="301729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b="1" dirty="0">
                  <a:solidFill>
                    <a:schemeClr val="accent1">
                      <a:lumMod val="50000"/>
                    </a:schemeClr>
                  </a:solidFill>
                </a:rPr>
                <a:t>Dr. Öğr. Üyesi Onur GÜLER</a:t>
              </a:r>
              <a:endParaRPr lang="tr-TR" sz="20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tr-TR" sz="2000" b="1" dirty="0">
                  <a:solidFill>
                    <a:srgbClr val="FF0000"/>
                  </a:solidFill>
                </a:rPr>
                <a:t>Başvuru Sayısı: 4</a:t>
              </a:r>
              <a:endParaRPr lang="tr-TR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Metin kutusu 15">
              <a:extLst>
                <a:ext uri="{FF2B5EF4-FFF2-40B4-BE49-F238E27FC236}">
                  <a16:creationId xmlns:a16="http://schemas.microsoft.com/office/drawing/2014/main" id="{B63B07B1-977D-E69F-1623-14360B1DCECF}"/>
                </a:ext>
              </a:extLst>
            </p:cNvPr>
            <p:cNvSpPr txBox="1"/>
            <p:nvPr/>
          </p:nvSpPr>
          <p:spPr>
            <a:xfrm>
              <a:off x="2583269" y="3360143"/>
              <a:ext cx="24125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 ve Malzeme Müh.  Bölümü</a:t>
              </a:r>
            </a:p>
          </p:txBody>
        </p:sp>
      </p:grpSp>
      <p:grpSp>
        <p:nvGrpSpPr>
          <p:cNvPr id="17" name="Grup 16">
            <a:extLst>
              <a:ext uri="{FF2B5EF4-FFF2-40B4-BE49-F238E27FC236}">
                <a16:creationId xmlns:a16="http://schemas.microsoft.com/office/drawing/2014/main" id="{BAF5BB0C-58EE-43EB-1F5B-80E9119E6E03}"/>
              </a:ext>
            </a:extLst>
          </p:cNvPr>
          <p:cNvGrpSpPr/>
          <p:nvPr/>
        </p:nvGrpSpPr>
        <p:grpSpPr>
          <a:xfrm>
            <a:off x="1260765" y="3410271"/>
            <a:ext cx="3475594" cy="2289605"/>
            <a:chOff x="2544792" y="2230636"/>
            <a:chExt cx="3475594" cy="2289605"/>
          </a:xfrm>
        </p:grpSpPr>
        <p:pic>
          <p:nvPicPr>
            <p:cNvPr id="18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153E1628-5415-507D-B032-78483DE50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792" y="2286132"/>
              <a:ext cx="3475594" cy="223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Metin kutusu 18">
              <a:extLst>
                <a:ext uri="{FF2B5EF4-FFF2-40B4-BE49-F238E27FC236}">
                  <a16:creationId xmlns:a16="http://schemas.microsoft.com/office/drawing/2014/main" id="{50DA3A98-2E2C-3FBA-84C2-FF99E24CCA47}"/>
                </a:ext>
              </a:extLst>
            </p:cNvPr>
            <p:cNvSpPr txBox="1"/>
            <p:nvPr/>
          </p:nvSpPr>
          <p:spPr>
            <a:xfrm>
              <a:off x="2544792" y="2230636"/>
              <a:ext cx="310685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b="1" dirty="0">
                  <a:solidFill>
                    <a:schemeClr val="accent1">
                      <a:lumMod val="50000"/>
                    </a:schemeClr>
                  </a:solidFill>
                </a:rPr>
                <a:t>Dr. Ör. Üyesi Oğuzhan ÇAKIR</a:t>
              </a:r>
              <a:endParaRPr lang="tr-TR" sz="20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r>
                <a:rPr lang="tr-TR" sz="2000" b="1" dirty="0">
                  <a:solidFill>
                    <a:srgbClr val="FF0000"/>
                  </a:solidFill>
                </a:rPr>
                <a:t>Başvuru Sayısı: 4</a:t>
              </a:r>
              <a:endParaRPr lang="tr-TR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0" name="Metin kutusu 19">
              <a:extLst>
                <a:ext uri="{FF2B5EF4-FFF2-40B4-BE49-F238E27FC236}">
                  <a16:creationId xmlns:a16="http://schemas.microsoft.com/office/drawing/2014/main" id="{3C3CB390-274C-1BCC-B74B-17652A06473E}"/>
                </a:ext>
              </a:extLst>
            </p:cNvPr>
            <p:cNvSpPr txBox="1"/>
            <p:nvPr/>
          </p:nvSpPr>
          <p:spPr>
            <a:xfrm>
              <a:off x="2583269" y="3360143"/>
              <a:ext cx="24125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Elektrik-Elektronik</a:t>
              </a:r>
            </a:p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  Bölümü</a:t>
              </a:r>
            </a:p>
          </p:txBody>
        </p:sp>
      </p:grpSp>
      <p:pic>
        <p:nvPicPr>
          <p:cNvPr id="2" name="Picture 2" descr="D:\1-Muhendislik-Jeoloji Klasorler\Mühendislik Dekanlık işler\2- corel dosyaları\jpg\akademik kurul 2024 fotolar\temel varol.png">
            <a:extLst>
              <a:ext uri="{FF2B5EF4-FFF2-40B4-BE49-F238E27FC236}">
                <a16:creationId xmlns:a16="http://schemas.microsoft.com/office/drawing/2014/main" id="{2FDF118A-0677-6C62-93BB-7157D43F5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796" y="2180046"/>
            <a:ext cx="1155415" cy="115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77F7C7-73D5-5E98-5F26-8C010B3B4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2583" y="4493711"/>
            <a:ext cx="1172969" cy="1172969"/>
          </a:xfrm>
          <a:prstGeom prst="rect">
            <a:avLst/>
          </a:prstGeom>
        </p:spPr>
      </p:pic>
      <p:pic>
        <p:nvPicPr>
          <p:cNvPr id="21" name="Picture 2" descr="D:\1-Muhendislik-Jeoloji Klasorler\Mühendislik Dekanlık işler\2- corel dosyaları\jpg\akademik kurul 2024 fotolar\onur güler.png">
            <a:extLst>
              <a:ext uri="{FF2B5EF4-FFF2-40B4-BE49-F238E27FC236}">
                <a16:creationId xmlns:a16="http://schemas.microsoft.com/office/drawing/2014/main" id="{F35B998D-952A-C9C2-5D54-9DFC05A21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53" y="4466352"/>
            <a:ext cx="1188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8702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DF276-714D-E043-2C00-05C058B1B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EED33B4A-8DA5-3E4A-488D-C682DBEA485D}"/>
              </a:ext>
            </a:extLst>
          </p:cNvPr>
          <p:cNvCxnSpPr/>
          <p:nvPr/>
        </p:nvCxnSpPr>
        <p:spPr>
          <a:xfrm>
            <a:off x="0" y="770049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Dikdörtgen 6">
            <a:extLst>
              <a:ext uri="{FF2B5EF4-FFF2-40B4-BE49-F238E27FC236}">
                <a16:creationId xmlns:a16="http://schemas.microsoft.com/office/drawing/2014/main" id="{4389958C-DF51-86BF-084C-ABAC713B5D52}"/>
              </a:ext>
            </a:extLst>
          </p:cNvPr>
          <p:cNvSpPr/>
          <p:nvPr/>
        </p:nvSpPr>
        <p:spPr>
          <a:xfrm>
            <a:off x="124690" y="1037826"/>
            <a:ext cx="8825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>
                <a:solidFill>
                  <a:srgbClr val="FF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Q1+Q2</a:t>
            </a:r>
            <a:r>
              <a:rPr lang="tr-TR" sz="20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Sınıfı Makale Sayısına Göre Fakülte Dereceleri</a:t>
            </a:r>
            <a:endParaRPr lang="sv-SE" sz="2000" b="1" dirty="0">
              <a:solidFill>
                <a:srgbClr val="0000FF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CC148AB-2B93-A574-F2B9-D4E9F6533C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1E77671D-CEAB-49DC-3002-76B06902B0F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63;p26">
            <a:extLst>
              <a:ext uri="{FF2B5EF4-FFF2-40B4-BE49-F238E27FC236}">
                <a16:creationId xmlns:a16="http://schemas.microsoft.com/office/drawing/2014/main" id="{0760FB22-23F0-8BA7-82E0-BC5A85BCFDDA}"/>
              </a:ext>
            </a:extLst>
          </p:cNvPr>
          <p:cNvSpPr/>
          <p:nvPr/>
        </p:nvSpPr>
        <p:spPr>
          <a:xfrm>
            <a:off x="2213217" y="264346"/>
            <a:ext cx="419977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Q1+Q2 </a:t>
            </a:r>
            <a:r>
              <a:rPr lang="sv-SE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MAKAL</a:t>
            </a: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</a:t>
            </a:r>
            <a:endParaRPr lang="sv-SE" altLang="tr-TR" sz="2400" b="1" dirty="0">
              <a:solidFill>
                <a:srgbClr val="C0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942AC68A-F006-9073-E726-3BC1CAFE8C5F}"/>
              </a:ext>
            </a:extLst>
          </p:cNvPr>
          <p:cNvSpPr txBox="1"/>
          <p:nvPr/>
        </p:nvSpPr>
        <p:spPr>
          <a:xfrm>
            <a:off x="405613" y="6072456"/>
            <a:ext cx="60991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Makale Sayısı ≥ 10 Değerlendirmeye alınacaktır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Ödül: 1 adet Dizüstü Bilgisayar</a:t>
            </a:r>
          </a:p>
          <a:p>
            <a:endParaRPr lang="tr-TR" dirty="0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id="{6034A541-959C-D4C8-8C0D-2834D5811501}"/>
              </a:ext>
            </a:extLst>
          </p:cNvPr>
          <p:cNvGrpSpPr/>
          <p:nvPr/>
        </p:nvGrpSpPr>
        <p:grpSpPr>
          <a:xfrm>
            <a:off x="462788" y="1674934"/>
            <a:ext cx="2700000" cy="2131727"/>
            <a:chOff x="485500" y="1689492"/>
            <a:chExt cx="2700000" cy="2131727"/>
          </a:xfrm>
        </p:grpSpPr>
        <p:sp>
          <p:nvSpPr>
            <p:cNvPr id="26" name="Metin kutusu 25">
              <a:extLst>
                <a:ext uri="{FF2B5EF4-FFF2-40B4-BE49-F238E27FC236}">
                  <a16:creationId xmlns:a16="http://schemas.microsoft.com/office/drawing/2014/main" id="{61DB3024-FFAE-1147-3C1D-B111F262A5B8}"/>
                </a:ext>
              </a:extLst>
            </p:cNvPr>
            <p:cNvSpPr txBox="1"/>
            <p:nvPr/>
          </p:nvSpPr>
          <p:spPr>
            <a:xfrm>
              <a:off x="708199" y="1689492"/>
              <a:ext cx="1980000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Fakülte Birincisi</a:t>
              </a:r>
            </a:p>
          </p:txBody>
        </p:sp>
        <p:pic>
          <p:nvPicPr>
            <p:cNvPr id="27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AAA9F239-2242-79CB-9947-8C04DCA7B8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00" y="209754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Metin kutusu 27">
              <a:extLst>
                <a:ext uri="{FF2B5EF4-FFF2-40B4-BE49-F238E27FC236}">
                  <a16:creationId xmlns:a16="http://schemas.microsoft.com/office/drawing/2014/main" id="{2B4DCDFA-E7C0-0887-2C8D-458A792926DE}"/>
                </a:ext>
              </a:extLst>
            </p:cNvPr>
            <p:cNvSpPr txBox="1"/>
            <p:nvPr/>
          </p:nvSpPr>
          <p:spPr>
            <a:xfrm>
              <a:off x="485501" y="2190550"/>
              <a:ext cx="234615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7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Ahmet SARI</a:t>
              </a:r>
            </a:p>
            <a:p>
              <a:pPr algn="ctr"/>
              <a:r>
                <a:rPr lang="tr-TR" sz="17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Makale Sayısı: 24</a:t>
              </a:r>
            </a:p>
          </p:txBody>
        </p:sp>
        <p:sp>
          <p:nvSpPr>
            <p:cNvPr id="31" name="Metin kutusu 30">
              <a:extLst>
                <a:ext uri="{FF2B5EF4-FFF2-40B4-BE49-F238E27FC236}">
                  <a16:creationId xmlns:a16="http://schemas.microsoft.com/office/drawing/2014/main" id="{3D5ABE58-17DE-BDFF-7AA8-66380C2C133D}"/>
                </a:ext>
              </a:extLst>
            </p:cNvPr>
            <p:cNvSpPr txBox="1"/>
            <p:nvPr/>
          </p:nvSpPr>
          <p:spPr>
            <a:xfrm>
              <a:off x="522316" y="2899107"/>
              <a:ext cx="14642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 ve Malzeme Müh.</a:t>
              </a:r>
            </a:p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  <a:endParaRPr lang="tr-TR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3" name="Picture 3" descr="D:\1-Muhendislik-Jeoloji Klasorler\Mühendislik Dekanlık işler\2- corel dosyaları\jpg\akademik kurul 2024 fotolar\AHMET SAR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867" y="2861260"/>
            <a:ext cx="958386" cy="95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up 42">
            <a:extLst>
              <a:ext uri="{FF2B5EF4-FFF2-40B4-BE49-F238E27FC236}">
                <a16:creationId xmlns:a16="http://schemas.microsoft.com/office/drawing/2014/main" id="{1F675CD0-EC77-E4DB-1976-E71720047EDB}"/>
              </a:ext>
            </a:extLst>
          </p:cNvPr>
          <p:cNvGrpSpPr/>
          <p:nvPr/>
        </p:nvGrpSpPr>
        <p:grpSpPr>
          <a:xfrm>
            <a:off x="3364830" y="1641024"/>
            <a:ext cx="2700000" cy="2128552"/>
            <a:chOff x="3379124" y="1692667"/>
            <a:chExt cx="2700000" cy="2128552"/>
          </a:xfrm>
        </p:grpSpPr>
        <p:sp>
          <p:nvSpPr>
            <p:cNvPr id="44" name="Metin kutusu 43">
              <a:extLst>
                <a:ext uri="{FF2B5EF4-FFF2-40B4-BE49-F238E27FC236}">
                  <a16:creationId xmlns:a16="http://schemas.microsoft.com/office/drawing/2014/main" id="{5C2B8B98-2865-BAA5-1A2B-756974C79E4F}"/>
                </a:ext>
              </a:extLst>
            </p:cNvPr>
            <p:cNvSpPr txBox="1"/>
            <p:nvPr/>
          </p:nvSpPr>
          <p:spPr>
            <a:xfrm>
              <a:off x="3574024" y="1692667"/>
              <a:ext cx="1980000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Fakülte İkincisi</a:t>
              </a:r>
            </a:p>
          </p:txBody>
        </p:sp>
        <p:pic>
          <p:nvPicPr>
            <p:cNvPr id="4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F7C7E62B-8C67-5B1C-9690-5F19F800D2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124" y="209754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Metin kutusu 45">
              <a:extLst>
                <a:ext uri="{FF2B5EF4-FFF2-40B4-BE49-F238E27FC236}">
                  <a16:creationId xmlns:a16="http://schemas.microsoft.com/office/drawing/2014/main" id="{6C930ABA-C990-AEE2-8F6F-9D4AF9924434}"/>
                </a:ext>
              </a:extLst>
            </p:cNvPr>
            <p:cNvSpPr txBox="1"/>
            <p:nvPr/>
          </p:nvSpPr>
          <p:spPr>
            <a:xfrm>
              <a:off x="3412444" y="2034064"/>
              <a:ext cx="2346157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Dr. Öğr. Üyesi Gökhan HEKİMOĞLU</a:t>
              </a:r>
              <a:endParaRPr lang="tr-TR" sz="8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tr-TR" sz="17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Makale Sayısı: 18</a:t>
              </a:r>
            </a:p>
          </p:txBody>
        </p:sp>
        <p:sp>
          <p:nvSpPr>
            <p:cNvPr id="47" name="Metin kutusu 46">
              <a:extLst>
                <a:ext uri="{FF2B5EF4-FFF2-40B4-BE49-F238E27FC236}">
                  <a16:creationId xmlns:a16="http://schemas.microsoft.com/office/drawing/2014/main" id="{CC8714B6-4CB8-99D1-F110-EC908E6DA4AF}"/>
                </a:ext>
              </a:extLst>
            </p:cNvPr>
            <p:cNvSpPr txBox="1"/>
            <p:nvPr/>
          </p:nvSpPr>
          <p:spPr>
            <a:xfrm>
              <a:off x="3412444" y="2916935"/>
              <a:ext cx="14642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 ve Malzeme Müh.</a:t>
              </a:r>
            </a:p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  <a:endParaRPr lang="tr-TR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up 47">
            <a:extLst>
              <a:ext uri="{FF2B5EF4-FFF2-40B4-BE49-F238E27FC236}">
                <a16:creationId xmlns:a16="http://schemas.microsoft.com/office/drawing/2014/main" id="{A380B24B-F991-1BF2-954A-77A053C648EE}"/>
              </a:ext>
            </a:extLst>
          </p:cNvPr>
          <p:cNvGrpSpPr/>
          <p:nvPr/>
        </p:nvGrpSpPr>
        <p:grpSpPr>
          <a:xfrm>
            <a:off x="6258454" y="1620193"/>
            <a:ext cx="2700000" cy="2128552"/>
            <a:chOff x="3379124" y="1692667"/>
            <a:chExt cx="2700000" cy="2128552"/>
          </a:xfrm>
        </p:grpSpPr>
        <p:sp>
          <p:nvSpPr>
            <p:cNvPr id="49" name="Metin kutusu 48">
              <a:extLst>
                <a:ext uri="{FF2B5EF4-FFF2-40B4-BE49-F238E27FC236}">
                  <a16:creationId xmlns:a16="http://schemas.microsoft.com/office/drawing/2014/main" id="{F578DB71-0D8B-AEB2-153C-4774882D158B}"/>
                </a:ext>
              </a:extLst>
            </p:cNvPr>
            <p:cNvSpPr txBox="1"/>
            <p:nvPr/>
          </p:nvSpPr>
          <p:spPr>
            <a:xfrm>
              <a:off x="3574024" y="1692667"/>
              <a:ext cx="1980000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Fakülte Üçüncüsü</a:t>
              </a:r>
            </a:p>
          </p:txBody>
        </p:sp>
        <p:pic>
          <p:nvPicPr>
            <p:cNvPr id="5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09D0B7B-C290-0D31-A5E4-958FBF375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124" y="209754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Metin kutusu 50">
              <a:extLst>
                <a:ext uri="{FF2B5EF4-FFF2-40B4-BE49-F238E27FC236}">
                  <a16:creationId xmlns:a16="http://schemas.microsoft.com/office/drawing/2014/main" id="{3F5875ED-BBC2-BAF3-258D-E668E7417EA3}"/>
                </a:ext>
              </a:extLst>
            </p:cNvPr>
            <p:cNvSpPr txBox="1"/>
            <p:nvPr/>
          </p:nvSpPr>
          <p:spPr>
            <a:xfrm>
              <a:off x="3412444" y="2048578"/>
              <a:ext cx="2346157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Ahmet Can ALTUNIŞIK</a:t>
              </a:r>
              <a:endParaRPr lang="tr-TR" sz="8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tr-TR" sz="17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Makale Sayısı: 16</a:t>
              </a:r>
            </a:p>
          </p:txBody>
        </p:sp>
        <p:sp>
          <p:nvSpPr>
            <p:cNvPr id="52" name="Metin kutusu 51">
              <a:extLst>
                <a:ext uri="{FF2B5EF4-FFF2-40B4-BE49-F238E27FC236}">
                  <a16:creationId xmlns:a16="http://schemas.microsoft.com/office/drawing/2014/main" id="{9A8A0BE9-717F-DDE5-7105-DEC2EC22B2C1}"/>
                </a:ext>
              </a:extLst>
            </p:cNvPr>
            <p:cNvSpPr txBox="1"/>
            <p:nvPr/>
          </p:nvSpPr>
          <p:spPr>
            <a:xfrm>
              <a:off x="3412444" y="2916935"/>
              <a:ext cx="14642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İnşaat </a:t>
              </a:r>
            </a:p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  <a:endParaRPr lang="tr-TR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3" name="Picture 2" descr="D:\1-Muhendislik-Jeoloji Klasorler\Mühendislik Dekanlık işler\2- corel dosyaları\jpg\akademik kurul 2024 fotolar\gökhan hekimoğlu.png">
            <a:extLst>
              <a:ext uri="{FF2B5EF4-FFF2-40B4-BE49-F238E27FC236}">
                <a16:creationId xmlns:a16="http://schemas.microsoft.com/office/drawing/2014/main" id="{4E5006BC-DBC3-6952-E7F3-19484401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31" y="2811189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D:\1-Muhendislik-Jeoloji Klasorler\Mühendislik Dekanlık işler\2- corel dosyaları\jpg\akademik kurul 2024 fotolar\ac altunışık.png">
            <a:extLst>
              <a:ext uri="{FF2B5EF4-FFF2-40B4-BE49-F238E27FC236}">
                <a16:creationId xmlns:a16="http://schemas.microsoft.com/office/drawing/2014/main" id="{BD5819AF-55D6-FEEE-6DC9-C55FA250B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497" y="2790996"/>
            <a:ext cx="943957" cy="94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633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/>
          <p:cNvCxnSpPr/>
          <p:nvPr/>
        </p:nvCxnSpPr>
        <p:spPr>
          <a:xfrm>
            <a:off x="0" y="780172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2" name="Resim 1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Metin kutusu 7"/>
          <p:cNvSpPr txBox="1"/>
          <p:nvPr/>
        </p:nvSpPr>
        <p:spPr>
          <a:xfrm>
            <a:off x="409123" y="949194"/>
            <a:ext cx="8455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000" b="1">
                <a:solidFill>
                  <a:srgbClr val="0000FF"/>
                </a:solidFill>
                <a:latin typeface="+mj-lt"/>
                <a:ea typeface="Tahoma" panose="020B0604030504040204" pitchFamily="34" charset="0"/>
                <a:cs typeface="Calibri" panose="020F0502020204030204" pitchFamily="34" charset="0"/>
              </a:defRPr>
            </a:lvl1pPr>
          </a:lstStyle>
          <a:p>
            <a:r>
              <a:rPr lang="tr-TR" dirty="0"/>
              <a:t>Uluslararası İş </a:t>
            </a:r>
            <a:r>
              <a:rPr lang="tr-TR" dirty="0" err="1"/>
              <a:t>Birlikli</a:t>
            </a:r>
            <a:r>
              <a:rPr lang="tr-TR" dirty="0"/>
              <a:t> SCI-E Makale Sayısına Göre Fakülte Dereceleri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58D4C941-E641-ED49-5515-9300E2D2DF90}"/>
              </a:ext>
            </a:extLst>
          </p:cNvPr>
          <p:cNvSpPr txBox="1"/>
          <p:nvPr/>
        </p:nvSpPr>
        <p:spPr>
          <a:xfrm>
            <a:off x="3251800" y="5746739"/>
            <a:ext cx="1464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Metalurji ve Malzeme Müh.</a:t>
            </a:r>
          </a:p>
          <a:p>
            <a:r>
              <a:rPr lang="tr-TR" sz="1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Bölümü</a:t>
            </a:r>
            <a:endParaRPr lang="tr-TR" sz="2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up 15"/>
          <p:cNvGrpSpPr/>
          <p:nvPr/>
        </p:nvGrpSpPr>
        <p:grpSpPr>
          <a:xfrm>
            <a:off x="471206" y="1637851"/>
            <a:ext cx="2700000" cy="2131727"/>
            <a:chOff x="485500" y="1689492"/>
            <a:chExt cx="2700000" cy="2131727"/>
          </a:xfrm>
        </p:grpSpPr>
        <p:sp>
          <p:nvSpPr>
            <p:cNvPr id="9" name="Metin kutusu 8"/>
            <p:cNvSpPr txBox="1"/>
            <p:nvPr/>
          </p:nvSpPr>
          <p:spPr>
            <a:xfrm>
              <a:off x="708199" y="1689492"/>
              <a:ext cx="1980000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Fakülte Birincisi</a:t>
              </a:r>
            </a:p>
          </p:txBody>
        </p:sp>
        <p:pic>
          <p:nvPicPr>
            <p:cNvPr id="11267" name="Picture 3" descr="D:\1-Muhendislik-Jeoloji Klasorler\Mühendislik Dekanlık işler\2- corel dosyaları\jpg\akademik kurul sunum şablo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00" y="209754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Metin kutusu 2">
              <a:extLst>
                <a:ext uri="{FF2B5EF4-FFF2-40B4-BE49-F238E27FC236}">
                  <a16:creationId xmlns:a16="http://schemas.microsoft.com/office/drawing/2014/main" id="{8C0FA0EE-785E-007A-AE78-1B85375E3A42}"/>
                </a:ext>
              </a:extLst>
            </p:cNvPr>
            <p:cNvSpPr txBox="1"/>
            <p:nvPr/>
          </p:nvSpPr>
          <p:spPr>
            <a:xfrm>
              <a:off x="485501" y="2190550"/>
              <a:ext cx="234615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70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Ahmet SARI</a:t>
              </a:r>
            </a:p>
            <a:p>
              <a:pPr algn="ctr"/>
              <a:r>
                <a:rPr lang="tr-TR" sz="17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Makale Sayısı: 25</a:t>
              </a:r>
            </a:p>
          </p:txBody>
        </p:sp>
        <p:sp>
          <p:nvSpPr>
            <p:cNvPr id="4" name="Metin kutusu 3">
              <a:extLst>
                <a:ext uri="{FF2B5EF4-FFF2-40B4-BE49-F238E27FC236}">
                  <a16:creationId xmlns:a16="http://schemas.microsoft.com/office/drawing/2014/main" id="{FE24CFB7-D1F3-8BAF-B058-9A851E35903B}"/>
                </a:ext>
              </a:extLst>
            </p:cNvPr>
            <p:cNvSpPr txBox="1"/>
            <p:nvPr/>
          </p:nvSpPr>
          <p:spPr>
            <a:xfrm>
              <a:off x="522316" y="2899107"/>
              <a:ext cx="14642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 ve Malzeme Müh.</a:t>
              </a:r>
            </a:p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  <a:endParaRPr lang="tr-TR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up 14"/>
          <p:cNvGrpSpPr/>
          <p:nvPr/>
        </p:nvGrpSpPr>
        <p:grpSpPr>
          <a:xfrm>
            <a:off x="3364830" y="1641024"/>
            <a:ext cx="2700000" cy="2128552"/>
            <a:chOff x="3379124" y="1692667"/>
            <a:chExt cx="2700000" cy="2128552"/>
          </a:xfrm>
        </p:grpSpPr>
        <p:sp>
          <p:nvSpPr>
            <p:cNvPr id="17" name="Metin kutusu 16"/>
            <p:cNvSpPr txBox="1"/>
            <p:nvPr/>
          </p:nvSpPr>
          <p:spPr>
            <a:xfrm>
              <a:off x="3574024" y="1692667"/>
              <a:ext cx="1980000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Fakülte İkincisi</a:t>
              </a:r>
            </a:p>
          </p:txBody>
        </p:sp>
        <p:pic>
          <p:nvPicPr>
            <p:cNvPr id="20" name="Picture 3" descr="D:\1-Muhendislik-Jeoloji Klasorler\Mühendislik Dekanlık işler\2- corel dosyaları\jpg\akademik kurul sunum şablo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124" y="209754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Metin kutusu 4">
              <a:extLst>
                <a:ext uri="{FF2B5EF4-FFF2-40B4-BE49-F238E27FC236}">
                  <a16:creationId xmlns:a16="http://schemas.microsoft.com/office/drawing/2014/main" id="{29FB3581-EFBA-53AE-582D-35D16858F1DE}"/>
                </a:ext>
              </a:extLst>
            </p:cNvPr>
            <p:cNvSpPr txBox="1"/>
            <p:nvPr/>
          </p:nvSpPr>
          <p:spPr>
            <a:xfrm>
              <a:off x="3412444" y="2034064"/>
              <a:ext cx="2346157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Dr. Öğr. Üyesi Gökhan HEKİMOĞLU</a:t>
              </a:r>
              <a:endParaRPr lang="tr-TR" sz="800" b="1" dirty="0">
                <a:solidFill>
                  <a:srgbClr val="4F81BD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tr-TR" sz="17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Makale Sayısı: 18</a:t>
              </a:r>
            </a:p>
          </p:txBody>
        </p:sp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4FD723AD-CD69-5342-3937-E4B72802084A}"/>
                </a:ext>
              </a:extLst>
            </p:cNvPr>
            <p:cNvSpPr txBox="1"/>
            <p:nvPr/>
          </p:nvSpPr>
          <p:spPr>
            <a:xfrm>
              <a:off x="3412444" y="2916935"/>
              <a:ext cx="14642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 ve Malzeme Müh.</a:t>
              </a:r>
            </a:p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  <a:endParaRPr lang="tr-TR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8 Dikdörtgen">
            <a:extLst>
              <a:ext uri="{FF2B5EF4-FFF2-40B4-BE49-F238E27FC236}">
                <a16:creationId xmlns:a16="http://schemas.microsoft.com/office/drawing/2014/main" id="{192AE1EA-269B-247D-285A-F96709BF0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416" y="274200"/>
            <a:ext cx="8904048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AKADEMİK </a:t>
            </a:r>
            <a:r>
              <a:rPr lang="sv-SE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PERFORMANS</a:t>
            </a:r>
          </a:p>
        </p:txBody>
      </p:sp>
      <p:grpSp>
        <p:nvGrpSpPr>
          <p:cNvPr id="7" name="Grup 6">
            <a:extLst>
              <a:ext uri="{FF2B5EF4-FFF2-40B4-BE49-F238E27FC236}">
                <a16:creationId xmlns:a16="http://schemas.microsoft.com/office/drawing/2014/main" id="{979611E2-4835-A4A0-A7A5-F2BE6542476A}"/>
              </a:ext>
            </a:extLst>
          </p:cNvPr>
          <p:cNvGrpSpPr/>
          <p:nvPr/>
        </p:nvGrpSpPr>
        <p:grpSpPr>
          <a:xfrm>
            <a:off x="6291774" y="1620193"/>
            <a:ext cx="2141580" cy="2055265"/>
            <a:chOff x="3412444" y="1692667"/>
            <a:chExt cx="2141580" cy="2055265"/>
          </a:xfrm>
        </p:grpSpPr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3D82CA9D-CBC0-7C3D-67B6-DBD82C5A7CA8}"/>
                </a:ext>
              </a:extLst>
            </p:cNvPr>
            <p:cNvSpPr txBox="1"/>
            <p:nvPr/>
          </p:nvSpPr>
          <p:spPr>
            <a:xfrm>
              <a:off x="3574024" y="1692667"/>
              <a:ext cx="1980000" cy="369332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Fakülte Üçüncüsü</a:t>
              </a:r>
            </a:p>
          </p:txBody>
        </p:sp>
        <p:sp>
          <p:nvSpPr>
            <p:cNvPr id="21" name="Metin kutusu 20">
              <a:extLst>
                <a:ext uri="{FF2B5EF4-FFF2-40B4-BE49-F238E27FC236}">
                  <a16:creationId xmlns:a16="http://schemas.microsoft.com/office/drawing/2014/main" id="{C388E479-0E16-F9EE-E84E-88DFB6329CCE}"/>
                </a:ext>
              </a:extLst>
            </p:cNvPr>
            <p:cNvSpPr txBox="1"/>
            <p:nvPr/>
          </p:nvSpPr>
          <p:spPr>
            <a:xfrm>
              <a:off x="3412444" y="2916935"/>
              <a:ext cx="14642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İnşaat </a:t>
              </a:r>
            </a:p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  <a:endParaRPr lang="tr-TR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752547F3-39B6-044D-22BE-9E6929941E59}"/>
              </a:ext>
            </a:extLst>
          </p:cNvPr>
          <p:cNvSpPr txBox="1"/>
          <p:nvPr/>
        </p:nvSpPr>
        <p:spPr>
          <a:xfrm>
            <a:off x="294941" y="6041135"/>
            <a:ext cx="5752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Makale Sayısı ≥ 5 Değerlendirmeye alınacaktır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1 adet Tablet</a:t>
            </a:r>
            <a:endParaRPr lang="tr-TR" dirty="0"/>
          </a:p>
        </p:txBody>
      </p:sp>
      <p:pic>
        <p:nvPicPr>
          <p:cNvPr id="23" name="Picture 3" descr="D:\1-Muhendislik-Jeoloji Klasorler\Mühendislik Dekanlık işler\2- corel dosyaları\jpg\akademik kurul 2024 fotolar\AHMET SARI.png">
            <a:extLst>
              <a:ext uri="{FF2B5EF4-FFF2-40B4-BE49-F238E27FC236}">
                <a16:creationId xmlns:a16="http://schemas.microsoft.com/office/drawing/2014/main" id="{1594C8F1-5DE8-7B7C-2934-EEC1C631D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711" y="2811190"/>
            <a:ext cx="958386" cy="95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1-Muhendislik-Jeoloji Klasorler\Mühendislik Dekanlık işler\2- corel dosyaları\jpg\akademik kurul 2024 fotolar\gökhan hekimoğlu.png">
            <a:extLst>
              <a:ext uri="{FF2B5EF4-FFF2-40B4-BE49-F238E27FC236}">
                <a16:creationId xmlns:a16="http://schemas.microsoft.com/office/drawing/2014/main" id="{349609DB-CD6F-A949-5BC4-6E44D7F9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31" y="2811189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 9">
            <a:extLst>
              <a:ext uri="{FF2B5EF4-FFF2-40B4-BE49-F238E27FC236}">
                <a16:creationId xmlns:a16="http://schemas.microsoft.com/office/drawing/2014/main" id="{FD04D080-C3B9-D720-A851-B8E93CCA8EA8}"/>
              </a:ext>
            </a:extLst>
          </p:cNvPr>
          <p:cNvGrpSpPr/>
          <p:nvPr/>
        </p:nvGrpSpPr>
        <p:grpSpPr>
          <a:xfrm>
            <a:off x="6226410" y="2007183"/>
            <a:ext cx="2700000" cy="1738954"/>
            <a:chOff x="485500" y="2082265"/>
            <a:chExt cx="2700000" cy="1738954"/>
          </a:xfrm>
        </p:grpSpPr>
        <p:pic>
          <p:nvPicPr>
            <p:cNvPr id="34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E27218A-1077-1909-B9C0-AAFC49545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00" y="2097545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Metin kutusu 34">
              <a:extLst>
                <a:ext uri="{FF2B5EF4-FFF2-40B4-BE49-F238E27FC236}">
                  <a16:creationId xmlns:a16="http://schemas.microsoft.com/office/drawing/2014/main" id="{7C958BE8-65D7-2ADA-3CAB-83C71A09A4F2}"/>
                </a:ext>
              </a:extLst>
            </p:cNvPr>
            <p:cNvSpPr txBox="1"/>
            <p:nvPr/>
          </p:nvSpPr>
          <p:spPr>
            <a:xfrm>
              <a:off x="485501" y="2082265"/>
              <a:ext cx="23461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Prof. Dr. </a:t>
              </a:r>
              <a:r>
                <a:rPr lang="tr-TR" sz="1600" b="1" dirty="0" err="1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Gençağa</a:t>
              </a:r>
              <a:r>
                <a:rPr lang="tr-TR" sz="1600" b="1" dirty="0">
                  <a:solidFill>
                    <a:schemeClr val="accent1">
                      <a:lumMod val="50000"/>
                    </a:schemeClr>
                  </a:solidFill>
                  <a:cs typeface="Calibri" panose="020F0502020204030204" pitchFamily="34" charset="0"/>
                </a:rPr>
                <a:t> PÜRÇEK</a:t>
              </a:r>
            </a:p>
            <a:p>
              <a:pPr algn="ctr"/>
              <a:r>
                <a:rPr lang="tr-TR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Makale Sayısı: 8</a:t>
              </a:r>
            </a:p>
          </p:txBody>
        </p:sp>
        <p:sp>
          <p:nvSpPr>
            <p:cNvPr id="36" name="Metin kutusu 35">
              <a:extLst>
                <a:ext uri="{FF2B5EF4-FFF2-40B4-BE49-F238E27FC236}">
                  <a16:creationId xmlns:a16="http://schemas.microsoft.com/office/drawing/2014/main" id="{D9AA0472-5444-94DD-AB95-B4FF68716565}"/>
                </a:ext>
              </a:extLst>
            </p:cNvPr>
            <p:cNvSpPr txBox="1"/>
            <p:nvPr/>
          </p:nvSpPr>
          <p:spPr>
            <a:xfrm>
              <a:off x="522316" y="2899107"/>
              <a:ext cx="14642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Makina Mühendisliği</a:t>
              </a:r>
            </a:p>
            <a:p>
              <a:r>
                <a:rPr lang="tr-TR" sz="16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  <a:endParaRPr lang="tr-TR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3" name="Picture 2" descr="D:\1-Muhendislik-Jeoloji Klasorler\Mühendislik Dekanlık işler\1- Etkinlikler ile ilgili çalışmalar\9-akademik kurul 2025\fotolar\foto devam-2\gencaga pürçe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610" y="2790801"/>
            <a:ext cx="905488" cy="9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0152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48576" y="4920112"/>
            <a:ext cx="8246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≥ 1 Milyon TL değerlendirmeye alınacaktır.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Ödül: 1 adet Tablet</a:t>
            </a:r>
          </a:p>
        </p:txBody>
      </p:sp>
      <p:cxnSp>
        <p:nvCxnSpPr>
          <p:cNvPr id="5" name="Google Shape;362;p26">
            <a:extLst>
              <a:ext uri="{FF2B5EF4-FFF2-40B4-BE49-F238E27FC236}">
                <a16:creationId xmlns:a16="http://schemas.microsoft.com/office/drawing/2014/main" id="{2BEC8693-6A1A-B91B-7388-7B6096BD3FF0}"/>
              </a:ext>
            </a:extLst>
          </p:cNvPr>
          <p:cNvCxnSpPr/>
          <p:nvPr/>
        </p:nvCxnSpPr>
        <p:spPr>
          <a:xfrm>
            <a:off x="152400" y="982663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8 Dikdörtgen">
            <a:extLst>
              <a:ext uri="{FF2B5EF4-FFF2-40B4-BE49-F238E27FC236}">
                <a16:creationId xmlns:a16="http://schemas.microsoft.com/office/drawing/2014/main" id="{A1FA7B25-8F98-D8F8-2121-FA082091F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010" y="419980"/>
            <a:ext cx="60516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DÖNER SERMAYE KATKISI</a:t>
            </a:r>
            <a:endParaRPr lang="nn-NO" altLang="tr-TR" sz="2400" b="1" dirty="0">
              <a:solidFill>
                <a:srgbClr val="0070C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ED95EE70-5695-9F56-7CE2-F18B15F3C50A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261378"/>
            <a:ext cx="1108364" cy="5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68C1528-7DDD-D617-F703-0868FF4F29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grpSp>
        <p:nvGrpSpPr>
          <p:cNvPr id="3" name="Grup 2">
            <a:extLst>
              <a:ext uri="{FF2B5EF4-FFF2-40B4-BE49-F238E27FC236}">
                <a16:creationId xmlns:a16="http://schemas.microsoft.com/office/drawing/2014/main" id="{7B3DE072-1C39-5E86-4109-36DCC3D983BC}"/>
              </a:ext>
            </a:extLst>
          </p:cNvPr>
          <p:cNvGrpSpPr/>
          <p:nvPr/>
        </p:nvGrpSpPr>
        <p:grpSpPr>
          <a:xfrm>
            <a:off x="2834202" y="1878971"/>
            <a:ext cx="3932358" cy="2723509"/>
            <a:chOff x="2544792" y="2286132"/>
            <a:chExt cx="3475594" cy="2234109"/>
          </a:xfrm>
        </p:grpSpPr>
        <p:pic>
          <p:nvPicPr>
            <p:cNvPr id="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9AE57666-9874-979F-E82B-CE97CA3B1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792" y="2286132"/>
              <a:ext cx="3475594" cy="223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1102DE2C-F544-3AD0-2956-4CFC4DB7D3ED}"/>
                </a:ext>
              </a:extLst>
            </p:cNvPr>
            <p:cNvSpPr txBox="1"/>
            <p:nvPr/>
          </p:nvSpPr>
          <p:spPr>
            <a:xfrm>
              <a:off x="2742758" y="2623083"/>
              <a:ext cx="26810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b="1" dirty="0">
                  <a:solidFill>
                    <a:schemeClr val="accent1">
                      <a:lumMod val="50000"/>
                    </a:schemeClr>
                  </a:solidFill>
                </a:rPr>
                <a:t>Prof. Dr. Hakan ERSOY</a:t>
              </a:r>
            </a:p>
          </p:txBody>
        </p:sp>
        <p:sp>
          <p:nvSpPr>
            <p:cNvPr id="11" name="Metin kutusu 10">
              <a:extLst>
                <a:ext uri="{FF2B5EF4-FFF2-40B4-BE49-F238E27FC236}">
                  <a16:creationId xmlns:a16="http://schemas.microsoft.com/office/drawing/2014/main" id="{C3637D2C-3C82-67BB-BBED-C2028CBA43A5}"/>
                </a:ext>
              </a:extLst>
            </p:cNvPr>
            <p:cNvSpPr txBox="1"/>
            <p:nvPr/>
          </p:nvSpPr>
          <p:spPr>
            <a:xfrm>
              <a:off x="2583269" y="3360143"/>
              <a:ext cx="24125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Jeoloji </a:t>
              </a:r>
            </a:p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  Bölümü</a:t>
              </a:r>
            </a:p>
          </p:txBody>
        </p:sp>
      </p:grpSp>
      <p:pic>
        <p:nvPicPr>
          <p:cNvPr id="7170" name="Picture 2" descr="D:\1-Muhendislik-Jeoloji Klasorler\Mühendislik Dekanlık işler\1- Etkinlikler ile ilgili çalışmalar\9-akademik kurul 2025\fotolar\foto devam-2\hakan erso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799" y="3156561"/>
            <a:ext cx="1305761" cy="13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8001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362;p26">
            <a:extLst>
              <a:ext uri="{FF2B5EF4-FFF2-40B4-BE49-F238E27FC236}">
                <a16:creationId xmlns:a16="http://schemas.microsoft.com/office/drawing/2014/main" id="{15D05DC4-974D-4BF9-0CF4-DCB76E5F5C66}"/>
              </a:ext>
            </a:extLst>
          </p:cNvPr>
          <p:cNvCxnSpPr/>
          <p:nvPr/>
        </p:nvCxnSpPr>
        <p:spPr>
          <a:xfrm>
            <a:off x="152400" y="982663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8 Dikdörtgen">
            <a:extLst>
              <a:ext uri="{FF2B5EF4-FFF2-40B4-BE49-F238E27FC236}">
                <a16:creationId xmlns:a16="http://schemas.microsoft.com/office/drawing/2014/main" id="{8F026266-285C-BB6A-81CD-0FB454407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167" y="157096"/>
            <a:ext cx="60516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EN FAZLA AYNİ / NAKDİ BAĞIŞ ALAN</a:t>
            </a:r>
          </a:p>
          <a:p>
            <a:pPr algn="ctr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tr-TR" altLang="tr-TR" sz="2400" b="1" dirty="0">
                <a:solidFill>
                  <a:srgbClr val="0070C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BÖLÜM</a:t>
            </a:r>
            <a:endParaRPr lang="nn-NO" altLang="tr-TR" sz="2400" b="1" dirty="0">
              <a:solidFill>
                <a:srgbClr val="0070C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0699729-1916-9AE9-A736-4109313BEA04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261378"/>
            <a:ext cx="1108364" cy="5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C261C74-555E-40F2-F736-E25DB55EDE5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479F0332-E02F-7FF5-9229-67F25483DB7C}"/>
              </a:ext>
            </a:extLst>
          </p:cNvPr>
          <p:cNvSpPr/>
          <p:nvPr/>
        </p:nvSpPr>
        <p:spPr>
          <a:xfrm>
            <a:off x="363989" y="5270837"/>
            <a:ext cx="6661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Bağış Toplamı ≥ 1x10</a:t>
            </a:r>
            <a:r>
              <a:rPr lang="tr-TR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TL değerlendirmeye alınacaktır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Ödül: </a:t>
            </a:r>
            <a:r>
              <a:rPr lang="tr-TR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1 adet Araştırma Görevlisi kadrosu</a:t>
            </a:r>
          </a:p>
        </p:txBody>
      </p:sp>
      <p:grpSp>
        <p:nvGrpSpPr>
          <p:cNvPr id="10" name="Grup 9">
            <a:extLst>
              <a:ext uri="{FF2B5EF4-FFF2-40B4-BE49-F238E27FC236}">
                <a16:creationId xmlns:a16="http://schemas.microsoft.com/office/drawing/2014/main" id="{B8033629-8811-E0D9-EF80-C83DFEA814E0}"/>
              </a:ext>
            </a:extLst>
          </p:cNvPr>
          <p:cNvGrpSpPr/>
          <p:nvPr/>
        </p:nvGrpSpPr>
        <p:grpSpPr>
          <a:xfrm>
            <a:off x="2986603" y="1991238"/>
            <a:ext cx="3475594" cy="2234109"/>
            <a:chOff x="2544792" y="2286132"/>
            <a:chExt cx="3475594" cy="2234109"/>
          </a:xfrm>
        </p:grpSpPr>
        <p:pic>
          <p:nvPicPr>
            <p:cNvPr id="1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02D16485-1700-BC2B-0F1F-B6900EB217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792" y="2286132"/>
              <a:ext cx="3475594" cy="223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Metin kutusu 11">
              <a:extLst>
                <a:ext uri="{FF2B5EF4-FFF2-40B4-BE49-F238E27FC236}">
                  <a16:creationId xmlns:a16="http://schemas.microsoft.com/office/drawing/2014/main" id="{F8A43D79-2664-4D9D-8370-C016E3775ACF}"/>
                </a:ext>
              </a:extLst>
            </p:cNvPr>
            <p:cNvSpPr txBox="1"/>
            <p:nvPr/>
          </p:nvSpPr>
          <p:spPr>
            <a:xfrm>
              <a:off x="2718653" y="2383734"/>
              <a:ext cx="26810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400" b="1" dirty="0">
                  <a:solidFill>
                    <a:schemeClr val="accent1">
                      <a:lumMod val="50000"/>
                    </a:schemeClr>
                  </a:solidFill>
                </a:rPr>
                <a:t>……………………..</a:t>
              </a:r>
              <a:endParaRPr lang="tr-TR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2E19727C-908C-2417-D520-A9AB7D1BD6EE}"/>
                </a:ext>
              </a:extLst>
            </p:cNvPr>
            <p:cNvSpPr txBox="1"/>
            <p:nvPr/>
          </p:nvSpPr>
          <p:spPr>
            <a:xfrm>
              <a:off x="2583269" y="3360143"/>
              <a:ext cx="24125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………………….</a:t>
              </a:r>
            </a:p>
            <a:p>
              <a:r>
                <a:rPr lang="tr-T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  Bölümü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98089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E4A1C-F00D-C55C-5BC6-210166A01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PROF. DR. METİN HÜSEM">
            <a:extLst>
              <a:ext uri="{FF2B5EF4-FFF2-40B4-BE49-F238E27FC236}">
                <a16:creationId xmlns:a16="http://schemas.microsoft.com/office/drawing/2014/main" id="{27088BA4-8074-84EF-B4DD-64D4202EE3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D587B21-7A85-32E2-ADAF-7110D1A40D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8523" y="25366"/>
            <a:ext cx="1865332" cy="551616"/>
          </a:xfrm>
          <a:prstGeom prst="rect">
            <a:avLst/>
          </a:prstGeom>
        </p:spPr>
      </p:pic>
      <p:sp>
        <p:nvSpPr>
          <p:cNvPr id="10" name="8 Dikdörtgen">
            <a:extLst>
              <a:ext uri="{FF2B5EF4-FFF2-40B4-BE49-F238E27FC236}">
                <a16:creationId xmlns:a16="http://schemas.microsoft.com/office/drawing/2014/main" id="{BF14A528-9424-B81C-B144-2CF63EAA3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2985" y="275655"/>
            <a:ext cx="2626503" cy="424732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alt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KAYIPLARIMIZ</a:t>
            </a:r>
          </a:p>
        </p:txBody>
      </p:sp>
      <p:sp>
        <p:nvSpPr>
          <p:cNvPr id="11" name="Line 3">
            <a:extLst>
              <a:ext uri="{FF2B5EF4-FFF2-40B4-BE49-F238E27FC236}">
                <a16:creationId xmlns:a16="http://schemas.microsoft.com/office/drawing/2014/main" id="{5668E57A-6581-7488-827A-5077E4454E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715" y="783791"/>
            <a:ext cx="9144000" cy="0"/>
          </a:xfrm>
          <a:prstGeom prst="line">
            <a:avLst/>
          </a:prstGeom>
          <a:ln w="57150" cmpd="tri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5E4E2121-4EF2-8BD9-6B22-0D06C5AF302B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BB3B0766-AAAF-67A8-4D55-E7578DA7A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0" t="12984" r="31086" b="30519"/>
          <a:stretch/>
        </p:blipFill>
        <p:spPr bwMode="auto">
          <a:xfrm>
            <a:off x="1250741" y="1459771"/>
            <a:ext cx="2202330" cy="23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E452EAE-C2A8-2D47-BD74-3F5D83AE3B3D}"/>
              </a:ext>
            </a:extLst>
          </p:cNvPr>
          <p:cNvSpPr txBox="1"/>
          <p:nvPr/>
        </p:nvSpPr>
        <p:spPr>
          <a:xfrm>
            <a:off x="766324" y="4019826"/>
            <a:ext cx="2690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/>
              <a:t>Doç. Dr. Cevdet DEMİRTAŞ</a:t>
            </a:r>
          </a:p>
          <a:p>
            <a:pPr algn="ctr"/>
            <a:r>
              <a:rPr lang="tr-TR" b="1" dirty="0"/>
              <a:t>Makina Mühendisliği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1ECD9D5-4620-DA7E-9AC4-0872DB94A154}"/>
              </a:ext>
            </a:extLst>
          </p:cNvPr>
          <p:cNvSpPr txBox="1"/>
          <p:nvPr/>
        </p:nvSpPr>
        <p:spPr>
          <a:xfrm>
            <a:off x="5143872" y="4019826"/>
            <a:ext cx="223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Prof. Dr. Ragıp ERDÖL</a:t>
            </a:r>
          </a:p>
          <a:p>
            <a:r>
              <a:rPr lang="tr-TR" b="1" dirty="0"/>
              <a:t>İnşaat Mühendisliği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37A9A410-48D1-8F27-9FB4-7CB0AE089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2" t="16107" r="23495" b="29604"/>
          <a:stretch/>
        </p:blipFill>
        <p:spPr bwMode="auto">
          <a:xfrm>
            <a:off x="4572000" y="1448053"/>
            <a:ext cx="3144814" cy="235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9436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235EE-4147-1B33-82E0-71929AEC0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>
            <a:extLst>
              <a:ext uri="{FF2B5EF4-FFF2-40B4-BE49-F238E27FC236}">
                <a16:creationId xmlns:a16="http://schemas.microsoft.com/office/drawing/2014/main" id="{4581EE17-C6F6-24A4-28D4-AC63BCC5F180}"/>
              </a:ext>
            </a:extLst>
          </p:cNvPr>
          <p:cNvCxnSpPr/>
          <p:nvPr/>
        </p:nvCxnSpPr>
        <p:spPr>
          <a:xfrm>
            <a:off x="0" y="755832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8 Dikdörtgen">
            <a:extLst>
              <a:ext uri="{FF2B5EF4-FFF2-40B4-BE49-F238E27FC236}">
                <a16:creationId xmlns:a16="http://schemas.microsoft.com/office/drawing/2014/main" id="{2407F19A-6BD4-632B-17C4-C00B4C193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4749" y="320289"/>
            <a:ext cx="8904048" cy="35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1860"/>
              </a:lnSpc>
              <a:spcBef>
                <a:spcPct val="0"/>
              </a:spcBef>
            </a:pPr>
            <a:r>
              <a:rPr lang="tr-TR" altLang="tr-TR" sz="24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EMEKLİLERİMİZ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BCA95A28-78BE-0E52-100C-9F47C2A609C8}"/>
              </a:ext>
            </a:extLst>
          </p:cNvPr>
          <p:cNvSpPr/>
          <p:nvPr/>
        </p:nvSpPr>
        <p:spPr>
          <a:xfrm>
            <a:off x="2097420" y="805424"/>
            <a:ext cx="4949160" cy="369332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0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Emekli Olan Akademik Personel</a:t>
            </a:r>
            <a:r>
              <a:rPr lang="tr-TR" sz="2000" b="1" dirty="0" err="1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lerimiz</a:t>
            </a:r>
            <a:endParaRPr lang="sv-SE" sz="2000" b="1" dirty="0">
              <a:solidFill>
                <a:srgbClr val="0000FF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Resim 20">
            <a:extLst>
              <a:ext uri="{FF2B5EF4-FFF2-40B4-BE49-F238E27FC236}">
                <a16:creationId xmlns:a16="http://schemas.microsoft.com/office/drawing/2014/main" id="{86312DF3-D657-272E-D48E-E9BDE76A37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F4CA4C60-8F58-CFD4-5CF4-1DE94165F05C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up 4">
            <a:extLst>
              <a:ext uri="{FF2B5EF4-FFF2-40B4-BE49-F238E27FC236}">
                <a16:creationId xmlns:a16="http://schemas.microsoft.com/office/drawing/2014/main" id="{9B8189C7-5CAE-8117-5F26-335FD603DD5B}"/>
              </a:ext>
            </a:extLst>
          </p:cNvPr>
          <p:cNvGrpSpPr/>
          <p:nvPr/>
        </p:nvGrpSpPr>
        <p:grpSpPr>
          <a:xfrm>
            <a:off x="292712" y="1194346"/>
            <a:ext cx="2700000" cy="1723674"/>
            <a:chOff x="3315984" y="1634774"/>
            <a:chExt cx="2700000" cy="1723674"/>
          </a:xfrm>
        </p:grpSpPr>
        <p:pic>
          <p:nvPicPr>
            <p:cNvPr id="13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C9FFD1DB-DFAE-5C7E-647F-F2CE1EBA72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Metin kutusu 3">
              <a:extLst>
                <a:ext uri="{FF2B5EF4-FFF2-40B4-BE49-F238E27FC236}">
                  <a16:creationId xmlns:a16="http://schemas.microsoft.com/office/drawing/2014/main" id="{8CAEEEE9-9E42-8B7E-B57C-585BFE7364F0}"/>
                </a:ext>
              </a:extLst>
            </p:cNvPr>
            <p:cNvSpPr txBox="1"/>
            <p:nvPr/>
          </p:nvSpPr>
          <p:spPr>
            <a:xfrm>
              <a:off x="3441700" y="1731908"/>
              <a:ext cx="208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</a:t>
              </a:r>
            </a:p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Ali Can DALOĞLU</a:t>
              </a:r>
            </a:p>
          </p:txBody>
        </p:sp>
        <p:sp>
          <p:nvSpPr>
            <p:cNvPr id="16" name="Metin kutusu 15">
              <a:extLst>
                <a:ext uri="{FF2B5EF4-FFF2-40B4-BE49-F238E27FC236}">
                  <a16:creationId xmlns:a16="http://schemas.microsoft.com/office/drawing/2014/main" id="{7310C328-B667-2BA8-693D-CCA9C6159D99}"/>
                </a:ext>
              </a:extLst>
            </p:cNvPr>
            <p:cNvSpPr txBox="1"/>
            <p:nvPr/>
          </p:nvSpPr>
          <p:spPr>
            <a:xfrm>
              <a:off x="3345875" y="2463402"/>
              <a:ext cx="18741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Makina 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grpSp>
        <p:nvGrpSpPr>
          <p:cNvPr id="32" name="Grup 31">
            <a:extLst>
              <a:ext uri="{FF2B5EF4-FFF2-40B4-BE49-F238E27FC236}">
                <a16:creationId xmlns:a16="http://schemas.microsoft.com/office/drawing/2014/main" id="{030299C0-381F-571A-4814-2D0F7ED2A77F}"/>
              </a:ext>
            </a:extLst>
          </p:cNvPr>
          <p:cNvGrpSpPr/>
          <p:nvPr/>
        </p:nvGrpSpPr>
        <p:grpSpPr>
          <a:xfrm>
            <a:off x="3186398" y="1180919"/>
            <a:ext cx="2700000" cy="1723674"/>
            <a:chOff x="3315984" y="1634774"/>
            <a:chExt cx="2700000" cy="1723674"/>
          </a:xfrm>
        </p:grpSpPr>
        <p:pic>
          <p:nvPicPr>
            <p:cNvPr id="33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464129CC-92A5-D849-67AA-F1169B2A82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Metin kutusu 33">
              <a:extLst>
                <a:ext uri="{FF2B5EF4-FFF2-40B4-BE49-F238E27FC236}">
                  <a16:creationId xmlns:a16="http://schemas.microsoft.com/office/drawing/2014/main" id="{FA8D8A9F-3BE5-5A43-0DFE-AB075CF0129A}"/>
                </a:ext>
              </a:extLst>
            </p:cNvPr>
            <p:cNvSpPr txBox="1"/>
            <p:nvPr/>
          </p:nvSpPr>
          <p:spPr>
            <a:xfrm>
              <a:off x="3441700" y="1703772"/>
              <a:ext cx="208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</a:t>
              </a:r>
            </a:p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Şenol ÇAPKINOĞLU</a:t>
              </a:r>
            </a:p>
          </p:txBody>
        </p:sp>
        <p:sp>
          <p:nvSpPr>
            <p:cNvPr id="35" name="Metin kutusu 34">
              <a:extLst>
                <a:ext uri="{FF2B5EF4-FFF2-40B4-BE49-F238E27FC236}">
                  <a16:creationId xmlns:a16="http://schemas.microsoft.com/office/drawing/2014/main" id="{BFBC1294-4D90-31E4-C13E-62AD72DCB171}"/>
                </a:ext>
              </a:extLst>
            </p:cNvPr>
            <p:cNvSpPr txBox="1"/>
            <p:nvPr/>
          </p:nvSpPr>
          <p:spPr>
            <a:xfrm>
              <a:off x="3345875" y="2463402"/>
              <a:ext cx="18741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Jeoloji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grpSp>
        <p:nvGrpSpPr>
          <p:cNvPr id="3" name="Grup 2">
            <a:extLst>
              <a:ext uri="{FF2B5EF4-FFF2-40B4-BE49-F238E27FC236}">
                <a16:creationId xmlns:a16="http://schemas.microsoft.com/office/drawing/2014/main" id="{AADB96EB-79E8-E420-9862-EFD78E4AF7DB}"/>
              </a:ext>
            </a:extLst>
          </p:cNvPr>
          <p:cNvGrpSpPr/>
          <p:nvPr/>
        </p:nvGrpSpPr>
        <p:grpSpPr>
          <a:xfrm>
            <a:off x="6080084" y="1167474"/>
            <a:ext cx="2700000" cy="1723674"/>
            <a:chOff x="3315984" y="1634774"/>
            <a:chExt cx="2700000" cy="1723674"/>
          </a:xfrm>
        </p:grpSpPr>
        <p:pic>
          <p:nvPicPr>
            <p:cNvPr id="7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342313D3-A989-9056-87F9-4550F9610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Metin kutusu 7">
              <a:extLst>
                <a:ext uri="{FF2B5EF4-FFF2-40B4-BE49-F238E27FC236}">
                  <a16:creationId xmlns:a16="http://schemas.microsoft.com/office/drawing/2014/main" id="{F64055D8-0ACD-F871-6147-3F9D91B5F995}"/>
                </a:ext>
              </a:extLst>
            </p:cNvPr>
            <p:cNvSpPr txBox="1"/>
            <p:nvPr/>
          </p:nvSpPr>
          <p:spPr>
            <a:xfrm>
              <a:off x="3441700" y="1703772"/>
              <a:ext cx="208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</a:t>
              </a:r>
            </a:p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İsmail Hakkı ALTAŞ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65A5A1C4-653E-58A5-9C35-86436430E6B9}"/>
                </a:ext>
              </a:extLst>
            </p:cNvPr>
            <p:cNvSpPr txBox="1"/>
            <p:nvPr/>
          </p:nvSpPr>
          <p:spPr>
            <a:xfrm>
              <a:off x="3345875" y="2463402"/>
              <a:ext cx="18741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Elektrik-</a:t>
              </a:r>
              <a:r>
                <a:rPr lang="tr-TR" sz="1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Elektronilk</a:t>
              </a:r>
              <a:endParaRPr lang="tr-T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12" name="Picture 6" descr="D:\1-Muhendislik-Jeoloji Klasorler\Mühendislik Dekanlık işler\2- corel dosyaları\jpg\akademik kurul 2024 fotolar\İSMAİL HAKKI ALTAŞ.png">
            <a:extLst>
              <a:ext uri="{FF2B5EF4-FFF2-40B4-BE49-F238E27FC236}">
                <a16:creationId xmlns:a16="http://schemas.microsoft.com/office/drawing/2014/main" id="{135ABEB9-06FC-FD61-7E7B-C5415955C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831" y="1937811"/>
            <a:ext cx="916160" cy="91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007BF07D-F9D0-8172-6190-682D174CF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000" y="1996963"/>
            <a:ext cx="902804" cy="900000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8F469DBF-E82A-3AF7-D0C5-FDC80939B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068" y="1949267"/>
            <a:ext cx="978410" cy="978410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0996EB70-FB39-C8EC-F38C-195087027814}"/>
              </a:ext>
            </a:extLst>
          </p:cNvPr>
          <p:cNvSpPr txBox="1"/>
          <p:nvPr/>
        </p:nvSpPr>
        <p:spPr>
          <a:xfrm>
            <a:off x="2294940" y="2915720"/>
            <a:ext cx="4554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sv-SE" sz="20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Emekli Olan </a:t>
            </a:r>
            <a:r>
              <a:rPr lang="tr-TR" sz="20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İdari</a:t>
            </a:r>
            <a:r>
              <a:rPr lang="sv-SE" sz="20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Personel</a:t>
            </a:r>
            <a:r>
              <a:rPr lang="tr-TR" sz="2000" b="1" dirty="0" err="1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leri</a:t>
            </a:r>
            <a:r>
              <a:rPr lang="sv-SE" sz="20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miz</a:t>
            </a:r>
          </a:p>
        </p:txBody>
      </p:sp>
      <p:grpSp>
        <p:nvGrpSpPr>
          <p:cNvPr id="95" name="Grup 94">
            <a:extLst>
              <a:ext uri="{FF2B5EF4-FFF2-40B4-BE49-F238E27FC236}">
                <a16:creationId xmlns:a16="http://schemas.microsoft.com/office/drawing/2014/main" id="{F74D43E2-33AB-E8C0-7435-2D3B41D8CE95}"/>
              </a:ext>
            </a:extLst>
          </p:cNvPr>
          <p:cNvGrpSpPr/>
          <p:nvPr/>
        </p:nvGrpSpPr>
        <p:grpSpPr>
          <a:xfrm>
            <a:off x="292712" y="3273373"/>
            <a:ext cx="2700000" cy="1723674"/>
            <a:chOff x="3315984" y="1634774"/>
            <a:chExt cx="2700000" cy="1723674"/>
          </a:xfrm>
        </p:grpSpPr>
        <p:pic>
          <p:nvPicPr>
            <p:cNvPr id="9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50D8EF70-B8CE-65C0-6489-72F0D2D9E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Metin kutusu 96">
              <a:extLst>
                <a:ext uri="{FF2B5EF4-FFF2-40B4-BE49-F238E27FC236}">
                  <a16:creationId xmlns:a16="http://schemas.microsoft.com/office/drawing/2014/main" id="{DA7D2F56-B0CD-6C0E-9794-352A39FDB33B}"/>
                </a:ext>
              </a:extLst>
            </p:cNvPr>
            <p:cNvSpPr txBox="1"/>
            <p:nvPr/>
          </p:nvSpPr>
          <p:spPr>
            <a:xfrm>
              <a:off x="3441700" y="1717840"/>
              <a:ext cx="208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Temel VELİOĞLU</a:t>
              </a:r>
            </a:p>
          </p:txBody>
        </p:sp>
        <p:sp>
          <p:nvSpPr>
            <p:cNvPr id="98" name="Metin kutusu 97">
              <a:extLst>
                <a:ext uri="{FF2B5EF4-FFF2-40B4-BE49-F238E27FC236}">
                  <a16:creationId xmlns:a16="http://schemas.microsoft.com/office/drawing/2014/main" id="{AF216FD3-E87C-42A5-FF03-62E500AC1763}"/>
                </a:ext>
              </a:extLst>
            </p:cNvPr>
            <p:cNvSpPr txBox="1"/>
            <p:nvPr/>
          </p:nvSpPr>
          <p:spPr>
            <a:xfrm>
              <a:off x="3345875" y="2378994"/>
              <a:ext cx="18741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Bilgisayar  </a:t>
              </a:r>
            </a:p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99" name="Resim 98">
            <a:extLst>
              <a:ext uri="{FF2B5EF4-FFF2-40B4-BE49-F238E27FC236}">
                <a16:creationId xmlns:a16="http://schemas.microsoft.com/office/drawing/2014/main" id="{CBF971C0-4230-5A6E-021B-73B448FEBC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1702" y="4059949"/>
            <a:ext cx="886430" cy="936000"/>
          </a:xfrm>
          <a:prstGeom prst="rect">
            <a:avLst/>
          </a:prstGeom>
        </p:spPr>
      </p:pic>
      <p:grpSp>
        <p:nvGrpSpPr>
          <p:cNvPr id="100" name="Grup 99">
            <a:extLst>
              <a:ext uri="{FF2B5EF4-FFF2-40B4-BE49-F238E27FC236}">
                <a16:creationId xmlns:a16="http://schemas.microsoft.com/office/drawing/2014/main" id="{3B1741F2-A27A-3193-ECB8-C7A02D317B27}"/>
              </a:ext>
            </a:extLst>
          </p:cNvPr>
          <p:cNvGrpSpPr/>
          <p:nvPr/>
        </p:nvGrpSpPr>
        <p:grpSpPr>
          <a:xfrm>
            <a:off x="3118428" y="3265371"/>
            <a:ext cx="2749621" cy="1723674"/>
            <a:chOff x="3266363" y="1634774"/>
            <a:chExt cx="2749621" cy="1723674"/>
          </a:xfrm>
        </p:grpSpPr>
        <p:pic>
          <p:nvPicPr>
            <p:cNvPr id="10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F1EFDE02-D2BE-22D1-7F66-91DD47C49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Metin kutusu 101">
              <a:extLst>
                <a:ext uri="{FF2B5EF4-FFF2-40B4-BE49-F238E27FC236}">
                  <a16:creationId xmlns:a16="http://schemas.microsoft.com/office/drawing/2014/main" id="{DB0E04DD-E023-01DB-1B85-66EC1E4EB327}"/>
                </a:ext>
              </a:extLst>
            </p:cNvPr>
            <p:cNvSpPr txBox="1"/>
            <p:nvPr/>
          </p:nvSpPr>
          <p:spPr>
            <a:xfrm>
              <a:off x="3441699" y="1788180"/>
              <a:ext cx="2198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Murat DALOĞLU</a:t>
              </a:r>
            </a:p>
          </p:txBody>
        </p:sp>
        <p:sp>
          <p:nvSpPr>
            <p:cNvPr id="103" name="Metin kutusu 102">
              <a:extLst>
                <a:ext uri="{FF2B5EF4-FFF2-40B4-BE49-F238E27FC236}">
                  <a16:creationId xmlns:a16="http://schemas.microsoft.com/office/drawing/2014/main" id="{64DD87EB-06C9-72E4-EDDA-DCB298D623B5}"/>
                </a:ext>
              </a:extLst>
            </p:cNvPr>
            <p:cNvSpPr txBox="1"/>
            <p:nvPr/>
          </p:nvSpPr>
          <p:spPr>
            <a:xfrm>
              <a:off x="3266363" y="2364926"/>
              <a:ext cx="20108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Elektrik-Elektronik</a:t>
              </a:r>
            </a:p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104" name="Resim 103">
            <a:extLst>
              <a:ext uri="{FF2B5EF4-FFF2-40B4-BE49-F238E27FC236}">
                <a16:creationId xmlns:a16="http://schemas.microsoft.com/office/drawing/2014/main" id="{33EF6E22-A66B-AEA0-08D1-FB92C5E3BC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7582" y="4042114"/>
            <a:ext cx="938916" cy="936000"/>
          </a:xfrm>
          <a:prstGeom prst="rect">
            <a:avLst/>
          </a:prstGeom>
        </p:spPr>
      </p:pic>
      <p:grpSp>
        <p:nvGrpSpPr>
          <p:cNvPr id="105" name="Grup 104">
            <a:extLst>
              <a:ext uri="{FF2B5EF4-FFF2-40B4-BE49-F238E27FC236}">
                <a16:creationId xmlns:a16="http://schemas.microsoft.com/office/drawing/2014/main" id="{3FF4A134-515B-7819-61BE-068A7226288D}"/>
              </a:ext>
            </a:extLst>
          </p:cNvPr>
          <p:cNvGrpSpPr/>
          <p:nvPr/>
        </p:nvGrpSpPr>
        <p:grpSpPr>
          <a:xfrm>
            <a:off x="292712" y="5073811"/>
            <a:ext cx="2700000" cy="1723674"/>
            <a:chOff x="3315984" y="1634774"/>
            <a:chExt cx="2700000" cy="1723674"/>
          </a:xfrm>
        </p:grpSpPr>
        <p:pic>
          <p:nvPicPr>
            <p:cNvPr id="10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B58611B3-B4B7-E2BA-0FB3-43C375AFD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Metin kutusu 106">
              <a:extLst>
                <a:ext uri="{FF2B5EF4-FFF2-40B4-BE49-F238E27FC236}">
                  <a16:creationId xmlns:a16="http://schemas.microsoft.com/office/drawing/2014/main" id="{21C7B0EB-1DE4-D2E4-69B2-8766483C009A}"/>
                </a:ext>
              </a:extLst>
            </p:cNvPr>
            <p:cNvSpPr txBox="1"/>
            <p:nvPr/>
          </p:nvSpPr>
          <p:spPr>
            <a:xfrm>
              <a:off x="3441700" y="1717840"/>
              <a:ext cx="208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Salih MEMİŞ</a:t>
              </a:r>
            </a:p>
          </p:txBody>
        </p:sp>
        <p:sp>
          <p:nvSpPr>
            <p:cNvPr id="108" name="Metin kutusu 107">
              <a:extLst>
                <a:ext uri="{FF2B5EF4-FFF2-40B4-BE49-F238E27FC236}">
                  <a16:creationId xmlns:a16="http://schemas.microsoft.com/office/drawing/2014/main" id="{B79DBC12-C719-9DAC-7DC8-670B9B35E497}"/>
                </a:ext>
              </a:extLst>
            </p:cNvPr>
            <p:cNvSpPr txBox="1"/>
            <p:nvPr/>
          </p:nvSpPr>
          <p:spPr>
            <a:xfrm>
              <a:off x="3345875" y="2378994"/>
              <a:ext cx="18741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Makina </a:t>
              </a:r>
            </a:p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109" name="Resim 108">
            <a:extLst>
              <a:ext uri="{FF2B5EF4-FFF2-40B4-BE49-F238E27FC236}">
                <a16:creationId xmlns:a16="http://schemas.microsoft.com/office/drawing/2014/main" id="{F1F12834-9E7A-F3AC-02B8-80F3F8457A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3019" y="5832873"/>
            <a:ext cx="981458" cy="981458"/>
          </a:xfrm>
          <a:prstGeom prst="rect">
            <a:avLst/>
          </a:prstGeom>
        </p:spPr>
      </p:pic>
      <p:grpSp>
        <p:nvGrpSpPr>
          <p:cNvPr id="110" name="Grup 109">
            <a:extLst>
              <a:ext uri="{FF2B5EF4-FFF2-40B4-BE49-F238E27FC236}">
                <a16:creationId xmlns:a16="http://schemas.microsoft.com/office/drawing/2014/main" id="{5BA59FC5-4430-68A6-C97E-0E1C4DCA49D1}"/>
              </a:ext>
            </a:extLst>
          </p:cNvPr>
          <p:cNvGrpSpPr/>
          <p:nvPr/>
        </p:nvGrpSpPr>
        <p:grpSpPr>
          <a:xfrm>
            <a:off x="6071991" y="3265371"/>
            <a:ext cx="2700000" cy="1723674"/>
            <a:chOff x="3315984" y="1634774"/>
            <a:chExt cx="2700000" cy="1723674"/>
          </a:xfrm>
        </p:grpSpPr>
        <p:pic>
          <p:nvPicPr>
            <p:cNvPr id="11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15C9BB4A-255E-BD30-B996-9350FA62F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Metin kutusu 111">
              <a:extLst>
                <a:ext uri="{FF2B5EF4-FFF2-40B4-BE49-F238E27FC236}">
                  <a16:creationId xmlns:a16="http://schemas.microsoft.com/office/drawing/2014/main" id="{C13C6BF5-F6AB-E648-902D-044916E9220D}"/>
                </a:ext>
              </a:extLst>
            </p:cNvPr>
            <p:cNvSpPr txBox="1"/>
            <p:nvPr/>
          </p:nvSpPr>
          <p:spPr>
            <a:xfrm>
              <a:off x="3441700" y="1717840"/>
              <a:ext cx="2082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Şenol DÜBÜŞ</a:t>
              </a:r>
            </a:p>
          </p:txBody>
        </p:sp>
        <p:sp>
          <p:nvSpPr>
            <p:cNvPr id="113" name="Metin kutusu 112">
              <a:extLst>
                <a:ext uri="{FF2B5EF4-FFF2-40B4-BE49-F238E27FC236}">
                  <a16:creationId xmlns:a16="http://schemas.microsoft.com/office/drawing/2014/main" id="{AEA86B0D-6524-FF0C-B960-71E49E733B5F}"/>
                </a:ext>
              </a:extLst>
            </p:cNvPr>
            <p:cNvSpPr txBox="1"/>
            <p:nvPr/>
          </p:nvSpPr>
          <p:spPr>
            <a:xfrm>
              <a:off x="3345875" y="2378994"/>
              <a:ext cx="18741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Makina </a:t>
              </a:r>
            </a:p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114" name="Resim 113">
            <a:extLst>
              <a:ext uri="{FF2B5EF4-FFF2-40B4-BE49-F238E27FC236}">
                <a16:creationId xmlns:a16="http://schemas.microsoft.com/office/drawing/2014/main" id="{39819D84-6681-0855-8CF0-91F4D0627E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8126" y="4043595"/>
            <a:ext cx="981458" cy="969266"/>
          </a:xfrm>
          <a:prstGeom prst="rect">
            <a:avLst/>
          </a:prstGeom>
        </p:spPr>
      </p:pic>
      <p:grpSp>
        <p:nvGrpSpPr>
          <p:cNvPr id="115" name="Grup 114">
            <a:extLst>
              <a:ext uri="{FF2B5EF4-FFF2-40B4-BE49-F238E27FC236}">
                <a16:creationId xmlns:a16="http://schemas.microsoft.com/office/drawing/2014/main" id="{1088DABB-0CA4-4A70-051C-F8B9E144DA9E}"/>
              </a:ext>
            </a:extLst>
          </p:cNvPr>
          <p:cNvGrpSpPr/>
          <p:nvPr/>
        </p:nvGrpSpPr>
        <p:grpSpPr>
          <a:xfrm>
            <a:off x="3136777" y="5076227"/>
            <a:ext cx="2749621" cy="1723674"/>
            <a:chOff x="3266363" y="1634774"/>
            <a:chExt cx="2749621" cy="1723674"/>
          </a:xfrm>
        </p:grpSpPr>
        <p:pic>
          <p:nvPicPr>
            <p:cNvPr id="116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58561136-FEB8-B1EB-F2F1-E5A552D9C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7" name="Metin kutusu 116">
              <a:extLst>
                <a:ext uri="{FF2B5EF4-FFF2-40B4-BE49-F238E27FC236}">
                  <a16:creationId xmlns:a16="http://schemas.microsoft.com/office/drawing/2014/main" id="{FB385FEE-127E-9A70-1227-496D097607BC}"/>
                </a:ext>
              </a:extLst>
            </p:cNvPr>
            <p:cNvSpPr txBox="1"/>
            <p:nvPr/>
          </p:nvSpPr>
          <p:spPr>
            <a:xfrm>
              <a:off x="3316877" y="1698126"/>
              <a:ext cx="2449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Hüseyin ÖZTÜRKOĞLU</a:t>
              </a:r>
            </a:p>
          </p:txBody>
        </p:sp>
        <p:sp>
          <p:nvSpPr>
            <p:cNvPr id="118" name="Metin kutusu 117">
              <a:extLst>
                <a:ext uri="{FF2B5EF4-FFF2-40B4-BE49-F238E27FC236}">
                  <a16:creationId xmlns:a16="http://schemas.microsoft.com/office/drawing/2014/main" id="{AD98F52E-E527-7C40-8DB9-38892A486207}"/>
                </a:ext>
              </a:extLst>
            </p:cNvPr>
            <p:cNvSpPr txBox="1"/>
            <p:nvPr/>
          </p:nvSpPr>
          <p:spPr>
            <a:xfrm>
              <a:off x="3266363" y="2364926"/>
              <a:ext cx="1980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 ve Malzeme Müh. </a:t>
              </a:r>
            </a:p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grpSp>
        <p:nvGrpSpPr>
          <p:cNvPr id="119" name="Grup 118">
            <a:extLst>
              <a:ext uri="{FF2B5EF4-FFF2-40B4-BE49-F238E27FC236}">
                <a16:creationId xmlns:a16="http://schemas.microsoft.com/office/drawing/2014/main" id="{A743072A-8DD6-590B-17C6-C44B868F313A}"/>
              </a:ext>
            </a:extLst>
          </p:cNvPr>
          <p:cNvGrpSpPr/>
          <p:nvPr/>
        </p:nvGrpSpPr>
        <p:grpSpPr>
          <a:xfrm>
            <a:off x="6009963" y="5064182"/>
            <a:ext cx="2749621" cy="1723674"/>
            <a:chOff x="3266363" y="1634774"/>
            <a:chExt cx="2749621" cy="1723674"/>
          </a:xfrm>
        </p:grpSpPr>
        <p:pic>
          <p:nvPicPr>
            <p:cNvPr id="120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BFB0AB0-F943-D9AC-DAC0-9BBFC763A1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Metin kutusu 120">
              <a:extLst>
                <a:ext uri="{FF2B5EF4-FFF2-40B4-BE49-F238E27FC236}">
                  <a16:creationId xmlns:a16="http://schemas.microsoft.com/office/drawing/2014/main" id="{DB045BFB-C5F7-5E8B-B3A8-5537CA0E19DD}"/>
                </a:ext>
              </a:extLst>
            </p:cNvPr>
            <p:cNvSpPr txBox="1"/>
            <p:nvPr/>
          </p:nvSpPr>
          <p:spPr>
            <a:xfrm>
              <a:off x="3441699" y="1788180"/>
              <a:ext cx="2198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Bünyamin MEMİŞ</a:t>
              </a:r>
            </a:p>
          </p:txBody>
        </p:sp>
        <p:sp>
          <p:nvSpPr>
            <p:cNvPr id="122" name="Metin kutusu 121">
              <a:extLst>
                <a:ext uri="{FF2B5EF4-FFF2-40B4-BE49-F238E27FC236}">
                  <a16:creationId xmlns:a16="http://schemas.microsoft.com/office/drawing/2014/main" id="{E4F71578-4560-763C-7EE2-35043B10BC79}"/>
                </a:ext>
              </a:extLst>
            </p:cNvPr>
            <p:cNvSpPr txBox="1"/>
            <p:nvPr/>
          </p:nvSpPr>
          <p:spPr>
            <a:xfrm>
              <a:off x="3266363" y="2364926"/>
              <a:ext cx="20108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Metalurji ve Malzeme Müh. </a:t>
              </a:r>
            </a:p>
            <a:p>
              <a:r>
                <a:rPr lang="tr-T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123" name="Resim 122">
            <a:extLst>
              <a:ext uri="{FF2B5EF4-FFF2-40B4-BE49-F238E27FC236}">
                <a16:creationId xmlns:a16="http://schemas.microsoft.com/office/drawing/2014/main" id="{C25CE3C7-EDCA-1032-0544-B720B122E8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8768" y="5838634"/>
            <a:ext cx="938916" cy="936000"/>
          </a:xfrm>
          <a:prstGeom prst="rect">
            <a:avLst/>
          </a:prstGeom>
        </p:spPr>
      </p:pic>
      <p:pic>
        <p:nvPicPr>
          <p:cNvPr id="124" name="Resim 123">
            <a:extLst>
              <a:ext uri="{FF2B5EF4-FFF2-40B4-BE49-F238E27FC236}">
                <a16:creationId xmlns:a16="http://schemas.microsoft.com/office/drawing/2014/main" id="{943EA3D2-5DE1-978C-8C18-23BBF4FA27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4165" y="5852442"/>
            <a:ext cx="936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/>
          <p:cNvCxnSpPr/>
          <p:nvPr/>
        </p:nvCxnSpPr>
        <p:spPr>
          <a:xfrm>
            <a:off x="0" y="830263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Resim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5" name="Resim 1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8 Dikdörtgen">
            <a:extLst>
              <a:ext uri="{FF2B5EF4-FFF2-40B4-BE49-F238E27FC236}">
                <a16:creationId xmlns:a16="http://schemas.microsoft.com/office/drawing/2014/main" id="{F0A9C90E-9EA9-B367-B0AE-264CB0AE0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9427" y="320289"/>
            <a:ext cx="5143926" cy="424732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altLang="tr-TR" sz="2400" b="1" dirty="0">
                <a:solidFill>
                  <a:srgbClr val="0000FF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HİZMET ÖDÜLÜ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B4AAE7A9-A664-BED9-95A9-528FA8624E2D}"/>
              </a:ext>
            </a:extLst>
          </p:cNvPr>
          <p:cNvSpPr/>
          <p:nvPr/>
        </p:nvSpPr>
        <p:spPr>
          <a:xfrm>
            <a:off x="1378110" y="866150"/>
            <a:ext cx="6387779" cy="369332"/>
          </a:xfrm>
          <a:prstGeom prst="rect">
            <a:avLst/>
          </a:prstGeom>
          <a:noFill/>
          <a:scene3d>
            <a:camera prst="orthographicFront"/>
            <a:lightRig rig="flat" dir="t"/>
          </a:scene3d>
        </p:spPr>
        <p:txBody>
          <a:bodyPr wrap="square">
            <a:sp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2000" b="1" dirty="0">
                <a:solidFill>
                  <a:srgbClr val="C0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Meslekte 40 Yılını Dolduran Akademisyenlerimiz</a:t>
            </a: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C21A8606-7687-9110-7661-7CABFAD9714A}"/>
              </a:ext>
            </a:extLst>
          </p:cNvPr>
          <p:cNvGrpSpPr/>
          <p:nvPr/>
        </p:nvGrpSpPr>
        <p:grpSpPr>
          <a:xfrm>
            <a:off x="224774" y="1214971"/>
            <a:ext cx="2772000" cy="1771235"/>
            <a:chOff x="3315984" y="1634774"/>
            <a:chExt cx="2700000" cy="1723674"/>
          </a:xfrm>
        </p:grpSpPr>
        <p:pic>
          <p:nvPicPr>
            <p:cNvPr id="1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F70EBA69-0704-A41C-45D0-40C60AFDC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Metin kutusu 11">
              <a:extLst>
                <a:ext uri="{FF2B5EF4-FFF2-40B4-BE49-F238E27FC236}">
                  <a16:creationId xmlns:a16="http://schemas.microsoft.com/office/drawing/2014/main" id="{F7CA8BED-904A-0C98-610B-FFAA48259434}"/>
                </a:ext>
              </a:extLst>
            </p:cNvPr>
            <p:cNvSpPr txBox="1"/>
            <p:nvPr/>
          </p:nvSpPr>
          <p:spPr>
            <a:xfrm>
              <a:off x="3441700" y="1745976"/>
              <a:ext cx="2082800" cy="568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Mehmet Emin ARICI</a:t>
              </a:r>
              <a:endPara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2B00FBF1-497B-1489-87E1-7DCDFF457FA5}"/>
                </a:ext>
              </a:extLst>
            </p:cNvPr>
            <p:cNvSpPr txBox="1"/>
            <p:nvPr/>
          </p:nvSpPr>
          <p:spPr>
            <a:xfrm>
              <a:off x="3345875" y="2463402"/>
              <a:ext cx="1721425" cy="808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Makina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grpSp>
        <p:nvGrpSpPr>
          <p:cNvPr id="16" name="Grup 15">
            <a:extLst>
              <a:ext uri="{FF2B5EF4-FFF2-40B4-BE49-F238E27FC236}">
                <a16:creationId xmlns:a16="http://schemas.microsoft.com/office/drawing/2014/main" id="{6B877AE0-DBCD-A7F1-A7CA-2397590E7902}"/>
              </a:ext>
            </a:extLst>
          </p:cNvPr>
          <p:cNvGrpSpPr/>
          <p:nvPr/>
        </p:nvGrpSpPr>
        <p:grpSpPr>
          <a:xfrm>
            <a:off x="1714784" y="4970144"/>
            <a:ext cx="2772000" cy="1771235"/>
            <a:chOff x="3291736" y="1634774"/>
            <a:chExt cx="2724248" cy="1723674"/>
          </a:xfrm>
        </p:grpSpPr>
        <p:pic>
          <p:nvPicPr>
            <p:cNvPr id="17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D6784A41-B170-14A3-F7BC-E5F461F31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Metin kutusu 17">
              <a:extLst>
                <a:ext uri="{FF2B5EF4-FFF2-40B4-BE49-F238E27FC236}">
                  <a16:creationId xmlns:a16="http://schemas.microsoft.com/office/drawing/2014/main" id="{D4E06A9D-6AF3-4F23-55E1-54B6D4355FD3}"/>
                </a:ext>
              </a:extLst>
            </p:cNvPr>
            <p:cNvSpPr txBox="1"/>
            <p:nvPr/>
          </p:nvSpPr>
          <p:spPr>
            <a:xfrm>
              <a:off x="3291736" y="1745071"/>
              <a:ext cx="2451390" cy="568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</a:t>
              </a:r>
            </a:p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Ömer YÜKSEK</a:t>
              </a:r>
            </a:p>
          </p:txBody>
        </p:sp>
        <p:sp>
          <p:nvSpPr>
            <p:cNvPr id="19" name="Metin kutusu 18">
              <a:extLst>
                <a:ext uri="{FF2B5EF4-FFF2-40B4-BE49-F238E27FC236}">
                  <a16:creationId xmlns:a16="http://schemas.microsoft.com/office/drawing/2014/main" id="{F23D439E-FBC0-D8DD-5EC6-FA21C43A36C9}"/>
                </a:ext>
              </a:extLst>
            </p:cNvPr>
            <p:cNvSpPr txBox="1"/>
            <p:nvPr/>
          </p:nvSpPr>
          <p:spPr>
            <a:xfrm>
              <a:off x="3345875" y="2463402"/>
              <a:ext cx="1721425" cy="731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İnşaat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grpSp>
        <p:nvGrpSpPr>
          <p:cNvPr id="24" name="Grup 23">
            <a:extLst>
              <a:ext uri="{FF2B5EF4-FFF2-40B4-BE49-F238E27FC236}">
                <a16:creationId xmlns:a16="http://schemas.microsoft.com/office/drawing/2014/main" id="{BFCFAB50-A16B-0500-3A66-960489DBBAF7}"/>
              </a:ext>
            </a:extLst>
          </p:cNvPr>
          <p:cNvGrpSpPr/>
          <p:nvPr/>
        </p:nvGrpSpPr>
        <p:grpSpPr>
          <a:xfrm>
            <a:off x="3246209" y="1214971"/>
            <a:ext cx="2772000" cy="1793920"/>
            <a:chOff x="3315984" y="1634774"/>
            <a:chExt cx="2700000" cy="1723674"/>
          </a:xfrm>
        </p:grpSpPr>
        <p:pic>
          <p:nvPicPr>
            <p:cNvPr id="2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7DD59D4F-7F56-1E85-CBCA-06223E3B1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Metin kutusu 25">
              <a:extLst>
                <a:ext uri="{FF2B5EF4-FFF2-40B4-BE49-F238E27FC236}">
                  <a16:creationId xmlns:a16="http://schemas.microsoft.com/office/drawing/2014/main" id="{B8BE0E6C-A638-14F7-9D15-DE071962FC3E}"/>
                </a:ext>
              </a:extLst>
            </p:cNvPr>
            <p:cNvSpPr txBox="1"/>
            <p:nvPr/>
          </p:nvSpPr>
          <p:spPr>
            <a:xfrm>
              <a:off x="3441700" y="1703772"/>
              <a:ext cx="2082800" cy="568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</a:t>
              </a:r>
            </a:p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Levent GÜMÜŞEL</a:t>
              </a:r>
            </a:p>
          </p:txBody>
        </p:sp>
        <p:sp>
          <p:nvSpPr>
            <p:cNvPr id="27" name="Metin kutusu 26">
              <a:extLst>
                <a:ext uri="{FF2B5EF4-FFF2-40B4-BE49-F238E27FC236}">
                  <a16:creationId xmlns:a16="http://schemas.microsoft.com/office/drawing/2014/main" id="{21EDB21D-3D33-7F93-D6D2-460DD26A0B60}"/>
                </a:ext>
              </a:extLst>
            </p:cNvPr>
            <p:cNvSpPr txBox="1"/>
            <p:nvPr/>
          </p:nvSpPr>
          <p:spPr>
            <a:xfrm>
              <a:off x="3345875" y="2463402"/>
              <a:ext cx="1874151" cy="798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Makina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6" name="Resim 5">
            <a:extLst>
              <a:ext uri="{FF2B5EF4-FFF2-40B4-BE49-F238E27FC236}">
                <a16:creationId xmlns:a16="http://schemas.microsoft.com/office/drawing/2014/main" id="{0E1A8CA0-2B1D-748C-7305-71171E8A3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991" y="2041483"/>
            <a:ext cx="981458" cy="978410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8E5E6F91-9697-E61A-10AA-3713432A1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370" y="2016521"/>
            <a:ext cx="981458" cy="972314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0CD3BF9E-EF9F-B5A2-5DD3-E6502FFF8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9794" y="5758791"/>
            <a:ext cx="978410" cy="981458"/>
          </a:xfrm>
          <a:prstGeom prst="rect">
            <a:avLst/>
          </a:prstGeom>
        </p:spPr>
      </p:pic>
      <p:sp>
        <p:nvSpPr>
          <p:cNvPr id="45" name="Metin kutusu 44">
            <a:extLst>
              <a:ext uri="{FF2B5EF4-FFF2-40B4-BE49-F238E27FC236}">
                <a16:creationId xmlns:a16="http://schemas.microsoft.com/office/drawing/2014/main" id="{7CE5CAB2-A86D-9B90-EC16-89B6C5807D4F}"/>
              </a:ext>
            </a:extLst>
          </p:cNvPr>
          <p:cNvSpPr txBox="1"/>
          <p:nvPr/>
        </p:nvSpPr>
        <p:spPr>
          <a:xfrm>
            <a:off x="1982635" y="4338882"/>
            <a:ext cx="2067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……………</a:t>
            </a:r>
          </a:p>
          <a:p>
            <a:r>
              <a:rPr lang="tr-T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Mühendisliği</a:t>
            </a:r>
          </a:p>
          <a:p>
            <a:r>
              <a:rPr lang="tr-T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Bölümü</a:t>
            </a:r>
          </a:p>
        </p:txBody>
      </p:sp>
      <p:grpSp>
        <p:nvGrpSpPr>
          <p:cNvPr id="46" name="Grup 45">
            <a:extLst>
              <a:ext uri="{FF2B5EF4-FFF2-40B4-BE49-F238E27FC236}">
                <a16:creationId xmlns:a16="http://schemas.microsoft.com/office/drawing/2014/main" id="{29BB5843-3040-C59D-758F-4EE6DBD63045}"/>
              </a:ext>
            </a:extLst>
          </p:cNvPr>
          <p:cNvGrpSpPr/>
          <p:nvPr/>
        </p:nvGrpSpPr>
        <p:grpSpPr>
          <a:xfrm>
            <a:off x="255462" y="3106072"/>
            <a:ext cx="2772000" cy="1777573"/>
            <a:chOff x="3315984" y="1634774"/>
            <a:chExt cx="2700000" cy="1723674"/>
          </a:xfrm>
        </p:grpSpPr>
        <p:pic>
          <p:nvPicPr>
            <p:cNvPr id="47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95100616-334A-7554-3651-731B16D851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Metin kutusu 47">
              <a:extLst>
                <a:ext uri="{FF2B5EF4-FFF2-40B4-BE49-F238E27FC236}">
                  <a16:creationId xmlns:a16="http://schemas.microsoft.com/office/drawing/2014/main" id="{386C0FF6-48F9-DC89-BEF9-5B65A37FCC9A}"/>
                </a:ext>
              </a:extLst>
            </p:cNvPr>
            <p:cNvSpPr txBox="1"/>
            <p:nvPr/>
          </p:nvSpPr>
          <p:spPr>
            <a:xfrm>
              <a:off x="3441700" y="1745976"/>
              <a:ext cx="2082800" cy="57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Burhan ÇUHADAROĞLU</a:t>
              </a:r>
              <a:endPara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Metin kutusu 48">
              <a:extLst>
                <a:ext uri="{FF2B5EF4-FFF2-40B4-BE49-F238E27FC236}">
                  <a16:creationId xmlns:a16="http://schemas.microsoft.com/office/drawing/2014/main" id="{777AFE54-9FEC-05AF-5225-E63EDB97422A}"/>
                </a:ext>
              </a:extLst>
            </p:cNvPr>
            <p:cNvSpPr txBox="1"/>
            <p:nvPr/>
          </p:nvSpPr>
          <p:spPr>
            <a:xfrm>
              <a:off x="3345875" y="2463402"/>
              <a:ext cx="1721425" cy="736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Makina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grpSp>
        <p:nvGrpSpPr>
          <p:cNvPr id="50" name="Grup 49">
            <a:extLst>
              <a:ext uri="{FF2B5EF4-FFF2-40B4-BE49-F238E27FC236}">
                <a16:creationId xmlns:a16="http://schemas.microsoft.com/office/drawing/2014/main" id="{AABF3C40-BA46-7A72-4177-BF03BE2EBF6C}"/>
              </a:ext>
            </a:extLst>
          </p:cNvPr>
          <p:cNvGrpSpPr/>
          <p:nvPr/>
        </p:nvGrpSpPr>
        <p:grpSpPr>
          <a:xfrm>
            <a:off x="4708915" y="4979045"/>
            <a:ext cx="2747327" cy="1777377"/>
            <a:chOff x="3315984" y="1634774"/>
            <a:chExt cx="2700000" cy="1723674"/>
          </a:xfrm>
        </p:grpSpPr>
        <p:pic>
          <p:nvPicPr>
            <p:cNvPr id="51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8F66F772-1B53-E9C1-B14C-6C0EA9F9A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Metin kutusu 51">
              <a:extLst>
                <a:ext uri="{FF2B5EF4-FFF2-40B4-BE49-F238E27FC236}">
                  <a16:creationId xmlns:a16="http://schemas.microsoft.com/office/drawing/2014/main" id="{D94A83BE-6B2E-4D0B-A407-69E22A09DA5E}"/>
                </a:ext>
              </a:extLst>
            </p:cNvPr>
            <p:cNvSpPr txBox="1"/>
            <p:nvPr/>
          </p:nvSpPr>
          <p:spPr>
            <a:xfrm>
              <a:off x="3319398" y="1885351"/>
              <a:ext cx="2451390" cy="32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Öğr. Gör. Ali SEMERCİ</a:t>
              </a:r>
            </a:p>
          </p:txBody>
        </p:sp>
        <p:sp>
          <p:nvSpPr>
            <p:cNvPr id="53" name="Metin kutusu 52">
              <a:extLst>
                <a:ext uri="{FF2B5EF4-FFF2-40B4-BE49-F238E27FC236}">
                  <a16:creationId xmlns:a16="http://schemas.microsoft.com/office/drawing/2014/main" id="{B9EB1E02-C341-13E9-10B3-615C5FE4001C}"/>
                </a:ext>
              </a:extLst>
            </p:cNvPr>
            <p:cNvSpPr txBox="1"/>
            <p:nvPr/>
          </p:nvSpPr>
          <p:spPr>
            <a:xfrm>
              <a:off x="3345875" y="2463402"/>
              <a:ext cx="1721425" cy="736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İnşaat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grpSp>
        <p:nvGrpSpPr>
          <p:cNvPr id="54" name="Grup 53">
            <a:extLst>
              <a:ext uri="{FF2B5EF4-FFF2-40B4-BE49-F238E27FC236}">
                <a16:creationId xmlns:a16="http://schemas.microsoft.com/office/drawing/2014/main" id="{A794CA44-0023-2F74-EDE5-0AC30486FB7E}"/>
              </a:ext>
            </a:extLst>
          </p:cNvPr>
          <p:cNvGrpSpPr/>
          <p:nvPr/>
        </p:nvGrpSpPr>
        <p:grpSpPr>
          <a:xfrm>
            <a:off x="6169582" y="1227581"/>
            <a:ext cx="2772000" cy="1777573"/>
            <a:chOff x="3315984" y="1634774"/>
            <a:chExt cx="2700000" cy="1723674"/>
          </a:xfrm>
        </p:grpSpPr>
        <p:pic>
          <p:nvPicPr>
            <p:cNvPr id="55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6530E1E2-3DCB-B99F-25BF-C40770F53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Metin kutusu 55">
              <a:extLst>
                <a:ext uri="{FF2B5EF4-FFF2-40B4-BE49-F238E27FC236}">
                  <a16:creationId xmlns:a16="http://schemas.microsoft.com/office/drawing/2014/main" id="{5BC4FB57-F006-3FCA-DCB3-25C6813268CA}"/>
                </a:ext>
              </a:extLst>
            </p:cNvPr>
            <p:cNvSpPr txBox="1"/>
            <p:nvPr/>
          </p:nvSpPr>
          <p:spPr>
            <a:xfrm>
              <a:off x="3441700" y="1731908"/>
              <a:ext cx="2082800" cy="57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</a:t>
              </a:r>
            </a:p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Mustafa SARIOĞLU</a:t>
              </a:r>
            </a:p>
          </p:txBody>
        </p:sp>
        <p:sp>
          <p:nvSpPr>
            <p:cNvPr id="57" name="Metin kutusu 56">
              <a:extLst>
                <a:ext uri="{FF2B5EF4-FFF2-40B4-BE49-F238E27FC236}">
                  <a16:creationId xmlns:a16="http://schemas.microsoft.com/office/drawing/2014/main" id="{DB9560E0-5138-778A-91C2-9F9ABC532BCE}"/>
                </a:ext>
              </a:extLst>
            </p:cNvPr>
            <p:cNvSpPr txBox="1"/>
            <p:nvPr/>
          </p:nvSpPr>
          <p:spPr>
            <a:xfrm>
              <a:off x="3345875" y="2463402"/>
              <a:ext cx="1874151" cy="805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Makina 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grpSp>
        <p:nvGrpSpPr>
          <p:cNvPr id="58" name="Grup 57">
            <a:extLst>
              <a:ext uri="{FF2B5EF4-FFF2-40B4-BE49-F238E27FC236}">
                <a16:creationId xmlns:a16="http://schemas.microsoft.com/office/drawing/2014/main" id="{7BAB3BE2-2942-5352-5121-B91435651370}"/>
              </a:ext>
            </a:extLst>
          </p:cNvPr>
          <p:cNvGrpSpPr/>
          <p:nvPr/>
        </p:nvGrpSpPr>
        <p:grpSpPr>
          <a:xfrm>
            <a:off x="3199924" y="3099742"/>
            <a:ext cx="2772000" cy="1777377"/>
            <a:chOff x="3315984" y="1634774"/>
            <a:chExt cx="2700000" cy="1723674"/>
          </a:xfrm>
        </p:grpSpPr>
        <p:pic>
          <p:nvPicPr>
            <p:cNvPr id="59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2C2BF7BB-65A9-B363-4AAA-65B640A94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Metin kutusu 59">
              <a:extLst>
                <a:ext uri="{FF2B5EF4-FFF2-40B4-BE49-F238E27FC236}">
                  <a16:creationId xmlns:a16="http://schemas.microsoft.com/office/drawing/2014/main" id="{A8566B57-2D6F-1AFF-F8B2-19E5233D3CE8}"/>
                </a:ext>
              </a:extLst>
            </p:cNvPr>
            <p:cNvSpPr txBox="1"/>
            <p:nvPr/>
          </p:nvSpPr>
          <p:spPr>
            <a:xfrm>
              <a:off x="3441700" y="1703772"/>
              <a:ext cx="2082800" cy="57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</a:t>
              </a:r>
            </a:p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Kenan GELİŞLİ</a:t>
              </a:r>
            </a:p>
          </p:txBody>
        </p:sp>
        <p:sp>
          <p:nvSpPr>
            <p:cNvPr id="61" name="Metin kutusu 60">
              <a:extLst>
                <a:ext uri="{FF2B5EF4-FFF2-40B4-BE49-F238E27FC236}">
                  <a16:creationId xmlns:a16="http://schemas.microsoft.com/office/drawing/2014/main" id="{DC876BFB-ECD2-2821-EB3A-F1C7231335B5}"/>
                </a:ext>
              </a:extLst>
            </p:cNvPr>
            <p:cNvSpPr txBox="1"/>
            <p:nvPr/>
          </p:nvSpPr>
          <p:spPr>
            <a:xfrm>
              <a:off x="3345875" y="2463402"/>
              <a:ext cx="1874151" cy="736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Jeofizik 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grpSp>
        <p:nvGrpSpPr>
          <p:cNvPr id="62" name="Grup 61">
            <a:extLst>
              <a:ext uri="{FF2B5EF4-FFF2-40B4-BE49-F238E27FC236}">
                <a16:creationId xmlns:a16="http://schemas.microsoft.com/office/drawing/2014/main" id="{1C744277-4131-3A3A-3DB1-12818D6369F2}"/>
              </a:ext>
            </a:extLst>
          </p:cNvPr>
          <p:cNvGrpSpPr/>
          <p:nvPr/>
        </p:nvGrpSpPr>
        <p:grpSpPr>
          <a:xfrm>
            <a:off x="6144386" y="3111578"/>
            <a:ext cx="2772000" cy="1805665"/>
            <a:chOff x="3315984" y="1634774"/>
            <a:chExt cx="2700000" cy="1723674"/>
          </a:xfrm>
        </p:grpSpPr>
        <p:pic>
          <p:nvPicPr>
            <p:cNvPr id="63" name="Picture 3" descr="D:\1-Muhendislik-Jeoloji Klasorler\Mühendislik Dekanlık işler\2- corel dosyaları\jpg\akademik kurul sunum şablon.jpg">
              <a:extLst>
                <a:ext uri="{FF2B5EF4-FFF2-40B4-BE49-F238E27FC236}">
                  <a16:creationId xmlns:a16="http://schemas.microsoft.com/office/drawing/2014/main" id="{72D8F0D2-D995-6B05-79C7-6CE68C348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5984" y="1634774"/>
              <a:ext cx="2700000" cy="172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Metin kutusu 63">
              <a:extLst>
                <a:ext uri="{FF2B5EF4-FFF2-40B4-BE49-F238E27FC236}">
                  <a16:creationId xmlns:a16="http://schemas.microsoft.com/office/drawing/2014/main" id="{31D063B8-0AD0-FDE7-838B-E1B394A88BA3}"/>
                </a:ext>
              </a:extLst>
            </p:cNvPr>
            <p:cNvSpPr txBox="1"/>
            <p:nvPr/>
          </p:nvSpPr>
          <p:spPr>
            <a:xfrm>
              <a:off x="3441700" y="1703772"/>
              <a:ext cx="2082800" cy="57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Dr. </a:t>
              </a:r>
            </a:p>
            <a:p>
              <a:pPr algn="ctr"/>
              <a:r>
                <a:rPr lang="tr-TR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Temel KAYIKÇIOĞLU</a:t>
              </a:r>
            </a:p>
          </p:txBody>
        </p:sp>
        <p:sp>
          <p:nvSpPr>
            <p:cNvPr id="65" name="Metin kutusu 64">
              <a:extLst>
                <a:ext uri="{FF2B5EF4-FFF2-40B4-BE49-F238E27FC236}">
                  <a16:creationId xmlns:a16="http://schemas.microsoft.com/office/drawing/2014/main" id="{90EBF443-3CBD-20A5-79A0-51C2A3352FF0}"/>
                </a:ext>
              </a:extLst>
            </p:cNvPr>
            <p:cNvSpPr txBox="1"/>
            <p:nvPr/>
          </p:nvSpPr>
          <p:spPr>
            <a:xfrm>
              <a:off x="3345875" y="2463402"/>
              <a:ext cx="1874151" cy="736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Elektrik-Elektronik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Mühendisliği</a:t>
              </a:r>
            </a:p>
            <a:p>
              <a:r>
                <a:rPr lang="tr-T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Bölümü</a:t>
              </a:r>
            </a:p>
          </p:txBody>
        </p:sp>
      </p:grpSp>
      <p:pic>
        <p:nvPicPr>
          <p:cNvPr id="5" name="Resim 4">
            <a:extLst>
              <a:ext uri="{FF2B5EF4-FFF2-40B4-BE49-F238E27FC236}">
                <a16:creationId xmlns:a16="http://schemas.microsoft.com/office/drawing/2014/main" id="{B9314333-1C89-2456-CA11-5BDD678541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0806" y="5778012"/>
            <a:ext cx="978410" cy="97841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5E0C3760-BB0E-6925-E31A-CE96D26908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2565" y="3909081"/>
            <a:ext cx="978410" cy="98145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6A7EAC7A-06DE-0649-4218-718B8630D3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5080" y="3895554"/>
            <a:ext cx="981458" cy="981458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C292F23C-F524-FFA2-07B3-CEEDD2D0E6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1912" y="2020124"/>
            <a:ext cx="978410" cy="978410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FDAF2598-8A49-87E8-521C-C2E0F1E699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5422" y="3941881"/>
            <a:ext cx="868682" cy="97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32841"/>
      </p:ext>
    </p:extLst>
  </p:cSld>
  <p:clrMapOvr>
    <a:masterClrMapping/>
  </p:clrMapOvr>
  <p:transition spd="slow">
    <p:cover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/>
          <p:cNvCxnSpPr/>
          <p:nvPr/>
        </p:nvCxnSpPr>
        <p:spPr>
          <a:xfrm>
            <a:off x="0" y="830263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Resim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5" name="Resim 1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8 Dikdörtgen">
            <a:extLst>
              <a:ext uri="{FF2B5EF4-FFF2-40B4-BE49-F238E27FC236}">
                <a16:creationId xmlns:a16="http://schemas.microsoft.com/office/drawing/2014/main" id="{F0A9C90E-9EA9-B367-B0AE-264CB0AE0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4749" y="320289"/>
            <a:ext cx="8904048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ClrTx/>
              <a:buSz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GÖRÜŞ ve ÖNERİLER</a:t>
            </a:r>
            <a:endParaRPr lang="tr-TR" altLang="tr-TR" b="1" dirty="0">
              <a:solidFill>
                <a:srgbClr val="C000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5" t="21598" r="21062" b="22146"/>
          <a:stretch/>
        </p:blipFill>
        <p:spPr>
          <a:xfrm>
            <a:off x="2125057" y="899267"/>
            <a:ext cx="4893885" cy="4878497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236518" y="5834747"/>
            <a:ext cx="6438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Görüşleriniz Sizler Kadar Değerli ! Fakültemizi Birlikte Geliştirelim.</a:t>
            </a:r>
          </a:p>
        </p:txBody>
      </p:sp>
    </p:spTree>
    <p:extLst>
      <p:ext uri="{BB962C8B-B14F-4D97-AF65-F5344CB8AC3E}">
        <p14:creationId xmlns:p14="http://schemas.microsoft.com/office/powerpoint/2010/main" val="374283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0" y="751609"/>
            <a:ext cx="9144000" cy="0"/>
          </a:xfrm>
          <a:prstGeom prst="line">
            <a:avLst/>
          </a:prstGeom>
          <a:noFill/>
          <a:ln w="57150" cmpd="thinThick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AutoShape 4" descr="PROF. DR. METİN HÜS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Google Shape;207;p10"/>
          <p:cNvSpPr/>
          <p:nvPr/>
        </p:nvSpPr>
        <p:spPr>
          <a:xfrm>
            <a:off x="1768779" y="943674"/>
            <a:ext cx="57493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1800"/>
              <a:buFont typeface="Calibri"/>
              <a:buNone/>
            </a:pPr>
            <a:r>
              <a:rPr lang="tr-TR" sz="2400" b="1" dirty="0">
                <a:solidFill>
                  <a:srgbClr val="0000FF"/>
                </a:solidFill>
                <a:ea typeface="Calibri"/>
                <a:cs typeface="Calibri" panose="020F0502020204030204" pitchFamily="34" charset="0"/>
                <a:sym typeface="Calibri"/>
              </a:rPr>
              <a:t>AKREDİTE PROGRAMLAR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8" name="Resim 1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8 Dikdörtgen">
            <a:extLst>
              <a:ext uri="{FF2B5EF4-FFF2-40B4-BE49-F238E27FC236}">
                <a16:creationId xmlns:a16="http://schemas.microsoft.com/office/drawing/2014/main" id="{9D721637-45DC-8BAE-2BE9-2146F6630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062" y="289040"/>
            <a:ext cx="2093879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KURUMSAL</a:t>
            </a:r>
            <a:endParaRPr lang="tr-TR" altLang="tr-TR" sz="2000" b="1" dirty="0">
              <a:solidFill>
                <a:srgbClr val="C00000"/>
              </a:solidFill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Işık Üniversitesi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7386" y="6211480"/>
            <a:ext cx="2556817" cy="5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E170B0F9-3996-ACCC-80AA-8C6D49160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388906"/>
              </p:ext>
            </p:extLst>
          </p:nvPr>
        </p:nvGraphicFramePr>
        <p:xfrm>
          <a:off x="553243" y="1423472"/>
          <a:ext cx="7608118" cy="4952832"/>
        </p:xfrm>
        <a:graphic>
          <a:graphicData uri="http://schemas.openxmlformats.org/drawingml/2006/table">
            <a:tbl>
              <a:tblPr/>
              <a:tblGrid>
                <a:gridCol w="3526507">
                  <a:extLst>
                    <a:ext uri="{9D8B030D-6E8A-4147-A177-3AD203B41FA5}">
                      <a16:colId xmlns:a16="http://schemas.microsoft.com/office/drawing/2014/main" val="2920700479"/>
                    </a:ext>
                  </a:extLst>
                </a:gridCol>
                <a:gridCol w="2034447">
                  <a:extLst>
                    <a:ext uri="{9D8B030D-6E8A-4147-A177-3AD203B41FA5}">
                      <a16:colId xmlns:a16="http://schemas.microsoft.com/office/drawing/2014/main" val="3385924167"/>
                    </a:ext>
                  </a:extLst>
                </a:gridCol>
                <a:gridCol w="2047164">
                  <a:extLst>
                    <a:ext uri="{9D8B030D-6E8A-4147-A177-3AD203B41FA5}">
                      <a16:colId xmlns:a16="http://schemas.microsoft.com/office/drawing/2014/main" val="4036649468"/>
                    </a:ext>
                  </a:extLst>
                </a:gridCol>
              </a:tblGrid>
              <a:tr h="294116">
                <a:tc>
                  <a:txBody>
                    <a:bodyPr/>
                    <a:lstStyle/>
                    <a:p>
                      <a:r>
                        <a:rPr lang="tr-TR" sz="1600" b="0" dirty="0">
                          <a:solidFill>
                            <a:srgbClr val="212163"/>
                          </a:solidFill>
                          <a:effectLst/>
                          <a:latin typeface="+mn-lt"/>
                        </a:rPr>
                        <a:t>Mühendislik Fakültesi</a:t>
                      </a:r>
                    </a:p>
                  </a:txBody>
                  <a:tcPr marL="67873" marR="67873" marT="33936" marB="33936" anchor="ctr">
                    <a:lnL w="9525" cap="flat" cmpd="sng" algn="ctr">
                      <a:solidFill>
                        <a:srgbClr val="F023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21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23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022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MÜDEK Akreditasyonu</a:t>
                      </a:r>
                      <a:b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</a:b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Geçerlilik Süresi</a:t>
                      </a: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7021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2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21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2D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800" b="1" i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EUR-ACE Etiketi</a:t>
                      </a:r>
                      <a:br>
                        <a:rPr lang="tr-TR" sz="1800" b="1" i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</a:br>
                      <a:r>
                        <a:rPr lang="tr-TR" sz="1800" b="1" i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Geçerlilik Süresi</a:t>
                      </a: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302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2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2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02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518270"/>
                  </a:ext>
                </a:extLst>
              </a:tr>
              <a:tr h="180995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  <a:latin typeface="+mn-lt"/>
                        </a:rPr>
                        <a:t>Bilgisayar Mühendisliği</a:t>
                      </a:r>
                      <a:endParaRPr lang="tr-TR" sz="2800" dirty="0">
                        <a:effectLst/>
                        <a:latin typeface="+mn-lt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1022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2D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22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31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effectLst/>
                          <a:latin typeface="+mn-lt"/>
                        </a:rPr>
                        <a:t>2010-2026</a:t>
                      </a:r>
                      <a:endParaRPr lang="tr-TR" sz="2400" dirty="0">
                        <a:effectLst/>
                        <a:latin typeface="+mn-lt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302D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2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2D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30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2010-2026</a:t>
                      </a:r>
                      <a:endParaRPr lang="tr-T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102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2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2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2F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372649"/>
                  </a:ext>
                </a:extLst>
              </a:tr>
              <a:tr h="180995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  <a:latin typeface="+mn-lt"/>
                        </a:rPr>
                        <a:t>Elektrik-Elektronik Mühendisliği</a:t>
                      </a:r>
                      <a:endParaRPr lang="tr-TR" sz="2800" dirty="0">
                        <a:effectLst/>
                        <a:latin typeface="+mn-lt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D02D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2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31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2F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2010-2026</a:t>
                      </a:r>
                      <a:endParaRPr lang="tr-T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502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30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30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35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2010-2026</a:t>
                      </a:r>
                      <a:endParaRPr lang="tr-T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3030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30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2F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33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792569"/>
                  </a:ext>
                </a:extLst>
              </a:tr>
              <a:tr h="180995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  <a:latin typeface="+mn-lt"/>
                        </a:rPr>
                        <a:t>Endüstri Mühendisliği</a:t>
                      </a:r>
                      <a:endParaRPr lang="tr-TR" sz="2800" dirty="0">
                        <a:effectLst/>
                        <a:latin typeface="+mn-lt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9036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2F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33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2020-2026</a:t>
                      </a:r>
                      <a:endParaRPr lang="tr-T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1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31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35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3B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2020-2026</a:t>
                      </a:r>
                      <a:endParaRPr lang="tr-T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9031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31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33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3D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660313"/>
                  </a:ext>
                </a:extLst>
              </a:tr>
              <a:tr h="180995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  <a:latin typeface="+mn-lt"/>
                        </a:rPr>
                        <a:t>Harita Mühendisliği</a:t>
                      </a:r>
                      <a:endParaRPr lang="tr-TR" sz="2800" dirty="0">
                        <a:effectLst/>
                        <a:latin typeface="+mn-lt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7033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3B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33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3F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2010-2026</a:t>
                      </a:r>
                      <a:endParaRPr lang="tr-T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F03B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3D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3B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3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2010-2026</a:t>
                      </a:r>
                      <a:endParaRPr lang="tr-T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F03D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3D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3D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3A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596494"/>
                  </a:ext>
                </a:extLst>
              </a:tr>
              <a:tr h="294116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  <a:latin typeface="+mn-lt"/>
                        </a:rPr>
                        <a:t>İnşaat Mühendisliği </a:t>
                      </a:r>
                      <a:endParaRPr lang="tr-TR" sz="2800" dirty="0">
                        <a:effectLst/>
                        <a:latin typeface="+mn-lt"/>
                      </a:endParaRPr>
                    </a:p>
                  </a:txBody>
                  <a:tcPr marL="67873" marR="67873" marT="33936" marB="33936" anchor="ctr">
                    <a:lnL w="9525" cap="flat" cmpd="sng" algn="ctr">
                      <a:solidFill>
                        <a:srgbClr val="B03F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3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3F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41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effectLst/>
                          <a:latin typeface="+mn-lt"/>
                        </a:rPr>
                        <a:t>2008-2013</a:t>
                      </a:r>
                    </a:p>
                    <a:p>
                      <a:pPr algn="ctr"/>
                      <a:r>
                        <a:rPr lang="tr-TR" sz="1600" dirty="0">
                          <a:effectLst/>
                          <a:latin typeface="+mn-lt"/>
                        </a:rPr>
                        <a:t>2015-2026</a:t>
                      </a:r>
                      <a:endParaRPr lang="tr-TR" sz="2400" dirty="0">
                        <a:effectLst/>
                        <a:latin typeface="+mn-lt"/>
                      </a:endParaRPr>
                    </a:p>
                  </a:txBody>
                  <a:tcPr marL="67873" marR="67873" marT="33936" marB="33936" anchor="ctr">
                    <a:lnL w="9525" cap="flat" cmpd="sng" algn="ctr">
                      <a:solidFill>
                        <a:srgbClr val="F03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3A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3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3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i="1" dirty="0">
                          <a:effectLst/>
                          <a:latin typeface="+mn-lt"/>
                        </a:rPr>
                        <a:t>2010-2013</a:t>
                      </a:r>
                    </a:p>
                    <a:p>
                      <a:pPr algn="ctr"/>
                      <a:r>
                        <a:rPr lang="tr-TR" sz="1600" i="1" dirty="0">
                          <a:effectLst/>
                          <a:latin typeface="+mn-lt"/>
                        </a:rPr>
                        <a:t>2015-2026</a:t>
                      </a:r>
                      <a:endParaRPr lang="tr-TR" sz="2400" dirty="0">
                        <a:effectLst/>
                        <a:latin typeface="+mn-lt"/>
                      </a:endParaRPr>
                    </a:p>
                  </a:txBody>
                  <a:tcPr marL="67873" marR="67873" marT="33936" marB="33936" anchor="ctr">
                    <a:lnL w="9525" cap="flat" cmpd="sng" algn="ctr">
                      <a:solidFill>
                        <a:srgbClr val="303A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3A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3A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526163"/>
                  </a:ext>
                </a:extLst>
              </a:tr>
              <a:tr h="180995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  <a:latin typeface="+mn-lt"/>
                        </a:rPr>
                        <a:t>Jeofizik Mühendisliği</a:t>
                      </a:r>
                      <a:endParaRPr lang="tr-TR" sz="2800" dirty="0">
                        <a:effectLst/>
                        <a:latin typeface="+mn-lt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5041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3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41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40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2010-2026</a:t>
                      </a:r>
                      <a:endParaRPr lang="tr-T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903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3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2010-2026</a:t>
                      </a:r>
                      <a:endParaRPr lang="tr-T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9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714677"/>
                  </a:ext>
                </a:extLst>
              </a:tr>
              <a:tr h="180995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  <a:latin typeface="+mn-lt"/>
                        </a:rPr>
                        <a:t>Jeoloji Mühendisliği</a:t>
                      </a:r>
                      <a:endParaRPr lang="tr-TR" sz="2800" dirty="0">
                        <a:effectLst/>
                        <a:latin typeface="+mn-lt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F040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40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2010-2026</a:t>
                      </a:r>
                      <a:endParaRPr lang="tr-T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F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44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2010-2026</a:t>
                      </a:r>
                      <a:endParaRPr lang="tr-T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F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042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750352"/>
                  </a:ext>
                </a:extLst>
              </a:tr>
              <a:tr h="180995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  <a:latin typeface="+mn-lt"/>
                        </a:rPr>
                        <a:t>Maden Mühendisliği</a:t>
                      </a:r>
                      <a:endParaRPr lang="tr-TR" sz="2800" dirty="0">
                        <a:effectLst/>
                        <a:latin typeface="+mn-lt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F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44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39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43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2010-2026</a:t>
                      </a:r>
                      <a:endParaRPr lang="tr-T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5044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42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44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44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2010-2026</a:t>
                      </a:r>
                      <a:endParaRPr lang="tr-T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1042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42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42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048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321262"/>
                  </a:ext>
                </a:extLst>
              </a:tr>
              <a:tr h="294116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  <a:latin typeface="+mn-lt"/>
                        </a:rPr>
                        <a:t>Makina Mühendisliği</a:t>
                      </a:r>
                      <a:endParaRPr lang="tr-TR" sz="2800" dirty="0">
                        <a:effectLst/>
                        <a:latin typeface="+mn-lt"/>
                      </a:endParaRPr>
                    </a:p>
                  </a:txBody>
                  <a:tcPr marL="67873" marR="67873" marT="33936" marB="33936" anchor="ctr">
                    <a:lnL w="9525" cap="flat" cmpd="sng" algn="ctr">
                      <a:solidFill>
                        <a:srgbClr val="F043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44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43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048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effectLst/>
                          <a:latin typeface="+mn-lt"/>
                        </a:rPr>
                        <a:t>2008-2013</a:t>
                      </a:r>
                      <a:br>
                        <a:rPr lang="tr-TR" sz="1600" dirty="0">
                          <a:effectLst/>
                          <a:latin typeface="+mn-lt"/>
                        </a:rPr>
                      </a:br>
                      <a:r>
                        <a:rPr lang="tr-TR" sz="1600" dirty="0">
                          <a:effectLst/>
                          <a:latin typeface="+mn-lt"/>
                        </a:rPr>
                        <a:t>2015-2026</a:t>
                      </a:r>
                      <a:endParaRPr lang="tr-TR" sz="2400" dirty="0">
                        <a:effectLst/>
                        <a:latin typeface="+mn-lt"/>
                      </a:endParaRPr>
                    </a:p>
                  </a:txBody>
                  <a:tcPr marL="67873" marR="67873" marT="33936" marB="33936" anchor="ctr">
                    <a:lnL w="9525" cap="flat" cmpd="sng" algn="ctr">
                      <a:solidFill>
                        <a:srgbClr val="5044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48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44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04B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i="1" dirty="0">
                          <a:effectLst/>
                          <a:latin typeface="+mn-lt"/>
                        </a:rPr>
                        <a:t>2010-2013</a:t>
                      </a:r>
                      <a:br>
                        <a:rPr lang="tr-TR" sz="1600" i="1" dirty="0">
                          <a:effectLst/>
                          <a:latin typeface="+mn-lt"/>
                        </a:rPr>
                      </a:br>
                      <a:r>
                        <a:rPr lang="tr-TR" sz="1600" i="1" dirty="0">
                          <a:effectLst/>
                          <a:latin typeface="+mn-lt"/>
                        </a:rPr>
                        <a:t>2015-2026</a:t>
                      </a:r>
                      <a:endParaRPr lang="tr-TR" sz="2400" dirty="0">
                        <a:effectLst/>
                        <a:latin typeface="+mn-lt"/>
                      </a:endParaRPr>
                    </a:p>
                  </a:txBody>
                  <a:tcPr marL="67873" marR="67873" marT="33936" marB="33936" anchor="ctr">
                    <a:lnL w="9525" cap="flat" cmpd="sng" algn="ctr">
                      <a:solidFill>
                        <a:srgbClr val="1048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48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48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050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08624"/>
                  </a:ext>
                </a:extLst>
              </a:tr>
              <a:tr h="294116">
                <a:tc>
                  <a:txBody>
                    <a:bodyPr/>
                    <a:lstStyle/>
                    <a:p>
                      <a:r>
                        <a:rPr lang="tr-TR" sz="1800" dirty="0">
                          <a:effectLst/>
                          <a:latin typeface="+mn-lt"/>
                        </a:rPr>
                        <a:t>Metalurji ve Malzeme Mühendisliği</a:t>
                      </a:r>
                      <a:endParaRPr lang="tr-TR" sz="2800" dirty="0">
                        <a:effectLst/>
                        <a:latin typeface="+mn-lt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704E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4B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48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3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>
                          <a:effectLst/>
                          <a:latin typeface="+mn-lt"/>
                        </a:rPr>
                        <a:t>2012-2014</a:t>
                      </a:r>
                      <a:br>
                        <a:rPr lang="tr-TR" sz="1600" dirty="0">
                          <a:effectLst/>
                          <a:latin typeface="+mn-lt"/>
                        </a:rPr>
                      </a:br>
                      <a:r>
                        <a:rPr lang="tr-TR" sz="1600" dirty="0">
                          <a:effectLst/>
                          <a:latin typeface="+mn-lt"/>
                        </a:rPr>
                        <a:t>2015-2023</a:t>
                      </a:r>
                      <a:endParaRPr lang="tr-TR" sz="2400" dirty="0">
                        <a:effectLst/>
                        <a:latin typeface="+mn-lt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104B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55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4B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55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i="1" dirty="0">
                          <a:effectLst/>
                          <a:latin typeface="+mn-lt"/>
                        </a:rPr>
                        <a:t>2012-2014</a:t>
                      </a:r>
                      <a:br>
                        <a:rPr lang="tr-TR" sz="1600" i="1" dirty="0">
                          <a:effectLst/>
                          <a:latin typeface="+mn-lt"/>
                        </a:rPr>
                      </a:br>
                      <a:r>
                        <a:rPr lang="tr-TR" sz="1600" i="1" dirty="0">
                          <a:effectLst/>
                          <a:latin typeface="+mn-lt"/>
                        </a:rPr>
                        <a:t>2015-2026</a:t>
                      </a:r>
                      <a:endParaRPr lang="tr-TR" sz="2400" dirty="0">
                        <a:effectLst/>
                        <a:latin typeface="+mn-lt"/>
                      </a:endParaRPr>
                    </a:p>
                  </a:txBody>
                  <a:tcPr marL="67873" marR="67873" marT="33936" marB="33936">
                    <a:lnL w="9525" cap="flat" cmpd="sng" algn="ctr">
                      <a:solidFill>
                        <a:srgbClr val="3055C8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55C8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50C8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55C8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383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7300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62;p26"/>
          <p:cNvCxnSpPr/>
          <p:nvPr/>
        </p:nvCxnSpPr>
        <p:spPr>
          <a:xfrm>
            <a:off x="0" y="830263"/>
            <a:ext cx="9144000" cy="0"/>
          </a:xfrm>
          <a:prstGeom prst="straightConnector1">
            <a:avLst/>
          </a:prstGeom>
          <a:noFill/>
          <a:ln w="57150" cap="flat" cmpd="thinThick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Resim 5">
            <a:extLst>
              <a:ext uri="{FF2B5EF4-FFF2-40B4-BE49-F238E27FC236}">
                <a16:creationId xmlns:a16="http://schemas.microsoft.com/office/drawing/2014/main" id="{9095503A-EA2B-F252-9DFF-658A25B1A74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-4" r="10086" b="4"/>
          <a:stretch/>
        </p:blipFill>
        <p:spPr bwMode="auto">
          <a:xfrm>
            <a:off x="291831" y="1097278"/>
            <a:ext cx="8602434" cy="39408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FAFEAEE5-C9E6-C663-1A18-831599160CBB}"/>
              </a:ext>
            </a:extLst>
          </p:cNvPr>
          <p:cNvSpPr/>
          <p:nvPr/>
        </p:nvSpPr>
        <p:spPr>
          <a:xfrm>
            <a:off x="43807" y="5149368"/>
            <a:ext cx="91001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3600" b="1" i="1" dirty="0">
                <a:solidFill>
                  <a:srgbClr val="002060"/>
                </a:solidFill>
                <a:latin typeface="Franklin Gothic Heavy" panose="020B0903020102020204" pitchFamily="34" charset="0"/>
                <a:ea typeface="Calibri"/>
                <a:cs typeface="Calibri"/>
                <a:sym typeface="Calibri"/>
              </a:rPr>
              <a:t>KATKILARINIZ VE KATILIMINIZ İÇİN TEŞEKKÜR EDERİZ…!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9" name="Resim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245678D-29C7-5907-DA32-2A50AFBDF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108" y="6088478"/>
            <a:ext cx="2107237" cy="76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8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PROF. DR. METİN HÜS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12715" y="783791"/>
            <a:ext cx="9144000" cy="0"/>
          </a:xfrm>
          <a:prstGeom prst="line">
            <a:avLst/>
          </a:prstGeom>
          <a:ln w="57150" cmpd="tri">
            <a:solidFill>
              <a:srgbClr val="C0000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tr-TR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Google Shape;207;p10"/>
          <p:cNvSpPr/>
          <p:nvPr/>
        </p:nvSpPr>
        <p:spPr>
          <a:xfrm>
            <a:off x="80949" y="1055005"/>
            <a:ext cx="8885631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20000"/>
              </a:lnSpc>
              <a:buClr>
                <a:srgbClr val="C00000"/>
              </a:buClr>
              <a:buSzPts val="2400"/>
            </a:pPr>
            <a:r>
              <a:rPr lang="tr-TR" sz="2400" b="1" dirty="0">
                <a:solidFill>
                  <a:srgbClr val="0000FF"/>
                </a:solidFill>
                <a:ea typeface="Calibri"/>
                <a:cs typeface="Calibri" panose="020F0502020204030204" pitchFamily="34" charset="0"/>
                <a:sym typeface="Calibri"/>
              </a:rPr>
              <a:t>ULUSLARARASILAŞMA ve TANINIRLIK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33675" y="25366"/>
            <a:ext cx="1808759" cy="534886"/>
          </a:xfrm>
          <a:prstGeom prst="rect">
            <a:avLst/>
          </a:prstGeom>
        </p:spPr>
      </p:pic>
      <p:pic>
        <p:nvPicPr>
          <p:cNvPr id="10" name="Resim 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08978"/>
            <a:ext cx="1108364" cy="5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8 Dikdörtgen">
            <a:extLst>
              <a:ext uri="{FF2B5EF4-FFF2-40B4-BE49-F238E27FC236}">
                <a16:creationId xmlns:a16="http://schemas.microsoft.com/office/drawing/2014/main" id="{1609BAE7-F591-7477-F1DD-D076EEF86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062" y="289040"/>
            <a:ext cx="2093879" cy="50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b="1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KURUMSAL</a:t>
            </a:r>
            <a:endParaRPr lang="tr-TR" altLang="tr-TR" sz="2000" b="1" dirty="0">
              <a:solidFill>
                <a:srgbClr val="C00000"/>
              </a:solidFill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129774-B590-3116-8321-EB9F7C4F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61" y="1782698"/>
            <a:ext cx="6023604" cy="380438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463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eması">
  <a:themeElements>
    <a:clrScheme name="Office 2013 - 2022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34056</TotalTime>
  <Words>6577</Words>
  <Application>Microsoft Office PowerPoint</Application>
  <PresentationFormat>Ekran Gösterisi (4:3)</PresentationFormat>
  <Paragraphs>2325</Paragraphs>
  <Slides>80</Slides>
  <Notes>24</Notes>
  <HiddenSlides>1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80</vt:i4>
      </vt:variant>
    </vt:vector>
  </HeadingPairs>
  <TitlesOfParts>
    <vt:vector size="90" baseType="lpstr">
      <vt:lpstr>Arial</vt:lpstr>
      <vt:lpstr>Times New Roman</vt:lpstr>
      <vt:lpstr>Aptos</vt:lpstr>
      <vt:lpstr>Franklin Gothic Heavy</vt:lpstr>
      <vt:lpstr>Calibri Light</vt:lpstr>
      <vt:lpstr>Calibri</vt:lpstr>
      <vt:lpstr>Wingdings</vt:lpstr>
      <vt:lpstr>Tahoma</vt:lpstr>
      <vt:lpstr>Hurme Geometric Sans 1</vt:lpstr>
      <vt:lpstr>Office 2013 - 2022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MacPro</dc:creator>
  <cp:lastModifiedBy>Windows Kullanıcısı</cp:lastModifiedBy>
  <cp:revision>1384</cp:revision>
  <dcterms:created xsi:type="dcterms:W3CDTF">2013-12-25T12:49:38Z</dcterms:created>
  <dcterms:modified xsi:type="dcterms:W3CDTF">2025-02-27T13:04:39Z</dcterms:modified>
</cp:coreProperties>
</file>