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3"/>
  </p:notesMasterIdLst>
  <p:sldIdLst>
    <p:sldId id="256" r:id="rId2"/>
    <p:sldId id="261" r:id="rId3"/>
    <p:sldId id="260" r:id="rId4"/>
    <p:sldId id="259" r:id="rId5"/>
    <p:sldId id="258" r:id="rId6"/>
    <p:sldId id="262" r:id="rId7"/>
    <p:sldId id="270" r:id="rId8"/>
    <p:sldId id="269" r:id="rId9"/>
    <p:sldId id="271" r:id="rId10"/>
    <p:sldId id="275" r:id="rId11"/>
    <p:sldId id="276" r:id="rId12"/>
    <p:sldId id="297" r:id="rId13"/>
    <p:sldId id="277" r:id="rId14"/>
    <p:sldId id="298" r:id="rId15"/>
    <p:sldId id="291" r:id="rId16"/>
    <p:sldId id="268" r:id="rId17"/>
    <p:sldId id="266" r:id="rId18"/>
    <p:sldId id="272" r:id="rId19"/>
    <p:sldId id="273" r:id="rId20"/>
    <p:sldId id="274" r:id="rId21"/>
    <p:sldId id="278" r:id="rId22"/>
    <p:sldId id="265" r:id="rId23"/>
    <p:sldId id="264" r:id="rId24"/>
    <p:sldId id="279" r:id="rId25"/>
    <p:sldId id="288" r:id="rId26"/>
    <p:sldId id="287" r:id="rId27"/>
    <p:sldId id="281" r:id="rId28"/>
    <p:sldId id="289" r:id="rId29"/>
    <p:sldId id="282" r:id="rId30"/>
    <p:sldId id="283" r:id="rId31"/>
    <p:sldId id="290" r:id="rId32"/>
    <p:sldId id="296" r:id="rId33"/>
    <p:sldId id="293" r:id="rId34"/>
    <p:sldId id="294" r:id="rId35"/>
    <p:sldId id="295" r:id="rId36"/>
    <p:sldId id="304" r:id="rId37"/>
    <p:sldId id="302" r:id="rId38"/>
    <p:sldId id="305" r:id="rId39"/>
    <p:sldId id="306" r:id="rId40"/>
    <p:sldId id="301" r:id="rId41"/>
    <p:sldId id="308"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34" autoAdjust="0"/>
    <p:restoredTop sz="94660"/>
  </p:normalViewPr>
  <p:slideViewPr>
    <p:cSldViewPr snapToGrid="0">
      <p:cViewPr varScale="1">
        <p:scale>
          <a:sx n="84" d="100"/>
          <a:sy n="84" d="100"/>
        </p:scale>
        <p:origin x="67"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73797-C31A-41C4-B0EC-E7D9C909B915}" type="datetimeFigureOut">
              <a:rPr lang="tr-TR" smtClean="0"/>
              <a:t>11.03.2021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92658-1725-443F-825E-BA8E64AFEC58}" type="slidenum">
              <a:rPr lang="tr-TR" smtClean="0"/>
              <a:t>‹#›</a:t>
            </a:fld>
            <a:endParaRPr lang="tr-TR"/>
          </a:p>
        </p:txBody>
      </p:sp>
    </p:spTree>
    <p:extLst>
      <p:ext uri="{BB962C8B-B14F-4D97-AF65-F5344CB8AC3E}">
        <p14:creationId xmlns:p14="http://schemas.microsoft.com/office/powerpoint/2010/main" val="226492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20833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07099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9E799B-117C-41B4-99D7-12DE0994709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390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02854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9E799B-117C-41B4-99D7-12DE0994709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118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89769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3506469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363675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371777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C87485B-C3A8-4707-9F02-0EB82AE41F25}"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16394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222575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C87485B-C3A8-4707-9F02-0EB82AE41F25}" type="datetimeFigureOut">
              <a:rPr lang="tr-TR" smtClean="0"/>
              <a:t>11.03.2021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91824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C87485B-C3A8-4707-9F02-0EB82AE41F25}" type="datetimeFigureOut">
              <a:rPr lang="tr-TR" smtClean="0"/>
              <a:t>11.03.2021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412914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7485B-C3A8-4707-9F02-0EB82AE41F25}" type="datetimeFigureOut">
              <a:rPr lang="tr-TR" smtClean="0"/>
              <a:t>11.03.2021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148091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412488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87485B-C3A8-4707-9F02-0EB82AE41F25}"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9E799B-117C-41B4-99D7-12DE0994709A}" type="slidenum">
              <a:rPr lang="tr-TR" smtClean="0"/>
              <a:t>‹#›</a:t>
            </a:fld>
            <a:endParaRPr lang="tr-TR"/>
          </a:p>
        </p:txBody>
      </p:sp>
    </p:spTree>
    <p:extLst>
      <p:ext uri="{BB962C8B-B14F-4D97-AF65-F5344CB8AC3E}">
        <p14:creationId xmlns:p14="http://schemas.microsoft.com/office/powerpoint/2010/main" val="285640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87485B-C3A8-4707-9F02-0EB82AE41F25}" type="datetimeFigureOut">
              <a:rPr lang="tr-TR" smtClean="0"/>
              <a:t>11.03.2021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9E799B-117C-41B4-99D7-12DE0994709A}" type="slidenum">
              <a:rPr lang="tr-TR" smtClean="0"/>
              <a:t>‹#›</a:t>
            </a:fld>
            <a:endParaRPr lang="tr-TR"/>
          </a:p>
        </p:txBody>
      </p:sp>
    </p:spTree>
    <p:extLst>
      <p:ext uri="{BB962C8B-B14F-4D97-AF65-F5344CB8AC3E}">
        <p14:creationId xmlns:p14="http://schemas.microsoft.com/office/powerpoint/2010/main" val="154648316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ktu.edu.tr/metalurji-forml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tu.edu.tr/metalurji-anketlerimiz" TargetMode="External"/><Relationship Id="rId2" Type="http://schemas.openxmlformats.org/officeDocument/2006/relationships/hyperlink" Target="http://www.ktu.edu.tr/metalurji-formla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ktu.edu.tr/dosyalar/metalurji_2c9eb.xls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stajmetalurji@hotmail.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64025" y="95535"/>
            <a:ext cx="11409528" cy="6762466"/>
          </a:xfrm>
        </p:spPr>
        <p:txBody>
          <a:bodyPr>
            <a:normAutofit/>
          </a:bodyPr>
          <a:lstStyle/>
          <a:p>
            <a:pPr algn="ctr"/>
            <a:r>
              <a:rPr lang="tr-TR" sz="4000" dirty="0" smtClean="0">
                <a:solidFill>
                  <a:schemeClr val="tx1"/>
                </a:solidFill>
                <a:latin typeface="Times New Roman" panose="02020603050405020304" pitchFamily="18" charset="0"/>
                <a:cs typeface="Times New Roman" panose="02020603050405020304" pitchFamily="18" charset="0"/>
              </a:rPr>
              <a:t>KTÜ </a:t>
            </a:r>
            <a:br>
              <a:rPr lang="tr-TR" sz="4000" dirty="0" smtClean="0">
                <a:solidFill>
                  <a:schemeClr val="tx1"/>
                </a:solidFill>
                <a:latin typeface="Times New Roman" panose="02020603050405020304" pitchFamily="18" charset="0"/>
                <a:cs typeface="Times New Roman" panose="02020603050405020304" pitchFamily="18" charset="0"/>
              </a:rPr>
            </a:br>
            <a:r>
              <a:rPr lang="tr-TR" sz="4000" dirty="0" smtClean="0">
                <a:solidFill>
                  <a:schemeClr val="tx1"/>
                </a:solidFill>
                <a:latin typeface="Times New Roman" panose="02020603050405020304" pitchFamily="18" charset="0"/>
                <a:cs typeface="Times New Roman" panose="02020603050405020304" pitchFamily="18" charset="0"/>
              </a:rPr>
              <a:t>MÜHENDİSLİK FAKÜLTESİ </a:t>
            </a:r>
            <a:r>
              <a:rPr lang="tr-TR" sz="3600" dirty="0" smtClean="0">
                <a:solidFill>
                  <a:schemeClr val="tx1"/>
                </a:solidFill>
                <a:latin typeface="Times New Roman" panose="02020603050405020304" pitchFamily="18" charset="0"/>
                <a:cs typeface="Times New Roman" panose="02020603050405020304" pitchFamily="18" charset="0"/>
              </a:rPr>
              <a:t/>
            </a:r>
            <a:br>
              <a:rPr lang="tr-TR" sz="3600" dirty="0" smtClean="0">
                <a:solidFill>
                  <a:schemeClr val="tx1"/>
                </a:solidFill>
                <a:latin typeface="Times New Roman" panose="02020603050405020304" pitchFamily="18" charset="0"/>
                <a:cs typeface="Times New Roman" panose="02020603050405020304" pitchFamily="18" charset="0"/>
              </a:rPr>
            </a:br>
            <a:r>
              <a:rPr lang="tr-TR" dirty="0" smtClean="0">
                <a:solidFill>
                  <a:schemeClr val="tx1"/>
                </a:solidFill>
                <a:latin typeface="Times New Roman" panose="02020603050405020304" pitchFamily="18" charset="0"/>
                <a:cs typeface="Times New Roman" panose="02020603050405020304" pitchFamily="18" charset="0"/>
              </a:rPr>
              <a:t/>
            </a:r>
            <a:br>
              <a:rPr lang="tr-TR" dirty="0" smtClean="0">
                <a:solidFill>
                  <a:schemeClr val="tx1"/>
                </a:solidFill>
                <a:latin typeface="Times New Roman" panose="02020603050405020304" pitchFamily="18" charset="0"/>
                <a:cs typeface="Times New Roman" panose="02020603050405020304" pitchFamily="18" charset="0"/>
              </a:rPr>
            </a:br>
            <a:r>
              <a:rPr lang="tr-TR" sz="3600" dirty="0" smtClean="0">
                <a:solidFill>
                  <a:schemeClr val="tx1"/>
                </a:solidFill>
                <a:latin typeface="Times New Roman" panose="02020603050405020304" pitchFamily="18" charset="0"/>
                <a:cs typeface="Times New Roman" panose="02020603050405020304" pitchFamily="18" charset="0"/>
              </a:rPr>
              <a:t>METALURJİ VE MALZEME MÜHENDİSLİĞİ BÖLÜMÜ</a:t>
            </a:r>
            <a:br>
              <a:rPr lang="tr-TR" sz="3600" dirty="0" smtClean="0">
                <a:solidFill>
                  <a:schemeClr val="tx1"/>
                </a:solidFill>
                <a:latin typeface="Times New Roman" panose="02020603050405020304" pitchFamily="18" charset="0"/>
                <a:cs typeface="Times New Roman" panose="02020603050405020304" pitchFamily="18" charset="0"/>
              </a:rPr>
            </a:br>
            <a:r>
              <a:rPr lang="tr-TR" dirty="0" smtClean="0">
                <a:solidFill>
                  <a:schemeClr val="tx1"/>
                </a:solidFill>
                <a:latin typeface="Times New Roman" panose="02020603050405020304" pitchFamily="18" charset="0"/>
                <a:cs typeface="Times New Roman" panose="02020603050405020304" pitchFamily="18" charset="0"/>
              </a:rPr>
              <a:t/>
            </a:r>
            <a:br>
              <a:rPr lang="tr-TR" dirty="0" smtClean="0">
                <a:solidFill>
                  <a:schemeClr val="tx1"/>
                </a:solidFill>
                <a:latin typeface="Times New Roman" panose="02020603050405020304" pitchFamily="18" charset="0"/>
                <a:cs typeface="Times New Roman" panose="02020603050405020304" pitchFamily="18" charset="0"/>
              </a:rPr>
            </a:br>
            <a:r>
              <a:rPr lang="tr-TR" sz="3600" dirty="0" smtClean="0">
                <a:solidFill>
                  <a:schemeClr val="tx1"/>
                </a:solidFill>
                <a:latin typeface="Times New Roman" panose="02020603050405020304" pitchFamily="18" charset="0"/>
                <a:cs typeface="Times New Roman" panose="02020603050405020304" pitchFamily="18" charset="0"/>
              </a:rPr>
              <a:t>STAJ BİLGİLENDİRME  </a:t>
            </a:r>
            <a:r>
              <a:rPr lang="tr-TR" sz="4400" dirty="0" smtClean="0">
                <a:solidFill>
                  <a:schemeClr val="tx1"/>
                </a:solidFill>
                <a:latin typeface="Times New Roman" panose="02020603050405020304" pitchFamily="18" charset="0"/>
                <a:cs typeface="Times New Roman" panose="02020603050405020304" pitchFamily="18" charset="0"/>
              </a:rPr>
              <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
            </a:r>
            <a:br>
              <a:rPr lang="tr-TR" sz="4400" dirty="0" smtClean="0">
                <a:solidFill>
                  <a:schemeClr val="tx1"/>
                </a:solidFill>
                <a:latin typeface="Times New Roman" panose="02020603050405020304" pitchFamily="18" charset="0"/>
                <a:cs typeface="Times New Roman" panose="02020603050405020304" pitchFamily="18" charset="0"/>
              </a:rPr>
            </a:br>
            <a:endParaRPr lang="tr-TR" sz="4000" dirty="0">
              <a:solidFill>
                <a:schemeClr val="tx1"/>
              </a:solidFill>
              <a:latin typeface="Times New Roman" panose="02020603050405020304" pitchFamily="18" charset="0"/>
              <a:cs typeface="Times New Roman" panose="02020603050405020304" pitchFamily="18" charset="0"/>
            </a:endParaRPr>
          </a:p>
        </p:txBody>
      </p:sp>
      <p:pic>
        <p:nvPicPr>
          <p:cNvPr id="4" name="Picture 6" descr="C:\Users\cagla_000\YandexDisk\Belgeler\Okul ile ilgili\Kulüp\Grafikler\Logo Çalışmala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2404" y="777924"/>
            <a:ext cx="1733265" cy="156949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707864" y="777924"/>
            <a:ext cx="1720375" cy="1762970"/>
          </a:xfrm>
          <a:prstGeom prst="rect">
            <a:avLst/>
          </a:prstGeom>
        </p:spPr>
      </p:pic>
    </p:spTree>
    <p:extLst>
      <p:ext uri="{BB962C8B-B14F-4D97-AF65-F5344CB8AC3E}">
        <p14:creationId xmlns:p14="http://schemas.microsoft.com/office/powerpoint/2010/main" val="666395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667" y="1030311"/>
            <a:ext cx="7249223" cy="5827690"/>
          </a:xfrm>
        </p:spPr>
        <p:txBody>
          <a:bodyPr>
            <a:normAutofit fontScale="92500" lnSpcReduction="10000"/>
          </a:bodyPr>
          <a:lstStyle/>
          <a:p>
            <a:pPr marL="0" indent="0" algn="just">
              <a:buNone/>
            </a:pPr>
            <a:r>
              <a:rPr lang="tr-TR" sz="3900" dirty="0" smtClean="0">
                <a:solidFill>
                  <a:schemeClr val="tx1"/>
                </a:solidFill>
                <a:latin typeface="Times New Roman" panose="02020603050405020304" pitchFamily="18" charset="0"/>
                <a:cs typeface="Times New Roman" panose="02020603050405020304" pitchFamily="18" charset="0"/>
              </a:rPr>
              <a:t>Onaylanıp tarafınıza ulaşan Staj Başvuru Formunu, Sosyal Güvenlik Kurumundan temin ettiğiniz </a:t>
            </a:r>
            <a:r>
              <a:rPr lang="tr-TR" sz="3900" dirty="0" smtClean="0">
                <a:solidFill>
                  <a:srgbClr val="FF0000"/>
                </a:solidFill>
                <a:latin typeface="Times New Roman" panose="02020603050405020304" pitchFamily="18" charset="0"/>
                <a:cs typeface="Times New Roman" panose="02020603050405020304" pitchFamily="18" charset="0"/>
              </a:rPr>
              <a:t>Sağlık Provizyon Belgesi </a:t>
            </a:r>
            <a:r>
              <a:rPr lang="tr-TR" sz="3900" dirty="0" smtClean="0">
                <a:solidFill>
                  <a:schemeClr val="tx1"/>
                </a:solidFill>
                <a:latin typeface="Times New Roman" panose="02020603050405020304" pitchFamily="18" charset="0"/>
                <a:cs typeface="Times New Roman" panose="02020603050405020304" pitchFamily="18" charset="0"/>
              </a:rPr>
              <a:t>(Öğrenci belgesi ile birlikte Sosyal Güvenlik Kurumundan temin edilebilir), </a:t>
            </a:r>
            <a:r>
              <a:rPr lang="tr-TR" sz="3900" dirty="0" smtClean="0">
                <a:solidFill>
                  <a:srgbClr val="FF0000"/>
                </a:solidFill>
                <a:latin typeface="Times New Roman" panose="02020603050405020304" pitchFamily="18" charset="0"/>
                <a:cs typeface="Times New Roman" panose="02020603050405020304" pitchFamily="18" charset="0"/>
              </a:rPr>
              <a:t>Aile Sağlık Yardımı Sorgulama Belgesi </a:t>
            </a:r>
            <a:r>
              <a:rPr lang="tr-TR" sz="3900" dirty="0" smtClean="0">
                <a:solidFill>
                  <a:schemeClr val="tx1"/>
                </a:solidFill>
                <a:latin typeface="Times New Roman" panose="02020603050405020304" pitchFamily="18" charset="0"/>
                <a:cs typeface="Times New Roman" panose="02020603050405020304" pitchFamily="18" charset="0"/>
              </a:rPr>
              <a:t>ve</a:t>
            </a:r>
            <a:r>
              <a:rPr lang="tr-TR" sz="3900" dirty="0" smtClean="0">
                <a:solidFill>
                  <a:srgbClr val="FF0000"/>
                </a:solidFill>
                <a:latin typeface="Times New Roman" panose="02020603050405020304" pitchFamily="18" charset="0"/>
                <a:cs typeface="Times New Roman" panose="02020603050405020304" pitchFamily="18" charset="0"/>
              </a:rPr>
              <a:t> Nüfus Cüzdan Fotokopisi</a:t>
            </a:r>
            <a:r>
              <a:rPr lang="tr-TR" sz="3900" dirty="0" smtClean="0">
                <a:solidFill>
                  <a:schemeClr val="tx1"/>
                </a:solidFill>
                <a:latin typeface="Times New Roman" panose="02020603050405020304" pitchFamily="18" charset="0"/>
                <a:cs typeface="Times New Roman" panose="02020603050405020304" pitchFamily="18" charset="0"/>
              </a:rPr>
              <a:t>yle beraber staja başlayacağınız tarihten en az </a:t>
            </a:r>
            <a:r>
              <a:rPr lang="tr-TR" sz="3900" b="1" u="sng" dirty="0" smtClean="0">
                <a:solidFill>
                  <a:schemeClr val="tx1"/>
                </a:solidFill>
                <a:latin typeface="Times New Roman" panose="02020603050405020304" pitchFamily="18" charset="0"/>
                <a:cs typeface="Times New Roman" panose="02020603050405020304" pitchFamily="18" charset="0"/>
              </a:rPr>
              <a:t>30 gün önce</a:t>
            </a:r>
            <a:r>
              <a:rPr lang="tr-TR" sz="3900" b="1" dirty="0" smtClean="0">
                <a:solidFill>
                  <a:schemeClr val="tx1"/>
                </a:solidFill>
                <a:latin typeface="Times New Roman" panose="02020603050405020304" pitchFamily="18" charset="0"/>
                <a:cs typeface="Times New Roman" panose="02020603050405020304" pitchFamily="18" charset="0"/>
              </a:rPr>
              <a:t> </a:t>
            </a:r>
            <a:r>
              <a:rPr lang="tr-TR" sz="3900" b="1" dirty="0" smtClean="0">
                <a:solidFill>
                  <a:srgbClr val="0070C0"/>
                </a:solidFill>
                <a:latin typeface="Times New Roman" panose="02020603050405020304" pitchFamily="18" charset="0"/>
                <a:cs typeface="Times New Roman" panose="02020603050405020304" pitchFamily="18" charset="0"/>
              </a:rPr>
              <a:t>Bölüm Sekreterliğine</a:t>
            </a:r>
            <a:r>
              <a:rPr lang="tr-TR" sz="3900" dirty="0" smtClean="0">
                <a:solidFill>
                  <a:schemeClr val="tx1"/>
                </a:solidFill>
                <a:latin typeface="Times New Roman" panose="02020603050405020304" pitchFamily="18" charset="0"/>
                <a:cs typeface="Times New Roman" panose="02020603050405020304" pitchFamily="18" charset="0"/>
              </a:rPr>
              <a:t> teslim etmelisiniz.                    </a:t>
            </a:r>
            <a:endParaRPr lang="tr-TR" sz="39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C:\Users\Anıl\Desktop\Adsız.png"/>
          <p:cNvPicPr>
            <a:picLocks noChangeAspect="1" noChangeArrowheads="1"/>
          </p:cNvPicPr>
          <p:nvPr/>
        </p:nvPicPr>
        <p:blipFill>
          <a:blip r:embed="rId2" cstate="print"/>
          <a:srcRect/>
          <a:stretch>
            <a:fillRect/>
          </a:stretch>
        </p:blipFill>
        <p:spPr bwMode="auto">
          <a:xfrm>
            <a:off x="7506799" y="509389"/>
            <a:ext cx="4591459" cy="5920054"/>
          </a:xfrm>
          <a:prstGeom prst="rect">
            <a:avLst/>
          </a:prstGeom>
          <a:noFill/>
          <a:ln cmpd="sng">
            <a:solidFill>
              <a:schemeClr val="tx1"/>
            </a:solidFill>
          </a:ln>
        </p:spPr>
      </p:pic>
    </p:spTree>
    <p:extLst>
      <p:ext uri="{BB962C8B-B14F-4D97-AF65-F5344CB8AC3E}">
        <p14:creationId xmlns:p14="http://schemas.microsoft.com/office/powerpoint/2010/main" val="33893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308" y="154546"/>
            <a:ext cx="11861442" cy="6341257"/>
          </a:xfrm>
        </p:spPr>
        <p:txBody>
          <a:bodyPr>
            <a:noAutofit/>
          </a:bodyPr>
          <a:lstStyle/>
          <a:p>
            <a:pPr marL="0" indent="0" algn="just">
              <a:buNone/>
            </a:pPr>
            <a:r>
              <a:rPr lang="tr-TR" sz="3600" dirty="0" smtClean="0">
                <a:solidFill>
                  <a:schemeClr val="tx1"/>
                </a:solidFill>
                <a:latin typeface="Times New Roman" panose="02020603050405020304" pitchFamily="18" charset="0"/>
                <a:cs typeface="Times New Roman" panose="02020603050405020304" pitchFamily="18" charset="0"/>
              </a:rPr>
              <a:t>Staj yapacağınız firma stajınızın </a:t>
            </a:r>
            <a:r>
              <a:rPr lang="tr-TR" sz="3600" b="1" dirty="0" smtClean="0">
                <a:solidFill>
                  <a:schemeClr val="tx1"/>
                </a:solidFill>
                <a:latin typeface="Times New Roman" panose="02020603050405020304" pitchFamily="18" charset="0"/>
                <a:cs typeface="Times New Roman" panose="02020603050405020304" pitchFamily="18" charset="0"/>
              </a:rPr>
              <a:t>zorunlu</a:t>
            </a:r>
            <a:r>
              <a:rPr lang="tr-TR" sz="3600" dirty="0" smtClean="0">
                <a:solidFill>
                  <a:schemeClr val="tx1"/>
                </a:solidFill>
                <a:latin typeface="Times New Roman" panose="02020603050405020304" pitchFamily="18" charset="0"/>
                <a:cs typeface="Times New Roman" panose="02020603050405020304" pitchFamily="18" charset="0"/>
              </a:rPr>
              <a:t> olduğuna dair belge talep ederse,</a:t>
            </a:r>
            <a:r>
              <a:rPr lang="tr-TR" sz="3600" b="1" dirty="0" smtClean="0">
                <a:solidFill>
                  <a:schemeClr val="tx1"/>
                </a:solidFill>
                <a:latin typeface="Times New Roman" panose="02020603050405020304" pitchFamily="18" charset="0"/>
                <a:cs typeface="Times New Roman" panose="02020603050405020304" pitchFamily="18" charset="0"/>
              </a:rPr>
              <a:t> </a:t>
            </a:r>
            <a:r>
              <a:rPr lang="tr-TR" sz="3600" dirty="0" smtClean="0">
                <a:solidFill>
                  <a:schemeClr val="tx1"/>
                </a:solidFill>
                <a:latin typeface="Times New Roman" panose="02020603050405020304" pitchFamily="18" charset="0"/>
                <a:cs typeface="Times New Roman" panose="02020603050405020304" pitchFamily="18" charset="0"/>
              </a:rPr>
              <a:t>belgeyi </a:t>
            </a:r>
            <a:r>
              <a:rPr lang="tr-TR" sz="3600" dirty="0" smtClean="0">
                <a:solidFill>
                  <a:schemeClr val="tx1"/>
                </a:solidFill>
                <a:latin typeface="Times New Roman" panose="02020603050405020304" pitchFamily="18" charset="0"/>
                <a:cs typeface="Times New Roman" panose="02020603050405020304" pitchFamily="18" charset="0"/>
                <a:hlinkClick r:id="rId2"/>
              </a:rPr>
              <a:t>https</a:t>
            </a:r>
            <a:r>
              <a:rPr lang="tr-TR" sz="3600" dirty="0">
                <a:solidFill>
                  <a:schemeClr val="tx1"/>
                </a:solidFill>
                <a:latin typeface="Times New Roman" panose="02020603050405020304" pitchFamily="18" charset="0"/>
                <a:cs typeface="Times New Roman" panose="02020603050405020304" pitchFamily="18" charset="0"/>
                <a:hlinkClick r:id="rId2"/>
              </a:rPr>
              <a:t>://</a:t>
            </a:r>
            <a:r>
              <a:rPr lang="tr-TR" sz="3600" dirty="0" smtClean="0">
                <a:solidFill>
                  <a:schemeClr val="tx1"/>
                </a:solidFill>
                <a:latin typeface="Times New Roman" panose="02020603050405020304" pitchFamily="18" charset="0"/>
                <a:cs typeface="Times New Roman" panose="02020603050405020304" pitchFamily="18" charset="0"/>
                <a:hlinkClick r:id="rId2"/>
              </a:rPr>
              <a:t>www.ktu.edu.tr/metalurji-formlar</a:t>
            </a:r>
            <a:r>
              <a:rPr lang="tr-TR" sz="3600" dirty="0" smtClean="0">
                <a:solidFill>
                  <a:schemeClr val="tx1"/>
                </a:solidFill>
                <a:latin typeface="Times New Roman" panose="02020603050405020304" pitchFamily="18" charset="0"/>
                <a:cs typeface="Times New Roman" panose="02020603050405020304" pitchFamily="18" charset="0"/>
              </a:rPr>
              <a:t> sekmesindeki Zorunlu Staj Dilekçesini işletme bilgilerine ve öğrenci bilgilerine göre doldurulup imzalatılması gerekiyor.</a:t>
            </a:r>
          </a:p>
          <a:p>
            <a:pPr marL="0" indent="0" algn="just">
              <a:buNone/>
            </a:pPr>
            <a:r>
              <a:rPr lang="tr-TR" sz="3600" dirty="0" smtClean="0">
                <a:solidFill>
                  <a:schemeClr val="tx1"/>
                </a:solidFill>
                <a:latin typeface="Times New Roman" panose="02020603050405020304" pitchFamily="18" charset="0"/>
                <a:cs typeface="Times New Roman" panose="02020603050405020304" pitchFamily="18" charset="0"/>
              </a:rPr>
              <a:t> Yapacağınız her bir staj için ayrı ayrı staj dosyalarınızı </a:t>
            </a:r>
            <a:r>
              <a:rPr lang="tr-TR" sz="3600" b="1" dirty="0" smtClean="0">
                <a:solidFill>
                  <a:srgbClr val="0070C0"/>
                </a:solidFill>
                <a:latin typeface="Times New Roman" panose="02020603050405020304" pitchFamily="18" charset="0"/>
                <a:cs typeface="Times New Roman" panose="02020603050405020304" pitchFamily="18" charset="0"/>
              </a:rPr>
              <a:t>Öğrenci İşleri Daire Başkanlığı’ndan</a:t>
            </a:r>
            <a:r>
              <a:rPr lang="tr-TR" sz="3600" dirty="0" smtClean="0">
                <a:solidFill>
                  <a:schemeClr val="tx1"/>
                </a:solidFill>
                <a:latin typeface="Times New Roman" panose="02020603050405020304" pitchFamily="18" charset="0"/>
                <a:cs typeface="Times New Roman" panose="02020603050405020304" pitchFamily="18" charset="0"/>
              </a:rPr>
              <a:t> almaya giderken, </a:t>
            </a:r>
            <a:r>
              <a:rPr lang="tr-TR" sz="3600" dirty="0" smtClean="0">
                <a:solidFill>
                  <a:srgbClr val="FF0000"/>
                </a:solidFill>
                <a:latin typeface="Times New Roman" panose="02020603050405020304" pitchFamily="18" charset="0"/>
                <a:cs typeface="Times New Roman" panose="02020603050405020304" pitchFamily="18" charset="0"/>
              </a:rPr>
              <a:t>her bir staj dosyası için 2 adet fotoğrafla gitmeyi unutmayınız</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S</a:t>
            </a:r>
            <a:r>
              <a:rPr lang="tr-TR" sz="3600" dirty="0" smtClean="0">
                <a:solidFill>
                  <a:schemeClr val="tx1"/>
                </a:solidFill>
                <a:latin typeface="Times New Roman" panose="02020603050405020304" pitchFamily="18" charset="0"/>
                <a:cs typeface="Times New Roman" panose="02020603050405020304" pitchFamily="18" charset="0"/>
              </a:rPr>
              <a:t>taj </a:t>
            </a:r>
            <a:r>
              <a:rPr lang="tr-TR" sz="3600" spc="14"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sic</a:t>
            </a:r>
            <a:r>
              <a:rPr lang="tr-TR" sz="3600" spc="4" dirty="0">
                <a:solidFill>
                  <a:schemeClr val="tx1"/>
                </a:solidFill>
                <a:latin typeface="Times New Roman" panose="02020603050405020304" pitchFamily="18" charset="0"/>
                <a:cs typeface="Times New Roman" panose="02020603050405020304" pitchFamily="18" charset="0"/>
              </a:rPr>
              <a:t>i</a:t>
            </a:r>
            <a:r>
              <a:rPr lang="tr-TR" sz="3600" dirty="0">
                <a:solidFill>
                  <a:schemeClr val="tx1"/>
                </a:solidFill>
                <a:latin typeface="Times New Roman" panose="02020603050405020304" pitchFamily="18" charset="0"/>
                <a:cs typeface="Times New Roman" panose="02020603050405020304" pitchFamily="18" charset="0"/>
              </a:rPr>
              <a:t>l </a:t>
            </a:r>
            <a:r>
              <a:rPr lang="tr-TR" sz="3600" spc="9" dirty="0">
                <a:solidFill>
                  <a:schemeClr val="tx1"/>
                </a:solidFill>
                <a:latin typeface="Times New Roman" panose="02020603050405020304" pitchFamily="18" charset="0"/>
                <a:cs typeface="Times New Roman" panose="02020603050405020304" pitchFamily="18" charset="0"/>
              </a:rPr>
              <a:t> </a:t>
            </a:r>
            <a:r>
              <a:rPr lang="tr-TR" sz="3600" spc="59" dirty="0">
                <a:solidFill>
                  <a:schemeClr val="tx1"/>
                </a:solidFill>
                <a:latin typeface="Times New Roman" panose="02020603050405020304" pitchFamily="18" charset="0"/>
                <a:cs typeface="Times New Roman" panose="02020603050405020304" pitchFamily="18" charset="0"/>
              </a:rPr>
              <a:t>f</a:t>
            </a:r>
            <a:r>
              <a:rPr lang="tr-TR" sz="3600" dirty="0">
                <a:solidFill>
                  <a:schemeClr val="tx1"/>
                </a:solidFill>
                <a:latin typeface="Times New Roman" panose="02020603050405020304" pitchFamily="18" charset="0"/>
                <a:cs typeface="Times New Roman" panose="02020603050405020304" pitchFamily="18" charset="0"/>
              </a:rPr>
              <a:t>işi </a:t>
            </a:r>
            <a:r>
              <a:rPr lang="tr-TR" sz="3600" spc="19" dirty="0">
                <a:solidFill>
                  <a:schemeClr val="tx1"/>
                </a:solidFill>
                <a:latin typeface="Times New Roman" panose="02020603050405020304" pitchFamily="18" charset="0"/>
                <a:cs typeface="Times New Roman" panose="02020603050405020304" pitchFamily="18" charset="0"/>
              </a:rPr>
              <a:t> </a:t>
            </a:r>
            <a:r>
              <a:rPr lang="tr-TR" sz="3600" spc="-54" dirty="0">
                <a:solidFill>
                  <a:schemeClr val="tx1"/>
                </a:solidFill>
                <a:latin typeface="Times New Roman" panose="02020603050405020304" pitchFamily="18" charset="0"/>
                <a:cs typeface="Times New Roman" panose="02020603050405020304" pitchFamily="18" charset="0"/>
              </a:rPr>
              <a:t>v</a:t>
            </a:r>
            <a:r>
              <a:rPr lang="tr-TR" sz="3600" dirty="0">
                <a:solidFill>
                  <a:schemeClr val="tx1"/>
                </a:solidFill>
                <a:latin typeface="Times New Roman" panose="02020603050405020304" pitchFamily="18" charset="0"/>
                <a:cs typeface="Times New Roman" panose="02020603050405020304" pitchFamily="18" charset="0"/>
              </a:rPr>
              <a:t>e</a:t>
            </a:r>
            <a:r>
              <a:rPr lang="tr-TR" sz="3600" spc="555"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g</a:t>
            </a:r>
            <a:r>
              <a:rPr lang="tr-TR" sz="3600" spc="9" dirty="0">
                <a:solidFill>
                  <a:schemeClr val="tx1"/>
                </a:solidFill>
                <a:latin typeface="Times New Roman" panose="02020603050405020304" pitchFamily="18" charset="0"/>
                <a:cs typeface="Times New Roman" panose="02020603050405020304" pitchFamily="18" charset="0"/>
              </a:rPr>
              <a:t>i</a:t>
            </a:r>
            <a:r>
              <a:rPr lang="tr-TR" sz="3600" spc="-4"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iş</a:t>
            </a:r>
            <a:r>
              <a:rPr lang="tr-TR" sz="3600" spc="555"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s</a:t>
            </a:r>
            <a:r>
              <a:rPr lang="tr-TR" sz="3600" spc="-50" dirty="0">
                <a:solidFill>
                  <a:schemeClr val="tx1"/>
                </a:solidFill>
                <a:latin typeface="Times New Roman" panose="02020603050405020304" pitchFamily="18" charset="0"/>
                <a:cs typeface="Times New Roman" panose="02020603050405020304" pitchFamily="18" charset="0"/>
              </a:rPr>
              <a:t>a</a:t>
            </a:r>
            <a:r>
              <a:rPr lang="tr-TR" sz="3600" dirty="0">
                <a:solidFill>
                  <a:schemeClr val="tx1"/>
                </a:solidFill>
                <a:latin typeface="Times New Roman" panose="02020603050405020304" pitchFamily="18" charset="0"/>
                <a:cs typeface="Times New Roman" panose="02020603050405020304" pitchFamily="18" charset="0"/>
              </a:rPr>
              <a:t>yfasına</a:t>
            </a:r>
            <a:r>
              <a:rPr lang="tr-TR" sz="3600" spc="550" dirty="0">
                <a:solidFill>
                  <a:schemeClr val="tx1"/>
                </a:solidFill>
                <a:latin typeface="Times New Roman" panose="02020603050405020304" pitchFamily="18" charset="0"/>
                <a:cs typeface="Times New Roman" panose="02020603050405020304" pitchFamily="18" charset="0"/>
              </a:rPr>
              <a:t> </a:t>
            </a:r>
            <a:r>
              <a:rPr lang="tr-TR" sz="3600" spc="-2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es</a:t>
            </a:r>
            <a:r>
              <a:rPr lang="tr-TR" sz="3600" spc="4" dirty="0">
                <a:solidFill>
                  <a:schemeClr val="tx1"/>
                </a:solidFill>
                <a:latin typeface="Times New Roman" panose="02020603050405020304" pitchFamily="18" charset="0"/>
                <a:cs typeface="Times New Roman" panose="02020603050405020304" pitchFamily="18" charset="0"/>
              </a:rPr>
              <a:t>i</a:t>
            </a:r>
            <a:r>
              <a:rPr lang="tr-TR" sz="3600" dirty="0">
                <a:solidFill>
                  <a:schemeClr val="tx1"/>
                </a:solidFill>
                <a:latin typeface="Times New Roman" panose="02020603050405020304" pitchFamily="18" charset="0"/>
                <a:cs typeface="Times New Roman" panose="02020603050405020304" pitchFamily="18" charset="0"/>
              </a:rPr>
              <a:t>m </a:t>
            </a:r>
            <a:r>
              <a:rPr lang="tr-TR" sz="3600" spc="-25" dirty="0">
                <a:solidFill>
                  <a:schemeClr val="tx1"/>
                </a:solidFill>
                <a:latin typeface="Times New Roman" panose="02020603050405020304" pitchFamily="18" charset="0"/>
                <a:cs typeface="Times New Roman" panose="02020603050405020304" pitchFamily="18" charset="0"/>
              </a:rPr>
              <a:t>y</a:t>
            </a:r>
            <a:r>
              <a:rPr lang="tr-TR" sz="3600" dirty="0">
                <a:solidFill>
                  <a:schemeClr val="tx1"/>
                </a:solidFill>
                <a:latin typeface="Times New Roman" panose="02020603050405020304" pitchFamily="18" charset="0"/>
                <a:cs typeface="Times New Roman" panose="02020603050405020304" pitchFamily="18" charset="0"/>
              </a:rPr>
              <a:t>apış</a:t>
            </a:r>
            <a:r>
              <a:rPr lang="tr-TR" sz="3600" spc="9" dirty="0">
                <a:solidFill>
                  <a:schemeClr val="tx1"/>
                </a:solidFill>
                <a:latin typeface="Times New Roman" panose="02020603050405020304" pitchFamily="18" charset="0"/>
                <a:cs typeface="Times New Roman" panose="02020603050405020304" pitchFamily="18" charset="0"/>
              </a:rPr>
              <a:t>t</a:t>
            </a:r>
            <a:r>
              <a:rPr lang="tr-TR" sz="3600" dirty="0">
                <a:solidFill>
                  <a:schemeClr val="tx1"/>
                </a:solidFill>
                <a:latin typeface="Times New Roman" panose="02020603050405020304" pitchFamily="18" charset="0"/>
                <a:cs typeface="Times New Roman" panose="02020603050405020304" pitchFamily="18" charset="0"/>
              </a:rPr>
              <a:t>ı</a:t>
            </a:r>
            <a:r>
              <a:rPr lang="tr-TR" sz="3600" spc="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ıl</a:t>
            </a:r>
            <a:r>
              <a:rPr lang="tr-TR" sz="3600" spc="4" dirty="0">
                <a:solidFill>
                  <a:schemeClr val="tx1"/>
                </a:solidFill>
                <a:latin typeface="Times New Roman" panose="02020603050405020304" pitchFamily="18" charset="0"/>
                <a:cs typeface="Times New Roman" panose="02020603050405020304" pitchFamily="18" charset="0"/>
              </a:rPr>
              <a:t>ı</a:t>
            </a:r>
            <a:r>
              <a:rPr lang="tr-TR" sz="3600" dirty="0">
                <a:solidFill>
                  <a:schemeClr val="tx1"/>
                </a:solidFill>
                <a:latin typeface="Times New Roman" panose="02020603050405020304" pitchFamily="18" charset="0"/>
                <a:cs typeface="Times New Roman" panose="02020603050405020304" pitchFamily="18" charset="0"/>
              </a:rPr>
              <a:t>p</a:t>
            </a:r>
            <a:r>
              <a:rPr lang="tr-TR" sz="3600" spc="-144" dirty="0">
                <a:solidFill>
                  <a:schemeClr val="tx1"/>
                </a:solidFill>
                <a:latin typeface="Times New Roman" panose="02020603050405020304" pitchFamily="18" charset="0"/>
                <a:cs typeface="Times New Roman" panose="02020603050405020304" pitchFamily="18" charset="0"/>
              </a:rPr>
              <a:t> </a:t>
            </a:r>
            <a:r>
              <a:rPr lang="tr-TR" sz="3600" spc="-2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ek</a:t>
            </a:r>
            <a:r>
              <a:rPr lang="tr-TR" sz="3600" spc="-29" dirty="0">
                <a:solidFill>
                  <a:schemeClr val="tx1"/>
                </a:solidFill>
                <a:latin typeface="Times New Roman" panose="02020603050405020304" pitchFamily="18" charset="0"/>
                <a:cs typeface="Times New Roman" panose="02020603050405020304" pitchFamily="18" charset="0"/>
              </a:rPr>
              <a:t>t</a:t>
            </a:r>
            <a:r>
              <a:rPr lang="tr-TR" sz="3600" dirty="0">
                <a:solidFill>
                  <a:schemeClr val="tx1"/>
                </a:solidFill>
                <a:latin typeface="Times New Roman" panose="02020603050405020304" pitchFamily="18" charset="0"/>
                <a:cs typeface="Times New Roman" panose="02020603050405020304" pitchFamily="18" charset="0"/>
              </a:rPr>
              <a:t>ö</a:t>
            </a:r>
            <a:r>
              <a:rPr lang="tr-TR" sz="3600" spc="-1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lük</a:t>
            </a:r>
            <a:r>
              <a:rPr lang="tr-TR" sz="3600" spc="-9"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kaşesi</a:t>
            </a:r>
            <a:r>
              <a:rPr lang="tr-TR" sz="3600" spc="-54"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öğ</a:t>
            </a:r>
            <a:r>
              <a:rPr lang="tr-TR" sz="3600" spc="-2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enci</a:t>
            </a:r>
            <a:r>
              <a:rPr lang="tr-TR" sz="3600" spc="9"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işle</a:t>
            </a:r>
            <a:r>
              <a:rPr lang="tr-TR" sz="3600" spc="9" dirty="0">
                <a:solidFill>
                  <a:schemeClr val="tx1"/>
                </a:solidFill>
                <a:latin typeface="Times New Roman" panose="02020603050405020304" pitchFamily="18" charset="0"/>
                <a:cs typeface="Times New Roman" panose="02020603050405020304" pitchFamily="18" charset="0"/>
              </a:rPr>
              <a:t>r</a:t>
            </a:r>
            <a:r>
              <a:rPr lang="tr-TR" sz="3600" dirty="0">
                <a:solidFill>
                  <a:schemeClr val="tx1"/>
                </a:solidFill>
                <a:latin typeface="Times New Roman" panose="02020603050405020304" pitchFamily="18" charset="0"/>
                <a:cs typeface="Times New Roman" panose="02020603050405020304" pitchFamily="18" charset="0"/>
              </a:rPr>
              <a:t>in</a:t>
            </a:r>
            <a:r>
              <a:rPr lang="tr-TR" sz="3600" spc="-50" dirty="0">
                <a:solidFill>
                  <a:schemeClr val="tx1"/>
                </a:solidFill>
                <a:latin typeface="Times New Roman" panose="02020603050405020304" pitchFamily="18" charset="0"/>
                <a:cs typeface="Times New Roman" panose="02020603050405020304" pitchFamily="18" charset="0"/>
              </a:rPr>
              <a:t>c</a:t>
            </a:r>
            <a:r>
              <a:rPr lang="tr-TR" sz="3600" dirty="0">
                <a:solidFill>
                  <a:schemeClr val="tx1"/>
                </a:solidFill>
                <a:latin typeface="Times New Roman" panose="02020603050405020304" pitchFamily="18" charset="0"/>
                <a:cs typeface="Times New Roman" panose="02020603050405020304" pitchFamily="18" charset="0"/>
              </a:rPr>
              <a:t>e</a:t>
            </a:r>
            <a:r>
              <a:rPr lang="tr-TR" sz="3600" spc="-129" dirty="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v</a:t>
            </a:r>
            <a:r>
              <a:rPr lang="tr-TR" sz="3600" spc="4" dirty="0">
                <a:solidFill>
                  <a:schemeClr val="tx1"/>
                </a:solidFill>
                <a:latin typeface="Times New Roman" panose="02020603050405020304" pitchFamily="18" charset="0"/>
                <a:cs typeface="Times New Roman" panose="02020603050405020304" pitchFamily="18" charset="0"/>
              </a:rPr>
              <a:t>u</a:t>
            </a:r>
            <a:r>
              <a:rPr lang="tr-TR" sz="3600" dirty="0">
                <a:solidFill>
                  <a:schemeClr val="tx1"/>
                </a:solidFill>
                <a:latin typeface="Times New Roman" panose="02020603050405020304" pitchFamily="18" charset="0"/>
                <a:cs typeface="Times New Roman" panose="02020603050405020304" pitchFamily="18" charset="0"/>
              </a:rPr>
              <a:t>r</a:t>
            </a:r>
            <a:r>
              <a:rPr lang="tr-TR" sz="3600" spc="4" dirty="0">
                <a:solidFill>
                  <a:schemeClr val="tx1"/>
                </a:solidFill>
                <a:latin typeface="Times New Roman" panose="02020603050405020304" pitchFamily="18" charset="0"/>
                <a:cs typeface="Times New Roman" panose="02020603050405020304" pitchFamily="18" charset="0"/>
              </a:rPr>
              <a:t>u</a:t>
            </a:r>
            <a:r>
              <a:rPr lang="tr-TR" sz="3600" dirty="0">
                <a:solidFill>
                  <a:schemeClr val="tx1"/>
                </a:solidFill>
                <a:latin typeface="Times New Roman" panose="02020603050405020304" pitchFamily="18" charset="0"/>
                <a:cs typeface="Times New Roman" panose="02020603050405020304" pitchFamily="18" charset="0"/>
              </a:rPr>
              <a:t>lacaktı</a:t>
            </a:r>
            <a:r>
              <a:rPr lang="tr-TR" sz="3600" spc="-204" dirty="0">
                <a:solidFill>
                  <a:schemeClr val="tx1"/>
                </a:solidFill>
                <a:latin typeface="Times New Roman" panose="02020603050405020304" pitchFamily="18" charset="0"/>
                <a:cs typeface="Times New Roman" panose="02020603050405020304" pitchFamily="18" charset="0"/>
              </a:rPr>
              <a:t>r</a:t>
            </a:r>
            <a:r>
              <a:rPr lang="tr-TR" sz="36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tr-TR" sz="3600" dirty="0" smtClean="0">
                <a:solidFill>
                  <a:schemeClr val="tx1"/>
                </a:solidFill>
                <a:latin typeface="Times New Roman" panose="02020603050405020304" pitchFamily="18" charset="0"/>
                <a:cs typeface="Times New Roman" panose="02020603050405020304" pitchFamily="18" charset="0"/>
              </a:rPr>
              <a:t>Staj dosyasındaki </a:t>
            </a:r>
            <a:r>
              <a:rPr lang="tr-TR" sz="3600" b="1" dirty="0" smtClean="0">
                <a:solidFill>
                  <a:srgbClr val="0070C0"/>
                </a:solidFill>
                <a:latin typeface="Times New Roman" panose="02020603050405020304" pitchFamily="18" charset="0"/>
                <a:cs typeface="Times New Roman" panose="02020603050405020304" pitchFamily="18" charset="0"/>
              </a:rPr>
              <a:t>Öğrenci Staj Sicil Fişi</a:t>
            </a:r>
            <a:r>
              <a:rPr lang="tr-TR" sz="3600" dirty="0" smtClean="0">
                <a:solidFill>
                  <a:srgbClr val="0070C0"/>
                </a:solidFill>
                <a:latin typeface="Times New Roman" panose="02020603050405020304" pitchFamily="18" charset="0"/>
                <a:cs typeface="Times New Roman" panose="02020603050405020304" pitchFamily="18" charset="0"/>
              </a:rPr>
              <a:t> </a:t>
            </a:r>
            <a:r>
              <a:rPr lang="tr-TR" sz="3600" dirty="0" smtClean="0">
                <a:solidFill>
                  <a:schemeClr val="tx1"/>
                </a:solidFill>
                <a:latin typeface="Times New Roman" panose="02020603050405020304" pitchFamily="18" charset="0"/>
                <a:cs typeface="Times New Roman" panose="02020603050405020304" pitchFamily="18" charset="0"/>
              </a:rPr>
              <a:t>ve </a:t>
            </a:r>
            <a:r>
              <a:rPr lang="tr-TR" sz="3600" b="1" dirty="0" smtClean="0">
                <a:solidFill>
                  <a:srgbClr val="0070C0"/>
                </a:solidFill>
                <a:latin typeface="Times New Roman" panose="02020603050405020304" pitchFamily="18" charset="0"/>
                <a:cs typeface="Times New Roman" panose="02020603050405020304" pitchFamily="18" charset="0"/>
              </a:rPr>
              <a:t>İşyeri bilgilerinin</a:t>
            </a:r>
            <a:r>
              <a:rPr lang="tr-TR" sz="3600" dirty="0" smtClean="0">
                <a:solidFill>
                  <a:srgbClr val="0070C0"/>
                </a:solidFill>
                <a:latin typeface="Times New Roman" panose="02020603050405020304" pitchFamily="18" charset="0"/>
                <a:cs typeface="Times New Roman" panose="02020603050405020304" pitchFamily="18" charset="0"/>
              </a:rPr>
              <a:t> </a:t>
            </a:r>
            <a:r>
              <a:rPr lang="tr-TR" sz="3600" dirty="0" smtClean="0">
                <a:solidFill>
                  <a:schemeClr val="tx1"/>
                </a:solidFill>
                <a:latin typeface="Times New Roman" panose="02020603050405020304" pitchFamily="18" charset="0"/>
                <a:cs typeface="Times New Roman" panose="02020603050405020304" pitchFamily="18" charset="0"/>
              </a:rPr>
              <a:t>olduğu belgelere fotoğrafları yapıştırıp mühürlettiğinizde Staj Dosyası temin işlemleriniz bitmiştir.</a:t>
            </a:r>
            <a:endParaRPr lang="tr-T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041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6225380" y="289372"/>
            <a:ext cx="4839516" cy="5647789"/>
          </a:xfrm>
          <a:prstGeom prst="rect">
            <a:avLst/>
          </a:prstGeom>
        </p:spPr>
      </p:pic>
      <p:pic>
        <p:nvPicPr>
          <p:cNvPr id="3" name="Resim 2"/>
          <p:cNvPicPr>
            <a:picLocks noChangeAspect="1"/>
          </p:cNvPicPr>
          <p:nvPr/>
        </p:nvPicPr>
        <p:blipFill>
          <a:blip r:embed="rId3"/>
          <a:stretch>
            <a:fillRect/>
          </a:stretch>
        </p:blipFill>
        <p:spPr>
          <a:xfrm>
            <a:off x="1063915" y="289372"/>
            <a:ext cx="3933825" cy="5429250"/>
          </a:xfrm>
          <a:prstGeom prst="rect">
            <a:avLst/>
          </a:prstGeom>
        </p:spPr>
      </p:pic>
    </p:spTree>
    <p:extLst>
      <p:ext uri="{BB962C8B-B14F-4D97-AF65-F5344CB8AC3E}">
        <p14:creationId xmlns:p14="http://schemas.microsoft.com/office/powerpoint/2010/main" val="1520696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117465" y="207542"/>
            <a:ext cx="4984124" cy="6650458"/>
          </a:xfrm>
          <a:prstGeom prst="rect">
            <a:avLst/>
          </a:prstGeom>
        </p:spPr>
      </p:pic>
      <p:pic>
        <p:nvPicPr>
          <p:cNvPr id="6" name="Resim 5"/>
          <p:cNvPicPr>
            <a:picLocks noChangeAspect="1"/>
          </p:cNvPicPr>
          <p:nvPr/>
        </p:nvPicPr>
        <p:blipFill>
          <a:blip r:embed="rId3"/>
          <a:stretch>
            <a:fillRect/>
          </a:stretch>
        </p:blipFill>
        <p:spPr>
          <a:xfrm>
            <a:off x="855773" y="207542"/>
            <a:ext cx="4849568" cy="6604085"/>
          </a:xfrm>
          <a:prstGeom prst="rect">
            <a:avLst/>
          </a:prstGeom>
        </p:spPr>
      </p:pic>
      <p:sp>
        <p:nvSpPr>
          <p:cNvPr id="2" name="Dikdörtgen 1"/>
          <p:cNvSpPr/>
          <p:nvPr/>
        </p:nvSpPr>
        <p:spPr>
          <a:xfrm>
            <a:off x="4842456" y="266794"/>
            <a:ext cx="985907" cy="107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4553354" y="687188"/>
            <a:ext cx="761632" cy="8711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9394031" y="890946"/>
            <a:ext cx="761632" cy="8711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9692024" y="437882"/>
            <a:ext cx="997441" cy="1120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9394031" y="917528"/>
            <a:ext cx="761632" cy="8711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195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6143221" y="241861"/>
            <a:ext cx="4610637" cy="6412223"/>
          </a:xfrm>
          <a:prstGeom prst="rect">
            <a:avLst/>
          </a:prstGeom>
        </p:spPr>
      </p:pic>
      <p:pic>
        <p:nvPicPr>
          <p:cNvPr id="6" name="Resim 5"/>
          <p:cNvPicPr>
            <a:picLocks noChangeAspect="1"/>
          </p:cNvPicPr>
          <p:nvPr/>
        </p:nvPicPr>
        <p:blipFill>
          <a:blip r:embed="rId3"/>
          <a:stretch>
            <a:fillRect/>
          </a:stretch>
        </p:blipFill>
        <p:spPr>
          <a:xfrm>
            <a:off x="877930" y="241081"/>
            <a:ext cx="4531195" cy="6413003"/>
          </a:xfrm>
          <a:prstGeom prst="rect">
            <a:avLst/>
          </a:prstGeom>
        </p:spPr>
      </p:pic>
      <p:sp>
        <p:nvSpPr>
          <p:cNvPr id="9" name="Dikdörtgen 8"/>
          <p:cNvSpPr/>
          <p:nvPr/>
        </p:nvSpPr>
        <p:spPr>
          <a:xfrm>
            <a:off x="1000280" y="2614410"/>
            <a:ext cx="4241422" cy="631065"/>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0" name="Dikdörtgen 9"/>
          <p:cNvSpPr/>
          <p:nvPr/>
        </p:nvSpPr>
        <p:spPr>
          <a:xfrm>
            <a:off x="1000280" y="5831983"/>
            <a:ext cx="4241421" cy="618186"/>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1" name="Dikdörtgen 10"/>
          <p:cNvSpPr/>
          <p:nvPr/>
        </p:nvSpPr>
        <p:spPr>
          <a:xfrm>
            <a:off x="6143222" y="6272011"/>
            <a:ext cx="4610637" cy="382073"/>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12428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912" y="270456"/>
            <a:ext cx="11539728" cy="1338888"/>
          </a:xfrm>
        </p:spPr>
        <p:txBody>
          <a:bodyPr>
            <a:noAutofit/>
          </a:bodyPr>
          <a:lstStyle/>
          <a:p>
            <a:pPr algn="ctr"/>
            <a:r>
              <a:rPr lang="tr-TR" sz="4000" b="1" dirty="0" smtClean="0">
                <a:latin typeface="Times New Roman" panose="02020603050405020304" pitchFamily="18" charset="0"/>
                <a:cs typeface="Times New Roman" panose="02020603050405020304" pitchFamily="18" charset="0"/>
              </a:rPr>
              <a:t>Staj Esnasında Doldurulması Gereken Anketler (Staj Dosyası Tesliminde İstenecektir)</a:t>
            </a:r>
            <a:endParaRPr lang="tr-TR" sz="4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43944" y="1609344"/>
            <a:ext cx="11334696" cy="5486735"/>
          </a:xfrm>
        </p:spPr>
        <p:txBody>
          <a:bodyPr>
            <a:normAutofit fontScale="85000" lnSpcReduction="20000"/>
          </a:bodyPr>
          <a:lstStyle/>
          <a:p>
            <a:r>
              <a:rPr lang="tr-TR" sz="2800" dirty="0" smtClean="0">
                <a:latin typeface="Times New Roman" panose="02020603050405020304" pitchFamily="18" charset="0"/>
                <a:cs typeface="Times New Roman" panose="02020603050405020304" pitchFamily="18" charset="0"/>
              </a:rPr>
              <a:t>Disiplinler Arası </a:t>
            </a:r>
            <a:r>
              <a:rPr lang="tr-TR" sz="2800" dirty="0">
                <a:latin typeface="Times New Roman" panose="02020603050405020304" pitchFamily="18" charset="0"/>
                <a:cs typeface="Times New Roman" panose="02020603050405020304" pitchFamily="18" charset="0"/>
              </a:rPr>
              <a:t>Çalışma Belgesi </a:t>
            </a:r>
            <a:r>
              <a:rPr lang="tr-TR"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hlinkClick r:id="rId2"/>
              </a:rPr>
              <a:t>http</a:t>
            </a:r>
            <a:r>
              <a:rPr lang="tr-TR" sz="2800" dirty="0">
                <a:latin typeface="Times New Roman" panose="02020603050405020304" pitchFamily="18" charset="0"/>
                <a:cs typeface="Times New Roman" panose="02020603050405020304" pitchFamily="18" charset="0"/>
                <a:hlinkClick r:id="rId2"/>
              </a:rPr>
              <a:t>://</a:t>
            </a:r>
            <a:r>
              <a:rPr lang="tr-TR" sz="2800" dirty="0" smtClean="0">
                <a:latin typeface="Times New Roman" panose="02020603050405020304" pitchFamily="18" charset="0"/>
                <a:cs typeface="Times New Roman" panose="02020603050405020304" pitchFamily="18" charset="0"/>
                <a:hlinkClick r:id="rId2"/>
              </a:rPr>
              <a:t>www.ktu.edu.tr/</a:t>
            </a:r>
            <a:r>
              <a:rPr lang="tr-TR" sz="2800" dirty="0" err="1" smtClean="0">
                <a:latin typeface="Times New Roman" panose="02020603050405020304" pitchFamily="18" charset="0"/>
                <a:cs typeface="Times New Roman" panose="02020603050405020304" pitchFamily="18" charset="0"/>
                <a:hlinkClick r:id="rId2"/>
              </a:rPr>
              <a:t>metalurji</a:t>
            </a:r>
            <a:r>
              <a:rPr lang="tr-TR" sz="2800" dirty="0" smtClean="0">
                <a:latin typeface="Times New Roman" panose="02020603050405020304" pitchFamily="18" charset="0"/>
                <a:cs typeface="Times New Roman" panose="02020603050405020304" pitchFamily="18" charset="0"/>
                <a:hlinkClick r:id="rId2"/>
              </a:rPr>
              <a:t>-formlar</a:t>
            </a:r>
            <a:r>
              <a:rPr lang="tr-TR" sz="2800" dirty="0" smtClean="0">
                <a:latin typeface="Times New Roman" panose="02020603050405020304" pitchFamily="18" charset="0"/>
                <a:cs typeface="Times New Roman" panose="02020603050405020304" pitchFamily="18" charset="0"/>
              </a:rPr>
              <a:t>)</a:t>
            </a:r>
          </a:p>
          <a:p>
            <a:pPr marL="0" indent="0">
              <a:buNone/>
            </a:pP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dirty="0">
              <a:latin typeface="Times New Roman" panose="02020603050405020304" pitchFamily="18" charset="0"/>
              <a:cs typeface="Times New Roman" panose="02020603050405020304"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dirty="0">
              <a:latin typeface="Times New Roman" panose="02020603050405020304" pitchFamily="18" charset="0"/>
              <a:cs typeface="Times New Roman" panose="02020603050405020304"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Stajyer Öğrencinin İşyerini Değerlendirme Anketi*  (öğrenci dolduracaktır)</a:t>
            </a:r>
          </a:p>
          <a:p>
            <a:pPr marL="0" indent="0">
              <a:buNone/>
            </a:pPr>
            <a:r>
              <a:rPr lang="tr-TR" sz="2800" dirty="0" smtClean="0">
                <a:latin typeface="Times New Roman" panose="02020603050405020304" pitchFamily="18" charset="0"/>
                <a:cs typeface="Times New Roman" panose="02020603050405020304" pitchFamily="18" charset="0"/>
              </a:rPr>
              <a:t>    (</a:t>
            </a:r>
            <a:r>
              <a:rPr lang="tr-TR" sz="2800" dirty="0">
                <a:solidFill>
                  <a:srgbClr val="FF0000"/>
                </a:solidFill>
                <a:latin typeface="Times New Roman" panose="02020603050405020304" pitchFamily="18" charset="0"/>
                <a:cs typeface="Times New Roman" panose="02020603050405020304" pitchFamily="18" charset="0"/>
                <a:hlinkClick r:id="rId3"/>
              </a:rPr>
              <a:t>http://www.ktu.edu.tr/</a:t>
            </a:r>
            <a:r>
              <a:rPr lang="tr-TR" sz="2800" dirty="0" err="1">
                <a:solidFill>
                  <a:srgbClr val="FF0000"/>
                </a:solidFill>
                <a:latin typeface="Times New Roman" panose="02020603050405020304" pitchFamily="18" charset="0"/>
                <a:cs typeface="Times New Roman" panose="02020603050405020304" pitchFamily="18" charset="0"/>
                <a:hlinkClick r:id="rId3"/>
              </a:rPr>
              <a:t>metalurji</a:t>
            </a:r>
            <a:r>
              <a:rPr lang="tr-TR" sz="2800" dirty="0">
                <a:solidFill>
                  <a:srgbClr val="FF0000"/>
                </a:solidFill>
                <a:latin typeface="Times New Roman" panose="02020603050405020304" pitchFamily="18" charset="0"/>
                <a:cs typeface="Times New Roman" panose="02020603050405020304" pitchFamily="18" charset="0"/>
                <a:hlinkClick r:id="rId3"/>
              </a:rPr>
              <a:t>-anketlerimiz</a:t>
            </a:r>
            <a:r>
              <a:rPr lang="tr-TR" sz="2800" dirty="0" smtClean="0">
                <a:latin typeface="Times New Roman" panose="02020603050405020304" pitchFamily="18" charset="0"/>
                <a:cs typeface="Times New Roman" panose="02020603050405020304" pitchFamily="18" charset="0"/>
              </a:rPr>
              <a:t>)</a:t>
            </a:r>
          </a:p>
          <a:p>
            <a:pPr marL="0" indent="0">
              <a:buNone/>
            </a:pPr>
            <a:endParaRPr lang="tr-TR" sz="2800" dirty="0" smtClean="0">
              <a:latin typeface="Times New Roman" panose="02020603050405020304" pitchFamily="18" charset="0"/>
              <a:cs typeface="Times New Roman" panose="02020603050405020304" pitchFamily="18" charset="0"/>
            </a:endParaRPr>
          </a:p>
          <a:p>
            <a:r>
              <a:rPr lang="tr-TR" sz="2800" dirty="0" smtClean="0">
                <a:latin typeface="Times New Roman" panose="02020603050405020304" pitchFamily="18" charset="0"/>
                <a:cs typeface="Times New Roman" panose="02020603050405020304" pitchFamily="18" charset="0"/>
              </a:rPr>
              <a:t>İşveren/Paydaş Anketi* (işletme dolduracaktır) </a:t>
            </a:r>
          </a:p>
          <a:p>
            <a:pPr marL="0" indent="0">
              <a:buNone/>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tr-TR" sz="2800" dirty="0">
                <a:solidFill>
                  <a:srgbClr val="FF0000"/>
                </a:solidFill>
                <a:latin typeface="Times New Roman" panose="02020603050405020304" pitchFamily="18" charset="0"/>
                <a:cs typeface="Times New Roman" panose="02020603050405020304" pitchFamily="18" charset="0"/>
              </a:rPr>
              <a:t>http://</a:t>
            </a:r>
            <a:r>
              <a:rPr lang="tr-TR" sz="2800" dirty="0" smtClean="0">
                <a:solidFill>
                  <a:srgbClr val="FF0000"/>
                </a:solidFill>
                <a:latin typeface="Times New Roman" panose="02020603050405020304" pitchFamily="18" charset="0"/>
                <a:cs typeface="Times New Roman" panose="02020603050405020304" pitchFamily="18" charset="0"/>
              </a:rPr>
              <a:t>www.ktu.edu.tr/</a:t>
            </a:r>
            <a:r>
              <a:rPr lang="tr-TR" sz="2800" dirty="0" err="1" smtClean="0">
                <a:solidFill>
                  <a:srgbClr val="FF0000"/>
                </a:solidFill>
                <a:latin typeface="Times New Roman" panose="02020603050405020304" pitchFamily="18" charset="0"/>
                <a:cs typeface="Times New Roman" panose="02020603050405020304" pitchFamily="18" charset="0"/>
              </a:rPr>
              <a:t>metalurji</a:t>
            </a:r>
            <a:r>
              <a:rPr lang="tr-TR" sz="2800" dirty="0" smtClean="0">
                <a:solidFill>
                  <a:srgbClr val="FF0000"/>
                </a:solidFill>
                <a:latin typeface="Times New Roman" panose="02020603050405020304" pitchFamily="18" charset="0"/>
                <a:cs typeface="Times New Roman" panose="02020603050405020304" pitchFamily="18" charset="0"/>
              </a:rPr>
              <a:t>-anketlerimiz</a:t>
            </a:r>
            <a:r>
              <a:rPr lang="tr-TR" sz="2800" dirty="0" smtClean="0">
                <a:latin typeface="Times New Roman" panose="02020603050405020304" pitchFamily="18" charset="0"/>
                <a:cs typeface="Times New Roman" panose="02020603050405020304" pitchFamily="18" charset="0"/>
              </a:rPr>
              <a:t>)</a:t>
            </a:r>
          </a:p>
          <a:p>
            <a:pPr marL="0" indent="0">
              <a:buNone/>
            </a:pPr>
            <a:r>
              <a:rPr lang="tr-TR" sz="2800" dirty="0" smtClean="0">
                <a:latin typeface="Times New Roman" panose="02020603050405020304" pitchFamily="18" charset="0"/>
                <a:cs typeface="Times New Roman" panose="02020603050405020304" pitchFamily="18" charset="0"/>
              </a:rPr>
              <a:t>        </a:t>
            </a:r>
            <a:endParaRPr lang="tr-TR" sz="28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4"/>
          <a:stretch>
            <a:fillRect/>
          </a:stretch>
        </p:blipFill>
        <p:spPr>
          <a:xfrm>
            <a:off x="2281168" y="1929177"/>
            <a:ext cx="6811317" cy="2574989"/>
          </a:xfrm>
          <a:prstGeom prst="rect">
            <a:avLst/>
          </a:prstGeom>
        </p:spPr>
      </p:pic>
    </p:spTree>
    <p:extLst>
      <p:ext uri="{BB962C8B-B14F-4D97-AF65-F5344CB8AC3E}">
        <p14:creationId xmlns:p14="http://schemas.microsoft.com/office/powerpoint/2010/main" val="432851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6827" y="158006"/>
            <a:ext cx="7962923" cy="1386385"/>
          </a:xfrm>
        </p:spPr>
        <p:txBody>
          <a:bodyPr>
            <a:norm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-STAJIN YÜRÜTÜLMESİ</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038444"/>
            <a:ext cx="12054625" cy="5902684"/>
          </a:xfrm>
        </p:spPr>
        <p:txBody>
          <a:bodyPr>
            <a:no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Stajlara </a:t>
            </a:r>
            <a:r>
              <a:rPr lang="tr-TR" sz="3600" dirty="0">
                <a:solidFill>
                  <a:schemeClr val="tx1"/>
                </a:solidFill>
                <a:latin typeface="Times New Roman" panose="02020603050405020304" pitchFamily="18" charset="0"/>
                <a:cs typeface="Times New Roman" panose="02020603050405020304" pitchFamily="18" charset="0"/>
              </a:rPr>
              <a:t>fiilen devam zorunluluğu vardır. </a:t>
            </a:r>
          </a:p>
          <a:p>
            <a:pPr algn="just"/>
            <a:r>
              <a:rPr lang="tr-TR" sz="3600" dirty="0" smtClean="0">
                <a:solidFill>
                  <a:schemeClr val="tx1"/>
                </a:solidFill>
                <a:latin typeface="Times New Roman" panose="02020603050405020304" pitchFamily="18" charset="0"/>
                <a:cs typeface="Times New Roman" panose="02020603050405020304" pitchFamily="18" charset="0"/>
              </a:rPr>
              <a:t>Öğrenci </a:t>
            </a:r>
            <a:r>
              <a:rPr lang="tr-TR" sz="3600" dirty="0">
                <a:solidFill>
                  <a:schemeClr val="tx1"/>
                </a:solidFill>
                <a:latin typeface="Times New Roman" panose="02020603050405020304" pitchFamily="18" charset="0"/>
                <a:cs typeface="Times New Roman" panose="02020603050405020304" pitchFamily="18" charset="0"/>
              </a:rPr>
              <a:t>staj yaptığı iş yerinin </a:t>
            </a:r>
            <a:r>
              <a:rPr lang="tr-TR" sz="3600" dirty="0" smtClean="0">
                <a:solidFill>
                  <a:schemeClr val="tx1"/>
                </a:solidFill>
                <a:latin typeface="Times New Roman" panose="02020603050405020304" pitchFamily="18" charset="0"/>
                <a:cs typeface="Times New Roman" panose="02020603050405020304" pitchFamily="18" charset="0"/>
              </a:rPr>
              <a:t>çalışma </a:t>
            </a:r>
            <a:r>
              <a:rPr lang="tr-TR" sz="3600" dirty="0">
                <a:solidFill>
                  <a:schemeClr val="tx1"/>
                </a:solidFill>
                <a:latin typeface="Times New Roman" panose="02020603050405020304" pitchFamily="18" charset="0"/>
                <a:cs typeface="Times New Roman" panose="02020603050405020304" pitchFamily="18" charset="0"/>
              </a:rPr>
              <a:t>kurallarına uymak zorundadır. Öğrenci staj süresince </a:t>
            </a:r>
            <a:r>
              <a:rPr lang="tr-TR" sz="3600" dirty="0">
                <a:solidFill>
                  <a:srgbClr val="FF0000"/>
                </a:solidFill>
                <a:latin typeface="Times New Roman" panose="02020603050405020304" pitchFamily="18" charset="0"/>
                <a:cs typeface="Times New Roman" panose="02020603050405020304" pitchFamily="18" charset="0"/>
              </a:rPr>
              <a:t>staj konusu </a:t>
            </a:r>
            <a:r>
              <a:rPr lang="tr-TR" sz="3600" dirty="0">
                <a:solidFill>
                  <a:schemeClr val="tx1"/>
                </a:solidFill>
                <a:latin typeface="Times New Roman" panose="02020603050405020304" pitchFamily="18" charset="0"/>
                <a:cs typeface="Times New Roman" panose="02020603050405020304" pitchFamily="18" charset="0"/>
              </a:rPr>
              <a:t>ile ilgili yetkililer tarafından verilecek çalışmaları yapmak ve bu çalışmalara katılmak zorundadır. </a:t>
            </a:r>
          </a:p>
          <a:p>
            <a:pPr algn="just"/>
            <a:r>
              <a:rPr lang="tr-TR" sz="3600" dirty="0" smtClean="0">
                <a:solidFill>
                  <a:schemeClr val="tx1"/>
                </a:solidFill>
                <a:latin typeface="Times New Roman" panose="02020603050405020304" pitchFamily="18" charset="0"/>
                <a:cs typeface="Times New Roman" panose="02020603050405020304" pitchFamily="18" charset="0"/>
              </a:rPr>
              <a:t>Stajdaki </a:t>
            </a:r>
            <a:r>
              <a:rPr lang="tr-TR" sz="3600" dirty="0">
                <a:solidFill>
                  <a:schemeClr val="tx1"/>
                </a:solidFill>
                <a:latin typeface="Times New Roman" panose="02020603050405020304" pitchFamily="18" charset="0"/>
                <a:cs typeface="Times New Roman" panose="02020603050405020304" pitchFamily="18" charset="0"/>
              </a:rPr>
              <a:t>öğrenciler grev, </a:t>
            </a:r>
            <a:r>
              <a:rPr lang="tr-TR" sz="3600" dirty="0" smtClean="0">
                <a:solidFill>
                  <a:schemeClr val="tx1"/>
                </a:solidFill>
                <a:latin typeface="Times New Roman" panose="02020603050405020304" pitchFamily="18" charset="0"/>
                <a:cs typeface="Times New Roman" panose="02020603050405020304" pitchFamily="18" charset="0"/>
              </a:rPr>
              <a:t>gösteri, </a:t>
            </a:r>
            <a:r>
              <a:rPr lang="tr-TR" sz="3600" dirty="0">
                <a:solidFill>
                  <a:schemeClr val="tx1"/>
                </a:solidFill>
                <a:latin typeface="Times New Roman" panose="02020603050405020304" pitchFamily="18" charset="0"/>
                <a:cs typeface="Times New Roman" panose="02020603050405020304" pitchFamily="18" charset="0"/>
              </a:rPr>
              <a:t>yürüyüş veya iş yavaşlatma eyleminde bulunamazlar. </a:t>
            </a:r>
          </a:p>
          <a:p>
            <a:pPr algn="just"/>
            <a:r>
              <a:rPr lang="tr-TR" sz="3600" dirty="0" smtClean="0">
                <a:solidFill>
                  <a:schemeClr val="tx1"/>
                </a:solidFill>
                <a:latin typeface="Times New Roman" panose="02020603050405020304" pitchFamily="18" charset="0"/>
                <a:cs typeface="Times New Roman" panose="02020603050405020304" pitchFamily="18" charset="0"/>
              </a:rPr>
              <a:t>Staja </a:t>
            </a:r>
            <a:r>
              <a:rPr lang="tr-TR" sz="3600" dirty="0">
                <a:solidFill>
                  <a:schemeClr val="tx1"/>
                </a:solidFill>
                <a:latin typeface="Times New Roman" panose="02020603050405020304" pitchFamily="18" charset="0"/>
                <a:cs typeface="Times New Roman" panose="02020603050405020304" pitchFamily="18" charset="0"/>
              </a:rPr>
              <a:t>başlayan öğrenci, staj komisyonu başkanına bilgi vermeden ve onay almadan staj yerini değiştiremez, değiştirdiği takdirde yapılan stajı geçersiz sayılır. </a:t>
            </a:r>
          </a:p>
        </p:txBody>
      </p:sp>
    </p:spTree>
    <p:extLst>
      <p:ext uri="{BB962C8B-B14F-4D97-AF65-F5344CB8AC3E}">
        <p14:creationId xmlns:p14="http://schemas.microsoft.com/office/powerpoint/2010/main" val="341952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9203" y="134713"/>
            <a:ext cx="10467382" cy="1280890"/>
          </a:xfrm>
        </p:spPr>
        <p:txBody>
          <a:bodyPr>
            <a:no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a:t>
            </a:r>
            <a:r>
              <a:rPr lang="tr-TR" sz="4000" dirty="0">
                <a:solidFill>
                  <a:srgbClr val="0070C0"/>
                </a:solidFill>
                <a:latin typeface="Times New Roman" panose="02020603050405020304" pitchFamily="18" charset="0"/>
                <a:cs typeface="Times New Roman" panose="02020603050405020304" pitchFamily="18" charset="0"/>
              </a:rPr>
              <a:t>STAJ DOSYALARININ HAZIRLANMASI VE </a:t>
            </a:r>
            <a:r>
              <a:rPr lang="tr-TR" sz="4000" dirty="0" smtClean="0">
                <a:solidFill>
                  <a:srgbClr val="0070C0"/>
                </a:solidFill>
                <a:latin typeface="Times New Roman" panose="02020603050405020304" pitchFamily="18" charset="0"/>
                <a:cs typeface="Times New Roman" panose="02020603050405020304" pitchFamily="18" charset="0"/>
              </a:rPr>
              <a:t>TESLİM EDİLMESİ </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535084"/>
            <a:ext cx="12054625" cy="5322916"/>
          </a:xfrm>
        </p:spPr>
        <p:txBody>
          <a:bodyPr>
            <a:no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S</a:t>
            </a:r>
            <a:r>
              <a:rPr lang="tr-TR" sz="3600" dirty="0" smtClean="0">
                <a:solidFill>
                  <a:schemeClr val="tx1"/>
                </a:solidFill>
                <a:latin typeface="Times New Roman" panose="02020603050405020304" pitchFamily="18" charset="0"/>
                <a:cs typeface="Times New Roman" panose="02020603050405020304" pitchFamily="18" charset="0"/>
              </a:rPr>
              <a:t>taj dosyası yazım </a:t>
            </a:r>
            <a:r>
              <a:rPr lang="tr-TR" sz="3600" dirty="0">
                <a:solidFill>
                  <a:schemeClr val="tx1"/>
                </a:solidFill>
                <a:latin typeface="Times New Roman" panose="02020603050405020304" pitchFamily="18" charset="0"/>
                <a:cs typeface="Times New Roman" panose="02020603050405020304" pitchFamily="18" charset="0"/>
              </a:rPr>
              <a:t>dili Türkçedir. Yurt dışında yapılan stajlar için staj dosyaları Türkçe ya da İngilizce olarak hazırlanabilir. </a:t>
            </a: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dirty="0" smtClean="0">
                <a:solidFill>
                  <a:schemeClr val="tx1"/>
                </a:solidFill>
                <a:latin typeface="Times New Roman" panose="02020603050405020304" pitchFamily="18" charset="0"/>
                <a:cs typeface="Times New Roman" panose="02020603050405020304" pitchFamily="18" charset="0"/>
              </a:rPr>
              <a:t>Her bir staj için ayrı bir staj dosyası hazırlanmalıdır. </a:t>
            </a:r>
          </a:p>
          <a:p>
            <a:pPr algn="just"/>
            <a:r>
              <a:rPr lang="tr-TR" sz="3600" dirty="0" smtClean="0">
                <a:solidFill>
                  <a:schemeClr val="tx1"/>
                </a:solidFill>
                <a:latin typeface="Times New Roman" panose="02020603050405020304" pitchFamily="18" charset="0"/>
                <a:cs typeface="Times New Roman" panose="02020603050405020304" pitchFamily="18" charset="0"/>
              </a:rPr>
              <a:t>Staj </a:t>
            </a:r>
            <a:r>
              <a:rPr lang="tr-TR" sz="3600" dirty="0">
                <a:solidFill>
                  <a:schemeClr val="tx1"/>
                </a:solidFill>
                <a:latin typeface="Times New Roman" panose="02020603050405020304" pitchFamily="18" charset="0"/>
                <a:cs typeface="Times New Roman" panose="02020603050405020304" pitchFamily="18" charset="0"/>
              </a:rPr>
              <a:t>dosyaları her yıl bölüm staj komisyonunun belirlediği </a:t>
            </a:r>
            <a:r>
              <a:rPr lang="tr-TR" sz="3600" dirty="0" smtClean="0">
                <a:solidFill>
                  <a:schemeClr val="tx1"/>
                </a:solidFill>
                <a:latin typeface="Times New Roman" panose="02020603050405020304" pitchFamily="18" charset="0"/>
                <a:cs typeface="Times New Roman" panose="02020603050405020304" pitchFamily="18" charset="0"/>
              </a:rPr>
              <a:t>tarihte (işveren anketi ile birlikte) bölüm </a:t>
            </a:r>
            <a:r>
              <a:rPr lang="tr-TR" sz="3600" dirty="0" smtClean="0">
                <a:solidFill>
                  <a:srgbClr val="FF0000"/>
                </a:solidFill>
                <a:latin typeface="Times New Roman" panose="02020603050405020304" pitchFamily="18" charset="0"/>
                <a:cs typeface="Times New Roman" panose="02020603050405020304" pitchFamily="18" charset="0"/>
              </a:rPr>
              <a:t>Staj </a:t>
            </a:r>
            <a:r>
              <a:rPr lang="tr-TR" sz="3600" dirty="0">
                <a:solidFill>
                  <a:srgbClr val="FF0000"/>
                </a:solidFill>
                <a:latin typeface="Times New Roman" panose="02020603050405020304" pitchFamily="18" charset="0"/>
                <a:cs typeface="Times New Roman" panose="02020603050405020304" pitchFamily="18" charset="0"/>
              </a:rPr>
              <a:t>K</a:t>
            </a:r>
            <a:r>
              <a:rPr lang="tr-TR" sz="3600" dirty="0" smtClean="0">
                <a:solidFill>
                  <a:srgbClr val="FF0000"/>
                </a:solidFill>
                <a:latin typeface="Times New Roman" panose="02020603050405020304" pitchFamily="18" charset="0"/>
                <a:cs typeface="Times New Roman" panose="02020603050405020304" pitchFamily="18" charset="0"/>
              </a:rPr>
              <a:t>omisyonu </a:t>
            </a:r>
            <a:r>
              <a:rPr lang="tr-TR" sz="3600" dirty="0">
                <a:solidFill>
                  <a:schemeClr val="tx1"/>
                </a:solidFill>
                <a:latin typeface="Times New Roman" panose="02020603050405020304" pitchFamily="18" charset="0"/>
                <a:cs typeface="Times New Roman" panose="02020603050405020304" pitchFamily="18" charset="0"/>
              </a:rPr>
              <a:t>başkanlığına teslim edilir.</a:t>
            </a:r>
            <a:r>
              <a:rPr lang="tr-TR" sz="3600" dirty="0">
                <a:latin typeface="Times New Roman" panose="02020603050405020304" pitchFamily="18" charset="0"/>
                <a:cs typeface="Times New Roman" panose="02020603050405020304" pitchFamily="18" charset="0"/>
              </a:rPr>
              <a:t> </a:t>
            </a:r>
            <a:r>
              <a:rPr lang="tr-TR" sz="3600" dirty="0">
                <a:solidFill>
                  <a:srgbClr val="FF0000"/>
                </a:solidFill>
                <a:latin typeface="Times New Roman" panose="02020603050405020304" pitchFamily="18" charset="0"/>
                <a:cs typeface="Times New Roman" panose="02020603050405020304" pitchFamily="18" charset="0"/>
              </a:rPr>
              <a:t>Zamanında dosyasını teslim etmeyen öğrencinin stajı kabul edilmez. </a:t>
            </a:r>
          </a:p>
        </p:txBody>
      </p:sp>
    </p:spTree>
    <p:extLst>
      <p:ext uri="{BB962C8B-B14F-4D97-AF65-F5344CB8AC3E}">
        <p14:creationId xmlns:p14="http://schemas.microsoft.com/office/powerpoint/2010/main" val="333541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64350"/>
            <a:ext cx="12028868" cy="5647385"/>
          </a:xfrm>
        </p:spPr>
        <p:txBody>
          <a:bodyPr>
            <a:no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Staj Sicil Fişi, </a:t>
            </a:r>
            <a:r>
              <a:rPr lang="tr-TR" sz="3600" dirty="0">
                <a:solidFill>
                  <a:schemeClr val="tx1"/>
                </a:solidFill>
                <a:latin typeface="Times New Roman" panose="02020603050405020304" pitchFamily="18" charset="0"/>
                <a:cs typeface="Times New Roman" panose="02020603050405020304" pitchFamily="18" charset="0"/>
              </a:rPr>
              <a:t>staj yaptığı </a:t>
            </a:r>
            <a:r>
              <a:rPr lang="tr-TR" sz="3600" dirty="0" smtClean="0">
                <a:solidFill>
                  <a:schemeClr val="tx1"/>
                </a:solidFill>
                <a:latin typeface="Times New Roman" panose="02020603050405020304" pitchFamily="18" charset="0"/>
                <a:cs typeface="Times New Roman" panose="02020603050405020304" pitchFamily="18" charset="0"/>
              </a:rPr>
              <a:t>kuruluştaki yetkili kişi tarafından eksiksiz </a:t>
            </a:r>
            <a:r>
              <a:rPr lang="tr-TR" sz="3600" dirty="0">
                <a:solidFill>
                  <a:schemeClr val="tx1"/>
                </a:solidFill>
                <a:latin typeface="Times New Roman" panose="02020603050405020304" pitchFamily="18" charset="0"/>
                <a:cs typeface="Times New Roman" panose="02020603050405020304" pitchFamily="18" charset="0"/>
              </a:rPr>
              <a:t>doldurulur ve imzalanarak mühürlenir. Staj sicil formunda değerlendirme notları, 80-100 (pekiyi), 70-79 (iyi), 60-69 (orta) ve 0-59 (başarısız) olmak üzere 100 üzerinden rakamsal olarak belirtilir. </a:t>
            </a:r>
            <a:r>
              <a:rPr lang="tr-TR" sz="3600" dirty="0">
                <a:solidFill>
                  <a:srgbClr val="FF0000"/>
                </a:solidFill>
                <a:latin typeface="Times New Roman" panose="02020603050405020304" pitchFamily="18" charset="0"/>
                <a:cs typeface="Times New Roman" panose="02020603050405020304" pitchFamily="18" charset="0"/>
              </a:rPr>
              <a:t>Bu </a:t>
            </a:r>
            <a:r>
              <a:rPr lang="tr-TR" sz="3600" dirty="0" smtClean="0">
                <a:solidFill>
                  <a:srgbClr val="FF0000"/>
                </a:solidFill>
                <a:latin typeface="Times New Roman" panose="02020603050405020304" pitchFamily="18" charset="0"/>
                <a:cs typeface="Times New Roman" panose="02020603050405020304" pitchFamily="18" charset="0"/>
              </a:rPr>
              <a:t>fiş, </a:t>
            </a:r>
            <a:r>
              <a:rPr lang="tr-TR" sz="3600" dirty="0">
                <a:solidFill>
                  <a:srgbClr val="FF0000"/>
                </a:solidFill>
                <a:latin typeface="Times New Roman" panose="02020603050405020304" pitchFamily="18" charset="0"/>
                <a:cs typeface="Times New Roman" panose="02020603050405020304" pitchFamily="18" charset="0"/>
              </a:rPr>
              <a:t>B</a:t>
            </a:r>
            <a:r>
              <a:rPr lang="tr-TR" sz="3600" dirty="0" smtClean="0">
                <a:solidFill>
                  <a:srgbClr val="FF0000"/>
                </a:solidFill>
                <a:latin typeface="Times New Roman" panose="02020603050405020304" pitchFamily="18" charset="0"/>
                <a:cs typeface="Times New Roman" panose="02020603050405020304" pitchFamily="18" charset="0"/>
              </a:rPr>
              <a:t>ölüm Staj Komisyonu Başkanlığına iletilmek üzere kapalı zarf içerisinde ve öğrencinin göremeyeceği şekilde olmalıdır.</a:t>
            </a:r>
            <a:endParaRPr lang="tr-TR" sz="3600" dirty="0">
              <a:latin typeface="Times New Roman" panose="02020603050405020304" pitchFamily="18" charset="0"/>
              <a:cs typeface="Times New Roman" panose="02020603050405020304" pitchFamily="18" charset="0"/>
            </a:endParaRPr>
          </a:p>
          <a:p>
            <a:pPr algn="just"/>
            <a:r>
              <a:rPr lang="tr-TR" sz="3600" dirty="0">
                <a:solidFill>
                  <a:srgbClr val="FF0000"/>
                </a:solidFill>
                <a:latin typeface="Times New Roman" panose="02020603050405020304" pitchFamily="18" charset="0"/>
                <a:cs typeface="Times New Roman" panose="02020603050405020304" pitchFamily="18" charset="0"/>
              </a:rPr>
              <a:t>Staj Sicil Fişi eksik </a:t>
            </a:r>
            <a:r>
              <a:rPr lang="tr-TR" sz="3600" dirty="0" smtClean="0">
                <a:solidFill>
                  <a:srgbClr val="FF0000"/>
                </a:solidFill>
                <a:latin typeface="Times New Roman" panose="02020603050405020304" pitchFamily="18" charset="0"/>
                <a:cs typeface="Times New Roman" panose="02020603050405020304" pitchFamily="18" charset="0"/>
              </a:rPr>
              <a:t>ya </a:t>
            </a:r>
            <a:r>
              <a:rPr lang="tr-TR" sz="3600" dirty="0">
                <a:solidFill>
                  <a:srgbClr val="FF0000"/>
                </a:solidFill>
                <a:latin typeface="Times New Roman" panose="02020603050405020304" pitchFamily="18" charset="0"/>
                <a:cs typeface="Times New Roman" panose="02020603050405020304" pitchFamily="18" charset="0"/>
              </a:rPr>
              <a:t>da </a:t>
            </a:r>
            <a:r>
              <a:rPr lang="tr-TR" sz="3600" dirty="0" smtClean="0">
                <a:solidFill>
                  <a:srgbClr val="FF0000"/>
                </a:solidFill>
                <a:latin typeface="Times New Roman" panose="02020603050405020304" pitchFamily="18" charset="0"/>
                <a:cs typeface="Times New Roman" panose="02020603050405020304" pitchFamily="18" charset="0"/>
              </a:rPr>
              <a:t>staj komisyonuna ulaşmamış </a:t>
            </a:r>
            <a:r>
              <a:rPr lang="tr-TR" sz="3600" dirty="0">
                <a:solidFill>
                  <a:srgbClr val="FF0000"/>
                </a:solidFill>
                <a:latin typeface="Times New Roman" panose="02020603050405020304" pitchFamily="18" charset="0"/>
                <a:cs typeface="Times New Roman" panose="02020603050405020304" pitchFamily="18" charset="0"/>
              </a:rPr>
              <a:t>öğrencilerin stajları kabul edilmez. </a:t>
            </a:r>
            <a:r>
              <a:rPr lang="tr-TR" sz="3600" dirty="0" smtClean="0">
                <a:solidFill>
                  <a:schemeClr val="tx1"/>
                </a:solidFill>
                <a:latin typeface="Times New Roman" panose="02020603050405020304" pitchFamily="18" charset="0"/>
                <a:cs typeface="Times New Roman" panose="02020603050405020304" pitchFamily="18" charset="0"/>
              </a:rPr>
              <a:t>Fişin, </a:t>
            </a:r>
            <a:r>
              <a:rPr lang="tr-TR" sz="3600" dirty="0">
                <a:solidFill>
                  <a:schemeClr val="tx1"/>
                </a:solidFill>
                <a:latin typeface="Times New Roman" panose="02020603050405020304" pitchFamily="18" charset="0"/>
                <a:cs typeface="Times New Roman" panose="02020603050405020304" pitchFamily="18" charset="0"/>
              </a:rPr>
              <a:t>postadaki </a:t>
            </a:r>
            <a:r>
              <a:rPr lang="tr-TR" sz="3600" dirty="0" smtClean="0">
                <a:solidFill>
                  <a:schemeClr val="tx1"/>
                </a:solidFill>
                <a:latin typeface="Times New Roman" panose="02020603050405020304" pitchFamily="18" charset="0"/>
                <a:cs typeface="Times New Roman" panose="02020603050405020304" pitchFamily="18" charset="0"/>
              </a:rPr>
              <a:t>kaybından veya </a:t>
            </a:r>
            <a:r>
              <a:rPr lang="tr-TR" sz="3600" dirty="0">
                <a:solidFill>
                  <a:schemeClr val="tx1"/>
                </a:solidFill>
                <a:latin typeface="Times New Roman" panose="02020603050405020304" pitchFamily="18" charset="0"/>
                <a:cs typeface="Times New Roman" panose="02020603050405020304" pitchFamily="18" charset="0"/>
              </a:rPr>
              <a:t>gecikmesinden Öğrenci işleri, Bölüm Başkanlığı ve Staj Komisyonu hiçbir şekilde sorumlu tutulamaz.</a:t>
            </a:r>
            <a:endParaRPr lang="tr-TR" sz="3600" dirty="0">
              <a:solidFill>
                <a:schemeClr val="tx1"/>
              </a:solidFill>
            </a:endParaRPr>
          </a:p>
        </p:txBody>
      </p:sp>
    </p:spTree>
    <p:extLst>
      <p:ext uri="{BB962C8B-B14F-4D97-AF65-F5344CB8AC3E}">
        <p14:creationId xmlns:p14="http://schemas.microsoft.com/office/powerpoint/2010/main" val="3189551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74206"/>
            <a:ext cx="12192000" cy="1280890"/>
          </a:xfrm>
        </p:spPr>
        <p:txBody>
          <a:bodyPr>
            <a:normAutofit/>
          </a:bodyPr>
          <a:lstStyle/>
          <a:p>
            <a:pPr algn="ctr"/>
            <a:r>
              <a:rPr lang="tr-TR" sz="4000" dirty="0">
                <a:solidFill>
                  <a:srgbClr val="0070C0"/>
                </a:solidFill>
                <a:latin typeface="Times New Roman" panose="02020603050405020304" pitchFamily="18" charset="0"/>
                <a:cs typeface="Times New Roman" panose="02020603050405020304" pitchFamily="18" charset="0"/>
              </a:rPr>
              <a:t>-</a:t>
            </a:r>
            <a:r>
              <a:rPr lang="tr-TR" sz="4000" dirty="0" smtClean="0">
                <a:solidFill>
                  <a:srgbClr val="0070C0"/>
                </a:solidFill>
                <a:latin typeface="Times New Roman" panose="02020603050405020304" pitchFamily="18" charset="0"/>
                <a:cs typeface="Times New Roman" panose="02020603050405020304" pitchFamily="18" charset="0"/>
              </a:rPr>
              <a:t>STAJIN </a:t>
            </a:r>
            <a:r>
              <a:rPr lang="tr-TR" sz="4000" dirty="0">
                <a:solidFill>
                  <a:srgbClr val="0070C0"/>
                </a:solidFill>
                <a:latin typeface="Times New Roman" panose="02020603050405020304" pitchFamily="18" charset="0"/>
                <a:cs typeface="Times New Roman" panose="02020603050405020304" pitchFamily="18" charset="0"/>
              </a:rPr>
              <a:t>DEĞERLENDİRİLMESİ</a:t>
            </a:r>
            <a:endParaRPr lang="tr-TR" sz="4000" dirty="0">
              <a:solidFill>
                <a:srgbClr val="0070C0"/>
              </a:solidFill>
            </a:endParaRPr>
          </a:p>
        </p:txBody>
      </p:sp>
      <p:sp>
        <p:nvSpPr>
          <p:cNvPr id="3" name="İçerik Yer Tutucusu 2"/>
          <p:cNvSpPr>
            <a:spLocks noGrp="1"/>
          </p:cNvSpPr>
          <p:nvPr>
            <p:ph idx="1"/>
          </p:nvPr>
        </p:nvSpPr>
        <p:spPr>
          <a:xfrm>
            <a:off x="112258" y="1218688"/>
            <a:ext cx="11968125" cy="5639312"/>
          </a:xfrm>
        </p:spPr>
        <p:txBody>
          <a:bodyPr>
            <a:no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Öğrenci staj </a:t>
            </a:r>
            <a:r>
              <a:rPr lang="tr-TR" sz="3600" dirty="0">
                <a:solidFill>
                  <a:schemeClr val="tx1"/>
                </a:solidFill>
                <a:latin typeface="Times New Roman" panose="02020603050405020304" pitchFamily="18" charset="0"/>
                <a:cs typeface="Times New Roman" panose="02020603050405020304" pitchFamily="18" charset="0"/>
              </a:rPr>
              <a:t>çalışmalarının değerlendirilmesi Bölüm Staj Komisyonu tarafından yapılır. </a:t>
            </a:r>
          </a:p>
          <a:p>
            <a:pPr algn="just"/>
            <a:r>
              <a:rPr lang="tr-TR" sz="3600" dirty="0" smtClean="0">
                <a:solidFill>
                  <a:srgbClr val="FF0000"/>
                </a:solidFill>
                <a:latin typeface="Times New Roman" panose="02020603050405020304" pitchFamily="18" charset="0"/>
                <a:cs typeface="Times New Roman" panose="02020603050405020304" pitchFamily="18" charset="0"/>
              </a:rPr>
              <a:t>Öğrencinin </a:t>
            </a:r>
            <a:r>
              <a:rPr lang="tr-TR" sz="3600" dirty="0">
                <a:solidFill>
                  <a:srgbClr val="FF0000"/>
                </a:solidFill>
                <a:latin typeface="Times New Roman" panose="02020603050405020304" pitchFamily="18" charset="0"/>
                <a:cs typeface="Times New Roman" panose="02020603050405020304" pitchFamily="18" charset="0"/>
              </a:rPr>
              <a:t>staj dosyası, içerdiği bilgiler, yazım şekli, işyerinden gelen staj sicil fişi ve bölümlerin aradığı temel ilkeler dikkate alınarak </a:t>
            </a:r>
            <a:r>
              <a:rPr lang="tr-TR" sz="3600" b="1" dirty="0">
                <a:solidFill>
                  <a:srgbClr val="0070C0"/>
                </a:solidFill>
                <a:latin typeface="Times New Roman" panose="02020603050405020304" pitchFamily="18" charset="0"/>
                <a:cs typeface="Times New Roman" panose="02020603050405020304" pitchFamily="18" charset="0"/>
              </a:rPr>
              <a:t>S</a:t>
            </a:r>
            <a:r>
              <a:rPr lang="tr-TR" sz="3600" b="1" dirty="0" smtClean="0">
                <a:solidFill>
                  <a:srgbClr val="0070C0"/>
                </a:solidFill>
                <a:latin typeface="Times New Roman" panose="02020603050405020304" pitchFamily="18" charset="0"/>
                <a:cs typeface="Times New Roman" panose="02020603050405020304" pitchFamily="18" charset="0"/>
              </a:rPr>
              <a:t>taj </a:t>
            </a:r>
            <a:r>
              <a:rPr lang="tr-TR" sz="3600" b="1" dirty="0">
                <a:solidFill>
                  <a:srgbClr val="0070C0"/>
                </a:solidFill>
                <a:latin typeface="Times New Roman" panose="02020603050405020304" pitchFamily="18" charset="0"/>
                <a:cs typeface="Times New Roman" panose="02020603050405020304" pitchFamily="18" charset="0"/>
              </a:rPr>
              <a:t>K</a:t>
            </a:r>
            <a:r>
              <a:rPr lang="tr-TR" sz="3600" b="1" dirty="0" smtClean="0">
                <a:solidFill>
                  <a:srgbClr val="0070C0"/>
                </a:solidFill>
                <a:latin typeface="Times New Roman" panose="02020603050405020304" pitchFamily="18" charset="0"/>
                <a:cs typeface="Times New Roman" panose="02020603050405020304" pitchFamily="18" charset="0"/>
              </a:rPr>
              <a:t>omisyonu</a:t>
            </a:r>
            <a:r>
              <a:rPr lang="tr-TR" sz="3600" dirty="0" smtClean="0">
                <a:solidFill>
                  <a:srgbClr val="0070C0"/>
                </a:solidFill>
                <a:latin typeface="Times New Roman" panose="02020603050405020304" pitchFamily="18" charset="0"/>
                <a:cs typeface="Times New Roman" panose="02020603050405020304" pitchFamily="18" charset="0"/>
              </a:rPr>
              <a:t> </a:t>
            </a:r>
            <a:r>
              <a:rPr lang="tr-TR" sz="3600" dirty="0">
                <a:solidFill>
                  <a:srgbClr val="FF0000"/>
                </a:solidFill>
                <a:latin typeface="Times New Roman" panose="02020603050405020304" pitchFamily="18" charset="0"/>
                <a:cs typeface="Times New Roman" panose="02020603050405020304" pitchFamily="18" charset="0"/>
              </a:rPr>
              <a:t>tarafından incelenir.</a:t>
            </a:r>
            <a:r>
              <a:rPr lang="tr-TR" sz="3600" dirty="0">
                <a:latin typeface="Times New Roman" panose="02020603050405020304" pitchFamily="18" charset="0"/>
                <a:cs typeface="Times New Roman" panose="02020603050405020304" pitchFamily="18" charset="0"/>
              </a:rPr>
              <a:t> </a:t>
            </a:r>
          </a:p>
          <a:p>
            <a:pPr algn="just"/>
            <a:r>
              <a:rPr lang="tr-TR" sz="3600" dirty="0" smtClean="0">
                <a:solidFill>
                  <a:schemeClr val="tx1"/>
                </a:solidFill>
                <a:latin typeface="Times New Roman" panose="02020603050405020304" pitchFamily="18" charset="0"/>
                <a:cs typeface="Times New Roman" panose="02020603050405020304" pitchFamily="18" charset="0"/>
              </a:rPr>
              <a:t>Bölüm </a:t>
            </a:r>
            <a:r>
              <a:rPr lang="tr-TR" sz="3600" dirty="0">
                <a:solidFill>
                  <a:schemeClr val="tx1"/>
                </a:solidFill>
                <a:latin typeface="Times New Roman" panose="02020603050405020304" pitchFamily="18" charset="0"/>
                <a:cs typeface="Times New Roman" panose="02020603050405020304" pitchFamily="18" charset="0"/>
              </a:rPr>
              <a:t>Staj </a:t>
            </a:r>
            <a:r>
              <a:rPr lang="tr-TR" sz="3600" dirty="0" smtClean="0">
                <a:solidFill>
                  <a:schemeClr val="tx1"/>
                </a:solidFill>
                <a:latin typeface="Times New Roman" panose="02020603050405020304" pitchFamily="18" charset="0"/>
                <a:cs typeface="Times New Roman" panose="02020603050405020304" pitchFamily="18" charset="0"/>
              </a:rPr>
              <a:t>Komisyonu gerektiğinde staj </a:t>
            </a:r>
            <a:r>
              <a:rPr lang="tr-TR" sz="3600" dirty="0">
                <a:solidFill>
                  <a:schemeClr val="tx1"/>
                </a:solidFill>
                <a:latin typeface="Times New Roman" panose="02020603050405020304" pitchFamily="18" charset="0"/>
                <a:cs typeface="Times New Roman" panose="02020603050405020304" pitchFamily="18" charset="0"/>
              </a:rPr>
              <a:t>çalışmalarını yerinde denetleyebilirler. </a:t>
            </a: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dirty="0" smtClean="0">
                <a:solidFill>
                  <a:schemeClr val="tx1"/>
                </a:solidFill>
                <a:latin typeface="Times New Roman" panose="02020603050405020304" pitchFamily="18" charset="0"/>
                <a:cs typeface="Times New Roman" panose="02020603050405020304" pitchFamily="18" charset="0"/>
              </a:rPr>
              <a:t>Staj </a:t>
            </a:r>
            <a:r>
              <a:rPr lang="tr-TR" sz="3600" dirty="0">
                <a:solidFill>
                  <a:schemeClr val="tx1"/>
                </a:solidFill>
                <a:latin typeface="Times New Roman" panose="02020603050405020304" pitchFamily="18" charset="0"/>
                <a:cs typeface="Times New Roman" panose="02020603050405020304" pitchFamily="18" charset="0"/>
              </a:rPr>
              <a:t>sonuçları </a:t>
            </a:r>
            <a:r>
              <a:rPr lang="tr-TR" sz="3600" b="1" i="1" dirty="0" smtClean="0">
                <a:solidFill>
                  <a:schemeClr val="tx1"/>
                </a:solidFill>
                <a:latin typeface="Times New Roman" panose="02020603050405020304" pitchFamily="18" charset="0"/>
                <a:cs typeface="Times New Roman" panose="02020603050405020304" pitchFamily="18" charset="0"/>
              </a:rPr>
              <a:t>Başarılı</a:t>
            </a:r>
            <a:r>
              <a:rPr lang="tr-TR" sz="3600" dirty="0" smtClean="0">
                <a:solidFill>
                  <a:schemeClr val="tx1"/>
                </a:solidFill>
                <a:latin typeface="Times New Roman" panose="02020603050405020304" pitchFamily="18" charset="0"/>
                <a:cs typeface="Times New Roman" panose="02020603050405020304" pitchFamily="18" charset="0"/>
              </a:rPr>
              <a:t> ya </a:t>
            </a:r>
            <a:r>
              <a:rPr lang="tr-TR" sz="3600" dirty="0">
                <a:solidFill>
                  <a:schemeClr val="tx1"/>
                </a:solidFill>
                <a:latin typeface="Times New Roman" panose="02020603050405020304" pitchFamily="18" charset="0"/>
                <a:cs typeface="Times New Roman" panose="02020603050405020304" pitchFamily="18" charset="0"/>
              </a:rPr>
              <a:t>da </a:t>
            </a:r>
            <a:r>
              <a:rPr lang="tr-TR" sz="3600" b="1" i="1" dirty="0" smtClean="0">
                <a:solidFill>
                  <a:schemeClr val="tx1"/>
                </a:solidFill>
                <a:latin typeface="Times New Roman" panose="02020603050405020304" pitchFamily="18" charset="0"/>
                <a:cs typeface="Times New Roman" panose="02020603050405020304" pitchFamily="18" charset="0"/>
              </a:rPr>
              <a:t>Başarısız </a:t>
            </a:r>
            <a:r>
              <a:rPr lang="tr-TR" sz="3600" dirty="0">
                <a:solidFill>
                  <a:schemeClr val="tx1"/>
                </a:solidFill>
                <a:latin typeface="Times New Roman" panose="02020603050405020304" pitchFamily="18" charset="0"/>
                <a:cs typeface="Times New Roman" panose="02020603050405020304" pitchFamily="18" charset="0"/>
              </a:rPr>
              <a:t>olarak değerlendirilip </a:t>
            </a:r>
            <a:r>
              <a:rPr lang="tr-TR" sz="3600" b="1" i="1" dirty="0">
                <a:solidFill>
                  <a:srgbClr val="FF0000"/>
                </a:solidFill>
                <a:latin typeface="Times New Roman" panose="02020603050405020304" pitchFamily="18" charset="0"/>
                <a:cs typeface="Times New Roman" panose="02020603050405020304" pitchFamily="18" charset="0"/>
              </a:rPr>
              <a:t>B</a:t>
            </a:r>
            <a:r>
              <a:rPr lang="tr-TR" sz="3600" b="1" i="1" dirty="0" smtClean="0">
                <a:solidFill>
                  <a:srgbClr val="FF0000"/>
                </a:solidFill>
                <a:latin typeface="Times New Roman" panose="02020603050405020304" pitchFamily="18" charset="0"/>
                <a:cs typeface="Times New Roman" panose="02020603050405020304" pitchFamily="18" charset="0"/>
              </a:rPr>
              <a:t>aşarılı</a:t>
            </a:r>
            <a:r>
              <a:rPr lang="tr-TR" sz="3600" dirty="0" smtClean="0">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ise</a:t>
            </a:r>
            <a:r>
              <a:rPr lang="tr-TR" sz="3600" dirty="0">
                <a:latin typeface="Times New Roman" panose="02020603050405020304" pitchFamily="18" charset="0"/>
                <a:cs typeface="Times New Roman" panose="02020603050405020304" pitchFamily="18" charset="0"/>
              </a:rPr>
              <a:t> </a:t>
            </a:r>
            <a:r>
              <a:rPr lang="tr-TR" sz="3600" dirty="0">
                <a:solidFill>
                  <a:srgbClr val="FF0000"/>
                </a:solidFill>
                <a:latin typeface="Times New Roman" panose="02020603050405020304" pitchFamily="18" charset="0"/>
                <a:cs typeface="Times New Roman" panose="02020603050405020304" pitchFamily="18" charset="0"/>
              </a:rPr>
              <a:t>geçerli sayılan iş günü sayısı </a:t>
            </a:r>
            <a:r>
              <a:rPr lang="tr-TR" sz="3600" dirty="0">
                <a:solidFill>
                  <a:schemeClr val="tx1"/>
                </a:solidFill>
                <a:latin typeface="Times New Roman" panose="02020603050405020304" pitchFamily="18" charset="0"/>
                <a:cs typeface="Times New Roman" panose="02020603050405020304" pitchFamily="18" charset="0"/>
              </a:rPr>
              <a:t>belirtilir. </a:t>
            </a:r>
          </a:p>
        </p:txBody>
      </p:sp>
    </p:spTree>
    <p:extLst>
      <p:ext uri="{BB962C8B-B14F-4D97-AF65-F5344CB8AC3E}">
        <p14:creationId xmlns:p14="http://schemas.microsoft.com/office/powerpoint/2010/main" val="345639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362" y="643944"/>
            <a:ext cx="10562916" cy="2878666"/>
          </a:xfrm>
        </p:spPr>
        <p:txBody>
          <a:bodyPr>
            <a:normAutofit fontScale="90000"/>
          </a:bodyPr>
          <a:lstStyle/>
          <a:p>
            <a:r>
              <a:rPr lang="tr-TR" sz="4400" dirty="0" smtClean="0">
                <a:solidFill>
                  <a:schemeClr val="tx1"/>
                </a:solidFill>
                <a:latin typeface="Times New Roman" panose="02020603050405020304" pitchFamily="18" charset="0"/>
                <a:cs typeface="Times New Roman" panose="02020603050405020304" pitchFamily="18" charset="0"/>
              </a:rPr>
              <a:t>-STAJ SÜRESİ</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-STAJ YERİ</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-STAJA BAŞLAMA</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-STAJIN YÜRÜTÜLMESİ</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-STAJ DOSYALARININ HAZIRLANMASI VE TESLİMİ</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-STAJIN DEĞERLENDİRİLMESİ</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-MEZUNİYET</a:t>
            </a:r>
            <a:br>
              <a:rPr lang="tr-TR" sz="4400" dirty="0" smtClean="0">
                <a:solidFill>
                  <a:schemeClr val="tx1"/>
                </a:solidFill>
                <a:latin typeface="Times New Roman" panose="02020603050405020304" pitchFamily="18" charset="0"/>
                <a:cs typeface="Times New Roman" panose="02020603050405020304" pitchFamily="18" charset="0"/>
              </a:rPr>
            </a:br>
            <a:r>
              <a:rPr lang="tr-TR" sz="4400" dirty="0" smtClean="0">
                <a:solidFill>
                  <a:schemeClr val="tx1"/>
                </a:solidFill>
                <a:latin typeface="Times New Roman" panose="02020603050405020304" pitchFamily="18" charset="0"/>
                <a:cs typeface="Times New Roman" panose="02020603050405020304" pitchFamily="18" charset="0"/>
              </a:rPr>
              <a:t>-METALURJİ VE MALZEME MÜHENDİSLİĞİ BÖLÜMÜ’NE İLİŞKİN HUSUSLAR </a:t>
            </a: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4437755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51452"/>
            <a:ext cx="12093262" cy="5699670"/>
          </a:xfrm>
        </p:spPr>
        <p:txBody>
          <a:bodyPr>
            <a:no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Staj evrakında </a:t>
            </a:r>
            <a:r>
              <a:rPr lang="tr-TR" sz="3600" dirty="0">
                <a:solidFill>
                  <a:schemeClr val="tx1"/>
                </a:solidFill>
                <a:latin typeface="Times New Roman" panose="02020603050405020304" pitchFamily="18" charset="0"/>
                <a:cs typeface="Times New Roman" panose="02020603050405020304" pitchFamily="18" charset="0"/>
              </a:rPr>
              <a:t>ve belgelerinde tahribat yapan veya staj yerine devam etmediği halde staj raporu düzenleyip teslim ettiği belirlenen öğrenciler hakkında, Yüksek Öğretim Kurumları Öğrenci Disiplin Yönetmeliği çerçevesinde soruşturma açılır. </a:t>
            </a:r>
          </a:p>
          <a:p>
            <a:pPr algn="just"/>
            <a:r>
              <a:rPr lang="tr-TR" sz="3600" dirty="0">
                <a:solidFill>
                  <a:srgbClr val="FF0000"/>
                </a:solidFill>
                <a:latin typeface="Times New Roman" panose="02020603050405020304" pitchFamily="18" charset="0"/>
                <a:cs typeface="Times New Roman" panose="02020603050405020304" pitchFamily="18" charset="0"/>
              </a:rPr>
              <a:t>Birbirine büyük oranda benzeyen, bir başka staj dosyasından kopya edildiği izlenimi uyandıran staj dosyalarının her ikisi ya da </a:t>
            </a:r>
            <a:r>
              <a:rPr lang="tr-TR" sz="3600" dirty="0">
                <a:solidFill>
                  <a:srgbClr val="0070C0"/>
                </a:solidFill>
                <a:latin typeface="Times New Roman" panose="02020603050405020304" pitchFamily="18" charset="0"/>
                <a:cs typeface="Times New Roman" panose="02020603050405020304" pitchFamily="18" charset="0"/>
              </a:rPr>
              <a:t>büyük oranda kitaplardaki bilgileri içeren</a:t>
            </a:r>
            <a:r>
              <a:rPr lang="tr-TR" sz="3600" dirty="0">
                <a:solidFill>
                  <a:srgbClr val="FF0000"/>
                </a:solidFill>
                <a:latin typeface="Times New Roman" panose="02020603050405020304" pitchFamily="18" charset="0"/>
                <a:cs typeface="Times New Roman" panose="02020603050405020304" pitchFamily="18" charset="0"/>
              </a:rPr>
              <a:t> bir staj dosyası Bölüm Staj Komisyonu tarafından tamamen reddedilir</a:t>
            </a:r>
            <a:r>
              <a:rPr lang="tr-TR" sz="3600" dirty="0" smtClean="0">
                <a:solidFill>
                  <a:srgbClr val="FF0000"/>
                </a:solidFill>
                <a:latin typeface="Times New Roman" panose="02020603050405020304" pitchFamily="18" charset="0"/>
                <a:cs typeface="Times New Roman" panose="02020603050405020304" pitchFamily="18" charset="0"/>
              </a:rPr>
              <a:t>.</a:t>
            </a:r>
          </a:p>
          <a:p>
            <a:pPr algn="just"/>
            <a:r>
              <a:rPr lang="tr-TR" sz="3600" dirty="0" smtClean="0">
                <a:solidFill>
                  <a:schemeClr val="tx1"/>
                </a:solidFill>
                <a:latin typeface="Times New Roman" panose="02020603050405020304" pitchFamily="18" charset="0"/>
                <a:cs typeface="Times New Roman" panose="02020603050405020304" pitchFamily="18" charset="0"/>
              </a:rPr>
              <a:t>Staj </a:t>
            </a:r>
            <a:r>
              <a:rPr lang="tr-TR" sz="3600" dirty="0">
                <a:solidFill>
                  <a:schemeClr val="tx1"/>
                </a:solidFill>
                <a:latin typeface="Times New Roman" panose="02020603050405020304" pitchFamily="18" charset="0"/>
                <a:cs typeface="Times New Roman" panose="02020603050405020304" pitchFamily="18" charset="0"/>
              </a:rPr>
              <a:t>inceleme sonuçları Bölüm Staj Komisyonu tarafından belirlenen tarihte ilan edilir. </a:t>
            </a:r>
          </a:p>
        </p:txBody>
      </p:sp>
    </p:spTree>
    <p:extLst>
      <p:ext uri="{BB962C8B-B14F-4D97-AF65-F5344CB8AC3E}">
        <p14:creationId xmlns:p14="http://schemas.microsoft.com/office/powerpoint/2010/main" val="3398199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8299" y="624110"/>
            <a:ext cx="10276313" cy="1280890"/>
          </a:xfrm>
        </p:spPr>
        <p:txBody>
          <a:bodyPr>
            <a:norm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-MUAFİYET</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264554"/>
            <a:ext cx="12093261" cy="5432459"/>
          </a:xfrm>
        </p:spPr>
        <p:txBody>
          <a:bodyPr>
            <a:norm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Yatay </a:t>
            </a:r>
            <a:r>
              <a:rPr lang="tr-TR" sz="3600" dirty="0">
                <a:solidFill>
                  <a:schemeClr val="tx1"/>
                </a:solidFill>
                <a:latin typeface="Times New Roman" panose="02020603050405020304" pitchFamily="18" charset="0"/>
                <a:cs typeface="Times New Roman" panose="02020603050405020304" pitchFamily="18" charset="0"/>
              </a:rPr>
              <a:t>geçişle kayıt yaptıran öğrencilerin daha önceki bölümlerinde kabul edilmiş eski stajları, belgelendirdikleri taktirde kabul edilebilir. </a:t>
            </a:r>
          </a:p>
          <a:p>
            <a:pPr algn="just"/>
            <a:r>
              <a:rPr lang="tr-TR" sz="3600" dirty="0" smtClean="0">
                <a:solidFill>
                  <a:schemeClr val="tx1"/>
                </a:solidFill>
                <a:latin typeface="Times New Roman" panose="02020603050405020304" pitchFamily="18" charset="0"/>
                <a:cs typeface="Times New Roman" panose="02020603050405020304" pitchFamily="18" charset="0"/>
              </a:rPr>
              <a:t>Meslek </a:t>
            </a:r>
            <a:r>
              <a:rPr lang="tr-TR" sz="3600" dirty="0">
                <a:solidFill>
                  <a:schemeClr val="tx1"/>
                </a:solidFill>
                <a:latin typeface="Times New Roman" panose="02020603050405020304" pitchFamily="18" charset="0"/>
                <a:cs typeface="Times New Roman" panose="02020603050405020304" pitchFamily="18" charset="0"/>
              </a:rPr>
              <a:t>Yüksek Okullarının teknik programlarından mezun olmuş ve dikey geçişle kayıt yaptıran öğrenciler, Ön Lisans öğrenimleri sırasında yapmış oldukları stajları </a:t>
            </a:r>
            <a:r>
              <a:rPr lang="tr-TR" sz="3600" dirty="0" smtClean="0">
                <a:solidFill>
                  <a:schemeClr val="tx1"/>
                </a:solidFill>
                <a:latin typeface="Times New Roman" panose="02020603050405020304" pitchFamily="18" charset="0"/>
                <a:cs typeface="Times New Roman" panose="02020603050405020304" pitchFamily="18" charset="0"/>
              </a:rPr>
              <a:t>staj </a:t>
            </a:r>
            <a:r>
              <a:rPr lang="tr-TR" sz="3600" dirty="0">
                <a:solidFill>
                  <a:schemeClr val="tx1"/>
                </a:solidFill>
                <a:latin typeface="Times New Roman" panose="02020603050405020304" pitchFamily="18" charset="0"/>
                <a:cs typeface="Times New Roman" panose="02020603050405020304" pitchFamily="18" charset="0"/>
              </a:rPr>
              <a:t>komisyonunca belirli oranda stajından muaf tutulabilirler. </a:t>
            </a:r>
          </a:p>
        </p:txBody>
      </p:sp>
    </p:spTree>
    <p:extLst>
      <p:ext uri="{BB962C8B-B14F-4D97-AF65-F5344CB8AC3E}">
        <p14:creationId xmlns:p14="http://schemas.microsoft.com/office/powerpoint/2010/main" val="3892621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496" y="418048"/>
            <a:ext cx="10003358" cy="972678"/>
          </a:xfrm>
        </p:spPr>
        <p:txBody>
          <a:bodyPr>
            <a:norm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-MEZUNİYET</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390726"/>
            <a:ext cx="11375824" cy="4573741"/>
          </a:xfrm>
        </p:spPr>
        <p:txBody>
          <a:bodyPr>
            <a:norm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Toplam </a:t>
            </a:r>
            <a:r>
              <a:rPr lang="tr-TR" sz="3600" dirty="0">
                <a:solidFill>
                  <a:srgbClr val="FF0000"/>
                </a:solidFill>
                <a:latin typeface="Times New Roman" panose="02020603050405020304" pitchFamily="18" charset="0"/>
                <a:cs typeface="Times New Roman" panose="02020603050405020304" pitchFamily="18" charset="0"/>
              </a:rPr>
              <a:t>60 günlük stajı </a:t>
            </a:r>
            <a:r>
              <a:rPr lang="tr-TR" sz="3600" dirty="0">
                <a:solidFill>
                  <a:schemeClr val="tx1"/>
                </a:solidFill>
                <a:latin typeface="Times New Roman" panose="02020603050405020304" pitchFamily="18" charset="0"/>
                <a:cs typeface="Times New Roman" panose="02020603050405020304" pitchFamily="18" charset="0"/>
              </a:rPr>
              <a:t>Bölüm Staj Komisyonunca onaylanan öğrenciler diğer derslerinden de başarılı olmaları halinde mezuniyet hakkını elde ederler.</a:t>
            </a:r>
            <a:r>
              <a:rPr lang="tr-TR"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480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5915" y="0"/>
            <a:ext cx="10908406" cy="1280890"/>
          </a:xfrm>
        </p:spPr>
        <p:txBody>
          <a:bodyPr>
            <a:no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-METALURJİ VE MALZEME MÜHENDİSLİĞİ BÖLÜMÜ’NE İLİŞKİN HUSUSLAR</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2308329"/>
            <a:ext cx="12054625" cy="4335439"/>
          </a:xfrm>
        </p:spPr>
        <p:txBody>
          <a:bodyPr>
            <a:no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Öğrenci stajını </a:t>
            </a:r>
            <a:r>
              <a:rPr lang="tr-TR" sz="3600" dirty="0" err="1" smtClean="0">
                <a:solidFill>
                  <a:schemeClr val="tx1"/>
                </a:solidFill>
                <a:latin typeface="Times New Roman" panose="02020603050405020304" pitchFamily="18" charset="0"/>
                <a:cs typeface="Times New Roman" panose="02020603050405020304" pitchFamily="18" charset="0"/>
              </a:rPr>
              <a:t>Metalurji</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ve Malzeme Mühendisliği ile ilgili bir alanda faaliyet gösteren kuruluşlarda yapmak zorundadır. </a:t>
            </a:r>
            <a:r>
              <a:rPr lang="tr-TR" sz="3600" b="1" i="1" dirty="0" smtClean="0">
                <a:solidFill>
                  <a:schemeClr val="tx1"/>
                </a:solidFill>
                <a:latin typeface="Times New Roman" panose="02020603050405020304" pitchFamily="18" charset="0"/>
                <a:cs typeface="Times New Roman" panose="02020603050405020304" pitchFamily="18" charset="0"/>
              </a:rPr>
              <a:t>Üretim </a:t>
            </a:r>
            <a:r>
              <a:rPr lang="tr-TR" sz="3600" b="1" i="1" dirty="0">
                <a:solidFill>
                  <a:schemeClr val="tx1"/>
                </a:solidFill>
                <a:latin typeface="Times New Roman" panose="02020603050405020304" pitchFamily="18" charset="0"/>
                <a:cs typeface="Times New Roman" panose="02020603050405020304" pitchFamily="18" charset="0"/>
              </a:rPr>
              <a:t>Yöntemleri Stajı </a:t>
            </a:r>
            <a:r>
              <a:rPr lang="tr-TR" sz="3600" dirty="0" smtClean="0">
                <a:solidFill>
                  <a:schemeClr val="tx1"/>
                </a:solidFill>
                <a:latin typeface="Times New Roman" panose="02020603050405020304" pitchFamily="18" charset="0"/>
                <a:cs typeface="Times New Roman" panose="02020603050405020304" pitchFamily="18" charset="0"/>
              </a:rPr>
              <a:t>için bir </a:t>
            </a:r>
            <a:r>
              <a:rPr lang="tr-TR" sz="3600" dirty="0" err="1" smtClean="0">
                <a:solidFill>
                  <a:schemeClr val="tx1"/>
                </a:solidFill>
                <a:latin typeface="Times New Roman" panose="02020603050405020304" pitchFamily="18" charset="0"/>
                <a:cs typeface="Times New Roman" panose="02020603050405020304" pitchFamily="18" charset="0"/>
              </a:rPr>
              <a:t>Metalurji</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ve Malzeme Mühendisi, </a:t>
            </a:r>
            <a:r>
              <a:rPr lang="tr-TR" sz="3600" b="1" i="1" dirty="0">
                <a:solidFill>
                  <a:schemeClr val="tx1"/>
                </a:solidFill>
                <a:latin typeface="Times New Roman" panose="02020603050405020304" pitchFamily="18" charset="0"/>
                <a:cs typeface="Times New Roman" panose="02020603050405020304" pitchFamily="18" charset="0"/>
              </a:rPr>
              <a:t>Şekillendirme Prosesleri ve Yönetim Stajı </a:t>
            </a:r>
            <a:r>
              <a:rPr lang="tr-TR" sz="3600" dirty="0">
                <a:solidFill>
                  <a:schemeClr val="tx1"/>
                </a:solidFill>
                <a:latin typeface="Times New Roman" panose="02020603050405020304" pitchFamily="18" charset="0"/>
                <a:cs typeface="Times New Roman" panose="02020603050405020304" pitchFamily="18" charset="0"/>
              </a:rPr>
              <a:t>için </a:t>
            </a:r>
            <a:r>
              <a:rPr lang="tr-TR" sz="3600" dirty="0" smtClean="0">
                <a:solidFill>
                  <a:schemeClr val="tx1"/>
                </a:solidFill>
                <a:latin typeface="Times New Roman" panose="02020603050405020304" pitchFamily="18" charset="0"/>
                <a:cs typeface="Times New Roman" panose="02020603050405020304" pitchFamily="18" charset="0"/>
              </a:rPr>
              <a:t>bir </a:t>
            </a:r>
            <a:r>
              <a:rPr lang="tr-TR" sz="3600" dirty="0" err="1" smtClean="0">
                <a:solidFill>
                  <a:schemeClr val="tx1"/>
                </a:solidFill>
                <a:latin typeface="Times New Roman" panose="02020603050405020304" pitchFamily="18" charset="0"/>
                <a:cs typeface="Times New Roman" panose="02020603050405020304" pitchFamily="18" charset="0"/>
              </a:rPr>
              <a:t>Metalurji</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ve Malzeme </a:t>
            </a:r>
            <a:r>
              <a:rPr lang="tr-TR" sz="3600" dirty="0" smtClean="0">
                <a:solidFill>
                  <a:schemeClr val="tx1"/>
                </a:solidFill>
                <a:latin typeface="Times New Roman" panose="02020603050405020304" pitchFamily="18" charset="0"/>
                <a:cs typeface="Times New Roman" panose="02020603050405020304" pitchFamily="18" charset="0"/>
              </a:rPr>
              <a:t>Mühendisi veya </a:t>
            </a:r>
            <a:r>
              <a:rPr lang="tr-TR" sz="3600" dirty="0">
                <a:solidFill>
                  <a:schemeClr val="tx1"/>
                </a:solidFill>
                <a:latin typeface="Times New Roman" panose="02020603050405020304" pitchFamily="18" charset="0"/>
                <a:cs typeface="Times New Roman" panose="02020603050405020304" pitchFamily="18" charset="0"/>
              </a:rPr>
              <a:t>Makine Mühendisi bulunması zorunludur</a:t>
            </a:r>
            <a:r>
              <a:rPr lang="tr-TR" sz="3600" dirty="0" smtClean="0">
                <a:solidFill>
                  <a:schemeClr val="tx1"/>
                </a:solidFill>
                <a:latin typeface="Times New Roman" panose="02020603050405020304" pitchFamily="18" charset="0"/>
                <a:cs typeface="Times New Roman" panose="02020603050405020304" pitchFamily="18" charset="0"/>
              </a:rPr>
              <a:t>.</a:t>
            </a:r>
            <a:endParaRPr lang="tr-TR"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27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399" y="313899"/>
            <a:ext cx="11165983" cy="6428095"/>
          </a:xfrm>
        </p:spPr>
        <p:txBody>
          <a:bodyPr>
            <a:normAutofit fontScale="92500"/>
          </a:bodyPr>
          <a:lstStyle/>
          <a:p>
            <a:pPr algn="just"/>
            <a:r>
              <a:rPr lang="tr-TR" sz="3600" dirty="0">
                <a:solidFill>
                  <a:schemeClr val="tx1"/>
                </a:solidFill>
                <a:latin typeface="Times New Roman" panose="02020603050405020304" pitchFamily="18" charset="0"/>
                <a:cs typeface="Times New Roman" panose="02020603050405020304" pitchFamily="18" charset="0"/>
              </a:rPr>
              <a:t>Staj çalışmaları günü gününe not edilir. Staj dosyası ders kitaplarındaki ya da kullanma kılavuzlarındaki bilgi ve şekillerden değil, işyerinde yapılan işlerden oluşan bir günlük şeklinde yazılmalıdır. Staj dosyasında bulunabilecek resim ve şekiller teknik resim kurallarına göre çizilmelidir</a:t>
            </a: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dirty="0" smtClean="0">
                <a:solidFill>
                  <a:schemeClr val="tx1"/>
                </a:solidFill>
                <a:latin typeface="Times New Roman" panose="02020603050405020304" pitchFamily="18" charset="0"/>
                <a:cs typeface="Times New Roman" panose="02020603050405020304" pitchFamily="18" charset="0"/>
              </a:rPr>
              <a:t>Farklı </a:t>
            </a:r>
            <a:r>
              <a:rPr lang="tr-TR" sz="3600" dirty="0">
                <a:solidFill>
                  <a:schemeClr val="tx1"/>
                </a:solidFill>
                <a:latin typeface="Times New Roman" panose="02020603050405020304" pitchFamily="18" charset="0"/>
                <a:cs typeface="Times New Roman" panose="02020603050405020304" pitchFamily="18" charset="0"/>
              </a:rPr>
              <a:t>kısımlar içeren stajlar farklı amirlerce onaylanabilir. Staj dosyasını onaylayan mühendisin kimliğini doğrulamak amacıyla oda sicil numarası ya da diploma numarası belirtilmelidir. </a:t>
            </a: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dirty="0" err="1">
                <a:solidFill>
                  <a:schemeClr val="tx1"/>
                </a:solidFill>
                <a:latin typeface="Times New Roman" panose="02020603050405020304" pitchFamily="18" charset="0"/>
                <a:cs typeface="Times New Roman" panose="02020603050405020304" pitchFamily="18" charset="0"/>
              </a:rPr>
              <a:t>Metalurji</a:t>
            </a:r>
            <a:r>
              <a:rPr lang="tr-TR" sz="3600" dirty="0">
                <a:solidFill>
                  <a:schemeClr val="tx1"/>
                </a:solidFill>
                <a:latin typeface="Times New Roman" panose="02020603050405020304" pitchFamily="18" charset="0"/>
                <a:cs typeface="Times New Roman" panose="02020603050405020304" pitchFamily="18" charset="0"/>
              </a:rPr>
              <a:t> ve Malzeme Mühendisliği ile doğrudan ilgili olmayan bir işyerinde (satış, muhasebe, işletme, </a:t>
            </a:r>
            <a:r>
              <a:rPr lang="tr-TR" sz="3600" dirty="0" smtClean="0">
                <a:solidFill>
                  <a:schemeClr val="tx1"/>
                </a:solidFill>
                <a:latin typeface="Times New Roman" panose="02020603050405020304" pitchFamily="18" charset="0"/>
                <a:cs typeface="Times New Roman" panose="02020603050405020304" pitchFamily="18" charset="0"/>
              </a:rPr>
              <a:t>pazarlama </a:t>
            </a:r>
            <a:r>
              <a:rPr lang="tr-TR" sz="3600" dirty="0">
                <a:solidFill>
                  <a:schemeClr val="tx1"/>
                </a:solidFill>
                <a:latin typeface="Times New Roman" panose="02020603050405020304" pitchFamily="18" charset="0"/>
                <a:cs typeface="Times New Roman" panose="02020603050405020304" pitchFamily="18" charset="0"/>
              </a:rPr>
              <a:t>vs.) yapılan stajlar kabul edilmez. </a:t>
            </a:r>
            <a:endParaRPr lang="tr-TR" sz="36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835225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0304" y="0"/>
            <a:ext cx="12011696" cy="7294305"/>
          </a:xfrm>
          <a:prstGeom prst="rect">
            <a:avLst/>
          </a:prstGeom>
        </p:spPr>
        <p:txBody>
          <a:bodyPr wrap="square">
            <a:spAutoFit/>
          </a:bodyPr>
          <a:lstStyle/>
          <a:p>
            <a:pPr algn="just"/>
            <a:r>
              <a:rPr lang="tr-TR" sz="3600" b="1" dirty="0">
                <a:latin typeface="Times New Roman" panose="02020603050405020304" pitchFamily="18" charset="0"/>
                <a:cs typeface="Times New Roman" panose="02020603050405020304" pitchFamily="18" charset="0"/>
              </a:rPr>
              <a:t>Üretim Yöntemleri Stajı </a:t>
            </a:r>
            <a:r>
              <a:rPr lang="tr-TR" sz="3600" b="1" dirty="0" smtClean="0">
                <a:latin typeface="Times New Roman" panose="02020603050405020304" pitchFamily="18" charset="0"/>
                <a:cs typeface="Times New Roman" panose="02020603050405020304" pitchFamily="18" charset="0"/>
              </a:rPr>
              <a:t>ile ilgili hususlar:</a:t>
            </a:r>
            <a:r>
              <a:rPr lang="tr-TR" sz="3600" dirty="0" smtClean="0">
                <a:solidFill>
                  <a:srgbClr val="FF0000"/>
                </a:solidFill>
                <a:latin typeface="Times New Roman" panose="02020603050405020304" pitchFamily="18" charset="0"/>
                <a:cs typeface="Times New Roman" panose="02020603050405020304" pitchFamily="18" charset="0"/>
              </a:rPr>
              <a:t> </a:t>
            </a:r>
            <a:endParaRPr lang="tr-TR" sz="3600" dirty="0">
              <a:solidFill>
                <a:srgbClr val="FF0000"/>
              </a:solidFill>
              <a:latin typeface="Times New Roman" panose="02020603050405020304" pitchFamily="18" charset="0"/>
              <a:cs typeface="Times New Roman" panose="02020603050405020304" pitchFamily="18" charset="0"/>
            </a:endParaRPr>
          </a:p>
          <a:p>
            <a:pPr algn="just"/>
            <a:r>
              <a:rPr lang="tr-TR" sz="3500" dirty="0">
                <a:latin typeface="Times New Roman" panose="02020603050405020304" pitchFamily="18" charset="0"/>
                <a:cs typeface="Times New Roman" panose="02020603050405020304" pitchFamily="18" charset="0"/>
              </a:rPr>
              <a:t>i. Staj yapılan işletmenin tanıtımı yapılmalıdır. </a:t>
            </a:r>
            <a:r>
              <a:rPr lang="tr-TR" sz="3500" dirty="0" smtClean="0">
                <a:latin typeface="Times New Roman" panose="02020603050405020304" pitchFamily="18" charset="0"/>
                <a:cs typeface="Times New Roman" panose="02020603050405020304" pitchFamily="18" charset="0"/>
              </a:rPr>
              <a:t>Bu amaçla işletmenin </a:t>
            </a:r>
            <a:r>
              <a:rPr lang="tr-TR" sz="3500" dirty="0">
                <a:latin typeface="Times New Roman" panose="02020603050405020304" pitchFamily="18" charset="0"/>
                <a:cs typeface="Times New Roman" panose="02020603050405020304" pitchFamily="18" charset="0"/>
              </a:rPr>
              <a:t>adı, </a:t>
            </a:r>
            <a:r>
              <a:rPr lang="tr-TR" sz="3500" dirty="0" smtClean="0">
                <a:latin typeface="Times New Roman" panose="02020603050405020304" pitchFamily="18" charset="0"/>
                <a:cs typeface="Times New Roman" panose="02020603050405020304" pitchFamily="18" charset="0"/>
              </a:rPr>
              <a:t>yaptığı </a:t>
            </a:r>
            <a:r>
              <a:rPr lang="tr-TR" sz="3500" dirty="0">
                <a:latin typeface="Times New Roman" panose="02020603050405020304" pitchFamily="18" charset="0"/>
                <a:cs typeface="Times New Roman" panose="02020603050405020304" pitchFamily="18" charset="0"/>
              </a:rPr>
              <a:t>iş, üretim kapasitesi, genel organizasyon şeması ve bu şema içindeki tüm bölüm ve birimlerin, çalışma alanları, görevleri ve işlevleri incelenmelidir. </a:t>
            </a:r>
          </a:p>
          <a:p>
            <a:pPr algn="just"/>
            <a:r>
              <a:rPr lang="tr-TR" sz="3500" dirty="0">
                <a:latin typeface="Times New Roman" panose="02020603050405020304" pitchFamily="18" charset="0"/>
                <a:cs typeface="Times New Roman" panose="02020603050405020304" pitchFamily="18" charset="0"/>
              </a:rPr>
              <a:t>ii. İşyerinde yapılan üretimin hammaddeden mamul haline gelinceye kadar geçen safhalarına ait akış şemalarının örneklerle gösterilmesi dolayısıyla üretimin incelenmesi gereklidir. </a:t>
            </a:r>
          </a:p>
          <a:p>
            <a:pPr algn="just"/>
            <a:r>
              <a:rPr lang="tr-TR" sz="3500" dirty="0">
                <a:latin typeface="Times New Roman" panose="02020603050405020304" pitchFamily="18" charset="0"/>
                <a:cs typeface="Times New Roman" panose="02020603050405020304" pitchFamily="18" charset="0"/>
              </a:rPr>
              <a:t>iii. Cevheri tanıma, hazırlama, zenginleştirme işlemleri, yardımcı ham maddelerin hazırlanması ve metal üretim aşamalarının tanıtılması gereklidir. </a:t>
            </a:r>
          </a:p>
          <a:p>
            <a:pPr algn="just"/>
            <a:r>
              <a:rPr lang="tr-TR" sz="3500" dirty="0">
                <a:latin typeface="Times New Roman" panose="02020603050405020304" pitchFamily="18" charset="0"/>
                <a:cs typeface="Times New Roman" panose="02020603050405020304" pitchFamily="18" charset="0"/>
              </a:rPr>
              <a:t>iv. Üretim işlemlerinin gerçekleştirildiği birimler ve bu birimlerde ne tür işlemlerin yapıldığı detaylı anlatılmalıdır. </a:t>
            </a:r>
          </a:p>
        </p:txBody>
      </p:sp>
    </p:spTree>
    <p:extLst>
      <p:ext uri="{BB962C8B-B14F-4D97-AF65-F5344CB8AC3E}">
        <p14:creationId xmlns:p14="http://schemas.microsoft.com/office/powerpoint/2010/main" val="2750792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152" y="101477"/>
            <a:ext cx="12101848" cy="7325082"/>
          </a:xfrm>
          <a:prstGeom prst="rect">
            <a:avLst/>
          </a:prstGeom>
        </p:spPr>
        <p:txBody>
          <a:bodyPr wrap="square">
            <a:spAutoFit/>
          </a:bodyPr>
          <a:lstStyle/>
          <a:p>
            <a:pPr algn="just"/>
            <a:r>
              <a:rPr lang="tr-TR" sz="3200" b="1" dirty="0">
                <a:latin typeface="Times New Roman" panose="02020603050405020304" pitchFamily="18" charset="0"/>
                <a:cs typeface="Times New Roman" panose="02020603050405020304" pitchFamily="18" charset="0"/>
              </a:rPr>
              <a:t>Bu kapsamda:</a:t>
            </a:r>
            <a:r>
              <a:rPr lang="tr-TR" sz="3400" b="1" dirty="0">
                <a:latin typeface="Times New Roman" panose="02020603050405020304" pitchFamily="18" charset="0"/>
                <a:cs typeface="Times New Roman" panose="02020603050405020304" pitchFamily="18" charset="0"/>
              </a:rPr>
              <a:t> </a:t>
            </a:r>
          </a:p>
          <a:p>
            <a:pPr algn="just"/>
            <a:r>
              <a:rPr lang="tr-TR" sz="3200" dirty="0">
                <a:latin typeface="Times New Roman" panose="02020603050405020304" pitchFamily="18" charset="0"/>
                <a:cs typeface="Times New Roman" panose="02020603050405020304" pitchFamily="18" charset="0"/>
              </a:rPr>
              <a:t>i. Her işlem için hammadde ve yarı mamullerin özellikleri, uygulanan analiz, test ve hesaplamalar </a:t>
            </a:r>
            <a:r>
              <a:rPr lang="tr-TR" sz="3200" dirty="0" smtClean="0">
                <a:latin typeface="Times New Roman" panose="02020603050405020304" pitchFamily="18" charset="0"/>
                <a:cs typeface="Times New Roman" panose="02020603050405020304" pitchFamily="18" charset="0"/>
              </a:rPr>
              <a:t>öğrenilmeli, </a:t>
            </a:r>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ii. İşlem parametreleri ve bunların tayin edilme şekli </a:t>
            </a:r>
            <a:r>
              <a:rPr lang="tr-TR" sz="3200" dirty="0" smtClean="0">
                <a:latin typeface="Times New Roman" panose="02020603050405020304" pitchFamily="18" charset="0"/>
                <a:cs typeface="Times New Roman" panose="02020603050405020304" pitchFamily="18" charset="0"/>
              </a:rPr>
              <a:t>incelenmeli, </a:t>
            </a:r>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iii. Hammaddeden ürüne dönüşüm akış şemaları </a:t>
            </a:r>
            <a:r>
              <a:rPr lang="tr-TR" sz="3200" dirty="0" smtClean="0">
                <a:latin typeface="Times New Roman" panose="02020603050405020304" pitchFamily="18" charset="0"/>
                <a:cs typeface="Times New Roman" panose="02020603050405020304" pitchFamily="18" charset="0"/>
              </a:rPr>
              <a:t>verilmeli,</a:t>
            </a:r>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iv. Üretimde kullanılan fırınların kapasiteleri, çalışma şekilleri, işletme parametreleri ve fırında işlem gören hammadde ve çıkan ürün bilgileri </a:t>
            </a:r>
            <a:r>
              <a:rPr lang="tr-TR" sz="3200" dirty="0" smtClean="0">
                <a:latin typeface="Times New Roman" panose="02020603050405020304" pitchFamily="18" charset="0"/>
                <a:cs typeface="Times New Roman" panose="02020603050405020304" pitchFamily="18" charset="0"/>
              </a:rPr>
              <a:t>verilmeli, </a:t>
            </a:r>
          </a:p>
          <a:p>
            <a:pPr algn="just"/>
            <a:r>
              <a:rPr lang="tr-TR" sz="3200" dirty="0">
                <a:latin typeface="Times New Roman" panose="02020603050405020304" pitchFamily="18" charset="0"/>
                <a:cs typeface="Times New Roman" panose="02020603050405020304" pitchFamily="18" charset="0"/>
              </a:rPr>
              <a:t>v. Tesislerde kullanılan donanımların isimleri, kapasiteleri, güçleri, çalışma koşulları, bakım onarım faaliyetleri ve modernizasyon çalışmaları </a:t>
            </a:r>
            <a:r>
              <a:rPr lang="tr-TR" sz="3200" dirty="0" smtClean="0">
                <a:latin typeface="Times New Roman" panose="02020603050405020304" pitchFamily="18" charset="0"/>
                <a:cs typeface="Times New Roman" panose="02020603050405020304" pitchFamily="18" charset="0"/>
              </a:rPr>
              <a:t>incelenmeli, </a:t>
            </a:r>
            <a:endParaRPr lang="tr-TR" sz="3200" dirty="0">
              <a:latin typeface="Times New Roman" panose="02020603050405020304" pitchFamily="18" charset="0"/>
              <a:cs typeface="Times New Roman" panose="02020603050405020304" pitchFamily="18" charset="0"/>
            </a:endParaRPr>
          </a:p>
          <a:p>
            <a:pPr algn="just"/>
            <a:r>
              <a:rPr lang="tr-TR" sz="3200" dirty="0">
                <a:latin typeface="Times New Roman" panose="02020603050405020304" pitchFamily="18" charset="0"/>
                <a:cs typeface="Times New Roman" panose="02020603050405020304" pitchFamily="18" charset="0"/>
              </a:rPr>
              <a:t>vi. Üretilen mamul ve yarı mamullerin </a:t>
            </a:r>
            <a:r>
              <a:rPr lang="tr-TR" sz="3200" dirty="0" smtClean="0">
                <a:latin typeface="Times New Roman" panose="02020603050405020304" pitchFamily="18" charset="0"/>
                <a:cs typeface="Times New Roman" panose="02020603050405020304" pitchFamily="18" charset="0"/>
              </a:rPr>
              <a:t>özellikleri, </a:t>
            </a:r>
            <a:r>
              <a:rPr lang="tr-TR" sz="3200" dirty="0">
                <a:latin typeface="Times New Roman" panose="02020603050405020304" pitchFamily="18" charset="0"/>
                <a:cs typeface="Times New Roman" panose="02020603050405020304" pitchFamily="18" charset="0"/>
              </a:rPr>
              <a:t>kullanım alanları, </a:t>
            </a:r>
            <a:r>
              <a:rPr lang="tr-TR" sz="3200" dirty="0" smtClean="0">
                <a:latin typeface="Times New Roman" panose="02020603050405020304" pitchFamily="18" charset="0"/>
                <a:cs typeface="Times New Roman" panose="02020603050405020304" pitchFamily="18" charset="0"/>
              </a:rPr>
              <a:t>sonradan </a:t>
            </a:r>
            <a:r>
              <a:rPr lang="tr-TR" sz="3200" dirty="0">
                <a:latin typeface="Times New Roman" panose="02020603050405020304" pitchFamily="18" charset="0"/>
                <a:cs typeface="Times New Roman" panose="02020603050405020304" pitchFamily="18" charset="0"/>
              </a:rPr>
              <a:t>göreceği işlemler </a:t>
            </a:r>
            <a:r>
              <a:rPr lang="tr-TR" sz="3200" dirty="0" smtClean="0">
                <a:latin typeface="Times New Roman" panose="02020603050405020304" pitchFamily="18" charset="0"/>
                <a:cs typeface="Times New Roman" panose="02020603050405020304" pitchFamily="18" charset="0"/>
              </a:rPr>
              <a:t>anlatılmalı, </a:t>
            </a:r>
            <a:endParaRPr lang="tr-TR" sz="3200" dirty="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vii. Atıkların özellikleri, </a:t>
            </a:r>
            <a:r>
              <a:rPr lang="tr-TR" sz="3200" dirty="0">
                <a:latin typeface="Times New Roman" panose="02020603050405020304" pitchFamily="18" charset="0"/>
                <a:cs typeface="Times New Roman" panose="02020603050405020304" pitchFamily="18" charset="0"/>
              </a:rPr>
              <a:t>yeniden değerlendirme yöntemleri </a:t>
            </a:r>
            <a:r>
              <a:rPr lang="tr-TR" sz="3200" dirty="0" smtClean="0">
                <a:latin typeface="Times New Roman" panose="02020603050405020304" pitchFamily="18" charset="0"/>
                <a:cs typeface="Times New Roman" panose="02020603050405020304" pitchFamily="18" charset="0"/>
              </a:rPr>
              <a:t>incelenmeli,</a:t>
            </a:r>
            <a:r>
              <a:rPr lang="tr-TR" sz="3400" dirty="0" smtClean="0">
                <a:latin typeface="Times New Roman" panose="02020603050405020304" pitchFamily="18" charset="0"/>
                <a:cs typeface="Times New Roman" panose="02020603050405020304" pitchFamily="18" charset="0"/>
              </a:rPr>
              <a:t> </a:t>
            </a:r>
            <a:endParaRPr lang="tr-TR" sz="34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760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7578" y="1097202"/>
            <a:ext cx="11835684" cy="5446102"/>
          </a:xfrm>
        </p:spPr>
        <p:txBody>
          <a:bodyPr>
            <a:noAutofit/>
          </a:bodyPr>
          <a:lstStyle/>
          <a:p>
            <a:pPr marL="0" indent="0" algn="just">
              <a:buNone/>
            </a:pPr>
            <a:r>
              <a:rPr lang="tr-TR" sz="3600" b="1" dirty="0">
                <a:solidFill>
                  <a:schemeClr val="tx1"/>
                </a:solidFill>
                <a:latin typeface="Times New Roman" panose="02020603050405020304" pitchFamily="18" charset="0"/>
                <a:cs typeface="Times New Roman" panose="02020603050405020304" pitchFamily="18" charset="0"/>
              </a:rPr>
              <a:t>Şekillendirme Yöntemleri ve Yönetim </a:t>
            </a:r>
            <a:r>
              <a:rPr lang="tr-TR" sz="3600" b="1" dirty="0" smtClean="0">
                <a:solidFill>
                  <a:schemeClr val="tx1"/>
                </a:solidFill>
                <a:latin typeface="Times New Roman" panose="02020603050405020304" pitchFamily="18" charset="0"/>
                <a:cs typeface="Times New Roman" panose="02020603050405020304" pitchFamily="18" charset="0"/>
              </a:rPr>
              <a:t>Stajı ile ilgili hususlar: </a:t>
            </a:r>
            <a:endParaRPr lang="tr-TR" sz="36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sz="3600" dirty="0">
                <a:solidFill>
                  <a:schemeClr val="tx1"/>
                </a:solidFill>
                <a:latin typeface="Times New Roman" panose="02020603050405020304" pitchFamily="18" charset="0"/>
                <a:cs typeface="Times New Roman" panose="02020603050405020304" pitchFamily="18" charset="0"/>
              </a:rPr>
              <a:t>i. Staj yapılan işletmenin tanıtımı yapılmalıdır. İşletmenin adı, </a:t>
            </a:r>
            <a:r>
              <a:rPr lang="tr-TR" sz="3600" dirty="0" smtClean="0">
                <a:solidFill>
                  <a:schemeClr val="tx1"/>
                </a:solidFill>
                <a:latin typeface="Times New Roman" panose="02020603050405020304" pitchFamily="18" charset="0"/>
                <a:cs typeface="Times New Roman" panose="02020603050405020304" pitchFamily="18" charset="0"/>
              </a:rPr>
              <a:t>yaptığı </a:t>
            </a:r>
            <a:r>
              <a:rPr lang="tr-TR" sz="3600" dirty="0">
                <a:solidFill>
                  <a:schemeClr val="tx1"/>
                </a:solidFill>
                <a:latin typeface="Times New Roman" panose="02020603050405020304" pitchFamily="18" charset="0"/>
                <a:cs typeface="Times New Roman" panose="02020603050405020304" pitchFamily="18" charset="0"/>
              </a:rPr>
              <a:t>iş, üretim kapasitesi, genel organizasyon şeması ve bu şema içindeki tüm bölüm ve birimlerin, çalışma alanları, görevleri ve işlevleri </a:t>
            </a:r>
            <a:r>
              <a:rPr lang="tr-TR" sz="3600" dirty="0" smtClean="0">
                <a:solidFill>
                  <a:schemeClr val="tx1"/>
                </a:solidFill>
                <a:latin typeface="Times New Roman" panose="02020603050405020304" pitchFamily="18" charset="0"/>
                <a:cs typeface="Times New Roman" panose="02020603050405020304" pitchFamily="18" charset="0"/>
              </a:rPr>
              <a:t>incelenmeli, </a:t>
            </a:r>
            <a:endParaRPr lang="tr-TR" sz="3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sz="3600" dirty="0" smtClean="0">
                <a:solidFill>
                  <a:schemeClr val="tx1"/>
                </a:solidFill>
                <a:latin typeface="Times New Roman" panose="02020603050405020304" pitchFamily="18" charset="0"/>
                <a:cs typeface="Times New Roman" panose="02020603050405020304" pitchFamily="18" charset="0"/>
              </a:rPr>
              <a:t>ii. İşletme </a:t>
            </a:r>
            <a:r>
              <a:rPr lang="tr-TR" sz="3600" dirty="0">
                <a:solidFill>
                  <a:schemeClr val="tx1"/>
                </a:solidFill>
                <a:latin typeface="Times New Roman" panose="02020603050405020304" pitchFamily="18" charset="0"/>
                <a:cs typeface="Times New Roman" panose="02020603050405020304" pitchFamily="18" charset="0"/>
              </a:rPr>
              <a:t>içinde üretilen, dışarıdan satın alınan veya ithal edilen mamul ve yarı mamullerin kalite kontrolünün yapılması ve işlemlerde kullanılan çalışma ve </a:t>
            </a:r>
            <a:r>
              <a:rPr lang="tr-TR" sz="3600" dirty="0" smtClean="0">
                <a:solidFill>
                  <a:schemeClr val="tx1"/>
                </a:solidFill>
                <a:latin typeface="Times New Roman" panose="02020603050405020304" pitchFamily="18" charset="0"/>
                <a:cs typeface="Times New Roman" panose="02020603050405020304" pitchFamily="18" charset="0"/>
              </a:rPr>
              <a:t>yöntemler incelenmeli</a:t>
            </a:r>
            <a:r>
              <a:rPr lang="tr-TR"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3173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08337" y="1160882"/>
            <a:ext cx="11372045" cy="4801314"/>
          </a:xfrm>
          <a:prstGeom prst="rect">
            <a:avLst/>
          </a:prstGeom>
        </p:spPr>
        <p:txBody>
          <a:bodyPr wrap="square">
            <a:spAutoFit/>
          </a:bodyPr>
          <a:lstStyle/>
          <a:p>
            <a:pPr algn="just"/>
            <a:r>
              <a:rPr lang="tr-TR" sz="3600" dirty="0" smtClean="0">
                <a:latin typeface="Times New Roman" panose="02020603050405020304" pitchFamily="18" charset="0"/>
                <a:cs typeface="Times New Roman" panose="02020603050405020304" pitchFamily="18" charset="0"/>
              </a:rPr>
              <a:t>iii. Kalite </a:t>
            </a:r>
            <a:r>
              <a:rPr lang="tr-TR" sz="3600" dirty="0">
                <a:latin typeface="Times New Roman" panose="02020603050405020304" pitchFamily="18" charset="0"/>
                <a:cs typeface="Times New Roman" panose="02020603050405020304" pitchFamily="18" charset="0"/>
              </a:rPr>
              <a:t>kontrol </a:t>
            </a:r>
            <a:r>
              <a:rPr lang="tr-TR" sz="3600" dirty="0" smtClean="0">
                <a:latin typeface="Times New Roman" panose="02020603050405020304" pitchFamily="18" charset="0"/>
                <a:cs typeface="Times New Roman" panose="02020603050405020304" pitchFamily="18" charset="0"/>
              </a:rPr>
              <a:t>kısmına </a:t>
            </a:r>
            <a:r>
              <a:rPr lang="tr-TR" sz="3600" dirty="0">
                <a:latin typeface="Times New Roman" panose="02020603050405020304" pitchFamily="18" charset="0"/>
                <a:cs typeface="Times New Roman" panose="02020603050405020304" pitchFamily="18" charset="0"/>
              </a:rPr>
              <a:t>ait organizasyon </a:t>
            </a:r>
            <a:r>
              <a:rPr lang="tr-TR" sz="3600" dirty="0" smtClean="0">
                <a:latin typeface="Times New Roman" panose="02020603050405020304" pitchFamily="18" charset="0"/>
                <a:cs typeface="Times New Roman" panose="02020603050405020304" pitchFamily="18" charset="0"/>
              </a:rPr>
              <a:t>şeması çizilmeli </a:t>
            </a:r>
            <a:r>
              <a:rPr lang="tr-TR" sz="3600" dirty="0">
                <a:latin typeface="Times New Roman" panose="02020603050405020304" pitchFamily="18" charset="0"/>
                <a:cs typeface="Times New Roman" panose="02020603050405020304" pitchFamily="18" charset="0"/>
              </a:rPr>
              <a:t>ve </a:t>
            </a:r>
            <a:r>
              <a:rPr lang="tr-TR" sz="3600" dirty="0" smtClean="0">
                <a:latin typeface="Times New Roman" panose="02020603050405020304" pitchFamily="18" charset="0"/>
                <a:cs typeface="Times New Roman" panose="02020603050405020304" pitchFamily="18" charset="0"/>
              </a:rPr>
              <a:t>açıklanmalı </a:t>
            </a:r>
            <a:r>
              <a:rPr lang="tr-TR" sz="3600" dirty="0">
                <a:latin typeface="Times New Roman" panose="02020603050405020304" pitchFamily="18" charset="0"/>
                <a:cs typeface="Times New Roman" panose="02020603050405020304" pitchFamily="18" charset="0"/>
              </a:rPr>
              <a:t>ve </a:t>
            </a:r>
            <a:endParaRPr lang="tr-TR" sz="3600" dirty="0" smtClean="0">
              <a:latin typeface="Times New Roman" panose="02020603050405020304" pitchFamily="18" charset="0"/>
              <a:cs typeface="Times New Roman" panose="02020603050405020304" pitchFamily="18" charset="0"/>
            </a:endParaRPr>
          </a:p>
          <a:p>
            <a:pPr algn="just"/>
            <a:r>
              <a:rPr lang="tr-TR" sz="3600" dirty="0" smtClean="0">
                <a:latin typeface="Times New Roman" panose="02020603050405020304" pitchFamily="18" charset="0"/>
                <a:cs typeface="Times New Roman" panose="02020603050405020304" pitchFamily="18" charset="0"/>
              </a:rPr>
              <a:t>iv. AR-GE </a:t>
            </a:r>
            <a:r>
              <a:rPr lang="tr-TR" sz="3600" dirty="0">
                <a:latin typeface="Times New Roman" panose="02020603050405020304" pitchFamily="18" charset="0"/>
                <a:cs typeface="Times New Roman" panose="02020603050405020304" pitchFamily="18" charset="0"/>
              </a:rPr>
              <a:t>ile ilgili detay </a:t>
            </a:r>
            <a:r>
              <a:rPr lang="tr-TR" sz="3600" dirty="0" smtClean="0">
                <a:latin typeface="Times New Roman" panose="02020603050405020304" pitchFamily="18" charset="0"/>
                <a:cs typeface="Times New Roman" panose="02020603050405020304" pitchFamily="18" charset="0"/>
              </a:rPr>
              <a:t>bilgiler verilmeli,</a:t>
            </a:r>
          </a:p>
          <a:p>
            <a:pPr algn="just"/>
            <a:r>
              <a:rPr lang="tr-TR" sz="3600" dirty="0" smtClean="0">
                <a:latin typeface="Times New Roman" panose="02020603050405020304" pitchFamily="18" charset="0"/>
                <a:cs typeface="Times New Roman" panose="02020603050405020304" pitchFamily="18" charset="0"/>
              </a:rPr>
              <a:t>v. </a:t>
            </a:r>
            <a:r>
              <a:rPr lang="tr-TR" sz="3600" dirty="0">
                <a:latin typeface="Times New Roman" panose="02020603050405020304" pitchFamily="18" charset="0"/>
                <a:cs typeface="Times New Roman" panose="02020603050405020304" pitchFamily="18" charset="0"/>
              </a:rPr>
              <a:t>İşletmenin satın alma bölümü </a:t>
            </a:r>
            <a:r>
              <a:rPr lang="tr-TR" sz="3600" dirty="0" smtClean="0">
                <a:latin typeface="Times New Roman" panose="02020603050405020304" pitchFamily="18" charset="0"/>
                <a:cs typeface="Times New Roman" panose="02020603050405020304" pitchFamily="18" charset="0"/>
              </a:rPr>
              <a:t>incelenmeli</a:t>
            </a:r>
            <a:r>
              <a:rPr lang="tr-TR" sz="3600" dirty="0">
                <a:latin typeface="Times New Roman" panose="02020603050405020304" pitchFamily="18" charset="0"/>
                <a:cs typeface="Times New Roman" panose="02020603050405020304" pitchFamily="18" charset="0"/>
              </a:rPr>
              <a:t>,</a:t>
            </a:r>
          </a:p>
          <a:p>
            <a:pPr algn="just"/>
            <a:r>
              <a:rPr lang="tr-TR" sz="3600" dirty="0" smtClean="0">
                <a:latin typeface="Times New Roman" panose="02020603050405020304" pitchFamily="18" charset="0"/>
                <a:cs typeface="Times New Roman" panose="02020603050405020304" pitchFamily="18" charset="0"/>
              </a:rPr>
              <a:t>vi. </a:t>
            </a:r>
            <a:r>
              <a:rPr lang="tr-TR" sz="3600" dirty="0">
                <a:latin typeface="Times New Roman" panose="02020603050405020304" pitchFamily="18" charset="0"/>
                <a:cs typeface="Times New Roman" panose="02020603050405020304" pitchFamily="18" charset="0"/>
              </a:rPr>
              <a:t>İşletmenin personel ve insan kaynakları kısmı </a:t>
            </a:r>
            <a:r>
              <a:rPr lang="tr-TR" sz="3600" dirty="0" smtClean="0">
                <a:latin typeface="Times New Roman" panose="02020603050405020304" pitchFamily="18" charset="0"/>
                <a:cs typeface="Times New Roman" panose="02020603050405020304" pitchFamily="18" charset="0"/>
              </a:rPr>
              <a:t>incelenmeli</a:t>
            </a:r>
            <a:r>
              <a:rPr lang="tr-TR" sz="3600" dirty="0">
                <a:latin typeface="Times New Roman" panose="02020603050405020304" pitchFamily="18" charset="0"/>
                <a:cs typeface="Times New Roman" panose="02020603050405020304" pitchFamily="18" charset="0"/>
              </a:rPr>
              <a:t>,</a:t>
            </a:r>
          </a:p>
          <a:p>
            <a:pPr algn="just"/>
            <a:r>
              <a:rPr lang="tr-TR" sz="3600" dirty="0" smtClean="0">
                <a:latin typeface="Times New Roman" panose="02020603050405020304" pitchFamily="18" charset="0"/>
                <a:cs typeface="Times New Roman" panose="02020603050405020304" pitchFamily="18" charset="0"/>
              </a:rPr>
              <a:t>vii. </a:t>
            </a:r>
            <a:r>
              <a:rPr lang="tr-TR" sz="3600" dirty="0">
                <a:latin typeface="Times New Roman" panose="02020603050405020304" pitchFamily="18" charset="0"/>
                <a:cs typeface="Times New Roman" panose="02020603050405020304" pitchFamily="18" charset="0"/>
              </a:rPr>
              <a:t>İşletmenin izin verdiği oranda maliyet </a:t>
            </a:r>
            <a:r>
              <a:rPr lang="tr-TR" sz="3600" dirty="0" smtClean="0">
                <a:latin typeface="Times New Roman" panose="02020603050405020304" pitchFamily="18" charset="0"/>
                <a:cs typeface="Times New Roman" panose="02020603050405020304" pitchFamily="18" charset="0"/>
              </a:rPr>
              <a:t>hesaplaması yapılmalı ve giderlerin çıkarılmalı,</a:t>
            </a:r>
            <a:endParaRPr lang="tr-TR" sz="36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127730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9195" y="499298"/>
            <a:ext cx="11822805" cy="6358702"/>
          </a:xfrm>
        </p:spPr>
        <p:txBody>
          <a:bodyPr>
            <a:normAutofit fontScale="92500" lnSpcReduction="10000"/>
          </a:bodyPr>
          <a:lstStyle/>
          <a:p>
            <a:pPr marL="0" indent="0" algn="just">
              <a:buNone/>
            </a:pPr>
            <a:r>
              <a:rPr lang="tr-TR" sz="3900" b="1" dirty="0" smtClean="0">
                <a:solidFill>
                  <a:schemeClr val="tx1"/>
                </a:solidFill>
                <a:latin typeface="Times New Roman" panose="02020603050405020304" pitchFamily="18" charset="0"/>
                <a:cs typeface="Times New Roman" panose="02020603050405020304" pitchFamily="18" charset="0"/>
              </a:rPr>
              <a:t>               Staj </a:t>
            </a:r>
            <a:r>
              <a:rPr lang="tr-TR" sz="3900" b="1" dirty="0">
                <a:solidFill>
                  <a:schemeClr val="tx1"/>
                </a:solidFill>
                <a:latin typeface="Times New Roman" panose="02020603050405020304" pitchFamily="18" charset="0"/>
                <a:cs typeface="Times New Roman" panose="02020603050405020304" pitchFamily="18" charset="0"/>
              </a:rPr>
              <a:t>dökümhanede </a:t>
            </a:r>
            <a:r>
              <a:rPr lang="tr-TR" sz="3900" b="1" dirty="0" smtClean="0">
                <a:solidFill>
                  <a:schemeClr val="tx1"/>
                </a:solidFill>
                <a:latin typeface="Times New Roman" panose="02020603050405020304" pitchFamily="18" charset="0"/>
                <a:cs typeface="Times New Roman" panose="02020603050405020304" pitchFamily="18" charset="0"/>
              </a:rPr>
              <a:t>yapılıyorsa; </a:t>
            </a:r>
          </a:p>
          <a:p>
            <a:pPr marL="0" indent="0" algn="just">
              <a:buNone/>
            </a:pPr>
            <a:r>
              <a:rPr lang="tr-TR" sz="3900" dirty="0" smtClean="0">
                <a:solidFill>
                  <a:schemeClr val="tx1"/>
                </a:solidFill>
                <a:latin typeface="Times New Roman" panose="02020603050405020304" pitchFamily="18" charset="0"/>
                <a:cs typeface="Times New Roman" panose="02020603050405020304" pitchFamily="18" charset="0"/>
              </a:rPr>
              <a:t>Dökülen parçaların isimleri, kullanım yerleri, döküm malzemesi ve kalıplama yöntemleri öğrenilmeli,</a:t>
            </a:r>
          </a:p>
          <a:p>
            <a:pPr marL="0" indent="0" algn="just">
              <a:buNone/>
            </a:pPr>
            <a:r>
              <a:rPr lang="tr-TR" sz="3900" dirty="0" smtClean="0">
                <a:solidFill>
                  <a:schemeClr val="tx1"/>
                </a:solidFill>
                <a:latin typeface="Times New Roman" panose="02020603050405020304" pitchFamily="18" charset="0"/>
                <a:cs typeface="Times New Roman" panose="02020603050405020304" pitchFamily="18" charset="0"/>
              </a:rPr>
              <a:t>Dökümhanenin </a:t>
            </a:r>
            <a:r>
              <a:rPr lang="tr-TR" sz="3900" dirty="0">
                <a:solidFill>
                  <a:schemeClr val="tx1"/>
                </a:solidFill>
                <a:latin typeface="Times New Roman" panose="02020603050405020304" pitchFamily="18" charset="0"/>
                <a:cs typeface="Times New Roman" panose="02020603050405020304" pitchFamily="18" charset="0"/>
              </a:rPr>
              <a:t>kısımları ve her bir kısımda ne tür faaliyetlerin gerçekleştirildiği, dökümde kullanılan ocaklar, </a:t>
            </a:r>
            <a:r>
              <a:rPr lang="tr-TR" sz="3900" dirty="0" err="1">
                <a:solidFill>
                  <a:schemeClr val="tx1"/>
                </a:solidFill>
                <a:latin typeface="Times New Roman" panose="02020603050405020304" pitchFamily="18" charset="0"/>
                <a:cs typeface="Times New Roman" panose="02020603050405020304" pitchFamily="18" charset="0"/>
              </a:rPr>
              <a:t>kalıphanede</a:t>
            </a:r>
            <a:r>
              <a:rPr lang="tr-TR" sz="3900" dirty="0">
                <a:solidFill>
                  <a:schemeClr val="tx1"/>
                </a:solidFill>
                <a:latin typeface="Times New Roman" panose="02020603050405020304" pitchFamily="18" charset="0"/>
                <a:cs typeface="Times New Roman" panose="02020603050405020304" pitchFamily="18" charset="0"/>
              </a:rPr>
              <a:t> kullanılan kumlar, model çeşitleri, model malzemeleri ve döküm yöntemleri </a:t>
            </a:r>
            <a:r>
              <a:rPr lang="tr-TR" sz="3900" dirty="0" smtClean="0">
                <a:solidFill>
                  <a:schemeClr val="tx1"/>
                </a:solidFill>
                <a:latin typeface="Times New Roman" panose="02020603050405020304" pitchFamily="18" charset="0"/>
                <a:cs typeface="Times New Roman" panose="02020603050405020304" pitchFamily="18" charset="0"/>
              </a:rPr>
              <a:t>öğrenilmeli, </a:t>
            </a:r>
          </a:p>
          <a:p>
            <a:pPr marL="0" indent="0" algn="just">
              <a:buNone/>
            </a:pPr>
            <a:r>
              <a:rPr lang="tr-TR" sz="3900" dirty="0" smtClean="0">
                <a:solidFill>
                  <a:schemeClr val="tx1"/>
                </a:solidFill>
                <a:latin typeface="Times New Roman" panose="02020603050405020304" pitchFamily="18" charset="0"/>
                <a:cs typeface="Times New Roman" panose="02020603050405020304" pitchFamily="18" charset="0"/>
              </a:rPr>
              <a:t>Dökümhanede </a:t>
            </a:r>
            <a:r>
              <a:rPr lang="tr-TR" sz="3900" dirty="0">
                <a:solidFill>
                  <a:schemeClr val="tx1"/>
                </a:solidFill>
                <a:latin typeface="Times New Roman" panose="02020603050405020304" pitchFamily="18" charset="0"/>
                <a:cs typeface="Times New Roman" panose="02020603050405020304" pitchFamily="18" charset="0"/>
              </a:rPr>
              <a:t>yapılan en az 4 adet uygulamanın </a:t>
            </a:r>
            <a:r>
              <a:rPr lang="tr-TR" sz="3900" dirty="0">
                <a:solidFill>
                  <a:srgbClr val="FF0000"/>
                </a:solidFill>
                <a:latin typeface="Times New Roman" panose="02020603050405020304" pitchFamily="18" charset="0"/>
                <a:cs typeface="Times New Roman" panose="02020603050405020304" pitchFamily="18" charset="0"/>
              </a:rPr>
              <a:t>teknik resimleri</a:t>
            </a:r>
            <a:r>
              <a:rPr lang="tr-TR" sz="3900" dirty="0">
                <a:solidFill>
                  <a:schemeClr val="tx1"/>
                </a:solidFill>
                <a:latin typeface="Times New Roman" panose="02020603050405020304" pitchFamily="18" charset="0"/>
                <a:cs typeface="Times New Roman" panose="02020603050405020304" pitchFamily="18" charset="0"/>
              </a:rPr>
              <a:t>, modeli maçası ve maça sandığının perspektif görünüşleri, döküm hazır kalıbının kesit resmi çizilmeli ve tüm işlem akışları maddeler halinde </a:t>
            </a:r>
            <a:r>
              <a:rPr lang="tr-TR" sz="3900" dirty="0" smtClean="0">
                <a:solidFill>
                  <a:schemeClr val="tx1"/>
                </a:solidFill>
                <a:latin typeface="Times New Roman" panose="02020603050405020304" pitchFamily="18" charset="0"/>
                <a:cs typeface="Times New Roman" panose="02020603050405020304" pitchFamily="18" charset="0"/>
              </a:rPr>
              <a:t>açıklanmalı,</a:t>
            </a:r>
            <a:endParaRPr lang="tr-TR" sz="3900" dirty="0">
              <a:solidFill>
                <a:schemeClr val="tx1"/>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46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1129" y="624110"/>
            <a:ext cx="10153484" cy="1280890"/>
          </a:xfrm>
        </p:spPr>
        <p:txBody>
          <a:bodyPr>
            <a:normAutofit fontScale="90000"/>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
            </a:r>
            <a:br>
              <a:rPr lang="tr-TR" sz="4000" dirty="0" smtClean="0">
                <a:solidFill>
                  <a:srgbClr val="0070C0"/>
                </a:solidFill>
                <a:latin typeface="Times New Roman" panose="02020603050405020304" pitchFamily="18" charset="0"/>
                <a:cs typeface="Times New Roman" panose="02020603050405020304" pitchFamily="18" charset="0"/>
              </a:rPr>
            </a:b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18940" y="1197221"/>
            <a:ext cx="11758411" cy="5602309"/>
          </a:xfrm>
        </p:spPr>
        <p:txBody>
          <a:bodyPr>
            <a:norm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KTÜ Mühendislik Fakültesi </a:t>
            </a:r>
            <a:r>
              <a:rPr lang="tr-TR" sz="3600" dirty="0" err="1" smtClean="0">
                <a:solidFill>
                  <a:schemeClr val="tx1"/>
                </a:solidFill>
                <a:latin typeface="Times New Roman" panose="02020603050405020304" pitchFamily="18" charset="0"/>
                <a:cs typeface="Times New Roman" panose="02020603050405020304" pitchFamily="18" charset="0"/>
              </a:rPr>
              <a:t>Metalurji</a:t>
            </a:r>
            <a:r>
              <a:rPr lang="tr-TR" sz="3600" dirty="0" smtClean="0">
                <a:solidFill>
                  <a:schemeClr val="tx1"/>
                </a:solidFill>
                <a:latin typeface="Times New Roman" panose="02020603050405020304" pitchFamily="18" charset="0"/>
                <a:cs typeface="Times New Roman" panose="02020603050405020304" pitchFamily="18" charset="0"/>
              </a:rPr>
              <a:t> ve Malzeme Mühendisliği Bölümü öğrencilerinin </a:t>
            </a:r>
            <a:r>
              <a:rPr lang="tr-TR" sz="3600" b="1" dirty="0">
                <a:solidFill>
                  <a:schemeClr val="tx1"/>
                </a:solidFill>
                <a:latin typeface="Times New Roman" panose="02020603050405020304" pitchFamily="18" charset="0"/>
                <a:cs typeface="Times New Roman" panose="02020603050405020304" pitchFamily="18" charset="0"/>
              </a:rPr>
              <a:t>lisans derecesini alabilmeye hak kazanabilmeleri için </a:t>
            </a:r>
            <a:r>
              <a:rPr lang="tr-TR" sz="3600" dirty="0">
                <a:solidFill>
                  <a:schemeClr val="tx1"/>
                </a:solidFill>
                <a:latin typeface="Times New Roman" panose="02020603050405020304" pitchFamily="18" charset="0"/>
                <a:cs typeface="Times New Roman" panose="02020603050405020304" pitchFamily="18" charset="0"/>
              </a:rPr>
              <a:t>tamamlamaları gerekli ders kredisi yanında Karadeniz Teknik Üniversitesi Mühendislik Fakültesi Staj Yönergesi kuralları </a:t>
            </a:r>
            <a:r>
              <a:rPr lang="tr-TR" sz="3600" dirty="0" smtClean="0">
                <a:solidFill>
                  <a:schemeClr val="tx1"/>
                </a:solidFill>
                <a:latin typeface="Times New Roman" panose="02020603050405020304" pitchFamily="18" charset="0"/>
                <a:cs typeface="Times New Roman" panose="02020603050405020304" pitchFamily="18" charset="0"/>
              </a:rPr>
              <a:t>çerçevesinde;</a:t>
            </a:r>
          </a:p>
          <a:p>
            <a:pPr marL="0" indent="0" algn="just">
              <a:buNone/>
            </a:pPr>
            <a:r>
              <a:rPr lang="tr-TR" sz="3600" dirty="0" smtClean="0">
                <a:solidFill>
                  <a:schemeClr val="tx1"/>
                </a:solidFill>
                <a:latin typeface="Times New Roman" panose="02020603050405020304" pitchFamily="18" charset="0"/>
                <a:cs typeface="Times New Roman" panose="02020603050405020304" pitchFamily="18" charset="0"/>
              </a:rPr>
              <a:t> </a:t>
            </a:r>
          </a:p>
          <a:p>
            <a:pPr algn="just"/>
            <a:r>
              <a:rPr lang="tr-TR" sz="3600" dirty="0" smtClean="0">
                <a:solidFill>
                  <a:schemeClr val="tx1"/>
                </a:solidFill>
                <a:latin typeface="Times New Roman" panose="02020603050405020304" pitchFamily="18" charset="0"/>
                <a:cs typeface="Times New Roman" panose="02020603050405020304" pitchFamily="18" charset="0"/>
              </a:rPr>
              <a:t>Mühendislik </a:t>
            </a:r>
            <a:r>
              <a:rPr lang="tr-TR" sz="3600" dirty="0">
                <a:solidFill>
                  <a:schemeClr val="tx1"/>
                </a:solidFill>
                <a:latin typeface="Times New Roman" panose="02020603050405020304" pitchFamily="18" charset="0"/>
                <a:cs typeface="Times New Roman" panose="02020603050405020304" pitchFamily="18" charset="0"/>
              </a:rPr>
              <a:t>eğitimlerine katkıda bulunacak şekilde, pratik bilgi ve becerilerini artırmak amacıyla, </a:t>
            </a:r>
            <a:r>
              <a:rPr lang="tr-TR" sz="3600" b="1" dirty="0">
                <a:solidFill>
                  <a:schemeClr val="tx1"/>
                </a:solidFill>
                <a:latin typeface="Times New Roman" panose="02020603050405020304" pitchFamily="18" charset="0"/>
                <a:cs typeface="Times New Roman" panose="02020603050405020304" pitchFamily="18" charset="0"/>
              </a:rPr>
              <a:t>staj (pratik çalışma) yapmaları zorunludur.</a:t>
            </a:r>
            <a:r>
              <a:rPr lang="tr-TR" sz="32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4911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9093" y="409433"/>
            <a:ext cx="11771290" cy="6448567"/>
          </a:xfrm>
        </p:spPr>
        <p:txBody>
          <a:bodyPr>
            <a:normAutofit fontScale="92500" lnSpcReduction="20000"/>
          </a:bodyPr>
          <a:lstStyle/>
          <a:p>
            <a:pPr marL="0" indent="0" algn="just">
              <a:buNone/>
            </a:pPr>
            <a:r>
              <a:rPr lang="tr-TR" sz="3700" b="1" dirty="0" smtClean="0">
                <a:solidFill>
                  <a:schemeClr val="tx1"/>
                </a:solidFill>
                <a:latin typeface="Times New Roman" panose="02020603050405020304" pitchFamily="18" charset="0"/>
                <a:cs typeface="Times New Roman" panose="02020603050405020304" pitchFamily="18" charset="0"/>
              </a:rPr>
              <a:t>       Staj </a:t>
            </a:r>
            <a:r>
              <a:rPr lang="tr-TR" sz="3700" b="1" dirty="0" err="1">
                <a:solidFill>
                  <a:schemeClr val="tx1"/>
                </a:solidFill>
                <a:latin typeface="Times New Roman" panose="02020603050405020304" pitchFamily="18" charset="0"/>
                <a:cs typeface="Times New Roman" panose="02020603050405020304" pitchFamily="18" charset="0"/>
              </a:rPr>
              <a:t>talaşsız</a:t>
            </a:r>
            <a:r>
              <a:rPr lang="tr-TR" sz="3700" b="1" dirty="0">
                <a:solidFill>
                  <a:schemeClr val="tx1"/>
                </a:solidFill>
                <a:latin typeface="Times New Roman" panose="02020603050405020304" pitchFamily="18" charset="0"/>
                <a:cs typeface="Times New Roman" panose="02020603050405020304" pitchFamily="18" charset="0"/>
              </a:rPr>
              <a:t> şekillendirme </a:t>
            </a:r>
            <a:r>
              <a:rPr lang="tr-TR" sz="3700" b="1" dirty="0" smtClean="0">
                <a:solidFill>
                  <a:schemeClr val="tx1"/>
                </a:solidFill>
                <a:latin typeface="Times New Roman" panose="02020603050405020304" pitchFamily="18" charset="0"/>
                <a:cs typeface="Times New Roman" panose="02020603050405020304" pitchFamily="18" charset="0"/>
              </a:rPr>
              <a:t>yapan </a:t>
            </a:r>
            <a:r>
              <a:rPr lang="tr-TR" sz="3700" b="1" dirty="0">
                <a:solidFill>
                  <a:schemeClr val="tx1"/>
                </a:solidFill>
                <a:latin typeface="Times New Roman" panose="02020603050405020304" pitchFamily="18" charset="0"/>
                <a:cs typeface="Times New Roman" panose="02020603050405020304" pitchFamily="18" charset="0"/>
              </a:rPr>
              <a:t>bir </a:t>
            </a:r>
            <a:r>
              <a:rPr lang="tr-TR" sz="3700" b="1" dirty="0" smtClean="0">
                <a:solidFill>
                  <a:schemeClr val="tx1"/>
                </a:solidFill>
                <a:latin typeface="Times New Roman" panose="02020603050405020304" pitchFamily="18" charset="0"/>
                <a:cs typeface="Times New Roman" panose="02020603050405020304" pitchFamily="18" charset="0"/>
              </a:rPr>
              <a:t>işletmede </a:t>
            </a:r>
            <a:r>
              <a:rPr lang="tr-TR" sz="3700" b="1" dirty="0">
                <a:solidFill>
                  <a:schemeClr val="tx1"/>
                </a:solidFill>
                <a:latin typeface="Times New Roman" panose="02020603050405020304" pitchFamily="18" charset="0"/>
                <a:cs typeface="Times New Roman" panose="02020603050405020304" pitchFamily="18" charset="0"/>
              </a:rPr>
              <a:t>yapılıyorsa; </a:t>
            </a:r>
            <a:endParaRPr lang="tr-TR" sz="37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tr-TR" sz="3700" dirty="0">
                <a:solidFill>
                  <a:schemeClr val="tx1"/>
                </a:solidFill>
                <a:latin typeface="Times New Roman" panose="02020603050405020304" pitchFamily="18" charset="0"/>
                <a:cs typeface="Times New Roman" panose="02020603050405020304" pitchFamily="18" charset="0"/>
              </a:rPr>
              <a:t>K</a:t>
            </a:r>
            <a:r>
              <a:rPr lang="tr-TR" sz="3700" dirty="0" smtClean="0">
                <a:solidFill>
                  <a:schemeClr val="tx1"/>
                </a:solidFill>
                <a:latin typeface="Times New Roman" panose="02020603050405020304" pitchFamily="18" charset="0"/>
                <a:cs typeface="Times New Roman" panose="02020603050405020304" pitchFamily="18" charset="0"/>
              </a:rPr>
              <a:t>uvvet</a:t>
            </a:r>
            <a:r>
              <a:rPr lang="tr-TR" sz="3700" dirty="0">
                <a:solidFill>
                  <a:schemeClr val="tx1"/>
                </a:solidFill>
                <a:latin typeface="Times New Roman" panose="02020603050405020304" pitchFamily="18" charset="0"/>
                <a:cs typeface="Times New Roman" panose="02020603050405020304" pitchFamily="18" charset="0"/>
              </a:rPr>
              <a:t>, </a:t>
            </a:r>
            <a:r>
              <a:rPr lang="tr-TR" sz="3700" dirty="0" smtClean="0">
                <a:solidFill>
                  <a:schemeClr val="tx1"/>
                </a:solidFill>
                <a:latin typeface="Times New Roman" panose="02020603050405020304" pitchFamily="18" charset="0"/>
                <a:cs typeface="Times New Roman" panose="02020603050405020304" pitchFamily="18" charset="0"/>
              </a:rPr>
              <a:t>iş, </a:t>
            </a:r>
            <a:r>
              <a:rPr lang="tr-TR" sz="3700" dirty="0">
                <a:solidFill>
                  <a:schemeClr val="tx1"/>
                </a:solidFill>
                <a:latin typeface="Times New Roman" panose="02020603050405020304" pitchFamily="18" charset="0"/>
                <a:cs typeface="Times New Roman" panose="02020603050405020304" pitchFamily="18" charset="0"/>
              </a:rPr>
              <a:t>hız, sürtünme ve yağlama şartları gibi işlem parametrelerinin seçimi </a:t>
            </a:r>
            <a:r>
              <a:rPr lang="tr-TR" sz="3700" dirty="0" smtClean="0">
                <a:solidFill>
                  <a:schemeClr val="tx1"/>
                </a:solidFill>
                <a:latin typeface="Times New Roman" panose="02020603050405020304" pitchFamily="18" charset="0"/>
                <a:cs typeface="Times New Roman" panose="02020603050405020304" pitchFamily="18" charset="0"/>
              </a:rPr>
              <a:t>incelenmeli, </a:t>
            </a:r>
          </a:p>
          <a:p>
            <a:pPr marL="0" indent="0" algn="just">
              <a:buNone/>
            </a:pPr>
            <a:r>
              <a:rPr lang="tr-TR" sz="3700" dirty="0" smtClean="0">
                <a:solidFill>
                  <a:schemeClr val="tx1"/>
                </a:solidFill>
                <a:latin typeface="Times New Roman" panose="02020603050405020304" pitchFamily="18" charset="0"/>
                <a:cs typeface="Times New Roman" panose="02020603050405020304" pitchFamily="18" charset="0"/>
              </a:rPr>
              <a:t>Haddeleme</a:t>
            </a:r>
            <a:r>
              <a:rPr lang="tr-TR" sz="3700" dirty="0">
                <a:solidFill>
                  <a:schemeClr val="tx1"/>
                </a:solidFill>
                <a:latin typeface="Times New Roman" panose="02020603050405020304" pitchFamily="18" charset="0"/>
                <a:cs typeface="Times New Roman" panose="02020603050405020304" pitchFamily="18" charset="0"/>
              </a:rPr>
              <a:t>, </a:t>
            </a:r>
            <a:r>
              <a:rPr lang="tr-TR" sz="3700" dirty="0" err="1">
                <a:solidFill>
                  <a:schemeClr val="tx1"/>
                </a:solidFill>
                <a:latin typeface="Times New Roman" panose="02020603050405020304" pitchFamily="18" charset="0"/>
                <a:cs typeface="Times New Roman" panose="02020603050405020304" pitchFamily="18" charset="0"/>
              </a:rPr>
              <a:t>ekstrüzyon</a:t>
            </a:r>
            <a:r>
              <a:rPr lang="tr-TR" sz="3700" dirty="0">
                <a:solidFill>
                  <a:schemeClr val="tx1"/>
                </a:solidFill>
                <a:latin typeface="Times New Roman" panose="02020603050405020304" pitchFamily="18" charset="0"/>
                <a:cs typeface="Times New Roman" panose="02020603050405020304" pitchFamily="18" charset="0"/>
              </a:rPr>
              <a:t>, çubuk ve tel çekme, boru imalat yöntemi ile elde edilen sabit kesitli mamullerin kesit resmi ve kullanılan takımların teknik resimleri </a:t>
            </a:r>
            <a:r>
              <a:rPr lang="tr-TR" sz="3700" dirty="0" smtClean="0">
                <a:solidFill>
                  <a:schemeClr val="tx1"/>
                </a:solidFill>
                <a:latin typeface="Times New Roman" panose="02020603050405020304" pitchFamily="18" charset="0"/>
                <a:cs typeface="Times New Roman" panose="02020603050405020304" pitchFamily="18" charset="0"/>
              </a:rPr>
              <a:t>çizilmeli, </a:t>
            </a:r>
            <a:endParaRPr lang="tr-TR" sz="37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sz="3700" b="1" dirty="0" smtClean="0">
                <a:solidFill>
                  <a:schemeClr val="tx1"/>
                </a:solidFill>
                <a:latin typeface="Times New Roman" panose="02020603050405020304" pitchFamily="18" charset="0"/>
                <a:cs typeface="Times New Roman" panose="02020603050405020304" pitchFamily="18" charset="0"/>
              </a:rPr>
              <a:t>         Staj </a:t>
            </a:r>
            <a:r>
              <a:rPr lang="tr-TR" sz="3700" b="1" dirty="0">
                <a:solidFill>
                  <a:schemeClr val="tx1"/>
                </a:solidFill>
                <a:latin typeface="Times New Roman" panose="02020603050405020304" pitchFamily="18" charset="0"/>
                <a:cs typeface="Times New Roman" panose="02020603050405020304" pitchFamily="18" charset="0"/>
              </a:rPr>
              <a:t>talaşlı şekillendirme yapan bir işletmede </a:t>
            </a:r>
            <a:r>
              <a:rPr lang="tr-TR" sz="3700" b="1" dirty="0" smtClean="0">
                <a:solidFill>
                  <a:schemeClr val="tx1"/>
                </a:solidFill>
                <a:latin typeface="Times New Roman" panose="02020603050405020304" pitchFamily="18" charset="0"/>
                <a:cs typeface="Times New Roman" panose="02020603050405020304" pitchFamily="18" charset="0"/>
              </a:rPr>
              <a:t>yapılıyorsa;</a:t>
            </a:r>
          </a:p>
          <a:p>
            <a:pPr marL="0" indent="0" algn="just">
              <a:buNone/>
            </a:pPr>
            <a:r>
              <a:rPr lang="tr-TR" sz="3700" dirty="0" smtClean="0">
                <a:solidFill>
                  <a:schemeClr val="tx1"/>
                </a:solidFill>
                <a:latin typeface="Times New Roman" panose="02020603050405020304" pitchFamily="18" charset="0"/>
                <a:cs typeface="Times New Roman" panose="02020603050405020304" pitchFamily="18" charset="0"/>
              </a:rPr>
              <a:t>Talaşlı </a:t>
            </a:r>
            <a:r>
              <a:rPr lang="tr-TR" sz="3700" dirty="0">
                <a:solidFill>
                  <a:schemeClr val="tx1"/>
                </a:solidFill>
                <a:latin typeface="Times New Roman" panose="02020603050405020304" pitchFamily="18" charset="0"/>
                <a:cs typeface="Times New Roman" panose="02020603050405020304" pitchFamily="18" charset="0"/>
              </a:rPr>
              <a:t>şekil verme yöntemleri, tezgahlar ve </a:t>
            </a:r>
            <a:r>
              <a:rPr lang="tr-TR" sz="3700" dirty="0" smtClean="0">
                <a:solidFill>
                  <a:schemeClr val="tx1"/>
                </a:solidFill>
                <a:latin typeface="Times New Roman" panose="02020603050405020304" pitchFamily="18" charset="0"/>
                <a:cs typeface="Times New Roman" panose="02020603050405020304" pitchFamily="18" charset="0"/>
              </a:rPr>
              <a:t>donanımları tanımlanmalı,</a:t>
            </a:r>
          </a:p>
          <a:p>
            <a:pPr marL="0" indent="0" algn="just">
              <a:buNone/>
            </a:pPr>
            <a:r>
              <a:rPr lang="tr-TR" sz="3700" dirty="0" smtClean="0">
                <a:solidFill>
                  <a:schemeClr val="tx1"/>
                </a:solidFill>
                <a:latin typeface="Times New Roman" panose="02020603050405020304" pitchFamily="18" charset="0"/>
                <a:cs typeface="Times New Roman" panose="02020603050405020304" pitchFamily="18" charset="0"/>
              </a:rPr>
              <a:t>İmalatı </a:t>
            </a:r>
            <a:r>
              <a:rPr lang="tr-TR" sz="3700" dirty="0">
                <a:solidFill>
                  <a:schemeClr val="tx1"/>
                </a:solidFill>
                <a:latin typeface="Times New Roman" panose="02020603050405020304" pitchFamily="18" charset="0"/>
                <a:cs typeface="Times New Roman" panose="02020603050405020304" pitchFamily="18" charset="0"/>
              </a:rPr>
              <a:t>yapılan parçaların teknik resimleri </a:t>
            </a:r>
            <a:r>
              <a:rPr lang="tr-TR" sz="3700" dirty="0" smtClean="0">
                <a:solidFill>
                  <a:schemeClr val="tx1"/>
                </a:solidFill>
                <a:latin typeface="Times New Roman" panose="02020603050405020304" pitchFamily="18" charset="0"/>
                <a:cs typeface="Times New Roman" panose="02020603050405020304" pitchFamily="18" charset="0"/>
              </a:rPr>
              <a:t>çizilmeli </a:t>
            </a:r>
            <a:r>
              <a:rPr lang="tr-TR" sz="3700" dirty="0">
                <a:solidFill>
                  <a:schemeClr val="tx1"/>
                </a:solidFill>
                <a:latin typeface="Times New Roman" panose="02020603050405020304" pitchFamily="18" charset="0"/>
                <a:cs typeface="Times New Roman" panose="02020603050405020304" pitchFamily="18" charset="0"/>
              </a:rPr>
              <a:t>ve işlem sıraları detaylı </a:t>
            </a:r>
            <a:r>
              <a:rPr lang="tr-TR" sz="3700" dirty="0" smtClean="0">
                <a:solidFill>
                  <a:schemeClr val="tx1"/>
                </a:solidFill>
                <a:latin typeface="Times New Roman" panose="02020603050405020304" pitchFamily="18" charset="0"/>
                <a:cs typeface="Times New Roman" panose="02020603050405020304" pitchFamily="18" charset="0"/>
              </a:rPr>
              <a:t>yazılmalı,</a:t>
            </a:r>
          </a:p>
          <a:p>
            <a:pPr marL="0" indent="0" algn="just">
              <a:buNone/>
            </a:pPr>
            <a:r>
              <a:rPr lang="tr-TR" sz="3700" dirty="0" smtClean="0">
                <a:solidFill>
                  <a:schemeClr val="tx1"/>
                </a:solidFill>
                <a:latin typeface="Times New Roman" panose="02020603050405020304" pitchFamily="18" charset="0"/>
                <a:cs typeface="Times New Roman" panose="02020603050405020304" pitchFamily="18" charset="0"/>
              </a:rPr>
              <a:t>Talaşlı </a:t>
            </a:r>
            <a:r>
              <a:rPr lang="tr-TR" sz="3700" dirty="0">
                <a:solidFill>
                  <a:schemeClr val="tx1"/>
                </a:solidFill>
                <a:latin typeface="Times New Roman" panose="02020603050405020304" pitchFamily="18" charset="0"/>
                <a:cs typeface="Times New Roman" panose="02020603050405020304" pitchFamily="18" charset="0"/>
              </a:rPr>
              <a:t>işleme parametreleri, seçiliş </a:t>
            </a:r>
            <a:r>
              <a:rPr lang="tr-TR" sz="3700" dirty="0" smtClean="0">
                <a:solidFill>
                  <a:schemeClr val="tx1"/>
                </a:solidFill>
                <a:latin typeface="Times New Roman" panose="02020603050405020304" pitchFamily="18" charset="0"/>
                <a:cs typeface="Times New Roman" panose="02020603050405020304" pitchFamily="18" charset="0"/>
              </a:rPr>
              <a:t>nedenleri, </a:t>
            </a:r>
            <a:r>
              <a:rPr lang="tr-TR" sz="3700" dirty="0">
                <a:solidFill>
                  <a:schemeClr val="tx1"/>
                </a:solidFill>
                <a:latin typeface="Times New Roman" panose="02020603050405020304" pitchFamily="18" charset="0"/>
                <a:cs typeface="Times New Roman" panose="02020603050405020304" pitchFamily="18" charset="0"/>
              </a:rPr>
              <a:t>işleme zamanları </a:t>
            </a:r>
            <a:r>
              <a:rPr lang="tr-TR" sz="3700" dirty="0" smtClean="0">
                <a:solidFill>
                  <a:schemeClr val="tx1"/>
                </a:solidFill>
                <a:latin typeface="Times New Roman" panose="02020603050405020304" pitchFamily="18" charset="0"/>
                <a:cs typeface="Times New Roman" panose="02020603050405020304" pitchFamily="18" charset="0"/>
              </a:rPr>
              <a:t>verilmeli,</a:t>
            </a:r>
            <a:r>
              <a:rPr lang="tr-TR" sz="3600" dirty="0" smtClean="0">
                <a:solidFill>
                  <a:schemeClr val="tx1"/>
                </a:solidFill>
                <a:latin typeface="Times New Roman" panose="02020603050405020304" pitchFamily="18" charset="0"/>
                <a:cs typeface="Times New Roman" panose="02020603050405020304" pitchFamily="18" charset="0"/>
              </a:rPr>
              <a:t> </a:t>
            </a:r>
            <a:endParaRPr lang="tr-TR" sz="3600" dirty="0">
              <a:solidFill>
                <a:schemeClr val="tx1"/>
              </a:solidFill>
              <a:latin typeface="Times New Roman" panose="02020603050405020304" pitchFamily="18" charset="0"/>
              <a:cs typeface="Times New Roman" panose="02020603050405020304" pitchFamily="18" charset="0"/>
            </a:endParaRPr>
          </a:p>
          <a:p>
            <a:endParaRPr lang="tr-TR" dirty="0"/>
          </a:p>
          <a:p>
            <a:endParaRPr lang="tr-TR" dirty="0"/>
          </a:p>
          <a:p>
            <a:endParaRPr lang="tr-TR" dirty="0"/>
          </a:p>
        </p:txBody>
      </p:sp>
    </p:spTree>
    <p:extLst>
      <p:ext uri="{BB962C8B-B14F-4D97-AF65-F5344CB8AC3E}">
        <p14:creationId xmlns:p14="http://schemas.microsoft.com/office/powerpoint/2010/main" val="2988015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1972" y="123860"/>
            <a:ext cx="11870028" cy="6894195"/>
          </a:xfrm>
          <a:prstGeom prst="rect">
            <a:avLst/>
          </a:prstGeom>
        </p:spPr>
        <p:txBody>
          <a:bodyPr wrap="square">
            <a:spAutoFit/>
          </a:bodyPr>
          <a:lstStyle/>
          <a:p>
            <a:pPr algn="just"/>
            <a:r>
              <a:rPr lang="tr-TR" sz="3400" b="1" dirty="0" smtClean="0">
                <a:latin typeface="Times New Roman" panose="02020603050405020304" pitchFamily="18" charset="0"/>
                <a:cs typeface="Times New Roman" panose="02020603050405020304" pitchFamily="18" charset="0"/>
              </a:rPr>
              <a:t>            Staj kaynakla </a:t>
            </a:r>
            <a:r>
              <a:rPr lang="tr-TR" sz="3400" b="1" dirty="0">
                <a:latin typeface="Times New Roman" panose="02020603050405020304" pitchFamily="18" charset="0"/>
                <a:cs typeface="Times New Roman" panose="02020603050405020304" pitchFamily="18" charset="0"/>
              </a:rPr>
              <a:t>uğraşan bir işletmede </a:t>
            </a:r>
            <a:r>
              <a:rPr lang="tr-TR" sz="3400" b="1" dirty="0" smtClean="0">
                <a:latin typeface="Times New Roman" panose="02020603050405020304" pitchFamily="18" charset="0"/>
                <a:cs typeface="Times New Roman" panose="02020603050405020304" pitchFamily="18" charset="0"/>
              </a:rPr>
              <a:t>yapılıyorsa;</a:t>
            </a:r>
          </a:p>
          <a:p>
            <a:pPr algn="just"/>
            <a:r>
              <a:rPr lang="tr-TR" sz="3400" dirty="0" smtClean="0">
                <a:latin typeface="Times New Roman" panose="02020603050405020304" pitchFamily="18" charset="0"/>
                <a:cs typeface="Times New Roman" panose="02020603050405020304" pitchFamily="18" charset="0"/>
              </a:rPr>
              <a:t>Uygulanan </a:t>
            </a:r>
            <a:r>
              <a:rPr lang="tr-TR" sz="3400" dirty="0">
                <a:latin typeface="Times New Roman" panose="02020603050405020304" pitchFamily="18" charset="0"/>
                <a:cs typeface="Times New Roman" panose="02020603050405020304" pitchFamily="18" charset="0"/>
              </a:rPr>
              <a:t>birleştirme yöntemleri ve kaynak yöntemleri ve bunlar için gerekli ek malzemeler, kaynak makinaları </a:t>
            </a:r>
            <a:r>
              <a:rPr lang="tr-TR" sz="3400" dirty="0" smtClean="0">
                <a:latin typeface="Times New Roman" panose="02020603050405020304" pitchFamily="18" charset="0"/>
                <a:cs typeface="Times New Roman" panose="02020603050405020304" pitchFamily="18" charset="0"/>
              </a:rPr>
              <a:t>incelenmeli, </a:t>
            </a:r>
          </a:p>
          <a:p>
            <a:pPr algn="just"/>
            <a:r>
              <a:rPr lang="tr-TR" sz="3400" dirty="0" smtClean="0">
                <a:latin typeface="Times New Roman" panose="02020603050405020304" pitchFamily="18" charset="0"/>
                <a:cs typeface="Times New Roman" panose="02020603050405020304" pitchFamily="18" charset="0"/>
              </a:rPr>
              <a:t>Birleştirmede </a:t>
            </a:r>
            <a:r>
              <a:rPr lang="tr-TR" sz="3400" dirty="0">
                <a:latin typeface="Times New Roman" panose="02020603050405020304" pitchFamily="18" charset="0"/>
                <a:cs typeface="Times New Roman" panose="02020603050405020304" pitchFamily="18" charset="0"/>
              </a:rPr>
              <a:t>kullanılan kaynak yöntemi seçimi, parametreleri belirtilmeli, uygulama aşamaları ayrı ayrı </a:t>
            </a:r>
            <a:r>
              <a:rPr lang="tr-TR" sz="3400" dirty="0" smtClean="0">
                <a:latin typeface="Times New Roman" panose="02020603050405020304" pitchFamily="18" charset="0"/>
                <a:cs typeface="Times New Roman" panose="02020603050405020304" pitchFamily="18" charset="0"/>
              </a:rPr>
              <a:t>açıklanmalı, </a:t>
            </a:r>
          </a:p>
          <a:p>
            <a:pPr algn="just"/>
            <a:endParaRPr lang="tr-TR" sz="3400" dirty="0">
              <a:latin typeface="Times New Roman" panose="02020603050405020304" pitchFamily="18" charset="0"/>
              <a:cs typeface="Times New Roman" panose="02020603050405020304" pitchFamily="18" charset="0"/>
            </a:endParaRPr>
          </a:p>
          <a:p>
            <a:pPr algn="just"/>
            <a:r>
              <a:rPr lang="tr-TR" sz="3400" b="1" dirty="0" smtClean="0">
                <a:latin typeface="Times New Roman" panose="02020603050405020304" pitchFamily="18" charset="0"/>
                <a:cs typeface="Times New Roman" panose="02020603050405020304" pitchFamily="18" charset="0"/>
              </a:rPr>
              <a:t>          Staj </a:t>
            </a:r>
            <a:r>
              <a:rPr lang="tr-TR" sz="3400" b="1" dirty="0">
                <a:latin typeface="Times New Roman" panose="02020603050405020304" pitchFamily="18" charset="0"/>
                <a:cs typeface="Times New Roman" panose="02020603050405020304" pitchFamily="18" charset="0"/>
              </a:rPr>
              <a:t>ısıl işlem yapılan bir işletmede </a:t>
            </a:r>
            <a:r>
              <a:rPr lang="tr-TR" sz="3400" b="1" dirty="0" smtClean="0">
                <a:latin typeface="Times New Roman" panose="02020603050405020304" pitchFamily="18" charset="0"/>
                <a:cs typeface="Times New Roman" panose="02020603050405020304" pitchFamily="18" charset="0"/>
              </a:rPr>
              <a:t>yapılıyorsa;</a:t>
            </a:r>
          </a:p>
          <a:p>
            <a:pPr algn="just"/>
            <a:r>
              <a:rPr lang="tr-TR" sz="3400" dirty="0">
                <a:latin typeface="Times New Roman" panose="02020603050405020304" pitchFamily="18" charset="0"/>
                <a:cs typeface="Times New Roman" panose="02020603050405020304" pitchFamily="18" charset="0"/>
              </a:rPr>
              <a:t>M</a:t>
            </a:r>
            <a:r>
              <a:rPr lang="tr-TR" sz="3400" dirty="0" smtClean="0">
                <a:latin typeface="Times New Roman" panose="02020603050405020304" pitchFamily="18" charset="0"/>
                <a:cs typeface="Times New Roman" panose="02020603050405020304" pitchFamily="18" charset="0"/>
              </a:rPr>
              <a:t>evcut </a:t>
            </a:r>
            <a:r>
              <a:rPr lang="tr-TR" sz="3400" dirty="0">
                <a:latin typeface="Times New Roman" panose="02020603050405020304" pitchFamily="18" charset="0"/>
                <a:cs typeface="Times New Roman" panose="02020603050405020304" pitchFamily="18" charset="0"/>
              </a:rPr>
              <a:t>tav ve ısıl işlem fırınlarının çeşitleri kapasiteleri, güçleri, yapısı incelenmeli, </a:t>
            </a:r>
          </a:p>
          <a:p>
            <a:pPr algn="just"/>
            <a:r>
              <a:rPr lang="tr-TR" sz="3400" dirty="0" smtClean="0">
                <a:latin typeface="Times New Roman" panose="02020603050405020304" pitchFamily="18" charset="0"/>
                <a:cs typeface="Times New Roman" panose="02020603050405020304" pitchFamily="18" charset="0"/>
              </a:rPr>
              <a:t>Isıtma </a:t>
            </a:r>
            <a:r>
              <a:rPr lang="tr-TR" sz="3400" dirty="0">
                <a:latin typeface="Times New Roman" panose="02020603050405020304" pitchFamily="18" charset="0"/>
                <a:cs typeface="Times New Roman" panose="02020603050405020304" pitchFamily="18" charset="0"/>
              </a:rPr>
              <a:t>ve sıcaklık kontrolünün nasıl yapıldığı, kullanılan </a:t>
            </a:r>
            <a:r>
              <a:rPr lang="tr-TR" sz="3400" dirty="0" err="1">
                <a:latin typeface="Times New Roman" panose="02020603050405020304" pitchFamily="18" charset="0"/>
                <a:cs typeface="Times New Roman" panose="02020603050405020304" pitchFamily="18" charset="0"/>
              </a:rPr>
              <a:t>refrakterler</a:t>
            </a:r>
            <a:r>
              <a:rPr lang="tr-TR" sz="3400" dirty="0">
                <a:latin typeface="Times New Roman" panose="02020603050405020304" pitchFamily="18" charset="0"/>
                <a:cs typeface="Times New Roman" panose="02020603050405020304" pitchFamily="18" charset="0"/>
              </a:rPr>
              <a:t>, bakım ve onarım şartları </a:t>
            </a:r>
            <a:r>
              <a:rPr lang="tr-TR" sz="3400" dirty="0" smtClean="0">
                <a:latin typeface="Times New Roman" panose="02020603050405020304" pitchFamily="18" charset="0"/>
                <a:cs typeface="Times New Roman" panose="02020603050405020304" pitchFamily="18" charset="0"/>
              </a:rPr>
              <a:t>belirtilmeli,</a:t>
            </a:r>
          </a:p>
          <a:p>
            <a:pPr algn="just"/>
            <a:r>
              <a:rPr lang="tr-TR" sz="3400" dirty="0" smtClean="0">
                <a:latin typeface="Times New Roman" panose="02020603050405020304" pitchFamily="18" charset="0"/>
                <a:cs typeface="Times New Roman" panose="02020603050405020304" pitchFamily="18" charset="0"/>
              </a:rPr>
              <a:t>Uygulanan </a:t>
            </a:r>
            <a:r>
              <a:rPr lang="tr-TR" sz="3400" dirty="0">
                <a:latin typeface="Times New Roman" panose="02020603050405020304" pitchFamily="18" charset="0"/>
                <a:cs typeface="Times New Roman" panose="02020603050405020304" pitchFamily="18" charset="0"/>
              </a:rPr>
              <a:t>ısıl işlem türünün ne tür malzemelere, hangi amaçlarla uygulandığı ve elde edilen özellikler </a:t>
            </a:r>
            <a:r>
              <a:rPr lang="tr-TR" sz="3400" dirty="0" smtClean="0">
                <a:latin typeface="Times New Roman" panose="02020603050405020304" pitchFamily="18" charset="0"/>
                <a:cs typeface="Times New Roman" panose="02020603050405020304" pitchFamily="18" charset="0"/>
              </a:rPr>
              <a:t>incelenmeli,</a:t>
            </a:r>
            <a:r>
              <a:rPr lang="tr-TR" sz="3200" dirty="0" smtClean="0">
                <a:latin typeface="Times New Roman" panose="02020603050405020304" pitchFamily="18" charset="0"/>
                <a:cs typeface="Times New Roman" panose="02020603050405020304" pitchFamily="18" charset="0"/>
              </a:rPr>
              <a:t> </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80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2880" y="201168"/>
            <a:ext cx="12009119" cy="5993570"/>
          </a:xfrm>
        </p:spPr>
        <p:txBody>
          <a:bodyPr>
            <a:normAutofit fontScale="40000" lnSpcReduction="20000"/>
          </a:bodyPr>
          <a:lstStyle/>
          <a:p>
            <a:pPr marL="1575910">
              <a:lnSpc>
                <a:spcPct val="94482"/>
              </a:lnSpc>
              <a:spcBef>
                <a:spcPts val="4209"/>
              </a:spcBef>
            </a:pPr>
            <a:r>
              <a:rPr lang="tr-TR" sz="7200" u="sng" spc="14" dirty="0" smtClean="0">
                <a:solidFill>
                  <a:srgbClr val="FF0000"/>
                </a:solidFill>
                <a:latin typeface="Times New Roman" panose="02020603050405020304" pitchFamily="18" charset="0"/>
                <a:cs typeface="Times New Roman" panose="02020603050405020304" pitchFamily="18" charset="0"/>
              </a:rPr>
              <a:t>DİKKAT</a:t>
            </a:r>
            <a:r>
              <a:rPr lang="tr-TR" sz="7200" u="sng" spc="14" dirty="0">
                <a:solidFill>
                  <a:srgbClr val="FF0000"/>
                </a:solidFill>
                <a:latin typeface="Times New Roman" panose="02020603050405020304" pitchFamily="18" charset="0"/>
                <a:cs typeface="Times New Roman" panose="02020603050405020304" pitchFamily="18" charset="0"/>
              </a:rPr>
              <a:t>!</a:t>
            </a:r>
          </a:p>
          <a:p>
            <a:pPr marL="1575910" algn="just">
              <a:lnSpc>
                <a:spcPct val="94482"/>
              </a:lnSpc>
              <a:spcBef>
                <a:spcPts val="4209"/>
              </a:spcBef>
            </a:pPr>
            <a:r>
              <a:rPr lang="tr-TR" sz="7200" spc="14" dirty="0">
                <a:solidFill>
                  <a:schemeClr val="tx1"/>
                </a:solidFill>
                <a:latin typeface="Times New Roman" panose="02020603050405020304" pitchFamily="18" charset="0"/>
                <a:cs typeface="Times New Roman" panose="02020603050405020304" pitchFamily="18" charset="0"/>
              </a:rPr>
              <a:t>Eğer staj yapacak olduğunuz işyeri size </a:t>
            </a:r>
            <a:r>
              <a:rPr lang="tr-TR" sz="7200" b="1" u="sng" spc="14" dirty="0">
                <a:solidFill>
                  <a:schemeClr val="tx1"/>
                </a:solidFill>
                <a:latin typeface="Times New Roman" panose="02020603050405020304" pitchFamily="18" charset="0"/>
                <a:cs typeface="Times New Roman" panose="02020603050405020304" pitchFamily="18" charset="0"/>
              </a:rPr>
              <a:t>bir ücret ödeyecekse </a:t>
            </a:r>
            <a:r>
              <a:rPr lang="tr-TR" sz="7200" spc="14" dirty="0">
                <a:solidFill>
                  <a:schemeClr val="tx1"/>
                </a:solidFill>
                <a:latin typeface="Times New Roman" panose="02020603050405020304" pitchFamily="18" charset="0"/>
                <a:cs typeface="Times New Roman" panose="02020603050405020304" pitchFamily="18" charset="0"/>
              </a:rPr>
              <a:t>“</a:t>
            </a:r>
            <a:r>
              <a:rPr lang="tr-TR" sz="7200" b="1" spc="14" dirty="0">
                <a:solidFill>
                  <a:schemeClr val="tx1"/>
                </a:solidFill>
                <a:latin typeface="Times New Roman" panose="02020603050405020304" pitchFamily="18" charset="0"/>
                <a:cs typeface="Times New Roman" panose="02020603050405020304" pitchFamily="18" charset="0"/>
              </a:rPr>
              <a:t>İşyeri Staj Sözleşmesi</a:t>
            </a:r>
            <a:r>
              <a:rPr lang="tr-TR" sz="7200" spc="14" dirty="0">
                <a:solidFill>
                  <a:schemeClr val="tx1"/>
                </a:solidFill>
                <a:latin typeface="Times New Roman" panose="02020603050405020304" pitchFamily="18" charset="0"/>
                <a:cs typeface="Times New Roman" panose="02020603050405020304" pitchFamily="18" charset="0"/>
              </a:rPr>
              <a:t>” formunu da doldurmanız gerekmektedir. Bu form 3 nüsha olarak doldurulup,</a:t>
            </a:r>
          </a:p>
          <a:p>
            <a:pPr marL="1575910">
              <a:spcBef>
                <a:spcPts val="4209"/>
              </a:spcBef>
              <a:buFontTx/>
              <a:buChar char="-"/>
            </a:pPr>
            <a:r>
              <a:rPr lang="tr-TR" sz="7200" spc="14" dirty="0">
                <a:solidFill>
                  <a:schemeClr val="tx1"/>
                </a:solidFill>
                <a:latin typeface="Times New Roman" panose="02020603050405020304" pitchFamily="18" charset="0"/>
                <a:cs typeface="Times New Roman" panose="02020603050405020304" pitchFamily="18" charset="0"/>
              </a:rPr>
              <a:t> Stajyer öğrenci,</a:t>
            </a:r>
          </a:p>
          <a:p>
            <a:pPr marL="1233010" indent="0">
              <a:spcBef>
                <a:spcPts val="4209"/>
              </a:spcBef>
              <a:buNone/>
            </a:pPr>
            <a:r>
              <a:rPr lang="tr-TR" sz="7200" spc="14" dirty="0">
                <a:solidFill>
                  <a:schemeClr val="tx1"/>
                </a:solidFill>
                <a:latin typeface="Times New Roman" panose="02020603050405020304" pitchFamily="18" charset="0"/>
                <a:cs typeface="Times New Roman" panose="02020603050405020304" pitchFamily="18" charset="0"/>
              </a:rPr>
              <a:t>- </a:t>
            </a:r>
            <a:r>
              <a:rPr lang="tr-TR" sz="7200" spc="14" dirty="0" smtClean="0">
                <a:solidFill>
                  <a:schemeClr val="tx1"/>
                </a:solidFill>
                <a:latin typeface="Times New Roman" panose="02020603050405020304" pitchFamily="18" charset="0"/>
                <a:cs typeface="Times New Roman" panose="02020603050405020304" pitchFamily="18" charset="0"/>
              </a:rPr>
              <a:t> Mühendislik </a:t>
            </a:r>
            <a:r>
              <a:rPr lang="tr-TR" sz="7200" spc="14" dirty="0">
                <a:solidFill>
                  <a:schemeClr val="tx1"/>
                </a:solidFill>
                <a:latin typeface="Times New Roman" panose="02020603050405020304" pitchFamily="18" charset="0"/>
                <a:cs typeface="Times New Roman" panose="02020603050405020304" pitchFamily="18" charset="0"/>
              </a:rPr>
              <a:t>Fakültesi Dekanlığı ve </a:t>
            </a:r>
          </a:p>
          <a:p>
            <a:pPr marL="1233010" indent="0">
              <a:spcBef>
                <a:spcPts val="4209"/>
              </a:spcBef>
              <a:buNone/>
            </a:pPr>
            <a:r>
              <a:rPr lang="tr-TR" sz="7200" spc="14" dirty="0">
                <a:solidFill>
                  <a:schemeClr val="tx1"/>
                </a:solidFill>
                <a:latin typeface="Times New Roman" panose="02020603050405020304" pitchFamily="18" charset="0"/>
                <a:cs typeface="Times New Roman" panose="02020603050405020304" pitchFamily="18" charset="0"/>
              </a:rPr>
              <a:t>- </a:t>
            </a:r>
            <a:r>
              <a:rPr lang="tr-TR" sz="7200" spc="14" dirty="0" smtClean="0">
                <a:solidFill>
                  <a:schemeClr val="tx1"/>
                </a:solidFill>
                <a:latin typeface="Times New Roman" panose="02020603050405020304" pitchFamily="18" charset="0"/>
                <a:cs typeface="Times New Roman" panose="02020603050405020304" pitchFamily="18" charset="0"/>
              </a:rPr>
              <a:t> İşyeri </a:t>
            </a:r>
            <a:r>
              <a:rPr lang="tr-TR" sz="7200" spc="14" dirty="0">
                <a:solidFill>
                  <a:schemeClr val="tx1"/>
                </a:solidFill>
                <a:latin typeface="Times New Roman" panose="02020603050405020304" pitchFamily="18" charset="0"/>
                <a:cs typeface="Times New Roman" panose="02020603050405020304" pitchFamily="18" charset="0"/>
              </a:rPr>
              <a:t>tarafından imzalandıktan sonra,</a:t>
            </a:r>
          </a:p>
          <a:p>
            <a:pPr marL="1233010" indent="0">
              <a:spcBef>
                <a:spcPts val="4209"/>
              </a:spcBef>
              <a:buNone/>
            </a:pPr>
            <a:r>
              <a:rPr lang="tr-TR" sz="7200" spc="14" dirty="0">
                <a:solidFill>
                  <a:schemeClr val="tx1"/>
                </a:solidFill>
                <a:latin typeface="Times New Roman" panose="02020603050405020304" pitchFamily="18" charset="0"/>
                <a:cs typeface="Times New Roman" panose="02020603050405020304" pitchFamily="18" charset="0"/>
              </a:rPr>
              <a:t>- </a:t>
            </a:r>
            <a:r>
              <a:rPr lang="tr-TR" sz="7200" spc="14" dirty="0" smtClean="0">
                <a:solidFill>
                  <a:schemeClr val="tx1"/>
                </a:solidFill>
                <a:latin typeface="Times New Roman" panose="02020603050405020304" pitchFamily="18" charset="0"/>
                <a:cs typeface="Times New Roman" panose="02020603050405020304" pitchFamily="18" charset="0"/>
              </a:rPr>
              <a:t> 1 </a:t>
            </a:r>
            <a:r>
              <a:rPr lang="tr-TR" sz="7200" spc="14" dirty="0">
                <a:solidFill>
                  <a:schemeClr val="tx1"/>
                </a:solidFill>
                <a:latin typeface="Times New Roman" panose="02020603050405020304" pitchFamily="18" charset="0"/>
                <a:cs typeface="Times New Roman" panose="02020603050405020304" pitchFamily="18" charset="0"/>
              </a:rPr>
              <a:t>nüshası öğrencide, 1 nüshası Fakülte Sekreterliği’ne ve  1 nüshası da işyerine verilmelidir.</a:t>
            </a:r>
            <a:endParaRPr lang="tr-TR" sz="7200" dirty="0">
              <a:solidFill>
                <a:schemeClr val="tx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892291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245" y="167426"/>
            <a:ext cx="12415234" cy="1030310"/>
          </a:xfrm>
        </p:spPr>
        <p:txBody>
          <a:bodyPr>
            <a:noAutofit/>
          </a:bodyPr>
          <a:lstStyle/>
          <a:p>
            <a:r>
              <a:rPr lang="tr-TR" sz="3200" b="1" dirty="0">
                <a:solidFill>
                  <a:srgbClr val="FF0000"/>
                </a:solidFill>
                <a:latin typeface="Times New Roman" panose="02020603050405020304" pitchFamily="18" charset="0"/>
                <a:cs typeface="Times New Roman" panose="02020603050405020304" pitchFamily="18" charset="0"/>
              </a:rPr>
              <a:t>3308 SAYILI MESLEKİ EĞİTİM </a:t>
            </a:r>
            <a:r>
              <a:rPr lang="tr-TR" sz="3200" b="1" dirty="0" smtClean="0">
                <a:solidFill>
                  <a:srgbClr val="FF0000"/>
                </a:solidFill>
                <a:latin typeface="Times New Roman" panose="02020603050405020304" pitchFamily="18" charset="0"/>
                <a:cs typeface="Times New Roman" panose="02020603050405020304" pitchFamily="18" charset="0"/>
              </a:rPr>
              <a:t>KANUNU-STAJYER </a:t>
            </a:r>
            <a:r>
              <a:rPr lang="tr-TR" sz="3200" b="1" dirty="0">
                <a:solidFill>
                  <a:srgbClr val="FF0000"/>
                </a:solidFill>
                <a:latin typeface="Times New Roman" panose="02020603050405020304" pitchFamily="18" charset="0"/>
                <a:cs typeface="Times New Roman" panose="02020603050405020304" pitchFamily="18" charset="0"/>
              </a:rPr>
              <a:t>MAAŞI</a:t>
            </a:r>
          </a:p>
        </p:txBody>
      </p:sp>
      <p:sp>
        <p:nvSpPr>
          <p:cNvPr id="3" name="İçerik Yer Tutucusu 2"/>
          <p:cNvSpPr>
            <a:spLocks noGrp="1"/>
          </p:cNvSpPr>
          <p:nvPr>
            <p:ph idx="1"/>
          </p:nvPr>
        </p:nvSpPr>
        <p:spPr>
          <a:xfrm>
            <a:off x="553791" y="914401"/>
            <a:ext cx="11320529" cy="5112912"/>
          </a:xfrm>
        </p:spPr>
        <p:txBody>
          <a:bodyPr>
            <a:normAutofit fontScale="25000" lnSpcReduction="20000"/>
          </a:bodyPr>
          <a:lstStyle/>
          <a:p>
            <a:pPr algn="just"/>
            <a:r>
              <a:rPr lang="tr-TR" sz="9600" b="1" dirty="0">
                <a:latin typeface="Times New Roman" panose="02020603050405020304" pitchFamily="18" charset="0"/>
                <a:cs typeface="Times New Roman" panose="02020603050405020304" pitchFamily="18" charset="0"/>
              </a:rPr>
              <a:t>3308 Sayılı Mesleki Eğitim Kanununun Geçici 12 inci maddesi ve 4447 Sayılı İşsizlik Sigortası  Kanununun 53 üncü maddesine dayanılarak hazırlanan ‘3308 Sayılı Mesleki Eğitim Kanununa Göre İşletmelerde Mesleki Eğitim Gören Öğrencilerinin Ücretlerinin  Bir Kısmının İşsizlik Sigortası Fonundan Karşılanmasına İlişkin Usul ve Esasları’n 4 üncü maddesine dayanılarak yapılması gereken işlemler aşağıda verilmiştir. </a:t>
            </a:r>
          </a:p>
          <a:p>
            <a:pPr algn="just"/>
            <a:r>
              <a:rPr lang="tr-TR" sz="9600" dirty="0">
                <a:latin typeface="Times New Roman" panose="02020603050405020304" pitchFamily="18" charset="0"/>
                <a:cs typeface="Times New Roman" panose="02020603050405020304" pitchFamily="18" charset="0"/>
              </a:rPr>
              <a:t>1.Kamu kurum ve kuruluşlarına ait işletmede mesleki eğitim gören; staj yapan ve tamamlayıcı eğitime devam eden öğrenciler ile öğretim programı gereği  staj yapmak zorunda olmayan yükseköğretim kurumu öğrencilerine </a:t>
            </a:r>
            <a:r>
              <a:rPr lang="tr-TR" sz="9600" b="1" u="sng" dirty="0">
                <a:latin typeface="Times New Roman" panose="02020603050405020304" pitchFamily="18" charset="0"/>
                <a:cs typeface="Times New Roman" panose="02020603050405020304" pitchFamily="18" charset="0"/>
              </a:rPr>
              <a:t>Devlet katkısı ödemesi yapılmaz.</a:t>
            </a:r>
          </a:p>
          <a:p>
            <a:pPr algn="just"/>
            <a:r>
              <a:rPr lang="tr-TR" sz="9600" b="1" dirty="0">
                <a:latin typeface="Times New Roman" panose="02020603050405020304" pitchFamily="18" charset="0"/>
                <a:cs typeface="Times New Roman" panose="02020603050405020304" pitchFamily="18" charset="0"/>
              </a:rPr>
              <a:t>2. </a:t>
            </a:r>
            <a:r>
              <a:rPr lang="tr-TR" sz="9600" dirty="0">
                <a:latin typeface="Times New Roman" panose="02020603050405020304" pitchFamily="18" charset="0"/>
                <a:cs typeface="Times New Roman" panose="02020603050405020304" pitchFamily="18" charset="0"/>
              </a:rPr>
              <a:t>Usul ve Esasların 4 üncü maddesinin 1 inci  bendinde belirtildiği üzere, işletmelerce öğrencilere yapılacak ödemeler, </a:t>
            </a:r>
            <a:r>
              <a:rPr lang="tr-TR" sz="9600" b="1" dirty="0">
                <a:latin typeface="Times New Roman" panose="02020603050405020304" pitchFamily="18" charset="0"/>
                <a:cs typeface="Times New Roman" panose="02020603050405020304" pitchFamily="18" charset="0"/>
              </a:rPr>
              <a:t>asgari ücretin net tutarının yüzde otuzundan az olamaz </a:t>
            </a:r>
            <a:r>
              <a:rPr lang="tr-TR" sz="9600" b="1" dirty="0" smtClean="0">
                <a:latin typeface="Times New Roman" panose="02020603050405020304" pitchFamily="18" charset="0"/>
                <a:cs typeface="Times New Roman" panose="02020603050405020304" pitchFamily="18" charset="0"/>
              </a:rPr>
              <a:t>(2825,90 </a:t>
            </a:r>
            <a:r>
              <a:rPr lang="tr-TR" sz="9600" b="1" dirty="0">
                <a:latin typeface="Times New Roman" panose="02020603050405020304" pitchFamily="18" charset="0"/>
                <a:cs typeface="Times New Roman" panose="02020603050405020304" pitchFamily="18" charset="0"/>
              </a:rPr>
              <a:t>x %30 = </a:t>
            </a:r>
            <a:r>
              <a:rPr lang="tr-TR" sz="9600" b="1" dirty="0" smtClean="0">
                <a:latin typeface="Times New Roman" panose="02020603050405020304" pitchFamily="18" charset="0"/>
                <a:cs typeface="Times New Roman" panose="02020603050405020304" pitchFamily="18" charset="0"/>
              </a:rPr>
              <a:t>847,77 </a:t>
            </a:r>
            <a:r>
              <a:rPr lang="tr-TR" sz="9600" b="1" dirty="0">
                <a:latin typeface="Times New Roman" panose="02020603050405020304" pitchFamily="18" charset="0"/>
                <a:cs typeface="Times New Roman" panose="02020603050405020304" pitchFamily="18" charset="0"/>
              </a:rPr>
              <a:t>tl). </a:t>
            </a:r>
            <a:r>
              <a:rPr lang="tr-TR" sz="9600" dirty="0">
                <a:latin typeface="Times New Roman" panose="02020603050405020304" pitchFamily="18" charset="0"/>
                <a:cs typeface="Times New Roman" panose="02020603050405020304" pitchFamily="18" charset="0"/>
              </a:rPr>
              <a:t>Mesleki eğitim görülen işletmede; </a:t>
            </a:r>
            <a:r>
              <a:rPr lang="tr-TR" sz="9600" b="1" dirty="0">
                <a:latin typeface="Times New Roman" panose="02020603050405020304" pitchFamily="18" charset="0"/>
                <a:cs typeface="Times New Roman" panose="02020603050405020304" pitchFamily="18" charset="0"/>
              </a:rPr>
              <a:t>yirmiden az personel çalışıyor ise ödenebilecek en az ücretin üçte ikisi </a:t>
            </a:r>
            <a:r>
              <a:rPr lang="tr-TR" sz="9600" b="1" dirty="0" smtClean="0">
                <a:latin typeface="Times New Roman" panose="02020603050405020304" pitchFamily="18" charset="0"/>
                <a:cs typeface="Times New Roman" panose="02020603050405020304" pitchFamily="18" charset="0"/>
              </a:rPr>
              <a:t>(847,77 </a:t>
            </a:r>
            <a:r>
              <a:rPr lang="tr-TR" sz="9600" b="1" dirty="0">
                <a:latin typeface="Times New Roman" panose="02020603050405020304" pitchFamily="18" charset="0"/>
                <a:cs typeface="Times New Roman" panose="02020603050405020304" pitchFamily="18" charset="0"/>
              </a:rPr>
              <a:t>x 2/3 = </a:t>
            </a:r>
            <a:r>
              <a:rPr lang="tr-TR" sz="9600" b="1" u="sng" dirty="0" smtClean="0">
                <a:latin typeface="Times New Roman" panose="02020603050405020304" pitchFamily="18" charset="0"/>
                <a:cs typeface="Times New Roman" panose="02020603050405020304" pitchFamily="18" charset="0"/>
              </a:rPr>
              <a:t>565,18 </a:t>
            </a:r>
            <a:r>
              <a:rPr lang="tr-TR" sz="9600" b="1" u="sng" dirty="0">
                <a:latin typeface="Times New Roman" panose="02020603050405020304" pitchFamily="18" charset="0"/>
                <a:cs typeface="Times New Roman" panose="02020603050405020304" pitchFamily="18" charset="0"/>
              </a:rPr>
              <a:t>tl),</a:t>
            </a:r>
            <a:r>
              <a:rPr lang="tr-TR" sz="9600" b="1" dirty="0">
                <a:latin typeface="Times New Roman" panose="02020603050405020304" pitchFamily="18" charset="0"/>
                <a:cs typeface="Times New Roman" panose="02020603050405020304" pitchFamily="18" charset="0"/>
              </a:rPr>
              <a:t> yirmi ve üzerinde personel çalışıyor ise ödenebilecek en az ücretin içte biri </a:t>
            </a:r>
            <a:r>
              <a:rPr lang="tr-TR" sz="9600" b="1" dirty="0" smtClean="0">
                <a:latin typeface="Times New Roman" panose="02020603050405020304" pitchFamily="18" charset="0"/>
                <a:cs typeface="Times New Roman" panose="02020603050405020304" pitchFamily="18" charset="0"/>
              </a:rPr>
              <a:t>  </a:t>
            </a:r>
          </a:p>
          <a:p>
            <a:pPr marL="0" indent="0" algn="just">
              <a:buNone/>
            </a:pPr>
            <a:r>
              <a:rPr lang="tr-TR" sz="9600" b="1" dirty="0" smtClean="0">
                <a:latin typeface="Times New Roman" panose="02020603050405020304" pitchFamily="18" charset="0"/>
                <a:cs typeface="Times New Roman" panose="02020603050405020304" pitchFamily="18" charset="0"/>
              </a:rPr>
              <a:t>     </a:t>
            </a:r>
            <a:r>
              <a:rPr lang="tr-TR" sz="9600" b="1" dirty="0">
                <a:latin typeface="Times New Roman" panose="02020603050405020304" pitchFamily="18" charset="0"/>
                <a:cs typeface="Times New Roman" panose="02020603050405020304" pitchFamily="18" charset="0"/>
              </a:rPr>
              <a:t>( </a:t>
            </a:r>
            <a:r>
              <a:rPr lang="tr-TR" sz="9600" b="1" dirty="0" smtClean="0">
                <a:latin typeface="Times New Roman" panose="02020603050405020304" pitchFamily="18" charset="0"/>
                <a:cs typeface="Times New Roman" panose="02020603050405020304" pitchFamily="18" charset="0"/>
              </a:rPr>
              <a:t>847,77 </a:t>
            </a:r>
            <a:r>
              <a:rPr lang="tr-TR" sz="9600" b="1" dirty="0">
                <a:latin typeface="Times New Roman" panose="02020603050405020304" pitchFamily="18" charset="0"/>
                <a:cs typeface="Times New Roman" panose="02020603050405020304" pitchFamily="18" charset="0"/>
              </a:rPr>
              <a:t>x 1/3 =</a:t>
            </a:r>
            <a:r>
              <a:rPr lang="tr-TR" sz="9600" b="1" u="sng" dirty="0">
                <a:latin typeface="Times New Roman" panose="02020603050405020304" pitchFamily="18" charset="0"/>
                <a:cs typeface="Times New Roman" panose="02020603050405020304" pitchFamily="18" charset="0"/>
              </a:rPr>
              <a:t> </a:t>
            </a:r>
            <a:r>
              <a:rPr lang="tr-TR" sz="9600" b="1" u="sng" dirty="0" smtClean="0">
                <a:latin typeface="Times New Roman" panose="02020603050405020304" pitchFamily="18" charset="0"/>
                <a:cs typeface="Times New Roman" panose="02020603050405020304" pitchFamily="18" charset="0"/>
              </a:rPr>
              <a:t>282,59 </a:t>
            </a:r>
            <a:r>
              <a:rPr lang="tr-TR" sz="9600" b="1" u="sng" dirty="0">
                <a:latin typeface="Times New Roman" panose="02020603050405020304" pitchFamily="18" charset="0"/>
                <a:cs typeface="Times New Roman" panose="02020603050405020304" pitchFamily="18" charset="0"/>
              </a:rPr>
              <a:t>tl) </a:t>
            </a:r>
            <a:r>
              <a:rPr lang="tr-TR" sz="9600" b="1" dirty="0">
                <a:latin typeface="Times New Roman" panose="02020603050405020304" pitchFamily="18" charset="0"/>
                <a:cs typeface="Times New Roman" panose="02020603050405020304" pitchFamily="18" charset="0"/>
              </a:rPr>
              <a:t>devlet katkısı olarak ödenir. </a:t>
            </a:r>
          </a:p>
          <a:p>
            <a:pPr algn="just"/>
            <a:endParaRPr lang="tr-TR" sz="1100" b="1" dirty="0">
              <a:latin typeface="Times New Roman" panose="02020603050405020304" pitchFamily="18" charset="0"/>
              <a:cs typeface="Times New Roman" panose="02020603050405020304" pitchFamily="18" charset="0"/>
            </a:endParaRPr>
          </a:p>
          <a:p>
            <a:pPr algn="just"/>
            <a:endParaRPr lang="tr-TR" sz="1100" b="1" dirty="0"/>
          </a:p>
          <a:p>
            <a:endParaRPr lang="tr-TR" dirty="0"/>
          </a:p>
        </p:txBody>
      </p:sp>
    </p:spTree>
    <p:extLst>
      <p:ext uri="{BB962C8B-B14F-4D97-AF65-F5344CB8AC3E}">
        <p14:creationId xmlns:p14="http://schemas.microsoft.com/office/powerpoint/2010/main" val="3107417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4851" y="631065"/>
            <a:ext cx="11169761" cy="5280157"/>
          </a:xfrm>
        </p:spPr>
        <p:txBody>
          <a:bodyPr>
            <a:normAutofit fontScale="85000" lnSpcReduction="10000"/>
          </a:bodyPr>
          <a:lstStyle/>
          <a:p>
            <a:pPr algn="just"/>
            <a:r>
              <a:rPr lang="tr-TR" sz="3200" b="1" dirty="0" smtClean="0">
                <a:latin typeface="Times New Roman" panose="02020603050405020304" pitchFamily="18" charset="0"/>
                <a:cs typeface="Times New Roman" panose="02020603050405020304" pitchFamily="18" charset="0"/>
              </a:rPr>
              <a:t>3. </a:t>
            </a:r>
            <a:r>
              <a:rPr lang="tr-TR" sz="3200" dirty="0">
                <a:latin typeface="Times New Roman" panose="02020603050405020304" pitchFamily="18" charset="0"/>
                <a:cs typeface="Times New Roman" panose="02020603050405020304" pitchFamily="18" charset="0"/>
              </a:rPr>
              <a:t>Usul ve esasların 4 üncü maddesinin 10 uncu bendinde belirtildiği üzere, devamsızlığı olan hastalık izninde (raporlu) olan öğrencilere bu günlere karşılık gelen ücretler </a:t>
            </a:r>
            <a:r>
              <a:rPr lang="tr-TR" sz="3200" b="1" u="sng" dirty="0">
                <a:latin typeface="Times New Roman" panose="02020603050405020304" pitchFamily="18" charset="0"/>
                <a:cs typeface="Times New Roman" panose="02020603050405020304" pitchFamily="18" charset="0"/>
              </a:rPr>
              <a:t>ödenmeyeceğinden</a:t>
            </a:r>
            <a:r>
              <a:rPr lang="tr-TR" sz="3200" dirty="0">
                <a:latin typeface="Times New Roman" panose="02020603050405020304" pitchFamily="18" charset="0"/>
                <a:cs typeface="Times New Roman" panose="02020603050405020304" pitchFamily="18" charset="0"/>
              </a:rPr>
              <a:t>, hesaplamalar da buna göre yapılmaktadır.</a:t>
            </a:r>
          </a:p>
          <a:p>
            <a:pPr algn="just"/>
            <a:r>
              <a:rPr lang="tr-TR" sz="3200" dirty="0">
                <a:latin typeface="Times New Roman" panose="02020603050405020304" pitchFamily="18" charset="0"/>
                <a:cs typeface="Times New Roman" panose="02020603050405020304" pitchFamily="18" charset="0"/>
              </a:rPr>
              <a:t>Kapsam dahilinde stajer öğrencisi bulunan birimler işletmelerden </a:t>
            </a:r>
            <a:r>
              <a:rPr lang="tr-TR" sz="3200" b="1" u="sng" dirty="0">
                <a:latin typeface="Times New Roman" panose="02020603050405020304" pitchFamily="18" charset="0"/>
                <a:cs typeface="Times New Roman" panose="02020603050405020304" pitchFamily="18" charset="0"/>
              </a:rPr>
              <a:t>İşsizlik Fonu Katkısı Bilgi Formu*</a:t>
            </a:r>
            <a:r>
              <a:rPr lang="tr-TR" sz="3200" b="1"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 öğrenciye maaş ödendiğine dair </a:t>
            </a:r>
            <a:r>
              <a:rPr lang="tr-TR" sz="3200" b="1" dirty="0">
                <a:latin typeface="Times New Roman" panose="02020603050405020304" pitchFamily="18" charset="0"/>
                <a:cs typeface="Times New Roman" panose="02020603050405020304" pitchFamily="18" charset="0"/>
              </a:rPr>
              <a:t>dekont </a:t>
            </a:r>
            <a:r>
              <a:rPr lang="tr-TR" sz="3200" dirty="0">
                <a:latin typeface="Times New Roman" panose="02020603050405020304" pitchFamily="18" charset="0"/>
                <a:cs typeface="Times New Roman" panose="02020603050405020304" pitchFamily="18" charset="0"/>
              </a:rPr>
              <a:t>bilgilerini kontrol ederek, bu bilgileri devlet katkısı ödemesi için formlara doldurup Öğrenci İşleri Daire Başkanlığına gönderilecektir. </a:t>
            </a:r>
          </a:p>
          <a:p>
            <a:pPr algn="just"/>
            <a:r>
              <a:rPr lang="tr-TR" sz="3200" b="1" dirty="0">
                <a:latin typeface="Times New Roman" panose="02020603050405020304" pitchFamily="18" charset="0"/>
                <a:cs typeface="Times New Roman" panose="02020603050405020304" pitchFamily="18" charset="0"/>
              </a:rPr>
              <a:t>Öğrenci İşleri Daire Başkanlığı </a:t>
            </a:r>
            <a:r>
              <a:rPr lang="tr-TR" sz="3200" dirty="0">
                <a:latin typeface="Times New Roman" panose="02020603050405020304" pitchFamily="18" charset="0"/>
                <a:cs typeface="Times New Roman" panose="02020603050405020304" pitchFamily="18" charset="0"/>
              </a:rPr>
              <a:t>Birimlerden gelen bu formların kontrolünü yaparak Üniversite düzeyinde </a:t>
            </a:r>
            <a:r>
              <a:rPr lang="tr-TR" sz="3200" b="1" dirty="0">
                <a:latin typeface="Times New Roman" panose="02020603050405020304" pitchFamily="18" charset="0"/>
                <a:cs typeface="Times New Roman" panose="02020603050405020304" pitchFamily="18" charset="0"/>
              </a:rPr>
              <a:t>tek liste </a:t>
            </a:r>
            <a:r>
              <a:rPr lang="tr-TR" sz="3200" dirty="0">
                <a:latin typeface="Times New Roman" panose="02020603050405020304" pitchFamily="18" charset="0"/>
                <a:cs typeface="Times New Roman" panose="02020603050405020304" pitchFamily="18" charset="0"/>
              </a:rPr>
              <a:t>haline getirdikten sonra yazı ile </a:t>
            </a:r>
            <a:r>
              <a:rPr lang="tr-TR" sz="3200" b="1" dirty="0">
                <a:latin typeface="Times New Roman" panose="02020603050405020304" pitchFamily="18" charset="0"/>
                <a:cs typeface="Times New Roman" panose="02020603050405020304" pitchFamily="18" charset="0"/>
              </a:rPr>
              <a:t>YÖK’e </a:t>
            </a:r>
            <a:r>
              <a:rPr lang="tr-TR" sz="3200" dirty="0">
                <a:latin typeface="Times New Roman" panose="02020603050405020304" pitchFamily="18" charset="0"/>
                <a:cs typeface="Times New Roman" panose="02020603050405020304" pitchFamily="18" charset="0"/>
              </a:rPr>
              <a:t>gönderecektir. </a:t>
            </a:r>
            <a:r>
              <a:rPr lang="tr-TR" sz="3200" b="1" dirty="0">
                <a:latin typeface="Times New Roman" panose="02020603050405020304" pitchFamily="18" charset="0"/>
                <a:cs typeface="Times New Roman" panose="02020603050405020304" pitchFamily="18" charset="0"/>
              </a:rPr>
              <a:t>YÖK tarafından ÖİDB hesaplarına devlet katkısı tutarı aktarıldığında zorunlu staj yapılan işletmelere söz konusu ödeme yapılacaktır. </a:t>
            </a:r>
          </a:p>
          <a:p>
            <a:endParaRPr lang="tr-TR" dirty="0"/>
          </a:p>
          <a:p>
            <a:endParaRPr lang="tr-TR" dirty="0"/>
          </a:p>
        </p:txBody>
      </p:sp>
    </p:spTree>
    <p:extLst>
      <p:ext uri="{BB962C8B-B14F-4D97-AF65-F5344CB8AC3E}">
        <p14:creationId xmlns:p14="http://schemas.microsoft.com/office/powerpoint/2010/main" val="1066031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1197735" y="115910"/>
            <a:ext cx="5344733" cy="6742090"/>
          </a:xfrm>
        </p:spPr>
        <p:txBody>
          <a:bodyPr>
            <a:normAutofit/>
          </a:bodyPr>
          <a:lstStyle/>
          <a:p>
            <a:pPr algn="just"/>
            <a:r>
              <a:rPr lang="tr-TR" dirty="0">
                <a:latin typeface="Times New Roman" panose="02020603050405020304" pitchFamily="18" charset="0"/>
                <a:cs typeface="Times New Roman" panose="02020603050405020304" pitchFamily="18" charset="0"/>
                <a:hlinkClick r:id="rId2"/>
              </a:rPr>
              <a:t>STAJ ÜCRETLERİNE İŞSİZLİK FONU KATKISI ÖĞRENCİ VE İŞVEREN BİLGİ </a:t>
            </a:r>
            <a:r>
              <a:rPr lang="tr-TR" dirty="0" smtClean="0">
                <a:latin typeface="Times New Roman" panose="02020603050405020304" pitchFamily="18" charset="0"/>
                <a:cs typeface="Times New Roman" panose="02020603050405020304" pitchFamily="18" charset="0"/>
                <a:hlinkClick r:id="rId2"/>
              </a:rPr>
              <a:t>FORMU</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pdf</a:t>
            </a: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(FORMLAR) </a:t>
            </a:r>
            <a:r>
              <a:rPr lang="tr-TR" dirty="0">
                <a:latin typeface="Times New Roman" panose="02020603050405020304" pitchFamily="18" charset="0"/>
                <a:cs typeface="Times New Roman" panose="02020603050405020304" pitchFamily="18" charset="0"/>
              </a:rPr>
              <a:t>İŞYERİ BİLGİLERİ, IBAN, VERGİ DAİRESİ VE VERGİ </a:t>
            </a:r>
            <a:r>
              <a:rPr lang="tr-TR" dirty="0" smtClean="0">
                <a:latin typeface="Times New Roman" panose="02020603050405020304" pitchFamily="18" charset="0"/>
                <a:cs typeface="Times New Roman" panose="02020603050405020304" pitchFamily="18" charset="0"/>
              </a:rPr>
              <a:t>NO</a:t>
            </a:r>
            <a:br>
              <a:rPr lang="tr-TR" dirty="0" smtClean="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  doldurulmalıdır</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endParaRPr lang="tr-TR" dirty="0"/>
          </a:p>
        </p:txBody>
      </p:sp>
      <p:pic>
        <p:nvPicPr>
          <p:cNvPr id="4" name="İçerik Yer Tutucusu 3"/>
          <p:cNvPicPr>
            <a:picLocks noGrp="1" noChangeAspect="1"/>
          </p:cNvPicPr>
          <p:nvPr>
            <p:ph idx="1"/>
          </p:nvPr>
        </p:nvPicPr>
        <p:blipFill>
          <a:blip r:embed="rId3"/>
          <a:stretch>
            <a:fillRect/>
          </a:stretch>
        </p:blipFill>
        <p:spPr>
          <a:xfrm>
            <a:off x="6672962" y="248060"/>
            <a:ext cx="4982418" cy="6114103"/>
          </a:xfrm>
        </p:spPr>
      </p:pic>
    </p:spTree>
    <p:extLst>
      <p:ext uri="{BB962C8B-B14F-4D97-AF65-F5344CB8AC3E}">
        <p14:creationId xmlns:p14="http://schemas.microsoft.com/office/powerpoint/2010/main" val="1313289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 y="321972"/>
            <a:ext cx="10959921" cy="5589250"/>
          </a:xfrm>
        </p:spPr>
        <p:txBody>
          <a:bodyPr>
            <a:normAutofit/>
          </a:bodyPr>
          <a:lstStyle/>
          <a:p>
            <a:pPr algn="just"/>
            <a:r>
              <a:rPr lang="tr-TR" sz="3200" u="sng" dirty="0" smtClean="0">
                <a:solidFill>
                  <a:schemeClr val="accent1">
                    <a:lumMod val="60000"/>
                    <a:lumOff val="40000"/>
                  </a:schemeClr>
                </a:solidFill>
                <a:latin typeface="Times New Roman" panose="02020603050405020304" pitchFamily="18" charset="0"/>
                <a:cs typeface="Times New Roman" panose="02020603050405020304" pitchFamily="18" charset="0"/>
              </a:rPr>
              <a:t>STAJ </a:t>
            </a:r>
            <a:r>
              <a:rPr lang="tr-TR" sz="3200" u="sng" dirty="0">
                <a:solidFill>
                  <a:schemeClr val="accent1">
                    <a:lumMod val="60000"/>
                    <a:lumOff val="40000"/>
                  </a:schemeClr>
                </a:solidFill>
                <a:latin typeface="Times New Roman" panose="02020603050405020304" pitchFamily="18" charset="0"/>
                <a:cs typeface="Times New Roman" panose="02020603050405020304" pitchFamily="18" charset="0"/>
              </a:rPr>
              <a:t>ÜCRETLERİNE İŞSİZLİK FONU KATKISI ÖĞRENCİ VE İŞVEREN BİLGİ </a:t>
            </a:r>
            <a:r>
              <a:rPr lang="tr-TR" sz="3200" u="sng" dirty="0" smtClean="0">
                <a:solidFill>
                  <a:schemeClr val="accent1">
                    <a:lumMod val="60000"/>
                    <a:lumOff val="40000"/>
                  </a:schemeClr>
                </a:solidFill>
                <a:latin typeface="Times New Roman" panose="02020603050405020304" pitchFamily="18" charset="0"/>
                <a:cs typeface="Times New Roman" panose="02020603050405020304" pitchFamily="18" charset="0"/>
              </a:rPr>
              <a:t>FORMU 2</a:t>
            </a:r>
            <a:r>
              <a:rPr lang="tr-TR" sz="3200" dirty="0" smtClean="0">
                <a:latin typeface="Times New Roman" panose="02020603050405020304" pitchFamily="18" charset="0"/>
                <a:cs typeface="Times New Roman" panose="02020603050405020304" pitchFamily="18" charset="0"/>
              </a:rPr>
              <a:t>(</a:t>
            </a:r>
            <a:r>
              <a:rPr lang="tr-TR" sz="3200" dirty="0" err="1" smtClean="0">
                <a:latin typeface="Times New Roman" panose="02020603050405020304" pitchFamily="18" charset="0"/>
                <a:cs typeface="Times New Roman" panose="02020603050405020304" pitchFamily="18" charset="0"/>
              </a:rPr>
              <a:t>excel</a:t>
            </a:r>
            <a:r>
              <a:rPr lang="tr-TR" sz="3200"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(FORMLAR)   </a:t>
            </a:r>
          </a:p>
          <a:p>
            <a:pPr marL="0" indent="0" algn="just">
              <a:buNone/>
            </a:pPr>
            <a:r>
              <a:rPr lang="tr-TR" sz="3200" b="1" dirty="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a:t>
            </a:r>
            <a:endParaRPr lang="tr-TR" sz="3200" b="1" dirty="0" smtClean="0">
              <a:latin typeface="Times New Roman" panose="02020603050405020304" pitchFamily="18" charset="0"/>
              <a:cs typeface="Times New Roman" panose="02020603050405020304" pitchFamily="18" charset="0"/>
            </a:endParaRPr>
          </a:p>
          <a:p>
            <a:pPr marL="0" indent="0" algn="just">
              <a:buNone/>
            </a:pPr>
            <a:endParaRPr lang="tr-TR" sz="3200" dirty="0" smtClean="0">
              <a:latin typeface="Times New Roman" panose="02020603050405020304" pitchFamily="18" charset="0"/>
              <a:cs typeface="Times New Roman" panose="02020603050405020304" pitchFamily="18" charset="0"/>
            </a:endParaRPr>
          </a:p>
          <a:p>
            <a:pPr marL="0" indent="0" algn="just">
              <a:buNone/>
            </a:pPr>
            <a:r>
              <a:rPr lang="tr-TR" sz="3200" dirty="0" smtClean="0">
                <a:latin typeface="Times New Roman" panose="02020603050405020304" pitchFamily="18" charset="0"/>
                <a:cs typeface="Times New Roman" panose="02020603050405020304" pitchFamily="18" charset="0"/>
              </a:rPr>
              <a:t>   </a:t>
            </a:r>
          </a:p>
          <a:p>
            <a:pPr marL="0" indent="0" algn="just">
              <a:buNone/>
            </a:pPr>
            <a:endParaRPr lang="tr-TR" dirty="0"/>
          </a:p>
          <a:p>
            <a:pPr marL="0" indent="0">
              <a:buNone/>
            </a:pPr>
            <a:endParaRPr lang="tr-TR" dirty="0"/>
          </a:p>
        </p:txBody>
      </p:sp>
      <p:pic>
        <p:nvPicPr>
          <p:cNvPr id="2" name="Resim 1"/>
          <p:cNvPicPr>
            <a:picLocks noChangeAspect="1"/>
          </p:cNvPicPr>
          <p:nvPr/>
        </p:nvPicPr>
        <p:blipFill>
          <a:blip r:embed="rId2"/>
          <a:stretch>
            <a:fillRect/>
          </a:stretch>
        </p:blipFill>
        <p:spPr>
          <a:xfrm>
            <a:off x="899962" y="2423788"/>
            <a:ext cx="10175868" cy="2933822"/>
          </a:xfrm>
          <a:prstGeom prst="rect">
            <a:avLst/>
          </a:prstGeom>
        </p:spPr>
      </p:pic>
    </p:spTree>
    <p:extLst>
      <p:ext uri="{BB962C8B-B14F-4D97-AF65-F5344CB8AC3E}">
        <p14:creationId xmlns:p14="http://schemas.microsoft.com/office/powerpoint/2010/main" val="3067987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699" y="1275008"/>
            <a:ext cx="11259913" cy="4636214"/>
          </a:xfrm>
        </p:spPr>
        <p:txBody>
          <a:bodyPr/>
          <a:lstStyle/>
          <a:p>
            <a:pPr algn="just"/>
            <a:r>
              <a:rPr lang="tr-TR" sz="3600" dirty="0">
                <a:latin typeface="Times New Roman" panose="02020603050405020304" pitchFamily="18" charset="0"/>
                <a:cs typeface="Times New Roman" panose="02020603050405020304" pitchFamily="18" charset="0"/>
              </a:rPr>
              <a:t>İşyerine devlet katkısının ödenebilmesi için öğrenciye ücret ödendiğine dair </a:t>
            </a:r>
            <a:r>
              <a:rPr lang="tr-TR" sz="3600" dirty="0">
                <a:solidFill>
                  <a:srgbClr val="FF0000"/>
                </a:solidFill>
                <a:latin typeface="Times New Roman" panose="02020603050405020304" pitchFamily="18" charset="0"/>
                <a:cs typeface="Times New Roman" panose="02020603050405020304" pitchFamily="18" charset="0"/>
              </a:rPr>
              <a:t>banka dekontunun/makbuzun</a:t>
            </a:r>
            <a:r>
              <a:rPr lang="tr-TR" sz="3600" dirty="0">
                <a:latin typeface="Times New Roman" panose="02020603050405020304" pitchFamily="18" charset="0"/>
                <a:cs typeface="Times New Roman" panose="02020603050405020304" pitchFamily="18" charset="0"/>
              </a:rPr>
              <a:t> </a:t>
            </a:r>
            <a:r>
              <a:rPr lang="tr-TR" sz="3600" b="1" dirty="0">
                <a:latin typeface="Times New Roman" panose="02020603050405020304" pitchFamily="18" charset="0"/>
                <a:cs typeface="Times New Roman" panose="02020603050405020304" pitchFamily="18" charset="0"/>
              </a:rPr>
              <a:t>her ayın 4’üne </a:t>
            </a:r>
            <a:r>
              <a:rPr lang="tr-TR" sz="3600" dirty="0">
                <a:latin typeface="Times New Roman" panose="02020603050405020304" pitchFamily="18" charset="0"/>
                <a:cs typeface="Times New Roman" panose="02020603050405020304" pitchFamily="18" charset="0"/>
              </a:rPr>
              <a:t>kadar bölümümüze ulaştırılması gerekmektedir. </a:t>
            </a:r>
            <a:r>
              <a:rPr lang="tr-TR" sz="3600" u="sng" dirty="0">
                <a:solidFill>
                  <a:srgbClr val="FF0000"/>
                </a:solidFill>
                <a:latin typeface="Times New Roman" panose="02020603050405020304" pitchFamily="18" charset="0"/>
                <a:cs typeface="Times New Roman" panose="02020603050405020304" pitchFamily="18" charset="0"/>
              </a:rPr>
              <a:t>Dekont/makbuz göndermeyen işletmelere ödeme yapılmayacaktır.</a:t>
            </a:r>
          </a:p>
          <a:p>
            <a:endParaRPr lang="tr-TR" dirty="0"/>
          </a:p>
        </p:txBody>
      </p:sp>
    </p:spTree>
    <p:extLst>
      <p:ext uri="{BB962C8B-B14F-4D97-AF65-F5344CB8AC3E}">
        <p14:creationId xmlns:p14="http://schemas.microsoft.com/office/powerpoint/2010/main" val="3761982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8641" y="837127"/>
            <a:ext cx="11075831" cy="5074095"/>
          </a:xfrm>
        </p:spPr>
        <p:txBody>
          <a:bodyPr/>
          <a:lstStyle/>
          <a:p>
            <a:pPr algn="ctr"/>
            <a:r>
              <a:rPr lang="tr-TR" sz="3600" b="1" dirty="0" smtClean="0">
                <a:latin typeface="Times New Roman" panose="02020603050405020304" pitchFamily="18" charset="0"/>
                <a:cs typeface="Times New Roman" panose="02020603050405020304" pitchFamily="18" charset="0"/>
              </a:rPr>
              <a:t>    İSG SERTİFİKASI İÇİN</a:t>
            </a:r>
          </a:p>
          <a:p>
            <a:pPr marL="0" indent="0" algn="ctr">
              <a:buNone/>
            </a:pPr>
            <a:endParaRPr lang="tr-TR" sz="3600" b="1" dirty="0" smtClean="0">
              <a:latin typeface="Times New Roman" panose="02020603050405020304" pitchFamily="18" charset="0"/>
              <a:cs typeface="Times New Roman" panose="02020603050405020304" pitchFamily="18" charset="0"/>
            </a:endParaRPr>
          </a:p>
          <a:p>
            <a:pPr marL="2286000" lvl="5" indent="0">
              <a:buNone/>
            </a:pPr>
            <a:r>
              <a:rPr lang="tr-TR" sz="4000" b="1" dirty="0" smtClean="0">
                <a:latin typeface="Times New Roman" panose="02020603050405020304" pitchFamily="18" charset="0"/>
                <a:cs typeface="Times New Roman" panose="02020603050405020304" pitchFamily="18" charset="0"/>
                <a:hlinkClick r:id="rId2"/>
              </a:rPr>
              <a:t>stajmetalurji@hotmail.com</a:t>
            </a:r>
            <a:endParaRPr lang="tr-TR" sz="4000" b="1" dirty="0" smtClean="0">
              <a:latin typeface="Times New Roman" panose="02020603050405020304" pitchFamily="18" charset="0"/>
              <a:cs typeface="Times New Roman" panose="02020603050405020304" pitchFamily="18" charset="0"/>
            </a:endParaRPr>
          </a:p>
          <a:p>
            <a:pPr marL="2286000" lvl="5" indent="0" algn="ctr">
              <a:buNone/>
            </a:pPr>
            <a:endParaRPr lang="tr-TR" sz="3000" b="1" dirty="0">
              <a:latin typeface="Times New Roman" panose="02020603050405020304" pitchFamily="18" charset="0"/>
              <a:cs typeface="Times New Roman" panose="02020603050405020304" pitchFamily="18" charset="0"/>
            </a:endParaRPr>
          </a:p>
          <a:p>
            <a:pPr marL="2286000" lvl="5" indent="0">
              <a:buNone/>
            </a:pPr>
            <a:r>
              <a:rPr lang="tr-TR" sz="3000" b="1" dirty="0" smtClean="0">
                <a:latin typeface="Times New Roman" panose="02020603050405020304" pitchFamily="18" charset="0"/>
                <a:cs typeface="Times New Roman" panose="02020603050405020304" pitchFamily="18" charset="0"/>
              </a:rPr>
              <a:t>Okul Numarası,</a:t>
            </a:r>
          </a:p>
          <a:p>
            <a:pPr marL="2286000" lvl="5" indent="0">
              <a:buNone/>
            </a:pPr>
            <a:r>
              <a:rPr lang="tr-TR" sz="3000" b="1" dirty="0" smtClean="0">
                <a:latin typeface="Times New Roman" panose="02020603050405020304" pitchFamily="18" charset="0"/>
                <a:cs typeface="Times New Roman" panose="02020603050405020304" pitchFamily="18" charset="0"/>
              </a:rPr>
              <a:t>Ad-</a:t>
            </a:r>
            <a:r>
              <a:rPr lang="tr-TR" sz="3000" b="1" dirty="0" err="1" smtClean="0">
                <a:latin typeface="Times New Roman" panose="02020603050405020304" pitchFamily="18" charset="0"/>
                <a:cs typeface="Times New Roman" panose="02020603050405020304" pitchFamily="18" charset="0"/>
              </a:rPr>
              <a:t>Soyad</a:t>
            </a:r>
            <a:r>
              <a:rPr lang="tr-TR" sz="3000" b="1" dirty="0" smtClean="0">
                <a:latin typeface="Times New Roman" panose="02020603050405020304" pitchFamily="18" charset="0"/>
                <a:cs typeface="Times New Roman" panose="02020603050405020304" pitchFamily="18" charset="0"/>
              </a:rPr>
              <a:t>,</a:t>
            </a:r>
          </a:p>
          <a:p>
            <a:pPr marL="2286000" lvl="5" indent="0">
              <a:buNone/>
            </a:pPr>
            <a:r>
              <a:rPr lang="tr-TR" sz="3000" b="1" dirty="0" err="1" smtClean="0">
                <a:latin typeface="Times New Roman" panose="02020603050405020304" pitchFamily="18" charset="0"/>
                <a:cs typeface="Times New Roman" panose="02020603050405020304" pitchFamily="18" charset="0"/>
              </a:rPr>
              <a:t>Tc</a:t>
            </a:r>
            <a:r>
              <a:rPr lang="tr-TR" sz="3000" b="1" dirty="0" smtClean="0">
                <a:latin typeface="Times New Roman" panose="02020603050405020304" pitchFamily="18" charset="0"/>
                <a:cs typeface="Times New Roman" panose="02020603050405020304" pitchFamily="18" charset="0"/>
              </a:rPr>
              <a:t> Kimlik,</a:t>
            </a:r>
          </a:p>
          <a:p>
            <a:pPr marL="2286000" lvl="5" indent="0">
              <a:buNone/>
            </a:pPr>
            <a:r>
              <a:rPr lang="tr-TR" sz="3000" b="1" dirty="0" smtClean="0">
                <a:latin typeface="Times New Roman" panose="02020603050405020304" pitchFamily="18" charset="0"/>
                <a:cs typeface="Times New Roman" panose="02020603050405020304" pitchFamily="18" charset="0"/>
              </a:rPr>
              <a:t>Mail Adresi</a:t>
            </a:r>
          </a:p>
          <a:p>
            <a:pPr marL="2286000" lvl="5" indent="0">
              <a:buNone/>
            </a:pPr>
            <a:endParaRPr lang="tr-TR" sz="3000" b="1" dirty="0">
              <a:latin typeface="Times New Roman" panose="02020603050405020304" pitchFamily="18" charset="0"/>
              <a:cs typeface="Times New Roman" panose="02020603050405020304" pitchFamily="18" charset="0"/>
            </a:endParaRPr>
          </a:p>
          <a:p>
            <a:pPr marL="2286000" lvl="5" indent="0">
              <a:buNone/>
            </a:pPr>
            <a:endParaRPr lang="tr-TR"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726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3656" y="270456"/>
            <a:ext cx="8490956" cy="618186"/>
          </a:xfrm>
        </p:spPr>
        <p:txBody>
          <a:bodyPr>
            <a:normAutofit fontScale="90000"/>
          </a:bodyPr>
          <a:lstStyle/>
          <a:p>
            <a:pPr lvl="5" algn="l" defTabSz="457200" rtl="0">
              <a:spcBef>
                <a:spcPct val="0"/>
              </a:spcBef>
            </a:pPr>
            <a:r>
              <a:rPr lang="tr-TR" sz="4400" b="1" dirty="0">
                <a:latin typeface="Times New Roman" panose="02020603050405020304" pitchFamily="18" charset="0"/>
                <a:cs typeface="Times New Roman" panose="02020603050405020304" pitchFamily="18" charset="0"/>
              </a:rPr>
              <a:t>https://</a:t>
            </a:r>
            <a:r>
              <a:rPr lang="tr-TR" sz="4400" b="1" dirty="0" smtClean="0">
                <a:latin typeface="Times New Roman" panose="02020603050405020304" pitchFamily="18" charset="0"/>
                <a:cs typeface="Times New Roman" panose="02020603050405020304" pitchFamily="18" charset="0"/>
              </a:rPr>
              <a:t>acikders.ktu.edu.tr</a:t>
            </a:r>
            <a:r>
              <a:rPr lang="tr-TR" sz="3000" b="1" dirty="0">
                <a:latin typeface="Times New Roman" panose="02020603050405020304" pitchFamily="18" charset="0"/>
                <a:cs typeface="Times New Roman" panose="02020603050405020304" pitchFamily="18" charset="0"/>
              </a:rPr>
              <a:t/>
            </a:r>
            <a:br>
              <a:rPr lang="tr-TR" sz="3000" b="1" dirty="0">
                <a:latin typeface="Times New Roman" panose="02020603050405020304" pitchFamily="18" charset="0"/>
                <a:cs typeface="Times New Roman" panose="02020603050405020304" pitchFamily="18" charset="0"/>
              </a:rPr>
            </a:br>
            <a:endParaRPr lang="tr-TR" dirty="0"/>
          </a:p>
        </p:txBody>
      </p:sp>
      <p:pic>
        <p:nvPicPr>
          <p:cNvPr id="4" name="İçerik Yer Tutucusu 3"/>
          <p:cNvPicPr>
            <a:picLocks noGrp="1" noChangeAspect="1"/>
          </p:cNvPicPr>
          <p:nvPr>
            <p:ph idx="1"/>
          </p:nvPr>
        </p:nvPicPr>
        <p:blipFill>
          <a:blip r:embed="rId2"/>
          <a:stretch>
            <a:fillRect/>
          </a:stretch>
        </p:blipFill>
        <p:spPr>
          <a:xfrm>
            <a:off x="395916" y="1159100"/>
            <a:ext cx="11796084" cy="4919730"/>
          </a:xfrm>
          <a:prstGeom prst="rect">
            <a:avLst/>
          </a:prstGeom>
        </p:spPr>
      </p:pic>
      <p:cxnSp>
        <p:nvCxnSpPr>
          <p:cNvPr id="8" name="Düz Ok Bağlayıcısı 7"/>
          <p:cNvCxnSpPr/>
          <p:nvPr/>
        </p:nvCxnSpPr>
        <p:spPr>
          <a:xfrm>
            <a:off x="9440214" y="2292439"/>
            <a:ext cx="2751786"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9465972" y="2343955"/>
            <a:ext cx="0" cy="695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9543245" y="3026535"/>
            <a:ext cx="2648755" cy="1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V="1">
            <a:off x="12192000" y="2292439"/>
            <a:ext cx="0" cy="7340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80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4101" y="462947"/>
            <a:ext cx="7640951" cy="898753"/>
          </a:xfrm>
        </p:spPr>
        <p:txBody>
          <a:bodyPr>
            <a:normAutofit/>
          </a:bodyPr>
          <a:lstStyle/>
          <a:p>
            <a:pPr algn="ctr"/>
            <a:r>
              <a:rPr lang="tr-TR" sz="4000" dirty="0" smtClean="0">
                <a:solidFill>
                  <a:srgbClr val="002060"/>
                </a:solidFill>
                <a:latin typeface="Times New Roman" panose="02020603050405020304" pitchFamily="18" charset="0"/>
                <a:cs typeface="Times New Roman" panose="02020603050405020304" pitchFamily="18" charset="0"/>
              </a:rPr>
              <a:t>-STAJ SÜRESİ</a:t>
            </a:r>
            <a:endParaRPr lang="tr-TR" sz="4000" dirty="0">
              <a:solidFill>
                <a:srgbClr val="00206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232912"/>
            <a:ext cx="12067504" cy="4601037"/>
          </a:xfrm>
        </p:spPr>
        <p:txBody>
          <a:bodyPr>
            <a:no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Öğrencinin </a:t>
            </a:r>
            <a:r>
              <a:rPr lang="tr-TR" sz="3600" b="1" dirty="0" smtClean="0">
                <a:solidFill>
                  <a:schemeClr val="tx1"/>
                </a:solidFill>
                <a:latin typeface="Times New Roman" panose="02020603050405020304" pitchFamily="18" charset="0"/>
                <a:cs typeface="Times New Roman" panose="02020603050405020304" pitchFamily="18" charset="0"/>
              </a:rPr>
              <a:t>toplam </a:t>
            </a:r>
            <a:r>
              <a:rPr lang="tr-TR" sz="3600" b="1" dirty="0">
                <a:solidFill>
                  <a:schemeClr val="tx1"/>
                </a:solidFill>
                <a:latin typeface="Times New Roman" panose="02020603050405020304" pitchFamily="18" charset="0"/>
                <a:cs typeface="Times New Roman" panose="02020603050405020304" pitchFamily="18" charset="0"/>
              </a:rPr>
              <a:t>staj (pratik çalışma) süresi 60 (altmış) iş günüdür.</a:t>
            </a:r>
            <a:r>
              <a:rPr lang="tr-TR" sz="3600" dirty="0">
                <a:solidFill>
                  <a:schemeClr val="tx1"/>
                </a:solidFill>
                <a:latin typeface="Times New Roman" panose="02020603050405020304" pitchFamily="18" charset="0"/>
                <a:cs typeface="Times New Roman" panose="02020603050405020304" pitchFamily="18" charset="0"/>
              </a:rPr>
              <a:t> Staj yapacak öğrenciler bir staj döneminde (iki yarıyılı kapsayan bir yıllık süre içerisinde) ara vermeden </a:t>
            </a:r>
            <a:r>
              <a:rPr lang="tr-TR" sz="3600" b="1" dirty="0">
                <a:solidFill>
                  <a:schemeClr val="tx1"/>
                </a:solidFill>
                <a:latin typeface="Times New Roman" panose="02020603050405020304" pitchFamily="18" charset="0"/>
                <a:cs typeface="Times New Roman" panose="02020603050405020304" pitchFamily="18" charset="0"/>
              </a:rPr>
              <a:t>en az on beş (15) iş günü </a:t>
            </a:r>
            <a:r>
              <a:rPr lang="tr-TR" sz="3600" dirty="0">
                <a:solidFill>
                  <a:schemeClr val="tx1"/>
                </a:solidFill>
                <a:latin typeface="Times New Roman" panose="02020603050405020304" pitchFamily="18" charset="0"/>
                <a:cs typeface="Times New Roman" panose="02020603050405020304" pitchFamily="18" charset="0"/>
              </a:rPr>
              <a:t>ve </a:t>
            </a:r>
            <a:r>
              <a:rPr lang="tr-TR" sz="3600" b="1" dirty="0">
                <a:solidFill>
                  <a:schemeClr val="tx1"/>
                </a:solidFill>
                <a:latin typeface="Times New Roman" panose="02020603050405020304" pitchFamily="18" charset="0"/>
                <a:cs typeface="Times New Roman" panose="02020603050405020304" pitchFamily="18" charset="0"/>
              </a:rPr>
              <a:t>en çok kırk (40) iş günü </a:t>
            </a:r>
            <a:r>
              <a:rPr lang="tr-TR" sz="3600" dirty="0">
                <a:solidFill>
                  <a:schemeClr val="tx1"/>
                </a:solidFill>
                <a:latin typeface="Times New Roman" panose="02020603050405020304" pitchFamily="18" charset="0"/>
                <a:cs typeface="Times New Roman" panose="02020603050405020304" pitchFamily="18" charset="0"/>
              </a:rPr>
              <a:t>staj </a:t>
            </a:r>
            <a:r>
              <a:rPr lang="tr-TR" sz="3600" dirty="0" smtClean="0">
                <a:solidFill>
                  <a:schemeClr val="tx1"/>
                </a:solidFill>
                <a:latin typeface="Times New Roman" panose="02020603050405020304" pitchFamily="18" charset="0"/>
                <a:cs typeface="Times New Roman" panose="02020603050405020304" pitchFamily="18" charset="0"/>
              </a:rPr>
              <a:t>yapabilirler</a:t>
            </a:r>
            <a:r>
              <a:rPr lang="tr-TR" sz="3600" dirty="0">
                <a:solidFill>
                  <a:schemeClr val="tx1"/>
                </a:solidFill>
                <a:latin typeface="Times New Roman" panose="02020603050405020304" pitchFamily="18" charset="0"/>
                <a:cs typeface="Times New Roman" panose="02020603050405020304" pitchFamily="18" charset="0"/>
              </a:rPr>
              <a:t>. </a:t>
            </a:r>
            <a:endParaRPr lang="tr-TR" sz="36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tr-TR" sz="3600" dirty="0" smtClean="0">
              <a:latin typeface="Times New Roman" panose="02020603050405020304" pitchFamily="18" charset="0"/>
              <a:cs typeface="Times New Roman" panose="02020603050405020304" pitchFamily="18" charset="0"/>
            </a:endParaRPr>
          </a:p>
          <a:p>
            <a:pPr algn="just"/>
            <a:r>
              <a:rPr lang="tr-TR" sz="3600" dirty="0">
                <a:solidFill>
                  <a:schemeClr val="tx1"/>
                </a:solidFill>
                <a:latin typeface="Times New Roman" panose="02020603050405020304" pitchFamily="18" charset="0"/>
                <a:cs typeface="Times New Roman" panose="02020603050405020304" pitchFamily="18" charset="0"/>
              </a:rPr>
              <a:t>Bir işyerinde 15 iş gününden daha az süreyle staj yapılamaz</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Öğrenci haftada en fazla altı gün çalışabilir</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b="1" dirty="0" smtClean="0">
                <a:solidFill>
                  <a:schemeClr val="tx1"/>
                </a:solidFill>
                <a:latin typeface="Times New Roman" panose="02020603050405020304" pitchFamily="18" charset="0"/>
                <a:cs typeface="Times New Roman" panose="02020603050405020304" pitchFamily="18" charset="0"/>
              </a:rPr>
              <a:t>PAZAR GÜNLERİ STAJ YAPILAMAZ.</a:t>
            </a:r>
          </a:p>
        </p:txBody>
      </p:sp>
    </p:spTree>
    <p:extLst>
      <p:ext uri="{BB962C8B-B14F-4D97-AF65-F5344CB8AC3E}">
        <p14:creationId xmlns:p14="http://schemas.microsoft.com/office/powerpoint/2010/main" val="2305362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5649" y="164592"/>
            <a:ext cx="9748964" cy="1740408"/>
          </a:xfrm>
        </p:spPr>
        <p:txBody>
          <a:bodyPr>
            <a:normAutofit/>
          </a:bodyPr>
          <a:lstStyle/>
          <a:p>
            <a:pPr algn="ctr"/>
            <a:r>
              <a:rPr lang="tr-TR" b="1" u="sng" dirty="0" smtClean="0">
                <a:latin typeface="Times New Roman" panose="02020603050405020304" pitchFamily="18" charset="0"/>
                <a:cs typeface="Times New Roman" panose="02020603050405020304" pitchFamily="18" charset="0"/>
              </a:rPr>
              <a:t>EN ÇOK YAPILAN HATALAR</a:t>
            </a:r>
            <a:endParaRPr lang="tr-TR" b="1" u="sng"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94944" y="841248"/>
            <a:ext cx="11320272" cy="6016752"/>
          </a:xfrm>
        </p:spPr>
        <p:txBody>
          <a:bodyPr>
            <a:normAutofit fontScale="92500"/>
          </a:bodyPr>
          <a:lstStyle/>
          <a:p>
            <a:pPr algn="just"/>
            <a:r>
              <a:rPr lang="tr-TR" sz="3200" dirty="0" smtClean="0">
                <a:latin typeface="Times New Roman" panose="02020603050405020304" pitchFamily="18" charset="0"/>
                <a:cs typeface="Times New Roman" panose="02020603050405020304" pitchFamily="18" charset="0"/>
              </a:rPr>
              <a:t>Staj yerinizi belirlerken işletmede </a:t>
            </a:r>
            <a:r>
              <a:rPr lang="tr-TR" sz="3200" dirty="0" err="1" smtClean="0">
                <a:solidFill>
                  <a:srgbClr val="FF0000"/>
                </a:solidFill>
                <a:latin typeface="Times New Roman" panose="02020603050405020304" pitchFamily="18" charset="0"/>
                <a:cs typeface="Times New Roman" panose="02020603050405020304" pitchFamily="18" charset="0"/>
              </a:rPr>
              <a:t>Metalurji</a:t>
            </a:r>
            <a:r>
              <a:rPr lang="tr-TR" sz="3200" dirty="0" smtClean="0">
                <a:solidFill>
                  <a:srgbClr val="FF0000"/>
                </a:solidFill>
                <a:latin typeface="Times New Roman" panose="02020603050405020304" pitchFamily="18" charset="0"/>
                <a:cs typeface="Times New Roman" panose="02020603050405020304" pitchFamily="18" charset="0"/>
              </a:rPr>
              <a:t> ve Malzeme Mühendisi </a:t>
            </a:r>
            <a:r>
              <a:rPr lang="tr-TR" sz="3200" dirty="0" smtClean="0">
                <a:latin typeface="Times New Roman" panose="02020603050405020304" pitchFamily="18" charset="0"/>
                <a:cs typeface="Times New Roman" panose="02020603050405020304" pitchFamily="18" charset="0"/>
              </a:rPr>
              <a:t>veya </a:t>
            </a:r>
            <a:r>
              <a:rPr lang="tr-TR" sz="3200" dirty="0" smtClean="0">
                <a:solidFill>
                  <a:srgbClr val="FF0000"/>
                </a:solidFill>
                <a:latin typeface="Times New Roman" panose="02020603050405020304" pitchFamily="18" charset="0"/>
                <a:cs typeface="Times New Roman" panose="02020603050405020304" pitchFamily="18" charset="0"/>
              </a:rPr>
              <a:t>Makine Mühendisi </a:t>
            </a:r>
            <a:r>
              <a:rPr lang="tr-TR" sz="3200" dirty="0" smtClean="0">
                <a:latin typeface="Times New Roman" panose="02020603050405020304" pitchFamily="18" charset="0"/>
                <a:cs typeface="Times New Roman" panose="02020603050405020304" pitchFamily="18" charset="0"/>
              </a:rPr>
              <a:t>çalışıp çalışmadığını sorunuz. Defterinizi, bu mühendislerden başka kimseye (</a:t>
            </a:r>
            <a:r>
              <a:rPr lang="tr-TR" sz="3200" dirty="0">
                <a:latin typeface="Times New Roman" panose="02020603050405020304" pitchFamily="18" charset="0"/>
                <a:cs typeface="Times New Roman" panose="02020603050405020304" pitchFamily="18" charset="0"/>
              </a:rPr>
              <a:t>tekniker, ustabaşı gibi </a:t>
            </a:r>
            <a:r>
              <a:rPr lang="tr-TR" sz="3200" dirty="0" smtClean="0">
                <a:latin typeface="Times New Roman" panose="02020603050405020304" pitchFamily="18" charset="0"/>
                <a:cs typeface="Times New Roman" panose="02020603050405020304" pitchFamily="18" charset="0"/>
              </a:rPr>
              <a:t>kişilere) imzalatmayınız. </a:t>
            </a:r>
          </a:p>
          <a:p>
            <a:pPr algn="just"/>
            <a:r>
              <a:rPr lang="tr-TR" sz="3200" dirty="0" smtClean="0">
                <a:latin typeface="Times New Roman" panose="02020603050405020304" pitchFamily="18" charset="0"/>
                <a:cs typeface="Times New Roman" panose="02020603050405020304" pitchFamily="18" charset="0"/>
              </a:rPr>
              <a:t>Stajlarınızı resmi tatiller (</a:t>
            </a:r>
            <a:r>
              <a:rPr lang="tr-TR" sz="3200" dirty="0" err="1" smtClean="0">
                <a:latin typeface="Times New Roman" panose="02020603050405020304" pitchFamily="18" charset="0"/>
                <a:cs typeface="Times New Roman" panose="02020603050405020304" pitchFamily="18" charset="0"/>
              </a:rPr>
              <a:t>arefe</a:t>
            </a:r>
            <a:r>
              <a:rPr lang="tr-TR" sz="3200" dirty="0" smtClean="0">
                <a:latin typeface="Times New Roman" panose="02020603050405020304" pitchFamily="18" charset="0"/>
                <a:cs typeface="Times New Roman" panose="02020603050405020304" pitchFamily="18" charset="0"/>
              </a:rPr>
              <a:t> günü de dahil) ve Pazar günleri dışında yapabilirsiniz. Staj tarihlerinizi belirlerken bunlara dikkat ediniz.</a:t>
            </a:r>
          </a:p>
          <a:p>
            <a:pPr algn="just"/>
            <a:r>
              <a:rPr lang="tr-TR" sz="3200" dirty="0" smtClean="0">
                <a:latin typeface="Times New Roman" panose="02020603050405020304" pitchFamily="18" charset="0"/>
                <a:cs typeface="Times New Roman" panose="02020603050405020304" pitchFamily="18" charset="0"/>
              </a:rPr>
              <a:t>Staj yönergesi Madde 7’de de belirtildiği gibi aynı yerde staj yapan kişiler, staj defterlerini kesinlikle birbirinden farklı yazmak zorundadır. Aksi takdirde stajları </a:t>
            </a:r>
            <a:r>
              <a:rPr lang="tr-TR" sz="3200" dirty="0" smtClean="0">
                <a:solidFill>
                  <a:srgbClr val="FF0000"/>
                </a:solidFill>
                <a:latin typeface="Times New Roman" panose="02020603050405020304" pitchFamily="18" charset="0"/>
                <a:cs typeface="Times New Roman" panose="02020603050405020304" pitchFamily="18" charset="0"/>
              </a:rPr>
              <a:t>geçersiz</a:t>
            </a:r>
            <a:r>
              <a:rPr lang="tr-TR" sz="3200" dirty="0" smtClean="0">
                <a:latin typeface="Times New Roman" panose="02020603050405020304" pitchFamily="18" charset="0"/>
                <a:cs typeface="Times New Roman" panose="02020603050405020304" pitchFamily="18" charset="0"/>
              </a:rPr>
              <a:t> sayılmaktadır.</a:t>
            </a:r>
          </a:p>
          <a:p>
            <a:pPr algn="just"/>
            <a:r>
              <a:rPr lang="tr-TR" sz="3200" dirty="0" smtClean="0">
                <a:latin typeface="Times New Roman" panose="02020603050405020304" pitchFamily="18" charset="0"/>
                <a:cs typeface="Times New Roman" panose="02020603050405020304" pitchFamily="18" charset="0"/>
              </a:rPr>
              <a:t>Staj sunum sonuçlarınızı, ilan edildiği zaman panodan kontrol etmeyi unutmayınız. Aksi takdirde toplam stajlarınız </a:t>
            </a:r>
            <a:r>
              <a:rPr lang="tr-TR" sz="3200" b="1" dirty="0" smtClean="0">
                <a:solidFill>
                  <a:srgbClr val="FF0000"/>
                </a:solidFill>
                <a:latin typeface="Times New Roman" panose="02020603050405020304" pitchFamily="18" charset="0"/>
                <a:cs typeface="Times New Roman" panose="02020603050405020304" pitchFamily="18" charset="0"/>
              </a:rPr>
              <a:t>59</a:t>
            </a:r>
            <a:r>
              <a:rPr lang="tr-TR" sz="3200" dirty="0" smtClean="0">
                <a:latin typeface="Times New Roman" panose="02020603050405020304" pitchFamily="18" charset="0"/>
                <a:cs typeface="Times New Roman" panose="02020603050405020304" pitchFamily="18" charset="0"/>
              </a:rPr>
              <a:t> iş günü olduğundan, tekrardan 15 iş günü staj yapmak zorunda kalabilirsiniz.</a:t>
            </a:r>
          </a:p>
          <a:p>
            <a:pPr algn="just"/>
            <a:endParaRPr lang="tr-TR" sz="3200" dirty="0" smtClean="0">
              <a:latin typeface="Times New Roman" panose="02020603050405020304" pitchFamily="18" charset="0"/>
              <a:cs typeface="Times New Roman" panose="02020603050405020304" pitchFamily="18" charset="0"/>
            </a:endParaRPr>
          </a:p>
          <a:p>
            <a:endParaRPr lang="tr-TR" dirty="0" smtClean="0"/>
          </a:p>
          <a:p>
            <a:pPr marL="0" indent="0">
              <a:buNone/>
            </a:pPr>
            <a:endParaRPr lang="tr-TR" dirty="0" smtClean="0"/>
          </a:p>
          <a:p>
            <a:endParaRPr lang="tr-TR" dirty="0"/>
          </a:p>
        </p:txBody>
      </p:sp>
    </p:spTree>
    <p:extLst>
      <p:ext uri="{BB962C8B-B14F-4D97-AF65-F5344CB8AC3E}">
        <p14:creationId xmlns:p14="http://schemas.microsoft.com/office/powerpoint/2010/main" val="2798554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7730" y="1146219"/>
            <a:ext cx="11156882" cy="5009881"/>
          </a:xfrm>
        </p:spPr>
        <p:txBody>
          <a:bodyPr>
            <a:normAutofit lnSpcReduction="10000"/>
          </a:bodyPr>
          <a:lstStyle/>
          <a:p>
            <a:pPr marL="0" indent="0" algn="ctr">
              <a:buNone/>
            </a:pPr>
            <a:r>
              <a:rPr lang="tr-TR" sz="3600" dirty="0" smtClean="0">
                <a:latin typeface="Times New Roman" panose="02020603050405020304" pitchFamily="18" charset="0"/>
                <a:cs typeface="Times New Roman" panose="02020603050405020304" pitchFamily="18" charset="0"/>
              </a:rPr>
              <a:t>İŞLETMELER, SİGORTALANDIKLARINIZA DAİR BELGEYİ İSTERSE BU BELGEYİ </a:t>
            </a:r>
          </a:p>
          <a:p>
            <a:pPr marL="0" indent="0" algn="ctr">
              <a:buNone/>
            </a:pPr>
            <a:r>
              <a:rPr lang="tr-TR" sz="3600" dirty="0" smtClean="0">
                <a:latin typeface="Times New Roman" panose="02020603050405020304" pitchFamily="18" charset="0"/>
                <a:cs typeface="Times New Roman" panose="02020603050405020304" pitchFamily="18" charset="0"/>
              </a:rPr>
              <a:t>***e-devlet sigorta girişinden </a:t>
            </a:r>
          </a:p>
          <a:p>
            <a:pPr marL="0" indent="0" algn="ctr">
              <a:buNone/>
            </a:pPr>
            <a:r>
              <a:rPr lang="tr-TR" sz="4000" b="1" u="sng" dirty="0" smtClean="0">
                <a:latin typeface="Times New Roman" panose="02020603050405020304" pitchFamily="18" charset="0"/>
                <a:cs typeface="Times New Roman" panose="02020603050405020304" pitchFamily="18" charset="0"/>
              </a:rPr>
              <a:t>*0462 377 38 00 </a:t>
            </a:r>
          </a:p>
          <a:p>
            <a:pPr marL="0" indent="0" algn="ctr">
              <a:buNone/>
            </a:pPr>
            <a:r>
              <a:rPr lang="tr-TR" sz="4000" dirty="0" smtClean="0">
                <a:latin typeface="Times New Roman" panose="02020603050405020304" pitchFamily="18" charset="0"/>
                <a:cs typeface="Times New Roman" panose="02020603050405020304" pitchFamily="18" charset="0"/>
              </a:rPr>
              <a:t>VEYA </a:t>
            </a:r>
          </a:p>
          <a:p>
            <a:pPr marL="0" indent="0" algn="ctr">
              <a:buNone/>
            </a:pPr>
            <a:r>
              <a:rPr lang="tr-TR" sz="4000" b="1" u="sng" dirty="0" smtClean="0">
                <a:latin typeface="Times New Roman" panose="02020603050405020304" pitchFamily="18" charset="0"/>
                <a:cs typeface="Times New Roman" panose="02020603050405020304" pitchFamily="18" charset="0"/>
              </a:rPr>
              <a:t>*0462 377 37 98</a:t>
            </a:r>
          </a:p>
          <a:p>
            <a:pPr marL="0" indent="0" algn="ctr">
              <a:buNone/>
            </a:pPr>
            <a:r>
              <a:rPr lang="tr-TR" sz="3600" dirty="0" smtClean="0">
                <a:latin typeface="Times New Roman" panose="02020603050405020304" pitchFamily="18" charset="0"/>
                <a:cs typeface="Times New Roman" panose="02020603050405020304" pitchFamily="18" charset="0"/>
              </a:rPr>
              <a:t>NOLU STAJ BİRİMİNİ ARAYARAK EDİNEBİLİRSİNİZ. </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19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36371"/>
            <a:ext cx="12041746" cy="5228643"/>
          </a:xfrm>
        </p:spPr>
        <p:txBody>
          <a:bodyPr>
            <a:normAutofit fontScale="92500" lnSpcReduction="10000"/>
          </a:bodyPr>
          <a:lstStyle/>
          <a:p>
            <a:pPr algn="just"/>
            <a:r>
              <a:rPr lang="tr-TR" sz="3900" dirty="0">
                <a:solidFill>
                  <a:schemeClr val="tx1"/>
                </a:solidFill>
                <a:latin typeface="Times New Roman" panose="02020603050405020304" pitchFamily="18" charset="0"/>
                <a:cs typeface="Times New Roman" panose="02020603050405020304" pitchFamily="18" charset="0"/>
              </a:rPr>
              <a:t>Resmi tatil ilan edilen günlerde staj yapılamaz. Ancak, özel kurum ya da kuruluşlarda, resmi tatil dışındaki Cumartesi günlerinde de staj yapılabilir. </a:t>
            </a:r>
            <a:endParaRPr lang="tr-TR" sz="39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tr-TR" sz="3900" dirty="0" smtClean="0">
                <a:solidFill>
                  <a:schemeClr val="tx1"/>
                </a:solidFill>
                <a:latin typeface="Times New Roman" panose="02020603050405020304" pitchFamily="18" charset="0"/>
                <a:cs typeface="Times New Roman" panose="02020603050405020304" pitchFamily="18" charset="0"/>
              </a:rPr>
              <a:t> </a:t>
            </a:r>
          </a:p>
          <a:p>
            <a:pPr algn="just"/>
            <a:r>
              <a:rPr lang="tr-TR" sz="3900" dirty="0" smtClean="0">
                <a:solidFill>
                  <a:schemeClr val="tx1"/>
                </a:solidFill>
                <a:latin typeface="Times New Roman" panose="02020603050405020304" pitchFamily="18" charset="0"/>
                <a:cs typeface="Times New Roman" panose="02020603050405020304" pitchFamily="18" charset="0"/>
              </a:rPr>
              <a:t>Stajlar </a:t>
            </a:r>
            <a:r>
              <a:rPr lang="tr-TR" sz="3900" dirty="0">
                <a:solidFill>
                  <a:schemeClr val="tx1"/>
                </a:solidFill>
                <a:latin typeface="Times New Roman" panose="02020603050405020304" pitchFamily="18" charset="0"/>
                <a:cs typeface="Times New Roman" panose="02020603050405020304" pitchFamily="18" charset="0"/>
              </a:rPr>
              <a:t>yaz </a:t>
            </a:r>
            <a:r>
              <a:rPr lang="tr-TR" sz="3900" dirty="0" smtClean="0">
                <a:solidFill>
                  <a:schemeClr val="tx1"/>
                </a:solidFill>
                <a:latin typeface="Times New Roman" panose="02020603050405020304" pitchFamily="18" charset="0"/>
                <a:cs typeface="Times New Roman" panose="02020603050405020304" pitchFamily="18" charset="0"/>
              </a:rPr>
              <a:t>tatilinde yapılabilir</a:t>
            </a:r>
            <a:r>
              <a:rPr lang="tr-TR" sz="3900" dirty="0">
                <a:solidFill>
                  <a:schemeClr val="tx1"/>
                </a:solidFill>
                <a:latin typeface="Times New Roman" panose="02020603050405020304" pitchFamily="18" charset="0"/>
                <a:cs typeface="Times New Roman" panose="02020603050405020304" pitchFamily="18" charset="0"/>
              </a:rPr>
              <a:t>. Derslerini tamamlamış ve mezuniyet için sadece staj eksiği kalmış durumdaki öğrenciler ile bir yarıyıl içinde tüm derslerinden devam zorunluluğu olmadığı (haftada en az üç iş günü serbest olan) belirlenen beklemeli </a:t>
            </a:r>
            <a:r>
              <a:rPr lang="tr-TR" sz="3900" dirty="0" smtClean="0">
                <a:solidFill>
                  <a:schemeClr val="tx1"/>
                </a:solidFill>
                <a:latin typeface="Times New Roman" panose="02020603050405020304" pitchFamily="18" charset="0"/>
                <a:cs typeface="Times New Roman" panose="02020603050405020304" pitchFamily="18" charset="0"/>
              </a:rPr>
              <a:t>öğrencilere </a:t>
            </a:r>
            <a:r>
              <a:rPr lang="tr-TR" sz="3900" dirty="0" smtClean="0">
                <a:solidFill>
                  <a:srgbClr val="0070C0"/>
                </a:solidFill>
                <a:latin typeface="Times New Roman" panose="02020603050405020304" pitchFamily="18" charset="0"/>
                <a:cs typeface="Times New Roman" panose="02020603050405020304" pitchFamily="18" charset="0"/>
              </a:rPr>
              <a:t>dönem içinde </a:t>
            </a:r>
            <a:r>
              <a:rPr lang="tr-TR" sz="3900" dirty="0" smtClean="0">
                <a:solidFill>
                  <a:schemeClr val="tx1"/>
                </a:solidFill>
                <a:latin typeface="Times New Roman" panose="02020603050405020304" pitchFamily="18" charset="0"/>
                <a:cs typeface="Times New Roman" panose="02020603050405020304" pitchFamily="18" charset="0"/>
              </a:rPr>
              <a:t>stajını tamamlar.</a:t>
            </a:r>
          </a:p>
        </p:txBody>
      </p:sp>
    </p:spTree>
    <p:extLst>
      <p:ext uri="{BB962C8B-B14F-4D97-AF65-F5344CB8AC3E}">
        <p14:creationId xmlns:p14="http://schemas.microsoft.com/office/powerpoint/2010/main" val="328752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3959" y="327546"/>
            <a:ext cx="10030654" cy="1577454"/>
          </a:xfrm>
        </p:spPr>
        <p:txBody>
          <a:bodyPr>
            <a:normAutofit/>
          </a:bodyPr>
          <a:lstStyle/>
          <a:p>
            <a:pPr algn="ctr"/>
            <a:r>
              <a:rPr lang="tr-TR" sz="4000" dirty="0" smtClean="0">
                <a:solidFill>
                  <a:srgbClr val="002060"/>
                </a:solidFill>
                <a:latin typeface="Times New Roman" panose="02020603050405020304" pitchFamily="18" charset="0"/>
                <a:cs typeface="Times New Roman" panose="02020603050405020304" pitchFamily="18" charset="0"/>
              </a:rPr>
              <a:t>-STAJ YERİ</a:t>
            </a:r>
            <a:endParaRPr lang="tr-TR" sz="4000" dirty="0">
              <a:solidFill>
                <a:srgbClr val="00206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242524"/>
            <a:ext cx="12067504" cy="4887640"/>
          </a:xfrm>
        </p:spPr>
        <p:txBody>
          <a:bodyPr>
            <a:noAutofit/>
          </a:bodyPr>
          <a:lstStyle/>
          <a:p>
            <a:pPr algn="just"/>
            <a:r>
              <a:rPr lang="tr-TR" sz="3600" dirty="0">
                <a:solidFill>
                  <a:schemeClr val="tx1"/>
                </a:solidFill>
                <a:latin typeface="Times New Roman" panose="02020603050405020304" pitchFamily="18" charset="0"/>
                <a:cs typeface="Times New Roman" panose="02020603050405020304" pitchFamily="18" charset="0"/>
              </a:rPr>
              <a:t>Staj yapılabilecek resmi ya da özel sektör kuruluşlarının belirlenmesinde </a:t>
            </a:r>
            <a:r>
              <a:rPr lang="tr-TR" sz="3600" dirty="0" smtClean="0">
                <a:solidFill>
                  <a:schemeClr val="tx1"/>
                </a:solidFill>
                <a:latin typeface="Times New Roman" panose="02020603050405020304" pitchFamily="18" charset="0"/>
                <a:cs typeface="Times New Roman" panose="02020603050405020304" pitchFamily="18" charset="0"/>
              </a:rPr>
              <a:t>Staj Komisyonu </a:t>
            </a:r>
            <a:r>
              <a:rPr lang="tr-TR" sz="3600" dirty="0">
                <a:solidFill>
                  <a:schemeClr val="tx1"/>
                </a:solidFill>
                <a:latin typeface="Times New Roman" panose="02020603050405020304" pitchFamily="18" charset="0"/>
                <a:cs typeface="Times New Roman" panose="02020603050405020304" pitchFamily="18" charset="0"/>
              </a:rPr>
              <a:t>yetkilidir. </a:t>
            </a:r>
            <a:endParaRPr lang="tr-TR" sz="360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tr-TR" sz="3600" dirty="0" smtClean="0">
              <a:solidFill>
                <a:schemeClr val="tx1"/>
              </a:solidFill>
              <a:latin typeface="Times New Roman" panose="02020603050405020304" pitchFamily="18" charset="0"/>
              <a:cs typeface="Times New Roman" panose="02020603050405020304" pitchFamily="18" charset="0"/>
            </a:endParaRPr>
          </a:p>
          <a:p>
            <a:pPr algn="just"/>
            <a:r>
              <a:rPr lang="tr-TR" sz="3600" dirty="0">
                <a:solidFill>
                  <a:schemeClr val="tx1"/>
                </a:solidFill>
                <a:latin typeface="Times New Roman" panose="02020603050405020304" pitchFamily="18" charset="0"/>
                <a:cs typeface="Times New Roman" panose="02020603050405020304" pitchFamily="18" charset="0"/>
              </a:rPr>
              <a:t>Öğrenci stajını yurtiçinde veya yurtdışında bölümü ile ilgili bir alanda faaliyet gösteren ve eğitim aldığı dalda </a:t>
            </a:r>
            <a:r>
              <a:rPr lang="tr-TR" sz="3600" b="1" dirty="0">
                <a:solidFill>
                  <a:schemeClr val="tx1"/>
                </a:solidFill>
                <a:latin typeface="Times New Roman" panose="02020603050405020304" pitchFamily="18" charset="0"/>
                <a:cs typeface="Times New Roman" panose="02020603050405020304" pitchFamily="18" charset="0"/>
              </a:rPr>
              <a:t>en az bir </a:t>
            </a:r>
            <a:r>
              <a:rPr lang="tr-TR" sz="3600" b="1" dirty="0" smtClean="0">
                <a:solidFill>
                  <a:schemeClr val="tx1"/>
                </a:solidFill>
                <a:latin typeface="Times New Roman" panose="02020603050405020304" pitchFamily="18" charset="0"/>
                <a:cs typeface="Times New Roman" panose="02020603050405020304" pitchFamily="18" charset="0"/>
              </a:rPr>
              <a:t>mühendis</a:t>
            </a: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dirty="0">
                <a:solidFill>
                  <a:schemeClr val="tx1"/>
                </a:solidFill>
                <a:latin typeface="Times New Roman" panose="02020603050405020304" pitchFamily="18" charset="0"/>
                <a:cs typeface="Times New Roman" panose="02020603050405020304" pitchFamily="18" charset="0"/>
              </a:rPr>
              <a:t>bulunan kuruluşta yapmak zorundadır. </a:t>
            </a:r>
            <a:endParaRPr lang="tr-TR"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58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062" y="940158"/>
            <a:ext cx="12192000" cy="6111025"/>
          </a:xfrm>
        </p:spPr>
        <p:txBody>
          <a:bodyPr>
            <a:normAutofit fontScale="85000" lnSpcReduction="20000"/>
          </a:bodyPr>
          <a:lstStyle/>
          <a:p>
            <a:r>
              <a:rPr lang="tr-TR" sz="2400" dirty="0">
                <a:solidFill>
                  <a:schemeClr val="tx1"/>
                </a:solidFill>
                <a:latin typeface="Times New Roman" panose="02020603050405020304" pitchFamily="18" charset="0"/>
                <a:cs typeface="Times New Roman" panose="02020603050405020304" pitchFamily="18" charset="0"/>
              </a:rPr>
              <a:t> </a:t>
            </a:r>
            <a:r>
              <a:rPr lang="tr-TR" sz="2400" dirty="0" smtClean="0">
                <a:solidFill>
                  <a:schemeClr val="tx1"/>
                </a:solidFill>
                <a:latin typeface="Times New Roman" panose="02020603050405020304" pitchFamily="18" charset="0"/>
                <a:cs typeface="Times New Roman" panose="02020603050405020304" pitchFamily="18" charset="0"/>
              </a:rPr>
              <a:t>                                    </a:t>
            </a:r>
            <a:r>
              <a:rPr lang="tr-TR" sz="4400" b="1" i="1" dirty="0" smtClean="0">
                <a:solidFill>
                  <a:schemeClr val="tx1"/>
                </a:solidFill>
                <a:latin typeface="Times New Roman" panose="02020603050405020304" pitchFamily="18" charset="0"/>
                <a:cs typeface="Times New Roman" panose="02020603050405020304" pitchFamily="18" charset="0"/>
              </a:rPr>
              <a:t>ÖRNEK STAJ YERLERİ</a:t>
            </a:r>
          </a:p>
          <a:p>
            <a:r>
              <a:rPr lang="tr-TR" sz="3100" dirty="0">
                <a:solidFill>
                  <a:schemeClr val="tx1"/>
                </a:solidFill>
                <a:latin typeface="Times New Roman" panose="02020603050405020304" pitchFamily="18" charset="0"/>
                <a:cs typeface="Times New Roman" panose="02020603050405020304" pitchFamily="18" charset="0"/>
              </a:rPr>
              <a:t>İSDEMİR (İSKENDERUN</a:t>
            </a:r>
            <a:r>
              <a:rPr lang="tr-TR" sz="3100" dirty="0" smtClean="0">
                <a:solidFill>
                  <a:schemeClr val="tx1"/>
                </a:solidFill>
                <a:latin typeface="Times New Roman" panose="02020603050405020304" pitchFamily="18" charset="0"/>
                <a:cs typeface="Times New Roman" panose="02020603050405020304" pitchFamily="18" charset="0"/>
              </a:rPr>
              <a:t>)                       - THY </a:t>
            </a:r>
            <a:r>
              <a:rPr lang="tr-TR" sz="3100" dirty="0">
                <a:solidFill>
                  <a:schemeClr val="tx1"/>
                </a:solidFill>
                <a:latin typeface="Times New Roman" panose="02020603050405020304" pitchFamily="18" charset="0"/>
                <a:cs typeface="Times New Roman" panose="02020603050405020304" pitchFamily="18" charset="0"/>
              </a:rPr>
              <a:t>TEKNİK (İSTANBUL) </a:t>
            </a:r>
          </a:p>
          <a:p>
            <a:r>
              <a:rPr lang="tr-TR" sz="3100" dirty="0">
                <a:solidFill>
                  <a:schemeClr val="tx1"/>
                </a:solidFill>
                <a:latin typeface="Times New Roman" panose="02020603050405020304" pitchFamily="18" charset="0"/>
                <a:cs typeface="Times New Roman" panose="02020603050405020304" pitchFamily="18" charset="0"/>
              </a:rPr>
              <a:t>KARDEMİR(KARABÜK) </a:t>
            </a:r>
            <a:r>
              <a:rPr lang="tr-TR" sz="3100" dirty="0" smtClean="0">
                <a:solidFill>
                  <a:schemeClr val="tx1"/>
                </a:solidFill>
                <a:latin typeface="Times New Roman" panose="02020603050405020304" pitchFamily="18" charset="0"/>
                <a:cs typeface="Times New Roman" panose="02020603050405020304" pitchFamily="18" charset="0"/>
              </a:rPr>
              <a:t>                        - TOSÇELİK </a:t>
            </a:r>
            <a:r>
              <a:rPr lang="tr-TR" sz="3100" dirty="0">
                <a:solidFill>
                  <a:schemeClr val="tx1"/>
                </a:solidFill>
                <a:latin typeface="Times New Roman" panose="02020603050405020304" pitchFamily="18" charset="0"/>
                <a:cs typeface="Times New Roman" panose="02020603050405020304" pitchFamily="18" charset="0"/>
              </a:rPr>
              <a:t>(OSMANİYE)</a:t>
            </a:r>
            <a:endParaRPr lang="tr-TR" sz="3100" dirty="0" smtClean="0">
              <a:solidFill>
                <a:schemeClr val="tx1"/>
              </a:solidFill>
              <a:latin typeface="Times New Roman" panose="02020603050405020304" pitchFamily="18" charset="0"/>
              <a:cs typeface="Times New Roman" panose="02020603050405020304" pitchFamily="18" charset="0"/>
            </a:endParaRPr>
          </a:p>
          <a:p>
            <a:r>
              <a:rPr lang="tr-TR" sz="3100" dirty="0" smtClean="0">
                <a:solidFill>
                  <a:schemeClr val="tx1"/>
                </a:solidFill>
                <a:latin typeface="Times New Roman" panose="02020603050405020304" pitchFamily="18" charset="0"/>
                <a:cs typeface="Times New Roman" panose="02020603050405020304" pitchFamily="18" charset="0"/>
              </a:rPr>
              <a:t>ERDEMİR (ZONGULDAK)                      - ASİL ÇELİK (BURSA)</a:t>
            </a:r>
          </a:p>
          <a:p>
            <a:r>
              <a:rPr lang="tr-TR" sz="3100" dirty="0" smtClean="0">
                <a:solidFill>
                  <a:schemeClr val="tx1"/>
                </a:solidFill>
                <a:latin typeface="Times New Roman" panose="02020603050405020304" pitchFamily="18" charset="0"/>
                <a:cs typeface="Times New Roman" panose="02020603050405020304" pitchFamily="18" charset="0"/>
              </a:rPr>
              <a:t>AKDAŞ DÖKÜM (ANKARA)                  - COMPONENTA DÖKÜM (BURSA)</a:t>
            </a:r>
          </a:p>
          <a:p>
            <a:r>
              <a:rPr lang="tr-TR" sz="3100" dirty="0" smtClean="0">
                <a:solidFill>
                  <a:schemeClr val="tx1"/>
                </a:solidFill>
                <a:latin typeface="Times New Roman" panose="02020603050405020304" pitchFamily="18" charset="0"/>
                <a:cs typeface="Times New Roman" panose="02020603050405020304" pitchFamily="18" charset="0"/>
              </a:rPr>
              <a:t>ERKUNT DÖKÜM (ANKARA)                - KROMAN ÇELİK (KOCAELİ)     </a:t>
            </a:r>
          </a:p>
          <a:p>
            <a:r>
              <a:rPr lang="tr-TR" sz="3100" dirty="0" smtClean="0">
                <a:solidFill>
                  <a:schemeClr val="tx1"/>
                </a:solidFill>
                <a:latin typeface="Times New Roman" panose="02020603050405020304" pitchFamily="18" charset="0"/>
                <a:cs typeface="Times New Roman" panose="02020603050405020304" pitchFamily="18" charset="0"/>
              </a:rPr>
              <a:t>TAI/TUSAŞ (ANKARA)                            - HABAŞ (İZMİR)</a:t>
            </a:r>
          </a:p>
          <a:p>
            <a:r>
              <a:rPr lang="tr-TR" sz="3100" dirty="0" smtClean="0">
                <a:solidFill>
                  <a:schemeClr val="tx1"/>
                </a:solidFill>
                <a:latin typeface="Times New Roman" panose="02020603050405020304" pitchFamily="18" charset="0"/>
                <a:cs typeface="Times New Roman" panose="02020603050405020304" pitchFamily="18" charset="0"/>
              </a:rPr>
              <a:t>YEŞİLYURT DEMİR ÇELİK (SAMSUN) -KALE SERAMİK (ÇANAKKALE) </a:t>
            </a:r>
          </a:p>
          <a:p>
            <a:r>
              <a:rPr lang="tr-TR" sz="3100" dirty="0" smtClean="0">
                <a:solidFill>
                  <a:schemeClr val="tx1"/>
                </a:solidFill>
                <a:latin typeface="Times New Roman" panose="02020603050405020304" pitchFamily="18" charset="0"/>
                <a:cs typeface="Times New Roman" panose="02020603050405020304" pitchFamily="18" charset="0"/>
              </a:rPr>
              <a:t>BOSCH (BURSA)                                       - ER-BAKIR (DENİZLİ)</a:t>
            </a:r>
          </a:p>
          <a:p>
            <a:r>
              <a:rPr lang="tr-TR" sz="3100" dirty="0" smtClean="0">
                <a:solidFill>
                  <a:schemeClr val="tx1"/>
                </a:solidFill>
                <a:latin typeface="Times New Roman" panose="02020603050405020304" pitchFamily="18" charset="0"/>
                <a:cs typeface="Times New Roman" panose="02020603050405020304" pitchFamily="18" charset="0"/>
              </a:rPr>
              <a:t>RENAULT (BURSA)                                  - ASSAN ALUMİNYUM (KOCAELİ)</a:t>
            </a:r>
          </a:p>
          <a:p>
            <a:r>
              <a:rPr lang="tr-TR" sz="3100" dirty="0" smtClean="0">
                <a:solidFill>
                  <a:schemeClr val="tx1"/>
                </a:solidFill>
                <a:latin typeface="Times New Roman" panose="02020603050405020304" pitchFamily="18" charset="0"/>
                <a:cs typeface="Times New Roman" panose="02020603050405020304" pitchFamily="18" charset="0"/>
              </a:rPr>
              <a:t>ASELSAN (ANKARA)                               - FNSS SAVUNMA (ANKARA)</a:t>
            </a:r>
          </a:p>
          <a:p>
            <a:r>
              <a:rPr lang="tr-TR" sz="3100" dirty="0" smtClean="0">
                <a:solidFill>
                  <a:schemeClr val="tx1"/>
                </a:solidFill>
                <a:latin typeface="Times New Roman" panose="02020603050405020304" pitchFamily="18" charset="0"/>
                <a:cs typeface="Times New Roman" panose="02020603050405020304" pitchFamily="18" charset="0"/>
              </a:rPr>
              <a:t>ASAŞ  ALUMİNYUM                                  </a:t>
            </a:r>
          </a:p>
          <a:p>
            <a:r>
              <a:rPr lang="tr-TR" sz="3100" dirty="0" smtClean="0">
                <a:solidFill>
                  <a:schemeClr val="tx1"/>
                </a:solidFill>
                <a:latin typeface="Times New Roman" panose="02020603050405020304" pitchFamily="18" charset="0"/>
                <a:cs typeface="Times New Roman" panose="02020603050405020304" pitchFamily="18" charset="0"/>
              </a:rPr>
              <a:t>PETKİM (ALİAĞA-İZMİR)                        </a:t>
            </a:r>
            <a:endParaRPr lang="tr-TR" sz="3100" dirty="0"/>
          </a:p>
        </p:txBody>
      </p:sp>
    </p:spTree>
    <p:extLst>
      <p:ext uri="{BB962C8B-B14F-4D97-AF65-F5344CB8AC3E}">
        <p14:creationId xmlns:p14="http://schemas.microsoft.com/office/powerpoint/2010/main" val="67459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9367" y="382137"/>
            <a:ext cx="10085245" cy="1522863"/>
          </a:xfrm>
        </p:spPr>
        <p:txBody>
          <a:bodyPr>
            <a:normAutofit/>
          </a:bodyPr>
          <a:lstStyle/>
          <a:p>
            <a:pPr algn="ctr"/>
            <a:r>
              <a:rPr lang="tr-TR" sz="4000" dirty="0" smtClean="0">
                <a:solidFill>
                  <a:srgbClr val="0070C0"/>
                </a:solidFill>
                <a:latin typeface="Times New Roman" panose="02020603050405020304" pitchFamily="18" charset="0"/>
                <a:cs typeface="Times New Roman" panose="02020603050405020304" pitchFamily="18" charset="0"/>
              </a:rPr>
              <a:t>-STAJA BAŞLAMA</a:t>
            </a:r>
            <a:endParaRPr lang="tr-TR" sz="4000"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1143568"/>
            <a:ext cx="12054625" cy="5527342"/>
          </a:xfrm>
        </p:spPr>
        <p:txBody>
          <a:bodyPr>
            <a:normAutofit/>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Öğrenci</a:t>
            </a:r>
            <a:r>
              <a:rPr lang="tr-TR" sz="3600" dirty="0">
                <a:solidFill>
                  <a:schemeClr val="tx1"/>
                </a:solidFill>
                <a:latin typeface="Times New Roman" panose="02020603050405020304" pitchFamily="18" charset="0"/>
                <a:cs typeface="Times New Roman" panose="02020603050405020304" pitchFamily="18" charset="0"/>
              </a:rPr>
              <a:t>, </a:t>
            </a:r>
            <a:r>
              <a:rPr lang="tr-TR" sz="3600" dirty="0" smtClean="0">
                <a:solidFill>
                  <a:schemeClr val="tx1"/>
                </a:solidFill>
                <a:latin typeface="Times New Roman" panose="02020603050405020304" pitchFamily="18" charset="0"/>
                <a:cs typeface="Times New Roman" panose="02020603050405020304" pitchFamily="18" charset="0"/>
              </a:rPr>
              <a:t>bir işletmede staja başlaması </a:t>
            </a:r>
            <a:r>
              <a:rPr lang="tr-TR" sz="3600" dirty="0">
                <a:solidFill>
                  <a:schemeClr val="tx1"/>
                </a:solidFill>
                <a:latin typeface="Times New Roman" panose="02020603050405020304" pitchFamily="18" charset="0"/>
                <a:cs typeface="Times New Roman" panose="02020603050405020304" pitchFamily="18" charset="0"/>
              </a:rPr>
              <a:t>için gerekli olan resimli ve soğuk damgalı </a:t>
            </a:r>
            <a:r>
              <a:rPr lang="tr-TR" sz="3600" dirty="0" smtClean="0">
                <a:solidFill>
                  <a:schemeClr val="tx1"/>
                </a:solidFill>
                <a:latin typeface="Times New Roman" panose="02020603050405020304" pitchFamily="18" charset="0"/>
                <a:cs typeface="Times New Roman" panose="02020603050405020304" pitchFamily="18" charset="0"/>
              </a:rPr>
              <a:t>“</a:t>
            </a:r>
            <a:r>
              <a:rPr lang="tr-TR" sz="3600" b="1" dirty="0" smtClean="0">
                <a:solidFill>
                  <a:schemeClr val="tx1"/>
                </a:solidFill>
                <a:latin typeface="Times New Roman" panose="02020603050405020304" pitchFamily="18" charset="0"/>
                <a:cs typeface="Times New Roman" panose="02020603050405020304" pitchFamily="18" charset="0"/>
              </a:rPr>
              <a:t>Sicil </a:t>
            </a:r>
            <a:r>
              <a:rPr lang="tr-TR" sz="3600" b="1" dirty="0">
                <a:solidFill>
                  <a:schemeClr val="tx1"/>
                </a:solidFill>
                <a:latin typeface="Times New Roman" panose="02020603050405020304" pitchFamily="18" charset="0"/>
                <a:cs typeface="Times New Roman" panose="02020603050405020304" pitchFamily="18" charset="0"/>
              </a:rPr>
              <a:t>Fişini”</a:t>
            </a:r>
            <a:r>
              <a:rPr lang="tr-TR" sz="3600" dirty="0">
                <a:solidFill>
                  <a:schemeClr val="tx1"/>
                </a:solidFill>
                <a:latin typeface="Times New Roman" panose="02020603050405020304" pitchFamily="18" charset="0"/>
                <a:cs typeface="Times New Roman" panose="02020603050405020304" pitchFamily="18" charset="0"/>
              </a:rPr>
              <a:t> ve </a:t>
            </a:r>
            <a:r>
              <a:rPr lang="tr-TR" sz="3600" b="1" dirty="0">
                <a:solidFill>
                  <a:schemeClr val="tx1"/>
                </a:solidFill>
                <a:latin typeface="Times New Roman" panose="02020603050405020304" pitchFamily="18" charset="0"/>
                <a:cs typeface="Times New Roman" panose="02020603050405020304" pitchFamily="18" charset="0"/>
              </a:rPr>
              <a:t>“Staj Defterini” </a:t>
            </a:r>
            <a:r>
              <a:rPr lang="tr-TR" sz="3600" dirty="0">
                <a:solidFill>
                  <a:schemeClr val="tx1"/>
                </a:solidFill>
                <a:latin typeface="Times New Roman" panose="02020603050405020304" pitchFamily="18" charset="0"/>
                <a:cs typeface="Times New Roman" panose="02020603050405020304" pitchFamily="18" charset="0"/>
              </a:rPr>
              <a:t>öğrenci işlerinden temin eder. </a:t>
            </a:r>
            <a:r>
              <a:rPr lang="tr-TR" sz="3600" b="1" dirty="0">
                <a:solidFill>
                  <a:schemeClr val="tx1"/>
                </a:solidFill>
                <a:latin typeface="Times New Roman" panose="02020603050405020304" pitchFamily="18" charset="0"/>
                <a:cs typeface="Times New Roman" panose="02020603050405020304" pitchFamily="18" charset="0"/>
              </a:rPr>
              <a:t>Bu fiş ilgili staj yerine öğrenci tarafından verilir.</a:t>
            </a:r>
            <a:r>
              <a:rPr lang="tr-TR" sz="3600" dirty="0">
                <a:latin typeface="Times New Roman" panose="02020603050405020304" pitchFamily="18" charset="0"/>
                <a:cs typeface="Times New Roman" panose="02020603050405020304" pitchFamily="18" charset="0"/>
              </a:rPr>
              <a:t> </a:t>
            </a:r>
            <a:endParaRPr lang="tr-TR" sz="3600" dirty="0" smtClean="0">
              <a:latin typeface="Times New Roman" panose="02020603050405020304" pitchFamily="18" charset="0"/>
              <a:cs typeface="Times New Roman" panose="02020603050405020304" pitchFamily="18" charset="0"/>
            </a:endParaRPr>
          </a:p>
          <a:p>
            <a:pPr algn="just"/>
            <a:r>
              <a:rPr lang="tr-TR" sz="3600" b="1" dirty="0" smtClean="0">
                <a:solidFill>
                  <a:srgbClr val="FF0000"/>
                </a:solidFill>
                <a:latin typeface="Times New Roman" panose="02020603050405020304" pitchFamily="18" charset="0"/>
                <a:cs typeface="Times New Roman" panose="02020603050405020304" pitchFamily="18" charset="0"/>
              </a:rPr>
              <a:t>Staj </a:t>
            </a:r>
            <a:r>
              <a:rPr lang="tr-TR" sz="3600" b="1" dirty="0">
                <a:solidFill>
                  <a:srgbClr val="FF0000"/>
                </a:solidFill>
                <a:latin typeface="Times New Roman" panose="02020603050405020304" pitchFamily="18" charset="0"/>
                <a:cs typeface="Times New Roman" panose="02020603050405020304" pitchFamily="18" charset="0"/>
              </a:rPr>
              <a:t>komisyonunun onayı olmadan başlanan stajlar geçerli değildir. </a:t>
            </a:r>
            <a:endParaRPr lang="tr-TR" sz="3600" b="1" dirty="0" smtClean="0">
              <a:solidFill>
                <a:srgbClr val="FF0000"/>
              </a:solidFill>
              <a:latin typeface="Times New Roman" panose="02020603050405020304" pitchFamily="18" charset="0"/>
              <a:cs typeface="Times New Roman" panose="02020603050405020304" pitchFamily="18" charset="0"/>
            </a:endParaRPr>
          </a:p>
          <a:p>
            <a:pPr algn="just"/>
            <a:r>
              <a:rPr lang="tr-TR" sz="3600" b="1" dirty="0">
                <a:solidFill>
                  <a:srgbClr val="FF0000"/>
                </a:solidFill>
                <a:latin typeface="Times New Roman" panose="02020603050405020304" pitchFamily="18" charset="0"/>
                <a:cs typeface="Times New Roman" panose="02020603050405020304" pitchFamily="18" charset="0"/>
              </a:rPr>
              <a:t>Staj yeri kabul edilip onaylanan öğrenci, onaylanan yerde staja başlamak zorundadır. </a:t>
            </a:r>
          </a:p>
        </p:txBody>
      </p:sp>
    </p:spTree>
    <p:extLst>
      <p:ext uri="{BB962C8B-B14F-4D97-AF65-F5344CB8AC3E}">
        <p14:creationId xmlns:p14="http://schemas.microsoft.com/office/powerpoint/2010/main" val="255864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0943" y="1119763"/>
            <a:ext cx="6377404" cy="1280890"/>
          </a:xfrm>
        </p:spPr>
        <p:txBody>
          <a:bodyPr>
            <a:noAutofit/>
          </a:bodyPr>
          <a:lstStyle/>
          <a:p>
            <a:r>
              <a:rPr lang="tr-TR" sz="4000" dirty="0" smtClean="0">
                <a:solidFill>
                  <a:srgbClr val="002060"/>
                </a:solidFill>
                <a:latin typeface="Times New Roman" panose="02020603050405020304" pitchFamily="18" charset="0"/>
                <a:cs typeface="Times New Roman" panose="02020603050405020304" pitchFamily="18" charset="0"/>
              </a:rPr>
              <a:t>STAJ BAŞVURU AŞAMASI</a:t>
            </a:r>
            <a:br>
              <a:rPr lang="tr-TR" sz="4000" dirty="0" smtClean="0">
                <a:solidFill>
                  <a:srgbClr val="002060"/>
                </a:solidFill>
                <a:latin typeface="Times New Roman" panose="02020603050405020304" pitchFamily="18" charset="0"/>
                <a:cs typeface="Times New Roman" panose="02020603050405020304" pitchFamily="18" charset="0"/>
              </a:rPr>
            </a:br>
            <a:r>
              <a:rPr lang="tr-TR" sz="4000" dirty="0" smtClean="0">
                <a:solidFill>
                  <a:srgbClr val="002060"/>
                </a:solidFill>
                <a:latin typeface="Times New Roman" panose="02020603050405020304" pitchFamily="18" charset="0"/>
                <a:cs typeface="Times New Roman" panose="02020603050405020304" pitchFamily="18" charset="0"/>
              </a:rPr>
              <a:t>      NE YAPMALIYIM?</a:t>
            </a:r>
            <a:br>
              <a:rPr lang="tr-TR" sz="4000" dirty="0" smtClean="0">
                <a:solidFill>
                  <a:srgbClr val="002060"/>
                </a:solidFill>
                <a:latin typeface="Times New Roman" panose="02020603050405020304" pitchFamily="18" charset="0"/>
                <a:cs typeface="Times New Roman" panose="02020603050405020304" pitchFamily="18" charset="0"/>
              </a:rPr>
            </a:br>
            <a:r>
              <a:rPr lang="tr-TR" dirty="0" smtClean="0">
                <a:solidFill>
                  <a:srgbClr val="0070C0"/>
                </a:solidFill>
                <a:latin typeface="Times New Roman" panose="02020603050405020304" pitchFamily="18" charset="0"/>
                <a:cs typeface="Times New Roman" panose="02020603050405020304" pitchFamily="18" charset="0"/>
              </a:rPr>
              <a:t/>
            </a:r>
            <a:br>
              <a:rPr lang="tr-TR" dirty="0" smtClean="0">
                <a:solidFill>
                  <a:srgbClr val="0070C0"/>
                </a:solidFill>
                <a:latin typeface="Times New Roman" panose="02020603050405020304" pitchFamily="18" charset="0"/>
                <a:cs typeface="Times New Roman" panose="02020603050405020304" pitchFamily="18" charset="0"/>
              </a:rPr>
            </a:br>
            <a:endParaRPr lang="tr-TR" dirty="0">
              <a:solidFill>
                <a:srgbClr val="0070C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40986" y="2400653"/>
            <a:ext cx="6732547" cy="2345529"/>
          </a:xfrm>
        </p:spPr>
        <p:txBody>
          <a:bodyPr>
            <a:normAutofit fontScale="77500" lnSpcReduction="20000"/>
          </a:bodyPr>
          <a:lstStyle/>
          <a:p>
            <a:pPr algn="just"/>
            <a:r>
              <a:rPr lang="tr-TR" sz="3600" dirty="0" smtClean="0">
                <a:solidFill>
                  <a:schemeClr val="tx1"/>
                </a:solidFill>
                <a:latin typeface="Times New Roman" panose="02020603050405020304" pitchFamily="18" charset="0"/>
                <a:cs typeface="Times New Roman" panose="02020603050405020304" pitchFamily="18" charset="0"/>
              </a:rPr>
              <a:t>Staj yerinizi belirledikten sonra </a:t>
            </a:r>
            <a:r>
              <a:rPr lang="tr-TR" sz="3600" b="1" dirty="0">
                <a:solidFill>
                  <a:schemeClr val="tx1"/>
                </a:solidFill>
                <a:latin typeface="Times New Roman" panose="02020603050405020304" pitchFamily="18" charset="0"/>
                <a:cs typeface="Times New Roman" panose="02020603050405020304" pitchFamily="18" charset="0"/>
              </a:rPr>
              <a:t>S</a:t>
            </a:r>
            <a:r>
              <a:rPr lang="tr-TR" sz="3600" b="1" dirty="0" smtClean="0">
                <a:solidFill>
                  <a:schemeClr val="tx1"/>
                </a:solidFill>
                <a:latin typeface="Times New Roman" panose="02020603050405020304" pitchFamily="18" charset="0"/>
                <a:cs typeface="Times New Roman" panose="02020603050405020304" pitchFamily="18" charset="0"/>
              </a:rPr>
              <a:t>taj </a:t>
            </a:r>
            <a:r>
              <a:rPr lang="tr-TR" sz="3600" b="1" dirty="0">
                <a:solidFill>
                  <a:schemeClr val="tx1"/>
                </a:solidFill>
                <a:latin typeface="Times New Roman" panose="02020603050405020304" pitchFamily="18" charset="0"/>
                <a:cs typeface="Times New Roman" panose="02020603050405020304" pitchFamily="18" charset="0"/>
              </a:rPr>
              <a:t>B</a:t>
            </a:r>
            <a:r>
              <a:rPr lang="tr-TR" sz="3600" b="1" dirty="0" smtClean="0">
                <a:solidFill>
                  <a:schemeClr val="tx1"/>
                </a:solidFill>
                <a:latin typeface="Times New Roman" panose="02020603050405020304" pitchFamily="18" charset="0"/>
                <a:cs typeface="Times New Roman" panose="02020603050405020304" pitchFamily="18" charset="0"/>
              </a:rPr>
              <a:t>aşvuru </a:t>
            </a:r>
            <a:r>
              <a:rPr lang="tr-TR" sz="3600" b="1" dirty="0">
                <a:solidFill>
                  <a:schemeClr val="tx1"/>
                </a:solidFill>
                <a:latin typeface="Times New Roman" panose="02020603050405020304" pitchFamily="18" charset="0"/>
                <a:cs typeface="Times New Roman" panose="02020603050405020304" pitchFamily="18" charset="0"/>
              </a:rPr>
              <a:t>F</a:t>
            </a:r>
            <a:r>
              <a:rPr lang="tr-TR" sz="3600" b="1" dirty="0" smtClean="0">
                <a:solidFill>
                  <a:schemeClr val="tx1"/>
                </a:solidFill>
                <a:latin typeface="Times New Roman" panose="02020603050405020304" pitchFamily="18" charset="0"/>
                <a:cs typeface="Times New Roman" panose="02020603050405020304" pitchFamily="18" charset="0"/>
              </a:rPr>
              <a:t>ormunu</a:t>
            </a:r>
            <a:r>
              <a:rPr lang="tr-TR" sz="3600" dirty="0" smtClean="0">
                <a:solidFill>
                  <a:schemeClr val="tx1"/>
                </a:solidFill>
                <a:latin typeface="Times New Roman" panose="02020603050405020304" pitchFamily="18" charset="0"/>
                <a:cs typeface="Times New Roman" panose="02020603050405020304" pitchFamily="18" charset="0"/>
              </a:rPr>
              <a:t> (2-3 adet) Staj Komisyonu Başkanına imzalatıp firmaya göndermelisiniz. </a:t>
            </a:r>
          </a:p>
          <a:p>
            <a:pPr algn="just"/>
            <a:r>
              <a:rPr lang="tr-TR" sz="3600" dirty="0" smtClean="0">
                <a:latin typeface="Times New Roman" panose="02020603050405020304" pitchFamily="18" charset="0"/>
                <a:cs typeface="Times New Roman" panose="02020603050405020304" pitchFamily="18" charset="0"/>
              </a:rPr>
              <a:t>Ayrılan  </a:t>
            </a:r>
            <a:r>
              <a:rPr lang="tr-TR" sz="3600" dirty="0">
                <a:latin typeface="Times New Roman" panose="02020603050405020304" pitchFamily="18" charset="0"/>
                <a:cs typeface="Times New Roman" panose="02020603050405020304" pitchFamily="18" charset="0"/>
              </a:rPr>
              <a:t>yerde  iş yerinin kaşesi veya damgası mutlaka bulunmalıdır.</a:t>
            </a:r>
            <a:r>
              <a:rPr lang="tr-TR" sz="3600" dirty="0" smtClean="0">
                <a:solidFill>
                  <a:schemeClr val="tx1"/>
                </a:solidFill>
                <a:latin typeface="Times New Roman" panose="02020603050405020304" pitchFamily="18" charset="0"/>
                <a:cs typeface="Times New Roman" panose="02020603050405020304" pitchFamily="18" charset="0"/>
              </a:rPr>
              <a:t>                                  </a:t>
            </a: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8" name="İçerik Yer Tutucusu 2"/>
          <p:cNvSpPr txBox="1">
            <a:spLocks/>
          </p:cNvSpPr>
          <p:nvPr/>
        </p:nvSpPr>
        <p:spPr>
          <a:xfrm>
            <a:off x="5842855" y="2163419"/>
            <a:ext cx="6877318" cy="35080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endParaRPr lang="tr-TR" sz="36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7318304" y="102503"/>
            <a:ext cx="4541345" cy="6613829"/>
          </a:xfrm>
          <a:prstGeom prst="rect">
            <a:avLst/>
          </a:prstGeom>
        </p:spPr>
      </p:pic>
    </p:spTree>
    <p:extLst>
      <p:ext uri="{BB962C8B-B14F-4D97-AF65-F5344CB8AC3E}">
        <p14:creationId xmlns:p14="http://schemas.microsoft.com/office/powerpoint/2010/main" val="295249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1053</TotalTime>
  <Words>2422</Words>
  <Application>Microsoft Office PowerPoint</Application>
  <PresentationFormat>Geniş ekran</PresentationFormat>
  <Paragraphs>168</Paragraphs>
  <Slides>41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41</vt:i4>
      </vt:variant>
    </vt:vector>
  </HeadingPairs>
  <TitlesOfParts>
    <vt:vector size="47" baseType="lpstr">
      <vt:lpstr>Arial</vt:lpstr>
      <vt:lpstr>Calibri</vt:lpstr>
      <vt:lpstr>Century Gothic</vt:lpstr>
      <vt:lpstr>Times New Roman</vt:lpstr>
      <vt:lpstr>Wingdings 3</vt:lpstr>
      <vt:lpstr>Duman</vt:lpstr>
      <vt:lpstr>KTÜ  MÜHENDİSLİK FAKÜLTESİ   METALURJİ VE MALZEME MÜHENDİSLİĞİ BÖLÜMÜ  STAJ BİLGİLENDİRME    </vt:lpstr>
      <vt:lpstr>-STAJ SÜRESİ -STAJ YERİ -STAJA BAŞLAMA -STAJIN YÜRÜTÜLMESİ -STAJ DOSYALARININ HAZIRLANMASI VE TESLİMİ -STAJIN DEĞERLENDİRİLMESİ -MEZUNİYET -METALURJİ VE MALZEME MÜHENDİSLİĞİ BÖLÜMÜ’NE İLİŞKİN HUSUSLAR    </vt:lpstr>
      <vt:lpstr> </vt:lpstr>
      <vt:lpstr>-STAJ SÜRESİ</vt:lpstr>
      <vt:lpstr>PowerPoint Sunusu</vt:lpstr>
      <vt:lpstr>-STAJ YERİ</vt:lpstr>
      <vt:lpstr>PowerPoint Sunusu</vt:lpstr>
      <vt:lpstr>-STAJA BAŞLAMA</vt:lpstr>
      <vt:lpstr>STAJ BAŞVURU AŞAMASI       NE YAPMALIYIM?  </vt:lpstr>
      <vt:lpstr>PowerPoint Sunusu</vt:lpstr>
      <vt:lpstr>PowerPoint Sunusu</vt:lpstr>
      <vt:lpstr>PowerPoint Sunusu</vt:lpstr>
      <vt:lpstr>PowerPoint Sunusu</vt:lpstr>
      <vt:lpstr>PowerPoint Sunusu</vt:lpstr>
      <vt:lpstr>Staj Esnasında Doldurulması Gereken Anketler (Staj Dosyası Tesliminde İstenecektir)</vt:lpstr>
      <vt:lpstr>-STAJIN YÜRÜTÜLMESİ</vt:lpstr>
      <vt:lpstr>-STAJ DOSYALARININ HAZIRLANMASI VE TESLİM EDİLMESİ </vt:lpstr>
      <vt:lpstr>PowerPoint Sunusu</vt:lpstr>
      <vt:lpstr>-STAJIN DEĞERLENDİRİLMESİ</vt:lpstr>
      <vt:lpstr>PowerPoint Sunusu</vt:lpstr>
      <vt:lpstr>-MUAFİYET</vt:lpstr>
      <vt:lpstr>-MEZUNİYET</vt:lpstr>
      <vt:lpstr>-METALURJİ VE MALZEME MÜHENDİSLİĞİ BÖLÜMÜ’NE İLİŞKİN HUSUSLAR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3308 SAYILI MESLEKİ EĞİTİM KANUNU-STAJYER MAAŞI</vt:lpstr>
      <vt:lpstr>PowerPoint Sunusu</vt:lpstr>
      <vt:lpstr>STAJ ÜCRETLERİNE İŞSİZLİK FONU KATKISI ÖĞRENCİ VE İŞVEREN BİLGİ FORMU (pdf) (FORMLAR) İŞYERİ BİLGİLERİ, IBAN, VERGİ DAİRESİ VE VERGİ NO    doldurulmalıdır.  </vt:lpstr>
      <vt:lpstr>PowerPoint Sunusu</vt:lpstr>
      <vt:lpstr>PowerPoint Sunusu</vt:lpstr>
      <vt:lpstr>PowerPoint Sunusu</vt:lpstr>
      <vt:lpstr>https://acikders.ktu.edu.tr </vt:lpstr>
      <vt:lpstr>EN ÇOK YAPILAN HATALAR</vt:lpstr>
      <vt:lpstr>PowerPoint Sunusu</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MÜHENDİSLİK FAKÜLTESİ  METALURJİ VE MALZEME MÜHENDİSLİĞİ BÖLÜMÜ STAJ BİLGİLENDİRME SUNUMU</dc:title>
  <dc:creator>ZAFER_PC</dc:creator>
  <cp:lastModifiedBy>Zafer</cp:lastModifiedBy>
  <cp:revision>84</cp:revision>
  <dcterms:created xsi:type="dcterms:W3CDTF">2015-03-05T20:09:39Z</dcterms:created>
  <dcterms:modified xsi:type="dcterms:W3CDTF">2021-03-11T13:25:07Z</dcterms:modified>
</cp:coreProperties>
</file>