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64" r:id="rId2"/>
    <p:sldId id="265" r:id="rId3"/>
  </p:sldIdLst>
  <p:sldSz cx="12192000" cy="6858000"/>
  <p:notesSz cx="9601200" cy="73152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2C99-2B22-43AD-9F83-42A1E53BF592}" type="datetimeFigureOut">
              <a:rPr lang="tr-TR" smtClean="0"/>
              <a:t>14.09.2018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E692-5492-42DC-B8C5-E4DB658FD5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1134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2C99-2B22-43AD-9F83-42A1E53BF592}" type="datetimeFigureOut">
              <a:rPr lang="tr-TR" smtClean="0"/>
              <a:t>14.09.2018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E692-5492-42DC-B8C5-E4DB658FD5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110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2C99-2B22-43AD-9F83-42A1E53BF592}" type="datetimeFigureOut">
              <a:rPr lang="tr-TR" smtClean="0"/>
              <a:t>14.09.2018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E692-5492-42DC-B8C5-E4DB658FD5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932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2C99-2B22-43AD-9F83-42A1E53BF592}" type="datetimeFigureOut">
              <a:rPr lang="tr-TR" smtClean="0"/>
              <a:t>14.09.2018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E692-5492-42DC-B8C5-E4DB658FD5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0168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2C99-2B22-43AD-9F83-42A1E53BF592}" type="datetimeFigureOut">
              <a:rPr lang="tr-TR" smtClean="0"/>
              <a:t>14.09.2018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E692-5492-42DC-B8C5-E4DB658FD5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835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2C99-2B22-43AD-9F83-42A1E53BF592}" type="datetimeFigureOut">
              <a:rPr lang="tr-TR" smtClean="0"/>
              <a:t>14.09.2018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E692-5492-42DC-B8C5-E4DB658FD5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3178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2C99-2B22-43AD-9F83-42A1E53BF592}" type="datetimeFigureOut">
              <a:rPr lang="tr-TR" smtClean="0"/>
              <a:t>14.09.2018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E692-5492-42DC-B8C5-E4DB658FD5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5763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2C99-2B22-43AD-9F83-42A1E53BF592}" type="datetimeFigureOut">
              <a:rPr lang="tr-TR" smtClean="0"/>
              <a:t>14.09.2018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E692-5492-42DC-B8C5-E4DB658FD5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824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2C99-2B22-43AD-9F83-42A1E53BF592}" type="datetimeFigureOut">
              <a:rPr lang="tr-TR" smtClean="0"/>
              <a:t>14.09.2018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E692-5492-42DC-B8C5-E4DB658FD5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407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2C99-2B22-43AD-9F83-42A1E53BF592}" type="datetimeFigureOut">
              <a:rPr lang="tr-TR" smtClean="0"/>
              <a:t>14.09.2018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E692-5492-42DC-B8C5-E4DB658FD5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4185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2C99-2B22-43AD-9F83-42A1E53BF592}" type="datetimeFigureOut">
              <a:rPr lang="tr-TR" smtClean="0"/>
              <a:t>14.09.2018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E692-5492-42DC-B8C5-E4DB658FD5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008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92C99-2B22-43AD-9F83-42A1E53BF592}" type="datetimeFigureOut">
              <a:rPr lang="tr-TR" smtClean="0"/>
              <a:t>14.09.2018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1E692-5492-42DC-B8C5-E4DB658FD5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657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52.png"/><Relationship Id="rId3" Type="http://schemas.openxmlformats.org/officeDocument/2006/relationships/image" Target="../media/image23.png"/><Relationship Id="rId7" Type="http://schemas.openxmlformats.org/officeDocument/2006/relationships/image" Target="../media/image270.png"/><Relationship Id="rId12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0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0.png"/><Relationship Id="rId14" Type="http://schemas.openxmlformats.org/officeDocument/2006/relationships/hyperlink" Target="tel:0(462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41887" y="264255"/>
            <a:ext cx="3111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KTÜ TIP FAKÜLTESİ</a:t>
            </a:r>
          </a:p>
          <a:p>
            <a:pPr algn="ctr"/>
            <a:r>
              <a:rPr lang="tr-TR" sz="1600" b="1" dirty="0" smtClean="0"/>
              <a:t>2018-2019 Eğitim-öğretim Yılı Öğrenci Uyum Programı</a:t>
            </a:r>
            <a:endParaRPr lang="tr-TR" sz="16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4625378" y="264746"/>
            <a:ext cx="3111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KTÜ TIP FAKÜLTESİ</a:t>
            </a:r>
          </a:p>
          <a:p>
            <a:pPr algn="ctr"/>
            <a:r>
              <a:rPr lang="tr-TR" sz="1600" b="1" dirty="0" smtClean="0"/>
              <a:t>2018-2019 Eğitim-öğretim Yılı Öğrenci Uyum Programı</a:t>
            </a:r>
            <a:endParaRPr lang="tr-TR" sz="16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8664625" y="289224"/>
            <a:ext cx="3111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KTÜ TIP FAKÜLTESİ</a:t>
            </a:r>
          </a:p>
          <a:p>
            <a:pPr algn="ctr"/>
            <a:r>
              <a:rPr lang="tr-TR" sz="1600" b="1" dirty="0" smtClean="0"/>
              <a:t>2018-2019 Eğitim-öğretim Yılı Öğrenci Uyum Programı</a:t>
            </a:r>
            <a:endParaRPr lang="tr-TR" sz="16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241887" y="1047140"/>
            <a:ext cx="2579427" cy="276999"/>
          </a:xfrm>
          <a:prstGeom prst="rect">
            <a:avLst/>
          </a:prstGeom>
          <a:solidFill>
            <a:srgbClr val="C0000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tr-TR" sz="1200" b="1" dirty="0" smtClean="0"/>
              <a:t>GÜN (24 Eylül Pazartesi)</a:t>
            </a:r>
            <a:endParaRPr lang="tr-TR" sz="1200" b="1" dirty="0"/>
          </a:p>
        </p:txBody>
      </p:sp>
      <p:grpSp>
        <p:nvGrpSpPr>
          <p:cNvPr id="28" name="Grup 27"/>
          <p:cNvGrpSpPr/>
          <p:nvPr/>
        </p:nvGrpSpPr>
        <p:grpSpPr>
          <a:xfrm>
            <a:off x="144000" y="1606321"/>
            <a:ext cx="4365844" cy="5170646"/>
            <a:chOff x="144000" y="1606321"/>
            <a:chExt cx="4365844" cy="5170646"/>
          </a:xfrm>
        </p:grpSpPr>
        <p:grpSp>
          <p:nvGrpSpPr>
            <p:cNvPr id="22" name="Grup 21"/>
            <p:cNvGrpSpPr/>
            <p:nvPr/>
          </p:nvGrpSpPr>
          <p:grpSpPr>
            <a:xfrm>
              <a:off x="144000" y="1606321"/>
              <a:ext cx="4365844" cy="5170646"/>
              <a:chOff x="0" y="2246776"/>
              <a:chExt cx="4365844" cy="5170646"/>
            </a:xfrm>
          </p:grpSpPr>
          <p:sp>
            <p:nvSpPr>
              <p:cNvPr id="2" name="Metin kutusu 1"/>
              <p:cNvSpPr txBox="1"/>
              <p:nvPr/>
            </p:nvSpPr>
            <p:spPr>
              <a:xfrm>
                <a:off x="1002810" y="2246776"/>
                <a:ext cx="3363034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1000" dirty="0" smtClean="0"/>
                  <a:t>KTÜ Açılış Töreni</a:t>
                </a:r>
              </a:p>
              <a:p>
                <a:r>
                  <a:rPr lang="tr-TR" sz="1000" b="1" dirty="0" smtClean="0"/>
                  <a:t>KTÜ Atatürk Gençlik Anıtı Önü</a:t>
                </a:r>
              </a:p>
              <a:p>
                <a:r>
                  <a:rPr lang="tr-TR" sz="1000" dirty="0" smtClean="0"/>
                  <a:t>Öğretim Üyeleri</a:t>
                </a:r>
              </a:p>
              <a:p>
                <a:endParaRPr lang="tr-TR" sz="1000" dirty="0"/>
              </a:p>
              <a:p>
                <a:r>
                  <a:rPr lang="tr-TR" sz="1000" dirty="0"/>
                  <a:t>Açılış </a:t>
                </a:r>
                <a:r>
                  <a:rPr lang="tr-TR" sz="1000" dirty="0" smtClean="0"/>
                  <a:t>Konuşmaları </a:t>
                </a:r>
                <a:r>
                  <a:rPr lang="tr-TR" sz="1000" b="1" dirty="0" smtClean="0"/>
                  <a:t>Öğrenci </a:t>
                </a:r>
                <a:r>
                  <a:rPr lang="tr-TR" sz="1000" b="1" dirty="0"/>
                  <a:t>Temsilcisi</a:t>
                </a:r>
                <a:endParaRPr lang="tr-TR" sz="1000" dirty="0"/>
              </a:p>
              <a:p>
                <a:r>
                  <a:rPr lang="tr-TR" sz="1000" b="1" dirty="0"/>
                  <a:t>Tabip Odası </a:t>
                </a:r>
                <a:r>
                  <a:rPr lang="tr-TR" sz="1000" b="1" dirty="0" smtClean="0"/>
                  <a:t>Başkanı</a:t>
                </a:r>
                <a:r>
                  <a:rPr lang="tr-TR" sz="1000" dirty="0" smtClean="0"/>
                  <a:t> </a:t>
                </a:r>
              </a:p>
              <a:p>
                <a:r>
                  <a:rPr lang="tr-TR" sz="1000" b="1" dirty="0" smtClean="0"/>
                  <a:t>Dekan</a:t>
                </a:r>
                <a:endParaRPr lang="tr-TR" sz="1000" dirty="0"/>
              </a:p>
              <a:p>
                <a:r>
                  <a:rPr lang="tr-TR" sz="1000" b="1" dirty="0"/>
                  <a:t>Rektör</a:t>
                </a:r>
                <a:endParaRPr lang="tr-TR" sz="1000" dirty="0"/>
              </a:p>
              <a:p>
                <a:r>
                  <a:rPr lang="tr-TR" sz="1000" dirty="0"/>
                  <a:t>Atatürk Kültür </a:t>
                </a:r>
                <a:r>
                  <a:rPr lang="tr-TR" sz="1000" dirty="0" smtClean="0"/>
                  <a:t>Merkezi</a:t>
                </a:r>
              </a:p>
              <a:p>
                <a:endParaRPr lang="tr-TR" sz="1000" dirty="0"/>
              </a:p>
              <a:p>
                <a:r>
                  <a:rPr lang="tr-TR" sz="1000" dirty="0"/>
                  <a:t>Dönem Birincilerine Ödüllerinin Verilmesi</a:t>
                </a:r>
              </a:p>
              <a:p>
                <a:r>
                  <a:rPr lang="tr-TR" sz="1000" b="1" dirty="0"/>
                  <a:t>Tüm Öğretim Üyeleri</a:t>
                </a:r>
                <a:endParaRPr lang="tr-TR" sz="1000" dirty="0"/>
              </a:p>
              <a:p>
                <a:r>
                  <a:rPr lang="tr-TR" sz="1000" dirty="0"/>
                  <a:t>Atatürk Kültür </a:t>
                </a:r>
                <a:r>
                  <a:rPr lang="tr-TR" sz="1000" dirty="0" smtClean="0"/>
                  <a:t>Merkezi</a:t>
                </a:r>
              </a:p>
              <a:p>
                <a:endParaRPr lang="tr-TR" sz="1000" dirty="0" smtClean="0"/>
              </a:p>
              <a:p>
                <a:pPr fontAlgn="ctr"/>
                <a:r>
                  <a:rPr lang="tr-TR" sz="1000" dirty="0"/>
                  <a:t>Beyaz Önlük Giyme ve Yemin Töreni</a:t>
                </a:r>
              </a:p>
              <a:p>
                <a:pPr fontAlgn="ctr"/>
                <a:r>
                  <a:rPr lang="tr-TR" sz="1000" dirty="0"/>
                  <a:t>Tüm Öğretim Üyeleri</a:t>
                </a:r>
              </a:p>
              <a:p>
                <a:pPr fontAlgn="ctr"/>
                <a:r>
                  <a:rPr lang="tr-TR" sz="1000" dirty="0"/>
                  <a:t>Atatürk Kültür </a:t>
                </a:r>
                <a:r>
                  <a:rPr lang="tr-TR" sz="1000" dirty="0" smtClean="0"/>
                  <a:t>Merkezi</a:t>
                </a:r>
              </a:p>
              <a:p>
                <a:pPr fontAlgn="ctr"/>
                <a:endParaRPr lang="tr-TR" sz="1000" dirty="0"/>
              </a:p>
              <a:p>
                <a:r>
                  <a:rPr lang="tr-TR" sz="1000" dirty="0" smtClean="0"/>
                  <a:t>“Tıp Yaşamındaki İlk ve En Kolay Yokuşun Çıkılması”</a:t>
                </a:r>
              </a:p>
              <a:p>
                <a:r>
                  <a:rPr lang="tr-TR" sz="1000" b="1" dirty="0" smtClean="0"/>
                  <a:t>Öğrenciler, Aileler ve Öğretim Üyeleri</a:t>
                </a:r>
                <a:endParaRPr lang="tr-TR" sz="1000" dirty="0" smtClean="0"/>
              </a:p>
              <a:p>
                <a:endParaRPr lang="tr-TR" sz="1000" dirty="0" smtClean="0"/>
              </a:p>
              <a:p>
                <a:r>
                  <a:rPr lang="tr-TR" sz="1000" dirty="0" smtClean="0"/>
                  <a:t>Trabzon Tabip Odası’nın İkramları</a:t>
                </a:r>
              </a:p>
              <a:p>
                <a:r>
                  <a:rPr lang="tr-TR" sz="1000" b="1" dirty="0" smtClean="0"/>
                  <a:t>Öğrenciler ve Aileleri</a:t>
                </a:r>
                <a:endParaRPr lang="tr-TR" sz="1000" dirty="0" smtClean="0"/>
              </a:p>
              <a:p>
                <a:r>
                  <a:rPr lang="tr-TR" sz="1000" dirty="0" smtClean="0"/>
                  <a:t>Dekanlık Fuaye Alanı</a:t>
                </a:r>
              </a:p>
              <a:p>
                <a:endParaRPr lang="tr-TR" sz="1000" dirty="0" smtClean="0"/>
              </a:p>
              <a:p>
                <a:r>
                  <a:rPr lang="tr-TR" sz="1000" dirty="0" smtClean="0"/>
                  <a:t>Tıp Fakültesi Öğrencisi Olmak (Öğrenciler)</a:t>
                </a:r>
              </a:p>
              <a:p>
                <a:r>
                  <a:rPr lang="tr-TR" sz="1000" dirty="0" smtClean="0"/>
                  <a:t>Dr. </a:t>
                </a:r>
                <a:r>
                  <a:rPr lang="tr-TR" sz="1000" dirty="0" err="1" smtClean="0"/>
                  <a:t>Öğr</a:t>
                </a:r>
                <a:r>
                  <a:rPr lang="tr-TR" sz="1000" dirty="0" smtClean="0"/>
                  <a:t>. Üyesi. Saniye Çilem BİLGİNER</a:t>
                </a:r>
              </a:p>
              <a:p>
                <a:r>
                  <a:rPr lang="tr-TR" sz="1000" dirty="0" err="1" smtClean="0"/>
                  <a:t>İnt</a:t>
                </a:r>
                <a:r>
                  <a:rPr lang="tr-TR" sz="1000" dirty="0" smtClean="0"/>
                  <a:t>. Dr. İrem CİHANYURDU</a:t>
                </a:r>
              </a:p>
              <a:p>
                <a:r>
                  <a:rPr lang="tr-TR" sz="1000" dirty="0" smtClean="0"/>
                  <a:t>Aydın İnal Amfisi</a:t>
                </a:r>
              </a:p>
              <a:p>
                <a:endParaRPr lang="tr-TR" sz="1000" dirty="0" smtClean="0"/>
              </a:p>
              <a:p>
                <a:r>
                  <a:rPr lang="tr-TR" sz="1000" dirty="0" smtClean="0"/>
                  <a:t> Tıp Fakültesi Öğrencisi Velisi Olmak (Aileler)</a:t>
                </a:r>
              </a:p>
              <a:p>
                <a:r>
                  <a:rPr lang="tr-TR" sz="1000" dirty="0" smtClean="0"/>
                  <a:t>Prof. Dr. Asım KADIOĞLU</a:t>
                </a:r>
              </a:p>
              <a:p>
                <a:r>
                  <a:rPr lang="tr-TR" sz="1000" b="1" dirty="0" smtClean="0"/>
                  <a:t>Amfi I</a:t>
                </a:r>
                <a:endParaRPr lang="tr-TR" sz="1000" dirty="0" smtClean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Dikdörtgen 18"/>
                  <p:cNvSpPr/>
                  <p:nvPr/>
                </p:nvSpPr>
                <p:spPr>
                  <a:xfrm>
                    <a:off x="0" y="3122523"/>
                    <a:ext cx="864000" cy="25192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tr-TR" sz="1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000" b="1" i="1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tr-TR" sz="1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tr-TR" sz="1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a:rPr lang="tr-TR" sz="1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tr-TR" sz="1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tr-TR" sz="1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tr-TR" sz="1000" b="1" i="1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sup>
                          </m:sSup>
                        </m:oMath>
                      </m:oMathPara>
                    </a14:m>
                    <a:endParaRPr lang="tr-TR" sz="1000" b="1" dirty="0"/>
                  </a:p>
                </p:txBody>
              </p:sp>
            </mc:Choice>
            <mc:Fallback xmlns="">
              <p:sp>
                <p:nvSpPr>
                  <p:cNvPr id="19" name="Dikdörtgen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3122523"/>
                    <a:ext cx="864000" cy="251928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Dikdörtgen 19"/>
                  <p:cNvSpPr/>
                  <p:nvPr/>
                </p:nvSpPr>
                <p:spPr>
                  <a:xfrm>
                    <a:off x="0" y="4581845"/>
                    <a:ext cx="909480" cy="25200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tr-TR" sz="1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tr-TR" sz="1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tr-TR" sz="1000" b="1" i="1" smtClean="0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</m:sup>
                          </m:sSup>
                          <m:r>
                            <a:rPr lang="tr-TR" sz="1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tr-TR" sz="1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tr-TR" sz="1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tr-TR" sz="1000" b="1" i="1" smtClean="0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</m:sup>
                          </m:sSup>
                        </m:oMath>
                      </m:oMathPara>
                    </a14:m>
                    <a:endParaRPr lang="tr-TR" sz="1000" b="1" dirty="0"/>
                  </a:p>
                </p:txBody>
              </p:sp>
            </mc:Choice>
            <mc:Fallback xmlns="">
              <p:sp>
                <p:nvSpPr>
                  <p:cNvPr id="20" name="Dikdörtgen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4581845"/>
                    <a:ext cx="909480" cy="25200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Dikdörtgen 20"/>
                  <p:cNvSpPr/>
                  <p:nvPr/>
                </p:nvSpPr>
                <p:spPr>
                  <a:xfrm>
                    <a:off x="0" y="3924207"/>
                    <a:ext cx="909480" cy="25192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tr-TR" sz="1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tr-TR" sz="1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tr-TR" sz="1000" b="1" i="1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sup>
                          </m:sSup>
                          <m:r>
                            <a:rPr lang="tr-TR" sz="1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tr-TR" sz="1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tr-TR" sz="1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tr-TR" sz="1000" b="1" i="1" smtClean="0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</m:sup>
                          </m:sSup>
                        </m:oMath>
                      </m:oMathPara>
                    </a14:m>
                    <a:endParaRPr lang="tr-TR" sz="1000" b="1" dirty="0"/>
                  </a:p>
                </p:txBody>
              </p:sp>
            </mc:Choice>
            <mc:Fallback xmlns="">
              <p:sp>
                <p:nvSpPr>
                  <p:cNvPr id="21" name="Dikdörtgen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3924207"/>
                    <a:ext cx="909480" cy="25192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Dikdörtgen 22"/>
                <p:cNvSpPr/>
                <p:nvPr/>
              </p:nvSpPr>
              <p:spPr>
                <a:xfrm>
                  <a:off x="144000" y="4438585"/>
                  <a:ext cx="909480" cy="2520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tr-TR" sz="1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1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tr-TR" sz="1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tr-TR" sz="1000" b="1" i="1" smtClean="0">
                                <a:latin typeface="Cambria Math" panose="02040503050406030204" pitchFamily="18" charset="0"/>
                              </a:rPr>
                              <m:t>𝟎𝟎</m:t>
                            </m:r>
                          </m:sup>
                        </m:sSup>
                        <m:r>
                          <a:rPr lang="tr-TR" sz="10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tr-TR" sz="1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1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tr-TR" sz="1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tr-TR" sz="1000" b="1" i="1" smtClean="0">
                                <a:latin typeface="Cambria Math" panose="02040503050406030204" pitchFamily="18" charset="0"/>
                              </a:rPr>
                              <m:t>𝟑𝟎</m:t>
                            </m:r>
                          </m:sup>
                        </m:sSup>
                      </m:oMath>
                    </m:oMathPara>
                  </a14:m>
                  <a:endParaRPr lang="tr-TR" sz="1000" b="1" dirty="0"/>
                </a:p>
              </p:txBody>
            </p:sp>
          </mc:Choice>
          <mc:Fallback xmlns="">
            <p:sp>
              <p:nvSpPr>
                <p:cNvPr id="23" name="Dikdörtgen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000" y="4438585"/>
                  <a:ext cx="909480" cy="2520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Dikdörtgen 23"/>
                <p:cNvSpPr/>
                <p:nvPr/>
              </p:nvSpPr>
              <p:spPr>
                <a:xfrm>
                  <a:off x="144000" y="4964269"/>
                  <a:ext cx="909480" cy="2519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tr-TR" sz="1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1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tr-TR" sz="1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tr-TR" sz="1000" b="1" i="1" smtClean="0">
                                <a:latin typeface="Cambria Math" panose="02040503050406030204" pitchFamily="18" charset="0"/>
                              </a:rPr>
                              <m:t>𝟑𝟎</m:t>
                            </m:r>
                          </m:sup>
                        </m:sSup>
                        <m:r>
                          <a:rPr lang="tr-TR" sz="10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tr-TR" sz="1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1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tr-TR" sz="10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tr-TR" sz="1000" b="1" i="1" smtClean="0">
                                <a:latin typeface="Cambria Math" panose="02040503050406030204" pitchFamily="18" charset="0"/>
                              </a:rPr>
                              <m:t>𝟒𝟓</m:t>
                            </m:r>
                          </m:sup>
                        </m:sSup>
                      </m:oMath>
                    </m:oMathPara>
                  </a14:m>
                  <a:endParaRPr lang="tr-TR" sz="1000" b="1" dirty="0"/>
                </a:p>
              </p:txBody>
            </p:sp>
          </mc:Choice>
          <mc:Fallback xmlns="">
            <p:sp>
              <p:nvSpPr>
                <p:cNvPr id="24" name="Dikdörtgen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000" y="4964269"/>
                  <a:ext cx="909480" cy="25192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Dikdörtgen 24"/>
                <p:cNvSpPr/>
                <p:nvPr/>
              </p:nvSpPr>
              <p:spPr>
                <a:xfrm>
                  <a:off x="144000" y="5632619"/>
                  <a:ext cx="909480" cy="2519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tr-TR" sz="1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1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tr-TR" sz="10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tr-TR" sz="1000" b="1" i="1" smtClean="0">
                                <a:latin typeface="Cambria Math" panose="02040503050406030204" pitchFamily="18" charset="0"/>
                              </a:rPr>
                              <m:t>𝟑𝟎</m:t>
                            </m:r>
                          </m:sup>
                        </m:sSup>
                        <m:r>
                          <a:rPr lang="tr-TR" sz="10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tr-TR" sz="1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1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tr-TR" sz="10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tr-TR" sz="1000" b="1" i="1" smtClean="0">
                                <a:latin typeface="Cambria Math" panose="02040503050406030204" pitchFamily="18" charset="0"/>
                              </a:rPr>
                              <m:t>𝟒𝟓</m:t>
                            </m:r>
                          </m:sup>
                        </m:sSup>
                      </m:oMath>
                    </m:oMathPara>
                  </a14:m>
                  <a:endParaRPr lang="tr-TR" sz="1000" b="1" dirty="0"/>
                </a:p>
              </p:txBody>
            </p:sp>
          </mc:Choice>
          <mc:Fallback xmlns="">
            <p:sp>
              <p:nvSpPr>
                <p:cNvPr id="25" name="Dikdörtgen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000" y="5632619"/>
                  <a:ext cx="909480" cy="25192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Metin kutusu 25"/>
          <p:cNvSpPr txBox="1"/>
          <p:nvPr/>
        </p:nvSpPr>
        <p:spPr>
          <a:xfrm>
            <a:off x="144000" y="1381926"/>
            <a:ext cx="7579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u="sng" dirty="0" smtClean="0"/>
              <a:t>Saat</a:t>
            </a:r>
            <a:r>
              <a:rPr lang="tr-TR" sz="1100" dirty="0" smtClean="0"/>
              <a:t> </a:t>
            </a:r>
            <a:endParaRPr lang="tr-TR" sz="1100" dirty="0"/>
          </a:p>
        </p:txBody>
      </p:sp>
      <p:sp>
        <p:nvSpPr>
          <p:cNvPr id="27" name="Metin kutusu 26"/>
          <p:cNvSpPr txBox="1"/>
          <p:nvPr/>
        </p:nvSpPr>
        <p:spPr>
          <a:xfrm>
            <a:off x="1451882" y="1382591"/>
            <a:ext cx="913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u="sng" dirty="0" smtClean="0"/>
              <a:t>Etkinlik</a:t>
            </a:r>
            <a:endParaRPr lang="tr-TR" sz="1100" b="1" u="sng" dirty="0"/>
          </a:p>
        </p:txBody>
      </p:sp>
      <p:sp>
        <p:nvSpPr>
          <p:cNvPr id="29" name="Metin kutusu 28"/>
          <p:cNvSpPr txBox="1"/>
          <p:nvPr/>
        </p:nvSpPr>
        <p:spPr>
          <a:xfrm>
            <a:off x="4860000" y="1048430"/>
            <a:ext cx="2581200" cy="275207"/>
          </a:xfrm>
          <a:prstGeom prst="rect">
            <a:avLst/>
          </a:prstGeom>
          <a:solidFill>
            <a:srgbClr val="C0000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 startAt="2"/>
            </a:pPr>
            <a:r>
              <a:rPr lang="tr-TR" sz="1200" b="1" dirty="0" smtClean="0"/>
              <a:t>GÜN (25 Eylül Salı)</a:t>
            </a:r>
            <a:endParaRPr lang="tr-TR" sz="1200" b="1" dirty="0"/>
          </a:p>
        </p:txBody>
      </p:sp>
      <p:sp>
        <p:nvSpPr>
          <p:cNvPr id="30" name="Metin kutusu 29"/>
          <p:cNvSpPr txBox="1"/>
          <p:nvPr/>
        </p:nvSpPr>
        <p:spPr>
          <a:xfrm>
            <a:off x="8915401" y="1047139"/>
            <a:ext cx="2581200" cy="276999"/>
          </a:xfrm>
          <a:prstGeom prst="rect">
            <a:avLst/>
          </a:prstGeom>
          <a:solidFill>
            <a:srgbClr val="C0000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 startAt="3"/>
            </a:pPr>
            <a:r>
              <a:rPr lang="tr-TR" sz="1200" b="1" dirty="0" smtClean="0"/>
              <a:t>GÜN (26 Eylül Çarşamba)</a:t>
            </a:r>
            <a:endParaRPr lang="tr-TR" sz="1200" b="1" dirty="0"/>
          </a:p>
        </p:txBody>
      </p:sp>
      <p:sp>
        <p:nvSpPr>
          <p:cNvPr id="32" name="Dikdörtgen 31"/>
          <p:cNvSpPr/>
          <p:nvPr/>
        </p:nvSpPr>
        <p:spPr>
          <a:xfrm>
            <a:off x="5904714" y="1782466"/>
            <a:ext cx="239877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/>
              <a:t>İlk Ders</a:t>
            </a:r>
          </a:p>
          <a:p>
            <a:r>
              <a:rPr lang="tr-TR" sz="1000" dirty="0"/>
              <a:t>Prof. Dr. Celal TEKİNBAŞ</a:t>
            </a:r>
          </a:p>
          <a:p>
            <a:r>
              <a:rPr lang="tr-TR" sz="1000" dirty="0"/>
              <a:t>Aydın İnal </a:t>
            </a:r>
            <a:r>
              <a:rPr lang="tr-TR" sz="1000" dirty="0" smtClean="0"/>
              <a:t>Amfisi</a:t>
            </a:r>
          </a:p>
          <a:p>
            <a:endParaRPr lang="tr-TR" sz="1000" dirty="0"/>
          </a:p>
          <a:p>
            <a:r>
              <a:rPr lang="tr-TR" sz="1000" dirty="0"/>
              <a:t>KTÜ ve Tıp Fakültesinin Tanıtımı</a:t>
            </a:r>
          </a:p>
          <a:p>
            <a:r>
              <a:rPr lang="tr-TR" sz="1000" dirty="0"/>
              <a:t>Doç. Dr. Kurtuluş BURUK</a:t>
            </a:r>
          </a:p>
          <a:p>
            <a:r>
              <a:rPr lang="tr-TR" sz="1000" dirty="0"/>
              <a:t>Aydın İnal </a:t>
            </a:r>
            <a:r>
              <a:rPr lang="tr-TR" sz="1000" dirty="0" smtClean="0"/>
              <a:t>Amfisi</a:t>
            </a:r>
          </a:p>
          <a:p>
            <a:endParaRPr lang="tr-TR" sz="1000" dirty="0" smtClean="0"/>
          </a:p>
          <a:p>
            <a:endParaRPr lang="tr-TR" sz="1000" dirty="0"/>
          </a:p>
          <a:p>
            <a:r>
              <a:rPr lang="tr-TR" sz="1000" dirty="0"/>
              <a:t>Uyum Programı Etkinliklerinin Tanıtımı</a:t>
            </a:r>
          </a:p>
          <a:p>
            <a:r>
              <a:rPr lang="tr-TR" sz="1000" dirty="0"/>
              <a:t>Prof. Dr. Figen CELEP EYÜPOĞLU</a:t>
            </a:r>
          </a:p>
          <a:p>
            <a:r>
              <a:rPr lang="tr-TR" sz="1000" dirty="0"/>
              <a:t>Dönem I </a:t>
            </a:r>
            <a:r>
              <a:rPr lang="tr-TR" sz="1000" dirty="0" smtClean="0"/>
              <a:t>Koordinatörü</a:t>
            </a:r>
            <a:endParaRPr lang="tr-TR" sz="1000" dirty="0"/>
          </a:p>
          <a:p>
            <a:r>
              <a:rPr lang="tr-TR" sz="1000" dirty="0"/>
              <a:t>Aydın İnal </a:t>
            </a:r>
            <a:r>
              <a:rPr lang="tr-TR" sz="1000" dirty="0" smtClean="0"/>
              <a:t>Amfisi</a:t>
            </a:r>
          </a:p>
          <a:p>
            <a:endParaRPr lang="tr-TR" sz="1000" dirty="0"/>
          </a:p>
          <a:p>
            <a:endParaRPr lang="tr-TR" sz="1000" dirty="0" smtClean="0"/>
          </a:p>
          <a:p>
            <a:r>
              <a:rPr lang="tr-TR" sz="1000" dirty="0"/>
              <a:t>Öğle </a:t>
            </a:r>
            <a:r>
              <a:rPr lang="tr-TR" sz="1000" dirty="0" smtClean="0"/>
              <a:t>Arası</a:t>
            </a:r>
          </a:p>
          <a:p>
            <a:endParaRPr lang="tr-TR" sz="1000" dirty="0"/>
          </a:p>
          <a:p>
            <a:endParaRPr lang="tr-TR" sz="1000" dirty="0" smtClean="0"/>
          </a:p>
          <a:p>
            <a:r>
              <a:rPr lang="tr-TR" sz="1000" b="1" dirty="0"/>
              <a:t>KTÜ Kütüphane Tanıtımı</a:t>
            </a:r>
            <a:endParaRPr lang="tr-TR" sz="1000" dirty="0"/>
          </a:p>
          <a:p>
            <a:r>
              <a:rPr lang="tr-TR" sz="1000" dirty="0"/>
              <a:t>Beyhan KARPUZ</a:t>
            </a:r>
          </a:p>
          <a:p>
            <a:r>
              <a:rPr lang="tr-TR" sz="1000" dirty="0"/>
              <a:t>Aydın İnal </a:t>
            </a:r>
            <a:r>
              <a:rPr lang="tr-TR" sz="1000" dirty="0" smtClean="0"/>
              <a:t>Amfisi</a:t>
            </a:r>
          </a:p>
          <a:p>
            <a:endParaRPr lang="tr-TR" sz="1000" dirty="0"/>
          </a:p>
          <a:p>
            <a:r>
              <a:rPr lang="tr-TR" sz="1000" dirty="0"/>
              <a:t>“</a:t>
            </a:r>
            <a:r>
              <a:rPr lang="tr-TR" sz="1000" dirty="0" err="1"/>
              <a:t>Patch</a:t>
            </a:r>
            <a:r>
              <a:rPr lang="tr-TR" sz="1000" dirty="0"/>
              <a:t> Adams izliyoruz”</a:t>
            </a:r>
          </a:p>
          <a:p>
            <a:r>
              <a:rPr lang="tr-TR" sz="1000" dirty="0"/>
              <a:t>Aydın İnal Amfisi</a:t>
            </a:r>
            <a:r>
              <a:rPr lang="tr-TR" sz="1000" b="1" dirty="0"/>
              <a:t> </a:t>
            </a:r>
            <a:endParaRPr lang="tr-TR" sz="1000" dirty="0"/>
          </a:p>
          <a:p>
            <a:endParaRPr lang="tr-TR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Dikdörtgen 34"/>
              <p:cNvSpPr/>
              <p:nvPr/>
            </p:nvSpPr>
            <p:spPr>
              <a:xfrm>
                <a:off x="144000" y="1782466"/>
                <a:ext cx="909480" cy="2519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0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tr-TR" sz="1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tr-TR" sz="10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sz="1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tr-TR" sz="1000" b="1" i="1">
                              <a:latin typeface="Cambria Math" panose="02040503050406030204" pitchFamily="18" charset="0"/>
                            </a:rPr>
                            <m:t>𝟏𝟓</m:t>
                          </m:r>
                        </m:sup>
                      </m:sSup>
                    </m:oMath>
                  </m:oMathPara>
                </a14:m>
                <a:endParaRPr lang="tr-TR" sz="1000" b="1" dirty="0"/>
              </a:p>
            </p:txBody>
          </p:sp>
        </mc:Choice>
        <mc:Fallback xmlns="">
          <p:sp>
            <p:nvSpPr>
              <p:cNvPr id="35" name="Dikdörtgen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00" y="1782466"/>
                <a:ext cx="909480" cy="2519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Dikdörtgen 35"/>
              <p:cNvSpPr/>
              <p:nvPr/>
            </p:nvSpPr>
            <p:spPr>
              <a:xfrm>
                <a:off x="4860000" y="1784258"/>
                <a:ext cx="909480" cy="2519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tr-TR" sz="1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tr-TR" sz="10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sz="1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tr-TR" sz="1000" b="1" i="1">
                              <a:latin typeface="Cambria Math" panose="02040503050406030204" pitchFamily="18" charset="0"/>
                            </a:rPr>
                            <m:t>𝟏𝟓</m:t>
                          </m:r>
                        </m:sup>
                      </m:sSup>
                    </m:oMath>
                  </m:oMathPara>
                </a14:m>
                <a:endParaRPr lang="tr-TR" sz="1000" b="1" dirty="0"/>
              </a:p>
            </p:txBody>
          </p:sp>
        </mc:Choice>
        <mc:Fallback xmlns="">
          <p:sp>
            <p:nvSpPr>
              <p:cNvPr id="36" name="Dikdörtgen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00" y="1784258"/>
                <a:ext cx="909480" cy="2519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Metin kutusu 36"/>
          <p:cNvSpPr txBox="1"/>
          <p:nvPr/>
        </p:nvSpPr>
        <p:spPr>
          <a:xfrm>
            <a:off x="4843206" y="1401615"/>
            <a:ext cx="7579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u="sng" dirty="0" smtClean="0"/>
              <a:t>Saat</a:t>
            </a:r>
            <a:r>
              <a:rPr lang="tr-TR" sz="1100" dirty="0" smtClean="0"/>
              <a:t> </a:t>
            </a:r>
            <a:endParaRPr lang="tr-TR" sz="1100" dirty="0"/>
          </a:p>
        </p:txBody>
      </p:sp>
      <p:sp>
        <p:nvSpPr>
          <p:cNvPr id="38" name="Metin kutusu 37"/>
          <p:cNvSpPr txBox="1"/>
          <p:nvPr/>
        </p:nvSpPr>
        <p:spPr>
          <a:xfrm>
            <a:off x="6000967" y="1376974"/>
            <a:ext cx="913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u="sng" dirty="0" smtClean="0"/>
              <a:t>Etkinlik</a:t>
            </a:r>
            <a:endParaRPr lang="tr-TR" sz="11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Dikdörtgen 42"/>
              <p:cNvSpPr/>
              <p:nvPr/>
            </p:nvSpPr>
            <p:spPr>
              <a:xfrm>
                <a:off x="4860000" y="2450982"/>
                <a:ext cx="909480" cy="2519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tr-TR" sz="1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tr-TR" sz="1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tr-TR" sz="10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sz="1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tr-TR" sz="1000" b="1" i="1">
                              <a:latin typeface="Cambria Math" panose="02040503050406030204" pitchFamily="18" charset="0"/>
                            </a:rPr>
                            <m:t>𝟏𝟓</m:t>
                          </m:r>
                        </m:sup>
                      </m:sSup>
                    </m:oMath>
                  </m:oMathPara>
                </a14:m>
                <a:endParaRPr lang="tr-TR" sz="1000" b="1" dirty="0"/>
              </a:p>
            </p:txBody>
          </p:sp>
        </mc:Choice>
        <mc:Fallback xmlns="">
          <p:sp>
            <p:nvSpPr>
              <p:cNvPr id="43" name="Dikdörtgen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00" y="2450982"/>
                <a:ext cx="909480" cy="2519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Dikdörtgen 43"/>
              <p:cNvSpPr/>
              <p:nvPr/>
            </p:nvSpPr>
            <p:spPr>
              <a:xfrm>
                <a:off x="4860000" y="3283752"/>
                <a:ext cx="909480" cy="2519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</m:e>
                        <m:sup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tr-TR" sz="1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tr-TR" sz="10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sz="1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tr-TR" sz="1000" b="1" i="1">
                              <a:latin typeface="Cambria Math" panose="02040503050406030204" pitchFamily="18" charset="0"/>
                            </a:rPr>
                            <m:t>𝟏𝟓</m:t>
                          </m:r>
                        </m:sup>
                      </m:sSup>
                    </m:oMath>
                  </m:oMathPara>
                </a14:m>
                <a:endParaRPr lang="tr-TR" sz="1000" b="1" dirty="0"/>
              </a:p>
            </p:txBody>
          </p:sp>
        </mc:Choice>
        <mc:Fallback xmlns="">
          <p:sp>
            <p:nvSpPr>
              <p:cNvPr id="44" name="Dikdörtgen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00" y="3283752"/>
                <a:ext cx="909480" cy="2519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Dikdörtgen 44"/>
              <p:cNvSpPr/>
              <p:nvPr/>
            </p:nvSpPr>
            <p:spPr>
              <a:xfrm>
                <a:off x="4860000" y="3994509"/>
                <a:ext cx="909480" cy="2519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e>
                        <m:sup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sup>
                      </m:sSup>
                      <m:r>
                        <a:rPr lang="tr-TR" sz="10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sz="1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tr-TR" sz="10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tr-TR" sz="1000" b="1" dirty="0"/>
              </a:p>
            </p:txBody>
          </p:sp>
        </mc:Choice>
        <mc:Fallback xmlns="">
          <p:sp>
            <p:nvSpPr>
              <p:cNvPr id="45" name="Dikdörtgen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00" y="3994509"/>
                <a:ext cx="909480" cy="25192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Dikdörtgen 45"/>
              <p:cNvSpPr/>
              <p:nvPr/>
            </p:nvSpPr>
            <p:spPr>
              <a:xfrm>
                <a:off x="4860000" y="4564585"/>
                <a:ext cx="909480" cy="2519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e>
                        <m:sup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sup>
                      </m:sSup>
                      <m:r>
                        <a:rPr lang="tr-TR" sz="10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sz="1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𝟎𝟎</m:t>
                          </m:r>
                        </m:sup>
                      </m:sSup>
                    </m:oMath>
                  </m:oMathPara>
                </a14:m>
                <a:endParaRPr lang="tr-TR" sz="1000" b="1" dirty="0"/>
              </a:p>
            </p:txBody>
          </p:sp>
        </mc:Choice>
        <mc:Fallback xmlns="">
          <p:sp>
            <p:nvSpPr>
              <p:cNvPr id="46" name="Dikdörtgen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00" y="4564585"/>
                <a:ext cx="909480" cy="25192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Dikdörtgen 46"/>
              <p:cNvSpPr/>
              <p:nvPr/>
            </p:nvSpPr>
            <p:spPr>
              <a:xfrm>
                <a:off x="4860000" y="5154309"/>
                <a:ext cx="909480" cy="2519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𝟏𝟒</m:t>
                          </m:r>
                        </m:e>
                        <m:sup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sup>
                      </m:sSup>
                      <m:r>
                        <a:rPr lang="tr-TR" sz="10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sz="1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  <m:sup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𝟎𝟎</m:t>
                          </m:r>
                        </m:sup>
                      </m:sSup>
                    </m:oMath>
                  </m:oMathPara>
                </a14:m>
                <a:endParaRPr lang="tr-TR" sz="1000" b="1" dirty="0"/>
              </a:p>
            </p:txBody>
          </p:sp>
        </mc:Choice>
        <mc:Fallback xmlns="">
          <p:sp>
            <p:nvSpPr>
              <p:cNvPr id="47" name="Dikdörtgen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00" y="5154309"/>
                <a:ext cx="909480" cy="25192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Metin kutusu 47"/>
          <p:cNvSpPr txBox="1"/>
          <p:nvPr/>
        </p:nvSpPr>
        <p:spPr>
          <a:xfrm>
            <a:off x="9000000" y="1391901"/>
            <a:ext cx="7579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u="sng" dirty="0" smtClean="0"/>
              <a:t>Saat</a:t>
            </a:r>
            <a:r>
              <a:rPr lang="tr-TR" sz="1100" dirty="0" smtClean="0"/>
              <a:t> </a:t>
            </a:r>
            <a:endParaRPr lang="tr-TR" sz="1100" dirty="0"/>
          </a:p>
        </p:txBody>
      </p:sp>
      <p:sp>
        <p:nvSpPr>
          <p:cNvPr id="49" name="Metin kutusu 48"/>
          <p:cNvSpPr txBox="1"/>
          <p:nvPr/>
        </p:nvSpPr>
        <p:spPr>
          <a:xfrm>
            <a:off x="10448640" y="1344711"/>
            <a:ext cx="913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u="sng" dirty="0" smtClean="0"/>
              <a:t>Etkinlik</a:t>
            </a:r>
            <a:endParaRPr lang="tr-TR" sz="1100" b="1" u="sng" dirty="0"/>
          </a:p>
        </p:txBody>
      </p:sp>
      <p:sp>
        <p:nvSpPr>
          <p:cNvPr id="50" name="Dikdörtgen 49"/>
          <p:cNvSpPr/>
          <p:nvPr/>
        </p:nvSpPr>
        <p:spPr>
          <a:xfrm>
            <a:off x="10019472" y="1638584"/>
            <a:ext cx="239877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/>
              <a:t>KTÜ Tıp Fakültesinde Tıp </a:t>
            </a:r>
            <a:r>
              <a:rPr lang="tr-TR" sz="1000" dirty="0" err="1"/>
              <a:t>Eğtimi</a:t>
            </a:r>
            <a:r>
              <a:rPr lang="tr-TR" sz="1000" dirty="0"/>
              <a:t> </a:t>
            </a:r>
          </a:p>
          <a:p>
            <a:r>
              <a:rPr lang="tr-TR" sz="1000" dirty="0"/>
              <a:t>Prof. Dr. Gamze ÇAN </a:t>
            </a:r>
          </a:p>
          <a:p>
            <a:r>
              <a:rPr lang="tr-TR" sz="1000" dirty="0"/>
              <a:t>Klinik Öncesi Dönem Eğitimi</a:t>
            </a:r>
          </a:p>
          <a:p>
            <a:r>
              <a:rPr lang="tr-TR" sz="1000" dirty="0"/>
              <a:t>(Dönem I, II ve III)</a:t>
            </a:r>
          </a:p>
          <a:p>
            <a:r>
              <a:rPr lang="tr-TR" sz="1000" dirty="0"/>
              <a:t>Yrd. Doç. Dr. M. Ali </a:t>
            </a:r>
            <a:r>
              <a:rPr lang="tr-TR" sz="1000" dirty="0" smtClean="0"/>
              <a:t>ÇAN</a:t>
            </a:r>
          </a:p>
          <a:p>
            <a:endParaRPr lang="tr-TR" sz="1000" dirty="0" smtClean="0"/>
          </a:p>
          <a:p>
            <a:r>
              <a:rPr lang="tr-TR" sz="1000" dirty="0"/>
              <a:t>Klinik Dönem Eğitimi</a:t>
            </a:r>
          </a:p>
          <a:p>
            <a:r>
              <a:rPr lang="tr-TR" sz="1000" dirty="0"/>
              <a:t>(Dönem IV ve V)</a:t>
            </a:r>
          </a:p>
          <a:p>
            <a:r>
              <a:rPr lang="tr-TR" sz="1000" dirty="0"/>
              <a:t>Prof. Dr. Engin ERTÜRK</a:t>
            </a:r>
          </a:p>
          <a:p>
            <a:r>
              <a:rPr lang="tr-TR" sz="1000" dirty="0"/>
              <a:t>Dönem V </a:t>
            </a:r>
            <a:r>
              <a:rPr lang="tr-TR" sz="1000" dirty="0" smtClean="0"/>
              <a:t>Koordinatörü</a:t>
            </a:r>
            <a:endParaRPr lang="tr-TR" sz="1000" dirty="0"/>
          </a:p>
          <a:p>
            <a:r>
              <a:rPr lang="tr-TR" sz="1000" dirty="0" err="1"/>
              <a:t>İntörn</a:t>
            </a:r>
            <a:r>
              <a:rPr lang="tr-TR" sz="1000" dirty="0"/>
              <a:t> Hekimlik Dönemi</a:t>
            </a:r>
          </a:p>
          <a:p>
            <a:r>
              <a:rPr lang="tr-TR" sz="1000" dirty="0"/>
              <a:t>(Dönem VI)</a:t>
            </a:r>
          </a:p>
          <a:p>
            <a:r>
              <a:rPr lang="tr-TR" sz="1000" dirty="0"/>
              <a:t>Prof. Dr. Elif BAHAT ÖZDOĞAN</a:t>
            </a:r>
          </a:p>
          <a:p>
            <a:r>
              <a:rPr lang="tr-TR" sz="1000" dirty="0"/>
              <a:t>Dönem VI Koordinatörü</a:t>
            </a:r>
          </a:p>
          <a:p>
            <a:r>
              <a:rPr lang="tr-TR" sz="1000" dirty="0"/>
              <a:t>Aydın İnal </a:t>
            </a:r>
            <a:r>
              <a:rPr lang="tr-TR" sz="1000" dirty="0" smtClean="0"/>
              <a:t>Amfisi</a:t>
            </a:r>
          </a:p>
          <a:p>
            <a:endParaRPr lang="tr-TR" sz="1000" dirty="0"/>
          </a:p>
          <a:p>
            <a:r>
              <a:rPr lang="tr-TR" sz="1000" dirty="0"/>
              <a:t>Geribildirim ve memnuniyet anketleri</a:t>
            </a:r>
          </a:p>
          <a:p>
            <a:r>
              <a:rPr lang="tr-TR" sz="1000" dirty="0"/>
              <a:t>Prof. Dr. Funda ÖZTUNA</a:t>
            </a:r>
          </a:p>
          <a:p>
            <a:r>
              <a:rPr lang="tr-TR" sz="1000" dirty="0"/>
              <a:t>Prof. Dr. Gamze ÇAN</a:t>
            </a:r>
          </a:p>
          <a:p>
            <a:r>
              <a:rPr lang="tr-TR" sz="1000" dirty="0"/>
              <a:t>Aydın İnal </a:t>
            </a:r>
            <a:r>
              <a:rPr lang="tr-TR" sz="1000" dirty="0" smtClean="0"/>
              <a:t>Amfisi</a:t>
            </a:r>
          </a:p>
          <a:p>
            <a:endParaRPr lang="tr-TR" sz="1000" dirty="0"/>
          </a:p>
          <a:p>
            <a:r>
              <a:rPr lang="tr-TR" sz="1000" dirty="0" smtClean="0"/>
              <a:t>Öğle arası</a:t>
            </a:r>
          </a:p>
          <a:p>
            <a:endParaRPr lang="tr-TR" sz="1000" dirty="0"/>
          </a:p>
          <a:p>
            <a:r>
              <a:rPr lang="tr-TR" sz="1000" b="1" dirty="0"/>
              <a:t>Öğrenci Kulüplerinin Tanıtımı</a:t>
            </a:r>
            <a:endParaRPr lang="tr-TR" sz="1000" dirty="0"/>
          </a:p>
          <a:p>
            <a:r>
              <a:rPr lang="tr-TR" sz="1000" dirty="0"/>
              <a:t>Aydın İnal Amfisi</a:t>
            </a:r>
            <a:r>
              <a:rPr lang="tr-TR" sz="1000" b="1" dirty="0"/>
              <a:t> </a:t>
            </a:r>
            <a:endParaRPr lang="tr-TR" sz="1000" b="1" dirty="0" smtClean="0"/>
          </a:p>
          <a:p>
            <a:endParaRPr lang="tr-TR" sz="1000" b="1" dirty="0"/>
          </a:p>
          <a:p>
            <a:r>
              <a:rPr lang="tr-TR" sz="1000" b="1" dirty="0"/>
              <a:t>Öğrenci Kulüplerinin Tanıtımı</a:t>
            </a:r>
            <a:endParaRPr lang="tr-TR" sz="1000" dirty="0"/>
          </a:p>
          <a:p>
            <a:r>
              <a:rPr lang="tr-TR" sz="1000" dirty="0"/>
              <a:t>Dekanlık Fuaye </a:t>
            </a:r>
            <a:r>
              <a:rPr lang="tr-TR" sz="1000" dirty="0" smtClean="0"/>
              <a:t>Alanı</a:t>
            </a:r>
          </a:p>
          <a:p>
            <a:endParaRPr lang="tr-TR" sz="1000" dirty="0"/>
          </a:p>
          <a:p>
            <a:r>
              <a:rPr lang="tr-TR" sz="1000" dirty="0"/>
              <a:t>Trabzon’da Horon Oynanır </a:t>
            </a:r>
          </a:p>
          <a:p>
            <a:r>
              <a:rPr lang="tr-TR" sz="1000" b="1" dirty="0"/>
              <a:t>Tıp Fakültesi Öğrencileri</a:t>
            </a:r>
            <a:endParaRPr lang="tr-TR" sz="1000" dirty="0"/>
          </a:p>
          <a:p>
            <a:r>
              <a:rPr lang="tr-TR" sz="1000" dirty="0"/>
              <a:t>Dekanlık Önü Çim Alan</a:t>
            </a:r>
          </a:p>
          <a:p>
            <a:endParaRPr lang="tr-TR" sz="1000" dirty="0" smtClean="0"/>
          </a:p>
          <a:p>
            <a:r>
              <a:rPr lang="tr-TR" sz="1000" dirty="0"/>
              <a:t>Serbest Zaman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Dikdörtgen 50"/>
              <p:cNvSpPr/>
              <p:nvPr/>
            </p:nvSpPr>
            <p:spPr>
              <a:xfrm>
                <a:off x="9000000" y="1961776"/>
                <a:ext cx="909480" cy="2519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tr-TR" sz="1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tr-TR" sz="10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sz="1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tr-TR" sz="1000" b="1" i="1">
                              <a:latin typeface="Cambria Math" panose="02040503050406030204" pitchFamily="18" charset="0"/>
                            </a:rPr>
                            <m:t>𝟏𝟓</m:t>
                          </m:r>
                        </m:sup>
                      </m:sSup>
                    </m:oMath>
                  </m:oMathPara>
                </a14:m>
                <a:endParaRPr lang="tr-TR" sz="1000" b="1" dirty="0"/>
              </a:p>
            </p:txBody>
          </p:sp>
        </mc:Choice>
        <mc:Fallback xmlns="">
          <p:sp>
            <p:nvSpPr>
              <p:cNvPr id="51" name="Dikdörtgen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0" y="1961776"/>
                <a:ext cx="909480" cy="25192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Dikdörtgen 51"/>
              <p:cNvSpPr/>
              <p:nvPr/>
            </p:nvSpPr>
            <p:spPr>
              <a:xfrm>
                <a:off x="9000000" y="3031824"/>
                <a:ext cx="909480" cy="2519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tr-TR" sz="1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tr-TR" sz="1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tr-TR" sz="10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sz="1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tr-TR" sz="1000" b="1" i="1">
                              <a:latin typeface="Cambria Math" panose="02040503050406030204" pitchFamily="18" charset="0"/>
                            </a:rPr>
                            <m:t>𝟏𝟓</m:t>
                          </m:r>
                        </m:sup>
                      </m:sSup>
                    </m:oMath>
                  </m:oMathPara>
                </a14:m>
                <a:endParaRPr lang="tr-TR" sz="1000" b="1" dirty="0"/>
              </a:p>
            </p:txBody>
          </p:sp>
        </mc:Choice>
        <mc:Fallback xmlns="">
          <p:sp>
            <p:nvSpPr>
              <p:cNvPr id="52" name="Dikdörtgen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0" y="3031824"/>
                <a:ext cx="909480" cy="25192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Dikdörtgen 54"/>
              <p:cNvSpPr/>
              <p:nvPr/>
            </p:nvSpPr>
            <p:spPr>
              <a:xfrm>
                <a:off x="9000000" y="4174887"/>
                <a:ext cx="909480" cy="2519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</m:e>
                        <m:sup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tr-TR" sz="1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tr-TR" sz="10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sz="1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tr-TR" sz="1000" b="1" i="1">
                              <a:latin typeface="Cambria Math" panose="02040503050406030204" pitchFamily="18" charset="0"/>
                            </a:rPr>
                            <m:t>𝟏𝟓</m:t>
                          </m:r>
                        </m:sup>
                      </m:sSup>
                    </m:oMath>
                  </m:oMathPara>
                </a14:m>
                <a:endParaRPr lang="tr-TR" sz="1000" b="1" dirty="0"/>
              </a:p>
            </p:txBody>
          </p:sp>
        </mc:Choice>
        <mc:Fallback xmlns="">
          <p:sp>
            <p:nvSpPr>
              <p:cNvPr id="55" name="Dikdörtgen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0" y="4174887"/>
                <a:ext cx="909480" cy="25192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Dikdörtgen 55"/>
              <p:cNvSpPr/>
              <p:nvPr/>
            </p:nvSpPr>
            <p:spPr>
              <a:xfrm>
                <a:off x="9000000" y="4902381"/>
                <a:ext cx="909480" cy="2519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e>
                        <m:sup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sup>
                      </m:sSup>
                      <m:r>
                        <a:rPr lang="tr-TR" sz="10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sz="1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tr-TR" sz="10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tr-TR" sz="1000" b="1" dirty="0"/>
              </a:p>
            </p:txBody>
          </p:sp>
        </mc:Choice>
        <mc:Fallback xmlns="">
          <p:sp>
            <p:nvSpPr>
              <p:cNvPr id="56" name="Dikdörtgen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0" y="4902381"/>
                <a:ext cx="909480" cy="25192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2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41"/>
          <a:stretch/>
        </p:blipFill>
        <p:spPr bwMode="auto">
          <a:xfrm>
            <a:off x="2877940" y="1964376"/>
            <a:ext cx="2118057" cy="13892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Dikdörtgen 56"/>
              <p:cNvSpPr/>
              <p:nvPr/>
            </p:nvSpPr>
            <p:spPr>
              <a:xfrm>
                <a:off x="9000000" y="5694091"/>
                <a:ext cx="909480" cy="2519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𝟏𝟒</m:t>
                          </m:r>
                        </m:e>
                        <m:sup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sup>
                      </m:sSup>
                      <m:r>
                        <a:rPr lang="tr-TR" sz="10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sz="1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𝟎𝟎</m:t>
                          </m:r>
                        </m:sup>
                      </m:sSup>
                    </m:oMath>
                  </m:oMathPara>
                </a14:m>
                <a:endParaRPr lang="tr-TR" sz="1000" b="1" dirty="0"/>
              </a:p>
            </p:txBody>
          </p:sp>
        </mc:Choice>
        <mc:Fallback xmlns="">
          <p:sp>
            <p:nvSpPr>
              <p:cNvPr id="57" name="Dikdörtgen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0" y="5694091"/>
                <a:ext cx="909480" cy="25192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Dikdörtgen 57"/>
              <p:cNvSpPr/>
              <p:nvPr/>
            </p:nvSpPr>
            <p:spPr>
              <a:xfrm>
                <a:off x="9000000" y="6136070"/>
                <a:ext cx="909480" cy="2519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e>
                        <m:sup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sup>
                      </m:sSup>
                      <m:r>
                        <a:rPr lang="tr-TR" sz="10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sz="1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𝟎𝟎</m:t>
                          </m:r>
                        </m:sup>
                      </m:sSup>
                    </m:oMath>
                  </m:oMathPara>
                </a14:m>
                <a:endParaRPr lang="tr-TR" sz="1000" b="1" dirty="0"/>
              </a:p>
            </p:txBody>
          </p:sp>
        </mc:Choice>
        <mc:Fallback xmlns="">
          <p:sp>
            <p:nvSpPr>
              <p:cNvPr id="58" name="Dikdörtgen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0" y="6136070"/>
                <a:ext cx="909480" cy="25192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20" y="5475713"/>
            <a:ext cx="3215332" cy="14492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Dikdörtgen 58"/>
              <p:cNvSpPr/>
              <p:nvPr/>
            </p:nvSpPr>
            <p:spPr>
              <a:xfrm>
                <a:off x="9000000" y="6682623"/>
                <a:ext cx="909480" cy="2519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e>
                        <m:sup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sup>
                      </m:sSup>
                      <m:r>
                        <a:rPr lang="tr-TR" sz="10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sz="1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  <m:sup>
                          <m:r>
                            <a:rPr lang="tr-TR" sz="1000" b="1" i="1" smtClean="0">
                              <a:latin typeface="Cambria Math" panose="02040503050406030204" pitchFamily="18" charset="0"/>
                            </a:rPr>
                            <m:t>𝟎𝟎</m:t>
                          </m:r>
                        </m:sup>
                      </m:sSup>
                    </m:oMath>
                  </m:oMathPara>
                </a14:m>
                <a:endParaRPr lang="tr-TR" sz="1000" b="1" dirty="0"/>
              </a:p>
            </p:txBody>
          </p:sp>
        </mc:Choice>
        <mc:Fallback xmlns="">
          <p:sp>
            <p:nvSpPr>
              <p:cNvPr id="59" name="Dikdörtgen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0" y="6682623"/>
                <a:ext cx="909480" cy="25192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03" y="3355627"/>
            <a:ext cx="2050748" cy="12775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78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41887" y="264255"/>
            <a:ext cx="3111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KTÜ TIP FAKÜLTESİ</a:t>
            </a:r>
          </a:p>
          <a:p>
            <a:pPr algn="ctr"/>
            <a:r>
              <a:rPr lang="tr-TR" sz="1600" b="1" dirty="0" smtClean="0"/>
              <a:t>2018-2019 Eğitim-öğretim Yılı Öğrenci Uyum Programı</a:t>
            </a:r>
            <a:endParaRPr lang="tr-TR" sz="16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8737596" y="2198515"/>
            <a:ext cx="31116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KTÜ TIP FAKÜLTESİ</a:t>
            </a:r>
          </a:p>
          <a:p>
            <a:pPr algn="ctr"/>
            <a:r>
              <a:rPr lang="tr-TR" sz="2000" b="1" i="1" dirty="0" smtClean="0"/>
              <a:t>2018-2019</a:t>
            </a:r>
          </a:p>
          <a:p>
            <a:pPr algn="ctr"/>
            <a:r>
              <a:rPr lang="tr-TR" sz="2000" b="1" i="1" dirty="0" smtClean="0"/>
              <a:t> Eğitim-öğretim Yılı </a:t>
            </a:r>
          </a:p>
          <a:p>
            <a:pPr algn="ctr"/>
            <a:r>
              <a:rPr lang="tr-TR" sz="2000" b="1" dirty="0" smtClean="0"/>
              <a:t>Öğrenci Uyum Programı</a:t>
            </a:r>
          </a:p>
          <a:p>
            <a:pPr algn="ctr"/>
            <a:r>
              <a:rPr lang="tr-TR" sz="2000" b="1" i="1" dirty="0" smtClean="0"/>
              <a:t>24-28 Eylül 2018</a:t>
            </a:r>
            <a:endParaRPr lang="tr-TR" sz="2000" b="1" i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252000" y="1047140"/>
            <a:ext cx="2579427" cy="307777"/>
          </a:xfrm>
          <a:prstGeom prst="rect">
            <a:avLst/>
          </a:prstGeom>
          <a:solidFill>
            <a:srgbClr val="C0000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 startAt="4"/>
            </a:pPr>
            <a:r>
              <a:rPr lang="tr-TR" sz="1400" b="1" dirty="0" smtClean="0"/>
              <a:t>GÜN (27 Eylül Perşembe)</a:t>
            </a:r>
            <a:endParaRPr lang="tr-TR" sz="1400" b="1" dirty="0"/>
          </a:p>
        </p:txBody>
      </p:sp>
      <p:sp>
        <p:nvSpPr>
          <p:cNvPr id="2" name="Metin kutusu 1"/>
          <p:cNvSpPr txBox="1"/>
          <p:nvPr/>
        </p:nvSpPr>
        <p:spPr>
          <a:xfrm>
            <a:off x="1146810" y="1606321"/>
            <a:ext cx="3363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Etkinlikler İçin Ayrılan Zaman</a:t>
            </a:r>
          </a:p>
          <a:p>
            <a:r>
              <a:rPr lang="tr-TR" sz="1200" b="1" dirty="0" smtClean="0"/>
              <a:t>Öğrenciler</a:t>
            </a:r>
          </a:p>
          <a:p>
            <a:endParaRPr lang="tr-TR" sz="1200" b="1" dirty="0"/>
          </a:p>
          <a:p>
            <a:r>
              <a:rPr lang="tr-TR" sz="1200" dirty="0" smtClean="0"/>
              <a:t>Öğle Arası</a:t>
            </a:r>
          </a:p>
          <a:p>
            <a:endParaRPr lang="tr-TR" sz="1200" dirty="0"/>
          </a:p>
          <a:p>
            <a:r>
              <a:rPr lang="tr-TR" sz="1200" dirty="0"/>
              <a:t>Etkinlikler İçin Ayrılan Zaman</a:t>
            </a:r>
          </a:p>
          <a:p>
            <a:r>
              <a:rPr lang="tr-TR" sz="1200" b="1" dirty="0"/>
              <a:t>Öğrenciler</a:t>
            </a:r>
            <a:endParaRPr lang="tr-TR" sz="1200" dirty="0" smtClean="0"/>
          </a:p>
          <a:p>
            <a:endParaRPr lang="tr-T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Dikdörtgen 22"/>
              <p:cNvSpPr/>
              <p:nvPr/>
            </p:nvSpPr>
            <p:spPr>
              <a:xfrm>
                <a:off x="144000" y="2702910"/>
                <a:ext cx="1051313" cy="281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tr-TR" sz="1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tr-TR" sz="1200" b="1" i="1" smtClean="0">
                              <a:latin typeface="Cambria Math" panose="02040503050406030204" pitchFamily="18" charset="0"/>
                            </a:rPr>
                            <m:t>𝟎𝟎</m:t>
                          </m:r>
                        </m:sup>
                      </m:sSup>
                      <m:r>
                        <a:rPr lang="tr-TR" sz="12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sz="1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tr-TR" sz="12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  <m:sup>
                          <m:r>
                            <a:rPr lang="tr-TR" sz="1200" b="1" i="1" smtClean="0">
                              <a:latin typeface="Cambria Math" panose="02040503050406030204" pitchFamily="18" charset="0"/>
                            </a:rPr>
                            <m:t>𝟎𝟎</m:t>
                          </m:r>
                        </m:sup>
                      </m:sSup>
                    </m:oMath>
                  </m:oMathPara>
                </a14:m>
                <a:endParaRPr lang="tr-TR" sz="1200" b="1" dirty="0"/>
              </a:p>
            </p:txBody>
          </p:sp>
        </mc:Choice>
        <mc:Fallback xmlns="">
          <p:sp>
            <p:nvSpPr>
              <p:cNvPr id="23" name="Dikdörtgen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00" y="2702910"/>
                <a:ext cx="1051313" cy="2811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Metin kutusu 25"/>
          <p:cNvSpPr txBox="1"/>
          <p:nvPr/>
        </p:nvSpPr>
        <p:spPr>
          <a:xfrm>
            <a:off x="144000" y="1381926"/>
            <a:ext cx="7579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u="sng" dirty="0" smtClean="0"/>
              <a:t>Saat</a:t>
            </a:r>
            <a:r>
              <a:rPr lang="tr-TR" sz="1200" dirty="0" smtClean="0"/>
              <a:t> </a:t>
            </a:r>
            <a:endParaRPr lang="tr-TR" sz="1200" dirty="0"/>
          </a:p>
        </p:txBody>
      </p:sp>
      <p:sp>
        <p:nvSpPr>
          <p:cNvPr id="27" name="Metin kutusu 26"/>
          <p:cNvSpPr txBox="1"/>
          <p:nvPr/>
        </p:nvSpPr>
        <p:spPr>
          <a:xfrm>
            <a:off x="1451882" y="1382591"/>
            <a:ext cx="913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u="sng" dirty="0" smtClean="0"/>
              <a:t>Etkinlik</a:t>
            </a:r>
            <a:endParaRPr lang="tr-TR" sz="1200" b="1" u="sng" dirty="0"/>
          </a:p>
        </p:txBody>
      </p:sp>
      <p:sp>
        <p:nvSpPr>
          <p:cNvPr id="29" name="Metin kutusu 28"/>
          <p:cNvSpPr txBox="1"/>
          <p:nvPr/>
        </p:nvSpPr>
        <p:spPr>
          <a:xfrm>
            <a:off x="252000" y="3507433"/>
            <a:ext cx="2579427" cy="307777"/>
          </a:xfrm>
          <a:prstGeom prst="rect">
            <a:avLst/>
          </a:prstGeom>
          <a:solidFill>
            <a:srgbClr val="C0000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 startAt="5"/>
            </a:pPr>
            <a:r>
              <a:rPr lang="tr-TR" sz="1400" b="1" dirty="0" smtClean="0"/>
              <a:t>GÜN (28 Eylül Cuma)</a:t>
            </a:r>
            <a:endParaRPr lang="tr-TR" sz="1400" b="1" dirty="0"/>
          </a:p>
        </p:txBody>
      </p:sp>
      <p:pic>
        <p:nvPicPr>
          <p:cNvPr id="65" name="Picture 2" descr="ktÃ¼ ile ilgili gÃ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217" y="29851"/>
            <a:ext cx="1489791" cy="148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ktÃ¼ tÄ±p fakÃ¼ltesi amblem ile ilgili gÃ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577" y="95496"/>
            <a:ext cx="1362964" cy="136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240" y="4124570"/>
            <a:ext cx="3667760" cy="275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 9"/>
          <p:cNvGrpSpPr/>
          <p:nvPr/>
        </p:nvGrpSpPr>
        <p:grpSpPr>
          <a:xfrm>
            <a:off x="144000" y="1782466"/>
            <a:ext cx="1051313" cy="663860"/>
            <a:chOff x="144000" y="1782466"/>
            <a:chExt cx="1051313" cy="6638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Dikdörtgen 34"/>
                <p:cNvSpPr/>
                <p:nvPr/>
              </p:nvSpPr>
              <p:spPr>
                <a:xfrm>
                  <a:off x="144000" y="1782466"/>
                  <a:ext cx="1051313" cy="2811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tr-TR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12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tr-TR" sz="12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tr-TR" sz="12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tr-TR" sz="12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tr-TR" sz="1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1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tr-TR" sz="1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tr-TR" sz="1200" b="1" i="1" smtClean="0">
                                <a:latin typeface="Cambria Math" panose="02040503050406030204" pitchFamily="18" charset="0"/>
                              </a:rPr>
                              <m:t>𝟑𝟎</m:t>
                            </m:r>
                          </m:sup>
                        </m:sSup>
                      </m:oMath>
                    </m:oMathPara>
                  </a14:m>
                  <a:endParaRPr lang="tr-TR" sz="1200" b="1" dirty="0"/>
                </a:p>
              </p:txBody>
            </p:sp>
          </mc:Choice>
          <mc:Fallback xmlns="">
            <p:sp>
              <p:nvSpPr>
                <p:cNvPr id="35" name="Dikdörtgen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000" y="1782466"/>
                  <a:ext cx="1051313" cy="28116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Dikdörtgen 63"/>
                <p:cNvSpPr/>
                <p:nvPr/>
              </p:nvSpPr>
              <p:spPr>
                <a:xfrm>
                  <a:off x="144000" y="2165159"/>
                  <a:ext cx="1051313" cy="2811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tr-TR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1200" b="1" i="1" smtClean="0"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e>
                          <m:sup>
                            <m:r>
                              <a:rPr lang="tr-TR" sz="1200" b="1" i="1" smtClean="0">
                                <a:latin typeface="Cambria Math" panose="02040503050406030204" pitchFamily="18" charset="0"/>
                              </a:rPr>
                              <m:t>𝟑𝟎</m:t>
                            </m:r>
                          </m:sup>
                        </m:sSup>
                        <m:r>
                          <a:rPr lang="tr-TR" sz="12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tr-TR" sz="1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1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tr-TR" sz="1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tr-TR" sz="1200" b="1" i="1" smtClean="0">
                                <a:latin typeface="Cambria Math" panose="02040503050406030204" pitchFamily="18" charset="0"/>
                              </a:rPr>
                              <m:t>𝟑𝟎</m:t>
                            </m:r>
                          </m:sup>
                        </m:sSup>
                      </m:oMath>
                    </m:oMathPara>
                  </a14:m>
                  <a:endParaRPr lang="tr-TR" sz="1200" b="1" dirty="0"/>
                </a:p>
              </p:txBody>
            </p:sp>
          </mc:Choice>
          <mc:Fallback xmlns="">
            <p:sp>
              <p:nvSpPr>
                <p:cNvPr id="64" name="Dikdörtgen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000" y="2165159"/>
                  <a:ext cx="1051313" cy="28116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Metin kutusu 66"/>
          <p:cNvSpPr txBox="1"/>
          <p:nvPr/>
        </p:nvSpPr>
        <p:spPr>
          <a:xfrm>
            <a:off x="235879" y="4051651"/>
            <a:ext cx="7579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u="sng" dirty="0" smtClean="0"/>
              <a:t>Saat</a:t>
            </a:r>
            <a:r>
              <a:rPr lang="tr-TR" sz="1200" dirty="0" smtClean="0"/>
              <a:t> </a:t>
            </a:r>
            <a:endParaRPr lang="tr-TR" sz="1200" dirty="0"/>
          </a:p>
        </p:txBody>
      </p:sp>
      <p:sp>
        <p:nvSpPr>
          <p:cNvPr id="70" name="Metin kutusu 69"/>
          <p:cNvSpPr txBox="1"/>
          <p:nvPr/>
        </p:nvSpPr>
        <p:spPr>
          <a:xfrm>
            <a:off x="1543761" y="4052316"/>
            <a:ext cx="913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u="sng" dirty="0" smtClean="0"/>
              <a:t>Etkinlik</a:t>
            </a:r>
            <a:endParaRPr lang="tr-TR" sz="1200" b="1" u="sng" dirty="0"/>
          </a:p>
        </p:txBody>
      </p:sp>
      <p:grpSp>
        <p:nvGrpSpPr>
          <p:cNvPr id="8" name="Grup 7"/>
          <p:cNvGrpSpPr/>
          <p:nvPr/>
        </p:nvGrpSpPr>
        <p:grpSpPr>
          <a:xfrm>
            <a:off x="144000" y="4430322"/>
            <a:ext cx="4667364" cy="1951830"/>
            <a:chOff x="191892" y="4581810"/>
            <a:chExt cx="4667364" cy="1951830"/>
          </a:xfrm>
        </p:grpSpPr>
        <p:sp>
          <p:nvSpPr>
            <p:cNvPr id="3" name="Dikdörtgen 2"/>
            <p:cNvSpPr/>
            <p:nvPr/>
          </p:nvSpPr>
          <p:spPr>
            <a:xfrm>
              <a:off x="1335509" y="4581810"/>
              <a:ext cx="3523747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200" dirty="0" smtClean="0"/>
                <a:t>Etkinlikler İçin Ayrılan Zaman</a:t>
              </a:r>
            </a:p>
            <a:p>
              <a:r>
                <a:rPr lang="tr-TR" sz="1200" b="1" dirty="0" smtClean="0"/>
                <a:t>Öğrenciler</a:t>
              </a:r>
            </a:p>
            <a:p>
              <a:endParaRPr lang="tr-TR" sz="1200" b="1" dirty="0" smtClean="0"/>
            </a:p>
            <a:p>
              <a:r>
                <a:rPr lang="tr-TR" sz="1200" dirty="0" smtClean="0"/>
                <a:t>Öğle Arası</a:t>
              </a:r>
            </a:p>
            <a:p>
              <a:endParaRPr lang="tr-TR" sz="1200" dirty="0" smtClean="0"/>
            </a:p>
            <a:p>
              <a:r>
                <a:rPr lang="tr-TR" sz="1200" dirty="0"/>
                <a:t>Uyum Programı ve Etkinliklere Katılım </a:t>
              </a:r>
              <a:endParaRPr lang="tr-TR" sz="1200" dirty="0" smtClean="0"/>
            </a:p>
            <a:p>
              <a:r>
                <a:rPr lang="tr-TR" sz="1200" dirty="0" smtClean="0"/>
                <a:t>Formlarının </a:t>
              </a:r>
              <a:r>
                <a:rPr lang="tr-TR" sz="1200" dirty="0"/>
                <a:t>Teslim Edilmesi</a:t>
              </a:r>
            </a:p>
            <a:p>
              <a:r>
                <a:rPr lang="tr-TR" sz="1200" b="1" dirty="0"/>
                <a:t>Aydın İnal </a:t>
              </a:r>
              <a:r>
                <a:rPr lang="tr-TR" sz="1200" b="1" dirty="0" smtClean="0"/>
                <a:t>Amfisi</a:t>
              </a:r>
            </a:p>
            <a:p>
              <a:endParaRPr lang="tr-TR" sz="1200" b="1" dirty="0"/>
            </a:p>
            <a:p>
              <a:r>
                <a:rPr lang="tr-TR" sz="1200" dirty="0"/>
                <a:t>Serbest Zaman</a:t>
              </a:r>
              <a:endParaRPr lang="tr-TR" sz="1200" dirty="0" smtClean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Dikdörtgen 70"/>
                <p:cNvSpPr/>
                <p:nvPr/>
              </p:nvSpPr>
              <p:spPr>
                <a:xfrm>
                  <a:off x="191892" y="4690549"/>
                  <a:ext cx="1051313" cy="2811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tr-TR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12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tr-TR" sz="12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tr-TR" sz="12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tr-TR" sz="12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tr-TR" sz="1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1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tr-TR" sz="1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tr-TR" sz="1200" b="1" i="1" smtClean="0">
                                <a:latin typeface="Cambria Math" panose="02040503050406030204" pitchFamily="18" charset="0"/>
                              </a:rPr>
                              <m:t>𝟑𝟎</m:t>
                            </m:r>
                          </m:sup>
                        </m:sSup>
                      </m:oMath>
                    </m:oMathPara>
                  </a14:m>
                  <a:endParaRPr lang="tr-TR" sz="1200" b="1" dirty="0"/>
                </a:p>
              </p:txBody>
            </p:sp>
          </mc:Choice>
          <mc:Fallback xmlns="">
            <p:sp>
              <p:nvSpPr>
                <p:cNvPr id="71" name="Dikdörtgen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892" y="4690549"/>
                  <a:ext cx="1051313" cy="28116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Dikdörtgen 72"/>
                <p:cNvSpPr/>
                <p:nvPr/>
              </p:nvSpPr>
              <p:spPr>
                <a:xfrm>
                  <a:off x="191892" y="5722006"/>
                  <a:ext cx="1051313" cy="2811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tr-TR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1200" b="1" i="1" smtClean="0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e>
                          <m:sup>
                            <m:r>
                              <a:rPr lang="tr-TR" sz="1200" b="1" i="1" smtClean="0">
                                <a:latin typeface="Cambria Math" panose="02040503050406030204" pitchFamily="18" charset="0"/>
                              </a:rPr>
                              <m:t>𝟎𝟎</m:t>
                            </m:r>
                          </m:sup>
                        </m:sSup>
                        <m:r>
                          <a:rPr lang="tr-TR" sz="12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tr-TR" sz="1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1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tr-TR" sz="12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tr-TR" sz="1200" b="1" i="1" smtClean="0">
                                <a:latin typeface="Cambria Math" panose="02040503050406030204" pitchFamily="18" charset="0"/>
                              </a:rPr>
                              <m:t>𝟑𝟎</m:t>
                            </m:r>
                          </m:sup>
                        </m:sSup>
                      </m:oMath>
                    </m:oMathPara>
                  </a14:m>
                  <a:endParaRPr lang="tr-TR" sz="1200" b="1" dirty="0"/>
                </a:p>
              </p:txBody>
            </p:sp>
          </mc:Choice>
          <mc:Fallback xmlns="">
            <p:sp>
              <p:nvSpPr>
                <p:cNvPr id="73" name="Dikdörtgen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892" y="5722006"/>
                  <a:ext cx="1051313" cy="28116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Dikdörtgen 73"/>
                <p:cNvSpPr/>
                <p:nvPr/>
              </p:nvSpPr>
              <p:spPr>
                <a:xfrm>
                  <a:off x="191892" y="6252473"/>
                  <a:ext cx="1051313" cy="2811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tr-TR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1200" b="1" i="1" smtClean="0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e>
                          <m:sup>
                            <m:r>
                              <a:rPr lang="tr-TR" sz="1200" b="1" i="1" smtClean="0">
                                <a:latin typeface="Cambria Math" panose="02040503050406030204" pitchFamily="18" charset="0"/>
                              </a:rPr>
                              <m:t>𝟑𝟎</m:t>
                            </m:r>
                          </m:sup>
                        </m:sSup>
                        <m:r>
                          <a:rPr lang="tr-TR" sz="12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tr-TR" sz="1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1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tr-TR" sz="1200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sup>
                            <m:r>
                              <a:rPr lang="tr-TR" sz="1200" b="1" i="1" smtClean="0">
                                <a:latin typeface="Cambria Math" panose="02040503050406030204" pitchFamily="18" charset="0"/>
                              </a:rPr>
                              <m:t>𝟎𝟎</m:t>
                            </m:r>
                          </m:sup>
                        </m:sSup>
                      </m:oMath>
                    </m:oMathPara>
                  </a14:m>
                  <a:endParaRPr lang="tr-TR" sz="1200" b="1" dirty="0"/>
                </a:p>
              </p:txBody>
            </p:sp>
          </mc:Choice>
          <mc:Fallback xmlns="">
            <p:sp>
              <p:nvSpPr>
                <p:cNvPr id="74" name="Dikdörtgen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892" y="6252473"/>
                  <a:ext cx="1051313" cy="28116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Dikdörtgen 74"/>
                <p:cNvSpPr/>
                <p:nvPr/>
              </p:nvSpPr>
              <p:spPr>
                <a:xfrm>
                  <a:off x="191892" y="5123805"/>
                  <a:ext cx="1051313" cy="2811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tr-TR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1200" b="1" i="1" smtClean="0"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e>
                          <m:sup>
                            <m:r>
                              <a:rPr lang="tr-TR" sz="1200" b="1" i="1" smtClean="0">
                                <a:latin typeface="Cambria Math" panose="02040503050406030204" pitchFamily="18" charset="0"/>
                              </a:rPr>
                              <m:t>𝟑𝟎</m:t>
                            </m:r>
                          </m:sup>
                        </m:sSup>
                        <m:r>
                          <a:rPr lang="tr-TR" sz="12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tr-TR" sz="1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1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tr-TR" sz="1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tr-TR" sz="1200" b="1" i="1" smtClean="0">
                                <a:latin typeface="Cambria Math" panose="02040503050406030204" pitchFamily="18" charset="0"/>
                              </a:rPr>
                              <m:t>𝟑𝟎</m:t>
                            </m:r>
                          </m:sup>
                        </m:sSup>
                      </m:oMath>
                    </m:oMathPara>
                  </a14:m>
                  <a:endParaRPr lang="tr-TR" sz="1200" b="1" dirty="0"/>
                </a:p>
              </p:txBody>
            </p:sp>
          </mc:Choice>
          <mc:Fallback xmlns="">
            <p:sp>
              <p:nvSpPr>
                <p:cNvPr id="75" name="Dikdörtgen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892" y="5123805"/>
                  <a:ext cx="1051313" cy="28116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Metin kutusu 10"/>
              <p:cNvSpPr txBox="1"/>
              <p:nvPr/>
            </p:nvSpPr>
            <p:spPr>
              <a:xfrm>
                <a:off x="4248000" y="268197"/>
                <a:ext cx="3751840" cy="1852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600" dirty="0" smtClean="0">
                    <a:ln w="12700">
                      <a:solidFill>
                        <a:schemeClr val="accent5"/>
                      </a:solidFill>
                      <a:prstDash val="solid"/>
                    </a:ln>
                    <a:pattFill prst="ltDnDiag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rPr>
                  <a:t>ÖĞRENCİLERİN DİKKATİNE</a:t>
                </a:r>
              </a:p>
              <a:p>
                <a:endParaRPr lang="tr-TR" sz="1600" b="1" dirty="0" smtClean="0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</a:endParaRPr>
              </a:p>
              <a:p>
                <a:pPr algn="ctr"/>
                <a:r>
                  <a:rPr lang="tr-TR" sz="1600" dirty="0" smtClean="0"/>
                  <a:t>21 Eylül 2018 Cuma günü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1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16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tr-TR" sz="1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tr-TR" sz="16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tr-TR" sz="16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tr-TR" sz="1600" dirty="0" smtClean="0"/>
                  <a:t>’ de KTÜ Atatürk Kültür Merkezi Büyük Salon’da yapılacak tören provasına katılmanız gerekmektedir.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11" name="Metin kutusu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000" y="268197"/>
                <a:ext cx="3751840" cy="18522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Metin kutusu 75"/>
              <p:cNvSpPr txBox="1"/>
              <p:nvPr/>
            </p:nvSpPr>
            <p:spPr>
              <a:xfrm>
                <a:off x="4248000" y="1948130"/>
                <a:ext cx="3751840" cy="2098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600" dirty="0" smtClean="0">
                    <a:ln w="12700">
                      <a:solidFill>
                        <a:schemeClr val="accent5"/>
                      </a:solidFill>
                      <a:prstDash val="solid"/>
                    </a:ln>
                    <a:pattFill prst="ltDnDiag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rPr>
                  <a:t>VELİLERİN DİKKATİNE</a:t>
                </a:r>
              </a:p>
              <a:p>
                <a:endParaRPr lang="tr-TR" sz="1600" b="1" dirty="0" smtClean="0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</a:endParaRPr>
              </a:p>
              <a:p>
                <a:pPr algn="ctr"/>
                <a:r>
                  <a:rPr lang="tr-TR" sz="1600" dirty="0" smtClean="0"/>
                  <a:t>24 Eylül 2018 Pazartesi günü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1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16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tr-TR" sz="1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tr-TR" sz="1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tr-TR" sz="16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tr-TR" sz="1600" dirty="0" smtClean="0"/>
                  <a:t>’ da</a:t>
                </a:r>
              </a:p>
              <a:p>
                <a:pPr algn="ctr"/>
                <a:r>
                  <a:rPr lang="tr-TR" sz="1600" dirty="0" smtClean="0"/>
                  <a:t>Tıp Fakültesi Amfi 1’de «Tıp Fakültesi Öğrenci Velisi Olmak» adlı etkinlik düzenlenmiştir</a:t>
                </a:r>
                <a:r>
                  <a:rPr lang="tr-TR" sz="1600" dirty="0"/>
                  <a:t>. Katılımınız önemle rica olunur</a:t>
                </a:r>
                <a:endParaRPr lang="tr-TR" sz="1600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76" name="Metin kutusu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000" y="1948130"/>
                <a:ext cx="3751840" cy="2098460"/>
              </a:xfrm>
              <a:prstGeom prst="rect">
                <a:avLst/>
              </a:prstGeom>
              <a:blipFill rotWithShape="1">
                <a:blip r:embed="rId13"/>
                <a:stretch>
                  <a:fillRect t="-87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Metin kutusu 76"/>
          <p:cNvSpPr txBox="1"/>
          <p:nvPr/>
        </p:nvSpPr>
        <p:spPr>
          <a:xfrm>
            <a:off x="4248000" y="3815210"/>
            <a:ext cx="375184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İLETİŞİM</a:t>
            </a:r>
          </a:p>
          <a:p>
            <a:pPr algn="ctr"/>
            <a:r>
              <a:rPr lang="tr-TR" sz="1600" b="1" dirty="0"/>
              <a:t>Tıp </a:t>
            </a:r>
            <a:r>
              <a:rPr lang="tr-TR" sz="1600" b="1" dirty="0" smtClean="0"/>
              <a:t>Fakültesi Dekanlık Sekreterliği</a:t>
            </a:r>
          </a:p>
          <a:p>
            <a:pPr algn="ctr"/>
            <a:r>
              <a:rPr lang="tr-TR" sz="1600" i="1" dirty="0" smtClean="0">
                <a:hlinkClick r:id="rId14"/>
              </a:rPr>
              <a:t>Tel: 0(462)</a:t>
            </a:r>
            <a:r>
              <a:rPr lang="tr-TR" sz="1600" i="1" dirty="0"/>
              <a:t> </a:t>
            </a:r>
            <a:r>
              <a:rPr lang="tr-TR" sz="1600" i="1" dirty="0" smtClean="0"/>
              <a:t>377 5405</a:t>
            </a:r>
          </a:p>
          <a:p>
            <a:pPr algn="ctr"/>
            <a:r>
              <a:rPr lang="tr-TR" sz="1600" i="1" dirty="0" err="1" smtClean="0"/>
              <a:t>Fax</a:t>
            </a:r>
            <a:r>
              <a:rPr lang="tr-TR" sz="1600" i="1" dirty="0" smtClean="0"/>
              <a:t>: 0(462) 325 2270 </a:t>
            </a:r>
          </a:p>
          <a:p>
            <a:pPr algn="ctr"/>
            <a:endParaRPr lang="tr-TR" sz="1600" b="1" dirty="0" smtClean="0"/>
          </a:p>
          <a:p>
            <a:pPr algn="ctr"/>
            <a:r>
              <a:rPr lang="tr-TR" sz="1600" b="1" dirty="0" smtClean="0"/>
              <a:t>Öğrenci Koordinatörlüğü</a:t>
            </a:r>
          </a:p>
          <a:p>
            <a:pPr algn="ctr"/>
            <a:r>
              <a:rPr lang="tr-TR" sz="1600" i="1" dirty="0" smtClean="0">
                <a:hlinkClick r:id="rId14"/>
              </a:rPr>
              <a:t>Tel: 0(462)</a:t>
            </a:r>
            <a:r>
              <a:rPr lang="tr-TR" sz="1600" i="1" dirty="0" smtClean="0"/>
              <a:t> 377 5403</a:t>
            </a:r>
          </a:p>
          <a:p>
            <a:pPr algn="ctr"/>
            <a:endParaRPr lang="tr-TR" sz="1600" b="1" dirty="0" smtClean="0"/>
          </a:p>
          <a:p>
            <a:pPr algn="ctr"/>
            <a:r>
              <a:rPr lang="tr-TR" sz="1600" b="1" dirty="0" smtClean="0"/>
              <a:t>Öğrenci işleri</a:t>
            </a:r>
          </a:p>
          <a:p>
            <a:pPr algn="ctr"/>
            <a:r>
              <a:rPr lang="tr-TR" sz="1600" i="1" dirty="0" smtClean="0">
                <a:hlinkClick r:id="rId14"/>
              </a:rPr>
              <a:t>Tel: 0(462)</a:t>
            </a:r>
            <a:r>
              <a:rPr lang="tr-TR" sz="1600" i="1" dirty="0" smtClean="0"/>
              <a:t> 377 2439</a:t>
            </a:r>
          </a:p>
          <a:p>
            <a:pPr algn="ctr"/>
            <a:endParaRPr lang="tr-TR" sz="1600" b="1" dirty="0"/>
          </a:p>
          <a:p>
            <a:pPr algn="ctr"/>
            <a:r>
              <a:rPr lang="tr-TR" sz="1600" b="1" dirty="0" smtClean="0"/>
              <a:t>http://meds.ktu.edu.tr</a:t>
            </a:r>
          </a:p>
        </p:txBody>
      </p:sp>
    </p:spTree>
    <p:extLst>
      <p:ext uri="{BB962C8B-B14F-4D97-AF65-F5344CB8AC3E}">
        <p14:creationId xmlns:p14="http://schemas.microsoft.com/office/powerpoint/2010/main" val="66610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459</Words>
  <Application>Microsoft Office PowerPoint</Application>
  <PresentationFormat>Geniş ekran</PresentationFormat>
  <Paragraphs>182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Office Teması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X</dc:creator>
  <cp:lastModifiedBy>Acer</cp:lastModifiedBy>
  <cp:revision>24</cp:revision>
  <dcterms:created xsi:type="dcterms:W3CDTF">2018-09-12T15:38:12Z</dcterms:created>
  <dcterms:modified xsi:type="dcterms:W3CDTF">2018-09-14T07:30:32Z</dcterms:modified>
</cp:coreProperties>
</file>